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6" Type="http://schemas.openxmlformats.org/officeDocument/2006/relationships/tableStyles" Target="tableStyles.xml"/><Relationship Id="rId85" Type="http://schemas.openxmlformats.org/officeDocument/2006/relationships/viewProps" Target="viewProps.xml"/><Relationship Id="rId84" Type="http://schemas.openxmlformats.org/officeDocument/2006/relationships/presProps" Target="presProps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0AE4DA-CEF6-4E60-B036-AEC2BC1C12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3.&#26126;&#26376;&#20986;&#22825;&#23665;.docx" TargetMode="Externa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4.&#20320;&#30340;&#25351;&#23574;&#26159;&#25105;&#19968;&#29983;&#30340;&#28201;&#26262;.docx" TargetMode="Externa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79985" y="2861543"/>
            <a:ext cx="4652128" cy="1130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75" b="1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r>
              <a:rPr lang="zh-CN" altLang="en-US" sz="3375" b="1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二 记叙文</a:t>
            </a:r>
            <a:r>
              <a:rPr lang="zh-CN" altLang="en-US" sz="3375" b="1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阅读</a:t>
            </a:r>
            <a:r>
              <a:rPr lang="zh-CN" altLang="en-US" sz="3375" b="1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</a:t>
            </a:r>
            <a:endParaRPr lang="en-US" altLang="zh-CN" sz="3375" b="1" dirty="0" smtClean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3375" b="1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常见</a:t>
            </a:r>
            <a:r>
              <a:rPr lang="zh-CN" altLang="en-US" sz="3375" b="1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考点讲解</a:t>
            </a:r>
            <a:endParaRPr lang="zh-CN" altLang="en-US" sz="3375" b="1" dirty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21216"/>
            <a:ext cx="86201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记叙的顺序及其作用：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61934" y="1997075"/>
          <a:ext cx="8620125" cy="36620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602740"/>
                <a:gridCol w="7017385"/>
              </a:tblGrid>
              <a:tr h="5988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记叙的</a:t>
                      </a: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顺序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118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顺叙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使叙述有头有尾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脉络分明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有较强的时空层次性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226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倒叙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使情节曲折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制造悬念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吸引读者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增强文章的生动性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使文章内容对比鲜明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突出中心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插叙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对情节起补充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衬托作用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使文章内容充实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结构紧凑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引出下文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为下文作铺垫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53852"/>
            <a:ext cx="860280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常见表达方式的作用：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9883" y="2173985"/>
          <a:ext cx="8620125" cy="36620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602740"/>
                <a:gridCol w="7017385"/>
              </a:tblGrid>
              <a:tr h="5988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表达方式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118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记叙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详见上表“记叙的顺序及其作用”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226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描写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描绘自然风光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描绘人物的外貌及内心世界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交代人物活动的自然环境及社会环境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抒情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抒发作者情感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揭示文章主题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表达观点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引发读者共鸣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渲染气氛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增强感染力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3270" y="1573908"/>
          <a:ext cx="8620125" cy="18415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602740"/>
                <a:gridCol w="701738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表达方式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442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议论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揭示主旨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画龙点睛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深化（升华）主题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说明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详细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准确地介绍事物以突出事物的特征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88056"/>
            <a:ext cx="8620133" cy="305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要明确记叙文常见的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表达方式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及其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相关知识与作用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（详见上文“知识放送”）。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记叙文中表达方式的考查，最常考的就是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记叙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描写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。在分析其作用时，不能只回答“知识放送”中单纯的作用，一定要结合文章的内容与主旨来进行理解与分析。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88056"/>
            <a:ext cx="8620133" cy="259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人物描写：展示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人物的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特征。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景物描写：描写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自然风光，营造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氛围，烘托人物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情感。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抒情：抒发作者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情感，揭示文章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主题；表达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观点，引发读者共鸣；渲染气氛，增强感染力。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62163"/>
            <a:ext cx="8620133" cy="312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段中“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具体指什么？请简要概括。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段写到“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，文中具体表现在哪些方面？请简要概括。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文中叙述了哪几件事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请用自己的话概括文章的主要内容。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阅读下面的材料，谈谈你对选文主旨的理解。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文章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内容的理解与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概括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19794"/>
            <a:ext cx="8620133" cy="4556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审清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题干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要求，明确答题方向。答题前应仔细阅读题干，从题干的只言片语中寻找答题提示，如答案可能出自哪一段、可能有几点、应该紧扣什么内容寻找答案等。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寻找答题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区域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，做好筛选准备。在读懂原文的基础上，快速抓住文章的主要内容和表达的主题：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）抓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中心句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。中心句既是文章内容的基石，也是阐释文章大意的一个分支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）抓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关键词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。便于概括文章内容，弄清文段所要揭示的主旨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33247"/>
            <a:ext cx="8620133" cy="453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）抓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抒情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议论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段。它往往起着突出中心、深化主题的作用，也是文章的点睛之笔。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确定答题区域之后我们可以通过以下方法总结：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合并段意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。段落大意概括了一段的主要内容，把每段的大意综合起来加以概括就是整篇文章的主要内容。注意各段落之间有的要加上一些过渡的词句以便通顺连贯，另外还要区分重点段落与非重点段落，做到详略得当。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串联要素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。写人记事的文章，弄清楚六要素，将其串联起来，就是文章的主要内容。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20612"/>
            <a:ext cx="8602803" cy="4020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划分结构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。即按照情节的开端、发展、高潮和结局的结构构成，关注表示时间、地点等的词语，分别归纳各环节的主要内容。这种方法常用于概括梳理故事情节类的题目。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扩展文题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。有的文章题目就高度概括了文章内容，对其稍加扩展就是文章的主要内容或情节。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根据题干分值验证答案要点是否全面。如果分值是奇数，如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分等，答案可能是一点或三点；如果分值是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分，答案可能是一点、两点或四点。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91985"/>
            <a:ext cx="8620133" cy="208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本文记叙了谁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何时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何地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做了什么事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结果怎样。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本文记叙（描写）了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（事物）的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特点，表达了作者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观点态度（情感）。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218" y="1566671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总的说来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欣赏文学作品一是要重视培养对生活的理解、体验和感悟能力；二是要提高整体感知文学作品的能力，加强概括作品内容、梳理文章脉络等方面的训练；三是要注重培养分析、概括能力，培养阐述问题的能力，养成良好的思维习惯；四是多关注社会、关注生活，要有一定的生活积累；五是多阅读一些文学作品，拓展视野，开拓思路，提高阅读能力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98358"/>
            <a:ext cx="8620133" cy="2106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句子有何用意（作用）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简要分析第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段在内容和结构上的作用。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说说第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段在全文的作用。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重点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句段的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作用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83311"/>
            <a:ext cx="8602803" cy="1086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段落的作用：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3268" y="2580459"/>
          <a:ext cx="8620125" cy="184213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022350"/>
                <a:gridCol w="7597775"/>
              </a:tblGrid>
              <a:tr h="74485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结构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①开头段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统领全篇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引起下文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营造氛围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奠定基调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铺垫伏笔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4864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中间段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承上启下的过渡作用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4864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③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结尾段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总结全文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呼应开头（或上文）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使文章结构完整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42554" y="1563190"/>
          <a:ext cx="8620125" cy="36347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022350"/>
                <a:gridCol w="7597775"/>
              </a:tblGrid>
              <a:tr h="102870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内容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①开头段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点明（或引出）叙写的人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事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物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景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设置悬念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激发读者的阅读兴趣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8867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结尾段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点明主旨（或深化主题）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升华情感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发出号召或倡议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③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写景段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渲染气氛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烘托心情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推动故事情节发展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突出人物精神品质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8867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④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议论抒情段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评价人物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景物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事物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抒发情感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点明主旨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91984"/>
            <a:ext cx="8620133" cy="4338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句子的作用：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）起始句：领起下文，引出主旨。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）收尾句：点题。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）过渡句：承上启下。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）议论句：点明和加深所写内容，统领全篇，画龙点睛。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）描写句：形象生动；渲染气氛；烘托人物；寄托情感。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）抒情句：令人回味，烘托主题。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）引用句：点题；总结全文，深化中心；照应前文，照应标题；令人深思，给人警醒等。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62163"/>
            <a:ext cx="8620133" cy="4288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文章哪些地方运用了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（如伏笔、悬念等），暗示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请简要回答。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本文主要采用了哪种写作手法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表达了作者怎样的思想感情（或简要分析其作用）？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选文多处运用了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手法，请找出一例，并简要分析。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文章在结构上运用了多种表达技巧，请举出一例，结合内容作简要分析。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本文不只一处运用了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的手法，请你从文中找出一例，并说说它的表达作用。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5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写作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手法及其作用（含思想感情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57310"/>
            <a:ext cx="8620133" cy="1597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表达方式及作用：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（详见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P112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中的“类型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表达方式及其作用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”）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修辞手法及作用：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（详见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P116“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类型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中的“修辞句的赏析”）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393652"/>
            <a:ext cx="860280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结构手法及作用：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3270" y="1890374"/>
          <a:ext cx="8620125" cy="378142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779395"/>
                <a:gridCol w="5840730"/>
              </a:tblGrid>
              <a:tr h="5797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结构手法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照应（首尾呼应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前后照应）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••••••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与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••••••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照应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使文章情节完整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结构严谨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79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过渡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承上启下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结构严谨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衔接紧密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上下连贯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938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悬念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文章巧妙地运用了设置悬念的手法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先把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抛给读者而又不说明原因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层层设疑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紧紧地抓住读者的阅读兴趣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更好地达到了表达主题的目的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3270" y="1568905"/>
          <a:ext cx="8620125" cy="42011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257935"/>
                <a:gridCol w="7362190"/>
              </a:tblGrid>
              <a:tr h="7454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结构手法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伏笔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读者读到下文内容时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不至于产生突兀怀疑之感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使文章结构严密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紧凑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3982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详略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详写有利于更生动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深刻地表达中心意思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略写对主题起补充衬托作用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详略得当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使文章错落有致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重点突出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体现主题思想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铺垫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为后文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作铺垫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使情节具有合理性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（铺垫一般在文章开头）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5" y="1547066"/>
            <a:ext cx="86201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表现手法及作用：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1929" y="2062323"/>
          <a:ext cx="8620125" cy="403161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6318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表现手法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象征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抓住了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相似的特点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通过对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准确地描写刻画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丰富了文章内涵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给人以启迪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衬托（正衬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反衬）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衬托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形象更鲜明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增强了文章的表现力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对比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把两种对应的人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景对照比较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使形象更鲜明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感受更强烈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3" y="1569404"/>
          <a:ext cx="8620125" cy="40309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6318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表现手法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夸张讽刺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运用夸张讽刺的手法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突出了人物（事物）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的特点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表达了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的感情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4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抑扬（先扬后抑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先抑后扬）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作者的本意是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而先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形成鲜明对比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使情节更曲折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使人印象深刻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以小见大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从人们所熟知的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小事入题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让人从平常小事中领悟到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深刻的生活道理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突出表现中心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更具震撼力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07545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具体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来说，“领悟作品内涵”要善于从文中筛选出关键性的语言信息并对之进行咀嚼和品味，如抒情、议论性语句，这些语句在文中的作用多是点明主题、揭示哲理或表达作者的思想情感。“品味作品中富有表现力的语言”，首先应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表达方式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修辞手法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入手，分析文中语言的优美之处，并从用词特别是修饰性词语方面分析语言的准确性，然后指出不使用这些语言与原文产生的差异，以此来表现文中语言的表现力。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3" y="1569404"/>
          <a:ext cx="8620125" cy="45923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619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表现手法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620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托物言志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紧紧抓住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特点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精心刻画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富含哲理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含蓄地表达了作者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的理想（人生观）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开篇点题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总领全文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引出下文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营造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的气氛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奠定了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的感情基调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619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卒章显志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总结全文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升华了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的感情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点明主旨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增强文章感染力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620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画龙点睛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点明了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耐人寻味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引人思考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（画龙点睛通常在文章关键处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卒章显志则只在文章结尾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3" y="1569404"/>
          <a:ext cx="8749665" cy="42805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23975"/>
                <a:gridCol w="7425690"/>
              </a:tblGrid>
              <a:tr h="741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表现手法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41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直抒胸臆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使表达的感情更强烈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（强烈地表达了作者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的思想感情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间接抒情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（借景抒情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情景交融）使抒发的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感情更含蓄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使文章充满诗情画意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41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动静结合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的“动”与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的“静”结合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二者相互映衬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充满情趣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虚实相生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的虚写与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的实写结合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突出事物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的本质（特点）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深刻揭示主题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57310"/>
            <a:ext cx="8620133" cy="3587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分析文章的写作手法，需从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表达方式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修辞手法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结构手法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以及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表现手法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等方面入手。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解题时要注意：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）牢记写作手法本身的特点。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）联系文章主题。一篇文章的主题常常决定谋篇布局时采用什么写作手法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83494"/>
            <a:ext cx="8602803" cy="3025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）联系写作对象。写景状物类文章通常用借景抒情、托物言志、象征等手法；写人叙事类文章通常用对比、衬托、以小见大等手法；揭露类文章常用对比、夸张、讽刺等手法。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）联系上下文。不同的语言环境通常所用的写作手法也不同。如富有静态美的景物通常借助动态描写彰显其静；感情、情怀的抒发常立足于景物描写之上。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18348"/>
            <a:ext cx="8620133" cy="2106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本文的线索是什么？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依据提示填空，完善本文线索。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整体感知全文，请简要说说作者的行文思路。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6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把握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线索，理清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思路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57310"/>
            <a:ext cx="86201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1928" y="1954033"/>
          <a:ext cx="8620125" cy="41198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45135"/>
                <a:gridCol w="6204585"/>
                <a:gridCol w="1970405"/>
              </a:tblGrid>
              <a:tr h="514985">
                <a:tc rowSpan="8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线索</a:t>
                      </a:r>
                      <a:endParaRPr lang="zh-CN" altLang="en-US" sz="195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分类及举例</a:t>
                      </a:r>
                      <a:endParaRPr lang="zh-CN" altLang="en-US" sz="195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</a:t>
                      </a:r>
                      <a:endParaRPr lang="zh-CN" altLang="en-US" sz="195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①以实物为线索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如李森祥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台阶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rowSpan="7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）贯穿全文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）把文中的人物和事件有机地连接在一起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）使文章条理清楚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层次清晰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以人物为线索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如莫泊桑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我的叔叔于勒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③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以事件为线索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如契诃夫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变色龙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④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以人物的所见所闻为线索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如鲁迅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故乡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⑤以人物的思想感情为线索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如老舍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济南的冬天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⑥以时间推移为线索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如茨威格的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伟大的悲剧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⑦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以地点转换为线索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如莫顿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亨特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走一步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再走一步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312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从以下两方面把握线索：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）了解线索的特征：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贯穿全文；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有明显的文字标志；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反复出现。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91984"/>
            <a:ext cx="8620133" cy="4097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）找线索的方法：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注意标题，不少文章的标题就是线索；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注意反复出现的词语或事物；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注意抒情、议论句，抒情议论句往往是文章的另一条感情线索；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看段落间的内部联系，根据文章段落间的内部联系，就可以判断出文章的线索。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理清思路：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注意表示时间、空间、人物、事件变化的词句。记叙性文章常按照时间、空间、人物、事件来组织结构。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62163"/>
            <a:ext cx="8620133" cy="3612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结合语境，理解下列句子中加点词语的含义。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.“……”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这句话中加点的词好在哪里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联系上下文，说说第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段中加点的词“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联系上下文，说出句中加点字的含义。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分别写出第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段加点词“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（这一刻／这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/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那）指代的内容。（用自己的话加以概括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7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词语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的理解与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赏析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381547"/>
            <a:ext cx="8620133" cy="3612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词语的含义：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）理解词语的本义，把握引申义。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）结合语境，揣摩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语境义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。即在具体的语言环境中分析词语本义之外的深层含义。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）联系文章内容及作者情感推断具体含义。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）有时可根据修辞义，体会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双关义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934" y="1443791"/>
            <a:ext cx="8620133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一、散文</a:t>
            </a:r>
            <a:endParaRPr lang="zh-CN" altLang="en-US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1934" y="2443481"/>
            <a:ext cx="8620133" cy="312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结合文章内容，简要谈谈你对标题“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的理解。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结合文意，说出文章标题“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选文标题“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的含义是什么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联系全文，说说题目中“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请说说文章标题“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妙在何处。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1934" y="1968183"/>
            <a:ext cx="8515826" cy="541020"/>
            <a:chOff x="537" y="1440"/>
            <a:chExt cx="17881" cy="1136"/>
          </a:xfrm>
        </p:grpSpPr>
        <p:sp>
          <p:nvSpPr>
            <p:cNvPr id="7" name="矩形 6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文章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标题的含义及作用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381547"/>
            <a:ext cx="8620133" cy="3587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代词的指代义：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）先看代词（这、那、这些等）的指代位置。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）要结合指示词临近的上下文理解其含义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词语的表达效果（作用）：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从词语的修辞手法、感情色彩（褒义、贬义、中性）及其他细节（如词语的轻重、范围、节奏、口语还是书面语等）入手，落脚到人物的情感、文章的主旨上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208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词语的含义：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词原指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（本义），这里指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（语境义），起到了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代词的指代义：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词指代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，表示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6457" y="2062163"/>
            <a:ext cx="8620133" cy="312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说说（对）选文第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段画线句子的（理解）含义。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请对第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段画线句子作简要赏析。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请从修辞的角度简要赏析第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段中的画线句子。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下列句子富有表现力，请任选一句赏析。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结合文章内容，品味文中画线的句子，简要分析其表达作用。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8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句子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的理解与赏析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3587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句子含义的理解：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）品析关键词，理解句子的表层意义，即字面意义。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）结合上下文，分析修辞，探究句子的句外意义，即“言外之意”。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）联系文章的中心及作者抒发的情感。只有整体感知文本内容，把握主旨，才能准确理解一些特殊句的深层含义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3076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句子的赏析：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）了解赏析对象的特点。指句子含义、描写方法、修辞手法、表达方式、句式、词性等。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）确定最佳赏析角度。首选修辞或人物描写方法，无以上两点，则考虑其他赏析角度。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）结合具体语境，指出其特定作用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3561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哲理句（主旨句、抒情议论句、总结全文句）赏析：这个句子起了点题的作用，说明了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的道理（或让人体会到作者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的情感）。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句式的赏析：陈述句语气平稳；疑问句能吸引读者的好奇心，制造悬念；反问句能加强语气，使感情更强烈（或使观点更鲜明）；感叹句能抒发强烈的感情。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描写句的赏析：这个句子运用了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描写，具体地写出了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305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富有表现力的字词所在句子的赏析：联系句子所要表达的情感或思想，从字词的感情色彩方面进行赏析。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句式工整句的赏析：这个句子句式很工整，读起来朗朗上口，写出了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叠词句的赏析：这个句子中的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词是叠词，读起来有韵律美，写出了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7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修辞句的赏析：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3" y="2014538"/>
          <a:ext cx="8620125" cy="42011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7454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修辞手法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比喻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这个句子运用了比喻的修辞手法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比作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具体形象地表现了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3982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拟人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作者把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人格化（或赋予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人的思想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动作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情感）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生动活泼地描绘出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对偶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这个句子运用了对偶的修辞手法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句式工整优美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读起来朗朗上口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4" y="1553765"/>
          <a:ext cx="8620125" cy="403161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6318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修辞手法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对比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这个句子运用了对比的修辞手法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进行对比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的特点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排比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这个句子运用了排比的修辞手法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整齐优美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富有气势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抒发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强烈感情或使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观点更鲜明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夸张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这个句子运用了夸张的修辞手法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事物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的特征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4" y="1553765"/>
          <a:ext cx="8620125" cy="26060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1380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修辞手法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反语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这个句子运用了反语的修辞手法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显得幽默风趣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讽刺了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流露了作者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的感情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引用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这个句子运用了引用的修辞手法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引经据典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含蓄典雅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增强了文章的生动性和形象性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57310"/>
            <a:ext cx="8620133" cy="3638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散文标题的作用：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交代文章内容。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点明或突出文章主旨。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交代行文线索。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具有象征意义。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设置悬念，引起读者的阅读兴趣等。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1982153"/>
            <a:ext cx="8620133" cy="4071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个性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表达题属立足文本又跳出文本的拓展延伸性质的试题，命题思路灵活，题型多样，是最能考查考生语文综合能力的一类题型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题型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一：感悟启示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题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要求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：联系文章内容或中心，从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主旨、具体语句、具体情节、具体形象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等角度来谈。面不宜太宽，抓其中一点写个人感受启示即可。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格式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：①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先用一句话概括个人感受；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再用两三句话深入展开谈感受，如题目要求结合生活实际，一定要结合生活经历来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谈（字数符合题干要求）；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9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个性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表达（拓展探究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38390"/>
            <a:ext cx="8602803" cy="3076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题型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二：理解评价题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要求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：联系文章内容或中心，从不同角度（主旨、语句、情节、形象、感情、写作特色）谈。面不宜太宽，抓其中一点写个人理解评价。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格式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：①先用一句话概括看法；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再用两三句话谈谈理由，可以摆事实，也可以讲道理（字数符合题干要求）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38390"/>
            <a:ext cx="8602803" cy="2617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题型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三：联想想象题（含故事）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要求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：有创意，必须与语境、人物、主旨吻合。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思路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：①心理描写：用第一人称；符合具体语境。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语言、动作、神态描写：用第三人称；符合具体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语境。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环境描写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要与人物的心情相映衬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38390"/>
            <a:ext cx="8602803" cy="312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题型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四：思辨探究题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要求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：结合材料，从相同点、相似点或不同点推导正确结论。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思路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：①确立探究路径；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亮明观点；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摆出理由；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强化结论。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38390"/>
            <a:ext cx="8602803" cy="3025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二、小说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这里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着重讲解小说中的常考考点：小说标题的理解、人物形象的分析、故事情节的梳理、环境描写的作用。因内容的理解与概括、表达方式及其作用、重点句段的作用、写作手法的作用（含思想感情）、把握线索理清思路、词语的理解与赏析、句子的理解与赏析、个性表达（拓展探究）等考点在前面的散文专题中已经讲解到了，故在此省略不讲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62163"/>
            <a:ext cx="8620133" cy="3638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文章以“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为题可谓独具匠心，请简述这个标题的妙处。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本文的标题“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有什么含义？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小说标题的作用：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突出主题，对主题的表现起画龙点睛的作用。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奠定全文的感情基调。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设置悬念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10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小说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标题的含义及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作用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49106"/>
            <a:ext cx="8602803" cy="4321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贯穿全文的</a:t>
            </a: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线索。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为塑造和突出人物形象服务。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推动故事情节的发展。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激发读者的阅读兴趣。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19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195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详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见“一、散文”讲解中“考点一文章标题的含义及作用”的“解题技巧”。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19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195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标题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的含义是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，它概括（暗示）了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（文章的主题、内容、线索等），引起读者对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的深思（阅读兴趣），表达了作者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（思想感情）。</a:t>
            </a:r>
            <a:endParaRPr lang="zh-CN" altLang="en-US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2421" y="2014061"/>
            <a:ext cx="8620133" cy="2617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小说讲述了一个什么样的故事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请简要概述。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请根据文章内容及提示，补全故事情节。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根据提示，将文中表现“我”心情的词语填在下面的空格里。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请按照时间顺序将小说的内容补充完整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11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概括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小说的故事情节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49106"/>
            <a:ext cx="8602803" cy="4046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首先，审清题意，弄清楚题目要求填写的内容。所填写的内容可能是时间、地点、场景，也可能是故事情节、心理活动等。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其次，确定答题范围。根据题目所给的线索提示，理清小说的写作思路，找到空缺情节在文中所对应的段落。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最后，概括段意，精练表达。抓住关键语句，如起首句、总结句、过渡句、中心句、体现思路的标示句等，加以提炼整合，用简洁的语言进行概括。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142649"/>
            <a:ext cx="8620133" cy="2106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结合文章主题，说说这篇文章给了你哪些启示。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请结合文章内容谈谈你对最后一段话的理解。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说说这篇小说揭示了怎样的主题。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12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探究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小说主题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387242"/>
            <a:ext cx="8602803" cy="4556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理解标题的含义可以从以下几个方面入手：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看本义。即文题中词语的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含义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、概括的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内容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、点明的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分析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修辞义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。将运用修辞的文题还原后理解其含义。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理解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双关义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。文题含义一般要从表层含义和深层含义两方面来分析。如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白杨礼赞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其表层含义是赞扬白杨树，深层含义则是赞扬像白杨树一样具有顽强生命力的抗日民众。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把握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象征义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。理解象征手法关键在于找出本体和象征体之间的联系。如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白杨礼赞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以“白杨树”象征勇敢坚强、具有顽强生命力的抗日民众的形象。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68095"/>
            <a:ext cx="8602803" cy="3612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把握主题的关键在于对文章中的人、物、事的整体性思考，把重点放在以下几点上：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）小说反映的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社会现象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）人物在社会活动中表现出的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思想情感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）通过对人物命运的考察所领悟到的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哲理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应多注意文中抒情议论性的句子，作者的思想、观点往往隐藏于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其中。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9882" y="1557377"/>
            <a:ext cx="8602803" cy="2056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本文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（事件）的描写（或对某一人物的刻画），揭示（表扬、赞扬、贬斥）了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（现象、思想、品格），表现了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的深刻道理，表达了作者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的思想感情，启示我们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62163"/>
            <a:ext cx="8620133" cy="2106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的环境进行描写，有何作用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请在文中找出景物描写的句子，并分析它的作用。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试简要分析第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段环境描写的作用。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13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环境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描写的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作用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68093"/>
            <a:ext cx="8602803" cy="3561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一“看”，二“抓”，三“联”。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看位置。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主要看环境描写所处的位置，从具体位置可以辨别其具体的作用。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抓环境的特点。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从环境的冷暖色调上考虑它和气氛、人物、中心的关系。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联系人物。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环境描写是为人物服务的，从人物的活动、心理、感情、性格或品质探究环境描写的具体作用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68093"/>
            <a:ext cx="8602803" cy="157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联系情节的发展。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环境描写常常起着推动情节向前发展的作用。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联系文章中心。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环境描写服务于中心，从文章中心思考环境描写的具体作用。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131457"/>
            <a:ext cx="8620133" cy="3102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请简要分析某人物的性格特点。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请结合文章内容，简析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（人物）出现在文中的具体作用。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是个怎样的人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请简要分析。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文章刻画了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两个人物形象，你最喜欢谁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请联系文章内容说明理由。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14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分析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人物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形象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68091"/>
            <a:ext cx="860280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刻画人物形象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的方法及作用：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70599" y="2122089"/>
          <a:ext cx="8620125" cy="20574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829310"/>
                <a:gridCol w="717550"/>
                <a:gridCol w="7073265"/>
              </a:tblGrid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人物形象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描写角度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正面描写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通过对人物语言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外貌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动作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心理等的直接描写和细节描写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来表现人物的性格特征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FFFFFF"/>
                    </a:solidFill>
                  </a:tcPr>
                </a:tc>
              </a:tr>
              <a:tr h="370840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侧面描写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:①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通过其他人物的言行间接突显主要人物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环境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场面描写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9883" y="1554159"/>
          <a:ext cx="8620125" cy="429958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55295"/>
                <a:gridCol w="394335"/>
                <a:gridCol w="915670"/>
                <a:gridCol w="6854825"/>
              </a:tblGrid>
              <a:tr h="1419225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人物形象</a:t>
                      </a:r>
                      <a:endParaRPr lang="zh-CN" altLang="en-US" sz="195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描写方法</a:t>
                      </a:r>
                      <a:endParaRPr lang="zh-CN" altLang="en-US" sz="195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外貌</a:t>
                      </a:r>
                      <a:endParaRPr lang="zh-CN" altLang="en-US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（肖像）</a:t>
                      </a:r>
                      <a:endParaRPr lang="zh-CN" altLang="en-US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</a:t>
                      </a:r>
                      <a:endParaRPr lang="en-US" altLang="zh-CN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对人物容貌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衣着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神情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体态等进行描写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表现人物的身份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感情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性格等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FFFFFF"/>
                    </a:solidFill>
                  </a:tcPr>
                </a:tc>
              </a:tr>
              <a:tr h="960120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语言</a:t>
                      </a:r>
                      <a:endParaRPr lang="en-US" altLang="zh-CN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包括人物的独白和对话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表现人物的感情变化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性格品质等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60120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动作</a:t>
                      </a:r>
                      <a:endParaRPr lang="en-US" altLang="zh-CN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描写人物在某种情况下所做出的反应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表现人物的感情变化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性格品质等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60120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心理</a:t>
                      </a:r>
                      <a:endParaRPr lang="en-US" altLang="zh-CN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描写人物在一定环境中的心理状态和内心活动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揭示人物的感情变化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性格品质等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en-US" altLang="zh-CN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57379"/>
            <a:ext cx="8602803" cy="4071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分析人物形象：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抓住主要事件。根据事件提炼人物的感情、性格。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分析描写方法。从外貌、语言、动作、心理、神态等具体描写中归纳人物心态。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关注侧面烘托。在对其他人物及环境描写中，常常包含着作者的感情倾向，这为主要人物的定位起重要作用。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关注人物的年龄、身份和职业等要素。各类人物通常有固定性格基因。如孩子的天真活泼、顽皮可爱，农民的吃苦耐劳、勤俭节约等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8" y="1557375"/>
            <a:ext cx="8602803" cy="3510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从原文中找关键词句。文本中通常含有明示或暗示人物感情、性格的词句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通常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考试卷中概括人物形象常用的词语有：寡言少语、平凡、朴实、纯真、善良、可爱、沉着、冷静、乐观、稳重、害羞、幽默、谨慎、正直、郁郁寡欢、洒脱、循规蹈矩、狡猾、豪放、泼辣、热心、胆小、老实、圆滑、暴躁、勇敢、从容、耐心、踏实、谦虚、勤俭、敬业、诚实、执着、势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91983"/>
            <a:ext cx="8620133" cy="4046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把握作者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感情的出发点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。有的文章的标题就是对作者内在情感的一种概括，或者是作者寄托情感的事物，如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白杨礼赞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概括文章的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主要内容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寻找文章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线索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背影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一文就以文题“背影”做线索，抓住特写镜头表现父子情深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标题的含义是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，它概括（暗示）了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（文章的主题、内容、线索等），引起读者对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的深思（阅读兴趣），表达了作者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（思想感情）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9882" y="1568093"/>
            <a:ext cx="8602803" cy="2106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是一个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（性格品质）的人（身份）。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中，可以看出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是一个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（性格品质）的人（身份）。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是一个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（性格品质）的人（身份），从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中可以看出。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6086" y="2952541"/>
            <a:ext cx="4652128" cy="870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3375" b="1" dirty="0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课堂变式练</a:t>
            </a:r>
            <a:endParaRPr lang="zh-CN" altLang="en-US" sz="3375" b="1" dirty="0">
              <a:solidFill>
                <a:srgbClr val="02918B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0439" y="1553535"/>
            <a:ext cx="862312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菏泽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阅读下面的文章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完成题目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hlinkClick r:id="rId1" action="ppaction://hlinkfile"/>
          </p:cNvPr>
          <p:cNvSpPr/>
          <p:nvPr/>
        </p:nvSpPr>
        <p:spPr>
          <a:xfrm>
            <a:off x="3405822" y="3290501"/>
            <a:ext cx="2332355" cy="6108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明月出天山</a:t>
            </a:r>
            <a:endParaRPr lang="zh-CN" altLang="zh-CN" sz="3375" b="1" kern="100" dirty="0">
              <a:solidFill>
                <a:srgbClr val="ED7D3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依据选文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分别概括一般人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李白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我”和卢纶等人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对月亮的不同印象和感受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一般人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温柔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朦胧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美丽的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李白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苍茫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雄浑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伤感的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我”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圆得结实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明朗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直爽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不朦胧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不矫情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卢纶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悲壮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苍凉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联系上下文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说出第②段中“心境的另一扇窗户”的具体含义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李白诗歌的雄浑与苍茫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让“我”明白了如何去面对坎坷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面对生活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品味语言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赏析下面句中加点的词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夜色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中庄严的林则徐纪念馆就是一座沐浴着月光的历史丰碑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沐浴”一词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形象地表现出林则徐纪念馆在月光的映衬下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更加的醒目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耀眼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暗示林则徐被发配新疆不屈精神给后人的启示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表达了“我”对他的敬佩与赞美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从修辞的角度赏析下面的句子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走到哪里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当我抬头望月时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总会想起西北那雄浑的大漠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那连绵的天山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那一代一代的拓荒者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西北人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还有那里的葡萄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歌舞和馕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这个句子运用象征的写法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借月写人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表达了“我”对西北拓荒者的无私奉献和西北人所特有的坚强精神的赞美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结合全文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说说作者为什么认为“天山的月亮最圆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最明亮”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自古以来那些征战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流放西北的人们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那些开发大西北的拓荒者们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面对恶劣的自然与生活条件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他们都表现出一种坚强与豪迈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他们守卫并开拓疆土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为后人树立了学习的榜样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留下了宝贵的精神财富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他们的精神是完美的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纯真的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引人注目的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0439" y="1553535"/>
            <a:ext cx="862312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黄冈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阅读下面的文章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完成题目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hlinkClick r:id="rId1" action="ppaction://hlinkfile"/>
          </p:cNvPr>
          <p:cNvSpPr/>
          <p:nvPr/>
        </p:nvSpPr>
        <p:spPr>
          <a:xfrm>
            <a:off x="2116138" y="3290501"/>
            <a:ext cx="4911725" cy="6108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你的指尖是我一生的温暖</a:t>
            </a:r>
            <a:endParaRPr lang="zh-CN" altLang="zh-CN" sz="3375" b="1" kern="100" dirty="0">
              <a:solidFill>
                <a:srgbClr val="ED7D3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品析下面两句话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分析加点词语所包含的人物情感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锉子”这个词刺痛了我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奶奶的苍老感到伤悲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痛苦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表现了“我”对奶奶的爱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奶奶嗔怪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这孩子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我年纪这么大了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你花这冤枉钱干什么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假装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发怒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是奶奶对孙女懂得关爱老人的欣慰和感受幸福的高兴之情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通读全文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分析画横线处在文中的作用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｡(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从结构和内容两方面分析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收束全文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首尾呼应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照应开头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点明了文章的中心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表达了“我”对奶奶的感激之情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也表达了“我”希望奶奶健康长寿的美好愿望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文章用“你的指尖是我一生的温暖”为题目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有何妙处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奶奶的手是全文的行文线索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文章写了奶奶用手给“我”准备食物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给“我”缝制玩具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为“我”挠痒痒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奶奶的指尖是“我”情感的生发点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以小见大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化大为小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使取材集中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立意更鲜明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表达了文章主旨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表现了“我”对奶奶的感激之情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语言表达生动形象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富有文采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1982153"/>
            <a:ext cx="8620133" cy="3638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段运用了什么表达方式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有什么作用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的景象，有什么作用？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段画横线的句子，采用了什么描写方法？有什么表达作用？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.“……”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一句运用了哪些描写方法？各有什么作用？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常见的表达方式：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记叙、描写、抒情、议论、说明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表达方式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及其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作用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4348" y="2908020"/>
            <a:ext cx="8143875" cy="1130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请完成</a:t>
            </a:r>
            <a:r>
              <a:rPr lang="en-US" altLang="zh-CN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练测本</a:t>
            </a:r>
            <a:r>
              <a:rPr lang="en-US" altLang="zh-CN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zh-CN" altLang="en-US" sz="3375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endParaRPr lang="en-US" altLang="zh-CN" sz="3375" b="1" kern="100" dirty="0" smtClean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考点过关训练十五</a:t>
            </a:r>
            <a:r>
              <a:rPr lang="en-US" altLang="zh-CN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十六</a:t>
            </a:r>
            <a:r>
              <a:rPr lang="en-US" altLang="zh-CN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十七”</a:t>
            </a:r>
            <a:endParaRPr lang="zh-CN" altLang="zh-CN" sz="3375" b="1" kern="100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347605"/>
            <a:ext cx="86201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记叙的人称及其作用：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1934" y="1943497"/>
          <a:ext cx="8620125" cy="353631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602740"/>
                <a:gridCol w="7017385"/>
              </a:tblGrid>
              <a:tr h="6470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记叙的人称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6470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第一人称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“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我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”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的口吻或者角度展开描述｡作用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亲切自然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真实可信｡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第二人称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“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你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”“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你们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”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展开描述｡作用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缩短作者与读者之间的距离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便于直接抒情｡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2134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第三人称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“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他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”“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他们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”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展开描述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作者站在旁观者的立场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将人物经历､事件经过告诉读者｡作用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不受时空限制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比较灵活自由｡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10727</Words>
  <Application>WPS 演示</Application>
  <PresentationFormat>在屏幕上显示</PresentationFormat>
  <Paragraphs>714</Paragraphs>
  <Slides>80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87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