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29.xml" ContentType="application/vnd.openxmlformats-officedocument.presentationml.tags+xml"/>
  <Override PartName="/ppt/tags/tag38.xml" ContentType="application/vnd.openxmlformats-officedocument.presentationml.tag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tags/tag36.xml" ContentType="application/vnd.openxmlformats-officedocument.presentationml.tags+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586" r:id="rId2"/>
    <p:sldId id="584" r:id="rId3"/>
    <p:sldId id="583" r:id="rId4"/>
    <p:sldId id="585" r:id="rId5"/>
    <p:sldId id="587" r:id="rId6"/>
    <p:sldId id="588" r:id="rId7"/>
    <p:sldId id="589" r:id="rId8"/>
    <p:sldId id="590" r:id="rId9"/>
    <p:sldId id="591" r:id="rId10"/>
    <p:sldId id="592" r:id="rId11"/>
    <p:sldId id="600" r:id="rId12"/>
    <p:sldId id="594" r:id="rId13"/>
    <p:sldId id="599" r:id="rId14"/>
    <p:sldId id="597" r:id="rId15"/>
    <p:sldId id="596" r:id="rId16"/>
    <p:sldId id="598" r:id="rId17"/>
    <p:sldId id="510" r:id="rId18"/>
    <p:sldId id="593" r:id="rId19"/>
    <p:sldId id="601" r:id="rId20"/>
    <p:sldId id="556" r:id="rId21"/>
  </p:sldIdLst>
  <p:sldSz cx="12192000" cy="6858000"/>
  <p:notesSz cx="6858000" cy="9144000"/>
  <p:custDataLst>
    <p:tags r:id="rId23"/>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74" d="100"/>
          <a:sy n="74" d="100"/>
        </p:scale>
        <p:origin x="-624" y="-114"/>
      </p:cViewPr>
      <p:guideLst>
        <p:guide orient="horz" pos="2148"/>
        <p:guide pos="39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B8A53EEB-8999-4B3A-B87F-0CADB5214253}" type="datetimeFigureOut">
              <a:rPr lang="zh-CN" altLang="en-US"/>
              <a:pPr>
                <a:defRPr/>
              </a:pPr>
              <a:t>2020/9/16</a:t>
            </a:fld>
            <a:endParaRPr lang="zh-CN" altLang="en-US"/>
          </a:p>
        </p:txBody>
      </p:sp>
      <p:sp>
        <p:nvSpPr>
          <p:cNvPr id="14340" name="幻灯片图像占位符 3"/>
          <p:cNvSpPr>
            <a:spLocks noGrp="1" noRot="1" noChangeAspect="1"/>
          </p:cNvSpPr>
          <p:nvPr>
            <p:ph type="sldImg" idx="2"/>
          </p:nvPr>
        </p:nvSpPr>
        <p:spPr bwMode="auto">
          <a:xfrm>
            <a:off x="685800" y="1143000"/>
            <a:ext cx="5486400" cy="3086100"/>
          </a:xfrm>
          <a:prstGeom prst="rect">
            <a:avLst/>
          </a:prstGeom>
          <a:noFill/>
          <a:ln w="12700">
            <a:solidFill>
              <a:srgbClr val="000000"/>
            </a:solidFill>
            <a:miter lim="800000"/>
            <a:headEnd/>
            <a:tailEnd/>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3262F142-2430-4814-8548-196783D5CD3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a:ln/>
        </p:spPr>
      </p:sp>
      <p:sp>
        <p:nvSpPr>
          <p:cNvPr id="163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63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ADF874E-8B76-4160-85FB-BF6249F4EFA7}" type="slidenum">
              <a:rPr lang="zh-CN" altLang="en-US"/>
              <a:pPr fontAlgn="base">
                <a:spcBef>
                  <a:spcPct val="0"/>
                </a:spcBef>
                <a:spcAft>
                  <a:spcPct val="0"/>
                </a:spcAft>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a:ln/>
        </p:spPr>
      </p:sp>
      <p:sp>
        <p:nvSpPr>
          <p:cNvPr id="3481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48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7A00A98-DA86-4966-B79E-33FEDCCB9679}" type="slidenum">
              <a:rPr lang="zh-CN" altLang="en-US"/>
              <a:pPr fontAlgn="base">
                <a:spcBef>
                  <a:spcPct val="0"/>
                </a:spcBef>
                <a:spcAft>
                  <a:spcPct val="0"/>
                </a:spcAft>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ln/>
        </p:spPr>
      </p:sp>
      <p:sp>
        <p:nvSpPr>
          <p:cNvPr id="3686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68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96A32E7-7910-4CCB-ABED-22C27927F8A5}" type="slidenum">
              <a:rPr lang="zh-CN" altLang="en-US"/>
              <a:pPr fontAlgn="base">
                <a:spcBef>
                  <a:spcPct val="0"/>
                </a:spcBef>
                <a:spcAft>
                  <a:spcPct val="0"/>
                </a:spcAft>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a:ln/>
        </p:spPr>
      </p:sp>
      <p:sp>
        <p:nvSpPr>
          <p:cNvPr id="389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89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E9094FF-D2B2-49C1-88D6-3FD5A689E25E}" type="slidenum">
              <a:rPr lang="zh-CN" altLang="en-US"/>
              <a:pPr fontAlgn="base">
                <a:spcBef>
                  <a:spcPct val="0"/>
                </a:spcBef>
                <a:spcAft>
                  <a:spcPct val="0"/>
                </a:spcAft>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a:ln/>
        </p:spPr>
      </p:sp>
      <p:sp>
        <p:nvSpPr>
          <p:cNvPr id="419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19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4B016F-0C91-433E-A37C-3CAE2012A59F}" type="slidenum">
              <a:rPr lang="zh-CN" altLang="en-US"/>
              <a:pPr fontAlgn="base">
                <a:spcBef>
                  <a:spcPct val="0"/>
                </a:spcBef>
                <a:spcAft>
                  <a:spcPct val="0"/>
                </a:spcAft>
              </a:pPr>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a:ln/>
        </p:spPr>
      </p:sp>
      <p:sp>
        <p:nvSpPr>
          <p:cNvPr id="440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40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DC68A7-C664-47BF-929E-75D478D03EE1}" type="slidenum">
              <a:rPr lang="zh-CN" altLang="en-US"/>
              <a:pPr fontAlgn="base">
                <a:spcBef>
                  <a:spcPct val="0"/>
                </a:spcBef>
                <a:spcAft>
                  <a:spcPct val="0"/>
                </a:spcAft>
              </a:pPr>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60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A599D9-CE34-4D34-B316-45711A431428}" type="slidenum">
              <a:rPr lang="zh-CN" altLang="en-US"/>
              <a:pPr fontAlgn="base">
                <a:spcBef>
                  <a:spcPct val="0"/>
                </a:spcBef>
                <a:spcAft>
                  <a:spcPct val="0"/>
                </a:spcAft>
              </a:pPr>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a:ln/>
        </p:spPr>
      </p:sp>
      <p:sp>
        <p:nvSpPr>
          <p:cNvPr id="481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81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BF5ED3-12A0-415D-9E84-3DAC221722D9}" type="slidenum">
              <a:rPr lang="zh-CN" altLang="en-US"/>
              <a:pPr fontAlgn="base">
                <a:spcBef>
                  <a:spcPct val="0"/>
                </a:spcBef>
                <a:spcAft>
                  <a:spcPct val="0"/>
                </a:spcAft>
              </a:pPr>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a:ln/>
        </p:spPr>
      </p:sp>
      <p:sp>
        <p:nvSpPr>
          <p:cNvPr id="501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01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F48307E-1F27-44B7-BD42-46F3EA47A36D}" type="slidenum">
              <a:rPr lang="zh-CN" altLang="en-US"/>
              <a:pPr fontAlgn="base">
                <a:spcBef>
                  <a:spcPct val="0"/>
                </a:spcBef>
                <a:spcAft>
                  <a:spcPct val="0"/>
                </a:spcAft>
              </a:pPr>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a:ln/>
        </p:spPr>
      </p:sp>
      <p:sp>
        <p:nvSpPr>
          <p:cNvPr id="522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22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58FB984-7BF9-4770-AF56-CE4429DBE2DF}" type="slidenum">
              <a:rPr lang="zh-CN" altLang="en-US"/>
              <a:pPr fontAlgn="base">
                <a:spcBef>
                  <a:spcPct val="0"/>
                </a:spcBef>
                <a:spcAft>
                  <a:spcPct val="0"/>
                </a:spcAft>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a:ln/>
        </p:spPr>
      </p:sp>
      <p:sp>
        <p:nvSpPr>
          <p:cNvPr id="184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4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CEA30A-7C01-4759-BB74-89A77F80ED41}" type="slidenum">
              <a:rPr lang="zh-CN" altLang="en-US"/>
              <a:pPr fontAlgn="base">
                <a:spcBef>
                  <a:spcPct val="0"/>
                </a:spcBef>
                <a:spcAft>
                  <a:spcPct val="0"/>
                </a:spcAft>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a:ln/>
        </p:spPr>
      </p:sp>
      <p:sp>
        <p:nvSpPr>
          <p:cNvPr id="204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04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AD4D82F-E9D7-4587-BDC0-7A54CB747364}" type="slidenum">
              <a:rPr lang="zh-CN" altLang="en-US"/>
              <a:pPr fontAlgn="base">
                <a:spcBef>
                  <a:spcPct val="0"/>
                </a:spcBef>
                <a:spcAft>
                  <a:spcPct val="0"/>
                </a:spcAft>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a:ln/>
        </p:spPr>
      </p:sp>
      <p:sp>
        <p:nvSpPr>
          <p:cNvPr id="225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25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873CE-8921-471F-8F2D-4D765B3E6857}" type="slidenum">
              <a:rPr lang="zh-CN" altLang="en-US"/>
              <a:pPr fontAlgn="base">
                <a:spcBef>
                  <a:spcPct val="0"/>
                </a:spcBef>
                <a:spcAft>
                  <a:spcPct val="0"/>
                </a:spcAft>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a:ln/>
        </p:spPr>
      </p:sp>
      <p:sp>
        <p:nvSpPr>
          <p:cNvPr id="245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45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B0AC3F9-5212-4C0E-BF15-C9841E8B85EC}" type="slidenum">
              <a:rPr lang="zh-CN" altLang="en-US"/>
              <a:pPr fontAlgn="base">
                <a:spcBef>
                  <a:spcPct val="0"/>
                </a:spcBef>
                <a:spcAft>
                  <a:spcPct val="0"/>
                </a:spcAft>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a:ln/>
        </p:spPr>
      </p:sp>
      <p:sp>
        <p:nvSpPr>
          <p:cNvPr id="266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66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2F188A-467F-4FB9-8E84-C9E390E8E061}" type="slidenum">
              <a:rPr lang="zh-CN" altLang="en-US"/>
              <a:pPr fontAlgn="base">
                <a:spcBef>
                  <a:spcPct val="0"/>
                </a:spcBef>
                <a:spcAft>
                  <a:spcPct val="0"/>
                </a:spcAft>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a:ln/>
        </p:spPr>
      </p:sp>
      <p:sp>
        <p:nvSpPr>
          <p:cNvPr id="286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86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8803E1-3089-4813-BFDA-2B70E4C98B84}" type="slidenum">
              <a:rPr lang="zh-CN" altLang="en-US"/>
              <a:pPr fontAlgn="base">
                <a:spcBef>
                  <a:spcPct val="0"/>
                </a:spcBef>
                <a:spcAft>
                  <a:spcPct val="0"/>
                </a:spcAft>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a:ln/>
        </p:spPr>
      </p:sp>
      <p:sp>
        <p:nvSpPr>
          <p:cNvPr id="307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07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80B92CC-833E-4850-8F58-6CF1794AD663}" type="slidenum">
              <a:rPr lang="zh-CN" altLang="en-US"/>
              <a:pPr fontAlgn="base">
                <a:spcBef>
                  <a:spcPct val="0"/>
                </a:spcBef>
                <a:spcAft>
                  <a:spcPct val="0"/>
                </a:spcAft>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27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B581467-88E7-47F9-A1DE-1D67D02563B3}" type="slidenum">
              <a:rPr lang="zh-CN" altLang="en-US"/>
              <a:pPr fontAlgn="base">
                <a:spcBef>
                  <a:spcPct val="0"/>
                </a:spcBef>
                <a:spcAft>
                  <a:spcPct val="0"/>
                </a:spcAft>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98800" y="914400"/>
            <a:ext cx="9799200" cy="2570400"/>
          </a:xfrm>
        </p:spPr>
        <p:txBody>
          <a:bodyPr lIns="90000" tIns="46800" rIns="90000" bIns="46800" anchor="b"/>
          <a:lstStyle>
            <a:lvl1pPr algn="ctr">
              <a:defRPr sz="6000" b="1" i="0" spc="300" baseline="0">
                <a:solidFill>
                  <a:schemeClr val="tx1">
                    <a:lumMod val="85000"/>
                    <a:lumOff val="15000"/>
                  </a:schemeClr>
                </a:solidFill>
                <a:effectLst/>
              </a:defRPr>
            </a:lvl1pPr>
          </a:lstStyle>
          <a:p>
            <a:r>
              <a:rPr lang="zh-CN" altLang="en-US"/>
              <a:t>单击此处编辑母版标题样式</a:t>
            </a:r>
          </a:p>
        </p:txBody>
      </p:sp>
      <p:sp>
        <p:nvSpPr>
          <p:cNvPr id="3" name="副标题 2"/>
          <p:cNvSpPr>
            <a:spLocks noGrp="1"/>
          </p:cNvSpPr>
          <p:nvPr>
            <p:ph type="subTitle" idx="1"/>
          </p:nvPr>
        </p:nvSpPr>
        <p:spPr>
          <a:xfrm>
            <a:off x="1198800" y="3560400"/>
            <a:ext cx="9799200" cy="1472400"/>
          </a:xfrm>
        </p:spPr>
        <p:txBody>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1"/>
            </p:custDataLst>
          </p:nvPr>
        </p:nvSpPr>
        <p:spPr/>
        <p:txBody>
          <a:bodyPr/>
          <a:lstStyle>
            <a:lvl1pPr>
              <a:defRPr/>
            </a:lvl1pPr>
          </a:lstStyle>
          <a:p>
            <a:pPr>
              <a:defRPr/>
            </a:pPr>
            <a:fld id="{212895A4-38E6-4F2D-97AA-D36A7FF1E6E0}" type="datetimeFigureOut">
              <a:rPr lang="zh-CN" altLang="en-US"/>
              <a:pPr>
                <a:defRPr/>
              </a:pPr>
              <a:t>2020/9/16</a:t>
            </a:fld>
            <a:endParaRPr lang="zh-CN" altLang="en-US"/>
          </a:p>
        </p:txBody>
      </p:sp>
      <p:sp>
        <p:nvSpPr>
          <p:cNvPr id="5"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3"/>
            </p:custDataLst>
          </p:nvPr>
        </p:nvSpPr>
        <p:spPr/>
        <p:txBody>
          <a:bodyPr/>
          <a:lstStyle>
            <a:lvl1pPr>
              <a:defRPr/>
            </a:lvl1pPr>
          </a:lstStyle>
          <a:p>
            <a:pPr>
              <a:defRPr/>
            </a:pPr>
            <a:fld id="{8659B87C-554B-4A16-89E1-82AD693AB436}" type="slidenum">
              <a:rPr lang="zh-CN" altLang="en-US"/>
              <a:pPr>
                <a:defRPr/>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3"/>
          <p:cNvSpPr>
            <a:spLocks noGrp="1"/>
          </p:cNvSpPr>
          <p:nvPr>
            <p:ph type="dt" sz="half" idx="14"/>
            <p:custDataLst>
              <p:tags r:id="rId1"/>
            </p:custDataLst>
          </p:nvPr>
        </p:nvSpPr>
        <p:spPr/>
        <p:txBody>
          <a:bodyPr/>
          <a:lstStyle>
            <a:lvl1pPr>
              <a:defRPr/>
            </a:lvl1pPr>
          </a:lstStyle>
          <a:p>
            <a:pPr>
              <a:defRPr/>
            </a:pPr>
            <a:fld id="{74C478BD-CE20-49F3-82A6-951E523BBD28}" type="datetimeFigureOut">
              <a:rPr lang="zh-CN" altLang="en-US"/>
              <a:pPr>
                <a:defRPr/>
              </a:pPr>
              <a:t>2020/9/16</a:t>
            </a:fld>
            <a:endParaRPr lang="zh-CN" altLang="en-US"/>
          </a:p>
        </p:txBody>
      </p:sp>
      <p:sp>
        <p:nvSpPr>
          <p:cNvPr id="4" name="页脚占位符 4"/>
          <p:cNvSpPr>
            <a:spLocks noGrp="1"/>
          </p:cNvSpPr>
          <p:nvPr>
            <p:ph type="ftr" sz="quarter" idx="15"/>
            <p:custDataLst>
              <p:tags r:id="rId2"/>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3"/>
            </p:custDataLst>
          </p:nvPr>
        </p:nvSpPr>
        <p:spPr/>
        <p:txBody>
          <a:bodyPr/>
          <a:lstStyle>
            <a:lvl1pPr>
              <a:defRPr/>
            </a:lvl1pPr>
          </a:lstStyle>
          <a:p>
            <a:pPr>
              <a:defRPr/>
            </a:pPr>
            <a:fld id="{C864432B-A000-4A36-AED2-B3FDAED6ABCD}" type="slidenum">
              <a:rPr lang="zh-CN" altLang="en-US"/>
              <a:pPr>
                <a:defRPr/>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p:nvPr>
        </p:nvSpPr>
        <p:spPr>
          <a:xfrm>
            <a:off x="1198800" y="2484000"/>
            <a:ext cx="9799200" cy="1018800"/>
          </a:xfrm>
        </p:spPr>
        <p:txBody>
          <a:bodyPr lIns="90000" tIns="46800" rIns="90000" bIns="46800" anchor="t"/>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lang="zh-CN" altLang="en-US">
                <a:sym typeface="+mn-ea"/>
              </a:rPr>
              <a:t>单击此处编辑母版标题样式</a:t>
            </a:r>
            <a:endParaRPr>
              <a:sym typeface="+mn-ea"/>
            </a:endParaRPr>
          </a:p>
        </p:txBody>
      </p:sp>
      <p:sp>
        <p:nvSpPr>
          <p:cNvPr id="7" name="文本占位符 6"/>
          <p:cNvSpPr>
            <a:spLocks noGrp="1"/>
          </p:cNvSpPr>
          <p:nvPr>
            <p:ph type="body" sz="quarter" idx="13"/>
          </p:nvPr>
        </p:nvSpPr>
        <p:spPr>
          <a:xfrm>
            <a:off x="1198800" y="3560400"/>
            <a:ext cx="9799200" cy="471600"/>
          </a:xfrm>
        </p:spPr>
        <p:txBody>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
        <p:nvSpPr>
          <p:cNvPr id="4" name="日期占位符 3"/>
          <p:cNvSpPr>
            <a:spLocks noGrp="1"/>
          </p:cNvSpPr>
          <p:nvPr>
            <p:ph type="dt" sz="half" idx="14"/>
            <p:custDataLst>
              <p:tags r:id="rId1"/>
            </p:custDataLst>
          </p:nvPr>
        </p:nvSpPr>
        <p:spPr/>
        <p:txBody>
          <a:bodyPr/>
          <a:lstStyle>
            <a:lvl1pPr>
              <a:defRPr/>
            </a:lvl1pPr>
          </a:lstStyle>
          <a:p>
            <a:pPr>
              <a:defRPr/>
            </a:pPr>
            <a:fld id="{525838EA-D438-46F6-880A-9D64B8549C0D}" type="datetimeFigureOut">
              <a:rPr lang="zh-CN" altLang="en-US"/>
              <a:pPr>
                <a:defRPr/>
              </a:pPr>
              <a:t>2020/9/16</a:t>
            </a:fld>
            <a:endParaRPr lang="zh-CN" altLang="en-US"/>
          </a:p>
        </p:txBody>
      </p:sp>
      <p:sp>
        <p:nvSpPr>
          <p:cNvPr id="5" name="页脚占位符 4"/>
          <p:cNvSpPr>
            <a:spLocks noGrp="1"/>
          </p:cNvSpPr>
          <p:nvPr>
            <p:ph type="ftr" sz="quarter" idx="15"/>
            <p:custDataLst>
              <p:tags r:id="rId2"/>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6"/>
            <p:custDataLst>
              <p:tags r:id="rId3"/>
            </p:custDataLst>
          </p:nvPr>
        </p:nvSpPr>
        <p:spPr/>
        <p:txBody>
          <a:bodyPr/>
          <a:lstStyle>
            <a:lvl1pPr>
              <a:defRPr/>
            </a:lvl1pPr>
          </a:lstStyle>
          <a:p>
            <a:pPr>
              <a:defRPr/>
            </a:pPr>
            <a:fld id="{F88AF4E7-0913-48E0-9D21-1BA9AE6053C9}" type="slidenum">
              <a:rPr lang="zh-CN" altLang="en-US"/>
              <a:pPr>
                <a:defRPr/>
              </a:pPr>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lvl1pPr fontAlgn="base">
              <a:spcBef>
                <a:spcPct val="0"/>
              </a:spcBef>
              <a:spcAft>
                <a:spcPct val="0"/>
              </a:spcAft>
              <a:buFont typeface="Arial" panose="020B0604020202020204" pitchFamily="34" charset="0"/>
              <a:buNone/>
              <a:defRPr sz="1400">
                <a:solidFill>
                  <a:schemeClr val="tx1"/>
                </a:solidFill>
                <a:ea typeface="宋体" panose="02010600030101010101" pitchFamily="2" charset="-122"/>
              </a:defRPr>
            </a:lvl1pPr>
          </a:lstStyle>
          <a:p>
            <a:pPr>
              <a:defRPr/>
            </a:pPr>
            <a:endParaRPr lang="en-US"/>
          </a:p>
        </p:txBody>
      </p:sp>
      <p:sp>
        <p:nvSpPr>
          <p:cNvPr id="6" name="页脚占位符 5"/>
          <p:cNvSpPr>
            <a:spLocks noGrp="1"/>
          </p:cNvSpPr>
          <p:nvPr>
            <p:ph type="ftr" sz="quarter" idx="11"/>
          </p:nvPr>
        </p:nvSpPr>
        <p:spPr/>
        <p:txBody>
          <a:bodyPr/>
          <a:lstStyle>
            <a:lvl1pPr fontAlgn="base">
              <a:spcBef>
                <a:spcPct val="0"/>
              </a:spcBef>
              <a:spcAft>
                <a:spcPct val="0"/>
              </a:spcAft>
              <a:buFont typeface="Arial" panose="020B0604020202020204" pitchFamily="34" charset="0"/>
              <a:buNone/>
              <a:defRPr sz="1400">
                <a:solidFill>
                  <a:schemeClr val="tx1"/>
                </a:solidFill>
                <a:ea typeface="宋体" panose="02010600030101010101" pitchFamily="2" charset="-122"/>
              </a:defRPr>
            </a:lvl1pPr>
          </a:lstStyle>
          <a:p>
            <a:pPr>
              <a:defRPr/>
            </a:pPr>
            <a:endParaRPr lang="en-US"/>
          </a:p>
        </p:txBody>
      </p:sp>
      <p:sp>
        <p:nvSpPr>
          <p:cNvPr id="7" name="灯片编号占位符 6"/>
          <p:cNvSpPr>
            <a:spLocks noGrp="1"/>
          </p:cNvSpPr>
          <p:nvPr>
            <p:ph type="sldNum" sz="quarter" idx="12"/>
          </p:nvPr>
        </p:nvSpPr>
        <p:spPr/>
        <p:txBody>
          <a:bodyPr/>
          <a:lstStyle>
            <a:lvl1pPr fontAlgn="base">
              <a:defRPr noProof="1">
                <a:ea typeface="宋体" panose="02010600030101010101" pitchFamily="2" charset="-122"/>
              </a:defRPr>
            </a:lvl1pPr>
          </a:lstStyle>
          <a:p>
            <a:pPr>
              <a:defRPr/>
            </a:pPr>
            <a:fld id="{C9C9DEF4-DA44-4300-B579-DA1F34091BDD}" type="slidenum">
              <a:rPr lang="zh-CN" altLang="en-US"/>
              <a:pPr>
                <a:defRPr/>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lIns="90000" tIns="46800" rIns="90000" bIns="46800"/>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08400" y="1490400"/>
            <a:ext cx="10969200" cy="4759200"/>
          </a:xfrm>
        </p:spPr>
        <p:txBody>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1"/>
            </p:custDataLst>
          </p:nvPr>
        </p:nvSpPr>
        <p:spPr/>
        <p:txBody>
          <a:bodyPr/>
          <a:lstStyle>
            <a:lvl1pPr>
              <a:defRPr/>
            </a:lvl1pPr>
          </a:lstStyle>
          <a:p>
            <a:pPr>
              <a:defRPr/>
            </a:pPr>
            <a:fld id="{DFFBE653-0EC0-46C5-9D68-D5AF9D89E368}" type="datetimeFigureOut">
              <a:rPr lang="zh-CN" altLang="en-US"/>
              <a:pPr>
                <a:defRPr/>
              </a:pPr>
              <a:t>2020/9/16</a:t>
            </a:fld>
            <a:endParaRPr lang="zh-CN" altLang="en-US"/>
          </a:p>
        </p:txBody>
      </p:sp>
      <p:sp>
        <p:nvSpPr>
          <p:cNvPr id="5"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3"/>
            </p:custDataLst>
          </p:nvPr>
        </p:nvSpPr>
        <p:spPr/>
        <p:txBody>
          <a:bodyPr/>
          <a:lstStyle>
            <a:lvl1pPr>
              <a:defRPr/>
            </a:lvl1pPr>
          </a:lstStyle>
          <a:p>
            <a:pPr>
              <a:defRPr/>
            </a:pPr>
            <a:fld id="{FE643407-985A-4934-8E45-5844F89D5104}" type="slidenum">
              <a:rPr lang="zh-CN" altLang="en-US"/>
              <a:pPr>
                <a:defRPr/>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990800" y="3848400"/>
            <a:ext cx="7768800" cy="766800"/>
          </a:xfrm>
        </p:spPr>
        <p:txBody>
          <a:bodyPr lIns="90000" tIns="46800" rIns="90000" bIns="46800" anchor="b"/>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单击此处编辑母版标题样式</a:t>
            </a:r>
          </a:p>
        </p:txBody>
      </p:sp>
      <p:sp>
        <p:nvSpPr>
          <p:cNvPr id="3" name="文本占位符 2"/>
          <p:cNvSpPr>
            <a:spLocks noGrp="1"/>
          </p:cNvSpPr>
          <p:nvPr>
            <p:ph type="body" idx="1"/>
          </p:nvPr>
        </p:nvSpPr>
        <p:spPr>
          <a:xfrm>
            <a:off x="1990800" y="4615200"/>
            <a:ext cx="7768800" cy="867600"/>
          </a:xfrm>
        </p:spPr>
        <p:txBody>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1"/>
            </p:custDataLst>
          </p:nvPr>
        </p:nvSpPr>
        <p:spPr/>
        <p:txBody>
          <a:bodyPr/>
          <a:lstStyle>
            <a:lvl1pPr>
              <a:defRPr/>
            </a:lvl1pPr>
          </a:lstStyle>
          <a:p>
            <a:pPr>
              <a:defRPr/>
            </a:pPr>
            <a:fld id="{8967F18B-5AF6-4818-89C8-54880EFEF8ED}" type="datetimeFigureOut">
              <a:rPr lang="zh-CN" altLang="en-US"/>
              <a:pPr>
                <a:defRPr/>
              </a:pPr>
              <a:t>2020/9/16</a:t>
            </a:fld>
            <a:endParaRPr lang="zh-CN" altLang="en-US"/>
          </a:p>
        </p:txBody>
      </p:sp>
      <p:sp>
        <p:nvSpPr>
          <p:cNvPr id="5"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3"/>
            </p:custDataLst>
          </p:nvPr>
        </p:nvSpPr>
        <p:spPr/>
        <p:txBody>
          <a:bodyPr/>
          <a:lstStyle>
            <a:lvl1pPr>
              <a:defRPr/>
            </a:lvl1pPr>
          </a:lstStyle>
          <a:p>
            <a:pPr>
              <a:defRPr/>
            </a:pPr>
            <a:fld id="{E174F3DB-4CBA-45B7-8A7E-BA94BC2BA6A1}" type="slidenum">
              <a:rPr lang="zh-CN" altLang="en-US"/>
              <a:pPr>
                <a:defRPr/>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lIns="90000" tIns="46800" rIns="90000" bIns="46800"/>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08400" y="1501200"/>
            <a:ext cx="5176800" cy="4748400"/>
          </a:xfrm>
        </p:spPr>
        <p:txBody>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411600" y="1501200"/>
            <a:ext cx="5176800" cy="4748400"/>
          </a:xfrm>
        </p:spPr>
        <p:txBody>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custDataLst>
              <p:tags r:id="rId1"/>
            </p:custDataLst>
          </p:nvPr>
        </p:nvSpPr>
        <p:spPr/>
        <p:txBody>
          <a:bodyPr/>
          <a:lstStyle>
            <a:lvl1pPr>
              <a:defRPr/>
            </a:lvl1pPr>
          </a:lstStyle>
          <a:p>
            <a:pPr>
              <a:defRPr/>
            </a:pPr>
            <a:fld id="{E5CF77FC-E500-42FA-9344-A550A2DDF396}" type="datetimeFigureOut">
              <a:rPr lang="zh-CN" altLang="en-US"/>
              <a:pPr>
                <a:defRPr/>
              </a:pPr>
              <a:t>2020/9/16</a:t>
            </a:fld>
            <a:endParaRPr lang="zh-CN" altLang="en-US"/>
          </a:p>
        </p:txBody>
      </p:sp>
      <p:sp>
        <p:nvSpPr>
          <p:cNvPr id="6"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3"/>
            </p:custDataLst>
          </p:nvPr>
        </p:nvSpPr>
        <p:spPr/>
        <p:txBody>
          <a:bodyPr/>
          <a:lstStyle>
            <a:lvl1pPr>
              <a:defRPr/>
            </a:lvl1pPr>
          </a:lstStyle>
          <a:p>
            <a:pPr>
              <a:defRPr/>
            </a:pPr>
            <a:fld id="{E1433EE4-5CA1-493E-8B96-577C895CBBBE}" type="slidenum">
              <a:rPr lang="zh-CN" altLang="en-US"/>
              <a:pPr>
                <a:defRPr/>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lIns="90000" tIns="46800" rIns="90000" bIns="46800"/>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p:nvPr>
        </p:nvSpPr>
        <p:spPr>
          <a:xfrm>
            <a:off x="608400" y="1429200"/>
            <a:ext cx="5342400" cy="381600"/>
          </a:xfrm>
        </p:spPr>
        <p:txBody>
          <a:bodyPr lIns="101600" tIns="38100" rIns="76200" bIns="38100" anchor="t" anchorCtr="0"/>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8400" y="1854000"/>
            <a:ext cx="5342400" cy="4395600"/>
          </a:xfrm>
        </p:spPr>
        <p:txBody>
          <a:bodyPr lIns="101600" tIns="0" rIns="82550" bIns="0"/>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p:nvPr>
        </p:nvSpPr>
        <p:spPr>
          <a:xfrm>
            <a:off x="6235750" y="1421729"/>
            <a:ext cx="5342400" cy="381600"/>
          </a:xfrm>
        </p:spPr>
        <p:txBody>
          <a:bodyPr lIns="101600" tIns="38100" rIns="76200" bIns="38100" anchor="t" anchorCtr="0"/>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sym typeface="+mn-ea"/>
              </a:rPr>
              <a:t>单击此处编辑母版文本样式</a:t>
            </a:r>
          </a:p>
        </p:txBody>
      </p:sp>
      <p:sp>
        <p:nvSpPr>
          <p:cNvPr id="6" name="内容占位符 5"/>
          <p:cNvSpPr>
            <a:spLocks noGrp="1"/>
          </p:cNvSpPr>
          <p:nvPr>
            <p:ph sz="quarter" idx="4"/>
          </p:nvPr>
        </p:nvSpPr>
        <p:spPr>
          <a:xfrm>
            <a:off x="6235750" y="1854000"/>
            <a:ext cx="5342400" cy="4395600"/>
          </a:xfrm>
        </p:spPr>
        <p:txBody>
          <a:bodyPr lIns="101600" tIns="0" rIns="82550" bIns="0"/>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3"/>
          <p:cNvSpPr>
            <a:spLocks noGrp="1"/>
          </p:cNvSpPr>
          <p:nvPr>
            <p:ph type="dt" sz="half" idx="10"/>
            <p:custDataLst>
              <p:tags r:id="rId1"/>
            </p:custDataLst>
          </p:nvPr>
        </p:nvSpPr>
        <p:spPr/>
        <p:txBody>
          <a:bodyPr/>
          <a:lstStyle>
            <a:lvl1pPr>
              <a:defRPr/>
            </a:lvl1pPr>
          </a:lstStyle>
          <a:p>
            <a:pPr>
              <a:defRPr/>
            </a:pPr>
            <a:fld id="{C69D7D19-4FF7-418D-AA80-50887647737F}" type="datetimeFigureOut">
              <a:rPr lang="zh-CN" altLang="en-US"/>
              <a:pPr>
                <a:defRPr/>
              </a:pPr>
              <a:t>2020/9/16</a:t>
            </a:fld>
            <a:endParaRPr lang="zh-CN" altLang="en-US"/>
          </a:p>
        </p:txBody>
      </p:sp>
      <p:sp>
        <p:nvSpPr>
          <p:cNvPr id="8"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3"/>
            </p:custDataLst>
          </p:nvPr>
        </p:nvSpPr>
        <p:spPr/>
        <p:txBody>
          <a:bodyPr/>
          <a:lstStyle>
            <a:lvl1pPr>
              <a:defRPr/>
            </a:lvl1pPr>
          </a:lstStyle>
          <a:p>
            <a:pPr>
              <a:defRPr/>
            </a:pPr>
            <a:fld id="{FBCEFE37-5448-4040-807F-23A88F857E18}" type="slidenum">
              <a:rPr lang="zh-CN" altLang="en-US"/>
              <a:pPr>
                <a:defRPr/>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lIns="90000" tIns="46800" rIns="90000" bIns="46800"/>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3"/>
          <p:cNvSpPr>
            <a:spLocks noGrp="1"/>
          </p:cNvSpPr>
          <p:nvPr>
            <p:ph type="dt" sz="half" idx="10"/>
            <p:custDataLst>
              <p:tags r:id="rId1"/>
            </p:custDataLst>
          </p:nvPr>
        </p:nvSpPr>
        <p:spPr/>
        <p:txBody>
          <a:bodyPr/>
          <a:lstStyle>
            <a:lvl1pPr>
              <a:defRPr/>
            </a:lvl1pPr>
          </a:lstStyle>
          <a:p>
            <a:pPr>
              <a:defRPr/>
            </a:pPr>
            <a:fld id="{7E1A13B2-0F91-4234-8A86-E9A0935849A5}" type="datetimeFigureOut">
              <a:rPr lang="zh-CN" altLang="en-US"/>
              <a:pPr>
                <a:defRPr/>
              </a:pPr>
              <a:t>2020/9/16</a:t>
            </a:fld>
            <a:endParaRPr lang="zh-CN" altLang="en-US"/>
          </a:p>
        </p:txBody>
      </p:sp>
      <p:sp>
        <p:nvSpPr>
          <p:cNvPr id="4"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3"/>
            </p:custDataLst>
          </p:nvPr>
        </p:nvSpPr>
        <p:spPr/>
        <p:txBody>
          <a:bodyPr/>
          <a:lstStyle>
            <a:lvl1pPr>
              <a:defRPr/>
            </a:lvl1pPr>
          </a:lstStyle>
          <a:p>
            <a:pPr>
              <a:defRPr/>
            </a:pPr>
            <a:fld id="{14AC1594-BF6D-41EA-9948-9BE9855C9E72}" type="slidenum">
              <a:rPr lang="zh-CN" altLang="en-US"/>
              <a:pPr>
                <a:defRPr/>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pPr>
              <a:defRPr/>
            </a:pPr>
            <a:fld id="{3BBEBD48-084D-4660-9E48-025E9DEAD9E9}" type="datetimeFigureOut">
              <a:rPr lang="zh-CN" altLang="en-US"/>
              <a:pPr>
                <a:defRPr/>
              </a:pPr>
              <a:t>2020/9/16</a:t>
            </a:fld>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pPr>
              <a:defRPr/>
            </a:pPr>
            <a:fld id="{128596B6-E316-47B1-B5D2-643AEF828040}" type="slidenum">
              <a:rPr lang="zh-CN" altLang="en-US"/>
              <a:pPr>
                <a:defRPr/>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08330" y="1555115"/>
            <a:ext cx="5233035" cy="4608195"/>
          </a:xfrm>
        </p:spPr>
        <p:txBody>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lang="zh-CN" altLang="en-US" noProof="1">
              <a:sym typeface="+mn-ea"/>
            </a:endParaRPr>
          </a:p>
        </p:txBody>
      </p:sp>
      <p:sp>
        <p:nvSpPr>
          <p:cNvPr id="4" name="文本占位符 3"/>
          <p:cNvSpPr>
            <a:spLocks noGrp="1"/>
          </p:cNvSpPr>
          <p:nvPr>
            <p:ph type="body" sz="half" idx="2"/>
          </p:nvPr>
        </p:nvSpPr>
        <p:spPr>
          <a:xfrm>
            <a:off x="6350400" y="1555200"/>
            <a:ext cx="5227200" cy="4608000"/>
          </a:xfrm>
        </p:spPr>
        <p:txBody>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9" name="标题 8"/>
          <p:cNvSpPr>
            <a:spLocks noGrp="1"/>
          </p:cNvSpPr>
          <p:nvPr>
            <p:ph type="title"/>
          </p:nvPr>
        </p:nvSpPr>
        <p:spPr/>
        <p:txBody>
          <a:bodyPr/>
          <a:lstStyle>
            <a:lvl1pPr>
              <a:defRPr baseline="0"/>
            </a:lvl1pPr>
          </a:lstStyle>
          <a:p>
            <a:r>
              <a:rPr lang="zh-CN" altLang="en-US"/>
              <a:t>单击此处编辑母版标题样式</a:t>
            </a:r>
          </a:p>
        </p:txBody>
      </p:sp>
      <p:sp>
        <p:nvSpPr>
          <p:cNvPr id="5" name="日期占位符 3"/>
          <p:cNvSpPr>
            <a:spLocks noGrp="1"/>
          </p:cNvSpPr>
          <p:nvPr>
            <p:ph type="dt" sz="half" idx="10"/>
            <p:custDataLst>
              <p:tags r:id="rId1"/>
            </p:custDataLst>
          </p:nvPr>
        </p:nvSpPr>
        <p:spPr/>
        <p:txBody>
          <a:bodyPr/>
          <a:lstStyle>
            <a:lvl1pPr>
              <a:defRPr/>
            </a:lvl1pPr>
          </a:lstStyle>
          <a:p>
            <a:pPr>
              <a:defRPr/>
            </a:pPr>
            <a:fld id="{7421FD1A-D7DF-412D-95C8-B21C515618C6}" type="datetimeFigureOut">
              <a:rPr lang="zh-CN" altLang="en-US"/>
              <a:pPr>
                <a:defRPr/>
              </a:pPr>
              <a:t>2020/9/16</a:t>
            </a:fld>
            <a:endParaRPr lang="zh-CN" altLang="en-US"/>
          </a:p>
        </p:txBody>
      </p:sp>
      <p:sp>
        <p:nvSpPr>
          <p:cNvPr id="6"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3"/>
            </p:custDataLst>
          </p:nvPr>
        </p:nvSpPr>
        <p:spPr/>
        <p:txBody>
          <a:bodyPr/>
          <a:lstStyle>
            <a:lvl1pPr>
              <a:defRPr/>
            </a:lvl1pPr>
          </a:lstStyle>
          <a:p>
            <a:pPr>
              <a:defRPr/>
            </a:pPr>
            <a:fld id="{8C72C388-E64A-4F79-AEFF-E482F70EE0A3}" type="slidenum">
              <a:rPr lang="zh-CN" altLang="en-US"/>
              <a:pPr>
                <a:defRPr/>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234800" y="914400"/>
            <a:ext cx="1044000" cy="5029200"/>
          </a:xfrm>
        </p:spPr>
        <p:txBody>
          <a:bodyPr vert="eaVert" lIns="90000" tIns="46800" rIns="90000" bIns="46800"/>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lang="zh-CN" altLang="en-US">
                <a:sym typeface="+mn-ea"/>
              </a:rPr>
              <a:t>单击此处编辑母版标题样式</a:t>
            </a:r>
            <a:endParaRPr>
              <a:sym typeface="+mn-ea"/>
            </a:endParaRPr>
          </a:p>
        </p:txBody>
      </p:sp>
      <p:sp>
        <p:nvSpPr>
          <p:cNvPr id="3" name="竖排文字占位符 2"/>
          <p:cNvSpPr>
            <a:spLocks noGrp="1"/>
          </p:cNvSpPr>
          <p:nvPr>
            <p:ph type="body" orient="vert" idx="1"/>
          </p:nvPr>
        </p:nvSpPr>
        <p:spPr>
          <a:xfrm>
            <a:off x="914400" y="914400"/>
            <a:ext cx="9169200" cy="5029200"/>
          </a:xfrm>
        </p:spPr>
        <p:txBody>
          <a:bodyPr vert="eaVert" lIns="46800" r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1"/>
            </p:custDataLst>
          </p:nvPr>
        </p:nvSpPr>
        <p:spPr/>
        <p:txBody>
          <a:bodyPr/>
          <a:lstStyle>
            <a:lvl1pPr>
              <a:defRPr/>
            </a:lvl1pPr>
          </a:lstStyle>
          <a:p>
            <a:pPr>
              <a:defRPr/>
            </a:pPr>
            <a:fld id="{A8013476-5626-4FA2-A2CF-D1BDD7827554}" type="datetimeFigureOut">
              <a:rPr lang="zh-CN" altLang="en-US"/>
              <a:pPr>
                <a:defRPr/>
              </a:pPr>
              <a:t>2020/9/16</a:t>
            </a:fld>
            <a:endParaRPr lang="zh-CN" altLang="en-US"/>
          </a:p>
        </p:txBody>
      </p:sp>
      <p:sp>
        <p:nvSpPr>
          <p:cNvPr id="5"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3"/>
            </p:custDataLst>
          </p:nvPr>
        </p:nvSpPr>
        <p:spPr/>
        <p:txBody>
          <a:bodyPr/>
          <a:lstStyle>
            <a:lvl1pPr>
              <a:defRPr/>
            </a:lvl1pPr>
          </a:lstStyle>
          <a:p>
            <a:pPr>
              <a:defRPr/>
            </a:pPr>
            <a:fld id="{C6D4C99F-0E16-41EE-83CD-CC639EC93CDF}" type="slidenum">
              <a:rPr lang="zh-CN" altLang="en-US"/>
              <a:pPr>
                <a:defRPr/>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9D9D9"/>
            </a:gs>
          </a:gsLst>
          <a:lin ang="540000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013" y="608013"/>
            <a:ext cx="10969625" cy="70643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013" y="1490663"/>
            <a:ext cx="10969625" cy="4759325"/>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775" y="6315075"/>
            <a:ext cx="2698750" cy="315913"/>
          </a:xfrm>
          <a:prstGeom prst="rect">
            <a:avLst/>
          </a:prstGeom>
        </p:spPr>
        <p:txBody>
          <a:bodyPr vert="horz" lIns="91440" tIns="45720" rIns="91440" bIns="45720" rtlCol="0" anchor="ctr">
            <a:normAutofit/>
          </a:bodyPr>
          <a:lstStyle>
            <a:lvl1pPr algn="l" fontAlgn="auto">
              <a:spcBef>
                <a:spcPts val="0"/>
              </a:spcBef>
              <a:spcAft>
                <a:spcPts val="0"/>
              </a:spcAft>
              <a:defRPr sz="1000" baseline="0" smtClean="0">
                <a:solidFill>
                  <a:schemeClr val="tx1">
                    <a:tint val="75000"/>
                  </a:schemeClr>
                </a:solidFill>
                <a:latin typeface="Arial" panose="020B0604020202020204" pitchFamily="34" charset="0"/>
                <a:ea typeface="微软雅黑" panose="020B0503020204020204" pitchFamily="34" charset="-122"/>
              </a:defRPr>
            </a:lvl1pPr>
          </a:lstStyle>
          <a:p>
            <a:pPr>
              <a:defRPr/>
            </a:pPr>
            <a:fld id="{04804A06-123D-41A1-BB08-7A1B9BDB84CC}" type="datetimeFigureOut">
              <a:rPr lang="zh-CN" altLang="en-US"/>
              <a:pPr>
                <a:defRPr/>
              </a:pPr>
              <a:t>2020/9/16</a:t>
            </a:fld>
            <a:endParaRPr lang="zh-CN" altLang="en-US"/>
          </a:p>
        </p:txBody>
      </p:sp>
      <p:sp>
        <p:nvSpPr>
          <p:cNvPr id="5" name="页脚占位符 4"/>
          <p:cNvSpPr>
            <a:spLocks noGrp="1"/>
          </p:cNvSpPr>
          <p:nvPr>
            <p:ph type="ftr" sz="quarter" idx="3"/>
            <p:custDataLst>
              <p:tags r:id="rId17"/>
            </p:custDataLst>
          </p:nvPr>
        </p:nvSpPr>
        <p:spPr>
          <a:xfrm>
            <a:off x="4116388" y="6315075"/>
            <a:ext cx="3959225" cy="315913"/>
          </a:xfrm>
          <a:prstGeom prst="rect">
            <a:avLst/>
          </a:prstGeom>
        </p:spPr>
        <p:txBody>
          <a:bodyPr vert="horz" lIns="91440" tIns="45720" rIns="91440" bIns="45720" rtlCol="0" anchor="ctr">
            <a:normAutofit/>
          </a:bodyPr>
          <a:lstStyle>
            <a:lvl1pPr algn="ctr" fontAlgn="auto">
              <a:spcBef>
                <a:spcPts val="0"/>
              </a:spcBef>
              <a:spcAft>
                <a:spcPts val="0"/>
              </a:spcAft>
              <a:defRPr sz="1000" baseline="0">
                <a:solidFill>
                  <a:schemeClr val="tx1">
                    <a:tint val="75000"/>
                  </a:schemeClr>
                </a:solidFill>
                <a:latin typeface="Arial" panose="020B0604020202020204" pitchFamily="34" charset="0"/>
                <a:ea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4"/>
            <p:custDataLst>
              <p:tags r:id="rId18"/>
            </p:custDataLst>
          </p:nvPr>
        </p:nvSpPr>
        <p:spPr>
          <a:xfrm>
            <a:off x="8877300" y="6315075"/>
            <a:ext cx="2700338" cy="315913"/>
          </a:xfrm>
          <a:prstGeom prst="rect">
            <a:avLst/>
          </a:prstGeom>
        </p:spPr>
        <p:txBody>
          <a:bodyPr vert="horz" lIns="91440" tIns="45720" rIns="91440" bIns="45720" rtlCol="0" anchor="ctr">
            <a:normAutofit/>
          </a:bodyPr>
          <a:lstStyle>
            <a:lvl1pPr algn="r" fontAlgn="auto">
              <a:spcBef>
                <a:spcPts val="0"/>
              </a:spcBef>
              <a:spcAft>
                <a:spcPts val="0"/>
              </a:spcAft>
              <a:defRPr sz="1000" baseline="0" smtClean="0">
                <a:solidFill>
                  <a:schemeClr val="tx1">
                    <a:tint val="75000"/>
                  </a:schemeClr>
                </a:solidFill>
                <a:latin typeface="Arial" panose="020B0604020202020204" pitchFamily="34" charset="0"/>
                <a:ea typeface="微软雅黑" panose="020B0503020204020204" pitchFamily="34" charset="-122"/>
              </a:defRPr>
            </a:lvl1pPr>
          </a:lstStyle>
          <a:p>
            <a:pPr>
              <a:defRPr/>
            </a:pPr>
            <a:fld id="{0B2E1ADB-8871-437A-B5D7-42CC86FFC9D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ransition/>
  <p:txStyles>
    <p:titleStyle>
      <a:lvl1pPr algn="l" rtl="0" fontAlgn="base">
        <a:spcBef>
          <a:spcPct val="0"/>
        </a:spcBef>
        <a:spcAft>
          <a:spcPct val="0"/>
        </a:spcAft>
        <a:defRPr sz="3600" b="1" kern="1200" spc="300">
          <a:solidFill>
            <a:srgbClr val="262626"/>
          </a:solidFill>
          <a:latin typeface="Arial" panose="020B0604020202020204" pitchFamily="34" charset="0"/>
          <a:ea typeface="微软雅黑" panose="020B0503020204020204" pitchFamily="34" charset="-122"/>
          <a:cs typeface="+mj-cs"/>
        </a:defRPr>
      </a:lvl1pPr>
      <a:lvl2pPr algn="l" rtl="0" fontAlgn="base">
        <a:spcBef>
          <a:spcPct val="0"/>
        </a:spcBef>
        <a:spcAft>
          <a:spcPct val="0"/>
        </a:spcAft>
        <a:defRPr sz="3600" b="1">
          <a:solidFill>
            <a:srgbClr val="262626"/>
          </a:solidFill>
          <a:latin typeface="Arial" charset="0"/>
          <a:ea typeface="微软雅黑" pitchFamily="34" charset="-122"/>
          <a:cs typeface="Arial" charset="0"/>
        </a:defRPr>
      </a:lvl2pPr>
      <a:lvl3pPr algn="l" rtl="0" fontAlgn="base">
        <a:spcBef>
          <a:spcPct val="0"/>
        </a:spcBef>
        <a:spcAft>
          <a:spcPct val="0"/>
        </a:spcAft>
        <a:defRPr sz="3600" b="1">
          <a:solidFill>
            <a:srgbClr val="262626"/>
          </a:solidFill>
          <a:latin typeface="Arial" charset="0"/>
          <a:ea typeface="微软雅黑" pitchFamily="34" charset="-122"/>
          <a:cs typeface="Arial" charset="0"/>
        </a:defRPr>
      </a:lvl3pPr>
      <a:lvl4pPr algn="l" rtl="0" fontAlgn="base">
        <a:spcBef>
          <a:spcPct val="0"/>
        </a:spcBef>
        <a:spcAft>
          <a:spcPct val="0"/>
        </a:spcAft>
        <a:defRPr sz="3600" b="1">
          <a:solidFill>
            <a:srgbClr val="262626"/>
          </a:solidFill>
          <a:latin typeface="Arial" charset="0"/>
          <a:ea typeface="微软雅黑" pitchFamily="34" charset="-122"/>
          <a:cs typeface="Arial" charset="0"/>
        </a:defRPr>
      </a:lvl4pPr>
      <a:lvl5pPr algn="l" rtl="0" fontAlgn="base">
        <a:spcBef>
          <a:spcPct val="0"/>
        </a:spcBef>
        <a:spcAft>
          <a:spcPct val="0"/>
        </a:spcAft>
        <a:defRPr sz="3600" b="1">
          <a:solidFill>
            <a:srgbClr val="262626"/>
          </a:solidFill>
          <a:latin typeface="Arial" charset="0"/>
          <a:ea typeface="微软雅黑" pitchFamily="34" charset="-122"/>
          <a:cs typeface="Arial" charset="0"/>
        </a:defRPr>
      </a:lvl5pPr>
      <a:lvl6pPr marL="457200" algn="l" rtl="0" fontAlgn="base">
        <a:spcBef>
          <a:spcPct val="0"/>
        </a:spcBef>
        <a:spcAft>
          <a:spcPct val="0"/>
        </a:spcAft>
        <a:defRPr sz="3600" b="1">
          <a:solidFill>
            <a:srgbClr val="262626"/>
          </a:solidFill>
          <a:latin typeface="Arial" charset="0"/>
          <a:ea typeface="微软雅黑" pitchFamily="34" charset="-122"/>
          <a:cs typeface="Arial" charset="0"/>
        </a:defRPr>
      </a:lvl6pPr>
      <a:lvl7pPr marL="914400" algn="l" rtl="0" fontAlgn="base">
        <a:spcBef>
          <a:spcPct val="0"/>
        </a:spcBef>
        <a:spcAft>
          <a:spcPct val="0"/>
        </a:spcAft>
        <a:defRPr sz="3600" b="1">
          <a:solidFill>
            <a:srgbClr val="262626"/>
          </a:solidFill>
          <a:latin typeface="Arial" charset="0"/>
          <a:ea typeface="微软雅黑" pitchFamily="34" charset="-122"/>
          <a:cs typeface="Arial" charset="0"/>
        </a:defRPr>
      </a:lvl7pPr>
      <a:lvl8pPr marL="1371600" algn="l" rtl="0" fontAlgn="base">
        <a:spcBef>
          <a:spcPct val="0"/>
        </a:spcBef>
        <a:spcAft>
          <a:spcPct val="0"/>
        </a:spcAft>
        <a:defRPr sz="3600" b="1">
          <a:solidFill>
            <a:srgbClr val="262626"/>
          </a:solidFill>
          <a:latin typeface="Arial" charset="0"/>
          <a:ea typeface="微软雅黑" pitchFamily="34" charset="-122"/>
          <a:cs typeface="Arial" charset="0"/>
        </a:defRPr>
      </a:lvl8pPr>
      <a:lvl9pPr marL="1828800" algn="l" rtl="0" fontAlgn="base">
        <a:spcBef>
          <a:spcPct val="0"/>
        </a:spcBef>
        <a:spcAft>
          <a:spcPct val="0"/>
        </a:spcAft>
        <a:defRPr sz="3600" b="1">
          <a:solidFill>
            <a:srgbClr val="262626"/>
          </a:solidFill>
          <a:latin typeface="Arial" charset="0"/>
          <a:ea typeface="微软雅黑" pitchFamily="34" charset="-122"/>
          <a:cs typeface="Arial" charset="0"/>
        </a:defRPr>
      </a:lvl9pPr>
    </p:titleStyle>
    <p:bodyStyle>
      <a:lvl1pPr marL="228600" indent="-228600" algn="l" rtl="0" fontAlgn="base">
        <a:lnSpc>
          <a:spcPct val="130000"/>
        </a:lnSpc>
        <a:spcBef>
          <a:spcPct val="0"/>
        </a:spcBef>
        <a:spcAft>
          <a:spcPts val="1000"/>
        </a:spcAft>
        <a:buFont typeface="Arial" charset="0"/>
        <a:buChar char="●"/>
        <a:defRPr kern="1200" spc="150">
          <a:solidFill>
            <a:srgbClr val="595959"/>
          </a:solidFill>
          <a:latin typeface="Arial" panose="020B0604020202020204" pitchFamily="34" charset="0"/>
          <a:ea typeface="微软雅黑" panose="020B0503020204020204" pitchFamily="34" charset="-122"/>
          <a:cs typeface="+mn-cs"/>
        </a:defRPr>
      </a:lvl1pPr>
      <a:lvl2pPr marL="685800" indent="-228600" algn="l" rtl="0" fontAlgn="base">
        <a:lnSpc>
          <a:spcPct val="120000"/>
        </a:lnSpc>
        <a:spcBef>
          <a:spcPct val="0"/>
        </a:spcBef>
        <a:spcAft>
          <a:spcPts val="600"/>
        </a:spcAft>
        <a:buFont typeface="Arial" charset="0"/>
        <a:buChar char="●"/>
        <a:tabLst>
          <a:tab pos="1609725" algn="l"/>
        </a:tabLst>
        <a:defRPr sz="1600" kern="1200" spc="150">
          <a:solidFill>
            <a:srgbClr val="595959"/>
          </a:solidFill>
          <a:latin typeface="Arial" panose="020B0604020202020204" pitchFamily="34" charset="0"/>
          <a:ea typeface="微软雅黑" panose="020B0503020204020204" pitchFamily="34" charset="-122"/>
          <a:cs typeface="+mn-cs"/>
        </a:defRPr>
      </a:lvl2pPr>
      <a:lvl3pPr marL="1143000" indent="-228600" algn="l" rtl="0" fontAlgn="base">
        <a:lnSpc>
          <a:spcPct val="120000"/>
        </a:lnSpc>
        <a:spcBef>
          <a:spcPct val="0"/>
        </a:spcBef>
        <a:spcAft>
          <a:spcPts val="600"/>
        </a:spcAft>
        <a:buFont typeface="Arial" charset="0"/>
        <a:buChar char="●"/>
        <a:defRPr sz="1600" kern="1200" spc="150">
          <a:solidFill>
            <a:srgbClr val="595959"/>
          </a:solidFill>
          <a:latin typeface="Arial" panose="020B0604020202020204" pitchFamily="34" charset="0"/>
          <a:ea typeface="微软雅黑" panose="020B0503020204020204" pitchFamily="34" charset="-122"/>
          <a:cs typeface="+mn-cs"/>
        </a:defRPr>
      </a:lvl3pPr>
      <a:lvl4pPr marL="1600200" indent="-228600" algn="l" rtl="0" fontAlgn="base">
        <a:lnSpc>
          <a:spcPct val="120000"/>
        </a:lnSpc>
        <a:spcBef>
          <a:spcPct val="0"/>
        </a:spcBef>
        <a:spcAft>
          <a:spcPts val="300"/>
        </a:spcAft>
        <a:buFont typeface="Wingdings" pitchFamily="2" charset="2"/>
        <a:buChar char=""/>
        <a:defRPr sz="1400" kern="1200" spc="150">
          <a:solidFill>
            <a:srgbClr val="595959"/>
          </a:solidFill>
          <a:latin typeface="Arial" panose="020B0604020202020204" pitchFamily="34" charset="0"/>
          <a:ea typeface="微软雅黑" panose="020B0503020204020204" pitchFamily="34" charset="-122"/>
          <a:cs typeface="+mn-cs"/>
        </a:defRPr>
      </a:lvl4pPr>
      <a:lvl5pPr marL="2057400" indent="-228600" algn="l" rtl="0" fontAlgn="base">
        <a:lnSpc>
          <a:spcPct val="120000"/>
        </a:lnSpc>
        <a:spcBef>
          <a:spcPct val="0"/>
        </a:spcBef>
        <a:spcAft>
          <a:spcPts val="300"/>
        </a:spcAft>
        <a:buFont typeface="Arial" charset="0"/>
        <a:buChar char="•"/>
        <a:defRPr sz="1400" kern="1200" spc="150">
          <a:solidFill>
            <a:srgbClr val="595959"/>
          </a:solidFill>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hyperlink" Target="https://baike.baidu.com/item/%E5%8D%8E%E5%8C%97%E5%9C%B0%E5%8C%BA/7596383" TargetMode="External"/><Relationship Id="rId3" Type="http://schemas.openxmlformats.org/officeDocument/2006/relationships/image" Target="../media/image1.png"/><Relationship Id="rId7" Type="http://schemas.openxmlformats.org/officeDocument/2006/relationships/hyperlink" Target="https://baike.baidu.com/item/%E6%8A%97%E6%97%A5%E6%88%98%E4%BA%89/128498"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baike.baidu.com/item/%E6%89%AB%E8%8D%A1/2525674"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369888" y="338138"/>
            <a:ext cx="11631612" cy="6319837"/>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73475"/>
            <a:ext cx="4435475" cy="2657475"/>
          </a:xfrm>
          <a:prstGeom prst="rect">
            <a:avLst/>
          </a:prstGeom>
          <a:noFill/>
          <a:ln w="9525">
            <a:noFill/>
            <a:miter lim="800000"/>
            <a:headEnd/>
            <a:tailEnd/>
          </a:ln>
        </p:spPr>
      </p:pic>
      <p:sp>
        <p:nvSpPr>
          <p:cNvPr id="2" name="文本框 1"/>
          <p:cNvSpPr txBox="1"/>
          <p:nvPr/>
        </p:nvSpPr>
        <p:spPr>
          <a:xfrm>
            <a:off x="2103438" y="2065338"/>
            <a:ext cx="8164512" cy="1014412"/>
          </a:xfrm>
          <a:prstGeom prst="rect">
            <a:avLst/>
          </a:prstGeom>
          <a:noFill/>
        </p:spPr>
        <p:txBody>
          <a:bodyPr>
            <a:spAutoFit/>
          </a:bodyPr>
          <a:lstStyle/>
          <a:p>
            <a:pPr algn="ctr" fontAlgn="auto">
              <a:spcBef>
                <a:spcPts val="0"/>
              </a:spcBef>
              <a:spcAft>
                <a:spcPts val="0"/>
              </a:spcAft>
              <a:defRPr/>
            </a:pPr>
            <a:r>
              <a:rPr lang="en-US" altLang="zh-CN" sz="6000" b="1" spc="300">
                <a:latin typeface="微软雅黑" panose="020B0503020204020204" pitchFamily="34" charset="-122"/>
                <a:ea typeface="微软雅黑" panose="020B0503020204020204" pitchFamily="34" charset="-122"/>
              </a:rPr>
              <a:t>《</a:t>
            </a:r>
            <a:r>
              <a:rPr lang="zh-CN" altLang="en-US" sz="6000" b="1" spc="300">
                <a:latin typeface="微软雅黑" panose="020B0503020204020204" pitchFamily="34" charset="-122"/>
                <a:ea typeface="微软雅黑" panose="020B0503020204020204" pitchFamily="34" charset="-122"/>
              </a:rPr>
              <a:t>大战中的插曲</a:t>
            </a:r>
            <a:r>
              <a:rPr lang="en-US" altLang="zh-CN" sz="6000" b="1" spc="300">
                <a:latin typeface="微软雅黑" panose="020B0503020204020204" pitchFamily="34" charset="-122"/>
                <a:ea typeface="微软雅黑" panose="020B0503020204020204" pitchFamily="34" charset="-122"/>
              </a:rPr>
              <a:t>》</a:t>
            </a:r>
            <a:endParaRPr lang="zh-CN" altLang="en-US" sz="6000" b="1" spc="300">
              <a:latin typeface="微软雅黑" panose="020B0503020204020204" pitchFamily="34" charset="-122"/>
              <a:ea typeface="微软雅黑" panose="020B0503020204020204" pitchFamily="34" charset="-122"/>
            </a:endParaRPr>
          </a:p>
        </p:txBody>
      </p:sp>
      <p:pic>
        <p:nvPicPr>
          <p:cNvPr id="14" name="图片 13" descr="印记"/>
          <p:cNvPicPr>
            <a:picLocks noChangeAspect="1"/>
          </p:cNvPicPr>
          <p:nvPr/>
        </p:nvPicPr>
        <p:blipFill>
          <a:blip r:embed="rId6"/>
          <a:srcRect/>
          <a:stretch>
            <a:fillRect/>
          </a:stretch>
        </p:blipFill>
        <p:spPr bwMode="auto">
          <a:xfrm>
            <a:off x="5556250" y="538163"/>
            <a:ext cx="1079500" cy="1719262"/>
          </a:xfrm>
          <a:prstGeom prst="rect">
            <a:avLst/>
          </a:prstGeom>
          <a:noFill/>
          <a:ln w="9525">
            <a:noFill/>
            <a:miter lim="800000"/>
            <a:headEnd/>
            <a:tailEnd/>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
                                        </p:tgtEl>
                                        <p:attrNameLst>
                                          <p:attrName>ppt_y</p:attrName>
                                        </p:attrNameLst>
                                      </p:cBhvr>
                                      <p:tavLst>
                                        <p:tav tm="0">
                                          <p:val>
                                            <p:strVal val="#ppt_y"/>
                                          </p:val>
                                        </p:tav>
                                        <p:tav tm="100000">
                                          <p:val>
                                            <p:strVal val="#ppt_y"/>
                                          </p:val>
                                        </p:tav>
                                      </p:tavLst>
                                    </p:anim>
                                    <p:anim calcmode="lin" valueType="num">
                                      <p:cBhvr>
                                        <p:cTn id="2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369888" y="338138"/>
            <a:ext cx="11631612" cy="6319837"/>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p:nvPr/>
        </p:nvSpPr>
        <p:spPr>
          <a:xfrm>
            <a:off x="968375" y="750888"/>
            <a:ext cx="9732963" cy="4524375"/>
          </a:xfrm>
          <a:prstGeom prst="rect">
            <a:avLst/>
          </a:prstGeom>
          <a:noFill/>
        </p:spPr>
        <p:txBody>
          <a:bodyPr>
            <a:spAutoFit/>
          </a:bodyPr>
          <a:lstStyle/>
          <a:p>
            <a:pPr fontAlgn="auto">
              <a:lnSpc>
                <a:spcPct val="150000"/>
              </a:lnSpc>
              <a:spcBef>
                <a:spcPts val="0"/>
              </a:spcBef>
              <a:spcAft>
                <a:spcPts val="0"/>
              </a:spcAft>
              <a:defRPr/>
            </a:pPr>
            <a:r>
              <a:rPr lang="zh-CN" altLang="zh-CN" sz="2400">
                <a:latin typeface="+mj-ea"/>
                <a:ea typeface="+mj-ea"/>
              </a:rPr>
              <a:t>②聂荣臻写给日军的信</a:t>
            </a:r>
            <a:r>
              <a:rPr lang="en-US" altLang="zh-CN" sz="2400">
                <a:latin typeface="+mj-ea"/>
                <a:ea typeface="+mj-ea"/>
              </a:rPr>
              <a:t>,</a:t>
            </a:r>
            <a:r>
              <a:rPr lang="zh-CN" altLang="zh-CN" sz="2400">
                <a:latin typeface="+mj-ea"/>
                <a:ea typeface="+mj-ea"/>
              </a:rPr>
              <a:t>在当时无疑具有外交属性</a:t>
            </a:r>
            <a:r>
              <a:rPr lang="en-US" altLang="zh-CN" sz="2400">
                <a:latin typeface="+mj-ea"/>
                <a:ea typeface="+mj-ea"/>
              </a:rPr>
              <a:t>,</a:t>
            </a:r>
            <a:r>
              <a:rPr lang="zh-CN" altLang="zh-CN" sz="2400">
                <a:latin typeface="+mj-ea"/>
                <a:ea typeface="+mj-ea"/>
              </a:rPr>
              <a:t>因而</a:t>
            </a:r>
            <a:r>
              <a:rPr lang="en-US" altLang="zh-CN" sz="2400">
                <a:latin typeface="+mj-ea"/>
                <a:ea typeface="+mj-ea"/>
              </a:rPr>
              <a:t>,</a:t>
            </a:r>
            <a:r>
              <a:rPr lang="zh-CN" altLang="zh-CN" sz="2400">
                <a:latin typeface="+mj-ea"/>
                <a:ea typeface="+mj-ea"/>
              </a:rPr>
              <a:t>语言庄重典雅、言简意明</a:t>
            </a:r>
            <a:r>
              <a:rPr lang="en-US" altLang="zh-CN" sz="2400">
                <a:latin typeface="+mj-ea"/>
                <a:ea typeface="+mj-ea"/>
              </a:rPr>
              <a:t>,</a:t>
            </a:r>
            <a:r>
              <a:rPr lang="zh-CN" altLang="zh-CN" sz="2400">
                <a:latin typeface="+mj-ea"/>
                <a:ea typeface="+mj-ea"/>
              </a:rPr>
              <a:t>符合这封信外交属性的要求。同时</a:t>
            </a:r>
            <a:r>
              <a:rPr lang="en-US" altLang="zh-CN" sz="2400">
                <a:latin typeface="+mj-ea"/>
                <a:ea typeface="+mj-ea"/>
              </a:rPr>
              <a:t>,</a:t>
            </a:r>
            <a:r>
              <a:rPr lang="zh-CN" altLang="zh-CN" sz="2400">
                <a:latin typeface="+mj-ea"/>
                <a:ea typeface="+mj-ea"/>
              </a:rPr>
              <a:t>这封信还被赋予给日军做政治工作的功能</a:t>
            </a:r>
            <a:r>
              <a:rPr lang="en-US" altLang="zh-CN" sz="2400">
                <a:latin typeface="+mj-ea"/>
                <a:ea typeface="+mj-ea"/>
              </a:rPr>
              <a:t>,</a:t>
            </a:r>
            <a:r>
              <a:rPr lang="zh-CN" altLang="zh-CN" sz="2400">
                <a:latin typeface="+mj-ea"/>
                <a:ea typeface="+mj-ea"/>
              </a:rPr>
              <a:t>因而</a:t>
            </a:r>
            <a:r>
              <a:rPr lang="en-US" altLang="zh-CN" sz="2400">
                <a:latin typeface="+mj-ea"/>
                <a:ea typeface="+mj-ea"/>
              </a:rPr>
              <a:t>,</a:t>
            </a:r>
            <a:r>
              <a:rPr lang="zh-CN" altLang="zh-CN" sz="2400">
                <a:latin typeface="+mj-ea"/>
                <a:ea typeface="+mj-ea"/>
              </a:rPr>
              <a:t>不仅借送还日本小女孩的事件动之以情</a:t>
            </a:r>
            <a:r>
              <a:rPr lang="en-US" altLang="zh-CN" sz="2400">
                <a:latin typeface="+mj-ea"/>
                <a:ea typeface="+mj-ea"/>
              </a:rPr>
              <a:t>,</a:t>
            </a:r>
            <a:r>
              <a:rPr lang="zh-CN" altLang="zh-CN" sz="2400">
                <a:latin typeface="+mj-ea"/>
                <a:ea typeface="+mj-ea"/>
              </a:rPr>
              <a:t>而且义正词严地阐明中国人民的立场</a:t>
            </a:r>
            <a:r>
              <a:rPr lang="en-US" altLang="zh-CN" sz="2400">
                <a:latin typeface="+mj-ea"/>
                <a:ea typeface="+mj-ea"/>
              </a:rPr>
              <a:t>,</a:t>
            </a:r>
            <a:r>
              <a:rPr lang="zh-CN" altLang="zh-CN" sz="2400">
                <a:latin typeface="+mj-ea"/>
                <a:ea typeface="+mj-ea"/>
              </a:rPr>
              <a:t>揭露日本军阀的罪恶</a:t>
            </a:r>
            <a:r>
              <a:rPr lang="en-US" altLang="zh-CN" sz="2400">
                <a:latin typeface="+mj-ea"/>
                <a:ea typeface="+mj-ea"/>
              </a:rPr>
              <a:t>,</a:t>
            </a:r>
            <a:r>
              <a:rPr lang="zh-CN" altLang="zh-CN" sz="2400">
                <a:latin typeface="+mj-ea"/>
                <a:ea typeface="+mj-ea"/>
              </a:rPr>
              <a:t>晓之以理</a:t>
            </a:r>
            <a:r>
              <a:rPr lang="en-US" altLang="zh-CN" sz="2400">
                <a:latin typeface="+mj-ea"/>
                <a:ea typeface="+mj-ea"/>
              </a:rPr>
              <a:t>,</a:t>
            </a:r>
            <a:r>
              <a:rPr lang="zh-CN" altLang="zh-CN" sz="2400">
                <a:latin typeface="+mj-ea"/>
                <a:ea typeface="+mj-ea"/>
              </a:rPr>
              <a:t>情理并重</a:t>
            </a:r>
            <a:r>
              <a:rPr lang="en-US" altLang="zh-CN" sz="2400">
                <a:latin typeface="+mj-ea"/>
                <a:ea typeface="+mj-ea"/>
              </a:rPr>
              <a:t>,</a:t>
            </a:r>
            <a:r>
              <a:rPr lang="zh-CN" altLang="zh-CN" sz="2400">
                <a:latin typeface="+mj-ea"/>
                <a:ea typeface="+mj-ea"/>
              </a:rPr>
              <a:t>促使日本军人认识到日本军阀发动的侵华战争的非正义性和邪恶性</a:t>
            </a:r>
            <a:r>
              <a:rPr lang="en-US" altLang="zh-CN" sz="2400">
                <a:latin typeface="+mj-ea"/>
                <a:ea typeface="+mj-ea"/>
              </a:rPr>
              <a:t>,</a:t>
            </a:r>
            <a:r>
              <a:rPr lang="zh-CN" altLang="zh-CN" sz="2400">
                <a:latin typeface="+mj-ea"/>
                <a:ea typeface="+mj-ea"/>
              </a:rPr>
              <a:t>从而产生强大的说服力和感召力</a:t>
            </a:r>
            <a:r>
              <a:rPr lang="en-US" altLang="zh-CN" sz="2400">
                <a:latin typeface="+mj-ea"/>
                <a:ea typeface="+mj-ea"/>
              </a:rPr>
              <a:t>,</a:t>
            </a:r>
            <a:r>
              <a:rPr lang="zh-CN" altLang="zh-CN" sz="2400">
                <a:latin typeface="+mj-ea"/>
                <a:ea typeface="+mj-ea"/>
              </a:rPr>
              <a:t>进而有效发挥这封信政治思想工作的功效。这封信的整体语言风格：典雅庄重，义正词严，情理并重，言简意明，多文言词汇和成语，具有很强的说服力和感召力。</a:t>
            </a:r>
            <a:endParaRPr lang="zh-CN" altLang="zh-CN" sz="2400">
              <a:latin typeface="+mj-ea"/>
              <a:ea typeface="+mj-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iterate type="lt">
                                    <p:tmPct val="0"/>
                                  </p:iterate>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141288" y="0"/>
            <a:ext cx="11631613" cy="6321425"/>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p:nvPr/>
        </p:nvSpPr>
        <p:spPr>
          <a:xfrm>
            <a:off x="468313" y="315913"/>
            <a:ext cx="9394825" cy="2862262"/>
          </a:xfrm>
          <a:prstGeom prst="rect">
            <a:avLst/>
          </a:prstGeom>
          <a:noFill/>
        </p:spPr>
        <p:txBody>
          <a:bodyPr>
            <a:spAutoFit/>
          </a:bodyPr>
          <a:lstStyle/>
          <a:p>
            <a:pPr fontAlgn="auto">
              <a:spcBef>
                <a:spcPts val="0"/>
              </a:spcBef>
              <a:spcAft>
                <a:spcPts val="0"/>
              </a:spcAft>
              <a:defRPr/>
            </a:pPr>
            <a:r>
              <a:rPr lang="en-US" altLang="zh-CN" sz="3600">
                <a:latin typeface="+mn-lt"/>
                <a:ea typeface="+mn-ea"/>
              </a:rPr>
              <a:t>3.</a:t>
            </a:r>
            <a:r>
              <a:rPr lang="zh-CN" altLang="zh-CN" sz="3600" b="1">
                <a:latin typeface="+mn-lt"/>
                <a:ea typeface="+mn-ea"/>
              </a:rPr>
              <a:t>文章写日军接收到两个小女孩后的回信、美惠子的探望、日本人民的电报和书信、参加过侵华战争的日本旧军人的反应，从这些内容中，你读出了什么？</a:t>
            </a:r>
            <a:endParaRPr lang="zh-CN" altLang="zh-CN" sz="3600">
              <a:latin typeface="+mn-lt"/>
              <a:ea typeface="+mn-ea"/>
            </a:endParaRPr>
          </a:p>
          <a:p>
            <a:pPr fontAlgn="auto">
              <a:spcBef>
                <a:spcPts val="0"/>
              </a:spcBef>
              <a:spcAft>
                <a:spcPts val="0"/>
              </a:spcAft>
              <a:defRPr/>
            </a:pPr>
            <a:endParaRPr lang="zh-CN" altLang="zh-CN" sz="3600">
              <a:latin typeface="+mn-ea"/>
              <a:ea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7" descr="花10"/>
          <p:cNvPicPr>
            <a:picLocks noChangeAspect="1"/>
          </p:cNvPicPr>
          <p:nvPr/>
        </p:nvPicPr>
        <p:blipFill>
          <a:blip r:embed="rId3"/>
          <a:srcRect/>
          <a:stretch>
            <a:fillRect/>
          </a:stretch>
        </p:blipFill>
        <p:spPr bwMode="auto">
          <a:xfrm>
            <a:off x="9686925" y="-1295400"/>
            <a:ext cx="3844925" cy="3797300"/>
          </a:xfrm>
          <a:prstGeom prst="rect">
            <a:avLst/>
          </a:prstGeom>
          <a:noFill/>
          <a:ln w="9525">
            <a:noFill/>
            <a:miter lim="800000"/>
            <a:headEnd/>
            <a:tailEnd/>
          </a:ln>
        </p:spPr>
      </p:pic>
      <p:grpSp>
        <p:nvGrpSpPr>
          <p:cNvPr id="37890" name="组合 10"/>
          <p:cNvGrpSpPr>
            <a:grpSpLocks/>
          </p:cNvGrpSpPr>
          <p:nvPr/>
        </p:nvGrpSpPr>
        <p:grpSpPr bwMode="auto">
          <a:xfrm>
            <a:off x="461963" y="417513"/>
            <a:ext cx="11071225" cy="5783262"/>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37891" name="图片 11" descr="树"/>
          <p:cNvPicPr>
            <a:picLocks noChangeAspect="1"/>
          </p:cNvPicPr>
          <p:nvPr/>
        </p:nvPicPr>
        <p:blipFill>
          <a:blip r:embed="rId5"/>
          <a:srcRect/>
          <a:stretch>
            <a:fillRect/>
          </a:stretch>
        </p:blipFill>
        <p:spPr bwMode="auto">
          <a:xfrm>
            <a:off x="-866775" y="3343275"/>
            <a:ext cx="5129213" cy="3646488"/>
          </a:xfrm>
          <a:prstGeom prst="rect">
            <a:avLst/>
          </a:prstGeom>
          <a:noFill/>
          <a:ln w="9525">
            <a:noFill/>
            <a:miter lim="800000"/>
            <a:headEnd/>
            <a:tailEnd/>
          </a:ln>
        </p:spPr>
      </p:pic>
      <p:sp>
        <p:nvSpPr>
          <p:cNvPr id="2" name="文本框 1"/>
          <p:cNvSpPr txBox="1">
            <a:spLocks noChangeArrowheads="1"/>
          </p:cNvSpPr>
          <p:nvPr/>
        </p:nvSpPr>
        <p:spPr bwMode="auto">
          <a:xfrm>
            <a:off x="642938" y="533400"/>
            <a:ext cx="10547350" cy="5632450"/>
          </a:xfrm>
          <a:prstGeom prst="rect">
            <a:avLst/>
          </a:prstGeom>
          <a:noFill/>
          <a:ln w="9525">
            <a:noFill/>
            <a:miter lim="800000"/>
            <a:headEnd/>
            <a:tailEnd/>
          </a:ln>
        </p:spPr>
        <p:txBody>
          <a:bodyPr>
            <a:spAutoFit/>
          </a:bodyPr>
          <a:lstStyle/>
          <a:p>
            <a:pPr>
              <a:lnSpc>
                <a:spcPct val="150000"/>
              </a:lnSpc>
            </a:pPr>
            <a:r>
              <a:rPr lang="zh-CN" altLang="zh-CN" sz="2000">
                <a:solidFill>
                  <a:srgbClr val="FF0000"/>
                </a:solidFill>
                <a:ea typeface="微软雅黑" pitchFamily="34" charset="-122"/>
              </a:rPr>
              <a:t>总的来说</a:t>
            </a:r>
            <a:r>
              <a:rPr lang="en-US" altLang="zh-CN" sz="2000">
                <a:ea typeface="微软雅黑" pitchFamily="34" charset="-122"/>
              </a:rPr>
              <a:t>,</a:t>
            </a:r>
            <a:r>
              <a:rPr lang="zh-CN" altLang="zh-CN" sz="2000">
                <a:ea typeface="微软雅黑" pitchFamily="34" charset="-122"/>
              </a:rPr>
              <a:t>日军接收两个小女孩后的回信</a:t>
            </a:r>
            <a:r>
              <a:rPr lang="en-US" altLang="zh-CN" sz="2000">
                <a:ea typeface="微软雅黑" pitchFamily="34" charset="-122"/>
              </a:rPr>
              <a:t>,</a:t>
            </a:r>
            <a:r>
              <a:rPr lang="zh-CN" altLang="zh-CN" sz="2000">
                <a:ea typeface="微软雅黑" pitchFamily="34" charset="-122"/>
              </a:rPr>
              <a:t>美穗子的探望、日本人民的电报和书信、参加过侵华战争的日本旧军人的反应</a:t>
            </a:r>
            <a:r>
              <a:rPr lang="en-US" altLang="zh-CN" sz="2000">
                <a:ea typeface="微软雅黑" pitchFamily="34" charset="-122"/>
              </a:rPr>
              <a:t>,</a:t>
            </a:r>
            <a:r>
              <a:rPr lang="zh-CN" altLang="zh-CN" sz="2000">
                <a:ea typeface="微软雅黑" pitchFamily="34" charset="-122"/>
              </a:rPr>
              <a:t>都有力地证明了八路军拯救两个日本小女孩这一具有革命的人道主义精神的事件具有强大的感染力</a:t>
            </a:r>
            <a:r>
              <a:rPr lang="en-US" altLang="zh-CN" sz="2000">
                <a:ea typeface="微软雅黑" pitchFamily="34" charset="-122"/>
              </a:rPr>
              <a:t>,</a:t>
            </a:r>
            <a:r>
              <a:rPr lang="zh-CN" altLang="zh-CN" sz="2000">
                <a:solidFill>
                  <a:srgbClr val="FF0000"/>
                </a:solidFill>
                <a:ea typeface="微软雅黑" pitchFamily="34" charset="-122"/>
              </a:rPr>
              <a:t>证明了人性中美与善的力量是强大的和超越时空的</a:t>
            </a:r>
            <a:r>
              <a:rPr lang="zh-CN" altLang="zh-CN" sz="2000">
                <a:ea typeface="微软雅黑" pitchFamily="34" charset="-122"/>
              </a:rPr>
              <a:t>。</a:t>
            </a:r>
          </a:p>
          <a:p>
            <a:pPr>
              <a:lnSpc>
                <a:spcPct val="150000"/>
              </a:lnSpc>
            </a:pPr>
            <a:r>
              <a:rPr lang="en-US" altLang="zh-CN" sz="2000">
                <a:ea typeface="微软雅黑" pitchFamily="34" charset="-122"/>
              </a:rPr>
              <a:t>  </a:t>
            </a:r>
            <a:r>
              <a:rPr lang="zh-CN" altLang="zh-CN" sz="2000">
                <a:ea typeface="微软雅黑" pitchFamily="34" charset="-122"/>
              </a:rPr>
              <a:t>具体来说</a:t>
            </a:r>
            <a:r>
              <a:rPr lang="en-US" altLang="zh-CN" sz="2000">
                <a:ea typeface="微软雅黑" pitchFamily="34" charset="-122"/>
              </a:rPr>
              <a:t>:</a:t>
            </a:r>
            <a:r>
              <a:rPr lang="zh-CN" altLang="zh-CN" sz="2000">
                <a:ea typeface="微软雅黑" pitchFamily="34" charset="-122"/>
              </a:rPr>
              <a:t>①日军接收两个小女孩后回信表示感谢</a:t>
            </a:r>
            <a:r>
              <a:rPr lang="en-US" altLang="zh-CN" sz="2000">
                <a:ea typeface="微软雅黑" pitchFamily="34" charset="-122"/>
              </a:rPr>
              <a:t>,</a:t>
            </a:r>
            <a:r>
              <a:rPr lang="zh-CN" altLang="zh-CN" sz="2000">
                <a:ea typeface="微软雅黑" pitchFamily="34" charset="-122"/>
              </a:rPr>
              <a:t>表明日本军人被八路军拯救敌对国家儿童这一行为所折服</a:t>
            </a:r>
            <a:r>
              <a:rPr lang="en-US" altLang="zh-CN" sz="2000">
                <a:ea typeface="微软雅黑" pitchFamily="34" charset="-122"/>
              </a:rPr>
              <a:t>,</a:t>
            </a:r>
            <a:r>
              <a:rPr lang="zh-CN" altLang="zh-CN" sz="2000">
                <a:ea typeface="微软雅黑" pitchFamily="34" charset="-122"/>
              </a:rPr>
              <a:t>日本军人心中尚有感恩之心</a:t>
            </a:r>
            <a:r>
              <a:rPr lang="en-US" altLang="zh-CN" sz="2000">
                <a:ea typeface="微软雅黑" pitchFamily="34" charset="-122"/>
              </a:rPr>
              <a:t>,</a:t>
            </a:r>
            <a:r>
              <a:rPr lang="zh-CN" altLang="zh-CN" sz="2000">
                <a:ea typeface="微软雅黑" pitchFamily="34" charset="-122"/>
              </a:rPr>
              <a:t>也表明了聂荣臻对敌政治工作是有效的。</a:t>
            </a:r>
          </a:p>
          <a:p>
            <a:pPr>
              <a:lnSpc>
                <a:spcPct val="150000"/>
              </a:lnSpc>
            </a:pPr>
            <a:r>
              <a:rPr lang="en-US" altLang="zh-CN" sz="2000">
                <a:ea typeface="微软雅黑" pitchFamily="34" charset="-122"/>
              </a:rPr>
              <a:t>  </a:t>
            </a:r>
            <a:r>
              <a:rPr lang="zh-CN" altLang="zh-CN" sz="2000">
                <a:ea typeface="微软雅黑" pitchFamily="34" charset="-122"/>
              </a:rPr>
              <a:t>②美穗子的探望、日本人民的电报和书信</a:t>
            </a:r>
            <a:r>
              <a:rPr lang="en-US" altLang="zh-CN" sz="2000">
                <a:ea typeface="微软雅黑" pitchFamily="34" charset="-122"/>
              </a:rPr>
              <a:t>,</a:t>
            </a:r>
            <a:r>
              <a:rPr lang="zh-CN" altLang="zh-CN" sz="2000">
                <a:ea typeface="微软雅黑" pitchFamily="34" charset="-122"/>
              </a:rPr>
              <a:t>“北海道的渔民托她带来一盒干贝</a:t>
            </a:r>
            <a:r>
              <a:rPr lang="en-US" altLang="zh-CN" sz="2000">
                <a:ea typeface="微软雅黑" pitchFamily="34" charset="-122"/>
              </a:rPr>
              <a:t>,</a:t>
            </a:r>
            <a:r>
              <a:rPr lang="zh-CN" altLang="zh-CN" sz="2000">
                <a:ea typeface="微软雅黑" pitchFamily="34" charset="-122"/>
              </a:rPr>
              <a:t>表示对中国人民的祝愿”等内容</a:t>
            </a:r>
            <a:r>
              <a:rPr lang="en-US" altLang="zh-CN" sz="2000">
                <a:ea typeface="微软雅黑" pitchFamily="34" charset="-122"/>
              </a:rPr>
              <a:t>,</a:t>
            </a:r>
            <a:r>
              <a:rPr lang="zh-CN" altLang="zh-CN" sz="2000">
                <a:ea typeface="微软雅黑" pitchFamily="34" charset="-122"/>
              </a:rPr>
              <a:t>表明以美穗子为代表的日本人民是淳朴和善良的</a:t>
            </a:r>
            <a:r>
              <a:rPr lang="en-US" altLang="zh-CN" sz="2000">
                <a:ea typeface="微软雅黑" pitchFamily="34" charset="-122"/>
              </a:rPr>
              <a:t>,</a:t>
            </a:r>
            <a:r>
              <a:rPr lang="zh-CN" altLang="zh-CN" sz="2000">
                <a:ea typeface="微软雅黑" pitchFamily="34" charset="-122"/>
              </a:rPr>
              <a:t>日本人民是向善、向美的民族</a:t>
            </a:r>
            <a:r>
              <a:rPr lang="en-US" altLang="zh-CN" sz="2000">
                <a:ea typeface="微软雅黑" pitchFamily="34" charset="-122"/>
              </a:rPr>
              <a:t>,</a:t>
            </a:r>
            <a:r>
              <a:rPr lang="zh-CN" altLang="zh-CN" sz="2000">
                <a:ea typeface="微软雅黑" pitchFamily="34" charset="-122"/>
              </a:rPr>
              <a:t>他们心中有着与中国人民友好的渴望和祝愿。</a:t>
            </a:r>
          </a:p>
          <a:p>
            <a:pPr>
              <a:lnSpc>
                <a:spcPct val="150000"/>
              </a:lnSpc>
            </a:pPr>
            <a:r>
              <a:rPr lang="en-US" altLang="zh-CN" sz="2000">
                <a:ea typeface="微软雅黑" pitchFamily="34" charset="-122"/>
              </a:rPr>
              <a:t>  </a:t>
            </a:r>
            <a:r>
              <a:rPr lang="zh-CN" altLang="zh-CN" sz="2000">
                <a:ea typeface="微软雅黑" pitchFamily="34" charset="-122"/>
              </a:rPr>
              <a:t>③参加过侵华战争的旧军人知道美穗子被八路军拯救这件事之后的感慨、答谢、致歉与忏悔</a:t>
            </a:r>
            <a:r>
              <a:rPr lang="en-US" altLang="zh-CN" sz="2000">
                <a:ea typeface="微软雅黑" pitchFamily="34" charset="-122"/>
              </a:rPr>
              <a:t>,</a:t>
            </a:r>
            <a:r>
              <a:rPr lang="zh-CN" altLang="zh-CN" sz="2000">
                <a:ea typeface="微软雅黑" pitchFamily="34" charset="-122"/>
              </a:rPr>
              <a:t>表明日本人民是一个有智慧、能自省的民族。他们受日本军阀的蒙蔽</a:t>
            </a:r>
            <a:r>
              <a:rPr lang="en-US" altLang="zh-CN" sz="2000">
                <a:ea typeface="微软雅黑" pitchFamily="34" charset="-122"/>
              </a:rPr>
              <a:t>,</a:t>
            </a:r>
            <a:r>
              <a:rPr lang="zh-CN" altLang="zh-CN" sz="2000">
                <a:ea typeface="微软雅黑" pitchFamily="34" charset="-122"/>
              </a:rPr>
              <a:t>参加侵略战争</a:t>
            </a:r>
            <a:r>
              <a:rPr lang="en-US" altLang="zh-CN" sz="2000">
                <a:ea typeface="微软雅黑" pitchFamily="34" charset="-122"/>
              </a:rPr>
              <a:t>,</a:t>
            </a:r>
            <a:r>
              <a:rPr lang="zh-CN" altLang="zh-CN" sz="2000">
                <a:ea typeface="微软雅黑" pitchFamily="34" charset="-122"/>
              </a:rPr>
              <a:t>同样也是受害者</a:t>
            </a:r>
            <a:r>
              <a:rPr lang="en-US" altLang="zh-CN" sz="2000">
                <a:ea typeface="微软雅黑" pitchFamily="34" charset="-122"/>
              </a:rPr>
              <a:t>,</a:t>
            </a:r>
            <a:r>
              <a:rPr lang="zh-CN" altLang="zh-CN" sz="2000">
                <a:ea typeface="微软雅黑" pitchFamily="34" charset="-122"/>
              </a:rPr>
              <a:t>闪烁着真善美光芒的“插曲”事件</a:t>
            </a:r>
            <a:r>
              <a:rPr lang="en-US" altLang="zh-CN" sz="2000">
                <a:ea typeface="微软雅黑" pitchFamily="34" charset="-122"/>
              </a:rPr>
              <a:t>,</a:t>
            </a:r>
            <a:r>
              <a:rPr lang="zh-CN" altLang="zh-CN" sz="2000">
                <a:ea typeface="微软雅黑" pitchFamily="34" charset="-122"/>
              </a:rPr>
              <a:t>擦去了蒙们眼睛的尘垢</a:t>
            </a:r>
            <a:r>
              <a:rPr lang="en-US" altLang="zh-CN" sz="2000">
                <a:ea typeface="微软雅黑" pitchFamily="34" charset="-122"/>
              </a:rPr>
              <a:t>,</a:t>
            </a:r>
            <a:r>
              <a:rPr lang="zh-CN" altLang="zh-CN" sz="2000">
                <a:ea typeface="微软雅黑" pitchFamily="34" charset="-122"/>
              </a:rPr>
              <a:t>让他们感受到了人性美好的力量。</a:t>
            </a:r>
            <a:r>
              <a:rPr lang="zh-CN" altLang="zh-CN" sz="2000" b="1">
                <a:ea typeface="微软雅黑" pitchFamily="34" charset="-122"/>
              </a:rPr>
              <a:t> </a:t>
            </a:r>
            <a:endParaRPr lang="zh-CN" altLang="zh-CN" sz="2000">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7" name="组合 10"/>
          <p:cNvGrpSpPr>
            <a:grpSpLocks/>
          </p:cNvGrpSpPr>
          <p:nvPr/>
        </p:nvGrpSpPr>
        <p:grpSpPr bwMode="auto">
          <a:xfrm>
            <a:off x="236538" y="1501775"/>
            <a:ext cx="11522075" cy="4819650"/>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2365"/>
              <a:ext cx="17434" cy="7589"/>
            </a:xfrm>
            <a:prstGeom prst="rect">
              <a:avLst/>
            </a:prstGeom>
            <a:effectLst>
              <a:outerShdw blurRad="50800" dist="38100" dir="2700000" algn="tl" rotWithShape="0">
                <a:prstClr val="black">
                  <a:alpha val="40000"/>
                </a:prstClr>
              </a:outerShdw>
            </a:effectLst>
          </p:spPr>
        </p:pic>
      </p:grpSp>
      <p:pic>
        <p:nvPicPr>
          <p:cNvPr id="39938" name="图片 7" descr="花10"/>
          <p:cNvPicPr>
            <a:picLocks noChangeAspect="1"/>
          </p:cNvPicPr>
          <p:nvPr/>
        </p:nvPicPr>
        <p:blipFill>
          <a:blip r:embed="rId3"/>
          <a:srcRect/>
          <a:stretch>
            <a:fillRect/>
          </a:stretch>
        </p:blipFill>
        <p:spPr bwMode="auto">
          <a:xfrm>
            <a:off x="9686925" y="-1295400"/>
            <a:ext cx="3844925" cy="3797300"/>
          </a:xfrm>
          <a:prstGeom prst="rect">
            <a:avLst/>
          </a:prstGeom>
          <a:noFill/>
          <a:ln w="9525">
            <a:noFill/>
            <a:miter lim="800000"/>
            <a:headEnd/>
            <a:tailEnd/>
          </a:ln>
        </p:spPr>
      </p:pic>
      <p:sp>
        <p:nvSpPr>
          <p:cNvPr id="6" name="横卷形 5"/>
          <p:cNvSpPr/>
          <p:nvPr/>
        </p:nvSpPr>
        <p:spPr>
          <a:xfrm>
            <a:off x="3127375" y="352425"/>
            <a:ext cx="5154613" cy="1162050"/>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b="1"/>
              <a:t>分组辩论</a:t>
            </a:r>
          </a:p>
        </p:txBody>
      </p:sp>
      <p:sp>
        <p:nvSpPr>
          <p:cNvPr id="4" name="文本框 3"/>
          <p:cNvSpPr txBox="1"/>
          <p:nvPr/>
        </p:nvSpPr>
        <p:spPr>
          <a:xfrm>
            <a:off x="811213" y="2074863"/>
            <a:ext cx="10752137" cy="3416300"/>
          </a:xfrm>
          <a:prstGeom prst="rect">
            <a:avLst/>
          </a:prstGeom>
          <a:noFill/>
          <a:ln w="9525">
            <a:noFill/>
          </a:ln>
        </p:spPr>
        <p:txBody>
          <a:bodyPr>
            <a:spAutoFit/>
          </a:bodyPr>
          <a:lstStyle/>
          <a:p>
            <a:pPr indent="304800" fontAlgn="auto">
              <a:spcBef>
                <a:spcPts val="0"/>
              </a:spcBef>
              <a:spcAft>
                <a:spcPts val="0"/>
              </a:spcAft>
              <a:defRPr/>
            </a:pPr>
            <a:r>
              <a:rPr lang="zh-CN" altLang="zh-CN" sz="3600">
                <a:latin typeface="+mn-ea"/>
                <a:ea typeface="+mn-ea"/>
              </a:rPr>
              <a:t>聂荣臻在统帅军队向日本侵略军发起大规模进攻和“反扫荡”战争的间隙，以送还日本小女孩为契机，向日本侵略军进行了一次有效的政治工作。你认为，在战争中，是军事上的对抗谋略更重要，还是对敌人开展政治宣传更重要</a:t>
            </a:r>
            <a:r>
              <a:rPr lang="en-US" altLang="zh-CN" sz="3600">
                <a:latin typeface="+mn-ea"/>
                <a:ea typeface="+mn-ea"/>
              </a:rPr>
              <a:t>?</a:t>
            </a:r>
            <a:r>
              <a:rPr lang="zh-CN" altLang="zh-CN" sz="3600">
                <a:latin typeface="+mn-ea"/>
                <a:ea typeface="+mn-ea"/>
              </a:rPr>
              <a:t>说说理由。</a:t>
            </a:r>
          </a:p>
          <a:p>
            <a:pPr indent="304800" fontAlgn="auto">
              <a:spcBef>
                <a:spcPts val="0"/>
              </a:spcBef>
              <a:spcAft>
                <a:spcPts val="0"/>
              </a:spcAft>
              <a:defRPr/>
            </a:pPr>
            <a:endParaRPr lang="zh-CN" sz="3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141288" y="0"/>
            <a:ext cx="11631613" cy="6321425"/>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a:spLocks noChangeArrowheads="1"/>
          </p:cNvSpPr>
          <p:nvPr/>
        </p:nvSpPr>
        <p:spPr bwMode="auto">
          <a:xfrm>
            <a:off x="141288" y="947738"/>
            <a:ext cx="11169650" cy="5356225"/>
          </a:xfrm>
          <a:prstGeom prst="rect">
            <a:avLst/>
          </a:prstGeom>
          <a:noFill/>
          <a:ln w="9525">
            <a:noFill/>
            <a:miter lim="800000"/>
            <a:headEnd/>
            <a:tailEnd/>
          </a:ln>
        </p:spPr>
        <p:txBody>
          <a:bodyPr>
            <a:spAutoFit/>
          </a:bodyPr>
          <a:lstStyle/>
          <a:p>
            <a:pPr>
              <a:lnSpc>
                <a:spcPct val="150000"/>
              </a:lnSpc>
            </a:pPr>
            <a:r>
              <a:rPr lang="zh-CN" altLang="zh-CN" sz="2400">
                <a:ea typeface="微软雅黑" pitchFamily="34" charset="-122"/>
              </a:rPr>
              <a:t>①观点一：军事上的对抗谋略更重要。</a:t>
            </a:r>
          </a:p>
          <a:p>
            <a:pPr>
              <a:lnSpc>
                <a:spcPct val="150000"/>
              </a:lnSpc>
            </a:pPr>
            <a:r>
              <a:rPr lang="zh-CN" altLang="zh-CN" sz="2400">
                <a:ea typeface="微软雅黑" pitchFamily="34" charset="-122"/>
              </a:rPr>
              <a:t>没有高超的军事谋略</a:t>
            </a:r>
            <a:r>
              <a:rPr lang="en-US" altLang="zh-CN" sz="2400">
                <a:ea typeface="微软雅黑" pitchFamily="34" charset="-122"/>
              </a:rPr>
              <a:t>,</a:t>
            </a:r>
            <a:r>
              <a:rPr lang="zh-CN" altLang="zh-CN" sz="2400">
                <a:ea typeface="微软雅黑" pitchFamily="34" charset="-122"/>
              </a:rPr>
              <a:t>就难以在战争中处于有利地位</a:t>
            </a:r>
            <a:r>
              <a:rPr lang="en-US" altLang="zh-CN" sz="2400">
                <a:ea typeface="微软雅黑" pitchFamily="34" charset="-122"/>
              </a:rPr>
              <a:t>,</a:t>
            </a:r>
            <a:r>
              <a:rPr lang="zh-CN" altLang="zh-CN" sz="2400">
                <a:ea typeface="微软雅黑" pitchFamily="34" charset="-122"/>
              </a:rPr>
              <a:t>并战胜敌人。战争最直接地体现为军事上的对抗和冲突，因此，运用过人的军事智慧和军事谋略，战胜敌人，取得胜利，是战争的关键因素。比如故事发生的背景—百团大战，打击了伪军的反动气焰，有力配合了国民党正面战场作战战</a:t>
            </a:r>
            <a:r>
              <a:rPr lang="en-US" altLang="zh-CN" sz="2400">
                <a:ea typeface="微软雅黑" pitchFamily="34" charset="-122"/>
              </a:rPr>
              <a:t>,</a:t>
            </a:r>
            <a:r>
              <a:rPr lang="zh-CN" altLang="zh-CN" sz="2400">
                <a:ea typeface="微软雅黑" pitchFamily="34" charset="-122"/>
              </a:rPr>
              <a:t>极大地振奋了全国的抗战信心，对抗日战争的最终胜利具有重大意义。 </a:t>
            </a:r>
            <a:r>
              <a:rPr lang="en-US" altLang="zh-CN" sz="2400">
                <a:ea typeface="微软雅黑" pitchFamily="34" charset="-122"/>
              </a:rPr>
              <a:t> </a:t>
            </a:r>
            <a:endParaRPr lang="zh-CN" altLang="zh-CN" sz="2400">
              <a:ea typeface="微软雅黑" pitchFamily="34" charset="-122"/>
            </a:endParaRPr>
          </a:p>
          <a:p>
            <a:pPr>
              <a:lnSpc>
                <a:spcPct val="150000"/>
              </a:lnSpc>
            </a:pPr>
            <a:r>
              <a:rPr lang="en-US" altLang="zh-CN" sz="2400">
                <a:ea typeface="微软雅黑" pitchFamily="34" charset="-122"/>
              </a:rPr>
              <a:t>   </a:t>
            </a:r>
            <a:r>
              <a:rPr lang="zh-CN" altLang="zh-CN" sz="2400">
                <a:ea typeface="微软雅黑" pitchFamily="34" charset="-122"/>
              </a:rPr>
              <a:t>在军事谋略上处于优势</a:t>
            </a:r>
            <a:r>
              <a:rPr lang="en-US" altLang="zh-CN" sz="2400">
                <a:ea typeface="微软雅黑" pitchFamily="34" charset="-122"/>
              </a:rPr>
              <a:t>,</a:t>
            </a:r>
            <a:r>
              <a:rPr lang="zh-CN" altLang="zh-CN" sz="2400">
                <a:ea typeface="微软雅黑" pitchFamily="34" charset="-122"/>
              </a:rPr>
              <a:t>是开展对敌政治工作的前提和基础。没有军事上的胜利或局部胜利</a:t>
            </a:r>
            <a:r>
              <a:rPr lang="en-US" altLang="zh-CN" sz="2400">
                <a:ea typeface="微软雅黑" pitchFamily="34" charset="-122"/>
              </a:rPr>
              <a:t>,</a:t>
            </a:r>
            <a:r>
              <a:rPr lang="zh-CN" altLang="zh-CN" sz="2400">
                <a:ea typeface="微软雅黑" pitchFamily="34" charset="-122"/>
              </a:rPr>
              <a:t>就失去了话语权，图此</a:t>
            </a:r>
            <a:r>
              <a:rPr lang="en-US" altLang="zh-CN" sz="2400">
                <a:ea typeface="微软雅黑" pitchFamily="34" charset="-122"/>
              </a:rPr>
              <a:t>,</a:t>
            </a:r>
            <a:r>
              <a:rPr lang="zh-CN" altLang="zh-CN" sz="2400">
                <a:ea typeface="微软雅黑" pitchFamily="34" charset="-122"/>
              </a:rPr>
              <a:t>如果不能运用军事谋略在军事对抗中处于有制地或相对稳固的地位，对敌开展政治工作就失去了前提和基础。</a:t>
            </a:r>
            <a:r>
              <a:rPr lang="zh-CN" altLang="zh-CN" sz="3600">
                <a:ea typeface="微软雅黑" pitchFamily="34" charset="-122"/>
              </a:rPr>
              <a:t> </a:t>
            </a:r>
            <a:r>
              <a:rPr lang="en-US" altLang="zh-CN" sz="3600">
                <a:ea typeface="微软雅黑" pitchFamily="34" charset="-122"/>
              </a:rPr>
              <a:t> </a:t>
            </a:r>
            <a:endParaRPr lang="zh-CN" altLang="zh-CN" sz="3600">
              <a:ea typeface="微软雅黑" pitchFamily="34" charset="-122"/>
            </a:endParaRPr>
          </a:p>
        </p:txBody>
      </p:sp>
      <p:pic>
        <p:nvPicPr>
          <p:cNvPr id="14" name="图片 13" descr="印记"/>
          <p:cNvPicPr>
            <a:picLocks noChangeAspect="1"/>
          </p:cNvPicPr>
          <p:nvPr/>
        </p:nvPicPr>
        <p:blipFill>
          <a:blip r:embed="rId6"/>
          <a:srcRect/>
          <a:stretch>
            <a:fillRect/>
          </a:stretch>
        </p:blipFill>
        <p:spPr bwMode="auto">
          <a:xfrm>
            <a:off x="5556250" y="538163"/>
            <a:ext cx="1079500" cy="1719262"/>
          </a:xfrm>
          <a:prstGeom prst="rect">
            <a:avLst/>
          </a:prstGeom>
          <a:noFill/>
          <a:ln w="9525">
            <a:noFill/>
            <a:miter lim="800000"/>
            <a:headEnd/>
            <a:tailEnd/>
          </a:ln>
        </p:spPr>
      </p:pic>
      <p:sp>
        <p:nvSpPr>
          <p:cNvPr id="40966" name="TextBox 12"/>
          <p:cNvSpPr txBox="1">
            <a:spLocks noChangeArrowheads="1"/>
          </p:cNvSpPr>
          <p:nvPr/>
        </p:nvSpPr>
        <p:spPr bwMode="auto">
          <a:xfrm>
            <a:off x="-163513" y="0"/>
            <a:ext cx="6324601" cy="646113"/>
          </a:xfrm>
          <a:prstGeom prst="rect">
            <a:avLst/>
          </a:prstGeom>
          <a:noFill/>
          <a:ln w="9525">
            <a:noFill/>
            <a:miter lim="800000"/>
            <a:headEnd/>
            <a:tailEnd/>
          </a:ln>
        </p:spPr>
        <p:txBody>
          <a:bodyPr>
            <a:spAutoFit/>
          </a:bodyPr>
          <a:lstStyle/>
          <a:p>
            <a:r>
              <a:rPr lang="zh-CN" altLang="en-US" sz="3600" b="1">
                <a:ea typeface="微软雅黑" pitchFamily="34" charset="-122"/>
              </a:rPr>
              <a:t>五</a:t>
            </a:r>
            <a:r>
              <a:rPr lang="zh-CN" altLang="zh-CN" sz="3600" b="1">
                <a:ea typeface="微软雅黑" pitchFamily="34" charset="-122"/>
              </a:rPr>
              <a:t>、</a:t>
            </a:r>
            <a:r>
              <a:rPr lang="zh-CN" altLang="en-US" sz="3600" b="1">
                <a:ea typeface="微软雅黑" pitchFamily="34" charset="-122"/>
              </a:rPr>
              <a:t>明白一个道理</a:t>
            </a:r>
            <a:endParaRPr lang="zh-CN" altLang="zh-CN" sz="3600">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
                                        </p:tgtEl>
                                        <p:attrNameLst>
                                          <p:attrName>ppt_y</p:attrName>
                                        </p:attrNameLst>
                                      </p:cBhvr>
                                      <p:tavLst>
                                        <p:tav tm="0">
                                          <p:val>
                                            <p:strVal val="#ppt_y"/>
                                          </p:val>
                                        </p:tav>
                                        <p:tav tm="100000">
                                          <p:val>
                                            <p:strVal val="#ppt_y"/>
                                          </p:val>
                                        </p:tav>
                                      </p:tavLst>
                                    </p:anim>
                                    <p:anim calcmode="lin" valueType="num">
                                      <p:cBhvr>
                                        <p:cTn id="2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174625" y="-141288"/>
            <a:ext cx="11631613" cy="6319838"/>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a:spLocks noChangeArrowheads="1"/>
          </p:cNvSpPr>
          <p:nvPr/>
        </p:nvSpPr>
        <p:spPr bwMode="auto">
          <a:xfrm>
            <a:off x="587375" y="671513"/>
            <a:ext cx="10864850" cy="5632450"/>
          </a:xfrm>
          <a:prstGeom prst="rect">
            <a:avLst/>
          </a:prstGeom>
          <a:noFill/>
          <a:ln w="9525">
            <a:noFill/>
            <a:miter lim="800000"/>
            <a:headEnd/>
            <a:tailEnd/>
          </a:ln>
        </p:spPr>
        <p:txBody>
          <a:bodyPr>
            <a:spAutoFit/>
          </a:bodyPr>
          <a:lstStyle/>
          <a:p>
            <a:pPr>
              <a:lnSpc>
                <a:spcPct val="150000"/>
              </a:lnSpc>
            </a:pPr>
            <a:r>
              <a:rPr lang="zh-CN" altLang="zh-CN" sz="2400">
                <a:ea typeface="微软雅黑" pitchFamily="34" charset="-122"/>
              </a:rPr>
              <a:t>观点二：对敌人开展政治工作重受。</a:t>
            </a:r>
          </a:p>
          <a:p>
            <a:pPr>
              <a:lnSpc>
                <a:spcPct val="150000"/>
              </a:lnSpc>
            </a:pPr>
            <a:r>
              <a:rPr lang="en-US" altLang="zh-CN" sz="2400">
                <a:ea typeface="微软雅黑" pitchFamily="34" charset="-122"/>
              </a:rPr>
              <a:t>    </a:t>
            </a:r>
            <a:r>
              <a:rPr lang="zh-CN" altLang="zh-CN" sz="2400">
                <a:ea typeface="微软雅黑" pitchFamily="34" charset="-122"/>
              </a:rPr>
              <a:t>政治工作能使己方获得更多道义上的支持。孟子云“得道多助，失道寡助”。政治工作是争取更多道义支持的渠</a:t>
            </a:r>
            <a:r>
              <a:rPr lang="en-US" altLang="zh-CN" sz="2400">
                <a:ea typeface="微软雅黑" pitchFamily="34" charset="-122"/>
              </a:rPr>
              <a:t>,</a:t>
            </a:r>
            <a:r>
              <a:rPr lang="zh-CN" altLang="zh-CN" sz="2400">
                <a:ea typeface="微软雅黑" pitchFamily="34" charset="-122"/>
              </a:rPr>
              <a:t>战争向着有利于己方的目标发展。聂荣臻通过送还日本小女孩</a:t>
            </a:r>
            <a:r>
              <a:rPr lang="en-US" altLang="zh-CN" sz="2400">
                <a:ea typeface="微软雅黑" pitchFamily="34" charset="-122"/>
              </a:rPr>
              <a:t>,</a:t>
            </a:r>
            <a:r>
              <a:rPr lang="zh-CN" altLang="zh-CN" sz="2400">
                <a:ea typeface="微软雅黑" pitchFamily="34" charset="-122"/>
              </a:rPr>
              <a:t>对日军展开政治工作，触动了当时日军士兵的内心</a:t>
            </a:r>
            <a:r>
              <a:rPr lang="en-US" altLang="zh-CN" sz="2400">
                <a:ea typeface="微软雅黑" pitchFamily="34" charset="-122"/>
              </a:rPr>
              <a:t>,</a:t>
            </a:r>
            <a:r>
              <a:rPr lang="zh-CN" altLang="zh-CN" sz="2400">
                <a:ea typeface="微软雅黑" pitchFamily="34" charset="-122"/>
              </a:rPr>
              <a:t>使他们回信表示感谢；在战后又引发日本人民和参加过侵华战争的日本旧军人的反省和悔过</a:t>
            </a:r>
            <a:r>
              <a:rPr lang="en-US" altLang="zh-CN" sz="2400">
                <a:ea typeface="微软雅黑" pitchFamily="34" charset="-122"/>
              </a:rPr>
              <a:t>,</a:t>
            </a:r>
            <a:r>
              <a:rPr lang="zh-CN" altLang="zh-CN" sz="2400">
                <a:ea typeface="微软雅黑" pitchFamily="34" charset="-122"/>
              </a:rPr>
              <a:t>这些作用都是军事谋略和军事手段难以产生的政治工作可以“不战而屈人之兵”。《孙子兵法》云</a:t>
            </a:r>
            <a:r>
              <a:rPr lang="en-US" altLang="zh-CN" sz="2400">
                <a:ea typeface="微软雅黑" pitchFamily="34" charset="-122"/>
              </a:rPr>
              <a:t>,</a:t>
            </a:r>
            <a:r>
              <a:rPr lang="zh-CN" altLang="zh-CN" sz="2400">
                <a:ea typeface="微软雅黑" pitchFamily="34" charset="-122"/>
              </a:rPr>
              <a:t>“是故百战百胜，非善之善者也</a:t>
            </a:r>
            <a:r>
              <a:rPr lang="en-US" altLang="zh-CN" sz="2400">
                <a:ea typeface="微软雅黑" pitchFamily="34" charset="-122"/>
              </a:rPr>
              <a:t>;</a:t>
            </a:r>
            <a:r>
              <a:rPr lang="zh-CN" altLang="zh-CN" sz="2400">
                <a:ea typeface="微软雅黑" pitchFamily="34" charset="-122"/>
              </a:rPr>
              <a:t>不战而屈人之兵</a:t>
            </a:r>
            <a:r>
              <a:rPr lang="en-US" altLang="zh-CN" sz="2400">
                <a:ea typeface="微软雅黑" pitchFamily="34" charset="-122"/>
              </a:rPr>
              <a:t>,</a:t>
            </a:r>
            <a:r>
              <a:rPr lang="zh-CN" altLang="zh-CN" sz="2400">
                <a:ea typeface="微软雅黑" pitchFamily="34" charset="-122"/>
              </a:rPr>
              <a:t>善之善者也”</a:t>
            </a:r>
            <a:r>
              <a:rPr lang="en-US" altLang="zh-CN" sz="2400">
                <a:ea typeface="微软雅黑" pitchFamily="34" charset="-122"/>
              </a:rPr>
              <a:t>,</a:t>
            </a:r>
            <a:r>
              <a:rPr lang="zh-CN" altLang="zh-CN" sz="2400">
                <a:ea typeface="微软雅黑" pitchFamily="34" charset="-122"/>
              </a:rPr>
              <a:t>“上兵伐谋</a:t>
            </a:r>
            <a:r>
              <a:rPr lang="en-US" altLang="zh-CN" sz="2400">
                <a:ea typeface="微软雅黑" pitchFamily="34" charset="-122"/>
              </a:rPr>
              <a:t>,</a:t>
            </a:r>
            <a:r>
              <a:rPr lang="zh-CN" altLang="zh-CN" sz="2400">
                <a:ea typeface="微软雅黑" pitchFamily="34" charset="-122"/>
              </a:rPr>
              <a:t>其次伐交</a:t>
            </a:r>
            <a:r>
              <a:rPr lang="en-US" altLang="zh-CN" sz="2400">
                <a:ea typeface="微软雅黑" pitchFamily="34" charset="-122"/>
              </a:rPr>
              <a:t>,</a:t>
            </a:r>
            <a:r>
              <a:rPr lang="zh-CN" altLang="zh-CN" sz="2400">
                <a:ea typeface="微软雅黑" pitchFamily="34" charset="-122"/>
              </a:rPr>
              <a:t>其次伐兵</a:t>
            </a:r>
            <a:r>
              <a:rPr lang="en-US" altLang="zh-CN" sz="2400">
                <a:ea typeface="微软雅黑" pitchFamily="34" charset="-122"/>
              </a:rPr>
              <a:t>,</a:t>
            </a:r>
            <a:r>
              <a:rPr lang="zh-CN" altLang="zh-CN" sz="2400">
                <a:ea typeface="微软雅黑" pitchFamily="34" charset="-122"/>
              </a:rPr>
              <a:t>其下攻城”。“不战而屈人之兵”要好于“百战百胜”</a:t>
            </a:r>
            <a:r>
              <a:rPr lang="en-US" altLang="zh-CN" sz="2400">
                <a:ea typeface="微软雅黑" pitchFamily="34" charset="-122"/>
              </a:rPr>
              <a:t>,</a:t>
            </a:r>
            <a:r>
              <a:rPr lang="zh-CN" altLang="zh-CN" sz="2400">
                <a:ea typeface="微软雅黑" pitchFamily="34" charset="-122"/>
              </a:rPr>
              <a:t>而这一目的的达成</a:t>
            </a:r>
            <a:r>
              <a:rPr lang="en-US" altLang="zh-CN" sz="2400">
                <a:ea typeface="微软雅黑" pitchFamily="34" charset="-122"/>
              </a:rPr>
              <a:t>,</a:t>
            </a:r>
            <a:r>
              <a:rPr lang="zh-CN" altLang="zh-CN" sz="2400">
                <a:ea typeface="微软雅黑" pitchFamily="34" charset="-122"/>
              </a:rPr>
              <a:t>更多的在于带有政治作色彩的“伐谋”“伐交”</a:t>
            </a:r>
            <a:r>
              <a:rPr lang="en-US" altLang="zh-CN" sz="2400">
                <a:ea typeface="微软雅黑" pitchFamily="34" charset="-122"/>
              </a:rPr>
              <a:t>,</a:t>
            </a:r>
            <a:r>
              <a:rPr lang="zh-CN" altLang="zh-CN" sz="2400">
                <a:ea typeface="微软雅黑" pitchFamily="34" charset="-122"/>
              </a:rPr>
              <a:t>而不是在于体现军事谋略色彩的“伐兵”和“攻城。 </a:t>
            </a:r>
          </a:p>
        </p:txBody>
      </p:sp>
      <p:pic>
        <p:nvPicPr>
          <p:cNvPr id="14" name="图片 13" descr="印记"/>
          <p:cNvPicPr>
            <a:picLocks noChangeAspect="1"/>
          </p:cNvPicPr>
          <p:nvPr/>
        </p:nvPicPr>
        <p:blipFill>
          <a:blip r:embed="rId6"/>
          <a:srcRect/>
          <a:stretch>
            <a:fillRect/>
          </a:stretch>
        </p:blipFill>
        <p:spPr bwMode="auto">
          <a:xfrm>
            <a:off x="5556250" y="538163"/>
            <a:ext cx="1079500" cy="1719262"/>
          </a:xfrm>
          <a:prstGeom prst="rect">
            <a:avLst/>
          </a:prstGeom>
          <a:noFill/>
          <a:ln w="9525">
            <a:noFill/>
            <a:miter lim="800000"/>
            <a:headEnd/>
            <a:tailEnd/>
          </a:ln>
        </p:spPr>
      </p:pic>
      <p:sp>
        <p:nvSpPr>
          <p:cNvPr id="43014" name="TextBox 12"/>
          <p:cNvSpPr txBox="1">
            <a:spLocks noChangeArrowheads="1"/>
          </p:cNvSpPr>
          <p:nvPr/>
        </p:nvSpPr>
        <p:spPr bwMode="auto">
          <a:xfrm>
            <a:off x="468313" y="0"/>
            <a:ext cx="6324600" cy="646113"/>
          </a:xfrm>
          <a:prstGeom prst="rect">
            <a:avLst/>
          </a:prstGeom>
          <a:noFill/>
          <a:ln w="9525">
            <a:noFill/>
            <a:miter lim="800000"/>
            <a:headEnd/>
            <a:tailEnd/>
          </a:ln>
        </p:spPr>
        <p:txBody>
          <a:bodyPr>
            <a:spAutoFit/>
          </a:bodyPr>
          <a:lstStyle/>
          <a:p>
            <a:r>
              <a:rPr lang="zh-CN" altLang="en-US" sz="3600" b="1">
                <a:ea typeface="微软雅黑" pitchFamily="34" charset="-122"/>
              </a:rPr>
              <a:t>五</a:t>
            </a:r>
            <a:r>
              <a:rPr lang="zh-CN" altLang="zh-CN" sz="3600" b="1">
                <a:ea typeface="微软雅黑" pitchFamily="34" charset="-122"/>
              </a:rPr>
              <a:t>、</a:t>
            </a:r>
            <a:r>
              <a:rPr lang="zh-CN" altLang="en-US" sz="3600" b="1">
                <a:ea typeface="微软雅黑" pitchFamily="34" charset="-122"/>
              </a:rPr>
              <a:t>明白一个道理</a:t>
            </a:r>
            <a:endParaRPr lang="zh-CN" altLang="zh-CN" sz="3600">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
                                        </p:tgtEl>
                                        <p:attrNameLst>
                                          <p:attrName>ppt_y</p:attrName>
                                        </p:attrNameLst>
                                      </p:cBhvr>
                                      <p:tavLst>
                                        <p:tav tm="0">
                                          <p:val>
                                            <p:strVal val="#ppt_y"/>
                                          </p:val>
                                        </p:tav>
                                        <p:tav tm="100000">
                                          <p:val>
                                            <p:strVal val="#ppt_y"/>
                                          </p:val>
                                        </p:tav>
                                      </p:tavLst>
                                    </p:anim>
                                    <p:anim calcmode="lin" valueType="num">
                                      <p:cBhvr>
                                        <p:cTn id="2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369888" y="338138"/>
            <a:ext cx="11631612" cy="6319837"/>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p:nvPr/>
        </p:nvSpPr>
        <p:spPr>
          <a:xfrm>
            <a:off x="2068513" y="2657475"/>
            <a:ext cx="8164512" cy="830263"/>
          </a:xfrm>
          <a:prstGeom prst="rect">
            <a:avLst/>
          </a:prstGeom>
          <a:noFill/>
        </p:spPr>
        <p:txBody>
          <a:bodyPr>
            <a:spAutoFit/>
          </a:bodyPr>
          <a:lstStyle/>
          <a:p>
            <a:pPr algn="ctr" fontAlgn="auto">
              <a:spcBef>
                <a:spcPts val="0"/>
              </a:spcBef>
              <a:spcAft>
                <a:spcPts val="0"/>
              </a:spcAft>
              <a:defRPr/>
            </a:pPr>
            <a:r>
              <a:rPr lang="zh-CN" altLang="en-US" sz="4800" b="1" spc="300">
                <a:latin typeface="微软雅黑" panose="020B0503020204020204" pitchFamily="34" charset="-122"/>
                <a:ea typeface="微软雅黑" panose="020B0503020204020204" pitchFamily="34" charset="-122"/>
              </a:rPr>
              <a:t>落实群文任务</a:t>
            </a:r>
            <a:endParaRPr lang="zh-CN" altLang="en-US" sz="4800" b="1" spc="300">
              <a:latin typeface="微软雅黑" panose="020B0503020204020204" pitchFamily="34" charset="-122"/>
              <a:ea typeface="微软雅黑" panose="020B0503020204020204" pitchFamily="34" charset="-122"/>
            </a:endParaRPr>
          </a:p>
        </p:txBody>
      </p:sp>
      <p:pic>
        <p:nvPicPr>
          <p:cNvPr id="14" name="图片 13" descr="印记"/>
          <p:cNvPicPr>
            <a:picLocks noChangeAspect="1"/>
          </p:cNvPicPr>
          <p:nvPr/>
        </p:nvPicPr>
        <p:blipFill>
          <a:blip r:embed="rId6"/>
          <a:srcRect/>
          <a:stretch>
            <a:fillRect/>
          </a:stretch>
        </p:blipFill>
        <p:spPr bwMode="auto">
          <a:xfrm>
            <a:off x="5556250" y="538163"/>
            <a:ext cx="1079500" cy="1719262"/>
          </a:xfrm>
          <a:prstGeom prst="rect">
            <a:avLst/>
          </a:prstGeom>
          <a:noFill/>
          <a:ln w="9525">
            <a:noFill/>
            <a:miter lim="800000"/>
            <a:headEnd/>
            <a:tailEnd/>
          </a:ln>
        </p:spPr>
      </p:pic>
      <p:sp>
        <p:nvSpPr>
          <p:cNvPr id="45062" name="TextBox 12"/>
          <p:cNvSpPr txBox="1">
            <a:spLocks noChangeArrowheads="1"/>
          </p:cNvSpPr>
          <p:nvPr/>
        </p:nvSpPr>
        <p:spPr bwMode="auto">
          <a:xfrm>
            <a:off x="4213225" y="1611313"/>
            <a:ext cx="3570288" cy="922337"/>
          </a:xfrm>
          <a:prstGeom prst="rect">
            <a:avLst/>
          </a:prstGeom>
          <a:noFill/>
          <a:ln w="9525">
            <a:noFill/>
            <a:miter lim="800000"/>
            <a:headEnd/>
            <a:tailEnd/>
          </a:ln>
        </p:spPr>
        <p:txBody>
          <a:bodyPr>
            <a:spAutoFit/>
          </a:bodyPr>
          <a:lstStyle/>
          <a:p>
            <a:r>
              <a:rPr lang="zh-CN" altLang="en-US" sz="5400" b="1">
                <a:ea typeface="微软雅黑" pitchFamily="34" charset="-122"/>
              </a:rPr>
              <a:t>第三部分</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
                                        </p:tgtEl>
                                        <p:attrNameLst>
                                          <p:attrName>ppt_y</p:attrName>
                                        </p:attrNameLst>
                                      </p:cBhvr>
                                      <p:tavLst>
                                        <p:tav tm="0">
                                          <p:val>
                                            <p:strVal val="#ppt_y"/>
                                          </p:val>
                                        </p:tav>
                                        <p:tav tm="100000">
                                          <p:val>
                                            <p:strVal val="#ppt_y"/>
                                          </p:val>
                                        </p:tav>
                                      </p:tavLst>
                                    </p:anim>
                                    <p:anim calcmode="lin" valueType="num">
                                      <p:cBhvr>
                                        <p:cTn id="2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7106" name="图片 7" descr="花10"/>
          <p:cNvPicPr>
            <a:picLocks noChangeAspect="1"/>
          </p:cNvPicPr>
          <p:nvPr/>
        </p:nvPicPr>
        <p:blipFill>
          <a:blip r:embed="rId4"/>
          <a:srcRect/>
          <a:stretch>
            <a:fillRect/>
          </a:stretch>
        </p:blipFill>
        <p:spPr bwMode="auto">
          <a:xfrm>
            <a:off x="9686925" y="-1295400"/>
            <a:ext cx="3844925" cy="3797300"/>
          </a:xfrm>
          <a:prstGeom prst="rect">
            <a:avLst/>
          </a:prstGeom>
          <a:noFill/>
          <a:ln w="9525">
            <a:noFill/>
            <a:miter lim="800000"/>
            <a:headEnd/>
            <a:tailEnd/>
          </a:ln>
        </p:spPr>
      </p:pic>
      <p:grpSp>
        <p:nvGrpSpPr>
          <p:cNvPr id="47107" name="组合 10"/>
          <p:cNvGrpSpPr>
            <a:grpSpLocks/>
          </p:cNvGrpSpPr>
          <p:nvPr/>
        </p:nvGrpSpPr>
        <p:grpSpPr bwMode="auto">
          <a:xfrm>
            <a:off x="461963" y="417513"/>
            <a:ext cx="11071225" cy="5783262"/>
            <a:chOff x="883" y="847"/>
            <a:chExt cx="17434" cy="9107"/>
          </a:xfrm>
        </p:grpSpPr>
        <p:pic>
          <p:nvPicPr>
            <p:cNvPr id="9" name="图片 8" descr="背景3"/>
            <p:cNvPicPr>
              <a:picLocks noChangeAspect="1"/>
            </p:cNvPicPr>
            <p:nvPr/>
          </p:nvPicPr>
          <p:blipFill>
            <a:blip r:embed="rId5"/>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5"/>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47108" name="图片 11" descr="树"/>
          <p:cNvPicPr>
            <a:picLocks noChangeAspect="1"/>
          </p:cNvPicPr>
          <p:nvPr/>
        </p:nvPicPr>
        <p:blipFill>
          <a:blip r:embed="rId6"/>
          <a:srcRect/>
          <a:stretch>
            <a:fillRect/>
          </a:stretch>
        </p:blipFill>
        <p:spPr bwMode="auto">
          <a:xfrm>
            <a:off x="-866775" y="3343275"/>
            <a:ext cx="5129213" cy="3646488"/>
          </a:xfrm>
          <a:prstGeom prst="rect">
            <a:avLst/>
          </a:prstGeom>
          <a:noFill/>
          <a:ln w="9525">
            <a:noFill/>
            <a:miter lim="800000"/>
            <a:headEnd/>
            <a:tailEnd/>
          </a:ln>
        </p:spPr>
      </p:pic>
      <p:sp>
        <p:nvSpPr>
          <p:cNvPr id="2" name="文本框 1"/>
          <p:cNvSpPr txBox="1">
            <a:spLocks noChangeArrowheads="1"/>
          </p:cNvSpPr>
          <p:nvPr/>
        </p:nvSpPr>
        <p:spPr bwMode="auto">
          <a:xfrm>
            <a:off x="728663" y="588963"/>
            <a:ext cx="10342562" cy="646112"/>
          </a:xfrm>
          <a:prstGeom prst="rect">
            <a:avLst/>
          </a:prstGeom>
          <a:noFill/>
          <a:ln w="9525">
            <a:noFill/>
            <a:miter lim="800000"/>
            <a:headEnd/>
            <a:tailEnd/>
          </a:ln>
        </p:spPr>
        <p:txBody>
          <a:bodyPr>
            <a:spAutoFit/>
          </a:bodyPr>
          <a:lstStyle/>
          <a:p>
            <a:r>
              <a:rPr lang="zh-CN" altLang="en-US" sz="3600" b="1">
                <a:ea typeface="微软雅黑" pitchFamily="34" charset="-122"/>
              </a:rPr>
              <a:t>一、</a:t>
            </a:r>
            <a:r>
              <a:rPr lang="zh-CN" altLang="zh-CN" sz="3600" b="1">
                <a:ea typeface="微软雅黑" pitchFamily="34" charset="-122"/>
              </a:rPr>
              <a:t>掌握回忆录这一文学体裁</a:t>
            </a:r>
            <a:endParaRPr lang="zh-CN" altLang="zh-CN" sz="3600">
              <a:ea typeface="微软雅黑" pitchFamily="34" charset="-122"/>
            </a:endParaRPr>
          </a:p>
        </p:txBody>
      </p:sp>
      <p:sp>
        <p:nvSpPr>
          <p:cNvPr id="13" name="TextBox 12"/>
          <p:cNvSpPr txBox="1">
            <a:spLocks noChangeArrowheads="1"/>
          </p:cNvSpPr>
          <p:nvPr/>
        </p:nvSpPr>
        <p:spPr bwMode="auto">
          <a:xfrm>
            <a:off x="1109663" y="1371600"/>
            <a:ext cx="10353675" cy="4800600"/>
          </a:xfrm>
          <a:prstGeom prst="rect">
            <a:avLst/>
          </a:prstGeom>
          <a:noFill/>
          <a:ln w="9525">
            <a:noFill/>
            <a:miter lim="800000"/>
            <a:headEnd/>
            <a:tailEnd/>
          </a:ln>
        </p:spPr>
        <p:txBody>
          <a:bodyPr>
            <a:spAutoFit/>
          </a:bodyPr>
          <a:lstStyle/>
          <a:p>
            <a:pPr>
              <a:lnSpc>
                <a:spcPct val="150000"/>
              </a:lnSpc>
            </a:pPr>
            <a:r>
              <a:rPr lang="zh-CN" altLang="zh-CN" sz="2400">
                <a:ea typeface="微软雅黑" pitchFamily="34" charset="-122"/>
              </a:rPr>
              <a:t>《长征胜利万岁》与《大战中的插曲》都属于回忆录，回忆录</a:t>
            </a:r>
            <a:r>
              <a:rPr lang="en-US" altLang="zh-CN" sz="2400">
                <a:ea typeface="微软雅黑" pitchFamily="34" charset="-122"/>
              </a:rPr>
              <a:t>,</a:t>
            </a:r>
            <a:r>
              <a:rPr lang="zh-CN" altLang="zh-CN" sz="2400">
                <a:ea typeface="微软雅黑" pitchFamily="34" charset="-122"/>
              </a:rPr>
              <a:t>是追记本人或他人过去生活经历和社会活动的一种文体。具体说</a:t>
            </a:r>
            <a:r>
              <a:rPr lang="en-US" altLang="zh-CN" sz="2400">
                <a:ea typeface="微软雅黑" pitchFamily="34" charset="-122"/>
              </a:rPr>
              <a:t>,</a:t>
            </a:r>
            <a:r>
              <a:rPr lang="zh-CN" altLang="zh-CN" sz="2400">
                <a:ea typeface="微软雅黑" pitchFamily="34" charset="-122"/>
              </a:rPr>
              <a:t>回忆录可以指关于一系列事件的记录</a:t>
            </a:r>
            <a:r>
              <a:rPr lang="en-US" altLang="zh-CN" sz="2400">
                <a:ea typeface="微软雅黑" pitchFamily="34" charset="-122"/>
              </a:rPr>
              <a:t>,</a:t>
            </a:r>
            <a:r>
              <a:rPr lang="zh-CN" altLang="zh-CN" sz="2400">
                <a:ea typeface="微软雅黑" pitchFamily="34" charset="-122"/>
              </a:rPr>
              <a:t>通常由参加者所写而不像历史那样拘于形式和完备</a:t>
            </a:r>
            <a:r>
              <a:rPr lang="en-US" altLang="zh-CN" sz="2400">
                <a:ea typeface="微软雅黑" pitchFamily="34" charset="-122"/>
              </a:rPr>
              <a:t>,</a:t>
            </a:r>
            <a:r>
              <a:rPr lang="zh-CN" altLang="zh-CN" sz="2400">
                <a:ea typeface="微软雅黑" pitchFamily="34" charset="-122"/>
              </a:rPr>
              <a:t>如凯撒的《高卢战争回忆录》；也可以指一种自传体描述</a:t>
            </a:r>
            <a:r>
              <a:rPr lang="en-US" altLang="zh-CN" sz="2400">
                <a:ea typeface="微软雅黑" pitchFamily="34" charset="-122"/>
              </a:rPr>
              <a:t>,</a:t>
            </a:r>
            <a:r>
              <a:rPr lang="zh-CN" altLang="zh-CN" sz="2400">
                <a:ea typeface="微软雅黑" pitchFamily="34" charset="-122"/>
              </a:rPr>
              <a:t>其口吻常闲而亲切</a:t>
            </a:r>
            <a:r>
              <a:rPr lang="en-US" altLang="zh-CN" sz="2400">
                <a:ea typeface="微软雅黑" pitchFamily="34" charset="-122"/>
              </a:rPr>
              <a:t>,</a:t>
            </a:r>
            <a:r>
              <a:rPr lang="zh-CN" altLang="zh-CN" sz="2400">
                <a:ea typeface="微软雅黑" pitchFamily="34" charset="-122"/>
              </a:rPr>
              <a:t>注意的焦点、通常在作者所知的人物、事件或时代上</a:t>
            </a:r>
            <a:r>
              <a:rPr lang="en-US" altLang="zh-CN" sz="2400">
                <a:ea typeface="微软雅黑" pitchFamily="34" charset="-122"/>
              </a:rPr>
              <a:t>,</a:t>
            </a:r>
            <a:r>
              <a:rPr lang="zh-CN" altLang="zh-CN" sz="2400">
                <a:ea typeface="微软雅黑" pitchFamily="34" charset="-122"/>
              </a:rPr>
              <a:t>如《聂荣臻回忆录》回忆录讲求真实、广泛、突出。真实</a:t>
            </a:r>
            <a:r>
              <a:rPr lang="en-US" altLang="zh-CN" sz="2400">
                <a:ea typeface="微软雅黑" pitchFamily="34" charset="-122"/>
              </a:rPr>
              <a:t>,</a:t>
            </a:r>
            <a:r>
              <a:rPr lang="zh-CN" altLang="zh-CN" sz="2400">
                <a:ea typeface="微软雅黑" pitchFamily="34" charset="-122"/>
              </a:rPr>
              <a:t>就是真实记载作者的经历和观威；广泛</a:t>
            </a:r>
            <a:r>
              <a:rPr lang="en-US" altLang="zh-CN" sz="2400">
                <a:ea typeface="微软雅黑" pitchFamily="34" charset="-122"/>
              </a:rPr>
              <a:t>,</a:t>
            </a:r>
            <a:r>
              <a:rPr lang="zh-CN" altLang="zh-CN" sz="2400">
                <a:ea typeface="微软雅黑" pitchFamily="34" charset="-122"/>
              </a:rPr>
              <a:t>指回忆录不仅要回忆个人</a:t>
            </a:r>
            <a:r>
              <a:rPr lang="en-US" altLang="zh-CN" sz="2400">
                <a:ea typeface="微软雅黑" pitchFamily="34" charset="-122"/>
              </a:rPr>
              <a:t>,</a:t>
            </a:r>
            <a:r>
              <a:rPr lang="zh-CN" altLang="zh-CN" sz="2400">
                <a:ea typeface="微软雅黑" pitchFamily="34" charset="-122"/>
              </a:rPr>
              <a:t>而且要以个人为主线</a:t>
            </a:r>
            <a:r>
              <a:rPr lang="en-US" altLang="zh-CN" sz="2400">
                <a:ea typeface="微软雅黑" pitchFamily="34" charset="-122"/>
              </a:rPr>
              <a:t>,</a:t>
            </a:r>
            <a:r>
              <a:rPr lang="zh-CN" altLang="zh-CN" sz="2400">
                <a:ea typeface="微软雅黑" pitchFamily="34" charset="-122"/>
              </a:rPr>
              <a:t>广泛反映社会的历史面目；突出</a:t>
            </a:r>
            <a:r>
              <a:rPr lang="en-US" altLang="zh-CN" sz="2400">
                <a:ea typeface="微软雅黑" pitchFamily="34" charset="-122"/>
              </a:rPr>
              <a:t>,</a:t>
            </a:r>
            <a:r>
              <a:rPr lang="zh-CN" altLang="zh-CN" sz="2400">
                <a:ea typeface="微软雅黑" pitchFamily="34" charset="-122"/>
              </a:rPr>
              <a:t>指回忆录中的人物要处于突出地位</a:t>
            </a:r>
            <a:r>
              <a:rPr lang="en-US" altLang="zh-CN" sz="2400">
                <a:ea typeface="微软雅黑" pitchFamily="34" charset="-122"/>
              </a:rPr>
              <a:t>,</a:t>
            </a:r>
            <a:r>
              <a:rPr lang="zh-CN" altLang="zh-CN" sz="2400">
                <a:ea typeface="微软雅黑" pitchFamily="34" charset="-122"/>
              </a:rPr>
              <a:t>要有个性</a:t>
            </a:r>
            <a:r>
              <a:rPr lang="en-US" altLang="zh-CN" sz="2400">
                <a:ea typeface="微软雅黑" pitchFamily="34" charset="-122"/>
              </a:rPr>
              <a:t>,</a:t>
            </a:r>
            <a:r>
              <a:rPr lang="zh-CN" altLang="zh-CN" sz="2400">
                <a:ea typeface="微软雅黑" pitchFamily="34" charset="-122"/>
              </a:rPr>
              <a:t>事件要典型</a:t>
            </a:r>
            <a:r>
              <a:rPr lang="en-US" altLang="zh-CN" sz="2400">
                <a:ea typeface="微软雅黑" pitchFamily="34" charset="-122"/>
              </a:rPr>
              <a:t>,</a:t>
            </a:r>
            <a:r>
              <a:rPr lang="zh-CN" altLang="zh-CN" sz="2400">
                <a:ea typeface="微软雅黑" pitchFamily="34" charset="-122"/>
              </a:rPr>
              <a:t>有一定的代表性。</a:t>
            </a:r>
          </a:p>
          <a:p>
            <a:endParaRPr lang="zh-CN" altLang="en-US">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图片 7" descr="花10"/>
          <p:cNvPicPr>
            <a:picLocks noChangeAspect="1"/>
          </p:cNvPicPr>
          <p:nvPr/>
        </p:nvPicPr>
        <p:blipFill>
          <a:blip r:embed="rId3"/>
          <a:srcRect/>
          <a:stretch>
            <a:fillRect/>
          </a:stretch>
        </p:blipFill>
        <p:spPr bwMode="auto">
          <a:xfrm>
            <a:off x="9686925" y="-1295400"/>
            <a:ext cx="3844925" cy="3797300"/>
          </a:xfrm>
          <a:prstGeom prst="rect">
            <a:avLst/>
          </a:prstGeom>
          <a:noFill/>
          <a:ln w="9525">
            <a:noFill/>
            <a:miter lim="800000"/>
            <a:headEnd/>
            <a:tailEnd/>
          </a:ln>
        </p:spPr>
      </p:pic>
      <p:grpSp>
        <p:nvGrpSpPr>
          <p:cNvPr id="49154" name="组合 10"/>
          <p:cNvGrpSpPr>
            <a:grpSpLocks/>
          </p:cNvGrpSpPr>
          <p:nvPr/>
        </p:nvGrpSpPr>
        <p:grpSpPr bwMode="auto">
          <a:xfrm>
            <a:off x="461963" y="417513"/>
            <a:ext cx="11071225" cy="5783262"/>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49155" name="图片 11" descr="树"/>
          <p:cNvPicPr>
            <a:picLocks noChangeAspect="1"/>
          </p:cNvPicPr>
          <p:nvPr/>
        </p:nvPicPr>
        <p:blipFill>
          <a:blip r:embed="rId5"/>
          <a:srcRect/>
          <a:stretch>
            <a:fillRect/>
          </a:stretch>
        </p:blipFill>
        <p:spPr bwMode="auto">
          <a:xfrm>
            <a:off x="-866775" y="3343275"/>
            <a:ext cx="5129213" cy="3646488"/>
          </a:xfrm>
          <a:prstGeom prst="rect">
            <a:avLst/>
          </a:prstGeom>
          <a:noFill/>
          <a:ln w="9525">
            <a:noFill/>
            <a:miter lim="800000"/>
            <a:headEnd/>
            <a:tailEnd/>
          </a:ln>
        </p:spPr>
      </p:pic>
      <p:sp>
        <p:nvSpPr>
          <p:cNvPr id="2" name="文本框 1"/>
          <p:cNvSpPr txBox="1">
            <a:spLocks noChangeArrowheads="1"/>
          </p:cNvSpPr>
          <p:nvPr/>
        </p:nvSpPr>
        <p:spPr bwMode="auto">
          <a:xfrm>
            <a:off x="576263" y="447675"/>
            <a:ext cx="10342562" cy="646113"/>
          </a:xfrm>
          <a:prstGeom prst="rect">
            <a:avLst/>
          </a:prstGeom>
          <a:noFill/>
          <a:ln w="9525">
            <a:noFill/>
            <a:miter lim="800000"/>
            <a:headEnd/>
            <a:tailEnd/>
          </a:ln>
        </p:spPr>
        <p:txBody>
          <a:bodyPr>
            <a:spAutoFit/>
          </a:bodyPr>
          <a:lstStyle/>
          <a:p>
            <a:r>
              <a:rPr lang="zh-CN" altLang="zh-CN" sz="3600" b="1">
                <a:ea typeface="微软雅黑" pitchFamily="34" charset="-122"/>
              </a:rPr>
              <a:t>二、回忆录的写作特点</a:t>
            </a:r>
            <a:endParaRPr lang="zh-CN" altLang="zh-CN" sz="3600">
              <a:ea typeface="微软雅黑" pitchFamily="34" charset="-122"/>
            </a:endParaRPr>
          </a:p>
        </p:txBody>
      </p:sp>
      <p:sp>
        <p:nvSpPr>
          <p:cNvPr id="11" name="TextBox 10"/>
          <p:cNvSpPr txBox="1">
            <a:spLocks noChangeArrowheads="1"/>
          </p:cNvSpPr>
          <p:nvPr/>
        </p:nvSpPr>
        <p:spPr bwMode="auto">
          <a:xfrm>
            <a:off x="685800" y="1131888"/>
            <a:ext cx="10939463" cy="5078412"/>
          </a:xfrm>
          <a:prstGeom prst="rect">
            <a:avLst/>
          </a:prstGeom>
          <a:noFill/>
          <a:ln w="9525">
            <a:noFill/>
            <a:miter lim="800000"/>
            <a:headEnd/>
            <a:tailEnd/>
          </a:ln>
        </p:spPr>
        <p:txBody>
          <a:bodyPr>
            <a:spAutoFit/>
          </a:bodyPr>
          <a:lstStyle/>
          <a:p>
            <a:pPr>
              <a:lnSpc>
                <a:spcPct val="150000"/>
              </a:lnSpc>
            </a:pPr>
            <a:r>
              <a:rPr lang="zh-CN" altLang="zh-CN" sz="2000">
                <a:ea typeface="微软雅黑" pitchFamily="34" charset="-122"/>
              </a:rPr>
              <a:t>①精于剪裁，详略得当，注重实录。在《长征胜利万岁》中作者一方面能够国绕本章节的核心内容“长征胜利”组织材料，另一方面</a:t>
            </a:r>
            <a:r>
              <a:rPr lang="en-US" altLang="zh-CN" sz="2000">
                <a:ea typeface="微软雅黑" pitchFamily="34" charset="-122"/>
              </a:rPr>
              <a:t>,</a:t>
            </a:r>
            <a:r>
              <a:rPr lang="zh-CN" altLang="zh-CN" sz="2000">
                <a:ea typeface="微软雅黑" pitchFamily="34" charset="-122"/>
              </a:rPr>
              <a:t>作者遵循注重实录的原则</a:t>
            </a:r>
            <a:r>
              <a:rPr lang="en-US" altLang="zh-CN" sz="2000">
                <a:ea typeface="微软雅黑" pitchFamily="34" charset="-122"/>
              </a:rPr>
              <a:t>,</a:t>
            </a:r>
            <a:r>
              <a:rPr lang="zh-CN" altLang="zh-CN" sz="2000">
                <a:ea typeface="微软雅黑" pitchFamily="34" charset="-122"/>
              </a:rPr>
              <a:t>对自己没有亲身经历的事件大胆取舍</a:t>
            </a:r>
            <a:r>
              <a:rPr lang="en-US" altLang="zh-CN" sz="2000">
                <a:ea typeface="微软雅黑" pitchFamily="34" charset="-122"/>
              </a:rPr>
              <a:t>,</a:t>
            </a:r>
            <a:r>
              <a:rPr lang="zh-CN" altLang="zh-CN" sz="2000">
                <a:ea typeface="微软雅黑" pitchFamily="34" charset="-122"/>
              </a:rPr>
              <a:t>保证了文章内容的真实性和严谨性。比如</a:t>
            </a:r>
            <a:r>
              <a:rPr lang="en-US" altLang="zh-CN" sz="2000">
                <a:ea typeface="微软雅黑" pitchFamily="34" charset="-122"/>
              </a:rPr>
              <a:t>,</a:t>
            </a:r>
            <a:r>
              <a:rPr lang="zh-CN" altLang="zh-CN" sz="2000">
                <a:ea typeface="微软雅黑" pitchFamily="34" charset="-122"/>
              </a:rPr>
              <a:t>对毛泽东、周恩来等中央领导机关的同志到达吴起镇这一事件</a:t>
            </a:r>
            <a:r>
              <a:rPr lang="en-US" altLang="zh-CN" sz="2000">
                <a:ea typeface="微软雅黑" pitchFamily="34" charset="-122"/>
              </a:rPr>
              <a:t>,</a:t>
            </a:r>
            <a:r>
              <a:rPr lang="zh-CN" altLang="zh-CN" sz="2000">
                <a:ea typeface="微软雅黑" pitchFamily="34" charset="-122"/>
              </a:rPr>
              <a:t>虽然也能够很好地表现红军长征胜利</a:t>
            </a:r>
            <a:r>
              <a:rPr lang="en-US" altLang="zh-CN" sz="2000">
                <a:ea typeface="微软雅黑" pitchFamily="34" charset="-122"/>
              </a:rPr>
              <a:t>,</a:t>
            </a:r>
            <a:r>
              <a:rPr lang="zh-CN" altLang="zh-CN" sz="2000">
                <a:ea typeface="微软雅黑" pitchFamily="34" charset="-122"/>
              </a:rPr>
              <a:t>但由于作者所在的红四团是中央红军的先头部队</a:t>
            </a:r>
            <a:r>
              <a:rPr lang="en-US" altLang="zh-CN" sz="2000">
                <a:ea typeface="微软雅黑" pitchFamily="34" charset="-122"/>
              </a:rPr>
              <a:t>,</a:t>
            </a:r>
            <a:r>
              <a:rPr lang="zh-CN" altLang="zh-CN" sz="2000">
                <a:ea typeface="微软雅黑" pitchFamily="34" charset="-122"/>
              </a:rPr>
              <a:t>先于主力部队到达</a:t>
            </a:r>
            <a:r>
              <a:rPr lang="en-US" altLang="zh-CN" sz="2000">
                <a:ea typeface="微软雅黑" pitchFamily="34" charset="-122"/>
              </a:rPr>
              <a:t>,</a:t>
            </a:r>
            <a:r>
              <a:rPr lang="zh-CN" altLang="zh-CN" sz="2000">
                <a:ea typeface="微软雅黑" pitchFamily="34" charset="-122"/>
              </a:rPr>
              <a:t>对中央红军到达吴起镇的情形或许不是十分清楚</a:t>
            </a:r>
            <a:r>
              <a:rPr lang="en-US" altLang="zh-CN" sz="2000">
                <a:ea typeface="微软雅黑" pitchFamily="34" charset="-122"/>
              </a:rPr>
              <a:t>,</a:t>
            </a:r>
            <a:r>
              <a:rPr lang="zh-CN" altLang="zh-CN" sz="2000">
                <a:ea typeface="微软雅黑" pitchFamily="34" charset="-122"/>
              </a:rPr>
              <a:t>于是就一笔带过。同样</a:t>
            </a:r>
            <a:r>
              <a:rPr lang="en-US" altLang="zh-CN" sz="2000">
                <a:ea typeface="微软雅黑" pitchFamily="34" charset="-122"/>
              </a:rPr>
              <a:t>,</a:t>
            </a:r>
            <a:r>
              <a:rPr lang="zh-CN" altLang="zh-CN" sz="2000">
                <a:ea typeface="微软雅黑" pitchFamily="34" charset="-122"/>
              </a:rPr>
              <a:t>对军委警卫连、工兵连在左权参谋长的率领下消灭盘踞在千佛山的一股反动民团</a:t>
            </a:r>
            <a:r>
              <a:rPr lang="en-US" altLang="zh-CN" sz="2000">
                <a:ea typeface="微软雅黑" pitchFamily="34" charset="-122"/>
              </a:rPr>
              <a:t>,</a:t>
            </a:r>
            <a:r>
              <a:rPr lang="zh-CN" altLang="zh-CN" sz="2000">
                <a:ea typeface="微软雅黑" pitchFamily="34" charset="-122"/>
              </a:rPr>
              <a:t>作者因为没有亲历</a:t>
            </a:r>
            <a:r>
              <a:rPr lang="en-US" altLang="zh-CN" sz="2000">
                <a:ea typeface="微软雅黑" pitchFamily="34" charset="-122"/>
              </a:rPr>
              <a:t>,</a:t>
            </a:r>
            <a:r>
              <a:rPr lang="zh-CN" altLang="zh-CN" sz="2000">
                <a:ea typeface="微软雅黑" pitchFamily="34" charset="-122"/>
              </a:rPr>
              <a:t>也只是一笔带过。而在《大战中得插曲》中文章仅交代了“拯救”的梗概和聂荣臻与日本小女孩相处的若干细节</a:t>
            </a:r>
            <a:r>
              <a:rPr lang="en-US" altLang="zh-CN" sz="2000">
                <a:ea typeface="微软雅黑" pitchFamily="34" charset="-122"/>
              </a:rPr>
              <a:t>,</a:t>
            </a:r>
            <a:r>
              <a:rPr lang="zh-CN" altLang="zh-CN" sz="2000">
                <a:ea typeface="微软雅黑" pitchFamily="34" charset="-122"/>
              </a:rPr>
              <a:t>如“我牵着她的手</a:t>
            </a:r>
            <a:r>
              <a:rPr lang="en-US" altLang="zh-CN" sz="2000">
                <a:ea typeface="微软雅黑" pitchFamily="34" charset="-122"/>
              </a:rPr>
              <a:t>,</a:t>
            </a:r>
            <a:r>
              <a:rPr lang="zh-CN" altLang="zh-CN" sz="2000">
                <a:ea typeface="微软雅黑" pitchFamily="34" charset="-122"/>
              </a:rPr>
              <a:t>拿来梨子给她吃”“大一点的孩子一直跟着我</a:t>
            </a:r>
            <a:r>
              <a:rPr lang="en-US" altLang="zh-CN" sz="2000">
                <a:ea typeface="微软雅黑" pitchFamily="34" charset="-122"/>
              </a:rPr>
              <a:t>,</a:t>
            </a:r>
            <a:r>
              <a:rPr lang="zh-CN" altLang="zh-CN" sz="2000">
                <a:ea typeface="微软雅黑" pitchFamily="34" charset="-122"/>
              </a:rPr>
              <a:t>常常用小手拽着我的马裤腿”等</a:t>
            </a:r>
            <a:r>
              <a:rPr lang="en-US" altLang="zh-CN" sz="2000">
                <a:ea typeface="微软雅黑" pitchFamily="34" charset="-122"/>
              </a:rPr>
              <a:t>,</a:t>
            </a:r>
            <a:r>
              <a:rPr lang="zh-CN" altLang="zh-CN" sz="2000">
                <a:ea typeface="微软雅黑" pitchFamily="34" charset="-122"/>
              </a:rPr>
              <a:t>而将两个小女孩在指挥所生活的几天里的许多事情省略掉</a:t>
            </a:r>
            <a:r>
              <a:rPr lang="en-US" altLang="zh-CN" sz="2000">
                <a:ea typeface="微软雅黑" pitchFamily="34" charset="-122"/>
              </a:rPr>
              <a:t>,</a:t>
            </a:r>
            <a:r>
              <a:rPr lang="zh-CN" altLang="zh-CN" sz="2000">
                <a:ea typeface="微软雅黑" pitchFamily="34" charset="-122"/>
              </a:rPr>
              <a:t>从而使故事有梗概</a:t>
            </a:r>
            <a:r>
              <a:rPr lang="en-US" altLang="zh-CN" sz="2000">
                <a:ea typeface="微软雅黑" pitchFamily="34" charset="-122"/>
              </a:rPr>
              <a:t>,</a:t>
            </a:r>
            <a:r>
              <a:rPr lang="zh-CN" altLang="zh-CN" sz="2000">
                <a:ea typeface="微软雅黑" pitchFamily="34" charset="-122"/>
              </a:rPr>
              <a:t>有细节</a:t>
            </a:r>
            <a:r>
              <a:rPr lang="en-US" altLang="zh-CN" sz="2000">
                <a:ea typeface="微软雅黑" pitchFamily="34" charset="-122"/>
              </a:rPr>
              <a:t>,</a:t>
            </a:r>
            <a:r>
              <a:rPr lang="zh-CN" altLang="zh-CN" sz="2000">
                <a:ea typeface="微软雅黑" pitchFamily="34" charset="-122"/>
              </a:rPr>
              <a:t>又不至于显得过于烦琐</a:t>
            </a:r>
            <a:r>
              <a:rPr lang="en-US" altLang="zh-CN" sz="2000">
                <a:ea typeface="微软雅黑" pitchFamily="34" charset="-122"/>
              </a:rPr>
              <a:t>,</a:t>
            </a:r>
            <a:r>
              <a:rPr lang="zh-CN" altLang="zh-CN" sz="2000">
                <a:ea typeface="微软雅黑" pitchFamily="34" charset="-122"/>
              </a:rPr>
              <a:t>节省了篇幅</a:t>
            </a:r>
            <a:r>
              <a:rPr lang="en-US" altLang="zh-CN" sz="2000">
                <a:ea typeface="微软雅黑" pitchFamily="34" charset="-122"/>
              </a:rPr>
              <a:t>,</a:t>
            </a:r>
            <a:r>
              <a:rPr lang="zh-CN" altLang="zh-CN" sz="2000">
                <a:ea typeface="微软雅黑" pitchFamily="34" charset="-122"/>
              </a:rPr>
              <a:t>也为文中的议论留下了空间。 </a:t>
            </a:r>
            <a:r>
              <a:rPr lang="en-US" altLang="zh-CN" sz="2400">
                <a:ea typeface="微软雅黑" pitchFamily="34" charset="-122"/>
              </a:rPr>
              <a:t> </a:t>
            </a:r>
            <a:endParaRPr lang="zh-CN" altLang="zh-CN" sz="2400">
              <a:ea typeface="微软雅黑" pitchFamily="34" charset="-122"/>
            </a:endParaRPr>
          </a:p>
          <a:p>
            <a:endParaRPr lang="zh-CN" altLang="en-US">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图片 7" descr="花10"/>
          <p:cNvPicPr>
            <a:picLocks noChangeAspect="1"/>
          </p:cNvPicPr>
          <p:nvPr/>
        </p:nvPicPr>
        <p:blipFill>
          <a:blip r:embed="rId3"/>
          <a:srcRect/>
          <a:stretch>
            <a:fillRect/>
          </a:stretch>
        </p:blipFill>
        <p:spPr bwMode="auto">
          <a:xfrm>
            <a:off x="9686925" y="-1295400"/>
            <a:ext cx="3844925" cy="3797300"/>
          </a:xfrm>
          <a:prstGeom prst="rect">
            <a:avLst/>
          </a:prstGeom>
          <a:noFill/>
          <a:ln w="9525">
            <a:noFill/>
            <a:miter lim="800000"/>
            <a:headEnd/>
            <a:tailEnd/>
          </a:ln>
        </p:spPr>
      </p:pic>
      <p:grpSp>
        <p:nvGrpSpPr>
          <p:cNvPr id="51202" name="组合 10"/>
          <p:cNvGrpSpPr>
            <a:grpSpLocks/>
          </p:cNvGrpSpPr>
          <p:nvPr/>
        </p:nvGrpSpPr>
        <p:grpSpPr bwMode="auto">
          <a:xfrm>
            <a:off x="130175" y="417513"/>
            <a:ext cx="10428288" cy="5783262"/>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51203" name="图片 11" descr="树"/>
          <p:cNvPicPr>
            <a:picLocks noChangeAspect="1"/>
          </p:cNvPicPr>
          <p:nvPr/>
        </p:nvPicPr>
        <p:blipFill>
          <a:blip r:embed="rId5"/>
          <a:srcRect/>
          <a:stretch>
            <a:fillRect/>
          </a:stretch>
        </p:blipFill>
        <p:spPr bwMode="auto">
          <a:xfrm>
            <a:off x="-866775" y="3343275"/>
            <a:ext cx="5129213" cy="3646488"/>
          </a:xfrm>
          <a:prstGeom prst="rect">
            <a:avLst/>
          </a:prstGeom>
          <a:noFill/>
          <a:ln w="9525">
            <a:noFill/>
            <a:miter lim="800000"/>
            <a:headEnd/>
            <a:tailEnd/>
          </a:ln>
        </p:spPr>
      </p:pic>
      <p:sp>
        <p:nvSpPr>
          <p:cNvPr id="2" name="文本框 1"/>
          <p:cNvSpPr txBox="1">
            <a:spLocks noChangeArrowheads="1"/>
          </p:cNvSpPr>
          <p:nvPr/>
        </p:nvSpPr>
        <p:spPr bwMode="auto">
          <a:xfrm>
            <a:off x="576263" y="447675"/>
            <a:ext cx="10342562" cy="646113"/>
          </a:xfrm>
          <a:prstGeom prst="rect">
            <a:avLst/>
          </a:prstGeom>
          <a:noFill/>
          <a:ln w="9525">
            <a:noFill/>
            <a:miter lim="800000"/>
            <a:headEnd/>
            <a:tailEnd/>
          </a:ln>
        </p:spPr>
        <p:txBody>
          <a:bodyPr>
            <a:spAutoFit/>
          </a:bodyPr>
          <a:lstStyle/>
          <a:p>
            <a:r>
              <a:rPr lang="zh-CN" altLang="zh-CN" sz="3600" b="1">
                <a:ea typeface="微软雅黑" pitchFamily="34" charset="-122"/>
              </a:rPr>
              <a:t>二、回忆录的写作特点</a:t>
            </a:r>
            <a:endParaRPr lang="zh-CN" altLang="zh-CN" sz="3600">
              <a:ea typeface="微软雅黑" pitchFamily="34" charset="-122"/>
            </a:endParaRPr>
          </a:p>
        </p:txBody>
      </p:sp>
      <p:sp>
        <p:nvSpPr>
          <p:cNvPr id="11" name="TextBox 10"/>
          <p:cNvSpPr txBox="1"/>
          <p:nvPr/>
        </p:nvSpPr>
        <p:spPr>
          <a:xfrm>
            <a:off x="685800" y="1131888"/>
            <a:ext cx="9471025" cy="4248150"/>
          </a:xfrm>
          <a:prstGeom prst="rect">
            <a:avLst/>
          </a:prstGeom>
          <a:noFill/>
        </p:spPr>
        <p:txBody>
          <a:bodyPr>
            <a:spAutoFit/>
          </a:bodyPr>
          <a:lstStyle/>
          <a:p>
            <a:pPr fontAlgn="auto">
              <a:lnSpc>
                <a:spcPct val="150000"/>
              </a:lnSpc>
              <a:spcBef>
                <a:spcPts val="0"/>
              </a:spcBef>
              <a:spcAft>
                <a:spcPts val="0"/>
              </a:spcAft>
              <a:defRPr/>
            </a:pPr>
            <a:r>
              <a:rPr lang="zh-CN" altLang="zh-CN" sz="2800">
                <a:latin typeface="+mn-lt"/>
                <a:ea typeface="+mn-ea"/>
              </a:rPr>
              <a:t>②</a:t>
            </a:r>
            <a:r>
              <a:rPr lang="zh-CN" altLang="zh-CN" sz="2800">
                <a:latin typeface="+mj-ea"/>
                <a:ea typeface="+mj-ea"/>
              </a:rPr>
              <a:t>用小题材来反映大道理。在《大战中的插曲》中所叙述的“八路军拯救两个日本小女孩”事件</a:t>
            </a:r>
            <a:r>
              <a:rPr lang="en-US" altLang="zh-CN" sz="2800">
                <a:latin typeface="+mj-ea"/>
                <a:ea typeface="+mj-ea"/>
              </a:rPr>
              <a:t>,</a:t>
            </a:r>
            <a:r>
              <a:rPr lang="zh-CN" altLang="zh-CN" sz="2800">
                <a:latin typeface="+mj-ea"/>
                <a:ea typeface="+mj-ea"/>
              </a:rPr>
              <a:t>与“炮轰鸣、刀光剑影”的背景百团大战相比</a:t>
            </a:r>
            <a:r>
              <a:rPr lang="en-US" altLang="zh-CN" sz="2800">
                <a:latin typeface="+mj-ea"/>
                <a:ea typeface="+mj-ea"/>
              </a:rPr>
              <a:t>,</a:t>
            </a:r>
            <a:r>
              <a:rPr lang="zh-CN" altLang="zh-CN" sz="2800">
                <a:latin typeface="+mj-ea"/>
                <a:ea typeface="+mj-ea"/>
              </a:rPr>
              <a:t>是一件“小事”。本文以这件“小事”</a:t>
            </a:r>
            <a:r>
              <a:rPr lang="en-US" altLang="zh-CN" sz="2800">
                <a:latin typeface="+mj-ea"/>
                <a:ea typeface="+mj-ea"/>
              </a:rPr>
              <a:t>,</a:t>
            </a:r>
            <a:r>
              <a:rPr lang="zh-CN" altLang="zh-CN" sz="2800">
                <a:latin typeface="+mj-ea"/>
                <a:ea typeface="+mj-ea"/>
              </a:rPr>
              <a:t>表现了八路军将士坚守的革命的人道主义神</a:t>
            </a:r>
            <a:r>
              <a:rPr lang="en-US" altLang="zh-CN" sz="2800">
                <a:latin typeface="+mj-ea"/>
                <a:ea typeface="+mj-ea"/>
              </a:rPr>
              <a:t>,</a:t>
            </a:r>
            <a:r>
              <a:rPr lang="zh-CN" altLang="zh-CN" sz="2800">
                <a:latin typeface="+mj-ea"/>
                <a:ea typeface="+mj-ea"/>
              </a:rPr>
              <a:t>反映了中日人民厌恶战争、渴望和平等宏大主题。</a:t>
            </a:r>
          </a:p>
          <a:p>
            <a:pPr fontAlgn="auto">
              <a:lnSpc>
                <a:spcPct val="150000"/>
              </a:lnSpc>
              <a:spcBef>
                <a:spcPts val="0"/>
              </a:spcBef>
              <a:spcAft>
                <a:spcPts val="0"/>
              </a:spcAft>
              <a:defRPr/>
            </a:pPr>
            <a:r>
              <a:rPr lang="en-US" altLang="zh-CN" sz="2800">
                <a:latin typeface="+mj-ea"/>
                <a:ea typeface="+mj-ea"/>
              </a:rPr>
              <a:t> </a:t>
            </a:r>
            <a:endParaRPr lang="zh-CN" altLang="zh-CN" sz="2800">
              <a:latin typeface="+mj-ea"/>
              <a:ea typeface="+mj-ea"/>
            </a:endParaRPr>
          </a:p>
          <a:p>
            <a:pPr fontAlgn="auto">
              <a:spcBef>
                <a:spcPts val="0"/>
              </a:spcBef>
              <a:spcAft>
                <a:spcPts val="0"/>
              </a:spcAft>
              <a:defRPr/>
            </a:pPr>
            <a:endParaRPr lang="zh-CN" altLang="en-US">
              <a:latin typeface="+mn-lt"/>
              <a:ea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369888" y="338138"/>
            <a:ext cx="11631612" cy="6319837"/>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a:spLocks noChangeArrowheads="1"/>
          </p:cNvSpPr>
          <p:nvPr/>
        </p:nvSpPr>
        <p:spPr bwMode="auto">
          <a:xfrm>
            <a:off x="892175" y="1666875"/>
            <a:ext cx="10342563" cy="3970338"/>
          </a:xfrm>
          <a:prstGeom prst="rect">
            <a:avLst/>
          </a:prstGeom>
          <a:noFill/>
          <a:ln w="9525">
            <a:noFill/>
            <a:miter lim="800000"/>
            <a:headEnd/>
            <a:tailEnd/>
          </a:ln>
        </p:spPr>
        <p:txBody>
          <a:bodyPr>
            <a:spAutoFit/>
          </a:bodyPr>
          <a:lstStyle/>
          <a:p>
            <a:pPr>
              <a:lnSpc>
                <a:spcPct val="150000"/>
              </a:lnSpc>
            </a:pPr>
            <a:r>
              <a:rPr lang="zh-CN" altLang="zh-CN" sz="2400">
                <a:ea typeface="微软雅黑" pitchFamily="34" charset="-122"/>
              </a:rPr>
              <a:t>聂荣臻（</a:t>
            </a:r>
            <a:r>
              <a:rPr lang="en-US" altLang="zh-CN" sz="2400">
                <a:ea typeface="微软雅黑" pitchFamily="34" charset="-122"/>
              </a:rPr>
              <a:t>1899</a:t>
            </a:r>
            <a:r>
              <a:rPr lang="zh-CN" altLang="zh-CN" sz="2400">
                <a:ea typeface="微软雅黑" pitchFamily="34" charset="-122"/>
              </a:rPr>
              <a:t>年</a:t>
            </a:r>
            <a:r>
              <a:rPr lang="en-US" altLang="zh-CN" sz="2400">
                <a:ea typeface="微软雅黑" pitchFamily="34" charset="-122"/>
              </a:rPr>
              <a:t>12</a:t>
            </a:r>
            <a:r>
              <a:rPr lang="zh-CN" altLang="zh-CN" sz="2400">
                <a:ea typeface="微软雅黑" pitchFamily="34" charset="-122"/>
              </a:rPr>
              <a:t>月</a:t>
            </a:r>
            <a:r>
              <a:rPr lang="en-US" altLang="zh-CN" sz="2400">
                <a:ea typeface="微软雅黑" pitchFamily="34" charset="-122"/>
              </a:rPr>
              <a:t>29</a:t>
            </a:r>
            <a:r>
              <a:rPr lang="zh-CN" altLang="zh-CN" sz="2400">
                <a:ea typeface="微软雅黑" pitchFamily="34" charset="-122"/>
              </a:rPr>
              <a:t>日～</a:t>
            </a:r>
            <a:r>
              <a:rPr lang="en-US" altLang="zh-CN" sz="2400">
                <a:ea typeface="微软雅黑" pitchFamily="34" charset="-122"/>
              </a:rPr>
              <a:t>1992</a:t>
            </a:r>
            <a:r>
              <a:rPr lang="zh-CN" altLang="zh-CN" sz="2400">
                <a:ea typeface="微软雅黑" pitchFamily="34" charset="-122"/>
              </a:rPr>
              <a:t>年</a:t>
            </a:r>
            <a:r>
              <a:rPr lang="en-US" altLang="zh-CN" sz="2400">
                <a:ea typeface="微软雅黑" pitchFamily="34" charset="-122"/>
              </a:rPr>
              <a:t>5</a:t>
            </a:r>
            <a:r>
              <a:rPr lang="zh-CN" altLang="zh-CN" sz="2400">
                <a:ea typeface="微软雅黑" pitchFamily="34" charset="-122"/>
              </a:rPr>
              <a:t>月</a:t>
            </a:r>
            <a:r>
              <a:rPr lang="en-US" altLang="zh-CN" sz="2400">
                <a:ea typeface="微软雅黑" pitchFamily="34" charset="-122"/>
              </a:rPr>
              <a:t>14</a:t>
            </a:r>
            <a:r>
              <a:rPr lang="zh-CN" altLang="zh-CN" sz="2400">
                <a:ea typeface="微软雅黑" pitchFamily="34" charset="-122"/>
              </a:rPr>
              <a:t>日），男，汉族，字福骈，曾用名聂云臻，四川省江津县（今重庆市江津区）吴滩乡石院子人。</a:t>
            </a:r>
            <a:r>
              <a:rPr lang="en-US" altLang="zh-CN" sz="2400">
                <a:ea typeface="微软雅黑" pitchFamily="34" charset="-122"/>
              </a:rPr>
              <a:t>1923</a:t>
            </a:r>
            <a:r>
              <a:rPr lang="zh-CN" altLang="zh-CN" sz="2400">
                <a:ea typeface="微软雅黑" pitchFamily="34" charset="-122"/>
              </a:rPr>
              <a:t>年</a:t>
            </a:r>
            <a:r>
              <a:rPr lang="en-US" altLang="zh-CN" sz="2400">
                <a:ea typeface="微软雅黑" pitchFamily="34" charset="-122"/>
              </a:rPr>
              <a:t>3</a:t>
            </a:r>
            <a:r>
              <a:rPr lang="zh-CN" altLang="zh-CN" sz="2400">
                <a:ea typeface="微软雅黑" pitchFamily="34" charset="-122"/>
              </a:rPr>
              <a:t>月加入中国共产党，</a:t>
            </a:r>
            <a:r>
              <a:rPr lang="en-US" altLang="zh-CN" sz="2400">
                <a:ea typeface="微软雅黑" pitchFamily="34" charset="-122"/>
              </a:rPr>
              <a:t>1924</a:t>
            </a:r>
            <a:r>
              <a:rPr lang="zh-CN" altLang="zh-CN" sz="2400">
                <a:ea typeface="微软雅黑" pitchFamily="34" charset="-122"/>
              </a:rPr>
              <a:t>年到苏联学习。建国后，历任中央军委秘书长兼中国人民解放军代总参谋长，国防委员会副主席，中央军委副主席，国务院副总理兼国家科委主任、国防科委主任，中国老龄问题全国委员会名誉主任，中国发明协会名誉会长。</a:t>
            </a:r>
            <a:r>
              <a:rPr lang="en-US" altLang="zh-CN" sz="2400">
                <a:ea typeface="微软雅黑" pitchFamily="34" charset="-122"/>
              </a:rPr>
              <a:t>1955</a:t>
            </a:r>
            <a:r>
              <a:rPr lang="zh-CN" altLang="zh-CN" sz="2400">
                <a:ea typeface="微软雅黑" pitchFamily="34" charset="-122"/>
              </a:rPr>
              <a:t>年被授予元帅军衔，曾获一级八一勋章、一级独立自由勋章、一级解放勋章。主要作品有《聂荣臻回忆录》。</a:t>
            </a:r>
          </a:p>
        </p:txBody>
      </p:sp>
      <p:pic>
        <p:nvPicPr>
          <p:cNvPr id="14" name="图片 13" descr="印记"/>
          <p:cNvPicPr>
            <a:picLocks noChangeAspect="1"/>
          </p:cNvPicPr>
          <p:nvPr/>
        </p:nvPicPr>
        <p:blipFill>
          <a:blip r:embed="rId6"/>
          <a:srcRect/>
          <a:stretch>
            <a:fillRect/>
          </a:stretch>
        </p:blipFill>
        <p:spPr bwMode="auto">
          <a:xfrm>
            <a:off x="5556250" y="538163"/>
            <a:ext cx="1079500" cy="1719262"/>
          </a:xfrm>
          <a:prstGeom prst="rect">
            <a:avLst/>
          </a:prstGeom>
          <a:noFill/>
          <a:ln w="9525">
            <a:noFill/>
            <a:miter lim="800000"/>
            <a:headEnd/>
            <a:tailEnd/>
          </a:ln>
        </p:spPr>
      </p:pic>
      <p:sp>
        <p:nvSpPr>
          <p:cNvPr id="17414" name="TextBox 12"/>
          <p:cNvSpPr txBox="1">
            <a:spLocks noChangeArrowheads="1"/>
          </p:cNvSpPr>
          <p:nvPr/>
        </p:nvSpPr>
        <p:spPr bwMode="auto">
          <a:xfrm>
            <a:off x="881063" y="719138"/>
            <a:ext cx="5900737" cy="584200"/>
          </a:xfrm>
          <a:prstGeom prst="rect">
            <a:avLst/>
          </a:prstGeom>
          <a:noFill/>
          <a:ln w="9525">
            <a:noFill/>
            <a:miter lim="800000"/>
            <a:headEnd/>
            <a:tailEnd/>
          </a:ln>
        </p:spPr>
        <p:txBody>
          <a:bodyPr>
            <a:spAutoFit/>
          </a:bodyPr>
          <a:lstStyle/>
          <a:p>
            <a:r>
              <a:rPr lang="zh-CN" altLang="zh-CN" sz="3200" b="1">
                <a:ea typeface="微软雅黑" pitchFamily="34" charset="-122"/>
              </a:rPr>
              <a:t>一、认识一位元帅</a:t>
            </a:r>
            <a:endParaRPr lang="zh-CN" altLang="zh-CN" sz="3200">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
                                        </p:tgtEl>
                                        <p:attrNameLst>
                                          <p:attrName>ppt_y</p:attrName>
                                        </p:attrNameLst>
                                      </p:cBhvr>
                                      <p:tavLst>
                                        <p:tav tm="0">
                                          <p:val>
                                            <p:strVal val="#ppt_y"/>
                                          </p:val>
                                        </p:tav>
                                        <p:tav tm="100000">
                                          <p:val>
                                            <p:strVal val="#ppt_y"/>
                                          </p:val>
                                        </p:tav>
                                      </p:tavLst>
                                    </p:anim>
                                    <p:anim calcmode="lin" valueType="num">
                                      <p:cBhvr>
                                        <p:cTn id="2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1" nodeType="clickEffect">
                                  <p:stCondLst>
                                    <p:cond delay="0"/>
                                  </p:stCondLst>
                                  <p:iterate type="lt">
                                    <p:tmPct val="0"/>
                                  </p:iterate>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3250" name="图片 7" descr="花10"/>
          <p:cNvPicPr>
            <a:picLocks noChangeAspect="1"/>
          </p:cNvPicPr>
          <p:nvPr/>
        </p:nvPicPr>
        <p:blipFill>
          <a:blip r:embed="rId3"/>
          <a:srcRect/>
          <a:stretch>
            <a:fillRect/>
          </a:stretch>
        </p:blipFill>
        <p:spPr bwMode="auto">
          <a:xfrm>
            <a:off x="8991600" y="-587375"/>
            <a:ext cx="3844925" cy="3798888"/>
          </a:xfrm>
          <a:prstGeom prst="rect">
            <a:avLst/>
          </a:prstGeom>
          <a:noFill/>
          <a:ln w="9525">
            <a:noFill/>
            <a:miter lim="800000"/>
            <a:headEnd/>
            <a:tailEnd/>
          </a:ln>
        </p:spPr>
      </p:pic>
      <p:grpSp>
        <p:nvGrpSpPr>
          <p:cNvPr id="53251" name="组合 10"/>
          <p:cNvGrpSpPr>
            <a:grpSpLocks/>
          </p:cNvGrpSpPr>
          <p:nvPr/>
        </p:nvGrpSpPr>
        <p:grpSpPr bwMode="auto">
          <a:xfrm>
            <a:off x="0" y="366713"/>
            <a:ext cx="11071225" cy="5783262"/>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53252" name="图片 48137"/>
          <p:cNvPicPr>
            <a:picLocks noChangeAspect="1"/>
          </p:cNvPicPr>
          <p:nvPr/>
        </p:nvPicPr>
        <p:blipFill>
          <a:blip r:embed="rId5"/>
          <a:srcRect/>
          <a:stretch>
            <a:fillRect/>
          </a:stretch>
        </p:blipFill>
        <p:spPr bwMode="auto">
          <a:xfrm>
            <a:off x="4686300" y="2568575"/>
            <a:ext cx="2257425" cy="2111375"/>
          </a:xfrm>
          <a:prstGeom prst="rect">
            <a:avLst/>
          </a:prstGeom>
          <a:noFill/>
          <a:ln w="9525">
            <a:noFill/>
            <a:miter lim="800000"/>
            <a:headEnd/>
            <a:tailEnd/>
          </a:ln>
        </p:spPr>
      </p:pic>
      <p:sp>
        <p:nvSpPr>
          <p:cNvPr id="53253" name="文本框 48144"/>
          <p:cNvSpPr txBox="1">
            <a:spLocks noChangeArrowheads="1"/>
          </p:cNvSpPr>
          <p:nvPr/>
        </p:nvSpPr>
        <p:spPr bwMode="auto">
          <a:xfrm>
            <a:off x="5341938" y="3024188"/>
            <a:ext cx="1096962" cy="1198562"/>
          </a:xfrm>
          <a:prstGeom prst="rect">
            <a:avLst/>
          </a:prstGeom>
          <a:noFill/>
          <a:ln w="9525">
            <a:noFill/>
            <a:miter lim="800000"/>
            <a:headEnd/>
            <a:tailEnd/>
          </a:ln>
        </p:spPr>
        <p:txBody>
          <a:bodyPr wrap="none">
            <a:spAutoFit/>
          </a:bodyPr>
          <a:lstStyle/>
          <a:p>
            <a:pPr hangingPunct="0">
              <a:buClr>
                <a:schemeClr val="accent1"/>
              </a:buClr>
            </a:pPr>
            <a:r>
              <a:rPr lang="zh-CN" altLang="en-US" sz="7200" b="1">
                <a:solidFill>
                  <a:schemeClr val="bg1"/>
                </a:solidFill>
                <a:latin typeface="微软雅黑" pitchFamily="34" charset="-122"/>
                <a:ea typeface="微软雅黑" pitchFamily="34" charset="-122"/>
              </a:rPr>
              <a:t>的</a:t>
            </a:r>
          </a:p>
        </p:txBody>
      </p:sp>
      <p:pic>
        <p:nvPicPr>
          <p:cNvPr id="53254" name="图片 1"/>
          <p:cNvPicPr>
            <a:picLocks noChangeAspect="1"/>
          </p:cNvPicPr>
          <p:nvPr/>
        </p:nvPicPr>
        <p:blipFill>
          <a:blip r:embed="rId6"/>
          <a:srcRect/>
          <a:stretch>
            <a:fillRect/>
          </a:stretch>
        </p:blipFill>
        <p:spPr bwMode="auto">
          <a:xfrm>
            <a:off x="6943725" y="1430338"/>
            <a:ext cx="2627313" cy="2422525"/>
          </a:xfrm>
          <a:prstGeom prst="rect">
            <a:avLst/>
          </a:prstGeom>
          <a:noFill/>
          <a:ln w="9525">
            <a:noFill/>
            <a:miter lim="800000"/>
            <a:headEnd/>
            <a:tailEnd/>
          </a:ln>
        </p:spPr>
      </p:pic>
      <p:pic>
        <p:nvPicPr>
          <p:cNvPr id="53255" name="图片 2"/>
          <p:cNvPicPr>
            <a:picLocks noChangeAspect="1"/>
          </p:cNvPicPr>
          <p:nvPr/>
        </p:nvPicPr>
        <p:blipFill>
          <a:blip r:embed="rId7"/>
          <a:srcRect/>
          <a:stretch>
            <a:fillRect/>
          </a:stretch>
        </p:blipFill>
        <p:spPr bwMode="auto">
          <a:xfrm>
            <a:off x="9431338" y="-52388"/>
            <a:ext cx="2760662" cy="2730501"/>
          </a:xfrm>
          <a:prstGeom prst="rect">
            <a:avLst/>
          </a:prstGeom>
          <a:noFill/>
          <a:ln w="9525">
            <a:noFill/>
            <a:miter lim="800000"/>
            <a:headEnd/>
            <a:tailEnd/>
          </a:ln>
        </p:spPr>
      </p:pic>
      <p:sp>
        <p:nvSpPr>
          <p:cNvPr id="83975" name="文本框 3"/>
          <p:cNvSpPr txBox="1"/>
          <p:nvPr/>
        </p:nvSpPr>
        <p:spPr>
          <a:xfrm>
            <a:off x="7612063" y="1727200"/>
            <a:ext cx="1300162" cy="1444625"/>
          </a:xfrm>
          <a:prstGeom prst="rect">
            <a:avLst/>
          </a:prstGeom>
          <a:noFill/>
          <a:ln w="9525">
            <a:noFill/>
          </a:ln>
        </p:spPr>
        <p:txBody>
          <a:bodyPr wrap="none">
            <a:spAutoFit/>
          </a:bodyPr>
          <a:lstStyle/>
          <a:p>
            <a:pPr fontAlgn="auto" hangingPunct="0">
              <a:spcBef>
                <a:spcPts val="0"/>
              </a:spcBef>
              <a:spcAft>
                <a:spcPts val="0"/>
              </a:spcAft>
              <a:buClr>
                <a:schemeClr val="accent1"/>
              </a:buClr>
              <a:defRPr/>
            </a:pPr>
            <a:r>
              <a:rPr lang="zh-CN" altLang="en-US" sz="8795" b="1">
                <a:solidFill>
                  <a:schemeClr val="bg1"/>
                </a:solidFill>
                <a:latin typeface="微软雅黑" panose="020B0503020204020204" pitchFamily="34" charset="-122"/>
                <a:ea typeface="微软雅黑" panose="020B0503020204020204" pitchFamily="34" charset="-122"/>
              </a:rPr>
              <a:t>思</a:t>
            </a:r>
          </a:p>
        </p:txBody>
      </p:sp>
      <p:sp>
        <p:nvSpPr>
          <p:cNvPr id="53257" name="文本框 4"/>
          <p:cNvSpPr txBox="1">
            <a:spLocks noChangeArrowheads="1"/>
          </p:cNvSpPr>
          <p:nvPr/>
        </p:nvSpPr>
        <p:spPr bwMode="auto">
          <a:xfrm>
            <a:off x="10093325" y="241300"/>
            <a:ext cx="1643063" cy="1860550"/>
          </a:xfrm>
          <a:prstGeom prst="rect">
            <a:avLst/>
          </a:prstGeom>
          <a:noFill/>
          <a:ln w="9525">
            <a:noFill/>
            <a:miter lim="800000"/>
            <a:headEnd/>
            <a:tailEnd/>
          </a:ln>
        </p:spPr>
        <p:txBody>
          <a:bodyPr>
            <a:spAutoFit/>
          </a:bodyPr>
          <a:lstStyle/>
          <a:p>
            <a:pPr hangingPunct="0">
              <a:buClr>
                <a:schemeClr val="accent1"/>
              </a:buClr>
            </a:pPr>
            <a:r>
              <a:rPr lang="zh-CN" altLang="en-US" sz="11500" b="1">
                <a:solidFill>
                  <a:schemeClr val="bg1"/>
                </a:solidFill>
                <a:latin typeface="微软雅黑" pitchFamily="34" charset="-122"/>
                <a:ea typeface="微软雅黑" pitchFamily="34" charset="-122"/>
              </a:rPr>
              <a:t>考</a:t>
            </a:r>
          </a:p>
        </p:txBody>
      </p:sp>
      <p:pic>
        <p:nvPicPr>
          <p:cNvPr id="53258" name="图片 6"/>
          <p:cNvPicPr>
            <a:picLocks noChangeAspect="1"/>
          </p:cNvPicPr>
          <p:nvPr/>
        </p:nvPicPr>
        <p:blipFill>
          <a:blip r:embed="rId8"/>
          <a:srcRect/>
          <a:stretch>
            <a:fillRect/>
          </a:stretch>
        </p:blipFill>
        <p:spPr bwMode="auto">
          <a:xfrm>
            <a:off x="2767013" y="3409950"/>
            <a:ext cx="2005012" cy="1822450"/>
          </a:xfrm>
          <a:prstGeom prst="rect">
            <a:avLst/>
          </a:prstGeom>
          <a:noFill/>
          <a:ln w="9525">
            <a:noFill/>
            <a:miter lim="800000"/>
            <a:headEnd/>
            <a:tailEnd/>
          </a:ln>
        </p:spPr>
      </p:pic>
      <p:sp>
        <p:nvSpPr>
          <p:cNvPr id="53259" name="文本框 7"/>
          <p:cNvSpPr txBox="1">
            <a:spLocks noChangeArrowheads="1"/>
          </p:cNvSpPr>
          <p:nvPr/>
        </p:nvSpPr>
        <p:spPr bwMode="auto">
          <a:xfrm>
            <a:off x="3354388" y="3732213"/>
            <a:ext cx="944562" cy="1014412"/>
          </a:xfrm>
          <a:prstGeom prst="rect">
            <a:avLst/>
          </a:prstGeom>
          <a:noFill/>
          <a:ln w="9525">
            <a:noFill/>
            <a:miter lim="800000"/>
            <a:headEnd/>
            <a:tailEnd/>
          </a:ln>
        </p:spPr>
        <p:txBody>
          <a:bodyPr wrap="none">
            <a:spAutoFit/>
          </a:bodyPr>
          <a:lstStyle/>
          <a:p>
            <a:pPr hangingPunct="0">
              <a:buClr>
                <a:schemeClr val="accent1"/>
              </a:buClr>
            </a:pPr>
            <a:r>
              <a:rPr lang="zh-CN" altLang="en-US" sz="6000" b="1">
                <a:solidFill>
                  <a:schemeClr val="bg1"/>
                </a:solidFill>
                <a:latin typeface="微软雅黑" pitchFamily="34" charset="-122"/>
                <a:ea typeface="微软雅黑" pitchFamily="34" charset="-122"/>
              </a:rPr>
              <a:t>你</a:t>
            </a:r>
          </a:p>
        </p:txBody>
      </p:sp>
      <p:pic>
        <p:nvPicPr>
          <p:cNvPr id="53260" name="图片 11" descr="树"/>
          <p:cNvPicPr>
            <a:picLocks noChangeAspect="1"/>
          </p:cNvPicPr>
          <p:nvPr/>
        </p:nvPicPr>
        <p:blipFill>
          <a:blip r:embed="rId9"/>
          <a:srcRect/>
          <a:stretch>
            <a:fillRect/>
          </a:stretch>
        </p:blipFill>
        <p:spPr bwMode="auto">
          <a:xfrm>
            <a:off x="-666750" y="3211513"/>
            <a:ext cx="5129213" cy="3646487"/>
          </a:xfrm>
          <a:prstGeom prst="rect">
            <a:avLst/>
          </a:prstGeom>
          <a:noFill/>
          <a:ln w="9525">
            <a:noFill/>
            <a:miter lim="800000"/>
            <a:headEnd/>
            <a:tailEnd/>
          </a:ln>
        </p:spPr>
      </p:pic>
      <p:pic>
        <p:nvPicPr>
          <p:cNvPr id="53261" name="图片 5"/>
          <p:cNvPicPr>
            <a:picLocks noChangeAspect="1"/>
          </p:cNvPicPr>
          <p:nvPr/>
        </p:nvPicPr>
        <p:blipFill>
          <a:blip r:embed="rId10"/>
          <a:srcRect/>
          <a:stretch>
            <a:fillRect/>
          </a:stretch>
        </p:blipFill>
        <p:spPr bwMode="auto">
          <a:xfrm>
            <a:off x="1087438" y="4548188"/>
            <a:ext cx="1657350" cy="1560512"/>
          </a:xfrm>
          <a:prstGeom prst="rect">
            <a:avLst/>
          </a:prstGeom>
          <a:noFill/>
          <a:ln w="9525">
            <a:noFill/>
            <a:miter lim="800000"/>
            <a:headEnd/>
            <a:tailEnd/>
          </a:ln>
        </p:spPr>
      </p:pic>
      <p:pic>
        <p:nvPicPr>
          <p:cNvPr id="53262" name="图片 5"/>
          <p:cNvPicPr>
            <a:picLocks noChangeAspect="1"/>
          </p:cNvPicPr>
          <p:nvPr/>
        </p:nvPicPr>
        <p:blipFill>
          <a:blip r:embed="rId10"/>
          <a:srcRect/>
          <a:stretch>
            <a:fillRect/>
          </a:stretch>
        </p:blipFill>
        <p:spPr bwMode="auto">
          <a:xfrm>
            <a:off x="1588" y="5519738"/>
            <a:ext cx="1196975" cy="1125537"/>
          </a:xfrm>
          <a:prstGeom prst="rect">
            <a:avLst/>
          </a:prstGeom>
          <a:noFill/>
          <a:ln w="9525">
            <a:noFill/>
            <a:miter lim="800000"/>
            <a:headEnd/>
            <a:tailEnd/>
          </a:ln>
        </p:spPr>
      </p:pic>
      <p:sp>
        <p:nvSpPr>
          <p:cNvPr id="5" name="文本框 8"/>
          <p:cNvSpPr txBox="1"/>
          <p:nvPr/>
        </p:nvSpPr>
        <p:spPr>
          <a:xfrm>
            <a:off x="1590675" y="4937125"/>
            <a:ext cx="792163" cy="830263"/>
          </a:xfrm>
          <a:prstGeom prst="rect">
            <a:avLst/>
          </a:prstGeom>
          <a:noFill/>
          <a:ln w="9525">
            <a:noFill/>
          </a:ln>
        </p:spPr>
        <p:txBody>
          <a:bodyPr wrap="none">
            <a:spAutoFit/>
          </a:bodyPr>
          <a:lstStyle/>
          <a:p>
            <a:pPr fontAlgn="auto" hangingPunct="0">
              <a:spcBef>
                <a:spcPts val="0"/>
              </a:spcBef>
              <a:spcAft>
                <a:spcPts val="0"/>
              </a:spcAft>
              <a:buClr>
                <a:schemeClr val="accent1"/>
              </a:buClr>
              <a:defRPr/>
            </a:pPr>
            <a:r>
              <a:rPr lang="zh-CN" altLang="en-US" sz="4795" b="1">
                <a:solidFill>
                  <a:schemeClr val="bg1"/>
                </a:solidFill>
                <a:latin typeface="微软雅黑" panose="020B0503020204020204" pitchFamily="34" charset="-122"/>
                <a:ea typeface="微软雅黑" panose="020B0503020204020204" pitchFamily="34" charset="-122"/>
              </a:rPr>
              <a:t>谢</a:t>
            </a:r>
          </a:p>
        </p:txBody>
      </p:sp>
      <p:sp>
        <p:nvSpPr>
          <p:cNvPr id="53264" name="文本框 48141"/>
          <p:cNvSpPr txBox="1">
            <a:spLocks noChangeArrowheads="1"/>
          </p:cNvSpPr>
          <p:nvPr/>
        </p:nvSpPr>
        <p:spPr bwMode="auto">
          <a:xfrm>
            <a:off x="292100" y="5761038"/>
            <a:ext cx="795338" cy="646112"/>
          </a:xfrm>
          <a:prstGeom prst="rect">
            <a:avLst/>
          </a:prstGeom>
          <a:noFill/>
          <a:ln w="9525">
            <a:noFill/>
            <a:miter lim="800000"/>
            <a:headEnd/>
            <a:tailEnd/>
          </a:ln>
        </p:spPr>
        <p:txBody>
          <a:bodyPr>
            <a:spAutoFit/>
          </a:bodyPr>
          <a:lstStyle/>
          <a:p>
            <a:pPr hangingPunct="0">
              <a:buClr>
                <a:schemeClr val="accent1"/>
              </a:buClr>
            </a:pPr>
            <a:r>
              <a:rPr lang="zh-CN" altLang="zh-CN" sz="3600" b="1">
                <a:solidFill>
                  <a:schemeClr val="bg1"/>
                </a:solidFill>
                <a:latin typeface="微软雅黑" pitchFamily="34" charset="-122"/>
                <a:ea typeface="微软雅黑" pitchFamily="34" charset="-122"/>
              </a:rPr>
              <a:t>谢</a:t>
            </a:r>
          </a:p>
        </p:txBody>
      </p:sp>
    </p:spTree>
  </p:cSld>
  <p:clrMapOvr>
    <a:masterClrMapping/>
  </p:clrMapOvr>
  <p:transition>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369888" y="338138"/>
            <a:ext cx="11631612" cy="6319837"/>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p:nvPr/>
        </p:nvSpPr>
        <p:spPr>
          <a:xfrm>
            <a:off x="566738" y="936625"/>
            <a:ext cx="11058525" cy="6062663"/>
          </a:xfrm>
          <a:prstGeom prst="rect">
            <a:avLst/>
          </a:prstGeom>
          <a:noFill/>
        </p:spPr>
        <p:txBody>
          <a:bodyPr>
            <a:spAutoFit/>
          </a:bodyPr>
          <a:lstStyle/>
          <a:p>
            <a:pPr fontAlgn="auto">
              <a:lnSpc>
                <a:spcPct val="150000"/>
              </a:lnSpc>
              <a:spcBef>
                <a:spcPts val="0"/>
              </a:spcBef>
              <a:spcAft>
                <a:spcPts val="0"/>
              </a:spcAft>
              <a:defRPr/>
            </a:pPr>
            <a:r>
              <a:rPr lang="en-US" altLang="zh-CN" sz="2400">
                <a:latin typeface="+mn-lt"/>
                <a:ea typeface="+mn-ea"/>
              </a:rPr>
              <a:t>   </a:t>
            </a:r>
            <a:r>
              <a:rPr lang="zh-CN" altLang="zh-CN" sz="2400">
                <a:latin typeface="+mn-lt"/>
                <a:ea typeface="+mn-ea"/>
              </a:rPr>
              <a:t>百团大战是抗日战争时期，八路军在华北敌后发动的一次大规模进攻和反</a:t>
            </a:r>
            <a:r>
              <a:rPr lang="en-US" altLang="zh-CN" sz="2400">
                <a:latin typeface="+mn-lt"/>
                <a:ea typeface="+mn-ea"/>
              </a:rPr>
              <a:t>“</a:t>
            </a:r>
            <a:r>
              <a:rPr lang="en-US" altLang="zh-CN" sz="2400" err="1">
                <a:latin typeface="+mn-lt"/>
                <a:ea typeface="+mn-ea"/>
                <a:hlinkClick r:id="rId6"/>
              </a:rPr>
              <a:t>扫荡</a:t>
            </a:r>
            <a:r>
              <a:rPr lang="en-US" altLang="zh-CN" sz="2400">
                <a:latin typeface="+mn-lt"/>
                <a:ea typeface="+mn-ea"/>
              </a:rPr>
              <a:t>”</a:t>
            </a:r>
            <a:r>
              <a:rPr lang="zh-CN" altLang="zh-CN" sz="2400">
                <a:latin typeface="+mn-lt"/>
                <a:ea typeface="+mn-ea"/>
              </a:rPr>
              <a:t>的战役，由于参战兵力达</a:t>
            </a:r>
            <a:r>
              <a:rPr lang="en-US" altLang="zh-CN" sz="2400">
                <a:latin typeface="+mn-lt"/>
                <a:ea typeface="+mn-ea"/>
              </a:rPr>
              <a:t>105</a:t>
            </a:r>
            <a:r>
              <a:rPr lang="zh-CN" altLang="zh-CN" sz="2400">
                <a:latin typeface="+mn-lt"/>
                <a:ea typeface="+mn-ea"/>
              </a:rPr>
              <a:t>个团</a:t>
            </a:r>
            <a:r>
              <a:rPr lang="en-US" altLang="zh-CN" sz="2400" baseline="30000">
                <a:latin typeface="+mn-lt"/>
                <a:ea typeface="+mn-ea"/>
              </a:rPr>
              <a:t> </a:t>
            </a:r>
            <a:r>
              <a:rPr lang="zh-CN" altLang="zh-CN" sz="2400">
                <a:latin typeface="+mn-lt"/>
                <a:ea typeface="+mn-ea"/>
              </a:rPr>
              <a:t>，故称</a:t>
            </a:r>
            <a:r>
              <a:rPr lang="en-US" altLang="zh-CN" sz="2400">
                <a:latin typeface="+mn-lt"/>
                <a:ea typeface="+mn-ea"/>
              </a:rPr>
              <a:t>“</a:t>
            </a:r>
            <a:r>
              <a:rPr lang="zh-CN" altLang="zh-CN" sz="2400">
                <a:latin typeface="+mn-lt"/>
                <a:ea typeface="+mn-ea"/>
              </a:rPr>
              <a:t>百团大战</a:t>
            </a:r>
            <a:r>
              <a:rPr lang="en-US" altLang="zh-CN" sz="2400">
                <a:latin typeface="+mn-lt"/>
                <a:ea typeface="+mn-ea"/>
              </a:rPr>
              <a:t>”</a:t>
            </a:r>
            <a:r>
              <a:rPr lang="zh-CN" altLang="zh-CN" sz="2400">
                <a:latin typeface="+mn-lt"/>
                <a:ea typeface="+mn-ea"/>
              </a:rPr>
              <a:t>。百团大战是</a:t>
            </a:r>
            <a:r>
              <a:rPr lang="en-US" altLang="zh-CN" sz="2400" err="1">
                <a:latin typeface="+mn-lt"/>
                <a:ea typeface="+mn-ea"/>
                <a:hlinkClick r:id="rId7"/>
              </a:rPr>
              <a:t>抗日战争</a:t>
            </a:r>
            <a:r>
              <a:rPr lang="zh-CN" altLang="zh-CN" sz="2400">
                <a:latin typeface="+mn-lt"/>
                <a:ea typeface="+mn-ea"/>
              </a:rPr>
              <a:t>相持阶段八路军在</a:t>
            </a:r>
            <a:r>
              <a:rPr lang="en-US" altLang="zh-CN" sz="2400" err="1">
                <a:latin typeface="+mn-lt"/>
                <a:ea typeface="+mn-ea"/>
                <a:hlinkClick r:id="rId8"/>
              </a:rPr>
              <a:t>华北地区</a:t>
            </a:r>
            <a:r>
              <a:rPr lang="zh-CN" altLang="zh-CN" sz="2400">
                <a:latin typeface="+mn-lt"/>
                <a:ea typeface="+mn-ea"/>
              </a:rPr>
              <a:t>发动的一次规模最大、持续时间最长的战役。</a:t>
            </a:r>
            <a:r>
              <a:rPr lang="en-US" altLang="zh-CN" sz="2400" baseline="30000">
                <a:latin typeface="+mn-lt"/>
                <a:ea typeface="+mn-ea"/>
              </a:rPr>
              <a:t> </a:t>
            </a:r>
            <a:r>
              <a:rPr lang="zh-CN" altLang="zh-CN" sz="2400">
                <a:latin typeface="+mn-lt"/>
                <a:ea typeface="+mn-ea"/>
              </a:rPr>
              <a:t>百团大战分为</a:t>
            </a:r>
            <a:r>
              <a:rPr lang="en-US" altLang="zh-CN" sz="2400">
                <a:latin typeface="+mn-lt"/>
                <a:ea typeface="+mn-ea"/>
              </a:rPr>
              <a:t>3</a:t>
            </a:r>
            <a:r>
              <a:rPr lang="zh-CN" altLang="zh-CN" sz="2400">
                <a:latin typeface="+mn-lt"/>
                <a:ea typeface="+mn-ea"/>
              </a:rPr>
              <a:t>个阶段。</a:t>
            </a:r>
            <a:r>
              <a:rPr lang="en-US" altLang="zh-CN" sz="2400">
                <a:latin typeface="+mn-lt"/>
                <a:ea typeface="+mn-ea"/>
              </a:rPr>
              <a:t>1940</a:t>
            </a:r>
            <a:r>
              <a:rPr lang="zh-CN" altLang="zh-CN" sz="2400">
                <a:latin typeface="+mn-lt"/>
                <a:ea typeface="+mn-ea"/>
              </a:rPr>
              <a:t>年</a:t>
            </a:r>
            <a:r>
              <a:rPr lang="en-US" altLang="zh-CN" sz="2400">
                <a:latin typeface="+mn-lt"/>
                <a:ea typeface="+mn-ea"/>
              </a:rPr>
              <a:t>8</a:t>
            </a:r>
            <a:r>
              <a:rPr lang="zh-CN" altLang="zh-CN" sz="2400">
                <a:latin typeface="+mn-lt"/>
                <a:ea typeface="+mn-ea"/>
              </a:rPr>
              <a:t>月</a:t>
            </a:r>
            <a:r>
              <a:rPr lang="en-US" altLang="zh-CN" sz="2400">
                <a:latin typeface="+mn-lt"/>
                <a:ea typeface="+mn-ea"/>
              </a:rPr>
              <a:t>20</a:t>
            </a:r>
            <a:r>
              <a:rPr lang="zh-CN" altLang="zh-CN" sz="2400">
                <a:latin typeface="+mn-lt"/>
                <a:ea typeface="+mn-ea"/>
              </a:rPr>
              <a:t>日至</a:t>
            </a:r>
            <a:r>
              <a:rPr lang="en-US" altLang="zh-CN" sz="2400">
                <a:latin typeface="+mn-lt"/>
                <a:ea typeface="+mn-ea"/>
              </a:rPr>
              <a:t>1940</a:t>
            </a:r>
            <a:r>
              <a:rPr lang="zh-CN" altLang="zh-CN" sz="2400">
                <a:latin typeface="+mn-lt"/>
                <a:ea typeface="+mn-ea"/>
              </a:rPr>
              <a:t>年</a:t>
            </a:r>
            <a:r>
              <a:rPr lang="en-US" altLang="zh-CN" sz="2400">
                <a:latin typeface="+mn-lt"/>
                <a:ea typeface="+mn-ea"/>
              </a:rPr>
              <a:t>9</a:t>
            </a:r>
            <a:r>
              <a:rPr lang="zh-CN" altLang="zh-CN" sz="2400">
                <a:latin typeface="+mn-lt"/>
                <a:ea typeface="+mn-ea"/>
              </a:rPr>
              <a:t>月</a:t>
            </a:r>
            <a:r>
              <a:rPr lang="en-US" altLang="zh-CN" sz="2400">
                <a:latin typeface="+mn-lt"/>
                <a:ea typeface="+mn-ea"/>
              </a:rPr>
              <a:t>10</a:t>
            </a:r>
            <a:r>
              <a:rPr lang="zh-CN" altLang="zh-CN" sz="2400">
                <a:latin typeface="+mn-lt"/>
                <a:ea typeface="+mn-ea"/>
              </a:rPr>
              <a:t>日为第一阶段，中心任务是摧毁正太路交通。</a:t>
            </a:r>
            <a:r>
              <a:rPr lang="en-US" altLang="zh-CN" sz="2400">
                <a:latin typeface="+mn-lt"/>
                <a:ea typeface="+mn-ea"/>
              </a:rPr>
              <a:t>1940</a:t>
            </a:r>
            <a:r>
              <a:rPr lang="zh-CN" altLang="zh-CN" sz="2400">
                <a:latin typeface="+mn-lt"/>
                <a:ea typeface="+mn-ea"/>
              </a:rPr>
              <a:t>年</a:t>
            </a:r>
            <a:r>
              <a:rPr lang="en-US" altLang="zh-CN" sz="2400">
                <a:latin typeface="+mn-lt"/>
                <a:ea typeface="+mn-ea"/>
              </a:rPr>
              <a:t>9</a:t>
            </a:r>
            <a:r>
              <a:rPr lang="zh-CN" altLang="zh-CN" sz="2400">
                <a:latin typeface="+mn-lt"/>
                <a:ea typeface="+mn-ea"/>
              </a:rPr>
              <a:t>月</a:t>
            </a:r>
            <a:r>
              <a:rPr lang="en-US" altLang="zh-CN" sz="2400">
                <a:latin typeface="+mn-lt"/>
                <a:ea typeface="+mn-ea"/>
              </a:rPr>
              <a:t>22</a:t>
            </a:r>
            <a:r>
              <a:rPr lang="zh-CN" altLang="zh-CN" sz="2400">
                <a:latin typeface="+mn-lt"/>
                <a:ea typeface="+mn-ea"/>
              </a:rPr>
              <a:t>日至</a:t>
            </a:r>
            <a:r>
              <a:rPr lang="en-US" altLang="zh-CN" sz="2400">
                <a:latin typeface="+mn-lt"/>
                <a:ea typeface="+mn-ea"/>
              </a:rPr>
              <a:t>1940</a:t>
            </a:r>
            <a:r>
              <a:rPr lang="zh-CN" altLang="zh-CN" sz="2400">
                <a:latin typeface="+mn-lt"/>
                <a:ea typeface="+mn-ea"/>
              </a:rPr>
              <a:t>年</a:t>
            </a:r>
            <a:r>
              <a:rPr lang="en-US" altLang="zh-CN" sz="2400">
                <a:latin typeface="+mn-lt"/>
                <a:ea typeface="+mn-ea"/>
              </a:rPr>
              <a:t>10</a:t>
            </a:r>
            <a:r>
              <a:rPr lang="zh-CN" altLang="zh-CN" sz="2400">
                <a:latin typeface="+mn-lt"/>
                <a:ea typeface="+mn-ea"/>
              </a:rPr>
              <a:t>月上旬为第二阶段，主要任务是继续破坏日军的交通线，并摧毁日军深入抗日根据地的主要据点。</a:t>
            </a:r>
            <a:r>
              <a:rPr lang="en-US" altLang="zh-CN" sz="2400">
                <a:latin typeface="+mn-lt"/>
                <a:ea typeface="+mn-ea"/>
              </a:rPr>
              <a:t>1940</a:t>
            </a:r>
            <a:r>
              <a:rPr lang="zh-CN" altLang="zh-CN" sz="2400">
                <a:latin typeface="+mn-lt"/>
                <a:ea typeface="+mn-ea"/>
              </a:rPr>
              <a:t>年</a:t>
            </a:r>
            <a:r>
              <a:rPr lang="en-US" altLang="zh-CN" sz="2400">
                <a:latin typeface="+mn-lt"/>
                <a:ea typeface="+mn-ea"/>
              </a:rPr>
              <a:t>10</a:t>
            </a:r>
            <a:r>
              <a:rPr lang="zh-CN" altLang="zh-CN" sz="2400">
                <a:latin typeface="+mn-lt"/>
                <a:ea typeface="+mn-ea"/>
              </a:rPr>
              <a:t>月上旬到</a:t>
            </a:r>
            <a:r>
              <a:rPr lang="en-US" altLang="zh-CN" sz="2400">
                <a:latin typeface="+mn-lt"/>
                <a:ea typeface="+mn-ea"/>
              </a:rPr>
              <a:t>1941</a:t>
            </a:r>
            <a:r>
              <a:rPr lang="zh-CN" altLang="zh-CN" sz="2400">
                <a:latin typeface="+mn-lt"/>
                <a:ea typeface="+mn-ea"/>
              </a:rPr>
              <a:t>年</a:t>
            </a:r>
            <a:r>
              <a:rPr lang="en-US" altLang="zh-CN" sz="2400">
                <a:latin typeface="+mn-lt"/>
                <a:ea typeface="+mn-ea"/>
              </a:rPr>
              <a:t>1</a:t>
            </a:r>
            <a:r>
              <a:rPr lang="zh-CN" altLang="zh-CN" sz="2400">
                <a:latin typeface="+mn-lt"/>
                <a:ea typeface="+mn-ea"/>
              </a:rPr>
              <a:t>月</a:t>
            </a:r>
            <a:r>
              <a:rPr lang="en-US" altLang="zh-CN" sz="2400">
                <a:latin typeface="+mn-lt"/>
                <a:ea typeface="+mn-ea"/>
              </a:rPr>
              <a:t>24</a:t>
            </a:r>
            <a:r>
              <a:rPr lang="zh-CN" altLang="zh-CN" sz="2400">
                <a:latin typeface="+mn-lt"/>
                <a:ea typeface="+mn-ea"/>
              </a:rPr>
              <a:t>日为第三阶段，主要任务是反击日军的报复性</a:t>
            </a:r>
            <a:r>
              <a:rPr lang="en-US" altLang="zh-CN" sz="2400">
                <a:latin typeface="+mn-lt"/>
                <a:ea typeface="+mn-ea"/>
              </a:rPr>
              <a:t>“</a:t>
            </a:r>
            <a:r>
              <a:rPr lang="zh-CN" altLang="zh-CN" sz="2400">
                <a:latin typeface="+mn-lt"/>
                <a:ea typeface="+mn-ea"/>
              </a:rPr>
              <a:t>扫荡</a:t>
            </a:r>
            <a:r>
              <a:rPr lang="en-US" altLang="zh-CN" sz="2400">
                <a:latin typeface="+mn-lt"/>
                <a:ea typeface="+mn-ea"/>
              </a:rPr>
              <a:t>”</a:t>
            </a:r>
            <a:r>
              <a:rPr lang="zh-CN" altLang="zh-CN" sz="2400">
                <a:latin typeface="+mn-lt"/>
                <a:ea typeface="+mn-ea"/>
              </a:rPr>
              <a:t>。</a:t>
            </a:r>
            <a:r>
              <a:rPr lang="en-US" altLang="zh-CN" sz="2400" baseline="30000">
                <a:latin typeface="+mn-lt"/>
                <a:ea typeface="+mn-ea"/>
              </a:rPr>
              <a:t> </a:t>
            </a:r>
            <a:r>
              <a:rPr lang="zh-CN" altLang="zh-CN" sz="2400">
                <a:latin typeface="+mn-lt"/>
                <a:ea typeface="+mn-ea"/>
              </a:rPr>
              <a:t>据八路军总部</a:t>
            </a:r>
            <a:r>
              <a:rPr lang="en-US" altLang="zh-CN" sz="2400">
                <a:latin typeface="+mn-lt"/>
                <a:ea typeface="+mn-ea"/>
              </a:rPr>
              <a:t>1940</a:t>
            </a:r>
            <a:r>
              <a:rPr lang="zh-CN" altLang="zh-CN" sz="2400">
                <a:latin typeface="+mn-lt"/>
                <a:ea typeface="+mn-ea"/>
              </a:rPr>
              <a:t>年</a:t>
            </a:r>
            <a:r>
              <a:rPr lang="en-US" altLang="zh-CN" sz="2400">
                <a:latin typeface="+mn-lt"/>
                <a:ea typeface="+mn-ea"/>
              </a:rPr>
              <a:t>12</a:t>
            </a:r>
            <a:r>
              <a:rPr lang="zh-CN" altLang="zh-CN" sz="2400">
                <a:latin typeface="+mn-lt"/>
                <a:ea typeface="+mn-ea"/>
              </a:rPr>
              <a:t>月</a:t>
            </a:r>
            <a:r>
              <a:rPr lang="en-US" altLang="zh-CN" sz="2400">
                <a:latin typeface="+mn-lt"/>
                <a:ea typeface="+mn-ea"/>
              </a:rPr>
              <a:t>10</a:t>
            </a:r>
            <a:r>
              <a:rPr lang="zh-CN" altLang="zh-CN" sz="2400">
                <a:latin typeface="+mn-lt"/>
                <a:ea typeface="+mn-ea"/>
              </a:rPr>
              <a:t>日的统计，百团大战仅前三个半月期间，进行大小战斗共</a:t>
            </a:r>
            <a:r>
              <a:rPr lang="en-US" altLang="zh-CN" sz="2400">
                <a:latin typeface="+mn-lt"/>
                <a:ea typeface="+mn-ea"/>
              </a:rPr>
              <a:t>1824</a:t>
            </a:r>
            <a:r>
              <a:rPr lang="zh-CN" altLang="zh-CN" sz="2400">
                <a:latin typeface="+mn-lt"/>
                <a:ea typeface="+mn-ea"/>
              </a:rPr>
              <a:t>次，重击了日伪军的反动气焰，有力地配合了国民党军正面战场的作战，极大地振奋了全国的抗战信心。</a:t>
            </a:r>
          </a:p>
          <a:p>
            <a:pPr fontAlgn="auto">
              <a:spcBef>
                <a:spcPts val="0"/>
              </a:spcBef>
              <a:spcAft>
                <a:spcPts val="0"/>
              </a:spcAft>
              <a:defRPr/>
            </a:pPr>
            <a:endParaRPr lang="zh-CN" altLang="en-US" sz="2800" b="1" spc="300">
              <a:latin typeface="微软雅黑" panose="020B0503020204020204" pitchFamily="34" charset="-122"/>
              <a:ea typeface="微软雅黑" panose="020B0503020204020204" pitchFamily="34" charset="-122"/>
            </a:endParaRPr>
          </a:p>
        </p:txBody>
      </p:sp>
      <p:sp>
        <p:nvSpPr>
          <p:cNvPr id="19461" name="TextBox 12"/>
          <p:cNvSpPr txBox="1">
            <a:spLocks noChangeArrowheads="1"/>
          </p:cNvSpPr>
          <p:nvPr/>
        </p:nvSpPr>
        <p:spPr bwMode="auto">
          <a:xfrm>
            <a:off x="522288" y="381000"/>
            <a:ext cx="6216650" cy="584200"/>
          </a:xfrm>
          <a:prstGeom prst="rect">
            <a:avLst/>
          </a:prstGeom>
          <a:noFill/>
          <a:ln w="9525">
            <a:noFill/>
            <a:miter lim="800000"/>
            <a:headEnd/>
            <a:tailEnd/>
          </a:ln>
        </p:spPr>
        <p:txBody>
          <a:bodyPr>
            <a:spAutoFit/>
          </a:bodyPr>
          <a:lstStyle/>
          <a:p>
            <a:r>
              <a:rPr lang="zh-CN" altLang="zh-CN" sz="3200" b="1">
                <a:ea typeface="微软雅黑" pitchFamily="34" charset="-122"/>
              </a:rPr>
              <a:t>二、回忆一场战役</a:t>
            </a:r>
            <a:endParaRPr lang="zh-CN" altLang="zh-CN" sz="3200">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iterate type="lt">
                                    <p:tmPct val="0"/>
                                  </p:iterate>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369888" y="338138"/>
            <a:ext cx="11631612" cy="6319837"/>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a:spLocks noChangeArrowheads="1"/>
          </p:cNvSpPr>
          <p:nvPr/>
        </p:nvSpPr>
        <p:spPr bwMode="auto">
          <a:xfrm>
            <a:off x="1001713" y="1965325"/>
            <a:ext cx="8164512" cy="3324225"/>
          </a:xfrm>
          <a:prstGeom prst="rect">
            <a:avLst/>
          </a:prstGeom>
          <a:noFill/>
          <a:ln w="9525">
            <a:noFill/>
            <a:miter lim="800000"/>
            <a:headEnd/>
            <a:tailEnd/>
          </a:ln>
        </p:spPr>
        <p:txBody>
          <a:bodyPr>
            <a:spAutoFit/>
          </a:bodyPr>
          <a:lstStyle/>
          <a:p>
            <a:pPr>
              <a:lnSpc>
                <a:spcPct val="150000"/>
              </a:lnSpc>
            </a:pPr>
            <a:r>
              <a:rPr lang="zh-CN" altLang="zh-CN" sz="2800">
                <a:ea typeface="微软雅黑" pitchFamily="34" charset="-122"/>
              </a:rPr>
              <a:t>第一部分（</a:t>
            </a:r>
            <a:r>
              <a:rPr lang="en-US" altLang="zh-CN" sz="2800">
                <a:ea typeface="微软雅黑" pitchFamily="34" charset="-122"/>
              </a:rPr>
              <a:t>1</a:t>
            </a:r>
            <a:r>
              <a:rPr lang="zh-CN" altLang="zh-CN" sz="2800">
                <a:ea typeface="微软雅黑" pitchFamily="34" charset="-122"/>
              </a:rPr>
              <a:t>）交代回忆的故事，开篇点题。</a:t>
            </a:r>
          </a:p>
          <a:p>
            <a:pPr>
              <a:lnSpc>
                <a:spcPct val="150000"/>
              </a:lnSpc>
            </a:pPr>
            <a:r>
              <a:rPr lang="zh-CN" altLang="zh-CN" sz="2800">
                <a:ea typeface="微软雅黑" pitchFamily="34" charset="-122"/>
              </a:rPr>
              <a:t>第二部分（</a:t>
            </a:r>
            <a:r>
              <a:rPr lang="en-US" altLang="zh-CN" sz="2800">
                <a:ea typeface="微软雅黑" pitchFamily="34" charset="-122"/>
              </a:rPr>
              <a:t>2-5</a:t>
            </a:r>
            <a:r>
              <a:rPr lang="zh-CN" altLang="zh-CN" sz="2800">
                <a:ea typeface="微软雅黑" pitchFamily="34" charset="-122"/>
              </a:rPr>
              <a:t>）聂荣臻在战火中照料日本孤女。</a:t>
            </a:r>
          </a:p>
          <a:p>
            <a:pPr>
              <a:lnSpc>
                <a:spcPct val="150000"/>
              </a:lnSpc>
            </a:pPr>
            <a:r>
              <a:rPr lang="zh-CN" altLang="zh-CN" sz="2800">
                <a:ea typeface="微软雅黑" pitchFamily="34" charset="-122"/>
              </a:rPr>
              <a:t>第三部分（</a:t>
            </a:r>
            <a:r>
              <a:rPr lang="en-US" altLang="zh-CN" sz="2800">
                <a:ea typeface="微软雅黑" pitchFamily="34" charset="-122"/>
              </a:rPr>
              <a:t>6-10</a:t>
            </a:r>
            <a:r>
              <a:rPr lang="zh-CN" altLang="zh-CN" sz="2800">
                <a:ea typeface="微软雅黑" pitchFamily="34" charset="-122"/>
              </a:rPr>
              <a:t>）聂荣臻派人送回日本孤女</a:t>
            </a:r>
          </a:p>
          <a:p>
            <a:pPr>
              <a:lnSpc>
                <a:spcPct val="150000"/>
              </a:lnSpc>
            </a:pPr>
            <a:r>
              <a:rPr lang="zh-CN" altLang="zh-CN" sz="2800">
                <a:ea typeface="微软雅黑" pitchFamily="34" charset="-122"/>
              </a:rPr>
              <a:t>第四部分（</a:t>
            </a:r>
            <a:r>
              <a:rPr lang="en-US" altLang="zh-CN" sz="2800">
                <a:ea typeface="微软雅黑" pitchFamily="34" charset="-122"/>
              </a:rPr>
              <a:t>11-14</a:t>
            </a:r>
            <a:r>
              <a:rPr lang="zh-CN" altLang="zh-CN" sz="2800">
                <a:ea typeface="微软雅黑" pitchFamily="34" charset="-122"/>
              </a:rPr>
              <a:t>）孤女谢恩</a:t>
            </a:r>
          </a:p>
          <a:p>
            <a:pPr>
              <a:lnSpc>
                <a:spcPct val="150000"/>
              </a:lnSpc>
            </a:pPr>
            <a:r>
              <a:rPr lang="zh-CN" altLang="zh-CN" sz="2800">
                <a:ea typeface="微软雅黑" pitchFamily="34" charset="-122"/>
              </a:rPr>
              <a:t>第五部分（</a:t>
            </a:r>
            <a:r>
              <a:rPr lang="en-US" altLang="zh-CN" sz="2800">
                <a:ea typeface="微软雅黑" pitchFamily="34" charset="-122"/>
              </a:rPr>
              <a:t>15</a:t>
            </a:r>
            <a:r>
              <a:rPr lang="zh-CN" altLang="zh-CN" sz="2800">
                <a:ea typeface="微软雅黑" pitchFamily="34" charset="-122"/>
              </a:rPr>
              <a:t>）“插曲”成佳话。</a:t>
            </a:r>
          </a:p>
        </p:txBody>
      </p:sp>
      <p:pic>
        <p:nvPicPr>
          <p:cNvPr id="14" name="图片 13" descr="印记"/>
          <p:cNvPicPr>
            <a:picLocks noChangeAspect="1"/>
          </p:cNvPicPr>
          <p:nvPr/>
        </p:nvPicPr>
        <p:blipFill>
          <a:blip r:embed="rId6"/>
          <a:srcRect/>
          <a:stretch>
            <a:fillRect/>
          </a:stretch>
        </p:blipFill>
        <p:spPr bwMode="auto">
          <a:xfrm>
            <a:off x="5556250" y="538163"/>
            <a:ext cx="1079500" cy="1719262"/>
          </a:xfrm>
          <a:prstGeom prst="rect">
            <a:avLst/>
          </a:prstGeom>
          <a:noFill/>
          <a:ln w="9525">
            <a:noFill/>
            <a:miter lim="800000"/>
            <a:headEnd/>
            <a:tailEnd/>
          </a:ln>
        </p:spPr>
      </p:pic>
      <p:sp>
        <p:nvSpPr>
          <p:cNvPr id="21510" name="TextBox 12"/>
          <p:cNvSpPr txBox="1">
            <a:spLocks noChangeArrowheads="1"/>
          </p:cNvSpPr>
          <p:nvPr/>
        </p:nvSpPr>
        <p:spPr bwMode="auto">
          <a:xfrm>
            <a:off x="490538" y="423863"/>
            <a:ext cx="6432550" cy="523875"/>
          </a:xfrm>
          <a:prstGeom prst="rect">
            <a:avLst/>
          </a:prstGeom>
          <a:noFill/>
          <a:ln w="9525">
            <a:noFill/>
            <a:miter lim="800000"/>
            <a:headEnd/>
            <a:tailEnd/>
          </a:ln>
        </p:spPr>
        <p:txBody>
          <a:bodyPr>
            <a:spAutoFit/>
          </a:bodyPr>
          <a:lstStyle/>
          <a:p>
            <a:r>
              <a:rPr lang="zh-CN" altLang="zh-CN" sz="2800" b="1">
                <a:ea typeface="微软雅黑" pitchFamily="34" charset="-122"/>
              </a:rPr>
              <a:t>三、了解一段插曲</a:t>
            </a:r>
            <a:endParaRPr lang="zh-CN" altLang="zh-CN" sz="2800">
              <a:ea typeface="微软雅黑" pitchFamily="34" charset="-122"/>
            </a:endParaRPr>
          </a:p>
        </p:txBody>
      </p:sp>
      <p:sp>
        <p:nvSpPr>
          <p:cNvPr id="21511" name="TextBox 10"/>
          <p:cNvSpPr txBox="1">
            <a:spLocks noChangeArrowheads="1"/>
          </p:cNvSpPr>
          <p:nvPr/>
        </p:nvSpPr>
        <p:spPr bwMode="auto">
          <a:xfrm>
            <a:off x="817563" y="1109663"/>
            <a:ext cx="8277225" cy="923925"/>
          </a:xfrm>
          <a:prstGeom prst="rect">
            <a:avLst/>
          </a:prstGeom>
          <a:noFill/>
          <a:ln w="9525">
            <a:noFill/>
            <a:miter lim="800000"/>
            <a:headEnd/>
            <a:tailEnd/>
          </a:ln>
        </p:spPr>
        <p:txBody>
          <a:bodyPr>
            <a:spAutoFit/>
          </a:bodyPr>
          <a:lstStyle/>
          <a:p>
            <a:r>
              <a:rPr lang="en-US" altLang="zh-CN" sz="3600" b="1">
                <a:ea typeface="微软雅黑" pitchFamily="34" charset="-122"/>
              </a:rPr>
              <a:t>1.</a:t>
            </a:r>
            <a:r>
              <a:rPr lang="zh-CN" altLang="zh-CN" sz="3600" b="1">
                <a:ea typeface="微软雅黑" pitchFamily="34" charset="-122"/>
              </a:rPr>
              <a:t>厘清文章线索，把握文章结构</a:t>
            </a:r>
            <a:endParaRPr lang="zh-CN" altLang="zh-CN" sz="3600">
              <a:ea typeface="微软雅黑" pitchFamily="34" charset="-122"/>
            </a:endParaRPr>
          </a:p>
          <a:p>
            <a:endParaRPr lang="zh-CN" altLang="en-US">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
                                        </p:tgtEl>
                                        <p:attrNameLst>
                                          <p:attrName>ppt_y</p:attrName>
                                        </p:attrNameLst>
                                      </p:cBhvr>
                                      <p:tavLst>
                                        <p:tav tm="0">
                                          <p:val>
                                            <p:strVal val="#ppt_y"/>
                                          </p:val>
                                        </p:tav>
                                        <p:tav tm="100000">
                                          <p:val>
                                            <p:strVal val="#ppt_y"/>
                                          </p:val>
                                        </p:tav>
                                      </p:tavLst>
                                    </p:anim>
                                    <p:anim calcmode="lin" valueType="num">
                                      <p:cBhvr>
                                        <p:cTn id="2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1" nodeType="clickEffect">
                                  <p:stCondLst>
                                    <p:cond delay="0"/>
                                  </p:stCondLst>
                                  <p:iterate type="lt">
                                    <p:tmPct val="0"/>
                                  </p:iterate>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369888" y="338138"/>
            <a:ext cx="11631612" cy="6319837"/>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a:spLocks noChangeArrowheads="1"/>
          </p:cNvSpPr>
          <p:nvPr/>
        </p:nvSpPr>
        <p:spPr bwMode="auto">
          <a:xfrm>
            <a:off x="620713" y="1535113"/>
            <a:ext cx="9688512" cy="4524375"/>
          </a:xfrm>
          <a:prstGeom prst="rect">
            <a:avLst/>
          </a:prstGeom>
          <a:noFill/>
          <a:ln w="9525">
            <a:noFill/>
            <a:miter lim="800000"/>
            <a:headEnd/>
            <a:tailEnd/>
          </a:ln>
        </p:spPr>
        <p:txBody>
          <a:bodyPr>
            <a:spAutoFit/>
          </a:bodyPr>
          <a:lstStyle/>
          <a:p>
            <a:pPr>
              <a:lnSpc>
                <a:spcPct val="150000"/>
              </a:lnSpc>
            </a:pPr>
            <a:r>
              <a:rPr lang="en-US" altLang="zh-CN" sz="3200">
                <a:ea typeface="微软雅黑" pitchFamily="34" charset="-122"/>
              </a:rPr>
              <a:t>  </a:t>
            </a:r>
            <a:r>
              <a:rPr lang="zh-CN" altLang="zh-CN" sz="3200">
                <a:ea typeface="微软雅黑" pitchFamily="34" charset="-122"/>
              </a:rPr>
              <a:t>聂荣臻用回忆的方式</a:t>
            </a:r>
            <a:r>
              <a:rPr lang="en-US" altLang="zh-CN" sz="3200">
                <a:ea typeface="微软雅黑" pitchFamily="34" charset="-122"/>
              </a:rPr>
              <a:t>,</a:t>
            </a:r>
            <a:r>
              <a:rPr lang="zh-CN" altLang="zh-CN" sz="3200">
                <a:ea typeface="微软雅黑" pitchFamily="34" charset="-122"/>
              </a:rPr>
              <a:t>以朴实无华的笔触记述了百团大战中一件</a:t>
            </a:r>
            <a:r>
              <a:rPr lang="en-US" altLang="zh-CN" sz="3200">
                <a:ea typeface="微软雅黑" pitchFamily="34" charset="-122"/>
              </a:rPr>
              <a:t>“</a:t>
            </a:r>
            <a:r>
              <a:rPr lang="zh-CN" altLang="zh-CN" sz="3200">
                <a:ea typeface="微软雅黑" pitchFamily="34" charset="-122"/>
              </a:rPr>
              <a:t>曲折有趣</a:t>
            </a:r>
            <a:r>
              <a:rPr lang="en-US" altLang="zh-CN" sz="3200">
                <a:ea typeface="微软雅黑" pitchFamily="34" charset="-122"/>
              </a:rPr>
              <a:t>”</a:t>
            </a:r>
            <a:r>
              <a:rPr lang="zh-CN" altLang="zh-CN" sz="3200">
                <a:ea typeface="微软雅黑" pitchFamily="34" charset="-122"/>
              </a:rPr>
              <a:t>又</a:t>
            </a:r>
            <a:r>
              <a:rPr lang="en-US" altLang="zh-CN" sz="3200">
                <a:ea typeface="微软雅黑" pitchFamily="34" charset="-122"/>
              </a:rPr>
              <a:t>”</a:t>
            </a:r>
            <a:r>
              <a:rPr lang="zh-CN" altLang="zh-CN" sz="3200">
                <a:ea typeface="微软雅黑" pitchFamily="34" charset="-122"/>
              </a:rPr>
              <a:t>很有意义</a:t>
            </a:r>
            <a:r>
              <a:rPr lang="en-US" altLang="zh-CN" sz="3200">
                <a:ea typeface="微软雅黑" pitchFamily="34" charset="-122"/>
              </a:rPr>
              <a:t>”</a:t>
            </a:r>
            <a:r>
              <a:rPr lang="zh-CN" altLang="zh-CN" sz="3200">
                <a:ea typeface="微软雅黑" pitchFamily="34" charset="-122"/>
              </a:rPr>
              <a:t>的事情</a:t>
            </a:r>
            <a:r>
              <a:rPr lang="en-US" altLang="zh-CN" sz="3200">
                <a:ea typeface="微软雅黑" pitchFamily="34" charset="-122"/>
              </a:rPr>
              <a:t>,</a:t>
            </a:r>
            <a:r>
              <a:rPr lang="zh-CN" altLang="zh-CN" sz="3200">
                <a:ea typeface="微软雅黑" pitchFamily="34" charset="-122"/>
              </a:rPr>
              <a:t>即聂将军关心和照顾在战火中受伤的两个日本孤女</a:t>
            </a:r>
            <a:r>
              <a:rPr lang="en-US" altLang="zh-CN" sz="3200">
                <a:ea typeface="微软雅黑" pitchFamily="34" charset="-122"/>
              </a:rPr>
              <a:t>,</a:t>
            </a:r>
            <a:r>
              <a:rPr lang="zh-CN" altLang="zh-CN" sz="3200">
                <a:ea typeface="微软雅黑" pitchFamily="34" charset="-122"/>
              </a:rPr>
              <a:t>并设法将她们送回日方的故事。这一事件既彰显了伟大的革命人道主义精神</a:t>
            </a:r>
            <a:r>
              <a:rPr lang="en-US" altLang="zh-CN" sz="3200">
                <a:ea typeface="微软雅黑" pitchFamily="34" charset="-122"/>
              </a:rPr>
              <a:t>,</a:t>
            </a:r>
            <a:r>
              <a:rPr lang="zh-CN" altLang="zh-CN" sz="3200">
                <a:ea typeface="微软雅黑" pitchFamily="34" charset="-122"/>
              </a:rPr>
              <a:t>也包含了对日本侵略者残酷暴行的控诉。 </a:t>
            </a:r>
            <a:r>
              <a:rPr lang="en-US" altLang="zh-CN" sz="3200">
                <a:ea typeface="微软雅黑" pitchFamily="34" charset="-122"/>
              </a:rPr>
              <a:t> </a:t>
            </a:r>
            <a:endParaRPr lang="zh-CN" altLang="zh-CN" sz="3200">
              <a:ea typeface="微软雅黑" pitchFamily="34" charset="-122"/>
            </a:endParaRPr>
          </a:p>
        </p:txBody>
      </p:sp>
      <p:pic>
        <p:nvPicPr>
          <p:cNvPr id="14" name="图片 13" descr="印记"/>
          <p:cNvPicPr>
            <a:picLocks noChangeAspect="1"/>
          </p:cNvPicPr>
          <p:nvPr/>
        </p:nvPicPr>
        <p:blipFill>
          <a:blip r:embed="rId6"/>
          <a:srcRect/>
          <a:stretch>
            <a:fillRect/>
          </a:stretch>
        </p:blipFill>
        <p:spPr bwMode="auto">
          <a:xfrm>
            <a:off x="5556250" y="538163"/>
            <a:ext cx="1079500" cy="1719262"/>
          </a:xfrm>
          <a:prstGeom prst="rect">
            <a:avLst/>
          </a:prstGeom>
          <a:noFill/>
          <a:ln w="9525">
            <a:noFill/>
            <a:miter lim="800000"/>
            <a:headEnd/>
            <a:tailEnd/>
          </a:ln>
        </p:spPr>
      </p:pic>
      <p:sp>
        <p:nvSpPr>
          <p:cNvPr id="23558" name="TextBox 12"/>
          <p:cNvSpPr txBox="1">
            <a:spLocks noChangeArrowheads="1"/>
          </p:cNvSpPr>
          <p:nvPr/>
        </p:nvSpPr>
        <p:spPr bwMode="auto">
          <a:xfrm>
            <a:off x="968375" y="522288"/>
            <a:ext cx="7326313" cy="646112"/>
          </a:xfrm>
          <a:prstGeom prst="rect">
            <a:avLst/>
          </a:prstGeom>
          <a:noFill/>
          <a:ln w="9525">
            <a:noFill/>
            <a:miter lim="800000"/>
            <a:headEnd/>
            <a:tailEnd/>
          </a:ln>
        </p:spPr>
        <p:txBody>
          <a:bodyPr>
            <a:spAutoFit/>
          </a:bodyPr>
          <a:lstStyle/>
          <a:p>
            <a:r>
              <a:rPr lang="en-US" altLang="zh-CN" sz="3600" b="1">
                <a:ea typeface="微软雅黑" pitchFamily="34" charset="-122"/>
              </a:rPr>
              <a:t>2.</a:t>
            </a:r>
            <a:r>
              <a:rPr lang="zh-CN" altLang="zh-CN" sz="3600" b="1">
                <a:ea typeface="微软雅黑" pitchFamily="34" charset="-122"/>
              </a:rPr>
              <a:t>明确文章的主题</a:t>
            </a:r>
            <a:endParaRPr lang="zh-CN" altLang="zh-CN" sz="3600">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
                                        </p:tgtEl>
                                        <p:attrNameLst>
                                          <p:attrName>ppt_y</p:attrName>
                                        </p:attrNameLst>
                                      </p:cBhvr>
                                      <p:tavLst>
                                        <p:tav tm="0">
                                          <p:val>
                                            <p:strVal val="#ppt_y"/>
                                          </p:val>
                                        </p:tav>
                                        <p:tav tm="100000">
                                          <p:val>
                                            <p:strVal val="#ppt_y"/>
                                          </p:val>
                                        </p:tav>
                                      </p:tavLst>
                                    </p:anim>
                                    <p:anim calcmode="lin" valueType="num">
                                      <p:cBhvr>
                                        <p:cTn id="2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1" nodeType="clickEffect">
                                  <p:stCondLst>
                                    <p:cond delay="0"/>
                                  </p:stCondLst>
                                  <p:iterate type="lt">
                                    <p:tmPct val="0"/>
                                  </p:iterate>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369888" y="338138"/>
            <a:ext cx="11631612" cy="6319837"/>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a:spLocks noChangeArrowheads="1"/>
          </p:cNvSpPr>
          <p:nvPr/>
        </p:nvSpPr>
        <p:spPr bwMode="auto">
          <a:xfrm>
            <a:off x="663575" y="1633538"/>
            <a:ext cx="10733088" cy="4616450"/>
          </a:xfrm>
          <a:prstGeom prst="rect">
            <a:avLst/>
          </a:prstGeom>
          <a:noFill/>
          <a:ln w="9525">
            <a:noFill/>
            <a:miter lim="800000"/>
            <a:headEnd/>
            <a:tailEnd/>
          </a:ln>
        </p:spPr>
        <p:txBody>
          <a:bodyPr>
            <a:spAutoFit/>
          </a:bodyPr>
          <a:lstStyle/>
          <a:p>
            <a:pPr>
              <a:lnSpc>
                <a:spcPct val="150000"/>
              </a:lnSpc>
            </a:pPr>
            <a:r>
              <a:rPr lang="zh-CN" altLang="en-US" sz="2800">
                <a:ea typeface="微软雅黑" pitchFamily="34" charset="-122"/>
              </a:rPr>
              <a:t>文</a:t>
            </a:r>
            <a:r>
              <a:rPr lang="zh-CN" altLang="zh-CN" sz="2800">
                <a:ea typeface="微软雅黑" pitchFamily="34" charset="-122"/>
              </a:rPr>
              <a:t>章第一自然段介绍故事背景</a:t>
            </a:r>
            <a:r>
              <a:rPr lang="en-US" altLang="zh-CN" sz="2800">
                <a:ea typeface="微软雅黑" pitchFamily="34" charset="-122"/>
              </a:rPr>
              <a:t>,</a:t>
            </a:r>
            <a:r>
              <a:rPr lang="zh-CN" altLang="zh-CN" sz="2800">
                <a:solidFill>
                  <a:srgbClr val="FF0000"/>
                </a:solidFill>
                <a:ea typeface="微软雅黑" pitchFamily="34" charset="-122"/>
              </a:rPr>
              <a:t>点题并引出“插曲</a:t>
            </a:r>
            <a:r>
              <a:rPr lang="zh-CN" altLang="zh-CN" sz="2800">
                <a:ea typeface="微软雅黑" pitchFamily="34" charset="-122"/>
              </a:rPr>
              <a:t>”。再用</a:t>
            </a:r>
            <a:r>
              <a:rPr lang="zh-CN" altLang="zh-CN" sz="2800">
                <a:solidFill>
                  <a:srgbClr val="FF0000"/>
                </a:solidFill>
                <a:ea typeface="微软雅黑" pitchFamily="34" charset="-122"/>
              </a:rPr>
              <a:t>倒叙</a:t>
            </a:r>
            <a:r>
              <a:rPr lang="zh-CN" altLang="zh-CN" sz="2800">
                <a:ea typeface="微软雅黑" pitchFamily="34" charset="-122"/>
              </a:rPr>
              <a:t>的方式</a:t>
            </a:r>
            <a:r>
              <a:rPr lang="en-US" altLang="zh-CN" sz="2800">
                <a:ea typeface="微软雅黑" pitchFamily="34" charset="-122"/>
              </a:rPr>
              <a:t>,</a:t>
            </a:r>
            <a:r>
              <a:rPr lang="zh-CN" altLang="zh-CN" sz="2800">
                <a:ea typeface="微软雅黑" pitchFamily="34" charset="-122"/>
              </a:rPr>
              <a:t>叙述大战中聂荣臻拯救两个日本女孩并将地们送回目方的故事</a:t>
            </a:r>
            <a:r>
              <a:rPr lang="en-US" altLang="zh-CN" sz="2800">
                <a:ea typeface="微软雅黑" pitchFamily="34" charset="-122"/>
              </a:rPr>
              <a:t>,</a:t>
            </a:r>
            <a:r>
              <a:rPr lang="zh-CN" altLang="zh-CN" sz="2800">
                <a:ea typeface="微软雅黑" pitchFamily="34" charset="-122"/>
              </a:rPr>
              <a:t>体现了中国军人的革命人道主义精神。文章</a:t>
            </a:r>
            <a:r>
              <a:rPr lang="zh-CN" altLang="zh-CN" sz="2800">
                <a:solidFill>
                  <a:srgbClr val="FF0000"/>
                </a:solidFill>
                <a:ea typeface="微软雅黑" pitchFamily="34" charset="-122"/>
              </a:rPr>
              <a:t>以小见大</a:t>
            </a:r>
            <a:r>
              <a:rPr lang="en-US" altLang="zh-CN" sz="2800">
                <a:solidFill>
                  <a:srgbClr val="FF0000"/>
                </a:solidFill>
                <a:ea typeface="微软雅黑" pitchFamily="34" charset="-122"/>
              </a:rPr>
              <a:t>,</a:t>
            </a:r>
            <a:r>
              <a:rPr lang="zh-CN" altLang="zh-CN" sz="2800">
                <a:ea typeface="微软雅黑" pitchFamily="34" charset="-122"/>
              </a:rPr>
              <a:t>通过叙述大战中的一个小小的“插曲”</a:t>
            </a:r>
            <a:r>
              <a:rPr lang="en-US" altLang="zh-CN" sz="2800">
                <a:ea typeface="微软雅黑" pitchFamily="34" charset="-122"/>
              </a:rPr>
              <a:t>,</a:t>
            </a:r>
            <a:r>
              <a:rPr lang="zh-CN" altLang="zh-CN" sz="2800">
                <a:ea typeface="微软雅黑" pitchFamily="34" charset="-122"/>
              </a:rPr>
              <a:t>写出中国军人在处理战争中各种问题的方式和态度</a:t>
            </a:r>
            <a:r>
              <a:rPr lang="en-US" altLang="zh-CN" sz="2800">
                <a:ea typeface="微软雅黑" pitchFamily="34" charset="-122"/>
              </a:rPr>
              <a:t>,</a:t>
            </a:r>
            <a:r>
              <a:rPr lang="zh-CN" altLang="zh-CN" sz="2800">
                <a:ea typeface="微软雅黑" pitchFamily="34" charset="-122"/>
              </a:rPr>
              <a:t>体现出中国军人的人道主义精神</a:t>
            </a:r>
            <a:r>
              <a:rPr lang="en-US" altLang="zh-CN" sz="2800">
                <a:ea typeface="微软雅黑" pitchFamily="34" charset="-122"/>
              </a:rPr>
              <a:t>,</a:t>
            </a:r>
            <a:r>
              <a:rPr lang="zh-CN" altLang="zh-CN" sz="2800">
                <a:ea typeface="微软雅黑" pitchFamily="34" charset="-122"/>
              </a:rPr>
              <a:t>这个故事也成为中日友谊的象征。文章用质朴、自然、亲切的语言回忆过去</a:t>
            </a:r>
            <a:r>
              <a:rPr lang="en-US" altLang="zh-CN" sz="2800">
                <a:ea typeface="微软雅黑" pitchFamily="34" charset="-122"/>
              </a:rPr>
              <a:t>,</a:t>
            </a:r>
            <a:r>
              <a:rPr lang="zh-CN" altLang="zh-CN" sz="2800">
                <a:ea typeface="微软雅黑" pitchFamily="34" charset="-122"/>
              </a:rPr>
              <a:t>用第一人称的方式叙述</a:t>
            </a:r>
            <a:r>
              <a:rPr lang="en-US" altLang="zh-CN" sz="2800">
                <a:ea typeface="微软雅黑" pitchFamily="34" charset="-122"/>
              </a:rPr>
              <a:t>,</a:t>
            </a:r>
            <a:r>
              <a:rPr lang="zh-CN" altLang="zh-CN" sz="2800">
                <a:ea typeface="微软雅黑" pitchFamily="34" charset="-122"/>
              </a:rPr>
              <a:t>流露出作者理性又真诚的感情。 </a:t>
            </a:r>
            <a:r>
              <a:rPr lang="en-US" altLang="zh-CN" sz="2800">
                <a:ea typeface="微软雅黑" pitchFamily="34" charset="-122"/>
              </a:rPr>
              <a:t> </a:t>
            </a:r>
            <a:endParaRPr lang="zh-CN" altLang="zh-CN" sz="2800">
              <a:ea typeface="微软雅黑" pitchFamily="34" charset="-122"/>
            </a:endParaRPr>
          </a:p>
        </p:txBody>
      </p:sp>
      <p:sp>
        <p:nvSpPr>
          <p:cNvPr id="25605" name="TextBox 12"/>
          <p:cNvSpPr txBox="1">
            <a:spLocks noChangeArrowheads="1"/>
          </p:cNvSpPr>
          <p:nvPr/>
        </p:nvSpPr>
        <p:spPr bwMode="auto">
          <a:xfrm>
            <a:off x="642938" y="381000"/>
            <a:ext cx="9153525" cy="1077913"/>
          </a:xfrm>
          <a:prstGeom prst="rect">
            <a:avLst/>
          </a:prstGeom>
          <a:noFill/>
          <a:ln w="9525">
            <a:noFill/>
            <a:miter lim="800000"/>
            <a:headEnd/>
            <a:tailEnd/>
          </a:ln>
        </p:spPr>
        <p:txBody>
          <a:bodyPr>
            <a:spAutoFit/>
          </a:bodyPr>
          <a:lstStyle/>
          <a:p>
            <a:r>
              <a:rPr lang="en-US" altLang="zh-CN" sz="3200" b="1">
                <a:ea typeface="微软雅黑" pitchFamily="34" charset="-122"/>
              </a:rPr>
              <a:t>3.</a:t>
            </a:r>
            <a:r>
              <a:rPr lang="zh-CN" altLang="zh-CN" sz="3200" b="1">
                <a:ea typeface="微软雅黑" pitchFamily="34" charset="-122"/>
              </a:rPr>
              <a:t>本文的标题为“大战中的插曲”</a:t>
            </a:r>
            <a:r>
              <a:rPr lang="en-US" altLang="zh-CN" sz="3200" b="1">
                <a:ea typeface="微软雅黑" pitchFamily="34" charset="-122"/>
              </a:rPr>
              <a:t>,</a:t>
            </a:r>
            <a:r>
              <a:rPr lang="zh-CN" altLang="zh-CN" sz="3200" b="1">
                <a:ea typeface="微软雅黑" pitchFamily="34" charset="-122"/>
              </a:rPr>
              <a:t>作者是如何叙述这一“插曲”的</a:t>
            </a:r>
            <a:r>
              <a:rPr lang="en-US" altLang="zh-CN" sz="3200" b="1">
                <a:ea typeface="微软雅黑" pitchFamily="34" charset="-122"/>
              </a:rPr>
              <a:t>?</a:t>
            </a:r>
            <a:r>
              <a:rPr lang="zh-CN" altLang="zh-CN" sz="3200">
                <a:ea typeface="微软雅黑" pitchFamily="34" charset="-122"/>
              </a:rPr>
              <a:t> </a:t>
            </a:r>
            <a:r>
              <a:rPr lang="en-US" altLang="zh-CN" sz="3200">
                <a:ea typeface="微软雅黑" pitchFamily="34" charset="-122"/>
              </a:rPr>
              <a:t> </a:t>
            </a:r>
            <a:endParaRPr lang="zh-CN" altLang="zh-CN" sz="3200">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iterate type="lt">
                                    <p:tmPct val="0"/>
                                  </p:iterate>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141288" y="0"/>
            <a:ext cx="11631613" cy="6321425"/>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p:nvPr/>
        </p:nvSpPr>
        <p:spPr>
          <a:xfrm>
            <a:off x="1230313" y="1274763"/>
            <a:ext cx="9394825" cy="1754187"/>
          </a:xfrm>
          <a:prstGeom prst="rect">
            <a:avLst/>
          </a:prstGeom>
          <a:noFill/>
        </p:spPr>
        <p:txBody>
          <a:bodyPr>
            <a:spAutoFit/>
          </a:bodyPr>
          <a:lstStyle/>
          <a:p>
            <a:pPr fontAlgn="auto">
              <a:spcBef>
                <a:spcPts val="0"/>
              </a:spcBef>
              <a:spcAft>
                <a:spcPts val="0"/>
              </a:spcAft>
              <a:defRPr/>
            </a:pPr>
            <a:r>
              <a:rPr lang="en-US" altLang="zh-CN" sz="3600" b="1">
                <a:latin typeface="+mn-ea"/>
                <a:ea typeface="+mn-ea"/>
              </a:rPr>
              <a:t>1.</a:t>
            </a:r>
            <a:r>
              <a:rPr lang="zh-CN" altLang="zh-CN" sz="3600" b="1">
                <a:latin typeface="+mn-ea"/>
                <a:ea typeface="+mn-ea"/>
              </a:rPr>
              <a:t>文章全文引述了“我”当时写给日军一封信，占用了较大的篇幅，将这封信的内容删除好不好？为什么？</a:t>
            </a:r>
            <a:endParaRPr lang="zh-CN" altLang="zh-CN" sz="3600">
              <a:latin typeface="+mn-ea"/>
              <a:ea typeface="+mn-ea"/>
            </a:endParaRPr>
          </a:p>
        </p:txBody>
      </p:sp>
      <p:pic>
        <p:nvPicPr>
          <p:cNvPr id="14" name="图片 13" descr="印记"/>
          <p:cNvPicPr>
            <a:picLocks noChangeAspect="1"/>
          </p:cNvPicPr>
          <p:nvPr/>
        </p:nvPicPr>
        <p:blipFill>
          <a:blip r:embed="rId6"/>
          <a:srcRect/>
          <a:stretch>
            <a:fillRect/>
          </a:stretch>
        </p:blipFill>
        <p:spPr bwMode="auto">
          <a:xfrm>
            <a:off x="5556250" y="538163"/>
            <a:ext cx="1079500" cy="1719262"/>
          </a:xfrm>
          <a:prstGeom prst="rect">
            <a:avLst/>
          </a:prstGeom>
          <a:noFill/>
          <a:ln w="9525">
            <a:noFill/>
            <a:miter lim="800000"/>
            <a:headEnd/>
            <a:tailEnd/>
          </a:ln>
        </p:spPr>
      </p:pic>
      <p:sp>
        <p:nvSpPr>
          <p:cNvPr id="27654" name="TextBox 12"/>
          <p:cNvSpPr txBox="1">
            <a:spLocks noChangeArrowheads="1"/>
          </p:cNvSpPr>
          <p:nvPr/>
        </p:nvSpPr>
        <p:spPr bwMode="auto">
          <a:xfrm>
            <a:off x="479425" y="174625"/>
            <a:ext cx="6324600" cy="646113"/>
          </a:xfrm>
          <a:prstGeom prst="rect">
            <a:avLst/>
          </a:prstGeom>
          <a:noFill/>
          <a:ln w="9525">
            <a:noFill/>
            <a:miter lim="800000"/>
            <a:headEnd/>
            <a:tailEnd/>
          </a:ln>
        </p:spPr>
        <p:txBody>
          <a:bodyPr>
            <a:spAutoFit/>
          </a:bodyPr>
          <a:lstStyle/>
          <a:p>
            <a:r>
              <a:rPr lang="zh-CN" altLang="zh-CN" sz="3600" b="1">
                <a:ea typeface="微软雅黑" pitchFamily="34" charset="-122"/>
              </a:rPr>
              <a:t>四、读懂一封书信</a:t>
            </a:r>
            <a:endParaRPr lang="zh-CN" altLang="zh-CN" sz="3600">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
                                        </p:tgtEl>
                                        <p:attrNameLst>
                                          <p:attrName>ppt_y</p:attrName>
                                        </p:attrNameLst>
                                      </p:cBhvr>
                                      <p:tavLst>
                                        <p:tav tm="0">
                                          <p:val>
                                            <p:strVal val="#ppt_y"/>
                                          </p:val>
                                        </p:tav>
                                        <p:tav tm="100000">
                                          <p:val>
                                            <p:strVal val="#ppt_y"/>
                                          </p:val>
                                        </p:tav>
                                      </p:tavLst>
                                    </p:anim>
                                    <p:anim calcmode="lin" valueType="num">
                                      <p:cBhvr>
                                        <p:cTn id="2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1" nodeType="clickEffect">
                                  <p:stCondLst>
                                    <p:cond delay="0"/>
                                  </p:stCondLst>
                                  <p:iterate type="lt">
                                    <p:tmPct val="0"/>
                                  </p:iterate>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369888" y="338138"/>
            <a:ext cx="11631612" cy="6319837"/>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pic>
        <p:nvPicPr>
          <p:cNvPr id="14" name="图片 13" descr="印记"/>
          <p:cNvPicPr>
            <a:picLocks noChangeAspect="1"/>
          </p:cNvPicPr>
          <p:nvPr/>
        </p:nvPicPr>
        <p:blipFill>
          <a:blip r:embed="rId6"/>
          <a:srcRect/>
          <a:stretch>
            <a:fillRect/>
          </a:stretch>
        </p:blipFill>
        <p:spPr bwMode="auto">
          <a:xfrm>
            <a:off x="5556250" y="538163"/>
            <a:ext cx="1079500" cy="1719262"/>
          </a:xfrm>
          <a:prstGeom prst="rect">
            <a:avLst/>
          </a:prstGeom>
          <a:noFill/>
          <a:ln w="9525">
            <a:noFill/>
            <a:miter lim="800000"/>
            <a:headEnd/>
            <a:tailEnd/>
          </a:ln>
        </p:spPr>
      </p:pic>
      <p:sp>
        <p:nvSpPr>
          <p:cNvPr id="29701" name="TextBox 12"/>
          <p:cNvSpPr txBox="1">
            <a:spLocks noChangeArrowheads="1"/>
          </p:cNvSpPr>
          <p:nvPr/>
        </p:nvSpPr>
        <p:spPr bwMode="auto">
          <a:xfrm>
            <a:off x="609600" y="457200"/>
            <a:ext cx="10656888" cy="5078413"/>
          </a:xfrm>
          <a:prstGeom prst="rect">
            <a:avLst/>
          </a:prstGeom>
          <a:noFill/>
          <a:ln w="9525">
            <a:noFill/>
            <a:miter lim="800000"/>
            <a:headEnd/>
            <a:tailEnd/>
          </a:ln>
        </p:spPr>
        <p:txBody>
          <a:bodyPr>
            <a:spAutoFit/>
          </a:bodyPr>
          <a:lstStyle/>
          <a:p>
            <a:pPr>
              <a:lnSpc>
                <a:spcPct val="150000"/>
              </a:lnSpc>
            </a:pPr>
            <a:r>
              <a:rPr lang="zh-CN" altLang="zh-CN" sz="2400">
                <a:ea typeface="微软雅黑" pitchFamily="34" charset="-122"/>
              </a:rPr>
              <a:t>不好，①给日本军写信是“大战中得插曲”这一故事中最重要的组成部分，如果删除，就损害的了故事的完整性。</a:t>
            </a:r>
          </a:p>
          <a:p>
            <a:pPr>
              <a:lnSpc>
                <a:spcPct val="150000"/>
              </a:lnSpc>
            </a:pPr>
            <a:r>
              <a:rPr lang="zh-CN" altLang="zh-CN" sz="2400">
                <a:ea typeface="微软雅黑" pitchFamily="34" charset="-122"/>
              </a:rPr>
              <a:t>②这封信是聂荣臻主张在战争中重视对敌人开展政治工作的体现，有助于全面、深刻地表现聂荣臻的形象以及其政治、军事思想和主张。</a:t>
            </a:r>
          </a:p>
          <a:p>
            <a:pPr>
              <a:lnSpc>
                <a:spcPct val="150000"/>
              </a:lnSpc>
            </a:pPr>
            <a:r>
              <a:rPr lang="zh-CN" altLang="zh-CN" sz="2400">
                <a:ea typeface="微软雅黑" pitchFamily="34" charset="-122"/>
              </a:rPr>
              <a:t>③信中提到的“国际主义之精神”是对文中所说的“革命人道主义精神”的补充与佐证，保留信件原文有利于宣扬和展示八路军奉行的革命人道主义精神。</a:t>
            </a:r>
          </a:p>
          <a:p>
            <a:pPr>
              <a:lnSpc>
                <a:spcPct val="150000"/>
              </a:lnSpc>
            </a:pPr>
            <a:r>
              <a:rPr lang="zh-CN" altLang="zh-CN" sz="2400">
                <a:ea typeface="微软雅黑" pitchFamily="34" charset="-122"/>
              </a:rPr>
              <a:t>④后文有两个小女孩送交给日军后日军表示“很感谢”的“回信”，这一内容与下文写战后日本人民和参加过侵华战争的日本旧军人的反省和悔过形成有机关联。删除信件后，没有前文的这些铺垫，后文的叙述就会显得比较突兀。</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10"/>
          <p:cNvPicPr>
            <a:picLocks noChangeAspect="1"/>
          </p:cNvPicPr>
          <p:nvPr/>
        </p:nvPicPr>
        <p:blipFill>
          <a:blip r:embed="rId3"/>
          <a:srcRect/>
          <a:stretch>
            <a:fillRect/>
          </a:stretch>
        </p:blipFill>
        <p:spPr bwMode="auto">
          <a:xfrm>
            <a:off x="9686925" y="-1344613"/>
            <a:ext cx="3844925" cy="3797301"/>
          </a:xfrm>
          <a:prstGeom prst="rect">
            <a:avLst/>
          </a:prstGeom>
          <a:noFill/>
          <a:ln w="9525">
            <a:noFill/>
            <a:miter lim="800000"/>
            <a:headEnd/>
            <a:tailEnd/>
          </a:ln>
        </p:spPr>
      </p:pic>
      <p:grpSp>
        <p:nvGrpSpPr>
          <p:cNvPr id="3" name="组合 10"/>
          <p:cNvGrpSpPr>
            <a:grpSpLocks/>
          </p:cNvGrpSpPr>
          <p:nvPr/>
        </p:nvGrpSpPr>
        <p:grpSpPr bwMode="auto">
          <a:xfrm>
            <a:off x="369888" y="338138"/>
            <a:ext cx="11631612" cy="6319837"/>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rcRect/>
          <a:stretch>
            <a:fillRect/>
          </a:stretch>
        </p:blipFill>
        <p:spPr bwMode="auto">
          <a:xfrm>
            <a:off x="555625" y="3657600"/>
            <a:ext cx="4435475" cy="2655888"/>
          </a:xfrm>
          <a:prstGeom prst="rect">
            <a:avLst/>
          </a:prstGeom>
          <a:noFill/>
          <a:ln w="9525">
            <a:noFill/>
            <a:miter lim="800000"/>
            <a:headEnd/>
            <a:tailEnd/>
          </a:ln>
        </p:spPr>
      </p:pic>
      <p:sp>
        <p:nvSpPr>
          <p:cNvPr id="2" name="文本框 1"/>
          <p:cNvSpPr txBox="1">
            <a:spLocks noChangeArrowheads="1"/>
          </p:cNvSpPr>
          <p:nvPr/>
        </p:nvSpPr>
        <p:spPr bwMode="auto">
          <a:xfrm>
            <a:off x="914400" y="1960563"/>
            <a:ext cx="10766425" cy="3416300"/>
          </a:xfrm>
          <a:prstGeom prst="rect">
            <a:avLst/>
          </a:prstGeom>
          <a:noFill/>
          <a:ln w="9525">
            <a:noFill/>
            <a:miter lim="800000"/>
            <a:headEnd/>
            <a:tailEnd/>
          </a:ln>
        </p:spPr>
        <p:txBody>
          <a:bodyPr>
            <a:spAutoFit/>
          </a:bodyPr>
          <a:lstStyle/>
          <a:p>
            <a:pPr>
              <a:lnSpc>
                <a:spcPct val="150000"/>
              </a:lnSpc>
            </a:pPr>
            <a:r>
              <a:rPr lang="zh-CN" altLang="zh-CN" sz="2400">
                <a:ea typeface="微软雅黑" pitchFamily="34" charset="-122"/>
              </a:rPr>
              <a:t>①聂荣臻的回忆录</a:t>
            </a:r>
            <a:r>
              <a:rPr lang="en-US" altLang="zh-CN" sz="2400">
                <a:ea typeface="微软雅黑" pitchFamily="34" charset="-122"/>
              </a:rPr>
              <a:t>,</a:t>
            </a:r>
            <a:r>
              <a:rPr lang="zh-CN" altLang="zh-CN" sz="2400">
                <a:ea typeface="微软雅黑" pitchFamily="34" charset="-122"/>
              </a:rPr>
              <a:t>以口述的形式，叙述了聂荣臻革命生涯中的种种经历，回忆录的目的是让后人更多地了解那一段风起云涌的革命历史</a:t>
            </a:r>
            <a:r>
              <a:rPr lang="en-US" altLang="zh-CN" sz="2400">
                <a:ea typeface="微软雅黑" pitchFamily="34" charset="-122"/>
              </a:rPr>
              <a:t>,</a:t>
            </a:r>
            <a:r>
              <a:rPr lang="zh-CN" altLang="zh-CN" sz="2400">
                <a:ea typeface="微软雅黑" pitchFamily="34" charset="-122"/>
              </a:rPr>
              <a:t>因而具有通俗性；作者在主观叙述的同时，力求做到对历史史实的客观再现</a:t>
            </a:r>
            <a:r>
              <a:rPr lang="en-US" altLang="zh-CN" sz="2400">
                <a:ea typeface="微软雅黑" pitchFamily="34" charset="-122"/>
              </a:rPr>
              <a:t>,</a:t>
            </a:r>
            <a:r>
              <a:rPr lang="zh-CN" altLang="zh-CN" sz="2400">
                <a:ea typeface="微软雅黑" pitchFamily="34" charset="-122"/>
              </a:rPr>
              <a:t>因而适当运用书面语</a:t>
            </a:r>
            <a:r>
              <a:rPr lang="en-US" altLang="zh-CN" sz="2400">
                <a:ea typeface="微软雅黑" pitchFamily="34" charset="-122"/>
              </a:rPr>
              <a:t>,</a:t>
            </a:r>
            <a:r>
              <a:rPr lang="zh-CN" altLang="zh-CN" sz="2400">
                <a:ea typeface="微软雅黑" pitchFamily="34" charset="-122"/>
              </a:rPr>
              <a:t>以求对内容的严谨表达</a:t>
            </a:r>
            <a:r>
              <a:rPr lang="en-US" altLang="zh-CN" sz="2400">
                <a:ea typeface="微软雅黑" pitchFamily="34" charset="-122"/>
              </a:rPr>
              <a:t>;</a:t>
            </a:r>
            <a:r>
              <a:rPr lang="zh-CN" altLang="zh-CN" sz="2400">
                <a:ea typeface="微软雅黑" pitchFamily="34" charset="-122"/>
              </a:rPr>
              <a:t>采用自然亲切的语言风格</a:t>
            </a:r>
            <a:r>
              <a:rPr lang="en-US" altLang="zh-CN" sz="2400">
                <a:ea typeface="微软雅黑" pitchFamily="34" charset="-122"/>
              </a:rPr>
              <a:t>,</a:t>
            </a:r>
            <a:r>
              <a:rPr lang="zh-CN" altLang="zh-CN" sz="2400">
                <a:ea typeface="微软雅黑" pitchFamily="34" charset="-122"/>
              </a:rPr>
              <a:t>拉近了与读者的距离</a:t>
            </a:r>
            <a:r>
              <a:rPr lang="en-US" altLang="zh-CN" sz="2400">
                <a:ea typeface="微软雅黑" pitchFamily="34" charset="-122"/>
              </a:rPr>
              <a:t>,</a:t>
            </a:r>
            <a:r>
              <a:rPr lang="zh-CN" altLang="zh-CN" sz="2400">
                <a:ea typeface="微软雅黑" pitchFamily="34" charset="-122"/>
              </a:rPr>
              <a:t>增强了文章的可读性。回忆录的整体语言风格：浅显平易，通俗易懂，口语与书面语共用，雅俗共赏，自然亲切。</a:t>
            </a:r>
          </a:p>
        </p:txBody>
      </p:sp>
      <p:pic>
        <p:nvPicPr>
          <p:cNvPr id="14" name="图片 13" descr="印记"/>
          <p:cNvPicPr>
            <a:picLocks noChangeAspect="1"/>
          </p:cNvPicPr>
          <p:nvPr/>
        </p:nvPicPr>
        <p:blipFill>
          <a:blip r:embed="rId6"/>
          <a:srcRect/>
          <a:stretch>
            <a:fillRect/>
          </a:stretch>
        </p:blipFill>
        <p:spPr bwMode="auto">
          <a:xfrm>
            <a:off x="5556250" y="538163"/>
            <a:ext cx="1079500" cy="1719262"/>
          </a:xfrm>
          <a:prstGeom prst="rect">
            <a:avLst/>
          </a:prstGeom>
          <a:noFill/>
          <a:ln w="9525">
            <a:noFill/>
            <a:miter lim="800000"/>
            <a:headEnd/>
            <a:tailEnd/>
          </a:ln>
        </p:spPr>
      </p:pic>
      <p:sp>
        <p:nvSpPr>
          <p:cNvPr id="31750" name="TextBox 12"/>
          <p:cNvSpPr txBox="1">
            <a:spLocks noChangeArrowheads="1"/>
          </p:cNvSpPr>
          <p:nvPr/>
        </p:nvSpPr>
        <p:spPr bwMode="auto">
          <a:xfrm>
            <a:off x="533400" y="414338"/>
            <a:ext cx="9710738" cy="1200150"/>
          </a:xfrm>
          <a:prstGeom prst="rect">
            <a:avLst/>
          </a:prstGeom>
          <a:noFill/>
          <a:ln w="9525">
            <a:noFill/>
            <a:miter lim="800000"/>
            <a:headEnd/>
            <a:tailEnd/>
          </a:ln>
        </p:spPr>
        <p:txBody>
          <a:bodyPr>
            <a:spAutoFit/>
          </a:bodyPr>
          <a:lstStyle/>
          <a:p>
            <a:r>
              <a:rPr lang="en-US" altLang="zh-CN" sz="3600" b="1">
                <a:ea typeface="微软雅黑" pitchFamily="34" charset="-122"/>
              </a:rPr>
              <a:t>2.</a:t>
            </a:r>
            <a:r>
              <a:rPr lang="zh-CN" altLang="zh-CN" sz="3600" b="1">
                <a:ea typeface="微软雅黑" pitchFamily="34" charset="-122"/>
              </a:rPr>
              <a:t>这封信与这篇回忆录整体的语言风格有什么不同？为什么要用这样一种语言风格？</a:t>
            </a:r>
            <a:endParaRPr lang="zh-CN" altLang="zh-CN" sz="3600">
              <a:ea typeface="微软雅黑"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
                                        </p:tgtEl>
                                        <p:attrNameLst>
                                          <p:attrName>ppt_y</p:attrName>
                                        </p:attrNameLst>
                                      </p:cBhvr>
                                      <p:tavLst>
                                        <p:tav tm="0">
                                          <p:val>
                                            <p:strVal val="#ppt_y"/>
                                          </p:val>
                                        </p:tav>
                                        <p:tav tm="100000">
                                          <p:val>
                                            <p:strVal val="#ppt_y"/>
                                          </p:val>
                                        </p:tav>
                                      </p:tavLst>
                                    </p:anim>
                                    <p:anim calcmode="lin" valueType="num">
                                      <p:cBhvr>
                                        <p:cTn id="2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1" nodeType="clickEffect">
                                  <p:stCondLst>
                                    <p:cond delay="0"/>
                                  </p:stCondLst>
                                  <p:iterate type="lt">
                                    <p:tmPct val="0"/>
                                  </p:iterate>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3524</Words>
  <Application>WPS 演示</Application>
  <PresentationFormat>自定义</PresentationFormat>
  <Paragraphs>72</Paragraphs>
  <Slides>20</Slides>
  <Notes>18</Notes>
  <HiddenSlides>0</HiddenSlides>
  <MMClips>0</MMClips>
  <ScaleCrop>false</ScaleCrop>
  <HeadingPairs>
    <vt:vector size="6" baseType="variant">
      <vt:variant>
        <vt:lpstr>已用的字体</vt:lpstr>
      </vt:variant>
      <vt:variant>
        <vt:i4>5</vt:i4>
      </vt:variant>
      <vt:variant>
        <vt:lpstr>演示文稿设计模板</vt:lpstr>
      </vt:variant>
      <vt:variant>
        <vt:i4>2</vt:i4>
      </vt:variant>
      <vt:variant>
        <vt:lpstr>幻灯片标题</vt:lpstr>
      </vt:variant>
      <vt:variant>
        <vt:i4>20</vt:i4>
      </vt:variant>
    </vt:vector>
  </HeadingPairs>
  <TitlesOfParts>
    <vt:vector size="27" baseType="lpstr">
      <vt:lpstr>Arial</vt:lpstr>
      <vt:lpstr>微软雅黑</vt:lpstr>
      <vt:lpstr>Wingdings</vt:lpstr>
      <vt:lpstr>Calibri</vt:lpstr>
      <vt:lpstr>宋体</vt: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lsl</cp:lastModifiedBy>
  <cp:revision>372</cp:revision>
  <dcterms:created xsi:type="dcterms:W3CDTF">2019-06-19T02:08:00Z</dcterms:created>
  <dcterms:modified xsi:type="dcterms:W3CDTF">2020-09-16T00:50:36Z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2052-11.1.0.9021</vt:lpwstr>
  </property>
</Properties>
</file>