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notesMasterIdLst>
    <p:notesMasterId r:id="rId32"/>
  </p:notesMasterIdLst>
  <p:sldIdLst>
    <p:sldId id="345" r:id="rId4"/>
    <p:sldId id="376" r:id="rId5"/>
    <p:sldId id="257" r:id="rId6"/>
    <p:sldId id="259" r:id="rId7"/>
    <p:sldId id="356" r:id="rId8"/>
    <p:sldId id="374" r:id="rId9"/>
    <p:sldId id="375" r:id="rId10"/>
    <p:sldId id="379" r:id="rId11"/>
    <p:sldId id="380" r:id="rId12"/>
    <p:sldId id="381" r:id="rId13"/>
    <p:sldId id="349" r:id="rId14"/>
    <p:sldId id="351" r:id="rId15"/>
    <p:sldId id="352" r:id="rId16"/>
    <p:sldId id="353" r:id="rId17"/>
    <p:sldId id="354" r:id="rId18"/>
    <p:sldId id="382" r:id="rId19"/>
    <p:sldId id="383" r:id="rId20"/>
    <p:sldId id="384" r:id="rId21"/>
    <p:sldId id="364" r:id="rId22"/>
    <p:sldId id="365" r:id="rId23"/>
    <p:sldId id="366" r:id="rId24"/>
    <p:sldId id="367" r:id="rId25"/>
    <p:sldId id="368" r:id="rId26"/>
    <p:sldId id="369" r:id="rId27"/>
    <p:sldId id="370" r:id="rId28"/>
    <p:sldId id="371" r:id="rId29"/>
    <p:sldId id="372" r:id="rId30"/>
    <p:sldId id="272" r:id="rId31"/>
  </p:sldIdLst>
  <p:sldSz cx="9144000" cy="6858000" type="screen4x3"/>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2021-9-23</a:t>
            </a:fld>
            <a:endParaRPr lang="zh-CN" altLang="en-US" strike="noStrike" noProof="1"/>
          </a:p>
        </p:txBody>
      </p:sp>
      <p:sp>
        <p:nvSpPr>
          <p:cNvPr id="4100"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4101"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292401935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p:sp>
      <p:sp>
        <p:nvSpPr>
          <p:cNvPr id="8194" name="文本占位符 2"/>
          <p:cNvSpPr>
            <a:spLocks noGrp="1"/>
          </p:cNvSpPr>
          <p:nvPr>
            <p:ph type="body" idx="1"/>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3075"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buFontTx/>
              <a:buNone/>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p:nvPr>
        </p:nvSpPr>
        <p:spPr>
          <a:xfrm>
            <a:off x="420688" y="1392238"/>
            <a:ext cx="8074025" cy="4073525"/>
          </a:xfrm>
        </p:spPr>
        <p:txBody>
          <a:bodyPr/>
          <a:lstStyle/>
          <a:p>
            <a:pPr marL="342900" marR="0" indent="-342900" algn="l" defTabSz="914400" rtl="0" eaLnBrk="1" fontAlgn="base" latinLnBrk="0" hangingPunct="1">
              <a:lnSpc>
                <a:spcPct val="100000"/>
              </a:lnSpc>
              <a:spcBef>
                <a:spcPct val="20000"/>
              </a:spcBef>
              <a:spcAft>
                <a:spcPct val="0"/>
              </a:spcAft>
              <a:buClrTx/>
              <a:buSzTx/>
              <a:buFontTx/>
              <a:buNone/>
            </a:pPr>
            <a:endParaRPr kumimoji="0" lang="en-US" altLang="zh-CN" sz="3200" b="0" i="0" u="none" strike="noStrike" kern="0" cap="none" spc="0" normalizeH="0" baseline="0" noProof="1">
              <a:solidFill>
                <a:schemeClr val="tx1"/>
              </a:solidFill>
              <a:latin typeface="新宋体" panose="02010609030101010101" charset="-122"/>
              <a:ea typeface="新宋体" panose="02010609030101010101"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endParaRPr kumimoji="0" lang="en-US" altLang="zh-CN" sz="4050" b="1" i="0" u="none" strike="noStrike" kern="0" cap="none" spc="0" normalizeH="0" baseline="0" noProof="1">
              <a:solidFill>
                <a:srgbClr val="C00000"/>
              </a:solidFill>
              <a:latin typeface="新宋体" panose="02010609030101010101" charset="-122"/>
              <a:ea typeface="新宋体" panose="02010609030101010101" charset="-122"/>
              <a:cs typeface="+mn-cs"/>
            </a:endParaRPr>
          </a:p>
          <a:p>
            <a:pPr marL="342900" marR="0" indent="-342900" algn="ctr" defTabSz="914400" rtl="0" eaLnBrk="1" fontAlgn="base" latinLnBrk="0" hangingPunct="1">
              <a:lnSpc>
                <a:spcPct val="100000"/>
              </a:lnSpc>
              <a:spcBef>
                <a:spcPct val="20000"/>
              </a:spcBef>
              <a:spcAft>
                <a:spcPct val="0"/>
              </a:spcAft>
              <a:buClrTx/>
              <a:buSzTx/>
              <a:buFontTx/>
              <a:buNone/>
            </a:pPr>
            <a:r>
              <a:rPr kumimoji="0" lang="en-US" altLang="zh-CN" sz="4050" b="1" i="0" u="none" strike="noStrike" kern="0" cap="none" spc="0" normalizeH="0" baseline="0" noProof="1">
                <a:solidFill>
                  <a:srgbClr val="C00000"/>
                </a:solidFill>
                <a:latin typeface="华文行楷" pitchFamily="2" charset="-122"/>
                <a:ea typeface="华文行楷" pitchFamily="2" charset="-122"/>
                <a:cs typeface="+mn-cs"/>
              </a:rPr>
              <a:t>  </a:t>
            </a:r>
            <a:r>
              <a:rPr kumimoji="0" lang="en-US" altLang="zh-CN" sz="7200" b="1" i="0" u="none" strike="noStrike" kern="0" cap="none" spc="0" normalizeH="0" baseline="0" noProof="1">
                <a:solidFill>
                  <a:srgbClr val="C00000"/>
                </a:solidFill>
                <a:latin typeface="华文行楷" pitchFamily="2" charset="-122"/>
                <a:ea typeface="华文行楷" pitchFamily="2" charset="-122"/>
                <a:cs typeface="+mn-cs"/>
              </a:rPr>
              <a:t> </a:t>
            </a:r>
            <a:r>
              <a:rPr kumimoji="0" lang="zh-CN" altLang="en-US" sz="7200" b="1" i="0" u="none" strike="noStrike" kern="0" cap="none" spc="0" normalizeH="0" baseline="0" noProof="1">
                <a:solidFill>
                  <a:srgbClr val="C00000"/>
                </a:solidFill>
                <a:latin typeface="华文行楷" pitchFamily="2" charset="-122"/>
                <a:ea typeface="华文行楷" pitchFamily="2" charset="-122"/>
                <a:cs typeface="+mn-cs"/>
              </a:rPr>
              <a:t>包身工</a:t>
            </a:r>
            <a:endParaRPr kumimoji="0" lang="zh-CN" altLang="zh-CN" sz="7200" b="1" i="0" u="none" strike="noStrike" kern="0" cap="none" spc="0" normalizeH="0" baseline="0" noProof="1">
              <a:solidFill>
                <a:srgbClr val="C00000"/>
              </a:solidFill>
              <a:latin typeface="华文行楷" pitchFamily="2" charset="-122"/>
              <a:ea typeface="华文行楷" pitchFamily="2" charset="-122"/>
              <a:cs typeface="+mn-cs"/>
            </a:endParaRPr>
          </a:p>
          <a:p>
            <a:pPr marL="342900" marR="0" indent="-342900" algn="ctr" defTabSz="914400" rtl="0" eaLnBrk="1" fontAlgn="base" latinLnBrk="0" hangingPunct="1">
              <a:lnSpc>
                <a:spcPct val="100000"/>
              </a:lnSpc>
              <a:spcBef>
                <a:spcPct val="20000"/>
              </a:spcBef>
              <a:spcAft>
                <a:spcPct val="0"/>
              </a:spcAft>
              <a:buClrTx/>
              <a:buSzTx/>
              <a:buFontTx/>
              <a:buNone/>
            </a:pPr>
            <a:r>
              <a:rPr kumimoji="0" lang="en-US" altLang="zh-CN" sz="7200" b="1" i="0" u="none" strike="noStrike" kern="0" cap="none" spc="0" normalizeH="0" baseline="0" noProof="1" smtClean="0">
                <a:solidFill>
                  <a:srgbClr val="C00000"/>
                </a:solidFill>
                <a:latin typeface="新宋体" panose="02010609030101010101" charset="-122"/>
                <a:ea typeface="新宋体" panose="02010609030101010101" charset="-122"/>
                <a:cs typeface="+mn-cs"/>
              </a:rPr>
              <a:t>         </a:t>
            </a:r>
            <a:r>
              <a:rPr kumimoji="0" lang="zh-CN" altLang="en-US" sz="4050" b="1" i="0" u="none" strike="noStrike" kern="0" cap="none" spc="0" normalizeH="0" baseline="0" noProof="1" smtClean="0">
                <a:solidFill>
                  <a:srgbClr val="0070C0"/>
                </a:solidFill>
                <a:latin typeface="新宋体" panose="02010609030101010101" charset="-122"/>
                <a:ea typeface="新宋体" panose="02010609030101010101" charset="-122"/>
                <a:cs typeface="+mn-cs"/>
              </a:rPr>
              <a:t>夏衍</a:t>
            </a:r>
            <a:endParaRPr kumimoji="0" lang="en-US" altLang="zh-CN" sz="7200" b="1" i="0" u="none" strike="noStrike" kern="0" cap="none" spc="0" normalizeH="0" baseline="0" noProof="1" smtClean="0">
              <a:solidFill>
                <a:srgbClr val="C00000"/>
              </a:solidFill>
              <a:latin typeface="新宋体" panose="02010609030101010101" charset="-122"/>
              <a:ea typeface="新宋体" panose="02010609030101010101"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kern="0" cap="none" spc="0" normalizeH="0" baseline="0" noProof="1" smtClean="0">
                <a:solidFill>
                  <a:srgbClr val="C00000"/>
                </a:solidFill>
                <a:latin typeface="新宋体" panose="02010609030101010101" charset="-122"/>
                <a:ea typeface="新宋体" panose="02010609030101010101" charset="-122"/>
                <a:cs typeface="+mn-cs"/>
              </a:rPr>
              <a:t>                                    </a:t>
            </a:r>
          </a:p>
          <a:p>
            <a:pPr marL="342900" marR="0" indent="-34290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kern="0" cap="none" spc="0" normalizeH="0" baseline="0" noProof="1" smtClean="0">
                <a:solidFill>
                  <a:srgbClr val="C00000"/>
                </a:solidFill>
                <a:latin typeface="新宋体" panose="02010609030101010101" charset="-122"/>
                <a:ea typeface="新宋体" panose="02010609030101010101" charset="-122"/>
                <a:cs typeface="+mn-cs"/>
              </a:rPr>
              <a:t>                                       </a:t>
            </a:r>
            <a:endParaRPr kumimoji="0" lang="zh-CN" altLang="zh-CN" sz="3200" b="1" i="0" u="none" strike="noStrike" kern="0" cap="none" spc="0" normalizeH="0" baseline="0" noProof="1">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242" name="Rectangle 2"/>
          <p:cNvSpPr>
            <a:spLocks noGrp="1"/>
          </p:cNvSpPr>
          <p:nvPr>
            <p:ph/>
          </p:nvPr>
        </p:nvSpPr>
        <p:spPr>
          <a:xfrm>
            <a:off x="209550" y="249555"/>
            <a:ext cx="9046845" cy="6146800"/>
          </a:xfrm>
        </p:spPr>
        <p:txBody>
          <a:bodyPr anchor="t"/>
          <a:lstStyle/>
          <a:p>
            <a:pP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
        <p:nvSpPr>
          <p:cNvPr id="2" name="文本框 1"/>
          <p:cNvSpPr txBox="1"/>
          <p:nvPr/>
        </p:nvSpPr>
        <p:spPr>
          <a:xfrm>
            <a:off x="371475" y="536575"/>
            <a:ext cx="7783830" cy="6000750"/>
          </a:xfrm>
          <a:prstGeom prst="rect">
            <a:avLst/>
          </a:prstGeom>
          <a:noFill/>
        </p:spPr>
        <p:txBody>
          <a:bodyPr wrap="square" rtlCol="0" anchor="t">
            <a:spAutoFit/>
          </a:bodyPr>
          <a:lstStyle/>
          <a:p>
            <a:pPr lvl="0" eaLnBrk="1" hangingPunct="1">
              <a:lnSpc>
                <a:spcPct val="15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议论</a:t>
            </a:r>
            <a:r>
              <a:rPr lang="zh-CN" altLang="en-US"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：本文议论有的穿插在记叙、描写之中</a:t>
            </a:r>
            <a:r>
              <a:rPr lang="en-US" altLang="zh-CN"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r>
              <a:rPr lang="zh-CN" altLang="en-US"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使记叙、描写富有哲理性，有的以议论作为记叙、描写的总结</a:t>
            </a:r>
            <a:r>
              <a:rPr lang="en-US" altLang="zh-CN"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点明要旨。</a:t>
            </a:r>
          </a:p>
          <a:p>
            <a:pPr lvl="0" eaLnBrk="1" hangingPunct="1">
              <a:lnSpc>
                <a:spcPct val="150000"/>
              </a:lnSpc>
            </a:pPr>
            <a:r>
              <a:rPr lang="zh-CN" altLang="en-US"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最后三段的议论重点</a:t>
            </a:r>
            <a:r>
              <a:rPr lang="en-US" altLang="zh-CN"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控诉吃人的包身工制度</a:t>
            </a:r>
            <a:r>
              <a:rPr lang="en-US" altLang="zh-CN"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警告中外吃人者。通过事理的议沦</a:t>
            </a:r>
            <a:r>
              <a:rPr lang="en-US" altLang="zh-CN" sz="32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使文章的主题升华到一个新的高度</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 </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具有极强的鼓动性和战斗力。</a:t>
            </a:r>
            <a:endParaRPr lang="zh-CN" altLang="en-US" sz="3200">
              <a:solidFill>
                <a:srgbClr val="FF0000"/>
              </a:solidFill>
              <a:latin typeface="楷体" panose="02010609060101010101" charset="-122"/>
              <a:ea typeface="楷体" panose="02010609060101010101" charset="-122"/>
              <a:cs typeface="楷体" panose="02010609060101010101" charset="-122"/>
            </a:endParaRPr>
          </a:p>
          <a:p>
            <a:pPr lvl="0" eaLnBrk="1" hangingPunct="1">
              <a:lnSpc>
                <a:spcPct val="150000"/>
              </a:lnSpc>
            </a:pP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endParaRPr lang="zh-CN" altLang="en-US"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根据课文内容，为包身工制作一张《包身工一天作息时间表》，并从衣、食、住、行、做工五个方面概述包身工的生活。</a:t>
            </a:r>
            <a:endParaRPr lang="en-US" altLang="zh-CN"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r>
              <a:rPr lang="zh-CN" altLang="en-US" b="1">
                <a:solidFill>
                  <a:srgbClr val="C00000"/>
                </a:solidFill>
                <a:latin typeface="华文行楷" pitchFamily="2" charset="-122"/>
                <a:ea typeface="华文行楷" pitchFamily="2" charset="-122"/>
              </a:rPr>
              <a:t>一天作息时间表：</a:t>
            </a:r>
          </a:p>
          <a:p>
            <a:pPr eaLnBrk="1" hangingPunct="1">
              <a:buFontTx/>
              <a:buNone/>
            </a:pPr>
            <a:r>
              <a:rPr lang="en-US" altLang="zh-CN" b="1">
                <a:solidFill>
                  <a:srgbClr val="C00000"/>
                </a:solidFill>
                <a:latin typeface="华文行楷" pitchFamily="2" charset="-122"/>
                <a:ea typeface="华文行楷" pitchFamily="2" charset="-122"/>
              </a:rPr>
              <a:t>                         4:15</a:t>
            </a:r>
            <a:r>
              <a:rPr lang="zh-CN" altLang="en-US" b="1">
                <a:solidFill>
                  <a:srgbClr val="C00000"/>
                </a:solidFill>
                <a:latin typeface="华文行楷" pitchFamily="2" charset="-122"/>
                <a:ea typeface="华文行楷" pitchFamily="2" charset="-122"/>
              </a:rPr>
              <a:t>：起床</a:t>
            </a:r>
          </a:p>
          <a:p>
            <a:pPr eaLnBrk="1" hangingPunct="1">
              <a:buFontTx/>
              <a:buNone/>
            </a:pPr>
            <a:r>
              <a:rPr lang="zh-CN" altLang="en-US" b="1">
                <a:solidFill>
                  <a:srgbClr val="C00000"/>
                </a:solidFill>
                <a:latin typeface="华文行楷" pitchFamily="2" charset="-122"/>
                <a:ea typeface="华文行楷" pitchFamily="2" charset="-122"/>
              </a:rPr>
              <a:t>                        </a:t>
            </a:r>
            <a:r>
              <a:rPr lang="en-US" altLang="zh-CN" b="1">
                <a:solidFill>
                  <a:srgbClr val="C00000"/>
                </a:solidFill>
                <a:latin typeface="华文行楷" pitchFamily="2" charset="-122"/>
                <a:ea typeface="华文行楷" pitchFamily="2" charset="-122"/>
              </a:rPr>
              <a:t>4:30</a:t>
            </a:r>
            <a:r>
              <a:rPr lang="zh-CN" altLang="en-US" b="1">
                <a:solidFill>
                  <a:srgbClr val="C00000"/>
                </a:solidFill>
                <a:latin typeface="华文行楷" pitchFamily="2" charset="-122"/>
                <a:ea typeface="华文行楷" pitchFamily="2" charset="-122"/>
              </a:rPr>
              <a:t>：早餐</a:t>
            </a:r>
          </a:p>
          <a:p>
            <a:pPr eaLnBrk="1" hangingPunct="1">
              <a:buFontTx/>
              <a:buNone/>
            </a:pPr>
            <a:r>
              <a:rPr lang="zh-CN" altLang="en-US" b="1">
                <a:solidFill>
                  <a:srgbClr val="C00000"/>
                </a:solidFill>
                <a:latin typeface="华文行楷" pitchFamily="2" charset="-122"/>
                <a:ea typeface="华文行楷" pitchFamily="2" charset="-122"/>
              </a:rPr>
              <a:t>                        </a:t>
            </a:r>
            <a:r>
              <a:rPr lang="en-US" altLang="zh-CN" b="1">
                <a:solidFill>
                  <a:srgbClr val="C00000"/>
                </a:solidFill>
                <a:latin typeface="华文行楷" pitchFamily="2" charset="-122"/>
                <a:ea typeface="华文行楷" pitchFamily="2" charset="-122"/>
              </a:rPr>
              <a:t>5:00</a:t>
            </a:r>
            <a:r>
              <a:rPr lang="zh-CN" altLang="en-US" b="1">
                <a:solidFill>
                  <a:srgbClr val="C00000"/>
                </a:solidFill>
                <a:latin typeface="华文行楷" pitchFamily="2" charset="-122"/>
                <a:ea typeface="华文行楷" pitchFamily="2" charset="-122"/>
              </a:rPr>
              <a:t>：上工</a:t>
            </a:r>
          </a:p>
          <a:p>
            <a:pPr eaLnBrk="1" hangingPunct="1">
              <a:buFontTx/>
              <a:buNone/>
            </a:pPr>
            <a:r>
              <a:rPr lang="zh-CN" altLang="en-US" b="1">
                <a:solidFill>
                  <a:srgbClr val="C00000"/>
                </a:solidFill>
                <a:latin typeface="华文行楷" pitchFamily="2" charset="-122"/>
                <a:ea typeface="华文行楷" pitchFamily="2" charset="-122"/>
              </a:rPr>
              <a:t>                       </a:t>
            </a:r>
            <a:r>
              <a:rPr lang="en-US" altLang="zh-CN" b="1">
                <a:solidFill>
                  <a:srgbClr val="C00000"/>
                </a:solidFill>
                <a:latin typeface="华文行楷" pitchFamily="2" charset="-122"/>
                <a:ea typeface="华文行楷" pitchFamily="2" charset="-122"/>
              </a:rPr>
              <a:t>18:00</a:t>
            </a:r>
            <a:r>
              <a:rPr lang="zh-CN" altLang="en-US" b="1">
                <a:solidFill>
                  <a:srgbClr val="C00000"/>
                </a:solidFill>
                <a:latin typeface="华文行楷" pitchFamily="2" charset="-122"/>
                <a:ea typeface="华文行楷" pitchFamily="2" charset="-122"/>
              </a:rPr>
              <a:t>：收工</a:t>
            </a:r>
            <a:endParaRPr lang="en-US" altLang="zh-CN"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p:nvPr>
        </p:nvSpPr>
        <p:spPr>
          <a:xfrm>
            <a:off x="534669" y="934085"/>
            <a:ext cx="8196581" cy="4989195"/>
          </a:xfrm>
        </p:spPr>
        <p:txBody>
          <a:bodyPr/>
          <a:lstStyle/>
          <a:p>
            <a:pPr eaLnBrk="1" fontAlgn="base" hangingPunct="1">
              <a:buFontTx/>
              <a:buNone/>
            </a:pPr>
            <a:endParaRPr lang="en-US" altLang="zh-CN" strike="noStrike" noProof="1">
              <a:latin typeface="新宋体" panose="02010609030101010101" charset="-122"/>
              <a:ea typeface="新宋体" panose="02010609030101010101" charset="-122"/>
            </a:endParaRPr>
          </a:p>
          <a:p>
            <a:pPr eaLnBrk="1" fontAlgn="base" hangingPunct="1">
              <a:lnSpc>
                <a:spcPct val="100000"/>
              </a:lnSpc>
              <a:buFontTx/>
              <a:buNone/>
            </a:pPr>
            <a:r>
              <a:rPr lang="zh-CN" altLang="en-US" b="1" strike="noStrike" noProof="1" smtClean="0">
                <a:solidFill>
                  <a:srgbClr val="C00000"/>
                </a:solidFill>
                <a:latin typeface="华文行楷" pitchFamily="2" charset="-122"/>
                <a:ea typeface="华文行楷" pitchFamily="2" charset="-122"/>
                <a:cs typeface="华文行楷" pitchFamily="2" charset="-122"/>
              </a:rPr>
              <a:t>        </a:t>
            </a:r>
            <a:r>
              <a:rPr lang="zh-CN" altLang="en-US" b="1" strike="noStrike" noProof="1" smtClean="0">
                <a:solidFill>
                  <a:srgbClr val="C00000"/>
                </a:solidFill>
                <a:latin typeface="楷体" panose="02010609060101010101" charset="-122"/>
                <a:ea typeface="楷体" panose="02010609060101010101" charset="-122"/>
                <a:cs typeface="楷体" panose="02010609060101010101" charset="-122"/>
              </a:rPr>
              <a:t>衣：</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褪色或脏了的短衣、短衫，下面是玄色或是条纹的裤子。破脏的粗布鞋。</a:t>
            </a:r>
          </a:p>
          <a:p>
            <a:pPr eaLnBrk="1" fontAlgn="base" hangingPunct="1">
              <a:lnSpc>
                <a:spcPct val="100000"/>
              </a:lnSpc>
              <a:buFontTx/>
              <a:buNone/>
            </a:pP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   </a:t>
            </a:r>
            <a:r>
              <a:rPr lang="zh-CN" altLang="en-US" b="1" strike="noStrike" noProof="1" smtClean="0">
                <a:solidFill>
                  <a:srgbClr val="C00000"/>
                </a:solidFill>
                <a:latin typeface="楷体" panose="02010609060101010101" charset="-122"/>
                <a:ea typeface="楷体" panose="02010609060101010101" charset="-122"/>
                <a:cs typeface="楷体" panose="02010609060101010101" charset="-122"/>
              </a:rPr>
              <a:t>食：</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两粥一饭，早晚吃粥，中午干饭。</a:t>
            </a:r>
          </a:p>
          <a:p>
            <a:pPr eaLnBrk="1" fontAlgn="base" hangingPunct="1">
              <a:lnSpc>
                <a:spcPct val="100000"/>
              </a:lnSpc>
              <a:buFontTx/>
              <a:buNone/>
            </a:pP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   </a:t>
            </a:r>
            <a:r>
              <a:rPr lang="zh-CN" altLang="en-US" b="1" strike="noStrike" noProof="1" smtClean="0">
                <a:solidFill>
                  <a:srgbClr val="C00000"/>
                </a:solidFill>
                <a:latin typeface="楷体" panose="02010609060101010101" charset="-122"/>
                <a:ea typeface="楷体" panose="02010609060101010101" charset="-122"/>
                <a:cs typeface="楷体" panose="02010609060101010101" charset="-122"/>
              </a:rPr>
              <a:t>住：</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面积约</a:t>
            </a:r>
            <a:r>
              <a:rPr lang="en-US" altLang="zh-CN"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9.32</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平方米，要容十六七个人，人均居住面积不到</a:t>
            </a:r>
            <a:r>
              <a:rPr lang="en-US" altLang="zh-CN"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0.6</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个平方。</a:t>
            </a:r>
          </a:p>
          <a:p>
            <a:pPr eaLnBrk="1" fontAlgn="base" hangingPunct="1">
              <a:lnSpc>
                <a:spcPct val="100000"/>
              </a:lnSpc>
              <a:buFontTx/>
              <a:buNone/>
            </a:pP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   </a:t>
            </a:r>
            <a:r>
              <a:rPr lang="zh-CN" altLang="en-US" b="1" strike="noStrike" noProof="1" smtClean="0">
                <a:solidFill>
                  <a:srgbClr val="C00000"/>
                </a:solidFill>
                <a:latin typeface="楷体" panose="02010609060101010101" charset="-122"/>
                <a:ea typeface="楷体" panose="02010609060101010101" charset="-122"/>
                <a:cs typeface="楷体" panose="02010609060101010101" charset="-122"/>
              </a:rPr>
              <a:t>行：</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没有自由，在严密监视下往来于</a:t>
            </a:r>
          </a:p>
          <a:p>
            <a:pPr eaLnBrk="1" fontAlgn="base" hangingPunct="1">
              <a:lnSpc>
                <a:spcPct val="100000"/>
              </a:lnSpc>
              <a:buFontTx/>
              <a:buNone/>
            </a:pP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工房与工厂之间，两点一线。</a:t>
            </a:r>
          </a:p>
          <a:p>
            <a:pPr eaLnBrk="1" fontAlgn="base" hangingPunct="1">
              <a:lnSpc>
                <a:spcPct val="100000"/>
              </a:lnSpc>
              <a:buFontTx/>
              <a:buNone/>
            </a:pP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  </a:t>
            </a:r>
            <a:r>
              <a:rPr lang="zh-CN" altLang="en-US" b="1" strike="noStrike" noProof="1" smtClean="0">
                <a:solidFill>
                  <a:srgbClr val="C00000"/>
                </a:solidFill>
                <a:latin typeface="楷体" panose="02010609060101010101" charset="-122"/>
                <a:ea typeface="楷体" panose="02010609060101010101" charset="-122"/>
                <a:cs typeface="楷体" panose="02010609060101010101" charset="-122"/>
              </a:rPr>
              <a:t>做工：</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在</a:t>
            </a:r>
            <a:r>
              <a:rPr lang="en-US" altLang="zh-CN"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三大威胁</a:t>
            </a:r>
            <a:r>
              <a:rPr lang="en-US" altLang="zh-CN"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和</a:t>
            </a:r>
            <a:r>
              <a:rPr lang="en-US" altLang="zh-CN"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三大危险</a:t>
            </a:r>
            <a:r>
              <a:rPr lang="en-US" altLang="zh-CN"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b="1" strike="noStrike" noProof="1" smtClean="0">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威胁下工作</a:t>
            </a:r>
            <a:r>
              <a:rPr lang="zh-CN" altLang="en-US" b="1" strike="noStrike" noProof="1" smtClean="0">
                <a:solidFill>
                  <a:srgbClr val="C00000"/>
                </a:solidFill>
                <a:latin typeface="楷体" panose="02010609060101010101" charset="-122"/>
                <a:ea typeface="楷体" panose="02010609060101010101" charset="-122"/>
                <a:cs typeface="楷体" panose="02010609060101010101" charset="-122"/>
              </a:rPr>
              <a:t>        </a:t>
            </a:r>
            <a:r>
              <a:rPr lang="zh-CN" altLang="en-US" b="1" strike="noStrike" noProof="1" smtClean="0">
                <a:solidFill>
                  <a:srgbClr val="C00000"/>
                </a:solidFill>
                <a:latin typeface="华文行楷" pitchFamily="2" charset="-122"/>
                <a:ea typeface="华文行楷" pitchFamily="2" charset="-122"/>
                <a:cs typeface="华文行楷" pitchFamily="2" charset="-122"/>
              </a:rPr>
              <a:t>                        </a:t>
            </a:r>
          </a:p>
          <a:p>
            <a:pPr eaLnBrk="1" fontAlgn="base" hangingPunct="1">
              <a:lnSpc>
                <a:spcPct val="100000"/>
              </a:lnSpc>
              <a:buFontTx/>
              <a:buNone/>
            </a:pPr>
            <a:r>
              <a:rPr lang="zh-CN" altLang="en-US" sz="1800" b="1" strike="noStrike" noProof="1" smtClean="0">
                <a:solidFill>
                  <a:srgbClr val="C00000"/>
                </a:solidFill>
                <a:latin typeface="新宋体" panose="02010609030101010101" charset="-122"/>
                <a:ea typeface="新宋体" panose="02010609030101010101" charset="-122"/>
              </a:rPr>
              <a:t>                                       </a:t>
            </a:r>
            <a:endParaRPr lang="zh-CN" altLang="zh-CN" b="1" strike="noStrike" noProof="1">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p:nvPr>
        </p:nvSpPr>
        <p:spPr>
          <a:xfrm>
            <a:off x="420688" y="1392238"/>
            <a:ext cx="8074025" cy="4073525"/>
          </a:xfrm>
        </p:spPr>
        <p:txBody>
          <a:bodyPr anchor="t"/>
          <a:lstStyle/>
          <a:p>
            <a:pPr eaLnBrk="1" hangingPunct="1">
              <a:buFontTx/>
              <a:buNone/>
            </a:pPr>
            <a:endParaRPr lang="zh-CN" altLang="en-US" b="1" dirty="0">
              <a:solidFill>
                <a:srgbClr val="C00000"/>
              </a:solidFill>
              <a:latin typeface="华文行楷" pitchFamily="2" charset="-122"/>
              <a:ea typeface="华文行楷" pitchFamily="2" charset="-122"/>
            </a:endParaRPr>
          </a:p>
          <a:p>
            <a:pPr eaLnBrk="1" hangingPunct="1">
              <a:lnSpc>
                <a:spcPct val="150000"/>
              </a:lnSpc>
              <a:buFontTx/>
              <a:buNone/>
            </a:pPr>
            <a:r>
              <a:rPr lang="zh-CN" altLang="en-US" b="1" dirty="0">
                <a:solidFill>
                  <a:srgbClr val="C00000"/>
                </a:solidFill>
                <a:latin typeface="华文行楷" pitchFamily="2" charset="-122"/>
                <a:ea typeface="华文行楷" pitchFamily="2" charset="-122"/>
              </a:rPr>
              <a:t>    课文中包身工还有没有别的称谓，这些称谓背后，是人们对包身工怎样的态度？</a:t>
            </a:r>
            <a:endParaRPr lang="en-US" altLang="zh-CN" b="1" dirty="0">
              <a:solidFill>
                <a:srgbClr val="C00000"/>
              </a:solidFill>
              <a:latin typeface="华文行楷" pitchFamily="2" charset="-122"/>
              <a:ea typeface="华文行楷" pitchFamily="2" charset="-122"/>
            </a:endParaRPr>
          </a:p>
          <a:p>
            <a:pPr eaLnBrk="1" hangingPunct="1">
              <a:lnSpc>
                <a:spcPct val="150000"/>
              </a:lnSpc>
              <a:buFontTx/>
              <a:buNone/>
            </a:pPr>
            <a:r>
              <a:rPr lang="zh-CN" altLang="en-US" b="1" dirty="0">
                <a:solidFill>
                  <a:srgbClr val="C00000"/>
                </a:solidFill>
                <a:latin typeface="华文行楷" pitchFamily="2" charset="-122"/>
                <a:ea typeface="华文行楷" pitchFamily="2" charset="-122"/>
              </a:rPr>
              <a:t>                                    </a:t>
            </a:r>
          </a:p>
          <a:p>
            <a:pPr eaLnBrk="1" hangingPunct="1">
              <a:buFontTx/>
              <a:buNone/>
            </a:pPr>
            <a:r>
              <a:rPr lang="zh-CN" altLang="en-US" sz="1800" b="1" dirty="0">
                <a:solidFill>
                  <a:srgbClr val="C00000"/>
                </a:solidFill>
                <a:latin typeface="新宋体" panose="02010609030101010101" charset="-122"/>
                <a:ea typeface="新宋体" panose="02010609030101010101" charset="-122"/>
              </a:rPr>
              <a:t>                                       </a:t>
            </a:r>
            <a:endParaRPr lang="zh-CN" altLang="zh-CN" b="1" dirty="0">
              <a:solidFill>
                <a:srgbClr val="002060"/>
              </a:solidFill>
              <a:latin typeface="宋体" panose="0201060003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420688" y="1392238"/>
            <a:ext cx="8074025" cy="4073525"/>
          </a:xfrm>
        </p:spPr>
        <p:txBody>
          <a:bodyPr anchor="t"/>
          <a:lstStyle/>
          <a:p>
            <a:pPr eaLnBrk="1" hangingPunct="1">
              <a:buFontTx/>
              <a:buNone/>
            </a:pPr>
            <a:endParaRPr lang="en-US" altLang="zh-CN" dirty="0">
              <a:latin typeface="新宋体" panose="02010609030101010101" charset="-122"/>
              <a:ea typeface="新宋体" panose="02010609030101010101" charset="-122"/>
            </a:endParaRPr>
          </a:p>
          <a:p>
            <a:pPr eaLnBrk="1" hangingPunct="1">
              <a:buFontTx/>
              <a:buNone/>
            </a:pPr>
            <a:endParaRPr lang="zh-CN" altLang="en-US" b="1" dirty="0" smtClean="0">
              <a:solidFill>
                <a:srgbClr val="C00000"/>
              </a:solidFill>
              <a:latin typeface="华文行楷" pitchFamily="2" charset="-122"/>
              <a:ea typeface="华文行楷" pitchFamily="2" charset="-122"/>
            </a:endParaRPr>
          </a:p>
          <a:p>
            <a:pPr eaLnBrk="1" hangingPunct="1">
              <a:lnSpc>
                <a:spcPct val="150000"/>
              </a:lnSpc>
              <a:buFontTx/>
              <a:buNone/>
            </a:pPr>
            <a:r>
              <a:rPr lang="zh-CN" altLang="en-US" b="1" dirty="0" smtClean="0">
                <a:solidFill>
                  <a:srgbClr val="C00000"/>
                </a:solidFill>
                <a:latin typeface="华文行楷" pitchFamily="2" charset="-122"/>
                <a:ea typeface="华文行楷" pitchFamily="2" charset="-122"/>
              </a:rPr>
              <a:t>    </a:t>
            </a:r>
            <a:r>
              <a:rPr lang="zh-CN" altLang="en-US" b="1" dirty="0">
                <a:solidFill>
                  <a:srgbClr val="C00000"/>
                </a:solidFill>
                <a:latin typeface="华文行楷" pitchFamily="2" charset="-122"/>
                <a:ea typeface="华文行楷" pitchFamily="2" charset="-122"/>
              </a:rPr>
              <a:t>懒虫、猪猡、芦柴棒、试验工、养成工、机器、罐装了的劳动力、奴隶、冤魂</a:t>
            </a:r>
            <a:r>
              <a:rPr lang="en-US" altLang="zh-CN" b="1" dirty="0">
                <a:solidFill>
                  <a:srgbClr val="C00000"/>
                </a:solidFill>
                <a:latin typeface="华文行楷" pitchFamily="2" charset="-122"/>
                <a:ea typeface="华文行楷" pitchFamily="2" charset="-122"/>
              </a:rPr>
              <a:t>……</a:t>
            </a:r>
          </a:p>
          <a:p>
            <a:pPr eaLnBrk="1" hangingPunct="1">
              <a:lnSpc>
                <a:spcPct val="150000"/>
              </a:lnSpc>
              <a:buFontTx/>
              <a:buNone/>
            </a:pPr>
            <a:r>
              <a:rPr lang="zh-CN" altLang="en-US" b="1" dirty="0">
                <a:solidFill>
                  <a:srgbClr val="C00000"/>
                </a:solidFill>
                <a:latin typeface="华文行楷" pitchFamily="2" charset="-122"/>
                <a:ea typeface="华文行楷" pitchFamily="2" charset="-122"/>
              </a:rPr>
              <a:t>                                    </a:t>
            </a:r>
          </a:p>
          <a:p>
            <a:pPr eaLnBrk="1" hangingPunct="1">
              <a:buFontTx/>
              <a:buNone/>
            </a:pPr>
            <a:r>
              <a:rPr lang="zh-CN" altLang="en-US" sz="1800" b="1" dirty="0">
                <a:solidFill>
                  <a:srgbClr val="C00000"/>
                </a:solidFill>
                <a:latin typeface="新宋体" panose="02010609030101010101" charset="-122"/>
                <a:ea typeface="新宋体" panose="02010609030101010101" charset="-122"/>
              </a:rPr>
              <a:t>                                       </a:t>
            </a:r>
            <a:endParaRPr lang="zh-CN" altLang="zh-CN" b="1" dirty="0">
              <a:solidFill>
                <a:srgbClr val="002060"/>
              </a:solidFill>
              <a:latin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endParaRPr lang="zh-CN" altLang="en-US"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r>
              <a:rPr lang="en-US" altLang="zh-CN" b="1">
                <a:solidFill>
                  <a:srgbClr val="C00000"/>
                </a:solidFill>
                <a:latin typeface="楷体" panose="02010609060101010101" charset="-122"/>
                <a:ea typeface="楷体" panose="02010609060101010101" charset="-122"/>
              </a:rPr>
              <a:t>“</a:t>
            </a:r>
            <a:r>
              <a:rPr lang="zh-CN" altLang="en-US" b="1">
                <a:solidFill>
                  <a:srgbClr val="C00000"/>
                </a:solidFill>
                <a:latin typeface="楷体" panose="02010609060101010101" charset="-122"/>
                <a:ea typeface="楷体" panose="02010609060101010101" charset="-122"/>
                <a:cs typeface="楷体" panose="02010609060101010101" charset="-122"/>
              </a:rPr>
              <a:t>包身工</a:t>
            </a:r>
            <a:r>
              <a:rPr lang="en-US" altLang="zh-CN" b="1">
                <a:solidFill>
                  <a:srgbClr val="C00000"/>
                </a:solidFill>
                <a:latin typeface="楷体" panose="02010609060101010101" charset="-122"/>
                <a:ea typeface="楷体" panose="02010609060101010101" charset="-122"/>
                <a:cs typeface="楷体" panose="02010609060101010101" charset="-122"/>
              </a:rPr>
              <a:t>”</a:t>
            </a:r>
            <a:r>
              <a:rPr lang="zh-CN" altLang="en-US" b="1">
                <a:solidFill>
                  <a:srgbClr val="C00000"/>
                </a:solidFill>
                <a:latin typeface="楷体" panose="02010609060101010101" charset="-122"/>
                <a:ea typeface="楷体" panose="02010609060101010101" charset="-122"/>
                <a:cs typeface="楷体" panose="02010609060101010101" charset="-122"/>
              </a:rPr>
              <a:t>这些人是从哪里来的，是怎么来的？ </a:t>
            </a:r>
            <a:r>
              <a:rPr lang="zh-CN" altLang="en-US" b="1">
                <a:solidFill>
                  <a:srgbClr val="C00000"/>
                </a:solidFill>
                <a:latin typeface="华文行楷" pitchFamily="2" charset="-122"/>
                <a:ea typeface="华文行楷" pitchFamily="2" charset="-122"/>
              </a:rPr>
              <a:t>                                   </a:t>
            </a: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endParaRPr lang="zh-CN" altLang="en-US"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rPr>
              <a:t>家乡或者灾荒区域，大都来自乡下，出身于贫困家庭，父母为了</a:t>
            </a:r>
            <a:r>
              <a:rPr lang="en-US" altLang="zh-CN" b="1">
                <a:gradFill>
                  <a:gsLst>
                    <a:gs pos="0">
                      <a:srgbClr val="012D86"/>
                    </a:gs>
                    <a:gs pos="100000">
                      <a:srgbClr val="0E2557"/>
                    </a:gs>
                  </a:gsLst>
                  <a:lin scaled="0"/>
                </a:gradFill>
                <a:latin typeface="楷体" panose="02010609060101010101" charset="-122"/>
                <a:ea typeface="楷体" panose="02010609060101010101" charset="-122"/>
              </a:rPr>
              <a:t>20</a:t>
            </a:r>
            <a:r>
              <a:rPr lang="zh-CN" altLang="en-US" b="1">
                <a:gradFill>
                  <a:gsLst>
                    <a:gs pos="0">
                      <a:srgbClr val="012D86"/>
                    </a:gs>
                    <a:gs pos="100000">
                      <a:srgbClr val="0E2557"/>
                    </a:gs>
                  </a:gsLst>
                  <a:lin scaled="0"/>
                </a:gradFill>
                <a:latin typeface="楷体" panose="02010609060101010101" charset="-122"/>
                <a:ea typeface="楷体" panose="02010609060101010101" charset="-122"/>
              </a:rPr>
              <a:t>块大洋，为了给孩子谋条生路，把孩子送进了虎口</a:t>
            </a: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421005" y="461645"/>
            <a:ext cx="8427085" cy="5865495"/>
          </a:xfrm>
        </p:spPr>
        <p:txBody>
          <a:bodyPr anchor="t"/>
          <a:lstStyle/>
          <a:p>
            <a:pPr algn="ctr" eaLnBrk="1" hangingPunct="1">
              <a:lnSpc>
                <a:spcPct val="150000"/>
              </a:lnSpc>
              <a:buFontTx/>
              <a:buNone/>
            </a:pPr>
            <a:r>
              <a:rPr lang="zh-CN" altLang="en-US" b="1">
                <a:solidFill>
                  <a:srgbClr val="FF0000"/>
                </a:solidFill>
                <a:latin typeface="楷体" panose="02010609060101010101" charset="-122"/>
                <a:ea typeface="楷体" panose="02010609060101010101" charset="-122"/>
              </a:rPr>
              <a:t>被带工老板花言巧语欺骗而来</a:t>
            </a:r>
            <a:endParaRPr lang="en-US" altLang="zh-CN" b="1">
              <a:gradFill>
                <a:gsLst>
                  <a:gs pos="0">
                    <a:srgbClr val="012D86"/>
                  </a:gs>
                  <a:gs pos="100000">
                    <a:srgbClr val="0E2557"/>
                  </a:gs>
                </a:gsLst>
                <a:lin scaled="0"/>
              </a:gradFill>
              <a:latin typeface="楷体" panose="02010609060101010101" charset="-122"/>
              <a:ea typeface="楷体" panose="02010609060101010101" charset="-122"/>
            </a:endParaRPr>
          </a:p>
          <a:p>
            <a:pPr algn="l" eaLnBrk="1" hangingPunct="1">
              <a:lnSpc>
                <a:spcPct val="150000"/>
              </a:lnSpc>
              <a:buFontTx/>
              <a:buNone/>
            </a:pP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  洋式的公司房子</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——七尺阔.十二尺深的工房楼下.横七竖八地躺满了十六七个“猪猡 ”</a:t>
            </a:r>
          </a:p>
          <a:p>
            <a:pPr algn="l" eaLnBrk="1" hangingPunct="1">
              <a:lnSpc>
                <a:spcPct val="150000"/>
              </a:lnSpc>
              <a:buFontTx/>
              <a:buNone/>
            </a:pP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  鱼肉荤腥</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两粥一饭，</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慈祥</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老板的菜叶</a:t>
            </a:r>
          </a:p>
          <a:p>
            <a:pPr algn="l" eaLnBrk="1" hangingPunct="1">
              <a:lnSpc>
                <a:spcPct val="150000"/>
              </a:lnSpc>
              <a:buFontTx/>
              <a:buNone/>
            </a:pP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  一个月休息两天</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冷水治病，要她做到死</a:t>
            </a:r>
          </a:p>
          <a:p>
            <a:pPr algn="l" eaLnBrk="1" hangingPunct="1">
              <a:lnSpc>
                <a:spcPct val="150000"/>
              </a:lnSpc>
              <a:buFontTx/>
              <a:buNone/>
            </a:pP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  咱们带着到马路上去玩耍</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辱骂，殴打</a:t>
            </a:r>
          </a:p>
          <a:p>
            <a:pPr algn="l" eaLnBrk="1" hangingPunct="1">
              <a:lnSpc>
                <a:spcPct val="150000"/>
              </a:lnSpc>
              <a:buFontTx/>
              <a:buNone/>
            </a:pP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  做满三年，以后赚的钱就归你啦</a:t>
            </a:r>
            <a:r>
              <a:rPr lang="en-US" altLang="zh-CN" sz="2800" b="1">
                <a:gradFill>
                  <a:gsLst>
                    <a:gs pos="0">
                      <a:srgbClr val="012D86"/>
                    </a:gs>
                    <a:gs pos="100000">
                      <a:srgbClr val="0E2557"/>
                    </a:gs>
                  </a:gsLst>
                  <a:lin scaled="0"/>
                </a:gradFill>
                <a:latin typeface="楷体" panose="02010609060101010101" charset="-122"/>
                <a:ea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rPr>
              <a:t>能够做满的不到三分之二</a:t>
            </a:r>
            <a:endParaRPr lang="en-US" altLang="zh-CN" b="1">
              <a:gradFill>
                <a:gsLst>
                  <a:gs pos="0">
                    <a:srgbClr val="012D86"/>
                  </a:gs>
                  <a:gs pos="100000">
                    <a:srgbClr val="0E2557"/>
                  </a:gs>
                </a:gsLst>
                <a:lin scaled="0"/>
              </a:gradFill>
              <a:latin typeface="楷体" panose="02010609060101010101" charset="-122"/>
              <a:ea typeface="楷体" panose="02010609060101010101"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endParaRPr lang="zh-CN" altLang="en-US"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作者是怎样描写包身工这个群体的生活的？</a:t>
            </a:r>
          </a:p>
          <a:p>
            <a:pPr eaLnBrk="1" hangingPunct="1">
              <a:lnSpc>
                <a:spcPct val="150000"/>
              </a:lnSpc>
              <a:buFontTx/>
              <a:buNone/>
            </a:pPr>
            <a:r>
              <a:rPr lang="zh-CN" altLang="en-US" b="1">
                <a:solidFill>
                  <a:srgbClr val="C00000"/>
                </a:solidFill>
                <a:latin typeface="华文行楷" pitchFamily="2" charset="-122"/>
                <a:ea typeface="华文行楷" pitchFamily="2" charset="-122"/>
              </a:rPr>
              <a:t>（用的什么写作手法）</a:t>
            </a: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p:nvPr>
        </p:nvSpPr>
        <p:spPr>
          <a:xfrm>
            <a:off x="420688" y="1392238"/>
            <a:ext cx="8074025" cy="4073525"/>
          </a:xfrm>
        </p:spPr>
        <p:txBody>
          <a:bodyPr/>
          <a:lstStyle/>
          <a:p>
            <a:pPr marL="342900" marR="0" indent="-342900" algn="l" defTabSz="914400" rtl="0" eaLnBrk="1" fontAlgn="base" latinLnBrk="0" hangingPunct="1">
              <a:lnSpc>
                <a:spcPct val="100000"/>
              </a:lnSpc>
              <a:spcBef>
                <a:spcPct val="20000"/>
              </a:spcBef>
              <a:spcAft>
                <a:spcPct val="0"/>
              </a:spcAft>
              <a:buClrTx/>
              <a:buSzTx/>
              <a:buFontTx/>
              <a:buNone/>
            </a:pPr>
            <a:endParaRPr kumimoji="0" lang="en-US" altLang="zh-CN" sz="3200" b="0" i="0" u="none" strike="noStrike" kern="0" cap="none" spc="0" normalizeH="0" baseline="0" noProof="1">
              <a:solidFill>
                <a:schemeClr val="tx1"/>
              </a:solidFill>
              <a:latin typeface="新宋体" panose="02010609030101010101" charset="-122"/>
              <a:ea typeface="新宋体" panose="02010609030101010101"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endParaRPr kumimoji="0" lang="en-US" altLang="zh-CN" sz="4050" b="1" i="0" u="none" strike="noStrike" kern="0" cap="none" spc="0" normalizeH="0" baseline="0" noProof="1">
              <a:solidFill>
                <a:srgbClr val="C00000"/>
              </a:solidFill>
              <a:latin typeface="新宋体" panose="02010609030101010101" charset="-122"/>
              <a:ea typeface="新宋体" panose="02010609030101010101" charset="-122"/>
              <a:cs typeface="+mn-cs"/>
            </a:endParaRPr>
          </a:p>
          <a:p>
            <a:pPr marL="342900" marR="0" indent="-342900" algn="ctr" defTabSz="914400" rtl="0" eaLnBrk="1" fontAlgn="base" latinLnBrk="0" hangingPunct="1">
              <a:lnSpc>
                <a:spcPct val="100000"/>
              </a:lnSpc>
              <a:spcBef>
                <a:spcPct val="20000"/>
              </a:spcBef>
              <a:spcAft>
                <a:spcPct val="0"/>
              </a:spcAft>
              <a:buClrTx/>
              <a:buSzTx/>
              <a:buFontTx/>
              <a:buNone/>
            </a:pPr>
            <a:r>
              <a:rPr kumimoji="0" lang="en-US" altLang="zh-CN" b="1" i="0" u="none" strike="noStrike" kern="0" cap="none" spc="0" normalizeH="0" baseline="0" noProof="1">
                <a:solidFill>
                  <a:srgbClr val="C00000"/>
                </a:solidFill>
                <a:latin typeface="楷体" panose="02010609060101010101" charset="-122"/>
                <a:ea typeface="楷体" panose="02010609060101010101" charset="-122"/>
                <a:cs typeface="+mn-cs"/>
              </a:rPr>
              <a:t>德莫高于爱民，行莫贱于害民。</a:t>
            </a:r>
          </a:p>
          <a:p>
            <a:pPr marL="342900" marR="0" indent="-342900" algn="ctr" defTabSz="914400" rtl="0" eaLnBrk="1" fontAlgn="base" latinLnBrk="0" hangingPunct="1">
              <a:lnSpc>
                <a:spcPct val="100000"/>
              </a:lnSpc>
              <a:spcBef>
                <a:spcPct val="20000"/>
              </a:spcBef>
              <a:spcAft>
                <a:spcPct val="0"/>
              </a:spcAft>
              <a:buClrTx/>
              <a:buSzTx/>
              <a:buFontTx/>
              <a:buNone/>
            </a:pPr>
            <a:r>
              <a:rPr kumimoji="0" lang="en-US" altLang="zh-CN" b="1" i="0" u="none" strike="noStrike" kern="0" cap="none" spc="0" normalizeH="0" baseline="0" noProof="1">
                <a:solidFill>
                  <a:srgbClr val="C00000"/>
                </a:solidFill>
                <a:latin typeface="楷体" panose="02010609060101010101" charset="-122"/>
                <a:ea typeface="楷体" panose="02010609060101010101" charset="-122"/>
                <a:cs typeface="+mn-cs"/>
              </a:rPr>
              <a:t>                      ——</a:t>
            </a:r>
            <a:r>
              <a:rPr kumimoji="0" lang="zh-CN" altLang="en-US" b="1" i="0" u="none" strike="noStrike" kern="0" cap="none" spc="0" normalizeH="0" baseline="0" noProof="1">
                <a:solidFill>
                  <a:srgbClr val="C00000"/>
                </a:solidFill>
                <a:latin typeface="楷体" panose="02010609060101010101" charset="-122"/>
                <a:ea typeface="楷体" panose="02010609060101010101" charset="-122"/>
                <a:cs typeface="+mn-cs"/>
              </a:rPr>
              <a:t>《晏子春秋》</a:t>
            </a:r>
            <a:endParaRPr kumimoji="0" lang="en-US" altLang="zh-CN" b="1" i="0" u="none" strike="noStrike" kern="0" cap="none" spc="0" normalizeH="0" baseline="0" noProof="1">
              <a:solidFill>
                <a:srgbClr val="C00000"/>
              </a:solidFill>
              <a:latin typeface="楷体" panose="02010609060101010101" charset="-122"/>
              <a:ea typeface="楷体" panose="02010609060101010101" charset="-122"/>
              <a:cs typeface="+mn-cs"/>
            </a:endParaRPr>
          </a:p>
          <a:p>
            <a:pPr marL="342900" marR="0" indent="-342900" algn="ctr" defTabSz="914400" rtl="0" eaLnBrk="1" fontAlgn="base" latinLnBrk="0" hangingPunct="1">
              <a:lnSpc>
                <a:spcPct val="100000"/>
              </a:lnSpc>
              <a:spcBef>
                <a:spcPct val="20000"/>
              </a:spcBef>
              <a:spcAft>
                <a:spcPct val="0"/>
              </a:spcAft>
              <a:buClrTx/>
              <a:buSzTx/>
              <a:buFontTx/>
              <a:buNone/>
            </a:pPr>
            <a:r>
              <a:rPr kumimoji="0" lang="en-US" altLang="zh-CN" sz="4050" b="1" i="0" u="none" strike="noStrike" kern="0" cap="none" spc="0" normalizeH="0" baseline="0" noProof="1">
                <a:solidFill>
                  <a:srgbClr val="C00000"/>
                </a:solidFill>
                <a:latin typeface="华文行楷" pitchFamily="2" charset="-122"/>
                <a:ea typeface="华文行楷" pitchFamily="2" charset="-122"/>
                <a:cs typeface="+mn-cs"/>
              </a:rPr>
              <a:t>  </a:t>
            </a:r>
            <a:r>
              <a:rPr kumimoji="0" lang="en-US" altLang="zh-CN" sz="7200" b="1" i="0" u="none" strike="noStrike" kern="0" cap="none" spc="0" normalizeH="0" baseline="0" noProof="1">
                <a:solidFill>
                  <a:srgbClr val="C00000"/>
                </a:solidFill>
                <a:latin typeface="华文行楷" pitchFamily="2" charset="-122"/>
                <a:ea typeface="华文行楷" pitchFamily="2" charset="-122"/>
                <a:cs typeface="+mn-cs"/>
              </a:rPr>
              <a:t> </a:t>
            </a:r>
            <a:endParaRPr kumimoji="0" lang="en-US" altLang="zh-CN" sz="7200" b="1" i="0" u="none" strike="noStrike" kern="0" cap="none" spc="0" normalizeH="0" baseline="0" noProof="1" smtClean="0">
              <a:solidFill>
                <a:srgbClr val="C00000"/>
              </a:solidFill>
              <a:latin typeface="新宋体" panose="02010609030101010101" charset="-122"/>
              <a:ea typeface="新宋体" panose="02010609030101010101" charset="-122"/>
              <a:cs typeface="+mn-cs"/>
            </a:endParaRPr>
          </a:p>
          <a:p>
            <a:pPr marL="342900" marR="0" indent="-34290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kern="0" cap="none" spc="0" normalizeH="0" baseline="0" noProof="1" smtClean="0">
                <a:solidFill>
                  <a:srgbClr val="C00000"/>
                </a:solidFill>
                <a:latin typeface="新宋体" panose="02010609030101010101" charset="-122"/>
                <a:ea typeface="新宋体" panose="02010609030101010101" charset="-122"/>
                <a:cs typeface="+mn-cs"/>
              </a:rPr>
              <a:t>                                    </a:t>
            </a:r>
          </a:p>
          <a:p>
            <a:pPr marL="342900" marR="0" indent="-342900" algn="l" defTabSz="914400" rtl="0" eaLnBrk="1" fontAlgn="base" latinLnBrk="0" hangingPunct="1">
              <a:lnSpc>
                <a:spcPct val="100000"/>
              </a:lnSpc>
              <a:spcBef>
                <a:spcPct val="20000"/>
              </a:spcBef>
              <a:spcAft>
                <a:spcPct val="0"/>
              </a:spcAft>
              <a:buClrTx/>
              <a:buSzTx/>
              <a:buFontTx/>
              <a:buNone/>
            </a:pPr>
            <a:r>
              <a:rPr kumimoji="0" lang="zh-CN" altLang="en-US" sz="1800" b="1" i="0" u="none" strike="noStrike" kern="0" cap="none" spc="0" normalizeH="0" baseline="0" noProof="1" smtClean="0">
                <a:solidFill>
                  <a:srgbClr val="C00000"/>
                </a:solidFill>
                <a:latin typeface="新宋体" panose="02010609030101010101" charset="-122"/>
                <a:ea typeface="新宋体" panose="02010609030101010101" charset="-122"/>
                <a:cs typeface="+mn-cs"/>
              </a:rPr>
              <a:t>                                       </a:t>
            </a:r>
            <a:endParaRPr kumimoji="0" lang="zh-CN" altLang="zh-CN" sz="3200" b="1" i="0" u="none" strike="noStrike" kern="0" cap="none" spc="0" normalizeH="0" baseline="0" noProof="1">
              <a:solidFill>
                <a:srgbClr val="00206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endParaRPr lang="zh-CN" altLang="en-US"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grpSp>
        <p:nvGrpSpPr>
          <p:cNvPr id="86018" name="组合 86017"/>
          <p:cNvGrpSpPr>
            <a:grpSpLocks noChangeAspect="1"/>
          </p:cNvGrpSpPr>
          <p:nvPr/>
        </p:nvGrpSpPr>
        <p:grpSpPr>
          <a:xfrm>
            <a:off x="1329690" y="377508"/>
            <a:ext cx="6985000" cy="6480175"/>
            <a:chOff x="0" y="0"/>
            <a:chExt cx="3495" cy="3495"/>
          </a:xfrm>
        </p:grpSpPr>
        <p:sp>
          <p:nvSpPr>
            <p:cNvPr id="86019" name="矩形 86018"/>
            <p:cNvSpPr>
              <a:spLocks noChangeAspect="1" noTextEdit="1"/>
            </p:cNvSpPr>
            <p:nvPr/>
          </p:nvSpPr>
          <p:spPr>
            <a:xfrm>
              <a:off x="0" y="0"/>
              <a:ext cx="3495" cy="3495"/>
            </a:xfrm>
            <a:prstGeom prst="rect">
              <a:avLst/>
            </a:prstGeom>
            <a:noFill/>
            <a:ln w="9525">
              <a:noFill/>
            </a:ln>
          </p:spPr>
          <p:txBody>
            <a:bodyPr/>
            <a:lstStyle/>
            <a:p>
              <a:endParaRPr lang="zh-CN" altLang="en-US"/>
            </a:p>
          </p:txBody>
        </p:sp>
        <p:sp>
          <p:nvSpPr>
            <p:cNvPr id="86020" name="_s86020"/>
            <p:cNvSpPr/>
            <p:nvPr/>
          </p:nvSpPr>
          <p:spPr>
            <a:xfrm flipH="1" flipV="1">
              <a:off x="937" y="1484"/>
              <a:ext cx="406" cy="132"/>
            </a:xfrm>
            <a:prstGeom prst="line">
              <a:avLst/>
            </a:prstGeom>
            <a:ln w="28575" cap="flat" cmpd="sng">
              <a:solidFill>
                <a:schemeClr val="tx1"/>
              </a:solidFill>
              <a:prstDash val="solid"/>
              <a:headEnd type="none" w="med" len="med"/>
              <a:tailEnd type="none" w="med" len="med"/>
            </a:ln>
          </p:spPr>
          <p:txBody>
            <a:bodyPr/>
            <a:lstStyle/>
            <a:p>
              <a:endParaRPr/>
            </a:p>
          </p:txBody>
        </p:sp>
        <p:sp>
          <p:nvSpPr>
            <p:cNvPr id="86021" name="_s86021"/>
            <p:cNvSpPr/>
            <p:nvPr/>
          </p:nvSpPr>
          <p:spPr>
            <a:xfrm>
              <a:off x="108" y="927"/>
              <a:ext cx="851" cy="851"/>
            </a:xfrm>
            <a:prstGeom prst="ellipse">
              <a:avLst/>
            </a:prstGeom>
            <a:solidFill>
              <a:schemeClr val="folHlink">
                <a:alpha val="50000"/>
              </a:schemeClr>
            </a:solidFill>
            <a:ln w="57150" cap="flat" cmpd="sng">
              <a:solidFill>
                <a:schemeClr val="folHlink"/>
              </a:solidFill>
              <a:prstDash val="solid"/>
              <a:headEnd type="none" w="med" len="med"/>
              <a:tailEnd type="none" w="med" len="med"/>
            </a:ln>
          </p:spPr>
          <p:txBody>
            <a:bodyPr wrap="none" lIns="0" tIns="0" rIns="0" bIns="0" anchor="ctr"/>
            <a:lstStyle/>
            <a:p>
              <a:pPr algn="ctr">
                <a:buFontTx/>
              </a:pPr>
              <a:r>
                <a:rPr lang="zh-CN" altLang="en-US" sz="2800">
                  <a:solidFill>
                    <a:srgbClr val="CC9900"/>
                  </a:solidFill>
                  <a:latin typeface="Tahoma" panose="020B0604030504040204" pitchFamily="34" charset="0"/>
                  <a:ea typeface="黑体" panose="02010609060101010101" pitchFamily="49" charset="-122"/>
                </a:rPr>
                <a:t>无名女工</a:t>
              </a:r>
            </a:p>
            <a:p>
              <a:pPr algn="ctr">
                <a:buFontTx/>
              </a:pPr>
              <a:r>
                <a:rPr lang="zh-CN" altLang="en-US" sz="2800">
                  <a:solidFill>
                    <a:srgbClr val="CC9900"/>
                  </a:solidFill>
                  <a:latin typeface="Tahoma" panose="020B0604030504040204" pitchFamily="34" charset="0"/>
                  <a:ea typeface="黑体" panose="02010609060101010101" pitchFamily="49" charset="-122"/>
                </a:rPr>
                <a:t>惨遭毒打</a:t>
              </a:r>
            </a:p>
          </p:txBody>
        </p:sp>
        <p:sp>
          <p:nvSpPr>
            <p:cNvPr id="86022" name="_s86022"/>
            <p:cNvSpPr/>
            <p:nvPr/>
          </p:nvSpPr>
          <p:spPr>
            <a:xfrm flipH="1">
              <a:off x="1247" y="2090"/>
              <a:ext cx="251" cy="346"/>
            </a:xfrm>
            <a:prstGeom prst="line">
              <a:avLst/>
            </a:prstGeom>
            <a:ln w="28575" cap="flat" cmpd="sng">
              <a:solidFill>
                <a:schemeClr val="tx1"/>
              </a:solidFill>
              <a:prstDash val="solid"/>
              <a:headEnd type="none" w="med" len="med"/>
              <a:tailEnd type="none" w="med" len="med"/>
            </a:ln>
          </p:spPr>
          <p:txBody>
            <a:bodyPr/>
            <a:lstStyle/>
            <a:p>
              <a:endParaRPr/>
            </a:p>
          </p:txBody>
        </p:sp>
        <p:sp>
          <p:nvSpPr>
            <p:cNvPr id="86023" name="_s86023"/>
            <p:cNvSpPr/>
            <p:nvPr/>
          </p:nvSpPr>
          <p:spPr>
            <a:xfrm>
              <a:off x="572" y="2354"/>
              <a:ext cx="851" cy="851"/>
            </a:xfrm>
            <a:prstGeom prst="ellipse">
              <a:avLst/>
            </a:prstGeom>
            <a:solidFill>
              <a:schemeClr val="accent1">
                <a:alpha val="50000"/>
              </a:schemeClr>
            </a:solidFill>
            <a:ln w="57150" cap="flat" cmpd="sng">
              <a:solidFill>
                <a:schemeClr val="accent1"/>
              </a:solidFill>
              <a:prstDash val="solid"/>
              <a:headEnd type="none" w="med" len="med"/>
              <a:tailEnd type="none" w="med" len="med"/>
            </a:ln>
          </p:spPr>
          <p:txBody>
            <a:bodyPr wrap="none" lIns="0" tIns="0" rIns="0" bIns="0" anchor="ctr"/>
            <a:lstStyle/>
            <a:p>
              <a:pPr algn="ctr">
                <a:buFontTx/>
              </a:pPr>
              <a:r>
                <a:rPr lang="zh-CN" altLang="en-US" sz="2800">
                  <a:latin typeface="Tahoma" panose="020B0604030504040204" pitchFamily="34" charset="0"/>
                  <a:ea typeface="黑体" panose="02010609060101010101" pitchFamily="49" charset="-122"/>
                </a:rPr>
                <a:t>“芦柴棒”</a:t>
              </a:r>
            </a:p>
            <a:p>
              <a:pPr algn="ctr">
                <a:buFontTx/>
              </a:pPr>
              <a:r>
                <a:rPr lang="zh-CN" altLang="en-US" sz="2800">
                  <a:latin typeface="Tahoma" panose="020B0604030504040204" pitchFamily="34" charset="0"/>
                  <a:ea typeface="黑体" panose="02010609060101010101" pitchFamily="49" charset="-122"/>
                </a:rPr>
                <a:t>骨瘦如柴</a:t>
              </a:r>
            </a:p>
          </p:txBody>
        </p:sp>
        <p:sp>
          <p:nvSpPr>
            <p:cNvPr id="86024" name="_s86024"/>
            <p:cNvSpPr/>
            <p:nvPr/>
          </p:nvSpPr>
          <p:spPr>
            <a:xfrm>
              <a:off x="1997" y="2090"/>
              <a:ext cx="251" cy="345"/>
            </a:xfrm>
            <a:prstGeom prst="line">
              <a:avLst/>
            </a:prstGeom>
            <a:ln w="28575" cap="flat" cmpd="sng">
              <a:solidFill>
                <a:schemeClr val="tx1"/>
              </a:solidFill>
              <a:prstDash val="solid"/>
              <a:headEnd type="none" w="med" len="med"/>
              <a:tailEnd type="none" w="med" len="med"/>
            </a:ln>
          </p:spPr>
          <p:txBody>
            <a:bodyPr/>
            <a:lstStyle/>
            <a:p>
              <a:endParaRPr/>
            </a:p>
          </p:txBody>
        </p:sp>
        <p:sp>
          <p:nvSpPr>
            <p:cNvPr id="86025" name="_s86025"/>
            <p:cNvSpPr/>
            <p:nvPr/>
          </p:nvSpPr>
          <p:spPr>
            <a:xfrm>
              <a:off x="2072" y="2354"/>
              <a:ext cx="851" cy="851"/>
            </a:xfrm>
            <a:prstGeom prst="ellipse">
              <a:avLst/>
            </a:prstGeom>
            <a:solidFill>
              <a:schemeClr val="accent2">
                <a:alpha val="50000"/>
              </a:schemeClr>
            </a:solidFill>
            <a:ln w="57150" cap="flat" cmpd="sng">
              <a:solidFill>
                <a:schemeClr val="accent2"/>
              </a:solidFill>
              <a:prstDash val="solid"/>
              <a:headEnd type="none" w="med" len="med"/>
              <a:tailEnd type="none" w="med" len="med"/>
            </a:ln>
          </p:spPr>
          <p:txBody>
            <a:bodyPr wrap="none" lIns="0" tIns="0" rIns="0" bIns="0" anchor="ctr"/>
            <a:lstStyle/>
            <a:p>
              <a:pPr algn="ctr">
                <a:buFontTx/>
              </a:pPr>
              <a:r>
                <a:rPr lang="zh-CN" altLang="en-US" sz="2800" b="1">
                  <a:solidFill>
                    <a:srgbClr val="E9F824"/>
                  </a:solidFill>
                  <a:effectLst>
                    <a:outerShdw blurRad="38100" dist="38100" dir="2700000">
                      <a:srgbClr val="000000"/>
                    </a:outerShdw>
                  </a:effectLst>
                  <a:latin typeface="Tahoma" panose="020B0604030504040204" pitchFamily="34" charset="0"/>
                  <a:ea typeface="黑体" panose="02010609060101010101" pitchFamily="49" charset="-122"/>
                </a:rPr>
                <a:t>小福子挨罚</a:t>
              </a:r>
            </a:p>
          </p:txBody>
        </p:sp>
        <p:sp>
          <p:nvSpPr>
            <p:cNvPr id="86026" name="_s86026"/>
            <p:cNvSpPr/>
            <p:nvPr/>
          </p:nvSpPr>
          <p:spPr>
            <a:xfrm flipV="1">
              <a:off x="2151" y="1483"/>
              <a:ext cx="406" cy="132"/>
            </a:xfrm>
            <a:prstGeom prst="line">
              <a:avLst/>
            </a:prstGeom>
            <a:ln w="28575" cap="flat" cmpd="sng">
              <a:solidFill>
                <a:schemeClr val="tx1"/>
              </a:solidFill>
              <a:prstDash val="solid"/>
              <a:headEnd type="none" w="med" len="med"/>
              <a:tailEnd type="none" w="med" len="med"/>
            </a:ln>
          </p:spPr>
          <p:txBody>
            <a:bodyPr/>
            <a:lstStyle/>
            <a:p>
              <a:endParaRPr/>
            </a:p>
          </p:txBody>
        </p:sp>
        <p:sp>
          <p:nvSpPr>
            <p:cNvPr id="86027" name="_s86027"/>
            <p:cNvSpPr/>
            <p:nvPr/>
          </p:nvSpPr>
          <p:spPr>
            <a:xfrm>
              <a:off x="2536" y="927"/>
              <a:ext cx="851" cy="851"/>
            </a:xfrm>
            <a:prstGeom prst="ellipse">
              <a:avLst/>
            </a:prstGeom>
            <a:solidFill>
              <a:schemeClr val="bg2">
                <a:alpha val="50000"/>
              </a:schemeClr>
            </a:solidFill>
            <a:ln w="57150" cap="flat" cmpd="sng">
              <a:solidFill>
                <a:schemeClr val="bg2"/>
              </a:solidFill>
              <a:prstDash val="solid"/>
              <a:headEnd type="none" w="med" len="med"/>
              <a:tailEnd type="none" w="med" len="med"/>
            </a:ln>
          </p:spPr>
          <p:txBody>
            <a:bodyPr wrap="none" lIns="0" tIns="0" rIns="0" bIns="0" anchor="ctr"/>
            <a:lstStyle/>
            <a:p>
              <a:pPr algn="ctr">
                <a:buFontTx/>
              </a:pPr>
              <a:r>
                <a:rPr lang="zh-CN" altLang="en-US" sz="2800">
                  <a:latin typeface="Tahoma" panose="020B0604030504040204" pitchFamily="34" charset="0"/>
                  <a:ea typeface="黑体" panose="02010609060101010101" pitchFamily="49" charset="-122"/>
                </a:rPr>
                <a:t>“芦柴棒”重病</a:t>
              </a:r>
            </a:p>
            <a:p>
              <a:pPr algn="ctr">
                <a:buFontTx/>
              </a:pPr>
              <a:r>
                <a:rPr lang="zh-CN" altLang="en-US" sz="2800">
                  <a:latin typeface="Tahoma" panose="020B0604030504040204" pitchFamily="34" charset="0"/>
                  <a:ea typeface="黑体" panose="02010609060101010101" pitchFamily="49" charset="-122"/>
                </a:rPr>
                <a:t>遭受毒打</a:t>
              </a:r>
            </a:p>
          </p:txBody>
        </p:sp>
        <p:sp>
          <p:nvSpPr>
            <p:cNvPr id="86028" name="_s86028"/>
            <p:cNvSpPr/>
            <p:nvPr/>
          </p:nvSpPr>
          <p:spPr>
            <a:xfrm flipH="1" flipV="1">
              <a:off x="1747" y="895"/>
              <a:ext cx="0" cy="427"/>
            </a:xfrm>
            <a:prstGeom prst="line">
              <a:avLst/>
            </a:prstGeom>
            <a:ln w="28575" cap="flat" cmpd="sng">
              <a:solidFill>
                <a:schemeClr val="tx1"/>
              </a:solidFill>
              <a:prstDash val="solid"/>
              <a:headEnd type="none" w="med" len="med"/>
              <a:tailEnd type="none" w="med" len="med"/>
            </a:ln>
          </p:spPr>
          <p:txBody>
            <a:bodyPr/>
            <a:lstStyle/>
            <a:p>
              <a:endParaRPr/>
            </a:p>
          </p:txBody>
        </p:sp>
        <p:sp>
          <p:nvSpPr>
            <p:cNvPr id="86029" name="_s86029"/>
            <p:cNvSpPr/>
            <p:nvPr/>
          </p:nvSpPr>
          <p:spPr>
            <a:xfrm>
              <a:off x="1322" y="45"/>
              <a:ext cx="851" cy="851"/>
            </a:xfrm>
            <a:prstGeom prst="ellipse">
              <a:avLst/>
            </a:prstGeom>
            <a:solidFill>
              <a:schemeClr val="hlink">
                <a:alpha val="50000"/>
              </a:schemeClr>
            </a:solidFill>
            <a:ln w="57150" cap="flat" cmpd="sng">
              <a:solidFill>
                <a:schemeClr val="hlink"/>
              </a:solidFill>
              <a:prstDash val="solid"/>
              <a:headEnd type="none" w="med" len="med"/>
              <a:tailEnd type="none" w="med" len="med"/>
            </a:ln>
          </p:spPr>
          <p:txBody>
            <a:bodyPr wrap="none" lIns="0" tIns="0" rIns="0" bIns="0" anchor="ctr"/>
            <a:lstStyle/>
            <a:p>
              <a:pPr algn="ctr">
                <a:buFontTx/>
              </a:pPr>
              <a:r>
                <a:rPr lang="zh-CN" altLang="en-US" sz="3200">
                  <a:solidFill>
                    <a:srgbClr val="0000FF"/>
                  </a:solidFill>
                  <a:latin typeface="Tahoma" panose="020B0604030504040204" pitchFamily="34" charset="0"/>
                  <a:ea typeface="黑体" panose="02010609060101010101" pitchFamily="49" charset="-122"/>
                </a:rPr>
                <a:t>“芦柴棒”</a:t>
              </a:r>
            </a:p>
            <a:p>
              <a:pPr algn="ctr">
                <a:buFontTx/>
              </a:pPr>
              <a:r>
                <a:rPr lang="zh-CN" altLang="en-US" sz="3200">
                  <a:solidFill>
                    <a:srgbClr val="0000FF"/>
                  </a:solidFill>
                  <a:latin typeface="Tahoma" panose="020B0604030504040204" pitchFamily="34" charset="0"/>
                  <a:ea typeface="黑体" panose="02010609060101010101" pitchFamily="49" charset="-122"/>
                </a:rPr>
                <a:t>烧火</a:t>
              </a:r>
            </a:p>
          </p:txBody>
        </p:sp>
        <p:sp>
          <p:nvSpPr>
            <p:cNvPr id="86030" name="_s86030"/>
            <p:cNvSpPr/>
            <p:nvPr/>
          </p:nvSpPr>
          <p:spPr>
            <a:xfrm>
              <a:off x="1322" y="1322"/>
              <a:ext cx="851" cy="851"/>
            </a:xfrm>
            <a:prstGeom prst="ellipse">
              <a:avLst/>
            </a:prstGeom>
            <a:solidFill>
              <a:schemeClr val="bg1">
                <a:alpha val="50000"/>
              </a:schemeClr>
            </a:solidFill>
            <a:ln w="57150" cap="flat" cmpd="sng">
              <a:solidFill>
                <a:schemeClr val="tx1"/>
              </a:solidFill>
              <a:prstDash val="solid"/>
              <a:headEnd type="none" w="med" len="med"/>
              <a:tailEnd type="none" w="med" len="med"/>
            </a:ln>
          </p:spPr>
          <p:txBody>
            <a:bodyPr wrap="none" lIns="0" tIns="0" rIns="0" bIns="0" anchor="ctr"/>
            <a:lstStyle/>
            <a:p>
              <a:pPr algn="ctr">
                <a:buFontTx/>
              </a:pPr>
              <a:r>
                <a:rPr lang="zh-CN" altLang="en-US" sz="4600" b="1">
                  <a:solidFill>
                    <a:srgbClr val="FF0000"/>
                  </a:solidFill>
                  <a:effectLst>
                    <a:outerShdw blurRad="38100" dist="38100" dir="2700000">
                      <a:srgbClr val="C0C0C0"/>
                    </a:outerShdw>
                  </a:effectLst>
                  <a:latin typeface="Tahoma" panose="020B0604030504040204" pitchFamily="34" charset="0"/>
                  <a:ea typeface="黑体" panose="02010609060101010101" pitchFamily="49" charset="-122"/>
                </a:rPr>
                <a:t>面</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wheel(4)">
                                      <p:cBhvr>
                                        <p:cTn id="7" dur="20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534988" y="1124268"/>
            <a:ext cx="8074025" cy="4073525"/>
          </a:xfrm>
        </p:spPr>
        <p:txBody>
          <a:bodyPr anchor="t"/>
          <a:lstStyle/>
          <a:p>
            <a:pPr algn="ctr" eaLnBrk="1" hangingPunct="1">
              <a:lnSpc>
                <a:spcPct val="150000"/>
              </a:lnSpc>
              <a:buFontTx/>
              <a:buNone/>
            </a:pPr>
            <a:r>
              <a:rPr lang="zh-CN" altLang="en-US" b="1">
                <a:solidFill>
                  <a:srgbClr val="C00000"/>
                </a:solidFill>
                <a:latin typeface="华文行楷" pitchFamily="2" charset="-122"/>
                <a:ea typeface="华文行楷" pitchFamily="2" charset="-122"/>
              </a:rPr>
              <a:t>这种点面结合的方法有何好处</a:t>
            </a:r>
            <a:r>
              <a:rPr lang="en-US" altLang="zh-CN" b="1">
                <a:solidFill>
                  <a:srgbClr val="C00000"/>
                </a:solidFill>
                <a:latin typeface="华文行楷" pitchFamily="2" charset="-122"/>
                <a:ea typeface="华文行楷" pitchFamily="2" charset="-122"/>
              </a:rPr>
              <a:t>?</a:t>
            </a:r>
          </a:p>
          <a:p>
            <a:pPr algn="l"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包身工是一个群体，必须通过整体速写，才能得到全面的表现。但是只有概括的描述，会显得单薄，有点上的刻画，才能具体深入反映包身工被压榨、被摧残的悲惨命运。  </a:t>
            </a: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534988" y="1124268"/>
            <a:ext cx="8074025" cy="4073525"/>
          </a:xfrm>
        </p:spPr>
        <p:txBody>
          <a:bodyPr anchor="t"/>
          <a:lstStyle/>
          <a:p>
            <a:pPr algn="ct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C00000"/>
                </a:solidFill>
                <a:latin typeface="新宋体" panose="02010609030101010101" charset="-122"/>
                <a:ea typeface="新宋体" panose="02010609030101010101" charset="-122"/>
              </a:rPr>
              <a:t>品味赏析语言</a:t>
            </a:r>
          </a:p>
          <a:p>
            <a:pPr algn="l" eaLnBrk="1" hangingPunct="1">
              <a:lnSpc>
                <a:spcPct val="150000"/>
              </a:lnSpc>
              <a:buFontTx/>
              <a:buNone/>
            </a:pP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1、粥菜？是不可能有的。有几个“慈祥”的老板到小菜场去收集一些莴苣的菜叶，用盐一浸，这就是她们难得的佳肴。（</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p54</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endParaRPr lang="zh-CN" altLang="en-US" sz="1800" b="1">
              <a:solidFill>
                <a:schemeClr val="hlink"/>
              </a:solidFill>
            </a:endParaRPr>
          </a:p>
          <a:p>
            <a:pPr algn="l"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393700" y="856615"/>
            <a:ext cx="8355965" cy="4073525"/>
          </a:xfrm>
        </p:spPr>
        <p:txBody>
          <a:bodyPr anchor="t"/>
          <a:lstStyle/>
          <a:p>
            <a:pPr algn="ct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C00000"/>
                </a:solidFill>
                <a:latin typeface="新宋体" panose="02010609030101010101" charset="-122"/>
                <a:ea typeface="新宋体" panose="02010609030101010101" charset="-122"/>
              </a:rPr>
              <a:t>品味赏析语言</a:t>
            </a:r>
          </a:p>
          <a:p>
            <a:pPr algn="l" eaLnBrk="1" hangingPunct="1">
              <a:lnSpc>
                <a:spcPct val="150000"/>
              </a:lnSpc>
              <a:buFontTx/>
              <a:buNone/>
            </a:pP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r>
              <a:rPr lang="zh-CN" altLang="en-US"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这是通过</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反问和褒词贬用（贬词褒用）</a:t>
            </a:r>
            <a:r>
              <a:rPr lang="zh-CN" altLang="en-US"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的修辞手法，含蓄地表达感情。“慈祥”这个褒义词，在这句中转为贬义了，这说明有的老板提供“粥菜”，看起来好像是为了改善包身工生活，实质上却是心怀鬼胎，为了从包身工身上榨取更多的利润。“佳肴”本是褒义词，指美味可口的鱼肉等荤菜。从菜场上收集来的菜叶当然算不上什么佳肴，作者故意称为“佳肴”，变褒为贬，反衬出包身工粥菜之难得及质量之粗，暗含讽刺的意味。</a:t>
            </a:r>
            <a:endParaRPr lang="zh-CN" altLang="en-US" sz="24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algn="l"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534988" y="1124268"/>
            <a:ext cx="8074025" cy="4073525"/>
          </a:xfrm>
        </p:spPr>
        <p:txBody>
          <a:bodyPr anchor="t"/>
          <a:lstStyle/>
          <a:p>
            <a:pPr algn="ct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C00000"/>
                </a:solidFill>
                <a:latin typeface="新宋体" panose="02010609030101010101" charset="-122"/>
                <a:ea typeface="新宋体" panose="02010609030101010101" charset="-122"/>
              </a:rPr>
              <a:t>品味赏析语言</a:t>
            </a:r>
          </a:p>
          <a:p>
            <a:pPr algn="l" eaLnBrk="1" hangingPunct="1">
              <a:lnSpc>
                <a:spcPct val="150000"/>
              </a:lnSpc>
              <a:buFontTx/>
              <a:buNone/>
            </a:pP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2、在这千万被压榨的包身工中间，没有光，没有热，没有温情，没有希望</a:t>
            </a: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没有人道。这儿有的是</a:t>
            </a: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20</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世纪的烂熟了的技术、机械、体制和对这种体制忠实服役的十六世纪封建制度下的奴隶！（</a:t>
            </a: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p59</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endParaRPr lang="zh-CN" altLang="en-US" sz="1800" b="1"/>
          </a:p>
          <a:p>
            <a:pPr algn="l"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393700" y="856615"/>
            <a:ext cx="8355965" cy="4073525"/>
          </a:xfrm>
        </p:spPr>
        <p:txBody>
          <a:bodyPr anchor="t"/>
          <a:lstStyle/>
          <a:p>
            <a:pPr algn="ct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C00000"/>
                </a:solidFill>
                <a:latin typeface="新宋体" panose="02010609030101010101" charset="-122"/>
                <a:ea typeface="新宋体" panose="02010609030101010101" charset="-122"/>
              </a:rPr>
              <a:t>品味赏析语言</a:t>
            </a:r>
          </a:p>
          <a:p>
            <a:pPr algn="l" eaLnBrk="1" hangingPunct="1">
              <a:lnSpc>
                <a:spcPct val="150000"/>
              </a:lnSpc>
              <a:buFontTx/>
              <a:buNone/>
            </a:pP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运用</a:t>
            </a:r>
            <a:r>
              <a:rPr lang="zh-CN" altLang="en-US" b="1">
                <a:solidFill>
                  <a:srgbClr val="FF0000"/>
                </a:solidFill>
                <a:latin typeface="楷体" panose="02010609060101010101" charset="-122"/>
                <a:ea typeface="楷体" panose="02010609060101010101" charset="-122"/>
                <a:cs typeface="楷体" panose="02010609060101010101" charset="-122"/>
                <a:sym typeface="+mn-ea"/>
              </a:rPr>
              <a:t>排比</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的修辞手法，以排山倒海的气势指斥包身工制度的罪恶。“二十世纪的烂熟了技术、机械、体制</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代表了人类技术文明的进步，这同“十六世纪封建制度下的奴隶”</a:t>
            </a:r>
            <a:r>
              <a:rPr lang="zh-CN" altLang="en-US" b="1">
                <a:solidFill>
                  <a:srgbClr val="FF0000"/>
                </a:solidFill>
                <a:latin typeface="楷体" panose="02010609060101010101" charset="-122"/>
                <a:ea typeface="楷体" panose="02010609060101010101" charset="-122"/>
                <a:cs typeface="楷体" panose="02010609060101010101" charset="-122"/>
                <a:sym typeface="+mn-ea"/>
              </a:rPr>
              <a:t>形成巨大反差</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，两种事物结合在包身工身上，揭露包身工遭遇的压迫之深。</a:t>
            </a:r>
            <a:endPar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algn="l" eaLnBrk="1" hangingPunct="1">
              <a:lnSpc>
                <a:spcPct val="150000"/>
              </a:lnSpc>
              <a:buFontTx/>
              <a:buNone/>
            </a:pPr>
            <a:endPar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534988" y="1124268"/>
            <a:ext cx="8074025" cy="4073525"/>
          </a:xfrm>
        </p:spPr>
        <p:txBody>
          <a:bodyPr anchor="t"/>
          <a:lstStyle/>
          <a:p>
            <a:pPr algn="ct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C00000"/>
                </a:solidFill>
                <a:latin typeface="新宋体" panose="02010609030101010101" charset="-122"/>
                <a:ea typeface="新宋体" panose="02010609030101010101" charset="-122"/>
              </a:rPr>
              <a:t>品味赏析语言</a:t>
            </a:r>
          </a:p>
          <a:p>
            <a:pPr algn="l" eaLnBrk="1" hangingPunct="1">
              <a:lnSpc>
                <a:spcPct val="150000"/>
              </a:lnSpc>
              <a:buFontTx/>
              <a:buNone/>
            </a:pP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r>
              <a:rPr lang="en-US" altLang="zh-CN" b="1">
                <a:gradFill>
                  <a:gsLst>
                    <a:gs pos="0">
                      <a:srgbClr val="012D86"/>
                    </a:gs>
                    <a:gs pos="100000">
                      <a:srgbClr val="0E2557"/>
                    </a:gs>
                  </a:gsLst>
                  <a:lin scaled="0"/>
                </a:gradFill>
                <a:latin typeface="新宋体" panose="02010609030101010101" charset="-122"/>
                <a:ea typeface="新宋体" panose="02010609030101010101" charset="-122"/>
              </a:rPr>
              <a:t>3.</a:t>
            </a:r>
            <a:r>
              <a:rPr lang="zh-CN" altLang="en-US" b="1">
                <a:gradFill>
                  <a:gsLst>
                    <a:gs pos="0">
                      <a:srgbClr val="012D86"/>
                    </a:gs>
                    <a:gs pos="100000">
                      <a:srgbClr val="0E2557"/>
                    </a:gs>
                  </a:gsLst>
                  <a:lin scaled="0"/>
                </a:gradFill>
                <a:sym typeface="+mn-ea"/>
              </a:rPr>
              <a:t>黑夜，静寂得像死一般的黑夜，但是，黎明的到来，是无法抗拒的。索洛警告美国人当心枕木下的尸首，我也想警告某一些人，当心呻吟着的那些锭子上的冤魂！</a:t>
            </a:r>
            <a:endParaRPr lang="zh-CN" altLang="en-US" b="1">
              <a:gradFill>
                <a:gsLst>
                  <a:gs pos="0">
                    <a:srgbClr val="012D86"/>
                  </a:gs>
                  <a:gs pos="100000">
                    <a:srgbClr val="0E2557"/>
                  </a:gs>
                </a:gsLst>
                <a:lin scaled="0"/>
              </a:gradFill>
            </a:endParaRPr>
          </a:p>
          <a:p>
            <a:pPr algn="l" eaLnBrk="1" hangingPunct="1">
              <a:lnSpc>
                <a:spcPct val="150000"/>
              </a:lnSpc>
              <a:buFontTx/>
              <a:buNone/>
            </a:pPr>
            <a:endParaRPr lang="zh-CN" altLang="en-US" sz="1800" b="1"/>
          </a:p>
          <a:p>
            <a:pPr algn="l"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p:nvPr>
        </p:nvSpPr>
        <p:spPr>
          <a:xfrm>
            <a:off x="393700" y="856615"/>
            <a:ext cx="8355965" cy="4073525"/>
          </a:xfrm>
        </p:spPr>
        <p:txBody>
          <a:bodyPr anchor="t"/>
          <a:lstStyle/>
          <a:p>
            <a:pPr algn="ct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C00000"/>
                </a:solidFill>
                <a:latin typeface="新宋体" panose="02010609030101010101" charset="-122"/>
                <a:ea typeface="新宋体" panose="02010609030101010101" charset="-122"/>
              </a:rPr>
              <a:t>品味赏析语言</a:t>
            </a:r>
          </a:p>
          <a:p>
            <a:pPr algn="l" eaLnBrk="1" hangingPunct="1">
              <a:lnSpc>
                <a:spcPct val="150000"/>
              </a:lnSpc>
              <a:buFontTx/>
              <a:buNone/>
            </a:pPr>
            <a:r>
              <a:rPr lang="zh-CN" altLang="en-US" b="1">
                <a:solidFill>
                  <a:srgbClr val="C00000"/>
                </a:solidFill>
                <a:latin typeface="新宋体" panose="02010609030101010101" charset="-122"/>
                <a:ea typeface="新宋体" panose="02010609030101010101" charset="-122"/>
              </a:rPr>
              <a:t> </a:t>
            </a:r>
            <a:r>
              <a:rPr lang="zh-CN" altLang="en-US" sz="1800" b="1">
                <a:solidFill>
                  <a:srgbClr val="C00000"/>
                </a:solidFill>
                <a:latin typeface="新宋体" panose="02010609030101010101" charset="-122"/>
                <a:ea typeface="新宋体" panose="02010609030101010101" charset="-122"/>
              </a:rPr>
              <a:t>   </a:t>
            </a:r>
            <a:r>
              <a:rPr lang="zh-CN" altLang="en-US" b="1">
                <a:solidFill>
                  <a:srgbClr val="FF0000"/>
                </a:solidFill>
                <a:latin typeface="楷体" panose="02010609060101010101" charset="-122"/>
                <a:ea typeface="楷体" panose="02010609060101010101" charset="-122"/>
                <a:sym typeface="+mn-ea"/>
              </a:rPr>
              <a:t>直抒胸臆</a:t>
            </a:r>
            <a:r>
              <a:rPr lang="zh-CN" altLang="en-US" b="1">
                <a:gradFill>
                  <a:gsLst>
                    <a:gs pos="0">
                      <a:srgbClr val="012D86"/>
                    </a:gs>
                    <a:gs pos="100000">
                      <a:srgbClr val="0E2557"/>
                    </a:gs>
                  </a:gsLst>
                  <a:lin scaled="0"/>
                </a:gradFill>
                <a:latin typeface="楷体" panose="02010609060101010101" charset="-122"/>
                <a:ea typeface="楷体" panose="02010609060101010101" charset="-122"/>
                <a:sym typeface="+mn-ea"/>
              </a:rPr>
              <a:t>，表现了作者要摧毁包身工这一罪恶制度强烈的愿望。同时，向肆无忌惮地压榨中国劳动人民的帝国主义者和一切反动统治者发出了警告：当心呻吟着的那些锭子上的冤魂。这就使这篇侧重于揭露黑暗的报告文学，更具亮点。</a:t>
            </a:r>
            <a:endParaRPr lang="zh-CN" altLang="en-US" b="1">
              <a:gradFill>
                <a:gsLst>
                  <a:gs pos="0">
                    <a:srgbClr val="012D86"/>
                  </a:gs>
                  <a:gs pos="100000">
                    <a:srgbClr val="0E2557"/>
                  </a:gs>
                </a:gsLst>
                <a:lin scaled="0"/>
              </a:gradFill>
              <a:latin typeface="楷体" panose="02010609060101010101" charset="-122"/>
              <a:ea typeface="楷体" panose="02010609060101010101" charset="-122"/>
            </a:endParaRPr>
          </a:p>
          <a:p>
            <a:pPr algn="l" eaLnBrk="1" hangingPunct="1">
              <a:lnSpc>
                <a:spcPct val="150000"/>
              </a:lnSpc>
              <a:buFontTx/>
              <a:buNone/>
            </a:pPr>
            <a:endPar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algn="l" eaLnBrk="1" hangingPunct="1">
              <a:lnSpc>
                <a:spcPct val="150000"/>
              </a:lnSpc>
              <a:buFontTx/>
              <a:buNone/>
            </a:pPr>
            <a:endPar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p:nvPr/>
        </p:nvSpPr>
        <p:spPr>
          <a:xfrm>
            <a:off x="2771775" y="260350"/>
            <a:ext cx="3536950" cy="1098550"/>
          </a:xfrm>
          <a:prstGeom prst="rect">
            <a:avLst/>
          </a:prstGeom>
          <a:noFill/>
          <a:ln w="12700">
            <a:noFill/>
          </a:ln>
        </p:spPr>
        <p:txBody>
          <a:bodyPr wrap="none" anchor="t">
            <a:spAutoFit/>
          </a:bodyPr>
          <a:lstStyle/>
          <a:p>
            <a:pPr eaLnBrk="0" hangingPunct="0"/>
            <a:r>
              <a:rPr lang="zh-CN" altLang="en-US" sz="6600">
                <a:solidFill>
                  <a:srgbClr val="FF0000"/>
                </a:solidFill>
                <a:latin typeface="Times New Roman" panose="02020603050405020304" pitchFamily="18" charset="0"/>
                <a:ea typeface="华文新魏" pitchFamily="2" charset="-122"/>
              </a:rPr>
              <a:t>中心思想</a:t>
            </a:r>
          </a:p>
        </p:txBody>
      </p:sp>
      <p:sp>
        <p:nvSpPr>
          <p:cNvPr id="20483" name="Text Box 3"/>
          <p:cNvSpPr txBox="1"/>
          <p:nvPr/>
        </p:nvSpPr>
        <p:spPr>
          <a:xfrm>
            <a:off x="468313" y="1557338"/>
            <a:ext cx="8351837" cy="3274695"/>
          </a:xfrm>
          <a:prstGeom prst="rect">
            <a:avLst/>
          </a:prstGeom>
          <a:noFill/>
          <a:ln w="12700">
            <a:noFill/>
          </a:ln>
        </p:spPr>
        <p:txBody>
          <a:bodyPr anchor="t">
            <a:spAutoFit/>
          </a:bodyPr>
          <a:lstStyle/>
          <a:p>
            <a:pPr eaLnBrk="0" hangingPunct="0">
              <a:lnSpc>
                <a:spcPct val="115000"/>
              </a:lnSpc>
            </a:pPr>
            <a:r>
              <a:rPr lang="en-US" altLang="zh-CN" sz="3200" b="1">
                <a:latin typeface="Times New Roman" panose="02020603050405020304" pitchFamily="18" charset="0"/>
                <a:ea typeface="宋体" panose="02010600030101010101" pitchFamily="2" charset="-122"/>
              </a:rPr>
              <a:t>        </a:t>
            </a:r>
            <a:r>
              <a:rPr lang="zh-CN" altLang="en-US" sz="3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本文着重描述了包身工的悲惨生活，愤怒控诉了日本帝国主义勾结中国封建势力，培植野蛮的包身工制度，残酷地压榨中国工人的罪行，并坚信中国工人必将奋起斗争，砸烂枷锁，迎来黎明。 </a:t>
            </a:r>
          </a:p>
        </p:txBody>
      </p:sp>
      <p:pic>
        <p:nvPicPr>
          <p:cNvPr id="20484" name="New picture"/>
          <p:cNvPicPr/>
          <p:nvPr/>
        </p:nvPicPr>
        <p:blipFill>
          <a:blip r:embed="rId2"/>
          <a:stretch>
            <a:fillRect/>
          </a:stretch>
        </p:blipFill>
        <p:spPr>
          <a:xfrm>
            <a:off x="10388600" y="108966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outVertical)">
                                      <p:cBhvr>
                                        <p:cTn id="7" dur="500"/>
                                        <p:tgtEl>
                                          <p:spTgt spid="20482"/>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20483">
                                            <p:txEl>
                                              <p:pRg st="0" end="0"/>
                                            </p:txEl>
                                          </p:spTgt>
                                        </p:tgtEl>
                                        <p:attrNameLst>
                                          <p:attrName>style.visibility</p:attrName>
                                        </p:attrNameLst>
                                      </p:cBhvr>
                                      <p:to>
                                        <p:strVal val="visible"/>
                                      </p:to>
                                    </p:set>
                                    <p:anim calcmode="lin" valueType="num">
                                      <p:cBhvr additive="base">
                                        <p:cTn id="11"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xiay"/>
          <p:cNvPicPr>
            <a:picLocks noChangeAspect="1"/>
          </p:cNvPicPr>
          <p:nvPr/>
        </p:nvPicPr>
        <p:blipFill>
          <a:blip r:embed="rId2"/>
          <a:stretch>
            <a:fillRect/>
          </a:stretch>
        </p:blipFill>
        <p:spPr>
          <a:xfrm>
            <a:off x="323850" y="1412875"/>
            <a:ext cx="3527425" cy="4752975"/>
          </a:xfrm>
          <a:prstGeom prst="rect">
            <a:avLst/>
          </a:prstGeom>
          <a:noFill/>
          <a:ln w="9525">
            <a:noFill/>
          </a:ln>
        </p:spPr>
      </p:pic>
      <p:sp>
        <p:nvSpPr>
          <p:cNvPr id="5123" name="Text Box 3"/>
          <p:cNvSpPr txBox="1"/>
          <p:nvPr/>
        </p:nvSpPr>
        <p:spPr>
          <a:xfrm>
            <a:off x="4140200" y="754063"/>
            <a:ext cx="5003800" cy="6070600"/>
          </a:xfrm>
          <a:prstGeom prst="rect">
            <a:avLst/>
          </a:prstGeom>
          <a:noFill/>
          <a:ln w="12700">
            <a:noFill/>
          </a:ln>
        </p:spPr>
        <p:txBody>
          <a:bodyPr wrap="square" anchor="t">
            <a:spAutoFit/>
          </a:bodyPr>
          <a:lstStyle/>
          <a:p>
            <a:pPr>
              <a:lnSpc>
                <a:spcPct val="120000"/>
              </a:lnSpc>
              <a:spcBef>
                <a:spcPct val="50000"/>
              </a:spcBef>
            </a:pPr>
            <a:r>
              <a:rPr lang="en-US" altLang="zh-CN" sz="3600" b="1">
                <a:solidFill>
                  <a:srgbClr val="0000FF"/>
                </a:solidFill>
                <a:latin typeface="Times New Roman" panose="02020603050405020304" pitchFamily="18" charset="0"/>
                <a:ea typeface="楷体_GB2312" pitchFamily="49" charset="-122"/>
              </a:rPr>
              <a:t>    </a:t>
            </a:r>
            <a:r>
              <a:rPr lang="zh-CN" altLang="en-US" sz="3600" b="1">
                <a:solidFill>
                  <a:srgbClr val="0000FF"/>
                </a:solidFill>
                <a:latin typeface="Times New Roman" panose="02020603050405020304" pitchFamily="18" charset="0"/>
                <a:ea typeface="楷体_GB2312" pitchFamily="49" charset="-122"/>
              </a:rPr>
              <a:t>夏衍（</a:t>
            </a:r>
            <a:r>
              <a:rPr lang="en-US" altLang="zh-CN" sz="3600" b="1">
                <a:solidFill>
                  <a:srgbClr val="0000FF"/>
                </a:solidFill>
                <a:latin typeface="Times New Roman" panose="02020603050405020304" pitchFamily="18" charset="0"/>
                <a:ea typeface="楷体_GB2312" pitchFamily="49" charset="-122"/>
              </a:rPr>
              <a:t>1900-1995</a:t>
            </a:r>
            <a:r>
              <a:rPr lang="zh-CN" altLang="en-US" sz="3600" b="1">
                <a:solidFill>
                  <a:srgbClr val="0000FF"/>
                </a:solidFill>
                <a:latin typeface="Times New Roman" panose="02020603050405020304" pitchFamily="18" charset="0"/>
                <a:ea typeface="楷体_GB2312" pitchFamily="49" charset="-122"/>
              </a:rPr>
              <a:t>），原名沈乃熙，字端先，浙江省杭州市人。著名作家，电影艺术家；此笔名从发表</a:t>
            </a:r>
            <a:r>
              <a:rPr lang="en-US" altLang="zh-CN" sz="3600" b="1">
                <a:solidFill>
                  <a:srgbClr val="0000FF"/>
                </a:solidFill>
                <a:latin typeface="Times New Roman" panose="02020603050405020304" pitchFamily="18" charset="0"/>
                <a:ea typeface="楷体_GB2312" pitchFamily="49" charset="-122"/>
              </a:rPr>
              <a:t>《</a:t>
            </a:r>
            <a:r>
              <a:rPr lang="zh-CN" altLang="en-US" sz="3600" b="1">
                <a:solidFill>
                  <a:srgbClr val="0000FF"/>
                </a:solidFill>
                <a:latin typeface="Times New Roman" panose="02020603050405020304" pitchFamily="18" charset="0"/>
                <a:ea typeface="楷体_GB2312" pitchFamily="49" charset="-122"/>
              </a:rPr>
              <a:t>包身工</a:t>
            </a:r>
            <a:r>
              <a:rPr lang="en-US" altLang="zh-CN" sz="3600" b="1">
                <a:solidFill>
                  <a:srgbClr val="0000FF"/>
                </a:solidFill>
                <a:latin typeface="Times New Roman" panose="02020603050405020304" pitchFamily="18" charset="0"/>
                <a:ea typeface="楷体_GB2312" pitchFamily="49" charset="-122"/>
              </a:rPr>
              <a:t>》</a:t>
            </a:r>
            <a:r>
              <a:rPr lang="zh-CN" altLang="en-US" sz="3600" b="1">
                <a:solidFill>
                  <a:srgbClr val="0000FF"/>
                </a:solidFill>
                <a:latin typeface="Times New Roman" panose="02020603050405020304" pitchFamily="18" charset="0"/>
                <a:ea typeface="楷体_GB2312" pitchFamily="49" charset="-122"/>
              </a:rPr>
              <a:t>起用。</a:t>
            </a:r>
            <a:r>
              <a:rPr lang="zh-CN" altLang="en-US" sz="3600" b="1">
                <a:solidFill>
                  <a:srgbClr val="FF0000"/>
                </a:solidFill>
                <a:latin typeface="Times New Roman" panose="02020603050405020304" pitchFamily="18" charset="0"/>
                <a:ea typeface="楷体_GB2312" pitchFamily="49" charset="-122"/>
              </a:rPr>
              <a:t>《包身工》是中国现代文学史上第一部报告文学作品。</a:t>
            </a:r>
            <a:endParaRPr lang="zh-CN" altLang="en-US" sz="3600" b="1">
              <a:solidFill>
                <a:srgbClr val="0000FF"/>
              </a:solidFill>
              <a:latin typeface="Times New Roman" panose="02020603050405020304" pitchFamily="18" charset="0"/>
              <a:ea typeface="楷体_GB2312" pitchFamily="49" charset="-122"/>
            </a:endParaRPr>
          </a:p>
          <a:p>
            <a:pPr eaLnBrk="0" hangingPunct="0">
              <a:lnSpc>
                <a:spcPct val="120000"/>
              </a:lnSpc>
            </a:pPr>
            <a:endParaRPr lang="en-US" altLang="zh-CN" sz="3600" b="1">
              <a:solidFill>
                <a:srgbClr val="0000FF"/>
              </a:solidFill>
              <a:latin typeface="Times New Roman" panose="02020603050405020304" pitchFamily="18" charset="0"/>
              <a:ea typeface="隶书" pitchFamily="49" charset="-122"/>
            </a:endParaRPr>
          </a:p>
        </p:txBody>
      </p:sp>
      <p:sp>
        <p:nvSpPr>
          <p:cNvPr id="6147" name="WordArt 4"/>
          <p:cNvSpPr>
            <a:spLocks noTextEdit="1"/>
          </p:cNvSpPr>
          <p:nvPr/>
        </p:nvSpPr>
        <p:spPr>
          <a:xfrm>
            <a:off x="539750" y="476250"/>
            <a:ext cx="3095625" cy="601663"/>
          </a:xfrm>
          <a:prstGeom prst="rect">
            <a:avLst/>
          </a:prstGeom>
        </p:spPr>
        <p:txBody>
          <a:bodyPr wrap="none" fromWordArt="1">
            <a:prstTxWarp prst="textPlain">
              <a:avLst>
                <a:gd name="adj" fmla="val 50000"/>
              </a:avLst>
            </a:prstTxWarp>
            <a:normAutofit lnSpcReduction="10000"/>
          </a:body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隶书" charset="0"/>
                <a:ea typeface="隶书" charset="0"/>
              </a:rPr>
              <a:t>简介作者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strips(upRight)">
                                      <p:cBhvr>
                                        <p:cTn id="7" dur="500"/>
                                        <p:tgtEl>
                                          <p:spTgt spid="5122"/>
                                        </p:tgtEl>
                                      </p:cBhvr>
                                    </p:animEffect>
                                  </p:childTnLst>
                                </p:cTn>
                              </p:par>
                            </p:childTnLst>
                          </p:cTn>
                        </p:par>
                        <p:par>
                          <p:cTn id="8" fill="hold" nodeType="afterGroup">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animEffect transition="in" filter="wedge">
                                      <p:cBhvr>
                                        <p:cTn id="11" dur="10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p:cNvSpPr>
          <p:nvPr>
            <p:ph idx="1"/>
          </p:nvPr>
        </p:nvSpPr>
        <p:spPr>
          <a:xfrm>
            <a:off x="412750" y="188913"/>
            <a:ext cx="8491538" cy="6669087"/>
          </a:xfrm>
        </p:spPr>
        <p:txBody>
          <a:bodyPr wrap="square" lIns="91440" tIns="45720" rIns="91440" bIns="45720" anchor="t"/>
          <a:lstStyle/>
          <a:p>
            <a:pPr eaLnBrk="1" hangingPunct="1">
              <a:lnSpc>
                <a:spcPct val="150000"/>
              </a:lnSpc>
              <a:buNone/>
            </a:pPr>
            <a:r>
              <a:rPr lang="en-US" altLang="zh-CN" b="1"/>
              <a:t>  </a:t>
            </a:r>
            <a:r>
              <a:rPr lang="en-US" altLang="zh-CN" b="1">
                <a:latin typeface="楷体" panose="02010609060101010101" charset="-122"/>
                <a:ea typeface="楷体" panose="02010609060101010101" charset="-122"/>
                <a:cs typeface="楷体" panose="02010609060101010101" charset="-122"/>
              </a:rPr>
              <a:t> </a:t>
            </a:r>
            <a:r>
              <a:rPr lang="zh-CN" altLang="en-US" b="1">
                <a:solidFill>
                  <a:srgbClr val="002060"/>
                </a:solidFill>
                <a:latin typeface="楷体" panose="02010609060101010101" charset="-122"/>
                <a:ea typeface="楷体" panose="02010609060101010101" charset="-122"/>
                <a:cs typeface="楷体" panose="02010609060101010101" charset="-122"/>
              </a:rPr>
              <a:t>报告文学是运用文学艺术，真实、及时地反映社会生活事件和人物活动的一种文学体裁。它的基本特征是</a:t>
            </a:r>
            <a:r>
              <a:rPr lang="zh-CN" altLang="en-US" b="1">
                <a:solidFill>
                  <a:srgbClr val="FF0000"/>
                </a:solidFill>
                <a:latin typeface="楷体" panose="02010609060101010101" charset="-122"/>
                <a:ea typeface="楷体" panose="02010609060101010101" charset="-122"/>
                <a:cs typeface="楷体" panose="02010609060101010101" charset="-122"/>
              </a:rPr>
              <a:t>新闻性、文学性、政论性</a:t>
            </a:r>
            <a:r>
              <a:rPr lang="zh-CN" altLang="en-US" b="1">
                <a:solidFill>
                  <a:srgbClr val="002060"/>
                </a:solidFill>
                <a:latin typeface="楷体" panose="02010609060101010101" charset="-122"/>
                <a:ea typeface="楷体" panose="02010609060101010101" charset="-122"/>
                <a:cs typeface="楷体" panose="02010609060101010101" charset="-122"/>
              </a:rPr>
              <a:t>，是用文学手段处理新闻题材的一种文体。</a:t>
            </a:r>
          </a:p>
          <a:p>
            <a:pPr eaLnBrk="1" hangingPunct="1">
              <a:lnSpc>
                <a:spcPct val="150000"/>
              </a:lnSpc>
              <a:buNone/>
            </a:pPr>
            <a:r>
              <a:rPr lang="zh-CN" altLang="en-US" b="1">
                <a:solidFill>
                  <a:srgbClr val="002060"/>
                </a:solidFill>
                <a:latin typeface="楷体" panose="02010609060101010101" charset="-122"/>
                <a:ea typeface="楷体" panose="02010609060101010101" charset="-122"/>
                <a:cs typeface="楷体" panose="02010609060101010101" charset="-122"/>
              </a:rPr>
              <a:t> 报告文学兼有</a:t>
            </a:r>
            <a:r>
              <a:rPr lang="zh-CN" altLang="en-US" b="1">
                <a:solidFill>
                  <a:srgbClr val="FF0000"/>
                </a:solidFill>
                <a:latin typeface="楷体" panose="02010609060101010101" charset="-122"/>
                <a:ea typeface="楷体" panose="02010609060101010101" charset="-122"/>
                <a:cs typeface="楷体" panose="02010609060101010101" charset="-122"/>
              </a:rPr>
              <a:t>文学和新闻</a:t>
            </a:r>
            <a:r>
              <a:rPr lang="zh-CN" altLang="en-US" b="1">
                <a:solidFill>
                  <a:srgbClr val="002060"/>
                </a:solidFill>
                <a:latin typeface="楷体" panose="02010609060101010101" charset="-122"/>
                <a:ea typeface="楷体" panose="02010609060101010101" charset="-122"/>
                <a:cs typeface="楷体" panose="02010609060101010101" charset="-122"/>
              </a:rPr>
              <a:t>两种文体。</a:t>
            </a:r>
            <a:r>
              <a:rPr lang="zh-CN" altLang="en-US" b="1">
                <a:solidFill>
                  <a:srgbClr val="002060"/>
                </a:solidFill>
                <a:latin typeface="楷体" panose="02010609060101010101" charset="-122"/>
                <a:ea typeface="楷体" panose="02010609060101010101" charset="-122"/>
                <a:cs typeface="楷体" panose="02010609060101010101" charset="-122"/>
                <a:sym typeface="+mn-ea"/>
              </a:rPr>
              <a:t>在新中国报告文学史上，另有两篇具有里程碑意义的作品魏巍的《谁是最可爱的人》、徐迟的《哥德巴赫猜想》。</a:t>
            </a:r>
            <a:r>
              <a:rPr lang="zh-CN" altLang="en-US" b="1">
                <a:solidFill>
                  <a:srgbClr val="002060"/>
                </a:solidFill>
                <a:latin typeface="楷体" panose="02010609060101010101" charset="-122"/>
                <a:ea typeface="楷体" panose="02010609060101010101" charset="-122"/>
                <a:cs typeface="楷体" panose="02010609060101010101" charset="-122"/>
              </a:rPr>
              <a:t> </a:t>
            </a:r>
            <a:r>
              <a:rPr lang="zh-CN" altLang="en-US" sz="3200" b="1">
                <a:solidFill>
                  <a:srgbClr val="002060"/>
                </a:solidFill>
                <a:latin typeface="楷体" panose="02010609060101010101" charset="-122"/>
                <a:ea typeface="楷体" panose="0201060906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diamond(in)">
                                      <p:cBhvr>
                                        <p:cTn id="7" dur="500"/>
                                        <p:tgtEl>
                                          <p:spTgt spid="71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170">
                                            <p:txEl>
                                              <p:pRg st="1" end="1"/>
                                            </p:txEl>
                                          </p:spTgt>
                                        </p:tgtEl>
                                        <p:attrNameLst>
                                          <p:attrName>style.visibility</p:attrName>
                                        </p:attrNameLst>
                                      </p:cBhvr>
                                      <p:to>
                                        <p:strVal val="visible"/>
                                      </p:to>
                                    </p:set>
                                    <p:animEffect transition="in" filter="diamond(in)">
                                      <p:cBhvr>
                                        <p:cTn id="12" dur="500"/>
                                        <p:tgtEl>
                                          <p:spTgt spid="71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p:cNvSpPr>
          <p:nvPr>
            <p:ph/>
          </p:nvPr>
        </p:nvSpPr>
        <p:spPr>
          <a:xfrm>
            <a:off x="147638" y="420688"/>
            <a:ext cx="8718550" cy="4073525"/>
          </a:xfrm>
        </p:spPr>
        <p:txBody>
          <a:bodyPr anchor="t"/>
          <a:lstStyle/>
          <a:p>
            <a:pPr eaLnBrk="1" hangingPunct="1">
              <a:lnSpc>
                <a:spcPct val="150000"/>
              </a:lnSpc>
              <a:buFontTx/>
              <a:buNone/>
            </a:pPr>
            <a:r>
              <a:rPr lang="en-US" altLang="zh-CN" sz="2400" b="1">
                <a:solidFill>
                  <a:srgbClr val="002060"/>
                </a:solidFill>
                <a:latin typeface="楷体" panose="02010609060101010101" charset="-122"/>
                <a:ea typeface="楷体" panose="02010609060101010101" charset="-122"/>
              </a:rPr>
              <a:t>  </a:t>
            </a:r>
            <a:r>
              <a:rPr lang="zh-CN" altLang="en-US" sz="2400" b="1">
                <a:solidFill>
                  <a:srgbClr val="002060"/>
                </a:solidFill>
                <a:latin typeface="楷体" panose="02010609060101010101" charset="-122"/>
                <a:ea typeface="楷体" panose="02010609060101010101" charset="-122"/>
              </a:rPr>
              <a:t>夏衍∶其实，20年代后期，我就着手于收集包身工的素材了，到了1936年才完成，前后历时达十年之久。1927年开始，我做过一段时间的工会工作，认识了一些在纱厂工作的朋友和做"包身工"制度和她们的遭遇，我觉得非把这个地狱揭开不可。为了看到包身工们早出晚归下班的生活，我足足打了两个月的"夜工"，每天半夜三点钟起身，走十几里路到包身工们上班的杨树浦，混身于其中，这两个月，我比较详细地观察到了包身工们非人的生活。我本想写篇小说的，调查结束后，觉得小说不足以反映包身工的遭遇，所以，我就把调查到的材料不带虚构、如实地写成了《包身工》。</a:t>
            </a:r>
          </a:p>
          <a:p>
            <a:pPr eaLnBrk="1" hangingPunct="1">
              <a:lnSpc>
                <a:spcPct val="150000"/>
              </a:lnSpc>
              <a:buFontTx/>
              <a:buNone/>
            </a:pPr>
            <a:r>
              <a:rPr lang="zh-CN" altLang="en-US" b="1">
                <a:solidFill>
                  <a:srgbClr val="002060"/>
                </a:solidFill>
                <a:latin typeface="楷体" panose="02010609060101010101" charset="-122"/>
                <a:ea typeface="楷体" panose="02010609060101010101" charset="-122"/>
              </a:rPr>
              <a:t>                              </a:t>
            </a:r>
            <a:r>
              <a:rPr lang="zh-CN" altLang="en-US" b="1">
                <a:solidFill>
                  <a:srgbClr val="C00000"/>
                </a:solidFill>
                <a:latin typeface="华文行楷" pitchFamily="2" charset="-122"/>
                <a:ea typeface="华文行楷" pitchFamily="2" charset="-122"/>
              </a:rPr>
              <a:t>      </a:t>
            </a: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p:nvPr>
        </p:nvSpPr>
        <p:spPr>
          <a:xfrm>
            <a:off x="420688" y="1392238"/>
            <a:ext cx="8074025" cy="4073525"/>
          </a:xfrm>
        </p:spPr>
        <p:txBody>
          <a:bodyPr anchor="t"/>
          <a:lstStyle/>
          <a:p>
            <a:pPr eaLnBrk="1" hangingPunct="1">
              <a:buFontTx/>
              <a:buNone/>
            </a:pPr>
            <a:endParaRPr lang="en-US" altLang="zh-CN">
              <a:latin typeface="新宋体" panose="02010609030101010101" charset="-122"/>
              <a:ea typeface="新宋体" panose="02010609030101010101" charset="-122"/>
            </a:endParaRPr>
          </a:p>
          <a:p>
            <a:pPr eaLnBrk="1" hangingPunct="1">
              <a:buFontTx/>
              <a:buNone/>
            </a:pPr>
            <a:endParaRPr lang="zh-CN" altLang="en-US"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概括包身工的活动，理清文章思路。</a:t>
            </a:r>
            <a:endParaRPr lang="en-US" altLang="zh-CN" b="1">
              <a:solidFill>
                <a:srgbClr val="C00000"/>
              </a:solidFill>
              <a:latin typeface="华文行楷" pitchFamily="2" charset="-122"/>
              <a:ea typeface="华文行楷" pitchFamily="2" charset="-122"/>
            </a:endParaRPr>
          </a:p>
          <a:p>
            <a:pPr eaLnBrk="1" hangingPunct="1">
              <a:lnSpc>
                <a:spcPct val="150000"/>
              </a:lnSpc>
              <a:buFontTx/>
              <a:buNone/>
            </a:pPr>
            <a:r>
              <a:rPr lang="zh-CN" altLang="en-US" b="1">
                <a:solidFill>
                  <a:srgbClr val="C00000"/>
                </a:solidFill>
                <a:latin typeface="华文行楷" pitchFamily="2" charset="-122"/>
                <a:ea typeface="华文行楷" pitchFamily="2" charset="-122"/>
              </a:rPr>
              <a:t>                                    </a:t>
            </a: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242" name="Rectangle 2"/>
          <p:cNvSpPr>
            <a:spLocks noGrp="1"/>
          </p:cNvSpPr>
          <p:nvPr>
            <p:ph/>
          </p:nvPr>
        </p:nvSpPr>
        <p:spPr>
          <a:xfrm>
            <a:off x="209550" y="249555"/>
            <a:ext cx="9046845" cy="6146800"/>
          </a:xfrm>
        </p:spPr>
        <p:txBody>
          <a:bodyPr anchor="t"/>
          <a:lstStyle/>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1—7</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：（四点一刻）起身   恶劣的住宿条件</a:t>
            </a:r>
          </a:p>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8—11</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：包身工的来源、身份</a:t>
            </a: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包身工制度的形成</a:t>
            </a:r>
          </a:p>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12—14</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：（四点半后）早餐   恶劣的饮食条件</a:t>
            </a:r>
          </a:p>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15—22</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：帝国主义雇佣包身工的原因</a:t>
            </a: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包身工制度的发展</a:t>
            </a:r>
          </a:p>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23—33</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：（五点）上工   恶劣的劳动条件</a:t>
            </a:r>
            <a:endPar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algn="l" eaLnBrk="1" hangingPunct="1">
              <a:lnSpc>
                <a:spcPct val="150000"/>
              </a:lnSpc>
              <a:buClrTx/>
              <a:buSzTx/>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34</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在中国的日本纱厂飞跃的膨大——包身工制度的膨胀</a:t>
            </a:r>
          </a:p>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35—49</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（十</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八</a:t>
            </a: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点）放工。榨干最后一滴血汗</a:t>
            </a:r>
          </a:p>
          <a:p>
            <a:pPr eaLnBrk="1" hangingPunct="1">
              <a:lnSpc>
                <a:spcPct val="150000"/>
              </a:lnSpc>
              <a:buFontTx/>
              <a:buNone/>
            </a:pP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50</a:t>
            </a:r>
            <a:r>
              <a:rPr lang="zh-CN" altLang="en-US"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r>
              <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黎明的到来，毕竟是无法抗拒的——包身工制度必然灭亡</a:t>
            </a:r>
            <a:endParaRPr lang="en-US" altLang="zh-CN" sz="26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eaLnBrk="1" hangingPunct="1">
              <a:lnSpc>
                <a:spcPct val="150000"/>
              </a:lnSpc>
              <a:buFontTx/>
              <a:buNone/>
            </a:pP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 </a:t>
            </a:r>
            <a:r>
              <a:rPr lang="zh-CN" altLang="en-US" b="1">
                <a:solidFill>
                  <a:srgbClr val="C00000"/>
                </a:solidFill>
                <a:latin typeface="华文行楷" pitchFamily="2" charset="-122"/>
                <a:ea typeface="华文行楷" pitchFamily="2" charset="-122"/>
              </a:rPr>
              <a:t>                               </a:t>
            </a: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242" name="Rectangle 2"/>
          <p:cNvSpPr>
            <a:spLocks noGrp="1"/>
          </p:cNvSpPr>
          <p:nvPr>
            <p:ph/>
          </p:nvPr>
        </p:nvSpPr>
        <p:spPr>
          <a:xfrm>
            <a:off x="209550" y="249555"/>
            <a:ext cx="9046845" cy="6146800"/>
          </a:xfrm>
        </p:spPr>
        <p:txBody>
          <a:bodyPr anchor="t"/>
          <a:lstStyle/>
          <a:p>
            <a:pPr eaLnBrk="1" hangingPunct="1">
              <a:lnSpc>
                <a:spcPct val="150000"/>
              </a:lnSpc>
              <a:buFontTx/>
              <a:buNone/>
            </a:pP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记叙</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：本文通过对“ 包身工” 悲惨的日常生活和恶劣的劳动条件的具体记叙</a:t>
            </a: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揭露了帝国主义和封建势力的罪恶。</a:t>
            </a:r>
            <a:endPar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marL="0" marR="0" lvl="0" indent="0">
              <a:lnSpc>
                <a:spcPct val="150000"/>
              </a:lnSpc>
              <a:buFont typeface="Wingdings" panose="05000000000000000000"/>
              <a:buChar char="Ø"/>
            </a:pPr>
            <a:r>
              <a:rPr lang="zh-CN" altLang="en-US" sz="2800">
                <a:solidFill>
                  <a:srgbClr val="FF0000"/>
                </a:solidFill>
                <a:latin typeface="黑体" panose="02010609060101010101" pitchFamily="49" charset="-122"/>
                <a:ea typeface="黑体" panose="02010609060101010101" pitchFamily="49" charset="-122"/>
                <a:sym typeface="+mn-ea"/>
              </a:rPr>
              <a:t>顺叙</a:t>
            </a:r>
            <a:r>
              <a:rPr lang="en-US" altLang="zh-CN"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a:t>
            </a:r>
            <a:r>
              <a:rPr lang="zh-CN" altLang="en-US"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文章以“ 包身工” 一天的生活为组织材料的主线</a:t>
            </a:r>
            <a:r>
              <a:rPr lang="en-US" altLang="zh-CN"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 </a:t>
            </a:r>
            <a:r>
              <a:rPr lang="zh-CN" altLang="en-US"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按时间顺序记叙了“ 包身工” 起床、吃饭、上工、收工等生活场景。</a:t>
            </a:r>
            <a:endParaRPr lang="zh-CN" altLang="en-US" sz="2800">
              <a:gradFill>
                <a:gsLst>
                  <a:gs pos="0">
                    <a:srgbClr val="012D86"/>
                  </a:gs>
                  <a:gs pos="100000">
                    <a:srgbClr val="0E2557"/>
                  </a:gs>
                </a:gsLst>
                <a:lin scaled="0"/>
              </a:gradFill>
              <a:latin typeface="黑体" panose="02010609060101010101" pitchFamily="49" charset="-122"/>
              <a:ea typeface="黑体" panose="02010609060101010101" pitchFamily="49" charset="-122"/>
            </a:endParaRPr>
          </a:p>
          <a:p>
            <a:pPr marL="0" marR="0" lvl="0" indent="0">
              <a:lnSpc>
                <a:spcPct val="150000"/>
              </a:lnSpc>
              <a:buFont typeface="Wingdings" panose="05000000000000000000"/>
              <a:buChar char="Ø"/>
            </a:pPr>
            <a:r>
              <a:rPr lang="zh-CN" altLang="en-US" sz="2800">
                <a:solidFill>
                  <a:srgbClr val="FF0000"/>
                </a:solidFill>
                <a:latin typeface="黑体" panose="02010609060101010101" pitchFamily="49" charset="-122"/>
                <a:ea typeface="黑体" panose="02010609060101010101" pitchFamily="49" charset="-122"/>
                <a:sym typeface="+mn-ea"/>
              </a:rPr>
              <a:t>补叙</a:t>
            </a:r>
            <a:r>
              <a:rPr lang="en-US" altLang="zh-CN"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 </a:t>
            </a:r>
            <a:r>
              <a:rPr lang="zh-CN" altLang="en-US"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包身工” 的来历、身份。</a:t>
            </a:r>
            <a:endParaRPr lang="zh-CN" altLang="en-US" sz="2800">
              <a:gradFill>
                <a:gsLst>
                  <a:gs pos="0">
                    <a:srgbClr val="012D86"/>
                  </a:gs>
                  <a:gs pos="100000">
                    <a:srgbClr val="0E2557"/>
                  </a:gs>
                </a:gsLst>
                <a:lin scaled="0"/>
              </a:gradFill>
              <a:latin typeface="黑体" panose="02010609060101010101" pitchFamily="49" charset="-122"/>
              <a:ea typeface="黑体" panose="02010609060101010101" pitchFamily="49" charset="-122"/>
            </a:endParaRPr>
          </a:p>
          <a:p>
            <a:pPr marL="0" marR="0" lvl="0" indent="0">
              <a:lnSpc>
                <a:spcPct val="150000"/>
              </a:lnSpc>
              <a:buFont typeface="Wingdings" panose="05000000000000000000"/>
              <a:buChar char="Ø"/>
            </a:pPr>
            <a:r>
              <a:rPr lang="zh-CN" altLang="en-US" sz="2800">
                <a:solidFill>
                  <a:srgbClr val="FF0000"/>
                </a:solidFill>
                <a:latin typeface="黑体" panose="02010609060101010101" pitchFamily="49" charset="-122"/>
                <a:ea typeface="黑体" panose="02010609060101010101" pitchFamily="49" charset="-122"/>
                <a:sym typeface="+mn-ea"/>
              </a:rPr>
              <a:t>插叙</a:t>
            </a:r>
            <a:r>
              <a:rPr lang="en-US" altLang="zh-CN"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a:t>
            </a:r>
            <a:r>
              <a:rPr lang="zh-CN" altLang="en-US" sz="2800">
                <a:gradFill>
                  <a:gsLst>
                    <a:gs pos="0">
                      <a:srgbClr val="012D86"/>
                    </a:gs>
                    <a:gs pos="100000">
                      <a:srgbClr val="0E2557"/>
                    </a:gs>
                  </a:gsLst>
                  <a:lin scaled="0"/>
                </a:gradFill>
                <a:latin typeface="黑体" panose="02010609060101010101" pitchFamily="49" charset="-122"/>
                <a:ea typeface="黑体" panose="02010609060101010101" pitchFamily="49" charset="-122"/>
                <a:sym typeface="+mn-ea"/>
              </a:rPr>
              <a:t>日本厂家特别愿意雇佣“ 包身工” 的原因和日本纱厂迅速膨大的事实。</a:t>
            </a:r>
            <a:endParaRPr lang="zh-CN" altLang="en-US" sz="2800">
              <a:gradFill>
                <a:gsLst>
                  <a:gs pos="0">
                    <a:srgbClr val="012D86"/>
                  </a:gs>
                  <a:gs pos="100000">
                    <a:srgbClr val="0E2557"/>
                  </a:gs>
                </a:gsLst>
                <a:lin scaled="0"/>
              </a:gradFill>
              <a:ea typeface="黑体" panose="02010609060101010101" pitchFamily="49" charset="-122"/>
            </a:endParaRPr>
          </a:p>
          <a:p>
            <a:pPr eaLnBrk="1" hangingPunct="1">
              <a:lnSpc>
                <a:spcPct val="150000"/>
              </a:lnSpc>
              <a:buFontTx/>
              <a:buNone/>
            </a:pPr>
            <a:endPar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eaLnBrk="1" hangingPunct="1">
              <a:buFontTx/>
              <a:buNone/>
            </a:pP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242" name="Rectangle 2"/>
          <p:cNvSpPr>
            <a:spLocks noGrp="1"/>
          </p:cNvSpPr>
          <p:nvPr>
            <p:ph/>
          </p:nvPr>
        </p:nvSpPr>
        <p:spPr>
          <a:xfrm>
            <a:off x="209550" y="249555"/>
            <a:ext cx="9046845" cy="6146800"/>
          </a:xfrm>
        </p:spPr>
        <p:txBody>
          <a:bodyPr anchor="t"/>
          <a:lstStyle/>
          <a:p>
            <a:pPr eaLnBrk="1" hangingPunct="1">
              <a:lnSpc>
                <a:spcPct val="150000"/>
              </a:lnSpc>
              <a:buFontTx/>
              <a:buNone/>
            </a:pPr>
            <a:r>
              <a:rPr lang="zh-CN" altLang="en-US" sz="1800" b="1">
                <a:solidFill>
                  <a:srgbClr val="C00000"/>
                </a:solidFill>
                <a:latin typeface="新宋体" panose="02010609030101010101" charset="-122"/>
                <a:ea typeface="新宋体" panose="02010609030101010101" charset="-122"/>
              </a:rPr>
              <a:t> </a:t>
            </a:r>
            <a:r>
              <a:rPr lang="zh-CN" altLang="en-US" b="1">
                <a:solidFill>
                  <a:srgbClr val="FF0000"/>
                </a:solidFill>
                <a:latin typeface="楷体" panose="02010609060101010101" charset="-122"/>
                <a:ea typeface="楷体" panose="02010609060101010101" charset="-122"/>
                <a:cs typeface="楷体" panose="02010609060101010101" charset="-122"/>
                <a:sym typeface="+mn-ea"/>
              </a:rPr>
              <a:t>说明</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：本文在记叙的同时</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采用了说明的方法</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更深刻地揭露了“ 包身工” 制度的罪恶。</a:t>
            </a:r>
          </a:p>
          <a:p>
            <a:pPr algn="l" eaLnBrk="1" hangingPunct="1">
              <a:lnSpc>
                <a:spcPct val="150000"/>
              </a:lnSpc>
              <a:buFontTx/>
              <a:buNone/>
            </a:pP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1.</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文中还用了大量确凿的数字说明</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帝国主义的垄断资本</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是靠榨取劳动人民的血汗而膨大发展起来的。</a:t>
            </a:r>
          </a:p>
          <a:p>
            <a:pPr algn="l" eaLnBrk="1" hangingPunct="1">
              <a:lnSpc>
                <a:spcPct val="150000"/>
              </a:lnSpc>
              <a:buFontTx/>
              <a:buNone/>
            </a:pP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  2.</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第</a:t>
            </a:r>
            <a:r>
              <a:rPr lang="en-US" altLang="zh-CN"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7</a:t>
            </a: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段用说明的方式直接介绍包身工住宿条件的恶劣</a:t>
            </a:r>
            <a:endParaRPr lang="zh-CN" altLang="en-US">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endParaRPr>
          </a:p>
          <a:p>
            <a:pPr eaLnBrk="1" hangingPunct="1">
              <a:lnSpc>
                <a:spcPct val="150000"/>
              </a:lnSpc>
              <a:buFontTx/>
              <a:buNone/>
            </a:pPr>
            <a:r>
              <a:rPr lang="zh-CN" altLang="en-US"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                     </a:t>
            </a:r>
            <a:r>
              <a:rPr lang="zh-CN" altLang="en-US" sz="1800" b="1">
                <a:solidFill>
                  <a:srgbClr val="C00000"/>
                </a:solidFill>
                <a:latin typeface="新宋体" panose="02010609030101010101" charset="-122"/>
                <a:ea typeface="新宋体" panose="02010609030101010101" charset="-122"/>
              </a:rPr>
              <a:t>                 </a:t>
            </a:r>
            <a:endParaRPr lang="zh-CN" altLang="zh-CN" b="1">
              <a:solidFill>
                <a:srgbClr val="002060"/>
              </a:solidFill>
              <a:latin typeface="宋体" panose="02010600030101010101" pitchFamily="2" charset="-122"/>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1470</Words>
  <Application>Microsoft Office PowerPoint</Application>
  <PresentationFormat>全屏显示(4:3)</PresentationFormat>
  <Paragraphs>130</Paragraphs>
  <Slides>28</Slides>
  <Notes>1</Notes>
  <HiddenSlides>0</HiddenSlides>
  <MMClips>0</MMClips>
  <ScaleCrop>false</ScaleCrop>
  <HeadingPairs>
    <vt:vector size="4" baseType="variant">
      <vt:variant>
        <vt:lpstr>主题</vt:lpstr>
      </vt:variant>
      <vt:variant>
        <vt:i4>3</vt:i4>
      </vt:variant>
      <vt:variant>
        <vt:lpstr>幻灯片标题</vt:lpstr>
      </vt:variant>
      <vt:variant>
        <vt:i4>28</vt:i4>
      </vt:variant>
    </vt:vector>
  </HeadingPairs>
  <TitlesOfParts>
    <vt:vector size="31" baseType="lpstr">
      <vt:lpstr>默认设计模板</vt:lpstr>
      <vt:lpstr>1_默认设计模板</vt: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2021-01-24T08:45:25Z</cp:lastPrinted>
  <dcterms:created xsi:type="dcterms:W3CDTF">2021-01-24T08:45:25Z</dcterms:created>
  <dcterms:modified xsi:type="dcterms:W3CDTF">2021-09-23T05:02:15Z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