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4" r:id="rId6"/>
    <p:sldId id="263" r:id="rId7"/>
    <p:sldId id="259" r:id="rId8"/>
    <p:sldId id="261" r:id="rId9"/>
    <p:sldId id="266" r:id="rId10"/>
    <p:sldId id="262" r:id="rId11"/>
    <p:sldId id="274" r:id="rId12"/>
    <p:sldId id="272" r:id="rId13"/>
    <p:sldId id="265" r:id="rId14"/>
    <p:sldId id="271" r:id="rId15"/>
    <p:sldId id="273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2E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18" y="-90"/>
      </p:cViewPr>
      <p:guideLst>
        <p:guide orient="horz" pos="1572"/>
        <p:guide pos="30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128A3-9EB0-4CA7-8F1D-149B0B270F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EDB64-8CA5-46DB-852B-7923B157C9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38735" y="-17145"/>
            <a:ext cx="9271000" cy="5219700"/>
          </a:xfrm>
          <a:solidFill>
            <a:schemeClr val="tx1"/>
          </a:solidFill>
        </p:spPr>
        <p:txBody>
          <a:bodyPr>
            <a:no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记念刘和珍君</a:t>
            </a:r>
            <a:br>
              <a:rPr lang="zh-CN" altLang="en-US" sz="9600" b="1" dirty="0">
                <a:solidFill>
                  <a:schemeClr val="bg1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</a:br>
            <a:r>
              <a:rPr lang="zh-CN" altLang="en-US" sz="4800" b="1" dirty="0" smtClean="0">
                <a:solidFill>
                  <a:schemeClr val="bg1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  <a:sym typeface="+mn-ea"/>
              </a:rPr>
              <a:t>鲁迅</a:t>
            </a:r>
            <a:endParaRPr lang="zh-CN" altLang="en-US" sz="4800" b="1" dirty="0" smtClean="0">
              <a:solidFill>
                <a:schemeClr val="bg1"/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71040" y="628650"/>
            <a:ext cx="615569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可是</a:t>
            </a:r>
            <a:r>
              <a:rPr lang="zh-CN" altLang="en-US" sz="4000" b="1"/>
              <a:t>我实在是无话可说。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1850390" y="1965960"/>
            <a:ext cx="600202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/>
              <a:t>但是</a:t>
            </a:r>
            <a:r>
              <a:rPr lang="zh-CN" altLang="en-US" sz="4000" b="1"/>
              <a:t>，我还有要说的话。</a:t>
            </a:r>
            <a:endParaRPr lang="zh-CN" altLang="en-US" sz="4000" b="1"/>
          </a:p>
        </p:txBody>
      </p:sp>
      <p:sp>
        <p:nvSpPr>
          <p:cNvPr id="6" name="文本框 5"/>
          <p:cNvSpPr txBox="1"/>
          <p:nvPr/>
        </p:nvSpPr>
        <p:spPr>
          <a:xfrm>
            <a:off x="1971040" y="3429000"/>
            <a:ext cx="5389245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/>
              <a:t>呜呼</a:t>
            </a:r>
            <a:r>
              <a:rPr lang="zh-CN" altLang="en-US" sz="3200" b="1"/>
              <a:t>，</a:t>
            </a:r>
            <a:r>
              <a:rPr lang="zh-CN" altLang="en-US" sz="4000" b="1"/>
              <a:t>我说不出话来。</a:t>
            </a:r>
            <a:endParaRPr lang="zh-CN" altLang="en-US" sz="4000" b="1"/>
          </a:p>
        </p:txBody>
      </p:sp>
      <p:sp>
        <p:nvSpPr>
          <p:cNvPr id="7" name="矩形 6"/>
          <p:cNvSpPr/>
          <p:nvPr/>
        </p:nvSpPr>
        <p:spPr>
          <a:xfrm>
            <a:off x="49530" y="331470"/>
            <a:ext cx="1478280" cy="44805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纠结之三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77925" y="77279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悲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0" y="2668905"/>
            <a:ext cx="1101090" cy="11887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愤</a:t>
            </a:r>
            <a:endParaRPr lang="zh-CN" altLang="en-US"/>
          </a:p>
        </p:txBody>
      </p:sp>
      <p:sp>
        <p:nvSpPr>
          <p:cNvPr id="7" name="燕尾形箭头 6"/>
          <p:cNvSpPr/>
          <p:nvPr/>
        </p:nvSpPr>
        <p:spPr>
          <a:xfrm>
            <a:off x="2555875" y="937260"/>
            <a:ext cx="979170" cy="751840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13785" y="175260"/>
            <a:ext cx="744220" cy="7620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400" b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痛</a:t>
            </a:r>
            <a:endParaRPr lang="zh-CN" altLang="en-US" sz="4400" b="1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13785" y="1407160"/>
            <a:ext cx="79502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哀</a:t>
            </a:r>
            <a:endParaRPr lang="zh-CN" altLang="en-US" sz="4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520" y="16510"/>
            <a:ext cx="2019300" cy="8229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叶根友毛笔行书2.0版" panose="02010601030101010101" charset="-122"/>
                <a:ea typeface="叶根友毛笔行书2.0版" panose="02010601030101010101" charset="-122"/>
              </a:rPr>
              <a:t>情难了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12" name="燕尾形箭头 11"/>
          <p:cNvSpPr/>
          <p:nvPr/>
        </p:nvSpPr>
        <p:spPr>
          <a:xfrm>
            <a:off x="2426335" y="2887345"/>
            <a:ext cx="979170" cy="751840"/>
          </a:xfrm>
          <a:prstGeom prst="notchedRightArrow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613785" y="2491105"/>
            <a:ext cx="79502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怒</a:t>
            </a:r>
            <a:endParaRPr lang="zh-CN" altLang="en-US" sz="4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13785" y="3735070"/>
            <a:ext cx="79502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恨</a:t>
            </a:r>
            <a:endParaRPr lang="zh-CN" altLang="en-US" sz="4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5" name="燕尾形箭头 14"/>
          <p:cNvSpPr/>
          <p:nvPr/>
        </p:nvSpPr>
        <p:spPr>
          <a:xfrm>
            <a:off x="4627880" y="185420"/>
            <a:ext cx="979170" cy="751840"/>
          </a:xfrm>
          <a:prstGeom prst="notchedRightArrow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833745" y="185420"/>
            <a:ext cx="29895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/>
              <a:t>青年们喋血</a:t>
            </a:r>
            <a:endParaRPr lang="zh-CN" altLang="en-US" sz="4400" b="1"/>
          </a:p>
        </p:txBody>
      </p:sp>
      <p:sp>
        <p:nvSpPr>
          <p:cNvPr id="17" name="燕尾形箭头 16"/>
          <p:cNvSpPr/>
          <p:nvPr/>
        </p:nvSpPr>
        <p:spPr>
          <a:xfrm>
            <a:off x="4627880" y="1339215"/>
            <a:ext cx="979170" cy="751840"/>
          </a:xfrm>
          <a:prstGeom prst="notchedRightArrow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833745" y="986155"/>
            <a:ext cx="29895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/>
              <a:t>伪文人流言</a:t>
            </a:r>
            <a:endParaRPr lang="zh-CN" altLang="en-US" sz="4400" b="1"/>
          </a:p>
        </p:txBody>
      </p:sp>
      <p:sp>
        <p:nvSpPr>
          <p:cNvPr id="19" name="文本框 18"/>
          <p:cNvSpPr txBox="1"/>
          <p:nvPr/>
        </p:nvSpPr>
        <p:spPr>
          <a:xfrm>
            <a:off x="5833745" y="1689100"/>
            <a:ext cx="29895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/>
              <a:t>庸人们遗忘</a:t>
            </a:r>
            <a:endParaRPr lang="zh-CN" altLang="en-US" sz="4400" b="1"/>
          </a:p>
        </p:txBody>
      </p:sp>
      <p:sp>
        <p:nvSpPr>
          <p:cNvPr id="20" name="燕尾形箭头 19"/>
          <p:cNvSpPr/>
          <p:nvPr/>
        </p:nvSpPr>
        <p:spPr>
          <a:xfrm>
            <a:off x="4627880" y="2562225"/>
            <a:ext cx="979170" cy="751840"/>
          </a:xfrm>
          <a:prstGeom prst="notchedRightArrow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燕尾形箭头 20"/>
          <p:cNvSpPr/>
          <p:nvPr/>
        </p:nvSpPr>
        <p:spPr>
          <a:xfrm>
            <a:off x="4627880" y="3770630"/>
            <a:ext cx="979170" cy="751840"/>
          </a:xfrm>
          <a:prstGeom prst="notchedRightArrow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833745" y="2562225"/>
            <a:ext cx="29895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/>
              <a:t>当局者凶残</a:t>
            </a:r>
            <a:endParaRPr lang="zh-CN" altLang="en-US" sz="4400" b="1"/>
          </a:p>
        </p:txBody>
      </p:sp>
      <p:sp>
        <p:nvSpPr>
          <p:cNvPr id="23" name="文本框 22"/>
          <p:cNvSpPr txBox="1"/>
          <p:nvPr/>
        </p:nvSpPr>
        <p:spPr>
          <a:xfrm>
            <a:off x="5833745" y="3735070"/>
            <a:ext cx="29895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/>
              <a:t>流言家下劣</a:t>
            </a:r>
            <a:endParaRPr lang="zh-CN" altLang="en-US" sz="4400" b="1"/>
          </a:p>
        </p:txBody>
      </p:sp>
      <p:sp>
        <p:nvSpPr>
          <p:cNvPr id="25" name="上箭头 24"/>
          <p:cNvSpPr/>
          <p:nvPr/>
        </p:nvSpPr>
        <p:spPr>
          <a:xfrm>
            <a:off x="-182245" y="24130"/>
            <a:ext cx="3587750" cy="486473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2200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尊敬 </a:t>
            </a:r>
            <a:endParaRPr lang="zh-CN" altLang="en-US" sz="4000" b="1">
              <a:solidFill>
                <a:srgbClr val="FF0000"/>
              </a:solidFill>
            </a:endParaRPr>
          </a:p>
          <a:p>
            <a:pPr algn="ctr">
              <a:lnSpc>
                <a:spcPct val="2200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感叹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6" name="上箭头 25"/>
          <p:cNvSpPr/>
          <p:nvPr/>
        </p:nvSpPr>
        <p:spPr>
          <a:xfrm>
            <a:off x="997585" y="23495"/>
            <a:ext cx="4765040" cy="4865370"/>
          </a:xfrm>
          <a:prstGeom prst="upArrow">
            <a:avLst>
              <a:gd name="adj1" fmla="val 50000"/>
              <a:gd name="adj2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现在却觉得有些踌躇了，我应该对她奉献我的悲哀与尊敬。她不是“苟活到现在的我”的学生，是为了中国而死的中国的青年。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7" name="上箭头 26"/>
          <p:cNvSpPr/>
          <p:nvPr/>
        </p:nvSpPr>
        <p:spPr>
          <a:xfrm>
            <a:off x="1722755" y="17145"/>
            <a:ext cx="5697855" cy="496316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</a:rPr>
              <a:t>我目睹中国女子的办事，是始于去年的，虽然是少数，但看那干练坚决，百折不回的气概，曾经屡次为之感叹。至于这一回在弹雨中互相救助，虽殒身不恤的事实，则更足为中国女子的勇毅，虽遭阴谋秘计，压抑至数千年，而终于没有消亡的明证了。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2" name="上箭头 31"/>
          <p:cNvSpPr/>
          <p:nvPr/>
        </p:nvSpPr>
        <p:spPr>
          <a:xfrm>
            <a:off x="2947035" y="24130"/>
            <a:ext cx="5789295" cy="496316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2D05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l">
              <a:lnSpc>
                <a:spcPct val="320000"/>
              </a:lnSpc>
            </a:pP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干练坚决  百折不回</a:t>
            </a:r>
            <a:endParaRPr lang="zh-CN" altLang="en-US" sz="24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320000"/>
              </a:lnSpc>
            </a:pP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相互救助  </a:t>
            </a: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殒身不恤</a:t>
            </a:r>
            <a:endParaRPr lang="zh-CN" altLang="en-US" sz="24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320000"/>
              </a:lnSpc>
            </a:pPr>
            <a:r>
              <a:rPr lang="zh-CN" altLang="en-US" sz="2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中国女子的勇毅</a:t>
            </a:r>
            <a:endParaRPr lang="zh-CN" altLang="en-US" sz="24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80000"/>
              </a:lnSpc>
            </a:pPr>
            <a:endParaRPr lang="zh-CN" altLang="en-US" sz="24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80000"/>
              </a:lnSpc>
            </a:pPr>
            <a:endParaRPr lang="zh-CN" altLang="en-US" sz="24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" name="上箭头 32"/>
          <p:cNvSpPr/>
          <p:nvPr/>
        </p:nvSpPr>
        <p:spPr>
          <a:xfrm>
            <a:off x="5607050" y="-196850"/>
            <a:ext cx="3903980" cy="517715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l">
              <a:lnSpc>
                <a:spcPct val="170000"/>
              </a:lnSpc>
            </a:pPr>
            <a:r>
              <a:rPr lang="zh-CN" altLang="en-US" sz="6000" b="1">
                <a:solidFill>
                  <a:schemeClr val="bg1"/>
                </a:solidFill>
              </a:rPr>
              <a:t>希望</a:t>
            </a:r>
            <a:endParaRPr lang="zh-CN" altLang="en-US" sz="6000" b="1">
              <a:solidFill>
                <a:schemeClr val="bg1"/>
              </a:solidFill>
            </a:endParaRPr>
          </a:p>
          <a:p>
            <a:pPr algn="l">
              <a:lnSpc>
                <a:spcPct val="170000"/>
              </a:lnSpc>
            </a:pPr>
            <a:r>
              <a:rPr lang="zh-CN" altLang="en-US" sz="6000" b="1">
                <a:solidFill>
                  <a:schemeClr val="bg1"/>
                </a:solidFill>
              </a:rPr>
              <a:t>前进</a:t>
            </a:r>
            <a:endParaRPr lang="zh-CN" altLang="en-US" sz="6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6" grpId="0"/>
      <p:bldP spid="7" grpId="0" animBg="1"/>
      <p:bldP spid="9" grpId="0"/>
      <p:bldP spid="15" grpId="0" animBg="1"/>
      <p:bldP spid="16" grpId="0"/>
      <p:bldP spid="10" grpId="0"/>
      <p:bldP spid="17" grpId="0" animBg="1"/>
      <p:bldP spid="18" grpId="0"/>
      <p:bldP spid="19" grpId="0"/>
      <p:bldP spid="12" grpId="0" animBg="1"/>
      <p:bldP spid="13" grpId="0"/>
      <p:bldP spid="20" grpId="0" animBg="1"/>
      <p:bldP spid="22" grpId="0"/>
      <p:bldP spid="14" grpId="0"/>
      <p:bldP spid="21" grpId="0" animBg="1"/>
      <p:bldP spid="23" grpId="0"/>
      <p:bldP spid="25" grpId="0" bldLvl="0" animBg="1"/>
      <p:bldP spid="26" grpId="0" bldLvl="0" animBg="1"/>
      <p:bldP spid="27" grpId="0" bldLvl="0" animBg="1"/>
      <p:bldP spid="27" grpId="1" bldLvl="0" animBg="1"/>
      <p:bldP spid="32" grpId="3" bldLvl="0" animBg="1"/>
      <p:bldP spid="33" grpId="4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" y="-11430"/>
            <a:ext cx="5048250" cy="5137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96510" y="553720"/>
            <a:ext cx="3823335" cy="457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你是真的猛士,“敢于直面惨淡的人生,敢于正视淋漓的鲜血” 。始终微笑的刘和珍君,你激励我们每个热血青年,为了祖国更加强盛,“奋然而前行”。</a:t>
            </a:r>
            <a:endParaRPr lang="zh-CN" altLang="en-US" sz="2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0810" y="-11430"/>
            <a:ext cx="2019300" cy="8229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颁奖词</a:t>
            </a:r>
            <a:endParaRPr lang="zh-CN" altLang="en-US" sz="48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555" y="166370"/>
            <a:ext cx="2543810" cy="85725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回眸一笑</a:t>
            </a:r>
            <a:endParaRPr lang="zh-CN" altLang="en-US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5815" y="1278890"/>
            <a:ext cx="753237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了解了一群为中国而死的中国青年的故事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898525" y="2282190"/>
            <a:ext cx="671576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掌握了一种走进作者内心深处的方法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805815" y="3291840"/>
            <a:ext cx="8348980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点燃了一种为中国的发展贡献一己之力的责任</a:t>
            </a:r>
            <a:endParaRPr lang="zh-CN" altLang="en-US" sz="3200" b="1"/>
          </a:p>
          <a:p>
            <a:r>
              <a:rPr lang="zh-CN" altLang="en-US" sz="3200" b="1"/>
              <a:t>感和使命感。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740"/>
            <a:ext cx="3120390" cy="85725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小露一手</a:t>
            </a:r>
            <a:endParaRPr lang="zh-CN" altLang="en-US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/>
              <a:t>根据例句，自选话题，仿写两个句子。</a:t>
            </a:r>
            <a:endParaRPr lang="zh-CN" altLang="en-US" b="1"/>
          </a:p>
          <a:p>
            <a:r>
              <a:rPr lang="zh-CN" altLang="en-US" b="1"/>
              <a:t>例句：真的猛士，敢于直面惨淡的人生，敢于正视淋漓的鲜血。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035" y="-19685"/>
            <a:ext cx="9069070" cy="588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就是这个文化新军的最伟大和最英勇的旗手。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是中国文化革命的主将，他不但是伟大的文学家，而且是伟大的思想家和伟大的革命家。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的骨头是最硬的，他没有丝毫的奴颜和媚骨，这是殖民地和半殖民地人民最可宝贵的性格。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是在文化战线上，代表全民族的大多数，向着敌人冲锋陷阵的最正确、最勇敢、最坚决、最忠诚、最热忱的空前的民族英雄。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的方向，就是中华新文化的方向。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-------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 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民国以来最黑暗的一天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707654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洋军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阀统治时期，民国初年，军阀争权夺利，政治混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hakuyoxingshu7000" panose="02000600000000000000" pitchFamily="2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乱不堪，从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1912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年到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1928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年间，北洋政府换了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47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届内阁，长不过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年，短的只有一天。此时的鲁迅在北平居住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hakuyoxingshu7000" panose="02000600000000000000" pitchFamily="2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hakuyoxingshu7000" panose="02000600000000000000" pitchFamily="2" charset="-122"/>
              </a:rPr>
              <a:t>多年，期间发生过许多重大的事件，他早已看惯了“城头变幻大王旗”。对内镇压，对外妥协，军阀仰仗外国势力置人民于水深火热之中。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hakuyoxingshu7000" panose="020006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44395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1924·11·24—1926·4·20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年，段祺瑞临时政府。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64088" y="1059582"/>
            <a:ext cx="31854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1926</a:t>
            </a:r>
            <a:r>
              <a:rPr lang="zh-CN" altLang="en-US" sz="3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年</a:t>
            </a:r>
            <a:r>
              <a:rPr lang="en-US" altLang="zh-CN" sz="3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月</a:t>
            </a:r>
            <a:r>
              <a:rPr lang="en-US" altLang="zh-CN" sz="3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18</a:t>
            </a:r>
            <a:r>
              <a:rPr lang="zh-CN" altLang="en-US" sz="3600" b="1" dirty="0" smtClean="0">
                <a:solidFill>
                  <a:srgbClr val="FF0000"/>
                </a:solidFill>
                <a:latin typeface="hakuyoxingshu7000" panose="02000600000000000000" pitchFamily="2" charset="-122"/>
                <a:ea typeface="hakuyoxingshu7000" panose="02000600000000000000" pitchFamily="2" charset="-122"/>
                <a:cs typeface="hakuyoxingshu7000" panose="02000600000000000000" pitchFamily="2" charset="-122"/>
              </a:rPr>
              <a:t>日</a:t>
            </a:r>
            <a:endParaRPr lang="zh-CN" altLang="en-US" sz="3600" b="1" dirty="0">
              <a:solidFill>
                <a:srgbClr val="FF0000"/>
              </a:solidFill>
              <a:latin typeface="hakuyoxingshu7000" panose="02000600000000000000" pitchFamily="2" charset="-122"/>
              <a:ea typeface="hakuyoxingshu7000" panose="02000600000000000000" pitchFamily="2" charset="-122"/>
              <a:cs typeface="hakuyoxingshu7000" panose="020006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707515"/>
            <a:ext cx="9144000" cy="3439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山坡羊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潼关怀古</a:t>
            </a:r>
            <a:b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张养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</a:t>
            </a:r>
            <a:b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峰峦如聚，波涛如怒。</a:t>
            </a:r>
            <a:b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山河表里潼关路。</a:t>
            </a:r>
            <a:b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望西都，意踌躇。</a:t>
            </a:r>
            <a:b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伤心秦汉经行处，宫阙万间都做了土。</a:t>
            </a:r>
            <a:b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兴，百姓苦，亡，百姓苦！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十二角星 9"/>
          <p:cNvSpPr/>
          <p:nvPr/>
        </p:nvSpPr>
        <p:spPr>
          <a:xfrm>
            <a:off x="556826" y="1436891"/>
            <a:ext cx="7992888" cy="3744416"/>
          </a:xfrm>
          <a:prstGeom prst="star12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刘和珍和杨德群两君，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47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人遇难，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200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多人受伤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 bldLvl="0" animBg="1"/>
      <p:bldP spid="10" grpId="0" bldLvl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3315335" y="389890"/>
            <a:ext cx="2992120" cy="2685415"/>
          </a:xfrm>
          <a:prstGeom prst="ellipse">
            <a:avLst/>
          </a:prstGeom>
          <a:solidFill>
            <a:srgbClr val="E82E1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7200" b="1">
                <a:solidFill>
                  <a:schemeClr val="bg1"/>
                </a:solidFill>
              </a:rPr>
              <a:t>记念</a:t>
            </a:r>
            <a:endParaRPr lang="zh-CN" altLang="en-US" sz="7200" b="1">
              <a:solidFill>
                <a:schemeClr val="bg1"/>
              </a:solidFill>
            </a:endParaRPr>
          </a:p>
        </p:txBody>
      </p:sp>
      <p:sp>
        <p:nvSpPr>
          <p:cNvPr id="5" name="流程图: 资料带 4"/>
          <p:cNvSpPr/>
          <p:nvPr/>
        </p:nvSpPr>
        <p:spPr>
          <a:xfrm>
            <a:off x="818515" y="2961640"/>
            <a:ext cx="2712720" cy="1472565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</a:rPr>
              <a:t>为什么写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9" name="流程图: 资料带 8"/>
          <p:cNvSpPr/>
          <p:nvPr/>
        </p:nvSpPr>
        <p:spPr>
          <a:xfrm>
            <a:off x="3154680" y="2504440"/>
            <a:ext cx="2576195" cy="1381760"/>
          </a:xfrm>
          <a:prstGeom prst="flowChartPunchedTape">
            <a:avLst/>
          </a:prstGeom>
          <a:solidFill>
            <a:srgbClr val="00B0F0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/>
              <a:t>写点什么</a:t>
            </a:r>
            <a:endParaRPr lang="zh-CN" altLang="en-US" sz="3600" b="1"/>
          </a:p>
        </p:txBody>
      </p:sp>
      <p:sp>
        <p:nvSpPr>
          <p:cNvPr id="10" name="流程图: 资料带 9"/>
          <p:cNvSpPr/>
          <p:nvPr/>
        </p:nvSpPr>
        <p:spPr>
          <a:xfrm>
            <a:off x="5467985" y="2824480"/>
            <a:ext cx="2884805" cy="1381760"/>
          </a:xfrm>
          <a:prstGeom prst="flowChartPunchedTape">
            <a:avLst/>
          </a:prstGeom>
          <a:solidFill>
            <a:srgbClr val="00B0F0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/>
              <a:t>什么意义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5" grpId="9" animBg="1"/>
      <p:bldP spid="5" grpId="10" animBg="1"/>
      <p:bldP spid="5" grpId="11" animBg="1"/>
      <p:bldP spid="5" grpId="12" animBg="1"/>
      <p:bldP spid="5" grpId="13" animBg="1"/>
      <p:bldP spid="5" grpId="14" animBg="1"/>
      <p:bldP spid="5" grpId="15" animBg="1"/>
      <p:bldP spid="5" grpId="16" animBg="1"/>
      <p:bldP spid="9" grpId="0" animBg="1"/>
      <p:bldP spid="9" grpId="1" animBg="1"/>
      <p:bldP spid="10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9155" y="445770"/>
            <a:ext cx="3246120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我也早觉得有</a:t>
            </a:r>
            <a:endParaRPr lang="zh-CN" altLang="en-US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9155" y="1817370"/>
            <a:ext cx="324612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我也早觉得有</a:t>
            </a:r>
            <a:endParaRPr lang="zh-CN" altLang="en-US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155" y="3398520"/>
            <a:ext cx="171450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我正有</a:t>
            </a:r>
            <a:endParaRPr lang="zh-CN" altLang="en-US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3350" y="445770"/>
            <a:ext cx="477774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写一点东西的必要了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43350" y="1878330"/>
            <a:ext cx="439928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写一点东西的必要了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34590" y="3398520"/>
            <a:ext cx="477774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写一点东西的必要了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7895" y="1055370"/>
            <a:ext cx="40614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悼念</a:t>
            </a:r>
            <a:r>
              <a:rPr lang="zh-CN" altLang="en-US" sz="4800" b="1"/>
              <a:t>刘和珍君</a:t>
            </a:r>
            <a:endParaRPr lang="zh-CN" altLang="en-US" sz="4800" b="1"/>
          </a:p>
        </p:txBody>
      </p:sp>
      <p:sp>
        <p:nvSpPr>
          <p:cNvPr id="9" name="文本框 8"/>
          <p:cNvSpPr txBox="1"/>
          <p:nvPr/>
        </p:nvSpPr>
        <p:spPr>
          <a:xfrm>
            <a:off x="3556635" y="2518410"/>
            <a:ext cx="53365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揭露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反动文人的流言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9035" y="4099560"/>
            <a:ext cx="42437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唤醒</a:t>
            </a:r>
            <a:r>
              <a:rPr lang="zh-CN" altLang="en-US" sz="4400" b="1"/>
              <a:t>麻木的庸人</a:t>
            </a:r>
            <a:endParaRPr lang="zh-CN" altLang="en-US" sz="4400" b="1"/>
          </a:p>
        </p:txBody>
      </p:sp>
      <p:sp>
        <p:nvSpPr>
          <p:cNvPr id="11" name="矩形 10"/>
          <p:cNvSpPr/>
          <p:nvPr/>
        </p:nvSpPr>
        <p:spPr>
          <a:xfrm>
            <a:off x="63500" y="811530"/>
            <a:ext cx="680085" cy="27736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4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纠结之一</a:t>
            </a:r>
            <a:endParaRPr lang="zh-CN" altLang="en-US" sz="44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  <p:bldP spid="7" grpId="0"/>
      <p:bldP spid="5" grpId="0"/>
      <p:bldP spid="8" grpId="0"/>
      <p:bldP spid="3" grpId="0"/>
      <p:bldP spid="9" grpId="0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780" y="0"/>
            <a:ext cx="4860032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10438" y="148749"/>
            <a:ext cx="426720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最应该写的一个人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8565" y="968375"/>
            <a:ext cx="25082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刘和珍君</a:t>
            </a:r>
            <a:endParaRPr lang="zh-CN" altLang="en-US" sz="4400" b="1" dirty="0" smtClean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95185" y="1716405"/>
            <a:ext cx="1677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我的学生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72648" y="223977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学生自治会职员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72266" y="3492113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始终微笑，态度温和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28550" y="4015343"/>
            <a:ext cx="411543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虑及学校前途，黯然泣下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5028565" y="4533265"/>
            <a:ext cx="411543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心系国家命运，蹈死不顾</a:t>
            </a:r>
            <a:endParaRPr lang="zh-CN" altLang="en-US" sz="2800" b="1"/>
          </a:p>
        </p:txBody>
      </p:sp>
      <p:sp>
        <p:nvSpPr>
          <p:cNvPr id="11" name="矩形 10"/>
          <p:cNvSpPr/>
          <p:nvPr/>
        </p:nvSpPr>
        <p:spPr>
          <a:xfrm>
            <a:off x="4829810" y="1610360"/>
            <a:ext cx="4227830" cy="11525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 b="1">
                <a:solidFill>
                  <a:schemeClr val="bg1"/>
                </a:solidFill>
              </a:rPr>
              <a:t>真的猛士</a:t>
            </a:r>
            <a:endParaRPr lang="zh-CN" altLang="en-US" sz="6600" b="1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28565" y="2868295"/>
            <a:ext cx="375793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为中国而死的中国青年</a:t>
            </a:r>
            <a:endParaRPr lang="zh-CN" altLang="en-US" sz="2800" b="1"/>
          </a:p>
        </p:txBody>
      </p:sp>
      <p:sp>
        <p:nvSpPr>
          <p:cNvPr id="13" name="矩形 12"/>
          <p:cNvSpPr/>
          <p:nvPr/>
        </p:nvSpPr>
        <p:spPr>
          <a:xfrm>
            <a:off x="4830445" y="2868295"/>
            <a:ext cx="4287520" cy="227584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3200" b="1"/>
              <a:t>敢于直面惨淡的人生，敢于正视淋漓的鲜血，哀痛者和幸福者。</a:t>
            </a:r>
            <a:endParaRPr lang="zh-CN" altLang="en-US" sz="3200" b="1"/>
          </a:p>
        </p:txBody>
      </p:sp>
      <p:sp>
        <p:nvSpPr>
          <p:cNvPr id="14" name="TextBox 6"/>
          <p:cNvSpPr txBox="1"/>
          <p:nvPr/>
        </p:nvSpPr>
        <p:spPr>
          <a:xfrm>
            <a:off x="5028808" y="1716415"/>
            <a:ext cx="187220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/>
              <a:t>进步青年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2" grpId="0"/>
      <p:bldP spid="11" grpId="0" bldLvl="0" animBg="1"/>
      <p:bldP spid="13" grpId="0" bldLvl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55575" y="105410"/>
            <a:ext cx="1731010" cy="491744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txBody>
          <a:bodyPr wrap="square" rtlCol="0" anchor="t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谁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10000"/>
              </a:lnSpc>
            </a:pP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是凶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10000"/>
              </a:lnSpc>
            </a:pP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手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292985" y="177800"/>
            <a:ext cx="2309495" cy="127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47945" y="508000"/>
            <a:ext cx="3246120" cy="7010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段祺瑞执政府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292985" y="1350010"/>
            <a:ext cx="2309495" cy="1542415"/>
          </a:xfrm>
          <a:prstGeom prst="rightArrow">
            <a:avLst>
              <a:gd name="adj1" fmla="val 50000"/>
              <a:gd name="adj2" fmla="val 41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2376170" y="3155950"/>
            <a:ext cx="2348865" cy="1502410"/>
          </a:xfrm>
          <a:prstGeom prst="rightArrow">
            <a:avLst>
              <a:gd name="adj1" fmla="val 50000"/>
              <a:gd name="adj2" fmla="val 47581"/>
            </a:avLst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47945" y="1878330"/>
            <a:ext cx="3246120" cy="7010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有恶意的闲人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47945" y="3474720"/>
            <a:ext cx="3246120" cy="7010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无恶意的闲人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爆炸形 1 11"/>
          <p:cNvSpPr/>
          <p:nvPr/>
        </p:nvSpPr>
        <p:spPr>
          <a:xfrm>
            <a:off x="5398770" y="85090"/>
            <a:ext cx="3419475" cy="190119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 </a:t>
            </a:r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惨象</a:t>
            </a:r>
            <a:endParaRPr lang="zh-CN" altLang="en-US" sz="4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13" name="爆炸形 1 12"/>
          <p:cNvSpPr/>
          <p:nvPr/>
        </p:nvSpPr>
        <p:spPr>
          <a:xfrm>
            <a:off x="5033010" y="1573530"/>
            <a:ext cx="3886200" cy="1901190"/>
          </a:xfrm>
          <a:prstGeom prst="irregularSeal1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流言</a:t>
            </a:r>
            <a:endParaRPr lang="zh-CN" altLang="en-US" sz="4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爆炸形 1 13"/>
          <p:cNvSpPr/>
          <p:nvPr/>
        </p:nvSpPr>
        <p:spPr>
          <a:xfrm>
            <a:off x="5033010" y="3155950"/>
            <a:ext cx="3978910" cy="1901190"/>
          </a:xfrm>
          <a:prstGeom prst="irregularSeal1">
            <a:avLst/>
          </a:prstGeom>
          <a:solidFill>
            <a:srgbClr val="FF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默无声息</a:t>
            </a:r>
            <a:endParaRPr lang="zh-CN" altLang="en-US" sz="3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75535" y="508000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</a:rPr>
              <a:t>当局者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75535" y="1831340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</a:rPr>
              <a:t>走狗文人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38400" y="3587115"/>
            <a:ext cx="201930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</a:rPr>
              <a:t>庸人看客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24685" y="121285"/>
            <a:ext cx="1858645" cy="49358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56155" y="287655"/>
            <a:ext cx="1935480" cy="4472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1500">
                <a:latin typeface="隶书" panose="02010509060101010101" charset="-122"/>
                <a:ea typeface="隶书" panose="02010509060101010101" charset="-122"/>
              </a:rPr>
              <a:t>非人间</a:t>
            </a:r>
            <a:endParaRPr lang="zh-CN" altLang="en-US" sz="115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83330" y="105410"/>
            <a:ext cx="5227955" cy="491680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zh-CN" altLang="en-US" sz="3600" b="1">
                <a:solidFill>
                  <a:schemeClr val="tx1"/>
                </a:solidFill>
              </a:rPr>
              <a:t>　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</a:rPr>
              <a:t>    </a:t>
            </a:r>
            <a:r>
              <a:rPr lang="zh-CN" altLang="en-US" sz="3600" b="1">
                <a:solidFill>
                  <a:srgbClr val="FF0000"/>
                </a:solidFill>
              </a:rPr>
              <a:t>惨象</a:t>
            </a:r>
            <a:r>
              <a:rPr lang="zh-CN" altLang="en-US" sz="3600" b="1">
                <a:solidFill>
                  <a:schemeClr val="tx1"/>
                </a:solidFill>
              </a:rPr>
              <a:t>，已使我目不忍视了；</a:t>
            </a:r>
            <a:r>
              <a:rPr lang="zh-CN" altLang="en-US" sz="3600" b="1">
                <a:solidFill>
                  <a:srgbClr val="FF0000"/>
                </a:solidFill>
              </a:rPr>
              <a:t>流言</a:t>
            </a:r>
            <a:r>
              <a:rPr lang="zh-CN" altLang="en-US" sz="3600" b="1">
                <a:solidFill>
                  <a:schemeClr val="tx1"/>
                </a:solidFill>
              </a:rPr>
              <a:t>，尤使我耳不忍闻。我还有什么话可说呢？我懂得衰亡民族之所以</a:t>
            </a:r>
            <a:r>
              <a:rPr lang="zh-CN" altLang="en-US" sz="3600" b="1">
                <a:solidFill>
                  <a:srgbClr val="FF0000"/>
                </a:solidFill>
              </a:rPr>
              <a:t>默无声息</a:t>
            </a:r>
            <a:r>
              <a:rPr lang="zh-CN" altLang="en-US" sz="3600" b="1">
                <a:solidFill>
                  <a:schemeClr val="tx1"/>
                </a:solidFill>
              </a:rPr>
              <a:t>的缘由了。</a:t>
            </a:r>
            <a:r>
              <a:rPr lang="zh-CN" altLang="en-US" sz="3600" b="1">
                <a:solidFill>
                  <a:srgbClr val="FF0000"/>
                </a:solidFill>
              </a:rPr>
              <a:t>沉默呵，沉默呵！不在沉默中爆发，就在沉默中灭亡</a:t>
            </a:r>
            <a:r>
              <a:rPr lang="zh-CN" altLang="en-US" sz="3600" b="1">
                <a:solidFill>
                  <a:schemeClr val="tx1"/>
                </a:solidFill>
              </a:rPr>
              <a:t>。</a:t>
            </a:r>
            <a:endParaRPr lang="zh-CN" altLang="en-US" sz="3600" b="1">
              <a:solidFill>
                <a:schemeClr val="tx1"/>
              </a:solidFill>
            </a:endParaRPr>
          </a:p>
          <a:p>
            <a:pPr algn="l"/>
            <a:r>
              <a:rPr lang="zh-CN" altLang="en-US" sz="4400" b="1">
                <a:solidFill>
                  <a:schemeClr val="tx1"/>
                </a:solidFill>
              </a:rPr>
              <a:t> </a:t>
            </a:r>
            <a:endParaRPr lang="zh-CN" altLang="en-US" sz="4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4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8" grpId="0" bldLvl="0" animBg="1"/>
      <p:bldP spid="10" grpId="1"/>
      <p:bldP spid="11" grpId="1"/>
      <p:bldP spid="15" grpId="0"/>
      <p:bldP spid="16" grpId="0"/>
      <p:bldP spid="17" grpId="0"/>
      <p:bldP spid="12" grpId="0" bldLvl="0" animBg="1"/>
      <p:bldP spid="13" grpId="0" bldLvl="0" animBg="1"/>
      <p:bldP spid="14" grpId="0" bldLvl="0" animBg="1"/>
      <p:bldP spid="9" grpId="0" animBg="1"/>
      <p:bldP spid="20" grpId="0" bldLvl="0" animBg="1"/>
      <p:bldP spid="21" grpId="0"/>
      <p:bldP spid="22" grpId="0" bldLvl="0" animBg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40995" y="342900"/>
            <a:ext cx="8916670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我向来是不惮以最坏的恶意，来推测中国人的</a:t>
            </a:r>
            <a:r>
              <a:rPr lang="zh-CN" altLang="en-US" sz="2800" b="1"/>
              <a:t>，然而我</a:t>
            </a:r>
            <a:r>
              <a:rPr lang="zh-CN" altLang="en-US" sz="2800" b="1">
                <a:solidFill>
                  <a:srgbClr val="FF0000"/>
                </a:solidFill>
              </a:rPr>
              <a:t>还不料，也不信竟会</a:t>
            </a:r>
            <a:r>
              <a:rPr lang="zh-CN" altLang="en-US" sz="2800" b="1"/>
              <a:t>下劣凶残到这地步。</a:t>
            </a:r>
            <a:r>
              <a:rPr lang="zh-CN" altLang="en-US" sz="2800" b="1">
                <a:solidFill>
                  <a:srgbClr val="FF0000"/>
                </a:solidFill>
              </a:rPr>
              <a:t>况且</a:t>
            </a:r>
            <a:r>
              <a:rPr lang="zh-CN" altLang="en-US" sz="2800" b="1"/>
              <a:t>始终微笑着的和蔼的刘和珍君，</a:t>
            </a:r>
            <a:r>
              <a:rPr lang="zh-CN" altLang="en-US" sz="2800" b="1">
                <a:solidFill>
                  <a:srgbClr val="FF0000"/>
                </a:solidFill>
              </a:rPr>
              <a:t>更何至于无端</a:t>
            </a:r>
            <a:r>
              <a:rPr lang="zh-CN" altLang="en-US" sz="2800" b="1"/>
              <a:t>在府门前喋血呢？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249555" y="3040380"/>
            <a:ext cx="8837295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我已经说过：我向来是不惮以最坏的恶意来推测中国人的</a:t>
            </a:r>
            <a:r>
              <a:rPr lang="zh-CN" altLang="en-US" sz="2800" b="1"/>
              <a:t>。但这回却很有几点出于我的意外。一是当局者竟会这样地凶残，一是流言家竟至如此之下劣，一是中国的女性临难竟能如是之从容。</a:t>
            </a:r>
            <a:endParaRPr lang="zh-CN" altLang="en-US" sz="2800" b="1"/>
          </a:p>
        </p:txBody>
      </p:sp>
      <p:sp>
        <p:nvSpPr>
          <p:cNvPr id="6" name="矩形 5"/>
          <p:cNvSpPr/>
          <p:nvPr/>
        </p:nvSpPr>
        <p:spPr>
          <a:xfrm>
            <a:off x="2312670" y="1714500"/>
            <a:ext cx="3855720" cy="11887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纠结之二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3226435" y="155575"/>
            <a:ext cx="732155" cy="331914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800">
                <a:latin typeface="隶书" panose="02010509060101010101" charset="-122"/>
                <a:ea typeface="隶书" panose="02010509060101010101" charset="-122"/>
              </a:rPr>
              <a:t>意</a:t>
            </a:r>
            <a:endParaRPr lang="zh-CN" altLang="en-US" sz="4800"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r>
              <a:rPr lang="zh-CN" altLang="en-US" sz="4800">
                <a:latin typeface="隶书" panose="02010509060101010101" charset="-122"/>
                <a:ea typeface="隶书" panose="02010509060101010101" charset="-122"/>
              </a:rPr>
              <a:t>义</a:t>
            </a:r>
            <a:endParaRPr lang="zh-CN" altLang="en-US" sz="4800"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r>
              <a:rPr lang="zh-CN" altLang="en-US" sz="4800">
                <a:latin typeface="隶书" panose="02010509060101010101" charset="-122"/>
                <a:ea typeface="隶书" panose="02010509060101010101" charset="-122"/>
              </a:rPr>
              <a:t>价</a:t>
            </a:r>
            <a:endParaRPr lang="zh-CN" altLang="en-US" sz="4800"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r>
              <a:rPr lang="zh-CN" altLang="en-US" sz="4800">
                <a:latin typeface="隶书" panose="02010509060101010101" charset="-122"/>
                <a:ea typeface="隶书" panose="02010509060101010101" charset="-122"/>
              </a:rPr>
              <a:t>值</a:t>
            </a:r>
            <a:endParaRPr lang="zh-CN" altLang="en-US" sz="480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泪滴形 6"/>
          <p:cNvSpPr/>
          <p:nvPr/>
        </p:nvSpPr>
        <p:spPr>
          <a:xfrm rot="19680000">
            <a:off x="-145415" y="2336165"/>
            <a:ext cx="3343910" cy="803910"/>
          </a:xfrm>
          <a:prstGeom prst="teardrop">
            <a:avLst>
              <a:gd name="adj" fmla="val 13270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无恶意的闲人</a:t>
            </a:r>
            <a:endParaRPr lang="zh-CN" altLang="en-US" sz="28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" name="泪滴形 8"/>
          <p:cNvSpPr/>
          <p:nvPr/>
        </p:nvSpPr>
        <p:spPr>
          <a:xfrm rot="19260000" flipH="1">
            <a:off x="5252085" y="1019810"/>
            <a:ext cx="844550" cy="2577465"/>
          </a:xfrm>
          <a:prstGeom prst="teardrop">
            <a:avLst>
              <a:gd name="adj" fmla="val 149128"/>
            </a:avLst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latin typeface="隶书" panose="02010509060101010101" charset="-122"/>
                <a:ea typeface="隶书" panose="02010509060101010101" charset="-122"/>
              </a:rPr>
              <a:t>有恶意的闲人</a:t>
            </a:r>
            <a:endParaRPr lang="zh-CN" altLang="en-US" sz="28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1" name="泪滴形 10"/>
          <p:cNvSpPr/>
          <p:nvPr/>
        </p:nvSpPr>
        <p:spPr>
          <a:xfrm rot="20280000">
            <a:off x="746760" y="3986530"/>
            <a:ext cx="4352290" cy="579755"/>
          </a:xfrm>
          <a:prstGeom prst="teardrop">
            <a:avLst>
              <a:gd name="adj" fmla="val 14518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>
                <a:latin typeface="隶书" panose="02010509060101010101" charset="-122"/>
                <a:ea typeface="隶书" panose="02010509060101010101" charset="-122"/>
              </a:rPr>
              <a:t>亲戚朋友的悲伤</a:t>
            </a:r>
            <a:endParaRPr lang="zh-CN" altLang="en-US" sz="32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2" name="五边形 11"/>
          <p:cNvSpPr/>
          <p:nvPr/>
        </p:nvSpPr>
        <p:spPr>
          <a:xfrm rot="5400000">
            <a:off x="2800985" y="2316480"/>
            <a:ext cx="1585595" cy="731520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06420" y="2015490"/>
            <a:ext cx="853440" cy="11125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4000" b="1">
                <a:latin typeface="隶书" panose="02010509060101010101" charset="-122"/>
                <a:ea typeface="隶书" panose="02010509060101010101" charset="-122"/>
                <a:sym typeface="+mn-ea"/>
              </a:rPr>
              <a:t>寥寥</a:t>
            </a:r>
            <a:endParaRPr lang="zh-CN" altLang="en-US" sz="4000" b="1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225" y="55245"/>
            <a:ext cx="4147185" cy="51123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/>
              <a:t>    </a:t>
            </a:r>
            <a:r>
              <a:rPr lang="zh-CN" altLang="en-US" sz="3200" b="1">
                <a:latin typeface="隶书" panose="02010509060101010101" charset="-122"/>
                <a:ea typeface="隶书" panose="02010509060101010101" charset="-122"/>
              </a:rPr>
              <a:t>至于此外的深的意义，我总觉得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很寥寥</a:t>
            </a:r>
            <a:r>
              <a:rPr lang="zh-CN" altLang="en-US" sz="3200" b="1">
                <a:latin typeface="隶书" panose="02010509060101010101" charset="-122"/>
                <a:ea typeface="隶书" panose="02010509060101010101" charset="-122"/>
              </a:rPr>
              <a:t>，因为这实在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不过是徒手的请愿</a:t>
            </a:r>
            <a:r>
              <a:rPr lang="zh-CN" altLang="en-US" sz="3200" b="1">
                <a:latin typeface="隶书" panose="02010509060101010101" charset="-122"/>
                <a:ea typeface="隶书" panose="02010509060101010101" charset="-122"/>
              </a:rPr>
              <a:t>。人类的血战前行的历史，正如煤的形成，当时用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大量</a:t>
            </a:r>
            <a:r>
              <a:rPr lang="zh-CN" altLang="en-US" sz="3200" b="1">
                <a:latin typeface="隶书" panose="02010509060101010101" charset="-122"/>
                <a:ea typeface="隶书" panose="02010509060101010101" charset="-122"/>
              </a:rPr>
              <a:t>的木材，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结果</a:t>
            </a:r>
            <a:r>
              <a:rPr lang="zh-CN" altLang="en-US" sz="3200" b="1">
                <a:latin typeface="隶书" panose="02010509060101010101" charset="-122"/>
                <a:ea typeface="隶书" panose="02010509060101010101" charset="-122"/>
              </a:rPr>
              <a:t>却只是一小块，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但请愿是不在其中的，更何况是徒手。</a:t>
            </a:r>
            <a:endParaRPr lang="zh-CN" altLang="en-US" sz="32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8775" y="55245"/>
            <a:ext cx="4795520" cy="503237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>
                <a:latin typeface="隶书" panose="02010509060101010101" charset="-122"/>
                <a:ea typeface="隶书" panose="02010509060101010101" charset="-122"/>
              </a:rPr>
              <a:t> </a:t>
            </a:r>
            <a:r>
              <a:rPr sz="4000">
                <a:latin typeface="隶书" panose="02010509060101010101" charset="-122"/>
                <a:ea typeface="隶书" panose="02010509060101010101" charset="-122"/>
              </a:rPr>
              <a:t>倘要寻求这一次死伤者对于</a:t>
            </a:r>
            <a:r>
              <a:rPr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将来的</a:t>
            </a:r>
            <a:r>
              <a:rPr sz="4000">
                <a:latin typeface="隶书" panose="02010509060101010101" charset="-122"/>
                <a:ea typeface="隶书" panose="02010509060101010101" charset="-122"/>
              </a:rPr>
              <a:t>意义，意义就在此罢。</a:t>
            </a:r>
            <a:endParaRPr sz="4000">
              <a:latin typeface="隶书" panose="02010509060101010101" charset="-122"/>
              <a:ea typeface="隶书" panose="02010509060101010101" charset="-122"/>
            </a:endParaRPr>
          </a:p>
          <a:p>
            <a:pPr algn="l"/>
            <a:endParaRPr sz="4000">
              <a:latin typeface="隶书" panose="02010509060101010101" charset="-122"/>
              <a:ea typeface="隶书" panose="02010509060101010101" charset="-122"/>
            </a:endParaRPr>
          </a:p>
          <a:p>
            <a:pPr algn="l"/>
            <a:r>
              <a:rPr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苟活者</a:t>
            </a:r>
            <a:r>
              <a:rPr sz="4000">
                <a:latin typeface="隶书" panose="02010509060101010101" charset="-122"/>
                <a:ea typeface="隶书" panose="02010509060101010101" charset="-122"/>
              </a:rPr>
              <a:t>在淡红的血色中，会依稀</a:t>
            </a:r>
            <a:r>
              <a:rPr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看见微茫的希望</a:t>
            </a:r>
            <a:r>
              <a:rPr sz="4000">
                <a:latin typeface="隶书" panose="02010509060101010101" charset="-122"/>
                <a:ea typeface="隶书" panose="02010509060101010101" charset="-122"/>
              </a:rPr>
              <a:t>；</a:t>
            </a:r>
            <a:r>
              <a:rPr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真的猛士，将更奋然而前行</a:t>
            </a:r>
            <a:r>
              <a:rPr sz="4000">
                <a:latin typeface="隶书" panose="02010509060101010101" charset="-122"/>
                <a:ea typeface="隶书" panose="02010509060101010101" charset="-122"/>
              </a:rPr>
              <a:t>。</a:t>
            </a:r>
            <a:endParaRPr sz="40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7" grpId="0" animBg="1"/>
      <p:bldP spid="9" grpId="0" animBg="1"/>
      <p:bldP spid="11" grpId="0" bldLvl="0" animBg="1"/>
      <p:bldP spid="12" grpId="0" animBg="1"/>
      <p:bldP spid="14" grpId="0" bldLvl="0" animBg="1"/>
      <p:bldP spid="1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1706</Words>
  <Application>WPS 演示</Application>
  <PresentationFormat>全屏显示(16:9)</PresentationFormat>
  <Paragraphs>194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hakuyoxingshu7000</vt:lpstr>
      <vt:lpstr>楷体</vt:lpstr>
      <vt:lpstr>隶书</vt:lpstr>
      <vt:lpstr>微软雅黑</vt:lpstr>
      <vt:lpstr>Calibri</vt:lpstr>
      <vt:lpstr>叶根友毛笔行书2.0版</vt:lpstr>
      <vt:lpstr>Office 主题</vt:lpstr>
      <vt:lpstr>记念刘和珍君 鲁迅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记念刘和珍君</dc:title>
  <dc:creator>Administrator</dc:creator>
  <cp:lastModifiedBy>Administrator</cp:lastModifiedBy>
  <cp:revision>30</cp:revision>
  <dcterms:created xsi:type="dcterms:W3CDTF">2017-02-28T00:27:00Z</dcterms:created>
  <dcterms:modified xsi:type="dcterms:W3CDTF">2017-03-01T01:17:42Z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