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  <p:sldMasterId id="2147483674" r:id="rId4"/>
  </p:sldMasterIdLst>
  <p:notesMasterIdLst>
    <p:notesMasterId r:id="rId6"/>
  </p:notesMasterIdLst>
  <p:handoutMasterIdLst>
    <p:handoutMasterId r:id="rId42"/>
  </p:handoutMasterIdLst>
  <p:sldIdLst>
    <p:sldId id="256" r:id="rId5"/>
    <p:sldId id="590" r:id="rId7"/>
    <p:sldId id="448" r:id="rId8"/>
    <p:sldId id="490" r:id="rId9"/>
    <p:sldId id="591" r:id="rId10"/>
    <p:sldId id="592" r:id="rId11"/>
    <p:sldId id="629" r:id="rId12"/>
    <p:sldId id="668" r:id="rId13"/>
    <p:sldId id="662" r:id="rId14"/>
    <p:sldId id="700" r:id="rId15"/>
    <p:sldId id="756" r:id="rId16"/>
    <p:sldId id="729" r:id="rId17"/>
    <p:sldId id="787" r:id="rId18"/>
    <p:sldId id="266" r:id="rId19"/>
    <p:sldId id="286" r:id="rId20"/>
    <p:sldId id="786" r:id="rId21"/>
    <p:sldId id="288" r:id="rId22"/>
    <p:sldId id="289" r:id="rId23"/>
    <p:sldId id="290" r:id="rId24"/>
    <p:sldId id="291" r:id="rId25"/>
    <p:sldId id="292" r:id="rId26"/>
    <p:sldId id="491" r:id="rId27"/>
    <p:sldId id="813" r:id="rId28"/>
    <p:sldId id="815" r:id="rId29"/>
    <p:sldId id="816" r:id="rId30"/>
    <p:sldId id="830" r:id="rId31"/>
    <p:sldId id="832" r:id="rId32"/>
    <p:sldId id="577" r:id="rId33"/>
    <p:sldId id="495" r:id="rId34"/>
    <p:sldId id="834" r:id="rId35"/>
    <p:sldId id="835" r:id="rId36"/>
    <p:sldId id="444" r:id="rId37"/>
    <p:sldId id="546" r:id="rId38"/>
    <p:sldId id="350" r:id="rId39"/>
    <p:sldId id="548" r:id="rId40"/>
    <p:sldId id="559" r:id="rId41"/>
  </p:sldIdLst>
  <p:sldSz cx="12192000" cy="6858000"/>
  <p:notesSz cx="6858000" cy="9144000"/>
  <p:embeddedFontLst>
    <p:embeddedFont>
      <p:font typeface="楷体" panose="02010609060101010101" charset="-122"/>
      <p:regular r:id="rId47"/>
    </p:embeddedFont>
    <p:embeddedFont>
      <p:font typeface="SimSun-ExtB" panose="02010609060101010101" charset="-122"/>
      <p:regular r:id="rId48"/>
    </p:embeddedFont>
    <p:embeddedFont>
      <p:font typeface="微软雅黑" panose="020B0503020204020204" charset="-122"/>
      <p:regular r:id="rId49"/>
    </p:embeddedFon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字魂36号-正文宋楷" panose="00000500000000000000" charset="-122"/>
      <p:regular r:id="rId54"/>
    </p:embeddedFont>
    <p:embeddedFont>
      <p:font typeface="字魂206号-江汉手书" panose="00000500000000000000" charset="-122"/>
      <p:regular r:id="rId55"/>
    </p:embeddedFont>
    <p:embeddedFont>
      <p:font typeface="Calibri" panose="020F0502020204030204"/>
      <p:regular r:id="rId56"/>
      <p:bold r:id="rId57"/>
      <p:italic r:id="rId58"/>
      <p:boldItalic r:id="rId59"/>
    </p:embeddedFont>
    <p:embeddedFont>
      <p:font typeface="黑体" panose="02010609060101010101" charset="-122"/>
      <p:regular r:id="rId60"/>
    </p:embeddedFont>
    <p:embeddedFont>
      <p:font typeface="新宋体" panose="02010609030101010101" pitchFamily="49" charset="-122"/>
      <p:regular r:id="rId61"/>
    </p:embeddedFont>
    <p:embeddedFont>
      <p:font typeface="等线 Light" panose="02010600030101010101" charset="-122"/>
      <p:regular r:id="rId62"/>
    </p:embeddedFont>
    <p:embeddedFont>
      <p:font typeface="等线" panose="02010600030101010101" charset="-122"/>
      <p:regular r:id="rId63"/>
    </p:embeddedFont>
  </p:embeddedFontLst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初中语文匠" initials="初" lastIdx="1" clrIdx="0"/>
  <p:cmAuthor id="2" name="Administrator" initials="A" lastIdx="1" clrIdx="0"/>
  <p:cmAuthor id="3" name="dell" initials="d" lastIdx="2" clrIdx="2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1218F6"/>
    <a:srgbClr val="5E4700"/>
    <a:srgbClr val="9C754B"/>
    <a:srgbClr val="F2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58" y="60"/>
      </p:cViewPr>
      <p:guideLst>
        <p:guide orient="horz" pos="2278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4" Type="http://schemas.openxmlformats.org/officeDocument/2006/relationships/tags" Target="tags/tag280.xml"/><Relationship Id="rId63" Type="http://schemas.openxmlformats.org/officeDocument/2006/relationships/font" Target="fonts/font17.fntdata"/><Relationship Id="rId62" Type="http://schemas.openxmlformats.org/officeDocument/2006/relationships/font" Target="fonts/font16.fntdata"/><Relationship Id="rId61" Type="http://schemas.openxmlformats.org/officeDocument/2006/relationships/font" Target="fonts/font15.fntdata"/><Relationship Id="rId60" Type="http://schemas.openxmlformats.org/officeDocument/2006/relationships/font" Target="fonts/font14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58" Type="http://schemas.openxmlformats.org/officeDocument/2006/relationships/font" Target="fonts/font12.fntdata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1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0" y="1585595"/>
            <a:ext cx="4572000" cy="46482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75285" y="804545"/>
            <a:ext cx="11720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微信扫码关注公众号：初中语文匠</a:t>
            </a:r>
            <a:r>
              <a:rPr lang="en-US" altLang="zh-CN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</a:t>
            </a:r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获取更多原创优质课件资源！</a:t>
            </a:r>
            <a:endParaRPr lang="zh-CN" altLang="en-US" sz="32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0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3" Type="http://schemas.openxmlformats.org/officeDocument/2006/relationships/notesSlide" Target="../notesSlides/notesSlide4.xml"/><Relationship Id="rId32" Type="http://schemas.openxmlformats.org/officeDocument/2006/relationships/slideLayout" Target="../slideLayouts/slideLayout3.xml"/><Relationship Id="rId31" Type="http://schemas.openxmlformats.org/officeDocument/2006/relationships/tags" Target="../tags/tag193.xml"/><Relationship Id="rId30" Type="http://schemas.openxmlformats.org/officeDocument/2006/relationships/tags" Target="../tags/tag192.xml"/><Relationship Id="rId3" Type="http://schemas.openxmlformats.org/officeDocument/2006/relationships/tags" Target="../tags/tag165.xml"/><Relationship Id="rId29" Type="http://schemas.openxmlformats.org/officeDocument/2006/relationships/tags" Target="../tags/tag191.xml"/><Relationship Id="rId28" Type="http://schemas.openxmlformats.org/officeDocument/2006/relationships/tags" Target="../tags/tag190.xml"/><Relationship Id="rId27" Type="http://schemas.openxmlformats.org/officeDocument/2006/relationships/tags" Target="../tags/tag189.xml"/><Relationship Id="rId26" Type="http://schemas.openxmlformats.org/officeDocument/2006/relationships/tags" Target="../tags/tag188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387725" y="1924685"/>
            <a:ext cx="5506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96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25</a:t>
            </a:r>
            <a:r>
              <a:rPr lang="en-US" altLang="zh-CN" sz="96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9600" b="1" dirty="0" smtClean="0">
                <a:latin typeface="楷体" panose="02010609060101010101" charset="-122"/>
                <a:ea typeface="楷体" panose="02010609060101010101" charset="-122"/>
              </a:rPr>
              <a:t>活板</a:t>
            </a:r>
            <a:endParaRPr lang="zh-CN" altLang="en-US" sz="9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4195" y="3361690"/>
            <a:ext cx="3584575" cy="76835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dist"/>
            <a:r>
              <a:rPr lang="zh-CN" altLang="en-US" sz="44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《梦溪笔谈》</a:t>
            </a:r>
            <a:endParaRPr lang="zh-CN" altLang="en-US" sz="44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54273"/>
          <p:cNvSpPr/>
          <p:nvPr/>
        </p:nvSpPr>
        <p:spPr>
          <a:xfrm>
            <a:off x="3581400" y="5064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200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-324485" y="299656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54278" name="文本框 54277"/>
          <p:cNvSpPr txBox="1"/>
          <p:nvPr/>
        </p:nvSpPr>
        <p:spPr>
          <a:xfrm>
            <a:off x="1625600" y="2094230"/>
            <a:ext cx="9808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1480185" y="4959350"/>
            <a:ext cx="11055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</a:rPr>
              <a:t>      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51765" y="1316355"/>
            <a:ext cx="11888470" cy="4084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“为”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是18个文言虚词之一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意义广泛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需要根据上下文具体判断。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具体释义有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⑴作</a:t>
            </a:r>
            <a:r>
              <a:rPr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读作</a:t>
            </a:r>
            <a:r>
              <a:rPr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wéi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做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。②判断动词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是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。③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作为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。④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治理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⑵作</a:t>
            </a:r>
            <a:r>
              <a:rPr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读作</a:t>
            </a:r>
            <a:r>
              <a:rPr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wèi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①表被动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被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。②表目的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为了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。③表替代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替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给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。④表对象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向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对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跟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⑶作</a:t>
            </a:r>
            <a:r>
              <a:rPr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读作</a:t>
            </a:r>
            <a:r>
              <a:rPr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wéi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因为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⑷作</a:t>
            </a:r>
            <a:r>
              <a:rPr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语气助词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读作</a:t>
            </a:r>
            <a:r>
              <a:rPr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wéi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呢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吗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01040" y="421005"/>
            <a:ext cx="10989945" cy="6015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根据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为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字释义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结合上下文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解释加点字意思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唐人尚未盛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已后典籍皆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板本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活板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⑷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每字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一印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⑸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满铁范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一板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⑹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未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简易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极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神速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⑻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每韵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一帖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⑼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不以木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之者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⑽其印</a:t>
            </a:r>
            <a:r>
              <a:rPr lang="zh-CN"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余群从所得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5405" y="933450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做</a:t>
            </a:r>
            <a:endParaRPr lang="zh-CN" altLang="en-US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534660" y="1442085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45560" y="1988820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做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5560" y="3569335"/>
            <a:ext cx="8077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088765" y="2540000"/>
            <a:ext cx="1290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作为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548505" y="3082925"/>
            <a:ext cx="1290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作为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831715" y="5232400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做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088765" y="4598670"/>
            <a:ext cx="1290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作为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740785" y="4146550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661660" y="5713730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被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54273"/>
          <p:cNvSpPr/>
          <p:nvPr/>
        </p:nvSpPr>
        <p:spPr>
          <a:xfrm>
            <a:off x="3581400" y="5064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200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-324485" y="299656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54278" name="文本框 54277"/>
          <p:cNvSpPr txBox="1"/>
          <p:nvPr/>
        </p:nvSpPr>
        <p:spPr>
          <a:xfrm>
            <a:off x="1625600" y="2094230"/>
            <a:ext cx="9808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1480185" y="4959350"/>
            <a:ext cx="11055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</a:rPr>
              <a:t>      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84785" y="945515"/>
            <a:ext cx="11888470" cy="50057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之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是18个文言虚词之一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意义广泛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需要根据上下文具体判断。具体释义有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⑴作</a:t>
            </a:r>
            <a:r>
              <a:rPr 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人称代词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他、她、它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们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。②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指示代词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指代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⑵作</a:t>
            </a:r>
            <a:r>
              <a:rPr 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。②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宾语前置的标志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。③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补充音节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。④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取消句子独立性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⑶作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到、往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文章使用代词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之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可以减少内容的重复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使行文更简洁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但在翻译时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一般需</a:t>
            </a:r>
            <a:r>
              <a:rPr lang="zh-CN" altLang="en-US" sz="32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点明具体指代的内容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01040" y="690245"/>
            <a:ext cx="10989945" cy="5477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根据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为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字释义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结合上下文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解释加点字意思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唐人尚未盛为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其上以松脂、蜡和纸灰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类冒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持就火炀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⑷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更互用</a:t>
            </a:r>
            <a:r>
              <a:rPr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⑸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则以纸帖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⑹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木格贮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⑺旋刻</a:t>
            </a:r>
            <a:r>
              <a:rPr lang="zh-CN"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⑻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不以木为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⑼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以手拂</a:t>
            </a:r>
            <a:r>
              <a:rPr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9965" y="1174750"/>
            <a:ext cx="25279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指板印书籍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042275" y="1726565"/>
            <a:ext cx="70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46195" y="2260600"/>
            <a:ext cx="1688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指铁板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8690" y="2795270"/>
            <a:ext cx="2757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指两块铁板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846195" y="3346450"/>
            <a:ext cx="3053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指不用的字印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395345" y="3907790"/>
            <a:ext cx="29692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指不用的字印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933065" y="4377690"/>
            <a:ext cx="16992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指奇字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339590" y="4914265"/>
            <a:ext cx="2025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指字印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395345" y="5518150"/>
            <a:ext cx="22205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指字印</a:t>
            </a:r>
            <a:endParaRPr lang="zh-CN"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9763760" y="1726565"/>
            <a:ext cx="16154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</a:t>
            </a:r>
            <a:r>
              <a:rPr 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铁</a:t>
            </a:r>
            <a:r>
              <a:rPr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板</a:t>
            </a:r>
            <a:endParaRPr sz="36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1094740" y="398780"/>
            <a:ext cx="9946640" cy="3027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endParaRPr lang="zh-CN" altLang="en-US" sz="3600" b="1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</a:endParaRPr>
          </a:p>
          <a:p>
            <a:pPr indent="186055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　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书籍，唐人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尚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未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盛为之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。自冯瀛王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印五经，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后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典籍皆为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板本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 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1764665" y="1044575"/>
            <a:ext cx="2289810" cy="61595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指雕版印刷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5333365" y="1137920"/>
            <a:ext cx="67691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还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" name="微信公众号：初中语文匠"/>
          <p:cNvSpPr/>
          <p:nvPr/>
        </p:nvSpPr>
        <p:spPr>
          <a:xfrm>
            <a:off x="5777230" y="3270250"/>
            <a:ext cx="1899920" cy="51625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版印书籍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560705" y="4301490"/>
            <a:ext cx="11069955" cy="17068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【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译文</a:t>
            </a: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雕版印刷书籍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唐朝人还没有大规模地做这件事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。从冯瀛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王时才开始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用雕版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印刷五经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以后的经典文献都是版印书籍。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10052050" y="1238885"/>
            <a:ext cx="57277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1450" y="252730"/>
            <a:ext cx="1967865" cy="561975"/>
            <a:chOff x="2052" y="-611"/>
            <a:chExt cx="3471" cy="1180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1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8" grpId="0" bldLvl="0" animBg="1"/>
      <p:bldP spid="5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24510" y="375920"/>
            <a:ext cx="10867390" cy="476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庆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历中，有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布衣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毕昇，又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活板。其法：用胶泥刻字，薄如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钱唇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，每字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烧令坚。先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一铁板，其上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松脂、蜡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纸灰之类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冒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之。欲印，则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范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置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铁板上，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密布字印，满铁范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持就火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稍</a:t>
            </a:r>
            <a:r>
              <a:rPr lang="zh-CN" altLang="en-US" sz="32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，则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一平板按其面，则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字平如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203575" y="375920"/>
            <a:ext cx="110172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平民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1934210" y="2228850"/>
            <a:ext cx="1014095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混合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7998460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模子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2" name="微信公众号：初中语文匠"/>
          <p:cNvSpPr/>
          <p:nvPr/>
        </p:nvSpPr>
        <p:spPr>
          <a:xfrm>
            <a:off x="3668395" y="5008245"/>
            <a:ext cx="1556385" cy="63690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磨刀石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580000">
            <a:off x="1129665" y="321246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8" name="文本框 7"/>
          <p:cNvSpPr txBox="1"/>
          <p:nvPr/>
        </p:nvSpPr>
        <p:spPr>
          <a:xfrm rot="5400000">
            <a:off x="263525" y="403352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0" name="文本框 9"/>
          <p:cNvSpPr txBox="1"/>
          <p:nvPr/>
        </p:nvSpPr>
        <p:spPr>
          <a:xfrm rot="1020000">
            <a:off x="2797810" y="424624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2538095" y="33928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文本框 22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文本框 33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文本框 36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8" name="文本框 37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文本框 39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8" name="文本框 47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4" name="微信公众号：初中语文匠"/>
          <p:cNvSpPr/>
          <p:nvPr/>
        </p:nvSpPr>
        <p:spPr>
          <a:xfrm>
            <a:off x="10584180" y="130048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5" name="微信公众号：初中语文匠"/>
          <p:cNvSpPr/>
          <p:nvPr/>
        </p:nvSpPr>
        <p:spPr>
          <a:xfrm>
            <a:off x="7600950" y="1300480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设置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7" name="微信公众号：初中语文匠"/>
          <p:cNvSpPr/>
          <p:nvPr/>
        </p:nvSpPr>
        <p:spPr>
          <a:xfrm>
            <a:off x="10367645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于是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9" name="微信公众号：初中语文匠"/>
          <p:cNvSpPr/>
          <p:nvPr/>
        </p:nvSpPr>
        <p:spPr>
          <a:xfrm>
            <a:off x="6670675" y="3168015"/>
            <a:ext cx="1000125" cy="4870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烘烤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0" name="微信公众号：初中语文匠"/>
          <p:cNvSpPr/>
          <p:nvPr/>
        </p:nvSpPr>
        <p:spPr>
          <a:xfrm>
            <a:off x="7008495" y="2207895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把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2" name="微信公众号：初中语文匠"/>
          <p:cNvSpPr/>
          <p:nvPr>
            <p:custDataLst>
              <p:tags r:id="rId1"/>
            </p:custDataLst>
          </p:nvPr>
        </p:nvSpPr>
        <p:spPr>
          <a:xfrm>
            <a:off x="8663305" y="3095625"/>
            <a:ext cx="63690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放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>
            <p:custDataLst>
              <p:tags r:id="rId2"/>
            </p:custDataLst>
          </p:nvPr>
        </p:nvSpPr>
        <p:spPr>
          <a:xfrm>
            <a:off x="9893935" y="314833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  <p:bldP spid="26" grpId="0" bldLvl="0" animBg="1"/>
      <p:bldP spid="32" grpId="0" bldLvl="0" animBg="1"/>
      <p:bldP spid="54" grpId="0" bldLvl="0" animBg="1"/>
      <p:bldP spid="55" grpId="0" bldLvl="0" animBg="1"/>
      <p:bldP spid="57" grpId="0" bldLvl="0" animBg="1"/>
      <p:bldP spid="59" grpId="0" bldLvl="0" animBg="1"/>
      <p:bldP spid="60" grpId="0" bldLvl="0" animBg="1"/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119380" y="1278890"/>
            <a:ext cx="11953875" cy="386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【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译文</a:t>
            </a: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庆历年间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有个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平民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叫毕昇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又发明了活字印刷。它的方法</a:t>
            </a:r>
            <a:r>
              <a:rPr sz="35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用胶泥刻字印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薄得像铜钱的边缘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每个字刻一个字印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用火烧使它变得坚固。先设置一块铁板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用松脂、蜡混合纸灰这类东西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在上面覆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盖。想要印刷时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就把一个铁模子放在铁板上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然后密密地排上字印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排满了就成为一版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再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拿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它靠近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火烘烤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；松脂和蜡等混合物稍稍熔化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就用一块平板按压其版面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于是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所有排在铁板上的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活字就平得像磨刀石了。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612140" y="618490"/>
            <a:ext cx="11123295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6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止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印三二本，未</a:t>
            </a:r>
            <a:r>
              <a:rPr lang="zh-CN" altLang="en-US" sz="36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简易；若印数十百千本，则</a:t>
            </a:r>
            <a:r>
              <a:rPr lang="en-US" altLang="zh-CN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极</a:t>
            </a:r>
            <a:r>
              <a:rPr lang="zh-CN" altLang="en-US" sz="36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神速。常作二铁板，一板印刷，一板已</a:t>
            </a:r>
            <a:r>
              <a:rPr lang="zh-CN" altLang="en-US" sz="36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布字，此印者才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毕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，则第二板已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具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更互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用之，瞬息可</a:t>
            </a:r>
            <a:r>
              <a:rPr lang="zh-CN" altLang="en-US" sz="36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。每一字皆有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印，如“之”“也”等字，每字有二十余</a:t>
            </a:r>
            <a:r>
              <a:rPr lang="zh-CN" altLang="en-US" sz="36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备一板内有重复者</a:t>
            </a:r>
            <a:r>
              <a:rPr lang="zh-CN" altLang="en-US" sz="36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600" dirty="0" smtClean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5" name="微信公众号：初中语文匠"/>
          <p:cNvSpPr/>
          <p:nvPr/>
        </p:nvSpPr>
        <p:spPr>
          <a:xfrm>
            <a:off x="5330190" y="2721610"/>
            <a:ext cx="101282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准备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>
            <a:off x="6556375" y="2720975"/>
            <a:ext cx="196024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交替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轮流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1742440" y="713740"/>
            <a:ext cx="1793875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只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仅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1742440" y="2738120"/>
            <a:ext cx="161417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2881630" y="3836670"/>
            <a:ext cx="65468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几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038985" y="4791710"/>
            <a:ext cx="1020445" cy="6394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用来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0" grpId="0" bldLvl="0" animBg="1"/>
      <p:bldP spid="3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255270" y="1355725"/>
            <a:ext cx="1151890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</a:t>
            </a:r>
            <a:r>
              <a:rPr lang="en-US" altLang="zh-CN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如果只印两三本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算不上简便；如果印几十几百甚至上千本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那就极其快速了。通常准备两块铁板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一块印刷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一块另外排字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这一块才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印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那一块已经准备好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两块交替使用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极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短的时间就能印完。每一个字都备有几个字印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像</a:t>
            </a:r>
            <a:r>
              <a:rPr lang="zh-CN" altLang="en-US" sz="3500" b="1" dirty="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“之”“也”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等字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每一个字都有二十多个字印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用来防备它们在一版内有重复的。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41655" y="699770"/>
            <a:ext cx="10981690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用，则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纸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之，每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韵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为一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en-US" altLang="zh-CN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贮之。有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奇字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素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无备者，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刻之，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草火烧，瞬息可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成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木理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有疏密，沾水则高下不平，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与药相粘，不可取；不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燔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土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，用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再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令药镕，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拂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之，其印自落，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殊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不沾污。 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4856480" y="699770"/>
            <a:ext cx="1473835" cy="5346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指韵部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9" name="微信公众号：初中语文匠"/>
          <p:cNvSpPr/>
          <p:nvPr/>
        </p:nvSpPr>
        <p:spPr>
          <a:xfrm>
            <a:off x="10163810" y="715010"/>
            <a:ext cx="1459230" cy="5105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生僻字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0" name="微信公众号：初中语文匠"/>
          <p:cNvSpPr/>
          <p:nvPr/>
        </p:nvSpPr>
        <p:spPr>
          <a:xfrm>
            <a:off x="1331595" y="2783840"/>
            <a:ext cx="2298065" cy="4851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木头的纹理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3445510" y="3847465"/>
            <a:ext cx="650240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烧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/>
          <p:nvPr/>
        </p:nvSpPr>
        <p:spPr>
          <a:xfrm>
            <a:off x="9436735" y="3784600"/>
            <a:ext cx="1045845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擦拭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8393430" y="2835910"/>
            <a:ext cx="539115" cy="46291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5150485" y="3876040"/>
            <a:ext cx="1041400" cy="46736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1" name="微信公众号：初中语文匠"/>
          <p:cNvSpPr/>
          <p:nvPr/>
        </p:nvSpPr>
        <p:spPr>
          <a:xfrm>
            <a:off x="8142605" y="1788160"/>
            <a:ext cx="10407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9689465" y="1788160"/>
            <a:ext cx="61277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345055" y="4985385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根本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4" name="微信公众号：初中语文匠"/>
          <p:cNvSpPr/>
          <p:nvPr>
            <p:custDataLst>
              <p:tags r:id="rId1"/>
            </p:custDataLst>
          </p:nvPr>
        </p:nvSpPr>
        <p:spPr>
          <a:xfrm>
            <a:off x="2421255" y="71501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3" name="微信公众号：初中语文匠"/>
          <p:cNvSpPr/>
          <p:nvPr>
            <p:custDataLst>
              <p:tags r:id="rId2"/>
            </p:custDataLst>
          </p:nvPr>
        </p:nvSpPr>
        <p:spPr>
          <a:xfrm>
            <a:off x="4725670" y="178816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4" name="微信公众号：初中语文匠"/>
          <p:cNvSpPr/>
          <p:nvPr>
            <p:custDataLst>
              <p:tags r:id="rId3"/>
            </p:custDataLst>
          </p:nvPr>
        </p:nvSpPr>
        <p:spPr>
          <a:xfrm>
            <a:off x="8393430" y="4839335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7" grpId="0" bldLvl="0" animBg="1"/>
      <p:bldP spid="11" grpId="0" bldLvl="0" animBg="1"/>
      <p:bldP spid="5" grpId="0" bldLvl="0" animBg="1"/>
      <p:bldP spid="8" grpId="0" bldLvl="0" animBg="1"/>
      <p:bldP spid="54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1505" y="1952625"/>
            <a:ext cx="10969625" cy="270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</a:rPr>
              <a:t>   《梦溪笔谈》</a:t>
            </a:r>
            <a:r>
              <a:rPr lang="en-US" altLang="zh-CN" sz="35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北宋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ym typeface="+mn-ea"/>
              </a:rPr>
              <a:t>朝代</a:t>
            </a:r>
            <a:r>
              <a:rPr lang="zh-CN" altLang="en-US" sz="3500">
                <a:sym typeface="+mn-ea"/>
              </a:rPr>
              <a:t>)</a:t>
            </a:r>
            <a:r>
              <a:rPr sz="3500" b="1"/>
              <a:t>科学家、政治家</a:t>
            </a:r>
            <a:r>
              <a:rPr lang="zh-CN" sz="3500" b="1" u="sng">
                <a:solidFill>
                  <a:srgbClr val="FF0000"/>
                </a:solidFill>
              </a:rPr>
              <a:t>沈括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ym typeface="+mn-ea"/>
              </a:rPr>
              <a:t>人名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sym typeface="+mn-ea"/>
              </a:rPr>
              <a:t>撰写</a:t>
            </a:r>
            <a:r>
              <a:rPr lang="en-US" altLang="zh-CN" sz="35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a typeface="SimSun-ExtB" panose="02010609060101010101" charset="-122"/>
                <a:sym typeface="宋体" panose="02010600030101010101" pitchFamily="2" charset="-122"/>
              </a:rPr>
              <a:t>是一部反映我国古代特别是</a:t>
            </a:r>
            <a:r>
              <a:rPr lang="zh-CN" altLang="en-US" sz="3500" b="1" u="sng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北宋</a:t>
            </a:r>
            <a:r>
              <a:rPr lang="zh-CN" altLang="en-US" sz="3500" b="1">
                <a:ea typeface="SimSun-ExtB" panose="02010609060101010101" charset="-122"/>
                <a:sym typeface="宋体" panose="02010600030101010101" pitchFamily="2" charset="-122"/>
              </a:rPr>
              <a:t>时期的科技成就的作品</a:t>
            </a:r>
            <a:r>
              <a:rPr lang="zh-CN" altLang="en-US" sz="3500" b="1" dirty="0">
                <a:latin typeface="宋体" panose="02010600030101010101" pitchFamily="2" charset="-122"/>
              </a:rPr>
              <a:t>。该书在国际亦受重视</a:t>
            </a:r>
            <a:r>
              <a:rPr lang="en-US" altLang="zh-CN" sz="35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a typeface="SimSun-ExtB" panose="02010609060101010101" charset="-122"/>
                <a:sym typeface="宋体" panose="02010600030101010101" pitchFamily="2" charset="-122"/>
              </a:rPr>
              <a:t>英国科学史家李约瑟评价为</a:t>
            </a:r>
            <a:r>
              <a:rPr lang="en-US" altLang="zh-CN" sz="35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ea typeface="SimSun-ExtB" panose="02010609060101010101" charset="-122"/>
                <a:sym typeface="宋体" panose="02010600030101010101" pitchFamily="2" charset="-122"/>
              </a:rPr>
              <a:t>中国科学史上的里程碑</a:t>
            </a:r>
            <a:r>
              <a:rPr lang="en-US" altLang="zh-CN" sz="35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3550" y="981075"/>
            <a:ext cx="2480945" cy="536177"/>
            <a:chOff x="2052" y="-611"/>
            <a:chExt cx="3471" cy="1126"/>
          </a:xfrm>
        </p:grpSpPr>
        <p:sp>
          <p:nvSpPr>
            <p:cNvPr id="9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0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052" y="-611"/>
              <a:ext cx="3470" cy="1126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《梦溪笔谈》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357505" y="1249045"/>
            <a:ext cx="11383645" cy="3861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【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译文</a:t>
            </a:r>
            <a:r>
              <a:rPr lang="en-US" altLang="zh-CN" sz="35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不用时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就用纸来标记字印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每个韵部做一个标签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用木格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分别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贮存它们。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有些生僻字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平时没有准备的</a:t>
            </a:r>
            <a:r>
              <a:rPr lang="en-US" altLang="zh-CN" sz="35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可以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立即刻制</a:t>
            </a:r>
            <a:r>
              <a:rPr lang="en-US" altLang="zh-CN" sz="35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用草火烘烤</a:t>
            </a:r>
            <a:r>
              <a:rPr lang="en-US" altLang="zh-CN" sz="3500" b="1" u="sng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很快就能制成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。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不用木料刻字印的原因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是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木料的纹理疏密不匀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一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沾水就会变得高低不平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再加上和松脂等粘在一起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拆板时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不容易拿下来；不如用胶泥烧制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印完后再用火烘烤使松脂和蜡等混合物熔化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用手一擦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字印自然落下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</a:rPr>
              <a:t>根本不会被弄脏。</a:t>
            </a:r>
            <a:endParaRPr lang="zh-CN" altLang="en-US" sz="3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11235" y="821968"/>
            <a:ext cx="8542020" cy="1026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昇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死，其印</a:t>
            </a:r>
            <a:r>
              <a:rPr lang="zh-CN" altLang="en-US" sz="32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群从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所得，至今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宝藏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728085" y="1733550"/>
            <a:ext cx="2107565" cy="94678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指堂兄弟及诸子侄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6789420" y="1733550"/>
            <a:ext cx="1239520" cy="5505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珍藏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1033145" y="3273425"/>
            <a:ext cx="10488295" cy="12763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</a:t>
            </a:r>
            <a:r>
              <a:rPr lang="en-US" altLang="zh-CN" sz="35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毕昇死后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他的字印被我的堂兄弟和子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侄</a:t>
            </a:r>
            <a:r>
              <a:rPr lang="zh-CN" altLang="en-US" sz="35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们得到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直到今天依然被珍藏。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60095" y="2153285"/>
            <a:ext cx="100241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第二课</a:t>
            </a:r>
            <a:r>
              <a:rPr lang="zh-CN" sz="72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时</a:t>
            </a:r>
            <a:endParaRPr lang="zh-CN" sz="72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377190" y="1557655"/>
            <a:ext cx="1130871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熟读课文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概括各段的主要内容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分析各段之间的逻辑关系。在此基础上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根据提示填写下面的表格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理解课文是怎样逐层说明</a:t>
            </a:r>
            <a:r>
              <a:rPr lang="zh-CN" altLang="en-US" sz="34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由制字到印刷的</a:t>
            </a:r>
            <a:r>
              <a:rPr lang="zh-CN" altLang="en-US" sz="3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程序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的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思考探究一或导学三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605" y="869315"/>
            <a:ext cx="1967865" cy="561975"/>
            <a:chOff x="2052" y="-611"/>
            <a:chExt cx="3471" cy="1180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1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说明顺序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60375" y="3218180"/>
            <a:ext cx="1027684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500" b="1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500" b="1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endParaRPr lang="zh-CN" altLang="en-US" sz="3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1340" y="3179445"/>
            <a:ext cx="100361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交代活字印刷术的前身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雕版印刷的简要情况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712595" y="3756660"/>
            <a:ext cx="10036175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ea typeface="宋体" panose="02010600030101010101" pitchFamily="2" charset="-122"/>
              </a:rPr>
              <a:t>简要交代活字印刷术的发明时间和发明者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ea typeface="宋体" panose="02010600030101010101" pitchFamily="2" charset="-122"/>
              </a:rPr>
              <a:t>详细介绍刻字、制版、印刷、拆版的程序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ea typeface="宋体" panose="02010600030101010101" pitchFamily="2" charset="-122"/>
              </a:rPr>
              <a:t>是对活字印刷全过程的介绍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831340" y="5372735"/>
            <a:ext cx="100361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交代“活板”的下落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4880" y="763270"/>
            <a:ext cx="1030224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第1段介绍印刷的简要历史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是为第2段推出活字印刷设置一个大的背景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是为了体现印刷术的发展和进步；第3段交代下落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照应第2段开头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使对活字印刷的介绍有始有终。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38860" y="3239135"/>
          <a:ext cx="10510520" cy="6315075"/>
        </p:xfrm>
        <a:graphic>
          <a:graphicData uri="http://schemas.openxmlformats.org/drawingml/2006/table">
            <a:tbl>
              <a:tblPr/>
              <a:tblGrid>
                <a:gridCol w="1135380"/>
                <a:gridCol w="7663180"/>
              </a:tblGrid>
              <a:tr h="624840">
                <a:tc rowSpan="4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5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制字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3500" b="0">
                          <a:solidFill>
                            <a:schemeClr val="tx1"/>
                          </a:solidFill>
                          <a:uFillTx/>
                          <a:cs typeface="Calibri" panose="020F0502020204030204" charset="0"/>
                          <a:sym typeface="+mn-ea"/>
                        </a:rPr>
                        <a:t>1.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活字原料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胶泥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500" dirty="0">
                          <a:solidFill>
                            <a:schemeClr val="tx1"/>
                          </a:solidFill>
                          <a:uFillTx/>
                          <a:cs typeface="Calibri" panose="020F0502020204030204" charset="0"/>
                        </a:rPr>
                        <a:t>2.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活字厚度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3.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与雕版不同之处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4.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活字如何成型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uFillTx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894580" y="3855085"/>
            <a:ext cx="30759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①薄如钱唇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172200" y="4485005"/>
            <a:ext cx="31146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②每字为一印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634990" y="5100955"/>
            <a:ext cx="250952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③火烧令坚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42595" y="976630"/>
          <a:ext cx="11229975" cy="5024120"/>
        </p:xfrm>
        <a:graphic>
          <a:graphicData uri="http://schemas.openxmlformats.org/drawingml/2006/table">
            <a:tbl>
              <a:tblPr/>
              <a:tblGrid>
                <a:gridCol w="782955"/>
                <a:gridCol w="1345565"/>
                <a:gridCol w="9101455"/>
              </a:tblGrid>
              <a:tr h="628015">
                <a:tc rowSpan="8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从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制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字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刷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的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程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序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排版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  <a:sym typeface="+mn-ea"/>
                        </a:rPr>
                        <a:t>①</a:t>
                      </a: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+mj-cs"/>
                          <a:sym typeface="+mn-ea"/>
                        </a:rPr>
                        <a:t>先设一铁板</a:t>
                      </a:r>
                      <a:r>
                        <a:rPr lang="en-US" altLang="zh-CN" sz="3500" b="1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j-cs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②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③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④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⑤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5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印刷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  <a:sym typeface="+mn-ea"/>
                        </a:rPr>
                        <a:t>1.</a:t>
                      </a:r>
                      <a:r>
                        <a:rPr lang="zh-CN" altLang="en-US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+mj-cs"/>
                          <a:sym typeface="+mn-ea"/>
                        </a:rPr>
                        <a:t>一板印刷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j-cs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2.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charset="0"/>
                        </a:rPr>
                        <a:t>3.</a:t>
                      </a: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20" name="Text Box 148"/>
          <p:cNvSpPr txBox="1"/>
          <p:nvPr>
            <p:custDataLst>
              <p:tags r:id="rId2"/>
            </p:custDataLst>
          </p:nvPr>
        </p:nvSpPr>
        <p:spPr>
          <a:xfrm>
            <a:off x="5577840" y="994410"/>
            <a:ext cx="56121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以松脂、蜡和纸灰之类冒之</a:t>
            </a:r>
            <a:endParaRPr lang="zh-CN" altLang="en-US" sz="35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49"/>
          <p:cNvSpPr txBox="1"/>
          <p:nvPr>
            <p:custDataLst>
              <p:tags r:id="rId3"/>
            </p:custDataLst>
          </p:nvPr>
        </p:nvSpPr>
        <p:spPr>
          <a:xfrm>
            <a:off x="3107690" y="1625600"/>
            <a:ext cx="733488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以一铁范置铁板上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000">
                <a:latin typeface="Calibri" panose="020F0502020204030204"/>
                <a:ea typeface="黑体" panose="02010609060101010101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3" name="Text Box 149"/>
          <p:cNvSpPr txBox="1"/>
          <p:nvPr>
            <p:custDataLst>
              <p:tags r:id="rId4"/>
            </p:custDataLst>
          </p:nvPr>
        </p:nvSpPr>
        <p:spPr>
          <a:xfrm>
            <a:off x="3107690" y="2215515"/>
            <a:ext cx="733488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密布字印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Calibri" panose="020F0502020204030204"/>
                <a:ea typeface="黑体" panose="02010609060101010101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5" name="Text Box 149"/>
          <p:cNvSpPr txBox="1"/>
          <p:nvPr>
            <p:custDataLst>
              <p:tags r:id="rId5"/>
            </p:custDataLst>
          </p:nvPr>
        </p:nvSpPr>
        <p:spPr>
          <a:xfrm>
            <a:off x="3107690" y="3497580"/>
            <a:ext cx="733488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以一平板按其面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Calibri" panose="020F0502020204030204"/>
                <a:ea typeface="黑体" panose="02010609060101010101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7" name="Text Box 149"/>
          <p:cNvSpPr txBox="1"/>
          <p:nvPr>
            <p:custDataLst>
              <p:tags r:id="rId6"/>
            </p:custDataLst>
          </p:nvPr>
        </p:nvSpPr>
        <p:spPr>
          <a:xfrm>
            <a:off x="3107690" y="2845435"/>
            <a:ext cx="733488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持就火炀之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Calibri" panose="020F0502020204030204"/>
                <a:ea typeface="黑体" panose="02010609060101010101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107690" y="4779645"/>
            <a:ext cx="417766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①一板已自布字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107690" y="5419090"/>
            <a:ext cx="31146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②更互用之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0" grpId="0"/>
      <p:bldP spid="6" grpId="0"/>
      <p:bldP spid="3" grpId="0"/>
      <p:bldP spid="5" grpId="0"/>
      <p:bldP spid="7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68605" y="302260"/>
            <a:ext cx="2355850" cy="1054735"/>
            <a:chOff x="2052" y="-611"/>
            <a:chExt cx="3471" cy="2215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1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471" cy="2215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3200" b="1" dirty="0">
                  <a:solidFill>
                    <a:schemeClr val="bg1"/>
                  </a:solidFill>
                  <a:latin typeface="SimSun-ExtB" panose="02010609060101010101" charset="-122"/>
                  <a:ea typeface="SimSun-ExtB" panose="02010609060101010101" charset="-122"/>
                </a:rPr>
                <a:t>“</a:t>
              </a:r>
              <a:r>
                <a:rPr lang="zh-CN" altLang="en-US" sz="3200" b="1" dirty="0">
                  <a:solidFill>
                    <a:schemeClr val="bg1"/>
                  </a:solidFill>
                  <a:latin typeface="SimSun-ExtB" panose="02010609060101010101" charset="-122"/>
                  <a:ea typeface="SimSun-ExtB" panose="02010609060101010101" charset="-122"/>
                </a:rPr>
                <a:t>活</a:t>
              </a:r>
              <a:r>
                <a:rPr lang="en-US" altLang="zh-CN" sz="3200" b="1" dirty="0">
                  <a:solidFill>
                    <a:schemeClr val="bg1"/>
                  </a:solidFill>
                  <a:latin typeface="SimSun-ExtB" panose="02010609060101010101" charset="-122"/>
                  <a:ea typeface="SimSun-ExtB" panose="02010609060101010101" charset="-122"/>
                </a:rPr>
                <a:t>”</a:t>
              </a:r>
              <a:r>
                <a:rPr lang="zh-CN" altLang="en-US" sz="3200" b="1" dirty="0">
                  <a:solidFill>
                    <a:schemeClr val="bg1"/>
                  </a:solidFill>
                  <a:latin typeface="SimSun-ExtB" panose="02010609060101010101" charset="-122"/>
                  <a:ea typeface="SimSun-ExtB" panose="02010609060101010101" charset="-122"/>
                </a:rPr>
                <a:t>的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特点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5980" y="866140"/>
            <a:ext cx="104800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活字印刷术的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活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体现在哪里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思考探究二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0" y="1524000"/>
          <a:ext cx="12192635" cy="5013960"/>
        </p:xfrm>
        <a:graphic>
          <a:graphicData uri="http://schemas.openxmlformats.org/drawingml/2006/table">
            <a:tbl>
              <a:tblPr/>
              <a:tblGrid>
                <a:gridCol w="8299450"/>
                <a:gridCol w="3893185"/>
              </a:tblGrid>
              <a:tr h="6267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具体表现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哪些方面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b="1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en-US" altLang="zh-CN" sz="3500" dirty="0">
                        <a:solidFill>
                          <a:schemeClr val="tx1"/>
                        </a:solidFill>
                        <a:uFillTx/>
                        <a:latin typeface="方正楷体_GBK" charset="0"/>
                        <a:ea typeface="微软雅黑" panose="020B0503020204020204" charset="-122"/>
                        <a:cs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0" y="2177415"/>
            <a:ext cx="31146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每字为一印</a:t>
            </a:r>
            <a:endParaRPr lang="zh-CN" altLang="en-US" sz="3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252460" y="2192020"/>
            <a:ext cx="394081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字印活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取用灵活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0" y="2807335"/>
            <a:ext cx="31146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布字印</a:t>
            </a:r>
            <a:endParaRPr lang="zh-CN" altLang="en-US" sz="3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253095" y="2744470"/>
            <a:ext cx="37217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排版活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,随时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取用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0" y="3373120"/>
            <a:ext cx="691451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一板印刷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一板已自布字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更互用之</a:t>
            </a:r>
            <a:endParaRPr lang="zh-CN" altLang="en-US" sz="3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8252460" y="3463925"/>
            <a:ext cx="394081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印刷活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提高效率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0" y="4003040"/>
            <a:ext cx="668972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每一字皆有数印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每字有二十余印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8253095" y="4067175"/>
            <a:ext cx="30359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字印数目活</a:t>
            </a:r>
            <a:endParaRPr lang="zh-CN" alt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-635" y="4609465"/>
            <a:ext cx="72777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不用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则以纸帖之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每韵一帖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木格贮之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8253095" y="4661535"/>
            <a:ext cx="37217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选用活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灵活取用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-635" y="5278120"/>
            <a:ext cx="834834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有奇字素无备者</a:t>
            </a:r>
            <a:r>
              <a:rPr lang="en-US" altLang="zh-CN" sz="33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300" b="1">
                <a:latin typeface="宋体" panose="02010600030101010101" pitchFamily="2" charset="-122"/>
                <a:ea typeface="宋体" panose="02010600030101010101" pitchFamily="2" charset="-122"/>
              </a:rPr>
              <a:t>旋刻之</a:t>
            </a:r>
            <a:r>
              <a:rPr lang="en-US" altLang="zh-CN" sz="33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300" b="1">
                <a:latin typeface="宋体" panose="02010600030101010101" pitchFamily="2" charset="-122"/>
                <a:ea typeface="宋体" panose="02010600030101010101" pitchFamily="2" charset="-122"/>
              </a:rPr>
              <a:t>以草火烧</a:t>
            </a:r>
            <a:r>
              <a:rPr lang="en-US" altLang="zh-CN" sz="33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300" b="1">
                <a:latin typeface="宋体" panose="02010600030101010101" pitchFamily="2" charset="-122"/>
                <a:ea typeface="宋体" panose="02010600030101010101" pitchFamily="2" charset="-122"/>
              </a:rPr>
              <a:t>瞬息可成</a:t>
            </a:r>
            <a:endParaRPr sz="33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8253095" y="5327015"/>
            <a:ext cx="393890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做法活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随时增补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-635" y="5880100"/>
            <a:ext cx="761428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用讫再火令药镕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以手拂之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其印自落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8252460" y="5942330"/>
            <a:ext cx="39395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拆版活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重复使用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0425" y="883920"/>
            <a:ext cx="10176510" cy="629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35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导学四</a:t>
            </a:r>
            <a:r>
              <a:rPr lang="en-US" altLang="zh-CN" sz="35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1518285"/>
            <a:ext cx="12193270" cy="4615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小文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这恰恰是沈括的高明之处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其实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字里行间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无不在说明“活”。“每字为一印”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                             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zh-CN" altLang="zh-CN"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可见字印是灵活的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;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“密布字印”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可见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灵活的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;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“一板印刷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一板已自布字”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“更互用之”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可见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是灵活的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;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“每一字皆有数印”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“每字有二十余印”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可见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是灵活的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;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同时“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                           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制字取材容易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               </a:t>
            </a: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简便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可见做法是灵活的。</a:t>
            </a:r>
            <a:endParaRPr lang="zh-CN" altLang="zh-CN" sz="35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8930" y="2206625"/>
            <a:ext cx="932307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字印独立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不像雕版那样所有字都固定雕在一块板上</a:t>
            </a:r>
            <a:endParaRPr lang="zh-CN" altLang="en-US" sz="32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7110095" y="2836545"/>
            <a:ext cx="115125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排版</a:t>
            </a:r>
            <a:endParaRPr lang="zh-CN" alt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954520" y="3466465"/>
            <a:ext cx="115125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印刷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363970" y="4096385"/>
            <a:ext cx="199834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字印数目</a:t>
            </a:r>
            <a:endParaRPr lang="zh-CN" alt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88925" y="4789170"/>
            <a:ext cx="871537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有奇字素无备者</a:t>
            </a:r>
            <a:r>
              <a:rPr lang="en-US" altLang="zh-CN" sz="35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旋刻之</a:t>
            </a:r>
            <a:r>
              <a:rPr lang="en-US" altLang="zh-CN" sz="35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以草火烧</a:t>
            </a:r>
            <a:r>
              <a:rPr lang="en-US" altLang="zh-CN" sz="35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瞬息可成</a:t>
            </a:r>
            <a:endParaRPr lang="zh-CN" altLang="en-US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35" y="1508125"/>
            <a:ext cx="12192000" cy="3053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小语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这样说来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拆版时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“用讫再火令药镕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以手拂之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其印自落”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zh-CN" altLang="zh-CN" sz="35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                     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这也进一步说明了活板的灵活性。我还发现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课文开头提及雕版印刷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实际上是</a:t>
            </a:r>
            <a:endParaRPr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                                  </a:t>
            </a:r>
            <a:r>
              <a:rPr lang="zh-CN"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从而突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出</a:t>
            </a:r>
            <a:r>
              <a:rPr lang="en-US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</a:t>
            </a:r>
            <a:r>
              <a:rPr lang="zh-CN" altLang="zh-CN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500" b="1" u="sng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                                                                                               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活字印刷术的“活”的优越性</a:t>
            </a:r>
            <a:r>
              <a:rPr lang="zh-CN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这也是别具匠心的。</a:t>
            </a:r>
            <a:endParaRPr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112395" y="2092325"/>
            <a:ext cx="748157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500" b="1">
                <a:solidFill>
                  <a:srgbClr val="FF0000"/>
                </a:solidFill>
                <a:sym typeface="宋体" panose="02010600030101010101" pitchFamily="2" charset="-122"/>
              </a:rPr>
              <a:t>用完拆下字印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sym typeface="宋体" panose="02010600030101010101" pitchFamily="2" charset="-122"/>
              </a:rPr>
              <a:t>便于下次重新排版印刷</a:t>
            </a:r>
            <a:endParaRPr lang="zh-CN" altLang="zh-CN" sz="3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112395" y="3271520"/>
            <a:ext cx="99682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500" b="1">
                <a:solidFill>
                  <a:srgbClr val="FF0000"/>
                </a:solidFill>
                <a:sym typeface="宋体" panose="02010600030101010101" pitchFamily="2" charset="-122"/>
              </a:rPr>
              <a:t>将雕版印刷的死板同活字印刷的灵活做鲜明的对比</a:t>
            </a:r>
            <a:endParaRPr lang="zh-CN" altLang="zh-CN" sz="3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6120" y="2875994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活板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6850" y="4965700"/>
            <a:ext cx="80479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制作灵活、印刷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灵活、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拆版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灵活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活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”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14570" y="2642911"/>
            <a:ext cx="2019300" cy="1198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聪明才智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创造精神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997075" y="2025015"/>
            <a:ext cx="76200" cy="234759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大括号 21"/>
          <p:cNvSpPr/>
          <p:nvPr/>
        </p:nvSpPr>
        <p:spPr>
          <a:xfrm>
            <a:off x="6238875" y="2145665"/>
            <a:ext cx="266700" cy="222694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7316" y="1704770"/>
            <a:ext cx="2019300" cy="2749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雕版印刷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活版印刷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活版下落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8605" y="869315"/>
            <a:ext cx="1967865" cy="561975"/>
            <a:chOff x="2052" y="-611"/>
            <a:chExt cx="3471" cy="1180"/>
          </a:xfrm>
        </p:grpSpPr>
        <p:sp>
          <p:nvSpPr>
            <p:cNvPr id="1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" name="下箭头 4"/>
          <p:cNvSpPr/>
          <p:nvPr/>
        </p:nvSpPr>
        <p:spPr>
          <a:xfrm>
            <a:off x="4107815" y="2145665"/>
            <a:ext cx="254000" cy="21932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4553585" y="2145665"/>
            <a:ext cx="76200" cy="204406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668126" y="1955595"/>
            <a:ext cx="1101090" cy="241681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制字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排版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印刷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下箭头 18"/>
          <p:cNvSpPr/>
          <p:nvPr>
            <p:custDataLst>
              <p:tags r:id="rId5"/>
            </p:custDataLst>
          </p:nvPr>
        </p:nvSpPr>
        <p:spPr>
          <a:xfrm>
            <a:off x="5807075" y="2145665"/>
            <a:ext cx="254000" cy="21932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3220720" y="4372610"/>
            <a:ext cx="202819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时间顺序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5509260" y="4372610"/>
            <a:ext cx="202819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逻辑顺序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6683375" y="2642870"/>
            <a:ext cx="6197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5121"/>
          <p:cNvSpPr txBox="1">
            <a:spLocks noRot="1" noChangeArrowheads="1"/>
          </p:cNvSpPr>
          <p:nvPr/>
        </p:nvSpPr>
        <p:spPr>
          <a:xfrm>
            <a:off x="903605" y="1814830"/>
            <a:ext cx="9952355" cy="291465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借助注释疏通文意</a:t>
            </a:r>
            <a:r>
              <a:rPr lang="en-US" altLang="zh-CN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把握文章内容</a:t>
            </a:r>
            <a:r>
              <a:rPr lang="en-US" altLang="zh-CN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积累文言词汇。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理清文章结构</a:t>
            </a:r>
            <a:r>
              <a:rPr lang="en-US" altLang="zh-CN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了解活字印刷术及其主要特点</a:t>
            </a:r>
            <a:r>
              <a:rPr lang="en-US" altLang="zh-CN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学习按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程序说明的说明顺序。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了解活字印刷术</a:t>
            </a:r>
            <a:r>
              <a:rPr lang="en-US" altLang="zh-CN" sz="35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感受我国古代劳动人民的高超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智慧和创造才能</a:t>
            </a: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3550" y="981075"/>
            <a:ext cx="1988820" cy="561975"/>
            <a:chOff x="2052" y="-611"/>
            <a:chExt cx="3471" cy="1180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19075" y="455930"/>
            <a:ext cx="1967865" cy="561975"/>
            <a:chOff x="2052" y="-611"/>
            <a:chExt cx="3471" cy="1180"/>
          </a:xfrm>
        </p:grpSpPr>
        <p:sp>
          <p:nvSpPr>
            <p:cNvPr id="1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1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064635" y="455930"/>
            <a:ext cx="508825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王祯《造活字印书法》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19075" y="1148080"/>
            <a:ext cx="11779885" cy="572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在竹子上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叫做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竹简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有的写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白色的丝制品上叫做帛书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丝制品很贵而竹简</a:t>
            </a:r>
            <a:r>
              <a:rPr lang="zh-CN" altLang="en-US" sz="3500">
                <a:sym typeface="+mn-ea"/>
              </a:rPr>
              <a:t>又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太笨重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不方便使用。到了汉代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蔡伦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树皮、麻头以及破布、鱼网造纸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做成蔡伦纸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而文章典籍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凭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这种纸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可以作为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卷轴收录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以后</a:t>
            </a:r>
            <a:r>
              <a:rPr lang="zh-CN" altLang="en-US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使用手抄的书本了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但是这种手抄本的普及也很难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天下人以藏书为贵。这种情况到了五代唐明宗长兴二年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宰相冯道、李愚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请求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兼职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国子监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校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正儒家经典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刻板复印来售卖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朝廷同意了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刻板印刷的方法由此而来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因此天下的书本开始多了起来。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然而刻板印刷工匠费时费力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至于写一字板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技术不够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几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年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也难以成功。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即使有流传下来的书籍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然而人们都怕刻板印刷的费时费力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因此这些书籍不能流传在世上。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87680" y="733425"/>
            <a:ext cx="1048004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活字印刷术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发明前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书籍的传播遇到了哪些困难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活字印刷术的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发明有何重要意义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595" y="1292860"/>
            <a:ext cx="889762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书本的材质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缣贵而简重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不便于用；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675245" y="1292860"/>
            <a:ext cx="414464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手抄书本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抄录艰难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60120" y="1779270"/>
            <a:ext cx="1027112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雕版印刷书本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耗时久、需要大量人力投入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不能印造传播后世。</a:t>
            </a:r>
            <a:endParaRPr 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160" y="3429000"/>
            <a:ext cx="11016615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由“数载难成”“人皆惮其工费”可见雕版印刷术需要大量人力投入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耗费时间多。而活字印刷术提高了印刷效率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改变了“学者艰于传录”“不能印造传播后世”的困境</a:t>
            </a:r>
            <a:r>
              <a:rPr lang="zh-CN"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以经济方便的形式推动了书籍文化的传播。</a:t>
            </a:r>
            <a:r>
              <a:rPr lang="zh-CN" sz="35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由此可见</a:t>
            </a:r>
            <a:r>
              <a:rPr lang="zh-CN" altLang="zh-CN" sz="3500" b="1">
                <a:solidFill>
                  <a:srgbClr val="1218F6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活字印刷术的发明对于文化传播与传承的重要意义</a:t>
            </a:r>
            <a:r>
              <a:rPr lang="zh-CN" sz="35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5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1524635" y="1474470"/>
            <a:ext cx="1074293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中国古代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四大发明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都是真实的吗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课后拓展⑴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289560" y="2188210"/>
            <a:ext cx="11507470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zh-CN" sz="3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《活板》中真实地记录</a:t>
            </a:r>
            <a:r>
              <a:rPr 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了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胶泥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“松脂、蜡和纸灰”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等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实际使用的原材料</a:t>
            </a:r>
            <a:r>
              <a:rPr lang="en-US" altLang="zh-CN" sz="3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并举例常用字如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之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en-US" alt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等可达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二十余印</a:t>
            </a:r>
            <a:r>
              <a:rPr lang="en-US" altLang="zh-CN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4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的准确数量</a:t>
            </a:r>
            <a:r>
              <a:rPr lang="en-US" altLang="zh-CN" sz="3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还在结尾处提到</a:t>
            </a:r>
            <a:r>
              <a:rPr lang="en-US" altLang="zh-CN" sz="3400" b="1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“为余群从所</a:t>
            </a:r>
            <a:r>
              <a:rPr lang="en-US" altLang="zh-CN" sz="3400" b="1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得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400" b="1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至今宝藏”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表明亲见毕昇之</a:t>
            </a:r>
            <a:r>
              <a:rPr lang="en-US" altLang="zh-CN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印</a:t>
            </a:r>
            <a:r>
              <a:rPr lang="en-US" altLang="zh-CN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34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4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400" b="1">
              <a:solidFill>
                <a:srgbClr val="1218F6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9402" y="594744"/>
            <a:ext cx="2499756" cy="713740"/>
            <a:chOff x="2371" y="690"/>
            <a:chExt cx="3107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107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1" y="741"/>
              <a:ext cx="3107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事件真实性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微信公众号：初中语文匠"/>
          <p:cNvSpPr txBox="1"/>
          <p:nvPr/>
        </p:nvSpPr>
        <p:spPr>
          <a:xfrm>
            <a:off x="289560" y="4455795"/>
            <a:ext cx="1162113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材料一</a:t>
            </a:r>
            <a:r>
              <a:rPr 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提到了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“新纩</a:t>
            </a:r>
            <a:r>
              <a:rPr lang="en-US" altLang="zh-CN" sz="34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ku</a:t>
            </a:r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4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4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丝绵</a:t>
            </a:r>
            <a:r>
              <a:rPr lang="zh-CN" altLang="zh-CN" sz="34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中独茧</a:t>
            </a:r>
            <a:r>
              <a:rPr lang="en-US" altLang="zh-CN" sz="34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ji</a:t>
            </a:r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4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缕</a:t>
            </a:r>
            <a:r>
              <a:rPr lang="en-US" altLang="zh-CN" sz="34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lǚ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制作指南针的实际使用的原材料</a:t>
            </a:r>
            <a:r>
              <a:rPr lang="en-US" altLang="zh-CN" sz="34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还</a:t>
            </a:r>
            <a:r>
              <a:rPr 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提到</a:t>
            </a:r>
            <a:r>
              <a:rPr lang="zh-CN" altLang="en-US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指南针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无风处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的条件</a:t>
            </a:r>
            <a:r>
              <a:rPr 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及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en-US" altLang="zh-CN" sz="34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余家指南、北者皆有之”</a:t>
            </a:r>
            <a:r>
              <a:rPr lang="en-US" altLang="zh-CN" sz="34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表明为作者亲历亲为之事</a:t>
            </a:r>
            <a:r>
              <a:rPr lang="zh-CN" altLang="en-US" sz="34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4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400" b="1">
              <a:solidFill>
                <a:srgbClr val="1218F6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微信公众号：初中语文匠"/>
          <p:cNvSpPr txBox="1"/>
          <p:nvPr/>
        </p:nvSpPr>
        <p:spPr>
          <a:xfrm>
            <a:off x="567055" y="1426210"/>
            <a:ext cx="112706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材料二</a:t>
            </a: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提到了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“树肤、麻头及敝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bì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破旧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布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、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鱼网”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制作纸的实际使用的原材料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这体现了作品的真实性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1218F6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567055" y="2945765"/>
            <a:ext cx="114020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材料三</a:t>
            </a: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提到了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以硝石、硫磺为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主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草木灰为辅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制作火药的实际使用的原材料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提出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火药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硝九而硫一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”“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硝七而硫三</a:t>
            </a:r>
            <a:r>
              <a:rPr lang="en-US" alt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的配料成分和比例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表明为作者亲历亲为之事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1218F6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00355" y="1763395"/>
            <a:ext cx="1134237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小文和小语对《梦溪笔谈》和《天工开物》这类科学著作产生了兴趣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但又怕太枯燥。请你仿照示例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结合材料一与材料三的具体内容打消他们的顾虑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课后拓展⑵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)。</a:t>
            </a:r>
            <a:endParaRPr lang="zh-CN" altLang="en-US" sz="35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0990" y="885825"/>
            <a:ext cx="3358515" cy="713740"/>
            <a:chOff x="967" y="955"/>
            <a:chExt cx="2929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1059" y="955"/>
              <a:ext cx="2837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967" y="1024"/>
              <a:ext cx="2842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说明语言趣味性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微信公众号：初中语文匠"/>
          <p:cNvSpPr txBox="1"/>
          <p:nvPr/>
        </p:nvSpPr>
        <p:spPr>
          <a:xfrm>
            <a:off x="409575" y="3470275"/>
            <a:ext cx="11233150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</a:rPr>
              <a:t>示例】这些作品都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融科学性与文学性为一体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比如《活板》用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比喻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形容胶泥刻字的厚度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薄如钱唇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直观形象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5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字平如砥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把压板之后的字平面比作磨刀石以示其平滑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还使用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神速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”“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瞬息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等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夸张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的词语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来表现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活字印刷的简便和高效</a:t>
            </a:r>
            <a:r>
              <a:rPr lang="zh-CN" altLang="en-US" sz="3500" b="1"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500" b="1"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微信公众号：初中语文匠"/>
          <p:cNvSpPr txBox="1"/>
          <p:nvPr/>
        </p:nvSpPr>
        <p:spPr>
          <a:xfrm>
            <a:off x="431800" y="1238250"/>
            <a:ext cx="113284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这些作品都</a:t>
            </a:r>
            <a:r>
              <a:rPr 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融科学性与文学性为一体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比如材料一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</a:rPr>
              <a:t>中形容指南针原理时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运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</a:rPr>
              <a:t>用</a:t>
            </a:r>
            <a:r>
              <a:rPr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比喻和类比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</a:rPr>
              <a:t>的手法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</a:rPr>
              <a:t>将其与自然界的松柏指示西方来</a:t>
            </a:r>
            <a:r>
              <a:rPr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作比较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</a:rPr>
              <a:t>表明其</a:t>
            </a:r>
            <a:r>
              <a:rPr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神奇莫测的特点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1218F6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60375" y="3617595"/>
            <a:ext cx="114020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</a:t>
            </a:r>
            <a:r>
              <a:rPr lang="zh-CN"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材料三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中“其出也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人物膺</a:t>
            </a:r>
            <a:r>
              <a:rPr sz="3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yīng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打击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)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之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魂散惊而魄齑</a:t>
            </a:r>
            <a:r>
              <a:rPr sz="3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jī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</a:t>
            </a:r>
            <a:r>
              <a:rPr lang="zh-CN" altLang="zh-CN" sz="3600" b="1" dirty="0">
                <a:latin typeface="宋体" panose="02010600030101010101" pitchFamily="2" charset="-122"/>
                <a:sym typeface="+mn-ea"/>
              </a:rPr>
              <a:t>)</a:t>
            </a:r>
            <a:r>
              <a:rPr sz="3600" b="1">
                <a:solidFill>
                  <a:srgbClr val="1218F6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粉”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描述人与火药接触即魂飞魄散、粉身碎骨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夸张</a:t>
            </a:r>
            <a:r>
              <a:rPr sz="36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en-US" altLang="zh-CN" sz="36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来表现火药的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巨大威力和神奇效果</a:t>
            </a:r>
            <a:r>
              <a:rPr lang="zh-CN" altLang="en-US" sz="3600" b="1">
                <a:solidFill>
                  <a:srgbClr val="1218F6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1218F6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18135" y="1873250"/>
            <a:ext cx="1140079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小文和小语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材料一和材料三中却发现了一些表示不确定的句子。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en-US" altLang="zh-CN" sz="35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莫可原其理</a:t>
            </a:r>
            <a:r>
              <a:rPr lang="en-US" altLang="zh-CN" sz="35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此其大略</a:t>
            </a:r>
            <a:r>
              <a:rPr lang="en-US" altLang="zh-CN" sz="35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皆须试见而后详之</a:t>
            </a:r>
            <a:r>
              <a:rPr lang="en-US" altLang="zh-CN" sz="35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他们不禁产生疑问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作者为何要这样写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课后拓展⑶</a:t>
            </a:r>
            <a:r>
              <a:rPr lang="zh-CN" altLang="zh-CN" sz="35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/>
        </p:nvSpPr>
        <p:spPr bwMode="auto">
          <a:xfrm flipH="1">
            <a:off x="318135" y="753745"/>
            <a:ext cx="334899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900">
              <a:sym typeface="Calibri" panose="020F0502020204030204" charset="0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317825" y="817880"/>
            <a:ext cx="3349702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rPr>
              <a:t>说明语言严密性</a:t>
            </a:r>
            <a:endParaRPr lang="zh-CN" altLang="en-US" sz="3200" b="1" dirty="0">
              <a:solidFill>
                <a:schemeClr val="bg1"/>
              </a:solidFill>
              <a:latin typeface="思源宋体 CN SemiBold" charset="-122"/>
              <a:ea typeface="思源宋体 CN SemiBold" charset="-122"/>
            </a:endParaRPr>
          </a:p>
        </p:txBody>
      </p:sp>
      <p:sp>
        <p:nvSpPr>
          <p:cNvPr id="3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394970" y="3580130"/>
            <a:ext cx="114020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    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对于指南针的原理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各种不同火攻的区别及场景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作者或者不知道或者没实验过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所以他们用了不确定的语句来表述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这更加体现了科学作品的真实性</a:t>
            </a:r>
            <a:r>
              <a:rPr lang="en-US" altLang="zh-CN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表现出科学家严谨认真的态度和不懈探索的精神。</a:t>
            </a:r>
            <a:endParaRPr lang="zh-CN" altLang="en-US" sz="3500" b="1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60095" y="2153285"/>
            <a:ext cx="100241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第一课</a:t>
            </a:r>
            <a:r>
              <a:rPr lang="zh-CN" sz="72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时</a:t>
            </a:r>
            <a:endParaRPr lang="zh-CN" sz="72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27025" y="656590"/>
            <a:ext cx="1988820" cy="561975"/>
            <a:chOff x="2052" y="-611"/>
            <a:chExt cx="3471" cy="1180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graphicFrame>
        <p:nvGraphicFramePr>
          <p:cNvPr id="32815" name="表格 32814"/>
          <p:cNvGraphicFramePr/>
          <p:nvPr>
            <p:custDataLst>
              <p:tags r:id="rId3"/>
            </p:custDataLst>
          </p:nvPr>
        </p:nvGraphicFramePr>
        <p:xfrm>
          <a:off x="124460" y="2089150"/>
          <a:ext cx="11973560" cy="4168140"/>
        </p:xfrm>
        <a:graphic>
          <a:graphicData uri="http://schemas.openxmlformats.org/drawingml/2006/table">
            <a:tbl>
              <a:tblPr/>
              <a:tblGrid>
                <a:gridCol w="5250180"/>
                <a:gridCol w="1972310"/>
                <a:gridCol w="2982595"/>
                <a:gridCol w="1768475"/>
              </a:tblGrid>
              <a:tr h="6477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分类提示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文言词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参考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读音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rowSpan="5"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形声字</a:t>
                      </a:r>
                      <a:r>
                        <a:rPr lang="zh-CN" altLang="en-US" sz="3500" b="1">
                          <a:solidFill>
                            <a:srgbClr val="000000"/>
                          </a:solidFill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由两个文或字复合成体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其中的一个文或字表示事物的类别；而另一个表示读音。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火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炀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火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易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SimSun-ExtB" panose="02010609060101010101" charset="-122"/>
                        <a:ea typeface="SimSun-ExtB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不若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燔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土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火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番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讫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了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言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乞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毕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昇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日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升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字平如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砥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石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氐</a:t>
                      </a:r>
                      <a:r>
                        <a:rPr lang="en-US" altLang="zh-CN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声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340340" y="2679700"/>
            <a:ext cx="175768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endParaRPr lang="en-US" altLang="zh-CN" sz="4000" dirty="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340340" y="3357880"/>
            <a:ext cx="17576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endParaRPr lang="en-US" altLang="zh-CN" sz="4000" dirty="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0340340" y="3970655"/>
            <a:ext cx="17576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qì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66045" y="4677410"/>
            <a:ext cx="18326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shēn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3200" b="1" err="1">
              <a:solidFill>
                <a:srgbClr val="99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40340" y="5350510"/>
            <a:ext cx="17583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dǐ</a:t>
            </a:r>
            <a:endParaRPr lang="en-US" altLang="zh-CN" sz="4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980" y="1339215"/>
            <a:ext cx="1066927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根据分类提示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写出或选择下列加点文言词的拼音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-63500" y="577215"/>
          <a:ext cx="12255500" cy="5262880"/>
        </p:xfrm>
        <a:graphic>
          <a:graphicData uri="http://schemas.openxmlformats.org/drawingml/2006/table">
            <a:tbl>
              <a:tblPr/>
              <a:tblGrid>
                <a:gridCol w="3086100"/>
                <a:gridCol w="2009775"/>
                <a:gridCol w="5868670"/>
                <a:gridCol w="1290955"/>
              </a:tblGrid>
              <a:tr h="66611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分类提示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文言词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参考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读音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2595">
                <a:tc rowSpan="3"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多音字</a:t>
                      </a:r>
                      <a:r>
                        <a:rPr lang="zh-CN" altLang="en-US" sz="3500" b="1">
                          <a:solidFill>
                            <a:srgbClr val="000000"/>
                          </a:solidFill>
                          <a:sym typeface="宋体" panose="02010600030101010101" pitchFamily="2" charset="-122"/>
                        </a:rPr>
                        <a:t>: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不同读音表义不同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用法不同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词性也往往不同。读音有区别词性和词义的作用</a:t>
                      </a: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至今宝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藏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sz="3500" b="1"/>
                        <a:t>【</a:t>
                      </a:r>
                      <a:r>
                        <a:rPr sz="3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á</a:t>
                      </a:r>
                      <a:r>
                        <a:rPr sz="3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</a:t>
                      </a:r>
                      <a:r>
                        <a:rPr sz="3500" b="1"/>
                        <a:t>】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隐藏</a:t>
                      </a: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收存</a:t>
                      </a:r>
                      <a:endParaRPr sz="3500" b="1"/>
                    </a:p>
                    <a:p>
                      <a:pPr marL="0" lvl="0" indent="0" algn="l">
                        <a:buNone/>
                      </a:pPr>
                      <a:r>
                        <a:rPr sz="3500" b="1">
                          <a:sym typeface="+mn-ea"/>
                        </a:rPr>
                        <a:t>【</a:t>
                      </a:r>
                      <a:r>
                        <a:rPr lang="en-US"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z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à</a:t>
                      </a:r>
                      <a:r>
                        <a:rPr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ng</a:t>
                      </a:r>
                      <a:r>
                        <a:rPr sz="3500" b="1">
                          <a:sym typeface="+mn-ea"/>
                        </a:rPr>
                        <a:t>】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储存东西的地方</a:t>
                      </a: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endParaRPr lang="en-US" altLang="zh-CN" sz="35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少数民族</a:t>
                      </a:r>
                      <a:endParaRPr lang="zh-CN" sz="35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19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蜡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和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纸灰之类</a:t>
                      </a:r>
                      <a:endParaRPr lang="zh-CN" altLang="en-US" sz="35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sz="3500" b="1">
                          <a:sym typeface="+mn-ea"/>
                        </a:rPr>
                        <a:t>【</a:t>
                      </a:r>
                      <a:r>
                        <a:rPr lang="en-US" sz="3500" b="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hé</a:t>
                      </a:r>
                      <a:r>
                        <a:rPr sz="3500" b="1">
                          <a:sym typeface="+mn-ea"/>
                        </a:rPr>
                        <a:t>】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平静</a:t>
                      </a: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跟</a:t>
                      </a:r>
                      <a:endParaRPr sz="3500" b="1"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sz="3500" b="1">
                          <a:sym typeface="+mn-ea"/>
                        </a:rPr>
                        <a:t>【</a:t>
                      </a:r>
                      <a:r>
                        <a:rPr lang="en-US"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hè</a:t>
                      </a:r>
                      <a:r>
                        <a:rPr sz="3500" b="1">
                          <a:sym typeface="+mn-ea"/>
                        </a:rPr>
                        <a:t>】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和谐地跟着唱</a:t>
                      </a:r>
                      <a:endParaRPr sz="3500" b="1"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sz="3500" b="1">
                          <a:sym typeface="+mn-ea"/>
                        </a:rPr>
                        <a:t>【</a:t>
                      </a:r>
                      <a:r>
                        <a:rPr lang="en-US"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huò</a:t>
                      </a:r>
                      <a:r>
                        <a:rPr sz="3500" b="1">
                          <a:sym typeface="+mn-ea"/>
                        </a:rPr>
                        <a:t>】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粉粒状物掺和在一起</a:t>
                      </a:r>
                      <a:endParaRPr sz="3500" b="1"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221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更</a:t>
                      </a: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互用之 </a:t>
                      </a:r>
                      <a:endParaRPr lang="zh-CN" altLang="en-US" sz="35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sz="3500" b="1"/>
                        <a:t>【</a:t>
                      </a:r>
                      <a:r>
                        <a:rPr lang="en-US"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gè</a:t>
                      </a:r>
                      <a:r>
                        <a:rPr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ng</a:t>
                      </a:r>
                      <a:r>
                        <a:rPr sz="3500" b="1"/>
                        <a:t>】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愈加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再</a:t>
                      </a:r>
                      <a:endParaRPr sz="3500" b="1"/>
                    </a:p>
                    <a:p>
                      <a:pPr marL="0" lvl="0" indent="0" algn="l">
                        <a:buNone/>
                      </a:pPr>
                      <a:r>
                        <a:rPr sz="3500" b="1"/>
                        <a:t>【</a:t>
                      </a:r>
                      <a:r>
                        <a:rPr lang="en-US" sz="35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sz="3500" b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ē</a:t>
                      </a:r>
                      <a:r>
                        <a:rPr sz="35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ng</a:t>
                      </a:r>
                      <a:r>
                        <a:rPr sz="3500" b="1"/>
                        <a:t>】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改变</a:t>
                      </a: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经历</a:t>
                      </a:r>
                      <a:endParaRPr lang="zh-CN" sz="35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891520" y="1616075"/>
            <a:ext cx="12623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ng</a:t>
            </a:r>
            <a:endParaRPr lang="en-US" altLang="zh-CN" sz="36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91520" y="3374390"/>
            <a:ext cx="13004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huò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  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91520" y="4953635"/>
            <a:ext cx="13004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gēng</a:t>
            </a:r>
            <a:endParaRPr lang="en-US" altLang="zh-CN" sz="36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16915" y="6003925"/>
            <a:ext cx="86131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以纸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帖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其印为余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群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所得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9405" y="6003925"/>
            <a:ext cx="8604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tiè</a:t>
            </a:r>
            <a:endParaRPr lang="en-US" altLang="zh-CN" sz="4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2090" y="6003925"/>
            <a:ext cx="16478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cóng</a:t>
            </a:r>
            <a:endParaRPr lang="en-US" altLang="zh-CN" sz="4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01040" y="523875"/>
            <a:ext cx="10989945" cy="6015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努力读顺课文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用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5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给下列句子标明朗读的节奏停顿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⑴已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典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籍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皆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板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⑵其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松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脂、蜡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纸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冒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⑶持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炀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⑷则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平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板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面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⑸若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百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千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⑹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皆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印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⑺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备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板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⑻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素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备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⑼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讫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药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镕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⑽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余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群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得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5375" y="1038225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261870" y="1537970"/>
            <a:ext cx="535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505825" y="1537970"/>
            <a:ext cx="535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590675" y="2121535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266565" y="262382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293620" y="313690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954020" y="3720465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261870" y="422021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954020" y="4803775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261870" y="530352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3606165" y="530352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2293620" y="579247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950460" y="5792470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569720" y="4803775"/>
            <a:ext cx="504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endParaRPr lang="en-US" altLang="zh-CN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1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1290" y="462280"/>
            <a:ext cx="1967865" cy="561975"/>
            <a:chOff x="2052" y="-611"/>
            <a:chExt cx="3471" cy="1180"/>
          </a:xfrm>
        </p:grpSpPr>
        <p:sp>
          <p:nvSpPr>
            <p:cNvPr id="8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charset="0"/>
              </a:endParaRPr>
            </a:p>
          </p:txBody>
        </p:sp>
        <p:sp>
          <p:nvSpPr>
            <p:cNvPr id="9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读懂内容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06450" y="1120775"/>
            <a:ext cx="11136630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阅读课文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注意通假字现象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解释下列句子中的加点词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。⑴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后典籍皆为板本（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                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⑵又为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活</a:t>
            </a:r>
            <a:r>
              <a:rPr lang="zh-CN" altLang="en-US" sz="3500" b="1" u="sng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  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⑶药稍</a:t>
            </a:r>
            <a:r>
              <a:rPr lang="zh-CN" sz="35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镕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                       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字魂36号-正文宋楷" panose="00000500000000000000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解释下列加点词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⑴唐人尚未</a:t>
            </a:r>
            <a:r>
              <a:rPr lang="zh-CN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盛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为之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⑵薄如钱</a:t>
            </a:r>
            <a:r>
              <a:rPr lang="zh-CN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唇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⑶以松脂、蜡和纸灰之类</a:t>
            </a:r>
            <a:r>
              <a:rPr lang="zh-CN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冒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)</a:t>
            </a:r>
            <a:endParaRPr lang="zh-CN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⑷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有奇字</a:t>
            </a:r>
            <a:r>
              <a:rPr lang="zh-CN" sz="35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素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无备者（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⑸</a:t>
            </a:r>
            <a:r>
              <a:rPr lang="zh-CN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旋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刻之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 )    </a:t>
            </a:r>
            <a:endParaRPr lang="zh-CN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⑹</a:t>
            </a:r>
            <a:r>
              <a:rPr lang="zh-CN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木格</a:t>
            </a:r>
            <a:r>
              <a:rPr 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贮之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         ) </a:t>
            </a:r>
            <a:endParaRPr lang="zh-CN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6070" y="1576705"/>
            <a:ext cx="86131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同“以”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表示时间、方位等界限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578860" y="2141220"/>
            <a:ext cx="86131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同“版”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印刷版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35960" y="2659380"/>
            <a:ext cx="86131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</a:t>
            </a:r>
            <a:r>
              <a:rPr lang="zh-CN" altLang="en-US" sz="35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熔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用高温使固态物质转变为液态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882515" y="3742055"/>
            <a:ext cx="16573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solidFill>
                  <a:srgbClr val="FF0000"/>
                </a:solidFill>
                <a:ea typeface="SimSun-ExtB" panose="02010609060101010101" charset="-122"/>
              </a:rPr>
              <a:t>大规模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0129520" y="3742055"/>
            <a:ext cx="11537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solidFill>
                  <a:srgbClr val="FF0000"/>
                </a:solidFill>
                <a:ea typeface="SimSun-ExtB" panose="02010609060101010101" charset="-122"/>
              </a:rPr>
              <a:t>边缘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7139940" y="4237355"/>
            <a:ext cx="11537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500" b="1">
                <a:solidFill>
                  <a:srgbClr val="FF0000"/>
                </a:solidFill>
                <a:ea typeface="SimSun-ExtB" panose="02010609060101010101" charset="-122"/>
              </a:rPr>
              <a:t>覆盖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9375140" y="4824730"/>
            <a:ext cx="24739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ea typeface="SimSun-ExtB" panose="02010609060101010101" charset="-122"/>
              </a:rPr>
              <a:t>立即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ea typeface="SimSun-ExtB" panose="02010609060101010101" charset="-122"/>
              </a:rPr>
              <a:t>随即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5133975" y="4824730"/>
            <a:ext cx="11537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ea typeface="SimSun-ExtB" panose="02010609060101010101" charset="-122"/>
              </a:rPr>
              <a:t>平时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3335020" y="5342890"/>
            <a:ext cx="39211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ea typeface="SimSun-ExtB" panose="02010609060101010101" charset="-122"/>
              </a:rPr>
              <a:t>名词作状语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ea typeface="SimSun-ExtB" panose="02010609060101010101" charset="-122"/>
              </a:rPr>
              <a:t>用木格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  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7" grpId="0"/>
      <p:bldP spid="11" grpId="0"/>
      <p:bldP spid="12" grpId="0"/>
      <p:bldP spid="13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753745" y="510540"/>
            <a:ext cx="102768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解释一词多义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导学二</a:t>
            </a:r>
            <a:r>
              <a:rPr lang="zh-CN" altLang="en-US"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51155" y="1403985"/>
            <a:ext cx="7378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印</a:t>
            </a:r>
            <a:endParaRPr lang="zh-CN" altLang="en-US" sz="3600" b="1"/>
          </a:p>
        </p:txBody>
      </p:sp>
      <p:sp>
        <p:nvSpPr>
          <p:cNvPr id="2" name="左大括号 1"/>
          <p:cNvSpPr/>
          <p:nvPr>
            <p:custDataLst>
              <p:tags r:id="rId3"/>
            </p:custDataLst>
          </p:nvPr>
        </p:nvSpPr>
        <p:spPr>
          <a:xfrm>
            <a:off x="948690" y="1276985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37895" name="文本框 4"/>
          <p:cNvSpPr txBox="1"/>
          <p:nvPr>
            <p:custDataLst>
              <p:tags r:id="rId4"/>
            </p:custDataLst>
          </p:nvPr>
        </p:nvSpPr>
        <p:spPr>
          <a:xfrm>
            <a:off x="965835" y="1186815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自冯瀛王始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印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五经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印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自落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51155" y="3324225"/>
            <a:ext cx="614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火</a:t>
            </a:r>
            <a:endParaRPr lang="zh-CN" altLang="en-US" sz="3600" b="1"/>
          </a:p>
        </p:txBody>
      </p:sp>
      <p:sp>
        <p:nvSpPr>
          <p:cNvPr id="5" name="左大括号 4"/>
          <p:cNvSpPr/>
          <p:nvPr>
            <p:custDataLst>
              <p:tags r:id="rId6"/>
            </p:custDataLst>
          </p:nvPr>
        </p:nvSpPr>
        <p:spPr>
          <a:xfrm>
            <a:off x="948690" y="3181985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6" name="文本框 4"/>
          <p:cNvSpPr txBox="1"/>
          <p:nvPr>
            <p:custDataLst>
              <p:tags r:id="rId7"/>
            </p:custDataLst>
          </p:nvPr>
        </p:nvSpPr>
        <p:spPr>
          <a:xfrm>
            <a:off x="965835" y="3089910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烧令坚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用讫再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令药熔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51155" y="5311140"/>
            <a:ext cx="614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就</a:t>
            </a:r>
            <a:endParaRPr lang="zh-CN" altLang="en-US" sz="3600" b="1"/>
          </a:p>
        </p:txBody>
      </p:sp>
      <p:sp>
        <p:nvSpPr>
          <p:cNvPr id="8" name="左大括号 7"/>
          <p:cNvSpPr/>
          <p:nvPr>
            <p:custDataLst>
              <p:tags r:id="rId9"/>
            </p:custDataLst>
          </p:nvPr>
        </p:nvSpPr>
        <p:spPr>
          <a:xfrm>
            <a:off x="965835" y="5090160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9" name="文本框 4"/>
          <p:cNvSpPr txBox="1"/>
          <p:nvPr>
            <p:custDataLst>
              <p:tags r:id="rId10"/>
            </p:custDataLst>
          </p:nvPr>
        </p:nvSpPr>
        <p:spPr>
          <a:xfrm>
            <a:off x="965835" y="4993005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持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火炀之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瞬息可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endParaRPr lang="zh-CN" altLang="en-US" sz="3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915430" y="1200467"/>
            <a:ext cx="1289051" cy="629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印刷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416830" y="1830387"/>
            <a:ext cx="1289051" cy="629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字印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101340" y="3149600"/>
            <a:ext cx="357505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名词作状语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用火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360545" y="3736340"/>
            <a:ext cx="256032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用火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烧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3552085" y="5090477"/>
            <a:ext cx="1289051" cy="629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靠近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552085" y="5642927"/>
            <a:ext cx="1289051" cy="629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完成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969760" y="1530985"/>
            <a:ext cx="614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帖</a:t>
            </a:r>
            <a:endParaRPr lang="zh-CN" altLang="en-US" sz="3600" b="1"/>
          </a:p>
        </p:txBody>
      </p:sp>
      <p:sp>
        <p:nvSpPr>
          <p:cNvPr id="18" name="文本框 4"/>
          <p:cNvSpPr txBox="1"/>
          <p:nvPr>
            <p:custDataLst>
              <p:tags r:id="rId18"/>
            </p:custDataLst>
          </p:nvPr>
        </p:nvSpPr>
        <p:spPr>
          <a:xfrm>
            <a:off x="7584440" y="1276985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以纸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帖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每韵为一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帖</a:t>
            </a:r>
            <a:endParaRPr lang="zh-CN" altLang="en-US" sz="3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19"/>
            </p:custDataLst>
          </p:nvPr>
        </p:nvSpPr>
        <p:spPr>
          <a:xfrm>
            <a:off x="7567295" y="1403985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9653905" y="1276985"/>
            <a:ext cx="25387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名作动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标记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10004425" y="1944370"/>
            <a:ext cx="209359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名词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标签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6969760" y="3324225"/>
            <a:ext cx="614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若</a:t>
            </a:r>
            <a:endParaRPr lang="zh-CN" altLang="en-US" sz="36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6320790" y="4997450"/>
            <a:ext cx="614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endParaRPr lang="zh-CN" altLang="en-US" sz="36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24" name="左大括号 23"/>
          <p:cNvSpPr/>
          <p:nvPr>
            <p:custDataLst>
              <p:tags r:id="rId24"/>
            </p:custDataLst>
          </p:nvPr>
        </p:nvSpPr>
        <p:spPr>
          <a:xfrm>
            <a:off x="7567295" y="3181985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25" name="左大括号 24"/>
          <p:cNvSpPr/>
          <p:nvPr>
            <p:custDataLst>
              <p:tags r:id="rId25"/>
            </p:custDataLst>
          </p:nvPr>
        </p:nvSpPr>
        <p:spPr>
          <a:xfrm>
            <a:off x="6920230" y="4867275"/>
            <a:ext cx="140547" cy="1088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z="3000" strike="noStrike" noProof="1"/>
          </a:p>
        </p:txBody>
      </p:sp>
      <p:sp>
        <p:nvSpPr>
          <p:cNvPr id="26" name="文本框 4"/>
          <p:cNvSpPr txBox="1"/>
          <p:nvPr>
            <p:custDataLst>
              <p:tags r:id="rId26"/>
            </p:custDataLst>
          </p:nvPr>
        </p:nvSpPr>
        <p:spPr>
          <a:xfrm>
            <a:off x="7584440" y="3149600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止印三二本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燔土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4"/>
          <p:cNvSpPr txBox="1"/>
          <p:nvPr>
            <p:custDataLst>
              <p:tags r:id="rId27"/>
            </p:custDataLst>
          </p:nvPr>
        </p:nvSpPr>
        <p:spPr>
          <a:xfrm>
            <a:off x="6969760" y="4740275"/>
            <a:ext cx="375729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一板已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布字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印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落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10551795" y="3181985"/>
            <a:ext cx="12026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如果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10433685" y="3811905"/>
            <a:ext cx="12026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10003790" y="4772660"/>
            <a:ext cx="219075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另自</a:t>
            </a:r>
            <a:r>
              <a:rPr lang="en-US" altLang="zh-CN" sz="35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另外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10139045" y="5419090"/>
            <a:ext cx="12026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自然</a:t>
            </a:r>
            <a:endParaRPr lang="zh-CN" altLang="en-US" sz="3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PECIAL_SOURCE" val="bdnull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42*204"/>
  <p:tag name="TABLE_ENDDRAG_RECT" val="9*164*942*204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64*413"/>
  <p:tag name="TABLE_ENDDRAG_RECT" val="-5*65*965*413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SPECIAL_SOURCE" val="bdnull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SPECIAL_SOURCE" val="bdnull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UNIT_TABLE_BEAUTIFY" val="smartTable{276dbea5-279d-40dc-acdf-c20ce0c2f556}"/>
  <p:tag name="TABLE_ENDDRAG_ORIGIN_RECT" val="827*497"/>
  <p:tag name="TABLE_ENDDRAG_RECT" val="63*25*827*497"/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UNIT_TABLE_BEAUTIFY" val="smartTable{276dbea5-279d-40dc-acdf-c20ce0c2f556}"/>
  <p:tag name="TABLE_ENDDRAG_ORIGIN_RECT" val="884*395"/>
  <p:tag name="TABLE_ENDDRAG_RECT" val="34*76*884*395"/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UNIT_TABLE_BEAUTIFY" val="smartTable{276dbea5-279d-40dc-acdf-c20ce0c2f556}"/>
  <p:tag name="TABLE_ENDDRAG_ORIGIN_RECT" val="960*345"/>
  <p:tag name="TABLE_ENDDRAG_RECT" val="0*120*960*345"/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SPECIAL_SOURCE" val="bdnull"/>
</p:tagLst>
</file>

<file path=ppt/tags/tag262.xml><?xml version="1.0" encoding="utf-8"?>
<p:tagLst xmlns:p="http://schemas.openxmlformats.org/presentationml/2006/main">
  <p:tag name="KSO_WM_SPECIAL_SOURCE" val="bdnull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SPECIAL_SOURCE" val="bdnull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COMMONDATA" val="eyJjb3VudCI6NDMsImhkaWQiOiJmMzUwNTcyNGQwYjM2OWI0NGE2ZmFkMWU0MWRiZjkyZSIsInVzZXJDb3VudCI6NDN9"/>
  <p:tag name="KSO_WPP_MARK_KEY" val="23517e38-4982-4c4e-8421-9ed11daf46c6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微信公众号：初中语文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信公众号：初中语文匠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微信公众号：初中语文匠   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6687</Words>
  <Application>WPS 演示</Application>
  <PresentationFormat>宽屏</PresentationFormat>
  <Paragraphs>750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9" baseType="lpstr">
      <vt:lpstr>Arial</vt:lpstr>
      <vt:lpstr>宋体</vt:lpstr>
      <vt:lpstr>Wingdings</vt:lpstr>
      <vt:lpstr>柳公权楷书</vt:lpstr>
      <vt:lpstr>Wingdings</vt:lpstr>
      <vt:lpstr>楷体</vt:lpstr>
      <vt:lpstr>SimSun-ExtB</vt:lpstr>
      <vt:lpstr>方正楷体_GBK</vt:lpstr>
      <vt:lpstr>微软雅黑</vt:lpstr>
      <vt:lpstr>Calibri</vt:lpstr>
      <vt:lpstr>思源宋体 CN SemiBold</vt:lpstr>
      <vt:lpstr>Times New Roman</vt:lpstr>
      <vt:lpstr>字魂36号-正文宋楷</vt:lpstr>
      <vt:lpstr>Arial Unicode MS</vt:lpstr>
      <vt:lpstr>字魂206号-江汉手书</vt:lpstr>
      <vt:lpstr>Calibri</vt:lpstr>
      <vt:lpstr>黑体</vt:lpstr>
      <vt:lpstr>新宋体</vt:lpstr>
      <vt:lpstr>等线 Light</vt:lpstr>
      <vt:lpstr>等线</vt:lpstr>
      <vt:lpstr>微信公众号：初中语文匠</vt:lpstr>
      <vt:lpstr>微信公众号：初中语文匠  </vt:lpstr>
      <vt:lpstr>微信公众号：初中语文匠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黄红政</cp:lastModifiedBy>
  <cp:revision>84</cp:revision>
  <dcterms:created xsi:type="dcterms:W3CDTF">2019-04-08T02:25:00Z</dcterms:created>
  <dcterms:modified xsi:type="dcterms:W3CDTF">2023-07-01T04:51:27Z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TemplateUUID">
    <vt:lpwstr>v1.0_mb_gYbNy6xpNlSC7OzYzGejqA==</vt:lpwstr>
  </property>
  <property fmtid="{D5CDD505-2E9C-101B-9397-08002B2CF9AE}" pid="4" name="ICV">
    <vt:lpwstr>7542B49F08C4490F804F1DD7D48286FD</vt:lpwstr>
  </property>
</Properties>
</file>