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8" r:id="rId3"/>
    <p:sldId id="335" r:id="rId4"/>
    <p:sldId id="334" r:id="rId5"/>
    <p:sldId id="414" r:id="rId6"/>
    <p:sldId id="413" r:id="rId7"/>
    <p:sldId id="410" r:id="rId8"/>
    <p:sldId id="412" r:id="rId9"/>
    <p:sldId id="363" r:id="rId10"/>
    <p:sldId id="364" r:id="rId11"/>
    <p:sldId id="366" r:id="rId12"/>
    <p:sldId id="330" r:id="rId13"/>
    <p:sldId id="331" r:id="rId14"/>
    <p:sldId id="332" r:id="rId15"/>
    <p:sldId id="333" r:id="rId16"/>
    <p:sldId id="342" r:id="rId17"/>
    <p:sldId id="343" r:id="rId18"/>
    <p:sldId id="327" r:id="rId19"/>
    <p:sldId id="259" r:id="rId20"/>
    <p:sldId id="352" r:id="rId21"/>
    <p:sldId id="353" r:id="rId22"/>
    <p:sldId id="361" r:id="rId23"/>
    <p:sldId id="362" r:id="rId24"/>
    <p:sldId id="360" r:id="rId25"/>
    <p:sldId id="307" r:id="rId26"/>
    <p:sldId id="351" r:id="rId27"/>
    <p:sldId id="348" r:id="rId28"/>
    <p:sldId id="349" r:id="rId29"/>
    <p:sldId id="350" r:id="rId30"/>
    <p:sldId id="368" r:id="rId31"/>
    <p:sldId id="356" r:id="rId32"/>
    <p:sldId id="369" r:id="rId33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CC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492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hyperlink" Target="file:///G:\&#26494;&#33457;&#27743;&#19978;%20-%20&#26790;&#40509;.mp3" TargetMode="Externa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file:///F:\&#22303;&#22320;&#30340;&#35475;&#35328;\&#25105;&#29233;&#36825;&#22303;&#22320;.mp3" TargetMode="External"/><Relationship Id="rId2" Type="http://schemas.openxmlformats.org/officeDocument/2006/relationships/audio" Target="file:///F:\&#22303;&#22320;&#30340;&#35475;&#35328;\&#25105;&#29233;&#36825;&#22303;&#22320;.mp3" TargetMode="Externa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media" Target="file:///C:\Users\Administrator\Desktop\&#22303;&#22320;&#30340;&#35475;&#35328;\&#26377;&#22768;&#35835;&#29289;%20-%20&#22303;&#22320;&#30340;&#35475;&#35328;.mp3" TargetMode="External"/><Relationship Id="rId1" Type="http://schemas.openxmlformats.org/officeDocument/2006/relationships/audio" Target="file:///C:\Users\Administrator\Desktop\&#22303;&#22320;&#30340;&#35475;&#35328;\&#26377;&#22768;&#35835;&#29289;%20-%20&#22303;&#22320;&#30340;&#35475;&#35328;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86017" descr="150070B">
            <a:hlinkClick r:id="rId1" tooltip="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文本框 86018"/>
          <p:cNvSpPr txBox="1"/>
          <p:nvPr/>
        </p:nvSpPr>
        <p:spPr>
          <a:xfrm>
            <a:off x="0" y="0"/>
            <a:ext cx="2819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u="sng" dirty="0">
                <a:solidFill>
                  <a:srgbClr val="6666FF"/>
                </a:solidFill>
                <a:latin typeface="Times New Roman" panose="02020603050405020304" pitchFamily="18" charset="0"/>
                <a:ea typeface="隶书" pitchFamily="49" charset="-122"/>
              </a:rPr>
              <a:t>歌曲欣赏:</a:t>
            </a:r>
            <a:endParaRPr lang="zh-CN" altLang="en-US" sz="4800" b="1" u="sng" dirty="0">
              <a:solidFill>
                <a:srgbClr val="6666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6020" name="文本框 86019"/>
          <p:cNvSpPr txBox="1"/>
          <p:nvPr/>
        </p:nvSpPr>
        <p:spPr>
          <a:xfrm>
            <a:off x="838200" y="914400"/>
            <a:ext cx="874713" cy="3381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 dirty="0">
                <a:solidFill>
                  <a:srgbClr val="FF33CC"/>
                </a:solidFill>
                <a:latin typeface="Times New Roman" panose="02020603050405020304" pitchFamily="18" charset="0"/>
                <a:ea typeface="方正舒体" pitchFamily="2" charset="-122"/>
              </a:rPr>
              <a:t>松</a:t>
            </a:r>
            <a:endParaRPr lang="zh-CN" altLang="en-US" sz="5400" b="1" dirty="0">
              <a:solidFill>
                <a:srgbClr val="FF33CC"/>
              </a:solidFill>
              <a:latin typeface="Times New Roman" panose="02020603050405020304" pitchFamily="18" charset="0"/>
              <a:ea typeface="方正舒体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FF33CC"/>
                </a:solidFill>
                <a:latin typeface="Times New Roman" panose="02020603050405020304" pitchFamily="18" charset="0"/>
                <a:ea typeface="方正舒体" pitchFamily="2" charset="-122"/>
              </a:rPr>
              <a:t>花</a:t>
            </a:r>
            <a:endParaRPr lang="zh-CN" altLang="en-US" sz="5400" b="1" dirty="0">
              <a:solidFill>
                <a:srgbClr val="FF33CC"/>
              </a:solidFill>
              <a:latin typeface="Times New Roman" panose="02020603050405020304" pitchFamily="18" charset="0"/>
              <a:ea typeface="方正舒体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FF33CC"/>
                </a:solidFill>
                <a:latin typeface="Times New Roman" panose="02020603050405020304" pitchFamily="18" charset="0"/>
                <a:ea typeface="方正舒体" pitchFamily="2" charset="-122"/>
              </a:rPr>
              <a:t>江</a:t>
            </a:r>
            <a:endParaRPr lang="zh-CN" altLang="en-US" sz="5400" b="1" dirty="0">
              <a:solidFill>
                <a:srgbClr val="FF33CC"/>
              </a:solidFill>
              <a:latin typeface="Times New Roman" panose="02020603050405020304" pitchFamily="18" charset="0"/>
              <a:ea typeface="方正舒体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FF33CC"/>
                </a:solidFill>
                <a:latin typeface="Times New Roman" panose="02020603050405020304" pitchFamily="18" charset="0"/>
                <a:ea typeface="方正舒体" pitchFamily="2" charset="-122"/>
              </a:rPr>
              <a:t>上</a:t>
            </a:r>
            <a:endParaRPr lang="zh-CN" altLang="en-US" sz="5400" b="1" dirty="0">
              <a:solidFill>
                <a:srgbClr val="FF33CC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1752600" y="4114800"/>
            <a:ext cx="539750" cy="1373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张</a:t>
            </a:r>
            <a:endParaRPr lang="zh-CN" altLang="en-US" sz="280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/>
            <a:r>
              <a:rPr lang="zh-CN" altLang="en-US" sz="2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寒</a:t>
            </a:r>
            <a:endParaRPr lang="zh-CN" altLang="en-US" sz="280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/>
            <a:r>
              <a:rPr lang="zh-CN" altLang="en-US" sz="28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晖</a:t>
            </a:r>
            <a:endParaRPr lang="zh-CN" altLang="en-US" sz="280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6022" name="直接连接符 86021"/>
          <p:cNvSpPr/>
          <p:nvPr/>
        </p:nvSpPr>
        <p:spPr>
          <a:xfrm>
            <a:off x="1981200" y="3581400"/>
            <a:ext cx="0" cy="60960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4" name="文本框 86023"/>
          <p:cNvSpPr txBox="1"/>
          <p:nvPr/>
        </p:nvSpPr>
        <p:spPr>
          <a:xfrm>
            <a:off x="5105400" y="0"/>
            <a:ext cx="4038600" cy="693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我的家在东北松花江上, 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那里有森林煤矿,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好有那漫山遍野的大豆高粱.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我的家在东北松花江上,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那里有我的同胞,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还有那衰老的爹娘.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九一八,     九一八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从那个悲惨的时候,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脱离了我的家乡,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抛弃那无尽的宝藏,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流浪!      流浪!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整日价在关内,流浪!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哪年,哪月,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才能够回到我那可爱的故乡?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哪年,哪月,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才能收回我那无尽的宝藏?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爹娘啊,爹娘啊.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幼圆" pitchFamily="49" charset="-122"/>
              </a:rPr>
              <a:t>什么时候才能欢聚一堂?</a:t>
            </a: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1600" b="1" dirty="0">
              <a:solidFill>
                <a:srgbClr val="FFFF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02" name="图片 128001" descr="图片1"/>
          <p:cNvPicPr>
            <a:picLocks noChangeAspect="1"/>
          </p:cNvPicPr>
          <p:nvPr/>
        </p:nvPicPr>
        <p:blipFill>
          <a:blip r:embed="rId1">
            <a:lum bright="76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3" name="文本框 128002"/>
          <p:cNvSpPr txBox="1"/>
          <p:nvPr/>
        </p:nvSpPr>
        <p:spPr>
          <a:xfrm>
            <a:off x="1527175" y="1497013"/>
            <a:ext cx="6686550" cy="4965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假如我是一只鸟，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我也应该用嘶哑的喉咙歌唱：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这被暴风雨所打击着的土地，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这永远汹涌着我们的悲愤的河流，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这无止息地吹刮着的激怒的风，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和那来自林间的无比温柔的黎明</a:t>
            </a: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32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  ——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然后我死了，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连羽毛也腐烂在土地里面，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为什么我的眼里常含泪水？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因为我对这土地爱的深沉</a:t>
            </a: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32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8004" name="文本框 128003"/>
          <p:cNvSpPr txBox="1"/>
          <p:nvPr/>
        </p:nvSpPr>
        <p:spPr>
          <a:xfrm>
            <a:off x="2411413" y="260350"/>
            <a:ext cx="32321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我爱这土地</a:t>
            </a:r>
            <a:endParaRPr lang="zh-CN" altLang="en-US" sz="4800" dirty="0">
              <a:solidFill>
                <a:srgbClr val="00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5795963" y="1052513"/>
            <a:ext cx="2808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艾青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28006" name="我爱这土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80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18" fill="hold"/>
                                        <p:tgtEl>
                                          <p:spTgt spid="1280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00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00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88065" descr="hua007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0" y="-2892425"/>
            <a:ext cx="13000038" cy="975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7" name="图片 88066" descr="马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438400"/>
            <a:ext cx="5029200" cy="441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8" name="图片 88067" descr="白桦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95400"/>
            <a:ext cx="4876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9" name="文本框 88068"/>
          <p:cNvSpPr txBox="1"/>
          <p:nvPr/>
        </p:nvSpPr>
        <p:spPr>
          <a:xfrm>
            <a:off x="0" y="4191000"/>
            <a:ext cx="4781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u="sng" dirty="0">
                <a:solidFill>
                  <a:srgbClr val="6666FF"/>
                </a:solidFill>
                <a:latin typeface="隶书" pitchFamily="49" charset="-122"/>
                <a:ea typeface="隶书" pitchFamily="49" charset="-122"/>
              </a:rPr>
              <a:t>东北特有的物产:</a:t>
            </a:r>
            <a:endParaRPr lang="zh-CN" altLang="en-US" sz="4800" b="1" u="sng" dirty="0">
              <a:solidFill>
                <a:srgbClr val="6666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8070" name="文本框 88069"/>
          <p:cNvSpPr txBox="1"/>
          <p:nvPr/>
        </p:nvSpPr>
        <p:spPr>
          <a:xfrm>
            <a:off x="1828800" y="259080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白桦林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88071" name="文本框 88070"/>
          <p:cNvSpPr txBox="1"/>
          <p:nvPr/>
        </p:nvSpPr>
        <p:spPr>
          <a:xfrm>
            <a:off x="6934200" y="12192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马群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  <p:bldP spid="880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 descr="hua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1" name="图片 89090" descr="鹿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3644900"/>
            <a:ext cx="4937125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2" name="图片 89091" descr="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85900" cy="242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3" name="文本框 89092"/>
          <p:cNvSpPr txBox="1"/>
          <p:nvPr/>
        </p:nvSpPr>
        <p:spPr>
          <a:xfrm>
            <a:off x="395288" y="2924175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蒙古狗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89094" name="图片 89093" descr="鹿群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-34925"/>
            <a:ext cx="4937125" cy="346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5" name="文本框 89094"/>
          <p:cNvSpPr txBox="1"/>
          <p:nvPr/>
        </p:nvSpPr>
        <p:spPr>
          <a:xfrm>
            <a:off x="3276600" y="101600"/>
            <a:ext cx="838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鹿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群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90113" descr="hua010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图片 90114" descr="高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14800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6" name="图片 90115" descr="高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0"/>
            <a:ext cx="4079875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7" name="图片 90116" descr="煤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2514600"/>
            <a:ext cx="50292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文本框 90117"/>
          <p:cNvSpPr txBox="1"/>
          <p:nvPr/>
        </p:nvSpPr>
        <p:spPr>
          <a:xfrm>
            <a:off x="6934200" y="18288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煤块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0119" name="文本框 90118"/>
          <p:cNvSpPr txBox="1"/>
          <p:nvPr/>
        </p:nvSpPr>
        <p:spPr>
          <a:xfrm>
            <a:off x="1143000" y="5105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高粱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hua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39" name="图片 91138" descr="大豆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1306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0" name="图片 91139" descr="玉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052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1" name="文本框 91140"/>
          <p:cNvSpPr txBox="1"/>
          <p:nvPr/>
        </p:nvSpPr>
        <p:spPr>
          <a:xfrm>
            <a:off x="7559675" y="33528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玉米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1142" name="文本框 91141"/>
          <p:cNvSpPr txBox="1"/>
          <p:nvPr/>
        </p:nvSpPr>
        <p:spPr>
          <a:xfrm>
            <a:off x="2209800" y="25400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豆粒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91143" name="图片 91142" descr="大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572000" cy="3497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4" name="文本框 91143"/>
          <p:cNvSpPr txBox="1"/>
          <p:nvPr/>
        </p:nvSpPr>
        <p:spPr>
          <a:xfrm>
            <a:off x="5257800" y="288925"/>
            <a:ext cx="37734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CC00CC"/>
                </a:solidFill>
                <a:latin typeface="Times New Roman" panose="02020603050405020304" pitchFamily="18" charset="0"/>
                <a:ea typeface="隶书" pitchFamily="49" charset="-122"/>
              </a:rPr>
              <a:t>东北物产丰富，</a:t>
            </a:r>
            <a:endParaRPr lang="zh-CN" altLang="en-US" sz="4000" b="1" dirty="0">
              <a:solidFill>
                <a:srgbClr val="CC00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/>
            <a:r>
              <a:rPr lang="zh-CN" altLang="en-US" sz="4000" b="1" dirty="0">
                <a:solidFill>
                  <a:srgbClr val="CC00CC"/>
                </a:solidFill>
                <a:latin typeface="Times New Roman" panose="02020603050405020304" pitchFamily="18" charset="0"/>
                <a:ea typeface="隶书" pitchFamily="49" charset="-122"/>
              </a:rPr>
              <a:t>地大物博。</a:t>
            </a:r>
            <a:endParaRPr lang="zh-CN" altLang="en-US" sz="4000" b="1" dirty="0">
              <a:solidFill>
                <a:srgbClr val="CC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101377" descr="000003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79" name="文本框 101378"/>
          <p:cNvSpPr txBox="1"/>
          <p:nvPr/>
        </p:nvSpPr>
        <p:spPr>
          <a:xfrm>
            <a:off x="842963" y="1890713"/>
            <a:ext cx="184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8000" b="1" dirty="0">
              <a:solidFill>
                <a:srgbClr val="FF0000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101380" name="文本框 101379"/>
          <p:cNvSpPr txBox="1"/>
          <p:nvPr/>
        </p:nvSpPr>
        <p:spPr>
          <a:xfrm>
            <a:off x="228600" y="2590800"/>
            <a:ext cx="8915400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latin typeface="Tahoma" panose="020B060403050404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ahoma" panose="020B0604030504040204" pitchFamily="34" charset="0"/>
                <a:ea typeface="宋体" panose="02010600030101010101" pitchFamily="2" charset="-122"/>
              </a:rPr>
              <a:t>作者向家乡的土地发出了什么誓言？用原文回答。</a:t>
            </a:r>
            <a:endParaRPr lang="zh-CN" altLang="en-US" sz="36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4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1381" name="文本框 101380"/>
          <p:cNvSpPr txBox="1"/>
          <p:nvPr/>
        </p:nvSpPr>
        <p:spPr>
          <a:xfrm>
            <a:off x="381000" y="2127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2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365125" y="4211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1383" name="文本框 101382"/>
          <p:cNvSpPr txBox="1"/>
          <p:nvPr/>
        </p:nvSpPr>
        <p:spPr>
          <a:xfrm>
            <a:off x="0" y="3963988"/>
            <a:ext cx="8701088" cy="3016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我要回到她的身边，我答应过我一定会回去。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为了她，我愿付出一切。我必须看见一个更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美丽的故乡出现在我的面前</a:t>
            </a:r>
            <a:r>
              <a:rPr lang="en-US" altLang="zh-CN" sz="3200" b="1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或者我的坟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前。而我将用我的泪水，洗去她一切的污秽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耻辱。 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102401" descr="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24400" y="0"/>
            <a:ext cx="13868400" cy="1107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3" name="文本框 102402"/>
          <p:cNvSpPr txBox="1"/>
          <p:nvPr/>
        </p:nvSpPr>
        <p:spPr>
          <a:xfrm>
            <a:off x="457200" y="1158875"/>
            <a:ext cx="73517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latin typeface="Tahom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、你认为文章表达了作者怎样的感情？</a:t>
            </a:r>
            <a:endParaRPr lang="zh-CN" altLang="en-US" sz="3200" b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404" name="文本框 102403"/>
          <p:cNvSpPr txBox="1"/>
          <p:nvPr/>
        </p:nvSpPr>
        <p:spPr>
          <a:xfrm>
            <a:off x="1066800" y="2362200"/>
            <a:ext cx="65690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抒发了作者对沦亡的故乡强烈的思念之情，并发出了为解放故乡而战斗而牺牲的誓言。</a:t>
            </a:r>
            <a:endParaRPr lang="zh-CN" altLang="en-US" sz="3600" b="1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024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2438400" y="533400"/>
            <a:ext cx="4114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品味语言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80899" name="图片 80898" descr="0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663700"/>
            <a:ext cx="6477000" cy="19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0" name="文本框 80899"/>
          <p:cNvSpPr txBox="1"/>
          <p:nvPr/>
        </p:nvSpPr>
        <p:spPr>
          <a:xfrm>
            <a:off x="914400" y="2514600"/>
            <a:ext cx="777240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    你觉得这篇课文中哪些语句写得最富有感情，最能打动你？找出来。</a:t>
            </a:r>
            <a:endParaRPr lang="zh-CN" altLang="en-US" sz="48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0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663700"/>
            <a:ext cx="6477000" cy="19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6"/>
          <p:cNvSpPr txBox="1"/>
          <p:nvPr/>
        </p:nvSpPr>
        <p:spPr>
          <a:xfrm>
            <a:off x="762000" y="2362200"/>
            <a:ext cx="8153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1.理解句中红色字的含义。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 “我常常感到它在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泛滥</a:t>
            </a: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着一种热情”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 “在那田垄里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埋葬</a:t>
            </a: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过我的欢笑” 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362200" y="381000"/>
            <a:ext cx="4038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研究探讨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占位符 112641"/>
          <p:cNvSpPr>
            <a:spLocks noGrp="1"/>
          </p:cNvSpPr>
          <p:nvPr>
            <p:ph type="body" idx="1"/>
          </p:nvPr>
        </p:nvSpPr>
        <p:spPr>
          <a:xfrm>
            <a:off x="684213" y="692150"/>
            <a:ext cx="8077200" cy="6858000"/>
          </a:xfrm>
          <a:ln/>
        </p:spPr>
        <p:txBody>
          <a:bodyPr/>
          <a:p>
            <a:r>
              <a:rPr lang="zh-CN" altLang="en-US" dirty="0">
                <a:solidFill>
                  <a:schemeClr val="accent2"/>
                </a:solidFill>
              </a:rPr>
              <a:t>“我常常感到它在</a:t>
            </a:r>
            <a:r>
              <a:rPr lang="zh-CN" altLang="en-US" dirty="0">
                <a:solidFill>
                  <a:srgbClr val="FF0000"/>
                </a:solidFill>
              </a:rPr>
              <a:t>泛滥</a:t>
            </a:r>
            <a:r>
              <a:rPr lang="zh-CN" altLang="en-US" dirty="0">
                <a:solidFill>
                  <a:schemeClr val="accent2"/>
                </a:solidFill>
              </a:rPr>
              <a:t>着一种热情”</a:t>
            </a:r>
            <a:endParaRPr lang="zh-CN" altLang="en-US" dirty="0">
              <a:solidFill>
                <a:schemeClr val="accent2"/>
              </a:solidFill>
            </a:endParaRPr>
          </a:p>
          <a:p>
            <a:r>
              <a:rPr lang="zh-CN" altLang="en-US" dirty="0"/>
              <a:t>“泛滥”原意是“江河水溢出，淹没土地”，又引申为“思想情感到处扩散”。作者的心情正如决堤之水不可遏抑地向四下泛滥奔流，作者那激愤狂放的心情用了“泛滥”来形容较之用“澎湃”“涌动”等词语更多了几分野性和难以驾驭的力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94209" descr="01-6"/>
          <p:cNvPicPr>
            <a:picLocks noChangeAspect="1"/>
          </p:cNvPicPr>
          <p:nvPr/>
        </p:nvPicPr>
        <p:blipFill>
          <a:blip r:embed="rId1">
            <a:lum bright="-35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文本框 94210"/>
          <p:cNvSpPr txBox="1"/>
          <p:nvPr/>
        </p:nvSpPr>
        <p:spPr>
          <a:xfrm>
            <a:off x="2124075" y="692150"/>
            <a:ext cx="4824413" cy="564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我的家    在东北松花江上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那里有森林煤矿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还有那漫山遍野的大豆高粱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那里有我的同胞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还有那衰老的爹娘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九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一八    九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一八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在那个悲惨的时候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脱离了我的家乡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流浪    流浪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……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哪年    哪月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才能够回到我那可爱的故乡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哪年    哪月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lvl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才能欢聚在一堂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>
          <a:xfrm>
            <a:off x="611188" y="0"/>
            <a:ext cx="7772400" cy="620713"/>
          </a:xfrm>
          <a:ln/>
        </p:spPr>
        <p:txBody>
          <a:bodyPr anchor="ctr"/>
          <a:p>
            <a:r>
              <a:rPr lang="zh-CN" altLang="en-US" sz="3200" dirty="0">
                <a:solidFill>
                  <a:schemeClr val="accent2"/>
                </a:solidFill>
              </a:rPr>
              <a:t>“在那田垄里</a:t>
            </a:r>
            <a:r>
              <a:rPr lang="zh-CN" altLang="en-US" sz="3200" dirty="0">
                <a:solidFill>
                  <a:srgbClr val="FF0000"/>
                </a:solidFill>
              </a:rPr>
              <a:t>埋葬</a:t>
            </a:r>
            <a:r>
              <a:rPr lang="zh-CN" altLang="en-US" sz="3200" dirty="0">
                <a:solidFill>
                  <a:schemeClr val="accent2"/>
                </a:solidFill>
              </a:rPr>
              <a:t>过我的欢笑”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539750" y="3933825"/>
            <a:ext cx="7772400" cy="2159000"/>
          </a:xfrm>
          <a:ln/>
        </p:spPr>
        <p:txBody>
          <a:bodyPr/>
          <a:p>
            <a:r>
              <a:rPr lang="zh-CN" altLang="en-US" sz="2400" dirty="0"/>
              <a:t>这样想来，用“埋葬”是不是更多了一层沉重的感觉和悲愤的心绪呢？谁埋葬了我们的欢笑，谁夺去了我们的“田垄”，我们就要埋葬他们</a:t>
            </a:r>
            <a:r>
              <a:rPr lang="en-US" altLang="zh-CN" sz="2400"/>
              <a:t>!</a:t>
            </a:r>
            <a:r>
              <a:rPr lang="zh-CN" altLang="en-US" sz="2400" dirty="0"/>
              <a:t>让埋葬我们欢笑的田垄成为埋葬侵略者的墓地</a:t>
            </a:r>
            <a:r>
              <a:rPr lang="en-US" altLang="zh-CN" sz="2400"/>
              <a:t>!</a:t>
            </a:r>
            <a:r>
              <a:rPr lang="zh-CN" altLang="en-US" sz="2400" dirty="0"/>
              <a:t>这是不是使作者发出铮铮誓言的原因之一呢？</a:t>
            </a:r>
            <a:endParaRPr lang="zh-CN" altLang="en-US" sz="2400" dirty="0"/>
          </a:p>
          <a:p>
            <a:endParaRPr lang="zh-CN" altLang="en-US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0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6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6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600" dirty="0">
              <a:solidFill>
                <a:schemeClr val="accent2"/>
              </a:solidFill>
            </a:endParaRPr>
          </a:p>
        </p:txBody>
      </p:sp>
      <p:sp>
        <p:nvSpPr>
          <p:cNvPr id="113671" name="文本框 113670"/>
          <p:cNvSpPr txBox="1"/>
          <p:nvPr/>
        </p:nvSpPr>
        <p:spPr>
          <a:xfrm>
            <a:off x="425450" y="692150"/>
            <a:ext cx="8718550" cy="1800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埋葬只用于已经死去的事物，那么，我的欢笑已经死去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了吗？是的，昔日在田垄间留下的欢笑曾经是晶莹如露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珠般点缀在垄上，散发着迷人的光泽。而今，这一切早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已不复存在。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73" name="文本框 113672"/>
          <p:cNvSpPr txBox="1"/>
          <p:nvPr/>
        </p:nvSpPr>
        <p:spPr>
          <a:xfrm>
            <a:off x="347663" y="2420938"/>
            <a:ext cx="8796337" cy="1373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昔日的快乐欢笑早已荡然无存，取而代之的只是凄苦、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哀愁和悲愤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作者的欢笑确实“死了”，它被埋葬在故乡的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田垄间。作者的欢乐只属于失去的故园。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3667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3667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  <p:bldP spid="113671" grpId="0"/>
      <p:bldP spid="1136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文本占位符 122881"/>
          <p:cNvSpPr>
            <a:spLocks noGrp="1"/>
          </p:cNvSpPr>
          <p:nvPr>
            <p:ph type="body" idx="1"/>
          </p:nvPr>
        </p:nvSpPr>
        <p:spPr>
          <a:xfrm>
            <a:off x="1066800" y="0"/>
            <a:ext cx="8077200" cy="6858000"/>
          </a:xfrm>
          <a:ln/>
        </p:spPr>
        <p:txBody>
          <a:bodyPr/>
          <a:p>
            <a:r>
              <a:rPr lang="en-US" altLang="zh-CN"/>
              <a:t>3</a:t>
            </a:r>
            <a:r>
              <a:rPr lang="zh-CN" altLang="en-US" dirty="0"/>
              <a:t>．怎样理解“当我记起故乡的时候，我便能看见那大地的深层，在翻滚着一种红熟的浆液</a:t>
            </a:r>
            <a:r>
              <a:rPr lang="en-US" altLang="zh-CN"/>
              <a:t>……</a:t>
            </a:r>
            <a:r>
              <a:rPr lang="zh-CN" altLang="en-US" dirty="0"/>
              <a:t>在那亘古的地层里，有着一股燃烧的洪流，像我的心里喷涌着血液一样”等语句</a:t>
            </a:r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文本占位符 123905"/>
          <p:cNvSpPr>
            <a:spLocks noGrp="1"/>
          </p:cNvSpPr>
          <p:nvPr>
            <p:ph type="body" idx="1"/>
          </p:nvPr>
        </p:nvSpPr>
        <p:spPr>
          <a:xfrm>
            <a:off x="611188" y="1916113"/>
            <a:ext cx="8077200" cy="5184775"/>
          </a:xfrm>
          <a:ln/>
        </p:spPr>
        <p:txBody>
          <a:bodyPr/>
          <a:p>
            <a:pPr>
              <a:buNone/>
            </a:pPr>
            <a:endParaRPr lang="zh-CN" altLang="en-US" sz="2800" dirty="0"/>
          </a:p>
          <a:p>
            <a:r>
              <a:rPr lang="zh-CN" altLang="en-US" sz="2800" dirty="0"/>
              <a:t>那么，作者为什么会有这一种联想呢？因为他的内心也正如地下沸腾的岩浆一样在燃烧在沸腾在奔突，似乎正要喷涌而出</a:t>
            </a:r>
            <a:r>
              <a:rPr lang="en-US" altLang="zh-CN" sz="2800"/>
              <a:t>!</a:t>
            </a:r>
            <a:r>
              <a:rPr lang="zh-CN" altLang="en-US" sz="2800" dirty="0"/>
              <a:t>这时，充满激情的作者就进入了写意的层面：他用诗一般的语言塑造了两个颤栗着、愤怒着并且不可阻挡地将要爆发出来的意象──一个是大地之心，一个是作者之心。这块广大的“关东大地”因为这些拟人化的描写而有了生命有了情感，于是可以像人一样召唤着我、激励着我为之奋斗为之牺牲</a:t>
            </a:r>
            <a:r>
              <a:rPr lang="en-US" altLang="zh-CN" sz="2800"/>
              <a:t>!</a:t>
            </a:r>
            <a:endParaRPr lang="en-US" altLang="zh-CN" sz="2800"/>
          </a:p>
          <a:p>
            <a:endParaRPr lang="zh-CN" altLang="en-US" sz="2800"/>
          </a:p>
        </p:txBody>
      </p:sp>
      <p:sp>
        <p:nvSpPr>
          <p:cNvPr id="123907" name="文本框 123906"/>
          <p:cNvSpPr txBox="1"/>
          <p:nvPr/>
        </p:nvSpPr>
        <p:spPr>
          <a:xfrm>
            <a:off x="611188" y="188913"/>
            <a:ext cx="82819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这几句确实较为费解，因为它包含了好几个层面的意思。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908" name="文本框 123907"/>
          <p:cNvSpPr txBox="1"/>
          <p:nvPr/>
        </p:nvSpPr>
        <p:spPr>
          <a:xfrm>
            <a:off x="611188" y="836613"/>
            <a:ext cx="79930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从表层看，这是写实。在任何一块大地的深层，都涌动着沸腾的岩浆，这些岩浆就是文中所说的“红熟的浆液”。这一表层含义必须理解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  <p:bldP spid="1239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文本框 121857"/>
          <p:cNvSpPr txBox="1"/>
          <p:nvPr/>
        </p:nvSpPr>
        <p:spPr>
          <a:xfrm>
            <a:off x="914400" y="609600"/>
            <a:ext cx="7620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3600" dirty="0">
                <a:solidFill>
                  <a:srgbClr val="000066"/>
                </a:solidFill>
                <a:latin typeface="Times New Roman" panose="02020603050405020304" pitchFamily="18" charset="0"/>
                <a:ea typeface="华文行楷" pitchFamily="2" charset="-122"/>
              </a:rPr>
              <a:t>文章结尾一句“为了她，我愿付出一切。我必须看见一个美丽的故乡出现在我的面前</a:t>
            </a:r>
            <a:r>
              <a:rPr lang="en-US" altLang="zh-CN" sz="3600">
                <a:solidFill>
                  <a:srgbClr val="000066"/>
                </a:solidFill>
                <a:latin typeface="Times New Roman" panose="02020603050405020304" pitchFamily="18" charset="0"/>
                <a:ea typeface="华文行楷" pitchFamily="2" charset="-122"/>
              </a:rPr>
              <a:t>—</a:t>
            </a:r>
            <a:r>
              <a:rPr lang="zh-CN" altLang="en-US" sz="3600" dirty="0">
                <a:solidFill>
                  <a:srgbClr val="000066"/>
                </a:solidFill>
                <a:latin typeface="Times New Roman" panose="02020603050405020304" pitchFamily="18" charset="0"/>
                <a:ea typeface="华文行楷" pitchFamily="2" charset="-122"/>
              </a:rPr>
              <a:t>或者我的坟前”的含义是什么？</a:t>
            </a:r>
            <a:endParaRPr lang="zh-CN" altLang="en-US" sz="3600">
              <a:solidFill>
                <a:srgbClr val="000066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21859" name="文本框 121858"/>
          <p:cNvSpPr txBox="1"/>
          <p:nvPr/>
        </p:nvSpPr>
        <p:spPr>
          <a:xfrm>
            <a:off x="990600" y="3200400"/>
            <a:ext cx="73152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细黑" pitchFamily="2" charset="-122"/>
              </a:rPr>
              <a:t>作者原意为了土地不惜奋斗，为了美丽的东北故乡而奋斗，甚至不惜牺牲自己。表达了强烈而深沉的爱国之情。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59393"/>
          <p:cNvSpPr/>
          <p:nvPr/>
        </p:nvSpPr>
        <p:spPr>
          <a:xfrm>
            <a:off x="1295400" y="2286000"/>
            <a:ext cx="70104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2.文章起初写“关东大地”用“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她</a:t>
            </a: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”来称呼，而到了后面却改口说“土地，原野，我的家乡，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你</a:t>
            </a: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必须被解放!你必须站立”，为什么? 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9395" name="文本框 59394"/>
          <p:cNvSpPr txBox="1"/>
          <p:nvPr/>
        </p:nvSpPr>
        <p:spPr>
          <a:xfrm>
            <a:off x="2362200" y="381000"/>
            <a:ext cx="4038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研究探讨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59396" name="图片 59395" descr="0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663700"/>
            <a:ext cx="6477000" cy="19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占位符 111617"/>
          <p:cNvSpPr>
            <a:spLocks noGrp="1"/>
          </p:cNvSpPr>
          <p:nvPr>
            <p:ph type="body" idx="1"/>
          </p:nvPr>
        </p:nvSpPr>
        <p:spPr>
          <a:xfrm>
            <a:off x="1066800" y="0"/>
            <a:ext cx="8077200" cy="6858000"/>
          </a:xfrm>
          <a:ln/>
        </p:spPr>
        <p:txBody>
          <a:bodyPr/>
          <a:p>
            <a:r>
              <a:rPr lang="zh-CN" altLang="en-US" dirty="0"/>
              <a:t>人称的变化实际上是情感的变化的结果。文章开始用第三人称，是因为感情起初比较平稳，但随着作者情绪一步步的激动，在后文改用第二人称来呼告，直接与自己所叙述的对象进行对话交流，对土地以“你”相称，情感显得更加直接而迫切。这在修辞上叫做“呼告”，具有强烈的抒情效果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-1752600" y="609600"/>
            <a:ext cx="76962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6600CC"/>
                </a:solidFill>
              </a:rPr>
              <a:t>修辞方法：</a:t>
            </a:r>
            <a:endParaRPr lang="zh-CN" altLang="en-US" b="1">
              <a:solidFill>
                <a:srgbClr val="6600CC"/>
              </a:solidFill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ln>
            <a:solidFill>
              <a:srgbClr val="A50021"/>
            </a:solidFill>
            <a:miter/>
          </a:ln>
        </p:spPr>
        <p:txBody>
          <a:bodyPr/>
          <a:p>
            <a:pPr>
              <a:lnSpc>
                <a:spcPct val="80000"/>
              </a:lnSpc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990033"/>
                </a:solidFill>
              </a:rPr>
              <a:t>排比</a:t>
            </a:r>
            <a:r>
              <a:rPr lang="en-US" altLang="zh-CN" sz="2800"/>
              <a:t>——  </a:t>
            </a:r>
            <a:r>
              <a:rPr lang="zh-CN" altLang="en-US" sz="2800" b="1" dirty="0"/>
              <a:t>连用“当我</a:t>
            </a:r>
            <a:r>
              <a:rPr lang="en-US" altLang="zh-CN" sz="2800" b="1"/>
              <a:t>…”</a:t>
            </a:r>
            <a:r>
              <a:rPr lang="zh-CN" altLang="en-US" sz="2800" b="1" dirty="0"/>
              <a:t>把各种有意味的事物组成一个个画面，电影似的展现关东大地的丰饶美丽，造成一种连贯的、逐渐增强的气势。</a:t>
            </a:r>
            <a:endParaRPr lang="zh-CN" altLang="en-US" sz="2800" b="1" dirty="0"/>
          </a:p>
          <a:p>
            <a:pPr>
              <a:lnSpc>
                <a:spcPct val="80000"/>
              </a:lnSpc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比喻</a:t>
            </a:r>
            <a:r>
              <a:rPr lang="en-US" altLang="zh-CN" sz="2800" b="1"/>
              <a:t>——“</a:t>
            </a:r>
            <a:r>
              <a:rPr lang="zh-CN" altLang="en-US" sz="2800" b="1" dirty="0"/>
              <a:t>地层里的洪流象我的心喷涌的血液” ，使“关东大地”有了生命有了感情，可以象人一样召唤我，激励我为之奋斗为之牺牲，使感情愈发强烈。</a:t>
            </a:r>
            <a:endParaRPr lang="zh-CN" altLang="en-US" sz="2800" b="1" dirty="0"/>
          </a:p>
          <a:p>
            <a:pPr>
              <a:lnSpc>
                <a:spcPct val="80000"/>
              </a:lnSpc>
              <a:buClrTx/>
              <a:buFont typeface="Wingdings" panose="05000000000000000000" pitchFamily="2" charset="2"/>
              <a:buChar char="Ø"/>
            </a:pPr>
            <a:endParaRPr lang="zh-CN" altLang="en-US" sz="2800" b="1" dirty="0"/>
          </a:p>
          <a:p>
            <a:pPr>
              <a:lnSpc>
                <a:spcPct val="80000"/>
              </a:lnSpc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呼告</a:t>
            </a:r>
            <a:r>
              <a:rPr lang="en-US" altLang="zh-CN" sz="2800" b="1"/>
              <a:t>——“</a:t>
            </a:r>
            <a:r>
              <a:rPr lang="zh-CN" altLang="en-US" sz="2800" b="1" dirty="0"/>
              <a:t>她”转为“你”的人称转换，是情感变化的结果，情感从平稳～到激动，情感显得更加直接而迫切，具有强烈的抒情效果。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charRg st="63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charRg st="63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charRg st="134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charRg st="134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-1676400" y="0"/>
            <a:ext cx="76962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6600CC"/>
                </a:solidFill>
              </a:rPr>
              <a:t>艺术特点：</a:t>
            </a:r>
            <a:endParaRPr lang="zh-CN" altLang="en-US" b="1">
              <a:solidFill>
                <a:srgbClr val="6600CC"/>
              </a:solidFill>
            </a:endParaRPr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685800" y="1066800"/>
            <a:ext cx="7772400" cy="5486400"/>
          </a:xfrm>
          <a:ln/>
        </p:spPr>
        <p:txBody>
          <a:bodyPr/>
          <a:p>
            <a:pPr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叙述与抒情相结合</a:t>
            </a:r>
            <a:r>
              <a:rPr lang="en-US" altLang="zh-CN" sz="2800" b="1"/>
              <a:t>——</a:t>
            </a:r>
            <a:r>
              <a:rPr lang="zh-CN" altLang="en-US" sz="2800" b="1" dirty="0"/>
              <a:t>形成文章的波澜起伏，节奏鲜明。</a:t>
            </a:r>
            <a:endParaRPr lang="zh-CN" altLang="en-US" sz="2800" b="1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排比</a:t>
            </a:r>
            <a:r>
              <a:rPr lang="en-US" altLang="zh-CN" sz="2800"/>
              <a:t>——  </a:t>
            </a:r>
            <a:r>
              <a:rPr lang="zh-CN" altLang="en-US" sz="2800" b="1" dirty="0"/>
              <a:t>连用“当我</a:t>
            </a:r>
            <a:r>
              <a:rPr lang="en-US" altLang="zh-CN" sz="2800" b="1"/>
              <a:t>…”</a:t>
            </a:r>
            <a:r>
              <a:rPr lang="zh-CN" altLang="en-US" sz="2800" b="1" dirty="0"/>
              <a:t>把各种有意味的事物组成一个个画面，电影似的展现关东大地的丰饶美丽，造成一种连贯的、逐渐增强的气势。 </a:t>
            </a:r>
            <a:endParaRPr lang="zh-CN" altLang="en-US" sz="2800" b="1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比喻</a:t>
            </a:r>
            <a:r>
              <a:rPr lang="en-US" altLang="zh-CN" sz="2800" b="1"/>
              <a:t>——“</a:t>
            </a:r>
            <a:r>
              <a:rPr lang="zh-CN" altLang="en-US" sz="2800" b="1" dirty="0"/>
              <a:t>地层里的洪流象我的心喷涌的血液” ，使“关东大地”有了生命有了感情，可以象人一样召唤我，激励我为之奋斗为之牺牲，使感情愈发强烈。</a:t>
            </a:r>
            <a:endParaRPr lang="zh-CN" altLang="en-US" sz="2800" b="1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A50021"/>
                </a:solidFill>
              </a:rPr>
              <a:t>呼告</a:t>
            </a:r>
            <a:r>
              <a:rPr lang="en-US" altLang="zh-CN" sz="2800" b="1"/>
              <a:t>——“</a:t>
            </a:r>
            <a:r>
              <a:rPr lang="zh-CN" altLang="en-US" sz="2800" b="1" dirty="0"/>
              <a:t>她”转为“你”的人称转换，是情感变化的结果，情感从平稳～到激动，情感显得更加直接而迫切，具有强烈的抒情效果。</a:t>
            </a:r>
            <a:endParaRPr lang="zh-CN" altLang="en-US" sz="2800" b="1" dirty="0"/>
          </a:p>
          <a:p>
            <a:pPr>
              <a:buClrTx/>
              <a:buFont typeface="Wingdings" panose="05000000000000000000" pitchFamily="2" charset="2"/>
              <a:buChar char="Ø"/>
            </a:pP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2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charRg st="26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9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9571">
                                            <p:txEl>
                                              <p:charRg st="90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charRg st="160" end="2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9571">
                                            <p:txEl>
                                              <p:charRg st="160" end="2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标题 110593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ln/>
        </p:spPr>
        <p:txBody>
          <a:bodyPr anchor="ctr"/>
          <a:p>
            <a:r>
              <a:rPr lang="zh-CN" altLang="en-US" sz="6000" dirty="0">
                <a:ea typeface="隶书" pitchFamily="49" charset="-122"/>
              </a:rPr>
              <a:t>课文总结</a:t>
            </a:r>
            <a:endParaRPr lang="zh-CN" altLang="en-US" sz="6000">
              <a:ea typeface="隶书" pitchFamily="49" charset="-122"/>
            </a:endParaRPr>
          </a:p>
        </p:txBody>
      </p:sp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838200" y="1676400"/>
            <a:ext cx="7467600" cy="4572000"/>
          </a:xfrm>
          <a:ln/>
        </p:spPr>
        <p:txBody>
          <a:bodyPr/>
          <a:p>
            <a:r>
              <a:rPr lang="en-US" altLang="zh-CN" b="1">
                <a:solidFill>
                  <a:srgbClr val="990033"/>
                </a:solidFill>
              </a:rPr>
              <a:t>《</a:t>
            </a:r>
            <a:r>
              <a:rPr lang="zh-CN" altLang="en-US" b="1" dirty="0">
                <a:solidFill>
                  <a:srgbClr val="990033"/>
                </a:solidFill>
              </a:rPr>
              <a:t>土地的誓言</a:t>
            </a:r>
            <a:r>
              <a:rPr lang="en-US" altLang="zh-CN" b="1">
                <a:solidFill>
                  <a:srgbClr val="990033"/>
                </a:solidFill>
              </a:rPr>
              <a:t>》</a:t>
            </a:r>
            <a:r>
              <a:rPr lang="zh-CN" altLang="en-US" b="1" dirty="0">
                <a:solidFill>
                  <a:srgbClr val="990033"/>
                </a:solidFill>
              </a:rPr>
              <a:t>这篇抒情散文充满着饱满、深沉的爱国热情。他把九</a:t>
            </a:r>
            <a:r>
              <a:rPr lang="en-US" altLang="zh-CN" b="1">
                <a:solidFill>
                  <a:srgbClr val="990033"/>
                </a:solidFill>
              </a:rPr>
              <a:t>.</a:t>
            </a:r>
            <a:r>
              <a:rPr lang="zh-CN" altLang="en-US" b="1" dirty="0">
                <a:solidFill>
                  <a:srgbClr val="990033"/>
                </a:solidFill>
              </a:rPr>
              <a:t>一八事变以后东北流亡青年压抑的情感用火 一样炽热 的语言表达出来。日本侵略强占了关东原野十年之久，他失去的是美好家园，对国人来说，她是祖国完整版图上沦丧的土地，文章对关东原野的怀念，正体现中华民族驱逐侵略者，收复东北失地的激情</a:t>
            </a:r>
            <a:r>
              <a:rPr lang="zh-CN" altLang="en-US" dirty="0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文本框 130049"/>
          <p:cNvSpPr txBox="1"/>
          <p:nvPr/>
        </p:nvSpPr>
        <p:spPr>
          <a:xfrm>
            <a:off x="1981200" y="2667000"/>
            <a:ext cx="3505200" cy="860425"/>
          </a:xfrm>
          <a:prstGeom prst="rect">
            <a:avLst/>
          </a:prstGeom>
          <a:noFill/>
          <a:ln w="63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000" b="1" dirty="0">
                <a:solidFill>
                  <a:schemeClr val="bg2"/>
                </a:solidFill>
                <a:latin typeface="方正姚体" pitchFamily="2" charset="-122"/>
                <a:ea typeface="方正姚体" pitchFamily="2" charset="-122"/>
              </a:rPr>
              <a:t>土地的誓言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1" name="文本框 130050"/>
          <p:cNvSpPr txBox="1"/>
          <p:nvPr/>
        </p:nvSpPr>
        <p:spPr>
          <a:xfrm>
            <a:off x="7467600" y="1676400"/>
            <a:ext cx="1489075" cy="2743200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4500" dirty="0">
                <a:latin typeface="Times New Roman" panose="02020603050405020304" pitchFamily="18" charset="0"/>
                <a:ea typeface="华文行楷" pitchFamily="2" charset="-122"/>
              </a:rPr>
              <a:t>兴我中华</a:t>
            </a:r>
            <a:endParaRPr lang="zh-CN" altLang="en-US" sz="45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 lvl="0"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4500" dirty="0">
                <a:latin typeface="Times New Roman" panose="02020603050405020304" pitchFamily="18" charset="0"/>
                <a:ea typeface="华文行楷" pitchFamily="2" charset="-122"/>
              </a:rPr>
              <a:t>不忘国耻</a:t>
            </a:r>
            <a:endParaRPr lang="zh-CN" altLang="en-US" sz="45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0052" name="文本框 130051"/>
          <p:cNvSpPr txBox="1"/>
          <p:nvPr/>
        </p:nvSpPr>
        <p:spPr>
          <a:xfrm>
            <a:off x="2743200" y="1736725"/>
            <a:ext cx="20574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00" dirty="0">
                <a:latin typeface="楷体_GB2312" pitchFamily="49" charset="-122"/>
                <a:ea typeface="楷体_GB2312" pitchFamily="49" charset="-122"/>
              </a:rPr>
              <a:t>爱国情怀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3" name="文本框 130052"/>
          <p:cNvSpPr txBox="1"/>
          <p:nvPr/>
        </p:nvSpPr>
        <p:spPr>
          <a:xfrm>
            <a:off x="152400" y="1371600"/>
            <a:ext cx="12954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00" dirty="0">
                <a:latin typeface="楷体_GB2312" pitchFamily="49" charset="-122"/>
                <a:ea typeface="楷体_GB2312" pitchFamily="49" charset="-122"/>
              </a:rPr>
              <a:t>赞美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4" name="文本框 130053"/>
          <p:cNvSpPr txBox="1"/>
          <p:nvPr/>
        </p:nvSpPr>
        <p:spPr>
          <a:xfrm>
            <a:off x="6172200" y="1508125"/>
            <a:ext cx="13716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00" dirty="0">
                <a:latin typeface="楷体_GB2312" pitchFamily="49" charset="-122"/>
                <a:ea typeface="楷体_GB2312" pitchFamily="49" charset="-122"/>
              </a:rPr>
              <a:t>悲愤</a:t>
            </a:r>
            <a:r>
              <a:rPr lang="zh-CN" altLang="en-US" sz="35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5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5" name="文本框 130054"/>
          <p:cNvSpPr txBox="1"/>
          <p:nvPr/>
        </p:nvSpPr>
        <p:spPr>
          <a:xfrm>
            <a:off x="304800" y="4038600"/>
            <a:ext cx="11430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00" dirty="0">
                <a:latin typeface="楷体_GB2312" pitchFamily="49" charset="-122"/>
                <a:ea typeface="楷体_GB2312" pitchFamily="49" charset="-122"/>
              </a:rPr>
              <a:t>依恋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6" name="文本框 130055"/>
          <p:cNvSpPr txBox="1"/>
          <p:nvPr/>
        </p:nvSpPr>
        <p:spPr>
          <a:xfrm>
            <a:off x="5867400" y="4038600"/>
            <a:ext cx="11430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00" dirty="0">
                <a:latin typeface="楷体_GB2312" pitchFamily="49" charset="-122"/>
                <a:ea typeface="楷体_GB2312" pitchFamily="49" charset="-122"/>
              </a:rPr>
              <a:t>战斗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57" name="直接连接符 130056"/>
          <p:cNvSpPr/>
          <p:nvPr/>
        </p:nvSpPr>
        <p:spPr>
          <a:xfrm flipH="1">
            <a:off x="1295400" y="3505200"/>
            <a:ext cx="685800" cy="68580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058" name="直接连接符 130057"/>
          <p:cNvSpPr/>
          <p:nvPr/>
        </p:nvSpPr>
        <p:spPr>
          <a:xfrm>
            <a:off x="5486400" y="3505200"/>
            <a:ext cx="533400" cy="68580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059" name="直接连接符 130058"/>
          <p:cNvSpPr/>
          <p:nvPr/>
        </p:nvSpPr>
        <p:spPr>
          <a:xfrm flipV="1">
            <a:off x="5486400" y="1905000"/>
            <a:ext cx="762000" cy="76200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060" name="直接连接符 130059"/>
          <p:cNvSpPr/>
          <p:nvPr/>
        </p:nvSpPr>
        <p:spPr>
          <a:xfrm flipH="1" flipV="1">
            <a:off x="1143000" y="1981200"/>
            <a:ext cx="838200" cy="68580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061" name="文本框 130060"/>
          <p:cNvSpPr txBox="1"/>
          <p:nvPr/>
        </p:nvSpPr>
        <p:spPr>
          <a:xfrm>
            <a:off x="2286000" y="3794125"/>
            <a:ext cx="3581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抒情．意象．排比．人称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3005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300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13005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13005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6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006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0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00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/>
      <p:bldP spid="130051" grpId="0" animBg="1"/>
      <p:bldP spid="130052" grpId="0" build="p"/>
      <p:bldP spid="130053" grpId="0" build="p"/>
      <p:bldP spid="130054" grpId="0" build="p"/>
      <p:bldP spid="130055" grpId="0" build="p"/>
      <p:bldP spid="130056" grpId="0" build="p"/>
      <p:bldP spid="13006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1-1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63" name="组合 92162"/>
          <p:cNvGrpSpPr/>
          <p:nvPr/>
        </p:nvGrpSpPr>
        <p:grpSpPr>
          <a:xfrm>
            <a:off x="1524000" y="533400"/>
            <a:ext cx="5791200" cy="3541713"/>
            <a:chOff x="960" y="336"/>
            <a:chExt cx="3648" cy="2231"/>
          </a:xfrm>
        </p:grpSpPr>
        <p:sp>
          <p:nvSpPr>
            <p:cNvPr id="92164" name="矩形 92163"/>
            <p:cNvSpPr/>
            <p:nvPr/>
          </p:nvSpPr>
          <p:spPr>
            <a:xfrm>
              <a:off x="960" y="336"/>
              <a:ext cx="3648" cy="1392"/>
            </a:xfrm>
            <a:prstGeom prst="rect">
              <a:avLst/>
            </a:prstGeom>
          </p:spPr>
          <p:txBody>
            <a:bodyPr wrap="none" fromWordArt="1">
              <a:prstTxWarp prst="textTriangle">
                <a:avLst>
                  <a:gd name="adj" fmla="val 35139"/>
                </a:avLst>
              </a:prstTxWarp>
              <a:normAutofit/>
              <a:scene3d>
                <a:camera prst="legacyObliqueTopLeft">
                  <a:rot lat="0" lon="0" rev="0"/>
                </a:camera>
                <a:lightRig rig="legacyNormal3" dir="r"/>
              </a:scene3d>
              <a:sp3d extrusionH="201600" prstMaterial="legacyMatte">
                <a:extrusionClr>
                  <a:srgbClr val="0066CC"/>
                </a:extrusionClr>
              </a:sp3d>
            </a:bodyPr>
            <a:p>
              <a:pPr algn="ctr"/>
              <a:r>
                <a:rPr lang="zh-CN" altLang="en-US" sz="3600" b="1" spc="1800">
                  <a:gradFill rotWithShape="0">
                    <a:gsLst>
                      <a:gs pos="0">
                        <a:srgbClr val="FFFFCC"/>
                      </a:gs>
                      <a:gs pos="100000">
                        <a:srgbClr val="FF9999"/>
                      </a:gs>
                    </a:gsLst>
                    <a:path path="rect">
                      <a:fillToRect l="100000" b="100000"/>
                    </a:path>
                    <a:tileRect/>
                  </a:gradFill>
                  <a:latin typeface="华文行楷" charset="0"/>
                  <a:ea typeface="华文行楷" charset="0"/>
                </a:rPr>
                <a:t>土地的誓言</a:t>
              </a:r>
              <a:endParaRPr lang="zh-CN" altLang="en-US" sz="3600" b="1" spc="18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path path="rect">
                    <a:fillToRect l="100000" b="100000"/>
                  </a:path>
                  <a:tileRect/>
                </a:gradFill>
                <a:latin typeface="华文行楷" charset="0"/>
                <a:ea typeface="华文行楷" charset="0"/>
              </a:endParaRPr>
            </a:p>
          </p:txBody>
        </p:sp>
        <p:sp>
          <p:nvSpPr>
            <p:cNvPr id="92165" name="文本框 92164"/>
            <p:cNvSpPr txBox="1"/>
            <p:nvPr/>
          </p:nvSpPr>
          <p:spPr>
            <a:xfrm>
              <a:off x="3120" y="2125"/>
              <a:ext cx="144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4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新魏" pitchFamily="2" charset="-122"/>
                </a:rPr>
                <a:t>端木蕻良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标题 11776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2057400" cy="1066800"/>
          </a:xfrm>
          <a:ln/>
        </p:spPr>
        <p:txBody>
          <a:bodyPr anchor="ctr"/>
          <a:p>
            <a:r>
              <a:rPr lang="zh-CN" altLang="en-US" sz="6600" u="sng" dirty="0">
                <a:solidFill>
                  <a:schemeClr val="tx1"/>
                </a:solidFill>
                <a:ea typeface="华文行楷" pitchFamily="2" charset="-122"/>
              </a:rPr>
              <a:t>作业</a:t>
            </a:r>
            <a:endParaRPr lang="zh-CN" altLang="en-US" sz="6600" u="sng" dirty="0">
              <a:solidFill>
                <a:schemeClr val="tx1"/>
              </a:solidFill>
              <a:ea typeface="华文行楷" pitchFamily="2" charset="-122"/>
            </a:endParaRPr>
          </a:p>
        </p:txBody>
      </p:sp>
      <p:sp>
        <p:nvSpPr>
          <p:cNvPr id="117763" name="文本框 117762"/>
          <p:cNvSpPr txBox="1"/>
          <p:nvPr/>
        </p:nvSpPr>
        <p:spPr>
          <a:xfrm>
            <a:off x="1524000" y="2438400"/>
            <a:ext cx="7010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你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家乡留给你怎样的印象？写一篇短文，描绘一下你印象中的故乡，表达你对她的情感。字数不限。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1074" name="图片 131073" descr="b1"/>
          <p:cNvPicPr>
            <a:picLocks noChangeAspect="1"/>
          </p:cNvPicPr>
          <p:nvPr/>
        </p:nvPicPr>
        <p:blipFill>
          <a:blip r:embed="rId1">
            <a:lum bright="-23999"/>
          </a:blip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5" name="标题 131074"/>
          <p:cNvSpPr>
            <a:spLocks noGrp="1"/>
          </p:cNvSpPr>
          <p:nvPr>
            <p:ph type="title"/>
          </p:nvPr>
        </p:nvSpPr>
        <p:spPr>
          <a:xfrm>
            <a:off x="685800" y="2286000"/>
            <a:ext cx="7772400" cy="1524000"/>
          </a:xfrm>
          <a:ln/>
        </p:spPr>
        <p:txBody>
          <a:bodyPr anchor="ctr"/>
          <a:p>
            <a:r>
              <a:rPr lang="zh-CN" altLang="en-US" sz="9600" dirty="0">
                <a:solidFill>
                  <a:schemeClr val="tx1"/>
                </a:solidFill>
                <a:ea typeface="华文行楷" pitchFamily="2" charset="-122"/>
              </a:rPr>
              <a:t>再   见</a:t>
            </a:r>
            <a:endParaRPr lang="zh-CN" altLang="en-US" sz="9600" dirty="0">
              <a:solidFill>
                <a:schemeClr val="tx1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46050" y="915988"/>
            <a:ext cx="9074150" cy="1143000"/>
          </a:xfrm>
        </p:spPr>
        <p:txBody>
          <a:bodyPr anchor="ctr"/>
          <a:p>
            <a:r>
              <a:rPr lang="zh-CN" altLang="zh-CN" sz="6600" b="1"/>
              <a:t>《闯</a:t>
            </a:r>
            <a:r>
              <a:rPr lang="zh-CN" altLang="zh-CN" sz="6600" b="1" u="sng">
                <a:solidFill>
                  <a:srgbClr val="0000FF"/>
                </a:solidFill>
              </a:rPr>
              <a:t>关东</a:t>
            </a:r>
            <a:r>
              <a:rPr lang="zh-CN" altLang="zh-CN" sz="6600" b="1"/>
              <a:t>》</a:t>
            </a:r>
            <a:endParaRPr lang="zh-CN" altLang="zh-CN" sz="6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0938" y="3508375"/>
            <a:ext cx="7426325" cy="1390650"/>
          </a:xfrm>
        </p:spPr>
        <p:txBody>
          <a:bodyPr anchor="t"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/>
              <a:t>泛指</a:t>
            </a:r>
            <a:r>
              <a:rPr lang="zh-CN" altLang="en-US" sz="4000"/>
              <a:t>山海关以东的地区，</a:t>
            </a:r>
            <a:endParaRPr lang="zh-CN" altLang="en-US" sz="4000"/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/>
              <a:t>　　</a:t>
            </a:r>
            <a:r>
              <a:rPr lang="zh-CN" altLang="en-US" sz="4000" b="1">
                <a:solidFill>
                  <a:srgbClr val="0000FF"/>
                </a:solidFill>
              </a:rPr>
              <a:t>即今</a:t>
            </a:r>
            <a:r>
              <a:rPr lang="zh-CN" altLang="en-US" sz="4000"/>
              <a:t>东北三省的大部分地区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5" name="下箭头 4"/>
          <p:cNvSpPr/>
          <p:nvPr/>
        </p:nvSpPr>
        <p:spPr>
          <a:xfrm>
            <a:off x="4705350" y="2311400"/>
            <a:ext cx="373063" cy="119697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6315" y="675640"/>
            <a:ext cx="6466840" cy="1143000"/>
          </a:xfrm>
        </p:spPr>
        <p:txBody>
          <a:bodyPr/>
          <a:p>
            <a:pPr algn="l" fontAlgn="base">
              <a:lnSpc>
                <a:spcPct val="15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华文新魏" pitchFamily="2" charset="-122"/>
                <a:sym typeface="+mn-ea"/>
              </a:rPr>
              <a:t>　　端木蕻良</a:t>
            </a:r>
            <a:r>
              <a:rPr lang="zh-CN" altLang="en-US" sz="32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华文新魏" pitchFamily="2" charset="-122"/>
                <a:sym typeface="+mn-ea"/>
              </a:rPr>
              <a:t>，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华文新魏" pitchFamily="2" charset="-122"/>
                <a:sym typeface="+mn-ea"/>
              </a:rPr>
              <a:t>笔名</a:t>
            </a:r>
            <a:r>
              <a:rPr lang="zh-CN" altLang="en-US" sz="32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华文新魏" pitchFamily="2" charset="-122"/>
                <a:sym typeface="+mn-ea"/>
              </a:rPr>
              <a:t>。</a:t>
            </a:r>
            <a:r>
              <a:rPr lang="zh-CN" altLang="en-US" sz="3200" strike="noStrike" noProof="1">
                <a:sym typeface="+mn-ea"/>
              </a:rPr>
              <a:t>端木，复姓。红高粱，东北特产。</a:t>
            </a:r>
            <a:endParaRPr lang="zh-CN" altLang="en-US" sz="32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6950" y="2119313"/>
            <a:ext cx="6397625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1931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日在沈阳发生的由日本关东军精心策划的侵华事件。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950" y="3776663"/>
            <a:ext cx="675640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1941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年，时间过去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整整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年，抗日战争正处于艰苦的阶段，流亡关内的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东北人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依然无家可归。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635000" y="311150"/>
            <a:ext cx="73914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             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zh-CN" altLang="en-US" sz="72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识认字词</a:t>
            </a:r>
            <a:endParaRPr lang="zh-CN" altLang="en-US" sz="72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754063" y="1914525"/>
            <a:ext cx="16303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炽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痛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1835150" y="1914525"/>
            <a:ext cx="12144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490913" y="1843088"/>
            <a:ext cx="16589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鸣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4719638" y="1873250"/>
            <a:ext cx="11715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 á o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6302375" y="1873250"/>
            <a:ext cx="15081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斑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斓</a:t>
            </a:r>
            <a:endParaRPr lang="zh-CN" altLang="en-US" sz="2400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7370763" y="1870075"/>
            <a:ext cx="10588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 á n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682625" y="3067050"/>
            <a:ext cx="1727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1835150" y="2994025"/>
            <a:ext cx="10588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 á n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3417888" y="3059113"/>
            <a:ext cx="16573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怪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诞</a:t>
            </a:r>
            <a:endParaRPr lang="zh-CN" altLang="en-US" sz="4000" b="1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8" name="Text Box 12"/>
          <p:cNvSpPr txBox="1"/>
          <p:nvPr/>
        </p:nvSpPr>
        <p:spPr>
          <a:xfrm>
            <a:off x="4795838" y="3016250"/>
            <a:ext cx="11715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à n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6302375" y="2982913"/>
            <a:ext cx="17240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亘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0" name="Text Box 14"/>
          <p:cNvSpPr txBox="1"/>
          <p:nvPr/>
        </p:nvSpPr>
        <p:spPr>
          <a:xfrm>
            <a:off x="7310438" y="2940050"/>
            <a:ext cx="11715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 è 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827088" y="4075113"/>
            <a:ext cx="1454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默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契</a:t>
            </a:r>
            <a:endParaRPr lang="zh-CN" altLang="en-US" sz="4000" b="1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2" name="Text Box 16"/>
          <p:cNvSpPr txBox="1"/>
          <p:nvPr/>
        </p:nvSpPr>
        <p:spPr>
          <a:xfrm>
            <a:off x="2122488" y="3930650"/>
            <a:ext cx="7921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 </a:t>
            </a: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1" name="Text Box 17"/>
          <p:cNvSpPr txBox="1"/>
          <p:nvPr/>
        </p:nvSpPr>
        <p:spPr>
          <a:xfrm>
            <a:off x="3417888" y="3973513"/>
            <a:ext cx="14414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田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垄</a:t>
            </a:r>
            <a:endParaRPr lang="zh-CN" altLang="en-US" sz="4000" b="1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4" name="Text Box 18"/>
          <p:cNvSpPr txBox="1"/>
          <p:nvPr/>
        </p:nvSpPr>
        <p:spPr>
          <a:xfrm>
            <a:off x="4779963" y="3927475"/>
            <a:ext cx="13414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 ǒ </a:t>
            </a: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5" name="Text Box 19"/>
          <p:cNvSpPr txBox="1"/>
          <p:nvPr/>
        </p:nvSpPr>
        <p:spPr>
          <a:xfrm>
            <a:off x="2122488" y="5010150"/>
            <a:ext cx="26812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fr-FR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 à  m ě ng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4" name="Text Box 20"/>
          <p:cNvSpPr txBox="1"/>
          <p:nvPr/>
        </p:nvSpPr>
        <p:spPr>
          <a:xfrm>
            <a:off x="827088" y="5040313"/>
            <a:ext cx="16557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蚱蜢</a:t>
            </a:r>
            <a:endParaRPr lang="zh-CN" altLang="en-US" sz="4000" b="1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5" name="Text Box 21"/>
          <p:cNvSpPr txBox="1"/>
          <p:nvPr/>
        </p:nvSpPr>
        <p:spPr>
          <a:xfrm>
            <a:off x="6462713" y="3927475"/>
            <a:ext cx="15636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污</a:t>
            </a:r>
            <a:r>
              <a:rPr lang="zh-CN" altLang="en-US" sz="4000" b="1" dirty="0">
                <a:solidFill>
                  <a:srgbClr val="1E007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秽</a:t>
            </a:r>
            <a:endParaRPr lang="zh-CN" altLang="en-US" sz="4000" b="1" dirty="0">
              <a:solidFill>
                <a:srgbClr val="1E007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8" name="Text Box 22"/>
          <p:cNvSpPr txBox="1"/>
          <p:nvPr/>
        </p:nvSpPr>
        <p:spPr>
          <a:xfrm>
            <a:off x="7523163" y="3973513"/>
            <a:ext cx="10556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2" grpId="0"/>
      <p:bldP spid="24584" grpId="0"/>
      <p:bldP spid="24586" grpId="0"/>
      <p:bldP spid="24588" grpId="0"/>
      <p:bldP spid="24590" grpId="0"/>
      <p:bldP spid="24592" grpId="0"/>
      <p:bldP spid="24594" grpId="0"/>
      <p:bldP spid="24595" grpId="0"/>
      <p:bldP spid="245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8738" y="954088"/>
            <a:ext cx="8943975" cy="5029200"/>
          </a:xfrm>
        </p:spPr>
        <p:txBody>
          <a:bodyPr anchor="ctr"/>
          <a:p>
            <a:pPr algn="l" defTabSz="914400" fontAlgn="base">
              <a:lnSpc>
                <a:spcPts val="2740"/>
              </a:lnSpc>
              <a:buNone/>
            </a:pPr>
            <a:r>
              <a:rPr lang="zh-CN" sz="4800" b="1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sz="6000" b="1" strike="noStrike" kern="200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　听读感知</a:t>
            </a:r>
            <a:br>
              <a:rPr lang="zh-CN" sz="4800" b="1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sz="4800" b="1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sz="4000" b="1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（１）</a:t>
            </a:r>
            <a:r>
              <a:rPr sz="4000" b="1" strike="noStrike" kern="120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感受</a:t>
            </a:r>
            <a:r>
              <a:rPr sz="4000" b="1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文中语言和情感基调。</a:t>
            </a:r>
            <a:br>
              <a:rPr sz="4000" b="1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sz="4000" b="1" strike="noStrike" kern="1200" baseline="0" noProof="1">
                <a:latin typeface="Arial" panose="020B0604020202020204" pitchFamily="34" charset="0"/>
                <a:ea typeface="宋体" panose="02010600030101010101" pitchFamily="2" charset="-122"/>
              </a:rPr>
              <a:t>（２）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划出自己深受触动的句子或词语</a:t>
            </a:r>
            <a:endParaRPr sz="4000" strike="noStrike" kern="1200" baseline="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有声读物 - 土地的誓言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994525" y="7397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8" name="文本框 87047"/>
          <p:cNvSpPr txBox="1"/>
          <p:nvPr/>
        </p:nvSpPr>
        <p:spPr>
          <a:xfrm>
            <a:off x="1455103" y="3395028"/>
            <a:ext cx="58959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（怀念、赞美、忧伤、愤怒等）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7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70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图片1"/>
          <p:cNvPicPr>
            <a:picLocks noChangeAspect="1"/>
          </p:cNvPicPr>
          <p:nvPr/>
        </p:nvPicPr>
        <p:blipFill>
          <a:blip r:embed="rId1">
            <a:lum bright="76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文本框 124930"/>
          <p:cNvSpPr txBox="1"/>
          <p:nvPr/>
        </p:nvSpPr>
        <p:spPr>
          <a:xfrm>
            <a:off x="381000" y="990600"/>
            <a:ext cx="8458200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952500" eaLnBrk="0" hangingPunct="0">
              <a:lnSpc>
                <a:spcPct val="120000"/>
              </a:lnSpc>
            </a:pPr>
            <a:r>
              <a:rPr lang="zh-CN" altLang="en-US" sz="4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课文的标题是“土地的誓言”，是“土地“自身发出的”誓言”吗？如果不是，该如何理解？</a:t>
            </a:r>
            <a:endParaRPr lang="zh-CN" altLang="en-US" sz="4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4932" name="文本框 124931"/>
          <p:cNvSpPr txBox="1"/>
          <p:nvPr/>
        </p:nvSpPr>
        <p:spPr>
          <a:xfrm>
            <a:off x="1066800" y="4114800"/>
            <a:ext cx="7162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  <a:buFont typeface="Wingdings" panose="05000000000000000000" pitchFamily="2" charset="2"/>
              <a:buChar char="§"/>
            </a:pPr>
            <a:r>
              <a:rPr lang="zh-CN" altLang="en-US" sz="4400" dirty="0">
                <a:latin typeface="Times New Roman" panose="02020603050405020304" pitchFamily="18" charset="0"/>
                <a:ea typeface="华文行楷" pitchFamily="2" charset="-122"/>
              </a:rPr>
              <a:t>作者面对土地发出的誓言</a:t>
            </a:r>
            <a:endParaRPr lang="zh-CN" altLang="en-US" sz="440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954" name="图片 125953" descr="图片1"/>
          <p:cNvPicPr>
            <a:picLocks noChangeAspect="1"/>
          </p:cNvPicPr>
          <p:nvPr/>
        </p:nvPicPr>
        <p:blipFill>
          <a:blip r:embed="rId1">
            <a:lum bright="76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5" name="矩形 125954"/>
          <p:cNvSpPr/>
          <p:nvPr/>
        </p:nvSpPr>
        <p:spPr>
          <a:xfrm>
            <a:off x="609600" y="2743200"/>
            <a:ext cx="80772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buClrTx/>
              <a:buFont typeface="Wingdings" panose="05000000000000000000" pitchFamily="2" charset="2"/>
              <a:buChar char="§"/>
            </a:pP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我必定为她而战斗到底！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 lvl="0" algn="just" eaLnBrk="0" hangingPunct="0">
              <a:buClrTx/>
              <a:buFont typeface="Wingdings" panose="05000000000000000000" pitchFamily="2" charset="2"/>
              <a:buChar char="§"/>
            </a:pP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你必须被解放！你必须站立！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 lvl="0" algn="just" eaLnBrk="0" hangingPunct="0">
              <a:buClrTx/>
              <a:buFont typeface="Wingdings" panose="05000000000000000000" pitchFamily="2" charset="2"/>
              <a:buChar char="§"/>
            </a:pP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为了她我愿付出一切。我必须看见一个更美丽的故乡出现在我的面前</a:t>
            </a:r>
            <a:r>
              <a:rPr lang="en-US" altLang="zh-CN" sz="3600">
                <a:latin typeface="Times New Roman" panose="02020603050405020304" pitchFamily="18" charset="0"/>
                <a:ea typeface="华文行楷" pitchFamily="2" charset="-122"/>
              </a:rPr>
              <a:t>——</a:t>
            </a: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或者我的坟前。而我将用我的泪水，洗去她一切的污秽和耻辱。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25956" name="文本框 125955"/>
          <p:cNvSpPr txBox="1"/>
          <p:nvPr/>
        </p:nvSpPr>
        <p:spPr>
          <a:xfrm>
            <a:off x="381000" y="685800"/>
            <a:ext cx="8382000" cy="169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952500"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在文章中找出这些誓言，说说它们表达了作者怎样的情感？</a:t>
            </a:r>
            <a:endParaRPr lang="zh-CN" altLang="en-US" sz="44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2928</Words>
  <Application>WPS 演示</Application>
  <PresentationFormat>在屏幕上显示</PresentationFormat>
  <Paragraphs>262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华文新魏</vt:lpstr>
      <vt:lpstr>隶书</vt:lpstr>
      <vt:lpstr>方正舒体</vt:lpstr>
      <vt:lpstr>幼圆</vt:lpstr>
      <vt:lpstr>华文行楷</vt:lpstr>
      <vt:lpstr>华文彩云</vt:lpstr>
      <vt:lpstr>楷体_GB2312</vt:lpstr>
      <vt:lpstr>华文隶书</vt:lpstr>
      <vt:lpstr>Tahoma</vt:lpstr>
      <vt:lpstr>黑体</vt:lpstr>
      <vt:lpstr>华文细黑</vt:lpstr>
      <vt:lpstr>新宋体</vt:lpstr>
      <vt:lpstr>方正姚体</vt:lpstr>
      <vt:lpstr>华文行楷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《闯关东》</vt:lpstr>
      <vt:lpstr>　　端木蕻良，笔名。端木，复姓。红高粱，东北特产。</vt:lpstr>
      <vt:lpstr>PowerPoint 演示文稿</vt:lpstr>
      <vt:lpstr>　　　听读感知   （１）感受文中语言和情感基调。   （２）思考问题：  　 　A、“誓言”的具体内容是什么？   　B、勾画出直接表现作者情感的语句。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土地的誓言</dc:title>
  <dc:creator>lm黎雪梅</dc:creator>
  <dc:subject>初一语文课件</dc:subject>
  <cp:lastModifiedBy>Administrator</cp:lastModifiedBy>
  <cp:revision>189</cp:revision>
  <dcterms:created xsi:type="dcterms:W3CDTF">2017-03-09T11:53:30Z</dcterms:created>
  <dcterms:modified xsi:type="dcterms:W3CDTF">2017-03-09T13:33:24Z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