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88" r:id="rId5"/>
    <p:sldId id="262" r:id="rId6"/>
    <p:sldId id="263" r:id="rId7"/>
    <p:sldId id="264" r:id="rId8"/>
    <p:sldId id="272" r:id="rId9"/>
    <p:sldId id="289" r:id="rId10"/>
    <p:sldId id="265" r:id="rId11"/>
    <p:sldId id="266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267" r:id="rId30"/>
    <p:sldId id="281" r:id="rId31"/>
    <p:sldId id="282" r:id="rId32"/>
    <p:sldId id="268" r:id="rId33"/>
    <p:sldId id="301" r:id="rId34"/>
    <p:sldId id="302" r:id="rId35"/>
    <p:sldId id="303" r:id="rId36"/>
    <p:sldId id="304" r:id="rId37"/>
    <p:sldId id="305" r:id="rId38"/>
    <p:sldId id="269" r:id="rId39"/>
    <p:sldId id="270" r:id="rId40"/>
    <p:sldId id="283" r:id="rId41"/>
    <p:sldId id="271" r:id="rId42"/>
    <p:sldId id="287" r:id="rId43"/>
    <p:sldId id="284" r:id="rId44"/>
    <p:sldId id="285" r:id="rId45"/>
    <p:sldId id="286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qingju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4" autoAdjust="0"/>
    <p:restoredTop sz="94660"/>
  </p:normalViewPr>
  <p:slideViewPr>
    <p:cSldViewPr>
      <p:cViewPr>
        <p:scale>
          <a:sx n="80" d="100"/>
          <a:sy n="80" d="100"/>
        </p:scale>
        <p:origin x="-1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commentAuthors" Target="commentAuthors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FCD14-89F5-4AF0-9FCD-22A2F47392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GIF"/><Relationship Id="rId1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3" y="4091544"/>
            <a:ext cx="4317019" cy="1160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    师    表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43161" y="437941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诸葛亮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952328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来二十有一年矣（同“又”，用于整数和零数之间）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重点词语解释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66997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以光先帝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德（形容词，读ｙ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，遗留下来的）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是以先帝简拔以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陛下（动词，读ｗ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ｉ，给予）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宜付有司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其刑赏（动词，判定）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每与臣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此事（动词，谈论）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373616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忠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此臣所以报先帝而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陛下之职分也（动词，效忠）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进尽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言（形容词，忠诚的）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愿陛下托臣以讨贼兴复之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（名词，功效）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，则治臣之罪（动词，取得成效）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676456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作奸犯科及为忠善者（动词，与“无”相对）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尔来二十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一年矣（同“又”，用于整数和零数之间）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此后汉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倾颓也（表示原因）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此臣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报先帝而忠陛下之职分也（副词，用来）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76456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然侍卫之臣不懈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内（介词，在）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欲报之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陛下也（介词，给）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未尝不叹息痛恨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桓、灵也（介词，对）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以昭陛下平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之理（形容词，清明）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以伤先帝之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（名词，英明，知人之明）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424936" cy="446449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光先帝遗德（连词，来）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塞忠谏之路也（连词，以致）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故临崩寄臣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大事也（介词，把）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先帝不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臣卑鄙（介词，因为）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892480" cy="51125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崩殂（名词，路途）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咨诹善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（名词，方法）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淑均（名词，读ｘ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，品德）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必能使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阵和睦（名词，读ｈ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行列）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892480" cy="511256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先帝遗德（名词用作动词，发扬光大）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恢弘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志士之气（形容词用作动词，发扬，扩展）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）此皆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良实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（形容词用作名词，忠良诚实的人）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得所（形容词用作名词，才能高的人和才能低的人）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60848"/>
            <a:ext cx="8892480" cy="417646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贤臣，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小人（均为形容词用作动词，亲近；疏远）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）深入不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（名词用作动词，生长草木）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定中原（名词作状语，向北）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）攘除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奸凶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（形容词用作名词，奸邪凶险的敌人）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738337" y="1337513"/>
            <a:ext cx="7920037" cy="52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5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翻译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，注意以下词语的解释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。  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中道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崩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殂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疲弊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诚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897335" y="2348880"/>
            <a:ext cx="1379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中途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897335" y="3212976"/>
            <a:ext cx="592313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死。崩，古代指皇帝的死亡。殂，死亡。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861342" y="4941168"/>
            <a:ext cx="5292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人力疲劳，物力缺乏。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650078" y="5720746"/>
            <a:ext cx="3375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实在，确实。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9159" name="Picture 7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62" y="5392927"/>
            <a:ext cx="2449512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3347466" y="785145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3468935" y="878654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疏通文意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内容占位符 6" descr="出师表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3563888" y="2060848"/>
            <a:ext cx="4752528" cy="3958970"/>
          </a:xfrm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258" cy="5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0496" y="2348880"/>
            <a:ext cx="1477328" cy="2880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出师一表真名世，千载谁堪伯仲间。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682625" y="585788"/>
            <a:ext cx="3313113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秋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盖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殊遇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遗德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妄自菲薄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2339975" y="836613"/>
            <a:ext cx="52054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这里是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的意思。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124075" y="1630363"/>
            <a:ext cx="64008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发语词，有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因为是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原来是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的意思。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700338" y="3284538"/>
            <a:ext cx="5616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特别厚待。特殊恩遇。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771775" y="4076700"/>
            <a:ext cx="3729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遗留的美德。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419475" y="4941888"/>
            <a:ext cx="4179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过分地看轻自己。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0184" name="Picture 8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765175"/>
            <a:ext cx="15128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5" name="Picture 9" descr="3_385_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539750" y="811213"/>
            <a:ext cx="4103688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5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段。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为忠善者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昭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平明之理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3563938" y="2709863"/>
            <a:ext cx="3881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尽忠做好事的人。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2484438" y="3573463"/>
            <a:ext cx="3690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显示，表明。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708400" y="4508500"/>
            <a:ext cx="45767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公平严明的治理。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07" name="Picture 7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052513"/>
            <a:ext cx="15128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611188" y="550863"/>
            <a:ext cx="3455987" cy="519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5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段。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良实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是以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愚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5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广益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2771775" y="1630363"/>
            <a:ext cx="48958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善良的人，诚实的人。形容词用作名词。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2843213" y="3357563"/>
            <a:ext cx="3422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以是，因此。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2484438" y="4221163"/>
            <a:ext cx="3930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古时自称，我。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916238" y="5021263"/>
            <a:ext cx="4395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更多的益处、成效。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2232" name="Picture 8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692150"/>
            <a:ext cx="15128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468313" y="982663"/>
            <a:ext cx="331152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6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段。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6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晓畅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6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行阵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6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优劣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2700338" y="2133600"/>
            <a:ext cx="3790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通晓，精通。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700338" y="2997200"/>
            <a:ext cx="3424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队伍，指军队。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2555875" y="3894138"/>
            <a:ext cx="62515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指才能高的人，才能低的人。形容词用作名词。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3254" name="Picture 6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25538"/>
            <a:ext cx="15128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-180975" y="692150"/>
            <a:ext cx="3600450" cy="558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段。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亲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远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所以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兴隆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倾颓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未尝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痛恨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计日而待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476375" y="1268413"/>
            <a:ext cx="6205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亲近。形容词用作动词。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1547813" y="1846263"/>
            <a:ext cx="548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疏远。形容词用作动词。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835150" y="2420938"/>
            <a:ext cx="62642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表示与动作行为有关的原因，可译为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的原因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979613" y="3429000"/>
            <a:ext cx="2959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兴旺发达。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908175" y="4076700"/>
            <a:ext cx="3252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倾覆衰败。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1835150" y="4583113"/>
            <a:ext cx="2913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没有一次。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979613" y="5157788"/>
            <a:ext cx="2563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痛心遗憾。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2700338" y="5668963"/>
            <a:ext cx="66241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计算着时间而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到来。指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为期不远。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4283" name="Picture 11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49275"/>
            <a:ext cx="1512887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507206" y="704850"/>
            <a:ext cx="3240088" cy="551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25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段。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苟全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闻达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由是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感激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驱驰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5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2486819" y="1460500"/>
            <a:ext cx="26019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亲自。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775744" y="2114550"/>
            <a:ext cx="34210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苟且保全。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775744" y="2827337"/>
            <a:ext cx="2530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扬名显贵。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775744" y="3481387"/>
            <a:ext cx="171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因此。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2728119" y="4203700"/>
            <a:ext cx="3863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感动、激动。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2775744" y="4921250"/>
            <a:ext cx="50403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快跑，喻奔走效劳。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2415381" y="5635625"/>
            <a:ext cx="4170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又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，表余数。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5306" name="Picture 10" descr="23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831" y="6681787"/>
            <a:ext cx="147637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7" name="Picture 11" descr="book9.gif (21837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881" y="882650"/>
            <a:ext cx="15128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/>
      <p:bldP spid="55303" grpId="0"/>
      <p:bldP spid="55304" grpId="0"/>
      <p:bldP spid="553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95288" y="1376363"/>
            <a:ext cx="3816350" cy="382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7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段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托付不效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三军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职分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492500" y="2636838"/>
            <a:ext cx="5327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托付的事情未能办到。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2843213" y="3573463"/>
            <a:ext cx="2263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指全军。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3059113" y="4583113"/>
            <a:ext cx="1946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职责。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6327" name="Picture 7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557338"/>
            <a:ext cx="151288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  <p:bldP spid="563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947738"/>
            <a:ext cx="4032250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翻译第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兴德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察纳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不胜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4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涕零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〗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2124075" y="1916113"/>
            <a:ext cx="3101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不能实现。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195513" y="2781300"/>
            <a:ext cx="2760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发扬美德。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195513" y="3573463"/>
            <a:ext cx="2682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观察采纳。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2195513" y="4437063"/>
            <a:ext cx="15986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不尽。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2195513" y="5157788"/>
            <a:ext cx="29702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流下眼泪。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7354" name="Picture 10" descr="book9.gif (21837 bytes)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052513"/>
            <a:ext cx="1512887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  <p:bldP spid="57350" grpId="0"/>
      <p:bldP spid="57351" grpId="0"/>
      <p:bldP spid="573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7"/>
            <a:ext cx="8229600" cy="230425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1~5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作者从当前形势出发，劝勉刘禅继承先帝遗志，并向他提出广开言路、严明赏罚、亲贤远佞三条建议。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3768715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段）分析当前形势，提出广开言路的建议。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4272771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段）提出严明赏罚的建议。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477682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段）向刘禅举荐贤臣。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259632" y="5280883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段）向刘禅推荐良将。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259632" y="5775647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段）提出亲贤远佞的建议。</a:t>
            </a:r>
            <a:endParaRPr lang="zh-CN" altLang="en-US" sz="2400" dirty="0"/>
          </a:p>
        </p:txBody>
      </p:sp>
      <p:sp>
        <p:nvSpPr>
          <p:cNvPr id="14" name="左大括号 13"/>
          <p:cNvSpPr/>
          <p:nvPr/>
        </p:nvSpPr>
        <p:spPr>
          <a:xfrm>
            <a:off x="1043608" y="3861048"/>
            <a:ext cx="216024" cy="2304256"/>
          </a:xfrm>
          <a:prstGeom prst="leftBrac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920" y="1484784"/>
            <a:ext cx="8229600" cy="165618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追述以往经历，表达“北定中原”“兴复汉室”的决心和“报先帝而忠陛下”的真挚感情。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8992" y="3140967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先自述身世、志趣，再叙先帝的知遇之恩，最后概述自己与先帝患难与共的经历，说明了创业的艰难。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46984" y="4725143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第二层（第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追忆先帝白帝城托孤之事，表达“兴复汉室”的决心和忠于刘备父子的真挚感情。</a:t>
            </a:r>
            <a:endParaRPr lang="zh-CN" altLang="en-US" sz="2400" dirty="0"/>
          </a:p>
        </p:txBody>
      </p:sp>
      <p:sp>
        <p:nvSpPr>
          <p:cNvPr id="14" name="左大括号 13"/>
          <p:cNvSpPr/>
          <p:nvPr/>
        </p:nvSpPr>
        <p:spPr>
          <a:xfrm>
            <a:off x="830960" y="3428999"/>
            <a:ext cx="216024" cy="2304256"/>
          </a:xfrm>
          <a:prstGeom prst="leftBrac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tp27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93" y="765590"/>
            <a:ext cx="2781561" cy="379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3" descr="tp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80" y="814768"/>
            <a:ext cx="4681165" cy="363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4"/>
          <p:cNvSpPr>
            <a:spLocks noChangeArrowheads="1"/>
          </p:cNvSpPr>
          <p:nvPr>
            <p:ph type="title" idx="4294967295"/>
          </p:nvPr>
        </p:nvSpPr>
        <p:spPr bwMode="auto">
          <a:xfrm>
            <a:off x="4919705" y="4626239"/>
            <a:ext cx="2217166" cy="100363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r>
              <a:rPr lang="zh-CN" altLang="en-US" sz="4800" b="1">
                <a:ea typeface="黑体" panose="02010609060101010101" pitchFamily="49" charset="-122"/>
              </a:rPr>
              <a:t>诸葛亮</a:t>
            </a:r>
            <a:endParaRPr lang="zh-CN" altLang="en-US" sz="4000" b="1">
              <a:solidFill>
                <a:srgbClr val="CC0066"/>
              </a:solidFill>
              <a:ea typeface="黑体" panose="02010609060101010101" pitchFamily="49" charset="-122"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598531" y="4645456"/>
            <a:ext cx="29475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刘备（先帝）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671555" y="5887462"/>
            <a:ext cx="26704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刘禅（陛下）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663853" y="5223544"/>
            <a:ext cx="19569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父  子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5000" name="AutoShape 8"/>
          <p:cNvSpPr>
            <a:spLocks noChangeArrowheads="1"/>
          </p:cNvSpPr>
          <p:nvPr/>
        </p:nvSpPr>
        <p:spPr bwMode="auto">
          <a:xfrm>
            <a:off x="1247818" y="5364245"/>
            <a:ext cx="207859" cy="602184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3663280" y="4385195"/>
            <a:ext cx="10941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君臣</a:t>
            </a:r>
            <a:endParaRPr lang="zh-CN" altLang="en-US" sz="4000" b="1" dirty="0">
              <a:solidFill>
                <a:srgbClr val="CC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5002" name="AutoShape 10"/>
          <p:cNvSpPr>
            <a:spLocks noChangeArrowheads="1"/>
          </p:cNvSpPr>
          <p:nvPr/>
        </p:nvSpPr>
        <p:spPr bwMode="auto">
          <a:xfrm>
            <a:off x="3624305" y="4946551"/>
            <a:ext cx="1108583" cy="200728"/>
          </a:xfrm>
          <a:prstGeom prst="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3624306" y="872144"/>
            <a:ext cx="5860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白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帝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城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托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孤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 autoUpdateAnimBg="0"/>
      <p:bldP spid="84997" grpId="0" autoUpdateAnimBg="0"/>
      <p:bldP spid="84998" grpId="0" autoUpdateAnimBg="0"/>
      <p:bldP spid="84999" grpId="0" autoUpdateAnimBg="0"/>
      <p:bldP spid="85001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348881"/>
            <a:ext cx="8229600" cy="25202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>
              <a:lnSpc>
                <a:spcPts val="41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明确归纳各方面的责任，进一步表明自己的态度；表达即将出征时的心情，抒发对刘备父子的真挚感情。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问题探究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71166" y="2502807"/>
            <a:ext cx="7344543" cy="66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段分析天下大势，在文中起什么作用？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58888" y="3500438"/>
            <a:ext cx="67691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分析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形势不利的客观条件，指出目前正是决定存亡的关键时刻，暗示刘禅，如不发愤图强，国家必然败亡。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611560" y="1268760"/>
            <a:ext cx="734481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段提到“侍卫之臣”和“忠志之士”有什么作用？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611560" y="2601356"/>
            <a:ext cx="734481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这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是蜀国“人和”的主观条件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有利条件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，而且是先帝“殊遇”造成的。客观条件虽然堪忧，主观努力尚且可为。在这样的形势下，作为蜀国的国君应当依靠、重用这些贤德忠贞之士，才可救亡图存，以完成先帝之业。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234232" y="2348880"/>
            <a:ext cx="6528969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提出了三条建议。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⑴广开言路。“诚宜开张圣听”；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⑵严明赏罚。“宫中府中，俱为一体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陟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罚臧否，不宜异同”；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⑶亲贤远佞。“亲贤臣，远小人”。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1234232" y="1340768"/>
            <a:ext cx="6290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诸葛亮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在文中向刘禅提出了哪些建议？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115616" y="1403010"/>
            <a:ext cx="7488832" cy="518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⑴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希望后主能“以光先帝遗德，恢弘志士之气，不宜妄自菲薄，引喻失义，以塞忠谏之路也”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⑵希望后主能“以昭陛下平明之理，不宜偏私，使内外异法也”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⑶希望后主能“亲贤臣，远小人”，只有做到这一点，才能使国家“兴隆”总之，作者希望蜀国能够有一个清明的政局，成了“北定中原”强大稳定的后方。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1160011" y="841495"/>
            <a:ext cx="5641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这三条建议的目的是什么？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485798" y="1862827"/>
            <a:ext cx="8172401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作者反复陈说的是</a:t>
            </a:r>
            <a:r>
              <a:rPr lang="zh-CN" altLang="en-US" sz="2800" b="1" u="sng" dirty="0">
                <a:solidFill>
                  <a:srgbClr val="FF0000"/>
                </a:solidFill>
              </a:rPr>
              <a:t>亲贤臣远小人</a:t>
            </a:r>
            <a:r>
              <a:rPr lang="zh-CN" altLang="en-US" sz="2800" b="1" dirty="0">
                <a:solidFill>
                  <a:srgbClr val="FF0000"/>
                </a:solidFill>
              </a:rPr>
              <a:t>这一条。</a:t>
            </a:r>
            <a:r>
              <a:rPr lang="zh-CN" altLang="en-US" sz="2800" b="1" dirty="0"/>
              <a:t>其余两条虽然说的是方针、政策，也都与此有关。因为刘禅是个昏庸之君，容易受坏人蛊惑，如不亲贤远佞，就会出现“妄自菲薄，引喻失义”“偏私，使内外异法”等情况，再好的方针、政策也不可能贯彻执行。而亲贤为远佞之本，所以文章开头说“开张圣听”，实际上就是要听取贤臣的意见，万不可“塞忠谏之路”，中间列举贤臣姓名，要刘禅“亲之信之”，结尾更劝说刘禅要“咨诹善道，察纳雅言”，也是亲贤的意思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755576" y="908720"/>
            <a:ext cx="741682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2800" b="1" dirty="0">
                <a:solidFill>
                  <a:srgbClr val="0000FF"/>
                </a:solidFill>
              </a:rPr>
              <a:t>从全文来看，诸葛亮向刘禅提出的三条建议，他反复强调的是哪一条？</a:t>
            </a:r>
            <a:r>
              <a:rPr lang="zh-CN" altLang="en-US" sz="2800" dirty="0">
                <a:solidFill>
                  <a:srgbClr val="0000FF"/>
                </a:solidFill>
              </a:rPr>
              <a:t> 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755576" y="1628800"/>
            <a:ext cx="7344816" cy="454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自叙本志，说明自己的低微的身份，淡泊的生活，无意于功名利禄的高远志趣。叙述先帝“三顾茅庐”之恩，称赞先帝宽宏气度和不耻下问的品德，也表达了自己的知恩感激之情。最后概括叙述跟先帝患难与共的历史，说明了创业的艰难，进一步表达了作者效忠刘备父子的心愿，以陈情的方式为“出师”作铺垫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971600" y="865475"/>
            <a:ext cx="5973110" cy="66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六段作者自述身世的目的何在？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2276872"/>
            <a:ext cx="6912768" cy="27363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议论中融以叙事、抒情。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重点突出，逻辑严密。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写作特色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3816424"/>
          </a:xfrm>
        </p:spPr>
        <p:txBody>
          <a:bodyPr>
            <a:normAutofit/>
          </a:bodyPr>
          <a:lstStyle/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是作者在出师北伐之前对朝廷内政和军政所提出的建议。文章总结了“亲贤臣，远小人”才能使蜀汉兴隆的历史经验，表明了诸葛亮报答先主知遇之恩的真挚感情和对后主的一片忠心及“北定中原”“兴复汉室”的决心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464495"/>
          </a:xfrm>
        </p:spPr>
        <p:txBody>
          <a:bodyPr>
            <a:noAutofit/>
          </a:bodyPr>
          <a:lstStyle/>
          <a:p>
            <a:pPr>
              <a:lnSpc>
                <a:spcPts val="4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解释下列句子中标红色的词语。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）先帝创业未半而中道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崩殂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）不宜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妄自菲薄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）悉以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）性行淑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）遂许先帝以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驱驰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）以咨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了解有关诸葛亮的文学常识，积累文中的重点文言词语，疏通文意，背诵全文。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品味谏言的语言艺术，学习本文议论中融以叙事、抒情的写法，学会划分文言句子节奏。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体会诸葛亮“鞠躬尽瘁，死而后已”的高风亮节和知恩图报的拳拳之情。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1"/>
            <a:ext cx="8229600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）死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）随意地看轻自己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）询问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）公正、公平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）奔走效劳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）询问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4536503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下列各项中标红色词的意义或用法相同的一项是（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>
              <a:lnSpc>
                <a:spcPts val="38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此先汉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兴隆也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此臣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报先帝而忠陛下之职分也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>
              <a:lnSpc>
                <a:spcPts val="38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淑均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必能使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阵和睦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>
              <a:lnSpc>
                <a:spcPts val="38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光先帝遗德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昭陛下平明之理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>
              <a:lnSpc>
                <a:spcPts val="38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愿陛下托臣以讨贼兴复之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60045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，则治臣之罪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424936" cy="4536503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点拨：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项中都是连词，“来”的意思。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表示原因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副词，用来。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名词，品德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名词，行列。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名词，功效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动词，取得成效。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36503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按要求默写句子。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诸葛亮集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中有“赏不可不平，罚不可不均”的句子，这与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出师表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中的“               ”意思相同。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）诸葛亮在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出师表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中总结两汉历史经验教训的句子是：                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24128" y="3429000"/>
            <a:ext cx="1512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95736" y="4869160"/>
            <a:ext cx="1512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36503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答案：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）陟罚臧否，不宜异同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）亲贤臣，远小人，此先汉所以兴隆也；亲小人，远贤臣，此后汉所以倾颓也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诸葛亮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96136" y="2204864"/>
            <a:ext cx="2962931" cy="331236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1"/>
            <a:ext cx="5832648" cy="4392488"/>
          </a:xfrm>
        </p:spPr>
        <p:txBody>
          <a:bodyPr>
            <a:normAutofit/>
          </a:bodyPr>
          <a:lstStyle/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诸葛亮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181—234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），字孔明，琅玡阳都（今山东沂南南）人，三国时蜀汉政治家、军事家。他一生“鞠躬尽瘁，死而后已”，是中国传统文化中忠臣与智者的代表。代表作有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出师表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诫子书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刘备攻吴兵败，次年病故。刘备死前托孤白帝城，后主刘禅继位。当时，蜀国已失荆州，主丧时危，处境十分艰难。在诸葛亮的决策下，东与孙吴修好，南征孟获，平定南方诸郡，发展生产，治兵讲武。经过几年的苦心经营，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年，“南方已定，兵甲已足”。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69979"/>
          </a:xfrm>
        </p:spPr>
        <p:txBody>
          <a:bodyPr>
            <a:normAutofit/>
          </a:bodyPr>
          <a:lstStyle/>
          <a:p>
            <a:pPr marL="0" indent="72009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葛亮又趁魏国君主曹丕身死、大将司马懿被贬的机会，抱着“不伐贼，王业亦亡。惟坐而待亡，孰与伐之”的心情，准备北上伐魏，企图巩固蜀汉政权、消灭魏国进而统一中原，兴复汉室。临行前，诸葛亮感到刘禅暗弱，颇有内顾之忧，故上表劝诫，规劝后主继承先帝遗志，亲贤远佞，励精图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92287" y="3218000"/>
            <a:ext cx="381000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表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的基本特征是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动之以情</a:t>
            </a:r>
            <a:r>
              <a:rPr lang="zh-CN" altLang="en-US" sz="2800" b="1" dirty="0">
                <a:solidFill>
                  <a:srgbClr val="FF5050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rgbClr val="FF505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出师表</a:t>
            </a:r>
            <a:r>
              <a:rPr lang="en-US" altLang="zh-CN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是诸葛亮在出师北伐前写给刘禅（刘后主）的呈文。</a:t>
            </a:r>
            <a:endParaRPr lang="zh-CN" altLang="en-US" sz="2800" b="1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6480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8313" y="1196752"/>
            <a:ext cx="8142287" cy="158432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表：古代奏议的一种，用于向君主陈说作者的请求和愿望。表文的内容一般不外乎议论和叙事，又往往带有抒情色彩。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365994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崩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)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菲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咨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诹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善道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夙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猥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自枉屈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驽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攘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裨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阙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陟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罚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臧否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重点字注音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32"/>
          <p:cNvSpPr txBox="1">
            <a:spLocks noChangeArrowheads="1"/>
          </p:cNvSpPr>
          <p:nvPr/>
        </p:nvSpPr>
        <p:spPr bwMode="auto">
          <a:xfrm>
            <a:off x="1407889" y="1970256"/>
            <a:ext cx="93186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cú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9" name="文本框 34"/>
          <p:cNvSpPr txBox="1">
            <a:spLocks noChangeArrowheads="1"/>
          </p:cNvSpPr>
          <p:nvPr/>
        </p:nvSpPr>
        <p:spPr bwMode="auto">
          <a:xfrm>
            <a:off x="3782566" y="1988840"/>
            <a:ext cx="93345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fěi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7024513" y="1974225"/>
            <a:ext cx="93186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yī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2051720" y="4869160"/>
            <a:ext cx="266429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zhì</a:t>
            </a:r>
            <a:r>
              <a:rPr lang="en-US" altLang="zh-CN" sz="2800" b="1" dirty="0">
                <a:solidFill>
                  <a:srgbClr val="0066FF"/>
                </a:solidFill>
                <a:latin typeface="+mn-ea"/>
              </a:rPr>
              <a:t>　</a:t>
            </a:r>
            <a:r>
              <a:rPr lang="en-US" altLang="zh-CN" sz="2800" b="1" dirty="0" err="1" smtClean="0">
                <a:solidFill>
                  <a:srgbClr val="0066FF"/>
                </a:solidFill>
                <a:latin typeface="+mn-ea"/>
              </a:rPr>
              <a:t>zāngpǐ</a:t>
            </a:r>
            <a:r>
              <a:rPr lang="en-US" altLang="zh-CN" sz="2800" b="1" dirty="0">
                <a:solidFill>
                  <a:srgbClr val="0066FF"/>
                </a:solidFill>
                <a:latin typeface="+mn-ea"/>
              </a:rPr>
              <a:t>　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404491" y="2708920"/>
            <a:ext cx="136730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háng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572000" y="4149080"/>
            <a:ext cx="201622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0066FF"/>
                </a:solidFill>
                <a:latin typeface="+mn-ea"/>
              </a:rPr>
              <a:t>bì</a:t>
            </a:r>
            <a:r>
              <a:rPr lang="en-US" altLang="zh-CN" sz="2800" b="1" dirty="0" smtClean="0">
                <a:solidFill>
                  <a:srgbClr val="0066FF"/>
                </a:solidFill>
                <a:latin typeface="+mn-ea"/>
              </a:rPr>
              <a:t>  </a:t>
            </a:r>
            <a:r>
              <a:rPr lang="en-US" altLang="zh-CN" sz="2800" b="1" dirty="0" err="1" smtClean="0">
                <a:solidFill>
                  <a:srgbClr val="0066FF"/>
                </a:solidFill>
                <a:latin typeface="+mn-ea"/>
              </a:rPr>
              <a:t>quē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6876256" y="2708920"/>
            <a:ext cx="158417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zhǎng</a:t>
            </a:r>
            <a:r>
              <a:rPr lang="en-US" altLang="zh-CN" sz="2800" b="1" dirty="0">
                <a:solidFill>
                  <a:srgbClr val="0066FF"/>
                </a:solidFill>
                <a:latin typeface="+mn-ea"/>
              </a:rPr>
              <a:t>　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1403648" y="3429000"/>
            <a:ext cx="93345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sù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4504233" y="3429000"/>
            <a:ext cx="93186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wěi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7" name="文本框 11"/>
          <p:cNvSpPr txBox="1">
            <a:spLocks noChangeArrowheads="1"/>
          </p:cNvSpPr>
          <p:nvPr/>
        </p:nvSpPr>
        <p:spPr bwMode="auto">
          <a:xfrm>
            <a:off x="7024514" y="3429000"/>
            <a:ext cx="93186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nú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1331640" y="4149080"/>
            <a:ext cx="122413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0066FF"/>
                </a:solidFill>
                <a:latin typeface="+mn-ea"/>
              </a:rPr>
              <a:t>rǎng</a:t>
            </a:r>
            <a:r>
              <a:rPr lang="en-US" altLang="zh-CN" sz="2800" b="1" dirty="0" smtClean="0">
                <a:solidFill>
                  <a:srgbClr val="0066FF"/>
                </a:solidFill>
                <a:latin typeface="+mn-ea"/>
              </a:rPr>
              <a:t>) 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4644008" y="2708920"/>
            <a:ext cx="93345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66FF"/>
                </a:solidFill>
                <a:latin typeface="+mn-ea"/>
              </a:rPr>
              <a:t>zōu</a:t>
            </a:r>
            <a:endParaRPr lang="en-US" altLang="zh-CN" sz="2800" b="1" dirty="0">
              <a:solidFill>
                <a:srgbClr val="0066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3944</Words>
  <Application>WPS 演示</Application>
  <PresentationFormat>全屏显示(4:3)</PresentationFormat>
  <Paragraphs>405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Franklin Gothic Medium</vt:lpstr>
      <vt:lpstr>黑体</vt:lpstr>
      <vt:lpstr>微软雅黑</vt:lpstr>
      <vt:lpstr>楷体_GB2312</vt:lpstr>
      <vt:lpstr>Times New Roman</vt:lpstr>
      <vt:lpstr>楷体</vt:lpstr>
      <vt:lpstr>Arial Unicode MS</vt:lpstr>
      <vt:lpstr>Calibri</vt:lpstr>
      <vt:lpstr>Arial</vt:lpstr>
      <vt:lpstr>新宋体</vt:lpstr>
      <vt:lpstr>Office 主题</vt:lpstr>
      <vt:lpstr>PowerPoint 演示文稿</vt:lpstr>
      <vt:lpstr>PowerPoint 演示文稿</vt:lpstr>
      <vt:lpstr>诸葛亮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lirongjuan</dc:creator>
  <cp:lastModifiedBy>qw</cp:lastModifiedBy>
  <cp:revision>45</cp:revision>
  <dcterms:created xsi:type="dcterms:W3CDTF">2018-09-13T02:31:00Z</dcterms:created>
  <dcterms:modified xsi:type="dcterms:W3CDTF">2018-12-08T10:44:38Z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