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29" r:id="rId3"/>
    <p:sldId id="528" r:id="rId4"/>
    <p:sldId id="328" r:id="rId5"/>
    <p:sldId id="460" r:id="rId6"/>
    <p:sldId id="461" r:id="rId7"/>
    <p:sldId id="476" r:id="rId8"/>
    <p:sldId id="264" r:id="rId9"/>
    <p:sldId id="502" r:id="rId10"/>
    <p:sldId id="564" r:id="rId11"/>
    <p:sldId id="596" r:id="rId12"/>
    <p:sldId id="443" r:id="rId13"/>
    <p:sldId id="516" r:id="rId14"/>
    <p:sldId id="463" r:id="rId15"/>
    <p:sldId id="529" r:id="rId16"/>
    <p:sldId id="423" r:id="rId17"/>
    <p:sldId id="491" r:id="rId18"/>
    <p:sldId id="492" r:id="rId19"/>
    <p:sldId id="630" r:id="rId20"/>
    <p:sldId id="584" r:id="rId21"/>
    <p:sldId id="617" r:id="rId22"/>
    <p:sldId id="551" r:id="rId23"/>
    <p:sldId id="265" r:id="rId24"/>
    <p:sldId id="467" r:id="rId25"/>
    <p:sldId id="340" r:id="rId26"/>
    <p:sldId id="585" r:id="rId27"/>
    <p:sldId id="559" r:id="rId28"/>
    <p:sldId id="560" r:id="rId29"/>
    <p:sldId id="465" r:id="rId30"/>
    <p:sldId id="618" r:id="rId31"/>
    <p:sldId id="561" r:id="rId32"/>
    <p:sldId id="468" r:id="rId33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C9337"/>
    <a:srgbClr val="23D715"/>
    <a:srgbClr val="1CF0DC"/>
    <a:srgbClr val="26E606"/>
    <a:srgbClr val="6EAF3C"/>
    <a:srgbClr val="39A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595"/>
    <p:restoredTop sz="96871"/>
  </p:normalViewPr>
  <p:slideViewPr>
    <p:cSldViewPr snapToGrid="0" snapToObjects="1" showGuides="1">
      <p:cViewPr>
        <p:scale>
          <a:sx n="66" d="100"/>
          <a:sy n="66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en-US" altLang="en-US" sz="1200" dirty="0">
                <a:ea typeface="宋体" panose="02010600030101010101" pitchFamily="2" charset="-122"/>
              </a:rPr>
            </a:fld>
            <a:endParaRPr lang="en-US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en-US" dirty="0">
                <a:latin typeface="Calibri" panose="020F0502020204030204" pitchFamily="34" charset="0"/>
              </a:rPr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wmf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50" name="图片 54" descr="山底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06788"/>
            <a:ext cx="9144000" cy="337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文本框 3"/>
          <p:cNvSpPr txBox="1"/>
          <p:nvPr/>
        </p:nvSpPr>
        <p:spPr>
          <a:xfrm>
            <a:off x="944245" y="295275"/>
            <a:ext cx="675005" cy="9080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Hei"/>
              </a:rPr>
              <a:t>通讯</a:t>
            </a:r>
            <a:endParaRPr lang="zh-CN" altLang="zh-CN" sz="3200" b="1" dirty="0">
              <a:solidFill>
                <a:srgbClr val="FF0000"/>
              </a:solidFill>
              <a:latin typeface="Hei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85190" y="2005965"/>
            <a:ext cx="7226300" cy="1349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4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AutoShape 18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56" name="AutoShape 20" descr="http://img3.imgtn.bdimg.com/it/u=287956326,2076146697&amp;fm=21&amp;gp=0.jpg"/>
          <p:cNvSpPr>
            <a:spLocks noChangeAspect="1"/>
          </p:cNvSpPr>
          <p:nvPr/>
        </p:nvSpPr>
        <p:spPr>
          <a:xfrm>
            <a:off x="144463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352550" y="295275"/>
            <a:ext cx="675894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一 着 惊 海 天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          ——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黑体" panose="02010609060101010101" pitchFamily="49" charset="-122"/>
              </a:rPr>
              <a:t>目击我国航母舰载战斗机首架次成功着舰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55" y="2141220"/>
            <a:ext cx="7752715" cy="47358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整体感知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" y="1600200"/>
            <a:ext cx="9072245" cy="4526280"/>
          </a:xfrm>
        </p:spPr>
        <p:txBody>
          <a:bodyPr/>
          <a:p>
            <a:r>
              <a:rPr lang="zh-CN" altLang="en-US">
                <a:sym typeface="+mn-ea"/>
              </a:rPr>
              <a:t>这也构成了本通讯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题材的价值美，强烈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的新闻性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19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86740" y="485140"/>
            <a:ext cx="6495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活动二  品味美点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065" y="1393190"/>
            <a:ext cx="8648700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比喻的语言美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多向的烘托美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比喻的语言美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09258"/>
            <a:ext cx="8229600" cy="1143000"/>
          </a:xfrm>
        </p:spPr>
        <p:txBody>
          <a:bodyPr/>
          <a:p>
            <a:r>
              <a:rPr lang="zh-CN" altLang="en-US" sz="4000"/>
              <a:t>比喻的语言美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20" y="1741170"/>
            <a:ext cx="8978265" cy="4573905"/>
          </a:xfrm>
        </p:spPr>
        <p:txBody>
          <a:bodyPr/>
          <a:p>
            <a:pPr marL="0" indent="0">
              <a:buNone/>
            </a:pPr>
            <a:r>
              <a:rPr lang="en-US" altLang="zh-CN" sz="2800"/>
              <a:t>          </a:t>
            </a:r>
            <a:r>
              <a:rPr lang="zh-CN" altLang="en-US" sz="4000">
                <a:sym typeface="+mn-ea"/>
              </a:rPr>
              <a:t>歼</a:t>
            </a:r>
            <a:r>
              <a:rPr lang="en-US" altLang="zh-CN" sz="4000">
                <a:sym typeface="+mn-ea"/>
              </a:rPr>
              <a:t>-15</a:t>
            </a:r>
            <a:r>
              <a:rPr lang="zh-CN" altLang="en-US" sz="4000">
                <a:sym typeface="+mn-ea"/>
              </a:rPr>
              <a:t>舰载机像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凌波的海燕</a:t>
            </a:r>
            <a:r>
              <a:rPr lang="zh-CN" altLang="en-US" sz="4000">
                <a:sym typeface="+mn-ea"/>
              </a:rPr>
              <a:t>。</a:t>
            </a:r>
            <a:endParaRPr lang="en-US" altLang="zh-CN" sz="4000"/>
          </a:p>
          <a:p>
            <a:pPr marL="0" indent="0">
              <a:buNone/>
            </a:pPr>
            <a:r>
              <a:rPr lang="zh-CN" altLang="en-US" sz="2800"/>
              <a:t>     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文中把即将着舰的舰载机比喻成“凌波的海燕”，生动形象的展示了飞行员</a:t>
            </a:r>
            <a:r>
              <a:rPr lang="zh-CN" altLang="en-US" sz="2800">
                <a:solidFill>
                  <a:srgbClr val="FF0000"/>
                </a:solidFill>
              </a:rPr>
              <a:t>高超技术</a:t>
            </a:r>
            <a:r>
              <a:rPr lang="zh-CN" altLang="en-US" sz="2800"/>
              <a:t>，寄托了人们</a:t>
            </a:r>
            <a:r>
              <a:rPr lang="zh-CN" altLang="en-US" sz="2800">
                <a:solidFill>
                  <a:srgbClr val="FF0000"/>
                </a:solidFill>
              </a:rPr>
              <a:t>喜悦心情</a:t>
            </a:r>
            <a:r>
              <a:rPr lang="zh-CN" altLang="en-US" sz="2800"/>
              <a:t>，构成了一幅</a:t>
            </a:r>
            <a:r>
              <a:rPr lang="zh-CN" altLang="en-US" sz="2800">
                <a:solidFill>
                  <a:srgbClr val="FF0000"/>
                </a:solidFill>
              </a:rPr>
              <a:t>审美画面</a:t>
            </a:r>
            <a:r>
              <a:rPr lang="zh-CN" altLang="en-US" sz="2800"/>
              <a:t>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依据比喻的表达效果归组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15" y="994410"/>
            <a:ext cx="9006205" cy="6078220"/>
          </a:xfrm>
        </p:spPr>
        <p:txBody>
          <a:bodyPr/>
          <a:p>
            <a:pPr marL="0" indent="0">
              <a:buNone/>
            </a:pPr>
            <a:r>
              <a:rPr lang="en-US" altLang="zh-CN" sz="28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从高速飞行的舰载战斗机往下看，航母就像汪洋中的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一片树叶</a:t>
            </a:r>
            <a:r>
              <a:rPr lang="zh-CN" altLang="en-US" sz="2800">
                <a:sym typeface="+mn-ea"/>
              </a:rPr>
              <a:t>，在海上起伏行进。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、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刀尖上的舞蹈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就开始了，现场所有的人都捏着一把汗。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en-US" altLang="zh-CN" sz="2800"/>
              <a:t>3</a:t>
            </a:r>
            <a:r>
              <a:rPr lang="zh-CN" altLang="en-US" sz="2800"/>
              <a:t>、</a:t>
            </a:r>
            <a:r>
              <a:rPr lang="zh-CN" altLang="en-US" sz="2800"/>
              <a:t>舰艉留下一道宽阔</a:t>
            </a:r>
            <a:r>
              <a:rPr lang="zh-CN" altLang="en-US" sz="2800">
                <a:solidFill>
                  <a:srgbClr val="FF0000"/>
                </a:solidFill>
              </a:rPr>
              <a:t>笔直</a:t>
            </a:r>
            <a:r>
              <a:rPr lang="zh-CN" altLang="en-US" sz="2800"/>
              <a:t>的航迹。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歼</a:t>
            </a:r>
            <a:r>
              <a:rPr lang="en-US" altLang="zh-CN" sz="2800">
                <a:sym typeface="+mn-ea"/>
              </a:rPr>
              <a:t>-15</a:t>
            </a:r>
            <a:r>
              <a:rPr lang="zh-CN" altLang="en-US" sz="2800">
                <a:sym typeface="+mn-ea"/>
              </a:rPr>
              <a:t>舰载机像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凌波的海燕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5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声如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千骑疾</a:t>
            </a:r>
            <a:r>
              <a:rPr lang="zh-CN" altLang="en-US" sz="2800">
                <a:sym typeface="+mn-ea"/>
              </a:rPr>
              <a:t>，气卷万山来。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en-US" altLang="zh-CN" sz="2800"/>
              <a:t>6</a:t>
            </a:r>
            <a:r>
              <a:rPr lang="zh-CN" altLang="en-US" sz="2800"/>
              <a:t>、</a:t>
            </a:r>
            <a:r>
              <a:rPr lang="zh-CN" altLang="en-US" sz="2800"/>
              <a:t>刹那间，</a:t>
            </a:r>
            <a:r>
              <a:rPr lang="zh-CN" altLang="en-US" sz="2800">
                <a:solidFill>
                  <a:srgbClr val="FF0000"/>
                </a:solidFill>
              </a:rPr>
              <a:t>疾如闪电</a:t>
            </a:r>
            <a:r>
              <a:rPr lang="zh-CN" altLang="en-US" sz="2800"/>
              <a:t>的舰载机在阻拦索系统的作用下，滑行数十米后，稳稳地停了下来。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7</a:t>
            </a:r>
            <a:r>
              <a:rPr lang="zh-CN" altLang="en-US" sz="2800">
                <a:sym typeface="+mn-ea"/>
              </a:rPr>
              <a:t>、</a:t>
            </a:r>
            <a:r>
              <a:rPr lang="zh-CN" altLang="en-US" sz="2800">
                <a:sym typeface="+mn-ea"/>
              </a:rPr>
              <a:t>记者眼前的飞行甲板上，定格了一个象征胜利的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巨大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“V”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字</a:t>
            </a:r>
            <a:r>
              <a:rPr lang="zh-CN" altLang="zh-CN" sz="2800">
                <a:sym typeface="+mn-ea"/>
              </a:rPr>
              <a:t>。</a:t>
            </a:r>
            <a:endParaRPr lang="zh-CN" altLang="zh-CN" sz="2800"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457200" y="299085"/>
            <a:ext cx="8229600" cy="1038860"/>
          </a:xfrm>
        </p:spPr>
        <p:txBody>
          <a:bodyPr vert="horz" wrap="square" lIns="91440" tIns="45720" rIns="91440" bIns="45720" anchor="ctr"/>
          <a:p>
            <a:r>
              <a:rPr lang="zh-CN" altLang="en-US" sz="4000">
                <a:sym typeface="+mn-ea"/>
              </a:rPr>
              <a:t>比喻的语言美小结</a:t>
            </a:r>
            <a:br>
              <a:rPr lang="zh-CN" altLang="en-US"/>
            </a:br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 vert="horz" wrap="square" lIns="91440" tIns="45720" rIns="91440" bIns="45720" anchor="t"/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 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120" y="962025"/>
            <a:ext cx="8558530" cy="5815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●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文中把航母比着一片树叶，展示了着舰的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巨大风险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，预示着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生死考验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文中把舰载机着舰比作“刀尖上的舞蹈”，形象生动地描写出了“着舰”的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巨大艰险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，也渲染了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紧张气氛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  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●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文中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声如千骑疾，气卷万山来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"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运用对偶和比喻的修辞手法，表现了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浩大声势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，增添了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身临其境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的感染力。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文中把阻拦索拉伸的情景比喻成一个巨大的“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字，形象生动地展示了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胜利图画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，给读者带来了非常强烈的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审美视觉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效果。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038543"/>
            <a:ext cx="8229600" cy="1143000"/>
          </a:xfrm>
        </p:spPr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b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zh-CN" altLang="en-US"/>
          </a:p>
        </p:txBody>
      </p:sp>
      <p:sp>
        <p:nvSpPr>
          <p:cNvPr id="4" name="内容占位符 3"/>
          <p:cNvSpPr/>
          <p:nvPr>
            <p:ph idx="1"/>
          </p:nvPr>
        </p:nvSpPr>
        <p:spPr/>
        <p:txBody>
          <a:bodyPr/>
          <a:p>
            <a:r>
              <a:rPr lang="zh-CN" altLang="zh-CN"/>
              <a:t>针对本文，对航母着舰之外的环境描写、背景介绍、人事记叙都可称为侧面烘托的表现手法。</a:t>
            </a:r>
            <a:endParaRPr lang="zh-CN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6883"/>
            <a:ext cx="8229600" cy="1143000"/>
          </a:xfrm>
        </p:spPr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某大国一名上将曾说：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我们可以把航空母舰送给你们，但是，十年之内，你们不可能让舰载机上舰！”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00" y="1257935"/>
            <a:ext cx="8597265" cy="4526280"/>
          </a:xfrm>
        </p:spPr>
        <p:txBody>
          <a:bodyPr/>
          <a:p>
            <a:r>
              <a:rPr lang="zh-CN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某大国一名上将曾说：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我们可以把航空母舰送给你们，但是，十年之内，你们不可能让舰载机上舰！”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                        </a:t>
            </a:r>
            <a:r>
              <a:rPr lang="zh-CN" altLang="en-US" sz="3600">
                <a:solidFill>
                  <a:srgbClr val="FF0000"/>
                </a:solidFill>
              </a:rPr>
              <a:t>点示歧视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                         暗示艰难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                         烘托自豪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第一段： 渤海某海域，海风呼啸，海浪澎湃。辽阔的海面上，我国第一艘航空母舰——辽宁舰斩浪向前。舰岛的主桅杆上，艳红的八一军旗迎风招展。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175" y="248603"/>
            <a:ext cx="8229600" cy="1143000"/>
          </a:xfrm>
        </p:spPr>
        <p:txBody>
          <a:bodyPr/>
          <a:p>
            <a:r>
              <a:rPr lang="zh-CN" altLang="zh-CN">
                <a:solidFill>
                  <a:srgbClr val="FF0000"/>
                </a:solidFill>
              </a:rPr>
              <a:t>三个活动</a:t>
            </a:r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8210" y="1560830"/>
            <a:ext cx="8229600" cy="4525963"/>
          </a:xfrm>
        </p:spPr>
        <p:txBody>
          <a:bodyPr/>
          <a:p>
            <a:r>
              <a:rPr lang="en-US" altLang="zh-CN"/>
              <a:t>1</a:t>
            </a:r>
            <a:r>
              <a:rPr lang="zh-CN" altLang="en-US"/>
              <a:t>、整体感知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、品味美点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 改写融通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205" y="1508125"/>
            <a:ext cx="8768080" cy="4526280"/>
          </a:xfrm>
        </p:spPr>
        <p:txBody>
          <a:bodyPr/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>
                <a:sym typeface="+mn-ea"/>
              </a:rPr>
              <a:t>渤海某海域，海风呼啸，海浪澎湃。辽阔的海面上，我国第一艘航空母舰——辽宁舰斩浪向前。舰岛的主桅杆上，艳红的八一军旗迎风招展。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      </a:t>
            </a:r>
            <a:endParaRPr lang="en-US" altLang="zh-CN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    环境烘托</a:t>
            </a:r>
            <a:r>
              <a:rPr lang="zh-CN" altLang="en-US">
                <a:sym typeface="+mn-ea"/>
              </a:rPr>
              <a:t>   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    壮美图画 </a:t>
            </a:r>
            <a:r>
              <a:rPr lang="zh-CN" altLang="en-US">
                <a:sym typeface="+mn-ea"/>
              </a:rPr>
              <a:t>   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    伏笔胜利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烘托渲染之美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男生赏析三、四段的背景烘托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女生赏析周围人的神态和心情烘托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图片 25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6" descr="BS0055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043" y="990918"/>
            <a:ext cx="503237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44140" y="888365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烘托渲染之美小结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1350" y="1930400"/>
            <a:ext cx="78778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●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（女读）三、四两段背景介绍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渲染紧张、引发关注、铺垫喜悦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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●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（男读）多次描写了周围人的神态和心情，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展示关注，烘托紧张，表现喜悦，彰显主题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6503035" cy="1050925"/>
          </a:xfrm>
        </p:spPr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美点赏析拓展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" y="1194435"/>
            <a:ext cx="9102725" cy="5588000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本文除了题材的价值美、比喻的语言美、多向的烘托美外，还有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结构的层次美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整体的画面美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自豪的情感美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白描的简洁美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细描的传神美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精妙的动词美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                               </a:t>
            </a:r>
            <a:r>
              <a:rPr lang="zh-CN" altLang="en-US">
                <a:sym typeface="+mn-ea"/>
              </a:rPr>
              <a:t>……</a:t>
            </a:r>
            <a:r>
              <a:rPr lang="en-US" altLang="zh-CN">
                <a:sym typeface="+mn-ea"/>
              </a:rPr>
              <a:t>……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这就构成了这篇通讯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高度的文学性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                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-20955" y="486410"/>
            <a:ext cx="8804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活动三  改写融通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2000" y="409860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2239645"/>
            <a:ext cx="7053580" cy="436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特写、通讯比较</a:t>
            </a:r>
            <a:b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457200" y="1021080"/>
            <a:ext cx="8229600" cy="4525963"/>
          </a:xfrm>
        </p:spPr>
        <p:txBody>
          <a:bodyPr/>
          <a:p>
            <a:endParaRPr lang="zh-CN" altLang="en-US"/>
          </a:p>
        </p:txBody>
      </p:sp>
      <p:graphicFrame>
        <p:nvGraphicFramePr>
          <p:cNvPr id="6" name="表格 5"/>
          <p:cNvGraphicFramePr/>
          <p:nvPr/>
        </p:nvGraphicFramePr>
        <p:xfrm>
          <a:off x="146685" y="1139190"/>
          <a:ext cx="8456295" cy="531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080"/>
                <a:gridCol w="2950845"/>
                <a:gridCol w="3595370"/>
              </a:tblGrid>
              <a:tr h="6546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比较点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特写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通讯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85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新闻性同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真实性    时效性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表达方式同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叙述为主，兼用描写、议论、抒情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93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语言风格同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多种修辞，生动形象，有表现力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715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内容不同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精彩瞬间</a:t>
                      </a:r>
                      <a:endParaRPr lang="en-US" altLang="en-US" sz="2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有影响人和事的</a:t>
                      </a:r>
                      <a:r>
                        <a:rPr lang="en-US" sz="2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完整报道</a:t>
                      </a:r>
                      <a:endParaRPr lang="en-US" altLang="en-US" sz="2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7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篇幅长短不同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较短</a:t>
                      </a:r>
                      <a:endParaRPr lang="en-US" altLang="en-US" sz="2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</a:t>
                      </a:r>
                      <a:r>
                        <a:rPr lang="en-US" sz="2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较长</a:t>
                      </a:r>
                      <a:endParaRPr lang="en-US" altLang="en-US" sz="28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1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例文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“飞天”凌空---跳水姑娘吕伟夺魁记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《一着惊海天》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" y="104140"/>
            <a:ext cx="8637905" cy="1627505"/>
          </a:xfrm>
        </p:spPr>
        <p:txBody>
          <a:bodyPr/>
          <a:p>
            <a:r>
              <a:rPr lang="zh-CN" altLang="zh-CN"/>
              <a:t> </a:t>
            </a:r>
            <a:r>
              <a:rPr lang="zh-CN" altLang="zh-CN">
                <a:solidFill>
                  <a:srgbClr val="FF0000"/>
                </a:solidFill>
              </a:rPr>
              <a:t>一 着 惊 海 天</a:t>
            </a:r>
            <a:br>
              <a:rPr lang="zh-CN" altLang="zh-CN">
                <a:solidFill>
                  <a:srgbClr val="FF0000"/>
                </a:solidFill>
              </a:rPr>
            </a:br>
            <a:r>
              <a:rPr lang="zh-CN" altLang="zh-CN" sz="2400">
                <a:solidFill>
                  <a:srgbClr val="FF0000"/>
                </a:solidFill>
              </a:rPr>
              <a:t>——</a:t>
            </a:r>
            <a:r>
              <a:rPr lang="zh-CN" altLang="zh-CN" sz="2000">
                <a:solidFill>
                  <a:srgbClr val="FF0000"/>
                </a:solidFill>
              </a:rPr>
              <a:t>目击我国航母舰载战斗机首架次成功着舰</a:t>
            </a:r>
            <a:endParaRPr lang="zh-CN" altLang="zh-CN" sz="2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005" y="1626235"/>
            <a:ext cx="8718550" cy="4834255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</a:t>
            </a:r>
            <a:r>
              <a:rPr lang="en-US" altLang="zh-CN" sz="2800"/>
              <a:t> </a:t>
            </a:r>
            <a:r>
              <a:rPr lang="zh-CN" altLang="en-US" sz="2800"/>
              <a:t>远方的天空中传来舰载机的低吼声。循声望去，湛蓝的天幕上，一架歼－15舰载机正向辽宁舰飞来。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</a:t>
            </a:r>
            <a:r>
              <a:rPr lang="zh-CN" altLang="en-US" sz="2800">
                <a:sym typeface="+mn-ea"/>
              </a:rPr>
              <a:t>发动机的咆哮声越来越大，舰载机越来越近了。绕舰一转弯、二转弯，放下起落架，放下尾钩，歼-15舰载机像凌波海燕，轻巧灵活地调整好姿态飞至舰艉后上方，对准甲板跑道，以几近完美的轨迹迅速下滑。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57200" y="486410"/>
            <a:ext cx="972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00FF"/>
                </a:solidFill>
              </a:rPr>
              <a:t>特写一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2700"/>
            <a:ext cx="8229600" cy="1298575"/>
          </a:xfrm>
        </p:spPr>
        <p:txBody>
          <a:bodyPr/>
          <a:p>
            <a:r>
              <a:rPr lang="zh-CN" altLang="zh-CN" sz="3600">
                <a:solidFill>
                  <a:srgbClr val="FF0000"/>
                </a:solidFill>
                <a:sym typeface="+mn-ea"/>
              </a:rPr>
              <a:t>一 着 惊 海 天</a:t>
            </a:r>
            <a:br>
              <a:rPr lang="zh-CN" altLang="zh-CN">
                <a:solidFill>
                  <a:srgbClr val="FF0000"/>
                </a:solidFill>
                <a:sym typeface="+mn-ea"/>
              </a:rPr>
            </a:br>
            <a:r>
              <a:rPr lang="zh-CN" altLang="zh-CN" sz="20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zh-CN" sz="1800">
                <a:solidFill>
                  <a:srgbClr val="FF0000"/>
                </a:solidFill>
                <a:sym typeface="+mn-ea"/>
              </a:rPr>
              <a:t>目击我国航母舰载战斗机首架次成功着舰</a:t>
            </a:r>
            <a:br>
              <a:rPr lang="zh-CN" altLang="zh-CN" sz="1800">
                <a:solidFill>
                  <a:srgbClr val="FF0000"/>
                </a:solidFill>
              </a:rPr>
            </a:br>
            <a:endParaRPr lang="zh-CN" altLang="zh-CN" sz="18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95" y="1008380"/>
            <a:ext cx="9071610" cy="5815330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en-US" altLang="zh-CN" sz="2800"/>
              <a:t> </a:t>
            </a:r>
            <a:r>
              <a:rPr lang="zh-CN" altLang="en-US"/>
              <a:t>  声如千骑疾，气卷万山来。惊心动魄的一幕出现了：伴随震耳欲聋的喷气式发动机轰鸣声，眨眼之间，舰载机的两个主轮触到航母甲板上，机腹后方的尾钩牢牢地挂住了第二道阻拦索。刹那间，疾如闪电的舰载机在阻拦索系统的作用下，滑行数十米后，稳稳地停了下来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飞行甲板上，定格着一个象征胜利的巨大“V”字：阻拦索的两端构成“V”上边的两头，尾钩钩住处，则是“V”字的底尖。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zh-CN" altLang="en-US" sz="2800"/>
              <a:t>“成功了！”欢呼声中，一颗颗揪紧的心，一下子舒展开来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06120" y="325120"/>
            <a:ext cx="1014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00FF"/>
                </a:solidFill>
              </a:rPr>
              <a:t>特写一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改写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0345" y="1600200"/>
            <a:ext cx="8571865" cy="452628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对成功着舰后其它人员的特写（直接截取原文中的段落）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115570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  <a:sym typeface="+mn-ea"/>
              </a:rPr>
              <a:t>对成功着舰后其它人员的特写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</a:t>
            </a:r>
            <a:r>
              <a:rPr lang="zh-CN" altLang="en-US"/>
              <a:t>参考主标题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、浪花里飞出欢乐的歌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、让自豪的泪水飞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、泪花</a:t>
            </a:r>
            <a:r>
              <a:rPr lang="en-US" altLang="zh-CN"/>
              <a:t>·</a:t>
            </a:r>
            <a:r>
              <a:rPr lang="zh-CN" altLang="en-US"/>
              <a:t>鲜花</a:t>
            </a:r>
            <a:r>
              <a:rPr lang="en-US" altLang="zh-CN"/>
              <a:t>·</a:t>
            </a:r>
            <a:r>
              <a:rPr lang="zh-CN" altLang="en-US"/>
              <a:t>浪花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、欢声</a:t>
            </a:r>
            <a:r>
              <a:rPr lang="en-US" altLang="zh-CN"/>
              <a:t>·</a:t>
            </a:r>
            <a:r>
              <a:rPr lang="zh-CN" altLang="en-US"/>
              <a:t>涛声</a:t>
            </a:r>
            <a:r>
              <a:rPr lang="en-US" altLang="zh-CN"/>
              <a:t>·</a:t>
            </a:r>
            <a:r>
              <a:rPr lang="zh-CN" altLang="en-US"/>
              <a:t>快门声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副标题</a:t>
            </a:r>
            <a:endParaRPr lang="zh-CN" altLang="en-US"/>
          </a:p>
          <a:p>
            <a:pPr marL="0" indent="0">
              <a:buNone/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目击我国航母舰载战斗机首架次成功着舰</a:t>
            </a:r>
            <a:r>
              <a:rPr lang="zh-CN" altLang="zh-CN">
                <a:solidFill>
                  <a:srgbClr val="FF0000"/>
                </a:solidFill>
                <a:sym typeface="+mn-ea"/>
              </a:rPr>
              <a:t>后</a:t>
            </a:r>
            <a:br>
              <a:rPr lang="zh-CN" altLang="zh-CN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 b="1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1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1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410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90600" y="315595"/>
            <a:ext cx="6771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活动一 整体感知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215" y="46038"/>
            <a:ext cx="8229600" cy="1143000"/>
          </a:xfrm>
        </p:spPr>
        <p:txBody>
          <a:bodyPr/>
          <a:p>
            <a:r>
              <a:rPr lang="zh-CN" altLang="en-US" sz="3600">
                <a:solidFill>
                  <a:srgbClr val="FF0000"/>
                </a:solidFill>
              </a:rPr>
              <a:t>浪花里飞出欢乐的歌</a:t>
            </a:r>
            <a:br>
              <a:rPr lang="zh-CN" altLang="en-US" sz="3600">
                <a:solidFill>
                  <a:srgbClr val="FF0000"/>
                </a:solidFill>
              </a:rPr>
            </a:br>
            <a:r>
              <a:rPr lang="zh-CN" altLang="en-US" sz="2000">
                <a:solidFill>
                  <a:srgbClr val="FF0000"/>
                </a:solidFill>
              </a:rPr>
              <a:t>——目击我国航母舰载战斗机首架次成功着舰后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" y="1044575"/>
            <a:ext cx="9032875" cy="5865495"/>
          </a:xfrm>
        </p:spPr>
        <p:txBody>
          <a:bodyPr/>
          <a:p>
            <a:pPr marL="0" indent="0">
              <a:buNone/>
            </a:pPr>
            <a:r>
              <a:rPr lang="en-US" altLang="zh-CN" sz="2000"/>
              <a:t>   </a:t>
            </a:r>
            <a:r>
              <a:rPr lang="en-US" altLang="zh-CN" sz="2400"/>
              <a:t>  </a:t>
            </a:r>
            <a:r>
              <a:rPr lang="zh-CN" altLang="en-US" sz="2400"/>
              <a:t>刹那间，疾如闪电的舰载机在阻拦索系统的作用下，滑行数十米后，稳稳地停了下来。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“成功了！”欢呼声中，一颗颗揪紧的心，一下子舒展开来。各个战位上热烈的掌声，瞬间激活了所有人紧绷的神经，每个人的脸上都绽放出胜利的笑容。许多人落泪了！他们说：“太让人激动了！”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“快点！快点！”身着不同颜色马甲的工作人员箭一般向飞行甲板冲去。几分钟前还空空荡荡的飞行甲板，一下跑来了一大群人。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打开舱门，飞行员冲着围过来的将士们说：“一切正常，感觉好极了！”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歼－15舰载机前沸腾了，欢呼声、掌声在浪尖上欢乐的舞蹈，鲜花映衬着飞行员的笑脸，人们忘情地与飞行员紧紧拥抱，争相与飞行员合影留念……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“咔嚓！”“咔嚓！”……随着照相机的快门声响起，中国第一位成功着舰的航母舰载战斗机飞行员的风采，定格在人们的镜头里，镌刻在共和国的史册上。</a:t>
            </a: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450215" y="130810"/>
            <a:ext cx="1040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00FF"/>
                </a:solidFill>
              </a:rPr>
              <a:t>特写二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谢谢大家！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1235" y="2404110"/>
            <a:ext cx="6854825" cy="4357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记住雅词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620" y="1417955"/>
            <a:ext cx="9109075" cy="4526280"/>
          </a:xfrm>
        </p:spPr>
        <p:txBody>
          <a:bodyPr/>
          <a:p>
            <a:r>
              <a:rPr lang="zh-CN" altLang="en-US" sz="2800">
                <a:solidFill>
                  <a:srgbClr val="FF0000"/>
                </a:solidFill>
              </a:rPr>
              <a:t>桅</a:t>
            </a:r>
            <a:r>
              <a:rPr lang="zh-CN" altLang="en-US" sz="2800"/>
              <a:t>杆(wéi)    </a:t>
            </a:r>
            <a:r>
              <a:rPr lang="zh-CN" altLang="en-US" sz="2800">
                <a:solidFill>
                  <a:schemeClr val="tx1"/>
                </a:solidFill>
              </a:rPr>
              <a:t>凛</a:t>
            </a:r>
            <a:r>
              <a:rPr lang="zh-CN" altLang="en-US" sz="2800">
                <a:solidFill>
                  <a:srgbClr val="FF0000"/>
                </a:solidFill>
              </a:rPr>
              <a:t>冽</a:t>
            </a:r>
            <a:r>
              <a:rPr lang="zh-CN" altLang="en-US" sz="2800"/>
              <a:t>(liè)     浩</a:t>
            </a:r>
            <a:r>
              <a:rPr lang="zh-CN" altLang="en-US" sz="2800">
                <a:solidFill>
                  <a:srgbClr val="FF0000"/>
                </a:solidFill>
              </a:rPr>
              <a:t>瀚</a:t>
            </a:r>
            <a:r>
              <a:rPr lang="zh-CN" altLang="en-US" sz="2800"/>
              <a:t>(hàn)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澎湃</a:t>
            </a:r>
            <a:r>
              <a:rPr lang="zh-CN" altLang="en-US" sz="2800">
                <a:sym typeface="+mn-ea"/>
              </a:rPr>
              <a:t>(péngpài)</a:t>
            </a:r>
            <a:r>
              <a:rPr lang="zh-CN" altLang="en-US" sz="2800"/>
              <a:t>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娴</a:t>
            </a:r>
            <a:r>
              <a:rPr lang="zh-CN" altLang="en-US" sz="2800"/>
              <a:t>熟(xián)   默</a:t>
            </a:r>
            <a:r>
              <a:rPr lang="zh-CN" altLang="en-US" sz="2800">
                <a:solidFill>
                  <a:srgbClr val="FF0000"/>
                </a:solidFill>
              </a:rPr>
              <a:t>契</a:t>
            </a:r>
            <a:r>
              <a:rPr lang="zh-CN" altLang="en-US" sz="2800"/>
              <a:t>(qì)      呼</a:t>
            </a:r>
            <a:r>
              <a:rPr lang="zh-CN" altLang="en-US" sz="2800">
                <a:solidFill>
                  <a:srgbClr val="FF0000"/>
                </a:solidFill>
              </a:rPr>
              <a:t>啸</a:t>
            </a:r>
            <a:r>
              <a:rPr lang="zh-CN" altLang="en-US" sz="2800"/>
              <a:t>(xiào)   </a:t>
            </a:r>
            <a:r>
              <a:rPr lang="zh-CN" altLang="en-US" sz="2800">
                <a:solidFill>
                  <a:srgbClr val="FF0000"/>
                </a:solidFill>
              </a:rPr>
              <a:t>镌</a:t>
            </a:r>
            <a:r>
              <a:rPr lang="zh-CN" altLang="en-US" sz="2800"/>
              <a:t>刻(juān) 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着</a:t>
            </a:r>
            <a:r>
              <a:rPr lang="zh-CN" altLang="en-US" sz="2800">
                <a:solidFill>
                  <a:schemeClr val="tx1"/>
                </a:solidFill>
              </a:rPr>
              <a:t>舰</a:t>
            </a:r>
            <a:r>
              <a:rPr lang="zh-CN" altLang="en-US" sz="2800">
                <a:sym typeface="+mn-ea"/>
              </a:rPr>
              <a:t>(zhuó)  </a:t>
            </a:r>
            <a:r>
              <a:rPr lang="zh-CN" altLang="en-US" sz="2800"/>
              <a:t>高</a:t>
            </a:r>
            <a:r>
              <a:rPr lang="zh-CN" altLang="en-US" sz="2800">
                <a:solidFill>
                  <a:srgbClr val="FF0000"/>
                </a:solidFill>
              </a:rPr>
              <a:t>着</a:t>
            </a:r>
            <a:r>
              <a:rPr lang="zh-CN" altLang="en-US" sz="2800"/>
              <a:t>(zh</a:t>
            </a:r>
            <a:r>
              <a:rPr lang="en-US" altLang="zh-CN" sz="2800"/>
              <a:t>āo</a:t>
            </a:r>
            <a:r>
              <a:rPr lang="zh-CN" altLang="en-US" sz="2800"/>
              <a:t>) </a:t>
            </a:r>
            <a:r>
              <a:rPr lang="zh-CN" altLang="en-US" sz="2800">
                <a:solidFill>
                  <a:srgbClr val="FF0000"/>
                </a:solidFill>
              </a:rPr>
              <a:t>着</a:t>
            </a:r>
            <a:r>
              <a:rPr lang="zh-CN" altLang="en-US" sz="2800"/>
              <a:t>火(zh</a:t>
            </a:r>
            <a:r>
              <a:rPr lang="en-US" altLang="zh-CN" sz="2800"/>
              <a:t>áo</a:t>
            </a:r>
            <a:r>
              <a:rPr lang="zh-CN" altLang="en-US" sz="2800"/>
              <a:t>)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1795" y="236538"/>
            <a:ext cx="8229600" cy="1143000"/>
          </a:xfrm>
        </p:spPr>
        <p:txBody>
          <a:bodyPr/>
          <a:p>
            <a:r>
              <a:rPr lang="zh-CN" altLang="en-US"/>
              <a:t>词义补充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0" y="1600200"/>
            <a:ext cx="9184640" cy="4526280"/>
          </a:xfrm>
        </p:spPr>
        <p:txBody>
          <a:bodyPr/>
          <a:p>
            <a:r>
              <a:rPr lang="zh-CN" altLang="en-US"/>
              <a:t>一丝不苟：指做事认真细致，一点儿不马虎。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苟，随便。</a:t>
            </a:r>
            <a:endParaRPr lang="zh-CN" altLang="en-US"/>
          </a:p>
          <a:p>
            <a:r>
              <a:rPr lang="zh-CN" altLang="en-US"/>
              <a:t>殚精竭虑：用尽精力，费尽心思。</a:t>
            </a:r>
            <a:r>
              <a:rPr lang="zh-CN" altLang="en-US">
                <a:solidFill>
                  <a:srgbClr val="FF0000"/>
                </a:solidFill>
              </a:rPr>
              <a:t>殚、竭</a:t>
            </a:r>
            <a:r>
              <a:rPr lang="zh-CN" altLang="en-US"/>
              <a:t>，尽。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6570980" cy="114300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   整体感知 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4870" y="1219200"/>
            <a:ext cx="5755640" cy="4867910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     </a:t>
            </a:r>
            <a:endParaRPr lang="zh-CN" altLang="zh-CN" sz="3600"/>
          </a:p>
          <a:p>
            <a:r>
              <a:rPr lang="zh-CN" altLang="en-US" sz="3600">
                <a:solidFill>
                  <a:schemeClr val="tx1"/>
                </a:solidFill>
                <a:sym typeface="+mn-ea"/>
              </a:rPr>
              <a:t>这是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非凡意义</a:t>
            </a:r>
            <a:r>
              <a:rPr lang="zh-CN" altLang="en-US" sz="3600">
                <a:sym typeface="+mn-ea"/>
              </a:rPr>
              <a:t>的事件   </a:t>
            </a:r>
            <a:endParaRPr lang="zh-CN" altLang="en-US" sz="3600"/>
          </a:p>
          <a:p>
            <a:r>
              <a:rPr lang="zh-CN" altLang="en-US" sz="3600">
                <a:solidFill>
                  <a:schemeClr val="tx1"/>
                </a:solidFill>
                <a:sym typeface="+mn-ea"/>
              </a:rPr>
              <a:t>这是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惊心动魄</a:t>
            </a:r>
            <a:r>
              <a:rPr lang="zh-CN" altLang="en-US" sz="3600">
                <a:sym typeface="+mn-ea"/>
              </a:rPr>
              <a:t>的事件   </a:t>
            </a:r>
            <a:endParaRPr lang="zh-CN" altLang="en-US" sz="3600"/>
          </a:p>
          <a:p>
            <a:r>
              <a:rPr lang="zh-CN" altLang="en-US" sz="3600">
                <a:solidFill>
                  <a:schemeClr val="tx1"/>
                </a:solidFill>
                <a:sym typeface="+mn-ea"/>
              </a:rPr>
              <a:t>这是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扬眉吐气</a:t>
            </a:r>
            <a:r>
              <a:rPr lang="zh-CN" altLang="en-US" sz="3600">
                <a:sym typeface="+mn-ea"/>
              </a:rPr>
              <a:t>的事件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3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2738" y="6230938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74370" y="2320290"/>
            <a:ext cx="7258685" cy="2614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舰载战斗机首次着舰，这是多么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非凡意义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的事件呀！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生读）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承载了中华百年的梦想，承载了海军半个世纪的期盼。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0630" y="908050"/>
            <a:ext cx="3606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zh-CN" altLang="en-US" sz="4000">
                <a:solidFill>
                  <a:srgbClr val="FF0000"/>
                </a:solidFill>
              </a:rPr>
              <a:t>整体感知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523"/>
            <a:ext cx="8229600" cy="1143000"/>
          </a:xfrm>
        </p:spPr>
        <p:txBody>
          <a:bodyPr/>
          <a:p>
            <a:r>
              <a:rPr lang="zh-CN" altLang="en-US">
                <a:sym typeface="+mn-ea"/>
              </a:rPr>
              <a:t>整体感知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● </a:t>
            </a:r>
            <a:r>
              <a:rPr lang="zh-CN" altLang="en-US" sz="2400">
                <a:sym typeface="+mn-ea"/>
              </a:rPr>
              <a:t>舰载战斗机首次着舰，这是多么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非凡意义</a:t>
            </a:r>
            <a:r>
              <a:rPr lang="zh-CN" altLang="en-US" sz="2400">
                <a:sym typeface="+mn-ea"/>
              </a:rPr>
              <a:t>的事件呀！承载了中华百年的梦想，承载了海军半个世纪的期盼。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●</a:t>
            </a:r>
            <a:r>
              <a:rPr lang="zh-CN" altLang="en-US" sz="2400">
                <a:sym typeface="+mn-ea"/>
              </a:rPr>
              <a:t>舰载战斗机首次着舰，这是多么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惊心动魄</a:t>
            </a:r>
            <a:r>
              <a:rPr lang="zh-CN" altLang="en-US" sz="2400">
                <a:sym typeface="+mn-ea"/>
              </a:rPr>
              <a:t>的大事件啊！</a:t>
            </a:r>
            <a:r>
              <a:rPr lang="zh-CN" altLang="en-US" sz="2400" u="sng">
                <a:sym typeface="+mn-ea"/>
              </a:rPr>
              <a:t>                                                      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男生）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●</a:t>
            </a:r>
            <a:r>
              <a:rPr lang="zh-CN" altLang="en-US" sz="2400">
                <a:sym typeface="+mn-ea"/>
              </a:rPr>
              <a:t>舰载战斗机首次着舰，这是多么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扬眉吐气</a:t>
            </a:r>
            <a:r>
              <a:rPr lang="zh-CN" altLang="en-US" sz="2400">
                <a:sym typeface="+mn-ea"/>
              </a:rPr>
              <a:t>的大事件呀！</a:t>
            </a:r>
            <a:r>
              <a:rPr lang="zh-CN" altLang="en-US" sz="2400" u="sng">
                <a:sym typeface="+mn-ea"/>
              </a:rPr>
              <a:t> </a:t>
            </a:r>
            <a:endParaRPr lang="zh-CN" altLang="en-US" sz="2400" u="sng">
              <a:sym typeface="+mn-ea"/>
            </a:endParaRPr>
          </a:p>
          <a:p>
            <a:pPr marL="0" indent="0">
              <a:buNone/>
            </a:pPr>
            <a:r>
              <a:rPr lang="zh-CN" altLang="en-US" sz="2400" u="sng">
                <a:sym typeface="+mn-ea"/>
              </a:rPr>
              <a:t>  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。（女生）                                                 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400" u="sng">
                <a:sym typeface="+mn-ea"/>
              </a:rPr>
              <a:t>  </a:t>
            </a:r>
            <a:r>
              <a:rPr lang="zh-CN" altLang="en-US" sz="2400">
                <a:sym typeface="+mn-ea"/>
              </a:rPr>
              <a:t>                                                                                                  </a:t>
            </a:r>
            <a:r>
              <a:rPr lang="zh-CN" altLang="en-US" sz="2400" u="sng">
                <a:sym typeface="+mn-ea"/>
              </a:rPr>
              <a:t>                                    </a:t>
            </a:r>
            <a:endParaRPr lang="zh-CN" altLang="en-US" sz="2400"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整体感知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1910" y="1417955"/>
            <a:ext cx="9070340" cy="5355590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舰载战斗机首次着舰，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  ●</a:t>
            </a:r>
            <a:r>
              <a:rPr lang="zh-CN" altLang="en-US">
                <a:sym typeface="+mn-ea"/>
              </a:rPr>
              <a:t>这是多么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非凡意义</a:t>
            </a:r>
            <a:r>
              <a:rPr lang="zh-CN" altLang="en-US">
                <a:sym typeface="+mn-ea"/>
              </a:rPr>
              <a:t>的事件呀！承载了中华百年的梦想，承载了海军半个世纪的期盼。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  ●</a:t>
            </a:r>
            <a:r>
              <a:rPr lang="zh-CN" altLang="en-US">
                <a:sym typeface="+mn-ea"/>
              </a:rPr>
              <a:t>这是多么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惊心动魄</a:t>
            </a:r>
            <a:r>
              <a:rPr lang="zh-CN" altLang="en-US">
                <a:sym typeface="+mn-ea"/>
              </a:rPr>
              <a:t>的事件啊！世界公认的最具风险的难题将得到解答，一千多架飞机坠毁的事件将得到战胜？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  ●</a:t>
            </a:r>
            <a:r>
              <a:rPr lang="zh-CN" altLang="en-US">
                <a:sym typeface="+mn-ea"/>
              </a:rPr>
              <a:t>这是多么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扬眉吐气</a:t>
            </a:r>
            <a:r>
              <a:rPr lang="zh-CN" altLang="en-US">
                <a:sym typeface="+mn-ea"/>
              </a:rPr>
              <a:t>的大事呀！白手起家累到试验场终于有了结果，殚精竭虑青丝变白发终于有了这一天。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           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3883</Words>
  <Application>WPS 演示</Application>
  <PresentationFormat>全屏显示(4:3)</PresentationFormat>
  <Paragraphs>248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Arial</vt:lpstr>
      <vt:lpstr>Hei</vt:lpstr>
      <vt:lpstr>黑体</vt:lpstr>
      <vt:lpstr>微软雅黑</vt:lpstr>
      <vt:lpstr>Arial Unicode MS</vt:lpstr>
      <vt:lpstr>Office 主题</vt:lpstr>
      <vt:lpstr>PowerPoint 演示文稿</vt:lpstr>
      <vt:lpstr>三个活动</vt:lpstr>
      <vt:lpstr>PowerPoint 演示文稿</vt:lpstr>
      <vt:lpstr>记住雅词</vt:lpstr>
      <vt:lpstr>词义补充</vt:lpstr>
      <vt:lpstr>   整体感知  </vt:lpstr>
      <vt:lpstr>PowerPoint 演示文稿</vt:lpstr>
      <vt:lpstr>整体感知</vt:lpstr>
      <vt:lpstr>整体感知</vt:lpstr>
      <vt:lpstr>整体感知</vt:lpstr>
      <vt:lpstr>PowerPoint 演示文稿</vt:lpstr>
      <vt:lpstr>比喻的语言美 </vt:lpstr>
      <vt:lpstr>比喻的语言美</vt:lpstr>
      <vt:lpstr>这个比喻多美啊！ </vt:lpstr>
      <vt:lpstr>比喻的语言美小结 </vt:lpstr>
      <vt:lpstr>烘托渲染之美 </vt:lpstr>
      <vt:lpstr>烘托渲染之美</vt:lpstr>
      <vt:lpstr>烘托渲染之美 </vt:lpstr>
      <vt:lpstr>烘托渲染之美</vt:lpstr>
      <vt:lpstr>烘托渲染之美 </vt:lpstr>
      <vt:lpstr>烘托渲染之美</vt:lpstr>
      <vt:lpstr>PowerPoint 演示文稿</vt:lpstr>
      <vt:lpstr>美点赏析拓展</vt:lpstr>
      <vt:lpstr>PowerPoint 演示文稿</vt:lpstr>
      <vt:lpstr>特写、通讯比较 </vt:lpstr>
      <vt:lpstr> 一 着 惊 海 天 ——目击我国航母舰载战斗机首架次成功着舰</vt:lpstr>
      <vt:lpstr>一 着 惊 海 天 ——目击我国航母舰载战斗机首架次成功着舰 </vt:lpstr>
      <vt:lpstr>改写</vt:lpstr>
      <vt:lpstr>对成功着舰后其它人员的特写 </vt:lpstr>
      <vt:lpstr>浪花里飞出欢乐的歌 ——目击我国航母舰载战斗机首架次成功着舰后</vt:lpstr>
      <vt:lpstr>谢谢大家！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璇枃澶囪澶у笀銆愬叏鍏嶈垂銆?</dc:title>
  <dc:creator>璇枃澶囪澶у笀銆愬叏鍏嶈垂銆?</dc:creator>
  <dc:description>璇枃澶囪澶у笀銆愬叏鍏嶈垂銆?</dc:description>
  <cp:lastModifiedBy>fanlimg</cp:lastModifiedBy>
  <cp:revision>176</cp:revision>
  <dcterms:created xsi:type="dcterms:W3CDTF">2015-12-09T07:23:00Z</dcterms:created>
  <dcterms:modified xsi:type="dcterms:W3CDTF">2018-06-09T01:50:06Z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