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260" r:id="rId15"/>
    <p:sldId id="301" r:id="rId16"/>
    <p:sldId id="302" r:id="rId17"/>
    <p:sldId id="303" r:id="rId18"/>
    <p:sldId id="304" r:id="rId19"/>
    <p:sldId id="305" r:id="rId20"/>
    <p:sldId id="306" r:id="rId21"/>
    <p:sldId id="265" r:id="rId22"/>
    <p:sldId id="307" r:id="rId23"/>
    <p:sldId id="308" r:id="rId24"/>
    <p:sldId id="309" r:id="rId25"/>
    <p:sldId id="310" r:id="rId26"/>
    <p:sldId id="311" r:id="rId27"/>
    <p:sldId id="312" r:id="rId28"/>
    <p:sldId id="314" r:id="rId29"/>
    <p:sldId id="313" r:id="rId30"/>
    <p:sldId id="315" r:id="rId31"/>
    <p:sldId id="316" r:id="rId32"/>
    <p:sldId id="317" r:id="rId33"/>
    <p:sldId id="318" r:id="rId34"/>
    <p:sldId id="319" r:id="rId35"/>
    <p:sldId id="320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-102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8353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7944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048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7633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9802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3022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9642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328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9043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1004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609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56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smtClean="0"/>
              <a:t>2022</a:t>
            </a:r>
            <a:r>
              <a:rPr lang="zh-CN" altLang="en-US" sz="4400" smtClean="0"/>
              <a:t>年</a:t>
            </a:r>
            <a:r>
              <a:rPr lang="zh-CN" altLang="en-US" sz="4400" dirty="0" smtClean="0"/>
              <a:t>初中语文中考一轮复习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[</a:t>
            </a:r>
            <a:r>
              <a:rPr lang="zh-CN" altLang="en-US" dirty="0" smtClean="0"/>
              <a:t>记叙文阅读</a:t>
            </a:r>
            <a:r>
              <a:rPr lang="en-US" altLang="zh-CN" dirty="0" smtClean="0"/>
              <a:t>]</a:t>
            </a:r>
            <a:r>
              <a:rPr lang="zh-CN" altLang="en-US" dirty="0" smtClean="0"/>
              <a:t>语段作用题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70021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文章</a:t>
            </a: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开头</a:t>
            </a:r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有什么作用</a:t>
            </a:r>
            <a:r>
              <a:rPr lang="zh-CN" altLang="en-US" smtClean="0"/>
              <a:t>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③设置悬念</a:t>
            </a:r>
            <a:endParaRPr lang="en-US" altLang="zh-CN" sz="32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3200" b="1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我不由得停住了脚步</a:t>
            </a:r>
            <a:endParaRPr lang="en-US" altLang="zh-CN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－－宗璞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紫藤萝瀑布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37142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开头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的</a:t>
            </a:r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作用</a:t>
            </a:r>
            <a:r>
              <a:rPr lang="zh-CN" altLang="en-US" smtClean="0"/>
              <a:t>？</a:t>
            </a:r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086679" y="3191686"/>
            <a:ext cx="1921565" cy="100716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chemeClr val="tx1"/>
                </a:solidFill>
              </a:rPr>
              <a:t>首段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4585252" y="1577009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1.</a:t>
            </a:r>
            <a:r>
              <a:rPr lang="zh-CN" altLang="en-US" sz="3600" b="1" smtClean="0">
                <a:solidFill>
                  <a:schemeClr val="tx1"/>
                </a:solidFill>
              </a:rPr>
              <a:t>开篇点题，引起下文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4585251" y="3191686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2.</a:t>
            </a:r>
            <a:r>
              <a:rPr lang="zh-CN" altLang="en-US" sz="3600" b="1" smtClean="0">
                <a:solidFill>
                  <a:schemeClr val="tx1"/>
                </a:solidFill>
              </a:rPr>
              <a:t>总领全文，点明中心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4585250" y="4927721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3.</a:t>
            </a:r>
            <a:r>
              <a:rPr lang="zh-CN" altLang="en-US" sz="3600" b="1" smtClean="0">
                <a:solidFill>
                  <a:schemeClr val="tx1"/>
                </a:solidFill>
              </a:rPr>
              <a:t>设置悬念，吸引读者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233530" y="1855304"/>
            <a:ext cx="1046922" cy="3475210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00827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情况二：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文章结尾段</a:t>
            </a:r>
            <a:r>
              <a:rPr lang="zh-CN" altLang="en-US" smtClean="0"/>
              <a:t>的结构作用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10070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结尾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的</a:t>
            </a:r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作用</a:t>
            </a:r>
            <a:r>
              <a:rPr lang="zh-CN" altLang="en-US" smtClean="0"/>
              <a:t>？</a:t>
            </a:r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086679" y="3191686"/>
            <a:ext cx="1921565" cy="100716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chemeClr val="tx1"/>
                </a:solidFill>
              </a:rPr>
              <a:t>尾段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4585252" y="1577009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chemeClr val="tx1"/>
                </a:solidFill>
              </a:rPr>
              <a:t>1.</a:t>
            </a:r>
            <a:r>
              <a:rPr lang="zh-CN" altLang="en-US" sz="2400" b="1" smtClean="0">
                <a:solidFill>
                  <a:schemeClr val="tx1"/>
                </a:solidFill>
              </a:rPr>
              <a:t>篇末点题，首尾呼应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4585251" y="3191686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chemeClr val="tx1"/>
                </a:solidFill>
              </a:rPr>
              <a:t>2.</a:t>
            </a:r>
            <a:r>
              <a:rPr lang="zh-CN" altLang="en-US" sz="2400" b="1" smtClean="0">
                <a:solidFill>
                  <a:schemeClr val="tx1"/>
                </a:solidFill>
              </a:rPr>
              <a:t>总结全文，点明中心</a:t>
            </a:r>
            <a:r>
              <a:rPr lang="en-US" altLang="zh-CN" sz="2400" b="1" smtClean="0">
                <a:solidFill>
                  <a:schemeClr val="tx1"/>
                </a:solidFill>
              </a:rPr>
              <a:t>/</a:t>
            </a:r>
            <a:r>
              <a:rPr lang="zh-CN" altLang="en-US" sz="2400" b="1" smtClean="0">
                <a:solidFill>
                  <a:schemeClr val="tx1"/>
                </a:solidFill>
              </a:rPr>
              <a:t>主旨、升华主题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4585250" y="4927721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chemeClr val="tx1"/>
                </a:solidFill>
              </a:rPr>
              <a:t>3.</a:t>
            </a:r>
            <a:r>
              <a:rPr lang="zh-CN" altLang="en-US" sz="2400" b="1" smtClean="0">
                <a:solidFill>
                  <a:schemeClr val="tx1"/>
                </a:solidFill>
              </a:rPr>
              <a:t>设置悬念，吸引读者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233530" y="1855304"/>
            <a:ext cx="1046922" cy="3475210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5489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桃之夭夭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/>
              <a:t>①我家的屋后，有几棵大李子树，还有几棵海棠树，北窗外不远处还有一棵桃树。</a:t>
            </a:r>
          </a:p>
          <a:p>
            <a:pPr marL="0" indent="0">
              <a:buNone/>
            </a:pP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②桃树开花的时候，北窗就被桃花挤满了。这样的美景，并没有谁多看一眼，那一树妖娆的桃花 ，自顾自开着，家里的大人孩子也自顾自忙着，等桃花谢了，我的目光在北窗外停留的时间反而多了起来。 那些绿茸茸的桃子，比粉红的桃花还要耐看。桃花简单，一眼就看清楚了。但层层叠叠的桃叶和蔵身其间的桃子，则让桃树进入了一个神秘时期。这时的桃树，有了景深，成为一个神秘通道的入口。</a:t>
            </a:r>
          </a:p>
        </p:txBody>
      </p:sp>
    </p:spTree>
    <p:extLst>
      <p:ext uri="{BB962C8B-B14F-4D97-AF65-F5344CB8AC3E}">
        <p14:creationId xmlns:p14="http://schemas.microsoft.com/office/powerpoint/2010/main" val="319540675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桃之夭夭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0965" y="149432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③我不知道这棵桃树长在我家北窗外有什么不对，我一出生桃树就在那里，我没出生呢，桃树也在那里。我看见桃树，就像看见后院的大李子树、海棠树，看见前院的柳树、樱桃树，它们是我家的一部分，和那三间草房子，构成了我的童年世界。</a:t>
            </a:r>
          </a:p>
          <a:p>
            <a:pPr marL="0" indent="0">
              <a:buNone/>
            </a:pPr>
            <a:r>
              <a:rPr lang="zh-CN" altLang="en-US" smtClean="0"/>
              <a:t>④</a:t>
            </a:r>
            <a:r>
              <a:rPr lang="zh-CN" altLang="en-US"/>
              <a:t>长大了才知道，在北纬</a:t>
            </a:r>
            <a:r>
              <a:rPr lang="en-US" altLang="zh-CN"/>
              <a:t>43</a:t>
            </a:r>
            <a:r>
              <a:rPr lang="zh-CN" altLang="en-US"/>
              <a:t>度，桃树是不能存活的，至少是不能过冬的，可我家的桃树存活了， 并且过冬了。现在看来，那棵桃树真是我童年世界里的一个奇迹</a:t>
            </a:r>
            <a:r>
              <a:rPr lang="en-US" altLang="zh-CN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562112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桃之夭夭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3089" y="1361800"/>
            <a:ext cx="10515600" cy="435133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/>
              <a:t>⑤这个奇迹是父奈一手创造的。桃树生长在关里比较温暖的地区，我父亲感到东北太冷，他不想把孩子生在这么冷的地方，但是父亲又没有迁徙的能力。他就让一棵温暧地区的果树迁徙了，让一棵桃树来到我们的家园。我的父亲通过一棵桃树迷惑了我，我不记得童年有多冷，只记得那些在冰上的游戏，记得春暖花开，记得桃子甘甜。</a:t>
            </a:r>
            <a:r>
              <a:rPr lang="zh-CN" altLang="en-US" u="sng"/>
              <a:t>我的童年，比别的孩子多出了一种生活的滋味。</a:t>
            </a:r>
            <a:endParaRPr lang="zh-CN" altLang="en-US"/>
          </a:p>
          <a:p>
            <a:pPr marL="0" indent="0">
              <a:buNone/>
            </a:pP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⑥父亲的桃树有着持殊的造型：它所有树枝都朝向西方，树身像被強劲的东风压得抬不起头的样子。桃树是弯着腰的，然而这一切都和东风没有关系</a:t>
            </a:r>
            <a:r>
              <a:rPr lang="en-US" altLang="zh-CN"/>
              <a:t>.</a:t>
            </a:r>
            <a:r>
              <a:rPr lang="zh-CN" altLang="en-US"/>
              <a:t>这里厉害的不是东风，而是西北风。如果桃树是因为环境而弯腰，那么它应该向东南弯腰才对。这棵桃树是向东南弯腰还是向西北弯膜，由我父奈说了算。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260" y="3193359"/>
            <a:ext cx="7615110" cy="96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3490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桃之夭夭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4807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/>
              <a:t>⑦父亲用草绳把桃树一道一道迪捆好，然</a:t>
            </a:r>
            <a:r>
              <a:rPr lang="en-US" altLang="zh-CN"/>
              <a:t>.</a:t>
            </a:r>
            <a:r>
              <a:rPr lang="zh-CN" altLang="en-US"/>
              <a:t>后在树的下面挖坑</a:t>
            </a:r>
            <a:r>
              <a:rPr lang="en-US" altLang="zh-CN"/>
              <a:t>——</a:t>
            </a:r>
            <a:r>
              <a:rPr lang="zh-CN" altLang="en-US"/>
              <a:t>父亲总是习惯在树的西面挖坑</a:t>
            </a:r>
            <a:r>
              <a:rPr lang="en-US" altLang="zh-CN"/>
              <a:t>——</a:t>
            </a:r>
            <a:r>
              <a:rPr lang="zh-CN" altLang="en-US"/>
              <a:t>然后把捆好的桃树一点一点地压到那个土坑里去，然后我父亲就开始往树上填土，直到把整棵树埋迸土里。父亲总是在秋天把桃树从头到脚埋到土里。这等于给桃树穿了一件大棉袄。等冬天来了，大雪一层又一层边把桃树的土包盖住，这等于在棉袄的外面又给桃树穿了一件貂皮大衣，让一棵树钻进土里冬眠，这是父亲的思维，我不知道还有谁会这么做。</a:t>
            </a:r>
          </a:p>
          <a:p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⑧第二年的春天，在某个风和日丽的上午，父亲会小心地把睡了一个冬天的桃树从土里挖出来，摇落树枝上的土，再把土坑填平。这时我才明白，秋天的埋树是为了让桃树度过东北寒冷的冬天，李子树、海棠树、杨树、榆树</a:t>
            </a:r>
            <a:r>
              <a:rPr lang="en-US" altLang="zh-CN"/>
              <a:t>……</a:t>
            </a:r>
            <a:r>
              <a:rPr lang="zh-CN" altLang="en-US"/>
              <a:t>几乎所有的树</a:t>
            </a:r>
            <a:r>
              <a:rPr lang="en-US" altLang="zh-CN"/>
              <a:t>,</a:t>
            </a:r>
            <a:r>
              <a:rPr lang="zh-CN" altLang="en-US"/>
              <a:t>都不用埋，都能过冬，只有那棵桃树，冬天需要在土里冬眠，春天，父亲又把它从泥土中唤醒。那弯腰的桃树，照常开花、结果。我想天底下可能只有我的父亲有这样的耐心和智慧，</a:t>
            </a:r>
            <a:r>
              <a:rPr lang="zh-CN" altLang="en-US" u="sng"/>
              <a:t>饲养</a:t>
            </a:r>
            <a:r>
              <a:rPr lang="zh-CN" altLang="en-US"/>
              <a:t>一棵这样娇贵的桃树。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6468" y="5121570"/>
            <a:ext cx="5696317" cy="151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9879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桃之夭夭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/>
              <a:t>⑨桃子成熟的时侯，毎年都要丢失一些桃子。几次之后</a:t>
            </a:r>
            <a:r>
              <a:rPr lang="en-US" altLang="zh-CN"/>
              <a:t>.</a:t>
            </a:r>
            <a:r>
              <a:rPr lang="zh-CN" altLang="en-US"/>
              <a:t>我妈有了对策，她赶在别人来摘桃子之前，在傍晚的时候，摘下一整筐桃子。那些桃子大部分还是绿的，但成熟了。那是我此生吃过最好吃的水果。在我们家，判断桃子成熟与否，不看桃子是否红了，而是用手一捏，软的就是成熟了，有谁吃过还绿着却己熟透的桃子？那种甜，是不可以描述的。</a:t>
            </a:r>
          </a:p>
          <a:p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⑩毎年的秋天，我家的北窗台上，会摆着一排排粉红色的桃核，那是我和姐姐放在那里玩的，等它们在风里干透了，互相磕碰的声音非常悦耳。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028" y="3577794"/>
            <a:ext cx="5205304" cy="101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7967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桃之夭夭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在桃树还繁花似锦的时俟，我的父亲却死了。父亲死在一个春天，那棵桃树在父帝己不在人间的那年春天，仍忍住悲伤，顽强地把桃花开了出来。秋天，在那个没有了我父亲的秋天，桃树仍忍住悲伤，把桃子挂满枝头，那年的秋天，我吃到的桃子依然是甜的，依然是好吃得无法描述，依然有一排粉红色的桃核摆在北窗台上，进出的风吹拂它们</a:t>
            </a:r>
            <a:r>
              <a:rPr lang="en-US" altLang="zh-CN"/>
              <a:t>……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72314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语段作用题常见问法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问法一：文章第</a:t>
            </a:r>
            <a:r>
              <a:rPr lang="en-US" altLang="zh-CN" smtClean="0"/>
              <a:t>X</a:t>
            </a:r>
            <a:r>
              <a:rPr lang="zh-CN" altLang="en-US" smtClean="0"/>
              <a:t>段在全文中有什么作用？请简要分析。</a:t>
            </a:r>
            <a:endParaRPr lang="en-US" altLang="zh-CN" smtClean="0"/>
          </a:p>
          <a:p>
            <a:endParaRPr lang="en-US" altLang="zh-CN"/>
          </a:p>
          <a:p>
            <a:endParaRPr lang="en-US" altLang="zh-CN" smtClean="0"/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548913"/>
              </p:ext>
            </p:extLst>
          </p:nvPr>
        </p:nvGraphicFramePr>
        <p:xfrm>
          <a:off x="1263374" y="2528142"/>
          <a:ext cx="9152835" cy="629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732226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《</a:t>
                      </a:r>
                      <a:r>
                        <a:rPr lang="zh-CN" altLang="en-US" sz="2000" smtClean="0"/>
                        <a:t>桃之夭夭</a:t>
                      </a:r>
                      <a:r>
                        <a:rPr lang="en-US" altLang="zh-CN" sz="2000" smtClean="0"/>
                        <a:t>》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文章最后一段有哪些作用？请联系全文探究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869429"/>
              </p:ext>
            </p:extLst>
          </p:nvPr>
        </p:nvGraphicFramePr>
        <p:xfrm>
          <a:off x="1263374" y="3722811"/>
          <a:ext cx="9152835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732226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《</a:t>
                      </a:r>
                      <a:r>
                        <a:rPr lang="zh-CN" altLang="en-US" sz="2000" smtClean="0"/>
                        <a:t>回不去的才叫故乡</a:t>
                      </a:r>
                      <a:r>
                        <a:rPr lang="en-US" altLang="zh-CN" sz="2000" smtClean="0"/>
                        <a:t>》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文章最后一段有哪些作用？请联系全文探究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399682"/>
              </p:ext>
            </p:extLst>
          </p:nvPr>
        </p:nvGraphicFramePr>
        <p:xfrm>
          <a:off x="1263374" y="4961310"/>
          <a:ext cx="9152835" cy="629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732226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《</a:t>
                      </a:r>
                      <a:r>
                        <a:rPr lang="zh-CN" altLang="en-US" sz="2000" smtClean="0"/>
                        <a:t>访梅</a:t>
                      </a:r>
                      <a:r>
                        <a:rPr lang="en-US" altLang="zh-CN" sz="2000" smtClean="0"/>
                        <a:t>》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请简要分析第⑧段落在全文中的作用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98055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桃之夭夭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/>
              <a:t>（</a:t>
            </a:r>
            <a:r>
              <a:rPr lang="en-US" altLang="zh-CN"/>
              <a:t>12</a:t>
            </a:r>
            <a:r>
              <a:rPr lang="zh-CN" altLang="en-US"/>
              <a:t>）我不知道那年秋天的桃子，是我最后的桃子了。</a:t>
            </a:r>
          </a:p>
          <a:p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（</a:t>
            </a:r>
            <a:r>
              <a:rPr lang="en-US" altLang="zh-CN"/>
              <a:t>13</a:t>
            </a:r>
            <a:r>
              <a:rPr lang="zh-CN" altLang="en-US"/>
              <a:t>）冬天的时候，我来见桃树仍站在北窗外的寒风里，几片红色的叶子在抖动。下雪了，桃树上挂满了雪花；起雾了，桃树上挂满了冰花。</a:t>
            </a:r>
          </a:p>
          <a:p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（</a:t>
            </a:r>
            <a:r>
              <a:rPr lang="en-US" altLang="zh-CN"/>
              <a:t>14</a:t>
            </a:r>
            <a:r>
              <a:rPr lang="zh-CN" altLang="en-US"/>
              <a:t>）第二年春天，李子树开花了</a:t>
            </a:r>
            <a:r>
              <a:rPr lang="en-US" altLang="zh-CN"/>
              <a:t>.</a:t>
            </a:r>
            <a:r>
              <a:rPr lang="zh-CN" altLang="en-US"/>
              <a:t>樱桃树开花了，海棠树开花了，父亲的桃树终于没能忍住悲伤，它一朵花也不肯再开了。</a:t>
            </a:r>
          </a:p>
        </p:txBody>
      </p:sp>
    </p:spTree>
    <p:extLst>
      <p:ext uri="{BB962C8B-B14F-4D97-AF65-F5344CB8AC3E}">
        <p14:creationId xmlns:p14="http://schemas.microsoft.com/office/powerpoint/2010/main" val="388042332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632096" cy="1325563"/>
          </a:xfrm>
        </p:spPr>
        <p:txBody>
          <a:bodyPr>
            <a:normAutofit/>
          </a:bodyPr>
          <a:lstStyle/>
          <a:p>
            <a:r>
              <a:rPr lang="en-US" altLang="zh-CN" sz="320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1.</a:t>
            </a:r>
            <a:r>
              <a:rPr lang="zh-CN" altLang="en-US" sz="320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文中的父亲是一个怎样的人，请结合具体内容简要分析。</a:t>
            </a:r>
            <a:r>
              <a:rPr lang="zh-CN" altLang="en-US" sz="2000" smtClean="0"/>
              <a:t>（</a:t>
            </a:r>
            <a:r>
              <a:rPr lang="en-US" altLang="zh-CN" sz="2000" smtClean="0"/>
              <a:t>4</a:t>
            </a:r>
            <a:r>
              <a:rPr lang="zh-CN" altLang="en-US" sz="2000" smtClean="0"/>
              <a:t>分）</a:t>
            </a:r>
            <a:r>
              <a:rPr lang="en-US" altLang="zh-CN" sz="2000" smtClean="0"/>
              <a:t/>
            </a:r>
            <a:br>
              <a:rPr lang="en-US" altLang="zh-CN" sz="2000" smtClean="0"/>
            </a:br>
            <a:r>
              <a:rPr lang="zh-CN" altLang="en-US" sz="2800" smtClean="0"/>
              <a:t>参考答案：</a:t>
            </a:r>
            <a:endParaRPr lang="zh-CN" altLang="en-US" sz="2800"/>
          </a:p>
        </p:txBody>
      </p:sp>
      <p:sp>
        <p:nvSpPr>
          <p:cNvPr id="6" name="标题 1"/>
          <p:cNvSpPr txBox="1"/>
          <p:nvPr/>
        </p:nvSpPr>
        <p:spPr>
          <a:xfrm>
            <a:off x="838200" y="1932139"/>
            <a:ext cx="10515600" cy="532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smtClean="0"/>
              <a:t>冬天把整个桃树埋进土里，春天再挖出来，不辞辛苦。</a:t>
            </a:r>
            <a:endParaRPr lang="zh-CN" altLang="en-US" sz="2800"/>
          </a:p>
        </p:txBody>
      </p:sp>
      <p:sp>
        <p:nvSpPr>
          <p:cNvPr id="8" name="标题 1"/>
          <p:cNvSpPr txBox="1"/>
          <p:nvPr/>
        </p:nvSpPr>
        <p:spPr>
          <a:xfrm>
            <a:off x="838200" y="2926686"/>
            <a:ext cx="10515600" cy="532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smtClean="0"/>
              <a:t>精心侍弄娇贵的桃树</a:t>
            </a:r>
            <a:endParaRPr lang="zh-CN" altLang="en-US" sz="2800"/>
          </a:p>
        </p:txBody>
      </p:sp>
      <p:sp>
        <p:nvSpPr>
          <p:cNvPr id="9" name="标题 1"/>
          <p:cNvSpPr txBox="1"/>
          <p:nvPr/>
        </p:nvSpPr>
        <p:spPr>
          <a:xfrm>
            <a:off x="838200" y="5683772"/>
            <a:ext cx="10515600" cy="532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smtClean="0"/>
              <a:t>丰富孩子的生活，让孩子感受到奇迹般的温暖。</a:t>
            </a:r>
            <a:endParaRPr lang="zh-CN" altLang="en-US" sz="2800"/>
          </a:p>
        </p:txBody>
      </p:sp>
      <p:sp>
        <p:nvSpPr>
          <p:cNvPr id="11" name="标题 1"/>
          <p:cNvSpPr txBox="1"/>
          <p:nvPr/>
        </p:nvSpPr>
        <p:spPr>
          <a:xfrm>
            <a:off x="838200" y="4156460"/>
            <a:ext cx="10515600" cy="532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smtClean="0"/>
              <a:t>让桃树钻进土里冬眠。</a:t>
            </a:r>
            <a:endParaRPr lang="zh-CN" altLang="en-US" sz="2800"/>
          </a:p>
        </p:txBody>
      </p:sp>
      <p:sp>
        <p:nvSpPr>
          <p:cNvPr id="12" name="矩形 11"/>
          <p:cNvSpPr/>
          <p:nvPr/>
        </p:nvSpPr>
        <p:spPr>
          <a:xfrm>
            <a:off x="838200" y="148080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勤劳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8200" y="245101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有耐心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200" y="357573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充满生活智慧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8200" y="497522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关爱孩子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28843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632096" cy="1325563"/>
          </a:xfrm>
        </p:spPr>
        <p:txBody>
          <a:bodyPr>
            <a:normAutofit/>
          </a:bodyPr>
          <a:lstStyle/>
          <a:p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文章最后一段有哪些作用？请联系全文探究（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6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分）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838200" y="1338470"/>
            <a:ext cx="10515600" cy="1113766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第二年春天，李子树开花了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樱桃树开花了，海棠树开花了，父亲的桃树终于没能忍住悲伤，它一朵花也不肯再开了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23" y="1338470"/>
            <a:ext cx="371429" cy="3809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23" y="3425581"/>
            <a:ext cx="3806139" cy="15606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08173" y="2798170"/>
            <a:ext cx="6993835" cy="28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/>
              <a:t>①</a:t>
            </a:r>
            <a:r>
              <a:rPr lang="zh-CN" altLang="en-US" sz="2000" smtClean="0">
                <a:solidFill>
                  <a:srgbClr val="FF0000"/>
                </a:solidFill>
              </a:rPr>
              <a:t>对比，拟人</a:t>
            </a:r>
            <a:r>
              <a:rPr lang="zh-CN" altLang="en-US" sz="2000" smtClean="0"/>
              <a:t>，写出了第二年春天李子、樱桃、海棠开花，但桃花一朵花也不再开；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smtClean="0"/>
              <a:t>②</a:t>
            </a:r>
            <a:r>
              <a:rPr lang="zh-CN" altLang="en-US" sz="2000" smtClean="0">
                <a:solidFill>
                  <a:srgbClr val="FF0000"/>
                </a:solidFill>
              </a:rPr>
              <a:t>突出表现了桃树因父亲过世、无人照顾而死去，侧面体现了父亲</a:t>
            </a:r>
            <a:r>
              <a:rPr lang="zh-CN" altLang="en-US" sz="2000" smtClean="0"/>
              <a:t>的</a:t>
            </a:r>
            <a:r>
              <a:rPr lang="zh-CN" altLang="en-US" sz="2000" smtClean="0">
                <a:solidFill>
                  <a:srgbClr val="0070C0"/>
                </a:solidFill>
              </a:rPr>
              <a:t>精心呵护、耐心智慧、慈祥关爱孩子</a:t>
            </a:r>
            <a:r>
              <a:rPr lang="zh-CN" altLang="en-US" sz="2000" smtClean="0"/>
              <a:t>的特点；</a:t>
            </a:r>
            <a:r>
              <a:rPr lang="en-US" altLang="zh-CN" sz="2000" smtClean="0"/>
              <a:t/>
            </a:r>
            <a:br>
              <a:rPr lang="en-US" altLang="zh-CN" sz="2000" smtClean="0"/>
            </a:br>
            <a:r>
              <a:rPr lang="en-US" altLang="zh-CN" sz="2000" smtClean="0"/>
              <a:t>③</a:t>
            </a:r>
            <a:r>
              <a:rPr lang="zh-CN" altLang="en-US" sz="2000" smtClean="0">
                <a:solidFill>
                  <a:srgbClr val="FF0000"/>
                </a:solidFill>
              </a:rPr>
              <a:t>表达了作者对桃树死去</a:t>
            </a:r>
            <a:r>
              <a:rPr lang="zh-CN" altLang="en-US" sz="2000" smtClean="0"/>
              <a:t>的</a:t>
            </a:r>
            <a:r>
              <a:rPr lang="zh-CN" altLang="en-US" sz="2000" smtClean="0">
                <a:solidFill>
                  <a:srgbClr val="00B050"/>
                </a:solidFill>
              </a:rPr>
              <a:t>伤心和怀念</a:t>
            </a:r>
            <a:r>
              <a:rPr lang="zh-CN" altLang="en-US" sz="2000" smtClean="0"/>
              <a:t>，</a:t>
            </a:r>
            <a:r>
              <a:rPr lang="zh-CN" altLang="en-US" sz="2000" smtClean="0">
                <a:solidFill>
                  <a:srgbClr val="FF0000"/>
                </a:solidFill>
              </a:rPr>
              <a:t>对父亲的赞美，对父亲离世的悲伤与怀念</a:t>
            </a:r>
            <a:r>
              <a:rPr lang="zh-CN" altLang="en-US" sz="2000" smtClean="0"/>
              <a:t>。对有桃树相伴的童年生活的怀念。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96037599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8878" y="890821"/>
            <a:ext cx="1612853" cy="5536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696" y="3944617"/>
            <a:ext cx="1601338" cy="521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674" y="3944617"/>
            <a:ext cx="1540398" cy="521366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H="1">
            <a:off x="3128365" y="2835965"/>
            <a:ext cx="1244852" cy="914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8029439" y="2721226"/>
            <a:ext cx="1093434" cy="1095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430031" y="1872401"/>
            <a:ext cx="3922643" cy="523220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对</a:t>
            </a:r>
            <a:r>
              <a:rPr lang="en-US" altLang="zh-CN" sz="2800" smtClean="0"/>
              <a:t>XX</a:t>
            </a:r>
            <a:r>
              <a:rPr lang="zh-CN" altLang="en-US" sz="2800" smtClean="0"/>
              <a:t>死去的伤心与怀念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1167043" y="4660235"/>
            <a:ext cx="3922643" cy="523220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mtClean="0"/>
              <a:t>对童年生活的怀念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6911731" y="4605035"/>
            <a:ext cx="4616881" cy="523220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对逝去亲人的怀念（思念等）</a:t>
            </a:r>
            <a:endParaRPr lang="zh-CN" altLang="en-US" sz="28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6683" y="977178"/>
            <a:ext cx="2076190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0103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632096" cy="1325563"/>
          </a:xfrm>
        </p:spPr>
        <p:txBody>
          <a:bodyPr>
            <a:normAutofit/>
          </a:bodyPr>
          <a:lstStyle/>
          <a:p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文章最后一段有哪些作用？请联系全文探究（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6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分）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838200" y="1338470"/>
            <a:ext cx="10515600" cy="1113766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第二年春天，李子树开花了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樱桃树开花了，海棠树开花了，父亲的桃树终于没能忍住悲伤，它一朵花也不肯再开了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23" y="1338470"/>
            <a:ext cx="371429" cy="3809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23" y="3425581"/>
            <a:ext cx="3806139" cy="15606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08173" y="2798170"/>
            <a:ext cx="6993835" cy="28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/>
              <a:t>①</a:t>
            </a:r>
            <a:r>
              <a:rPr lang="zh-CN" altLang="en-US" sz="2000" smtClean="0">
                <a:solidFill>
                  <a:srgbClr val="FF0000"/>
                </a:solidFill>
              </a:rPr>
              <a:t>对比，拟人</a:t>
            </a:r>
            <a:r>
              <a:rPr lang="zh-CN" altLang="en-US" sz="2000" smtClean="0"/>
              <a:t>，写出了第二年春天李子、樱桃、海棠开花，但桃花一朵花也不再开；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smtClean="0"/>
              <a:t>②</a:t>
            </a:r>
            <a:r>
              <a:rPr lang="zh-CN" altLang="en-US" sz="2000" smtClean="0">
                <a:solidFill>
                  <a:srgbClr val="FF0000"/>
                </a:solidFill>
              </a:rPr>
              <a:t>突出表现了桃树因父亲过世、无人照顾而死去，侧面体现了父亲</a:t>
            </a:r>
            <a:r>
              <a:rPr lang="zh-CN" altLang="en-US" sz="2000" smtClean="0"/>
              <a:t>的</a:t>
            </a:r>
            <a:r>
              <a:rPr lang="zh-CN" altLang="en-US" sz="2000" smtClean="0">
                <a:solidFill>
                  <a:srgbClr val="0070C0"/>
                </a:solidFill>
              </a:rPr>
              <a:t>精心呵护、耐心智慧、慈祥关爱孩子</a:t>
            </a:r>
            <a:r>
              <a:rPr lang="zh-CN" altLang="en-US" sz="2000" smtClean="0"/>
              <a:t>的特点；</a:t>
            </a:r>
            <a:r>
              <a:rPr lang="en-US" altLang="zh-CN" sz="2000" smtClean="0"/>
              <a:t/>
            </a:r>
            <a:br>
              <a:rPr lang="en-US" altLang="zh-CN" sz="2000" smtClean="0"/>
            </a:br>
            <a:r>
              <a:rPr lang="en-US" altLang="zh-CN" sz="2000" smtClean="0"/>
              <a:t>③</a:t>
            </a:r>
            <a:r>
              <a:rPr lang="zh-CN" altLang="en-US" sz="2000" smtClean="0">
                <a:solidFill>
                  <a:srgbClr val="FF0000"/>
                </a:solidFill>
              </a:rPr>
              <a:t>表达了作者对桃树死去</a:t>
            </a:r>
            <a:r>
              <a:rPr lang="zh-CN" altLang="en-US" sz="2000" smtClean="0"/>
              <a:t>的</a:t>
            </a:r>
            <a:r>
              <a:rPr lang="zh-CN" altLang="en-US" sz="2000" smtClean="0">
                <a:solidFill>
                  <a:srgbClr val="00B050"/>
                </a:solidFill>
              </a:rPr>
              <a:t>伤心和怀念</a:t>
            </a:r>
            <a:r>
              <a:rPr lang="zh-CN" altLang="en-US" sz="2000" smtClean="0"/>
              <a:t>，</a:t>
            </a:r>
            <a:r>
              <a:rPr lang="zh-CN" altLang="en-US" sz="2000" smtClean="0">
                <a:solidFill>
                  <a:srgbClr val="FF0000"/>
                </a:solidFill>
              </a:rPr>
              <a:t>对父亲的赞美，对父亲离世的悲伤与怀念</a:t>
            </a:r>
            <a:r>
              <a:rPr lang="zh-CN" altLang="en-US" sz="2000" smtClean="0"/>
              <a:t>。对有桃树相伴的童年生活的怀念。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65753571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632096" cy="1325563"/>
          </a:xfrm>
        </p:spPr>
        <p:txBody>
          <a:bodyPr>
            <a:normAutofit/>
          </a:bodyPr>
          <a:lstStyle/>
          <a:p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文章最后一段有哪些作用？请联系全文探究（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6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分）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838200" y="1338470"/>
            <a:ext cx="10515600" cy="1113766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第二年春天，李子树开花了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樱桃树开花了，海棠树开花了，父亲的桃树终于没能忍住悲伤，它一朵花也不肯再开了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23" y="1338470"/>
            <a:ext cx="371429" cy="38095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29727" y="3475519"/>
            <a:ext cx="6993835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</a:rPr>
              <a:t>④总结全文、升华主题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8200" y="2548379"/>
            <a:ext cx="10515600" cy="830997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①我家的屋后，有几棵大李子树，还有几棵海棠树，北窗外不远处还有一棵桃树。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86904" y="3574457"/>
            <a:ext cx="3920927" cy="2444705"/>
            <a:chOff x="786904" y="3574457"/>
            <a:chExt cx="3920927" cy="2444705"/>
          </a:xfrm>
        </p:grpSpPr>
        <p:sp>
          <p:nvSpPr>
            <p:cNvPr id="3" name="矩形 2"/>
            <p:cNvSpPr/>
            <p:nvPr/>
          </p:nvSpPr>
          <p:spPr>
            <a:xfrm>
              <a:off x="786904" y="4569758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尾段</a:t>
              </a: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>
              <a:off x="1484531" y="3658781"/>
              <a:ext cx="537882" cy="222206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144309" y="3574457"/>
              <a:ext cx="25635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总结全文，升华主题</a:t>
              </a: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54251" y="4233212"/>
              <a:ext cx="24929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照应文题，首尾呼应</a:t>
              </a: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182158" y="4948505"/>
              <a:ext cx="24929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引发思考，想象空间</a:t>
              </a: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2158" y="5619052"/>
              <a:ext cx="24929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结尾含蓄，令人回味</a:t>
              </a: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829727" y="4126195"/>
            <a:ext cx="6993835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</a:rPr>
              <a:t>⑤首尾呼应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29727" y="5565543"/>
            <a:ext cx="6993835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</a:rPr>
              <a:t>⑥以景结情，言有尽而意无穷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53171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632096" cy="1325563"/>
          </a:xfrm>
        </p:spPr>
        <p:txBody>
          <a:bodyPr>
            <a:normAutofit/>
          </a:bodyPr>
          <a:lstStyle/>
          <a:p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文章最后一段有哪些作用？请联系全文探究（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6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分）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endParaRPr lang="zh-CN" altLang="en-US" sz="2800"/>
          </a:p>
        </p:txBody>
      </p:sp>
      <p:sp>
        <p:nvSpPr>
          <p:cNvPr id="9" name="矩形 8"/>
          <p:cNvSpPr/>
          <p:nvPr/>
        </p:nvSpPr>
        <p:spPr>
          <a:xfrm>
            <a:off x="640976" y="1401233"/>
            <a:ext cx="109055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①写出了第二年春天李子、樱桃、海棠开花,但桃花一朵花也不再开</a:t>
            </a:r>
          </a:p>
          <a:p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②突出表现了桃树因父亲过世、无人照顾而死去,侧面体现了父亲的精心呵护、耐心智慧、慈祥关爱孩子;</a:t>
            </a:r>
          </a:p>
          <a:p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③表达了作者对桃树死去的伤心与怀念,对有桃树相伴的童年生活的怀念,对父亲的赞美,对父亲离世的悲伤与怀念;</a:t>
            </a:r>
          </a:p>
          <a:p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④总结全文、升华主旨;</a:t>
            </a:r>
          </a:p>
          <a:p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⑤首尾呼应</a:t>
            </a:r>
          </a:p>
          <a:p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⑥以景结情,言有尽而意无穷。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2733" y="4677715"/>
            <a:ext cx="2723809" cy="1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99112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情况三：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文章中间段</a:t>
            </a:r>
            <a:r>
              <a:rPr lang="zh-CN" altLang="en-US" smtClean="0"/>
              <a:t>的结构作用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0200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中间段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的</a:t>
            </a:r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作用</a:t>
            </a:r>
            <a:r>
              <a:rPr lang="zh-CN" altLang="en-US" smtClean="0"/>
              <a:t>？</a:t>
            </a:r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086679" y="3191686"/>
            <a:ext cx="1921565" cy="100716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chemeClr val="tx1"/>
                </a:solidFill>
              </a:rPr>
              <a:t>中段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4585252" y="1577009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chemeClr val="tx1"/>
                </a:solidFill>
              </a:rPr>
              <a:t>1.</a:t>
            </a:r>
            <a:r>
              <a:rPr lang="zh-CN" altLang="en-US" sz="2400" b="1" smtClean="0">
                <a:solidFill>
                  <a:schemeClr val="tx1"/>
                </a:solidFill>
              </a:rPr>
              <a:t>承上启下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4585250" y="4927721"/>
            <a:ext cx="6228521" cy="8055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chemeClr val="tx1"/>
                </a:solidFill>
              </a:rPr>
              <a:t>2.</a:t>
            </a:r>
            <a:r>
              <a:rPr lang="zh-CN" altLang="en-US" sz="2400" b="1" smtClean="0">
                <a:solidFill>
                  <a:schemeClr val="tx1"/>
                </a:solidFill>
              </a:rPr>
              <a:t>引出下文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233530" y="1855304"/>
            <a:ext cx="1046922" cy="3475210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66334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燃烧的木棉花</a:t>
            </a:r>
          </a:p>
        </p:txBody>
      </p:sp>
      <p:sp>
        <p:nvSpPr>
          <p:cNvPr id="4" name="矩形 3"/>
          <p:cNvSpPr/>
          <p:nvPr/>
        </p:nvSpPr>
        <p:spPr>
          <a:xfrm>
            <a:off x="1129552" y="1690688"/>
            <a:ext cx="10224248" cy="4424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①在金沙江、怒江、澜沧江三江并流的地带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木棉花如一位淸逸的隐士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不时把它孤傲的身影投射在江畔的某个地带。金沙江在高山峡谷里穿行。湍急时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江水激荡岸石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雷霆万钧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滚泻奔腾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形成了虎跳峡等壮美的奇观；平缓时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江水波澜不惊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莹碧如玉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悠悠徐行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衍生了金江古渡等柔和的景致。在一疾一缓之间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具有神性和自由意味的金沙江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让滇西北高原具有了重叠的层次和流动的质感。</a:t>
            </a: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②一条江的奔流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会让江岸承受无处不在的冲击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而一条江的静滞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会让江畔拥有云蒸霞蔚的江花。在金沙江沿线绽放的木棉花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聚成了一道绝美的风景。挺立在江岸边的木棉花树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不离不弃地依偎着金沙江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用自己的身影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点缀着江水的寂寞。有了木棉花的点缀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金沙江就拥有了明媚的色彩与春光。木棉花树的俊逸挺拔和金沙江的激情交织碰撞</a:t>
            </a:r>
            <a:r>
              <a:rPr lang="en-US" altLang="zh-CN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滇西北高原停驻在人们的视野里。</a:t>
            </a:r>
            <a:endParaRPr lang="zh-CN" altLang="en-US" b="0" i="0">
              <a:solidFill>
                <a:srgbClr val="1E1E1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64685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/>
              <a:t>语段作用题应该从哪两个角度来作答？（双选）</a:t>
            </a:r>
            <a:endParaRPr lang="zh-CN" altLang="en-US" sz="3600"/>
          </a:p>
        </p:txBody>
      </p:sp>
      <p:sp>
        <p:nvSpPr>
          <p:cNvPr id="4" name="图文框 3"/>
          <p:cNvSpPr/>
          <p:nvPr/>
        </p:nvSpPr>
        <p:spPr>
          <a:xfrm>
            <a:off x="1046922" y="2782957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A</a:t>
            </a:r>
            <a:r>
              <a:rPr lang="en-US" altLang="zh-CN" sz="3600" b="1">
                <a:solidFill>
                  <a:schemeClr val="tx1"/>
                </a:solidFill>
              </a:rPr>
              <a:t>.</a:t>
            </a:r>
            <a:r>
              <a:rPr lang="zh-CN" altLang="en-US" sz="3600" b="1" smtClean="0">
                <a:solidFill>
                  <a:schemeClr val="tx1"/>
                </a:solidFill>
              </a:rPr>
              <a:t>内容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405809" y="2782956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B.</a:t>
            </a:r>
            <a:r>
              <a:rPr lang="zh-CN" altLang="en-US" sz="3600" b="1" smtClean="0">
                <a:solidFill>
                  <a:schemeClr val="tx1"/>
                </a:solidFill>
              </a:rPr>
              <a:t>修辞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5764696" y="2782955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C.</a:t>
            </a:r>
            <a:r>
              <a:rPr lang="zh-CN" altLang="en-US" sz="3600" b="1" smtClean="0">
                <a:solidFill>
                  <a:schemeClr val="tx1"/>
                </a:solidFill>
              </a:rPr>
              <a:t>结构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8123583" y="2782954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D.</a:t>
            </a:r>
            <a:r>
              <a:rPr lang="zh-CN" altLang="en-US" sz="3600" b="1" smtClean="0">
                <a:solidFill>
                  <a:schemeClr val="tx1"/>
                </a:solidFill>
              </a:rPr>
              <a:t>描写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73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燃烧的木棉花</a:t>
            </a:r>
          </a:p>
        </p:txBody>
      </p:sp>
      <p:sp>
        <p:nvSpPr>
          <p:cNvPr id="4" name="矩形 3"/>
          <p:cNvSpPr/>
          <p:nvPr/>
        </p:nvSpPr>
        <p:spPr>
          <a:xfrm>
            <a:off x="1129552" y="1314171"/>
            <a:ext cx="10224248" cy="5001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/>
              <a:t>③春会让木棉花隐忍了一年的生机在瞬间绽放</a:t>
            </a:r>
            <a:r>
              <a:rPr lang="en-US" altLang="zh-CN"/>
              <a:t>,</a:t>
            </a:r>
            <a:r>
              <a:rPr lang="zh-CN" altLang="en-US"/>
              <a:t>满树的鲜红与艳丽成就了木棉花</a:t>
            </a:r>
            <a:r>
              <a:rPr lang="en-US" altLang="zh-CN"/>
              <a:t>,</a:t>
            </a:r>
            <a:r>
              <a:rPr lang="zh-CN" altLang="en-US"/>
              <a:t>成就了它“英雄花”的称谓。一树木棉花</a:t>
            </a:r>
            <a:r>
              <a:rPr lang="en-US" altLang="zh-CN"/>
              <a:t>,</a:t>
            </a:r>
            <a:r>
              <a:rPr lang="zh-CN" altLang="en-US"/>
              <a:t>就是一树春天里绽放的火红与希望。有了木棉花娇艳的容颜</a:t>
            </a:r>
            <a:r>
              <a:rPr lang="en-US" altLang="zh-CN"/>
              <a:t>,</a:t>
            </a:r>
            <a:r>
              <a:rPr lang="zh-CN" altLang="en-US"/>
              <a:t>滇西北高原就有了亮丽的底色；</a:t>
            </a:r>
            <a:r>
              <a:rPr lang="zh-CN" altLang="en-US" u="sng"/>
              <a:t>有了木棉花的陪伴</a:t>
            </a:r>
            <a:r>
              <a:rPr lang="en-US" altLang="zh-CN" u="sng"/>
              <a:t>,</a:t>
            </a:r>
            <a:r>
              <a:rPr lang="zh-CN" altLang="en-US" u="sng"/>
              <a:t>一路奔行的金沙江就不再感到疲惫。</a:t>
            </a:r>
            <a:r>
              <a:rPr lang="zh-CN" altLang="en-US"/>
              <a:t>在金沙江的穿行路线图里</a:t>
            </a:r>
            <a:r>
              <a:rPr lang="en-US" altLang="zh-CN"/>
              <a:t>,</a:t>
            </a:r>
            <a:r>
              <a:rPr lang="zh-CN" altLang="en-US"/>
              <a:t>始终有木棉花若隐若现的身影。</a:t>
            </a:r>
          </a:p>
          <a:p>
            <a:pPr>
              <a:lnSpc>
                <a:spcPct val="200000"/>
              </a:lnSpc>
            </a:pPr>
            <a:r>
              <a:rPr lang="zh-CN" altLang="en-US"/>
              <a:t>　　④除了金沙江边的干热河谷地带</a:t>
            </a:r>
            <a:r>
              <a:rPr lang="en-US" altLang="zh-CN"/>
              <a:t>,</a:t>
            </a:r>
            <a:r>
              <a:rPr lang="zh-CN" altLang="en-US"/>
              <a:t>在滇西北的一个个村庄</a:t>
            </a:r>
            <a:r>
              <a:rPr lang="en-US" altLang="zh-CN"/>
              <a:t>,</a:t>
            </a:r>
            <a:r>
              <a:rPr lang="zh-CN" altLang="en-US"/>
              <a:t>木棉花树依然有着挺拔不凡的气度。在乡村</a:t>
            </a:r>
            <a:r>
              <a:rPr lang="en-US" altLang="zh-CN"/>
              <a:t>,</a:t>
            </a:r>
            <a:r>
              <a:rPr lang="zh-CN" altLang="en-US"/>
              <a:t>一只只在花朵旁驻足的小鸟</a:t>
            </a:r>
            <a:r>
              <a:rPr lang="en-US" altLang="zh-CN"/>
              <a:t>,</a:t>
            </a:r>
            <a:r>
              <a:rPr lang="zh-CN" altLang="en-US"/>
              <a:t>一只只在硕大花瓣里穿行的蜜蜂</a:t>
            </a:r>
            <a:r>
              <a:rPr lang="en-US" altLang="zh-CN"/>
              <a:t>,</a:t>
            </a:r>
            <a:r>
              <a:rPr lang="zh-CN" altLang="en-US"/>
              <a:t>会让木棉花变得更加生动和温情。五星形的花瓣</a:t>
            </a:r>
            <a:r>
              <a:rPr lang="en-US" altLang="zh-CN"/>
              <a:t>,</a:t>
            </a:r>
            <a:r>
              <a:rPr lang="zh-CN" altLang="en-US"/>
              <a:t>紧紧簇拥着蕊的花瓣</a:t>
            </a:r>
            <a:r>
              <a:rPr lang="en-US" altLang="zh-CN"/>
              <a:t>,</a:t>
            </a:r>
            <a:r>
              <a:rPr lang="zh-CN" altLang="en-US"/>
              <a:t>让木棉花充满了凝聚的象征意味。选择了乡村的木棉花</a:t>
            </a:r>
            <a:r>
              <a:rPr lang="en-US" altLang="zh-CN"/>
              <a:t>,</a:t>
            </a:r>
            <a:r>
              <a:rPr lang="zh-CN" altLang="en-US"/>
              <a:t>把自己的根深深扎进红土地里</a:t>
            </a:r>
            <a:r>
              <a:rPr lang="en-US" altLang="zh-CN"/>
              <a:t>,</a:t>
            </a:r>
            <a:r>
              <a:rPr lang="zh-CN" altLang="en-US"/>
              <a:t>用俊俏而大气的容颜</a:t>
            </a:r>
            <a:r>
              <a:rPr lang="en-US" altLang="zh-CN"/>
              <a:t>,</a:t>
            </a:r>
            <a:r>
              <a:rPr lang="zh-CN" altLang="en-US"/>
              <a:t>和村庄两相厮守。那些硕大而肥厚的花朵</a:t>
            </a:r>
            <a:r>
              <a:rPr lang="en-US" altLang="zh-CN"/>
              <a:t>,</a:t>
            </a:r>
            <a:r>
              <a:rPr lang="zh-CN" altLang="en-US"/>
              <a:t>在喧闹了春光之后</a:t>
            </a:r>
            <a:r>
              <a:rPr lang="en-US" altLang="zh-CN"/>
              <a:t>,</a:t>
            </a:r>
            <a:r>
              <a:rPr lang="zh-CN" altLang="en-US"/>
              <a:t>便会被摘下、晒干</a:t>
            </a:r>
            <a:r>
              <a:rPr lang="en-US" altLang="zh-CN"/>
              <a:t>,</a:t>
            </a:r>
            <a:r>
              <a:rPr lang="zh-CN" altLang="en-US"/>
              <a:t>成为味蕾上的诱惑。</a:t>
            </a:r>
          </a:p>
        </p:txBody>
      </p:sp>
    </p:spTree>
    <p:extLst>
      <p:ext uri="{BB962C8B-B14F-4D97-AF65-F5344CB8AC3E}">
        <p14:creationId xmlns:p14="http://schemas.microsoft.com/office/powerpoint/2010/main" val="131209246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燃烧的木棉花</a:t>
            </a:r>
          </a:p>
        </p:txBody>
      </p:sp>
      <p:sp>
        <p:nvSpPr>
          <p:cNvPr id="4" name="矩形 3"/>
          <p:cNvSpPr/>
          <p:nvPr/>
        </p:nvSpPr>
        <p:spPr>
          <a:xfrm>
            <a:off x="1129552" y="1314171"/>
            <a:ext cx="10224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/>
              <a:t>⑤有了木棉花</a:t>
            </a:r>
            <a:r>
              <a:rPr lang="en-US" altLang="zh-CN"/>
              <a:t>,</a:t>
            </a:r>
            <a:r>
              <a:rPr lang="zh-CN" altLang="en-US"/>
              <a:t>乡村就拥有了另一副容颜。在木棉花树的绿荫下纳凉、聊天</a:t>
            </a:r>
            <a:r>
              <a:rPr lang="en-US" altLang="zh-CN"/>
              <a:t>,</a:t>
            </a:r>
            <a:r>
              <a:rPr lang="zh-CN" altLang="en-US"/>
              <a:t>或是做些手里的活计</a:t>
            </a:r>
            <a:r>
              <a:rPr lang="en-US" altLang="zh-CN"/>
              <a:t>,</a:t>
            </a:r>
            <a:r>
              <a:rPr lang="zh-CN" altLang="en-US"/>
              <a:t>是村人的最爱。爷爷在世时</a:t>
            </a:r>
            <a:r>
              <a:rPr lang="en-US" altLang="zh-CN"/>
              <a:t>,</a:t>
            </a:r>
            <a:r>
              <a:rPr lang="zh-CN" altLang="en-US"/>
              <a:t>曾守过生产队的窝棚多年</a:t>
            </a:r>
            <a:r>
              <a:rPr lang="en-US" altLang="zh-CN"/>
              <a:t>,</a:t>
            </a:r>
            <a:r>
              <a:rPr lang="zh-CN" altLang="en-US"/>
              <a:t>院里长着一棵高大的木棉花树。毎年春天木棉花如期绽放</a:t>
            </a:r>
            <a:r>
              <a:rPr lang="en-US" altLang="zh-CN"/>
              <a:t>,</a:t>
            </a:r>
            <a:r>
              <a:rPr lang="zh-CN" altLang="en-US"/>
              <a:t>他会把木棉花摘下</a:t>
            </a:r>
            <a:r>
              <a:rPr lang="en-US" altLang="zh-CN"/>
              <a:t>,</a:t>
            </a:r>
            <a:r>
              <a:rPr lang="zh-CN" altLang="en-US"/>
              <a:t>晒干后当作枕芯</a:t>
            </a:r>
            <a:r>
              <a:rPr lang="en-US" altLang="zh-CN"/>
              <a:t>,</a:t>
            </a:r>
            <a:r>
              <a:rPr lang="zh-CN" altLang="en-US"/>
              <a:t>或是用来做菜</a:t>
            </a:r>
            <a:r>
              <a:rPr lang="en-US" altLang="zh-CN"/>
              <a:t>,</a:t>
            </a:r>
            <a:r>
              <a:rPr lang="zh-CN" altLang="en-US"/>
              <a:t>让我们在儿时便享受到了来自木棉花的诱惑。这缕鲜香</a:t>
            </a:r>
            <a:r>
              <a:rPr lang="en-US" altLang="zh-CN"/>
              <a:t>,</a:t>
            </a:r>
            <a:r>
              <a:rPr lang="zh-CN" altLang="en-US"/>
              <a:t>至今让我回味</a:t>
            </a:r>
            <a:r>
              <a:rPr lang="en-US" altLang="zh-CN"/>
              <a:t>,</a:t>
            </a:r>
            <a:r>
              <a:rPr lang="zh-CN" altLang="en-US"/>
              <a:t>是我在外打拼的日子里不断的一缕乡愁。</a:t>
            </a:r>
          </a:p>
          <a:p>
            <a:pPr>
              <a:lnSpc>
                <a:spcPct val="200000"/>
              </a:lnSpc>
            </a:pPr>
            <a:r>
              <a:rPr lang="zh-CN" altLang="en-US" smtClean="0"/>
              <a:t>⑥</a:t>
            </a:r>
            <a:r>
              <a:rPr lang="zh-CN" altLang="en-US"/>
              <a:t>没有了木棉花</a:t>
            </a:r>
            <a:r>
              <a:rPr lang="en-US" altLang="zh-CN"/>
              <a:t>,</a:t>
            </a:r>
            <a:r>
              <a:rPr lang="zh-CN" altLang="en-US"/>
              <a:t>滇西北的金沙江肯定会失去不少美。河湾里的一树木棉花</a:t>
            </a:r>
            <a:r>
              <a:rPr lang="en-US" altLang="zh-CN"/>
              <a:t>,</a:t>
            </a:r>
            <a:r>
              <a:rPr lang="zh-CN" altLang="en-US"/>
              <a:t>倒映在河水里</a:t>
            </a:r>
            <a:r>
              <a:rPr lang="en-US" altLang="zh-CN"/>
              <a:t>,</a:t>
            </a:r>
            <a:r>
              <a:rPr lang="zh-CN" altLang="en-US"/>
              <a:t>与天空的云彩互相唱和；江岸边的一树木棉花</a:t>
            </a:r>
            <a:r>
              <a:rPr lang="en-US" altLang="zh-CN"/>
              <a:t>,</a:t>
            </a:r>
            <a:r>
              <a:rPr lang="zh-CN" altLang="en-US"/>
              <a:t>把笑脸展示在崖畔上</a:t>
            </a:r>
            <a:r>
              <a:rPr lang="en-US" altLang="zh-CN"/>
              <a:t>,</a:t>
            </a:r>
            <a:r>
              <a:rPr lang="zh-CN" altLang="en-US"/>
              <a:t>与山林中的飞鸟和鸣；村庄里的一树木棉花</a:t>
            </a:r>
            <a:r>
              <a:rPr lang="en-US" altLang="zh-CN"/>
              <a:t>,</a:t>
            </a:r>
            <a:r>
              <a:rPr lang="zh-CN" altLang="en-US"/>
              <a:t>用它的静默付出</a:t>
            </a:r>
            <a:r>
              <a:rPr lang="en-US" altLang="zh-CN"/>
              <a:t>,</a:t>
            </a:r>
            <a:r>
              <a:rPr lang="zh-CN" altLang="en-US"/>
              <a:t>温暖农人的朴素生活。给予、奉献、朴实、隐忍</a:t>
            </a:r>
            <a:r>
              <a:rPr lang="en-US" altLang="zh-CN"/>
              <a:t>,</a:t>
            </a:r>
            <a:r>
              <a:rPr lang="zh-CN" altLang="en-US"/>
              <a:t>是木棉花的气度</a:t>
            </a:r>
            <a:r>
              <a:rPr lang="en-US" altLang="zh-CN"/>
              <a:t>,</a:t>
            </a:r>
            <a:r>
              <a:rPr lang="zh-CN" altLang="en-US"/>
              <a:t>也应该是乡村的气度。</a:t>
            </a:r>
          </a:p>
        </p:txBody>
      </p:sp>
    </p:spTree>
    <p:extLst>
      <p:ext uri="{BB962C8B-B14F-4D97-AF65-F5344CB8AC3E}">
        <p14:creationId xmlns:p14="http://schemas.microsoft.com/office/powerpoint/2010/main" val="1934411509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燃烧的木棉花</a:t>
            </a:r>
          </a:p>
        </p:txBody>
      </p:sp>
      <p:sp>
        <p:nvSpPr>
          <p:cNvPr id="4" name="矩形 3"/>
          <p:cNvSpPr/>
          <p:nvPr/>
        </p:nvSpPr>
        <p:spPr>
          <a:xfrm>
            <a:off x="1129552" y="1314171"/>
            <a:ext cx="1039906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⑦木棉花始终在提醒着乡村</a:t>
            </a:r>
            <a:r>
              <a:rPr lang="en-US" altLang="zh-CN"/>
              <a:t>,</a:t>
            </a:r>
            <a:r>
              <a:rPr lang="zh-CN" altLang="en-US"/>
              <a:t>只有不断地弘扬美好</a:t>
            </a:r>
            <a:r>
              <a:rPr lang="en-US" altLang="zh-CN"/>
              <a:t>,</a:t>
            </a:r>
            <a:r>
              <a:rPr lang="zh-CN" altLang="en-US"/>
              <a:t>摒弃丑陋</a:t>
            </a:r>
            <a:r>
              <a:rPr lang="en-US" altLang="zh-CN"/>
              <a:t>,</a:t>
            </a:r>
            <a:r>
              <a:rPr lang="zh-CN" altLang="en-US"/>
              <a:t>才能获得踏实的幸福生活。木棉花的美</a:t>
            </a:r>
            <a:r>
              <a:rPr lang="en-US" altLang="zh-CN"/>
              <a:t>,</a:t>
            </a:r>
            <a:r>
              <a:rPr lang="zh-CN" altLang="en-US"/>
              <a:t>在目光所及之内</a:t>
            </a:r>
            <a:r>
              <a:rPr lang="en-US" altLang="zh-CN"/>
              <a:t>,</a:t>
            </a:r>
            <a:r>
              <a:rPr lang="zh-CN" altLang="en-US"/>
              <a:t>也在目光所及之外</a:t>
            </a:r>
            <a:r>
              <a:rPr lang="en-US" altLang="zh-CN"/>
              <a:t>,</a:t>
            </a:r>
            <a:r>
              <a:rPr lang="zh-CN" altLang="en-US"/>
              <a:t>当它的一树花朵开始凋零</a:t>
            </a:r>
            <a:r>
              <a:rPr lang="en-US" altLang="zh-CN"/>
              <a:t>,</a:t>
            </a:r>
            <a:r>
              <a:rPr lang="zh-CN" altLang="en-US"/>
              <a:t>褪去了原有的繁华</a:t>
            </a:r>
            <a:r>
              <a:rPr lang="en-US" altLang="zh-CN"/>
              <a:t>,</a:t>
            </a:r>
            <a:r>
              <a:rPr lang="zh-CN" altLang="en-US"/>
              <a:t>失去了原有的光泽</a:t>
            </a:r>
            <a:r>
              <a:rPr lang="en-US" altLang="zh-CN"/>
              <a:t>,</a:t>
            </a:r>
            <a:r>
              <a:rPr lang="zh-CN" altLang="en-US"/>
              <a:t>它作为美食的历程却才刚刚开始。我们的生命</a:t>
            </a:r>
            <a:r>
              <a:rPr lang="en-US" altLang="zh-CN"/>
              <a:t>,</a:t>
            </a:r>
            <a:r>
              <a:rPr lang="zh-CN" altLang="en-US"/>
              <a:t>也应该如木棉花一样</a:t>
            </a:r>
            <a:r>
              <a:rPr lang="en-US" altLang="zh-CN"/>
              <a:t>,</a:t>
            </a:r>
            <a:r>
              <a:rPr lang="zh-CN" altLang="en-US"/>
              <a:t>勇敢绽放。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　　⑧蛰居小城二十多年的时光里</a:t>
            </a:r>
            <a:r>
              <a:rPr lang="en-US" altLang="zh-CN"/>
              <a:t>,</a:t>
            </a:r>
            <a:r>
              <a:rPr lang="zh-CN" altLang="en-US"/>
              <a:t>我会在夜晚不时地怀念木棉花。怀念木棉花</a:t>
            </a:r>
            <a:r>
              <a:rPr lang="en-US" altLang="zh-CN"/>
              <a:t>,</a:t>
            </a:r>
            <a:r>
              <a:rPr lang="zh-CN" altLang="en-US"/>
              <a:t>其实也是在怀念曾经拥有的乡村生活与气度。那在味蕾上逐渐洇开的淡淡乡愁</a:t>
            </a:r>
            <a:r>
              <a:rPr lang="en-US" altLang="zh-CN"/>
              <a:t>,</a:t>
            </a:r>
            <a:r>
              <a:rPr lang="zh-CN" altLang="en-US"/>
              <a:t>那散发出木棉花瓣清香的睡梦，陪伴着我在人生的路途上不断跋涉、前行。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　　⑨被木棉花染红的春天是幸福的</a:t>
            </a:r>
            <a:r>
              <a:rPr lang="en-US" altLang="zh-CN"/>
              <a:t>,</a:t>
            </a:r>
            <a:r>
              <a:rPr lang="zh-CN" altLang="en-US"/>
              <a:t>有了木棉花的滇西北是幸福的。我们在外行走时略显踉跄的脚步</a:t>
            </a:r>
            <a:r>
              <a:rPr lang="en-US" altLang="zh-CN"/>
              <a:t>,</a:t>
            </a:r>
            <a:r>
              <a:rPr lang="zh-CN" altLang="en-US"/>
              <a:t>和故乡的明媚春光里的木棉花相遇之后</a:t>
            </a:r>
            <a:r>
              <a:rPr lang="en-US" altLang="zh-CN"/>
              <a:t>,</a:t>
            </a:r>
            <a:r>
              <a:rPr lang="zh-CN" altLang="en-US"/>
              <a:t>开始变得坚实</a:t>
            </a:r>
            <a:r>
              <a:rPr lang="en-US" altLang="zh-CN"/>
              <a:t>,</a:t>
            </a:r>
            <a:r>
              <a:rPr lang="zh-CN" altLang="en-US"/>
              <a:t>如同我们凝望故乡时的深情目光。</a:t>
            </a:r>
          </a:p>
          <a:p>
            <a:pPr algn="r">
              <a:lnSpc>
                <a:spcPct val="150000"/>
              </a:lnSpc>
            </a:pPr>
            <a:r>
              <a:rPr lang="zh-CN" altLang="en-US"/>
              <a:t>（选自</a:t>
            </a:r>
            <a:r>
              <a:rPr lang="en-US" altLang="zh-CN"/>
              <a:t>《</a:t>
            </a:r>
            <a:r>
              <a:rPr lang="zh-CN" altLang="en-US"/>
              <a:t>人民日报</a:t>
            </a:r>
            <a:r>
              <a:rPr lang="en-US" altLang="zh-CN"/>
              <a:t>》,</a:t>
            </a:r>
            <a:r>
              <a:rPr lang="zh-CN" altLang="en-US"/>
              <a:t>有删改）</a:t>
            </a:r>
          </a:p>
        </p:txBody>
      </p:sp>
    </p:spTree>
    <p:extLst>
      <p:ext uri="{BB962C8B-B14F-4D97-AF65-F5344CB8AC3E}">
        <p14:creationId xmlns:p14="http://schemas.microsoft.com/office/powerpoint/2010/main" val="256932792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632096" cy="1325563"/>
          </a:xfrm>
        </p:spPr>
        <p:txBody>
          <a:bodyPr>
            <a:normAutofit/>
          </a:bodyPr>
          <a:lstStyle/>
          <a:p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请简要分析第⑧ 段在全文中的作用</a:t>
            </a:r>
            <a:r>
              <a:rPr lang="zh-CN" altLang="en-US" sz="320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（</a:t>
            </a:r>
            <a:r>
              <a:rPr lang="en-US" altLang="zh-CN" sz="320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zh-CN" altLang="en-US" sz="320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分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）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838200" y="1173811"/>
            <a:ext cx="10515600" cy="1698029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⑧蛰居小城二十多年的时光里</a:t>
            </a:r>
            <a:r>
              <a:rPr lang="en-US" altLang="zh-CN" sz="2400"/>
              <a:t>,</a:t>
            </a:r>
            <a:r>
              <a:rPr lang="zh-CN" altLang="en-US" sz="2400"/>
              <a:t>我会在夜晚不时地怀念木棉花。怀念木棉花</a:t>
            </a:r>
            <a:r>
              <a:rPr lang="en-US" altLang="zh-CN" sz="2400"/>
              <a:t>,</a:t>
            </a:r>
            <a:r>
              <a:rPr lang="zh-CN" altLang="en-US" sz="2400"/>
              <a:t>其实也是在怀念曾经拥有的乡村生活与气度。那在味蕾上逐渐洇开的淡淡乡愁</a:t>
            </a:r>
            <a:r>
              <a:rPr lang="en-US" altLang="zh-CN" sz="2400"/>
              <a:t>,</a:t>
            </a:r>
            <a:r>
              <a:rPr lang="zh-CN" altLang="en-US" sz="2400"/>
              <a:t>那散发出木棉花瓣清香的睡梦，陪伴着我在人生的路途上不断跋涉、前行。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23" y="3425581"/>
            <a:ext cx="3806139" cy="15606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42727" y="3401510"/>
            <a:ext cx="6993835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/>
              <a:t>内容上。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4286162" y="3979322"/>
            <a:ext cx="6993835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/>
              <a:t>写出了作者</a:t>
            </a:r>
            <a:r>
              <a:rPr lang="zh-CN" altLang="en-US" sz="2000" smtClean="0">
                <a:solidFill>
                  <a:srgbClr val="FF0000"/>
                </a:solidFill>
              </a:rPr>
              <a:t>对乡村生活的怀念</a:t>
            </a:r>
            <a:r>
              <a:rPr lang="zh-CN" altLang="en-US" sz="2000" smtClean="0"/>
              <a:t>（</a:t>
            </a:r>
            <a:r>
              <a:rPr lang="en-US" altLang="zh-CN" sz="2000" smtClean="0"/>
              <a:t>1</a:t>
            </a:r>
            <a:r>
              <a:rPr lang="zh-CN" altLang="en-US" sz="2000" smtClean="0"/>
              <a:t>分）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4286162" y="4534008"/>
            <a:ext cx="6993835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/>
              <a:t>及</a:t>
            </a:r>
            <a:r>
              <a:rPr lang="zh-CN" altLang="en-US" sz="2000" smtClean="0">
                <a:solidFill>
                  <a:srgbClr val="FF0000"/>
                </a:solidFill>
              </a:rPr>
              <a:t>木棉花对作者在人生道路上的陪伴</a:t>
            </a:r>
            <a:r>
              <a:rPr lang="zh-CN" altLang="en-US" sz="2000" smtClean="0"/>
              <a:t>（</a:t>
            </a:r>
            <a:r>
              <a:rPr lang="en-US" altLang="zh-CN" sz="2000" smtClean="0"/>
              <a:t>1</a:t>
            </a:r>
            <a:r>
              <a:rPr lang="zh-CN" altLang="en-US" sz="2000" smtClean="0"/>
              <a:t>分）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36193153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7481" y="310124"/>
            <a:ext cx="103990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⑦木棉花始终在提醒着乡村</a:t>
            </a:r>
            <a:r>
              <a:rPr lang="en-US" altLang="zh-CN"/>
              <a:t>,</a:t>
            </a:r>
            <a:r>
              <a:rPr lang="zh-CN" altLang="en-US"/>
              <a:t>只有不断地弘扬美好</a:t>
            </a:r>
            <a:r>
              <a:rPr lang="en-US" altLang="zh-CN"/>
              <a:t>,</a:t>
            </a:r>
            <a:r>
              <a:rPr lang="zh-CN" altLang="en-US"/>
              <a:t>摒弃丑陋</a:t>
            </a:r>
            <a:r>
              <a:rPr lang="en-US" altLang="zh-CN"/>
              <a:t>,</a:t>
            </a:r>
            <a:r>
              <a:rPr lang="zh-CN" altLang="en-US"/>
              <a:t>才能获得踏实的幸福生活。木棉花的美</a:t>
            </a:r>
            <a:r>
              <a:rPr lang="en-US" altLang="zh-CN"/>
              <a:t>,</a:t>
            </a:r>
            <a:r>
              <a:rPr lang="zh-CN" altLang="en-US"/>
              <a:t>在目光所及之内</a:t>
            </a:r>
            <a:r>
              <a:rPr lang="en-US" altLang="zh-CN"/>
              <a:t>,</a:t>
            </a:r>
            <a:r>
              <a:rPr lang="zh-CN" altLang="en-US"/>
              <a:t>也在目光所及之外</a:t>
            </a:r>
            <a:r>
              <a:rPr lang="en-US" altLang="zh-CN"/>
              <a:t>,</a:t>
            </a:r>
            <a:r>
              <a:rPr lang="zh-CN" altLang="en-US"/>
              <a:t>当它的一树花朵开始凋零</a:t>
            </a:r>
            <a:r>
              <a:rPr lang="en-US" altLang="zh-CN"/>
              <a:t>,</a:t>
            </a:r>
            <a:r>
              <a:rPr lang="zh-CN" altLang="en-US"/>
              <a:t>褪去了原有的繁华</a:t>
            </a:r>
            <a:r>
              <a:rPr lang="en-US" altLang="zh-CN"/>
              <a:t>,</a:t>
            </a:r>
            <a:r>
              <a:rPr lang="zh-CN" altLang="en-US"/>
              <a:t>失去了原有的光泽</a:t>
            </a:r>
            <a:r>
              <a:rPr lang="en-US" altLang="zh-CN"/>
              <a:t>,</a:t>
            </a:r>
            <a:r>
              <a:rPr lang="zh-CN" altLang="en-US"/>
              <a:t>它作为美食的历程却才刚刚开始。我们的生命</a:t>
            </a:r>
            <a:r>
              <a:rPr lang="en-US" altLang="zh-CN"/>
              <a:t>,</a:t>
            </a:r>
            <a:r>
              <a:rPr lang="zh-CN" altLang="en-US"/>
              <a:t>也应该如木棉花一样</a:t>
            </a:r>
            <a:r>
              <a:rPr lang="en-US" altLang="zh-CN"/>
              <a:t>,</a:t>
            </a:r>
            <a:r>
              <a:rPr lang="zh-CN" altLang="en-US"/>
              <a:t>勇敢绽放。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　　⑧蛰居小城二十多年的时光里</a:t>
            </a:r>
            <a:r>
              <a:rPr lang="en-US" altLang="zh-CN"/>
              <a:t>,</a:t>
            </a:r>
            <a:r>
              <a:rPr lang="zh-CN" altLang="en-US"/>
              <a:t>我会在夜晚不时地怀念木棉花。怀念木棉花</a:t>
            </a:r>
            <a:r>
              <a:rPr lang="en-US" altLang="zh-CN"/>
              <a:t>,</a:t>
            </a:r>
            <a:r>
              <a:rPr lang="zh-CN" altLang="en-US"/>
              <a:t>其实也是在怀念曾经拥有的乡村生活与气度。那在味蕾上逐渐洇开的淡淡乡愁</a:t>
            </a:r>
            <a:r>
              <a:rPr lang="en-US" altLang="zh-CN"/>
              <a:t>,</a:t>
            </a:r>
            <a:r>
              <a:rPr lang="zh-CN" altLang="en-US"/>
              <a:t>那散发出木棉花瓣清香的睡梦，陪伴着我在人生的路途上不断跋涉、前行。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　　⑨被木棉花染红的春天是幸福的</a:t>
            </a:r>
            <a:r>
              <a:rPr lang="en-US" altLang="zh-CN"/>
              <a:t>,</a:t>
            </a:r>
            <a:r>
              <a:rPr lang="zh-CN" altLang="en-US"/>
              <a:t>有了木棉花的滇西北是幸福的。我们在外行走时略显踉跄的脚步</a:t>
            </a:r>
            <a:r>
              <a:rPr lang="en-US" altLang="zh-CN"/>
              <a:t>,</a:t>
            </a:r>
            <a:r>
              <a:rPr lang="zh-CN" altLang="en-US"/>
              <a:t>和故乡的明媚春光里的木棉花相遇之后</a:t>
            </a:r>
            <a:r>
              <a:rPr lang="en-US" altLang="zh-CN"/>
              <a:t>,</a:t>
            </a:r>
            <a:r>
              <a:rPr lang="zh-CN" altLang="en-US"/>
              <a:t>开始变得坚实</a:t>
            </a:r>
            <a:r>
              <a:rPr lang="en-US" altLang="zh-CN"/>
              <a:t>,</a:t>
            </a:r>
            <a:r>
              <a:rPr lang="zh-CN" altLang="en-US"/>
              <a:t>如同我们凝望故乡时的深情目光</a:t>
            </a:r>
            <a:r>
              <a:rPr lang="zh-CN" altLang="en-US" smtClean="0"/>
              <a:t>。</a:t>
            </a: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9407" y="3777922"/>
            <a:ext cx="11440912" cy="2514079"/>
            <a:chOff x="763854" y="3598627"/>
            <a:chExt cx="11440912" cy="2514079"/>
          </a:xfrm>
        </p:grpSpPr>
        <p:grpSp>
          <p:nvGrpSpPr>
            <p:cNvPr id="6" name="组合 5"/>
            <p:cNvGrpSpPr/>
            <p:nvPr/>
          </p:nvGrpSpPr>
          <p:grpSpPr>
            <a:xfrm>
              <a:off x="763854" y="3598627"/>
              <a:ext cx="11440912" cy="2514079"/>
              <a:chOff x="925218" y="3446640"/>
              <a:chExt cx="11440912" cy="251407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925218" y="4554496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尾段</a:t>
                </a:r>
                <a:endParaRPr lang="zh-CN" altLang="en-US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" name="左大括号 7"/>
              <p:cNvSpPr/>
              <p:nvPr/>
            </p:nvSpPr>
            <p:spPr>
              <a:xfrm>
                <a:off x="1739844" y="3738654"/>
                <a:ext cx="537882" cy="2222065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182158" y="3671997"/>
                <a:ext cx="121058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承上启下</a:t>
                </a:r>
                <a:endParaRPr lang="zh-CN" altLang="en-US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182158" y="5480736"/>
                <a:ext cx="121058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引出下文</a:t>
                </a:r>
                <a:endParaRPr lang="zh-CN" altLang="en-US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789455" y="3446640"/>
                <a:ext cx="470994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承接上文的</a:t>
                </a:r>
                <a:r>
                  <a:rPr lang="en-US" altLang="zh-CN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_______,</a:t>
                </a:r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引出下文的</a:t>
                </a:r>
                <a:r>
                  <a:rPr lang="en-US" altLang="zh-CN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___________</a:t>
                </a:r>
                <a:endParaRPr lang="zh-CN" altLang="en-US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830750" y="4145411"/>
                <a:ext cx="377539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使文章内容更加完整，严谨巧妙</a:t>
                </a:r>
                <a:endParaRPr lang="zh-CN" altLang="en-US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648059" y="5480736"/>
                <a:ext cx="28264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引出下文的</a:t>
                </a:r>
                <a:r>
                  <a:rPr lang="en-US" altLang="zh-CN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________</a:t>
                </a:r>
                <a:r>
                  <a:rPr lang="zh-CN" altLang="en-US" sz="20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情节</a:t>
                </a:r>
                <a:endParaRPr lang="zh-CN" altLang="en-US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3379118" y="3538599"/>
                <a:ext cx="537882" cy="863485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335993" y="3538599"/>
                <a:ext cx="19800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结构上承上启下</a:t>
                </a:r>
                <a:endParaRPr lang="zh-CN" altLang="en-US" sz="200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821296" y="4048141"/>
                <a:ext cx="454483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承接上文，</a:t>
                </a:r>
                <a:endParaRPr lang="en-US" altLang="zh-CN" sz="200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zh-CN" altLang="en-US" sz="200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对乡村生活和木棉对我的鼓励进行总结</a:t>
                </a:r>
                <a:endParaRPr lang="zh-CN" altLang="en-US" sz="20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821296" y="5169672"/>
                <a:ext cx="4031873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引出结尾，对全文主旨的揭示，</a:t>
                </a:r>
                <a:endParaRPr lang="en-US" altLang="zh-CN" sz="200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zh-CN" altLang="en-US" sz="200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使文章内容更丰富完整，严谨巧妙</a:t>
                </a:r>
                <a:endParaRPr lang="en-US" altLang="zh-CN" sz="200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3113367" y="5796920"/>
              <a:ext cx="5147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7269015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mtClean="0"/>
              <a:t>《</a:t>
            </a:r>
            <a:r>
              <a:rPr lang="zh-CN" altLang="en-US" smtClean="0"/>
              <a:t>燃烧的木棉花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请简要分析第⑧段在全文中的作用。</a:t>
            </a:r>
            <a:endParaRPr lang="en-US" altLang="zh-CN" smtClean="0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zh-CN" smtClean="0"/>
              <a:t>①</a:t>
            </a:r>
            <a:r>
              <a:rPr lang="zh-CN" altLang="en-US" b="1" smtClean="0">
                <a:solidFill>
                  <a:srgbClr val="FF0000"/>
                </a:solidFill>
              </a:rPr>
              <a:t>内容</a:t>
            </a:r>
            <a:r>
              <a:rPr lang="zh-CN" altLang="en-US" smtClean="0">
                <a:solidFill>
                  <a:srgbClr val="FF0000"/>
                </a:solidFill>
              </a:rPr>
              <a:t>上写出了作者对乡村对乡村生活的怀念（</a:t>
            </a:r>
            <a:r>
              <a:rPr lang="en-US" altLang="zh-CN" smtClean="0">
                <a:solidFill>
                  <a:srgbClr val="FF0000"/>
                </a:solidFill>
              </a:rPr>
              <a:t>1</a:t>
            </a:r>
            <a:r>
              <a:rPr lang="zh-CN" altLang="en-US" smtClean="0">
                <a:solidFill>
                  <a:srgbClr val="FF0000"/>
                </a:solidFill>
              </a:rPr>
              <a:t>分）及木棉对作者在人生道路上的陪伴（</a:t>
            </a:r>
            <a:r>
              <a:rPr lang="en-US" altLang="zh-CN" smtClean="0">
                <a:solidFill>
                  <a:srgbClr val="FF0000"/>
                </a:solidFill>
              </a:rPr>
              <a:t>1</a:t>
            </a:r>
            <a:r>
              <a:rPr lang="zh-CN" altLang="en-US" smtClean="0">
                <a:solidFill>
                  <a:srgbClr val="FF0000"/>
                </a:solidFill>
              </a:rPr>
              <a:t>分）</a:t>
            </a:r>
            <a:endParaRPr lang="en-US" altLang="zh-CN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/>
              <a:t/>
            </a:r>
            <a:br>
              <a:rPr lang="en-US" altLang="zh-CN"/>
            </a:br>
            <a:r>
              <a:rPr lang="zh-CN" altLang="en-US" smtClean="0"/>
              <a:t>②</a:t>
            </a:r>
            <a:r>
              <a:rPr lang="zh-CN" altLang="en-US" b="1" smtClean="0">
                <a:solidFill>
                  <a:srgbClr val="0070C0"/>
                </a:solidFill>
              </a:rPr>
              <a:t>结构</a:t>
            </a:r>
            <a:r>
              <a:rPr lang="zh-CN" altLang="en-US" smtClean="0">
                <a:solidFill>
                  <a:srgbClr val="0070C0"/>
                </a:solidFill>
              </a:rPr>
              <a:t>上承上启下，承接上文，</a:t>
            </a:r>
            <a:r>
              <a:rPr lang="zh-CN" altLang="en-US" b="1" smtClean="0">
                <a:solidFill>
                  <a:srgbClr val="0070C0"/>
                </a:solidFill>
              </a:rPr>
              <a:t>对乡村生活和木棉对我的鼓励进行总结</a:t>
            </a:r>
            <a:r>
              <a:rPr lang="zh-CN" altLang="en-US" smtClean="0">
                <a:solidFill>
                  <a:srgbClr val="0070C0"/>
                </a:solidFill>
              </a:rPr>
              <a:t>，引出结尾，对全文主旨的揭示，使文章内容更加丰富完整，严谨巧记（</a:t>
            </a:r>
            <a:r>
              <a:rPr lang="en-US" altLang="zh-CN" smtClean="0">
                <a:solidFill>
                  <a:srgbClr val="0070C0"/>
                </a:solidFill>
              </a:rPr>
              <a:t>1</a:t>
            </a:r>
            <a:r>
              <a:rPr lang="zh-CN" altLang="en-US" smtClean="0">
                <a:solidFill>
                  <a:srgbClr val="0070C0"/>
                </a:solidFill>
              </a:rPr>
              <a:t>分）</a:t>
            </a:r>
            <a:endParaRPr lang="zh-CN" altLang="en-US">
              <a:solidFill>
                <a:srgbClr val="0070C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93400" y="126746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15442212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/>
              <a:t>语段作用题应该从哪两个角度来作答？（双选）</a:t>
            </a:r>
            <a:endParaRPr lang="zh-CN" altLang="en-US" sz="3600"/>
          </a:p>
        </p:txBody>
      </p:sp>
      <p:sp>
        <p:nvSpPr>
          <p:cNvPr id="4" name="图文框 3"/>
          <p:cNvSpPr/>
          <p:nvPr/>
        </p:nvSpPr>
        <p:spPr>
          <a:xfrm>
            <a:off x="1046922" y="2782957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</a:rPr>
              <a:t>A</a:t>
            </a:r>
            <a:r>
              <a:rPr lang="en-US" altLang="zh-CN" sz="3600" b="1">
                <a:solidFill>
                  <a:srgbClr val="FF0000"/>
                </a:solidFill>
              </a:rPr>
              <a:t>.</a:t>
            </a:r>
            <a:r>
              <a:rPr lang="zh-CN" altLang="en-US" sz="3600" b="1" smtClean="0">
                <a:solidFill>
                  <a:srgbClr val="FF0000"/>
                </a:solidFill>
              </a:rPr>
              <a:t>内容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405809" y="2782956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B.</a:t>
            </a:r>
            <a:r>
              <a:rPr lang="zh-CN" altLang="en-US" sz="3600" b="1" smtClean="0">
                <a:solidFill>
                  <a:schemeClr val="tx1"/>
                </a:solidFill>
              </a:rPr>
              <a:t>修辞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5764696" y="2782955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</a:rPr>
              <a:t>C.</a:t>
            </a:r>
            <a:r>
              <a:rPr lang="zh-CN" altLang="en-US" sz="3600" b="1" smtClean="0">
                <a:solidFill>
                  <a:srgbClr val="FF0000"/>
                </a:solidFill>
              </a:rPr>
              <a:t>结构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8123583" y="2782954"/>
            <a:ext cx="2146852" cy="16697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</a:rPr>
              <a:t>D.</a:t>
            </a:r>
            <a:r>
              <a:rPr lang="zh-CN" altLang="en-US" sz="3600" b="1" smtClean="0">
                <a:solidFill>
                  <a:schemeClr val="tx1"/>
                </a:solidFill>
              </a:rPr>
              <a:t>描写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7923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语段作用题常见问法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问法二：本文结尾段在内容和结构上有什么作用？</a:t>
            </a:r>
            <a:endParaRPr lang="en-US" altLang="zh-CN"/>
          </a:p>
          <a:p>
            <a:endParaRPr lang="en-US" altLang="zh-CN" smtClean="0"/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341065"/>
              </p:ext>
            </p:extLst>
          </p:nvPr>
        </p:nvGraphicFramePr>
        <p:xfrm>
          <a:off x="1263374" y="2528142"/>
          <a:ext cx="9152835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732226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《</a:t>
                      </a:r>
                      <a:r>
                        <a:rPr lang="zh-CN" altLang="en-US" sz="2000" smtClean="0"/>
                        <a:t>担担面的尊严</a:t>
                      </a:r>
                      <a:r>
                        <a:rPr lang="en-US" altLang="zh-CN" sz="2000" smtClean="0"/>
                        <a:t>》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文章最后一段的作用是什么？请从结构与内容两方面回答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515850"/>
              </p:ext>
            </p:extLst>
          </p:nvPr>
        </p:nvGraphicFramePr>
        <p:xfrm>
          <a:off x="1263374" y="3722811"/>
          <a:ext cx="9152835" cy="629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732226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《</a:t>
                      </a:r>
                      <a:r>
                        <a:rPr lang="zh-CN" altLang="en-US" sz="2000" smtClean="0"/>
                        <a:t>达子香</a:t>
                      </a:r>
                      <a:r>
                        <a:rPr lang="en-US" altLang="zh-CN" sz="2000" smtClean="0"/>
                        <a:t>》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第⑤段画线的句子的结构上有什么作用？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836512"/>
              </p:ext>
            </p:extLst>
          </p:nvPr>
        </p:nvGraphicFramePr>
        <p:xfrm>
          <a:off x="1263374" y="4961310"/>
          <a:ext cx="9152835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732226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《</a:t>
                      </a:r>
                      <a:r>
                        <a:rPr lang="zh-CN" altLang="en-US" sz="2000" smtClean="0"/>
                        <a:t>杨花与柳絮飘飞的日子</a:t>
                      </a:r>
                      <a:r>
                        <a:rPr lang="en-US" altLang="zh-CN" sz="2000" smtClean="0"/>
                        <a:t>》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请简要分析第⑧段在结构方面的作用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19616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语段作用题常见问法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问法三：开放性试题</a:t>
            </a:r>
            <a:endParaRPr lang="en-US" altLang="zh-CN" smtClean="0"/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167776"/>
              </p:ext>
            </p:extLst>
          </p:nvPr>
        </p:nvGraphicFramePr>
        <p:xfrm>
          <a:off x="1263374" y="2528142"/>
          <a:ext cx="9152835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732226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《</a:t>
                      </a:r>
                      <a:r>
                        <a:rPr lang="zh-CN" altLang="en-US" sz="2000" smtClean="0"/>
                        <a:t>父亲的田园</a:t>
                      </a:r>
                      <a:r>
                        <a:rPr lang="en-US" altLang="zh-CN" sz="2000" smtClean="0"/>
                        <a:t>》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smtClean="0"/>
                        <a:t>在横线上写几句话，将文章的结尾补充完整。在呼应前文，表达情感，点明主旨。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77359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情况一：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文章开头段</a:t>
            </a:r>
            <a:r>
              <a:rPr lang="zh-CN" altLang="en-US" smtClean="0"/>
              <a:t>的结构作用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6785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文章</a:t>
            </a: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开头</a:t>
            </a:r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有什么作用</a:t>
            </a:r>
            <a:r>
              <a:rPr lang="zh-CN" altLang="en-US" smtClean="0"/>
              <a:t>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①开篇点题，引起下文（开头出现题目中的内容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\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与下文情节相关）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32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3200" b="1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我们在田野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散步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，我，我的母亲，我的妻子和儿子</a:t>
            </a:r>
            <a:endParaRPr lang="en-US" altLang="zh-CN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zh-CN" altLang="en-US" sz="32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－－</a:t>
            </a:r>
            <a:r>
              <a:rPr lang="en-US" altLang="zh-CN" sz="32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散步</a:t>
            </a:r>
            <a:r>
              <a:rPr lang="en-US" altLang="zh-CN" sz="32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4945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文章</a:t>
            </a: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开头</a:t>
            </a:r>
            <a:r>
              <a:rPr lang="zh-CN" altLang="en-US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有什么作用</a:t>
            </a:r>
            <a:r>
              <a:rPr lang="zh-CN" altLang="en-US" smtClean="0"/>
              <a:t>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②总领全文，点明中心（有情感，往往是文章的中心句）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32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3200" b="1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白杨树实在是不平凡的，我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赞美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白杨树。</a:t>
            </a:r>
            <a:endParaRPr lang="en-US" altLang="zh-CN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－－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白杨礼赞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16" y="4420554"/>
            <a:ext cx="1733333" cy="2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4695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2652</Words>
  <Application>Microsoft Office PowerPoint</Application>
  <PresentationFormat>自定义</PresentationFormat>
  <Paragraphs>168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2022年初中语文中考一轮复习</vt:lpstr>
      <vt:lpstr>语段作用题常见问法</vt:lpstr>
      <vt:lpstr>语段作用题应该从哪两个角度来作答？（双选）</vt:lpstr>
      <vt:lpstr>语段作用题应该从哪两个角度来作答？（双选）</vt:lpstr>
      <vt:lpstr>语段作用题常见问法</vt:lpstr>
      <vt:lpstr>语段作用题常见问法</vt:lpstr>
      <vt:lpstr>情况一：</vt:lpstr>
      <vt:lpstr>文章开头有什么作用？</vt:lpstr>
      <vt:lpstr>文章开头有什么作用？</vt:lpstr>
      <vt:lpstr>文章开头有什么作用？</vt:lpstr>
      <vt:lpstr>开头的作用？</vt:lpstr>
      <vt:lpstr>情况二：</vt:lpstr>
      <vt:lpstr>结尾的作用？</vt:lpstr>
      <vt:lpstr>桃之夭夭</vt:lpstr>
      <vt:lpstr>桃之夭夭</vt:lpstr>
      <vt:lpstr>桃之夭夭</vt:lpstr>
      <vt:lpstr>桃之夭夭</vt:lpstr>
      <vt:lpstr>桃之夭夭</vt:lpstr>
      <vt:lpstr>桃之夭夭</vt:lpstr>
      <vt:lpstr>桃之夭夭</vt:lpstr>
      <vt:lpstr>1.文中的父亲是一个怎样的人，请结合具体内容简要分析。（4分） 参考答案：</vt:lpstr>
      <vt:lpstr>文章最后一段有哪些作用？请联系全文探究（6分） </vt:lpstr>
      <vt:lpstr>PowerPoint 演示文稿</vt:lpstr>
      <vt:lpstr>文章最后一段有哪些作用？请联系全文探究（6分） </vt:lpstr>
      <vt:lpstr>文章最后一段有哪些作用？请联系全文探究（6分） </vt:lpstr>
      <vt:lpstr>文章最后一段有哪些作用？请联系全文探究（6分） </vt:lpstr>
      <vt:lpstr>情况三：</vt:lpstr>
      <vt:lpstr>中间段的作用？</vt:lpstr>
      <vt:lpstr>燃烧的木棉花</vt:lpstr>
      <vt:lpstr>燃烧的木棉花</vt:lpstr>
      <vt:lpstr>燃烧的木棉花</vt:lpstr>
      <vt:lpstr>燃烧的木棉花</vt:lpstr>
      <vt:lpstr>请简要分析第⑧ 段在全文中的作用（3分） </vt:lpstr>
      <vt:lpstr>PowerPoint 演示文稿</vt:lpstr>
      <vt:lpstr>《燃烧的木棉花》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2022年初中语文中考一轮复习</dc:title>
  <dc:creator>rbm.xkw.com</dc:creator>
  <cp:lastModifiedBy>hj</cp:lastModifiedBy>
  <cp:revision>2</cp:revision>
  <cp:lastPrinted>2021-10-21T14:37:18Z</cp:lastPrinted>
  <dcterms:created xsi:type="dcterms:W3CDTF">2021-10-21T14:37:18Z</dcterms:created>
  <dcterms:modified xsi:type="dcterms:W3CDTF">2021-12-10T01:22:36Z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