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Lst>
  <p:notesMasterIdLst>
    <p:notesMasterId r:id="rId49"/>
  </p:notesMasterIdLst>
  <p:sldIdLst>
    <p:sldId id="280" r:id="rId3"/>
    <p:sldId id="328" r:id="rId4"/>
    <p:sldId id="283" r:id="rId5"/>
    <p:sldId id="327" r:id="rId6"/>
    <p:sldId id="286" r:id="rId7"/>
    <p:sldId id="295" r:id="rId8"/>
    <p:sldId id="288" r:id="rId9"/>
    <p:sldId id="289" r:id="rId10"/>
    <p:sldId id="290" r:id="rId11"/>
    <p:sldId id="291" r:id="rId12"/>
    <p:sldId id="324" r:id="rId13"/>
    <p:sldId id="325" r:id="rId14"/>
    <p:sldId id="323" r:id="rId15"/>
    <p:sldId id="334" r:id="rId16"/>
    <p:sldId id="335" r:id="rId17"/>
    <p:sldId id="336" r:id="rId18"/>
    <p:sldId id="296" r:id="rId19"/>
    <p:sldId id="297" r:id="rId20"/>
    <p:sldId id="298" r:id="rId21"/>
    <p:sldId id="299" r:id="rId22"/>
    <p:sldId id="300" r:id="rId23"/>
    <p:sldId id="326" r:id="rId24"/>
    <p:sldId id="301" r:id="rId25"/>
    <p:sldId id="302" r:id="rId26"/>
    <p:sldId id="304" r:id="rId27"/>
    <p:sldId id="305" r:id="rId28"/>
    <p:sldId id="306" r:id="rId29"/>
    <p:sldId id="308" r:id="rId30"/>
    <p:sldId id="309" r:id="rId31"/>
    <p:sldId id="310" r:id="rId32"/>
    <p:sldId id="311" r:id="rId33"/>
    <p:sldId id="312" r:id="rId34"/>
    <p:sldId id="313" r:id="rId35"/>
    <p:sldId id="315" r:id="rId36"/>
    <p:sldId id="316" r:id="rId37"/>
    <p:sldId id="317" r:id="rId38"/>
    <p:sldId id="318" r:id="rId39"/>
    <p:sldId id="319" r:id="rId40"/>
    <p:sldId id="320" r:id="rId41"/>
    <p:sldId id="322" r:id="rId42"/>
    <p:sldId id="293" r:id="rId43"/>
    <p:sldId id="333" r:id="rId44"/>
    <p:sldId id="330" r:id="rId45"/>
    <p:sldId id="331" r:id="rId46"/>
    <p:sldId id="329" r:id="rId47"/>
    <p:sldId id="332" r:id="rId4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楷体_GB2312" pitchFamily="49" charset="-122"/>
        <a:cs typeface="+mn-cs"/>
      </a:defRPr>
    </a:lvl1pPr>
    <a:lvl2pPr marL="457200" algn="l" rtl="0" fontAlgn="base">
      <a:spcBef>
        <a:spcPct val="0"/>
      </a:spcBef>
      <a:spcAft>
        <a:spcPct val="0"/>
      </a:spcAft>
      <a:defRPr kern="1200">
        <a:solidFill>
          <a:schemeClr val="tx1"/>
        </a:solidFill>
        <a:latin typeface="Arial" charset="0"/>
        <a:ea typeface="楷体_GB2312" pitchFamily="49" charset="-122"/>
        <a:cs typeface="+mn-cs"/>
      </a:defRPr>
    </a:lvl2pPr>
    <a:lvl3pPr marL="914400" algn="l" rtl="0" fontAlgn="base">
      <a:spcBef>
        <a:spcPct val="0"/>
      </a:spcBef>
      <a:spcAft>
        <a:spcPct val="0"/>
      </a:spcAft>
      <a:defRPr kern="1200">
        <a:solidFill>
          <a:schemeClr val="tx1"/>
        </a:solidFill>
        <a:latin typeface="Arial" charset="0"/>
        <a:ea typeface="楷体_GB2312" pitchFamily="49" charset="-122"/>
        <a:cs typeface="+mn-cs"/>
      </a:defRPr>
    </a:lvl3pPr>
    <a:lvl4pPr marL="1371600" algn="l" rtl="0" fontAlgn="base">
      <a:spcBef>
        <a:spcPct val="0"/>
      </a:spcBef>
      <a:spcAft>
        <a:spcPct val="0"/>
      </a:spcAft>
      <a:defRPr kern="1200">
        <a:solidFill>
          <a:schemeClr val="tx1"/>
        </a:solidFill>
        <a:latin typeface="Arial" charset="0"/>
        <a:ea typeface="楷体_GB2312" pitchFamily="49" charset="-122"/>
        <a:cs typeface="+mn-cs"/>
      </a:defRPr>
    </a:lvl4pPr>
    <a:lvl5pPr marL="1828800" algn="l" rtl="0" fontAlgn="base">
      <a:spcBef>
        <a:spcPct val="0"/>
      </a:spcBef>
      <a:spcAft>
        <a:spcPct val="0"/>
      </a:spcAft>
      <a:defRPr kern="1200">
        <a:solidFill>
          <a:schemeClr val="tx1"/>
        </a:solidFill>
        <a:latin typeface="Arial" charset="0"/>
        <a:ea typeface="楷体_GB2312" pitchFamily="49" charset="-122"/>
        <a:cs typeface="+mn-cs"/>
      </a:defRPr>
    </a:lvl5pPr>
    <a:lvl6pPr marL="2286000" algn="l" defTabSz="914400" rtl="0" eaLnBrk="1" latinLnBrk="0" hangingPunct="1">
      <a:defRPr kern="1200">
        <a:solidFill>
          <a:schemeClr val="tx1"/>
        </a:solidFill>
        <a:latin typeface="Arial" charset="0"/>
        <a:ea typeface="楷体_GB2312" pitchFamily="49" charset="-122"/>
        <a:cs typeface="+mn-cs"/>
      </a:defRPr>
    </a:lvl6pPr>
    <a:lvl7pPr marL="2743200" algn="l" defTabSz="914400" rtl="0" eaLnBrk="1" latinLnBrk="0" hangingPunct="1">
      <a:defRPr kern="1200">
        <a:solidFill>
          <a:schemeClr val="tx1"/>
        </a:solidFill>
        <a:latin typeface="Arial" charset="0"/>
        <a:ea typeface="楷体_GB2312" pitchFamily="49" charset="-122"/>
        <a:cs typeface="+mn-cs"/>
      </a:defRPr>
    </a:lvl7pPr>
    <a:lvl8pPr marL="3200400" algn="l" defTabSz="914400" rtl="0" eaLnBrk="1" latinLnBrk="0" hangingPunct="1">
      <a:defRPr kern="1200">
        <a:solidFill>
          <a:schemeClr val="tx1"/>
        </a:solidFill>
        <a:latin typeface="Arial" charset="0"/>
        <a:ea typeface="楷体_GB2312" pitchFamily="49" charset="-122"/>
        <a:cs typeface="+mn-cs"/>
      </a:defRPr>
    </a:lvl8pPr>
    <a:lvl9pPr marL="3657600" algn="l" defTabSz="914400" rtl="0" eaLnBrk="1" latinLnBrk="0" hangingPunct="1">
      <a:defRPr kern="1200">
        <a:solidFill>
          <a:schemeClr val="tx1"/>
        </a:solidFill>
        <a:latin typeface="Arial" charset="0"/>
        <a:ea typeface="楷体_GB2312"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90000"/>
    <a:srgbClr val="000099"/>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18" autoAdjust="0"/>
    <p:restoredTop sz="94660"/>
  </p:normalViewPr>
  <p:slideViewPr>
    <p:cSldViewPr>
      <p:cViewPr varScale="1">
        <p:scale>
          <a:sx n="104" d="100"/>
          <a:sy n="104" d="100"/>
        </p:scale>
        <p:origin x="-105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6E8430-6885-4297-8694-AD26385C1215}" type="datetimeFigureOut">
              <a:rPr lang="zh-CN" altLang="en-US" smtClean="0"/>
              <a:pPr/>
              <a:t>2020/2/8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66B879-5A49-4DE7-85B0-84BE9EB38F6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B7C3712-896B-4F43-BD9F-0BAA5B684650}" type="slidenum">
              <a:rPr lang="zh-CN" altLang="en-US" smtClean="0"/>
              <a:pPr/>
              <a:t>21</a:t>
            </a:fld>
            <a:endParaRPr lang="zh-CN" altLang="en-US"/>
          </a:p>
        </p:txBody>
      </p:sp>
    </p:spTree>
    <p:extLst>
      <p:ext uri="{BB962C8B-B14F-4D97-AF65-F5344CB8AC3E}">
        <p14:creationId xmlns="" xmlns:p14="http://schemas.microsoft.com/office/powerpoint/2010/main" val="13511491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10242" name="Picture 2" descr="한국(일러)1"/>
          <p:cNvPicPr>
            <a:picLocks noChangeArrowheads="1"/>
          </p:cNvPicPr>
          <p:nvPr/>
        </p:nvPicPr>
        <p:blipFill>
          <a:blip r:embed="rId2" cstate="print"/>
          <a:srcRect/>
          <a:stretch>
            <a:fillRect/>
          </a:stretch>
        </p:blipFill>
        <p:spPr bwMode="auto">
          <a:xfrm>
            <a:off x="0" y="0"/>
            <a:ext cx="9140825" cy="6873875"/>
          </a:xfrm>
          <a:prstGeom prst="rect">
            <a:avLst/>
          </a:prstGeom>
          <a:noFill/>
        </p:spPr>
      </p:pic>
      <p:sp>
        <p:nvSpPr>
          <p:cNvPr id="10243" name="Rectangle 3"/>
          <p:cNvSpPr>
            <a:spLocks noGrp="1" noChangeArrowheads="1"/>
          </p:cNvSpPr>
          <p:nvPr>
            <p:ph type="ctrTitle"/>
          </p:nvPr>
        </p:nvSpPr>
        <p:spPr>
          <a:xfrm>
            <a:off x="0" y="2590800"/>
            <a:ext cx="9144000" cy="1143000"/>
          </a:xfrm>
        </p:spPr>
        <p:txBody>
          <a:bodyPr/>
          <a:lstStyle>
            <a:lvl1pPr algn="ctr">
              <a:defRPr sz="4400"/>
            </a:lvl1pPr>
          </a:lstStyle>
          <a:p>
            <a:r>
              <a:rPr lang="zh-CN" altLang="en-US" smtClean="0"/>
              <a:t>单击此处编辑母版标题样式</a:t>
            </a:r>
            <a:endParaRPr lang="ko-KR" altLang="en-US"/>
          </a:p>
        </p:txBody>
      </p:sp>
      <p:sp>
        <p:nvSpPr>
          <p:cNvPr id="10244" name="Rectangle 4"/>
          <p:cNvSpPr>
            <a:spLocks noGrp="1" noChangeArrowheads="1"/>
          </p:cNvSpPr>
          <p:nvPr>
            <p:ph type="subTitle" idx="1"/>
          </p:nvPr>
        </p:nvSpPr>
        <p:spPr>
          <a:xfrm>
            <a:off x="0" y="3733800"/>
            <a:ext cx="9144000" cy="533400"/>
          </a:xfrm>
        </p:spPr>
        <p:txBody>
          <a:bodyPr/>
          <a:lstStyle>
            <a:lvl1pPr marL="0" indent="0" algn="ctr">
              <a:buFontTx/>
              <a:buNone/>
              <a:defRPr>
                <a:solidFill>
                  <a:srgbClr val="996633"/>
                </a:solidFill>
                <a:latin typeface="-소망M" pitchFamily="18" charset="-127"/>
                <a:ea typeface="-소망M" pitchFamily="18" charset="-127"/>
              </a:defRPr>
            </a:lvl1pPr>
          </a:lstStyle>
          <a:p>
            <a:r>
              <a:rPr lang="zh-CN" altLang="en-US" smtClean="0"/>
              <a:t>单击此处编辑母版副标题样式</a:t>
            </a:r>
            <a:endParaRPr lang="ko-KR" altLang="en-US"/>
          </a:p>
        </p:txBody>
      </p:sp>
      <p:sp>
        <p:nvSpPr>
          <p:cNvPr id="10245" name="Rectangle 5"/>
          <p:cNvSpPr>
            <a:spLocks noGrp="1" noChangeArrowheads="1"/>
          </p:cNvSpPr>
          <p:nvPr>
            <p:ph type="dt" sz="half" idx="2"/>
          </p:nvPr>
        </p:nvSpPr>
        <p:spPr/>
        <p:txBody>
          <a:bodyPr/>
          <a:lstStyle>
            <a:lvl1pPr>
              <a:defRPr/>
            </a:lvl1pPr>
          </a:lstStyle>
          <a:p>
            <a:endParaRPr lang="en-US" altLang="ko-KR"/>
          </a:p>
        </p:txBody>
      </p:sp>
      <p:sp>
        <p:nvSpPr>
          <p:cNvPr id="10246" name="Rectangle 6"/>
          <p:cNvSpPr>
            <a:spLocks noGrp="1" noChangeArrowheads="1"/>
          </p:cNvSpPr>
          <p:nvPr>
            <p:ph type="ftr" sz="quarter" idx="3"/>
          </p:nvPr>
        </p:nvSpPr>
        <p:spPr/>
        <p:txBody>
          <a:bodyPr/>
          <a:lstStyle>
            <a:lvl1pPr>
              <a:defRPr/>
            </a:lvl1pPr>
          </a:lstStyle>
          <a:p>
            <a:endParaRPr lang="en-US" altLang="ko-KR"/>
          </a:p>
        </p:txBody>
      </p:sp>
      <p:sp>
        <p:nvSpPr>
          <p:cNvPr id="10247" name="Rectangle 7"/>
          <p:cNvSpPr>
            <a:spLocks noGrp="1" noChangeArrowheads="1"/>
          </p:cNvSpPr>
          <p:nvPr>
            <p:ph type="sldNum" sz="quarter" idx="4"/>
          </p:nvPr>
        </p:nvSpPr>
        <p:spPr/>
        <p:txBody>
          <a:bodyPr/>
          <a:lstStyle>
            <a:lvl1pPr>
              <a:defRPr/>
            </a:lvl1pPr>
          </a:lstStyle>
          <a:p>
            <a:fld id="{95D84AB1-AB3E-42E5-85BB-3B7E43F5BC3A}" type="slidenum">
              <a:rPr lang="ko-KR" altLang="en-US"/>
              <a:pPr/>
              <a:t>‹#›</a:t>
            </a:fld>
            <a:endParaRPr lang="en-US" altLang="ko-K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A7729513-2970-4086-A924-6E9B94536CAA}" type="slidenum">
              <a:rPr lang="ko-KR" altLang="en-US"/>
              <a:pPr/>
              <a:t>‹#›</a:t>
            </a:fld>
            <a:endParaRPr lang="en-US" altLang="ko-K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19850" y="228600"/>
            <a:ext cx="1962150"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3400" y="228600"/>
            <a:ext cx="5734050"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36E6878D-36FB-407E-AB39-8EEEB72B083A}" type="slidenum">
              <a:rPr lang="ko-KR" altLang="en-US"/>
              <a:pPr/>
              <a:t>‹#›</a:t>
            </a:fld>
            <a:endParaRPr lang="en-US" altLang="ko-K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背景色-2">
    <p:spTree>
      <p:nvGrpSpPr>
        <p:cNvPr id="1" name=""/>
        <p:cNvGrpSpPr/>
        <p:nvPr/>
      </p:nvGrpSpPr>
      <p:grpSpPr>
        <a:xfrm>
          <a:off x="0" y="0"/>
          <a:ext cx="0" cy="0"/>
          <a:chOff x="0" y="0"/>
          <a:chExt cx="0" cy="0"/>
        </a:xfrm>
      </p:grpSpPr>
      <p:sp>
        <p:nvSpPr>
          <p:cNvPr id="6" name="矩形 5"/>
          <p:cNvSpPr/>
          <p:nvPr userDrawn="1"/>
        </p:nvSpPr>
        <p:spPr>
          <a:xfrm>
            <a:off x="0" y="0"/>
            <a:ext cx="9142809" cy="6857206"/>
          </a:xfrm>
          <a:prstGeom prst="rect">
            <a:avLst/>
          </a:prstGeom>
          <a:solidFill>
            <a:srgbClr val="E3F4FD"/>
          </a:solidFill>
          <a:ln>
            <a:noFill/>
          </a:ln>
        </p:spPr>
        <p:style>
          <a:lnRef idx="2">
            <a:schemeClr val="accent1">
              <a:shade val="50000"/>
            </a:schemeClr>
          </a:lnRef>
          <a:fillRef idx="1">
            <a:schemeClr val="accent1"/>
          </a:fillRef>
          <a:effectRef idx="0">
            <a:schemeClr val="accent1"/>
          </a:effectRef>
          <a:fontRef idx="minor">
            <a:schemeClr val="lt1"/>
          </a:fontRef>
        </p:style>
        <p:txBody>
          <a:bodyPr lIns="38414" tIns="19207" rIns="38414" bIns="19207" rtlCol="0" anchor="ctr"/>
          <a:lstStyle/>
          <a:p>
            <a:pPr algn="ctr" defTabSz="767745"/>
            <a:endParaRPr lang="zh-CN" altLang="en-US" sz="2500" b="1" dirty="0">
              <a:solidFill>
                <a:srgbClr val="000000"/>
              </a:solidFill>
              <a:latin typeface="微软雅黑" panose="020B0503020204020204" pitchFamily="34" charset="-122"/>
              <a:ea typeface="微软雅黑" panose="020B0503020204020204" pitchFamily="34" charset="-122"/>
            </a:endParaRPr>
          </a:p>
        </p:txBody>
      </p:sp>
      <p:sp>
        <p:nvSpPr>
          <p:cNvPr id="13" name="矩形 12"/>
          <p:cNvSpPr/>
          <p:nvPr userDrawn="1"/>
        </p:nvSpPr>
        <p:spPr bwMode="auto">
          <a:xfrm>
            <a:off x="472994" y="341319"/>
            <a:ext cx="8240491" cy="6175362"/>
          </a:xfrm>
          <a:prstGeom prst="rect">
            <a:avLst/>
          </a:prstGeom>
          <a:noFill/>
          <a:ln w="3175" cap="flat" cmpd="sng" algn="ctr">
            <a:solidFill>
              <a:schemeClr val="bg1">
                <a:lumMod val="85000"/>
              </a:schemeClr>
            </a:solidFill>
            <a:prstDash val="solid"/>
            <a:round/>
            <a:headEnd type="none" w="med" len="med"/>
            <a:tailEnd type="none" w="med" len="med"/>
          </a:ln>
          <a:effectLst/>
        </p:spPr>
        <p:txBody>
          <a:bodyPr vert="horz" wrap="square" lIns="38308" tIns="19154" rIns="38308" bIns="19154" numCol="1" rtlCol="0" anchor="t" anchorCtr="0" compatLnSpc="1"/>
          <a:lstStyle/>
          <a:p>
            <a:pPr defTabSz="382806" fontAlgn="base">
              <a:spcBef>
                <a:spcPct val="0"/>
              </a:spcBef>
              <a:spcAft>
                <a:spcPct val="0"/>
              </a:spcAft>
              <a:buFont typeface="Arial" pitchFamily="34" charset="0"/>
              <a:buNone/>
            </a:pPr>
            <a:endParaRPr lang="zh-CN" altLang="en-US" sz="800" dirty="0">
              <a:solidFill>
                <a:srgbClr val="000000"/>
              </a:solidFill>
              <a:latin typeface="Arial" pitchFamily="34" charset="0"/>
            </a:endParaRPr>
          </a:p>
        </p:txBody>
      </p:sp>
    </p:spTree>
    <p:extLst>
      <p:ext uri="{BB962C8B-B14F-4D97-AF65-F5344CB8AC3E}">
        <p14:creationId xmlns="" xmlns:p14="http://schemas.microsoft.com/office/powerpoint/2010/main" val="758551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21C74FC3-B03B-4DFE-B7A2-71D9AC011F2D}" type="slidenum">
              <a:rPr lang="ko-KR" altLang="en-US"/>
              <a:pPr/>
              <a:t>‹#›</a:t>
            </a:fld>
            <a:endParaRPr lang="en-US" altLang="ko-K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ko-KR"/>
          </a:p>
        </p:txBody>
      </p:sp>
      <p:sp>
        <p:nvSpPr>
          <p:cNvPr id="5" name="页脚占位符 4"/>
          <p:cNvSpPr>
            <a:spLocks noGrp="1"/>
          </p:cNvSpPr>
          <p:nvPr>
            <p:ph type="ftr" sz="quarter" idx="11"/>
          </p:nvPr>
        </p:nvSpPr>
        <p:spPr/>
        <p:txBody>
          <a:bodyPr/>
          <a:lstStyle>
            <a:lvl1pPr>
              <a:defRPr/>
            </a:lvl1pPr>
          </a:lstStyle>
          <a:p>
            <a:endParaRPr lang="en-US" altLang="ko-KR"/>
          </a:p>
        </p:txBody>
      </p:sp>
      <p:sp>
        <p:nvSpPr>
          <p:cNvPr id="6" name="灯片编号占位符 5"/>
          <p:cNvSpPr>
            <a:spLocks noGrp="1"/>
          </p:cNvSpPr>
          <p:nvPr>
            <p:ph type="sldNum" sz="quarter" idx="12"/>
          </p:nvPr>
        </p:nvSpPr>
        <p:spPr/>
        <p:txBody>
          <a:bodyPr/>
          <a:lstStyle>
            <a:lvl1pPr>
              <a:defRPr/>
            </a:lvl1pPr>
          </a:lstStyle>
          <a:p>
            <a:fld id="{0473BF6B-4D60-49F3-890A-C3759DBCD4E3}" type="slidenum">
              <a:rPr lang="ko-KR" altLang="en-US"/>
              <a:pPr/>
              <a:t>‹#›</a:t>
            </a:fld>
            <a:endParaRPr lang="en-US" altLang="ko-K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720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E7B113E9-7E4E-4F43-B9F6-CC79F639687F}" type="slidenum">
              <a:rPr lang="ko-KR" altLang="en-US"/>
              <a:pPr/>
              <a:t>‹#›</a:t>
            </a:fld>
            <a:endParaRPr lang="en-US" altLang="ko-K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ko-KR"/>
          </a:p>
        </p:txBody>
      </p:sp>
      <p:sp>
        <p:nvSpPr>
          <p:cNvPr id="8" name="页脚占位符 7"/>
          <p:cNvSpPr>
            <a:spLocks noGrp="1"/>
          </p:cNvSpPr>
          <p:nvPr>
            <p:ph type="ftr" sz="quarter" idx="11"/>
          </p:nvPr>
        </p:nvSpPr>
        <p:spPr/>
        <p:txBody>
          <a:bodyPr/>
          <a:lstStyle>
            <a:lvl1pPr>
              <a:defRPr/>
            </a:lvl1pPr>
          </a:lstStyle>
          <a:p>
            <a:endParaRPr lang="en-US" altLang="ko-KR"/>
          </a:p>
        </p:txBody>
      </p:sp>
      <p:sp>
        <p:nvSpPr>
          <p:cNvPr id="9" name="灯片编号占位符 8"/>
          <p:cNvSpPr>
            <a:spLocks noGrp="1"/>
          </p:cNvSpPr>
          <p:nvPr>
            <p:ph type="sldNum" sz="quarter" idx="12"/>
          </p:nvPr>
        </p:nvSpPr>
        <p:spPr/>
        <p:txBody>
          <a:bodyPr/>
          <a:lstStyle>
            <a:lvl1pPr>
              <a:defRPr/>
            </a:lvl1pPr>
          </a:lstStyle>
          <a:p>
            <a:fld id="{759030CF-54C5-4533-B0C5-86844B1CC80A}" type="slidenum">
              <a:rPr lang="ko-KR" altLang="en-US"/>
              <a:pPr/>
              <a:t>‹#›</a:t>
            </a:fld>
            <a:endParaRPr lang="en-US" altLang="ko-K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ko-KR"/>
          </a:p>
        </p:txBody>
      </p:sp>
      <p:sp>
        <p:nvSpPr>
          <p:cNvPr id="4" name="页脚占位符 3"/>
          <p:cNvSpPr>
            <a:spLocks noGrp="1"/>
          </p:cNvSpPr>
          <p:nvPr>
            <p:ph type="ftr" sz="quarter" idx="11"/>
          </p:nvPr>
        </p:nvSpPr>
        <p:spPr/>
        <p:txBody>
          <a:bodyPr/>
          <a:lstStyle>
            <a:lvl1pPr>
              <a:defRPr/>
            </a:lvl1pPr>
          </a:lstStyle>
          <a:p>
            <a:endParaRPr lang="en-US" altLang="ko-KR"/>
          </a:p>
        </p:txBody>
      </p:sp>
      <p:sp>
        <p:nvSpPr>
          <p:cNvPr id="5" name="灯片编号占位符 4"/>
          <p:cNvSpPr>
            <a:spLocks noGrp="1"/>
          </p:cNvSpPr>
          <p:nvPr>
            <p:ph type="sldNum" sz="quarter" idx="12"/>
          </p:nvPr>
        </p:nvSpPr>
        <p:spPr/>
        <p:txBody>
          <a:bodyPr/>
          <a:lstStyle>
            <a:lvl1pPr>
              <a:defRPr/>
            </a:lvl1pPr>
          </a:lstStyle>
          <a:p>
            <a:fld id="{4E0FB54B-3FBC-4DF1-B136-77C3BA803F28}" type="slidenum">
              <a:rPr lang="ko-KR" altLang="en-US"/>
              <a:pPr/>
              <a:t>‹#›</a:t>
            </a:fld>
            <a:endParaRPr lang="en-US" altLang="ko-K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ko-KR"/>
          </a:p>
        </p:txBody>
      </p:sp>
      <p:sp>
        <p:nvSpPr>
          <p:cNvPr id="3" name="页脚占位符 2"/>
          <p:cNvSpPr>
            <a:spLocks noGrp="1"/>
          </p:cNvSpPr>
          <p:nvPr>
            <p:ph type="ftr" sz="quarter" idx="11"/>
          </p:nvPr>
        </p:nvSpPr>
        <p:spPr/>
        <p:txBody>
          <a:bodyPr/>
          <a:lstStyle>
            <a:lvl1pPr>
              <a:defRPr/>
            </a:lvl1pPr>
          </a:lstStyle>
          <a:p>
            <a:endParaRPr lang="en-US" altLang="ko-KR"/>
          </a:p>
        </p:txBody>
      </p:sp>
      <p:sp>
        <p:nvSpPr>
          <p:cNvPr id="4" name="灯片编号占位符 3"/>
          <p:cNvSpPr>
            <a:spLocks noGrp="1"/>
          </p:cNvSpPr>
          <p:nvPr>
            <p:ph type="sldNum" sz="quarter" idx="12"/>
          </p:nvPr>
        </p:nvSpPr>
        <p:spPr/>
        <p:txBody>
          <a:bodyPr/>
          <a:lstStyle>
            <a:lvl1pPr>
              <a:defRPr/>
            </a:lvl1pPr>
          </a:lstStyle>
          <a:p>
            <a:fld id="{419B833F-9ACE-47A2-AF8B-6602299225CE}" type="slidenum">
              <a:rPr lang="ko-KR" altLang="en-US"/>
              <a:pPr/>
              <a:t>‹#›</a:t>
            </a:fld>
            <a:endParaRPr lang="en-US" altLang="ko-K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BF5A8206-2EFD-4C64-B576-CE2E15347AC9}" type="slidenum">
              <a:rPr lang="ko-KR" altLang="en-US"/>
              <a:pPr/>
              <a:t>‹#›</a:t>
            </a:fld>
            <a:endParaRPr lang="en-US" altLang="ko-K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ko-KR"/>
          </a:p>
        </p:txBody>
      </p:sp>
      <p:sp>
        <p:nvSpPr>
          <p:cNvPr id="6" name="页脚占位符 5"/>
          <p:cNvSpPr>
            <a:spLocks noGrp="1"/>
          </p:cNvSpPr>
          <p:nvPr>
            <p:ph type="ftr" sz="quarter" idx="11"/>
          </p:nvPr>
        </p:nvSpPr>
        <p:spPr/>
        <p:txBody>
          <a:bodyPr/>
          <a:lstStyle>
            <a:lvl1pPr>
              <a:defRPr/>
            </a:lvl1pPr>
          </a:lstStyle>
          <a:p>
            <a:endParaRPr lang="en-US" altLang="ko-KR"/>
          </a:p>
        </p:txBody>
      </p:sp>
      <p:sp>
        <p:nvSpPr>
          <p:cNvPr id="7" name="灯片编号占位符 6"/>
          <p:cNvSpPr>
            <a:spLocks noGrp="1"/>
          </p:cNvSpPr>
          <p:nvPr>
            <p:ph type="sldNum" sz="quarter" idx="12"/>
          </p:nvPr>
        </p:nvSpPr>
        <p:spPr/>
        <p:txBody>
          <a:bodyPr/>
          <a:lstStyle>
            <a:lvl1pPr>
              <a:defRPr/>
            </a:lvl1pPr>
          </a:lstStyle>
          <a:p>
            <a:fld id="{7048D1F7-B5F9-487E-88EF-0EEFA86D33EB}" type="slidenum">
              <a:rPr lang="ko-KR" altLang="en-US"/>
              <a:pPr/>
              <a:t>‹#›</a:t>
            </a:fld>
            <a:endParaRPr lang="en-US" altLang="ko-K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3.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2" descr="한국(일러)1-1"/>
          <p:cNvPicPr>
            <a:picLocks noChangeArrowheads="1"/>
          </p:cNvPicPr>
          <p:nvPr/>
        </p:nvPicPr>
        <p:blipFill>
          <a:blip r:embed="rId14" cstate="print"/>
          <a:srcRect/>
          <a:stretch>
            <a:fillRect/>
          </a:stretch>
        </p:blipFill>
        <p:spPr bwMode="auto">
          <a:xfrm>
            <a:off x="0" y="0"/>
            <a:ext cx="9140825" cy="6873875"/>
          </a:xfrm>
          <a:prstGeom prst="rect">
            <a:avLst/>
          </a:prstGeom>
          <a:noFill/>
        </p:spPr>
      </p:pic>
      <p:sp>
        <p:nvSpPr>
          <p:cNvPr id="9219" name="Rectangle 3"/>
          <p:cNvSpPr>
            <a:spLocks noGrp="1" noChangeArrowheads="1"/>
          </p:cNvSpPr>
          <p:nvPr>
            <p:ph type="title"/>
          </p:nvPr>
        </p:nvSpPr>
        <p:spPr bwMode="auto">
          <a:xfrm>
            <a:off x="533400" y="228600"/>
            <a:ext cx="7391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9220" name="Rectangle 4"/>
          <p:cNvSpPr>
            <a:spLocks noGrp="1" noChangeArrowheads="1"/>
          </p:cNvSpPr>
          <p:nvPr>
            <p:ph type="body" idx="1"/>
          </p:nvPr>
        </p:nvSpPr>
        <p:spPr bwMode="auto">
          <a:xfrm>
            <a:off x="609600" y="18288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9221" name="Rectangle 5"/>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latinLnBrk="1">
              <a:defRPr kumimoji="1" sz="1400">
                <a:solidFill>
                  <a:srgbClr val="996633"/>
                </a:solidFill>
                <a:latin typeface="-소망M" pitchFamily="18" charset="-127"/>
                <a:ea typeface="-소망M" pitchFamily="18" charset="-127"/>
              </a:defRPr>
            </a:lvl1pPr>
          </a:lstStyle>
          <a:p>
            <a:endParaRPr lang="en-US" altLang="ko-KR"/>
          </a:p>
        </p:txBody>
      </p:sp>
      <p:sp>
        <p:nvSpPr>
          <p:cNvPr id="9222" name="Rectangle 6"/>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latinLnBrk="1">
              <a:defRPr kumimoji="1" sz="1400">
                <a:solidFill>
                  <a:srgbClr val="996633"/>
                </a:solidFill>
                <a:latin typeface="-소망M" pitchFamily="18" charset="-127"/>
                <a:ea typeface="-소망M" pitchFamily="18" charset="-127"/>
              </a:defRPr>
            </a:lvl1pPr>
          </a:lstStyle>
          <a:p>
            <a:endParaRPr lang="en-US" altLang="ko-KR"/>
          </a:p>
        </p:txBody>
      </p:sp>
      <p:sp>
        <p:nvSpPr>
          <p:cNvPr id="9223" name="Rectangle 7"/>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latinLnBrk="1">
              <a:defRPr kumimoji="1" sz="1400">
                <a:solidFill>
                  <a:srgbClr val="996633"/>
                </a:solidFill>
                <a:latin typeface="-소망M" pitchFamily="18" charset="-127"/>
                <a:ea typeface="-소망M" pitchFamily="18" charset="-127"/>
              </a:defRPr>
            </a:lvl1pPr>
          </a:lstStyle>
          <a:p>
            <a:fld id="{69A9B836-C1F1-4BE4-8939-BED215249596}" type="slidenum">
              <a:rPr lang="ko-KR" altLang="en-US"/>
              <a:pPr/>
              <a:t>‹#›</a:t>
            </a:fld>
            <a:endParaRPr lang="en-US" altLang="ko-KR"/>
          </a:p>
        </p:txBody>
      </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73" r:id="rId12"/>
  </p:sldLayoutIdLst>
  <p:txStyles>
    <p:titleStyle>
      <a:lvl1pPr algn="l" rtl="0" eaLnBrk="1" fontAlgn="base" latinLnBrk="1" hangingPunct="1">
        <a:spcBef>
          <a:spcPct val="0"/>
        </a:spcBef>
        <a:spcAft>
          <a:spcPct val="0"/>
        </a:spcAft>
        <a:defRPr kumimoji="1" sz="4000">
          <a:solidFill>
            <a:srgbClr val="660033"/>
          </a:solidFill>
          <a:latin typeface="+mj-lt"/>
          <a:ea typeface="+mj-ea"/>
          <a:cs typeface="+mj-cs"/>
        </a:defRPr>
      </a:lvl1pPr>
      <a:lvl2pPr algn="l" rtl="0" eaLnBrk="1" fontAlgn="base" latinLnBrk="1" hangingPunct="1">
        <a:spcBef>
          <a:spcPct val="0"/>
        </a:spcBef>
        <a:spcAft>
          <a:spcPct val="0"/>
        </a:spcAft>
        <a:defRPr kumimoji="1" sz="4000">
          <a:solidFill>
            <a:srgbClr val="660033"/>
          </a:solidFill>
          <a:latin typeface="-소망B" pitchFamily="18" charset="-127"/>
          <a:ea typeface="-소망B" pitchFamily="18" charset="-127"/>
        </a:defRPr>
      </a:lvl2pPr>
      <a:lvl3pPr algn="l" rtl="0" eaLnBrk="1" fontAlgn="base" latinLnBrk="1" hangingPunct="1">
        <a:spcBef>
          <a:spcPct val="0"/>
        </a:spcBef>
        <a:spcAft>
          <a:spcPct val="0"/>
        </a:spcAft>
        <a:defRPr kumimoji="1" sz="4000">
          <a:solidFill>
            <a:srgbClr val="660033"/>
          </a:solidFill>
          <a:latin typeface="-소망B" pitchFamily="18" charset="-127"/>
          <a:ea typeface="-소망B" pitchFamily="18" charset="-127"/>
        </a:defRPr>
      </a:lvl3pPr>
      <a:lvl4pPr algn="l" rtl="0" eaLnBrk="1" fontAlgn="base" latinLnBrk="1" hangingPunct="1">
        <a:spcBef>
          <a:spcPct val="0"/>
        </a:spcBef>
        <a:spcAft>
          <a:spcPct val="0"/>
        </a:spcAft>
        <a:defRPr kumimoji="1" sz="4000">
          <a:solidFill>
            <a:srgbClr val="660033"/>
          </a:solidFill>
          <a:latin typeface="-소망B" pitchFamily="18" charset="-127"/>
          <a:ea typeface="-소망B" pitchFamily="18" charset="-127"/>
        </a:defRPr>
      </a:lvl4pPr>
      <a:lvl5pPr algn="l" rtl="0" eaLnBrk="1" fontAlgn="base" latinLnBrk="1" hangingPunct="1">
        <a:spcBef>
          <a:spcPct val="0"/>
        </a:spcBef>
        <a:spcAft>
          <a:spcPct val="0"/>
        </a:spcAft>
        <a:defRPr kumimoji="1" sz="4000">
          <a:solidFill>
            <a:srgbClr val="660033"/>
          </a:solidFill>
          <a:latin typeface="-소망B" pitchFamily="18" charset="-127"/>
          <a:ea typeface="-소망B" pitchFamily="18" charset="-127"/>
        </a:defRPr>
      </a:lvl5pPr>
      <a:lvl6pPr marL="457200" algn="l" rtl="0" eaLnBrk="1" fontAlgn="base" latinLnBrk="1" hangingPunct="1">
        <a:spcBef>
          <a:spcPct val="0"/>
        </a:spcBef>
        <a:spcAft>
          <a:spcPct val="0"/>
        </a:spcAft>
        <a:defRPr kumimoji="1" sz="4000">
          <a:solidFill>
            <a:srgbClr val="660033"/>
          </a:solidFill>
          <a:latin typeface="-소망B" pitchFamily="18" charset="-127"/>
          <a:ea typeface="-소망B" pitchFamily="18" charset="-127"/>
        </a:defRPr>
      </a:lvl6pPr>
      <a:lvl7pPr marL="914400" algn="l" rtl="0" eaLnBrk="1" fontAlgn="base" latinLnBrk="1" hangingPunct="1">
        <a:spcBef>
          <a:spcPct val="0"/>
        </a:spcBef>
        <a:spcAft>
          <a:spcPct val="0"/>
        </a:spcAft>
        <a:defRPr kumimoji="1" sz="4000">
          <a:solidFill>
            <a:srgbClr val="660033"/>
          </a:solidFill>
          <a:latin typeface="-소망B" pitchFamily="18" charset="-127"/>
          <a:ea typeface="-소망B" pitchFamily="18" charset="-127"/>
        </a:defRPr>
      </a:lvl7pPr>
      <a:lvl8pPr marL="1371600" algn="l" rtl="0" eaLnBrk="1" fontAlgn="base" latinLnBrk="1" hangingPunct="1">
        <a:spcBef>
          <a:spcPct val="0"/>
        </a:spcBef>
        <a:spcAft>
          <a:spcPct val="0"/>
        </a:spcAft>
        <a:defRPr kumimoji="1" sz="4000">
          <a:solidFill>
            <a:srgbClr val="660033"/>
          </a:solidFill>
          <a:latin typeface="-소망B" pitchFamily="18" charset="-127"/>
          <a:ea typeface="-소망B" pitchFamily="18" charset="-127"/>
        </a:defRPr>
      </a:lvl8pPr>
      <a:lvl9pPr marL="1828800" algn="l" rtl="0" eaLnBrk="1" fontAlgn="base" latinLnBrk="1" hangingPunct="1">
        <a:spcBef>
          <a:spcPct val="0"/>
        </a:spcBef>
        <a:spcAft>
          <a:spcPct val="0"/>
        </a:spcAft>
        <a:defRPr kumimoji="1" sz="4000">
          <a:solidFill>
            <a:srgbClr val="660033"/>
          </a:solidFill>
          <a:latin typeface="-소망B" pitchFamily="18" charset="-127"/>
          <a:ea typeface="-소망B" pitchFamily="18" charset="-127"/>
        </a:defRPr>
      </a:lvl9pPr>
    </p:titleStyle>
    <p:bodyStyle>
      <a:lvl1pPr marL="342900" indent="-342900" algn="l" rtl="0" eaLnBrk="1" fontAlgn="base" latinLnBrk="1" hangingPunct="1">
        <a:lnSpc>
          <a:spcPts val="2400"/>
        </a:lnSpc>
        <a:spcBef>
          <a:spcPct val="20000"/>
        </a:spcBef>
        <a:spcAft>
          <a:spcPct val="0"/>
        </a:spcAft>
        <a:buChar char="•"/>
        <a:defRPr kumimoji="1" sz="2200">
          <a:solidFill>
            <a:schemeClr val="tx1"/>
          </a:solidFill>
          <a:latin typeface="+mn-lt"/>
          <a:ea typeface="+mn-ea"/>
          <a:cs typeface="+mn-cs"/>
        </a:defRPr>
      </a:lvl1pPr>
      <a:lvl2pPr marL="742950" indent="-285750" algn="l" rtl="0" eaLnBrk="1" fontAlgn="base" latinLnBrk="1" hangingPunct="1">
        <a:lnSpc>
          <a:spcPts val="2400"/>
        </a:lnSpc>
        <a:spcBef>
          <a:spcPct val="20000"/>
        </a:spcBef>
        <a:spcAft>
          <a:spcPct val="0"/>
        </a:spcAft>
        <a:buChar char="•"/>
        <a:defRPr kumimoji="1" sz="2000">
          <a:solidFill>
            <a:schemeClr val="tx1"/>
          </a:solidFill>
          <a:latin typeface="+mn-lt"/>
          <a:ea typeface="+mn-ea"/>
        </a:defRPr>
      </a:lvl2pPr>
      <a:lvl3pPr marL="1143000" indent="-228600" algn="l" rtl="0" eaLnBrk="1" fontAlgn="base" latinLnBrk="1" hangingPunct="1">
        <a:lnSpc>
          <a:spcPts val="2400"/>
        </a:lnSpc>
        <a:spcBef>
          <a:spcPct val="20000"/>
        </a:spcBef>
        <a:spcAft>
          <a:spcPct val="0"/>
        </a:spcAft>
        <a:buChar char="•"/>
        <a:defRPr kumimoji="1">
          <a:solidFill>
            <a:schemeClr val="tx1"/>
          </a:solidFill>
          <a:latin typeface="+mn-lt"/>
          <a:ea typeface="+mn-ea"/>
        </a:defRPr>
      </a:lvl3pPr>
      <a:lvl4pPr marL="1600200" indent="-228600" algn="l" rtl="0" eaLnBrk="1" fontAlgn="base" latinLnBrk="1" hangingPunct="1">
        <a:lnSpc>
          <a:spcPts val="2400"/>
        </a:lnSpc>
        <a:spcBef>
          <a:spcPct val="20000"/>
        </a:spcBef>
        <a:spcAft>
          <a:spcPct val="0"/>
        </a:spcAft>
        <a:buChar char="•"/>
        <a:defRPr kumimoji="1" sz="1600">
          <a:solidFill>
            <a:schemeClr val="tx1"/>
          </a:solidFill>
          <a:latin typeface="+mn-lt"/>
          <a:ea typeface="+mn-ea"/>
        </a:defRPr>
      </a:lvl4pPr>
      <a:lvl5pPr marL="2057400" indent="-228600" algn="l" rtl="0" eaLnBrk="1" fontAlgn="base" latinLnBrk="1" hangingPunct="1">
        <a:lnSpc>
          <a:spcPts val="2400"/>
        </a:lnSpc>
        <a:spcBef>
          <a:spcPct val="20000"/>
        </a:spcBef>
        <a:spcAft>
          <a:spcPct val="0"/>
        </a:spcAft>
        <a:buChar char="•"/>
        <a:defRPr kumimoji="1" sz="1400">
          <a:solidFill>
            <a:schemeClr val="tx1"/>
          </a:solidFill>
          <a:latin typeface="+mn-lt"/>
          <a:ea typeface="+mn-ea"/>
        </a:defRPr>
      </a:lvl5pPr>
      <a:lvl6pPr marL="2514600" indent="-228600" algn="l" rtl="0" eaLnBrk="1" fontAlgn="base" latinLnBrk="1" hangingPunct="1">
        <a:lnSpc>
          <a:spcPts val="2400"/>
        </a:lnSpc>
        <a:spcBef>
          <a:spcPct val="20000"/>
        </a:spcBef>
        <a:spcAft>
          <a:spcPct val="0"/>
        </a:spcAft>
        <a:buChar char="•"/>
        <a:defRPr kumimoji="1" sz="1400">
          <a:solidFill>
            <a:schemeClr val="tx1"/>
          </a:solidFill>
          <a:latin typeface="+mn-lt"/>
          <a:ea typeface="+mn-ea"/>
        </a:defRPr>
      </a:lvl6pPr>
      <a:lvl7pPr marL="2971800" indent="-228600" algn="l" rtl="0" eaLnBrk="1" fontAlgn="base" latinLnBrk="1" hangingPunct="1">
        <a:lnSpc>
          <a:spcPts val="2400"/>
        </a:lnSpc>
        <a:spcBef>
          <a:spcPct val="20000"/>
        </a:spcBef>
        <a:spcAft>
          <a:spcPct val="0"/>
        </a:spcAft>
        <a:buChar char="•"/>
        <a:defRPr kumimoji="1" sz="1400">
          <a:solidFill>
            <a:schemeClr val="tx1"/>
          </a:solidFill>
          <a:latin typeface="+mn-lt"/>
          <a:ea typeface="+mn-ea"/>
        </a:defRPr>
      </a:lvl7pPr>
      <a:lvl8pPr marL="3429000" indent="-228600" algn="l" rtl="0" eaLnBrk="1" fontAlgn="base" latinLnBrk="1" hangingPunct="1">
        <a:lnSpc>
          <a:spcPts val="2400"/>
        </a:lnSpc>
        <a:spcBef>
          <a:spcPct val="20000"/>
        </a:spcBef>
        <a:spcAft>
          <a:spcPct val="0"/>
        </a:spcAft>
        <a:buChar char="•"/>
        <a:defRPr kumimoji="1" sz="1400">
          <a:solidFill>
            <a:schemeClr val="tx1"/>
          </a:solidFill>
          <a:latin typeface="+mn-lt"/>
          <a:ea typeface="+mn-ea"/>
        </a:defRPr>
      </a:lvl8pPr>
      <a:lvl9pPr marL="3886200" indent="-228600" algn="l" rtl="0" eaLnBrk="1" fontAlgn="base" latinLnBrk="1" hangingPunct="1">
        <a:lnSpc>
          <a:spcPts val="2400"/>
        </a:lnSpc>
        <a:spcBef>
          <a:spcPct val="20000"/>
        </a:spcBef>
        <a:spcAft>
          <a:spcPct val="0"/>
        </a:spcAft>
        <a:buChar char="•"/>
        <a:defRPr kumimoji="1"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8388350" y="6453188"/>
            <a:ext cx="361950" cy="274637"/>
          </a:xfrm>
          <a:prstGeom prst="rect">
            <a:avLst/>
          </a:prstGeom>
          <a:noFill/>
          <a:ln w="9525">
            <a:noFill/>
            <a:miter lim="800000"/>
            <a:headEnd/>
            <a:tailEnd/>
          </a:ln>
          <a:effectLst/>
        </p:spPr>
        <p:txBody>
          <a:bodyPr wrap="none">
            <a:spAutoFit/>
          </a:bodyPr>
          <a:lstStyle/>
          <a:p>
            <a:fld id="{BA36E53A-4E15-45F5-9E01-B21A16415BC2}" type="slidenum">
              <a:rPr lang="en-US" altLang="zh-CN" sz="1200" b="1">
                <a:effectLst>
                  <a:outerShdw blurRad="38100" dist="38100" dir="2700000" algn="tl">
                    <a:srgbClr val="C0C0C0"/>
                  </a:outerShdw>
                </a:effectLst>
                <a:latin typeface="黑体" pitchFamily="2" charset="-122"/>
                <a:ea typeface="黑体" pitchFamily="2" charset="-122"/>
              </a:rPr>
              <a:pPr/>
              <a:t>‹#›</a:t>
            </a:fld>
            <a:endParaRPr lang="en-US" altLang="zh-CN" sz="1200" b="1">
              <a:effectLst>
                <a:outerShdw blurRad="38100" dist="38100" dir="2700000" algn="tl">
                  <a:srgbClr val="C0C0C0"/>
                </a:outerShdw>
              </a:effectLst>
              <a:latin typeface="黑体" pitchFamily="2" charset="-122"/>
              <a:ea typeface="黑体" pitchFamily="2" charset="-122"/>
            </a:endParaRPr>
          </a:p>
        </p:txBody>
      </p:sp>
      <p:sp>
        <p:nvSpPr>
          <p:cNvPr id="12291" name="Text Box 3"/>
          <p:cNvSpPr txBox="1">
            <a:spLocks noChangeArrowheads="1"/>
          </p:cNvSpPr>
          <p:nvPr/>
        </p:nvSpPr>
        <p:spPr bwMode="auto">
          <a:xfrm>
            <a:off x="7092950" y="549275"/>
            <a:ext cx="1908175" cy="274638"/>
          </a:xfrm>
          <a:prstGeom prst="rect">
            <a:avLst/>
          </a:prstGeom>
          <a:noFill/>
          <a:ln w="9525">
            <a:noFill/>
            <a:miter lim="800000"/>
            <a:headEnd/>
            <a:tailEnd/>
          </a:ln>
          <a:effectLst>
            <a:outerShdw algn="ctr" rotWithShape="0">
              <a:schemeClr val="hlink"/>
            </a:outerShdw>
          </a:effectLst>
        </p:spPr>
        <p:txBody>
          <a:bodyPr wrap="none">
            <a:spAutoFit/>
          </a:bodyPr>
          <a:lstStyle/>
          <a:p>
            <a:r>
              <a:rPr lang="en-US" altLang="zh-CN" sz="1200" b="1">
                <a:effectLst>
                  <a:outerShdw blurRad="38100" dist="38100" dir="2700000" algn="tl">
                    <a:srgbClr val="C0C0C0"/>
                  </a:outerShdw>
                </a:effectLst>
                <a:ea typeface="宋体" pitchFamily="2" charset="-122"/>
              </a:rPr>
              <a:t>pptdesign.blogbus.com</a:t>
            </a:r>
          </a:p>
        </p:txBody>
      </p:sp>
    </p:spTree>
  </p:cSld>
  <p:clrMap bg1="lt1" tx1="dk1" bg2="lt2" tx2="dk2" accent1="accent1" accent2="accent2" accent3="accent3" accent4="accent4" accent5="accent5" accent6="accent6" hlink="hlink" folHlink="folHlink"/>
  <p:sldLayoutIdLst>
    <p:sldLayoutId id="214748365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4097"/>
          <p:cNvSpPr/>
          <p:nvPr/>
        </p:nvSpPr>
        <p:spPr>
          <a:xfrm>
            <a:off x="827584" y="2348880"/>
            <a:ext cx="7164209" cy="2332975"/>
          </a:xfrm>
          <a:prstGeom prst="rect">
            <a:avLst/>
          </a:prstGeom>
        </p:spPr>
        <p:txBody>
          <a:bodyPr wrap="none" fromWordArt="1">
            <a:prstTxWarp prst="textPlain">
              <a:avLst>
                <a:gd name="adj" fmla="val 50000"/>
              </a:avLst>
            </a:prstTxWarp>
            <a:normAutofit/>
          </a:bodyPr>
          <a:lstStyle/>
          <a:p>
            <a:pPr algn="ctr"/>
            <a:r>
              <a:rPr lang="zh-CN" altLang="en-US" sz="3600" b="1" dirty="0" smtClean="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黑体" panose="02010609060101010101" pitchFamily="49" charset="-122"/>
                <a:ea typeface="黑体" panose="02010609060101010101" pitchFamily="49" charset="-122"/>
              </a:rPr>
              <a:t>小说的标题</a:t>
            </a:r>
            <a:endParaRPr lang="zh-CN" altLang="en-US" sz="3600" b="1" dirty="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黑体" panose="02010609060101010101" pitchFamily="49" charset="-122"/>
              <a:ea typeface="黑体" panose="02010609060101010101" pitchFamily="49" charset="-122"/>
            </a:endParaRPr>
          </a:p>
          <a:p>
            <a:pPr algn="ctr"/>
            <a:endParaRPr lang="zh-CN" altLang="en-US" sz="3600" b="1" dirty="0">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文本框 73729"/>
          <p:cNvSpPr txBox="1"/>
          <p:nvPr/>
        </p:nvSpPr>
        <p:spPr>
          <a:xfrm>
            <a:off x="684213" y="1052513"/>
            <a:ext cx="7920037" cy="366712"/>
          </a:xfrm>
          <a:prstGeom prst="rect">
            <a:avLst/>
          </a:prstGeom>
          <a:noFill/>
          <a:ln w="9525">
            <a:noFill/>
          </a:ln>
        </p:spPr>
        <p:txBody>
          <a:bodyPr>
            <a:spAutoFit/>
          </a:bodyPr>
          <a:lstStyle/>
          <a:p>
            <a:pPr>
              <a:spcBef>
                <a:spcPct val="50000"/>
              </a:spcBef>
            </a:pPr>
            <a:endParaRPr lang="zh-CN" altLang="en-US" dirty="0">
              <a:latin typeface="Arial" panose="020B0604020202020204" pitchFamily="34" charset="0"/>
            </a:endParaRPr>
          </a:p>
        </p:txBody>
      </p:sp>
      <p:sp>
        <p:nvSpPr>
          <p:cNvPr id="73731" name="文本框 73730"/>
          <p:cNvSpPr txBox="1"/>
          <p:nvPr/>
        </p:nvSpPr>
        <p:spPr>
          <a:xfrm>
            <a:off x="538857" y="476250"/>
            <a:ext cx="8497639" cy="1477328"/>
          </a:xfrm>
          <a:prstGeom prst="rect">
            <a:avLst/>
          </a:prstGeom>
          <a:noFill/>
          <a:ln w="9525">
            <a:noFill/>
          </a:ln>
        </p:spPr>
        <p:txBody>
          <a:bodyPr wrap="square">
            <a:spAutoFit/>
          </a:bodyPr>
          <a:lstStyle/>
          <a:p>
            <a:pPr>
              <a:spcBef>
                <a:spcPct val="50000"/>
              </a:spcBef>
            </a:pPr>
            <a:r>
              <a:rPr lang="en-US" altLang="x-none" sz="3600" b="1" dirty="0">
                <a:latin typeface="Arial" panose="020B0604020202020204" pitchFamily="34" charset="0"/>
              </a:rPr>
              <a:t>5</a:t>
            </a:r>
            <a:r>
              <a:rPr lang="zh-CN" altLang="en-US" sz="3600" b="1" dirty="0">
                <a:latin typeface="Arial" panose="020B0604020202020204" pitchFamily="34" charset="0"/>
              </a:rPr>
              <a:t>、以问题</a:t>
            </a:r>
            <a:r>
              <a:rPr lang="zh-CN" altLang="en-US" sz="3600" b="1" dirty="0" smtClean="0">
                <a:latin typeface="Arial" panose="020B0604020202020204" pitchFamily="34" charset="0"/>
              </a:rPr>
              <a:t>为标题，如</a:t>
            </a:r>
            <a:r>
              <a:rPr lang="en-US" altLang="zh-CN" sz="3600" b="1" dirty="0" smtClean="0">
                <a:latin typeface="Arial" panose="020B0604020202020204" pitchFamily="34" charset="0"/>
              </a:rPr>
              <a:t>《</a:t>
            </a:r>
            <a:r>
              <a:rPr lang="zh-CN" altLang="en-US" sz="3600" b="1" dirty="0" smtClean="0"/>
              <a:t>丧钟为谁而鸣</a:t>
            </a:r>
            <a:r>
              <a:rPr lang="en-US" altLang="zh-CN" sz="3600" b="1" dirty="0" smtClean="0">
                <a:latin typeface="Arial" panose="020B0604020202020204" pitchFamily="34" charset="0"/>
              </a:rPr>
              <a:t>》</a:t>
            </a:r>
            <a:r>
              <a:rPr lang="zh-CN" altLang="en-US" sz="3600" b="1" dirty="0" smtClean="0">
                <a:latin typeface="Arial" panose="020B0604020202020204" pitchFamily="34" charset="0"/>
              </a:rPr>
              <a:t>。</a:t>
            </a:r>
            <a:endParaRPr lang="zh-CN" altLang="en-US" sz="3600" b="1" dirty="0">
              <a:latin typeface="Arial" panose="020B0604020202020204" pitchFamily="34" charset="0"/>
            </a:endParaRPr>
          </a:p>
          <a:p>
            <a:pPr>
              <a:spcBef>
                <a:spcPct val="50000"/>
              </a:spcBef>
            </a:pPr>
            <a:endParaRPr lang="zh-CN" altLang="en-US" sz="3600" b="1" dirty="0">
              <a:latin typeface="Arial" panose="020B0604020202020204" pitchFamily="34" charset="0"/>
            </a:endParaRPr>
          </a:p>
        </p:txBody>
      </p:sp>
      <p:sp>
        <p:nvSpPr>
          <p:cNvPr id="73732" name="文本框 73731"/>
          <p:cNvSpPr txBox="1"/>
          <p:nvPr/>
        </p:nvSpPr>
        <p:spPr>
          <a:xfrm>
            <a:off x="610815" y="1700808"/>
            <a:ext cx="7921625" cy="3662363"/>
          </a:xfrm>
          <a:prstGeom prst="rect">
            <a:avLst/>
          </a:prstGeom>
          <a:noFill/>
          <a:ln w="9525">
            <a:noFill/>
          </a:ln>
        </p:spPr>
        <p:txBody>
          <a:bodyPr>
            <a:spAutoFit/>
          </a:bodyPr>
          <a:lstStyle/>
          <a:p>
            <a:r>
              <a:rPr lang="zh-CN" altLang="en-US" sz="3600" b="1" dirty="0">
                <a:solidFill>
                  <a:srgbClr val="FF0000"/>
                </a:solidFill>
                <a:latin typeface="Arial" panose="020B0604020202020204" pitchFamily="34" charset="0"/>
              </a:rPr>
              <a:t>小说的标题作用：</a:t>
            </a:r>
          </a:p>
          <a:p>
            <a:endParaRPr lang="zh-CN" altLang="en-US" sz="3600" b="1" dirty="0">
              <a:solidFill>
                <a:srgbClr val="FF0000"/>
              </a:solidFill>
              <a:latin typeface="Arial" panose="020B0604020202020204" pitchFamily="34" charset="0"/>
            </a:endParaRPr>
          </a:p>
          <a:p>
            <a:r>
              <a:rPr lang="zh-CN" altLang="en-US" sz="3600" b="1" dirty="0">
                <a:solidFill>
                  <a:srgbClr val="FF0000"/>
                </a:solidFill>
                <a:latin typeface="Arial" panose="020B0604020202020204" pitchFamily="34" charset="0"/>
              </a:rPr>
              <a:t>    ①设置悬念，激发阅读兴趣；                                                                                   </a:t>
            </a:r>
          </a:p>
          <a:p>
            <a:r>
              <a:rPr lang="zh-CN" altLang="en-US" sz="3600" b="1" dirty="0">
                <a:solidFill>
                  <a:srgbClr val="FF0000"/>
                </a:solidFill>
                <a:latin typeface="Arial" panose="020B0604020202020204" pitchFamily="34" charset="0"/>
              </a:rPr>
              <a:t>    ②引人思考。 </a:t>
            </a:r>
          </a:p>
          <a:p>
            <a:r>
              <a:rPr lang="zh-CN" altLang="en-US" sz="3600" b="1" dirty="0">
                <a:solidFill>
                  <a:srgbClr val="FF0000"/>
                </a:solidFill>
                <a:latin typeface="Arial" panose="020B0604020202020204" pitchFamily="34" charset="0"/>
              </a:rPr>
              <a:t>   </a:t>
            </a:r>
          </a:p>
          <a:p>
            <a:pPr>
              <a:spcBef>
                <a:spcPct val="50000"/>
              </a:spcBef>
            </a:pPr>
            <a:endParaRPr lang="zh-CN" altLang="en-US" sz="36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32">
                                            <p:txEl>
                                              <p:pRg st="0" end="0"/>
                                            </p:txEl>
                                          </p:spTgt>
                                        </p:tgtEl>
                                        <p:attrNameLst>
                                          <p:attrName>style.visibility</p:attrName>
                                        </p:attrNameLst>
                                      </p:cBhvr>
                                      <p:to>
                                        <p:strVal val="visible"/>
                                      </p:to>
                                    </p:set>
                                    <p:anim calcmode="lin" valueType="num">
                                      <p:cBhvr additive="base">
                                        <p:cTn id="7" dur="500" fill="hold"/>
                                        <p:tgtEl>
                                          <p:spTgt spid="7373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3732">
                                            <p:txEl>
                                              <p:pRg st="2" end="2"/>
                                            </p:txEl>
                                          </p:spTgt>
                                        </p:tgtEl>
                                        <p:attrNameLst>
                                          <p:attrName>style.visibility</p:attrName>
                                        </p:attrNameLst>
                                      </p:cBhvr>
                                      <p:to>
                                        <p:strVal val="visible"/>
                                      </p:to>
                                    </p:set>
                                    <p:anim calcmode="lin" valueType="num">
                                      <p:cBhvr additive="base">
                                        <p:cTn id="11" dur="500" fill="hold"/>
                                        <p:tgtEl>
                                          <p:spTgt spid="7373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373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3732">
                                            <p:txEl>
                                              <p:pRg st="3" end="3"/>
                                            </p:txEl>
                                          </p:spTgt>
                                        </p:tgtEl>
                                        <p:attrNameLst>
                                          <p:attrName>style.visibility</p:attrName>
                                        </p:attrNameLst>
                                      </p:cBhvr>
                                      <p:to>
                                        <p:strVal val="visible"/>
                                      </p:to>
                                    </p:set>
                                    <p:anim calcmode="lin" valueType="num">
                                      <p:cBhvr additive="base">
                                        <p:cTn id="15" dur="500" fill="hold"/>
                                        <p:tgtEl>
                                          <p:spTgt spid="7373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373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5705" y="2469515"/>
            <a:ext cx="6539865" cy="1014730"/>
          </a:xfrm>
          <a:prstGeom prst="rect">
            <a:avLst/>
          </a:prstGeom>
          <a:noFill/>
        </p:spPr>
        <p:txBody>
          <a:bodyPr wrap="square" rtlCol="0">
            <a:spAutoFit/>
          </a:bodyPr>
          <a:lstStyle/>
          <a:p>
            <a:r>
              <a:rPr lang="zh-CN" altLang="en-US" sz="6000" b="1"/>
              <a:t>小说整体阅读步骤</a:t>
            </a:r>
            <a:endParaRPr lang="en-US" altLang="zh-CN" sz="6000" b="1"/>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矩形 60417"/>
          <p:cNvSpPr/>
          <p:nvPr/>
        </p:nvSpPr>
        <p:spPr>
          <a:xfrm>
            <a:off x="107950" y="917575"/>
            <a:ext cx="9036050" cy="5349875"/>
          </a:xfrm>
          <a:prstGeom prst="rect">
            <a:avLst/>
          </a:prstGeom>
          <a:noFill/>
          <a:ln w="9525">
            <a:noFill/>
          </a:ln>
        </p:spPr>
        <p:txBody>
          <a:bodyPr anchor="ctr">
            <a:spAutoFit/>
          </a:bodyPr>
          <a:lstStyle/>
          <a:p>
            <a:pPr algn="just">
              <a:lnSpc>
                <a:spcPct val="120000"/>
              </a:lnSpc>
            </a:pPr>
            <a:r>
              <a:rPr lang="zh-CN" altLang="en-US" sz="2400" b="1" dirty="0">
                <a:solidFill>
                  <a:srgbClr val="000000"/>
                </a:solidFill>
                <a:latin typeface="Times New Roman" panose="02020603050405020304" pitchFamily="18" charset="0"/>
              </a:rPr>
              <a:t>① </a:t>
            </a:r>
            <a:r>
              <a:rPr lang="zh-CN" altLang="en-US" sz="2400" b="1" dirty="0">
                <a:solidFill>
                  <a:srgbClr val="FF0000"/>
                </a:solidFill>
                <a:latin typeface="Times New Roman" panose="02020603050405020304" pitchFamily="18" charset="0"/>
              </a:rPr>
              <a:t>从小说的标题入手</a:t>
            </a:r>
            <a:r>
              <a:rPr lang="zh-CN" altLang="en-US" sz="2400" b="1" dirty="0">
                <a:solidFill>
                  <a:srgbClr val="000000"/>
                </a:solidFill>
                <a:latin typeface="Times New Roman" panose="02020603050405020304" pitchFamily="18" charset="0"/>
              </a:rPr>
              <a:t>，有的小说标题除了表面意思外，还有</a:t>
            </a:r>
            <a:r>
              <a:rPr lang="zh-CN" altLang="en-US" sz="2400" b="1" dirty="0">
                <a:solidFill>
                  <a:srgbClr val="FF0000"/>
                </a:solidFill>
                <a:latin typeface="Times New Roman" panose="02020603050405020304" pitchFamily="18" charset="0"/>
              </a:rPr>
              <a:t>比喻义、象征义或双关义</a:t>
            </a:r>
            <a:r>
              <a:rPr lang="zh-CN" altLang="en-US" sz="2400" b="1" dirty="0">
                <a:solidFill>
                  <a:srgbClr val="000000"/>
                </a:solidFill>
                <a:latin typeface="Times New Roman" panose="02020603050405020304" pitchFamily="18" charset="0"/>
              </a:rPr>
              <a:t>，隐含着小说的主题。</a:t>
            </a:r>
          </a:p>
          <a:p>
            <a:pPr algn="just">
              <a:lnSpc>
                <a:spcPct val="120000"/>
              </a:lnSpc>
            </a:pPr>
            <a:r>
              <a:rPr lang="zh-CN" altLang="en-US" sz="2400" b="1" dirty="0">
                <a:solidFill>
                  <a:srgbClr val="000000"/>
                </a:solidFill>
                <a:latin typeface="Times New Roman" panose="02020603050405020304" pitchFamily="18" charset="0"/>
              </a:rPr>
              <a:t>②</a:t>
            </a:r>
            <a:r>
              <a:rPr lang="zh-CN" altLang="en-US" sz="2400" b="1" dirty="0">
                <a:solidFill>
                  <a:srgbClr val="FF0000"/>
                </a:solidFill>
                <a:latin typeface="Times New Roman" panose="02020603050405020304" pitchFamily="18" charset="0"/>
              </a:rPr>
              <a:t>从小说的故事情节和人物形象入手</a:t>
            </a:r>
            <a:r>
              <a:rPr lang="zh-CN" altLang="en-US" sz="2400" b="1" dirty="0">
                <a:solidFill>
                  <a:srgbClr val="000000"/>
                </a:solidFill>
                <a:latin typeface="Times New Roman" panose="02020603050405020304" pitchFamily="18" charset="0"/>
              </a:rPr>
              <a:t>，从故事情节的发展中分析人物形象性格或命运的变化，进而揭示人物形象的社会意义。</a:t>
            </a:r>
          </a:p>
          <a:p>
            <a:pPr algn="just">
              <a:lnSpc>
                <a:spcPct val="120000"/>
              </a:lnSpc>
            </a:pPr>
            <a:r>
              <a:rPr lang="zh-CN" altLang="en-US" sz="2400" b="1" dirty="0">
                <a:solidFill>
                  <a:srgbClr val="000000"/>
                </a:solidFill>
                <a:latin typeface="Times New Roman" panose="02020603050405020304" pitchFamily="18" charset="0"/>
              </a:rPr>
              <a:t>③</a:t>
            </a:r>
            <a:r>
              <a:rPr lang="zh-CN" altLang="en-US" sz="2400" b="1" dirty="0">
                <a:solidFill>
                  <a:srgbClr val="FF0000"/>
                </a:solidFill>
                <a:latin typeface="Times New Roman" panose="02020603050405020304" pitchFamily="18" charset="0"/>
              </a:rPr>
              <a:t>联系小说的时代背景及典型的环境描写</a:t>
            </a:r>
            <a:r>
              <a:rPr lang="en-US" altLang="x-none" sz="2400" b="1" dirty="0">
                <a:solidFill>
                  <a:srgbClr val="000000"/>
                </a:solidFill>
                <a:latin typeface="Times New Roman" panose="02020603050405020304" pitchFamily="18" charset="0"/>
              </a:rPr>
              <a:t>,</a:t>
            </a:r>
            <a:r>
              <a:rPr lang="zh-CN" altLang="en-US" sz="2400" b="1" dirty="0">
                <a:solidFill>
                  <a:srgbClr val="000000"/>
                </a:solidFill>
                <a:latin typeface="Times New Roman" panose="02020603050405020304" pitchFamily="18" charset="0"/>
              </a:rPr>
              <a:t>认识人物形象的思想性格上所打上的时代烙印</a:t>
            </a:r>
            <a:r>
              <a:rPr lang="en-US" altLang="x-none" sz="2400" b="1" dirty="0">
                <a:solidFill>
                  <a:srgbClr val="000000"/>
                </a:solidFill>
                <a:latin typeface="Times New Roman" panose="02020603050405020304" pitchFamily="18" charset="0"/>
              </a:rPr>
              <a:t>,</a:t>
            </a:r>
            <a:r>
              <a:rPr lang="zh-CN" altLang="en-US" sz="2400" b="1" dirty="0">
                <a:solidFill>
                  <a:srgbClr val="000000"/>
                </a:solidFill>
                <a:latin typeface="Times New Roman" panose="02020603050405020304" pitchFamily="18" charset="0"/>
              </a:rPr>
              <a:t>把握住人物形象所折射出的时代特征</a:t>
            </a:r>
            <a:r>
              <a:rPr lang="en-US" altLang="x-none" sz="2400" b="1" dirty="0">
                <a:solidFill>
                  <a:srgbClr val="000000"/>
                </a:solidFill>
                <a:latin typeface="Times New Roman" panose="02020603050405020304" pitchFamily="18" charset="0"/>
              </a:rPr>
              <a:t>,</a:t>
            </a:r>
            <a:r>
              <a:rPr lang="zh-CN" altLang="en-US" sz="2400" b="1" dirty="0">
                <a:solidFill>
                  <a:srgbClr val="000000"/>
                </a:solidFill>
                <a:latin typeface="Times New Roman" panose="02020603050405020304" pitchFamily="18" charset="0"/>
              </a:rPr>
              <a:t>从而把握小说的主题。</a:t>
            </a:r>
          </a:p>
          <a:p>
            <a:pPr algn="just">
              <a:lnSpc>
                <a:spcPct val="120000"/>
              </a:lnSpc>
            </a:pPr>
            <a:r>
              <a:rPr lang="zh-CN" altLang="en-US" sz="2400" b="1" dirty="0">
                <a:solidFill>
                  <a:srgbClr val="000000"/>
                </a:solidFill>
                <a:latin typeface="Times New Roman" panose="02020603050405020304" pitchFamily="18" charset="0"/>
              </a:rPr>
              <a:t>④</a:t>
            </a:r>
            <a:r>
              <a:rPr lang="zh-CN" altLang="en-US" sz="2400" b="1" dirty="0">
                <a:solidFill>
                  <a:srgbClr val="FF0000"/>
                </a:solidFill>
                <a:latin typeface="Times New Roman" panose="02020603050405020304" pitchFamily="18" charset="0"/>
              </a:rPr>
              <a:t>结合作者的生平、创作动机和写作的时代背景分析主题</a:t>
            </a:r>
            <a:r>
              <a:rPr lang="zh-CN" altLang="en-US" sz="2400" b="1" dirty="0">
                <a:solidFill>
                  <a:srgbClr val="000000"/>
                </a:solidFill>
                <a:latin typeface="Times New Roman" panose="02020603050405020304" pitchFamily="18" charset="0"/>
              </a:rPr>
              <a:t>，即知人论世。</a:t>
            </a:r>
          </a:p>
          <a:p>
            <a:pPr algn="just">
              <a:lnSpc>
                <a:spcPct val="120000"/>
              </a:lnSpc>
            </a:pPr>
            <a:r>
              <a:rPr lang="zh-CN" altLang="en-US" sz="2400" b="1" dirty="0">
                <a:solidFill>
                  <a:srgbClr val="000000"/>
                </a:solidFill>
                <a:latin typeface="Times New Roman" panose="02020603050405020304" pitchFamily="18" charset="0"/>
                <a:sym typeface="宋体" panose="02010600030101010101" pitchFamily="2" charset="-122"/>
              </a:rPr>
              <a:t>⑤</a:t>
            </a:r>
            <a:r>
              <a:rPr lang="zh-CN" altLang="en-US" sz="2400" b="1" dirty="0">
                <a:solidFill>
                  <a:srgbClr val="FF0000"/>
                </a:solidFill>
                <a:latin typeface="Times New Roman" panose="02020603050405020304" pitchFamily="18" charset="0"/>
                <a:sym typeface="宋体" panose="02010600030101010101" pitchFamily="2" charset="-122"/>
              </a:rPr>
              <a:t>根据作者对人物描写的语言的感情色彩</a:t>
            </a:r>
            <a:r>
              <a:rPr lang="zh-CN" altLang="en-US" sz="2400" b="1" dirty="0">
                <a:solidFill>
                  <a:srgbClr val="000000"/>
                </a:solidFill>
                <a:latin typeface="Times New Roman" panose="02020603050405020304" pitchFamily="18" charset="0"/>
                <a:sym typeface="宋体" panose="02010600030101010101" pitchFamily="2" charset="-122"/>
              </a:rPr>
              <a:t>分析主题。</a:t>
            </a:r>
          </a:p>
          <a:p>
            <a:pPr algn="just">
              <a:lnSpc>
                <a:spcPct val="120000"/>
              </a:lnSpc>
            </a:pPr>
            <a:r>
              <a:rPr lang="zh-CN" altLang="en-US" sz="2400" b="1" dirty="0">
                <a:solidFill>
                  <a:srgbClr val="000000"/>
                </a:solidFill>
                <a:latin typeface="Times New Roman" panose="02020603050405020304" pitchFamily="18" charset="0"/>
                <a:sym typeface="宋体" panose="02010600030101010101" pitchFamily="2" charset="-122"/>
              </a:rPr>
              <a:t>⑥</a:t>
            </a:r>
            <a:r>
              <a:rPr lang="zh-CN" altLang="en-US" sz="2400" b="1" dirty="0">
                <a:solidFill>
                  <a:srgbClr val="FF0000"/>
                </a:solidFill>
                <a:latin typeface="Times New Roman" panose="02020603050405020304" pitchFamily="18" charset="0"/>
              </a:rPr>
              <a:t>从揭示主题的句子</a:t>
            </a:r>
            <a:r>
              <a:rPr lang="zh-CN" altLang="en-US" sz="2400" b="1" dirty="0">
                <a:solidFill>
                  <a:srgbClr val="000000"/>
                </a:solidFill>
                <a:latin typeface="Times New Roman" panose="02020603050405020304" pitchFamily="18" charset="0"/>
              </a:rPr>
              <a:t>来把握作品的主题。</a:t>
            </a:r>
          </a:p>
          <a:p>
            <a:pPr algn="just">
              <a:lnSpc>
                <a:spcPct val="120000"/>
              </a:lnSpc>
            </a:pPr>
            <a:r>
              <a:rPr lang="zh-CN" altLang="en-US" sz="2400" b="1" dirty="0">
                <a:solidFill>
                  <a:srgbClr val="000000"/>
                </a:solidFill>
                <a:latin typeface="Times New Roman" panose="02020603050405020304" pitchFamily="18" charset="0"/>
                <a:sym typeface="宋体" panose="02010600030101010101" pitchFamily="2" charset="-122"/>
              </a:rPr>
              <a:t>⑦</a:t>
            </a:r>
            <a:r>
              <a:rPr lang="zh-CN" altLang="en-US" sz="2400" b="1" dirty="0">
                <a:solidFill>
                  <a:srgbClr val="FF0000"/>
                </a:solidFill>
                <a:latin typeface="Times New Roman" panose="02020603050405020304" pitchFamily="18" charset="0"/>
              </a:rPr>
              <a:t>从小说的精巧构思中</a:t>
            </a:r>
            <a:r>
              <a:rPr lang="zh-CN" altLang="en-US" sz="2400" b="1" dirty="0">
                <a:solidFill>
                  <a:srgbClr val="000000"/>
                </a:solidFill>
                <a:latin typeface="Times New Roman" panose="02020603050405020304" pitchFamily="18" charset="0"/>
              </a:rPr>
              <a:t>把握作品的主题。</a:t>
            </a:r>
          </a:p>
        </p:txBody>
      </p:sp>
      <p:sp>
        <p:nvSpPr>
          <p:cNvPr id="60419" name="文本框 60418"/>
          <p:cNvSpPr txBox="1"/>
          <p:nvPr/>
        </p:nvSpPr>
        <p:spPr>
          <a:xfrm>
            <a:off x="250825" y="0"/>
            <a:ext cx="3527425" cy="646331"/>
          </a:xfrm>
          <a:prstGeom prst="rect">
            <a:avLst/>
          </a:prstGeom>
          <a:noFill/>
          <a:ln w="9525">
            <a:noFill/>
          </a:ln>
        </p:spPr>
        <p:txBody>
          <a:bodyPr>
            <a:spAutoFit/>
          </a:bodyPr>
          <a:lstStyle/>
          <a:p>
            <a:r>
              <a:rPr lang="zh-CN" altLang="en-US" sz="3600" b="1" dirty="0" smtClean="0">
                <a:solidFill>
                  <a:srgbClr val="FF0000"/>
                </a:solidFill>
                <a:latin typeface="Arial" panose="020B0604020202020204" pitchFamily="34" charset="0"/>
              </a:rPr>
              <a:t>阅读思</a:t>
            </a:r>
            <a:r>
              <a:rPr lang="zh-CN" altLang="en-US" sz="3600" b="1" dirty="0">
                <a:solidFill>
                  <a:srgbClr val="FF0000"/>
                </a:solidFill>
                <a:latin typeface="Arial" panose="020B0604020202020204" pitchFamily="34" charset="0"/>
              </a:rPr>
              <a:t>路</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2093947"/>
            <a:ext cx="6264696" cy="830997"/>
          </a:xfrm>
          <a:prstGeom prst="rect">
            <a:avLst/>
          </a:prstGeom>
          <a:noFill/>
        </p:spPr>
        <p:txBody>
          <a:bodyPr wrap="square" rtlCol="0">
            <a:spAutoFit/>
          </a:bodyPr>
          <a:lstStyle/>
          <a:p>
            <a:r>
              <a:rPr lang="zh-CN" altLang="en-US" sz="4000" dirty="0" smtClean="0"/>
              <a:t>               </a:t>
            </a:r>
            <a:r>
              <a:rPr lang="zh-CN" altLang="en-US" sz="4800" dirty="0" smtClean="0">
                <a:solidFill>
                  <a:srgbClr val="FF0000"/>
                </a:solidFill>
                <a:latin typeface="黑体" pitchFamily="49" charset="-122"/>
                <a:ea typeface="黑体" pitchFamily="49" charset="-122"/>
              </a:rPr>
              <a:t>真题演练</a:t>
            </a:r>
            <a:endParaRPr lang="zh-CN" altLang="en-US" sz="4800" dirty="0">
              <a:solidFill>
                <a:srgbClr val="FF0000"/>
              </a:solidFill>
              <a:latin typeface="黑体" pitchFamily="49" charset="-122"/>
              <a:ea typeface="黑体"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81310"/>
            <a:ext cx="8208912" cy="5539978"/>
          </a:xfrm>
          <a:prstGeom prst="rect">
            <a:avLst/>
          </a:prstGeom>
          <a:noFill/>
        </p:spPr>
        <p:txBody>
          <a:bodyPr wrap="square" rtlCol="0">
            <a:spAutoFit/>
          </a:bodyPr>
          <a:lstStyle/>
          <a:p>
            <a:pPr algn="ctr"/>
            <a:r>
              <a:rPr lang="zh-CN" altLang="zh-CN" dirty="0" smtClean="0"/>
              <a:t>一种美味</a:t>
            </a:r>
            <a:r>
              <a:rPr lang="en-US" altLang="zh-CN" dirty="0" smtClean="0"/>
              <a:t> </a:t>
            </a:r>
          </a:p>
          <a:p>
            <a:pPr algn="ctr"/>
            <a:r>
              <a:rPr lang="en-US" altLang="zh-CN" dirty="0" smtClean="0"/>
              <a:t> </a:t>
            </a:r>
            <a:r>
              <a:rPr lang="zh-CN" altLang="zh-CN" dirty="0" smtClean="0"/>
              <a:t>巩高峰</a:t>
            </a:r>
          </a:p>
          <a:p>
            <a:r>
              <a:rPr lang="en-US" altLang="zh-CN" sz="2000" dirty="0" smtClean="0"/>
              <a:t>        </a:t>
            </a:r>
            <a:r>
              <a:rPr lang="zh-CN" altLang="zh-CN" sz="2000" dirty="0" smtClean="0"/>
              <a:t>他清晰地记得，六岁那年夏天的那 个傍晚，当他把一条巴掌大的草鱼捧到母亲面前时，母亲眼里第一次出现了一种陌 生的光。他甚至觉得，他在母亲眼里一定 是突然有了地位的，这种感觉在随后下地 干活回来的父亲和两位哥哥眼里也得到 了证实。</a:t>
            </a:r>
          </a:p>
          <a:p>
            <a:r>
              <a:rPr lang="en-US" altLang="zh-CN" sz="2000" dirty="0" smtClean="0"/>
              <a:t>        </a:t>
            </a:r>
            <a:r>
              <a:rPr lang="zh-CN" altLang="zh-CN" sz="2000" dirty="0" smtClean="0"/>
              <a:t>他有些受宠若惊。此前，他的生活 就是满村子蹿，上树掏鸟窝，扒房檐摘桃偷瓜。因此，每天的饭都没准时过，啥时肚子饿了回家吃饭，都要先挨上父亲或母亲的一顿打才能挨着饭碗的边儿。 </a:t>
            </a:r>
          </a:p>
          <a:p>
            <a:r>
              <a:rPr lang="en-US" altLang="zh-CN" sz="2000" dirty="0" smtClean="0"/>
              <a:t>      </a:t>
            </a:r>
            <a:r>
              <a:rPr lang="zh-CN" altLang="zh-CN" sz="2000" dirty="0" smtClean="0"/>
              <a:t>那天不一样，母亲把双手在围裙上擦了又擦。母亲终于接过那条鱼时，他忽然有一点点失望，那条本来大得超出他意料的鱼，在母亲的双手之间动弹时，竟然显得那么瘦小。</a:t>
            </a:r>
            <a:r>
              <a:rPr lang="zh-CN" altLang="zh-CN" sz="2000" dirty="0" smtClean="0">
                <a:solidFill>
                  <a:srgbClr val="000000"/>
                </a:solidFill>
                <a:latin typeface="宋体" pitchFamily="2" charset="-122"/>
                <a:ea typeface="宋体" pitchFamily="2" charset="-122"/>
                <a:cs typeface="Times New Roman" pitchFamily="18" charset="0"/>
              </a:rPr>
              <a:t> </a:t>
            </a:r>
            <a:endParaRPr lang="en-US" altLang="zh-CN" sz="2000" dirty="0" smtClean="0">
              <a:solidFill>
                <a:srgbClr val="000000"/>
              </a:solidFill>
              <a:latin typeface="宋体" pitchFamily="2" charset="-122"/>
              <a:ea typeface="宋体" pitchFamily="2" charset="-122"/>
              <a:cs typeface="Times New Roman" pitchFamily="18" charset="0"/>
            </a:endParaRPr>
          </a:p>
          <a:p>
            <a:r>
              <a:rPr lang="en-US" altLang="zh-CN" sz="2000" dirty="0" smtClean="0">
                <a:solidFill>
                  <a:srgbClr val="000000"/>
                </a:solidFill>
                <a:latin typeface="宋体" pitchFamily="2" charset="-122"/>
                <a:ea typeface="宋体" pitchFamily="2" charset="-122"/>
                <a:cs typeface="Times New Roman" pitchFamily="18" charset="0"/>
              </a:rPr>
              <a:t>   </a:t>
            </a:r>
            <a:r>
              <a:rPr lang="zh-CN" altLang="zh-CN" sz="2000" dirty="0" smtClean="0">
                <a:solidFill>
                  <a:srgbClr val="000000"/>
                </a:solidFill>
                <a:latin typeface="宋体" pitchFamily="2" charset="-122"/>
                <a:ea typeface="宋体" pitchFamily="2" charset="-122"/>
                <a:cs typeface="Times New Roman" pitchFamily="18" charset="0"/>
              </a:rPr>
              <a:t>准确地说，在那之前他没吃过鱼，唇齿间也回荡不起勾涎引馋的味道。他相信两个哥哥应该也极少尝过这东西。在母亲的招呼下，他们手忙脚乱地争抢母亲递过的准备装豆腐的瓷碗。豆腐，是跟年联系在一起的东西了。天！为了那条鱼，母亲要舀一瓷碗的黄豆</a:t>
            </a:r>
            <a:r>
              <a:rPr lang="zh-CN" altLang="zh-CN" sz="2000" dirty="0" smtClean="0">
                <a:solidFill>
                  <a:srgbClr val="000000"/>
                </a:solidFill>
                <a:latin typeface="Times New Roman" pitchFamily="18" charset="0"/>
                <a:ea typeface="宋体" pitchFamily="2" charset="-122"/>
                <a:cs typeface="Times New Roman" pitchFamily="18" charset="0"/>
              </a:rPr>
              <a:t>种子去换半瓷碗的豆腐来搭配。隐隐约约地，他有了美味的概念，还有慢慢浓起来的期待。 </a:t>
            </a:r>
            <a:r>
              <a:rPr lang="zh-CN" altLang="zh-CN" sz="2000" dirty="0" smtClean="0"/>
              <a:t> </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753090"/>
            <a:ext cx="856895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父亲坐在灶前一边看着火苗舔着锅底，一边简单地埋怨了几句，似乎是嫌母亲把鱼洗得太干净了，没了鱼腥味。这已</a:t>
            </a:r>
            <a:r>
              <a:rPr kumimoji="0" lang="zh-CN" altLang="en-US" sz="16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已经是难得的意外了，平日里，父亲一个礼拜可能也就说这么一句话。父亲埋怨时，母亲正在把那条鱼放进锅里，她轻手轻脚，似乎开了膛破了肚的草鱼还会有被烫痛的感觉。父亲笑了笑，带着点儿嘲意。母亲嗔怪着说，你笑什么笑！鱼真的还没死，还在锅里游呢。说着，母亲还掀了锅盖让父亲看。父亲保持着笑意，不愿起身。 </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母亲拿着装了葱段蒜末的碗，就那么站着等水烧开。 </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他则坐在桌前，看这一切时他是不是双手托着腮？他忘了。反正所有的记忆都是那条鱼和围绕着那条鱼而产生的梦一般陌生的气息。那天什么活都不用他干，他是这顿美味的缔造者，可以游手好闲。父母的举动让他觉得他有这个资格。</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在豆腐到来时，母亲甚至都没来得及埋怨一下一贯喜欢缺斤短两的豆腐贩子，因为豆腐马上就被切成块下了锅。美味，让他带着很多的迫不及待，还有一点点的张皇。张皇什么呢？鱼都在锅里了，它还能游回村头那条沟里去？不过这种张皇让他有点儿熟悉，在沟里捉到鱼时他也这么心慌来着，因为连他自己都不相信，那条沟里竟然会有鱼。</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来不及细细回味了，豆腐一下锅，屋子里顿时鲜香扑鼻。他是第一次知道，鱼的味道原来是这样的，新鲜得让人稍稍发晕。在鱼汤从锅里到上桌之间，他拼命地翕动鼻翼， </a:t>
            </a:r>
            <a:r>
              <a:rPr kumimoji="0" lang="zh-CN" altLang="en-US" sz="16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贪婪地往肺里装这些味道。他相信装得越多，回味的时间就越长。</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r>
              <a:rPr kumimoji="0" lang="zh-CN" altLang="en-US" sz="16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至于那锅鱼汤具体是什么滋味，他倒完全不记得哪怕一点儿细节。因为全家吃饭喝鱼汤的状态都有些鲁莽，只有嘴唇和汤接触的呼呼声，一碗接一碗时勺子与锅碰撞的叮当声，还有一口与另一口之间换气时隐约的急促。 </a:t>
            </a:r>
            <a:endParaRPr kumimoji="0" lang="zh-CN" altLang="en-US" sz="1600" b="0" i="0" u="none" strike="noStrike" cap="none" normalizeH="0" baseline="0" dirty="0" smtClean="0">
              <a:ln>
                <a:noFill/>
              </a:ln>
              <a:solidFill>
                <a:srgbClr val="000000"/>
              </a:solidFill>
              <a:effectLst/>
              <a:latin typeface="Arial"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Arial" pitchFamily="34" charset="0"/>
                <a:ea typeface="宋体" pitchFamily="2" charset="-122"/>
                <a:cs typeface="Times New Roman" pitchFamily="18" charset="0"/>
              </a:rPr>
              <a:t>      那天饭桌上的气氛也不一样， 一家人习惯的默不作声完全没了踪影，父亲开口谈天气了，两个哥哥则说了今年可能的收成。而母亲，只是嘴含笑意，一遍又一遍地给大家盛汤。</a:t>
            </a:r>
            <a:r>
              <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ChangeArrowheads="1"/>
          </p:cNvSpPr>
          <p:nvPr/>
        </p:nvSpPr>
        <p:spPr bwMode="auto">
          <a:xfrm>
            <a:off x="395536" y="332656"/>
            <a:ext cx="8136904" cy="57763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altLang="zh-CN"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最后，父亲说了一句有点儿没头没脑的话，父亲说，三子该上学了。 </a:t>
            </a:r>
            <a:endParaRPr kumimoji="0" 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他就叫三子。如今回想起来，对鱼汤食不知味的原因应该就是这句话。两个哥哥没进过一天学校的大门。 现在到了他三子，父亲说他该上学了。该，就是要，快要的意思。他忘了两个哥哥投过来的眼神的内容，他忘了鱼汤是什么味道，他忘了那个晚上的一切细节。</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美味？美味是什么味呢？当他终于能背着书包从村头墙角中出来，忸怩地走进学校的大门，他离美味的书面意思越来越近。但是，他知道美味的真正意思并不是之后的上学，仍然是有鱼的那天晚上</a:t>
            </a:r>
            <a:r>
              <a:rPr kumimoji="0" lang="en-US" altLang="zh-CN" b="0" i="0" u="none" strike="noStrike" cap="none" normalizeH="0" baseline="0" dirty="0" smtClean="0">
                <a:ln>
                  <a:noFill/>
                </a:ln>
                <a:solidFill>
                  <a:srgbClr val="000000"/>
                </a:solidFill>
                <a:effectLst/>
                <a:latin typeface="Arial"/>
                <a:ea typeface="宋体" pitchFamily="2" charset="-122"/>
                <a:cs typeface="Times New Roman" pitchFamily="18" charset="0"/>
              </a:rPr>
              <a:t>——</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altLang="en-US"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两个哥哥忽然就饱了，先后离开桌子回屋睡觉，可是鱼汤每个人起码还可以盛两碗。他们没解释为什么，也不用解释，地里的活要起早贪黑，否则这种鱼加豆腐的美味只能还是好多年享受一次。父亲愣了愣，恢复了以往不苟言笑的表情。母亲端着碗，出神，她似乎用眼神示意过父亲别口不择言，但是现在她卸去了笑容，朝着屋外黑糊糊的夜空，一直出神。 </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altLang="en-US" b="0" i="0" u="none" strike="noStrike" cap="none" normalizeH="0" dirty="0" smtClean="0">
                <a:ln>
                  <a:noFill/>
                </a:ln>
                <a:solidFill>
                  <a:srgbClr val="000000"/>
                </a:solidFill>
                <a:effectLst/>
                <a:latin typeface="宋体" pitchFamily="2" charset="-122"/>
                <a:ea typeface="宋体" pitchFamily="2" charset="-122"/>
                <a:cs typeface="Times New Roman" pitchFamily="18" charset="0"/>
              </a:rPr>
              <a:t>  </a:t>
            </a:r>
            <a:r>
              <a:rPr kumimoji="0" lang="zh-CN" altLang="en-US"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可是羊要进圈，牛要喂草，猪还要吃食。都这么愣着不能解决一点儿问题。他起身去做，也只有他还有心情做。 </a:t>
            </a:r>
            <a:endPar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坐在灶前添柴火煮猪食时，已经 是最后一件事了。把火点着，添第二把柴火的时候，他就抓着了一个黏黏软软的东西，凑到灶前的火光里一看，是那条鱼！从锅里蹦到地面，它显然已经超越了极限。现在，它早已死了，只是眼里还闪着一丝诡异的光。 </a:t>
            </a:r>
            <a:endParaRPr kumimoji="0" lang="zh-CN" altLang="en-US" b="0" i="0" u="none" strike="noStrike" cap="none" normalizeH="0" baseline="0" dirty="0" smtClean="0">
              <a:ln>
                <a:noFill/>
              </a:ln>
              <a:solidFill>
                <a:srgbClr val="000000"/>
              </a:solidFill>
              <a:effectLst/>
              <a:latin typeface="Arial"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dirty="0" smtClean="0">
                <a:ln>
                  <a:noFill/>
                </a:ln>
                <a:solidFill>
                  <a:srgbClr val="000000"/>
                </a:solidFill>
                <a:effectLst/>
                <a:latin typeface="Arial" pitchFamily="34" charset="0"/>
                <a:ea typeface="宋体" pitchFamily="2" charset="-122"/>
                <a:cs typeface="Times New Roman" pitchFamily="18" charset="0"/>
              </a:rPr>
              <a:t>                                                                         （</a:t>
            </a:r>
            <a:r>
              <a:rPr kumimoji="0" lang="en-US" altLang="zh-CN" b="0" i="0" u="none" strike="noStrike" cap="none" normalizeH="0" baseline="0" dirty="0" smtClean="0">
                <a:ln>
                  <a:noFill/>
                </a:ln>
                <a:solidFill>
                  <a:srgbClr val="000000"/>
                </a:solidFill>
                <a:effectLst/>
                <a:latin typeface="Arial" pitchFamily="34" charset="0"/>
                <a:ea typeface="宋体" pitchFamily="2" charset="-122"/>
                <a:cs typeface="Times New Roman" pitchFamily="18" charset="0"/>
              </a:rPr>
              <a:t>2017</a:t>
            </a:r>
            <a:r>
              <a:rPr kumimoji="0" lang="zh-CN" altLang="en-US" b="0" i="0" u="none" strike="noStrike" cap="none" normalizeH="0" baseline="0" dirty="0" smtClean="0">
                <a:ln>
                  <a:noFill/>
                </a:ln>
                <a:solidFill>
                  <a:srgbClr val="000000"/>
                </a:solidFill>
                <a:effectLst/>
                <a:latin typeface="Arial" pitchFamily="34" charset="0"/>
                <a:ea typeface="宋体" pitchFamily="2" charset="-122"/>
                <a:cs typeface="Times New Roman" pitchFamily="18" charset="0"/>
              </a:rPr>
              <a:t>浙江，本文有删改）</a:t>
            </a:r>
            <a:r>
              <a:rPr kumimoji="0" lang="zh-CN" altLang="en-US" b="0"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65405" y="350960"/>
            <a:ext cx="5187278" cy="392645"/>
          </a:xfrm>
          <a:prstGeom prst="rect">
            <a:avLst/>
          </a:prstGeom>
        </p:spPr>
        <p:txBody>
          <a:bodyPr wrap="square" lIns="38333" tIns="19164" rIns="38333" bIns="19164">
            <a:spAutoFit/>
          </a:bodyPr>
          <a:lstStyle/>
          <a:p>
            <a:pPr defTabSz="913335"/>
            <a:r>
              <a:rPr lang="zh-CN" altLang="en-US" sz="2300" b="1" dirty="0">
                <a:solidFill>
                  <a:prstClr val="black"/>
                </a:solidFill>
                <a:latin typeface="宋体"/>
              </a:rPr>
              <a:t>阅读下面的文字，完成（</a:t>
            </a:r>
            <a:r>
              <a:rPr lang="en-US" altLang="zh-CN" sz="2300" b="1" dirty="0">
                <a:solidFill>
                  <a:prstClr val="black"/>
                </a:solidFill>
                <a:latin typeface="宋体"/>
              </a:rPr>
              <a:t>1</a:t>
            </a:r>
            <a:r>
              <a:rPr lang="zh-CN" altLang="en-US" sz="2300" b="1" dirty="0">
                <a:solidFill>
                  <a:prstClr val="black"/>
                </a:solidFill>
                <a:latin typeface="宋体"/>
              </a:rPr>
              <a:t>）～（</a:t>
            </a:r>
            <a:r>
              <a:rPr lang="en-US" altLang="zh-CN" sz="2300" b="1" dirty="0">
                <a:solidFill>
                  <a:prstClr val="black"/>
                </a:solidFill>
                <a:latin typeface="宋体"/>
              </a:rPr>
              <a:t>6</a:t>
            </a:r>
            <a:r>
              <a:rPr lang="zh-CN" altLang="en-US" sz="2300" b="1" dirty="0">
                <a:solidFill>
                  <a:prstClr val="black"/>
                </a:solidFill>
                <a:latin typeface="宋体"/>
              </a:rPr>
              <a:t>）题。</a:t>
            </a:r>
          </a:p>
        </p:txBody>
      </p:sp>
      <p:pic>
        <p:nvPicPr>
          <p:cNvPr id="1026" name="Picture 2" descr="C:\Users\dell\Desktop\语文-学生-小说-标题-插叙和对比.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99992" y="908720"/>
            <a:ext cx="3859644" cy="26126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矩形 1"/>
          <p:cNvSpPr/>
          <p:nvPr/>
        </p:nvSpPr>
        <p:spPr>
          <a:xfrm>
            <a:off x="251520" y="1280253"/>
            <a:ext cx="7598130" cy="4957059"/>
          </a:xfrm>
          <a:prstGeom prst="rect">
            <a:avLst/>
          </a:prstGeom>
        </p:spPr>
        <p:txBody>
          <a:bodyPr wrap="square" lIns="38414" tIns="19207" rIns="38414" bIns="19207">
            <a:spAutoFit/>
          </a:bodyPr>
          <a:lstStyle/>
          <a:p>
            <a:pPr defTabSz="913335">
              <a:lnSpc>
                <a:spcPct val="110000"/>
              </a:lnSpc>
            </a:pPr>
            <a:r>
              <a:rPr lang="zh-CN" altLang="en-US" sz="1700" b="1" dirty="0" smtClean="0">
                <a:solidFill>
                  <a:prstClr val="black"/>
                </a:solidFill>
                <a:latin typeface="宋体"/>
              </a:rPr>
              <a:t>      他</a:t>
            </a:r>
            <a:r>
              <a:rPr lang="zh-CN" altLang="en-US" sz="1700" b="1" dirty="0">
                <a:solidFill>
                  <a:prstClr val="black"/>
                </a:solidFill>
                <a:latin typeface="宋体"/>
              </a:rPr>
              <a:t>清晰地记得，六岁</a:t>
            </a:r>
            <a:r>
              <a:rPr lang="zh-CN" altLang="en-US" sz="1700" b="1" spc="126" dirty="0">
                <a:solidFill>
                  <a:prstClr val="black"/>
                </a:solidFill>
                <a:latin typeface="宋体"/>
              </a:rPr>
              <a:t>那年夏天的</a:t>
            </a:r>
            <a:r>
              <a:rPr lang="zh-CN" altLang="en-US" sz="1700" b="1" spc="126" dirty="0" smtClean="0">
                <a:solidFill>
                  <a:prstClr val="black"/>
                </a:solidFill>
                <a:latin typeface="宋体"/>
              </a:rPr>
              <a:t>那</a:t>
            </a:r>
            <a:endParaRPr lang="en-US" altLang="zh-CN" sz="1700" b="1" spc="126" dirty="0" smtClean="0">
              <a:solidFill>
                <a:prstClr val="black"/>
              </a:solidFill>
              <a:latin typeface="宋体"/>
            </a:endParaRPr>
          </a:p>
          <a:p>
            <a:pPr defTabSz="913335">
              <a:lnSpc>
                <a:spcPct val="110000"/>
              </a:lnSpc>
            </a:pPr>
            <a:r>
              <a:rPr lang="zh-CN" altLang="en-US" sz="1700" b="1" dirty="0" smtClean="0">
                <a:solidFill>
                  <a:prstClr val="black"/>
                </a:solidFill>
                <a:latin typeface="宋体"/>
              </a:rPr>
              <a:t>个傍晚</a:t>
            </a:r>
            <a:r>
              <a:rPr lang="zh-CN" altLang="en-US" sz="1700" b="1" dirty="0">
                <a:solidFill>
                  <a:prstClr val="black"/>
                </a:solidFill>
                <a:latin typeface="宋体"/>
              </a:rPr>
              <a:t>，当他把一条巴掌大</a:t>
            </a:r>
            <a:r>
              <a:rPr lang="zh-CN" altLang="en-US" sz="1700" b="1" spc="126" dirty="0">
                <a:solidFill>
                  <a:prstClr val="black"/>
                </a:solidFill>
                <a:latin typeface="宋体"/>
              </a:rPr>
              <a:t>的草鱼捧到母</a:t>
            </a:r>
            <a:endParaRPr lang="en-US" altLang="zh-CN" sz="1700" b="1" spc="126" dirty="0">
              <a:solidFill>
                <a:prstClr val="black"/>
              </a:solidFill>
              <a:latin typeface="宋体"/>
            </a:endParaRPr>
          </a:p>
          <a:p>
            <a:pPr defTabSz="913335">
              <a:lnSpc>
                <a:spcPct val="110000"/>
              </a:lnSpc>
            </a:pPr>
            <a:r>
              <a:rPr lang="zh-CN" altLang="en-US" sz="1700" b="1" dirty="0" smtClean="0">
                <a:solidFill>
                  <a:prstClr val="black"/>
                </a:solidFill>
                <a:latin typeface="宋体"/>
              </a:rPr>
              <a:t>亲面前</a:t>
            </a:r>
            <a:r>
              <a:rPr lang="zh-CN" altLang="en-US" sz="1700" b="1" dirty="0">
                <a:solidFill>
                  <a:prstClr val="black"/>
                </a:solidFill>
                <a:latin typeface="宋体"/>
              </a:rPr>
              <a:t>时，母亲眼里</a:t>
            </a:r>
            <a:r>
              <a:rPr lang="zh-CN" altLang="en-US" sz="1700" b="1" spc="126" dirty="0">
                <a:solidFill>
                  <a:prstClr val="black"/>
                </a:solidFill>
                <a:latin typeface="宋体"/>
              </a:rPr>
              <a:t>第一次出现了一种</a:t>
            </a:r>
            <a:r>
              <a:rPr lang="zh-CN" altLang="en-US" sz="1700" b="1" dirty="0" smtClean="0">
                <a:solidFill>
                  <a:prstClr val="black"/>
                </a:solidFill>
                <a:latin typeface="宋体"/>
              </a:rPr>
              <a:t>陌</a:t>
            </a:r>
            <a:endParaRPr lang="en-US" altLang="zh-CN" sz="1700" b="1" dirty="0" smtClean="0">
              <a:solidFill>
                <a:prstClr val="black"/>
              </a:solidFill>
              <a:latin typeface="宋体"/>
            </a:endParaRPr>
          </a:p>
          <a:p>
            <a:pPr defTabSz="913335">
              <a:lnSpc>
                <a:spcPct val="110000"/>
              </a:lnSpc>
            </a:pPr>
            <a:r>
              <a:rPr lang="zh-CN" altLang="en-US" sz="1700" b="1" dirty="0" smtClean="0">
                <a:solidFill>
                  <a:prstClr val="black"/>
                </a:solidFill>
                <a:latin typeface="宋体"/>
              </a:rPr>
              <a:t>生</a:t>
            </a:r>
            <a:r>
              <a:rPr lang="zh-CN" altLang="en-US" sz="1700" b="1" dirty="0">
                <a:solidFill>
                  <a:prstClr val="black"/>
                </a:solidFill>
                <a:latin typeface="宋体"/>
              </a:rPr>
              <a:t>的光</a:t>
            </a:r>
            <a:r>
              <a:rPr lang="zh-CN" altLang="en-US" sz="1700" b="1" dirty="0" smtClean="0">
                <a:solidFill>
                  <a:prstClr val="black"/>
                </a:solidFill>
                <a:latin typeface="宋体"/>
              </a:rPr>
              <a:t>。他</a:t>
            </a:r>
            <a:r>
              <a:rPr lang="zh-CN" altLang="en-US" sz="1700" b="1" dirty="0">
                <a:solidFill>
                  <a:prstClr val="black"/>
                </a:solidFill>
                <a:latin typeface="宋体"/>
              </a:rPr>
              <a:t>甚至觉得，</a:t>
            </a:r>
            <a:r>
              <a:rPr lang="zh-CN" altLang="en-US" sz="1700" b="1" spc="126" dirty="0">
                <a:solidFill>
                  <a:prstClr val="black"/>
                </a:solidFill>
                <a:latin typeface="宋体"/>
              </a:rPr>
              <a:t>他在母亲眼里</a:t>
            </a:r>
            <a:r>
              <a:rPr lang="zh-CN" altLang="en-US" sz="1700" b="1" dirty="0" smtClean="0">
                <a:solidFill>
                  <a:prstClr val="black"/>
                </a:solidFill>
                <a:latin typeface="宋体"/>
              </a:rPr>
              <a:t>一定</a:t>
            </a:r>
            <a:endParaRPr lang="en-US" altLang="zh-CN" sz="1700" b="1" dirty="0" smtClean="0">
              <a:solidFill>
                <a:prstClr val="black"/>
              </a:solidFill>
              <a:latin typeface="宋体"/>
            </a:endParaRPr>
          </a:p>
          <a:p>
            <a:pPr defTabSz="913335">
              <a:lnSpc>
                <a:spcPct val="110000"/>
              </a:lnSpc>
            </a:pPr>
            <a:r>
              <a:rPr lang="zh-CN" altLang="en-US" sz="1700" b="1" dirty="0" smtClean="0">
                <a:solidFill>
                  <a:prstClr val="black"/>
                </a:solidFill>
                <a:latin typeface="宋体"/>
              </a:rPr>
              <a:t>是</a:t>
            </a:r>
            <a:r>
              <a:rPr lang="zh-CN" altLang="en-US" sz="1700" b="1" dirty="0">
                <a:solidFill>
                  <a:prstClr val="black"/>
                </a:solidFill>
                <a:latin typeface="宋体"/>
              </a:rPr>
              <a:t>突然</a:t>
            </a:r>
            <a:r>
              <a:rPr lang="zh-CN" altLang="en-US" sz="1700" b="1" dirty="0" smtClean="0">
                <a:solidFill>
                  <a:prstClr val="black"/>
                </a:solidFill>
                <a:latin typeface="宋体"/>
              </a:rPr>
              <a:t>有了地位</a:t>
            </a:r>
            <a:r>
              <a:rPr lang="zh-CN" altLang="en-US" sz="1700" b="1" dirty="0">
                <a:solidFill>
                  <a:prstClr val="black"/>
                </a:solidFill>
                <a:latin typeface="宋体"/>
              </a:rPr>
              <a:t>的，</a:t>
            </a:r>
            <a:r>
              <a:rPr lang="zh-CN" altLang="en-US" sz="1700" b="1" spc="126" dirty="0">
                <a:solidFill>
                  <a:prstClr val="black"/>
                </a:solidFill>
                <a:latin typeface="宋体"/>
              </a:rPr>
              <a:t>这种感觉在随后</a:t>
            </a:r>
            <a:r>
              <a:rPr lang="zh-CN" altLang="en-US" sz="1700" b="1" spc="-63" dirty="0" smtClean="0">
                <a:solidFill>
                  <a:prstClr val="black"/>
                </a:solidFill>
                <a:latin typeface="宋体"/>
              </a:rPr>
              <a:t>下地</a:t>
            </a:r>
            <a:endParaRPr lang="en-US" altLang="zh-CN" sz="1700" b="1" spc="-63" dirty="0" smtClean="0">
              <a:solidFill>
                <a:prstClr val="black"/>
              </a:solidFill>
              <a:latin typeface="宋体"/>
            </a:endParaRPr>
          </a:p>
          <a:p>
            <a:pPr defTabSz="913335">
              <a:lnSpc>
                <a:spcPct val="110000"/>
              </a:lnSpc>
            </a:pPr>
            <a:r>
              <a:rPr lang="zh-CN" altLang="en-US" sz="1700" b="1" spc="-63" dirty="0" smtClean="0">
                <a:solidFill>
                  <a:prstClr val="black"/>
                </a:solidFill>
                <a:latin typeface="宋体"/>
              </a:rPr>
              <a:t>干活</a:t>
            </a:r>
            <a:r>
              <a:rPr lang="zh-CN" altLang="en-US" sz="1700" b="1" spc="126" dirty="0">
                <a:solidFill>
                  <a:prstClr val="black"/>
                </a:solidFill>
                <a:latin typeface="宋体"/>
              </a:rPr>
              <a:t>回来的</a:t>
            </a:r>
            <a:r>
              <a:rPr lang="zh-CN" altLang="en-US" sz="1700" b="1" spc="126" dirty="0" smtClean="0">
                <a:solidFill>
                  <a:prstClr val="black"/>
                </a:solidFill>
                <a:latin typeface="宋体"/>
              </a:rPr>
              <a:t>父亲和</a:t>
            </a:r>
            <a:r>
              <a:rPr lang="zh-CN" altLang="en-US" sz="1700" b="1" spc="252" dirty="0">
                <a:solidFill>
                  <a:prstClr val="black"/>
                </a:solidFill>
                <a:latin typeface="宋体"/>
              </a:rPr>
              <a:t>两位哥哥眼里</a:t>
            </a:r>
            <a:r>
              <a:rPr lang="zh-CN" altLang="en-US" sz="1700" b="1" spc="126" dirty="0">
                <a:solidFill>
                  <a:prstClr val="black"/>
                </a:solidFill>
                <a:latin typeface="宋体"/>
              </a:rPr>
              <a:t>也得到</a:t>
            </a:r>
            <a:endParaRPr lang="en-US" altLang="zh-CN" sz="1700" b="1" spc="126" dirty="0">
              <a:solidFill>
                <a:prstClr val="black"/>
              </a:solidFill>
              <a:latin typeface="宋体"/>
            </a:endParaRPr>
          </a:p>
          <a:p>
            <a:pPr defTabSz="913335">
              <a:lnSpc>
                <a:spcPct val="110000"/>
              </a:lnSpc>
            </a:pPr>
            <a:r>
              <a:rPr lang="zh-CN" altLang="en-US" sz="1700" b="1" spc="126" dirty="0">
                <a:solidFill>
                  <a:prstClr val="black"/>
                </a:solidFill>
                <a:latin typeface="宋体"/>
              </a:rPr>
              <a:t>了证实。</a:t>
            </a:r>
          </a:p>
          <a:p>
            <a:pPr defTabSz="913335"/>
            <a:r>
              <a:rPr lang="zh-CN" altLang="en-US" sz="1700" b="1" dirty="0" smtClean="0">
                <a:solidFill>
                  <a:prstClr val="black"/>
                </a:solidFill>
                <a:latin typeface="宋体"/>
              </a:rPr>
              <a:t>      他</a:t>
            </a:r>
            <a:r>
              <a:rPr lang="zh-CN" altLang="en-US" sz="1700" b="1" dirty="0">
                <a:solidFill>
                  <a:prstClr val="black"/>
                </a:solidFill>
                <a:latin typeface="宋体"/>
              </a:rPr>
              <a:t>有些受宠若惊。此前，他的</a:t>
            </a:r>
            <a:r>
              <a:rPr lang="zh-CN" altLang="en-US" sz="1700" b="1" dirty="0" smtClean="0">
                <a:solidFill>
                  <a:prstClr val="black"/>
                </a:solidFill>
                <a:latin typeface="宋体"/>
              </a:rPr>
              <a:t>生活</a:t>
            </a:r>
            <a:endParaRPr lang="en-US" altLang="zh-CN" sz="1700" b="1" dirty="0" smtClean="0">
              <a:solidFill>
                <a:prstClr val="black"/>
              </a:solidFill>
              <a:latin typeface="宋体"/>
            </a:endParaRPr>
          </a:p>
          <a:p>
            <a:pPr defTabSz="913335"/>
            <a:r>
              <a:rPr lang="zh-CN" altLang="en-US" sz="1700" b="1" dirty="0" smtClean="0">
                <a:solidFill>
                  <a:prstClr val="black"/>
                </a:solidFill>
                <a:latin typeface="宋体"/>
              </a:rPr>
              <a:t>就是</a:t>
            </a:r>
            <a:r>
              <a:rPr lang="zh-CN" altLang="en-US" sz="1700" b="1" dirty="0">
                <a:solidFill>
                  <a:prstClr val="black"/>
                </a:solidFill>
                <a:latin typeface="宋体"/>
              </a:rPr>
              <a:t>满</a:t>
            </a:r>
            <a:r>
              <a:rPr lang="zh-CN" altLang="en-US" sz="1700" b="1" dirty="0" smtClean="0">
                <a:solidFill>
                  <a:prstClr val="black"/>
                </a:solidFill>
                <a:latin typeface="宋体"/>
              </a:rPr>
              <a:t>村子</a:t>
            </a:r>
            <a:r>
              <a:rPr lang="zh-CN" altLang="en-US" sz="1700" b="1" dirty="0">
                <a:solidFill>
                  <a:prstClr val="black"/>
                </a:solidFill>
                <a:latin typeface="宋体"/>
              </a:rPr>
              <a:t>蹿，上树掏鸟窝，扒房檐摘</a:t>
            </a:r>
            <a:r>
              <a:rPr lang="zh-CN" altLang="en-US" sz="1700" b="1" dirty="0" smtClean="0">
                <a:solidFill>
                  <a:prstClr val="black"/>
                </a:solidFill>
                <a:latin typeface="宋体"/>
              </a:rPr>
              <a:t>桃偷</a:t>
            </a:r>
            <a:r>
              <a:rPr lang="zh-CN" altLang="en-US" sz="1700" b="1" dirty="0">
                <a:solidFill>
                  <a:prstClr val="black"/>
                </a:solidFill>
                <a:latin typeface="宋体"/>
              </a:rPr>
              <a:t>瓜</a:t>
            </a:r>
            <a:r>
              <a:rPr lang="zh-CN" altLang="en-US" sz="1700" b="1" dirty="0" smtClean="0">
                <a:solidFill>
                  <a:prstClr val="black"/>
                </a:solidFill>
                <a:latin typeface="宋体"/>
              </a:rPr>
              <a:t>。因此</a:t>
            </a:r>
            <a:r>
              <a:rPr lang="zh-CN" altLang="en-US" sz="1700" b="1" dirty="0">
                <a:solidFill>
                  <a:prstClr val="black"/>
                </a:solidFill>
                <a:latin typeface="宋体"/>
              </a:rPr>
              <a:t>，每天的饭都没准时过，啥时肚子饿</a:t>
            </a:r>
            <a:r>
              <a:rPr lang="zh-CN" altLang="en-US" sz="1700" b="1" dirty="0" smtClean="0">
                <a:solidFill>
                  <a:prstClr val="black"/>
                </a:solidFill>
                <a:latin typeface="宋体"/>
              </a:rPr>
              <a:t>了回家</a:t>
            </a:r>
            <a:r>
              <a:rPr lang="zh-CN" altLang="en-US" sz="1700" b="1" dirty="0">
                <a:solidFill>
                  <a:prstClr val="black"/>
                </a:solidFill>
                <a:latin typeface="宋体"/>
              </a:rPr>
              <a:t>吃饭，都要先挨上父亲或母亲的一顿打才能挨着饭碗的边儿。</a:t>
            </a:r>
            <a:endParaRPr lang="en-US" altLang="zh-CN" sz="1700" b="1" dirty="0">
              <a:solidFill>
                <a:prstClr val="black"/>
              </a:solidFill>
              <a:latin typeface="宋体"/>
            </a:endParaRPr>
          </a:p>
          <a:p>
            <a:pPr defTabSz="913335"/>
            <a:r>
              <a:rPr lang="zh-CN" altLang="en-US" sz="1700" b="1" dirty="0">
                <a:solidFill>
                  <a:prstClr val="black"/>
                </a:solidFill>
                <a:latin typeface="宋体"/>
              </a:rPr>
              <a:t>      那天不一样，</a:t>
            </a:r>
            <a:r>
              <a:rPr lang="zh-CN" altLang="en-US" sz="1700" b="1" dirty="0">
                <a:solidFill>
                  <a:srgbClr val="FF0000"/>
                </a:solidFill>
                <a:latin typeface="宋体"/>
              </a:rPr>
              <a:t>母亲把双手在围裙上擦了又擦。</a:t>
            </a:r>
            <a:r>
              <a:rPr lang="zh-CN" altLang="en-US" sz="1700" b="1" dirty="0">
                <a:solidFill>
                  <a:prstClr val="black"/>
                </a:solidFill>
                <a:latin typeface="宋体"/>
              </a:rPr>
              <a:t>母亲终于接过那条鱼时，他忽然有一点点失望，那条本来大得超出他意料的鱼，在母亲的双手之间动弹时，竟然显得那么瘦小。</a:t>
            </a:r>
            <a:endParaRPr lang="en-US" altLang="zh-CN" sz="1700" b="1" dirty="0">
              <a:solidFill>
                <a:prstClr val="black"/>
              </a:solidFill>
              <a:latin typeface="宋体"/>
            </a:endParaRPr>
          </a:p>
          <a:p>
            <a:pPr defTabSz="913335"/>
            <a:r>
              <a:rPr lang="en-US" altLang="zh-CN" sz="1700" b="1" dirty="0">
                <a:solidFill>
                  <a:prstClr val="black"/>
                </a:solidFill>
                <a:latin typeface="宋体"/>
              </a:rPr>
              <a:t>      </a:t>
            </a:r>
            <a:r>
              <a:rPr lang="zh-CN" altLang="en-US" sz="1700" b="1" dirty="0">
                <a:solidFill>
                  <a:prstClr val="black"/>
                </a:solidFill>
                <a:latin typeface="宋体"/>
              </a:rPr>
              <a:t>准确地说，在那之前他没吃过鱼，唇齿间也回荡不起勾涎引馋的味道。他相信两个哥哥应该也极少尝过这东西。在母亲的招呼下，他们手忙脚乱地争抢母亲递过的准备装豆腐的瓷碗。豆腐，是跟年联系在一起的东西了。天！为了那条鱼，</a:t>
            </a:r>
            <a:r>
              <a:rPr lang="zh-CN" altLang="en-US" sz="1700" b="1" dirty="0">
                <a:solidFill>
                  <a:srgbClr val="FF0000"/>
                </a:solidFill>
                <a:latin typeface="宋体"/>
              </a:rPr>
              <a:t>母亲要舀一瓷碗的黄</a:t>
            </a:r>
            <a:r>
              <a:rPr lang="zh-CN" altLang="en-US" sz="1700" b="1" dirty="0" smtClean="0">
                <a:solidFill>
                  <a:srgbClr val="FF0000"/>
                </a:solidFill>
                <a:latin typeface="宋体"/>
              </a:rPr>
              <a:t>豆种子去换半瓷碗的豆腐来搭配。</a:t>
            </a:r>
            <a:endParaRPr lang="zh-CN" altLang="en-US" sz="1700" b="1" dirty="0">
              <a:solidFill>
                <a:srgbClr val="FF0000"/>
              </a:solidFill>
              <a:latin typeface="宋体"/>
            </a:endParaRPr>
          </a:p>
          <a:p>
            <a:pPr defTabSz="913335">
              <a:lnSpc>
                <a:spcPct val="110000"/>
              </a:lnSpc>
            </a:pPr>
            <a:endParaRPr lang="en-US" altLang="zh-CN" sz="1700" b="1" dirty="0">
              <a:solidFill>
                <a:prstClr val="black"/>
              </a:solidFill>
              <a:latin typeface="宋体"/>
            </a:endParaRPr>
          </a:p>
        </p:txBody>
      </p:sp>
      <p:sp>
        <p:nvSpPr>
          <p:cNvPr id="16" name="矩形 15"/>
          <p:cNvSpPr/>
          <p:nvPr/>
        </p:nvSpPr>
        <p:spPr>
          <a:xfrm>
            <a:off x="1403648" y="837014"/>
            <a:ext cx="2842159" cy="392645"/>
          </a:xfrm>
          <a:prstGeom prst="rect">
            <a:avLst/>
          </a:prstGeom>
        </p:spPr>
        <p:txBody>
          <a:bodyPr wrap="square" lIns="38333" tIns="19164" rIns="38333" bIns="19164">
            <a:spAutoFit/>
          </a:bodyPr>
          <a:lstStyle/>
          <a:p>
            <a:pPr defTabSz="913335"/>
            <a:r>
              <a:rPr lang="zh-CN" altLang="en-US" sz="2300" dirty="0">
                <a:solidFill>
                  <a:prstClr val="black"/>
                </a:solidFill>
                <a:latin typeface="黑体" panose="02010609060101010101" pitchFamily="49" charset="-122"/>
                <a:ea typeface="黑体" panose="02010609060101010101" pitchFamily="49" charset="-122"/>
              </a:rPr>
              <a:t>一种美味 </a:t>
            </a:r>
            <a:r>
              <a:rPr lang="zh-CN" altLang="en-US" sz="2300" dirty="0" smtClean="0">
                <a:solidFill>
                  <a:prstClr val="black"/>
                </a:solidFill>
                <a:latin typeface="黑体" panose="02010609060101010101" pitchFamily="49" charset="-122"/>
                <a:ea typeface="黑体" panose="02010609060101010101" pitchFamily="49" charset="-122"/>
              </a:rPr>
              <a:t> </a:t>
            </a:r>
            <a:r>
              <a:rPr lang="zh-CN" altLang="en-US" sz="2300" b="1" dirty="0" smtClean="0">
                <a:solidFill>
                  <a:prstClr val="black"/>
                </a:solidFill>
                <a:latin typeface="楷体" panose="02010609060101010101" pitchFamily="49" charset="-122"/>
                <a:ea typeface="楷体" panose="02010609060101010101" pitchFamily="49" charset="-122"/>
              </a:rPr>
              <a:t>巩高峰</a:t>
            </a:r>
            <a:endParaRPr lang="en-US" altLang="zh-CN" sz="2300" b="1" dirty="0">
              <a:solidFill>
                <a:prstClr val="black"/>
              </a:solidFill>
              <a:latin typeface="楷体" panose="02010609060101010101" pitchFamily="49" charset="-122"/>
              <a:ea typeface="楷体" panose="02010609060101010101" pitchFamily="49" charset="-122"/>
            </a:endParaRPr>
          </a:p>
        </p:txBody>
      </p:sp>
      <p:sp>
        <p:nvSpPr>
          <p:cNvPr id="18" name="椭圆 17"/>
          <p:cNvSpPr/>
          <p:nvPr/>
        </p:nvSpPr>
        <p:spPr>
          <a:xfrm>
            <a:off x="683568" y="1340817"/>
            <a:ext cx="162084" cy="215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38333" tIns="19164" rIns="38333" bIns="19164" rtlCol="0" anchor="ctr"/>
          <a:lstStyle/>
          <a:p>
            <a:pPr algn="ctr"/>
            <a:r>
              <a:rPr lang="en-US" altLang="zh-CN" sz="1500" dirty="0"/>
              <a:t>1</a:t>
            </a:r>
            <a:endParaRPr lang="zh-CN" altLang="en-US" sz="1500" dirty="0"/>
          </a:p>
        </p:txBody>
      </p:sp>
      <p:sp>
        <p:nvSpPr>
          <p:cNvPr id="19" name="椭圆 18"/>
          <p:cNvSpPr/>
          <p:nvPr/>
        </p:nvSpPr>
        <p:spPr>
          <a:xfrm>
            <a:off x="737508" y="3357041"/>
            <a:ext cx="162084" cy="215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38333" tIns="19164" rIns="38333" bIns="19164" rtlCol="0" anchor="ctr"/>
          <a:lstStyle/>
          <a:p>
            <a:pPr algn="ctr"/>
            <a:r>
              <a:rPr lang="en-US" altLang="zh-CN" sz="1500" dirty="0" smtClean="0"/>
              <a:t>2</a:t>
            </a:r>
            <a:endParaRPr lang="zh-CN" altLang="en-US" sz="1500" dirty="0"/>
          </a:p>
        </p:txBody>
      </p:sp>
      <p:sp>
        <p:nvSpPr>
          <p:cNvPr id="20" name="椭圆 19"/>
          <p:cNvSpPr/>
          <p:nvPr/>
        </p:nvSpPr>
        <p:spPr>
          <a:xfrm>
            <a:off x="683568" y="4077072"/>
            <a:ext cx="162084" cy="215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38333" tIns="19164" rIns="38333" bIns="19164" rtlCol="0" anchor="ctr"/>
          <a:lstStyle/>
          <a:p>
            <a:pPr algn="ctr"/>
            <a:r>
              <a:rPr lang="en-US" altLang="zh-CN" sz="1500" dirty="0" smtClean="0"/>
              <a:t>3</a:t>
            </a:r>
            <a:endParaRPr lang="zh-CN" altLang="en-US" sz="1500" dirty="0"/>
          </a:p>
        </p:txBody>
      </p:sp>
      <p:sp>
        <p:nvSpPr>
          <p:cNvPr id="21" name="椭圆 20"/>
          <p:cNvSpPr/>
          <p:nvPr/>
        </p:nvSpPr>
        <p:spPr>
          <a:xfrm>
            <a:off x="737508" y="4869160"/>
            <a:ext cx="162084" cy="215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38333" tIns="19164" rIns="38333" bIns="19164" rtlCol="0" anchor="ctr"/>
          <a:lstStyle/>
          <a:p>
            <a:pPr algn="ctr"/>
            <a:r>
              <a:rPr lang="en-US" altLang="zh-CN" sz="1500" dirty="0" smtClean="0"/>
              <a:t>4</a:t>
            </a:r>
            <a:endParaRPr lang="zh-CN" altLang="en-US" sz="1500" dirty="0"/>
          </a:p>
        </p:txBody>
      </p:sp>
    </p:spTree>
    <p:extLst>
      <p:ext uri="{BB962C8B-B14F-4D97-AF65-F5344CB8AC3E}">
        <p14:creationId xmlns="" xmlns:p14="http://schemas.microsoft.com/office/powerpoint/2010/main" val="99138044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0" end="0"/>
                                            </p:txEl>
                                          </p:spTgt>
                                        </p:tgtEl>
                                        <p:attrNameLst>
                                          <p:attrName>style.visibility</p:attrName>
                                        </p:attrNameLst>
                                      </p:cBhvr>
                                      <p:to>
                                        <p:strVal val="visible"/>
                                      </p:to>
                                    </p:set>
                                    <p:anim calcmode="lin" valueType="num">
                                      <p:cBhvr additive="base">
                                        <p:cTn id="13"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 calcmode="lin" valueType="num">
                                      <p:cBhvr additive="base">
                                        <p:cTn id="2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 calcmode="lin" valueType="num">
                                      <p:cBhvr additive="base">
                                        <p:cTn id="2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additive="base">
                                        <p:cTn id="3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
                                            <p:txEl>
                                              <p:pRg st="5" end="5"/>
                                            </p:txEl>
                                          </p:spTgt>
                                        </p:tgtEl>
                                        <p:attrNameLst>
                                          <p:attrName>style.visibility</p:attrName>
                                        </p:attrNameLst>
                                      </p:cBhvr>
                                      <p:to>
                                        <p:strVal val="visible"/>
                                      </p:to>
                                    </p:set>
                                    <p:anim calcmode="lin" valueType="num">
                                      <p:cBhvr additive="base">
                                        <p:cTn id="3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5" end="5"/>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
                                            <p:txEl>
                                              <p:pRg st="7" end="7"/>
                                            </p:txEl>
                                          </p:spTgt>
                                        </p:tgtEl>
                                        <p:attrNameLst>
                                          <p:attrName>style.visibility</p:attrName>
                                        </p:attrNameLst>
                                      </p:cBhvr>
                                      <p:to>
                                        <p:strVal val="visible"/>
                                      </p:to>
                                    </p:set>
                                    <p:anim calcmode="lin" valueType="num">
                                      <p:cBhvr additive="base">
                                        <p:cTn id="4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7" end="7"/>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xEl>
                                              <p:pRg st="8" end="8"/>
                                            </p:txEl>
                                          </p:spTgt>
                                        </p:tgtEl>
                                        <p:attrNameLst>
                                          <p:attrName>style.visibility</p:attrName>
                                        </p:attrNameLst>
                                      </p:cBhvr>
                                      <p:to>
                                        <p:strVal val="visible"/>
                                      </p:to>
                                    </p:set>
                                    <p:anim calcmode="lin" valueType="num">
                                      <p:cBhvr additive="base">
                                        <p:cTn id="5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
                                            <p:txEl>
                                              <p:pRg st="8" end="8"/>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
                                            <p:txEl>
                                              <p:pRg st="9" end="9"/>
                                            </p:txEl>
                                          </p:spTgt>
                                        </p:tgtEl>
                                        <p:attrNameLst>
                                          <p:attrName>style.visibility</p:attrName>
                                        </p:attrNameLst>
                                      </p:cBhvr>
                                      <p:to>
                                        <p:strVal val="visible"/>
                                      </p:to>
                                    </p:set>
                                    <p:anim calcmode="lin" valueType="num">
                                      <p:cBhvr additive="base">
                                        <p:cTn id="55"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9" end="9"/>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
                                            <p:txEl>
                                              <p:pRg st="10" end="10"/>
                                            </p:txEl>
                                          </p:spTgt>
                                        </p:tgtEl>
                                        <p:attrNameLst>
                                          <p:attrName>style.visibility</p:attrName>
                                        </p:attrNameLst>
                                      </p:cBhvr>
                                      <p:to>
                                        <p:strVal val="visible"/>
                                      </p:to>
                                    </p:set>
                                    <p:anim calcmode="lin" valueType="num">
                                      <p:cBhvr additive="base">
                                        <p:cTn id="59"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026"/>
                                        </p:tgtEl>
                                        <p:attrNameLst>
                                          <p:attrName>style.visibility</p:attrName>
                                        </p:attrNameLst>
                                      </p:cBhvr>
                                      <p:to>
                                        <p:strVal val="visible"/>
                                      </p:to>
                                    </p:set>
                                    <p:anim calcmode="lin" valueType="num">
                                      <p:cBhvr additive="base">
                                        <p:cTn id="65" dur="500" fill="hold"/>
                                        <p:tgtEl>
                                          <p:spTgt spid="1026"/>
                                        </p:tgtEl>
                                        <p:attrNameLst>
                                          <p:attrName>ppt_x</p:attrName>
                                        </p:attrNameLst>
                                      </p:cBhvr>
                                      <p:tavLst>
                                        <p:tav tm="0">
                                          <p:val>
                                            <p:strVal val="#ppt_x"/>
                                          </p:val>
                                        </p:tav>
                                        <p:tav tm="100000">
                                          <p:val>
                                            <p:strVal val="#ppt_x"/>
                                          </p:val>
                                        </p:tav>
                                      </p:tavLst>
                                    </p:anim>
                                    <p:anim calcmode="lin" valueType="num">
                                      <p:cBhvr additive="base">
                                        <p:cTn id="6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65405" y="476672"/>
            <a:ext cx="3818563" cy="1608450"/>
          </a:xfrm>
          <a:prstGeom prst="rect">
            <a:avLst/>
          </a:prstGeom>
        </p:spPr>
        <p:txBody>
          <a:bodyPr wrap="square" lIns="38414" tIns="19207" rIns="38414" bIns="19207">
            <a:spAutoFit/>
          </a:bodyPr>
          <a:lstStyle/>
          <a:p>
            <a:pPr defTabSz="913335"/>
            <a:r>
              <a:rPr lang="zh-CN" altLang="en-US" sz="1700" b="1" dirty="0" smtClean="0">
                <a:solidFill>
                  <a:prstClr val="black"/>
                </a:solidFill>
                <a:latin typeface="宋体"/>
              </a:rPr>
              <a:t>隐</a:t>
            </a:r>
            <a:r>
              <a:rPr lang="zh-CN" altLang="en-US" sz="1700" b="1" dirty="0">
                <a:solidFill>
                  <a:prstClr val="black"/>
                </a:solidFill>
                <a:latin typeface="宋体"/>
              </a:rPr>
              <a:t>隐约约地，他有了美味的概念，还有慢慢浓起来的期待。</a:t>
            </a:r>
            <a:endParaRPr lang="en-US" altLang="zh-CN" sz="1700" b="1" dirty="0">
              <a:solidFill>
                <a:prstClr val="black"/>
              </a:solidFill>
              <a:latin typeface="宋体"/>
            </a:endParaRPr>
          </a:p>
          <a:p>
            <a:pPr defTabSz="913335"/>
            <a:r>
              <a:rPr lang="zh-CN" altLang="en-US" sz="1700" b="1" dirty="0">
                <a:solidFill>
                  <a:prstClr val="black"/>
                </a:solidFill>
                <a:latin typeface="宋体"/>
              </a:rPr>
              <a:t>      </a:t>
            </a:r>
            <a:r>
              <a:rPr lang="zh-CN" altLang="en-US" sz="1700" b="1" dirty="0">
                <a:solidFill>
                  <a:srgbClr val="FF0000"/>
                </a:solidFill>
                <a:latin typeface="宋体"/>
              </a:rPr>
              <a:t>父亲</a:t>
            </a:r>
            <a:r>
              <a:rPr lang="zh-CN" altLang="en-US" sz="1700" b="1" dirty="0">
                <a:latin typeface="宋体"/>
              </a:rPr>
              <a:t>坐在灶前一边看着火苗舔着锅底</a:t>
            </a:r>
            <a:r>
              <a:rPr lang="zh-CN" altLang="en-US" sz="1700" b="1" dirty="0">
                <a:solidFill>
                  <a:srgbClr val="FF0000"/>
                </a:solidFill>
                <a:latin typeface="宋体"/>
              </a:rPr>
              <a:t>，一边简单地埋怨了几句，似乎是嫌母亲把鱼洗得太干净了，没了鱼腥味</a:t>
            </a:r>
            <a:r>
              <a:rPr lang="zh-CN" altLang="en-US" sz="1700" b="1" dirty="0">
                <a:solidFill>
                  <a:prstClr val="black"/>
                </a:solidFill>
                <a:latin typeface="宋体"/>
              </a:rPr>
              <a:t>。这</a:t>
            </a:r>
            <a:r>
              <a:rPr lang="zh-CN" altLang="en-US" sz="1700" b="1" dirty="0" smtClean="0">
                <a:solidFill>
                  <a:prstClr val="black"/>
                </a:solidFill>
                <a:latin typeface="宋体"/>
              </a:rPr>
              <a:t>已经是难得的意外了，平日里，父亲</a:t>
            </a:r>
            <a:endParaRPr lang="zh-CN" altLang="en-US" sz="1700" b="1" dirty="0">
              <a:solidFill>
                <a:prstClr val="black"/>
              </a:solidFill>
              <a:latin typeface="宋体"/>
            </a:endParaRPr>
          </a:p>
        </p:txBody>
      </p:sp>
      <p:sp>
        <p:nvSpPr>
          <p:cNvPr id="18" name="椭圆 17"/>
          <p:cNvSpPr/>
          <p:nvPr/>
        </p:nvSpPr>
        <p:spPr>
          <a:xfrm>
            <a:off x="1025540" y="908720"/>
            <a:ext cx="162084" cy="21597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38414" tIns="19207" rIns="38414" bIns="19207" rtlCol="0" anchor="ctr"/>
          <a:lstStyle/>
          <a:p>
            <a:pPr algn="ctr"/>
            <a:r>
              <a:rPr lang="en-US" altLang="zh-CN" sz="1500" dirty="0" smtClean="0"/>
              <a:t>5</a:t>
            </a:r>
            <a:endParaRPr lang="zh-CN" altLang="en-US" sz="1500" dirty="0"/>
          </a:p>
        </p:txBody>
      </p:sp>
      <p:grpSp>
        <p:nvGrpSpPr>
          <p:cNvPr id="5" name="组合 8"/>
          <p:cNvGrpSpPr/>
          <p:nvPr/>
        </p:nvGrpSpPr>
        <p:grpSpPr>
          <a:xfrm>
            <a:off x="4438906" y="446559"/>
            <a:ext cx="4021526" cy="1614289"/>
            <a:chOff x="10745490" y="681063"/>
            <a:chExt cx="10718485" cy="2214921"/>
          </a:xfrm>
        </p:grpSpPr>
        <p:sp>
          <p:nvSpPr>
            <p:cNvPr id="6" name="TextBox 5"/>
            <p:cNvSpPr txBox="1"/>
            <p:nvPr/>
          </p:nvSpPr>
          <p:spPr>
            <a:xfrm>
              <a:off x="10745490" y="681064"/>
              <a:ext cx="10718485" cy="22149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300" dirty="0" smtClean="0"/>
                <a:t>                      </a:t>
              </a:r>
              <a:r>
                <a:rPr lang="zh-CN" altLang="en-US" sz="1700" b="1" spc="-126" dirty="0" smtClean="0">
                  <a:solidFill>
                    <a:prstClr val="black"/>
                  </a:solidFill>
                  <a:latin typeface="+mj-ea"/>
                  <a:ea typeface="+mj-ea"/>
                </a:rPr>
                <a:t>叙述</a:t>
              </a:r>
              <a:r>
                <a:rPr lang="zh-CN" altLang="en-US" sz="1700" b="1" spc="-126" dirty="0">
                  <a:solidFill>
                    <a:prstClr val="black"/>
                  </a:solidFill>
                  <a:latin typeface="+mj-ea"/>
                  <a:ea typeface="+mj-ea"/>
                </a:rPr>
                <a:t>角度：第三人称</a:t>
              </a:r>
              <a:endParaRPr lang="en-US" altLang="zh-CN" sz="1700" b="1" spc="-126" dirty="0">
                <a:solidFill>
                  <a:prstClr val="black"/>
                </a:solidFill>
                <a:latin typeface="+mj-ea"/>
                <a:ea typeface="+mj-ea"/>
              </a:endParaRPr>
            </a:p>
            <a:p>
              <a:pPr>
                <a:lnSpc>
                  <a:spcPct val="110000"/>
                </a:lnSpc>
                <a:spcAft>
                  <a:spcPts val="504"/>
                </a:spcAft>
              </a:pPr>
              <a:r>
                <a:rPr lang="en-US" altLang="zh-CN" dirty="0" smtClean="0"/>
                <a:t>        </a:t>
              </a:r>
              <a:r>
                <a:rPr lang="zh-CN" altLang="en-US" sz="1700" b="1" dirty="0" smtClean="0">
                  <a:solidFill>
                    <a:prstClr val="black"/>
                  </a:solidFill>
                  <a:latin typeface="楷体" panose="02010609060101010101" pitchFamily="49" charset="-122"/>
                  <a:ea typeface="楷体" panose="02010609060101010101" pitchFamily="49" charset="-122"/>
                </a:rPr>
                <a:t>整</a:t>
              </a:r>
              <a:r>
                <a:rPr lang="zh-CN" altLang="en-US" sz="1700" b="1" dirty="0">
                  <a:solidFill>
                    <a:prstClr val="black"/>
                  </a:solidFill>
                  <a:latin typeface="楷体" panose="02010609060101010101" pitchFamily="49" charset="-122"/>
                  <a:ea typeface="楷体" panose="02010609060101010101" pitchFamily="49" charset="-122"/>
                </a:rPr>
                <a:t>篇小说运用第三人称的叙述角度</a:t>
              </a:r>
              <a:r>
                <a:rPr lang="zh-CN" altLang="en-US" sz="1700" b="1" dirty="0" smtClean="0">
                  <a:solidFill>
                    <a:prstClr val="black"/>
                  </a:solidFill>
                  <a:latin typeface="楷体" panose="02010609060101010101" pitchFamily="49" charset="-122"/>
                  <a:ea typeface="楷体" panose="02010609060101010101" pitchFamily="49" charset="-122"/>
                </a:rPr>
                <a:t>，围绕</a:t>
              </a:r>
              <a:r>
                <a:rPr lang="zh-CN" altLang="en-US" sz="1700" b="1" dirty="0">
                  <a:solidFill>
                    <a:prstClr val="black"/>
                  </a:solidFill>
                  <a:latin typeface="楷体" panose="02010609060101010101" pitchFamily="49" charset="-122"/>
                  <a:ea typeface="楷体" panose="02010609060101010101" pitchFamily="49" charset="-122"/>
                </a:rPr>
                <a:t>一条鱼展开故事，使叙述客观、灵活</a:t>
              </a:r>
              <a:r>
                <a:rPr lang="zh-CN" altLang="en-US" sz="1700" b="1" dirty="0" smtClean="0">
                  <a:solidFill>
                    <a:prstClr val="black"/>
                  </a:solidFill>
                  <a:latin typeface="楷体" panose="02010609060101010101" pitchFamily="49" charset="-122"/>
                  <a:ea typeface="楷体" panose="02010609060101010101" pitchFamily="49" charset="-122"/>
                </a:rPr>
                <a:t>，便于</a:t>
              </a:r>
              <a:r>
                <a:rPr lang="zh-CN" altLang="en-US" sz="1700" b="1" dirty="0">
                  <a:solidFill>
                    <a:prstClr val="black"/>
                  </a:solidFill>
                  <a:latin typeface="楷体" panose="02010609060101010101" pitchFamily="49" charset="-122"/>
                  <a:ea typeface="楷体" panose="02010609060101010101" pitchFamily="49" charset="-122"/>
                </a:rPr>
                <a:t>突出文章的中心，使读者产生共鸣。</a:t>
              </a:r>
              <a:endParaRPr lang="en-US" altLang="zh-CN" sz="1700" b="1" dirty="0">
                <a:solidFill>
                  <a:prstClr val="black"/>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0745490" y="681063"/>
              <a:ext cx="3193090" cy="527299"/>
            </a:xfrm>
            <a:prstGeom prst="rect">
              <a:avLst/>
            </a:prstGeom>
          </p:spPr>
        </p:pic>
      </p:grpSp>
      <p:sp>
        <p:nvSpPr>
          <p:cNvPr id="4" name="矩形 3"/>
          <p:cNvSpPr/>
          <p:nvPr/>
        </p:nvSpPr>
        <p:spPr>
          <a:xfrm>
            <a:off x="465405" y="2204864"/>
            <a:ext cx="8355067" cy="3962940"/>
          </a:xfrm>
          <a:prstGeom prst="rect">
            <a:avLst/>
          </a:prstGeom>
        </p:spPr>
        <p:txBody>
          <a:bodyPr wrap="square" lIns="38414" tIns="19207" rIns="38414" bIns="19207">
            <a:spAutoFit/>
          </a:bodyPr>
          <a:lstStyle/>
          <a:p>
            <a:r>
              <a:rPr lang="zh-CN" altLang="en-US" sz="1700" b="1" dirty="0" smtClean="0">
                <a:solidFill>
                  <a:prstClr val="black"/>
                </a:solidFill>
                <a:latin typeface="宋体"/>
              </a:rPr>
              <a:t>一</a:t>
            </a:r>
            <a:r>
              <a:rPr lang="zh-CN" altLang="en-US" sz="1700" b="1" dirty="0">
                <a:solidFill>
                  <a:prstClr val="black"/>
                </a:solidFill>
                <a:latin typeface="宋体"/>
              </a:rPr>
              <a:t>个礼拜可能也就说这么一句话。父亲埋怨时，母亲正在把那条鱼放进锅里，她轻手轻脚，似乎开了膛破了肚的草鱼还会有被烫痛的感觉。父亲笑了笑，带着点儿嘲意。母亲嗔怪着说，你笑什么笑！鱼真的还没死，还在锅里游呢。说着，母亲还掀了锅盖让父亲看。父亲保持着笑意，不愿起身。 </a:t>
            </a:r>
            <a:endParaRPr lang="en-US" altLang="zh-CN" sz="1700" b="1" dirty="0">
              <a:solidFill>
                <a:prstClr val="black"/>
              </a:solidFill>
              <a:latin typeface="宋体"/>
            </a:endParaRPr>
          </a:p>
          <a:p>
            <a:r>
              <a:rPr lang="zh-CN" altLang="en-US" sz="1700" b="1" dirty="0" smtClean="0">
                <a:solidFill>
                  <a:prstClr val="black"/>
                </a:solidFill>
                <a:latin typeface="宋体"/>
              </a:rPr>
              <a:t>    </a:t>
            </a:r>
            <a:r>
              <a:rPr lang="zh-CN" altLang="en-US" sz="1700" b="1" dirty="0" smtClean="0">
                <a:solidFill>
                  <a:srgbClr val="FF0000"/>
                </a:solidFill>
                <a:latin typeface="黑体"/>
                <a:ea typeface="黑体"/>
              </a:rPr>
              <a:t>⑥</a:t>
            </a:r>
            <a:r>
              <a:rPr lang="zh-CN" altLang="en-US" sz="1700" b="1" dirty="0" smtClean="0">
                <a:solidFill>
                  <a:prstClr val="black"/>
                </a:solidFill>
                <a:latin typeface="宋体"/>
              </a:rPr>
              <a:t>母亲</a:t>
            </a:r>
            <a:r>
              <a:rPr lang="zh-CN" altLang="en-US" sz="1700" b="1" dirty="0">
                <a:solidFill>
                  <a:prstClr val="black"/>
                </a:solidFill>
                <a:latin typeface="宋体"/>
              </a:rPr>
              <a:t>拿着装了葱段蒜末的碗，就那么站着等水烧开</a:t>
            </a:r>
            <a:r>
              <a:rPr lang="zh-CN" altLang="en-US" sz="1700" b="1" dirty="0" smtClean="0">
                <a:solidFill>
                  <a:prstClr val="black"/>
                </a:solidFill>
                <a:latin typeface="宋体"/>
              </a:rPr>
              <a:t>。</a:t>
            </a:r>
            <a:endParaRPr lang="en-US" altLang="zh-CN" sz="1700" b="1" dirty="0" smtClean="0">
              <a:solidFill>
                <a:prstClr val="black"/>
              </a:solidFill>
              <a:latin typeface="宋体"/>
            </a:endParaRPr>
          </a:p>
          <a:p>
            <a:r>
              <a:rPr lang="en-US" altLang="zh-CN" sz="1700" b="1" dirty="0">
                <a:solidFill>
                  <a:prstClr val="black"/>
                </a:solidFill>
                <a:latin typeface="宋体"/>
              </a:rPr>
              <a:t> </a:t>
            </a:r>
            <a:r>
              <a:rPr lang="en-US" altLang="zh-CN" sz="1700" b="1" dirty="0" smtClean="0">
                <a:solidFill>
                  <a:prstClr val="black"/>
                </a:solidFill>
                <a:latin typeface="宋体"/>
              </a:rPr>
              <a:t>   </a:t>
            </a:r>
            <a:r>
              <a:rPr lang="en-US" altLang="zh-CN" sz="1700" b="1" dirty="0" smtClean="0">
                <a:solidFill>
                  <a:srgbClr val="FF0000"/>
                </a:solidFill>
                <a:latin typeface="黑体"/>
                <a:ea typeface="黑体"/>
              </a:rPr>
              <a:t>⑦</a:t>
            </a:r>
            <a:r>
              <a:rPr lang="zh-CN" altLang="en-US" sz="1700" b="1" dirty="0" smtClean="0">
                <a:solidFill>
                  <a:prstClr val="black"/>
                </a:solidFill>
                <a:latin typeface="宋体"/>
              </a:rPr>
              <a:t>他</a:t>
            </a:r>
            <a:r>
              <a:rPr lang="zh-CN" altLang="en-US" sz="1700" b="1" dirty="0">
                <a:solidFill>
                  <a:prstClr val="black"/>
                </a:solidFill>
                <a:latin typeface="宋体"/>
              </a:rPr>
              <a:t>则坐在桌前，看这一切时他是不是双手托着腮？他忘了。反正所有的记忆都是那条鱼和围绕着那条鱼而产生的梦一般陌生的气息。那天什么活都不用他干，他是这顿美味的缔造者，可以游手好闲。父母的举动让他觉得他有这个资格。</a:t>
            </a:r>
          </a:p>
          <a:p>
            <a:r>
              <a:rPr lang="zh-CN" altLang="en-US" sz="1700" b="1" dirty="0" smtClean="0">
                <a:solidFill>
                  <a:prstClr val="black"/>
                </a:solidFill>
                <a:latin typeface="宋体"/>
              </a:rPr>
              <a:t>    </a:t>
            </a:r>
            <a:r>
              <a:rPr lang="zh-CN" altLang="en-US" sz="1700" b="1" dirty="0" smtClean="0">
                <a:solidFill>
                  <a:srgbClr val="FF0000"/>
                </a:solidFill>
                <a:latin typeface="黑体"/>
                <a:ea typeface="黑体"/>
              </a:rPr>
              <a:t>⑧</a:t>
            </a:r>
            <a:r>
              <a:rPr lang="zh-CN" altLang="en-US" sz="1700" b="1" dirty="0" smtClean="0">
                <a:solidFill>
                  <a:prstClr val="black"/>
                </a:solidFill>
                <a:latin typeface="宋体"/>
              </a:rPr>
              <a:t>在</a:t>
            </a:r>
            <a:r>
              <a:rPr lang="zh-CN" altLang="en-US" sz="1700" b="1" dirty="0">
                <a:solidFill>
                  <a:prstClr val="black"/>
                </a:solidFill>
                <a:latin typeface="宋体"/>
              </a:rPr>
              <a:t>豆腐到来时，母亲甚至都没来得及埋怨一下一贯喜欢缺斤短两的豆腐贩子，因</a:t>
            </a:r>
            <a:r>
              <a:rPr lang="zh-CN" altLang="en-US" sz="1700" b="1" dirty="0" smtClean="0">
                <a:solidFill>
                  <a:prstClr val="black"/>
                </a:solidFill>
                <a:latin typeface="宋体"/>
              </a:rPr>
              <a:t>为豆腐</a:t>
            </a:r>
            <a:r>
              <a:rPr lang="zh-CN" altLang="en-US" sz="1700" b="1" dirty="0">
                <a:solidFill>
                  <a:prstClr val="black"/>
                </a:solidFill>
                <a:latin typeface="宋体"/>
              </a:rPr>
              <a:t>马上就被切成块下了锅。美味，让他带着很多的迫不及待，还有一点点的张皇。张皇什么呢？鱼都在锅里了，它还能游回村头那条沟里去？不过这种张皇让他有点儿熟悉，在沟里捉到鱼时他也这么心慌来着，因为连他自己都不相信，那条沟里竟然会有鱼。</a:t>
            </a:r>
          </a:p>
          <a:p>
            <a:r>
              <a:rPr lang="zh-CN" altLang="en-US" sz="1700" b="1" dirty="0">
                <a:solidFill>
                  <a:prstClr val="black"/>
                </a:solidFill>
                <a:latin typeface="宋体"/>
              </a:rPr>
              <a:t> </a:t>
            </a:r>
            <a:r>
              <a:rPr lang="zh-CN" altLang="en-US" sz="1700" b="1" dirty="0" smtClean="0">
                <a:solidFill>
                  <a:prstClr val="black"/>
                </a:solidFill>
                <a:latin typeface="宋体"/>
              </a:rPr>
              <a:t>   </a:t>
            </a:r>
            <a:r>
              <a:rPr lang="zh-CN" altLang="en-US" sz="1700" b="1" dirty="0" smtClean="0">
                <a:solidFill>
                  <a:srgbClr val="FF0000"/>
                </a:solidFill>
                <a:latin typeface="黑体"/>
                <a:ea typeface="黑体"/>
              </a:rPr>
              <a:t>⑨</a:t>
            </a:r>
            <a:r>
              <a:rPr lang="zh-CN" altLang="en-US" sz="1700" b="1" dirty="0" smtClean="0">
                <a:solidFill>
                  <a:prstClr val="black"/>
                </a:solidFill>
                <a:latin typeface="宋体"/>
              </a:rPr>
              <a:t>来不及</a:t>
            </a:r>
            <a:r>
              <a:rPr lang="zh-CN" altLang="en-US" sz="1700" b="1" dirty="0">
                <a:solidFill>
                  <a:prstClr val="black"/>
                </a:solidFill>
                <a:latin typeface="宋体"/>
              </a:rPr>
              <a:t>细细回味了，豆腐一下锅，屋子里顿时鲜香扑鼻。他是第一次知道，鱼的味道原来是这样的，</a:t>
            </a:r>
            <a:r>
              <a:rPr lang="zh-CN" altLang="en-US" sz="1700" b="1" spc="126" dirty="0">
                <a:solidFill>
                  <a:prstClr val="black"/>
                </a:solidFill>
                <a:latin typeface="宋体"/>
              </a:rPr>
              <a:t>新鲜得让人稍稍</a:t>
            </a:r>
            <a:r>
              <a:rPr lang="zh-CN" altLang="en-US" sz="1700" b="1" dirty="0">
                <a:solidFill>
                  <a:prstClr val="black"/>
                </a:solidFill>
                <a:latin typeface="宋体"/>
              </a:rPr>
              <a:t>发晕。在鱼</a:t>
            </a:r>
            <a:r>
              <a:rPr lang="zh-CN" altLang="en-US" sz="1700" b="1" spc="126" dirty="0">
                <a:solidFill>
                  <a:prstClr val="black"/>
                </a:solidFill>
                <a:latin typeface="宋体"/>
              </a:rPr>
              <a:t>汤</a:t>
            </a:r>
            <a:r>
              <a:rPr lang="zh-CN" altLang="en-US" sz="1700" b="1" dirty="0">
                <a:solidFill>
                  <a:prstClr val="black"/>
                </a:solidFill>
                <a:latin typeface="宋体"/>
              </a:rPr>
              <a:t>从锅里到上桌之间，他拼命地</a:t>
            </a:r>
            <a:r>
              <a:rPr lang="zh-CN" altLang="en-US" sz="1700" b="1" spc="126" dirty="0">
                <a:solidFill>
                  <a:prstClr val="black"/>
                </a:solidFill>
                <a:latin typeface="宋体"/>
              </a:rPr>
              <a:t>翕动鼻翼</a:t>
            </a:r>
            <a:r>
              <a:rPr lang="zh-CN" altLang="en-US" sz="1700" b="1" spc="126" dirty="0" smtClean="0">
                <a:solidFill>
                  <a:prstClr val="black"/>
                </a:solidFill>
                <a:latin typeface="宋体"/>
              </a:rPr>
              <a:t>，</a:t>
            </a:r>
            <a:r>
              <a:rPr lang="zh-CN" altLang="en-US" sz="1700" b="1" dirty="0" smtClean="0">
                <a:solidFill>
                  <a:prstClr val="black"/>
                </a:solidFill>
                <a:latin typeface="宋体"/>
              </a:rPr>
              <a:t>贪婪地往肺里装这些味道。他相信装得越多，回味的时间就越长。</a:t>
            </a:r>
            <a:endParaRPr lang="zh-CN" altLang="en-US" sz="1700" b="1" spc="126" dirty="0">
              <a:solidFill>
                <a:prstClr val="black"/>
              </a:solidFill>
              <a:latin typeface="宋体"/>
            </a:endParaRPr>
          </a:p>
        </p:txBody>
      </p:sp>
    </p:spTree>
    <p:extLst>
      <p:ext uri="{BB962C8B-B14F-4D97-AF65-F5344CB8AC3E}">
        <p14:creationId xmlns="" xmlns:p14="http://schemas.microsoft.com/office/powerpoint/2010/main" val="173169155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additive="base">
                                        <p:cTn id="2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 calcmode="lin" valueType="num">
                                      <p:cBhvr additive="base">
                                        <p:cTn id="3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5829" y="400071"/>
            <a:ext cx="3140574" cy="5794211"/>
          </a:xfrm>
          <a:prstGeom prst="rect">
            <a:avLst/>
          </a:prstGeom>
        </p:spPr>
        <p:txBody>
          <a:bodyPr wrap="square" lIns="38414" tIns="19207" rIns="38414" bIns="19207">
            <a:spAutoFit/>
          </a:bodyPr>
          <a:lstStyle/>
          <a:p>
            <a:pPr>
              <a:lnSpc>
                <a:spcPct val="110000"/>
              </a:lnSpc>
            </a:pPr>
            <a:r>
              <a:rPr lang="zh-CN" altLang="en-US" sz="1700" b="1" dirty="0" smtClean="0">
                <a:solidFill>
                  <a:srgbClr val="000000"/>
                </a:solidFill>
                <a:latin typeface="+mj-ea"/>
                <a:ea typeface="+mj-ea"/>
              </a:rPr>
              <a:t>   </a:t>
            </a:r>
            <a:r>
              <a:rPr lang="zh-CN" altLang="en-US" sz="1700" dirty="0" smtClean="0">
                <a:solidFill>
                  <a:srgbClr val="FF0000"/>
                </a:solidFill>
                <a:latin typeface="+mj-ea"/>
                <a:ea typeface="+mj-ea"/>
              </a:rPr>
              <a:t> </a:t>
            </a:r>
            <a:r>
              <a:rPr lang="zh-CN" altLang="en-US" sz="1700" dirty="0" smtClean="0">
                <a:solidFill>
                  <a:srgbClr val="FF0000"/>
                </a:solidFill>
                <a:latin typeface="黑体"/>
                <a:ea typeface="黑体"/>
              </a:rPr>
              <a:t>⑩</a:t>
            </a:r>
            <a:r>
              <a:rPr lang="zh-CN" altLang="en-US" sz="1700" dirty="0" smtClean="0">
                <a:solidFill>
                  <a:srgbClr val="000000"/>
                </a:solidFill>
                <a:latin typeface="+mj-ea"/>
                <a:ea typeface="+mj-ea"/>
              </a:rPr>
              <a:t>至于</a:t>
            </a:r>
            <a:r>
              <a:rPr lang="zh-CN" altLang="en-US" sz="1700" spc="-63" dirty="0">
                <a:solidFill>
                  <a:srgbClr val="000000"/>
                </a:solidFill>
                <a:latin typeface="+mj-ea"/>
                <a:ea typeface="+mj-ea"/>
              </a:rPr>
              <a:t>那锅鱼汤具体是什么</a:t>
            </a:r>
            <a:r>
              <a:rPr lang="zh-CN" altLang="en-US" sz="1700" dirty="0">
                <a:solidFill>
                  <a:srgbClr val="000000"/>
                </a:solidFill>
                <a:latin typeface="+mj-ea"/>
                <a:ea typeface="+mj-ea"/>
              </a:rPr>
              <a:t>滋味</a:t>
            </a:r>
            <a:r>
              <a:rPr lang="zh-CN" altLang="en-US" sz="1700" dirty="0" smtClean="0">
                <a:solidFill>
                  <a:srgbClr val="000000"/>
                </a:solidFill>
                <a:latin typeface="+mj-ea"/>
                <a:ea typeface="+mj-ea"/>
              </a:rPr>
              <a:t>，他倒完全不</a:t>
            </a:r>
            <a:r>
              <a:rPr lang="zh-CN" altLang="en-US" sz="1700" dirty="0">
                <a:solidFill>
                  <a:srgbClr val="000000"/>
                </a:solidFill>
                <a:latin typeface="+mj-ea"/>
                <a:ea typeface="+mj-ea"/>
              </a:rPr>
              <a:t>记得哪怕</a:t>
            </a:r>
            <a:r>
              <a:rPr lang="zh-CN" altLang="en-US" sz="1700" spc="-63" dirty="0">
                <a:solidFill>
                  <a:srgbClr val="000000"/>
                </a:solidFill>
                <a:latin typeface="+mj-ea"/>
                <a:ea typeface="+mj-ea"/>
              </a:rPr>
              <a:t>一点儿细节。</a:t>
            </a:r>
            <a:r>
              <a:rPr lang="zh-CN" altLang="en-US" sz="1700" spc="-63" dirty="0" smtClean="0">
                <a:solidFill>
                  <a:srgbClr val="FF0000"/>
                </a:solidFill>
                <a:latin typeface="+mj-ea"/>
                <a:ea typeface="+mj-ea"/>
              </a:rPr>
              <a:t>因为全家吃饭</a:t>
            </a:r>
            <a:r>
              <a:rPr lang="zh-CN" altLang="en-US" sz="1700" dirty="0" smtClean="0">
                <a:solidFill>
                  <a:srgbClr val="FF0000"/>
                </a:solidFill>
                <a:latin typeface="+mj-ea"/>
                <a:ea typeface="+mj-ea"/>
              </a:rPr>
              <a:t>喝鱼</a:t>
            </a:r>
            <a:r>
              <a:rPr lang="zh-CN" altLang="en-US" sz="1700" dirty="0">
                <a:solidFill>
                  <a:srgbClr val="FF0000"/>
                </a:solidFill>
                <a:latin typeface="+mj-ea"/>
                <a:ea typeface="+mj-ea"/>
              </a:rPr>
              <a:t>汤的状态都</a:t>
            </a:r>
            <a:r>
              <a:rPr lang="zh-CN" altLang="en-US" sz="1700" spc="-126" dirty="0">
                <a:solidFill>
                  <a:srgbClr val="FF0000"/>
                </a:solidFill>
                <a:latin typeface="+mj-ea"/>
                <a:ea typeface="+mj-ea"/>
              </a:rPr>
              <a:t>有些</a:t>
            </a:r>
            <a:r>
              <a:rPr lang="zh-CN" altLang="en-US" sz="1700" dirty="0">
                <a:solidFill>
                  <a:srgbClr val="FF0000"/>
                </a:solidFill>
                <a:latin typeface="+mj-ea"/>
                <a:ea typeface="+mj-ea"/>
              </a:rPr>
              <a:t>鲁莽</a:t>
            </a:r>
            <a:r>
              <a:rPr lang="zh-CN" altLang="en-US" sz="1700" dirty="0" smtClean="0">
                <a:solidFill>
                  <a:srgbClr val="FF0000"/>
                </a:solidFill>
                <a:latin typeface="+mj-ea"/>
                <a:ea typeface="+mj-ea"/>
              </a:rPr>
              <a:t>，</a:t>
            </a:r>
            <a:r>
              <a:rPr lang="zh-CN" altLang="en-US" sz="1700" dirty="0" smtClean="0">
                <a:latin typeface="+mj-ea"/>
                <a:ea typeface="+mj-ea"/>
              </a:rPr>
              <a:t>只有嘴唇和汤接触的</a:t>
            </a:r>
            <a:r>
              <a:rPr lang="zh-CN" altLang="en-US" sz="1700" dirty="0">
                <a:latin typeface="+mj-ea"/>
                <a:ea typeface="+mj-ea"/>
              </a:rPr>
              <a:t>呼呼</a:t>
            </a:r>
            <a:r>
              <a:rPr lang="zh-CN" altLang="en-US" sz="1700" spc="-63" dirty="0">
                <a:latin typeface="+mj-ea"/>
                <a:ea typeface="+mj-ea"/>
              </a:rPr>
              <a:t>声，一碗</a:t>
            </a:r>
            <a:r>
              <a:rPr lang="zh-CN" altLang="en-US" sz="1700" spc="-63" dirty="0" smtClean="0">
                <a:latin typeface="+mj-ea"/>
                <a:ea typeface="+mj-ea"/>
              </a:rPr>
              <a:t>接一</a:t>
            </a:r>
            <a:r>
              <a:rPr lang="zh-CN" altLang="en-US" sz="1700" spc="-63" dirty="0">
                <a:latin typeface="+mj-ea"/>
                <a:ea typeface="+mj-ea"/>
              </a:rPr>
              <a:t>碗时勺子</a:t>
            </a:r>
            <a:r>
              <a:rPr lang="zh-CN" altLang="en-US" sz="1700" dirty="0" smtClean="0">
                <a:latin typeface="+mj-ea"/>
                <a:ea typeface="+mj-ea"/>
              </a:rPr>
              <a:t>与锅碰撞的叮当</a:t>
            </a:r>
            <a:r>
              <a:rPr lang="zh-CN" altLang="en-US" sz="1700" dirty="0">
                <a:latin typeface="+mj-ea"/>
                <a:ea typeface="+mj-ea"/>
              </a:rPr>
              <a:t>声，</a:t>
            </a:r>
            <a:r>
              <a:rPr lang="zh-CN" altLang="en-US" sz="1700" dirty="0" smtClean="0">
                <a:latin typeface="+mj-ea"/>
                <a:ea typeface="+mj-ea"/>
              </a:rPr>
              <a:t>还有</a:t>
            </a:r>
            <a:r>
              <a:rPr lang="zh-CN" altLang="en-US" sz="1700" spc="-63" dirty="0" smtClean="0">
                <a:latin typeface="+mj-ea"/>
                <a:ea typeface="+mj-ea"/>
              </a:rPr>
              <a:t>一口</a:t>
            </a:r>
            <a:r>
              <a:rPr lang="zh-CN" altLang="en-US" sz="1700" spc="-63" dirty="0">
                <a:latin typeface="+mj-ea"/>
                <a:ea typeface="+mj-ea"/>
              </a:rPr>
              <a:t>与另一口</a:t>
            </a:r>
            <a:r>
              <a:rPr lang="zh-CN" altLang="en-US" sz="1700" dirty="0" smtClean="0">
                <a:latin typeface="+mj-ea"/>
                <a:ea typeface="+mj-ea"/>
              </a:rPr>
              <a:t>之间换气</a:t>
            </a:r>
            <a:r>
              <a:rPr lang="zh-CN" altLang="en-US" sz="1700" dirty="0">
                <a:latin typeface="+mj-ea"/>
                <a:ea typeface="+mj-ea"/>
              </a:rPr>
              <a:t>时</a:t>
            </a:r>
            <a:r>
              <a:rPr lang="zh-CN" altLang="en-US" sz="1700" dirty="0" smtClean="0">
                <a:latin typeface="+mj-ea"/>
                <a:ea typeface="+mj-ea"/>
              </a:rPr>
              <a:t>隐约的</a:t>
            </a:r>
            <a:r>
              <a:rPr lang="zh-CN" altLang="en-US" sz="1700" dirty="0">
                <a:latin typeface="+mj-ea"/>
                <a:ea typeface="+mj-ea"/>
              </a:rPr>
              <a:t>急促。</a:t>
            </a:r>
            <a:endParaRPr lang="en-US" altLang="zh-CN" sz="1700" dirty="0">
              <a:latin typeface="+mj-ea"/>
              <a:ea typeface="+mj-ea"/>
            </a:endParaRPr>
          </a:p>
          <a:p>
            <a:pPr indent="-302472">
              <a:lnSpc>
                <a:spcPct val="110000"/>
              </a:lnSpc>
            </a:pPr>
            <a:r>
              <a:rPr lang="zh-CN" altLang="en-US" sz="1700" dirty="0">
                <a:solidFill>
                  <a:srgbClr val="000000"/>
                </a:solidFill>
                <a:latin typeface="+mj-ea"/>
                <a:ea typeface="+mj-ea"/>
              </a:rPr>
              <a:t>      那天</a:t>
            </a:r>
            <a:r>
              <a:rPr lang="zh-CN" altLang="en-US" sz="1700" spc="126" dirty="0">
                <a:solidFill>
                  <a:srgbClr val="000000"/>
                </a:solidFill>
                <a:latin typeface="+mj-ea"/>
                <a:ea typeface="+mj-ea"/>
              </a:rPr>
              <a:t>饭桌</a:t>
            </a:r>
            <a:r>
              <a:rPr lang="zh-CN" altLang="en-US" sz="1700" dirty="0">
                <a:solidFill>
                  <a:srgbClr val="000000"/>
                </a:solidFill>
                <a:latin typeface="+mj-ea"/>
                <a:ea typeface="+mj-ea"/>
              </a:rPr>
              <a:t>上的</a:t>
            </a:r>
            <a:r>
              <a:rPr lang="zh-CN" altLang="en-US" sz="1700" spc="126" dirty="0">
                <a:solidFill>
                  <a:srgbClr val="000000"/>
                </a:solidFill>
                <a:latin typeface="+mj-ea"/>
                <a:ea typeface="+mj-ea"/>
              </a:rPr>
              <a:t>气氛</a:t>
            </a:r>
            <a:r>
              <a:rPr lang="zh-CN" altLang="en-US" sz="1700" dirty="0">
                <a:solidFill>
                  <a:srgbClr val="000000"/>
                </a:solidFill>
                <a:latin typeface="+mj-ea"/>
                <a:ea typeface="+mj-ea"/>
              </a:rPr>
              <a:t>也不一样</a:t>
            </a:r>
            <a:r>
              <a:rPr lang="zh-CN" altLang="en-US" sz="1700" dirty="0" smtClean="0">
                <a:solidFill>
                  <a:srgbClr val="000000"/>
                </a:solidFill>
                <a:latin typeface="+mj-ea"/>
                <a:ea typeface="+mj-ea"/>
              </a:rPr>
              <a:t>，</a:t>
            </a:r>
            <a:endParaRPr lang="en-US" altLang="zh-CN" sz="1700" dirty="0" smtClean="0">
              <a:solidFill>
                <a:srgbClr val="000000"/>
              </a:solidFill>
              <a:latin typeface="+mj-ea"/>
              <a:ea typeface="+mj-ea"/>
            </a:endParaRPr>
          </a:p>
          <a:p>
            <a:pPr indent="-302472">
              <a:lnSpc>
                <a:spcPct val="110000"/>
              </a:lnSpc>
            </a:pPr>
            <a:r>
              <a:rPr lang="zh-CN" altLang="en-US" sz="1700" spc="-63" dirty="0" smtClean="0">
                <a:solidFill>
                  <a:srgbClr val="FF0000"/>
                </a:solidFill>
                <a:latin typeface="+mj-ea"/>
                <a:ea typeface="+mj-ea"/>
              </a:rPr>
              <a:t>一家人习惯</a:t>
            </a:r>
            <a:r>
              <a:rPr lang="zh-CN" altLang="en-US" sz="1700" dirty="0">
                <a:solidFill>
                  <a:srgbClr val="FF0000"/>
                </a:solidFill>
                <a:latin typeface="+mj-ea"/>
                <a:ea typeface="+mj-ea"/>
              </a:rPr>
              <a:t>的</a:t>
            </a:r>
            <a:r>
              <a:rPr lang="zh-CN" altLang="en-US" sz="1700" spc="-63" dirty="0">
                <a:solidFill>
                  <a:srgbClr val="FF0000"/>
                </a:solidFill>
                <a:latin typeface="+mj-ea"/>
                <a:ea typeface="+mj-ea"/>
              </a:rPr>
              <a:t>默不作声完全</a:t>
            </a:r>
            <a:r>
              <a:rPr lang="zh-CN" altLang="en-US" sz="1700" dirty="0">
                <a:solidFill>
                  <a:srgbClr val="FF0000"/>
                </a:solidFill>
                <a:latin typeface="+mj-ea"/>
                <a:ea typeface="+mj-ea"/>
              </a:rPr>
              <a:t>没了</a:t>
            </a:r>
            <a:r>
              <a:rPr lang="zh-CN" altLang="en-US" sz="1700" dirty="0" smtClean="0">
                <a:solidFill>
                  <a:srgbClr val="FF0000"/>
                </a:solidFill>
                <a:latin typeface="+mj-ea"/>
                <a:ea typeface="+mj-ea"/>
              </a:rPr>
              <a:t>踪影，</a:t>
            </a:r>
            <a:r>
              <a:rPr lang="zh-CN" altLang="en-US" sz="1700" dirty="0" smtClean="0">
                <a:solidFill>
                  <a:srgbClr val="000000"/>
                </a:solidFill>
                <a:latin typeface="+mj-ea"/>
                <a:ea typeface="+mj-ea"/>
              </a:rPr>
              <a:t>父亲开口谈</a:t>
            </a:r>
            <a:r>
              <a:rPr lang="zh-CN" altLang="en-US" sz="1700" spc="-63" dirty="0" smtClean="0">
                <a:solidFill>
                  <a:srgbClr val="000000"/>
                </a:solidFill>
                <a:latin typeface="+mj-ea"/>
                <a:ea typeface="+mj-ea"/>
              </a:rPr>
              <a:t>天气</a:t>
            </a:r>
            <a:r>
              <a:rPr lang="zh-CN" altLang="en-US" sz="1700" spc="-63" dirty="0">
                <a:solidFill>
                  <a:srgbClr val="000000"/>
                </a:solidFill>
                <a:latin typeface="+mj-ea"/>
                <a:ea typeface="+mj-ea"/>
              </a:rPr>
              <a:t>了，两</a:t>
            </a:r>
            <a:r>
              <a:rPr lang="zh-CN" altLang="en-US" sz="1700" dirty="0">
                <a:solidFill>
                  <a:srgbClr val="000000"/>
                </a:solidFill>
                <a:latin typeface="+mj-ea"/>
                <a:ea typeface="+mj-ea"/>
              </a:rPr>
              <a:t>个</a:t>
            </a:r>
            <a:r>
              <a:rPr lang="zh-CN" altLang="en-US" sz="1700" dirty="0" smtClean="0">
                <a:solidFill>
                  <a:srgbClr val="000000"/>
                </a:solidFill>
                <a:latin typeface="+mj-ea"/>
                <a:ea typeface="+mj-ea"/>
              </a:rPr>
              <a:t>哥哥则</a:t>
            </a:r>
            <a:r>
              <a:rPr lang="zh-CN" altLang="en-US" sz="1700" dirty="0">
                <a:solidFill>
                  <a:srgbClr val="000000"/>
                </a:solidFill>
                <a:latin typeface="+mj-ea"/>
                <a:ea typeface="+mj-ea"/>
              </a:rPr>
              <a:t>说</a:t>
            </a:r>
            <a:r>
              <a:rPr lang="zh-CN" altLang="en-US" sz="1700" dirty="0" smtClean="0">
                <a:solidFill>
                  <a:srgbClr val="000000"/>
                </a:solidFill>
                <a:latin typeface="+mj-ea"/>
                <a:ea typeface="+mj-ea"/>
              </a:rPr>
              <a:t>了今年</a:t>
            </a:r>
            <a:r>
              <a:rPr lang="zh-CN" altLang="en-US" sz="1700" dirty="0">
                <a:solidFill>
                  <a:srgbClr val="000000"/>
                </a:solidFill>
                <a:latin typeface="+mj-ea"/>
                <a:ea typeface="+mj-ea"/>
              </a:rPr>
              <a:t>可能</a:t>
            </a:r>
            <a:r>
              <a:rPr lang="zh-CN" altLang="en-US" sz="1700" dirty="0" smtClean="0">
                <a:solidFill>
                  <a:srgbClr val="000000"/>
                </a:solidFill>
                <a:latin typeface="+mj-ea"/>
                <a:ea typeface="+mj-ea"/>
              </a:rPr>
              <a:t>的收成。而</a:t>
            </a:r>
            <a:r>
              <a:rPr lang="zh-CN" altLang="en-US" sz="1700" spc="-63" dirty="0">
                <a:solidFill>
                  <a:srgbClr val="000000"/>
                </a:solidFill>
                <a:latin typeface="+mj-ea"/>
                <a:ea typeface="+mj-ea"/>
              </a:rPr>
              <a:t>母亲</a:t>
            </a:r>
            <a:r>
              <a:rPr lang="zh-CN" altLang="en-US" sz="1700" spc="-63" dirty="0" smtClean="0">
                <a:solidFill>
                  <a:srgbClr val="000000"/>
                </a:solidFill>
                <a:latin typeface="+mj-ea"/>
                <a:ea typeface="+mj-ea"/>
              </a:rPr>
              <a:t>，只是</a:t>
            </a:r>
            <a:r>
              <a:rPr lang="zh-CN" altLang="en-US" sz="1700" dirty="0">
                <a:solidFill>
                  <a:srgbClr val="000000"/>
                </a:solidFill>
                <a:latin typeface="+mj-ea"/>
                <a:ea typeface="+mj-ea"/>
              </a:rPr>
              <a:t>嘴</a:t>
            </a:r>
            <a:r>
              <a:rPr lang="zh-CN" altLang="en-US" sz="1700" dirty="0" smtClean="0">
                <a:solidFill>
                  <a:srgbClr val="000000"/>
                </a:solidFill>
                <a:latin typeface="+mj-ea"/>
                <a:ea typeface="+mj-ea"/>
              </a:rPr>
              <a:t>含笑意</a:t>
            </a:r>
            <a:r>
              <a:rPr lang="zh-CN" altLang="en-US" sz="1700" dirty="0">
                <a:solidFill>
                  <a:srgbClr val="000000"/>
                </a:solidFill>
                <a:latin typeface="+mj-ea"/>
                <a:ea typeface="+mj-ea"/>
              </a:rPr>
              <a:t>，一遍又</a:t>
            </a:r>
            <a:r>
              <a:rPr lang="zh-CN" altLang="en-US" sz="1700" dirty="0" smtClean="0">
                <a:solidFill>
                  <a:srgbClr val="000000"/>
                </a:solidFill>
                <a:latin typeface="+mj-ea"/>
                <a:ea typeface="+mj-ea"/>
              </a:rPr>
              <a:t>一遍地</a:t>
            </a:r>
            <a:r>
              <a:rPr lang="zh-CN" altLang="en-US" sz="1700" dirty="0">
                <a:solidFill>
                  <a:srgbClr val="000000"/>
                </a:solidFill>
                <a:latin typeface="+mj-ea"/>
                <a:ea typeface="+mj-ea"/>
              </a:rPr>
              <a:t>给</a:t>
            </a:r>
            <a:r>
              <a:rPr lang="zh-CN" altLang="en-US" sz="1700" dirty="0" smtClean="0">
                <a:solidFill>
                  <a:srgbClr val="000000"/>
                </a:solidFill>
                <a:latin typeface="+mj-ea"/>
                <a:ea typeface="+mj-ea"/>
              </a:rPr>
              <a:t>大家</a:t>
            </a:r>
            <a:r>
              <a:rPr lang="zh-CN" altLang="en-US" sz="1700" dirty="0">
                <a:solidFill>
                  <a:srgbClr val="000000"/>
                </a:solidFill>
                <a:latin typeface="+mj-ea"/>
                <a:ea typeface="+mj-ea"/>
              </a:rPr>
              <a:t>盛汤。</a:t>
            </a:r>
            <a:endParaRPr lang="en-US" altLang="zh-CN" sz="1700" dirty="0">
              <a:solidFill>
                <a:srgbClr val="000000"/>
              </a:solidFill>
              <a:latin typeface="+mj-ea"/>
              <a:ea typeface="+mj-ea"/>
            </a:endParaRPr>
          </a:p>
          <a:p>
            <a:pPr indent="-302472">
              <a:lnSpc>
                <a:spcPct val="110000"/>
              </a:lnSpc>
            </a:pPr>
            <a:r>
              <a:rPr lang="zh-CN" altLang="en-US" sz="1700" dirty="0">
                <a:solidFill>
                  <a:srgbClr val="000000"/>
                </a:solidFill>
                <a:latin typeface="+mj-ea"/>
                <a:ea typeface="+mj-ea"/>
              </a:rPr>
              <a:t>      最后，</a:t>
            </a:r>
            <a:r>
              <a:rPr lang="zh-CN" altLang="en-US" sz="1700" spc="-63" dirty="0">
                <a:solidFill>
                  <a:srgbClr val="000000"/>
                </a:solidFill>
                <a:latin typeface="+mj-ea"/>
                <a:ea typeface="+mj-ea"/>
              </a:rPr>
              <a:t>父亲说了一句</a:t>
            </a:r>
            <a:r>
              <a:rPr lang="zh-CN" altLang="en-US" sz="1700" dirty="0" smtClean="0">
                <a:solidFill>
                  <a:srgbClr val="000000"/>
                </a:solidFill>
                <a:latin typeface="+mj-ea"/>
                <a:ea typeface="+mj-ea"/>
              </a:rPr>
              <a:t>有点儿没头没脑</a:t>
            </a:r>
            <a:r>
              <a:rPr lang="zh-CN" altLang="en-US" sz="1700" spc="-168" dirty="0" smtClean="0">
                <a:solidFill>
                  <a:srgbClr val="000000"/>
                </a:solidFill>
                <a:latin typeface="+mj-ea"/>
                <a:ea typeface="+mj-ea"/>
              </a:rPr>
              <a:t>的话</a:t>
            </a:r>
            <a:r>
              <a:rPr lang="zh-CN" altLang="en-US" sz="1700" spc="-168" dirty="0">
                <a:solidFill>
                  <a:srgbClr val="000000"/>
                </a:solidFill>
                <a:latin typeface="+mj-ea"/>
                <a:ea typeface="+mj-ea"/>
              </a:rPr>
              <a:t>，</a:t>
            </a:r>
            <a:r>
              <a:rPr lang="zh-CN" altLang="en-US" sz="1700" spc="-168" dirty="0">
                <a:solidFill>
                  <a:srgbClr val="FF0000"/>
                </a:solidFill>
                <a:latin typeface="+mj-ea"/>
                <a:ea typeface="+mj-ea"/>
              </a:rPr>
              <a:t>父亲说，</a:t>
            </a:r>
            <a:r>
              <a:rPr lang="zh-CN" altLang="en-US" sz="1700" spc="-63" dirty="0">
                <a:solidFill>
                  <a:srgbClr val="FF0000"/>
                </a:solidFill>
                <a:latin typeface="+mj-ea"/>
                <a:ea typeface="+mj-ea"/>
              </a:rPr>
              <a:t>三子该上学了。</a:t>
            </a:r>
            <a:endParaRPr lang="en-US" altLang="zh-CN" sz="1700" spc="-63" dirty="0">
              <a:solidFill>
                <a:srgbClr val="FF0000"/>
              </a:solidFill>
              <a:latin typeface="+mj-ea"/>
              <a:ea typeface="+mj-ea"/>
            </a:endParaRPr>
          </a:p>
          <a:p>
            <a:pPr indent="-302472">
              <a:lnSpc>
                <a:spcPct val="110000"/>
              </a:lnSpc>
            </a:pPr>
            <a:r>
              <a:rPr lang="zh-CN" altLang="en-US" sz="1700" dirty="0">
                <a:solidFill>
                  <a:srgbClr val="000000"/>
                </a:solidFill>
                <a:latin typeface="+mj-ea"/>
                <a:ea typeface="+mj-ea"/>
              </a:rPr>
              <a:t>      </a:t>
            </a:r>
            <a:r>
              <a:rPr lang="zh-CN" altLang="en-US" sz="1700" spc="126" dirty="0">
                <a:solidFill>
                  <a:srgbClr val="000000"/>
                </a:solidFill>
                <a:latin typeface="+mj-ea"/>
                <a:ea typeface="+mj-ea"/>
              </a:rPr>
              <a:t>他就叫</a:t>
            </a:r>
            <a:r>
              <a:rPr lang="zh-CN" altLang="en-US" sz="1700" dirty="0">
                <a:solidFill>
                  <a:srgbClr val="000000"/>
                </a:solidFill>
                <a:latin typeface="+mj-ea"/>
                <a:ea typeface="+mj-ea"/>
              </a:rPr>
              <a:t>三子。如今</a:t>
            </a:r>
            <a:r>
              <a:rPr lang="zh-CN" altLang="en-US" sz="1700" spc="126" dirty="0">
                <a:solidFill>
                  <a:srgbClr val="000000"/>
                </a:solidFill>
                <a:latin typeface="+mj-ea"/>
                <a:ea typeface="+mj-ea"/>
              </a:rPr>
              <a:t>回想起来</a:t>
            </a:r>
            <a:r>
              <a:rPr lang="zh-CN" altLang="en-US" sz="1700" dirty="0">
                <a:solidFill>
                  <a:srgbClr val="000000"/>
                </a:solidFill>
                <a:latin typeface="+mj-ea"/>
                <a:ea typeface="+mj-ea"/>
              </a:rPr>
              <a:t>，</a:t>
            </a:r>
            <a:r>
              <a:rPr lang="zh-CN" altLang="en-US" sz="1700" spc="-63" dirty="0">
                <a:solidFill>
                  <a:srgbClr val="000000"/>
                </a:solidFill>
                <a:latin typeface="+mj-ea"/>
                <a:ea typeface="+mj-ea"/>
              </a:rPr>
              <a:t>对</a:t>
            </a:r>
            <a:r>
              <a:rPr lang="zh-CN" altLang="en-US" sz="1700" spc="-63" dirty="0" smtClean="0">
                <a:solidFill>
                  <a:srgbClr val="000000"/>
                </a:solidFill>
                <a:latin typeface="+mj-ea"/>
                <a:ea typeface="+mj-ea"/>
              </a:rPr>
              <a:t>鱼汤</a:t>
            </a:r>
            <a:r>
              <a:rPr lang="zh-CN" altLang="en-US" sz="1700" dirty="0">
                <a:solidFill>
                  <a:srgbClr val="000000"/>
                </a:solidFill>
                <a:latin typeface="+mj-ea"/>
                <a:ea typeface="+mj-ea"/>
              </a:rPr>
              <a:t>食不知味的原因应该就是这句话</a:t>
            </a:r>
            <a:r>
              <a:rPr lang="zh-CN" altLang="en-US" sz="1700" spc="-63" dirty="0">
                <a:solidFill>
                  <a:srgbClr val="000000"/>
                </a:solidFill>
                <a:latin typeface="+mj-ea"/>
                <a:ea typeface="+mj-ea"/>
              </a:rPr>
              <a:t>。</a:t>
            </a:r>
            <a:r>
              <a:rPr lang="zh-CN" altLang="en-US" sz="1700" b="1" spc="-63" dirty="0">
                <a:solidFill>
                  <a:srgbClr val="000000"/>
                </a:solidFill>
                <a:latin typeface="宋体" pitchFamily="2" charset="-122"/>
                <a:ea typeface="宋体" pitchFamily="2" charset="-122"/>
              </a:rPr>
              <a:t>两个哥哥</a:t>
            </a:r>
            <a:r>
              <a:rPr lang="zh-CN" altLang="en-US" sz="1700" b="1" dirty="0">
                <a:solidFill>
                  <a:srgbClr val="000000"/>
                </a:solidFill>
                <a:latin typeface="宋体" pitchFamily="2" charset="-122"/>
                <a:ea typeface="宋体" pitchFamily="2" charset="-122"/>
              </a:rPr>
              <a:t>没</a:t>
            </a:r>
            <a:r>
              <a:rPr lang="zh-CN" altLang="en-US" sz="1700" b="1" dirty="0" smtClean="0">
                <a:solidFill>
                  <a:srgbClr val="000000"/>
                </a:solidFill>
                <a:latin typeface="宋体" pitchFamily="2" charset="-122"/>
                <a:ea typeface="宋体" pitchFamily="2" charset="-122"/>
              </a:rPr>
              <a:t>进</a:t>
            </a:r>
            <a:r>
              <a:rPr lang="zh-CN" altLang="en-US" sz="1700" b="1" dirty="0">
                <a:solidFill>
                  <a:srgbClr val="000000"/>
                </a:solidFill>
                <a:latin typeface="宋体" pitchFamily="2" charset="-122"/>
                <a:ea typeface="宋体" pitchFamily="2" charset="-122"/>
              </a:rPr>
              <a:t>过</a:t>
            </a:r>
            <a:r>
              <a:rPr lang="zh-CN" altLang="en-US" sz="1700" b="1" spc="-63" dirty="0">
                <a:solidFill>
                  <a:srgbClr val="000000"/>
                </a:solidFill>
                <a:latin typeface="宋体" pitchFamily="2" charset="-122"/>
                <a:ea typeface="宋体" pitchFamily="2" charset="-122"/>
              </a:rPr>
              <a:t>一</a:t>
            </a:r>
            <a:r>
              <a:rPr lang="zh-CN" altLang="en-US" sz="1700" b="1" spc="-63" dirty="0">
                <a:latin typeface="宋体" pitchFamily="2" charset="-122"/>
                <a:ea typeface="宋体" pitchFamily="2" charset="-122"/>
              </a:rPr>
              <a:t>天学校</a:t>
            </a:r>
            <a:r>
              <a:rPr lang="zh-CN" altLang="en-US" sz="1700" b="1" dirty="0">
                <a:latin typeface="宋体" pitchFamily="2" charset="-122"/>
                <a:ea typeface="宋体" pitchFamily="2" charset="-122"/>
              </a:rPr>
              <a:t>的大门。</a:t>
            </a:r>
            <a:endParaRPr lang="en-US" altLang="zh-CN" sz="1700" b="1" dirty="0" smtClean="0">
              <a:latin typeface="宋体" pitchFamily="2" charset="-122"/>
              <a:ea typeface="宋体" pitchFamily="2" charset="-122"/>
            </a:endParaRPr>
          </a:p>
        </p:txBody>
      </p:sp>
      <p:sp>
        <p:nvSpPr>
          <p:cNvPr id="24" name="矩形 23"/>
          <p:cNvSpPr/>
          <p:nvPr/>
        </p:nvSpPr>
        <p:spPr>
          <a:xfrm>
            <a:off x="3871395" y="472070"/>
            <a:ext cx="4445021" cy="5908916"/>
          </a:xfrm>
          <a:prstGeom prst="rect">
            <a:avLst/>
          </a:prstGeom>
          <a:solidFill>
            <a:schemeClr val="bg1"/>
          </a:solidFill>
          <a:ln>
            <a:solidFill>
              <a:srgbClr val="ED7837"/>
            </a:solidFill>
          </a:ln>
        </p:spPr>
        <p:style>
          <a:lnRef idx="2">
            <a:schemeClr val="accent1">
              <a:shade val="50000"/>
            </a:schemeClr>
          </a:lnRef>
          <a:fillRef idx="1">
            <a:schemeClr val="accent1"/>
          </a:fillRef>
          <a:effectRef idx="0">
            <a:schemeClr val="accent1"/>
          </a:effectRef>
          <a:fontRef idx="minor">
            <a:schemeClr val="lt1"/>
          </a:fontRef>
        </p:style>
        <p:txBody>
          <a:bodyPr lIns="38414" tIns="19207" rIns="38414" bIns="19207" rtlCol="0" anchor="ctr"/>
          <a:lstStyle/>
          <a:p>
            <a:pPr algn="ctr"/>
            <a:endParaRPr lang="zh-CN" altLang="en-US"/>
          </a:p>
        </p:txBody>
      </p:sp>
      <p:sp>
        <p:nvSpPr>
          <p:cNvPr id="5" name="矩形 4"/>
          <p:cNvSpPr/>
          <p:nvPr/>
        </p:nvSpPr>
        <p:spPr>
          <a:xfrm>
            <a:off x="485828" y="7172983"/>
            <a:ext cx="8294241" cy="343488"/>
          </a:xfrm>
          <a:prstGeom prst="rect">
            <a:avLst/>
          </a:prstGeom>
        </p:spPr>
        <p:txBody>
          <a:bodyPr wrap="square" lIns="38414" tIns="19207" rIns="38414" bIns="19207">
            <a:spAutoFit/>
          </a:bodyPr>
          <a:lstStyle/>
          <a:p>
            <a:pPr>
              <a:lnSpc>
                <a:spcPct val="110000"/>
              </a:lnSpc>
            </a:pPr>
            <a:r>
              <a:rPr lang="zh-CN" altLang="en-US" b="1" dirty="0" smtClean="0">
                <a:solidFill>
                  <a:srgbClr val="000000"/>
                </a:solidFill>
                <a:latin typeface="宋体"/>
              </a:rPr>
              <a:t>    </a:t>
            </a:r>
            <a:endParaRPr lang="zh-CN" altLang="en-US" sz="1700" dirty="0"/>
          </a:p>
        </p:txBody>
      </p:sp>
      <p:grpSp>
        <p:nvGrpSpPr>
          <p:cNvPr id="6" name="组合 1"/>
          <p:cNvGrpSpPr/>
          <p:nvPr/>
        </p:nvGrpSpPr>
        <p:grpSpPr>
          <a:xfrm>
            <a:off x="323528" y="2416530"/>
            <a:ext cx="792088" cy="292390"/>
            <a:chOff x="884674" y="6097703"/>
            <a:chExt cx="2111134" cy="584846"/>
          </a:xfrm>
        </p:grpSpPr>
        <p:pic>
          <p:nvPicPr>
            <p:cNvPr id="11" name="Picture 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844280" y="6249162"/>
              <a:ext cx="433387"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884674" y="6097703"/>
              <a:ext cx="2111134" cy="584842"/>
            </a:xfrm>
            <a:prstGeom prst="rect">
              <a:avLst/>
            </a:prstGeom>
            <a:noFill/>
          </p:spPr>
          <p:txBody>
            <a:bodyPr wrap="square" rtlCol="0">
              <a:spAutoFit/>
            </a:bodyPr>
            <a:lstStyle/>
            <a:p>
              <a:r>
                <a:rPr lang="en-US" altLang="zh-CN" sz="1300" dirty="0" smtClean="0">
                  <a:solidFill>
                    <a:schemeClr val="bg1"/>
                  </a:solidFill>
                </a:rPr>
                <a:t>      11</a:t>
              </a:r>
              <a:endParaRPr lang="zh-CN" altLang="en-US" sz="1300" dirty="0">
                <a:solidFill>
                  <a:schemeClr val="bg1"/>
                </a:solidFill>
              </a:endParaRPr>
            </a:p>
          </p:txBody>
        </p:sp>
      </p:grpSp>
      <p:grpSp>
        <p:nvGrpSpPr>
          <p:cNvPr id="7" name="组合 13"/>
          <p:cNvGrpSpPr/>
          <p:nvPr/>
        </p:nvGrpSpPr>
        <p:grpSpPr>
          <a:xfrm>
            <a:off x="539552" y="3933059"/>
            <a:ext cx="504056" cy="492443"/>
            <a:chOff x="1396909" y="5854294"/>
            <a:chExt cx="1232271" cy="999775"/>
          </a:xfrm>
        </p:grpSpPr>
        <p:pic>
          <p:nvPicPr>
            <p:cNvPr id="15" name="Picture 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52359" y="6292870"/>
              <a:ext cx="433386" cy="433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1396909" y="5854294"/>
              <a:ext cx="1232271" cy="999775"/>
            </a:xfrm>
            <a:prstGeom prst="rect">
              <a:avLst/>
            </a:prstGeom>
            <a:noFill/>
          </p:spPr>
          <p:txBody>
            <a:bodyPr wrap="square" rtlCol="0">
              <a:spAutoFit/>
            </a:bodyPr>
            <a:lstStyle/>
            <a:p>
              <a:r>
                <a:rPr lang="en-US" altLang="zh-CN" sz="1300" dirty="0" smtClean="0">
                  <a:solidFill>
                    <a:schemeClr val="bg1"/>
                  </a:solidFill>
                </a:rPr>
                <a:t>      12</a:t>
              </a:r>
              <a:endParaRPr lang="zh-CN" altLang="en-US" sz="1300" dirty="0">
                <a:solidFill>
                  <a:schemeClr val="bg1"/>
                </a:solidFill>
              </a:endParaRPr>
            </a:p>
          </p:txBody>
        </p:sp>
      </p:grpSp>
      <p:grpSp>
        <p:nvGrpSpPr>
          <p:cNvPr id="8" name="组合 17"/>
          <p:cNvGrpSpPr/>
          <p:nvPr/>
        </p:nvGrpSpPr>
        <p:grpSpPr>
          <a:xfrm>
            <a:off x="251520" y="5008736"/>
            <a:ext cx="660490" cy="296791"/>
            <a:chOff x="692753" y="7403108"/>
            <a:chExt cx="1760388" cy="593650"/>
          </a:xfrm>
        </p:grpSpPr>
        <p:pic>
          <p:nvPicPr>
            <p:cNvPr id="21" name="Picture 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52362" y="7403108"/>
              <a:ext cx="585007" cy="5850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2" name="TextBox 21"/>
            <p:cNvSpPr txBox="1"/>
            <p:nvPr/>
          </p:nvSpPr>
          <p:spPr>
            <a:xfrm>
              <a:off x="692753" y="7411983"/>
              <a:ext cx="1760388" cy="584775"/>
            </a:xfrm>
            <a:prstGeom prst="rect">
              <a:avLst/>
            </a:prstGeom>
            <a:noFill/>
          </p:spPr>
          <p:txBody>
            <a:bodyPr wrap="square" rtlCol="0">
              <a:spAutoFit/>
            </a:bodyPr>
            <a:lstStyle/>
            <a:p>
              <a:r>
                <a:rPr lang="en-US" altLang="zh-CN" sz="1300" dirty="0" smtClean="0">
                  <a:solidFill>
                    <a:schemeClr val="bg1"/>
                  </a:solidFill>
                </a:rPr>
                <a:t>      13</a:t>
              </a:r>
              <a:endParaRPr lang="zh-CN" altLang="en-US" sz="1300" dirty="0">
                <a:solidFill>
                  <a:schemeClr val="bg1"/>
                </a:solidFill>
              </a:endParaRPr>
            </a:p>
          </p:txBody>
        </p:sp>
      </p:grpSp>
      <p:pic>
        <p:nvPicPr>
          <p:cNvPr id="2052" name="Picture 4" descr="C:\Users\131110\Desktop\小说的标题\png\3.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952446" y="500964"/>
            <a:ext cx="4363970" cy="3072035"/>
          </a:xfrm>
          <a:prstGeom prst="rect">
            <a:avLst/>
          </a:prstGeom>
          <a:noFill/>
          <a:extLst>
            <a:ext uri="{909E8E84-426E-40DD-AFC4-6F175D3DCCD1}">
              <a14:hiddenFill xmlns="" xmlns:a14="http://schemas.microsoft.com/office/drawing/2010/main">
                <a:solidFill>
                  <a:srgbClr val="FFFFFF"/>
                </a:solidFill>
              </a14:hiddenFill>
            </a:ext>
          </a:extLst>
        </p:spPr>
      </p:pic>
      <p:pic>
        <p:nvPicPr>
          <p:cNvPr id="30" name="图片 29"/>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076186" y="3824999"/>
            <a:ext cx="3808182" cy="2420598"/>
          </a:xfrm>
          <a:prstGeom prst="rect">
            <a:avLst/>
          </a:prstGeom>
          <a:solidFill>
            <a:schemeClr val="bg1"/>
          </a:solidFill>
          <a:ln>
            <a:solidFill>
              <a:schemeClr val="bg1"/>
            </a:solidFill>
          </a:ln>
        </p:spPr>
      </p:pic>
    </p:spTree>
    <p:extLst>
      <p:ext uri="{BB962C8B-B14F-4D97-AF65-F5344CB8AC3E}">
        <p14:creationId xmlns="" xmlns:p14="http://schemas.microsoft.com/office/powerpoint/2010/main" val="3396998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052"/>
                                        </p:tgtEl>
                                        <p:attrNameLst>
                                          <p:attrName>style.visibility</p:attrName>
                                        </p:attrNameLst>
                                      </p:cBhvr>
                                      <p:to>
                                        <p:strVal val="visible"/>
                                      </p:to>
                                    </p:set>
                                    <p:anim calcmode="lin" valueType="num">
                                      <p:cBhvr additive="base">
                                        <p:cTn id="29" dur="500" fill="hold"/>
                                        <p:tgtEl>
                                          <p:spTgt spid="2052"/>
                                        </p:tgtEl>
                                        <p:attrNameLst>
                                          <p:attrName>ppt_x</p:attrName>
                                        </p:attrNameLst>
                                      </p:cBhvr>
                                      <p:tavLst>
                                        <p:tav tm="0">
                                          <p:val>
                                            <p:strVal val="#ppt_x"/>
                                          </p:val>
                                        </p:tav>
                                        <p:tav tm="100000">
                                          <p:val>
                                            <p:strVal val="#ppt_x"/>
                                          </p:val>
                                        </p:tav>
                                      </p:tavLst>
                                    </p:anim>
                                    <p:anim calcmode="lin" valueType="num">
                                      <p:cBhvr additive="base">
                                        <p:cTn id="30"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960517"/>
            <a:ext cx="7645719" cy="2501002"/>
          </a:xfrm>
          <a:prstGeom prst="rect">
            <a:avLst/>
          </a:prstGeom>
          <a:noFill/>
        </p:spPr>
        <p:txBody>
          <a:bodyPr wrap="square" lIns="38414" tIns="19207" rIns="38414" bIns="19207" rtlCol="0">
            <a:spAutoFit/>
          </a:bodyPr>
          <a:lstStyle/>
          <a:p>
            <a:r>
              <a:rPr lang="zh-CN" altLang="en-US" sz="4000" b="1" dirty="0" smtClean="0">
                <a:solidFill>
                  <a:srgbClr val="FF0000"/>
                </a:solidFill>
                <a:latin typeface="宋体" panose="02010600030101010101" pitchFamily="2" charset="-122"/>
              </a:rPr>
              <a:t>学习目标：</a:t>
            </a:r>
            <a:endParaRPr lang="en-US" altLang="zh-CN" sz="4000" b="1" dirty="0" smtClean="0">
              <a:solidFill>
                <a:srgbClr val="FF0000"/>
              </a:solidFill>
              <a:latin typeface="宋体" panose="02010600030101010101" pitchFamily="2" charset="-122"/>
            </a:endParaRPr>
          </a:p>
          <a:p>
            <a:endParaRPr lang="en-US" altLang="zh-CN" sz="4000" b="1" dirty="0" smtClean="0">
              <a:latin typeface="宋体" panose="02010600030101010101" pitchFamily="2" charset="-122"/>
            </a:endParaRPr>
          </a:p>
          <a:p>
            <a:r>
              <a:rPr lang="en-US" altLang="zh-CN" sz="4000" b="1" dirty="0" smtClean="0">
                <a:latin typeface="宋体" panose="02010600030101010101" pitchFamily="2" charset="-122"/>
              </a:rPr>
              <a:t>1</a:t>
            </a:r>
            <a:r>
              <a:rPr lang="zh-CN" altLang="en-US" sz="4000" b="1" dirty="0" smtClean="0">
                <a:latin typeface="宋体" panose="02010600030101010101" pitchFamily="2" charset="-122"/>
              </a:rPr>
              <a:t>、学会辨</a:t>
            </a:r>
            <a:r>
              <a:rPr lang="zh-CN" altLang="en-US" sz="4000" b="1" dirty="0" smtClean="0">
                <a:latin typeface="宋体" panose="02010600030101010101" pitchFamily="2" charset="-122"/>
              </a:rPr>
              <a:t>别小说标题的类型</a:t>
            </a:r>
            <a:endParaRPr lang="en-US" altLang="zh-CN" sz="4000" b="1" dirty="0" smtClean="0">
              <a:latin typeface="宋体" panose="02010600030101010101" pitchFamily="2" charset="-122"/>
            </a:endParaRPr>
          </a:p>
          <a:p>
            <a:r>
              <a:rPr lang="en-US" altLang="zh-CN" sz="4000" b="1" dirty="0" smtClean="0">
                <a:latin typeface="宋体" panose="02010600030101010101" pitchFamily="2" charset="-122"/>
              </a:rPr>
              <a:t>2</a:t>
            </a:r>
            <a:r>
              <a:rPr lang="zh-CN" altLang="en-US" sz="4000" b="1" dirty="0" smtClean="0">
                <a:latin typeface="宋体" panose="02010600030101010101" pitchFamily="2" charset="-122"/>
              </a:rPr>
              <a:t>、掌握小说标</a:t>
            </a:r>
            <a:r>
              <a:rPr lang="zh-CN" altLang="en-US" sz="4000" b="1" dirty="0" smtClean="0">
                <a:latin typeface="宋体" panose="02010600030101010101" pitchFamily="2" charset="-122"/>
              </a:rPr>
              <a:t>题的解</a:t>
            </a:r>
            <a:r>
              <a:rPr lang="zh-CN" altLang="en-US" sz="4000" b="1" dirty="0" smtClean="0">
                <a:latin typeface="宋体" panose="02010600030101010101" pitchFamily="2" charset="-122"/>
              </a:rPr>
              <a:t>题技巧</a:t>
            </a:r>
            <a:endParaRPr lang="zh-CN" altLang="en-US" sz="4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9512" y="188640"/>
            <a:ext cx="7618982" cy="7808608"/>
          </a:xfrm>
          <a:prstGeom prst="rect">
            <a:avLst/>
          </a:prstGeom>
        </p:spPr>
        <p:txBody>
          <a:bodyPr wrap="square" lIns="38414" tIns="19207" rIns="38414" bIns="19207">
            <a:spAutoFit/>
          </a:bodyPr>
          <a:lstStyle/>
          <a:p>
            <a:pPr indent="-302472">
              <a:lnSpc>
                <a:spcPct val="110000"/>
              </a:lnSpc>
            </a:pPr>
            <a:r>
              <a:rPr lang="zh-CN" altLang="en-US" sz="1700" b="1" dirty="0" smtClean="0">
                <a:solidFill>
                  <a:srgbClr val="000000"/>
                </a:solidFill>
                <a:latin typeface="+mj-ea"/>
              </a:rPr>
              <a:t>现在</a:t>
            </a:r>
            <a:r>
              <a:rPr lang="zh-CN" altLang="en-US" sz="1700" b="1" dirty="0">
                <a:solidFill>
                  <a:srgbClr val="000000"/>
                </a:solidFill>
                <a:latin typeface="+mj-ea"/>
              </a:rPr>
              <a:t>到了他三子，父亲说他该上学了。该，就是要，快要的意思。他忘了两个哥哥投过来的眼神的内容，他忘了鱼汤是什么味道，他忘了那个晚上的一切细节。</a:t>
            </a:r>
          </a:p>
          <a:p>
            <a:pPr indent="-302472">
              <a:lnSpc>
                <a:spcPct val="110000"/>
              </a:lnSpc>
            </a:pPr>
            <a:r>
              <a:rPr lang="zh-CN" altLang="en-US" sz="1700" b="1" dirty="0" smtClean="0">
                <a:solidFill>
                  <a:srgbClr val="000000"/>
                </a:solidFill>
                <a:latin typeface="宋体"/>
              </a:rPr>
              <a:t>      美味？</a:t>
            </a:r>
            <a:r>
              <a:rPr lang="zh-CN" altLang="en-US" sz="1700" b="1" dirty="0">
                <a:solidFill>
                  <a:srgbClr val="000000"/>
                </a:solidFill>
                <a:latin typeface="宋体"/>
              </a:rPr>
              <a:t>美味是什么味呢？当他终于能背着书包从村头墙角中出来，忸怩地</a:t>
            </a:r>
            <a:r>
              <a:rPr lang="zh-CN" altLang="en-US" sz="1700" b="1" dirty="0" smtClean="0">
                <a:solidFill>
                  <a:srgbClr val="000000"/>
                </a:solidFill>
                <a:latin typeface="宋体"/>
              </a:rPr>
              <a:t>走进学校的</a:t>
            </a:r>
            <a:r>
              <a:rPr lang="zh-CN" altLang="en-US" sz="1700" b="1" dirty="0">
                <a:solidFill>
                  <a:srgbClr val="000000"/>
                </a:solidFill>
                <a:latin typeface="宋体"/>
              </a:rPr>
              <a:t>大门，他离美味的书面意思越来越近。但是，他知道美味的真正意思</a:t>
            </a:r>
            <a:r>
              <a:rPr lang="zh-CN" altLang="en-US" sz="1700" b="1" dirty="0" smtClean="0">
                <a:solidFill>
                  <a:srgbClr val="000000"/>
                </a:solidFill>
                <a:latin typeface="宋体"/>
              </a:rPr>
              <a:t>并不是</a:t>
            </a:r>
            <a:r>
              <a:rPr lang="zh-CN" altLang="en-US" sz="1700" b="1" dirty="0">
                <a:solidFill>
                  <a:srgbClr val="000000"/>
                </a:solidFill>
                <a:latin typeface="宋体"/>
              </a:rPr>
              <a:t>之后的上学</a:t>
            </a:r>
            <a:r>
              <a:rPr lang="zh-CN" altLang="en-US" sz="1700" b="1" dirty="0" smtClean="0">
                <a:solidFill>
                  <a:srgbClr val="000000"/>
                </a:solidFill>
                <a:latin typeface="宋体"/>
              </a:rPr>
              <a:t>，仍然</a:t>
            </a:r>
            <a:r>
              <a:rPr lang="zh-CN" altLang="en-US" sz="1700" b="1" dirty="0">
                <a:solidFill>
                  <a:srgbClr val="000000"/>
                </a:solidFill>
                <a:latin typeface="宋体"/>
              </a:rPr>
              <a:t>是有鱼的那天晚上</a:t>
            </a:r>
            <a:r>
              <a:rPr lang="en-US" altLang="zh-CN" sz="1700" b="1" dirty="0">
                <a:solidFill>
                  <a:srgbClr val="000000"/>
                </a:solidFill>
                <a:latin typeface="宋体"/>
              </a:rPr>
              <a:t>——</a:t>
            </a:r>
          </a:p>
          <a:p>
            <a:pPr>
              <a:lnSpc>
                <a:spcPct val="110000"/>
              </a:lnSpc>
            </a:pPr>
            <a:r>
              <a:rPr lang="zh-CN" altLang="en-US" sz="1700" b="1" dirty="0" smtClean="0">
                <a:solidFill>
                  <a:srgbClr val="000000"/>
                </a:solidFill>
                <a:latin typeface="宋体"/>
              </a:rPr>
              <a:t>      两</a:t>
            </a:r>
            <a:r>
              <a:rPr lang="zh-CN" altLang="en-US" sz="1700" b="1" dirty="0">
                <a:solidFill>
                  <a:srgbClr val="000000"/>
                </a:solidFill>
                <a:latin typeface="宋体"/>
              </a:rPr>
              <a:t>个哥哥忽然就饱了，先后离开桌子回屋睡觉，可是鱼汤每个人起码还</a:t>
            </a:r>
            <a:r>
              <a:rPr lang="zh-CN" altLang="en-US" sz="1700" b="1" dirty="0" smtClean="0">
                <a:solidFill>
                  <a:srgbClr val="000000"/>
                </a:solidFill>
                <a:latin typeface="宋体"/>
              </a:rPr>
              <a:t>可以</a:t>
            </a:r>
            <a:r>
              <a:rPr lang="zh-CN" altLang="en-US" sz="1700" b="1" dirty="0">
                <a:solidFill>
                  <a:srgbClr val="000000"/>
                </a:solidFill>
                <a:latin typeface="宋体"/>
              </a:rPr>
              <a:t>盛两碗</a:t>
            </a:r>
            <a:r>
              <a:rPr lang="zh-CN" altLang="en-US" sz="1700" b="1" dirty="0" smtClean="0">
                <a:solidFill>
                  <a:srgbClr val="000000"/>
                </a:solidFill>
                <a:latin typeface="宋体"/>
              </a:rPr>
              <a:t>。他们没解释</a:t>
            </a:r>
            <a:r>
              <a:rPr lang="zh-CN" altLang="en-US" sz="1700" b="1" dirty="0">
                <a:solidFill>
                  <a:srgbClr val="000000"/>
                </a:solidFill>
                <a:latin typeface="宋体"/>
              </a:rPr>
              <a:t>为什么</a:t>
            </a:r>
            <a:r>
              <a:rPr lang="zh-CN" altLang="en-US" sz="1700" b="1" dirty="0" smtClean="0">
                <a:solidFill>
                  <a:srgbClr val="000000"/>
                </a:solidFill>
                <a:latin typeface="宋体"/>
              </a:rPr>
              <a:t>，也</a:t>
            </a:r>
            <a:r>
              <a:rPr lang="zh-CN" altLang="en-US" sz="1700" b="1" dirty="0">
                <a:solidFill>
                  <a:srgbClr val="000000"/>
                </a:solidFill>
                <a:latin typeface="宋体"/>
              </a:rPr>
              <a:t>不用解释，地里的活要</a:t>
            </a:r>
            <a:r>
              <a:rPr lang="zh-CN" altLang="en-US" sz="1700" b="1" dirty="0" smtClean="0">
                <a:solidFill>
                  <a:srgbClr val="000000"/>
                </a:solidFill>
                <a:latin typeface="宋体"/>
              </a:rPr>
              <a:t>起早贪黑</a:t>
            </a:r>
            <a:r>
              <a:rPr lang="zh-CN" altLang="en-US" sz="1700" b="1" dirty="0">
                <a:solidFill>
                  <a:srgbClr val="000000"/>
                </a:solidFill>
                <a:latin typeface="宋体"/>
              </a:rPr>
              <a:t>，否则这种鱼加豆腐的</a:t>
            </a:r>
            <a:r>
              <a:rPr lang="zh-CN" altLang="en-US" sz="1700" b="1" dirty="0" smtClean="0">
                <a:solidFill>
                  <a:srgbClr val="000000"/>
                </a:solidFill>
                <a:latin typeface="宋体"/>
              </a:rPr>
              <a:t>美味</a:t>
            </a:r>
            <a:r>
              <a:rPr lang="zh-CN" altLang="en-US" sz="1700" b="1" dirty="0">
                <a:solidFill>
                  <a:srgbClr val="000000"/>
                </a:solidFill>
                <a:latin typeface="宋体"/>
              </a:rPr>
              <a:t>只能</a:t>
            </a:r>
            <a:r>
              <a:rPr lang="zh-CN" altLang="en-US" sz="1700" b="1" dirty="0" smtClean="0">
                <a:solidFill>
                  <a:srgbClr val="000000"/>
                </a:solidFill>
                <a:latin typeface="宋体"/>
              </a:rPr>
              <a:t>还</a:t>
            </a:r>
            <a:r>
              <a:rPr lang="zh-CN" altLang="en-US" sz="1700" b="1" spc="-42" dirty="0" smtClean="0">
                <a:solidFill>
                  <a:srgbClr val="000000"/>
                </a:solidFill>
                <a:latin typeface="宋体"/>
              </a:rPr>
              <a:t>是</a:t>
            </a:r>
            <a:r>
              <a:rPr lang="zh-CN" altLang="en-US" sz="1700" b="1" spc="-42" dirty="0">
                <a:solidFill>
                  <a:srgbClr val="000000"/>
                </a:solidFill>
                <a:latin typeface="宋体"/>
              </a:rPr>
              <a:t>好多年享受一次。父亲愣了愣</a:t>
            </a:r>
            <a:r>
              <a:rPr lang="zh-CN" altLang="en-US" sz="1700" b="1" spc="-42" dirty="0" smtClean="0">
                <a:solidFill>
                  <a:srgbClr val="000000"/>
                </a:solidFill>
                <a:latin typeface="宋体"/>
              </a:rPr>
              <a:t>，恢复</a:t>
            </a:r>
            <a:r>
              <a:rPr lang="zh-CN" altLang="en-US" sz="1700" b="1" spc="-42" dirty="0">
                <a:solidFill>
                  <a:srgbClr val="000000"/>
                </a:solidFill>
                <a:latin typeface="宋体"/>
              </a:rPr>
              <a:t>了以往不苟言笑的表情。</a:t>
            </a:r>
            <a:r>
              <a:rPr lang="zh-CN" altLang="en-US" sz="1700" b="1" spc="-42" dirty="0" smtClean="0">
                <a:solidFill>
                  <a:srgbClr val="000000"/>
                </a:solidFill>
                <a:latin typeface="宋体"/>
              </a:rPr>
              <a:t>母亲端</a:t>
            </a:r>
            <a:r>
              <a:rPr lang="zh-CN" altLang="en-US" sz="1700" b="1" spc="-42" dirty="0">
                <a:solidFill>
                  <a:srgbClr val="000000"/>
                </a:solidFill>
                <a:latin typeface="宋体"/>
              </a:rPr>
              <a:t>着碗，出神，她似乎用眼神</a:t>
            </a:r>
            <a:r>
              <a:rPr lang="zh-CN" altLang="en-US" sz="1700" b="1" spc="-126" dirty="0" smtClean="0">
                <a:solidFill>
                  <a:srgbClr val="000000"/>
                </a:solidFill>
                <a:latin typeface="宋体"/>
              </a:rPr>
              <a:t>示意过</a:t>
            </a:r>
            <a:r>
              <a:rPr lang="zh-CN" altLang="en-US" sz="1700" b="1" spc="-126" dirty="0">
                <a:solidFill>
                  <a:srgbClr val="000000"/>
                </a:solidFill>
                <a:latin typeface="宋体"/>
              </a:rPr>
              <a:t>父亲别口不择言，但是</a:t>
            </a:r>
            <a:r>
              <a:rPr lang="zh-CN" altLang="en-US" sz="1700" b="1" spc="-42" dirty="0">
                <a:solidFill>
                  <a:srgbClr val="000000"/>
                </a:solidFill>
                <a:latin typeface="宋体"/>
              </a:rPr>
              <a:t>现在她</a:t>
            </a:r>
            <a:r>
              <a:rPr lang="zh-CN" altLang="en-US" sz="1700" b="1" spc="-42" dirty="0" smtClean="0">
                <a:solidFill>
                  <a:srgbClr val="000000"/>
                </a:solidFill>
                <a:latin typeface="宋体"/>
              </a:rPr>
              <a:t>卸</a:t>
            </a:r>
            <a:r>
              <a:rPr lang="zh-CN" altLang="en-US" sz="1700" b="1" spc="-126" dirty="0" smtClean="0">
                <a:solidFill>
                  <a:srgbClr val="000000"/>
                </a:solidFill>
                <a:latin typeface="宋体"/>
              </a:rPr>
              <a:t>去</a:t>
            </a:r>
            <a:r>
              <a:rPr lang="zh-CN" altLang="en-US" sz="1700" b="1" spc="-126" dirty="0">
                <a:solidFill>
                  <a:srgbClr val="000000"/>
                </a:solidFill>
                <a:latin typeface="宋体"/>
              </a:rPr>
              <a:t>了笑容，</a:t>
            </a:r>
            <a:r>
              <a:rPr lang="zh-CN" altLang="en-US" sz="1700" b="1" spc="-42" dirty="0">
                <a:solidFill>
                  <a:srgbClr val="000000"/>
                </a:solidFill>
                <a:latin typeface="宋体"/>
              </a:rPr>
              <a:t>朝着屋外黑糊糊的夜空</a:t>
            </a:r>
            <a:r>
              <a:rPr lang="zh-CN" altLang="en-US" sz="1700" b="1" spc="-126" dirty="0" smtClean="0">
                <a:solidFill>
                  <a:srgbClr val="000000"/>
                </a:solidFill>
                <a:latin typeface="宋体"/>
              </a:rPr>
              <a:t>，一直</a:t>
            </a:r>
            <a:r>
              <a:rPr lang="zh-CN" altLang="en-US" sz="1700" b="1" spc="-126" dirty="0">
                <a:solidFill>
                  <a:srgbClr val="000000"/>
                </a:solidFill>
                <a:latin typeface="宋体"/>
              </a:rPr>
              <a:t>出神</a:t>
            </a:r>
            <a:r>
              <a:rPr lang="zh-CN" altLang="en-US" sz="1700" b="1" spc="-42" dirty="0">
                <a:solidFill>
                  <a:srgbClr val="000000"/>
                </a:solidFill>
                <a:latin typeface="宋体"/>
              </a:rPr>
              <a:t>。</a:t>
            </a:r>
            <a:endParaRPr lang="en-US" altLang="zh-CN" sz="1700" b="1" spc="-42" dirty="0">
              <a:solidFill>
                <a:srgbClr val="000000"/>
              </a:solidFill>
              <a:latin typeface="宋体"/>
            </a:endParaRPr>
          </a:p>
          <a:p>
            <a:pPr>
              <a:lnSpc>
                <a:spcPct val="110000"/>
              </a:lnSpc>
            </a:pPr>
            <a:r>
              <a:rPr lang="zh-CN" altLang="en-US" sz="1700" b="1" dirty="0">
                <a:solidFill>
                  <a:srgbClr val="000000"/>
                </a:solidFill>
                <a:latin typeface="宋体"/>
              </a:rPr>
              <a:t>      可是羊要进圈，牛要喂草</a:t>
            </a:r>
            <a:r>
              <a:rPr lang="zh-CN" altLang="en-US" sz="1700" b="1" dirty="0" smtClean="0">
                <a:solidFill>
                  <a:srgbClr val="000000"/>
                </a:solidFill>
                <a:latin typeface="宋体"/>
              </a:rPr>
              <a:t>，猪</a:t>
            </a:r>
            <a:r>
              <a:rPr lang="zh-CN" altLang="en-US" sz="1700" b="1" dirty="0">
                <a:solidFill>
                  <a:srgbClr val="000000"/>
                </a:solidFill>
                <a:latin typeface="宋体"/>
              </a:rPr>
              <a:t>还要吃食。都这么愣着不能解决一点儿问题。他起身去做，也只有他还有心情做。</a:t>
            </a:r>
            <a:endParaRPr lang="en-US" altLang="zh-CN" sz="1700" b="1" dirty="0">
              <a:solidFill>
                <a:srgbClr val="000000"/>
              </a:solidFill>
              <a:latin typeface="宋体"/>
            </a:endParaRPr>
          </a:p>
          <a:p>
            <a:pPr>
              <a:lnSpc>
                <a:spcPct val="110000"/>
              </a:lnSpc>
            </a:pPr>
            <a:r>
              <a:rPr lang="en-US" altLang="zh-CN" sz="1700" b="1" dirty="0">
                <a:solidFill>
                  <a:srgbClr val="000000"/>
                </a:solidFill>
                <a:latin typeface="宋体"/>
              </a:rPr>
              <a:t>      </a:t>
            </a:r>
            <a:r>
              <a:rPr lang="zh-CN" altLang="en-US" sz="1700" b="1" dirty="0">
                <a:solidFill>
                  <a:srgbClr val="000000"/>
                </a:solidFill>
                <a:latin typeface="宋体"/>
              </a:rPr>
              <a:t>坐在灶前添柴火煮猪食时，</a:t>
            </a:r>
            <a:r>
              <a:rPr lang="zh-CN" altLang="en-US" sz="1700" b="1" dirty="0" smtClean="0">
                <a:solidFill>
                  <a:srgbClr val="000000"/>
                </a:solidFill>
                <a:latin typeface="宋体"/>
              </a:rPr>
              <a:t>已经</a:t>
            </a:r>
            <a:endParaRPr lang="en-US" altLang="zh-CN" sz="1700" b="1" dirty="0" smtClean="0">
              <a:solidFill>
                <a:srgbClr val="000000"/>
              </a:solidFill>
              <a:latin typeface="宋体"/>
            </a:endParaRPr>
          </a:p>
          <a:p>
            <a:pPr>
              <a:lnSpc>
                <a:spcPct val="110000"/>
              </a:lnSpc>
            </a:pPr>
            <a:r>
              <a:rPr lang="zh-CN" altLang="en-US" sz="1700" b="1" dirty="0" smtClean="0">
                <a:solidFill>
                  <a:srgbClr val="000000"/>
                </a:solidFill>
                <a:latin typeface="宋体"/>
              </a:rPr>
              <a:t>是最后</a:t>
            </a:r>
            <a:r>
              <a:rPr lang="zh-CN" altLang="en-US" sz="1700" b="1" dirty="0">
                <a:solidFill>
                  <a:srgbClr val="000000"/>
                </a:solidFill>
                <a:latin typeface="宋体"/>
              </a:rPr>
              <a:t>一件事了。把火点着，添第二</a:t>
            </a:r>
            <a:r>
              <a:rPr lang="zh-CN" altLang="en-US" sz="1700" b="1" dirty="0" smtClean="0">
                <a:solidFill>
                  <a:srgbClr val="000000"/>
                </a:solidFill>
                <a:latin typeface="宋体"/>
              </a:rPr>
              <a:t>把</a:t>
            </a:r>
            <a:endParaRPr lang="en-US" altLang="zh-CN" sz="1700" b="1" dirty="0" smtClean="0">
              <a:solidFill>
                <a:srgbClr val="000000"/>
              </a:solidFill>
              <a:latin typeface="宋体"/>
            </a:endParaRPr>
          </a:p>
          <a:p>
            <a:pPr>
              <a:lnSpc>
                <a:spcPct val="110000"/>
              </a:lnSpc>
            </a:pPr>
            <a:r>
              <a:rPr lang="zh-CN" altLang="en-US" sz="1700" b="1" dirty="0" smtClean="0">
                <a:solidFill>
                  <a:srgbClr val="000000"/>
                </a:solidFill>
                <a:latin typeface="宋体"/>
              </a:rPr>
              <a:t>柴火的</a:t>
            </a:r>
            <a:r>
              <a:rPr lang="zh-CN" altLang="en-US" sz="1700" b="1" dirty="0">
                <a:solidFill>
                  <a:srgbClr val="000000"/>
                </a:solidFill>
                <a:latin typeface="宋体"/>
              </a:rPr>
              <a:t>时候，他就抓着了一个黏黏</a:t>
            </a:r>
            <a:r>
              <a:rPr lang="zh-CN" altLang="en-US" sz="1700" b="1" dirty="0" smtClean="0">
                <a:solidFill>
                  <a:srgbClr val="000000"/>
                </a:solidFill>
                <a:latin typeface="宋体"/>
              </a:rPr>
              <a:t>软软</a:t>
            </a:r>
            <a:endParaRPr lang="en-US" altLang="zh-CN" sz="1700" b="1" dirty="0" smtClean="0">
              <a:solidFill>
                <a:srgbClr val="000000"/>
              </a:solidFill>
              <a:latin typeface="宋体"/>
            </a:endParaRPr>
          </a:p>
          <a:p>
            <a:pPr>
              <a:lnSpc>
                <a:spcPct val="110000"/>
              </a:lnSpc>
            </a:pPr>
            <a:r>
              <a:rPr lang="zh-CN" altLang="en-US" sz="1700" b="1" dirty="0" smtClean="0">
                <a:solidFill>
                  <a:srgbClr val="000000"/>
                </a:solidFill>
                <a:latin typeface="宋体"/>
              </a:rPr>
              <a:t>的</a:t>
            </a:r>
            <a:r>
              <a:rPr lang="zh-CN" altLang="en-US" sz="1700" b="1" dirty="0">
                <a:solidFill>
                  <a:srgbClr val="000000"/>
                </a:solidFill>
                <a:latin typeface="宋体"/>
              </a:rPr>
              <a:t>东西，凑</a:t>
            </a:r>
            <a:r>
              <a:rPr lang="zh-CN" altLang="en-US" sz="1700" b="1" dirty="0" smtClean="0">
                <a:solidFill>
                  <a:srgbClr val="000000"/>
                </a:solidFill>
                <a:latin typeface="宋体"/>
              </a:rPr>
              <a:t>到灶</a:t>
            </a:r>
            <a:r>
              <a:rPr lang="zh-CN" altLang="en-US" sz="1700" b="1" dirty="0">
                <a:solidFill>
                  <a:srgbClr val="000000"/>
                </a:solidFill>
                <a:latin typeface="宋体"/>
              </a:rPr>
              <a:t>前的火光里一看，是</a:t>
            </a:r>
            <a:r>
              <a:rPr lang="zh-CN" altLang="en-US" sz="1700" b="1" dirty="0" smtClean="0">
                <a:solidFill>
                  <a:srgbClr val="000000"/>
                </a:solidFill>
                <a:latin typeface="宋体"/>
              </a:rPr>
              <a:t>那</a:t>
            </a:r>
            <a:endParaRPr lang="en-US" altLang="zh-CN" sz="1700" b="1" dirty="0" smtClean="0">
              <a:solidFill>
                <a:srgbClr val="000000"/>
              </a:solidFill>
              <a:latin typeface="宋体"/>
            </a:endParaRPr>
          </a:p>
          <a:p>
            <a:pPr>
              <a:lnSpc>
                <a:spcPct val="110000"/>
              </a:lnSpc>
            </a:pPr>
            <a:r>
              <a:rPr lang="zh-CN" altLang="en-US" sz="1700" b="1" dirty="0" smtClean="0">
                <a:solidFill>
                  <a:srgbClr val="000000"/>
                </a:solidFill>
                <a:latin typeface="宋体"/>
              </a:rPr>
              <a:t>条</a:t>
            </a:r>
            <a:r>
              <a:rPr lang="zh-CN" altLang="en-US" sz="1700" b="1" dirty="0">
                <a:solidFill>
                  <a:srgbClr val="000000"/>
                </a:solidFill>
                <a:latin typeface="宋体"/>
              </a:rPr>
              <a:t>鱼！从锅</a:t>
            </a:r>
            <a:r>
              <a:rPr lang="zh-CN" altLang="en-US" sz="1700" b="1" dirty="0" smtClean="0">
                <a:solidFill>
                  <a:srgbClr val="000000"/>
                </a:solidFill>
                <a:latin typeface="宋体"/>
              </a:rPr>
              <a:t>里蹦</a:t>
            </a:r>
            <a:r>
              <a:rPr lang="zh-CN" altLang="en-US" sz="1700" b="1" dirty="0">
                <a:solidFill>
                  <a:srgbClr val="000000"/>
                </a:solidFill>
                <a:latin typeface="宋体"/>
              </a:rPr>
              <a:t>到地面，它显然已经</a:t>
            </a:r>
            <a:r>
              <a:rPr lang="zh-CN" altLang="en-US" sz="1700" b="1" dirty="0" smtClean="0">
                <a:solidFill>
                  <a:srgbClr val="000000"/>
                </a:solidFill>
                <a:latin typeface="宋体"/>
              </a:rPr>
              <a:t>超越</a:t>
            </a:r>
            <a:r>
              <a:rPr lang="zh-CN" altLang="en-US" sz="1700" b="1" dirty="0">
                <a:solidFill>
                  <a:srgbClr val="000000"/>
                </a:solidFill>
                <a:latin typeface="宋体"/>
              </a:rPr>
              <a:t>了极限。</a:t>
            </a:r>
            <a:r>
              <a:rPr lang="zh-CN" altLang="en-US" sz="1700" b="1" dirty="0" smtClean="0">
                <a:solidFill>
                  <a:srgbClr val="000000"/>
                </a:solidFill>
                <a:latin typeface="宋体"/>
              </a:rPr>
              <a:t>现在</a:t>
            </a:r>
            <a:r>
              <a:rPr lang="zh-CN" altLang="en-US" sz="1700" b="1" dirty="0">
                <a:solidFill>
                  <a:srgbClr val="000000"/>
                </a:solidFill>
                <a:latin typeface="宋体"/>
              </a:rPr>
              <a:t>，它</a:t>
            </a:r>
            <a:r>
              <a:rPr lang="zh-CN" altLang="en-US" sz="1700" b="1" dirty="0" smtClean="0">
                <a:solidFill>
                  <a:srgbClr val="000000"/>
                </a:solidFill>
                <a:latin typeface="宋体"/>
              </a:rPr>
              <a:t>早已死</a:t>
            </a:r>
            <a:r>
              <a:rPr lang="zh-CN" altLang="en-US" sz="1700" b="1" dirty="0">
                <a:solidFill>
                  <a:srgbClr val="000000"/>
                </a:solidFill>
                <a:latin typeface="宋体"/>
              </a:rPr>
              <a:t>了，只是眼里还闪着一</a:t>
            </a:r>
            <a:r>
              <a:rPr lang="zh-CN" altLang="en-US" sz="1700" b="1" dirty="0" smtClean="0">
                <a:solidFill>
                  <a:srgbClr val="000000"/>
                </a:solidFill>
                <a:latin typeface="宋体"/>
              </a:rPr>
              <a:t>丝诡异</a:t>
            </a:r>
            <a:r>
              <a:rPr lang="zh-CN" altLang="en-US" sz="1700" b="1" dirty="0">
                <a:solidFill>
                  <a:srgbClr val="000000"/>
                </a:solidFill>
                <a:latin typeface="宋体"/>
              </a:rPr>
              <a:t>的光</a:t>
            </a:r>
            <a:r>
              <a:rPr lang="zh-CN" altLang="en-US" sz="1700" b="1" dirty="0" smtClean="0">
                <a:solidFill>
                  <a:srgbClr val="000000"/>
                </a:solidFill>
                <a:latin typeface="宋体"/>
              </a:rPr>
              <a:t>。</a:t>
            </a:r>
            <a:endParaRPr lang="en-US" altLang="zh-CN" sz="1700" b="1" dirty="0" smtClean="0">
              <a:solidFill>
                <a:srgbClr val="000000"/>
              </a:solidFill>
              <a:latin typeface="宋体"/>
            </a:endParaRPr>
          </a:p>
          <a:p>
            <a:pPr algn="r">
              <a:lnSpc>
                <a:spcPct val="110000"/>
              </a:lnSpc>
            </a:pPr>
            <a:r>
              <a:rPr lang="zh-CN" altLang="en-US" sz="1700" b="1" dirty="0" smtClean="0">
                <a:latin typeface="+mn-ea"/>
              </a:rPr>
              <a:t>（</a:t>
            </a:r>
            <a:r>
              <a:rPr lang="en-US" altLang="zh-CN" sz="1700" b="1" dirty="0">
                <a:solidFill>
                  <a:srgbClr val="000000"/>
                </a:solidFill>
                <a:latin typeface="+mn-ea"/>
              </a:rPr>
              <a:t>2017</a:t>
            </a:r>
            <a:r>
              <a:rPr lang="zh-CN" altLang="en-US" sz="1700" b="1" dirty="0">
                <a:solidFill>
                  <a:srgbClr val="000000"/>
                </a:solidFill>
                <a:latin typeface="楷体" panose="02010609060101010101" pitchFamily="49" charset="-122"/>
                <a:ea typeface="楷体" panose="02010609060101010101" pitchFamily="49" charset="-122"/>
              </a:rPr>
              <a:t>浙江，本文有删改</a:t>
            </a:r>
            <a:r>
              <a:rPr lang="zh-CN" altLang="en-US" sz="1700" b="1" dirty="0">
                <a:latin typeface="+mn-ea"/>
              </a:rPr>
              <a:t>）</a:t>
            </a:r>
          </a:p>
          <a:p>
            <a:pPr>
              <a:lnSpc>
                <a:spcPct val="110000"/>
              </a:lnSpc>
            </a:pPr>
            <a:endParaRPr lang="en-US" altLang="zh-CN" sz="1700" b="1" dirty="0">
              <a:solidFill>
                <a:srgbClr val="000000"/>
              </a:solidFill>
              <a:latin typeface="宋体"/>
            </a:endParaRPr>
          </a:p>
          <a:p>
            <a:pPr>
              <a:lnSpc>
                <a:spcPct val="110000"/>
              </a:lnSpc>
            </a:pPr>
            <a:endParaRPr lang="en-US" altLang="zh-CN" sz="1700" b="1" dirty="0" smtClean="0">
              <a:solidFill>
                <a:srgbClr val="000000"/>
              </a:solidFill>
              <a:latin typeface="宋体"/>
            </a:endParaRPr>
          </a:p>
          <a:p>
            <a:pPr>
              <a:lnSpc>
                <a:spcPct val="110000"/>
              </a:lnSpc>
            </a:pPr>
            <a:endParaRPr lang="en-US" altLang="zh-CN" sz="1700" b="1" dirty="0" smtClean="0">
              <a:solidFill>
                <a:srgbClr val="000000"/>
              </a:solidFill>
              <a:latin typeface="宋体"/>
            </a:endParaRPr>
          </a:p>
          <a:p>
            <a:pPr indent="-302472">
              <a:lnSpc>
                <a:spcPct val="110000"/>
              </a:lnSpc>
            </a:pPr>
            <a:endParaRPr lang="zh-CN" altLang="en-US" sz="1700" b="1" dirty="0">
              <a:solidFill>
                <a:srgbClr val="000000"/>
              </a:solidFill>
              <a:latin typeface="宋体"/>
            </a:endParaRPr>
          </a:p>
          <a:p>
            <a:pPr>
              <a:lnSpc>
                <a:spcPct val="110000"/>
              </a:lnSpc>
            </a:pPr>
            <a:endParaRPr lang="en-US" altLang="zh-CN" sz="1700" b="1" dirty="0">
              <a:solidFill>
                <a:srgbClr val="000000"/>
              </a:solidFill>
              <a:latin typeface="宋体"/>
            </a:endParaRPr>
          </a:p>
          <a:p>
            <a:pPr>
              <a:lnSpc>
                <a:spcPct val="110000"/>
              </a:lnSpc>
            </a:pPr>
            <a:endParaRPr lang="zh-CN" altLang="en-US" sz="1700" b="1" dirty="0">
              <a:solidFill>
                <a:srgbClr val="000000"/>
              </a:solidFill>
              <a:latin typeface="宋体"/>
            </a:endParaRPr>
          </a:p>
        </p:txBody>
      </p:sp>
      <p:grpSp>
        <p:nvGrpSpPr>
          <p:cNvPr id="2" name="组合 15"/>
          <p:cNvGrpSpPr/>
          <p:nvPr/>
        </p:nvGrpSpPr>
        <p:grpSpPr>
          <a:xfrm>
            <a:off x="251520" y="3284984"/>
            <a:ext cx="660490" cy="292354"/>
            <a:chOff x="1006008" y="10963250"/>
            <a:chExt cx="1760389" cy="584775"/>
          </a:xfrm>
        </p:grpSpPr>
        <p:pic>
          <p:nvPicPr>
            <p:cNvPr id="17" name="Picture 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32522" y="11035258"/>
              <a:ext cx="433388"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1006008" y="10963250"/>
              <a:ext cx="1760389" cy="584775"/>
            </a:xfrm>
            <a:prstGeom prst="rect">
              <a:avLst/>
            </a:prstGeom>
            <a:noFill/>
          </p:spPr>
          <p:txBody>
            <a:bodyPr wrap="square" rtlCol="0">
              <a:spAutoFit/>
            </a:bodyPr>
            <a:lstStyle/>
            <a:p>
              <a:r>
                <a:rPr lang="en-US" altLang="zh-CN" sz="1300" dirty="0" smtClean="0">
                  <a:solidFill>
                    <a:schemeClr val="bg1"/>
                  </a:solidFill>
                </a:rPr>
                <a:t>      16</a:t>
              </a:r>
              <a:endParaRPr lang="zh-CN" altLang="en-US" sz="1300" dirty="0">
                <a:solidFill>
                  <a:schemeClr val="bg1"/>
                </a:solidFill>
              </a:endParaRPr>
            </a:p>
          </p:txBody>
        </p:sp>
      </p:grpSp>
      <p:grpSp>
        <p:nvGrpSpPr>
          <p:cNvPr id="4" name="组合 13"/>
          <p:cNvGrpSpPr/>
          <p:nvPr/>
        </p:nvGrpSpPr>
        <p:grpSpPr>
          <a:xfrm>
            <a:off x="107504" y="1052921"/>
            <a:ext cx="660490" cy="292354"/>
            <a:chOff x="1000608" y="10963250"/>
            <a:chExt cx="1760389" cy="584775"/>
          </a:xfrm>
        </p:grpSpPr>
        <p:pic>
          <p:nvPicPr>
            <p:cNvPr id="20" name="Picture 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32522" y="11035258"/>
              <a:ext cx="433388"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1000608" y="10963250"/>
              <a:ext cx="1760389" cy="584775"/>
            </a:xfrm>
            <a:prstGeom prst="rect">
              <a:avLst/>
            </a:prstGeom>
            <a:noFill/>
          </p:spPr>
          <p:txBody>
            <a:bodyPr wrap="square" rtlCol="0">
              <a:spAutoFit/>
            </a:bodyPr>
            <a:lstStyle/>
            <a:p>
              <a:r>
                <a:rPr lang="en-US" altLang="zh-CN" sz="1300" dirty="0" smtClean="0">
                  <a:solidFill>
                    <a:schemeClr val="bg1"/>
                  </a:solidFill>
                </a:rPr>
                <a:t>      14</a:t>
              </a:r>
              <a:endParaRPr lang="zh-CN" altLang="en-US" sz="1300" dirty="0">
                <a:solidFill>
                  <a:schemeClr val="bg1"/>
                </a:solidFill>
              </a:endParaRPr>
            </a:p>
          </p:txBody>
        </p:sp>
      </p:grpSp>
      <p:grpSp>
        <p:nvGrpSpPr>
          <p:cNvPr id="5" name="组合 21"/>
          <p:cNvGrpSpPr/>
          <p:nvPr/>
        </p:nvGrpSpPr>
        <p:grpSpPr>
          <a:xfrm>
            <a:off x="107504" y="1916827"/>
            <a:ext cx="660490" cy="292354"/>
            <a:chOff x="971410" y="10378115"/>
            <a:chExt cx="1760388" cy="584777"/>
          </a:xfrm>
        </p:grpSpPr>
        <p:pic>
          <p:nvPicPr>
            <p:cNvPr id="23" name="Picture 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32523" y="10522156"/>
              <a:ext cx="433387" cy="43338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971410" y="10378115"/>
              <a:ext cx="1760388" cy="584777"/>
            </a:xfrm>
            <a:prstGeom prst="rect">
              <a:avLst/>
            </a:prstGeom>
            <a:noFill/>
          </p:spPr>
          <p:txBody>
            <a:bodyPr wrap="square" rtlCol="0">
              <a:spAutoFit/>
            </a:bodyPr>
            <a:lstStyle/>
            <a:p>
              <a:r>
                <a:rPr lang="en-US" altLang="zh-CN" sz="1300" dirty="0" smtClean="0">
                  <a:solidFill>
                    <a:schemeClr val="bg1"/>
                  </a:solidFill>
                </a:rPr>
                <a:t>      15</a:t>
              </a:r>
              <a:endParaRPr lang="zh-CN" altLang="en-US" sz="1300" dirty="0">
                <a:solidFill>
                  <a:schemeClr val="bg1"/>
                </a:solidFill>
              </a:endParaRPr>
            </a:p>
          </p:txBody>
        </p:sp>
      </p:grpSp>
      <p:grpSp>
        <p:nvGrpSpPr>
          <p:cNvPr id="6" name="组合 26"/>
          <p:cNvGrpSpPr/>
          <p:nvPr/>
        </p:nvGrpSpPr>
        <p:grpSpPr>
          <a:xfrm>
            <a:off x="323528" y="3928735"/>
            <a:ext cx="660490" cy="292354"/>
            <a:chOff x="430245" y="10666710"/>
            <a:chExt cx="1760390" cy="584776"/>
          </a:xfrm>
        </p:grpSpPr>
        <p:pic>
          <p:nvPicPr>
            <p:cNvPr id="28" name="Picture 9"/>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89852" y="10675351"/>
              <a:ext cx="433388" cy="4333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9" name="TextBox 28"/>
            <p:cNvSpPr txBox="1"/>
            <p:nvPr/>
          </p:nvSpPr>
          <p:spPr>
            <a:xfrm>
              <a:off x="430245" y="10666710"/>
              <a:ext cx="1760390" cy="584776"/>
            </a:xfrm>
            <a:prstGeom prst="rect">
              <a:avLst/>
            </a:prstGeom>
            <a:noFill/>
          </p:spPr>
          <p:txBody>
            <a:bodyPr wrap="square" rtlCol="0">
              <a:spAutoFit/>
            </a:bodyPr>
            <a:lstStyle/>
            <a:p>
              <a:r>
                <a:rPr lang="en-US" altLang="zh-CN" sz="1300" dirty="0" smtClean="0">
                  <a:solidFill>
                    <a:schemeClr val="bg1"/>
                  </a:solidFill>
                </a:rPr>
                <a:t>      17</a:t>
              </a:r>
              <a:endParaRPr lang="zh-CN" altLang="en-US" sz="1300" dirty="0">
                <a:solidFill>
                  <a:schemeClr val="bg1"/>
                </a:solidFill>
              </a:endParaRPr>
            </a:p>
          </p:txBody>
        </p:sp>
      </p:grpSp>
      <p:grpSp>
        <p:nvGrpSpPr>
          <p:cNvPr id="8" name="组合 24"/>
          <p:cNvGrpSpPr/>
          <p:nvPr/>
        </p:nvGrpSpPr>
        <p:grpSpPr>
          <a:xfrm>
            <a:off x="4211960" y="3596184"/>
            <a:ext cx="4392488" cy="1344984"/>
            <a:chOff x="10024962" y="810122"/>
            <a:chExt cx="11161688" cy="2690280"/>
          </a:xfrm>
        </p:grpSpPr>
        <p:sp>
          <p:nvSpPr>
            <p:cNvPr id="30" name="TextBox 29"/>
            <p:cNvSpPr txBox="1"/>
            <p:nvPr/>
          </p:nvSpPr>
          <p:spPr>
            <a:xfrm>
              <a:off x="10024962" y="810122"/>
              <a:ext cx="11161688" cy="269028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nSpc>
                  <a:spcPct val="110000"/>
                </a:lnSpc>
              </a:pPr>
              <a:r>
                <a:rPr lang="en-US" altLang="zh-CN" sz="1700" b="1" dirty="0" smtClean="0">
                  <a:latin typeface="楷体" panose="02010609060101010101" pitchFamily="49" charset="-122"/>
                  <a:ea typeface="楷体" panose="02010609060101010101" pitchFamily="49" charset="-122"/>
                </a:rPr>
                <a:t> </a:t>
              </a:r>
            </a:p>
            <a:p>
              <a:pPr>
                <a:lnSpc>
                  <a:spcPct val="110000"/>
                </a:lnSpc>
              </a:pPr>
              <a:r>
                <a:rPr lang="zh-CN" altLang="en-US" sz="600" b="1" dirty="0" smtClean="0">
                  <a:latin typeface="楷体" panose="02010609060101010101" pitchFamily="49" charset="-122"/>
                  <a:ea typeface="楷体" panose="02010609060101010101" pitchFamily="49" charset="-122"/>
                </a:rPr>
                <a:t>     </a:t>
              </a:r>
              <a:endParaRPr lang="en-US" altLang="zh-CN" sz="600" b="1" dirty="0" smtClean="0">
                <a:latin typeface="楷体" panose="02010609060101010101" pitchFamily="49" charset="-122"/>
                <a:ea typeface="楷体" panose="02010609060101010101" pitchFamily="49" charset="-122"/>
              </a:endParaRPr>
            </a:p>
            <a:p>
              <a:pPr>
                <a:lnSpc>
                  <a:spcPct val="110000"/>
                </a:lnSpc>
              </a:pPr>
              <a:r>
                <a:rPr lang="en-US" altLang="zh-CN" sz="1700" b="1" dirty="0">
                  <a:latin typeface="楷体" panose="02010609060101010101" pitchFamily="49" charset="-122"/>
                  <a:ea typeface="楷体" panose="02010609060101010101" pitchFamily="49" charset="-122"/>
                </a:rPr>
                <a:t> </a:t>
              </a:r>
              <a:r>
                <a:rPr lang="en-US" altLang="zh-CN" sz="1700" b="1" dirty="0" smtClean="0">
                  <a:latin typeface="楷体" panose="02010609060101010101" pitchFamily="49" charset="-122"/>
                  <a:ea typeface="楷体" panose="02010609060101010101" pitchFamily="49" charset="-122"/>
                </a:rPr>
                <a:t>    </a:t>
              </a:r>
              <a:r>
                <a:rPr lang="zh-CN" altLang="en-US" sz="1700" b="1" dirty="0" smtClean="0">
                  <a:latin typeface="楷体" panose="02010609060101010101" pitchFamily="49" charset="-122"/>
                  <a:ea typeface="楷体" panose="02010609060101010101" pitchFamily="49" charset="-122"/>
                </a:rPr>
                <a:t>突转式带有魔幻主义色彩的结尾，使得小说具有了戏剧性的效果，更能引发读者对小说主旨的思考。</a:t>
              </a:r>
              <a:endParaRPr lang="zh-CN" altLang="en-US" sz="1700" b="1" dirty="0">
                <a:latin typeface="楷体" panose="02010609060101010101" pitchFamily="49" charset="-122"/>
                <a:ea typeface="楷体" panose="02010609060101010101" pitchFamily="49" charset="-122"/>
              </a:endParaRPr>
            </a:p>
          </p:txBody>
        </p:sp>
        <p:pic>
          <p:nvPicPr>
            <p:cNvPr id="31" name="图片 3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0063020" y="810122"/>
              <a:ext cx="6803150" cy="726948"/>
            </a:xfrm>
            <a:prstGeom prst="rect">
              <a:avLst/>
            </a:prstGeom>
          </p:spPr>
        </p:pic>
      </p:grpSp>
    </p:spTree>
    <p:extLst>
      <p:ext uri="{BB962C8B-B14F-4D97-AF65-F5344CB8AC3E}">
        <p14:creationId xmlns="" xmlns:p14="http://schemas.microsoft.com/office/powerpoint/2010/main" val="195354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46457" y="2852936"/>
            <a:ext cx="7517078" cy="3772696"/>
          </a:xfrm>
          <a:prstGeom prst="rect">
            <a:avLst/>
          </a:prstGeom>
        </p:spPr>
        <p:txBody>
          <a:bodyPr wrap="square" lIns="38414" tIns="19207" rIns="38414" bIns="19207">
            <a:spAutoFit/>
          </a:bodyPr>
          <a:lstStyle/>
          <a:p>
            <a:pPr>
              <a:lnSpc>
                <a:spcPct val="110000"/>
              </a:lnSpc>
            </a:pPr>
            <a:r>
              <a:rPr lang="zh-CN" altLang="en-US" sz="2300" b="1" dirty="0" smtClean="0">
                <a:solidFill>
                  <a:srgbClr val="FF0000"/>
                </a:solidFill>
                <a:latin typeface="黑体" panose="02010609060101010101" pitchFamily="49" charset="-122"/>
                <a:ea typeface="黑体" panose="02010609060101010101" pitchFamily="49" charset="-122"/>
              </a:rPr>
              <a:t>    </a:t>
            </a:r>
            <a:r>
              <a:rPr lang="zh-CN" altLang="en-US" sz="2800" b="1" dirty="0" smtClean="0">
                <a:solidFill>
                  <a:schemeClr val="accent4"/>
                </a:solidFill>
                <a:latin typeface="楷体" panose="02010609060101010101" pitchFamily="49" charset="-122"/>
                <a:ea typeface="楷体" panose="02010609060101010101" pitchFamily="49" charset="-122"/>
              </a:rPr>
              <a:t>本题</a:t>
            </a:r>
            <a:r>
              <a:rPr lang="zh-CN" altLang="en-US" sz="2800" b="1" dirty="0">
                <a:solidFill>
                  <a:schemeClr val="accent4"/>
                </a:solidFill>
                <a:latin typeface="楷体" panose="02010609060101010101" pitchFamily="49" charset="-122"/>
                <a:ea typeface="楷体" panose="02010609060101010101" pitchFamily="49" charset="-122"/>
              </a:rPr>
              <a:t>考查理解标题的含义。解答此类题，要从两个角度</a:t>
            </a:r>
            <a:r>
              <a:rPr lang="zh-CN" altLang="en-US" sz="2800" b="1" dirty="0" smtClean="0">
                <a:solidFill>
                  <a:schemeClr val="accent4"/>
                </a:solidFill>
                <a:latin typeface="楷体" panose="02010609060101010101" pitchFamily="49" charset="-122"/>
                <a:ea typeface="楷体" panose="02010609060101010101" pitchFamily="49" charset="-122"/>
              </a:rPr>
              <a:t>进行考虑</a:t>
            </a:r>
            <a:r>
              <a:rPr lang="zh-CN" altLang="en-US" sz="2800" b="1" dirty="0">
                <a:solidFill>
                  <a:schemeClr val="accent4"/>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即标题的表层含义和深层含义。标题的表层含义一般</a:t>
            </a:r>
            <a:r>
              <a:rPr lang="zh-CN" altLang="en-US" sz="2800" b="1" dirty="0" smtClean="0">
                <a:solidFill>
                  <a:srgbClr val="FF0000"/>
                </a:solidFill>
                <a:latin typeface="楷体" panose="02010609060101010101" pitchFamily="49" charset="-122"/>
                <a:ea typeface="楷体" panose="02010609060101010101" pitchFamily="49" charset="-122"/>
              </a:rPr>
              <a:t>指标题的</a:t>
            </a:r>
            <a:r>
              <a:rPr lang="zh-CN" altLang="en-US" sz="2800" b="1" dirty="0">
                <a:solidFill>
                  <a:srgbClr val="FF0000"/>
                </a:solidFill>
                <a:latin typeface="楷体" panose="02010609060101010101" pitchFamily="49" charset="-122"/>
                <a:ea typeface="楷体" panose="02010609060101010101" pitchFamily="49" charset="-122"/>
              </a:rPr>
              <a:t>字面意思，联系全文可知此处指的是鱼汤的美味。标题</a:t>
            </a:r>
            <a:r>
              <a:rPr lang="zh-CN" altLang="en-US" sz="2800" b="1" dirty="0" smtClean="0">
                <a:solidFill>
                  <a:srgbClr val="FF0000"/>
                </a:solidFill>
                <a:latin typeface="楷体" panose="02010609060101010101" pitchFamily="49" charset="-122"/>
                <a:ea typeface="楷体" panose="02010609060101010101" pitchFamily="49" charset="-122"/>
              </a:rPr>
              <a:t>的深层含义</a:t>
            </a:r>
            <a:r>
              <a:rPr lang="zh-CN" altLang="en-US" sz="2800" b="1" dirty="0">
                <a:solidFill>
                  <a:srgbClr val="FF0000"/>
                </a:solidFill>
                <a:latin typeface="楷体" panose="02010609060101010101" pitchFamily="49" charset="-122"/>
                <a:ea typeface="楷体" panose="02010609060101010101" pitchFamily="49" charset="-122"/>
              </a:rPr>
              <a:t>则是指标题的比喻义、指代义、象征义、双关义等</a:t>
            </a:r>
            <a:r>
              <a:rPr lang="zh-CN" altLang="en-US"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solidFill>
                  <a:schemeClr val="accent4"/>
                </a:solidFill>
                <a:latin typeface="楷体" panose="02010609060101010101" pitchFamily="49" charset="-122"/>
                <a:ea typeface="楷体" panose="02010609060101010101" pitchFamily="49" charset="-122"/>
              </a:rPr>
              <a:t>要答出</a:t>
            </a:r>
            <a:r>
              <a:rPr lang="zh-CN" altLang="en-US" sz="2800" b="1" dirty="0">
                <a:solidFill>
                  <a:schemeClr val="accent4"/>
                </a:solidFill>
                <a:latin typeface="楷体" panose="02010609060101010101" pitchFamily="49" charset="-122"/>
                <a:ea typeface="楷体" panose="02010609060101010101" pitchFamily="49" charset="-122"/>
              </a:rPr>
              <a:t>这</a:t>
            </a:r>
            <a:r>
              <a:rPr lang="zh-CN" altLang="en-US" sz="2800" b="1" dirty="0" smtClean="0">
                <a:solidFill>
                  <a:schemeClr val="accent4"/>
                </a:solidFill>
                <a:latin typeface="楷体" panose="02010609060101010101" pitchFamily="49" charset="-122"/>
                <a:ea typeface="楷体" panose="02010609060101010101" pitchFamily="49" charset="-122"/>
              </a:rPr>
              <a:t>方面的</a:t>
            </a:r>
            <a:r>
              <a:rPr lang="zh-CN" altLang="en-US" sz="2800" b="1" dirty="0">
                <a:solidFill>
                  <a:schemeClr val="accent4"/>
                </a:solidFill>
                <a:latin typeface="楷体" panose="02010609060101010101" pitchFamily="49" charset="-122"/>
                <a:ea typeface="楷体" panose="02010609060101010101" pitchFamily="49" charset="-122"/>
              </a:rPr>
              <a:t>含义需要看标题中是否运用了艺术手法，</a:t>
            </a:r>
            <a:r>
              <a:rPr lang="zh-CN" altLang="en-US" sz="2800" b="1" dirty="0" smtClean="0">
                <a:solidFill>
                  <a:schemeClr val="accent4"/>
                </a:solidFill>
                <a:latin typeface="楷体" panose="02010609060101010101" pitchFamily="49" charset="-122"/>
                <a:ea typeface="楷体" panose="02010609060101010101" pitchFamily="49" charset="-122"/>
              </a:rPr>
              <a:t>同时联系小说</a:t>
            </a:r>
            <a:r>
              <a:rPr lang="zh-CN" altLang="en-US" sz="2800" b="1" dirty="0">
                <a:solidFill>
                  <a:schemeClr val="accent4"/>
                </a:solidFill>
                <a:latin typeface="楷体" panose="02010609060101010101" pitchFamily="49" charset="-122"/>
                <a:ea typeface="楷体" panose="02010609060101010101" pitchFamily="49" charset="-122"/>
              </a:rPr>
              <a:t>的</a:t>
            </a:r>
            <a:r>
              <a:rPr lang="zh-CN" altLang="en-US" sz="2800" b="1" dirty="0" smtClean="0">
                <a:solidFill>
                  <a:schemeClr val="accent4"/>
                </a:solidFill>
                <a:latin typeface="楷体" panose="02010609060101010101" pitchFamily="49" charset="-122"/>
                <a:ea typeface="楷体" panose="02010609060101010101" pitchFamily="49" charset="-122"/>
              </a:rPr>
              <a:t>主旨进行</a:t>
            </a:r>
            <a:r>
              <a:rPr lang="zh-CN" altLang="en-US" sz="2800" b="1" dirty="0">
                <a:solidFill>
                  <a:schemeClr val="accent4"/>
                </a:solidFill>
                <a:latin typeface="楷体" panose="02010609060101010101" pitchFamily="49" charset="-122"/>
                <a:ea typeface="楷体" panose="02010609060101010101" pitchFamily="49" charset="-122"/>
              </a:rPr>
              <a:t>分析。</a:t>
            </a:r>
          </a:p>
        </p:txBody>
      </p:sp>
      <p:sp>
        <p:nvSpPr>
          <p:cNvPr id="2" name="矩形 1"/>
          <p:cNvSpPr/>
          <p:nvPr/>
        </p:nvSpPr>
        <p:spPr>
          <a:xfrm>
            <a:off x="465405" y="369014"/>
            <a:ext cx="8267224" cy="1206801"/>
          </a:xfrm>
          <a:prstGeom prst="rect">
            <a:avLst/>
          </a:prstGeom>
        </p:spPr>
        <p:txBody>
          <a:bodyPr wrap="square" lIns="38414" tIns="19207" rIns="38414" bIns="19207">
            <a:spAutoFit/>
          </a:bodyPr>
          <a:lstStyle/>
          <a:p>
            <a:pPr>
              <a:lnSpc>
                <a:spcPct val="110000"/>
              </a:lnSpc>
            </a:pPr>
            <a:r>
              <a:rPr lang="zh-CN" altLang="en-US" sz="2300" b="1" dirty="0">
                <a:latin typeface="+mn-ea"/>
              </a:rPr>
              <a:t>（</a:t>
            </a:r>
            <a:r>
              <a:rPr lang="en-US" altLang="zh-CN" sz="2300" b="1" dirty="0">
                <a:latin typeface="+mn-ea"/>
              </a:rPr>
              <a:t>1</a:t>
            </a:r>
            <a:r>
              <a:rPr lang="zh-CN" altLang="en-US" sz="2300" b="1" dirty="0">
                <a:latin typeface="+mn-ea"/>
              </a:rPr>
              <a:t>）小说以“一种美味”为题，有何含义？请简述</a:t>
            </a:r>
            <a:r>
              <a:rPr lang="zh-CN" altLang="en-US" sz="2300" b="1" dirty="0" smtClean="0">
                <a:latin typeface="+mn-ea"/>
              </a:rPr>
              <a:t>。</a:t>
            </a:r>
            <a:endParaRPr lang="en-US" altLang="zh-CN" sz="2300" b="1" dirty="0" smtClean="0">
              <a:latin typeface="+mn-ea"/>
            </a:endParaRPr>
          </a:p>
          <a:p>
            <a:pPr>
              <a:lnSpc>
                <a:spcPct val="110000"/>
              </a:lnSpc>
            </a:pPr>
            <a:endParaRPr lang="en-US" altLang="zh-CN" sz="2300" b="1" dirty="0" smtClean="0">
              <a:latin typeface="+mn-ea"/>
            </a:endParaRPr>
          </a:p>
          <a:p>
            <a:pPr>
              <a:lnSpc>
                <a:spcPct val="110000"/>
              </a:lnSpc>
            </a:pPr>
            <a:endParaRPr lang="zh-CN" altLang="en-US" sz="2300" b="1" dirty="0">
              <a:latin typeface="+mn-ea"/>
            </a:endParaRPr>
          </a:p>
        </p:txBody>
      </p:sp>
      <p:sp>
        <p:nvSpPr>
          <p:cNvPr id="8" name="矩形 7"/>
          <p:cNvSpPr/>
          <p:nvPr/>
        </p:nvSpPr>
        <p:spPr>
          <a:xfrm>
            <a:off x="501906" y="2132856"/>
            <a:ext cx="8173804" cy="817464"/>
          </a:xfrm>
          <a:prstGeom prst="rect">
            <a:avLst/>
          </a:prstGeom>
        </p:spPr>
        <p:txBody>
          <a:bodyPr wrap="square" lIns="38414" tIns="19207" rIns="38414" bIns="19207">
            <a:spAutoFit/>
          </a:bodyPr>
          <a:lstStyle/>
          <a:p>
            <a:pPr defTabSz="767745">
              <a:lnSpc>
                <a:spcPct val="110000"/>
              </a:lnSpc>
            </a:pPr>
            <a:r>
              <a:rPr lang="zh-CN" altLang="zh-CN" sz="2300" b="1" dirty="0" smtClean="0">
                <a:solidFill>
                  <a:schemeClr val="accent4"/>
                </a:solidFill>
                <a:latin typeface="楷体" panose="02010609060101010101" pitchFamily="49" charset="-122"/>
                <a:ea typeface="楷体" panose="02010609060101010101" pitchFamily="49" charset="-122"/>
              </a:rPr>
              <a:t> </a:t>
            </a:r>
            <a:endParaRPr lang="en-US" altLang="zh-CN" sz="2300" b="1" dirty="0" smtClean="0">
              <a:solidFill>
                <a:schemeClr val="accent4"/>
              </a:solidFill>
              <a:latin typeface="楷体" panose="02010609060101010101" pitchFamily="49" charset="-122"/>
              <a:ea typeface="楷体" panose="02010609060101010101" pitchFamily="49" charset="-122"/>
            </a:endParaRPr>
          </a:p>
          <a:p>
            <a:pPr defTabSz="767745">
              <a:lnSpc>
                <a:spcPct val="110000"/>
              </a:lnSpc>
            </a:pPr>
            <a:r>
              <a:rPr lang="en-US" altLang="zh-CN" sz="2300" b="1" dirty="0">
                <a:solidFill>
                  <a:schemeClr val="accent4"/>
                </a:solidFill>
                <a:latin typeface="楷体" panose="02010609060101010101" pitchFamily="49" charset="-122"/>
                <a:ea typeface="楷体" panose="02010609060101010101" pitchFamily="49" charset="-122"/>
              </a:rPr>
              <a:t> </a:t>
            </a:r>
            <a:r>
              <a:rPr lang="en-US" altLang="zh-CN" sz="2300" b="1" dirty="0" smtClean="0">
                <a:solidFill>
                  <a:schemeClr val="accent4"/>
                </a:solidFill>
                <a:latin typeface="楷体" panose="02010609060101010101" pitchFamily="49" charset="-122"/>
                <a:ea typeface="楷体" panose="02010609060101010101" pitchFamily="49" charset="-122"/>
              </a:rPr>
              <a:t>    </a:t>
            </a:r>
            <a:endParaRPr lang="zh-CN" altLang="en-US" sz="2300" b="1" dirty="0">
              <a:solidFill>
                <a:schemeClr val="accent4"/>
              </a:solidFill>
              <a:latin typeface="+mj-ea"/>
              <a:ea typeface="+mj-ea"/>
            </a:endParaRPr>
          </a:p>
        </p:txBody>
      </p:sp>
      <p:grpSp>
        <p:nvGrpSpPr>
          <p:cNvPr id="3" name="组合 2"/>
          <p:cNvGrpSpPr/>
          <p:nvPr/>
        </p:nvGrpSpPr>
        <p:grpSpPr>
          <a:xfrm>
            <a:off x="467544" y="980728"/>
            <a:ext cx="7231419" cy="1142426"/>
            <a:chOff x="904798" y="2556144"/>
            <a:chExt cx="19273740" cy="2285117"/>
          </a:xfrm>
        </p:grpSpPr>
        <p:sp>
          <p:nvSpPr>
            <p:cNvPr id="18" name="圆角矩形 17"/>
            <p:cNvSpPr/>
            <p:nvPr/>
          </p:nvSpPr>
          <p:spPr>
            <a:xfrm>
              <a:off x="1672482" y="2562560"/>
              <a:ext cx="18506056" cy="2278701"/>
            </a:xfrm>
            <a:prstGeom prst="roundRect">
              <a:avLst>
                <a:gd name="adj" fmla="val 5291"/>
              </a:avLst>
            </a:prstGeom>
            <a:solidFill>
              <a:schemeClr val="bg1"/>
            </a:solidFill>
            <a:ln>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9" name="Picture 2" descr="C:\Users\fyh1995\Desktop\未标题-14.png"/>
            <p:cNvPicPr>
              <a:picLocks noChangeAspect="1" noChangeArrowheads="1"/>
            </p:cNvPicPr>
            <p:nvPr/>
          </p:nvPicPr>
          <p:blipFill>
            <a:blip r:embed="rId3" cstate="print"/>
            <a:srcRect/>
            <a:stretch>
              <a:fillRect/>
            </a:stretch>
          </p:blipFill>
          <p:spPr bwMode="auto">
            <a:xfrm>
              <a:off x="1682143" y="2556144"/>
              <a:ext cx="2270093" cy="684000"/>
            </a:xfrm>
            <a:prstGeom prst="rect">
              <a:avLst/>
            </a:prstGeom>
            <a:noFill/>
          </p:spPr>
        </p:pic>
        <p:sp>
          <p:nvSpPr>
            <p:cNvPr id="7" name="矩形 6"/>
            <p:cNvSpPr/>
            <p:nvPr/>
          </p:nvSpPr>
          <p:spPr>
            <a:xfrm>
              <a:off x="904798" y="3552240"/>
              <a:ext cx="19078096" cy="892656"/>
            </a:xfrm>
            <a:prstGeom prst="rect">
              <a:avLst/>
            </a:prstGeom>
          </p:spPr>
          <p:txBody>
            <a:bodyPr wrap="square">
              <a:spAutoFit/>
            </a:bodyPr>
            <a:lstStyle/>
            <a:p>
              <a:r>
                <a:rPr lang="zh-CN" altLang="en-US" sz="2300" b="1" dirty="0" smtClean="0">
                  <a:latin typeface="楷体" panose="02010609060101010101" pitchFamily="49" charset="-122"/>
                  <a:ea typeface="楷体" panose="02010609060101010101" pitchFamily="49" charset="-122"/>
                </a:rPr>
                <a:t>  </a:t>
              </a:r>
              <a:r>
                <a:rPr lang="zh-CN" altLang="en-US" b="1" dirty="0" smtClean="0">
                  <a:latin typeface="楷体" panose="02010609060101010101" pitchFamily="49" charset="-122"/>
                  <a:ea typeface="楷体" panose="02010609060101010101" pitchFamily="49" charset="-122"/>
                </a:rPr>
                <a:t>理解</a:t>
              </a:r>
              <a:r>
                <a:rPr lang="zh-CN" altLang="en-US" b="1" dirty="0">
                  <a:latin typeface="楷体" panose="02010609060101010101" pitchFamily="49" charset="-122"/>
                  <a:ea typeface="楷体" panose="02010609060101010101" pitchFamily="49" charset="-122"/>
                </a:rPr>
                <a:t>标题的含义，既要指出标题的表层含义，</a:t>
              </a:r>
              <a:r>
                <a:rPr lang="zh-CN" altLang="en-US" b="1" dirty="0" smtClean="0">
                  <a:latin typeface="楷体" panose="02010609060101010101" pitchFamily="49" charset="-122"/>
                  <a:ea typeface="楷体" panose="02010609060101010101" pitchFamily="49" charset="-122"/>
                </a:rPr>
                <a:t>还要分析</a:t>
              </a:r>
              <a:r>
                <a:rPr lang="zh-CN" altLang="en-US" b="1" dirty="0">
                  <a:latin typeface="楷体" panose="02010609060101010101" pitchFamily="49" charset="-122"/>
                  <a:ea typeface="楷体" panose="02010609060101010101" pitchFamily="49" charset="-122"/>
                </a:rPr>
                <a:t>其深层含义。</a:t>
              </a:r>
            </a:p>
          </p:txBody>
        </p:sp>
      </p:grpSp>
      <p:sp>
        <p:nvSpPr>
          <p:cNvPr id="28" name="矩形 27"/>
          <p:cNvSpPr/>
          <p:nvPr/>
        </p:nvSpPr>
        <p:spPr>
          <a:xfrm>
            <a:off x="600491" y="2348880"/>
            <a:ext cx="801580" cy="392732"/>
          </a:xfrm>
          <a:prstGeom prst="rect">
            <a:avLst/>
          </a:prstGeom>
        </p:spPr>
        <p:txBody>
          <a:bodyPr wrap="square" lIns="38414" tIns="19207" rIns="38414" bIns="19207">
            <a:spAutoFit/>
          </a:bodyPr>
          <a:lstStyle/>
          <a:p>
            <a:r>
              <a:rPr lang="zh-CN" altLang="en-US" sz="2300" b="1" dirty="0">
                <a:solidFill>
                  <a:srgbClr val="FF0000"/>
                </a:solidFill>
                <a:latin typeface="黑体" panose="02010609060101010101" pitchFamily="49" charset="-122"/>
                <a:ea typeface="黑体" panose="02010609060101010101" pitchFamily="49" charset="-122"/>
              </a:rPr>
              <a:t>解析</a:t>
            </a:r>
            <a:r>
              <a:rPr lang="zh-CN" altLang="en-US" sz="2300" b="1" dirty="0">
                <a:solidFill>
                  <a:srgbClr val="FF0000"/>
                </a:solidFill>
                <a:latin typeface="楷体" panose="02010609060101010101" pitchFamily="49" charset="-122"/>
                <a:ea typeface="楷体" panose="02010609060101010101" pitchFamily="49" charset="-122"/>
              </a:rPr>
              <a:t>：</a:t>
            </a:r>
            <a:endParaRPr lang="zh-CN" altLang="en-US" sz="2300" dirty="0">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670709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 xmlns:a14="http://schemas.microsoft.com/office/drawing/2010/main" val="0"/>
              </a:ext>
            </a:extLst>
          </a:blip>
          <a:srcRect l="2746" t="15307"/>
          <a:stretch/>
        </p:blipFill>
        <p:spPr>
          <a:xfrm>
            <a:off x="539552" y="1556792"/>
            <a:ext cx="7128792" cy="3456384"/>
          </a:xfrm>
          <a:prstGeom prst="rect">
            <a:avLst/>
          </a:prstGeom>
        </p:spPr>
      </p:pic>
      <p:sp>
        <p:nvSpPr>
          <p:cNvPr id="22" name="TextBox 21"/>
          <p:cNvSpPr txBox="1"/>
          <p:nvPr/>
        </p:nvSpPr>
        <p:spPr>
          <a:xfrm>
            <a:off x="481834" y="620688"/>
            <a:ext cx="8281240" cy="476998"/>
          </a:xfrm>
          <a:prstGeom prst="rect">
            <a:avLst/>
          </a:prstGeom>
          <a:noFill/>
        </p:spPr>
        <p:txBody>
          <a:bodyPr wrap="square" rtlCol="0">
            <a:spAutoFit/>
          </a:bodyPr>
          <a:lstStyle/>
          <a:p>
            <a:pPr algn="ctr"/>
            <a:r>
              <a:rPr lang="zh-CN" altLang="en-US" sz="2400" b="1" spc="50" dirty="0" smtClean="0">
                <a:latin typeface="黑体" panose="02010609060101010101" pitchFamily="49" charset="-122"/>
                <a:ea typeface="黑体" panose="02010609060101010101" pitchFamily="49" charset="-122"/>
              </a:rPr>
              <a:t>理解小说标题含义</a:t>
            </a:r>
            <a:endParaRPr lang="zh-CN" altLang="en-US" sz="2400" b="1" spc="5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rotWithShape="1">
          <a:blip r:embed="rId3" cstate="print">
            <a:extLst>
              <a:ext uri="{28A0092B-C50C-407E-A947-70E740481C1C}">
                <a14:useLocalDpi xmlns="" xmlns:a14="http://schemas.microsoft.com/office/drawing/2010/main" val="0"/>
              </a:ext>
            </a:extLst>
          </a:blip>
          <a:srcRect l="81669" t="-1" b="-41962"/>
          <a:stretch/>
        </p:blipFill>
        <p:spPr>
          <a:xfrm>
            <a:off x="585801" y="620688"/>
            <a:ext cx="1321903" cy="629927"/>
          </a:xfrm>
          <a:prstGeom prst="rect">
            <a:avLst/>
          </a:prstGeom>
        </p:spPr>
      </p:pic>
      <p:sp>
        <p:nvSpPr>
          <p:cNvPr id="9" name="矩形 8"/>
          <p:cNvSpPr/>
          <p:nvPr/>
        </p:nvSpPr>
        <p:spPr>
          <a:xfrm>
            <a:off x="755576" y="4797152"/>
            <a:ext cx="7776864" cy="1477328"/>
          </a:xfrm>
          <a:prstGeom prst="rect">
            <a:avLst/>
          </a:prstGeom>
        </p:spPr>
        <p:txBody>
          <a:bodyPr wrap="square">
            <a:spAutoFit/>
          </a:bodyPr>
          <a:lstStyle/>
          <a:p>
            <a:r>
              <a:rPr lang="en-US" altLang="zh-CN" sz="2400" b="1" dirty="0" smtClean="0">
                <a:solidFill>
                  <a:srgbClr val="FF0000"/>
                </a:solidFill>
                <a:latin typeface="宋体"/>
              </a:rPr>
              <a:t>4</a:t>
            </a:r>
            <a:r>
              <a:rPr lang="zh-CN" altLang="en-US" sz="2400" b="1" dirty="0" smtClean="0">
                <a:solidFill>
                  <a:srgbClr val="FF0000"/>
                </a:solidFill>
                <a:latin typeface="宋体"/>
              </a:rPr>
              <a:t>段尾：他有了美味的概念，还有慢慢浓起来的期待。</a:t>
            </a:r>
            <a:endParaRPr lang="en-US" altLang="zh-CN" sz="2400" b="1" dirty="0" smtClean="0">
              <a:solidFill>
                <a:srgbClr val="FF0000"/>
              </a:solidFill>
              <a:latin typeface="宋体"/>
            </a:endParaRPr>
          </a:p>
          <a:p>
            <a:r>
              <a:rPr lang="en-US" altLang="zh-CN" sz="2400" b="1" dirty="0" smtClean="0">
                <a:solidFill>
                  <a:srgbClr val="FF0000"/>
                </a:solidFill>
                <a:latin typeface="宋体"/>
              </a:rPr>
              <a:t>8</a:t>
            </a:r>
            <a:r>
              <a:rPr lang="zh-CN" altLang="en-US" sz="2400" b="1" dirty="0" smtClean="0">
                <a:solidFill>
                  <a:srgbClr val="FF0000"/>
                </a:solidFill>
                <a:latin typeface="宋体"/>
              </a:rPr>
              <a:t>段中：美味，让他带着很多的迫不及待</a:t>
            </a:r>
            <a:endParaRPr lang="en-US" altLang="zh-CN" sz="2400" b="1" dirty="0" smtClean="0">
              <a:solidFill>
                <a:srgbClr val="FF0000"/>
              </a:solidFill>
              <a:latin typeface="宋体"/>
            </a:endParaRPr>
          </a:p>
          <a:p>
            <a:r>
              <a:rPr lang="en-US" altLang="zh-CN" sz="2400" b="1" dirty="0" smtClean="0">
                <a:solidFill>
                  <a:srgbClr val="FF0000"/>
                </a:solidFill>
                <a:latin typeface="宋体"/>
              </a:rPr>
              <a:t>15</a:t>
            </a:r>
            <a:r>
              <a:rPr lang="zh-CN" altLang="en-US" sz="2400" b="1" dirty="0" smtClean="0">
                <a:solidFill>
                  <a:srgbClr val="FF0000"/>
                </a:solidFill>
                <a:latin typeface="宋体"/>
              </a:rPr>
              <a:t>段：这种鱼加豆腐的美味只能还</a:t>
            </a:r>
            <a:r>
              <a:rPr lang="zh-CN" altLang="en-US" sz="2400" b="1" spc="-42" dirty="0" smtClean="0">
                <a:solidFill>
                  <a:srgbClr val="FF0000"/>
                </a:solidFill>
                <a:latin typeface="宋体"/>
              </a:rPr>
              <a:t>是好多年享受一次。</a:t>
            </a:r>
            <a:endParaRPr lang="en-US" altLang="zh-CN" sz="2400" b="1" dirty="0" smtClean="0">
              <a:solidFill>
                <a:srgbClr val="FF0000"/>
              </a:solidFill>
              <a:latin typeface="宋体"/>
            </a:endParaRPr>
          </a:p>
          <a:p>
            <a:endParaRPr lang="zh-CN" altLang="en-US" dirty="0"/>
          </a:p>
        </p:txBody>
      </p:sp>
    </p:spTree>
    <p:extLst>
      <p:ext uri="{BB962C8B-B14F-4D97-AF65-F5344CB8AC3E}">
        <p14:creationId xmlns="" xmlns:p14="http://schemas.microsoft.com/office/powerpoint/2010/main" val="1116370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5" y="2021010"/>
            <a:ext cx="7920880" cy="2747223"/>
          </a:xfrm>
          <a:prstGeom prst="rect">
            <a:avLst/>
          </a:prstGeom>
        </p:spPr>
        <p:txBody>
          <a:bodyPr wrap="square" lIns="38414" tIns="19207" rIns="38414" bIns="19207">
            <a:spAutoFit/>
          </a:bodyPr>
          <a:lstStyle/>
          <a:p>
            <a:pPr defTabSz="767745">
              <a:lnSpc>
                <a:spcPct val="110000"/>
              </a:lnSpc>
            </a:pPr>
            <a:r>
              <a:rPr lang="en-US" altLang="zh-CN" sz="2300" b="1" dirty="0">
                <a:solidFill>
                  <a:schemeClr val="accent4"/>
                </a:solidFill>
                <a:latin typeface="+mj-ea"/>
              </a:rPr>
              <a:t> </a:t>
            </a:r>
            <a:r>
              <a:rPr lang="en-US" altLang="zh-CN" sz="2300" b="1" dirty="0" smtClean="0">
                <a:solidFill>
                  <a:schemeClr val="accent4"/>
                </a:solidFill>
                <a:latin typeface="+mj-ea"/>
              </a:rPr>
              <a:t>   </a:t>
            </a:r>
            <a:r>
              <a:rPr lang="zh-CN" altLang="zh-CN" sz="3200" b="1" dirty="0" smtClean="0">
                <a:solidFill>
                  <a:schemeClr val="accent4"/>
                </a:solidFill>
                <a:latin typeface="+mj-ea"/>
              </a:rPr>
              <a:t>①</a:t>
            </a:r>
            <a:r>
              <a:rPr lang="zh-CN" altLang="en-US" sz="3200" b="1" dirty="0">
                <a:solidFill>
                  <a:schemeClr val="accent4"/>
                </a:solidFill>
                <a:latin typeface="楷体" panose="02010609060101010101" pitchFamily="49" charset="-122"/>
                <a:ea typeface="楷体" panose="02010609060101010101" pitchFamily="49" charset="-122"/>
              </a:rPr>
              <a:t>标题“一种美味”的表层含义是指美味的鱼汤；</a:t>
            </a:r>
            <a:r>
              <a:rPr lang="zh-CN" altLang="en-US" sz="3200" b="1" dirty="0">
                <a:solidFill>
                  <a:schemeClr val="accent4"/>
                </a:solidFill>
                <a:latin typeface="+mj-ea"/>
              </a:rPr>
              <a:t>（</a:t>
            </a:r>
            <a:r>
              <a:rPr lang="en-US" altLang="zh-CN" sz="3200" b="1" dirty="0">
                <a:solidFill>
                  <a:schemeClr val="accent4"/>
                </a:solidFill>
                <a:latin typeface="+mj-ea"/>
                <a:ea typeface="+mj-ea"/>
                <a:cs typeface="Times New Roman" panose="02020603050405020304" pitchFamily="18" charset="0"/>
              </a:rPr>
              <a:t>1</a:t>
            </a:r>
            <a:r>
              <a:rPr lang="zh-CN" altLang="en-US" sz="3200" b="1" dirty="0">
                <a:solidFill>
                  <a:schemeClr val="accent4"/>
                </a:solidFill>
                <a:latin typeface="楷体" panose="02010609060101010101" pitchFamily="49" charset="-122"/>
                <a:ea typeface="楷体" panose="02010609060101010101" pitchFamily="49" charset="-122"/>
              </a:rPr>
              <a:t>分</a:t>
            </a:r>
            <a:r>
              <a:rPr lang="zh-CN" altLang="en-US" sz="3200" b="1" dirty="0" smtClean="0">
                <a:solidFill>
                  <a:schemeClr val="accent4"/>
                </a:solidFill>
                <a:latin typeface="+mj-ea"/>
              </a:rPr>
              <a:t>）</a:t>
            </a:r>
            <a:endParaRPr lang="en-US" altLang="zh-CN" sz="3200" b="1" dirty="0">
              <a:solidFill>
                <a:schemeClr val="accent4"/>
              </a:solidFill>
              <a:latin typeface="+mj-ea"/>
            </a:endParaRPr>
          </a:p>
          <a:p>
            <a:pPr defTabSz="767745">
              <a:lnSpc>
                <a:spcPct val="110000"/>
              </a:lnSpc>
            </a:pPr>
            <a:r>
              <a:rPr lang="en-US" altLang="zh-CN" sz="3200" b="1" dirty="0" smtClean="0">
                <a:solidFill>
                  <a:schemeClr val="accent4"/>
                </a:solidFill>
                <a:latin typeface="+mj-ea"/>
              </a:rPr>
              <a:t>    </a:t>
            </a:r>
            <a:r>
              <a:rPr lang="zh-CN" altLang="zh-CN" sz="3200" b="1" dirty="0" smtClean="0">
                <a:solidFill>
                  <a:schemeClr val="accent4"/>
                </a:solidFill>
                <a:latin typeface="+mj-ea"/>
              </a:rPr>
              <a:t>②</a:t>
            </a:r>
            <a:r>
              <a:rPr lang="zh-CN" altLang="en-US" sz="3200" b="1" dirty="0">
                <a:solidFill>
                  <a:schemeClr val="accent4"/>
                </a:solidFill>
                <a:latin typeface="楷体" panose="02010609060101010101" pitchFamily="49" charset="-122"/>
                <a:ea typeface="楷体" panose="02010609060101010101" pitchFamily="49" charset="-122"/>
              </a:rPr>
              <a:t>深层含义则是指在物资匮乏的年代，“他”抓来的一条</a:t>
            </a:r>
            <a:r>
              <a:rPr lang="zh-CN" altLang="en-US" sz="3200" b="1" dirty="0" smtClean="0">
                <a:solidFill>
                  <a:schemeClr val="accent4"/>
                </a:solidFill>
                <a:latin typeface="楷体" panose="02010609060101010101" pitchFamily="49" charset="-122"/>
                <a:ea typeface="楷体" panose="02010609060101010101" pitchFamily="49" charset="-122"/>
              </a:rPr>
              <a:t>大鱼</a:t>
            </a:r>
            <a:r>
              <a:rPr lang="zh-CN" altLang="en-US" sz="3200" b="1" dirty="0">
                <a:solidFill>
                  <a:schemeClr val="accent4"/>
                </a:solidFill>
                <a:latin typeface="楷体" panose="02010609060101010101" pitchFamily="49" charset="-122"/>
                <a:ea typeface="楷体" panose="02010609060101010101" pitchFamily="49" charset="-122"/>
              </a:rPr>
              <a:t>让家人对生活充满了希望。</a:t>
            </a:r>
            <a:r>
              <a:rPr lang="zh-CN" altLang="en-US" sz="3200" b="1" dirty="0">
                <a:solidFill>
                  <a:schemeClr val="accent4"/>
                </a:solidFill>
                <a:latin typeface="+mj-ea"/>
              </a:rPr>
              <a:t>（</a:t>
            </a:r>
            <a:r>
              <a:rPr lang="en-US" altLang="zh-CN" sz="3200" b="1" dirty="0">
                <a:solidFill>
                  <a:schemeClr val="accent4"/>
                </a:solidFill>
                <a:latin typeface="+mj-ea"/>
                <a:ea typeface="+mj-ea"/>
                <a:cs typeface="Times New Roman" panose="02020603050405020304" pitchFamily="18" charset="0"/>
              </a:rPr>
              <a:t>2</a:t>
            </a:r>
            <a:r>
              <a:rPr lang="zh-CN" altLang="en-US" sz="3200" b="1" dirty="0">
                <a:solidFill>
                  <a:schemeClr val="accent4"/>
                </a:solidFill>
                <a:latin typeface="楷体" panose="02010609060101010101" pitchFamily="49" charset="-122"/>
                <a:ea typeface="楷体" panose="02010609060101010101" pitchFamily="49" charset="-122"/>
              </a:rPr>
              <a:t>分</a:t>
            </a:r>
            <a:r>
              <a:rPr lang="zh-CN" altLang="en-US" sz="3200" b="1" dirty="0">
                <a:solidFill>
                  <a:schemeClr val="accent4"/>
                </a:solidFill>
                <a:latin typeface="+mj-ea"/>
              </a:rPr>
              <a:t>）</a:t>
            </a:r>
          </a:p>
        </p:txBody>
      </p:sp>
      <p:sp>
        <p:nvSpPr>
          <p:cNvPr id="10" name="矩形 9"/>
          <p:cNvSpPr/>
          <p:nvPr/>
        </p:nvSpPr>
        <p:spPr>
          <a:xfrm>
            <a:off x="573473" y="1203396"/>
            <a:ext cx="1313494" cy="531232"/>
          </a:xfrm>
          <a:prstGeom prst="rect">
            <a:avLst/>
          </a:prstGeom>
        </p:spPr>
        <p:txBody>
          <a:bodyPr wrap="none" lIns="38414" tIns="19207" rIns="38414" bIns="19207">
            <a:spAutoFit/>
          </a:bodyPr>
          <a:lstStyle/>
          <a:p>
            <a:r>
              <a:rPr lang="zh-CN" altLang="en-US" sz="3200" b="1" dirty="0">
                <a:solidFill>
                  <a:srgbClr val="FF0000"/>
                </a:solidFill>
                <a:latin typeface="黑体" panose="02010609060101010101" pitchFamily="49" charset="-122"/>
                <a:ea typeface="黑体" panose="02010609060101010101" pitchFamily="49" charset="-122"/>
              </a:rPr>
              <a:t>答案</a:t>
            </a:r>
            <a:r>
              <a:rPr lang="zh-CN" altLang="en-US" sz="3200" b="1" dirty="0">
                <a:solidFill>
                  <a:srgbClr val="FF0000"/>
                </a:solidFill>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11" name="矩形 10"/>
          <p:cNvSpPr/>
          <p:nvPr/>
        </p:nvSpPr>
        <p:spPr>
          <a:xfrm>
            <a:off x="465405" y="369014"/>
            <a:ext cx="8267224" cy="428126"/>
          </a:xfrm>
          <a:prstGeom prst="rect">
            <a:avLst/>
          </a:prstGeom>
        </p:spPr>
        <p:txBody>
          <a:bodyPr wrap="square" lIns="38414" tIns="19207" rIns="38414" bIns="19207">
            <a:spAutoFit/>
          </a:bodyPr>
          <a:lstStyle/>
          <a:p>
            <a:pPr>
              <a:lnSpc>
                <a:spcPct val="110000"/>
              </a:lnSpc>
            </a:pPr>
            <a:r>
              <a:rPr lang="zh-CN" altLang="en-US" sz="2300" b="1" dirty="0">
                <a:latin typeface="+mn-ea"/>
              </a:rPr>
              <a:t>（</a:t>
            </a:r>
            <a:r>
              <a:rPr lang="en-US" altLang="zh-CN" sz="2300" b="1" dirty="0">
                <a:latin typeface="+mn-ea"/>
              </a:rPr>
              <a:t>1</a:t>
            </a:r>
            <a:r>
              <a:rPr lang="zh-CN" altLang="en-US" sz="2300" b="1" dirty="0">
                <a:latin typeface="+mn-ea"/>
              </a:rPr>
              <a:t>）小说以“一种美味”为题，有何含义？请简述</a:t>
            </a:r>
            <a:r>
              <a:rPr lang="zh-CN" altLang="en-US" sz="2300" b="1" dirty="0" smtClean="0">
                <a:latin typeface="+mn-ea"/>
              </a:rPr>
              <a:t>。</a:t>
            </a:r>
            <a:endParaRPr lang="en-US" altLang="zh-CN" sz="2300" b="1" dirty="0" smtClean="0">
              <a:latin typeface="+mn-ea"/>
            </a:endParaRPr>
          </a:p>
        </p:txBody>
      </p:sp>
    </p:spTree>
    <p:extLst>
      <p:ext uri="{BB962C8B-B14F-4D97-AF65-F5344CB8AC3E}">
        <p14:creationId xmlns="" xmlns:p14="http://schemas.microsoft.com/office/powerpoint/2010/main" val="4160015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 xmlns:a14="http://schemas.microsoft.com/office/drawing/2010/main" val="0"/>
              </a:ext>
            </a:extLst>
          </a:blip>
          <a:srcRect r="82963" b="-22570"/>
          <a:stretch/>
        </p:blipFill>
        <p:spPr>
          <a:xfrm>
            <a:off x="465405" y="1521009"/>
            <a:ext cx="1219667" cy="539937"/>
          </a:xfrm>
          <a:prstGeom prst="rect">
            <a:avLst/>
          </a:prstGeom>
        </p:spPr>
      </p:pic>
      <p:grpSp>
        <p:nvGrpSpPr>
          <p:cNvPr id="3" name="组合 2"/>
          <p:cNvGrpSpPr/>
          <p:nvPr/>
        </p:nvGrpSpPr>
        <p:grpSpPr>
          <a:xfrm>
            <a:off x="477094" y="331211"/>
            <a:ext cx="8285980" cy="953186"/>
            <a:chOff x="1271587" y="662499"/>
            <a:chExt cx="22084439" cy="1906592"/>
          </a:xfrm>
        </p:grpSpPr>
        <p:grpSp>
          <p:nvGrpSpPr>
            <p:cNvPr id="4" name="组合 3"/>
            <p:cNvGrpSpPr/>
            <p:nvPr/>
          </p:nvGrpSpPr>
          <p:grpSpPr>
            <a:xfrm>
              <a:off x="1271587" y="662499"/>
              <a:ext cx="3965481" cy="956748"/>
              <a:chOff x="1271587" y="2130359"/>
              <a:chExt cx="3965481" cy="956748"/>
            </a:xfrm>
            <a:solidFill>
              <a:srgbClr val="C00000"/>
            </a:solidFill>
          </p:grpSpPr>
          <p:sp>
            <p:nvSpPr>
              <p:cNvPr id="6" name="对角圆角矩形 49"/>
              <p:cNvSpPr/>
              <p:nvPr/>
            </p:nvSpPr>
            <p:spPr>
              <a:xfrm>
                <a:off x="1271587" y="2187107"/>
                <a:ext cx="3420000" cy="900000"/>
              </a:xfrm>
              <a:prstGeom prst="round2DiagRect">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
              <p:cNvSpPr txBox="1"/>
              <p:nvPr/>
            </p:nvSpPr>
            <p:spPr>
              <a:xfrm>
                <a:off x="1446552" y="2130359"/>
                <a:ext cx="3790516" cy="923436"/>
              </a:xfrm>
              <a:prstGeom prst="rect">
                <a:avLst/>
              </a:prstGeom>
              <a:noFill/>
              <a:ln>
                <a:noFill/>
              </a:ln>
            </p:spPr>
            <p:txBody>
              <a:bodyPr wrap="none" rtlCol="0" anchor="ctr" anchorCtr="1">
                <a:spAutoFit/>
              </a:bodyPr>
              <a:lstStyle/>
              <a:p>
                <a:r>
                  <a:rPr lang="zh-CN" altLang="en-US" sz="2400" b="1" dirty="0">
                    <a:solidFill>
                      <a:schemeClr val="bg1"/>
                    </a:solidFill>
                    <a:latin typeface="黑体" panose="02010609060101010101" pitchFamily="49" charset="-122"/>
                    <a:ea typeface="黑体" panose="02010609060101010101" pitchFamily="49" charset="-122"/>
                  </a:rPr>
                  <a:t>方法便签</a:t>
                </a:r>
              </a:p>
            </p:txBody>
          </p:sp>
        </p:grpSp>
        <p:sp>
          <p:nvSpPr>
            <p:cNvPr id="5" name="TextBox 4"/>
            <p:cNvSpPr txBox="1"/>
            <p:nvPr/>
          </p:nvSpPr>
          <p:spPr>
            <a:xfrm>
              <a:off x="1284221" y="1614984"/>
              <a:ext cx="22071805" cy="954107"/>
            </a:xfrm>
            <a:prstGeom prst="rect">
              <a:avLst/>
            </a:prstGeom>
            <a:noFill/>
          </p:spPr>
          <p:txBody>
            <a:bodyPr wrap="square" rtlCol="0">
              <a:spAutoFit/>
            </a:bodyPr>
            <a:lstStyle/>
            <a:p>
              <a:pPr algn="ctr"/>
              <a:r>
                <a:rPr lang="zh-CN" altLang="en-US" sz="2400" b="1" spc="50" dirty="0" smtClean="0">
                  <a:latin typeface="黑体" panose="02010609060101010101" pitchFamily="49" charset="-122"/>
                  <a:ea typeface="黑体" panose="02010609060101010101" pitchFamily="49" charset="-122"/>
                </a:rPr>
                <a:t>理解小说标题含义</a:t>
              </a:r>
              <a:endParaRPr lang="zh-CN" altLang="en-US" sz="2400" b="1" spc="50" dirty="0">
                <a:latin typeface="黑体" panose="02010609060101010101" pitchFamily="49" charset="-122"/>
                <a:ea typeface="黑体" panose="02010609060101010101" pitchFamily="49" charset="-122"/>
              </a:endParaRPr>
            </a:p>
          </p:txBody>
        </p:sp>
      </p:grpSp>
      <p:pic>
        <p:nvPicPr>
          <p:cNvPr id="8" name="图片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115617" y="2125573"/>
            <a:ext cx="6984776" cy="3103627"/>
          </a:xfrm>
          <a:prstGeom prst="rect">
            <a:avLst/>
          </a:prstGeom>
        </p:spPr>
      </p:pic>
    </p:spTree>
    <p:extLst>
      <p:ext uri="{BB962C8B-B14F-4D97-AF65-F5344CB8AC3E}">
        <p14:creationId xmlns="" xmlns:p14="http://schemas.microsoft.com/office/powerpoint/2010/main" val="80477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6993" y="361823"/>
            <a:ext cx="8133347" cy="1596139"/>
          </a:xfrm>
          <a:prstGeom prst="rect">
            <a:avLst/>
          </a:prstGeom>
          <a:noFill/>
        </p:spPr>
        <p:txBody>
          <a:bodyPr wrap="square" lIns="38414" tIns="19207" rIns="38414" bIns="19207" rtlCol="0">
            <a:spAutoFit/>
          </a:bodyPr>
          <a:lstStyle/>
          <a:p>
            <a:pPr>
              <a:lnSpc>
                <a:spcPct val="110000"/>
              </a:lnSpc>
            </a:pPr>
            <a:r>
              <a:rPr lang="zh-CN" altLang="en-US" sz="2300" b="1" dirty="0"/>
              <a:t>（</a:t>
            </a:r>
            <a:r>
              <a:rPr lang="en-US" altLang="zh-CN" sz="2300" b="1" dirty="0">
                <a:latin typeface="+mn-ea"/>
              </a:rPr>
              <a:t>2</a:t>
            </a:r>
            <a:r>
              <a:rPr lang="zh-CN" altLang="en-US" sz="2300" b="1" dirty="0"/>
              <a:t>）小说以“一种美味”为题有何作用</a:t>
            </a:r>
            <a:r>
              <a:rPr lang="zh-CN" altLang="en-US" sz="2300" b="1" dirty="0" smtClean="0"/>
              <a:t>？</a:t>
            </a:r>
            <a:endParaRPr lang="en-US" altLang="zh-CN" sz="2300" b="1" dirty="0" smtClean="0"/>
          </a:p>
          <a:p>
            <a:pPr>
              <a:lnSpc>
                <a:spcPct val="110000"/>
              </a:lnSpc>
            </a:pPr>
            <a:endParaRPr lang="en-US" altLang="zh-CN" sz="2300" b="1" dirty="0" smtClean="0"/>
          </a:p>
          <a:p>
            <a:pPr>
              <a:lnSpc>
                <a:spcPct val="110000"/>
              </a:lnSpc>
            </a:pPr>
            <a:endParaRPr lang="en-US" altLang="zh-CN" sz="2300" b="1" dirty="0" smtClean="0"/>
          </a:p>
          <a:p>
            <a:pPr>
              <a:lnSpc>
                <a:spcPct val="110000"/>
              </a:lnSpc>
            </a:pPr>
            <a:endParaRPr lang="zh-CN" altLang="en-US" sz="2300" b="1" dirty="0"/>
          </a:p>
        </p:txBody>
      </p:sp>
      <p:grpSp>
        <p:nvGrpSpPr>
          <p:cNvPr id="4" name="组合 3"/>
          <p:cNvGrpSpPr/>
          <p:nvPr/>
        </p:nvGrpSpPr>
        <p:grpSpPr>
          <a:xfrm>
            <a:off x="600490" y="1089011"/>
            <a:ext cx="7159524" cy="1140351"/>
            <a:chOff x="1951296" y="2601587"/>
            <a:chExt cx="17939210" cy="1870861"/>
          </a:xfrm>
        </p:grpSpPr>
        <p:grpSp>
          <p:nvGrpSpPr>
            <p:cNvPr id="5" name="组合 6"/>
            <p:cNvGrpSpPr/>
            <p:nvPr/>
          </p:nvGrpSpPr>
          <p:grpSpPr>
            <a:xfrm>
              <a:off x="1951296" y="2601587"/>
              <a:ext cx="17939210" cy="1870861"/>
              <a:chOff x="1327636" y="1980683"/>
              <a:chExt cx="20027442" cy="1808935"/>
            </a:xfrm>
          </p:grpSpPr>
          <p:sp>
            <p:nvSpPr>
              <p:cNvPr id="14" name="圆角矩形 13"/>
              <p:cNvSpPr/>
              <p:nvPr/>
            </p:nvSpPr>
            <p:spPr>
              <a:xfrm>
                <a:off x="1327636" y="1980683"/>
                <a:ext cx="19926998" cy="1808935"/>
              </a:xfrm>
              <a:prstGeom prst="roundRect">
                <a:avLst>
                  <a:gd name="adj" fmla="val 5291"/>
                </a:avLst>
              </a:prstGeom>
              <a:solidFill>
                <a:schemeClr val="bg1"/>
              </a:solidFill>
              <a:ln>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1696893" y="2783189"/>
                <a:ext cx="19658185" cy="629811"/>
              </a:xfrm>
              <a:prstGeom prst="rect">
                <a:avLst/>
              </a:prstGeom>
            </p:spPr>
            <p:txBody>
              <a:bodyPr wrap="square">
                <a:spAutoFit/>
              </a:bodyPr>
              <a:lstStyle/>
              <a:p>
                <a:pPr>
                  <a:lnSpc>
                    <a:spcPct val="110000"/>
                  </a:lnSpc>
                </a:pPr>
                <a:r>
                  <a:rPr lang="zh-CN" altLang="en-US" b="1" dirty="0">
                    <a:latin typeface="楷体" panose="02010609060101010101" pitchFamily="49" charset="-122"/>
                    <a:ea typeface="楷体" panose="02010609060101010101" pitchFamily="49" charset="-122"/>
                  </a:rPr>
                  <a:t>分析标题的作用可以从标题的类型入手。本文标题属于题旨类。</a:t>
                </a:r>
              </a:p>
            </p:txBody>
          </p:sp>
        </p:grpSp>
        <p:pic>
          <p:nvPicPr>
            <p:cNvPr id="17" name="Picture 2" descr="C:\Users\fyh1995\Desktop\未标题-14.png"/>
            <p:cNvPicPr>
              <a:picLocks noChangeAspect="1" noChangeArrowheads="1"/>
            </p:cNvPicPr>
            <p:nvPr/>
          </p:nvPicPr>
          <p:blipFill>
            <a:blip r:embed="rId2" cstate="print"/>
            <a:srcRect/>
            <a:stretch>
              <a:fillRect/>
            </a:stretch>
          </p:blipFill>
          <p:spPr bwMode="auto">
            <a:xfrm>
              <a:off x="1960514" y="2619234"/>
              <a:ext cx="2166014" cy="684000"/>
            </a:xfrm>
            <a:prstGeom prst="rect">
              <a:avLst/>
            </a:prstGeom>
            <a:noFill/>
          </p:spPr>
        </p:pic>
      </p:grpSp>
      <p:sp>
        <p:nvSpPr>
          <p:cNvPr id="18" name="矩形 17"/>
          <p:cNvSpPr/>
          <p:nvPr/>
        </p:nvSpPr>
        <p:spPr>
          <a:xfrm>
            <a:off x="546186" y="2997002"/>
            <a:ext cx="7538201" cy="3266852"/>
          </a:xfrm>
          <a:prstGeom prst="rect">
            <a:avLst/>
          </a:prstGeom>
        </p:spPr>
        <p:txBody>
          <a:bodyPr wrap="square" lIns="38414" tIns="19207" rIns="38414" bIns="19207">
            <a:spAutoFit/>
          </a:bodyPr>
          <a:lstStyle/>
          <a:p>
            <a:pPr>
              <a:lnSpc>
                <a:spcPct val="114000"/>
              </a:lnSpc>
            </a:pPr>
            <a:r>
              <a:rPr lang="en-US" altLang="zh-CN" sz="2300" dirty="0">
                <a:solidFill>
                  <a:srgbClr val="FF0000"/>
                </a:solidFill>
                <a:latin typeface="黑体" pitchFamily="49" charset="-122"/>
                <a:ea typeface="黑体" pitchFamily="49" charset="-122"/>
              </a:rPr>
              <a:t> </a:t>
            </a:r>
            <a:r>
              <a:rPr lang="en-US" altLang="zh-CN" sz="2300" dirty="0" smtClean="0">
                <a:solidFill>
                  <a:srgbClr val="FF0000"/>
                </a:solidFill>
                <a:latin typeface="黑体" pitchFamily="49" charset="-122"/>
                <a:ea typeface="黑体" pitchFamily="49" charset="-122"/>
              </a:rPr>
              <a:t>    </a:t>
            </a:r>
            <a:r>
              <a:rPr lang="zh-CN" altLang="en-US" sz="2300" b="1" dirty="0" smtClean="0">
                <a:solidFill>
                  <a:srgbClr val="0000FF"/>
                </a:solidFill>
                <a:latin typeface="楷体" pitchFamily="49" charset="-122"/>
                <a:ea typeface="楷体" pitchFamily="49" charset="-122"/>
              </a:rPr>
              <a:t>本题</a:t>
            </a:r>
            <a:r>
              <a:rPr lang="zh-CN" altLang="en-US" sz="2300" b="1" dirty="0">
                <a:solidFill>
                  <a:srgbClr val="0000FF"/>
                </a:solidFill>
                <a:latin typeface="楷体" pitchFamily="49" charset="-122"/>
                <a:ea typeface="楷体" pitchFamily="49" charset="-122"/>
              </a:rPr>
              <a:t>考查分析标题的作用。</a:t>
            </a:r>
            <a:r>
              <a:rPr lang="zh-CN" altLang="en-US" sz="2300" b="1" spc="252" dirty="0">
                <a:solidFill>
                  <a:srgbClr val="0000FF"/>
                </a:solidFill>
                <a:latin typeface="楷体" pitchFamily="49" charset="-122"/>
                <a:ea typeface="楷体" pitchFamily="49" charset="-122"/>
              </a:rPr>
              <a:t>解答此类题</a:t>
            </a:r>
            <a:r>
              <a:rPr lang="zh-CN" altLang="en-US" sz="2300" b="1" dirty="0">
                <a:solidFill>
                  <a:srgbClr val="0000FF"/>
                </a:solidFill>
                <a:latin typeface="楷体" pitchFamily="49" charset="-122"/>
                <a:ea typeface="楷体" pitchFamily="49" charset="-122"/>
              </a:rPr>
              <a:t>，</a:t>
            </a:r>
            <a:r>
              <a:rPr lang="zh-CN" altLang="en-US" sz="2300" b="1" dirty="0">
                <a:solidFill>
                  <a:srgbClr val="FF0000"/>
                </a:solidFill>
                <a:latin typeface="楷体" pitchFamily="49" charset="-122"/>
                <a:ea typeface="楷体" pitchFamily="49" charset="-122"/>
              </a:rPr>
              <a:t>可从标题对人物</a:t>
            </a:r>
            <a:r>
              <a:rPr lang="zh-CN" altLang="en-US" sz="2300" b="1" dirty="0" smtClean="0">
                <a:solidFill>
                  <a:srgbClr val="FF0000"/>
                </a:solidFill>
                <a:latin typeface="楷体" pitchFamily="49" charset="-122"/>
                <a:ea typeface="楷体" pitchFamily="49" charset="-122"/>
              </a:rPr>
              <a:t>、情节</a:t>
            </a:r>
            <a:r>
              <a:rPr lang="zh-CN" altLang="en-US" sz="2300" b="1" dirty="0">
                <a:solidFill>
                  <a:srgbClr val="FF0000"/>
                </a:solidFill>
                <a:latin typeface="楷体" pitchFamily="49" charset="-122"/>
                <a:ea typeface="楷体" pitchFamily="49" charset="-122"/>
              </a:rPr>
              <a:t>、</a:t>
            </a:r>
            <a:r>
              <a:rPr lang="zh-CN" altLang="en-US" sz="2300" b="1" dirty="0" smtClean="0">
                <a:solidFill>
                  <a:srgbClr val="FF0000"/>
                </a:solidFill>
                <a:latin typeface="楷体" pitchFamily="49" charset="-122"/>
                <a:ea typeface="楷体" pitchFamily="49" charset="-122"/>
              </a:rPr>
              <a:t>环境</a:t>
            </a:r>
            <a:r>
              <a:rPr lang="zh-CN" altLang="en-US" sz="2300" b="1" dirty="0">
                <a:solidFill>
                  <a:srgbClr val="FF0000"/>
                </a:solidFill>
                <a:latin typeface="楷体" pitchFamily="49" charset="-122"/>
                <a:ea typeface="楷体" pitchFamily="49" charset="-122"/>
              </a:rPr>
              <a:t>、主旨的作用来思考</a:t>
            </a:r>
            <a:r>
              <a:rPr lang="zh-CN" altLang="en-US" sz="2300" b="1" dirty="0" smtClean="0">
                <a:solidFill>
                  <a:srgbClr val="FF0000"/>
                </a:solidFill>
                <a:latin typeface="楷体" pitchFamily="49" charset="-122"/>
                <a:ea typeface="楷体" pitchFamily="49" charset="-122"/>
              </a:rPr>
              <a:t>。</a:t>
            </a:r>
            <a:r>
              <a:rPr lang="zh-CN" altLang="en-US" sz="2300" b="1" dirty="0" smtClean="0">
                <a:solidFill>
                  <a:srgbClr val="0000FF"/>
                </a:solidFill>
                <a:latin typeface="楷体" pitchFamily="49" charset="-122"/>
                <a:ea typeface="楷体" pitchFamily="49" charset="-122"/>
              </a:rPr>
              <a:t>看其对塑造人物形象，对</a:t>
            </a:r>
            <a:r>
              <a:rPr lang="zh-CN" altLang="en-US" sz="2300" b="1" dirty="0">
                <a:solidFill>
                  <a:srgbClr val="0000FF"/>
                </a:solidFill>
                <a:latin typeface="楷体" pitchFamily="49" charset="-122"/>
                <a:ea typeface="楷体" pitchFamily="49" charset="-122"/>
              </a:rPr>
              <a:t>情</a:t>
            </a:r>
            <a:r>
              <a:rPr lang="zh-CN" altLang="en-US" sz="2300" b="1" dirty="0" smtClean="0">
                <a:solidFill>
                  <a:srgbClr val="0000FF"/>
                </a:solidFill>
                <a:latin typeface="楷体" pitchFamily="49" charset="-122"/>
                <a:ea typeface="楷体" pitchFamily="49" charset="-122"/>
              </a:rPr>
              <a:t>节的展开有无作用、是</a:t>
            </a:r>
            <a:r>
              <a:rPr lang="zh-CN" altLang="en-US" sz="2300" b="1" dirty="0">
                <a:solidFill>
                  <a:srgbClr val="0000FF"/>
                </a:solidFill>
                <a:latin typeface="楷体" pitchFamily="49" charset="-122"/>
                <a:ea typeface="楷体" pitchFamily="49" charset="-122"/>
              </a:rPr>
              <a:t>否是小说的线索，是否</a:t>
            </a:r>
            <a:r>
              <a:rPr lang="zh-CN" altLang="en-US" sz="2300" b="1" dirty="0" smtClean="0">
                <a:solidFill>
                  <a:srgbClr val="0000FF"/>
                </a:solidFill>
                <a:latin typeface="楷体" pitchFamily="49" charset="-122"/>
                <a:ea typeface="楷体" pitchFamily="49" charset="-122"/>
              </a:rPr>
              <a:t>概括了</a:t>
            </a:r>
            <a:r>
              <a:rPr lang="zh-CN" altLang="en-US" sz="2300" b="1" spc="252" dirty="0">
                <a:solidFill>
                  <a:srgbClr val="0000FF"/>
                </a:solidFill>
                <a:latin typeface="楷体" pitchFamily="49" charset="-122"/>
                <a:ea typeface="楷体" pitchFamily="49" charset="-122"/>
              </a:rPr>
              <a:t>主要情节</a:t>
            </a:r>
            <a:r>
              <a:rPr lang="zh-CN" altLang="en-US" sz="2300" b="1" dirty="0">
                <a:solidFill>
                  <a:srgbClr val="0000FF"/>
                </a:solidFill>
                <a:latin typeface="楷体" pitchFamily="49" charset="-122"/>
                <a:ea typeface="楷体" pitchFamily="49" charset="-122"/>
              </a:rPr>
              <a:t>、设置悬念。显然，标题“一种美味”设置了悬念，</a:t>
            </a:r>
            <a:r>
              <a:rPr lang="zh-CN" altLang="en-US" sz="2300" b="1" dirty="0" smtClean="0">
                <a:solidFill>
                  <a:srgbClr val="0000FF"/>
                </a:solidFill>
                <a:latin typeface="楷体" pitchFamily="49" charset="-122"/>
                <a:ea typeface="楷体" pitchFamily="49" charset="-122"/>
              </a:rPr>
              <a:t>同时也贯穿</a:t>
            </a:r>
            <a:r>
              <a:rPr lang="zh-CN" altLang="en-US" sz="2300" b="1" dirty="0">
                <a:solidFill>
                  <a:srgbClr val="0000FF"/>
                </a:solidFill>
                <a:latin typeface="楷体" pitchFamily="49" charset="-122"/>
                <a:ea typeface="楷体" pitchFamily="49" charset="-122"/>
              </a:rPr>
              <a:t>小说始终</a:t>
            </a:r>
            <a:r>
              <a:rPr lang="zh-CN" altLang="en-US" sz="2300" b="1" dirty="0">
                <a:solidFill>
                  <a:srgbClr val="0000FF"/>
                </a:solidFill>
                <a:latin typeface="C-KT" panose="03000509000000000000" pitchFamily="65" charset="-122"/>
                <a:ea typeface="C-KT" panose="03000509000000000000" pitchFamily="65" charset="-122"/>
              </a:rPr>
              <a:t>，</a:t>
            </a:r>
            <a:r>
              <a:rPr lang="zh-CN" altLang="en-US" sz="2300" b="1" dirty="0">
                <a:solidFill>
                  <a:srgbClr val="0000FF"/>
                </a:solidFill>
                <a:latin typeface="楷体" pitchFamily="49" charset="-122"/>
                <a:ea typeface="楷体" pitchFamily="49" charset="-122"/>
              </a:rPr>
              <a:t>是小说的线索；然后看标题对主旨的作用</a:t>
            </a:r>
            <a:r>
              <a:rPr lang="zh-CN" altLang="en-US" sz="2300" b="1" dirty="0">
                <a:solidFill>
                  <a:srgbClr val="0000FF"/>
                </a:solidFill>
                <a:latin typeface="C-KT" panose="03000509000000000000" pitchFamily="65" charset="-122"/>
                <a:ea typeface="C-KT" panose="03000509000000000000" pitchFamily="65" charset="-122"/>
              </a:rPr>
              <a:t>，</a:t>
            </a:r>
            <a:r>
              <a:rPr lang="zh-CN" altLang="en-US" sz="2300" b="1" dirty="0" smtClean="0">
                <a:solidFill>
                  <a:srgbClr val="0000FF"/>
                </a:solidFill>
                <a:latin typeface="楷体" pitchFamily="49" charset="-122"/>
                <a:ea typeface="楷体" pitchFamily="49" charset="-122"/>
              </a:rPr>
              <a:t>“一种美味”</a:t>
            </a:r>
            <a:r>
              <a:rPr lang="zh-CN" altLang="en-US" sz="2300" b="1" dirty="0">
                <a:solidFill>
                  <a:srgbClr val="0000FF"/>
                </a:solidFill>
                <a:latin typeface="楷体" pitchFamily="49" charset="-122"/>
                <a:ea typeface="楷体" pitchFamily="49" charset="-122"/>
              </a:rPr>
              <a:t>不仅仅</a:t>
            </a:r>
            <a:r>
              <a:rPr lang="zh-CN" altLang="en-US" sz="2300" b="1" dirty="0" smtClean="0">
                <a:solidFill>
                  <a:srgbClr val="0000FF"/>
                </a:solidFill>
                <a:latin typeface="楷体" pitchFamily="49" charset="-122"/>
                <a:ea typeface="楷体" pitchFamily="49" charset="-122"/>
              </a:rPr>
              <a:t>指美味</a:t>
            </a:r>
            <a:r>
              <a:rPr lang="zh-CN" altLang="en-US" sz="2300" b="1" dirty="0">
                <a:solidFill>
                  <a:srgbClr val="0000FF"/>
                </a:solidFill>
                <a:latin typeface="楷体" pitchFamily="49" charset="-122"/>
                <a:ea typeface="楷体" pitchFamily="49" charset="-122"/>
              </a:rPr>
              <a:t>的鱼汤，更是暗指“他”一家人对生活的</a:t>
            </a:r>
            <a:r>
              <a:rPr lang="zh-CN" altLang="en-US" sz="2300" b="1" dirty="0" smtClean="0">
                <a:solidFill>
                  <a:srgbClr val="0000FF"/>
                </a:solidFill>
                <a:latin typeface="楷体" pitchFamily="49" charset="-122"/>
                <a:ea typeface="楷体" pitchFamily="49" charset="-122"/>
              </a:rPr>
              <a:t>希望，因此</a:t>
            </a:r>
            <a:r>
              <a:rPr lang="zh-CN" altLang="en-US" sz="2300" b="1" dirty="0">
                <a:solidFill>
                  <a:srgbClr val="0000FF"/>
                </a:solidFill>
                <a:latin typeface="楷体" pitchFamily="49" charset="-122"/>
                <a:ea typeface="楷体" pitchFamily="49" charset="-122"/>
              </a:rPr>
              <a:t>标题</a:t>
            </a:r>
            <a:r>
              <a:rPr lang="zh-CN" altLang="en-US" sz="2300" b="1" dirty="0" smtClean="0">
                <a:solidFill>
                  <a:srgbClr val="0000FF"/>
                </a:solidFill>
                <a:latin typeface="楷体" pitchFamily="49" charset="-122"/>
                <a:ea typeface="楷体" pitchFamily="49" charset="-122"/>
              </a:rPr>
              <a:t>“一种美味”</a:t>
            </a:r>
            <a:r>
              <a:rPr lang="zh-CN" altLang="en-US" sz="2300" b="1" dirty="0">
                <a:solidFill>
                  <a:srgbClr val="0000FF"/>
                </a:solidFill>
                <a:latin typeface="楷体" pitchFamily="49" charset="-122"/>
                <a:ea typeface="楷体" pitchFamily="49" charset="-122"/>
              </a:rPr>
              <a:t>意蕴丰富，暗示了主旨</a:t>
            </a:r>
            <a:r>
              <a:rPr lang="zh-CN" altLang="en-US" sz="2300" b="1" dirty="0" smtClean="0">
                <a:solidFill>
                  <a:srgbClr val="0000FF"/>
                </a:solidFill>
                <a:latin typeface="楷体" pitchFamily="49" charset="-122"/>
                <a:ea typeface="楷体" pitchFamily="49" charset="-122"/>
              </a:rPr>
              <a:t>。</a:t>
            </a:r>
            <a:endParaRPr lang="zh-CN" altLang="en-US" sz="2300" b="1" dirty="0">
              <a:solidFill>
                <a:srgbClr val="0000FF"/>
              </a:solidFill>
              <a:latin typeface="楷体" pitchFamily="49" charset="-122"/>
              <a:ea typeface="楷体" pitchFamily="49" charset="-122"/>
            </a:endParaRPr>
          </a:p>
        </p:txBody>
      </p:sp>
      <p:sp>
        <p:nvSpPr>
          <p:cNvPr id="27" name="矩形 26"/>
          <p:cNvSpPr/>
          <p:nvPr/>
        </p:nvSpPr>
        <p:spPr>
          <a:xfrm>
            <a:off x="594484" y="2421004"/>
            <a:ext cx="967245" cy="392732"/>
          </a:xfrm>
          <a:prstGeom prst="rect">
            <a:avLst/>
          </a:prstGeom>
        </p:spPr>
        <p:txBody>
          <a:bodyPr wrap="none" lIns="38414" tIns="19207" rIns="38414" bIns="19207">
            <a:spAutoFit/>
          </a:bodyPr>
          <a:lstStyle/>
          <a:p>
            <a:r>
              <a:rPr lang="zh-CN" altLang="en-US" sz="2300" b="1" dirty="0">
                <a:solidFill>
                  <a:srgbClr val="FF0000"/>
                </a:solidFill>
                <a:latin typeface="黑体" panose="02010609060101010101" pitchFamily="49" charset="-122"/>
                <a:ea typeface="黑体" panose="02010609060101010101" pitchFamily="49" charset="-122"/>
              </a:rPr>
              <a:t>解析</a:t>
            </a:r>
            <a:r>
              <a:rPr lang="zh-CN" altLang="en-US" sz="2300" b="1" dirty="0">
                <a:solidFill>
                  <a:srgbClr val="FF0000"/>
                </a:solidFill>
                <a:latin typeface="楷体" panose="02010609060101010101" pitchFamily="49" charset="-122"/>
                <a:ea typeface="楷体" panose="02010609060101010101" pitchFamily="49" charset="-122"/>
              </a:rPr>
              <a:t>：</a:t>
            </a:r>
            <a:endParaRPr lang="zh-CN" altLang="en-US" sz="2300" dirty="0">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189604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56993" y="361823"/>
            <a:ext cx="8133347" cy="1596139"/>
          </a:xfrm>
          <a:prstGeom prst="rect">
            <a:avLst/>
          </a:prstGeom>
          <a:noFill/>
        </p:spPr>
        <p:txBody>
          <a:bodyPr wrap="square" lIns="38414" tIns="19207" rIns="38414" bIns="19207" rtlCol="0">
            <a:spAutoFit/>
          </a:bodyPr>
          <a:lstStyle/>
          <a:p>
            <a:pPr>
              <a:lnSpc>
                <a:spcPct val="110000"/>
              </a:lnSpc>
            </a:pPr>
            <a:r>
              <a:rPr lang="zh-CN" altLang="en-US" sz="2300" b="1" dirty="0"/>
              <a:t>（</a:t>
            </a:r>
            <a:r>
              <a:rPr lang="en-US" altLang="zh-CN" sz="2300" b="1" dirty="0">
                <a:latin typeface="+mn-ea"/>
              </a:rPr>
              <a:t>2</a:t>
            </a:r>
            <a:r>
              <a:rPr lang="zh-CN" altLang="en-US" sz="2300" b="1" dirty="0"/>
              <a:t>）小说以“一种美味”为题有何作用</a:t>
            </a:r>
            <a:r>
              <a:rPr lang="zh-CN" altLang="en-US" sz="2300" b="1" dirty="0" smtClean="0"/>
              <a:t>？</a:t>
            </a:r>
            <a:endParaRPr lang="en-US" altLang="zh-CN" sz="2300" b="1" dirty="0" smtClean="0"/>
          </a:p>
          <a:p>
            <a:pPr>
              <a:lnSpc>
                <a:spcPct val="110000"/>
              </a:lnSpc>
            </a:pPr>
            <a:endParaRPr lang="en-US" altLang="zh-CN" sz="2300" b="1" dirty="0" smtClean="0"/>
          </a:p>
          <a:p>
            <a:pPr>
              <a:lnSpc>
                <a:spcPct val="110000"/>
              </a:lnSpc>
            </a:pPr>
            <a:endParaRPr lang="en-US" altLang="zh-CN" sz="2300" b="1" dirty="0" smtClean="0"/>
          </a:p>
          <a:p>
            <a:pPr>
              <a:lnSpc>
                <a:spcPct val="110000"/>
              </a:lnSpc>
            </a:pPr>
            <a:endParaRPr lang="zh-CN" altLang="en-US" sz="2300" b="1" dirty="0"/>
          </a:p>
        </p:txBody>
      </p:sp>
      <p:sp>
        <p:nvSpPr>
          <p:cNvPr id="7" name="矩形 6"/>
          <p:cNvSpPr/>
          <p:nvPr/>
        </p:nvSpPr>
        <p:spPr>
          <a:xfrm>
            <a:off x="546456" y="1720862"/>
            <a:ext cx="7985984" cy="4372283"/>
          </a:xfrm>
          <a:prstGeom prst="rect">
            <a:avLst/>
          </a:prstGeom>
        </p:spPr>
        <p:txBody>
          <a:bodyPr wrap="square" lIns="38414" tIns="19207" rIns="38414" bIns="19207">
            <a:spAutoFit/>
          </a:bodyPr>
          <a:lstStyle/>
          <a:p>
            <a:pPr>
              <a:lnSpc>
                <a:spcPct val="110000"/>
              </a:lnSpc>
            </a:pPr>
            <a:r>
              <a:rPr lang="zh-CN" altLang="en-US" sz="2300" b="1" dirty="0" smtClean="0">
                <a:solidFill>
                  <a:schemeClr val="accent4"/>
                </a:solidFill>
                <a:latin typeface="宋体 (标题)"/>
                <a:ea typeface="+mj-ea"/>
              </a:rPr>
              <a:t>    </a:t>
            </a:r>
            <a:r>
              <a:rPr lang="zh-CN" altLang="en-US" sz="3200" b="1" dirty="0" smtClean="0">
                <a:solidFill>
                  <a:schemeClr val="accent4"/>
                </a:solidFill>
                <a:latin typeface="宋体 (标题)"/>
                <a:ea typeface="+mj-ea"/>
              </a:rPr>
              <a:t>①</a:t>
            </a:r>
            <a:r>
              <a:rPr lang="zh-CN" altLang="en-US" sz="3200" b="1" dirty="0" smtClean="0">
                <a:solidFill>
                  <a:srgbClr val="2A5CAA"/>
                </a:solidFill>
                <a:latin typeface="楷体" pitchFamily="49" charset="-122"/>
                <a:ea typeface="楷体" pitchFamily="49" charset="-122"/>
              </a:rPr>
              <a:t>标题</a:t>
            </a:r>
            <a:r>
              <a:rPr lang="zh-CN" altLang="en-US" sz="3200" b="1" dirty="0">
                <a:solidFill>
                  <a:srgbClr val="2A5CAA"/>
                </a:solidFill>
                <a:latin typeface="楷体" pitchFamily="49" charset="-122"/>
                <a:ea typeface="楷体" pitchFamily="49" charset="-122"/>
              </a:rPr>
              <a:t>未说明“美味”的具体内容，设置了悬念，引起读者</a:t>
            </a:r>
            <a:r>
              <a:rPr lang="zh-CN" altLang="en-US" sz="3200" b="1" dirty="0" smtClean="0">
                <a:solidFill>
                  <a:srgbClr val="2A5CAA"/>
                </a:solidFill>
                <a:latin typeface="楷体" pitchFamily="49" charset="-122"/>
                <a:ea typeface="楷体" pitchFamily="49" charset="-122"/>
              </a:rPr>
              <a:t>的阅读兴趣</a:t>
            </a:r>
            <a:r>
              <a:rPr lang="zh-CN" altLang="en-US" sz="3200" b="1" dirty="0">
                <a:solidFill>
                  <a:srgbClr val="2A5CAA"/>
                </a:solidFill>
                <a:latin typeface="楷体" pitchFamily="49" charset="-122"/>
                <a:ea typeface="楷体" pitchFamily="49" charset="-122"/>
              </a:rPr>
              <a:t>。</a:t>
            </a:r>
            <a:r>
              <a:rPr lang="zh-CN" altLang="en-US" sz="3200" b="1" dirty="0">
                <a:solidFill>
                  <a:srgbClr val="2A5CAA"/>
                </a:solidFill>
                <a:latin typeface="+mj-ea"/>
                <a:ea typeface="+mj-ea"/>
              </a:rPr>
              <a:t>（</a:t>
            </a:r>
            <a:r>
              <a:rPr lang="en-US" altLang="zh-CN" sz="3200" b="1" dirty="0">
                <a:solidFill>
                  <a:srgbClr val="2A5CAA"/>
                </a:solidFill>
                <a:latin typeface="+mj-ea"/>
                <a:ea typeface="+mj-ea"/>
              </a:rPr>
              <a:t>1</a:t>
            </a:r>
            <a:r>
              <a:rPr lang="zh-CN" altLang="en-US" sz="3200" b="1" dirty="0">
                <a:solidFill>
                  <a:srgbClr val="2A5CAA"/>
                </a:solidFill>
                <a:latin typeface="楷体" pitchFamily="49" charset="-122"/>
                <a:ea typeface="楷体" pitchFamily="49" charset="-122"/>
              </a:rPr>
              <a:t>分</a:t>
            </a:r>
            <a:r>
              <a:rPr lang="zh-CN" altLang="en-US" sz="3200" b="1" dirty="0">
                <a:solidFill>
                  <a:srgbClr val="2A5CAA"/>
                </a:solidFill>
                <a:latin typeface="+mj-ea"/>
                <a:ea typeface="+mj-ea"/>
              </a:rPr>
              <a:t>）</a:t>
            </a:r>
            <a:endParaRPr lang="en-US" altLang="zh-CN" sz="3200" b="1" dirty="0">
              <a:solidFill>
                <a:srgbClr val="2A5CAA"/>
              </a:solidFill>
              <a:latin typeface="+mj-ea"/>
              <a:ea typeface="+mj-ea"/>
            </a:endParaRPr>
          </a:p>
          <a:p>
            <a:pPr>
              <a:lnSpc>
                <a:spcPct val="110000"/>
              </a:lnSpc>
            </a:pPr>
            <a:r>
              <a:rPr lang="zh-CN" altLang="en-US" sz="3200" b="1" dirty="0" smtClean="0">
                <a:solidFill>
                  <a:srgbClr val="2A5CAA"/>
                </a:solidFill>
                <a:latin typeface="+mj-ea"/>
                <a:ea typeface="+mj-ea"/>
              </a:rPr>
              <a:t>    ②</a:t>
            </a:r>
            <a:r>
              <a:rPr lang="zh-CN" altLang="en-US" sz="3200" b="1" dirty="0">
                <a:solidFill>
                  <a:srgbClr val="2A5CAA"/>
                </a:solidFill>
                <a:latin typeface="楷体" pitchFamily="49" charset="-122"/>
                <a:ea typeface="楷体" pitchFamily="49" charset="-122"/>
              </a:rPr>
              <a:t>“一种美味”表面指鱼汤的美味，它是全文的线索，贯穿整</a:t>
            </a:r>
            <a:r>
              <a:rPr lang="zh-CN" altLang="en-US" sz="3200" b="1" dirty="0" smtClean="0">
                <a:solidFill>
                  <a:srgbClr val="2A5CAA"/>
                </a:solidFill>
                <a:latin typeface="楷体" pitchFamily="49" charset="-122"/>
                <a:ea typeface="楷体" pitchFamily="49" charset="-122"/>
              </a:rPr>
              <a:t>篇小</a:t>
            </a:r>
            <a:r>
              <a:rPr lang="zh-CN" altLang="en-US" sz="3200" b="1" dirty="0" smtClean="0">
                <a:solidFill>
                  <a:srgbClr val="2A5CAA"/>
                </a:solidFill>
                <a:latin typeface="楷体" pitchFamily="49" charset="-122"/>
                <a:ea typeface="楷体" pitchFamily="49" charset="-122"/>
              </a:rPr>
              <a:t>说，串连情节。</a:t>
            </a:r>
            <a:r>
              <a:rPr lang="zh-CN" altLang="en-US" sz="3200" b="1" dirty="0" smtClean="0">
                <a:solidFill>
                  <a:srgbClr val="2A5CAA"/>
                </a:solidFill>
                <a:latin typeface="+mj-ea"/>
                <a:ea typeface="+mj-ea"/>
              </a:rPr>
              <a:t>（</a:t>
            </a:r>
            <a:r>
              <a:rPr lang="en-US" altLang="zh-CN" sz="3200" b="1" dirty="0">
                <a:solidFill>
                  <a:srgbClr val="2A5CAA"/>
                </a:solidFill>
                <a:latin typeface="+mj-ea"/>
                <a:ea typeface="+mj-ea"/>
              </a:rPr>
              <a:t>2</a:t>
            </a:r>
            <a:r>
              <a:rPr lang="zh-CN" altLang="en-US" sz="3200" b="1" dirty="0">
                <a:solidFill>
                  <a:srgbClr val="2A5CAA"/>
                </a:solidFill>
                <a:latin typeface="楷体" pitchFamily="49" charset="-122"/>
                <a:ea typeface="楷体" pitchFamily="49" charset="-122"/>
              </a:rPr>
              <a:t>分</a:t>
            </a:r>
            <a:r>
              <a:rPr lang="zh-CN" altLang="en-US" sz="3200" b="1" dirty="0">
                <a:solidFill>
                  <a:srgbClr val="2A5CAA"/>
                </a:solidFill>
                <a:latin typeface="+mj-ea"/>
                <a:ea typeface="+mj-ea"/>
              </a:rPr>
              <a:t>）</a:t>
            </a:r>
            <a:endParaRPr lang="en-US" altLang="zh-CN" sz="3200" b="1" dirty="0">
              <a:solidFill>
                <a:srgbClr val="2A5CAA"/>
              </a:solidFill>
              <a:latin typeface="+mj-ea"/>
              <a:ea typeface="+mj-ea"/>
            </a:endParaRPr>
          </a:p>
          <a:p>
            <a:pPr>
              <a:lnSpc>
                <a:spcPct val="110000"/>
              </a:lnSpc>
            </a:pPr>
            <a:r>
              <a:rPr lang="zh-CN" altLang="en-US" sz="3200" b="1" dirty="0" smtClean="0">
                <a:solidFill>
                  <a:srgbClr val="2A5CAA"/>
                </a:solidFill>
                <a:latin typeface="+mj-ea"/>
                <a:ea typeface="+mj-ea"/>
              </a:rPr>
              <a:t>    ③</a:t>
            </a:r>
            <a:r>
              <a:rPr lang="zh-CN" altLang="en-US" sz="3200" b="1" dirty="0">
                <a:solidFill>
                  <a:srgbClr val="2A5CAA"/>
                </a:solidFill>
                <a:latin typeface="+mj-ea"/>
                <a:ea typeface="+mj-ea"/>
              </a:rPr>
              <a:t>“</a:t>
            </a:r>
            <a:r>
              <a:rPr lang="zh-CN" altLang="en-US" sz="3200" b="1" dirty="0">
                <a:solidFill>
                  <a:srgbClr val="2A5CAA"/>
                </a:solidFill>
                <a:latin typeface="楷体" pitchFamily="49" charset="-122"/>
                <a:ea typeface="楷体" pitchFamily="49" charset="-122"/>
              </a:rPr>
              <a:t>一种美味</a:t>
            </a:r>
            <a:r>
              <a:rPr lang="zh-CN" altLang="en-US" sz="3200" b="1" dirty="0">
                <a:solidFill>
                  <a:srgbClr val="2A5CAA"/>
                </a:solidFill>
                <a:latin typeface="+mj-ea"/>
                <a:ea typeface="+mj-ea"/>
              </a:rPr>
              <a:t>”</a:t>
            </a:r>
            <a:r>
              <a:rPr lang="zh-CN" altLang="en-US" sz="3200" b="1" dirty="0">
                <a:solidFill>
                  <a:srgbClr val="2A5CAA"/>
                </a:solidFill>
                <a:latin typeface="楷体" pitchFamily="49" charset="-122"/>
                <a:ea typeface="楷体" pitchFamily="49" charset="-122"/>
              </a:rPr>
              <a:t>又暗指全家人对生活充满了希望。该标题</a:t>
            </a:r>
            <a:r>
              <a:rPr lang="zh-CN" altLang="en-US" sz="3200" b="1" dirty="0" smtClean="0">
                <a:solidFill>
                  <a:srgbClr val="2A5CAA"/>
                </a:solidFill>
                <a:latin typeface="楷体" pitchFamily="49" charset="-122"/>
                <a:ea typeface="楷体" pitchFamily="49" charset="-122"/>
              </a:rPr>
              <a:t>意蕴丰富，起</a:t>
            </a:r>
            <a:r>
              <a:rPr lang="zh-CN" altLang="en-US" sz="3200" b="1" dirty="0">
                <a:solidFill>
                  <a:srgbClr val="2A5CAA"/>
                </a:solidFill>
                <a:latin typeface="楷体" pitchFamily="49" charset="-122"/>
                <a:ea typeface="楷体" pitchFamily="49" charset="-122"/>
              </a:rPr>
              <a:t>到暗示主旨的作用。</a:t>
            </a:r>
            <a:r>
              <a:rPr lang="zh-CN" altLang="en-US" sz="3200" b="1" dirty="0">
                <a:solidFill>
                  <a:srgbClr val="2A5CAA"/>
                </a:solidFill>
                <a:latin typeface="+mj-ea"/>
                <a:ea typeface="+mj-ea"/>
              </a:rPr>
              <a:t>（</a:t>
            </a:r>
            <a:r>
              <a:rPr lang="en-US" altLang="zh-CN" sz="3200" b="1" dirty="0">
                <a:solidFill>
                  <a:srgbClr val="2A5CAA"/>
                </a:solidFill>
                <a:latin typeface="+mj-ea"/>
                <a:ea typeface="+mj-ea"/>
              </a:rPr>
              <a:t>2</a:t>
            </a:r>
            <a:r>
              <a:rPr lang="zh-CN" altLang="en-US" sz="3200" b="1" dirty="0">
                <a:solidFill>
                  <a:srgbClr val="2A5CAA"/>
                </a:solidFill>
                <a:latin typeface="楷体" pitchFamily="49" charset="-122"/>
                <a:ea typeface="楷体" pitchFamily="49" charset="-122"/>
              </a:rPr>
              <a:t>分</a:t>
            </a:r>
            <a:r>
              <a:rPr lang="zh-CN" altLang="en-US" sz="3200" b="1" dirty="0">
                <a:solidFill>
                  <a:srgbClr val="2A5CAA"/>
                </a:solidFill>
                <a:latin typeface="+mj-ea"/>
                <a:ea typeface="+mj-ea"/>
              </a:rPr>
              <a:t>）</a:t>
            </a:r>
          </a:p>
        </p:txBody>
      </p:sp>
      <p:sp>
        <p:nvSpPr>
          <p:cNvPr id="2" name="矩形 1"/>
          <p:cNvSpPr/>
          <p:nvPr/>
        </p:nvSpPr>
        <p:spPr>
          <a:xfrm>
            <a:off x="585660" y="1125011"/>
            <a:ext cx="967245" cy="392732"/>
          </a:xfrm>
          <a:prstGeom prst="rect">
            <a:avLst/>
          </a:prstGeom>
        </p:spPr>
        <p:txBody>
          <a:bodyPr wrap="none" lIns="38414" tIns="19207" rIns="38414" bIns="19207">
            <a:spAutoFit/>
          </a:bodyPr>
          <a:lstStyle/>
          <a:p>
            <a:r>
              <a:rPr lang="zh-CN" altLang="en-US" sz="2300" b="1" dirty="0">
                <a:solidFill>
                  <a:srgbClr val="FF0000"/>
                </a:solidFill>
                <a:latin typeface="黑体" panose="02010609060101010101" pitchFamily="49" charset="-122"/>
                <a:ea typeface="黑体" panose="02010609060101010101" pitchFamily="49" charset="-122"/>
              </a:rPr>
              <a:t>答案</a:t>
            </a:r>
            <a:r>
              <a:rPr lang="zh-CN" altLang="en-US" sz="2300" b="1" dirty="0">
                <a:solidFill>
                  <a:srgbClr val="FF0000"/>
                </a:solidFill>
                <a:latin typeface="楷体" panose="02010609060101010101" pitchFamily="49" charset="-122"/>
                <a:ea typeface="楷体" panose="02010609060101010101" pitchFamily="49" charset="-122"/>
              </a:rPr>
              <a:t>：</a:t>
            </a:r>
          </a:p>
        </p:txBody>
      </p:sp>
    </p:spTree>
    <p:extLst>
      <p:ext uri="{BB962C8B-B14F-4D97-AF65-F5344CB8AC3E}">
        <p14:creationId xmlns="" xmlns:p14="http://schemas.microsoft.com/office/powerpoint/2010/main" val="1005562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7086" y="347549"/>
            <a:ext cx="8175209" cy="2162447"/>
          </a:xfrm>
          <a:prstGeom prst="rect">
            <a:avLst/>
          </a:prstGeom>
        </p:spPr>
        <p:txBody>
          <a:bodyPr wrap="square" lIns="38414" tIns="19207" rIns="38414" bIns="19207">
            <a:spAutoFit/>
          </a:bodyPr>
          <a:lstStyle/>
          <a:p>
            <a:pPr>
              <a:lnSpc>
                <a:spcPct val="120000"/>
              </a:lnSpc>
            </a:pPr>
            <a:r>
              <a:rPr lang="zh-CN" altLang="en-US" sz="2300" b="1" dirty="0"/>
              <a:t>（</a:t>
            </a:r>
            <a:r>
              <a:rPr lang="en-US" altLang="zh-CN" sz="2300" dirty="0">
                <a:latin typeface="+mn-ea"/>
              </a:rPr>
              <a:t>3</a:t>
            </a:r>
            <a:r>
              <a:rPr lang="zh-CN" altLang="en-US" sz="2300" b="1" dirty="0"/>
              <a:t>）结合文本，简析小说是</a:t>
            </a:r>
            <a:r>
              <a:rPr lang="zh-CN" altLang="en-US" sz="2300" b="1" dirty="0" smtClean="0"/>
              <a:t>如何围绕</a:t>
            </a:r>
            <a:r>
              <a:rPr lang="zh-CN" altLang="en-US" sz="2300" b="1" dirty="0"/>
              <a:t>“一种美味”展开情节的</a:t>
            </a:r>
            <a:r>
              <a:rPr lang="zh-CN" altLang="en-US" sz="2300" b="1" dirty="0" smtClean="0"/>
              <a:t>？</a:t>
            </a:r>
            <a:endParaRPr lang="en-US" altLang="zh-CN" sz="2300" b="1" dirty="0" smtClean="0"/>
          </a:p>
          <a:p>
            <a:pPr>
              <a:lnSpc>
                <a:spcPct val="120000"/>
              </a:lnSpc>
            </a:pPr>
            <a:endParaRPr lang="en-US" altLang="zh-CN" sz="2300" b="1" dirty="0" smtClean="0"/>
          </a:p>
          <a:p>
            <a:pPr>
              <a:lnSpc>
                <a:spcPct val="120000"/>
              </a:lnSpc>
            </a:pPr>
            <a:endParaRPr lang="en-US" altLang="zh-CN" sz="2300" b="1" dirty="0" smtClean="0"/>
          </a:p>
          <a:p>
            <a:pPr>
              <a:lnSpc>
                <a:spcPct val="120000"/>
              </a:lnSpc>
            </a:pPr>
            <a:endParaRPr lang="zh-CN" altLang="en-US" sz="2300" b="1" dirty="0"/>
          </a:p>
        </p:txBody>
      </p:sp>
      <p:grpSp>
        <p:nvGrpSpPr>
          <p:cNvPr id="2" name="组合 1"/>
          <p:cNvGrpSpPr/>
          <p:nvPr/>
        </p:nvGrpSpPr>
        <p:grpSpPr>
          <a:xfrm>
            <a:off x="179512" y="908720"/>
            <a:ext cx="8280920" cy="1250812"/>
            <a:chOff x="958102" y="1908056"/>
            <a:chExt cx="22070952" cy="2501915"/>
          </a:xfrm>
        </p:grpSpPr>
        <p:sp>
          <p:nvSpPr>
            <p:cNvPr id="12" name="圆角矩形 11"/>
            <p:cNvSpPr/>
            <p:nvPr/>
          </p:nvSpPr>
          <p:spPr>
            <a:xfrm>
              <a:off x="1341944" y="2484188"/>
              <a:ext cx="21687110" cy="1925783"/>
            </a:xfrm>
            <a:prstGeom prst="roundRect">
              <a:avLst>
                <a:gd name="adj" fmla="val 5291"/>
              </a:avLst>
            </a:prstGeom>
            <a:solidFill>
              <a:schemeClr val="bg1"/>
            </a:solidFill>
            <a:ln>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Picture 2" descr="C:\Users\fyh1995\Desktop\未标题-14.png"/>
            <p:cNvPicPr>
              <a:picLocks noChangeAspect="1" noChangeArrowheads="1"/>
            </p:cNvPicPr>
            <p:nvPr/>
          </p:nvPicPr>
          <p:blipFill>
            <a:blip r:embed="rId2" cstate="print"/>
            <a:srcRect/>
            <a:stretch>
              <a:fillRect/>
            </a:stretch>
          </p:blipFill>
          <p:spPr bwMode="auto">
            <a:xfrm>
              <a:off x="958102" y="1908056"/>
              <a:ext cx="2166015" cy="683999"/>
            </a:xfrm>
            <a:prstGeom prst="rect">
              <a:avLst/>
            </a:prstGeom>
            <a:noFill/>
          </p:spPr>
        </p:pic>
        <p:sp>
          <p:nvSpPr>
            <p:cNvPr id="8" name="TextBox 7"/>
            <p:cNvSpPr txBox="1"/>
            <p:nvPr/>
          </p:nvSpPr>
          <p:spPr>
            <a:xfrm>
              <a:off x="2493473" y="2448177"/>
              <a:ext cx="20480911" cy="1908436"/>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题干明确要求分析标题与情节的关系，因此不需要从其他角度切入。  </a:t>
              </a:r>
              <a:endParaRPr lang="zh-CN" altLang="en-US" sz="2800" b="1" dirty="0">
                <a:latin typeface="楷体" panose="02010609060101010101" pitchFamily="49" charset="-122"/>
                <a:ea typeface="楷体" panose="02010609060101010101" pitchFamily="49" charset="-122"/>
              </a:endParaRPr>
            </a:p>
          </p:txBody>
        </p:sp>
      </p:grpSp>
      <p:sp>
        <p:nvSpPr>
          <p:cNvPr id="17" name="矩形 16"/>
          <p:cNvSpPr/>
          <p:nvPr/>
        </p:nvSpPr>
        <p:spPr>
          <a:xfrm>
            <a:off x="251520" y="2204864"/>
            <a:ext cx="8568952" cy="4575416"/>
          </a:xfrm>
          <a:prstGeom prst="rect">
            <a:avLst/>
          </a:prstGeom>
        </p:spPr>
        <p:txBody>
          <a:bodyPr wrap="square" lIns="38414" tIns="19207" rIns="38414" bIns="19207">
            <a:spAutoFit/>
          </a:bodyPr>
          <a:lstStyle/>
          <a:p>
            <a:pPr>
              <a:lnSpc>
                <a:spcPct val="110000"/>
              </a:lnSpc>
            </a:pPr>
            <a:r>
              <a:rPr lang="en-US" altLang="zh-CN" sz="2300" dirty="0">
                <a:solidFill>
                  <a:srgbClr val="FF0000"/>
                </a:solidFill>
                <a:latin typeface="Adobe 黑体 Std R" pitchFamily="34" charset="-122"/>
                <a:ea typeface="Adobe 黑体 Std R" pitchFamily="34" charset="-122"/>
              </a:rPr>
              <a:t> </a:t>
            </a:r>
            <a:r>
              <a:rPr lang="en-US" altLang="zh-CN" sz="2300" dirty="0" smtClean="0">
                <a:solidFill>
                  <a:srgbClr val="FF0000"/>
                </a:solidFill>
                <a:latin typeface="Adobe 黑体 Std R" pitchFamily="34" charset="-122"/>
                <a:ea typeface="Adobe 黑体 Std R" pitchFamily="34" charset="-122"/>
              </a:rPr>
              <a:t>   </a:t>
            </a:r>
            <a:r>
              <a:rPr lang="zh-CN" altLang="en-US" sz="2300" dirty="0" smtClean="0">
                <a:solidFill>
                  <a:srgbClr val="FF0000"/>
                </a:solidFill>
                <a:latin typeface="Adobe 黑体 Std R" pitchFamily="34" charset="-122"/>
                <a:ea typeface="Adobe 黑体 Std R" pitchFamily="34" charset="-122"/>
              </a:rPr>
              <a:t>解析：</a:t>
            </a:r>
            <a:r>
              <a:rPr lang="zh-CN" altLang="en-US" sz="2400" b="1" dirty="0" smtClean="0">
                <a:solidFill>
                  <a:srgbClr val="2A5CAA"/>
                </a:solidFill>
                <a:latin typeface="楷体" pitchFamily="49" charset="-122"/>
                <a:ea typeface="楷体" pitchFamily="49" charset="-122"/>
              </a:rPr>
              <a:t>本题</a:t>
            </a:r>
            <a:r>
              <a:rPr lang="zh-CN" altLang="en-US" sz="2400" b="1" dirty="0">
                <a:solidFill>
                  <a:srgbClr val="2A5CAA"/>
                </a:solidFill>
                <a:latin typeface="楷体" pitchFamily="49" charset="-122"/>
                <a:ea typeface="楷体" pitchFamily="49" charset="-122"/>
              </a:rPr>
              <a:t>考查标题的线索</a:t>
            </a:r>
            <a:r>
              <a:rPr lang="zh-CN" altLang="en-US" sz="2400" b="1" spc="-63" dirty="0">
                <a:solidFill>
                  <a:srgbClr val="2A5CAA"/>
                </a:solidFill>
                <a:latin typeface="楷体" pitchFamily="49" charset="-122"/>
                <a:ea typeface="楷体" pitchFamily="49" charset="-122"/>
              </a:rPr>
              <a:t>作用。解答此题，要先</a:t>
            </a:r>
            <a:r>
              <a:rPr lang="zh-CN" altLang="en-US" sz="2400" b="1" spc="-210" dirty="0">
                <a:solidFill>
                  <a:srgbClr val="2A5CAA"/>
                </a:solidFill>
                <a:latin typeface="楷体" pitchFamily="49" charset="-122"/>
                <a:ea typeface="楷体" pitchFamily="49" charset="-122"/>
              </a:rPr>
              <a:t>筛选和</a:t>
            </a:r>
            <a:r>
              <a:rPr lang="zh-CN" altLang="en-US" sz="2400" b="1" spc="-210" dirty="0" smtClean="0">
                <a:solidFill>
                  <a:srgbClr val="2A5CAA"/>
                </a:solidFill>
                <a:latin typeface="楷体" pitchFamily="49" charset="-122"/>
                <a:ea typeface="楷体" pitchFamily="49" charset="-122"/>
              </a:rPr>
              <a:t>“一种美味”  </a:t>
            </a:r>
            <a:r>
              <a:rPr lang="zh-CN" altLang="en-US" sz="2400" b="1" spc="-88" dirty="0" smtClean="0">
                <a:solidFill>
                  <a:srgbClr val="2A5CAA"/>
                </a:solidFill>
                <a:latin typeface="楷体" pitchFamily="49" charset="-122"/>
                <a:ea typeface="楷体" pitchFamily="49" charset="-122"/>
              </a:rPr>
              <a:t>相关</a:t>
            </a:r>
            <a:r>
              <a:rPr lang="zh-CN" altLang="en-US" sz="2400" b="1" spc="-88" dirty="0">
                <a:solidFill>
                  <a:srgbClr val="2A5CAA"/>
                </a:solidFill>
                <a:latin typeface="楷体" pitchFamily="49" charset="-122"/>
                <a:ea typeface="楷体" pitchFamily="49" charset="-122"/>
              </a:rPr>
              <a:t>的故事情节，再</a:t>
            </a:r>
            <a:r>
              <a:rPr lang="zh-CN" altLang="en-US" sz="2400" b="1" spc="126" dirty="0">
                <a:solidFill>
                  <a:srgbClr val="2A5CAA"/>
                </a:solidFill>
                <a:latin typeface="楷体" pitchFamily="49" charset="-122"/>
                <a:ea typeface="楷体" pitchFamily="49" charset="-122"/>
              </a:rPr>
              <a:t>提炼概括</a:t>
            </a:r>
            <a:r>
              <a:rPr lang="zh-CN" altLang="en-US" sz="2400" b="1" spc="-88" dirty="0">
                <a:solidFill>
                  <a:srgbClr val="2A5CAA"/>
                </a:solidFill>
                <a:latin typeface="楷体" pitchFamily="49" charset="-122"/>
                <a:ea typeface="楷体" pitchFamily="49" charset="-122"/>
              </a:rPr>
              <a:t>。小说</a:t>
            </a:r>
            <a:r>
              <a:rPr lang="zh-CN" altLang="en-US" sz="2400" b="1" spc="-88" dirty="0">
                <a:solidFill>
                  <a:srgbClr val="FF0000"/>
                </a:solidFill>
                <a:latin typeface="楷体" pitchFamily="49" charset="-122"/>
                <a:ea typeface="楷体" pitchFamily="49" charset="-122"/>
              </a:rPr>
              <a:t>开头</a:t>
            </a:r>
            <a:r>
              <a:rPr lang="zh-CN" altLang="en-US" sz="2400" b="1" spc="-88" dirty="0">
                <a:solidFill>
                  <a:srgbClr val="2A5CAA"/>
                </a:solidFill>
                <a:latin typeface="楷体" pitchFamily="49" charset="-122"/>
                <a:ea typeface="楷体" pitchFamily="49" charset="-122"/>
              </a:rPr>
              <a:t>叙述了“他”因捉到一</a:t>
            </a:r>
            <a:r>
              <a:rPr lang="zh-CN" altLang="en-US" sz="2400" b="1" spc="-130" dirty="0">
                <a:solidFill>
                  <a:srgbClr val="2A5CAA"/>
                </a:solidFill>
                <a:latin typeface="楷体" pitchFamily="49" charset="-122"/>
                <a:ea typeface="楷体" pitchFamily="49" charset="-122"/>
              </a:rPr>
              <a:t>条</a:t>
            </a:r>
            <a:r>
              <a:rPr lang="zh-CN" altLang="en-US" sz="2400" b="1" spc="-130" dirty="0" smtClean="0">
                <a:solidFill>
                  <a:srgbClr val="2A5CAA"/>
                </a:solidFill>
                <a:latin typeface="楷体" pitchFamily="49" charset="-122"/>
                <a:ea typeface="楷体" pitchFamily="49" charset="-122"/>
              </a:rPr>
              <a:t>小鱼</a:t>
            </a:r>
            <a:r>
              <a:rPr lang="zh-CN" altLang="en-US" sz="2400" b="1" spc="-130" dirty="0">
                <a:solidFill>
                  <a:srgbClr val="2A5CAA"/>
                </a:solidFill>
                <a:latin typeface="楷体" pitchFamily="49" charset="-122"/>
                <a:ea typeface="楷体" pitchFamily="49" charset="-122"/>
              </a:rPr>
              <a:t>，</a:t>
            </a:r>
            <a:r>
              <a:rPr lang="zh-CN" altLang="en-US" sz="2400" b="1" spc="-88" dirty="0">
                <a:solidFill>
                  <a:srgbClr val="2A5CAA"/>
                </a:solidFill>
                <a:latin typeface="楷体" pitchFamily="49" charset="-122"/>
                <a:ea typeface="楷体" pitchFamily="49" charset="-122"/>
              </a:rPr>
              <a:t>引发一家人对“美味”的期待和体验。一个从没吃过鱼的六岁</a:t>
            </a:r>
            <a:r>
              <a:rPr lang="zh-CN" altLang="en-US" sz="2400" b="1" spc="-88" dirty="0" smtClean="0">
                <a:solidFill>
                  <a:srgbClr val="2A5CAA"/>
                </a:solidFill>
                <a:latin typeface="楷体" pitchFamily="49" charset="-122"/>
                <a:ea typeface="楷体" pitchFamily="49" charset="-122"/>
              </a:rPr>
              <a:t>孩</a:t>
            </a:r>
            <a:r>
              <a:rPr lang="zh-CN" altLang="en-US" sz="2400" b="1" spc="252" dirty="0" smtClean="0">
                <a:solidFill>
                  <a:srgbClr val="2A5CAA"/>
                </a:solidFill>
                <a:latin typeface="楷体" pitchFamily="49" charset="-122"/>
                <a:ea typeface="楷体" pitchFamily="49" charset="-122"/>
              </a:rPr>
              <a:t>子</a:t>
            </a:r>
            <a:r>
              <a:rPr lang="zh-CN" altLang="en-US" sz="2400" b="1" spc="252" dirty="0">
                <a:solidFill>
                  <a:srgbClr val="2A5CAA"/>
                </a:solidFill>
                <a:latin typeface="楷体" pitchFamily="49" charset="-122"/>
                <a:ea typeface="楷体" pitchFamily="49" charset="-122"/>
              </a:rPr>
              <a:t>，</a:t>
            </a:r>
            <a:r>
              <a:rPr lang="zh-CN" altLang="en-US" sz="2400" b="1" dirty="0">
                <a:solidFill>
                  <a:srgbClr val="2A5CAA"/>
                </a:solidFill>
                <a:latin typeface="楷体" pitchFamily="49" charset="-122"/>
                <a:ea typeface="楷体" pitchFamily="49" charset="-122"/>
              </a:rPr>
              <a:t>亲手</a:t>
            </a:r>
            <a:r>
              <a:rPr lang="zh-CN" altLang="en-US" sz="2400" b="1" spc="126" dirty="0">
                <a:solidFill>
                  <a:srgbClr val="2A5CAA"/>
                </a:solidFill>
                <a:latin typeface="楷体" pitchFamily="49" charset="-122"/>
                <a:ea typeface="楷体" pitchFamily="49" charset="-122"/>
              </a:rPr>
              <a:t>抓到</a:t>
            </a:r>
            <a:r>
              <a:rPr lang="zh-CN" altLang="en-US" sz="2400" b="1" spc="-88" dirty="0">
                <a:solidFill>
                  <a:srgbClr val="2A5CAA"/>
                </a:solidFill>
                <a:latin typeface="楷体" pitchFamily="49" charset="-122"/>
                <a:ea typeface="楷体" pitchFamily="49" charset="-122"/>
              </a:rPr>
              <a:t>一</a:t>
            </a:r>
            <a:r>
              <a:rPr lang="zh-CN" altLang="en-US" sz="2400" b="1" spc="-63" dirty="0">
                <a:solidFill>
                  <a:srgbClr val="2A5CAA"/>
                </a:solidFill>
                <a:latin typeface="楷体" pitchFamily="49" charset="-122"/>
                <a:ea typeface="楷体" pitchFamily="49" charset="-122"/>
              </a:rPr>
              <a:t>条鱼</a:t>
            </a:r>
            <a:r>
              <a:rPr lang="zh-CN" altLang="en-US" sz="2400" b="1" spc="-88" dirty="0">
                <a:solidFill>
                  <a:srgbClr val="2A5CAA"/>
                </a:solidFill>
                <a:latin typeface="楷体" pitchFamily="49" charset="-122"/>
                <a:ea typeface="楷体" pitchFamily="49" charset="-122"/>
              </a:rPr>
              <a:t>，能</a:t>
            </a:r>
            <a:r>
              <a:rPr lang="zh-CN" altLang="en-US" sz="2400" b="1" spc="252" dirty="0">
                <a:solidFill>
                  <a:srgbClr val="2A5CAA"/>
                </a:solidFill>
                <a:latin typeface="楷体" pitchFamily="49" charset="-122"/>
                <a:ea typeface="楷体" pitchFamily="49" charset="-122"/>
              </a:rPr>
              <a:t>给全家</a:t>
            </a:r>
            <a:r>
              <a:rPr lang="zh-CN" altLang="en-US" sz="2400" b="1" spc="126" dirty="0">
                <a:solidFill>
                  <a:srgbClr val="2A5CAA"/>
                </a:solidFill>
                <a:latin typeface="楷体" pitchFamily="49" charset="-122"/>
                <a:ea typeface="楷体" pitchFamily="49" charset="-122"/>
              </a:rPr>
              <a:t>带来一顿鱼</a:t>
            </a:r>
            <a:r>
              <a:rPr lang="zh-CN" altLang="en-US" sz="2400" b="1" spc="-88" dirty="0">
                <a:solidFill>
                  <a:srgbClr val="2A5CAA"/>
                </a:solidFill>
                <a:latin typeface="楷体" pitchFamily="49" charset="-122"/>
                <a:ea typeface="楷体" pitchFamily="49" charset="-122"/>
              </a:rPr>
              <a:t>汤，</a:t>
            </a:r>
            <a:r>
              <a:rPr lang="zh-CN" altLang="en-US" sz="2400" b="1" spc="252" dirty="0">
                <a:solidFill>
                  <a:srgbClr val="2A5CAA"/>
                </a:solidFill>
                <a:latin typeface="楷体" pitchFamily="49" charset="-122"/>
                <a:ea typeface="楷体" pitchFamily="49" charset="-122"/>
              </a:rPr>
              <a:t>这对他来说</a:t>
            </a:r>
            <a:r>
              <a:rPr lang="zh-CN" altLang="en-US" sz="2400" b="1" spc="-88" dirty="0">
                <a:solidFill>
                  <a:srgbClr val="2A5CAA"/>
                </a:solidFill>
                <a:latin typeface="楷体" pitchFamily="49" charset="-122"/>
                <a:ea typeface="楷体" pitchFamily="49" charset="-122"/>
              </a:rPr>
              <a:t>，是</a:t>
            </a:r>
            <a:r>
              <a:rPr lang="zh-CN" altLang="en-US" sz="2400" b="1" spc="-88" dirty="0" smtClean="0">
                <a:solidFill>
                  <a:srgbClr val="2A5CAA"/>
                </a:solidFill>
                <a:latin typeface="楷体" pitchFamily="49" charset="-122"/>
                <a:ea typeface="楷体" pitchFamily="49" charset="-122"/>
              </a:rPr>
              <a:t>从</a:t>
            </a:r>
            <a:r>
              <a:rPr lang="zh-CN" altLang="en-US" sz="2400" b="1" spc="126" dirty="0" smtClean="0">
                <a:solidFill>
                  <a:srgbClr val="2A5CAA"/>
                </a:solidFill>
                <a:latin typeface="楷体" pitchFamily="49" charset="-122"/>
                <a:ea typeface="楷体" pitchFamily="49" charset="-122"/>
              </a:rPr>
              <a:t>未品尝</a:t>
            </a:r>
            <a:r>
              <a:rPr lang="zh-CN" altLang="en-US" sz="2400" b="1" dirty="0">
                <a:solidFill>
                  <a:srgbClr val="2A5CAA"/>
                </a:solidFill>
                <a:latin typeface="楷体" pitchFamily="49" charset="-122"/>
                <a:ea typeface="楷体" pitchFamily="49" charset="-122"/>
              </a:rPr>
              <a:t>过的“一种美味”。</a:t>
            </a:r>
            <a:r>
              <a:rPr lang="zh-CN" altLang="en-US" sz="2400" b="1" spc="126" dirty="0">
                <a:solidFill>
                  <a:srgbClr val="FF0000"/>
                </a:solidFill>
                <a:latin typeface="楷体" pitchFamily="49" charset="-122"/>
                <a:ea typeface="楷体" pitchFamily="49" charset="-122"/>
              </a:rPr>
              <a:t>接下</a:t>
            </a:r>
            <a:r>
              <a:rPr lang="zh-CN" altLang="en-US" sz="2400" b="1" spc="126" dirty="0">
                <a:solidFill>
                  <a:srgbClr val="2A5CAA"/>
                </a:solidFill>
                <a:latin typeface="楷体" pitchFamily="49" charset="-122"/>
                <a:ea typeface="楷体" pitchFamily="49" charset="-122"/>
              </a:rPr>
              <a:t>来写</a:t>
            </a:r>
            <a:r>
              <a:rPr lang="zh-CN" altLang="en-US" sz="2400" b="1" spc="252" dirty="0">
                <a:solidFill>
                  <a:srgbClr val="2A5CAA"/>
                </a:solidFill>
                <a:latin typeface="楷体" pitchFamily="49" charset="-122"/>
                <a:ea typeface="楷体" pitchFamily="49" charset="-122"/>
              </a:rPr>
              <a:t>这样</a:t>
            </a:r>
            <a:r>
              <a:rPr lang="zh-CN" altLang="en-US" sz="2400" b="1" dirty="0">
                <a:solidFill>
                  <a:srgbClr val="2A5CAA"/>
                </a:solidFill>
                <a:latin typeface="楷体" pitchFamily="49" charset="-122"/>
                <a:ea typeface="楷体" pitchFamily="49" charset="-122"/>
              </a:rPr>
              <a:t>的“一种</a:t>
            </a:r>
            <a:r>
              <a:rPr lang="zh-CN" altLang="en-US" sz="2400" b="1" spc="126" dirty="0">
                <a:solidFill>
                  <a:srgbClr val="2A5CAA"/>
                </a:solidFill>
                <a:latin typeface="楷体" pitchFamily="49" charset="-122"/>
                <a:ea typeface="楷体" pitchFamily="49" charset="-122"/>
              </a:rPr>
              <a:t>美味</a:t>
            </a:r>
            <a:r>
              <a:rPr lang="zh-CN" altLang="en-US" sz="2400" b="1" dirty="0">
                <a:solidFill>
                  <a:srgbClr val="2A5CAA"/>
                </a:solidFill>
                <a:latin typeface="楷体" pitchFamily="49" charset="-122"/>
                <a:ea typeface="楷体" pitchFamily="49" charset="-122"/>
              </a:rPr>
              <a:t>”</a:t>
            </a:r>
            <a:r>
              <a:rPr lang="zh-CN" altLang="en-US" sz="2400" b="1" spc="126" dirty="0">
                <a:solidFill>
                  <a:srgbClr val="2A5CAA"/>
                </a:solidFill>
                <a:latin typeface="楷体" pitchFamily="49" charset="-122"/>
                <a:ea typeface="楷体" pitchFamily="49" charset="-122"/>
              </a:rPr>
              <a:t>也给</a:t>
            </a:r>
            <a:r>
              <a:rPr lang="zh-CN" altLang="en-US" sz="2400" b="1" dirty="0">
                <a:solidFill>
                  <a:srgbClr val="2A5CAA"/>
                </a:solidFill>
                <a:latin typeface="楷体" pitchFamily="49" charset="-122"/>
                <a:ea typeface="楷体" pitchFamily="49" charset="-122"/>
              </a:rPr>
              <a:t>家人</a:t>
            </a:r>
            <a:r>
              <a:rPr lang="zh-CN" altLang="en-US" sz="2400" b="1" dirty="0" smtClean="0">
                <a:solidFill>
                  <a:srgbClr val="2A5CAA"/>
                </a:solidFill>
                <a:latin typeface="楷体" pitchFamily="49" charset="-122"/>
                <a:ea typeface="楷体" pitchFamily="49" charset="-122"/>
              </a:rPr>
              <a:t>带来</a:t>
            </a:r>
            <a:r>
              <a:rPr lang="zh-CN" altLang="en-US" sz="2400" b="1" spc="126" dirty="0">
                <a:solidFill>
                  <a:srgbClr val="2A5CAA"/>
                </a:solidFill>
                <a:latin typeface="楷体" pitchFamily="49" charset="-122"/>
                <a:ea typeface="楷体" pitchFamily="49" charset="-122"/>
              </a:rPr>
              <a:t>了短暂的欢乐</a:t>
            </a:r>
            <a:r>
              <a:rPr lang="zh-CN" altLang="en-US" sz="2400" b="1" dirty="0">
                <a:solidFill>
                  <a:srgbClr val="2A5CAA"/>
                </a:solidFill>
                <a:latin typeface="楷体" pitchFamily="49" charset="-122"/>
                <a:ea typeface="楷体" pitchFamily="49" charset="-122"/>
              </a:rPr>
              <a:t>，父亲、</a:t>
            </a:r>
            <a:r>
              <a:rPr lang="zh-CN" altLang="en-US" sz="2400" b="1" spc="126" dirty="0">
                <a:solidFill>
                  <a:srgbClr val="2A5CAA"/>
                </a:solidFill>
                <a:latin typeface="楷体" pitchFamily="49" charset="-122"/>
                <a:ea typeface="楷体" pitchFamily="49" charset="-122"/>
              </a:rPr>
              <a:t>母亲和哥哥</a:t>
            </a:r>
            <a:r>
              <a:rPr lang="zh-CN" altLang="en-US" sz="2400" b="1" dirty="0">
                <a:solidFill>
                  <a:srgbClr val="2A5CAA"/>
                </a:solidFill>
                <a:latin typeface="楷体" pitchFamily="49" charset="-122"/>
                <a:ea typeface="楷体" pitchFamily="49" charset="-122"/>
              </a:rPr>
              <a:t>一反平常的压抑与沉默，</a:t>
            </a:r>
            <a:r>
              <a:rPr lang="zh-CN" altLang="en-US" sz="2400" b="1" dirty="0" smtClean="0">
                <a:solidFill>
                  <a:srgbClr val="2A5CAA"/>
                </a:solidFill>
                <a:latin typeface="楷体" pitchFamily="49" charset="-122"/>
                <a:ea typeface="楷体" pitchFamily="49" charset="-122"/>
              </a:rPr>
              <a:t>心态变得</a:t>
            </a:r>
            <a:r>
              <a:rPr lang="zh-CN" altLang="en-US" sz="2400" b="1" dirty="0">
                <a:solidFill>
                  <a:srgbClr val="2A5CAA"/>
                </a:solidFill>
                <a:latin typeface="楷体" pitchFamily="49" charset="-122"/>
                <a:ea typeface="楷体" pitchFamily="49" charset="-122"/>
              </a:rPr>
              <a:t>平和而轻松</a:t>
            </a:r>
            <a:r>
              <a:rPr lang="zh-CN" altLang="en-US" sz="2400" b="1" spc="-126" dirty="0">
                <a:solidFill>
                  <a:srgbClr val="2A5CAA"/>
                </a:solidFill>
                <a:latin typeface="楷体" pitchFamily="49" charset="-122"/>
                <a:ea typeface="楷体" pitchFamily="49" charset="-122"/>
              </a:rPr>
              <a:t>，从而也</a:t>
            </a:r>
            <a:r>
              <a:rPr lang="zh-CN" altLang="en-US" sz="2400" b="1" dirty="0">
                <a:solidFill>
                  <a:srgbClr val="2A5CAA"/>
                </a:solidFill>
                <a:latin typeface="楷体" pitchFamily="49" charset="-122"/>
                <a:ea typeface="楷体" pitchFamily="49" charset="-122"/>
              </a:rPr>
              <a:t>带来了家庭氛围的变化，</a:t>
            </a:r>
            <a:r>
              <a:rPr lang="zh-CN" altLang="en-US" sz="2400" b="1" dirty="0" smtClean="0">
                <a:solidFill>
                  <a:srgbClr val="2A5CAA"/>
                </a:solidFill>
                <a:latin typeface="楷体" pitchFamily="49" charset="-122"/>
                <a:ea typeface="楷体" pitchFamily="49" charset="-122"/>
              </a:rPr>
              <a:t>引发了一家人对美好生活的希冀。</a:t>
            </a:r>
            <a:r>
              <a:rPr lang="zh-CN" altLang="en-US" sz="2400" b="1" dirty="0" smtClean="0">
                <a:solidFill>
                  <a:srgbClr val="FF0000"/>
                </a:solidFill>
                <a:latin typeface="楷体" pitchFamily="49" charset="-122"/>
                <a:ea typeface="楷体" pitchFamily="49" charset="-122"/>
              </a:rPr>
              <a:t>结尾</a:t>
            </a:r>
            <a:r>
              <a:rPr lang="zh-CN" altLang="en-US" sz="2400" b="1" dirty="0" smtClean="0">
                <a:solidFill>
                  <a:srgbClr val="2A5CAA"/>
                </a:solidFill>
                <a:latin typeface="楷体" pitchFamily="49" charset="-122"/>
                <a:ea typeface="楷体" pitchFamily="49" charset="-122"/>
              </a:rPr>
              <a:t>突转</a:t>
            </a:r>
            <a:r>
              <a:rPr lang="zh-CN" altLang="en-US" sz="2400" b="1" dirty="0" smtClean="0">
                <a:solidFill>
                  <a:srgbClr val="2A5CAA"/>
                </a:solidFill>
                <a:latin typeface="C-KT" panose="03000509000000000000" pitchFamily="65" charset="-122"/>
                <a:ea typeface="C-KT" panose="03000509000000000000" pitchFamily="65" charset="-122"/>
              </a:rPr>
              <a:t>，</a:t>
            </a:r>
            <a:r>
              <a:rPr lang="zh-CN" altLang="en-US" sz="2400" b="1" dirty="0" smtClean="0">
                <a:solidFill>
                  <a:srgbClr val="2A5CAA"/>
                </a:solidFill>
                <a:latin typeface="楷体" pitchFamily="49" charset="-122"/>
                <a:ea typeface="楷体" pitchFamily="49" charset="-122"/>
              </a:rPr>
              <a:t>发现鱼没有入汤，家人喝的是豆腐汤，但这也不失为一次对“美味”的享受。</a:t>
            </a:r>
          </a:p>
          <a:p>
            <a:pPr>
              <a:lnSpc>
                <a:spcPct val="110000"/>
              </a:lnSpc>
            </a:pPr>
            <a:endParaRPr lang="en-US" altLang="zh-CN" sz="2800" b="1" dirty="0" smtClean="0">
              <a:solidFill>
                <a:srgbClr val="2A5CAA"/>
              </a:solidFill>
              <a:latin typeface="楷体" pitchFamily="49" charset="-122"/>
              <a:ea typeface="楷体" pitchFamily="49" charset="-122"/>
            </a:endParaRPr>
          </a:p>
        </p:txBody>
      </p:sp>
    </p:spTree>
    <p:extLst>
      <p:ext uri="{BB962C8B-B14F-4D97-AF65-F5344CB8AC3E}">
        <p14:creationId xmlns="" xmlns:p14="http://schemas.microsoft.com/office/powerpoint/2010/main" val="1537583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67544" y="2274547"/>
            <a:ext cx="8280920" cy="2882645"/>
          </a:xfrm>
          <a:prstGeom prst="rect">
            <a:avLst/>
          </a:prstGeom>
        </p:spPr>
        <p:txBody>
          <a:bodyPr wrap="square" lIns="38414" tIns="19207" rIns="38414" bIns="19207">
            <a:spAutoFit/>
          </a:bodyPr>
          <a:lstStyle/>
          <a:p>
            <a:pPr>
              <a:lnSpc>
                <a:spcPct val="110000"/>
              </a:lnSpc>
            </a:pPr>
            <a:r>
              <a:rPr lang="zh-CN" altLang="en-US" sz="2800" b="1" dirty="0" smtClean="0">
                <a:solidFill>
                  <a:srgbClr val="FF0000"/>
                </a:solidFill>
                <a:latin typeface="黑体"/>
                <a:ea typeface="黑体"/>
              </a:rPr>
              <a:t>①</a:t>
            </a:r>
            <a:r>
              <a:rPr lang="zh-CN" altLang="en-US" sz="2800" b="1" dirty="0" smtClean="0">
                <a:solidFill>
                  <a:srgbClr val="2A5CAA"/>
                </a:solidFill>
                <a:latin typeface="楷体" pitchFamily="49" charset="-122"/>
                <a:ea typeface="楷体" pitchFamily="49" charset="-122"/>
              </a:rPr>
              <a:t>小说</a:t>
            </a:r>
            <a:r>
              <a:rPr lang="zh-CN" altLang="en-US" sz="2800" b="1" dirty="0">
                <a:solidFill>
                  <a:srgbClr val="2A5CAA"/>
                </a:solidFill>
                <a:latin typeface="楷体" pitchFamily="49" charset="-122"/>
                <a:ea typeface="楷体" pitchFamily="49" charset="-122"/>
              </a:rPr>
              <a:t>围绕标题“一种美味”设置情节，</a:t>
            </a:r>
            <a:r>
              <a:rPr lang="zh-CN" altLang="en-US" sz="2800" b="1" dirty="0">
                <a:solidFill>
                  <a:srgbClr val="2A5CAA"/>
                </a:solidFill>
                <a:latin typeface="+mn-ea"/>
              </a:rPr>
              <a:t>（</a:t>
            </a:r>
            <a:r>
              <a:rPr lang="en-US" altLang="zh-CN" sz="2800" b="1" dirty="0">
                <a:solidFill>
                  <a:srgbClr val="2A5CAA"/>
                </a:solidFill>
                <a:latin typeface="+mn-ea"/>
              </a:rPr>
              <a:t>1</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n-ea"/>
              </a:rPr>
              <a:t>）</a:t>
            </a:r>
            <a:endParaRPr lang="en-US" altLang="zh-CN" sz="2800" b="1" dirty="0" smtClean="0">
              <a:solidFill>
                <a:srgbClr val="2A5CAA"/>
              </a:solidFill>
              <a:latin typeface="+mn-ea"/>
            </a:endParaRPr>
          </a:p>
          <a:p>
            <a:pPr>
              <a:lnSpc>
                <a:spcPct val="110000"/>
              </a:lnSpc>
            </a:pPr>
            <a:r>
              <a:rPr lang="zh-CN" altLang="en-US" sz="2800" b="1" dirty="0" smtClean="0">
                <a:solidFill>
                  <a:srgbClr val="FF0000"/>
                </a:solidFill>
                <a:latin typeface="黑体"/>
                <a:ea typeface="黑体"/>
              </a:rPr>
              <a:t>②</a:t>
            </a:r>
            <a:r>
              <a:rPr lang="zh-CN" altLang="en-US" sz="2800" b="1" dirty="0" smtClean="0">
                <a:solidFill>
                  <a:srgbClr val="2A5CAA"/>
                </a:solidFill>
                <a:latin typeface="楷体" pitchFamily="49" charset="-122"/>
                <a:ea typeface="楷体" pitchFamily="49" charset="-122"/>
              </a:rPr>
              <a:t>先</a:t>
            </a:r>
            <a:r>
              <a:rPr lang="zh-CN" altLang="en-US" sz="2800" b="1" dirty="0">
                <a:solidFill>
                  <a:srgbClr val="2A5CAA"/>
                </a:solidFill>
                <a:latin typeface="楷体" pitchFamily="49" charset="-122"/>
                <a:ea typeface="楷体" pitchFamily="49" charset="-122"/>
              </a:rPr>
              <a:t>写</a:t>
            </a:r>
            <a:r>
              <a:rPr lang="zh-CN" altLang="en-US" sz="2800" b="1" dirty="0" smtClean="0">
                <a:solidFill>
                  <a:srgbClr val="2A5CAA"/>
                </a:solidFill>
                <a:latin typeface="楷体" pitchFamily="49" charset="-122"/>
                <a:ea typeface="楷体" pitchFamily="49" charset="-122"/>
              </a:rPr>
              <a:t>“他”捉住</a:t>
            </a:r>
            <a:r>
              <a:rPr lang="zh-CN" altLang="en-US" sz="2800" b="1" dirty="0">
                <a:solidFill>
                  <a:srgbClr val="2A5CAA"/>
                </a:solidFill>
                <a:latin typeface="楷体" pitchFamily="49" charset="-122"/>
                <a:ea typeface="楷体" pitchFamily="49" charset="-122"/>
              </a:rPr>
              <a:t>一条小鱼，引发了“他”和家人对美味的期待</a:t>
            </a:r>
            <a:r>
              <a:rPr lang="zh-CN" altLang="en-US" sz="2800" b="1" dirty="0" smtClean="0">
                <a:solidFill>
                  <a:srgbClr val="2A5CAA"/>
                </a:solidFill>
                <a:latin typeface="楷体" pitchFamily="49" charset="-122"/>
                <a:ea typeface="楷体" pitchFamily="49" charset="-122"/>
              </a:rPr>
              <a:t>。</a:t>
            </a:r>
            <a:r>
              <a:rPr lang="zh-CN" altLang="en-US" sz="2800" b="1" dirty="0" smtClean="0">
                <a:solidFill>
                  <a:srgbClr val="2A5CAA"/>
                </a:solidFill>
                <a:latin typeface="+mn-ea"/>
              </a:rPr>
              <a:t>（</a:t>
            </a:r>
            <a:r>
              <a:rPr lang="en-US" altLang="zh-CN" sz="2800" b="1" dirty="0">
                <a:solidFill>
                  <a:srgbClr val="2A5CAA"/>
                </a:solidFill>
                <a:latin typeface="+mn-ea"/>
              </a:rPr>
              <a:t>1</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n-ea"/>
              </a:rPr>
              <a:t>）</a:t>
            </a:r>
            <a:endParaRPr lang="en-US" altLang="zh-CN" sz="2800" b="1" dirty="0" smtClean="0">
              <a:solidFill>
                <a:srgbClr val="2A5CAA"/>
              </a:solidFill>
              <a:latin typeface="+mn-ea"/>
            </a:endParaRPr>
          </a:p>
          <a:p>
            <a:pPr>
              <a:lnSpc>
                <a:spcPct val="110000"/>
              </a:lnSpc>
            </a:pPr>
            <a:r>
              <a:rPr lang="zh-CN" altLang="en-US" sz="2800" b="1" dirty="0" smtClean="0">
                <a:solidFill>
                  <a:srgbClr val="FF0000"/>
                </a:solidFill>
                <a:latin typeface="黑体"/>
                <a:ea typeface="黑体"/>
              </a:rPr>
              <a:t>③</a:t>
            </a:r>
            <a:r>
              <a:rPr lang="zh-CN" altLang="en-US" sz="2800" b="1" dirty="0" smtClean="0">
                <a:solidFill>
                  <a:srgbClr val="2A5CAA"/>
                </a:solidFill>
                <a:latin typeface="楷体" pitchFamily="49" charset="-122"/>
                <a:ea typeface="楷体" pitchFamily="49" charset="-122"/>
              </a:rPr>
              <a:t>接</a:t>
            </a:r>
            <a:r>
              <a:rPr lang="zh-CN" altLang="en-US" sz="2800" b="1" dirty="0">
                <a:solidFill>
                  <a:srgbClr val="2A5CAA"/>
                </a:solidFill>
                <a:latin typeface="楷体" pitchFamily="49" charset="-122"/>
                <a:ea typeface="楷体" pitchFamily="49" charset="-122"/>
              </a:rPr>
              <a:t>着，写母亲换豆腐烹制美味</a:t>
            </a:r>
            <a:r>
              <a:rPr lang="zh-CN" altLang="en-US" sz="2800" b="1" dirty="0">
                <a:solidFill>
                  <a:srgbClr val="2A5CAA"/>
                </a:solidFill>
                <a:latin typeface="+mn-ea"/>
              </a:rPr>
              <a:t>，（</a:t>
            </a:r>
            <a:r>
              <a:rPr lang="en-US" altLang="zh-CN" sz="2800" b="1" dirty="0">
                <a:solidFill>
                  <a:srgbClr val="2A5CAA"/>
                </a:solidFill>
                <a:latin typeface="+mn-ea"/>
              </a:rPr>
              <a:t>1</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n-ea"/>
              </a:rPr>
              <a:t>）</a:t>
            </a:r>
            <a:endParaRPr lang="en-US" altLang="zh-CN" sz="2800" b="1" dirty="0" smtClean="0">
              <a:solidFill>
                <a:srgbClr val="2A5CAA"/>
              </a:solidFill>
              <a:latin typeface="+mn-ea"/>
            </a:endParaRPr>
          </a:p>
          <a:p>
            <a:pPr>
              <a:lnSpc>
                <a:spcPct val="110000"/>
              </a:lnSpc>
            </a:pPr>
            <a:r>
              <a:rPr lang="zh-CN" altLang="en-US" sz="2800" b="1" dirty="0" smtClean="0">
                <a:solidFill>
                  <a:srgbClr val="FF0000"/>
                </a:solidFill>
                <a:latin typeface="黑体"/>
                <a:ea typeface="黑体"/>
              </a:rPr>
              <a:t>④</a:t>
            </a:r>
            <a:r>
              <a:rPr lang="zh-CN" altLang="en-US" sz="2800" b="1" dirty="0" smtClean="0">
                <a:solidFill>
                  <a:srgbClr val="2A5CAA"/>
                </a:solidFill>
                <a:latin typeface="楷体" pitchFamily="49" charset="-122"/>
                <a:ea typeface="楷体" pitchFamily="49" charset="-122"/>
              </a:rPr>
              <a:t>再</a:t>
            </a:r>
            <a:r>
              <a:rPr lang="zh-CN" altLang="en-US" sz="2800" b="1" dirty="0">
                <a:solidFill>
                  <a:srgbClr val="2A5CAA"/>
                </a:solidFill>
                <a:latin typeface="楷体" pitchFamily="49" charset="-122"/>
                <a:ea typeface="楷体" pitchFamily="49" charset="-122"/>
              </a:rPr>
              <a:t>写一家人享受“一种美味”的</a:t>
            </a:r>
            <a:r>
              <a:rPr lang="zh-CN" altLang="en-US" sz="2800" b="1" dirty="0" smtClean="0">
                <a:solidFill>
                  <a:srgbClr val="2A5CAA"/>
                </a:solidFill>
                <a:latin typeface="楷体" pitchFamily="49" charset="-122"/>
                <a:ea typeface="楷体" pitchFamily="49" charset="-122"/>
              </a:rPr>
              <a:t>美好</a:t>
            </a:r>
            <a:r>
              <a:rPr lang="zh-CN" altLang="en-US" sz="2800" b="1" dirty="0">
                <a:solidFill>
                  <a:srgbClr val="2A5CAA"/>
                </a:solidFill>
                <a:latin typeface="楷体" pitchFamily="49" charset="-122"/>
                <a:ea typeface="楷体" pitchFamily="49" charset="-122"/>
              </a:rPr>
              <a:t>氛围</a:t>
            </a:r>
            <a:r>
              <a:rPr lang="zh-CN" altLang="en-US" sz="2800" b="1" dirty="0">
                <a:solidFill>
                  <a:srgbClr val="2A5CAA"/>
                </a:solidFill>
                <a:latin typeface="+mn-ea"/>
              </a:rPr>
              <a:t>，（</a:t>
            </a:r>
            <a:r>
              <a:rPr lang="en-US" altLang="zh-CN" sz="2800" b="1" dirty="0">
                <a:solidFill>
                  <a:srgbClr val="2A5CAA"/>
                </a:solidFill>
                <a:latin typeface="+mn-ea"/>
              </a:rPr>
              <a:t>1</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n-ea"/>
              </a:rPr>
              <a:t>）</a:t>
            </a:r>
            <a:endParaRPr lang="en-US" altLang="zh-CN" sz="2800" b="1" dirty="0" smtClean="0">
              <a:solidFill>
                <a:srgbClr val="2A5CAA"/>
              </a:solidFill>
              <a:latin typeface="+mn-ea"/>
            </a:endParaRPr>
          </a:p>
          <a:p>
            <a:pPr>
              <a:lnSpc>
                <a:spcPct val="110000"/>
              </a:lnSpc>
            </a:pPr>
            <a:r>
              <a:rPr lang="zh-CN" altLang="en-US" sz="2800" b="1" dirty="0" smtClean="0">
                <a:solidFill>
                  <a:srgbClr val="FF0000"/>
                </a:solidFill>
                <a:latin typeface="黑体"/>
                <a:ea typeface="黑体"/>
              </a:rPr>
              <a:t>⑤</a:t>
            </a:r>
            <a:r>
              <a:rPr lang="zh-CN" altLang="en-US" sz="2800" b="1" dirty="0" smtClean="0">
                <a:solidFill>
                  <a:srgbClr val="2A5CAA"/>
                </a:solidFill>
                <a:latin typeface="楷体" pitchFamily="49" charset="-122"/>
                <a:ea typeface="楷体" pitchFamily="49" charset="-122"/>
              </a:rPr>
              <a:t>最</a:t>
            </a:r>
            <a:r>
              <a:rPr lang="zh-CN" altLang="en-US" sz="2800" b="1" dirty="0">
                <a:solidFill>
                  <a:srgbClr val="2A5CAA"/>
                </a:solidFill>
                <a:latin typeface="楷体" pitchFamily="49" charset="-122"/>
                <a:ea typeface="楷体" pitchFamily="49" charset="-122"/>
              </a:rPr>
              <a:t>后以“鱼未入汤”暗示美味的真正意义。</a:t>
            </a:r>
            <a:r>
              <a:rPr lang="zh-CN" altLang="en-US" sz="2800" b="1" dirty="0">
                <a:solidFill>
                  <a:srgbClr val="2A5CAA"/>
                </a:solidFill>
                <a:latin typeface="+mn-ea"/>
              </a:rPr>
              <a:t>（</a:t>
            </a:r>
            <a:r>
              <a:rPr lang="en-US" altLang="zh-CN" sz="2800" b="1" dirty="0">
                <a:solidFill>
                  <a:srgbClr val="2A5CAA"/>
                </a:solidFill>
                <a:latin typeface="+mn-ea"/>
              </a:rPr>
              <a:t>1</a:t>
            </a:r>
            <a:r>
              <a:rPr lang="zh-CN" altLang="en-US" sz="2800" b="1" dirty="0">
                <a:solidFill>
                  <a:srgbClr val="2A5CAA"/>
                </a:solidFill>
                <a:latin typeface="楷体" pitchFamily="49" charset="-122"/>
                <a:ea typeface="楷体" pitchFamily="49" charset="-122"/>
              </a:rPr>
              <a:t>分</a:t>
            </a:r>
            <a:r>
              <a:rPr lang="zh-CN" altLang="en-US" sz="2800" b="1" dirty="0">
                <a:solidFill>
                  <a:srgbClr val="2A5CAA"/>
                </a:solidFill>
                <a:latin typeface="+mn-ea"/>
              </a:rPr>
              <a:t>）</a:t>
            </a:r>
          </a:p>
        </p:txBody>
      </p:sp>
      <p:sp>
        <p:nvSpPr>
          <p:cNvPr id="10" name="矩形 9"/>
          <p:cNvSpPr/>
          <p:nvPr/>
        </p:nvSpPr>
        <p:spPr>
          <a:xfrm>
            <a:off x="476369" y="347549"/>
            <a:ext cx="7608019" cy="888252"/>
          </a:xfrm>
          <a:prstGeom prst="rect">
            <a:avLst/>
          </a:prstGeom>
        </p:spPr>
        <p:txBody>
          <a:bodyPr wrap="square" lIns="38414" tIns="19207" rIns="38414" bIns="19207">
            <a:spAutoFit/>
          </a:bodyPr>
          <a:lstStyle/>
          <a:p>
            <a:pPr>
              <a:lnSpc>
                <a:spcPct val="120000"/>
              </a:lnSpc>
            </a:pPr>
            <a:r>
              <a:rPr lang="zh-CN" altLang="en-US" sz="2300" b="1" dirty="0"/>
              <a:t>（</a:t>
            </a:r>
            <a:r>
              <a:rPr lang="en-US" altLang="zh-CN" sz="2300" dirty="0">
                <a:latin typeface="+mn-ea"/>
              </a:rPr>
              <a:t>3</a:t>
            </a:r>
            <a:r>
              <a:rPr lang="zh-CN" altLang="en-US" sz="2300" b="1" dirty="0"/>
              <a:t>）结合文本，简析小说是</a:t>
            </a:r>
            <a:r>
              <a:rPr lang="zh-CN" altLang="en-US" sz="2300" b="1" dirty="0" smtClean="0"/>
              <a:t>如何围绕</a:t>
            </a:r>
            <a:r>
              <a:rPr lang="zh-CN" altLang="en-US" sz="2300" b="1" dirty="0"/>
              <a:t>“一种美味”展开情节的？</a:t>
            </a:r>
          </a:p>
        </p:txBody>
      </p:sp>
      <p:sp>
        <p:nvSpPr>
          <p:cNvPr id="3" name="矩形 2"/>
          <p:cNvSpPr/>
          <p:nvPr/>
        </p:nvSpPr>
        <p:spPr>
          <a:xfrm>
            <a:off x="600490" y="1344690"/>
            <a:ext cx="1159606" cy="454865"/>
          </a:xfrm>
          <a:prstGeom prst="rect">
            <a:avLst/>
          </a:prstGeom>
        </p:spPr>
        <p:txBody>
          <a:bodyPr wrap="none" lIns="38414" tIns="19207" rIns="38414" bIns="19207">
            <a:spAutoFit/>
          </a:bodyPr>
          <a:lstStyle/>
          <a:p>
            <a:pPr>
              <a:lnSpc>
                <a:spcPct val="110000"/>
              </a:lnSpc>
            </a:pPr>
            <a:r>
              <a:rPr lang="zh-CN" altLang="en-US" sz="2800" b="1" dirty="0">
                <a:solidFill>
                  <a:srgbClr val="FF0000"/>
                </a:solidFill>
                <a:latin typeface="黑体" panose="02010609060101010101" pitchFamily="49" charset="-122"/>
                <a:ea typeface="黑体" panose="02010609060101010101" pitchFamily="49" charset="-122"/>
              </a:rPr>
              <a:t>答案</a:t>
            </a:r>
            <a:r>
              <a:rPr lang="zh-CN" altLang="en-US" sz="2800" b="1" dirty="0">
                <a:solidFill>
                  <a:srgbClr val="FF0000"/>
                </a:solidFill>
                <a:latin typeface="楷体" panose="02010609060101010101" pitchFamily="49" charset="-122"/>
                <a:ea typeface="楷体" panose="02010609060101010101" pitchFamily="49" charset="-122"/>
              </a:rPr>
              <a:t>：</a:t>
            </a:r>
            <a:endParaRPr lang="en-US" altLang="zh-CN" sz="28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9542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6603" y="802842"/>
            <a:ext cx="8213190" cy="408121"/>
          </a:xfrm>
          <a:prstGeom prst="rect">
            <a:avLst/>
          </a:prstGeom>
          <a:noFill/>
        </p:spPr>
        <p:txBody>
          <a:bodyPr wrap="square" lIns="38414" tIns="19207" rIns="38414" bIns="19207" rtlCol="0">
            <a:spAutoFit/>
          </a:bodyPr>
          <a:lstStyle/>
          <a:p>
            <a:pPr algn="ctr"/>
            <a:r>
              <a:rPr lang="zh-CN" altLang="en-US" sz="2400" b="1" dirty="0" smtClean="0">
                <a:latin typeface="黑体" panose="02010609060101010101" pitchFamily="49" charset="-122"/>
                <a:ea typeface="黑体" panose="02010609060101010101" pitchFamily="49" charset="-122"/>
              </a:rPr>
              <a:t>小说标题的作用</a:t>
            </a:r>
            <a:endParaRPr lang="zh-CN" altLang="en-US" sz="2400" b="1" dirty="0">
              <a:latin typeface="黑体" panose="02010609060101010101" pitchFamily="49" charset="-122"/>
              <a:ea typeface="黑体" panose="02010609060101010101" pitchFamily="49" charset="-122"/>
            </a:endParaRPr>
          </a:p>
        </p:txBody>
      </p:sp>
      <p:pic>
        <p:nvPicPr>
          <p:cNvPr id="20" name="图片 19"/>
          <p:cNvPicPr>
            <a:picLocks noChangeAspect="1"/>
          </p:cNvPicPr>
          <p:nvPr/>
        </p:nvPicPr>
        <p:blipFill rotWithShape="1">
          <a:blip r:embed="rId2" cstate="print">
            <a:extLst>
              <a:ext uri="{28A0092B-C50C-407E-A947-70E740481C1C}">
                <a14:useLocalDpi xmlns="" xmlns:a14="http://schemas.microsoft.com/office/drawing/2010/main" val="0"/>
              </a:ext>
            </a:extLst>
          </a:blip>
          <a:srcRect l="-9" t="-220" r="46424" b="7773"/>
          <a:stretch/>
        </p:blipFill>
        <p:spPr>
          <a:xfrm>
            <a:off x="1012571" y="1339366"/>
            <a:ext cx="6267579" cy="2881630"/>
          </a:xfrm>
          <a:prstGeom prst="rect">
            <a:avLst/>
          </a:prstGeom>
        </p:spPr>
      </p:pic>
      <p:pic>
        <p:nvPicPr>
          <p:cNvPr id="21" name="图片 20"/>
          <p:cNvPicPr>
            <a:picLocks noChangeAspect="1"/>
          </p:cNvPicPr>
          <p:nvPr/>
        </p:nvPicPr>
        <p:blipFill rotWithShape="1">
          <a:blip r:embed="rId2" cstate="print">
            <a:extLst>
              <a:ext uri="{28A0092B-C50C-407E-A947-70E740481C1C}">
                <a14:useLocalDpi xmlns="" xmlns:a14="http://schemas.microsoft.com/office/drawing/2010/main" val="0"/>
              </a:ext>
            </a:extLst>
          </a:blip>
          <a:srcRect l="52814"/>
          <a:stretch/>
        </p:blipFill>
        <p:spPr>
          <a:xfrm>
            <a:off x="2565086" y="4019921"/>
            <a:ext cx="5519133" cy="3117062"/>
          </a:xfrm>
          <a:prstGeom prst="rect">
            <a:avLst/>
          </a:prstGeom>
        </p:spPr>
      </p:pic>
      <p:grpSp>
        <p:nvGrpSpPr>
          <p:cNvPr id="3" name="组合 25"/>
          <p:cNvGrpSpPr/>
          <p:nvPr/>
        </p:nvGrpSpPr>
        <p:grpSpPr>
          <a:xfrm>
            <a:off x="477094" y="331211"/>
            <a:ext cx="1219433" cy="478319"/>
            <a:chOff x="1271587" y="2130359"/>
            <a:chExt cx="3250128" cy="956748"/>
          </a:xfrm>
          <a:solidFill>
            <a:srgbClr val="C00000"/>
          </a:solidFill>
        </p:grpSpPr>
        <p:sp>
          <p:nvSpPr>
            <p:cNvPr id="27" name="对角圆角矩形 49"/>
            <p:cNvSpPr/>
            <p:nvPr/>
          </p:nvSpPr>
          <p:spPr>
            <a:xfrm>
              <a:off x="1271587" y="2187107"/>
              <a:ext cx="3096443" cy="900000"/>
            </a:xfrm>
            <a:prstGeom prst="round2DiagRect">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5"/>
            <p:cNvSpPr txBox="1"/>
            <p:nvPr/>
          </p:nvSpPr>
          <p:spPr>
            <a:xfrm>
              <a:off x="1555780" y="2130359"/>
              <a:ext cx="2965935" cy="923436"/>
            </a:xfrm>
            <a:prstGeom prst="rect">
              <a:avLst/>
            </a:prstGeom>
            <a:noFill/>
            <a:ln>
              <a:noFill/>
            </a:ln>
          </p:spPr>
          <p:txBody>
            <a:bodyPr wrap="none" rtlCol="0" anchor="ctr" anchorCtr="1">
              <a:spAutoFit/>
            </a:bodyPr>
            <a:lstStyle/>
            <a:p>
              <a:r>
                <a:rPr lang="zh-CN" altLang="en-US" sz="2400" b="1" dirty="0">
                  <a:solidFill>
                    <a:schemeClr val="bg1"/>
                  </a:solidFill>
                  <a:latin typeface="黑体" panose="02010609060101010101" pitchFamily="49" charset="-122"/>
                  <a:ea typeface="黑体" panose="02010609060101010101" pitchFamily="49" charset="-122"/>
                </a:rPr>
                <a:t>小积累</a:t>
              </a:r>
            </a:p>
          </p:txBody>
        </p:sp>
      </p:grpSp>
    </p:spTree>
    <p:extLst>
      <p:ext uri="{BB962C8B-B14F-4D97-AF65-F5344CB8AC3E}">
        <p14:creationId xmlns="" xmlns:p14="http://schemas.microsoft.com/office/powerpoint/2010/main" val="11947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7409"/>
          <p:cNvSpPr txBox="1"/>
          <p:nvPr/>
        </p:nvSpPr>
        <p:spPr>
          <a:xfrm>
            <a:off x="395536" y="39370"/>
            <a:ext cx="8592889" cy="7899400"/>
          </a:xfrm>
          <a:prstGeom prst="rect">
            <a:avLst/>
          </a:prstGeom>
          <a:noFill/>
          <a:ln w="9525">
            <a:noFill/>
          </a:ln>
        </p:spPr>
        <p:txBody>
          <a:bodyPr wrap="square">
            <a:spAutoFit/>
          </a:bodyPr>
          <a:lstStyle/>
          <a:p>
            <a:pPr marL="342900" indent="-342900">
              <a:lnSpc>
                <a:spcPct val="140000"/>
              </a:lnSpc>
            </a:pPr>
            <a:r>
              <a:rPr lang="zh-CN" altLang="en-US" sz="3600" b="1" dirty="0" smtClean="0">
                <a:solidFill>
                  <a:srgbClr val="FF0000"/>
                </a:solidFill>
                <a:latin typeface="黑体" panose="02010609060101010101" pitchFamily="49" charset="-122"/>
                <a:ea typeface="黑体" panose="02010609060101010101" pitchFamily="49" charset="-122"/>
              </a:rPr>
              <a:t>小说文</a:t>
            </a:r>
            <a:r>
              <a:rPr lang="zh-CN" altLang="en-US" sz="3600" b="1" dirty="0" smtClean="0">
                <a:solidFill>
                  <a:srgbClr val="FF0000"/>
                </a:solidFill>
                <a:latin typeface="黑体" panose="02010609060101010101" pitchFamily="49" charset="-122"/>
                <a:ea typeface="黑体" panose="02010609060101010101" pitchFamily="49" charset="-122"/>
              </a:rPr>
              <a:t>本</a:t>
            </a:r>
            <a:r>
              <a:rPr lang="en-US" altLang="zh-CN" sz="3600" b="1" dirty="0" smtClean="0">
                <a:solidFill>
                  <a:srgbClr val="FF0000"/>
                </a:solidFill>
                <a:latin typeface="黑体" panose="02010609060101010101" pitchFamily="49" charset="-122"/>
                <a:ea typeface="黑体" panose="02010609060101010101" pitchFamily="49" charset="-122"/>
              </a:rPr>
              <a:t>6</a:t>
            </a:r>
            <a:r>
              <a:rPr lang="zh-CN" altLang="en-US" sz="3600" b="1" dirty="0" smtClean="0">
                <a:solidFill>
                  <a:srgbClr val="FF0000"/>
                </a:solidFill>
                <a:latin typeface="黑体" panose="02010609060101010101" pitchFamily="49" charset="-122"/>
                <a:ea typeface="黑体" panose="02010609060101010101" pitchFamily="49" charset="-122"/>
              </a:rPr>
              <a:t>个</a:t>
            </a:r>
            <a:r>
              <a:rPr lang="zh-CN" altLang="en-US" sz="3600" b="1" dirty="0">
                <a:solidFill>
                  <a:srgbClr val="FF0000"/>
                </a:solidFill>
                <a:latin typeface="黑体" panose="02010609060101010101" pitchFamily="49" charset="-122"/>
                <a:ea typeface="黑体" panose="02010609060101010101" pitchFamily="49" charset="-122"/>
              </a:rPr>
              <a:t>命题要点：</a:t>
            </a:r>
            <a:endParaRPr lang="zh-CN" altLang="en-US" sz="3600" b="1" i="1" dirty="0">
              <a:latin typeface="黑体" panose="02010609060101010101" pitchFamily="49" charset="-122"/>
              <a:ea typeface="黑体" panose="02010609060101010101" pitchFamily="49" charset="-122"/>
            </a:endParaRPr>
          </a:p>
          <a:p>
            <a:pPr marL="342900" indent="-342900">
              <a:lnSpc>
                <a:spcPct val="140000"/>
              </a:lnSpc>
              <a:buFont typeface="Arial" panose="020B0604020202020204" pitchFamily="34" charset="0"/>
              <a:buAutoNum type="arabicPeriod"/>
            </a:pPr>
            <a:r>
              <a:rPr lang="zh-CN" altLang="en-US" sz="3600" b="1" dirty="0">
                <a:latin typeface="黑体" panose="02010609060101010101" pitchFamily="49" charset="-122"/>
                <a:ea typeface="黑体" panose="02010609060101010101" pitchFamily="49" charset="-122"/>
              </a:rPr>
              <a:t>分析情节结构</a:t>
            </a:r>
          </a:p>
          <a:p>
            <a:pPr marL="342900" indent="-342900">
              <a:lnSpc>
                <a:spcPct val="140000"/>
              </a:lnSpc>
              <a:buNone/>
            </a:pPr>
            <a:r>
              <a:rPr lang="en-US" altLang="zh-CN" sz="3600" b="1" dirty="0">
                <a:latin typeface="黑体" panose="02010609060101010101" pitchFamily="49" charset="-122"/>
                <a:ea typeface="黑体" panose="02010609060101010101" pitchFamily="49" charset="-122"/>
              </a:rPr>
              <a:t>2</a:t>
            </a:r>
            <a:r>
              <a:rPr lang="zh-CN" altLang="en-US"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sym typeface="+mn-ea"/>
              </a:rPr>
              <a:t>揣摩人物形象</a:t>
            </a:r>
            <a:endParaRPr lang="zh-CN" altLang="en-US" sz="3600" b="1" dirty="0">
              <a:latin typeface="黑体" panose="02010609060101010101" pitchFamily="49" charset="-122"/>
              <a:ea typeface="黑体" panose="02010609060101010101" pitchFamily="49" charset="-122"/>
            </a:endParaRPr>
          </a:p>
          <a:p>
            <a:pPr marL="342900" indent="-342900">
              <a:lnSpc>
                <a:spcPct val="140000"/>
              </a:lnSpc>
              <a:buNone/>
            </a:pPr>
            <a:r>
              <a:rPr lang="en-US" altLang="zh-CN" sz="3600" b="1" dirty="0">
                <a:latin typeface="黑体" panose="02010609060101010101" pitchFamily="49" charset="-122"/>
                <a:ea typeface="黑体" panose="02010609060101010101" pitchFamily="49" charset="-122"/>
              </a:rPr>
              <a:t>3</a:t>
            </a:r>
            <a:r>
              <a:rPr lang="zh-CN" altLang="en-US" sz="3600" b="1" dirty="0">
                <a:latin typeface="黑体" panose="02010609060101010101" pitchFamily="49" charset="-122"/>
                <a:ea typeface="黑体" panose="02010609060101010101" pitchFamily="49" charset="-122"/>
              </a:rPr>
              <a:t>.分析</a:t>
            </a:r>
            <a:r>
              <a:rPr lang="zh-CN" altLang="en-US" sz="3600" b="1" dirty="0">
                <a:latin typeface="黑体" panose="02010609060101010101" pitchFamily="49" charset="-122"/>
                <a:ea typeface="黑体" panose="02010609060101010101" pitchFamily="49" charset="-122"/>
                <a:sym typeface="+mn-ea"/>
              </a:rPr>
              <a:t>环境描写</a:t>
            </a:r>
            <a:endParaRPr lang="zh-CN" altLang="en-US" sz="3600" b="1" dirty="0">
              <a:latin typeface="黑体" panose="02010609060101010101" pitchFamily="49" charset="-122"/>
              <a:ea typeface="黑体" panose="02010609060101010101" pitchFamily="49" charset="-122"/>
            </a:endParaRPr>
          </a:p>
          <a:p>
            <a:pPr marL="342900" indent="-342900">
              <a:lnSpc>
                <a:spcPct val="140000"/>
              </a:lnSpc>
              <a:buNone/>
            </a:pPr>
            <a:r>
              <a:rPr lang="en-US" altLang="zh-CN" sz="3600" b="1" dirty="0">
                <a:latin typeface="黑体" panose="02010609060101010101" pitchFamily="49" charset="-122"/>
                <a:ea typeface="黑体" panose="02010609060101010101" pitchFamily="49" charset="-122"/>
              </a:rPr>
              <a:t>4</a:t>
            </a:r>
            <a:r>
              <a:rPr lang="zh-CN" altLang="en-US" sz="3600" b="1" dirty="0">
                <a:latin typeface="黑体" panose="02010609060101010101" pitchFamily="49" charset="-122"/>
                <a:ea typeface="黑体" panose="02010609060101010101" pitchFamily="49" charset="-122"/>
              </a:rPr>
              <a:t>.理解重要语句的含</a:t>
            </a:r>
            <a:r>
              <a:rPr lang="zh-CN" altLang="en-US" sz="3600" b="1" dirty="0" smtClean="0">
                <a:latin typeface="黑体" panose="02010609060101010101" pitchFamily="49" charset="-122"/>
                <a:ea typeface="黑体" panose="02010609060101010101" pitchFamily="49" charset="-122"/>
              </a:rPr>
              <a:t>义</a:t>
            </a:r>
            <a:r>
              <a:rPr lang="en-US" altLang="zh-CN" sz="3600" b="1" dirty="0" smtClean="0">
                <a:solidFill>
                  <a:srgbClr val="FF0000"/>
                </a:solidFill>
                <a:latin typeface="黑体" panose="02010609060101010101" pitchFamily="49" charset="-122"/>
                <a:ea typeface="黑体" panose="02010609060101010101" pitchFamily="49" charset="-122"/>
              </a:rPr>
              <a:t>(</a:t>
            </a:r>
            <a:r>
              <a:rPr lang="zh-CN" altLang="en-US" sz="3600" b="1" dirty="0" smtClean="0">
                <a:solidFill>
                  <a:srgbClr val="FF0000"/>
                </a:solidFill>
                <a:latin typeface="黑体" panose="02010609060101010101" pitchFamily="49" charset="-122"/>
                <a:ea typeface="黑体" panose="02010609060101010101" pitchFamily="49" charset="-122"/>
              </a:rPr>
              <a:t>标题）</a:t>
            </a:r>
            <a:endParaRPr lang="zh-CN" altLang="en-US" sz="3600" b="1" dirty="0">
              <a:solidFill>
                <a:srgbClr val="FF0000"/>
              </a:solidFill>
              <a:latin typeface="黑体" panose="02010609060101010101" pitchFamily="49" charset="-122"/>
              <a:ea typeface="黑体" panose="02010609060101010101" pitchFamily="49" charset="-122"/>
            </a:endParaRPr>
          </a:p>
          <a:p>
            <a:pPr marL="342900" indent="-342900">
              <a:lnSpc>
                <a:spcPct val="140000"/>
              </a:lnSpc>
              <a:buNone/>
            </a:pPr>
            <a:r>
              <a:rPr lang="en-US" altLang="zh-CN" sz="3600" b="1" dirty="0">
                <a:latin typeface="黑体" panose="02010609060101010101" pitchFamily="49" charset="-122"/>
                <a:ea typeface="黑体" panose="02010609060101010101" pitchFamily="49" charset="-122"/>
              </a:rPr>
              <a:t>5</a:t>
            </a:r>
            <a:r>
              <a:rPr lang="zh-CN" altLang="en-US" sz="3600" b="1" dirty="0">
                <a:latin typeface="黑体" panose="02010609060101010101" pitchFamily="49" charset="-122"/>
                <a:ea typeface="黑体" panose="02010609060101010101" pitchFamily="49" charset="-122"/>
              </a:rPr>
              <a:t>、鉴赏作品艺术技巧</a:t>
            </a:r>
          </a:p>
          <a:p>
            <a:pPr marL="342900" indent="-342900">
              <a:lnSpc>
                <a:spcPct val="140000"/>
              </a:lnSpc>
              <a:buNone/>
            </a:pPr>
            <a:r>
              <a:rPr lang="en-US" altLang="zh-CN" sz="3600" b="1" dirty="0">
                <a:latin typeface="黑体" panose="02010609060101010101" pitchFamily="49" charset="-122"/>
                <a:ea typeface="黑体" panose="02010609060101010101" pitchFamily="49" charset="-122"/>
              </a:rPr>
              <a:t>6</a:t>
            </a:r>
            <a:r>
              <a:rPr lang="zh-CN" altLang="en-US" sz="3600" b="1" dirty="0">
                <a:latin typeface="黑体" panose="02010609060101010101" pitchFamily="49" charset="-122"/>
                <a:ea typeface="黑体" panose="02010609060101010101" pitchFamily="49" charset="-122"/>
              </a:rPr>
              <a:t>、探究作品意蕴（情节、主题、</a:t>
            </a:r>
            <a:r>
              <a:rPr lang="zh-CN" altLang="en-US" sz="3600" b="1" dirty="0">
                <a:solidFill>
                  <a:srgbClr val="FF0000"/>
                </a:solidFill>
                <a:latin typeface="黑体" panose="02010609060101010101" pitchFamily="49" charset="-122"/>
                <a:ea typeface="黑体" panose="02010609060101010101" pitchFamily="49" charset="-122"/>
              </a:rPr>
              <a:t>标题</a:t>
            </a:r>
            <a:r>
              <a:rPr lang="zh-CN" altLang="en-US" sz="3600" b="1" dirty="0">
                <a:latin typeface="黑体" panose="02010609060101010101" pitchFamily="49" charset="-122"/>
                <a:ea typeface="黑体" panose="02010609060101010101" pitchFamily="49" charset="-122"/>
              </a:rPr>
              <a:t>、结尾段等）</a:t>
            </a:r>
          </a:p>
          <a:p>
            <a:pPr marL="342900" indent="-342900">
              <a:lnSpc>
                <a:spcPct val="140000"/>
              </a:lnSpc>
              <a:buNone/>
            </a:pPr>
            <a:endParaRPr lang="zh-CN" altLang="en-US" sz="3600" b="1" dirty="0">
              <a:latin typeface="黑体" panose="02010609060101010101" pitchFamily="49" charset="-122"/>
              <a:ea typeface="黑体" panose="02010609060101010101" pitchFamily="49" charset="-122"/>
            </a:endParaRPr>
          </a:p>
          <a:p>
            <a:pPr marL="342900" indent="-342900">
              <a:lnSpc>
                <a:spcPct val="150000"/>
              </a:lnSpc>
              <a:buFont typeface="Arial" panose="020B0604020202020204" pitchFamily="34" charset="0"/>
              <a:buAutoNum type="arabicPeriod"/>
            </a:pPr>
            <a:endParaRPr lang="zh-CN" altLang="en-US" sz="36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1155634" y="2372549"/>
            <a:ext cx="6644892" cy="1885972"/>
          </a:xfrm>
          <a:custGeom>
            <a:avLst/>
            <a:gdLst>
              <a:gd name="connsiteX0" fmla="*/ 0 w 17710484"/>
              <a:gd name="connsiteY0" fmla="*/ 2439875 h 3772381"/>
              <a:gd name="connsiteX1" fmla="*/ 4090737 w 17710484"/>
              <a:gd name="connsiteY1" fmla="*/ 2415812 h 3772381"/>
              <a:gd name="connsiteX2" fmla="*/ 8061158 w 17710484"/>
              <a:gd name="connsiteY2" fmla="*/ 202001 h 3772381"/>
              <a:gd name="connsiteX3" fmla="*/ 11189369 w 17710484"/>
              <a:gd name="connsiteY3" fmla="*/ 466696 h 3772381"/>
              <a:gd name="connsiteX4" fmla="*/ 13956632 w 17710484"/>
              <a:gd name="connsiteY4" fmla="*/ 3426464 h 3772381"/>
              <a:gd name="connsiteX5" fmla="*/ 17710484 w 17710484"/>
              <a:gd name="connsiteY5" fmla="*/ 3594907 h 3772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10484" h="3772381">
                <a:moveTo>
                  <a:pt x="0" y="2439875"/>
                </a:moveTo>
                <a:cubicBezTo>
                  <a:pt x="1373605" y="2614333"/>
                  <a:pt x="2747211" y="2788791"/>
                  <a:pt x="4090737" y="2415812"/>
                </a:cubicBezTo>
                <a:cubicBezTo>
                  <a:pt x="5434263" y="2042833"/>
                  <a:pt x="6878053" y="526854"/>
                  <a:pt x="8061158" y="202001"/>
                </a:cubicBezTo>
                <a:cubicBezTo>
                  <a:pt x="9244263" y="-122852"/>
                  <a:pt x="10206790" y="-70715"/>
                  <a:pt x="11189369" y="466696"/>
                </a:cubicBezTo>
                <a:cubicBezTo>
                  <a:pt x="12171948" y="1004106"/>
                  <a:pt x="12869780" y="2905096"/>
                  <a:pt x="13956632" y="3426464"/>
                </a:cubicBezTo>
                <a:cubicBezTo>
                  <a:pt x="15043485" y="3947833"/>
                  <a:pt x="16376984" y="3771370"/>
                  <a:pt x="17710484" y="3594907"/>
                </a:cubicBezTo>
              </a:path>
            </a:pathLst>
          </a:custGeom>
          <a:no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38414" tIns="19207" rIns="38414" bIns="19207" rtlCol="0" anchor="ctr"/>
          <a:lstStyle/>
          <a:p>
            <a:pPr algn="ctr"/>
            <a:endParaRPr lang="zh-CN" altLang="en-US"/>
          </a:p>
        </p:txBody>
      </p:sp>
      <p:grpSp>
        <p:nvGrpSpPr>
          <p:cNvPr id="2" name="组合 12"/>
          <p:cNvGrpSpPr/>
          <p:nvPr/>
        </p:nvGrpSpPr>
        <p:grpSpPr>
          <a:xfrm>
            <a:off x="8192633" y="2673004"/>
            <a:ext cx="864201" cy="1187994"/>
            <a:chOff x="21835641" y="5346626"/>
            <a:chExt cx="2303337" cy="2376264"/>
          </a:xfrm>
        </p:grpSpPr>
        <p:sp>
          <p:nvSpPr>
            <p:cNvPr id="16" name="矩形 15">
              <a:extLst>
                <a:ext uri="{FF2B5EF4-FFF2-40B4-BE49-F238E27FC236}">
                  <a16:creationId xmlns:a16="http://schemas.microsoft.com/office/drawing/2014/main" xmlns="" id="{2B7C1730-7D1F-47B6-BA01-F43F8D7F5166}"/>
                </a:ext>
              </a:extLst>
            </p:cNvPr>
            <p:cNvSpPr/>
            <p:nvPr/>
          </p:nvSpPr>
          <p:spPr>
            <a:xfrm>
              <a:off x="21835641" y="5346626"/>
              <a:ext cx="2231329" cy="923330"/>
            </a:xfrm>
            <a:prstGeom prst="rect">
              <a:avLst/>
            </a:prstGeom>
          </p:spPr>
          <p:txBody>
            <a:bodyPr wrap="square">
              <a:spAutoFit/>
            </a:bodyPr>
            <a:lstStyle/>
            <a:p>
              <a:pPr algn="ctr"/>
              <a:endParaRPr lang="en-US" altLang="zh-CN" sz="2300" b="1" dirty="0">
                <a:solidFill>
                  <a:srgbClr val="FF0000"/>
                </a:solidFill>
                <a:latin typeface="+mj-ea"/>
                <a:ea typeface="+mj-ea"/>
              </a:endParaRPr>
            </a:p>
          </p:txBody>
        </p:sp>
        <p:sp>
          <p:nvSpPr>
            <p:cNvPr id="17" name="矩形 16">
              <a:extLst>
                <a:ext uri="{FF2B5EF4-FFF2-40B4-BE49-F238E27FC236}">
                  <a16:creationId xmlns:a16="http://schemas.microsoft.com/office/drawing/2014/main" xmlns="" id="{E1CA7495-CF10-488F-B171-355E82CC1483}"/>
                </a:ext>
              </a:extLst>
            </p:cNvPr>
            <p:cNvSpPr/>
            <p:nvPr/>
          </p:nvSpPr>
          <p:spPr>
            <a:xfrm>
              <a:off x="21907649" y="7076559"/>
              <a:ext cx="2231329" cy="646331"/>
            </a:xfrm>
            <a:prstGeom prst="rect">
              <a:avLst/>
            </a:prstGeom>
          </p:spPr>
          <p:txBody>
            <a:bodyPr wrap="square">
              <a:spAutoFit/>
            </a:bodyPr>
            <a:lstStyle/>
            <a:p>
              <a:pPr algn="ctr"/>
              <a:endParaRPr lang="en-US" altLang="zh-CN" sz="1500" b="1" dirty="0">
                <a:solidFill>
                  <a:srgbClr val="FF0000"/>
                </a:solidFill>
                <a:latin typeface="方正书宋_GBK" panose="03000509000000000000" pitchFamily="65" charset="-122"/>
                <a:ea typeface="方正书宋_GBK" panose="03000509000000000000" pitchFamily="65" charset="-122"/>
              </a:endParaRPr>
            </a:p>
          </p:txBody>
        </p:sp>
      </p:grpSp>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46457" y="3221835"/>
            <a:ext cx="2527352" cy="2925746"/>
          </a:xfrm>
          <a:prstGeom prst="rect">
            <a:avLst/>
          </a:prstGeom>
        </p:spPr>
      </p:pic>
      <p:sp>
        <p:nvSpPr>
          <p:cNvPr id="21" name="TextBox 20"/>
          <p:cNvSpPr txBox="1"/>
          <p:nvPr/>
        </p:nvSpPr>
        <p:spPr>
          <a:xfrm>
            <a:off x="465406" y="792012"/>
            <a:ext cx="7618814" cy="408121"/>
          </a:xfrm>
          <a:prstGeom prst="rect">
            <a:avLst/>
          </a:prstGeom>
          <a:noFill/>
        </p:spPr>
        <p:txBody>
          <a:bodyPr wrap="square" lIns="38414" tIns="19207" rIns="38414" bIns="19207" rtlCol="0">
            <a:spAutoFit/>
          </a:bodyPr>
          <a:lstStyle/>
          <a:p>
            <a:pPr algn="ctr"/>
            <a:r>
              <a:rPr lang="zh-CN" altLang="en-US" sz="2400" b="1" dirty="0" smtClean="0">
                <a:latin typeface="黑体" panose="02010609060101010101" pitchFamily="49" charset="-122"/>
                <a:ea typeface="黑体" panose="02010609060101010101" pitchFamily="49" charset="-122"/>
              </a:rPr>
              <a:t>分析标题作用题解题指导</a:t>
            </a:r>
            <a:endParaRPr lang="zh-CN" altLang="en-US" sz="2400" b="1" dirty="0">
              <a:latin typeface="黑体" panose="02010609060101010101" pitchFamily="49" charset="-122"/>
              <a:ea typeface="黑体" panose="02010609060101010101" pitchFamily="49" charset="-122"/>
            </a:endParaRPr>
          </a:p>
        </p:txBody>
      </p:sp>
      <p:pic>
        <p:nvPicPr>
          <p:cNvPr id="12" name="图片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151539" y="3648578"/>
            <a:ext cx="1932680" cy="2552409"/>
          </a:xfrm>
          <a:prstGeom prst="rect">
            <a:avLst/>
          </a:prstGeom>
        </p:spPr>
      </p:pic>
      <p:pic>
        <p:nvPicPr>
          <p:cNvPr id="26" name="图片 25"/>
          <p:cNvPicPr>
            <a:picLocks noChangeAspect="1"/>
          </p:cNvPicPr>
          <p:nvPr/>
        </p:nvPicPr>
        <p:blipFill rotWithShape="1">
          <a:blip r:embed="rId4" cstate="print">
            <a:extLst>
              <a:ext uri="{28A0092B-C50C-407E-A947-70E740481C1C}">
                <a14:useLocalDpi xmlns="" xmlns:a14="http://schemas.microsoft.com/office/drawing/2010/main" val="0"/>
              </a:ext>
            </a:extLst>
          </a:blip>
          <a:srcRect l="61003"/>
          <a:stretch/>
        </p:blipFill>
        <p:spPr>
          <a:xfrm>
            <a:off x="5501541" y="1181540"/>
            <a:ext cx="2528644" cy="2715458"/>
          </a:xfrm>
          <a:prstGeom prst="rect">
            <a:avLst/>
          </a:prstGeom>
        </p:spPr>
      </p:pic>
      <p:grpSp>
        <p:nvGrpSpPr>
          <p:cNvPr id="7" name="组合 26"/>
          <p:cNvGrpSpPr/>
          <p:nvPr/>
        </p:nvGrpSpPr>
        <p:grpSpPr>
          <a:xfrm>
            <a:off x="477094" y="331211"/>
            <a:ext cx="1487830" cy="478319"/>
            <a:chOff x="1271587" y="2130359"/>
            <a:chExt cx="3965481" cy="956748"/>
          </a:xfrm>
          <a:solidFill>
            <a:srgbClr val="C00000"/>
          </a:solidFill>
        </p:grpSpPr>
        <p:sp>
          <p:nvSpPr>
            <p:cNvPr id="28" name="对角圆角矩形 49"/>
            <p:cNvSpPr/>
            <p:nvPr/>
          </p:nvSpPr>
          <p:spPr>
            <a:xfrm>
              <a:off x="1271587" y="2187107"/>
              <a:ext cx="3420000" cy="900000"/>
            </a:xfrm>
            <a:prstGeom prst="round2DiagRect">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5"/>
            <p:cNvSpPr txBox="1"/>
            <p:nvPr/>
          </p:nvSpPr>
          <p:spPr>
            <a:xfrm>
              <a:off x="1446552" y="2130359"/>
              <a:ext cx="3790516" cy="923436"/>
            </a:xfrm>
            <a:prstGeom prst="rect">
              <a:avLst/>
            </a:prstGeom>
            <a:noFill/>
            <a:ln>
              <a:noFill/>
            </a:ln>
          </p:spPr>
          <p:txBody>
            <a:bodyPr wrap="none" rtlCol="0" anchor="ctr" anchorCtr="1">
              <a:spAutoFit/>
            </a:bodyPr>
            <a:lstStyle/>
            <a:p>
              <a:r>
                <a:rPr lang="zh-CN" altLang="en-US" sz="2400" b="1" dirty="0">
                  <a:solidFill>
                    <a:schemeClr val="bg1"/>
                  </a:solidFill>
                  <a:latin typeface="黑体" panose="02010609060101010101" pitchFamily="49" charset="-122"/>
                  <a:ea typeface="黑体" panose="02010609060101010101" pitchFamily="49" charset="-122"/>
                </a:rPr>
                <a:t>方法便签</a:t>
              </a:r>
            </a:p>
          </p:txBody>
        </p:sp>
      </p:grpSp>
      <p:grpSp>
        <p:nvGrpSpPr>
          <p:cNvPr id="8" name="组合 30"/>
          <p:cNvGrpSpPr/>
          <p:nvPr/>
        </p:nvGrpSpPr>
        <p:grpSpPr>
          <a:xfrm>
            <a:off x="3059044" y="2025007"/>
            <a:ext cx="2706793" cy="2819943"/>
            <a:chOff x="14298159" y="1177118"/>
            <a:chExt cx="7214356" cy="5640539"/>
          </a:xfrm>
        </p:grpSpPr>
        <p:pic>
          <p:nvPicPr>
            <p:cNvPr id="5" name="图片 4"/>
            <p:cNvPicPr>
              <a:picLocks noChangeAspect="1"/>
            </p:cNvPicPr>
            <p:nvPr/>
          </p:nvPicPr>
          <p:blipFill rotWithShape="1">
            <a:blip r:embed="rId5" cstate="print">
              <a:extLst>
                <a:ext uri="{28A0092B-C50C-407E-A947-70E740481C1C}">
                  <a14:useLocalDpi xmlns="" xmlns:a14="http://schemas.microsoft.com/office/drawing/2010/main" val="0"/>
                </a:ext>
              </a:extLst>
            </a:blip>
            <a:srcRect l="27525" t="22234" r="48699" b="35258"/>
            <a:stretch/>
          </p:blipFill>
          <p:spPr>
            <a:xfrm>
              <a:off x="14298159" y="2898354"/>
              <a:ext cx="7214356" cy="3919303"/>
            </a:xfrm>
            <a:prstGeom prst="rect">
              <a:avLst/>
            </a:prstGeom>
          </p:spPr>
        </p:pic>
        <p:pic>
          <p:nvPicPr>
            <p:cNvPr id="30" name="图片 29"/>
            <p:cNvPicPr>
              <a:picLocks noChangeAspect="1"/>
            </p:cNvPicPr>
            <p:nvPr/>
          </p:nvPicPr>
          <p:blipFill rotWithShape="1">
            <a:blip r:embed="rId5" cstate="print">
              <a:extLst>
                <a:ext uri="{28A0092B-C50C-407E-A947-70E740481C1C}">
                  <a14:useLocalDpi xmlns="" xmlns:a14="http://schemas.microsoft.com/office/drawing/2010/main" val="0"/>
                </a:ext>
              </a:extLst>
            </a:blip>
            <a:srcRect l="34905" r="57714" b="78774"/>
            <a:stretch/>
          </p:blipFill>
          <p:spPr>
            <a:xfrm>
              <a:off x="16707606" y="1177118"/>
              <a:ext cx="2239406" cy="1957074"/>
            </a:xfrm>
            <a:prstGeom prst="rect">
              <a:avLst/>
            </a:prstGeom>
          </p:spPr>
        </p:pic>
      </p:grpSp>
    </p:spTree>
    <p:extLst>
      <p:ext uri="{BB962C8B-B14F-4D97-AF65-F5344CB8AC3E}">
        <p14:creationId xmlns="" xmlns:p14="http://schemas.microsoft.com/office/powerpoint/2010/main" val="3277927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02" y="374347"/>
            <a:ext cx="7970036" cy="428126"/>
          </a:xfrm>
          <a:prstGeom prst="rect">
            <a:avLst/>
          </a:prstGeom>
        </p:spPr>
        <p:txBody>
          <a:bodyPr wrap="square" lIns="38414" tIns="19207" rIns="38414" bIns="19207">
            <a:spAutoFit/>
          </a:bodyPr>
          <a:lstStyle/>
          <a:p>
            <a:pPr>
              <a:lnSpc>
                <a:spcPct val="110000"/>
              </a:lnSpc>
            </a:pPr>
            <a:r>
              <a:rPr lang="zh-CN" altLang="en-US" sz="2300" b="1" dirty="0">
                <a:solidFill>
                  <a:srgbClr val="000000"/>
                </a:solidFill>
                <a:latin typeface="宋体"/>
              </a:rPr>
              <a:t>（</a:t>
            </a:r>
            <a:r>
              <a:rPr lang="en-US" altLang="zh-CN" sz="2300" b="1" dirty="0">
                <a:solidFill>
                  <a:srgbClr val="000000"/>
                </a:solidFill>
                <a:latin typeface="宋体"/>
              </a:rPr>
              <a:t>4</a:t>
            </a:r>
            <a:r>
              <a:rPr lang="zh-CN" altLang="en-US" sz="2300" b="1" dirty="0">
                <a:solidFill>
                  <a:srgbClr val="000000"/>
                </a:solidFill>
                <a:latin typeface="宋体"/>
              </a:rPr>
              <a:t>）“一种美味”有多重意蕴，</a:t>
            </a:r>
            <a:r>
              <a:rPr lang="zh-CN" altLang="en-US" sz="2300" b="1" dirty="0" smtClean="0">
                <a:solidFill>
                  <a:srgbClr val="000000"/>
                </a:solidFill>
                <a:latin typeface="宋体"/>
              </a:rPr>
              <a:t>试简要</a:t>
            </a:r>
            <a:r>
              <a:rPr lang="zh-CN" altLang="en-US" sz="2300" b="1" dirty="0">
                <a:solidFill>
                  <a:srgbClr val="000000"/>
                </a:solidFill>
                <a:latin typeface="宋体"/>
              </a:rPr>
              <a:t>分析</a:t>
            </a:r>
            <a:r>
              <a:rPr lang="zh-CN" altLang="en-US" sz="2300" b="1" dirty="0" smtClean="0">
                <a:solidFill>
                  <a:srgbClr val="000000"/>
                </a:solidFill>
                <a:latin typeface="宋体"/>
              </a:rPr>
              <a:t>。</a:t>
            </a:r>
            <a:endParaRPr lang="en-US" altLang="zh-CN" sz="2300" b="1" dirty="0" smtClean="0">
              <a:solidFill>
                <a:srgbClr val="000000"/>
              </a:solidFill>
              <a:latin typeface="宋体"/>
            </a:endParaRPr>
          </a:p>
        </p:txBody>
      </p:sp>
      <p:grpSp>
        <p:nvGrpSpPr>
          <p:cNvPr id="3" name="组合 7"/>
          <p:cNvGrpSpPr/>
          <p:nvPr/>
        </p:nvGrpSpPr>
        <p:grpSpPr>
          <a:xfrm>
            <a:off x="539552" y="1124745"/>
            <a:ext cx="7848872" cy="3168352"/>
            <a:chOff x="1630370" y="2249750"/>
            <a:chExt cx="21227282" cy="6337439"/>
          </a:xfrm>
        </p:grpSpPr>
        <p:grpSp>
          <p:nvGrpSpPr>
            <p:cNvPr id="5" name="组合 5"/>
            <p:cNvGrpSpPr/>
            <p:nvPr/>
          </p:nvGrpSpPr>
          <p:grpSpPr>
            <a:xfrm>
              <a:off x="1630370" y="2249750"/>
              <a:ext cx="21227282" cy="6337439"/>
              <a:chOff x="1188064" y="1577371"/>
              <a:chExt cx="23614783" cy="7048733"/>
            </a:xfrm>
          </p:grpSpPr>
          <p:sp>
            <p:nvSpPr>
              <p:cNvPr id="20" name="圆角矩形 19"/>
              <p:cNvSpPr/>
              <p:nvPr/>
            </p:nvSpPr>
            <p:spPr>
              <a:xfrm>
                <a:off x="1188064" y="1577371"/>
                <a:ext cx="23614783" cy="7048733"/>
              </a:xfrm>
              <a:prstGeom prst="roundRect">
                <a:avLst>
                  <a:gd name="adj" fmla="val 5291"/>
                </a:avLst>
              </a:prstGeom>
              <a:solidFill>
                <a:schemeClr val="bg1"/>
              </a:solidFill>
              <a:ln>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404713" y="2538560"/>
                <a:ext cx="22242594" cy="5170352"/>
              </a:xfrm>
              <a:prstGeom prst="rect">
                <a:avLst/>
              </a:prstGeom>
            </p:spPr>
            <p:txBody>
              <a:bodyPr wrap="square">
                <a:spAutoFit/>
              </a:bodyPr>
              <a:lstStyle/>
              <a:p>
                <a:pPr>
                  <a:lnSpc>
                    <a:spcPct val="114000"/>
                  </a:lnSpc>
                </a:pPr>
                <a:endParaRPr lang="en-US" altLang="zh-CN" sz="2300" dirty="0" smtClean="0">
                  <a:latin typeface="Adobe 楷体 Std R" pitchFamily="18" charset="-122"/>
                  <a:ea typeface="Adobe 楷体 Std R" pitchFamily="18" charset="-122"/>
                </a:endParaRPr>
              </a:p>
              <a:p>
                <a:pPr>
                  <a:lnSpc>
                    <a:spcPct val="110000"/>
                  </a:lnSpc>
                </a:pPr>
                <a:r>
                  <a:rPr lang="zh-CN" altLang="en-US" sz="3600" b="1" dirty="0" smtClean="0">
                    <a:latin typeface="楷体" panose="02010609060101010101" pitchFamily="49" charset="-122"/>
                    <a:ea typeface="楷体" panose="02010609060101010101" pitchFamily="49" charset="-122"/>
                  </a:rPr>
                  <a:t>    探究</a:t>
                </a:r>
                <a:r>
                  <a:rPr lang="zh-CN" altLang="en-US" sz="3600" b="1" dirty="0">
                    <a:latin typeface="楷体" panose="02010609060101010101" pitchFamily="49" charset="-122"/>
                    <a:ea typeface="楷体" panose="02010609060101010101" pitchFamily="49" charset="-122"/>
                  </a:rPr>
                  <a:t>标题的意蕴，在结合文本分析的基础上，还要考虑</a:t>
                </a:r>
                <a:r>
                  <a:rPr lang="zh-CN" altLang="en-US" sz="3600" b="1" dirty="0" smtClean="0">
                    <a:latin typeface="楷体" panose="02010609060101010101" pitchFamily="49" charset="-122"/>
                    <a:ea typeface="楷体" panose="02010609060101010101" pitchFamily="49" charset="-122"/>
                  </a:rPr>
                  <a:t>作品中</a:t>
                </a:r>
                <a:r>
                  <a:rPr lang="zh-CN" altLang="en-US" sz="3600" b="1" dirty="0">
                    <a:latin typeface="楷体" panose="02010609060101010101" pitchFamily="49" charset="-122"/>
                    <a:ea typeface="楷体" panose="02010609060101010101" pitchFamily="49" charset="-122"/>
                  </a:rPr>
                  <a:t>的</a:t>
                </a:r>
                <a:r>
                  <a:rPr lang="zh-CN" altLang="en-US" sz="3600" b="1" dirty="0" smtClean="0">
                    <a:latin typeface="楷体" panose="02010609060101010101" pitchFamily="49" charset="-122"/>
                    <a:ea typeface="楷体" panose="02010609060101010101" pitchFamily="49" charset="-122"/>
                  </a:rPr>
                  <a:t>时代背景和</a:t>
                </a:r>
                <a:r>
                  <a:rPr lang="zh-CN" altLang="en-US" sz="3600" b="1" dirty="0">
                    <a:latin typeface="楷体" panose="02010609060101010101" pitchFamily="49" charset="-122"/>
                    <a:ea typeface="楷体" panose="02010609060101010101" pitchFamily="49" charset="-122"/>
                  </a:rPr>
                  <a:t>作者的态度、情感</a:t>
                </a:r>
                <a:r>
                  <a:rPr lang="zh-CN" altLang="en-US" sz="3600" b="1" dirty="0" smtClean="0">
                    <a:latin typeface="楷体" panose="02010609060101010101" pitchFamily="49" charset="-122"/>
                    <a:ea typeface="楷体" panose="02010609060101010101" pitchFamily="49" charset="-122"/>
                  </a:rPr>
                  <a:t>倾向。</a:t>
                </a:r>
                <a:endParaRPr lang="zh-CN" altLang="en-US" sz="3600" b="1" dirty="0">
                  <a:latin typeface="楷体" panose="02010609060101010101" pitchFamily="49" charset="-122"/>
                  <a:ea typeface="楷体" panose="02010609060101010101" pitchFamily="49" charset="-122"/>
                </a:endParaRPr>
              </a:p>
            </p:txBody>
          </p:sp>
        </p:grpSp>
        <p:pic>
          <p:nvPicPr>
            <p:cNvPr id="21" name="Picture 2" descr="C:\Users\fyh1995\Desktop\未标题-14.png"/>
            <p:cNvPicPr>
              <a:picLocks noChangeAspect="1" noChangeArrowheads="1"/>
            </p:cNvPicPr>
            <p:nvPr/>
          </p:nvPicPr>
          <p:blipFill>
            <a:blip r:embed="rId2" cstate="print"/>
            <a:srcRect/>
            <a:stretch>
              <a:fillRect/>
            </a:stretch>
          </p:blipFill>
          <p:spPr bwMode="auto">
            <a:xfrm>
              <a:off x="1895692" y="2472072"/>
              <a:ext cx="2490037" cy="786322"/>
            </a:xfrm>
            <a:prstGeom prst="rect">
              <a:avLst/>
            </a:prstGeom>
            <a:noFill/>
          </p:spPr>
        </p:pic>
      </p:grpSp>
    </p:spTree>
    <p:extLst>
      <p:ext uri="{BB962C8B-B14F-4D97-AF65-F5344CB8AC3E}">
        <p14:creationId xmlns="" xmlns:p14="http://schemas.microsoft.com/office/powerpoint/2010/main" val="3816381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502" y="374346"/>
            <a:ext cx="7970036" cy="782070"/>
          </a:xfrm>
          <a:prstGeom prst="rect">
            <a:avLst/>
          </a:prstGeom>
        </p:spPr>
        <p:txBody>
          <a:bodyPr wrap="square" lIns="38414" tIns="19207" rIns="38414" bIns="19207">
            <a:spAutoFit/>
          </a:bodyPr>
          <a:lstStyle/>
          <a:p>
            <a:pPr>
              <a:lnSpc>
                <a:spcPct val="110000"/>
              </a:lnSpc>
            </a:pPr>
            <a:r>
              <a:rPr lang="zh-CN" altLang="en-US" sz="2300" b="1" dirty="0">
                <a:solidFill>
                  <a:srgbClr val="000000"/>
                </a:solidFill>
                <a:latin typeface="宋体"/>
              </a:rPr>
              <a:t>（</a:t>
            </a:r>
            <a:r>
              <a:rPr lang="en-US" altLang="zh-CN" sz="2300" b="1" dirty="0">
                <a:solidFill>
                  <a:srgbClr val="000000"/>
                </a:solidFill>
                <a:latin typeface="宋体"/>
              </a:rPr>
              <a:t>4</a:t>
            </a:r>
            <a:r>
              <a:rPr lang="zh-CN" altLang="en-US" sz="2300" b="1" dirty="0">
                <a:solidFill>
                  <a:srgbClr val="000000"/>
                </a:solidFill>
                <a:latin typeface="宋体"/>
              </a:rPr>
              <a:t>）“一种美味”有多重意蕴，</a:t>
            </a:r>
            <a:r>
              <a:rPr lang="zh-CN" altLang="en-US" sz="2300" b="1" dirty="0" smtClean="0">
                <a:solidFill>
                  <a:srgbClr val="000000"/>
                </a:solidFill>
                <a:latin typeface="宋体"/>
              </a:rPr>
              <a:t>试简要</a:t>
            </a:r>
            <a:r>
              <a:rPr lang="zh-CN" altLang="en-US" sz="2300" b="1" dirty="0">
                <a:solidFill>
                  <a:srgbClr val="000000"/>
                </a:solidFill>
                <a:latin typeface="宋体"/>
              </a:rPr>
              <a:t>分析</a:t>
            </a:r>
            <a:r>
              <a:rPr lang="zh-CN" altLang="en-US" sz="2300" b="1" dirty="0" smtClean="0">
                <a:solidFill>
                  <a:srgbClr val="000000"/>
                </a:solidFill>
                <a:latin typeface="宋体"/>
              </a:rPr>
              <a:t>。</a:t>
            </a:r>
            <a:endParaRPr lang="en-US" altLang="zh-CN" sz="2300" b="1" dirty="0" smtClean="0">
              <a:solidFill>
                <a:srgbClr val="000000"/>
              </a:solidFill>
              <a:latin typeface="宋体"/>
            </a:endParaRPr>
          </a:p>
          <a:p>
            <a:endParaRPr lang="zh-CN" altLang="en-US" sz="2300" b="1" dirty="0">
              <a:solidFill>
                <a:srgbClr val="000000"/>
              </a:solidFill>
              <a:latin typeface="宋体"/>
            </a:endParaRPr>
          </a:p>
        </p:txBody>
      </p:sp>
      <p:sp>
        <p:nvSpPr>
          <p:cNvPr id="4" name="矩形 3"/>
          <p:cNvSpPr/>
          <p:nvPr/>
        </p:nvSpPr>
        <p:spPr>
          <a:xfrm>
            <a:off x="546187" y="908720"/>
            <a:ext cx="7914245" cy="5252524"/>
          </a:xfrm>
          <a:prstGeom prst="rect">
            <a:avLst/>
          </a:prstGeom>
        </p:spPr>
        <p:txBody>
          <a:bodyPr wrap="square" lIns="38414" tIns="19207" rIns="38414" bIns="19207">
            <a:spAutoFit/>
          </a:bodyPr>
          <a:lstStyle/>
          <a:p>
            <a:pPr>
              <a:lnSpc>
                <a:spcPct val="110000"/>
              </a:lnSpc>
            </a:pPr>
            <a:r>
              <a:rPr lang="zh-CN" altLang="en-US" sz="2800" b="1" dirty="0" smtClean="0">
                <a:solidFill>
                  <a:srgbClr val="FF0000"/>
                </a:solidFill>
                <a:latin typeface="黑体" panose="02010609060101010101" pitchFamily="49" charset="-122"/>
                <a:ea typeface="黑体" panose="02010609060101010101" pitchFamily="49" charset="-122"/>
              </a:rPr>
              <a:t>解析</a:t>
            </a:r>
            <a:r>
              <a:rPr lang="zh-CN" altLang="en-US" sz="2800" b="1" dirty="0" smtClean="0">
                <a:solidFill>
                  <a:srgbClr val="FF0000"/>
                </a:solidFill>
                <a:latin typeface="楷体" panose="02010609060101010101" pitchFamily="49" charset="-122"/>
                <a:ea typeface="楷体" panose="02010609060101010101" pitchFamily="49" charset="-122"/>
              </a:rPr>
              <a:t>：</a:t>
            </a:r>
            <a:r>
              <a:rPr lang="zh-CN" altLang="en-US" sz="2800" b="1" dirty="0" smtClean="0">
                <a:latin typeface="楷体" pitchFamily="49" charset="-122"/>
                <a:ea typeface="楷体" pitchFamily="49" charset="-122"/>
              </a:rPr>
              <a:t>本题</a:t>
            </a:r>
            <a:r>
              <a:rPr lang="zh-CN" altLang="en-US" sz="2800" b="1" dirty="0">
                <a:latin typeface="楷体" pitchFamily="49" charset="-122"/>
                <a:ea typeface="楷体" pitchFamily="49" charset="-122"/>
              </a:rPr>
              <a:t>考查从不同角度和层面发掘标题的意蕴。解答此题</a:t>
            </a:r>
            <a:r>
              <a:rPr lang="zh-CN" altLang="en-US" sz="2800" b="1" dirty="0" smtClean="0">
                <a:latin typeface="楷体" pitchFamily="49" charset="-122"/>
                <a:ea typeface="楷体" pitchFamily="49" charset="-122"/>
              </a:rPr>
              <a:t>，</a:t>
            </a:r>
            <a:r>
              <a:rPr lang="zh-CN" altLang="en-US" sz="2800" b="1" spc="-63" dirty="0" smtClean="0">
                <a:latin typeface="楷体" pitchFamily="49" charset="-122"/>
                <a:ea typeface="楷体" pitchFamily="49" charset="-122"/>
              </a:rPr>
              <a:t>需要仔细</a:t>
            </a:r>
            <a:r>
              <a:rPr lang="zh-CN" altLang="en-US" sz="2800" b="1" spc="-63" dirty="0">
                <a:latin typeface="楷体" pitchFamily="49" charset="-122"/>
                <a:ea typeface="楷体" pitchFamily="49" charset="-122"/>
              </a:rPr>
              <a:t>阅读全文</a:t>
            </a:r>
            <a:r>
              <a:rPr lang="zh-CN" altLang="en-US" sz="2800" b="1" spc="-126" dirty="0">
                <a:latin typeface="楷体" pitchFamily="49" charset="-122"/>
                <a:ea typeface="楷体" pitchFamily="49" charset="-122"/>
              </a:rPr>
              <a:t>，找出相关信息文字。如</a:t>
            </a:r>
            <a:r>
              <a:rPr lang="zh-CN" altLang="en-US" sz="2800" b="1" spc="-63" dirty="0">
                <a:latin typeface="楷体" pitchFamily="49" charset="-122"/>
                <a:ea typeface="楷体" pitchFamily="49" charset="-122"/>
              </a:rPr>
              <a:t>出现</a:t>
            </a:r>
            <a:r>
              <a:rPr lang="zh-CN" altLang="en-US" sz="2800" b="1" spc="-126" dirty="0">
                <a:latin typeface="楷体" pitchFamily="49" charset="-122"/>
                <a:ea typeface="楷体" pitchFamily="49" charset="-122"/>
              </a:rPr>
              <a:t>“美味”的</a:t>
            </a:r>
            <a:r>
              <a:rPr lang="zh-CN" altLang="en-US" sz="2800" b="1" spc="-63" dirty="0">
                <a:latin typeface="楷体" pitchFamily="49" charset="-122"/>
                <a:ea typeface="楷体" pitchFamily="49" charset="-122"/>
              </a:rPr>
              <a:t>几</a:t>
            </a:r>
            <a:r>
              <a:rPr lang="zh-CN" altLang="en-US" sz="2800" b="1" spc="-63" dirty="0" smtClean="0">
                <a:latin typeface="楷体" pitchFamily="49" charset="-122"/>
                <a:ea typeface="楷体" pitchFamily="49" charset="-122"/>
              </a:rPr>
              <a:t>个地方：</a:t>
            </a:r>
            <a:endParaRPr lang="en-US" altLang="zh-CN" sz="2800" b="1" spc="-63" dirty="0" smtClean="0">
              <a:latin typeface="楷体" pitchFamily="49" charset="-122"/>
              <a:ea typeface="楷体" pitchFamily="49" charset="-122"/>
            </a:endParaRPr>
          </a:p>
          <a:p>
            <a:pPr>
              <a:lnSpc>
                <a:spcPct val="110000"/>
              </a:lnSpc>
            </a:pPr>
            <a:r>
              <a:rPr lang="zh-CN" altLang="en-US" sz="2800" b="1" dirty="0" smtClean="0">
                <a:latin typeface="楷体" pitchFamily="49" charset="-122"/>
                <a:ea typeface="楷体" pitchFamily="49" charset="-122"/>
              </a:rPr>
              <a:t>如</a:t>
            </a:r>
            <a:r>
              <a:rPr lang="zh-CN" altLang="en-US" sz="2800" b="1" dirty="0">
                <a:latin typeface="楷体" pitchFamily="49" charset="-122"/>
                <a:ea typeface="楷体" pitchFamily="49" charset="-122"/>
              </a:rPr>
              <a:t>母亲煮鱼汤时，尤其是第十四段提到“知道美味的</a:t>
            </a:r>
            <a:r>
              <a:rPr lang="zh-CN" altLang="en-US" sz="2800" b="1" dirty="0" smtClean="0">
                <a:latin typeface="楷体" pitchFamily="49" charset="-122"/>
                <a:ea typeface="楷体" pitchFamily="49" charset="-122"/>
              </a:rPr>
              <a:t>真正意思</a:t>
            </a:r>
            <a:r>
              <a:rPr lang="zh-CN" altLang="en-US" sz="2800" b="1" dirty="0">
                <a:latin typeface="楷体" pitchFamily="49" charset="-122"/>
                <a:ea typeface="楷体" pitchFamily="49" charset="-122"/>
              </a:rPr>
              <a:t>”</a:t>
            </a:r>
            <a:r>
              <a:rPr lang="zh-CN" altLang="en-US" sz="2800" b="1" dirty="0" smtClean="0">
                <a:latin typeface="楷体" pitchFamily="49" charset="-122"/>
                <a:ea typeface="楷体" pitchFamily="49" charset="-122"/>
              </a:rPr>
              <a:t>到底</a:t>
            </a:r>
            <a:r>
              <a:rPr lang="zh-CN" altLang="en-US" sz="2800" b="1" dirty="0">
                <a:latin typeface="楷体" pitchFamily="49" charset="-122"/>
                <a:ea typeface="楷体" pitchFamily="49" charset="-122"/>
              </a:rPr>
              <a:t>是什么意思，要从表层到深层，逐层探析。从满足</a:t>
            </a:r>
            <a:r>
              <a:rPr lang="zh-CN" altLang="en-US" sz="2800" b="1" dirty="0" smtClean="0">
                <a:latin typeface="楷体" pitchFamily="49" charset="-122"/>
                <a:ea typeface="楷体" pitchFamily="49" charset="-122"/>
              </a:rPr>
              <a:t>口腹的</a:t>
            </a:r>
            <a:r>
              <a:rPr lang="zh-CN" altLang="en-US" sz="2800" b="1" dirty="0">
                <a:latin typeface="楷体" pitchFamily="49" charset="-122"/>
                <a:ea typeface="楷体" pitchFamily="49" charset="-122"/>
              </a:rPr>
              <a:t>鱼汤</a:t>
            </a:r>
            <a:r>
              <a:rPr lang="zh-CN" altLang="en-US" sz="2800" b="1" dirty="0" smtClean="0">
                <a:latin typeface="楷体" pitchFamily="49" charset="-122"/>
                <a:ea typeface="楷体" pitchFamily="49" charset="-122"/>
              </a:rPr>
              <a:t>这个</a:t>
            </a:r>
            <a:r>
              <a:rPr lang="zh-CN" altLang="en-US" sz="2800" b="1" dirty="0">
                <a:solidFill>
                  <a:srgbClr val="FF0000"/>
                </a:solidFill>
                <a:latin typeface="楷体" pitchFamily="49" charset="-122"/>
                <a:ea typeface="楷体" pitchFamily="49" charset="-122"/>
              </a:rPr>
              <a:t>物质意义</a:t>
            </a:r>
            <a:r>
              <a:rPr lang="zh-CN" altLang="en-US" sz="2800" b="1" dirty="0">
                <a:latin typeface="楷体" pitchFamily="49" charset="-122"/>
                <a:ea typeface="楷体" pitchFamily="49" charset="-122"/>
              </a:rPr>
              <a:t>上的“美味”，到一条小鱼换来家庭</a:t>
            </a:r>
            <a:r>
              <a:rPr lang="zh-CN" altLang="en-US" sz="2800" b="1" dirty="0" smtClean="0">
                <a:latin typeface="楷体" pitchFamily="49" charset="-122"/>
                <a:ea typeface="楷体" pitchFamily="49" charset="-122"/>
              </a:rPr>
              <a:t>成员间气氛</a:t>
            </a:r>
            <a:r>
              <a:rPr lang="zh-CN" altLang="en-US" sz="2800" b="1" dirty="0">
                <a:latin typeface="楷体" pitchFamily="49" charset="-122"/>
                <a:ea typeface="楷体" pitchFamily="49" charset="-122"/>
              </a:rPr>
              <a:t>的改变</a:t>
            </a:r>
            <a:r>
              <a:rPr lang="zh-CN" altLang="en-US" sz="2800" b="1" dirty="0" smtClean="0">
                <a:latin typeface="楷体" pitchFamily="49" charset="-122"/>
                <a:ea typeface="楷体" pitchFamily="49" charset="-122"/>
              </a:rPr>
              <a:t>，这种</a:t>
            </a:r>
            <a:r>
              <a:rPr lang="zh-CN" altLang="en-US" sz="2800" b="1" dirty="0">
                <a:solidFill>
                  <a:srgbClr val="FF0000"/>
                </a:solidFill>
                <a:latin typeface="楷体" pitchFamily="49" charset="-122"/>
                <a:ea typeface="楷体" pitchFamily="49" charset="-122"/>
              </a:rPr>
              <a:t>精神意</a:t>
            </a:r>
            <a:r>
              <a:rPr lang="zh-CN" altLang="en-US" sz="2800" b="1" dirty="0">
                <a:latin typeface="楷体" pitchFamily="49" charset="-122"/>
                <a:ea typeface="楷体" pitchFamily="49" charset="-122"/>
              </a:rPr>
              <a:t>义上的“美味”，再到“他”听到</a:t>
            </a:r>
            <a:r>
              <a:rPr lang="zh-CN" altLang="en-US" sz="2800" b="1" dirty="0" smtClean="0">
                <a:latin typeface="楷体" pitchFamily="49" charset="-122"/>
                <a:ea typeface="楷体" pitchFamily="49" charset="-122"/>
              </a:rPr>
              <a:t>父亲的话</a:t>
            </a:r>
            <a:r>
              <a:rPr lang="zh-CN" altLang="en-US" sz="2800" b="1" dirty="0">
                <a:latin typeface="楷体" pitchFamily="49" charset="-122"/>
                <a:ea typeface="楷体" pitchFamily="49" charset="-122"/>
              </a:rPr>
              <a:t>和见到</a:t>
            </a:r>
            <a:r>
              <a:rPr lang="zh-CN" altLang="en-US" sz="2800" b="1" dirty="0" smtClean="0">
                <a:latin typeface="楷体" pitchFamily="49" charset="-122"/>
                <a:ea typeface="楷体" pitchFamily="49" charset="-122"/>
              </a:rPr>
              <a:t>哥哥们的</a:t>
            </a:r>
            <a:r>
              <a:rPr lang="zh-CN" altLang="en-US" sz="2800" b="1" dirty="0">
                <a:latin typeface="楷体" pitchFamily="49" charset="-122"/>
                <a:ea typeface="楷体" pitchFamily="49" charset="-122"/>
              </a:rPr>
              <a:t>反应后，由</a:t>
            </a:r>
            <a:r>
              <a:rPr lang="zh-CN" altLang="en-US" sz="2800" b="1" dirty="0">
                <a:solidFill>
                  <a:srgbClr val="FF0000"/>
                </a:solidFill>
                <a:latin typeface="楷体" pitchFamily="49" charset="-122"/>
                <a:ea typeface="楷体" pitchFamily="49" charset="-122"/>
              </a:rPr>
              <a:t>天真懵懂到初通人事的心理</a:t>
            </a:r>
            <a:r>
              <a:rPr lang="zh-CN" altLang="en-US" sz="2800" b="1" dirty="0" smtClean="0">
                <a:solidFill>
                  <a:srgbClr val="FF0000"/>
                </a:solidFill>
                <a:latin typeface="楷体" pitchFamily="49" charset="-122"/>
                <a:ea typeface="楷体" pitchFamily="49" charset="-122"/>
              </a:rPr>
              <a:t>变化的</a:t>
            </a:r>
            <a:r>
              <a:rPr lang="zh-CN" altLang="en-US" sz="2800" b="1" dirty="0">
                <a:solidFill>
                  <a:srgbClr val="FF0000"/>
                </a:solidFill>
                <a:latin typeface="楷体" pitchFamily="49" charset="-122"/>
                <a:ea typeface="楷体" pitchFamily="49" charset="-122"/>
              </a:rPr>
              <a:t>过程，这个</a:t>
            </a:r>
            <a:r>
              <a:rPr lang="zh-CN" altLang="en-US" sz="2800" b="1" dirty="0" smtClean="0">
                <a:solidFill>
                  <a:srgbClr val="FF0000"/>
                </a:solidFill>
                <a:latin typeface="楷体" pitchFamily="49" charset="-122"/>
                <a:ea typeface="楷体" pitchFamily="49" charset="-122"/>
              </a:rPr>
              <a:t>过程也是</a:t>
            </a:r>
            <a:r>
              <a:rPr lang="zh-CN" altLang="en-US" sz="2800" b="1" dirty="0">
                <a:solidFill>
                  <a:srgbClr val="FF0000"/>
                </a:solidFill>
                <a:latin typeface="楷体" pitchFamily="49" charset="-122"/>
                <a:ea typeface="楷体" pitchFamily="49" charset="-122"/>
              </a:rPr>
              <a:t>一种“美味”</a:t>
            </a:r>
            <a:r>
              <a:rPr lang="zh-CN" altLang="en-US" sz="2800" b="1" dirty="0" smtClean="0">
                <a:solidFill>
                  <a:srgbClr val="FF0000"/>
                </a:solidFill>
                <a:latin typeface="楷体" pitchFamily="49" charset="-122"/>
                <a:ea typeface="楷体" pitchFamily="49" charset="-122"/>
              </a:rPr>
              <a:t>。</a:t>
            </a:r>
            <a:endParaRPr lang="zh-CN" altLang="en-US" sz="2800" b="1" dirty="0">
              <a:solidFill>
                <a:srgbClr val="FF0000"/>
              </a:solidFill>
              <a:latin typeface="楷体" pitchFamily="49" charset="-122"/>
              <a:ea typeface="楷体" pitchFamily="49" charset="-122"/>
            </a:endParaRPr>
          </a:p>
        </p:txBody>
      </p:sp>
    </p:spTree>
    <p:extLst>
      <p:ext uri="{BB962C8B-B14F-4D97-AF65-F5344CB8AC3E}">
        <p14:creationId xmlns="" xmlns:p14="http://schemas.microsoft.com/office/powerpoint/2010/main" val="3511844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46456" y="1809008"/>
            <a:ext cx="8057991" cy="4266870"/>
          </a:xfrm>
          <a:prstGeom prst="rect">
            <a:avLst/>
          </a:prstGeom>
        </p:spPr>
        <p:txBody>
          <a:bodyPr wrap="square" lIns="38414" tIns="19207" rIns="38414" bIns="19207">
            <a:spAutoFit/>
          </a:bodyPr>
          <a:lstStyle/>
          <a:p>
            <a:pPr>
              <a:lnSpc>
                <a:spcPct val="110000"/>
              </a:lnSpc>
            </a:pPr>
            <a:r>
              <a:rPr lang="zh-CN" altLang="en-US" sz="2800" b="1" dirty="0" smtClean="0">
                <a:solidFill>
                  <a:srgbClr val="2A5CAA"/>
                </a:solidFill>
                <a:latin typeface="+mj-ea"/>
                <a:ea typeface="+mj-ea"/>
              </a:rPr>
              <a:t>    ①</a:t>
            </a:r>
            <a:r>
              <a:rPr lang="zh-CN" altLang="en-US" sz="2800" b="1" dirty="0">
                <a:solidFill>
                  <a:srgbClr val="2A5CAA"/>
                </a:solidFill>
                <a:latin typeface="楷体" pitchFamily="49" charset="-122"/>
                <a:ea typeface="楷体" pitchFamily="49" charset="-122"/>
              </a:rPr>
              <a:t>在物资匮乏的年代，“鱼汤”，或仅仅是对“鱼汤”</a:t>
            </a:r>
            <a:r>
              <a:rPr lang="zh-CN" altLang="en-US" sz="2800" b="1" dirty="0" smtClean="0">
                <a:solidFill>
                  <a:srgbClr val="2A5CAA"/>
                </a:solidFill>
                <a:latin typeface="楷体" pitchFamily="49" charset="-122"/>
                <a:ea typeface="楷体" pitchFamily="49" charset="-122"/>
              </a:rPr>
              <a:t>的  渴望</a:t>
            </a:r>
            <a:r>
              <a:rPr lang="zh-CN" altLang="en-US" sz="2800" b="1" dirty="0">
                <a:solidFill>
                  <a:srgbClr val="2A5CAA"/>
                </a:solidFill>
                <a:latin typeface="楷体" pitchFamily="49" charset="-122"/>
                <a:ea typeface="楷体" pitchFamily="49" charset="-122"/>
              </a:rPr>
              <a:t>，便成了满足口腹之欲的一种“美味”。</a:t>
            </a:r>
            <a:r>
              <a:rPr lang="zh-CN" altLang="en-US" sz="2800" b="1" dirty="0">
                <a:solidFill>
                  <a:srgbClr val="2A5CAA"/>
                </a:solidFill>
                <a:latin typeface="+mj-ea"/>
                <a:ea typeface="+mj-ea"/>
              </a:rPr>
              <a:t>（</a:t>
            </a:r>
            <a:r>
              <a:rPr lang="en-US" altLang="zh-CN" sz="2800" b="1" dirty="0">
                <a:solidFill>
                  <a:srgbClr val="2A5CAA"/>
                </a:solidFill>
                <a:latin typeface="+mj-ea"/>
                <a:ea typeface="+mj-ea"/>
              </a:rPr>
              <a:t>1</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j-ea"/>
                <a:ea typeface="+mj-ea"/>
              </a:rPr>
              <a:t>）</a:t>
            </a:r>
            <a:endParaRPr lang="en-US" altLang="zh-CN" sz="2800" b="1" dirty="0" smtClean="0">
              <a:solidFill>
                <a:srgbClr val="2A5CAA"/>
              </a:solidFill>
              <a:latin typeface="+mj-ea"/>
              <a:ea typeface="+mj-ea"/>
            </a:endParaRPr>
          </a:p>
          <a:p>
            <a:pPr>
              <a:lnSpc>
                <a:spcPct val="110000"/>
              </a:lnSpc>
            </a:pPr>
            <a:r>
              <a:rPr lang="zh-CN" altLang="en-US" sz="2800" b="1" dirty="0" smtClean="0">
                <a:solidFill>
                  <a:srgbClr val="2A5CAA"/>
                </a:solidFill>
                <a:latin typeface="+mj-ea"/>
                <a:ea typeface="+mj-ea"/>
              </a:rPr>
              <a:t>    ②</a:t>
            </a:r>
            <a:r>
              <a:rPr lang="zh-CN" altLang="en-US" sz="2800" b="1" dirty="0">
                <a:solidFill>
                  <a:srgbClr val="2A5CAA"/>
                </a:solidFill>
                <a:latin typeface="楷体" pitchFamily="49" charset="-122"/>
                <a:ea typeface="楷体" pitchFamily="49" charset="-122"/>
              </a:rPr>
              <a:t>围绕“鱼汤”的烹制，是一家人快乐、亲情和希望的</a:t>
            </a:r>
            <a:r>
              <a:rPr lang="zh-CN" altLang="en-US" sz="2800" b="1" dirty="0" smtClean="0">
                <a:solidFill>
                  <a:srgbClr val="2A5CAA"/>
                </a:solidFill>
                <a:latin typeface="楷体" pitchFamily="49" charset="-122"/>
                <a:ea typeface="楷体" pitchFamily="49" charset="-122"/>
              </a:rPr>
              <a:t>酝酿</a:t>
            </a:r>
            <a:r>
              <a:rPr lang="zh-CN" altLang="en-US" sz="2800" b="1" dirty="0">
                <a:solidFill>
                  <a:srgbClr val="2A5CAA"/>
                </a:solidFill>
                <a:latin typeface="楷体" pitchFamily="49" charset="-122"/>
                <a:ea typeface="楷体" pitchFamily="49" charset="-122"/>
              </a:rPr>
              <a:t>，这种处于生活重负下的情感“美味”弥足珍贵。</a:t>
            </a:r>
            <a:r>
              <a:rPr lang="zh-CN" altLang="en-US" sz="2800" b="1" dirty="0">
                <a:solidFill>
                  <a:srgbClr val="2A5CAA"/>
                </a:solidFill>
                <a:latin typeface="+mj-ea"/>
                <a:ea typeface="+mj-ea"/>
              </a:rPr>
              <a:t>（</a:t>
            </a:r>
            <a:r>
              <a:rPr lang="en-US" altLang="zh-CN" sz="2800" b="1" dirty="0">
                <a:solidFill>
                  <a:srgbClr val="2A5CAA"/>
                </a:solidFill>
                <a:latin typeface="+mj-ea"/>
                <a:ea typeface="+mj-ea"/>
              </a:rPr>
              <a:t>2</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j-ea"/>
                <a:ea typeface="+mj-ea"/>
              </a:rPr>
              <a:t>）</a:t>
            </a:r>
            <a:endParaRPr lang="en-US" altLang="zh-CN" sz="2800" b="1" dirty="0" smtClean="0">
              <a:solidFill>
                <a:srgbClr val="2A5CAA"/>
              </a:solidFill>
              <a:latin typeface="+mj-ea"/>
              <a:ea typeface="+mj-ea"/>
            </a:endParaRPr>
          </a:p>
          <a:p>
            <a:pPr>
              <a:lnSpc>
                <a:spcPct val="110000"/>
              </a:lnSpc>
            </a:pPr>
            <a:r>
              <a:rPr lang="zh-CN" altLang="en-US" sz="2800" b="1" dirty="0" smtClean="0">
                <a:solidFill>
                  <a:srgbClr val="2A5CAA"/>
                </a:solidFill>
                <a:latin typeface="+mj-ea"/>
                <a:ea typeface="+mj-ea"/>
              </a:rPr>
              <a:t>    ③</a:t>
            </a:r>
            <a:r>
              <a:rPr lang="zh-CN" altLang="en-US" sz="2800" b="1" dirty="0">
                <a:solidFill>
                  <a:srgbClr val="2A5CAA"/>
                </a:solidFill>
                <a:latin typeface="楷体" pitchFamily="49" charset="-122"/>
                <a:ea typeface="楷体" pitchFamily="49" charset="-122"/>
              </a:rPr>
              <a:t>在此过程中，“他”由天真懵懂到初通人事，是自我</a:t>
            </a:r>
            <a:r>
              <a:rPr lang="zh-CN" altLang="en-US" sz="2800" b="1" dirty="0" smtClean="0">
                <a:solidFill>
                  <a:srgbClr val="2A5CAA"/>
                </a:solidFill>
                <a:latin typeface="楷体" pitchFamily="49" charset="-122"/>
                <a:ea typeface="楷体" pitchFamily="49" charset="-122"/>
              </a:rPr>
              <a:t>的一</a:t>
            </a:r>
            <a:r>
              <a:rPr lang="zh-CN" altLang="en-US" sz="2800" b="1" dirty="0">
                <a:solidFill>
                  <a:srgbClr val="2A5CAA"/>
                </a:solidFill>
                <a:latin typeface="楷体" pitchFamily="49" charset="-122"/>
                <a:ea typeface="楷体" pitchFamily="49" charset="-122"/>
              </a:rPr>
              <a:t>次重要发现与成长，更是能够滋养一生的</a:t>
            </a:r>
            <a:r>
              <a:rPr lang="zh-CN" altLang="en-US" sz="2800" b="1" spc="-210" dirty="0">
                <a:solidFill>
                  <a:srgbClr val="2A5CAA"/>
                </a:solidFill>
                <a:latin typeface="楷体" pitchFamily="49" charset="-122"/>
                <a:ea typeface="楷体" pitchFamily="49" charset="-122"/>
              </a:rPr>
              <a:t>特殊“美味”。</a:t>
            </a:r>
            <a:r>
              <a:rPr lang="zh-CN" altLang="en-US" sz="2800" b="1" dirty="0">
                <a:solidFill>
                  <a:srgbClr val="2A5CAA"/>
                </a:solidFill>
                <a:latin typeface="+mj-ea"/>
                <a:ea typeface="+mj-ea"/>
              </a:rPr>
              <a:t>（</a:t>
            </a:r>
            <a:r>
              <a:rPr lang="en-US" altLang="zh-CN" sz="2800" b="1" dirty="0">
                <a:solidFill>
                  <a:srgbClr val="2A5CAA"/>
                </a:solidFill>
                <a:latin typeface="+mj-ea"/>
                <a:ea typeface="+mj-ea"/>
              </a:rPr>
              <a:t>2</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j-ea"/>
                <a:ea typeface="+mj-ea"/>
              </a:rPr>
              <a:t>） </a:t>
            </a:r>
            <a:endParaRPr lang="zh-CN" altLang="en-US" sz="2800" b="1" dirty="0">
              <a:solidFill>
                <a:srgbClr val="2A5CAA"/>
              </a:solidFill>
              <a:latin typeface="+mj-ea"/>
              <a:ea typeface="+mj-ea"/>
            </a:endParaRPr>
          </a:p>
        </p:txBody>
      </p:sp>
      <p:sp>
        <p:nvSpPr>
          <p:cNvPr id="17" name="矩形 16"/>
          <p:cNvSpPr/>
          <p:nvPr/>
        </p:nvSpPr>
        <p:spPr>
          <a:xfrm>
            <a:off x="627508" y="1197010"/>
            <a:ext cx="967245" cy="392732"/>
          </a:xfrm>
          <a:prstGeom prst="rect">
            <a:avLst/>
          </a:prstGeom>
        </p:spPr>
        <p:txBody>
          <a:bodyPr wrap="none" lIns="38414" tIns="19207" rIns="38414" bIns="19207">
            <a:spAutoFit/>
          </a:bodyPr>
          <a:lstStyle/>
          <a:p>
            <a:r>
              <a:rPr lang="zh-CN" altLang="en-US" sz="2300" b="1" dirty="0">
                <a:solidFill>
                  <a:srgbClr val="FF0000"/>
                </a:solidFill>
                <a:latin typeface="黑体" panose="02010609060101010101" pitchFamily="49" charset="-122"/>
                <a:ea typeface="黑体" panose="02010609060101010101" pitchFamily="49" charset="-122"/>
              </a:rPr>
              <a:t>答案</a:t>
            </a:r>
            <a:r>
              <a:rPr lang="zh-CN" altLang="en-US" sz="2300" b="1" dirty="0" smtClean="0">
                <a:solidFill>
                  <a:srgbClr val="FF0000"/>
                </a:solidFill>
                <a:latin typeface="楷体" panose="02010609060101010101" pitchFamily="49" charset="-122"/>
                <a:ea typeface="楷体" panose="02010609060101010101" pitchFamily="49" charset="-122"/>
              </a:rPr>
              <a:t>：</a:t>
            </a:r>
            <a:endParaRPr lang="zh-CN" altLang="en-US" sz="2300" dirty="0">
              <a:latin typeface="楷体" panose="02010609060101010101" pitchFamily="49" charset="-122"/>
              <a:ea typeface="楷体" panose="02010609060101010101" pitchFamily="49" charset="-122"/>
            </a:endParaRPr>
          </a:p>
        </p:txBody>
      </p:sp>
      <p:sp>
        <p:nvSpPr>
          <p:cNvPr id="9" name="矩形 8"/>
          <p:cNvSpPr/>
          <p:nvPr/>
        </p:nvSpPr>
        <p:spPr>
          <a:xfrm>
            <a:off x="457502" y="374346"/>
            <a:ext cx="7970036" cy="782070"/>
          </a:xfrm>
          <a:prstGeom prst="rect">
            <a:avLst/>
          </a:prstGeom>
        </p:spPr>
        <p:txBody>
          <a:bodyPr wrap="square" lIns="38414" tIns="19207" rIns="38414" bIns="19207">
            <a:spAutoFit/>
          </a:bodyPr>
          <a:lstStyle/>
          <a:p>
            <a:pPr>
              <a:lnSpc>
                <a:spcPct val="110000"/>
              </a:lnSpc>
            </a:pPr>
            <a:r>
              <a:rPr lang="zh-CN" altLang="en-US" sz="2300" b="1" dirty="0">
                <a:solidFill>
                  <a:srgbClr val="000000"/>
                </a:solidFill>
                <a:latin typeface="宋体"/>
              </a:rPr>
              <a:t>（</a:t>
            </a:r>
            <a:r>
              <a:rPr lang="en-US" altLang="zh-CN" sz="2300" b="1" dirty="0">
                <a:solidFill>
                  <a:srgbClr val="000000"/>
                </a:solidFill>
                <a:latin typeface="宋体"/>
              </a:rPr>
              <a:t>4</a:t>
            </a:r>
            <a:r>
              <a:rPr lang="zh-CN" altLang="en-US" sz="2300" b="1" dirty="0">
                <a:solidFill>
                  <a:srgbClr val="000000"/>
                </a:solidFill>
                <a:latin typeface="宋体"/>
              </a:rPr>
              <a:t>）“一种美味”有多重意蕴，</a:t>
            </a:r>
            <a:r>
              <a:rPr lang="zh-CN" altLang="en-US" sz="2300" b="1" dirty="0" smtClean="0">
                <a:solidFill>
                  <a:srgbClr val="000000"/>
                </a:solidFill>
                <a:latin typeface="宋体"/>
              </a:rPr>
              <a:t>试简要</a:t>
            </a:r>
            <a:r>
              <a:rPr lang="zh-CN" altLang="en-US" sz="2300" b="1" dirty="0">
                <a:solidFill>
                  <a:srgbClr val="000000"/>
                </a:solidFill>
                <a:latin typeface="宋体"/>
              </a:rPr>
              <a:t>分析</a:t>
            </a:r>
            <a:r>
              <a:rPr lang="zh-CN" altLang="en-US" sz="2300" b="1" dirty="0" smtClean="0">
                <a:solidFill>
                  <a:srgbClr val="000000"/>
                </a:solidFill>
                <a:latin typeface="宋体"/>
              </a:rPr>
              <a:t>。</a:t>
            </a:r>
            <a:endParaRPr lang="en-US" altLang="zh-CN" sz="2300" b="1" dirty="0" smtClean="0">
              <a:solidFill>
                <a:srgbClr val="000000"/>
              </a:solidFill>
              <a:latin typeface="宋体"/>
            </a:endParaRPr>
          </a:p>
          <a:p>
            <a:endParaRPr lang="zh-CN" altLang="en-US" sz="2300" b="1" dirty="0">
              <a:solidFill>
                <a:srgbClr val="000000"/>
              </a:solidFill>
              <a:latin typeface="宋体"/>
            </a:endParaRPr>
          </a:p>
        </p:txBody>
      </p:sp>
    </p:spTree>
    <p:extLst>
      <p:ext uri="{BB962C8B-B14F-4D97-AF65-F5344CB8AC3E}">
        <p14:creationId xmlns="" xmlns:p14="http://schemas.microsoft.com/office/powerpoint/2010/main" val="4192613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 xmlns:a14="http://schemas.microsoft.com/office/drawing/2010/main" val="0"/>
              </a:ext>
            </a:extLst>
          </a:blip>
          <a:srcRect l="18696" t="30817" r="1"/>
          <a:stretch/>
        </p:blipFill>
        <p:spPr>
          <a:xfrm>
            <a:off x="1248900" y="2205006"/>
            <a:ext cx="6942134" cy="4427979"/>
          </a:xfrm>
          <a:prstGeom prst="rect">
            <a:avLst/>
          </a:prstGeom>
        </p:spPr>
      </p:pic>
      <p:grpSp>
        <p:nvGrpSpPr>
          <p:cNvPr id="5" name="组合 17"/>
          <p:cNvGrpSpPr/>
          <p:nvPr/>
        </p:nvGrpSpPr>
        <p:grpSpPr>
          <a:xfrm>
            <a:off x="477094" y="331211"/>
            <a:ext cx="1487830" cy="478319"/>
            <a:chOff x="1271587" y="2130359"/>
            <a:chExt cx="3965481" cy="956748"/>
          </a:xfrm>
          <a:solidFill>
            <a:srgbClr val="C00000"/>
          </a:solidFill>
        </p:grpSpPr>
        <p:sp>
          <p:nvSpPr>
            <p:cNvPr id="19" name="对角圆角矩形 49"/>
            <p:cNvSpPr/>
            <p:nvPr/>
          </p:nvSpPr>
          <p:spPr>
            <a:xfrm>
              <a:off x="1271587" y="2187107"/>
              <a:ext cx="3420000" cy="900000"/>
            </a:xfrm>
            <a:prstGeom prst="round2DiagRect">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5"/>
            <p:cNvSpPr txBox="1"/>
            <p:nvPr/>
          </p:nvSpPr>
          <p:spPr>
            <a:xfrm>
              <a:off x="1446552" y="2130359"/>
              <a:ext cx="3790516" cy="923436"/>
            </a:xfrm>
            <a:prstGeom prst="rect">
              <a:avLst/>
            </a:prstGeom>
            <a:noFill/>
            <a:ln>
              <a:noFill/>
            </a:ln>
          </p:spPr>
          <p:txBody>
            <a:bodyPr wrap="none" rtlCol="0" anchor="ctr" anchorCtr="1">
              <a:spAutoFit/>
            </a:bodyPr>
            <a:lstStyle/>
            <a:p>
              <a:r>
                <a:rPr lang="zh-CN" altLang="en-US" sz="2400" b="1" dirty="0">
                  <a:solidFill>
                    <a:schemeClr val="bg1"/>
                  </a:solidFill>
                  <a:latin typeface="黑体" panose="02010609060101010101" pitchFamily="49" charset="-122"/>
                  <a:ea typeface="黑体" panose="02010609060101010101" pitchFamily="49" charset="-122"/>
                </a:rPr>
                <a:t>方法便签</a:t>
              </a:r>
            </a:p>
          </p:txBody>
        </p:sp>
      </p:grpSp>
      <p:sp>
        <p:nvSpPr>
          <p:cNvPr id="21" name="TextBox 20"/>
          <p:cNvSpPr txBox="1"/>
          <p:nvPr/>
        </p:nvSpPr>
        <p:spPr>
          <a:xfrm>
            <a:off x="458849" y="843399"/>
            <a:ext cx="8316754" cy="408121"/>
          </a:xfrm>
          <a:prstGeom prst="rect">
            <a:avLst/>
          </a:prstGeom>
          <a:noFill/>
        </p:spPr>
        <p:txBody>
          <a:bodyPr wrap="square" lIns="38414" tIns="19207" rIns="38414" bIns="19207" rtlCol="0">
            <a:spAutoFit/>
          </a:bodyPr>
          <a:lstStyle/>
          <a:p>
            <a:pPr algn="ctr"/>
            <a:r>
              <a:rPr lang="zh-CN" altLang="en-US" sz="2400" b="1" dirty="0" smtClean="0">
                <a:latin typeface="黑体" panose="02010609060101010101" pitchFamily="49" charset="-122"/>
                <a:ea typeface="黑体" panose="02010609060101010101" pitchFamily="49" charset="-122"/>
              </a:rPr>
              <a:t>探究标题意蕴题解题指导</a:t>
            </a:r>
            <a:endParaRPr lang="zh-CN" altLang="en-US" sz="2400" b="1"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rotWithShape="1">
          <a:blip r:embed="rId3" cstate="print">
            <a:extLst>
              <a:ext uri="{28A0092B-C50C-407E-A947-70E740481C1C}">
                <a14:useLocalDpi xmlns="" xmlns:a14="http://schemas.microsoft.com/office/drawing/2010/main" val="0"/>
              </a:ext>
            </a:extLst>
          </a:blip>
          <a:srcRect l="84114" b="59669"/>
          <a:stretch/>
        </p:blipFill>
        <p:spPr>
          <a:xfrm>
            <a:off x="573473" y="1557009"/>
            <a:ext cx="1332019" cy="575240"/>
          </a:xfrm>
          <a:prstGeom prst="rect">
            <a:avLst/>
          </a:prstGeom>
        </p:spPr>
      </p:pic>
    </p:spTree>
    <p:extLst>
      <p:ext uri="{BB962C8B-B14F-4D97-AF65-F5344CB8AC3E}">
        <p14:creationId xmlns="" xmlns:p14="http://schemas.microsoft.com/office/powerpoint/2010/main" val="348396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2422" y="333014"/>
            <a:ext cx="7591965" cy="786494"/>
          </a:xfrm>
          <a:prstGeom prst="rect">
            <a:avLst/>
          </a:prstGeom>
        </p:spPr>
        <p:txBody>
          <a:bodyPr wrap="square" lIns="38414" tIns="19207" rIns="38414" bIns="19207">
            <a:spAutoFit/>
          </a:bodyPr>
          <a:lstStyle/>
          <a:p>
            <a:pPr>
              <a:lnSpc>
                <a:spcPct val="110000"/>
              </a:lnSpc>
            </a:pPr>
            <a:r>
              <a:rPr lang="zh-CN" altLang="en-US" sz="2300" b="1" dirty="0">
                <a:latin typeface="+mn-ea"/>
              </a:rPr>
              <a:t>（</a:t>
            </a:r>
            <a:r>
              <a:rPr lang="en-US" altLang="zh-CN" sz="2300" b="1" dirty="0">
                <a:latin typeface="+mn-ea"/>
              </a:rPr>
              <a:t>5</a:t>
            </a:r>
            <a:r>
              <a:rPr lang="zh-CN" altLang="en-US" sz="2300" b="1" dirty="0">
                <a:latin typeface="+mn-ea"/>
              </a:rPr>
              <a:t>）有人建议把标题“一种美味”改为“鱼汤”，你认为哪一</a:t>
            </a:r>
            <a:r>
              <a:rPr lang="zh-CN" altLang="en-US" sz="2300" b="1" dirty="0" smtClean="0">
                <a:latin typeface="+mn-ea"/>
              </a:rPr>
              <a:t>个标题</a:t>
            </a:r>
            <a:r>
              <a:rPr lang="zh-CN" altLang="en-US" sz="2300" b="1" dirty="0">
                <a:latin typeface="+mn-ea"/>
              </a:rPr>
              <a:t>更合适，谈谈你的看法</a:t>
            </a:r>
            <a:r>
              <a:rPr lang="zh-CN" altLang="en-US" sz="2300" b="1" dirty="0" smtClean="0">
                <a:latin typeface="+mn-ea"/>
              </a:rPr>
              <a:t>。</a:t>
            </a:r>
            <a:endParaRPr lang="en-US" altLang="zh-CN" sz="2300" b="1" dirty="0" smtClean="0">
              <a:latin typeface="+mn-ea"/>
            </a:endParaRPr>
          </a:p>
        </p:txBody>
      </p:sp>
      <p:sp>
        <p:nvSpPr>
          <p:cNvPr id="20" name="矩形 19"/>
          <p:cNvSpPr/>
          <p:nvPr/>
        </p:nvSpPr>
        <p:spPr>
          <a:xfrm>
            <a:off x="546289" y="1268760"/>
            <a:ext cx="7914143" cy="4710837"/>
          </a:xfrm>
          <a:prstGeom prst="rect">
            <a:avLst/>
          </a:prstGeom>
        </p:spPr>
        <p:txBody>
          <a:bodyPr wrap="square" lIns="38414" tIns="19207" rIns="38414" bIns="19207">
            <a:spAutoFit/>
          </a:bodyPr>
          <a:lstStyle/>
          <a:p>
            <a:pPr>
              <a:lnSpc>
                <a:spcPct val="110000"/>
              </a:lnSpc>
            </a:pPr>
            <a:r>
              <a:rPr lang="zh-CN" altLang="en-US" sz="2300" b="1" dirty="0" smtClean="0">
                <a:solidFill>
                  <a:srgbClr val="FF0000"/>
                </a:solidFill>
                <a:latin typeface="黑体" panose="02010609060101010101" pitchFamily="49" charset="-122"/>
                <a:ea typeface="黑体" panose="02010609060101010101" pitchFamily="49" charset="-122"/>
              </a:rPr>
              <a:t>解析</a:t>
            </a:r>
            <a:r>
              <a:rPr lang="zh-CN" altLang="en-US" sz="2300" b="1" dirty="0" smtClean="0">
                <a:solidFill>
                  <a:srgbClr val="FF0000"/>
                </a:solidFill>
                <a:latin typeface="楷体" panose="02010609060101010101" pitchFamily="49" charset="-122"/>
                <a:ea typeface="楷体" panose="02010609060101010101" pitchFamily="49" charset="-122"/>
              </a:rPr>
              <a:t>：</a:t>
            </a:r>
            <a:endParaRPr lang="zh-CN" altLang="en-US" sz="2300" dirty="0" smtClean="0">
              <a:latin typeface="楷体" panose="02010609060101010101" pitchFamily="49" charset="-122"/>
              <a:ea typeface="楷体" panose="02010609060101010101" pitchFamily="49" charset="-122"/>
            </a:endParaRPr>
          </a:p>
          <a:p>
            <a:pPr>
              <a:lnSpc>
                <a:spcPct val="110000"/>
              </a:lnSpc>
            </a:pPr>
            <a:r>
              <a:rPr lang="zh-CN" altLang="en-US" sz="2300" b="1" dirty="0" smtClean="0">
                <a:solidFill>
                  <a:srgbClr val="2A5CAA"/>
                </a:solidFill>
                <a:latin typeface="楷体" pitchFamily="49" charset="-122"/>
                <a:ea typeface="楷体" pitchFamily="49" charset="-122"/>
              </a:rPr>
              <a:t>本题</a:t>
            </a:r>
            <a:r>
              <a:rPr lang="zh-CN" altLang="en-US" sz="2300" b="1" dirty="0">
                <a:solidFill>
                  <a:srgbClr val="2A5CAA"/>
                </a:solidFill>
                <a:latin typeface="楷体" pitchFamily="49" charset="-122"/>
                <a:ea typeface="楷体" pitchFamily="49" charset="-122"/>
              </a:rPr>
              <a:t>考查探究标题设置的合理性。解答此类题，</a:t>
            </a:r>
            <a:r>
              <a:rPr lang="zh-CN" altLang="en-US" sz="2300" b="1" dirty="0">
                <a:solidFill>
                  <a:srgbClr val="FF0000"/>
                </a:solidFill>
                <a:latin typeface="楷体" pitchFamily="49" charset="-122"/>
                <a:ea typeface="楷体" pitchFamily="49" charset="-122"/>
              </a:rPr>
              <a:t>首先要</a:t>
            </a:r>
            <a:r>
              <a:rPr lang="zh-CN" altLang="en-US" sz="2300" b="1" dirty="0" smtClean="0">
                <a:solidFill>
                  <a:srgbClr val="FF0000"/>
                </a:solidFill>
                <a:latin typeface="楷体" pitchFamily="49" charset="-122"/>
                <a:ea typeface="楷体" pitchFamily="49" charset="-122"/>
              </a:rPr>
              <a:t>表明自己</a:t>
            </a:r>
            <a:r>
              <a:rPr lang="zh-CN" altLang="en-US" sz="2300" b="1" dirty="0">
                <a:solidFill>
                  <a:srgbClr val="FF0000"/>
                </a:solidFill>
                <a:latin typeface="楷体" pitchFamily="49" charset="-122"/>
                <a:ea typeface="楷体" pitchFamily="49" charset="-122"/>
              </a:rPr>
              <a:t>的观点。</a:t>
            </a:r>
            <a:r>
              <a:rPr lang="zh-CN" altLang="en-US" sz="2300" b="1" dirty="0">
                <a:solidFill>
                  <a:srgbClr val="2A5CAA"/>
                </a:solidFill>
                <a:latin typeface="楷体" pitchFamily="49" charset="-122"/>
                <a:ea typeface="楷体" pitchFamily="49" charset="-122"/>
              </a:rPr>
              <a:t>不论支持与否，</a:t>
            </a:r>
            <a:r>
              <a:rPr lang="zh-CN" altLang="en-US" sz="2300" b="1" dirty="0">
                <a:solidFill>
                  <a:srgbClr val="FF0000"/>
                </a:solidFill>
                <a:latin typeface="楷体" pitchFamily="49" charset="-122"/>
                <a:ea typeface="楷体" pitchFamily="49" charset="-122"/>
              </a:rPr>
              <a:t>都要从标题与人物、情节、环境</a:t>
            </a:r>
            <a:r>
              <a:rPr lang="zh-CN" altLang="en-US" sz="2300" b="1" dirty="0" smtClean="0">
                <a:solidFill>
                  <a:srgbClr val="FF0000"/>
                </a:solidFill>
                <a:latin typeface="楷体" pitchFamily="49" charset="-122"/>
                <a:ea typeface="楷体" pitchFamily="49" charset="-122"/>
              </a:rPr>
              <a:t>、主旨的关系</a:t>
            </a:r>
            <a:r>
              <a:rPr lang="zh-CN" altLang="en-US" sz="2300" b="1" dirty="0">
                <a:solidFill>
                  <a:srgbClr val="FF0000"/>
                </a:solidFill>
                <a:latin typeface="楷体" pitchFamily="49" charset="-122"/>
                <a:ea typeface="楷体" pitchFamily="49" charset="-122"/>
              </a:rPr>
              <a:t>切入</a:t>
            </a:r>
            <a:r>
              <a:rPr lang="zh-CN" altLang="en-US" sz="2300" b="1" dirty="0">
                <a:solidFill>
                  <a:srgbClr val="2A5CAA"/>
                </a:solidFill>
                <a:latin typeface="楷体" pitchFamily="49" charset="-122"/>
                <a:ea typeface="楷体" pitchFamily="49" charset="-122"/>
              </a:rPr>
              <a:t>，同时分析标题自身的特点。但具体分析时，</a:t>
            </a:r>
            <a:r>
              <a:rPr lang="zh-CN" altLang="en-US" sz="2300" b="1" dirty="0" smtClean="0">
                <a:solidFill>
                  <a:srgbClr val="2A5CAA"/>
                </a:solidFill>
                <a:latin typeface="楷体" pitchFamily="49" charset="-122"/>
                <a:ea typeface="楷体" pitchFamily="49" charset="-122"/>
              </a:rPr>
              <a:t>它们的侧重点</a:t>
            </a:r>
            <a:r>
              <a:rPr lang="zh-CN" altLang="en-US" sz="2300" b="1" dirty="0">
                <a:solidFill>
                  <a:srgbClr val="2A5CAA"/>
                </a:solidFill>
                <a:latin typeface="楷体" pitchFamily="49" charset="-122"/>
                <a:ea typeface="楷体" pitchFamily="49" charset="-122"/>
              </a:rPr>
              <a:t>是</a:t>
            </a:r>
            <a:r>
              <a:rPr lang="zh-CN" altLang="en-US" sz="2300" b="1" dirty="0" smtClean="0">
                <a:solidFill>
                  <a:srgbClr val="2A5CAA"/>
                </a:solidFill>
                <a:latin typeface="楷体" pitchFamily="49" charset="-122"/>
                <a:ea typeface="楷体" pitchFamily="49" charset="-122"/>
              </a:rPr>
              <a:t>不一样</a:t>
            </a:r>
            <a:r>
              <a:rPr lang="zh-CN" altLang="en-US" sz="2300" b="1" dirty="0">
                <a:solidFill>
                  <a:srgbClr val="2A5CAA"/>
                </a:solidFill>
                <a:latin typeface="楷体" pitchFamily="49" charset="-122"/>
                <a:ea typeface="楷体" pitchFamily="49" charset="-122"/>
              </a:rPr>
              <a:t>的。若选择“一种美味”，则侧重从情节</a:t>
            </a:r>
            <a:r>
              <a:rPr lang="zh-CN" altLang="en-US" sz="2300" b="1" dirty="0" smtClean="0">
                <a:solidFill>
                  <a:srgbClr val="2A5CAA"/>
                </a:solidFill>
                <a:latin typeface="楷体" pitchFamily="49" charset="-122"/>
                <a:ea typeface="楷体" pitchFamily="49" charset="-122"/>
              </a:rPr>
              <a:t>和主旨角度答题。情节</a:t>
            </a:r>
            <a:r>
              <a:rPr lang="zh-CN" altLang="en-US" sz="2300" b="1" dirty="0">
                <a:solidFill>
                  <a:srgbClr val="2A5CAA"/>
                </a:solidFill>
                <a:latin typeface="楷体" pitchFamily="49" charset="-122"/>
                <a:ea typeface="楷体" pitchFamily="49" charset="-122"/>
              </a:rPr>
              <a:t>方面，标题设置了悬念，而“一种美味”</a:t>
            </a:r>
            <a:r>
              <a:rPr lang="zh-CN" altLang="en-US" sz="2300" b="1" dirty="0" smtClean="0">
                <a:solidFill>
                  <a:srgbClr val="2A5CAA"/>
                </a:solidFill>
                <a:latin typeface="楷体" pitchFamily="49" charset="-122"/>
                <a:ea typeface="楷体" pitchFamily="49" charset="-122"/>
              </a:rPr>
              <a:t>本身</a:t>
            </a:r>
            <a:r>
              <a:rPr lang="zh-CN" altLang="en-US" sz="2300" b="1" dirty="0">
                <a:solidFill>
                  <a:srgbClr val="2A5CAA"/>
                </a:solidFill>
                <a:latin typeface="楷体" pitchFamily="49" charset="-122"/>
                <a:ea typeface="楷体" pitchFamily="49" charset="-122"/>
              </a:rPr>
              <a:t>也是</a:t>
            </a:r>
            <a:r>
              <a:rPr lang="zh-CN" altLang="en-US" sz="2300" b="1" dirty="0" smtClean="0">
                <a:solidFill>
                  <a:srgbClr val="2A5CAA"/>
                </a:solidFill>
                <a:latin typeface="楷体" pitchFamily="49" charset="-122"/>
                <a:ea typeface="楷体" pitchFamily="49" charset="-122"/>
              </a:rPr>
              <a:t>全文的线索</a:t>
            </a:r>
            <a:r>
              <a:rPr lang="zh-CN" altLang="en-US" sz="2300" b="1" dirty="0">
                <a:solidFill>
                  <a:srgbClr val="2A5CAA"/>
                </a:solidFill>
                <a:latin typeface="楷体" pitchFamily="49" charset="-122"/>
                <a:ea typeface="楷体" pitchFamily="49" charset="-122"/>
              </a:rPr>
              <a:t>。主旨方面，“一种美味”意蕴丰富，起到</a:t>
            </a:r>
            <a:r>
              <a:rPr lang="zh-CN" altLang="en-US" sz="2300" b="1" dirty="0" smtClean="0">
                <a:solidFill>
                  <a:srgbClr val="2A5CAA"/>
                </a:solidFill>
                <a:latin typeface="楷体" pitchFamily="49" charset="-122"/>
                <a:ea typeface="楷体" pitchFamily="49" charset="-122"/>
              </a:rPr>
              <a:t>深化</a:t>
            </a:r>
            <a:r>
              <a:rPr lang="zh-CN" altLang="en-US" sz="2300" b="1" dirty="0">
                <a:solidFill>
                  <a:srgbClr val="2A5CAA"/>
                </a:solidFill>
                <a:latin typeface="楷体" pitchFamily="49" charset="-122"/>
                <a:ea typeface="楷体" pitchFamily="49" charset="-122"/>
              </a:rPr>
              <a:t>主旨的作用</a:t>
            </a:r>
            <a:r>
              <a:rPr lang="zh-CN" altLang="en-US" sz="2300" b="1" dirty="0" smtClean="0">
                <a:solidFill>
                  <a:srgbClr val="2A5CAA"/>
                </a:solidFill>
                <a:latin typeface="楷体" pitchFamily="49" charset="-122"/>
                <a:ea typeface="楷体" pitchFamily="49" charset="-122"/>
              </a:rPr>
              <a:t>。若选择</a:t>
            </a:r>
            <a:r>
              <a:rPr lang="zh-CN" altLang="en-US" sz="2300" b="1" dirty="0">
                <a:solidFill>
                  <a:srgbClr val="2A5CAA"/>
                </a:solidFill>
                <a:latin typeface="楷体" pitchFamily="49" charset="-122"/>
                <a:ea typeface="楷体" pitchFamily="49" charset="-122"/>
              </a:rPr>
              <a:t>“鱼汤”，则侧重从情节和标题自身的</a:t>
            </a:r>
            <a:r>
              <a:rPr lang="zh-CN" altLang="en-US" sz="2300" b="1" dirty="0" smtClean="0">
                <a:solidFill>
                  <a:srgbClr val="2A5CAA"/>
                </a:solidFill>
                <a:latin typeface="楷体" pitchFamily="49" charset="-122"/>
                <a:ea typeface="楷体" pitchFamily="49" charset="-122"/>
              </a:rPr>
              <a:t>特点</a:t>
            </a:r>
            <a:r>
              <a:rPr lang="zh-CN" altLang="en-US" sz="2300" b="1" dirty="0">
                <a:solidFill>
                  <a:srgbClr val="2A5CAA"/>
                </a:solidFill>
                <a:latin typeface="楷体" pitchFamily="49" charset="-122"/>
                <a:ea typeface="楷体" pitchFamily="49" charset="-122"/>
              </a:rPr>
              <a:t>入手答题。</a:t>
            </a:r>
            <a:r>
              <a:rPr lang="zh-CN" altLang="en-US" sz="2300" b="1" dirty="0" smtClean="0">
                <a:solidFill>
                  <a:srgbClr val="2A5CAA"/>
                </a:solidFill>
                <a:latin typeface="楷体" pitchFamily="49" charset="-122"/>
                <a:ea typeface="楷体" pitchFamily="49" charset="-122"/>
              </a:rPr>
              <a:t>情节方面</a:t>
            </a:r>
            <a:r>
              <a:rPr lang="zh-CN" altLang="en-US" sz="2300" b="1" dirty="0">
                <a:solidFill>
                  <a:srgbClr val="2A5CAA"/>
                </a:solidFill>
                <a:latin typeface="楷体" pitchFamily="49" charset="-122"/>
                <a:ea typeface="楷体" pitchFamily="49" charset="-122"/>
              </a:rPr>
              <a:t>，“鱼汤”与小说情节的关系更为紧密</a:t>
            </a:r>
            <a:r>
              <a:rPr lang="zh-CN" altLang="en-US" sz="2300" b="1" dirty="0" smtClean="0">
                <a:solidFill>
                  <a:srgbClr val="2A5CAA"/>
                </a:solidFill>
                <a:latin typeface="楷体" pitchFamily="49" charset="-122"/>
                <a:ea typeface="楷体" pitchFamily="49" charset="-122"/>
              </a:rPr>
              <a:t>，并且</a:t>
            </a:r>
            <a:r>
              <a:rPr lang="zh-CN" altLang="en-US" sz="2300" b="1" dirty="0">
                <a:solidFill>
                  <a:srgbClr val="2A5CAA"/>
                </a:solidFill>
                <a:latin typeface="楷体" pitchFamily="49" charset="-122"/>
                <a:ea typeface="楷体" pitchFamily="49" charset="-122"/>
              </a:rPr>
              <a:t>也能起到线索</a:t>
            </a:r>
            <a:r>
              <a:rPr lang="zh-CN" altLang="en-US" sz="2300" b="1" dirty="0" smtClean="0">
                <a:solidFill>
                  <a:srgbClr val="2A5CAA"/>
                </a:solidFill>
                <a:latin typeface="楷体" pitchFamily="49" charset="-122"/>
                <a:ea typeface="楷体" pitchFamily="49" charset="-122"/>
              </a:rPr>
              <a:t>作用。标题</a:t>
            </a:r>
            <a:r>
              <a:rPr lang="zh-CN" altLang="en-US" sz="2300" b="1" dirty="0">
                <a:solidFill>
                  <a:srgbClr val="2A5CAA"/>
                </a:solidFill>
                <a:latin typeface="楷体" pitchFamily="49" charset="-122"/>
                <a:ea typeface="楷体" pitchFamily="49" charset="-122"/>
              </a:rPr>
              <a:t>自身的特点方面，将“鱼汤”</a:t>
            </a:r>
            <a:r>
              <a:rPr lang="zh-CN" altLang="en-US" sz="2300" b="1" dirty="0" smtClean="0">
                <a:solidFill>
                  <a:srgbClr val="2A5CAA"/>
                </a:solidFill>
                <a:latin typeface="楷体" pitchFamily="49" charset="-122"/>
                <a:ea typeface="楷体" pitchFamily="49" charset="-122"/>
              </a:rPr>
              <a:t>作为标题</a:t>
            </a:r>
            <a:r>
              <a:rPr lang="zh-CN" altLang="en-US" sz="2300" b="1" dirty="0">
                <a:solidFill>
                  <a:srgbClr val="2A5CAA"/>
                </a:solidFill>
                <a:latin typeface="楷体" pitchFamily="49" charset="-122"/>
                <a:ea typeface="楷体" pitchFamily="49" charset="-122"/>
              </a:rPr>
              <a:t>，具有象征意义</a:t>
            </a:r>
            <a:r>
              <a:rPr lang="zh-CN" altLang="en-US" sz="2300" b="1" dirty="0" smtClean="0">
                <a:solidFill>
                  <a:srgbClr val="2A5CAA"/>
                </a:solidFill>
                <a:latin typeface="楷体" pitchFamily="49" charset="-122"/>
                <a:ea typeface="楷体" pitchFamily="49" charset="-122"/>
              </a:rPr>
              <a:t>，以小见大</a:t>
            </a:r>
            <a:r>
              <a:rPr lang="zh-CN" altLang="en-US" sz="2300" b="1" dirty="0">
                <a:solidFill>
                  <a:srgbClr val="2A5CAA"/>
                </a:solidFill>
                <a:latin typeface="楷体" pitchFamily="49" charset="-122"/>
                <a:ea typeface="楷体" pitchFamily="49" charset="-122"/>
              </a:rPr>
              <a:t>，寓意丰富</a:t>
            </a:r>
            <a:r>
              <a:rPr lang="zh-CN" altLang="en-US" sz="2300" b="1" dirty="0" smtClean="0">
                <a:solidFill>
                  <a:srgbClr val="2A5CAA"/>
                </a:solidFill>
                <a:latin typeface="楷体" pitchFamily="49" charset="-122"/>
                <a:ea typeface="楷体" pitchFamily="49" charset="-122"/>
              </a:rPr>
              <a:t>。</a:t>
            </a:r>
            <a:endParaRPr lang="zh-CN" altLang="en-US" sz="2300" b="1" dirty="0">
              <a:solidFill>
                <a:srgbClr val="2A5CAA"/>
              </a:solidFill>
              <a:latin typeface="楷体" pitchFamily="49" charset="-122"/>
              <a:ea typeface="楷体" pitchFamily="49" charset="-122"/>
            </a:endParaRPr>
          </a:p>
        </p:txBody>
      </p:sp>
    </p:spTree>
    <p:extLst>
      <p:ext uri="{BB962C8B-B14F-4D97-AF65-F5344CB8AC3E}">
        <p14:creationId xmlns="" xmlns:p14="http://schemas.microsoft.com/office/powerpoint/2010/main" val="267313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67544" y="2003763"/>
            <a:ext cx="8274285" cy="3356620"/>
          </a:xfrm>
          <a:prstGeom prst="rect">
            <a:avLst/>
          </a:prstGeom>
        </p:spPr>
        <p:txBody>
          <a:bodyPr wrap="square" lIns="38414" tIns="19207" rIns="38414" bIns="19207">
            <a:spAutoFit/>
          </a:bodyPr>
          <a:lstStyle/>
          <a:p>
            <a:pPr>
              <a:lnSpc>
                <a:spcPct val="110000"/>
              </a:lnSpc>
            </a:pPr>
            <a:r>
              <a:rPr lang="zh-CN" altLang="en-US" sz="2800" b="1" dirty="0" smtClean="0">
                <a:solidFill>
                  <a:srgbClr val="FF0000"/>
                </a:solidFill>
                <a:latin typeface="宋体 (标题)"/>
                <a:ea typeface="+mj-ea"/>
              </a:rPr>
              <a:t>（</a:t>
            </a:r>
            <a:r>
              <a:rPr lang="zh-CN" altLang="en-US" sz="2800" b="1" dirty="0">
                <a:solidFill>
                  <a:srgbClr val="FF0000"/>
                </a:solidFill>
                <a:latin typeface="楷体" pitchFamily="49" charset="-122"/>
                <a:ea typeface="楷体" pitchFamily="49" charset="-122"/>
              </a:rPr>
              <a:t>看法一</a:t>
            </a:r>
            <a:r>
              <a:rPr lang="zh-CN" altLang="en-US" sz="2800" b="1" dirty="0" smtClean="0">
                <a:solidFill>
                  <a:srgbClr val="FF0000"/>
                </a:solidFill>
                <a:latin typeface="宋体 (标题)"/>
                <a:ea typeface="+mj-ea"/>
              </a:rPr>
              <a:t>）</a:t>
            </a:r>
            <a:r>
              <a:rPr lang="zh-CN" altLang="en-US" sz="2800" b="1" dirty="0" smtClean="0">
                <a:solidFill>
                  <a:srgbClr val="2A5CAA"/>
                </a:solidFill>
                <a:latin typeface="楷体" pitchFamily="49" charset="-122"/>
                <a:ea typeface="楷体" pitchFamily="49" charset="-122"/>
              </a:rPr>
              <a:t>以</a:t>
            </a:r>
            <a:r>
              <a:rPr lang="zh-CN" altLang="en-US" sz="2800" b="1" dirty="0">
                <a:solidFill>
                  <a:srgbClr val="2A5CAA"/>
                </a:solidFill>
                <a:latin typeface="宋体 (标题)"/>
                <a:ea typeface="+mj-ea"/>
              </a:rPr>
              <a:t>“</a:t>
            </a:r>
            <a:r>
              <a:rPr lang="zh-CN" altLang="en-US" sz="2800" b="1" dirty="0">
                <a:solidFill>
                  <a:srgbClr val="2A5CAA"/>
                </a:solidFill>
                <a:latin typeface="楷体" pitchFamily="49" charset="-122"/>
                <a:ea typeface="楷体" pitchFamily="49" charset="-122"/>
              </a:rPr>
              <a:t>一种美味</a:t>
            </a:r>
            <a:r>
              <a:rPr lang="zh-CN" altLang="en-US" sz="2800" b="1" dirty="0">
                <a:solidFill>
                  <a:srgbClr val="2A5CAA"/>
                </a:solidFill>
                <a:latin typeface="宋体 (标题)"/>
                <a:ea typeface="+mj-ea"/>
              </a:rPr>
              <a:t>”</a:t>
            </a:r>
            <a:r>
              <a:rPr lang="zh-CN" altLang="en-US" sz="2800" b="1" dirty="0">
                <a:solidFill>
                  <a:srgbClr val="2A5CAA"/>
                </a:solidFill>
                <a:latin typeface="楷体" pitchFamily="49" charset="-122"/>
                <a:ea typeface="楷体" pitchFamily="49" charset="-122"/>
              </a:rPr>
              <a:t>为题更合适</a:t>
            </a:r>
            <a:r>
              <a:rPr lang="zh-CN" altLang="en-US" sz="2800" b="1" dirty="0" smtClean="0">
                <a:solidFill>
                  <a:srgbClr val="2A5CAA"/>
                </a:solidFill>
                <a:latin typeface="宋体 (标题)"/>
                <a:ea typeface="+mj-ea"/>
              </a:rPr>
              <a:t>。</a:t>
            </a:r>
            <a:r>
              <a:rPr lang="zh-CN" altLang="en-US" sz="2800" b="1" dirty="0" smtClean="0">
                <a:solidFill>
                  <a:srgbClr val="2A5CAA"/>
                </a:solidFill>
                <a:latin typeface="+mj-ea"/>
                <a:ea typeface="+mj-ea"/>
              </a:rPr>
              <a:t>（</a:t>
            </a:r>
            <a:r>
              <a:rPr lang="en-US" altLang="zh-CN" sz="2800" b="1" dirty="0">
                <a:solidFill>
                  <a:srgbClr val="2A5CAA"/>
                </a:solidFill>
                <a:latin typeface="+mj-ea"/>
                <a:ea typeface="+mj-ea"/>
              </a:rPr>
              <a:t>2</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j-ea"/>
                <a:ea typeface="+mj-ea"/>
              </a:rPr>
              <a:t>）</a:t>
            </a:r>
            <a:endParaRPr lang="en-US" altLang="zh-CN" sz="2800" b="1" dirty="0" smtClean="0">
              <a:solidFill>
                <a:srgbClr val="2A5CAA"/>
              </a:solidFill>
              <a:latin typeface="+mj-ea"/>
              <a:ea typeface="+mj-ea"/>
            </a:endParaRPr>
          </a:p>
          <a:p>
            <a:pPr>
              <a:lnSpc>
                <a:spcPct val="110000"/>
              </a:lnSpc>
            </a:pPr>
            <a:r>
              <a:rPr lang="zh-CN" altLang="en-US" sz="2800" b="1" dirty="0" smtClean="0">
                <a:solidFill>
                  <a:srgbClr val="FF0000"/>
                </a:solidFill>
                <a:latin typeface="楷体" pitchFamily="49" charset="-122"/>
                <a:ea typeface="楷体" pitchFamily="49" charset="-122"/>
              </a:rPr>
              <a:t>理由</a:t>
            </a:r>
            <a:r>
              <a:rPr lang="zh-CN" altLang="en-US" sz="2800" b="1" dirty="0" smtClean="0">
                <a:solidFill>
                  <a:srgbClr val="FF0000"/>
                </a:solidFill>
                <a:latin typeface="宋体 (标题)"/>
                <a:ea typeface="+mj-ea"/>
              </a:rPr>
              <a:t>：</a:t>
            </a:r>
            <a:endParaRPr lang="en-US" altLang="zh-CN" sz="2800" b="1" dirty="0" smtClean="0">
              <a:solidFill>
                <a:srgbClr val="FF0000"/>
              </a:solidFill>
              <a:latin typeface="宋体 (标题)"/>
              <a:ea typeface="+mj-ea"/>
            </a:endParaRPr>
          </a:p>
          <a:p>
            <a:pPr>
              <a:lnSpc>
                <a:spcPct val="110000"/>
              </a:lnSpc>
            </a:pPr>
            <a:r>
              <a:rPr lang="zh-CN" altLang="en-US" sz="2800" b="1" dirty="0" smtClean="0">
                <a:solidFill>
                  <a:srgbClr val="FF0000"/>
                </a:solidFill>
                <a:latin typeface="黑体"/>
                <a:ea typeface="黑体"/>
              </a:rPr>
              <a:t>①</a:t>
            </a:r>
            <a:r>
              <a:rPr lang="zh-CN" altLang="en-US" sz="2800" b="1" dirty="0" smtClean="0">
                <a:solidFill>
                  <a:srgbClr val="2A5CAA"/>
                </a:solidFill>
                <a:latin typeface="楷体" pitchFamily="49" charset="-122"/>
                <a:ea typeface="楷体" pitchFamily="49" charset="-122"/>
              </a:rPr>
              <a:t>制造悬念，吸引读者，引发</a:t>
            </a:r>
            <a:r>
              <a:rPr lang="zh-CN" altLang="en-US" sz="2800" b="1" dirty="0">
                <a:solidFill>
                  <a:srgbClr val="2A5CAA"/>
                </a:solidFill>
                <a:latin typeface="楷体" pitchFamily="49" charset="-122"/>
                <a:ea typeface="楷体" pitchFamily="49" charset="-122"/>
              </a:rPr>
              <a:t>读者的联</a:t>
            </a:r>
            <a:r>
              <a:rPr lang="zh-CN" altLang="en-US" sz="2800" b="1" dirty="0" smtClean="0">
                <a:solidFill>
                  <a:srgbClr val="2A5CAA"/>
                </a:solidFill>
                <a:latin typeface="楷体" pitchFamily="49" charset="-122"/>
                <a:ea typeface="楷体" pitchFamily="49" charset="-122"/>
              </a:rPr>
              <a:t>想。</a:t>
            </a:r>
            <a:r>
              <a:rPr lang="zh-CN" altLang="en-US" sz="2800" b="1" dirty="0" smtClean="0">
                <a:solidFill>
                  <a:srgbClr val="2A5CAA"/>
                </a:solidFill>
                <a:latin typeface="+mj-ea"/>
                <a:ea typeface="+mj-ea"/>
              </a:rPr>
              <a:t>（</a:t>
            </a:r>
            <a:r>
              <a:rPr lang="en-US" altLang="zh-CN" sz="2800" b="1" dirty="0">
                <a:solidFill>
                  <a:srgbClr val="2A5CAA"/>
                </a:solidFill>
                <a:latin typeface="+mj-ea"/>
                <a:ea typeface="+mj-ea"/>
              </a:rPr>
              <a:t>1</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j-ea"/>
                <a:ea typeface="+mj-ea"/>
              </a:rPr>
              <a:t>）</a:t>
            </a:r>
            <a:endParaRPr lang="en-US" altLang="zh-CN" sz="2800" b="1" dirty="0" smtClean="0">
              <a:solidFill>
                <a:srgbClr val="2A5CAA"/>
              </a:solidFill>
              <a:latin typeface="+mj-ea"/>
              <a:ea typeface="+mj-ea"/>
            </a:endParaRPr>
          </a:p>
          <a:p>
            <a:pPr>
              <a:lnSpc>
                <a:spcPct val="110000"/>
              </a:lnSpc>
            </a:pPr>
            <a:r>
              <a:rPr lang="zh-CN" altLang="en-US" sz="2800" b="1" dirty="0" smtClean="0">
                <a:solidFill>
                  <a:srgbClr val="FF0000"/>
                </a:solidFill>
                <a:latin typeface="黑体"/>
                <a:ea typeface="黑体"/>
              </a:rPr>
              <a:t>②</a:t>
            </a:r>
            <a:r>
              <a:rPr lang="zh-CN" altLang="en-US" sz="2800" b="1" dirty="0" smtClean="0">
                <a:solidFill>
                  <a:srgbClr val="2A5CAA"/>
                </a:solidFill>
                <a:latin typeface="楷体" pitchFamily="49" charset="-122"/>
                <a:ea typeface="楷体" pitchFamily="49" charset="-122"/>
              </a:rPr>
              <a:t>作为线索</a:t>
            </a:r>
            <a:r>
              <a:rPr lang="zh-CN" altLang="en-US" sz="2800" b="1" dirty="0">
                <a:solidFill>
                  <a:srgbClr val="2A5CAA"/>
                </a:solidFill>
                <a:latin typeface="楷体" pitchFamily="49" charset="-122"/>
                <a:ea typeface="楷体" pitchFamily="49" charset="-122"/>
              </a:rPr>
              <a:t>，贯穿</a:t>
            </a:r>
            <a:r>
              <a:rPr lang="zh-CN" altLang="en-US" sz="2800" b="1" dirty="0" smtClean="0">
                <a:solidFill>
                  <a:srgbClr val="2A5CAA"/>
                </a:solidFill>
                <a:latin typeface="楷体" pitchFamily="49" charset="-122"/>
                <a:ea typeface="楷体" pitchFamily="49" charset="-122"/>
              </a:rPr>
              <a:t>全文，小说的主要故事情节</a:t>
            </a:r>
            <a:r>
              <a:rPr lang="zh-CN" altLang="en-US" sz="2800" b="1" dirty="0">
                <a:solidFill>
                  <a:srgbClr val="2A5CAA"/>
                </a:solidFill>
                <a:latin typeface="楷体" pitchFamily="49" charset="-122"/>
                <a:ea typeface="楷体" pitchFamily="49" charset="-122"/>
              </a:rPr>
              <a:t>都是围绕“一</a:t>
            </a:r>
            <a:r>
              <a:rPr lang="zh-CN" altLang="en-US" sz="2800" b="1" dirty="0" smtClean="0">
                <a:solidFill>
                  <a:srgbClr val="2A5CAA"/>
                </a:solidFill>
                <a:latin typeface="楷体" pitchFamily="49" charset="-122"/>
                <a:ea typeface="楷体" pitchFamily="49" charset="-122"/>
              </a:rPr>
              <a:t>种  美味</a:t>
            </a:r>
            <a:r>
              <a:rPr lang="zh-CN" altLang="en-US" sz="2800" b="1" dirty="0">
                <a:solidFill>
                  <a:srgbClr val="2A5CAA"/>
                </a:solidFill>
                <a:latin typeface="楷体" pitchFamily="49" charset="-122"/>
                <a:ea typeface="楷体" pitchFamily="49" charset="-122"/>
              </a:rPr>
              <a:t>”</a:t>
            </a:r>
            <a:r>
              <a:rPr lang="zh-CN" altLang="en-US" sz="2800" b="1" dirty="0" smtClean="0">
                <a:solidFill>
                  <a:srgbClr val="2A5CAA"/>
                </a:solidFill>
                <a:latin typeface="楷体" pitchFamily="49" charset="-122"/>
                <a:ea typeface="楷体" pitchFamily="49" charset="-122"/>
              </a:rPr>
              <a:t>展开的。</a:t>
            </a:r>
            <a:r>
              <a:rPr lang="zh-CN" altLang="en-US" sz="2800" b="1" dirty="0" smtClean="0">
                <a:solidFill>
                  <a:srgbClr val="2A5CAA"/>
                </a:solidFill>
                <a:latin typeface="+mj-ea"/>
                <a:ea typeface="+mj-ea"/>
              </a:rPr>
              <a:t>（</a:t>
            </a:r>
            <a:r>
              <a:rPr lang="en-US" altLang="zh-CN" sz="2800" b="1" dirty="0">
                <a:solidFill>
                  <a:srgbClr val="2A5CAA"/>
                </a:solidFill>
                <a:latin typeface="+mj-ea"/>
                <a:ea typeface="+mj-ea"/>
              </a:rPr>
              <a:t>1</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j-ea"/>
                <a:ea typeface="+mj-ea"/>
              </a:rPr>
              <a:t>）</a:t>
            </a:r>
            <a:endParaRPr lang="en-US" altLang="zh-CN" sz="2800" b="1" dirty="0" smtClean="0">
              <a:solidFill>
                <a:srgbClr val="2A5CAA"/>
              </a:solidFill>
              <a:latin typeface="+mj-ea"/>
              <a:ea typeface="+mj-ea"/>
            </a:endParaRPr>
          </a:p>
          <a:p>
            <a:pPr>
              <a:lnSpc>
                <a:spcPct val="110000"/>
              </a:lnSpc>
            </a:pPr>
            <a:r>
              <a:rPr lang="zh-CN" altLang="en-US" sz="2800" b="1" dirty="0" smtClean="0">
                <a:solidFill>
                  <a:srgbClr val="FF0000"/>
                </a:solidFill>
                <a:latin typeface="黑体"/>
                <a:ea typeface="黑体"/>
              </a:rPr>
              <a:t>③</a:t>
            </a:r>
            <a:r>
              <a:rPr lang="zh-CN" altLang="en-US" sz="2800" b="1" dirty="0" smtClean="0">
                <a:solidFill>
                  <a:srgbClr val="2A5CAA"/>
                </a:solidFill>
                <a:latin typeface="楷体" pitchFamily="49" charset="-122"/>
                <a:ea typeface="楷体" pitchFamily="49" charset="-122"/>
              </a:rPr>
              <a:t>具有</a:t>
            </a:r>
            <a:r>
              <a:rPr lang="zh-CN" altLang="en-US" sz="2800" b="1" dirty="0">
                <a:solidFill>
                  <a:srgbClr val="2A5CAA"/>
                </a:solidFill>
                <a:latin typeface="楷体" pitchFamily="49" charset="-122"/>
                <a:ea typeface="楷体" pitchFamily="49" charset="-122"/>
              </a:rPr>
              <a:t>象征</a:t>
            </a:r>
            <a:r>
              <a:rPr lang="zh-CN" altLang="en-US" sz="2800" b="1" dirty="0" smtClean="0">
                <a:solidFill>
                  <a:srgbClr val="2A5CAA"/>
                </a:solidFill>
                <a:latin typeface="楷体" pitchFamily="49" charset="-122"/>
                <a:ea typeface="楷体" pitchFamily="49" charset="-122"/>
              </a:rPr>
              <a:t>意味，“一种美味”</a:t>
            </a:r>
            <a:r>
              <a:rPr lang="zh-CN" altLang="en-US" sz="2800" b="1" dirty="0">
                <a:solidFill>
                  <a:srgbClr val="2A5CAA"/>
                </a:solidFill>
                <a:latin typeface="楷体" pitchFamily="49" charset="-122"/>
                <a:ea typeface="楷体" pitchFamily="49" charset="-122"/>
              </a:rPr>
              <a:t>寄托着“他”及</a:t>
            </a:r>
            <a:r>
              <a:rPr lang="zh-CN" altLang="en-US" sz="2800" b="1" dirty="0" smtClean="0">
                <a:solidFill>
                  <a:srgbClr val="2A5CAA"/>
                </a:solidFill>
                <a:latin typeface="楷体" pitchFamily="49" charset="-122"/>
                <a:ea typeface="楷体" pitchFamily="49" charset="-122"/>
              </a:rPr>
              <a:t>全家人</a:t>
            </a:r>
            <a:r>
              <a:rPr lang="zh-CN" altLang="en-US" sz="2800" b="1" dirty="0">
                <a:solidFill>
                  <a:srgbClr val="2A5CAA"/>
                </a:solidFill>
                <a:latin typeface="楷体" pitchFamily="49" charset="-122"/>
                <a:ea typeface="楷体" pitchFamily="49" charset="-122"/>
              </a:rPr>
              <a:t>在物资匮乏</a:t>
            </a:r>
            <a:r>
              <a:rPr lang="zh-CN" altLang="en-US" sz="2800" b="1" dirty="0" smtClean="0">
                <a:solidFill>
                  <a:srgbClr val="2A5CAA"/>
                </a:solidFill>
                <a:latin typeface="楷体" pitchFamily="49" charset="-122"/>
                <a:ea typeface="楷体" pitchFamily="49" charset="-122"/>
              </a:rPr>
              <a:t>的年代</a:t>
            </a:r>
            <a:r>
              <a:rPr lang="zh-CN" altLang="en-US" sz="2800" b="1" dirty="0">
                <a:solidFill>
                  <a:srgbClr val="2A5CAA"/>
                </a:solidFill>
                <a:latin typeface="楷体" pitchFamily="49" charset="-122"/>
                <a:ea typeface="楷体" pitchFamily="49" charset="-122"/>
              </a:rPr>
              <a:t>对美好</a:t>
            </a:r>
            <a:r>
              <a:rPr lang="zh-CN" altLang="en-US" sz="2800" b="1" dirty="0" smtClean="0">
                <a:solidFill>
                  <a:srgbClr val="2A5CAA"/>
                </a:solidFill>
                <a:latin typeface="楷体" pitchFamily="49" charset="-122"/>
                <a:ea typeface="楷体" pitchFamily="49" charset="-122"/>
              </a:rPr>
              <a:t>生活的向往。</a:t>
            </a:r>
            <a:r>
              <a:rPr lang="zh-CN" altLang="en-US" sz="2800" b="1" dirty="0" smtClean="0">
                <a:solidFill>
                  <a:srgbClr val="2A5CAA"/>
                </a:solidFill>
                <a:latin typeface="+mj-ea"/>
                <a:ea typeface="+mj-ea"/>
              </a:rPr>
              <a:t>（</a:t>
            </a:r>
            <a:r>
              <a:rPr lang="en-US" altLang="zh-CN" sz="2800" b="1" dirty="0">
                <a:solidFill>
                  <a:srgbClr val="2A5CAA"/>
                </a:solidFill>
                <a:latin typeface="+mj-ea"/>
                <a:ea typeface="+mj-ea"/>
              </a:rPr>
              <a:t>1</a:t>
            </a:r>
            <a:r>
              <a:rPr lang="zh-CN" altLang="en-US" sz="2800" b="1" dirty="0">
                <a:solidFill>
                  <a:srgbClr val="2A5CAA"/>
                </a:solidFill>
                <a:latin typeface="楷体" pitchFamily="49" charset="-122"/>
                <a:ea typeface="楷体" pitchFamily="49" charset="-122"/>
              </a:rPr>
              <a:t>分</a:t>
            </a:r>
            <a:r>
              <a:rPr lang="zh-CN" altLang="en-US" sz="2800" b="1" dirty="0" smtClean="0">
                <a:solidFill>
                  <a:srgbClr val="2A5CAA"/>
                </a:solidFill>
                <a:latin typeface="+mj-ea"/>
                <a:ea typeface="+mj-ea"/>
              </a:rPr>
              <a:t>）</a:t>
            </a:r>
            <a:endParaRPr lang="en-US" altLang="zh-CN" sz="2800" b="1" dirty="0" smtClean="0">
              <a:solidFill>
                <a:srgbClr val="2A5CAA"/>
              </a:solidFill>
              <a:latin typeface="+mj-ea"/>
              <a:ea typeface="+mj-ea"/>
            </a:endParaRPr>
          </a:p>
        </p:txBody>
      </p:sp>
      <p:sp>
        <p:nvSpPr>
          <p:cNvPr id="26" name="矩形 25"/>
          <p:cNvSpPr/>
          <p:nvPr/>
        </p:nvSpPr>
        <p:spPr>
          <a:xfrm>
            <a:off x="585660" y="1413009"/>
            <a:ext cx="967245" cy="392732"/>
          </a:xfrm>
          <a:prstGeom prst="rect">
            <a:avLst/>
          </a:prstGeom>
        </p:spPr>
        <p:txBody>
          <a:bodyPr wrap="none" lIns="38414" tIns="19207" rIns="38414" bIns="19207">
            <a:spAutoFit/>
          </a:bodyPr>
          <a:lstStyle/>
          <a:p>
            <a:r>
              <a:rPr lang="zh-CN" altLang="en-US" sz="2300" b="1" dirty="0">
                <a:solidFill>
                  <a:srgbClr val="FF0000"/>
                </a:solidFill>
                <a:latin typeface="黑体" panose="02010609060101010101" pitchFamily="49" charset="-122"/>
                <a:ea typeface="黑体" panose="02010609060101010101" pitchFamily="49" charset="-122"/>
              </a:rPr>
              <a:t>答案</a:t>
            </a:r>
            <a:r>
              <a:rPr lang="zh-CN" altLang="en-US" sz="2300" b="1" dirty="0" smtClean="0">
                <a:solidFill>
                  <a:srgbClr val="FF0000"/>
                </a:solidFill>
                <a:latin typeface="楷体" panose="02010609060101010101" pitchFamily="49" charset="-122"/>
                <a:ea typeface="楷体" panose="02010609060101010101" pitchFamily="49" charset="-122"/>
              </a:rPr>
              <a:t>：</a:t>
            </a:r>
            <a:endParaRPr lang="zh-CN" altLang="en-US" sz="2300" dirty="0">
              <a:latin typeface="楷体" panose="02010609060101010101" pitchFamily="49" charset="-122"/>
              <a:ea typeface="楷体" panose="02010609060101010101" pitchFamily="49" charset="-122"/>
            </a:endParaRPr>
          </a:p>
        </p:txBody>
      </p:sp>
      <p:sp>
        <p:nvSpPr>
          <p:cNvPr id="15" name="矩形 14"/>
          <p:cNvSpPr/>
          <p:nvPr/>
        </p:nvSpPr>
        <p:spPr>
          <a:xfrm>
            <a:off x="492422" y="333014"/>
            <a:ext cx="8267224" cy="786494"/>
          </a:xfrm>
          <a:prstGeom prst="rect">
            <a:avLst/>
          </a:prstGeom>
        </p:spPr>
        <p:txBody>
          <a:bodyPr wrap="square" lIns="38414" tIns="19207" rIns="38414" bIns="19207">
            <a:spAutoFit/>
          </a:bodyPr>
          <a:lstStyle/>
          <a:p>
            <a:pPr>
              <a:lnSpc>
                <a:spcPct val="110000"/>
              </a:lnSpc>
            </a:pPr>
            <a:r>
              <a:rPr lang="zh-CN" altLang="en-US" sz="2300" b="1" dirty="0">
                <a:latin typeface="+mn-ea"/>
              </a:rPr>
              <a:t>（</a:t>
            </a:r>
            <a:r>
              <a:rPr lang="en-US" altLang="zh-CN" sz="2300" b="1" dirty="0">
                <a:latin typeface="+mn-ea"/>
              </a:rPr>
              <a:t>5</a:t>
            </a:r>
            <a:r>
              <a:rPr lang="zh-CN" altLang="en-US" sz="2300" b="1" dirty="0">
                <a:latin typeface="+mn-ea"/>
              </a:rPr>
              <a:t>）有人建议把标题“一种美味”改为“鱼汤”，你认为哪一</a:t>
            </a:r>
            <a:r>
              <a:rPr lang="zh-CN" altLang="en-US" sz="2300" b="1" dirty="0" smtClean="0">
                <a:latin typeface="+mn-ea"/>
              </a:rPr>
              <a:t>个 标题</a:t>
            </a:r>
            <a:r>
              <a:rPr lang="zh-CN" altLang="en-US" sz="2300" b="1" dirty="0">
                <a:latin typeface="+mn-ea"/>
              </a:rPr>
              <a:t>更合适，谈谈你的看法</a:t>
            </a:r>
            <a:r>
              <a:rPr lang="zh-CN" altLang="en-US" sz="2300" b="1" dirty="0" smtClean="0">
                <a:latin typeface="+mn-ea"/>
              </a:rPr>
              <a:t>。</a:t>
            </a:r>
            <a:endParaRPr lang="en-US" altLang="zh-CN" sz="2300" b="1" dirty="0" smtClean="0">
              <a:latin typeface="+mn-ea"/>
            </a:endParaRPr>
          </a:p>
        </p:txBody>
      </p:sp>
    </p:spTree>
    <p:extLst>
      <p:ext uri="{BB962C8B-B14F-4D97-AF65-F5344CB8AC3E}">
        <p14:creationId xmlns="" xmlns:p14="http://schemas.microsoft.com/office/powerpoint/2010/main" val="1269374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95537" y="2003763"/>
            <a:ext cx="8208912" cy="4304572"/>
          </a:xfrm>
          <a:prstGeom prst="rect">
            <a:avLst/>
          </a:prstGeom>
        </p:spPr>
        <p:txBody>
          <a:bodyPr wrap="square" lIns="38414" tIns="19207" rIns="38414" bIns="19207">
            <a:spAutoFit/>
          </a:bodyPr>
          <a:lstStyle/>
          <a:p>
            <a:pPr>
              <a:lnSpc>
                <a:spcPct val="110000"/>
              </a:lnSpc>
            </a:pPr>
            <a:r>
              <a:rPr lang="zh-CN" altLang="en-US" sz="2800" b="1" dirty="0" smtClean="0">
                <a:solidFill>
                  <a:srgbClr val="FF0000"/>
                </a:solidFill>
                <a:latin typeface="+mj-ea"/>
              </a:rPr>
              <a:t>（</a:t>
            </a:r>
            <a:r>
              <a:rPr lang="zh-CN" altLang="en-US" sz="2800" b="1" dirty="0">
                <a:solidFill>
                  <a:srgbClr val="FF0000"/>
                </a:solidFill>
                <a:latin typeface="楷体" pitchFamily="49" charset="-122"/>
                <a:ea typeface="楷体" pitchFamily="49" charset="-122"/>
              </a:rPr>
              <a:t>看法二</a:t>
            </a:r>
            <a:r>
              <a:rPr lang="zh-CN" altLang="en-US" sz="2800" b="1" dirty="0">
                <a:solidFill>
                  <a:srgbClr val="FF0000"/>
                </a:solidFill>
                <a:latin typeface="+mj-ea"/>
              </a:rPr>
              <a:t>）</a:t>
            </a:r>
            <a:r>
              <a:rPr lang="zh-CN" altLang="en-US" sz="2800" b="1" spc="-160" dirty="0">
                <a:solidFill>
                  <a:srgbClr val="2A5CAA"/>
                </a:solidFill>
                <a:latin typeface="楷体" panose="02010609060101010101" pitchFamily="49" charset="-122"/>
                <a:ea typeface="楷体" panose="02010609060101010101" pitchFamily="49" charset="-122"/>
              </a:rPr>
              <a:t>以“鱼汤”为题更合适。</a:t>
            </a:r>
            <a:r>
              <a:rPr lang="zh-CN" altLang="en-US" sz="2800" b="1" dirty="0">
                <a:solidFill>
                  <a:srgbClr val="2A5CAA"/>
                </a:solidFill>
                <a:latin typeface="+mj-ea"/>
              </a:rPr>
              <a:t>（</a:t>
            </a:r>
            <a:r>
              <a:rPr lang="en-US" altLang="zh-CN" sz="2800" b="1" dirty="0">
                <a:solidFill>
                  <a:srgbClr val="2A5CAA"/>
                </a:solidFill>
                <a:latin typeface="宋体 (标题)"/>
              </a:rPr>
              <a:t>2</a:t>
            </a:r>
            <a:r>
              <a:rPr lang="zh-CN" altLang="en-US" sz="2800" b="1" dirty="0">
                <a:solidFill>
                  <a:srgbClr val="2A5CAA"/>
                </a:solidFill>
                <a:latin typeface="楷体" panose="02010609060101010101" pitchFamily="49" charset="-122"/>
                <a:ea typeface="楷体" panose="02010609060101010101" pitchFamily="49" charset="-122"/>
              </a:rPr>
              <a:t>分</a:t>
            </a:r>
            <a:r>
              <a:rPr lang="zh-CN" altLang="en-US" sz="2800" b="1" dirty="0" smtClean="0">
                <a:solidFill>
                  <a:srgbClr val="2A5CAA"/>
                </a:solidFill>
                <a:latin typeface="宋体 (标题)"/>
              </a:rPr>
              <a:t>）</a:t>
            </a:r>
            <a:endParaRPr lang="en-US" altLang="zh-CN" sz="2800" b="1" dirty="0" smtClean="0">
              <a:solidFill>
                <a:srgbClr val="2A5CAA"/>
              </a:solidFill>
              <a:latin typeface="宋体 (标题)"/>
            </a:endParaRPr>
          </a:p>
          <a:p>
            <a:pPr>
              <a:lnSpc>
                <a:spcPct val="110000"/>
              </a:lnSpc>
            </a:pPr>
            <a:r>
              <a:rPr lang="zh-CN" altLang="en-US" sz="2800" b="1" spc="-160" dirty="0" smtClean="0">
                <a:solidFill>
                  <a:srgbClr val="FF0000"/>
                </a:solidFill>
                <a:latin typeface="楷体" panose="02010609060101010101" pitchFamily="49" charset="-122"/>
                <a:ea typeface="楷体" panose="02010609060101010101" pitchFamily="49" charset="-122"/>
              </a:rPr>
              <a:t>理</a:t>
            </a:r>
            <a:r>
              <a:rPr lang="zh-CN" altLang="en-US" sz="2800" b="1" spc="-160" dirty="0">
                <a:solidFill>
                  <a:srgbClr val="FF0000"/>
                </a:solidFill>
                <a:latin typeface="楷体" panose="02010609060101010101" pitchFamily="49" charset="-122"/>
                <a:ea typeface="楷体" panose="02010609060101010101" pitchFamily="49" charset="-122"/>
              </a:rPr>
              <a:t>由</a:t>
            </a:r>
            <a:r>
              <a:rPr lang="zh-CN" altLang="en-US" sz="2800" b="1" spc="-160" dirty="0" smtClean="0">
                <a:solidFill>
                  <a:srgbClr val="FF0000"/>
                </a:solidFill>
                <a:latin typeface="C-KT" panose="03000509000000000000" pitchFamily="65" charset="-122"/>
                <a:ea typeface="C-KT" panose="03000509000000000000" pitchFamily="65" charset="-122"/>
              </a:rPr>
              <a:t>：</a:t>
            </a:r>
            <a:endParaRPr lang="en-US" altLang="zh-CN" sz="2800" b="1" spc="-160" dirty="0" smtClean="0">
              <a:solidFill>
                <a:srgbClr val="FF0000"/>
              </a:solidFill>
              <a:latin typeface="C-KT" panose="03000509000000000000" pitchFamily="65" charset="-122"/>
              <a:ea typeface="C-KT" panose="03000509000000000000" pitchFamily="65" charset="-122"/>
            </a:endParaRPr>
          </a:p>
          <a:p>
            <a:pPr>
              <a:lnSpc>
                <a:spcPct val="110000"/>
              </a:lnSpc>
            </a:pPr>
            <a:r>
              <a:rPr lang="zh-CN" altLang="en-US" sz="2800" b="1" spc="-160" dirty="0" smtClean="0">
                <a:solidFill>
                  <a:srgbClr val="FF0000"/>
                </a:solidFill>
                <a:latin typeface="黑体"/>
                <a:ea typeface="黑体"/>
              </a:rPr>
              <a:t>① </a:t>
            </a:r>
            <a:r>
              <a:rPr lang="zh-CN" altLang="en-US" sz="2800" b="1" spc="-160" dirty="0" smtClean="0">
                <a:solidFill>
                  <a:srgbClr val="2A5CAA"/>
                </a:solidFill>
                <a:latin typeface="楷体" panose="02010609060101010101" pitchFamily="49" charset="-122"/>
                <a:ea typeface="楷体" panose="02010609060101010101" pitchFamily="49" charset="-122"/>
              </a:rPr>
              <a:t>“</a:t>
            </a:r>
            <a:r>
              <a:rPr lang="zh-CN" altLang="en-US" sz="2800" b="1" spc="-160" dirty="0">
                <a:solidFill>
                  <a:srgbClr val="2A5CAA"/>
                </a:solidFill>
                <a:latin typeface="楷体" panose="02010609060101010101" pitchFamily="49" charset="-122"/>
                <a:ea typeface="楷体" panose="02010609060101010101" pitchFamily="49" charset="-122"/>
              </a:rPr>
              <a:t>鱼汤”</a:t>
            </a:r>
            <a:r>
              <a:rPr lang="zh-CN" altLang="en-US" sz="2800" b="1" spc="-160" dirty="0" smtClean="0">
                <a:solidFill>
                  <a:srgbClr val="2A5CAA"/>
                </a:solidFill>
                <a:latin typeface="楷体" panose="02010609060101010101" pitchFamily="49" charset="-122"/>
                <a:ea typeface="楷体" panose="02010609060101010101" pitchFamily="49" charset="-122"/>
              </a:rPr>
              <a:t>是小说</a:t>
            </a:r>
            <a:r>
              <a:rPr lang="zh-CN" altLang="en-US" sz="2800" b="1" spc="-160" dirty="0">
                <a:solidFill>
                  <a:srgbClr val="2A5CAA"/>
                </a:solidFill>
                <a:latin typeface="楷体" panose="02010609060101010101" pitchFamily="49" charset="-122"/>
                <a:ea typeface="楷体" panose="02010609060101010101" pitchFamily="49" charset="-122"/>
              </a:rPr>
              <a:t>叙述的主要事件，以此为题，更能紧扣中</a:t>
            </a:r>
            <a:r>
              <a:rPr lang="zh-CN" altLang="en-US" sz="2800" b="1" spc="-160" dirty="0" smtClean="0">
                <a:solidFill>
                  <a:srgbClr val="2A5CAA"/>
                </a:solidFill>
                <a:latin typeface="楷体" panose="02010609060101010101" pitchFamily="49" charset="-122"/>
                <a:ea typeface="楷体" panose="02010609060101010101" pitchFamily="49" charset="-122"/>
              </a:rPr>
              <a:t>心。</a:t>
            </a:r>
            <a:r>
              <a:rPr lang="zh-CN" altLang="en-US" sz="2800" b="1" dirty="0" smtClean="0">
                <a:solidFill>
                  <a:srgbClr val="2A5CAA"/>
                </a:solidFill>
                <a:latin typeface="宋体 (标题)"/>
              </a:rPr>
              <a:t>（</a:t>
            </a:r>
            <a:r>
              <a:rPr lang="en-US" altLang="zh-CN" sz="2800" b="1" dirty="0">
                <a:solidFill>
                  <a:srgbClr val="2A5CAA"/>
                </a:solidFill>
                <a:latin typeface="宋体 (标题)"/>
              </a:rPr>
              <a:t>1</a:t>
            </a:r>
            <a:r>
              <a:rPr lang="zh-CN" altLang="en-US" sz="2800" b="1" dirty="0">
                <a:solidFill>
                  <a:srgbClr val="2A5CAA"/>
                </a:solidFill>
                <a:latin typeface="楷体" panose="02010609060101010101" pitchFamily="49" charset="-122"/>
                <a:ea typeface="楷体" panose="02010609060101010101" pitchFamily="49" charset="-122"/>
              </a:rPr>
              <a:t>分</a:t>
            </a:r>
            <a:r>
              <a:rPr lang="zh-CN" altLang="en-US" sz="2800" b="1" dirty="0" smtClean="0">
                <a:solidFill>
                  <a:srgbClr val="2A5CAA"/>
                </a:solidFill>
                <a:latin typeface="宋体 (标题)"/>
              </a:rPr>
              <a:t>）</a:t>
            </a:r>
            <a:endParaRPr lang="en-US" altLang="zh-CN" sz="2800" b="1" dirty="0" smtClean="0">
              <a:solidFill>
                <a:srgbClr val="2A5CAA"/>
              </a:solidFill>
              <a:latin typeface="宋体 (标题)"/>
            </a:endParaRPr>
          </a:p>
          <a:p>
            <a:pPr>
              <a:lnSpc>
                <a:spcPct val="110000"/>
              </a:lnSpc>
            </a:pPr>
            <a:r>
              <a:rPr lang="zh-CN" altLang="en-US" sz="2800" b="1" spc="-160" dirty="0" smtClean="0">
                <a:solidFill>
                  <a:srgbClr val="FF0000"/>
                </a:solidFill>
                <a:latin typeface="黑体"/>
                <a:ea typeface="黑体"/>
              </a:rPr>
              <a:t>② </a:t>
            </a:r>
            <a:r>
              <a:rPr lang="zh-CN" altLang="en-US" sz="2800" b="1" spc="-160" dirty="0" smtClean="0">
                <a:solidFill>
                  <a:srgbClr val="2A5CAA"/>
                </a:solidFill>
                <a:latin typeface="楷体" panose="02010609060101010101" pitchFamily="49" charset="-122"/>
                <a:ea typeface="楷体" panose="02010609060101010101" pitchFamily="49" charset="-122"/>
              </a:rPr>
              <a:t>“鱼汤”作为</a:t>
            </a:r>
            <a:r>
              <a:rPr lang="zh-CN" altLang="en-US" sz="2800" b="1" spc="-160" dirty="0">
                <a:solidFill>
                  <a:srgbClr val="2A5CAA"/>
                </a:solidFill>
                <a:latin typeface="楷体" panose="02010609060101010101" pitchFamily="49" charset="-122"/>
                <a:ea typeface="楷体" panose="02010609060101010101" pitchFamily="49" charset="-122"/>
              </a:rPr>
              <a:t>实物，贯穿全文，更能起到线索作用，结尾的突转，使</a:t>
            </a:r>
            <a:r>
              <a:rPr lang="zh-CN" altLang="en-US" sz="2800" b="1" spc="-160" dirty="0" smtClean="0">
                <a:solidFill>
                  <a:srgbClr val="2A5CAA"/>
                </a:solidFill>
                <a:latin typeface="楷体" panose="02010609060101010101" pitchFamily="49" charset="-122"/>
                <a:ea typeface="楷体" panose="02010609060101010101" pitchFamily="49" charset="-122"/>
              </a:rPr>
              <a:t>“鱼汤”变得</a:t>
            </a:r>
            <a:r>
              <a:rPr lang="zh-CN" altLang="en-US" sz="2800" b="1" spc="-193" dirty="0">
                <a:solidFill>
                  <a:srgbClr val="2A5CAA"/>
                </a:solidFill>
                <a:latin typeface="楷体" panose="02010609060101010101" pitchFamily="49" charset="-122"/>
                <a:ea typeface="楷体" panose="02010609060101010101" pitchFamily="49" charset="-122"/>
              </a:rPr>
              <a:t>意味深</a:t>
            </a:r>
            <a:r>
              <a:rPr lang="zh-CN" altLang="en-US" sz="2800" b="1" spc="-193" dirty="0" smtClean="0">
                <a:solidFill>
                  <a:srgbClr val="2A5CAA"/>
                </a:solidFill>
                <a:latin typeface="楷体" panose="02010609060101010101" pitchFamily="49" charset="-122"/>
                <a:ea typeface="楷体" panose="02010609060101010101" pitchFamily="49" charset="-122"/>
              </a:rPr>
              <a:t>长。</a:t>
            </a:r>
            <a:r>
              <a:rPr lang="zh-CN" altLang="en-US" sz="2800" b="1" dirty="0" smtClean="0">
                <a:solidFill>
                  <a:srgbClr val="2A5CAA"/>
                </a:solidFill>
                <a:latin typeface="+mj-ea"/>
              </a:rPr>
              <a:t>（</a:t>
            </a:r>
            <a:r>
              <a:rPr lang="en-US" altLang="zh-CN" sz="2800" b="1" dirty="0">
                <a:solidFill>
                  <a:srgbClr val="2A5CAA"/>
                </a:solidFill>
                <a:latin typeface="宋体 (标题)"/>
              </a:rPr>
              <a:t>1</a:t>
            </a:r>
            <a:r>
              <a:rPr lang="zh-CN" altLang="en-US" sz="2800" b="1" dirty="0">
                <a:solidFill>
                  <a:srgbClr val="2A5CAA"/>
                </a:solidFill>
                <a:latin typeface="楷体" panose="02010609060101010101" pitchFamily="49" charset="-122"/>
                <a:ea typeface="楷体" panose="02010609060101010101" pitchFamily="49" charset="-122"/>
              </a:rPr>
              <a:t>分</a:t>
            </a:r>
            <a:r>
              <a:rPr lang="zh-CN" altLang="en-US" sz="2800" b="1" dirty="0" smtClean="0">
                <a:solidFill>
                  <a:srgbClr val="2A5CAA"/>
                </a:solidFill>
                <a:latin typeface="宋体 (标题)"/>
              </a:rPr>
              <a:t>）</a:t>
            </a:r>
            <a:endParaRPr lang="en-US" altLang="zh-CN" sz="2800" b="1" dirty="0" smtClean="0">
              <a:solidFill>
                <a:srgbClr val="2A5CAA"/>
              </a:solidFill>
              <a:latin typeface="宋体 (标题)"/>
            </a:endParaRPr>
          </a:p>
          <a:p>
            <a:pPr>
              <a:lnSpc>
                <a:spcPct val="110000"/>
              </a:lnSpc>
            </a:pPr>
            <a:r>
              <a:rPr lang="zh-CN" altLang="en-US" sz="2800" b="1" spc="-160" dirty="0" smtClean="0">
                <a:solidFill>
                  <a:srgbClr val="FF0000"/>
                </a:solidFill>
                <a:latin typeface="黑体"/>
                <a:ea typeface="黑体"/>
              </a:rPr>
              <a:t>③ </a:t>
            </a:r>
            <a:r>
              <a:rPr lang="zh-CN" altLang="en-US" sz="2800" b="1" spc="-160" dirty="0" smtClean="0">
                <a:solidFill>
                  <a:srgbClr val="2A5CAA"/>
                </a:solidFill>
                <a:latin typeface="楷体" panose="02010609060101010101" pitchFamily="49" charset="-122"/>
                <a:ea typeface="楷体" panose="02010609060101010101" pitchFamily="49" charset="-122"/>
              </a:rPr>
              <a:t>“</a:t>
            </a:r>
            <a:r>
              <a:rPr lang="zh-CN" altLang="en-US" sz="2800" b="1" spc="-160" dirty="0">
                <a:solidFill>
                  <a:srgbClr val="2A5CAA"/>
                </a:solidFill>
                <a:latin typeface="楷体" panose="02010609060101010101" pitchFamily="49" charset="-122"/>
                <a:ea typeface="楷体" panose="02010609060101010101" pitchFamily="49" charset="-122"/>
              </a:rPr>
              <a:t>鱼汤”同样具有象征意义，以小见大，</a:t>
            </a:r>
            <a:r>
              <a:rPr lang="zh-CN" altLang="en-US" sz="2800" b="1" spc="-160" dirty="0" smtClean="0">
                <a:solidFill>
                  <a:srgbClr val="2A5CAA"/>
                </a:solidFill>
                <a:latin typeface="楷体" panose="02010609060101010101" pitchFamily="49" charset="-122"/>
                <a:ea typeface="楷体" panose="02010609060101010101" pitchFamily="49" charset="-122"/>
              </a:rPr>
              <a:t>通过</a:t>
            </a:r>
            <a:r>
              <a:rPr lang="zh-CN" altLang="en-US" sz="2800" b="1" spc="-160" dirty="0">
                <a:solidFill>
                  <a:srgbClr val="2A5CAA"/>
                </a:solidFill>
                <a:latin typeface="楷体" panose="02010609060101010101" pitchFamily="49" charset="-122"/>
                <a:ea typeface="楷体" panose="02010609060101010101" pitchFamily="49" charset="-122"/>
              </a:rPr>
              <a:t>一碗鱼汤，寄托“他”及全家人在困苦的生活中对美好生活的向往</a:t>
            </a:r>
            <a:r>
              <a:rPr lang="zh-CN" altLang="en-US" sz="2800" b="1" spc="-160" dirty="0" smtClean="0">
                <a:solidFill>
                  <a:srgbClr val="2A5CAA"/>
                </a:solidFill>
                <a:latin typeface="楷体" panose="02010609060101010101" pitchFamily="49" charset="-122"/>
                <a:ea typeface="楷体" panose="02010609060101010101" pitchFamily="49" charset="-122"/>
              </a:rPr>
              <a:t>，更</a:t>
            </a:r>
            <a:r>
              <a:rPr lang="zh-CN" altLang="en-US" sz="2800" b="1" spc="-160" dirty="0">
                <a:solidFill>
                  <a:srgbClr val="2A5CAA"/>
                </a:solidFill>
                <a:latin typeface="楷体" panose="02010609060101010101" pitchFamily="49" charset="-122"/>
                <a:ea typeface="楷体" panose="02010609060101010101" pitchFamily="49" charset="-122"/>
              </a:rPr>
              <a:t>能突出主题。</a:t>
            </a:r>
            <a:r>
              <a:rPr lang="zh-CN" altLang="en-US" sz="2800" b="1" dirty="0">
                <a:solidFill>
                  <a:srgbClr val="2A5CAA"/>
                </a:solidFill>
                <a:latin typeface="+mj-ea"/>
              </a:rPr>
              <a:t>（</a:t>
            </a:r>
            <a:r>
              <a:rPr lang="en-US" altLang="zh-CN" sz="2800" b="1" dirty="0">
                <a:solidFill>
                  <a:srgbClr val="2A5CAA"/>
                </a:solidFill>
                <a:latin typeface="宋体 (标题)"/>
              </a:rPr>
              <a:t>1</a:t>
            </a:r>
            <a:r>
              <a:rPr lang="zh-CN" altLang="en-US" sz="2800" b="1" dirty="0">
                <a:solidFill>
                  <a:srgbClr val="2A5CAA"/>
                </a:solidFill>
                <a:latin typeface="楷体" panose="02010609060101010101" pitchFamily="49" charset="-122"/>
                <a:ea typeface="楷体" panose="02010609060101010101" pitchFamily="49" charset="-122"/>
              </a:rPr>
              <a:t>分</a:t>
            </a:r>
            <a:r>
              <a:rPr lang="zh-CN" altLang="en-US" sz="2800" b="1" dirty="0">
                <a:solidFill>
                  <a:srgbClr val="2A5CAA"/>
                </a:solidFill>
                <a:latin typeface="宋体 (标题)"/>
              </a:rPr>
              <a:t>）</a:t>
            </a:r>
          </a:p>
        </p:txBody>
      </p:sp>
      <p:sp>
        <p:nvSpPr>
          <p:cNvPr id="26" name="矩形 25"/>
          <p:cNvSpPr/>
          <p:nvPr/>
        </p:nvSpPr>
        <p:spPr>
          <a:xfrm>
            <a:off x="585660" y="1527395"/>
            <a:ext cx="967245" cy="392732"/>
          </a:xfrm>
          <a:prstGeom prst="rect">
            <a:avLst/>
          </a:prstGeom>
        </p:spPr>
        <p:txBody>
          <a:bodyPr wrap="none" lIns="38414" tIns="19207" rIns="38414" bIns="19207">
            <a:spAutoFit/>
          </a:bodyPr>
          <a:lstStyle/>
          <a:p>
            <a:r>
              <a:rPr lang="zh-CN" altLang="en-US" sz="2300" b="1" dirty="0">
                <a:solidFill>
                  <a:srgbClr val="FF0000"/>
                </a:solidFill>
                <a:latin typeface="黑体" panose="02010609060101010101" pitchFamily="49" charset="-122"/>
                <a:ea typeface="黑体" panose="02010609060101010101" pitchFamily="49" charset="-122"/>
              </a:rPr>
              <a:t>答案</a:t>
            </a:r>
            <a:r>
              <a:rPr lang="zh-CN" altLang="en-US" sz="2300" b="1" dirty="0" smtClean="0">
                <a:solidFill>
                  <a:srgbClr val="FF0000"/>
                </a:solidFill>
                <a:latin typeface="楷体" panose="02010609060101010101" pitchFamily="49" charset="-122"/>
                <a:ea typeface="楷体" panose="02010609060101010101" pitchFamily="49" charset="-122"/>
              </a:rPr>
              <a:t>：</a:t>
            </a:r>
            <a:endParaRPr lang="zh-CN" altLang="en-US" sz="2300" dirty="0">
              <a:latin typeface="楷体" panose="02010609060101010101" pitchFamily="49" charset="-122"/>
              <a:ea typeface="楷体" panose="02010609060101010101" pitchFamily="49" charset="-122"/>
            </a:endParaRPr>
          </a:p>
        </p:txBody>
      </p:sp>
      <p:sp>
        <p:nvSpPr>
          <p:cNvPr id="15" name="矩形 14"/>
          <p:cNvSpPr/>
          <p:nvPr/>
        </p:nvSpPr>
        <p:spPr>
          <a:xfrm>
            <a:off x="492422" y="333014"/>
            <a:ext cx="8267224" cy="786494"/>
          </a:xfrm>
          <a:prstGeom prst="rect">
            <a:avLst/>
          </a:prstGeom>
        </p:spPr>
        <p:txBody>
          <a:bodyPr wrap="square" lIns="38414" tIns="19207" rIns="38414" bIns="19207">
            <a:spAutoFit/>
          </a:bodyPr>
          <a:lstStyle/>
          <a:p>
            <a:pPr>
              <a:lnSpc>
                <a:spcPct val="110000"/>
              </a:lnSpc>
            </a:pPr>
            <a:r>
              <a:rPr lang="zh-CN" altLang="en-US" sz="2300" b="1" dirty="0">
                <a:latin typeface="+mn-ea"/>
              </a:rPr>
              <a:t>（</a:t>
            </a:r>
            <a:r>
              <a:rPr lang="en-US" altLang="zh-CN" sz="2300" b="1" dirty="0">
                <a:latin typeface="+mn-ea"/>
              </a:rPr>
              <a:t>5</a:t>
            </a:r>
            <a:r>
              <a:rPr lang="zh-CN" altLang="en-US" sz="2300" b="1" dirty="0">
                <a:latin typeface="+mn-ea"/>
              </a:rPr>
              <a:t>）有人建议把标题“一种美味”改为“鱼汤”，你认为哪一</a:t>
            </a:r>
            <a:r>
              <a:rPr lang="zh-CN" altLang="en-US" sz="2300" b="1" dirty="0" smtClean="0">
                <a:latin typeface="+mn-ea"/>
              </a:rPr>
              <a:t>个标题</a:t>
            </a:r>
            <a:r>
              <a:rPr lang="zh-CN" altLang="en-US" sz="2300" b="1" dirty="0">
                <a:latin typeface="+mn-ea"/>
              </a:rPr>
              <a:t>更合适，谈谈你的看法</a:t>
            </a:r>
            <a:r>
              <a:rPr lang="zh-CN" altLang="en-US" sz="2300" b="1" dirty="0" smtClean="0">
                <a:latin typeface="+mn-ea"/>
              </a:rPr>
              <a:t>。</a:t>
            </a:r>
            <a:endParaRPr lang="en-US" altLang="zh-CN" sz="2300" b="1" dirty="0" smtClean="0">
              <a:latin typeface="+mn-ea"/>
            </a:endParaRPr>
          </a:p>
        </p:txBody>
      </p:sp>
    </p:spTree>
    <p:extLst>
      <p:ext uri="{BB962C8B-B14F-4D97-AF65-F5344CB8AC3E}">
        <p14:creationId xmlns="" xmlns:p14="http://schemas.microsoft.com/office/powerpoint/2010/main" val="2384858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7481" y="843399"/>
            <a:ext cx="8315124" cy="408121"/>
          </a:xfrm>
          <a:prstGeom prst="rect">
            <a:avLst/>
          </a:prstGeom>
          <a:noFill/>
        </p:spPr>
        <p:txBody>
          <a:bodyPr wrap="square" lIns="38414" tIns="19207" rIns="38414" bIns="19207" rtlCol="0">
            <a:spAutoFit/>
          </a:bodyPr>
          <a:lstStyle/>
          <a:p>
            <a:pPr algn="ctr"/>
            <a:r>
              <a:rPr lang="zh-CN" altLang="en-US" sz="2400" b="1" dirty="0" smtClean="0">
                <a:latin typeface="黑体" panose="02010609060101010101" pitchFamily="49" charset="-122"/>
                <a:ea typeface="黑体" panose="02010609060101010101" pitchFamily="49" charset="-122"/>
              </a:rPr>
              <a:t>探究标题设置合理性题目解题指导</a:t>
            </a:r>
            <a:endParaRPr lang="zh-CN" altLang="en-US" sz="2400" b="1" dirty="0">
              <a:latin typeface="黑体" panose="02010609060101010101" pitchFamily="49" charset="-122"/>
              <a:ea typeface="黑体" panose="02010609060101010101" pitchFamily="49" charset="-122"/>
            </a:endParaRPr>
          </a:p>
        </p:txBody>
      </p:sp>
      <p:grpSp>
        <p:nvGrpSpPr>
          <p:cNvPr id="3" name="组合 2"/>
          <p:cNvGrpSpPr/>
          <p:nvPr/>
        </p:nvGrpSpPr>
        <p:grpSpPr>
          <a:xfrm>
            <a:off x="546456" y="1593009"/>
            <a:ext cx="7428185" cy="1263977"/>
            <a:chOff x="1731950" y="3186386"/>
            <a:chExt cx="19814740" cy="2528246"/>
          </a:xfrm>
        </p:grpSpPr>
        <p:pic>
          <p:nvPicPr>
            <p:cNvPr id="4" name="图片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731950" y="3186386"/>
              <a:ext cx="4981092" cy="762000"/>
            </a:xfrm>
            <a:prstGeom prst="rect">
              <a:avLst/>
            </a:prstGeom>
          </p:spPr>
        </p:pic>
        <p:sp>
          <p:nvSpPr>
            <p:cNvPr id="5" name="TextBox 4"/>
            <p:cNvSpPr txBox="1"/>
            <p:nvPr/>
          </p:nvSpPr>
          <p:spPr>
            <a:xfrm>
              <a:off x="2680593" y="3972415"/>
              <a:ext cx="18866097" cy="1742217"/>
            </a:xfrm>
            <a:prstGeom prst="rect">
              <a:avLst/>
            </a:prstGeom>
            <a:noFill/>
          </p:spPr>
          <p:txBody>
            <a:bodyPr wrap="square" rtlCol="0">
              <a:spAutoFit/>
            </a:bodyPr>
            <a:lstStyle/>
            <a:p>
              <a:pPr>
                <a:lnSpc>
                  <a:spcPct val="110000"/>
                </a:lnSpc>
              </a:pPr>
              <a:r>
                <a:rPr lang="zh-CN" altLang="en-US" sz="2300" b="1" dirty="0" smtClean="0">
                  <a:latin typeface="楷体" panose="02010609060101010101" pitchFamily="49" charset="-122"/>
                  <a:ea typeface="楷体" panose="02010609060101010101" pitchFamily="49" charset="-122"/>
                </a:rPr>
                <a:t>    突出人物形象，贯穿全文的线索，概括主要情节，制造悬念，暗含讽刺、双关，暗示主旨。</a:t>
              </a:r>
              <a:endParaRPr lang="zh-CN" altLang="en-US" sz="2300" b="1" dirty="0">
                <a:latin typeface="楷体" panose="02010609060101010101" pitchFamily="49" charset="-122"/>
                <a:ea typeface="楷体" panose="02010609060101010101" pitchFamily="49" charset="-122"/>
              </a:endParaRPr>
            </a:p>
          </p:txBody>
        </p:sp>
      </p:grpSp>
      <p:grpSp>
        <p:nvGrpSpPr>
          <p:cNvPr id="6" name="组合 6"/>
          <p:cNvGrpSpPr/>
          <p:nvPr/>
        </p:nvGrpSpPr>
        <p:grpSpPr>
          <a:xfrm>
            <a:off x="546456" y="2997002"/>
            <a:ext cx="7428185" cy="1375005"/>
            <a:chOff x="1721168" y="5994698"/>
            <a:chExt cx="20185562" cy="2750329"/>
          </a:xfrm>
        </p:grpSpPr>
        <p:pic>
          <p:nvPicPr>
            <p:cNvPr id="10" name="图片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721168" y="5994698"/>
              <a:ext cx="5135890" cy="762000"/>
            </a:xfrm>
            <a:prstGeom prst="rect">
              <a:avLst/>
            </a:prstGeom>
          </p:spPr>
        </p:pic>
        <p:sp>
          <p:nvSpPr>
            <p:cNvPr id="20" name="TextBox 19"/>
            <p:cNvSpPr txBox="1"/>
            <p:nvPr/>
          </p:nvSpPr>
          <p:spPr>
            <a:xfrm>
              <a:off x="2684619" y="7002809"/>
              <a:ext cx="19222111" cy="1742218"/>
            </a:xfrm>
            <a:prstGeom prst="rect">
              <a:avLst/>
            </a:prstGeom>
            <a:noFill/>
          </p:spPr>
          <p:txBody>
            <a:bodyPr wrap="square" rtlCol="0">
              <a:spAutoFit/>
            </a:bodyPr>
            <a:lstStyle/>
            <a:p>
              <a:pPr>
                <a:lnSpc>
                  <a:spcPct val="110000"/>
                </a:lnSpc>
              </a:pPr>
              <a:r>
                <a:rPr lang="zh-CN" altLang="en-US" sz="2300" b="1" dirty="0" smtClean="0">
                  <a:latin typeface="楷体" panose="02010609060101010101" pitchFamily="49" charset="-122"/>
                  <a:ea typeface="楷体" panose="02010609060101010101" pitchFamily="49" charset="-122"/>
                </a:rPr>
                <a:t>    与人物形象联系不紧密，不能完全概括小说情节，不具有深意，不能暗示小说主旨。</a:t>
              </a:r>
              <a:endParaRPr lang="zh-CN" altLang="en-US" sz="2300" b="1" dirty="0">
                <a:latin typeface="楷体" panose="02010609060101010101" pitchFamily="49" charset="-122"/>
                <a:ea typeface="楷体" panose="02010609060101010101" pitchFamily="49" charset="-122"/>
              </a:endParaRPr>
            </a:p>
          </p:txBody>
        </p:sp>
      </p:grpSp>
      <p:grpSp>
        <p:nvGrpSpPr>
          <p:cNvPr id="7" name="组合 7"/>
          <p:cNvGrpSpPr/>
          <p:nvPr/>
        </p:nvGrpSpPr>
        <p:grpSpPr>
          <a:xfrm>
            <a:off x="546457" y="4560371"/>
            <a:ext cx="7428185" cy="1431629"/>
            <a:chOff x="1788195" y="9121800"/>
            <a:chExt cx="20118535" cy="2863590"/>
          </a:xfrm>
        </p:grpSpPr>
        <p:pic>
          <p:nvPicPr>
            <p:cNvPr id="21" name="图片 20"/>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788195" y="9121800"/>
              <a:ext cx="6797055" cy="762000"/>
            </a:xfrm>
            <a:prstGeom prst="rect">
              <a:avLst/>
            </a:prstGeom>
          </p:spPr>
        </p:pic>
        <p:sp>
          <p:nvSpPr>
            <p:cNvPr id="22" name="TextBox 21"/>
            <p:cNvSpPr txBox="1"/>
            <p:nvPr/>
          </p:nvSpPr>
          <p:spPr>
            <a:xfrm>
              <a:off x="2684618" y="10243172"/>
              <a:ext cx="19222112" cy="1742218"/>
            </a:xfrm>
            <a:prstGeom prst="rect">
              <a:avLst/>
            </a:prstGeom>
            <a:noFill/>
          </p:spPr>
          <p:txBody>
            <a:bodyPr wrap="square" rtlCol="0">
              <a:spAutoFit/>
            </a:bodyPr>
            <a:lstStyle/>
            <a:p>
              <a:pPr>
                <a:lnSpc>
                  <a:spcPct val="110000"/>
                </a:lnSpc>
              </a:pPr>
              <a:r>
                <a:rPr lang="zh-CN" altLang="en-US" sz="2300" b="1" dirty="0" smtClean="0">
                  <a:latin typeface="楷体" panose="02010609060101010101" pitchFamily="49" charset="-122"/>
                  <a:ea typeface="楷体" panose="02010609060101010101" pitchFamily="49" charset="-122"/>
                </a:rPr>
                <a:t>    从小</a:t>
              </a:r>
              <a:r>
                <a:rPr lang="zh-CN" altLang="en-US" sz="2300" b="1" dirty="0">
                  <a:latin typeface="楷体" panose="02010609060101010101" pitchFamily="49" charset="-122"/>
                  <a:ea typeface="楷体" panose="02010609060101010101" pitchFamily="49" charset="-122"/>
                </a:rPr>
                <a:t>说的人物、情节、环境、主旨入手，将其与所支持的遍体进行比对，多角度挖掘两者之间的联系。</a:t>
              </a:r>
            </a:p>
          </p:txBody>
        </p:sp>
      </p:grpSp>
      <p:grpSp>
        <p:nvGrpSpPr>
          <p:cNvPr id="9" name="组合 28"/>
          <p:cNvGrpSpPr/>
          <p:nvPr/>
        </p:nvGrpSpPr>
        <p:grpSpPr>
          <a:xfrm>
            <a:off x="477094" y="331211"/>
            <a:ext cx="1487830" cy="478319"/>
            <a:chOff x="1271587" y="2130359"/>
            <a:chExt cx="3965481" cy="956748"/>
          </a:xfrm>
          <a:solidFill>
            <a:srgbClr val="C00000"/>
          </a:solidFill>
        </p:grpSpPr>
        <p:sp>
          <p:nvSpPr>
            <p:cNvPr id="30" name="对角圆角矩形 49"/>
            <p:cNvSpPr/>
            <p:nvPr/>
          </p:nvSpPr>
          <p:spPr>
            <a:xfrm>
              <a:off x="1271587" y="2187107"/>
              <a:ext cx="3420000" cy="900000"/>
            </a:xfrm>
            <a:prstGeom prst="round2DiagRect">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5"/>
            <p:cNvSpPr txBox="1"/>
            <p:nvPr/>
          </p:nvSpPr>
          <p:spPr>
            <a:xfrm>
              <a:off x="1446552" y="2130359"/>
              <a:ext cx="3790516" cy="923436"/>
            </a:xfrm>
            <a:prstGeom prst="rect">
              <a:avLst/>
            </a:prstGeom>
            <a:noFill/>
            <a:ln>
              <a:noFill/>
            </a:ln>
          </p:spPr>
          <p:txBody>
            <a:bodyPr wrap="none" rtlCol="0" anchor="ctr" anchorCtr="1">
              <a:spAutoFit/>
            </a:bodyPr>
            <a:lstStyle/>
            <a:p>
              <a:r>
                <a:rPr lang="zh-CN" altLang="en-US" sz="2400" b="1" dirty="0">
                  <a:solidFill>
                    <a:schemeClr val="bg1"/>
                  </a:solidFill>
                  <a:latin typeface="黑体" panose="02010609060101010101" pitchFamily="49" charset="-122"/>
                  <a:ea typeface="黑体" panose="02010609060101010101" pitchFamily="49" charset="-122"/>
                </a:rPr>
                <a:t>方法便签</a:t>
              </a:r>
            </a:p>
          </p:txBody>
        </p:sp>
      </p:grpSp>
    </p:spTree>
    <p:extLst>
      <p:ext uri="{BB962C8B-B14F-4D97-AF65-F5344CB8AC3E}">
        <p14:creationId xmlns="" xmlns:p14="http://schemas.microsoft.com/office/powerpoint/2010/main" val="4155504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1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5405" y="369014"/>
            <a:ext cx="8213190" cy="1596139"/>
          </a:xfrm>
          <a:prstGeom prst="rect">
            <a:avLst/>
          </a:prstGeom>
        </p:spPr>
        <p:txBody>
          <a:bodyPr wrap="square" lIns="38414" tIns="19207" rIns="38414" bIns="19207">
            <a:spAutoFit/>
          </a:bodyPr>
          <a:lstStyle/>
          <a:p>
            <a:pPr>
              <a:lnSpc>
                <a:spcPct val="110000"/>
              </a:lnSpc>
            </a:pPr>
            <a:r>
              <a:rPr lang="zh-CN" altLang="en-US" sz="2300" b="1" kern="1400" spc="50" dirty="0">
                <a:latin typeface="+mn-ea"/>
              </a:rPr>
              <a:t>（</a:t>
            </a:r>
            <a:r>
              <a:rPr lang="en-US" altLang="zh-CN" sz="2300" b="1" kern="1400" spc="50" dirty="0">
                <a:latin typeface="+mn-ea"/>
              </a:rPr>
              <a:t>6</a:t>
            </a:r>
            <a:r>
              <a:rPr lang="zh-CN" altLang="en-US" sz="2300" b="1" kern="1400" spc="50" dirty="0">
                <a:latin typeface="+mn-ea"/>
              </a:rPr>
              <a:t>）</a:t>
            </a:r>
            <a:r>
              <a:rPr lang="zh-CN" altLang="en-US" sz="2300" b="1" kern="1400" spc="50" dirty="0"/>
              <a:t>小说结尾点明“鱼未入汤”，这</a:t>
            </a:r>
            <a:r>
              <a:rPr lang="zh-CN" altLang="en-US" sz="2300" b="1" kern="1400" spc="50" dirty="0" smtClean="0"/>
              <a:t>与标题“一种美味”是否矛盾</a:t>
            </a:r>
            <a:r>
              <a:rPr lang="zh-CN" altLang="en-US" sz="2300" b="1" kern="1400" spc="50" dirty="0"/>
              <a:t>？请具体分析</a:t>
            </a:r>
            <a:r>
              <a:rPr lang="zh-CN" altLang="en-US" sz="2300" b="1" kern="1400" spc="50" dirty="0" smtClean="0"/>
              <a:t>。</a:t>
            </a:r>
            <a:endParaRPr lang="en-US" altLang="zh-CN" sz="2300" b="1" kern="1400" spc="50" dirty="0" smtClean="0"/>
          </a:p>
          <a:p>
            <a:pPr>
              <a:lnSpc>
                <a:spcPct val="110000"/>
              </a:lnSpc>
            </a:pPr>
            <a:endParaRPr lang="en-US" altLang="zh-CN" sz="2300" b="1" kern="1400" spc="50" dirty="0" smtClean="0"/>
          </a:p>
          <a:p>
            <a:pPr>
              <a:lnSpc>
                <a:spcPct val="110000"/>
              </a:lnSpc>
            </a:pPr>
            <a:endParaRPr lang="zh-CN" altLang="en-US" sz="2300" b="1" kern="1400" spc="50" dirty="0"/>
          </a:p>
        </p:txBody>
      </p:sp>
      <p:grpSp>
        <p:nvGrpSpPr>
          <p:cNvPr id="4" name="组合 3"/>
          <p:cNvGrpSpPr/>
          <p:nvPr/>
        </p:nvGrpSpPr>
        <p:grpSpPr>
          <a:xfrm>
            <a:off x="539552" y="1098957"/>
            <a:ext cx="8336980" cy="1033899"/>
            <a:chOff x="1960514" y="2754254"/>
            <a:chExt cx="22220368" cy="2068038"/>
          </a:xfrm>
        </p:grpSpPr>
        <p:sp>
          <p:nvSpPr>
            <p:cNvPr id="21" name="圆角矩形 20"/>
            <p:cNvSpPr/>
            <p:nvPr/>
          </p:nvSpPr>
          <p:spPr>
            <a:xfrm>
              <a:off x="3645300" y="2754254"/>
              <a:ext cx="20262945" cy="2068038"/>
            </a:xfrm>
            <a:prstGeom prst="roundRect">
              <a:avLst>
                <a:gd name="adj" fmla="val 5291"/>
              </a:avLst>
            </a:prstGeom>
            <a:solidFill>
              <a:schemeClr val="bg1"/>
            </a:solidFill>
            <a:ln>
              <a:solidFill>
                <a:srgbClr val="08A26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Picture 2" descr="C:\Users\fyh1995\Desktop\未标题-14.png"/>
            <p:cNvPicPr>
              <a:picLocks noChangeAspect="1" noChangeArrowheads="1"/>
            </p:cNvPicPr>
            <p:nvPr/>
          </p:nvPicPr>
          <p:blipFill rotWithShape="1">
            <a:blip r:embed="rId2" cstate="print"/>
            <a:srcRect l="701" t="-2579"/>
            <a:stretch/>
          </p:blipFill>
          <p:spPr bwMode="auto">
            <a:xfrm>
              <a:off x="1960514" y="3474418"/>
              <a:ext cx="2150818" cy="701647"/>
            </a:xfrm>
            <a:prstGeom prst="rect">
              <a:avLst/>
            </a:prstGeom>
            <a:noFill/>
          </p:spPr>
        </p:pic>
        <p:sp>
          <p:nvSpPr>
            <p:cNvPr id="3" name="矩形 2"/>
            <p:cNvSpPr/>
            <p:nvPr/>
          </p:nvSpPr>
          <p:spPr>
            <a:xfrm>
              <a:off x="3577375" y="3618451"/>
              <a:ext cx="20603507" cy="794156"/>
            </a:xfrm>
            <a:prstGeom prst="rect">
              <a:avLst/>
            </a:prstGeom>
          </p:spPr>
          <p:txBody>
            <a:bodyPr wrap="square">
              <a:spAutoFit/>
            </a:bodyPr>
            <a:lstStyle/>
            <a:p>
              <a:pPr>
                <a:lnSpc>
                  <a:spcPct val="110000"/>
                </a:lnSpc>
              </a:pPr>
              <a:r>
                <a:rPr lang="zh-CN" altLang="en-US" b="1" dirty="0">
                  <a:latin typeface="楷体" panose="02010609060101010101" pitchFamily="49" charset="-122"/>
                  <a:ea typeface="楷体" panose="02010609060101010101" pitchFamily="49" charset="-122"/>
                </a:rPr>
                <a:t>本题并非开放性试题，因此解题时要仔细分析题干，切忌生搬硬套</a:t>
              </a:r>
              <a:r>
                <a:rPr lang="zh-CN" altLang="en-US" dirty="0">
                  <a:latin typeface="Adobe 楷体 Std R" pitchFamily="18" charset="-122"/>
                  <a:ea typeface="Adobe 楷体 Std R" pitchFamily="18" charset="-122"/>
                </a:rPr>
                <a:t>。</a:t>
              </a:r>
            </a:p>
          </p:txBody>
        </p:sp>
      </p:grpSp>
      <p:sp>
        <p:nvSpPr>
          <p:cNvPr id="23" name="矩形 22"/>
          <p:cNvSpPr/>
          <p:nvPr/>
        </p:nvSpPr>
        <p:spPr>
          <a:xfrm>
            <a:off x="251520" y="2276872"/>
            <a:ext cx="8568952" cy="4710837"/>
          </a:xfrm>
          <a:prstGeom prst="rect">
            <a:avLst/>
          </a:prstGeom>
        </p:spPr>
        <p:txBody>
          <a:bodyPr wrap="square" lIns="38414" tIns="19207" rIns="38414" bIns="19207">
            <a:spAutoFit/>
          </a:bodyPr>
          <a:lstStyle/>
          <a:p>
            <a:pPr>
              <a:lnSpc>
                <a:spcPct val="110000"/>
              </a:lnSpc>
            </a:pPr>
            <a:r>
              <a:rPr lang="zh-CN" altLang="en-US" sz="2300" b="1" dirty="0" smtClean="0">
                <a:solidFill>
                  <a:srgbClr val="FF0000"/>
                </a:solidFill>
                <a:latin typeface="黑体" panose="02010609060101010101" pitchFamily="49" charset="-122"/>
                <a:ea typeface="黑体" panose="02010609060101010101" pitchFamily="49" charset="-122"/>
              </a:rPr>
              <a:t>解析</a:t>
            </a:r>
            <a:r>
              <a:rPr lang="zh-CN" altLang="en-US" sz="2300" b="1" dirty="0" smtClean="0">
                <a:solidFill>
                  <a:srgbClr val="FF0000"/>
                </a:solidFill>
                <a:latin typeface="楷体" panose="02010609060101010101" pitchFamily="49" charset="-122"/>
                <a:ea typeface="楷体" panose="02010609060101010101" pitchFamily="49" charset="-122"/>
              </a:rPr>
              <a:t>：</a:t>
            </a:r>
            <a:r>
              <a:rPr lang="zh-CN" altLang="en-US" sz="2300" b="1" dirty="0" smtClean="0">
                <a:solidFill>
                  <a:srgbClr val="2A5CAA"/>
                </a:solidFill>
                <a:latin typeface="楷体" pitchFamily="49" charset="-122"/>
                <a:ea typeface="楷体" pitchFamily="49" charset="-122"/>
              </a:rPr>
              <a:t>本题</a:t>
            </a:r>
            <a:r>
              <a:rPr lang="zh-CN" altLang="en-US" sz="2300" b="1" dirty="0">
                <a:solidFill>
                  <a:srgbClr val="2A5CAA"/>
                </a:solidFill>
                <a:latin typeface="楷体" pitchFamily="49" charset="-122"/>
                <a:ea typeface="楷体" pitchFamily="49" charset="-122"/>
              </a:rPr>
              <a:t>考查探究小说情节与</a:t>
            </a:r>
            <a:r>
              <a:rPr lang="zh-CN" altLang="en-US" sz="2300" b="1" dirty="0" smtClean="0">
                <a:solidFill>
                  <a:srgbClr val="2A5CAA"/>
                </a:solidFill>
                <a:latin typeface="楷体" pitchFamily="49" charset="-122"/>
                <a:ea typeface="楷体" pitchFamily="49" charset="-122"/>
              </a:rPr>
              <a:t>标题的</a:t>
            </a:r>
            <a:r>
              <a:rPr lang="zh-CN" altLang="en-US" sz="2300" b="1" dirty="0">
                <a:solidFill>
                  <a:srgbClr val="2A5CAA"/>
                </a:solidFill>
                <a:latin typeface="楷体" pitchFamily="49" charset="-122"/>
                <a:ea typeface="楷体" pitchFamily="49" charset="-122"/>
              </a:rPr>
              <a:t>关系。回答本题，首先要</a:t>
            </a:r>
            <a:r>
              <a:rPr lang="zh-CN" altLang="en-US" sz="2300" b="1" dirty="0" smtClean="0">
                <a:solidFill>
                  <a:srgbClr val="2A5CAA"/>
                </a:solidFill>
                <a:latin typeface="楷体" pitchFamily="49" charset="-122"/>
                <a:ea typeface="楷体" pitchFamily="49" charset="-122"/>
              </a:rPr>
              <a:t>表明</a:t>
            </a:r>
            <a:r>
              <a:rPr lang="zh-CN" altLang="en-US" sz="2300" b="1" dirty="0">
                <a:solidFill>
                  <a:srgbClr val="2A5CAA"/>
                </a:solidFill>
                <a:latin typeface="楷体" pitchFamily="49" charset="-122"/>
                <a:ea typeface="楷体" pitchFamily="49" charset="-122"/>
              </a:rPr>
              <a:t>观点</a:t>
            </a:r>
            <a:r>
              <a:rPr lang="en-US" altLang="zh-CN" sz="2300" b="1" dirty="0" smtClean="0">
                <a:solidFill>
                  <a:srgbClr val="2A5CAA"/>
                </a:solidFill>
                <a:latin typeface="楷体" pitchFamily="49" charset="-122"/>
                <a:ea typeface="楷体" pitchFamily="49" charset="-122"/>
              </a:rPr>
              <a:t>——</a:t>
            </a:r>
            <a:r>
              <a:rPr lang="zh-CN" altLang="en-US" sz="2300" b="1" dirty="0" smtClean="0">
                <a:solidFill>
                  <a:srgbClr val="2A5CAA"/>
                </a:solidFill>
                <a:latin typeface="楷体" pitchFamily="49" charset="-122"/>
                <a:ea typeface="楷体" pitchFamily="49" charset="-122"/>
              </a:rPr>
              <a:t>不矛盾</a:t>
            </a:r>
            <a:r>
              <a:rPr lang="zh-CN" altLang="en-US" sz="2300" b="1" dirty="0">
                <a:solidFill>
                  <a:srgbClr val="2A5CAA"/>
                </a:solidFill>
                <a:latin typeface="楷体" pitchFamily="49" charset="-122"/>
                <a:ea typeface="楷体" pitchFamily="49" charset="-122"/>
              </a:rPr>
              <a:t>；然后分析“某个情节”的深层意蕴；</a:t>
            </a:r>
            <a:r>
              <a:rPr lang="zh-CN" altLang="en-US" sz="2300" b="1" dirty="0">
                <a:solidFill>
                  <a:srgbClr val="FF0000"/>
                </a:solidFill>
                <a:latin typeface="楷体" pitchFamily="49" charset="-122"/>
                <a:ea typeface="楷体" pitchFamily="49" charset="-122"/>
              </a:rPr>
              <a:t>最后</a:t>
            </a:r>
            <a:r>
              <a:rPr lang="zh-CN" altLang="en-US" sz="2300" b="1" dirty="0" smtClean="0">
                <a:solidFill>
                  <a:srgbClr val="FF0000"/>
                </a:solidFill>
                <a:latin typeface="楷体" pitchFamily="49" charset="-122"/>
                <a:ea typeface="楷体" pitchFamily="49" charset="-122"/>
              </a:rPr>
              <a:t>探究</a:t>
            </a:r>
            <a:r>
              <a:rPr lang="zh-CN" altLang="en-US" sz="2300" b="1" dirty="0">
                <a:solidFill>
                  <a:srgbClr val="FF0000"/>
                </a:solidFill>
                <a:latin typeface="楷体" pitchFamily="49" charset="-122"/>
                <a:ea typeface="楷体" pitchFamily="49" charset="-122"/>
              </a:rPr>
              <a:t>此处情节对标题的印证和深化。</a:t>
            </a:r>
            <a:r>
              <a:rPr lang="zh-CN" altLang="en-US" sz="2300" b="1" dirty="0" smtClean="0">
                <a:solidFill>
                  <a:srgbClr val="2A5CAA"/>
                </a:solidFill>
                <a:latin typeface="楷体" pitchFamily="49" charset="-122"/>
                <a:ea typeface="楷体" pitchFamily="49" charset="-122"/>
              </a:rPr>
              <a:t>本文标题</a:t>
            </a:r>
            <a:r>
              <a:rPr lang="zh-CN" altLang="en-US" sz="2300" b="1" dirty="0">
                <a:solidFill>
                  <a:srgbClr val="2A5CAA"/>
                </a:solidFill>
                <a:latin typeface="楷体" pitchFamily="49" charset="-122"/>
                <a:ea typeface="楷体" pitchFamily="49" charset="-122"/>
              </a:rPr>
              <a:t>含义有表里两层，</a:t>
            </a:r>
            <a:r>
              <a:rPr lang="zh-CN" altLang="en-US" sz="2300" b="1" dirty="0" smtClean="0">
                <a:solidFill>
                  <a:srgbClr val="2A5CAA"/>
                </a:solidFill>
                <a:latin typeface="楷体" pitchFamily="49" charset="-122"/>
                <a:ea typeface="楷体" pitchFamily="49" charset="-122"/>
              </a:rPr>
              <a:t>表面</a:t>
            </a:r>
            <a:r>
              <a:rPr lang="zh-CN" altLang="en-US" sz="2300" b="1" dirty="0">
                <a:solidFill>
                  <a:srgbClr val="2A5CAA"/>
                </a:solidFill>
                <a:latin typeface="楷体" pitchFamily="49" charset="-122"/>
                <a:ea typeface="楷体" pitchFamily="49" charset="-122"/>
              </a:rPr>
              <a:t>是指豆腐鱼汤，实质是指对美好生活的向往。文章结尾用</a:t>
            </a:r>
            <a:r>
              <a:rPr lang="zh-CN" altLang="en-US" sz="2300" b="1" dirty="0" smtClean="0">
                <a:solidFill>
                  <a:srgbClr val="2A5CAA"/>
                </a:solidFill>
                <a:latin typeface="楷体" pitchFamily="49" charset="-122"/>
                <a:ea typeface="楷体" pitchFamily="49" charset="-122"/>
              </a:rPr>
              <a:t>了欧</a:t>
            </a:r>
            <a:r>
              <a:rPr lang="en-US" altLang="zh-CN" sz="2300" b="1" dirty="0">
                <a:solidFill>
                  <a:srgbClr val="2A5CAA"/>
                </a:solidFill>
                <a:latin typeface="楷体" pitchFamily="49" charset="-122"/>
                <a:ea typeface="楷体" pitchFamily="49" charset="-122"/>
              </a:rPr>
              <a:t>·</a:t>
            </a:r>
            <a:r>
              <a:rPr lang="zh-CN" altLang="en-US" sz="2300" b="1" dirty="0" smtClean="0">
                <a:solidFill>
                  <a:srgbClr val="2A5CAA"/>
                </a:solidFill>
                <a:latin typeface="楷体" pitchFamily="49" charset="-122"/>
                <a:ea typeface="楷体" pitchFamily="49" charset="-122"/>
              </a:rPr>
              <a:t>亨利式</a:t>
            </a:r>
            <a:r>
              <a:rPr lang="zh-CN" altLang="en-US" sz="2300" b="1" dirty="0">
                <a:solidFill>
                  <a:srgbClr val="2A5CAA"/>
                </a:solidFill>
                <a:latin typeface="楷体" pitchFamily="49" charset="-122"/>
                <a:ea typeface="楷体" pitchFamily="49" charset="-122"/>
              </a:rPr>
              <a:t>的反转，表明这一家人其实没喝到鱼汤，而喝的是</a:t>
            </a:r>
            <a:r>
              <a:rPr lang="zh-CN" altLang="en-US" sz="2300" b="1" dirty="0" smtClean="0">
                <a:solidFill>
                  <a:srgbClr val="2A5CAA"/>
                </a:solidFill>
                <a:latin typeface="楷体" pitchFamily="49" charset="-122"/>
                <a:ea typeface="楷体" pitchFamily="49" charset="-122"/>
              </a:rPr>
              <a:t>豆腐</a:t>
            </a:r>
            <a:r>
              <a:rPr lang="zh-CN" altLang="en-US" sz="2300" b="1" dirty="0">
                <a:solidFill>
                  <a:srgbClr val="2A5CAA"/>
                </a:solidFill>
                <a:latin typeface="楷体" pitchFamily="49" charset="-122"/>
                <a:ea typeface="楷体" pitchFamily="49" charset="-122"/>
              </a:rPr>
              <a:t>汤的现实，然而一家人还是体会到了“鱼汤的美味”，即鱼汤烹制的</a:t>
            </a:r>
            <a:r>
              <a:rPr lang="zh-CN" altLang="en-US" sz="2300" b="1" dirty="0" smtClean="0">
                <a:solidFill>
                  <a:srgbClr val="2A5CAA"/>
                </a:solidFill>
                <a:latin typeface="楷体" pitchFamily="49" charset="-122"/>
                <a:ea typeface="楷体" pitchFamily="49" charset="-122"/>
              </a:rPr>
              <a:t>亲情</a:t>
            </a:r>
            <a:r>
              <a:rPr lang="zh-CN" altLang="en-US" sz="2300" b="1" dirty="0">
                <a:solidFill>
                  <a:srgbClr val="2A5CAA"/>
                </a:solidFill>
                <a:latin typeface="楷体" pitchFamily="49" charset="-122"/>
                <a:ea typeface="楷体" pitchFamily="49" charset="-122"/>
              </a:rPr>
              <a:t>的</a:t>
            </a:r>
            <a:r>
              <a:rPr lang="zh-CN" altLang="en-US" sz="2300" b="1" dirty="0" smtClean="0">
                <a:solidFill>
                  <a:srgbClr val="2A5CAA"/>
                </a:solidFill>
                <a:latin typeface="楷体" pitchFamily="49" charset="-122"/>
                <a:ea typeface="楷体" pitchFamily="49" charset="-122"/>
              </a:rPr>
              <a:t>美味。情节设置增强了故事的冲击力，也让文章更具力量感，读后回味的余地更大。“一种美味”的深层意蕴正是在“鱼未入汤”这一情节中充分展现出来，</a:t>
            </a:r>
            <a:r>
              <a:rPr lang="zh-CN" altLang="en-US" sz="2300" b="1" dirty="0" smtClean="0">
                <a:solidFill>
                  <a:srgbClr val="FF0000"/>
                </a:solidFill>
                <a:latin typeface="楷体" pitchFamily="49" charset="-122"/>
                <a:ea typeface="楷体" pitchFamily="49" charset="-122"/>
              </a:rPr>
              <a:t>在物资匮乏的年代，鱼汤这一种美味固然重要，但是对美味的向往，也就是人的希望才是真正的“美味”。</a:t>
            </a:r>
          </a:p>
          <a:p>
            <a:pPr>
              <a:lnSpc>
                <a:spcPct val="110000"/>
              </a:lnSpc>
            </a:pPr>
            <a:endParaRPr lang="en-US" altLang="zh-CN" sz="2300" b="1" dirty="0">
              <a:solidFill>
                <a:srgbClr val="2A5CAA"/>
              </a:solidFill>
              <a:latin typeface="楷体" pitchFamily="49" charset="-122"/>
              <a:ea typeface="楷体" pitchFamily="49" charset="-122"/>
            </a:endParaRPr>
          </a:p>
        </p:txBody>
      </p:sp>
    </p:spTree>
    <p:extLst>
      <p:ext uri="{BB962C8B-B14F-4D97-AF65-F5344CB8AC3E}">
        <p14:creationId xmlns="" xmlns:p14="http://schemas.microsoft.com/office/powerpoint/2010/main" val="120856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67544" y="692696"/>
            <a:ext cx="7992888" cy="50869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66700" algn="ctr"/>
            <a:r>
              <a:rPr lang="zh-CN" altLang="zh-CN" sz="3200" b="1" dirty="0" smtClean="0">
                <a:solidFill>
                  <a:srgbClr val="FF0000"/>
                </a:solidFill>
                <a:latin typeface="华文楷体" panose="02010600040101010101" charset="-122"/>
                <a:ea typeface="华文楷体" panose="02010600040101010101" charset="-122"/>
              </a:rPr>
              <a:t>高考引路：</a:t>
            </a:r>
            <a:r>
              <a:rPr lang="zh-CN" altLang="zh-CN" sz="3200" b="1" dirty="0" smtClean="0">
                <a:latin typeface="华文楷体" panose="02010600040101010101" charset="-122"/>
                <a:ea typeface="华文楷体" panose="02010600040101010101" charset="-122"/>
              </a:rPr>
              <a:t>文学类文本阅读</a:t>
            </a:r>
            <a:r>
              <a:rPr lang="zh-CN" altLang="en-US" sz="3200" b="1" dirty="0" smtClean="0">
                <a:latin typeface="华文楷体" panose="02010600040101010101" charset="-122"/>
                <a:ea typeface="华文楷体" panose="02010600040101010101" charset="-122"/>
              </a:rPr>
              <a:t>小说标题考查</a:t>
            </a:r>
            <a:endParaRPr lang="zh-CN" altLang="zh-CN" sz="3200" b="1" dirty="0" smtClean="0">
              <a:latin typeface="华文楷体" panose="02010600040101010101" charset="-122"/>
              <a:ea typeface="华文楷体" panose="02010600040101010101" charset="-122"/>
            </a:endParaRPr>
          </a:p>
          <a:p>
            <a:pPr marL="0" marR="0" lvl="0" indent="266700" algn="l" defTabSz="914400" rtl="0" eaLnBrk="1" fontAlgn="base" latinLnBrk="0" hangingPunct="1">
              <a:lnSpc>
                <a:spcPct val="100000"/>
              </a:lnSpc>
              <a:spcBef>
                <a:spcPct val="0"/>
              </a:spcBef>
              <a:spcAft>
                <a:spcPct val="0"/>
              </a:spcAft>
              <a:buClrTx/>
              <a:buSzTx/>
              <a:buFontTx/>
              <a:buAutoNum type="arabicPeriod"/>
              <a:tabLst/>
            </a:pPr>
            <a:endPar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endParaRPr>
          </a:p>
          <a:p>
            <a:pPr marL="0" marR="0" lvl="0" indent="266700" algn="l" defTabSz="914400" rtl="0" eaLnBrk="1" fontAlgn="base" latinLnBrk="0" hangingPunct="1">
              <a:lnSpc>
                <a:spcPct val="100000"/>
              </a:lnSpc>
              <a:spcBef>
                <a:spcPct val="0"/>
              </a:spcBef>
              <a:spcAft>
                <a:spcPct val="0"/>
              </a:spcAft>
              <a:buClrTx/>
              <a:buSzTx/>
              <a:buFontTx/>
              <a:buAutoNum type="arabicPeriod"/>
              <a:tabLst/>
            </a:pP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(2019</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山东卷</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审丑</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》22T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审丑</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作为小说的标题，意蕴丰富。请结合全文谈谈你的理解。（</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分） </a:t>
            </a:r>
            <a:endParaRPr lang="en-US" altLang="zh-CN" sz="2000" dirty="0" smtClean="0">
              <a:latin typeface="Arial" pitchFamily="34" charset="0"/>
              <a:ea typeface="宋体" pitchFamily="2" charset="-122"/>
              <a:cs typeface="Times New Roman" pitchFamily="18" charset="0"/>
            </a:endParaRPr>
          </a:p>
          <a:p>
            <a:pPr marL="0" marR="0" lvl="0" indent="266700" algn="l" defTabSz="914400" rtl="0" eaLnBrk="1" fontAlgn="base" latinLnBrk="0" hangingPunct="1">
              <a:lnSpc>
                <a:spcPct val="100000"/>
              </a:lnSpc>
              <a:spcBef>
                <a:spcPct val="0"/>
              </a:spcBef>
              <a:spcAft>
                <a:spcPct val="0"/>
              </a:spcAft>
              <a:buClrTx/>
              <a:buSzTx/>
              <a:buFontTx/>
              <a:buAutoNum type="arabicPeriod"/>
              <a:tabLst/>
            </a:pP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2019</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江苏卷）</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表妹</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》14T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小说刻画了两个人物作者，以</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表妹</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为题，表达了哪些思想感情。（</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分）</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AutoNum type="arabicPeriod" startAt="3"/>
              <a:tabLst/>
            </a:pP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2017</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年浙江卷）</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一种美味</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12T</a:t>
            </a:r>
            <a:r>
              <a:rPr kumimoji="0" lang="en-US" altLang="zh-CN"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一种美味</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有多重意蕴，请简要分析。（</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5</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分）</a:t>
            </a:r>
            <a:endPar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AutoNum type="arabicPeriod" startAt="3"/>
              <a:tabLst/>
            </a:pP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2011</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四川卷）</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锈损了的铁铃铛</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16T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请结合全文谈谈</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铁铃铛</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在文中的意义。（</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6</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分）</a:t>
            </a:r>
            <a:endParaRPr lang="en-US" altLang="zh-CN" sz="2000" dirty="0" smtClean="0">
              <a:latin typeface="Arial"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AutoNum type="arabicPeriod" startAt="3"/>
              <a:tabLst/>
            </a:pP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2012</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辽宁卷）</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最后的黄豆</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》22T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小说以</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最后的黄豆</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为标题，寓意何在？这对现实人生有许多启示谈谈你感受最深的一点。（</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8</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分）</a:t>
            </a:r>
            <a:endParaRPr lang="en-US" altLang="zh-CN" sz="2000" dirty="0" smtClean="0">
              <a:latin typeface="Arial"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AutoNum type="arabicPeriod" startAt="3"/>
              <a:tabLst/>
            </a:pP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2011</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全国新课标卷）</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血的故事 </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》4T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小说的题目是</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血的故事</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，但主要内容是围绕血型而展开的，如果以</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血型的故事</a:t>
            </a:r>
            <a:r>
              <a:rPr kumimoji="0" lang="zh-CN" altLang="en-US" sz="20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为题，你认为是否合适？请谈谈你的观点和具体理由。（</a:t>
            </a:r>
            <a:r>
              <a:rPr kumimoji="0" lang="en-US" altLang="zh-CN"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8</a:t>
            </a:r>
            <a:r>
              <a:rPr kumimoji="0" lang="zh-CN" altLang="en-US" sz="20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分）</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92422" y="369014"/>
            <a:ext cx="8213190" cy="1596139"/>
          </a:xfrm>
          <a:prstGeom prst="rect">
            <a:avLst/>
          </a:prstGeom>
        </p:spPr>
        <p:txBody>
          <a:bodyPr wrap="square" lIns="38414" tIns="19207" rIns="38414" bIns="19207">
            <a:spAutoFit/>
          </a:bodyPr>
          <a:lstStyle/>
          <a:p>
            <a:pPr>
              <a:lnSpc>
                <a:spcPct val="110000"/>
              </a:lnSpc>
            </a:pPr>
            <a:r>
              <a:rPr lang="zh-CN" altLang="en-US" sz="2300" b="1" kern="1400" spc="50" dirty="0">
                <a:latin typeface="+mn-ea"/>
              </a:rPr>
              <a:t>（</a:t>
            </a:r>
            <a:r>
              <a:rPr lang="en-US" altLang="zh-CN" sz="2300" b="1" kern="1400" spc="50" dirty="0">
                <a:latin typeface="+mn-ea"/>
              </a:rPr>
              <a:t>6</a:t>
            </a:r>
            <a:r>
              <a:rPr lang="zh-CN" altLang="en-US" sz="2300" b="1" kern="1400" spc="50" dirty="0">
                <a:latin typeface="+mn-ea"/>
              </a:rPr>
              <a:t>）</a:t>
            </a:r>
            <a:r>
              <a:rPr lang="zh-CN" altLang="en-US" sz="2300" b="1" kern="1400" spc="50" dirty="0"/>
              <a:t>小说结尾点明“鱼未入汤”，这</a:t>
            </a:r>
            <a:r>
              <a:rPr lang="zh-CN" altLang="en-US" sz="2300" b="1" kern="1400" spc="50" dirty="0" smtClean="0"/>
              <a:t>与标题“一种美味”是否矛盾</a:t>
            </a:r>
            <a:r>
              <a:rPr lang="zh-CN" altLang="en-US" sz="2300" b="1" kern="1400" spc="50" dirty="0"/>
              <a:t>？请具体分析</a:t>
            </a:r>
            <a:r>
              <a:rPr lang="zh-CN" altLang="en-US" sz="2300" b="1" kern="1400" spc="50" dirty="0" smtClean="0"/>
              <a:t>。</a:t>
            </a:r>
            <a:endParaRPr lang="en-US" altLang="zh-CN" sz="2300" b="1" kern="1400" spc="50" dirty="0" smtClean="0"/>
          </a:p>
          <a:p>
            <a:pPr>
              <a:lnSpc>
                <a:spcPct val="110000"/>
              </a:lnSpc>
            </a:pPr>
            <a:endParaRPr lang="en-US" altLang="zh-CN" sz="2300" b="1" kern="1400" spc="50" dirty="0" smtClean="0"/>
          </a:p>
          <a:p>
            <a:pPr>
              <a:lnSpc>
                <a:spcPct val="110000"/>
              </a:lnSpc>
            </a:pPr>
            <a:endParaRPr lang="zh-CN" altLang="en-US" sz="2300" b="1" kern="1400" spc="50" dirty="0"/>
          </a:p>
        </p:txBody>
      </p:sp>
      <p:sp>
        <p:nvSpPr>
          <p:cNvPr id="3" name="矩形 2"/>
          <p:cNvSpPr/>
          <p:nvPr/>
        </p:nvSpPr>
        <p:spPr>
          <a:xfrm>
            <a:off x="546186" y="2025007"/>
            <a:ext cx="7986254" cy="3695175"/>
          </a:xfrm>
          <a:prstGeom prst="rect">
            <a:avLst/>
          </a:prstGeom>
        </p:spPr>
        <p:txBody>
          <a:bodyPr wrap="square" lIns="38414" tIns="19207" rIns="38414" bIns="19207">
            <a:spAutoFit/>
          </a:bodyPr>
          <a:lstStyle/>
          <a:p>
            <a:pPr>
              <a:lnSpc>
                <a:spcPct val="110000"/>
              </a:lnSpc>
            </a:pPr>
            <a:r>
              <a:rPr lang="zh-CN" altLang="en-US" sz="2300" b="1" dirty="0" smtClean="0">
                <a:solidFill>
                  <a:srgbClr val="2A5CAA"/>
                </a:solidFill>
                <a:latin typeface="楷体" pitchFamily="49" charset="-122"/>
                <a:ea typeface="楷体" pitchFamily="49" charset="-122"/>
              </a:rPr>
              <a:t>    </a:t>
            </a:r>
            <a:r>
              <a:rPr lang="zh-CN" altLang="en-US" sz="2400" b="1" dirty="0" smtClean="0">
                <a:solidFill>
                  <a:srgbClr val="2A5CAA"/>
                </a:solidFill>
                <a:latin typeface="楷体" pitchFamily="49" charset="-122"/>
                <a:ea typeface="楷体" pitchFamily="49" charset="-122"/>
              </a:rPr>
              <a:t>不矛盾。</a:t>
            </a:r>
            <a:r>
              <a:rPr lang="zh-CN" altLang="en-US" sz="2400" b="1" dirty="0" smtClean="0">
                <a:solidFill>
                  <a:srgbClr val="2A5CAA"/>
                </a:solidFill>
                <a:latin typeface="+mj-ea"/>
                <a:ea typeface="+mj-ea"/>
              </a:rPr>
              <a:t>（</a:t>
            </a:r>
            <a:r>
              <a:rPr lang="en-US" altLang="zh-CN" sz="2400" b="1" dirty="0" smtClean="0">
                <a:solidFill>
                  <a:srgbClr val="2A5CAA"/>
                </a:solidFill>
                <a:latin typeface="+mj-ea"/>
                <a:ea typeface="+mj-ea"/>
              </a:rPr>
              <a:t>2</a:t>
            </a:r>
            <a:r>
              <a:rPr lang="zh-CN" altLang="en-US" sz="2400" b="1" dirty="0" smtClean="0">
                <a:solidFill>
                  <a:srgbClr val="2A5CAA"/>
                </a:solidFill>
                <a:latin typeface="楷体" pitchFamily="49" charset="-122"/>
                <a:ea typeface="楷体" pitchFamily="49" charset="-122"/>
              </a:rPr>
              <a:t>分</a:t>
            </a:r>
            <a:r>
              <a:rPr lang="zh-CN" altLang="en-US" sz="2400" b="1" dirty="0" smtClean="0">
                <a:solidFill>
                  <a:srgbClr val="2A5CAA"/>
                </a:solidFill>
                <a:latin typeface="+mj-ea"/>
                <a:ea typeface="+mj-ea"/>
              </a:rPr>
              <a:t>）</a:t>
            </a:r>
            <a:endParaRPr lang="en-US" altLang="zh-CN" sz="2400" b="1" dirty="0" smtClean="0">
              <a:solidFill>
                <a:srgbClr val="2A5CAA"/>
              </a:solidFill>
              <a:latin typeface="+mj-ea"/>
              <a:ea typeface="+mj-ea"/>
            </a:endParaRPr>
          </a:p>
          <a:p>
            <a:pPr>
              <a:lnSpc>
                <a:spcPct val="110000"/>
              </a:lnSpc>
            </a:pPr>
            <a:r>
              <a:rPr lang="en-US" altLang="zh-CN" sz="2400" b="1" dirty="0" smtClean="0">
                <a:solidFill>
                  <a:srgbClr val="2A5CAA"/>
                </a:solidFill>
                <a:latin typeface="楷体" pitchFamily="49" charset="-122"/>
                <a:ea typeface="楷体" pitchFamily="49" charset="-122"/>
              </a:rPr>
              <a:t>    </a:t>
            </a:r>
            <a:r>
              <a:rPr lang="zh-CN" altLang="en-US" sz="2400" b="1" dirty="0" smtClean="0">
                <a:solidFill>
                  <a:srgbClr val="2A5CAA"/>
                </a:solidFill>
                <a:ea typeface="宋体" panose="02010600030101010101" pitchFamily="2" charset="-122"/>
              </a:rPr>
              <a:t>①</a:t>
            </a:r>
            <a:r>
              <a:rPr lang="zh-CN" altLang="en-US" sz="2400" b="1" dirty="0" smtClean="0">
                <a:solidFill>
                  <a:srgbClr val="2A5CAA"/>
                </a:solidFill>
                <a:latin typeface="楷体" pitchFamily="49" charset="-122"/>
                <a:ea typeface="楷体" pitchFamily="49" charset="-122"/>
              </a:rPr>
              <a:t>虽然</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鱼未入汤</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但作者一家人却品尝到了“美味”，即家人难得的轻松与和谐</a:t>
            </a:r>
            <a:r>
              <a:rPr lang="zh-CN" altLang="en-US" b="1" dirty="0" smtClean="0">
                <a:solidFill>
                  <a:srgbClr val="2A5CAA"/>
                </a:solidFill>
                <a:ea typeface="宋体" panose="02010600030101010101" pitchFamily="2" charset="-122"/>
              </a:rPr>
              <a:t>。</a:t>
            </a:r>
            <a:r>
              <a:rPr lang="zh-CN" altLang="en-US" b="1" dirty="0" smtClean="0">
                <a:solidFill>
                  <a:srgbClr val="2A5CAA"/>
                </a:solidFill>
                <a:latin typeface="+mj-ea"/>
                <a:ea typeface="+mj-ea"/>
              </a:rPr>
              <a:t>（</a:t>
            </a:r>
            <a:r>
              <a:rPr lang="en-US" altLang="zh-CN" b="1" dirty="0" smtClean="0">
                <a:solidFill>
                  <a:srgbClr val="2A5CAA"/>
                </a:solidFill>
                <a:latin typeface="+mj-ea"/>
                <a:ea typeface="+mj-ea"/>
              </a:rPr>
              <a:t>1</a:t>
            </a:r>
            <a:r>
              <a:rPr lang="zh-CN" altLang="en-US" b="1" dirty="0" smtClean="0">
                <a:solidFill>
                  <a:srgbClr val="2A5CAA"/>
                </a:solidFill>
                <a:latin typeface="楷体" pitchFamily="49" charset="-122"/>
                <a:ea typeface="楷体" pitchFamily="49" charset="-122"/>
              </a:rPr>
              <a:t>分</a:t>
            </a:r>
            <a:r>
              <a:rPr lang="zh-CN" altLang="en-US" b="1" dirty="0" smtClean="0">
                <a:solidFill>
                  <a:srgbClr val="FF0000"/>
                </a:solidFill>
                <a:latin typeface="宋体" pitchFamily="2" charset="-122"/>
                <a:ea typeface="宋体" pitchFamily="2" charset="-122"/>
              </a:rPr>
              <a:t>）</a:t>
            </a:r>
            <a:r>
              <a:rPr lang="zh-CN" altLang="en-US" sz="2000" b="1" dirty="0" smtClean="0">
                <a:solidFill>
                  <a:srgbClr val="FF0000"/>
                </a:solidFill>
                <a:latin typeface="宋体" pitchFamily="2" charset="-122"/>
                <a:ea typeface="宋体" pitchFamily="2" charset="-122"/>
              </a:rPr>
              <a:t>（阐释题干的合理性）</a:t>
            </a:r>
            <a:endParaRPr lang="en-US" altLang="zh-CN" sz="2000" b="1" dirty="0" smtClean="0">
              <a:solidFill>
                <a:srgbClr val="FF0000"/>
              </a:solidFill>
              <a:latin typeface="宋体" pitchFamily="2" charset="-122"/>
              <a:ea typeface="宋体" pitchFamily="2" charset="-122"/>
            </a:endParaRPr>
          </a:p>
          <a:p>
            <a:pPr>
              <a:lnSpc>
                <a:spcPct val="110000"/>
              </a:lnSpc>
            </a:pPr>
            <a:r>
              <a:rPr lang="en-US" altLang="zh-CN" sz="2400" b="1" dirty="0" smtClean="0">
                <a:solidFill>
                  <a:srgbClr val="2A5CAA"/>
                </a:solidFill>
                <a:ea typeface="宋体" panose="02010600030101010101" pitchFamily="2" charset="-122"/>
              </a:rPr>
              <a:t>         </a:t>
            </a:r>
            <a:r>
              <a:rPr lang="zh-CN" altLang="en-US" sz="2400" b="1" dirty="0" smtClean="0">
                <a:solidFill>
                  <a:srgbClr val="2A5CAA"/>
                </a:solidFill>
                <a:ea typeface="宋体" panose="02010600030101010101" pitchFamily="2" charset="-122"/>
              </a:rPr>
              <a:t>②“</a:t>
            </a:r>
            <a:r>
              <a:rPr lang="zh-CN" altLang="en-US" sz="2400" b="1" dirty="0" smtClean="0">
                <a:solidFill>
                  <a:srgbClr val="2A5CAA"/>
                </a:solidFill>
                <a:latin typeface="楷体" pitchFamily="49" charset="-122"/>
                <a:ea typeface="楷体" pitchFamily="49" charset="-122"/>
              </a:rPr>
              <a:t>鱼未入汤</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突出了题目</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一种美味</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的深层内涵，即在物资匮乏的年代人们对美好生活的期待。暗示了精神对人们行为的引导作用，揭示了小说的</a:t>
            </a:r>
            <a:r>
              <a:rPr lang="zh-CN" altLang="en-US" sz="2400" b="1" dirty="0" smtClean="0">
                <a:solidFill>
                  <a:srgbClr val="FF0000"/>
                </a:solidFill>
                <a:latin typeface="楷体" pitchFamily="49" charset="-122"/>
                <a:ea typeface="楷体" pitchFamily="49" charset="-122"/>
              </a:rPr>
              <a:t>主旨</a:t>
            </a:r>
            <a:r>
              <a:rPr lang="zh-CN" altLang="en-US" b="1" dirty="0" smtClean="0">
                <a:solidFill>
                  <a:srgbClr val="2A5CAA"/>
                </a:solidFill>
                <a:latin typeface="楷体" pitchFamily="49" charset="-122"/>
                <a:ea typeface="楷体" pitchFamily="49" charset="-122"/>
              </a:rPr>
              <a:t>。</a:t>
            </a:r>
            <a:r>
              <a:rPr lang="zh-CN" altLang="en-US" b="1" dirty="0" smtClean="0">
                <a:solidFill>
                  <a:srgbClr val="2A5CAA"/>
                </a:solidFill>
                <a:latin typeface="+mj-ea"/>
                <a:ea typeface="+mj-ea"/>
              </a:rPr>
              <a:t>（</a:t>
            </a:r>
            <a:r>
              <a:rPr lang="en-US" altLang="zh-CN" b="1" dirty="0" smtClean="0">
                <a:solidFill>
                  <a:srgbClr val="2A5CAA"/>
                </a:solidFill>
                <a:latin typeface="+mj-ea"/>
                <a:ea typeface="+mj-ea"/>
              </a:rPr>
              <a:t>1</a:t>
            </a:r>
            <a:r>
              <a:rPr lang="zh-CN" altLang="en-US" b="1" dirty="0" smtClean="0">
                <a:solidFill>
                  <a:srgbClr val="2A5CAA"/>
                </a:solidFill>
                <a:latin typeface="楷体" pitchFamily="49" charset="-122"/>
                <a:ea typeface="楷体" pitchFamily="49" charset="-122"/>
              </a:rPr>
              <a:t>分</a:t>
            </a:r>
            <a:r>
              <a:rPr lang="zh-CN" altLang="en-US" b="1" dirty="0" smtClean="0">
                <a:solidFill>
                  <a:srgbClr val="2A5CAA"/>
                </a:solidFill>
                <a:latin typeface="+mj-ea"/>
                <a:ea typeface="+mj-ea"/>
              </a:rPr>
              <a:t>）</a:t>
            </a:r>
            <a:endParaRPr lang="en-US" altLang="zh-CN" b="1" dirty="0" smtClean="0">
              <a:solidFill>
                <a:srgbClr val="2A5CAA"/>
              </a:solidFill>
              <a:latin typeface="+mj-ea"/>
              <a:ea typeface="+mj-ea"/>
            </a:endParaRPr>
          </a:p>
          <a:p>
            <a:pPr>
              <a:lnSpc>
                <a:spcPct val="110000"/>
              </a:lnSpc>
            </a:pPr>
            <a:r>
              <a:rPr lang="en-US" altLang="zh-CN" sz="2400" b="1" dirty="0" smtClean="0">
                <a:solidFill>
                  <a:srgbClr val="2A5CAA"/>
                </a:solidFill>
                <a:ea typeface="宋体" panose="02010600030101010101" pitchFamily="2" charset="-122"/>
              </a:rPr>
              <a:t>         </a:t>
            </a:r>
            <a:r>
              <a:rPr lang="zh-CN" altLang="en-US" sz="2400" b="1" dirty="0" smtClean="0">
                <a:solidFill>
                  <a:srgbClr val="2A5CAA"/>
                </a:solidFill>
                <a:ea typeface="宋体" panose="02010600030101010101" pitchFamily="2" charset="-122"/>
              </a:rPr>
              <a:t>③</a:t>
            </a:r>
            <a:r>
              <a:rPr lang="zh-CN" altLang="en-US" sz="2400" b="1" dirty="0" smtClean="0">
                <a:solidFill>
                  <a:srgbClr val="2A5CAA"/>
                </a:solidFill>
                <a:latin typeface="楷体" pitchFamily="49" charset="-122"/>
                <a:ea typeface="楷体" pitchFamily="49" charset="-122"/>
              </a:rPr>
              <a:t>结尾</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鱼未入汤</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的</a:t>
            </a:r>
            <a:r>
              <a:rPr lang="zh-CN" altLang="en-US" sz="2400" b="1" dirty="0" smtClean="0">
                <a:solidFill>
                  <a:srgbClr val="FF0000"/>
                </a:solidFill>
                <a:latin typeface="楷体" pitchFamily="49" charset="-122"/>
                <a:ea typeface="楷体" pitchFamily="49" charset="-122"/>
              </a:rPr>
              <a:t>情节</a:t>
            </a:r>
            <a:r>
              <a:rPr lang="zh-CN" altLang="en-US" sz="2400" b="1" dirty="0" smtClean="0">
                <a:solidFill>
                  <a:srgbClr val="2A5CAA"/>
                </a:solidFill>
                <a:latin typeface="楷体" pitchFamily="49" charset="-122"/>
                <a:ea typeface="楷体" pitchFamily="49" charset="-122"/>
              </a:rPr>
              <a:t>设置使人眼前一亮</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可以引发读者对标</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一种美味</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进行深度思考与探究，使</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一种美味</a:t>
            </a:r>
            <a:r>
              <a:rPr lang="zh-CN" altLang="en-US" sz="2400" b="1" dirty="0" smtClean="0">
                <a:solidFill>
                  <a:srgbClr val="2A5CAA"/>
                </a:solidFill>
                <a:ea typeface="宋体" panose="02010600030101010101" pitchFamily="2" charset="-122"/>
              </a:rPr>
              <a:t>”</a:t>
            </a:r>
            <a:r>
              <a:rPr lang="zh-CN" altLang="en-US" sz="2400" b="1" dirty="0" smtClean="0">
                <a:solidFill>
                  <a:srgbClr val="2A5CAA"/>
                </a:solidFill>
                <a:latin typeface="楷体" pitchFamily="49" charset="-122"/>
                <a:ea typeface="楷体" pitchFamily="49" charset="-122"/>
              </a:rPr>
              <a:t>在思想上更有冲击人心的力量</a:t>
            </a:r>
            <a:r>
              <a:rPr lang="zh-CN" altLang="en-US" b="1" dirty="0" smtClean="0">
                <a:solidFill>
                  <a:srgbClr val="2A5CAA"/>
                </a:solidFill>
                <a:ea typeface="宋体" panose="02010600030101010101" pitchFamily="2" charset="-122"/>
              </a:rPr>
              <a:t>。</a:t>
            </a:r>
            <a:r>
              <a:rPr lang="zh-CN" altLang="en-US" b="1" dirty="0" smtClean="0">
                <a:solidFill>
                  <a:srgbClr val="2A5CAA"/>
                </a:solidFill>
                <a:latin typeface="+mj-ea"/>
                <a:ea typeface="+mj-ea"/>
              </a:rPr>
              <a:t>（</a:t>
            </a:r>
            <a:r>
              <a:rPr lang="en-US" altLang="zh-CN" b="1" dirty="0" smtClean="0">
                <a:solidFill>
                  <a:srgbClr val="2A5CAA"/>
                </a:solidFill>
                <a:latin typeface="+mj-ea"/>
                <a:ea typeface="+mj-ea"/>
              </a:rPr>
              <a:t>1</a:t>
            </a:r>
            <a:r>
              <a:rPr lang="zh-CN" altLang="en-US" b="1" dirty="0" smtClean="0">
                <a:solidFill>
                  <a:srgbClr val="2A5CAA"/>
                </a:solidFill>
                <a:latin typeface="楷体" pitchFamily="49" charset="-122"/>
                <a:ea typeface="楷体" pitchFamily="49" charset="-122"/>
              </a:rPr>
              <a:t>分</a:t>
            </a:r>
            <a:r>
              <a:rPr lang="zh-CN" altLang="en-US" b="1" dirty="0" smtClean="0">
                <a:solidFill>
                  <a:srgbClr val="2A5CAA"/>
                </a:solidFill>
                <a:latin typeface="+mj-ea"/>
                <a:ea typeface="+mj-ea"/>
              </a:rPr>
              <a:t>）</a:t>
            </a:r>
            <a:endParaRPr lang="zh-CN" altLang="en-US" b="1" dirty="0">
              <a:solidFill>
                <a:srgbClr val="2A5CAA"/>
              </a:solidFill>
              <a:latin typeface="+mj-ea"/>
              <a:ea typeface="+mj-ea"/>
            </a:endParaRPr>
          </a:p>
        </p:txBody>
      </p:sp>
      <p:sp>
        <p:nvSpPr>
          <p:cNvPr id="4" name="矩形 3"/>
          <p:cNvSpPr/>
          <p:nvPr/>
        </p:nvSpPr>
        <p:spPr>
          <a:xfrm>
            <a:off x="639694" y="1196752"/>
            <a:ext cx="967245" cy="428126"/>
          </a:xfrm>
          <a:prstGeom prst="rect">
            <a:avLst/>
          </a:prstGeom>
        </p:spPr>
        <p:txBody>
          <a:bodyPr wrap="none" lIns="38414" tIns="19207" rIns="38414" bIns="19207">
            <a:spAutoFit/>
          </a:bodyPr>
          <a:lstStyle/>
          <a:p>
            <a:pPr>
              <a:lnSpc>
                <a:spcPct val="110000"/>
              </a:lnSpc>
            </a:pPr>
            <a:r>
              <a:rPr lang="zh-CN" altLang="en-US" sz="2300" b="1" dirty="0">
                <a:solidFill>
                  <a:srgbClr val="FF0000"/>
                </a:solidFill>
                <a:latin typeface="黑体" panose="02010609060101010101" pitchFamily="49" charset="-122"/>
                <a:ea typeface="黑体" panose="02010609060101010101" pitchFamily="49" charset="-122"/>
              </a:rPr>
              <a:t>答案</a:t>
            </a:r>
            <a:r>
              <a:rPr lang="zh-CN" altLang="en-US" sz="2300" b="1" dirty="0">
                <a:solidFill>
                  <a:srgbClr val="FF0000"/>
                </a:solidFill>
                <a:latin typeface="楷体" panose="02010609060101010101" pitchFamily="49" charset="-122"/>
                <a:ea typeface="楷体" panose="02010609060101010101" pitchFamily="49" charset="-122"/>
              </a:rPr>
              <a:t>：</a:t>
            </a:r>
            <a:endParaRPr lang="en-US" altLang="zh-CN" sz="2300" b="1"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 xmlns:p14="http://schemas.microsoft.com/office/powerpoint/2010/main" val="1839207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Box 2"/>
          <p:cNvSpPr txBox="1"/>
          <p:nvPr/>
        </p:nvSpPr>
        <p:spPr>
          <a:xfrm>
            <a:off x="323850" y="1127125"/>
            <a:ext cx="8497888" cy="5780044"/>
          </a:xfrm>
          <a:prstGeom prst="rect">
            <a:avLst/>
          </a:prstGeom>
          <a:noFill/>
          <a:ln w="9525">
            <a:noFill/>
          </a:ln>
        </p:spPr>
        <p:txBody>
          <a:bodyPr>
            <a:spAutoFit/>
          </a:bodyPr>
          <a:lstStyle/>
          <a:p>
            <a:pPr>
              <a:lnSpc>
                <a:spcPct val="110000"/>
              </a:lnSpc>
            </a:pPr>
            <a:r>
              <a:rPr lang="zh-CN" altLang="en-US" sz="2400" b="1" dirty="0">
                <a:latin typeface="宋体" panose="02010600030101010101" pitchFamily="2" charset="-122"/>
              </a:rPr>
              <a:t>    </a:t>
            </a:r>
            <a:r>
              <a:rPr lang="zh-CN" altLang="en-US" sz="2800" dirty="0">
                <a:latin typeface="宋体" pitchFamily="2" charset="-122"/>
                <a:ea typeface="宋体" pitchFamily="2" charset="-122"/>
              </a:rPr>
              <a:t>理解小说标题的内涵及作用题目要注意从以下几个方面解题：</a:t>
            </a:r>
          </a:p>
          <a:p>
            <a:pPr marL="742950" lvl="1" indent="-285750">
              <a:lnSpc>
                <a:spcPct val="110000"/>
              </a:lnSpc>
            </a:pPr>
            <a:r>
              <a:rPr lang="zh-CN" altLang="en-US" sz="2800" b="1" dirty="0" smtClean="0">
                <a:solidFill>
                  <a:srgbClr val="0033CC"/>
                </a:solidFill>
                <a:latin typeface="宋体" pitchFamily="2" charset="-122"/>
                <a:ea typeface="宋体" pitchFamily="2" charset="-122"/>
              </a:rPr>
              <a:t>①</a:t>
            </a:r>
            <a:r>
              <a:rPr lang="zh-CN" altLang="en-US" sz="2800" b="1" dirty="0">
                <a:solidFill>
                  <a:srgbClr val="0033CC"/>
                </a:solidFill>
                <a:latin typeface="宋体" pitchFamily="2" charset="-122"/>
                <a:ea typeface="宋体" pitchFamily="2" charset="-122"/>
              </a:rPr>
              <a:t>标题是否</a:t>
            </a:r>
            <a:r>
              <a:rPr lang="zh-CN" altLang="en-US" sz="2800" b="1" dirty="0">
                <a:solidFill>
                  <a:srgbClr val="FF0000"/>
                </a:solidFill>
                <a:latin typeface="宋体" pitchFamily="2" charset="-122"/>
                <a:ea typeface="宋体" pitchFamily="2" charset="-122"/>
              </a:rPr>
              <a:t>交代时间、地点、环境；</a:t>
            </a:r>
          </a:p>
          <a:p>
            <a:pPr marL="742950" lvl="1" indent="-285750">
              <a:lnSpc>
                <a:spcPct val="110000"/>
              </a:lnSpc>
            </a:pPr>
            <a:r>
              <a:rPr lang="zh-CN" altLang="en-US" sz="2800" b="1" dirty="0">
                <a:solidFill>
                  <a:srgbClr val="0033CC"/>
                </a:solidFill>
                <a:latin typeface="宋体" pitchFamily="2" charset="-122"/>
                <a:ea typeface="宋体" pitchFamily="2" charset="-122"/>
              </a:rPr>
              <a:t>②标题是否</a:t>
            </a:r>
            <a:r>
              <a:rPr lang="zh-CN" altLang="en-US" sz="2800" b="1" dirty="0">
                <a:solidFill>
                  <a:srgbClr val="FF0000"/>
                </a:solidFill>
                <a:latin typeface="宋体" pitchFamily="2" charset="-122"/>
                <a:ea typeface="宋体" pitchFamily="2" charset="-122"/>
              </a:rPr>
              <a:t>设置悬念，吸引读者。</a:t>
            </a:r>
          </a:p>
          <a:p>
            <a:pPr marL="742950" lvl="1" indent="-285750">
              <a:lnSpc>
                <a:spcPct val="110000"/>
              </a:lnSpc>
            </a:pPr>
            <a:r>
              <a:rPr lang="zh-CN" altLang="en-US" sz="2800" b="1" dirty="0">
                <a:solidFill>
                  <a:srgbClr val="0033CC"/>
                </a:solidFill>
                <a:latin typeface="宋体" pitchFamily="2" charset="-122"/>
                <a:ea typeface="宋体" pitchFamily="2" charset="-122"/>
              </a:rPr>
              <a:t>③标题是否是小说的</a:t>
            </a:r>
            <a:r>
              <a:rPr lang="zh-CN" altLang="en-US" sz="2800" b="1" dirty="0">
                <a:solidFill>
                  <a:srgbClr val="FF0000"/>
                </a:solidFill>
                <a:latin typeface="宋体" pitchFamily="2" charset="-122"/>
                <a:ea typeface="宋体" pitchFamily="2" charset="-122"/>
              </a:rPr>
              <a:t>线</a:t>
            </a:r>
            <a:r>
              <a:rPr lang="zh-CN" altLang="en-US" sz="2800" b="1" dirty="0" smtClean="0">
                <a:solidFill>
                  <a:srgbClr val="FF0000"/>
                </a:solidFill>
                <a:latin typeface="宋体" pitchFamily="2" charset="-122"/>
                <a:ea typeface="宋体" pitchFamily="2" charset="-122"/>
              </a:rPr>
              <a:t>索。</a:t>
            </a:r>
            <a:endParaRPr lang="en-US" altLang="zh-CN" sz="2800" b="1" dirty="0" smtClean="0">
              <a:solidFill>
                <a:srgbClr val="FF0000"/>
              </a:solidFill>
              <a:latin typeface="宋体" pitchFamily="2" charset="-122"/>
              <a:ea typeface="宋体" pitchFamily="2" charset="-122"/>
            </a:endParaRPr>
          </a:p>
          <a:p>
            <a:pPr marL="742950" lvl="1" indent="-285750">
              <a:lnSpc>
                <a:spcPct val="110000"/>
              </a:lnSpc>
            </a:pPr>
            <a:r>
              <a:rPr lang="zh-CN" altLang="en-US" sz="2800" b="1" dirty="0" smtClean="0">
                <a:solidFill>
                  <a:srgbClr val="0033CC"/>
                </a:solidFill>
                <a:latin typeface="宋体" pitchFamily="2" charset="-122"/>
                <a:ea typeface="宋体" pitchFamily="2" charset="-122"/>
              </a:rPr>
              <a:t>④</a:t>
            </a:r>
            <a:r>
              <a:rPr lang="zh-CN" altLang="en-US" sz="2800" b="1" dirty="0">
                <a:solidFill>
                  <a:srgbClr val="0033CC"/>
                </a:solidFill>
                <a:latin typeface="宋体" pitchFamily="2" charset="-122"/>
                <a:ea typeface="宋体" pitchFamily="2" charset="-122"/>
              </a:rPr>
              <a:t>标题是否为</a:t>
            </a:r>
            <a:r>
              <a:rPr lang="zh-CN" altLang="en-US" sz="2800" b="1" dirty="0">
                <a:solidFill>
                  <a:srgbClr val="FF0000"/>
                </a:solidFill>
                <a:latin typeface="宋体" pitchFamily="2" charset="-122"/>
                <a:ea typeface="宋体" pitchFamily="2" charset="-122"/>
              </a:rPr>
              <a:t>塑造和突出人物形象</a:t>
            </a:r>
            <a:r>
              <a:rPr lang="zh-CN" altLang="en-US" sz="2800" b="1" dirty="0">
                <a:solidFill>
                  <a:srgbClr val="0033CC"/>
                </a:solidFill>
                <a:latin typeface="宋体" pitchFamily="2" charset="-122"/>
                <a:ea typeface="宋体" pitchFamily="2" charset="-122"/>
              </a:rPr>
              <a:t>服</a:t>
            </a:r>
            <a:r>
              <a:rPr lang="zh-CN" altLang="en-US" sz="2800" b="1" dirty="0" smtClean="0">
                <a:solidFill>
                  <a:srgbClr val="0033CC"/>
                </a:solidFill>
                <a:latin typeface="宋体" pitchFamily="2" charset="-122"/>
                <a:ea typeface="宋体" pitchFamily="2" charset="-122"/>
              </a:rPr>
              <a:t>务。</a:t>
            </a:r>
            <a:endParaRPr lang="zh-CN" altLang="en-US" sz="2800" b="1" dirty="0">
              <a:solidFill>
                <a:srgbClr val="0033CC"/>
              </a:solidFill>
              <a:latin typeface="宋体" pitchFamily="2" charset="-122"/>
              <a:ea typeface="宋体" pitchFamily="2" charset="-122"/>
            </a:endParaRPr>
          </a:p>
          <a:p>
            <a:pPr>
              <a:lnSpc>
                <a:spcPct val="110000"/>
              </a:lnSpc>
            </a:pPr>
            <a:r>
              <a:rPr lang="zh-CN" altLang="en-US" sz="2800" b="1" dirty="0">
                <a:solidFill>
                  <a:srgbClr val="0033CC"/>
                </a:solidFill>
                <a:latin typeface="宋体" pitchFamily="2" charset="-122"/>
                <a:ea typeface="宋体" pitchFamily="2" charset="-122"/>
              </a:rPr>
              <a:t>  </a:t>
            </a:r>
            <a:r>
              <a:rPr lang="zh-CN" altLang="en-US" sz="2800" b="1" dirty="0" smtClean="0">
                <a:solidFill>
                  <a:srgbClr val="0033CC"/>
                </a:solidFill>
                <a:latin typeface="宋体" pitchFamily="2" charset="-122"/>
                <a:ea typeface="宋体" pitchFamily="2" charset="-122"/>
              </a:rPr>
              <a:t>⑤</a:t>
            </a:r>
            <a:r>
              <a:rPr lang="zh-CN" altLang="en-US" sz="2800" b="1" dirty="0">
                <a:solidFill>
                  <a:srgbClr val="0033CC"/>
                </a:solidFill>
                <a:latin typeface="宋体" pitchFamily="2" charset="-122"/>
                <a:ea typeface="宋体" pitchFamily="2" charset="-122"/>
              </a:rPr>
              <a:t>标题是否</a:t>
            </a:r>
            <a:r>
              <a:rPr lang="zh-CN" altLang="en-US" sz="2800" b="1" dirty="0">
                <a:solidFill>
                  <a:srgbClr val="FF0000"/>
                </a:solidFill>
                <a:latin typeface="宋体" pitchFamily="2" charset="-122"/>
                <a:ea typeface="宋体" pitchFamily="2" charset="-122"/>
              </a:rPr>
              <a:t>推动了情节的发展或推动了故事情节的转</a:t>
            </a:r>
            <a:r>
              <a:rPr lang="zh-CN" altLang="en-US" sz="2800" b="1" dirty="0" smtClean="0">
                <a:solidFill>
                  <a:srgbClr val="FF0000"/>
                </a:solidFill>
                <a:latin typeface="宋体" pitchFamily="2" charset="-122"/>
                <a:ea typeface="宋体" pitchFamily="2" charset="-122"/>
              </a:rPr>
              <a:t>折。</a:t>
            </a:r>
            <a:endParaRPr lang="zh-CN" altLang="en-US" sz="2800" b="1" dirty="0">
              <a:solidFill>
                <a:srgbClr val="FF0000"/>
              </a:solidFill>
              <a:latin typeface="宋体" pitchFamily="2" charset="-122"/>
              <a:ea typeface="宋体" pitchFamily="2" charset="-122"/>
            </a:endParaRPr>
          </a:p>
          <a:p>
            <a:pPr>
              <a:lnSpc>
                <a:spcPct val="110000"/>
              </a:lnSpc>
            </a:pPr>
            <a:r>
              <a:rPr lang="zh-CN" altLang="en-US" sz="2800" b="1" dirty="0">
                <a:solidFill>
                  <a:srgbClr val="0033CC"/>
                </a:solidFill>
                <a:latin typeface="宋体" pitchFamily="2" charset="-122"/>
                <a:ea typeface="宋体" pitchFamily="2" charset="-122"/>
              </a:rPr>
              <a:t> </a:t>
            </a:r>
            <a:r>
              <a:rPr lang="zh-CN" altLang="en-US" sz="2800" b="1" dirty="0" smtClean="0">
                <a:solidFill>
                  <a:srgbClr val="0033CC"/>
                </a:solidFill>
                <a:latin typeface="宋体" pitchFamily="2" charset="-122"/>
                <a:ea typeface="宋体" pitchFamily="2" charset="-122"/>
              </a:rPr>
              <a:t> </a:t>
            </a:r>
            <a:r>
              <a:rPr lang="zh-CN" altLang="en-US" sz="2800" b="1" dirty="0">
                <a:solidFill>
                  <a:srgbClr val="0033CC"/>
                </a:solidFill>
                <a:latin typeface="宋体" pitchFamily="2" charset="-122"/>
                <a:ea typeface="宋体" pitchFamily="2" charset="-122"/>
              </a:rPr>
              <a:t>⑥标题是否</a:t>
            </a:r>
            <a:r>
              <a:rPr lang="zh-CN" altLang="en-US" sz="2800" b="1" dirty="0">
                <a:solidFill>
                  <a:srgbClr val="FF0000"/>
                </a:solidFill>
                <a:latin typeface="宋体" pitchFamily="2" charset="-122"/>
                <a:ea typeface="宋体" pitchFamily="2" charset="-122"/>
              </a:rPr>
              <a:t>一语双</a:t>
            </a:r>
            <a:r>
              <a:rPr lang="zh-CN" altLang="en-US" sz="2800" b="1" dirty="0" smtClean="0">
                <a:solidFill>
                  <a:srgbClr val="FF0000"/>
                </a:solidFill>
                <a:latin typeface="宋体" pitchFamily="2" charset="-122"/>
                <a:ea typeface="宋体" pitchFamily="2" charset="-122"/>
              </a:rPr>
              <a:t>关、有象征意味、寓意</a:t>
            </a:r>
            <a:r>
              <a:rPr lang="zh-CN" altLang="en-US" sz="2800" b="1" dirty="0" smtClean="0">
                <a:solidFill>
                  <a:srgbClr val="0033CC"/>
                </a:solidFill>
                <a:latin typeface="宋体" pitchFamily="2" charset="-122"/>
                <a:ea typeface="宋体" pitchFamily="2" charset="-122"/>
              </a:rPr>
              <a:t>，</a:t>
            </a:r>
            <a:r>
              <a:rPr lang="zh-CN" altLang="en-US" sz="2800" b="1" dirty="0">
                <a:solidFill>
                  <a:srgbClr val="0033CC"/>
                </a:solidFill>
                <a:latin typeface="宋体" pitchFamily="2" charset="-122"/>
                <a:ea typeface="宋体" pitchFamily="2" charset="-122"/>
              </a:rPr>
              <a:t>是否</a:t>
            </a:r>
            <a:r>
              <a:rPr lang="zh-CN" altLang="en-US" sz="2800" b="1" dirty="0">
                <a:solidFill>
                  <a:srgbClr val="FF0000"/>
                </a:solidFill>
                <a:latin typeface="宋体" pitchFamily="2" charset="-122"/>
                <a:ea typeface="宋体" pitchFamily="2" charset="-122"/>
              </a:rPr>
              <a:t>对主题的表现起画龙点睛的作</a:t>
            </a:r>
            <a:r>
              <a:rPr lang="zh-CN" altLang="en-US" sz="2800" b="1" dirty="0" smtClean="0">
                <a:solidFill>
                  <a:srgbClr val="FF0000"/>
                </a:solidFill>
                <a:latin typeface="宋体" pitchFamily="2" charset="-122"/>
                <a:ea typeface="宋体" pitchFamily="2" charset="-122"/>
              </a:rPr>
              <a:t>用。</a:t>
            </a:r>
            <a:r>
              <a:rPr lang="en-US" altLang="x-none" sz="2800" b="1" dirty="0" smtClean="0">
                <a:latin typeface="宋体" pitchFamily="2" charset="-122"/>
                <a:ea typeface="宋体" pitchFamily="2" charset="-122"/>
              </a:rPr>
              <a:t> </a:t>
            </a:r>
          </a:p>
          <a:p>
            <a:pPr>
              <a:lnSpc>
                <a:spcPct val="110000"/>
              </a:lnSpc>
            </a:pPr>
            <a:r>
              <a:rPr lang="en-US" altLang="x-none" sz="2800" b="1" dirty="0" smtClean="0">
                <a:latin typeface="黑体" panose="02010609060101010101" pitchFamily="49" charset="-122"/>
                <a:ea typeface="黑体" panose="02010609060101010101" pitchFamily="49" charset="-122"/>
              </a:rPr>
              <a:t>  </a:t>
            </a:r>
            <a:endParaRPr lang="zh-CN" altLang="en-US" sz="2800" b="1" dirty="0">
              <a:solidFill>
                <a:srgbClr val="FF0000"/>
              </a:solidFill>
              <a:latin typeface="Arial" panose="020B0604020202020204" pitchFamily="34" charset="0"/>
            </a:endParaRPr>
          </a:p>
          <a:p>
            <a:pPr>
              <a:lnSpc>
                <a:spcPct val="110000"/>
              </a:lnSpc>
            </a:pPr>
            <a:r>
              <a:rPr lang="zh-CN" altLang="en-US" sz="2800" b="1" dirty="0">
                <a:solidFill>
                  <a:srgbClr val="0033CC"/>
                </a:solidFill>
                <a:latin typeface="Arial" panose="020B0604020202020204" pitchFamily="34" charset="0"/>
              </a:rPr>
              <a:t>     </a:t>
            </a:r>
          </a:p>
        </p:txBody>
      </p:sp>
      <p:sp>
        <p:nvSpPr>
          <p:cNvPr id="75779" name="文本框 75778"/>
          <p:cNvSpPr txBox="1"/>
          <p:nvPr/>
        </p:nvSpPr>
        <p:spPr>
          <a:xfrm>
            <a:off x="1979713" y="333375"/>
            <a:ext cx="5976664" cy="769441"/>
          </a:xfrm>
          <a:prstGeom prst="rect">
            <a:avLst/>
          </a:prstGeom>
          <a:noFill/>
          <a:ln w="9525">
            <a:noFill/>
          </a:ln>
        </p:spPr>
        <p:txBody>
          <a:bodyPr wrap="square">
            <a:spAutoFit/>
          </a:bodyPr>
          <a:lstStyle/>
          <a:p>
            <a:r>
              <a:rPr lang="zh-CN" altLang="en-US" sz="4400" b="1" dirty="0" smtClean="0">
                <a:solidFill>
                  <a:srgbClr val="FF0000"/>
                </a:solidFill>
                <a:latin typeface="Arial" panose="020B0604020202020204" pitchFamily="34" charset="0"/>
              </a:rPr>
              <a:t>课堂小结：</a:t>
            </a:r>
            <a:endParaRPr lang="zh-CN" altLang="en-US" sz="4400" b="1" dirty="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5778">
                                            <p:txEl>
                                              <p:pRg st="1" end="1"/>
                                            </p:txEl>
                                          </p:spTgt>
                                        </p:tgtEl>
                                        <p:attrNameLst>
                                          <p:attrName>style.visibility</p:attrName>
                                        </p:attrNameLst>
                                      </p:cBhvr>
                                      <p:to>
                                        <p:strVal val="visible"/>
                                      </p:to>
                                    </p:set>
                                    <p:animEffect transition="in" filter="blinds(horizontal)">
                                      <p:cBhvr>
                                        <p:cTn id="7" dur="500"/>
                                        <p:tgtEl>
                                          <p:spTgt spid="75778">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5778">
                                            <p:txEl>
                                              <p:pRg st="2" end="2"/>
                                            </p:txEl>
                                          </p:spTgt>
                                        </p:tgtEl>
                                        <p:attrNameLst>
                                          <p:attrName>style.visibility</p:attrName>
                                        </p:attrNameLst>
                                      </p:cBhvr>
                                      <p:to>
                                        <p:strVal val="visible"/>
                                      </p:to>
                                    </p:set>
                                    <p:animEffect transition="in" filter="blinds(horizontal)">
                                      <p:cBhvr>
                                        <p:cTn id="10" dur="500"/>
                                        <p:tgtEl>
                                          <p:spTgt spid="75778">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5778">
                                            <p:txEl>
                                              <p:pRg st="3" end="3"/>
                                            </p:txEl>
                                          </p:spTgt>
                                        </p:tgtEl>
                                        <p:attrNameLst>
                                          <p:attrName>style.visibility</p:attrName>
                                        </p:attrNameLst>
                                      </p:cBhvr>
                                      <p:to>
                                        <p:strVal val="visible"/>
                                      </p:to>
                                    </p:set>
                                    <p:animEffect transition="in" filter="blinds(horizontal)">
                                      <p:cBhvr>
                                        <p:cTn id="13" dur="500"/>
                                        <p:tgtEl>
                                          <p:spTgt spid="75778">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75778">
                                            <p:txEl>
                                              <p:pRg st="4" end="4"/>
                                            </p:txEl>
                                          </p:spTgt>
                                        </p:tgtEl>
                                        <p:attrNameLst>
                                          <p:attrName>style.visibility</p:attrName>
                                        </p:attrNameLst>
                                      </p:cBhvr>
                                      <p:to>
                                        <p:strVal val="visible"/>
                                      </p:to>
                                    </p:set>
                                    <p:animEffect transition="in" filter="blinds(horizontal)">
                                      <p:cBhvr>
                                        <p:cTn id="16" dur="500"/>
                                        <p:tgtEl>
                                          <p:spTgt spid="75778">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75778">
                                            <p:txEl>
                                              <p:pRg st="5" end="5"/>
                                            </p:txEl>
                                          </p:spTgt>
                                        </p:tgtEl>
                                        <p:attrNameLst>
                                          <p:attrName>style.visibility</p:attrName>
                                        </p:attrNameLst>
                                      </p:cBhvr>
                                      <p:to>
                                        <p:strVal val="visible"/>
                                      </p:to>
                                    </p:set>
                                    <p:animEffect transition="in" filter="blinds(horizontal)">
                                      <p:cBhvr>
                                        <p:cTn id="19" dur="500"/>
                                        <p:tgtEl>
                                          <p:spTgt spid="75778">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75778">
                                            <p:txEl>
                                              <p:pRg st="8" end="8"/>
                                            </p:txEl>
                                          </p:spTgt>
                                        </p:tgtEl>
                                        <p:attrNameLst>
                                          <p:attrName>style.visibility</p:attrName>
                                        </p:attrNameLst>
                                      </p:cBhvr>
                                      <p:to>
                                        <p:strVal val="visible"/>
                                      </p:to>
                                    </p:set>
                                    <p:animEffect transition="in" filter="blinds(horizontal)">
                                      <p:cBhvr>
                                        <p:cTn id="22" dur="500"/>
                                        <p:tgtEl>
                                          <p:spTgt spid="75778">
                                            <p:txEl>
                                              <p:pRg st="8" end="8"/>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75778">
                                            <p:txEl>
                                              <p:pRg st="6" end="6"/>
                                            </p:txEl>
                                          </p:spTgt>
                                        </p:tgtEl>
                                        <p:attrNameLst>
                                          <p:attrName>style.visibility</p:attrName>
                                        </p:attrNameLst>
                                      </p:cBhvr>
                                      <p:to>
                                        <p:strVal val="visible"/>
                                      </p:to>
                                    </p:set>
                                    <p:animEffect transition="in" filter="blinds(horizontal)">
                                      <p:cBhvr>
                                        <p:cTn id="25" dur="500"/>
                                        <p:tgtEl>
                                          <p:spTgt spid="75778">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75778">
                                            <p:txEl>
                                              <p:pRg st="7" end="7"/>
                                            </p:txEl>
                                          </p:spTgt>
                                        </p:tgtEl>
                                        <p:attrNameLst>
                                          <p:attrName>style.visibility</p:attrName>
                                        </p:attrNameLst>
                                      </p:cBhvr>
                                      <p:to>
                                        <p:strVal val="visible"/>
                                      </p:to>
                                    </p:set>
                                    <p:animEffect transition="in" filter="blinds(horizontal)">
                                      <p:cBhvr>
                                        <p:cTn id="28" dur="500"/>
                                        <p:tgtEl>
                                          <p:spTgt spid="7577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7784" y="1713002"/>
            <a:ext cx="2236510" cy="707886"/>
          </a:xfrm>
          <a:prstGeom prst="rect">
            <a:avLst/>
          </a:prstGeom>
          <a:noFill/>
        </p:spPr>
        <p:txBody>
          <a:bodyPr wrap="none" rtlCol="0">
            <a:spAutoFit/>
          </a:bodyPr>
          <a:lstStyle/>
          <a:p>
            <a:r>
              <a:rPr lang="zh-CN" altLang="en-US" sz="4000" dirty="0" smtClean="0"/>
              <a:t>课后作业</a:t>
            </a:r>
            <a:endParaRPr lang="zh-CN" altLang="en-US" sz="40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44624"/>
            <a:ext cx="8712968" cy="7294305"/>
          </a:xfrm>
          <a:prstGeom prst="rect">
            <a:avLst/>
          </a:prstGeom>
          <a:noFill/>
        </p:spPr>
        <p:txBody>
          <a:bodyPr wrap="square" rtlCol="0">
            <a:spAutoFit/>
          </a:bodyPr>
          <a:lstStyle/>
          <a:p>
            <a:pPr latinLnBrk="1"/>
            <a:r>
              <a:rPr lang="zh-CN" altLang="en-US" dirty="0" smtClean="0">
                <a:solidFill>
                  <a:srgbClr val="FF0000"/>
                </a:solidFill>
              </a:rPr>
              <a:t>阅读下面的文字，完成</a:t>
            </a:r>
            <a:r>
              <a:rPr lang="en-US" altLang="zh-CN" dirty="0" smtClean="0">
                <a:solidFill>
                  <a:srgbClr val="FF0000"/>
                </a:solidFill>
              </a:rPr>
              <a:t>1-3</a:t>
            </a:r>
            <a:r>
              <a:rPr lang="zh-CN" altLang="en-US" dirty="0" smtClean="0">
                <a:solidFill>
                  <a:srgbClr val="FF0000"/>
                </a:solidFill>
              </a:rPr>
              <a:t>题。</a:t>
            </a:r>
          </a:p>
          <a:p>
            <a:pPr algn="ctr" latinLnBrk="1"/>
            <a:r>
              <a:rPr lang="zh-CN" altLang="en-US" dirty="0" smtClean="0"/>
              <a:t>谎言</a:t>
            </a:r>
          </a:p>
          <a:p>
            <a:pPr algn="ctr" latinLnBrk="1"/>
            <a:r>
              <a:rPr lang="zh-CN" altLang="en-US" dirty="0" smtClean="0"/>
              <a:t>相裕亭</a:t>
            </a:r>
          </a:p>
          <a:p>
            <a:pPr latinLnBrk="1"/>
            <a:r>
              <a:rPr lang="zh-CN" altLang="en-US" dirty="0" smtClean="0"/>
              <a:t>     盐河北岸，有一小村，依河而居。几十户人家，却散落在一条两里多长的古河套里。远看，乌蒙蒙一片，恰如零零散散的旧船被遗弃到河岸边。走到跟前，透过河堤上茂密的竹柳，才可辨出一家一户错落有致的小院及房屋间的石巷黛瓦。</a:t>
            </a:r>
          </a:p>
          <a:p>
            <a:pPr latinLnBrk="1"/>
            <a:r>
              <a:rPr lang="zh-CN" altLang="en-US" dirty="0" smtClean="0"/>
              <a:t>     此村，名曰犯庄。</a:t>
            </a:r>
          </a:p>
          <a:p>
            <a:pPr latinLnBrk="1"/>
            <a:r>
              <a:rPr lang="zh-CN" altLang="en-US" dirty="0" smtClean="0"/>
              <a:t>     乍一听，此处是出土匪、罪犯的地方。其实不然。</a:t>
            </a:r>
          </a:p>
          <a:p>
            <a:pPr latinLnBrk="1"/>
            <a:r>
              <a:rPr lang="zh-CN" altLang="en-US" dirty="0" smtClean="0"/>
              <a:t>     日伪时期，那里曾上演过一场貌似影视剧里才有的故事。有两个偷偷摸进村里的小鬼子，被村里的男人打死，扔到村外的芦苇荡里。驻扎在盐河口的小鬼子追查下来，把全村的成年男子集中到盐河边的小码头上，架起机枪，限定时间，逼他们交出“凶犯”。否则，将统统杀死。</a:t>
            </a:r>
          </a:p>
          <a:p>
            <a:pPr latinLnBrk="1"/>
            <a:r>
              <a:rPr lang="zh-CN" altLang="en-US" dirty="0" smtClean="0"/>
              <a:t>     关键时刻，村里的陈铁匠站了出来。</a:t>
            </a:r>
            <a:endParaRPr lang="en-US" altLang="zh-CN" dirty="0" smtClean="0"/>
          </a:p>
          <a:p>
            <a:pPr latinLnBrk="1"/>
            <a:r>
              <a:rPr lang="zh-CN" altLang="en-US" dirty="0" smtClean="0"/>
              <a:t>      陈铁匠说，小鬼子是他杀死的。</a:t>
            </a:r>
          </a:p>
          <a:p>
            <a:pPr latinLnBrk="1"/>
            <a:r>
              <a:rPr lang="zh-CN" altLang="en-US" dirty="0" smtClean="0"/>
              <a:t>     日本兵中，一个留着八字胡的小队长，看到陈铁匠站出来，嘲讽般地独自鼓起掌来。随后，那家伙满脸狐疑地走到陈铁匠跟前，指着地上的两具尸体，变换着指间的数字，问他：“你的，一个人，杀死他们两个？”</a:t>
            </a:r>
          </a:p>
          <a:p>
            <a:pPr latinLnBrk="1"/>
            <a:r>
              <a:rPr lang="zh-CN" altLang="en-US" dirty="0" smtClean="0"/>
              <a:t>      陈铁匠脖子一挺，说：“是。</a:t>
            </a:r>
            <a:endParaRPr lang="en-US" altLang="zh-CN" dirty="0" smtClean="0"/>
          </a:p>
          <a:p>
            <a:pPr latinLnBrk="1"/>
            <a:r>
              <a:rPr lang="zh-CN" altLang="en-US" dirty="0" smtClean="0"/>
              <a:t>     小鬼子“呦西”一声，随之，目光转向旁边陈铁匠的儿子，怒吼一声：“你的，不明白吗？”</a:t>
            </a:r>
          </a:p>
          <a:p>
            <a:pPr latinLnBrk="1"/>
            <a:r>
              <a:rPr lang="zh-CN" altLang="en-US" dirty="0" smtClean="0"/>
              <a:t>    小鬼子不相信陈铁匠一个人，能杀死他们两个日本兵。</a:t>
            </a:r>
            <a:endParaRPr lang="en-US" altLang="zh-CN" dirty="0" smtClean="0"/>
          </a:p>
          <a:p>
            <a:pPr latinLnBrk="1"/>
            <a:r>
              <a:rPr lang="en-US" altLang="zh-CN" dirty="0" smtClean="0"/>
              <a:t>     </a:t>
            </a:r>
            <a:r>
              <a:rPr lang="zh-CN" altLang="en-US" dirty="0" smtClean="0"/>
              <a:t>当即，陈铁匠的儿子也被拉出队列。</a:t>
            </a:r>
          </a:p>
          <a:p>
            <a:pPr latinLnBrk="1"/>
            <a:endParaRPr lang="zh-CN" altLang="en-US" dirty="0" smtClean="0"/>
          </a:p>
          <a:p>
            <a:pPr latinLnBrk="1"/>
            <a:endParaRPr lang="en-US" altLang="zh-CN" dirty="0" smtClean="0"/>
          </a:p>
          <a:p>
            <a:pPr latinLnBrk="1"/>
            <a:endParaRPr lang="en-US" altLang="zh-CN" dirty="0" smtClean="0"/>
          </a:p>
          <a:p>
            <a:pPr latinLnBrk="1"/>
            <a:endParaRPr lang="zh-CN" altLang="en-US"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404664"/>
            <a:ext cx="8280920" cy="5909310"/>
          </a:xfrm>
          <a:prstGeom prst="rect">
            <a:avLst/>
          </a:prstGeom>
          <a:noFill/>
        </p:spPr>
        <p:txBody>
          <a:bodyPr wrap="square" rtlCol="0">
            <a:spAutoFit/>
          </a:bodyPr>
          <a:lstStyle/>
          <a:p>
            <a:pPr latinLnBrk="1"/>
            <a:r>
              <a:rPr lang="zh-CN" altLang="en-US" dirty="0" smtClean="0"/>
              <a:t> 在处置了铁匠父子后，小鬼子们仍不肯罢休。他们把村里的男人押上河边巡逻舰。说是要带他们到“据点”内继续盘查。其实，是强征他们到山东招远金矿做劳役。</a:t>
            </a:r>
          </a:p>
          <a:p>
            <a:pPr latinLnBrk="1"/>
            <a:r>
              <a:rPr lang="zh-CN" altLang="en-US" dirty="0" smtClean="0"/>
              <a:t>      不久，他们当中有人写信回来。</a:t>
            </a:r>
          </a:p>
          <a:p>
            <a:pPr latinLnBrk="1"/>
            <a:r>
              <a:rPr lang="zh-CN" altLang="en-US" dirty="0" smtClean="0"/>
              <a:t>      小村里，许多妇人听说那户人家有信来，都纷纷跑去看。信中提到几户人家的男人，在半道上逃跑，或是在开采金矿时不守纪律，被日本人给杀了。</a:t>
            </a:r>
          </a:p>
          <a:p>
            <a:pPr latinLnBrk="1"/>
            <a:r>
              <a:rPr lang="zh-CN" altLang="en-US" dirty="0" smtClean="0"/>
              <a:t>      那几户死去男人的人家，先是有妇人滚在床上或地上哭。随之，就有人帮着焚烧火纸。另有妇人们帮着收拾庭院，支起灵棚，支起锅灶，办一桌酒菜，来祭奠那家死去的男人。</a:t>
            </a:r>
          </a:p>
          <a:p>
            <a:pPr latinLnBrk="1"/>
            <a:r>
              <a:rPr lang="zh-CN" altLang="en-US" dirty="0" smtClean="0"/>
              <a:t>       此时，陈铁匠家的女人，一定会在这些妇人当中。因为，当初她家男人与儿子被日本人杀死后，村里的妇人们，就是这样帮她的。</a:t>
            </a:r>
          </a:p>
          <a:p>
            <a:pPr latinLnBrk="1"/>
            <a:r>
              <a:rPr lang="zh-CN" altLang="en-US" dirty="0" smtClean="0"/>
              <a:t>但是，此番铁匠家的女人，在帮衬那户家人料理后事时，如坐针毡！她从那户人家的哭声里，隐隐约约地感觉到人家的冤屈与愤懑。</a:t>
            </a:r>
          </a:p>
          <a:p>
            <a:pPr latinLnBrk="1"/>
            <a:r>
              <a:rPr lang="zh-CN" altLang="en-US" dirty="0" smtClean="0"/>
              <a:t>     “死鬼呀，你死得好冤！你跟着人家白白送死呀。”</a:t>
            </a:r>
          </a:p>
          <a:p>
            <a:pPr latinLnBrk="1"/>
            <a:r>
              <a:rPr lang="zh-CN" altLang="en-US" dirty="0" smtClean="0"/>
              <a:t>       盐河边的女人，哭亡夫时，都是那样称其“死鬼”。</a:t>
            </a:r>
          </a:p>
          <a:p>
            <a:pPr latinLnBrk="1"/>
            <a:r>
              <a:rPr lang="zh-CN" altLang="en-US" dirty="0" smtClean="0"/>
              <a:t>       人家哭她家的死鬼死得冤，白白地跟着去送死！这说明什么？说明她家男人是不该那样死的。究其原因，自然就落到铁匠父子的头上了。</a:t>
            </a:r>
          </a:p>
          <a:p>
            <a:pPr latinLnBrk="1"/>
            <a:r>
              <a:rPr lang="zh-CN" altLang="en-US" dirty="0" smtClean="0"/>
              <a:t>       整个村庄的男人被日本人掠去做劳役，都与她家的男人打死鬼子有关。所以，铁匠家的女人在那户人家做事时，半天不说一句话。</a:t>
            </a:r>
          </a:p>
          <a:p>
            <a:pPr latinLnBrk="1"/>
            <a:r>
              <a:rPr lang="zh-CN" altLang="en-US" dirty="0" smtClean="0"/>
              <a:t>      村子里的女人，表面上看不出她们是怎样恨铁匠家的男人和女人。但是，那些女人的心里，或多或少地还是会怨恨铁匠父子招惹祸端，给大家带来麻烦。以至于，性格刻薄的女人，在街面上与铁匠家的女人走个对面，都不搭理她。</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88640"/>
            <a:ext cx="7920880" cy="6463308"/>
          </a:xfrm>
          <a:prstGeom prst="rect">
            <a:avLst/>
          </a:prstGeom>
          <a:noFill/>
        </p:spPr>
        <p:txBody>
          <a:bodyPr wrap="square" rtlCol="0">
            <a:spAutoFit/>
          </a:bodyPr>
          <a:lstStyle/>
          <a:p>
            <a:pPr latinLnBrk="1"/>
            <a:r>
              <a:rPr lang="zh-CN" altLang="en-US" dirty="0" smtClean="0"/>
              <a:t>          这样一来，村子里再传来哪家男人死去的噩耗，她干脆缩在家里，不想去做帮手了。再后来，她悄无声息地带着孩子，隐居娘家。</a:t>
            </a:r>
          </a:p>
          <a:p>
            <a:pPr latinLnBrk="1"/>
            <a:r>
              <a:rPr lang="zh-CN" altLang="en-US" dirty="0" smtClean="0"/>
              <a:t>          解放后，陈铁匠的后人想为他们因打死鬼子而惨遭日寇杀害的先祖树碑立传。他们找到盐区地方政府。</a:t>
            </a:r>
          </a:p>
          <a:p>
            <a:pPr latinLnBrk="1"/>
            <a:r>
              <a:rPr lang="zh-CN" altLang="en-US" dirty="0" smtClean="0"/>
              <a:t>          编写盐区地方志的同志告诉他们，当年死在芦苇荡里的那两个“鬼子”，是被日本人打死的两个穿着日本军服的盐工，并不是真的日本兵。他们之所以要自编自导那样一场惨剧，是为了向金矿输送劳工。</a:t>
            </a:r>
          </a:p>
          <a:p>
            <a:pPr latinLnBrk="1"/>
            <a:r>
              <a:rPr lang="zh-CN" altLang="en-US" dirty="0" smtClean="0"/>
              <a:t>         这就是说，铁匠父子打死鬼子之说，是子虚乌有的事。</a:t>
            </a:r>
          </a:p>
          <a:p>
            <a:pPr latinLnBrk="1"/>
            <a:r>
              <a:rPr lang="zh-CN" altLang="en-US" dirty="0" smtClean="0"/>
              <a:t>          不过，地方政府还是追认陈铁匠父子为革命烈士。为了一众村民，不惜牺牲自己的人，不是烈士，又是什么呢？</a:t>
            </a:r>
          </a:p>
          <a:p>
            <a:pPr latinLnBrk="1"/>
            <a:r>
              <a:rPr lang="zh-CN" altLang="en-US" dirty="0" smtClean="0"/>
              <a:t>                                                                                                        （有删改）</a:t>
            </a:r>
          </a:p>
          <a:p>
            <a:pPr latinLnBrk="1"/>
            <a:r>
              <a:rPr lang="en-US" altLang="zh-CN" dirty="0" smtClean="0"/>
              <a:t>1.</a:t>
            </a:r>
            <a:r>
              <a:rPr lang="zh-CN" altLang="en-US" dirty="0" smtClean="0"/>
              <a:t>下列对小说相关内容和艺术特色的分析鉴赏，不正确的一项是（</a:t>
            </a:r>
            <a:r>
              <a:rPr lang="en-US" altLang="zh-CN" dirty="0" smtClean="0"/>
              <a:t>3</a:t>
            </a:r>
            <a:r>
              <a:rPr lang="zh-CN" altLang="en-US" dirty="0" smtClean="0"/>
              <a:t>分）</a:t>
            </a:r>
          </a:p>
          <a:p>
            <a:pPr latinLnBrk="1"/>
            <a:r>
              <a:rPr lang="en-US" altLang="zh-CN" dirty="0" smtClean="0"/>
              <a:t>A.</a:t>
            </a:r>
            <a:r>
              <a:rPr lang="zh-CN" altLang="en-US" dirty="0" smtClean="0"/>
              <a:t>小说开头形象地描绘了盐河自然古朴的风景，有着浓郁的地域特色，介绍了文中人物生活的环境，增强了小说的审美色彩。</a:t>
            </a:r>
          </a:p>
          <a:p>
            <a:pPr latinLnBrk="1"/>
            <a:r>
              <a:rPr lang="en-US" altLang="zh-CN" dirty="0" smtClean="0"/>
              <a:t>B.</a:t>
            </a:r>
            <a:r>
              <a:rPr lang="zh-CN" altLang="en-US" dirty="0" smtClean="0"/>
              <a:t>日本小队长“嘲讽般地独自鼓起掌来”，这一细节暗示了这是日本侵略者自编自导的一场惨剧，揭示了侵略者阴险、卑劣的心理。</a:t>
            </a:r>
          </a:p>
          <a:p>
            <a:pPr latinLnBrk="1"/>
            <a:r>
              <a:rPr lang="en-US" altLang="zh-CN" dirty="0" smtClean="0"/>
              <a:t>C. </a:t>
            </a:r>
            <a:r>
              <a:rPr lang="zh-CN" altLang="en-US" dirty="0" smtClean="0"/>
              <a:t>小说情节设计巧妙，在层层铺垫的基础上，结尾干净利落地交代了事情真相，不仅产生了出人意料的效果，而且使人物形象熠熠生辉。</a:t>
            </a:r>
          </a:p>
          <a:p>
            <a:pPr latinLnBrk="1"/>
            <a:r>
              <a:rPr lang="en-US" altLang="zh-CN" dirty="0" smtClean="0"/>
              <a:t>D. </a:t>
            </a:r>
            <a:r>
              <a:rPr lang="zh-CN" altLang="en-US" dirty="0" smtClean="0"/>
              <a:t>小说通过人们对铁匠和铁匠家女人的不同态度的对比，以及事情的真相和铁匠父子被追认革命烈士的结果的对比，揭示了深刻的主题。</a:t>
            </a:r>
          </a:p>
          <a:p>
            <a:pPr latinLnBrk="1"/>
            <a:endParaRPr lang="zh-CN" altLang="en-US" dirty="0" smtClean="0"/>
          </a:p>
          <a:p>
            <a:pPr latinLnBrk="1"/>
            <a:r>
              <a:rPr lang="zh-CN" altLang="en-US" dirty="0" smtClean="0"/>
              <a:t> </a:t>
            </a:r>
          </a:p>
          <a:p>
            <a:pPr latinLnBrk="1"/>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332656"/>
            <a:ext cx="8208912" cy="6001643"/>
          </a:xfrm>
          <a:prstGeom prst="rect">
            <a:avLst/>
          </a:prstGeom>
          <a:noFill/>
        </p:spPr>
        <p:txBody>
          <a:bodyPr wrap="square" rtlCol="0">
            <a:spAutoFit/>
          </a:bodyPr>
          <a:lstStyle/>
          <a:p>
            <a:pPr latinLnBrk="1"/>
            <a:r>
              <a:rPr lang="en-US" altLang="zh-CN" sz="3200" dirty="0" smtClean="0"/>
              <a:t>2.</a:t>
            </a:r>
            <a:r>
              <a:rPr lang="zh-CN" altLang="en-US" sz="3200" dirty="0" smtClean="0"/>
              <a:t>小说的标题“谎言”具有怎样的含义？以此为题有什么作用？请简要分析。（</a:t>
            </a:r>
            <a:r>
              <a:rPr lang="en-US" altLang="zh-CN" sz="3200" dirty="0" smtClean="0"/>
              <a:t>5</a:t>
            </a:r>
            <a:r>
              <a:rPr lang="zh-CN" altLang="en-US" sz="3200" dirty="0" smtClean="0"/>
              <a:t>分）</a:t>
            </a:r>
          </a:p>
          <a:p>
            <a:pPr latinLnBrk="1"/>
            <a:endParaRPr lang="en-US" altLang="zh-CN" sz="3200" dirty="0" smtClean="0"/>
          </a:p>
          <a:p>
            <a:pPr latinLnBrk="1"/>
            <a:endParaRPr lang="en-US" altLang="zh-CN" sz="3200" dirty="0" smtClean="0"/>
          </a:p>
          <a:p>
            <a:pPr latinLnBrk="1"/>
            <a:endParaRPr lang="en-US" altLang="zh-CN" sz="3200" dirty="0" smtClean="0"/>
          </a:p>
          <a:p>
            <a:pPr latinLnBrk="1"/>
            <a:endParaRPr lang="en-US" altLang="zh-CN" sz="3200" dirty="0" smtClean="0"/>
          </a:p>
          <a:p>
            <a:pPr latinLnBrk="1"/>
            <a:r>
              <a:rPr lang="en-US" altLang="zh-CN" sz="3200" dirty="0" smtClean="0"/>
              <a:t>3.</a:t>
            </a:r>
            <a:r>
              <a:rPr lang="zh-CN" altLang="en-US" sz="3200" dirty="0" smtClean="0"/>
              <a:t>本文除了写陈铁匠一家，还写了盐河边的女人们。请结合作品，谈一谈作者为什么要写盐河边的女人们。（</a:t>
            </a:r>
            <a:r>
              <a:rPr lang="en-US" altLang="zh-CN" sz="3200" dirty="0" smtClean="0"/>
              <a:t>6</a:t>
            </a:r>
            <a:r>
              <a:rPr lang="zh-CN" altLang="en-US" sz="3200" dirty="0" smtClean="0"/>
              <a:t>分）</a:t>
            </a:r>
            <a:endParaRPr lang="en-US" altLang="zh-CN" sz="3200" dirty="0" smtClean="0"/>
          </a:p>
          <a:p>
            <a:pPr latinLnBrk="1"/>
            <a:endParaRPr lang="en-US" altLang="zh-CN" sz="3200" dirty="0" smtClean="0"/>
          </a:p>
          <a:p>
            <a:pPr latinLnBrk="1"/>
            <a:endParaRPr lang="en-US" altLang="zh-CN" sz="3200" dirty="0" smtClean="0"/>
          </a:p>
          <a:p>
            <a:pPr latinLnBrk="1"/>
            <a:endParaRPr lang="zh-CN" altLang="en-US" sz="32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1628800"/>
            <a:ext cx="4896544" cy="707886"/>
          </a:xfrm>
          <a:prstGeom prst="rect">
            <a:avLst/>
          </a:prstGeom>
          <a:noFill/>
        </p:spPr>
        <p:txBody>
          <a:bodyPr wrap="square" rtlCol="0">
            <a:spAutoFit/>
          </a:bodyPr>
          <a:lstStyle/>
          <a:p>
            <a:r>
              <a:rPr lang="zh-CN" altLang="en-US" sz="4000" b="1" dirty="0" smtClean="0">
                <a:solidFill>
                  <a:srgbClr val="FF0000"/>
                </a:solidFill>
              </a:rPr>
              <a:t>辨明小说标题的类型</a:t>
            </a:r>
            <a:endParaRPr lang="zh-CN" altLang="en-US" sz="4000" b="1"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76672"/>
            <a:ext cx="7920880" cy="1569660"/>
          </a:xfrm>
          <a:prstGeom prst="rect">
            <a:avLst/>
          </a:prstGeom>
          <a:noFill/>
        </p:spPr>
        <p:txBody>
          <a:bodyPr wrap="square" rtlCol="0">
            <a:spAutoFit/>
          </a:bodyPr>
          <a:lstStyle/>
          <a:p>
            <a:pPr>
              <a:buNone/>
            </a:pPr>
            <a:r>
              <a:rPr lang="en-US" altLang="x-none" sz="3200" b="1" dirty="0" smtClean="0"/>
              <a:t>1</a:t>
            </a:r>
            <a:r>
              <a:rPr lang="en-US" altLang="x-none" sz="3200" b="1" dirty="0" smtClean="0">
                <a:solidFill>
                  <a:srgbClr val="FF0000"/>
                </a:solidFill>
              </a:rPr>
              <a:t>.</a:t>
            </a:r>
            <a:r>
              <a:rPr lang="zh-CN" altLang="en-US" sz="3200" b="1" dirty="0" smtClean="0">
                <a:solidFill>
                  <a:srgbClr val="FF0000"/>
                </a:solidFill>
              </a:rPr>
              <a:t>以人物为题，</a:t>
            </a:r>
            <a:r>
              <a:rPr lang="zh-CN" altLang="en-US" sz="3200" b="1" dirty="0" smtClean="0"/>
              <a:t>比如：《未婚妻》《东坛井的陈皮匠》《喂自己影子吃饭的人》《仁慈的小偷》《六指猴》</a:t>
            </a:r>
            <a:r>
              <a:rPr lang="zh-CN" altLang="en-US" sz="3200" b="1" dirty="0" smtClean="0">
                <a:latin typeface="Arial" panose="020B0604020202020204" pitchFamily="34" charset="0"/>
              </a:rPr>
              <a:t>。</a:t>
            </a:r>
            <a:endParaRPr lang="en-US" altLang="x-none" sz="3200" b="1" dirty="0"/>
          </a:p>
        </p:txBody>
      </p:sp>
      <p:sp>
        <p:nvSpPr>
          <p:cNvPr id="4" name="TextBox 3"/>
          <p:cNvSpPr txBox="1"/>
          <p:nvPr/>
        </p:nvSpPr>
        <p:spPr>
          <a:xfrm>
            <a:off x="755576" y="2970818"/>
            <a:ext cx="6552728" cy="1754326"/>
          </a:xfrm>
          <a:prstGeom prst="rect">
            <a:avLst/>
          </a:prstGeom>
          <a:noFill/>
        </p:spPr>
        <p:txBody>
          <a:bodyPr wrap="square" rtlCol="0">
            <a:spAutoFit/>
          </a:bodyPr>
          <a:lstStyle/>
          <a:p>
            <a:pPr lvl="0">
              <a:buNone/>
            </a:pPr>
            <a:r>
              <a:rPr lang="zh-CN" altLang="en-US" sz="3600" b="1" dirty="0" smtClean="0">
                <a:solidFill>
                  <a:srgbClr val="FF0000"/>
                </a:solidFill>
              </a:rPr>
              <a:t>作用：①突出人物形象；</a:t>
            </a:r>
          </a:p>
          <a:p>
            <a:pPr lvl="0">
              <a:buNone/>
            </a:pPr>
            <a:r>
              <a:rPr lang="zh-CN" altLang="en-US" sz="3600" b="1" dirty="0" smtClean="0">
                <a:solidFill>
                  <a:srgbClr val="FF0000"/>
                </a:solidFill>
              </a:rPr>
              <a:t>           ②展开故事情节；</a:t>
            </a:r>
          </a:p>
          <a:p>
            <a:pPr lvl="0">
              <a:buNone/>
            </a:pPr>
            <a:r>
              <a:rPr lang="zh-CN" altLang="en-US" sz="3600" b="1" dirty="0" smtClean="0">
                <a:solidFill>
                  <a:srgbClr val="FF0000"/>
                </a:solidFill>
              </a:rPr>
              <a:t>           ③紧扣中心，突出主题。</a:t>
            </a:r>
            <a:endParaRPr lang="zh-CN" altLang="en-US" sz="3600" b="1"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文本占位符 70657"/>
          <p:cNvSpPr>
            <a:spLocks noGrp="1"/>
          </p:cNvSpPr>
          <p:nvPr>
            <p:ph type="body" idx="4294967295"/>
          </p:nvPr>
        </p:nvSpPr>
        <p:spPr>
          <a:xfrm>
            <a:off x="539552" y="404664"/>
            <a:ext cx="7842448" cy="1368153"/>
          </a:xfrm>
        </p:spPr>
        <p:txBody>
          <a:bodyPr/>
          <a:lstStyle/>
          <a:p>
            <a:pPr>
              <a:buNone/>
            </a:pPr>
            <a:endParaRPr lang="en-US" altLang="x-none" sz="3200" b="1" dirty="0" smtClean="0">
              <a:solidFill>
                <a:srgbClr val="FF0000"/>
              </a:solidFill>
              <a:latin typeface="黑体" panose="02010609060101010101" pitchFamily="49" charset="-122"/>
              <a:ea typeface="黑体" panose="02010609060101010101" pitchFamily="49" charset="-122"/>
            </a:endParaRPr>
          </a:p>
          <a:p>
            <a:pPr>
              <a:buNone/>
            </a:pPr>
            <a:r>
              <a:rPr lang="en-US" altLang="x-none" sz="3200" b="1" dirty="0" smtClean="0">
                <a:solidFill>
                  <a:srgbClr val="FF0000"/>
                </a:solidFill>
                <a:latin typeface="黑体" panose="02010609060101010101" pitchFamily="49" charset="-122"/>
                <a:ea typeface="黑体" panose="02010609060101010101" pitchFamily="49" charset="-122"/>
              </a:rPr>
              <a:t>2</a:t>
            </a:r>
            <a:r>
              <a:rPr lang="en-US" altLang="x-none" sz="3200" b="1" dirty="0">
                <a:solidFill>
                  <a:srgbClr val="FF0000"/>
                </a:solidFill>
                <a:latin typeface="黑体" panose="02010609060101010101" pitchFamily="49" charset="-122"/>
                <a:ea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rPr>
              <a:t>以物象为题，</a:t>
            </a:r>
            <a:r>
              <a:rPr lang="zh-CN" altLang="en-US" sz="3200" b="1" dirty="0">
                <a:latin typeface="黑体" panose="02010609060101010101" pitchFamily="49" charset="-122"/>
                <a:ea typeface="黑体" panose="02010609060101010101" pitchFamily="49" charset="-122"/>
              </a:rPr>
              <a:t>比如：</a:t>
            </a:r>
            <a:r>
              <a:rPr lang="en-US" altLang="x-none"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古渡头</a:t>
            </a:r>
            <a:r>
              <a:rPr lang="en-US" altLang="x-none"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《尺子</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pPr>
              <a:buNone/>
            </a:pPr>
            <a:r>
              <a:rPr lang="zh-CN" altLang="en-US" sz="3200" b="1" dirty="0" smtClean="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鞋》《亲爱的土地》</a:t>
            </a:r>
            <a:r>
              <a:rPr lang="en-US" altLang="x-none" sz="3200" b="1" dirty="0">
                <a:latin typeface="Arial" panose="020B0604020202020204" pitchFamily="34" charset="0"/>
                <a:ea typeface="黑体" panose="02010609060101010101" pitchFamily="49" charset="-122"/>
              </a:rPr>
              <a:t>……</a:t>
            </a:r>
            <a:endParaRPr lang="en-US" altLang="x-none" sz="3200" b="1" dirty="0">
              <a:latin typeface="黑体" panose="02010609060101010101" pitchFamily="49" charset="-122"/>
              <a:ea typeface="黑体" panose="02010609060101010101" pitchFamily="49" charset="-122"/>
            </a:endParaRPr>
          </a:p>
        </p:txBody>
      </p:sp>
      <p:sp>
        <p:nvSpPr>
          <p:cNvPr id="70659" name="矩形 70658"/>
          <p:cNvSpPr/>
          <p:nvPr/>
        </p:nvSpPr>
        <p:spPr>
          <a:xfrm>
            <a:off x="417512" y="1988840"/>
            <a:ext cx="8763000" cy="3573462"/>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b="1" dirty="0">
                <a:solidFill>
                  <a:srgbClr val="FF0000"/>
                </a:solidFill>
                <a:latin typeface="黑体" panose="02010609060101010101" pitchFamily="49" charset="-122"/>
                <a:ea typeface="黑体" panose="02010609060101010101" pitchFamily="49" charset="-122"/>
              </a:rPr>
              <a:t>作用： </a:t>
            </a:r>
            <a:endParaRPr lang="en-US" altLang="zh-CN" b="1" dirty="0" smtClean="0">
              <a:solidFill>
                <a:srgbClr val="FF0000"/>
              </a:solidFill>
              <a:latin typeface="黑体" panose="02010609060101010101" pitchFamily="49" charset="-122"/>
              <a:ea typeface="黑体" panose="02010609060101010101" pitchFamily="49" charset="-122"/>
            </a:endParaRPr>
          </a:p>
          <a:p>
            <a:pPr lvl="0">
              <a:buNone/>
            </a:pPr>
            <a:r>
              <a:rPr lang="zh-CN" altLang="en-US" b="1" dirty="0" smtClean="0">
                <a:solidFill>
                  <a:srgbClr val="FF0000"/>
                </a:solidFill>
                <a:latin typeface="黑体" panose="02010609060101010101" pitchFamily="49" charset="-122"/>
                <a:ea typeface="黑体" panose="02010609060101010101" pitchFamily="49" charset="-122"/>
              </a:rPr>
              <a:t> </a:t>
            </a:r>
            <a:r>
              <a:rPr lang="zh-CN" altLang="en-US" b="1" dirty="0">
                <a:solidFill>
                  <a:srgbClr val="FF0000"/>
                </a:solidFill>
                <a:latin typeface="黑体" panose="02010609060101010101" pitchFamily="49" charset="-122"/>
                <a:ea typeface="黑体" panose="02010609060101010101" pitchFamily="49" charset="-122"/>
              </a:rPr>
              <a:t>① </a:t>
            </a:r>
            <a:r>
              <a:rPr lang="zh-CN" altLang="en-US" b="1" dirty="0" smtClean="0">
                <a:solidFill>
                  <a:srgbClr val="FF0000"/>
                </a:solidFill>
                <a:latin typeface="黑体" panose="02010609060101010101" pitchFamily="49" charset="-122"/>
                <a:ea typeface="黑体" panose="02010609060101010101" pitchFamily="49" charset="-122"/>
              </a:rPr>
              <a:t>表</a:t>
            </a:r>
            <a:r>
              <a:rPr lang="zh-CN" altLang="en-US" b="1" dirty="0">
                <a:solidFill>
                  <a:srgbClr val="FF0000"/>
                </a:solidFill>
                <a:latin typeface="黑体" panose="02010609060101010101" pitchFamily="49" charset="-122"/>
                <a:ea typeface="黑体" panose="02010609060101010101" pitchFamily="49" charset="-122"/>
              </a:rPr>
              <a:t>层含</a:t>
            </a:r>
            <a:r>
              <a:rPr lang="zh-CN" altLang="en-US" b="1" dirty="0" smtClean="0">
                <a:solidFill>
                  <a:srgbClr val="FF0000"/>
                </a:solidFill>
                <a:latin typeface="黑体" panose="02010609060101010101" pitchFamily="49" charset="-122"/>
                <a:ea typeface="黑体" panose="02010609060101010101" pitchFamily="49" charset="-122"/>
              </a:rPr>
              <a:t>义。</a:t>
            </a:r>
            <a:endParaRPr lang="en-US" altLang="zh-CN" b="1" dirty="0" smtClean="0">
              <a:solidFill>
                <a:srgbClr val="FF0000"/>
              </a:solidFill>
              <a:latin typeface="黑体" panose="02010609060101010101" pitchFamily="49" charset="-122"/>
              <a:ea typeface="黑体" panose="02010609060101010101" pitchFamily="49" charset="-122"/>
            </a:endParaRPr>
          </a:p>
          <a:p>
            <a:pPr lvl="0">
              <a:buNone/>
            </a:pPr>
            <a:r>
              <a:rPr lang="en-US" altLang="zh-CN" b="1" dirty="0" smtClean="0">
                <a:solidFill>
                  <a:srgbClr val="FF0000"/>
                </a:solidFill>
                <a:latin typeface="黑体" panose="02010609060101010101" pitchFamily="49" charset="-122"/>
                <a:ea typeface="黑体" panose="02010609060101010101" pitchFamily="49" charset="-122"/>
              </a:rPr>
              <a:t>    </a:t>
            </a:r>
            <a:r>
              <a:rPr lang="zh-CN" altLang="en-US" b="1" dirty="0" smtClean="0">
                <a:solidFill>
                  <a:srgbClr val="FF0000"/>
                </a:solidFill>
                <a:latin typeface="黑体" panose="02010609060101010101" pitchFamily="49" charset="-122"/>
                <a:ea typeface="黑体" panose="02010609060101010101" pitchFamily="49" charset="-122"/>
              </a:rPr>
              <a:t>深</a:t>
            </a:r>
            <a:r>
              <a:rPr lang="zh-CN" altLang="en-US" b="1" dirty="0">
                <a:solidFill>
                  <a:srgbClr val="FF0000"/>
                </a:solidFill>
                <a:latin typeface="黑体" panose="02010609060101010101" pitchFamily="49" charset="-122"/>
                <a:ea typeface="黑体" panose="02010609060101010101" pitchFamily="49" charset="-122"/>
              </a:rPr>
              <a:t>层含</a:t>
            </a:r>
            <a:r>
              <a:rPr lang="zh-CN" altLang="en-US" b="1" dirty="0" smtClean="0">
                <a:solidFill>
                  <a:srgbClr val="FF0000"/>
                </a:solidFill>
                <a:latin typeface="黑体" panose="02010609060101010101" pitchFamily="49" charset="-122"/>
                <a:ea typeface="黑体" panose="02010609060101010101" pitchFamily="49" charset="-122"/>
              </a:rPr>
              <a:t>义：象</a:t>
            </a:r>
            <a:r>
              <a:rPr lang="zh-CN" altLang="en-US" b="1" dirty="0">
                <a:solidFill>
                  <a:srgbClr val="FF0000"/>
                </a:solidFill>
                <a:latin typeface="黑体" panose="02010609060101010101" pitchFamily="49" charset="-122"/>
                <a:ea typeface="黑体" panose="02010609060101010101" pitchFamily="49" charset="-122"/>
              </a:rPr>
              <a:t>征，</a:t>
            </a:r>
            <a:r>
              <a:rPr lang="zh-CN" altLang="en-US" b="1" dirty="0" smtClean="0">
                <a:solidFill>
                  <a:srgbClr val="FF0000"/>
                </a:solidFill>
                <a:latin typeface="黑体" panose="02010609060101010101" pitchFamily="49" charset="-122"/>
                <a:ea typeface="黑体" panose="02010609060101010101" pitchFamily="49" charset="-122"/>
              </a:rPr>
              <a:t>寄托</a:t>
            </a:r>
            <a:r>
              <a:rPr lang="zh-CN" altLang="en-US" b="1" dirty="0">
                <a:solidFill>
                  <a:srgbClr val="FF0000"/>
                </a:solidFill>
                <a:latin typeface="黑体" panose="02010609060101010101" pitchFamily="49" charset="-122"/>
                <a:ea typeface="黑体" panose="02010609060101010101" pitchFamily="49" charset="-122"/>
              </a:rPr>
              <a:t>某种情</a:t>
            </a:r>
            <a:r>
              <a:rPr lang="zh-CN" altLang="en-US" b="1" dirty="0" smtClean="0">
                <a:solidFill>
                  <a:srgbClr val="FF0000"/>
                </a:solidFill>
                <a:latin typeface="黑体" panose="02010609060101010101" pitchFamily="49" charset="-122"/>
                <a:ea typeface="黑体" panose="02010609060101010101" pitchFamily="49" charset="-122"/>
              </a:rPr>
              <a:t>感。</a:t>
            </a:r>
            <a:endParaRPr lang="zh-CN" altLang="en-US" b="1" dirty="0">
              <a:solidFill>
                <a:srgbClr val="FF0000"/>
              </a:solidFill>
              <a:latin typeface="黑体" panose="02010609060101010101" pitchFamily="49" charset="-122"/>
              <a:ea typeface="黑体" panose="02010609060101010101" pitchFamily="49" charset="-122"/>
            </a:endParaRPr>
          </a:p>
          <a:p>
            <a:pPr lvl="0">
              <a:buNone/>
            </a:pPr>
            <a:r>
              <a:rPr lang="zh-CN" altLang="en-US" b="1" dirty="0">
                <a:solidFill>
                  <a:srgbClr val="FF0000"/>
                </a:solidFill>
                <a:latin typeface="黑体" panose="02010609060101010101" pitchFamily="49" charset="-122"/>
                <a:ea typeface="黑体" panose="02010609060101010101" pitchFamily="49" charset="-122"/>
              </a:rPr>
              <a:t> ②线索，贯穿全</a:t>
            </a:r>
            <a:r>
              <a:rPr lang="zh-CN" altLang="en-US" b="1" dirty="0" smtClean="0">
                <a:solidFill>
                  <a:srgbClr val="FF0000"/>
                </a:solidFill>
                <a:latin typeface="黑体" panose="02010609060101010101" pitchFamily="49" charset="-122"/>
                <a:ea typeface="黑体" panose="02010609060101010101" pitchFamily="49" charset="-122"/>
              </a:rPr>
              <a:t>文。</a:t>
            </a:r>
            <a:endParaRPr lang="zh-CN" altLang="en-US" b="1" dirty="0">
              <a:solidFill>
                <a:srgbClr val="FF0000"/>
              </a:solidFill>
              <a:latin typeface="黑体" panose="02010609060101010101" pitchFamily="49" charset="-122"/>
              <a:ea typeface="黑体" panose="02010609060101010101" pitchFamily="49" charset="-122"/>
            </a:endParaRPr>
          </a:p>
          <a:p>
            <a:pPr lvl="0">
              <a:buNone/>
            </a:pPr>
            <a:r>
              <a:rPr lang="zh-CN" altLang="en-US" b="1" dirty="0">
                <a:solidFill>
                  <a:srgbClr val="FF0000"/>
                </a:solidFill>
                <a:latin typeface="黑体" panose="02010609060101010101" pitchFamily="49" charset="-122"/>
                <a:ea typeface="黑体" panose="02010609060101010101" pitchFamily="49" charset="-122"/>
              </a:rPr>
              <a:t> ③悬念，引发联想，吸引读</a:t>
            </a:r>
            <a:r>
              <a:rPr lang="zh-CN" altLang="en-US" b="1" dirty="0" smtClean="0">
                <a:solidFill>
                  <a:srgbClr val="FF0000"/>
                </a:solidFill>
                <a:latin typeface="黑体" panose="02010609060101010101" pitchFamily="49" charset="-122"/>
                <a:ea typeface="黑体" panose="02010609060101010101" pitchFamily="49" charset="-122"/>
              </a:rPr>
              <a:t>者。</a:t>
            </a:r>
            <a:endParaRPr lang="zh-CN" altLang="en-US" b="1" dirty="0">
              <a:solidFill>
                <a:srgbClr val="FF0000"/>
              </a:solidFill>
              <a:latin typeface="黑体" panose="02010609060101010101" pitchFamily="49" charset="-122"/>
              <a:ea typeface="黑体" panose="02010609060101010101" pitchFamily="49" charset="-122"/>
            </a:endParaRPr>
          </a:p>
          <a:p>
            <a:pPr lvl="0">
              <a:buNone/>
            </a:pPr>
            <a:r>
              <a:rPr lang="zh-CN" altLang="en-US" b="1" dirty="0">
                <a:solidFill>
                  <a:srgbClr val="FF0000"/>
                </a:solidFill>
                <a:latin typeface="黑体" panose="02010609060101010101" pitchFamily="49" charset="-122"/>
                <a:ea typeface="黑体" panose="02010609060101010101" pitchFamily="49" charset="-122"/>
              </a:rPr>
              <a:t> ④中心，突出文章主题。</a:t>
            </a:r>
          </a:p>
        </p:txBody>
      </p:sp>
      <p:pic>
        <p:nvPicPr>
          <p:cNvPr id="70660" name="图片 70659" descr="20068209132846853">
            <a:hlinkClick r:id="" action="ppaction://noaction"/>
          </p:cNvPr>
          <p:cNvPicPr>
            <a:picLocks noChangeAspect="1"/>
          </p:cNvPicPr>
          <p:nvPr/>
        </p:nvPicPr>
        <p:blipFill>
          <a:blip r:embed="rId2" cstate="print"/>
          <a:srcRect r="14293"/>
          <a:stretch>
            <a:fillRect/>
          </a:stretch>
        </p:blipFill>
        <p:spPr>
          <a:xfrm>
            <a:off x="6934200" y="5632450"/>
            <a:ext cx="1676400" cy="9969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 calcmode="lin" valueType="num">
                                      <p:cBhvr additive="base">
                                        <p:cTn id="7" dur="500" fill="hold"/>
                                        <p:tgtEl>
                                          <p:spTgt spid="70659"/>
                                        </p:tgtEl>
                                        <p:attrNameLst>
                                          <p:attrName>ppt_x</p:attrName>
                                        </p:attrNameLst>
                                      </p:cBhvr>
                                      <p:tavLst>
                                        <p:tav tm="0">
                                          <p:val>
                                            <p:strVal val="#ppt_x"/>
                                          </p:val>
                                        </p:tav>
                                        <p:tav tm="100000">
                                          <p:val>
                                            <p:strVal val="#ppt_x"/>
                                          </p:val>
                                        </p:tav>
                                      </p:tavLst>
                                    </p:anim>
                                    <p:anim calcmode="lin" valueType="num">
                                      <p:cBhvr additive="base">
                                        <p:cTn id="8" dur="500" fill="hold"/>
                                        <p:tgtEl>
                                          <p:spTgt spid="706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文本占位符 71681"/>
          <p:cNvSpPr>
            <a:spLocks noGrp="1"/>
          </p:cNvSpPr>
          <p:nvPr>
            <p:ph type="body" idx="4294967295"/>
          </p:nvPr>
        </p:nvSpPr>
        <p:spPr>
          <a:xfrm>
            <a:off x="539552" y="404664"/>
            <a:ext cx="8064896" cy="1800200"/>
          </a:xfrm>
        </p:spPr>
        <p:txBody>
          <a:bodyPr/>
          <a:lstStyle/>
          <a:p>
            <a:pPr>
              <a:buNone/>
            </a:pPr>
            <a:endParaRPr lang="en-US" altLang="x-none" sz="3600" b="1" dirty="0" smtClean="0">
              <a:latin typeface="黑体" panose="02010609060101010101" pitchFamily="49" charset="-122"/>
              <a:ea typeface="黑体" panose="02010609060101010101" pitchFamily="49" charset="-122"/>
            </a:endParaRPr>
          </a:p>
          <a:p>
            <a:pPr>
              <a:buNone/>
            </a:pPr>
            <a:r>
              <a:rPr lang="en-US" altLang="x-none" sz="3600" b="1" dirty="0" smtClean="0">
                <a:solidFill>
                  <a:srgbClr val="FF0000"/>
                </a:solidFill>
                <a:latin typeface="黑体" panose="02010609060101010101" pitchFamily="49" charset="-122"/>
                <a:ea typeface="黑体" panose="02010609060101010101" pitchFamily="49" charset="-122"/>
              </a:rPr>
              <a:t>3</a:t>
            </a:r>
            <a:r>
              <a:rPr lang="en-US" altLang="x-none" sz="3600" b="1" dirty="0">
                <a:solidFill>
                  <a:srgbClr val="FF0000"/>
                </a:solidFill>
                <a:latin typeface="黑体" panose="02010609060101010101" pitchFamily="49" charset="-122"/>
                <a:ea typeface="黑体" panose="02010609060101010101" pitchFamily="49" charset="-122"/>
              </a:rPr>
              <a:t>. </a:t>
            </a:r>
            <a:r>
              <a:rPr lang="zh-CN" altLang="en-US" sz="3600" b="1" dirty="0">
                <a:solidFill>
                  <a:srgbClr val="FF0000"/>
                </a:solidFill>
                <a:latin typeface="黑体" panose="02010609060101010101" pitchFamily="49" charset="-122"/>
                <a:ea typeface="黑体" panose="02010609060101010101" pitchFamily="49" charset="-122"/>
              </a:rPr>
              <a:t>以事件为题，</a:t>
            </a:r>
            <a:r>
              <a:rPr lang="zh-CN" altLang="en-US" sz="3600" b="1" dirty="0">
                <a:latin typeface="黑体" panose="02010609060101010101" pitchFamily="49" charset="-122"/>
                <a:ea typeface="黑体" panose="02010609060101010101" pitchFamily="49" charset="-122"/>
              </a:rPr>
              <a:t>比如：</a:t>
            </a:r>
            <a:r>
              <a:rPr lang="en-US" altLang="x-none"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走眼</a:t>
            </a:r>
            <a:r>
              <a:rPr lang="en-US" altLang="x-none" sz="3600" b="1" dirty="0" smtClean="0">
                <a:latin typeface="黑体" panose="02010609060101010101" pitchFamily="49" charset="-122"/>
                <a:ea typeface="黑体" panose="02010609060101010101" pitchFamily="49" charset="-122"/>
              </a:rPr>
              <a:t>》《</a:t>
            </a:r>
            <a:r>
              <a:rPr lang="zh-CN" altLang="en-US" sz="3600" b="1" dirty="0" smtClean="0">
                <a:latin typeface="黑体" panose="02010609060101010101" pitchFamily="49" charset="-122"/>
                <a:ea typeface="黑体" panose="02010609060101010101" pitchFamily="49" charset="-122"/>
              </a:rPr>
              <a:t>报</a:t>
            </a:r>
            <a:endParaRPr lang="en-US" altLang="zh-CN" sz="3600" b="1" dirty="0" smtClean="0">
              <a:latin typeface="黑体" panose="02010609060101010101" pitchFamily="49" charset="-122"/>
              <a:ea typeface="黑体" panose="02010609060101010101" pitchFamily="49" charset="-122"/>
            </a:endParaRPr>
          </a:p>
          <a:p>
            <a:pPr>
              <a:buNone/>
            </a:pPr>
            <a:r>
              <a:rPr lang="zh-CN" altLang="en-US" sz="3600" b="1" dirty="0" smtClean="0">
                <a:latin typeface="黑体" panose="02010609060101010101" pitchFamily="49" charset="-122"/>
                <a:ea typeface="黑体" panose="02010609060101010101" pitchFamily="49" charset="-122"/>
              </a:rPr>
              <a:t>复</a:t>
            </a:r>
            <a:r>
              <a:rPr lang="en-US" altLang="x-none"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《活着》《抻面》《卖琴</a:t>
            </a:r>
            <a:r>
              <a:rPr lang="zh-CN" altLang="en-US" sz="3600" b="1" dirty="0" smtClean="0">
                <a:latin typeface="黑体" panose="02010609060101010101" pitchFamily="49" charset="-122"/>
                <a:ea typeface="黑体" panose="02010609060101010101" pitchFamily="49" charset="-122"/>
              </a:rPr>
              <a:t>》。</a:t>
            </a:r>
            <a:endParaRPr lang="en-US" altLang="x-none" sz="3600" b="1" dirty="0">
              <a:latin typeface="黑体" panose="02010609060101010101" pitchFamily="49" charset="-122"/>
              <a:ea typeface="黑体" panose="02010609060101010101" pitchFamily="49" charset="-122"/>
            </a:endParaRPr>
          </a:p>
        </p:txBody>
      </p:sp>
      <p:sp>
        <p:nvSpPr>
          <p:cNvPr id="71683" name="矩形 71682"/>
          <p:cNvSpPr/>
          <p:nvPr/>
        </p:nvSpPr>
        <p:spPr>
          <a:xfrm>
            <a:off x="468313" y="2204864"/>
            <a:ext cx="8382000" cy="21336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lnSpc>
                <a:spcPct val="130000"/>
              </a:lnSpc>
              <a:buNone/>
            </a:pPr>
            <a:r>
              <a:rPr lang="zh-CN" altLang="en-US" sz="3600" b="1" dirty="0">
                <a:solidFill>
                  <a:srgbClr val="FF0000"/>
                </a:solidFill>
                <a:latin typeface="黑体" panose="02010609060101010101" pitchFamily="49" charset="-122"/>
                <a:ea typeface="黑体" panose="02010609060101010101" pitchFamily="49" charset="-122"/>
              </a:rPr>
              <a:t>作用：①突出主要故事情</a:t>
            </a:r>
            <a:r>
              <a:rPr lang="zh-CN" altLang="en-US" sz="3600" b="1" dirty="0" smtClean="0">
                <a:solidFill>
                  <a:srgbClr val="FF0000"/>
                </a:solidFill>
                <a:latin typeface="黑体" panose="02010609060101010101" pitchFamily="49" charset="-122"/>
                <a:ea typeface="黑体" panose="02010609060101010101" pitchFamily="49" charset="-122"/>
              </a:rPr>
              <a:t>节。</a:t>
            </a:r>
            <a:endParaRPr lang="zh-CN" altLang="en-US" sz="3600" b="1" dirty="0">
              <a:solidFill>
                <a:srgbClr val="FF0000"/>
              </a:solidFill>
              <a:latin typeface="黑体" panose="02010609060101010101" pitchFamily="49" charset="-122"/>
              <a:ea typeface="黑体" panose="02010609060101010101" pitchFamily="49" charset="-122"/>
            </a:endParaRPr>
          </a:p>
          <a:p>
            <a:pPr lvl="0">
              <a:lnSpc>
                <a:spcPct val="130000"/>
              </a:lnSpc>
              <a:buNone/>
            </a:pPr>
            <a:r>
              <a:rPr lang="zh-CN" altLang="en-US" sz="3600" b="1" dirty="0">
                <a:solidFill>
                  <a:srgbClr val="FF0000"/>
                </a:solidFill>
                <a:latin typeface="黑体" panose="02010609060101010101" pitchFamily="49" charset="-122"/>
                <a:ea typeface="黑体" panose="02010609060101010101" pitchFamily="49" charset="-122"/>
              </a:rPr>
              <a:t>      ②紧扣中心、突出主旨。</a:t>
            </a:r>
          </a:p>
        </p:txBody>
      </p:sp>
      <p:pic>
        <p:nvPicPr>
          <p:cNvPr id="71684" name="图片 71683" descr="20068209132846853">
            <a:hlinkClick r:id="" action="ppaction://noaction"/>
          </p:cNvPr>
          <p:cNvPicPr>
            <a:picLocks noChangeAspect="1"/>
          </p:cNvPicPr>
          <p:nvPr/>
        </p:nvPicPr>
        <p:blipFill>
          <a:blip r:embed="rId2" cstate="print"/>
          <a:srcRect r="14293"/>
          <a:stretch>
            <a:fillRect/>
          </a:stretch>
        </p:blipFill>
        <p:spPr>
          <a:xfrm>
            <a:off x="6781800" y="5410200"/>
            <a:ext cx="1981200" cy="11779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additive="base">
                                        <p:cTn id="7" dur="500" fill="hold"/>
                                        <p:tgtEl>
                                          <p:spTgt spid="71683"/>
                                        </p:tgtEl>
                                        <p:attrNameLst>
                                          <p:attrName>ppt_x</p:attrName>
                                        </p:attrNameLst>
                                      </p:cBhvr>
                                      <p:tavLst>
                                        <p:tav tm="0">
                                          <p:val>
                                            <p:strVal val="#ppt_x"/>
                                          </p:val>
                                        </p:tav>
                                        <p:tav tm="100000">
                                          <p:val>
                                            <p:strVal val="#ppt_x"/>
                                          </p:val>
                                        </p:tav>
                                      </p:tavLst>
                                    </p:anim>
                                    <p:anim calcmode="lin" valueType="num">
                                      <p:cBhvr additive="base">
                                        <p:cTn id="8" dur="500" fill="hold"/>
                                        <p:tgtEl>
                                          <p:spTgt spid="716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文本占位符 72705"/>
          <p:cNvSpPr>
            <a:spLocks noGrp="1"/>
          </p:cNvSpPr>
          <p:nvPr>
            <p:ph type="body" sz="half" idx="4294967295"/>
          </p:nvPr>
        </p:nvSpPr>
        <p:spPr>
          <a:xfrm>
            <a:off x="467544" y="260648"/>
            <a:ext cx="8136904" cy="1728192"/>
          </a:xfrm>
        </p:spPr>
        <p:txBody>
          <a:bodyPr/>
          <a:lstStyle/>
          <a:p>
            <a:pPr>
              <a:buNone/>
            </a:pPr>
            <a:r>
              <a:rPr lang="en-US" altLang="x-none" sz="3600" b="1" dirty="0" smtClean="0">
                <a:latin typeface="黑体" panose="02010609060101010101" pitchFamily="49" charset="-122"/>
                <a:ea typeface="黑体" panose="02010609060101010101" pitchFamily="49" charset="-122"/>
              </a:rPr>
              <a:t>  </a:t>
            </a:r>
          </a:p>
          <a:p>
            <a:pPr>
              <a:buNone/>
            </a:pPr>
            <a:r>
              <a:rPr lang="en-US" altLang="x-none" sz="3600" b="1" dirty="0" smtClean="0">
                <a:solidFill>
                  <a:srgbClr val="FF0000"/>
                </a:solidFill>
                <a:latin typeface="宋体" pitchFamily="2" charset="-122"/>
                <a:ea typeface="宋体" pitchFamily="2" charset="-122"/>
              </a:rPr>
              <a:t>4</a:t>
            </a:r>
            <a:r>
              <a:rPr lang="en-US" altLang="x-none" sz="3600" b="1" dirty="0">
                <a:solidFill>
                  <a:srgbClr val="FF0000"/>
                </a:solidFill>
                <a:latin typeface="宋体" pitchFamily="2" charset="-122"/>
                <a:ea typeface="宋体" pitchFamily="2" charset="-122"/>
              </a:rPr>
              <a:t>.</a:t>
            </a:r>
            <a:r>
              <a:rPr lang="zh-CN" altLang="en-US" sz="3600" b="1" dirty="0">
                <a:solidFill>
                  <a:srgbClr val="FF0000"/>
                </a:solidFill>
                <a:latin typeface="宋体" pitchFamily="2" charset="-122"/>
                <a:ea typeface="宋体" pitchFamily="2" charset="-122"/>
              </a:rPr>
              <a:t>以时间、地点、环境为题，</a:t>
            </a:r>
            <a:r>
              <a:rPr lang="zh-CN" altLang="en-US" sz="3600" b="1" dirty="0">
                <a:latin typeface="宋体" pitchFamily="2" charset="-122"/>
                <a:ea typeface="宋体" pitchFamily="2" charset="-122"/>
              </a:rPr>
              <a:t>比</a:t>
            </a:r>
            <a:r>
              <a:rPr lang="zh-CN" altLang="en-US" sz="3600" b="1" dirty="0" smtClean="0">
                <a:latin typeface="宋体" pitchFamily="2" charset="-122"/>
                <a:ea typeface="宋体" pitchFamily="2" charset="-122"/>
              </a:rPr>
              <a:t>如《谎</a:t>
            </a:r>
            <a:endParaRPr lang="en-US" altLang="zh-CN" sz="3600" b="1" dirty="0" smtClean="0">
              <a:latin typeface="宋体" pitchFamily="2" charset="-122"/>
              <a:ea typeface="宋体" pitchFamily="2" charset="-122"/>
            </a:endParaRPr>
          </a:p>
          <a:p>
            <a:pPr>
              <a:buNone/>
            </a:pPr>
            <a:r>
              <a:rPr lang="zh-CN" altLang="en-US" sz="3600" b="1" dirty="0" smtClean="0">
                <a:latin typeface="宋体" pitchFamily="2" charset="-122"/>
                <a:ea typeface="宋体" pitchFamily="2" charset="-122"/>
              </a:rPr>
              <a:t>言</a:t>
            </a:r>
            <a:r>
              <a:rPr lang="zh-CN" altLang="en-US" sz="3600" b="1" dirty="0">
                <a:latin typeface="宋体" pitchFamily="2" charset="-122"/>
                <a:ea typeface="宋体" pitchFamily="2" charset="-122"/>
              </a:rPr>
              <a:t>之境》《圣诞夜的歌声》《雪夜的</a:t>
            </a:r>
            <a:r>
              <a:rPr lang="zh-CN" altLang="en-US" sz="3600" b="1" dirty="0" smtClean="0">
                <a:latin typeface="宋体" pitchFamily="2" charset="-122"/>
                <a:ea typeface="宋体" pitchFamily="2" charset="-122"/>
              </a:rPr>
              <a:t>故</a:t>
            </a:r>
            <a:endParaRPr lang="en-US" altLang="zh-CN" sz="3600" b="1" dirty="0" smtClean="0">
              <a:latin typeface="宋体" pitchFamily="2" charset="-122"/>
              <a:ea typeface="宋体" pitchFamily="2" charset="-122"/>
            </a:endParaRPr>
          </a:p>
          <a:p>
            <a:pPr>
              <a:buNone/>
            </a:pPr>
            <a:r>
              <a:rPr lang="zh-CN" altLang="en-US" sz="3600" b="1" dirty="0" smtClean="0">
                <a:latin typeface="宋体" pitchFamily="2" charset="-122"/>
                <a:ea typeface="宋体" pitchFamily="2" charset="-122"/>
              </a:rPr>
              <a:t>事》。</a:t>
            </a:r>
            <a:endParaRPr lang="en-US" altLang="x-none" sz="3600" b="1" dirty="0">
              <a:latin typeface="宋体" pitchFamily="2" charset="-122"/>
              <a:ea typeface="宋体" pitchFamily="2" charset="-122"/>
            </a:endParaRPr>
          </a:p>
        </p:txBody>
      </p:sp>
      <p:sp>
        <p:nvSpPr>
          <p:cNvPr id="72707" name="矩形 72706"/>
          <p:cNvSpPr/>
          <p:nvPr/>
        </p:nvSpPr>
        <p:spPr>
          <a:xfrm>
            <a:off x="381000" y="2204864"/>
            <a:ext cx="8763000" cy="29718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3600" b="1" dirty="0">
                <a:solidFill>
                  <a:srgbClr val="FF0000"/>
                </a:solidFill>
                <a:latin typeface="黑体" panose="02010609060101010101" pitchFamily="49" charset="-122"/>
                <a:ea typeface="黑体" panose="02010609060101010101" pitchFamily="49" charset="-122"/>
              </a:rPr>
              <a:t>小说的标题作用：</a:t>
            </a:r>
          </a:p>
          <a:p>
            <a:pPr lvl="0">
              <a:buNone/>
            </a:pPr>
            <a:r>
              <a:rPr lang="zh-CN" altLang="en-US" sz="3600" b="1" dirty="0">
                <a:solidFill>
                  <a:srgbClr val="FF0000"/>
                </a:solidFill>
                <a:latin typeface="黑体" panose="02010609060101010101" pitchFamily="49" charset="-122"/>
                <a:ea typeface="黑体" panose="02010609060101010101" pitchFamily="49" charset="-122"/>
              </a:rPr>
              <a:t>    ①主题、人物、情节；                                                                                   </a:t>
            </a:r>
          </a:p>
          <a:p>
            <a:pPr lvl="0">
              <a:buNone/>
            </a:pPr>
            <a:r>
              <a:rPr lang="zh-CN" altLang="en-US" sz="3600" b="1" dirty="0">
                <a:solidFill>
                  <a:srgbClr val="FF0000"/>
                </a:solidFill>
                <a:latin typeface="黑体" panose="02010609060101010101" pitchFamily="49" charset="-122"/>
                <a:ea typeface="黑体" panose="02010609060101010101" pitchFamily="49" charset="-122"/>
              </a:rPr>
              <a:t>    ②线索、悬念；      </a:t>
            </a:r>
          </a:p>
          <a:p>
            <a:pPr lvl="0">
              <a:buNone/>
            </a:pPr>
            <a:r>
              <a:rPr lang="zh-CN" altLang="en-US" sz="3600" b="1" dirty="0">
                <a:solidFill>
                  <a:srgbClr val="FF0000"/>
                </a:solidFill>
                <a:latin typeface="黑体" panose="02010609060101010101" pitchFamily="49" charset="-122"/>
                <a:ea typeface="黑体" panose="02010609060101010101" pitchFamily="49" charset="-122"/>
              </a:rPr>
              <a:t>    ③象征、双关。</a:t>
            </a:r>
          </a:p>
        </p:txBody>
      </p:sp>
      <p:pic>
        <p:nvPicPr>
          <p:cNvPr id="72708" name="图片 72707" descr="20068209132846853">
            <a:hlinkClick r:id="" action="ppaction://noaction"/>
          </p:cNvPr>
          <p:cNvPicPr>
            <a:picLocks noChangeAspect="1"/>
          </p:cNvPicPr>
          <p:nvPr/>
        </p:nvPicPr>
        <p:blipFill>
          <a:blip r:embed="rId2" cstate="print"/>
          <a:srcRect r="14293"/>
          <a:stretch>
            <a:fillRect/>
          </a:stretch>
        </p:blipFill>
        <p:spPr>
          <a:xfrm>
            <a:off x="6629400" y="5451475"/>
            <a:ext cx="1981200" cy="11779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blinds(horizontal)">
                                      <p:cBhvr>
                                        <p:cTn id="7" dur="500"/>
                                        <p:tgtEl>
                                          <p:spTgt spid="727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2707">
                                            <p:txEl>
                                              <p:pRg st="1" end="1"/>
                                            </p:txEl>
                                          </p:spTgt>
                                        </p:tgtEl>
                                        <p:attrNameLst>
                                          <p:attrName>style.visibility</p:attrName>
                                        </p:attrNameLst>
                                      </p:cBhvr>
                                      <p:to>
                                        <p:strVal val="visible"/>
                                      </p:to>
                                    </p:set>
                                    <p:animEffect transition="in" filter="blinds(horizontal)">
                                      <p:cBhvr>
                                        <p:cTn id="12" dur="500"/>
                                        <p:tgtEl>
                                          <p:spTgt spid="72707">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72707">
                                            <p:txEl>
                                              <p:pRg st="2" end="2"/>
                                            </p:txEl>
                                          </p:spTgt>
                                        </p:tgtEl>
                                        <p:attrNameLst>
                                          <p:attrName>style.visibility</p:attrName>
                                        </p:attrNameLst>
                                      </p:cBhvr>
                                      <p:to>
                                        <p:strVal val="visible"/>
                                      </p:to>
                                    </p:set>
                                    <p:animEffect transition="in" filter="blinds(horizontal)">
                                      <p:cBhvr>
                                        <p:cTn id="15" dur="500"/>
                                        <p:tgtEl>
                                          <p:spTgt spid="72707">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72707">
                                            <p:txEl>
                                              <p:pRg st="3" end="3"/>
                                            </p:txEl>
                                          </p:spTgt>
                                        </p:tgtEl>
                                        <p:attrNameLst>
                                          <p:attrName>style.visibility</p:attrName>
                                        </p:attrNameLst>
                                      </p:cBhvr>
                                      <p:to>
                                        <p:strVal val="visible"/>
                                      </p:to>
                                    </p:set>
                                    <p:animEffect transition="in" filter="blinds(horizontal)">
                                      <p:cBhvr>
                                        <p:cTn id="18" dur="500"/>
                                        <p:tgtEl>
                                          <p:spTgt spid="727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小说阅读之标题">
  <a:themeElements>
    <a:clrScheme name="B05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054">
      <a:majorFont>
        <a:latin typeface="-소망B"/>
        <a:ea typeface="-소망B"/>
        <a:cs typeface=""/>
      </a:majorFont>
      <a:minorFont>
        <a:latin typeface="-윤명조160"/>
        <a:ea typeface="-윤명조16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054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054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054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054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05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05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05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自定义设计方案 13">
      <a:dk1>
        <a:srgbClr val="000000"/>
      </a:dk1>
      <a:lt1>
        <a:srgbClr val="FFFFFF"/>
      </a:lt1>
      <a:dk2>
        <a:srgbClr val="AF8B15"/>
      </a:dk2>
      <a:lt2>
        <a:srgbClr val="9FD4E2"/>
      </a:lt2>
      <a:accent1>
        <a:srgbClr val="246D47"/>
      </a:accent1>
      <a:accent2>
        <a:srgbClr val="725B0F"/>
      </a:accent2>
      <a:accent3>
        <a:srgbClr val="FFFFFF"/>
      </a:accent3>
      <a:accent4>
        <a:srgbClr val="000000"/>
      </a:accent4>
      <a:accent5>
        <a:srgbClr val="ACBAB1"/>
      </a:accent5>
      <a:accent6>
        <a:srgbClr val="67520C"/>
      </a:accent6>
      <a:hlink>
        <a:srgbClr val="725B0F"/>
      </a:hlink>
      <a:folHlink>
        <a:srgbClr val="725B0F"/>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自定义设计方案 13">
        <a:dk1>
          <a:srgbClr val="000000"/>
        </a:dk1>
        <a:lt1>
          <a:srgbClr val="FFFFFF"/>
        </a:lt1>
        <a:dk2>
          <a:srgbClr val="AF8B15"/>
        </a:dk2>
        <a:lt2>
          <a:srgbClr val="9FD4E2"/>
        </a:lt2>
        <a:accent1>
          <a:srgbClr val="246D47"/>
        </a:accent1>
        <a:accent2>
          <a:srgbClr val="725B0F"/>
        </a:accent2>
        <a:accent3>
          <a:srgbClr val="FFFFFF"/>
        </a:accent3>
        <a:accent4>
          <a:srgbClr val="000000"/>
        </a:accent4>
        <a:accent5>
          <a:srgbClr val="ACBAB1"/>
        </a:accent5>
        <a:accent6>
          <a:srgbClr val="67520C"/>
        </a:accent6>
        <a:hlink>
          <a:srgbClr val="725B0F"/>
        </a:hlink>
        <a:folHlink>
          <a:srgbClr val="725B0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小说阅读之标题</Template>
  <TotalTime>48</TotalTime>
  <Words>9516</Words>
  <Application>Microsoft Office PowerPoint</Application>
  <PresentationFormat>全屏显示(4:3)</PresentationFormat>
  <Paragraphs>285</Paragraphs>
  <Slides>46</Slides>
  <Notes>1</Notes>
  <HiddenSlides>1</HiddenSlides>
  <MMClips>0</MMClips>
  <ScaleCrop>false</ScaleCrop>
  <HeadingPairs>
    <vt:vector size="4" baseType="variant">
      <vt:variant>
        <vt:lpstr>主题</vt:lpstr>
      </vt:variant>
      <vt:variant>
        <vt:i4>2</vt:i4>
      </vt:variant>
      <vt:variant>
        <vt:lpstr>幻灯片标题</vt:lpstr>
      </vt:variant>
      <vt:variant>
        <vt:i4>46</vt:i4>
      </vt:variant>
    </vt:vector>
  </HeadingPairs>
  <TitlesOfParts>
    <vt:vector size="48" baseType="lpstr">
      <vt:lpstr>小说阅读之标题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dreamsummit</dc:creator>
  <cp:lastModifiedBy>dreamsummit</cp:lastModifiedBy>
  <cp:revision>5</cp:revision>
  <dcterms:created xsi:type="dcterms:W3CDTF">2020-02-08T04:18:41Z</dcterms:created>
  <dcterms:modified xsi:type="dcterms:W3CDTF">2020-02-08T05:07:03Z</dcterms:modified>
</cp:coreProperties>
</file>