
<file path=[Content_Types].xml><?xml version="1.0" encoding="utf-8"?>
<Types xmlns="http://schemas.openxmlformats.org/package/2006/content-types">
  <Default Extension="jpeg" ContentType="image/jpeg"/>
  <Default Extension="JPG" ContentType="image/.jpg"/>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94" r:id="rId6"/>
    <p:sldId id="295" r:id="rId7"/>
    <p:sldId id="259" r:id="rId8"/>
    <p:sldId id="296" r:id="rId9"/>
    <p:sldId id="307" r:id="rId10"/>
    <p:sldId id="308" r:id="rId11"/>
    <p:sldId id="317" r:id="rId12"/>
    <p:sldId id="318" r:id="rId13"/>
    <p:sldId id="319" r:id="rId14"/>
    <p:sldId id="366" r:id="rId15"/>
    <p:sldId id="375" r:id="rId16"/>
    <p:sldId id="377" r:id="rId17"/>
    <p:sldId id="378" r:id="rId18"/>
    <p:sldId id="379" r:id="rId19"/>
    <p:sldId id="376" r:id="rId20"/>
    <p:sldId id="334" r:id="rId21"/>
    <p:sldId id="386" r:id="rId22"/>
    <p:sldId id="382" r:id="rId23"/>
    <p:sldId id="383" r:id="rId24"/>
    <p:sldId id="384" r:id="rId25"/>
    <p:sldId id="385" r:id="rId26"/>
    <p:sldId id="341" r:id="rId27"/>
    <p:sldId id="343" r:id="rId28"/>
    <p:sldId id="401" r:id="rId29"/>
    <p:sldId id="320" r:id="rId30"/>
    <p:sldId id="396" r:id="rId31"/>
    <p:sldId id="397" r:id="rId32"/>
    <p:sldId id="403" r:id="rId33"/>
    <p:sldId id="356" r:id="rId34"/>
    <p:sldId id="358"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杜B格小生" initials="杜B格小生" lastIdx="0" clrIdx="0"/>
  <p:cmAuthor id="7" name="1206988966@qq.com" initials="1" lastIdx="0" clrIdx="2"/>
  <p:cmAuthor id="1" name="作者" initials="作" lastIdx="0" clrIdx="1"/>
  <p:cmAuthor id="8" name="姜伟光" initials="姜" lastIdx="0" clrIdx="0"/>
  <p:cmAuthor id="2" name="Administrator" initials="A" lastIdx="0" clrIdx="0"/>
  <p:cmAuthor id="9" name="dongyu" initials="d" lastIdx="0" clrIdx="8"/>
  <p:cmAuthor id="3" name="lenovo" initials="l" lastIdx="0" clrIdx="2"/>
  <p:cmAuthor id="10" name="houyanan21" initials="h" lastIdx="0" clrIdx="9"/>
  <p:cmAuthor id="4" name="新课标第一网" initials="新" lastIdx="0" clrIdx="0"/>
  <p:cmAuthor id="5" name="宋洁然" initials="宋" lastIdx="0" clrIdx="1"/>
  <p:cmAuthor id="6" name="ming qiu" initials="m" lastIdx="0" clrIdx="1"/>
  <p:cmAuthor id="11" name="86187" initials="8" lastIdx="1" clrIdx="1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1B37E5"/>
    <a:srgbClr val="009E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300.xml"/><Relationship Id="rId4" Type="http://schemas.openxmlformats.org/officeDocument/2006/relationships/notesMaster" Target="notesMasters/notesMaster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2213852" cy="1845550"/>
          </a:xfrm>
          <a:prstGeom prst="rect">
            <a:avLst/>
          </a:prstGeom>
        </p:spPr>
      </p:pic>
      <p:pic>
        <p:nvPicPr>
          <p:cNvPr id="4" name="图片 3"/>
          <p:cNvPicPr>
            <a:picLocks noChangeAspect="1"/>
          </p:cNvPicPr>
          <p:nvPr userDrawn="1"/>
        </p:nvPicPr>
        <p:blipFill rotWithShape="1">
          <a:blip r:embed="rId3" cstate="print">
            <a:extLst>
              <a:ext uri="{28A0092B-C50C-407E-A947-70E740481C1C}">
                <a14:useLocalDpi xmlns:a14="http://schemas.microsoft.com/office/drawing/2010/main" val="0"/>
              </a:ext>
            </a:extLst>
          </a:blip>
          <a:srcRect t="48550"/>
          <a:stretch>
            <a:fillRect/>
          </a:stretch>
        </p:blipFill>
        <p:spPr>
          <a:xfrm>
            <a:off x="6806427" y="5383378"/>
            <a:ext cx="2636165" cy="1355846"/>
          </a:xfrm>
          <a:prstGeom prst="rect">
            <a:avLst/>
          </a:prstGeom>
        </p:spPr>
      </p:pic>
      <p:pic>
        <p:nvPicPr>
          <p:cNvPr id="5" name="图片 4"/>
          <p:cNvPicPr>
            <a:picLocks noChangeAspect="1"/>
          </p:cNvPicPr>
          <p:nvPr userDrawn="1"/>
        </p:nvPicPr>
        <p:blipFill rotWithShape="1">
          <a:blip r:embed="rId3" cstate="print">
            <a:extLst>
              <a:ext uri="{28A0092B-C50C-407E-A947-70E740481C1C}">
                <a14:useLocalDpi xmlns:a14="http://schemas.microsoft.com/office/drawing/2010/main" val="0"/>
              </a:ext>
            </a:extLst>
          </a:blip>
          <a:srcRect b="52369"/>
          <a:stretch>
            <a:fillRect/>
          </a:stretch>
        </p:blipFill>
        <p:spPr>
          <a:xfrm>
            <a:off x="9442591" y="5456400"/>
            <a:ext cx="2636165" cy="12552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6" name="直接连接符 5"/>
          <p:cNvCxnSpPr/>
          <p:nvPr userDrawn="1"/>
        </p:nvCxnSpPr>
        <p:spPr>
          <a:xfrm>
            <a:off x="766763" y="1052736"/>
            <a:ext cx="9001645"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91402" y="476672"/>
            <a:ext cx="0" cy="371564"/>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file:///D:\qq&#25991;&#20214;\712321467\Image\C2C\Image2\%7b75232B38-A165-1FB7-499C-2E1C792CACB5%7d.png" TargetMode="External"/><Relationship Id="rId21" Type="http://schemas.openxmlformats.org/officeDocument/2006/relationships/image" Target="../media/image3.png"/><Relationship Id="rId20" Type="http://schemas.openxmlformats.org/officeDocument/2006/relationships/tags" Target="../tags/tag64.xml"/><Relationship Id="rId2" Type="http://schemas.openxmlformats.org/officeDocument/2006/relationships/slideLayout" Target="../slideLayouts/slideLayout2.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1073743875" descr="学科网 zxxk.com"/>
          <p:cNvPicPr>
            <a:picLocks noChangeAspect="1"/>
          </p:cNvPicPr>
          <p:nvPr>
            <p:custDataLst>
              <p:tags r:id="rId20"/>
            </p:custDataLst>
          </p:nvPr>
        </p:nvPicPr>
        <p:blipFill>
          <a:blip r:embed="rId21" r:link="rId22"/>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69.xml"/><Relationship Id="rId7" Type="http://schemas.openxmlformats.org/officeDocument/2006/relationships/image" Target="../media/image6.jpeg"/><Relationship Id="rId6" Type="http://schemas.openxmlformats.org/officeDocument/2006/relationships/tags" Target="../tags/tag68.xml"/><Relationship Id="rId5" Type="http://schemas.openxmlformats.org/officeDocument/2006/relationships/image" Target="../media/image5.png"/><Relationship Id="rId4" Type="http://schemas.openxmlformats.org/officeDocument/2006/relationships/tags" Target="../tags/tag67.xml"/><Relationship Id="rId3" Type="http://schemas.openxmlformats.org/officeDocument/2006/relationships/image" Target="../media/image4.png"/><Relationship Id="rId23" Type="http://schemas.openxmlformats.org/officeDocument/2006/relationships/notesSlide" Target="../notesSlides/notesSlide1.xml"/><Relationship Id="rId22" Type="http://schemas.openxmlformats.org/officeDocument/2006/relationships/slideLayout" Target="../slideLayouts/slideLayout1.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66.xml"/><Relationship Id="rId19" Type="http://schemas.openxmlformats.org/officeDocument/2006/relationships/image" Target="../media/image12.png"/><Relationship Id="rId18" Type="http://schemas.openxmlformats.org/officeDocument/2006/relationships/tags" Target="../tags/tag74.xml"/><Relationship Id="rId17" Type="http://schemas.openxmlformats.org/officeDocument/2006/relationships/image" Target="../media/image11.jpeg"/><Relationship Id="rId16" Type="http://schemas.openxmlformats.org/officeDocument/2006/relationships/tags" Target="../tags/tag73.xml"/><Relationship Id="rId15" Type="http://schemas.openxmlformats.org/officeDocument/2006/relationships/image" Target="../media/image10.jpeg"/><Relationship Id="rId14" Type="http://schemas.openxmlformats.org/officeDocument/2006/relationships/tags" Target="../tags/tag72.xml"/><Relationship Id="rId13" Type="http://schemas.openxmlformats.org/officeDocument/2006/relationships/image" Target="../media/image9.jpeg"/><Relationship Id="rId12" Type="http://schemas.openxmlformats.org/officeDocument/2006/relationships/tags" Target="../tags/tag71.xml"/><Relationship Id="rId11" Type="http://schemas.openxmlformats.org/officeDocument/2006/relationships/image" Target="../media/image8.jpeg"/><Relationship Id="rId10" Type="http://schemas.openxmlformats.org/officeDocument/2006/relationships/tags" Target="../tags/tag70.xml"/><Relationship Id="rId1" Type="http://schemas.openxmlformats.org/officeDocument/2006/relationships/tags" Target="../tags/tag65.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1.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0" Type="http://schemas.openxmlformats.org/officeDocument/2006/relationships/slideLayout" Target="../slideLayouts/slideLayout3.xml"/><Relationship Id="rId1" Type="http://schemas.openxmlformats.org/officeDocument/2006/relationships/tags" Target="../tags/tag17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media/image12.png"/><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12.png"/><Relationship Id="rId1" Type="http://schemas.openxmlformats.org/officeDocument/2006/relationships/tags" Target="../tags/tag189.xml"/></Relationships>
</file>

<file path=ppt/slides/_rels/slide14.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5" Type="http://schemas.openxmlformats.org/officeDocument/2006/relationships/notesSlide" Target="../notesSlides/notesSlide6.xml"/><Relationship Id="rId24" Type="http://schemas.openxmlformats.org/officeDocument/2006/relationships/slideLayout" Target="../slideLayouts/slideLayout1.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image" Target="../media/image12.png"/><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18.xml"/><Relationship Id="rId3" Type="http://schemas.openxmlformats.org/officeDocument/2006/relationships/image" Target="../media/image12.png"/><Relationship Id="rId2" Type="http://schemas.openxmlformats.org/officeDocument/2006/relationships/tags" Target="../tags/tag217.xml"/><Relationship Id="rId1" Type="http://schemas.openxmlformats.org/officeDocument/2006/relationships/tags" Target="../tags/tag21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0.xml"/><Relationship Id="rId2" Type="http://schemas.openxmlformats.org/officeDocument/2006/relationships/image" Target="../media/image12.png"/><Relationship Id="rId1" Type="http://schemas.openxmlformats.org/officeDocument/2006/relationships/tags" Target="../tags/tag21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image" Target="../media/image12.png"/><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image" Target="../media/image12.png"/><Relationship Id="rId1" Type="http://schemas.openxmlformats.org/officeDocument/2006/relationships/tags" Target="../tags/tag2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0.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image" Target="../media/image16.png"/><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4" Type="http://schemas.openxmlformats.org/officeDocument/2006/relationships/slideLayout" Target="../slideLayouts/slideLayout7.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image" Target="../media/image12.png"/><Relationship Id="rId10" Type="http://schemas.openxmlformats.org/officeDocument/2006/relationships/tags" Target="../tags/tag240.xml"/><Relationship Id="rId1" Type="http://schemas.openxmlformats.org/officeDocument/2006/relationships/tags" Target="../tags/tag23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7.xml"/><Relationship Id="rId1" Type="http://schemas.openxmlformats.org/officeDocument/2006/relationships/tags" Target="../tags/tag24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9.xml"/><Relationship Id="rId1" Type="http://schemas.openxmlformats.org/officeDocument/2006/relationships/tags" Target="../tags/tag248.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image" Target="../media/image12.png"/><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image" Target="../media/image12.png"/><Relationship Id="rId1" Type="http://schemas.openxmlformats.org/officeDocument/2006/relationships/tags" Target="../tags/tag255.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image" Target="../media/image12.png"/><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image" Target="../media/image12.png"/><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28.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image" Target="../media/image12.png"/><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0" Type="http://schemas.openxmlformats.org/officeDocument/2006/relationships/slideLayout" Target="../slideLayouts/slideLayout2.xml"/><Relationship Id="rId1" Type="http://schemas.openxmlformats.org/officeDocument/2006/relationships/tags" Target="../tags/tag269.xml"/></Relationships>
</file>

<file path=ppt/slides/_rels/slide29.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image" Target="../media/image12.png"/><Relationship Id="rId7" Type="http://schemas.openxmlformats.org/officeDocument/2006/relationships/tags" Target="../tags/tag282.xml"/><Relationship Id="rId6" Type="http://schemas.openxmlformats.org/officeDocument/2006/relationships/image" Target="../media/image17.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2" Type="http://schemas.openxmlformats.org/officeDocument/2006/relationships/notesSlide" Target="../notesSlides/notesSlide7.xml"/><Relationship Id="rId11" Type="http://schemas.openxmlformats.org/officeDocument/2006/relationships/slideLayout" Target="../slideLayouts/slideLayout2.xml"/><Relationship Id="rId10" Type="http://schemas.openxmlformats.org/officeDocument/2006/relationships/tags" Target="../tags/tag284.xml"/><Relationship Id="rId1" Type="http://schemas.openxmlformats.org/officeDocument/2006/relationships/tags" Target="../tags/tag27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4.jpeg"/><Relationship Id="rId6" Type="http://schemas.openxmlformats.org/officeDocument/2006/relationships/tags" Target="../tags/tag87.xml"/><Relationship Id="rId5" Type="http://schemas.openxmlformats.org/officeDocument/2006/relationships/image" Target="../media/image12.png"/><Relationship Id="rId4" Type="http://schemas.openxmlformats.org/officeDocument/2006/relationships/tags" Target="../tags/tag86.xml"/><Relationship Id="rId3" Type="http://schemas.openxmlformats.org/officeDocument/2006/relationships/image" Target="../media/image13.jpeg"/><Relationship Id="rId2" Type="http://schemas.openxmlformats.org/officeDocument/2006/relationships/tags" Target="../tags/tag85.xml"/><Relationship Id="rId1" Type="http://schemas.openxmlformats.org/officeDocument/2006/relationships/tags" Target="../tags/tag84.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image" Target="../media/image12.png"/><Relationship Id="rId1" Type="http://schemas.openxmlformats.org/officeDocument/2006/relationships/tags" Target="../tags/tag285.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image" Target="../media/image12.png"/><Relationship Id="rId1" Type="http://schemas.openxmlformats.org/officeDocument/2006/relationships/tags" Target="../tags/tag289.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93.xml"/><Relationship Id="rId3" Type="http://schemas.openxmlformats.org/officeDocument/2006/relationships/image" Target="../media/image12.png"/><Relationship Id="rId2" Type="http://schemas.openxmlformats.org/officeDocument/2006/relationships/tags" Target="../tags/tag292.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2.png"/><Relationship Id="rId1" Type="http://schemas.openxmlformats.org/officeDocument/2006/relationships/tags" Target="../tags/tag88.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12.png"/><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8" Type="http://schemas.openxmlformats.org/officeDocument/2006/relationships/slideLayout" Target="../slideLayouts/slideLayout7.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slide" Target="slide5.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0" Type="http://schemas.openxmlformats.org/officeDocument/2006/relationships/notesSlide" Target="../notesSlides/notesSlide4.xml"/><Relationship Id="rId3" Type="http://schemas.openxmlformats.org/officeDocument/2006/relationships/tags" Target="../tags/tag118.xml"/><Relationship Id="rId29" Type="http://schemas.openxmlformats.org/officeDocument/2006/relationships/slideLayout" Target="../slideLayouts/slideLayout7.xml"/><Relationship Id="rId28" Type="http://schemas.openxmlformats.org/officeDocument/2006/relationships/image" Target="../media/image15.png"/><Relationship Id="rId27" Type="http://schemas.openxmlformats.org/officeDocument/2006/relationships/tags" Target="../tags/tag139.xml"/><Relationship Id="rId26" Type="http://schemas.microsoft.com/office/2007/relationships/media" Target="../media/media1.wma"/><Relationship Id="rId25" Type="http://schemas.openxmlformats.org/officeDocument/2006/relationships/audio" Target="../media/media1.wma"/><Relationship Id="rId24" Type="http://schemas.openxmlformats.org/officeDocument/2006/relationships/tags" Target="../tags/tag138.xml"/><Relationship Id="rId23" Type="http://schemas.openxmlformats.org/officeDocument/2006/relationships/image" Target="../media/image12.png"/><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17.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4" Type="http://schemas.openxmlformats.org/officeDocument/2006/relationships/notesSlide" Target="../notesSlides/notesSlide5.xml"/><Relationship Id="rId23" Type="http://schemas.openxmlformats.org/officeDocument/2006/relationships/slideLayout" Target="../slideLayouts/slideLayout7.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2.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67.xml"/><Relationship Id="rId4" Type="http://schemas.openxmlformats.org/officeDocument/2006/relationships/image" Target="../media/image12.png"/><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4834255" y="467360"/>
            <a:ext cx="2524125" cy="455930"/>
          </a:xfrm>
          <a:prstGeom prst="rect">
            <a:avLst/>
          </a:prstGeom>
        </p:spPr>
        <p:style>
          <a:lnRef idx="0">
            <a:srgbClr val="FFFFFF"/>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latin typeface="汉仪方叠体简" panose="02010600000101010101" charset="-122"/>
                <a:ea typeface="汉仪方叠体简" panose="02010600000101010101" charset="-122"/>
                <a:cs typeface="微软雅黑" panose="020B0503020204020204" charset="-122"/>
                <a:sym typeface="+mn-ea"/>
              </a:rPr>
              <a:t>延安掠影</a:t>
            </a:r>
            <a:endParaRPr lang="zh-CN" altLang="en-US" sz="2800" b="1">
              <a:solidFill>
                <a:schemeClr val="bg1"/>
              </a:solidFill>
              <a:latin typeface="汉仪方叠体简" panose="02010600000101010101" charset="-122"/>
              <a:ea typeface="汉仪方叠体简" panose="02010600000101010101" charset="-122"/>
              <a:cs typeface="微软雅黑" panose="020B0503020204020204" charset="-122"/>
              <a:sym typeface="+mn-ea"/>
            </a:endParaRPr>
          </a:p>
        </p:txBody>
      </p:sp>
      <p:pic>
        <p:nvPicPr>
          <p:cNvPr id="103" name="图片 102"/>
          <p:cNvPicPr/>
          <p:nvPr>
            <p:custDataLst>
              <p:tags r:id="rId2"/>
            </p:custDataLst>
          </p:nvPr>
        </p:nvPicPr>
        <p:blipFill>
          <a:blip r:embed="rId3"/>
          <a:stretch>
            <a:fillRect/>
          </a:stretch>
        </p:blipFill>
        <p:spPr>
          <a:xfrm>
            <a:off x="304165" y="1039495"/>
            <a:ext cx="5704840" cy="4780915"/>
          </a:xfrm>
          <a:prstGeom prst="rect">
            <a:avLst/>
          </a:prstGeom>
          <a:noFill/>
          <a:ln w="9525">
            <a:noFill/>
          </a:ln>
        </p:spPr>
      </p:pic>
      <p:pic>
        <p:nvPicPr>
          <p:cNvPr id="105" name="图片 104"/>
          <p:cNvPicPr/>
          <p:nvPr>
            <p:custDataLst>
              <p:tags r:id="rId4"/>
            </p:custDataLst>
          </p:nvPr>
        </p:nvPicPr>
        <p:blipFill>
          <a:blip r:embed="rId5"/>
          <a:stretch>
            <a:fillRect/>
          </a:stretch>
        </p:blipFill>
        <p:spPr>
          <a:xfrm>
            <a:off x="457200" y="1163320"/>
            <a:ext cx="5892800" cy="4780280"/>
          </a:xfrm>
          <a:prstGeom prst="rect">
            <a:avLst/>
          </a:prstGeom>
          <a:noFill/>
          <a:ln w="9525">
            <a:noFill/>
          </a:ln>
        </p:spPr>
      </p:pic>
      <p:pic>
        <p:nvPicPr>
          <p:cNvPr id="106" name="图片 105"/>
          <p:cNvPicPr/>
          <p:nvPr>
            <p:custDataLst>
              <p:tags r:id="rId6"/>
            </p:custDataLst>
          </p:nvPr>
        </p:nvPicPr>
        <p:blipFill>
          <a:blip r:embed="rId7"/>
          <a:stretch>
            <a:fillRect/>
          </a:stretch>
        </p:blipFill>
        <p:spPr>
          <a:xfrm>
            <a:off x="776605" y="1163320"/>
            <a:ext cx="6743065" cy="4533265"/>
          </a:xfrm>
          <a:prstGeom prst="rect">
            <a:avLst/>
          </a:prstGeom>
          <a:noFill/>
          <a:ln w="9525">
            <a:noFill/>
          </a:ln>
        </p:spPr>
      </p:pic>
      <p:pic>
        <p:nvPicPr>
          <p:cNvPr id="9" name="图片 8"/>
          <p:cNvPicPr>
            <a:picLocks noChangeAspect="1"/>
          </p:cNvPicPr>
          <p:nvPr>
            <p:custDataLst>
              <p:tags r:id="rId8"/>
            </p:custDataLst>
          </p:nvPr>
        </p:nvPicPr>
        <p:blipFill>
          <a:blip r:embed="rId9"/>
          <a:stretch>
            <a:fillRect/>
          </a:stretch>
        </p:blipFill>
        <p:spPr>
          <a:xfrm>
            <a:off x="1506855" y="1359535"/>
            <a:ext cx="8479790" cy="4459605"/>
          </a:xfrm>
          <a:prstGeom prst="rect">
            <a:avLst/>
          </a:prstGeom>
        </p:spPr>
      </p:pic>
      <p:pic>
        <p:nvPicPr>
          <p:cNvPr id="101" name="图片 100"/>
          <p:cNvPicPr/>
          <p:nvPr>
            <p:custDataLst>
              <p:tags r:id="rId10"/>
            </p:custDataLst>
          </p:nvPr>
        </p:nvPicPr>
        <p:blipFill>
          <a:blip r:embed="rId11"/>
          <a:stretch>
            <a:fillRect/>
          </a:stretch>
        </p:blipFill>
        <p:spPr>
          <a:xfrm>
            <a:off x="2030095" y="1588135"/>
            <a:ext cx="6873875" cy="4483735"/>
          </a:xfrm>
          <a:prstGeom prst="rect">
            <a:avLst/>
          </a:prstGeom>
          <a:noFill/>
          <a:ln w="9525">
            <a:noFill/>
          </a:ln>
        </p:spPr>
      </p:pic>
      <p:pic>
        <p:nvPicPr>
          <p:cNvPr id="102" name="图片 101"/>
          <p:cNvPicPr/>
          <p:nvPr>
            <p:custDataLst>
              <p:tags r:id="rId12"/>
            </p:custDataLst>
          </p:nvPr>
        </p:nvPicPr>
        <p:blipFill>
          <a:blip r:embed="rId13"/>
          <a:stretch>
            <a:fillRect/>
          </a:stretch>
        </p:blipFill>
        <p:spPr>
          <a:xfrm>
            <a:off x="2734945" y="1826895"/>
            <a:ext cx="7251700" cy="4521835"/>
          </a:xfrm>
          <a:prstGeom prst="rect">
            <a:avLst/>
          </a:prstGeom>
          <a:noFill/>
          <a:ln w="9525">
            <a:noFill/>
          </a:ln>
        </p:spPr>
      </p:pic>
      <p:pic>
        <p:nvPicPr>
          <p:cNvPr id="11268" name="图片 4"/>
          <p:cNvPicPr>
            <a:picLocks noChangeAspect="1"/>
          </p:cNvPicPr>
          <p:nvPr>
            <p:custDataLst>
              <p:tags r:id="rId14"/>
            </p:custDataLst>
          </p:nvPr>
        </p:nvPicPr>
        <p:blipFill>
          <a:blip r:embed="rId15"/>
          <a:stretch>
            <a:fillRect/>
          </a:stretch>
        </p:blipFill>
        <p:spPr>
          <a:xfrm>
            <a:off x="3556635" y="2026285"/>
            <a:ext cx="7245985" cy="4831715"/>
          </a:xfrm>
          <a:prstGeom prst="rect">
            <a:avLst/>
          </a:prstGeom>
          <a:noFill/>
          <a:ln w="9525">
            <a:noFill/>
          </a:ln>
        </p:spPr>
      </p:pic>
      <p:pic>
        <p:nvPicPr>
          <p:cNvPr id="100" name="图片 99"/>
          <p:cNvPicPr/>
          <p:nvPr>
            <p:custDataLst>
              <p:tags r:id="rId16"/>
            </p:custDataLst>
          </p:nvPr>
        </p:nvPicPr>
        <p:blipFill>
          <a:blip r:embed="rId17"/>
          <a:stretch>
            <a:fillRect/>
          </a:stretch>
        </p:blipFill>
        <p:spPr>
          <a:xfrm>
            <a:off x="4274820" y="2251710"/>
            <a:ext cx="7083425" cy="4606290"/>
          </a:xfrm>
          <a:prstGeom prst="rect">
            <a:avLst/>
          </a:prstGeom>
          <a:noFill/>
          <a:ln w="9525">
            <a:noFill/>
          </a:ln>
        </p:spPr>
      </p:pic>
      <p:pic>
        <p:nvPicPr>
          <p:cNvPr id="3078" name="图片2"/>
          <p:cNvPicPr>
            <a:picLocks noChangeAspect="1"/>
          </p:cNvPicPr>
          <p:nvPr>
            <p:custDataLst>
              <p:tags r:id="rId18"/>
            </p:custDataLst>
          </p:nvPr>
        </p:nvPicPr>
        <p:blipFill>
          <a:blip r:embed="rId19"/>
          <a:stretch>
            <a:fillRect/>
          </a:stretch>
        </p:blipFill>
        <p:spPr>
          <a:xfrm>
            <a:off x="165418" y="123190"/>
            <a:ext cx="3729037" cy="800100"/>
          </a:xfrm>
          <a:prstGeom prst="rect">
            <a:avLst/>
          </a:prstGeom>
          <a:noFill/>
          <a:ln>
            <a:noFill/>
            <a:miter lim="800000"/>
            <a:headEnd/>
            <a:tailEnd/>
          </a:ln>
        </p:spPr>
      </p:pic>
      <p:sp>
        <p:nvSpPr>
          <p:cNvPr id="3079" name="文本3"/>
          <p:cNvSpPr txBox="1"/>
          <p:nvPr>
            <p:custDataLst>
              <p:tags r:id="rId20"/>
            </p:custDataLst>
          </p:nvPr>
        </p:nvSpPr>
        <p:spPr>
          <a:xfrm>
            <a:off x="606641" y="20246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课前导入</a:t>
            </a:r>
            <a:endParaRPr lang="zh-CN" altLang="en-US" sz="3000" b="1">
              <a:solidFill>
                <a:srgbClr val="FFFFFF"/>
              </a:solidFill>
              <a:latin typeface="微软雅黑" panose="020B0503020204020204" charset="-122"/>
              <a:ea typeface="微软雅黑" panose="020B0503020204020204" charset="-122"/>
            </a:endParaRPr>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left)">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wipe(left)">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left)">
                                      <p:cBhvr>
                                        <p:cTn id="17" dur="500"/>
                                        <p:tgtEl>
                                          <p:spTgt spid="1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wipe(left)">
                                      <p:cBhvr>
                                        <p:cTn id="27" dur="500"/>
                                        <p:tgtEl>
                                          <p:spTgt spid="10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left)">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268"/>
                                        </p:tgtEl>
                                        <p:attrNameLst>
                                          <p:attrName>style.visibility</p:attrName>
                                        </p:attrNameLst>
                                      </p:cBhvr>
                                      <p:to>
                                        <p:strVal val="visible"/>
                                      </p:to>
                                    </p:set>
                                    <p:animEffect transition="in" filter="wipe(left)">
                                      <p:cBhvr>
                                        <p:cTn id="37" dur="500"/>
                                        <p:tgtEl>
                                          <p:spTgt spid="112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wipe(left)">
                                      <p:cBhvr>
                                        <p:cTn id="4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339725" y="303530"/>
          <a:ext cx="11499215" cy="6374765"/>
        </p:xfrm>
        <a:graphic>
          <a:graphicData uri="http://schemas.openxmlformats.org/drawingml/2006/table">
            <a:tbl>
              <a:tblPr firstRow="1" bandRow="1">
                <a:tableStyleId>{21E4AEA4-8DFA-4A89-87EB-49C32662AFE0}</a:tableStyleId>
              </a:tblPr>
              <a:tblGrid>
                <a:gridCol w="2029460"/>
                <a:gridCol w="4575810"/>
                <a:gridCol w="4893945"/>
              </a:tblGrid>
              <a:tr h="737870">
                <a:tc>
                  <a:txBody>
                    <a:bodyPr wrap="square"/>
                    <a:lstStyle/>
                    <a:p>
                      <a:pPr algn="ctr">
                        <a:buNone/>
                      </a:pPr>
                      <a:r>
                        <a:rPr lang="zh-CN" altLang="en-US" sz="2800"/>
                        <a:t>抒情方式</a:t>
                      </a: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800"/>
                        <a:t>诗句</a:t>
                      </a: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800"/>
                        <a:t>情感</a:t>
                      </a: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2118360">
                <a:tc rowSpan="3">
                  <a:txBody>
                    <a:bodyPr wrap="square"/>
                    <a:lstStyle/>
                    <a:p>
                      <a:pPr algn="ctr">
                        <a:buNone/>
                      </a:pPr>
                      <a:r>
                        <a:rPr lang="zh-CN" altLang="en-US" sz="3200">
                          <a:solidFill>
                            <a:srgbClr val="FF0000"/>
                          </a:solidFill>
                        </a:rPr>
                        <a:t>直接抒情</a:t>
                      </a:r>
                      <a:endParaRPr lang="zh-CN" altLang="en-US" sz="3200">
                        <a:solidFill>
                          <a:srgbClr val="FF0000"/>
                        </a:solidFill>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c>
                  <a:txBody>
                    <a:bodyPr wrap="square"/>
                    <a:lstStyle/>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r>
              <a:tr h="1677035">
                <a:tc vMerge="1">
                  <a:tcPr/>
                </a:tc>
                <a:tc>
                  <a:txBody>
                    <a:bodyPr/>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c>
                  <a:txBody>
                    <a:bodyPr/>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r>
              <a:tr h="1841500">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8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bl>
          </a:graphicData>
        </a:graphic>
      </p:graphicFrame>
      <p:sp>
        <p:nvSpPr>
          <p:cNvPr id="5" name="文本框 4"/>
          <p:cNvSpPr txBox="1"/>
          <p:nvPr>
            <p:custDataLst>
              <p:tags r:id="rId2"/>
            </p:custDataLst>
          </p:nvPr>
        </p:nvSpPr>
        <p:spPr>
          <a:xfrm>
            <a:off x="2352675" y="3276600"/>
            <a:ext cx="4618990" cy="1272540"/>
          </a:xfrm>
          <a:prstGeom prst="rect">
            <a:avLst/>
          </a:prstGeom>
          <a:noFill/>
          <a:ln w="9525">
            <a:noFill/>
          </a:ln>
        </p:spPr>
        <p:txBody>
          <a:bodyPr wrap="square">
            <a:spAutoFit/>
          </a:bodyPr>
          <a:lstStyle/>
          <a:p>
            <a:pPr indent="0" fontAlgn="auto">
              <a:lnSpc>
                <a:spcPct val="120000"/>
              </a:lnSpc>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革命的道路千万里，</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20000"/>
              </a:lnSpc>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天南海北</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想</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着你……</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3"/>
            </p:custDataLst>
          </p:nvPr>
        </p:nvSpPr>
        <p:spPr>
          <a:xfrm>
            <a:off x="6971030" y="3276600"/>
            <a:ext cx="4866640" cy="1512570"/>
          </a:xfrm>
          <a:prstGeom prst="rect">
            <a:avLst/>
          </a:prstGeom>
          <a:noFill/>
          <a:ln w="9525">
            <a:noFill/>
          </a:ln>
        </p:spPr>
        <p:txBody>
          <a:bodyPr wrap="square">
            <a:spAutoFit/>
          </a:bodyPr>
          <a:lstStyle/>
          <a:p>
            <a:pPr indent="0" fontAlgn="auto">
              <a:lnSpc>
                <a:spcPct val="110000"/>
              </a:lnSpc>
            </a:pPr>
            <a:r>
              <a:rPr lang="zh-CN" altLang="en-US" sz="2800" b="1">
                <a:solidFill>
                  <a:srgbClr val="0000FF"/>
                </a:solidFill>
                <a:latin typeface="微软雅黑" panose="020B0503020204020204" charset="-122"/>
                <a:ea typeface="微软雅黑" panose="020B0503020204020204" charset="-122"/>
              </a:rPr>
              <a:t>直接抒发</a:t>
            </a:r>
            <a:r>
              <a:rPr lang="en-US" altLang="zh-CN" sz="2800" b="1">
                <a:solidFill>
                  <a:srgbClr val="0000FF"/>
                </a:solidFill>
                <a:latin typeface="微软雅黑" panose="020B0503020204020204" charset="-122"/>
                <a:ea typeface="微软雅黑" panose="020B0503020204020204" charset="-122"/>
              </a:rPr>
              <a:t>“</a:t>
            </a:r>
            <a:r>
              <a:rPr lang="zh-CN" altLang="en-US" sz="2800" b="1">
                <a:solidFill>
                  <a:srgbClr val="0000FF"/>
                </a:solidFill>
                <a:latin typeface="微软雅黑" panose="020B0503020204020204" charset="-122"/>
                <a:ea typeface="微软雅黑" panose="020B0503020204020204" charset="-122"/>
              </a:rPr>
              <a:t>我</a:t>
            </a:r>
            <a:r>
              <a:rPr lang="en-US" altLang="zh-CN" sz="2800" b="1">
                <a:solidFill>
                  <a:srgbClr val="0000FF"/>
                </a:solidFill>
                <a:latin typeface="微软雅黑" panose="020B0503020204020204" charset="-122"/>
                <a:ea typeface="微软雅黑" panose="020B0503020204020204" charset="-122"/>
              </a:rPr>
              <a:t>”</a:t>
            </a:r>
            <a:r>
              <a:rPr lang="zh-CN" altLang="en-US" sz="2800" b="1">
                <a:solidFill>
                  <a:srgbClr val="0000FF"/>
                </a:solidFill>
                <a:latin typeface="微软雅黑" panose="020B0503020204020204" charset="-122"/>
                <a:ea typeface="微软雅黑" panose="020B0503020204020204" charset="-122"/>
              </a:rPr>
              <a:t>对锻造我革命意志的延安深切的</a:t>
            </a:r>
            <a:r>
              <a:rPr lang="zh-CN" altLang="en-US" sz="2800" b="1">
                <a:solidFill>
                  <a:srgbClr val="FF0000"/>
                </a:solidFill>
                <a:latin typeface="微软雅黑" panose="020B0503020204020204" charset="-122"/>
                <a:ea typeface="微软雅黑" panose="020B0503020204020204" charset="-122"/>
              </a:rPr>
              <a:t>思</a:t>
            </a:r>
            <a:r>
              <a:rPr lang="zh-CN" altLang="en-US" sz="2800" b="1">
                <a:solidFill>
                  <a:srgbClr val="FF0000"/>
                </a:solidFill>
                <a:latin typeface="微软雅黑" panose="020B0503020204020204" charset="-122"/>
                <a:ea typeface="微软雅黑" panose="020B0503020204020204" charset="-122"/>
                <a:sym typeface="+mn-ea"/>
              </a:rPr>
              <a:t>念</a:t>
            </a:r>
            <a:r>
              <a:rPr lang="zh-CN" altLang="en-US" sz="2800" b="1">
                <a:solidFill>
                  <a:srgbClr val="FF0000"/>
                </a:solidFill>
                <a:latin typeface="微软雅黑" panose="020B0503020204020204" charset="-122"/>
                <a:ea typeface="微软雅黑" panose="020B0503020204020204" charset="-122"/>
                <a:sym typeface="+mn-ea"/>
              </a:rPr>
              <a:t>与</a:t>
            </a:r>
            <a:r>
              <a:rPr lang="zh-CN" altLang="en-US" sz="2800" b="1">
                <a:solidFill>
                  <a:srgbClr val="FF0000"/>
                </a:solidFill>
                <a:latin typeface="微软雅黑" panose="020B0503020204020204" charset="-122"/>
                <a:ea typeface="微软雅黑" panose="020B0503020204020204" charset="-122"/>
                <a:sym typeface="+mn-ea"/>
              </a:rPr>
              <a:t>感激</a:t>
            </a:r>
            <a:r>
              <a:rPr lang="zh-CN" altLang="en-US" sz="2800" b="1">
                <a:solidFill>
                  <a:srgbClr val="0000FF"/>
                </a:solidFill>
                <a:latin typeface="微软雅黑" panose="020B0503020204020204" charset="-122"/>
                <a:ea typeface="微软雅黑" panose="020B0503020204020204" charset="-122"/>
              </a:rPr>
              <a:t>之情</a:t>
            </a:r>
            <a:endParaRPr lang="en-US" altLang="zh-CN" sz="2800" b="1">
              <a:solidFill>
                <a:srgbClr val="0000FF"/>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2352675" y="4995862"/>
            <a:ext cx="3467100" cy="1272540"/>
          </a:xfrm>
          <a:prstGeom prst="rect">
            <a:avLst/>
          </a:prstGeom>
          <a:noFill/>
          <a:ln w="9525">
            <a:noFill/>
          </a:ln>
        </p:spPr>
        <p:txBody>
          <a:bodyPr wrap="square">
            <a:spAutoFit/>
          </a:bodyPr>
          <a:lstStyle/>
          <a:p>
            <a:pPr indent="0" fontAlgn="auto">
              <a:lnSpc>
                <a:spcPct val="120000"/>
              </a:lnSpc>
            </a:pPr>
            <a:r>
              <a:rPr lang="zh-CN" sz="3200" b="1">
                <a:solidFill>
                  <a:schemeClr val="tx1"/>
                </a:solidFill>
                <a:latin typeface="宋体" panose="02010600030101010101" pitchFamily="2" charset="-122"/>
                <a:ea typeface="宋体" panose="02010600030101010101" pitchFamily="2" charset="-122"/>
              </a:rPr>
              <a:t>身长翅膀吧脚生云，再回延安看母亲！</a:t>
            </a:r>
            <a:endParaRPr lang="zh-CN" sz="3200" b="1">
              <a:solidFill>
                <a:schemeClr val="tx1"/>
              </a:solidFill>
              <a:latin typeface="宋体" panose="02010600030101010101" pitchFamily="2" charset="-122"/>
              <a:ea typeface="宋体" panose="02010600030101010101" pitchFamily="2" charset="-122"/>
            </a:endParaRPr>
          </a:p>
        </p:txBody>
      </p:sp>
      <p:sp>
        <p:nvSpPr>
          <p:cNvPr id="9" name="文本框 8"/>
          <p:cNvSpPr txBox="1"/>
          <p:nvPr>
            <p:custDataLst>
              <p:tags r:id="rId5"/>
            </p:custDataLst>
          </p:nvPr>
        </p:nvSpPr>
        <p:spPr>
          <a:xfrm>
            <a:off x="6971665" y="5112385"/>
            <a:ext cx="4866640" cy="1038860"/>
          </a:xfrm>
          <a:prstGeom prst="rect">
            <a:avLst/>
          </a:prstGeom>
          <a:noFill/>
          <a:ln w="9525">
            <a:noFill/>
          </a:ln>
        </p:spPr>
        <p:txBody>
          <a:bodyPr wrap="square">
            <a:spAutoFit/>
          </a:bodyPr>
          <a:lstStyle/>
          <a:p>
            <a:pPr indent="0" fontAlgn="auto">
              <a:lnSpc>
                <a:spcPct val="110000"/>
              </a:lnSpc>
            </a:pPr>
            <a:r>
              <a:rPr lang="zh-CN" altLang="en-US" sz="2800" b="1">
                <a:solidFill>
                  <a:srgbClr val="0000FF"/>
                </a:solidFill>
                <a:latin typeface="微软雅黑" panose="020B0503020204020204" charset="-122"/>
                <a:ea typeface="微软雅黑" panose="020B0503020204020204" charset="-122"/>
              </a:rPr>
              <a:t>借奇幻的想象直接抒发希望常回延安的</a:t>
            </a:r>
            <a:r>
              <a:rPr lang="zh-CN" altLang="en-US" sz="2800" b="1">
                <a:solidFill>
                  <a:srgbClr val="FF0000"/>
                </a:solidFill>
                <a:latin typeface="微软雅黑" panose="020B0503020204020204" charset="-122"/>
                <a:ea typeface="微软雅黑" panose="020B0503020204020204" charset="-122"/>
              </a:rPr>
              <a:t>迫切期盼</a:t>
            </a:r>
            <a:r>
              <a:rPr lang="zh-CN" altLang="en-US" sz="2800" b="1">
                <a:solidFill>
                  <a:srgbClr val="0000FF"/>
                </a:solidFill>
                <a:latin typeface="微软雅黑" panose="020B0503020204020204" charset="-122"/>
                <a:ea typeface="微软雅黑" panose="020B0503020204020204" charset="-122"/>
              </a:rPr>
              <a:t>之情</a:t>
            </a:r>
            <a:endParaRPr lang="zh-CN" altLang="en-US" sz="2800" b="1">
              <a:solidFill>
                <a:srgbClr val="0000FF"/>
              </a:solidFill>
              <a:latin typeface="微软雅黑" panose="020B0503020204020204" charset="-122"/>
              <a:ea typeface="微软雅黑" panose="020B0503020204020204" charset="-122"/>
            </a:endParaRPr>
          </a:p>
        </p:txBody>
      </p:sp>
      <p:sp>
        <p:nvSpPr>
          <p:cNvPr id="2" name="文本框 1"/>
          <p:cNvSpPr txBox="1"/>
          <p:nvPr/>
        </p:nvSpPr>
        <p:spPr>
          <a:xfrm>
            <a:off x="2352675" y="1481455"/>
            <a:ext cx="4618355" cy="1076325"/>
          </a:xfrm>
          <a:prstGeom prst="rect">
            <a:avLst/>
          </a:prstGeom>
          <a:noFill/>
        </p:spPr>
        <p:txBody>
          <a:bodyPr wrap="square" rtlCol="0" anchor="t">
            <a:spAutoFit/>
          </a:bodyPr>
          <a:p>
            <a:r>
              <a:rPr lang="zh-CN" altLang="en-US" sz="3200" b="1" dirty="0">
                <a:latin typeface="楷体" panose="02010609060101010101" charset="-122"/>
                <a:ea typeface="楷体" panose="02010609060101010101" charset="-122"/>
                <a:cs typeface="楷体" panose="02010609060101010101" charset="-122"/>
                <a:sym typeface="微软雅黑" panose="020B0503020204020204" charset="-122"/>
              </a:rPr>
              <a:t>千声万声</a:t>
            </a:r>
            <a:r>
              <a:rPr lang="zh-CN" altLang="en-US" sz="3200" b="1" dirty="0">
                <a:solidFill>
                  <a:srgbClr val="FF0000"/>
                </a:solidFill>
                <a:latin typeface="楷体" panose="02010609060101010101" charset="-122"/>
                <a:ea typeface="楷体" panose="02010609060101010101" charset="-122"/>
                <a:cs typeface="楷体" panose="02010609060101010101" charset="-122"/>
                <a:sym typeface="微软雅黑" panose="020B0503020204020204" charset="-122"/>
              </a:rPr>
              <a:t>呼唤</a:t>
            </a:r>
            <a:r>
              <a:rPr lang="zh-CN" altLang="en-US" sz="3200" b="1" dirty="0">
                <a:latin typeface="楷体" panose="02010609060101010101" charset="-122"/>
                <a:ea typeface="楷体" panose="02010609060101010101" charset="-122"/>
                <a:cs typeface="楷体" panose="02010609060101010101" charset="-122"/>
                <a:sym typeface="微软雅黑" panose="020B0503020204020204" charset="-122"/>
              </a:rPr>
              <a:t>你，</a:t>
            </a:r>
            <a:endParaRPr lang="zh-CN" altLang="en-US" sz="3200" b="1" dirty="0">
              <a:latin typeface="楷体" panose="02010609060101010101" charset="-122"/>
              <a:ea typeface="楷体" panose="02010609060101010101" charset="-122"/>
              <a:cs typeface="楷体" panose="02010609060101010101" charset="-122"/>
              <a:sym typeface="微软雅黑" panose="020B0503020204020204" charset="-122"/>
            </a:endParaRPr>
          </a:p>
          <a:p>
            <a:r>
              <a:rPr lang="en-US" altLang="zh-CN" sz="3200" b="1" dirty="0">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3200" b="1" dirty="0">
                <a:latin typeface="楷体" panose="02010609060101010101" charset="-122"/>
                <a:ea typeface="楷体" panose="02010609060101010101" charset="-122"/>
                <a:cs typeface="楷体" panose="02010609060101010101" charset="-122"/>
                <a:sym typeface="微软雅黑" panose="020B0503020204020204" charset="-122"/>
              </a:rPr>
              <a:t>母亲延安就在这里！</a:t>
            </a:r>
            <a:endParaRPr lang="zh-CN" altLang="en-US" sz="3200" b="1" dirty="0">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3" name="文本框 2"/>
          <p:cNvSpPr txBox="1"/>
          <p:nvPr>
            <p:custDataLst>
              <p:tags r:id="rId6"/>
            </p:custDataLst>
          </p:nvPr>
        </p:nvSpPr>
        <p:spPr>
          <a:xfrm>
            <a:off x="6971665" y="1139825"/>
            <a:ext cx="4866640" cy="1986280"/>
          </a:xfrm>
          <a:prstGeom prst="rect">
            <a:avLst/>
          </a:prstGeom>
          <a:noFill/>
          <a:ln w="9525">
            <a:noFill/>
          </a:ln>
        </p:spPr>
        <p:txBody>
          <a:bodyPr wrap="square">
            <a:spAutoFit/>
          </a:bodyPr>
          <a:p>
            <a:pPr indent="0" fontAlgn="auto">
              <a:lnSpc>
                <a:spcPct val="110000"/>
              </a:lnSpc>
            </a:pPr>
            <a:r>
              <a:rPr lang="zh-CN" altLang="en-US" sz="2800" b="1">
                <a:solidFill>
                  <a:srgbClr val="0000FF"/>
                </a:solidFill>
                <a:latin typeface="微软雅黑" panose="020B0503020204020204" charset="-122"/>
                <a:ea typeface="微软雅黑" panose="020B0503020204020204" charset="-122"/>
              </a:rPr>
              <a:t>用连声呼唤揭示延安和诗人的密切关系，直白、热烈地抒发了诗人</a:t>
            </a:r>
            <a:r>
              <a:rPr lang="zh-CN" altLang="en-US" sz="2800" b="1">
                <a:solidFill>
                  <a:srgbClr val="FF0000"/>
                </a:solidFill>
                <a:latin typeface="微软雅黑" panose="020B0503020204020204" charset="-122"/>
                <a:ea typeface="微软雅黑" panose="020B0503020204020204" charset="-122"/>
              </a:rPr>
              <a:t>对延安的</a:t>
            </a:r>
            <a:r>
              <a:rPr lang="zh-CN" altLang="en-US" sz="2800" b="1">
                <a:solidFill>
                  <a:srgbClr val="FF0000"/>
                </a:solidFill>
                <a:latin typeface="微软雅黑" panose="020B0503020204020204" charset="-122"/>
                <a:ea typeface="微软雅黑" panose="020B0503020204020204" charset="-122"/>
                <a:sym typeface="+mn-ea"/>
              </a:rPr>
              <a:t>亲切和敬意</a:t>
            </a:r>
            <a:r>
              <a:rPr lang="zh-CN" altLang="en-US" sz="2800" b="1">
                <a:solidFill>
                  <a:srgbClr val="0000FF"/>
                </a:solidFill>
                <a:latin typeface="微软雅黑" panose="020B0503020204020204" charset="-122"/>
                <a:ea typeface="微软雅黑" panose="020B0503020204020204" charset="-122"/>
                <a:sym typeface="+mn-ea"/>
              </a:rPr>
              <a:t>之情</a:t>
            </a:r>
            <a:endParaRPr lang="zh-CN" altLang="en-US" sz="2800" b="1">
              <a:solidFill>
                <a:srgbClr val="0000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3"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38100" y="260350"/>
          <a:ext cx="11937365" cy="6013450"/>
        </p:xfrm>
        <a:graphic>
          <a:graphicData uri="http://schemas.openxmlformats.org/drawingml/2006/table">
            <a:tbl>
              <a:tblPr firstRow="1" bandRow="1">
                <a:tableStyleId>{21E4AEA4-8DFA-4A89-87EB-49C32662AFE0}</a:tableStyleId>
              </a:tblPr>
              <a:tblGrid>
                <a:gridCol w="734695"/>
                <a:gridCol w="1694180"/>
                <a:gridCol w="3272155"/>
                <a:gridCol w="6236335"/>
              </a:tblGrid>
              <a:tr h="695325">
                <a:tc gridSpan="2">
                  <a:txBody>
                    <a:bodyPr wrap="square"/>
                    <a:lstStyle/>
                    <a:p>
                      <a:pPr algn="ctr">
                        <a:buNone/>
                      </a:pPr>
                      <a:r>
                        <a:rPr lang="zh-CN" altLang="en-US" sz="2400"/>
                        <a:t>抒情方式</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hMerge="1">
                  <a:tcP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诗句</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情感</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1399540">
                <a:tc rowSpan="4">
                  <a:txBody>
                    <a:bodyPr wrap="square"/>
                    <a:lstStyle/>
                    <a:p>
                      <a:pPr algn="ctr">
                        <a:buNone/>
                      </a:pPr>
                      <a:r>
                        <a:rPr lang="zh-CN" altLang="en-US" sz="3200">
                          <a:solidFill>
                            <a:srgbClr val="FF0000"/>
                          </a:solidFill>
                        </a:rPr>
                        <a:t>间接抒情</a:t>
                      </a:r>
                      <a:endParaRPr lang="zh-CN" altLang="en-US" sz="3200">
                        <a:solidFill>
                          <a:srgbClr val="FF0000"/>
                        </a:solidFill>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rowSpan="2">
                  <a:txBody>
                    <a:bodyPr wrap="square"/>
                    <a:lstStyle/>
                    <a:p>
                      <a:pPr algn="ctr">
                        <a:buNone/>
                      </a:pPr>
                      <a:r>
                        <a:rPr lang="zh-CN" altLang="en-US" sz="3200">
                          <a:solidFill>
                            <a:srgbClr val="FF0000"/>
                          </a:solidFill>
                        </a:rPr>
                        <a:t>动作</a:t>
                      </a:r>
                      <a:endParaRPr lang="zh-CN" altLang="en-US" sz="3200">
                        <a:solidFill>
                          <a:srgbClr val="FF0000"/>
                        </a:solidFill>
                      </a:endParaRPr>
                    </a:p>
                    <a:p>
                      <a:pPr algn="ctr">
                        <a:buNone/>
                      </a:pPr>
                      <a:r>
                        <a:rPr lang="zh-CN" altLang="en-US" sz="3200">
                          <a:solidFill>
                            <a:srgbClr val="FF0000"/>
                          </a:solidFill>
                        </a:rPr>
                        <a:t>描写</a:t>
                      </a:r>
                      <a:endParaRPr lang="zh-CN" altLang="en-US" sz="3200">
                        <a:solidFill>
                          <a:srgbClr val="FF0000"/>
                        </a:solidFill>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r>
              <a:tr h="1288415">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1376045">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3200">
                          <a:solidFill>
                            <a:srgbClr val="FF0000"/>
                          </a:solidFill>
                        </a:rPr>
                        <a:t>语言</a:t>
                      </a:r>
                      <a:endParaRPr lang="zh-CN" altLang="en-US" sz="3200">
                        <a:solidFill>
                          <a:srgbClr val="FF0000"/>
                        </a:solidFill>
                      </a:endParaRPr>
                    </a:p>
                    <a:p>
                      <a:pPr algn="ctr">
                        <a:buNone/>
                      </a:pPr>
                      <a:r>
                        <a:rPr lang="zh-CN" altLang="en-US" sz="3200">
                          <a:solidFill>
                            <a:srgbClr val="FF0000"/>
                          </a:solidFill>
                        </a:rPr>
                        <a:t>描写</a:t>
                      </a:r>
                      <a:endParaRPr lang="zh-CN" altLang="en-US" sz="3200">
                        <a:solidFill>
                          <a:srgbClr val="FF0000"/>
                        </a:solidFill>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solidFill>
                      <a:schemeClr val="accent2">
                        <a:lumMod val="20000"/>
                        <a:lumOff val="80000"/>
                      </a:schemeClr>
                    </a:solidFill>
                  </a:tcPr>
                </a:tc>
              </a:tr>
              <a:tr h="1254125">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3200">
                          <a:solidFill>
                            <a:srgbClr val="FF0000"/>
                          </a:solidFill>
                        </a:rPr>
                        <a:t>场景</a:t>
                      </a:r>
                      <a:endParaRPr lang="zh-CN" altLang="en-US" sz="3200">
                        <a:solidFill>
                          <a:srgbClr val="FF0000"/>
                        </a:solidFill>
                      </a:endParaRPr>
                    </a:p>
                    <a:p>
                      <a:pPr algn="ctr">
                        <a:buNone/>
                      </a:pPr>
                      <a:r>
                        <a:rPr lang="zh-CN" altLang="en-US" sz="3200">
                          <a:solidFill>
                            <a:srgbClr val="FF0000"/>
                          </a:solidFill>
                        </a:rPr>
                        <a:t>描写</a:t>
                      </a:r>
                      <a:endParaRPr lang="zh-CN" altLang="en-US" sz="3200">
                        <a:solidFill>
                          <a:srgbClr val="FF0000"/>
                        </a:solidFill>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bl>
          </a:graphicData>
        </a:graphic>
      </p:graphicFrame>
      <p:sp>
        <p:nvSpPr>
          <p:cNvPr id="100" name="文本框 99"/>
          <p:cNvSpPr txBox="1"/>
          <p:nvPr>
            <p:custDataLst>
              <p:tags r:id="rId2"/>
            </p:custDataLst>
          </p:nvPr>
        </p:nvSpPr>
        <p:spPr>
          <a:xfrm>
            <a:off x="2493961" y="1032827"/>
            <a:ext cx="3163253" cy="1038860"/>
          </a:xfrm>
          <a:prstGeom prst="rect">
            <a:avLst/>
          </a:prstGeom>
          <a:noFill/>
          <a:ln w="9525">
            <a:noFill/>
          </a:ln>
        </p:spPr>
        <p:txBody>
          <a:bodyPr wrap="square">
            <a:spAutoFit/>
          </a:bodyPr>
          <a:lstStyle/>
          <a:p>
            <a:pPr indent="0" fontAlgn="auto">
              <a:lnSpc>
                <a:spcPct val="110000"/>
              </a:lnSpc>
            </a:pPr>
            <a:r>
              <a:rPr lang="zh-CN" sz="2800" b="1">
                <a:solidFill>
                  <a:schemeClr val="tx1"/>
                </a:solidFill>
                <a:latin typeface="宋体" panose="02010600030101010101" pitchFamily="2" charset="-122"/>
                <a:ea typeface="宋体" panose="02010600030101010101" pitchFamily="2" charset="-122"/>
              </a:rPr>
              <a:t>手</a:t>
            </a:r>
            <a:r>
              <a:rPr lang="zh-CN" sz="2800" b="1">
                <a:solidFill>
                  <a:srgbClr val="FF0000"/>
                </a:solidFill>
                <a:latin typeface="宋体" panose="02010600030101010101" pitchFamily="2" charset="-122"/>
                <a:ea typeface="宋体" panose="02010600030101010101" pitchFamily="2" charset="-122"/>
              </a:rPr>
              <a:t>抓</a:t>
            </a:r>
            <a:r>
              <a:rPr lang="zh-CN" sz="2800" b="1">
                <a:solidFill>
                  <a:schemeClr val="tx1"/>
                </a:solidFill>
                <a:latin typeface="宋体" panose="02010600030101010101" pitchFamily="2" charset="-122"/>
                <a:ea typeface="宋体" panose="02010600030101010101" pitchFamily="2" charset="-122"/>
              </a:rPr>
              <a:t>黄土我不放，</a:t>
            </a:r>
            <a:endParaRPr lang="en-US" sz="2800" b="1">
              <a:solidFill>
                <a:schemeClr val="tx1"/>
              </a:solidFill>
              <a:latin typeface="宋体" panose="02010600030101010101" pitchFamily="2" charset="-122"/>
              <a:ea typeface="宋体" panose="02010600030101010101" pitchFamily="2" charset="-122"/>
            </a:endParaRPr>
          </a:p>
          <a:p>
            <a:pPr indent="0" fontAlgn="auto">
              <a:lnSpc>
                <a:spcPct val="110000"/>
              </a:lnSpc>
            </a:pPr>
            <a:r>
              <a:rPr lang="zh-CN" sz="2800" b="1">
                <a:solidFill>
                  <a:schemeClr val="tx1"/>
                </a:solidFill>
                <a:latin typeface="宋体" panose="02010600030101010101" pitchFamily="2" charset="-122"/>
                <a:ea typeface="宋体" panose="02010600030101010101" pitchFamily="2" charset="-122"/>
              </a:rPr>
              <a:t>紧紧儿</a:t>
            </a:r>
            <a:r>
              <a:rPr lang="zh-CN" sz="2800" b="1">
                <a:solidFill>
                  <a:srgbClr val="FF0000"/>
                </a:solidFill>
                <a:latin typeface="宋体" panose="02010600030101010101" pitchFamily="2" charset="-122"/>
                <a:ea typeface="宋体" panose="02010600030101010101" pitchFamily="2" charset="-122"/>
              </a:rPr>
              <a:t>贴</a:t>
            </a:r>
            <a:r>
              <a:rPr lang="zh-CN" sz="2800" b="1">
                <a:solidFill>
                  <a:schemeClr val="tx1"/>
                </a:solidFill>
                <a:latin typeface="宋体" panose="02010600030101010101" pitchFamily="2" charset="-122"/>
                <a:ea typeface="宋体" panose="02010600030101010101" pitchFamily="2" charset="-122"/>
              </a:rPr>
              <a:t>在心窝上。</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3"/>
            </p:custDataLst>
          </p:nvPr>
        </p:nvSpPr>
        <p:spPr>
          <a:xfrm>
            <a:off x="5808980" y="923290"/>
            <a:ext cx="6166485" cy="1360805"/>
          </a:xfrm>
          <a:prstGeom prst="rect">
            <a:avLst/>
          </a:prstGeom>
          <a:noFill/>
          <a:ln w="9525">
            <a:noFill/>
          </a:ln>
        </p:spPr>
        <p:txBody>
          <a:bodyPr wrap="square">
            <a:spAutoFit/>
          </a:bodyPr>
          <a:lstStyle/>
          <a:p>
            <a:pPr indent="0" fontAlgn="auto">
              <a:lnSpc>
                <a:spcPct val="110000"/>
              </a:lnSpc>
            </a:pPr>
            <a:r>
              <a:rPr lang="zh-CN" sz="2500" b="1">
                <a:solidFill>
                  <a:srgbClr val="0000FF"/>
                </a:solidFill>
                <a:latin typeface="微软雅黑" panose="020B0503020204020204" charset="-122"/>
                <a:ea typeface="微软雅黑" panose="020B0503020204020204" charset="-122"/>
              </a:rPr>
              <a:t>“抓”“贴”等动作</a:t>
            </a:r>
            <a:r>
              <a:rPr lang="zh-CN" altLang="en-US" sz="2500" b="1">
                <a:solidFill>
                  <a:srgbClr val="0000FF"/>
                </a:solidFill>
                <a:latin typeface="微软雅黑" panose="020B0503020204020204" charset="-122"/>
                <a:ea typeface="微软雅黑" panose="020B0503020204020204" charset="-122"/>
              </a:rPr>
              <a:t>饱含深情，再与</a:t>
            </a:r>
            <a:r>
              <a:rPr lang="en-US" altLang="zh-CN" sz="2500" b="1">
                <a:solidFill>
                  <a:srgbClr val="0000FF"/>
                </a:solidFill>
                <a:latin typeface="微软雅黑" panose="020B0503020204020204" charset="-122"/>
                <a:ea typeface="微软雅黑" panose="020B0503020204020204" charset="-122"/>
              </a:rPr>
              <a:t>“</a:t>
            </a:r>
            <a:r>
              <a:rPr lang="zh-CN" altLang="en-US" sz="2500" b="1">
                <a:solidFill>
                  <a:srgbClr val="0000FF"/>
                </a:solidFill>
                <a:latin typeface="微软雅黑" panose="020B0503020204020204" charset="-122"/>
                <a:ea typeface="微软雅黑" panose="020B0503020204020204" charset="-122"/>
              </a:rPr>
              <a:t>黄土</a:t>
            </a:r>
            <a:r>
              <a:rPr lang="en-US" altLang="zh-CN" sz="2500" b="1">
                <a:solidFill>
                  <a:srgbClr val="0000FF"/>
                </a:solidFill>
                <a:latin typeface="微软雅黑" panose="020B0503020204020204" charset="-122"/>
                <a:ea typeface="微软雅黑" panose="020B0503020204020204" charset="-122"/>
              </a:rPr>
              <a:t>”</a:t>
            </a:r>
            <a:r>
              <a:rPr lang="zh-CN" altLang="en-US" sz="2500" b="1">
                <a:solidFill>
                  <a:srgbClr val="0000FF"/>
                </a:solidFill>
                <a:latin typeface="微软雅黑" panose="020B0503020204020204" charset="-122"/>
                <a:ea typeface="微软雅黑" panose="020B0503020204020204" charset="-122"/>
              </a:rPr>
              <a:t>这一富于地域色彩的形象相配合</a:t>
            </a:r>
            <a:r>
              <a:rPr lang="zh-CN" sz="2500" b="1">
                <a:solidFill>
                  <a:srgbClr val="0000FF"/>
                </a:solidFill>
                <a:latin typeface="微软雅黑" panose="020B0503020204020204" charset="-122"/>
                <a:ea typeface="微软雅黑" panose="020B0503020204020204" charset="-122"/>
              </a:rPr>
              <a:t>，</a:t>
            </a:r>
            <a:r>
              <a:rPr lang="zh-CN" sz="2500" b="1">
                <a:solidFill>
                  <a:srgbClr val="FF0000"/>
                </a:solidFill>
                <a:latin typeface="微软雅黑" panose="020B0503020204020204" charset="-122"/>
                <a:ea typeface="微软雅黑" panose="020B0503020204020204" charset="-122"/>
              </a:rPr>
              <a:t>重</a:t>
            </a:r>
            <a:r>
              <a:rPr lang="zh-CN" altLang="en-US" sz="2500" b="1">
                <a:solidFill>
                  <a:srgbClr val="FF0000"/>
                </a:solidFill>
                <a:latin typeface="微软雅黑" panose="020B0503020204020204" charset="-122"/>
                <a:ea typeface="微软雅黑" panose="020B0503020204020204" charset="-122"/>
              </a:rPr>
              <a:t>回延安时的兴奋、激动</a:t>
            </a:r>
            <a:r>
              <a:rPr lang="zh-CN" altLang="en-US" sz="2500" b="1">
                <a:solidFill>
                  <a:srgbClr val="0000FF"/>
                </a:solidFill>
                <a:latin typeface="微软雅黑" panose="020B0503020204020204" charset="-122"/>
                <a:ea typeface="微软雅黑" panose="020B0503020204020204" charset="-122"/>
              </a:rPr>
              <a:t>自然蕴含其中</a:t>
            </a:r>
            <a:r>
              <a:rPr lang="zh-CN" sz="2500" b="1">
                <a:solidFill>
                  <a:srgbClr val="0000FF"/>
                </a:solidFill>
                <a:latin typeface="微软雅黑" panose="020B0503020204020204" charset="-122"/>
                <a:ea typeface="微软雅黑" panose="020B0503020204020204" charset="-122"/>
              </a:rPr>
              <a:t>。</a:t>
            </a:r>
            <a:endParaRPr lang="zh-CN" sz="2500" b="1">
              <a:solidFill>
                <a:srgbClr val="0000FF"/>
              </a:solidFill>
              <a:latin typeface="微软雅黑" panose="020B0503020204020204" charset="-122"/>
              <a:ea typeface="微软雅黑" panose="020B0503020204020204" charset="-122"/>
            </a:endParaRPr>
          </a:p>
        </p:txBody>
      </p:sp>
      <p:sp>
        <p:nvSpPr>
          <p:cNvPr id="5" name="文本框 4"/>
          <p:cNvSpPr txBox="1"/>
          <p:nvPr>
            <p:custDataLst>
              <p:tags r:id="rId4"/>
            </p:custDataLst>
          </p:nvPr>
        </p:nvSpPr>
        <p:spPr>
          <a:xfrm>
            <a:off x="2626995" y="2656840"/>
            <a:ext cx="3181985" cy="902970"/>
          </a:xfrm>
          <a:prstGeom prst="rect">
            <a:avLst/>
          </a:prstGeom>
          <a:noFill/>
          <a:ln w="9525">
            <a:noFill/>
          </a:ln>
        </p:spPr>
        <p:txBody>
          <a:bodyPr wrap="square">
            <a:spAutoFit/>
          </a:bodyPr>
          <a:lstStyle/>
          <a:p>
            <a:pPr indent="0" fontAlgn="auto">
              <a:lnSpc>
                <a:spcPct val="110000"/>
              </a:lnSpc>
            </a:pP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满心话登时说不出来，一头</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扑</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在亲人怀……</a:t>
            </a:r>
            <a:endParaRPr 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5"/>
            </p:custDataLst>
          </p:nvPr>
        </p:nvSpPr>
        <p:spPr>
          <a:xfrm>
            <a:off x="5808980" y="2393538"/>
            <a:ext cx="5988050" cy="1308735"/>
          </a:xfrm>
          <a:prstGeom prst="rect">
            <a:avLst/>
          </a:prstGeom>
          <a:noFill/>
          <a:ln w="9525">
            <a:noFill/>
          </a:ln>
        </p:spPr>
        <p:txBody>
          <a:bodyPr wrap="square">
            <a:spAutoFit/>
          </a:bodyPr>
          <a:lstStyle/>
          <a:p>
            <a:pPr indent="0" fontAlgn="auto">
              <a:lnSpc>
                <a:spcPct val="110000"/>
              </a:lnSpc>
            </a:pPr>
            <a:r>
              <a:rPr lang="zh-CN" sz="2400" b="1">
                <a:solidFill>
                  <a:srgbClr val="0000FF"/>
                </a:solidFill>
                <a:latin typeface="微软雅黑" panose="020B0503020204020204" charset="-122"/>
                <a:ea typeface="微软雅黑" panose="020B0503020204020204" charset="-122"/>
              </a:rPr>
              <a:t>心中有千言万语，却“登时说不出来”，表现出诗人见到亲人们时</a:t>
            </a:r>
            <a:r>
              <a:rPr lang="zh-CN" altLang="en-US" sz="2400" b="1">
                <a:solidFill>
                  <a:srgbClr val="FF0000"/>
                </a:solidFill>
                <a:latin typeface="微软雅黑" panose="020B0503020204020204" charset="-122"/>
                <a:ea typeface="微软雅黑" panose="020B0503020204020204" charset="-122"/>
              </a:rPr>
              <a:t>难</a:t>
            </a:r>
            <a:r>
              <a:rPr lang="zh-CN" sz="2400" b="1">
                <a:solidFill>
                  <a:srgbClr val="FF0000"/>
                </a:solidFill>
                <a:latin typeface="微软雅黑" panose="020B0503020204020204" charset="-122"/>
                <a:ea typeface="微软雅黑" panose="020B0503020204020204" charset="-122"/>
              </a:rPr>
              <a:t>以言表的激动</a:t>
            </a:r>
            <a:r>
              <a:rPr lang="zh-CN" altLang="en-US" sz="2400" b="1">
                <a:solidFill>
                  <a:srgbClr val="FF0000"/>
                </a:solidFill>
                <a:latin typeface="微软雅黑" panose="020B0503020204020204" charset="-122"/>
                <a:ea typeface="微软雅黑" panose="020B0503020204020204" charset="-122"/>
              </a:rPr>
              <a:t>心情</a:t>
            </a:r>
            <a:r>
              <a:rPr lang="zh-CN" sz="2400" b="1">
                <a:solidFill>
                  <a:srgbClr val="0000FF"/>
                </a:solidFill>
                <a:latin typeface="微软雅黑" panose="020B0503020204020204" charset="-122"/>
                <a:ea typeface="微软雅黑" panose="020B0503020204020204" charset="-122"/>
              </a:rPr>
              <a:t>，“扑”动作正是这种心情的外在表现。</a:t>
            </a:r>
            <a:endParaRPr lang="zh-CN" sz="2400" b="1">
              <a:solidFill>
                <a:srgbClr val="0000FF"/>
              </a:solidFill>
              <a:latin typeface="微软雅黑" panose="020B0503020204020204" charset="-122"/>
              <a:ea typeface="微软雅黑" panose="020B0503020204020204" charset="-122"/>
            </a:endParaRPr>
          </a:p>
        </p:txBody>
      </p:sp>
      <p:sp>
        <p:nvSpPr>
          <p:cNvPr id="7" name="文本框 6"/>
          <p:cNvSpPr txBox="1"/>
          <p:nvPr>
            <p:custDataLst>
              <p:tags r:id="rId6"/>
            </p:custDataLst>
          </p:nvPr>
        </p:nvSpPr>
        <p:spPr>
          <a:xfrm>
            <a:off x="2494280" y="3608070"/>
            <a:ext cx="3386455" cy="1003935"/>
          </a:xfrm>
          <a:prstGeom prst="rect">
            <a:avLst/>
          </a:prstGeom>
          <a:noFill/>
          <a:ln w="9525">
            <a:noFill/>
          </a:ln>
        </p:spPr>
        <p:txBody>
          <a:bodyPr wrap="square">
            <a:spAutoFit/>
          </a:bodyPr>
          <a:lstStyle/>
          <a:p>
            <a:pPr indent="0" fontAlgn="auto">
              <a:lnSpc>
                <a:spcPct val="110000"/>
              </a:lnSpc>
            </a:pPr>
            <a:r>
              <a:rPr lang="zh-CN" sz="2700" b="1">
                <a:solidFill>
                  <a:schemeClr val="tx1"/>
                </a:solidFill>
                <a:latin typeface="宋体" panose="02010600030101010101" pitchFamily="2" charset="-122"/>
                <a:ea typeface="宋体" panose="02010600030101010101" pitchFamily="2" charset="-122"/>
                <a:cs typeface="宋体" panose="02010600030101010101" pitchFamily="2" charset="-122"/>
              </a:rPr>
              <a:t>我梦见</a:t>
            </a:r>
            <a:r>
              <a:rPr lang="zh-CN" sz="2700" b="1">
                <a:solidFill>
                  <a:srgbClr val="FF0000"/>
                </a:solidFill>
                <a:latin typeface="宋体" panose="02010600030101010101" pitchFamily="2" charset="-122"/>
                <a:ea typeface="宋体" panose="02010600030101010101" pitchFamily="2" charset="-122"/>
                <a:cs typeface="宋体" panose="02010600030101010101" pitchFamily="2" charset="-122"/>
              </a:rPr>
              <a:t>鸡毛信</a:t>
            </a:r>
            <a:r>
              <a:rPr lang="zh-CN" sz="2700" b="1">
                <a:solidFill>
                  <a:schemeClr val="tx1"/>
                </a:solidFill>
                <a:latin typeface="宋体" panose="02010600030101010101" pitchFamily="2" charset="-122"/>
                <a:ea typeface="宋体" panose="02010600030101010101" pitchFamily="2" charset="-122"/>
                <a:cs typeface="宋体" panose="02010600030101010101" pitchFamily="2" charset="-122"/>
              </a:rPr>
              <a:t>来</a:t>
            </a:r>
            <a:endParaRPr lang="zh-CN" sz="27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10000"/>
              </a:lnSpc>
            </a:pPr>
            <a:r>
              <a:rPr lang="zh-CN" sz="2700" b="1">
                <a:solidFill>
                  <a:schemeClr val="tx1"/>
                </a:solidFill>
                <a:latin typeface="宋体" panose="02010600030101010101" pitchFamily="2" charset="-122"/>
                <a:ea typeface="宋体" panose="02010600030101010101" pitchFamily="2" charset="-122"/>
                <a:cs typeface="宋体" panose="02010600030101010101" pitchFamily="2" charset="-122"/>
              </a:rPr>
              <a:t>——可真见</a:t>
            </a:r>
            <a:r>
              <a:rPr lang="zh-CN" sz="2700" b="1">
                <a:solidFill>
                  <a:srgbClr val="FF0000"/>
                </a:solidFill>
                <a:latin typeface="宋体" panose="02010600030101010101" pitchFamily="2" charset="-122"/>
                <a:ea typeface="宋体" panose="02010600030101010101" pitchFamily="2" charset="-122"/>
                <a:cs typeface="宋体" panose="02010600030101010101" pitchFamily="2" charset="-122"/>
              </a:rPr>
              <a:t>亲人</a:t>
            </a:r>
            <a:r>
              <a:rPr lang="zh-CN" sz="27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27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custDataLst>
              <p:tags r:id="rId7"/>
            </p:custDataLst>
          </p:nvPr>
        </p:nvSpPr>
        <p:spPr>
          <a:xfrm>
            <a:off x="5809615" y="3685540"/>
            <a:ext cx="6165850" cy="1308735"/>
          </a:xfrm>
          <a:prstGeom prst="rect">
            <a:avLst/>
          </a:prstGeom>
          <a:noFill/>
          <a:ln w="9525">
            <a:noFill/>
          </a:ln>
        </p:spPr>
        <p:txBody>
          <a:bodyPr wrap="square">
            <a:spAutoFit/>
          </a:bodyPr>
          <a:lstStyle/>
          <a:p>
            <a:pPr indent="0" fontAlgn="auto">
              <a:lnSpc>
                <a:spcPct val="110000"/>
              </a:lnSpc>
            </a:pP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鸡毛信</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极富时代感，传达了并肩抗敌的</a:t>
            </a:r>
            <a:r>
              <a:rPr lang="zh-CN" altLang="en-US" sz="2400" b="1">
                <a:solidFill>
                  <a:srgbClr val="FF0000"/>
                </a:solidFill>
                <a:latin typeface="微软雅黑" panose="020B0503020204020204" charset="-122"/>
                <a:ea typeface="微软雅黑" panose="020B0503020204020204" charset="-122"/>
              </a:rPr>
              <a:t>战斗情谊</a:t>
            </a:r>
            <a:r>
              <a:rPr lang="zh-CN" altLang="en-US" sz="2400" b="1">
                <a:solidFill>
                  <a:srgbClr val="0000FF"/>
                </a:solidFill>
                <a:latin typeface="微软雅黑" panose="020B0503020204020204" charset="-122"/>
                <a:ea typeface="微软雅黑" panose="020B0503020204020204" charset="-122"/>
              </a:rPr>
              <a:t>；</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亲人</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表达了以老爷爷为代表的</a:t>
            </a:r>
            <a:r>
              <a:rPr lang="zh-CN" altLang="en-US" sz="2400" b="1">
                <a:solidFill>
                  <a:srgbClr val="FF0000"/>
                </a:solidFill>
                <a:latin typeface="微软雅黑" panose="020B0503020204020204" charset="-122"/>
                <a:ea typeface="微软雅黑" panose="020B0503020204020204" charset="-122"/>
              </a:rPr>
              <a:t>延安百姓与诗人之间</a:t>
            </a:r>
            <a:r>
              <a:rPr lang="zh-CN" altLang="en-US" sz="2400" b="1">
                <a:solidFill>
                  <a:srgbClr val="0000FF"/>
                </a:solidFill>
                <a:latin typeface="微软雅黑" panose="020B0503020204020204" charset="-122"/>
                <a:ea typeface="微软雅黑" panose="020B0503020204020204" charset="-122"/>
              </a:rPr>
              <a:t>亲密无间的</a:t>
            </a:r>
            <a:r>
              <a:rPr lang="zh-CN" altLang="en-US" sz="2400" b="1">
                <a:solidFill>
                  <a:srgbClr val="FF0000"/>
                </a:solidFill>
                <a:latin typeface="微软雅黑" panose="020B0503020204020204" charset="-122"/>
                <a:ea typeface="微软雅黑" panose="020B0503020204020204" charset="-122"/>
              </a:rPr>
              <a:t>鱼水深情</a:t>
            </a:r>
            <a:r>
              <a:rPr lang="zh-CN" sz="2400" b="1">
                <a:solidFill>
                  <a:srgbClr val="0000FF"/>
                </a:solidFill>
                <a:latin typeface="微软雅黑" panose="020B0503020204020204" charset="-122"/>
                <a:ea typeface="微软雅黑" panose="020B0503020204020204" charset="-122"/>
              </a:rPr>
              <a:t>。</a:t>
            </a:r>
            <a:endParaRPr lang="zh-CN" sz="2400" b="1">
              <a:solidFill>
                <a:srgbClr val="0000FF"/>
              </a:solidFill>
              <a:latin typeface="微软雅黑" panose="020B0503020204020204" charset="-122"/>
              <a:ea typeface="微软雅黑" panose="020B0503020204020204" charset="-122"/>
            </a:endParaRPr>
          </a:p>
        </p:txBody>
      </p:sp>
      <p:sp>
        <p:nvSpPr>
          <p:cNvPr id="10" name="文本框 9"/>
          <p:cNvSpPr txBox="1"/>
          <p:nvPr>
            <p:custDataLst>
              <p:tags r:id="rId8"/>
            </p:custDataLst>
          </p:nvPr>
        </p:nvSpPr>
        <p:spPr>
          <a:xfrm>
            <a:off x="2494279" y="5120323"/>
            <a:ext cx="3315335" cy="902970"/>
          </a:xfrm>
          <a:prstGeom prst="rect">
            <a:avLst/>
          </a:prstGeom>
          <a:noFill/>
          <a:ln w="9525">
            <a:noFill/>
          </a:ln>
        </p:spPr>
        <p:txBody>
          <a:bodyPr wrap="square">
            <a:spAutoFit/>
          </a:bodyPr>
          <a:lstStyle/>
          <a:p>
            <a:pPr indent="0" fontAlgn="auto">
              <a:lnSpc>
                <a:spcPct val="110000"/>
              </a:lnSpc>
            </a:pP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一条条街道</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宽</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又</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平</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10000"/>
              </a:lnSpc>
            </a:pP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一座座</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楼房</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披</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彩虹……</a:t>
            </a:r>
            <a:endParaRPr 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custDataLst>
              <p:tags r:id="rId9"/>
            </p:custDataLst>
          </p:nvPr>
        </p:nvSpPr>
        <p:spPr>
          <a:xfrm>
            <a:off x="5707380" y="4994275"/>
            <a:ext cx="6268085" cy="1308735"/>
          </a:xfrm>
          <a:prstGeom prst="rect">
            <a:avLst/>
          </a:prstGeom>
          <a:noFill/>
          <a:ln w="9525">
            <a:noFill/>
          </a:ln>
        </p:spPr>
        <p:txBody>
          <a:bodyPr wrap="square">
            <a:spAutoFit/>
          </a:bodyPr>
          <a:lstStyle/>
          <a:p>
            <a:pPr indent="0" fontAlgn="auto">
              <a:lnSpc>
                <a:spcPct val="110000"/>
              </a:lnSpc>
            </a:pPr>
            <a:r>
              <a:rPr lang="zh-CN" altLang="en-US" sz="2400" b="1">
                <a:solidFill>
                  <a:srgbClr val="0000FF"/>
                </a:solidFill>
                <a:latin typeface="微软雅黑" panose="020B0503020204020204" charset="-122"/>
                <a:ea typeface="微软雅黑" panose="020B0503020204020204" charset="-122"/>
              </a:rPr>
              <a:t>数量词</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一条条</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一座座</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，形容词</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宽</a:t>
            </a:r>
            <a:r>
              <a:rPr lang="en-US" altLang="zh-CN" sz="2400" b="1">
                <a:solidFill>
                  <a:srgbClr val="0000FF"/>
                </a:solidFill>
                <a:latin typeface="微软雅黑" panose="020B0503020204020204" charset="-122"/>
                <a:ea typeface="微软雅黑" panose="020B0503020204020204" charset="-122"/>
              </a:rPr>
              <a:t>”</a:t>
            </a:r>
            <a:endParaRPr lang="en-US" altLang="zh-CN" sz="2400" b="1">
              <a:solidFill>
                <a:srgbClr val="0000FF"/>
              </a:solidFill>
              <a:latin typeface="微软雅黑" panose="020B0503020204020204" charset="-122"/>
              <a:ea typeface="微软雅黑" panose="020B0503020204020204" charset="-122"/>
            </a:endParaRPr>
          </a:p>
          <a:p>
            <a:pPr indent="0" fontAlgn="auto">
              <a:lnSpc>
                <a:spcPct val="110000"/>
              </a:lnSpc>
            </a:pP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平</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和动词</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披</a:t>
            </a:r>
            <a:r>
              <a:rPr lang="en-US" altLang="zh-CN" sz="2400" b="1">
                <a:solidFill>
                  <a:srgbClr val="0000FF"/>
                </a:solidFill>
                <a:latin typeface="微软雅黑" panose="020B0503020204020204" charset="-122"/>
                <a:ea typeface="微软雅黑" panose="020B0503020204020204" charset="-122"/>
              </a:rPr>
              <a:t>”</a:t>
            </a:r>
            <a:r>
              <a:rPr lang="zh-CN" altLang="en-US" sz="2400" b="1">
                <a:solidFill>
                  <a:srgbClr val="0000FF"/>
                </a:solidFill>
                <a:latin typeface="微软雅黑" panose="020B0503020204020204" charset="-122"/>
                <a:ea typeface="微软雅黑" panose="020B0503020204020204" charset="-122"/>
              </a:rPr>
              <a:t>，细致描绘了延安新貌，表达了作者</a:t>
            </a:r>
            <a:r>
              <a:rPr lang="zh-CN" altLang="en-US" sz="2400" b="1">
                <a:solidFill>
                  <a:srgbClr val="FF0000"/>
                </a:solidFill>
                <a:latin typeface="微软雅黑" panose="020B0503020204020204" charset="-122"/>
                <a:ea typeface="微软雅黑" panose="020B0503020204020204" charset="-122"/>
              </a:rPr>
              <a:t>对延安建设成就的深情赞美</a:t>
            </a:r>
            <a:r>
              <a:rPr lang="zh-CN" sz="2400" b="1">
                <a:solidFill>
                  <a:srgbClr val="0000FF"/>
                </a:solidFill>
                <a:latin typeface="微软雅黑" panose="020B0503020204020204" charset="-122"/>
                <a:ea typeface="微软雅黑" panose="020B0503020204020204" charset="-122"/>
              </a:rPr>
              <a:t>。</a:t>
            </a:r>
            <a:endParaRPr lang="zh-CN" sz="2400" b="1">
              <a:solidFill>
                <a:srgbClr val="0000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5" grpId="0"/>
      <p:bldP spid="6" grpId="0"/>
      <p:bldP spid="7"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45415" y="749300"/>
            <a:ext cx="11965940" cy="1006475"/>
          </a:xfrm>
          <a:prstGeom prst="rect">
            <a:avLst/>
          </a:prstGeom>
          <a:noFill/>
          <a:ln w="9525">
            <a:noFill/>
          </a:ln>
        </p:spPr>
        <p:txBody>
          <a:bodyPr wrap="square">
            <a:noAutofit/>
          </a:bodyPr>
          <a:lstStyle/>
          <a:p>
            <a:pPr marL="457200" lvl="0" indent="-457200" algn="just">
              <a:lnSpc>
                <a:spcPct val="100000"/>
              </a:lnSpc>
              <a:buClr>
                <a:srgbClr val="00B050"/>
              </a:buClr>
              <a:buSzTx/>
              <a:buFont typeface="Wingdings" panose="05000000000000000000" charset="0"/>
              <a:buChar char="Ø"/>
            </a:pPr>
            <a:r>
              <a:rPr lang="zh-CN" altLang="en-US" sz="2800" b="1">
                <a:latin typeface="宋体" panose="02010600030101010101" pitchFamily="2" charset="-122"/>
                <a:ea typeface="宋体" panose="02010600030101010101" pitchFamily="2" charset="-122"/>
                <a:cs typeface="华文楷体" panose="02010600040101010101" charset="-122"/>
                <a:sym typeface="+mn-ea"/>
              </a:rPr>
              <a:t>除了通过描写</a:t>
            </a:r>
            <a:r>
              <a:rPr lang="zh-CN" altLang="en-US"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间接抒情</a:t>
            </a:r>
            <a:r>
              <a:rPr lang="zh-CN" altLang="en-US" sz="2800" b="1">
                <a:latin typeface="宋体" panose="02010600030101010101" pitchFamily="2" charset="-122"/>
                <a:ea typeface="宋体" panose="02010600030101010101" pitchFamily="2" charset="-122"/>
                <a:cs typeface="华文楷体" panose="02010600040101010101" charset="-122"/>
                <a:sym typeface="+mn-ea"/>
              </a:rPr>
              <a:t>，作者还在诗作中融入</a:t>
            </a:r>
            <a:r>
              <a:rPr lang="zh-CN" altLang="en-US"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叙述</a:t>
            </a:r>
            <a:r>
              <a:rPr lang="zh-CN" altLang="en-US" sz="2800" b="1">
                <a:latin typeface="宋体" panose="02010600030101010101" pitchFamily="2" charset="-122"/>
                <a:ea typeface="宋体" panose="02010600030101010101" pitchFamily="2" charset="-122"/>
                <a:cs typeface="华文楷体" panose="02010600040101010101" charset="-122"/>
                <a:sym typeface="+mn-ea"/>
              </a:rPr>
              <a:t>和</a:t>
            </a:r>
            <a:r>
              <a:rPr lang="zh-CN" altLang="en-US"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议论</a:t>
            </a:r>
            <a:r>
              <a:rPr lang="zh-CN" altLang="en-US" sz="2800" b="1">
                <a:latin typeface="宋体" panose="02010600030101010101" pitchFamily="2" charset="-122"/>
                <a:ea typeface="宋体" panose="02010600030101010101" pitchFamily="2" charset="-122"/>
                <a:cs typeface="华文楷体" panose="02010600040101010101" charset="-122"/>
                <a:sym typeface="+mn-ea"/>
              </a:rPr>
              <a:t>以增强抒情效果</a:t>
            </a:r>
            <a:r>
              <a:rPr lang="zh-CN" sz="2800" b="1">
                <a:latin typeface="宋体" panose="02010600030101010101" pitchFamily="2" charset="-122"/>
                <a:ea typeface="宋体" panose="02010600030101010101" pitchFamily="2" charset="-122"/>
                <a:cs typeface="华文楷体" panose="02010600040101010101" charset="-122"/>
                <a:sym typeface="+mn-ea"/>
              </a:rPr>
              <a:t>。试着找出相关诗句，细心揣摩</a:t>
            </a:r>
            <a:r>
              <a:rPr lang="zh-CN" altLang="en-US" sz="2800" b="1">
                <a:latin typeface="宋体" panose="02010600030101010101" pitchFamily="2" charset="-122"/>
                <a:ea typeface="宋体" panose="02010600030101010101" pitchFamily="2" charset="-122"/>
                <a:cs typeface="华文楷体" panose="02010600040101010101" charset="-122"/>
                <a:sym typeface="+mn-ea"/>
              </a:rPr>
              <a:t>它们在传达情感方面所起的作用</a:t>
            </a:r>
            <a:r>
              <a:rPr lang="zh-CN" sz="2800" b="1">
                <a:latin typeface="宋体" panose="02010600030101010101" pitchFamily="2" charset="-122"/>
                <a:ea typeface="宋体" panose="02010600030101010101" pitchFamily="2" charset="-122"/>
                <a:cs typeface="华文楷体" panose="02010600040101010101" charset="-122"/>
                <a:sym typeface="+mn-ea"/>
              </a:rPr>
              <a:t>。</a:t>
            </a:r>
            <a:endParaRPr lang="zh-CN" sz="2800" b="1">
              <a:latin typeface="宋体" panose="02010600030101010101" pitchFamily="2" charset="-122"/>
              <a:ea typeface="宋体" panose="02010600030101010101" pitchFamily="2" charset="-122"/>
              <a:cs typeface="华文楷体" panose="02010600040101010101" charset="-122"/>
              <a:sym typeface="+mn-ea"/>
            </a:endParaRPr>
          </a:p>
        </p:txBody>
      </p:sp>
      <p:graphicFrame>
        <p:nvGraphicFramePr>
          <p:cNvPr id="4" name="表格 3"/>
          <p:cNvGraphicFramePr>
            <a:graphicFrameLocks noGrp="1"/>
          </p:cNvGraphicFramePr>
          <p:nvPr>
            <p:custDataLst>
              <p:tags r:id="rId2"/>
            </p:custDataLst>
          </p:nvPr>
        </p:nvGraphicFramePr>
        <p:xfrm>
          <a:off x="145415" y="1755775"/>
          <a:ext cx="11850370" cy="4690110"/>
        </p:xfrm>
        <a:graphic>
          <a:graphicData uri="http://schemas.openxmlformats.org/drawingml/2006/table">
            <a:tbl>
              <a:tblPr firstRow="1" bandRow="1">
                <a:tableStyleId>{21E4AEA4-8DFA-4A89-87EB-49C32662AFE0}</a:tableStyleId>
              </a:tblPr>
              <a:tblGrid>
                <a:gridCol w="1558290"/>
                <a:gridCol w="5017770"/>
                <a:gridCol w="5274310"/>
              </a:tblGrid>
              <a:tr h="496570">
                <a:tc>
                  <a:txBody>
                    <a:bodyPr wrap="square"/>
                    <a:lstStyle/>
                    <a:p>
                      <a:pPr algn="ctr">
                        <a:buNone/>
                      </a:pPr>
                      <a:r>
                        <a:rPr lang="zh-CN" altLang="en-US" sz="2400"/>
                        <a:t>表达方式</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诗句</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作用</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1968500">
                <a:tc>
                  <a:txBody>
                    <a:bodyPr wrap="square"/>
                    <a:lstStyle/>
                    <a:p>
                      <a:pPr algn="ctr">
                        <a:buNone/>
                      </a:pPr>
                      <a:endParaRPr lang="zh-CN" altLang="en-US" sz="2800" b="1">
                        <a:solidFill>
                          <a:srgbClr val="231EFB"/>
                        </a:solidFill>
                        <a:latin typeface="黑体" panose="02010609060101010101" charset="-122"/>
                        <a:ea typeface="黑体" panose="02010609060101010101" charset="-122"/>
                      </a:endParaRPr>
                    </a:p>
                    <a:p>
                      <a:pPr algn="ctr">
                        <a:buNone/>
                      </a:pPr>
                      <a:r>
                        <a:rPr lang="zh-CN" altLang="en-US" sz="2800" b="1">
                          <a:solidFill>
                            <a:srgbClr val="231EFB"/>
                          </a:solidFill>
                          <a:latin typeface="黑体" panose="02010609060101010101" charset="-122"/>
                          <a:ea typeface="黑体" panose="02010609060101010101" charset="-122"/>
                        </a:rPr>
                        <a:t>叙述</a:t>
                      </a:r>
                      <a:endParaRPr lang="zh-CN" altLang="en-US" sz="2800" b="1">
                        <a:solidFill>
                          <a:srgbClr val="231EFB"/>
                        </a:solidFill>
                        <a:latin typeface="黑体" panose="02010609060101010101" charset="-122"/>
                        <a:ea typeface="黑体" panose="02010609060101010101" charset="-122"/>
                      </a:endParaRPr>
                    </a:p>
                    <a:p>
                      <a:pPr algn="ctr">
                        <a:buNone/>
                      </a:pPr>
                      <a:endParaRPr lang="zh-CN" altLang="en-US" sz="2800" b="1">
                        <a:solidFill>
                          <a:srgbClr val="231EFB"/>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877570">
                <a:tc>
                  <a:txBody>
                    <a:bodyPr/>
                    <a:p>
                      <a:pPr algn="ctr">
                        <a:buNone/>
                      </a:pPr>
                      <a:endParaRPr lang="zh-CN" altLang="en-US" sz="2800" b="1">
                        <a:solidFill>
                          <a:srgbClr val="231EFB"/>
                        </a:solidFill>
                        <a:latin typeface="黑体" panose="02010609060101010101" charset="-122"/>
                        <a:ea typeface="黑体" panose="02010609060101010101" charset="-122"/>
                      </a:endParaRPr>
                    </a:p>
                    <a:p>
                      <a:pPr algn="ctr">
                        <a:buNone/>
                      </a:pPr>
                      <a:endParaRPr lang="zh-CN" altLang="en-US" sz="2800" b="1">
                        <a:solidFill>
                          <a:srgbClr val="231EFB"/>
                        </a:solidFill>
                        <a:latin typeface="黑体" panose="02010609060101010101" charset="-122"/>
                        <a:ea typeface="黑体" panose="02010609060101010101" charset="-122"/>
                      </a:endParaRPr>
                    </a:p>
                    <a:p>
                      <a:pPr algn="ctr">
                        <a:buNone/>
                      </a:pPr>
                      <a:r>
                        <a:rPr lang="zh-CN" altLang="en-US" sz="2800" b="1">
                          <a:solidFill>
                            <a:srgbClr val="231EFB"/>
                          </a:solidFill>
                          <a:latin typeface="黑体" panose="02010609060101010101" charset="-122"/>
                          <a:ea typeface="黑体" panose="02010609060101010101" charset="-122"/>
                        </a:rPr>
                        <a:t>议论</a:t>
                      </a:r>
                      <a:endParaRPr lang="zh-CN" altLang="en-US" sz="2800" b="1">
                        <a:solidFill>
                          <a:srgbClr val="231EFB"/>
                        </a:solidFill>
                        <a:latin typeface="黑体" panose="02010609060101010101" charset="-122"/>
                        <a:ea typeface="黑体" panose="02010609060101010101" charset="-122"/>
                      </a:endParaRPr>
                    </a:p>
                    <a:p>
                      <a:pPr algn="ctr">
                        <a:buNone/>
                      </a:pPr>
                      <a:endParaRPr lang="zh-CN" altLang="en-US" sz="2800" b="1">
                        <a:solidFill>
                          <a:srgbClr val="231EFB"/>
                        </a:solidFill>
                        <a:latin typeface="黑体" panose="02010609060101010101" charset="-122"/>
                        <a:ea typeface="黑体" panose="02010609060101010101" charset="-122"/>
                      </a:endParaRPr>
                    </a:p>
                    <a:p>
                      <a:pPr algn="ctr">
                        <a:buNone/>
                      </a:pPr>
                      <a:endParaRPr lang="zh-CN" altLang="en-US" sz="2800" b="1">
                        <a:solidFill>
                          <a:srgbClr val="231EFB"/>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bl>
          </a:graphicData>
        </a:graphic>
      </p:graphicFrame>
      <p:pic>
        <p:nvPicPr>
          <p:cNvPr id="3078" name="图片2"/>
          <p:cNvPicPr>
            <a:picLocks noChangeAspect="1"/>
          </p:cNvPicPr>
          <p:nvPr>
            <p:custDataLst>
              <p:tags r:id="rId3"/>
            </p:custDataLst>
          </p:nvPr>
        </p:nvPicPr>
        <p:blipFill>
          <a:blip r:embed="rId4"/>
          <a:stretch>
            <a:fillRect/>
          </a:stretch>
        </p:blipFill>
        <p:spPr>
          <a:xfrm>
            <a:off x="145098" y="72390"/>
            <a:ext cx="3729037" cy="800100"/>
          </a:xfrm>
          <a:prstGeom prst="rect">
            <a:avLst/>
          </a:prstGeom>
          <a:noFill/>
          <a:ln>
            <a:noFill/>
            <a:miter lim="800000"/>
            <a:headEnd/>
            <a:tailEnd/>
          </a:ln>
        </p:spPr>
      </p:pic>
      <p:sp>
        <p:nvSpPr>
          <p:cNvPr id="3079" name="文本3"/>
          <p:cNvSpPr txBox="1"/>
          <p:nvPr>
            <p:custDataLst>
              <p:tags r:id="rId5"/>
            </p:custDataLst>
          </p:nvPr>
        </p:nvSpPr>
        <p:spPr>
          <a:xfrm>
            <a:off x="524726" y="2030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表达方式</a:t>
            </a:r>
            <a:endParaRPr lang="zh-CN" altLang="en-US" sz="3000" b="1">
              <a:solidFill>
                <a:srgbClr val="FFFFFF"/>
              </a:solidFill>
              <a:latin typeface="微软雅黑" panose="020B0503020204020204" charset="-122"/>
              <a:ea typeface="微软雅黑" panose="020B0503020204020204" charset="-122"/>
            </a:endParaRPr>
          </a:p>
        </p:txBody>
      </p:sp>
      <p:sp>
        <p:nvSpPr>
          <p:cNvPr id="2" name="文本框 1"/>
          <p:cNvSpPr txBox="1"/>
          <p:nvPr/>
        </p:nvSpPr>
        <p:spPr>
          <a:xfrm>
            <a:off x="1699895" y="2590165"/>
            <a:ext cx="5002530" cy="1076325"/>
          </a:xfrm>
          <a:prstGeom prst="rect">
            <a:avLst/>
          </a:prstGeom>
          <a:noFill/>
        </p:spPr>
        <p:txBody>
          <a:bodyPr wrap="square" rtlCol="0" anchor="t">
            <a:spAutoFit/>
          </a:bodyPr>
          <a:p>
            <a:r>
              <a:rPr lang="zh-CN" altLang="en-US" sz="3200" u="sng" dirty="0" smtClean="0">
                <a:latin typeface="楷体" panose="02010609060101010101" charset="-122"/>
                <a:ea typeface="楷体" panose="02010609060101010101" charset="-122"/>
                <a:sym typeface="+mn-ea"/>
              </a:rPr>
              <a:t>团支书又领进社主任，</a:t>
            </a:r>
            <a:endParaRPr lang="zh-CN" altLang="en-US" sz="3200" u="sng" dirty="0" smtClean="0">
              <a:latin typeface="楷体" panose="02010609060101010101" charset="-122"/>
              <a:ea typeface="楷体" panose="02010609060101010101" charset="-122"/>
              <a:sym typeface="+mn-ea"/>
            </a:endParaRPr>
          </a:p>
          <a:p>
            <a:r>
              <a:rPr lang="zh-CN" altLang="en-US" sz="3200" u="sng" dirty="0" smtClean="0">
                <a:latin typeface="楷体" panose="02010609060101010101" charset="-122"/>
                <a:ea typeface="楷体" panose="02010609060101010101" charset="-122"/>
                <a:sym typeface="+mn-ea"/>
              </a:rPr>
              <a:t>当年的放羊娃如今长成人。</a:t>
            </a:r>
            <a:endParaRPr lang="zh-CN" altLang="en-US" sz="3200" u="sng" dirty="0" smtClean="0">
              <a:latin typeface="楷体" panose="02010609060101010101" charset="-122"/>
              <a:ea typeface="楷体" panose="02010609060101010101" charset="-122"/>
              <a:sym typeface="+mn-ea"/>
            </a:endParaRPr>
          </a:p>
        </p:txBody>
      </p:sp>
      <p:sp>
        <p:nvSpPr>
          <p:cNvPr id="5" name="文本框 4"/>
          <p:cNvSpPr txBox="1"/>
          <p:nvPr>
            <p:custDataLst>
              <p:tags r:id="rId6"/>
            </p:custDataLst>
          </p:nvPr>
        </p:nvSpPr>
        <p:spPr>
          <a:xfrm>
            <a:off x="6701790" y="2242185"/>
            <a:ext cx="5293995" cy="1986280"/>
          </a:xfrm>
          <a:prstGeom prst="rect">
            <a:avLst/>
          </a:prstGeom>
          <a:noFill/>
          <a:ln w="9525">
            <a:noFill/>
          </a:ln>
        </p:spPr>
        <p:txBody>
          <a:bodyPr wrap="square">
            <a:spAutoFit/>
          </a:bodyPr>
          <a:p>
            <a:pPr indent="0" fontAlgn="auto">
              <a:lnSpc>
                <a:spcPct val="110000"/>
              </a:lnSpc>
            </a:pPr>
            <a:r>
              <a:rPr lang="zh-CN" altLang="en-US" sz="2800" b="1">
                <a:solidFill>
                  <a:srgbClr val="0000FF"/>
                </a:solidFill>
                <a:latin typeface="微软雅黑" panose="020B0503020204020204" charset="-122"/>
                <a:ea typeface="微软雅黑" panose="020B0503020204020204" charset="-122"/>
              </a:rPr>
              <a:t>叙述欢聚场面中一段小插曲，间接表达了作者</a:t>
            </a:r>
            <a:r>
              <a:rPr lang="zh-CN" altLang="en-US" sz="2800" b="1">
                <a:solidFill>
                  <a:srgbClr val="FF0000"/>
                </a:solidFill>
                <a:latin typeface="微软雅黑" panose="020B0503020204020204" charset="-122"/>
                <a:ea typeface="微软雅黑" panose="020B0503020204020204" charset="-122"/>
              </a:rPr>
              <a:t>看到革命后继有人的欣慰</a:t>
            </a:r>
            <a:r>
              <a:rPr lang="zh-CN" altLang="en-US" sz="2800" b="1">
                <a:solidFill>
                  <a:srgbClr val="0000FF"/>
                </a:solidFill>
                <a:latin typeface="微软雅黑" panose="020B0503020204020204" charset="-122"/>
                <a:ea typeface="微软雅黑" panose="020B0503020204020204" charset="-122"/>
              </a:rPr>
              <a:t>之情，也为下一部分描写新延安的可喜面貌做铺垫</a:t>
            </a:r>
            <a:endParaRPr lang="zh-CN" altLang="en-US" sz="2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1699895" y="4715510"/>
            <a:ext cx="5002530" cy="1278890"/>
          </a:xfrm>
          <a:prstGeom prst="rect">
            <a:avLst/>
          </a:prstGeom>
          <a:noFill/>
        </p:spPr>
        <p:txBody>
          <a:bodyPr wrap="square" rtlCol="0" anchor="t">
            <a:noAutofit/>
          </a:bodyPr>
          <a:p>
            <a:r>
              <a:rPr lang="zh-CN" altLang="en-US" sz="3200" u="sng" dirty="0" smtClean="0">
                <a:solidFill>
                  <a:srgbClr val="FF0000"/>
                </a:solidFill>
                <a:latin typeface="楷体" panose="02010609060101010101" charset="-122"/>
                <a:ea typeface="楷体" panose="02010609060101010101" charset="-122"/>
                <a:sym typeface="+mn-ea"/>
              </a:rPr>
              <a:t>赤卫军，青年团，红领巾，走着咱英雄几辈辈人</a:t>
            </a:r>
            <a:r>
              <a:rPr lang="en-US" altLang="zh-CN" sz="3200" u="sng" dirty="0" smtClean="0">
                <a:solidFill>
                  <a:srgbClr val="FF0000"/>
                </a:solidFill>
                <a:latin typeface="楷体" panose="02010609060101010101" charset="-122"/>
                <a:ea typeface="楷体" panose="02010609060101010101" charset="-122"/>
                <a:sym typeface="+mn-ea"/>
              </a:rPr>
              <a:t>……</a:t>
            </a:r>
            <a:endParaRPr lang="en-US" altLang="zh-CN" sz="3200" u="sng" dirty="0" smtClean="0">
              <a:solidFill>
                <a:srgbClr val="FF0000"/>
              </a:solidFill>
              <a:latin typeface="楷体" panose="02010609060101010101" charset="-122"/>
              <a:ea typeface="楷体" panose="02010609060101010101" charset="-122"/>
              <a:sym typeface="+mn-ea"/>
            </a:endParaRPr>
          </a:p>
          <a:p>
            <a:endParaRPr lang="en-US" altLang="zh-CN" sz="3200" u="sng" dirty="0" smtClean="0">
              <a:solidFill>
                <a:srgbClr val="FF0000"/>
              </a:solidFill>
              <a:latin typeface="楷体" panose="02010609060101010101" charset="-122"/>
              <a:ea typeface="楷体" panose="02010609060101010101" charset="-122"/>
              <a:sym typeface="+mn-ea"/>
            </a:endParaRPr>
          </a:p>
        </p:txBody>
      </p:sp>
      <p:sp>
        <p:nvSpPr>
          <p:cNvPr id="8" name="文本框 7"/>
          <p:cNvSpPr txBox="1"/>
          <p:nvPr>
            <p:custDataLst>
              <p:tags r:id="rId7"/>
            </p:custDataLst>
          </p:nvPr>
        </p:nvSpPr>
        <p:spPr>
          <a:xfrm>
            <a:off x="6817360" y="4228465"/>
            <a:ext cx="5293995" cy="2207260"/>
          </a:xfrm>
          <a:prstGeom prst="rect">
            <a:avLst/>
          </a:prstGeom>
          <a:noFill/>
          <a:ln w="9525">
            <a:noFill/>
          </a:ln>
        </p:spPr>
        <p:txBody>
          <a:bodyPr wrap="square">
            <a:spAutoFit/>
          </a:bodyPr>
          <a:p>
            <a:pPr indent="0" fontAlgn="auto">
              <a:lnSpc>
                <a:spcPct val="110000"/>
              </a:lnSpc>
            </a:pPr>
            <a:r>
              <a:rPr lang="zh-CN" altLang="en-US" sz="2500" b="1">
                <a:solidFill>
                  <a:srgbClr val="0000FF"/>
                </a:solidFill>
                <a:latin typeface="微软雅黑" panose="020B0503020204020204" charset="-122"/>
                <a:ea typeface="微软雅黑" panose="020B0503020204020204" charset="-122"/>
              </a:rPr>
              <a:t>通过议论间接抒情，充分表达了作者</a:t>
            </a:r>
            <a:r>
              <a:rPr lang="zh-CN" altLang="en-US" sz="2500" b="1">
                <a:solidFill>
                  <a:srgbClr val="FF0000"/>
                </a:solidFill>
                <a:latin typeface="微软雅黑" panose="020B0503020204020204" charset="-122"/>
                <a:ea typeface="微软雅黑" panose="020B0503020204020204" charset="-122"/>
              </a:rPr>
              <a:t>对英雄们的敬佩</a:t>
            </a:r>
            <a:r>
              <a:rPr lang="zh-CN" altLang="en-US" sz="2500" b="1">
                <a:solidFill>
                  <a:srgbClr val="0000FF"/>
                </a:solidFill>
                <a:latin typeface="微软雅黑" panose="020B0503020204020204" charset="-122"/>
                <a:ea typeface="微软雅黑" panose="020B0503020204020204" charset="-122"/>
              </a:rPr>
              <a:t>之情和</a:t>
            </a:r>
            <a:r>
              <a:rPr lang="zh-CN" altLang="en-US" sz="2500" b="1">
                <a:solidFill>
                  <a:srgbClr val="FF0000"/>
                </a:solidFill>
                <a:latin typeface="微软雅黑" panose="020B0503020204020204" charset="-122"/>
                <a:ea typeface="微软雅黑" panose="020B0503020204020204" charset="-122"/>
              </a:rPr>
              <a:t>对孕育英雄的延安</a:t>
            </a:r>
            <a:r>
              <a:rPr lang="zh-CN" altLang="en-US" sz="2500" b="1">
                <a:solidFill>
                  <a:srgbClr val="0000FF"/>
                </a:solidFill>
                <a:latin typeface="微软雅黑" panose="020B0503020204020204" charset="-122"/>
                <a:ea typeface="微软雅黑" panose="020B0503020204020204" charset="-122"/>
              </a:rPr>
              <a:t>母亲</a:t>
            </a:r>
            <a:r>
              <a:rPr lang="zh-CN" altLang="en-US" sz="2500" b="1">
                <a:solidFill>
                  <a:srgbClr val="FF0000"/>
                </a:solidFill>
                <a:latin typeface="微软雅黑" panose="020B0503020204020204" charset="-122"/>
                <a:ea typeface="微软雅黑" panose="020B0503020204020204" charset="-122"/>
              </a:rPr>
              <a:t>的热爱</a:t>
            </a:r>
            <a:r>
              <a:rPr lang="zh-CN" altLang="en-US" sz="2500" b="1">
                <a:solidFill>
                  <a:srgbClr val="0000FF"/>
                </a:solidFill>
                <a:latin typeface="微软雅黑" panose="020B0503020204020204" charset="-122"/>
                <a:ea typeface="微软雅黑" panose="020B0503020204020204" charset="-122"/>
              </a:rPr>
              <a:t>之情，</a:t>
            </a:r>
            <a:r>
              <a:rPr lang="en-US" altLang="zh-CN" sz="2500" b="1">
                <a:solidFill>
                  <a:srgbClr val="0000FF"/>
                </a:solidFill>
                <a:latin typeface="微软雅黑" panose="020B0503020204020204" charset="-122"/>
                <a:ea typeface="微软雅黑" panose="020B0503020204020204" charset="-122"/>
              </a:rPr>
              <a:t>“</a:t>
            </a:r>
            <a:r>
              <a:rPr lang="zh-CN" altLang="en-US" sz="2500" b="1">
                <a:solidFill>
                  <a:srgbClr val="0000FF"/>
                </a:solidFill>
                <a:latin typeface="微软雅黑" panose="020B0503020204020204" charset="-122"/>
                <a:ea typeface="微软雅黑" panose="020B0503020204020204" charset="-122"/>
              </a:rPr>
              <a:t>几辈辈</a:t>
            </a:r>
            <a:r>
              <a:rPr lang="en-US" altLang="zh-CN" sz="2500" b="1">
                <a:solidFill>
                  <a:srgbClr val="0000FF"/>
                </a:solidFill>
                <a:latin typeface="微软雅黑" panose="020B0503020204020204" charset="-122"/>
                <a:ea typeface="微软雅黑" panose="020B0503020204020204" charset="-122"/>
              </a:rPr>
              <a:t>”</a:t>
            </a:r>
            <a:r>
              <a:rPr lang="zh-CN" altLang="en-US" sz="2500" b="1">
                <a:solidFill>
                  <a:srgbClr val="0000FF"/>
                </a:solidFill>
                <a:latin typeface="微软雅黑" panose="020B0503020204020204" charset="-122"/>
                <a:ea typeface="微软雅黑" panose="020B0503020204020204" charset="-122"/>
              </a:rPr>
              <a:t>则表达了作者</a:t>
            </a:r>
            <a:r>
              <a:rPr lang="zh-CN" altLang="en-US" sz="2500" b="1">
                <a:solidFill>
                  <a:srgbClr val="FF0000"/>
                </a:solidFill>
                <a:latin typeface="微软雅黑" panose="020B0503020204020204" charset="-122"/>
                <a:ea typeface="微软雅黑" panose="020B0503020204020204" charset="-122"/>
              </a:rPr>
              <a:t>看到新时代英雄辈出的盛况时难以抑制的振奋、喜悦</a:t>
            </a:r>
            <a:r>
              <a:rPr lang="zh-CN" altLang="en-US" sz="2500" b="1">
                <a:solidFill>
                  <a:srgbClr val="0000FF"/>
                </a:solidFill>
                <a:latin typeface="微软雅黑" panose="020B0503020204020204" charset="-122"/>
                <a:ea typeface="微软雅黑" panose="020B0503020204020204" charset="-122"/>
              </a:rPr>
              <a:t>之情</a:t>
            </a:r>
            <a:endParaRPr lang="zh-CN" altLang="en-US" sz="2500" b="1">
              <a:solidFill>
                <a:srgbClr val="0000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8" name="图片2"/>
          <p:cNvPicPr>
            <a:picLocks noChangeAspect="1"/>
          </p:cNvPicPr>
          <p:nvPr>
            <p:custDataLst>
              <p:tags r:id="rId1"/>
            </p:custDataLst>
          </p:nvPr>
        </p:nvPicPr>
        <p:blipFill>
          <a:blip r:embed="rId2"/>
          <a:stretch>
            <a:fillRect/>
          </a:stretch>
        </p:blipFill>
        <p:spPr>
          <a:xfrm>
            <a:off x="145098" y="72390"/>
            <a:ext cx="3729037" cy="800100"/>
          </a:xfrm>
          <a:prstGeom prst="rect">
            <a:avLst/>
          </a:prstGeom>
          <a:noFill/>
          <a:ln>
            <a:noFill/>
            <a:miter lim="800000"/>
            <a:headEnd/>
            <a:tailEnd/>
          </a:ln>
        </p:spPr>
      </p:pic>
      <p:sp>
        <p:nvSpPr>
          <p:cNvPr id="3079" name="文本3"/>
          <p:cNvSpPr txBox="1"/>
          <p:nvPr>
            <p:custDataLst>
              <p:tags r:id="rId3"/>
            </p:custDataLst>
          </p:nvPr>
        </p:nvSpPr>
        <p:spPr>
          <a:xfrm>
            <a:off x="524726" y="2030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拓展延伸</a:t>
            </a:r>
            <a:r>
              <a:rPr lang="en-US" altLang="zh-CN" sz="3000" b="1">
                <a:solidFill>
                  <a:srgbClr val="FFFFFF"/>
                </a:solidFill>
                <a:latin typeface="微软雅黑" panose="020B0503020204020204" charset="-122"/>
                <a:ea typeface="微软雅黑" panose="020B0503020204020204" charset="-122"/>
              </a:rPr>
              <a:t>yans </a:t>
            </a:r>
            <a:endParaRPr lang="zh-CN" altLang="en-US" sz="3000" b="1">
              <a:solidFill>
                <a:srgbClr val="FFFFFF"/>
              </a:solidFill>
              <a:latin typeface="微软雅黑" panose="020B0503020204020204" charset="-122"/>
              <a:ea typeface="微软雅黑" panose="020B0503020204020204" charset="-122"/>
            </a:endParaRPr>
          </a:p>
          <a:p>
            <a:pPr marL="0" lvl="0" indent="0" eaLnBrk="1" hangingPunct="1"/>
            <a:endParaRPr lang="zh-CN" altLang="en-US" sz="3000" b="1">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145415" y="872490"/>
            <a:ext cx="11328400" cy="1006475"/>
          </a:xfrm>
          <a:prstGeom prst="rect">
            <a:avLst/>
          </a:prstGeom>
          <a:noFill/>
          <a:ln w="9525">
            <a:noFill/>
          </a:ln>
        </p:spPr>
        <p:txBody>
          <a:bodyPr wrap="square">
            <a:noAutofit/>
          </a:bodyPr>
          <a:p>
            <a:pPr marL="457200" lvl="0" indent="-457200" algn="just">
              <a:lnSpc>
                <a:spcPct val="100000"/>
              </a:lnSpc>
              <a:buClr>
                <a:srgbClr val="00B050"/>
              </a:buClr>
              <a:buSzTx/>
              <a:buFont typeface="Wingdings" panose="05000000000000000000" charset="0"/>
              <a:buChar char="Ø"/>
            </a:pPr>
            <a:r>
              <a:rPr lang="zh-CN" altLang="en-US" sz="3200" b="1">
                <a:latin typeface="宋体" panose="02010600030101010101" pitchFamily="2" charset="-122"/>
                <a:ea typeface="宋体" panose="02010600030101010101" pitchFamily="2" charset="-122"/>
                <a:cs typeface="华文楷体" panose="02010600040101010101" charset="-122"/>
                <a:sym typeface="+mn-ea"/>
              </a:rPr>
              <a:t>朗读《延安，我把你追寻》，用不同颜色或线型勾画诗中综合运用多种表达方式增强抒情效果的语句，批注其表达效果</a:t>
            </a:r>
            <a:r>
              <a:rPr lang="zh-CN" sz="3200" b="1">
                <a:latin typeface="宋体" panose="02010600030101010101" pitchFamily="2" charset="-122"/>
                <a:ea typeface="宋体" panose="02010600030101010101" pitchFamily="2" charset="-122"/>
                <a:cs typeface="华文楷体" panose="02010600040101010101" charset="-122"/>
                <a:sym typeface="+mn-ea"/>
              </a:rPr>
              <a:t>。</a:t>
            </a:r>
            <a:endParaRPr lang="zh-CN" sz="3200" b="1">
              <a:latin typeface="宋体" panose="02010600030101010101" pitchFamily="2" charset="-122"/>
              <a:ea typeface="宋体" panose="02010600030101010101" pitchFamily="2" charset="-122"/>
              <a:cs typeface="华文楷体" panose="02010600040101010101" charset="-122"/>
              <a:sym typeface="+mn-ea"/>
            </a:endParaRPr>
          </a:p>
        </p:txBody>
      </p:sp>
      <p:sp>
        <p:nvSpPr>
          <p:cNvPr id="5" name="矩形 4"/>
          <p:cNvSpPr/>
          <p:nvPr/>
        </p:nvSpPr>
        <p:spPr>
          <a:xfrm>
            <a:off x="685800" y="1905635"/>
            <a:ext cx="11047730" cy="645160"/>
          </a:xfrm>
          <a:prstGeom prst="rect">
            <a:avLst/>
          </a:prstGeom>
        </p:spPr>
        <p:txBody>
          <a:bodyPr wrap="square">
            <a:spAutoFit/>
          </a:bodyPr>
          <a:p>
            <a:pPr indent="0" fontAlgn="auto">
              <a:lnSpc>
                <a:spcPct val="100000"/>
              </a:lnSpc>
              <a:spcAft>
                <a:spcPts val="600"/>
              </a:spcAft>
            </a:pPr>
            <a:r>
              <a:rPr lang="zh-CN" altLang="en-US" sz="3200" b="1" kern="100" dirty="0">
                <a:solidFill>
                  <a:schemeClr val="tx1"/>
                </a:solidFill>
                <a:latin typeface="宋体" panose="02010600030101010101" pitchFamily="2" charset="-122"/>
                <a:ea typeface="宋体" panose="02010600030101010101" pitchFamily="2" charset="-122"/>
                <a:cs typeface="宋体" panose="02010600030101010101" pitchFamily="2" charset="-122"/>
              </a:rPr>
              <a:t>叙述（黑色直线）</a:t>
            </a:r>
            <a:r>
              <a:rPr lang="en-US" altLang="zh-CN" sz="3200" b="1" kern="100" dirty="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3200" b="1" kern="100" dirty="0">
                <a:solidFill>
                  <a:srgbClr val="009E46"/>
                </a:solidFill>
                <a:uFillTx/>
                <a:latin typeface="宋体" panose="02010600030101010101" pitchFamily="2" charset="-122"/>
                <a:ea typeface="宋体" panose="02010600030101010101" pitchFamily="2" charset="-122"/>
                <a:cs typeface="宋体" panose="02010600030101010101" pitchFamily="2" charset="-122"/>
              </a:rPr>
              <a:t>描写（绿色）</a:t>
            </a:r>
            <a:r>
              <a:rPr lang="en-US" altLang="zh-CN" sz="3200" b="1" kern="100" dirty="0">
                <a:solidFill>
                  <a:srgbClr val="009E46"/>
                </a:solidFill>
                <a:uFillTx/>
                <a:latin typeface="宋体" panose="02010600030101010101" pitchFamily="2" charset="-122"/>
                <a:ea typeface="宋体" panose="02010600030101010101" pitchFamily="2" charset="-122"/>
                <a:cs typeface="宋体" panose="02010600030101010101" pitchFamily="2" charset="-122"/>
              </a:rPr>
              <a:t> </a:t>
            </a:r>
            <a:r>
              <a:rPr lang="zh-CN" altLang="en-US" sz="3200" b="1" kern="100" dirty="0">
                <a:solidFill>
                  <a:srgbClr val="FF0000"/>
                </a:solidFill>
                <a:latin typeface="宋体" panose="02010600030101010101" pitchFamily="2" charset="-122"/>
                <a:ea typeface="宋体" panose="02010600030101010101" pitchFamily="2" charset="-122"/>
                <a:cs typeface="宋体" panose="02010600030101010101" pitchFamily="2" charset="-122"/>
              </a:rPr>
              <a:t>抒情（红色）</a:t>
            </a:r>
            <a:r>
              <a:rPr lang="en-US" altLang="zh-CN" sz="3200" b="1" kern="100" dirty="0">
                <a:solidFill>
                  <a:srgbClr val="009E46"/>
                </a:solidFill>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kern="100" dirty="0">
                <a:solidFill>
                  <a:srgbClr val="1B37E5"/>
                </a:solidFill>
                <a:latin typeface="宋体" panose="02010600030101010101" pitchFamily="2" charset="-122"/>
                <a:ea typeface="宋体" panose="02010600030101010101" pitchFamily="2" charset="-122"/>
                <a:cs typeface="宋体" panose="02010600030101010101" pitchFamily="2" charset="-122"/>
              </a:rPr>
              <a:t>议论（蓝色）</a:t>
            </a:r>
            <a:r>
              <a:rPr lang="en-US" altLang="zh-CN" sz="3600" b="1" dirty="0" smtClean="0">
                <a:latin typeface="楷体" panose="02010609060101010101" charset="-122"/>
                <a:ea typeface="楷体" panose="02010609060101010101" charset="-122"/>
                <a:sym typeface="+mn-ea"/>
              </a:rPr>
              <a:t>  </a:t>
            </a:r>
            <a:r>
              <a:rPr lang="en-US" altLang="zh-CN" sz="3600" dirty="0" smtClean="0">
                <a:latin typeface="楷体" panose="02010609060101010101" charset="-122"/>
                <a:ea typeface="楷体" panose="02010609060101010101" charset="-122"/>
                <a:sym typeface="+mn-ea"/>
              </a:rPr>
              <a:t>  </a:t>
            </a:r>
            <a:endParaRPr lang="zh-CN" altLang="en-US" sz="3600" b="1" dirty="0">
              <a:latin typeface="黑体" panose="02010609060101010101" charset="-122"/>
              <a:ea typeface="黑体" panose="02010609060101010101" charset="-122"/>
            </a:endParaRPr>
          </a:p>
        </p:txBody>
      </p:sp>
      <p:sp>
        <p:nvSpPr>
          <p:cNvPr id="7" name="矩形 6"/>
          <p:cNvSpPr/>
          <p:nvPr/>
        </p:nvSpPr>
        <p:spPr>
          <a:xfrm>
            <a:off x="685800" y="2551069"/>
            <a:ext cx="10642534" cy="1968136"/>
          </a:xfrm>
          <a:prstGeom prst="rect">
            <a:avLst/>
          </a:prstGeom>
          <a:solidFill>
            <a:schemeClr val="bg1"/>
          </a:solidFill>
        </p:spPr>
        <p:txBody>
          <a:bodyPr wrap="square" lIns="179671" tIns="107930" rIns="252048" bIns="107930">
            <a:noAutofit/>
          </a:bodyPr>
          <a:p>
            <a:pPr indent="0" fontAlgn="auto">
              <a:lnSpc>
                <a:spcPct val="100000"/>
              </a:lnSpc>
            </a:pPr>
            <a:r>
              <a:rPr lang="zh-CN" altLang="en-US" sz="3200" dirty="0" smtClean="0">
                <a:latin typeface="楷体" panose="02010609060101010101" charset="-122"/>
                <a:ea typeface="楷体" panose="02010609060101010101" charset="-122"/>
              </a:rPr>
              <a:t>描写、叙述</a:t>
            </a:r>
            <a:r>
              <a:rPr lang="en-US" altLang="zh-CN" sz="3200" dirty="0" smtClean="0">
                <a:latin typeface="楷体" panose="02010609060101010101" charset="-122"/>
                <a:ea typeface="楷体" panose="02010609060101010101" charset="-122"/>
              </a:rPr>
              <a:t>：</a:t>
            </a:r>
            <a:endParaRPr lang="en-US" altLang="zh-CN" sz="3200" dirty="0" smtClean="0">
              <a:latin typeface="楷体" panose="02010609060101010101" charset="-122"/>
              <a:ea typeface="楷体" panose="02010609060101010101" charset="-122"/>
            </a:endParaRPr>
          </a:p>
          <a:p>
            <a:pPr indent="0" fontAlgn="auto">
              <a:lnSpc>
                <a:spcPct val="100000"/>
              </a:lnSpc>
            </a:pPr>
            <a:r>
              <a:rPr lang="en-US" altLang="zh-CN" sz="2900" dirty="0" smtClean="0">
                <a:latin typeface="楷体" panose="02010609060101010101" charset="-122"/>
                <a:ea typeface="楷体" panose="02010609060101010101" charset="-122"/>
              </a:rPr>
              <a:t>  </a:t>
            </a:r>
            <a:r>
              <a:rPr lang="zh-CN" sz="2900" dirty="0" smtClean="0">
                <a:latin typeface="楷体" panose="02010609060101010101" charset="-122"/>
                <a:ea typeface="楷体" panose="02010609060101010101" charset="-122"/>
              </a:rPr>
              <a:t>“</a:t>
            </a:r>
            <a:r>
              <a:rPr lang="zh-CN" sz="2900" dirty="0" smtClean="0">
                <a:highlight>
                  <a:srgbClr val="00FF00"/>
                </a:highlight>
                <a:latin typeface="楷体" panose="02010609060101010101" charset="-122"/>
                <a:ea typeface="楷体" panose="02010609060101010101" charset="-122"/>
              </a:rPr>
              <a:t>一排排高楼大厦像雨后春笋，一件件家用电器满目琳琅</a:t>
            </a:r>
            <a:r>
              <a:rPr lang="zh-CN" sz="2900" dirty="0" smtClean="0">
                <a:latin typeface="楷体" panose="02010609060101010101" charset="-122"/>
                <a:ea typeface="楷体" panose="02010609060101010101" charset="-122"/>
              </a:rPr>
              <a:t>；</a:t>
            </a:r>
            <a:endParaRPr lang="zh-CN" sz="2900" dirty="0" smtClean="0">
              <a:latin typeface="楷体" panose="02010609060101010101" charset="-122"/>
              <a:ea typeface="楷体" panose="02010609060101010101" charset="-122"/>
            </a:endParaRPr>
          </a:p>
          <a:p>
            <a:pPr indent="0" fontAlgn="auto">
              <a:lnSpc>
                <a:spcPct val="100000"/>
              </a:lnSpc>
            </a:pPr>
            <a:r>
              <a:rPr lang="zh-CN" sz="2900" u="sng" dirty="0" smtClean="0">
                <a:latin typeface="楷体" panose="02010609060101010101" charset="-122"/>
                <a:ea typeface="楷体" panose="02010609060101010101" charset="-122"/>
              </a:rPr>
              <a:t>我们永远告别了</a:t>
            </a:r>
            <a:r>
              <a:rPr lang="zh-CN" sz="2900" u="sng" dirty="0" smtClean="0">
                <a:highlight>
                  <a:srgbClr val="00FF00"/>
                </a:highlight>
                <a:latin typeface="楷体" panose="02010609060101010101" charset="-122"/>
                <a:ea typeface="楷体" panose="02010609060101010101" charset="-122"/>
              </a:rPr>
              <a:t>破旧的茅屋</a:t>
            </a:r>
            <a:r>
              <a:rPr lang="zh-CN" sz="2900" dirty="0" smtClean="0">
                <a:latin typeface="楷体" panose="02010609060101010101" charset="-122"/>
                <a:ea typeface="楷体" panose="02010609060101010101" charset="-122"/>
              </a:rPr>
              <a:t>，</a:t>
            </a:r>
            <a:r>
              <a:rPr lang="zh-CN" sz="2900" u="sng" dirty="0" smtClean="0">
                <a:latin typeface="楷体" panose="02010609060101010101" charset="-122"/>
                <a:ea typeface="楷体" panose="02010609060101010101" charset="-122"/>
              </a:rPr>
              <a:t>却忘不了延安窑洞</a:t>
            </a:r>
            <a:r>
              <a:rPr lang="zh-CN" sz="2900" u="sng" dirty="0" smtClean="0">
                <a:highlight>
                  <a:srgbClr val="00FF00"/>
                </a:highlight>
                <a:latin typeface="楷体" panose="02010609060101010101" charset="-122"/>
                <a:ea typeface="楷体" panose="02010609060101010101" charset="-122"/>
              </a:rPr>
              <a:t>温热的土炕</a:t>
            </a:r>
            <a:r>
              <a:rPr lang="zh-CN" sz="2900" dirty="0" smtClean="0">
                <a:latin typeface="楷体" panose="02010609060101010101" charset="-122"/>
                <a:ea typeface="楷体" panose="02010609060101010101" charset="-122"/>
              </a:rPr>
              <a:t>。</a:t>
            </a:r>
            <a:r>
              <a:rPr lang="en-US" altLang="zh-CN" sz="2900" dirty="0" smtClean="0">
                <a:latin typeface="楷体" panose="02010609060101010101" charset="-122"/>
                <a:ea typeface="楷体" panose="02010609060101010101" charset="-122"/>
              </a:rPr>
              <a:t>”</a:t>
            </a:r>
            <a:r>
              <a:rPr lang="en-US" altLang="zh-CN" sz="2900" dirty="0">
                <a:latin typeface="楷体" panose="02010609060101010101" charset="-122"/>
                <a:ea typeface="楷体" panose="02010609060101010101" charset="-122"/>
              </a:rPr>
              <a:t> </a:t>
            </a:r>
            <a:r>
              <a:rPr lang="en-US" altLang="zh-CN" sz="3200" dirty="0">
                <a:latin typeface="楷体" panose="02010609060101010101" charset="-122"/>
                <a:ea typeface="楷体" panose="02010609060101010101" charset="-122"/>
              </a:rPr>
              <a:t>   </a:t>
            </a:r>
            <a:endParaRPr lang="en-US" altLang="zh-CN" sz="3200" dirty="0">
              <a:latin typeface="楷体" panose="02010609060101010101" charset="-122"/>
              <a:ea typeface="楷体" panose="02010609060101010101" charset="-122"/>
            </a:endParaRPr>
          </a:p>
          <a:p>
            <a:pPr indent="0" fontAlgn="auto">
              <a:lnSpc>
                <a:spcPct val="120000"/>
              </a:lnSpc>
            </a:pPr>
            <a:r>
              <a:rPr lang="en-US" altLang="zh-CN" sz="3200" dirty="0">
                <a:latin typeface="楷体" panose="02010609060101010101" charset="-122"/>
                <a:ea typeface="楷体" panose="02010609060101010101" charset="-122"/>
              </a:rPr>
              <a:t>    </a:t>
            </a:r>
            <a:endParaRPr lang="zh-CN" altLang="en-US" sz="3200" dirty="0">
              <a:solidFill>
                <a:srgbClr val="FF000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774700" y="4307098"/>
            <a:ext cx="10642534" cy="2379345"/>
          </a:xfrm>
          <a:prstGeom prst="rect">
            <a:avLst/>
          </a:prstGeom>
          <a:solidFill>
            <a:schemeClr val="accent1">
              <a:lumMod val="20000"/>
              <a:lumOff val="80000"/>
            </a:schemeClr>
          </a:solidFill>
        </p:spPr>
        <p:txBody>
          <a:bodyPr wrap="square" lIns="179671" tIns="107930" rIns="252048" bIns="107930" rtlCol="0" anchor="t">
            <a:spAutoFit/>
          </a:bodyPr>
          <a:p>
            <a:pPr indent="0" fontAlgn="auto">
              <a:lnSpc>
                <a:spcPct val="110000"/>
              </a:lnSpc>
            </a:pPr>
            <a:r>
              <a:rPr lang="en-US" altLang="zh-CN" sz="3200" dirty="0">
                <a:solidFill>
                  <a:srgbClr val="FF0000"/>
                </a:solidFill>
                <a:latin typeface="楷体" panose="02010609060101010101" charset="-122"/>
                <a:ea typeface="楷体" panose="02010609060101010101" charset="-122"/>
                <a:cs typeface="楷体" panose="02010609060101010101" charset="-122"/>
                <a:sym typeface="+mn-ea"/>
              </a:rPr>
              <a:t>    </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数量词“一排排”“一件件”描写日新月异的变化，</a:t>
            </a:r>
            <a:r>
              <a:rPr lang="en-US" altLang="zh-CN" sz="3200" b="1" dirty="0">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雨后春笋</a:t>
            </a:r>
            <a:r>
              <a:rPr lang="en-US" altLang="zh-CN" sz="3200" b="1" dirty="0">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满目琳琅</a:t>
            </a:r>
            <a:r>
              <a:rPr lang="en-US" altLang="zh-CN" sz="3200" b="1" dirty="0">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描绘新延安的富足，喜悦之情充溢在字里行间；</a:t>
            </a:r>
            <a:r>
              <a:rPr lang="en-US" altLang="zh-CN" sz="3200" b="1" dirty="0">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告别茅屋，难忘土炕</a:t>
            </a:r>
            <a:r>
              <a:rPr lang="en-US" altLang="zh-CN" sz="3200" b="1" dirty="0">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在客观叙述现实情况的同时，间接抒发了对革命圣地延安的无限深情。</a:t>
            </a:r>
            <a:endParaRPr lang="en-US" altLang="zh-CN" sz="3200" b="1" dirty="0">
              <a:solidFill>
                <a:srgbClr val="C0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bldLvl="0" animBg="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1"/>
            </p:custDataLst>
          </p:nvPr>
        </p:nvSpPr>
        <p:spPr>
          <a:xfrm>
            <a:off x="377613" y="2898140"/>
            <a:ext cx="722207" cy="1568450"/>
          </a:xfrm>
          <a:prstGeom prst="rect">
            <a:avLst/>
          </a:prstGeom>
          <a:noFill/>
        </p:spPr>
        <p:txBody>
          <a:bodyPr wrap="square" rtlCol="0">
            <a:spAutoFit/>
          </a:bodyPr>
          <a:lstStyle/>
          <a:p>
            <a:r>
              <a:rPr lang="zh-CN" altLang="en-US" sz="3200" b="1">
                <a:solidFill>
                  <a:srgbClr val="002060"/>
                </a:solidFill>
                <a:latin typeface="微软雅黑" panose="020B0503020204020204" charset="-122"/>
                <a:ea typeface="微软雅黑" panose="020B0503020204020204" charset="-122"/>
              </a:rPr>
              <a:t>回延安</a:t>
            </a:r>
            <a:endParaRPr lang="zh-CN" altLang="en-US" sz="3200" b="1">
              <a:solidFill>
                <a:srgbClr val="002060"/>
              </a:solidFill>
              <a:latin typeface="微软雅黑" panose="020B0503020204020204" charset="-122"/>
              <a:ea typeface="微软雅黑" panose="020B0503020204020204" charset="-122"/>
            </a:endParaRPr>
          </a:p>
        </p:txBody>
      </p:sp>
      <p:sp>
        <p:nvSpPr>
          <p:cNvPr id="17" name="左大括号 16"/>
          <p:cNvSpPr/>
          <p:nvPr>
            <p:custDataLst>
              <p:tags r:id="rId2"/>
            </p:custDataLst>
          </p:nvPr>
        </p:nvSpPr>
        <p:spPr>
          <a:xfrm>
            <a:off x="1099820" y="1416473"/>
            <a:ext cx="307340" cy="4688840"/>
          </a:xfrm>
          <a:prstGeom prst="leftBrace">
            <a:avLst>
              <a:gd name="adj1" fmla="val 7887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solidFill>
                <a:srgbClr val="002060"/>
              </a:solidFill>
              <a:latin typeface="微软雅黑" panose="020B0503020204020204" charset="-122"/>
              <a:ea typeface="微软雅黑" panose="020B0503020204020204" charset="-122"/>
            </a:endParaRPr>
          </a:p>
        </p:txBody>
      </p:sp>
      <p:sp>
        <p:nvSpPr>
          <p:cNvPr id="18" name="文本框 17"/>
          <p:cNvSpPr txBox="1"/>
          <p:nvPr>
            <p:custDataLst>
              <p:tags r:id="rId3"/>
            </p:custDataLst>
          </p:nvPr>
        </p:nvSpPr>
        <p:spPr>
          <a:xfrm>
            <a:off x="1195493" y="1363980"/>
            <a:ext cx="1910080" cy="583565"/>
          </a:xfrm>
          <a:prstGeom prst="rect">
            <a:avLst/>
          </a:prstGeom>
          <a:noFill/>
        </p:spPr>
        <p:txBody>
          <a:bodyPr wrap="square" rtlCol="0">
            <a:spAutoFit/>
          </a:bodyPr>
          <a:lstStyle/>
          <a:p>
            <a:pPr algn="l"/>
            <a:r>
              <a:rPr lang="zh-CN" altLang="en-US" sz="3200" b="1">
                <a:solidFill>
                  <a:srgbClr val="002060"/>
                </a:solidFill>
                <a:latin typeface="微软雅黑" panose="020B0503020204020204" charset="-122"/>
                <a:ea typeface="微软雅黑" panose="020B0503020204020204" charset="-122"/>
              </a:rPr>
              <a:t>回延安</a:t>
            </a:r>
            <a:endParaRPr lang="zh-CN" altLang="en-US" sz="3200" b="1">
              <a:solidFill>
                <a:srgbClr val="002060"/>
              </a:solidFill>
              <a:latin typeface="微软雅黑" panose="020B0503020204020204" charset="-122"/>
              <a:ea typeface="微软雅黑" panose="020B0503020204020204" charset="-122"/>
            </a:endParaRPr>
          </a:p>
        </p:txBody>
      </p:sp>
      <p:sp>
        <p:nvSpPr>
          <p:cNvPr id="21" name="文本框 20"/>
          <p:cNvSpPr txBox="1"/>
          <p:nvPr>
            <p:custDataLst>
              <p:tags r:id="rId4"/>
            </p:custDataLst>
          </p:nvPr>
        </p:nvSpPr>
        <p:spPr>
          <a:xfrm>
            <a:off x="2365587" y="1363980"/>
            <a:ext cx="4281593" cy="583565"/>
          </a:xfrm>
          <a:prstGeom prst="rect">
            <a:avLst/>
          </a:prstGeom>
          <a:noFill/>
        </p:spPr>
        <p:txBody>
          <a:bodyPr wrap="square" rtlCol="0">
            <a:spAutoFit/>
          </a:bodyPr>
          <a:lstStyle/>
          <a:p>
            <a:pPr algn="l"/>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抒写重返之情</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5"/>
            </p:custDataLst>
          </p:nvPr>
        </p:nvSpPr>
        <p:spPr>
          <a:xfrm>
            <a:off x="5679440" y="1395730"/>
            <a:ext cx="4652645" cy="583565"/>
          </a:xfrm>
          <a:prstGeom prst="rect">
            <a:avLst/>
          </a:prstGeom>
          <a:noFill/>
        </p:spPr>
        <p:txBody>
          <a:bodyPr wrap="square" rtlCol="0">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激动、喜悦</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custDataLst>
              <p:tags r:id="rId6"/>
            </p:custDataLst>
          </p:nvPr>
        </p:nvSpPr>
        <p:spPr>
          <a:xfrm>
            <a:off x="1195493" y="2531533"/>
            <a:ext cx="1827953" cy="583565"/>
          </a:xfrm>
          <a:prstGeom prst="rect">
            <a:avLst/>
          </a:prstGeom>
          <a:noFill/>
        </p:spPr>
        <p:txBody>
          <a:bodyPr wrap="square" rtlCol="0">
            <a:spAutoFit/>
          </a:bodyPr>
          <a:lstStyle/>
          <a:p>
            <a:pPr algn="l"/>
            <a:r>
              <a:rPr lang="zh-CN" altLang="en-US" sz="3200" b="1">
                <a:solidFill>
                  <a:srgbClr val="002060"/>
                </a:solidFill>
                <a:latin typeface="微软雅黑" panose="020B0503020204020204" charset="-122"/>
                <a:ea typeface="微软雅黑" panose="020B0503020204020204" charset="-122"/>
              </a:rPr>
              <a:t>忆延安</a:t>
            </a:r>
            <a:endParaRPr lang="zh-CN" altLang="en-US" sz="3200" b="1">
              <a:solidFill>
                <a:srgbClr val="002060"/>
              </a:solidFill>
              <a:latin typeface="微软雅黑" panose="020B0503020204020204" charset="-122"/>
              <a:ea typeface="微软雅黑" panose="020B0503020204020204" charset="-122"/>
            </a:endParaRPr>
          </a:p>
        </p:txBody>
      </p:sp>
      <p:sp>
        <p:nvSpPr>
          <p:cNvPr id="31" name="文本框 30"/>
          <p:cNvSpPr txBox="1"/>
          <p:nvPr>
            <p:custDataLst>
              <p:tags r:id="rId7"/>
            </p:custDataLst>
          </p:nvPr>
        </p:nvSpPr>
        <p:spPr>
          <a:xfrm>
            <a:off x="1195493" y="3548380"/>
            <a:ext cx="2153073" cy="583565"/>
          </a:xfrm>
          <a:prstGeom prst="rect">
            <a:avLst/>
          </a:prstGeom>
          <a:noFill/>
        </p:spPr>
        <p:txBody>
          <a:bodyPr wrap="square" rtlCol="0">
            <a:spAutoFit/>
          </a:bodyPr>
          <a:lstStyle/>
          <a:p>
            <a:pPr algn="l"/>
            <a:r>
              <a:rPr lang="zh-CN" altLang="en-US" sz="3200" b="1">
                <a:solidFill>
                  <a:srgbClr val="002060"/>
                </a:solidFill>
                <a:latin typeface="微软雅黑" panose="020B0503020204020204" charset="-122"/>
                <a:ea typeface="微软雅黑" panose="020B0503020204020204" charset="-122"/>
              </a:rPr>
              <a:t>话延安</a:t>
            </a:r>
            <a:endParaRPr lang="zh-CN" altLang="en-US" sz="3200" b="1">
              <a:solidFill>
                <a:srgbClr val="002060"/>
              </a:solidFill>
              <a:latin typeface="微软雅黑" panose="020B0503020204020204" charset="-122"/>
              <a:ea typeface="微软雅黑" panose="020B0503020204020204" charset="-122"/>
            </a:endParaRPr>
          </a:p>
        </p:txBody>
      </p:sp>
      <p:sp>
        <p:nvSpPr>
          <p:cNvPr id="32" name="文本框 31"/>
          <p:cNvSpPr txBox="1"/>
          <p:nvPr>
            <p:custDataLst>
              <p:tags r:id="rId8"/>
            </p:custDataLst>
          </p:nvPr>
        </p:nvSpPr>
        <p:spPr>
          <a:xfrm>
            <a:off x="2430357" y="3548380"/>
            <a:ext cx="4594860" cy="583565"/>
          </a:xfrm>
          <a:prstGeom prst="rect">
            <a:avLst/>
          </a:prstGeom>
          <a:noFill/>
        </p:spPr>
        <p:txBody>
          <a:bodyPr wrap="square" rtlCol="0">
            <a:spAutoFit/>
          </a:bodyPr>
          <a:lstStyle/>
          <a:p>
            <a:pPr algn="l"/>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描绘欢聚场面</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33" name="文本框 32"/>
          <p:cNvSpPr txBox="1"/>
          <p:nvPr>
            <p:custDataLst>
              <p:tags r:id="rId9"/>
            </p:custDataLst>
          </p:nvPr>
        </p:nvSpPr>
        <p:spPr>
          <a:xfrm>
            <a:off x="5815330" y="3616960"/>
            <a:ext cx="4448810" cy="583565"/>
          </a:xfrm>
          <a:prstGeom prst="rect">
            <a:avLst/>
          </a:prstGeom>
          <a:noFill/>
        </p:spPr>
        <p:txBody>
          <a:bodyPr wrap="square" rtlCol="0">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喜悦、兴奋</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35" name="文本框 34"/>
          <p:cNvSpPr txBox="1"/>
          <p:nvPr>
            <p:custDataLst>
              <p:tags r:id="rId10"/>
            </p:custDataLst>
          </p:nvPr>
        </p:nvSpPr>
        <p:spPr>
          <a:xfrm>
            <a:off x="2317750" y="2576830"/>
            <a:ext cx="4507865" cy="583565"/>
          </a:xfrm>
          <a:prstGeom prst="rect">
            <a:avLst/>
          </a:prstGeom>
          <a:noFill/>
        </p:spPr>
        <p:txBody>
          <a:bodyPr wrap="square" rtlCol="0" anchor="t">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sym typeface="+mn-ea"/>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rPr>
              <a:t>追忆当年生活</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sp>
        <p:nvSpPr>
          <p:cNvPr id="36" name="右大括号 35"/>
          <p:cNvSpPr/>
          <p:nvPr>
            <p:custDataLst>
              <p:tags r:id="rId11"/>
            </p:custDataLst>
          </p:nvPr>
        </p:nvSpPr>
        <p:spPr>
          <a:xfrm>
            <a:off x="8908838" y="1511512"/>
            <a:ext cx="295487" cy="4594013"/>
          </a:xfrm>
          <a:prstGeom prst="rightBrace">
            <a:avLst>
              <a:gd name="adj1" fmla="val 7238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solidFill>
                <a:srgbClr val="002060"/>
              </a:solidFill>
              <a:latin typeface="微软雅黑" panose="020B0503020204020204" charset="-122"/>
              <a:ea typeface="微软雅黑" panose="020B0503020204020204" charset="-122"/>
            </a:endParaRPr>
          </a:p>
        </p:txBody>
      </p:sp>
      <p:sp>
        <p:nvSpPr>
          <p:cNvPr id="37" name="文本框 36"/>
          <p:cNvSpPr txBox="1"/>
          <p:nvPr>
            <p:custDataLst>
              <p:tags r:id="rId12"/>
            </p:custDataLst>
          </p:nvPr>
        </p:nvSpPr>
        <p:spPr>
          <a:xfrm>
            <a:off x="9204325" y="3161030"/>
            <a:ext cx="2987675" cy="2061210"/>
          </a:xfrm>
          <a:prstGeom prst="rect">
            <a:avLst/>
          </a:prstGeom>
          <a:noFill/>
        </p:spPr>
        <p:txBody>
          <a:bodyPr wrap="square" rtlCol="0">
            <a:spAutoFit/>
          </a:bodyPr>
          <a:lstStyle/>
          <a:p>
            <a:r>
              <a:rPr lang="zh-CN" altLang="en-US" sz="3200" b="1">
                <a:solidFill>
                  <a:srgbClr val="002060"/>
                </a:solidFill>
                <a:latin typeface="微软雅黑" panose="020B0503020204020204" charset="-122"/>
                <a:ea typeface="微软雅黑" panose="020B0503020204020204" charset="-122"/>
              </a:rPr>
              <a:t>直接抒情</a:t>
            </a:r>
            <a:endParaRPr lang="zh-CN" altLang="en-US" sz="3200" b="1">
              <a:solidFill>
                <a:srgbClr val="002060"/>
              </a:solidFill>
              <a:latin typeface="微软雅黑" panose="020B0503020204020204" charset="-122"/>
              <a:ea typeface="微软雅黑" panose="020B0503020204020204" charset="-122"/>
            </a:endParaRPr>
          </a:p>
          <a:p>
            <a:r>
              <a:rPr lang="zh-CN" altLang="en-US" sz="3200" b="1">
                <a:solidFill>
                  <a:srgbClr val="002060"/>
                </a:solidFill>
                <a:latin typeface="微软雅黑" panose="020B0503020204020204" charset="-122"/>
                <a:ea typeface="微软雅黑" panose="020B0503020204020204" charset="-122"/>
              </a:rPr>
              <a:t>间接抒情</a:t>
            </a:r>
            <a:endParaRPr lang="zh-CN" altLang="en-US" sz="3200" b="1">
              <a:solidFill>
                <a:srgbClr val="002060"/>
              </a:solidFill>
              <a:latin typeface="微软雅黑" panose="020B0503020204020204" charset="-122"/>
              <a:ea typeface="微软雅黑" panose="020B0503020204020204" charset="-122"/>
            </a:endParaRPr>
          </a:p>
          <a:p>
            <a:r>
              <a:rPr lang="zh-CN" altLang="en-US" sz="3200" b="1">
                <a:solidFill>
                  <a:srgbClr val="002060"/>
                </a:solidFill>
                <a:latin typeface="微软雅黑" panose="020B0503020204020204" charset="-122"/>
                <a:ea typeface="微软雅黑" panose="020B0503020204020204" charset="-122"/>
              </a:rPr>
              <a:t>动作、语言、场景等描写</a:t>
            </a:r>
            <a:endParaRPr lang="zh-CN" altLang="en-US" sz="3200" b="1">
              <a:solidFill>
                <a:srgbClr val="002060"/>
              </a:solidFill>
              <a:latin typeface="微软雅黑" panose="020B0503020204020204" charset="-122"/>
              <a:ea typeface="微软雅黑" panose="020B0503020204020204" charset="-122"/>
            </a:endParaRPr>
          </a:p>
        </p:txBody>
      </p:sp>
      <p:sp>
        <p:nvSpPr>
          <p:cNvPr id="38" name="文本框 37"/>
          <p:cNvSpPr txBox="1"/>
          <p:nvPr>
            <p:custDataLst>
              <p:tags r:id="rId13"/>
            </p:custDataLst>
          </p:nvPr>
        </p:nvSpPr>
        <p:spPr>
          <a:xfrm>
            <a:off x="5679440" y="2531745"/>
            <a:ext cx="4396740" cy="583565"/>
          </a:xfrm>
          <a:prstGeom prst="rect">
            <a:avLst/>
          </a:prstGeom>
          <a:noFill/>
        </p:spPr>
        <p:txBody>
          <a:bodyPr wrap="square" rtlCol="0" anchor="t">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sym typeface="+mn-ea"/>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rPr>
              <a:t>怀念</a:t>
            </a:r>
            <a:r>
              <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rPr>
              <a:t>感激</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sp>
        <p:nvSpPr>
          <p:cNvPr id="39" name="文本框 38"/>
          <p:cNvSpPr txBox="1"/>
          <p:nvPr>
            <p:custDataLst>
              <p:tags r:id="rId14"/>
            </p:custDataLst>
          </p:nvPr>
        </p:nvSpPr>
        <p:spPr>
          <a:xfrm>
            <a:off x="1194858" y="4565227"/>
            <a:ext cx="2153073" cy="583565"/>
          </a:xfrm>
          <a:prstGeom prst="rect">
            <a:avLst/>
          </a:prstGeom>
          <a:noFill/>
        </p:spPr>
        <p:txBody>
          <a:bodyPr wrap="square" rtlCol="0">
            <a:spAutoFit/>
          </a:bodyPr>
          <a:lstStyle/>
          <a:p>
            <a:pPr algn="l"/>
            <a:r>
              <a:rPr lang="zh-CN" altLang="en-US" sz="3200" b="1">
                <a:solidFill>
                  <a:srgbClr val="002060"/>
                </a:solidFill>
                <a:latin typeface="微软雅黑" panose="020B0503020204020204" charset="-122"/>
                <a:ea typeface="微软雅黑" panose="020B0503020204020204" charset="-122"/>
              </a:rPr>
              <a:t>看延安</a:t>
            </a:r>
            <a:endParaRPr lang="zh-CN" altLang="en-US" sz="3200" b="1">
              <a:solidFill>
                <a:srgbClr val="002060"/>
              </a:solidFill>
              <a:latin typeface="微软雅黑" panose="020B0503020204020204" charset="-122"/>
              <a:ea typeface="微软雅黑" panose="020B0503020204020204" charset="-122"/>
            </a:endParaRPr>
          </a:p>
        </p:txBody>
      </p:sp>
      <p:sp>
        <p:nvSpPr>
          <p:cNvPr id="40" name="文本框 39"/>
          <p:cNvSpPr txBox="1"/>
          <p:nvPr>
            <p:custDataLst>
              <p:tags r:id="rId15"/>
            </p:custDataLst>
          </p:nvPr>
        </p:nvSpPr>
        <p:spPr>
          <a:xfrm>
            <a:off x="2430357" y="4565227"/>
            <a:ext cx="4594860" cy="583565"/>
          </a:xfrm>
          <a:prstGeom prst="rect">
            <a:avLst/>
          </a:prstGeom>
          <a:noFill/>
        </p:spPr>
        <p:txBody>
          <a:bodyPr wrap="square" rtlCol="0">
            <a:spAutoFit/>
          </a:bodyPr>
          <a:lstStyle/>
          <a:p>
            <a:pPr algn="l"/>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描述崭新面貌</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41" name="文本框 40"/>
          <p:cNvSpPr txBox="1"/>
          <p:nvPr>
            <p:custDataLst>
              <p:tags r:id="rId16"/>
            </p:custDataLst>
          </p:nvPr>
        </p:nvSpPr>
        <p:spPr>
          <a:xfrm>
            <a:off x="5679652" y="4564803"/>
            <a:ext cx="3903133" cy="583565"/>
          </a:xfrm>
          <a:prstGeom prst="rect">
            <a:avLst/>
          </a:prstGeom>
          <a:noFill/>
        </p:spPr>
        <p:txBody>
          <a:bodyPr wrap="square" rtlCol="0">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欣喜</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、赞美</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42" name="文本框 41"/>
          <p:cNvSpPr txBox="1"/>
          <p:nvPr>
            <p:custDataLst>
              <p:tags r:id="rId17"/>
            </p:custDataLst>
          </p:nvPr>
        </p:nvSpPr>
        <p:spPr>
          <a:xfrm>
            <a:off x="1195493" y="5480685"/>
            <a:ext cx="2153073" cy="583565"/>
          </a:xfrm>
          <a:prstGeom prst="rect">
            <a:avLst/>
          </a:prstGeom>
          <a:noFill/>
        </p:spPr>
        <p:txBody>
          <a:bodyPr wrap="square" rtlCol="0">
            <a:spAutoFit/>
          </a:bodyPr>
          <a:lstStyle/>
          <a:p>
            <a:pPr algn="l"/>
            <a:r>
              <a:rPr lang="zh-CN" altLang="en-US" sz="3200" b="1">
                <a:solidFill>
                  <a:srgbClr val="002060"/>
                </a:solidFill>
                <a:latin typeface="微软雅黑" panose="020B0503020204020204" charset="-122"/>
                <a:ea typeface="微软雅黑" panose="020B0503020204020204" charset="-122"/>
              </a:rPr>
              <a:t>祝延安</a:t>
            </a:r>
            <a:endParaRPr lang="zh-CN" altLang="en-US" sz="3200" b="1">
              <a:solidFill>
                <a:srgbClr val="002060"/>
              </a:solidFill>
              <a:latin typeface="微软雅黑" panose="020B0503020204020204" charset="-122"/>
              <a:ea typeface="微软雅黑" panose="020B0503020204020204" charset="-122"/>
            </a:endParaRPr>
          </a:p>
        </p:txBody>
      </p:sp>
      <p:sp>
        <p:nvSpPr>
          <p:cNvPr id="43" name="文本框 42"/>
          <p:cNvSpPr txBox="1"/>
          <p:nvPr>
            <p:custDataLst>
              <p:tags r:id="rId18"/>
            </p:custDataLst>
          </p:nvPr>
        </p:nvSpPr>
        <p:spPr>
          <a:xfrm>
            <a:off x="2317962" y="5513070"/>
            <a:ext cx="4594860" cy="583565"/>
          </a:xfrm>
          <a:prstGeom prst="rect">
            <a:avLst/>
          </a:prstGeom>
          <a:noFill/>
        </p:spPr>
        <p:txBody>
          <a:bodyPr wrap="square" rtlCol="0">
            <a:spAutoFit/>
          </a:bodyPr>
          <a:lstStyle/>
          <a:p>
            <a:pPr algn="l"/>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歌颂光荣历史</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44" name="文本框 43"/>
          <p:cNvSpPr txBox="1"/>
          <p:nvPr>
            <p:custDataLst>
              <p:tags r:id="rId19"/>
            </p:custDataLst>
          </p:nvPr>
        </p:nvSpPr>
        <p:spPr>
          <a:xfrm>
            <a:off x="5679652" y="5491480"/>
            <a:ext cx="3903133" cy="583565"/>
          </a:xfrm>
          <a:prstGeom prst="rect">
            <a:avLst/>
          </a:prstGeom>
          <a:noFill/>
        </p:spPr>
        <p:txBody>
          <a:bodyPr wrap="square" rtlCol="0">
            <a:spAutoFit/>
          </a:bodyPr>
          <a:lstStyle/>
          <a:p>
            <a:r>
              <a:rPr lang="en-US" altLang="zh-CN" sz="3200" b="1">
                <a:solidFill>
                  <a:srgbClr val="00206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热爱</a:t>
            </a: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、惜别</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pic>
        <p:nvPicPr>
          <p:cNvPr id="2" name="图片2"/>
          <p:cNvPicPr>
            <a:picLocks noChangeAspect="1"/>
          </p:cNvPicPr>
          <p:nvPr>
            <p:custDataLst>
              <p:tags r:id="rId20"/>
            </p:custDataLst>
          </p:nvPr>
        </p:nvPicPr>
        <p:blipFill>
          <a:blip r:embed="rId21"/>
          <a:stretch>
            <a:fillRect/>
          </a:stretch>
        </p:blipFill>
        <p:spPr>
          <a:xfrm>
            <a:off x="509588" y="372110"/>
            <a:ext cx="3729037" cy="800100"/>
          </a:xfrm>
          <a:prstGeom prst="rect">
            <a:avLst/>
          </a:prstGeom>
          <a:noFill/>
          <a:ln>
            <a:noFill/>
            <a:miter lim="800000"/>
            <a:headEnd/>
            <a:tailEnd/>
          </a:ln>
        </p:spPr>
      </p:pic>
      <p:sp>
        <p:nvSpPr>
          <p:cNvPr id="3" name="文本3"/>
          <p:cNvSpPr txBox="1"/>
          <p:nvPr>
            <p:custDataLst>
              <p:tags r:id="rId22"/>
            </p:custDataLst>
          </p:nvPr>
        </p:nvSpPr>
        <p:spPr>
          <a:xfrm>
            <a:off x="950811" y="4513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板书设计</a:t>
            </a:r>
            <a:endParaRPr lang="zh-CN" altLang="en-US" sz="3000" b="1">
              <a:solidFill>
                <a:srgbClr val="FFFFFF"/>
              </a:solidFill>
              <a:latin typeface="微软雅黑" panose="020B0503020204020204" charset="-122"/>
              <a:ea typeface="微软雅黑" panose="020B0503020204020204" charset="-122"/>
            </a:endParaRPr>
          </a:p>
        </p:txBody>
      </p:sp>
    </p:spTree>
    <p:custDataLst>
      <p:tags r:id="rId23"/>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custDataLst>
              <p:tags r:id="rId1"/>
            </p:custDataLst>
          </p:nvPr>
        </p:nvSpPr>
        <p:spPr>
          <a:xfrm>
            <a:off x="730885" y="1755140"/>
            <a:ext cx="10903585" cy="378460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indent="609600" eaLnBrk="1" hangingPunct="1">
              <a:lnSpc>
                <a:spcPct val="125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诗歌以陕北民歌</a:t>
            </a:r>
            <a:r>
              <a:rPr lang="zh-CN" altLang="en-US" sz="3200" b="1">
                <a:solidFill>
                  <a:srgbClr val="FF0000"/>
                </a:solidFill>
                <a:latin typeface="黑体" panose="02010609060101010101" charset="-122"/>
                <a:ea typeface="黑体" panose="02010609060101010101" charset="-122"/>
                <a:cs typeface="黑体" panose="02010609060101010101" charset="-122"/>
              </a:rPr>
              <a:t>“信天游”</a:t>
            </a:r>
            <a:r>
              <a:rPr lang="zh-CN" altLang="en-US" sz="3200" b="1">
                <a:latin typeface="黑体" panose="02010609060101010101" charset="-122"/>
                <a:ea typeface="黑体" panose="02010609060101010101" charset="-122"/>
                <a:cs typeface="黑体" panose="02010609060101010101" charset="-122"/>
              </a:rPr>
              <a:t>的形式，描述“我”回到延安的</a:t>
            </a:r>
            <a:r>
              <a:rPr lang="zh-CN" altLang="en-US" sz="3200" b="1">
                <a:solidFill>
                  <a:srgbClr val="FF0000"/>
                </a:solidFill>
                <a:latin typeface="黑体" panose="02010609060101010101" charset="-122"/>
                <a:ea typeface="黑体" panose="02010609060101010101" charset="-122"/>
                <a:cs typeface="黑体" panose="02010609060101010101" charset="-122"/>
              </a:rPr>
              <a:t>所见所闻所感</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追忆</a:t>
            </a:r>
            <a:r>
              <a:rPr lang="zh-CN" altLang="en-US" sz="3200" b="1">
                <a:latin typeface="黑体" panose="02010609060101010101" charset="-122"/>
                <a:ea typeface="黑体" panose="02010609060101010101" charset="-122"/>
                <a:cs typeface="黑体" panose="02010609060101010101" charset="-122"/>
              </a:rPr>
              <a:t>当年延安光荣的历史，展现延安的风土、人物、革命传统，</a:t>
            </a:r>
            <a:r>
              <a:rPr lang="zh-CN" altLang="en-US" sz="3200" b="1">
                <a:solidFill>
                  <a:srgbClr val="FF0000"/>
                </a:solidFill>
                <a:latin typeface="黑体" panose="02010609060101010101" charset="-122"/>
                <a:ea typeface="黑体" panose="02010609060101010101" charset="-122"/>
                <a:cs typeface="黑体" panose="02010609060101010101" charset="-122"/>
              </a:rPr>
              <a:t>展望</a:t>
            </a:r>
            <a:r>
              <a:rPr lang="zh-CN" altLang="en-US" sz="3200" b="1">
                <a:latin typeface="黑体" panose="02010609060101010101" charset="-122"/>
                <a:ea typeface="黑体" panose="02010609060101010101" charset="-122"/>
                <a:cs typeface="黑体" panose="02010609060101010101" charset="-122"/>
              </a:rPr>
              <a:t>延安的美好前程，</a:t>
            </a:r>
            <a:r>
              <a:rPr lang="zh-CN" altLang="en-US" sz="3200" b="1" dirty="0">
                <a:latin typeface="黑体" panose="02010609060101010101" charset="-122"/>
                <a:ea typeface="黑体" panose="02010609060101010101" charset="-122"/>
                <a:sym typeface="+mn-ea"/>
              </a:rPr>
              <a:t>通过</a:t>
            </a:r>
            <a:r>
              <a:rPr lang="zh-CN" altLang="en-US" sz="3200" b="1" dirty="0">
                <a:solidFill>
                  <a:srgbClr val="FF0000"/>
                </a:solidFill>
                <a:latin typeface="黑体" panose="02010609060101010101" charset="-122"/>
                <a:ea typeface="黑体" panose="02010609060101010101" charset="-122"/>
                <a:sym typeface="+mn-ea"/>
              </a:rPr>
              <a:t>直接抒情</a:t>
            </a:r>
            <a:r>
              <a:rPr lang="zh-CN" altLang="en-US" sz="3200" b="1" dirty="0">
                <a:latin typeface="黑体" panose="02010609060101010101" charset="-122"/>
                <a:ea typeface="黑体" panose="02010609060101010101" charset="-122"/>
                <a:sym typeface="+mn-ea"/>
              </a:rPr>
              <a:t>和</a:t>
            </a:r>
            <a:r>
              <a:rPr lang="zh-CN" altLang="en-US" sz="3200" b="1" dirty="0">
                <a:solidFill>
                  <a:srgbClr val="0000FF"/>
                </a:solidFill>
                <a:latin typeface="黑体" panose="02010609060101010101" charset="-122"/>
                <a:ea typeface="黑体" panose="02010609060101010101" charset="-122"/>
                <a:sym typeface="+mn-ea"/>
              </a:rPr>
              <a:t>间接抒情</a:t>
            </a:r>
            <a:r>
              <a:rPr lang="zh-CN" altLang="en-US" sz="3200" b="1" dirty="0">
                <a:latin typeface="黑体" panose="02010609060101010101" charset="-122"/>
                <a:ea typeface="黑体" panose="02010609060101010101" charset="-122"/>
                <a:sym typeface="+mn-ea"/>
              </a:rPr>
              <a:t>，尤其是通过</a:t>
            </a:r>
            <a:r>
              <a:rPr lang="zh-CN" altLang="en-US" sz="3200" b="1" dirty="0">
                <a:solidFill>
                  <a:srgbClr val="0000FF"/>
                </a:solidFill>
                <a:latin typeface="黑体" panose="02010609060101010101" charset="-122"/>
                <a:ea typeface="黑体" panose="02010609060101010101" charset="-122"/>
                <a:sym typeface="+mn-ea"/>
              </a:rPr>
              <a:t>动作</a:t>
            </a:r>
            <a:r>
              <a:rPr lang="zh-CN" altLang="en-US" sz="3200" b="1" dirty="0">
                <a:latin typeface="黑体" panose="02010609060101010101" charset="-122"/>
                <a:ea typeface="黑体" panose="02010609060101010101" charset="-122"/>
                <a:sym typeface="+mn-ea"/>
              </a:rPr>
              <a:t>、</a:t>
            </a:r>
            <a:r>
              <a:rPr lang="zh-CN" altLang="en-US" sz="3200" b="1" dirty="0">
                <a:solidFill>
                  <a:srgbClr val="0000FF"/>
                </a:solidFill>
                <a:latin typeface="黑体" panose="02010609060101010101" charset="-122"/>
                <a:ea typeface="黑体" panose="02010609060101010101" charset="-122"/>
                <a:sym typeface="+mn-ea"/>
              </a:rPr>
              <a:t>语言</a:t>
            </a:r>
            <a:r>
              <a:rPr lang="zh-CN" altLang="en-US" sz="3200" b="1" dirty="0">
                <a:latin typeface="黑体" panose="02010609060101010101" charset="-122"/>
                <a:ea typeface="黑体" panose="02010609060101010101" charset="-122"/>
                <a:sym typeface="+mn-ea"/>
              </a:rPr>
              <a:t>、</a:t>
            </a:r>
            <a:r>
              <a:rPr lang="zh-CN" altLang="en-US" sz="3200" b="1" dirty="0">
                <a:solidFill>
                  <a:srgbClr val="0000FF"/>
                </a:solidFill>
                <a:latin typeface="黑体" panose="02010609060101010101" charset="-122"/>
                <a:ea typeface="黑体" panose="02010609060101010101" charset="-122"/>
                <a:sym typeface="+mn-ea"/>
              </a:rPr>
              <a:t>场景</a:t>
            </a:r>
            <a:r>
              <a:rPr lang="zh-CN" altLang="en-US" sz="3200" b="1" dirty="0">
                <a:latin typeface="黑体" panose="02010609060101010101" charset="-122"/>
                <a:ea typeface="黑体" panose="02010609060101010101" charset="-122"/>
                <a:sym typeface="+mn-ea"/>
              </a:rPr>
              <a:t>等描写，写出了诗人阔别十年后</a:t>
            </a:r>
            <a:r>
              <a:rPr lang="zh-CN" altLang="en-US" sz="3200" b="1" dirty="0">
                <a:solidFill>
                  <a:srgbClr val="FF0000"/>
                </a:solidFill>
                <a:latin typeface="黑体" panose="02010609060101010101" charset="-122"/>
                <a:ea typeface="黑体" panose="02010609060101010101" charset="-122"/>
                <a:sym typeface="+mn-ea"/>
              </a:rPr>
              <a:t>重返</a:t>
            </a:r>
            <a:r>
              <a:rPr lang="zh-CN" altLang="en-US" sz="3200" b="1" dirty="0">
                <a:latin typeface="黑体" panose="02010609060101010101" charset="-122"/>
                <a:ea typeface="黑体" panose="02010609060101010101" charset="-122"/>
                <a:sym typeface="+mn-ea"/>
              </a:rPr>
              <a:t>母亲延安的怀抱，以及与亲人相见的喜悦，</a:t>
            </a:r>
            <a:r>
              <a:rPr lang="zh-CN" altLang="en-US" sz="3200" b="1">
                <a:solidFill>
                  <a:srgbClr val="FF0000"/>
                </a:solidFill>
                <a:latin typeface="黑体" panose="02010609060101010101" charset="-122"/>
                <a:ea typeface="黑体" panose="02010609060101010101" charset="-122"/>
                <a:cs typeface="黑体" panose="02010609060101010101" charset="-122"/>
              </a:rPr>
              <a:t>抒发了对延安的深切怀念，对党和人民的无限热爱。</a:t>
            </a:r>
            <a:endParaRPr lang="zh-CN" altLang="en-US" sz="3200" b="1">
              <a:solidFill>
                <a:srgbClr val="FF0000"/>
              </a:solidFill>
              <a:latin typeface="黑体" panose="02010609060101010101" charset="-122"/>
              <a:ea typeface="黑体" panose="02010609060101010101" charset="-122"/>
              <a:cs typeface="黑体" panose="02010609060101010101" charset="-122"/>
            </a:endParaRPr>
          </a:p>
        </p:txBody>
      </p:sp>
      <p:pic>
        <p:nvPicPr>
          <p:cNvPr id="3078" name="图片2"/>
          <p:cNvPicPr>
            <a:picLocks noChangeAspect="1"/>
          </p:cNvPicPr>
          <p:nvPr>
            <p:custDataLst>
              <p:tags r:id="rId2"/>
            </p:custDataLst>
          </p:nvPr>
        </p:nvPicPr>
        <p:blipFill>
          <a:blip r:embed="rId3"/>
          <a:stretch>
            <a:fillRect/>
          </a:stretch>
        </p:blipFill>
        <p:spPr>
          <a:xfrm>
            <a:off x="509588" y="725805"/>
            <a:ext cx="3729037" cy="800100"/>
          </a:xfrm>
          <a:prstGeom prst="rect">
            <a:avLst/>
          </a:prstGeom>
          <a:noFill/>
          <a:ln>
            <a:noFill/>
            <a:miter lim="800000"/>
            <a:headEnd/>
            <a:tailEnd/>
          </a:ln>
        </p:spPr>
      </p:pic>
      <p:sp>
        <p:nvSpPr>
          <p:cNvPr id="3079" name="文本3"/>
          <p:cNvSpPr txBox="1"/>
          <p:nvPr>
            <p:custDataLst>
              <p:tags r:id="rId4"/>
            </p:custDataLst>
          </p:nvPr>
        </p:nvSpPr>
        <p:spPr>
          <a:xfrm>
            <a:off x="950811" y="8050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主旨归纳</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图片2"/>
          <p:cNvPicPr>
            <a:picLocks noChangeAspect="1"/>
          </p:cNvPicPr>
          <p:nvPr>
            <p:custDataLst>
              <p:tags r:id="rId1"/>
            </p:custDataLst>
          </p:nvPr>
        </p:nvPicPr>
        <p:blipFill>
          <a:blip r:embed="rId2"/>
          <a:stretch>
            <a:fillRect/>
          </a:stretch>
        </p:blipFill>
        <p:spPr>
          <a:xfrm>
            <a:off x="509588" y="725805"/>
            <a:ext cx="3729037" cy="800100"/>
          </a:xfrm>
          <a:prstGeom prst="rect">
            <a:avLst/>
          </a:prstGeom>
          <a:noFill/>
          <a:ln>
            <a:noFill/>
            <a:miter lim="800000"/>
            <a:headEnd/>
            <a:tailEnd/>
          </a:ln>
        </p:spPr>
      </p:pic>
      <p:sp>
        <p:nvSpPr>
          <p:cNvPr id="3079" name="文本3"/>
          <p:cNvSpPr txBox="1"/>
          <p:nvPr>
            <p:custDataLst>
              <p:tags r:id="rId3"/>
            </p:custDataLst>
          </p:nvPr>
        </p:nvSpPr>
        <p:spPr>
          <a:xfrm>
            <a:off x="950811" y="8050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课堂小结</a:t>
            </a:r>
            <a:endParaRPr lang="zh-CN" altLang="en-US" sz="3000" b="1">
              <a:solidFill>
                <a:srgbClr val="FFFFFF"/>
              </a:solidFill>
              <a:latin typeface="微软雅黑" panose="020B0503020204020204" charset="-122"/>
              <a:ea typeface="微软雅黑" panose="020B0503020204020204" charset="-122"/>
            </a:endParaRPr>
          </a:p>
          <a:p>
            <a:pPr marL="0" lvl="0" indent="0" eaLnBrk="1" hangingPunct="1"/>
            <a:endParaRPr lang="zh-CN" altLang="en-US" sz="3000" b="1">
              <a:solidFill>
                <a:srgbClr val="FFFFFF"/>
              </a:solidFill>
              <a:latin typeface="微软雅黑" panose="020B0503020204020204" charset="-122"/>
              <a:ea typeface="微软雅黑" panose="020B0503020204020204" charset="-122"/>
            </a:endParaRPr>
          </a:p>
        </p:txBody>
      </p:sp>
      <p:sp>
        <p:nvSpPr>
          <p:cNvPr id="2" name="矩形 1"/>
          <p:cNvSpPr/>
          <p:nvPr/>
        </p:nvSpPr>
        <p:spPr>
          <a:xfrm>
            <a:off x="730926" y="1478006"/>
            <a:ext cx="10659676" cy="4658132"/>
          </a:xfrm>
          <a:prstGeom prst="rect">
            <a:avLst/>
          </a:prstGeom>
          <a:solidFill>
            <a:schemeClr val="bg1"/>
          </a:solidFill>
        </p:spPr>
        <p:txBody>
          <a:bodyPr wrap="square" lIns="252048" tIns="252048" rIns="252048" bIns="107930">
            <a:noAutofit/>
          </a:bodyPr>
          <a:p>
            <a:pPr lvl="0" indent="0" algn="just" fontAlgn="auto">
              <a:lnSpc>
                <a:spcPct val="100000"/>
              </a:lnSpc>
              <a:spcAft>
                <a:spcPts val="0"/>
              </a:spcAft>
            </a:pPr>
            <a:r>
              <a:rPr lang="en-US" altLang="zh-CN" sz="2800" kern="100" dirty="0">
                <a:latin typeface="楷体" panose="02010609060101010101" charset="-122"/>
                <a:ea typeface="楷体" panose="02010609060101010101" charset="-122"/>
                <a:cs typeface="宋体" panose="02010600030101010101" pitchFamily="2" charset="-122"/>
              </a:rPr>
              <a:t>   </a:t>
            </a:r>
            <a:r>
              <a:rPr lang="en-US" altLang="zh-CN" sz="3200" kern="100" dirty="0">
                <a:latin typeface="楷体" panose="02010609060101010101" charset="-122"/>
                <a:ea typeface="楷体" panose="02010609060101010101" charset="-122"/>
                <a:cs typeface="宋体" panose="02010600030101010101" pitchFamily="2" charset="-122"/>
              </a:rPr>
              <a:t> </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《回延安》是一首情真意切的抒情诗，对母亲延安的深情是全诗主脉。诗人除了</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直接抒情</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，还会在</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描写、叙述、议论</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中蕴蓄情思，</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间接抒情</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。读此类现代诗，关注综合</a:t>
            </a:r>
            <a:r>
              <a:rPr lang="zh-CN" altLang="en-US" sz="3200" b="1" kern="100" dirty="0">
                <a:latin typeface="楷体" panose="02010609060101010101" charset="-122"/>
                <a:ea typeface="楷体" panose="02010609060101010101" charset="-122"/>
                <a:cs typeface="宋体" panose="02010600030101010101" pitchFamily="2" charset="-122"/>
                <a:sym typeface="+mn-ea"/>
              </a:rPr>
              <a:t>运用</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多种表达方式间接抒情的句段，我们便可深入领会诗人在字里行间</a:t>
            </a:r>
            <a:r>
              <a:rPr lang="zh-CN" altLang="en-US" sz="3200" b="1" kern="100" dirty="0">
                <a:latin typeface="楷体" panose="02010609060101010101" charset="-122"/>
                <a:ea typeface="楷体" panose="02010609060101010101" charset="-122"/>
                <a:cs typeface="宋体" panose="02010600030101010101" pitchFamily="2" charset="-122"/>
                <a:sym typeface="+mn-ea"/>
              </a:rPr>
              <a:t>蕴蓄</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的情思。</a:t>
            </a:r>
            <a:endParaRPr lang="zh-CN" altLang="en-US" sz="3200" b="1" kern="100" dirty="0">
              <a:solidFill>
                <a:schemeClr val="tx1"/>
              </a:solidFill>
              <a:latin typeface="楷体" panose="02010609060101010101" charset="-122"/>
              <a:ea typeface="楷体" panose="02010609060101010101" charset="-122"/>
              <a:cs typeface="宋体" panose="02010600030101010101" pitchFamily="2" charset="-122"/>
            </a:endParaRPr>
          </a:p>
          <a:p>
            <a:pPr lvl="0" indent="0" algn="just" fontAlgn="auto">
              <a:lnSpc>
                <a:spcPct val="100000"/>
              </a:lnSpc>
              <a:spcAft>
                <a:spcPts val="0"/>
              </a:spcAft>
            </a:pPr>
            <a:r>
              <a:rPr lang="en-US" altLang="zh-CN" sz="3200" b="1" kern="100" dirty="0">
                <a:solidFill>
                  <a:schemeClr val="tx1"/>
                </a:solidFill>
                <a:latin typeface="楷体" panose="02010609060101010101" charset="-122"/>
                <a:ea typeface="楷体" panose="02010609060101010101" charset="-122"/>
                <a:cs typeface="宋体" panose="02010600030101010101" pitchFamily="2" charset="-122"/>
              </a:rPr>
              <a:t>    </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诗人常把深情寄寓在哪里呢？</a:t>
            </a:r>
            <a:r>
              <a:rPr lang="zh-CN" altLang="en-US" sz="3200" b="1" kern="100" dirty="0">
                <a:latin typeface="楷体" panose="02010609060101010101" charset="-122"/>
                <a:ea typeface="楷体" panose="02010609060101010101" charset="-122"/>
                <a:cs typeface="宋体" panose="02010600030101010101" pitchFamily="2" charset="-122"/>
                <a:sym typeface="+mn-ea"/>
              </a:rPr>
              <a:t>重点关注以下词语：</a:t>
            </a:r>
            <a:endParaRPr lang="zh-CN" altLang="en-US" sz="3200" b="1" kern="100" dirty="0">
              <a:solidFill>
                <a:schemeClr val="tx1"/>
              </a:solidFill>
              <a:latin typeface="楷体" panose="02010609060101010101" charset="-122"/>
              <a:ea typeface="楷体" panose="02010609060101010101" charset="-122"/>
              <a:cs typeface="宋体" panose="02010600030101010101" pitchFamily="2" charset="-122"/>
            </a:endParaRPr>
          </a:p>
          <a:p>
            <a:pPr lvl="0" indent="0" algn="just" fontAlgn="auto">
              <a:lnSpc>
                <a:spcPct val="100000"/>
              </a:lnSpc>
              <a:spcAft>
                <a:spcPts val="0"/>
              </a:spcAft>
            </a:pPr>
            <a:r>
              <a:rPr lang="en-US" altLang="zh-CN" sz="3200" b="1" kern="100" dirty="0">
                <a:solidFill>
                  <a:schemeClr val="tx1"/>
                </a:solidFill>
                <a:latin typeface="楷体" panose="02010609060101010101" charset="-122"/>
                <a:ea typeface="楷体" panose="02010609060101010101" charset="-122"/>
                <a:cs typeface="宋体" panose="02010600030101010101" pitchFamily="2" charset="-122"/>
              </a:rPr>
              <a:t>    </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描写句中的</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数量词</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动词</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形容词</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a:t>
            </a:r>
            <a:endParaRPr lang="zh-CN" altLang="en-US" sz="3200" b="1" kern="100" dirty="0">
              <a:solidFill>
                <a:schemeClr val="tx1"/>
              </a:solidFill>
              <a:latin typeface="楷体" panose="02010609060101010101" charset="-122"/>
              <a:ea typeface="楷体" panose="02010609060101010101" charset="-122"/>
              <a:cs typeface="宋体" panose="02010600030101010101" pitchFamily="2" charset="-122"/>
            </a:endParaRPr>
          </a:p>
          <a:p>
            <a:pPr lvl="0" indent="0" algn="just" fontAlgn="auto">
              <a:lnSpc>
                <a:spcPct val="100000"/>
              </a:lnSpc>
              <a:spcAft>
                <a:spcPts val="0"/>
              </a:spcAft>
            </a:pP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 </a:t>
            </a:r>
            <a:r>
              <a:rPr lang="en-US" altLang="zh-CN" sz="3200" b="1" kern="100" dirty="0">
                <a:solidFill>
                  <a:schemeClr val="tx1"/>
                </a:solidFill>
                <a:latin typeface="楷体" panose="02010609060101010101" charset="-122"/>
                <a:ea typeface="楷体" panose="02010609060101010101" charset="-122"/>
                <a:cs typeface="宋体" panose="02010600030101010101" pitchFamily="2" charset="-122"/>
              </a:rPr>
              <a:t>   </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叙述句中的</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副词</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、有</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时代特色或地域特色的名词</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a:t>
            </a:r>
            <a:endParaRPr lang="zh-CN" altLang="en-US" sz="3200" b="1" kern="100" dirty="0">
              <a:solidFill>
                <a:schemeClr val="tx1"/>
              </a:solidFill>
              <a:latin typeface="楷体" panose="02010609060101010101" charset="-122"/>
              <a:ea typeface="楷体" panose="02010609060101010101" charset="-122"/>
              <a:cs typeface="宋体" panose="02010600030101010101" pitchFamily="2" charset="-122"/>
            </a:endParaRPr>
          </a:p>
          <a:p>
            <a:pPr lvl="0" indent="0" algn="just" fontAlgn="auto">
              <a:lnSpc>
                <a:spcPct val="100000"/>
              </a:lnSpc>
              <a:spcAft>
                <a:spcPts val="0"/>
              </a:spcAft>
            </a:pPr>
            <a:r>
              <a:rPr lang="en-US" altLang="zh-CN" sz="3200" b="1" kern="100" dirty="0">
                <a:solidFill>
                  <a:schemeClr val="tx1"/>
                </a:solidFill>
                <a:latin typeface="楷体" panose="02010609060101010101" charset="-122"/>
                <a:ea typeface="楷体" panose="02010609060101010101" charset="-122"/>
                <a:cs typeface="宋体" panose="02010600030101010101" pitchFamily="2" charset="-122"/>
              </a:rPr>
              <a:t>    </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议论句中精炼的</a:t>
            </a:r>
            <a:r>
              <a:rPr lang="zh-CN" altLang="en-US" sz="3200" b="1" kern="100" dirty="0">
                <a:solidFill>
                  <a:srgbClr val="FF0000"/>
                </a:solidFill>
                <a:latin typeface="楷体" panose="02010609060101010101" charset="-122"/>
                <a:ea typeface="楷体" panose="02010609060101010101" charset="-122"/>
                <a:cs typeface="宋体" panose="02010600030101010101" pitchFamily="2" charset="-122"/>
              </a:rPr>
              <a:t>评价、评论性词语</a:t>
            </a:r>
            <a:r>
              <a:rPr lang="zh-CN" altLang="en-US" sz="3200" b="1" kern="100" dirty="0">
                <a:solidFill>
                  <a:schemeClr val="tx1"/>
                </a:solidFill>
                <a:latin typeface="楷体" panose="02010609060101010101" charset="-122"/>
                <a:ea typeface="楷体" panose="02010609060101010101" charset="-122"/>
                <a:cs typeface="宋体" panose="02010600030101010101" pitchFamily="2" charset="-122"/>
              </a:rPr>
              <a:t>等。</a:t>
            </a:r>
            <a:endParaRPr lang="zh-CN" altLang="en-US" sz="3200" b="1" kern="100" dirty="0">
              <a:solidFill>
                <a:schemeClr val="tx1"/>
              </a:solidFill>
              <a:latin typeface="楷体" panose="02010609060101010101" charset="-122"/>
              <a:ea typeface="楷体" panose="02010609060101010101" charset="-122"/>
              <a:cs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405755" y="596900"/>
            <a:ext cx="2095500" cy="64516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spAutoFit/>
          </a:bodyPr>
          <a:lstStyle/>
          <a:p>
            <a:pPr algn="ctr"/>
            <a:r>
              <a:rPr lang="zh-CN" altLang="en-US" sz="3600" b="1">
                <a:solidFill>
                  <a:schemeClr val="tx1"/>
                </a:solidFill>
                <a:effectLst/>
                <a:latin typeface="黑体" panose="02010609060101010101" charset="-122"/>
                <a:ea typeface="黑体" panose="02010609060101010101" charset="-122"/>
              </a:rPr>
              <a:t>信天游</a:t>
            </a:r>
            <a:endParaRPr lang="zh-CN" altLang="en-US" sz="3600" b="1">
              <a:solidFill>
                <a:schemeClr val="tx1"/>
              </a:solidFill>
              <a:effectLst/>
              <a:latin typeface="黑体" panose="02010609060101010101" charset="-122"/>
              <a:ea typeface="黑体" panose="02010609060101010101" charset="-122"/>
            </a:endParaRPr>
          </a:p>
        </p:txBody>
      </p:sp>
      <p:sp>
        <p:nvSpPr>
          <p:cNvPr id="20" name="矩形 19"/>
          <p:cNvSpPr/>
          <p:nvPr>
            <p:custDataLst>
              <p:tags r:id="rId2"/>
            </p:custDataLst>
          </p:nvPr>
        </p:nvSpPr>
        <p:spPr>
          <a:xfrm>
            <a:off x="0" y="6750000"/>
            <a:ext cx="12192000" cy="108000"/>
          </a:xfrm>
          <a:prstGeom prst="rect">
            <a:avLst/>
          </a:prstGeom>
          <a:solidFill>
            <a:schemeClr val="tx1"/>
          </a:solidFill>
          <a:ln w="12700" cap="flat" cmpd="sng" algn="ctr">
            <a:noFill/>
            <a:prstDash val="solid"/>
            <a:miter lim="800000"/>
          </a:ln>
          <a:effectLst/>
        </p:spPr>
        <p:txBody>
          <a:bodyPr rtlCol="0" anchor="ctr"/>
          <a:lstStyle/>
          <a:p>
            <a:pPr algn="ctr"/>
            <a:endParaRPr lang="zh-CN" altLang="en-US">
              <a:solidFill>
                <a:sysClr val="window" lastClr="FFFFFF"/>
              </a:solidFill>
              <a:latin typeface="Montserrat Light" panose="00000400000000000000" charset="0"/>
              <a:ea typeface="思源黑体 CN Light" charset="0"/>
            </a:endParaRPr>
          </a:p>
        </p:txBody>
      </p:sp>
      <p:sp>
        <p:nvSpPr>
          <p:cNvPr id="3" name="文本框 2"/>
          <p:cNvSpPr txBox="1"/>
          <p:nvPr>
            <p:custDataLst>
              <p:tags r:id="rId3"/>
            </p:custDataLst>
          </p:nvPr>
        </p:nvSpPr>
        <p:spPr>
          <a:xfrm>
            <a:off x="347345" y="1308100"/>
            <a:ext cx="11579860" cy="4575175"/>
          </a:xfrm>
          <a:prstGeom prst="rect">
            <a:avLst/>
          </a:prstGeom>
          <a:noFill/>
        </p:spPr>
        <p:txBody>
          <a:bodyPr wrap="square" rtlCol="0" anchor="t">
            <a:noAutofit/>
          </a:bodyPr>
          <a:lstStyle/>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信天游，也叫</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顺天游</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，是</a:t>
            </a:r>
            <a:r>
              <a:rPr lang="zh-CN" altLang="en-US" sz="3200" b="1">
                <a:solidFill>
                  <a:srgbClr val="0000FF"/>
                </a:solidFill>
                <a:latin typeface="黑体" panose="02010609060101010101" charset="-122"/>
                <a:ea typeface="黑体" panose="02010609060101010101" charset="-122"/>
                <a:cs typeface="黑体" panose="02010609060101010101" charset="-122"/>
              </a:rPr>
              <a:t>陕北民歌</a:t>
            </a:r>
            <a:r>
              <a:rPr lang="zh-CN" altLang="en-US" sz="3200" b="1">
                <a:latin typeface="黑体" panose="02010609060101010101" charset="-122"/>
                <a:ea typeface="黑体" panose="02010609060101010101" charset="-122"/>
                <a:cs typeface="黑体" panose="02010609060101010101" charset="-122"/>
              </a:rPr>
              <a:t>形式，</a:t>
            </a:r>
            <a:r>
              <a:rPr lang="zh-CN" altLang="en-US" sz="3200" b="1">
                <a:solidFill>
                  <a:srgbClr val="FF0000"/>
                </a:solidFill>
                <a:latin typeface="黑体" panose="02010609060101010101" charset="-122"/>
                <a:ea typeface="黑体" panose="02010609060101010101" charset="-122"/>
                <a:cs typeface="黑体" panose="02010609060101010101" charset="-122"/>
              </a:rPr>
              <a:t>曲调淳朴、高亢、悠远</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节奏自由</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特点：</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格式：</a:t>
            </a:r>
            <a:r>
              <a:rPr lang="zh-CN" altLang="en-US" sz="3200" b="1">
                <a:solidFill>
                  <a:srgbClr val="FF0000"/>
                </a:solidFill>
                <a:latin typeface="黑体" panose="02010609060101010101" charset="-122"/>
                <a:ea typeface="黑体" panose="02010609060101010101" charset="-122"/>
                <a:cs typeface="黑体" panose="02010609060101010101" charset="-122"/>
              </a:rPr>
              <a:t>两行一节</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上下句押韵</a:t>
            </a:r>
            <a:r>
              <a:rPr lang="zh-CN" altLang="en-US"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sym typeface="+mn-ea"/>
              </a:rPr>
              <a:t>一节一韵，形式活泼，</a:t>
            </a:r>
            <a:r>
              <a:rPr lang="zh-CN" altLang="en-US" sz="3200" b="1">
                <a:latin typeface="黑体" panose="02010609060101010101" charset="-122"/>
                <a:ea typeface="黑体" panose="02010609060101010101" charset="-122"/>
                <a:cs typeface="黑体" panose="02010609060101010101" charset="-122"/>
              </a:rPr>
              <a:t>节奏自由，</a:t>
            </a:r>
            <a:r>
              <a:rPr lang="zh-CN" altLang="en-US" sz="3200" b="1">
                <a:latin typeface="黑体" panose="02010609060101010101" charset="-122"/>
                <a:ea typeface="黑体" panose="02010609060101010101" charset="-122"/>
                <a:cs typeface="黑体" panose="02010609060101010101" charset="-122"/>
              </a:rPr>
              <a:t>一节一个意思；有的几个小节表达</a:t>
            </a:r>
            <a:r>
              <a:rPr lang="zh-CN" altLang="en-US" sz="3200" b="1">
                <a:latin typeface="黑体" panose="02010609060101010101" charset="-122"/>
                <a:ea typeface="黑体" panose="02010609060101010101" charset="-122"/>
                <a:cs typeface="黑体" panose="02010609060101010101" charset="-122"/>
                <a:sym typeface="+mn-ea"/>
              </a:rPr>
              <a:t>一个意思</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sym typeface="+mn-ea"/>
              </a:rPr>
              <a:t>常用</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比兴、夸张</a:t>
            </a:r>
            <a:r>
              <a:rPr lang="zh-CN" altLang="en-US" sz="3200" b="1">
                <a:latin typeface="黑体" panose="02010609060101010101" charset="-122"/>
                <a:ea typeface="黑体" panose="02010609060101010101" charset="-122"/>
                <a:cs typeface="黑体" panose="02010609060101010101" charset="-122"/>
                <a:sym typeface="+mn-ea"/>
              </a:rPr>
              <a:t>手法：比</a:t>
            </a:r>
            <a:r>
              <a:rPr lang="en-US" altLang="zh-CN" sz="3200" b="1">
                <a:latin typeface="黑体" panose="02010609060101010101" charset="-122"/>
                <a:ea typeface="黑体" panose="02010609060101010101" charset="-122"/>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sym typeface="+mn-ea"/>
              </a:rPr>
              <a:t>比喻</a:t>
            </a:r>
            <a:r>
              <a:rPr lang="en-US" altLang="zh-CN" sz="3200" b="1" dirty="0">
                <a:solidFill>
                  <a:srgbClr val="FF0000"/>
                </a:solidFill>
                <a:latin typeface="黑体" panose="02010609060101010101" charset="-122"/>
                <a:ea typeface="黑体" panose="02010609060101010101" charset="-122"/>
                <a:sym typeface="+mn-ea"/>
              </a:rPr>
              <a:t> </a:t>
            </a:r>
            <a:r>
              <a:rPr lang="zh-CN" altLang="en-US" sz="3200" b="1">
                <a:latin typeface="黑体" panose="02010609060101010101" charset="-122"/>
                <a:ea typeface="黑体" panose="02010609060101010101" charset="-122"/>
                <a:cs typeface="黑体" panose="02010609060101010101" charset="-122"/>
                <a:sym typeface="+mn-ea"/>
              </a:rPr>
              <a:t>兴</a:t>
            </a:r>
            <a:r>
              <a:rPr lang="en-US" altLang="zh-CN" sz="3200" b="1">
                <a:latin typeface="黑体" panose="02010609060101010101" charset="-122"/>
                <a:ea typeface="黑体" panose="02010609060101010101" charset="-122"/>
                <a:cs typeface="黑体" panose="02010609060101010101" charset="-122"/>
                <a:sym typeface="+mn-ea"/>
              </a:rPr>
              <a:t>——</a:t>
            </a:r>
            <a:r>
              <a:rPr lang="zh-CN" altLang="en-US" sz="3200" b="1" dirty="0">
                <a:solidFill>
                  <a:srgbClr val="0000FF"/>
                </a:solidFill>
                <a:latin typeface="黑体" panose="02010609060101010101" charset="-122"/>
                <a:ea typeface="黑体" panose="02010609060101010101" charset="-122"/>
                <a:sym typeface="+mn-ea"/>
              </a:rPr>
              <a:t>起兴</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a:solidFill>
                  <a:srgbClr val="0000FF"/>
                </a:solidFill>
                <a:latin typeface="黑体" panose="02010609060101010101" charset="-122"/>
                <a:ea typeface="黑体" panose="02010609060101010101" charset="-122"/>
                <a:sym typeface="+mn-ea"/>
              </a:rPr>
              <a:t>由别的事物引起</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黑体" panose="02010609060101010101" charset="-122"/>
                <a:ea typeface="黑体" panose="02010609060101010101" charset="-122"/>
                <a:cs typeface="黑体" panose="02010609060101010101" charset="-122"/>
                <a:sym typeface="+mn-ea"/>
              </a:rPr>
              <a:t>。</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sym typeface="+mn-ea"/>
              </a:rPr>
              <a:t>常</a:t>
            </a:r>
            <a:r>
              <a:rPr lang="zh-CN" altLang="en-US" sz="3200" b="1">
                <a:latin typeface="黑体" panose="02010609060101010101" charset="-122"/>
                <a:ea typeface="黑体" panose="02010609060101010101" charset="-122"/>
                <a:cs typeface="黑体" panose="02010609060101010101" charset="-122"/>
              </a:rPr>
              <a:t>用</a:t>
            </a:r>
            <a:r>
              <a:rPr lang="zh-CN" altLang="en-US" sz="3200" b="1">
                <a:solidFill>
                  <a:srgbClr val="FF0000"/>
                </a:solidFill>
                <a:latin typeface="黑体" panose="02010609060101010101" charset="-122"/>
                <a:ea typeface="黑体" panose="02010609060101010101" charset="-122"/>
                <a:cs typeface="黑体" panose="02010609060101010101" charset="-122"/>
              </a:rPr>
              <a:t>叠字句</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00000"/>
              </a:lnSpc>
              <a:spcBef>
                <a:spcPts val="0"/>
              </a:spcBef>
              <a:spcAft>
                <a:spcPts val="0"/>
              </a:spcAft>
            </a:pPr>
            <a:r>
              <a:rPr lang="zh-CN" altLang="en-US" sz="3200" b="1">
                <a:latin typeface="黑体" panose="02010609060101010101" charset="-122"/>
                <a:ea typeface="黑体" panose="02010609060101010101" charset="-122"/>
                <a:cs typeface="黑体" panose="02010609060101010101" charset="-122"/>
              </a:rPr>
              <a:t>调子自由，歌手用</a:t>
            </a:r>
            <a:r>
              <a:rPr lang="zh-CN" altLang="en-US" sz="3200" b="1">
                <a:solidFill>
                  <a:srgbClr val="FF0000"/>
                </a:solidFill>
                <a:latin typeface="黑体" panose="02010609060101010101" charset="-122"/>
                <a:ea typeface="黑体" panose="02010609060101010101" charset="-122"/>
                <a:cs typeface="黑体" panose="02010609060101010101" charset="-122"/>
              </a:rPr>
              <a:t>同一曲调</a:t>
            </a:r>
            <a:r>
              <a:rPr lang="zh-CN" altLang="en-US" sz="3200" b="1">
                <a:solidFill>
                  <a:srgbClr val="0000FF"/>
                </a:solidFill>
                <a:latin typeface="黑体" panose="02010609060101010101" charset="-122"/>
                <a:ea typeface="黑体" panose="02010609060101010101" charset="-122"/>
                <a:cs typeface="黑体" panose="02010609060101010101" charset="-122"/>
              </a:rPr>
              <a:t>反复演唱</a:t>
            </a:r>
            <a:r>
              <a:rPr lang="zh-CN" altLang="en-US" sz="3200" b="1">
                <a:latin typeface="黑体" panose="02010609060101010101" charset="-122"/>
                <a:ea typeface="黑体" panose="02010609060101010101" charset="-122"/>
                <a:cs typeface="黑体" panose="02010609060101010101" charset="-122"/>
              </a:rPr>
              <a:t>，有时旋律上稍加变化。</a:t>
            </a:r>
            <a:endParaRPr lang="zh-CN" altLang="en-US" sz="3200" b="1">
              <a:latin typeface="黑体" panose="02010609060101010101" charset="-122"/>
              <a:ea typeface="黑体" panose="02010609060101010101" charset="-122"/>
              <a:cs typeface="黑体" panose="02010609060101010101" charset="-122"/>
            </a:endParaRPr>
          </a:p>
          <a:p>
            <a:pPr indent="720090" fontAlgn="auto">
              <a:lnSpc>
                <a:spcPct val="150000"/>
              </a:lnSpc>
            </a:pPr>
            <a:endParaRPr lang="zh-CN" altLang="en-US" sz="3200" b="1">
              <a:latin typeface="黑体" panose="02010609060101010101" charset="-122"/>
              <a:ea typeface="黑体" panose="02010609060101010101" charset="-122"/>
              <a:cs typeface="黑体" panose="02010609060101010101" charset="-122"/>
            </a:endParaRPr>
          </a:p>
        </p:txBody>
      </p:sp>
      <p:pic>
        <p:nvPicPr>
          <p:cNvPr id="3078" name="图片2"/>
          <p:cNvPicPr>
            <a:picLocks noChangeAspect="1"/>
          </p:cNvPicPr>
          <p:nvPr>
            <p:custDataLst>
              <p:tags r:id="rId4"/>
            </p:custDataLst>
          </p:nvPr>
        </p:nvPicPr>
        <p:blipFill>
          <a:blip r:embed="rId5"/>
          <a:stretch>
            <a:fillRect/>
          </a:stretch>
        </p:blipFill>
        <p:spPr>
          <a:xfrm>
            <a:off x="145098" y="123825"/>
            <a:ext cx="3729037" cy="800100"/>
          </a:xfrm>
          <a:prstGeom prst="rect">
            <a:avLst/>
          </a:prstGeom>
          <a:noFill/>
          <a:ln>
            <a:noFill/>
            <a:miter lim="800000"/>
            <a:headEnd/>
            <a:tailEnd/>
          </a:ln>
        </p:spPr>
      </p:pic>
      <p:sp>
        <p:nvSpPr>
          <p:cNvPr id="3079" name="文本3"/>
          <p:cNvSpPr txBox="1"/>
          <p:nvPr>
            <p:custDataLst>
              <p:tags r:id="rId6"/>
            </p:custDataLst>
          </p:nvPr>
        </p:nvSpPr>
        <p:spPr>
          <a:xfrm>
            <a:off x="586321" y="2030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文体知识</a:t>
            </a:r>
            <a:endParaRPr lang="zh-CN" altLang="en-US" sz="3000" b="1">
              <a:solidFill>
                <a:srgbClr val="FFFFFF"/>
              </a:solidFill>
              <a:latin typeface="微软雅黑" panose="020B0503020204020204" charset="-122"/>
              <a:ea typeface="微软雅黑" panose="020B0503020204020204" charset="-122"/>
            </a:endParaRPr>
          </a:p>
        </p:txBody>
      </p:sp>
    </p:spTree>
    <p:custDataLst>
      <p:tags r:id="rId7"/>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70890" y="3161665"/>
            <a:ext cx="10649585" cy="1863090"/>
          </a:xfrm>
          <a:prstGeom prst="rect">
            <a:avLst/>
          </a:prstGeom>
          <a:noFill/>
        </p:spPr>
        <p:txBody>
          <a:bodyPr wrap="square" rtlCol="0" anchor="t">
            <a:spAutoFit/>
          </a:bodyPr>
          <a:p>
            <a:pPr marL="0" indent="0" eaLnBrk="1" hangingPunct="1">
              <a:lnSpc>
                <a:spcPct val="120000"/>
              </a:lnSpc>
              <a:buFont typeface="Wingdings" panose="05000000000000000000" pitchFamily="2" charset="2"/>
              <a:buNone/>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sz="3200" b="1">
                <a:latin typeface="宋体" panose="02010600030101010101" pitchFamily="2" charset="-122"/>
                <a:ea typeface="宋体" panose="02010600030101010101" pitchFamily="2" charset="-122"/>
                <a:cs typeface="宋体" panose="02010600030101010101" pitchFamily="2" charset="-122"/>
                <a:sym typeface="+mn-ea"/>
              </a:rPr>
              <a:t>第一部分中</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，两行一节，分别押</a:t>
            </a:r>
            <a:r>
              <a:rPr lang="en-US" altLang="zh-CN" sz="3200">
                <a:latin typeface="Arial" panose="020B0604020202020204" pitchFamily="34" charset="0"/>
                <a:ea typeface="宋体" panose="02010600030101010101" pitchFamily="2" charset="-122"/>
                <a:cs typeface="Arial" panose="020B0604020202020204" pitchFamily="34" charset="0"/>
                <a:sym typeface="+mn-ea"/>
              </a:rPr>
              <a:t>i</a:t>
            </a:r>
            <a:r>
              <a:rPr lang="en-US" altLang="zh-CN" sz="3200" b="1" dirty="0" smtClean="0">
                <a:latin typeface="宋体" panose="02010600030101010101" pitchFamily="2" charset="-122"/>
                <a:ea typeface="宋体" panose="02010600030101010101" pitchFamily="2" charset="-122"/>
                <a:cs typeface="Arial" panose="020B0604020202020204" pitchFamily="34" charset="0"/>
                <a:sym typeface="+mn-ea"/>
              </a:rPr>
              <a:t>ɑ</a:t>
            </a:r>
            <a:r>
              <a:rPr lang="en-US" altLang="zh-CN" sz="3200">
                <a:latin typeface="Arial" panose="020B0604020202020204" pitchFamily="34" charset="0"/>
                <a:ea typeface="宋体" panose="02010600030101010101" pitchFamily="2" charset="-122"/>
                <a:cs typeface="Arial" panose="020B0604020202020204" pitchFamily="34" charset="0"/>
                <a:sym typeface="+mn-ea"/>
              </a:rPr>
              <a:t>o</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smtClean="0">
                <a:latin typeface="宋体" panose="02010600030101010101" pitchFamily="2" charset="-122"/>
                <a:ea typeface="宋体" panose="02010600030101010101" pitchFamily="2" charset="-122"/>
                <a:cs typeface="Arial" panose="020B0604020202020204" pitchFamily="34" charset="0"/>
                <a:sym typeface="+mn-ea"/>
              </a:rPr>
              <a:t>ɑ</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n</a:t>
            </a:r>
            <a:r>
              <a:rPr lang="en-US" altLang="zh-CN" sz="3200">
                <a:latin typeface="Arial" panose="020B0604020202020204" pitchFamily="34" charset="0"/>
                <a:ea typeface="宋体" panose="02010600030101010101" pitchFamily="2" charset="-122"/>
                <a:cs typeface="Arial" panose="020B0604020202020204" pitchFamily="34" charset="0"/>
                <a:sym typeface="+mn-ea"/>
              </a:rPr>
              <a:t>g</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smtClean="0">
                <a:latin typeface="宋体" panose="02010600030101010101" pitchFamily="2" charset="-122"/>
                <a:ea typeface="宋体" panose="02010600030101010101" pitchFamily="2" charset="-122"/>
                <a:cs typeface="Arial" panose="020B0604020202020204" pitchFamily="34" charset="0"/>
                <a:sym typeface="+mn-ea"/>
              </a:rPr>
              <a:t>ɑ</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n</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i</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smtClean="0">
                <a:latin typeface="宋体" panose="02010600030101010101" pitchFamily="2" charset="-122"/>
                <a:ea typeface="宋体" panose="02010600030101010101" pitchFamily="2" charset="-122"/>
                <a:cs typeface="Arial" panose="020B0604020202020204" pitchFamily="34" charset="0"/>
                <a:sym typeface="+mn-ea"/>
              </a:rPr>
              <a:t>ɑ</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o</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smtClean="0">
                <a:latin typeface="宋体" panose="02010600030101010101" pitchFamily="2" charset="-122"/>
                <a:ea typeface="宋体" panose="02010600030101010101" pitchFamily="2" charset="-122"/>
                <a:cs typeface="Arial" panose="020B0604020202020204" pitchFamily="34" charset="0"/>
                <a:sym typeface="+mn-ea"/>
              </a:rPr>
              <a:t>ɑ</a:t>
            </a:r>
            <a:r>
              <a:rPr lang="en-US" altLang="zh-CN" sz="3200">
                <a:latin typeface="Arial" panose="020B0604020202020204" pitchFamily="34" charset="0"/>
                <a:ea typeface="宋体" panose="02010600030101010101" pitchFamily="2" charset="-122"/>
                <a:cs typeface="Arial" panose="020B0604020202020204" pitchFamily="34" charset="0"/>
                <a:sym typeface="+mn-ea"/>
              </a:rPr>
              <a:t>i</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等韵</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使整首诗读来音韵和谐。诗行错落有致，读起来高亢悠远，充满了韵律美</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2"/>
          <p:cNvPicPr>
            <a:picLocks noChangeAspect="1"/>
          </p:cNvPicPr>
          <p:nvPr>
            <p:custDataLst>
              <p:tags r:id="rId1"/>
            </p:custDataLst>
          </p:nvPr>
        </p:nvPicPr>
        <p:blipFill>
          <a:blip r:embed="rId2"/>
          <a:stretch>
            <a:fillRect/>
          </a:stretch>
        </p:blipFill>
        <p:spPr>
          <a:xfrm>
            <a:off x="289560" y="247650"/>
            <a:ext cx="3780155" cy="800100"/>
          </a:xfrm>
          <a:prstGeom prst="rect">
            <a:avLst/>
          </a:prstGeom>
          <a:noFill/>
          <a:ln>
            <a:noFill/>
            <a:miter lim="800000"/>
            <a:headEnd/>
            <a:tailEnd/>
          </a:ln>
        </p:spPr>
      </p:pic>
      <p:sp>
        <p:nvSpPr>
          <p:cNvPr id="3" name="文本3"/>
          <p:cNvSpPr txBox="1"/>
          <p:nvPr>
            <p:custDataLst>
              <p:tags r:id="rId3"/>
            </p:custDataLst>
          </p:nvPr>
        </p:nvSpPr>
        <p:spPr>
          <a:xfrm>
            <a:off x="679031" y="3224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民歌风韵</a:t>
            </a:r>
            <a:endParaRPr lang="zh-CN" altLang="en-US" sz="3000" b="1">
              <a:solidFill>
                <a:srgbClr val="FFFFFF"/>
              </a:solidFill>
              <a:latin typeface="微软雅黑" panose="020B0503020204020204" charset="-122"/>
              <a:ea typeface="微软雅黑" panose="020B0503020204020204" charset="-122"/>
            </a:endParaRPr>
          </a:p>
        </p:txBody>
      </p:sp>
      <p:sp>
        <p:nvSpPr>
          <p:cNvPr id="104" name="文本框 103"/>
          <p:cNvSpPr txBox="1"/>
          <p:nvPr>
            <p:custDataLst>
              <p:tags r:id="rId4"/>
            </p:custDataLst>
          </p:nvPr>
        </p:nvSpPr>
        <p:spPr>
          <a:xfrm>
            <a:off x="440690" y="1256030"/>
            <a:ext cx="11091545" cy="1697355"/>
          </a:xfrm>
          <a:prstGeom prst="rect">
            <a:avLst/>
          </a:prstGeom>
          <a:noFill/>
          <a:ln w="9525">
            <a:noFill/>
          </a:ln>
        </p:spPr>
        <p:txBody>
          <a:bodyPr wrap="square">
            <a:noAutofit/>
          </a:bodyPr>
          <a:p>
            <a:pPr marL="457200" indent="-457200">
              <a:lnSpc>
                <a:spcPct val="110000"/>
              </a:lnSpc>
              <a:buFont typeface="Wingdings" panose="05000000000000000000" charset="0"/>
              <a:buChar char="Ø"/>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全诗采用陕北民歌</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信天游</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的形式，两行一节，节内押韵，形式活泼，节奏自由。试选两三个诗节做简要分析。</a:t>
            </a:r>
            <a:r>
              <a:rPr lang="zh-CN" altLang="en-US" sz="3200" b="1">
                <a:latin typeface="楷体" panose="02010609060101010101" charset="-122"/>
                <a:ea typeface="楷体" panose="02010609060101010101" charset="-122"/>
                <a:sym typeface="+mn-ea"/>
              </a:rPr>
              <a:t>【课后习题三</a:t>
            </a:r>
            <a:r>
              <a:rPr lang="en-US" altLang="zh-CN" sz="3200" b="1">
                <a:latin typeface="楷体" panose="02010609060101010101" charset="-122"/>
                <a:ea typeface="楷体" panose="02010609060101010101" charset="-122"/>
                <a:sym typeface="+mn-ea"/>
              </a:rPr>
              <a:t>1</a:t>
            </a:r>
            <a:r>
              <a:rPr lang="zh-CN" altLang="en-US" sz="3200" b="1">
                <a:latin typeface="楷体" panose="02010609060101010101" charset="-122"/>
                <a:ea typeface="楷体" panose="02010609060101010101" charset="-122"/>
                <a:sym typeface="+mn-ea"/>
              </a:rPr>
              <a:t>】</a:t>
            </a:r>
            <a:endParaRPr lang="zh-CN" sz="3200" b="1" err="1">
              <a:solidFill>
                <a:schemeClr val="accent1">
                  <a:lumMod val="75000"/>
                </a:schemeClr>
              </a:solidFill>
              <a:latin typeface="微软雅黑" panose="020B0503020204020204" charset="-122"/>
              <a:ea typeface="微软雅黑" panose="020B0503020204020204" charset="-122"/>
              <a:cs typeface="楷体" panose="0201060906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24601" y="646216"/>
            <a:ext cx="11543432" cy="2030095"/>
          </a:xfrm>
          <a:prstGeom prst="rect">
            <a:avLst/>
          </a:prstGeom>
        </p:spPr>
        <p:txBody>
          <a:bodyPr wrap="square" lIns="252048">
            <a:spAutoFit/>
          </a:bodyPr>
          <a:lstStyle/>
          <a:p>
            <a:pPr>
              <a:lnSpc>
                <a:spcPct val="150000"/>
              </a:lnSpc>
            </a:pPr>
            <a:r>
              <a:rPr lang="en-US" altLang="zh-CN" sz="2800" dirty="0" smtClean="0">
                <a:latin typeface="楷体" panose="02010609060101010101" charset="-122"/>
                <a:ea typeface="楷体" panose="02010609060101010101" charset="-122"/>
              </a:rPr>
              <a:t>1.“</a:t>
            </a:r>
            <a:r>
              <a:rPr lang="zh-CN" altLang="en-US" sz="2800" dirty="0" smtClean="0">
                <a:latin typeface="楷体" panose="02010609060101010101" charset="-122"/>
                <a:ea typeface="楷体" panose="02010609060101010101" charset="-122"/>
              </a:rPr>
              <a:t>满心话</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登时</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说不出来，一头</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扑在亲人怀</a:t>
            </a:r>
            <a:r>
              <a:rPr lang="en-US" altLang="zh-CN" sz="2800" dirty="0" smtClean="0">
                <a:latin typeface="楷体" panose="02010609060101010101" charset="-122"/>
                <a:ea typeface="楷体" panose="02010609060101010101" charset="-122"/>
              </a:rPr>
              <a:t>……”</a:t>
            </a:r>
            <a:endParaRPr lang="en-US" altLang="zh-CN" sz="2800" dirty="0" smtClean="0">
              <a:latin typeface="楷体" panose="02010609060101010101" charset="-122"/>
              <a:ea typeface="楷体" panose="02010609060101010101" charset="-122"/>
            </a:endParaRPr>
          </a:p>
          <a:p>
            <a:pPr>
              <a:lnSpc>
                <a:spcPct val="150000"/>
              </a:lnSpc>
            </a:pPr>
            <a:r>
              <a:rPr lang="en-US" altLang="zh-CN" sz="2800" dirty="0" smtClean="0">
                <a:latin typeface="楷体" panose="02010609060101010101" charset="-122"/>
                <a:ea typeface="楷体" panose="02010609060101010101" charset="-122"/>
              </a:rPr>
              <a:t>2.“</a:t>
            </a:r>
            <a:r>
              <a:rPr lang="zh-CN" altLang="en-US" sz="2800" dirty="0" smtClean="0">
                <a:latin typeface="楷体" panose="02010609060101010101" charset="-122"/>
                <a:ea typeface="楷体" panose="02010609060101010101" charset="-122"/>
              </a:rPr>
              <a:t>老爷爷</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进门</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气喘得紧：我</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梦见</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鸡毛信来</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可真</a:t>
            </a:r>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见亲人</a:t>
            </a:r>
            <a:r>
              <a:rPr lang="en-US" altLang="zh-CN" sz="2800" dirty="0" smtClean="0">
                <a:latin typeface="楷体" panose="02010609060101010101" charset="-122"/>
                <a:ea typeface="楷体" panose="02010609060101010101" charset="-122"/>
              </a:rPr>
              <a:t>……”</a:t>
            </a:r>
            <a:endParaRPr lang="en-US" altLang="zh-CN" sz="2800" dirty="0" smtClean="0">
              <a:latin typeface="楷体" panose="02010609060101010101" charset="-122"/>
              <a:ea typeface="楷体" panose="02010609060101010101" charset="-122"/>
            </a:endParaRPr>
          </a:p>
          <a:p>
            <a:pPr>
              <a:lnSpc>
                <a:spcPct val="150000"/>
              </a:lnSpc>
            </a:pPr>
            <a:r>
              <a:rPr lang="en-US" altLang="zh-CN" sz="2800" dirty="0" smtClean="0">
                <a:latin typeface="楷体" panose="02010609060101010101" charset="-122"/>
                <a:ea typeface="楷体" panose="02010609060101010101" charset="-122"/>
              </a:rPr>
              <a:t>3.“</a:t>
            </a:r>
            <a:r>
              <a:rPr lang="zh-CN" altLang="en-US" sz="2800" dirty="0" smtClean="0">
                <a:latin typeface="楷体" panose="02010609060101010101" charset="-122"/>
                <a:ea typeface="楷体" panose="02010609060101010101" charset="-122"/>
              </a:rPr>
              <a:t>社会主义路上</a:t>
            </a:r>
            <a:r>
              <a:rPr lang="en-US" altLang="zh-CN" sz="2800" dirty="0" smtClean="0">
                <a:latin typeface="楷体" panose="02010609060101010101" charset="-122"/>
                <a:ea typeface="楷体" panose="02010609060101010101" charset="-122"/>
                <a:sym typeface="+mn-ea"/>
              </a:rPr>
              <a:t>/</a:t>
            </a:r>
            <a:r>
              <a:rPr lang="zh-CN" altLang="en-US" sz="2800" dirty="0" smtClean="0">
                <a:latin typeface="楷体" panose="02010609060101010101" charset="-122"/>
                <a:ea typeface="楷体" panose="02010609060101010101" charset="-122"/>
              </a:rPr>
              <a:t>大踏步走，光荣的延河</a:t>
            </a:r>
            <a:r>
              <a:rPr lang="en-US" altLang="zh-CN" sz="2800" dirty="0" smtClean="0">
                <a:latin typeface="楷体" panose="02010609060101010101" charset="-122"/>
                <a:ea typeface="楷体" panose="02010609060101010101" charset="-122"/>
                <a:sym typeface="+mn-ea"/>
              </a:rPr>
              <a:t>/</a:t>
            </a:r>
            <a:r>
              <a:rPr lang="zh-CN" altLang="en-US" sz="2800" dirty="0" smtClean="0">
                <a:latin typeface="楷体" panose="02010609060101010101" charset="-122"/>
                <a:ea typeface="楷体" panose="02010609060101010101" charset="-122"/>
              </a:rPr>
              <a:t>还要</a:t>
            </a:r>
            <a:r>
              <a:rPr lang="en-US" altLang="zh-CN" sz="2800" dirty="0" smtClean="0">
                <a:latin typeface="楷体" panose="02010609060101010101" charset="-122"/>
                <a:ea typeface="楷体" panose="02010609060101010101" charset="-122"/>
                <a:sym typeface="+mn-ea"/>
              </a:rPr>
              <a:t>/</a:t>
            </a:r>
            <a:r>
              <a:rPr lang="zh-CN" altLang="en-US" sz="2800" dirty="0" smtClean="0">
                <a:latin typeface="楷体" panose="02010609060101010101" charset="-122"/>
                <a:ea typeface="楷体" panose="02010609060101010101" charset="-122"/>
              </a:rPr>
              <a:t>在前头！</a:t>
            </a:r>
            <a:r>
              <a:rPr lang="en-US" altLang="zh-CN" sz="2800" dirty="0" smtClean="0">
                <a:latin typeface="楷体" panose="02010609060101010101" charset="-122"/>
                <a:ea typeface="楷体" panose="02010609060101010101" charset="-122"/>
              </a:rPr>
              <a:t>”</a:t>
            </a:r>
            <a:endParaRPr lang="en-US" altLang="zh-CN" sz="2800" dirty="0" smtClean="0">
              <a:latin typeface="楷体" panose="02010609060101010101" charset="-122"/>
              <a:ea typeface="楷体" panose="02010609060101010101" charset="-122"/>
            </a:endParaRPr>
          </a:p>
        </p:txBody>
      </p:sp>
      <p:sp>
        <p:nvSpPr>
          <p:cNvPr id="4" name="文本框 3"/>
          <p:cNvSpPr txBox="1"/>
          <p:nvPr/>
        </p:nvSpPr>
        <p:spPr>
          <a:xfrm>
            <a:off x="324485" y="2969895"/>
            <a:ext cx="11544300" cy="3127375"/>
          </a:xfrm>
          <a:prstGeom prst="rect">
            <a:avLst/>
          </a:prstGeom>
          <a:solidFill>
            <a:schemeClr val="bg1"/>
          </a:solidFill>
        </p:spPr>
        <p:txBody>
          <a:bodyPr wrap="square" lIns="252048" tIns="107930" rIns="252048" bIns="107930">
            <a:noAutofit/>
            <a:extLst>
              <a:ext uri="{4A0BC546-FE56-4ADE-93B0-CB8AF2F6F144}">
                <wpsdc:textFrameExt xmlns:wpsdc="http://www.wps.cn/officeDocument/2022/drawingmlCustomData" type="text"/>
              </a:ext>
            </a:extLst>
          </a:bodyPr>
          <a:p>
            <a:pPr indent="0" fontAlgn="auto">
              <a:lnSpc>
                <a:spcPct val="120000"/>
              </a:lnSpc>
            </a:pPr>
            <a:r>
              <a:rPr lang="en-US" altLang="zh-CN" sz="2800" b="1" dirty="0" smtClean="0">
                <a:solidFill>
                  <a:srgbClr val="C00000"/>
                </a:solidFill>
                <a:latin typeface="楷体" panose="02010609060101010101" charset="-122"/>
                <a:ea typeface="楷体" panose="02010609060101010101" charset="-122"/>
                <a:sym typeface="+mn-ea"/>
              </a:rPr>
              <a:t>    </a:t>
            </a:r>
            <a:r>
              <a:rPr lang="zh-CN" altLang="en-US" sz="2800" b="1" dirty="0" smtClean="0">
                <a:solidFill>
                  <a:schemeClr val="tx1"/>
                </a:solidFill>
                <a:latin typeface="楷体" panose="02010609060101010101" charset="-122"/>
                <a:ea typeface="楷体" panose="02010609060101010101" charset="-122"/>
                <a:sym typeface="+mn-ea"/>
              </a:rPr>
              <a:t>这三节诗都体现了陕北民歌</a:t>
            </a:r>
            <a:r>
              <a:rPr lang="en-US" altLang="zh-CN"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chemeClr val="tx1"/>
                </a:solidFill>
                <a:latin typeface="楷体" panose="02010609060101010101" charset="-122"/>
                <a:ea typeface="楷体" panose="02010609060101010101" charset="-122"/>
                <a:sym typeface="+mn-ea"/>
              </a:rPr>
              <a:t>信天游</a:t>
            </a:r>
            <a:r>
              <a:rPr lang="en-US" altLang="zh-CN"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chemeClr val="tx1"/>
                </a:solidFill>
                <a:latin typeface="楷体" panose="02010609060101010101" charset="-122"/>
                <a:ea typeface="楷体" panose="02010609060101010101" charset="-122"/>
                <a:sym typeface="+mn-ea"/>
              </a:rPr>
              <a:t>的形式特点：</a:t>
            </a:r>
            <a:endParaRPr lang="zh-CN" altLang="en-US" sz="2800" b="1" dirty="0" smtClean="0">
              <a:solidFill>
                <a:schemeClr val="tx1"/>
              </a:solidFill>
              <a:latin typeface="楷体" panose="02010609060101010101" charset="-122"/>
              <a:ea typeface="楷体" panose="02010609060101010101" charset="-122"/>
              <a:sym typeface="+mn-ea"/>
            </a:endParaRPr>
          </a:p>
          <a:p>
            <a:pPr indent="0" fontAlgn="auto">
              <a:lnSpc>
                <a:spcPct val="120000"/>
              </a:lnSpc>
            </a:pPr>
            <a:r>
              <a:rPr lang="zh-CN" altLang="en-US" sz="2800" b="1" dirty="0" smtClean="0">
                <a:solidFill>
                  <a:schemeClr val="tx1"/>
                </a:solidFill>
                <a:latin typeface="楷体" panose="02010609060101010101" charset="-122"/>
                <a:ea typeface="楷体" panose="02010609060101010101" charset="-122"/>
                <a:sym typeface="+mn-ea"/>
              </a:rPr>
              <a:t> </a:t>
            </a:r>
            <a:r>
              <a:rPr lang="en-US" altLang="zh-CN" sz="2800" b="1" dirty="0" smtClean="0">
                <a:solidFill>
                  <a:schemeClr val="tx1"/>
                </a:solidFill>
                <a:latin typeface="楷体" panose="02010609060101010101" charset="-122"/>
                <a:ea typeface="楷体" panose="02010609060101010101" charset="-122"/>
                <a:sym typeface="+mn-ea"/>
              </a:rPr>
              <a:t>   </a:t>
            </a:r>
            <a:r>
              <a:rPr lang="zh-CN" altLang="en-US" sz="2800" b="1" dirty="0" smtClean="0">
                <a:solidFill>
                  <a:schemeClr val="tx1"/>
                </a:solidFill>
                <a:latin typeface="楷体" panose="02010609060101010101" charset="-122"/>
                <a:ea typeface="楷体" panose="02010609060101010101" charset="-122"/>
                <a:sym typeface="+mn-ea"/>
              </a:rPr>
              <a:t>两行一节，节内押韵。第</a:t>
            </a:r>
            <a:r>
              <a:rPr lang="en-US" altLang="zh-CN" sz="2800" b="1" dirty="0" smtClean="0">
                <a:solidFill>
                  <a:schemeClr val="tx1"/>
                </a:solidFill>
                <a:latin typeface="楷体" panose="02010609060101010101" charset="-122"/>
                <a:ea typeface="楷体" panose="02010609060101010101" charset="-122"/>
                <a:sym typeface="+mn-ea"/>
              </a:rPr>
              <a:t>1</a:t>
            </a:r>
            <a:r>
              <a:rPr lang="zh-CN" altLang="en-US" sz="2800" b="1" dirty="0" smtClean="0">
                <a:solidFill>
                  <a:schemeClr val="tx1"/>
                </a:solidFill>
                <a:latin typeface="楷体" panose="02010609060101010101" charset="-122"/>
                <a:ea typeface="楷体" panose="02010609060101010101" charset="-122"/>
                <a:sym typeface="+mn-ea"/>
              </a:rPr>
              <a:t>节押</a:t>
            </a:r>
            <a:r>
              <a:rPr lang="en-US" altLang="zh-CN" sz="2800" b="1" dirty="0" smtClean="0">
                <a:solidFill>
                  <a:schemeClr val="tx1"/>
                </a:solidFill>
                <a:latin typeface="楷体" panose="02010609060101010101" charset="-122"/>
                <a:ea typeface="楷体" panose="02010609060101010101" charset="-122"/>
                <a:sym typeface="+mn-ea"/>
              </a:rPr>
              <a:t>“</a:t>
            </a:r>
            <a:r>
              <a:rPr lang="en-US" altLang="zh-CN" sz="28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rPr>
              <a:t>ɑ</a:t>
            </a:r>
            <a:r>
              <a:rPr lang="en-US" altLang="zh-CN" sz="28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i</a:t>
            </a:r>
            <a:r>
              <a:rPr lang="en-US" altLang="zh-CN"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chemeClr val="tx1"/>
                </a:solidFill>
                <a:latin typeface="楷体" panose="02010609060101010101" charset="-122"/>
                <a:ea typeface="楷体" panose="02010609060101010101" charset="-122"/>
                <a:sym typeface="+mn-ea"/>
              </a:rPr>
              <a:t>韵</a:t>
            </a:r>
            <a:r>
              <a:rPr lang="en-US" altLang="zh-CN" sz="2800" b="1" dirty="0" smtClean="0">
                <a:solidFill>
                  <a:schemeClr val="tx1"/>
                </a:solidFill>
                <a:latin typeface="楷体" panose="02010609060101010101" charset="-122"/>
                <a:ea typeface="楷体" panose="02010609060101010101" charset="-122"/>
                <a:sym typeface="+mn-ea"/>
              </a:rPr>
              <a:t> ,</a:t>
            </a:r>
            <a:r>
              <a:rPr lang="zh-CN" altLang="en-US" sz="2800" b="1" dirty="0" smtClean="0">
                <a:solidFill>
                  <a:schemeClr val="tx1"/>
                </a:solidFill>
                <a:latin typeface="楷体" panose="02010609060101010101" charset="-122"/>
                <a:ea typeface="楷体" panose="02010609060101010101" charset="-122"/>
                <a:sym typeface="+mn-ea"/>
              </a:rPr>
              <a:t>第</a:t>
            </a:r>
            <a:r>
              <a:rPr lang="en-US" altLang="zh-CN" sz="2800" b="1" dirty="0" smtClean="0">
                <a:solidFill>
                  <a:schemeClr val="tx1"/>
                </a:solidFill>
                <a:latin typeface="楷体" panose="02010609060101010101" charset="-122"/>
                <a:ea typeface="楷体" panose="02010609060101010101" charset="-122"/>
                <a:sym typeface="+mn-ea"/>
              </a:rPr>
              <a:t>2</a:t>
            </a:r>
            <a:r>
              <a:rPr lang="zh-CN" altLang="en-US" sz="2800" b="1" dirty="0" smtClean="0">
                <a:solidFill>
                  <a:schemeClr val="tx1"/>
                </a:solidFill>
                <a:latin typeface="楷体" panose="02010609060101010101" charset="-122"/>
                <a:ea typeface="楷体" panose="02010609060101010101" charset="-122"/>
                <a:sym typeface="+mn-ea"/>
              </a:rPr>
              <a:t>节押</a:t>
            </a:r>
            <a:r>
              <a:rPr lang="en-US" altLang="zh-CN" sz="2800" b="1" dirty="0" smtClean="0">
                <a:solidFill>
                  <a:schemeClr val="tx1"/>
                </a:solidFill>
                <a:latin typeface="楷体" panose="02010609060101010101" charset="-122"/>
                <a:ea typeface="楷体" panose="02010609060101010101" charset="-122"/>
                <a:sym typeface="+mn-ea"/>
              </a:rPr>
              <a:t>“</a:t>
            </a:r>
            <a:r>
              <a:rPr lang="en-US" altLang="zh-CN" sz="28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in</a:t>
            </a:r>
            <a:r>
              <a:rPr lang="en-US" altLang="zh-CN" sz="2800" b="1" dirty="0" smtClean="0">
                <a:solidFill>
                  <a:schemeClr val="tx1"/>
                </a:solidFill>
                <a:latin typeface="楷体" panose="02010609060101010101" charset="-122"/>
                <a:ea typeface="楷体" panose="02010609060101010101" charset="-122"/>
                <a:sym typeface="+mn-ea"/>
              </a:rPr>
              <a:t>”“</a:t>
            </a:r>
            <a:r>
              <a:rPr lang="en-US" altLang="zh-CN" sz="28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en</a:t>
            </a:r>
            <a:r>
              <a:rPr lang="en-US" altLang="zh-CN"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chemeClr val="tx1"/>
                </a:solidFill>
                <a:latin typeface="楷体" panose="02010609060101010101" charset="-122"/>
                <a:ea typeface="楷体" panose="02010609060101010101" charset="-122"/>
                <a:sym typeface="+mn-ea"/>
              </a:rPr>
              <a:t>韵，第</a:t>
            </a:r>
            <a:r>
              <a:rPr lang="en-US" altLang="zh-CN" sz="2800" b="1" dirty="0" smtClean="0">
                <a:solidFill>
                  <a:schemeClr val="tx1"/>
                </a:solidFill>
                <a:latin typeface="楷体" panose="02010609060101010101" charset="-122"/>
                <a:ea typeface="楷体" panose="02010609060101010101" charset="-122"/>
                <a:sym typeface="+mn-ea"/>
              </a:rPr>
              <a:t>3</a:t>
            </a:r>
            <a:r>
              <a:rPr lang="zh-CN" altLang="en-US" sz="2800" b="1" dirty="0" smtClean="0">
                <a:solidFill>
                  <a:schemeClr val="tx1"/>
                </a:solidFill>
                <a:latin typeface="楷体" panose="02010609060101010101" charset="-122"/>
                <a:ea typeface="楷体" panose="02010609060101010101" charset="-122"/>
                <a:sym typeface="+mn-ea"/>
              </a:rPr>
              <a:t>节押</a:t>
            </a:r>
            <a:r>
              <a:rPr lang="en-US" altLang="zh-CN" sz="2800" b="1" dirty="0" smtClean="0">
                <a:solidFill>
                  <a:schemeClr val="tx1"/>
                </a:solidFill>
                <a:latin typeface="楷体" panose="02010609060101010101" charset="-122"/>
                <a:ea typeface="楷体" panose="02010609060101010101" charset="-122"/>
                <a:sym typeface="+mn-ea"/>
              </a:rPr>
              <a:t>“</a:t>
            </a:r>
            <a:r>
              <a:rPr lang="en-US" altLang="zh-CN" sz="28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ou</a:t>
            </a:r>
            <a:r>
              <a:rPr lang="en-US" altLang="zh-CN"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chemeClr val="tx1"/>
                </a:solidFill>
                <a:latin typeface="楷体" panose="02010609060101010101" charset="-122"/>
                <a:ea typeface="楷体" panose="02010609060101010101" charset="-122"/>
                <a:sym typeface="+mn-ea"/>
              </a:rPr>
              <a:t>韵。押韵不很严格，句末字韵母发音相近即可；</a:t>
            </a:r>
            <a:endParaRPr lang="zh-CN" altLang="en-US" sz="2800" b="1" dirty="0" smtClean="0">
              <a:solidFill>
                <a:schemeClr val="tx1"/>
              </a:solidFill>
              <a:latin typeface="楷体" panose="02010609060101010101" charset="-122"/>
              <a:ea typeface="楷体" panose="02010609060101010101" charset="-122"/>
              <a:sym typeface="+mn-ea"/>
            </a:endParaRPr>
          </a:p>
          <a:p>
            <a:pPr indent="0" fontAlgn="auto">
              <a:lnSpc>
                <a:spcPct val="120000"/>
              </a:lnSpc>
            </a:pPr>
            <a:r>
              <a:rPr lang="en-US" altLang="zh-CN" sz="2800" b="1" dirty="0" smtClean="0">
                <a:solidFill>
                  <a:schemeClr val="tx1"/>
                </a:solidFill>
                <a:latin typeface="楷体" panose="02010609060101010101" charset="-122"/>
                <a:ea typeface="楷体" panose="02010609060101010101" charset="-122"/>
                <a:sym typeface="+mn-ea"/>
              </a:rPr>
              <a:t>    </a:t>
            </a:r>
            <a:r>
              <a:rPr lang="zh-CN" altLang="en-US" sz="2800" b="1" dirty="0" smtClean="0">
                <a:solidFill>
                  <a:schemeClr val="tx1"/>
                </a:solidFill>
                <a:latin typeface="楷体" panose="02010609060101010101" charset="-122"/>
                <a:ea typeface="楷体" panose="02010609060101010101" charset="-122"/>
                <a:sym typeface="+mn-ea"/>
              </a:rPr>
              <a:t>形式活泼，</a:t>
            </a:r>
            <a:r>
              <a:rPr lang="zh-CN" altLang="en-US" sz="2800" b="1" dirty="0" smtClean="0">
                <a:solidFill>
                  <a:srgbClr val="FF0000"/>
                </a:solidFill>
                <a:latin typeface="楷体" panose="02010609060101010101" charset="-122"/>
                <a:ea typeface="楷体" panose="02010609060101010101" charset="-122"/>
                <a:sym typeface="+mn-ea"/>
              </a:rPr>
              <a:t>诗句字数没有严格的规定</a:t>
            </a:r>
            <a:r>
              <a:rPr lang="zh-CN" altLang="en-US" sz="2800" b="1" dirty="0" smtClean="0">
                <a:solidFill>
                  <a:schemeClr val="tx1"/>
                </a:solidFill>
                <a:latin typeface="楷体" panose="02010609060101010101" charset="-122"/>
                <a:ea typeface="楷体" panose="02010609060101010101" charset="-122"/>
                <a:sym typeface="+mn-ea"/>
              </a:rPr>
              <a:t>，</a:t>
            </a:r>
            <a:r>
              <a:rPr lang="zh-CN" altLang="en-US" sz="2800" b="1" dirty="0" smtClean="0">
                <a:solidFill>
                  <a:srgbClr val="FF0000"/>
                </a:solidFill>
                <a:latin typeface="楷体" panose="02010609060101010101" charset="-122"/>
                <a:ea typeface="楷体" panose="02010609060101010101" charset="-122"/>
                <a:sym typeface="+mn-ea"/>
              </a:rPr>
              <a:t>以七字句为主</a:t>
            </a:r>
            <a:r>
              <a:rPr lang="zh-CN" altLang="en-US" sz="2800" b="1" dirty="0" smtClean="0">
                <a:solidFill>
                  <a:schemeClr val="tx1"/>
                </a:solidFill>
                <a:latin typeface="楷体" panose="02010609060101010101" charset="-122"/>
                <a:ea typeface="楷体" panose="02010609060101010101" charset="-122"/>
                <a:sym typeface="+mn-ea"/>
              </a:rPr>
              <a:t>，每句诗</a:t>
            </a:r>
            <a:r>
              <a:rPr lang="zh-CN" sz="2800" b="1" dirty="0" smtClean="0">
                <a:solidFill>
                  <a:schemeClr val="tx1"/>
                </a:solidFill>
                <a:latin typeface="楷体" panose="02010609060101010101" charset="-122"/>
                <a:ea typeface="楷体" panose="02010609060101010101" charset="-122"/>
                <a:sym typeface="+mn-ea"/>
              </a:rPr>
              <a:t>七到十几个字均可，这三节中就有七字句、九字句、十字句和十二字句。</a:t>
            </a:r>
            <a:r>
              <a:rPr lang="zh-CN" altLang="en-US" sz="2800" b="1" dirty="0" smtClean="0">
                <a:solidFill>
                  <a:srgbClr val="FF0000"/>
                </a:solidFill>
                <a:latin typeface="楷体" panose="02010609060101010101" charset="-122"/>
                <a:ea typeface="楷体" panose="02010609060101010101" charset="-122"/>
                <a:sym typeface="+mn-ea"/>
              </a:rPr>
              <a:t>句式灵活多变</a:t>
            </a:r>
            <a:r>
              <a:rPr lang="zh-CN" altLang="en-US" sz="2800" b="1" dirty="0" smtClean="0">
                <a:solidFill>
                  <a:schemeClr val="tx1"/>
                </a:solidFill>
                <a:latin typeface="楷体" panose="02010609060101010101" charset="-122"/>
                <a:ea typeface="楷体" panose="02010609060101010101" charset="-122"/>
                <a:sym typeface="+mn-ea"/>
              </a:rPr>
              <a:t>，朗读时根据表意需要停顿即可，节奏自由。</a:t>
            </a:r>
            <a:endParaRPr lang="zh-CN" altLang="en-US" sz="2800" b="1" dirty="0" smtClean="0">
              <a:solidFill>
                <a:schemeClr val="tx1"/>
              </a:solidFill>
              <a:latin typeface="楷体" panose="02010609060101010101" charset="-122"/>
              <a:ea typeface="楷体" panose="0201060906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1"/>
            </p:custDataLst>
          </p:nvPr>
        </p:nvGrpSpPr>
        <p:grpSpPr>
          <a:xfrm>
            <a:off x="3891915" y="1036955"/>
            <a:ext cx="4743450" cy="3265170"/>
            <a:chOff x="4081155" y="1207929"/>
            <a:chExt cx="4373872" cy="2963074"/>
          </a:xfrm>
          <a:gradFill flip="none" rotWithShape="1">
            <a:gsLst>
              <a:gs pos="0">
                <a:schemeClr val="accent2"/>
              </a:gs>
              <a:gs pos="30000">
                <a:schemeClr val="accent3">
                  <a:lumMod val="60000"/>
                  <a:lumOff val="40000"/>
                </a:schemeClr>
              </a:gs>
              <a:gs pos="54000">
                <a:schemeClr val="bg1">
                  <a:alpha val="90000"/>
                </a:schemeClr>
              </a:gs>
              <a:gs pos="67000">
                <a:schemeClr val="accent3"/>
              </a:gs>
              <a:gs pos="100000">
                <a:schemeClr val="accent2"/>
              </a:gs>
            </a:gsLst>
            <a:lin ang="13500000" scaled="1"/>
          </a:gradFill>
        </p:grpSpPr>
        <p:sp>
          <p:nvSpPr>
            <p:cNvPr id="11" name="文本框 10"/>
            <p:cNvSpPr txBox="1"/>
            <p:nvPr>
              <p:custDataLst>
                <p:tags r:id="rId2"/>
              </p:custDataLst>
            </p:nvPr>
          </p:nvSpPr>
          <p:spPr>
            <a:xfrm>
              <a:off x="4081155" y="1207929"/>
              <a:ext cx="1912790" cy="1708733"/>
            </a:xfrm>
            <a:custGeom>
              <a:avLst/>
              <a:gdLst/>
              <a:ahLst/>
              <a:cxnLst/>
              <a:rect l="l" t="t" r="r" b="b"/>
              <a:pathLst>
                <a:path w="889415" h="794532">
                  <a:moveTo>
                    <a:pt x="479358" y="301000"/>
                  </a:moveTo>
                  <a:cubicBezTo>
                    <a:pt x="463102" y="303438"/>
                    <a:pt x="434248" y="310347"/>
                    <a:pt x="392795" y="321726"/>
                  </a:cubicBezTo>
                  <a:lnTo>
                    <a:pt x="359876" y="331480"/>
                  </a:lnTo>
                  <a:lnTo>
                    <a:pt x="359876" y="357083"/>
                  </a:lnTo>
                  <a:cubicBezTo>
                    <a:pt x="359876" y="373339"/>
                    <a:pt x="362112" y="381873"/>
                    <a:pt x="366582" y="382686"/>
                  </a:cubicBezTo>
                  <a:cubicBezTo>
                    <a:pt x="371052" y="383499"/>
                    <a:pt x="380603" y="377809"/>
                    <a:pt x="395233" y="365617"/>
                  </a:cubicBezTo>
                  <a:cubicBezTo>
                    <a:pt x="409051" y="354238"/>
                    <a:pt x="417585" y="348549"/>
                    <a:pt x="420836" y="348549"/>
                  </a:cubicBezTo>
                  <a:cubicBezTo>
                    <a:pt x="424088" y="348549"/>
                    <a:pt x="435467" y="340421"/>
                    <a:pt x="454974" y="324165"/>
                  </a:cubicBezTo>
                  <a:cubicBezTo>
                    <a:pt x="472043" y="310347"/>
                    <a:pt x="480171" y="302625"/>
                    <a:pt x="479358" y="301000"/>
                  </a:cubicBezTo>
                  <a:close/>
                  <a:moveTo>
                    <a:pt x="495817" y="238821"/>
                  </a:moveTo>
                  <a:cubicBezTo>
                    <a:pt x="523859" y="238821"/>
                    <a:pt x="546414" y="240853"/>
                    <a:pt x="563483" y="244917"/>
                  </a:cubicBezTo>
                  <a:cubicBezTo>
                    <a:pt x="574862" y="247355"/>
                    <a:pt x="586038" y="254467"/>
                    <a:pt x="597011" y="266253"/>
                  </a:cubicBezTo>
                  <a:cubicBezTo>
                    <a:pt x="607984" y="278038"/>
                    <a:pt x="613470" y="288401"/>
                    <a:pt x="613470" y="297342"/>
                  </a:cubicBezTo>
                  <a:cubicBezTo>
                    <a:pt x="613470" y="305470"/>
                    <a:pt x="607171" y="315224"/>
                    <a:pt x="594572" y="326603"/>
                  </a:cubicBezTo>
                  <a:cubicBezTo>
                    <a:pt x="581974" y="337982"/>
                    <a:pt x="565515" y="348549"/>
                    <a:pt x="545195" y="358302"/>
                  </a:cubicBezTo>
                  <a:cubicBezTo>
                    <a:pt x="527313" y="367243"/>
                    <a:pt x="518372" y="373542"/>
                    <a:pt x="518372" y="377200"/>
                  </a:cubicBezTo>
                  <a:cubicBezTo>
                    <a:pt x="518372" y="380857"/>
                    <a:pt x="524062" y="385531"/>
                    <a:pt x="535441" y="391221"/>
                  </a:cubicBezTo>
                  <a:cubicBezTo>
                    <a:pt x="543569" y="395285"/>
                    <a:pt x="551697" y="400974"/>
                    <a:pt x="559825" y="408289"/>
                  </a:cubicBezTo>
                  <a:cubicBezTo>
                    <a:pt x="567953" y="415605"/>
                    <a:pt x="574049" y="422513"/>
                    <a:pt x="578113" y="429016"/>
                  </a:cubicBezTo>
                  <a:cubicBezTo>
                    <a:pt x="582177" y="435518"/>
                    <a:pt x="582584" y="439582"/>
                    <a:pt x="579332" y="441208"/>
                  </a:cubicBezTo>
                  <a:cubicBezTo>
                    <a:pt x="574456" y="443646"/>
                    <a:pt x="538286" y="456651"/>
                    <a:pt x="470824" y="480222"/>
                  </a:cubicBezTo>
                  <a:lnTo>
                    <a:pt x="368411" y="515579"/>
                  </a:lnTo>
                  <a:lnTo>
                    <a:pt x="342808" y="503387"/>
                  </a:lnTo>
                  <a:cubicBezTo>
                    <a:pt x="326552" y="496072"/>
                    <a:pt x="318424" y="489366"/>
                    <a:pt x="318424" y="483270"/>
                  </a:cubicBezTo>
                  <a:cubicBezTo>
                    <a:pt x="318424" y="477174"/>
                    <a:pt x="313140" y="464373"/>
                    <a:pt x="302574" y="444865"/>
                  </a:cubicBezTo>
                  <a:cubicBezTo>
                    <a:pt x="296072" y="432673"/>
                    <a:pt x="292211" y="422513"/>
                    <a:pt x="290992" y="414385"/>
                  </a:cubicBezTo>
                  <a:cubicBezTo>
                    <a:pt x="289772" y="406257"/>
                    <a:pt x="289976" y="392033"/>
                    <a:pt x="291601" y="371713"/>
                  </a:cubicBezTo>
                  <a:cubicBezTo>
                    <a:pt x="294040" y="341640"/>
                    <a:pt x="295665" y="318475"/>
                    <a:pt x="296478" y="302219"/>
                  </a:cubicBezTo>
                  <a:cubicBezTo>
                    <a:pt x="298104" y="285150"/>
                    <a:pt x="299932" y="275600"/>
                    <a:pt x="301964" y="273568"/>
                  </a:cubicBezTo>
                  <a:cubicBezTo>
                    <a:pt x="303996" y="271536"/>
                    <a:pt x="315782" y="269910"/>
                    <a:pt x="337321" y="268691"/>
                  </a:cubicBezTo>
                  <a:cubicBezTo>
                    <a:pt x="358860" y="267472"/>
                    <a:pt x="373694" y="264627"/>
                    <a:pt x="381822" y="260157"/>
                  </a:cubicBezTo>
                  <a:cubicBezTo>
                    <a:pt x="389950" y="255686"/>
                    <a:pt x="405393" y="250606"/>
                    <a:pt x="428152" y="244917"/>
                  </a:cubicBezTo>
                  <a:cubicBezTo>
                    <a:pt x="445220" y="240853"/>
                    <a:pt x="467776" y="238821"/>
                    <a:pt x="495817" y="238821"/>
                  </a:cubicBezTo>
                  <a:close/>
                  <a:moveTo>
                    <a:pt x="78241" y="78496"/>
                  </a:moveTo>
                  <a:cubicBezTo>
                    <a:pt x="82305" y="79715"/>
                    <a:pt x="90433" y="86421"/>
                    <a:pt x="102625" y="98613"/>
                  </a:cubicBezTo>
                  <a:cubicBezTo>
                    <a:pt x="113192" y="108366"/>
                    <a:pt x="119288" y="115681"/>
                    <a:pt x="120913" y="120558"/>
                  </a:cubicBezTo>
                  <a:cubicBezTo>
                    <a:pt x="122539" y="125435"/>
                    <a:pt x="122539" y="135189"/>
                    <a:pt x="120913" y="149819"/>
                  </a:cubicBezTo>
                  <a:cubicBezTo>
                    <a:pt x="118475" y="169326"/>
                    <a:pt x="116036" y="185989"/>
                    <a:pt x="113598" y="199806"/>
                  </a:cubicBezTo>
                  <a:cubicBezTo>
                    <a:pt x="110347" y="217688"/>
                    <a:pt x="109534" y="237601"/>
                    <a:pt x="111160" y="259547"/>
                  </a:cubicBezTo>
                  <a:cubicBezTo>
                    <a:pt x="112785" y="287182"/>
                    <a:pt x="117662" y="321320"/>
                    <a:pt x="125790" y="361960"/>
                  </a:cubicBezTo>
                  <a:cubicBezTo>
                    <a:pt x="133918" y="402600"/>
                    <a:pt x="142452" y="436331"/>
                    <a:pt x="151393" y="463153"/>
                  </a:cubicBezTo>
                  <a:cubicBezTo>
                    <a:pt x="155457" y="474533"/>
                    <a:pt x="160334" y="490382"/>
                    <a:pt x="166024" y="510702"/>
                  </a:cubicBezTo>
                  <a:cubicBezTo>
                    <a:pt x="189595" y="586293"/>
                    <a:pt x="202600" y="616773"/>
                    <a:pt x="205038" y="602142"/>
                  </a:cubicBezTo>
                  <a:cubicBezTo>
                    <a:pt x="205851" y="594827"/>
                    <a:pt x="209305" y="588121"/>
                    <a:pt x="215401" y="582025"/>
                  </a:cubicBezTo>
                  <a:cubicBezTo>
                    <a:pt x="221497" y="575929"/>
                    <a:pt x="227390" y="572881"/>
                    <a:pt x="233080" y="572881"/>
                  </a:cubicBezTo>
                  <a:cubicBezTo>
                    <a:pt x="237956" y="572881"/>
                    <a:pt x="239176" y="575726"/>
                    <a:pt x="236737" y="581416"/>
                  </a:cubicBezTo>
                  <a:cubicBezTo>
                    <a:pt x="235924" y="585480"/>
                    <a:pt x="236128" y="587918"/>
                    <a:pt x="237347" y="588731"/>
                  </a:cubicBezTo>
                  <a:cubicBezTo>
                    <a:pt x="238566" y="589544"/>
                    <a:pt x="241208" y="589137"/>
                    <a:pt x="245272" y="587512"/>
                  </a:cubicBezTo>
                  <a:cubicBezTo>
                    <a:pt x="253400" y="585073"/>
                    <a:pt x="259089" y="585886"/>
                    <a:pt x="262340" y="589950"/>
                  </a:cubicBezTo>
                  <a:cubicBezTo>
                    <a:pt x="268030" y="600517"/>
                    <a:pt x="282254" y="599704"/>
                    <a:pt x="305012" y="587512"/>
                  </a:cubicBezTo>
                  <a:cubicBezTo>
                    <a:pt x="316392" y="581822"/>
                    <a:pt x="326755" y="578368"/>
                    <a:pt x="336102" y="577149"/>
                  </a:cubicBezTo>
                  <a:cubicBezTo>
                    <a:pt x="345449" y="575929"/>
                    <a:pt x="352155" y="574101"/>
                    <a:pt x="356219" y="571662"/>
                  </a:cubicBezTo>
                  <a:cubicBezTo>
                    <a:pt x="360283" y="569224"/>
                    <a:pt x="370646" y="565769"/>
                    <a:pt x="387308" y="561299"/>
                  </a:cubicBezTo>
                  <a:cubicBezTo>
                    <a:pt x="403971" y="556829"/>
                    <a:pt x="417179" y="549717"/>
                    <a:pt x="426932" y="539963"/>
                  </a:cubicBezTo>
                  <a:cubicBezTo>
                    <a:pt x="435873" y="531022"/>
                    <a:pt x="443798" y="526145"/>
                    <a:pt x="450707" y="525333"/>
                  </a:cubicBezTo>
                  <a:cubicBezTo>
                    <a:pt x="457616" y="524520"/>
                    <a:pt x="470011" y="527365"/>
                    <a:pt x="487892" y="533867"/>
                  </a:cubicBezTo>
                  <a:cubicBezTo>
                    <a:pt x="504148" y="539557"/>
                    <a:pt x="515324" y="546262"/>
                    <a:pt x="521420" y="553984"/>
                  </a:cubicBezTo>
                  <a:cubicBezTo>
                    <a:pt x="527516" y="561705"/>
                    <a:pt x="531377" y="574101"/>
                    <a:pt x="533003" y="591169"/>
                  </a:cubicBezTo>
                  <a:cubicBezTo>
                    <a:pt x="534628" y="607425"/>
                    <a:pt x="529548" y="619617"/>
                    <a:pt x="517763" y="627745"/>
                  </a:cubicBezTo>
                  <a:cubicBezTo>
                    <a:pt x="505977" y="635873"/>
                    <a:pt x="483828" y="643189"/>
                    <a:pt x="451316" y="649691"/>
                  </a:cubicBezTo>
                  <a:cubicBezTo>
                    <a:pt x="418804" y="656193"/>
                    <a:pt x="383651" y="660664"/>
                    <a:pt x="345856" y="663102"/>
                  </a:cubicBezTo>
                  <a:cubicBezTo>
                    <a:pt x="308060" y="665541"/>
                    <a:pt x="287944" y="664728"/>
                    <a:pt x="285505" y="660664"/>
                  </a:cubicBezTo>
                  <a:cubicBezTo>
                    <a:pt x="283067" y="656600"/>
                    <a:pt x="276564" y="654568"/>
                    <a:pt x="265998" y="654568"/>
                  </a:cubicBezTo>
                  <a:cubicBezTo>
                    <a:pt x="252993" y="654568"/>
                    <a:pt x="242224" y="651723"/>
                    <a:pt x="233689" y="646033"/>
                  </a:cubicBezTo>
                  <a:cubicBezTo>
                    <a:pt x="225155" y="640344"/>
                    <a:pt x="221294" y="633841"/>
                    <a:pt x="222107" y="626526"/>
                  </a:cubicBezTo>
                  <a:cubicBezTo>
                    <a:pt x="222920" y="620837"/>
                    <a:pt x="222920" y="617585"/>
                    <a:pt x="222107" y="616773"/>
                  </a:cubicBezTo>
                  <a:cubicBezTo>
                    <a:pt x="221294" y="615960"/>
                    <a:pt x="219262" y="617179"/>
                    <a:pt x="216011" y="620430"/>
                  </a:cubicBezTo>
                  <a:cubicBezTo>
                    <a:pt x="210321" y="626120"/>
                    <a:pt x="208289" y="635873"/>
                    <a:pt x="209915" y="649691"/>
                  </a:cubicBezTo>
                  <a:cubicBezTo>
                    <a:pt x="211540" y="663509"/>
                    <a:pt x="208289" y="675701"/>
                    <a:pt x="200161" y="686267"/>
                  </a:cubicBezTo>
                  <a:cubicBezTo>
                    <a:pt x="192846" y="696021"/>
                    <a:pt x="186344" y="701101"/>
                    <a:pt x="180654" y="701507"/>
                  </a:cubicBezTo>
                  <a:cubicBezTo>
                    <a:pt x="174964" y="701913"/>
                    <a:pt x="164398" y="698459"/>
                    <a:pt x="148955" y="691144"/>
                  </a:cubicBezTo>
                  <a:cubicBezTo>
                    <a:pt x="119694" y="677326"/>
                    <a:pt x="91652" y="640750"/>
                    <a:pt x="64830" y="581416"/>
                  </a:cubicBezTo>
                  <a:cubicBezTo>
                    <a:pt x="47761" y="545653"/>
                    <a:pt x="35569" y="521675"/>
                    <a:pt x="28254" y="509483"/>
                  </a:cubicBezTo>
                  <a:cubicBezTo>
                    <a:pt x="22565" y="500542"/>
                    <a:pt x="22565" y="491195"/>
                    <a:pt x="28254" y="481441"/>
                  </a:cubicBezTo>
                  <a:cubicBezTo>
                    <a:pt x="35569" y="467624"/>
                    <a:pt x="35569" y="423733"/>
                    <a:pt x="28254" y="349768"/>
                  </a:cubicBezTo>
                  <a:cubicBezTo>
                    <a:pt x="20939" y="275803"/>
                    <a:pt x="12405" y="235569"/>
                    <a:pt x="2651" y="229067"/>
                  </a:cubicBezTo>
                  <a:cubicBezTo>
                    <a:pt x="-1413" y="226629"/>
                    <a:pt x="-803" y="211389"/>
                    <a:pt x="4480" y="183347"/>
                  </a:cubicBezTo>
                  <a:cubicBezTo>
                    <a:pt x="9763" y="155305"/>
                    <a:pt x="16062" y="133969"/>
                    <a:pt x="23377" y="119339"/>
                  </a:cubicBezTo>
                  <a:cubicBezTo>
                    <a:pt x="32318" y="103083"/>
                    <a:pt x="42681" y="91907"/>
                    <a:pt x="54467" y="85811"/>
                  </a:cubicBezTo>
                  <a:cubicBezTo>
                    <a:pt x="66253" y="79715"/>
                    <a:pt x="74177" y="77277"/>
                    <a:pt x="78241" y="78496"/>
                  </a:cubicBezTo>
                  <a:close/>
                  <a:moveTo>
                    <a:pt x="605850" y="10"/>
                  </a:moveTo>
                  <a:cubicBezTo>
                    <a:pt x="615400" y="111"/>
                    <a:pt x="628913" y="1077"/>
                    <a:pt x="646388" y="2905"/>
                  </a:cubicBezTo>
                  <a:cubicBezTo>
                    <a:pt x="681339" y="6563"/>
                    <a:pt x="705316" y="10424"/>
                    <a:pt x="718321" y="14488"/>
                  </a:cubicBezTo>
                  <a:cubicBezTo>
                    <a:pt x="737016" y="20990"/>
                    <a:pt x="759774" y="31150"/>
                    <a:pt x="786596" y="44968"/>
                  </a:cubicBezTo>
                  <a:cubicBezTo>
                    <a:pt x="813419" y="58785"/>
                    <a:pt x="830488" y="68945"/>
                    <a:pt x="837803" y="75448"/>
                  </a:cubicBezTo>
                  <a:cubicBezTo>
                    <a:pt x="845118" y="82763"/>
                    <a:pt x="851417" y="88249"/>
                    <a:pt x="856700" y="91907"/>
                  </a:cubicBezTo>
                  <a:cubicBezTo>
                    <a:pt x="861984" y="95565"/>
                    <a:pt x="869096" y="105928"/>
                    <a:pt x="878036" y="122997"/>
                  </a:cubicBezTo>
                  <a:cubicBezTo>
                    <a:pt x="884539" y="134376"/>
                    <a:pt x="888196" y="144942"/>
                    <a:pt x="889009" y="154696"/>
                  </a:cubicBezTo>
                  <a:cubicBezTo>
                    <a:pt x="889822" y="164449"/>
                    <a:pt x="889416" y="185176"/>
                    <a:pt x="887790" y="216875"/>
                  </a:cubicBezTo>
                  <a:cubicBezTo>
                    <a:pt x="886164" y="246949"/>
                    <a:pt x="881897" y="285557"/>
                    <a:pt x="874988" y="332699"/>
                  </a:cubicBezTo>
                  <a:cubicBezTo>
                    <a:pt x="868080" y="379841"/>
                    <a:pt x="862593" y="406257"/>
                    <a:pt x="858529" y="411947"/>
                  </a:cubicBezTo>
                  <a:cubicBezTo>
                    <a:pt x="856904" y="415198"/>
                    <a:pt x="855278" y="421904"/>
                    <a:pt x="853652" y="432064"/>
                  </a:cubicBezTo>
                  <a:cubicBezTo>
                    <a:pt x="852027" y="442224"/>
                    <a:pt x="847963" y="457870"/>
                    <a:pt x="841460" y="479003"/>
                  </a:cubicBezTo>
                  <a:cubicBezTo>
                    <a:pt x="834958" y="500136"/>
                    <a:pt x="827846" y="527365"/>
                    <a:pt x="820124" y="560689"/>
                  </a:cubicBezTo>
                  <a:cubicBezTo>
                    <a:pt x="812403" y="594014"/>
                    <a:pt x="802446" y="626526"/>
                    <a:pt x="790254" y="658225"/>
                  </a:cubicBezTo>
                  <a:cubicBezTo>
                    <a:pt x="778062" y="689925"/>
                    <a:pt x="770950" y="710041"/>
                    <a:pt x="768918" y="718576"/>
                  </a:cubicBezTo>
                  <a:cubicBezTo>
                    <a:pt x="766886" y="727110"/>
                    <a:pt x="764041" y="731377"/>
                    <a:pt x="760384" y="731377"/>
                  </a:cubicBezTo>
                  <a:cubicBezTo>
                    <a:pt x="756726" y="731377"/>
                    <a:pt x="748395" y="738693"/>
                    <a:pt x="735390" y="753323"/>
                  </a:cubicBezTo>
                  <a:cubicBezTo>
                    <a:pt x="706942" y="785022"/>
                    <a:pt x="678900" y="798433"/>
                    <a:pt x="651265" y="793557"/>
                  </a:cubicBezTo>
                  <a:cubicBezTo>
                    <a:pt x="645576" y="792744"/>
                    <a:pt x="641105" y="791321"/>
                    <a:pt x="637854" y="789289"/>
                  </a:cubicBezTo>
                  <a:cubicBezTo>
                    <a:pt x="634603" y="787257"/>
                    <a:pt x="633384" y="785022"/>
                    <a:pt x="634196" y="782584"/>
                  </a:cubicBezTo>
                  <a:cubicBezTo>
                    <a:pt x="636635" y="777707"/>
                    <a:pt x="634806" y="772830"/>
                    <a:pt x="628710" y="767953"/>
                  </a:cubicBezTo>
                  <a:cubicBezTo>
                    <a:pt x="622614" y="763077"/>
                    <a:pt x="619566" y="756981"/>
                    <a:pt x="619566" y="749665"/>
                  </a:cubicBezTo>
                  <a:cubicBezTo>
                    <a:pt x="619566" y="742350"/>
                    <a:pt x="616721" y="736457"/>
                    <a:pt x="611032" y="731987"/>
                  </a:cubicBezTo>
                  <a:cubicBezTo>
                    <a:pt x="605342" y="727517"/>
                    <a:pt x="601075" y="717966"/>
                    <a:pt x="598230" y="703336"/>
                  </a:cubicBezTo>
                  <a:cubicBezTo>
                    <a:pt x="595385" y="688705"/>
                    <a:pt x="591524" y="678545"/>
                    <a:pt x="586648" y="672856"/>
                  </a:cubicBezTo>
                  <a:cubicBezTo>
                    <a:pt x="579332" y="663915"/>
                    <a:pt x="569985" y="646643"/>
                    <a:pt x="558606" y="621040"/>
                  </a:cubicBezTo>
                  <a:cubicBezTo>
                    <a:pt x="547227" y="595437"/>
                    <a:pt x="541131" y="577758"/>
                    <a:pt x="540318" y="568005"/>
                  </a:cubicBezTo>
                  <a:cubicBezTo>
                    <a:pt x="539505" y="555000"/>
                    <a:pt x="538286" y="548497"/>
                    <a:pt x="536660" y="548497"/>
                  </a:cubicBezTo>
                  <a:cubicBezTo>
                    <a:pt x="535035" y="548497"/>
                    <a:pt x="526704" y="538744"/>
                    <a:pt x="511667" y="519237"/>
                  </a:cubicBezTo>
                  <a:cubicBezTo>
                    <a:pt x="496630" y="499729"/>
                    <a:pt x="489112" y="489163"/>
                    <a:pt x="489112" y="487537"/>
                  </a:cubicBezTo>
                  <a:cubicBezTo>
                    <a:pt x="489112" y="480222"/>
                    <a:pt x="499272" y="486318"/>
                    <a:pt x="519592" y="505825"/>
                  </a:cubicBezTo>
                  <a:cubicBezTo>
                    <a:pt x="526094" y="511515"/>
                    <a:pt x="531784" y="517205"/>
                    <a:pt x="536660" y="522894"/>
                  </a:cubicBezTo>
                  <a:cubicBezTo>
                    <a:pt x="550478" y="540776"/>
                    <a:pt x="562873" y="552561"/>
                    <a:pt x="573846" y="558251"/>
                  </a:cubicBezTo>
                  <a:cubicBezTo>
                    <a:pt x="584819" y="563941"/>
                    <a:pt x="592337" y="571256"/>
                    <a:pt x="596401" y="580197"/>
                  </a:cubicBezTo>
                  <a:cubicBezTo>
                    <a:pt x="600465" y="589137"/>
                    <a:pt x="606561" y="596453"/>
                    <a:pt x="614689" y="602142"/>
                  </a:cubicBezTo>
                  <a:cubicBezTo>
                    <a:pt x="620379" y="605393"/>
                    <a:pt x="624849" y="606409"/>
                    <a:pt x="628100" y="605190"/>
                  </a:cubicBezTo>
                  <a:cubicBezTo>
                    <a:pt x="631352" y="603971"/>
                    <a:pt x="636635" y="598891"/>
                    <a:pt x="643950" y="589950"/>
                  </a:cubicBezTo>
                  <a:cubicBezTo>
                    <a:pt x="656142" y="575320"/>
                    <a:pt x="662238" y="570443"/>
                    <a:pt x="662238" y="575320"/>
                  </a:cubicBezTo>
                  <a:cubicBezTo>
                    <a:pt x="663051" y="578571"/>
                    <a:pt x="659393" y="587918"/>
                    <a:pt x="651265" y="603361"/>
                  </a:cubicBezTo>
                  <a:lnTo>
                    <a:pt x="636635" y="632622"/>
                  </a:lnTo>
                  <a:lnTo>
                    <a:pt x="661019" y="613115"/>
                  </a:lnTo>
                  <a:cubicBezTo>
                    <a:pt x="676462" y="600110"/>
                    <a:pt x="684184" y="591169"/>
                    <a:pt x="684184" y="586293"/>
                  </a:cubicBezTo>
                  <a:cubicBezTo>
                    <a:pt x="684184" y="581416"/>
                    <a:pt x="687841" y="571459"/>
                    <a:pt x="695156" y="556422"/>
                  </a:cubicBezTo>
                  <a:cubicBezTo>
                    <a:pt x="702472" y="541385"/>
                    <a:pt x="709380" y="524113"/>
                    <a:pt x="715883" y="504606"/>
                  </a:cubicBezTo>
                  <a:cubicBezTo>
                    <a:pt x="722385" y="485099"/>
                    <a:pt x="729904" y="463153"/>
                    <a:pt x="738438" y="438769"/>
                  </a:cubicBezTo>
                  <a:cubicBezTo>
                    <a:pt x="746972" y="414385"/>
                    <a:pt x="749614" y="398536"/>
                    <a:pt x="746363" y="391221"/>
                  </a:cubicBezTo>
                  <a:cubicBezTo>
                    <a:pt x="746363" y="391221"/>
                    <a:pt x="745956" y="389595"/>
                    <a:pt x="745144" y="386344"/>
                  </a:cubicBezTo>
                  <a:cubicBezTo>
                    <a:pt x="744331" y="384718"/>
                    <a:pt x="743112" y="384109"/>
                    <a:pt x="741486" y="384515"/>
                  </a:cubicBezTo>
                  <a:cubicBezTo>
                    <a:pt x="739860" y="384921"/>
                    <a:pt x="738438" y="385937"/>
                    <a:pt x="737219" y="387563"/>
                  </a:cubicBezTo>
                  <a:cubicBezTo>
                    <a:pt x="736000" y="389189"/>
                    <a:pt x="733764" y="391627"/>
                    <a:pt x="730513" y="394878"/>
                  </a:cubicBezTo>
                  <a:cubicBezTo>
                    <a:pt x="724011" y="403006"/>
                    <a:pt x="720760" y="405851"/>
                    <a:pt x="720760" y="403413"/>
                  </a:cubicBezTo>
                  <a:cubicBezTo>
                    <a:pt x="720760" y="402600"/>
                    <a:pt x="721166" y="400974"/>
                    <a:pt x="721979" y="398536"/>
                  </a:cubicBezTo>
                  <a:cubicBezTo>
                    <a:pt x="730920" y="371713"/>
                    <a:pt x="743315" y="325384"/>
                    <a:pt x="759164" y="259547"/>
                  </a:cubicBezTo>
                  <a:cubicBezTo>
                    <a:pt x="775014" y="193710"/>
                    <a:pt x="784564" y="150225"/>
                    <a:pt x="787816" y="129093"/>
                  </a:cubicBezTo>
                  <a:lnTo>
                    <a:pt x="791473" y="102270"/>
                  </a:lnTo>
                  <a:lnTo>
                    <a:pt x="753678" y="82763"/>
                  </a:lnTo>
                  <a:cubicBezTo>
                    <a:pt x="737422" y="73822"/>
                    <a:pt x="724011" y="68133"/>
                    <a:pt x="713444" y="65694"/>
                  </a:cubicBezTo>
                  <a:cubicBezTo>
                    <a:pt x="702878" y="63256"/>
                    <a:pt x="684184" y="61224"/>
                    <a:pt x="657361" y="59598"/>
                  </a:cubicBezTo>
                  <a:cubicBezTo>
                    <a:pt x="629726" y="58785"/>
                    <a:pt x="607577" y="59598"/>
                    <a:pt x="590915" y="62037"/>
                  </a:cubicBezTo>
                  <a:cubicBezTo>
                    <a:pt x="574252" y="64475"/>
                    <a:pt x="538286" y="73009"/>
                    <a:pt x="483016" y="87640"/>
                  </a:cubicBezTo>
                  <a:cubicBezTo>
                    <a:pt x="406612" y="107147"/>
                    <a:pt x="356828" y="120965"/>
                    <a:pt x="333664" y="129093"/>
                  </a:cubicBezTo>
                  <a:cubicBezTo>
                    <a:pt x="310499" y="137221"/>
                    <a:pt x="295665" y="141285"/>
                    <a:pt x="289163" y="141285"/>
                  </a:cubicBezTo>
                  <a:cubicBezTo>
                    <a:pt x="282660" y="141285"/>
                    <a:pt x="273516" y="145145"/>
                    <a:pt x="261731" y="152867"/>
                  </a:cubicBezTo>
                  <a:cubicBezTo>
                    <a:pt x="249945" y="160589"/>
                    <a:pt x="241208" y="164449"/>
                    <a:pt x="235518" y="164449"/>
                  </a:cubicBezTo>
                  <a:cubicBezTo>
                    <a:pt x="229828" y="164449"/>
                    <a:pt x="219262" y="171561"/>
                    <a:pt x="203819" y="185785"/>
                  </a:cubicBezTo>
                  <a:cubicBezTo>
                    <a:pt x="188376" y="200009"/>
                    <a:pt x="179841" y="206309"/>
                    <a:pt x="178216" y="204683"/>
                  </a:cubicBezTo>
                  <a:cubicBezTo>
                    <a:pt x="176590" y="202245"/>
                    <a:pt x="179841" y="194117"/>
                    <a:pt x="187969" y="180299"/>
                  </a:cubicBezTo>
                  <a:cubicBezTo>
                    <a:pt x="196097" y="166481"/>
                    <a:pt x="203819" y="155915"/>
                    <a:pt x="211134" y="148600"/>
                  </a:cubicBezTo>
                  <a:cubicBezTo>
                    <a:pt x="216011" y="144536"/>
                    <a:pt x="229219" y="136408"/>
                    <a:pt x="250758" y="124216"/>
                  </a:cubicBezTo>
                  <a:cubicBezTo>
                    <a:pt x="272297" y="112024"/>
                    <a:pt x="292820" y="101051"/>
                    <a:pt x="312328" y="91297"/>
                  </a:cubicBezTo>
                  <a:cubicBezTo>
                    <a:pt x="331835" y="81544"/>
                    <a:pt x="341588" y="77683"/>
                    <a:pt x="341588" y="79715"/>
                  </a:cubicBezTo>
                  <a:cubicBezTo>
                    <a:pt x="341588" y="81747"/>
                    <a:pt x="345043" y="79105"/>
                    <a:pt x="351952" y="71790"/>
                  </a:cubicBezTo>
                  <a:cubicBezTo>
                    <a:pt x="358860" y="64475"/>
                    <a:pt x="374100" y="57160"/>
                    <a:pt x="397672" y="49845"/>
                  </a:cubicBezTo>
                  <a:cubicBezTo>
                    <a:pt x="421243" y="42529"/>
                    <a:pt x="435060" y="37246"/>
                    <a:pt x="439124" y="33995"/>
                  </a:cubicBezTo>
                  <a:cubicBezTo>
                    <a:pt x="443188" y="31557"/>
                    <a:pt x="459444" y="27086"/>
                    <a:pt x="487892" y="20584"/>
                  </a:cubicBezTo>
                  <a:cubicBezTo>
                    <a:pt x="516340" y="14081"/>
                    <a:pt x="541537" y="9611"/>
                    <a:pt x="563483" y="7173"/>
                  </a:cubicBezTo>
                  <a:cubicBezTo>
                    <a:pt x="578926" y="5547"/>
                    <a:pt x="587460" y="3921"/>
                    <a:pt x="589086" y="2296"/>
                  </a:cubicBezTo>
                  <a:cubicBezTo>
                    <a:pt x="590712" y="670"/>
                    <a:pt x="596300" y="-92"/>
                    <a:pt x="605850" y="10"/>
                  </a:cubicBezTo>
                  <a:close/>
                </a:path>
              </a:pathLst>
            </a:custGeom>
            <a:grpFill/>
            <a:ln w="28575" cmpd="sng">
              <a:solidFill>
                <a:srgbClr val="C00000"/>
              </a:solidFill>
              <a:prstDash val="solid"/>
            </a:ln>
            <a:effectLst>
              <a:outerShdw blurRad="127000" algn="ctr" rotWithShape="0">
                <a:schemeClr val="tx1">
                  <a:alpha val="20000"/>
                </a:scheme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9600">
                <a:solidFill>
                  <a:srgbClr val="FDA904"/>
                </a:solidFill>
                <a:latin typeface="禹卫书法行书简体" panose="02000603000000000000" pitchFamily="2" charset="-122"/>
                <a:ea typeface="禹卫书法行书简体" panose="02000603000000000000" pitchFamily="2" charset="-122"/>
              </a:endParaRPr>
            </a:p>
          </p:txBody>
        </p:sp>
        <p:sp>
          <p:nvSpPr>
            <p:cNvPr id="13" name="文本框 12"/>
            <p:cNvSpPr txBox="1"/>
            <p:nvPr>
              <p:custDataLst>
                <p:tags r:id="rId3"/>
              </p:custDataLst>
            </p:nvPr>
          </p:nvSpPr>
          <p:spPr>
            <a:xfrm>
              <a:off x="5686007" y="2582316"/>
              <a:ext cx="1324915" cy="1199879"/>
            </a:xfrm>
            <a:custGeom>
              <a:avLst/>
              <a:gdLst/>
              <a:ahLst/>
              <a:cxnLst/>
              <a:rect l="l" t="t" r="r" b="b"/>
              <a:pathLst>
                <a:path w="1141620" h="1033882">
                  <a:moveTo>
                    <a:pt x="418534" y="385268"/>
                  </a:moveTo>
                  <a:lnTo>
                    <a:pt x="429507" y="414528"/>
                  </a:lnTo>
                  <a:cubicBezTo>
                    <a:pt x="441699" y="447040"/>
                    <a:pt x="452672" y="483210"/>
                    <a:pt x="462425" y="523037"/>
                  </a:cubicBezTo>
                  <a:cubicBezTo>
                    <a:pt x="472179" y="562864"/>
                    <a:pt x="477056" y="590500"/>
                    <a:pt x="477056" y="605943"/>
                  </a:cubicBezTo>
                  <a:cubicBezTo>
                    <a:pt x="477056" y="627076"/>
                    <a:pt x="479494" y="639268"/>
                    <a:pt x="484371" y="642519"/>
                  </a:cubicBezTo>
                  <a:cubicBezTo>
                    <a:pt x="487622" y="644144"/>
                    <a:pt x="517492" y="640487"/>
                    <a:pt x="573982" y="631546"/>
                  </a:cubicBezTo>
                  <a:cubicBezTo>
                    <a:pt x="630472" y="622605"/>
                    <a:pt x="672940" y="614477"/>
                    <a:pt x="701388" y="607162"/>
                  </a:cubicBezTo>
                  <a:cubicBezTo>
                    <a:pt x="716019" y="603098"/>
                    <a:pt x="723740" y="599847"/>
                    <a:pt x="724553" y="597408"/>
                  </a:cubicBezTo>
                  <a:cubicBezTo>
                    <a:pt x="725366" y="595783"/>
                    <a:pt x="722928" y="592938"/>
                    <a:pt x="717238" y="588874"/>
                  </a:cubicBezTo>
                  <a:cubicBezTo>
                    <a:pt x="702608" y="578308"/>
                    <a:pt x="700982" y="572618"/>
                    <a:pt x="712361" y="571805"/>
                  </a:cubicBezTo>
                  <a:cubicBezTo>
                    <a:pt x="719676" y="571805"/>
                    <a:pt x="729430" y="574244"/>
                    <a:pt x="741622" y="579120"/>
                  </a:cubicBezTo>
                  <a:cubicBezTo>
                    <a:pt x="760316" y="587248"/>
                    <a:pt x="785107" y="597408"/>
                    <a:pt x="815993" y="609600"/>
                  </a:cubicBezTo>
                  <a:cubicBezTo>
                    <a:pt x="846067" y="621792"/>
                    <a:pt x="861916" y="633172"/>
                    <a:pt x="863542" y="643738"/>
                  </a:cubicBezTo>
                  <a:cubicBezTo>
                    <a:pt x="865168" y="653492"/>
                    <a:pt x="860900" y="659791"/>
                    <a:pt x="850740" y="662636"/>
                  </a:cubicBezTo>
                  <a:cubicBezTo>
                    <a:pt x="840580" y="665480"/>
                    <a:pt x="811116" y="670154"/>
                    <a:pt x="762348" y="676656"/>
                  </a:cubicBezTo>
                  <a:cubicBezTo>
                    <a:pt x="716832" y="681533"/>
                    <a:pt x="671924" y="686613"/>
                    <a:pt x="627627" y="691896"/>
                  </a:cubicBezTo>
                  <a:cubicBezTo>
                    <a:pt x="583329" y="697180"/>
                    <a:pt x="536390" y="707949"/>
                    <a:pt x="486809" y="724205"/>
                  </a:cubicBezTo>
                  <a:cubicBezTo>
                    <a:pt x="435603" y="739648"/>
                    <a:pt x="403497" y="748183"/>
                    <a:pt x="390492" y="749808"/>
                  </a:cubicBezTo>
                  <a:cubicBezTo>
                    <a:pt x="377488" y="751434"/>
                    <a:pt x="368953" y="748183"/>
                    <a:pt x="364889" y="740055"/>
                  </a:cubicBezTo>
                  <a:cubicBezTo>
                    <a:pt x="360012" y="731114"/>
                    <a:pt x="359200" y="714858"/>
                    <a:pt x="362451" y="691287"/>
                  </a:cubicBezTo>
                  <a:cubicBezTo>
                    <a:pt x="364076" y="676656"/>
                    <a:pt x="366312" y="667309"/>
                    <a:pt x="369156" y="663245"/>
                  </a:cubicBezTo>
                  <a:cubicBezTo>
                    <a:pt x="372001" y="659181"/>
                    <a:pt x="377488" y="657149"/>
                    <a:pt x="385616" y="657149"/>
                  </a:cubicBezTo>
                  <a:cubicBezTo>
                    <a:pt x="393744" y="657149"/>
                    <a:pt x="399230" y="655320"/>
                    <a:pt x="402075" y="651663"/>
                  </a:cubicBezTo>
                  <a:cubicBezTo>
                    <a:pt x="404920" y="648005"/>
                    <a:pt x="407561" y="639674"/>
                    <a:pt x="410000" y="626669"/>
                  </a:cubicBezTo>
                  <a:cubicBezTo>
                    <a:pt x="413251" y="606349"/>
                    <a:pt x="412641" y="569773"/>
                    <a:pt x="408171" y="516941"/>
                  </a:cubicBezTo>
                  <a:cubicBezTo>
                    <a:pt x="403700" y="464109"/>
                    <a:pt x="404310" y="428752"/>
                    <a:pt x="410000" y="410871"/>
                  </a:cubicBezTo>
                  <a:close/>
                  <a:moveTo>
                    <a:pt x="192982" y="315164"/>
                  </a:moveTo>
                  <a:cubicBezTo>
                    <a:pt x="202736" y="315570"/>
                    <a:pt x="224275" y="319837"/>
                    <a:pt x="257600" y="327965"/>
                  </a:cubicBezTo>
                  <a:cubicBezTo>
                    <a:pt x="281171" y="333655"/>
                    <a:pt x="294176" y="340970"/>
                    <a:pt x="296614" y="349911"/>
                  </a:cubicBezTo>
                  <a:cubicBezTo>
                    <a:pt x="299052" y="358852"/>
                    <a:pt x="293769" y="377140"/>
                    <a:pt x="280764" y="404775"/>
                  </a:cubicBezTo>
                  <a:cubicBezTo>
                    <a:pt x="264508" y="436474"/>
                    <a:pt x="252723" y="475895"/>
                    <a:pt x="245408" y="523037"/>
                  </a:cubicBezTo>
                  <a:cubicBezTo>
                    <a:pt x="239718" y="555549"/>
                    <a:pt x="236873" y="578511"/>
                    <a:pt x="236873" y="591922"/>
                  </a:cubicBezTo>
                  <a:cubicBezTo>
                    <a:pt x="236873" y="605333"/>
                    <a:pt x="239718" y="624231"/>
                    <a:pt x="245408" y="648615"/>
                  </a:cubicBezTo>
                  <a:cubicBezTo>
                    <a:pt x="267353" y="748589"/>
                    <a:pt x="279545" y="800202"/>
                    <a:pt x="281984" y="803453"/>
                  </a:cubicBezTo>
                  <a:cubicBezTo>
                    <a:pt x="284422" y="805892"/>
                    <a:pt x="313073" y="811784"/>
                    <a:pt x="367937" y="821132"/>
                  </a:cubicBezTo>
                  <a:cubicBezTo>
                    <a:pt x="422801" y="830479"/>
                    <a:pt x="468928" y="841655"/>
                    <a:pt x="506316" y="854660"/>
                  </a:cubicBezTo>
                  <a:cubicBezTo>
                    <a:pt x="554272" y="870916"/>
                    <a:pt x="597960" y="882092"/>
                    <a:pt x="637380" y="888188"/>
                  </a:cubicBezTo>
                  <a:cubicBezTo>
                    <a:pt x="676801" y="894284"/>
                    <a:pt x="724960" y="896925"/>
                    <a:pt x="781856" y="896112"/>
                  </a:cubicBezTo>
                  <a:cubicBezTo>
                    <a:pt x="850131" y="895300"/>
                    <a:pt x="891787" y="891642"/>
                    <a:pt x="906824" y="885140"/>
                  </a:cubicBezTo>
                  <a:cubicBezTo>
                    <a:pt x="921860" y="878637"/>
                    <a:pt x="938726" y="878840"/>
                    <a:pt x="957420" y="885749"/>
                  </a:cubicBezTo>
                  <a:cubicBezTo>
                    <a:pt x="976115" y="892658"/>
                    <a:pt x="997654" y="897738"/>
                    <a:pt x="1022038" y="900989"/>
                  </a:cubicBezTo>
                  <a:cubicBezTo>
                    <a:pt x="1042358" y="904240"/>
                    <a:pt x="1065726" y="912165"/>
                    <a:pt x="1092142" y="924764"/>
                  </a:cubicBezTo>
                  <a:cubicBezTo>
                    <a:pt x="1118558" y="937362"/>
                    <a:pt x="1134204" y="948538"/>
                    <a:pt x="1139081" y="958292"/>
                  </a:cubicBezTo>
                  <a:cubicBezTo>
                    <a:pt x="1143145" y="966420"/>
                    <a:pt x="1142332" y="976580"/>
                    <a:pt x="1136643" y="988772"/>
                  </a:cubicBezTo>
                  <a:lnTo>
                    <a:pt x="1126889" y="1007060"/>
                  </a:lnTo>
                  <a:lnTo>
                    <a:pt x="911091" y="1004621"/>
                  </a:lnTo>
                  <a:cubicBezTo>
                    <a:pt x="789984" y="1003808"/>
                    <a:pt x="710126" y="1000557"/>
                    <a:pt x="671518" y="994868"/>
                  </a:cubicBezTo>
                  <a:cubicBezTo>
                    <a:pt x="632910" y="989178"/>
                    <a:pt x="581907" y="973735"/>
                    <a:pt x="518508" y="948538"/>
                  </a:cubicBezTo>
                  <a:cubicBezTo>
                    <a:pt x="472992" y="929844"/>
                    <a:pt x="426256" y="912775"/>
                    <a:pt x="378300" y="897332"/>
                  </a:cubicBezTo>
                  <a:cubicBezTo>
                    <a:pt x="330345" y="881888"/>
                    <a:pt x="300678" y="874167"/>
                    <a:pt x="289299" y="874167"/>
                  </a:cubicBezTo>
                  <a:cubicBezTo>
                    <a:pt x="277920" y="874167"/>
                    <a:pt x="268166" y="881888"/>
                    <a:pt x="260038" y="897332"/>
                  </a:cubicBezTo>
                  <a:cubicBezTo>
                    <a:pt x="242969" y="930656"/>
                    <a:pt x="216147" y="961746"/>
                    <a:pt x="179571" y="990600"/>
                  </a:cubicBezTo>
                  <a:cubicBezTo>
                    <a:pt x="142995" y="1019455"/>
                    <a:pt x="112515" y="1033882"/>
                    <a:pt x="88131" y="1033882"/>
                  </a:cubicBezTo>
                  <a:cubicBezTo>
                    <a:pt x="76752" y="1033882"/>
                    <a:pt x="67811" y="1032053"/>
                    <a:pt x="61308" y="1028396"/>
                  </a:cubicBezTo>
                  <a:cubicBezTo>
                    <a:pt x="54806" y="1024738"/>
                    <a:pt x="46678" y="1016813"/>
                    <a:pt x="36924" y="1004621"/>
                  </a:cubicBezTo>
                  <a:cubicBezTo>
                    <a:pt x="30422" y="995680"/>
                    <a:pt x="23920" y="985724"/>
                    <a:pt x="17417" y="974751"/>
                  </a:cubicBezTo>
                  <a:cubicBezTo>
                    <a:pt x="10915" y="963778"/>
                    <a:pt x="6038" y="954431"/>
                    <a:pt x="2787" y="946709"/>
                  </a:cubicBezTo>
                  <a:cubicBezTo>
                    <a:pt x="-464" y="938988"/>
                    <a:pt x="-871" y="935127"/>
                    <a:pt x="1568" y="935127"/>
                  </a:cubicBezTo>
                  <a:cubicBezTo>
                    <a:pt x="4006" y="935127"/>
                    <a:pt x="11321" y="937972"/>
                    <a:pt x="23513" y="943661"/>
                  </a:cubicBezTo>
                  <a:cubicBezTo>
                    <a:pt x="32454" y="947725"/>
                    <a:pt x="41192" y="947522"/>
                    <a:pt x="49726" y="943052"/>
                  </a:cubicBezTo>
                  <a:cubicBezTo>
                    <a:pt x="58260" y="938581"/>
                    <a:pt x="76345" y="924560"/>
                    <a:pt x="103980" y="900989"/>
                  </a:cubicBezTo>
                  <a:cubicBezTo>
                    <a:pt x="144620" y="866852"/>
                    <a:pt x="164940" y="846938"/>
                    <a:pt x="164940" y="841248"/>
                  </a:cubicBezTo>
                  <a:cubicBezTo>
                    <a:pt x="164940" y="837184"/>
                    <a:pt x="151936" y="826415"/>
                    <a:pt x="125926" y="808940"/>
                  </a:cubicBezTo>
                  <a:cubicBezTo>
                    <a:pt x="99916" y="791464"/>
                    <a:pt x="84067" y="782727"/>
                    <a:pt x="78377" y="782727"/>
                  </a:cubicBezTo>
                  <a:cubicBezTo>
                    <a:pt x="75126" y="782727"/>
                    <a:pt x="60496" y="777444"/>
                    <a:pt x="34486" y="766877"/>
                  </a:cubicBezTo>
                  <a:cubicBezTo>
                    <a:pt x="14979" y="757936"/>
                    <a:pt x="5225" y="751434"/>
                    <a:pt x="5225" y="747370"/>
                  </a:cubicBezTo>
                  <a:cubicBezTo>
                    <a:pt x="5225" y="746557"/>
                    <a:pt x="6038" y="745338"/>
                    <a:pt x="7664" y="743712"/>
                  </a:cubicBezTo>
                  <a:cubicBezTo>
                    <a:pt x="13353" y="740461"/>
                    <a:pt x="34892" y="742900"/>
                    <a:pt x="72281" y="751028"/>
                  </a:cubicBezTo>
                  <a:cubicBezTo>
                    <a:pt x="109670" y="759156"/>
                    <a:pt x="135273" y="767284"/>
                    <a:pt x="149091" y="775412"/>
                  </a:cubicBezTo>
                  <a:cubicBezTo>
                    <a:pt x="159657" y="780288"/>
                    <a:pt x="170224" y="782727"/>
                    <a:pt x="180790" y="782727"/>
                  </a:cubicBezTo>
                  <a:cubicBezTo>
                    <a:pt x="188918" y="782727"/>
                    <a:pt x="193592" y="780695"/>
                    <a:pt x="194811" y="776631"/>
                  </a:cubicBezTo>
                  <a:cubicBezTo>
                    <a:pt x="196030" y="772567"/>
                    <a:pt x="195827" y="761594"/>
                    <a:pt x="194201" y="743712"/>
                  </a:cubicBezTo>
                  <a:cubicBezTo>
                    <a:pt x="190950" y="716890"/>
                    <a:pt x="183838" y="678079"/>
                    <a:pt x="172865" y="627279"/>
                  </a:cubicBezTo>
                  <a:cubicBezTo>
                    <a:pt x="161892" y="576479"/>
                    <a:pt x="158032" y="535229"/>
                    <a:pt x="161283" y="503530"/>
                  </a:cubicBezTo>
                  <a:cubicBezTo>
                    <a:pt x="163721" y="477520"/>
                    <a:pt x="163721" y="463296"/>
                    <a:pt x="161283" y="460858"/>
                  </a:cubicBezTo>
                  <a:cubicBezTo>
                    <a:pt x="158844" y="458420"/>
                    <a:pt x="145433" y="460858"/>
                    <a:pt x="121049" y="468173"/>
                  </a:cubicBezTo>
                  <a:cubicBezTo>
                    <a:pt x="109670" y="471424"/>
                    <a:pt x="98291" y="469392"/>
                    <a:pt x="86912" y="462077"/>
                  </a:cubicBezTo>
                  <a:cubicBezTo>
                    <a:pt x="77971" y="456388"/>
                    <a:pt x="66795" y="441351"/>
                    <a:pt x="53384" y="416967"/>
                  </a:cubicBezTo>
                  <a:cubicBezTo>
                    <a:pt x="39972" y="392583"/>
                    <a:pt x="35299" y="378359"/>
                    <a:pt x="39363" y="374295"/>
                  </a:cubicBezTo>
                  <a:cubicBezTo>
                    <a:pt x="41801" y="371856"/>
                    <a:pt x="55619" y="369824"/>
                    <a:pt x="80816" y="368199"/>
                  </a:cubicBezTo>
                  <a:cubicBezTo>
                    <a:pt x="104387" y="366573"/>
                    <a:pt x="125316" y="361696"/>
                    <a:pt x="143604" y="353568"/>
                  </a:cubicBezTo>
                  <a:cubicBezTo>
                    <a:pt x="161892" y="345440"/>
                    <a:pt x="172256" y="336500"/>
                    <a:pt x="174694" y="326746"/>
                  </a:cubicBezTo>
                  <a:cubicBezTo>
                    <a:pt x="177132" y="318618"/>
                    <a:pt x="183228" y="314757"/>
                    <a:pt x="192982" y="315164"/>
                  </a:cubicBezTo>
                  <a:close/>
                  <a:moveTo>
                    <a:pt x="490467" y="0"/>
                  </a:moveTo>
                  <a:lnTo>
                    <a:pt x="528262" y="0"/>
                  </a:lnTo>
                  <a:cubicBezTo>
                    <a:pt x="554272" y="0"/>
                    <a:pt x="584345" y="5283"/>
                    <a:pt x="618483" y="15850"/>
                  </a:cubicBezTo>
                  <a:cubicBezTo>
                    <a:pt x="668064" y="31293"/>
                    <a:pt x="699966" y="54052"/>
                    <a:pt x="714190" y="84125"/>
                  </a:cubicBezTo>
                  <a:cubicBezTo>
                    <a:pt x="728414" y="114199"/>
                    <a:pt x="723740" y="149149"/>
                    <a:pt x="700169" y="188976"/>
                  </a:cubicBezTo>
                  <a:cubicBezTo>
                    <a:pt x="661155" y="257252"/>
                    <a:pt x="631894" y="302362"/>
                    <a:pt x="612387" y="324308"/>
                  </a:cubicBezTo>
                  <a:cubicBezTo>
                    <a:pt x="605884" y="330810"/>
                    <a:pt x="602633" y="335484"/>
                    <a:pt x="602633" y="338328"/>
                  </a:cubicBezTo>
                  <a:cubicBezTo>
                    <a:pt x="602633" y="341173"/>
                    <a:pt x="605072" y="344628"/>
                    <a:pt x="609948" y="348692"/>
                  </a:cubicBezTo>
                  <a:cubicBezTo>
                    <a:pt x="617264" y="355194"/>
                    <a:pt x="633113" y="359258"/>
                    <a:pt x="657497" y="360884"/>
                  </a:cubicBezTo>
                  <a:cubicBezTo>
                    <a:pt x="699763" y="363322"/>
                    <a:pt x="726992" y="373482"/>
                    <a:pt x="739184" y="391364"/>
                  </a:cubicBezTo>
                  <a:cubicBezTo>
                    <a:pt x="747312" y="404368"/>
                    <a:pt x="739996" y="412903"/>
                    <a:pt x="717238" y="416967"/>
                  </a:cubicBezTo>
                  <a:cubicBezTo>
                    <a:pt x="710736" y="417780"/>
                    <a:pt x="703014" y="418186"/>
                    <a:pt x="694073" y="418186"/>
                  </a:cubicBezTo>
                  <a:cubicBezTo>
                    <a:pt x="679443" y="418186"/>
                    <a:pt x="669892" y="422453"/>
                    <a:pt x="665422" y="430988"/>
                  </a:cubicBezTo>
                  <a:cubicBezTo>
                    <a:pt x="660952" y="439522"/>
                    <a:pt x="656278" y="462077"/>
                    <a:pt x="651401" y="498653"/>
                  </a:cubicBezTo>
                  <a:cubicBezTo>
                    <a:pt x="647337" y="534416"/>
                    <a:pt x="642054" y="559207"/>
                    <a:pt x="635552" y="573024"/>
                  </a:cubicBezTo>
                  <a:cubicBezTo>
                    <a:pt x="626611" y="594157"/>
                    <a:pt x="613403" y="602488"/>
                    <a:pt x="595928" y="598018"/>
                  </a:cubicBezTo>
                  <a:cubicBezTo>
                    <a:pt x="578452" y="593548"/>
                    <a:pt x="564025" y="577901"/>
                    <a:pt x="552646" y="551079"/>
                  </a:cubicBezTo>
                  <a:cubicBezTo>
                    <a:pt x="542080" y="529133"/>
                    <a:pt x="534561" y="516535"/>
                    <a:pt x="530091" y="513284"/>
                  </a:cubicBezTo>
                  <a:cubicBezTo>
                    <a:pt x="525620" y="510032"/>
                    <a:pt x="518305" y="498450"/>
                    <a:pt x="508145" y="478536"/>
                  </a:cubicBezTo>
                  <a:cubicBezTo>
                    <a:pt x="497985" y="458623"/>
                    <a:pt x="496156" y="448666"/>
                    <a:pt x="502659" y="448666"/>
                  </a:cubicBezTo>
                  <a:cubicBezTo>
                    <a:pt x="507536" y="448666"/>
                    <a:pt x="514648" y="443180"/>
                    <a:pt x="523995" y="432207"/>
                  </a:cubicBezTo>
                  <a:cubicBezTo>
                    <a:pt x="533342" y="421234"/>
                    <a:pt x="538016" y="413309"/>
                    <a:pt x="538016" y="408432"/>
                  </a:cubicBezTo>
                  <a:cubicBezTo>
                    <a:pt x="538016" y="405994"/>
                    <a:pt x="530904" y="403149"/>
                    <a:pt x="516680" y="399898"/>
                  </a:cubicBezTo>
                  <a:cubicBezTo>
                    <a:pt x="502456" y="396647"/>
                    <a:pt x="492092" y="389738"/>
                    <a:pt x="485590" y="379172"/>
                  </a:cubicBezTo>
                  <a:cubicBezTo>
                    <a:pt x="479900" y="369418"/>
                    <a:pt x="470756" y="347676"/>
                    <a:pt x="458158" y="313944"/>
                  </a:cubicBezTo>
                  <a:cubicBezTo>
                    <a:pt x="445560" y="280213"/>
                    <a:pt x="439260" y="260503"/>
                    <a:pt x="439260" y="254813"/>
                  </a:cubicBezTo>
                  <a:cubicBezTo>
                    <a:pt x="439260" y="248311"/>
                    <a:pt x="452265" y="231648"/>
                    <a:pt x="478275" y="204826"/>
                  </a:cubicBezTo>
                  <a:cubicBezTo>
                    <a:pt x="497782" y="183693"/>
                    <a:pt x="516273" y="159309"/>
                    <a:pt x="533748" y="131674"/>
                  </a:cubicBezTo>
                  <a:cubicBezTo>
                    <a:pt x="551224" y="104039"/>
                    <a:pt x="559961" y="85344"/>
                    <a:pt x="559961" y="75591"/>
                  </a:cubicBezTo>
                  <a:cubicBezTo>
                    <a:pt x="559961" y="60960"/>
                    <a:pt x="544112" y="41453"/>
                    <a:pt x="512412" y="17069"/>
                  </a:cubicBezTo>
                  <a:close/>
                </a:path>
              </a:pathLst>
            </a:custGeom>
            <a:grpFill/>
            <a:ln w="28575" cmpd="sng">
              <a:solidFill>
                <a:srgbClr val="C00000"/>
              </a:solidFill>
              <a:prstDash val="solid"/>
            </a:ln>
            <a:effectLst>
              <a:outerShdw blurRad="127000" algn="ctr"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lgn="dist">
                <a:defRPr sz="9600">
                  <a:solidFill>
                    <a:srgbClr val="FDA904"/>
                  </a:solidFill>
                  <a:latin typeface="禹卫书法行书简体" panose="02000603000000000000" pitchFamily="2" charset="-122"/>
                  <a:ea typeface="禹卫书法行书简体" panose="02000603000000000000" pitchFamily="2" charset="-122"/>
                </a:defRPr>
              </a:lvl1pPr>
            </a:lstStyle>
            <a:p>
              <a:endParaRPr lang="zh-CN" altLang="en-US"/>
            </a:p>
          </p:txBody>
        </p:sp>
        <p:sp>
          <p:nvSpPr>
            <p:cNvPr id="15" name="文本框 14"/>
            <p:cNvSpPr txBox="1"/>
            <p:nvPr>
              <p:custDataLst>
                <p:tags r:id="rId4"/>
              </p:custDataLst>
            </p:nvPr>
          </p:nvSpPr>
          <p:spPr>
            <a:xfrm>
              <a:off x="7010923" y="2193510"/>
              <a:ext cx="1444104" cy="1977493"/>
            </a:xfrm>
            <a:custGeom>
              <a:avLst/>
              <a:gdLst/>
              <a:ahLst/>
              <a:cxnLst/>
              <a:rect l="l" t="t" r="r" b="b"/>
              <a:pathLst>
                <a:path w="928421" h="1271339">
                  <a:moveTo>
                    <a:pt x="495910" y="845076"/>
                  </a:moveTo>
                  <a:cubicBezTo>
                    <a:pt x="494894" y="844975"/>
                    <a:pt x="493573" y="845025"/>
                    <a:pt x="491948" y="845229"/>
                  </a:cubicBezTo>
                  <a:cubicBezTo>
                    <a:pt x="488696" y="845635"/>
                    <a:pt x="484429" y="846245"/>
                    <a:pt x="479146" y="847057"/>
                  </a:cubicBezTo>
                  <a:cubicBezTo>
                    <a:pt x="473863" y="847870"/>
                    <a:pt x="466344" y="849496"/>
                    <a:pt x="456591" y="851934"/>
                  </a:cubicBezTo>
                  <a:cubicBezTo>
                    <a:pt x="437084" y="855185"/>
                    <a:pt x="425501" y="860672"/>
                    <a:pt x="421844" y="868393"/>
                  </a:cubicBezTo>
                  <a:cubicBezTo>
                    <a:pt x="418186" y="876115"/>
                    <a:pt x="421234" y="887697"/>
                    <a:pt x="430988" y="903141"/>
                  </a:cubicBezTo>
                  <a:lnTo>
                    <a:pt x="444399" y="926305"/>
                  </a:lnTo>
                  <a:lnTo>
                    <a:pt x="460248" y="915333"/>
                  </a:lnTo>
                  <a:cubicBezTo>
                    <a:pt x="470815" y="907205"/>
                    <a:pt x="476098" y="898467"/>
                    <a:pt x="476098" y="889120"/>
                  </a:cubicBezTo>
                  <a:cubicBezTo>
                    <a:pt x="476098" y="879773"/>
                    <a:pt x="479959" y="871645"/>
                    <a:pt x="487680" y="864736"/>
                  </a:cubicBezTo>
                  <a:cubicBezTo>
                    <a:pt x="495402" y="857827"/>
                    <a:pt x="499263" y="852747"/>
                    <a:pt x="499263" y="849496"/>
                  </a:cubicBezTo>
                  <a:cubicBezTo>
                    <a:pt x="499263" y="847870"/>
                    <a:pt x="498856" y="846651"/>
                    <a:pt x="498044" y="845838"/>
                  </a:cubicBezTo>
                  <a:cubicBezTo>
                    <a:pt x="497637" y="845432"/>
                    <a:pt x="496926" y="845178"/>
                    <a:pt x="495910" y="845076"/>
                  </a:cubicBezTo>
                  <a:close/>
                  <a:moveTo>
                    <a:pt x="356616" y="751960"/>
                  </a:moveTo>
                  <a:cubicBezTo>
                    <a:pt x="358242" y="753585"/>
                    <a:pt x="357023" y="758056"/>
                    <a:pt x="352959" y="765371"/>
                  </a:cubicBezTo>
                  <a:cubicBezTo>
                    <a:pt x="348082" y="772686"/>
                    <a:pt x="346050" y="774312"/>
                    <a:pt x="346863" y="770248"/>
                  </a:cubicBezTo>
                  <a:cubicBezTo>
                    <a:pt x="346863" y="767809"/>
                    <a:pt x="347676" y="763745"/>
                    <a:pt x="349301" y="758056"/>
                  </a:cubicBezTo>
                  <a:cubicBezTo>
                    <a:pt x="350114" y="755617"/>
                    <a:pt x="351130" y="753789"/>
                    <a:pt x="352349" y="752569"/>
                  </a:cubicBezTo>
                  <a:cubicBezTo>
                    <a:pt x="353568" y="751350"/>
                    <a:pt x="354991" y="751147"/>
                    <a:pt x="356616" y="751960"/>
                  </a:cubicBezTo>
                  <a:close/>
                  <a:moveTo>
                    <a:pt x="420015" y="509949"/>
                  </a:moveTo>
                  <a:cubicBezTo>
                    <a:pt x="421640" y="509542"/>
                    <a:pt x="425298" y="511371"/>
                    <a:pt x="430988" y="515435"/>
                  </a:cubicBezTo>
                  <a:cubicBezTo>
                    <a:pt x="443992" y="523563"/>
                    <a:pt x="454762" y="536974"/>
                    <a:pt x="463296" y="555669"/>
                  </a:cubicBezTo>
                  <a:cubicBezTo>
                    <a:pt x="471831" y="574363"/>
                    <a:pt x="476911" y="594683"/>
                    <a:pt x="478536" y="616629"/>
                  </a:cubicBezTo>
                  <a:cubicBezTo>
                    <a:pt x="480162" y="637761"/>
                    <a:pt x="479146" y="661333"/>
                    <a:pt x="475488" y="687342"/>
                  </a:cubicBezTo>
                  <a:cubicBezTo>
                    <a:pt x="471831" y="713352"/>
                    <a:pt x="467564" y="729201"/>
                    <a:pt x="462687" y="734891"/>
                  </a:cubicBezTo>
                  <a:cubicBezTo>
                    <a:pt x="456997" y="741393"/>
                    <a:pt x="455372" y="746067"/>
                    <a:pt x="457810" y="748912"/>
                  </a:cubicBezTo>
                  <a:cubicBezTo>
                    <a:pt x="460248" y="751757"/>
                    <a:pt x="465532" y="751960"/>
                    <a:pt x="473660" y="749521"/>
                  </a:cubicBezTo>
                  <a:cubicBezTo>
                    <a:pt x="485039" y="746270"/>
                    <a:pt x="498450" y="743019"/>
                    <a:pt x="513893" y="739768"/>
                  </a:cubicBezTo>
                  <a:cubicBezTo>
                    <a:pt x="526085" y="737329"/>
                    <a:pt x="533197" y="734688"/>
                    <a:pt x="535229" y="731843"/>
                  </a:cubicBezTo>
                  <a:cubicBezTo>
                    <a:pt x="537261" y="728998"/>
                    <a:pt x="538684" y="720667"/>
                    <a:pt x="539496" y="706849"/>
                  </a:cubicBezTo>
                  <a:cubicBezTo>
                    <a:pt x="540309" y="693845"/>
                    <a:pt x="540106" y="685513"/>
                    <a:pt x="538887" y="681856"/>
                  </a:cubicBezTo>
                  <a:cubicBezTo>
                    <a:pt x="537668" y="678198"/>
                    <a:pt x="533807" y="675150"/>
                    <a:pt x="527304" y="672712"/>
                  </a:cubicBezTo>
                  <a:cubicBezTo>
                    <a:pt x="515925" y="668648"/>
                    <a:pt x="510845" y="664787"/>
                    <a:pt x="512064" y="661129"/>
                  </a:cubicBezTo>
                  <a:cubicBezTo>
                    <a:pt x="513284" y="657472"/>
                    <a:pt x="520396" y="654424"/>
                    <a:pt x="533400" y="651985"/>
                  </a:cubicBezTo>
                  <a:cubicBezTo>
                    <a:pt x="546405" y="649547"/>
                    <a:pt x="556565" y="650360"/>
                    <a:pt x="563880" y="654424"/>
                  </a:cubicBezTo>
                  <a:cubicBezTo>
                    <a:pt x="571196" y="658488"/>
                    <a:pt x="580949" y="669867"/>
                    <a:pt x="593141" y="688561"/>
                  </a:cubicBezTo>
                  <a:cubicBezTo>
                    <a:pt x="602082" y="703192"/>
                    <a:pt x="608584" y="711726"/>
                    <a:pt x="612648" y="714165"/>
                  </a:cubicBezTo>
                  <a:cubicBezTo>
                    <a:pt x="616712" y="716603"/>
                    <a:pt x="624840" y="717416"/>
                    <a:pt x="637032" y="716603"/>
                  </a:cubicBezTo>
                  <a:cubicBezTo>
                    <a:pt x="664668" y="714977"/>
                    <a:pt x="687832" y="711320"/>
                    <a:pt x="706527" y="705630"/>
                  </a:cubicBezTo>
                  <a:cubicBezTo>
                    <a:pt x="725221" y="699941"/>
                    <a:pt x="748386" y="690593"/>
                    <a:pt x="776021" y="677589"/>
                  </a:cubicBezTo>
                  <a:lnTo>
                    <a:pt x="801624" y="665397"/>
                  </a:lnTo>
                  <a:lnTo>
                    <a:pt x="838200" y="683685"/>
                  </a:lnTo>
                  <a:cubicBezTo>
                    <a:pt x="863397" y="695877"/>
                    <a:pt x="877824" y="701973"/>
                    <a:pt x="881482" y="701973"/>
                  </a:cubicBezTo>
                  <a:cubicBezTo>
                    <a:pt x="885140" y="701973"/>
                    <a:pt x="891032" y="706849"/>
                    <a:pt x="899160" y="716603"/>
                  </a:cubicBezTo>
                  <a:cubicBezTo>
                    <a:pt x="907288" y="726357"/>
                    <a:pt x="913384" y="731843"/>
                    <a:pt x="917448" y="733062"/>
                  </a:cubicBezTo>
                  <a:cubicBezTo>
                    <a:pt x="921512" y="734281"/>
                    <a:pt x="924764" y="740174"/>
                    <a:pt x="927202" y="750741"/>
                  </a:cubicBezTo>
                  <a:cubicBezTo>
                    <a:pt x="928828" y="757243"/>
                    <a:pt x="928828" y="761713"/>
                    <a:pt x="927202" y="764152"/>
                  </a:cubicBezTo>
                  <a:cubicBezTo>
                    <a:pt x="925576" y="766590"/>
                    <a:pt x="920700" y="769435"/>
                    <a:pt x="912572" y="772686"/>
                  </a:cubicBezTo>
                  <a:cubicBezTo>
                    <a:pt x="899567" y="776750"/>
                    <a:pt x="889000" y="778782"/>
                    <a:pt x="880872" y="778782"/>
                  </a:cubicBezTo>
                  <a:cubicBezTo>
                    <a:pt x="871932" y="778782"/>
                    <a:pt x="830479" y="787317"/>
                    <a:pt x="756514" y="804385"/>
                  </a:cubicBezTo>
                  <a:cubicBezTo>
                    <a:pt x="737007" y="808449"/>
                    <a:pt x="712216" y="810888"/>
                    <a:pt x="682143" y="811701"/>
                  </a:cubicBezTo>
                  <a:cubicBezTo>
                    <a:pt x="653695" y="812513"/>
                    <a:pt x="633781" y="814545"/>
                    <a:pt x="622402" y="817797"/>
                  </a:cubicBezTo>
                  <a:cubicBezTo>
                    <a:pt x="611023" y="821048"/>
                    <a:pt x="605333" y="825925"/>
                    <a:pt x="605333" y="832427"/>
                  </a:cubicBezTo>
                  <a:cubicBezTo>
                    <a:pt x="605333" y="839742"/>
                    <a:pt x="599440" y="859453"/>
                    <a:pt x="587655" y="891558"/>
                  </a:cubicBezTo>
                  <a:cubicBezTo>
                    <a:pt x="575869" y="923664"/>
                    <a:pt x="566725" y="944593"/>
                    <a:pt x="560223" y="954347"/>
                  </a:cubicBezTo>
                  <a:cubicBezTo>
                    <a:pt x="553720" y="965726"/>
                    <a:pt x="545999" y="976902"/>
                    <a:pt x="537058" y="987875"/>
                  </a:cubicBezTo>
                  <a:cubicBezTo>
                    <a:pt x="528117" y="998848"/>
                    <a:pt x="524460" y="1006366"/>
                    <a:pt x="526085" y="1010430"/>
                  </a:cubicBezTo>
                  <a:cubicBezTo>
                    <a:pt x="527711" y="1012869"/>
                    <a:pt x="536245" y="1018355"/>
                    <a:pt x="551688" y="1026889"/>
                  </a:cubicBezTo>
                  <a:cubicBezTo>
                    <a:pt x="567132" y="1035424"/>
                    <a:pt x="576072" y="1039691"/>
                    <a:pt x="578511" y="1039691"/>
                  </a:cubicBezTo>
                  <a:cubicBezTo>
                    <a:pt x="580136" y="1039691"/>
                    <a:pt x="582372" y="1027702"/>
                    <a:pt x="585216" y="1003725"/>
                  </a:cubicBezTo>
                  <a:cubicBezTo>
                    <a:pt x="588061" y="979747"/>
                    <a:pt x="591312" y="967758"/>
                    <a:pt x="594970" y="967758"/>
                  </a:cubicBezTo>
                  <a:cubicBezTo>
                    <a:pt x="598628" y="967758"/>
                    <a:pt x="600456" y="970197"/>
                    <a:pt x="600456" y="975073"/>
                  </a:cubicBezTo>
                  <a:cubicBezTo>
                    <a:pt x="600456" y="980763"/>
                    <a:pt x="611836" y="1000880"/>
                    <a:pt x="634594" y="1035424"/>
                  </a:cubicBezTo>
                  <a:cubicBezTo>
                    <a:pt x="657352" y="1069968"/>
                    <a:pt x="671576" y="1088865"/>
                    <a:pt x="677266" y="1092117"/>
                  </a:cubicBezTo>
                  <a:cubicBezTo>
                    <a:pt x="691084" y="1099432"/>
                    <a:pt x="711200" y="1115281"/>
                    <a:pt x="737616" y="1139665"/>
                  </a:cubicBezTo>
                  <a:cubicBezTo>
                    <a:pt x="764032" y="1164049"/>
                    <a:pt x="779679" y="1181118"/>
                    <a:pt x="784556" y="1190872"/>
                  </a:cubicBezTo>
                  <a:cubicBezTo>
                    <a:pt x="791058" y="1204689"/>
                    <a:pt x="796748" y="1214443"/>
                    <a:pt x="801624" y="1220133"/>
                  </a:cubicBezTo>
                  <a:cubicBezTo>
                    <a:pt x="806501" y="1225822"/>
                    <a:pt x="804063" y="1235169"/>
                    <a:pt x="794309" y="1248174"/>
                  </a:cubicBezTo>
                  <a:cubicBezTo>
                    <a:pt x="783743" y="1263617"/>
                    <a:pt x="773176" y="1271339"/>
                    <a:pt x="762610" y="1271339"/>
                  </a:cubicBezTo>
                  <a:cubicBezTo>
                    <a:pt x="752044" y="1271339"/>
                    <a:pt x="737007" y="1263211"/>
                    <a:pt x="717500" y="1246955"/>
                  </a:cubicBezTo>
                  <a:cubicBezTo>
                    <a:pt x="675234" y="1212817"/>
                    <a:pt x="640690" y="1188433"/>
                    <a:pt x="613868" y="1173803"/>
                  </a:cubicBezTo>
                  <a:cubicBezTo>
                    <a:pt x="591109" y="1161611"/>
                    <a:pt x="573837" y="1150029"/>
                    <a:pt x="562052" y="1139056"/>
                  </a:cubicBezTo>
                  <a:cubicBezTo>
                    <a:pt x="550266" y="1128083"/>
                    <a:pt x="538074" y="1119549"/>
                    <a:pt x="525476" y="1113453"/>
                  </a:cubicBezTo>
                  <a:cubicBezTo>
                    <a:pt x="512877" y="1107357"/>
                    <a:pt x="500076" y="1098213"/>
                    <a:pt x="487071" y="1086021"/>
                  </a:cubicBezTo>
                  <a:cubicBezTo>
                    <a:pt x="475692" y="1076267"/>
                    <a:pt x="466954" y="1070984"/>
                    <a:pt x="460858" y="1070171"/>
                  </a:cubicBezTo>
                  <a:cubicBezTo>
                    <a:pt x="454762" y="1069358"/>
                    <a:pt x="443992" y="1072609"/>
                    <a:pt x="428549" y="1079925"/>
                  </a:cubicBezTo>
                  <a:cubicBezTo>
                    <a:pt x="412293" y="1088053"/>
                    <a:pt x="397866" y="1093336"/>
                    <a:pt x="385268" y="1095774"/>
                  </a:cubicBezTo>
                  <a:cubicBezTo>
                    <a:pt x="372669" y="1098213"/>
                    <a:pt x="363932" y="1101464"/>
                    <a:pt x="359055" y="1105528"/>
                  </a:cubicBezTo>
                  <a:cubicBezTo>
                    <a:pt x="354178" y="1109592"/>
                    <a:pt x="340360" y="1112233"/>
                    <a:pt x="317602" y="1113453"/>
                  </a:cubicBezTo>
                  <a:cubicBezTo>
                    <a:pt x="294844" y="1114672"/>
                    <a:pt x="274930" y="1116501"/>
                    <a:pt x="257861" y="1118939"/>
                  </a:cubicBezTo>
                  <a:cubicBezTo>
                    <a:pt x="222098" y="1122190"/>
                    <a:pt x="200965" y="1116501"/>
                    <a:pt x="194463" y="1101870"/>
                  </a:cubicBezTo>
                  <a:cubicBezTo>
                    <a:pt x="191212" y="1093742"/>
                    <a:pt x="186538" y="1089678"/>
                    <a:pt x="180442" y="1089678"/>
                  </a:cubicBezTo>
                  <a:cubicBezTo>
                    <a:pt x="174346" y="1089678"/>
                    <a:pt x="171704" y="1086427"/>
                    <a:pt x="172517" y="1079925"/>
                  </a:cubicBezTo>
                  <a:cubicBezTo>
                    <a:pt x="173330" y="1073422"/>
                    <a:pt x="169063" y="1068952"/>
                    <a:pt x="159716" y="1066513"/>
                  </a:cubicBezTo>
                  <a:cubicBezTo>
                    <a:pt x="150368" y="1064075"/>
                    <a:pt x="145695" y="1060011"/>
                    <a:pt x="145695" y="1054321"/>
                  </a:cubicBezTo>
                  <a:cubicBezTo>
                    <a:pt x="145695" y="1048632"/>
                    <a:pt x="142037" y="1044974"/>
                    <a:pt x="134722" y="1043349"/>
                  </a:cubicBezTo>
                  <a:cubicBezTo>
                    <a:pt x="131471" y="1042536"/>
                    <a:pt x="131471" y="1042129"/>
                    <a:pt x="134722" y="1042129"/>
                  </a:cubicBezTo>
                  <a:cubicBezTo>
                    <a:pt x="137160" y="1041317"/>
                    <a:pt x="141224" y="1041317"/>
                    <a:pt x="146914" y="1042129"/>
                  </a:cubicBezTo>
                  <a:cubicBezTo>
                    <a:pt x="162357" y="1042942"/>
                    <a:pt x="171704" y="1046193"/>
                    <a:pt x="174956" y="1051883"/>
                  </a:cubicBezTo>
                  <a:cubicBezTo>
                    <a:pt x="179020" y="1058385"/>
                    <a:pt x="191008" y="1060824"/>
                    <a:pt x="210922" y="1059198"/>
                  </a:cubicBezTo>
                  <a:cubicBezTo>
                    <a:pt x="230836" y="1057573"/>
                    <a:pt x="246482" y="1052696"/>
                    <a:pt x="257861" y="1044568"/>
                  </a:cubicBezTo>
                  <a:cubicBezTo>
                    <a:pt x="271679" y="1034814"/>
                    <a:pt x="287935" y="1025061"/>
                    <a:pt x="306629" y="1015307"/>
                  </a:cubicBezTo>
                  <a:cubicBezTo>
                    <a:pt x="325324" y="1005553"/>
                    <a:pt x="342799" y="993768"/>
                    <a:pt x="359055" y="979950"/>
                  </a:cubicBezTo>
                  <a:lnTo>
                    <a:pt x="383439" y="959224"/>
                  </a:lnTo>
                  <a:lnTo>
                    <a:pt x="370028" y="922648"/>
                  </a:lnTo>
                  <a:cubicBezTo>
                    <a:pt x="363525" y="905579"/>
                    <a:pt x="358648" y="895216"/>
                    <a:pt x="355397" y="891558"/>
                  </a:cubicBezTo>
                  <a:cubicBezTo>
                    <a:pt x="352146" y="887901"/>
                    <a:pt x="346050" y="886072"/>
                    <a:pt x="337109" y="886072"/>
                  </a:cubicBezTo>
                  <a:cubicBezTo>
                    <a:pt x="324104" y="886072"/>
                    <a:pt x="308052" y="889120"/>
                    <a:pt x="288951" y="895216"/>
                  </a:cubicBezTo>
                  <a:cubicBezTo>
                    <a:pt x="269850" y="901312"/>
                    <a:pt x="256032" y="904969"/>
                    <a:pt x="247498" y="906189"/>
                  </a:cubicBezTo>
                  <a:cubicBezTo>
                    <a:pt x="238964" y="907408"/>
                    <a:pt x="223724" y="911065"/>
                    <a:pt x="201778" y="917161"/>
                  </a:cubicBezTo>
                  <a:cubicBezTo>
                    <a:pt x="179832" y="923257"/>
                    <a:pt x="167640" y="925899"/>
                    <a:pt x="165202" y="925086"/>
                  </a:cubicBezTo>
                  <a:cubicBezTo>
                    <a:pt x="160325" y="923461"/>
                    <a:pt x="145695" y="927931"/>
                    <a:pt x="121311" y="938497"/>
                  </a:cubicBezTo>
                  <a:cubicBezTo>
                    <a:pt x="96927" y="949064"/>
                    <a:pt x="82296" y="957192"/>
                    <a:pt x="77420" y="962881"/>
                  </a:cubicBezTo>
                  <a:cubicBezTo>
                    <a:pt x="74168" y="966133"/>
                    <a:pt x="67869" y="968977"/>
                    <a:pt x="58522" y="971416"/>
                  </a:cubicBezTo>
                  <a:cubicBezTo>
                    <a:pt x="49175" y="973854"/>
                    <a:pt x="40640" y="974870"/>
                    <a:pt x="32919" y="974464"/>
                  </a:cubicBezTo>
                  <a:cubicBezTo>
                    <a:pt x="25197" y="974057"/>
                    <a:pt x="21336" y="972229"/>
                    <a:pt x="21336" y="968977"/>
                  </a:cubicBezTo>
                  <a:cubicBezTo>
                    <a:pt x="21336" y="965726"/>
                    <a:pt x="17272" y="959630"/>
                    <a:pt x="9144" y="950689"/>
                  </a:cubicBezTo>
                  <a:cubicBezTo>
                    <a:pt x="-3048" y="936872"/>
                    <a:pt x="-3048" y="926712"/>
                    <a:pt x="9144" y="920209"/>
                  </a:cubicBezTo>
                  <a:cubicBezTo>
                    <a:pt x="105055" y="873067"/>
                    <a:pt x="172924" y="845838"/>
                    <a:pt x="212751" y="838523"/>
                  </a:cubicBezTo>
                  <a:cubicBezTo>
                    <a:pt x="226568" y="836085"/>
                    <a:pt x="247701" y="829582"/>
                    <a:pt x="276149" y="819016"/>
                  </a:cubicBezTo>
                  <a:cubicBezTo>
                    <a:pt x="304597" y="808449"/>
                    <a:pt x="323292" y="799915"/>
                    <a:pt x="332232" y="793413"/>
                  </a:cubicBezTo>
                  <a:cubicBezTo>
                    <a:pt x="341173" y="787723"/>
                    <a:pt x="345644" y="786504"/>
                    <a:pt x="345644" y="789755"/>
                  </a:cubicBezTo>
                  <a:lnTo>
                    <a:pt x="352959" y="778782"/>
                  </a:lnTo>
                  <a:cubicBezTo>
                    <a:pt x="360274" y="763339"/>
                    <a:pt x="366776" y="746677"/>
                    <a:pt x="372466" y="728795"/>
                  </a:cubicBezTo>
                  <a:cubicBezTo>
                    <a:pt x="377343" y="713352"/>
                    <a:pt x="385064" y="691813"/>
                    <a:pt x="395631" y="664177"/>
                  </a:cubicBezTo>
                  <a:cubicBezTo>
                    <a:pt x="406197" y="636542"/>
                    <a:pt x="410261" y="618661"/>
                    <a:pt x="407823" y="610533"/>
                  </a:cubicBezTo>
                  <a:lnTo>
                    <a:pt x="406604" y="603217"/>
                  </a:lnTo>
                  <a:cubicBezTo>
                    <a:pt x="407416" y="603217"/>
                    <a:pt x="408636" y="604843"/>
                    <a:pt x="410261" y="608094"/>
                  </a:cubicBezTo>
                  <a:cubicBezTo>
                    <a:pt x="414325" y="613784"/>
                    <a:pt x="416357" y="614393"/>
                    <a:pt x="416357" y="609923"/>
                  </a:cubicBezTo>
                  <a:cubicBezTo>
                    <a:pt x="416357" y="605453"/>
                    <a:pt x="417780" y="599763"/>
                    <a:pt x="420624" y="592854"/>
                  </a:cubicBezTo>
                  <a:cubicBezTo>
                    <a:pt x="423469" y="585945"/>
                    <a:pt x="422453" y="583710"/>
                    <a:pt x="417576" y="586149"/>
                  </a:cubicBezTo>
                  <a:cubicBezTo>
                    <a:pt x="415138" y="587774"/>
                    <a:pt x="413716" y="588181"/>
                    <a:pt x="413309" y="587368"/>
                  </a:cubicBezTo>
                  <a:cubicBezTo>
                    <a:pt x="412903" y="586555"/>
                    <a:pt x="413106" y="584523"/>
                    <a:pt x="413919" y="581272"/>
                  </a:cubicBezTo>
                  <a:cubicBezTo>
                    <a:pt x="416357" y="575582"/>
                    <a:pt x="419608" y="572737"/>
                    <a:pt x="423672" y="572737"/>
                  </a:cubicBezTo>
                  <a:cubicBezTo>
                    <a:pt x="426924" y="572737"/>
                    <a:pt x="428752" y="568064"/>
                    <a:pt x="429159" y="558717"/>
                  </a:cubicBezTo>
                  <a:cubicBezTo>
                    <a:pt x="429565" y="549369"/>
                    <a:pt x="428143" y="541445"/>
                    <a:pt x="424892" y="534942"/>
                  </a:cubicBezTo>
                  <a:cubicBezTo>
                    <a:pt x="422453" y="528440"/>
                    <a:pt x="419608" y="526001"/>
                    <a:pt x="416357" y="527627"/>
                  </a:cubicBezTo>
                  <a:cubicBezTo>
                    <a:pt x="415544" y="528440"/>
                    <a:pt x="415138" y="528033"/>
                    <a:pt x="415138" y="526408"/>
                  </a:cubicBezTo>
                  <a:cubicBezTo>
                    <a:pt x="414325" y="524782"/>
                    <a:pt x="414325" y="522344"/>
                    <a:pt x="415138" y="519093"/>
                  </a:cubicBezTo>
                  <a:cubicBezTo>
                    <a:pt x="416764" y="513403"/>
                    <a:pt x="418389" y="510355"/>
                    <a:pt x="420015" y="509949"/>
                  </a:cubicBezTo>
                  <a:close/>
                  <a:moveTo>
                    <a:pt x="448056" y="18"/>
                  </a:moveTo>
                  <a:cubicBezTo>
                    <a:pt x="471221" y="-592"/>
                    <a:pt x="505359" y="14344"/>
                    <a:pt x="550469" y="44824"/>
                  </a:cubicBezTo>
                  <a:cubicBezTo>
                    <a:pt x="565100" y="54577"/>
                    <a:pt x="584810" y="72459"/>
                    <a:pt x="609600" y="98469"/>
                  </a:cubicBezTo>
                  <a:cubicBezTo>
                    <a:pt x="634391" y="124478"/>
                    <a:pt x="647599" y="140734"/>
                    <a:pt x="649224" y="147237"/>
                  </a:cubicBezTo>
                  <a:cubicBezTo>
                    <a:pt x="652476" y="156990"/>
                    <a:pt x="656336" y="169589"/>
                    <a:pt x="660807" y="185032"/>
                  </a:cubicBezTo>
                  <a:cubicBezTo>
                    <a:pt x="665277" y="200475"/>
                    <a:pt x="665074" y="209009"/>
                    <a:pt x="660197" y="210635"/>
                  </a:cubicBezTo>
                  <a:cubicBezTo>
                    <a:pt x="655320" y="212261"/>
                    <a:pt x="652882" y="215715"/>
                    <a:pt x="652882" y="220998"/>
                  </a:cubicBezTo>
                  <a:cubicBezTo>
                    <a:pt x="652882" y="226281"/>
                    <a:pt x="638658" y="228313"/>
                    <a:pt x="610210" y="227094"/>
                  </a:cubicBezTo>
                  <a:cubicBezTo>
                    <a:pt x="581762" y="225875"/>
                    <a:pt x="563271" y="226891"/>
                    <a:pt x="554736" y="230142"/>
                  </a:cubicBezTo>
                  <a:cubicBezTo>
                    <a:pt x="546202" y="233393"/>
                    <a:pt x="540512" y="232987"/>
                    <a:pt x="537668" y="228923"/>
                  </a:cubicBezTo>
                  <a:cubicBezTo>
                    <a:pt x="534823" y="224859"/>
                    <a:pt x="529743" y="224046"/>
                    <a:pt x="522428" y="226485"/>
                  </a:cubicBezTo>
                  <a:cubicBezTo>
                    <a:pt x="515925" y="228923"/>
                    <a:pt x="497434" y="227907"/>
                    <a:pt x="466954" y="223437"/>
                  </a:cubicBezTo>
                  <a:cubicBezTo>
                    <a:pt x="436474" y="218966"/>
                    <a:pt x="418796" y="215105"/>
                    <a:pt x="413919" y="211854"/>
                  </a:cubicBezTo>
                  <a:cubicBezTo>
                    <a:pt x="405791" y="205352"/>
                    <a:pt x="387503" y="209822"/>
                    <a:pt x="359055" y="225265"/>
                  </a:cubicBezTo>
                  <a:cubicBezTo>
                    <a:pt x="330607" y="240709"/>
                    <a:pt x="316383" y="253307"/>
                    <a:pt x="316383" y="263061"/>
                  </a:cubicBezTo>
                  <a:cubicBezTo>
                    <a:pt x="316383" y="268750"/>
                    <a:pt x="314757" y="271595"/>
                    <a:pt x="311506" y="271595"/>
                  </a:cubicBezTo>
                  <a:cubicBezTo>
                    <a:pt x="305816" y="271595"/>
                    <a:pt x="293421" y="294150"/>
                    <a:pt x="274320" y="339261"/>
                  </a:cubicBezTo>
                  <a:cubicBezTo>
                    <a:pt x="255220" y="384371"/>
                    <a:pt x="245669" y="414241"/>
                    <a:pt x="245669" y="428872"/>
                  </a:cubicBezTo>
                  <a:cubicBezTo>
                    <a:pt x="245669" y="437813"/>
                    <a:pt x="252984" y="438625"/>
                    <a:pt x="267615" y="431310"/>
                  </a:cubicBezTo>
                  <a:cubicBezTo>
                    <a:pt x="274930" y="428059"/>
                    <a:pt x="289154" y="422369"/>
                    <a:pt x="310287" y="414241"/>
                  </a:cubicBezTo>
                  <a:cubicBezTo>
                    <a:pt x="331420" y="406113"/>
                    <a:pt x="359868" y="395141"/>
                    <a:pt x="395631" y="381323"/>
                  </a:cubicBezTo>
                  <a:cubicBezTo>
                    <a:pt x="437084" y="365880"/>
                    <a:pt x="487274" y="349420"/>
                    <a:pt x="546202" y="331945"/>
                  </a:cubicBezTo>
                  <a:cubicBezTo>
                    <a:pt x="605130" y="314470"/>
                    <a:pt x="650444" y="302888"/>
                    <a:pt x="682143" y="297198"/>
                  </a:cubicBezTo>
                  <a:cubicBezTo>
                    <a:pt x="737413" y="286632"/>
                    <a:pt x="782524" y="289477"/>
                    <a:pt x="817474" y="305733"/>
                  </a:cubicBezTo>
                  <a:cubicBezTo>
                    <a:pt x="845922" y="319550"/>
                    <a:pt x="863397" y="336416"/>
                    <a:pt x="869900" y="356329"/>
                  </a:cubicBezTo>
                  <a:cubicBezTo>
                    <a:pt x="876402" y="376243"/>
                    <a:pt x="869087" y="391889"/>
                    <a:pt x="847954" y="403269"/>
                  </a:cubicBezTo>
                  <a:cubicBezTo>
                    <a:pt x="839826" y="407333"/>
                    <a:pt x="826212" y="412616"/>
                    <a:pt x="807111" y="419118"/>
                  </a:cubicBezTo>
                  <a:cubicBezTo>
                    <a:pt x="788010" y="425621"/>
                    <a:pt x="770332" y="430701"/>
                    <a:pt x="754076" y="434358"/>
                  </a:cubicBezTo>
                  <a:cubicBezTo>
                    <a:pt x="737820" y="438016"/>
                    <a:pt x="729692" y="438625"/>
                    <a:pt x="729692" y="436187"/>
                  </a:cubicBezTo>
                  <a:cubicBezTo>
                    <a:pt x="729692" y="431310"/>
                    <a:pt x="719125" y="432529"/>
                    <a:pt x="697992" y="439845"/>
                  </a:cubicBezTo>
                  <a:cubicBezTo>
                    <a:pt x="693116" y="441470"/>
                    <a:pt x="690474" y="441877"/>
                    <a:pt x="690068" y="441064"/>
                  </a:cubicBezTo>
                  <a:cubicBezTo>
                    <a:pt x="689661" y="440251"/>
                    <a:pt x="692709" y="437000"/>
                    <a:pt x="699212" y="431310"/>
                  </a:cubicBezTo>
                  <a:cubicBezTo>
                    <a:pt x="707340" y="423995"/>
                    <a:pt x="710184" y="419931"/>
                    <a:pt x="707746" y="419118"/>
                  </a:cubicBezTo>
                  <a:cubicBezTo>
                    <a:pt x="704495" y="418305"/>
                    <a:pt x="697180" y="422369"/>
                    <a:pt x="685800" y="431310"/>
                  </a:cubicBezTo>
                  <a:cubicBezTo>
                    <a:pt x="676047" y="439438"/>
                    <a:pt x="669138" y="442283"/>
                    <a:pt x="665074" y="439845"/>
                  </a:cubicBezTo>
                  <a:cubicBezTo>
                    <a:pt x="661010" y="437406"/>
                    <a:pt x="652882" y="440454"/>
                    <a:pt x="640690" y="448989"/>
                  </a:cubicBezTo>
                  <a:cubicBezTo>
                    <a:pt x="628498" y="457523"/>
                    <a:pt x="621589" y="460571"/>
                    <a:pt x="619964" y="458133"/>
                  </a:cubicBezTo>
                  <a:cubicBezTo>
                    <a:pt x="619151" y="458133"/>
                    <a:pt x="619354" y="457320"/>
                    <a:pt x="620573" y="455694"/>
                  </a:cubicBezTo>
                  <a:cubicBezTo>
                    <a:pt x="621792" y="454069"/>
                    <a:pt x="623418" y="452443"/>
                    <a:pt x="625450" y="450817"/>
                  </a:cubicBezTo>
                  <a:cubicBezTo>
                    <a:pt x="627482" y="449192"/>
                    <a:pt x="630124" y="447566"/>
                    <a:pt x="633375" y="445941"/>
                  </a:cubicBezTo>
                  <a:cubicBezTo>
                    <a:pt x="665887" y="425621"/>
                    <a:pt x="694944" y="405707"/>
                    <a:pt x="720548" y="386200"/>
                  </a:cubicBezTo>
                  <a:cubicBezTo>
                    <a:pt x="746151" y="366693"/>
                    <a:pt x="758952" y="354501"/>
                    <a:pt x="758952" y="349624"/>
                  </a:cubicBezTo>
                  <a:cubicBezTo>
                    <a:pt x="758952" y="345560"/>
                    <a:pt x="753872" y="343528"/>
                    <a:pt x="743712" y="343528"/>
                  </a:cubicBezTo>
                  <a:cubicBezTo>
                    <a:pt x="733552" y="343528"/>
                    <a:pt x="720141" y="344950"/>
                    <a:pt x="703479" y="347795"/>
                  </a:cubicBezTo>
                  <a:cubicBezTo>
                    <a:pt x="686816" y="350640"/>
                    <a:pt x="668935" y="354297"/>
                    <a:pt x="649834" y="358768"/>
                  </a:cubicBezTo>
                  <a:cubicBezTo>
                    <a:pt x="630733" y="363238"/>
                    <a:pt x="611023" y="368725"/>
                    <a:pt x="590703" y="375227"/>
                  </a:cubicBezTo>
                  <a:cubicBezTo>
                    <a:pt x="570383" y="381729"/>
                    <a:pt x="552908" y="388638"/>
                    <a:pt x="538277" y="395953"/>
                  </a:cubicBezTo>
                  <a:cubicBezTo>
                    <a:pt x="522021" y="402456"/>
                    <a:pt x="509220" y="407129"/>
                    <a:pt x="499872" y="409974"/>
                  </a:cubicBezTo>
                  <a:cubicBezTo>
                    <a:pt x="490525" y="412819"/>
                    <a:pt x="479756" y="417899"/>
                    <a:pt x="467564" y="425214"/>
                  </a:cubicBezTo>
                  <a:cubicBezTo>
                    <a:pt x="455372" y="432529"/>
                    <a:pt x="446431" y="436187"/>
                    <a:pt x="440741" y="436187"/>
                  </a:cubicBezTo>
                  <a:cubicBezTo>
                    <a:pt x="434239" y="436187"/>
                    <a:pt x="410464" y="445331"/>
                    <a:pt x="369418" y="463619"/>
                  </a:cubicBezTo>
                  <a:cubicBezTo>
                    <a:pt x="328372" y="481907"/>
                    <a:pt x="307036" y="493083"/>
                    <a:pt x="305410" y="497147"/>
                  </a:cubicBezTo>
                  <a:cubicBezTo>
                    <a:pt x="303784" y="500398"/>
                    <a:pt x="300330" y="502024"/>
                    <a:pt x="295047" y="502024"/>
                  </a:cubicBezTo>
                  <a:cubicBezTo>
                    <a:pt x="289764" y="502024"/>
                    <a:pt x="287122" y="503446"/>
                    <a:pt x="287122" y="506291"/>
                  </a:cubicBezTo>
                  <a:cubicBezTo>
                    <a:pt x="287122" y="509136"/>
                    <a:pt x="277165" y="517467"/>
                    <a:pt x="257252" y="531285"/>
                  </a:cubicBezTo>
                  <a:cubicBezTo>
                    <a:pt x="237338" y="545102"/>
                    <a:pt x="227381" y="554449"/>
                    <a:pt x="227381" y="559326"/>
                  </a:cubicBezTo>
                  <a:cubicBezTo>
                    <a:pt x="227381" y="564203"/>
                    <a:pt x="222911" y="568673"/>
                    <a:pt x="213970" y="572737"/>
                  </a:cubicBezTo>
                  <a:cubicBezTo>
                    <a:pt x="192837" y="582491"/>
                    <a:pt x="178207" y="615816"/>
                    <a:pt x="170079" y="672712"/>
                  </a:cubicBezTo>
                  <a:cubicBezTo>
                    <a:pt x="168453" y="684904"/>
                    <a:pt x="166421" y="692422"/>
                    <a:pt x="163983" y="695267"/>
                  </a:cubicBezTo>
                  <a:cubicBezTo>
                    <a:pt x="161544" y="698112"/>
                    <a:pt x="156668" y="699941"/>
                    <a:pt x="149352" y="700753"/>
                  </a:cubicBezTo>
                  <a:cubicBezTo>
                    <a:pt x="137973" y="702379"/>
                    <a:pt x="127407" y="697502"/>
                    <a:pt x="117653" y="686123"/>
                  </a:cubicBezTo>
                  <a:cubicBezTo>
                    <a:pt x="103836" y="670680"/>
                    <a:pt x="94895" y="654627"/>
                    <a:pt x="90831" y="637965"/>
                  </a:cubicBezTo>
                  <a:cubicBezTo>
                    <a:pt x="86767" y="621302"/>
                    <a:pt x="85141" y="595089"/>
                    <a:pt x="85954" y="559326"/>
                  </a:cubicBezTo>
                  <a:cubicBezTo>
                    <a:pt x="86767" y="539819"/>
                    <a:pt x="83922" y="525595"/>
                    <a:pt x="77420" y="516654"/>
                  </a:cubicBezTo>
                  <a:cubicBezTo>
                    <a:pt x="71730" y="507713"/>
                    <a:pt x="68885" y="502227"/>
                    <a:pt x="68885" y="500195"/>
                  </a:cubicBezTo>
                  <a:cubicBezTo>
                    <a:pt x="68885" y="498163"/>
                    <a:pt x="72136" y="495928"/>
                    <a:pt x="78639" y="493489"/>
                  </a:cubicBezTo>
                  <a:cubicBezTo>
                    <a:pt x="85141" y="491051"/>
                    <a:pt x="90424" y="493083"/>
                    <a:pt x="94488" y="499585"/>
                  </a:cubicBezTo>
                  <a:cubicBezTo>
                    <a:pt x="97740" y="503649"/>
                    <a:pt x="100381" y="505478"/>
                    <a:pt x="102413" y="505072"/>
                  </a:cubicBezTo>
                  <a:cubicBezTo>
                    <a:pt x="104445" y="504665"/>
                    <a:pt x="107493" y="501211"/>
                    <a:pt x="111557" y="494709"/>
                  </a:cubicBezTo>
                  <a:cubicBezTo>
                    <a:pt x="162764" y="420744"/>
                    <a:pt x="190399" y="374821"/>
                    <a:pt x="194463" y="356939"/>
                  </a:cubicBezTo>
                  <a:cubicBezTo>
                    <a:pt x="197714" y="341496"/>
                    <a:pt x="218847" y="315080"/>
                    <a:pt x="257861" y="277691"/>
                  </a:cubicBezTo>
                  <a:cubicBezTo>
                    <a:pt x="296876" y="240302"/>
                    <a:pt x="329388" y="214699"/>
                    <a:pt x="355397" y="200881"/>
                  </a:cubicBezTo>
                  <a:cubicBezTo>
                    <a:pt x="370840" y="192753"/>
                    <a:pt x="389535" y="185845"/>
                    <a:pt x="411480" y="180155"/>
                  </a:cubicBezTo>
                  <a:cubicBezTo>
                    <a:pt x="450495" y="170401"/>
                    <a:pt x="478536" y="155365"/>
                    <a:pt x="495605" y="135045"/>
                  </a:cubicBezTo>
                  <a:cubicBezTo>
                    <a:pt x="505359" y="123665"/>
                    <a:pt x="510439" y="114318"/>
                    <a:pt x="510845" y="107003"/>
                  </a:cubicBezTo>
                  <a:cubicBezTo>
                    <a:pt x="511252" y="99688"/>
                    <a:pt x="507391" y="90747"/>
                    <a:pt x="499263" y="80181"/>
                  </a:cubicBezTo>
                  <a:cubicBezTo>
                    <a:pt x="491948" y="70427"/>
                    <a:pt x="488290" y="63518"/>
                    <a:pt x="488290" y="59454"/>
                  </a:cubicBezTo>
                  <a:cubicBezTo>
                    <a:pt x="488290" y="55390"/>
                    <a:pt x="484836" y="52139"/>
                    <a:pt x="477927" y="49701"/>
                  </a:cubicBezTo>
                  <a:cubicBezTo>
                    <a:pt x="471018" y="47262"/>
                    <a:pt x="463500" y="39744"/>
                    <a:pt x="455372" y="27145"/>
                  </a:cubicBezTo>
                  <a:cubicBezTo>
                    <a:pt x="447244" y="14547"/>
                    <a:pt x="439116" y="9061"/>
                    <a:pt x="430988" y="10686"/>
                  </a:cubicBezTo>
                  <a:cubicBezTo>
                    <a:pt x="426111" y="10686"/>
                    <a:pt x="423672" y="10483"/>
                    <a:pt x="423672" y="10076"/>
                  </a:cubicBezTo>
                  <a:cubicBezTo>
                    <a:pt x="423672" y="9670"/>
                    <a:pt x="425298" y="8248"/>
                    <a:pt x="428549" y="5809"/>
                  </a:cubicBezTo>
                  <a:cubicBezTo>
                    <a:pt x="433832" y="2152"/>
                    <a:pt x="440335" y="221"/>
                    <a:pt x="448056" y="18"/>
                  </a:cubicBezTo>
                  <a:close/>
                </a:path>
              </a:pathLst>
            </a:custGeom>
            <a:grpFill/>
            <a:ln w="28575" cmpd="sng">
              <a:solidFill>
                <a:srgbClr val="C00000"/>
              </a:solidFill>
              <a:prstDash val="solid"/>
            </a:ln>
            <a:effectLst>
              <a:outerShdw blurRad="127000" algn="ctr"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lgn="dist">
                <a:defRPr sz="9600">
                  <a:solidFill>
                    <a:srgbClr val="FDA904"/>
                  </a:solidFill>
                  <a:latin typeface="禹卫书法行书简体" panose="02000603000000000000" pitchFamily="2" charset="-122"/>
                  <a:ea typeface="禹卫书法行书简体" panose="02000603000000000000" pitchFamily="2" charset="-122"/>
                </a:defRPr>
              </a:lvl1pPr>
            </a:lstStyle>
            <a:p>
              <a:endParaRPr lang="zh-CN" altLang="en-US"/>
            </a:p>
          </p:txBody>
        </p:sp>
      </p:grpSp>
      <p:sp>
        <p:nvSpPr>
          <p:cNvPr id="9" name="形状1"/>
          <p:cNvSpPr txBox="1"/>
          <p:nvPr>
            <p:custDataLst>
              <p:tags r:id="rId5"/>
            </p:custDataLst>
          </p:nvPr>
        </p:nvSpPr>
        <p:spPr>
          <a:xfrm>
            <a:off x="4958959" y="4564850"/>
            <a:ext cx="2273656" cy="648291"/>
          </a:xfrm>
          <a:custGeom>
            <a:avLst/>
            <a:gdLst>
              <a:gd name="connsiteX0" fmla="*/ 324145 w 2273656"/>
              <a:gd name="connsiteY0" fmla="*/ 0 h 648291"/>
              <a:gd name="connsiteX1" fmla="*/ 1949510 w 2273656"/>
              <a:gd name="connsiteY1" fmla="*/ 0 h 648291"/>
              <a:gd name="connsiteX2" fmla="*/ 2128531 w 2273656"/>
              <a:gd name="connsiteY2" fmla="*/ 0 h 648291"/>
              <a:gd name="connsiteX3" fmla="*/ 2273656 w 2273656"/>
              <a:gd name="connsiteY3" fmla="*/ 503166 h 648291"/>
              <a:gd name="connsiteX4" fmla="*/ 324145 w 2273656"/>
              <a:gd name="connsiteY4" fmla="*/ 648291 h 648291"/>
              <a:gd name="connsiteX5" fmla="*/ 145125 w 2273656"/>
              <a:gd name="connsiteY5" fmla="*/ 648291 h 648291"/>
              <a:gd name="connsiteX6" fmla="*/ 0 w 2273656"/>
              <a:gd name="connsiteY6" fmla="*/ 145125 h 64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3656" h="648291">
                <a:moveTo>
                  <a:pt x="324145" y="0"/>
                </a:moveTo>
                <a:lnTo>
                  <a:pt x="1949510" y="0"/>
                </a:lnTo>
                <a:cubicBezTo>
                  <a:pt x="2128531" y="0"/>
                  <a:pt x="2273656" y="145125"/>
                  <a:pt x="2273656" y="324145"/>
                </a:cubicBezTo>
                <a:cubicBezTo>
                  <a:pt x="2273656" y="503166"/>
                  <a:pt x="2128531" y="648291"/>
                  <a:pt x="1949510" y="648291"/>
                </a:cubicBezTo>
                <a:lnTo>
                  <a:pt x="324145" y="648291"/>
                </a:lnTo>
                <a:cubicBezTo>
                  <a:pt x="145125" y="648291"/>
                  <a:pt x="0" y="503166"/>
                  <a:pt x="0" y="324145"/>
                </a:cubicBezTo>
                <a:cubicBezTo>
                  <a:pt x="0" y="145125"/>
                  <a:pt x="145125" y="0"/>
                  <a:pt x="324145" y="0"/>
                </a:cubicBezTo>
                <a:close/>
              </a:path>
            </a:pathLst>
          </a:custGeom>
          <a:solidFill>
            <a:srgbClr val="DA0000">
              <a:alpha val="100000"/>
            </a:srgbClr>
          </a:solidFill>
          <a:ln w="9525">
            <a:solidFill>
              <a:srgbClr val="FFFFFF">
                <a:alpha val="100000"/>
              </a:srgbClr>
            </a:solidFill>
            <a:prstDash val="solid"/>
          </a:ln>
          <a:effectLst>
            <a:outerShdw blurRad="63500" algn="ctr" rotWithShape="0">
              <a:srgbClr val="000000">
                <a:alpha val="40000"/>
              </a:srgbClr>
            </a:outerShdw>
          </a:effectLst>
        </p:spPr>
        <p:txBody>
          <a:bodyPr anchor="ctr"/>
          <a:lstStyle/>
          <a:p>
            <a:pPr marL="0" algn="ctr"/>
            <a:r>
              <a:rPr lang="zh-CN" altLang="en-US" sz="4000" b="1" i="0">
                <a:solidFill>
                  <a:srgbClr val="FFFFFF">
                    <a:alpha val="100000"/>
                  </a:srgbClr>
                </a:solidFill>
                <a:latin typeface="楷体" panose="02010609060101010101" charset="-122"/>
                <a:ea typeface="楷体" panose="02010609060101010101" charset="-122"/>
              </a:rPr>
              <a:t>贺敬之</a:t>
            </a:r>
            <a:endParaRPr lang="zh-CN" altLang="en-US" sz="4000" b="1" i="0">
              <a:solidFill>
                <a:srgbClr val="FFFFFF">
                  <a:alpha val="100000"/>
                </a:srgbClr>
              </a:solidFill>
              <a:latin typeface="楷体" panose="02010609060101010101" charset="-122"/>
              <a:ea typeface="楷体" panose="02010609060101010101"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631825" y="1837901"/>
            <a:ext cx="10625455" cy="4872144"/>
            <a:chOff x="546224" y="1621314"/>
            <a:chExt cx="7538596" cy="3715817"/>
          </a:xfrm>
        </p:grpSpPr>
        <p:grpSp>
          <p:nvGrpSpPr>
            <p:cNvPr id="26646" name="组合 2"/>
            <p:cNvGrpSpPr/>
            <p:nvPr>
              <p:custDataLst>
                <p:tags r:id="rId2"/>
              </p:custDataLst>
            </p:nvPr>
          </p:nvGrpSpPr>
          <p:grpSpPr>
            <a:xfrm>
              <a:off x="546224" y="1621314"/>
              <a:ext cx="7538596" cy="3715817"/>
              <a:chOff x="546224" y="1621314"/>
              <a:chExt cx="7538596" cy="3715817"/>
            </a:xfrm>
          </p:grpSpPr>
          <p:sp>
            <p:nvSpPr>
              <p:cNvPr id="13" name="矩形 12"/>
              <p:cNvSpPr/>
              <p:nvPr>
                <p:custDataLst>
                  <p:tags r:id="rId3"/>
                </p:custDataLst>
              </p:nvPr>
            </p:nvSpPr>
            <p:spPr>
              <a:xfrm>
                <a:off x="923154" y="1660381"/>
                <a:ext cx="7161666" cy="3676750"/>
              </a:xfrm>
              <a:prstGeom prst="rect">
                <a:avLst/>
              </a:prstGeom>
              <a:solidFill>
                <a:srgbClr val="E5F6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26649" name="组合 5"/>
              <p:cNvGrpSpPr/>
              <p:nvPr>
                <p:custDataLst>
                  <p:tags r:id="rId4"/>
                </p:custDataLst>
              </p:nvPr>
            </p:nvGrpSpPr>
            <p:grpSpPr>
              <a:xfrm>
                <a:off x="546224" y="1621314"/>
                <a:ext cx="1955278" cy="581493"/>
                <a:chOff x="1483484" y="1697514"/>
                <a:chExt cx="1955278" cy="581493"/>
              </a:xfrm>
            </p:grpSpPr>
            <p:pic>
              <p:nvPicPr>
                <p:cNvPr id="26650" name="图片 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1736297" y="1736416"/>
                  <a:ext cx="1570783" cy="542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1" name="Text Box 5"/>
                <p:cNvSpPr txBox="1">
                  <a:spLocks noChangeArrowheads="1"/>
                </p:cNvSpPr>
                <p:nvPr>
                  <p:custDataLst>
                    <p:tags r:id="rId7"/>
                  </p:custDataLst>
                </p:nvPr>
              </p:nvSpPr>
              <p:spPr bwMode="auto">
                <a:xfrm>
                  <a:off x="1483484" y="1697514"/>
                  <a:ext cx="1955278" cy="44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a:defRPr>
                  </a:lvl1pPr>
                  <a:lvl2pPr marL="742950" indent="-285750">
                    <a:defRPr>
                      <a:solidFill>
                        <a:schemeClr val="tx1"/>
                      </a:solidFill>
                      <a:latin typeface="Calibri" panose="020F0502020204030204"/>
                    </a:defRPr>
                  </a:lvl2pPr>
                  <a:lvl3pPr marL="1143000" indent="-228600">
                    <a:defRPr>
                      <a:solidFill>
                        <a:schemeClr val="tx1"/>
                      </a:solidFill>
                      <a:latin typeface="Calibri" panose="020F0502020204030204"/>
                    </a:defRPr>
                  </a:lvl3pPr>
                  <a:lvl4pPr marL="1600200" indent="-228600">
                    <a:defRPr>
                      <a:solidFill>
                        <a:schemeClr val="tx1"/>
                      </a:solidFill>
                      <a:latin typeface="Calibri" panose="020F0502020204030204"/>
                    </a:defRPr>
                  </a:lvl4pPr>
                  <a:lvl5pPr marL="2057400" indent="-228600">
                    <a:defRPr>
                      <a:solidFill>
                        <a:schemeClr val="tx1"/>
                      </a:solidFill>
                      <a:latin typeface="Calibri" panose="020F0502020204030204"/>
                    </a:defRPr>
                  </a:lvl5pPr>
                  <a:lvl6pPr marL="2514600" indent="-228600" defTabSz="457200" eaLnBrk="0" fontAlgn="base" hangingPunct="0">
                    <a:spcBef>
                      <a:spcPct val="0"/>
                    </a:spcBef>
                    <a:spcAft>
                      <a:spcPct val="0"/>
                    </a:spcAft>
                    <a:defRPr>
                      <a:solidFill>
                        <a:schemeClr val="tx1"/>
                      </a:solidFill>
                      <a:latin typeface="Calibri" panose="020F0502020204030204"/>
                    </a:defRPr>
                  </a:lvl6pPr>
                  <a:lvl7pPr marL="2971800" indent="-228600" defTabSz="457200" eaLnBrk="0" fontAlgn="base" hangingPunct="0">
                    <a:spcBef>
                      <a:spcPct val="0"/>
                    </a:spcBef>
                    <a:spcAft>
                      <a:spcPct val="0"/>
                    </a:spcAft>
                    <a:defRPr>
                      <a:solidFill>
                        <a:schemeClr val="tx1"/>
                      </a:solidFill>
                      <a:latin typeface="Calibri" panose="020F0502020204030204"/>
                    </a:defRPr>
                  </a:lvl7pPr>
                  <a:lvl8pPr marL="3429000" indent="-228600" defTabSz="457200" eaLnBrk="0" fontAlgn="base" hangingPunct="0">
                    <a:spcBef>
                      <a:spcPct val="0"/>
                    </a:spcBef>
                    <a:spcAft>
                      <a:spcPct val="0"/>
                    </a:spcAft>
                    <a:defRPr>
                      <a:solidFill>
                        <a:schemeClr val="tx1"/>
                      </a:solidFill>
                      <a:latin typeface="Calibri" panose="020F0502020204030204"/>
                    </a:defRPr>
                  </a:lvl8pPr>
                  <a:lvl9pPr marL="3886200" indent="-228600" defTabSz="457200" eaLnBrk="0" fontAlgn="base" hangingPunct="0">
                    <a:spcBef>
                      <a:spcPct val="0"/>
                    </a:spcBef>
                    <a:spcAft>
                      <a:spcPct val="0"/>
                    </a:spcAft>
                    <a:defRPr>
                      <a:solidFill>
                        <a:schemeClr val="tx1"/>
                      </a:solidFill>
                      <a:latin typeface="Calibri" panose="020F0502020204030204"/>
                    </a:defRPr>
                  </a:lvl9pPr>
                </a:lstStyle>
                <a:p>
                  <a:pPr algn="ctr" eaLnBrk="1" hangingPunct="1"/>
                  <a:r>
                    <a:rPr lang="zh-CN" altLang="en-US" sz="3200" b="1">
                      <a:solidFill>
                        <a:schemeClr val="bg1"/>
                      </a:solidFill>
                      <a:latin typeface="黑体" panose="02010609060101010101" charset="-122"/>
                      <a:ea typeface="黑体" panose="02010609060101010101" charset="-122"/>
                    </a:rPr>
                    <a:t>小贴士</a:t>
                  </a:r>
                  <a:endParaRPr lang="zh-CN" altLang="en-US" sz="3200" b="1">
                    <a:solidFill>
                      <a:schemeClr val="bg1"/>
                    </a:solidFill>
                    <a:latin typeface="黑体" panose="02010609060101010101" charset="-122"/>
                    <a:ea typeface="黑体" panose="02010609060101010101" charset="-122"/>
                  </a:endParaRPr>
                </a:p>
              </p:txBody>
            </p:sp>
          </p:grpSp>
        </p:grpSp>
        <p:sp>
          <p:nvSpPr>
            <p:cNvPr id="26647" name="矩形 1"/>
            <p:cNvSpPr>
              <a:spLocks noChangeArrowheads="1"/>
            </p:cNvSpPr>
            <p:nvPr>
              <p:custDataLst>
                <p:tags r:id="rId8"/>
              </p:custDataLst>
            </p:nvPr>
          </p:nvSpPr>
          <p:spPr bwMode="auto">
            <a:xfrm>
              <a:off x="2501500" y="1700043"/>
              <a:ext cx="1055610" cy="44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a:defRPr>
              </a:lvl1pPr>
              <a:lvl2pPr marL="742950" indent="-285750">
                <a:defRPr>
                  <a:solidFill>
                    <a:schemeClr val="tx1"/>
                  </a:solidFill>
                  <a:latin typeface="Calibri" panose="020F0502020204030204"/>
                </a:defRPr>
              </a:lvl2pPr>
              <a:lvl3pPr marL="1143000" indent="-228600">
                <a:defRPr>
                  <a:solidFill>
                    <a:schemeClr val="tx1"/>
                  </a:solidFill>
                  <a:latin typeface="Calibri" panose="020F0502020204030204"/>
                </a:defRPr>
              </a:lvl3pPr>
              <a:lvl4pPr marL="1600200" indent="-228600">
                <a:defRPr>
                  <a:solidFill>
                    <a:schemeClr val="tx1"/>
                  </a:solidFill>
                  <a:latin typeface="Calibri" panose="020F0502020204030204"/>
                </a:defRPr>
              </a:lvl4pPr>
              <a:lvl5pPr marL="2057400" indent="-228600">
                <a:defRPr>
                  <a:solidFill>
                    <a:schemeClr val="tx1"/>
                  </a:solidFill>
                  <a:latin typeface="Calibri" panose="020F0502020204030204"/>
                </a:defRPr>
              </a:lvl5pPr>
              <a:lvl6pPr marL="2514600" indent="-228600" defTabSz="457200" eaLnBrk="0" fontAlgn="base" hangingPunct="0">
                <a:spcBef>
                  <a:spcPct val="0"/>
                </a:spcBef>
                <a:spcAft>
                  <a:spcPct val="0"/>
                </a:spcAft>
                <a:defRPr>
                  <a:solidFill>
                    <a:schemeClr val="tx1"/>
                  </a:solidFill>
                  <a:latin typeface="Calibri" panose="020F0502020204030204"/>
                </a:defRPr>
              </a:lvl6pPr>
              <a:lvl7pPr marL="2971800" indent="-228600" defTabSz="457200" eaLnBrk="0" fontAlgn="base" hangingPunct="0">
                <a:spcBef>
                  <a:spcPct val="0"/>
                </a:spcBef>
                <a:spcAft>
                  <a:spcPct val="0"/>
                </a:spcAft>
                <a:defRPr>
                  <a:solidFill>
                    <a:schemeClr val="tx1"/>
                  </a:solidFill>
                  <a:latin typeface="Calibri" panose="020F0502020204030204"/>
                </a:defRPr>
              </a:lvl7pPr>
              <a:lvl8pPr marL="3429000" indent="-228600" defTabSz="457200" eaLnBrk="0" fontAlgn="base" hangingPunct="0">
                <a:spcBef>
                  <a:spcPct val="0"/>
                </a:spcBef>
                <a:spcAft>
                  <a:spcPct val="0"/>
                </a:spcAft>
                <a:defRPr>
                  <a:solidFill>
                    <a:schemeClr val="tx1"/>
                  </a:solidFill>
                  <a:latin typeface="Calibri" panose="020F0502020204030204"/>
                </a:defRPr>
              </a:lvl8pPr>
              <a:lvl9pPr marL="3886200" indent="-228600" defTabSz="457200" eaLnBrk="0" fontAlgn="base" hangingPunct="0">
                <a:spcBef>
                  <a:spcPct val="0"/>
                </a:spcBef>
                <a:spcAft>
                  <a:spcPct val="0"/>
                </a:spcAft>
                <a:defRPr>
                  <a:solidFill>
                    <a:schemeClr val="tx1"/>
                  </a:solidFill>
                  <a:latin typeface="Calibri" panose="020F0502020204030204"/>
                </a:defRPr>
              </a:lvl9pPr>
            </a:lstStyle>
            <a:p>
              <a:pPr eaLnBrk="1" hangingPunct="1"/>
              <a:r>
                <a:rPr lang="zh-CN" altLang="en-US" sz="3200" b="1">
                  <a:latin typeface="黑体" panose="02010609060101010101" charset="-122"/>
                  <a:ea typeface="黑体" panose="02010609060101010101" charset="-122"/>
                </a:rPr>
                <a:t>比 兴</a:t>
              </a:r>
              <a:endParaRPr lang="zh-CN" altLang="en-US" sz="3200" b="1">
                <a:latin typeface="黑体" panose="02010609060101010101" charset="-122"/>
                <a:ea typeface="黑体" panose="02010609060101010101" charset="-122"/>
              </a:endParaRPr>
            </a:p>
          </p:txBody>
        </p:sp>
      </p:grpSp>
      <p:graphicFrame>
        <p:nvGraphicFramePr>
          <p:cNvPr id="17" name="表格 2"/>
          <p:cNvGraphicFramePr>
            <a:graphicFrameLocks noGrp="1"/>
          </p:cNvGraphicFramePr>
          <p:nvPr>
            <p:custDataLst>
              <p:tags r:id="rId9"/>
            </p:custDataLst>
          </p:nvPr>
        </p:nvGraphicFramePr>
        <p:xfrm>
          <a:off x="1212851" y="2600114"/>
          <a:ext cx="9759949" cy="3943351"/>
        </p:xfrm>
        <a:graphic>
          <a:graphicData uri="http://schemas.openxmlformats.org/drawingml/2006/table">
            <a:tbl>
              <a:tblPr firstRow="1" bandRow="1">
                <a:tableStyleId>{5940675A-B579-460E-94D1-54222C63F5DA}</a:tableStyleId>
              </a:tblPr>
              <a:tblGrid>
                <a:gridCol w="823455"/>
                <a:gridCol w="4899973"/>
                <a:gridCol w="4036521"/>
              </a:tblGrid>
              <a:tr h="569103">
                <a:tc>
                  <a:txBody>
                    <a:bodyPr wrap="square"/>
                    <a:lstStyle/>
                    <a:p>
                      <a:pPr algn="ctr"/>
                      <a:endParaRPr lang="zh-CN" altLang="en-US" sz="2900" b="1">
                        <a:latin typeface="楷体" panose="02010609060101010101" charset="-122"/>
                        <a:ea typeface="楷体" panose="02010609060101010101" charset="-122"/>
                      </a:endParaRPr>
                    </a:p>
                  </a:txBody>
                  <a:tcPr marL="121908" marR="121908" marT="60947" marB="60947" vert="horz"/>
                </a:tc>
                <a:tc>
                  <a:txBody>
                    <a:bodyPr wrap="square"/>
                    <a:lstStyle/>
                    <a:p>
                      <a:pPr algn="ctr"/>
                      <a:r>
                        <a:rPr lang="zh-CN" altLang="en-US" sz="2900" b="1">
                          <a:latin typeface="楷体" panose="02010609060101010101" charset="-122"/>
                          <a:ea typeface="楷体" panose="02010609060101010101" charset="-122"/>
                        </a:rPr>
                        <a:t>辨识</a:t>
                      </a:r>
                      <a:endParaRPr lang="zh-CN" altLang="en-US" sz="2900" b="1">
                        <a:latin typeface="楷体" panose="02010609060101010101" charset="-122"/>
                        <a:ea typeface="楷体" panose="02010609060101010101" charset="-122"/>
                      </a:endParaRPr>
                    </a:p>
                  </a:txBody>
                  <a:tcPr marL="121908" marR="121908" marT="60947" marB="60947" vert="horz"/>
                </a:tc>
                <a:tc>
                  <a:txBody>
                    <a:bodyPr wrap="square"/>
                    <a:lstStyle/>
                    <a:p>
                      <a:pPr algn="ctr"/>
                      <a:r>
                        <a:rPr lang="zh-CN" altLang="en-US" sz="2900" b="1">
                          <a:latin typeface="楷体" panose="02010609060101010101" charset="-122"/>
                          <a:ea typeface="楷体" panose="02010609060101010101" charset="-122"/>
                        </a:rPr>
                        <a:t>举例</a:t>
                      </a:r>
                      <a:endParaRPr lang="zh-CN" altLang="en-US" sz="2900" b="1">
                        <a:latin typeface="楷体" panose="02010609060101010101" charset="-122"/>
                        <a:ea typeface="楷体" panose="02010609060101010101" charset="-122"/>
                      </a:endParaRPr>
                    </a:p>
                  </a:txBody>
                  <a:tcPr marL="121908" marR="121908" marT="60947" marB="60947" vert="horz"/>
                </a:tc>
              </a:tr>
              <a:tr h="1463520">
                <a:tc>
                  <a:txBody>
                    <a:bodyPr wrap="square"/>
                    <a:lstStyle/>
                    <a:p>
                      <a:pPr algn="ctr"/>
                      <a:r>
                        <a:rPr lang="zh-CN" altLang="en-US" sz="2900" b="1">
                          <a:solidFill>
                            <a:srgbClr val="231EFB"/>
                          </a:solidFill>
                          <a:latin typeface="微软雅黑" panose="020B0503020204020204" charset="-122"/>
                          <a:ea typeface="微软雅黑" panose="020B0503020204020204" charset="-122"/>
                        </a:rPr>
                        <a:t>比</a:t>
                      </a:r>
                      <a:endParaRPr lang="zh-CN" altLang="en-US" sz="2900" b="1">
                        <a:solidFill>
                          <a:srgbClr val="231EFB"/>
                        </a:solidFill>
                        <a:latin typeface="微软雅黑" panose="020B0503020204020204" charset="-122"/>
                        <a:ea typeface="微软雅黑" panose="020B0503020204020204" charset="-122"/>
                      </a:endParaRPr>
                    </a:p>
                  </a:txBody>
                  <a:tcPr marL="121908" marR="121908" marT="60947" marB="60947" vert="horz" anchor="ctr"/>
                </a:tc>
                <a:tc>
                  <a:txBody>
                    <a:bodyPr wrap="square"/>
                    <a:lstStyle/>
                    <a:p>
                      <a:r>
                        <a:rPr lang="zh-CN" altLang="en-US" sz="2900" b="1">
                          <a:latin typeface="楷体" panose="02010609060101010101" charset="-122"/>
                          <a:ea typeface="楷体" panose="02010609060101010101" charset="-122"/>
                        </a:rPr>
                        <a:t>比喻，形象生动，情感深挚。（以彼物</a:t>
                      </a:r>
                      <a:r>
                        <a:rPr lang="zh-CN" altLang="en-US" sz="2900" b="1">
                          <a:solidFill>
                            <a:srgbClr val="FF0000"/>
                          </a:solidFill>
                          <a:latin typeface="楷体" panose="02010609060101010101" charset="-122"/>
                          <a:ea typeface="楷体" panose="02010609060101010101" charset="-122"/>
                        </a:rPr>
                        <a:t>比作</a:t>
                      </a:r>
                      <a:r>
                        <a:rPr lang="zh-CN" altLang="en-US" sz="2900" b="1">
                          <a:latin typeface="楷体" panose="02010609060101010101" charset="-122"/>
                          <a:ea typeface="楷体" panose="02010609060101010101" charset="-122"/>
                        </a:rPr>
                        <a:t>此物）</a:t>
                      </a:r>
                      <a:endParaRPr lang="zh-CN" altLang="en-US" sz="2900" b="1">
                        <a:latin typeface="楷体" panose="02010609060101010101" charset="-122"/>
                        <a:ea typeface="楷体" panose="02010609060101010101" charset="-122"/>
                      </a:endParaRPr>
                    </a:p>
                  </a:txBody>
                  <a:tcPr marL="121908" marR="121908" marT="60947" marB="60947" vert="horz" anchor="ctr"/>
                </a:tc>
                <a:tc>
                  <a:txBody>
                    <a:bodyPr wrap="square"/>
                    <a:lstStyle/>
                    <a:p>
                      <a:r>
                        <a:rPr lang="zh-CN" altLang="en-US" sz="2900" b="1">
                          <a:latin typeface="楷体" panose="02010609060101010101" charset="-122"/>
                          <a:ea typeface="楷体" panose="02010609060101010101" charset="-122"/>
                        </a:rPr>
                        <a:t>远远的街灯明了，好像闪着无数的明星。</a:t>
                      </a:r>
                      <a:r>
                        <a:rPr lang="zh-CN" altLang="en-US" sz="2400" b="1">
                          <a:latin typeface="楷体" panose="02010609060101010101" charset="-122"/>
                          <a:ea typeface="楷体" panose="02010609060101010101" charset="-122"/>
                        </a:rPr>
                        <a:t>（</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天上的街市</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a:t>
                      </a:r>
                      <a:endParaRPr lang="zh-CN" altLang="en-US" sz="2400" b="1">
                        <a:latin typeface="楷体" panose="02010609060101010101" charset="-122"/>
                        <a:ea typeface="楷体" panose="02010609060101010101" charset="-122"/>
                      </a:endParaRPr>
                    </a:p>
                  </a:txBody>
                  <a:tcPr marL="121908" marR="121908" marT="60947" marB="60947" vert="horz"/>
                </a:tc>
              </a:tr>
              <a:tr h="1910728">
                <a:tc>
                  <a:txBody>
                    <a:bodyPr wrap="square"/>
                    <a:lstStyle/>
                    <a:p>
                      <a:pPr algn="ctr"/>
                      <a:r>
                        <a:rPr lang="zh-CN" altLang="en-US" sz="2900" b="1">
                          <a:solidFill>
                            <a:srgbClr val="231EFB"/>
                          </a:solidFill>
                          <a:latin typeface="微软雅黑" panose="020B0503020204020204" charset="-122"/>
                          <a:ea typeface="微软雅黑" panose="020B0503020204020204" charset="-122"/>
                        </a:rPr>
                        <a:t>兴</a:t>
                      </a:r>
                      <a:endParaRPr lang="zh-CN" altLang="en-US" sz="2900" b="1">
                        <a:solidFill>
                          <a:srgbClr val="231EFB"/>
                        </a:solidFill>
                        <a:latin typeface="微软雅黑" panose="020B0503020204020204" charset="-122"/>
                        <a:ea typeface="微软雅黑" panose="020B0503020204020204" charset="-122"/>
                      </a:endParaRPr>
                    </a:p>
                  </a:txBody>
                  <a:tcPr marL="121908" marR="121908" marT="60947" marB="60947" vert="horz" anchor="ctr"/>
                </a:tc>
                <a:tc>
                  <a:txBody>
                    <a:bodyPr wrap="square"/>
                    <a:lstStyle/>
                    <a:p>
                      <a:r>
                        <a:rPr lang="zh-CN" altLang="en-US" sz="2900" b="1">
                          <a:latin typeface="楷体" panose="02010609060101010101" charset="-122"/>
                          <a:ea typeface="楷体" panose="02010609060101010101" charset="-122"/>
                        </a:rPr>
                        <a:t>先说其他事物，引出要说的事物，即触景生情，托物起兴，引发联想和想象。</a:t>
                      </a:r>
                      <a:endParaRPr lang="zh-CN" altLang="en-US" sz="2900" b="1">
                        <a:latin typeface="楷体" panose="02010609060101010101" charset="-122"/>
                        <a:ea typeface="楷体" panose="02010609060101010101" charset="-122"/>
                      </a:endParaRPr>
                    </a:p>
                    <a:p>
                      <a:r>
                        <a:rPr lang="zh-CN" altLang="en-US" sz="2900" b="1">
                          <a:latin typeface="黑体" panose="02010609060101010101" charset="-122"/>
                          <a:ea typeface="黑体" panose="02010609060101010101" charset="-122"/>
                        </a:rPr>
                        <a:t>（先言他物以引起所咏之词）</a:t>
                      </a:r>
                      <a:endParaRPr lang="zh-CN" altLang="en-US" sz="2900" b="1">
                        <a:latin typeface="黑体" panose="02010609060101010101" charset="-122"/>
                        <a:ea typeface="黑体" panose="02010609060101010101" charset="-122"/>
                      </a:endParaRPr>
                    </a:p>
                  </a:txBody>
                  <a:tcPr marL="121908" marR="121908" marT="60947" marB="60947" vert="horz"/>
                </a:tc>
                <a:tc>
                  <a:txBody>
                    <a:bodyPr wrap="square"/>
                    <a:lstStyle/>
                    <a:p>
                      <a:r>
                        <a:rPr lang="zh-CN" altLang="en-US" sz="2900" b="1">
                          <a:latin typeface="楷体" panose="02010609060101010101" charset="-122"/>
                          <a:ea typeface="楷体" panose="02010609060101010101" charset="-122"/>
                        </a:rPr>
                        <a:t>运动场上彩旗飘，体育健儿真英豪。</a:t>
                      </a:r>
                      <a:endParaRPr lang="zh-CN" altLang="en-US" sz="2900" b="1">
                        <a:latin typeface="楷体" panose="02010609060101010101" charset="-122"/>
                        <a:ea typeface="楷体" panose="02010609060101010101" charset="-122"/>
                      </a:endParaRPr>
                    </a:p>
                  </a:txBody>
                  <a:tcPr marL="121908" marR="121908" marT="60947" marB="60947" vert="horz" anchor="ctr"/>
                </a:tc>
              </a:tr>
            </a:tbl>
          </a:graphicData>
        </a:graphic>
      </p:graphicFrame>
      <p:pic>
        <p:nvPicPr>
          <p:cNvPr id="3078" name="图片2"/>
          <p:cNvPicPr>
            <a:picLocks noChangeAspect="1"/>
          </p:cNvPicPr>
          <p:nvPr>
            <p:custDataLst>
              <p:tags r:id="rId10"/>
            </p:custDataLst>
          </p:nvPr>
        </p:nvPicPr>
        <p:blipFill>
          <a:blip r:embed="rId11"/>
          <a:stretch>
            <a:fillRect/>
          </a:stretch>
        </p:blipFill>
        <p:spPr>
          <a:xfrm>
            <a:off x="145415" y="123825"/>
            <a:ext cx="3780155" cy="800100"/>
          </a:xfrm>
          <a:prstGeom prst="rect">
            <a:avLst/>
          </a:prstGeom>
          <a:noFill/>
          <a:ln>
            <a:noFill/>
            <a:miter lim="800000"/>
            <a:headEnd/>
            <a:tailEnd/>
          </a:ln>
        </p:spPr>
      </p:pic>
      <p:sp>
        <p:nvSpPr>
          <p:cNvPr id="3079" name="文本3"/>
          <p:cNvSpPr txBox="1"/>
          <p:nvPr>
            <p:custDataLst>
              <p:tags r:id="rId12"/>
            </p:custDataLst>
          </p:nvPr>
        </p:nvSpPr>
        <p:spPr>
          <a:xfrm>
            <a:off x="586321" y="2030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比兴手法</a:t>
            </a:r>
            <a:endParaRPr lang="zh-CN" altLang="en-US" sz="3000" b="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13"/>
            </p:custDataLst>
          </p:nvPr>
        </p:nvSpPr>
        <p:spPr>
          <a:xfrm>
            <a:off x="299085" y="890270"/>
            <a:ext cx="11532870" cy="1006475"/>
          </a:xfrm>
          <a:prstGeom prst="rect">
            <a:avLst/>
          </a:prstGeom>
          <a:noFill/>
          <a:ln w="9525">
            <a:noFill/>
          </a:ln>
        </p:spPr>
        <p:txBody>
          <a:bodyPr wrap="square">
            <a:noAutofit/>
          </a:bodyPr>
          <a:p>
            <a:pPr marL="457200" lvl="0" indent="-457200" algn="just">
              <a:lnSpc>
                <a:spcPct val="100000"/>
              </a:lnSpc>
              <a:buClr>
                <a:srgbClr val="00B050"/>
              </a:buClr>
              <a:buSzTx/>
              <a:buFont typeface="Wingdings" panose="05000000000000000000" charset="0"/>
              <a:buChar char="Ø"/>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比兴是信天游最常用的手法。请你找出诗中运用这一手法的诗句，并说说其表达效果</a:t>
            </a:r>
            <a:r>
              <a:rPr lang="zh-CN" sz="2800" b="1">
                <a:latin typeface="宋体" panose="02010600030101010101" pitchFamily="2" charset="-122"/>
                <a:ea typeface="宋体" panose="02010600030101010101" pitchFamily="2" charset="-122"/>
                <a:cs typeface="华文楷体" panose="02010600040101010101" charset="-122"/>
                <a:sym typeface="+mn-ea"/>
              </a:rPr>
              <a:t>。</a:t>
            </a:r>
            <a:endParaRPr lang="zh-CN" sz="2800" b="1">
              <a:latin typeface="宋体" panose="02010600030101010101" pitchFamily="2" charset="-122"/>
              <a:ea typeface="宋体" panose="02010600030101010101" pitchFamily="2" charset="-122"/>
              <a:cs typeface="华文楷体"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02310" y="2194560"/>
            <a:ext cx="8146415" cy="603885"/>
          </a:xfrm>
          <a:prstGeom prst="rect">
            <a:avLst/>
          </a:prstGeom>
          <a:solidFill>
            <a:schemeClr val="accent2">
              <a:lumMod val="20000"/>
              <a:lumOff val="80000"/>
            </a:schemeClr>
          </a:solidFill>
          <a:ln>
            <a:solidFill>
              <a:srgbClr val="FF0000"/>
            </a:solidFill>
          </a:ln>
        </p:spPr>
        <p:txBody>
          <a:bodyPr wrap="square" rtlCol="0" anchor="t">
            <a:noAutofit/>
          </a:bodyPr>
          <a:lstStyle/>
          <a:p>
            <a:pPr algn="l" defTabSz="1066800">
              <a:lnSpc>
                <a:spcPct val="100000"/>
              </a:lnSpc>
              <a:spcBef>
                <a:spcPts val="0"/>
              </a:spcBef>
              <a:spcAft>
                <a:spcPts val="35"/>
              </a:spcAft>
              <a:defRPr/>
            </a:pPr>
            <a:r>
              <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1.树梢树枝树根根，亲山亲水有亲人。</a:t>
            </a:r>
            <a:endPar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2"/>
            </p:custDataLst>
          </p:nvPr>
        </p:nvSpPr>
        <p:spPr>
          <a:xfrm>
            <a:off x="702310" y="3010535"/>
            <a:ext cx="10512425" cy="2401570"/>
          </a:xfrm>
          <a:prstGeom prst="rect">
            <a:avLst/>
          </a:prstGeom>
          <a:noFill/>
          <a:ln>
            <a:noFill/>
          </a:ln>
          <a:extLst>
            <a:ext uri="{909E8E84-426E-40DD-AFC4-6F175D3DCCD1}">
              <a14:hiddenFill xmlns:a14="http://schemas.microsoft.com/office/drawing/2010/main">
                <a:solidFill>
                  <a:schemeClr val="accent2">
                    <a:lumMod val="20000"/>
                    <a:lumOff val="80000"/>
                  </a:schemeClr>
                </a:solidFill>
              </a14:hiddenFill>
            </a:ext>
          </a:extLst>
        </p:spPr>
        <p:txBody>
          <a:bodyPr wrap="square" rtlCol="0" anchor="t">
            <a:noAutofit/>
          </a:bodyPr>
          <a:lstStyle/>
          <a:p>
            <a:pPr marL="0" marR="0" lvl="0" indent="0" algn="l" defTabSz="609600" rtl="0" eaLnBrk="1" fontAlgn="base" latinLnBrk="0" hangingPunct="1">
              <a:lnSpc>
                <a:spcPct val="150000"/>
              </a:lnSpc>
              <a:spcBef>
                <a:spcPct val="0"/>
              </a:spcBef>
              <a:spcAft>
                <a:spcPct val="0"/>
              </a:spcAft>
              <a:buClrTx/>
              <a:buSzTx/>
              <a:buFontTx/>
              <a:buNone/>
              <a:defRPr/>
            </a:pPr>
            <a:r>
              <a:rPr lang="zh-CN" altLang="en-US" sz="3200" b="1"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比兴，</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以</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树梢</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树</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枝</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树</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根</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根</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的</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一体关系，引起下句，</a:t>
            </a:r>
            <a:r>
              <a:rPr lang="zh-CN" altLang="en-US" sz="3200" b="1"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比喻诗人和延安亲人密不可分的关系</a:t>
            </a:r>
            <a:r>
              <a:rPr lang="zh-CN" altLang="en-US" sz="3200" b="1" noProof="0">
                <a:ln>
                  <a:noFill/>
                </a:ln>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写出了诗人对延安的深厚感情</a:t>
            </a:r>
            <a:r>
              <a:rPr lang="zh-CN" altLang="en-US" sz="3200" b="1" noProof="0">
                <a:ln>
                  <a:noFill/>
                </a:ln>
                <a:effectLst/>
                <a:uLnTx/>
                <a:uFillTx/>
                <a:latin typeface="楷体" panose="02010609060101010101" charset="-122"/>
                <a:ea typeface="楷体" panose="02010609060101010101" charset="-122"/>
                <a:cs typeface="楷体" panose="02010609060101010101" charset="-122"/>
                <a:sym typeface="+mn-ea"/>
              </a:rPr>
              <a:t>。</a:t>
            </a:r>
            <a:endParaRPr lang="zh-CN" altLang="en-US" sz="3200" b="1" noProof="0">
              <a:ln>
                <a:noFill/>
              </a:ln>
              <a:effectLst/>
              <a:uLnTx/>
              <a:uFillTx/>
              <a:latin typeface="楷体" panose="02010609060101010101" charset="-122"/>
              <a:ea typeface="楷体" panose="02010609060101010101" charset="-122"/>
              <a:cs typeface="楷体" panose="02010609060101010101" charset="-122"/>
              <a:sym typeface="+mn-ea"/>
            </a:endParaRPr>
          </a:p>
        </p:txBody>
      </p:sp>
      <p:sp>
        <p:nvSpPr>
          <p:cNvPr id="25601" name="文本占位符 43010"/>
          <p:cNvSpPr>
            <a:spLocks noGrp="1"/>
          </p:cNvSpPr>
          <p:nvPr>
            <p:ph type="body" idx="1"/>
            <p:custDataLst>
              <p:tags r:id="rId3"/>
            </p:custDataLst>
          </p:nvPr>
        </p:nvSpPr>
        <p:spPr>
          <a:xfrm>
            <a:off x="387350" y="1297305"/>
            <a:ext cx="12136755" cy="685165"/>
          </a:xfrm>
          <a:prstGeom prst="rect">
            <a:avLst/>
          </a:prstGeom>
          <a:noFill/>
          <a:ln>
            <a:noFill/>
            <a:miter lim="800000"/>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marL="342900" lvl="0" indent="0" algn="l">
              <a:spcBef>
                <a:spcPct val="0"/>
              </a:spcBef>
              <a:buNone/>
            </a:pPr>
            <a:r>
              <a:rPr lang="zh-CN" altLang="en-US" sz="3600" b="1">
                <a:latin typeface="宋体" panose="02010600030101010101" pitchFamily="2" charset="-122"/>
                <a:ea typeface="宋体" panose="02010600030101010101" pitchFamily="2" charset="-122"/>
                <a:cs typeface="楷体" panose="02010609060101010101" charset="-122"/>
              </a:rPr>
              <a:t>哪些句子使用了</a:t>
            </a:r>
            <a:r>
              <a:rPr lang="zh-CN" altLang="en-US" sz="3600" b="1">
                <a:solidFill>
                  <a:srgbClr val="FF0000"/>
                </a:solidFill>
                <a:latin typeface="宋体" panose="02010600030101010101" pitchFamily="2" charset="-122"/>
                <a:ea typeface="宋体" panose="02010600030101010101" pitchFamily="2" charset="-122"/>
                <a:cs typeface="楷体" panose="02010609060101010101" charset="-122"/>
              </a:rPr>
              <a:t>比兴手法</a:t>
            </a:r>
            <a:r>
              <a:rPr lang="zh-CN" altLang="en-US" sz="3600" b="1">
                <a:latin typeface="宋体" panose="02010600030101010101" pitchFamily="2" charset="-122"/>
                <a:ea typeface="宋体" panose="02010600030101010101" pitchFamily="2" charset="-122"/>
                <a:cs typeface="楷体" panose="02010609060101010101" charset="-122"/>
              </a:rPr>
              <a:t>呢？请同学们找出相关诗句。</a:t>
            </a:r>
            <a:endParaRPr lang="zh-CN" altLang="en-US" sz="3600" b="1">
              <a:latin typeface="微软雅黑" panose="020B0503020204020204" charset="-122"/>
              <a:ea typeface="微软雅黑" panose="020B0503020204020204" charset="-122"/>
              <a:cs typeface="楷体" panose="02010609060101010101" charset="-122"/>
            </a:endParaRPr>
          </a:p>
          <a:p>
            <a:pPr marL="342900" lvl="0" indent="-342900">
              <a:buNone/>
            </a:pPr>
            <a:endParaRPr lang="zh-CN" altLang="en-US" sz="3600" b="1">
              <a:solidFill>
                <a:schemeClr val="accent2"/>
              </a:solidFill>
              <a:latin typeface="微软雅黑" panose="020B0503020204020204" charset="-122"/>
              <a:ea typeface="微软雅黑" panose="020B0503020204020204" charset="-122"/>
              <a:cs typeface="楷体" panose="02010609060101010101" charset="-122"/>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72160" y="1677670"/>
            <a:ext cx="9522460" cy="601345"/>
          </a:xfrm>
          <a:prstGeom prst="rect">
            <a:avLst/>
          </a:prstGeom>
          <a:solidFill>
            <a:schemeClr val="accent2">
              <a:lumMod val="20000"/>
              <a:lumOff val="80000"/>
            </a:schemeClr>
          </a:solidFill>
          <a:ln>
            <a:solidFill>
              <a:srgbClr val="FF0000"/>
            </a:solidFill>
          </a:ln>
        </p:spPr>
        <p:txBody>
          <a:bodyPr wrap="square" rtlCol="0" anchor="t">
            <a:noAutofit/>
          </a:bodyPr>
          <a:lstStyle/>
          <a:p>
            <a:pPr algn="l" defTabSz="1066800">
              <a:lnSpc>
                <a:spcPct val="100000"/>
              </a:lnSpc>
              <a:spcAft>
                <a:spcPct val="35000"/>
              </a:spcAft>
              <a:defRPr/>
            </a:pPr>
            <a:r>
              <a:rPr lang="en-US" altLang="zh-CN"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2</a:t>
            </a:r>
            <a:r>
              <a:rPr 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a:t>
            </a:r>
            <a:r>
              <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羊羔羔吃奶眼望着妈，小米饭养活我长大。</a:t>
            </a:r>
            <a:endPar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2"/>
            </p:custDataLst>
          </p:nvPr>
        </p:nvSpPr>
        <p:spPr>
          <a:xfrm>
            <a:off x="620395" y="2542540"/>
            <a:ext cx="11131550" cy="2286635"/>
          </a:xfrm>
          <a:prstGeom prst="rect">
            <a:avLst/>
          </a:prstGeom>
          <a:noFill/>
          <a:ln>
            <a:noFill/>
          </a:ln>
          <a:extLst>
            <a:ext uri="{909E8E84-426E-40DD-AFC4-6F175D3DCCD1}">
              <a14:hiddenFill xmlns:a14="http://schemas.microsoft.com/office/drawing/2010/main">
                <a:solidFill>
                  <a:schemeClr val="accent2">
                    <a:lumMod val="20000"/>
                    <a:lumOff val="80000"/>
                  </a:schemeClr>
                </a:solidFill>
              </a14:hiddenFill>
            </a:ext>
          </a:extLst>
        </p:spPr>
        <p:txBody>
          <a:bodyPr wrap="square" rtlCol="0" anchor="t">
            <a:noAutofit/>
          </a:bodyPr>
          <a:lstStyle/>
          <a:p>
            <a:pPr lvl="0" defTabSz="609600" fontAlgn="base">
              <a:lnSpc>
                <a:spcPct val="150000"/>
              </a:lnSpc>
              <a:spcBef>
                <a:spcPct val="0"/>
              </a:spcBef>
              <a:spcAft>
                <a:spcPct val="0"/>
              </a:spcAft>
              <a:defRPr/>
            </a:pPr>
            <a:r>
              <a:rPr lang="zh-CN" altLang="en-US" sz="3200" b="1" noProof="0">
                <a:ln>
                  <a:noFill/>
                </a:ln>
                <a:solidFill>
                  <a:srgbClr val="FF0000"/>
                </a:solidFill>
                <a:effectLst/>
                <a:uLnTx/>
                <a:uFillTx/>
                <a:latin typeface="Calibri" panose="020F0502020204030204"/>
                <a:ea typeface="楷体" panose="02010609060101010101" charset="-122"/>
                <a:sym typeface="+mn-ea"/>
              </a:rPr>
              <a:t>比兴，</a:t>
            </a:r>
            <a:r>
              <a:rPr lang="zh-CN" altLang="en-US" sz="3200" b="1" spc="-300">
                <a:latin typeface="楷体" panose="02010609060101010101" charset="-122"/>
                <a:ea typeface="楷体" panose="02010609060101010101" charset="-122"/>
              </a:rPr>
              <a:t>以</a:t>
            </a:r>
            <a:r>
              <a:rPr lang="en-US" altLang="zh-CN" sz="3200" b="1" spc="-300">
                <a:latin typeface="楷体" panose="02010609060101010101" charset="-122"/>
                <a:ea typeface="楷体" panose="02010609060101010101" charset="-122"/>
              </a:rPr>
              <a:t>“</a:t>
            </a:r>
            <a:r>
              <a:rPr lang="zh-CN" altLang="en-US" sz="3200" b="1" spc="-300">
                <a:latin typeface="楷体" panose="02010609060101010101" charset="-122"/>
                <a:ea typeface="楷体" panose="02010609060101010101" charset="-122"/>
              </a:rPr>
              <a:t>羊羔吃奶</a:t>
            </a:r>
            <a:r>
              <a:rPr lang="en-US" altLang="zh-CN" sz="3200" b="1" spc="-300">
                <a:latin typeface="楷体" panose="02010609060101010101" charset="-122"/>
                <a:ea typeface="楷体" panose="02010609060101010101" charset="-122"/>
              </a:rPr>
              <a:t>”</a:t>
            </a:r>
            <a:r>
              <a:rPr lang="zh-CN" altLang="en-US" sz="3200" b="1" spc="-300">
                <a:latin typeface="楷体" panose="02010609060101010101" charset="-122"/>
                <a:ea typeface="楷体" panose="02010609060101010101" charset="-122"/>
              </a:rPr>
              <a:t>喻“我”吃小米饭，</a:t>
            </a:r>
            <a:r>
              <a:rPr lang="zh-CN" altLang="en-US" sz="3200" b="1" spc="-300">
                <a:solidFill>
                  <a:srgbClr val="231EFB"/>
                </a:solidFill>
                <a:latin typeface="楷体" panose="02010609060101010101" charset="-122"/>
                <a:ea typeface="楷体" panose="02010609060101010101" charset="-122"/>
                <a:sym typeface="+mn-ea"/>
              </a:rPr>
              <a:t>以</a:t>
            </a:r>
            <a:r>
              <a:rPr lang="en-US" altLang="zh-CN" sz="3200" b="1" spc="-300">
                <a:solidFill>
                  <a:srgbClr val="231EFB"/>
                </a:solidFill>
                <a:latin typeface="楷体" panose="02010609060101010101" charset="-122"/>
                <a:ea typeface="楷体" panose="02010609060101010101" charset="-122"/>
                <a:sym typeface="+mn-ea"/>
              </a:rPr>
              <a:t>“</a:t>
            </a:r>
            <a:r>
              <a:rPr lang="zh-CN" altLang="en-US" sz="3200" b="1" spc="-300">
                <a:solidFill>
                  <a:srgbClr val="231EFB"/>
                </a:solidFill>
                <a:latin typeface="楷体" panose="02010609060101010101" charset="-122"/>
                <a:ea typeface="楷体" panose="02010609060101010101" charset="-122"/>
              </a:rPr>
              <a:t>羊羔吃奶</a:t>
            </a:r>
            <a:r>
              <a:rPr lang="en-US" altLang="zh-CN" sz="3200" b="1" spc="-300">
                <a:solidFill>
                  <a:srgbClr val="231EFB"/>
                </a:solidFill>
                <a:latin typeface="楷体" panose="02010609060101010101" charset="-122"/>
                <a:ea typeface="楷体" panose="02010609060101010101" charset="-122"/>
              </a:rPr>
              <a:t>”</a:t>
            </a:r>
            <a:r>
              <a:rPr lang="zh-CN" altLang="en-US" sz="3200" b="1" spc="-300">
                <a:solidFill>
                  <a:srgbClr val="231EFB"/>
                </a:solidFill>
                <a:latin typeface="楷体" panose="02010609060101010101" charset="-122"/>
                <a:ea typeface="楷体" panose="02010609060101010101" charset="-122"/>
              </a:rPr>
              <a:t>，引出“我”吃延安小米饭长大成人之事，</a:t>
            </a:r>
            <a:r>
              <a:rPr lang="zh-CN" altLang="en-US" sz="3200" b="1" spc="-300">
                <a:solidFill>
                  <a:srgbClr val="FF0000"/>
                </a:solidFill>
                <a:latin typeface="楷体" panose="02010609060101010101" charset="-122"/>
                <a:ea typeface="楷体" panose="02010609060101010101" charset="-122"/>
              </a:rPr>
              <a:t>体现了延安对诗人的养育之恩，表达了诗人对延安的感激之情。</a:t>
            </a:r>
            <a:endParaRPr lang="en-US" altLang="zh-CN" sz="3200" b="1" noProof="0">
              <a:ln>
                <a:noFill/>
              </a:ln>
              <a:solidFill>
                <a:srgbClr val="FF0000"/>
              </a:solidFill>
              <a:effectLst/>
              <a:uLnTx/>
              <a:uFillTx/>
              <a:latin typeface="Calibri" panose="020F0502020204030204"/>
              <a:ea typeface="楷体" panose="02010609060101010101" charset="-122"/>
              <a:sym typeface="+mn-ea"/>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0395" y="1953895"/>
            <a:ext cx="10938510" cy="612775"/>
          </a:xfrm>
          <a:prstGeom prst="rect">
            <a:avLst/>
          </a:prstGeom>
          <a:solidFill>
            <a:schemeClr val="accent2">
              <a:lumMod val="20000"/>
              <a:lumOff val="80000"/>
            </a:schemeClr>
          </a:solidFill>
          <a:ln>
            <a:solidFill>
              <a:srgbClr val="FF0000"/>
            </a:solidFill>
          </a:ln>
        </p:spPr>
        <p:txBody>
          <a:bodyPr wrap="square" rtlCol="0" anchor="t">
            <a:noAutofit/>
          </a:bodyPr>
          <a:lstStyle/>
          <a:p>
            <a:pPr algn="l" defTabSz="1066800">
              <a:lnSpc>
                <a:spcPct val="100000"/>
              </a:lnSpc>
              <a:spcAft>
                <a:spcPct val="35000"/>
              </a:spcAft>
              <a:defRPr/>
            </a:pPr>
            <a:r>
              <a:rPr lang="en-US" altLang="zh-CN"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3</a:t>
            </a:r>
            <a:r>
              <a:rPr 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a:t>
            </a:r>
            <a:r>
              <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rPr>
              <a:t>东山的糜子西山的谷，肩膀上的红旗手中的书。</a:t>
            </a:r>
            <a:endParaRPr lang="zh-CN" altLang="en-US" sz="3600" b="1" noProof="0">
              <a:ln>
                <a:noFill/>
              </a:ln>
              <a:solidFill>
                <a:srgbClr val="7030A0"/>
              </a:solidFill>
              <a:effectLst/>
              <a:uLnTx/>
              <a:uFillTx/>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2"/>
            </p:custDataLst>
          </p:nvPr>
        </p:nvSpPr>
        <p:spPr>
          <a:xfrm>
            <a:off x="620395" y="2689860"/>
            <a:ext cx="11036935" cy="2342515"/>
          </a:xfrm>
          <a:prstGeom prst="rect">
            <a:avLst/>
          </a:prstGeom>
          <a:noFill/>
          <a:ln>
            <a:noFill/>
          </a:ln>
          <a:extLst>
            <a:ext uri="{909E8E84-426E-40DD-AFC4-6F175D3DCCD1}">
              <a14:hiddenFill xmlns:a14="http://schemas.microsoft.com/office/drawing/2010/main">
                <a:solidFill>
                  <a:schemeClr val="accent2">
                    <a:lumMod val="20000"/>
                    <a:lumOff val="80000"/>
                  </a:schemeClr>
                </a:solidFill>
              </a14:hiddenFill>
            </a:ext>
          </a:extLst>
        </p:spPr>
        <p:txBody>
          <a:bodyPr wrap="square" rtlCol="0" anchor="t">
            <a:noAutofit/>
          </a:bodyPr>
          <a:lstStyle/>
          <a:p>
            <a:pPr marL="0" marR="0" lvl="0" indent="0" algn="l" defTabSz="609600" rtl="0" eaLnBrk="1" fontAlgn="base" latinLnBrk="0" hangingPunct="1">
              <a:lnSpc>
                <a:spcPct val="150000"/>
              </a:lnSpc>
              <a:spcBef>
                <a:spcPct val="0"/>
              </a:spcBef>
              <a:spcAft>
                <a:spcPct val="0"/>
              </a:spcAft>
              <a:buClrTx/>
              <a:buSzTx/>
              <a:buFontTx/>
              <a:buNone/>
              <a:defRPr/>
            </a:pPr>
            <a:r>
              <a:rPr lang="zh-CN" altLang="en-US" sz="3200" b="1"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起兴</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以</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山上的物产</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，引起下文说</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肩膀上的红旗手中的书</a:t>
            </a:r>
            <a:r>
              <a:rPr lang="en-US" altLang="zh-CN" sz="3200" b="1" noProof="0">
                <a:ln>
                  <a:noFill/>
                </a:ln>
                <a:solidFill>
                  <a:srgbClr val="231EFB"/>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en-US" altLang="zh-CN"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红旗</a:t>
            </a:r>
            <a:r>
              <a:rPr lang="en-US" altLang="zh-CN"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和</a:t>
            </a:r>
            <a:r>
              <a:rPr lang="en-US" altLang="zh-CN"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书</a:t>
            </a:r>
            <a:r>
              <a:rPr lang="en-US" altLang="zh-CN"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是</a:t>
            </a:r>
            <a:r>
              <a:rPr lang="zh-CN"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诗人</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当年在延安的战斗生活和学习生活的</a:t>
            </a:r>
            <a:r>
              <a:rPr lang="zh-CN" altLang="en-US" sz="3200" b="1"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写照</a:t>
            </a:r>
            <a:r>
              <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a:t>
            </a:r>
            <a:endPar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p:cNvSpPr txBox="1"/>
          <p:nvPr>
            <p:custDataLst>
              <p:tags r:id="rId1"/>
            </p:custDataLst>
          </p:nvPr>
        </p:nvSpPr>
        <p:spPr>
          <a:xfrm>
            <a:off x="278130" y="1175385"/>
            <a:ext cx="11635105" cy="2253615"/>
          </a:xfrm>
          <a:prstGeom prst="rect">
            <a:avLst/>
          </a:prstGeom>
          <a:noFill/>
          <a:ln w="9525">
            <a:noFill/>
          </a:ln>
        </p:spPr>
        <p:txBody>
          <a:bodyPr wrap="square">
            <a:noAutofit/>
          </a:bodyPr>
          <a:lstStyle/>
          <a:p>
            <a:pPr marL="457200" indent="-457200">
              <a:lnSpc>
                <a:spcPct val="110000"/>
              </a:lnSpc>
              <a:buFont typeface="Wingdings" panose="05000000000000000000" charset="0"/>
              <a:buChar char="Ø"/>
            </a:pP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下列语句也有很强的表现力，你知道原因何在吗？</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indent="0">
              <a:lnSpc>
                <a:spcPct val="11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1.</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心口呀</a:t>
            </a:r>
            <a:r>
              <a:rPr lang="zh-CN" altLang="en-US" sz="3200" b="1" err="1">
                <a:solidFill>
                  <a:srgbClr val="FF0000"/>
                </a:solidFill>
                <a:latin typeface="宋体" panose="02010600030101010101" pitchFamily="2" charset="-122"/>
                <a:ea typeface="宋体" panose="02010600030101010101" pitchFamily="2" charset="-122"/>
                <a:cs typeface="楷体" panose="02010609060101010101" charset="-122"/>
              </a:rPr>
              <a:t>莫要</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这么厉害地跳，灰尘呀</a:t>
            </a:r>
            <a:r>
              <a:rPr lang="zh-CN" altLang="en-US" sz="3200" b="1" err="1">
                <a:solidFill>
                  <a:srgbClr val="FF0000"/>
                </a:solidFill>
                <a:latin typeface="宋体" panose="02010600030101010101" pitchFamily="2" charset="-122"/>
                <a:ea typeface="宋体" panose="02010600030101010101" pitchFamily="2" charset="-122"/>
                <a:cs typeface="楷体" panose="02010609060101010101" charset="-122"/>
              </a:rPr>
              <a:t>莫把</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我眼睛挡住了</a:t>
            </a: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a:t>
            </a:r>
            <a:endPar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endParaRPr>
          </a:p>
          <a:p>
            <a:pPr indent="0">
              <a:lnSpc>
                <a:spcPct val="11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2.</a:t>
            </a:r>
            <a:r>
              <a:rPr lang="zh-CN" altLang="en-US" sz="3200" b="1" err="1">
                <a:solidFill>
                  <a:srgbClr val="FF0000"/>
                </a:solidFill>
                <a:latin typeface="宋体" panose="02010600030101010101" pitchFamily="2" charset="-122"/>
                <a:ea typeface="宋体" panose="02010600030101010101" pitchFamily="2" charset="-122"/>
                <a:cs typeface="楷体" panose="02010609060101010101" charset="-122"/>
              </a:rPr>
              <a:t>几回回</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梦里回延安，双手搂定宝塔山。</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indent="0">
              <a:lnSpc>
                <a:spcPct val="11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3.</a:t>
            </a:r>
            <a:r>
              <a:rPr lang="zh-CN" altLang="en-US" sz="3200" b="1" err="1">
                <a:solidFill>
                  <a:srgbClr val="FF0000"/>
                </a:solidFill>
                <a:latin typeface="宋体" panose="02010600030101010101" pitchFamily="2" charset="-122"/>
                <a:ea typeface="宋体" panose="02010600030101010101" pitchFamily="2" charset="-122"/>
                <a:cs typeface="楷体" panose="02010609060101010101" charset="-122"/>
              </a:rPr>
              <a:t>羊羔羔</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吃奶眼望着妈，小米饭养活我长大。</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marL="457200" indent="-457200">
              <a:lnSpc>
                <a:spcPct val="110000"/>
              </a:lnSpc>
              <a:buFont typeface="Wingdings" panose="05000000000000000000" charset="0"/>
              <a:buChar char="Ø"/>
            </a:pP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p:txBody>
      </p:sp>
      <p:sp>
        <p:nvSpPr>
          <p:cNvPr id="3079" name="文本3"/>
          <p:cNvSpPr txBox="1"/>
          <p:nvPr>
            <p:custDataLst>
              <p:tags r:id="rId2"/>
            </p:custDataLst>
          </p:nvPr>
        </p:nvSpPr>
        <p:spPr>
          <a:xfrm>
            <a:off x="711114" y="208279"/>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地方特色</a:t>
            </a:r>
            <a:endParaRPr lang="zh-CN" altLang="en-US" sz="3000" b="1">
              <a:solidFill>
                <a:srgbClr val="FFFFFF"/>
              </a:solidFill>
              <a:latin typeface="微软雅黑" panose="020B0503020204020204" charset="-122"/>
              <a:ea typeface="微软雅黑" panose="020B0503020204020204" charset="-122"/>
            </a:endParaRPr>
          </a:p>
        </p:txBody>
      </p:sp>
      <p:pic>
        <p:nvPicPr>
          <p:cNvPr id="3078" name="图片2"/>
          <p:cNvPicPr>
            <a:picLocks noChangeAspect="1"/>
          </p:cNvPicPr>
          <p:nvPr>
            <p:custDataLst>
              <p:tags r:id="rId3"/>
            </p:custDataLst>
          </p:nvPr>
        </p:nvPicPr>
        <p:blipFill>
          <a:blip r:embed="rId4"/>
          <a:stretch>
            <a:fillRect/>
          </a:stretch>
        </p:blipFill>
        <p:spPr>
          <a:xfrm>
            <a:off x="711200" y="311785"/>
            <a:ext cx="3347720" cy="800100"/>
          </a:xfrm>
          <a:prstGeom prst="rect">
            <a:avLst/>
          </a:prstGeom>
          <a:noFill/>
          <a:ln>
            <a:noFill/>
            <a:miter lim="800000"/>
            <a:headEnd/>
            <a:tailEnd/>
          </a:ln>
        </p:spPr>
      </p:pic>
      <p:sp>
        <p:nvSpPr>
          <p:cNvPr id="3" name="文本3"/>
          <p:cNvSpPr txBox="1"/>
          <p:nvPr>
            <p:custDataLst>
              <p:tags r:id="rId5"/>
            </p:custDataLst>
          </p:nvPr>
        </p:nvSpPr>
        <p:spPr>
          <a:xfrm>
            <a:off x="974725" y="414655"/>
            <a:ext cx="2590800" cy="642620"/>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语言细节</a:t>
            </a:r>
            <a:endParaRPr lang="zh-CN" altLang="en-US" sz="3000" b="1">
              <a:solidFill>
                <a:srgbClr val="FFFFFF"/>
              </a:solidFill>
              <a:latin typeface="微软雅黑" panose="020B0503020204020204" charset="-122"/>
              <a:ea typeface="微软雅黑" panose="020B0503020204020204" charset="-122"/>
            </a:endParaRPr>
          </a:p>
        </p:txBody>
      </p:sp>
      <p:sp>
        <p:nvSpPr>
          <p:cNvPr id="4" name="文本框 3"/>
          <p:cNvSpPr txBox="1"/>
          <p:nvPr/>
        </p:nvSpPr>
        <p:spPr>
          <a:xfrm>
            <a:off x="974725" y="4130675"/>
            <a:ext cx="10615295" cy="583565"/>
          </a:xfrm>
          <a:prstGeom prst="rect">
            <a:avLst/>
          </a:prstGeom>
          <a:noFill/>
        </p:spPr>
        <p:txBody>
          <a:bodyPr wrap="square" rtlCol="0" anchor="t">
            <a:spAutoFit/>
          </a:bodyPr>
          <a:p>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口语</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（心窝、满心话、莫要、</a:t>
            </a:r>
            <a:r>
              <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莫把、</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登时等）。</a:t>
            </a:r>
            <a:endPar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900430" y="4714240"/>
            <a:ext cx="10689590" cy="1568450"/>
          </a:xfrm>
          <a:prstGeom prst="rect">
            <a:avLst/>
          </a:prstGeom>
          <a:noFill/>
        </p:spPr>
        <p:txBody>
          <a:bodyPr wrap="square" rtlCol="0" anchor="t">
            <a:spAutoFit/>
          </a:bodyPr>
          <a:p>
            <a:pPr indent="0">
              <a:lnSpc>
                <a:spcPct val="100000"/>
              </a:lnSpc>
            </a:pPr>
            <a:r>
              <a:rPr lang="zh-CN" altLang="en-US" sz="3200" b="1">
                <a:ln>
                  <a:noFill/>
                </a:ln>
                <a:solidFill>
                  <a:srgbClr val="FF0000"/>
                </a:solidFill>
                <a:latin typeface="黑体" panose="02010609060101010101" charset="-122"/>
                <a:ea typeface="黑体" panose="02010609060101010101" charset="-122"/>
                <a:cs typeface="黑体" panose="02010609060101010101" charset="-122"/>
                <a:sym typeface="+mn-ea"/>
              </a:rPr>
              <a:t>叠字</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（表事物</a:t>
            </a:r>
            <a:r>
              <a:rPr lang="en-US" altLang="zh-CN" sz="3200" b="1">
                <a:ln>
                  <a:noFill/>
                </a:ln>
                <a:solidFill>
                  <a:schemeClr val="accent1">
                    <a:lumMod val="75000"/>
                  </a:schemeClr>
                </a:solidFill>
                <a:latin typeface="Arial" panose="020B0604020202020204" pitchFamily="34" charset="0"/>
                <a:ea typeface="黑体" panose="02010609060101010101" charset="-122"/>
                <a:cs typeface="Arial" panose="020B0604020202020204" pitchFamily="34" charset="0"/>
                <a:sym typeface="+mn-ea"/>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树根根、羊羔羔</a:t>
            </a:r>
            <a:r>
              <a:rPr lang="zh-CN" altLang="en-US" sz="3200" b="1">
                <a:effectLst/>
                <a:latin typeface="宋体" panose="02010600030101010101" pitchFamily="2" charset="-122"/>
                <a:ea typeface="宋体" panose="02010600030101010101" pitchFamily="2" charset="-122"/>
                <a:sym typeface="微软雅黑" panose="020B0503020204020204" charset="-122"/>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表数量</a:t>
            </a:r>
            <a:r>
              <a:rPr lang="en-US" altLang="zh-CN" sz="3200" b="1">
                <a:ln>
                  <a:noFill/>
                </a:ln>
                <a:solidFill>
                  <a:schemeClr val="accent1">
                    <a:lumMod val="75000"/>
                  </a:schemeClr>
                </a:solidFill>
                <a:latin typeface="Arial" panose="020B0604020202020204" pitchFamily="34" charset="0"/>
                <a:ea typeface="黑体" panose="02010609060101010101" charset="-122"/>
                <a:cs typeface="Arial" panose="020B0604020202020204" pitchFamily="34" charset="0"/>
                <a:sym typeface="+mn-ea"/>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几回回、几根根、几辈辈、一口口、一条条、一座座、一盏盏</a:t>
            </a:r>
            <a:r>
              <a:rPr lang="zh-CN" altLang="en-US" sz="3200" b="1">
                <a:effectLst/>
                <a:latin typeface="宋体" panose="02010600030101010101" pitchFamily="2" charset="-122"/>
                <a:ea typeface="宋体" panose="02010600030101010101" pitchFamily="2" charset="-122"/>
                <a:sym typeface="微软雅黑" panose="020B0503020204020204" charset="-122"/>
              </a:rPr>
              <a:t>；</a:t>
            </a:r>
            <a:endParaRPr lang="zh-CN" altLang="en-US" sz="3200" b="1">
              <a:effectLst/>
              <a:latin typeface="宋体" panose="02010600030101010101" pitchFamily="2" charset="-122"/>
              <a:ea typeface="宋体" panose="02010600030101010101" pitchFamily="2" charset="-122"/>
              <a:sym typeface="微软雅黑" panose="020B0503020204020204" charset="-122"/>
            </a:endParaRPr>
          </a:p>
          <a:p>
            <a:pPr indent="0">
              <a:lnSpc>
                <a:spcPct val="100000"/>
              </a:lnSpc>
            </a:pP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表情态</a:t>
            </a:r>
            <a:r>
              <a:rPr lang="en-US" altLang="zh-CN" sz="3200" b="1">
                <a:ln>
                  <a:noFill/>
                </a:ln>
                <a:solidFill>
                  <a:schemeClr val="accent1">
                    <a:lumMod val="75000"/>
                  </a:schemeClr>
                </a:solidFill>
                <a:latin typeface="Arial" panose="020B0604020202020204" pitchFamily="34" charset="0"/>
                <a:ea typeface="黑体" panose="02010609060101010101" charset="-122"/>
                <a:cs typeface="Arial" panose="020B0604020202020204" pitchFamily="34" charset="0"/>
                <a:sym typeface="+mn-ea"/>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紧紧、飘飘、团团、高高、滚滚</a:t>
            </a:r>
            <a:r>
              <a:rPr lang="zh-CN" altLang="en-US" sz="3200" b="1">
                <a:effectLst/>
                <a:latin typeface="宋体" panose="02010600030101010101" pitchFamily="2" charset="-122"/>
                <a:ea typeface="宋体" panose="02010600030101010101" pitchFamily="2" charset="-122"/>
                <a:sym typeface="微软雅黑" panose="020B0503020204020204" charset="-122"/>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表颜色</a:t>
            </a:r>
            <a:r>
              <a:rPr lang="en-US" altLang="zh-CN" sz="3200" b="1">
                <a:ln>
                  <a:noFill/>
                </a:ln>
                <a:solidFill>
                  <a:schemeClr val="accent1">
                    <a:lumMod val="75000"/>
                  </a:schemeClr>
                </a:solidFill>
                <a:latin typeface="Arial" panose="020B0604020202020204" pitchFamily="34" charset="0"/>
                <a:ea typeface="黑体" panose="02010609060101010101" charset="-122"/>
                <a:cs typeface="Arial" panose="020B0604020202020204" pitchFamily="34" charset="0"/>
                <a:sym typeface="+mn-ea"/>
              </a:rPr>
              <a:t>:</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白生生）</a:t>
            </a:r>
            <a:endParaRPr lang="zh-CN" altLang="en-US" sz="3200" b="1">
              <a:ln>
                <a:noFill/>
              </a:ln>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974725" y="3547110"/>
            <a:ext cx="10615295" cy="583565"/>
          </a:xfrm>
          <a:prstGeom prst="rect">
            <a:avLst/>
          </a:prstGeom>
          <a:noFill/>
        </p:spPr>
        <p:txBody>
          <a:bodyPr wrap="square" rtlCol="0" anchor="t">
            <a:spAutoFit/>
          </a:bodyPr>
          <a:p>
            <a:r>
              <a:rPr lang="zh-CN" sz="3200" b="1" dirty="0" smtClean="0">
                <a:solidFill>
                  <a:srgbClr val="FF0000"/>
                </a:solidFill>
                <a:latin typeface="黑体" panose="02010609060101010101" charset="-122"/>
                <a:ea typeface="黑体" panose="02010609060101010101" charset="-122"/>
                <a:sym typeface="+mn-ea"/>
              </a:rPr>
              <a:t>口语化表达、叠</a:t>
            </a:r>
            <a:r>
              <a:rPr lang="zh-CN" altLang="en-US" sz="3200" b="1" dirty="0" smtClean="0">
                <a:solidFill>
                  <a:srgbClr val="FF0000"/>
                </a:solidFill>
                <a:latin typeface="黑体" panose="02010609060101010101" charset="-122"/>
                <a:ea typeface="黑体" panose="02010609060101010101" charset="-122"/>
                <a:sym typeface="+mn-ea"/>
              </a:rPr>
              <a:t>字</a:t>
            </a:r>
            <a:r>
              <a:rPr lang="zh-CN" altLang="en-US" sz="3200" b="1" dirty="0" smtClean="0">
                <a:latin typeface="黑体" panose="02010609060101010101" charset="-122"/>
                <a:ea typeface="黑体" panose="02010609060101010101" charset="-122"/>
                <a:sym typeface="+mn-ea"/>
              </a:rPr>
              <a:t>，</a:t>
            </a:r>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给人</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一种</a:t>
            </a:r>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自然淳朴之感</a:t>
            </a:r>
            <a:endPar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8" name="图片2"/>
          <p:cNvPicPr>
            <a:picLocks noChangeAspect="1"/>
          </p:cNvPicPr>
          <p:nvPr>
            <p:custDataLst>
              <p:tags r:id="rId1"/>
            </p:custDataLst>
          </p:nvPr>
        </p:nvPicPr>
        <p:blipFill>
          <a:blip r:embed="rId2"/>
          <a:stretch>
            <a:fillRect/>
          </a:stretch>
        </p:blipFill>
        <p:spPr>
          <a:xfrm>
            <a:off x="720090" y="592455"/>
            <a:ext cx="3347720" cy="800100"/>
          </a:xfrm>
          <a:prstGeom prst="rect">
            <a:avLst/>
          </a:prstGeom>
          <a:noFill/>
          <a:ln>
            <a:noFill/>
            <a:miter lim="800000"/>
            <a:headEnd/>
            <a:tailEnd/>
          </a:ln>
        </p:spPr>
      </p:pic>
      <p:sp>
        <p:nvSpPr>
          <p:cNvPr id="3079" name="文本3"/>
          <p:cNvSpPr txBox="1"/>
          <p:nvPr>
            <p:custDataLst>
              <p:tags r:id="rId3"/>
            </p:custDataLst>
          </p:nvPr>
        </p:nvSpPr>
        <p:spPr>
          <a:xfrm>
            <a:off x="1040130" y="671195"/>
            <a:ext cx="2590800" cy="642620"/>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复叠修辞</a:t>
            </a:r>
            <a:endParaRPr lang="zh-CN" altLang="en-US" sz="3000" b="1">
              <a:solidFill>
                <a:srgbClr val="FFFFFF"/>
              </a:solidFill>
              <a:latin typeface="微软雅黑" panose="020B0503020204020204" charset="-122"/>
              <a:ea typeface="微软雅黑" panose="020B0503020204020204" charset="-122"/>
            </a:endParaRPr>
          </a:p>
        </p:txBody>
      </p:sp>
      <p:sp>
        <p:nvSpPr>
          <p:cNvPr id="104" name="文本框 103"/>
          <p:cNvSpPr txBox="1"/>
          <p:nvPr>
            <p:custDataLst>
              <p:tags r:id="rId4"/>
            </p:custDataLst>
          </p:nvPr>
        </p:nvSpPr>
        <p:spPr>
          <a:xfrm>
            <a:off x="440690" y="1478280"/>
            <a:ext cx="11635105" cy="3192145"/>
          </a:xfrm>
          <a:prstGeom prst="rect">
            <a:avLst/>
          </a:prstGeom>
          <a:noFill/>
          <a:ln w="9525">
            <a:noFill/>
          </a:ln>
        </p:spPr>
        <p:txBody>
          <a:bodyPr wrap="square">
            <a:noAutofit/>
          </a:bodyPr>
          <a:p>
            <a:pPr marL="457200" indent="-457200">
              <a:lnSpc>
                <a:spcPct val="110000"/>
              </a:lnSpc>
              <a:buFont typeface="Wingdings" panose="05000000000000000000" charset="0"/>
              <a:buChar char="Ø"/>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信天游</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多用</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复叠</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的修辞手法。请学习复叠知识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摘录相应的诗句</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朗读后探究</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信天游</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运用复叠手法的好处。</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10000"/>
              </a:lnSpc>
              <a:buFont typeface="Wingdings" panose="05000000000000000000" charset="0"/>
              <a:buNone/>
            </a:pPr>
            <a:r>
              <a:rPr lang="en-US" altLang="zh-CN" sz="3200" b="1">
                <a:latin typeface="楷体" panose="02010609060101010101" charset="-122"/>
                <a:ea typeface="楷体" panose="02010609060101010101" charset="-122"/>
                <a:sym typeface="+mn-ea"/>
              </a:rPr>
              <a:t> </a:t>
            </a:r>
            <a:r>
              <a:rPr lang="zh-CN" altLang="en-US" sz="3200" b="1">
                <a:latin typeface="楷体" panose="02010609060101010101" charset="-122"/>
                <a:ea typeface="楷体" panose="02010609060101010101" charset="-122"/>
                <a:sym typeface="+mn-ea"/>
              </a:rPr>
              <a:t>【导学二（</a:t>
            </a:r>
            <a:r>
              <a:rPr lang="en-US" altLang="zh-CN" sz="3200" b="1">
                <a:latin typeface="楷体" panose="02010609060101010101" charset="-122"/>
                <a:ea typeface="楷体" panose="02010609060101010101" charset="-122"/>
                <a:sym typeface="+mn-ea"/>
              </a:rPr>
              <a:t>1</a:t>
            </a:r>
            <a:r>
              <a:rPr lang="zh-CN" altLang="en-US" sz="3200" b="1">
                <a:latin typeface="楷体" panose="02010609060101010101" charset="-122"/>
                <a:ea typeface="楷体" panose="02010609060101010101" charset="-122"/>
                <a:sym typeface="+mn-ea"/>
              </a:rPr>
              <a:t>）】</a:t>
            </a:r>
            <a:endParaRPr lang="zh-CN" sz="3200" b="1" err="1">
              <a:solidFill>
                <a:schemeClr val="accent1">
                  <a:lumMod val="75000"/>
                </a:schemeClr>
              </a:solidFill>
              <a:latin typeface="微软雅黑" panose="020B0503020204020204" charset="-122"/>
              <a:ea typeface="微软雅黑" panose="020B0503020204020204" charset="-122"/>
              <a:cs typeface="楷体" panose="02010609060101010101" charset="-122"/>
            </a:endParaRPr>
          </a:p>
          <a:p>
            <a:pPr indent="0">
              <a:lnSpc>
                <a:spcPct val="15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运用复辞：</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indent="0">
              <a:lnSpc>
                <a:spcPct val="15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运用叠字：</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indent="0">
              <a:lnSpc>
                <a:spcPct val="150000"/>
              </a:lnSpc>
              <a:buFont typeface="Wingdings" panose="05000000000000000000" charset="0"/>
              <a:buNone/>
            </a:pPr>
            <a:r>
              <a:rPr lang="en-US" altLang="zh-CN" sz="3200" b="1" err="1">
                <a:solidFill>
                  <a:schemeClr val="tx1"/>
                </a:solidFill>
                <a:latin typeface="宋体" panose="02010600030101010101" pitchFamily="2" charset="-122"/>
                <a:ea typeface="宋体" panose="02010600030101010101" pitchFamily="2" charset="-122"/>
                <a:cs typeface="楷体" panose="02010609060101010101" charset="-122"/>
              </a:rPr>
              <a:t>  </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好处：</a:t>
            </a: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a:p>
            <a:pPr marL="457200" indent="-457200">
              <a:lnSpc>
                <a:spcPct val="110000"/>
              </a:lnSpc>
              <a:buFont typeface="Wingdings" panose="05000000000000000000" charset="0"/>
              <a:buChar char="Ø"/>
            </a:pP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2804160" y="3228340"/>
            <a:ext cx="9464040" cy="583565"/>
          </a:xfrm>
          <a:prstGeom prst="rect">
            <a:avLst/>
          </a:prstGeom>
          <a:noFill/>
        </p:spPr>
        <p:txBody>
          <a:bodyPr wrap="square" rtlCol="0" anchor="t">
            <a:spAutoFit/>
          </a:bodyPr>
          <a:p>
            <a:r>
              <a:rPr lang="zh-CN" altLang="en-US" sz="3200" b="1" u="sng">
                <a:latin typeface="楷体" panose="02010609060101010101" charset="-122"/>
                <a:ea typeface="楷体" panose="02010609060101010101" charset="-122"/>
                <a:cs typeface="楷体" panose="02010609060101010101" charset="-122"/>
              </a:rPr>
              <a:t>千万</a:t>
            </a:r>
            <a:r>
              <a:rPr lang="zh-CN" altLang="en-US" sz="3200" b="1">
                <a:latin typeface="楷体" panose="02010609060101010101" charset="-122"/>
                <a:ea typeface="楷体" panose="02010609060101010101" charset="-122"/>
                <a:cs typeface="楷体" panose="02010609060101010101" charset="-122"/>
              </a:rPr>
              <a:t>条腿来</a:t>
            </a:r>
            <a:r>
              <a:rPr lang="zh-CN" altLang="en-US" sz="3200" b="1" u="sng">
                <a:latin typeface="楷体" panose="02010609060101010101" charset="-122"/>
                <a:ea typeface="楷体" panose="02010609060101010101" charset="-122"/>
                <a:cs typeface="楷体" panose="02010609060101010101" charset="-122"/>
              </a:rPr>
              <a:t>千万</a:t>
            </a:r>
            <a:r>
              <a:rPr lang="zh-CN" altLang="en-US" sz="3200" b="1">
                <a:latin typeface="楷体" panose="02010609060101010101" charset="-122"/>
                <a:ea typeface="楷体" panose="02010609060101010101" charset="-122"/>
                <a:cs typeface="楷体" panose="02010609060101010101" charset="-122"/>
              </a:rPr>
              <a:t>只眼</a:t>
            </a:r>
            <a:r>
              <a:rPr lang="zh-CN" altLang="zh-CN" sz="3200" b="1" dirty="0">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u="sng">
                <a:latin typeface="楷体" panose="02010609060101010101" charset="-122"/>
                <a:ea typeface="楷体" panose="02010609060101010101" charset="-122"/>
                <a:cs typeface="楷体" panose="02010609060101010101" charset="-122"/>
              </a:rPr>
              <a:t>也不够我</a:t>
            </a:r>
            <a:r>
              <a:rPr lang="zh-CN" altLang="en-US" sz="3200" b="1">
                <a:latin typeface="楷体" panose="02010609060101010101" charset="-122"/>
                <a:ea typeface="楷体" panose="02010609060101010101" charset="-122"/>
                <a:cs typeface="楷体" panose="02010609060101010101" charset="-122"/>
              </a:rPr>
              <a:t>走来</a:t>
            </a:r>
            <a:r>
              <a:rPr lang="zh-CN" altLang="en-US" sz="3200" b="1" u="sng">
                <a:latin typeface="楷体" panose="02010609060101010101" charset="-122"/>
                <a:ea typeface="楷体" panose="02010609060101010101" charset="-122"/>
                <a:cs typeface="楷体" panose="02010609060101010101" charset="-122"/>
              </a:rPr>
              <a:t>也不够我</a:t>
            </a:r>
            <a:r>
              <a:rPr lang="zh-CN" altLang="en-US" sz="3200" b="1">
                <a:latin typeface="楷体" panose="02010609060101010101" charset="-122"/>
                <a:ea typeface="楷体" panose="02010609060101010101" charset="-122"/>
                <a:cs typeface="楷体" panose="02010609060101010101" charset="-122"/>
              </a:rPr>
              <a:t>看！</a:t>
            </a:r>
            <a:endParaRPr lang="zh-CN" altLang="en-US" sz="32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2727960" y="3954780"/>
            <a:ext cx="8491855" cy="583565"/>
          </a:xfrm>
          <a:prstGeom prst="rect">
            <a:avLst/>
          </a:prstGeom>
          <a:noFill/>
        </p:spPr>
        <p:txBody>
          <a:bodyPr wrap="square" rtlCol="0" anchor="t">
            <a:spAutoFit/>
          </a:bodyPr>
          <a:p>
            <a:r>
              <a:rPr lang="zh-CN" altLang="en-US" sz="3200" b="1">
                <a:latin typeface="楷体" panose="02010609060101010101" charset="-122"/>
                <a:ea typeface="楷体" panose="02010609060101010101" charset="-122"/>
                <a:cs typeface="楷体" panose="02010609060101010101" charset="-122"/>
              </a:rPr>
              <a:t>几</a:t>
            </a:r>
            <a:r>
              <a:rPr lang="zh-CN" altLang="en-US" sz="3200" b="1" u="sng">
                <a:latin typeface="楷体" panose="02010609060101010101" charset="-122"/>
                <a:ea typeface="楷体" panose="02010609060101010101" charset="-122"/>
                <a:cs typeface="楷体" panose="02010609060101010101" charset="-122"/>
              </a:rPr>
              <a:t>回回</a:t>
            </a:r>
            <a:r>
              <a:rPr lang="zh-CN" altLang="en-US" sz="3200" b="1">
                <a:latin typeface="楷体" panose="02010609060101010101" charset="-122"/>
                <a:ea typeface="楷体" panose="02010609060101010101" charset="-122"/>
                <a:cs typeface="楷体" panose="02010609060101010101" charset="-122"/>
              </a:rPr>
              <a:t>梦里回延安</a:t>
            </a:r>
            <a:r>
              <a:rPr lang="zh-CN" altLang="zh-CN" sz="3200" b="1" dirty="0">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a:latin typeface="楷体" panose="02010609060101010101" charset="-122"/>
                <a:ea typeface="楷体" panose="02010609060101010101" charset="-122"/>
                <a:cs typeface="楷体" panose="02010609060101010101" charset="-122"/>
              </a:rPr>
              <a:t>双手搂定宝塔山。</a:t>
            </a:r>
            <a:endParaRPr lang="zh-CN" altLang="en-US" sz="3200" b="1">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931670" y="4756150"/>
            <a:ext cx="9895840" cy="1076325"/>
          </a:xfrm>
          <a:prstGeom prst="rect">
            <a:avLst/>
          </a:prstGeom>
          <a:noFill/>
        </p:spPr>
        <p:txBody>
          <a:bodyPr wrap="square" rtlCol="0" anchor="t">
            <a:spAutoFit/>
          </a:bodyPr>
          <a:p>
            <a:r>
              <a:rPr lang="zh-CN" altLang="en-US" sz="3200" b="1">
                <a:solidFill>
                  <a:srgbClr val="FF0000"/>
                </a:solidFill>
                <a:latin typeface="楷体" panose="02010609060101010101" charset="-122"/>
                <a:ea typeface="楷体" panose="02010609060101010101" charset="-122"/>
                <a:cs typeface="楷体" panose="02010609060101010101" charset="-122"/>
              </a:rPr>
              <a:t>运用复叠调整句式节奏</a:t>
            </a:r>
            <a:r>
              <a:rPr lang="zh-CN" altLang="zh-CN"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协调语调韵律</a:t>
            </a:r>
            <a:r>
              <a:rPr lang="zh-CN" altLang="zh-CN"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产生音乐美；</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r>
              <a:rPr lang="zh-CN" altLang="en-US" sz="3200" b="1">
                <a:solidFill>
                  <a:srgbClr val="FF0000"/>
                </a:solidFill>
                <a:latin typeface="楷体" panose="02010609060101010101" charset="-122"/>
                <a:ea typeface="楷体" panose="02010609060101010101" charset="-122"/>
                <a:cs typeface="楷体" panose="02010609060101010101" charset="-122"/>
              </a:rPr>
              <a:t>借助声音的重复进行内容的重复</a:t>
            </a:r>
            <a:r>
              <a:rPr lang="zh-CN" altLang="zh-CN"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加深情感的表达。</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p:cNvSpPr txBox="1"/>
          <p:nvPr>
            <p:custDataLst>
              <p:tags r:id="rId1"/>
            </p:custDataLst>
          </p:nvPr>
        </p:nvSpPr>
        <p:spPr>
          <a:xfrm>
            <a:off x="181610" y="1008380"/>
            <a:ext cx="11038205" cy="1882140"/>
          </a:xfrm>
          <a:prstGeom prst="rect">
            <a:avLst/>
          </a:prstGeom>
          <a:noFill/>
          <a:ln w="9525">
            <a:noFill/>
          </a:ln>
        </p:spPr>
        <p:txBody>
          <a:bodyPr wrap="square">
            <a:noAutofit/>
          </a:bodyPr>
          <a:lstStyle/>
          <a:p>
            <a:pPr marL="457200" indent="-457200">
              <a:lnSpc>
                <a:spcPct val="110000"/>
              </a:lnSpc>
              <a:buFont typeface="Wingdings" panose="05000000000000000000" charset="0"/>
              <a:buChar char="Ø"/>
            </a:pPr>
            <a:r>
              <a:rPr lang="zh-CN" altLang="en-US" sz="3200" b="1">
                <a:latin typeface="宋体" panose="02010600030101010101" pitchFamily="2" charset="-122"/>
                <a:ea typeface="宋体" panose="02010600030101010101" pitchFamily="2" charset="-122"/>
                <a:cs typeface="楷体" panose="02010609060101010101" charset="-122"/>
              </a:rPr>
              <a:t>诗中使用了不少具有陕北地方特色</a:t>
            </a:r>
            <a:r>
              <a:rPr sz="3200" b="1" err="1">
                <a:latin typeface="宋体" panose="02010600030101010101" pitchFamily="2" charset="-122"/>
                <a:ea typeface="宋体" panose="02010600030101010101" pitchFamily="2" charset="-122"/>
                <a:cs typeface="楷体" panose="02010609060101010101" charset="-122"/>
              </a:rPr>
              <a:t>的词语，</a:t>
            </a:r>
            <a:r>
              <a:rPr lang="zh-CN" sz="3200" b="1" err="1">
                <a:latin typeface="宋体" panose="02010600030101010101" pitchFamily="2" charset="-122"/>
                <a:ea typeface="宋体" panose="02010600030101010101" pitchFamily="2" charset="-122"/>
                <a:cs typeface="楷体" panose="02010609060101010101" charset="-122"/>
              </a:rPr>
              <a:t>描摹了</a:t>
            </a:r>
            <a:r>
              <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rPr>
              <a:t>当地的生活细节和场景。试找出几处，感受陕北的地域风俗。</a:t>
            </a:r>
            <a:r>
              <a:rPr lang="zh-CN" altLang="en-US" sz="3200" b="1">
                <a:latin typeface="楷体" panose="02010609060101010101" charset="-122"/>
                <a:ea typeface="楷体" panose="02010609060101010101" charset="-122"/>
                <a:sym typeface="+mn-ea"/>
              </a:rPr>
              <a:t>【课后习题三</a:t>
            </a:r>
            <a:r>
              <a:rPr lang="en-US" altLang="zh-CN" sz="3200" b="1">
                <a:latin typeface="楷体" panose="02010609060101010101" charset="-122"/>
                <a:ea typeface="楷体" panose="02010609060101010101" charset="-122"/>
                <a:sym typeface="+mn-ea"/>
              </a:rPr>
              <a:t>2</a:t>
            </a:r>
            <a:r>
              <a:rPr lang="zh-CN" altLang="en-US" sz="3200" b="1">
                <a:latin typeface="楷体" panose="02010609060101010101" charset="-122"/>
                <a:ea typeface="楷体" panose="02010609060101010101" charset="-122"/>
                <a:sym typeface="+mn-ea"/>
              </a:rPr>
              <a:t>】</a:t>
            </a:r>
            <a:endParaRPr lang="zh-CN" sz="3200" b="1" err="1">
              <a:solidFill>
                <a:schemeClr val="accent1">
                  <a:lumMod val="75000"/>
                </a:schemeClr>
              </a:solidFill>
              <a:latin typeface="微软雅黑" panose="020B0503020204020204" charset="-122"/>
              <a:ea typeface="微软雅黑" panose="020B0503020204020204" charset="-122"/>
              <a:cs typeface="楷体" panose="02010609060101010101" charset="-122"/>
            </a:endParaRPr>
          </a:p>
          <a:p>
            <a:pPr marL="457200" indent="-457200">
              <a:lnSpc>
                <a:spcPct val="110000"/>
              </a:lnSpc>
              <a:buFont typeface="Wingdings" panose="05000000000000000000" charset="0"/>
              <a:buChar char="Ø"/>
            </a:pPr>
            <a:endParaRPr lang="zh-CN" altLang="en-US" sz="3200" b="1" err="1">
              <a:solidFill>
                <a:schemeClr val="tx1"/>
              </a:solidFill>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custDataLst>
              <p:tags r:id="rId2"/>
            </p:custDataLst>
          </p:nvPr>
        </p:nvSpPr>
        <p:spPr>
          <a:xfrm>
            <a:off x="577850" y="2729230"/>
            <a:ext cx="11679555" cy="2692400"/>
          </a:xfrm>
          <a:prstGeom prst="rect">
            <a:avLst/>
          </a:prstGeom>
          <a:ln w="1270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indent="0">
              <a:lnSpc>
                <a:spcPct val="130000"/>
              </a:lnSpc>
            </a:pPr>
            <a:r>
              <a:rPr lang="en-US" altLang="en-US" sz="3200" b="1">
                <a:ln>
                  <a:noFill/>
                </a:ln>
                <a:solidFill>
                  <a:srgbClr val="FF0000"/>
                </a:solidFill>
                <a:latin typeface="黑体" panose="02010609060101010101" charset="-122"/>
                <a:ea typeface="黑体" panose="02010609060101010101" charset="-122"/>
                <a:cs typeface="黑体" panose="02010609060101010101" charset="-122"/>
                <a:sym typeface="+mn-ea"/>
              </a:rPr>
              <a:t>⑴</a:t>
            </a:r>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延安特有的景观</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a:t>
            </a:r>
            <a:r>
              <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黄土、</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宝塔山、杜甫川、柳林铺、杨家岭、枣园、</a:t>
            </a:r>
            <a:r>
              <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延河</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a:t>
            </a:r>
            <a:endPar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endParaRPr>
          </a:p>
          <a:p>
            <a:pPr indent="0">
              <a:lnSpc>
                <a:spcPct val="130000"/>
              </a:lnSpc>
            </a:pPr>
            <a:r>
              <a:rPr lang="en-US" altLang="en-US" sz="3200" b="1">
                <a:ln>
                  <a:noFill/>
                </a:ln>
                <a:solidFill>
                  <a:srgbClr val="FF0000"/>
                </a:solidFill>
                <a:latin typeface="黑体" panose="02010609060101010101" charset="-122"/>
                <a:ea typeface="黑体" panose="02010609060101010101" charset="-122"/>
                <a:cs typeface="黑体" panose="02010609060101010101" charset="-122"/>
                <a:sym typeface="+mn-ea"/>
              </a:rPr>
              <a:t>⑵</a:t>
            </a:r>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延安特色的</a:t>
            </a:r>
            <a:r>
              <a:rPr lang="zh-CN" sz="3200" b="1">
                <a:ln>
                  <a:noFill/>
                </a:ln>
                <a:solidFill>
                  <a:srgbClr val="FF0000"/>
                </a:solidFill>
                <a:latin typeface="黑体" panose="02010609060101010101" charset="-122"/>
                <a:ea typeface="黑体" panose="02010609060101010101" charset="-122"/>
                <a:cs typeface="黑体" panose="02010609060101010101" charset="-122"/>
                <a:sym typeface="+mn-ea"/>
              </a:rPr>
              <a:t>风物</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a:t>
            </a:r>
            <a:r>
              <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小米饭、糜子、</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米酒、油馍、木炭火、</a:t>
            </a:r>
            <a:r>
              <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炕</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、窑、白羊肚手巾、红腰带、白窗纸、红窗花</a:t>
            </a:r>
            <a:r>
              <a:rPr lang="zh-CN" sz="3200" b="1">
                <a:ln>
                  <a:noFill/>
                </a:ln>
                <a:solidFill>
                  <a:schemeClr val="accent1">
                    <a:lumMod val="75000"/>
                  </a:schemeClr>
                </a:solidFill>
                <a:latin typeface="黑体" panose="02010609060101010101" charset="-122"/>
                <a:ea typeface="黑体" panose="02010609060101010101" charset="-122"/>
                <a:cs typeface="黑体" panose="02010609060101010101" charset="-122"/>
                <a:sym typeface="+mn-ea"/>
              </a:rPr>
              <a:t>）。</a:t>
            </a:r>
            <a:endParaRPr lang="zh-CN" altLang="en-US" sz="3200" b="1">
              <a:ln>
                <a:noFill/>
              </a:ln>
              <a:solidFill>
                <a:schemeClr val="accent1">
                  <a:lumMod val="75000"/>
                </a:schemeClr>
              </a:solidFill>
              <a:latin typeface="黑体" panose="02010609060101010101" charset="-122"/>
              <a:ea typeface="黑体" panose="02010609060101010101" charset="-122"/>
              <a:cs typeface="黑体" panose="02010609060101010101" charset="-122"/>
            </a:endParaRPr>
          </a:p>
        </p:txBody>
      </p:sp>
      <p:pic>
        <p:nvPicPr>
          <p:cNvPr id="3078" name="图片2"/>
          <p:cNvPicPr>
            <a:picLocks noChangeAspect="1"/>
          </p:cNvPicPr>
          <p:nvPr>
            <p:custDataLst>
              <p:tags r:id="rId3"/>
            </p:custDataLst>
          </p:nvPr>
        </p:nvPicPr>
        <p:blipFill>
          <a:blip r:embed="rId4"/>
          <a:stretch>
            <a:fillRect/>
          </a:stretch>
        </p:blipFill>
        <p:spPr>
          <a:xfrm>
            <a:off x="181114" y="129436"/>
            <a:ext cx="3729037" cy="800100"/>
          </a:xfrm>
          <a:prstGeom prst="rect">
            <a:avLst/>
          </a:prstGeom>
          <a:noFill/>
          <a:ln>
            <a:noFill/>
            <a:miter lim="800000"/>
            <a:headEnd/>
            <a:tailEnd/>
          </a:ln>
        </p:spPr>
      </p:pic>
      <p:sp>
        <p:nvSpPr>
          <p:cNvPr id="3079" name="文本3"/>
          <p:cNvSpPr txBox="1"/>
          <p:nvPr>
            <p:custDataLst>
              <p:tags r:id="rId5"/>
            </p:custDataLst>
          </p:nvPr>
        </p:nvSpPr>
        <p:spPr>
          <a:xfrm>
            <a:off x="711114" y="208279"/>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地方特色</a:t>
            </a:r>
            <a:endParaRPr lang="zh-CN" altLang="en-US" sz="3000" b="1">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0" y="6750000"/>
            <a:ext cx="12192000" cy="108000"/>
          </a:xfrm>
          <a:prstGeom prst="rect">
            <a:avLst/>
          </a:prstGeom>
          <a:solidFill>
            <a:schemeClr val="tx1"/>
          </a:solidFill>
          <a:ln w="12700" cap="flat" cmpd="sng" algn="ctr">
            <a:noFill/>
            <a:prstDash val="solid"/>
            <a:miter lim="800000"/>
          </a:ln>
          <a:effectLst/>
        </p:spPr>
        <p:txBody>
          <a:bodyPr rtlCol="0" anchor="ctr"/>
          <a:lstStyle/>
          <a:p>
            <a:pPr algn="ctr"/>
            <a:endParaRPr lang="zh-CN" altLang="en-US">
              <a:solidFill>
                <a:sysClr val="window" lastClr="FFFFFF"/>
              </a:solidFill>
              <a:latin typeface="Montserrat Light" panose="00000400000000000000" charset="0"/>
              <a:ea typeface="思源黑体 CN Light" charset="0"/>
            </a:endParaRPr>
          </a:p>
        </p:txBody>
      </p:sp>
      <p:sp>
        <p:nvSpPr>
          <p:cNvPr id="3" name="文本框 2"/>
          <p:cNvSpPr txBox="1"/>
          <p:nvPr>
            <p:custDataLst>
              <p:tags r:id="rId2"/>
            </p:custDataLst>
          </p:nvPr>
        </p:nvSpPr>
        <p:spPr>
          <a:xfrm>
            <a:off x="309245" y="932815"/>
            <a:ext cx="11567795" cy="5323205"/>
          </a:xfrm>
          <a:prstGeom prst="rect">
            <a:avLst/>
          </a:prstGeom>
          <a:noFill/>
        </p:spPr>
        <p:txBody>
          <a:bodyPr wrap="square" rtlCol="0" anchor="t">
            <a:spAutoFit/>
          </a:bodyPr>
          <a:lstStyle/>
          <a:p>
            <a:pPr marL="457200" indent="-457200" algn="l" fontAlgn="base">
              <a:lnSpc>
                <a:spcPct val="100000"/>
              </a:lnSpc>
              <a:buClrTx/>
              <a:buSzTx/>
              <a:buFont typeface="Wingdings" panose="05000000000000000000" charset="0"/>
              <a:buChar char="Ø"/>
            </a:pPr>
            <a:r>
              <a:rPr lang="zh-CN" altLang="en-US" sz="3200" b="1">
                <a:latin typeface="宋体" panose="02010600030101010101" pitchFamily="2" charset="-122"/>
                <a:ea typeface="宋体" panose="02010600030101010101" pitchFamily="2" charset="-122"/>
                <a:cs typeface="汉仪劲楷简" panose="00020600040101010101" charset="-122"/>
              </a:rPr>
              <a:t>这首诗中运用了多种修辞手法，请品味下列语句，说说修辞手法的使用所产生的表达效果。</a:t>
            </a:r>
            <a:r>
              <a:rPr lang="zh-CN" altLang="en-US" sz="3200" b="1">
                <a:latin typeface="楷体" panose="02010609060101010101" charset="-122"/>
                <a:ea typeface="楷体" panose="02010609060101010101" charset="-122"/>
                <a:sym typeface="+mn-ea"/>
              </a:rPr>
              <a:t>【课后习题</a:t>
            </a:r>
            <a:r>
              <a:rPr lang="zh-CN" sz="3200" b="1">
                <a:latin typeface="楷体" panose="02010609060101010101" charset="-122"/>
                <a:ea typeface="楷体" panose="02010609060101010101" charset="-122"/>
                <a:sym typeface="+mn-ea"/>
              </a:rPr>
              <a:t>四</a:t>
            </a:r>
            <a:r>
              <a:rPr lang="zh-CN" altLang="en-US" sz="3200" b="1">
                <a:latin typeface="楷体" panose="02010609060101010101" charset="-122"/>
                <a:ea typeface="楷体" panose="02010609060101010101" charset="-122"/>
                <a:sym typeface="+mn-ea"/>
              </a:rPr>
              <a:t>】</a:t>
            </a:r>
            <a:endParaRPr lang="zh-CN" altLang="en-US" sz="3200" b="1">
              <a:latin typeface="宋体" panose="02010600030101010101" pitchFamily="2" charset="-122"/>
              <a:ea typeface="宋体" panose="02010600030101010101" pitchFamily="2" charset="-122"/>
              <a:cs typeface="汉仪劲楷简" panose="00020600040101010101" charset="-122"/>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1.</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千声万声</a:t>
            </a:r>
            <a:r>
              <a:rPr lang="zh-CN" altLang="en-US" sz="3200" b="1">
                <a:latin typeface="楷体" panose="02010609060101010101" charset="-122"/>
                <a:ea typeface="楷体" panose="02010609060101010101" charset="-122"/>
                <a:cs typeface="楷体" panose="02010609060101010101" charset="-122"/>
                <a:sym typeface="+mn-ea"/>
              </a:rPr>
              <a:t>呼唤你，</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母亲</a:t>
            </a:r>
            <a:r>
              <a:rPr lang="zh-CN" altLang="en-US" sz="3200" b="1">
                <a:latin typeface="楷体" panose="02010609060101010101" charset="-122"/>
                <a:ea typeface="楷体" panose="02010609060101010101" charset="-122"/>
                <a:cs typeface="楷体" panose="02010609060101010101" charset="-122"/>
                <a:sym typeface="+mn-ea"/>
              </a:rPr>
              <a:t>延安就在这里！</a:t>
            </a:r>
            <a:endParaRPr lang="zh-CN" altLang="en-US" sz="3200" b="1">
              <a:latin typeface="楷体" panose="02010609060101010101" charset="-122"/>
              <a:ea typeface="楷体" panose="02010609060101010101" charset="-122"/>
              <a:cs typeface="楷体" panose="02010609060101010101" charset="-122"/>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2.</a:t>
            </a:r>
            <a:r>
              <a:rPr lang="zh-CN" altLang="en-US" sz="3200" b="1">
                <a:latin typeface="楷体" panose="02010609060101010101" charset="-122"/>
                <a:ea typeface="楷体" panose="02010609060101010101" charset="-122"/>
                <a:cs typeface="楷体" panose="02010609060101010101" charset="-122"/>
                <a:sym typeface="+mn-ea"/>
              </a:rPr>
              <a:t>杜甫川</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唱</a:t>
            </a:r>
            <a:r>
              <a:rPr lang="zh-CN" altLang="en-US" sz="3200" b="1">
                <a:latin typeface="楷体" panose="02010609060101010101" charset="-122"/>
                <a:ea typeface="楷体" panose="02010609060101010101" charset="-122"/>
                <a:cs typeface="楷体" panose="02010609060101010101" charset="-122"/>
                <a:sym typeface="+mn-ea"/>
              </a:rPr>
              <a:t>来柳林铺</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笑</a:t>
            </a:r>
            <a:r>
              <a:rPr lang="zh-CN" altLang="en-US" sz="3200" b="1">
                <a:latin typeface="楷体" panose="02010609060101010101" charset="-122"/>
                <a:ea typeface="楷体" panose="02010609060101010101" charset="-122"/>
                <a:cs typeface="楷体" panose="02010609060101010101" charset="-122"/>
                <a:sym typeface="+mn-ea"/>
              </a:rPr>
              <a:t>，红旗飘飘</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把手招</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3.</a:t>
            </a:r>
            <a:r>
              <a:rPr lang="zh-CN" altLang="en-US" sz="3200" b="1" u="sng">
                <a:solidFill>
                  <a:srgbClr val="FF0000"/>
                </a:solidFill>
                <a:latin typeface="楷体" panose="02010609060101010101" charset="-122"/>
                <a:ea typeface="楷体" panose="02010609060101010101" charset="-122"/>
                <a:cs typeface="楷体" panose="02010609060101010101" charset="-122"/>
              </a:rPr>
              <a:t>千万条</a:t>
            </a:r>
            <a:r>
              <a:rPr lang="zh-CN" altLang="en-US" sz="3200" b="1">
                <a:latin typeface="楷体" panose="02010609060101010101" charset="-122"/>
                <a:ea typeface="楷体" panose="02010609060101010101" charset="-122"/>
                <a:cs typeface="楷体" panose="02010609060101010101" charset="-122"/>
              </a:rPr>
              <a:t>腿来</a:t>
            </a:r>
            <a:r>
              <a:rPr lang="zh-CN" altLang="en-US" sz="3200" b="1" u="sng">
                <a:solidFill>
                  <a:srgbClr val="FF0000"/>
                </a:solidFill>
                <a:latin typeface="楷体" panose="02010609060101010101" charset="-122"/>
                <a:ea typeface="楷体" panose="02010609060101010101" charset="-122"/>
                <a:cs typeface="楷体" panose="02010609060101010101" charset="-122"/>
              </a:rPr>
              <a:t>千万只</a:t>
            </a:r>
            <a:r>
              <a:rPr lang="zh-CN" altLang="en-US" sz="3200" b="1">
                <a:latin typeface="楷体" panose="02010609060101010101" charset="-122"/>
                <a:ea typeface="楷体" panose="02010609060101010101" charset="-122"/>
                <a:cs typeface="楷体" panose="02010609060101010101" charset="-122"/>
              </a:rPr>
              <a:t>眼，</a:t>
            </a:r>
            <a:r>
              <a:rPr lang="zh-CN" altLang="en-US" sz="3200" b="1" u="sng">
                <a:solidFill>
                  <a:srgbClr val="0000FF"/>
                </a:solidFill>
                <a:latin typeface="楷体" panose="02010609060101010101" charset="-122"/>
                <a:ea typeface="楷体" panose="02010609060101010101" charset="-122"/>
                <a:cs typeface="楷体" panose="02010609060101010101" charset="-122"/>
              </a:rPr>
              <a:t>也不够</a:t>
            </a:r>
            <a:r>
              <a:rPr lang="zh-CN" altLang="en-US" sz="3200" b="1">
                <a:latin typeface="楷体" panose="02010609060101010101" charset="-122"/>
                <a:ea typeface="楷体" panose="02010609060101010101" charset="-122"/>
                <a:cs typeface="楷体" panose="02010609060101010101" charset="-122"/>
              </a:rPr>
              <a:t>我走来</a:t>
            </a:r>
            <a:r>
              <a:rPr lang="zh-CN" altLang="en-US" sz="3200" b="1" u="sng">
                <a:solidFill>
                  <a:srgbClr val="0000FF"/>
                </a:solidFill>
                <a:latin typeface="楷体" panose="02010609060101010101" charset="-122"/>
                <a:ea typeface="楷体" panose="02010609060101010101" charset="-122"/>
                <a:cs typeface="楷体" panose="02010609060101010101" charset="-122"/>
              </a:rPr>
              <a:t>也不够</a:t>
            </a:r>
            <a:r>
              <a:rPr lang="zh-CN" altLang="en-US" sz="3200" b="1">
                <a:latin typeface="楷体" panose="02010609060101010101" charset="-122"/>
                <a:ea typeface="楷体" panose="02010609060101010101" charset="-122"/>
                <a:cs typeface="楷体" panose="02010609060101010101" charset="-122"/>
              </a:rPr>
              <a:t>我看。</a:t>
            </a:r>
            <a:endParaRPr lang="zh-CN" altLang="en-US" sz="3200" b="1">
              <a:latin typeface="楷体" panose="02010609060101010101" charset="-122"/>
              <a:ea typeface="楷体" panose="02010609060101010101" charset="-122"/>
              <a:cs typeface="楷体" panose="02010609060101010101" charset="-122"/>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4.</a:t>
            </a:r>
            <a:r>
              <a:rPr lang="zh-CN" altLang="en-US" sz="3200" b="1">
                <a:latin typeface="楷体" panose="02010609060101010101" charset="-122"/>
                <a:ea typeface="楷体" panose="02010609060101010101" charset="-122"/>
                <a:cs typeface="楷体" panose="02010609060101010101" charset="-122"/>
              </a:rPr>
              <a:t>对照过去我</a:t>
            </a:r>
            <a:r>
              <a:rPr lang="zh-CN" altLang="en-US" sz="3200" b="1" u="sng">
                <a:solidFill>
                  <a:srgbClr val="FF0000"/>
                </a:solidFill>
                <a:latin typeface="楷体" panose="02010609060101010101" charset="-122"/>
                <a:ea typeface="楷体" panose="02010609060101010101" charset="-122"/>
                <a:cs typeface="楷体" panose="02010609060101010101" charset="-122"/>
              </a:rPr>
              <a:t>认不出</a:t>
            </a:r>
            <a:r>
              <a:rPr lang="zh-CN" altLang="en-US" sz="3200" b="1">
                <a:latin typeface="楷体" panose="02010609060101010101" charset="-122"/>
                <a:ea typeface="楷体" panose="02010609060101010101" charset="-122"/>
                <a:cs typeface="楷体" panose="02010609060101010101" charset="-122"/>
              </a:rPr>
              <a:t>了你，</a:t>
            </a:r>
            <a:r>
              <a:rPr lang="zh-CN" altLang="en-US" sz="3200" b="1" u="sng">
                <a:solidFill>
                  <a:srgbClr val="FF0000"/>
                </a:solidFill>
                <a:latin typeface="楷体" panose="02010609060101010101" charset="-122"/>
                <a:ea typeface="楷体" panose="02010609060101010101" charset="-122"/>
                <a:cs typeface="楷体" panose="02010609060101010101" charset="-122"/>
              </a:rPr>
              <a:t>母亲</a:t>
            </a:r>
            <a:r>
              <a:rPr lang="zh-CN" altLang="en-US" sz="3200" b="1">
                <a:latin typeface="楷体" panose="02010609060101010101" charset="-122"/>
                <a:ea typeface="楷体" panose="02010609060101010101" charset="-122"/>
                <a:cs typeface="楷体" panose="02010609060101010101" charset="-122"/>
              </a:rPr>
              <a:t>延安</a:t>
            </a:r>
            <a:r>
              <a:rPr lang="zh-CN" altLang="en-US" sz="3200" b="1" u="sng">
                <a:solidFill>
                  <a:srgbClr val="FF0000"/>
                </a:solidFill>
                <a:latin typeface="楷体" panose="02010609060101010101" charset="-122"/>
                <a:ea typeface="楷体" panose="02010609060101010101" charset="-122"/>
                <a:cs typeface="楷体" panose="02010609060101010101" charset="-122"/>
              </a:rPr>
              <a:t>换新衣</a:t>
            </a:r>
            <a:r>
              <a:rPr lang="zh-CN" altLang="en-US" sz="3200" b="1">
                <a:latin typeface="楷体" panose="02010609060101010101" charset="-122"/>
                <a:ea typeface="楷体" panose="02010609060101010101" charset="-122"/>
                <a:cs typeface="楷体" panose="02010609060101010101" charset="-122"/>
              </a:rPr>
              <a:t>。</a:t>
            </a:r>
            <a:r>
              <a:rPr lang="en-US" altLang="zh-CN" sz="2800" b="1">
                <a:latin typeface="楷体" panose="02010609060101010101" charset="-122"/>
                <a:ea typeface="楷体" panose="02010609060101010101" charset="-122"/>
                <a:cs typeface="楷体" panose="02010609060101010101" charset="-122"/>
              </a:rPr>
              <a:t> </a:t>
            </a:r>
            <a:endParaRPr lang="zh-CN" altLang="en-US" sz="2800" b="1">
              <a:latin typeface="楷体" panose="02010609060101010101" charset="-122"/>
              <a:ea typeface="楷体" panose="02010609060101010101" charset="-122"/>
              <a:cs typeface="楷体" panose="02010609060101010101" charset="-122"/>
            </a:endParaRPr>
          </a:p>
          <a:p>
            <a:pPr indent="720090" algn="l" fontAlgn="base">
              <a:lnSpc>
                <a:spcPct val="150000"/>
              </a:lnSpc>
              <a:buClrTx/>
              <a:buSzTx/>
              <a:buFont typeface="Arial" panose="020B0604020202020204" pitchFamily="34" charset="0"/>
            </a:pPr>
            <a:endParaRPr lang="zh-CN" altLang="en-US" sz="2800">
              <a:latin typeface="汉仪劲楷简" panose="00020600040101010101" charset="-122"/>
              <a:ea typeface="汉仪劲楷简" panose="00020600040101010101" charset="-122"/>
              <a:cs typeface="汉仪劲楷简" panose="00020600040101010101" charset="-122"/>
            </a:endParaRPr>
          </a:p>
          <a:p>
            <a:pPr indent="720090" algn="l" fontAlgn="base">
              <a:lnSpc>
                <a:spcPct val="150000"/>
              </a:lnSpc>
              <a:buClrTx/>
              <a:buSzTx/>
              <a:buFont typeface="Arial" panose="020B0604020202020204" pitchFamily="34" charset="0"/>
            </a:pPr>
            <a:endParaRPr lang="en-US" altLang="zh-CN" sz="2800">
              <a:latin typeface="汉仪劲楷简" panose="00020600040101010101" charset="-122"/>
              <a:ea typeface="汉仪劲楷简" panose="00020600040101010101" charset="-122"/>
              <a:cs typeface="汉仪劲楷简" panose="00020600040101010101" charset="-122"/>
            </a:endParaRPr>
          </a:p>
        </p:txBody>
      </p:sp>
      <p:sp>
        <p:nvSpPr>
          <p:cNvPr id="20482" name="矩形 32771"/>
          <p:cNvSpPr/>
          <p:nvPr>
            <p:custDataLst>
              <p:tags r:id="rId3"/>
            </p:custDataLst>
          </p:nvPr>
        </p:nvSpPr>
        <p:spPr>
          <a:xfrm>
            <a:off x="423545" y="5021580"/>
            <a:ext cx="11551285" cy="1272540"/>
          </a:xfrm>
          <a:prstGeom prst="rect">
            <a:avLst/>
          </a:prstGeom>
          <a:solidFill>
            <a:srgbClr val="FFFF66">
              <a:alpha val="50000"/>
            </a:srgbClr>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3200" b="1">
                <a:solidFill>
                  <a:srgbClr val="FF0000"/>
                </a:solidFill>
                <a:latin typeface="黑体" panose="02010609060101010101" charset="-122"/>
                <a:ea typeface="黑体" panose="02010609060101010101" charset="-122"/>
                <a:cs typeface="黑体" panose="02010609060101010101" charset="-122"/>
              </a:rPr>
              <a:t>答题模板：</a:t>
            </a:r>
            <a:r>
              <a:rPr lang="zh-CN" altLang="en-US" sz="3200" b="1">
                <a:latin typeface="黑体" panose="02010609060101010101" charset="-122"/>
                <a:ea typeface="黑体" panose="02010609060101010101" charset="-122"/>
                <a:cs typeface="黑体" panose="02010609060101010101" charset="-122"/>
              </a:rPr>
              <a:t>运用</a:t>
            </a:r>
            <a:r>
              <a:rPr lang="en-US" altLang="zh-CN" sz="3200" b="1">
                <a:solidFill>
                  <a:srgbClr val="0000FF"/>
                </a:solidFill>
                <a:latin typeface="黑体" panose="02010609060101010101" charset="-122"/>
                <a:ea typeface="黑体" panose="02010609060101010101" charset="-122"/>
                <a:cs typeface="黑体" panose="02010609060101010101" charset="-122"/>
              </a:rPr>
              <a:t>……</a:t>
            </a:r>
            <a:r>
              <a:rPr lang="zh-CN" altLang="en-US" sz="3200" b="1">
                <a:solidFill>
                  <a:srgbClr val="0000FF"/>
                </a:solidFill>
                <a:latin typeface="黑体" panose="02010609060101010101" charset="-122"/>
                <a:ea typeface="黑体" panose="02010609060101010101" charset="-122"/>
                <a:cs typeface="黑体" panose="02010609060101010101" charset="-122"/>
              </a:rPr>
              <a:t>（修辞手法）</a:t>
            </a:r>
            <a:r>
              <a:rPr lang="zh-CN" altLang="en-US" sz="3200" b="1">
                <a:latin typeface="黑体" panose="02010609060101010101" charset="-122"/>
                <a:ea typeface="黑体" panose="02010609060101010101" charset="-122"/>
                <a:cs typeface="黑体" panose="02010609060101010101" charset="-122"/>
              </a:rPr>
              <a:t>，写出了</a:t>
            </a:r>
            <a:r>
              <a:rPr lang="en-US" altLang="zh-CN" sz="3200" b="1">
                <a:solidFill>
                  <a:srgbClr val="0000FF"/>
                </a:solidFill>
                <a:latin typeface="黑体" panose="02010609060101010101" charset="-122"/>
                <a:ea typeface="黑体" panose="02010609060101010101" charset="-122"/>
                <a:cs typeface="黑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黑体" panose="02010609060101010101" charset="-122"/>
              </a:rPr>
              <a:t>（事物）</a:t>
            </a:r>
            <a:r>
              <a:rPr lang="zh-CN" altLang="en-US" sz="3200" b="1">
                <a:latin typeface="黑体" panose="02010609060101010101" charset="-122"/>
                <a:ea typeface="黑体" panose="02010609060101010101" charset="-122"/>
                <a:cs typeface="黑体" panose="02010609060101010101" charset="-122"/>
              </a:rPr>
              <a:t>具有</a:t>
            </a:r>
            <a:endParaRPr lang="zh-CN" altLang="en-US" sz="3200" b="1">
              <a:latin typeface="黑体" panose="02010609060101010101" charset="-122"/>
              <a:ea typeface="黑体" panose="02010609060101010101" charset="-122"/>
              <a:cs typeface="黑体" panose="02010609060101010101" charset="-122"/>
            </a:endParaRPr>
          </a:p>
          <a:p>
            <a:pPr lvl="0">
              <a:lnSpc>
                <a:spcPct val="120000"/>
              </a:lnSpc>
            </a:pPr>
            <a:r>
              <a:rPr lang="en-US" altLang="zh-CN" sz="3200" b="1">
                <a:solidFill>
                  <a:srgbClr val="0000FF"/>
                </a:solidFill>
                <a:latin typeface="黑体" panose="02010609060101010101" charset="-122"/>
                <a:ea typeface="黑体" panose="02010609060101010101" charset="-122"/>
                <a:cs typeface="黑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黑体" panose="02010609060101010101" charset="-122"/>
              </a:rPr>
              <a:t>特点</a:t>
            </a:r>
            <a:r>
              <a:rPr lang="zh-CN" altLang="en-US" sz="3200" b="1">
                <a:latin typeface="黑体" panose="02010609060101010101" charset="-122"/>
                <a:ea typeface="黑体" panose="02010609060101010101" charset="-122"/>
                <a:cs typeface="黑体" panose="02010609060101010101" charset="-122"/>
              </a:rPr>
              <a:t>，表达了</a:t>
            </a:r>
            <a:r>
              <a:rPr lang="en-US" altLang="zh-CN" sz="3200" b="1">
                <a:solidFill>
                  <a:srgbClr val="0000FF"/>
                </a:solidFill>
                <a:latin typeface="黑体" panose="02010609060101010101" charset="-122"/>
                <a:ea typeface="黑体" panose="02010609060101010101" charset="-122"/>
                <a:cs typeface="黑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黑体" panose="02010609060101010101" charset="-122"/>
              </a:rPr>
              <a:t>的思想感情</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pic>
        <p:nvPicPr>
          <p:cNvPr id="3078" name="图片2"/>
          <p:cNvPicPr>
            <a:picLocks noChangeAspect="1"/>
          </p:cNvPicPr>
          <p:nvPr>
            <p:custDataLst>
              <p:tags r:id="rId4"/>
            </p:custDataLst>
          </p:nvPr>
        </p:nvPicPr>
        <p:blipFill>
          <a:blip r:embed="rId5"/>
          <a:stretch>
            <a:fillRect/>
          </a:stretch>
        </p:blipFill>
        <p:spPr>
          <a:xfrm>
            <a:off x="308928" y="132715"/>
            <a:ext cx="3729037" cy="800100"/>
          </a:xfrm>
          <a:prstGeom prst="rect">
            <a:avLst/>
          </a:prstGeom>
          <a:noFill/>
          <a:ln>
            <a:noFill/>
            <a:miter lim="800000"/>
            <a:headEnd/>
            <a:tailEnd/>
          </a:ln>
        </p:spPr>
      </p:pic>
      <p:sp>
        <p:nvSpPr>
          <p:cNvPr id="3079" name="文本3"/>
          <p:cNvSpPr txBox="1"/>
          <p:nvPr>
            <p:custDataLst>
              <p:tags r:id="rId6"/>
            </p:custDataLst>
          </p:nvPr>
        </p:nvSpPr>
        <p:spPr>
          <a:xfrm>
            <a:off x="750151" y="21198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品味诗句</a:t>
            </a:r>
            <a:endParaRPr lang="zh-CN" altLang="en-US" sz="3000" b="1">
              <a:solidFill>
                <a:srgbClr val="FFFFFF"/>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3000" fill="hold">
                                          <p:stCondLst>
                                            <p:cond delay="0"/>
                                          </p:stCondLst>
                                        </p:cTn>
                                        <p:tgtEl>
                                          <p:spTgt spid="20482"/>
                                        </p:tgtEl>
                                        <p:attrNameLst>
                                          <p:attrName>style.visibility</p:attrName>
                                        </p:attrNameLst>
                                      </p:cBhvr>
                                      <p:to>
                                        <p:strVal val="visible"/>
                                      </p:to>
                                    </p:set>
                                    <p:animEffect transition="in" filter="fade">
                                      <p:cBhvr>
                                        <p:cTn id="7" dur="3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custDataLst>
              <p:tags r:id="rId1"/>
            </p:custDataLst>
          </p:nvPr>
        </p:nvSpPr>
        <p:spPr>
          <a:xfrm>
            <a:off x="509905" y="2842895"/>
            <a:ext cx="11402060" cy="1169670"/>
          </a:xfrm>
          <a:prstGeom prst="flowChartAlternateProcess">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流程图: 可选过程 4"/>
          <p:cNvSpPr/>
          <p:nvPr>
            <p:custDataLst>
              <p:tags r:id="rId2"/>
            </p:custDataLst>
          </p:nvPr>
        </p:nvSpPr>
        <p:spPr>
          <a:xfrm>
            <a:off x="630555" y="4616450"/>
            <a:ext cx="11402060" cy="1765300"/>
          </a:xfrm>
          <a:prstGeom prst="flowChartAlternateProcess">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矩形 19"/>
          <p:cNvSpPr/>
          <p:nvPr>
            <p:custDataLst>
              <p:tags r:id="rId3"/>
            </p:custDataLst>
          </p:nvPr>
        </p:nvSpPr>
        <p:spPr>
          <a:xfrm>
            <a:off x="0" y="6750000"/>
            <a:ext cx="12192000" cy="108000"/>
          </a:xfrm>
          <a:prstGeom prst="rect">
            <a:avLst/>
          </a:prstGeom>
          <a:solidFill>
            <a:schemeClr val="tx1"/>
          </a:solidFill>
          <a:ln w="12700" cap="flat" cmpd="sng" algn="ctr">
            <a:noFill/>
            <a:prstDash val="solid"/>
            <a:miter lim="800000"/>
          </a:ln>
          <a:effectLst/>
        </p:spPr>
        <p:txBody>
          <a:bodyPr rtlCol="0" anchor="ctr"/>
          <a:lstStyle/>
          <a:p>
            <a:pPr algn="ctr"/>
            <a:endParaRPr lang="zh-CN" altLang="en-US">
              <a:solidFill>
                <a:sysClr val="window" lastClr="FFFFFF"/>
              </a:solidFill>
              <a:latin typeface="Montserrat Light" panose="00000400000000000000" charset="0"/>
              <a:ea typeface="思源黑体 CN Light" charset="0"/>
            </a:endParaRPr>
          </a:p>
        </p:txBody>
      </p:sp>
      <p:sp>
        <p:nvSpPr>
          <p:cNvPr id="3" name="文本框 2"/>
          <p:cNvSpPr txBox="1"/>
          <p:nvPr>
            <p:custDataLst>
              <p:tags r:id="rId4"/>
            </p:custDataLst>
          </p:nvPr>
        </p:nvSpPr>
        <p:spPr>
          <a:xfrm>
            <a:off x="668020" y="1948180"/>
            <a:ext cx="11243945" cy="4525010"/>
          </a:xfrm>
          <a:prstGeom prst="rect">
            <a:avLst/>
          </a:prstGeom>
          <a:noFill/>
          <a:ln>
            <a:noFill/>
          </a:ln>
        </p:spPr>
        <p:txBody>
          <a:bodyPr wrap="square" rtlCol="0" anchor="t">
            <a:noAutofit/>
          </a:bodyPr>
          <a:lstStyle/>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sym typeface="+mn-ea"/>
              </a:rPr>
              <a:t>1.</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千声万声</a:t>
            </a:r>
            <a:r>
              <a:rPr lang="zh-CN" altLang="en-US" sz="3200" b="1">
                <a:latin typeface="楷体" panose="02010609060101010101" charset="-122"/>
                <a:ea typeface="楷体" panose="02010609060101010101" charset="-122"/>
                <a:cs typeface="楷体" panose="02010609060101010101" charset="-122"/>
                <a:sym typeface="+mn-ea"/>
              </a:rPr>
              <a:t>呼唤你，</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母亲</a:t>
            </a:r>
            <a:r>
              <a:rPr lang="zh-CN" altLang="en-US" sz="3200" b="1">
                <a:latin typeface="楷体" panose="02010609060101010101" charset="-122"/>
                <a:ea typeface="楷体" panose="02010609060101010101" charset="-122"/>
                <a:cs typeface="楷体" panose="02010609060101010101" charset="-122"/>
                <a:sym typeface="+mn-ea"/>
              </a:rPr>
              <a:t>延安就在这里！</a:t>
            </a:r>
            <a:endParaRPr lang="zh-CN" altLang="en-US" sz="2800" b="1">
              <a:latin typeface="楷体" panose="02010609060101010101" charset="-122"/>
              <a:ea typeface="楷体" panose="02010609060101010101" charset="-122"/>
              <a:cs typeface="楷体" panose="02010609060101010101" charset="-122"/>
              <a:sym typeface="+mn-ea"/>
            </a:endParaRPr>
          </a:p>
          <a:p>
            <a:pPr indent="720090" algn="l" fontAlgn="base">
              <a:lnSpc>
                <a:spcPct val="120000"/>
              </a:lnSpc>
              <a:spcBef>
                <a:spcPts val="0"/>
              </a:spcBef>
              <a:spcAft>
                <a:spcPts val="0"/>
              </a:spcAft>
              <a:buClrTx/>
              <a:buSzTx/>
              <a:buFont typeface="Arial" panose="020B0604020202020204" pitchFamily="34" charset="0"/>
            </a:pPr>
            <a:endParaRPr lang="zh-CN" altLang="en-US" sz="2800" b="1">
              <a:latin typeface="微软雅黑" panose="020B0503020204020204" charset="-122"/>
              <a:ea typeface="微软雅黑" panose="020B0503020204020204" charset="-122"/>
              <a:cs typeface="黑体" panose="02010609060101010101" charset="-122"/>
            </a:endParaRPr>
          </a:p>
          <a:p>
            <a:pPr indent="720090" algn="l" fontAlgn="base">
              <a:lnSpc>
                <a:spcPct val="150000"/>
              </a:lnSpc>
              <a:buClrTx/>
              <a:buSzTx/>
              <a:buFont typeface="Arial" panose="020B0604020202020204" pitchFamily="34" charset="0"/>
            </a:pPr>
            <a:endParaRPr lang="en-US" altLang="zh-CN" sz="2800" b="1">
              <a:latin typeface="楷体" panose="02010609060101010101" charset="-122"/>
              <a:ea typeface="楷体" panose="02010609060101010101" charset="-122"/>
              <a:cs typeface="楷体" panose="02010609060101010101" charset="-122"/>
              <a:sym typeface="+mn-ea"/>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sym typeface="+mn-ea"/>
              </a:rPr>
              <a:t>2.</a:t>
            </a:r>
            <a:r>
              <a:rPr lang="zh-CN" altLang="en-US" sz="3200" b="1">
                <a:latin typeface="楷体" panose="02010609060101010101" charset="-122"/>
                <a:ea typeface="楷体" panose="02010609060101010101" charset="-122"/>
                <a:cs typeface="楷体" panose="02010609060101010101" charset="-122"/>
                <a:sym typeface="+mn-ea"/>
              </a:rPr>
              <a:t>杜甫川</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唱</a:t>
            </a:r>
            <a:r>
              <a:rPr lang="zh-CN" altLang="en-US" sz="3200" b="1">
                <a:latin typeface="楷体" panose="02010609060101010101" charset="-122"/>
                <a:ea typeface="楷体" panose="02010609060101010101" charset="-122"/>
                <a:cs typeface="楷体" panose="02010609060101010101" charset="-122"/>
                <a:sym typeface="+mn-ea"/>
              </a:rPr>
              <a:t>来柳林铺</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笑</a:t>
            </a:r>
            <a:r>
              <a:rPr lang="zh-CN" altLang="en-US" sz="3200" b="1">
                <a:latin typeface="楷体" panose="02010609060101010101" charset="-122"/>
                <a:ea typeface="楷体" panose="02010609060101010101" charset="-122"/>
                <a:cs typeface="楷体" panose="02010609060101010101" charset="-122"/>
                <a:sym typeface="+mn-ea"/>
              </a:rPr>
              <a:t>，红旗飘飘</a:t>
            </a:r>
            <a:r>
              <a:rPr lang="zh-CN" altLang="en-US" sz="3200" b="1" u="sng">
                <a:solidFill>
                  <a:srgbClr val="0000FF"/>
                </a:solidFill>
                <a:latin typeface="楷体" panose="02010609060101010101" charset="-122"/>
                <a:ea typeface="楷体" panose="02010609060101010101" charset="-122"/>
                <a:cs typeface="楷体" panose="02010609060101010101" charset="-122"/>
                <a:sym typeface="+mn-ea"/>
              </a:rPr>
              <a:t>把手招</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endParaRPr>
          </a:p>
          <a:p>
            <a:pPr indent="720090" algn="l" fontAlgn="base">
              <a:lnSpc>
                <a:spcPct val="120000"/>
              </a:lnSpc>
              <a:spcBef>
                <a:spcPts val="0"/>
              </a:spcBef>
              <a:spcAft>
                <a:spcPts val="0"/>
              </a:spcAft>
              <a:buClrTx/>
              <a:buSzTx/>
              <a:buFont typeface="Arial" panose="020B0604020202020204" pitchFamily="34" charset="0"/>
            </a:pPr>
            <a:endParaRPr lang="zh-CN" altLang="en-US" sz="3200" b="1">
              <a:latin typeface="微软雅黑" panose="020B0503020204020204" charset="-122"/>
              <a:ea typeface="微软雅黑" panose="020B0503020204020204" charset="-122"/>
              <a:cs typeface="黑体" panose="02010609060101010101" charset="-122"/>
            </a:endParaRPr>
          </a:p>
        </p:txBody>
      </p:sp>
      <p:sp>
        <p:nvSpPr>
          <p:cNvPr id="2" name="文本框 1"/>
          <p:cNvSpPr txBox="1"/>
          <p:nvPr>
            <p:custDataLst>
              <p:tags r:id="rId5"/>
            </p:custDataLst>
          </p:nvPr>
        </p:nvSpPr>
        <p:spPr>
          <a:xfrm>
            <a:off x="361315" y="936625"/>
            <a:ext cx="11408410" cy="1076325"/>
          </a:xfrm>
          <a:prstGeom prst="rect">
            <a:avLst/>
          </a:prstGeom>
          <a:noFill/>
        </p:spPr>
        <p:txBody>
          <a:bodyPr wrap="square" rtlCol="0" anchor="t">
            <a:spAutoFit/>
          </a:bodyPr>
          <a:lstStyle/>
          <a:p>
            <a:pPr marL="457200" indent="-457200" algn="l" fontAlgn="base">
              <a:lnSpc>
                <a:spcPct val="100000"/>
              </a:lnSpc>
              <a:buClrTx/>
              <a:buSzTx/>
              <a:buFont typeface="Wingdings" panose="05000000000000000000" charset="0"/>
              <a:buChar char="Ø"/>
            </a:pPr>
            <a:r>
              <a:rPr lang="zh-CN" altLang="en-US" sz="3200" b="1">
                <a:latin typeface="宋体" panose="02010600030101010101" pitchFamily="2" charset="-122"/>
                <a:ea typeface="宋体" panose="02010600030101010101" pitchFamily="2" charset="-122"/>
                <a:cs typeface="汉仪劲楷简" panose="00020600040101010101" charset="-122"/>
                <a:sym typeface="+mn-ea"/>
              </a:rPr>
              <a:t>这首诗中运用多种修辞手法</a:t>
            </a:r>
            <a:r>
              <a:rPr lang="zh-CN" altLang="en-US" sz="3200" b="1">
                <a:latin typeface="宋体" panose="02010600030101010101" pitchFamily="2" charset="-122"/>
                <a:ea typeface="宋体" panose="02010600030101010101" pitchFamily="2" charset="-122"/>
                <a:cs typeface="汉仪劲楷简" panose="00020600040101010101" charset="-122"/>
                <a:sym typeface="+mn-ea"/>
              </a:rPr>
              <a:t>，请你从诗歌中找出至少两个运用修辞手法的句子并赏析表达效果。</a:t>
            </a:r>
            <a:endParaRPr lang="zh-CN" altLang="en-US" sz="3200" b="1">
              <a:latin typeface="宋体" panose="02010600030101010101" pitchFamily="2" charset="-122"/>
              <a:ea typeface="宋体" panose="02010600030101010101" pitchFamily="2" charset="-122"/>
              <a:cs typeface="汉仪劲楷简" panose="00020600040101010101" charset="-122"/>
              <a:sym typeface="+mn-ea"/>
            </a:endParaRPr>
          </a:p>
        </p:txBody>
      </p:sp>
      <p:pic>
        <p:nvPicPr>
          <p:cNvPr id="3078" name="图片2"/>
          <p:cNvPicPr>
            <a:picLocks noChangeAspect="1"/>
          </p:cNvPicPr>
          <p:nvPr>
            <p:custDataLst>
              <p:tags r:id="rId6"/>
            </p:custDataLst>
          </p:nvPr>
        </p:nvPicPr>
        <p:blipFill>
          <a:blip r:embed="rId7"/>
          <a:stretch>
            <a:fillRect/>
          </a:stretch>
        </p:blipFill>
        <p:spPr>
          <a:xfrm>
            <a:off x="509588" y="0"/>
            <a:ext cx="3729037" cy="800100"/>
          </a:xfrm>
          <a:prstGeom prst="rect">
            <a:avLst/>
          </a:prstGeom>
          <a:noFill/>
          <a:ln>
            <a:noFill/>
            <a:miter lim="800000"/>
            <a:headEnd/>
            <a:tailEnd/>
          </a:ln>
        </p:spPr>
      </p:pic>
      <p:sp>
        <p:nvSpPr>
          <p:cNvPr id="3079" name="文本3"/>
          <p:cNvSpPr txBox="1"/>
          <p:nvPr>
            <p:custDataLst>
              <p:tags r:id="rId8"/>
            </p:custDataLst>
          </p:nvPr>
        </p:nvSpPr>
        <p:spPr>
          <a:xfrm>
            <a:off x="950811" y="7927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sz="3000" b="1">
                <a:solidFill>
                  <a:srgbClr val="FFFFFF"/>
                </a:solidFill>
                <a:latin typeface="微软雅黑" panose="020B0503020204020204" charset="-122"/>
                <a:ea typeface="微软雅黑" panose="020B0503020204020204" charset="-122"/>
                <a:sym typeface="+mn-ea"/>
              </a:rPr>
              <a:t>品味诗句</a:t>
            </a:r>
            <a:endParaRPr lang="zh-CN" altLang="en-US" sz="3000" b="1">
              <a:solidFill>
                <a:srgbClr val="FFFFFF"/>
              </a:solidFill>
              <a:latin typeface="微软雅黑" panose="020B0503020204020204" charset="-122"/>
              <a:ea typeface="微软雅黑" panose="020B0503020204020204" charset="-122"/>
            </a:endParaRPr>
          </a:p>
        </p:txBody>
      </p:sp>
      <p:sp>
        <p:nvSpPr>
          <p:cNvPr id="9" name="文本框 8"/>
          <p:cNvSpPr txBox="1"/>
          <p:nvPr/>
        </p:nvSpPr>
        <p:spPr>
          <a:xfrm>
            <a:off x="541655" y="2740025"/>
            <a:ext cx="11386185" cy="1272540"/>
          </a:xfrm>
          <a:prstGeom prst="rect">
            <a:avLst/>
          </a:prstGeom>
          <a:noFill/>
        </p:spPr>
        <p:txBody>
          <a:bodyPr wrap="square" rtlCol="0" anchor="t">
            <a:spAutoFit/>
          </a:bodyPr>
          <a:p>
            <a:pPr>
              <a:lnSpc>
                <a:spcPct val="120000"/>
              </a:lnSpc>
              <a:spcBef>
                <a:spcPts val="0"/>
              </a:spcBef>
              <a:spcAft>
                <a:spcPts val="0"/>
              </a:spcAft>
            </a:pPr>
            <a:r>
              <a:rPr lang="en-US" altLang="zh-CN" sz="2800" b="1">
                <a:latin typeface="微软雅黑" panose="020B0503020204020204" charset="-122"/>
                <a:ea typeface="微软雅黑" panose="020B0503020204020204" charset="-122"/>
                <a:cs typeface="黑体" panose="02010609060101010101" charset="-122"/>
                <a:sym typeface="+mn-ea"/>
              </a:rPr>
              <a:t>       </a:t>
            </a:r>
            <a:r>
              <a:rPr lang="zh-CN" altLang="en-US" sz="3200" b="1">
                <a:latin typeface="微软雅黑" panose="020B0503020204020204" charset="-122"/>
                <a:ea typeface="微软雅黑" panose="020B0503020204020204" charset="-122"/>
                <a:cs typeface="黑体" panose="02010609060101010101" charset="-122"/>
                <a:sym typeface="+mn-ea"/>
              </a:rPr>
              <a:t>答：运用</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夸张</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比喻</a:t>
            </a:r>
            <a:r>
              <a:rPr lang="zh-CN" altLang="en-US" sz="3200" b="1">
                <a:latin typeface="微软雅黑" panose="020B0503020204020204" charset="-122"/>
                <a:ea typeface="微软雅黑" panose="020B0503020204020204" charset="-122"/>
                <a:cs typeface="黑体" panose="02010609060101010101" charset="-122"/>
                <a:sym typeface="+mn-ea"/>
              </a:rPr>
              <a:t>的修辞手法，将作者对延安的</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深切思念</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感激</a:t>
            </a:r>
            <a:r>
              <a:rPr lang="zh-CN" altLang="en-US" sz="3200" b="1">
                <a:latin typeface="微软雅黑" panose="020B0503020204020204" charset="-122"/>
                <a:ea typeface="微软雅黑" panose="020B0503020204020204" charset="-122"/>
                <a:cs typeface="黑体" panose="02010609060101010101" charset="-122"/>
                <a:sym typeface="+mn-ea"/>
              </a:rPr>
              <a:t>和</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挚爱</a:t>
            </a:r>
            <a:r>
              <a:rPr lang="zh-CN" altLang="en-US" sz="3200" b="1">
                <a:latin typeface="微软雅黑" panose="020B0503020204020204" charset="-122"/>
                <a:ea typeface="微软雅黑" panose="020B0503020204020204" charset="-122"/>
                <a:cs typeface="黑体" panose="02010609060101010101" charset="-122"/>
                <a:sym typeface="+mn-ea"/>
              </a:rPr>
              <a:t>表现得</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更具象化</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更易引起读者的共鸣</a:t>
            </a:r>
            <a:r>
              <a:rPr lang="zh-CN" altLang="en-US" sz="3200" b="1">
                <a:latin typeface="微软雅黑" panose="020B0503020204020204" charset="-122"/>
                <a:ea typeface="微软雅黑" panose="020B0503020204020204" charset="-122"/>
                <a:cs typeface="黑体" panose="02010609060101010101" charset="-122"/>
                <a:sym typeface="+mn-ea"/>
              </a:rPr>
              <a:t>。</a:t>
            </a:r>
            <a:endParaRPr lang="zh-CN" altLang="en-US" sz="3200" b="1">
              <a:latin typeface="微软雅黑" panose="020B0503020204020204" charset="-122"/>
              <a:ea typeface="微软雅黑" panose="020B0503020204020204" charset="-122"/>
              <a:cs typeface="黑体" panose="02010609060101010101" charset="-122"/>
              <a:sym typeface="+mn-ea"/>
            </a:endParaRPr>
          </a:p>
        </p:txBody>
      </p:sp>
      <p:sp>
        <p:nvSpPr>
          <p:cNvPr id="10" name="文本框 9"/>
          <p:cNvSpPr txBox="1"/>
          <p:nvPr/>
        </p:nvSpPr>
        <p:spPr>
          <a:xfrm>
            <a:off x="668020" y="4535170"/>
            <a:ext cx="11243945" cy="1863090"/>
          </a:xfrm>
          <a:prstGeom prst="rect">
            <a:avLst/>
          </a:prstGeom>
          <a:noFill/>
        </p:spPr>
        <p:txBody>
          <a:bodyPr wrap="square" rtlCol="0" anchor="t">
            <a:spAutoFit/>
          </a:bodyPr>
          <a:p>
            <a:pPr>
              <a:lnSpc>
                <a:spcPct val="120000"/>
              </a:lnSpc>
              <a:spcBef>
                <a:spcPts val="0"/>
              </a:spcBef>
              <a:spcAft>
                <a:spcPts val="0"/>
              </a:spcAft>
            </a:pPr>
            <a:r>
              <a:rPr lang="en-US" altLang="zh-CN" sz="2800" b="1">
                <a:latin typeface="微软雅黑" panose="020B0503020204020204" charset="-122"/>
                <a:ea typeface="微软雅黑" panose="020B0503020204020204" charset="-122"/>
                <a:cs typeface="黑体" panose="02010609060101010101" charset="-122"/>
                <a:sym typeface="+mn-ea"/>
              </a:rPr>
              <a:t>      </a:t>
            </a:r>
            <a:r>
              <a:rPr lang="zh-CN" altLang="en-US" sz="3200" b="1">
                <a:latin typeface="微软雅黑" panose="020B0503020204020204" charset="-122"/>
                <a:ea typeface="微软雅黑" panose="020B0503020204020204" charset="-122"/>
                <a:cs typeface="黑体" panose="02010609060101010101" charset="-122"/>
                <a:sym typeface="+mn-ea"/>
              </a:rPr>
              <a:t>答：运用</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拟人</a:t>
            </a:r>
            <a:r>
              <a:rPr lang="zh-CN" altLang="en-US" sz="3200" b="1">
                <a:latin typeface="微软雅黑" panose="020B0503020204020204" charset="-122"/>
                <a:ea typeface="微软雅黑" panose="020B0503020204020204" charset="-122"/>
                <a:cs typeface="黑体" panose="02010609060101010101" charset="-122"/>
                <a:sym typeface="+mn-ea"/>
              </a:rPr>
              <a:t>的修辞手法，写出河流、村庄、红旗</a:t>
            </a:r>
            <a:r>
              <a:rPr lang="zh-CN" altLang="en-US" sz="3200" b="1">
                <a:solidFill>
                  <a:srgbClr val="0000FF"/>
                </a:solidFill>
                <a:latin typeface="微软雅黑" panose="020B0503020204020204" charset="-122"/>
                <a:ea typeface="微软雅黑" panose="020B0503020204020204" charset="-122"/>
                <a:cs typeface="黑体" panose="02010609060101010101" charset="-122"/>
                <a:sym typeface="+mn-ea"/>
              </a:rPr>
              <a:t>热情欢迎诗人的情景</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渲染了欢乐的气氛，</a:t>
            </a:r>
            <a:r>
              <a:rPr lang="zh-CN" altLang="en-US" sz="3200" b="1">
                <a:latin typeface="微软雅黑" panose="020B0503020204020204" charset="-122"/>
                <a:ea typeface="微软雅黑" panose="020B0503020204020204" charset="-122"/>
                <a:cs typeface="黑体" panose="02010609060101010101" charset="-122"/>
                <a:sym typeface="+mn-ea"/>
              </a:rPr>
              <a:t>表达了诗人</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重返延安的激动兴奋喜悦之情</a:t>
            </a:r>
            <a:r>
              <a:rPr lang="zh-CN" altLang="en-US" sz="3200" b="1">
                <a:latin typeface="微软雅黑" panose="020B0503020204020204" charset="-122"/>
                <a:ea typeface="微软雅黑" panose="020B0503020204020204" charset="-122"/>
                <a:cs typeface="黑体" panose="02010609060101010101" charset="-122"/>
                <a:sym typeface="+mn-ea"/>
              </a:rPr>
              <a:t>。</a:t>
            </a:r>
            <a:endParaRPr lang="zh-CN" altLang="en-US" sz="3200" b="1">
              <a:latin typeface="微软雅黑" panose="020B0503020204020204" charset="-122"/>
              <a:ea typeface="微软雅黑" panose="020B0503020204020204" charset="-122"/>
              <a:cs typeface="黑体" panose="02010609060101010101"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custDataLst>
              <p:tags r:id="rId1"/>
            </p:custDataLst>
          </p:nvPr>
        </p:nvSpPr>
        <p:spPr>
          <a:xfrm>
            <a:off x="576580" y="4370070"/>
            <a:ext cx="11402060" cy="1848485"/>
          </a:xfrm>
          <a:prstGeom prst="flowChartAlternateProcess">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流程图: 可选过程 4"/>
          <p:cNvSpPr/>
          <p:nvPr>
            <p:custDataLst>
              <p:tags r:id="rId2"/>
            </p:custDataLst>
          </p:nvPr>
        </p:nvSpPr>
        <p:spPr>
          <a:xfrm>
            <a:off x="652780" y="1896110"/>
            <a:ext cx="11402060" cy="1708785"/>
          </a:xfrm>
          <a:prstGeom prst="flowChartAlternateProcess">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0" name="矩形 19"/>
          <p:cNvSpPr/>
          <p:nvPr>
            <p:custDataLst>
              <p:tags r:id="rId3"/>
            </p:custDataLst>
          </p:nvPr>
        </p:nvSpPr>
        <p:spPr>
          <a:xfrm>
            <a:off x="0" y="6750000"/>
            <a:ext cx="12192000" cy="108000"/>
          </a:xfrm>
          <a:prstGeom prst="rect">
            <a:avLst/>
          </a:prstGeom>
          <a:solidFill>
            <a:schemeClr val="tx1"/>
          </a:solidFill>
          <a:ln w="12700" cap="flat" cmpd="sng" algn="ctr">
            <a:noFill/>
            <a:prstDash val="solid"/>
            <a:miter lim="800000"/>
          </a:ln>
          <a:effectLst/>
        </p:spPr>
        <p:txBody>
          <a:bodyPr rtlCol="0" anchor="ctr"/>
          <a:lstStyle/>
          <a:p>
            <a:pPr algn="ctr"/>
            <a:endParaRPr lang="zh-CN" altLang="en-US">
              <a:solidFill>
                <a:sysClr val="window" lastClr="FFFFFF"/>
              </a:solidFill>
              <a:latin typeface="Montserrat Light" panose="00000400000000000000" charset="0"/>
              <a:ea typeface="思源黑体 CN Light" charset="0"/>
            </a:endParaRPr>
          </a:p>
        </p:txBody>
      </p:sp>
      <p:sp>
        <p:nvSpPr>
          <p:cNvPr id="3" name="文本框 2"/>
          <p:cNvSpPr txBox="1"/>
          <p:nvPr>
            <p:custDataLst>
              <p:tags r:id="rId4"/>
            </p:custDataLst>
          </p:nvPr>
        </p:nvSpPr>
        <p:spPr>
          <a:xfrm>
            <a:off x="870585" y="1094105"/>
            <a:ext cx="10951210" cy="2641600"/>
          </a:xfrm>
          <a:prstGeom prst="rect">
            <a:avLst/>
          </a:prstGeom>
          <a:noFill/>
        </p:spPr>
        <p:txBody>
          <a:bodyPr wrap="square" rtlCol="0" anchor="t">
            <a:noAutofit/>
          </a:bodyPr>
          <a:lstStyle/>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3.</a:t>
            </a:r>
            <a:r>
              <a:rPr lang="zh-CN" altLang="en-US" sz="3200" b="1" u="sng">
                <a:solidFill>
                  <a:srgbClr val="FF0000"/>
                </a:solidFill>
                <a:latin typeface="楷体" panose="02010609060101010101" charset="-122"/>
                <a:ea typeface="楷体" panose="02010609060101010101" charset="-122"/>
                <a:cs typeface="楷体" panose="02010609060101010101" charset="-122"/>
              </a:rPr>
              <a:t>千万条</a:t>
            </a:r>
            <a:r>
              <a:rPr lang="zh-CN" altLang="en-US" sz="3200" b="1">
                <a:latin typeface="楷体" panose="02010609060101010101" charset="-122"/>
                <a:ea typeface="楷体" panose="02010609060101010101" charset="-122"/>
                <a:cs typeface="楷体" panose="02010609060101010101" charset="-122"/>
              </a:rPr>
              <a:t>腿来</a:t>
            </a:r>
            <a:r>
              <a:rPr lang="zh-CN" altLang="en-US" sz="3200" b="1" u="sng">
                <a:solidFill>
                  <a:srgbClr val="FF0000"/>
                </a:solidFill>
                <a:latin typeface="楷体" panose="02010609060101010101" charset="-122"/>
                <a:ea typeface="楷体" panose="02010609060101010101" charset="-122"/>
                <a:cs typeface="楷体" panose="02010609060101010101" charset="-122"/>
              </a:rPr>
              <a:t>千万只</a:t>
            </a:r>
            <a:r>
              <a:rPr lang="zh-CN" altLang="en-US" sz="3200" b="1">
                <a:latin typeface="楷体" panose="02010609060101010101" charset="-122"/>
                <a:ea typeface="楷体" panose="02010609060101010101" charset="-122"/>
                <a:cs typeface="楷体" panose="02010609060101010101" charset="-122"/>
              </a:rPr>
              <a:t>眼，</a:t>
            </a:r>
            <a:r>
              <a:rPr lang="zh-CN" altLang="en-US" sz="3200" b="1" u="sng">
                <a:solidFill>
                  <a:srgbClr val="0000FF"/>
                </a:solidFill>
                <a:latin typeface="楷体" panose="02010609060101010101" charset="-122"/>
                <a:ea typeface="楷体" panose="02010609060101010101" charset="-122"/>
                <a:cs typeface="楷体" panose="02010609060101010101" charset="-122"/>
              </a:rPr>
              <a:t>也不够</a:t>
            </a:r>
            <a:r>
              <a:rPr lang="zh-CN" altLang="en-US" sz="3200" b="1">
                <a:latin typeface="楷体" panose="02010609060101010101" charset="-122"/>
                <a:ea typeface="楷体" panose="02010609060101010101" charset="-122"/>
                <a:cs typeface="楷体" panose="02010609060101010101" charset="-122"/>
              </a:rPr>
              <a:t>我走来</a:t>
            </a:r>
            <a:r>
              <a:rPr lang="zh-CN" altLang="en-US" sz="3200" b="1" u="sng">
                <a:solidFill>
                  <a:srgbClr val="0000FF"/>
                </a:solidFill>
                <a:latin typeface="楷体" panose="02010609060101010101" charset="-122"/>
                <a:ea typeface="楷体" panose="02010609060101010101" charset="-122"/>
                <a:cs typeface="楷体" panose="02010609060101010101" charset="-122"/>
              </a:rPr>
              <a:t>也不够</a:t>
            </a:r>
            <a:r>
              <a:rPr lang="zh-CN" altLang="en-US" sz="3200" b="1">
                <a:latin typeface="楷体" panose="02010609060101010101" charset="-122"/>
                <a:ea typeface="楷体" panose="02010609060101010101" charset="-122"/>
                <a:cs typeface="楷体" panose="02010609060101010101" charset="-122"/>
              </a:rPr>
              <a:t>我看。</a:t>
            </a:r>
            <a:endParaRPr lang="zh-CN" altLang="en-US" sz="3200" b="1">
              <a:latin typeface="楷体" panose="02010609060101010101" charset="-122"/>
              <a:ea typeface="楷体" panose="02010609060101010101" charset="-122"/>
              <a:cs typeface="楷体" panose="02010609060101010101" charset="-122"/>
            </a:endParaRPr>
          </a:p>
          <a:p>
            <a:pPr indent="720090" algn="l" fontAlgn="base">
              <a:lnSpc>
                <a:spcPct val="120000"/>
              </a:lnSpc>
              <a:spcBef>
                <a:spcPts val="0"/>
              </a:spcBef>
              <a:spcAft>
                <a:spcPts val="0"/>
              </a:spcAft>
              <a:buClrTx/>
              <a:buSzTx/>
              <a:buFont typeface="Arial" panose="020B0604020202020204" pitchFamily="34" charset="0"/>
            </a:pPr>
            <a:r>
              <a:rPr lang="zh-CN" altLang="en-US" sz="3200" b="1">
                <a:latin typeface="微软雅黑" panose="020B0503020204020204" charset="-122"/>
                <a:ea typeface="微软雅黑" panose="020B0503020204020204" charset="-122"/>
                <a:cs typeface="黑体" panose="02010609060101010101" charset="-122"/>
              </a:rPr>
              <a:t>答：运用</a:t>
            </a:r>
            <a:r>
              <a:rPr lang="zh-CN" altLang="en-US" sz="3200" b="1">
                <a:solidFill>
                  <a:srgbClr val="FF0000"/>
                </a:solidFill>
                <a:latin typeface="微软雅黑" panose="020B0503020204020204" charset="-122"/>
                <a:ea typeface="微软雅黑" panose="020B0503020204020204" charset="-122"/>
                <a:cs typeface="黑体" panose="02010609060101010101" charset="-122"/>
              </a:rPr>
              <a:t>夸张</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rPr>
              <a:t>反复</a:t>
            </a:r>
            <a:r>
              <a:rPr lang="zh-CN" altLang="en-US" sz="3200" b="1">
                <a:latin typeface="微软雅黑" panose="020B0503020204020204" charset="-122"/>
                <a:ea typeface="微软雅黑" panose="020B0503020204020204" charset="-122"/>
                <a:cs typeface="黑体" panose="02010609060101010101" charset="-122"/>
              </a:rPr>
              <a:t>的修辞手法，将作者因目睹延安的</a:t>
            </a:r>
            <a:r>
              <a:rPr lang="zh-CN" altLang="en-US" sz="3200" b="1">
                <a:solidFill>
                  <a:srgbClr val="FF0000"/>
                </a:solidFill>
                <a:latin typeface="微软雅黑" panose="020B0503020204020204" charset="-122"/>
                <a:ea typeface="微软雅黑" panose="020B0503020204020204" charset="-122"/>
                <a:cs typeface="黑体" panose="02010609060101010101" charset="-122"/>
              </a:rPr>
              <a:t>诸多变化</a:t>
            </a:r>
            <a:r>
              <a:rPr lang="zh-CN" altLang="en-US" sz="3200" b="1">
                <a:latin typeface="微软雅黑" panose="020B0503020204020204" charset="-122"/>
                <a:ea typeface="微软雅黑" panose="020B0503020204020204" charset="-122"/>
                <a:cs typeface="黑体" panose="02010609060101010101" charset="-122"/>
              </a:rPr>
              <a:t>而</a:t>
            </a:r>
            <a:r>
              <a:rPr lang="zh-CN" altLang="en-US" sz="3200" b="1">
                <a:solidFill>
                  <a:srgbClr val="FF0000"/>
                </a:solidFill>
                <a:latin typeface="微软雅黑" panose="020B0503020204020204" charset="-122"/>
                <a:ea typeface="微软雅黑" panose="020B0503020204020204" charset="-122"/>
                <a:cs typeface="黑体" panose="02010609060101010101" charset="-122"/>
              </a:rPr>
              <a:t>惊喜</a:t>
            </a:r>
            <a:r>
              <a:rPr lang="zh-CN" altLang="en-US" sz="3200" b="1">
                <a:latin typeface="微软雅黑" panose="020B0503020204020204" charset="-122"/>
                <a:ea typeface="微软雅黑" panose="020B0503020204020204" charset="-122"/>
                <a:cs typeface="黑体" panose="02010609060101010101" charset="-122"/>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rPr>
              <a:t>兴奋的心情</a:t>
            </a:r>
            <a:r>
              <a:rPr lang="zh-CN" altLang="en-US" sz="3200" b="1">
                <a:latin typeface="微软雅黑" panose="020B0503020204020204" charset="-122"/>
                <a:ea typeface="微软雅黑" panose="020B0503020204020204" charset="-122"/>
                <a:cs typeface="黑体" panose="02010609060101010101" charset="-122"/>
                <a:sym typeface="+mn-ea"/>
              </a:rPr>
              <a:t>和急于看遍延安城的</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迫切</a:t>
            </a:r>
            <a:r>
              <a:rPr lang="zh-CN" altLang="en-US" sz="3200" b="1">
                <a:latin typeface="微软雅黑" panose="020B0503020204020204" charset="-122"/>
                <a:ea typeface="微软雅黑" panose="020B0503020204020204" charset="-122"/>
                <a:cs typeface="黑体" panose="02010609060101010101" charset="-122"/>
                <a:sym typeface="+mn-ea"/>
              </a:rPr>
              <a:t>心情</a:t>
            </a:r>
            <a:r>
              <a:rPr lang="zh-CN" altLang="en-US" sz="3200" b="1">
                <a:latin typeface="微软雅黑" panose="020B0503020204020204" charset="-122"/>
                <a:ea typeface="微软雅黑" panose="020B0503020204020204" charset="-122"/>
                <a:cs typeface="黑体" panose="02010609060101010101" charset="-122"/>
              </a:rPr>
              <a:t>表现得</a:t>
            </a:r>
            <a:r>
              <a:rPr lang="zh-CN" altLang="en-US" sz="3200" b="1">
                <a:solidFill>
                  <a:srgbClr val="FF0000"/>
                </a:solidFill>
                <a:latin typeface="微软雅黑" panose="020B0503020204020204" charset="-122"/>
                <a:ea typeface="微软雅黑" panose="020B0503020204020204" charset="-122"/>
                <a:cs typeface="黑体" panose="02010609060101010101" charset="-122"/>
              </a:rPr>
              <a:t>更鲜明突出，让读者印象深刻</a:t>
            </a:r>
            <a:r>
              <a:rPr lang="zh-CN" altLang="en-US" sz="3200" b="1">
                <a:latin typeface="微软雅黑" panose="020B0503020204020204" charset="-122"/>
                <a:ea typeface="微软雅黑" panose="020B0503020204020204" charset="-122"/>
                <a:cs typeface="黑体" panose="02010609060101010101" charset="-122"/>
              </a:rPr>
              <a:t>。</a:t>
            </a:r>
            <a:endParaRPr lang="zh-CN" altLang="en-US" sz="3200" b="1">
              <a:latin typeface="微软雅黑" panose="020B0503020204020204" charset="-122"/>
              <a:ea typeface="微软雅黑" panose="020B0503020204020204" charset="-122"/>
              <a:cs typeface="黑体" panose="02010609060101010101" charset="-122"/>
            </a:endParaRPr>
          </a:p>
          <a:p>
            <a:pPr indent="720090" algn="l" fontAlgn="base">
              <a:lnSpc>
                <a:spcPct val="150000"/>
              </a:lnSpc>
              <a:buClrTx/>
              <a:buSzTx/>
              <a:buFont typeface="Arial" panose="020B0604020202020204" pitchFamily="34" charset="0"/>
            </a:pPr>
            <a:r>
              <a:rPr lang="en-US" altLang="zh-CN" sz="3200" b="1">
                <a:latin typeface="楷体" panose="02010609060101010101" charset="-122"/>
                <a:ea typeface="楷体" panose="02010609060101010101" charset="-122"/>
                <a:cs typeface="楷体" panose="02010609060101010101" charset="-122"/>
              </a:rPr>
              <a:t>4.</a:t>
            </a:r>
            <a:r>
              <a:rPr lang="zh-CN" altLang="en-US" sz="3200" b="1">
                <a:latin typeface="楷体" panose="02010609060101010101" charset="-122"/>
                <a:ea typeface="楷体" panose="02010609060101010101" charset="-122"/>
                <a:cs typeface="楷体" panose="02010609060101010101" charset="-122"/>
              </a:rPr>
              <a:t>对照过去我</a:t>
            </a:r>
            <a:r>
              <a:rPr lang="zh-CN" altLang="en-US" sz="3200" b="1" u="sng">
                <a:solidFill>
                  <a:srgbClr val="FF0000"/>
                </a:solidFill>
                <a:latin typeface="楷体" panose="02010609060101010101" charset="-122"/>
                <a:ea typeface="楷体" panose="02010609060101010101" charset="-122"/>
                <a:cs typeface="楷体" panose="02010609060101010101" charset="-122"/>
              </a:rPr>
              <a:t>认不出</a:t>
            </a:r>
            <a:r>
              <a:rPr lang="zh-CN" altLang="en-US" sz="3200" b="1">
                <a:latin typeface="楷体" panose="02010609060101010101" charset="-122"/>
                <a:ea typeface="楷体" panose="02010609060101010101" charset="-122"/>
                <a:cs typeface="楷体" panose="02010609060101010101" charset="-122"/>
              </a:rPr>
              <a:t>了你，</a:t>
            </a:r>
            <a:r>
              <a:rPr lang="zh-CN" altLang="en-US" sz="3200" b="1" u="sng">
                <a:solidFill>
                  <a:srgbClr val="FF0000"/>
                </a:solidFill>
                <a:latin typeface="楷体" panose="02010609060101010101" charset="-122"/>
                <a:ea typeface="楷体" panose="02010609060101010101" charset="-122"/>
                <a:cs typeface="楷体" panose="02010609060101010101" charset="-122"/>
              </a:rPr>
              <a:t>母亲</a:t>
            </a:r>
            <a:r>
              <a:rPr lang="zh-CN" altLang="en-US" sz="3200" b="1">
                <a:latin typeface="楷体" panose="02010609060101010101" charset="-122"/>
                <a:ea typeface="楷体" panose="02010609060101010101" charset="-122"/>
                <a:cs typeface="楷体" panose="02010609060101010101" charset="-122"/>
              </a:rPr>
              <a:t>延安</a:t>
            </a:r>
            <a:r>
              <a:rPr lang="zh-CN" altLang="en-US" sz="3200" b="1" u="sng">
                <a:solidFill>
                  <a:srgbClr val="FF0000"/>
                </a:solidFill>
                <a:latin typeface="楷体" panose="02010609060101010101" charset="-122"/>
                <a:ea typeface="楷体" panose="02010609060101010101" charset="-122"/>
                <a:cs typeface="楷体" panose="02010609060101010101" charset="-122"/>
              </a:rPr>
              <a:t>换新衣</a:t>
            </a:r>
            <a:r>
              <a:rPr lang="zh-CN" altLang="en-US" sz="3200" b="1">
                <a:latin typeface="楷体" panose="02010609060101010101" charset="-122"/>
                <a:ea typeface="楷体" panose="02010609060101010101" charset="-122"/>
                <a:cs typeface="楷体" panose="02010609060101010101" charset="-122"/>
              </a:rPr>
              <a:t>。</a:t>
            </a:r>
            <a:r>
              <a:rPr lang="en-US" altLang="zh-CN" sz="3200" b="1">
                <a:latin typeface="楷体" panose="02010609060101010101" charset="-122"/>
                <a:ea typeface="楷体" panose="02010609060101010101" charset="-122"/>
                <a:cs typeface="楷体" panose="02010609060101010101" charset="-122"/>
              </a:rPr>
              <a:t> </a:t>
            </a:r>
            <a:endParaRPr lang="en-US" altLang="zh-CN" sz="3200" b="1">
              <a:latin typeface="楷体" panose="02010609060101010101" charset="-122"/>
              <a:ea typeface="楷体" panose="02010609060101010101" charset="-122"/>
              <a:cs typeface="楷体" panose="02010609060101010101" charset="-122"/>
            </a:endParaRPr>
          </a:p>
          <a:p>
            <a:pPr indent="720090" algn="l" fontAlgn="base">
              <a:lnSpc>
                <a:spcPct val="120000"/>
              </a:lnSpc>
              <a:spcBef>
                <a:spcPts val="0"/>
              </a:spcBef>
              <a:spcAft>
                <a:spcPts val="0"/>
              </a:spcAft>
              <a:buClrTx/>
              <a:buSzTx/>
              <a:buFont typeface="Arial" panose="020B0604020202020204" pitchFamily="34" charset="0"/>
            </a:pPr>
            <a:r>
              <a:rPr lang="zh-CN" altLang="en-US" sz="3200" b="1">
                <a:latin typeface="微软雅黑" panose="020B0503020204020204" charset="-122"/>
                <a:ea typeface="微软雅黑" panose="020B0503020204020204" charset="-122"/>
                <a:cs typeface="黑体" panose="02010609060101010101" charset="-122"/>
              </a:rPr>
              <a:t>答：运用</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对比</a:t>
            </a:r>
            <a:r>
              <a:rPr lang="zh-CN" altLang="en-US" sz="3200" b="1">
                <a:latin typeface="微软雅黑" panose="020B0503020204020204" charset="-122"/>
                <a:ea typeface="微软雅黑" panose="020B0503020204020204" charset="-122"/>
                <a:cs typeface="黑体" panose="02010609060101010101" charset="-122"/>
                <a:sym typeface="+mn-ea"/>
              </a:rPr>
              <a:t>手法</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突出延安的巨变</a:t>
            </a:r>
            <a:r>
              <a:rPr lang="zh-CN" altLang="en-US" sz="3200" b="1">
                <a:latin typeface="微软雅黑" panose="020B0503020204020204" charset="-122"/>
                <a:ea typeface="微软雅黑" panose="020B0503020204020204" charset="-122"/>
                <a:cs typeface="黑体" panose="02010609060101010101" charset="-122"/>
                <a:sym typeface="+mn-ea"/>
              </a:rPr>
              <a:t>，运用</a:t>
            </a:r>
            <a:r>
              <a:rPr lang="zh-CN" altLang="en-US" sz="3200" b="1">
                <a:solidFill>
                  <a:srgbClr val="FF0000"/>
                </a:solidFill>
                <a:latin typeface="微软雅黑" panose="020B0503020204020204" charset="-122"/>
                <a:ea typeface="微软雅黑" panose="020B0503020204020204" charset="-122"/>
                <a:cs typeface="黑体" panose="02010609060101010101" charset="-122"/>
              </a:rPr>
              <a:t>比喻</a:t>
            </a:r>
            <a:r>
              <a:rPr lang="zh-CN" altLang="en-US" sz="3200" b="1">
                <a:latin typeface="微软雅黑" panose="020B0503020204020204" charset="-122"/>
                <a:ea typeface="微软雅黑" panose="020B0503020204020204" charset="-122"/>
                <a:cs typeface="黑体" panose="02010609060101010101" charset="-122"/>
                <a:sym typeface="+mn-ea"/>
              </a:rPr>
              <a:t>、</a:t>
            </a:r>
            <a:r>
              <a:rPr lang="zh-CN" altLang="en-US" sz="3200" b="1">
                <a:solidFill>
                  <a:srgbClr val="FF0000"/>
                </a:solidFill>
                <a:latin typeface="微软雅黑" panose="020B0503020204020204" charset="-122"/>
                <a:ea typeface="微软雅黑" panose="020B0503020204020204" charset="-122"/>
                <a:cs typeface="黑体" panose="02010609060101010101" charset="-122"/>
                <a:sym typeface="+mn-ea"/>
              </a:rPr>
              <a:t>拟人</a:t>
            </a:r>
            <a:r>
              <a:rPr lang="zh-CN" altLang="en-US" sz="3200" b="1">
                <a:latin typeface="微软雅黑" panose="020B0503020204020204" charset="-122"/>
                <a:ea typeface="微软雅黑" panose="020B0503020204020204" charset="-122"/>
                <a:cs typeface="黑体" panose="02010609060101010101" charset="-122"/>
                <a:sym typeface="+mn-ea"/>
              </a:rPr>
              <a:t>的修辞手法，</a:t>
            </a:r>
            <a:r>
              <a:rPr lang="zh-CN" altLang="en-US" sz="3200" b="1">
                <a:latin typeface="微软雅黑" panose="020B0503020204020204" charset="-122"/>
                <a:ea typeface="微软雅黑" panose="020B0503020204020204" charset="-122"/>
                <a:cs typeface="黑体" panose="02010609060101010101" charset="-122"/>
              </a:rPr>
              <a:t>将作者看到延安</a:t>
            </a:r>
            <a:r>
              <a:rPr lang="zh-CN" altLang="en-US" sz="3200" b="1">
                <a:solidFill>
                  <a:srgbClr val="FF0000"/>
                </a:solidFill>
                <a:latin typeface="微软雅黑" panose="020B0503020204020204" charset="-122"/>
                <a:ea typeface="微软雅黑" panose="020B0503020204020204" charset="-122"/>
                <a:cs typeface="黑体" panose="02010609060101010101" charset="-122"/>
              </a:rPr>
              <a:t>焕然一新时的由衷歌颂和满怀欣喜和兴奋</a:t>
            </a:r>
            <a:r>
              <a:rPr lang="zh-CN" altLang="en-US" sz="3200" b="1">
                <a:latin typeface="微软雅黑" panose="020B0503020204020204" charset="-122"/>
                <a:ea typeface="微软雅黑" panose="020B0503020204020204" charset="-122"/>
                <a:cs typeface="黑体" panose="02010609060101010101" charset="-122"/>
                <a:sym typeface="+mn-ea"/>
              </a:rPr>
              <a:t>心</a:t>
            </a:r>
            <a:r>
              <a:rPr lang="zh-CN" altLang="en-US" sz="3200" b="1">
                <a:latin typeface="微软雅黑" panose="020B0503020204020204" charset="-122"/>
                <a:ea typeface="微软雅黑" panose="020B0503020204020204" charset="-122"/>
                <a:cs typeface="黑体" panose="02010609060101010101" charset="-122"/>
              </a:rPr>
              <a:t>情</a:t>
            </a:r>
            <a:r>
              <a:rPr lang="zh-CN" altLang="en-US" sz="3200" b="1">
                <a:latin typeface="微软雅黑" panose="020B0503020204020204" charset="-122"/>
                <a:ea typeface="微软雅黑" panose="020B0503020204020204" charset="-122"/>
                <a:cs typeface="黑体" panose="02010609060101010101" charset="-122"/>
              </a:rPr>
              <a:t>表现得</a:t>
            </a:r>
            <a:r>
              <a:rPr lang="zh-CN" altLang="en-US" sz="3200" b="1">
                <a:solidFill>
                  <a:srgbClr val="FF0000"/>
                </a:solidFill>
                <a:latin typeface="微软雅黑" panose="020B0503020204020204" charset="-122"/>
                <a:ea typeface="微软雅黑" panose="020B0503020204020204" charset="-122"/>
                <a:cs typeface="黑体" panose="02010609060101010101" charset="-122"/>
              </a:rPr>
              <a:t>极具画面感</a:t>
            </a:r>
            <a:r>
              <a:rPr lang="zh-CN" altLang="en-US" sz="3200" b="1">
                <a:latin typeface="微软雅黑" panose="020B0503020204020204" charset="-122"/>
                <a:ea typeface="微软雅黑" panose="020B0503020204020204" charset="-122"/>
                <a:cs typeface="黑体" panose="02010609060101010101" charset="-122"/>
              </a:rPr>
              <a:t>。</a:t>
            </a:r>
            <a:endParaRPr lang="zh-CN" altLang="en-US" sz="3200" b="1">
              <a:latin typeface="微软雅黑" panose="020B0503020204020204" charset="-122"/>
              <a:ea typeface="微软雅黑" panose="020B0503020204020204" charset="-122"/>
              <a:cs typeface="黑体" panose="02010609060101010101" charset="-122"/>
            </a:endParaRPr>
          </a:p>
          <a:p>
            <a:pPr indent="720090" algn="l" fontAlgn="base">
              <a:lnSpc>
                <a:spcPct val="120000"/>
              </a:lnSpc>
              <a:spcBef>
                <a:spcPts val="0"/>
              </a:spcBef>
              <a:spcAft>
                <a:spcPts val="0"/>
              </a:spcAft>
              <a:buClrTx/>
              <a:buSzTx/>
              <a:buFont typeface="Arial" panose="020B0604020202020204" pitchFamily="34" charset="0"/>
            </a:pPr>
            <a:endParaRPr lang="en-US" altLang="zh-CN" sz="3200" b="1">
              <a:latin typeface="微软雅黑" panose="020B0503020204020204" charset="-122"/>
              <a:ea typeface="微软雅黑" panose="020B0503020204020204" charset="-122"/>
              <a:cs typeface="黑体" panose="02010609060101010101" charset="-122"/>
            </a:endParaRPr>
          </a:p>
        </p:txBody>
      </p:sp>
      <p:pic>
        <p:nvPicPr>
          <p:cNvPr id="2" name="Picture 2"/>
          <p:cNvPicPr>
            <a:picLocks noChangeAspect="1"/>
          </p:cNvPicPr>
          <p:nvPr>
            <p:custDataLst>
              <p:tags r:id="rId5"/>
            </p:custDataLst>
          </p:nvPr>
        </p:nvPicPr>
        <p:blipFill>
          <a:blip r:embed="rId6"/>
          <a:stretch>
            <a:fillRect/>
          </a:stretch>
        </p:blipFill>
        <p:spPr>
          <a:xfrm flipH="1">
            <a:off x="10972800" y="10706100"/>
            <a:ext cx="0" cy="0"/>
          </a:xfrm>
          <a:prstGeom prst="rect">
            <a:avLst/>
          </a:prstGeom>
          <a:ln>
            <a:noFill/>
          </a:ln>
        </p:spPr>
      </p:pic>
      <p:pic>
        <p:nvPicPr>
          <p:cNvPr id="3078" name="图片2"/>
          <p:cNvPicPr>
            <a:picLocks noChangeAspect="1"/>
          </p:cNvPicPr>
          <p:nvPr>
            <p:custDataLst>
              <p:tags r:id="rId7"/>
            </p:custDataLst>
          </p:nvPr>
        </p:nvPicPr>
        <p:blipFill>
          <a:blip r:embed="rId8"/>
          <a:stretch>
            <a:fillRect/>
          </a:stretch>
        </p:blipFill>
        <p:spPr>
          <a:xfrm>
            <a:off x="509588" y="372110"/>
            <a:ext cx="3729037" cy="800100"/>
          </a:xfrm>
          <a:prstGeom prst="rect">
            <a:avLst/>
          </a:prstGeom>
          <a:noFill/>
          <a:ln>
            <a:noFill/>
            <a:miter lim="800000"/>
            <a:headEnd/>
            <a:tailEnd/>
          </a:ln>
        </p:spPr>
      </p:pic>
      <p:sp>
        <p:nvSpPr>
          <p:cNvPr id="3079" name="文本3"/>
          <p:cNvSpPr txBox="1"/>
          <p:nvPr>
            <p:custDataLst>
              <p:tags r:id="rId9"/>
            </p:custDataLst>
          </p:nvPr>
        </p:nvSpPr>
        <p:spPr>
          <a:xfrm>
            <a:off x="950811" y="45138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sz="3000" b="1">
                <a:solidFill>
                  <a:srgbClr val="FFFFFF"/>
                </a:solidFill>
                <a:latin typeface="微软雅黑" panose="020B0503020204020204" charset="-122"/>
                <a:ea typeface="微软雅黑" panose="020B0503020204020204" charset="-122"/>
                <a:sym typeface="+mn-ea"/>
              </a:rPr>
              <a:t>品味诗句</a:t>
            </a:r>
            <a:endParaRPr lang="zh-CN" altLang="en-US" sz="3000" b="1">
              <a:solidFill>
                <a:srgbClr val="FFFFFF"/>
              </a:solidFill>
              <a:latin typeface="微软雅黑" panose="020B0503020204020204" charset="-122"/>
              <a:ea typeface="微软雅黑" panose="020B0503020204020204"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文本框 96258"/>
          <p:cNvSpPr txBox="1"/>
          <p:nvPr>
            <p:custDataLst>
              <p:tags r:id="rId1"/>
            </p:custDataLst>
          </p:nvPr>
        </p:nvSpPr>
        <p:spPr>
          <a:xfrm>
            <a:off x="4987925" y="1354455"/>
            <a:ext cx="6394450" cy="4126230"/>
          </a:xfrm>
          <a:prstGeom prst="rect">
            <a:avLst/>
          </a:prstGeom>
          <a:noFill/>
          <a:ln w="9525">
            <a:noFill/>
          </a:ln>
        </p:spPr>
        <p:txBody>
          <a:bodyPr wrap="square" lIns="108829" tIns="54414" rIns="108829" bIns="54414" anchor="t" anchorCtr="0">
            <a:noAutofit/>
          </a:bodyPr>
          <a:lstStyle/>
          <a:p>
            <a:pPr indent="0" fontAlgn="auto">
              <a:lnSpc>
                <a:spcPct val="115000"/>
              </a:lnSpc>
              <a:spcBef>
                <a:spcPts val="0"/>
              </a:spcBef>
              <a:spcAft>
                <a:spcPts val="0"/>
              </a:spcAft>
            </a:pPr>
            <a:r>
              <a:rPr lang="en-US" altLang="zh-CN" sz="2800" b="1">
                <a:latin typeface="黑体" panose="02010609060101010101" charset="-122"/>
                <a:ea typeface="黑体" panose="02010609060101010101" charset="-122"/>
                <a:cs typeface="黑体" panose="02010609060101010101" charset="-122"/>
                <a:sym typeface="宋体" panose="02010600030101010101" pitchFamily="2" charset="-122"/>
              </a:rPr>
              <a:t> </a:t>
            </a:r>
            <a:r>
              <a:rPr lang="en-US" altLang="zh-CN" sz="3600" b="1">
                <a:latin typeface="黑体" panose="02010609060101010101" charset="-122"/>
                <a:ea typeface="黑体" panose="02010609060101010101" charset="-122"/>
                <a:cs typeface="黑体" panose="02010609060101010101" charset="-122"/>
                <a:sym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贺敬之</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现代</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诗人</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和</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剧作家</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sz="3200">
                <a:latin typeface="楷体" panose="02010609060101010101" charset="-122"/>
                <a:ea typeface="楷体" panose="02010609060101010101" charset="-122"/>
                <a:cs typeface="楷体" panose="02010609060101010101" charset="-122"/>
                <a:sym typeface="+mn-ea"/>
              </a:rPr>
              <a:t>16</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岁到延安入鲁迅艺术学院文学系，</a:t>
            </a:r>
            <a:r>
              <a:rPr sz="3200">
                <a:latin typeface="楷体" panose="02010609060101010101" charset="-122"/>
                <a:ea typeface="楷体" panose="02010609060101010101" charset="-122"/>
                <a:cs typeface="楷体" panose="02010609060101010101" charset="-122"/>
                <a:sym typeface="+mn-ea"/>
              </a:rPr>
              <a:t>194</a:t>
            </a:r>
            <a:r>
              <a:rPr lang="en-US" altLang="zh-CN" sz="3200">
                <a:latin typeface="楷体" panose="02010609060101010101" charset="-122"/>
                <a:ea typeface="楷体" panose="02010609060101010101" charset="-122"/>
                <a:cs typeface="宋体" panose="02010600030101010101" pitchFamily="2" charset="-122"/>
                <a:sym typeface="+mn-ea"/>
              </a:rPr>
              <a:t>5</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年和丁毅执笔集体创作新歌剧</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白毛女</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，获</a:t>
            </a:r>
            <a:r>
              <a:rPr lang="en-US" altLang="zh-CN" sz="3200">
                <a:latin typeface="楷体" panose="02010609060101010101" charset="-122"/>
                <a:ea typeface="楷体" panose="02010609060101010101" charset="-122"/>
                <a:cs typeface="宋体" panose="02010600030101010101" pitchFamily="2" charset="-122"/>
                <a:sym typeface="+mn-ea"/>
              </a:rPr>
              <a:t>1951</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年斯大林文学奖。</a:t>
            </a:r>
            <a:r>
              <a:rPr lang="en-US" altLang="zh-CN" sz="3200">
                <a:latin typeface="楷体" panose="02010609060101010101" charset="-122"/>
                <a:ea typeface="楷体" panose="02010609060101010101" charset="-122"/>
                <a:cs typeface="宋体" panose="02010600030101010101" pitchFamily="2" charset="-122"/>
                <a:sym typeface="+mn-ea"/>
              </a:rPr>
              <a:t>1956</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年用陕北“</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信天游</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”形式创作了诗歌</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回延安</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。主要作品有诗集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并没有冬天</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朝阳花开</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放歌集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等。</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00" name="图片 99"/>
          <p:cNvPicPr/>
          <p:nvPr>
            <p:custDataLst>
              <p:tags r:id="rId2"/>
            </p:custDataLst>
          </p:nvPr>
        </p:nvPicPr>
        <p:blipFill>
          <a:blip r:embed="rId3"/>
          <a:stretch>
            <a:fillRect/>
          </a:stretch>
        </p:blipFill>
        <p:spPr>
          <a:xfrm>
            <a:off x="610870" y="1532255"/>
            <a:ext cx="2903220" cy="4472305"/>
          </a:xfrm>
          <a:prstGeom prst="rect">
            <a:avLst/>
          </a:prstGeom>
          <a:noFill/>
          <a:ln w="9525">
            <a:noFill/>
          </a:ln>
        </p:spPr>
      </p:pic>
      <p:pic>
        <p:nvPicPr>
          <p:cNvPr id="3078" name="图片2"/>
          <p:cNvPicPr>
            <a:picLocks noChangeAspect="1"/>
          </p:cNvPicPr>
          <p:nvPr>
            <p:custDataLst>
              <p:tags r:id="rId4"/>
            </p:custDataLst>
          </p:nvPr>
        </p:nvPicPr>
        <p:blipFill>
          <a:blip r:embed="rId5"/>
          <a:stretch>
            <a:fillRect/>
          </a:stretch>
        </p:blipFill>
        <p:spPr>
          <a:xfrm>
            <a:off x="610553" y="450215"/>
            <a:ext cx="3729037" cy="800100"/>
          </a:xfrm>
          <a:prstGeom prst="rect">
            <a:avLst/>
          </a:prstGeom>
          <a:noFill/>
          <a:ln>
            <a:noFill/>
            <a:miter lim="800000"/>
            <a:headEnd/>
            <a:tailEnd/>
          </a:ln>
        </p:spPr>
      </p:pic>
      <p:sp>
        <p:nvSpPr>
          <p:cNvPr id="3079" name="文本3"/>
          <p:cNvSpPr txBox="1"/>
          <p:nvPr>
            <p:custDataLst>
              <p:tags r:id="rId6"/>
            </p:custDataLst>
          </p:nvPr>
        </p:nvSpPr>
        <p:spPr>
          <a:xfrm>
            <a:off x="1051776" y="52948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作者简介</a:t>
            </a:r>
            <a:endParaRPr lang="zh-CN" altLang="en-US" sz="3000" b="1">
              <a:solidFill>
                <a:srgbClr val="FFFFFF"/>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7"/>
          <a:stretch>
            <a:fillRect/>
          </a:stretch>
        </p:blipFill>
        <p:spPr>
          <a:xfrm>
            <a:off x="1604645" y="1532255"/>
            <a:ext cx="3198495" cy="4502150"/>
          </a:xfrm>
          <a:prstGeom prst="rect">
            <a:avLst/>
          </a:prstGeom>
          <a:noFill/>
          <a:ln w="9525">
            <a:noFill/>
          </a:ln>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1989">
                                            <p:txEl>
                                              <p:pRg st="0" end="0"/>
                                            </p:txEl>
                                          </p:spTgt>
                                        </p:tgtEl>
                                        <p:attrNameLst>
                                          <p:attrName>style.visibility</p:attrName>
                                        </p:attrNameLst>
                                      </p:cBhvr>
                                      <p:to>
                                        <p:strVal val="visible"/>
                                      </p:to>
                                    </p:set>
                                    <p:animEffect transition="in" filter="diamond(in)">
                                      <p:cBhvr>
                                        <p:cTn id="7" dur="1000"/>
                                        <p:tgtEl>
                                          <p:spTgt spid="419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8" name="图片2"/>
          <p:cNvPicPr>
            <a:picLocks noChangeAspect="1"/>
          </p:cNvPicPr>
          <p:nvPr>
            <p:custDataLst>
              <p:tags r:id="rId1"/>
            </p:custDataLst>
          </p:nvPr>
        </p:nvPicPr>
        <p:blipFill>
          <a:blip r:embed="rId2"/>
          <a:stretch>
            <a:fillRect/>
          </a:stretch>
        </p:blipFill>
        <p:spPr>
          <a:xfrm>
            <a:off x="509588" y="725805"/>
            <a:ext cx="3729037" cy="800100"/>
          </a:xfrm>
          <a:prstGeom prst="rect">
            <a:avLst/>
          </a:prstGeom>
          <a:noFill/>
          <a:ln>
            <a:noFill/>
            <a:miter lim="800000"/>
            <a:headEnd/>
            <a:tailEnd/>
          </a:ln>
        </p:spPr>
      </p:pic>
      <p:sp>
        <p:nvSpPr>
          <p:cNvPr id="3079" name="文本3"/>
          <p:cNvSpPr txBox="1"/>
          <p:nvPr>
            <p:custDataLst>
              <p:tags r:id="rId3"/>
            </p:custDataLst>
          </p:nvPr>
        </p:nvSpPr>
        <p:spPr>
          <a:xfrm>
            <a:off x="950811" y="8050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升级策略</a:t>
            </a:r>
            <a:endParaRPr lang="zh-CN" altLang="en-US" sz="3000" b="1">
              <a:solidFill>
                <a:srgbClr val="FFFFFF"/>
              </a:solidFill>
              <a:latin typeface="微软雅黑" panose="020B0503020204020204" charset="-122"/>
              <a:ea typeface="微软雅黑" panose="020B0503020204020204" charset="-122"/>
            </a:endParaRPr>
          </a:p>
        </p:txBody>
      </p:sp>
      <p:graphicFrame>
        <p:nvGraphicFramePr>
          <p:cNvPr id="4" name="表格 3"/>
          <p:cNvGraphicFramePr/>
          <p:nvPr>
            <p:custDataLst>
              <p:tags r:id="rId4"/>
            </p:custDataLst>
          </p:nvPr>
        </p:nvGraphicFramePr>
        <p:xfrm>
          <a:off x="260985" y="2626995"/>
          <a:ext cx="11570970" cy="3977640"/>
        </p:xfrm>
        <a:graphic>
          <a:graphicData uri="http://schemas.openxmlformats.org/drawingml/2006/table">
            <a:tbl>
              <a:tblPr firstRow="1" bandRow="1">
                <a:tableStyleId>{5C22544A-7EE6-4342-B048-85BDC9FD1C3A}</a:tableStyleId>
              </a:tblPr>
              <a:tblGrid>
                <a:gridCol w="2377440"/>
                <a:gridCol w="9193530"/>
              </a:tblGrid>
              <a:tr h="561975">
                <a:tc>
                  <a:txBody>
                    <a:bodyPr/>
                    <a:p>
                      <a:pPr algn="ctr">
                        <a:buNone/>
                      </a:pPr>
                      <a:r>
                        <a:rPr lang="zh-CN" altLang="en-US" sz="2800"/>
                        <a:t>升级策略</a:t>
                      </a:r>
                      <a:endParaRPr lang="zh-CN" altLang="en-US" sz="2800"/>
                    </a:p>
                  </a:txBody>
                  <a:tcPr marL="91423" marR="91423" marT="45711" marB="45711" anchor="ctr" anchorCtr="0"/>
                </a:tc>
                <a:tc>
                  <a:txBody>
                    <a:bodyPr/>
                    <a:p>
                      <a:pPr algn="ctr">
                        <a:buNone/>
                      </a:pPr>
                      <a:r>
                        <a:rPr lang="zh-CN" altLang="en-US" sz="2800"/>
                        <a:t>表现力升级表现</a:t>
                      </a:r>
                      <a:endParaRPr lang="zh-CN" altLang="en-US" sz="2800"/>
                    </a:p>
                  </a:txBody>
                  <a:tcPr marL="91423" marR="91423" marT="45711" marB="45711" anchor="ctr" anchorCtr="0"/>
                </a:tc>
              </a:tr>
              <a:tr h="1050290">
                <a:tc>
                  <a:txBody>
                    <a:bodyPr/>
                    <a:p>
                      <a:pPr algn="ctr">
                        <a:buNone/>
                      </a:pPr>
                      <a:r>
                        <a:rPr lang="zh-CN" altLang="en-US" sz="2800" dirty="0" smtClean="0">
                          <a:solidFill>
                            <a:schemeClr val="tx1"/>
                          </a:solidFill>
                          <a:latin typeface="楷体" panose="02010609060101010101" charset="-122"/>
                          <a:ea typeface="楷体" panose="02010609060101010101" charset="-122"/>
                        </a:rPr>
                        <a:t>采用</a:t>
                      </a:r>
                      <a:r>
                        <a:rPr lang="zh-CN" altLang="en-US" sz="2800" b="1" dirty="0" smtClean="0">
                          <a:solidFill>
                            <a:srgbClr val="FF0000"/>
                          </a:solidFill>
                          <a:latin typeface="楷体" panose="02010609060101010101" charset="-122"/>
                          <a:ea typeface="楷体" panose="02010609060101010101" charset="-122"/>
                        </a:rPr>
                        <a:t>民歌形式</a:t>
                      </a:r>
                      <a:endParaRPr lang="zh-CN" altLang="en-US" sz="2800" b="1" dirty="0" smtClean="0">
                        <a:solidFill>
                          <a:srgbClr val="FF0000"/>
                        </a:solidFill>
                        <a:latin typeface="楷体" panose="02010609060101010101" charset="-122"/>
                        <a:ea typeface="楷体" panose="02010609060101010101" charset="-122"/>
                      </a:endParaRPr>
                    </a:p>
                  </a:txBody>
                  <a:tcPr marL="91423" marR="91423" marT="45711" marB="45711" anchor="ctr" anchorCtr="0"/>
                </a:tc>
                <a:tc>
                  <a:txBody>
                    <a:bodyPr/>
                    <a:p>
                      <a:pPr algn="l">
                        <a:buNone/>
                      </a:pPr>
                      <a:r>
                        <a:rPr lang="zh-CN" altLang="en-US" sz="2800" dirty="0" smtClean="0">
                          <a:solidFill>
                            <a:schemeClr val="tx1"/>
                          </a:solidFill>
                          <a:latin typeface="楷体" panose="02010609060101010101" charset="-122"/>
                          <a:ea typeface="楷体" panose="02010609060101010101" charset="-122"/>
                        </a:rPr>
                        <a:t>地方特色浓郁，极具亲和力；形式活泼自由，</a:t>
                      </a:r>
                      <a:r>
                        <a:rPr lang="zh-CN" altLang="en-US" sz="2800" b="1" dirty="0" smtClean="0">
                          <a:solidFill>
                            <a:srgbClr val="FF0000"/>
                          </a:solidFill>
                          <a:latin typeface="楷体" panose="02010609060101010101" charset="-122"/>
                          <a:ea typeface="楷体" panose="02010609060101010101" charset="-122"/>
                        </a:rPr>
                        <a:t>易于传诵</a:t>
                      </a:r>
                      <a:r>
                        <a:rPr lang="zh-CN" altLang="en-US" sz="2800" dirty="0" smtClean="0">
                          <a:solidFill>
                            <a:schemeClr val="tx1"/>
                          </a:solidFill>
                          <a:latin typeface="楷体" panose="02010609060101010101" charset="-122"/>
                          <a:ea typeface="楷体" panose="02010609060101010101" charset="-122"/>
                        </a:rPr>
                        <a:t>；</a:t>
                      </a:r>
                      <a:endParaRPr lang="zh-CN" altLang="en-US" sz="2800" dirty="0" smtClean="0">
                        <a:solidFill>
                          <a:schemeClr val="tx1"/>
                        </a:solidFill>
                        <a:latin typeface="楷体" panose="02010609060101010101" charset="-122"/>
                        <a:ea typeface="楷体" panose="02010609060101010101" charset="-122"/>
                      </a:endParaRPr>
                    </a:p>
                    <a:p>
                      <a:pPr algn="l">
                        <a:buNone/>
                      </a:pPr>
                      <a:r>
                        <a:rPr lang="zh-CN" altLang="en-US" sz="2800" b="1" dirty="0" smtClean="0">
                          <a:solidFill>
                            <a:srgbClr val="FF0000"/>
                          </a:solidFill>
                          <a:latin typeface="楷体" panose="02010609060101010101" charset="-122"/>
                          <a:ea typeface="楷体" panose="02010609060101010101" charset="-122"/>
                        </a:rPr>
                        <a:t>音乐性、</a:t>
                      </a:r>
                      <a:r>
                        <a:rPr lang="zh-CN" altLang="en-US" sz="2800" b="1" dirty="0" smtClean="0">
                          <a:solidFill>
                            <a:srgbClr val="FF0000"/>
                          </a:solidFill>
                          <a:latin typeface="楷体" panose="02010609060101010101" charset="-122"/>
                          <a:ea typeface="楷体" panose="02010609060101010101" charset="-122"/>
                          <a:sym typeface="+mn-ea"/>
                        </a:rPr>
                        <a:t>节奏感强</a:t>
                      </a:r>
                      <a:r>
                        <a:rPr lang="zh-CN" altLang="en-US" sz="2800" dirty="0" smtClean="0">
                          <a:solidFill>
                            <a:schemeClr val="tx1"/>
                          </a:solidFill>
                          <a:latin typeface="楷体" panose="02010609060101010101" charset="-122"/>
                          <a:ea typeface="楷体" panose="02010609060101010101" charset="-122"/>
                        </a:rPr>
                        <a:t>，给人美的享受，</a:t>
                      </a:r>
                      <a:r>
                        <a:rPr lang="zh-CN" altLang="en-US" sz="2800" dirty="0" smtClean="0">
                          <a:solidFill>
                            <a:schemeClr val="tx1"/>
                          </a:solidFill>
                          <a:latin typeface="楷体" panose="02010609060101010101" charset="-122"/>
                          <a:ea typeface="楷体" panose="02010609060101010101" charset="-122"/>
                          <a:sym typeface="+mn-ea"/>
                        </a:rPr>
                        <a:t>富于</a:t>
                      </a:r>
                      <a:r>
                        <a:rPr lang="zh-CN" altLang="en-US" sz="2800" dirty="0" smtClean="0">
                          <a:solidFill>
                            <a:schemeClr val="tx1"/>
                          </a:solidFill>
                          <a:latin typeface="楷体" panose="02010609060101010101" charset="-122"/>
                          <a:ea typeface="楷体" panose="02010609060101010101" charset="-122"/>
                        </a:rPr>
                        <a:t>感染力</a:t>
                      </a:r>
                      <a:r>
                        <a:rPr lang="en-US" altLang="zh-CN" sz="2800" dirty="0" smtClean="0">
                          <a:solidFill>
                            <a:schemeClr val="tx1"/>
                          </a:solidFill>
                          <a:latin typeface="楷体" panose="02010609060101010101" charset="-122"/>
                          <a:ea typeface="楷体" panose="02010609060101010101" charset="-122"/>
                        </a:rPr>
                        <a:t>……</a:t>
                      </a:r>
                      <a:endParaRPr lang="en-US" altLang="zh-CN" sz="2800" dirty="0" smtClean="0">
                        <a:solidFill>
                          <a:schemeClr val="tx1"/>
                        </a:solidFill>
                        <a:latin typeface="楷体" panose="02010609060101010101" charset="-122"/>
                        <a:ea typeface="楷体" panose="02010609060101010101" charset="-122"/>
                      </a:endParaRPr>
                    </a:p>
                  </a:txBody>
                  <a:tcPr marL="91423" marR="91423" marT="45711" marB="45711" anchor="ctr" anchorCtr="0"/>
                </a:tc>
              </a:tr>
              <a:tr h="993775">
                <a:tc>
                  <a:txBody>
                    <a:bodyPr/>
                    <a:p>
                      <a:pPr algn="ctr">
                        <a:buNone/>
                      </a:pPr>
                      <a:r>
                        <a:rPr lang="zh-CN" altLang="en-US" sz="2800" dirty="0" smtClean="0">
                          <a:solidFill>
                            <a:schemeClr val="tx1"/>
                          </a:solidFill>
                          <a:latin typeface="楷体" panose="02010609060101010101" charset="-122"/>
                          <a:ea typeface="楷体" panose="02010609060101010101" charset="-122"/>
                        </a:rPr>
                        <a:t>选有地方特色的词语</a:t>
                      </a:r>
                      <a:r>
                        <a:rPr lang="en-US" altLang="zh-CN" sz="2800" dirty="0" smtClean="0">
                          <a:solidFill>
                            <a:schemeClr val="tx1"/>
                          </a:solidFill>
                          <a:latin typeface="楷体" panose="02010609060101010101" charset="-122"/>
                          <a:ea typeface="楷体" panose="02010609060101010101" charset="-122"/>
                        </a:rPr>
                        <a:t>(</a:t>
                      </a:r>
                      <a:r>
                        <a:rPr lang="zh-CN" altLang="en-US" sz="2800" b="1" dirty="0" smtClean="0">
                          <a:solidFill>
                            <a:srgbClr val="FF0000"/>
                          </a:solidFill>
                          <a:latin typeface="楷体" panose="02010609060101010101" charset="-122"/>
                          <a:ea typeface="楷体" panose="02010609060101010101" charset="-122"/>
                        </a:rPr>
                        <a:t>口语</a:t>
                      </a:r>
                      <a:r>
                        <a:rPr lang="en-US" altLang="zh-CN" sz="2800" dirty="0" smtClean="0">
                          <a:solidFill>
                            <a:schemeClr val="tx1"/>
                          </a:solidFill>
                          <a:latin typeface="楷体" panose="02010609060101010101" charset="-122"/>
                          <a:ea typeface="楷体" panose="02010609060101010101" charset="-122"/>
                        </a:rPr>
                        <a:t>)</a:t>
                      </a:r>
                      <a:endParaRPr lang="en-US" altLang="zh-CN" sz="2800" dirty="0" smtClean="0">
                        <a:solidFill>
                          <a:schemeClr val="tx1"/>
                        </a:solidFill>
                        <a:latin typeface="楷体" panose="02010609060101010101" charset="-122"/>
                        <a:ea typeface="楷体" panose="02010609060101010101" charset="-122"/>
                      </a:endParaRPr>
                    </a:p>
                  </a:txBody>
                  <a:tcPr marL="91423" marR="91423" marT="45711" marB="45711" anchor="ctr" anchorCtr="0"/>
                </a:tc>
                <a:tc>
                  <a:txBody>
                    <a:bodyPr/>
                    <a:p>
                      <a:pPr algn="l">
                        <a:buNone/>
                      </a:pPr>
                      <a:r>
                        <a:rPr lang="zh-CN" altLang="en-US" sz="2800" dirty="0" smtClean="0">
                          <a:solidFill>
                            <a:schemeClr val="tx1"/>
                          </a:solidFill>
                          <a:uFillTx/>
                          <a:latin typeface="楷体" panose="02010609060101010101" charset="-122"/>
                          <a:ea typeface="楷体" panose="02010609060101010101" charset="-122"/>
                          <a:sym typeface="+mn-ea"/>
                        </a:rPr>
                        <a:t>地方特色浓郁，接地气，更易引发共鸣或带给读者新鲜的阅读感受；使诗歌内容通俗易懂，便于传诵</a:t>
                      </a:r>
                      <a:r>
                        <a:rPr lang="en-US" altLang="zh-CN" sz="2800" dirty="0" smtClean="0">
                          <a:solidFill>
                            <a:schemeClr val="tx1"/>
                          </a:solidFill>
                          <a:uFillTx/>
                          <a:latin typeface="楷体" panose="02010609060101010101" charset="-122"/>
                          <a:ea typeface="楷体" panose="02010609060101010101" charset="-122"/>
                          <a:sym typeface="+mn-ea"/>
                        </a:rPr>
                        <a:t>……</a:t>
                      </a:r>
                      <a:endParaRPr lang="en-US" altLang="zh-CN" sz="2800" dirty="0" smtClean="0">
                        <a:solidFill>
                          <a:schemeClr val="tx1"/>
                        </a:solidFill>
                        <a:uFillTx/>
                        <a:latin typeface="楷体" panose="02010609060101010101" charset="-122"/>
                        <a:ea typeface="楷体" panose="02010609060101010101" charset="-122"/>
                        <a:sym typeface="+mn-ea"/>
                      </a:endParaRPr>
                    </a:p>
                  </a:txBody>
                  <a:tcPr marL="91423" marR="91423" marT="45711" marB="45711" anchor="ctr" anchorCtr="0"/>
                </a:tc>
              </a:tr>
              <a:tr h="1233170">
                <a:tc>
                  <a:txBody>
                    <a:bodyPr/>
                    <a:p>
                      <a:pPr algn="ctr">
                        <a:buNone/>
                      </a:pPr>
                      <a:r>
                        <a:rPr lang="zh-CN" altLang="en-US" sz="2800" dirty="0" smtClean="0">
                          <a:solidFill>
                            <a:schemeClr val="tx1"/>
                          </a:solidFill>
                          <a:latin typeface="楷体" panose="02010609060101010101" charset="-122"/>
                          <a:ea typeface="楷体" panose="02010609060101010101" charset="-122"/>
                        </a:rPr>
                        <a:t>灵活运用</a:t>
                      </a:r>
                      <a:r>
                        <a:rPr lang="zh-CN" altLang="en-US" sz="2800" dirty="0" smtClean="0">
                          <a:solidFill>
                            <a:srgbClr val="FF0000"/>
                          </a:solidFill>
                          <a:latin typeface="楷体" panose="02010609060101010101" charset="-122"/>
                          <a:ea typeface="楷体" panose="02010609060101010101" charset="-122"/>
                        </a:rPr>
                        <a:t>多种</a:t>
                      </a:r>
                      <a:r>
                        <a:rPr lang="zh-CN" altLang="en-US" sz="2800" b="1" dirty="0" smtClean="0">
                          <a:solidFill>
                            <a:srgbClr val="FF0000"/>
                          </a:solidFill>
                          <a:latin typeface="楷体" panose="02010609060101010101" charset="-122"/>
                          <a:ea typeface="楷体" panose="02010609060101010101" charset="-122"/>
                        </a:rPr>
                        <a:t>修辞手法</a:t>
                      </a:r>
                      <a:endParaRPr lang="zh-CN" altLang="en-US" sz="2800" b="1" dirty="0" smtClean="0">
                        <a:solidFill>
                          <a:srgbClr val="FF0000"/>
                        </a:solidFill>
                        <a:latin typeface="楷体" panose="02010609060101010101" charset="-122"/>
                        <a:ea typeface="楷体" panose="02010609060101010101" charset="-122"/>
                      </a:endParaRPr>
                    </a:p>
                  </a:txBody>
                  <a:tcPr marL="91423" marR="91423" marT="45711" marB="45711" anchor="ctr" anchorCtr="0"/>
                </a:tc>
                <a:tc>
                  <a:txBody>
                    <a:bodyPr/>
                    <a:p>
                      <a:pPr algn="l">
                        <a:buNone/>
                      </a:pPr>
                      <a:r>
                        <a:rPr lang="zh-CN" altLang="en-US" sz="2800" dirty="0" smtClean="0">
                          <a:solidFill>
                            <a:schemeClr val="tx1"/>
                          </a:solidFill>
                          <a:latin typeface="楷体" panose="02010609060101010101" charset="-122"/>
                          <a:ea typeface="楷体" panose="02010609060101010101" charset="-122"/>
                        </a:rPr>
                        <a:t>使情境或形象更生动、</a:t>
                      </a:r>
                      <a:r>
                        <a:rPr lang="zh-CN" altLang="en-US" sz="2800" b="1" dirty="0" smtClean="0">
                          <a:solidFill>
                            <a:srgbClr val="FF0000"/>
                          </a:solidFill>
                          <a:latin typeface="楷体" panose="02010609060101010101" charset="-122"/>
                          <a:ea typeface="楷体" panose="02010609060101010101" charset="-122"/>
                        </a:rPr>
                        <a:t>更具象、画面感更强</a:t>
                      </a:r>
                      <a:r>
                        <a:rPr lang="zh-CN" altLang="en-US" sz="2800" dirty="0" smtClean="0">
                          <a:solidFill>
                            <a:schemeClr val="tx1"/>
                          </a:solidFill>
                          <a:latin typeface="楷体" panose="02010609060101010101" charset="-122"/>
                          <a:ea typeface="楷体" panose="02010609060101010101" charset="-122"/>
                        </a:rPr>
                        <a:t>、更有感染力；</a:t>
                      </a:r>
                      <a:endParaRPr lang="zh-CN" altLang="en-US" sz="2800" dirty="0" smtClean="0">
                        <a:solidFill>
                          <a:schemeClr val="tx1"/>
                        </a:solidFill>
                        <a:latin typeface="楷体" panose="02010609060101010101" charset="-122"/>
                        <a:ea typeface="楷体" panose="02010609060101010101" charset="-122"/>
                      </a:endParaRPr>
                    </a:p>
                    <a:p>
                      <a:pPr algn="l">
                        <a:buNone/>
                      </a:pPr>
                      <a:r>
                        <a:rPr lang="zh-CN" altLang="en-US" sz="2800" dirty="0" smtClean="0">
                          <a:solidFill>
                            <a:schemeClr val="tx1"/>
                          </a:solidFill>
                          <a:latin typeface="楷体" panose="02010609060101010101" charset="-122"/>
                          <a:ea typeface="楷体" panose="02010609060101010101" charset="-122"/>
                        </a:rPr>
                        <a:t>使情感表达</a:t>
                      </a:r>
                      <a:r>
                        <a:rPr lang="zh-CN" altLang="en-US" sz="2800" b="1" dirty="0" smtClean="0">
                          <a:solidFill>
                            <a:srgbClr val="FF0000"/>
                          </a:solidFill>
                          <a:latin typeface="楷体" panose="02010609060101010101" charset="-122"/>
                          <a:ea typeface="楷体" panose="02010609060101010101" charset="-122"/>
                        </a:rPr>
                        <a:t>更鲜明突出</a:t>
                      </a:r>
                      <a:r>
                        <a:rPr lang="zh-CN" altLang="en-US" sz="2800" dirty="0" smtClean="0">
                          <a:solidFill>
                            <a:schemeClr val="tx1"/>
                          </a:solidFill>
                          <a:latin typeface="楷体" panose="02010609060101010101" charset="-122"/>
                          <a:ea typeface="楷体" panose="02010609060101010101" charset="-122"/>
                        </a:rPr>
                        <a:t>，</a:t>
                      </a:r>
                      <a:r>
                        <a:rPr lang="zh-CN" altLang="en-US" sz="2800" b="1" dirty="0" smtClean="0">
                          <a:solidFill>
                            <a:srgbClr val="FF0000"/>
                          </a:solidFill>
                          <a:latin typeface="楷体" panose="02010609060101010101" charset="-122"/>
                          <a:ea typeface="楷体" panose="02010609060101010101" charset="-122"/>
                        </a:rPr>
                        <a:t>给读者更深的印象</a:t>
                      </a:r>
                      <a:r>
                        <a:rPr lang="zh-CN" altLang="en-US" sz="2800" dirty="0" smtClean="0">
                          <a:solidFill>
                            <a:schemeClr val="tx1"/>
                          </a:solidFill>
                          <a:latin typeface="楷体" panose="02010609060101010101" charset="-122"/>
                          <a:ea typeface="楷体" panose="02010609060101010101" charset="-122"/>
                        </a:rPr>
                        <a:t>；拓</a:t>
                      </a:r>
                      <a:r>
                        <a:rPr lang="zh-CN" altLang="en-US" sz="2800" b="1" dirty="0" smtClean="0">
                          <a:solidFill>
                            <a:srgbClr val="FF0000"/>
                          </a:solidFill>
                          <a:latin typeface="楷体" panose="02010609060101010101" charset="-122"/>
                          <a:ea typeface="楷体" panose="02010609060101010101" charset="-122"/>
                        </a:rPr>
                        <a:t>展读者的想象空间</a:t>
                      </a:r>
                      <a:r>
                        <a:rPr lang="zh-CN" altLang="en-US" sz="2800" dirty="0" smtClean="0">
                          <a:solidFill>
                            <a:schemeClr val="tx1"/>
                          </a:solidFill>
                          <a:latin typeface="楷体" panose="02010609060101010101" charset="-122"/>
                          <a:ea typeface="楷体" panose="02010609060101010101" charset="-122"/>
                        </a:rPr>
                        <a:t>，使表达更有张力，更耐人寻味</a:t>
                      </a:r>
                      <a:r>
                        <a:rPr lang="en-US" altLang="zh-CN" sz="2800" dirty="0" smtClean="0">
                          <a:solidFill>
                            <a:schemeClr val="tx1"/>
                          </a:solidFill>
                          <a:latin typeface="楷体" panose="02010609060101010101" charset="-122"/>
                          <a:ea typeface="楷体" panose="02010609060101010101" charset="-122"/>
                        </a:rPr>
                        <a:t>……</a:t>
                      </a:r>
                      <a:endParaRPr lang="en-US" altLang="zh-CN" sz="2800" dirty="0" smtClean="0">
                        <a:solidFill>
                          <a:schemeClr val="tx1"/>
                        </a:solidFill>
                        <a:latin typeface="楷体" panose="02010609060101010101" charset="-122"/>
                        <a:ea typeface="楷体" panose="02010609060101010101" charset="-122"/>
                      </a:endParaRPr>
                    </a:p>
                  </a:txBody>
                  <a:tcPr marL="91423" marR="91423" marT="45711" marB="45711" anchor="ctr" anchorCtr="0"/>
                </a:tc>
              </a:tr>
            </a:tbl>
          </a:graphicData>
        </a:graphic>
      </p:graphicFrame>
      <p:sp>
        <p:nvSpPr>
          <p:cNvPr id="5" name="文本框 4"/>
          <p:cNvSpPr txBox="1"/>
          <p:nvPr>
            <p:custDataLst>
              <p:tags r:id="rId5"/>
            </p:custDataLst>
          </p:nvPr>
        </p:nvSpPr>
        <p:spPr>
          <a:xfrm>
            <a:off x="698500" y="1616710"/>
            <a:ext cx="11408410" cy="583565"/>
          </a:xfrm>
          <a:prstGeom prst="rect">
            <a:avLst/>
          </a:prstGeom>
          <a:noFill/>
        </p:spPr>
        <p:txBody>
          <a:bodyPr wrap="square" rtlCol="0" anchor="t">
            <a:spAutoFit/>
          </a:bodyPr>
          <a:p>
            <a:pPr marL="457200" indent="-457200" algn="l" fontAlgn="base">
              <a:lnSpc>
                <a:spcPct val="100000"/>
              </a:lnSpc>
              <a:spcBef>
                <a:spcPts val="0"/>
              </a:spcBef>
              <a:spcAft>
                <a:spcPts val="0"/>
              </a:spcAft>
              <a:buClrTx/>
              <a:buSzTx/>
              <a:buFont typeface="Wingdings" panose="05000000000000000000" charset="0"/>
              <a:buChar char="Ø"/>
            </a:pPr>
            <a:r>
              <a:rPr lang="zh-CN" altLang="en-US" sz="3200" b="1">
                <a:latin typeface="宋体" panose="02010600030101010101" pitchFamily="2" charset="-122"/>
                <a:ea typeface="宋体" panose="02010600030101010101" pitchFamily="2" charset="-122"/>
                <a:cs typeface="汉仪劲楷简" panose="00020600040101010101" charset="-122"/>
                <a:sym typeface="+mn-ea"/>
              </a:rPr>
              <a:t>语言表现力升级策略一览表。</a:t>
            </a:r>
            <a:endParaRPr lang="zh-CN" altLang="en-US" sz="3200" b="1">
              <a:latin typeface="宋体" panose="02010600030101010101" pitchFamily="2" charset="-122"/>
              <a:ea typeface="宋体" panose="02010600030101010101" pitchFamily="2" charset="-122"/>
              <a:cs typeface="汉仪劲楷简" panose="0002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8" name="图片2"/>
          <p:cNvPicPr>
            <a:picLocks noChangeAspect="1"/>
          </p:cNvPicPr>
          <p:nvPr>
            <p:custDataLst>
              <p:tags r:id="rId1"/>
            </p:custDataLst>
          </p:nvPr>
        </p:nvPicPr>
        <p:blipFill>
          <a:blip r:embed="rId2"/>
          <a:stretch>
            <a:fillRect/>
          </a:stretch>
        </p:blipFill>
        <p:spPr>
          <a:xfrm>
            <a:off x="509588" y="197485"/>
            <a:ext cx="3729037" cy="800100"/>
          </a:xfrm>
          <a:prstGeom prst="rect">
            <a:avLst/>
          </a:prstGeom>
          <a:noFill/>
          <a:ln>
            <a:noFill/>
            <a:miter lim="800000"/>
            <a:headEnd/>
            <a:tailEnd/>
          </a:ln>
        </p:spPr>
      </p:pic>
      <p:sp>
        <p:nvSpPr>
          <p:cNvPr id="3079" name="文本3"/>
          <p:cNvSpPr txBox="1"/>
          <p:nvPr>
            <p:custDataLst>
              <p:tags r:id="rId3"/>
            </p:custDataLst>
          </p:nvPr>
        </p:nvSpPr>
        <p:spPr>
          <a:xfrm>
            <a:off x="951446" y="27612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课后拓展</a:t>
            </a:r>
            <a:endParaRPr lang="zh-CN" altLang="en-US" sz="3000" b="1">
              <a:solidFill>
                <a:srgbClr val="FFFFFF"/>
              </a:solidFill>
              <a:latin typeface="微软雅黑" panose="020B0503020204020204" charset="-122"/>
              <a:ea typeface="微软雅黑" panose="020B0503020204020204" charset="-122"/>
            </a:endParaRPr>
          </a:p>
        </p:txBody>
      </p:sp>
      <p:sp>
        <p:nvSpPr>
          <p:cNvPr id="2" name="文本框 1"/>
          <p:cNvSpPr txBox="1"/>
          <p:nvPr>
            <p:custDataLst>
              <p:tags r:id="rId4"/>
            </p:custDataLst>
          </p:nvPr>
        </p:nvSpPr>
        <p:spPr>
          <a:xfrm>
            <a:off x="361315" y="997585"/>
            <a:ext cx="11408410" cy="1076325"/>
          </a:xfrm>
          <a:prstGeom prst="rect">
            <a:avLst/>
          </a:prstGeom>
          <a:noFill/>
        </p:spPr>
        <p:txBody>
          <a:bodyPr wrap="square" rtlCol="0" anchor="t">
            <a:spAutoFit/>
          </a:bodyPr>
          <a:p>
            <a:pPr marL="457200" indent="-457200" algn="l" fontAlgn="base">
              <a:lnSpc>
                <a:spcPct val="100000"/>
              </a:lnSpc>
              <a:spcBef>
                <a:spcPts val="0"/>
              </a:spcBef>
              <a:spcAft>
                <a:spcPts val="0"/>
              </a:spcAft>
              <a:buClrTx/>
              <a:buSzTx/>
              <a:buFont typeface="Wingdings" panose="05000000000000000000" charset="0"/>
              <a:buChar char="Ø"/>
            </a:pPr>
            <a:r>
              <a:rPr lang="zh-CN" altLang="en-US" sz="3200" b="1">
                <a:latin typeface="宋体" panose="02010600030101010101" pitchFamily="2" charset="-122"/>
                <a:ea typeface="宋体" panose="02010600030101010101" pitchFamily="2" charset="-122"/>
                <a:cs typeface="汉仪劲楷简" panose="00020600040101010101" charset="-122"/>
                <a:sym typeface="+mn-ea"/>
              </a:rPr>
              <a:t>课外阅读《延安颂》《延安</a:t>
            </a:r>
            <a:r>
              <a:rPr lang="en-US" altLang="zh-CN" sz="3200" b="1">
                <a:latin typeface="宋体" panose="02010600030101010101" pitchFamily="2" charset="-122"/>
                <a:ea typeface="宋体" panose="02010600030101010101" pitchFamily="2" charset="-122"/>
                <a:cs typeface="汉仪劲楷简" panose="00020600040101010101" charset="-122"/>
                <a:sym typeface="+mn-ea"/>
              </a:rPr>
              <a:t>,</a:t>
            </a:r>
            <a:r>
              <a:rPr lang="zh-CN" altLang="en-US" sz="3200" b="1">
                <a:latin typeface="宋体" panose="02010600030101010101" pitchFamily="2" charset="-122"/>
                <a:ea typeface="宋体" panose="02010600030101010101" pitchFamily="2" charset="-122"/>
                <a:cs typeface="汉仪劲楷简" panose="00020600040101010101" charset="-122"/>
                <a:sym typeface="+mn-ea"/>
              </a:rPr>
              <a:t>我把你追寻》</a:t>
            </a:r>
            <a:r>
              <a:rPr lang="en-US" altLang="zh-CN" sz="3200" b="1">
                <a:latin typeface="宋体" panose="02010600030101010101" pitchFamily="2" charset="-122"/>
                <a:ea typeface="宋体" panose="02010600030101010101" pitchFamily="2" charset="-122"/>
                <a:cs typeface="汉仪劲楷简" panose="00020600040101010101" charset="-122"/>
                <a:sym typeface="+mn-ea"/>
              </a:rPr>
              <a:t>,</a:t>
            </a:r>
            <a:r>
              <a:rPr lang="zh-CN" altLang="en-US" sz="3200" b="1">
                <a:latin typeface="宋体" panose="02010600030101010101" pitchFamily="2" charset="-122"/>
                <a:ea typeface="宋体" panose="02010600030101010101" pitchFamily="2" charset="-122"/>
                <a:cs typeface="汉仪劲楷简" panose="00020600040101010101" charset="-122"/>
                <a:sym typeface="+mn-ea"/>
              </a:rPr>
              <a:t>谈谈你对</a:t>
            </a:r>
            <a:r>
              <a:rPr lang="en-US" altLang="zh-CN" sz="3200" b="1">
                <a:latin typeface="宋体" panose="02010600030101010101" pitchFamily="2" charset="-122"/>
                <a:ea typeface="宋体" panose="02010600030101010101" pitchFamily="2" charset="-122"/>
                <a:cs typeface="汉仪劲楷简" panose="00020600040101010101" charset="-122"/>
                <a:sym typeface="+mn-ea"/>
              </a:rPr>
              <a:t>“</a:t>
            </a:r>
            <a:r>
              <a:rPr lang="zh-CN" altLang="en-US" sz="3200" b="1">
                <a:latin typeface="宋体" panose="02010600030101010101" pitchFamily="2" charset="-122"/>
                <a:ea typeface="宋体" panose="02010600030101010101" pitchFamily="2" charset="-122"/>
                <a:cs typeface="汉仪劲楷简" panose="00020600040101010101" charset="-122"/>
                <a:sym typeface="+mn-ea"/>
              </a:rPr>
              <a:t>延安精神</a:t>
            </a:r>
            <a:r>
              <a:rPr lang="en-US" altLang="zh-CN" sz="3200" b="1">
                <a:latin typeface="宋体" panose="02010600030101010101" pitchFamily="2" charset="-122"/>
                <a:ea typeface="宋体" panose="02010600030101010101" pitchFamily="2" charset="-122"/>
                <a:cs typeface="汉仪劲楷简" panose="00020600040101010101" charset="-122"/>
                <a:sym typeface="+mn-ea"/>
              </a:rPr>
              <a:t>”</a:t>
            </a:r>
            <a:r>
              <a:rPr lang="zh-CN" altLang="en-US" sz="3200" b="1">
                <a:latin typeface="宋体" panose="02010600030101010101" pitchFamily="2" charset="-122"/>
                <a:ea typeface="宋体" panose="02010600030101010101" pitchFamily="2" charset="-122"/>
                <a:cs typeface="汉仪劲楷简" panose="00020600040101010101" charset="-122"/>
                <a:sym typeface="+mn-ea"/>
              </a:rPr>
              <a:t>的理解。</a:t>
            </a:r>
            <a:endParaRPr lang="zh-CN" altLang="en-US" sz="3200" b="1">
              <a:latin typeface="宋体" panose="02010600030101010101" pitchFamily="2" charset="-122"/>
              <a:ea typeface="宋体" panose="02010600030101010101" pitchFamily="2" charset="-122"/>
              <a:cs typeface="汉仪劲楷简" panose="00020600040101010101" charset="-122"/>
              <a:sym typeface="+mn-ea"/>
            </a:endParaRPr>
          </a:p>
        </p:txBody>
      </p:sp>
      <p:sp>
        <p:nvSpPr>
          <p:cNvPr id="5" name="文本框 4"/>
          <p:cNvSpPr txBox="1"/>
          <p:nvPr/>
        </p:nvSpPr>
        <p:spPr>
          <a:xfrm>
            <a:off x="747395" y="2073910"/>
            <a:ext cx="11022330" cy="4523105"/>
          </a:xfrm>
          <a:prstGeom prst="rect">
            <a:avLst/>
          </a:prstGeom>
        </p:spPr>
        <p:txBody>
          <a:bodyPr wrap="square">
            <a:spAutoFit/>
          </a:bodyPr>
          <a:p>
            <a:pPr marL="0" indent="0"/>
            <a:r>
              <a:rPr lang="zh-CN" altLang="en-US" sz="3200" b="1" i="0">
                <a:solidFill>
                  <a:srgbClr val="000000"/>
                </a:solidFill>
                <a:latin typeface="Helvetica Neue"/>
                <a:ea typeface="Helvetica Neue"/>
              </a:rPr>
              <a:t>作者选取“延河、枣园、南泥湾、杨家岭”四个具有代表性的地方来表现延安精神。“延河”，人们常在河边讨论革命道理；“枣园”，曾是中央领导同志从事革命活动的地方；“南泥湾”，当年三五九旅曾在这里垦荒种粮，开展大生产运动；“杨家岭”，中国共产党的许多重要会议都是在这里召开的。这四个地方代表了延安精神，即</a:t>
            </a:r>
            <a:r>
              <a:rPr lang="zh-CN" altLang="en-US" sz="3200" b="1" i="0">
                <a:solidFill>
                  <a:srgbClr val="FF0000"/>
                </a:solidFill>
                <a:latin typeface="Helvetica Neue"/>
                <a:ea typeface="Helvetica Neue"/>
              </a:rPr>
              <a:t>全心全意为人民服务的精神</a:t>
            </a:r>
            <a:r>
              <a:rPr lang="zh-CN" altLang="en-US" sz="3200" b="1" i="0">
                <a:solidFill>
                  <a:srgbClr val="000000"/>
                </a:solidFill>
                <a:latin typeface="Helvetica Neue"/>
                <a:ea typeface="Helvetica Neue"/>
              </a:rPr>
              <a:t>，</a:t>
            </a:r>
            <a:r>
              <a:rPr lang="zh-CN" altLang="en-US" sz="3200" b="1">
                <a:solidFill>
                  <a:srgbClr val="FF0000"/>
                </a:solidFill>
                <a:latin typeface="宋体" panose="02010600030101010101" pitchFamily="2" charset="-122"/>
                <a:ea typeface="宋体" panose="02010600030101010101" pitchFamily="2" charset="-122"/>
                <a:sym typeface="+mn-ea"/>
              </a:rPr>
              <a:t>坚持实事求是的精神</a:t>
            </a:r>
            <a:r>
              <a:rPr lang="zh-CN" altLang="en-US" sz="3200" b="1">
                <a:solidFill>
                  <a:srgbClr val="000000"/>
                </a:solidFill>
                <a:latin typeface="Helvetica Neue"/>
                <a:ea typeface="Helvetica Neue"/>
                <a:sym typeface="+mn-ea"/>
              </a:rPr>
              <a:t>，</a:t>
            </a:r>
            <a:r>
              <a:rPr lang="zh-CN" altLang="en-US" sz="3200" b="1" i="0">
                <a:solidFill>
                  <a:srgbClr val="FF0000"/>
                </a:solidFill>
                <a:latin typeface="Helvetica Neue"/>
                <a:ea typeface="Helvetica Neue"/>
              </a:rPr>
              <a:t>自力更生、艰苦奋斗的精神</a:t>
            </a:r>
            <a:r>
              <a:rPr lang="zh-CN" altLang="en-US" sz="3200" b="1" i="0">
                <a:solidFill>
                  <a:srgbClr val="000000"/>
                </a:solidFill>
                <a:latin typeface="Helvetica Neue"/>
                <a:ea typeface="Helvetica Neue"/>
              </a:rPr>
              <a:t>，</a:t>
            </a:r>
            <a:r>
              <a:rPr lang="zh-CN" altLang="en-US" sz="3200" b="1" i="0">
                <a:solidFill>
                  <a:srgbClr val="FF0000"/>
                </a:solidFill>
                <a:latin typeface="Helvetica Neue"/>
                <a:ea typeface="Helvetica Neue"/>
              </a:rPr>
              <a:t>力求上进、永不满足的精神</a:t>
            </a:r>
            <a:r>
              <a:rPr lang="zh-CN" altLang="en-US" sz="3200" b="1" i="0">
                <a:solidFill>
                  <a:srgbClr val="000000"/>
                </a:solidFill>
                <a:latin typeface="Helvetica Neue"/>
                <a:ea typeface="Helvetica Neue"/>
              </a:rPr>
              <a:t>，</a:t>
            </a:r>
            <a:r>
              <a:rPr lang="zh-CN" altLang="en-US" sz="3200" b="1">
                <a:solidFill>
                  <a:srgbClr val="FF0000"/>
                </a:solidFill>
                <a:latin typeface="宋体" panose="02010600030101010101" pitchFamily="2" charset="-122"/>
                <a:ea typeface="宋体" panose="02010600030101010101" pitchFamily="2" charset="-122"/>
                <a:sym typeface="+mn-ea"/>
              </a:rPr>
              <a:t>勤俭节约、</a:t>
            </a:r>
            <a:r>
              <a:rPr lang="zh-CN" altLang="en-US" sz="3200" b="1">
                <a:solidFill>
                  <a:srgbClr val="FF0000"/>
                </a:solidFill>
                <a:latin typeface="宋体" panose="02010600030101010101" pitchFamily="2" charset="-122"/>
                <a:ea typeface="宋体" panose="02010600030101010101" pitchFamily="2" charset="-122"/>
                <a:sym typeface="+mn-ea"/>
              </a:rPr>
              <a:t>勇挑重担的</a:t>
            </a:r>
            <a:r>
              <a:rPr lang="en-US" altLang="zh-CN" sz="3200" b="1">
                <a:solidFill>
                  <a:srgbClr val="FF0000"/>
                </a:solidFill>
                <a:latin typeface="宋体" panose="02010600030101010101" pitchFamily="2" charset="-122"/>
                <a:ea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sym typeface="+mn-ea"/>
              </a:rPr>
              <a:t>骆驼精神</a:t>
            </a:r>
            <a:r>
              <a:rPr lang="en-US" altLang="zh-CN" sz="3200" b="1">
                <a:solidFill>
                  <a:srgbClr val="FF0000"/>
                </a:solidFill>
                <a:latin typeface="宋体" panose="02010600030101010101" pitchFamily="2" charset="-122"/>
                <a:ea typeface="宋体" panose="02010600030101010101" pitchFamily="2" charset="-122"/>
                <a:sym typeface="+mn-ea"/>
              </a:rPr>
              <a:t>”</a:t>
            </a:r>
            <a:r>
              <a:rPr lang="zh-CN" altLang="en-US" sz="3200" b="1" i="0">
                <a:solidFill>
                  <a:srgbClr val="000000"/>
                </a:solidFill>
                <a:latin typeface="Helvetica Neue"/>
                <a:ea typeface="Helvetica Neue"/>
              </a:rPr>
              <a:t>。</a:t>
            </a:r>
            <a:endParaRPr lang="zh-CN" altLang="en-US" sz="3200" b="1" i="0">
              <a:solidFill>
                <a:srgbClr val="000000"/>
              </a:solidFill>
              <a:latin typeface="Helvetica Neue"/>
              <a:ea typeface="Helvetica Neue"/>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77365" y="1315085"/>
            <a:ext cx="8783320" cy="4440555"/>
          </a:xfrm>
          <a:prstGeom prst="rect">
            <a:avLst/>
          </a:prstGeom>
        </p:spPr>
      </p:pic>
      <p:pic>
        <p:nvPicPr>
          <p:cNvPr id="3078" name="图片2"/>
          <p:cNvPicPr>
            <a:picLocks noChangeAspect="1"/>
          </p:cNvPicPr>
          <p:nvPr>
            <p:custDataLst>
              <p:tags r:id="rId2"/>
            </p:custDataLst>
          </p:nvPr>
        </p:nvPicPr>
        <p:blipFill>
          <a:blip r:embed="rId3"/>
          <a:stretch>
            <a:fillRect/>
          </a:stretch>
        </p:blipFill>
        <p:spPr>
          <a:xfrm>
            <a:off x="509588" y="725805"/>
            <a:ext cx="3729037" cy="800100"/>
          </a:xfrm>
          <a:prstGeom prst="rect">
            <a:avLst/>
          </a:prstGeom>
          <a:noFill/>
          <a:ln>
            <a:noFill/>
            <a:miter lim="800000"/>
            <a:headEnd/>
            <a:tailEnd/>
          </a:ln>
        </p:spPr>
      </p:pic>
      <p:sp>
        <p:nvSpPr>
          <p:cNvPr id="3079" name="文本3"/>
          <p:cNvSpPr txBox="1"/>
          <p:nvPr>
            <p:custDataLst>
              <p:tags r:id="rId4"/>
            </p:custDataLst>
          </p:nvPr>
        </p:nvSpPr>
        <p:spPr>
          <a:xfrm>
            <a:off x="950811" y="80507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板书设计</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图片2"/>
          <p:cNvPicPr>
            <a:picLocks noChangeAspect="1"/>
          </p:cNvPicPr>
          <p:nvPr>
            <p:custDataLst>
              <p:tags r:id="rId1"/>
            </p:custDataLst>
          </p:nvPr>
        </p:nvPicPr>
        <p:blipFill>
          <a:blip r:embed="rId2"/>
          <a:stretch>
            <a:fillRect/>
          </a:stretch>
        </p:blipFill>
        <p:spPr>
          <a:xfrm>
            <a:off x="641033" y="488950"/>
            <a:ext cx="3729037" cy="800100"/>
          </a:xfrm>
          <a:prstGeom prst="rect">
            <a:avLst/>
          </a:prstGeom>
          <a:noFill/>
          <a:ln>
            <a:noFill/>
            <a:miter lim="800000"/>
            <a:headEnd/>
            <a:tailEnd/>
          </a:ln>
        </p:spPr>
      </p:pic>
      <p:sp>
        <p:nvSpPr>
          <p:cNvPr id="3079" name="文本3"/>
          <p:cNvSpPr txBox="1"/>
          <p:nvPr>
            <p:custDataLst>
              <p:tags r:id="rId3"/>
            </p:custDataLst>
          </p:nvPr>
        </p:nvSpPr>
        <p:spPr>
          <a:xfrm>
            <a:off x="1082256" y="56822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写作背景</a:t>
            </a:r>
            <a:endParaRPr lang="zh-CN" altLang="en-US" sz="3000" b="1">
              <a:solidFill>
                <a:srgbClr val="FFFFFF"/>
              </a:solidFill>
              <a:latin typeface="微软雅黑" panose="020B0503020204020204" charset="-122"/>
              <a:ea typeface="微软雅黑" panose="020B0503020204020204" charset="-122"/>
            </a:endParaRPr>
          </a:p>
        </p:txBody>
      </p:sp>
      <p:sp>
        <p:nvSpPr>
          <p:cNvPr id="2" name="文本框 1"/>
          <p:cNvSpPr txBox="1"/>
          <p:nvPr>
            <p:custDataLst>
              <p:tags r:id="rId4"/>
            </p:custDataLst>
          </p:nvPr>
        </p:nvSpPr>
        <p:spPr>
          <a:xfrm>
            <a:off x="1082040" y="1593215"/>
            <a:ext cx="10009505" cy="3037840"/>
          </a:xfrm>
          <a:prstGeom prst="rect">
            <a:avLst/>
          </a:prstGeom>
          <a:noFill/>
        </p:spPr>
        <p:txBody>
          <a:bodyPr wrap="square" rtlCol="0">
            <a:noAutofit/>
          </a:bodyPr>
          <a:p>
            <a:pPr indent="720090" algn="l" fontAlgn="auto">
              <a:lnSpc>
                <a:spcPct val="120000"/>
              </a:lnSpc>
              <a:spcBef>
                <a:spcPts val="0"/>
              </a:spcBef>
              <a:spcAft>
                <a:spcPts val="0"/>
              </a:spcAft>
            </a:pPr>
            <a:r>
              <a:rPr sz="3200" b="1" err="1">
                <a:latin typeface="楷体" panose="02010609060101010101" charset="-122"/>
                <a:ea typeface="楷体" panose="02010609060101010101" charset="-122"/>
                <a:cs typeface="楷体" panose="02010609060101010101" charset="-122"/>
                <a:sym typeface="+mn-ea"/>
              </a:rPr>
              <a:t>本诗选自《贺敬之诗选》。</a:t>
            </a:r>
            <a:r>
              <a:rPr lang="en-US" altLang="zh-CN" sz="3200" dirty="0">
                <a:latin typeface="楷体" panose="02010609060101010101" charset="-122"/>
                <a:ea typeface="楷体" panose="02010609060101010101" charset="-122"/>
                <a:cs typeface="楷体" panose="02010609060101010101" charset="-122"/>
                <a:sym typeface="+mn-ea"/>
              </a:rPr>
              <a:t>1956</a:t>
            </a:r>
            <a:r>
              <a:rPr lang="zh-CN" altLang="en-US" sz="3200" b="1" dirty="0">
                <a:latin typeface="楷体" panose="02010609060101010101" charset="-122"/>
                <a:ea typeface="楷体" panose="02010609060101010101" charset="-122"/>
                <a:cs typeface="楷体" panose="02010609060101010101" charset="-122"/>
                <a:sym typeface="+mn-ea"/>
              </a:rPr>
              <a:t>年，诗人从北京回到了曾经生活过的革命圣地延安，看到了十年间延安巨大的发展变化，内心充满</a:t>
            </a:r>
            <a:r>
              <a:rPr lang="zh-CN" altLang="en-US" sz="3200" b="1" dirty="0">
                <a:solidFill>
                  <a:srgbClr val="FF0000"/>
                </a:solidFill>
                <a:latin typeface="楷体" panose="02010609060101010101" charset="-122"/>
                <a:ea typeface="楷体" panose="02010609060101010101" charset="-122"/>
                <a:cs typeface="楷体" panose="02010609060101010101" charset="-122"/>
                <a:sym typeface="+mn-ea"/>
              </a:rPr>
              <a:t>激动和喜悦</a:t>
            </a:r>
            <a:r>
              <a:rPr lang="zh-CN" altLang="en-US" sz="3200" b="1" dirty="0">
                <a:latin typeface="楷体" panose="02010609060101010101" charset="-122"/>
                <a:ea typeface="楷体" panose="02010609060101010101" charset="-122"/>
                <a:cs typeface="楷体" panose="02010609060101010101" charset="-122"/>
                <a:sym typeface="+mn-ea"/>
              </a:rPr>
              <a:t>，于是用</a:t>
            </a:r>
            <a:r>
              <a:rPr lang="zh-CN" altLang="en-US" sz="3200" b="1" dirty="0">
                <a:solidFill>
                  <a:srgbClr val="FF0000"/>
                </a:solidFill>
                <a:latin typeface="楷体" panose="02010609060101010101" charset="-122"/>
                <a:ea typeface="楷体" panose="02010609060101010101" charset="-122"/>
                <a:cs typeface="楷体" panose="02010609060101010101" charset="-122"/>
                <a:sym typeface="+mn-ea"/>
              </a:rPr>
              <a:t>陕北民歌“信天游”</a:t>
            </a:r>
            <a:r>
              <a:rPr lang="zh-CN" altLang="en-US" sz="3200" b="1" dirty="0">
                <a:latin typeface="楷体" panose="02010609060101010101" charset="-122"/>
                <a:ea typeface="楷体" panose="02010609060101010101" charset="-122"/>
                <a:cs typeface="楷体" panose="02010609060101010101" charset="-122"/>
                <a:sym typeface="+mn-ea"/>
              </a:rPr>
              <a:t>的形式写下了这首</a:t>
            </a:r>
            <a:r>
              <a:rPr lang="zh-CN" altLang="en-US" sz="3200" b="1" dirty="0">
                <a:solidFill>
                  <a:srgbClr val="1B37E5"/>
                </a:solidFill>
                <a:latin typeface="楷体" panose="02010609060101010101" charset="-122"/>
                <a:ea typeface="楷体" panose="02010609060101010101" charset="-122"/>
                <a:cs typeface="楷体" panose="02010609060101010101" charset="-122"/>
                <a:sym typeface="+mn-ea"/>
              </a:rPr>
              <a:t>抒情色彩浓郁</a:t>
            </a:r>
            <a:r>
              <a:rPr lang="zh-CN" altLang="en-US" sz="3200" b="1" dirty="0">
                <a:latin typeface="楷体" panose="02010609060101010101" charset="-122"/>
                <a:ea typeface="楷体" panose="02010609060101010101" charset="-122"/>
                <a:cs typeface="楷体" panose="02010609060101010101" charset="-122"/>
                <a:sym typeface="+mn-ea"/>
              </a:rPr>
              <a:t>的诗歌，</a:t>
            </a:r>
            <a:r>
              <a:rPr lang="zh-CN" altLang="en-US" sz="3200" b="1" dirty="0">
                <a:solidFill>
                  <a:srgbClr val="C00000"/>
                </a:solidFill>
                <a:latin typeface="楷体" panose="02010609060101010101" charset="-122"/>
                <a:ea typeface="楷体" panose="02010609060101010101" charset="-122"/>
                <a:cs typeface="楷体" panose="02010609060101010101" charset="-122"/>
                <a:sym typeface="+mn-ea"/>
              </a:rPr>
              <a:t>歌颂党中央的伟大</a:t>
            </a:r>
            <a:r>
              <a:rPr lang="zh-CN" altLang="en-US" sz="3200" b="1" dirty="0">
                <a:latin typeface="楷体" panose="02010609060101010101" charset="-122"/>
                <a:ea typeface="楷体" panose="02010609060101010101" charset="-122"/>
                <a:cs typeface="楷体" panose="02010609060101010101" charset="-122"/>
                <a:sym typeface="+mn-ea"/>
              </a:rPr>
              <a:t>，表达对延安人民深厚而真切的感情。</a:t>
            </a:r>
            <a:endParaRPr lang="zh-CN" altLang="en-US" sz="3200" b="1" dirty="0">
              <a:solidFill>
                <a:schemeClr val="tx1"/>
              </a:solidFill>
              <a:latin typeface="楷体" panose="02010609060101010101" charset="-122"/>
              <a:ea typeface="楷体" panose="02010609060101010101" charset="-122"/>
              <a:cs typeface="楷体" panose="02010609060101010101" charset="-122"/>
            </a:endParaRPr>
          </a:p>
          <a:p>
            <a:pPr indent="720090" algn="l" fontAlgn="auto">
              <a:lnSpc>
                <a:spcPct val="120000"/>
              </a:lnSpc>
              <a:spcBef>
                <a:spcPts val="0"/>
              </a:spcBef>
              <a:spcAft>
                <a:spcPts val="0"/>
              </a:spcAft>
            </a:pPr>
            <a:endParaRPr lang="zh-CN" altLang="en-US" sz="3200" b="1" dirty="0">
              <a:solidFill>
                <a:schemeClr val="tx1"/>
              </a:solidFill>
              <a:latin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
          <p:cNvSpPr/>
          <p:nvPr>
            <p:custDataLst>
              <p:tags r:id="rId1"/>
            </p:custDataLst>
          </p:nvPr>
        </p:nvSpPr>
        <p:spPr>
          <a:xfrm>
            <a:off x="2233295" y="2078673"/>
            <a:ext cx="7357110" cy="1383665"/>
          </a:xfrm>
          <a:prstGeom prst="rect">
            <a:avLst/>
          </a:prstGeom>
          <a:noFill/>
          <a:ln w="9525">
            <a:noFill/>
          </a:ln>
        </p:spPr>
        <p:txBody>
          <a:bodyPr wrap="square" anchor="ctr">
            <a:spAutoFit/>
          </a:bodyPr>
          <a:lstStyle/>
          <a:p>
            <a:pPr indent="200025" algn="just" eaLnBrk="0" hangingPunct="0">
              <a:lnSpc>
                <a:spcPct val="150000"/>
              </a:lnSpc>
            </a:pPr>
            <a:endParaRPr lang="en-US" altLang="zh-CN" sz="2800">
              <a:solidFill>
                <a:srgbClr val="000000"/>
              </a:solidFill>
              <a:latin typeface="黑体" panose="02010609060101010101" charset="-122"/>
              <a:ea typeface="黑体" panose="02010609060101010101" charset="-122"/>
            </a:endParaRPr>
          </a:p>
          <a:p>
            <a:pPr indent="200025" algn="just" eaLnBrk="0" hangingPunct="0">
              <a:lnSpc>
                <a:spcPct val="150000"/>
              </a:lnSpc>
            </a:pPr>
            <a:endParaRPr lang="zh-CN" altLang="en-US" sz="2800">
              <a:solidFill>
                <a:srgbClr val="000000"/>
              </a:solidFill>
              <a:latin typeface="黑体" panose="02010609060101010101" charset="-122"/>
              <a:ea typeface="黑体" panose="02010609060101010101" charset="-122"/>
            </a:endParaRPr>
          </a:p>
        </p:txBody>
      </p:sp>
      <p:sp>
        <p:nvSpPr>
          <p:cNvPr id="3" name="文本框 2"/>
          <p:cNvSpPr txBox="1"/>
          <p:nvPr>
            <p:custDataLst>
              <p:tags r:id="rId2"/>
            </p:custDataLst>
          </p:nvPr>
        </p:nvSpPr>
        <p:spPr>
          <a:xfrm>
            <a:off x="613410" y="1687830"/>
            <a:ext cx="11060726" cy="4015105"/>
          </a:xfrm>
          <a:prstGeom prst="rect">
            <a:avLst/>
          </a:prstGeom>
          <a:noFill/>
        </p:spPr>
        <p:txBody>
          <a:bodyPr wrap="square" rtlCol="0" anchor="t">
            <a:spAutoFit/>
          </a:bodyPr>
          <a:lstStyle/>
          <a:p>
            <a:pPr algn="just">
              <a:lnSpc>
                <a:spcPct val="150000"/>
              </a:lnSpc>
            </a:pPr>
            <a:r>
              <a:rPr sz="3400" b="1">
                <a:solidFill>
                  <a:schemeClr val="tx1"/>
                </a:solidFill>
                <a:latin typeface="黑体" panose="02010609060101010101" charset="-122"/>
                <a:ea typeface="黑体" panose="02010609060101010101" charset="-122"/>
                <a:cs typeface="黑体" panose="02010609060101010101" charset="-122"/>
                <a:sym typeface="+mn-ea"/>
              </a:rPr>
              <a:t>1.</a:t>
            </a:r>
            <a:r>
              <a:rPr lang="zh-CN" altLang="en-US" sz="3400" b="1">
                <a:solidFill>
                  <a:schemeClr val="tx1"/>
                </a:solidFill>
                <a:latin typeface="黑体" panose="02010609060101010101" charset="-122"/>
                <a:ea typeface="黑体" panose="02010609060101010101" charset="-122"/>
                <a:cs typeface="黑体" panose="02010609060101010101" charset="-122"/>
                <a:sym typeface="+mn-ea"/>
              </a:rPr>
              <a:t>了解信天游的知识，学习比兴手法</a:t>
            </a:r>
            <a:r>
              <a:rPr lang="en-US" altLang="zh-CN" sz="3400">
                <a:effectLst/>
                <a:latin typeface="方正楷体_GBK" charset="0"/>
                <a:ea typeface="微软雅黑" panose="020B0503020204020204" charset="-122"/>
                <a:sym typeface="微软雅黑" panose="020B0503020204020204" charset="-122"/>
              </a:rPr>
              <a:t>(</a:t>
            </a:r>
            <a:r>
              <a:rPr lang="zh-CN" altLang="en-US" sz="3400" dirty="0" smtClean="0">
                <a:solidFill>
                  <a:srgbClr val="FF0000"/>
                </a:solidFill>
                <a:latin typeface="黑体" panose="02010609060101010101" charset="-122"/>
                <a:ea typeface="黑体" panose="02010609060101010101" charset="-122"/>
                <a:cs typeface="Times New Roman" panose="02020603050405020304" charset="0"/>
                <a:sym typeface="+mn-ea"/>
              </a:rPr>
              <a:t>重点</a:t>
            </a:r>
            <a:r>
              <a:rPr lang="en-US" altLang="zh-CN" sz="3400">
                <a:effectLst/>
                <a:latin typeface="方正楷体_GBK" charset="0"/>
                <a:ea typeface="微软雅黑" panose="020B0503020204020204" charset="-122"/>
                <a:sym typeface="微软雅黑" panose="020B0503020204020204" charset="-122"/>
              </a:rPr>
              <a:t>)</a:t>
            </a:r>
            <a:r>
              <a:rPr sz="3400" b="1">
                <a:solidFill>
                  <a:schemeClr val="tx1"/>
                </a:solidFill>
                <a:latin typeface="黑体" panose="02010609060101010101" charset="-122"/>
                <a:ea typeface="黑体" panose="02010609060101010101" charset="-122"/>
                <a:cs typeface="黑体" panose="02010609060101010101" charset="-122"/>
                <a:sym typeface="+mn-ea"/>
              </a:rPr>
              <a:t>。</a:t>
            </a:r>
            <a:endParaRPr sz="3400" b="1">
              <a:solidFill>
                <a:schemeClr val="tx1"/>
              </a:solidFill>
              <a:latin typeface="黑体" panose="02010609060101010101" charset="-122"/>
              <a:ea typeface="黑体" panose="02010609060101010101" charset="-122"/>
              <a:cs typeface="黑体" panose="02010609060101010101" charset="-122"/>
              <a:sym typeface="+mn-ea"/>
            </a:endParaRPr>
          </a:p>
          <a:p>
            <a:pPr algn="just">
              <a:lnSpc>
                <a:spcPct val="150000"/>
              </a:lnSpc>
            </a:pPr>
            <a:r>
              <a:rPr sz="3400" b="1">
                <a:solidFill>
                  <a:schemeClr val="tx1"/>
                </a:solidFill>
                <a:latin typeface="黑体" panose="02010609060101010101" charset="-122"/>
                <a:ea typeface="黑体" panose="02010609060101010101" charset="-122"/>
                <a:cs typeface="黑体" panose="02010609060101010101" charset="-122"/>
                <a:sym typeface="+mn-ea"/>
              </a:rPr>
              <a:t>2.</a:t>
            </a:r>
            <a:r>
              <a:rPr lang="zh-CN" sz="3400" b="1">
                <a:solidFill>
                  <a:schemeClr val="tx1"/>
                </a:solidFill>
                <a:latin typeface="黑体" panose="02010609060101010101" charset="-122"/>
                <a:ea typeface="黑体" panose="02010609060101010101" charset="-122"/>
                <a:cs typeface="黑体" panose="02010609060101010101" charset="-122"/>
                <a:sym typeface="+mn-ea"/>
              </a:rPr>
              <a:t>准确</a:t>
            </a:r>
            <a:r>
              <a:rPr lang="zh-CN" altLang="en-US" sz="3400" b="1">
                <a:solidFill>
                  <a:schemeClr val="tx1"/>
                </a:solidFill>
                <a:latin typeface="黑体" panose="02010609060101010101" charset="-122"/>
                <a:ea typeface="黑体" panose="02010609060101010101" charset="-122"/>
                <a:cs typeface="黑体" panose="02010609060101010101" charset="-122"/>
                <a:sym typeface="+mn-ea"/>
              </a:rPr>
              <a:t>归纳每节的内容，揣摩诗人的情感</a:t>
            </a:r>
            <a:r>
              <a:rPr lang="zh-CN" altLang="en-US" sz="3400" b="1">
                <a:latin typeface="黑体" panose="02010609060101010101" charset="-122"/>
                <a:ea typeface="黑体" panose="02010609060101010101" charset="-122"/>
                <a:cs typeface="黑体" panose="02010609060101010101" charset="-122"/>
                <a:sym typeface="+mn-ea"/>
              </a:rPr>
              <a:t>，</a:t>
            </a:r>
            <a:r>
              <a:rPr lang="zh-CN" altLang="en-US" sz="3400" b="1">
                <a:effectLst/>
                <a:latin typeface="黑体" panose="02010609060101010101" charset="-122"/>
                <a:ea typeface="黑体" panose="02010609060101010101" charset="-122"/>
                <a:sym typeface="微软雅黑" panose="020B0503020204020204" charset="-122"/>
              </a:rPr>
              <a:t>体会作者综合运用多种表达方式间接抒情的表达效果</a:t>
            </a:r>
            <a:r>
              <a:rPr lang="en-US" altLang="zh-CN" sz="3400">
                <a:effectLst/>
                <a:latin typeface="方正楷体_GBK" charset="0"/>
                <a:ea typeface="微软雅黑" panose="020B0503020204020204" charset="-122"/>
                <a:sym typeface="微软雅黑" panose="020B0503020204020204" charset="-122"/>
              </a:rPr>
              <a:t>(</a:t>
            </a:r>
            <a:r>
              <a:rPr lang="zh-CN" altLang="en-US" sz="3400" dirty="0" smtClean="0">
                <a:solidFill>
                  <a:srgbClr val="FF0000"/>
                </a:solidFill>
                <a:latin typeface="黑体" panose="02010609060101010101" charset="-122"/>
                <a:ea typeface="黑体" panose="02010609060101010101" charset="-122"/>
                <a:cs typeface="Times New Roman" panose="02020603050405020304" charset="0"/>
                <a:sym typeface="+mn-ea"/>
              </a:rPr>
              <a:t>重难点</a:t>
            </a:r>
            <a:r>
              <a:rPr lang="en-US" altLang="zh-CN" sz="3400">
                <a:effectLst/>
                <a:latin typeface="方正楷体_GBK" charset="0"/>
                <a:ea typeface="微软雅黑" panose="020B0503020204020204" charset="-122"/>
                <a:sym typeface="微软雅黑" panose="020B0503020204020204" charset="-122"/>
              </a:rPr>
              <a:t>)</a:t>
            </a:r>
            <a:r>
              <a:rPr sz="3400" b="1">
                <a:solidFill>
                  <a:schemeClr val="tx1"/>
                </a:solidFill>
                <a:latin typeface="黑体" panose="02010609060101010101" charset="-122"/>
                <a:ea typeface="黑体" panose="02010609060101010101" charset="-122"/>
                <a:cs typeface="黑体" panose="02010609060101010101" charset="-122"/>
                <a:sym typeface="+mn-ea"/>
              </a:rPr>
              <a:t>。</a:t>
            </a:r>
            <a:endParaRPr sz="3400" b="1">
              <a:solidFill>
                <a:schemeClr val="tx1"/>
              </a:solidFill>
              <a:latin typeface="黑体" panose="02010609060101010101" charset="-122"/>
              <a:ea typeface="黑体" panose="02010609060101010101" charset="-122"/>
              <a:cs typeface="黑体" panose="02010609060101010101" charset="-122"/>
              <a:sym typeface="+mn-ea"/>
            </a:endParaRPr>
          </a:p>
          <a:p>
            <a:pPr algn="just">
              <a:lnSpc>
                <a:spcPct val="150000"/>
              </a:lnSpc>
            </a:pPr>
            <a:r>
              <a:rPr sz="3400" b="1">
                <a:solidFill>
                  <a:schemeClr val="tx1"/>
                </a:solidFill>
                <a:latin typeface="黑体" panose="02010609060101010101" charset="-122"/>
                <a:ea typeface="黑体" panose="02010609060101010101" charset="-122"/>
                <a:cs typeface="黑体" panose="02010609060101010101" charset="-122"/>
                <a:sym typeface="+mn-ea"/>
              </a:rPr>
              <a:t>3.</a:t>
            </a:r>
            <a:r>
              <a:rPr lang="zh-CN" altLang="en-US" sz="3400" b="1" noProof="0" dirty="0">
                <a:ln>
                  <a:noFill/>
                </a:ln>
                <a:effectLst/>
                <a:uLnTx/>
                <a:uFillTx/>
                <a:latin typeface="黑体" panose="02010609060101010101" charset="-122"/>
                <a:ea typeface="黑体" panose="02010609060101010101" charset="-122"/>
                <a:cs typeface="黑体" panose="02010609060101010101" charset="-122"/>
                <a:sym typeface="+mn-ea"/>
              </a:rPr>
              <a:t>品味诗中具有地方特色的词语、当地的生活细节和场景</a:t>
            </a:r>
            <a:r>
              <a:rPr lang="zh-CN" altLang="zh-CN" sz="3400" b="1" dirty="0">
                <a:solidFill>
                  <a:srgbClr val="000000"/>
                </a:solidFill>
                <a:latin typeface="黑体" panose="02010609060101010101" charset="-122"/>
                <a:ea typeface="黑体" panose="02010609060101010101" charset="-122"/>
                <a:cs typeface="黑体" panose="02010609060101010101" charset="-122"/>
                <a:sym typeface="宋体" panose="02010600030101010101" pitchFamily="2" charset="-122"/>
              </a:rPr>
              <a:t>，</a:t>
            </a:r>
            <a:r>
              <a:rPr lang="zh-CN" altLang="en-US" sz="3400" b="1" noProof="0" dirty="0">
                <a:ln>
                  <a:noFill/>
                </a:ln>
                <a:effectLst/>
                <a:uLnTx/>
                <a:uFillTx/>
                <a:latin typeface="黑体" panose="02010609060101010101" charset="-122"/>
                <a:ea typeface="黑体" panose="02010609060101010101" charset="-122"/>
                <a:cs typeface="黑体" panose="02010609060101010101" charset="-122"/>
                <a:sym typeface="+mn-ea"/>
              </a:rPr>
              <a:t>感受陕北的地域风俗</a:t>
            </a:r>
            <a:r>
              <a:rPr lang="en-US" altLang="zh-CN" sz="3400">
                <a:effectLst/>
                <a:latin typeface="方正楷体_GBK" charset="0"/>
                <a:ea typeface="微软雅黑" panose="020B0503020204020204" charset="-122"/>
                <a:sym typeface="微软雅黑" panose="020B0503020204020204" charset="-122"/>
              </a:rPr>
              <a:t>(</a:t>
            </a:r>
            <a:r>
              <a:rPr lang="zh-CN" altLang="en-US" sz="3400" dirty="0" smtClean="0">
                <a:solidFill>
                  <a:srgbClr val="FF0000"/>
                </a:solidFill>
                <a:latin typeface="黑体" panose="02010609060101010101" charset="-122"/>
                <a:ea typeface="黑体" panose="02010609060101010101" charset="-122"/>
                <a:cs typeface="Times New Roman" panose="02020603050405020304" charset="0"/>
                <a:sym typeface="+mn-ea"/>
              </a:rPr>
              <a:t>重难点</a:t>
            </a:r>
            <a:r>
              <a:rPr lang="en-US" altLang="zh-CN" sz="3400">
                <a:effectLst/>
                <a:latin typeface="方正楷体_GBK" charset="0"/>
                <a:ea typeface="微软雅黑" panose="020B0503020204020204" charset="-122"/>
                <a:sym typeface="微软雅黑" panose="020B0503020204020204" charset="-122"/>
              </a:rPr>
              <a:t>)</a:t>
            </a:r>
            <a:r>
              <a:rPr sz="3400" b="1">
                <a:solidFill>
                  <a:schemeClr val="tx1"/>
                </a:solidFill>
                <a:latin typeface="黑体" panose="02010609060101010101" charset="-122"/>
                <a:ea typeface="黑体" panose="02010609060101010101" charset="-122"/>
                <a:cs typeface="黑体" panose="02010609060101010101" charset="-122"/>
                <a:sym typeface="+mn-ea"/>
              </a:rPr>
              <a:t>。</a:t>
            </a:r>
            <a:endParaRPr lang="zh-CN" sz="3400" b="1">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3078" name="图片2"/>
          <p:cNvPicPr>
            <a:picLocks noChangeAspect="1"/>
          </p:cNvPicPr>
          <p:nvPr>
            <p:custDataLst>
              <p:tags r:id="rId3"/>
            </p:custDataLst>
          </p:nvPr>
        </p:nvPicPr>
        <p:blipFill>
          <a:blip r:embed="rId4"/>
          <a:stretch>
            <a:fillRect/>
          </a:stretch>
        </p:blipFill>
        <p:spPr>
          <a:xfrm>
            <a:off x="1024573" y="742950"/>
            <a:ext cx="3729037" cy="800100"/>
          </a:xfrm>
          <a:prstGeom prst="rect">
            <a:avLst/>
          </a:prstGeom>
          <a:noFill/>
          <a:ln>
            <a:noFill/>
            <a:miter lim="800000"/>
            <a:headEnd/>
            <a:tailEnd/>
          </a:ln>
        </p:spPr>
      </p:pic>
      <p:sp>
        <p:nvSpPr>
          <p:cNvPr id="3079" name="文本3"/>
          <p:cNvSpPr txBox="1"/>
          <p:nvPr>
            <p:custDataLst>
              <p:tags r:id="rId5"/>
            </p:custDataLst>
          </p:nvPr>
        </p:nvSpPr>
        <p:spPr>
          <a:xfrm>
            <a:off x="1465796" y="82222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学习目标</a:t>
            </a:r>
            <a:endParaRPr lang="zh-CN" altLang="en-US" sz="3000" b="1">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Rectangle 2"/>
          <p:cNvSpPr txBox="1">
            <a:spLocks noRot="1"/>
          </p:cNvSpPr>
          <p:nvPr>
            <p:custDataLst>
              <p:tags r:id="rId1"/>
            </p:custDataLst>
          </p:nvPr>
        </p:nvSpPr>
        <p:spPr>
          <a:xfrm>
            <a:off x="349250" y="1887220"/>
            <a:ext cx="12073255" cy="3398520"/>
          </a:xfrm>
          <a:prstGeom prst="rect">
            <a:avLst/>
          </a:prstGeom>
          <a:noFill/>
          <a:ln w="9525">
            <a:noFill/>
          </a:ln>
        </p:spPr>
        <p:txBody>
          <a:bodyPr anchor="ctr" anchorCtr="0"/>
          <a:lstStyle/>
          <a:p>
            <a:pPr marL="342900" indent="0" eaLnBrk="0" fontAlgn="auto" hangingPunct="0">
              <a:lnSpc>
                <a:spcPct val="200000"/>
              </a:lnSpc>
              <a:spcBef>
                <a:spcPct val="0"/>
              </a:spcBef>
            </a:pPr>
            <a:r>
              <a:rPr lang="zh-CN" altLang="en-US" sz="3600" b="1">
                <a:solidFill>
                  <a:srgbClr val="C00000"/>
                </a:solidFill>
                <a:latin typeface="楷体" panose="02010609060101010101" charset="-122"/>
                <a:ea typeface="楷体" panose="02010609060101010101" charset="-122"/>
              </a:rPr>
              <a:t>盏</a:t>
            </a:r>
            <a:r>
              <a:rPr lang="zh-CN" altLang="en-US" sz="3600" b="1">
                <a:latin typeface="楷体" panose="02010609060101010101" charset="-122"/>
                <a:ea typeface="楷体" panose="02010609060101010101" charset="-122"/>
                <a:sym typeface="+mn-ea"/>
              </a:rPr>
              <a:t>     </a:t>
            </a:r>
            <a:r>
              <a:rPr lang="en-US" altLang="zh-CN" sz="3600" b="1">
                <a:latin typeface="楷体" panose="02010609060101010101" charset="-122"/>
                <a:ea typeface="楷体" panose="02010609060101010101" charset="-122"/>
                <a:sym typeface="+mn-ea"/>
              </a:rPr>
              <a:t>  </a:t>
            </a:r>
            <a:r>
              <a:rPr lang="zh-CN" altLang="en-US" sz="3600" b="1">
                <a:solidFill>
                  <a:srgbClr val="C00000"/>
                </a:solidFill>
                <a:latin typeface="楷体" panose="02010609060101010101" charset="-122"/>
                <a:ea typeface="楷体" panose="02010609060101010101" charset="-122"/>
                <a:sym typeface="+mn-ea"/>
              </a:rPr>
              <a:t>登</a:t>
            </a:r>
            <a:r>
              <a:rPr lang="zh-CN" altLang="en-US" sz="3600" b="1">
                <a:latin typeface="楷体" panose="02010609060101010101" charset="-122"/>
                <a:ea typeface="楷体" panose="02010609060101010101" charset="-122"/>
                <a:sym typeface="+mn-ea"/>
              </a:rPr>
              <a:t>时     </a:t>
            </a:r>
            <a:r>
              <a:rPr lang="zh-CN" altLang="en-US" sz="3600" b="1">
                <a:solidFill>
                  <a:srgbClr val="C00000"/>
                </a:solidFill>
                <a:latin typeface="楷体" panose="02010609060101010101" charset="-122"/>
                <a:ea typeface="楷体" panose="02010609060101010101" charset="-122"/>
              </a:rPr>
              <a:t>糜</a:t>
            </a:r>
            <a:r>
              <a:rPr lang="zh-CN" altLang="en-US" sz="3600" b="1">
                <a:latin typeface="楷体" panose="02010609060101010101" charset="-122"/>
                <a:ea typeface="楷体" panose="02010609060101010101" charset="-122"/>
              </a:rPr>
              <a:t>子</a:t>
            </a:r>
            <a:r>
              <a:rPr lang="zh-CN" altLang="en-US" sz="3600" b="1">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rPr>
              <a:t>油</a:t>
            </a:r>
            <a:r>
              <a:rPr lang="zh-CN" altLang="en-US" sz="3600" b="1">
                <a:solidFill>
                  <a:srgbClr val="C00000"/>
                </a:solidFill>
                <a:latin typeface="楷体" panose="02010609060101010101" charset="-122"/>
                <a:ea typeface="楷体" panose="02010609060101010101" charset="-122"/>
              </a:rPr>
              <a:t>膜</a:t>
            </a:r>
            <a:r>
              <a:rPr lang="zh-CN" altLang="en-US" sz="3600" b="1">
                <a:latin typeface="楷体" panose="02010609060101010101" charset="-122"/>
                <a:ea typeface="楷体" panose="02010609060101010101" charset="-122"/>
                <a:sym typeface="+mn-ea"/>
              </a:rPr>
              <a:t>     脑</a:t>
            </a:r>
            <a:r>
              <a:rPr lang="zh-CN" altLang="en-US" sz="3600" b="1">
                <a:solidFill>
                  <a:srgbClr val="C00000"/>
                </a:solidFill>
                <a:latin typeface="楷体" panose="02010609060101010101" charset="-122"/>
                <a:ea typeface="楷体" panose="02010609060101010101" charset="-122"/>
                <a:sym typeface="+mn-ea"/>
              </a:rPr>
              <a:t>畔</a:t>
            </a:r>
            <a:r>
              <a:rPr lang="zh-CN" altLang="en-US" sz="3600" b="1">
                <a:latin typeface="楷体" panose="02010609060101010101" charset="-122"/>
                <a:ea typeface="楷体" panose="02010609060101010101" charset="-122"/>
                <a:sym typeface="+mn-ea"/>
              </a:rPr>
              <a:t>     </a:t>
            </a:r>
            <a:endParaRPr lang="zh-CN" altLang="en-US" sz="3600" b="1">
              <a:latin typeface="楷体" panose="02010609060101010101" charset="-122"/>
              <a:ea typeface="楷体" panose="02010609060101010101" charset="-122"/>
              <a:sym typeface="+mn-ea"/>
            </a:endParaRPr>
          </a:p>
          <a:p>
            <a:pPr marL="342900" indent="0" eaLnBrk="0" fontAlgn="auto" hangingPunct="0">
              <a:lnSpc>
                <a:spcPct val="200000"/>
              </a:lnSpc>
              <a:spcBef>
                <a:spcPct val="0"/>
              </a:spcBef>
            </a:pPr>
            <a:r>
              <a:rPr lang="zh-CN" altLang="en-US" sz="3600" b="1">
                <a:latin typeface="楷体" panose="02010609060101010101" charset="-122"/>
                <a:ea typeface="楷体" panose="02010609060101010101" charset="-122"/>
                <a:sym typeface="+mn-ea"/>
              </a:rPr>
              <a:t>眼</a:t>
            </a:r>
            <a:r>
              <a:rPr lang="zh-CN" altLang="en-US" sz="3600" b="1">
                <a:solidFill>
                  <a:srgbClr val="C00000"/>
                </a:solidFill>
                <a:latin typeface="楷体" panose="02010609060101010101" charset="-122"/>
                <a:ea typeface="楷体" panose="02010609060101010101" charset="-122"/>
                <a:sym typeface="+mn-ea"/>
              </a:rPr>
              <a:t>眶</a:t>
            </a:r>
            <a:r>
              <a:rPr lang="zh-CN" altLang="en-US" sz="3600" b="1">
                <a:latin typeface="楷体" panose="02010609060101010101" charset="-122"/>
                <a:ea typeface="楷体" panose="02010609060101010101" charset="-122"/>
                <a:sym typeface="+mn-ea"/>
              </a:rPr>
              <a:t>   </a:t>
            </a:r>
            <a:r>
              <a:rPr lang="en-US" altLang="zh-CN" sz="3600" b="1">
                <a:latin typeface="楷体" panose="02010609060101010101" charset="-122"/>
                <a:ea typeface="楷体" panose="02010609060101010101" charset="-122"/>
                <a:sym typeface="+mn-ea"/>
              </a:rPr>
              <a:t>  </a:t>
            </a:r>
            <a:r>
              <a:rPr lang="zh-CN" altLang="en-US" sz="3600" b="1">
                <a:solidFill>
                  <a:srgbClr val="C00000"/>
                </a:solidFill>
                <a:latin typeface="楷体" panose="02010609060101010101" charset="-122"/>
                <a:ea typeface="楷体" panose="02010609060101010101" charset="-122"/>
              </a:rPr>
              <a:t>窑</a:t>
            </a:r>
            <a:r>
              <a:rPr lang="zh-CN" altLang="en-US" sz="3600" b="1">
                <a:solidFill>
                  <a:schemeClr val="tx1"/>
                </a:solidFill>
                <a:latin typeface="楷体" panose="02010609060101010101" charset="-122"/>
                <a:ea typeface="楷体" panose="02010609060101010101" charset="-122"/>
              </a:rPr>
              <a:t>洞</a:t>
            </a:r>
            <a:r>
              <a:rPr lang="zh-CN" altLang="en-US" sz="3600" b="1">
                <a:latin typeface="楷体" panose="02010609060101010101" charset="-122"/>
                <a:ea typeface="楷体" panose="02010609060101010101" charset="-122"/>
                <a:sym typeface="+mn-ea"/>
              </a:rPr>
              <a:t>     </a:t>
            </a:r>
            <a:r>
              <a:rPr lang="zh-CN" altLang="en-US" sz="3600" b="1">
                <a:solidFill>
                  <a:srgbClr val="C00000"/>
                </a:solidFill>
                <a:latin typeface="楷体" panose="02010609060101010101" charset="-122"/>
                <a:ea typeface="楷体" panose="02010609060101010101" charset="-122"/>
              </a:rPr>
              <a:t>黍</a:t>
            </a:r>
            <a:r>
              <a:rPr lang="zh-CN" altLang="en-US" sz="3600" b="1">
                <a:latin typeface="楷体" panose="02010609060101010101" charset="-122"/>
                <a:ea typeface="楷体" panose="02010609060101010101" charset="-122"/>
              </a:rPr>
              <a:t>类</a:t>
            </a:r>
            <a:r>
              <a:rPr lang="zh-CN" altLang="en-US" sz="3600" b="1">
                <a:latin typeface="楷体" panose="02010609060101010101" charset="-122"/>
                <a:ea typeface="楷体" panose="02010609060101010101" charset="-122"/>
                <a:sym typeface="+mn-ea"/>
              </a:rPr>
              <a:t>    </a:t>
            </a:r>
            <a:r>
              <a:rPr lang="en-US" altLang="zh-CN" sz="3600" b="1">
                <a:latin typeface="楷体" panose="02010609060101010101" charset="-122"/>
                <a:ea typeface="楷体" panose="02010609060101010101" charset="-122"/>
                <a:sym typeface="+mn-ea"/>
              </a:rPr>
              <a:t>  </a:t>
            </a:r>
            <a:r>
              <a:rPr lang="zh-CN" altLang="en-US" sz="3600" b="1">
                <a:solidFill>
                  <a:srgbClr val="C00000"/>
                </a:solidFill>
                <a:latin typeface="楷体" panose="02010609060101010101" charset="-122"/>
                <a:ea typeface="楷体" panose="02010609060101010101" charset="-122"/>
              </a:rPr>
              <a:t>喘</a:t>
            </a:r>
            <a:r>
              <a:rPr lang="zh-CN" altLang="en-US" sz="3600" b="1">
                <a:latin typeface="楷体" panose="02010609060101010101" charset="-122"/>
                <a:ea typeface="楷体" panose="02010609060101010101" charset="-122"/>
                <a:sym typeface="+mn-ea"/>
              </a:rPr>
              <a:t>     </a:t>
            </a:r>
            <a:endParaRPr lang="zh-CN" altLang="en-US" sz="3600" b="1">
              <a:latin typeface="楷体" panose="02010609060101010101" charset="-122"/>
              <a:ea typeface="楷体" panose="02010609060101010101" charset="-122"/>
              <a:sym typeface="+mn-ea"/>
            </a:endParaRPr>
          </a:p>
          <a:p>
            <a:pPr marL="342900" indent="0" eaLnBrk="0" fontAlgn="auto" hangingPunct="0">
              <a:lnSpc>
                <a:spcPct val="200000"/>
              </a:lnSpc>
              <a:spcBef>
                <a:spcPct val="0"/>
              </a:spcBef>
            </a:pPr>
            <a:r>
              <a:rPr lang="zh-CN" altLang="en-US" sz="3600" b="1">
                <a:latin typeface="楷体" panose="02010609060101010101" charset="-122"/>
                <a:ea typeface="楷体" panose="02010609060101010101" charset="-122"/>
                <a:sym typeface="+mn-ea"/>
              </a:rPr>
              <a:t>羊</a:t>
            </a:r>
            <a:r>
              <a:rPr lang="zh-CN" altLang="en-US" sz="3600" b="1">
                <a:solidFill>
                  <a:srgbClr val="C00000"/>
                </a:solidFill>
                <a:latin typeface="楷体" panose="02010609060101010101" charset="-122"/>
                <a:ea typeface="楷体" panose="02010609060101010101" charset="-122"/>
                <a:sym typeface="+mn-ea"/>
              </a:rPr>
              <a:t>羔</a:t>
            </a:r>
            <a:r>
              <a:rPr lang="en-US" altLang="zh-CN" sz="3600" b="1">
                <a:solidFill>
                  <a:srgbClr val="C00000"/>
                </a:solidFill>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sym typeface="+mn-ea"/>
              </a:rPr>
              <a:t>柳林</a:t>
            </a:r>
            <a:r>
              <a:rPr lang="zh-CN" altLang="en-US" sz="3600" b="1">
                <a:solidFill>
                  <a:srgbClr val="C00000"/>
                </a:solidFill>
                <a:latin typeface="楷体" panose="02010609060101010101" charset="-122"/>
                <a:ea typeface="楷体" panose="02010609060101010101" charset="-122"/>
                <a:sym typeface="+mn-ea"/>
              </a:rPr>
              <a:t>铺</a:t>
            </a:r>
            <a:r>
              <a:rPr lang="zh-CN" altLang="en-US" sz="3600" b="1">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rPr>
              <a:t>白羊</a:t>
            </a:r>
            <a:r>
              <a:rPr lang="zh-CN" altLang="en-US" sz="3600" b="1">
                <a:solidFill>
                  <a:srgbClr val="C00000"/>
                </a:solidFill>
                <a:latin typeface="楷体" panose="02010609060101010101" charset="-122"/>
                <a:ea typeface="楷体" panose="02010609060101010101" charset="-122"/>
              </a:rPr>
              <a:t>肚</a:t>
            </a:r>
            <a:r>
              <a:rPr lang="zh-CN" altLang="en-US" sz="3600" b="1">
                <a:latin typeface="楷体" panose="02010609060101010101" charset="-122"/>
                <a:ea typeface="楷体" panose="02010609060101010101" charset="-122"/>
                <a:sym typeface="+mn-ea"/>
              </a:rPr>
              <a:t>        </a:t>
            </a:r>
            <a:endParaRPr lang="zh-CN" altLang="en-US" sz="3600" b="1">
              <a:solidFill>
                <a:srgbClr val="C00000"/>
              </a:solidFill>
              <a:latin typeface="楷体" panose="02010609060101010101" charset="-122"/>
              <a:ea typeface="楷体" panose="02010609060101010101" charset="-122"/>
              <a:sym typeface="+mn-ea"/>
            </a:endParaRPr>
          </a:p>
        </p:txBody>
      </p:sp>
      <p:sp>
        <p:nvSpPr>
          <p:cNvPr id="30" name="Text Box 4"/>
          <p:cNvSpPr txBox="1">
            <a:spLocks noChangeArrowheads="1"/>
          </p:cNvSpPr>
          <p:nvPr>
            <p:custDataLst>
              <p:tags r:id="rId2"/>
            </p:custDataLst>
          </p:nvPr>
        </p:nvSpPr>
        <p:spPr bwMode="auto">
          <a:xfrm>
            <a:off x="3617596" y="4050242"/>
            <a:ext cx="93302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pù</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1" name="Text Box 5"/>
          <p:cNvSpPr txBox="1">
            <a:spLocks noChangeArrowheads="1"/>
          </p:cNvSpPr>
          <p:nvPr>
            <p:custDataLst>
              <p:tags r:id="rId3"/>
            </p:custDataLst>
          </p:nvPr>
        </p:nvSpPr>
        <p:spPr bwMode="auto">
          <a:xfrm>
            <a:off x="5614247" y="4096386"/>
            <a:ext cx="9010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dǔ</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2" name="Text Box 6"/>
          <p:cNvSpPr txBox="1">
            <a:spLocks noChangeArrowheads="1"/>
          </p:cNvSpPr>
          <p:nvPr>
            <p:custDataLst>
              <p:tags r:id="rId4"/>
            </p:custDataLst>
          </p:nvPr>
        </p:nvSpPr>
        <p:spPr bwMode="auto">
          <a:xfrm>
            <a:off x="4694345" y="1850391"/>
            <a:ext cx="9194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méi</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3" name="Text Box 7"/>
          <p:cNvSpPr txBox="1">
            <a:spLocks noChangeArrowheads="1"/>
          </p:cNvSpPr>
          <p:nvPr>
            <p:custDataLst>
              <p:tags r:id="rId5"/>
            </p:custDataLst>
          </p:nvPr>
        </p:nvSpPr>
        <p:spPr bwMode="auto">
          <a:xfrm>
            <a:off x="2549102" y="2958466"/>
            <a:ext cx="1200151"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y</a:t>
            </a:r>
            <a:r>
              <a:rPr kumimoji="0" lang="en-US" altLang="zh-CN" sz="3600" i="0" u="none" strike="noStrike" kern="1200" cap="none" spc="0" normalizeH="0" baseline="0" noProof="0" err="1">
                <a:ln>
                  <a:noFill/>
                </a:ln>
                <a:solidFill>
                  <a:srgbClr val="231EFB"/>
                </a:solidFill>
                <a:effectLst/>
                <a:uLnTx/>
                <a:uFillTx/>
                <a:latin typeface="宋体" panose="02010600030101010101" pitchFamily="2" charset="-122"/>
                <a:cs typeface="Arial" panose="020B0604020202020204" pitchFamily="34" charset="0"/>
                <a:sym typeface="+mn-ea"/>
              </a:rPr>
              <a:t>á</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o</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4" name="Text Box 8"/>
          <p:cNvSpPr txBox="1">
            <a:spLocks noChangeArrowheads="1"/>
          </p:cNvSpPr>
          <p:nvPr>
            <p:custDataLst>
              <p:tags r:id="rId6"/>
            </p:custDataLst>
          </p:nvPr>
        </p:nvSpPr>
        <p:spPr bwMode="auto">
          <a:xfrm>
            <a:off x="4589992" y="3017203"/>
            <a:ext cx="112892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shǔ</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5" name="Text Box 9"/>
          <p:cNvSpPr txBox="1">
            <a:spLocks noChangeArrowheads="1"/>
          </p:cNvSpPr>
          <p:nvPr>
            <p:custDataLst>
              <p:tags r:id="rId7"/>
            </p:custDataLst>
          </p:nvPr>
        </p:nvSpPr>
        <p:spPr bwMode="auto">
          <a:xfrm>
            <a:off x="458893" y="1879812"/>
            <a:ext cx="133439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zh</a:t>
            </a:r>
            <a:r>
              <a:rPr kumimoji="0" lang="en-US" altLang="zh-CN" sz="3600" i="0" u="none" strike="noStrike" kern="1200" cap="none" spc="0" normalizeH="0" baseline="0" noProof="0" err="1">
                <a:ln>
                  <a:noFill/>
                </a:ln>
                <a:solidFill>
                  <a:srgbClr val="231EFB"/>
                </a:solidFill>
                <a:effectLst/>
                <a:uLnTx/>
                <a:uFillTx/>
                <a:latin typeface="宋体" panose="02010600030101010101" pitchFamily="2" charset="-122"/>
                <a:cs typeface="Arial" panose="020B0604020202020204" pitchFamily="34" charset="0"/>
                <a:sym typeface="+mn-ea"/>
              </a:rPr>
              <a:t>ǎ</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n</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6" name="Text Box 10"/>
          <p:cNvSpPr txBox="1">
            <a:spLocks noChangeArrowheads="1"/>
          </p:cNvSpPr>
          <p:nvPr>
            <p:custDataLst>
              <p:tags r:id="rId8"/>
            </p:custDataLst>
          </p:nvPr>
        </p:nvSpPr>
        <p:spPr bwMode="auto">
          <a:xfrm rot="16200000">
            <a:off x="7266517" y="2238375"/>
            <a:ext cx="7366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chu</a:t>
            </a:r>
            <a:r>
              <a:rPr kumimoji="0" lang="en-US" altLang="zh-CN" sz="3600" i="0" u="none" strike="noStrike" kern="1200" cap="none" spc="0" normalizeH="0" baseline="0" noProof="0" err="1">
                <a:ln>
                  <a:noFill/>
                </a:ln>
                <a:solidFill>
                  <a:srgbClr val="231EFB"/>
                </a:solidFill>
                <a:effectLst/>
                <a:uLnTx/>
                <a:uFillTx/>
                <a:latin typeface="宋体" panose="02010600030101010101" pitchFamily="2" charset="-122"/>
                <a:cs typeface="Arial" panose="020B0604020202020204" pitchFamily="34" charset="0"/>
                <a:sym typeface="+mn-ea"/>
              </a:rPr>
              <a:t>ǎ</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n</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7" name="Text Box 11"/>
          <p:cNvSpPr txBox="1">
            <a:spLocks noChangeArrowheads="1"/>
          </p:cNvSpPr>
          <p:nvPr>
            <p:custDataLst>
              <p:tags r:id="rId9"/>
            </p:custDataLst>
          </p:nvPr>
        </p:nvSpPr>
        <p:spPr bwMode="auto">
          <a:xfrm>
            <a:off x="9155219" y="1807846"/>
            <a:ext cx="11811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p</a:t>
            </a:r>
            <a:r>
              <a:rPr kumimoji="0" lang="en-US" altLang="zh-CN" sz="3600" i="0" u="none" strike="noStrike" kern="1200" cap="none" spc="0" normalizeH="0" baseline="0" noProof="0" err="1">
                <a:ln>
                  <a:noFill/>
                </a:ln>
                <a:solidFill>
                  <a:srgbClr val="231EFB"/>
                </a:solidFill>
                <a:effectLst/>
                <a:uLnTx/>
                <a:uFillTx/>
                <a:latin typeface="宋体" panose="02010600030101010101" pitchFamily="2" charset="-122"/>
                <a:cs typeface="Arial" panose="020B0604020202020204" pitchFamily="34" charset="0"/>
                <a:sym typeface="+mn-ea"/>
              </a:rPr>
              <a:t>à</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n</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8" name="Text Box 12"/>
          <p:cNvSpPr txBox="1">
            <a:spLocks noChangeArrowheads="1"/>
          </p:cNvSpPr>
          <p:nvPr>
            <p:custDataLst>
              <p:tags r:id="rId10"/>
            </p:custDataLst>
          </p:nvPr>
        </p:nvSpPr>
        <p:spPr bwMode="auto">
          <a:xfrm>
            <a:off x="494137" y="2965874"/>
            <a:ext cx="18288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ku</a:t>
            </a:r>
            <a:r>
              <a:rPr lang="en-US" altLang="zh-CN" sz="3600" noProof="0" err="1">
                <a:ln>
                  <a:noFill/>
                </a:ln>
                <a:solidFill>
                  <a:srgbClr val="231EFB"/>
                </a:solidFill>
                <a:effectLst/>
                <a:uLnTx/>
                <a:uFillTx/>
                <a:latin typeface="宋体" panose="02010600030101010101" pitchFamily="2" charset="-122"/>
                <a:cs typeface="Arial" panose="020B0604020202020204" pitchFamily="34" charset="0"/>
                <a:sym typeface="+mn-ea"/>
              </a:rPr>
              <a:t>à</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nɡ</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39" name="Text Box 14"/>
          <p:cNvSpPr txBox="1">
            <a:spLocks noChangeArrowheads="1"/>
          </p:cNvSpPr>
          <p:nvPr>
            <p:custDataLst>
              <p:tags r:id="rId11"/>
            </p:custDataLst>
          </p:nvPr>
        </p:nvSpPr>
        <p:spPr bwMode="auto">
          <a:xfrm>
            <a:off x="966047" y="4096386"/>
            <a:ext cx="1200151"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ɡ</a:t>
            </a:r>
            <a:r>
              <a:rPr kumimoji="0" lang="en-US" altLang="zh-CN" sz="3600" i="0" u="none" strike="noStrike" kern="1200" cap="none" spc="0" normalizeH="0" baseline="0" noProof="0" err="1">
                <a:ln>
                  <a:noFill/>
                </a:ln>
                <a:solidFill>
                  <a:srgbClr val="231EFB"/>
                </a:solidFill>
                <a:effectLst/>
                <a:uLnTx/>
                <a:uFillTx/>
                <a:latin typeface="宋体" panose="02010600030101010101" pitchFamily="2" charset="-122"/>
                <a:cs typeface="Arial" panose="020B0604020202020204" pitchFamily="34" charset="0"/>
                <a:sym typeface="+mn-ea"/>
              </a:rPr>
              <a:t>ā</a:t>
            </a:r>
            <a:r>
              <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rPr>
              <a:t>o</a:t>
            </a:r>
            <a:endParaRPr kumimoji="0" lang="en-US" altLang="zh-CN" sz="3600" b="0" i="0" u="none" strike="noStrike" kern="1200" cap="none" spc="0" normalizeH="0" baseline="0" noProof="0" err="1">
              <a:ln>
                <a:noFill/>
              </a:ln>
              <a:solidFill>
                <a:srgbClr val="231EFB"/>
              </a:solidFill>
              <a:effectLst/>
              <a:uLnTx/>
              <a:uFillTx/>
              <a:ea typeface="黑体" panose="02010609060101010101" charset="-122"/>
              <a:cs typeface="Arial" panose="020B0604020202020204" pitchFamily="34" charset="0"/>
              <a:sym typeface="+mn-ea"/>
            </a:endParaRPr>
          </a:p>
        </p:txBody>
      </p:sp>
      <p:sp>
        <p:nvSpPr>
          <p:cNvPr id="13330" name="任意多边形: 形状 1"/>
          <p:cNvSpPr/>
          <p:nvPr>
            <p:custDataLst>
              <p:tags r:id="rId12"/>
            </p:custDataLst>
          </p:nvPr>
        </p:nvSpPr>
        <p:spPr>
          <a:xfrm>
            <a:off x="349250" y="1490980"/>
            <a:ext cx="11770995" cy="4512310"/>
          </a:xfrm>
          <a:custGeom>
            <a:avLst/>
            <a:gdLst/>
            <a:ahLst/>
            <a:cxnLst>
              <a:cxn ang="0">
                <a:pos x="125133" y="265648"/>
              </a:cxn>
              <a:cxn ang="0">
                <a:pos x="1032121" y="49498"/>
              </a:cxn>
              <a:cxn ang="0">
                <a:pos x="1611197" y="49498"/>
              </a:cxn>
              <a:cxn ang="0">
                <a:pos x="2560042" y="35555"/>
              </a:cxn>
              <a:cxn ang="0">
                <a:pos x="3746104" y="691"/>
              </a:cxn>
              <a:cxn ang="0">
                <a:pos x="5176351" y="70414"/>
              </a:cxn>
              <a:cxn ang="0">
                <a:pos x="5832174" y="230784"/>
              </a:cxn>
              <a:cxn ang="0">
                <a:pos x="6390316" y="579413"/>
              </a:cxn>
              <a:cxn ang="0">
                <a:pos x="6243805" y="1269700"/>
              </a:cxn>
              <a:cxn ang="0">
                <a:pos x="6299618" y="2106413"/>
              </a:cxn>
              <a:cxn ang="0">
                <a:pos x="6090313" y="2657245"/>
              </a:cxn>
              <a:cxn ang="0">
                <a:pos x="5462400" y="2950093"/>
              </a:cxn>
              <a:cxn ang="0">
                <a:pos x="4241455" y="2964039"/>
              </a:cxn>
              <a:cxn ang="0">
                <a:pos x="3257727" y="3012849"/>
              </a:cxn>
              <a:cxn ang="0">
                <a:pos x="2162365" y="2991930"/>
              </a:cxn>
              <a:cxn ang="0">
                <a:pos x="1332123" y="3012849"/>
              </a:cxn>
              <a:cxn ang="0">
                <a:pos x="397227" y="2824588"/>
              </a:cxn>
              <a:cxn ang="0">
                <a:pos x="160016" y="2259808"/>
              </a:cxn>
              <a:cxn ang="0">
                <a:pos x="97224" y="1402179"/>
              </a:cxn>
              <a:cxn ang="0">
                <a:pos x="6524" y="767673"/>
              </a:cxn>
              <a:cxn ang="0">
                <a:pos x="125133" y="265648"/>
              </a:cxn>
            </a:cxnLst>
            <a:rect l="l" t="t" r="r" b="b"/>
            <a:pathLst>
              <a:path w="6407660" h="3024734">
                <a:moveTo>
                  <a:pt x="125193" y="265936"/>
                </a:moveTo>
                <a:cubicBezTo>
                  <a:pt x="296207" y="146110"/>
                  <a:pt x="784818" y="85616"/>
                  <a:pt x="1032613" y="49552"/>
                </a:cubicBezTo>
                <a:cubicBezTo>
                  <a:pt x="1280408" y="13488"/>
                  <a:pt x="1611965" y="49552"/>
                  <a:pt x="1611965" y="49552"/>
                </a:cubicBezTo>
                <a:lnTo>
                  <a:pt x="2561266" y="35591"/>
                </a:lnTo>
                <a:cubicBezTo>
                  <a:pt x="2917254" y="27448"/>
                  <a:pt x="3311633" y="-5126"/>
                  <a:pt x="3747892" y="691"/>
                </a:cubicBezTo>
                <a:cubicBezTo>
                  <a:pt x="4184151" y="6508"/>
                  <a:pt x="4830979" y="32101"/>
                  <a:pt x="5178823" y="70492"/>
                </a:cubicBezTo>
                <a:cubicBezTo>
                  <a:pt x="5526667" y="108883"/>
                  <a:pt x="5632534" y="146111"/>
                  <a:pt x="5834958" y="231036"/>
                </a:cubicBezTo>
                <a:cubicBezTo>
                  <a:pt x="6037383" y="315961"/>
                  <a:pt x="6324732" y="406703"/>
                  <a:pt x="6393370" y="580043"/>
                </a:cubicBezTo>
                <a:cubicBezTo>
                  <a:pt x="6462008" y="753383"/>
                  <a:pt x="6261911" y="1016302"/>
                  <a:pt x="6246787" y="1271078"/>
                </a:cubicBezTo>
                <a:cubicBezTo>
                  <a:pt x="6231663" y="1525854"/>
                  <a:pt x="6328222" y="1877188"/>
                  <a:pt x="6302628" y="2108697"/>
                </a:cubicBezTo>
                <a:cubicBezTo>
                  <a:pt x="6277034" y="2340206"/>
                  <a:pt x="6232826" y="2519363"/>
                  <a:pt x="6093223" y="2660129"/>
                </a:cubicBezTo>
                <a:cubicBezTo>
                  <a:pt x="5953620" y="2800895"/>
                  <a:pt x="5773300" y="2902107"/>
                  <a:pt x="5465010" y="2953295"/>
                </a:cubicBezTo>
                <a:cubicBezTo>
                  <a:pt x="5156720" y="3004483"/>
                  <a:pt x="4611104" y="2956785"/>
                  <a:pt x="4243483" y="2967255"/>
                </a:cubicBezTo>
                <a:cubicBezTo>
                  <a:pt x="3875862" y="2977725"/>
                  <a:pt x="3259281" y="3016117"/>
                  <a:pt x="3259281" y="3016117"/>
                </a:cubicBezTo>
                <a:lnTo>
                  <a:pt x="2163397" y="2995176"/>
                </a:lnTo>
                <a:cubicBezTo>
                  <a:pt x="1842310" y="2995176"/>
                  <a:pt x="1627089" y="3044038"/>
                  <a:pt x="1332759" y="3016117"/>
                </a:cubicBezTo>
                <a:cubicBezTo>
                  <a:pt x="1038429" y="2988196"/>
                  <a:pt x="592863" y="2953295"/>
                  <a:pt x="397419" y="2827652"/>
                </a:cubicBezTo>
                <a:cubicBezTo>
                  <a:pt x="201975" y="2702009"/>
                  <a:pt x="210119" y="2499585"/>
                  <a:pt x="160094" y="2262260"/>
                </a:cubicBezTo>
                <a:cubicBezTo>
                  <a:pt x="110069" y="2024935"/>
                  <a:pt x="122866" y="1652660"/>
                  <a:pt x="97272" y="1403701"/>
                </a:cubicBezTo>
                <a:cubicBezTo>
                  <a:pt x="71678" y="1154742"/>
                  <a:pt x="4203" y="958134"/>
                  <a:pt x="6530" y="768507"/>
                </a:cubicBezTo>
                <a:cubicBezTo>
                  <a:pt x="8857" y="578880"/>
                  <a:pt x="-45821" y="385762"/>
                  <a:pt x="125193" y="265936"/>
                </a:cubicBezTo>
                <a:close/>
              </a:path>
            </a:pathLst>
          </a:custGeom>
          <a:noFill/>
          <a:ln w="25400" cap="flat" cmpd="sng">
            <a:solidFill>
              <a:srgbClr val="FFC000"/>
            </a:solidFill>
            <a:prstDash val="dashDot"/>
            <a:round/>
            <a:headEnd type="none" w="med" len="med"/>
            <a:tailEnd type="none" w="med" len="med"/>
          </a:ln>
        </p:spPr>
        <p:txBody>
          <a:bodyPr/>
          <a:lstStyle/>
          <a:p>
            <a:r>
              <a:rPr lang="zh-CN" altLang="en-US" sz="2400" b="1">
                <a:latin typeface="楷体" panose="02010609060101010101" charset="-122"/>
                <a:ea typeface="楷体" panose="02010609060101010101" charset="-122"/>
                <a:sym typeface="+mn-ea"/>
              </a:rPr>
              <a:t>   </a:t>
            </a:r>
            <a:endParaRPr lang="zh-CN" altLang="en-US" sz="2400" b="1">
              <a:latin typeface="楷体" panose="02010609060101010101" charset="-122"/>
              <a:ea typeface="楷体" panose="02010609060101010101" charset="-122"/>
              <a:sym typeface="+mn-ea"/>
            </a:endParaRPr>
          </a:p>
        </p:txBody>
      </p:sp>
      <p:sp>
        <p:nvSpPr>
          <p:cNvPr id="11368" name="TextBox 44"/>
          <p:cNvSpPr txBox="1"/>
          <p:nvPr>
            <p:custDataLst>
              <p:tags r:id="rId13"/>
            </p:custDataLst>
          </p:nvPr>
        </p:nvSpPr>
        <p:spPr>
          <a:xfrm>
            <a:off x="593725" y="393700"/>
            <a:ext cx="2225040" cy="706755"/>
          </a:xfrm>
          <a:prstGeom prst="rect">
            <a:avLst/>
          </a:prstGeom>
          <a:solidFill>
            <a:schemeClr val="accent4">
              <a:lumMod val="20000"/>
              <a:lumOff val="80000"/>
            </a:schemeClr>
          </a:solidFill>
          <a:ln w="9525">
            <a:noFill/>
          </a:ln>
          <a:effectLst>
            <a:softEdge rad="63500"/>
          </a:effectLst>
        </p:spPr>
        <p:txBody>
          <a:bodyPr wrap="none" anchor="t">
            <a:spAutoFit/>
          </a:bodyPr>
          <a:lstStyle/>
          <a:p>
            <a:r>
              <a:rPr lang="zh-CN" altLang="en-US" sz="4000" b="1">
                <a:solidFill>
                  <a:srgbClr val="C00000"/>
                </a:solidFill>
                <a:latin typeface="Franklin Gothic Medium" panose="020B0603020102020204" pitchFamily="34" charset="0"/>
                <a:ea typeface="黑体" panose="02010609060101010101" charset="-122"/>
              </a:rPr>
              <a:t>字词清单</a:t>
            </a:r>
            <a:endParaRPr lang="zh-CN" altLang="en-US" sz="4000" b="1">
              <a:solidFill>
                <a:srgbClr val="C00000"/>
              </a:solidFill>
              <a:latin typeface="Franklin Gothic Medium" panose="020B0603020102020204" pitchFamily="34" charset="0"/>
              <a:ea typeface="黑体" panose="02010609060101010101" charset="-122"/>
            </a:endParaRPr>
          </a:p>
        </p:txBody>
      </p:sp>
      <p:sp>
        <p:nvSpPr>
          <p:cNvPr id="9" name="动作按钮: 第一张 8">
            <a:hlinkClick r:id="rId14" action="ppaction://hlinksldjump"/>
          </p:cNvPr>
          <p:cNvSpPr/>
          <p:nvPr>
            <p:custDataLst>
              <p:tags r:id="rId15"/>
            </p:custDataLst>
          </p:nvPr>
        </p:nvSpPr>
        <p:spPr>
          <a:xfrm>
            <a:off x="11148060" y="5814060"/>
            <a:ext cx="1043940" cy="1043940"/>
          </a:xfrm>
          <a:prstGeom prst="actionButtonHome">
            <a:avLst/>
          </a:prstGeom>
          <a:solidFill>
            <a:schemeClr val="accent4">
              <a:lumMod val="20000"/>
              <a:lumOff val="80000"/>
            </a:schemeClr>
          </a:solidFill>
          <a:effectLst>
            <a:softEdge rad="6350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矩形 10"/>
          <p:cNvSpPr/>
          <p:nvPr>
            <p:custDataLst>
              <p:tags r:id="rId16"/>
            </p:custDataLst>
          </p:nvPr>
        </p:nvSpPr>
        <p:spPr>
          <a:xfrm>
            <a:off x="2384108" y="1850073"/>
            <a:ext cx="1233170" cy="661670"/>
          </a:xfrm>
          <a:prstGeom prst="rect">
            <a:avLst/>
          </a:prstGeom>
          <a:noFill/>
          <a:ln w="9525">
            <a:noFill/>
          </a:ln>
        </p:spPr>
        <p:txBody>
          <a:bodyPr wrap="none" lIns="108850" tIns="54425" rIns="108850" bIns="54425" anchor="t" anchorCtr="0">
            <a:spAutoFit/>
          </a:bodyPr>
          <a:lstStyle/>
          <a:p>
            <a:r>
              <a:rPr lang="en-US" altLang="zh-CN" sz="3600">
                <a:solidFill>
                  <a:srgbClr val="231EFB"/>
                </a:solidFill>
                <a:latin typeface="Arial" panose="020B0604020202020204" pitchFamily="34" charset="0"/>
                <a:ea typeface="黑体" panose="02010609060101010101" charset="-122"/>
                <a:cs typeface="Arial" panose="020B0604020202020204" pitchFamily="34" charset="0"/>
              </a:rPr>
              <a:t>dēng</a:t>
            </a:r>
            <a:endParaRPr lang="en-US" altLang="zh-CN" sz="3600">
              <a:solidFill>
                <a:srgbClr val="231EFB"/>
              </a:solidFill>
              <a:latin typeface="Arial" panose="020B0604020202020204" pitchFamily="34" charset="0"/>
              <a:ea typeface="黑体" panose="02010609060101010101" charset="-122"/>
              <a:cs typeface="Arial" panose="020B0604020202020204" pitchFamily="34" charset="0"/>
            </a:endParaRPr>
          </a:p>
        </p:txBody>
      </p:sp>
      <p:sp>
        <p:nvSpPr>
          <p:cNvPr id="12" name="矩形 11"/>
          <p:cNvSpPr/>
          <p:nvPr>
            <p:custDataLst>
              <p:tags r:id="rId17"/>
            </p:custDataLst>
          </p:nvPr>
        </p:nvSpPr>
        <p:spPr>
          <a:xfrm>
            <a:off x="7208838" y="1791018"/>
            <a:ext cx="852170" cy="661670"/>
          </a:xfrm>
          <a:prstGeom prst="rect">
            <a:avLst/>
          </a:prstGeom>
          <a:noFill/>
          <a:ln w="9525">
            <a:noFill/>
          </a:ln>
        </p:spPr>
        <p:txBody>
          <a:bodyPr wrap="none" lIns="108850" tIns="54425" rIns="108850" bIns="54425" anchor="t" anchorCtr="0">
            <a:spAutoFit/>
          </a:bodyPr>
          <a:lstStyle/>
          <a:p>
            <a:r>
              <a:rPr lang="en-US" altLang="zh-CN" sz="3600">
                <a:solidFill>
                  <a:srgbClr val="231EFB"/>
                </a:solidFill>
                <a:latin typeface="Arial" panose="020B0604020202020204" pitchFamily="34" charset="0"/>
                <a:ea typeface="黑体" panose="02010609060101010101" charset="-122"/>
                <a:cs typeface="Arial" panose="020B0604020202020204" pitchFamily="34" charset="0"/>
              </a:rPr>
              <a:t>mó</a:t>
            </a:r>
            <a:endParaRPr lang="en-US" altLang="zh-CN" sz="3600">
              <a:solidFill>
                <a:srgbClr val="231EFB"/>
              </a:solidFill>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5"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ppt_x"/>
                                          </p:val>
                                        </p:tav>
                                        <p:tav tm="100000">
                                          <p:val>
                                            <p:strVal val="#ppt_x"/>
                                          </p:val>
                                        </p:tav>
                                      </p:tavLst>
                                    </p:anim>
                                    <p:anim calcmode="lin" valueType="num">
                                      <p:cBhvr additive="base">
                                        <p:cTn id="6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P spid="38" grpId="0"/>
      <p:bldP spid="3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706755" y="4912995"/>
            <a:ext cx="60642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看</a:t>
            </a:r>
            <a:endParaRPr lang="zh-CN" altLang="en-US" sz="3465" b="1">
              <a:solidFill>
                <a:srgbClr val="C00000"/>
              </a:solidFill>
              <a:latin typeface="楷体" panose="02010609060101010101" charset="-122"/>
              <a:ea typeface="楷体" panose="02010609060101010101" charset="-122"/>
              <a:sym typeface="+mn-ea"/>
            </a:endParaRPr>
          </a:p>
        </p:txBody>
      </p:sp>
      <p:sp>
        <p:nvSpPr>
          <p:cNvPr id="50" name="文本框"/>
          <p:cNvSpPr>
            <a:spLocks noChangeArrowheads="1"/>
          </p:cNvSpPr>
          <p:nvPr>
            <p:custDataLst>
              <p:tags r:id="rId2"/>
            </p:custDataLst>
          </p:nvPr>
        </p:nvSpPr>
        <p:spPr bwMode="auto">
          <a:xfrm>
            <a:off x="623570" y="1336040"/>
            <a:ext cx="11087735" cy="106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l" eaLnBrk="1" hangingPunct="1">
              <a:lnSpc>
                <a:spcPct val="100000"/>
              </a:lnSpc>
              <a:spcBef>
                <a:spcPct val="0"/>
              </a:spcBef>
              <a:spcAft>
                <a:spcPct val="0"/>
              </a:spcAft>
              <a:buFont typeface="Wingdings" panose="05000000000000000000" charset="0"/>
              <a:buChar char="Ø"/>
            </a:pPr>
            <a:r>
              <a:rPr lang="zh-CN" altLang="en-US" sz="3000" b="1">
                <a:solidFill>
                  <a:schemeClr val="tx1"/>
                </a:solidFill>
                <a:latin typeface="宋体" panose="02010600030101010101" pitchFamily="2" charset="-122"/>
                <a:cs typeface="楷体" panose="02010609060101010101" charset="-122"/>
                <a:sym typeface="+mn-lt"/>
              </a:rPr>
              <a:t>自由朗读这五节诗，紧扣诗题《回延安》，仿照示例，为每一部分拟写一个小标题，</a:t>
            </a:r>
            <a:r>
              <a:rPr lang="zh-CN" altLang="en-US" sz="3000" b="1">
                <a:solidFill>
                  <a:schemeClr val="tx1"/>
                </a:solidFill>
                <a:latin typeface="宋体" panose="02010600030101010101" pitchFamily="2" charset="-122"/>
                <a:cs typeface="楷体" panose="02010609060101010101" charset="-122"/>
                <a:sym typeface="+mn-ea"/>
              </a:rPr>
              <a:t>概括梳理每部分的</a:t>
            </a:r>
            <a:r>
              <a:rPr lang="zh-CN" altLang="en-US" sz="3000" b="1">
                <a:solidFill>
                  <a:srgbClr val="FF0000"/>
                </a:solidFill>
                <a:latin typeface="宋体" panose="02010600030101010101" pitchFamily="2" charset="-122"/>
                <a:cs typeface="楷体" panose="02010609060101010101" charset="-122"/>
                <a:sym typeface="+mn-ea"/>
              </a:rPr>
              <a:t>主要内容</a:t>
            </a:r>
            <a:r>
              <a:rPr lang="zh-CN" altLang="en-US" sz="3000" b="1">
                <a:solidFill>
                  <a:schemeClr val="tx1"/>
                </a:solidFill>
                <a:latin typeface="宋体" panose="02010600030101010101" pitchFamily="2" charset="-122"/>
                <a:cs typeface="楷体" panose="02010609060101010101" charset="-122"/>
                <a:sym typeface="+mn-ea"/>
              </a:rPr>
              <a:t>和</a:t>
            </a:r>
            <a:r>
              <a:rPr lang="zh-CN" altLang="en-US" sz="3000" b="1">
                <a:solidFill>
                  <a:srgbClr val="FF0000"/>
                </a:solidFill>
                <a:latin typeface="宋体" panose="02010600030101010101" pitchFamily="2" charset="-122"/>
                <a:cs typeface="楷体" panose="02010609060101010101" charset="-122"/>
                <a:sym typeface="+mn-ea"/>
              </a:rPr>
              <a:t>情感</a:t>
            </a:r>
            <a:r>
              <a:rPr lang="zh-CN" altLang="en-US" sz="3000" b="1">
                <a:solidFill>
                  <a:schemeClr val="tx1"/>
                </a:solidFill>
                <a:latin typeface="宋体" panose="02010600030101010101" pitchFamily="2" charset="-122"/>
                <a:cs typeface="楷体" panose="02010609060101010101" charset="-122"/>
                <a:sym typeface="+mn-ea"/>
              </a:rPr>
              <a:t>。</a:t>
            </a:r>
            <a:endParaRPr lang="zh-CN" altLang="en-US" sz="3000" b="1">
              <a:solidFill>
                <a:schemeClr val="tx1"/>
              </a:solidFill>
              <a:latin typeface="宋体" panose="02010600030101010101" pitchFamily="2" charset="-122"/>
              <a:cs typeface="楷体" panose="02010609060101010101" charset="-122"/>
              <a:sym typeface="+mn-lt"/>
            </a:endParaRPr>
          </a:p>
          <a:p>
            <a:pPr algn="l" eaLnBrk="1" hangingPunct="1">
              <a:lnSpc>
                <a:spcPct val="120000"/>
              </a:lnSpc>
              <a:spcBef>
                <a:spcPct val="0"/>
              </a:spcBef>
              <a:spcAft>
                <a:spcPct val="0"/>
              </a:spcAft>
            </a:pPr>
            <a:endParaRPr lang="zh-CN" altLang="en-US" sz="2800" b="1">
              <a:solidFill>
                <a:schemeClr val="tx1"/>
              </a:solidFill>
              <a:latin typeface="微软雅黑" panose="020B0503020204020204" charset="-122"/>
              <a:ea typeface="微软雅黑" panose="020B0503020204020204" charset="-122"/>
              <a:cs typeface="汉仪书魂体简" panose="02010600000101010101" charset="-122"/>
              <a:sym typeface="+mn-lt"/>
            </a:endParaRPr>
          </a:p>
          <a:p>
            <a:pPr algn="l" eaLnBrk="1" hangingPunct="1">
              <a:lnSpc>
                <a:spcPct val="150000"/>
              </a:lnSpc>
            </a:pPr>
            <a:endParaRPr lang="zh-CN" altLang="en-US" sz="2800" b="1">
              <a:solidFill>
                <a:schemeClr val="tx1"/>
              </a:solidFill>
              <a:latin typeface="微软雅黑" panose="020B0503020204020204" charset="-122"/>
              <a:ea typeface="微软雅黑" panose="020B0503020204020204" charset="-122"/>
              <a:cs typeface="汉仪书魂体简" panose="02010600000101010101" charset="-122"/>
              <a:sym typeface="+mn-lt"/>
            </a:endParaRPr>
          </a:p>
        </p:txBody>
      </p:sp>
      <p:sp>
        <p:nvSpPr>
          <p:cNvPr id="12" name="文本框 11"/>
          <p:cNvSpPr txBox="1"/>
          <p:nvPr>
            <p:custDataLst>
              <p:tags r:id="rId3"/>
            </p:custDataLst>
          </p:nvPr>
        </p:nvSpPr>
        <p:spPr>
          <a:xfrm>
            <a:off x="1307465" y="2663825"/>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4" name="文本框 13"/>
          <p:cNvSpPr txBox="1"/>
          <p:nvPr>
            <p:custDataLst>
              <p:tags r:id="rId4"/>
            </p:custDataLst>
          </p:nvPr>
        </p:nvSpPr>
        <p:spPr>
          <a:xfrm>
            <a:off x="702945" y="2663190"/>
            <a:ext cx="606425" cy="558165"/>
          </a:xfrm>
          <a:prstGeom prst="rect">
            <a:avLst/>
          </a:prstGeom>
          <a:solidFill>
            <a:srgbClr val="FCF2BB"/>
          </a:solidFill>
          <a:ln>
            <a:noFill/>
          </a:ln>
        </p:spPr>
        <p:txBody>
          <a:bodyPr wrap="square" rtlCol="0" anchor="t">
            <a:no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回</a:t>
            </a:r>
            <a:endParaRPr lang="zh-CN" altLang="en-US" sz="3465" b="1">
              <a:solidFill>
                <a:srgbClr val="C00000"/>
              </a:solidFill>
              <a:latin typeface="楷体" panose="02010609060101010101" charset="-122"/>
              <a:ea typeface="楷体" panose="02010609060101010101" charset="-122"/>
              <a:sym typeface="+mn-ea"/>
            </a:endParaRPr>
          </a:p>
        </p:txBody>
      </p:sp>
      <p:sp>
        <p:nvSpPr>
          <p:cNvPr id="15" name="文本框 14"/>
          <p:cNvSpPr txBox="1"/>
          <p:nvPr>
            <p:custDataLst>
              <p:tags r:id="rId5"/>
            </p:custDataLst>
          </p:nvPr>
        </p:nvSpPr>
        <p:spPr>
          <a:xfrm>
            <a:off x="1307465" y="4156710"/>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6" name="文本框 15"/>
          <p:cNvSpPr txBox="1"/>
          <p:nvPr>
            <p:custDataLst>
              <p:tags r:id="rId6"/>
            </p:custDataLst>
          </p:nvPr>
        </p:nvSpPr>
        <p:spPr>
          <a:xfrm>
            <a:off x="1296670" y="3434715"/>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7" name="文本框 16"/>
          <p:cNvSpPr txBox="1"/>
          <p:nvPr>
            <p:custDataLst>
              <p:tags r:id="rId7"/>
            </p:custDataLst>
          </p:nvPr>
        </p:nvSpPr>
        <p:spPr>
          <a:xfrm>
            <a:off x="1307465" y="4936490"/>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8" name="文本框 17"/>
          <p:cNvSpPr txBox="1"/>
          <p:nvPr>
            <p:custDataLst>
              <p:tags r:id="rId8"/>
            </p:custDataLst>
          </p:nvPr>
        </p:nvSpPr>
        <p:spPr>
          <a:xfrm>
            <a:off x="1307465" y="5670550"/>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9" name="文本框 18"/>
          <p:cNvSpPr txBox="1"/>
          <p:nvPr>
            <p:custDataLst>
              <p:tags r:id="rId9"/>
            </p:custDataLst>
          </p:nvPr>
        </p:nvSpPr>
        <p:spPr>
          <a:xfrm>
            <a:off x="696595" y="3418205"/>
            <a:ext cx="61658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忆</a:t>
            </a:r>
            <a:endParaRPr lang="zh-CN" altLang="en-US" sz="3465" b="1">
              <a:solidFill>
                <a:srgbClr val="C00000"/>
              </a:solidFill>
              <a:latin typeface="楷体" panose="02010609060101010101" charset="-122"/>
              <a:ea typeface="楷体" panose="02010609060101010101" charset="-122"/>
              <a:sym typeface="+mn-ea"/>
            </a:endParaRPr>
          </a:p>
        </p:txBody>
      </p:sp>
      <p:sp>
        <p:nvSpPr>
          <p:cNvPr id="20" name="文本框 19"/>
          <p:cNvSpPr txBox="1"/>
          <p:nvPr>
            <p:custDataLst>
              <p:tags r:id="rId10"/>
            </p:custDataLst>
          </p:nvPr>
        </p:nvSpPr>
        <p:spPr>
          <a:xfrm>
            <a:off x="678180" y="4220210"/>
            <a:ext cx="631825" cy="624840"/>
          </a:xfrm>
          <a:prstGeom prst="rect">
            <a:avLst/>
          </a:prstGeom>
          <a:solidFill>
            <a:srgbClr val="FCF2BB"/>
          </a:solidFill>
        </p:spPr>
        <p:txBody>
          <a:bodyPr wrap="square" rtlCol="0" anchor="t">
            <a:spAutoFit/>
          </a:bodyPr>
          <a:lstStyle/>
          <a:p>
            <a:r>
              <a:rPr lang="zh-CN" altLang="en-US" sz="3465" b="1">
                <a:solidFill>
                  <a:srgbClr val="C00000"/>
                </a:solidFill>
                <a:latin typeface="楷体" panose="02010609060101010101" charset="-122"/>
                <a:ea typeface="楷体" panose="02010609060101010101" charset="-122"/>
                <a:sym typeface="+mn-ea"/>
              </a:rPr>
              <a:t>话</a:t>
            </a:r>
            <a:endParaRPr lang="zh-CN" altLang="en-US" sz="3465" b="1">
              <a:solidFill>
                <a:srgbClr val="C00000"/>
              </a:solidFill>
              <a:latin typeface="楷体" panose="02010609060101010101" charset="-122"/>
              <a:ea typeface="楷体" panose="02010609060101010101" charset="-122"/>
              <a:sym typeface="+mn-ea"/>
            </a:endParaRPr>
          </a:p>
        </p:txBody>
      </p:sp>
      <p:sp>
        <p:nvSpPr>
          <p:cNvPr id="23" name="文本框 22"/>
          <p:cNvSpPr txBox="1"/>
          <p:nvPr>
            <p:custDataLst>
              <p:tags r:id="rId11"/>
            </p:custDataLst>
          </p:nvPr>
        </p:nvSpPr>
        <p:spPr>
          <a:xfrm>
            <a:off x="706755" y="5669280"/>
            <a:ext cx="60642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祝</a:t>
            </a:r>
            <a:endParaRPr lang="zh-CN" altLang="en-US" sz="3465" b="1">
              <a:solidFill>
                <a:srgbClr val="C00000"/>
              </a:solidFill>
              <a:latin typeface="楷体" panose="02010609060101010101" charset="-122"/>
              <a:ea typeface="楷体" panose="02010609060101010101" charset="-122"/>
              <a:sym typeface="+mn-ea"/>
            </a:endParaRPr>
          </a:p>
        </p:txBody>
      </p:sp>
      <p:sp>
        <p:nvSpPr>
          <p:cNvPr id="24" name="文本框 23"/>
          <p:cNvSpPr txBox="1"/>
          <p:nvPr>
            <p:custDataLst>
              <p:tags r:id="rId12"/>
            </p:custDataLst>
          </p:nvPr>
        </p:nvSpPr>
        <p:spPr>
          <a:xfrm>
            <a:off x="2783840" y="3410585"/>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C00000"/>
                </a:solidFill>
                <a:latin typeface="黑体" panose="02010609060101010101" charset="-122"/>
                <a:ea typeface="黑体" panose="02010609060101010101" charset="-122"/>
                <a:sym typeface="+mn-ea"/>
              </a:rPr>
              <a:t>追忆当年延安的战斗生活</a:t>
            </a:r>
            <a:endParaRPr lang="zh-CN" altLang="en-US" sz="2800" b="1">
              <a:solidFill>
                <a:srgbClr val="C00000"/>
              </a:solidFill>
              <a:latin typeface="黑体" panose="02010609060101010101" charset="-122"/>
              <a:ea typeface="黑体" panose="02010609060101010101" charset="-122"/>
              <a:sym typeface="+mn-ea"/>
            </a:endParaRPr>
          </a:p>
        </p:txBody>
      </p:sp>
      <p:sp>
        <p:nvSpPr>
          <p:cNvPr id="25" name="文本框 24"/>
          <p:cNvSpPr txBox="1"/>
          <p:nvPr>
            <p:custDataLst>
              <p:tags r:id="rId13"/>
            </p:custDataLst>
          </p:nvPr>
        </p:nvSpPr>
        <p:spPr>
          <a:xfrm>
            <a:off x="2799715" y="2658110"/>
            <a:ext cx="5060950" cy="499745"/>
          </a:xfrm>
          <a:prstGeom prst="rect">
            <a:avLst/>
          </a:prstGeom>
          <a:solidFill>
            <a:srgbClr val="FCF2BB"/>
          </a:solidFill>
          <a:ln>
            <a:noFill/>
          </a:ln>
        </p:spPr>
        <p:txBody>
          <a:bodyPr wrap="square" rtlCol="0" anchor="t">
            <a:noAutofit/>
          </a:bodyPr>
          <a:lstStyle/>
          <a:p>
            <a:pPr lvl="0" algn="ctr">
              <a:buClrTx/>
              <a:buSzTx/>
              <a:buFontTx/>
            </a:pPr>
            <a:r>
              <a:rPr lang="zh-CN" altLang="en-US" sz="2800" b="1">
                <a:solidFill>
                  <a:srgbClr val="002060"/>
                </a:solidFill>
                <a:latin typeface="黑体" panose="02010609060101010101" charset="-122"/>
                <a:ea typeface="黑体" panose="02010609060101010101" charset="-122"/>
                <a:sym typeface="+mn-ea"/>
              </a:rPr>
              <a:t>久别重返延安时的喜悦与激动</a:t>
            </a:r>
            <a:endParaRPr lang="zh-CN" altLang="en-US" sz="2800" b="1">
              <a:solidFill>
                <a:srgbClr val="002060"/>
              </a:solidFill>
              <a:latin typeface="黑体" panose="02010609060101010101" charset="-122"/>
              <a:ea typeface="黑体" panose="02010609060101010101" charset="-122"/>
              <a:sym typeface="+mn-ea"/>
            </a:endParaRPr>
          </a:p>
        </p:txBody>
      </p:sp>
      <p:sp>
        <p:nvSpPr>
          <p:cNvPr id="26" name="文本框 25"/>
          <p:cNvSpPr txBox="1"/>
          <p:nvPr>
            <p:custDataLst>
              <p:tags r:id="rId14"/>
            </p:custDataLst>
          </p:nvPr>
        </p:nvSpPr>
        <p:spPr>
          <a:xfrm>
            <a:off x="2783840" y="4220210"/>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C00000"/>
                </a:solidFill>
                <a:latin typeface="黑体" panose="02010609060101010101" charset="-122"/>
                <a:ea typeface="黑体" panose="02010609060101010101" charset="-122"/>
                <a:sym typeface="+mn-ea"/>
              </a:rPr>
              <a:t>描绘见到亲人的热烈场景</a:t>
            </a:r>
            <a:endParaRPr lang="zh-CN" altLang="en-US" sz="2800" b="1">
              <a:solidFill>
                <a:srgbClr val="C00000"/>
              </a:solidFill>
              <a:latin typeface="黑体" panose="02010609060101010101" charset="-122"/>
              <a:ea typeface="黑体" panose="02010609060101010101" charset="-122"/>
              <a:sym typeface="+mn-ea"/>
            </a:endParaRPr>
          </a:p>
        </p:txBody>
      </p:sp>
      <p:sp>
        <p:nvSpPr>
          <p:cNvPr id="27" name="文本框 26"/>
          <p:cNvSpPr txBox="1"/>
          <p:nvPr>
            <p:custDataLst>
              <p:tags r:id="rId15"/>
            </p:custDataLst>
          </p:nvPr>
        </p:nvSpPr>
        <p:spPr>
          <a:xfrm>
            <a:off x="2783840" y="5046345"/>
            <a:ext cx="5057140" cy="521970"/>
          </a:xfrm>
          <a:prstGeom prst="rect">
            <a:avLst/>
          </a:prstGeom>
          <a:solidFill>
            <a:srgbClr val="FCF2BB"/>
          </a:solidFill>
          <a:ln>
            <a:noFill/>
          </a:ln>
        </p:spPr>
        <p:txBody>
          <a:bodyPr wrap="square" rtlCol="0" anchor="t">
            <a:noAutofit/>
          </a:bodyPr>
          <a:lstStyle/>
          <a:p>
            <a:pPr lvl="0" algn="ctr">
              <a:buClrTx/>
              <a:buSzTx/>
              <a:buFontTx/>
            </a:pPr>
            <a:r>
              <a:rPr lang="zh-CN" altLang="en-US" sz="2800" b="1">
                <a:solidFill>
                  <a:srgbClr val="C00000"/>
                </a:solidFill>
                <a:latin typeface="黑体" panose="02010609060101010101" charset="-122"/>
                <a:ea typeface="黑体" panose="02010609060101010101" charset="-122"/>
                <a:sym typeface="+mn-ea"/>
              </a:rPr>
              <a:t>描述延安的崭新面貌</a:t>
            </a:r>
            <a:endParaRPr lang="zh-CN" altLang="en-US" sz="2800" b="1">
              <a:solidFill>
                <a:srgbClr val="C00000"/>
              </a:solidFill>
              <a:latin typeface="黑体" panose="02010609060101010101" charset="-122"/>
              <a:ea typeface="黑体" panose="02010609060101010101" charset="-122"/>
              <a:sym typeface="+mn-ea"/>
            </a:endParaRPr>
          </a:p>
        </p:txBody>
      </p:sp>
      <p:sp>
        <p:nvSpPr>
          <p:cNvPr id="28" name="文本框 27"/>
          <p:cNvSpPr txBox="1"/>
          <p:nvPr>
            <p:custDataLst>
              <p:tags r:id="rId16"/>
            </p:custDataLst>
          </p:nvPr>
        </p:nvSpPr>
        <p:spPr>
          <a:xfrm>
            <a:off x="2803525" y="5769610"/>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歌颂延安</a:t>
            </a:r>
            <a:r>
              <a:rPr lang="zh-CN" sz="2800" b="1">
                <a:solidFill>
                  <a:srgbClr val="C00000"/>
                </a:solidFill>
                <a:latin typeface="黑体" panose="02010609060101010101" charset="-122"/>
                <a:ea typeface="黑体" panose="02010609060101010101" charset="-122"/>
                <a:cs typeface="黑体" panose="02010609060101010101" charset="-122"/>
                <a:sym typeface="+mn-ea"/>
              </a:rPr>
              <a:t>历史和</a:t>
            </a:r>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展望</a:t>
            </a:r>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美好前程</a:t>
            </a:r>
            <a:endParaRPr lang="zh-CN" altLang="en-US" sz="2800" b="1">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29" name="文本框 28"/>
          <p:cNvSpPr txBox="1"/>
          <p:nvPr>
            <p:custDataLst>
              <p:tags r:id="rId17"/>
            </p:custDataLst>
          </p:nvPr>
        </p:nvSpPr>
        <p:spPr>
          <a:xfrm>
            <a:off x="8874125" y="2635885"/>
            <a:ext cx="2391410" cy="521970"/>
          </a:xfrm>
          <a:prstGeom prst="rect">
            <a:avLst/>
          </a:prstGeom>
          <a:noFill/>
          <a:ln w="28575" cmpd="sng">
            <a:solidFill>
              <a:srgbClr val="C00000"/>
            </a:solidFill>
            <a:prstDash val="solid"/>
          </a:ln>
        </p:spPr>
        <p:txBody>
          <a:bodyPr wrap="square" rtlCol="0" anchor="t">
            <a:spAutoFit/>
          </a:bodyPr>
          <a:lstStyle/>
          <a:p>
            <a:pPr algn="ctr"/>
            <a:r>
              <a:rPr lang="zh-CN" altLang="en-US" sz="2800" b="1">
                <a:solidFill>
                  <a:srgbClr val="002060"/>
                </a:solidFill>
                <a:latin typeface="华文中宋" panose="02010600040101010101" charset="-122"/>
                <a:ea typeface="华文中宋" panose="02010600040101010101" charset="-122"/>
                <a:sym typeface="+mn-ea"/>
              </a:rPr>
              <a:t>激动、喜悦</a:t>
            </a:r>
            <a:endParaRPr lang="zh-CN" altLang="en-US" sz="2800" b="1">
              <a:solidFill>
                <a:srgbClr val="002060"/>
              </a:solidFill>
              <a:latin typeface="华文中宋" panose="02010600040101010101" charset="-122"/>
              <a:ea typeface="华文中宋" panose="02010600040101010101" charset="-122"/>
              <a:sym typeface="+mn-ea"/>
            </a:endParaRPr>
          </a:p>
        </p:txBody>
      </p:sp>
      <p:sp>
        <p:nvSpPr>
          <p:cNvPr id="30" name="文本框 29"/>
          <p:cNvSpPr txBox="1"/>
          <p:nvPr>
            <p:custDataLst>
              <p:tags r:id="rId18"/>
            </p:custDataLst>
          </p:nvPr>
        </p:nvSpPr>
        <p:spPr>
          <a:xfrm>
            <a:off x="8877300" y="3376930"/>
            <a:ext cx="2388235" cy="521970"/>
          </a:xfrm>
          <a:prstGeom prst="rect">
            <a:avLst/>
          </a:prstGeom>
          <a:noFill/>
          <a:ln w="28575" cmpd="sng">
            <a:solidFill>
              <a:schemeClr val="accent2">
                <a:lumMod val="75000"/>
              </a:schemeClr>
            </a:solidFill>
            <a:prstDash val="solid"/>
          </a:ln>
        </p:spPr>
        <p:txBody>
          <a:bodyPr wrap="square" rtlCol="0" anchor="t">
            <a:spAutoFit/>
          </a:bodyPr>
          <a:lstStyle/>
          <a:p>
            <a:pPr lvl="0" algn="ctr">
              <a:buClrTx/>
              <a:buSzTx/>
              <a:buFontTx/>
            </a:pPr>
            <a:r>
              <a:rPr lang="zh-CN" altLang="en-US" sz="2800" b="1">
                <a:solidFill>
                  <a:srgbClr val="C00000"/>
                </a:solidFill>
                <a:latin typeface="华文中宋" panose="02010600040101010101" charset="-122"/>
                <a:ea typeface="华文中宋" panose="02010600040101010101" charset="-122"/>
                <a:sym typeface="+mn-ea"/>
              </a:rPr>
              <a:t>怀念、感激</a:t>
            </a:r>
            <a:endParaRPr lang="zh-CN" altLang="en-US" sz="2800" b="1">
              <a:solidFill>
                <a:srgbClr val="C00000"/>
              </a:solidFill>
              <a:latin typeface="华文中宋" panose="02010600040101010101" charset="-122"/>
              <a:ea typeface="华文中宋" panose="02010600040101010101" charset="-122"/>
              <a:sym typeface="+mn-ea"/>
            </a:endParaRPr>
          </a:p>
        </p:txBody>
      </p:sp>
      <p:sp>
        <p:nvSpPr>
          <p:cNvPr id="32" name="文本框 31"/>
          <p:cNvSpPr txBox="1"/>
          <p:nvPr>
            <p:custDataLst>
              <p:tags r:id="rId19"/>
            </p:custDataLst>
          </p:nvPr>
        </p:nvSpPr>
        <p:spPr>
          <a:xfrm>
            <a:off x="8580755" y="4220210"/>
            <a:ext cx="3235325" cy="521970"/>
          </a:xfrm>
          <a:prstGeom prst="rect">
            <a:avLst/>
          </a:prstGeom>
          <a:noFill/>
          <a:ln w="28575" cmpd="sng">
            <a:solidFill>
              <a:schemeClr val="accent2">
                <a:lumMod val="75000"/>
              </a:schemeClr>
            </a:solidFill>
            <a:prstDash val="solid"/>
          </a:ln>
        </p:spPr>
        <p:txBody>
          <a:bodyPr wrap="square" rtlCol="0" anchor="t">
            <a:spAutoFit/>
          </a:bodyPr>
          <a:lstStyle/>
          <a:p>
            <a:pPr algn="ctr"/>
            <a:r>
              <a:rPr lang="zh-CN" altLang="en-US" sz="2800" b="1">
                <a:solidFill>
                  <a:srgbClr val="C00000"/>
                </a:solidFill>
                <a:latin typeface="华文中宋" panose="02010600040101010101" charset="-122"/>
                <a:ea typeface="华文中宋" panose="02010600040101010101" charset="-122"/>
                <a:sym typeface="+mn-ea"/>
              </a:rPr>
              <a:t>喜悦、兴奋、亲切</a:t>
            </a:r>
            <a:endParaRPr lang="zh-CN" altLang="en-US" sz="2800" b="1">
              <a:solidFill>
                <a:srgbClr val="C00000"/>
              </a:solidFill>
              <a:latin typeface="华文中宋" panose="02010600040101010101" charset="-122"/>
              <a:ea typeface="华文中宋" panose="02010600040101010101" charset="-122"/>
              <a:sym typeface="+mn-ea"/>
            </a:endParaRPr>
          </a:p>
        </p:txBody>
      </p:sp>
      <p:sp>
        <p:nvSpPr>
          <p:cNvPr id="33" name="文本框 32"/>
          <p:cNvSpPr txBox="1"/>
          <p:nvPr>
            <p:custDataLst>
              <p:tags r:id="rId20"/>
            </p:custDataLst>
          </p:nvPr>
        </p:nvSpPr>
        <p:spPr>
          <a:xfrm>
            <a:off x="8874125" y="5017135"/>
            <a:ext cx="2388235" cy="521970"/>
          </a:xfrm>
          <a:prstGeom prst="rect">
            <a:avLst/>
          </a:prstGeom>
          <a:noFill/>
          <a:ln w="28575" cmpd="sng">
            <a:solidFill>
              <a:schemeClr val="accent2">
                <a:lumMod val="75000"/>
              </a:schemeClr>
            </a:solidFill>
            <a:prstDash val="solid"/>
          </a:ln>
        </p:spPr>
        <p:txBody>
          <a:bodyPr wrap="square" rtlCol="0" anchor="t">
            <a:spAutoFit/>
          </a:bodyPr>
          <a:lstStyle/>
          <a:p>
            <a:pPr algn="ctr"/>
            <a:r>
              <a:rPr lang="zh-CN" altLang="en-US" sz="2800" b="1">
                <a:solidFill>
                  <a:srgbClr val="C00000"/>
                </a:solidFill>
                <a:latin typeface="华文中宋" panose="02010600040101010101" charset="-122"/>
                <a:ea typeface="华文中宋" panose="02010600040101010101" charset="-122"/>
                <a:sym typeface="+mn-ea"/>
              </a:rPr>
              <a:t>欣喜、赞美</a:t>
            </a:r>
            <a:endParaRPr lang="zh-CN" altLang="en-US" sz="2800" b="1">
              <a:solidFill>
                <a:srgbClr val="C00000"/>
              </a:solidFill>
              <a:latin typeface="华文中宋" panose="02010600040101010101" charset="-122"/>
              <a:ea typeface="华文中宋" panose="02010600040101010101" charset="-122"/>
              <a:sym typeface="+mn-ea"/>
            </a:endParaRPr>
          </a:p>
        </p:txBody>
      </p:sp>
      <p:sp>
        <p:nvSpPr>
          <p:cNvPr id="34" name="文本框 33"/>
          <p:cNvSpPr txBox="1"/>
          <p:nvPr>
            <p:custDataLst>
              <p:tags r:id="rId21"/>
            </p:custDataLst>
          </p:nvPr>
        </p:nvSpPr>
        <p:spPr>
          <a:xfrm>
            <a:off x="8410575" y="5814060"/>
            <a:ext cx="3406140" cy="521970"/>
          </a:xfrm>
          <a:prstGeom prst="rect">
            <a:avLst/>
          </a:prstGeom>
          <a:noFill/>
          <a:ln w="28575" cmpd="sng">
            <a:solidFill>
              <a:schemeClr val="accent2">
                <a:lumMod val="75000"/>
              </a:schemeClr>
            </a:solidFill>
            <a:prstDash val="solid"/>
          </a:ln>
        </p:spPr>
        <p:txBody>
          <a:bodyPr wrap="square" rtlCol="0" anchor="t">
            <a:spAutoFit/>
          </a:bodyPr>
          <a:lstStyle/>
          <a:p>
            <a:pPr algn="ctr"/>
            <a:r>
              <a:rPr lang="zh-CN" altLang="en-US" sz="2800" b="1">
                <a:solidFill>
                  <a:srgbClr val="C00000"/>
                </a:solidFill>
                <a:latin typeface="华文中宋" panose="02010600040101010101" charset="-122"/>
                <a:ea typeface="华文中宋" panose="02010600040101010101" charset="-122"/>
                <a:sym typeface="+mn-ea"/>
              </a:rPr>
              <a:t>自豪、热爱、惜别</a:t>
            </a:r>
            <a:endParaRPr lang="zh-CN" altLang="en-US" sz="2800" b="1">
              <a:solidFill>
                <a:srgbClr val="C00000"/>
              </a:solidFill>
              <a:latin typeface="华文中宋" panose="02010600040101010101" charset="-122"/>
              <a:ea typeface="华文中宋" panose="02010600040101010101" charset="-122"/>
              <a:sym typeface="+mn-ea"/>
            </a:endParaRPr>
          </a:p>
        </p:txBody>
      </p:sp>
      <p:pic>
        <p:nvPicPr>
          <p:cNvPr id="3078" name="图片2"/>
          <p:cNvPicPr>
            <a:picLocks noChangeAspect="1"/>
          </p:cNvPicPr>
          <p:nvPr>
            <p:custDataLst>
              <p:tags r:id="rId22"/>
            </p:custDataLst>
          </p:nvPr>
        </p:nvPicPr>
        <p:blipFill>
          <a:blip r:embed="rId23"/>
          <a:stretch>
            <a:fillRect/>
          </a:stretch>
        </p:blipFill>
        <p:spPr>
          <a:xfrm>
            <a:off x="223838" y="193040"/>
            <a:ext cx="3729037" cy="800100"/>
          </a:xfrm>
          <a:prstGeom prst="rect">
            <a:avLst/>
          </a:prstGeom>
          <a:noFill/>
          <a:ln>
            <a:noFill/>
            <a:miter lim="800000"/>
            <a:headEnd/>
            <a:tailEnd/>
          </a:ln>
        </p:spPr>
      </p:pic>
      <p:sp>
        <p:nvSpPr>
          <p:cNvPr id="3079" name="文本3"/>
          <p:cNvSpPr txBox="1"/>
          <p:nvPr>
            <p:custDataLst>
              <p:tags r:id="rId24"/>
            </p:custDataLst>
          </p:nvPr>
        </p:nvSpPr>
        <p:spPr>
          <a:xfrm>
            <a:off x="665061" y="272311"/>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整体感知</a:t>
            </a:r>
            <a:endParaRPr lang="zh-CN" altLang="en-US" sz="3000" b="1">
              <a:solidFill>
                <a:srgbClr val="FFFFFF"/>
              </a:solidFill>
              <a:latin typeface="微软雅黑" panose="020B0503020204020204" charset="-122"/>
              <a:ea typeface="微软雅黑" panose="020B0503020204020204" charset="-122"/>
            </a:endParaRPr>
          </a:p>
        </p:txBody>
      </p:sp>
      <p:pic>
        <p:nvPicPr>
          <p:cNvPr id="2" name="音频：第2课 朗读《回延安》">
            <a:hlinkClick r:id="" action="ppaction://media"/>
          </p:cNvPr>
          <p:cNvPicPr>
            <a:picLocks noRot="1" noChangeAspect="1"/>
          </p:cNvPicPr>
          <p:nvPr>
            <a:audioFile r:link="rId25"/>
            <p:extLst>
              <p:ext uri="{DAA4B4D4-6D71-4841-9C94-3DE7FCFB9230}">
                <p14:media xmlns:p14="http://schemas.microsoft.com/office/powerpoint/2010/main" r:embed="rId26"/>
              </p:ext>
            </p:extLst>
            <p:custDataLst>
              <p:tags r:id="rId27"/>
            </p:custDataLst>
          </p:nvPr>
        </p:nvPicPr>
        <p:blipFill>
          <a:blip r:embed="rId28"/>
          <a:stretch>
            <a:fillRect/>
          </a:stretch>
        </p:blipFill>
        <p:spPr>
          <a:xfrm>
            <a:off x="10808334" y="1714500"/>
            <a:ext cx="61912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61"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22" grpId="0" bldLvl="0" animBg="1"/>
      <p:bldP spid="19" grpId="0" bldLvl="0" animBg="1"/>
      <p:bldP spid="20" grpId="0" bldLvl="0" animBg="1"/>
      <p:bldP spid="23" grpId="0" bldLvl="0" animBg="1"/>
      <p:bldP spid="24" grpId="0" bldLvl="0" animBg="1"/>
      <p:bldP spid="26" grpId="0" bldLvl="0" animBg="1"/>
      <p:bldP spid="27" grpId="0" bldLvl="0" animBg="1"/>
      <p:bldP spid="28" grpId="0" bldLvl="0" animBg="1"/>
      <p:bldP spid="30" grpId="0" bldLvl="0" animBg="1"/>
      <p:bldP spid="32" grpId="0" bldLvl="0" animBg="1"/>
      <p:bldP spid="33" grpId="0" bldLvl="0" animBg="1"/>
      <p:bldP spid="3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697230" y="5119370"/>
            <a:ext cx="60642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看</a:t>
            </a:r>
            <a:endParaRPr lang="zh-CN" altLang="en-US" sz="3465" b="1">
              <a:solidFill>
                <a:srgbClr val="C00000"/>
              </a:solidFill>
              <a:latin typeface="楷体" panose="02010609060101010101" charset="-122"/>
              <a:ea typeface="楷体" panose="02010609060101010101" charset="-122"/>
              <a:sym typeface="+mn-ea"/>
            </a:endParaRPr>
          </a:p>
        </p:txBody>
      </p:sp>
      <p:sp>
        <p:nvSpPr>
          <p:cNvPr id="12" name="文本框 11"/>
          <p:cNvSpPr txBox="1"/>
          <p:nvPr>
            <p:custDataLst>
              <p:tags r:id="rId2"/>
            </p:custDataLst>
          </p:nvPr>
        </p:nvSpPr>
        <p:spPr>
          <a:xfrm>
            <a:off x="1301750" y="2847810"/>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4" name="文本框 13"/>
          <p:cNvSpPr txBox="1"/>
          <p:nvPr>
            <p:custDataLst>
              <p:tags r:id="rId3"/>
            </p:custDataLst>
          </p:nvPr>
        </p:nvSpPr>
        <p:spPr>
          <a:xfrm>
            <a:off x="649605" y="2834898"/>
            <a:ext cx="606425" cy="558165"/>
          </a:xfrm>
          <a:prstGeom prst="rect">
            <a:avLst/>
          </a:prstGeom>
          <a:solidFill>
            <a:srgbClr val="FCF2BB"/>
          </a:solidFill>
          <a:ln>
            <a:noFill/>
          </a:ln>
        </p:spPr>
        <p:txBody>
          <a:bodyPr wrap="square" rtlCol="0" anchor="t">
            <a:no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回</a:t>
            </a:r>
            <a:endParaRPr lang="zh-CN" altLang="en-US" sz="3465" b="1">
              <a:solidFill>
                <a:srgbClr val="C00000"/>
              </a:solidFill>
              <a:latin typeface="楷体" panose="02010609060101010101" charset="-122"/>
              <a:ea typeface="楷体" panose="02010609060101010101" charset="-122"/>
              <a:sym typeface="+mn-ea"/>
            </a:endParaRPr>
          </a:p>
        </p:txBody>
      </p:sp>
      <p:sp>
        <p:nvSpPr>
          <p:cNvPr id="15" name="文本框 14"/>
          <p:cNvSpPr txBox="1"/>
          <p:nvPr>
            <p:custDataLst>
              <p:tags r:id="rId4"/>
            </p:custDataLst>
          </p:nvPr>
        </p:nvSpPr>
        <p:spPr>
          <a:xfrm>
            <a:off x="1301750" y="4295041"/>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6" name="文本框 15"/>
          <p:cNvSpPr txBox="1"/>
          <p:nvPr>
            <p:custDataLst>
              <p:tags r:id="rId5"/>
            </p:custDataLst>
          </p:nvPr>
        </p:nvSpPr>
        <p:spPr>
          <a:xfrm>
            <a:off x="1301750" y="3520614"/>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7" name="文本框 16"/>
          <p:cNvSpPr txBox="1"/>
          <p:nvPr>
            <p:custDataLst>
              <p:tags r:id="rId6"/>
            </p:custDataLst>
          </p:nvPr>
        </p:nvSpPr>
        <p:spPr>
          <a:xfrm>
            <a:off x="1301750" y="5089525"/>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8" name="文本框 17"/>
          <p:cNvSpPr txBox="1"/>
          <p:nvPr>
            <p:custDataLst>
              <p:tags r:id="rId7"/>
            </p:custDataLst>
          </p:nvPr>
        </p:nvSpPr>
        <p:spPr>
          <a:xfrm>
            <a:off x="1301750" y="5890547"/>
            <a:ext cx="1275080" cy="624840"/>
          </a:xfrm>
          <a:prstGeom prst="rect">
            <a:avLst/>
          </a:prstGeom>
          <a:noFill/>
        </p:spPr>
        <p:txBody>
          <a:bodyPr wrap="square" rtlCol="0" anchor="t">
            <a:spAutoFit/>
          </a:bodyPr>
          <a:lstStyle/>
          <a:p>
            <a:r>
              <a:rPr lang="zh-CN" altLang="en-US" sz="3465" b="1">
                <a:solidFill>
                  <a:prstClr val="black"/>
                </a:solidFill>
                <a:latin typeface="楷体" panose="02010609060101010101" charset="-122"/>
                <a:ea typeface="楷体" panose="02010609060101010101" charset="-122"/>
                <a:sym typeface="+mn-ea"/>
              </a:rPr>
              <a:t>延安</a:t>
            </a:r>
            <a:endParaRPr lang="zh-CN" altLang="en-US" sz="3465" b="1">
              <a:solidFill>
                <a:prstClr val="black"/>
              </a:solidFill>
              <a:latin typeface="楷体" panose="02010609060101010101" charset="-122"/>
              <a:ea typeface="楷体" panose="02010609060101010101" charset="-122"/>
              <a:sym typeface="+mn-ea"/>
            </a:endParaRPr>
          </a:p>
        </p:txBody>
      </p:sp>
      <p:sp>
        <p:nvSpPr>
          <p:cNvPr id="19" name="文本框 18"/>
          <p:cNvSpPr txBox="1"/>
          <p:nvPr>
            <p:custDataLst>
              <p:tags r:id="rId8"/>
            </p:custDataLst>
          </p:nvPr>
        </p:nvSpPr>
        <p:spPr>
          <a:xfrm>
            <a:off x="657043" y="3464051"/>
            <a:ext cx="61658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忆</a:t>
            </a:r>
            <a:endParaRPr lang="zh-CN" altLang="en-US" sz="3465" b="1">
              <a:solidFill>
                <a:srgbClr val="C00000"/>
              </a:solidFill>
              <a:latin typeface="楷体" panose="02010609060101010101" charset="-122"/>
              <a:ea typeface="楷体" panose="02010609060101010101" charset="-122"/>
              <a:sym typeface="+mn-ea"/>
            </a:endParaRPr>
          </a:p>
        </p:txBody>
      </p:sp>
      <p:sp>
        <p:nvSpPr>
          <p:cNvPr id="20" name="文本框 19"/>
          <p:cNvSpPr txBox="1"/>
          <p:nvPr>
            <p:custDataLst>
              <p:tags r:id="rId9"/>
            </p:custDataLst>
          </p:nvPr>
        </p:nvSpPr>
        <p:spPr>
          <a:xfrm>
            <a:off x="669925" y="4281170"/>
            <a:ext cx="631825" cy="624840"/>
          </a:xfrm>
          <a:prstGeom prst="rect">
            <a:avLst/>
          </a:prstGeom>
          <a:solidFill>
            <a:srgbClr val="FCF2BB"/>
          </a:solidFill>
        </p:spPr>
        <p:txBody>
          <a:bodyPr wrap="square" rtlCol="0" anchor="t">
            <a:spAutoFit/>
          </a:bodyPr>
          <a:lstStyle/>
          <a:p>
            <a:r>
              <a:rPr lang="zh-CN" altLang="en-US" sz="3465" b="1">
                <a:solidFill>
                  <a:srgbClr val="C00000"/>
                </a:solidFill>
                <a:latin typeface="楷体" panose="02010609060101010101" charset="-122"/>
                <a:ea typeface="楷体" panose="02010609060101010101" charset="-122"/>
                <a:sym typeface="+mn-ea"/>
              </a:rPr>
              <a:t>话</a:t>
            </a:r>
            <a:endParaRPr lang="zh-CN" altLang="en-US" sz="3465" b="1">
              <a:solidFill>
                <a:srgbClr val="C00000"/>
              </a:solidFill>
              <a:latin typeface="楷体" panose="02010609060101010101" charset="-122"/>
              <a:ea typeface="楷体" panose="02010609060101010101" charset="-122"/>
              <a:sym typeface="+mn-ea"/>
            </a:endParaRPr>
          </a:p>
        </p:txBody>
      </p:sp>
      <p:sp>
        <p:nvSpPr>
          <p:cNvPr id="23" name="文本框 22"/>
          <p:cNvSpPr txBox="1"/>
          <p:nvPr>
            <p:custDataLst>
              <p:tags r:id="rId10"/>
            </p:custDataLst>
          </p:nvPr>
        </p:nvSpPr>
        <p:spPr>
          <a:xfrm>
            <a:off x="697230" y="5886632"/>
            <a:ext cx="606425" cy="624840"/>
          </a:xfrm>
          <a:prstGeom prst="rect">
            <a:avLst/>
          </a:prstGeom>
          <a:solidFill>
            <a:srgbClr val="FCF2BB"/>
          </a:solidFill>
        </p:spPr>
        <p:txBody>
          <a:bodyPr wrap="square" rtlCol="0" anchor="t">
            <a:spAutoFit/>
          </a:bodyPr>
          <a:lstStyle/>
          <a:p>
            <a:pPr lvl="0" algn="l">
              <a:buClrTx/>
              <a:buSzTx/>
              <a:buFontTx/>
            </a:pPr>
            <a:r>
              <a:rPr lang="zh-CN" altLang="en-US" sz="3465" b="1">
                <a:solidFill>
                  <a:srgbClr val="C00000"/>
                </a:solidFill>
                <a:latin typeface="楷体" panose="02010609060101010101" charset="-122"/>
                <a:ea typeface="楷体" panose="02010609060101010101" charset="-122"/>
                <a:sym typeface="+mn-ea"/>
              </a:rPr>
              <a:t>祝</a:t>
            </a:r>
            <a:endParaRPr lang="zh-CN" altLang="en-US" sz="3465" b="1">
              <a:solidFill>
                <a:srgbClr val="C00000"/>
              </a:solidFill>
              <a:latin typeface="楷体" panose="02010609060101010101" charset="-122"/>
              <a:ea typeface="楷体" panose="02010609060101010101" charset="-122"/>
              <a:sym typeface="+mn-ea"/>
            </a:endParaRPr>
          </a:p>
        </p:txBody>
      </p:sp>
      <p:sp>
        <p:nvSpPr>
          <p:cNvPr id="24" name="文本框 23"/>
          <p:cNvSpPr txBox="1"/>
          <p:nvPr>
            <p:custDataLst>
              <p:tags r:id="rId11"/>
            </p:custDataLst>
          </p:nvPr>
        </p:nvSpPr>
        <p:spPr>
          <a:xfrm>
            <a:off x="2794000" y="3617890"/>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002060"/>
                </a:solidFill>
                <a:latin typeface="黑体" panose="02010609060101010101" charset="-122"/>
                <a:ea typeface="黑体" panose="02010609060101010101" charset="-122"/>
                <a:sym typeface="+mn-ea"/>
              </a:rPr>
              <a:t>追忆当年延安的战斗生活</a:t>
            </a:r>
            <a:endParaRPr lang="zh-CN" altLang="en-US" sz="2800" b="1">
              <a:solidFill>
                <a:srgbClr val="002060"/>
              </a:solidFill>
              <a:latin typeface="黑体" panose="02010609060101010101" charset="-122"/>
              <a:ea typeface="黑体" panose="02010609060101010101" charset="-122"/>
              <a:sym typeface="+mn-ea"/>
            </a:endParaRPr>
          </a:p>
        </p:txBody>
      </p:sp>
      <p:sp>
        <p:nvSpPr>
          <p:cNvPr id="25" name="文本框 24"/>
          <p:cNvSpPr txBox="1"/>
          <p:nvPr>
            <p:custDataLst>
              <p:tags r:id="rId12"/>
            </p:custDataLst>
          </p:nvPr>
        </p:nvSpPr>
        <p:spPr>
          <a:xfrm>
            <a:off x="2802504" y="2952742"/>
            <a:ext cx="5060950" cy="499745"/>
          </a:xfrm>
          <a:prstGeom prst="rect">
            <a:avLst/>
          </a:prstGeom>
          <a:solidFill>
            <a:srgbClr val="FCF2BB"/>
          </a:solidFill>
          <a:ln>
            <a:noFill/>
          </a:ln>
        </p:spPr>
        <p:txBody>
          <a:bodyPr wrap="square" rtlCol="0" anchor="t">
            <a:noAutofit/>
          </a:bodyPr>
          <a:lstStyle/>
          <a:p>
            <a:pPr lvl="0" algn="ctr">
              <a:buClrTx/>
              <a:buSzTx/>
              <a:buFontTx/>
            </a:pPr>
            <a:r>
              <a:rPr lang="zh-CN" altLang="en-US" sz="2800" b="1">
                <a:solidFill>
                  <a:srgbClr val="002060"/>
                </a:solidFill>
                <a:latin typeface="黑体" panose="02010609060101010101" charset="-122"/>
                <a:ea typeface="黑体" panose="02010609060101010101" charset="-122"/>
                <a:sym typeface="+mn-ea"/>
              </a:rPr>
              <a:t>久别重返延安时的喜悦与激动</a:t>
            </a:r>
            <a:endParaRPr lang="zh-CN" altLang="en-US" sz="2800" b="1">
              <a:solidFill>
                <a:srgbClr val="002060"/>
              </a:solidFill>
              <a:latin typeface="黑体" panose="02010609060101010101" charset="-122"/>
              <a:ea typeface="黑体" panose="02010609060101010101" charset="-122"/>
              <a:sym typeface="+mn-ea"/>
            </a:endParaRPr>
          </a:p>
        </p:txBody>
      </p:sp>
      <p:sp>
        <p:nvSpPr>
          <p:cNvPr id="26" name="文本框 25"/>
          <p:cNvSpPr txBox="1"/>
          <p:nvPr>
            <p:custDataLst>
              <p:tags r:id="rId13"/>
            </p:custDataLst>
          </p:nvPr>
        </p:nvSpPr>
        <p:spPr>
          <a:xfrm>
            <a:off x="2806314" y="4384040"/>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002060"/>
                </a:solidFill>
                <a:latin typeface="黑体" panose="02010609060101010101" charset="-122"/>
                <a:ea typeface="黑体" panose="02010609060101010101" charset="-122"/>
                <a:sym typeface="+mn-ea"/>
              </a:rPr>
              <a:t>描绘见到亲人的热烈场景</a:t>
            </a:r>
            <a:endParaRPr lang="zh-CN" altLang="en-US" sz="2800" b="1">
              <a:solidFill>
                <a:srgbClr val="002060"/>
              </a:solidFill>
              <a:latin typeface="黑体" panose="02010609060101010101" charset="-122"/>
              <a:ea typeface="黑体" panose="02010609060101010101" charset="-122"/>
              <a:sym typeface="+mn-ea"/>
            </a:endParaRPr>
          </a:p>
        </p:txBody>
      </p:sp>
      <p:sp>
        <p:nvSpPr>
          <p:cNvPr id="27" name="文本框 26"/>
          <p:cNvSpPr txBox="1"/>
          <p:nvPr>
            <p:custDataLst>
              <p:tags r:id="rId14"/>
            </p:custDataLst>
          </p:nvPr>
        </p:nvSpPr>
        <p:spPr>
          <a:xfrm>
            <a:off x="2806314" y="5175789"/>
            <a:ext cx="5057140" cy="521970"/>
          </a:xfrm>
          <a:prstGeom prst="rect">
            <a:avLst/>
          </a:prstGeom>
          <a:solidFill>
            <a:srgbClr val="FCF2BB"/>
          </a:solidFill>
          <a:ln>
            <a:noFill/>
          </a:ln>
        </p:spPr>
        <p:txBody>
          <a:bodyPr wrap="square" rtlCol="0" anchor="t">
            <a:noAutofit/>
          </a:bodyPr>
          <a:lstStyle/>
          <a:p>
            <a:pPr lvl="0" algn="ctr">
              <a:buClrTx/>
              <a:buSzTx/>
              <a:buFontTx/>
            </a:pPr>
            <a:r>
              <a:rPr lang="zh-CN" altLang="en-US" sz="2800" b="1">
                <a:solidFill>
                  <a:srgbClr val="002060"/>
                </a:solidFill>
                <a:latin typeface="黑体" panose="02010609060101010101" charset="-122"/>
                <a:ea typeface="黑体" panose="02010609060101010101" charset="-122"/>
                <a:sym typeface="+mn-ea"/>
              </a:rPr>
              <a:t>描述延安的崭新面貌</a:t>
            </a:r>
            <a:endParaRPr lang="zh-CN" altLang="en-US" sz="2800" b="1">
              <a:solidFill>
                <a:srgbClr val="C00000"/>
              </a:solidFill>
              <a:latin typeface="黑体" panose="02010609060101010101" charset="-122"/>
              <a:ea typeface="黑体" panose="02010609060101010101" charset="-122"/>
              <a:sym typeface="+mn-ea"/>
            </a:endParaRPr>
          </a:p>
        </p:txBody>
      </p:sp>
      <p:sp>
        <p:nvSpPr>
          <p:cNvPr id="28" name="文本框 27"/>
          <p:cNvSpPr txBox="1"/>
          <p:nvPr>
            <p:custDataLst>
              <p:tags r:id="rId15"/>
            </p:custDataLst>
          </p:nvPr>
        </p:nvSpPr>
        <p:spPr>
          <a:xfrm>
            <a:off x="2797810" y="5890485"/>
            <a:ext cx="5057140" cy="521970"/>
          </a:xfrm>
          <a:prstGeom prst="rect">
            <a:avLst/>
          </a:prstGeom>
          <a:solidFill>
            <a:srgbClr val="FCF2BB"/>
          </a:solidFill>
          <a:ln>
            <a:noFill/>
          </a:ln>
        </p:spPr>
        <p:txBody>
          <a:bodyPr wrap="square" rtlCol="0" anchor="t">
            <a:spAutoFit/>
          </a:bodyPr>
          <a:lstStyle/>
          <a:p>
            <a:pPr algn="ctr"/>
            <a:r>
              <a:rPr lang="zh-CN" altLang="en-US" sz="2800" b="1">
                <a:solidFill>
                  <a:srgbClr val="002060"/>
                </a:solidFill>
                <a:latin typeface="黑体" panose="02010609060101010101" charset="-122"/>
                <a:ea typeface="黑体" panose="02010609060101010101" charset="-122"/>
                <a:sym typeface="+mn-ea"/>
              </a:rPr>
              <a:t>歌颂延安历史和展望美好前程</a:t>
            </a:r>
            <a:endParaRPr lang="zh-CN" altLang="en-US" sz="2800" b="1">
              <a:solidFill>
                <a:srgbClr val="002060"/>
              </a:solidFill>
              <a:latin typeface="黑体" panose="02010609060101010101" charset="-122"/>
              <a:ea typeface="黑体" panose="02010609060101010101" charset="-122"/>
              <a:sym typeface="+mn-ea"/>
            </a:endParaRPr>
          </a:p>
        </p:txBody>
      </p:sp>
      <p:sp>
        <p:nvSpPr>
          <p:cNvPr id="29" name="文本框 28"/>
          <p:cNvSpPr txBox="1"/>
          <p:nvPr>
            <p:custDataLst>
              <p:tags r:id="rId16"/>
            </p:custDataLst>
          </p:nvPr>
        </p:nvSpPr>
        <p:spPr>
          <a:xfrm>
            <a:off x="8868408" y="2958290"/>
            <a:ext cx="2391410" cy="521970"/>
          </a:xfrm>
          <a:prstGeom prst="rect">
            <a:avLst/>
          </a:prstGeom>
          <a:noFill/>
          <a:ln w="28575" cmpd="sng">
            <a:solidFill>
              <a:srgbClr val="C00000"/>
            </a:solidFill>
            <a:prstDash val="solid"/>
          </a:ln>
        </p:spPr>
        <p:txBody>
          <a:bodyPr wrap="square" rtlCol="0" anchor="t">
            <a:spAutoFit/>
          </a:bodyPr>
          <a:lstStyle/>
          <a:p>
            <a:pPr algn="ctr"/>
            <a:r>
              <a:rPr lang="zh-CN" altLang="en-US" sz="2800" b="1">
                <a:solidFill>
                  <a:srgbClr val="002060"/>
                </a:solidFill>
                <a:latin typeface="华文中宋" panose="02010600040101010101" charset="-122"/>
                <a:ea typeface="华文中宋" panose="02010600040101010101" charset="-122"/>
                <a:sym typeface="+mn-ea"/>
              </a:rPr>
              <a:t>激动、喜悦</a:t>
            </a:r>
            <a:endParaRPr lang="zh-CN" altLang="en-US" sz="2800" b="1">
              <a:solidFill>
                <a:srgbClr val="002060"/>
              </a:solidFill>
              <a:latin typeface="华文中宋" panose="02010600040101010101" charset="-122"/>
              <a:ea typeface="华文中宋" panose="02010600040101010101" charset="-122"/>
              <a:sym typeface="+mn-ea"/>
            </a:endParaRPr>
          </a:p>
        </p:txBody>
      </p:sp>
      <p:sp>
        <p:nvSpPr>
          <p:cNvPr id="30" name="文本框 29"/>
          <p:cNvSpPr txBox="1"/>
          <p:nvPr>
            <p:custDataLst>
              <p:tags r:id="rId17"/>
            </p:custDataLst>
          </p:nvPr>
        </p:nvSpPr>
        <p:spPr>
          <a:xfrm>
            <a:off x="8868408" y="3675614"/>
            <a:ext cx="2388235" cy="521970"/>
          </a:xfrm>
          <a:prstGeom prst="rect">
            <a:avLst/>
          </a:prstGeom>
          <a:noFill/>
          <a:ln w="28575" cmpd="sng">
            <a:solidFill>
              <a:schemeClr val="accent2">
                <a:lumMod val="75000"/>
              </a:schemeClr>
            </a:solidFill>
            <a:prstDash val="solid"/>
          </a:ln>
        </p:spPr>
        <p:txBody>
          <a:bodyPr wrap="square" rtlCol="0" anchor="t">
            <a:spAutoFit/>
          </a:bodyPr>
          <a:lstStyle/>
          <a:p>
            <a:pPr lvl="0" algn="ctr">
              <a:buClrTx/>
              <a:buSzTx/>
              <a:buFontTx/>
            </a:pPr>
            <a:r>
              <a:rPr lang="zh-CN" altLang="en-US" sz="2800" b="1">
                <a:solidFill>
                  <a:srgbClr val="002060"/>
                </a:solidFill>
                <a:latin typeface="华文中宋" panose="02010600040101010101" charset="-122"/>
                <a:ea typeface="华文中宋" panose="02010600040101010101" charset="-122"/>
                <a:sym typeface="+mn-ea"/>
              </a:rPr>
              <a:t>怀念</a:t>
            </a:r>
            <a:r>
              <a:rPr lang="zh-CN" altLang="en-US" sz="2800" b="1">
                <a:solidFill>
                  <a:srgbClr val="002060"/>
                </a:solidFill>
                <a:latin typeface="华文中宋" panose="02010600040101010101" charset="-122"/>
                <a:ea typeface="华文中宋" panose="02010600040101010101" charset="-122"/>
                <a:sym typeface="+mn-ea"/>
              </a:rPr>
              <a:t>、感激</a:t>
            </a:r>
            <a:endParaRPr lang="zh-CN" altLang="en-US" sz="2800" b="1">
              <a:solidFill>
                <a:srgbClr val="002060"/>
              </a:solidFill>
              <a:latin typeface="华文中宋" panose="02010600040101010101" charset="-122"/>
              <a:ea typeface="华文中宋" panose="02010600040101010101" charset="-122"/>
              <a:sym typeface="+mn-ea"/>
            </a:endParaRPr>
          </a:p>
        </p:txBody>
      </p:sp>
      <p:sp>
        <p:nvSpPr>
          <p:cNvPr id="32" name="文本框 31"/>
          <p:cNvSpPr txBox="1"/>
          <p:nvPr>
            <p:custDataLst>
              <p:tags r:id="rId18"/>
            </p:custDataLst>
          </p:nvPr>
        </p:nvSpPr>
        <p:spPr>
          <a:xfrm>
            <a:off x="8227695" y="4414520"/>
            <a:ext cx="3582035" cy="521970"/>
          </a:xfrm>
          <a:prstGeom prst="rect">
            <a:avLst/>
          </a:prstGeom>
          <a:noFill/>
          <a:ln w="28575" cmpd="sng">
            <a:solidFill>
              <a:schemeClr val="accent2">
                <a:lumMod val="75000"/>
              </a:schemeClr>
            </a:solidFill>
            <a:prstDash val="solid"/>
          </a:ln>
        </p:spPr>
        <p:txBody>
          <a:bodyPr wrap="square" rtlCol="0" anchor="t">
            <a:spAutoFit/>
          </a:bodyPr>
          <a:lstStyle/>
          <a:p>
            <a:pPr algn="ctr">
              <a:buClrTx/>
              <a:buSzTx/>
              <a:buFontTx/>
            </a:pPr>
            <a:r>
              <a:rPr lang="zh-CN" altLang="en-US" sz="2800" b="1">
                <a:solidFill>
                  <a:srgbClr val="002060"/>
                </a:solidFill>
                <a:latin typeface="华文中宋" panose="02010600040101010101" charset="-122"/>
                <a:ea typeface="华文中宋" panose="02010600040101010101" charset="-122"/>
                <a:sym typeface="+mn-ea"/>
              </a:rPr>
              <a:t>喜悦、兴奋、亲切</a:t>
            </a:r>
            <a:endParaRPr lang="zh-CN" altLang="en-US" sz="2800" b="1">
              <a:solidFill>
                <a:srgbClr val="002060"/>
              </a:solidFill>
              <a:latin typeface="华文中宋" panose="02010600040101010101" charset="-122"/>
              <a:ea typeface="华文中宋" panose="02010600040101010101" charset="-122"/>
              <a:sym typeface="+mn-ea"/>
            </a:endParaRPr>
          </a:p>
        </p:txBody>
      </p:sp>
      <p:sp>
        <p:nvSpPr>
          <p:cNvPr id="33" name="文本框 32"/>
          <p:cNvSpPr txBox="1"/>
          <p:nvPr>
            <p:custDataLst>
              <p:tags r:id="rId19"/>
            </p:custDataLst>
          </p:nvPr>
        </p:nvSpPr>
        <p:spPr>
          <a:xfrm>
            <a:off x="8868409" y="5199524"/>
            <a:ext cx="2388235" cy="521970"/>
          </a:xfrm>
          <a:prstGeom prst="rect">
            <a:avLst/>
          </a:prstGeom>
          <a:noFill/>
          <a:ln w="28575" cmpd="sng">
            <a:solidFill>
              <a:schemeClr val="accent2">
                <a:lumMod val="75000"/>
              </a:schemeClr>
            </a:solidFill>
            <a:prstDash val="solid"/>
          </a:ln>
        </p:spPr>
        <p:txBody>
          <a:bodyPr wrap="square" rtlCol="0" anchor="t">
            <a:spAutoFit/>
          </a:bodyPr>
          <a:lstStyle/>
          <a:p>
            <a:pPr algn="ctr">
              <a:buClrTx/>
              <a:buSzTx/>
              <a:buFontTx/>
            </a:pPr>
            <a:r>
              <a:rPr lang="zh-CN" altLang="en-US" sz="2800" b="1">
                <a:solidFill>
                  <a:srgbClr val="002060"/>
                </a:solidFill>
                <a:latin typeface="华文中宋" panose="02010600040101010101" charset="-122"/>
                <a:ea typeface="华文中宋" panose="02010600040101010101" charset="-122"/>
                <a:sym typeface="+mn-ea"/>
              </a:rPr>
              <a:t>欣喜、赞美</a:t>
            </a:r>
            <a:endParaRPr lang="zh-CN" altLang="en-US" sz="2800" b="1">
              <a:solidFill>
                <a:srgbClr val="002060"/>
              </a:solidFill>
              <a:latin typeface="华文中宋" panose="02010600040101010101" charset="-122"/>
              <a:ea typeface="华文中宋" panose="02010600040101010101" charset="-122"/>
              <a:sym typeface="+mn-ea"/>
            </a:endParaRPr>
          </a:p>
        </p:txBody>
      </p:sp>
      <p:sp>
        <p:nvSpPr>
          <p:cNvPr id="34" name="文本框 33"/>
          <p:cNvSpPr txBox="1"/>
          <p:nvPr>
            <p:custDataLst>
              <p:tags r:id="rId20"/>
            </p:custDataLst>
          </p:nvPr>
        </p:nvSpPr>
        <p:spPr>
          <a:xfrm>
            <a:off x="8227695" y="5890260"/>
            <a:ext cx="3343910" cy="521970"/>
          </a:xfrm>
          <a:prstGeom prst="rect">
            <a:avLst/>
          </a:prstGeom>
          <a:noFill/>
          <a:ln w="28575" cmpd="sng">
            <a:solidFill>
              <a:schemeClr val="accent2">
                <a:lumMod val="75000"/>
              </a:schemeClr>
            </a:solidFill>
            <a:prstDash val="solid"/>
          </a:ln>
        </p:spPr>
        <p:txBody>
          <a:bodyPr wrap="square" rtlCol="0" anchor="t">
            <a:spAutoFit/>
          </a:bodyPr>
          <a:lstStyle/>
          <a:p>
            <a:pPr algn="ctr"/>
            <a:r>
              <a:rPr lang="zh-CN" altLang="en-US" sz="2800" b="1">
                <a:solidFill>
                  <a:srgbClr val="002060"/>
                </a:solidFill>
                <a:latin typeface="华文中宋" panose="02010600040101010101" charset="-122"/>
                <a:ea typeface="华文中宋" panose="02010600040101010101" charset="-122"/>
                <a:sym typeface="+mn-ea"/>
              </a:rPr>
              <a:t>自豪、热爱、惜别</a:t>
            </a:r>
            <a:endParaRPr lang="zh-CN" altLang="en-US" sz="2800" b="1">
              <a:solidFill>
                <a:srgbClr val="C00000"/>
              </a:solidFill>
              <a:latin typeface="华文中宋" panose="02010600040101010101" charset="-122"/>
              <a:ea typeface="华文中宋" panose="02010600040101010101" charset="-122"/>
              <a:sym typeface="+mn-ea"/>
            </a:endParaRPr>
          </a:p>
        </p:txBody>
      </p:sp>
      <p:sp>
        <p:nvSpPr>
          <p:cNvPr id="2" name="文本框 1"/>
          <p:cNvSpPr txBox="1"/>
          <p:nvPr>
            <p:custDataLst>
              <p:tags r:id="rId21"/>
            </p:custDataLst>
          </p:nvPr>
        </p:nvSpPr>
        <p:spPr>
          <a:xfrm>
            <a:off x="415290" y="654685"/>
            <a:ext cx="7521575" cy="207962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noAutofit/>
          </a:bodyPr>
          <a:lstStyle/>
          <a:p>
            <a:pPr>
              <a:lnSpc>
                <a:spcPct val="120000"/>
              </a:lnSpc>
            </a:pPr>
            <a:r>
              <a:rPr lang="zh-CN" altLang="en-US" sz="2800" b="1">
                <a:solidFill>
                  <a:srgbClr val="231EFB"/>
                </a:solidFill>
                <a:latin typeface="黑体" panose="02010609060101010101" charset="-122"/>
                <a:ea typeface="黑体" panose="02010609060101010101" charset="-122"/>
                <a:cs typeface="黑体" panose="02010609060101010101" charset="-122"/>
                <a:sym typeface="+mn-ea"/>
              </a:rPr>
              <a:t>叙事线索：</a:t>
            </a:r>
            <a:endParaRPr lang="en-US" altLang="zh-CN" sz="2800" b="1">
              <a:solidFill>
                <a:srgbClr val="231EFB"/>
              </a:solidFill>
              <a:latin typeface="黑体" panose="02010609060101010101" charset="-122"/>
              <a:ea typeface="黑体" panose="02010609060101010101" charset="-122"/>
              <a:cs typeface="黑体" panose="02010609060101010101" charset="-122"/>
              <a:sym typeface="+mn-ea"/>
            </a:endParaRPr>
          </a:p>
          <a:p>
            <a:pPr>
              <a:lnSpc>
                <a:spcPct val="120000"/>
              </a:lnSpc>
            </a:pPr>
            <a:endPar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en-US" sz="2800" b="1">
                <a:solidFill>
                  <a:srgbClr val="231EFB"/>
                </a:solidFill>
                <a:latin typeface="黑体" panose="02010609060101010101" charset="-122"/>
                <a:ea typeface="黑体" panose="02010609060101010101" charset="-122"/>
                <a:cs typeface="黑体" panose="02010609060101010101" charset="-122"/>
                <a:sym typeface="+mn-ea"/>
              </a:rPr>
              <a:t>抒情线索：</a:t>
            </a:r>
            <a:endParaRPr lang="en-US" altLang="zh-CN" sz="2800" b="1">
              <a:solidFill>
                <a:srgbClr val="231EFB"/>
              </a:solidFill>
              <a:latin typeface="黑体" panose="02010609060101010101" charset="-122"/>
              <a:ea typeface="黑体" panose="02010609060101010101" charset="-122"/>
              <a:cs typeface="黑体" panose="02010609060101010101" charset="-122"/>
              <a:sym typeface="+mn-ea"/>
            </a:endParaRPr>
          </a:p>
          <a:p>
            <a:pPr>
              <a:lnSpc>
                <a:spcPct val="120000"/>
              </a:lnSpc>
            </a:pPr>
            <a:endParaRPr lang="en-US" altLang="zh-CN"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custDataLst>
              <p:tags r:id="rId22"/>
            </p:custDataLst>
          </p:nvPr>
        </p:nvSpPr>
        <p:spPr>
          <a:xfrm>
            <a:off x="330453" y="0"/>
            <a:ext cx="8190294" cy="6508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30000"/>
              </a:lnSpc>
              <a:spcBef>
                <a:spcPct val="0"/>
              </a:spcBef>
              <a:spcAft>
                <a:spcPct val="0"/>
              </a:spcAft>
              <a:buClrTx/>
              <a:buSzTx/>
              <a:buFontTx/>
              <a:buNone/>
              <a:defRPr/>
            </a:pPr>
            <a:r>
              <a:rPr kumimoji="0" lang="en-US" altLang="zh-CN" sz="2800" b="1" i="0" u="none" strike="noStrike" kern="1200" cap="none" spc="0" normalizeH="0" baseline="0" noProof="0" err="1">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rPr>
              <a:t>你能从</a:t>
            </a:r>
            <a:r>
              <a:rPr kumimoji="0"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rPr>
              <a:t>下</a:t>
            </a:r>
            <a:r>
              <a:rPr kumimoji="0" lang="en-US" altLang="zh-CN" sz="2800" b="1" i="0" u="none" strike="noStrike" kern="1200" cap="none" spc="0" normalizeH="0" baseline="0" noProof="0" err="1">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rPr>
              <a:t>面的概括中发现本诗的叙事</a:t>
            </a:r>
            <a:r>
              <a:rPr kumimoji="0"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rPr>
              <a:t>、抒情</a:t>
            </a:r>
            <a:r>
              <a:rPr kumimoji="0" lang="en-US" altLang="zh-CN" sz="2800" b="1" i="0" u="none" strike="noStrike" kern="1200" cap="none" spc="0" normalizeH="0" baseline="0" noProof="0" err="1">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rPr>
              <a:t>线索吗?</a:t>
            </a:r>
            <a:endParaRPr kumimoji="0" lang="en-US" altLang="zh-CN"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3" name="文本框 2"/>
          <p:cNvSpPr txBox="1"/>
          <p:nvPr/>
        </p:nvSpPr>
        <p:spPr>
          <a:xfrm>
            <a:off x="516890" y="1213485"/>
            <a:ext cx="6096000" cy="521970"/>
          </a:xfrm>
          <a:prstGeom prst="rect">
            <a:avLst/>
          </a:prstGeom>
          <a:noFill/>
        </p:spPr>
        <p:txBody>
          <a:bodyPr wrap="square" rtlCol="0" anchor="t">
            <a:spAutoFit/>
          </a:bodyPr>
          <a:p>
            <a:r>
              <a:rPr lang="en-US" altLang="zh-CN" sz="2800" b="1">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回延安”的所见所闻所感</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131695" y="1735455"/>
            <a:ext cx="6096000" cy="521970"/>
          </a:xfrm>
          <a:prstGeom prst="rect">
            <a:avLst/>
          </a:prstGeom>
          <a:noFill/>
        </p:spPr>
        <p:txBody>
          <a:bodyPr wrap="square" rtlCol="0" anchor="t">
            <a:spAutoFit/>
          </a:bodyPr>
          <a:p>
            <a:r>
              <a:rPr lang="zh-CN" sz="2800" b="1">
                <a:solidFill>
                  <a:srgbClr val="C00000"/>
                </a:solidFill>
                <a:latin typeface="微软雅黑" panose="020B0503020204020204" charset="-122"/>
                <a:ea typeface="微软雅黑" panose="020B0503020204020204" charset="-122"/>
                <a:cs typeface="微软雅黑" panose="020B0503020204020204" charset="-122"/>
                <a:sym typeface="+mn-ea"/>
              </a:rPr>
              <a:t>重逢—回忆—赞美—展望</a:t>
            </a:r>
            <a:endParaRPr lang="en-US" altLang="zh-CN"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2131695" y="2211705"/>
            <a:ext cx="6096000" cy="521970"/>
          </a:xfrm>
          <a:prstGeom prst="rect">
            <a:avLst/>
          </a:prstGeom>
          <a:noFill/>
        </p:spPr>
        <p:txBody>
          <a:bodyPr wrap="square" rtlCol="0" anchor="t">
            <a:spAutoFit/>
          </a:bodyPr>
          <a:p>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欢欣</a:t>
            </a:r>
            <a:r>
              <a:rPr lang="zh-CN" sz="2800" b="1">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感激</a:t>
            </a:r>
            <a:r>
              <a:rPr lang="zh-CN" sz="2800" b="1">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惊喜</a:t>
            </a:r>
            <a:r>
              <a:rPr lang="zh-CN" sz="2800" b="1">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rPr>
              <a:t>豪迈</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18440" y="1304925"/>
            <a:ext cx="11736070" cy="1006475"/>
          </a:xfrm>
          <a:prstGeom prst="rect">
            <a:avLst/>
          </a:prstGeom>
          <a:noFill/>
          <a:ln w="9525">
            <a:noFill/>
          </a:ln>
        </p:spPr>
        <p:txBody>
          <a:bodyPr wrap="square">
            <a:noAutofit/>
          </a:bodyPr>
          <a:lstStyle/>
          <a:p>
            <a:pPr marL="457200" lvl="0" indent="-457200" algn="just">
              <a:lnSpc>
                <a:spcPct val="100000"/>
              </a:lnSpc>
              <a:buClr>
                <a:srgbClr val="00B050"/>
              </a:buClr>
              <a:buSzTx/>
              <a:buFont typeface="Wingdings" panose="05000000000000000000" charset="0"/>
              <a:buChar char="Ø"/>
            </a:pPr>
            <a:r>
              <a:rPr lang="zh-CN" sz="2800" b="1">
                <a:latin typeface="宋体" panose="02010600030101010101" pitchFamily="2" charset="-122"/>
                <a:ea typeface="宋体" panose="02010600030101010101" pitchFamily="2" charset="-122"/>
                <a:cs typeface="华文楷体" panose="02010600040101010101" charset="-122"/>
                <a:sym typeface="+mn-ea"/>
              </a:rPr>
              <a:t>诗人除了</a:t>
            </a:r>
            <a:r>
              <a:rPr lang="zh-CN"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直接抒情</a:t>
            </a:r>
            <a:r>
              <a:rPr lang="zh-CN" sz="2800" b="1">
                <a:latin typeface="宋体" panose="02010600030101010101" pitchFamily="2" charset="-122"/>
                <a:ea typeface="宋体" panose="02010600030101010101" pitchFamily="2" charset="-122"/>
                <a:cs typeface="华文楷体" panose="02010600040101010101" charset="-122"/>
                <a:sym typeface="+mn-ea"/>
              </a:rPr>
              <a:t>，还通过人物的</a:t>
            </a:r>
            <a:r>
              <a:rPr lang="zh-CN"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动作、语言和场景描写</a:t>
            </a:r>
            <a:r>
              <a:rPr lang="zh-CN" sz="2800" b="1">
                <a:latin typeface="宋体" panose="02010600030101010101" pitchFamily="2" charset="-122"/>
                <a:ea typeface="宋体" panose="02010600030101010101" pitchFamily="2" charset="-122"/>
                <a:cs typeface="华文楷体" panose="02010600040101010101" charset="-122"/>
                <a:sym typeface="+mn-ea"/>
              </a:rPr>
              <a:t>等来</a:t>
            </a:r>
            <a:r>
              <a:rPr lang="zh-CN" sz="2800" b="1">
                <a:solidFill>
                  <a:srgbClr val="FF0000"/>
                </a:solidFill>
                <a:latin typeface="宋体" panose="02010600030101010101" pitchFamily="2" charset="-122"/>
                <a:ea typeface="宋体" panose="02010600030101010101" pitchFamily="2" charset="-122"/>
                <a:cs typeface="华文楷体" panose="02010600040101010101" charset="-122"/>
                <a:sym typeface="+mn-ea"/>
              </a:rPr>
              <a:t>间接</a:t>
            </a:r>
            <a:r>
              <a:rPr lang="zh-CN" sz="2800" b="1">
                <a:latin typeface="宋体" panose="02010600030101010101" pitchFamily="2" charset="-122"/>
                <a:ea typeface="宋体" panose="02010600030101010101" pitchFamily="2" charset="-122"/>
                <a:cs typeface="华文楷体" panose="02010600040101010101" charset="-122"/>
                <a:sym typeface="+mn-ea"/>
              </a:rPr>
              <a:t>抒发情感。试着找出相关诗句，细心揣摩其中蕴含的诗人的情感。</a:t>
            </a:r>
            <a:endParaRPr lang="zh-CN" sz="2800" b="1">
              <a:latin typeface="宋体" panose="02010600030101010101" pitchFamily="2" charset="-122"/>
              <a:ea typeface="宋体" panose="02010600030101010101" pitchFamily="2" charset="-122"/>
              <a:cs typeface="华文楷体" panose="02010600040101010101" charset="-122"/>
              <a:sym typeface="+mn-ea"/>
            </a:endParaRPr>
          </a:p>
        </p:txBody>
      </p:sp>
      <p:graphicFrame>
        <p:nvGraphicFramePr>
          <p:cNvPr id="4" name="表格 3"/>
          <p:cNvGraphicFramePr>
            <a:graphicFrameLocks noGrp="1"/>
          </p:cNvGraphicFramePr>
          <p:nvPr>
            <p:custDataLst>
              <p:tags r:id="rId2"/>
            </p:custDataLst>
          </p:nvPr>
        </p:nvGraphicFramePr>
        <p:xfrm>
          <a:off x="556260" y="2423795"/>
          <a:ext cx="11079480" cy="4146550"/>
        </p:xfrm>
        <a:graphic>
          <a:graphicData uri="http://schemas.openxmlformats.org/drawingml/2006/table">
            <a:tbl>
              <a:tblPr firstRow="1" bandRow="1">
                <a:tableStyleId>{21E4AEA4-8DFA-4A89-87EB-49C32662AFE0}</a:tableStyleId>
              </a:tblPr>
              <a:tblGrid>
                <a:gridCol w="1629410"/>
                <a:gridCol w="1659255"/>
                <a:gridCol w="3985260"/>
                <a:gridCol w="3805555"/>
              </a:tblGrid>
              <a:tr h="829310">
                <a:tc gridSpan="2">
                  <a:txBody>
                    <a:bodyPr wrap="square"/>
                    <a:lstStyle/>
                    <a:p>
                      <a:pPr algn="ctr">
                        <a:buNone/>
                      </a:pPr>
                      <a:r>
                        <a:rPr lang="zh-CN" altLang="en-US" sz="2400"/>
                        <a:t>抒情方式</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hMerge="1">
                  <a:tcP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诗句</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400"/>
                        <a:t>情感</a:t>
                      </a: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829310">
                <a:tc gridSpan="2">
                  <a:txBody>
                    <a:bodyPr wrap="square"/>
                    <a:lstStyle/>
                    <a:p>
                      <a:pPr algn="ctr">
                        <a:buNone/>
                      </a:pPr>
                      <a:r>
                        <a:rPr lang="zh-CN" altLang="en-US" sz="2800" b="1">
                          <a:solidFill>
                            <a:srgbClr val="231EFB"/>
                          </a:solidFill>
                          <a:latin typeface="黑体" panose="02010609060101010101" charset="-122"/>
                          <a:ea typeface="黑体" panose="02010609060101010101" charset="-122"/>
                        </a:rPr>
                        <a:t>直接抒情</a:t>
                      </a:r>
                      <a:endParaRPr lang="zh-CN" altLang="en-US" sz="2800" b="1">
                        <a:solidFill>
                          <a:srgbClr val="231EFB"/>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h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829310">
                <a:tc rowSpan="3">
                  <a:txBody>
                    <a:bodyPr wrap="square"/>
                    <a:lstStyle/>
                    <a:p>
                      <a:pPr algn="ctr">
                        <a:buNone/>
                      </a:pPr>
                      <a:r>
                        <a:rPr lang="zh-CN" altLang="en-US" sz="2800" b="1">
                          <a:solidFill>
                            <a:srgbClr val="231EFB"/>
                          </a:solidFill>
                          <a:latin typeface="黑体" panose="02010609060101010101" charset="-122"/>
                          <a:ea typeface="黑体" panose="02010609060101010101" charset="-122"/>
                        </a:rPr>
                        <a:t>间接抒情</a:t>
                      </a:r>
                      <a:endParaRPr lang="zh-CN" altLang="en-US" sz="2800" b="1">
                        <a:solidFill>
                          <a:srgbClr val="231EFB"/>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800" b="1">
                          <a:solidFill>
                            <a:schemeClr val="tx1"/>
                          </a:solidFill>
                          <a:latin typeface="黑体" panose="02010609060101010101" charset="-122"/>
                          <a:ea typeface="黑体" panose="02010609060101010101" charset="-122"/>
                        </a:rPr>
                        <a:t>动作描写</a:t>
                      </a:r>
                      <a:endParaRPr lang="zh-CN" altLang="en-US" sz="2800" b="1">
                        <a:solidFill>
                          <a:schemeClr val="tx1"/>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829310">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800" b="1">
                          <a:solidFill>
                            <a:schemeClr val="tx1"/>
                          </a:solidFill>
                          <a:latin typeface="黑体" panose="02010609060101010101" charset="-122"/>
                          <a:ea typeface="黑体" panose="02010609060101010101" charset="-122"/>
                        </a:rPr>
                        <a:t>语言描写</a:t>
                      </a:r>
                      <a:endParaRPr lang="zh-CN" altLang="en-US" sz="2800" b="1">
                        <a:solidFill>
                          <a:schemeClr val="tx1"/>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r h="829310">
                <a:tc vMerge="1">
                  <a:tcPr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r>
                        <a:rPr lang="zh-CN" altLang="en-US" sz="2800" b="1">
                          <a:solidFill>
                            <a:schemeClr val="tx1"/>
                          </a:solidFill>
                          <a:latin typeface="黑体" panose="02010609060101010101" charset="-122"/>
                          <a:ea typeface="黑体" panose="02010609060101010101" charset="-122"/>
                        </a:rPr>
                        <a:t>场景描写</a:t>
                      </a:r>
                      <a:endParaRPr lang="zh-CN" altLang="en-US" sz="2800" b="1">
                        <a:solidFill>
                          <a:schemeClr val="tx1"/>
                        </a:solidFill>
                        <a:latin typeface="黑体" panose="02010609060101010101" charset="-122"/>
                        <a:ea typeface="黑体" panose="02010609060101010101" charset="-122"/>
                      </a:endParaRPr>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c>
                  <a:txBody>
                    <a:bodyPr wrap="square"/>
                    <a:lstStyle/>
                    <a:p>
                      <a:pPr algn="ctr">
                        <a:buNone/>
                      </a:pPr>
                      <a:endParaRPr lang="zh-CN" altLang="en-US" sz="2400"/>
                    </a:p>
                  </a:txBody>
                  <a:tcPr vert="horz" anchor="ctr">
                    <a:lnL w="12700">
                      <a:solidFill>
                        <a:srgbClr val="FFFF00"/>
                      </a:solidFill>
                      <a:prstDash val="solid"/>
                    </a:lnL>
                    <a:lnR w="12700">
                      <a:solidFill>
                        <a:srgbClr val="FFFF00"/>
                      </a:solidFill>
                      <a:prstDash val="solid"/>
                    </a:lnR>
                    <a:lnT w="12700">
                      <a:solidFill>
                        <a:srgbClr val="FFFF00"/>
                      </a:solidFill>
                      <a:prstDash val="solid"/>
                    </a:lnT>
                    <a:lnB w="12700">
                      <a:solidFill>
                        <a:srgbClr val="FFFF00"/>
                      </a:solidFill>
                      <a:prstDash val="solid"/>
                    </a:lnB>
                    <a:lnTlToBr>
                      <a:noFill/>
                    </a:lnTlToBr>
                    <a:lnBlToTr>
                      <a:noFill/>
                    </a:lnBlToTr>
                  </a:tcPr>
                </a:tc>
              </a:tr>
            </a:tbl>
          </a:graphicData>
        </a:graphic>
      </p:graphicFrame>
      <p:pic>
        <p:nvPicPr>
          <p:cNvPr id="3078" name="图片2"/>
          <p:cNvPicPr>
            <a:picLocks noChangeAspect="1"/>
          </p:cNvPicPr>
          <p:nvPr>
            <p:custDataLst>
              <p:tags r:id="rId3"/>
            </p:custDataLst>
          </p:nvPr>
        </p:nvPicPr>
        <p:blipFill>
          <a:blip r:embed="rId4"/>
          <a:stretch>
            <a:fillRect/>
          </a:stretch>
        </p:blipFill>
        <p:spPr>
          <a:xfrm>
            <a:off x="145098" y="123825"/>
            <a:ext cx="3729037" cy="800100"/>
          </a:xfrm>
          <a:prstGeom prst="rect">
            <a:avLst/>
          </a:prstGeom>
          <a:noFill/>
          <a:ln>
            <a:noFill/>
            <a:miter lim="800000"/>
            <a:headEnd/>
            <a:tailEnd/>
          </a:ln>
        </p:spPr>
      </p:pic>
      <p:sp>
        <p:nvSpPr>
          <p:cNvPr id="3079" name="文本3"/>
          <p:cNvSpPr txBox="1"/>
          <p:nvPr>
            <p:custDataLst>
              <p:tags r:id="rId5"/>
            </p:custDataLst>
          </p:nvPr>
        </p:nvSpPr>
        <p:spPr>
          <a:xfrm>
            <a:off x="586321" y="203096"/>
            <a:ext cx="1747753" cy="642414"/>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等线" panose="02010600030101010101" charset="-122"/>
                <a:ea typeface="等线" panose="02010600030101010101" charset="-122"/>
              </a:defRPr>
            </a:lvl5pPr>
          </a:lstStyle>
          <a:p>
            <a:pPr marL="0" lvl="0" indent="0" eaLnBrk="1" hangingPunct="1"/>
            <a:r>
              <a:rPr lang="zh-CN" altLang="en-US" sz="3000" b="1">
                <a:solidFill>
                  <a:srgbClr val="FFFFFF"/>
                </a:solidFill>
                <a:latin typeface="微软雅黑" panose="020B0503020204020204" charset="-122"/>
                <a:ea typeface="微软雅黑" panose="020B0503020204020204" charset="-122"/>
              </a:rPr>
              <a:t>抒情方式</a:t>
            </a:r>
            <a:endParaRPr lang="zh-CN" altLang="en-US" sz="3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AS_UNIQUEID" val="5931"/>
</p:tagLst>
</file>

<file path=ppt/tags/tag10.xml><?xml version="1.0" encoding="utf-8"?>
<p:tagLst xmlns:p="http://schemas.openxmlformats.org/presentationml/2006/main">
  <p:tag name="AS_UNIQUEID" val="5941"/>
</p:tagLst>
</file>

<file path=ppt/tags/tag100.xml><?xml version="1.0" encoding="utf-8"?>
<p:tagLst xmlns:p="http://schemas.openxmlformats.org/presentationml/2006/main">
  <p:tag name="AS_UNIQUEID" val="6025"/>
</p:tagLst>
</file>

<file path=ppt/tags/tag101.xml><?xml version="1.0" encoding="utf-8"?>
<p:tagLst xmlns:p="http://schemas.openxmlformats.org/presentationml/2006/main">
  <p:tag name="AS_UNIQUEID" val="6026"/>
</p:tagLst>
</file>

<file path=ppt/tags/tag102.xml><?xml version="1.0" encoding="utf-8"?>
<p:tagLst xmlns:p="http://schemas.openxmlformats.org/presentationml/2006/main">
  <p:tag name="AS_UNIQUEID" val="6027"/>
</p:tagLst>
</file>

<file path=ppt/tags/tag103.xml><?xml version="1.0" encoding="utf-8"?>
<p:tagLst xmlns:p="http://schemas.openxmlformats.org/presentationml/2006/main">
  <p:tag name="AS_UNIQUEID" val="6028"/>
</p:tagLst>
</file>

<file path=ppt/tags/tag104.xml><?xml version="1.0" encoding="utf-8"?>
<p:tagLst xmlns:p="http://schemas.openxmlformats.org/presentationml/2006/main">
  <p:tag name="AS_UNIQUEID" val="6029"/>
</p:tagLst>
</file>

<file path=ppt/tags/tag105.xml><?xml version="1.0" encoding="utf-8"?>
<p:tagLst xmlns:p="http://schemas.openxmlformats.org/presentationml/2006/main">
  <p:tag name="AS_UNIQUEID" val="6030"/>
</p:tagLst>
</file>

<file path=ppt/tags/tag106.xml><?xml version="1.0" encoding="utf-8"?>
<p:tagLst xmlns:p="http://schemas.openxmlformats.org/presentationml/2006/main">
  <p:tag name="AS_UNIQUEID" val="6031"/>
</p:tagLst>
</file>

<file path=ppt/tags/tag107.xml><?xml version="1.0" encoding="utf-8"?>
<p:tagLst xmlns:p="http://schemas.openxmlformats.org/presentationml/2006/main">
  <p:tag name="AS_UNIQUEID" val="6032"/>
</p:tagLst>
</file>

<file path=ppt/tags/tag108.xml><?xml version="1.0" encoding="utf-8"?>
<p:tagLst xmlns:p="http://schemas.openxmlformats.org/presentationml/2006/main">
  <p:tag name="AS_UNIQUEID" val="6033"/>
</p:tagLst>
</file>

<file path=ppt/tags/tag109.xml><?xml version="1.0" encoding="utf-8"?>
<p:tagLst xmlns:p="http://schemas.openxmlformats.org/presentationml/2006/main">
  <p:tag name="AS_UNIQUEID" val="6034"/>
</p:tagLst>
</file>

<file path=ppt/tags/tag11.xml><?xml version="1.0" encoding="utf-8"?>
<p:tagLst xmlns:p="http://schemas.openxmlformats.org/presentationml/2006/main">
  <p:tag name="AS_UNIQUEID" val="5943"/>
</p:tagLst>
</file>

<file path=ppt/tags/tag110.xml><?xml version="1.0" encoding="utf-8"?>
<p:tagLst xmlns:p="http://schemas.openxmlformats.org/presentationml/2006/main">
  <p:tag name="AS_UNIQUEID" val="6035"/>
</p:tagLst>
</file>

<file path=ppt/tags/tag111.xml><?xml version="1.0" encoding="utf-8"?>
<p:tagLst xmlns:p="http://schemas.openxmlformats.org/presentationml/2006/main">
  <p:tag name="AS_UNIQUEID" val="6037"/>
</p:tagLst>
</file>

<file path=ppt/tags/tag112.xml><?xml version="1.0" encoding="utf-8"?>
<p:tagLst xmlns:p="http://schemas.openxmlformats.org/presentationml/2006/main">
  <p:tag name="AS_UNIQUEID" val="6038"/>
</p:tagLst>
</file>

<file path=ppt/tags/tag113.xml><?xml version="1.0" encoding="utf-8"?>
<p:tagLst xmlns:p="http://schemas.openxmlformats.org/presentationml/2006/main">
  <p:tag name="AS_UNIQUEID" val="6039"/>
</p:tagLst>
</file>

<file path=ppt/tags/tag114.xml><?xml version="1.0" encoding="utf-8"?>
<p:tagLst xmlns:p="http://schemas.openxmlformats.org/presentationml/2006/main">
  <p:tag name="AS_UNIQUEID" val="6040"/>
  <p:tag name="KSO_WM_BEAUTIFY_FLAG" val=""/>
</p:tagLst>
</file>

<file path=ppt/tags/tag115.xml><?xml version="1.0" encoding="utf-8"?>
<p:tagLst xmlns:p="http://schemas.openxmlformats.org/presentationml/2006/main">
  <p:tag name="AS_UNIQUEID" val="6041"/>
  <p:tag name="KSO_WM_BEAUTIFY_FLAG" val=""/>
</p:tagLst>
</file>

<file path=ppt/tags/tag116.xml><?xml version="1.0" encoding="utf-8"?>
<p:tagLst xmlns:p="http://schemas.openxmlformats.org/presentationml/2006/main">
  <p:tag name="AS_UNIQUEID" val="365"/>
</p:tagLst>
</file>

<file path=ppt/tags/tag117.xml><?xml version="1.0" encoding="utf-8"?>
<p:tagLst xmlns:p="http://schemas.openxmlformats.org/presentationml/2006/main">
  <p:tag name="AS_UNIQUEID" val="366"/>
  <p:tag name="PA" val="v5.2.11"/>
</p:tagLst>
</file>

<file path=ppt/tags/tag118.xml><?xml version="1.0" encoding="utf-8"?>
<p:tagLst xmlns:p="http://schemas.openxmlformats.org/presentationml/2006/main">
  <p:tag name="AS_UNIQUEID" val="367"/>
</p:tagLst>
</file>

<file path=ppt/tags/tag119.xml><?xml version="1.0" encoding="utf-8"?>
<p:tagLst xmlns:p="http://schemas.openxmlformats.org/presentationml/2006/main">
  <p:tag name="AS_UNIQUEID" val="368"/>
  <p:tag name="KSO_WM_BEAUTIFY_FLAG" val=""/>
</p:tagLst>
</file>

<file path=ppt/tags/tag12.xml><?xml version="1.0" encoding="utf-8"?>
<p:tagLst xmlns:p="http://schemas.openxmlformats.org/presentationml/2006/main">
  <p:tag name="AS_UNIQUEID" val="5944"/>
</p:tagLst>
</file>

<file path=ppt/tags/tag120.xml><?xml version="1.0" encoding="utf-8"?>
<p:tagLst xmlns:p="http://schemas.openxmlformats.org/presentationml/2006/main">
  <p:tag name="AS_UNIQUEID" val="369"/>
  <p:tag name="KSO_WM_BEAUTIFY_FLAG" val=""/>
</p:tagLst>
</file>

<file path=ppt/tags/tag121.xml><?xml version="1.0" encoding="utf-8"?>
<p:tagLst xmlns:p="http://schemas.openxmlformats.org/presentationml/2006/main">
  <p:tag name="AS_UNIQUEID" val="370"/>
  <p:tag name="KSO_WM_BEAUTIFY_FLAG" val=""/>
</p:tagLst>
</file>

<file path=ppt/tags/tag122.xml><?xml version="1.0" encoding="utf-8"?>
<p:tagLst xmlns:p="http://schemas.openxmlformats.org/presentationml/2006/main">
  <p:tag name="AS_UNIQUEID" val="371"/>
  <p:tag name="KSO_WM_BEAUTIFY_FLAG" val=""/>
</p:tagLst>
</file>

<file path=ppt/tags/tag123.xml><?xml version="1.0" encoding="utf-8"?>
<p:tagLst xmlns:p="http://schemas.openxmlformats.org/presentationml/2006/main">
  <p:tag name="AS_UNIQUEID" val="372"/>
  <p:tag name="KSO_WM_BEAUTIFY_FLAG" val=""/>
</p:tagLst>
</file>

<file path=ppt/tags/tag124.xml><?xml version="1.0" encoding="utf-8"?>
<p:tagLst xmlns:p="http://schemas.openxmlformats.org/presentationml/2006/main">
  <p:tag name="AS_UNIQUEID" val="373"/>
</p:tagLst>
</file>

<file path=ppt/tags/tag125.xml><?xml version="1.0" encoding="utf-8"?>
<p:tagLst xmlns:p="http://schemas.openxmlformats.org/presentationml/2006/main">
  <p:tag name="AS_UNIQUEID" val="374"/>
</p:tagLst>
</file>

<file path=ppt/tags/tag126.xml><?xml version="1.0" encoding="utf-8"?>
<p:tagLst xmlns:p="http://schemas.openxmlformats.org/presentationml/2006/main">
  <p:tag name="AS_UNIQUEID" val="375"/>
</p:tagLst>
</file>

<file path=ppt/tags/tag127.xml><?xml version="1.0" encoding="utf-8"?>
<p:tagLst xmlns:p="http://schemas.openxmlformats.org/presentationml/2006/main">
  <p:tag name="AS_UNIQUEID" val="376"/>
</p:tagLst>
</file>

<file path=ppt/tags/tag128.xml><?xml version="1.0" encoding="utf-8"?>
<p:tagLst xmlns:p="http://schemas.openxmlformats.org/presentationml/2006/main">
  <p:tag name="AS_UNIQUEID" val="377"/>
  <p:tag name="KSO_WM_BEAUTIFY_FLAG" val=""/>
</p:tagLst>
</file>

<file path=ppt/tags/tag129.xml><?xml version="1.0" encoding="utf-8"?>
<p:tagLst xmlns:p="http://schemas.openxmlformats.org/presentationml/2006/main">
  <p:tag name="AS_UNIQUEID" val="378"/>
</p:tagLst>
</file>

<file path=ppt/tags/tag13.xml><?xml version="1.0" encoding="utf-8"?>
<p:tagLst xmlns:p="http://schemas.openxmlformats.org/presentationml/2006/main">
  <p:tag name="AS_UNIQUEID" val="5945"/>
</p:tagLst>
</file>

<file path=ppt/tags/tag130.xml><?xml version="1.0" encoding="utf-8"?>
<p:tagLst xmlns:p="http://schemas.openxmlformats.org/presentationml/2006/main">
  <p:tag name="AS_UNIQUEID" val="379"/>
</p:tagLst>
</file>

<file path=ppt/tags/tag131.xml><?xml version="1.0" encoding="utf-8"?>
<p:tagLst xmlns:p="http://schemas.openxmlformats.org/presentationml/2006/main">
  <p:tag name="AS_UNIQUEID" val="380"/>
</p:tagLst>
</file>

<file path=ppt/tags/tag132.xml><?xml version="1.0" encoding="utf-8"?>
<p:tagLst xmlns:p="http://schemas.openxmlformats.org/presentationml/2006/main">
  <p:tag name="AS_UNIQUEID" val="381"/>
  <p:tag name="KSO_WM_BEAUTIFY_FLAG" val=""/>
</p:tagLst>
</file>

<file path=ppt/tags/tag133.xml><?xml version="1.0" encoding="utf-8"?>
<p:tagLst xmlns:p="http://schemas.openxmlformats.org/presentationml/2006/main">
  <p:tag name="AS_UNIQUEID" val="382"/>
</p:tagLst>
</file>

<file path=ppt/tags/tag134.xml><?xml version="1.0" encoding="utf-8"?>
<p:tagLst xmlns:p="http://schemas.openxmlformats.org/presentationml/2006/main">
  <p:tag name="AS_UNIQUEID" val="383"/>
</p:tagLst>
</file>

<file path=ppt/tags/tag135.xml><?xml version="1.0" encoding="utf-8"?>
<p:tagLst xmlns:p="http://schemas.openxmlformats.org/presentationml/2006/main">
  <p:tag name="AS_UNIQUEID" val="384"/>
</p:tagLst>
</file>

<file path=ppt/tags/tag136.xml><?xml version="1.0" encoding="utf-8"?>
<p:tagLst xmlns:p="http://schemas.openxmlformats.org/presentationml/2006/main">
  <p:tag name="AS_UNIQUEID" val="385"/>
</p:tagLst>
</file>

<file path=ppt/tags/tag137.xml><?xml version="1.0" encoding="utf-8"?>
<p:tagLst xmlns:p="http://schemas.openxmlformats.org/presentationml/2006/main">
  <p:tag name="AS_UNIQUEID" val="3440"/>
  <p:tag name="KSO_WM_BEAUTIFY_FLAG" val=""/>
</p:tagLst>
</file>

<file path=ppt/tags/tag138.xml><?xml version="1.0" encoding="utf-8"?>
<p:tagLst xmlns:p="http://schemas.openxmlformats.org/presentationml/2006/main">
  <p:tag name="AS_UNIQUEID" val="3441"/>
  <p:tag name="KSO_WM_BEAUTIFY_FLAG" val=""/>
</p:tagLst>
</file>

<file path=ppt/tags/tag139.xml><?xml version="1.0" encoding="utf-8"?>
<p:tagLst xmlns:p="http://schemas.openxmlformats.org/presentationml/2006/main">
  <p:tag name="AS_UNIQUEID" val="5684"/>
</p:tagLst>
</file>

<file path=ppt/tags/tag14.xml><?xml version="1.0" encoding="utf-8"?>
<p:tagLst xmlns:p="http://schemas.openxmlformats.org/presentationml/2006/main">
  <p:tag name="AS_UNIQUEID" val="5946"/>
</p:tagLst>
</file>

<file path=ppt/tags/tag140.xml><?xml version="1.0" encoding="utf-8"?>
<p:tagLst xmlns:p="http://schemas.openxmlformats.org/presentationml/2006/main">
  <p:tag name="AS_UNIQUEID" val="363"/>
</p:tagLst>
</file>

<file path=ppt/tags/tag141.xml><?xml version="1.0" encoding="utf-8"?>
<p:tagLst xmlns:p="http://schemas.openxmlformats.org/presentationml/2006/main">
  <p:tag name="AS_UNIQUEID" val="389"/>
  <p:tag name="KSO_WM_DIAGRAM_VIRTUALLY_FRAME" val="{&quot;height&quot;:291.35,&quot;left&quot;:52.95,&quot;top&quot;:182.9,&quot;width&quot;:833.65}"/>
</p:tagLst>
</file>

<file path=ppt/tags/tag142.xml><?xml version="1.0" encoding="utf-8"?>
<p:tagLst xmlns:p="http://schemas.openxmlformats.org/presentationml/2006/main">
  <p:tag name="AS_UNIQUEID" val="391"/>
  <p:tag name="KSO_WM_DIAGRAM_VIRTUALLY_FRAME" val="{&quot;height&quot;:291.35,&quot;left&quot;:52.95,&quot;top&quot;:182.9,&quot;width&quot;:833.65}"/>
</p:tagLst>
</file>

<file path=ppt/tags/tag143.xml><?xml version="1.0" encoding="utf-8"?>
<p:tagLst xmlns:p="http://schemas.openxmlformats.org/presentationml/2006/main">
  <p:tag name="AS_UNIQUEID" val="392"/>
  <p:tag name="KSO_WM_BEAUTIFY_FLAG" val=""/>
  <p:tag name="KSO_WM_DIAGRAM_VIRTUALLY_FRAME" val="{&quot;height&quot;:291.35,&quot;left&quot;:52.95,&quot;top&quot;:182.9,&quot;width&quot;:833.65}"/>
</p:tagLst>
</file>

<file path=ppt/tags/tag144.xml><?xml version="1.0" encoding="utf-8"?>
<p:tagLst xmlns:p="http://schemas.openxmlformats.org/presentationml/2006/main">
  <p:tag name="AS_UNIQUEID" val="393"/>
  <p:tag name="KSO_WM_BEAUTIFY_FLAG" val=""/>
  <p:tag name="KSO_WM_DIAGRAM_VIRTUALLY_FRAME" val="{&quot;height&quot;:291.35,&quot;left&quot;:52.95,&quot;top&quot;:182.9,&quot;width&quot;:833.65}"/>
</p:tagLst>
</file>

<file path=ppt/tags/tag145.xml><?xml version="1.0" encoding="utf-8"?>
<p:tagLst xmlns:p="http://schemas.openxmlformats.org/presentationml/2006/main">
  <p:tag name="AS_UNIQUEID" val="394"/>
  <p:tag name="KSO_WM_BEAUTIFY_FLAG" val=""/>
  <p:tag name="KSO_WM_DIAGRAM_VIRTUALLY_FRAME" val="{&quot;height&quot;:291.35,&quot;left&quot;:52.95,&quot;top&quot;:182.9,&quot;width&quot;:833.65}"/>
</p:tagLst>
</file>

<file path=ppt/tags/tag146.xml><?xml version="1.0" encoding="utf-8"?>
<p:tagLst xmlns:p="http://schemas.openxmlformats.org/presentationml/2006/main">
  <p:tag name="AS_UNIQUEID" val="395"/>
  <p:tag name="KSO_WM_BEAUTIFY_FLAG" val=""/>
  <p:tag name="KSO_WM_DIAGRAM_VIRTUALLY_FRAME" val="{&quot;height&quot;:291.35,&quot;left&quot;:52.95,&quot;top&quot;:182.9,&quot;width&quot;:833.65}"/>
</p:tagLst>
</file>

<file path=ppt/tags/tag147.xml><?xml version="1.0" encoding="utf-8"?>
<p:tagLst xmlns:p="http://schemas.openxmlformats.org/presentationml/2006/main">
  <p:tag name="AS_UNIQUEID" val="396"/>
  <p:tag name="KSO_WM_BEAUTIFY_FLAG" val=""/>
  <p:tag name="KSO_WM_DIAGRAM_VIRTUALLY_FRAME" val="{&quot;height&quot;:291.35,&quot;left&quot;:52.95,&quot;top&quot;:182.9,&quot;width&quot;:833.65}"/>
</p:tagLst>
</file>

<file path=ppt/tags/tag148.xml><?xml version="1.0" encoding="utf-8"?>
<p:tagLst xmlns:p="http://schemas.openxmlformats.org/presentationml/2006/main">
  <p:tag name="AS_UNIQUEID" val="397"/>
  <p:tag name="KSO_WM_DIAGRAM_VIRTUALLY_FRAME" val="{&quot;height&quot;:291.35,&quot;left&quot;:52.95,&quot;top&quot;:182.9,&quot;width&quot;:833.65}"/>
</p:tagLst>
</file>

<file path=ppt/tags/tag149.xml><?xml version="1.0" encoding="utf-8"?>
<p:tagLst xmlns:p="http://schemas.openxmlformats.org/presentationml/2006/main">
  <p:tag name="AS_UNIQUEID" val="398"/>
  <p:tag name="KSO_WM_DIAGRAM_VIRTUALLY_FRAME" val="{&quot;height&quot;:291.35,&quot;left&quot;:52.95,&quot;top&quot;:182.9,&quot;width&quot;:833.65}"/>
</p:tagLst>
</file>

<file path=ppt/tags/tag15.xml><?xml version="1.0" encoding="utf-8"?>
<p:tagLst xmlns:p="http://schemas.openxmlformats.org/presentationml/2006/main">
  <p:tag name="AS_UNIQUEID" val="5947"/>
</p:tagLst>
</file>

<file path=ppt/tags/tag150.xml><?xml version="1.0" encoding="utf-8"?>
<p:tagLst xmlns:p="http://schemas.openxmlformats.org/presentationml/2006/main">
  <p:tag name="AS_UNIQUEID" val="399"/>
  <p:tag name="KSO_WM_DIAGRAM_VIRTUALLY_FRAME" val="{&quot;height&quot;:291.35,&quot;left&quot;:52.95,&quot;top&quot;:182.9,&quot;width&quot;:833.65}"/>
</p:tagLst>
</file>

<file path=ppt/tags/tag151.xml><?xml version="1.0" encoding="utf-8"?>
<p:tagLst xmlns:p="http://schemas.openxmlformats.org/presentationml/2006/main">
  <p:tag name="AS_UNIQUEID" val="400"/>
  <p:tag name="KSO_WM_DIAGRAM_VIRTUALLY_FRAME" val="{&quot;height&quot;:291.35,&quot;left&quot;:52.95,&quot;top&quot;:182.9,&quot;width&quot;:833.65}"/>
</p:tagLst>
</file>

<file path=ppt/tags/tag152.xml><?xml version="1.0" encoding="utf-8"?>
<p:tagLst xmlns:p="http://schemas.openxmlformats.org/presentationml/2006/main">
  <p:tag name="AS_UNIQUEID" val="401"/>
  <p:tag name="KSO_WM_BEAUTIFY_FLAG" val=""/>
  <p:tag name="KSO_WM_DIAGRAM_VIRTUALLY_FRAME" val="{&quot;height&quot;:291.35,&quot;left&quot;:52.95,&quot;top&quot;:182.9,&quot;width&quot;:833.65}"/>
</p:tagLst>
</file>

<file path=ppt/tags/tag153.xml><?xml version="1.0" encoding="utf-8"?>
<p:tagLst xmlns:p="http://schemas.openxmlformats.org/presentationml/2006/main">
  <p:tag name="AS_UNIQUEID" val="402"/>
  <p:tag name="KSO_WM_DIAGRAM_VIRTUALLY_FRAME" val="{&quot;height&quot;:291.35,&quot;left&quot;:52.95,&quot;top&quot;:182.9,&quot;width&quot;:833.65}"/>
</p:tagLst>
</file>

<file path=ppt/tags/tag154.xml><?xml version="1.0" encoding="utf-8"?>
<p:tagLst xmlns:p="http://schemas.openxmlformats.org/presentationml/2006/main">
  <p:tag name="AS_UNIQUEID" val="403"/>
  <p:tag name="KSO_WM_DIAGRAM_VIRTUALLY_FRAME" val="{&quot;height&quot;:291.35,&quot;left&quot;:52.95,&quot;top&quot;:182.9,&quot;width&quot;:833.65}"/>
</p:tagLst>
</file>

<file path=ppt/tags/tag155.xml><?xml version="1.0" encoding="utf-8"?>
<p:tagLst xmlns:p="http://schemas.openxmlformats.org/presentationml/2006/main">
  <p:tag name="AS_UNIQUEID" val="404"/>
  <p:tag name="KSO_WM_DIAGRAM_VIRTUALLY_FRAME" val="{&quot;height&quot;:291.35,&quot;left&quot;:52.95,&quot;top&quot;:182.9,&quot;width&quot;:833.65}"/>
</p:tagLst>
</file>

<file path=ppt/tags/tag156.xml><?xml version="1.0" encoding="utf-8"?>
<p:tagLst xmlns:p="http://schemas.openxmlformats.org/presentationml/2006/main">
  <p:tag name="AS_UNIQUEID" val="405"/>
  <p:tag name="KSO_WM_BEAUTIFY_FLAG" val=""/>
  <p:tag name="KSO_WM_DIAGRAM_VIRTUALLY_FRAME" val="{&quot;height&quot;:291.35,&quot;left&quot;:52.95,&quot;top&quot;:182.9,&quot;width&quot;:833.65}"/>
</p:tagLst>
</file>

<file path=ppt/tags/tag157.xml><?xml version="1.0" encoding="utf-8"?>
<p:tagLst xmlns:p="http://schemas.openxmlformats.org/presentationml/2006/main">
  <p:tag name="AS_UNIQUEID" val="406"/>
  <p:tag name="KSO_WM_DIAGRAM_VIRTUALLY_FRAME" val="{&quot;height&quot;:291.35,&quot;left&quot;:52.95,&quot;top&quot;:182.9,&quot;width&quot;:833.65}"/>
</p:tagLst>
</file>

<file path=ppt/tags/tag158.xml><?xml version="1.0" encoding="utf-8"?>
<p:tagLst xmlns:p="http://schemas.openxmlformats.org/presentationml/2006/main">
  <p:tag name="AS_UNIQUEID" val="407"/>
  <p:tag name="KSO_WM_DIAGRAM_VIRTUALLY_FRAME" val="{&quot;height&quot;:291.35,&quot;left&quot;:52.95,&quot;top&quot;:182.9,&quot;width&quot;:833.65}"/>
</p:tagLst>
</file>

<file path=ppt/tags/tag159.xml><?xml version="1.0" encoding="utf-8"?>
<p:tagLst xmlns:p="http://schemas.openxmlformats.org/presentationml/2006/main">
  <p:tag name="AS_UNIQUEID" val="408"/>
  <p:tag name="KSO_WM_DIAGRAM_VIRTUALLY_FRAME" val="{&quot;height&quot;:291.35,&quot;left&quot;:52.95,&quot;top&quot;:182.9,&quot;width&quot;:833.65}"/>
</p:tagLst>
</file>

<file path=ppt/tags/tag16.xml><?xml version="1.0" encoding="utf-8"?>
<p:tagLst xmlns:p="http://schemas.openxmlformats.org/presentationml/2006/main">
  <p:tag name="AS_UNIQUEID" val="5949"/>
</p:tagLst>
</file>

<file path=ppt/tags/tag160.xml><?xml version="1.0" encoding="utf-8"?>
<p:tagLst xmlns:p="http://schemas.openxmlformats.org/presentationml/2006/main">
  <p:tag name="AS_UNIQUEID" val="409"/>
  <p:tag name="KSO_WM_DIAGRAM_VIRTUALLY_FRAME" val="{&quot;height&quot;:291.35,&quot;left&quot;:52.95,&quot;top&quot;:182.9,&quot;width&quot;:833.65}"/>
</p:tagLst>
</file>

<file path=ppt/tags/tag161.xml><?xml version="1.0" encoding="utf-8"?>
<p:tagLst xmlns:p="http://schemas.openxmlformats.org/presentationml/2006/main">
  <p:tag name="AS_UNIQUEID" val="410"/>
</p:tagLst>
</file>

<file path=ppt/tags/tag162.xml><?xml version="1.0" encoding="utf-8"?>
<p:tagLst xmlns:p="http://schemas.openxmlformats.org/presentationml/2006/main">
  <p:tag name="AS_UNIQUEID" val="6059"/>
</p:tagLst>
</file>

<file path=ppt/tags/tag163.xml><?xml version="1.0" encoding="utf-8"?>
<p:tagLst xmlns:p="http://schemas.openxmlformats.org/presentationml/2006/main">
  <p:tag name="AS_UNIQUEID" val="387"/>
</p:tagLst>
</file>

<file path=ppt/tags/tag164.xml><?xml version="1.0" encoding="utf-8"?>
<p:tagLst xmlns:p="http://schemas.openxmlformats.org/presentationml/2006/main">
  <p:tag name="AS_UNIQUEID" val="6061"/>
</p:tagLst>
</file>

<file path=ppt/tags/tag165.xml><?xml version="1.0" encoding="utf-8"?>
<p:tagLst xmlns:p="http://schemas.openxmlformats.org/presentationml/2006/main">
  <p:tag name="AS_UNIQUEID" val="6062"/>
  <p:tag name="TABLE_ENDDRAG_ORIGIN_RECT" val="872*326"/>
  <p:tag name="TABLE_ENDDRAG_RECT" val="43*190*872*326"/>
</p:tagLst>
</file>

<file path=ppt/tags/tag166.xml><?xml version="1.0" encoding="utf-8"?>
<p:tagLst xmlns:p="http://schemas.openxmlformats.org/presentationml/2006/main">
  <p:tag name="AS_UNIQUEID" val="3440"/>
  <p:tag name="KSO_WM_BEAUTIFY_FLAG" val=""/>
</p:tagLst>
</file>

<file path=ppt/tags/tag167.xml><?xml version="1.0" encoding="utf-8"?>
<p:tagLst xmlns:p="http://schemas.openxmlformats.org/presentationml/2006/main">
  <p:tag name="AS_UNIQUEID" val="3441"/>
  <p:tag name="KSO_WM_BEAUTIFY_FLAG" val=""/>
</p:tagLst>
</file>

<file path=ppt/tags/tag168.xml><?xml version="1.0" encoding="utf-8"?>
<p:tagLst xmlns:p="http://schemas.openxmlformats.org/presentationml/2006/main">
  <p:tag name="AS_UNIQUEID" val="6064"/>
  <p:tag name="TABLE_ENDDRAG_ORIGIN_RECT" val="905*479"/>
  <p:tag name="TABLE_ENDDRAG_RECT" val="26*23*905*479"/>
</p:tagLst>
</file>

<file path=ppt/tags/tag169.xml><?xml version="1.0" encoding="utf-8"?>
<p:tagLst xmlns:p="http://schemas.openxmlformats.org/presentationml/2006/main">
  <p:tag name="AS_UNIQUEID" val="6065"/>
  <p:tag name="KSO_WM_DIAGRAM_VIRTUALLY_FRAME" val="{&quot;height&quot;:235.57496062992124,&quot;left&quot;:185.25,&quot;top&quot;:258,&quot;width&quot;:746.9}"/>
</p:tagLst>
</file>

<file path=ppt/tags/tag17.xml><?xml version="1.0" encoding="utf-8"?>
<p:tagLst xmlns:p="http://schemas.openxmlformats.org/presentationml/2006/main">
  <p:tag name="AS_UNIQUEID" val="5950"/>
</p:tagLst>
</file>

<file path=ppt/tags/tag170.xml><?xml version="1.0" encoding="utf-8"?>
<p:tagLst xmlns:p="http://schemas.openxmlformats.org/presentationml/2006/main">
  <p:tag name="AS_UNIQUEID" val="6066"/>
  <p:tag name="KSO_WM_DIAGRAM_VIRTUALLY_FRAME" val="{&quot;height&quot;:235.57496062992124,&quot;left&quot;:185.25,&quot;top&quot;:258,&quot;width&quot;:746.9}"/>
</p:tagLst>
</file>

<file path=ppt/tags/tag171.xml><?xml version="1.0" encoding="utf-8"?>
<p:tagLst xmlns:p="http://schemas.openxmlformats.org/presentationml/2006/main">
  <p:tag name="AS_UNIQUEID" val="6067"/>
  <p:tag name="KSO_WM_DIAGRAM_VIRTUALLY_FRAME" val="{&quot;height&quot;:235.57496062992124,&quot;left&quot;:185.25,&quot;top&quot;:258,&quot;width&quot;:746.9}"/>
</p:tagLst>
</file>

<file path=ppt/tags/tag172.xml><?xml version="1.0" encoding="utf-8"?>
<p:tagLst xmlns:p="http://schemas.openxmlformats.org/presentationml/2006/main">
  <p:tag name="AS_UNIQUEID" val="6068"/>
  <p:tag name="KSO_WM_DIAGRAM_VIRTUALLY_FRAME" val="{&quot;height&quot;:235.57496062992124,&quot;left&quot;:185.25,&quot;top&quot;:258,&quot;width&quot;:746.9}"/>
</p:tagLst>
</file>

<file path=ppt/tags/tag173.xml><?xml version="1.0" encoding="utf-8"?>
<p:tagLst xmlns:p="http://schemas.openxmlformats.org/presentationml/2006/main">
  <p:tag name="AS_UNIQUEID" val="6066"/>
</p:tagLst>
</file>

<file path=ppt/tags/tag174.xml><?xml version="1.0" encoding="utf-8"?>
<p:tagLst xmlns:p="http://schemas.openxmlformats.org/presentationml/2006/main">
  <p:tag name="AS_UNIQUEID" val="6070"/>
  <p:tag name="TABLE_ENDDRAG_ORIGIN_RECT" val="939*485"/>
  <p:tag name="TABLE_ENDDRAG_RECT" val="3*35*939*485"/>
</p:tagLst>
</file>

<file path=ppt/tags/tag175.xml><?xml version="1.0" encoding="utf-8"?>
<p:tagLst xmlns:p="http://schemas.openxmlformats.org/presentationml/2006/main">
  <p:tag name="AS_UNIQUEID" val="6071"/>
  <p:tag name="KSO_WM_BEAUTIFY_FLAG" val=""/>
</p:tagLst>
</file>

<file path=ppt/tags/tag176.xml><?xml version="1.0" encoding="utf-8"?>
<p:tagLst xmlns:p="http://schemas.openxmlformats.org/presentationml/2006/main">
  <p:tag name="AS_UNIQUEID" val="6072"/>
  <p:tag name="KSO_WM_BEAUTIFY_FLAG" val=""/>
</p:tagLst>
</file>

<file path=ppt/tags/tag177.xml><?xml version="1.0" encoding="utf-8"?>
<p:tagLst xmlns:p="http://schemas.openxmlformats.org/presentationml/2006/main">
  <p:tag name="AS_UNIQUEID" val="6073"/>
  <p:tag name="KSO_WM_BEAUTIFY_FLAG" val=""/>
</p:tagLst>
</file>

<file path=ppt/tags/tag178.xml><?xml version="1.0" encoding="utf-8"?>
<p:tagLst xmlns:p="http://schemas.openxmlformats.org/presentationml/2006/main">
  <p:tag name="AS_UNIQUEID" val="6074"/>
  <p:tag name="KSO_WM_BEAUTIFY_FLAG" val=""/>
</p:tagLst>
</file>

<file path=ppt/tags/tag179.xml><?xml version="1.0" encoding="utf-8"?>
<p:tagLst xmlns:p="http://schemas.openxmlformats.org/presentationml/2006/main">
  <p:tag name="AS_UNIQUEID" val="6075"/>
  <p:tag name="KSO_WM_BEAUTIFY_FLAG" val=""/>
</p:tagLst>
</file>

<file path=ppt/tags/tag18.xml><?xml version="1.0" encoding="utf-8"?>
<p:tagLst xmlns:p="http://schemas.openxmlformats.org/presentationml/2006/main">
  <p:tag name="AS_UNIQUEID" val="5951"/>
</p:tagLst>
</file>

<file path=ppt/tags/tag180.xml><?xml version="1.0" encoding="utf-8"?>
<p:tagLst xmlns:p="http://schemas.openxmlformats.org/presentationml/2006/main">
  <p:tag name="AS_UNIQUEID" val="6077"/>
  <p:tag name="KSO_WM_BEAUTIFY_FLAG" val=""/>
</p:tagLst>
</file>

<file path=ppt/tags/tag181.xml><?xml version="1.0" encoding="utf-8"?>
<p:tagLst xmlns:p="http://schemas.openxmlformats.org/presentationml/2006/main">
  <p:tag name="AS_UNIQUEID" val="6078"/>
  <p:tag name="KSO_WM_BEAUTIFY_FLAG" val=""/>
</p:tagLst>
</file>

<file path=ppt/tags/tag182.xml><?xml version="1.0" encoding="utf-8"?>
<p:tagLst xmlns:p="http://schemas.openxmlformats.org/presentationml/2006/main">
  <p:tag name="AS_UNIQUEID" val="6079"/>
  <p:tag name="KSO_WM_BEAUTIFY_FLAG" val=""/>
</p:tagLst>
</file>

<file path=ppt/tags/tag183.xml><?xml version="1.0" encoding="utf-8"?>
<p:tagLst xmlns:p="http://schemas.openxmlformats.org/presentationml/2006/main">
  <p:tag name="AS_UNIQUEID" val="6061"/>
</p:tagLst>
</file>

<file path=ppt/tags/tag184.xml><?xml version="1.0" encoding="utf-8"?>
<p:tagLst xmlns:p="http://schemas.openxmlformats.org/presentationml/2006/main">
  <p:tag name="AS_UNIQUEID" val="6062"/>
  <p:tag name="TABLE_ENDDRAG_ORIGIN_RECT" val="933*207"/>
  <p:tag name="TABLE_ENDDRAG_RECT" val="11*182*933*207"/>
</p:tagLst>
</file>

<file path=ppt/tags/tag185.xml><?xml version="1.0" encoding="utf-8"?>
<p:tagLst xmlns:p="http://schemas.openxmlformats.org/presentationml/2006/main">
  <p:tag name="AS_UNIQUEID" val="3440"/>
  <p:tag name="KSO_WM_BEAUTIFY_FLAG" val=""/>
</p:tagLst>
</file>

<file path=ppt/tags/tag186.xml><?xml version="1.0" encoding="utf-8"?>
<p:tagLst xmlns:p="http://schemas.openxmlformats.org/presentationml/2006/main">
  <p:tag name="AS_UNIQUEID" val="3441"/>
  <p:tag name="KSO_WM_BEAUTIFY_FLAG" val=""/>
</p:tagLst>
</file>

<file path=ppt/tags/tag187.xml><?xml version="1.0" encoding="utf-8"?>
<p:tagLst xmlns:p="http://schemas.openxmlformats.org/presentationml/2006/main">
  <p:tag name="AS_UNIQUEID" val="6066"/>
</p:tagLst>
</file>

<file path=ppt/tags/tag188.xml><?xml version="1.0" encoding="utf-8"?>
<p:tagLst xmlns:p="http://schemas.openxmlformats.org/presentationml/2006/main">
  <p:tag name="AS_UNIQUEID" val="6066"/>
</p:tagLst>
</file>

<file path=ppt/tags/tag189.xml><?xml version="1.0" encoding="utf-8"?>
<p:tagLst xmlns:p="http://schemas.openxmlformats.org/presentationml/2006/main">
  <p:tag name="AS_UNIQUEID" val="3440"/>
  <p:tag name="KSO_WM_BEAUTIFY_FLAG" val=""/>
</p:tagLst>
</file>

<file path=ppt/tags/tag19.xml><?xml version="1.0" encoding="utf-8"?>
<p:tagLst xmlns:p="http://schemas.openxmlformats.org/presentationml/2006/main">
  <p:tag name="AS_UNIQUEID" val="5952"/>
</p:tagLst>
</file>

<file path=ppt/tags/tag190.xml><?xml version="1.0" encoding="utf-8"?>
<p:tagLst xmlns:p="http://schemas.openxmlformats.org/presentationml/2006/main">
  <p:tag name="AS_UNIQUEID" val="3441"/>
  <p:tag name="KSO_WM_BEAUTIFY_FLAG" val=""/>
</p:tagLst>
</file>

<file path=ppt/tags/tag191.xml><?xml version="1.0" encoding="utf-8"?>
<p:tagLst xmlns:p="http://schemas.openxmlformats.org/presentationml/2006/main">
  <p:tag name="AS_UNIQUEID" val="6061"/>
</p:tagLst>
</file>

<file path=ppt/tags/tag192.xml><?xml version="1.0" encoding="utf-8"?>
<p:tagLst xmlns:p="http://schemas.openxmlformats.org/presentationml/2006/main">
  <p:tag name="AS_UNIQUEID" val="5901"/>
</p:tagLst>
</file>

<file path=ppt/tags/tag193.xml><?xml version="1.0" encoding="utf-8"?>
<p:tagLst xmlns:p="http://schemas.openxmlformats.org/presentationml/2006/main">
  <p:tag name="AS_UNIQUEID" val="5902"/>
</p:tagLst>
</file>

<file path=ppt/tags/tag194.xml><?xml version="1.0" encoding="utf-8"?>
<p:tagLst xmlns:p="http://schemas.openxmlformats.org/presentationml/2006/main">
  <p:tag name="AS_UNIQUEID" val="5903"/>
</p:tagLst>
</file>

<file path=ppt/tags/tag195.xml><?xml version="1.0" encoding="utf-8"?>
<p:tagLst xmlns:p="http://schemas.openxmlformats.org/presentationml/2006/main">
  <p:tag name="AS_UNIQUEID" val="5904"/>
</p:tagLst>
</file>

<file path=ppt/tags/tag196.xml><?xml version="1.0" encoding="utf-8"?>
<p:tagLst xmlns:p="http://schemas.openxmlformats.org/presentationml/2006/main">
  <p:tag name="AS_UNIQUEID" val="5905"/>
</p:tagLst>
</file>

<file path=ppt/tags/tag197.xml><?xml version="1.0" encoding="utf-8"?>
<p:tagLst xmlns:p="http://schemas.openxmlformats.org/presentationml/2006/main">
  <p:tag name="AS_UNIQUEID" val="5906"/>
</p:tagLst>
</file>

<file path=ppt/tags/tag198.xml><?xml version="1.0" encoding="utf-8"?>
<p:tagLst xmlns:p="http://schemas.openxmlformats.org/presentationml/2006/main">
  <p:tag name="AS_UNIQUEID" val="5907"/>
</p:tagLst>
</file>

<file path=ppt/tags/tag199.xml><?xml version="1.0" encoding="utf-8"?>
<p:tagLst xmlns:p="http://schemas.openxmlformats.org/presentationml/2006/main">
  <p:tag name="AS_UNIQUEID" val="5908"/>
</p:tagLst>
</file>

<file path=ppt/tags/tag2.xml><?xml version="1.0" encoding="utf-8"?>
<p:tagLst xmlns:p="http://schemas.openxmlformats.org/presentationml/2006/main">
  <p:tag name="AS_UNIQUEID" val="5932"/>
</p:tagLst>
</file>

<file path=ppt/tags/tag20.xml><?xml version="1.0" encoding="utf-8"?>
<p:tagLst xmlns:p="http://schemas.openxmlformats.org/presentationml/2006/main">
  <p:tag name="AS_UNIQUEID" val="5953"/>
</p:tagLst>
</file>

<file path=ppt/tags/tag200.xml><?xml version="1.0" encoding="utf-8"?>
<p:tagLst xmlns:p="http://schemas.openxmlformats.org/presentationml/2006/main">
  <p:tag name="AS_UNIQUEID" val="5909"/>
</p:tagLst>
</file>

<file path=ppt/tags/tag201.xml><?xml version="1.0" encoding="utf-8"?>
<p:tagLst xmlns:p="http://schemas.openxmlformats.org/presentationml/2006/main">
  <p:tag name="AS_UNIQUEID" val="5910"/>
</p:tagLst>
</file>

<file path=ppt/tags/tag202.xml><?xml version="1.0" encoding="utf-8"?>
<p:tagLst xmlns:p="http://schemas.openxmlformats.org/presentationml/2006/main">
  <p:tag name="AS_UNIQUEID" val="5911"/>
</p:tagLst>
</file>

<file path=ppt/tags/tag203.xml><?xml version="1.0" encoding="utf-8"?>
<p:tagLst xmlns:p="http://schemas.openxmlformats.org/presentationml/2006/main">
  <p:tag name="AS_UNIQUEID" val="5912"/>
</p:tagLst>
</file>

<file path=ppt/tags/tag204.xml><?xml version="1.0" encoding="utf-8"?>
<p:tagLst xmlns:p="http://schemas.openxmlformats.org/presentationml/2006/main">
  <p:tag name="AS_UNIQUEID" val="5913"/>
</p:tagLst>
</file>

<file path=ppt/tags/tag205.xml><?xml version="1.0" encoding="utf-8"?>
<p:tagLst xmlns:p="http://schemas.openxmlformats.org/presentationml/2006/main">
  <p:tag name="AS_UNIQUEID" val="5914"/>
</p:tagLst>
</file>

<file path=ppt/tags/tag206.xml><?xml version="1.0" encoding="utf-8"?>
<p:tagLst xmlns:p="http://schemas.openxmlformats.org/presentationml/2006/main">
  <p:tag name="AS_UNIQUEID" val="5915"/>
</p:tagLst>
</file>

<file path=ppt/tags/tag207.xml><?xml version="1.0" encoding="utf-8"?>
<p:tagLst xmlns:p="http://schemas.openxmlformats.org/presentationml/2006/main">
  <p:tag name="AS_UNIQUEID" val="5916"/>
</p:tagLst>
</file>

<file path=ppt/tags/tag208.xml><?xml version="1.0" encoding="utf-8"?>
<p:tagLst xmlns:p="http://schemas.openxmlformats.org/presentationml/2006/main">
  <p:tag name="AS_UNIQUEID" val="5917"/>
</p:tagLst>
</file>

<file path=ppt/tags/tag209.xml><?xml version="1.0" encoding="utf-8"?>
<p:tagLst xmlns:p="http://schemas.openxmlformats.org/presentationml/2006/main">
  <p:tag name="AS_UNIQUEID" val="5918"/>
</p:tagLst>
</file>

<file path=ppt/tags/tag21.xml><?xml version="1.0" encoding="utf-8"?>
<p:tagLst xmlns:p="http://schemas.openxmlformats.org/presentationml/2006/main">
  <p:tag name="AS_UNIQUEID" val="5954"/>
</p:tagLst>
</file>

<file path=ppt/tags/tag210.xml><?xml version="1.0" encoding="utf-8"?>
<p:tagLst xmlns:p="http://schemas.openxmlformats.org/presentationml/2006/main">
  <p:tag name="AS_UNIQUEID" val="5919"/>
</p:tagLst>
</file>

<file path=ppt/tags/tag211.xml><?xml version="1.0" encoding="utf-8"?>
<p:tagLst xmlns:p="http://schemas.openxmlformats.org/presentationml/2006/main">
  <p:tag name="AS_UNIQUEID" val="3440"/>
  <p:tag name="KSO_WM_BEAUTIFY_FLAG" val=""/>
</p:tagLst>
</file>

<file path=ppt/tags/tag212.xml><?xml version="1.0" encoding="utf-8"?>
<p:tagLst xmlns:p="http://schemas.openxmlformats.org/presentationml/2006/main">
  <p:tag name="AS_UNIQUEID" val="3441"/>
  <p:tag name="KSO_WM_BEAUTIFY_FLAG" val=""/>
</p:tagLst>
</file>

<file path=ppt/tags/tag21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14.xml><?xml version="1.0" encoding="utf-8"?>
<p:tagLst xmlns:p="http://schemas.openxmlformats.org/presentationml/2006/main">
  <p:tag name="AS_UNIQUEID" val="5898"/>
</p:tagLst>
</file>

<file path=ppt/tags/tag215.xml><?xml version="1.0" encoding="utf-8"?>
<p:tagLst xmlns:p="http://schemas.openxmlformats.org/presentationml/2006/main">
  <p:tag name="AS_UNIQUEID" val="5899"/>
</p:tagLst>
</file>

<file path=ppt/tags/tag216.xml><?xml version="1.0" encoding="utf-8"?>
<p:tagLst xmlns:p="http://schemas.openxmlformats.org/presentationml/2006/main">
  <p:tag name="AS_UNIQUEID" val="5921"/>
  <p:tag name="KSO_WM_DIAGRAM_VIRTUALLY_FRAME" val="{&quot;height&quot;:285.34023622047243,&quot;left&quot;:54.15472440944882,&quot;top&quot;:132.85,&quot;width&quot;:691.7452755905512}"/>
</p:tagLst>
</file>

<file path=ppt/tags/tag217.xml><?xml version="1.0" encoding="utf-8"?>
<p:tagLst xmlns:p="http://schemas.openxmlformats.org/presentationml/2006/main">
  <p:tag name="AS_UNIQUEID" val="3440"/>
  <p:tag name="KSO_WM_BEAUTIFY_FLAG" val=""/>
</p:tagLst>
</file>

<file path=ppt/tags/tag218.xml><?xml version="1.0" encoding="utf-8"?>
<p:tagLst xmlns:p="http://schemas.openxmlformats.org/presentationml/2006/main">
  <p:tag name="AS_UNIQUEID" val="3441"/>
  <p:tag name="KSO_WM_BEAUTIFY_FLAG" val=""/>
</p:tagLst>
</file>

<file path=ppt/tags/tag219.xml><?xml version="1.0" encoding="utf-8"?>
<p:tagLst xmlns:p="http://schemas.openxmlformats.org/presentationml/2006/main">
  <p:tag name="AS_UNIQUEID" val="3440"/>
  <p:tag name="KSO_WM_BEAUTIFY_FLAG" val=""/>
</p:tagLst>
</file>

<file path=ppt/tags/tag22.xml><?xml version="1.0" encoding="utf-8"?>
<p:tagLst xmlns:p="http://schemas.openxmlformats.org/presentationml/2006/main">
  <p:tag name="AS_UNIQUEID" val="5956"/>
</p:tagLst>
</file>

<file path=ppt/tags/tag220.xml><?xml version="1.0" encoding="utf-8"?>
<p:tagLst xmlns:p="http://schemas.openxmlformats.org/presentationml/2006/main">
  <p:tag name="AS_UNIQUEID" val="3441"/>
  <p:tag name="KSO_WM_BEAUTIFY_FLAG" val=""/>
</p:tagLst>
</file>

<file path=ppt/tags/tag221.xml><?xml version="1.0" encoding="utf-8"?>
<p:tagLst xmlns:p="http://schemas.openxmlformats.org/presentationml/2006/main">
  <p:tag name="AS_UNIQUEID" val="5678"/>
</p:tagLst>
</file>

<file path=ppt/tags/tag222.xml><?xml version="1.0" encoding="utf-8"?>
<p:tagLst xmlns:p="http://schemas.openxmlformats.org/presentationml/2006/main">
  <p:tag name="AS_UNIQUEID" val="5679"/>
</p:tagLst>
</file>

<file path=ppt/tags/tag223.xml><?xml version="1.0" encoding="utf-8"?>
<p:tagLst xmlns:p="http://schemas.openxmlformats.org/presentationml/2006/main">
  <p:tag name="AS_UNIQUEID" val="5680"/>
</p:tagLst>
</file>

<file path=ppt/tags/tag224.xml><?xml version="1.0" encoding="utf-8"?>
<p:tagLst xmlns:p="http://schemas.openxmlformats.org/presentationml/2006/main">
  <p:tag name="AS_UNIQUEID" val="3440"/>
  <p:tag name="KSO_WM_BEAUTIFY_FLAG" val=""/>
</p:tagLst>
</file>

<file path=ppt/tags/tag225.xml><?xml version="1.0" encoding="utf-8"?>
<p:tagLst xmlns:p="http://schemas.openxmlformats.org/presentationml/2006/main">
  <p:tag name="AS_UNIQUEID" val="3441"/>
  <p:tag name="KSO_WM_BEAUTIFY_FLAG" val=""/>
</p:tagLst>
</file>

<file path=ppt/tags/tag226.xml><?xml version="1.0" encoding="utf-8"?>
<p:tagLst xmlns:p="http://schemas.openxmlformats.org/presentationml/2006/main">
  <p:tag name="KSO_WM_BEAUTIFY_FLAG" val="#wm#"/>
  <p:tag name="KSO_WM_TEMPLATE_CATEGORY" val="custom"/>
  <p:tag name="KSO_WM_TEMPLATE_INDEX" val="20205081"/>
</p:tagLst>
</file>

<file path=ppt/tags/tag227.xml><?xml version="1.0" encoding="utf-8"?>
<p:tagLst xmlns:p="http://schemas.openxmlformats.org/presentationml/2006/main">
  <p:tag name="AS_UNIQUEID" val="3440"/>
  <p:tag name="KSO_WM_BEAUTIFY_FLAG" val=""/>
</p:tagLst>
</file>

<file path=ppt/tags/tag228.xml><?xml version="1.0" encoding="utf-8"?>
<p:tagLst xmlns:p="http://schemas.openxmlformats.org/presentationml/2006/main">
  <p:tag name="AS_UNIQUEID" val="3441"/>
  <p:tag name="KSO_WM_BEAUTIFY_FLAG" val=""/>
</p:tagLst>
</file>

<file path=ppt/tags/tag229.xml><?xml version="1.0" encoding="utf-8"?>
<p:tagLst xmlns:p="http://schemas.openxmlformats.org/presentationml/2006/main">
  <p:tag name="AS_UNIQUEID" val="351"/>
</p:tagLst>
</file>

<file path=ppt/tags/tag23.xml><?xml version="1.0" encoding="utf-8"?>
<p:tagLst xmlns:p="http://schemas.openxmlformats.org/presentationml/2006/main">
  <p:tag name="AS_UNIQUEID" val="5957"/>
</p:tagLst>
</file>

<file path=ppt/tags/tag230.xml><?xml version="1.0" encoding="utf-8"?>
<p:tagLst xmlns:p="http://schemas.openxmlformats.org/presentationml/2006/main">
  <p:tag name="KSO_WM_BEAUTIFY_FLAG" val="#wm#"/>
  <p:tag name="KSO_WM_TEMPLATE_CATEGORY" val="custom"/>
  <p:tag name="KSO_WM_TEMPLATE_INDEX" val="20205081"/>
</p:tagLst>
</file>

<file path=ppt/tags/tag231.xml><?xml version="1.0" encoding="utf-8"?>
<p:tagLst xmlns:p="http://schemas.openxmlformats.org/presentationml/2006/main">
  <p:tag name="KSO_WM_BEAUTIFY_FLAG" val="#wm#"/>
  <p:tag name="KSO_WM_TEMPLATE_CATEGORY" val="custom"/>
  <p:tag name="KSO_WM_TEMPLATE_INDEX" val="20205081"/>
</p:tagLst>
</file>

<file path=ppt/tags/tag232.xml><?xml version="1.0" encoding="utf-8"?>
<p:tagLst xmlns:p="http://schemas.openxmlformats.org/presentationml/2006/main">
  <p:tag name="AS_UNIQUEID" val="6091"/>
</p:tagLst>
</file>

<file path=ppt/tags/tag233.xml><?xml version="1.0" encoding="utf-8"?>
<p:tagLst xmlns:p="http://schemas.openxmlformats.org/presentationml/2006/main">
  <p:tag name="AS_UNIQUEID" val="6092"/>
</p:tagLst>
</file>

<file path=ppt/tags/tag234.xml><?xml version="1.0" encoding="utf-8"?>
<p:tagLst xmlns:p="http://schemas.openxmlformats.org/presentationml/2006/main">
  <p:tag name="AS_UNIQUEID" val="6093"/>
</p:tagLst>
</file>

<file path=ppt/tags/tag235.xml><?xml version="1.0" encoding="utf-8"?>
<p:tagLst xmlns:p="http://schemas.openxmlformats.org/presentationml/2006/main">
  <p:tag name="AS_UNIQUEID" val="6094"/>
</p:tagLst>
</file>

<file path=ppt/tags/tag236.xml><?xml version="1.0" encoding="utf-8"?>
<p:tagLst xmlns:p="http://schemas.openxmlformats.org/presentationml/2006/main">
  <p:tag name="AS_UNIQUEID" val="6095"/>
</p:tagLst>
</file>

<file path=ppt/tags/tag237.xml><?xml version="1.0" encoding="utf-8"?>
<p:tagLst xmlns:p="http://schemas.openxmlformats.org/presentationml/2006/main">
  <p:tag name="AS_UNIQUEID" val="6096"/>
</p:tagLst>
</file>

<file path=ppt/tags/tag238.xml><?xml version="1.0" encoding="utf-8"?>
<p:tagLst xmlns:p="http://schemas.openxmlformats.org/presentationml/2006/main">
  <p:tag name="AS_UNIQUEID" val="6097"/>
</p:tagLst>
</file>

<file path=ppt/tags/tag239.xml><?xml version="1.0" encoding="utf-8"?>
<p:tagLst xmlns:p="http://schemas.openxmlformats.org/presentationml/2006/main">
  <p:tag name="AS_UNIQUEID" val="6098"/>
</p:tagLst>
</file>

<file path=ppt/tags/tag24.xml><?xml version="1.0" encoding="utf-8"?>
<p:tagLst xmlns:p="http://schemas.openxmlformats.org/presentationml/2006/main">
  <p:tag name="AS_UNIQUEID" val="5958"/>
</p:tagLst>
</file>

<file path=ppt/tags/tag240.xml><?xml version="1.0" encoding="utf-8"?>
<p:tagLst xmlns:p="http://schemas.openxmlformats.org/presentationml/2006/main">
  <p:tag name="AS_UNIQUEID" val="3440"/>
  <p:tag name="KSO_WM_BEAUTIFY_FLAG" val=""/>
</p:tagLst>
</file>

<file path=ppt/tags/tag241.xml><?xml version="1.0" encoding="utf-8"?>
<p:tagLst xmlns:p="http://schemas.openxmlformats.org/presentationml/2006/main">
  <p:tag name="AS_UNIQUEID" val="3441"/>
  <p:tag name="KSO_WM_BEAUTIFY_FLAG" val=""/>
</p:tagLst>
</file>

<file path=ppt/tags/tag242.xml><?xml version="1.0" encoding="utf-8"?>
<p:tagLst xmlns:p="http://schemas.openxmlformats.org/presentationml/2006/main">
  <p:tag name="AS_UNIQUEID" val="6061"/>
</p:tagLst>
</file>

<file path=ppt/tags/tag243.xml><?xml version="1.0" encoding="utf-8"?>
<p:tagLst xmlns:p="http://schemas.openxmlformats.org/presentationml/2006/main">
  <p:tag name="AS_UNIQUEID" val="6100"/>
</p:tagLst>
</file>

<file path=ppt/tags/tag244.xml><?xml version="1.0" encoding="utf-8"?>
<p:tagLst xmlns:p="http://schemas.openxmlformats.org/presentationml/2006/main">
  <p:tag name="AS_UNIQUEID" val="6101"/>
</p:tagLst>
</file>

<file path=ppt/tags/tag245.xml><?xml version="1.0" encoding="utf-8"?>
<p:tagLst xmlns:p="http://schemas.openxmlformats.org/presentationml/2006/main">
  <p:tag name="AS_UNIQUEID" val="6102"/>
</p:tagLst>
</file>

<file path=ppt/tags/tag246.xml><?xml version="1.0" encoding="utf-8"?>
<p:tagLst xmlns:p="http://schemas.openxmlformats.org/presentationml/2006/main">
  <p:tag name="AS_UNIQUEID" val="6104"/>
</p:tagLst>
</file>

<file path=ppt/tags/tag247.xml><?xml version="1.0" encoding="utf-8"?>
<p:tagLst xmlns:p="http://schemas.openxmlformats.org/presentationml/2006/main">
  <p:tag name="AS_UNIQUEID" val="6105"/>
  <p:tag name="KSO_WM_BEAUTIFY_FLAG" val=""/>
</p:tagLst>
</file>

<file path=ppt/tags/tag248.xml><?xml version="1.0" encoding="utf-8"?>
<p:tagLst xmlns:p="http://schemas.openxmlformats.org/presentationml/2006/main">
  <p:tag name="AS_UNIQUEID" val="6107"/>
</p:tagLst>
</file>

<file path=ppt/tags/tag249.xml><?xml version="1.0" encoding="utf-8"?>
<p:tagLst xmlns:p="http://schemas.openxmlformats.org/presentationml/2006/main">
  <p:tag name="AS_UNIQUEID" val="6108"/>
  <p:tag name="KSO_WM_BEAUTIFY_FLAG" val=""/>
</p:tagLst>
</file>

<file path=ppt/tags/tag25.xml><?xml version="1.0" encoding="utf-8"?>
<p:tagLst xmlns:p="http://schemas.openxmlformats.org/presentationml/2006/main">
  <p:tag name="AS_UNIQUEID" val="5959"/>
</p:tagLst>
</file>

<file path=ppt/tags/tag250.xml><?xml version="1.0" encoding="utf-8"?>
<p:tagLst xmlns:p="http://schemas.openxmlformats.org/presentationml/2006/main">
  <p:tag name="AS_UNIQUEID" val="351"/>
</p:tagLst>
</file>

<file path=ppt/tags/tag251.xml><?xml version="1.0" encoding="utf-8"?>
<p:tagLst xmlns:p="http://schemas.openxmlformats.org/presentationml/2006/main">
  <p:tag name="AS_UNIQUEID" val="3441"/>
  <p:tag name="KSO_WM_BEAUTIFY_FLAG" val=""/>
</p:tagLst>
</file>

<file path=ppt/tags/tag252.xml><?xml version="1.0" encoding="utf-8"?>
<p:tagLst xmlns:p="http://schemas.openxmlformats.org/presentationml/2006/main">
  <p:tag name="AS_UNIQUEID" val="3440"/>
  <p:tag name="KSO_WM_BEAUTIFY_FLAG" val=""/>
</p:tagLst>
</file>

<file path=ppt/tags/tag253.xml><?xml version="1.0" encoding="utf-8"?>
<p:tagLst xmlns:p="http://schemas.openxmlformats.org/presentationml/2006/main">
  <p:tag name="AS_UNIQUEID" val="3441"/>
  <p:tag name="KSO_WM_BEAUTIFY_FLAG" val=""/>
</p:tagLst>
</file>

<file path=ppt/tags/tag254.xml><?xml version="1.0" encoding="utf-8"?>
<p:tagLst xmlns:p="http://schemas.openxmlformats.org/presentationml/2006/main">
  <p:tag name="KSO_WM_BEAUTIFY_FLAG" val="#wm#"/>
  <p:tag name="KSO_WM_TEMPLATE_CATEGORY" val="custom"/>
  <p:tag name="KSO_WM_TEMPLATE_INDEX" val="20205081"/>
</p:tagLst>
</file>

<file path=ppt/tags/tag255.xml><?xml version="1.0" encoding="utf-8"?>
<p:tagLst xmlns:p="http://schemas.openxmlformats.org/presentationml/2006/main">
  <p:tag name="AS_UNIQUEID" val="3440"/>
  <p:tag name="KSO_WM_BEAUTIFY_FLAG" val=""/>
</p:tagLst>
</file>

<file path=ppt/tags/tag256.xml><?xml version="1.0" encoding="utf-8"?>
<p:tagLst xmlns:p="http://schemas.openxmlformats.org/presentationml/2006/main">
  <p:tag name="AS_UNIQUEID" val="3441"/>
  <p:tag name="KSO_WM_BEAUTIFY_FLAG" val=""/>
</p:tagLst>
</file>

<file path=ppt/tags/tag257.xml><?xml version="1.0" encoding="utf-8"?>
<p:tagLst xmlns:p="http://schemas.openxmlformats.org/presentationml/2006/main">
  <p:tag name="AS_UNIQUEID" val="351"/>
</p:tagLst>
</file>

<file path=ppt/tags/tag258.xml><?xml version="1.0" encoding="utf-8"?>
<p:tagLst xmlns:p="http://schemas.openxmlformats.org/presentationml/2006/main">
  <p:tag name="AS_UNIQUEID" val="351"/>
</p:tagLst>
</file>

<file path=ppt/tags/tag259.xml><?xml version="1.0" encoding="utf-8"?>
<p:tagLst xmlns:p="http://schemas.openxmlformats.org/presentationml/2006/main">
  <p:tag name="AS_UNIQUEID" val="352"/>
</p:tagLst>
</file>

<file path=ppt/tags/tag26.xml><?xml version="1.0" encoding="utf-8"?>
<p:tagLst xmlns:p="http://schemas.openxmlformats.org/presentationml/2006/main">
  <p:tag name="AS_UNIQUEID" val="5960"/>
</p:tagLst>
</file>

<file path=ppt/tags/tag260.xml><?xml version="1.0" encoding="utf-8"?>
<p:tagLst xmlns:p="http://schemas.openxmlformats.org/presentationml/2006/main">
  <p:tag name="AS_UNIQUEID" val="3440"/>
  <p:tag name="KSO_WM_BEAUTIFY_FLAG" val=""/>
</p:tagLst>
</file>

<file path=ppt/tags/tag261.xml><?xml version="1.0" encoding="utf-8"?>
<p:tagLst xmlns:p="http://schemas.openxmlformats.org/presentationml/2006/main">
  <p:tag name="AS_UNIQUEID" val="3441"/>
  <p:tag name="KSO_WM_BEAUTIFY_FLAG" val=""/>
</p:tagLst>
</file>

<file path=ppt/tags/tag262.xml><?xml version="1.0" encoding="utf-8"?>
<p:tagLst xmlns:p="http://schemas.openxmlformats.org/presentationml/2006/main">
  <p:tag name="KSO_WM_BEAUTIFY_FLAG" val="#wm#"/>
  <p:tag name="KSO_WM_TEMPLATE_CATEGORY" val="custom"/>
  <p:tag name="KSO_WM_TEMPLATE_INDEX" val="20205081"/>
</p:tagLst>
</file>

<file path=ppt/tags/tag263.xml><?xml version="1.0" encoding="utf-8"?>
<p:tagLst xmlns:p="http://schemas.openxmlformats.org/presentationml/2006/main">
  <p:tag name="AS_UNIQUEID" val="5865"/>
</p:tagLst>
</file>

<file path=ppt/tags/tag264.xml><?xml version="1.0" encoding="utf-8"?>
<p:tagLst xmlns:p="http://schemas.openxmlformats.org/presentationml/2006/main">
  <p:tag name="AS_UNIQUEID" val="5866"/>
</p:tagLst>
</file>

<file path=ppt/tags/tag265.xml><?xml version="1.0" encoding="utf-8"?>
<p:tagLst xmlns:p="http://schemas.openxmlformats.org/presentationml/2006/main">
  <p:tag name="AS_UNIQUEID" val="5867"/>
</p:tagLst>
</file>

<file path=ppt/tags/tag266.xml><?xml version="1.0" encoding="utf-8"?>
<p:tagLst xmlns:p="http://schemas.openxmlformats.org/presentationml/2006/main">
  <p:tag name="AS_UNIQUEID" val="3440"/>
  <p:tag name="KSO_WM_BEAUTIFY_FLAG" val=""/>
</p:tagLst>
</file>

<file path=ppt/tags/tag267.xml><?xml version="1.0" encoding="utf-8"?>
<p:tagLst xmlns:p="http://schemas.openxmlformats.org/presentationml/2006/main">
  <p:tag name="AS_UNIQUEID" val="3441"/>
  <p:tag name="KSO_WM_BEAUTIFY_FLAG" val=""/>
</p:tagLst>
</file>

<file path=ppt/tags/tag268.xml><?xml version="1.0" encoding="utf-8"?>
<p:tagLst xmlns:p="http://schemas.openxmlformats.org/presentationml/2006/main">
  <p:tag name="KSO_WM_BEAUTIFY_FLAG" val="#wm#"/>
  <p:tag name="KSO_WM_TEMPLATE_CATEGORY" val="custom"/>
  <p:tag name="KSO_WM_TEMPLATE_INDEX" val="20205081"/>
</p:tagLst>
</file>

<file path=ppt/tags/tag269.xml><?xml version="1.0" encoding="utf-8"?>
<p:tagLst xmlns:p="http://schemas.openxmlformats.org/presentationml/2006/main">
  <p:tag name="AS_UNIQUEID" val="6083"/>
</p:tagLst>
</file>

<file path=ppt/tags/tag27.xml><?xml version="1.0" encoding="utf-8"?>
<p:tagLst xmlns:p="http://schemas.openxmlformats.org/presentationml/2006/main">
  <p:tag name="AS_UNIQUEID" val="5961"/>
</p:tagLst>
</file>

<file path=ppt/tags/tag270.xml><?xml version="1.0" encoding="utf-8"?>
<p:tagLst xmlns:p="http://schemas.openxmlformats.org/presentationml/2006/main">
  <p:tag name="AS_UNIQUEID" val="6084"/>
</p:tagLst>
</file>

<file path=ppt/tags/tag271.xml><?xml version="1.0" encoding="utf-8"?>
<p:tagLst xmlns:p="http://schemas.openxmlformats.org/presentationml/2006/main">
  <p:tag name="AS_UNIQUEID" val="5869"/>
</p:tagLst>
</file>

<file path=ppt/tags/tag272.xml><?xml version="1.0" encoding="utf-8"?>
<p:tagLst xmlns:p="http://schemas.openxmlformats.org/presentationml/2006/main">
  <p:tag name="AS_UNIQUEID" val="5870"/>
</p:tagLst>
</file>

<file path=ppt/tags/tag273.xml><?xml version="1.0" encoding="utf-8"?>
<p:tagLst xmlns:p="http://schemas.openxmlformats.org/presentationml/2006/main">
  <p:tag name="AS_UNIQUEID" val="5871"/>
</p:tagLst>
</file>

<file path=ppt/tags/tag274.xml><?xml version="1.0" encoding="utf-8"?>
<p:tagLst xmlns:p="http://schemas.openxmlformats.org/presentationml/2006/main">
  <p:tag name="AS_UNIQUEID" val="3440"/>
  <p:tag name="KSO_WM_BEAUTIFY_FLAG" val=""/>
</p:tagLst>
</file>

<file path=ppt/tags/tag275.xml><?xml version="1.0" encoding="utf-8"?>
<p:tagLst xmlns:p="http://schemas.openxmlformats.org/presentationml/2006/main">
  <p:tag name="AS_UNIQUEID" val="3441"/>
  <p:tag name="KSO_WM_BEAUTIFY_FLAG" val=""/>
</p:tagLst>
</file>

<file path=ppt/tags/tag276.xml><?xml version="1.0" encoding="utf-8"?>
<p:tagLst xmlns:p="http://schemas.openxmlformats.org/presentationml/2006/main">
  <p:tag name="KSO_WM_BEAUTIFY_FLAG" val="#wm#"/>
  <p:tag name="KSO_WM_TEMPLATE_CATEGORY" val="custom"/>
  <p:tag name="KSO_WM_TEMPLATE_INDEX" val="20205081"/>
</p:tagLst>
</file>

<file path=ppt/tags/tag277.xml><?xml version="1.0" encoding="utf-8"?>
<p:tagLst xmlns:p="http://schemas.openxmlformats.org/presentationml/2006/main">
  <p:tag name="AS_UNIQUEID" val="6086"/>
  <p:tag name="KSO_WM_BEAUTIFY_FLAG" val=""/>
</p:tagLst>
</file>

<file path=ppt/tags/tag278.xml><?xml version="1.0" encoding="utf-8"?>
<p:tagLst xmlns:p="http://schemas.openxmlformats.org/presentationml/2006/main">
  <p:tag name="AS_UNIQUEID" val="6088"/>
  <p:tag name="KSO_WM_BEAUTIFY_FLAG" val=""/>
</p:tagLst>
</file>

<file path=ppt/tags/tag279.xml><?xml version="1.0" encoding="utf-8"?>
<p:tagLst xmlns:p="http://schemas.openxmlformats.org/presentationml/2006/main">
  <p:tag name="AS_UNIQUEID" val="5873"/>
</p:tagLst>
</file>

<file path=ppt/tags/tag28.xml><?xml version="1.0" encoding="utf-8"?>
<p:tagLst xmlns:p="http://schemas.openxmlformats.org/presentationml/2006/main">
  <p:tag name="AS_UNIQUEID" val="5962"/>
</p:tagLst>
</file>

<file path=ppt/tags/tag280.xml><?xml version="1.0" encoding="utf-8"?>
<p:tagLst xmlns:p="http://schemas.openxmlformats.org/presentationml/2006/main">
  <p:tag name="AS_UNIQUEID" val="5874"/>
</p:tagLst>
</file>

<file path=ppt/tags/tag281.xml><?xml version="1.0" encoding="utf-8"?>
<p:tagLst xmlns:p="http://schemas.openxmlformats.org/presentationml/2006/main">
  <p:tag name="AS_UNIQUEID" val="5875"/>
</p:tagLst>
</file>

<file path=ppt/tags/tag282.xml><?xml version="1.0" encoding="utf-8"?>
<p:tagLst xmlns:p="http://schemas.openxmlformats.org/presentationml/2006/main">
  <p:tag name="AS_UNIQUEID" val="3440"/>
  <p:tag name="KSO_WM_BEAUTIFY_FLAG" val=""/>
</p:tagLst>
</file>

<file path=ppt/tags/tag283.xml><?xml version="1.0" encoding="utf-8"?>
<p:tagLst xmlns:p="http://schemas.openxmlformats.org/presentationml/2006/main">
  <p:tag name="AS_UNIQUEID" val="3441"/>
  <p:tag name="KSO_WM_BEAUTIFY_FLAG" val=""/>
</p:tagLst>
</file>

<file path=ppt/tags/tag284.xml><?xml version="1.0" encoding="utf-8"?>
<p:tagLst xmlns:p="http://schemas.openxmlformats.org/presentationml/2006/main">
  <p:tag name="KSO_WM_BEAUTIFY_FLAG" val="#wm#"/>
  <p:tag name="KSO_WM_TEMPLATE_CATEGORY" val="custom"/>
  <p:tag name="KSO_WM_TEMPLATE_INDEX" val="20205081"/>
</p:tagLst>
</file>

<file path=ppt/tags/tag285.xml><?xml version="1.0" encoding="utf-8"?>
<p:tagLst xmlns:p="http://schemas.openxmlformats.org/presentationml/2006/main">
  <p:tag name="AS_UNIQUEID" val="3440"/>
  <p:tag name="KSO_WM_BEAUTIFY_FLAG" val=""/>
</p:tagLst>
</file>

<file path=ppt/tags/tag286.xml><?xml version="1.0" encoding="utf-8"?>
<p:tagLst xmlns:p="http://schemas.openxmlformats.org/presentationml/2006/main">
  <p:tag name="AS_UNIQUEID" val="3441"/>
  <p:tag name="KSO_WM_BEAUTIFY_FLAG" val=""/>
</p:tagLst>
</file>

<file path=ppt/tags/tag287.xml><?xml version="1.0" encoding="utf-8"?>
<p:tagLst xmlns:p="http://schemas.openxmlformats.org/presentationml/2006/main">
  <p:tag name="TABLE_ENDDRAG_ORIGIN_RECT" val="900*366"/>
  <p:tag name="TABLE_ENDDRAG_RECT" val="31*173*900*366"/>
</p:tagLst>
</file>

<file path=ppt/tags/tag288.xml><?xml version="1.0" encoding="utf-8"?>
<p:tagLst xmlns:p="http://schemas.openxmlformats.org/presentationml/2006/main">
  <p:tag name="AS_UNIQUEID" val="5871"/>
</p:tagLst>
</file>

<file path=ppt/tags/tag289.xml><?xml version="1.0" encoding="utf-8"?>
<p:tagLst xmlns:p="http://schemas.openxmlformats.org/presentationml/2006/main">
  <p:tag name="AS_UNIQUEID" val="3440"/>
  <p:tag name="KSO_WM_BEAUTIFY_FLAG" val=""/>
</p:tagLst>
</file>

<file path=ppt/tags/tag29.xml><?xml version="1.0" encoding="utf-8"?>
<p:tagLst xmlns:p="http://schemas.openxmlformats.org/presentationml/2006/main">
  <p:tag name="AS_UNIQUEID" val="5963"/>
</p:tagLst>
</file>

<file path=ppt/tags/tag290.xml><?xml version="1.0" encoding="utf-8"?>
<p:tagLst xmlns:p="http://schemas.openxmlformats.org/presentationml/2006/main">
  <p:tag name="AS_UNIQUEID" val="3441"/>
  <p:tag name="KSO_WM_BEAUTIFY_FLAG" val=""/>
</p:tagLst>
</file>

<file path=ppt/tags/tag291.xml><?xml version="1.0" encoding="utf-8"?>
<p:tagLst xmlns:p="http://schemas.openxmlformats.org/presentationml/2006/main">
  <p:tag name="AS_UNIQUEID" val="5871"/>
</p:tagLst>
</file>

<file path=ppt/tags/tag292.xml><?xml version="1.0" encoding="utf-8"?>
<p:tagLst xmlns:p="http://schemas.openxmlformats.org/presentationml/2006/main">
  <p:tag name="AS_UNIQUEID" val="3440"/>
  <p:tag name="KSO_WM_BEAUTIFY_FLAG" val=""/>
</p:tagLst>
</file>

<file path=ppt/tags/tag293.xml><?xml version="1.0" encoding="utf-8"?>
<p:tagLst xmlns:p="http://schemas.openxmlformats.org/presentationml/2006/main">
  <p:tag name="AS_UNIQUEID" val="3441"/>
  <p:tag name="KSO_WM_BEAUTIFY_FLAG" val=""/>
</p:tagLst>
</file>

<file path=ppt/tags/tag294.xml><?xml version="1.0" encoding="utf-8"?>
<p:tagLst xmlns:p="http://schemas.openxmlformats.org/presentationml/2006/main">
  <p:tag name="AS_UNIQUEID" val="6007"/>
</p:tagLst>
</file>

<file path=ppt/tags/tag295.xml><?xml version="1.0" encoding="utf-8"?>
<p:tagLst xmlns:p="http://schemas.openxmlformats.org/presentationml/2006/main">
  <p:tag name="AS_UNIQUEID" val="6008"/>
</p:tagLst>
</file>

<file path=ppt/tags/tag296.xml><?xml version="1.0" encoding="utf-8"?>
<p:tagLst xmlns:p="http://schemas.openxmlformats.org/presentationml/2006/main">
  <p:tag name="AS_UNIQUEID" val="6009"/>
</p:tagLst>
</file>

<file path=ppt/tags/tag297.xml><?xml version="1.0" encoding="utf-8"?>
<p:tagLst xmlns:p="http://schemas.openxmlformats.org/presentationml/2006/main">
  <p:tag name="AS_UNIQUEID" val="6010"/>
</p:tagLst>
</file>

<file path=ppt/tags/tag298.xml><?xml version="1.0" encoding="utf-8"?>
<p:tagLst xmlns:p="http://schemas.openxmlformats.org/presentationml/2006/main">
  <p:tag name="AS_UNIQUEID" val="6011"/>
</p:tagLst>
</file>

<file path=ppt/tags/tag299.xml><?xml version="1.0" encoding="utf-8"?>
<p:tagLst xmlns:p="http://schemas.openxmlformats.org/presentationml/2006/main">
  <p:tag name="AS_UNIQUEID" val="6012"/>
</p:tagLst>
</file>

<file path=ppt/tags/tag3.xml><?xml version="1.0" encoding="utf-8"?>
<p:tagLst xmlns:p="http://schemas.openxmlformats.org/presentationml/2006/main">
  <p:tag name="AS_UNIQUEID" val="5933"/>
</p:tagLst>
</file>

<file path=ppt/tags/tag30.xml><?xml version="1.0" encoding="utf-8"?>
<p:tagLst xmlns:p="http://schemas.openxmlformats.org/presentationml/2006/main">
  <p:tag name="AS_UNIQUEID" val="5965"/>
</p:tagLst>
</file>

<file path=ppt/tags/tag300.xml><?xml version="1.0" encoding="utf-8"?>
<p:tagLst xmlns:p="http://schemas.openxmlformats.org/presentationml/2006/main">
  <p:tag name="AS_OS" val="Unix 3.10 unknown"/>
  <p:tag name="AS_RELEASE_DATE" val="2023.03.31"/>
  <p:tag name="AS_TITLE" val="Aspose.Slides for Java"/>
  <p:tag name="AS_VERSION" val="23.3"/>
  <p:tag name="COMMONDATA" val="eyJoZGlkIjoiMzZiMjMzYTAwY2MxOWRiNDM5MGZjOWMwMDFiZjJkMzQifQ=="/>
</p:tagLst>
</file>

<file path=ppt/tags/tag31.xml><?xml version="1.0" encoding="utf-8"?>
<p:tagLst xmlns:p="http://schemas.openxmlformats.org/presentationml/2006/main">
  <p:tag name="AS_UNIQUEID" val="5966"/>
</p:tagLst>
</file>

<file path=ppt/tags/tag32.xml><?xml version="1.0" encoding="utf-8"?>
<p:tagLst xmlns:p="http://schemas.openxmlformats.org/presentationml/2006/main">
  <p:tag name="AS_UNIQUEID" val="5967"/>
</p:tagLst>
</file>

<file path=ppt/tags/tag33.xml><?xml version="1.0" encoding="utf-8"?>
<p:tagLst xmlns:p="http://schemas.openxmlformats.org/presentationml/2006/main">
  <p:tag name="AS_UNIQUEID" val="5968"/>
</p:tagLst>
</file>

<file path=ppt/tags/tag34.xml><?xml version="1.0" encoding="utf-8"?>
<p:tagLst xmlns:p="http://schemas.openxmlformats.org/presentationml/2006/main">
  <p:tag name="AS_UNIQUEID" val="5970"/>
</p:tagLst>
</file>

<file path=ppt/tags/tag35.xml><?xml version="1.0" encoding="utf-8"?>
<p:tagLst xmlns:p="http://schemas.openxmlformats.org/presentationml/2006/main">
  <p:tag name="AS_UNIQUEID" val="5971"/>
</p:tagLst>
</file>

<file path=ppt/tags/tag36.xml><?xml version="1.0" encoding="utf-8"?>
<p:tagLst xmlns:p="http://schemas.openxmlformats.org/presentationml/2006/main">
  <p:tag name="AS_UNIQUEID" val="5972"/>
</p:tagLst>
</file>

<file path=ppt/tags/tag37.xml><?xml version="1.0" encoding="utf-8"?>
<p:tagLst xmlns:p="http://schemas.openxmlformats.org/presentationml/2006/main">
  <p:tag name="AS_UNIQUEID" val="5974"/>
</p:tagLst>
</file>

<file path=ppt/tags/tag38.xml><?xml version="1.0" encoding="utf-8"?>
<p:tagLst xmlns:p="http://schemas.openxmlformats.org/presentationml/2006/main">
  <p:tag name="AS_UNIQUEID" val="5975"/>
</p:tagLst>
</file>

<file path=ppt/tags/tag39.xml><?xml version="1.0" encoding="utf-8"?>
<p:tagLst xmlns:p="http://schemas.openxmlformats.org/presentationml/2006/main">
  <p:tag name="AS_UNIQUEID" val="5976"/>
</p:tagLst>
</file>

<file path=ppt/tags/tag4.xml><?xml version="1.0" encoding="utf-8"?>
<p:tagLst xmlns:p="http://schemas.openxmlformats.org/presentationml/2006/main">
  <p:tag name="AS_UNIQUEID" val="5934"/>
</p:tagLst>
</file>

<file path=ppt/tags/tag40.xml><?xml version="1.0" encoding="utf-8"?>
<p:tagLst xmlns:p="http://schemas.openxmlformats.org/presentationml/2006/main">
  <p:tag name="AS_UNIQUEID" val="5977"/>
</p:tagLst>
</file>

<file path=ppt/tags/tag41.xml><?xml version="1.0" encoding="utf-8"?>
<p:tagLst xmlns:p="http://schemas.openxmlformats.org/presentationml/2006/main">
  <p:tag name="AS_UNIQUEID" val="5978"/>
</p:tagLst>
</file>

<file path=ppt/tags/tag42.xml><?xml version="1.0" encoding="utf-8"?>
<p:tagLst xmlns:p="http://schemas.openxmlformats.org/presentationml/2006/main">
  <p:tag name="AS_UNIQUEID" val="5979"/>
</p:tagLst>
</file>

<file path=ppt/tags/tag43.xml><?xml version="1.0" encoding="utf-8"?>
<p:tagLst xmlns:p="http://schemas.openxmlformats.org/presentationml/2006/main">
  <p:tag name="AS_UNIQUEID" val="5981"/>
</p:tagLst>
</file>

<file path=ppt/tags/tag44.xml><?xml version="1.0" encoding="utf-8"?>
<p:tagLst xmlns:p="http://schemas.openxmlformats.org/presentationml/2006/main">
  <p:tag name="AS_UNIQUEID" val="5982"/>
</p:tagLst>
</file>

<file path=ppt/tags/tag45.xml><?xml version="1.0" encoding="utf-8"?>
<p:tagLst xmlns:p="http://schemas.openxmlformats.org/presentationml/2006/main">
  <p:tag name="AS_UNIQUEID" val="5983"/>
</p:tagLst>
</file>

<file path=ppt/tags/tag46.xml><?xml version="1.0" encoding="utf-8"?>
<p:tagLst xmlns:p="http://schemas.openxmlformats.org/presentationml/2006/main">
  <p:tag name="AS_UNIQUEID" val="5984"/>
</p:tagLst>
</file>

<file path=ppt/tags/tag47.xml><?xml version="1.0" encoding="utf-8"?>
<p:tagLst xmlns:p="http://schemas.openxmlformats.org/presentationml/2006/main">
  <p:tag name="AS_UNIQUEID" val="5985"/>
</p:tagLst>
</file>

<file path=ppt/tags/tag48.xml><?xml version="1.0" encoding="utf-8"?>
<p:tagLst xmlns:p="http://schemas.openxmlformats.org/presentationml/2006/main">
  <p:tag name="AS_UNIQUEID" val="5986"/>
</p:tagLst>
</file>

<file path=ppt/tags/tag49.xml><?xml version="1.0" encoding="utf-8"?>
<p:tagLst xmlns:p="http://schemas.openxmlformats.org/presentationml/2006/main">
  <p:tag name="AS_UNIQUEID" val="5988"/>
</p:tagLst>
</file>

<file path=ppt/tags/tag5.xml><?xml version="1.0" encoding="utf-8"?>
<p:tagLst xmlns:p="http://schemas.openxmlformats.org/presentationml/2006/main">
  <p:tag name="AS_UNIQUEID" val="5935"/>
</p:tagLst>
</file>

<file path=ppt/tags/tag50.xml><?xml version="1.0" encoding="utf-8"?>
<p:tagLst xmlns:p="http://schemas.openxmlformats.org/presentationml/2006/main">
  <p:tag name="AS_UNIQUEID" val="5989"/>
</p:tagLst>
</file>

<file path=ppt/tags/tag51.xml><?xml version="1.0" encoding="utf-8"?>
<p:tagLst xmlns:p="http://schemas.openxmlformats.org/presentationml/2006/main">
  <p:tag name="AS_UNIQUEID" val="5990"/>
</p:tagLst>
</file>

<file path=ppt/tags/tag52.xml><?xml version="1.0" encoding="utf-8"?>
<p:tagLst xmlns:p="http://schemas.openxmlformats.org/presentationml/2006/main">
  <p:tag name="AS_UNIQUEID" val="5991"/>
</p:tagLst>
</file>

<file path=ppt/tags/tag53.xml><?xml version="1.0" encoding="utf-8"?>
<p:tagLst xmlns:p="http://schemas.openxmlformats.org/presentationml/2006/main">
  <p:tag name="AS_UNIQUEID" val="5992"/>
</p:tagLst>
</file>

<file path=ppt/tags/tag54.xml><?xml version="1.0" encoding="utf-8"?>
<p:tagLst xmlns:p="http://schemas.openxmlformats.org/presentationml/2006/main">
  <p:tag name="AS_UNIQUEID" val="5994"/>
</p:tagLst>
</file>

<file path=ppt/tags/tag55.xml><?xml version="1.0" encoding="utf-8"?>
<p:tagLst xmlns:p="http://schemas.openxmlformats.org/presentationml/2006/main">
  <p:tag name="AS_UNIQUEID" val="5995"/>
</p:tagLst>
</file>

<file path=ppt/tags/tag56.xml><?xml version="1.0" encoding="utf-8"?>
<p:tagLst xmlns:p="http://schemas.openxmlformats.org/presentationml/2006/main">
  <p:tag name="AS_UNIQUEID" val="5996"/>
</p:tagLst>
</file>

<file path=ppt/tags/tag57.xml><?xml version="1.0" encoding="utf-8"?>
<p:tagLst xmlns:p="http://schemas.openxmlformats.org/presentationml/2006/main">
  <p:tag name="AS_UNIQUEID" val="5997"/>
</p:tagLst>
</file>

<file path=ppt/tags/tag58.xml><?xml version="1.0" encoding="utf-8"?>
<p:tagLst xmlns:p="http://schemas.openxmlformats.org/presentationml/2006/main">
  <p:tag name="AS_UNIQUEID" val="5998"/>
</p:tagLst>
</file>

<file path=ppt/tags/tag59.xml><?xml version="1.0" encoding="utf-8"?>
<p:tagLst xmlns:p="http://schemas.openxmlformats.org/presentationml/2006/main">
  <p:tag name="AS_UNIQUEID" val="6000"/>
</p:tagLst>
</file>

<file path=ppt/tags/tag6.xml><?xml version="1.0" encoding="utf-8"?>
<p:tagLst xmlns:p="http://schemas.openxmlformats.org/presentationml/2006/main">
  <p:tag name="AS_UNIQUEID" val="5937"/>
</p:tagLst>
</file>

<file path=ppt/tags/tag60.xml><?xml version="1.0" encoding="utf-8"?>
<p:tagLst xmlns:p="http://schemas.openxmlformats.org/presentationml/2006/main">
  <p:tag name="AS_UNIQUEID" val="6001"/>
</p:tagLst>
</file>

<file path=ppt/tags/tag61.xml><?xml version="1.0" encoding="utf-8"?>
<p:tagLst xmlns:p="http://schemas.openxmlformats.org/presentationml/2006/main">
  <p:tag name="AS_UNIQUEID" val="6002"/>
</p:tagLst>
</file>

<file path=ppt/tags/tag62.xml><?xml version="1.0" encoding="utf-8"?>
<p:tagLst xmlns:p="http://schemas.openxmlformats.org/presentationml/2006/main">
  <p:tag name="AS_UNIQUEID" val="6003"/>
</p:tagLst>
</file>

<file path=ppt/tags/tag63.xml><?xml version="1.0" encoding="utf-8"?>
<p:tagLst xmlns:p="http://schemas.openxmlformats.org/presentationml/2006/main">
  <p:tag name="AS_UNIQUEID" val="6004"/>
</p:tagLst>
</file>

<file path=ppt/tags/tag64.xml><?xml version="1.0" encoding="utf-8"?>
<p:tagLst xmlns:p="http://schemas.openxmlformats.org/presentationml/2006/main">
  <p:tag name="AS_UNIQUEID" val="6005"/>
</p:tagLst>
</file>

<file path=ppt/tags/tag65.xml><?xml version="1.0" encoding="utf-8"?>
<p:tagLst xmlns:p="http://schemas.openxmlformats.org/presentationml/2006/main">
  <p:tag name="AS_UNIQUEID" val="5640"/>
</p:tagLst>
</file>

<file path=ppt/tags/tag66.xml><?xml version="1.0" encoding="utf-8"?>
<p:tagLst xmlns:p="http://schemas.openxmlformats.org/presentationml/2006/main">
  <p:tag name="AS_UNIQUEID" val="5641"/>
</p:tagLst>
</file>

<file path=ppt/tags/tag67.xml><?xml version="1.0" encoding="utf-8"?>
<p:tagLst xmlns:p="http://schemas.openxmlformats.org/presentationml/2006/main">
  <p:tag name="AS_UNIQUEID" val="5642"/>
</p:tagLst>
</file>

<file path=ppt/tags/tag68.xml><?xml version="1.0" encoding="utf-8"?>
<p:tagLst xmlns:p="http://schemas.openxmlformats.org/presentationml/2006/main">
  <p:tag name="AS_UNIQUEID" val="5643"/>
</p:tagLst>
</file>

<file path=ppt/tags/tag69.xml><?xml version="1.0" encoding="utf-8"?>
<p:tagLst xmlns:p="http://schemas.openxmlformats.org/presentationml/2006/main">
  <p:tag name="AS_UNIQUEID" val="5644"/>
</p:tagLst>
</file>

<file path=ppt/tags/tag7.xml><?xml version="1.0" encoding="utf-8"?>
<p:tagLst xmlns:p="http://schemas.openxmlformats.org/presentationml/2006/main">
  <p:tag name="AS_UNIQUEID" val="5938"/>
</p:tagLst>
</file>

<file path=ppt/tags/tag70.xml><?xml version="1.0" encoding="utf-8"?>
<p:tagLst xmlns:p="http://schemas.openxmlformats.org/presentationml/2006/main">
  <p:tag name="AS_UNIQUEID" val="5645"/>
</p:tagLst>
</file>

<file path=ppt/tags/tag71.xml><?xml version="1.0" encoding="utf-8"?>
<p:tagLst xmlns:p="http://schemas.openxmlformats.org/presentationml/2006/main">
  <p:tag name="AS_UNIQUEID" val="5646"/>
</p:tagLst>
</file>

<file path=ppt/tags/tag72.xml><?xml version="1.0" encoding="utf-8"?>
<p:tagLst xmlns:p="http://schemas.openxmlformats.org/presentationml/2006/main">
  <p:tag name="AS_UNIQUEID" val="5647"/>
</p:tagLst>
</file>

<file path=ppt/tags/tag73.xml><?xml version="1.0" encoding="utf-8"?>
<p:tagLst xmlns:p="http://schemas.openxmlformats.org/presentationml/2006/main">
  <p:tag name="AS_UNIQUEID" val="5648"/>
</p:tagLst>
</file>

<file path=ppt/tags/tag74.xml><?xml version="1.0" encoding="utf-8"?>
<p:tagLst xmlns:p="http://schemas.openxmlformats.org/presentationml/2006/main">
  <p:tag name="AS_UNIQUEID" val="3440"/>
  <p:tag name="KSO_WM_BEAUTIFY_FLAG" val=""/>
</p:tagLst>
</file>

<file path=ppt/tags/tag75.xml><?xml version="1.0" encoding="utf-8"?>
<p:tagLst xmlns:p="http://schemas.openxmlformats.org/presentationml/2006/main">
  <p:tag name="AS_UNIQUEID" val="3441"/>
  <p:tag name="KSO_WM_BEAUTIFY_FLAG" val=""/>
</p:tagLst>
</file>

<file path=ppt/tags/tag7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AS_UNIQUEID" val="5637"/>
</p:tagLst>
</file>

<file path=ppt/tags/tag78.xml><?xml version="1.0" encoding="utf-8"?>
<p:tagLst xmlns:p="http://schemas.openxmlformats.org/presentationml/2006/main">
  <p:tag name="AS_UNIQUEID" val="5638"/>
</p:tagLst>
</file>

<file path=ppt/tags/tag79.xml><?xml version="1.0" encoding="utf-8"?>
<p:tagLst xmlns:p="http://schemas.openxmlformats.org/presentationml/2006/main">
  <p:tag name="AS_UNIQUEID" val="5654"/>
</p:tagLst>
</file>

<file path=ppt/tags/tag8.xml><?xml version="1.0" encoding="utf-8"?>
<p:tagLst xmlns:p="http://schemas.openxmlformats.org/presentationml/2006/main">
  <p:tag name="AS_UNIQUEID" val="5939"/>
</p:tagLst>
</file>

<file path=ppt/tags/tag80.xml><?xml version="1.0" encoding="utf-8"?>
<p:tagLst xmlns:p="http://schemas.openxmlformats.org/presentationml/2006/main">
  <p:tag name="AS_UNIQUEID" val="5655"/>
</p:tagLst>
</file>

<file path=ppt/tags/tag81.xml><?xml version="1.0" encoding="utf-8"?>
<p:tagLst xmlns:p="http://schemas.openxmlformats.org/presentationml/2006/main">
  <p:tag name="AS_UNIQUEID" val="5656"/>
</p:tagLst>
</file>

<file path=ppt/tags/tag82.xml><?xml version="1.0" encoding="utf-8"?>
<p:tagLst xmlns:p="http://schemas.openxmlformats.org/presentationml/2006/main">
  <p:tag name="AS_UNIQUEID" val="5657"/>
</p:tagLst>
</file>

<file path=ppt/tags/tag83.xml><?xml version="1.0" encoding="utf-8"?>
<p:tagLst xmlns:p="http://schemas.openxmlformats.org/presentationml/2006/main">
  <p:tag name="AS_UNIQUEID" val="5658"/>
</p:tagLst>
</file>

<file path=ppt/tags/tag84.xml><?xml version="1.0" encoding="utf-8"?>
<p:tagLst xmlns:p="http://schemas.openxmlformats.org/presentationml/2006/main">
  <p:tag name="AS_UNIQUEID" val="5670"/>
</p:tagLst>
</file>

<file path=ppt/tags/tag85.xml><?xml version="1.0" encoding="utf-8"?>
<p:tagLst xmlns:p="http://schemas.openxmlformats.org/presentationml/2006/main">
  <p:tag name="AS_UNIQUEID" val="5671"/>
</p:tagLst>
</file>

<file path=ppt/tags/tag86.xml><?xml version="1.0" encoding="utf-8"?>
<p:tagLst xmlns:p="http://schemas.openxmlformats.org/presentationml/2006/main">
  <p:tag name="AS_UNIQUEID" val="3440"/>
  <p:tag name="KSO_WM_BEAUTIFY_FLAG" val=""/>
</p:tagLst>
</file>

<file path=ppt/tags/tag87.xml><?xml version="1.0" encoding="utf-8"?>
<p:tagLst xmlns:p="http://schemas.openxmlformats.org/presentationml/2006/main">
  <p:tag name="AS_UNIQUEID" val="3441"/>
  <p:tag name="KSO_WM_BEAUTIFY_FLAG" val=""/>
</p:tagLst>
</file>

<file path=ppt/tags/tag88.xml><?xml version="1.0" encoding="utf-8"?>
<p:tagLst xmlns:p="http://schemas.openxmlformats.org/presentationml/2006/main">
  <p:tag name="AS_UNIQUEID" val="3440"/>
  <p:tag name="KSO_WM_BEAUTIFY_FLAG" val=""/>
</p:tagLst>
</file>

<file path=ppt/tags/tag89.xml><?xml version="1.0" encoding="utf-8"?>
<p:tagLst xmlns:p="http://schemas.openxmlformats.org/presentationml/2006/main">
  <p:tag name="AS_UNIQUEID" val="3441"/>
  <p:tag name="KSO_WM_BEAUTIFY_FLAG" val=""/>
</p:tagLst>
</file>

<file path=ppt/tags/tag9.xml><?xml version="1.0" encoding="utf-8"?>
<p:tagLst xmlns:p="http://schemas.openxmlformats.org/presentationml/2006/main">
  <p:tag name="AS_UNIQUEID" val="5940"/>
</p:tagLst>
</file>

<file path=ppt/tags/tag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1.xml><?xml version="1.0" encoding="utf-8"?>
<p:tagLst xmlns:p="http://schemas.openxmlformats.org/presentationml/2006/main">
  <p:tag name="AS_UNIQUEID" val="5673"/>
</p:tagLst>
</file>

<file path=ppt/tags/tag92.xml><?xml version="1.0" encoding="utf-8"?>
<p:tagLst xmlns:p="http://schemas.openxmlformats.org/presentationml/2006/main">
  <p:tag name="AS_UNIQUEID" val="5674"/>
</p:tagLst>
</file>

<file path=ppt/tags/tag93.xml><?xml version="1.0" encoding="utf-8"?>
<p:tagLst xmlns:p="http://schemas.openxmlformats.org/presentationml/2006/main">
  <p:tag name="AS_UNIQUEID" val="5663"/>
  <p:tag name="KSO_WM_BEAUTIFY_FLAG" val=""/>
</p:tagLst>
</file>

<file path=ppt/tags/tag94.xml><?xml version="1.0" encoding="utf-8"?>
<p:tagLst xmlns:p="http://schemas.openxmlformats.org/presentationml/2006/main">
  <p:tag name="AS_UNIQUEID" val="5664"/>
</p:tagLst>
</file>

<file path=ppt/tags/tag95.xml><?xml version="1.0" encoding="utf-8"?>
<p:tagLst xmlns:p="http://schemas.openxmlformats.org/presentationml/2006/main">
  <p:tag name="AS_UNIQUEID" val="3440"/>
  <p:tag name="KSO_WM_BEAUTIFY_FLAG" val=""/>
</p:tagLst>
</file>

<file path=ppt/tags/tag96.xml><?xml version="1.0" encoding="utf-8"?>
<p:tagLst xmlns:p="http://schemas.openxmlformats.org/presentationml/2006/main">
  <p:tag name="AS_UNIQUEID" val="3441"/>
  <p:tag name="KSO_WM_BEAUTIFY_FLAG" val=""/>
</p:tagLst>
</file>

<file path=ppt/tags/tag9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AS_UNIQUEID" val="5660"/>
</p:tagLst>
</file>

<file path=ppt/tags/tag99.xml><?xml version="1.0" encoding="utf-8"?>
<p:tagLst xmlns:p="http://schemas.openxmlformats.org/presentationml/2006/main">
  <p:tag name="AS_UNIQUEID" val="566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5062</Words>
  <Application>WPS 演示</Application>
  <PresentationFormat/>
  <Paragraphs>521</Paragraphs>
  <Slides>32</Slides>
  <Notes>6</Notes>
  <HiddenSlides>0</HiddenSlides>
  <MMClips>2</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32</vt:i4>
      </vt:variant>
    </vt:vector>
  </HeadingPairs>
  <TitlesOfParts>
    <vt:vector size="58" baseType="lpstr">
      <vt:lpstr>Arial</vt:lpstr>
      <vt:lpstr>宋体</vt:lpstr>
      <vt:lpstr>Wingdings</vt:lpstr>
      <vt:lpstr>汉仪方叠体简</vt:lpstr>
      <vt:lpstr>微软雅黑</vt:lpstr>
      <vt:lpstr>等线</vt:lpstr>
      <vt:lpstr>禹卫书法行书简体</vt:lpstr>
      <vt:lpstr>楷体</vt:lpstr>
      <vt:lpstr>黑体</vt:lpstr>
      <vt:lpstr>方正楷体_GBK</vt:lpstr>
      <vt:lpstr>Times New Roman</vt:lpstr>
      <vt:lpstr>Franklin Gothic Medium</vt:lpstr>
      <vt:lpstr>Montserrat Light</vt:lpstr>
      <vt:lpstr>思源黑体 CN Light</vt:lpstr>
      <vt:lpstr>Wingdings</vt:lpstr>
      <vt:lpstr>汉仪书魂体简</vt:lpstr>
      <vt:lpstr>华文中宋</vt:lpstr>
      <vt:lpstr>华文楷体</vt:lpstr>
      <vt:lpstr>Arial Unicode MS</vt:lpstr>
      <vt:lpstr>Calibri</vt:lpstr>
      <vt:lpstr>Calibri</vt:lpstr>
      <vt:lpstr>汉仪劲楷简</vt:lpstr>
      <vt:lpstr>Helvetica Neue</vt:lpstr>
      <vt:lpstr>Segoe Print</vt:lpstr>
      <vt:lpstr>华文行楷</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二一教育</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21cnjy.com</dc:creator>
  <cp:keywords>21</cp:keywords>
  <cp:lastModifiedBy>黄红政</cp:lastModifiedBy>
  <cp:revision>10</cp:revision>
  <cp:lastPrinted>2025-02-18T08:41:00Z</cp:lastPrinted>
  <dcterms:created xsi:type="dcterms:W3CDTF">2025-02-18T08:41:00Z</dcterms:created>
  <dcterms:modified xsi:type="dcterms:W3CDTF">2025-02-26T07:48:53Z</dcterms:modified>
  <cp:version>176201604</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AC7347D367D145D5AA49366B4EC0FAF5_13</vt:lpwstr>
  </property>
</Properties>
</file>