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6"/>
  </p:notesMasterIdLst>
  <p:sldIdLst>
    <p:sldId id="369" r:id="rId2"/>
    <p:sldId id="288" r:id="rId3"/>
    <p:sldId id="349" r:id="rId4"/>
    <p:sldId id="393" r:id="rId5"/>
    <p:sldId id="394" r:id="rId6"/>
    <p:sldId id="395" r:id="rId7"/>
    <p:sldId id="332" r:id="rId8"/>
    <p:sldId id="396" r:id="rId9"/>
    <p:sldId id="397" r:id="rId10"/>
    <p:sldId id="398" r:id="rId11"/>
    <p:sldId id="400" r:id="rId12"/>
    <p:sldId id="401" r:id="rId13"/>
    <p:sldId id="402" r:id="rId14"/>
    <p:sldId id="403" r:id="rId15"/>
    <p:sldId id="482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  <p:sldId id="421" r:id="rId34"/>
    <p:sldId id="422" r:id="rId35"/>
    <p:sldId id="423" r:id="rId36"/>
    <p:sldId id="424" r:id="rId37"/>
    <p:sldId id="425" r:id="rId38"/>
    <p:sldId id="426" r:id="rId39"/>
    <p:sldId id="427" r:id="rId40"/>
    <p:sldId id="428" r:id="rId41"/>
    <p:sldId id="429" r:id="rId42"/>
    <p:sldId id="430" r:id="rId43"/>
    <p:sldId id="431" r:id="rId44"/>
    <p:sldId id="432" r:id="rId45"/>
    <p:sldId id="433" r:id="rId46"/>
    <p:sldId id="434" r:id="rId47"/>
    <p:sldId id="435" r:id="rId48"/>
    <p:sldId id="436" r:id="rId49"/>
    <p:sldId id="392" r:id="rId50"/>
    <p:sldId id="437" r:id="rId51"/>
    <p:sldId id="438" r:id="rId52"/>
    <p:sldId id="439" r:id="rId53"/>
    <p:sldId id="440" r:id="rId54"/>
    <p:sldId id="441" r:id="rId55"/>
    <p:sldId id="442" r:id="rId56"/>
    <p:sldId id="443" r:id="rId57"/>
    <p:sldId id="444" r:id="rId58"/>
    <p:sldId id="445" r:id="rId59"/>
    <p:sldId id="446" r:id="rId60"/>
    <p:sldId id="447" r:id="rId61"/>
    <p:sldId id="448" r:id="rId62"/>
    <p:sldId id="449" r:id="rId63"/>
    <p:sldId id="450" r:id="rId64"/>
    <p:sldId id="451" r:id="rId65"/>
    <p:sldId id="452" r:id="rId66"/>
    <p:sldId id="454" r:id="rId67"/>
    <p:sldId id="455" r:id="rId68"/>
    <p:sldId id="456" r:id="rId69"/>
    <p:sldId id="457" r:id="rId70"/>
    <p:sldId id="458" r:id="rId71"/>
    <p:sldId id="459" r:id="rId72"/>
    <p:sldId id="460" r:id="rId73"/>
    <p:sldId id="461" r:id="rId74"/>
    <p:sldId id="462" r:id="rId75"/>
    <p:sldId id="463" r:id="rId76"/>
    <p:sldId id="464" r:id="rId77"/>
    <p:sldId id="465" r:id="rId78"/>
    <p:sldId id="466" r:id="rId79"/>
    <p:sldId id="467" r:id="rId80"/>
    <p:sldId id="453" r:id="rId81"/>
    <p:sldId id="468" r:id="rId82"/>
    <p:sldId id="469" r:id="rId83"/>
    <p:sldId id="470" r:id="rId84"/>
    <p:sldId id="471" r:id="rId85"/>
    <p:sldId id="472" r:id="rId86"/>
    <p:sldId id="473" r:id="rId87"/>
    <p:sldId id="474" r:id="rId88"/>
    <p:sldId id="475" r:id="rId89"/>
    <p:sldId id="476" r:id="rId90"/>
    <p:sldId id="477" r:id="rId91"/>
    <p:sldId id="478" r:id="rId92"/>
    <p:sldId id="479" r:id="rId93"/>
    <p:sldId id="480" r:id="rId94"/>
    <p:sldId id="481" r:id="rId9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50" autoAdjust="0"/>
  </p:normalViewPr>
  <p:slideViewPr>
    <p:cSldViewPr>
      <p:cViewPr varScale="1">
        <p:scale>
          <a:sx n="92" d="100"/>
          <a:sy n="92" d="100"/>
        </p:scale>
        <p:origin x="1344" y="84"/>
      </p:cViewPr>
      <p:guideLst>
        <p:guide pos="575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2018-12-28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799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25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32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9144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9144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33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35825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同侧圆角矩形 3"/>
          <p:cNvSpPr/>
          <p:nvPr userDrawn="1"/>
        </p:nvSpPr>
        <p:spPr>
          <a:xfrm>
            <a:off x="1822996" y="508001"/>
            <a:ext cx="1452860" cy="40102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考纲解读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同侧圆角矩形 3"/>
          <p:cNvSpPr/>
          <p:nvPr userDrawn="1"/>
        </p:nvSpPr>
        <p:spPr>
          <a:xfrm>
            <a:off x="3347864" y="507713"/>
            <a:ext cx="1512168" cy="40131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真题汇集</a:t>
            </a:r>
          </a:p>
        </p:txBody>
      </p:sp>
    </p:spTree>
    <p:extLst>
      <p:ext uri="{BB962C8B-B14F-4D97-AF65-F5344CB8AC3E}">
        <p14:creationId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同侧圆角矩形 3"/>
          <p:cNvSpPr/>
          <p:nvPr userDrawn="1"/>
        </p:nvSpPr>
        <p:spPr>
          <a:xfrm>
            <a:off x="4952588" y="507713"/>
            <a:ext cx="1512168" cy="40131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考题分析</a:t>
            </a:r>
          </a:p>
        </p:txBody>
      </p:sp>
    </p:spTree>
    <p:extLst>
      <p:ext uri="{BB962C8B-B14F-4D97-AF65-F5344CB8AC3E}">
        <p14:creationId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547038" y="507713"/>
            <a:ext cx="1512168" cy="40131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考前突破</a:t>
            </a:r>
          </a:p>
        </p:txBody>
      </p:sp>
    </p:spTree>
    <p:extLst>
      <p:ext uri="{BB962C8B-B14F-4D97-AF65-F5344CB8AC3E}">
        <p14:creationId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4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48108" y="467380"/>
            <a:ext cx="6392331" cy="4413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2604" y="0"/>
            <a:ext cx="1711621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第一模块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799591" y="75617"/>
            <a:ext cx="7357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b="1" smtClean="0"/>
              <a:t>第</a:t>
            </a:r>
            <a:r>
              <a:rPr lang="en-US" altLang="zh-CN" sz="1600" smtClean="0"/>
              <a:t>4</a:t>
            </a:r>
            <a:r>
              <a:rPr lang="zh-CN" altLang="zh-CN" sz="1600" b="1" smtClean="0"/>
              <a:t>部分</a:t>
            </a:r>
            <a:r>
              <a:rPr lang="zh-CN" altLang="zh-CN" sz="1600" smtClean="0"/>
              <a:t>　</a:t>
            </a:r>
            <a:r>
              <a:rPr lang="zh-CN" altLang="zh-CN" sz="1600" b="1" smtClean="0"/>
              <a:t>词语运用</a:t>
            </a:r>
            <a:endParaRPr lang="zh-CN" altLang="en-US" sz="17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2" name="同侧圆角矩形 11">
            <a:hlinkClick r:id="rId16" action="ppaction://hlinksldjump" tooltip="点击进入"/>
          </p:cNvPr>
          <p:cNvSpPr/>
          <p:nvPr userDrawn="1"/>
        </p:nvSpPr>
        <p:spPr>
          <a:xfrm>
            <a:off x="1804874" y="520414"/>
            <a:ext cx="1475281" cy="394068"/>
          </a:xfrm>
          <a:prstGeom prst="round2Same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考纲解读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>
            <a:hlinkClick r:id="rId17" action="ppaction://hlinksldjump" tooltip="点击进入"/>
          </p:cNvPr>
          <p:cNvSpPr/>
          <p:nvPr userDrawn="1"/>
        </p:nvSpPr>
        <p:spPr>
          <a:xfrm>
            <a:off x="3336921" y="520414"/>
            <a:ext cx="1541384" cy="394068"/>
          </a:xfrm>
          <a:prstGeom prst="round2Same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真题汇集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同侧圆角矩形 17">
            <a:hlinkClick r:id="rId18" action="ppaction://hlinksldjump" tooltip="点击进入"/>
          </p:cNvPr>
          <p:cNvSpPr/>
          <p:nvPr userDrawn="1"/>
        </p:nvSpPr>
        <p:spPr>
          <a:xfrm>
            <a:off x="4935071" y="520414"/>
            <a:ext cx="1541384" cy="394068"/>
          </a:xfrm>
          <a:prstGeom prst="round2Same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考题分析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9" action="ppaction://hlinksldjump" tooltip="点击进入"/>
          </p:cNvPr>
          <p:cNvSpPr/>
          <p:nvPr userDrawn="1"/>
        </p:nvSpPr>
        <p:spPr>
          <a:xfrm>
            <a:off x="6533221" y="520414"/>
            <a:ext cx="1541384" cy="394068"/>
          </a:xfrm>
          <a:prstGeom prst="round2Same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考前突破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3.docx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4.docx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0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1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2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3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4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5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6.e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5.docx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7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8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9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0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2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3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4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5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6.em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7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8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29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0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1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2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3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4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5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dirty="0"/>
              <a:t>4</a:t>
            </a:r>
            <a:r>
              <a:rPr lang="zh-CN" altLang="zh-CN" b="1" dirty="0"/>
              <a:t>部分</a:t>
            </a:r>
            <a:r>
              <a:rPr lang="zh-CN" altLang="zh-CN" dirty="0"/>
              <a:t>　</a:t>
            </a:r>
            <a:r>
              <a:rPr lang="zh-CN" altLang="zh-CN" b="1" dirty="0"/>
              <a:t>词语运用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77825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辨析同义词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找出词语差异。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辨析同义词主要方法有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看词性的差异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看适用对象的差异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看运用场合的差异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看感情色彩的差异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看词义范围的差异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看词义轻重的差异。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理解词语的感情色彩与语体色彩。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按词义的感情色彩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词可以分为褒义词、贬义词、中性词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要注意在特定的语境中出现的褒词贬用、贬词褒用的现象。按语体色彩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词有口语、书面语、文学语言、科学术语之分。口语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通俗易懂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适合谈话时用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书面语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庄重、文雅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适用于书面表达或正规、庄重的场合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科学术语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讲究简明、准确、严密。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27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成语误用一般容易出现的几种情况。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色彩不当。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我们要虚张声势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把大家的学习积极性调动起来。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虚张声势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是贬义词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指假装出强大的气势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用在这里感情色彩明显褒贬不当。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轻重不分。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全厂涌现出四个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先进集体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一百多位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先进个人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可歌可泣的事迹不胜枚举。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可歌可泣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是指悲壮的事迹使人非常感动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用在这里明显大词小用。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39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91119"/>
            <a:ext cx="8240464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望文生义。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如果成语的意义都是字面意义的引申和比喻意义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只从字面上理解其意义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就容易出现望文生义的错误。如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有段时间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沪深股市指数波动非常大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有时一天上涨几百点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有时一天下跌几百点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涨跌幅度之大令人叹为观止。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句中成语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叹为观止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使用不恰当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犯了望文生义的错误。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叹为观止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是赞美看到的事物好到极点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而句中是感叹、惊讶的意思。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用错对象。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每个成语的使用都有其适用的对象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如果在使用时不分对象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就会张冠李戴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闹出笑话。如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会议期间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农科院等单位在会场外摆出了鲜花盆景销售摊。休息时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摊前车水马龙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产品供不应求。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车水马龙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是说人车往来不绝或形容繁华的情景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用在这里与人们争着购买鲜花这个对象不合。有些成语有固定的使用范围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如果不顾成语的适用对象和范围乱用成语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就很容易造成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牛头不对马嘴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的后果。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20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谦敬错位。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有些成语带有谦虚意味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只能用于自己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有些成语带有敬重意味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只能用于他人。如果不明白成语的谦敬色彩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运用中就会产生错误。如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老李从小就养成了勤学好问的良好习惯。遇到问题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总是不耻下问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及时向同事、亲朋好友甚至左邻右舍请教。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不耻下问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指不以向地位比自己低、知识比自己少的人请教为可耻。而句中说的是老李向同事、亲朋好友甚至左邻右舍请教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不存在地位高低、知识多少的问题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谦敬色彩不当。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85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自相矛盾。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有些成语从意义上看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似乎符合句意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但从逻辑事理的角度推敲则存在问题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主要表现为前后矛盾。如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拖拉机司机急于赶路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不走公路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另辟蹊径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沿着江边小道行驶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不料驾驶失控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出了车祸。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另辟蹊径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原意是另外开辟一条路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即比喻另创一种风格或方法。这里如用原意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沿着江边小道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相矛盾。如果不注意成语的意义和整个句子的语义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就极有可能使成语的意义和句子的语义矛盾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50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不合语境。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成语有其特定的含义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成语的使用恰当与否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关键是看其是否符合语句表意的需要。如果与所在的语境不能协调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使用就是不恰当的。如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他有一个幸福的家庭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大人喜欢孩子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孩子也喜欢大人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一家三口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相濡以沫。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相濡以沫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用于困难环境中相互救助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而句中所给的环境却洋溢着幸福的气氛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相濡以沫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用在这里与语境不相吻合。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255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正确区分关联词。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关联词是复句中用来联结分句与分句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标明分句与分句之间关系的词语。我们要掌握关联词的不同类型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把它们区分清楚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用在合适的语境之中。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常见关联词的类型有八种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并列关系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句子中几个分句之间的关系是平等并列的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没有主次之分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各个分句分别说明几种相关的情况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或表示一件事的几个方面。常用关联词语有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44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承接关系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句与句之间表示几个连续动作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或先后发生的几种情况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它们前后承接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不能颠倒。例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他喜出望外地跑回来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取出一支缝衣针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弯成鱼钩。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这种句子一般不用关联词语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有时会用上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递进关系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后面分句的意思比前面分句的意思更进一层。常用关联词语有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转折关系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前一个分句说了一个意思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后一个分句不是顺着前一个分句的意思说下来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而是作了一个转折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说出的意思和前一个分句完全相反或相对。常用关联词语有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34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46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几个分句分别说出几件事情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需要从中选择一件。常用关联词语有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因果关系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句子的前一部分表示原因或结果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后一部分表示结果或原因。常用关联词语有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句子前面一部分介绍一种假设情况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后面一部分是假设的情况实现后要产生的结果。常用关联词语有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假使、假如、要是、倘若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句子前面提出条件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后面说明在这种条件下会产生的结果。常用关联词语有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不论、不管、任凭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也、还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00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四、重点词语分类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形似词语辨析归纳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指不愿意提到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表示鄙视。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是可耻的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。二者表意正好相反。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勾通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沟通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指暗中串通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相互勾结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是贬义词。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指两方能够通连。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订金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指为了保证成交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预先支付的一部分钱。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订金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指订购商品等预付的款项。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00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651334"/>
              </p:ext>
            </p:extLst>
          </p:nvPr>
        </p:nvGraphicFramePr>
        <p:xfrm>
          <a:off x="508000" y="1215369"/>
          <a:ext cx="8128000" cy="5340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4" imgW="3957084" imgH="2599944" progId="Word.Document.12">
                  <p:embed/>
                </p:oleObj>
              </mc:Choice>
              <mc:Fallback>
                <p:oleObj name="文档" r:id="rId4" imgW="3957084" imgH="25999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15369"/>
                        <a:ext cx="8128000" cy="53404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预定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预订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指预先规定或约定。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指预先订购。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质疑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置疑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指提出疑问。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指怀疑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一般用于否定。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指主持公道或忠于兄弟朋友的感情。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指志趣、性格、气概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也指偏激的情绪。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指词语的本来意义。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指原来的意思或意图。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20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所耗费的时间与精力。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占用的时间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空闲时间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指时候。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牟取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谋取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牟取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指获取名利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是贬义词。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指的是设法取得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一般用于褒义。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淹没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湮没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淹没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指大水漫过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也形容被声音盖过。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湮没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指名声和成就被埋没。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泄漏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泄露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泄漏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专指液体、气体慢慢流出。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泄露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指不该让人知道的事情让人知道了。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70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757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易误用的成语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空穴来风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有了洞穴才有风进来。比喻消息和传说不是完全没有原因的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现多用来指消息和传说毫无根据。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三人成虎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传言有虎的人很多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大家便相信了。多误解为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团结合作力量大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美轮美奂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形容房屋高大美丽或装饰布置等美好漂亮。常被错用为形容各种美好的事物。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炙手可热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形容人很有权势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含贬义。常被错用为形容一切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侃侃而谈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侃侃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本为刚直之意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谈得理直气壮才叫侃侃而谈。用此语形容聊天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属误用。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首当其冲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首先受到攻击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一般作谓语。常被人误用为定语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73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不瘟不火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指表演既不沉闷也不过火。常被人用来表示商品销售不够火爆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不温不火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属误用。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鼎力相助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只用于对方或他人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不可用于自己。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一言九鼎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说话有分量。不能表示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守信用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也不能用于自己。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首鼠两端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迟疑不决。常被误解为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言行前后不一致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溢美之词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过分赞美的话语。常误用于褒义场合。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脱颖而出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比喻人才崭露头角。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蓬荜生辉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对方的来访或赠送的字画使自己的寒门增添光辉。谦辞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若说成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让你的居室蓬荜生辉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则属于错用。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不可收拾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事物败坏到无可挽救的地步。常与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一发而不可收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出奇制胜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作谓语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不带宾语。说成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出奇制胜叛军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之类则错。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93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955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不负众望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没辜负大家的期望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褒义。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不孚众望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不能使大家信服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未符合大家的期望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贬义。孚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使信服。以上两个成语常被混用。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义无反顾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为正义而勇往直前。常被错用于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毫不犹豫地干坏事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不可理喻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不能用道理使之明白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形容态度蛮横或愚昧无知。容易误解为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望其项背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可以赶上。只用于否定形式。不少人错用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只能望其项背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赶不上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差强人意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大体上使人满意。多误解为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不能使人满意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抛砖引玉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自谦之辞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不能用于对方或第三方。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风声鹤唳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惊慌疑惧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自相惊扰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草木皆兵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连用。有人错用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杀得风声鹤唳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来形容战斗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激烈。</a:t>
            </a:r>
          </a:p>
        </p:txBody>
      </p:sp>
    </p:spTree>
    <p:extLst>
      <p:ext uri="{BB962C8B-B14F-4D97-AF65-F5344CB8AC3E}">
        <p14:creationId xmlns:p14="http://schemas.microsoft.com/office/powerpoint/2010/main" val="383429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8724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敬谢不敏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无能。表示推辞做某事的婉辞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我因为无能所以推辞重任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。常错用于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拒绝别人的要求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人满为患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强调人多的坏处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贬义。错用于表示人很多的情景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柜台前人满为患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鬼斧神工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形容建筑、雕塑等技艺的精巧。也说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神工鬼斧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始作俑者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首先干某件坏事的人。常滥用于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一切倡导人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文不加点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写文章一气呵成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不需删改。不可理解为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不加标点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侧目而视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不满而又惧怕地看着。常误解为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目光轻蔑地看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良莠不齐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一群人中有好有坏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侧重于品质。不用于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能力、水平成绩等参差不齐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无所不至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没有达不到的地方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凡能做的都做到了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用于坏事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无微不至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有天壤之别。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22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明日黄花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指重阳节后一天。黄花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指菊花。比喻已失去新闻价值的报道或已失去应时作用的事物。它比喻过时的事物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昨日黄花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也是不对的。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评头品足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比喻在小节上过分挑剔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与中性的评议不同。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休戚与共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同欢乐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共悲哀。与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患难与共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置之度外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为正义的事不把生死利害等放在心上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不能用于贬义场合。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翻云覆雨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比喻反复无常或玩弄手段。不能表示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气势宏伟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弹冠相庆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一个坏人做了官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同伙们也互相庆贺有官可做。常被误解为中性的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互相庆贺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即使是坏人互相庆贺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如果与上台掌权无关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也不可用。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期期艾艾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不理解为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懦弱、犹豫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无可厚非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不可过分指责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表示虽有缺点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但是可以理解或原谅。与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无可非议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程度不同。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0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不胫而走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消息传得很快。表示东西丢失应用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不翼而飞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身临其境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自己亲自到了那个境地。常误用为代替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设身处地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茕茕孑立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孑然一身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处境孤单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无依无靠。使用时句中不能有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等语意重复的词语。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耿耿于怀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不能忘怀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萦绕于心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形容有心事。不能用于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记住别人的好处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因人成事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依赖别人的力最终办成事情。只能表贬义或自谦。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耳提面命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表示长辈的谆谆教导。不能用于同辈之间和贬义场合。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耸人听闻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使人听了非常震惊。强调主观目的。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骇人听闻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多指社会上发生的坏事使人听了吃惊。强调客观效果。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一般用于贬义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多指死抠字眼。不用于表扬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贬词褒用。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02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处心积虑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费尽心思筹划干坏事。贬义。褒义用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殚精竭虑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火中取栗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比喻冒险为别人出力而不知上当。即使冒险为别人出力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没有上当的意思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也不可用。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忍俊不禁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忍不住笑。不能说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忍俊不禁地笑起来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责无旁贷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意为责任。不能说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责无旁贷的责任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参差不齐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长短、高低、大小、水平不一致。不用于时间等。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形容描写生动逼真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常误用作代替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有声有色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危言耸听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故意说吓人的话使听的人震惊。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不可思议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也强调神秘奥妙。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不可向迩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不能接近。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不可终日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形容形势危急或心中惶恐。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如丧考妣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像死了父母一样。贬义。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0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8724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汗牛充栋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形容藏书很多。不用于其他事物。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叹为观止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主语是人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如果主语是事物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令人叹为观止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而且只能用于赞美。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赏心悦目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主语是人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如果主语是景物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令人赏心悦目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而且一般用于美好的景色。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不可开交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无法摆脱或结束。前面加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忙得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不亦乐乎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不也是很快乐的吗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常用来表示达到极点。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无所不为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什么坏事都干。错用于赞扬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以无所不为的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息息相关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呼吸相关联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比喻关系密切。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休戚相关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比喻彼此间祸福互相关联。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相濡以沫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患难中互相救助。不能用于非患难的环境。与表示互相依靠的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相依为命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36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138779"/>
              </p:ext>
            </p:extLst>
          </p:nvPr>
        </p:nvGraphicFramePr>
        <p:xfrm>
          <a:off x="594706" y="3042210"/>
          <a:ext cx="8128000" cy="1831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4" imgW="3838246" imgH="864751" progId="Word.Document.12">
                  <p:embed/>
                </p:oleObj>
              </mc:Choice>
              <mc:Fallback>
                <p:oleObj name="文档" r:id="rId4" imgW="3838246" imgH="8647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4706" y="3042210"/>
                        <a:ext cx="8128000" cy="1831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17193" y="2655266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26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763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改弦更张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比喻改革制度或变更方法。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改弦易辙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比喻改变计划或做法。以上两词都不能代替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改邪归正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面目全非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事物的样子变得很厉害。贬义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指变得很糟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变化大得不认识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见异思迁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意志不坚定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喜爱不专一。不表示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选择时犹豫不定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不足为训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不值得作为准则。与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平铺直叙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指文章不讲究修辞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只把意思直接叙述出来。可用为褒义。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不耻下问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不以向不如自己的人发问为耻辱。不可用于比自己高明的人。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见仁见智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意见不统一。使用中要注意防止前后矛盾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57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8724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水落石出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事情的真相已经弄清。不表示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追求正确答案或道理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望尘莫及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比喻远远地落后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赶不上。与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鞭长莫及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投桃报李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报答他人的好处。不表示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改头换面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只改形式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不换内容。贬义。不用于中性的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改换样子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语重心长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言辞诚恳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情意深长。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意味深长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话语含蓄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带有深意。以上两个成语常被混用。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一蹴而就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事情轻而易举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一下子就能完成。不要误解为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一气呵成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苦心孤诣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苦心钻研或经营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达到了很高的造诣。常误当作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苦口婆心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耳闻目睹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听到和看到。不能代替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耳濡目染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78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46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光怪陆离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色彩纷繁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现象奇异。中性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不要误认为是贬义。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如履薄冰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比喻行事特别谨慎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存有戒心。只能用于主观心理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客观存在的危险状态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奇文共赏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原指新的文章共同欣赏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是褒义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现多指把荒谬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错误的文章发表出来供大家识别和批判。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不以为然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不赞同。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不以为意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不放在心上。以上两个成语常被混用。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不知所云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批评说话人说得不好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无法理解。不能用来批评听者理解力差。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左右逢源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既指处事圆滑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又指做事得心应手。理解不能局限于一点。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情不自禁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无法控制感情。与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不由自主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易混淆。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振振有词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理由似乎很充分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其实是强词夺理。贬义。常被错用来代替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理直气壮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2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目无全牛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技艺十分纯熟。常误解为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没有全局观念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石破天惊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比喻文章议论新奇惊人。多错用于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惊人的消息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相敬如宾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用于夫妻之间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举案齐眉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连用。不能用于无夫妻关系的人。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信笔涂鸦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随手乱画。不表示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画得又快又好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心有余悸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只用于对过去发生过的事还感到害怕。不能凡表示害怕就错用此词语。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上行下效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不用于表示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群众以干部为榜样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意气用事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凭感情办事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缺乏理智。不表示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讲义气重感情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振聋发聩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比喻用语言文字唤醒糊涂麻木的人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使他们清醒过来。不能形容声音大。形容声音大用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震耳欲聋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不寒而栗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不冷而发抖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形容非常恐惧。不能用于非心理状态。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20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039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略胜一筹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稍微好一些。用于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价格高低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数量多少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南辕北辙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比喻行动和目的正好相反。不形容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两个人方向相反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一文不名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一个钱都没有。名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占有。常错用于代替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一文不值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安之若素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安然相处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和往常一样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不觉得有什么不合适。不能表示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心理安稳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亦步亦趋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原意是说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你慢走我也慢走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你快走我也快走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你跑我也跑。比喻由于缺乏主张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或为了讨好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事事模仿或追随别人。贬义。不能表示紧跟潮流。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胸无城府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形容待人接物坦诚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心口如一。褒义。不能表示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缺乏谋略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7496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下里巴人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阳春白雪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相对原指战国时代楚国民间流行的一种歌曲。比喻通俗的文学艺术。不能表示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迫不及待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急迫得不能等待。用于人的急迫心情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不能用于表示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某项工作亟待开展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扑朔迷离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形容事情错综复杂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难以辨别清楚。不形容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变化莫测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痛心疾首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形容痛恨到了极点。只能形容人的态度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不能形容事情的性质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好为人师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喜欢当别人的老师。形容不谦虚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自以为是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爱摆老资格。贬义。不能用于表示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热爱教师工作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80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济济一堂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形容很多有才能的人聚集在一起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不能形容一般的人多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更不能形容商品。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集思广益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广泛吸收群众有益的意见。主语应该是领导者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不能是提意见的群众。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不赞一词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原指文章写得很好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别人不能再添一句话。现也指一言不发。不能理解为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不说一句赞成的话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屡试不爽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指差错。经过多次试验都没有差错。注意不能把词义理解反了。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久假不归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指借。长期借去不归还。不能理解为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长期请假而不回来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97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8152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谦敬辞归纳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【谦辞分类】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用于自己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用于对别人称自己的辈分高或年纪大的亲戚。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【家父、家尊、家严、家君】称父亲。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【家母、家慈】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称母亲。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【家兄】称兄长。　【家叔】称叔叔。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用于对别人称自己的辈分低或年纪小的亲戚。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【舍弟】称弟弟。　【舍妹】称妹妹。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【舍侄】称侄子。　【舍亲】称亲戚。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谦称自己或与自己有关的人或事物。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【小弟】男性在朋友或熟人之间谦称自己。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【小儿】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谦称自己的儿子。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【小店】谦称自己的商店。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26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用于谦称自己或与自己有关的事物。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【老粗】谦称自己没有文化。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【老朽】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老年人谦称自己。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【老脸】年老人指自己的面子。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【老身】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老年妇女谦称自己。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表示冒昧地请求别人。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【敢问】用于问对方问题。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【敢请】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用于请求对方做某事。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【敢烦】用于麻烦对方做某事。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用于自称的谦称。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【愚兄】向比自己年轻的人称自己。　【愚见】称自己的见解。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用于对别人称自己的东西。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【拙笔】谦称自己的文字或书画。　【拙著、拙作】谦称自己的文章。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【拙见】谦称自己的见解。　【拙荆】谦称自己的妻子。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86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用于谦称自己或跟自己有关的事物。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【敝人】谦称自己。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【敝姓】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谦称自己的姓。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【敝处】谦称自己的房屋、处所。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【敝校】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谦称自己所在的学校。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用于谦称自己或跟自己有关的事物。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【鄙人】谦称自己。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【鄙意】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谦称自己的意见。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【鄙见】谦称自己的见解。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50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25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939443"/>
              </p:ext>
            </p:extLst>
          </p:nvPr>
        </p:nvGraphicFramePr>
        <p:xfrm>
          <a:off x="594706" y="2413271"/>
          <a:ext cx="8128000" cy="3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文档" r:id="rId4" imgW="3838246" imgH="1556336" progId="Word.Document.12">
                  <p:embed/>
                </p:oleObj>
              </mc:Choice>
              <mc:Fallback>
                <p:oleObj name="文档" r:id="rId4" imgW="3838246" imgH="1556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4706" y="2413271"/>
                        <a:ext cx="8128000" cy="3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06802" y="2025393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02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其他谦辞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【寒舍】谦称自己的家。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【寒门】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称自己贫寒的家庭。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【错爱】表示感谢对方的关心、爱护。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【犬子】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称自己的儿子。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【过奖、过誉】用于自己受到表扬或夸奖。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【涂鸦】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称自己字写得不好或画画得不好。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【马齿徒增】称自己白白增长年岁。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【抛砖引玉】用自己粗浅的、不成熟的意见引出别人高明的意见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90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2561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用于对方的亲属或有关系的人。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【令尊】尊称对方的父亲。　【令堂】尊称对方的母亲。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【令郎】尊称对方的儿子。　【令爱、令媛】尊称对方的女儿。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【令兄】尊称对方的兄长。　【令弟】尊称对方的弟弟。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用于自己的行为动作涉及对方。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【拜读】指阅读对方的文章。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【拜辞】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指告辞对方。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【拜访】指访问对方。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【拜服】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指佩服对方。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【拜贺】指祝贺对方。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【拜识】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指结识对方。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【拜托】指托对方办事情。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【拜望】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指探望对方。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6587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【敬辞分类】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用于他人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23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351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用于自己的动作涉及对方时。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【奉达】告诉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多用于书信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【奉复】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多用于书信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【奉告】告诉。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【奉还】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【奉托】拜托。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【奉劝】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【奉送、奉赠】赠送。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【奉迎】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用于对方对待自己的行为动作。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【惠存】请保存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多用于送人相片、书籍等纪念品时所题的上款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【惠临】指对方到自己这里来。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【惠顾】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多用于商店对顾客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【惠允】指对方允许自己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【惠赠】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指对方赠予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51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0379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表示恭敬地对待对方。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【恭贺】恭敬地祝贺。　【恭候】恭敬地等候。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【恭请】恭敬地邀请。　【恭迎】恭敬地迎接。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多是长辈或上级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对自己的行动。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【垂爱】称对方对自己的爱护。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【垂青】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称别人对自己的重视。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【垂问、垂询】称别人对自己的询问。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【垂念】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称别人对自己的思念。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称与对方有关的事物。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【贵干】问人要做什么。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【贵庚】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问人年龄。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【贵姓】问人姓。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【贵恙】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称对方的病。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【贵国】称对方国家。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【贵校】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称对方学校。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466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称别人的事物。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【高见】高明的见解。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【高就】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指人离开原来的职位就任较高的职位。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【高龄、高寿】用于问老人的年龄。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【高攀】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和他人交朋友或结成亲戚。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【高足】称呼别人的学生。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【高论】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称别人的议论。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尊称对方或称与对方有关的事物。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【大驾】称对方。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【大名】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称对方的名字。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【大庆】称老年人的寿辰。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【大作】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称对方的著作。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【大札】称对方的书信。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用于自己的行动涉及别人。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【敬告】告诉。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【敬贺】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祝贺。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【敬候】等候。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【敬请】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【敬谢不敏】表示推辞做某件事。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61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8318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【屈驾】委屈大驾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多用于邀请人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【屈就】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委屈就任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用于请人担任职务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【屈居】委屈地处于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较低的地位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【屈尊】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降低身份俯就。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表示光荣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用于对方来临。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【光顾】称客人来到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多用于商家欢迎顾客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【光临】称宾客到来。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公文书信中用来称对方对自己的行动。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【俯察】称对方或上级对自己理解。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【俯就】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用于请对方同意担任职务。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【俯念】称对方或上级体念。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【俯允】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称对方或上级允许。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04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4805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称对方的有关事物。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【华诞】称对方生日。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【华堂】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称对方的房屋。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【华翰】称对方的书信。　【华宗】称人同姓。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【叨光】沾光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表示感谢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【叨教】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受到指教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表示感谢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【叨扰】打扰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受到款待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表示感谢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用于称对方的情意或举动。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【雅教】称对方的指教。　【雅意】称对方的情意或意见。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【雅正】指正批评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把自己的诗文书画等送给人时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用于对方身体或行动。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【玉体】称对方身体。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【玉音】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多用于书信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尊称对方的书信、言辞。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【玉照】称对方的照片。　【玉成】成全。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73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6973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用于对方或与对方有关的事物。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【芳邻】称对方的邻居。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【芳龄】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多用于年轻女子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称对方的年龄。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【芳名】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多用于年轻女子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称对方的名字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47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其他敬词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【鼎力】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用于请托或感谢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【足下】称对方。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【包涵】请人原谅。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【斧正】请人改文章。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【留步】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用于主人送客时客人请主人不要送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止步。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【笑纳】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用于请对方收下礼物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请接纳收下。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【指正】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用于请人批评自己的作品或意见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使之改正。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【赐教】给予指教。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【璧还】归还物品。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【久仰】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多用于初次见面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仰慕已久。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20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322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加点词语使用恰当的一项是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380347"/>
              </p:ext>
            </p:extLst>
          </p:nvPr>
        </p:nvGraphicFramePr>
        <p:xfrm>
          <a:off x="599682" y="2350790"/>
          <a:ext cx="8128000" cy="3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文档" r:id="rId3" imgW="3838246" imgH="1556336" progId="Word.Document.12">
                  <p:embed/>
                </p:oleObj>
              </mc:Choice>
              <mc:Fallback>
                <p:oleObj name="文档" r:id="rId3" imgW="3838246" imgH="1556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350790"/>
                        <a:ext cx="8128000" cy="3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847362" y="1930363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84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610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693967"/>
              </p:ext>
            </p:extLst>
          </p:nvPr>
        </p:nvGraphicFramePr>
        <p:xfrm>
          <a:off x="594706" y="2210126"/>
          <a:ext cx="8128000" cy="3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4" imgW="3838246" imgH="1556336" progId="Word.Document.12">
                  <p:embed/>
                </p:oleObj>
              </mc:Choice>
              <mc:Fallback>
                <p:oleObj name="文档" r:id="rId4" imgW="3838246" imgH="1556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4706" y="2210126"/>
                        <a:ext cx="8128000" cy="3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7812360" y="179945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0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7687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334101"/>
              </p:ext>
            </p:extLst>
          </p:nvPr>
        </p:nvGraphicFramePr>
        <p:xfrm>
          <a:off x="599682" y="2757395"/>
          <a:ext cx="8128000" cy="228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文档" r:id="rId3" imgW="3838246" imgH="1080759" progId="Word.Document.12">
                  <p:embed/>
                </p:oleObj>
              </mc:Choice>
              <mc:Fallback>
                <p:oleObj name="文档" r:id="rId3" imgW="3838246" imgH="10807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757395"/>
                        <a:ext cx="8128000" cy="228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20974" y="239083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53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093341"/>
              </p:ext>
            </p:extLst>
          </p:nvPr>
        </p:nvGraphicFramePr>
        <p:xfrm>
          <a:off x="599682" y="2109323"/>
          <a:ext cx="8128000" cy="3388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文档" r:id="rId3" imgW="3838246" imgH="1599897" progId="Word.Document.12">
                  <p:embed/>
                </p:oleObj>
              </mc:Choice>
              <mc:Fallback>
                <p:oleObj name="文档" r:id="rId3" imgW="3838246" imgH="1599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109323"/>
                        <a:ext cx="8128000" cy="3388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052995" y="1701366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5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下列各句中加点词语使用正确的一项是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304579"/>
              </p:ext>
            </p:extLst>
          </p:nvPr>
        </p:nvGraphicFramePr>
        <p:xfrm>
          <a:off x="599682" y="2260320"/>
          <a:ext cx="8128000" cy="302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文档" r:id="rId3" imgW="3838246" imgH="1426731" progId="Word.Document.12">
                  <p:embed/>
                </p:oleObj>
              </mc:Choice>
              <mc:Fallback>
                <p:oleObj name="文档" r:id="rId3" imgW="3838246" imgH="1426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260320"/>
                        <a:ext cx="8128000" cy="302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785745" y="184538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81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2715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540253"/>
              </p:ext>
            </p:extLst>
          </p:nvPr>
        </p:nvGraphicFramePr>
        <p:xfrm>
          <a:off x="599682" y="2328455"/>
          <a:ext cx="8128000" cy="2931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文档" r:id="rId3" imgW="3838246" imgH="1383530" progId="Word.Document.12">
                  <p:embed/>
                </p:oleObj>
              </mc:Choice>
              <mc:Fallback>
                <p:oleObj name="文档" r:id="rId3" imgW="3838246" imgH="13835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328455"/>
                        <a:ext cx="8128000" cy="2931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00192" y="1899716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69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589760"/>
              </p:ext>
            </p:extLst>
          </p:nvPr>
        </p:nvGraphicFramePr>
        <p:xfrm>
          <a:off x="599682" y="2414885"/>
          <a:ext cx="8128000" cy="2931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文档" r:id="rId3" imgW="3838246" imgH="1383530" progId="Word.Document.12">
                  <p:embed/>
                </p:oleObj>
              </mc:Choice>
              <mc:Fallback>
                <p:oleObj name="文档" r:id="rId3" imgW="3838246" imgH="13835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414885"/>
                        <a:ext cx="8128000" cy="2931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032942" y="201365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00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3285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下列句子中加点词语运用不正确的一项是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345531"/>
              </p:ext>
            </p:extLst>
          </p:nvPr>
        </p:nvGraphicFramePr>
        <p:xfrm>
          <a:off x="599682" y="2652046"/>
          <a:ext cx="8128000" cy="219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name="文档" r:id="rId3" imgW="3838246" imgH="1037557" progId="Word.Document.12">
                  <p:embed/>
                </p:oleObj>
              </mc:Choice>
              <mc:Fallback>
                <p:oleObj name="文档" r:id="rId3" imgW="3838246" imgH="10375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652046"/>
                        <a:ext cx="8128000" cy="2198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001769" y="2250296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00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8861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下列句子中加点的成语使用不恰当的一项是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590143"/>
              </p:ext>
            </p:extLst>
          </p:nvPr>
        </p:nvGraphicFramePr>
        <p:xfrm>
          <a:off x="599682" y="2070572"/>
          <a:ext cx="8128000" cy="3754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文档" r:id="rId3" imgW="3838246" imgH="1772704" progId="Word.Document.12">
                  <p:embed/>
                </p:oleObj>
              </mc:Choice>
              <mc:Fallback>
                <p:oleObj name="文档" r:id="rId3" imgW="3838246" imgH="17727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070572"/>
                        <a:ext cx="8128000" cy="3754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00192" y="1672039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02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下列各句中加点的词语使用正确的一项是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105171"/>
              </p:ext>
            </p:extLst>
          </p:nvPr>
        </p:nvGraphicFramePr>
        <p:xfrm>
          <a:off x="599682" y="2191722"/>
          <a:ext cx="8128000" cy="3203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文档" r:id="rId3" imgW="3838246" imgH="1513134" progId="Word.Document.12">
                  <p:embed/>
                </p:oleObj>
              </mc:Choice>
              <mc:Fallback>
                <p:oleObj name="文档" r:id="rId3" imgW="3838246" imgH="15131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191722"/>
                        <a:ext cx="8128000" cy="3203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084168" y="1762983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9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6242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下列语句中加点的成语使用有误的一项是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490603"/>
              </p:ext>
            </p:extLst>
          </p:nvPr>
        </p:nvGraphicFramePr>
        <p:xfrm>
          <a:off x="599682" y="2242948"/>
          <a:ext cx="8128000" cy="3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文档" r:id="rId3" imgW="3838246" imgH="1556336" progId="Word.Document.12">
                  <p:embed/>
                </p:oleObj>
              </mc:Choice>
              <mc:Fallback>
                <p:oleObj name="文档" r:id="rId3" imgW="3838246" imgH="1556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242948"/>
                        <a:ext cx="8128000" cy="3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156176" y="1855773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45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老兄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贵店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的生意越发好了。</a:t>
            </a:r>
            <a:r>
              <a:rPr lang="en-US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zh-CN" sz="2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哪里哪里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最近有件烦心事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犬女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的成绩退步得厉害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正想请您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讨教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en-US" altLang="zh-CN" sz="2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我有一些书籍或许可以帮助到您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小弟愿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奉送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那太感谢了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犬女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37673" y="220486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85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18949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696626"/>
              </p:ext>
            </p:extLst>
          </p:nvPr>
        </p:nvGraphicFramePr>
        <p:xfrm>
          <a:off x="594706" y="2223005"/>
          <a:ext cx="8128000" cy="3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4" imgW="3838246" imgH="1556336" progId="Word.Document.12">
                  <p:embed/>
                </p:oleObj>
              </mc:Choice>
              <mc:Fallback>
                <p:oleObj name="文档" r:id="rId4" imgW="3838246" imgH="1556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4706" y="2223005"/>
                        <a:ext cx="8128000" cy="3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7812360" y="1791515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9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6645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学校的艺术节表演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同学们推荐小明当导演写剧本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既然大家如此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信任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当尽我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绵薄之力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剧本完成后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他请老师们来看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不才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请各位师长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雅正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根据剧本的设定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他选择了小红做主演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对小红说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欢迎你加入我们的演出队伍。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演出取得巨大成功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校长登台祝贺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你的作品异彩纷呈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在此我仅代表学校对你表示衷心的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谬赞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绵薄之力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谬赞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《悟》这题目我喜欢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拙笔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一时难就。你在一旁奋笔疾书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令人好不羡慕。我忍不住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屈尊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窥探。你却停下笔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移至我前面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笑嘻嘻地说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才子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斧正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拙笔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斧正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8064" y="1180567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8063" y="441633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96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招聘会上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我代表公司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垂问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眼前的应聘者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先生贵姓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对我公司的运营状况有何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高见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此人从容应对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免贵姓李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在下愚见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贵公司的市场策划尚有提升空间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我愿应聘市场部经理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凭借自己多年市场营销的经验为公司长远发展贡献力量。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非常感谢您在千百店铺中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有幸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选择了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鄙店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。您的选择是对我们最大的支持与肯定。我们将在本月推出新产品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欢迎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垂询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8064" y="160222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8595" y="400506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92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依次填入下列横线处的词语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文化是民族的根。中华民族优秀的文化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积淀着久远的岁月印痕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在春节缤纷的花炮中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在京剧斑斓的脸谱中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在书法醇美放入墨香中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在二胡悠扬的弓弦上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传扬在诗词浪漫的意境里。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绽放　闪烁　跳动　飘散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飘散　绽放　跳动　闪烁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闪烁　跳动　绽放　飘散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绽放　闪烁　飘散　跳动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67442" y="2215255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78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依次填入下面横线处的词语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恰当的一组是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只有完善集聚人才、发挥人才作用的机制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才能做到寻觅人才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发现人才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举荐人才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使用人才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求贤若渴　　如获至宝　　不拘一格　　各尽其能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如获至宝　　求贤若渴　　各尽其能　　不拘一格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不拘一格　　各尽其能　　求贤若渴　　如获至宝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各尽其能　　不拘一格　　如获至宝　　求贤若渴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28184" y="203427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45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依次填入下面文段横线处的词语最恰当的一组是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小巷越是久远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越幽深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越蜿蜒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越斑驳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就越深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文化的底蕴就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得越厚重。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把小城比作一本线装书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那么这一条条小巷就是书中那一行行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需慢慢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其深邃的内涵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也正因为有了这些小巷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江南的小城才生动起来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情趣盎然起来。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积淀　沉淀　既然　美轮美奂　体味　品味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　积累　如果　优美绝伦　品味　玩味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积累　积淀　既然　美轮美奂　玩味　品味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　积淀　如果　优美绝伦　品味　体味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20272" y="1597627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7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952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487831"/>
              </p:ext>
            </p:extLst>
          </p:nvPr>
        </p:nvGraphicFramePr>
        <p:xfrm>
          <a:off x="599682" y="2397465"/>
          <a:ext cx="8128000" cy="3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文档" r:id="rId3" imgW="3838246" imgH="1556336" progId="Word.Document.12">
                  <p:embed/>
                </p:oleObj>
              </mc:Choice>
              <mc:Fallback>
                <p:oleObj name="文档" r:id="rId3" imgW="3838246" imgH="1556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397465"/>
                        <a:ext cx="8128000" cy="3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052995" y="198884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16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61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下列句子中加点词语或俗语使用有误的一项是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689727"/>
              </p:ext>
            </p:extLst>
          </p:nvPr>
        </p:nvGraphicFramePr>
        <p:xfrm>
          <a:off x="599682" y="2190502"/>
          <a:ext cx="8128000" cy="3388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文档" r:id="rId3" imgW="3838246" imgH="1599897" progId="Word.Document.12">
                  <p:embed/>
                </p:oleObj>
              </mc:Choice>
              <mc:Fallback>
                <p:oleObj name="文档" r:id="rId3" imgW="3838246" imgH="1599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190502"/>
                        <a:ext cx="8128000" cy="3388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588224" y="1773183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09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下列句子中加点词语使用有误的一项是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3080"/>
              </p:ext>
            </p:extLst>
          </p:nvPr>
        </p:nvGraphicFramePr>
        <p:xfrm>
          <a:off x="599682" y="2253339"/>
          <a:ext cx="8128000" cy="302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文档" r:id="rId3" imgW="3838246" imgH="1426731" progId="Word.Document.12">
                  <p:embed/>
                </p:oleObj>
              </mc:Choice>
              <mc:Fallback>
                <p:oleObj name="文档" r:id="rId3" imgW="3838246" imgH="1426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253339"/>
                        <a:ext cx="8128000" cy="302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764963" y="184482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93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82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下列各句中加点的词语使用不恰当的一项是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60602"/>
              </p:ext>
            </p:extLst>
          </p:nvPr>
        </p:nvGraphicFramePr>
        <p:xfrm>
          <a:off x="599682" y="2338489"/>
          <a:ext cx="8128000" cy="302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文档" r:id="rId3" imgW="3838246" imgH="1426731" progId="Word.Document.12">
                  <p:embed/>
                </p:oleObj>
              </mc:Choice>
              <mc:Fallback>
                <p:oleObj name="文档" r:id="rId3" imgW="3838246" imgH="1426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338489"/>
                        <a:ext cx="8128000" cy="302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41027" y="191739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9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892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273765"/>
              </p:ext>
            </p:extLst>
          </p:nvPr>
        </p:nvGraphicFramePr>
        <p:xfrm>
          <a:off x="599682" y="1990233"/>
          <a:ext cx="8128000" cy="3660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1" name="文档" r:id="rId3" imgW="3838246" imgH="1729502" progId="Word.Document.12">
                  <p:embed/>
                </p:oleObj>
              </mc:Choice>
              <mc:Fallback>
                <p:oleObj name="文档" r:id="rId3" imgW="3838246" imgH="17295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990233"/>
                        <a:ext cx="8128000" cy="3660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51418" y="156149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79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25743" y="2128890"/>
            <a:ext cx="30925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一、近年考查词语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列表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511039"/>
              </p:ext>
            </p:extLst>
          </p:nvPr>
        </p:nvGraphicFramePr>
        <p:xfrm>
          <a:off x="508000" y="2664975"/>
          <a:ext cx="8128000" cy="2551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文档" r:id="rId3" imgW="3838246" imgH="1204963" progId="Word.Document.12">
                  <p:embed/>
                </p:oleObj>
              </mc:Choice>
              <mc:Fallback>
                <p:oleObj name="文档" r:id="rId3" imgW="3838246" imgH="12049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664975"/>
                        <a:ext cx="8128000" cy="2551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0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59976"/>
            <a:ext cx="534242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下列加点成语使用有误的一项是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01596" y="2356238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953280"/>
              </p:ext>
            </p:extLst>
          </p:nvPr>
        </p:nvGraphicFramePr>
        <p:xfrm>
          <a:off x="599682" y="2763488"/>
          <a:ext cx="8128000" cy="228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2" name="文档" r:id="rId3" imgW="3847376" imgH="1080281" progId="Word.Document.12">
                  <p:embed/>
                </p:oleObj>
              </mc:Choice>
              <mc:Fallback>
                <p:oleObj name="文档" r:id="rId3" imgW="3847376" imgH="10802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763488"/>
                        <a:ext cx="8128000" cy="22801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531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321689"/>
              </p:ext>
            </p:extLst>
          </p:nvPr>
        </p:nvGraphicFramePr>
        <p:xfrm>
          <a:off x="599682" y="2196919"/>
          <a:ext cx="8128000" cy="3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5" name="文档" r:id="rId3" imgW="3838246" imgH="1556336" progId="Word.Document.12">
                  <p:embed/>
                </p:oleObj>
              </mc:Choice>
              <mc:Fallback>
                <p:oleObj name="文档" r:id="rId3" imgW="3838246" imgH="1556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196919"/>
                        <a:ext cx="8128000" cy="3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050654" y="1804547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0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9961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下列句子中加点成语使用正确的一项是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239767"/>
              </p:ext>
            </p:extLst>
          </p:nvPr>
        </p:nvGraphicFramePr>
        <p:xfrm>
          <a:off x="599682" y="2351266"/>
          <a:ext cx="8128000" cy="302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文档" r:id="rId3" imgW="3838246" imgH="1426731" progId="Word.Document.12">
                  <p:embed/>
                </p:oleObj>
              </mc:Choice>
              <mc:Fallback>
                <p:oleObj name="文档" r:id="rId3" imgW="3838246" imgH="1426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351266"/>
                        <a:ext cx="8128000" cy="302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775354" y="1932919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74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776712"/>
              </p:ext>
            </p:extLst>
          </p:nvPr>
        </p:nvGraphicFramePr>
        <p:xfrm>
          <a:off x="599682" y="2288742"/>
          <a:ext cx="8128000" cy="302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文档" r:id="rId3" imgW="3838246" imgH="1426731" progId="Word.Document.12">
                  <p:embed/>
                </p:oleObj>
              </mc:Choice>
              <mc:Fallback>
                <p:oleObj name="文档" r:id="rId3" imgW="3838246" imgH="1426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288742"/>
                        <a:ext cx="8128000" cy="302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10583" y="1897167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57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3387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640608"/>
              </p:ext>
            </p:extLst>
          </p:nvPr>
        </p:nvGraphicFramePr>
        <p:xfrm>
          <a:off x="599682" y="2442027"/>
          <a:ext cx="8128000" cy="2931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文档" r:id="rId3" imgW="3838246" imgH="1383530" progId="Word.Document.12">
                  <p:embed/>
                </p:oleObj>
              </mc:Choice>
              <mc:Fallback>
                <p:oleObj name="文档" r:id="rId3" imgW="3838246" imgH="13835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442027"/>
                        <a:ext cx="8128000" cy="2931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444208" y="2016829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47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春节期间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小刘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诚邀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部分老师参加自己的生日聚会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老师们慨然应允。聚会时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小刘动情地对老师们说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各位尊长的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奉陪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让学生倍感荣幸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以后若有需要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屈驾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敝处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找我。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从手提包中拿出一叠名片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一一呈交给在座的老师。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敝处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冒昧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到您府上拜会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您恰好有事外出。见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令堂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身体硬朗、步伐稳健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又见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垂念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多日的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贤侄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学业有成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我深感欣慰。若有空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请来寒舍一叙。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冒昧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贤侄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8064" y="139199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377" y="380982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4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教育界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泰斗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黄老今天到校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视察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。校长亲自到校门口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恭迎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。参观完校园之后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校长作了汇报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黄老听了高兴地说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校长的汇报很全面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也很透彻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抛砖引玉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下面我来补充几点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泰斗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恭迎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抛砖引玉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听说最近几天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令弟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要到西安出差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恰好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愚弟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在西安交大就读。想请令弟帮忙捎去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家母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亲手缝制的衣物。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劳驾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您问问令弟方便否。谢谢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8064" y="1597627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377" y="3605845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3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昨日同事给儿子办满月酒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我本要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参加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突然一老朋友莅临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寒舍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针对时下某现象我发表了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拙见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。不知不觉时间已晚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我只好拿起手机发送短信衷心祝福同事的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令郎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健康快乐成长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前程远大。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拙见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依次填入下列句子横线处的词语最恰当的一项是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当他们再次相见的时候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曾经的心有灵犀已成过往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多年不通消息使他们彼此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起来。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不法商人总是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以次充好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牟取暴利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我们的责任是擦亮眼睛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保护消费者的利益。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苏州园林亭台轩榭布局美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假山池沼配合美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花草树木映衬美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你可以亲自去游览一番。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隔膜　企图　不止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隔膜　企望　不只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隔绝　企图　不只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隔绝　企望　不止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8064" y="1098168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0272" y="3079351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53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依次填入下列句子横线处的词语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当警方提醒市民要提高警惕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增加自我保护意识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学会辨识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的骗子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以免上当。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每逢节日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看到同学与亲人团聚的场面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他总会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深深思念远在家乡的母亲。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古人讲究称呼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对象不同称呼不同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对自己用谦称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对别人要用尊称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形形色色　触景生情　混为一谈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五花八门　触景生情　混淆是非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形形色色　睹物思人　混淆是非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五花八门　睹物思人　混为一谈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72227" y="1412776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7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依次填入下列横线处的词语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读王家新的《在山的那边》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可以让我们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烦恼的枷锁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读莫顿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亨特的《走一步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再走一步》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可以让我们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失败的阴影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读张之路的《羚羊木雕》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可以让我们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纯真的友情。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驱散　珍惜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摆脱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挣脱　驱散　珍惜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　摆脱　驱散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摆脱　驱逐　珍惜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28184" y="1818248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79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二、考查情况分析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题型设置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年出题的形式来看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全部都是以选择题的形式呈现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题型特点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年所考查的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二字词语和四字词语各占一半。每次考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个二字词语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个四字词语。绝大多数词语出自于课本。另外从词语所处语境来看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所选的各个句子不再局限于课文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而是逐渐走出课本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贴近现实生活。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错误点设置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从近几年考题来看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词语运用不当的选项均为四字词语。错因为望文生义、张冠李戴、不符合语境、固定搭配错误、感情色彩不当等。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年考纲新增了示例题型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用语得体。考生在复习备考时要注意。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471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加点的词语使用不正确的一项是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174711"/>
              </p:ext>
            </p:extLst>
          </p:nvPr>
        </p:nvGraphicFramePr>
        <p:xfrm>
          <a:off x="599682" y="2407856"/>
          <a:ext cx="8128000" cy="3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" name="文档" r:id="rId3" imgW="3838246" imgH="1556336" progId="Word.Document.12">
                  <p:embed/>
                </p:oleObj>
              </mc:Choice>
              <mc:Fallback>
                <p:oleObj name="文档" r:id="rId3" imgW="3838246" imgH="1556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407856"/>
                        <a:ext cx="8128000" cy="3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92982" y="2004535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54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下列各句中加点的词语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95503"/>
              </p:ext>
            </p:extLst>
          </p:nvPr>
        </p:nvGraphicFramePr>
        <p:xfrm>
          <a:off x="599682" y="2130105"/>
          <a:ext cx="8128000" cy="329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文档" r:id="rId3" imgW="3838246" imgH="1556336" progId="Word.Document.12">
                  <p:embed/>
                </p:oleObj>
              </mc:Choice>
              <mc:Fallback>
                <p:oleObj name="文档" r:id="rId3" imgW="3838246" imgH="15563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130105"/>
                        <a:ext cx="8128000" cy="3294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82591" y="1701366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42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0329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加点的词语使用不当的一项是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91352"/>
              </p:ext>
            </p:extLst>
          </p:nvPr>
        </p:nvGraphicFramePr>
        <p:xfrm>
          <a:off x="599682" y="2370019"/>
          <a:ext cx="8128000" cy="2931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文档" r:id="rId3" imgW="3838246" imgH="1383530" progId="Word.Document.12">
                  <p:embed/>
                </p:oleObj>
              </mc:Choice>
              <mc:Fallback>
                <p:oleObj name="文档" r:id="rId3" imgW="3838246" imgH="13835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370019"/>
                        <a:ext cx="8128000" cy="2931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115341" y="1942895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82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1908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下列各句中加点词语使用不正确的一项是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372576"/>
              </p:ext>
            </p:extLst>
          </p:nvPr>
        </p:nvGraphicFramePr>
        <p:xfrm>
          <a:off x="599682" y="2520392"/>
          <a:ext cx="8128000" cy="2564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文档" r:id="rId3" imgW="3838246" imgH="1210723" progId="Word.Document.12">
                  <p:embed/>
                </p:oleObj>
              </mc:Choice>
              <mc:Fallback>
                <p:oleObj name="文档" r:id="rId3" imgW="3838246" imgH="1210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520392"/>
                        <a:ext cx="8128000" cy="25647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073777" y="2091653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2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5802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下列各句中加点词语使用不正确的一项是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395027"/>
              </p:ext>
            </p:extLst>
          </p:nvPr>
        </p:nvGraphicFramePr>
        <p:xfrm>
          <a:off x="599682" y="2159329"/>
          <a:ext cx="8128000" cy="3388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6" name="文档" r:id="rId3" imgW="3838246" imgH="1599897" progId="Word.Document.12">
                  <p:embed/>
                </p:oleObj>
              </mc:Choice>
              <mc:Fallback>
                <p:oleObj name="文档" r:id="rId3" imgW="3838246" imgH="1599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159329"/>
                        <a:ext cx="8128000" cy="3388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012160" y="1730591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8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5757"/>
            <a:ext cx="563968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下列句子中成语运用恰当的一项是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154292"/>
              </p:ext>
            </p:extLst>
          </p:nvPr>
        </p:nvGraphicFramePr>
        <p:xfrm>
          <a:off x="599682" y="2128885"/>
          <a:ext cx="8128000" cy="3388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文档" r:id="rId3" imgW="3838246" imgH="1599897" progId="Word.Document.12">
                  <p:embed/>
                </p:oleObj>
              </mc:Choice>
              <mc:Fallback>
                <p:oleObj name="文档" r:id="rId3" imgW="3838246" imgH="1599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128885"/>
                        <a:ext cx="8128000" cy="3388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220072" y="172067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12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6560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下列句子中加点的词语使用不正确的一项是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144144"/>
              </p:ext>
            </p:extLst>
          </p:nvPr>
        </p:nvGraphicFramePr>
        <p:xfrm>
          <a:off x="599682" y="2370019"/>
          <a:ext cx="8128000" cy="2931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4" name="文档" r:id="rId3" imgW="3838246" imgH="1383530" progId="Word.Document.12">
                  <p:embed/>
                </p:oleObj>
              </mc:Choice>
              <mc:Fallback>
                <p:oleObj name="文档" r:id="rId3" imgW="3838246" imgH="13835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370019"/>
                        <a:ext cx="8128000" cy="2931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20974" y="193817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6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0486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下列句子中加点成语使用恰当的一项是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410817"/>
              </p:ext>
            </p:extLst>
          </p:nvPr>
        </p:nvGraphicFramePr>
        <p:xfrm>
          <a:off x="599682" y="2713663"/>
          <a:ext cx="8128000" cy="219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name="文档" r:id="rId3" imgW="3838246" imgH="1037557" progId="Word.Document.12">
                  <p:embed/>
                </p:oleObj>
              </mc:Choice>
              <mc:Fallback>
                <p:oleObj name="文档" r:id="rId3" imgW="3838246" imgH="10375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713663"/>
                        <a:ext cx="8128000" cy="2198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775354" y="227743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7971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下列句中加点成语使用恰当的一项是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868793"/>
              </p:ext>
            </p:extLst>
          </p:nvPr>
        </p:nvGraphicFramePr>
        <p:xfrm>
          <a:off x="599682" y="2128885"/>
          <a:ext cx="8128000" cy="3388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2" name="文档" r:id="rId3" imgW="3838246" imgH="1599897" progId="Word.Document.12">
                  <p:embed/>
                </p:oleObj>
              </mc:Choice>
              <mc:Fallback>
                <p:oleObj name="文档" r:id="rId3" imgW="3838246" imgH="1599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128885"/>
                        <a:ext cx="8128000" cy="3388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508104" y="172311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55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82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下列句子中加点的词语运用不恰当的一项是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601440"/>
              </p:ext>
            </p:extLst>
          </p:nvPr>
        </p:nvGraphicFramePr>
        <p:xfrm>
          <a:off x="610073" y="2346129"/>
          <a:ext cx="8128000" cy="302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文档" r:id="rId3" imgW="3838246" imgH="1426731" progId="Word.Document.12">
                  <p:embed/>
                </p:oleObj>
              </mc:Choice>
              <mc:Fallback>
                <p:oleObj name="文档" r:id="rId3" imgW="3838246" imgH="1426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0073" y="2346129"/>
                        <a:ext cx="8128000" cy="302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485043" y="192030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85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三、应考策略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积累常用的词语。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要掌握课本注释中的重要词语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做到读得准确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写得正确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用得自如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把平时学习及总复习中遇到的易读错、写错、用错的词语整理、归纳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每隔一段时间就分批分类复习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并通过一定量的练习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做前一年的中考词语、成语试题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达到准确识记、加深印象的目的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要注意在作文训练时字斟句酌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力求准确使用词语。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要正确理解词语在具体语境中的含义。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要结合词语所在的语言环境理解词语的转化意义。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要通过词语的表面意义深入挖掘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理解词语的深层意义。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要通过比较分析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理解词语的特定意义。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弄清写作手法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理解词语的比喻义或象征义。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24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星期天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我携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内人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和儿子去做客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主人有事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失陪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孩子调皮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玩耍时弄坏了人家的花瓶。等到主人回来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我们满怀歉意地说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真是事出意外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犬子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太过顽皮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碰碎了您家这么贵重的花瓶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敬请原谅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我们一定照价赔偿。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主人笑着说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区区小事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何足挂齿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犬子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何足挂齿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前段时间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烦请您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指正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小女的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作文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。承蒙您的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赐教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孩子按您的指点修改后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在此次的作文大赛中取得了一等奖的优秀成绩。下周我将携小女登门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拜访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光临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贵舍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赐教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8064" y="139199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9768" y="3799431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0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在全县语文课程研讨会上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教育局领导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康副局长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惠临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会场讲话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他提出了关于语文课堂与传统文化教育的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刍议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。他指出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当今语文课堂不能过于创新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应与传统文化教育对接。最后要求全体老师要多读教育家的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拙著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在此次研讨会上各抒己见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勇于说出自己的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鄙见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刍议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拙著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七点钟时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小文突然想起今天约好五点钟要还小东几本书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就对其他的伙伴说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小弟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有事先行一步。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赶紧回家拿书赶到小东家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发现小东一直在家等他。小文边还书边满怀愧疚地对小东说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多谢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敬候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未曾按时还回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惭愧惭愧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现如数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奉还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还请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见谅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见谅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641" y="1170176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7066" y="359756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5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用语不得体的一项是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众所周知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您是一位著名的作家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作品广为流传。我在上中学的时候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拜读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过您的作品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久仰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您的大名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十分渴望成为您的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高足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。今天您和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尊夫人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应邀出席我们的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文学社成立仪式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我代表文学社全体成员对您表示衷心感谢。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久仰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尊夫人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8064" y="2410497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14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依次填入下列句子横线上的词语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科学的发展创造了一个新奇美好的世界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是人类对未来充满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家家户户门楣上挂着艾草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植物的草香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着艾叶的芬芳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萦绕在五月乡村的上空。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发展特色旅游产业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我们梅州有着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的资源优势。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电视剧《人民的名义》凭借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的故事情节和细腻深刻的人性描摹赢得观众一致好评。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憧憬　融合　独一无二　扣人心弦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幻想　融合　得天独厚　触目惊心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憧憬　混合　得天独厚　扣人心弦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幻想　混合　独一无二　触目惊心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04248" y="119675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32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依次填入下面语句中横线处的词语最恰当的一项是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妹妹的作文底子太差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作文中的错别字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在朋友共同的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他面对荣誉有些飘飘然了。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这部小说结构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文字优美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形象丰满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深受读者喜爱。</a:t>
            </a:r>
            <a:r>
              <a:rPr lang="en-US" altLang="zh-CN" sz="22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俯拾皆是　吹捧　周密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比比皆是　吹嘘　严密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比比皆是　吹嘘　周密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俯拾皆是　吹捧　严密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08304" y="239431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437</TotalTime>
  <Words>6633</Words>
  <PresentationFormat>全屏显示(4:3)</PresentationFormat>
  <Paragraphs>567</Paragraphs>
  <Slides>94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94</vt:i4>
      </vt:variant>
    </vt:vector>
  </HeadingPairs>
  <TitlesOfParts>
    <vt:vector size="107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2014高优二轮模板</vt:lpstr>
      <vt:lpstr>文档</vt:lpstr>
      <vt:lpstr>Microsoft Word 文档</vt:lpstr>
      <vt:lpstr>第4部分　词语运用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2014-12-26T02:01:49Z</dcterms:created>
  <dcterms:modified xsi:type="dcterms:W3CDTF">2018-12-28T03:40:24Z</dcterms:modified>
</cp:coreProperties>
</file>