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9" r:id="rId3"/>
  </p:sldMasterIdLst>
  <p:notesMasterIdLst>
    <p:notesMasterId r:id="rId33"/>
  </p:notesMasterIdLst>
  <p:sldIdLst>
    <p:sldId id="262" r:id="rId4"/>
    <p:sldId id="322" r:id="rId5"/>
    <p:sldId id="323" r:id="rId6"/>
    <p:sldId id="324" r:id="rId7"/>
    <p:sldId id="302" r:id="rId8"/>
    <p:sldId id="303" r:id="rId9"/>
    <p:sldId id="304" r:id="rId10"/>
    <p:sldId id="305" r:id="rId11"/>
    <p:sldId id="306" r:id="rId12"/>
    <p:sldId id="307" r:id="rId13"/>
    <p:sldId id="317" r:id="rId14"/>
    <p:sldId id="318" r:id="rId15"/>
    <p:sldId id="319" r:id="rId16"/>
    <p:sldId id="320" r:id="rId17"/>
    <p:sldId id="321" r:id="rId18"/>
    <p:sldId id="325" r:id="rId19"/>
    <p:sldId id="326" r:id="rId20"/>
    <p:sldId id="327" r:id="rId21"/>
    <p:sldId id="328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348" r:id="rId30"/>
    <p:sldId id="349" r:id="rId31"/>
    <p:sldId id="350" r:id="rId32"/>
    <p:sldId id="351" r:id="rId34"/>
    <p:sldId id="352" r:id="rId35"/>
    <p:sldId id="353" r:id="rId36"/>
    <p:sldId id="354" r:id="rId37"/>
    <p:sldId id="355" r:id="rId38"/>
    <p:sldId id="356" r:id="rId39"/>
    <p:sldId id="357" r:id="rId40"/>
    <p:sldId id="358" r:id="rId41"/>
    <p:sldId id="359" r:id="rId42"/>
    <p:sldId id="360" r:id="rId4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74" autoAdjust="0"/>
    <p:restoredTop sz="94660"/>
  </p:normalViewPr>
  <p:slideViewPr>
    <p:cSldViewPr snapToGrid="0">
      <p:cViewPr varScale="1">
        <p:scale>
          <a:sx n="89" d="100"/>
          <a:sy n="89" d="100"/>
        </p:scale>
        <p:origin x="184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AF57E-9F9D-4F6D-9CF1-8D34DEA6499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FE949-3FB5-4817-89A7-27A93E523E1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36BE7-90DF-44ED-BDAA-AA0B95AC24F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1A94C-5890-4C33-870A-DF0A277D868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F8111-442C-48D7-B94E-8D9D15374BD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3D3D7-8FD6-499A-9230-7C00F738188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8BC97-5E3D-44A1-A104-A769AB04853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E8DB6-714C-4C00-814E-AA5A6C3F089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4A14D-72B9-411F-89E5-44FC0507997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EDB8C-EBA5-481C-BEA8-8E1CDB028EF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778B28-F400-40BB-95D0-ACF353A2DF3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DDD13-C877-4FBF-A65E-BF30A309E30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CC1DA-020F-4E22-9FC3-F2EAC30F9189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FD12C-7B85-470C-A35C-3B7E6F26044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599F6-0748-45B0-AB44-784ECFBF4FCE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515C0-00F6-422D-9EAE-07291FBA316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DC487-A192-44B2-A28C-CEFD8E7B15C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BED21-B6B3-4D4F-8DC9-2D9F5690BA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319FD-995C-4226-BF50-2D16534E3C1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68AB72-C03D-4F0C-9C90-6BDBE3F7EB1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77C99-EE2E-4AE1-9DF4-AA08F4DF9B6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5EC95-E3F1-4469-B511-12312AFDB9A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914400" y="152400"/>
            <a:ext cx="10566400" cy="5943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0E5B449-9023-458D-B3DB-440CE9D087C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D2E90AC-C718-4C43-9B3C-B3ED56558A7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image" Target="../media/image3.png"/><Relationship Id="rId5" Type="http://schemas.openxmlformats.org/officeDocument/2006/relationships/tags" Target="../tags/tag6.xml"/><Relationship Id="rId4" Type="http://schemas.openxmlformats.org/officeDocument/2006/relationships/image" Target="../media/image2.png"/><Relationship Id="rId3" Type="http://schemas.openxmlformats.org/officeDocument/2006/relationships/tags" Target="../tags/tag5.xml"/><Relationship Id="rId2" Type="http://schemas.openxmlformats.org/officeDocument/2006/relationships/image" Target="../media/image1.png"/><Relationship Id="rId15" Type="http://schemas.openxmlformats.org/officeDocument/2006/relationships/slideLayout" Target="../slideLayouts/slideLayout11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image" Target="../media/image5.png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3.png"/><Relationship Id="rId3" Type="http://schemas.openxmlformats.org/officeDocument/2006/relationships/tags" Target="../tags/tag30.xml"/><Relationship Id="rId2" Type="http://schemas.openxmlformats.org/officeDocument/2006/relationships/image" Target="../media/image2.png"/><Relationship Id="rId1" Type="http://schemas.openxmlformats.org/officeDocument/2006/relationships/tags" Target="../tags/tag29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3.png"/><Relationship Id="rId3" Type="http://schemas.openxmlformats.org/officeDocument/2006/relationships/tags" Target="../tags/tag32.xml"/><Relationship Id="rId2" Type="http://schemas.openxmlformats.org/officeDocument/2006/relationships/image" Target="../media/image2.png"/><Relationship Id="rId1" Type="http://schemas.openxmlformats.org/officeDocument/2006/relationships/tags" Target="../tags/tag3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3.png"/><Relationship Id="rId3" Type="http://schemas.openxmlformats.org/officeDocument/2006/relationships/tags" Target="../tags/tag34.xml"/><Relationship Id="rId2" Type="http://schemas.openxmlformats.org/officeDocument/2006/relationships/image" Target="../media/image2.png"/><Relationship Id="rId1" Type="http://schemas.openxmlformats.org/officeDocument/2006/relationships/tags" Target="../tags/tag33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3.png"/><Relationship Id="rId3" Type="http://schemas.openxmlformats.org/officeDocument/2006/relationships/tags" Target="../tags/tag36.xml"/><Relationship Id="rId2" Type="http://schemas.openxmlformats.org/officeDocument/2006/relationships/image" Target="../media/image2.png"/><Relationship Id="rId1" Type="http://schemas.openxmlformats.org/officeDocument/2006/relationships/tags" Target="../tags/tag35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3.png"/><Relationship Id="rId3" Type="http://schemas.openxmlformats.org/officeDocument/2006/relationships/tags" Target="../tags/tag38.xml"/><Relationship Id="rId2" Type="http://schemas.openxmlformats.org/officeDocument/2006/relationships/image" Target="../media/image2.png"/><Relationship Id="rId1" Type="http://schemas.openxmlformats.org/officeDocument/2006/relationships/tags" Target="../tags/tag37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3.png"/><Relationship Id="rId3" Type="http://schemas.openxmlformats.org/officeDocument/2006/relationships/tags" Target="../tags/tag40.xml"/><Relationship Id="rId2" Type="http://schemas.openxmlformats.org/officeDocument/2006/relationships/image" Target="../media/image2.png"/><Relationship Id="rId1" Type="http://schemas.openxmlformats.org/officeDocument/2006/relationships/tags" Target="../tags/tag39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3.png"/><Relationship Id="rId3" Type="http://schemas.openxmlformats.org/officeDocument/2006/relationships/tags" Target="../tags/tag42.xml"/><Relationship Id="rId2" Type="http://schemas.openxmlformats.org/officeDocument/2006/relationships/image" Target="../media/image2.png"/><Relationship Id="rId1" Type="http://schemas.openxmlformats.org/officeDocument/2006/relationships/tags" Target="../tags/tag41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3.png"/><Relationship Id="rId3" Type="http://schemas.openxmlformats.org/officeDocument/2006/relationships/tags" Target="../tags/tag44.xml"/><Relationship Id="rId2" Type="http://schemas.openxmlformats.org/officeDocument/2006/relationships/image" Target="../media/image2.png"/><Relationship Id="rId1" Type="http://schemas.openxmlformats.org/officeDocument/2006/relationships/tags" Target="../tags/tag43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3.png"/><Relationship Id="rId3" Type="http://schemas.openxmlformats.org/officeDocument/2006/relationships/tags" Target="../tags/tag46.xml"/><Relationship Id="rId2" Type="http://schemas.openxmlformats.org/officeDocument/2006/relationships/image" Target="../media/image2.png"/><Relationship Id="rId1" Type="http://schemas.openxmlformats.org/officeDocument/2006/relationships/tags" Target="../tags/tag45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3.png"/><Relationship Id="rId3" Type="http://schemas.openxmlformats.org/officeDocument/2006/relationships/tags" Target="../tags/tag48.xml"/><Relationship Id="rId2" Type="http://schemas.openxmlformats.org/officeDocument/2006/relationships/image" Target="../media/image2.png"/><Relationship Id="rId1" Type="http://schemas.openxmlformats.org/officeDocument/2006/relationships/tags" Target="../tags/tag4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3.png"/><Relationship Id="rId3" Type="http://schemas.openxmlformats.org/officeDocument/2006/relationships/tags" Target="../tags/tag14.xml"/><Relationship Id="rId2" Type="http://schemas.openxmlformats.org/officeDocument/2006/relationships/image" Target="../media/image2.png"/><Relationship Id="rId1" Type="http://schemas.openxmlformats.org/officeDocument/2006/relationships/tags" Target="../tags/tag13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7.png"/><Relationship Id="rId3" Type="http://schemas.openxmlformats.org/officeDocument/2006/relationships/tags" Target="../tags/tag50.xml"/><Relationship Id="rId2" Type="http://schemas.openxmlformats.org/officeDocument/2006/relationships/image" Target="../media/image6.png"/><Relationship Id="rId1" Type="http://schemas.openxmlformats.org/officeDocument/2006/relationships/tags" Target="../tags/tag49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7.png"/><Relationship Id="rId3" Type="http://schemas.openxmlformats.org/officeDocument/2006/relationships/tags" Target="../tags/tag52.xml"/><Relationship Id="rId2" Type="http://schemas.openxmlformats.org/officeDocument/2006/relationships/image" Target="../media/image6.png"/><Relationship Id="rId1" Type="http://schemas.openxmlformats.org/officeDocument/2006/relationships/tags" Target="../tags/tag51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7.png"/><Relationship Id="rId3" Type="http://schemas.openxmlformats.org/officeDocument/2006/relationships/tags" Target="../tags/tag54.xml"/><Relationship Id="rId2" Type="http://schemas.openxmlformats.org/officeDocument/2006/relationships/image" Target="../media/image6.png"/><Relationship Id="rId1" Type="http://schemas.openxmlformats.org/officeDocument/2006/relationships/tags" Target="../tags/tag53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7.png"/><Relationship Id="rId3" Type="http://schemas.openxmlformats.org/officeDocument/2006/relationships/tags" Target="../tags/tag56.xml"/><Relationship Id="rId2" Type="http://schemas.openxmlformats.org/officeDocument/2006/relationships/image" Target="../media/image6.png"/><Relationship Id="rId1" Type="http://schemas.openxmlformats.org/officeDocument/2006/relationships/tags" Target="../tags/tag55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7.png"/><Relationship Id="rId3" Type="http://schemas.openxmlformats.org/officeDocument/2006/relationships/tags" Target="../tags/tag58.xml"/><Relationship Id="rId2" Type="http://schemas.openxmlformats.org/officeDocument/2006/relationships/image" Target="../media/image6.png"/><Relationship Id="rId1" Type="http://schemas.openxmlformats.org/officeDocument/2006/relationships/tags" Target="../tags/tag57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7.png"/><Relationship Id="rId3" Type="http://schemas.openxmlformats.org/officeDocument/2006/relationships/tags" Target="../tags/tag60.xml"/><Relationship Id="rId2" Type="http://schemas.openxmlformats.org/officeDocument/2006/relationships/image" Target="../media/image6.png"/><Relationship Id="rId1" Type="http://schemas.openxmlformats.org/officeDocument/2006/relationships/tags" Target="../tags/tag59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7.png"/><Relationship Id="rId3" Type="http://schemas.openxmlformats.org/officeDocument/2006/relationships/tags" Target="../tags/tag62.xml"/><Relationship Id="rId2" Type="http://schemas.openxmlformats.org/officeDocument/2006/relationships/image" Target="../media/image6.png"/><Relationship Id="rId1" Type="http://schemas.openxmlformats.org/officeDocument/2006/relationships/tags" Target="../tags/tag61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7.png"/><Relationship Id="rId3" Type="http://schemas.openxmlformats.org/officeDocument/2006/relationships/tags" Target="../tags/tag64.xml"/><Relationship Id="rId2" Type="http://schemas.openxmlformats.org/officeDocument/2006/relationships/image" Target="../media/image6.png"/><Relationship Id="rId1" Type="http://schemas.openxmlformats.org/officeDocument/2006/relationships/tags" Target="../tags/tag63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7.png"/><Relationship Id="rId3" Type="http://schemas.openxmlformats.org/officeDocument/2006/relationships/tags" Target="../tags/tag66.xml"/><Relationship Id="rId2" Type="http://schemas.openxmlformats.org/officeDocument/2006/relationships/image" Target="../media/image6.png"/><Relationship Id="rId1" Type="http://schemas.openxmlformats.org/officeDocument/2006/relationships/tags" Target="../tags/tag65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7.png"/><Relationship Id="rId3" Type="http://schemas.openxmlformats.org/officeDocument/2006/relationships/tags" Target="../tags/tag68.xml"/><Relationship Id="rId2" Type="http://schemas.openxmlformats.org/officeDocument/2006/relationships/image" Target="../media/image6.png"/><Relationship Id="rId1" Type="http://schemas.openxmlformats.org/officeDocument/2006/relationships/tags" Target="../tags/tag67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3.png"/><Relationship Id="rId3" Type="http://schemas.openxmlformats.org/officeDocument/2006/relationships/tags" Target="../tags/tag16.xml"/><Relationship Id="rId2" Type="http://schemas.openxmlformats.org/officeDocument/2006/relationships/image" Target="../media/image2.png"/><Relationship Id="rId1" Type="http://schemas.openxmlformats.org/officeDocument/2006/relationships/tags" Target="../tags/tag15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7.png"/><Relationship Id="rId3" Type="http://schemas.openxmlformats.org/officeDocument/2006/relationships/tags" Target="../tags/tag70.xml"/><Relationship Id="rId2" Type="http://schemas.openxmlformats.org/officeDocument/2006/relationships/image" Target="../media/image6.png"/><Relationship Id="rId1" Type="http://schemas.openxmlformats.org/officeDocument/2006/relationships/tags" Target="../tags/tag69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7.png"/><Relationship Id="rId3" Type="http://schemas.openxmlformats.org/officeDocument/2006/relationships/tags" Target="../tags/tag72.xml"/><Relationship Id="rId2" Type="http://schemas.openxmlformats.org/officeDocument/2006/relationships/image" Target="../media/image6.png"/><Relationship Id="rId1" Type="http://schemas.openxmlformats.org/officeDocument/2006/relationships/tags" Target="../tags/tag71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7.png"/><Relationship Id="rId3" Type="http://schemas.openxmlformats.org/officeDocument/2006/relationships/tags" Target="../tags/tag74.xml"/><Relationship Id="rId2" Type="http://schemas.openxmlformats.org/officeDocument/2006/relationships/image" Target="../media/image6.png"/><Relationship Id="rId1" Type="http://schemas.openxmlformats.org/officeDocument/2006/relationships/tags" Target="../tags/tag73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7.png"/><Relationship Id="rId3" Type="http://schemas.openxmlformats.org/officeDocument/2006/relationships/tags" Target="../tags/tag76.xml"/><Relationship Id="rId2" Type="http://schemas.openxmlformats.org/officeDocument/2006/relationships/image" Target="../media/image6.png"/><Relationship Id="rId1" Type="http://schemas.openxmlformats.org/officeDocument/2006/relationships/tags" Target="../tags/tag75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7.png"/><Relationship Id="rId3" Type="http://schemas.openxmlformats.org/officeDocument/2006/relationships/tags" Target="../tags/tag78.xml"/><Relationship Id="rId2" Type="http://schemas.openxmlformats.org/officeDocument/2006/relationships/image" Target="../media/image6.png"/><Relationship Id="rId1" Type="http://schemas.openxmlformats.org/officeDocument/2006/relationships/tags" Target="../tags/tag77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7.png"/><Relationship Id="rId3" Type="http://schemas.openxmlformats.org/officeDocument/2006/relationships/tags" Target="../tags/tag80.xml"/><Relationship Id="rId2" Type="http://schemas.openxmlformats.org/officeDocument/2006/relationships/image" Target="../media/image6.png"/><Relationship Id="rId1" Type="http://schemas.openxmlformats.org/officeDocument/2006/relationships/tags" Target="../tags/tag79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7.png"/><Relationship Id="rId3" Type="http://schemas.openxmlformats.org/officeDocument/2006/relationships/tags" Target="../tags/tag82.xml"/><Relationship Id="rId2" Type="http://schemas.openxmlformats.org/officeDocument/2006/relationships/image" Target="../media/image6.png"/><Relationship Id="rId1" Type="http://schemas.openxmlformats.org/officeDocument/2006/relationships/tags" Target="../tags/tag81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7.png"/><Relationship Id="rId3" Type="http://schemas.openxmlformats.org/officeDocument/2006/relationships/tags" Target="../tags/tag84.xml"/><Relationship Id="rId2" Type="http://schemas.openxmlformats.org/officeDocument/2006/relationships/image" Target="../media/image6.png"/><Relationship Id="rId1" Type="http://schemas.openxmlformats.org/officeDocument/2006/relationships/tags" Target="../tags/tag83.xml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7.png"/><Relationship Id="rId3" Type="http://schemas.openxmlformats.org/officeDocument/2006/relationships/tags" Target="../tags/tag86.xml"/><Relationship Id="rId2" Type="http://schemas.openxmlformats.org/officeDocument/2006/relationships/image" Target="../media/image6.png"/><Relationship Id="rId1" Type="http://schemas.openxmlformats.org/officeDocument/2006/relationships/tags" Target="../tags/tag85.xml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7.png"/><Relationship Id="rId3" Type="http://schemas.openxmlformats.org/officeDocument/2006/relationships/tags" Target="../tags/tag88.xml"/><Relationship Id="rId2" Type="http://schemas.openxmlformats.org/officeDocument/2006/relationships/image" Target="../media/image6.png"/><Relationship Id="rId1" Type="http://schemas.openxmlformats.org/officeDocument/2006/relationships/tags" Target="../tags/tag87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3.png"/><Relationship Id="rId3" Type="http://schemas.openxmlformats.org/officeDocument/2006/relationships/tags" Target="../tags/tag18.xml"/><Relationship Id="rId2" Type="http://schemas.openxmlformats.org/officeDocument/2006/relationships/image" Target="../media/image2.png"/><Relationship Id="rId1" Type="http://schemas.openxmlformats.org/officeDocument/2006/relationships/tags" Target="../tags/tag17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3.png"/><Relationship Id="rId3" Type="http://schemas.openxmlformats.org/officeDocument/2006/relationships/tags" Target="../tags/tag20.xml"/><Relationship Id="rId2" Type="http://schemas.openxmlformats.org/officeDocument/2006/relationships/image" Target="../media/image2.png"/><Relationship Id="rId1" Type="http://schemas.openxmlformats.org/officeDocument/2006/relationships/tags" Target="../tags/tag19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3.png"/><Relationship Id="rId3" Type="http://schemas.openxmlformats.org/officeDocument/2006/relationships/tags" Target="../tags/tag22.xml"/><Relationship Id="rId2" Type="http://schemas.openxmlformats.org/officeDocument/2006/relationships/image" Target="../media/image2.png"/><Relationship Id="rId1" Type="http://schemas.openxmlformats.org/officeDocument/2006/relationships/tags" Target="../tags/tag2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3.png"/><Relationship Id="rId3" Type="http://schemas.openxmlformats.org/officeDocument/2006/relationships/tags" Target="../tags/tag24.xml"/><Relationship Id="rId2" Type="http://schemas.openxmlformats.org/officeDocument/2006/relationships/image" Target="../media/image2.png"/><Relationship Id="rId1" Type="http://schemas.openxmlformats.org/officeDocument/2006/relationships/tags" Target="../tags/tag23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3.png"/><Relationship Id="rId3" Type="http://schemas.openxmlformats.org/officeDocument/2006/relationships/tags" Target="../tags/tag26.xml"/><Relationship Id="rId2" Type="http://schemas.openxmlformats.org/officeDocument/2006/relationships/image" Target="../media/image2.png"/><Relationship Id="rId1" Type="http://schemas.openxmlformats.org/officeDocument/2006/relationships/tags" Target="../tags/tag25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3.png"/><Relationship Id="rId3" Type="http://schemas.openxmlformats.org/officeDocument/2006/relationships/tags" Target="../tags/tag28.xml"/><Relationship Id="rId2" Type="http://schemas.openxmlformats.org/officeDocument/2006/relationships/image" Target="../media/image2.png"/><Relationship Id="rId1" Type="http://schemas.openxmlformats.org/officeDocument/2006/relationships/tags" Target="../tags/tag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0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PA_组合 5"/>
          <p:cNvGrpSpPr/>
          <p:nvPr>
            <p:custDataLst>
              <p:tags r:id="rId1"/>
            </p:custDataLst>
          </p:nvPr>
        </p:nvGrpSpPr>
        <p:grpSpPr bwMode="auto">
          <a:xfrm>
            <a:off x="0" y="1281113"/>
            <a:ext cx="4852988" cy="5576887"/>
            <a:chOff x="5342" y="2016"/>
            <a:chExt cx="7642" cy="8783"/>
          </a:xfrm>
        </p:grpSpPr>
        <p:sp>
          <p:nvSpPr>
            <p:cNvPr id="4" name="椭圆 3"/>
            <p:cNvSpPr/>
            <p:nvPr/>
          </p:nvSpPr>
          <p:spPr>
            <a:xfrm>
              <a:off x="6217" y="2016"/>
              <a:ext cx="6767" cy="6768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5" name="图片 4" descr="组-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42" y="2154"/>
              <a:ext cx="7182" cy="8645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4339" name="PA_图片 6" descr="组-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572625" y="0"/>
            <a:ext cx="2619375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A_图片 7" descr="组-51-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 bwMode="auto">
          <a:xfrm rot="720000">
            <a:off x="8783638" y="642938"/>
            <a:ext cx="936625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A_图片 8" descr="组-51-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7150100" y="349250"/>
            <a:ext cx="581025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A_图片 9" descr="图层-7-拷贝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3902075" y="2095500"/>
            <a:ext cx="1489075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A_图片 10" descr="图层-7-拷贝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1042988" y="1281113"/>
            <a:ext cx="1193800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A_图片 12" descr="533d8f3d757aa90d16f27d574fa9f06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lum bright="100000"/>
          </a:blip>
          <a:srcRect/>
          <a:stretch>
            <a:fillRect/>
          </a:stretch>
        </p:blipFill>
        <p:spPr bwMode="auto">
          <a:xfrm>
            <a:off x="7824788" y="1281113"/>
            <a:ext cx="3630612" cy="204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345" name="PA_组合 22"/>
          <p:cNvGrpSpPr/>
          <p:nvPr>
            <p:custDataLst>
              <p:tags r:id="rId13"/>
            </p:custDataLst>
          </p:nvPr>
        </p:nvGrpSpPr>
        <p:grpSpPr bwMode="auto">
          <a:xfrm>
            <a:off x="5391150" y="2327275"/>
            <a:ext cx="5537200" cy="3527425"/>
            <a:chOff x="8751" y="2697"/>
            <a:chExt cx="8721" cy="5555"/>
          </a:xfrm>
        </p:grpSpPr>
        <p:sp>
          <p:nvSpPr>
            <p:cNvPr id="12" name="文本框 11"/>
            <p:cNvSpPr txBox="1"/>
            <p:nvPr/>
          </p:nvSpPr>
          <p:spPr>
            <a:xfrm>
              <a:off x="8751" y="3572"/>
              <a:ext cx="7511" cy="174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6600" spc="5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华文隶书" panose="02010800040101010101" charset="-122"/>
                  <a:ea typeface="华文隶书" panose="02010800040101010101" charset="-122"/>
                </a:rPr>
                <a:t>课 内 文 言</a:t>
              </a:r>
              <a:endParaRPr lang="zh-CN" altLang="en-US" sz="6600" spc="500" dirty="0">
                <a:solidFill>
                  <a:schemeClr val="accent4">
                    <a:lumMod val="20000"/>
                    <a:lumOff val="80000"/>
                  </a:schemeClr>
                </a:solidFill>
                <a:latin typeface="华文隶书" panose="02010800040101010101" charset="-122"/>
                <a:ea typeface="华文隶书" panose="02010800040101010101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751" y="5925"/>
              <a:ext cx="8721" cy="23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rgbClr val="FEF3CC"/>
                  </a:solidFill>
                  <a:latin typeface="Baoli SC" charset="-122"/>
                  <a:ea typeface="Baoli SC" charset="-122"/>
                  <a:cs typeface="Baoli SC" charset="-122"/>
                </a:rPr>
                <a:t>                 合抱之木，生于毫末；</a:t>
              </a:r>
              <a:endParaRPr lang="en-US" altLang="zh-CN" sz="2000" b="1" dirty="0">
                <a:solidFill>
                  <a:srgbClr val="FEF3CC"/>
                </a:solidFill>
                <a:latin typeface="Baoli SC" charset="-122"/>
                <a:ea typeface="Baoli SC" charset="-122"/>
                <a:cs typeface="Baoli SC" charset="-122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rgbClr val="FEF3CC"/>
                  </a:solidFill>
                  <a:latin typeface="Baoli SC" charset="-122"/>
                  <a:ea typeface="Baoli SC" charset="-122"/>
                  <a:cs typeface="Baoli SC" charset="-122"/>
                </a:rPr>
                <a:t>                 九层之台，起于累土；</a:t>
              </a:r>
              <a:endParaRPr lang="en-US" altLang="zh-CN" sz="2000" b="1" dirty="0">
                <a:solidFill>
                  <a:srgbClr val="FEF3CC"/>
                </a:solidFill>
                <a:latin typeface="Baoli SC" charset="-122"/>
                <a:ea typeface="Baoli SC" charset="-122"/>
                <a:cs typeface="Baoli SC" charset="-122"/>
              </a:endParaRPr>
            </a:p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rgbClr val="FEF3CC"/>
                  </a:solidFill>
                  <a:latin typeface="Baoli SC" charset="-122"/>
                  <a:ea typeface="Baoli SC" charset="-122"/>
                  <a:cs typeface="Baoli SC" charset="-122"/>
                </a:rPr>
                <a:t>                 千里之行，始于足下。</a:t>
              </a:r>
              <a:endParaRPr lang="zh-CN" altLang="en-US" sz="2000" b="1" spc="300" dirty="0">
                <a:solidFill>
                  <a:schemeClr val="accent4">
                    <a:lumMod val="20000"/>
                    <a:lumOff val="80000"/>
                  </a:schemeClr>
                </a:solidFill>
                <a:latin typeface="Baoli SC" charset="-122"/>
                <a:ea typeface="Baoli SC" charset="-122"/>
                <a:cs typeface="Baoli SC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126" y="2697"/>
              <a:ext cx="948" cy="11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	KE</a:t>
              </a:r>
              <a:endParaRPr lang="en-US" altLang="zh-CN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681" y="2697"/>
              <a:ext cx="1493" cy="11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	NEI</a:t>
              </a:r>
              <a:endParaRPr lang="en-US" altLang="zh-CN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2444" y="2697"/>
              <a:ext cx="1588" cy="111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	WEN</a:t>
              </a:r>
              <a:endParaRPr lang="en-US" altLang="zh-CN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8866" y="5230"/>
              <a:ext cx="2168" cy="54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300" dirty="0">
                  <a:solidFill>
                    <a:srgbClr val="00403A"/>
                  </a:solidFill>
                  <a:latin typeface="华文隶书" panose="02010800040101010101" charset="-122"/>
                  <a:ea typeface="华文隶书" panose="02010800040101010101" charset="-122"/>
                </a:rPr>
                <a:t>点滴积累</a:t>
              </a:r>
              <a:endParaRPr lang="zh-CN" altLang="en-US" spc="300" dirty="0">
                <a:solidFill>
                  <a:srgbClr val="00403A"/>
                </a:solidFill>
                <a:latin typeface="华文隶书" panose="02010800040101010101" charset="-122"/>
                <a:ea typeface="华文隶书" panose="02010800040101010101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1129" y="5240"/>
              <a:ext cx="2165" cy="54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300" dirty="0">
                  <a:solidFill>
                    <a:srgbClr val="00403A"/>
                  </a:solidFill>
                  <a:latin typeface="华文隶书" panose="02010800040101010101" charset="-122"/>
                  <a:ea typeface="华文隶书" panose="02010800040101010101" charset="-122"/>
                </a:rPr>
                <a:t>迁移提升</a:t>
              </a:r>
              <a:endParaRPr lang="zh-CN" altLang="en-US" spc="300" dirty="0">
                <a:solidFill>
                  <a:srgbClr val="00403A"/>
                </a:solidFill>
                <a:latin typeface="华文隶书" panose="02010800040101010101" charset="-122"/>
                <a:ea typeface="华文隶书" panose="02010800040101010101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3407" y="5230"/>
              <a:ext cx="2165" cy="54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300" dirty="0">
                  <a:solidFill>
                    <a:srgbClr val="00403A"/>
                  </a:solidFill>
                  <a:latin typeface="华文隶书" panose="02010800040101010101" charset="-122"/>
                  <a:ea typeface="华文隶书" panose="02010800040101010101" charset="-122"/>
                </a:rPr>
                <a:t>复习巩固</a:t>
              </a:r>
              <a:endParaRPr lang="zh-CN" altLang="en-US" spc="300" dirty="0">
                <a:solidFill>
                  <a:srgbClr val="00403A"/>
                </a:solidFill>
                <a:latin typeface="华文隶书" panose="02010800040101010101" charset="-122"/>
                <a:ea typeface="华文隶书" panose="02010800040101010101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8894763" y="2330450"/>
            <a:ext cx="1008062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accent4">
                    <a:lumMod val="20000"/>
                    <a:lumOff val="8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	YAN</a:t>
            </a:r>
            <a:endParaRPr lang="en-US" altLang="zh-CN" sz="2000" dirty="0">
              <a:solidFill>
                <a:schemeClr val="accent4">
                  <a:lumMod val="20000"/>
                  <a:lumOff val="8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custDataLst>
      <p:tags r:id="rId14"/>
    </p:custData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825"/>
            <a:ext cx="12192000" cy="493713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362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24057"/>
          <a:stretch>
            <a:fillRect/>
          </a:stretch>
        </p:blipFill>
        <p:spPr bwMode="auto">
          <a:xfrm>
            <a:off x="10042525" y="0"/>
            <a:ext cx="2149475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/>
          <p:nvPr/>
        </p:nvSpPr>
        <p:spPr>
          <a:xfrm>
            <a:off x="1558925" y="476250"/>
            <a:ext cx="42132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en-US" altLang="zh-CN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《</a:t>
            </a:r>
            <a:r>
              <a:rPr lang="zh-CN" altLang="en-US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项羽之死</a:t>
            </a:r>
            <a:r>
              <a:rPr lang="en-US" altLang="zh-CN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》</a:t>
            </a:r>
            <a:endParaRPr lang="zh-CN" altLang="en-US" sz="280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0" y="95250"/>
            <a:ext cx="218598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spc="50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5365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017000" y="331788"/>
            <a:ext cx="9429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6" name="组合 40"/>
          <p:cNvGrpSpPr/>
          <p:nvPr/>
        </p:nvGrpSpPr>
        <p:grpSpPr bwMode="auto">
          <a:xfrm>
            <a:off x="6376988" y="3455988"/>
            <a:ext cx="1946275" cy="2109787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169"/>
              <a:ext cx="1947115" cy="17856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5370" name="文本框 15"/>
            <p:cNvSpPr txBox="1">
              <a:spLocks noChangeArrowheads="1"/>
            </p:cNvSpPr>
            <p:nvPr/>
          </p:nvSpPr>
          <p:spPr bwMode="auto">
            <a:xfrm>
              <a:off x="1822236" y="2139370"/>
              <a:ext cx="1743739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27" y="2506024"/>
              <a:ext cx="23505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00685" y="1532890"/>
            <a:ext cx="4721225" cy="4215765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+mn-ea"/>
                <a:cs typeface="+mn-ea"/>
              </a:rPr>
              <a:t>乃谓</a:t>
            </a:r>
            <a:r>
              <a:rPr lang="zh-CN" altLang="en-US" sz="2400" b="1" dirty="0">
                <a:latin typeface="+mn-ea"/>
                <a:cs typeface="+mn-ea"/>
              </a:rPr>
              <a:t>亭长曰：“吾知公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长者</a:t>
            </a:r>
            <a:r>
              <a:rPr lang="zh-CN" altLang="en-US" sz="2400" b="1" dirty="0">
                <a:latin typeface="+mn-ea"/>
                <a:cs typeface="+mn-ea"/>
              </a:rPr>
              <a:t>。吾骑此马五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  <a:cs typeface="+mn-ea"/>
              </a:rPr>
              <a:t>岁</a:t>
            </a:r>
            <a:r>
              <a:rPr lang="zh-CN" altLang="en-US" sz="2400" b="1" dirty="0">
                <a:latin typeface="+mn-ea"/>
                <a:cs typeface="+mn-ea"/>
              </a:rPr>
              <a:t>，所当无敌，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尝</a:t>
            </a:r>
            <a:r>
              <a:rPr lang="zh-CN" altLang="en-US" sz="2400" b="1" dirty="0">
                <a:latin typeface="+mn-ea"/>
                <a:cs typeface="+mn-ea"/>
              </a:rPr>
              <a:t>一日行千里，不忍杀之，以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赐</a:t>
            </a:r>
            <a:r>
              <a:rPr lang="zh-CN" altLang="en-US" sz="2400" b="1" dirty="0">
                <a:latin typeface="+mn-ea"/>
                <a:cs typeface="+mn-ea"/>
              </a:rPr>
              <a:t>公。”乃令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骑</a:t>
            </a:r>
            <a:r>
              <a:rPr lang="zh-CN" altLang="en-US" sz="2400" b="1" dirty="0">
                <a:latin typeface="+mn-ea"/>
                <a:cs typeface="+mn-ea"/>
              </a:rPr>
              <a:t>皆下马步行，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  <a:cs typeface="+mn-ea"/>
              </a:rPr>
              <a:t>持短</a:t>
            </a:r>
            <a:r>
              <a:rPr lang="zh-CN" altLang="en-US" sz="2400" b="1" dirty="0">
                <a:latin typeface="+mn-ea"/>
                <a:cs typeface="+mn-ea"/>
              </a:rPr>
              <a:t>兵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接</a:t>
            </a:r>
            <a:r>
              <a:rPr lang="zh-CN" altLang="en-US" sz="2400" b="1" dirty="0">
                <a:latin typeface="+mn-ea"/>
                <a:cs typeface="+mn-ea"/>
              </a:rPr>
              <a:t>战。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独</a:t>
            </a:r>
            <a:r>
              <a:rPr lang="zh-CN" altLang="en-US" sz="2400" b="1" dirty="0">
                <a:latin typeface="+mn-ea"/>
                <a:cs typeface="+mn-ea"/>
              </a:rPr>
              <a:t>籍所杀汉军数百人。项王身亦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被</a:t>
            </a:r>
            <a:r>
              <a:rPr lang="zh-CN" altLang="en-US" sz="2400" b="1" dirty="0">
                <a:latin typeface="+mn-ea"/>
                <a:cs typeface="+mn-ea"/>
              </a:rPr>
              <a:t>十余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创</a:t>
            </a:r>
            <a:r>
              <a:rPr lang="zh-CN" altLang="en-US" sz="2400" b="1" dirty="0">
                <a:latin typeface="+mn-ea"/>
                <a:cs typeface="+mn-ea"/>
              </a:rPr>
              <a:t>。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顾</a:t>
            </a:r>
            <a:r>
              <a:rPr lang="zh-CN" altLang="en-US" sz="2400" b="1" dirty="0">
                <a:latin typeface="+mn-ea"/>
                <a:cs typeface="+mn-ea"/>
              </a:rPr>
              <a:t>见汉骑司马吕马童，曰：“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若</a:t>
            </a:r>
            <a:r>
              <a:rPr lang="zh-CN" altLang="en-US" sz="2400" b="1" dirty="0">
                <a:latin typeface="+mn-ea"/>
                <a:cs typeface="+mn-ea"/>
              </a:rPr>
              <a:t>非吾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故人</a:t>
            </a:r>
            <a:r>
              <a:rPr lang="zh-CN" altLang="en-US" sz="2400" b="1" dirty="0">
                <a:latin typeface="+mn-ea"/>
                <a:cs typeface="+mn-ea"/>
              </a:rPr>
              <a:t>乎？”马童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面</a:t>
            </a:r>
            <a:r>
              <a:rPr lang="zh-CN" altLang="en-US" sz="2400" b="1" dirty="0">
                <a:latin typeface="+mn-ea"/>
                <a:cs typeface="+mn-ea"/>
              </a:rPr>
              <a:t>之，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指</a:t>
            </a:r>
            <a:r>
              <a:rPr lang="zh-CN" altLang="en-US" sz="2400" b="1" dirty="0">
                <a:latin typeface="+mn-ea"/>
                <a:cs typeface="+mn-ea"/>
              </a:rPr>
              <a:t>王翳曰：“此项王也。”项王乃曰：“吾闻汉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购</a:t>
            </a:r>
            <a:r>
              <a:rPr lang="zh-CN" altLang="en-US" sz="2400" b="1" dirty="0">
                <a:latin typeface="+mn-ea"/>
                <a:cs typeface="+mn-ea"/>
              </a:rPr>
              <a:t>我头千金？，邑万户，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吾为若德</a:t>
            </a:r>
            <a:r>
              <a:rPr lang="zh-CN" altLang="en-US" sz="2400" b="1" dirty="0">
                <a:latin typeface="+mn-ea"/>
                <a:cs typeface="+mn-ea"/>
              </a:rPr>
              <a:t>。”乃自刎而</a:t>
            </a:r>
            <a:r>
              <a:rPr lang="zh-CN" altLang="en-US" sz="2400" b="1" dirty="0" smtClean="0">
                <a:latin typeface="+mn-ea"/>
                <a:cs typeface="+mn-ea"/>
              </a:rPr>
              <a:t>死</a:t>
            </a:r>
            <a:r>
              <a:rPr lang="zh-CN" altLang="en-US" sz="2400" dirty="0" smtClean="0">
                <a:latin typeface="+mn-ea"/>
                <a:cs typeface="+mn-ea"/>
              </a:rPr>
              <a:t> </a:t>
            </a:r>
            <a:r>
              <a:rPr lang="zh-CN" altLang="en-US" sz="2400" b="1" dirty="0">
                <a:latin typeface="+mn-ea"/>
                <a:cs typeface="+mn-ea"/>
              </a:rPr>
              <a:t>。</a:t>
            </a:r>
            <a:r>
              <a:rPr lang="zh-CN" altLang="en-US" sz="2800" dirty="0"/>
              <a:t> 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499736" y="1603057"/>
            <a:ext cx="6215062" cy="4076700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+mn-ea"/>
                <a:cs typeface="+mn-ea"/>
              </a:rPr>
              <a:t>于是对</a:t>
            </a:r>
            <a:r>
              <a:rPr lang="zh-CN" altLang="en-US" sz="2400" b="1" dirty="0">
                <a:latin typeface="+mn-ea"/>
                <a:cs typeface="+mn-ea"/>
              </a:rPr>
              <a:t>亭长说：“我知道您是位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忠厚长者</a:t>
            </a:r>
            <a:r>
              <a:rPr lang="zh-CN" altLang="en-US" sz="2400" b="1" dirty="0">
                <a:latin typeface="+mn-ea"/>
                <a:cs typeface="+mn-ea"/>
              </a:rPr>
              <a:t>，我骑着这匹马征战了五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  <a:cs typeface="+mn-ea"/>
              </a:rPr>
              <a:t>年</a:t>
            </a:r>
            <a:r>
              <a:rPr lang="zh-CN" altLang="en-US" sz="2400" b="1" dirty="0">
                <a:latin typeface="+mn-ea"/>
                <a:cs typeface="+mn-ea"/>
              </a:rPr>
              <a:t>，所向无敌，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曾经</a:t>
            </a:r>
            <a:r>
              <a:rPr lang="zh-CN" altLang="en-US" sz="2400" b="1" dirty="0">
                <a:latin typeface="+mn-ea"/>
                <a:cs typeface="+mn-ea"/>
              </a:rPr>
              <a:t>日行千里，我不忍心杀掉它，把它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送</a:t>
            </a:r>
            <a:r>
              <a:rPr lang="zh-CN" altLang="en-US" sz="2400" b="1" dirty="0">
                <a:latin typeface="+mn-ea"/>
                <a:cs typeface="+mn-ea"/>
              </a:rPr>
              <a:t>给您吧。”命令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骑兵</a:t>
            </a:r>
            <a:r>
              <a:rPr lang="zh-CN" altLang="en-US" sz="2400" b="1" dirty="0">
                <a:latin typeface="+mn-ea"/>
                <a:cs typeface="+mn-ea"/>
              </a:rPr>
              <a:t>都下马步行，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  <a:cs typeface="+mn-ea"/>
              </a:rPr>
              <a:t>手持短</a:t>
            </a:r>
            <a:r>
              <a:rPr lang="zh-CN" altLang="en-US" sz="2400" b="1" dirty="0">
                <a:latin typeface="+mn-ea"/>
                <a:cs typeface="+mn-ea"/>
              </a:rPr>
              <a:t>兵器与追兵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交</a:t>
            </a:r>
            <a:r>
              <a:rPr lang="zh-CN" altLang="en-US" sz="2400" b="1" dirty="0">
                <a:latin typeface="+mn-ea"/>
                <a:cs typeface="+mn-ea"/>
              </a:rPr>
              <a:t>战。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光</a:t>
            </a:r>
            <a:r>
              <a:rPr lang="zh-CN" altLang="en-US" sz="2400" b="1" dirty="0">
                <a:latin typeface="+mn-ea"/>
                <a:cs typeface="+mn-ea"/>
              </a:rPr>
              <a:t>项籍一个人就杀掉汉军几百人。项王身上也有十几处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负伤</a:t>
            </a:r>
            <a:r>
              <a:rPr lang="zh-CN" altLang="en-US" sz="2400" b="1" dirty="0">
                <a:latin typeface="+mn-ea"/>
                <a:cs typeface="+mn-ea"/>
              </a:rPr>
              <a:t>。项王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回头</a:t>
            </a:r>
            <a:r>
              <a:rPr lang="zh-CN" altLang="en-US" sz="2400" b="1" dirty="0">
                <a:latin typeface="+mn-ea"/>
                <a:cs typeface="+mn-ea"/>
              </a:rPr>
              <a:t>看见汉军骑司马吕马童，说：“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你</a:t>
            </a:r>
            <a:r>
              <a:rPr lang="zh-CN" altLang="en-US" sz="2400" b="1" dirty="0">
                <a:latin typeface="+mn-ea"/>
                <a:cs typeface="+mn-ea"/>
              </a:rPr>
              <a:t>不是我的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老相识</a:t>
            </a:r>
            <a:r>
              <a:rPr lang="zh-CN" altLang="en-US" sz="2400" b="1" dirty="0">
                <a:latin typeface="+mn-ea"/>
                <a:cs typeface="+mn-ea"/>
              </a:rPr>
              <a:t>吗？”马童这时才跟项王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打了个照面</a:t>
            </a:r>
            <a:r>
              <a:rPr lang="zh-CN" altLang="en-US" sz="2400" b="1" dirty="0">
                <a:latin typeface="+mn-ea"/>
                <a:cs typeface="+mn-ea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指给</a:t>
            </a:r>
            <a:r>
              <a:rPr lang="zh-CN" altLang="en-US" sz="2400" b="1" dirty="0">
                <a:latin typeface="+mn-ea"/>
                <a:cs typeface="+mn-ea"/>
              </a:rPr>
              <a:t>王翳说：“这就是项王。”项王说：“我听说汉王用黄金千斤，封邑万户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重金征求</a:t>
            </a:r>
            <a:r>
              <a:rPr lang="zh-CN" altLang="en-US" sz="2400" b="1" dirty="0">
                <a:latin typeface="+mn-ea"/>
                <a:cs typeface="+mn-ea"/>
              </a:rPr>
              <a:t>我的脑袋，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我就把这份好处送你吧</a:t>
            </a:r>
            <a:r>
              <a:rPr lang="zh-CN" altLang="en-US" sz="2400" b="1" dirty="0">
                <a:latin typeface="+mn-ea"/>
                <a:cs typeface="+mn-ea"/>
              </a:rPr>
              <a:t>！”说完，自刎而死。 </a:t>
            </a:r>
            <a:endParaRPr lang="zh-CN" altLang="en-US" sz="2400" b="1" dirty="0">
              <a:latin typeface="+mn-ea"/>
              <a:cs typeface="+mn-ea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825"/>
            <a:ext cx="12192000" cy="493713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362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24057"/>
          <a:stretch>
            <a:fillRect/>
          </a:stretch>
        </p:blipFill>
        <p:spPr bwMode="auto">
          <a:xfrm>
            <a:off x="10042525" y="0"/>
            <a:ext cx="2149475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/>
          <p:nvPr/>
        </p:nvSpPr>
        <p:spPr>
          <a:xfrm>
            <a:off x="1558925" y="476250"/>
            <a:ext cx="42132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《</a:t>
            </a:r>
            <a:r>
              <a:rPr lang="zh-CN" altLang="en-US" sz="280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阿房宫赋</a:t>
            </a:r>
            <a:r>
              <a:rPr lang="en-US" altLang="zh-CN" sz="280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》</a:t>
            </a:r>
            <a:endParaRPr lang="zh-CN" altLang="en-US" sz="2800" dirty="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0" y="95250"/>
            <a:ext cx="218598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spc="50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5365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017000" y="331788"/>
            <a:ext cx="9429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6" name="组合 40"/>
          <p:cNvGrpSpPr/>
          <p:nvPr/>
        </p:nvGrpSpPr>
        <p:grpSpPr bwMode="auto">
          <a:xfrm>
            <a:off x="6376988" y="3455988"/>
            <a:ext cx="1946275" cy="2109787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169"/>
              <a:ext cx="1947115" cy="17856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5370" name="文本框 15"/>
            <p:cNvSpPr txBox="1">
              <a:spLocks noChangeArrowheads="1"/>
            </p:cNvSpPr>
            <p:nvPr/>
          </p:nvSpPr>
          <p:spPr bwMode="auto">
            <a:xfrm>
              <a:off x="1822236" y="2139370"/>
              <a:ext cx="1743739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27" y="2506024"/>
              <a:ext cx="23505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730885" y="1781175"/>
            <a:ext cx="3768725" cy="3784600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　  六王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毕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，四海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一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；蜀山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兀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，阿房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出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。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覆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压三百余里，隔离天日。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骊山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北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构而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西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折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，直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走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咸阳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。</a:t>
            </a:r>
            <a:endParaRPr lang="en-US" altLang="zh-CN" sz="24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+mn-ea"/>
              <a:cs typeface="+mn-ea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    二川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溶溶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，流入宫墙。五步一楼，十步一阁。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廊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腰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缦回，檐牙高啄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。各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抱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地势，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钩心斗角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。盘盘焉，囷囷焉，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蜂房水涡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，矗不知乎几千万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落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。</a:t>
            </a:r>
            <a:endParaRPr lang="zh-CN" alt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+mn-ea"/>
              <a:cs typeface="+mn-ea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714240" y="1466215"/>
            <a:ext cx="6649085" cy="4523105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 algn="just" latinLnBrk="1"/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    六国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灭亡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了，天下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统一了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；蜀地山林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被砍伐一空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，阿房宫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建成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了。它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覆盖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了三百多里地，高楼重阁遮天蔽日。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（阿房宫）</a:t>
            </a:r>
            <a:r>
              <a:rPr lang="zh-CN" altLang="en-US" sz="2400" b="1" u="sng" dirty="0">
                <a:solidFill>
                  <a:srgbClr val="FF0000"/>
                </a:solidFill>
                <a:latin typeface="+mn-ea"/>
                <a:cs typeface="+mn-ea"/>
              </a:rPr>
              <a:t>沿骊山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向北</a:t>
            </a:r>
            <a:r>
              <a:rPr lang="zh-CN" altLang="en-US" sz="2400" b="1" u="sng" dirty="0">
                <a:solidFill>
                  <a:srgbClr val="FF0000"/>
                </a:solidFill>
                <a:latin typeface="+mn-ea"/>
                <a:cs typeface="+mn-ea"/>
              </a:rPr>
              <a:t>建起，再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向西</a:t>
            </a:r>
            <a:r>
              <a:rPr lang="zh-CN" altLang="en-US" sz="2400" b="1" u="sng" dirty="0">
                <a:solidFill>
                  <a:srgbClr val="FF0000"/>
                </a:solidFill>
                <a:latin typeface="+mn-ea"/>
                <a:cs typeface="+mn-ea"/>
              </a:rPr>
              <a:t>转弯，</a:t>
            </a:r>
            <a:r>
              <a:rPr lang="zh-CN" altLang="en-US" sz="2400" b="1" dirty="0">
                <a:latin typeface="+mn-ea"/>
                <a:cs typeface="+mn-ea"/>
              </a:rPr>
              <a:t>一直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通到（趋向）</a:t>
            </a:r>
            <a:r>
              <a:rPr lang="zh-CN" altLang="en-US" sz="2400" b="1" dirty="0">
                <a:latin typeface="+mn-ea"/>
                <a:cs typeface="+mn-ea"/>
              </a:rPr>
              <a:t>咸阳</a:t>
            </a:r>
            <a:r>
              <a:rPr lang="zh-CN" altLang="en-US" sz="2400" b="1" dirty="0" smtClean="0">
                <a:latin typeface="+mn-ea"/>
                <a:cs typeface="+mn-ea"/>
              </a:rPr>
              <a:t>。</a:t>
            </a:r>
            <a:endParaRPr lang="en-US" altLang="zh-CN" sz="2400" b="1" dirty="0" smtClean="0">
              <a:latin typeface="+mn-ea"/>
              <a:cs typeface="+mn-ea"/>
            </a:endParaRPr>
          </a:p>
          <a:p>
            <a:pPr algn="just" latinLnBrk="1"/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    渭水和樊川两道河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缓缓流淌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，流进了宫墙。五步一座高楼，十步一座亭阁。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长廊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像腰带似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的迂回曲折，高高翘起的屋檐像鸟嘴向上噘起。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这些楼台亭阁，各自依着地势不同而建，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宫殿群参差分布，彼此圆环掩抱，飞檐交错连接。（钩住屋心，而屋角彼此相斗）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盘旋着，曲折着，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像密集的蜂房，像旋转的水涡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，巍峨矗立，不知道有几千万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座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。</a:t>
            </a:r>
            <a:endParaRPr lang="zh-CN" alt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+mn-ea"/>
              <a:cs typeface="+mn-ea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825"/>
            <a:ext cx="12192000" cy="493713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362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24057"/>
          <a:stretch>
            <a:fillRect/>
          </a:stretch>
        </p:blipFill>
        <p:spPr bwMode="auto">
          <a:xfrm>
            <a:off x="10042525" y="0"/>
            <a:ext cx="2149475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/>
          <p:nvPr/>
        </p:nvSpPr>
        <p:spPr>
          <a:xfrm>
            <a:off x="1558925" y="476250"/>
            <a:ext cx="42132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《</a:t>
            </a:r>
            <a:r>
              <a:rPr lang="zh-CN" altLang="en-US" sz="280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阿房宫赋</a:t>
            </a:r>
            <a:r>
              <a:rPr lang="en-US" altLang="zh-CN" sz="280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》</a:t>
            </a:r>
            <a:endParaRPr lang="zh-CN" altLang="en-US" sz="2800" dirty="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0" y="95250"/>
            <a:ext cx="218598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spc="50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5365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017000" y="331788"/>
            <a:ext cx="9429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6" name="组合 40"/>
          <p:cNvGrpSpPr/>
          <p:nvPr/>
        </p:nvGrpSpPr>
        <p:grpSpPr bwMode="auto">
          <a:xfrm>
            <a:off x="6376988" y="3455988"/>
            <a:ext cx="1946275" cy="2109787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169"/>
              <a:ext cx="1947115" cy="17856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5370" name="文本框 15"/>
            <p:cNvSpPr txBox="1">
              <a:spLocks noChangeArrowheads="1"/>
            </p:cNvSpPr>
            <p:nvPr/>
          </p:nvSpPr>
          <p:spPr bwMode="auto">
            <a:xfrm>
              <a:off x="1822236" y="2139370"/>
              <a:ext cx="1743739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27" y="2506024"/>
              <a:ext cx="23505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10893" y="1164134"/>
            <a:ext cx="3538218" cy="5478423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500" b="1" dirty="0">
                <a:latin typeface="+mj-ea"/>
                <a:ea typeface="+mj-ea"/>
              </a:rPr>
              <a:t>长桥卧波，</a:t>
            </a:r>
            <a:r>
              <a:rPr lang="zh-CN" altLang="en-US" sz="2500" b="1" dirty="0">
                <a:solidFill>
                  <a:srgbClr val="FF0000"/>
                </a:solidFill>
                <a:latin typeface="+mj-ea"/>
                <a:ea typeface="+mj-ea"/>
              </a:rPr>
              <a:t>未云何龙？</a:t>
            </a:r>
            <a:r>
              <a:rPr lang="zh-CN" altLang="en-US" sz="2500" b="1" dirty="0">
                <a:latin typeface="+mj-ea"/>
                <a:ea typeface="+mj-ea"/>
              </a:rPr>
              <a:t>复道行空，</a:t>
            </a:r>
            <a:r>
              <a:rPr lang="zh-CN" altLang="en-US" sz="2500" b="1" dirty="0">
                <a:solidFill>
                  <a:srgbClr val="FF0000"/>
                </a:solidFill>
                <a:latin typeface="+mj-ea"/>
                <a:ea typeface="+mj-ea"/>
              </a:rPr>
              <a:t>不霁何虹？</a:t>
            </a:r>
            <a:r>
              <a:rPr lang="zh-CN" altLang="en-US" sz="2500" b="1" dirty="0">
                <a:latin typeface="+mj-ea"/>
                <a:ea typeface="+mj-ea"/>
              </a:rPr>
              <a:t>高低冥迷，不知西东。歌台暖响，春光融融；舞殿冷袖，风雨凄凄。一日之内，一宫之间，</a:t>
            </a:r>
            <a:r>
              <a:rPr lang="zh-CN" altLang="en-US" sz="2500" b="1" dirty="0">
                <a:solidFill>
                  <a:srgbClr val="FF0000"/>
                </a:solidFill>
                <a:latin typeface="+mj-ea"/>
                <a:ea typeface="+mj-ea"/>
              </a:rPr>
              <a:t>而</a:t>
            </a:r>
            <a:r>
              <a:rPr lang="zh-CN" altLang="en-US" sz="2500" b="1" dirty="0">
                <a:latin typeface="+mj-ea"/>
                <a:ea typeface="+mj-ea"/>
              </a:rPr>
              <a:t>气候不齐</a:t>
            </a:r>
            <a:r>
              <a:rPr lang="zh-CN" altLang="en-US" sz="2500" b="1" dirty="0" smtClean="0">
                <a:latin typeface="+mj-ea"/>
                <a:ea typeface="+mj-ea"/>
              </a:rPr>
              <a:t>。</a:t>
            </a:r>
            <a:endParaRPr lang="en-US" altLang="zh-CN" sz="2500" b="1" dirty="0" smtClean="0">
              <a:latin typeface="+mj-ea"/>
              <a:ea typeface="+mj-ea"/>
            </a:endParaRPr>
          </a:p>
          <a:p>
            <a:pPr lvl="0"/>
            <a:r>
              <a:rPr lang="zh-CN" altLang="en-US" sz="2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妃嫔</a:t>
            </a:r>
            <a:r>
              <a:rPr lang="zh-CN" altLang="en-US" sz="25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媵嫱</a:t>
            </a:r>
            <a:r>
              <a:rPr lang="zh-CN" altLang="en-US" sz="2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，王子皇孙，</a:t>
            </a:r>
            <a:r>
              <a:rPr lang="zh-CN" altLang="en-US" sz="25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辞</a:t>
            </a:r>
            <a:r>
              <a:rPr lang="zh-CN" altLang="en-US" sz="2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楼下殿，</a:t>
            </a:r>
            <a:r>
              <a:rPr lang="zh-CN" altLang="en-US" sz="25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辇</a:t>
            </a:r>
            <a:r>
              <a:rPr lang="zh-CN" altLang="en-US" sz="2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来</a:t>
            </a:r>
            <a:r>
              <a:rPr lang="zh-CN" altLang="en-US" sz="25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于</a:t>
            </a:r>
            <a:r>
              <a:rPr lang="zh-CN" altLang="en-US" sz="2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秦，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朝</a:t>
            </a:r>
            <a:r>
              <a:rPr lang="zh-CN" altLang="en-US" sz="25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歌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夜</a:t>
            </a:r>
            <a:r>
              <a:rPr lang="zh-CN" altLang="en-US" sz="25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弦</a:t>
            </a:r>
            <a:r>
              <a:rPr lang="zh-CN" altLang="en-US" sz="2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，</a:t>
            </a:r>
            <a:r>
              <a:rPr lang="zh-CN" altLang="en-US" sz="25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为</a:t>
            </a:r>
            <a:r>
              <a:rPr lang="zh-CN" altLang="en-US" sz="2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秦宫人。明星</a:t>
            </a:r>
            <a:r>
              <a:rPr lang="zh-CN" altLang="en-US" sz="25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荧荧</a:t>
            </a:r>
            <a:r>
              <a:rPr lang="zh-CN" altLang="en-US" sz="2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，开妆镜也；绿云扰扰，</a:t>
            </a:r>
            <a:r>
              <a:rPr lang="zh-CN" altLang="en-US" sz="25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梳晓鬟也</a:t>
            </a:r>
            <a:r>
              <a:rPr lang="zh-CN" altLang="en-US" sz="2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；渭流涨腻，弃脂水也；烟斜雾横，焚椒兰也。 </a:t>
            </a:r>
            <a:r>
              <a:rPr lang="zh-CN" altLang="en-US" sz="2500" b="1" dirty="0" smtClean="0">
                <a:latin typeface="+mj-ea"/>
                <a:ea typeface="+mj-ea"/>
              </a:rPr>
              <a:t> </a:t>
            </a:r>
            <a:endParaRPr lang="zh-CN" altLang="en-US" sz="2500" b="1" dirty="0">
              <a:latin typeface="+mj-ea"/>
              <a:ea typeface="+mj-ea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731260" y="1149350"/>
            <a:ext cx="8094980" cy="5367655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 lvl="0" algn="just">
              <a:lnSpc>
                <a:spcPct val="11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没有起云，为什么有龙？</a:t>
            </a:r>
            <a:r>
              <a:rPr lang="zh-CN" altLang="en-US" sz="2400" b="1" dirty="0">
                <a:latin typeface="+mj-ea"/>
                <a:ea typeface="+mj-ea"/>
              </a:rPr>
              <a:t>原来是长桥横卧水波上。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不是雨过天晴，为什么出虹？</a:t>
            </a:r>
            <a:r>
              <a:rPr lang="zh-CN" altLang="en-US" sz="2400" b="1" dirty="0">
                <a:latin typeface="+mj-ea"/>
                <a:ea typeface="+mj-ea"/>
              </a:rPr>
              <a:t>原来是天桥上下通道横贯空中。楼阁高低错落幽深迷离，使人不能分辨东西。楼台上歌声响起而充满暖意，有如春光融和；舞殿上舞袖飘拂而充满寒意，有如风雨凄冷。一天之内，同一座宫殿之中，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却</a:t>
            </a:r>
            <a:r>
              <a:rPr lang="zh-CN" altLang="en-US" sz="2400" b="1" dirty="0">
                <a:latin typeface="+mj-ea"/>
                <a:ea typeface="+mj-ea"/>
              </a:rPr>
              <a:t>（让人感到） </a:t>
            </a:r>
            <a:r>
              <a:rPr lang="zh-CN" altLang="en-US" sz="2400" b="1" dirty="0">
                <a:solidFill>
                  <a:srgbClr val="FF3300"/>
                </a:solidFill>
                <a:latin typeface="+mj-ea"/>
                <a:ea typeface="+mj-ea"/>
              </a:rPr>
              <a:t>气氛</a:t>
            </a:r>
            <a:r>
              <a:rPr lang="zh-CN" altLang="en-US" sz="2400" b="1" dirty="0">
                <a:latin typeface="+mj-ea"/>
                <a:ea typeface="+mj-ea"/>
              </a:rPr>
              <a:t>如此不同</a:t>
            </a:r>
            <a:r>
              <a:rPr lang="zh-CN" altLang="en-US" sz="2400" b="1" dirty="0" smtClean="0">
                <a:latin typeface="+mj-ea"/>
                <a:ea typeface="+mj-ea"/>
              </a:rPr>
              <a:t>。</a:t>
            </a:r>
            <a:endParaRPr lang="en-US" altLang="zh-CN" sz="2400" b="1" dirty="0" smtClean="0">
              <a:latin typeface="+mj-ea"/>
              <a:ea typeface="+mj-ea"/>
            </a:endParaRPr>
          </a:p>
          <a:p>
            <a:pPr lvl="0" algn="just">
              <a:lnSpc>
                <a:spcPct val="110000"/>
              </a:lnSpc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    六国的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妃嫔宫女</a:t>
            </a:r>
            <a:r>
              <a:rPr lang="zh-CN" altLang="en-US" sz="2400" b="1" dirty="0">
                <a:latin typeface="+mj-ea"/>
                <a:ea typeface="+mj-ea"/>
              </a:rPr>
              <a:t>和公主们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，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辞别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了故国的宫殿阁楼，</a:t>
            </a:r>
            <a:r>
              <a:rPr lang="zh-CN" altLang="en-US" sz="2400" b="1" dirty="0">
                <a:latin typeface="+mj-ea"/>
                <a:ea typeface="+mj-ea"/>
              </a:rPr>
              <a:t>走下故国的宫殿，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乘坐辇车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来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到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秦国，她们在早上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唱歌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，在晚上</a:t>
            </a:r>
            <a:r>
              <a:rPr lang="zh-CN" altLang="en-US" sz="2400" b="1" u="sng" dirty="0">
                <a:solidFill>
                  <a:srgbClr val="FF0000"/>
                </a:solidFill>
                <a:latin typeface="+mj-ea"/>
                <a:ea typeface="+mj-ea"/>
              </a:rPr>
              <a:t>奏乐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，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成为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秦皇的宫人。每天清晨，只见明亮的星光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晶莹闪烁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，这是</a:t>
            </a:r>
            <a:r>
              <a:rPr lang="zh-CN" altLang="en-US" sz="2400" b="1" dirty="0">
                <a:latin typeface="+mj-ea"/>
                <a:ea typeface="+mj-ea"/>
              </a:rPr>
              <a:t>宫女们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打开了梳妆的明镜；</a:t>
            </a:r>
            <a:r>
              <a:rPr lang="zh-CN" altLang="en-US" sz="2400" b="1" dirty="0">
                <a:latin typeface="+mj-ea"/>
                <a:ea typeface="+mj-ea"/>
              </a:rPr>
              <a:t>乌青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的云彩纷纷扰扰，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这是</a:t>
            </a:r>
            <a:r>
              <a:rPr lang="zh-CN" altLang="en-US" sz="2400" b="1" dirty="0">
                <a:latin typeface="+mj-ea"/>
                <a:ea typeface="+mj-ea"/>
              </a:rPr>
              <a:t>宫女们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一早在梳理发鬓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；渭水涨起一层油腻，这是</a:t>
            </a:r>
            <a:r>
              <a:rPr lang="zh-CN" altLang="en-US" sz="2400" b="1" dirty="0">
                <a:latin typeface="+mj-ea"/>
                <a:ea typeface="+mj-ea"/>
              </a:rPr>
              <a:t>宫女们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洗脸后泼下的脂粉水呀；轻烟</a:t>
            </a:r>
            <a:r>
              <a:rPr lang="zh-CN" altLang="en-US" sz="2400" b="1" dirty="0">
                <a:latin typeface="+mj-ea"/>
                <a:ea typeface="+mj-ea"/>
              </a:rPr>
              <a:t>斜升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缭绕，香雾弥漫，这是</a:t>
            </a:r>
            <a:r>
              <a:rPr lang="zh-CN" altLang="en-US" sz="2400" b="1" dirty="0">
                <a:latin typeface="+mj-ea"/>
                <a:ea typeface="+mj-ea"/>
              </a:rPr>
              <a:t>宫中在焚烧椒、兰制的香料。</a:t>
            </a:r>
            <a:endParaRPr lang="zh-CN" altLang="en-US" sz="24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825"/>
            <a:ext cx="12192000" cy="493713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362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24057"/>
          <a:stretch>
            <a:fillRect/>
          </a:stretch>
        </p:blipFill>
        <p:spPr bwMode="auto">
          <a:xfrm>
            <a:off x="10042525" y="0"/>
            <a:ext cx="2149475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/>
          <p:nvPr/>
        </p:nvSpPr>
        <p:spPr>
          <a:xfrm>
            <a:off x="1558925" y="476250"/>
            <a:ext cx="42132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《</a:t>
            </a:r>
            <a:r>
              <a:rPr lang="zh-CN" altLang="en-US" sz="280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阿房宫赋</a:t>
            </a:r>
            <a:r>
              <a:rPr lang="en-US" altLang="zh-CN" sz="280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》</a:t>
            </a:r>
            <a:endParaRPr lang="zh-CN" altLang="en-US" sz="2800" dirty="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0" y="95250"/>
            <a:ext cx="218598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spc="50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5365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017000" y="331788"/>
            <a:ext cx="9429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6" name="组合 40"/>
          <p:cNvGrpSpPr/>
          <p:nvPr/>
        </p:nvGrpSpPr>
        <p:grpSpPr bwMode="auto">
          <a:xfrm>
            <a:off x="6376988" y="3455988"/>
            <a:ext cx="1946275" cy="2109787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169"/>
              <a:ext cx="1947115" cy="17856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5370" name="文本框 15"/>
            <p:cNvSpPr txBox="1">
              <a:spLocks noChangeArrowheads="1"/>
            </p:cNvSpPr>
            <p:nvPr/>
          </p:nvSpPr>
          <p:spPr bwMode="auto">
            <a:xfrm>
              <a:off x="1822236" y="2139370"/>
              <a:ext cx="1743739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27" y="2506024"/>
              <a:ext cx="23505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40360" y="1376680"/>
            <a:ext cx="4761865" cy="4829810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Font typeface="Wingdings" panose="05000000000000000000" pitchFamily="2" charset="2"/>
              <a:buNone/>
            </a:pPr>
            <a:r>
              <a:rPr lang="en-US" altLang="zh-CN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    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雷霆</a:t>
            </a:r>
            <a:r>
              <a:rPr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乍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惊，宫车过也；辘辘远听，杳不知其所</a:t>
            </a:r>
            <a:r>
              <a:rPr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之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也。一肌一容，</a:t>
            </a:r>
            <a:r>
              <a:rPr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尽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态</a:t>
            </a:r>
            <a:r>
              <a:rPr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极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妍，</a:t>
            </a:r>
            <a:r>
              <a:rPr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缦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立远视，而</a:t>
            </a:r>
            <a:r>
              <a:rPr lang="zh-CN" alt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望幸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焉。有不见者，三十六年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。</a:t>
            </a:r>
            <a:r>
              <a:rPr lang="zh-CN" altLang="en-US" sz="2800" b="1" dirty="0" smtClean="0">
                <a:latin typeface="+mn-ea"/>
                <a:cs typeface="+mn-ea"/>
              </a:rPr>
              <a:t>燕赵</a:t>
            </a:r>
            <a:r>
              <a:rPr lang="zh-CN" altLang="en-US" sz="2800" b="1" dirty="0">
                <a:latin typeface="+mn-ea"/>
                <a:cs typeface="+mn-ea"/>
              </a:rPr>
              <a:t>之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</a:rPr>
              <a:t>收藏</a:t>
            </a:r>
            <a:r>
              <a:rPr lang="zh-CN" altLang="en-US" sz="2800" b="1" dirty="0">
                <a:latin typeface="+mn-ea"/>
                <a:cs typeface="+mn-ea"/>
              </a:rPr>
              <a:t>，韩魏之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</a:rPr>
              <a:t>经营</a:t>
            </a:r>
            <a:r>
              <a:rPr lang="zh-CN" altLang="en-US" sz="2800" b="1" dirty="0">
                <a:latin typeface="+mn-ea"/>
                <a:cs typeface="+mn-ea"/>
              </a:rPr>
              <a:t>，齐楚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</a:rPr>
              <a:t>之精英</a:t>
            </a:r>
            <a:r>
              <a:rPr lang="zh-CN" altLang="en-US" sz="2800" b="1" dirty="0">
                <a:latin typeface="+mn-ea"/>
                <a:cs typeface="+mn-ea"/>
              </a:rPr>
              <a:t>，几世几年，剽掠其人，倚叠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</a:rPr>
              <a:t>如</a:t>
            </a:r>
            <a:r>
              <a:rPr lang="zh-CN" altLang="en-US" sz="2800" b="1" dirty="0">
                <a:latin typeface="+mn-ea"/>
                <a:cs typeface="+mn-ea"/>
              </a:rPr>
              <a:t>山；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</a:rPr>
              <a:t>一旦</a:t>
            </a:r>
            <a:r>
              <a:rPr lang="zh-CN" altLang="en-US" sz="2800" b="1" dirty="0">
                <a:latin typeface="+mn-ea"/>
                <a:cs typeface="+mn-ea"/>
              </a:rPr>
              <a:t>不能有，输来其间，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</a:rPr>
              <a:t>鼎铛玉石，金块珠砾</a:t>
            </a:r>
            <a:r>
              <a:rPr lang="zh-CN" altLang="en-US" sz="2800" b="1" dirty="0">
                <a:latin typeface="+mn-ea"/>
                <a:cs typeface="+mn-ea"/>
              </a:rPr>
              <a:t>，弃掷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</a:rPr>
              <a:t>逦迤</a:t>
            </a:r>
            <a:r>
              <a:rPr lang="zh-CN" altLang="en-US" sz="2800" b="1" dirty="0">
                <a:latin typeface="+mn-ea"/>
                <a:cs typeface="+mn-ea"/>
              </a:rPr>
              <a:t>，秦人视之，亦不甚惜。</a:t>
            </a: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+mn-ea"/>
              <a:cs typeface="+mn-ea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250815" y="1376680"/>
            <a:ext cx="6467475" cy="4892675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 algn="just" latinLnBrk="1"/>
            <a:r>
              <a:rPr lang="en-US" altLang="zh-CN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    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雷霆</a:t>
            </a:r>
            <a:r>
              <a:rPr lang="zh-CN" altLang="en-US" sz="2400" b="1" u="sng" dirty="0">
                <a:solidFill>
                  <a:srgbClr val="FF0000"/>
                </a:solidFill>
                <a:latin typeface="+mn-ea"/>
              </a:rPr>
              <a:t>突然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震响，</a:t>
            </a:r>
            <a:r>
              <a:rPr lang="zh-CN" altLang="en-US" sz="2400" b="1" dirty="0">
                <a:latin typeface="+mn-ea"/>
              </a:rPr>
              <a:t>这是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宫车从这里驰过；辘辘的车轮声渐听渐远，</a:t>
            </a:r>
            <a:r>
              <a:rPr lang="zh-CN" altLang="en-US" sz="2400" b="1" u="sng" dirty="0">
                <a:solidFill>
                  <a:srgbClr val="FF0000"/>
                </a:solidFill>
                <a:latin typeface="+mn-ea"/>
              </a:rPr>
              <a:t>无影无踪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，不知它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到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何方。宫女们每一处肌肤，每一种姿容，都妩媚娇妍</a:t>
            </a:r>
            <a:r>
              <a:rPr lang="zh-CN" altLang="en-US" sz="2400" b="1" u="sng" dirty="0">
                <a:solidFill>
                  <a:srgbClr val="FF0000"/>
                </a:solidFill>
                <a:latin typeface="+mn-ea"/>
              </a:rPr>
              <a:t>极</a:t>
            </a:r>
            <a:r>
              <a:rPr lang="zh-CN" altLang="en-US" sz="2400" b="1" dirty="0">
                <a:latin typeface="+mn-ea"/>
              </a:rPr>
              <a:t>了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，她们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久久地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伫立着，</a:t>
            </a:r>
            <a:r>
              <a:rPr lang="zh-CN" altLang="en-US" sz="2400" b="1" dirty="0">
                <a:latin typeface="+mn-ea"/>
              </a:rPr>
              <a:t>探视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着远处，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希望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皇帝能光临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宠幸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。可怜有的人三十六年始终未曾见过皇帝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</a:rPr>
              <a:t>。</a:t>
            </a:r>
            <a:r>
              <a:rPr lang="zh-CN" altLang="en-US" sz="2400" b="1" dirty="0" smtClean="0">
                <a:latin typeface="+mn-ea"/>
              </a:rPr>
              <a:t>燕赵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收藏的</a:t>
            </a:r>
            <a:r>
              <a:rPr lang="zh-CN" altLang="en-US" sz="2400" b="1" dirty="0">
                <a:latin typeface="+mn-ea"/>
              </a:rPr>
              <a:t>金玉，韩国魏国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营谋（聚敛的）</a:t>
            </a:r>
            <a:r>
              <a:rPr lang="zh-CN" altLang="en-US" sz="2400" b="1" dirty="0">
                <a:latin typeface="+mn-ea"/>
              </a:rPr>
              <a:t>珍宝，齐国楚国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的精华物资</a:t>
            </a:r>
            <a:r>
              <a:rPr lang="zh-CN" altLang="en-US" sz="2400" b="1" dirty="0">
                <a:latin typeface="+mn-ea"/>
              </a:rPr>
              <a:t>，在多少世代多少年中，从百姓那里劫掠而来，堆叠得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像</a:t>
            </a:r>
            <a:r>
              <a:rPr lang="zh-CN" altLang="en-US" sz="2400" b="1" dirty="0">
                <a:latin typeface="+mn-ea"/>
              </a:rPr>
              <a:t>山一样；（国家灭亡）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一下子</a:t>
            </a:r>
            <a:r>
              <a:rPr lang="zh-CN" altLang="en-US" sz="2400" b="1" dirty="0">
                <a:latin typeface="+mn-ea"/>
              </a:rPr>
              <a:t>不能保有了，都运进了阿房宫中，于是，（秦人）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把宝鼎视为铁锅，把美玉看作石头，把黄金视同土块，把珍珠看成石子</a:t>
            </a:r>
            <a:r>
              <a:rPr lang="zh-CN" altLang="en-US" sz="2400" b="1" dirty="0">
                <a:latin typeface="+mn-ea"/>
              </a:rPr>
              <a:t>，随地丢弃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接连不断</a:t>
            </a:r>
            <a:r>
              <a:rPr lang="zh-CN" altLang="en-US" sz="2400" b="1" dirty="0">
                <a:latin typeface="+mn-ea"/>
              </a:rPr>
              <a:t>，秦人看着这些宝物也并不觉得可惜。</a:t>
            </a:r>
            <a:endParaRPr lang="en-US" altLang="zh-CN" sz="2400" dirty="0">
              <a:latin typeface="+mn-ea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825"/>
            <a:ext cx="12192000" cy="493713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362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24057"/>
          <a:stretch>
            <a:fillRect/>
          </a:stretch>
        </p:blipFill>
        <p:spPr bwMode="auto">
          <a:xfrm>
            <a:off x="10042525" y="0"/>
            <a:ext cx="2149475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/>
          <p:nvPr/>
        </p:nvSpPr>
        <p:spPr>
          <a:xfrm>
            <a:off x="1558925" y="476250"/>
            <a:ext cx="42132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《</a:t>
            </a:r>
            <a:r>
              <a:rPr lang="zh-CN" altLang="en-US" sz="280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阿房宫赋</a:t>
            </a:r>
            <a:r>
              <a:rPr lang="en-US" altLang="zh-CN" sz="280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》</a:t>
            </a:r>
            <a:endParaRPr lang="zh-CN" altLang="en-US" sz="2800" dirty="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0" y="95250"/>
            <a:ext cx="218598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spc="50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5365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017000" y="331788"/>
            <a:ext cx="9429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6" name="组合 40"/>
          <p:cNvGrpSpPr/>
          <p:nvPr/>
        </p:nvGrpSpPr>
        <p:grpSpPr bwMode="auto">
          <a:xfrm>
            <a:off x="6376988" y="3455988"/>
            <a:ext cx="1946275" cy="2109787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169"/>
              <a:ext cx="1947115" cy="17856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5370" name="文本框 15"/>
            <p:cNvSpPr txBox="1">
              <a:spLocks noChangeArrowheads="1"/>
            </p:cNvSpPr>
            <p:nvPr/>
          </p:nvSpPr>
          <p:spPr bwMode="auto">
            <a:xfrm>
              <a:off x="1822236" y="2139370"/>
              <a:ext cx="1743739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27" y="2506024"/>
              <a:ext cx="23505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13360" y="1231900"/>
            <a:ext cx="4561840" cy="4961890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    嗟乎！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一人之心，千万人之心也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。秦</a:t>
            </a:r>
            <a:r>
              <a:rPr lang="zh-CN" alt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爱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纷奢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，人亦</a:t>
            </a:r>
            <a:r>
              <a:rPr lang="zh-CN" altLang="en-US" sz="2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念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其家。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奈何</a:t>
            </a:r>
            <a:r>
              <a:rPr lang="zh-CN" altLang="en-US" sz="24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取之尽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锱铢，用之如泥沙？使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负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栋之柱，多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于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南亩之农夫；架梁之椽，多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于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机上之工女；钉头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磷磷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，多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于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在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庾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之粟粒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；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瓦缝参差，多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于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周身之帛缕；直栏横槛，多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于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九土之城郭；管弦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呕哑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，多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于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市人之言语。使天下之人，不敢言而敢怒，独夫之心，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日益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骄固。戍卒叫，函谷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举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，楚人一炬，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可怜焦土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。</a:t>
            </a:r>
            <a:endParaRPr lang="zh-CN" alt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+mj-ea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912360" y="1170940"/>
            <a:ext cx="7044690" cy="5277485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 algn="just" latinLnBrk="1"/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    唉！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一个人的心思，就是千万人的心思啊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。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秦始皇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喜欢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繁华奢侈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，老百姓也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顾念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着自己的家。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为什么</a:t>
            </a:r>
            <a:r>
              <a:rPr lang="zh-CN" altLang="en-US" sz="24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搜刮财宝时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连</a:t>
            </a:r>
            <a:r>
              <a:rPr lang="zh-CN" altLang="en-US" sz="2400" b="1" u="sng" dirty="0">
                <a:solidFill>
                  <a:srgbClr val="FF0000"/>
                </a:solidFill>
                <a:latin typeface="+mn-ea"/>
                <a:cs typeface="+mn-ea"/>
              </a:rPr>
              <a:t>极其细微的</a:t>
            </a:r>
            <a:r>
              <a:rPr lang="zh-CN" altLang="en-US" sz="24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都</a:t>
            </a:r>
            <a:r>
              <a:rPr lang="zh-CN" altLang="en-US" sz="2400" b="1" dirty="0">
                <a:latin typeface="+mn-ea"/>
                <a:cs typeface="+mn-ea"/>
              </a:rPr>
              <a:t>搜刮干净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，</a:t>
            </a:r>
            <a:r>
              <a:rPr lang="zh-CN" altLang="en-US" sz="2400" b="1" dirty="0">
                <a:latin typeface="+mn-ea"/>
                <a:cs typeface="+mn-ea"/>
              </a:rPr>
              <a:t>耗费起珍宝来竟像对待泥沙一样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？</a:t>
            </a:r>
            <a:r>
              <a:rPr lang="zh-CN" altLang="en-US" sz="2400" b="1" dirty="0">
                <a:latin typeface="+mn-ea"/>
                <a:cs typeface="+mn-ea"/>
              </a:rPr>
              <a:t>致使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那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支撑（承担）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屋梁的柱子，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比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田里的农夫还要多；架在屋梁上的椽子，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比织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布机上的织女还要多；</a:t>
            </a:r>
            <a:r>
              <a:rPr lang="zh-CN" altLang="en-US" sz="2400" b="1" dirty="0">
                <a:latin typeface="+mn-ea"/>
                <a:cs typeface="+mn-ea"/>
              </a:rPr>
              <a:t>梁柱上的钉头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光彩耀目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，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比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露天的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谷仓里的谷粒还多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。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 参差不齐的瓦缝，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比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人们身上穿的丝缕还要多；满宫</a:t>
            </a:r>
            <a:r>
              <a:rPr lang="zh-CN" altLang="en-US" sz="2400" b="1" dirty="0">
                <a:latin typeface="+mn-ea"/>
                <a:cs typeface="+mn-ea"/>
              </a:rPr>
              <a:t>或直或横的栏杆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，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比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全国的城墙还要多；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管弦乐声</a:t>
            </a:r>
            <a:r>
              <a:rPr lang="zh-CN" altLang="en-US" sz="2400" b="1" dirty="0">
                <a:latin typeface="+mn-ea"/>
                <a:cs typeface="+mn-ea"/>
              </a:rPr>
              <a:t>嘈杂，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比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闹市里的人</a:t>
            </a:r>
            <a:r>
              <a:rPr lang="zh-CN" altLang="en-US" sz="2400" b="1" dirty="0">
                <a:latin typeface="+mn-ea"/>
                <a:cs typeface="+mn-ea"/>
              </a:rPr>
              <a:t>言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还要喧闹。这就使天下的人民不敢说，却敢在心里充满愤怒，秦始皇这暴君的</a:t>
            </a:r>
            <a:r>
              <a:rPr lang="zh-CN" altLang="en-US" sz="2400" b="1" dirty="0">
                <a:latin typeface="+mn-ea"/>
                <a:cs typeface="+mn-ea"/>
              </a:rPr>
              <a:t>思想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心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一天天地</a:t>
            </a:r>
            <a:r>
              <a:rPr lang="zh-CN" altLang="en-US" sz="2400" b="1" u="sng" dirty="0">
                <a:solidFill>
                  <a:srgbClr val="FF0000"/>
                </a:solidFill>
                <a:latin typeface="+mn-ea"/>
                <a:cs typeface="+mn-ea"/>
              </a:rPr>
              <a:t>更加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骄奢顽固。结果戍边的</a:t>
            </a:r>
            <a:r>
              <a:rPr lang="zh-CN" altLang="en-US" sz="2400" b="1" dirty="0">
                <a:latin typeface="+mn-ea"/>
                <a:cs typeface="+mn-ea"/>
              </a:rPr>
              <a:t>陈涉、吴广一声呼喊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，函谷关</a:t>
            </a:r>
            <a:r>
              <a:rPr lang="zh-CN" altLang="en-U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被攻破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，楚国人一把大火，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可惜</a:t>
            </a:r>
            <a:r>
              <a:rPr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(</a:t>
            </a:r>
            <a:r>
              <a:rPr lang="zh-CN" altLang="en-US" sz="24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那豪华宫殿</a:t>
            </a:r>
            <a:r>
              <a:rPr lang="en-US" altLang="zh-CN" sz="24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变成了焦土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n-ea"/>
                <a:cs typeface="+mn-ea"/>
              </a:rPr>
              <a:t>！</a:t>
            </a:r>
            <a:r>
              <a:rPr lang="zh-CN" altLang="en-US" sz="2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 </a:t>
            </a:r>
            <a:r>
              <a:rPr lang="zh-CN" altLang="en-US" sz="2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</a:rPr>
              <a:t> </a:t>
            </a:r>
            <a:endParaRPr lang="en-US" altLang="zh-CN" sz="2500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825"/>
            <a:ext cx="12192000" cy="493713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362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24057"/>
          <a:stretch>
            <a:fillRect/>
          </a:stretch>
        </p:blipFill>
        <p:spPr bwMode="auto">
          <a:xfrm>
            <a:off x="10042525" y="0"/>
            <a:ext cx="2149475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/>
          <p:nvPr/>
        </p:nvSpPr>
        <p:spPr>
          <a:xfrm>
            <a:off x="1558925" y="476250"/>
            <a:ext cx="42132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《</a:t>
            </a:r>
            <a:r>
              <a:rPr lang="zh-CN" altLang="en-US" sz="280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阿房宫赋</a:t>
            </a:r>
            <a:r>
              <a:rPr lang="en-US" altLang="zh-CN" sz="280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》</a:t>
            </a:r>
            <a:endParaRPr lang="zh-CN" altLang="en-US" sz="2800" dirty="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0" y="95250"/>
            <a:ext cx="218598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spc="50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5365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017000" y="331788"/>
            <a:ext cx="9429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6" name="组合 40"/>
          <p:cNvGrpSpPr/>
          <p:nvPr/>
        </p:nvGrpSpPr>
        <p:grpSpPr bwMode="auto">
          <a:xfrm>
            <a:off x="6376988" y="3455988"/>
            <a:ext cx="1946275" cy="2109787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169"/>
              <a:ext cx="1947115" cy="17856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5370" name="文本框 15"/>
            <p:cNvSpPr txBox="1">
              <a:spLocks noChangeArrowheads="1"/>
            </p:cNvSpPr>
            <p:nvPr/>
          </p:nvSpPr>
          <p:spPr bwMode="auto">
            <a:xfrm>
              <a:off x="1822236" y="2139370"/>
              <a:ext cx="1743739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27" y="2506024"/>
              <a:ext cx="23505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34068" y="1407795"/>
            <a:ext cx="4349750" cy="4401205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chemeClr val="accent2"/>
                </a:solidFill>
                <a:latin typeface="+mj-ea"/>
              </a:rPr>
              <a:t>　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　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</a:rPr>
              <a:t>灭六国者，六国也，非秦也。</a:t>
            </a:r>
            <a:r>
              <a:rPr lang="zh-CN" altLang="en-US" sz="2800" b="1" dirty="0">
                <a:solidFill>
                  <a:srgbClr val="FF3300"/>
                </a:solidFill>
                <a:latin typeface="+mj-ea"/>
              </a:rPr>
              <a:t>族</a:t>
            </a:r>
            <a:r>
              <a:rPr lang="zh-CN" altLang="en-US" sz="2800" b="1" dirty="0">
                <a:latin typeface="+mj-ea"/>
              </a:rPr>
              <a:t>秦者，秦也，非天下也。嗟乎！</a:t>
            </a:r>
            <a:r>
              <a:rPr lang="zh-CN" altLang="en-US" sz="2800" b="1" dirty="0">
                <a:solidFill>
                  <a:srgbClr val="FF3300"/>
                </a:solidFill>
                <a:latin typeface="+mj-ea"/>
              </a:rPr>
              <a:t>使</a:t>
            </a:r>
            <a:r>
              <a:rPr lang="zh-CN" altLang="en-US" sz="2800" b="1" dirty="0">
                <a:latin typeface="+mj-ea"/>
              </a:rPr>
              <a:t>六国各</a:t>
            </a:r>
            <a:r>
              <a:rPr lang="zh-CN" altLang="en-US" sz="2800" b="1" dirty="0">
                <a:solidFill>
                  <a:srgbClr val="FF3300"/>
                </a:solidFill>
                <a:latin typeface="+mj-ea"/>
              </a:rPr>
              <a:t>爱</a:t>
            </a:r>
            <a:r>
              <a:rPr lang="zh-CN" altLang="en-US" sz="2800" b="1" dirty="0">
                <a:latin typeface="+mj-ea"/>
              </a:rPr>
              <a:t>其人，则足</a:t>
            </a:r>
            <a:r>
              <a:rPr lang="zh-CN" altLang="en-US" sz="2800" b="1" dirty="0">
                <a:solidFill>
                  <a:srgbClr val="FF3300"/>
                </a:solidFill>
                <a:latin typeface="+mj-ea"/>
              </a:rPr>
              <a:t>以</a:t>
            </a:r>
            <a:r>
              <a:rPr lang="zh-CN" altLang="en-US" sz="2800" b="1" dirty="0">
                <a:latin typeface="+mj-ea"/>
              </a:rPr>
              <a:t>拒秦；使秦复爱六国之人，则递三世可至万世而为君，谁得而</a:t>
            </a:r>
            <a:r>
              <a:rPr lang="zh-CN" altLang="en-US" sz="2800" b="1" dirty="0">
                <a:solidFill>
                  <a:srgbClr val="FF3300"/>
                </a:solidFill>
                <a:latin typeface="+mj-ea"/>
              </a:rPr>
              <a:t>族</a:t>
            </a:r>
            <a:r>
              <a:rPr lang="zh-CN" altLang="en-US" sz="2800" b="1" dirty="0">
                <a:latin typeface="+mj-ea"/>
              </a:rPr>
              <a:t>灭也？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</a:rPr>
              <a:t>秦人不暇自哀，而后人哀之；后人哀之而不鉴之，亦使后人而复哀后人也</a:t>
            </a:r>
            <a:r>
              <a:rPr lang="zh-CN" altLang="en-US" sz="2800" b="1" dirty="0" smtClean="0">
                <a:solidFill>
                  <a:srgbClr val="FF0000"/>
                </a:solidFill>
                <a:latin typeface="+mj-ea"/>
              </a:rPr>
              <a:t>。</a:t>
            </a:r>
            <a:endParaRPr lang="zh-CN" altLang="en-US" sz="2800" b="1" dirty="0" smtClean="0">
              <a:solidFill>
                <a:srgbClr val="FF0000"/>
              </a:solidFill>
              <a:latin typeface="+mj-ea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143502" y="1440080"/>
            <a:ext cx="6665912" cy="4399915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 algn="just" latinLnBrk="1"/>
            <a:r>
              <a:rPr lang="en-US" altLang="zh-CN" sz="2800" b="1" dirty="0">
                <a:solidFill>
                  <a:schemeClr val="accent2"/>
                </a:solidFill>
                <a:latin typeface="+mn-ea"/>
                <a:cs typeface="+mn-ea"/>
              </a:rPr>
              <a:t>    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</a:rPr>
              <a:t>唉！灭亡六国的是六国自己，不是秦国啊</a:t>
            </a:r>
            <a:r>
              <a:rPr lang="zh-CN" altLang="en-US" sz="2800" b="1" dirty="0">
                <a:solidFill>
                  <a:schemeClr val="accent2"/>
                </a:solidFill>
                <a:latin typeface="+mn-ea"/>
                <a:cs typeface="+mn-ea"/>
              </a:rPr>
              <a:t>。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</a:rPr>
              <a:t>灭族</a:t>
            </a:r>
            <a:r>
              <a:rPr lang="zh-CN" altLang="en-US" sz="2800" b="1" dirty="0">
                <a:latin typeface="+mn-ea"/>
                <a:cs typeface="+mn-ea"/>
              </a:rPr>
              <a:t>秦王朝的是秦王朝自己，不是天下的人啊。可叹呀！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</a:rPr>
              <a:t>假使</a:t>
            </a:r>
            <a:r>
              <a:rPr lang="zh-CN" altLang="en-US" sz="2800" b="1" dirty="0">
                <a:latin typeface="+mn-ea"/>
                <a:cs typeface="+mn-ea"/>
              </a:rPr>
              <a:t>六国各自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</a:rPr>
              <a:t>爱护</a:t>
            </a:r>
            <a:r>
              <a:rPr lang="zh-CN" altLang="en-US" sz="2800" b="1" dirty="0">
                <a:latin typeface="+mn-ea"/>
                <a:cs typeface="+mn-ea"/>
              </a:rPr>
              <a:t>它的人民，就完全可以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</a:rPr>
              <a:t>依靠</a:t>
            </a:r>
            <a:r>
              <a:rPr lang="zh-CN" altLang="en-US" sz="2800" b="1" dirty="0">
                <a:latin typeface="+mn-ea"/>
                <a:cs typeface="+mn-ea"/>
              </a:rPr>
              <a:t>人民来抵抗秦国。假使秦王朝又爱护六国的人民，那就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</a:rPr>
              <a:t>顺次传到</a:t>
            </a:r>
            <a:r>
              <a:rPr lang="zh-CN" altLang="en-US" sz="2800" b="1" dirty="0">
                <a:latin typeface="+mn-ea"/>
                <a:cs typeface="+mn-ea"/>
              </a:rPr>
              <a:t>三世还可以传到万世做皇帝，谁能够灭族它呢？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</a:rPr>
              <a:t>秦人还没工夫（来不及）哀悼自己，可是后人哀悼他；如果后人哀悼他却不把他作为镜子来吸取教训，也只会使更后的人又来哀悼这后人啊。</a:t>
            </a:r>
            <a:endParaRPr lang="zh-CN" altLang="en-US" sz="2800" b="1" dirty="0">
              <a:solidFill>
                <a:srgbClr val="FF0000"/>
              </a:solidFill>
              <a:latin typeface="+mn-ea"/>
              <a:cs typeface="+mn-ea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825"/>
            <a:ext cx="12192000" cy="493713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362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24057"/>
          <a:stretch>
            <a:fillRect/>
          </a:stretch>
        </p:blipFill>
        <p:spPr bwMode="auto">
          <a:xfrm>
            <a:off x="10042525" y="0"/>
            <a:ext cx="2149475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/>
          <p:nvPr/>
        </p:nvSpPr>
        <p:spPr>
          <a:xfrm>
            <a:off x="1558925" y="476250"/>
            <a:ext cx="42132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en-US" altLang="zh-CN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《</a:t>
            </a:r>
            <a:r>
              <a:rPr lang="zh-CN" altLang="zh-CN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方山子传</a:t>
            </a:r>
            <a:r>
              <a:rPr lang="en-US" altLang="zh-CN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》</a:t>
            </a:r>
            <a:endParaRPr lang="zh-CN" altLang="en-US" sz="280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0" y="95250"/>
            <a:ext cx="218598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spc="50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5365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017000" y="331788"/>
            <a:ext cx="9429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6" name="组合 40"/>
          <p:cNvGrpSpPr/>
          <p:nvPr/>
        </p:nvGrpSpPr>
        <p:grpSpPr bwMode="auto">
          <a:xfrm>
            <a:off x="6376988" y="3455988"/>
            <a:ext cx="1946275" cy="2109787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169"/>
              <a:ext cx="1947115" cy="17856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5370" name="文本框 15"/>
            <p:cNvSpPr txBox="1">
              <a:spLocks noChangeArrowheads="1"/>
            </p:cNvSpPr>
            <p:nvPr/>
          </p:nvSpPr>
          <p:spPr bwMode="auto">
            <a:xfrm>
              <a:off x="1822236" y="2139370"/>
              <a:ext cx="1743739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27" y="2506024"/>
              <a:ext cx="23505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22275" y="1761490"/>
            <a:ext cx="5019040" cy="3982085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5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zh-CN" sz="2400" b="1" dirty="0">
                <a:latin typeface="+mn-ea"/>
                <a:cs typeface="+mn-ea"/>
                <a:sym typeface="+mn-ea"/>
              </a:rPr>
              <a:t>方山子，光、黄间</a:t>
            </a:r>
            <a:r>
              <a:rPr lang="zh-CN" altLang="zh-CN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隐人</a:t>
            </a:r>
            <a:r>
              <a:rPr lang="zh-CN" altLang="zh-CN" sz="2400" b="1" dirty="0">
                <a:latin typeface="+mn-ea"/>
                <a:cs typeface="+mn-ea"/>
                <a:sym typeface="+mn-ea"/>
              </a:rPr>
              <a:t>也。少时</a:t>
            </a:r>
            <a:r>
              <a:rPr lang="zh-CN" altLang="zh-CN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慕</a:t>
            </a:r>
            <a:r>
              <a:rPr lang="zh-CN" altLang="zh-CN" sz="2400" b="1" dirty="0">
                <a:latin typeface="+mn-ea"/>
                <a:cs typeface="+mn-ea"/>
                <a:sym typeface="+mn-ea"/>
              </a:rPr>
              <a:t>朱家、郭解为人，</a:t>
            </a:r>
            <a:r>
              <a:rPr lang="zh-CN" altLang="zh-CN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闾里</a:t>
            </a:r>
            <a:r>
              <a:rPr lang="zh-CN" altLang="zh-CN" sz="2400" b="1" dirty="0">
                <a:latin typeface="+mn-ea"/>
                <a:cs typeface="+mn-ea"/>
                <a:sym typeface="+mn-ea"/>
              </a:rPr>
              <a:t>之侠皆</a:t>
            </a:r>
            <a:r>
              <a:rPr lang="zh-CN" altLang="zh-CN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宗</a:t>
            </a:r>
            <a:r>
              <a:rPr lang="zh-CN" altLang="zh-CN" sz="2400" b="1" dirty="0">
                <a:latin typeface="+mn-ea"/>
                <a:cs typeface="+mn-ea"/>
                <a:sym typeface="+mn-ea"/>
              </a:rPr>
              <a:t>之。稍壮，</a:t>
            </a:r>
            <a:r>
              <a:rPr lang="zh-CN" altLang="zh-CN" sz="24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折节</a:t>
            </a:r>
            <a:r>
              <a:rPr lang="zh-CN" altLang="zh-CN" sz="2400" b="1" dirty="0">
                <a:latin typeface="+mn-ea"/>
                <a:cs typeface="+mn-ea"/>
                <a:sym typeface="+mn-ea"/>
              </a:rPr>
              <a:t>读书，欲以此驰骋当世，然终不</a:t>
            </a:r>
            <a:r>
              <a:rPr lang="zh-CN" altLang="zh-CN" sz="24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遇</a:t>
            </a:r>
            <a:r>
              <a:rPr lang="zh-CN" altLang="zh-CN" sz="2400" b="1" dirty="0">
                <a:latin typeface="+mn-ea"/>
                <a:cs typeface="+mn-ea"/>
                <a:sym typeface="+mn-ea"/>
              </a:rPr>
              <a:t>。晚乃</a:t>
            </a:r>
            <a:r>
              <a:rPr lang="zh-CN" altLang="zh-CN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遁</a:t>
            </a:r>
            <a:r>
              <a:rPr lang="zh-CN" altLang="zh-CN" sz="2400" b="1" dirty="0">
                <a:latin typeface="+mn-ea"/>
                <a:cs typeface="+mn-ea"/>
                <a:sym typeface="+mn-ea"/>
              </a:rPr>
              <a:t>于光、黄间，曰岐亭。庵居蔬食，不与世相</a:t>
            </a:r>
            <a:r>
              <a:rPr lang="zh-CN" altLang="zh-CN" sz="24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闻</a:t>
            </a:r>
            <a:r>
              <a:rPr lang="zh-CN" altLang="zh-CN" sz="2400" b="1" dirty="0">
                <a:latin typeface="+mn-ea"/>
                <a:cs typeface="+mn-ea"/>
                <a:sym typeface="+mn-ea"/>
              </a:rPr>
              <a:t>。弃车马，毁冠服，徒步往来山中，人莫识也。见其所</a:t>
            </a:r>
            <a:r>
              <a:rPr lang="zh-CN" altLang="zh-CN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著</a:t>
            </a:r>
            <a:r>
              <a:rPr lang="zh-CN" altLang="zh-CN" sz="2400" b="1" dirty="0">
                <a:latin typeface="+mn-ea"/>
                <a:cs typeface="+mn-ea"/>
                <a:sym typeface="+mn-ea"/>
              </a:rPr>
              <a:t>帽，</a:t>
            </a:r>
            <a:r>
              <a:rPr lang="zh-CN" altLang="zh-CN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方耸而高</a:t>
            </a:r>
            <a:r>
              <a:rPr lang="zh-CN" altLang="zh-CN" sz="2400" b="1" dirty="0">
                <a:latin typeface="+mn-ea"/>
                <a:cs typeface="+mn-ea"/>
                <a:sym typeface="+mn-ea"/>
              </a:rPr>
              <a:t>，曰：“此岂古方山冠之</a:t>
            </a:r>
            <a:r>
              <a:rPr lang="zh-CN" altLang="zh-CN" sz="24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遗像</a:t>
            </a:r>
            <a:r>
              <a:rPr lang="zh-CN" altLang="zh-CN" sz="2400" b="1" dirty="0">
                <a:latin typeface="+mn-ea"/>
                <a:cs typeface="+mn-ea"/>
                <a:sym typeface="+mn-ea"/>
              </a:rPr>
              <a:t>乎？”因谓之方山子。 </a:t>
            </a:r>
            <a:endParaRPr lang="zh-CN" altLang="zh-CN" sz="2400" b="1" dirty="0">
              <a:latin typeface="+mn-ea"/>
              <a:cs typeface="+mn-ea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675630" y="1644650"/>
            <a:ext cx="6231890" cy="4215765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2400" b="1" dirty="0">
                <a:latin typeface="+mn-ea"/>
                <a:cs typeface="+mn-ea"/>
                <a:sym typeface="+mn-ea"/>
              </a:rPr>
              <a:t>方山子,是光州、黄州一带的</a:t>
            </a:r>
            <a:r>
              <a:rPr lang="zh-CN" altLang="zh-CN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隐士</a:t>
            </a:r>
            <a:r>
              <a:rPr lang="zh-CN" altLang="zh-CN" sz="2400" b="1" dirty="0">
                <a:latin typeface="+mn-ea"/>
                <a:cs typeface="+mn-ea"/>
                <a:sym typeface="+mn-ea"/>
              </a:rPr>
              <a:t>。 年轻时，</a:t>
            </a:r>
            <a:r>
              <a:rPr lang="zh-CN" altLang="zh-CN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仰慕</a:t>
            </a:r>
            <a:r>
              <a:rPr lang="zh-CN" altLang="zh-CN" sz="2400" b="1" dirty="0">
                <a:latin typeface="+mn-ea"/>
                <a:cs typeface="+mn-ea"/>
                <a:sym typeface="+mn-ea"/>
              </a:rPr>
              <a:t>汉代游侠朱家、郭解的为人,</a:t>
            </a:r>
            <a:r>
              <a:rPr lang="zh-CN" altLang="zh-CN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乡里</a:t>
            </a:r>
            <a:r>
              <a:rPr lang="zh-CN" altLang="zh-CN" sz="2400" b="1" dirty="0">
                <a:latin typeface="+mn-ea"/>
                <a:cs typeface="+mn-ea"/>
                <a:sym typeface="+mn-ea"/>
              </a:rPr>
              <a:t>的游侠之士都</a:t>
            </a:r>
            <a:r>
              <a:rPr lang="zh-CN" altLang="zh-CN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推崇</a:t>
            </a:r>
            <a:r>
              <a:rPr lang="zh-CN" altLang="zh-CN" sz="2400" b="1" dirty="0">
                <a:latin typeface="+mn-ea"/>
                <a:cs typeface="+mn-ea"/>
                <a:sym typeface="+mn-ea"/>
              </a:rPr>
              <a:t>他。(等到他)年岁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渐</a:t>
            </a:r>
            <a:r>
              <a:rPr lang="zh-CN" altLang="zh-CN" sz="2400" b="1" dirty="0">
                <a:latin typeface="+mn-ea"/>
                <a:cs typeface="+mn-ea"/>
                <a:sym typeface="+mn-ea"/>
              </a:rPr>
              <a:t>长，就</a:t>
            </a:r>
            <a:r>
              <a:rPr lang="zh-CN" altLang="zh-CN" sz="24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改变志</a:t>
            </a:r>
            <a:r>
              <a:rPr lang="zh-CN" altLang="en-US" sz="24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向</a:t>
            </a:r>
            <a:r>
              <a:rPr lang="zh-CN" altLang="zh-CN" sz="2400" b="1" dirty="0">
                <a:latin typeface="+mn-ea"/>
                <a:cs typeface="+mn-ea"/>
                <a:sym typeface="+mn-ea"/>
              </a:rPr>
              <a:t>，发奋读书，想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凭借读书</a:t>
            </a:r>
            <a:r>
              <a:rPr lang="zh-CN" altLang="zh-CN" sz="2400" b="1" dirty="0">
                <a:latin typeface="+mn-ea"/>
                <a:cs typeface="+mn-ea"/>
                <a:sym typeface="+mn-ea"/>
              </a:rPr>
              <a:t>来驰名当代，但是一直没有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得到</a:t>
            </a:r>
            <a:r>
              <a:rPr lang="zh-CN" altLang="en-US" sz="24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重用</a:t>
            </a:r>
            <a:r>
              <a:rPr lang="zh-CN" altLang="zh-CN" sz="2400" b="1" dirty="0">
                <a:latin typeface="+mn-ea"/>
                <a:cs typeface="+mn-ea"/>
                <a:sym typeface="+mn-ea"/>
              </a:rPr>
              <a:t>。到了晚年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就</a:t>
            </a:r>
            <a:r>
              <a:rPr lang="zh-CN" altLang="zh-CN" sz="2400" b="1" dirty="0">
                <a:latin typeface="+mn-ea"/>
                <a:cs typeface="+mn-ea"/>
                <a:sym typeface="+mn-ea"/>
              </a:rPr>
              <a:t>在光州、黄州一带名叫岐亭的地方</a:t>
            </a:r>
            <a:r>
              <a:rPr lang="zh-CN" altLang="zh-CN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隐居</a:t>
            </a:r>
            <a:r>
              <a:rPr lang="zh-CN" altLang="zh-CN" sz="2400" b="1" dirty="0">
                <a:latin typeface="+mn-ea"/>
                <a:cs typeface="+mn-ea"/>
                <a:sym typeface="+mn-ea"/>
              </a:rPr>
              <a:t>。住茅屋吃素食,不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和</a:t>
            </a:r>
            <a:r>
              <a:rPr lang="zh-CN" altLang="zh-CN" sz="2400" b="1" dirty="0">
                <a:latin typeface="+mn-ea"/>
                <a:cs typeface="+mn-ea"/>
                <a:sym typeface="+mn-ea"/>
              </a:rPr>
              <a:t>社会各界</a:t>
            </a:r>
            <a:r>
              <a:rPr lang="zh-CN" altLang="zh-CN" sz="24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来往</a:t>
            </a:r>
            <a:r>
              <a:rPr lang="zh-CN" altLang="zh-CN" sz="2400" b="1" dirty="0">
                <a:latin typeface="+mn-ea"/>
                <a:cs typeface="+mn-ea"/>
                <a:sym typeface="+mn-ea"/>
              </a:rPr>
              <a:t>。放弃坐车骑马，毁坏书生衣帽,徒步在山里来往,没有人认识他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。</a:t>
            </a:r>
            <a:r>
              <a:rPr lang="zh-CN" altLang="zh-CN" sz="2400" b="1" dirty="0">
                <a:latin typeface="+mn-ea"/>
                <a:cs typeface="+mn-ea"/>
                <a:sym typeface="+mn-ea"/>
              </a:rPr>
              <a:t>人们见他</a:t>
            </a:r>
            <a:r>
              <a:rPr lang="zh-CN" altLang="zh-CN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戴</a:t>
            </a:r>
            <a:r>
              <a:rPr lang="zh-CN" altLang="zh-CN" sz="2400" b="1" dirty="0">
                <a:latin typeface="+mn-ea"/>
                <a:cs typeface="+mn-ea"/>
                <a:sym typeface="+mn-ea"/>
              </a:rPr>
              <a:t>的帽子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上面方方的且又很高</a:t>
            </a:r>
            <a:r>
              <a:rPr lang="zh-CN" altLang="zh-CN" sz="2400" b="1" dirty="0">
                <a:latin typeface="+mn-ea"/>
                <a:cs typeface="+mn-ea"/>
                <a:sym typeface="+mn-ea"/>
              </a:rPr>
              <a:t>,说：“这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难道</a:t>
            </a:r>
            <a:r>
              <a:rPr lang="zh-CN" altLang="zh-CN" sz="2400" b="1" dirty="0">
                <a:latin typeface="+mn-ea"/>
                <a:cs typeface="+mn-ea"/>
                <a:sym typeface="+mn-ea"/>
              </a:rPr>
              <a:t>不就是古代乐师戴的方山</a:t>
            </a:r>
            <a:r>
              <a:rPr lang="zh-CN" altLang="zh-CN" sz="2400" b="1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冠</a:t>
            </a:r>
            <a:r>
              <a:rPr lang="zh-CN" altLang="zh-CN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遗留下来的样子</a:t>
            </a:r>
            <a:r>
              <a:rPr lang="zh-CN" altLang="zh-CN" sz="2400" b="1" dirty="0">
                <a:latin typeface="+mn-ea"/>
                <a:cs typeface="+mn-ea"/>
                <a:sym typeface="+mn-ea"/>
              </a:rPr>
              <a:t>吗？”因此称他为“方山子”。</a:t>
            </a:r>
            <a:r>
              <a:rPr lang="zh-CN" altLang="zh-CN" sz="28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zh-CN" sz="2800" b="1" dirty="0"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825"/>
            <a:ext cx="12192000" cy="493713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362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24057"/>
          <a:stretch>
            <a:fillRect/>
          </a:stretch>
        </p:blipFill>
        <p:spPr bwMode="auto">
          <a:xfrm>
            <a:off x="10042525" y="0"/>
            <a:ext cx="2149475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/>
          <p:nvPr/>
        </p:nvSpPr>
        <p:spPr>
          <a:xfrm>
            <a:off x="1558925" y="476250"/>
            <a:ext cx="42132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en-US" altLang="zh-CN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《</a:t>
            </a:r>
            <a:r>
              <a:rPr lang="zh-CN" altLang="en-US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方山子传</a:t>
            </a:r>
            <a:r>
              <a:rPr lang="en-US" altLang="zh-CN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》</a:t>
            </a:r>
            <a:endParaRPr lang="zh-CN" altLang="en-US" sz="280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0" y="95250"/>
            <a:ext cx="218598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spc="50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5365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017000" y="331788"/>
            <a:ext cx="9429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6" name="组合 40"/>
          <p:cNvGrpSpPr/>
          <p:nvPr/>
        </p:nvGrpSpPr>
        <p:grpSpPr bwMode="auto">
          <a:xfrm>
            <a:off x="6376988" y="3455988"/>
            <a:ext cx="1946275" cy="2109787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169"/>
              <a:ext cx="1947115" cy="17856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5370" name="文本框 15"/>
            <p:cNvSpPr txBox="1">
              <a:spLocks noChangeArrowheads="1"/>
            </p:cNvSpPr>
            <p:nvPr/>
          </p:nvSpPr>
          <p:spPr bwMode="auto">
            <a:xfrm>
              <a:off x="1822236" y="2139370"/>
              <a:ext cx="1743739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27" y="2506024"/>
              <a:ext cx="23505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59715" y="1148715"/>
            <a:ext cx="4563745" cy="5262245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dirty="0">
                <a:latin typeface="+mn-ea"/>
                <a:cs typeface="+mn-ea"/>
                <a:sym typeface="+mn-ea"/>
              </a:rPr>
              <a:t>    </a:t>
            </a:r>
            <a:r>
              <a:rPr lang="zh-CN" altLang="zh-CN" sz="2800" b="1" dirty="0">
                <a:latin typeface="+mn-ea"/>
                <a:cs typeface="+mn-ea"/>
                <a:sym typeface="+mn-ea"/>
              </a:rPr>
              <a:t>余谪居于黄，</a:t>
            </a:r>
            <a:r>
              <a:rPr lang="zh-CN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过</a:t>
            </a:r>
            <a:r>
              <a:rPr lang="zh-CN" altLang="zh-CN" sz="2800" b="1" dirty="0">
                <a:latin typeface="+mn-ea"/>
                <a:cs typeface="+mn-ea"/>
                <a:sym typeface="+mn-ea"/>
              </a:rPr>
              <a:t>岐亭，</a:t>
            </a:r>
            <a:r>
              <a:rPr lang="zh-CN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适</a:t>
            </a:r>
            <a:r>
              <a:rPr lang="zh-CN" altLang="zh-CN" sz="2800" b="1" dirty="0">
                <a:latin typeface="+mn-ea"/>
                <a:cs typeface="+mn-ea"/>
                <a:sym typeface="+mn-ea"/>
              </a:rPr>
              <a:t>见焉，曰：“呜呼！此吾故人陈慥季常也，</a:t>
            </a:r>
            <a:r>
              <a:rPr lang="zh-CN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何为</a:t>
            </a:r>
            <a:r>
              <a:rPr lang="zh-CN" altLang="zh-CN" sz="2800" b="1" dirty="0">
                <a:latin typeface="+mn-ea"/>
                <a:cs typeface="+mn-ea"/>
                <a:sym typeface="+mn-ea"/>
              </a:rPr>
              <a:t>而在此？”方山子亦</a:t>
            </a:r>
            <a:r>
              <a:rPr lang="zh-CN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矍然</a:t>
            </a:r>
            <a:r>
              <a:rPr lang="zh-CN" altLang="zh-CN" sz="2800" b="1" dirty="0">
                <a:latin typeface="+mn-ea"/>
                <a:cs typeface="+mn-ea"/>
                <a:sym typeface="+mn-ea"/>
              </a:rPr>
              <a:t>问余</a:t>
            </a:r>
            <a:r>
              <a:rPr lang="zh-CN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所以</a:t>
            </a:r>
            <a:r>
              <a:rPr lang="zh-CN" altLang="zh-CN" sz="2800" b="1" dirty="0">
                <a:latin typeface="+mn-ea"/>
                <a:cs typeface="+mn-ea"/>
                <a:sym typeface="+mn-ea"/>
              </a:rPr>
              <a:t>至此者。余告之</a:t>
            </a:r>
            <a:r>
              <a:rPr lang="zh-CN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故</a:t>
            </a:r>
            <a:r>
              <a:rPr lang="zh-CN" altLang="zh-CN" sz="2800" b="1" dirty="0">
                <a:latin typeface="+mn-ea"/>
                <a:cs typeface="+mn-ea"/>
                <a:sym typeface="+mn-ea"/>
              </a:rPr>
              <a:t>，俯而不答，仰而笑，呼余宿其家。</a:t>
            </a:r>
            <a:r>
              <a:rPr lang="zh-CN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环堵萧然</a:t>
            </a:r>
            <a:r>
              <a:rPr lang="zh-CN" altLang="zh-CN" sz="2800" b="1" dirty="0">
                <a:latin typeface="+mn-ea"/>
                <a:cs typeface="+mn-ea"/>
                <a:sym typeface="+mn-ea"/>
              </a:rPr>
              <a:t>，而</a:t>
            </a:r>
            <a:r>
              <a:rPr lang="zh-CN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妻子</a:t>
            </a:r>
            <a:r>
              <a:rPr lang="zh-CN" altLang="zh-CN" sz="2800" b="1" dirty="0">
                <a:latin typeface="+mn-ea"/>
                <a:cs typeface="+mn-ea"/>
                <a:sym typeface="+mn-ea"/>
              </a:rPr>
              <a:t>奴婢皆有自得之意。</a:t>
            </a:r>
            <a:endParaRPr lang="zh-CN" altLang="zh-CN" sz="2800" b="1" dirty="0">
              <a:latin typeface="+mn-ea"/>
              <a:cs typeface="+mn-ea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110798" y="1148715"/>
            <a:ext cx="6630670" cy="5262245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SzPct val="100000"/>
              <a:buNone/>
            </a:pPr>
            <a:r>
              <a:rPr lang="zh-CN" altLang="en-US" sz="2800" b="1" dirty="0">
                <a:latin typeface="+mn-ea"/>
                <a:cs typeface="+mn-ea"/>
                <a:sym typeface="+mn-ea"/>
              </a:rPr>
              <a:t>   我因为被贬官居住在黄州</a:t>
            </a:r>
            <a:r>
              <a:rPr lang="en-US" altLang="zh-CN" sz="2800" b="1" dirty="0"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经过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岐亭时</a:t>
            </a:r>
            <a:r>
              <a:rPr lang="en-US" altLang="zh-CN" sz="2800" b="1" dirty="0"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恰好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碰见了他</a:t>
            </a:r>
            <a:r>
              <a:rPr lang="en-US" altLang="zh-CN" sz="2800" b="1" dirty="0"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我说：“啊哟，这是我的老朋友陈慥陈季常呀</a:t>
            </a:r>
            <a:r>
              <a:rPr lang="en-US" altLang="zh-CN" sz="2800" b="1" dirty="0"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为什么</a:t>
            </a:r>
            <a:r>
              <a:rPr lang="zh-CN" altLang="en-US" sz="2800" b="1" u="sng" dirty="0">
                <a:latin typeface="+mn-ea"/>
                <a:cs typeface="+mn-ea"/>
                <a:sym typeface="+mn-ea"/>
              </a:rPr>
              <a:t>在这里呢？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”方山子也很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惊讶</a:t>
            </a:r>
            <a:r>
              <a:rPr lang="en-US" altLang="zh-CN" sz="2800" b="1" dirty="0"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问我到这里来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的原因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。我（把）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原因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告诉了他</a:t>
            </a:r>
            <a:r>
              <a:rPr lang="en-US" altLang="zh-CN" sz="2800" b="1" dirty="0"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他低头不回答，继而仰天大笑</a:t>
            </a:r>
            <a:r>
              <a:rPr lang="en-US" altLang="zh-CN" sz="2800" b="1" dirty="0"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请我住到他家。他的家里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四壁萧条</a:t>
            </a:r>
            <a:r>
              <a:rPr lang="en-US" altLang="zh-CN" sz="2800" b="1" dirty="0"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然而他的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妻子儿女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奴仆都显出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怡然自乐的样子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。</a:t>
            </a:r>
            <a:endParaRPr lang="zh-CN" altLang="en-US" sz="2800" b="1" dirty="0"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825"/>
            <a:ext cx="12192000" cy="493713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362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24057"/>
          <a:stretch>
            <a:fillRect/>
          </a:stretch>
        </p:blipFill>
        <p:spPr bwMode="auto">
          <a:xfrm>
            <a:off x="10042525" y="0"/>
            <a:ext cx="2149475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/>
          <p:nvPr/>
        </p:nvSpPr>
        <p:spPr>
          <a:xfrm>
            <a:off x="1558925" y="476250"/>
            <a:ext cx="42132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en-US" altLang="zh-CN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《</a:t>
            </a:r>
            <a:r>
              <a:rPr lang="zh-CN" altLang="en-US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方山子传</a:t>
            </a:r>
            <a:r>
              <a:rPr lang="en-US" altLang="zh-CN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》</a:t>
            </a:r>
            <a:endParaRPr lang="zh-CN" altLang="en-US" sz="280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0" y="95250"/>
            <a:ext cx="218598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spc="50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5365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017000" y="331788"/>
            <a:ext cx="9429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6" name="组合 40"/>
          <p:cNvGrpSpPr/>
          <p:nvPr/>
        </p:nvGrpSpPr>
        <p:grpSpPr bwMode="auto">
          <a:xfrm>
            <a:off x="6376988" y="3455988"/>
            <a:ext cx="1946275" cy="2109787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169"/>
              <a:ext cx="1947115" cy="17856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5370" name="文本框 15"/>
            <p:cNvSpPr txBox="1">
              <a:spLocks noChangeArrowheads="1"/>
            </p:cNvSpPr>
            <p:nvPr/>
          </p:nvSpPr>
          <p:spPr bwMode="auto">
            <a:xfrm>
              <a:off x="1822236" y="2139370"/>
              <a:ext cx="1743739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27" y="2506024"/>
              <a:ext cx="23505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89255" y="1544320"/>
            <a:ext cx="4860925" cy="4399915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+mn-ea"/>
                <a:cs typeface="+mn-ea"/>
                <a:sym typeface="+mn-ea"/>
              </a:rPr>
              <a:t>    余既</a:t>
            </a:r>
            <a:r>
              <a:rPr lang="zh-CN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耸然异之</a:t>
            </a:r>
            <a:r>
              <a:rPr lang="zh-CN" altLang="zh-CN" sz="2800" b="1" dirty="0">
                <a:latin typeface="+mn-ea"/>
                <a:cs typeface="+mn-ea"/>
                <a:sym typeface="+mn-ea"/>
              </a:rPr>
              <a:t>。</a:t>
            </a:r>
            <a:r>
              <a:rPr lang="zh-CN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独念</a:t>
            </a:r>
            <a:r>
              <a:rPr lang="zh-CN" altLang="zh-CN" sz="2800" b="1" dirty="0">
                <a:latin typeface="+mn-ea"/>
                <a:cs typeface="+mn-ea"/>
                <a:sym typeface="+mn-ea"/>
              </a:rPr>
              <a:t>方山子少时,</a:t>
            </a:r>
            <a:r>
              <a:rPr lang="zh-CN" altLang="zh-CN" sz="2800" b="1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使酒</a:t>
            </a:r>
            <a:r>
              <a:rPr lang="zh-CN" altLang="zh-CN" sz="2800" b="1" dirty="0">
                <a:latin typeface="+mn-ea"/>
                <a:cs typeface="+mn-ea"/>
                <a:sym typeface="+mn-ea"/>
              </a:rPr>
              <a:t>好剑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，</a:t>
            </a:r>
            <a:r>
              <a:rPr lang="zh-CN" altLang="zh-CN" sz="2800" b="1" dirty="0">
                <a:latin typeface="+mn-ea"/>
                <a:cs typeface="+mn-ea"/>
                <a:sym typeface="+mn-ea"/>
              </a:rPr>
              <a:t>用财如粪土。前十</a:t>
            </a:r>
            <a:r>
              <a:rPr lang="zh-CN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有</a:t>
            </a:r>
            <a:r>
              <a:rPr lang="zh-CN" altLang="zh-CN" sz="2800" b="1" dirty="0">
                <a:latin typeface="+mn-ea"/>
                <a:cs typeface="+mn-ea"/>
                <a:sym typeface="+mn-ea"/>
              </a:rPr>
              <a:t>九年，余在岐山，见方山子</a:t>
            </a:r>
            <a:r>
              <a:rPr lang="zh-CN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从</a:t>
            </a:r>
            <a:r>
              <a:rPr lang="zh-CN" altLang="zh-CN" sz="2800" b="1" dirty="0">
                <a:latin typeface="+mn-ea"/>
                <a:cs typeface="+mn-ea"/>
                <a:sym typeface="+mn-ea"/>
              </a:rPr>
              <a:t>两骑，挟二矢，游西山，鹊起于前，使骑逐而射之，不获。方山子怒马独出，一发得之。</a:t>
            </a:r>
            <a:r>
              <a:rPr lang="zh-CN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因</a:t>
            </a:r>
            <a:r>
              <a:rPr lang="zh-CN" altLang="zh-CN" sz="2800" b="1" dirty="0">
                <a:latin typeface="+mn-ea"/>
                <a:cs typeface="+mn-ea"/>
                <a:sym typeface="+mn-ea"/>
              </a:rPr>
              <a:t>与余马上论用兵及古今成败，自谓一世豪士。今几日耳，</a:t>
            </a:r>
            <a:r>
              <a:rPr lang="zh-CN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精悍</a:t>
            </a:r>
            <a:r>
              <a:rPr lang="zh-CN" altLang="zh-CN" sz="2800" b="1" dirty="0">
                <a:latin typeface="+mn-ea"/>
                <a:cs typeface="+mn-ea"/>
                <a:sym typeface="+mn-ea"/>
              </a:rPr>
              <a:t>之色，</a:t>
            </a:r>
            <a:r>
              <a:rPr lang="zh-CN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犹见</a:t>
            </a:r>
            <a:r>
              <a:rPr lang="zh-CN" altLang="zh-CN" sz="2800" b="1" dirty="0">
                <a:latin typeface="+mn-ea"/>
                <a:cs typeface="+mn-ea"/>
                <a:sym typeface="+mn-ea"/>
              </a:rPr>
              <a:t>于眉间，而</a:t>
            </a:r>
            <a:r>
              <a:rPr lang="zh-CN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岂</a:t>
            </a:r>
            <a:r>
              <a:rPr lang="zh-CN" altLang="zh-CN" sz="2800" b="1" dirty="0">
                <a:latin typeface="+mn-ea"/>
                <a:cs typeface="+mn-ea"/>
                <a:sym typeface="+mn-ea"/>
              </a:rPr>
              <a:t>山中之人哉！ </a:t>
            </a:r>
            <a:endParaRPr lang="zh-CN" altLang="zh-CN" sz="2800" b="1" dirty="0">
              <a:latin typeface="+mn-ea"/>
              <a:cs typeface="+mn-ea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425440" y="1374775"/>
            <a:ext cx="6352540" cy="4739005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    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我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对此感到十分惊异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。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私下回想起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方山子年轻时</a:t>
            </a:r>
            <a:r>
              <a:rPr lang="en-US" altLang="zh-CN" sz="2800" b="1" dirty="0"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酗酒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放纵任性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喜欢使剑</a:t>
            </a:r>
            <a:r>
              <a:rPr lang="en-US" altLang="zh-CN" sz="2800" b="1" dirty="0"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挥金如土的游侠之士。十九年前</a:t>
            </a:r>
            <a:r>
              <a:rPr lang="en-US" altLang="zh-CN" sz="2800" b="1" dirty="0"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我在岐下</a:t>
            </a:r>
            <a:r>
              <a:rPr lang="en-US" altLang="zh-CN" sz="2800" b="1" dirty="0"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见到方山子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带着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两名骑马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随从</a:t>
            </a:r>
            <a:r>
              <a:rPr lang="en-US" altLang="zh-CN" sz="2800" b="1" dirty="0"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身藏两箭</a:t>
            </a:r>
            <a:r>
              <a:rPr lang="en-US" altLang="zh-CN" sz="2800" b="1" dirty="0"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在西山游猎。只见（在）前方一鹊飞起</a:t>
            </a:r>
            <a:r>
              <a:rPr lang="en-US" altLang="zh-CN" sz="2800" b="1" dirty="0"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他便让随从追赶射鹊</a:t>
            </a:r>
            <a:r>
              <a:rPr lang="en-US" altLang="zh-CN" sz="2800" b="1" dirty="0"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未能射中。方山子奋力鞭马独自冲出去，一箭射中飞鹊。他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于是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（在）马上与我谈论起用兵之道和古今成败的事，自认为是一代豪杰。至今又过了多少日子了</a:t>
            </a:r>
            <a:r>
              <a:rPr lang="en-US" altLang="zh-CN" sz="2800" b="1" u="sng" dirty="0"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精明强干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的神色</a:t>
            </a:r>
            <a:r>
              <a:rPr lang="en-US" altLang="zh-CN" sz="2800" b="1" u="sng" dirty="0">
                <a:latin typeface="+mn-ea"/>
                <a:cs typeface="+mn-ea"/>
                <a:sym typeface="+mn-ea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仍还显现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在眉宇间，又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怎么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会是一位隐居山中的人呢？ </a:t>
            </a:r>
            <a:endParaRPr lang="zh-CN" altLang="en-US" sz="2800" b="1" dirty="0"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825"/>
            <a:ext cx="12192000" cy="493713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362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24057"/>
          <a:stretch>
            <a:fillRect/>
          </a:stretch>
        </p:blipFill>
        <p:spPr bwMode="auto">
          <a:xfrm>
            <a:off x="10042525" y="0"/>
            <a:ext cx="2149475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/>
          <p:nvPr/>
        </p:nvSpPr>
        <p:spPr>
          <a:xfrm>
            <a:off x="1558925" y="476250"/>
            <a:ext cx="42132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en-US" altLang="zh-CN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《</a:t>
            </a:r>
            <a:r>
              <a:rPr lang="zh-CN" altLang="en-US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方山子传</a:t>
            </a:r>
            <a:r>
              <a:rPr lang="en-US" altLang="zh-CN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》</a:t>
            </a:r>
            <a:endParaRPr lang="zh-CN" altLang="en-US" sz="280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0" y="95250"/>
            <a:ext cx="218598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spc="50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5365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017000" y="331788"/>
            <a:ext cx="9429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6" name="组合 40"/>
          <p:cNvGrpSpPr/>
          <p:nvPr/>
        </p:nvGrpSpPr>
        <p:grpSpPr bwMode="auto">
          <a:xfrm>
            <a:off x="6376988" y="3455988"/>
            <a:ext cx="1946275" cy="2109787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169"/>
              <a:ext cx="1947115" cy="17856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5370" name="文本框 15"/>
            <p:cNvSpPr txBox="1">
              <a:spLocks noChangeArrowheads="1"/>
            </p:cNvSpPr>
            <p:nvPr/>
          </p:nvSpPr>
          <p:spPr bwMode="auto">
            <a:xfrm>
              <a:off x="1822236" y="2139370"/>
              <a:ext cx="1743739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27" y="2506024"/>
              <a:ext cx="23505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36550" y="1374775"/>
            <a:ext cx="4693920" cy="4399915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+mn-ea"/>
                <a:cs typeface="+mn-ea"/>
                <a:sym typeface="+mn-ea"/>
              </a:rPr>
              <a:t>    然方山子</a:t>
            </a:r>
            <a:r>
              <a:rPr lang="zh-CN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世有勋阀</a:t>
            </a:r>
            <a:r>
              <a:rPr lang="zh-CN" altLang="zh-CN" sz="2800" b="1" dirty="0">
                <a:latin typeface="+mn-ea"/>
                <a:cs typeface="+mn-ea"/>
                <a:sym typeface="+mn-ea"/>
              </a:rPr>
              <a:t>，当得官，</a:t>
            </a:r>
            <a:r>
              <a:rPr lang="zh-CN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使</a:t>
            </a:r>
            <a:r>
              <a:rPr lang="zh-CN" altLang="zh-CN" sz="2800" b="1" dirty="0">
                <a:latin typeface="+mn-ea"/>
                <a:cs typeface="+mn-ea"/>
                <a:sym typeface="+mn-ea"/>
              </a:rPr>
              <a:t>从事于其间，今已</a:t>
            </a:r>
            <a:r>
              <a:rPr lang="zh-CN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显闻</a:t>
            </a:r>
            <a:r>
              <a:rPr lang="zh-CN" altLang="zh-CN" sz="2800" b="1" dirty="0">
                <a:latin typeface="+mn-ea"/>
                <a:cs typeface="+mn-ea"/>
                <a:sym typeface="+mn-ea"/>
              </a:rPr>
              <a:t>。而其家在洛阳，园宅壮丽，与公侯</a:t>
            </a:r>
            <a:r>
              <a:rPr lang="zh-CN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等</a:t>
            </a:r>
            <a:r>
              <a:rPr lang="zh-CN" altLang="zh-CN" sz="2800" b="1" dirty="0">
                <a:latin typeface="+mn-ea"/>
                <a:cs typeface="+mn-ea"/>
                <a:sym typeface="+mn-ea"/>
              </a:rPr>
              <a:t>。河北有田，岁得帛千匹，亦</a:t>
            </a:r>
            <a:r>
              <a:rPr lang="zh-CN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足以</a:t>
            </a:r>
            <a:r>
              <a:rPr lang="zh-CN" altLang="zh-CN" sz="2800" b="1" dirty="0">
                <a:latin typeface="+mn-ea"/>
                <a:cs typeface="+mn-ea"/>
                <a:sym typeface="+mn-ea"/>
              </a:rPr>
              <a:t>富乐。皆弃不取，独来穷山中，此</a:t>
            </a:r>
            <a:r>
              <a:rPr lang="zh-CN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岂</a:t>
            </a:r>
            <a:r>
              <a:rPr lang="zh-CN" altLang="zh-CN" sz="2800" b="1" dirty="0">
                <a:latin typeface="+mn-ea"/>
                <a:cs typeface="+mn-ea"/>
                <a:sym typeface="+mn-ea"/>
              </a:rPr>
              <a:t>无</a:t>
            </a:r>
            <a:r>
              <a:rPr lang="zh-CN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得</a:t>
            </a:r>
            <a:r>
              <a:rPr lang="zh-CN" altLang="zh-CN" sz="2800" b="1" dirty="0">
                <a:latin typeface="+mn-ea"/>
                <a:cs typeface="+mn-ea"/>
                <a:sym typeface="+mn-ea"/>
              </a:rPr>
              <a:t>而</a:t>
            </a:r>
            <a:r>
              <a:rPr lang="zh-CN" altLang="zh-CN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然</a:t>
            </a:r>
            <a:r>
              <a:rPr lang="zh-CN" altLang="zh-CN" sz="2800" b="1" dirty="0">
                <a:latin typeface="+mn-ea"/>
                <a:cs typeface="+mn-ea"/>
                <a:sym typeface="+mn-ea"/>
              </a:rPr>
              <a:t>哉？</a:t>
            </a:r>
            <a:endParaRPr lang="en-US" altLang="zh-CN" sz="2800" b="1" dirty="0">
              <a:latin typeface="+mn-ea"/>
              <a:cs typeface="+mn-ea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+mn-ea"/>
                <a:cs typeface="+mn-ea"/>
                <a:sym typeface="+mn-ea"/>
              </a:rPr>
              <a:t>    </a:t>
            </a:r>
            <a:r>
              <a:rPr lang="zh-CN" altLang="zh-CN" sz="2800" b="1" dirty="0">
                <a:latin typeface="+mn-ea"/>
                <a:cs typeface="+mn-ea"/>
                <a:sym typeface="+mn-ea"/>
              </a:rPr>
              <a:t>余闻光、黄间多异人，往往</a:t>
            </a:r>
            <a:r>
              <a:rPr lang="zh-CN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阳</a:t>
            </a:r>
            <a:r>
              <a:rPr lang="zh-CN" altLang="zh-CN" sz="2800" b="1" dirty="0">
                <a:latin typeface="+mn-ea"/>
                <a:cs typeface="+mn-ea"/>
                <a:sym typeface="+mn-ea"/>
              </a:rPr>
              <a:t>狂垢污，不可得而见，方山子</a:t>
            </a:r>
            <a:r>
              <a:rPr lang="zh-CN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傥</a:t>
            </a:r>
            <a:r>
              <a:rPr lang="zh-CN" altLang="zh-CN" sz="2800" b="1" dirty="0">
                <a:latin typeface="+mn-ea"/>
                <a:cs typeface="+mn-ea"/>
                <a:sym typeface="+mn-ea"/>
              </a:rPr>
              <a:t>见之</a:t>
            </a:r>
            <a:r>
              <a:rPr lang="zh-CN" altLang="zh-CN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与</a:t>
            </a:r>
            <a:r>
              <a:rPr lang="zh-CN" altLang="zh-CN" sz="2800" b="1" dirty="0">
                <a:latin typeface="+mn-ea"/>
                <a:cs typeface="+mn-ea"/>
                <a:sym typeface="+mn-ea"/>
              </a:rPr>
              <a:t>？ </a:t>
            </a:r>
            <a:endParaRPr lang="zh-CN" altLang="zh-CN" sz="2800" b="1" dirty="0">
              <a:latin typeface="+mn-ea"/>
              <a:cs typeface="+mn-ea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208270" y="1374775"/>
            <a:ext cx="6716395" cy="4351655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zh-CN" altLang="en-US" sz="2800" b="1" dirty="0">
                <a:latin typeface="+mn-ea"/>
                <a:cs typeface="+mn-ea"/>
                <a:sym typeface="+mn-ea"/>
              </a:rPr>
              <a:t>    方山子出身在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世代功勋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之家，理应有官做，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假使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让他在朝中任职，到现在已经</a:t>
            </a:r>
            <a:r>
              <a:rPr lang="zh-CN" altLang="en-US" sz="2800" b="1" u="sng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显赫闻名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了</a:t>
            </a:r>
            <a:r>
              <a:rPr lang="zh-CN" altLang="en-US" sz="2800" b="1" u="sng" dirty="0">
                <a:solidFill>
                  <a:srgbClr val="0000CC"/>
                </a:solidFill>
                <a:latin typeface="+mn-ea"/>
                <a:cs typeface="+mn-ea"/>
                <a:sym typeface="+mn-ea"/>
              </a:rPr>
              <a:t>。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他原本家在洛阳，园林宅舍雄伟富丽，可与公侯之家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等同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。在河北有田地，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每年收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获上千匹的丝帛，也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足够用来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使生活富裕安乐了。然而他都抛开不去享用，偏偏来到穷僻的山里，这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难道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不是因为他有独到的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体会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才会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这样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的吗？　　</a:t>
            </a:r>
            <a:endParaRPr lang="zh-CN" altLang="en-US" sz="2800" b="1" dirty="0">
              <a:latin typeface="+mn-ea"/>
              <a:cs typeface="+mn-ea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>
                <a:latin typeface="+mn-ea"/>
                <a:cs typeface="+mn-ea"/>
                <a:sym typeface="+mn-ea"/>
              </a:rPr>
              <a:t>    我听说光州、黄州一带有很多奇人异士，常常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假装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疯颠、浑身肮脏，但是无法见到他们；方山子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或许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能遇见他们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吧</a:t>
            </a:r>
            <a:r>
              <a:rPr lang="zh-CN" altLang="en-US" sz="2800" b="1" dirty="0">
                <a:latin typeface="+mn-ea"/>
                <a:cs typeface="+mn-ea"/>
                <a:sym typeface="+mn-ea"/>
              </a:rPr>
              <a:t>。</a:t>
            </a:r>
            <a:endParaRPr lang="zh-CN" altLang="en-US" sz="2800" b="1" dirty="0"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825"/>
            <a:ext cx="12192000" cy="493713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362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24057"/>
          <a:stretch>
            <a:fillRect/>
          </a:stretch>
        </p:blipFill>
        <p:spPr bwMode="auto">
          <a:xfrm>
            <a:off x="10042525" y="0"/>
            <a:ext cx="2149475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/>
          <p:nvPr/>
        </p:nvSpPr>
        <p:spPr>
          <a:xfrm>
            <a:off x="1558925" y="476250"/>
            <a:ext cx="42132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en-US" altLang="zh-CN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《</a:t>
            </a:r>
            <a:r>
              <a:rPr lang="zh-CN" altLang="en-US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庖丁解牛</a:t>
            </a:r>
            <a:r>
              <a:rPr lang="en-US" altLang="zh-CN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》</a:t>
            </a:r>
            <a:endParaRPr lang="zh-CN" altLang="en-US" sz="280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0" y="95250"/>
            <a:ext cx="218598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spc="50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5365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017000" y="331788"/>
            <a:ext cx="9429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6" name="组合 40"/>
          <p:cNvGrpSpPr/>
          <p:nvPr/>
        </p:nvGrpSpPr>
        <p:grpSpPr bwMode="auto">
          <a:xfrm>
            <a:off x="6376988" y="3455988"/>
            <a:ext cx="1946275" cy="2109787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169"/>
              <a:ext cx="1947115" cy="17856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5370" name="文本框 15"/>
            <p:cNvSpPr txBox="1">
              <a:spLocks noChangeArrowheads="1"/>
            </p:cNvSpPr>
            <p:nvPr/>
          </p:nvSpPr>
          <p:spPr bwMode="auto">
            <a:xfrm>
              <a:off x="1822236" y="2139370"/>
              <a:ext cx="1743739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27" y="2506024"/>
              <a:ext cx="23505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28270" y="998855"/>
            <a:ext cx="4879340" cy="5692775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000066"/>
                </a:solidFill>
                <a:latin typeface="+mj-ea"/>
                <a:ea typeface="+mj-ea"/>
                <a:cs typeface="+mj-ea"/>
                <a:sym typeface="+mn-ea"/>
              </a:rPr>
              <a:t> 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庖丁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为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文惠君解牛。手之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所触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，肩之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所倚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，足之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所履</a:t>
            </a:r>
            <a:r>
              <a:rPr lang="zh-CN" altLang="en-US" sz="2800" b="1" dirty="0">
                <a:solidFill>
                  <a:srgbClr val="000066"/>
                </a:solidFill>
                <a:latin typeface="+mj-ea"/>
                <a:ea typeface="+mj-ea"/>
                <a:cs typeface="+mj-ea"/>
                <a:sym typeface="+mn-ea"/>
              </a:rPr>
              <a:t>，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膝之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所踦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，砉然</a:t>
            </a:r>
            <a:r>
              <a:rPr lang="zh-CN" altLang="en-US" sz="2800" b="1" dirty="0">
                <a:solidFill>
                  <a:srgbClr val="0066FF"/>
                </a:solidFill>
                <a:latin typeface="+mj-ea"/>
                <a:ea typeface="+mj-ea"/>
                <a:cs typeface="+mj-ea"/>
                <a:sym typeface="+mn-ea"/>
              </a:rPr>
              <a:t>向然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，奏刀騞然，莫不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中</a:t>
            </a:r>
            <a:r>
              <a:rPr lang="zh-CN" altLang="en-US" sz="2800" b="1" dirty="0">
                <a:solidFill>
                  <a:srgbClr val="000066"/>
                </a:solidFill>
                <a:latin typeface="+mj-ea"/>
                <a:ea typeface="+mj-ea"/>
                <a:cs typeface="+mj-ea"/>
                <a:sym typeface="+mn-ea"/>
              </a:rPr>
              <a:t>音</a:t>
            </a:r>
            <a:r>
              <a:rPr lang="zh-CN" altLang="en-US" sz="2800" b="1" dirty="0" smtClean="0">
                <a:solidFill>
                  <a:srgbClr val="000066"/>
                </a:solidFill>
                <a:latin typeface="+mj-ea"/>
                <a:ea typeface="+mj-ea"/>
                <a:cs typeface="+mj-ea"/>
                <a:sym typeface="+mn-ea"/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合于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桑林之舞，乃中经首之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会</a:t>
            </a:r>
            <a:r>
              <a:rPr lang="zh-CN" altLang="en-US" sz="2800" b="1" dirty="0">
                <a:solidFill>
                  <a:srgbClr val="000066"/>
                </a:solidFill>
                <a:latin typeface="+mj-ea"/>
                <a:ea typeface="+mj-ea"/>
                <a:cs typeface="+mj-ea"/>
                <a:sym typeface="+mn-ea"/>
              </a:rPr>
              <a:t>。</a:t>
            </a:r>
            <a:endParaRPr lang="zh-CN" altLang="en-US" sz="2800" b="1" dirty="0">
              <a:solidFill>
                <a:srgbClr val="000066"/>
              </a:solidFill>
              <a:latin typeface="+mj-ea"/>
              <a:ea typeface="+mj-ea"/>
              <a:cs typeface="+mj-ea"/>
              <a:sym typeface="+mn-ea"/>
            </a:endParaRPr>
          </a:p>
          <a:p>
            <a:pPr algn="l"/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    文惠君日：“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善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哉！技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盖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至此乎？”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  <a:p>
            <a:pPr algn="l"/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    庖丁释刀对曰：“臣之所好者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道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也，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进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乎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技矣。</a:t>
            </a:r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 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始臣之解牛之时，所见无非全牛者。三年之后，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未尝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见全牛也。方今之时，臣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以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神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遇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而不以目视，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官知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止而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神欲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行。 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155565" y="1089025"/>
            <a:ext cx="7036435" cy="5513070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rgbClr val="0000CC"/>
                </a:solidFill>
                <a:latin typeface="+mj-ea"/>
                <a:ea typeface="+mj-ea"/>
                <a:cs typeface="+mj-ea"/>
                <a:sym typeface="+mn-ea"/>
              </a:rPr>
              <a:t> 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庖丁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给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梁惠王宰牛。手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所接触的地方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，肩膀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所倚靠的地方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，脚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所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踩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的地方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，膝盖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所顶的地方，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哗哗作响，进刀时豁豁地，没有不合音律的：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合乎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（汤时）</a:t>
            </a:r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《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桑林</a:t>
            </a:r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》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舞乐的节拍，又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合乎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（尧时）</a:t>
            </a:r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《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经首</a:t>
            </a:r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》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乐曲的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节奏</a:t>
            </a:r>
            <a:r>
              <a:rPr lang="zh-CN" altLang="en-US" sz="2800" b="1" dirty="0">
                <a:solidFill>
                  <a:srgbClr val="0000CC"/>
                </a:solidFill>
                <a:latin typeface="+mj-ea"/>
                <a:ea typeface="+mj-ea"/>
                <a:cs typeface="+mj-ea"/>
                <a:sym typeface="+mn-ea"/>
              </a:rPr>
              <a:t>。</a:t>
            </a:r>
            <a:r>
              <a:rPr lang="en-US" altLang="zh-CN" sz="2800" b="1" dirty="0">
                <a:solidFill>
                  <a:srgbClr val="0000CC"/>
                </a:solidFill>
                <a:latin typeface="+mj-ea"/>
                <a:ea typeface="+mj-ea"/>
                <a:cs typeface="+mj-ea"/>
                <a:sym typeface="+mn-ea"/>
              </a:rPr>
              <a:t> </a:t>
            </a:r>
            <a:endParaRPr lang="en-US" altLang="zh-CN" sz="2800" b="1" dirty="0">
              <a:solidFill>
                <a:srgbClr val="0000CC"/>
              </a:solidFill>
              <a:latin typeface="+mj-ea"/>
              <a:ea typeface="+mj-ea"/>
              <a:cs typeface="+mj-ea"/>
              <a:sym typeface="+mn-ea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梁惠王说：“嘻，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好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啊！（你解牛的）技术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怎么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竟会高超到这种程度啊？”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2800" b="1" dirty="0" smtClean="0">
                <a:latin typeface="+mj-ea"/>
                <a:ea typeface="+mj-ea"/>
                <a:cs typeface="+mj-ea"/>
                <a:sym typeface="+mn-ea"/>
              </a:rPr>
              <a:t>厨师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放下刀回答说：“我所爱好的，是（事物的）规律，（已经）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超过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（一般的）技术了。开始我宰牛的时候，眼里所看到的没有不是牛的；三年以后，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未曾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见到整头的牛了。现在，我</a:t>
            </a:r>
            <a:r>
              <a:rPr lang="zh-CN" altLang="en-US" sz="2800" b="1" u="sng" dirty="0">
                <a:latin typeface="+mj-ea"/>
                <a:ea typeface="+mj-ea"/>
                <a:cs typeface="+mj-ea"/>
                <a:sym typeface="+mn-ea"/>
              </a:rPr>
              <a:t>用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精神和牛接触，而不用眼睛去看，视觉停止了而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精神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在活动。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497"/>
            <a:ext cx="12192000" cy="493986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/>
          <a:srcRect b="24057"/>
          <a:stretch>
            <a:fillRect/>
          </a:stretch>
        </p:blipFill>
        <p:spPr>
          <a:xfrm flipH="1">
            <a:off x="10042768" y="1"/>
            <a:ext cx="2149230" cy="201798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59674" y="476963"/>
            <a:ext cx="4212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《</a:t>
            </a:r>
            <a:r>
              <a:rPr lang="zh-CN" altLang="en-US" sz="2800" b="1" dirty="0" smtClean="0"/>
              <a:t>六国论</a:t>
            </a:r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》</a:t>
            </a:r>
            <a:endParaRPr lang="zh-CN" altLang="en-US" sz="2800" spc="100" dirty="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" y="94594"/>
            <a:ext cx="21861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50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uFillTx/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1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9016809" y="331899"/>
            <a:ext cx="943902" cy="478671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6376559" y="3456426"/>
            <a:ext cx="1947115" cy="2109455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721"/>
              <a:ext cx="1947115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3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mtClean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36550" y="1214755"/>
            <a:ext cx="5239385" cy="5015865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latin typeface="+mn-ea"/>
                <a:cs typeface="+mn-ea"/>
              </a:rPr>
              <a:t>    </a:t>
            </a:r>
            <a:r>
              <a:rPr lang="zh-CN" altLang="en-US" sz="2000" b="1" dirty="0" smtClean="0">
                <a:latin typeface="+mn-ea"/>
                <a:cs typeface="+mn-ea"/>
              </a:rPr>
              <a:t>六国破灭，非兵不利 ，战不善，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cs typeface="+mn-ea"/>
              </a:rPr>
              <a:t>弊</a:t>
            </a:r>
            <a:r>
              <a:rPr lang="zh-CN" altLang="en-US" sz="2000" b="1" dirty="0" smtClean="0">
                <a:latin typeface="+mn-ea"/>
                <a:cs typeface="+mn-ea"/>
              </a:rPr>
              <a:t>在赂秦。赂秦而力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cs typeface="+mn-ea"/>
              </a:rPr>
              <a:t>亏</a:t>
            </a:r>
            <a:r>
              <a:rPr lang="zh-CN" altLang="en-US" sz="2000" b="1" dirty="0" smtClean="0">
                <a:latin typeface="+mn-ea"/>
                <a:cs typeface="+mn-ea"/>
              </a:rPr>
              <a:t>，破灭之道也。或曰：六国互丧，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cs typeface="+mn-ea"/>
              </a:rPr>
              <a:t>率</a:t>
            </a:r>
            <a:r>
              <a:rPr lang="zh-CN" altLang="en-US" sz="2000" b="1" dirty="0" smtClean="0">
                <a:latin typeface="+mn-ea"/>
                <a:cs typeface="+mn-ea"/>
              </a:rPr>
              <a:t>赂秦耶？曰：不赂者以赂者丧，盖失强援，不能独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cs typeface="+mn-ea"/>
              </a:rPr>
              <a:t>完</a:t>
            </a:r>
            <a:r>
              <a:rPr lang="zh-CN" altLang="en-US" sz="2000" b="1" dirty="0" smtClean="0">
                <a:latin typeface="+mn-ea"/>
                <a:cs typeface="+mn-ea"/>
              </a:rPr>
              <a:t>。故曰：弊在赂秦也。</a:t>
            </a:r>
            <a:endParaRPr lang="zh-CN" altLang="en-US" sz="2000" b="1" dirty="0" smtClean="0">
              <a:latin typeface="+mn-ea"/>
              <a:cs typeface="+mn-ea"/>
            </a:endParaRPr>
          </a:p>
          <a:p>
            <a:r>
              <a:rPr lang="zh-CN" altLang="en-US" sz="2000" b="1" dirty="0" smtClean="0">
                <a:latin typeface="+mn-ea"/>
                <a:cs typeface="+mn-ea"/>
              </a:rPr>
              <a:t>    秦以攻取之外，小则获邑，大则得城。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cs typeface="+mn-ea"/>
              </a:rPr>
              <a:t>较</a:t>
            </a:r>
            <a:r>
              <a:rPr lang="zh-CN" altLang="en-US" sz="2000" b="1" dirty="0" smtClean="0">
                <a:latin typeface="+mn-ea"/>
                <a:cs typeface="+mn-ea"/>
              </a:rPr>
              <a:t>秦之所得，与战胜而得者，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cs typeface="+mn-ea"/>
              </a:rPr>
              <a:t>其实</a:t>
            </a:r>
            <a:r>
              <a:rPr lang="zh-CN" altLang="en-US" sz="2000" b="1" dirty="0" smtClean="0">
                <a:latin typeface="+mn-ea"/>
                <a:cs typeface="+mn-ea"/>
              </a:rPr>
              <a:t>百倍；诸侯之所亡，与战败而亡者，其实亦百倍。则秦之所大欲，诸侯之所大患，固不在战矣。思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cs typeface="+mn-ea"/>
              </a:rPr>
              <a:t>厥</a:t>
            </a:r>
            <a:r>
              <a:rPr lang="zh-CN" altLang="en-US" sz="2000" b="1" dirty="0" smtClean="0">
                <a:latin typeface="+mn-ea"/>
                <a:cs typeface="+mn-ea"/>
              </a:rPr>
              <a:t>先祖父，暴霜露，斩荆棘，以有尺寸之地。子孙视之不甚惜，举以予人，如弃草芥。今日割五城，明日割十城，然后得一夕安寝。起视四境，而秦兵又至矣。然则诸侯之地有限，暴秦之欲无厌，奉之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cs typeface="+mn-ea"/>
              </a:rPr>
              <a:t>弥繁</a:t>
            </a:r>
            <a:r>
              <a:rPr lang="zh-CN" altLang="en-US" sz="2000" b="1" dirty="0" smtClean="0">
                <a:latin typeface="+mn-ea"/>
                <a:cs typeface="+mn-ea"/>
              </a:rPr>
              <a:t>，侵之愈急。故不战而强弱胜负已判矣。至于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  <a:cs typeface="+mn-ea"/>
              </a:rPr>
              <a:t>颠覆</a:t>
            </a:r>
            <a:r>
              <a:rPr lang="zh-CN" altLang="en-US" sz="2000" b="1" dirty="0" smtClean="0">
                <a:latin typeface="+mn-ea"/>
                <a:cs typeface="+mn-ea"/>
              </a:rPr>
              <a:t>，理固宜然。古人云：</a:t>
            </a:r>
            <a:r>
              <a:rPr lang="en-US" sz="2000" b="1" dirty="0" smtClean="0">
                <a:latin typeface="+mn-ea"/>
                <a:cs typeface="+mn-ea"/>
              </a:rPr>
              <a:t>“</a:t>
            </a:r>
            <a:r>
              <a:rPr lang="zh-CN" altLang="en-US" sz="2000" b="1" dirty="0" smtClean="0">
                <a:latin typeface="+mn-ea"/>
                <a:cs typeface="+mn-ea"/>
              </a:rPr>
              <a:t>以地事秦，犹抱薪救火，薪不尽，火不灭。</a:t>
            </a:r>
            <a:r>
              <a:rPr lang="en-US" sz="2000" b="1" dirty="0" smtClean="0">
                <a:latin typeface="+mn-ea"/>
                <a:cs typeface="+mn-ea"/>
              </a:rPr>
              <a:t>”</a:t>
            </a:r>
            <a:r>
              <a:rPr lang="zh-CN" altLang="en-US" sz="2000" b="1" dirty="0" smtClean="0">
                <a:latin typeface="+mn-ea"/>
                <a:cs typeface="+mn-ea"/>
              </a:rPr>
              <a:t>此言得之。</a:t>
            </a:r>
            <a:endParaRPr lang="zh-CN" altLang="zh-CN" sz="2400" b="1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72150" y="1337945"/>
            <a:ext cx="6138545" cy="4769485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latin typeface="+mn-ea"/>
                <a:cs typeface="+mn-ea"/>
              </a:rPr>
              <a:t>    </a:t>
            </a:r>
            <a:r>
              <a:rPr lang="zh-CN" altLang="en-US" sz="1600" b="1" dirty="0" smtClean="0">
                <a:latin typeface="+mn-ea"/>
                <a:cs typeface="+mn-ea"/>
              </a:rPr>
              <a:t>六国灭亡，不是武器不锐利，仗打得不好，</a:t>
            </a:r>
            <a:r>
              <a:rPr lang="zh-CN" altLang="en-US" sz="1600" b="1" dirty="0" smtClean="0">
                <a:solidFill>
                  <a:srgbClr val="FF0000"/>
                </a:solidFill>
                <a:latin typeface="+mn-ea"/>
                <a:cs typeface="+mn-ea"/>
              </a:rPr>
              <a:t>弊病</a:t>
            </a:r>
            <a:r>
              <a:rPr lang="zh-CN" altLang="en-US" sz="1600" b="1" dirty="0" smtClean="0">
                <a:latin typeface="+mn-ea"/>
                <a:cs typeface="+mn-ea"/>
              </a:rPr>
              <a:t>在于割地贿赂秦国。割地贿赂秦国，自己的力量就</a:t>
            </a:r>
            <a:r>
              <a:rPr lang="zh-CN" altLang="en-US" sz="1600" b="1" dirty="0" smtClean="0">
                <a:solidFill>
                  <a:srgbClr val="FF0000"/>
                </a:solidFill>
                <a:latin typeface="+mn-ea"/>
                <a:cs typeface="+mn-ea"/>
              </a:rPr>
              <a:t>亏损</a:t>
            </a:r>
            <a:r>
              <a:rPr lang="zh-CN" altLang="en-US" sz="1600" b="1" dirty="0" smtClean="0">
                <a:latin typeface="+mn-ea"/>
                <a:cs typeface="+mn-ea"/>
              </a:rPr>
              <a:t>了，这是灭亡的原因。有人说：</a:t>
            </a:r>
            <a:r>
              <a:rPr lang="en-US" sz="1600" b="1" dirty="0" smtClean="0">
                <a:latin typeface="+mn-ea"/>
                <a:cs typeface="+mn-ea"/>
              </a:rPr>
              <a:t>“</a:t>
            </a:r>
            <a:r>
              <a:rPr lang="zh-CN" altLang="en-US" sz="1600" b="1" dirty="0" smtClean="0">
                <a:latin typeface="+mn-ea"/>
                <a:cs typeface="+mn-ea"/>
              </a:rPr>
              <a:t>六国相继灭亡，</a:t>
            </a:r>
            <a:r>
              <a:rPr lang="zh-CN" altLang="en-US" sz="1600" b="1" dirty="0" smtClean="0">
                <a:solidFill>
                  <a:srgbClr val="FF0000"/>
                </a:solidFill>
                <a:latin typeface="+mn-ea"/>
                <a:cs typeface="+mn-ea"/>
              </a:rPr>
              <a:t>全都</a:t>
            </a:r>
            <a:r>
              <a:rPr lang="zh-CN" altLang="en-US" sz="1600" b="1" dirty="0" smtClean="0">
                <a:latin typeface="+mn-ea"/>
                <a:cs typeface="+mn-ea"/>
              </a:rPr>
              <a:t>是由于割地贿赂秦国吗？</a:t>
            </a:r>
            <a:r>
              <a:rPr lang="en-US" sz="1600" b="1" dirty="0" smtClean="0">
                <a:latin typeface="+mn-ea"/>
                <a:cs typeface="+mn-ea"/>
              </a:rPr>
              <a:t>”</a:t>
            </a:r>
            <a:r>
              <a:rPr lang="zh-CN" altLang="en-US" sz="1600" b="1" dirty="0" smtClean="0">
                <a:latin typeface="+mn-ea"/>
                <a:cs typeface="+mn-ea"/>
              </a:rPr>
              <a:t>回答说：</a:t>
            </a:r>
            <a:r>
              <a:rPr lang="en-US" sz="1600" b="1" dirty="0" smtClean="0">
                <a:latin typeface="+mn-ea"/>
                <a:cs typeface="+mn-ea"/>
              </a:rPr>
              <a:t>“</a:t>
            </a:r>
            <a:r>
              <a:rPr lang="zh-CN" altLang="en-US" sz="1600" b="1" dirty="0" smtClean="0">
                <a:latin typeface="+mn-ea"/>
                <a:cs typeface="+mn-ea"/>
              </a:rPr>
              <a:t>不割地贿赂秦国的国家因为割地贿赂秦国的国家而灭亡。因为他们失去了强有力的外援，不能单独</a:t>
            </a:r>
            <a:r>
              <a:rPr lang="zh-CN" altLang="en-US" sz="1600" b="1" dirty="0" smtClean="0">
                <a:solidFill>
                  <a:srgbClr val="FF0000"/>
                </a:solidFill>
                <a:latin typeface="+mn-ea"/>
                <a:cs typeface="+mn-ea"/>
              </a:rPr>
              <a:t>保全</a:t>
            </a:r>
            <a:r>
              <a:rPr lang="zh-CN" altLang="en-US" sz="1600" b="1" dirty="0" smtClean="0">
                <a:latin typeface="+mn-ea"/>
                <a:cs typeface="+mn-ea"/>
              </a:rPr>
              <a:t>。所以说：</a:t>
            </a:r>
            <a:r>
              <a:rPr lang="en-US" sz="1600" b="1" dirty="0" smtClean="0">
                <a:latin typeface="+mn-ea"/>
                <a:cs typeface="+mn-ea"/>
              </a:rPr>
              <a:t>‘</a:t>
            </a:r>
            <a:r>
              <a:rPr lang="zh-CN" altLang="en-US" sz="1600" b="1" dirty="0" smtClean="0">
                <a:latin typeface="+mn-ea"/>
                <a:cs typeface="+mn-ea"/>
              </a:rPr>
              <a:t>弊病在于割地贿赂秦国</a:t>
            </a:r>
            <a:r>
              <a:rPr lang="en-US" sz="1600" b="1" dirty="0" smtClean="0">
                <a:latin typeface="+mn-ea"/>
                <a:cs typeface="+mn-ea"/>
              </a:rPr>
              <a:t>’</a:t>
            </a:r>
            <a:r>
              <a:rPr lang="zh-CN" altLang="en-US" sz="1600" b="1" dirty="0" smtClean="0">
                <a:latin typeface="+mn-ea"/>
                <a:cs typeface="+mn-ea"/>
              </a:rPr>
              <a:t>啊！</a:t>
            </a:r>
            <a:r>
              <a:rPr lang="en-US" sz="1600" b="1" dirty="0" smtClean="0">
                <a:latin typeface="+mn-ea"/>
                <a:cs typeface="+mn-ea"/>
              </a:rPr>
              <a:t>”</a:t>
            </a:r>
            <a:endParaRPr lang="zh-CN" altLang="en-US" sz="1600" b="1" dirty="0" smtClean="0">
              <a:latin typeface="+mn-ea"/>
              <a:cs typeface="+mn-ea"/>
            </a:endParaRPr>
          </a:p>
          <a:p>
            <a:r>
              <a:rPr lang="zh-CN" altLang="en-US" sz="1600" b="1" dirty="0" smtClean="0">
                <a:latin typeface="+mn-ea"/>
                <a:cs typeface="+mn-ea"/>
              </a:rPr>
              <a:t>    秦国除用攻战的方法取得土地之外（还得到诸侯的割地贿赂），小的就获得城镇，大的就获得都市，把秦国由受贿赂得到的土地与战胜而得到的土地</a:t>
            </a:r>
            <a:r>
              <a:rPr lang="zh-CN" altLang="en-US" sz="1600" b="1" dirty="0" smtClean="0">
                <a:solidFill>
                  <a:srgbClr val="FF0000"/>
                </a:solidFill>
                <a:latin typeface="+mn-ea"/>
                <a:cs typeface="+mn-ea"/>
              </a:rPr>
              <a:t>比较</a:t>
            </a:r>
            <a:r>
              <a:rPr lang="zh-CN" altLang="en-US" sz="1600" b="1" dirty="0" smtClean="0">
                <a:latin typeface="+mn-ea"/>
                <a:cs typeface="+mn-ea"/>
              </a:rPr>
              <a:t>，</a:t>
            </a:r>
            <a:r>
              <a:rPr lang="zh-CN" altLang="en-US" sz="1600" b="1" dirty="0" smtClean="0">
                <a:solidFill>
                  <a:srgbClr val="FF0000"/>
                </a:solidFill>
                <a:latin typeface="+mn-ea"/>
                <a:cs typeface="+mn-ea"/>
              </a:rPr>
              <a:t>实际上</a:t>
            </a:r>
            <a:r>
              <a:rPr lang="zh-CN" altLang="en-US" sz="1600" b="1" dirty="0" smtClean="0">
                <a:latin typeface="+mn-ea"/>
                <a:cs typeface="+mn-ea"/>
              </a:rPr>
              <a:t>有一百倍，把诸侯贿赂秦国所失去的土地与战败所失去的土地比较，实际上也有一百倍。那么秦国最大的欲望，诸侯最大的祸患，当然就不在于战争了。回想</a:t>
            </a:r>
            <a:r>
              <a:rPr lang="zh-CN" altLang="en-US" sz="1600" b="1" dirty="0" smtClean="0">
                <a:solidFill>
                  <a:srgbClr val="FF0000"/>
                </a:solidFill>
                <a:latin typeface="+mn-ea"/>
                <a:cs typeface="+mn-ea"/>
              </a:rPr>
              <a:t>他们的</a:t>
            </a:r>
            <a:r>
              <a:rPr lang="zh-CN" altLang="en-US" sz="1600" b="1" dirty="0" smtClean="0">
                <a:latin typeface="+mn-ea"/>
                <a:cs typeface="+mn-ea"/>
              </a:rPr>
              <a:t>祖辈父辈，冒着霜露，披荆斩棘，因而才有一点点土地。可是子孙们看待它却很不珍惜，拿它来送人，就像抛弃小草一样。今天割去五座城，明天割去十座城，然后才能睡上一夜安稳觉。待起床一看四周边境，秦国的军队又打来了。那么，诸侯的土地有限，暴秦的欲望没有满足；谁送给它土地</a:t>
            </a:r>
            <a:r>
              <a:rPr lang="zh-CN" altLang="en-US" sz="1600" b="1" dirty="0" smtClean="0">
                <a:solidFill>
                  <a:srgbClr val="FF0000"/>
                </a:solidFill>
                <a:latin typeface="+mn-ea"/>
                <a:cs typeface="+mn-ea"/>
              </a:rPr>
              <a:t>越多</a:t>
            </a:r>
            <a:r>
              <a:rPr lang="zh-CN" altLang="en-US" sz="1600" b="1" dirty="0" smtClean="0">
                <a:latin typeface="+mn-ea"/>
                <a:cs typeface="+mn-ea"/>
              </a:rPr>
              <a:t>，它侵犯谁就越急。所以不用打仗，谁强谁弱、谁胜谁败就已分得清清楚楚了。六国落到</a:t>
            </a:r>
            <a:r>
              <a:rPr lang="zh-CN" altLang="en-US" sz="1600" b="1" dirty="0" smtClean="0">
                <a:solidFill>
                  <a:srgbClr val="FF0000"/>
                </a:solidFill>
                <a:latin typeface="+mn-ea"/>
                <a:cs typeface="+mn-ea"/>
              </a:rPr>
              <a:t>灭亡</a:t>
            </a:r>
            <a:r>
              <a:rPr lang="zh-CN" altLang="en-US" sz="1600" b="1" dirty="0" smtClean="0">
                <a:latin typeface="+mn-ea"/>
                <a:cs typeface="+mn-ea"/>
              </a:rPr>
              <a:t>的地步，按理本来应当这样。古人说：</a:t>
            </a:r>
            <a:r>
              <a:rPr lang="en-US" sz="1600" b="1" dirty="0" smtClean="0">
                <a:latin typeface="+mn-ea"/>
                <a:cs typeface="+mn-ea"/>
              </a:rPr>
              <a:t>“</a:t>
            </a:r>
            <a:r>
              <a:rPr lang="zh-CN" altLang="en-US" sz="1600" b="1" dirty="0" smtClean="0">
                <a:latin typeface="+mn-ea"/>
                <a:cs typeface="+mn-ea"/>
              </a:rPr>
              <a:t>用土地侍奉秦国，就像抱着柴草救火，柴草没有烧完，火就不会熄灭。</a:t>
            </a:r>
            <a:r>
              <a:rPr lang="en-US" sz="1600" b="1" dirty="0" smtClean="0">
                <a:latin typeface="+mn-ea"/>
                <a:cs typeface="+mn-ea"/>
              </a:rPr>
              <a:t>”</a:t>
            </a:r>
            <a:r>
              <a:rPr lang="zh-CN" altLang="en-US" sz="1600" b="1" dirty="0" smtClean="0">
                <a:latin typeface="+mn-ea"/>
                <a:cs typeface="+mn-ea"/>
              </a:rPr>
              <a:t>这话说得在理啊！</a:t>
            </a:r>
            <a:endParaRPr lang="en-US" altLang="zh-CN" sz="1600" b="1" dirty="0" smtClean="0">
              <a:latin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497"/>
            <a:ext cx="12192000" cy="493986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/>
          <a:srcRect b="24057"/>
          <a:stretch>
            <a:fillRect/>
          </a:stretch>
        </p:blipFill>
        <p:spPr>
          <a:xfrm flipH="1">
            <a:off x="10042768" y="1"/>
            <a:ext cx="2149230" cy="201798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59674" y="476963"/>
            <a:ext cx="4212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《</a:t>
            </a:r>
            <a:r>
              <a:rPr lang="zh-CN" altLang="en-US" sz="2800" b="1" dirty="0" smtClean="0"/>
              <a:t>六国论</a:t>
            </a:r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》</a:t>
            </a:r>
            <a:endParaRPr lang="zh-CN" altLang="en-US" sz="2800" spc="100" dirty="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" y="94594"/>
            <a:ext cx="21861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50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uFillTx/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1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9016809" y="331899"/>
            <a:ext cx="943902" cy="478671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6433709" y="3490716"/>
            <a:ext cx="1947115" cy="2109455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721"/>
              <a:ext cx="1947115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3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mtClean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56754" y="1240974"/>
            <a:ext cx="5656217" cy="6555641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齐人未尝赂秦，终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继</a:t>
            </a:r>
            <a:r>
              <a:rPr lang="zh-CN" altLang="en-US" sz="2400" b="1" dirty="0" smtClean="0"/>
              <a:t>五国迁灭，何哉？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与</a:t>
            </a:r>
            <a:r>
              <a:rPr lang="zh-CN" altLang="en-US" sz="2400" b="1" dirty="0" smtClean="0"/>
              <a:t>嬴而不助五国也。五国既丧，齐亦不免矣。燕赵之君，始有远略，能守其土，义不赂秦。是故燕虽小国而后亡，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斯</a:t>
            </a:r>
            <a:r>
              <a:rPr lang="zh-CN" altLang="en-US" sz="2400" b="1" dirty="0" smtClean="0"/>
              <a:t>用兵之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效</a:t>
            </a:r>
            <a:r>
              <a:rPr lang="zh-CN" altLang="en-US" sz="2400" b="1" dirty="0" smtClean="0"/>
              <a:t>也。至丹以荆卿为计，始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速</a:t>
            </a:r>
            <a:r>
              <a:rPr lang="zh-CN" altLang="en-US" sz="2400" b="1" dirty="0" smtClean="0"/>
              <a:t>祸焉。赵尝五战于秦，二败而三胜。后秦击赵者再，李牧连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却之</a:t>
            </a:r>
            <a:r>
              <a:rPr lang="zh-CN" altLang="en-US" sz="2400" b="1" dirty="0" smtClean="0"/>
              <a:t>。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洎</a:t>
            </a:r>
            <a:r>
              <a:rPr lang="zh-CN" altLang="en-US" sz="2400" b="1" dirty="0" smtClean="0"/>
              <a:t>牧以谗诛，邯郸为郡，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惜</a:t>
            </a:r>
            <a:r>
              <a:rPr lang="zh-CN" altLang="en-US" sz="2400" b="1" dirty="0" smtClean="0"/>
              <a:t>其用武而不终也。且燕赵处秦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革灭</a:t>
            </a:r>
            <a:r>
              <a:rPr lang="zh-CN" altLang="en-US" sz="2400" b="1" dirty="0" smtClean="0"/>
              <a:t>殆尽之际，可谓智力孤危，战败而亡，诚不得已。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向使</a:t>
            </a:r>
            <a:r>
              <a:rPr lang="zh-CN" altLang="en-US" sz="2400" b="1" dirty="0" smtClean="0"/>
              <a:t>三国各爱其地，齐人勿附于秦，刺客不行，良将犹在，则胜负之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数</a:t>
            </a:r>
            <a:r>
              <a:rPr lang="zh-CN" altLang="en-US" sz="2400" b="1" dirty="0" smtClean="0"/>
              <a:t>，存亡之理，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当</a:t>
            </a:r>
            <a:r>
              <a:rPr lang="zh-CN" altLang="en-US" sz="2400" b="1" dirty="0" smtClean="0"/>
              <a:t>与秦相较，或未易量。</a:t>
            </a:r>
            <a:endParaRPr lang="zh-CN" altLang="en-US" sz="2400" b="1" dirty="0" smtClean="0"/>
          </a:p>
          <a:p>
            <a:pPr latinLnBrk="1">
              <a:lnSpc>
                <a:spcPct val="150000"/>
              </a:lnSpc>
            </a:pPr>
            <a:endParaRPr lang="en-US" altLang="zh-CN" sz="2400" b="1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ctr" latinLnBrk="1">
              <a:lnSpc>
                <a:spcPct val="150000"/>
              </a:lnSpc>
            </a:pPr>
            <a:endParaRPr lang="en-US" altLang="zh-CN" sz="2400" b="1" dirty="0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ctr" latinLnBrk="1">
              <a:lnSpc>
                <a:spcPct val="150000"/>
              </a:lnSpc>
            </a:pPr>
            <a:endParaRPr lang="zh-CN" altLang="zh-CN" sz="2400" b="1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91795" y="1175658"/>
            <a:ext cx="5812972" cy="5324535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pPr latinLnBrk="1"/>
            <a:r>
              <a:rPr lang="zh-CN" altLang="en-US" sz="2000" b="1" dirty="0" smtClean="0"/>
              <a:t>齐国不曾割地贿赂秦国，最后也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随着</a:t>
            </a:r>
            <a:r>
              <a:rPr lang="zh-CN" altLang="en-US" sz="2000" b="1" dirty="0" smtClean="0"/>
              <a:t>五国灭亡，为什么呢？这是因为它跟秦国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交好</a:t>
            </a:r>
            <a:r>
              <a:rPr lang="zh-CN" altLang="en-US" sz="2000" b="1" dirty="0" smtClean="0"/>
              <a:t>而不帮助五国啊。五国灭亡之后，齐国也就不能幸免了。燕国和赵国的君主，起初有远大的谋略，能够守住自己的土地，坚持正义不贿赂秦国。因此燕国虽然是个小国，却灭亡在后，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这是</a:t>
            </a:r>
            <a:r>
              <a:rPr lang="zh-CN" altLang="en-US" sz="2000" b="1" dirty="0" smtClean="0"/>
              <a:t>用兵抵抗的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效果</a:t>
            </a:r>
            <a:r>
              <a:rPr lang="zh-CN" altLang="en-US" sz="2000" b="1" dirty="0" smtClean="0"/>
              <a:t>啊。到了燕太子丹用派遣荆轲刺杀秦王作为对付秦国的策略，才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招致</a:t>
            </a:r>
            <a:r>
              <a:rPr lang="zh-CN" altLang="en-US" sz="2000" b="1" dirty="0" smtClean="0"/>
              <a:t>灭亡的祸患。赵国曾经与秦国多次作战，败少胜多。后来秦国又两次攻打赵国，李牧接连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打退了它</a:t>
            </a:r>
            <a:r>
              <a:rPr lang="zh-CN" altLang="en-US" sz="2000" b="1" dirty="0" smtClean="0"/>
              <a:t>。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等到</a:t>
            </a:r>
            <a:r>
              <a:rPr lang="zh-CN" altLang="en-US" sz="2000" b="1" dirty="0" smtClean="0"/>
              <a:t>李牧因受谗言被赵王杀害，都城邯郸就变成秦国的一个郡，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可惜</a:t>
            </a:r>
            <a:r>
              <a:rPr lang="zh-CN" altLang="en-US" sz="2000" b="1" dirty="0" smtClean="0"/>
              <a:t>它用兵抵抗却没能坚持到底啊。况且燕赵正处在其他国家被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消灭</a:t>
            </a:r>
            <a:r>
              <a:rPr lang="zh-CN" altLang="en-US" sz="2000" b="1" dirty="0" smtClean="0"/>
              <a:t>了的时候，可说是智谋已尽，力量单薄，战败而亡国，实在是没有办法的事啊。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假使</a:t>
            </a:r>
            <a:r>
              <a:rPr lang="zh-CN" altLang="en-US" sz="2000" b="1" dirty="0" smtClean="0"/>
              <a:t>当初韩、魏、楚三国都各自珍惜自己的土地，齐国不依附秦国，燕国的刺客不去秦国，赵国的良将李牧还活着，那么胜败存亡的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命运</a:t>
            </a:r>
            <a:r>
              <a:rPr lang="zh-CN" altLang="en-US" sz="2000" b="1" dirty="0" smtClean="0"/>
              <a:t>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如果</a:t>
            </a:r>
            <a:r>
              <a:rPr lang="zh-CN" altLang="en-US" sz="2000" b="1" dirty="0" smtClean="0"/>
              <a:t>与秦国较量，也许还不容易估量呢。</a:t>
            </a:r>
            <a:endParaRPr lang="en-US" altLang="zh-CN" sz="2000" b="1" dirty="0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497"/>
            <a:ext cx="12192000" cy="493986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/>
          <a:srcRect b="24057"/>
          <a:stretch>
            <a:fillRect/>
          </a:stretch>
        </p:blipFill>
        <p:spPr>
          <a:xfrm flipH="1">
            <a:off x="10042768" y="1"/>
            <a:ext cx="2149230" cy="201798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" y="94594"/>
            <a:ext cx="21861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50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uFillTx/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1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9016809" y="331899"/>
            <a:ext cx="943902" cy="478671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6376559" y="3456426"/>
            <a:ext cx="1947115" cy="2109455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721"/>
              <a:ext cx="1947115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3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mtClean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36432" y="1375188"/>
            <a:ext cx="5584308" cy="5262979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pPr latinLnBrk="1"/>
            <a:endParaRPr lang="en-US" altLang="zh-CN" sz="2400" b="1" dirty="0" smtClean="0"/>
          </a:p>
          <a:p>
            <a:r>
              <a:rPr lang="zh-CN" altLang="en-US" sz="2400" b="1" dirty="0" smtClean="0"/>
              <a:t>呜呼！以赂秦之地，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封</a:t>
            </a:r>
            <a:r>
              <a:rPr lang="zh-CN" altLang="en-US" sz="2400" b="1" dirty="0" smtClean="0"/>
              <a:t>天下之谋臣，以事秦之心，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礼</a:t>
            </a:r>
            <a:r>
              <a:rPr lang="zh-CN" altLang="en-US" sz="2400" b="1" dirty="0" smtClean="0"/>
              <a:t>天下之奇才，并力西向，则吾恐秦人食之不得下咽也。悲夫！有如此之势，而为秦人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积威</a:t>
            </a:r>
            <a:r>
              <a:rPr lang="zh-CN" altLang="en-US" sz="2400" b="1" dirty="0" smtClean="0"/>
              <a:t>之所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劫</a:t>
            </a:r>
            <a:r>
              <a:rPr lang="zh-CN" altLang="en-US" sz="2400" b="1" dirty="0" smtClean="0"/>
              <a:t>，日削月割，以趋于亡。为国者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无使</a:t>
            </a:r>
            <a:r>
              <a:rPr lang="zh-CN" altLang="en-US" sz="2400" b="1" dirty="0" smtClean="0"/>
              <a:t>为积威之所劫哉！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夫六国与秦皆诸侯，其势弱于秦，而犹有可以不赂而胜之之势。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苟</a:t>
            </a:r>
            <a:r>
              <a:rPr lang="zh-CN" altLang="en-US" sz="2400" b="1" dirty="0" smtClean="0"/>
              <a:t>以天下之大，下而从六国破亡之故事，是又在六国下矣。</a:t>
            </a:r>
            <a:endParaRPr lang="en-US" altLang="zh-CN" sz="2400" b="1" dirty="0" smtClean="0"/>
          </a:p>
          <a:p>
            <a:pPr latinLnBrk="1"/>
            <a:endParaRPr lang="en-US" altLang="zh-CN" sz="2400" b="1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latinLnBrk="1"/>
            <a:endParaRPr lang="en-US" altLang="zh-CN" sz="2400" b="1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latinLnBrk="1"/>
            <a:endParaRPr lang="zh-CN" altLang="zh-CN" sz="2400" b="1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30839" y="1375188"/>
            <a:ext cx="5464921" cy="4893647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唉！如果六国把贿赂秦国的土地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封赏</a:t>
            </a:r>
            <a:r>
              <a:rPr lang="zh-CN" altLang="en-US" sz="2400" b="1" dirty="0" smtClean="0"/>
              <a:t>给天下的谋臣，用侍奉秦国的心意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礼遇</a:t>
            </a:r>
            <a:r>
              <a:rPr lang="zh-CN" altLang="en-US" sz="2400" b="1" dirty="0" smtClean="0"/>
              <a:t>天下非凡的人才，齐心协力向西对付秦国，那么我担心秦国人连饭也咽不下喉呢。可悲啊！有这样的形势，却被秦国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积久的威势</a:t>
            </a:r>
            <a:r>
              <a:rPr lang="zh-CN" altLang="en-US" sz="2400" b="1" dirty="0" smtClean="0"/>
              <a:t>所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胁制</a:t>
            </a:r>
            <a:r>
              <a:rPr lang="zh-CN" altLang="en-US" sz="2400" b="1" dirty="0" smtClean="0"/>
              <a:t>，土地天天削减，月月割让，以至于走向灭亡。治理国家的人切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不要让</a:t>
            </a:r>
            <a:r>
              <a:rPr lang="zh-CN" altLang="en-US" sz="2400" b="1" dirty="0" smtClean="0"/>
              <a:t>自己被敌人积久的威势所胁制啊！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六国和秦国都是诸侯，他们的势力比秦国弱，可是还有能够不割地贿赂而战胜秦国的形势。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如果</a:t>
            </a:r>
            <a:r>
              <a:rPr lang="zh-CN" altLang="en-US" sz="2400" b="1" dirty="0" smtClean="0"/>
              <a:t>凭借偌大国家，却自取下策反而重蹈六国灭亡的覆辙，这就又在六国之下了！</a:t>
            </a:r>
            <a:endParaRPr lang="zh-CN" altLang="en-US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508068" y="783771"/>
            <a:ext cx="19986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《</a:t>
            </a:r>
            <a:r>
              <a:rPr lang="zh-CN" altLang="en-US" sz="2800" b="1" dirty="0" smtClean="0"/>
              <a:t>六国论</a:t>
            </a:r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》</a:t>
            </a:r>
            <a:endParaRPr lang="zh-CN" altLang="en-US" sz="2800" spc="100" dirty="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497"/>
            <a:ext cx="12192000" cy="493986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/>
          <a:srcRect b="24057"/>
          <a:stretch>
            <a:fillRect/>
          </a:stretch>
        </p:blipFill>
        <p:spPr>
          <a:xfrm flipH="1">
            <a:off x="10042768" y="1"/>
            <a:ext cx="2149230" cy="201798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59674" y="476963"/>
            <a:ext cx="421256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《</a:t>
            </a:r>
            <a:r>
              <a:rPr lang="zh-CN" altLang="en-US" sz="2800" b="1" dirty="0" smtClean="0"/>
              <a:t>伶官传序</a:t>
            </a:r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》</a:t>
            </a:r>
            <a:endParaRPr lang="zh-CN" altLang="en-US" sz="2800" spc="100" dirty="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" y="94594"/>
            <a:ext cx="21861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50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uFillTx/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1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9016809" y="331899"/>
            <a:ext cx="943902" cy="478671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6376559" y="3456426"/>
            <a:ext cx="1947115" cy="2109455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721"/>
              <a:ext cx="1947115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3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mtClean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47980" y="1252855"/>
            <a:ext cx="5478054" cy="4524315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pPr latinLnBrk="1"/>
            <a:endParaRPr lang="en-US" altLang="zh-CN" sz="2400" b="1" dirty="0" smtClean="0"/>
          </a:p>
          <a:p>
            <a:r>
              <a:rPr lang="en-US" altLang="zh-CN" sz="2400" b="1" dirty="0">
                <a:solidFill>
                  <a:srgbClr val="111111"/>
                </a:solidFill>
                <a:sym typeface="+mn-ea"/>
              </a:rPr>
              <a:t>	</a:t>
            </a:r>
            <a:r>
              <a:rPr lang="zh-CN" altLang="en-US" sz="2400" b="1" dirty="0" smtClean="0"/>
              <a:t>呜呼！盛衰之理，虽曰天命，岂非人事哉！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原</a:t>
            </a:r>
            <a:r>
              <a:rPr lang="zh-CN" altLang="en-US" sz="2400" b="1" dirty="0" smtClean="0"/>
              <a:t>庄宗之所以得天下，与其所以失之者，可以知之矣。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世言晋王之将终也，以三矢赐庄宗而告之曰：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梁，吾仇也；燕王，吾所立，契丹，与吾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约</a:t>
            </a:r>
            <a:r>
              <a:rPr lang="zh-CN" altLang="en-US" sz="2400" b="1" dirty="0" smtClean="0"/>
              <a:t>为兄弟，而皆背晋以归梁。此三者，吾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遗恨</a:t>
            </a:r>
            <a:r>
              <a:rPr lang="zh-CN" altLang="en-US" sz="2400" b="1" dirty="0" smtClean="0"/>
              <a:t>也。与尔三矢，尔其无忘乃父之志！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庄宗受而藏之于庙。其后用兵，则遣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从事</a:t>
            </a:r>
            <a:r>
              <a:rPr lang="zh-CN" altLang="en-US" sz="2400" b="1" dirty="0" smtClean="0"/>
              <a:t>以一少牢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告庙</a:t>
            </a:r>
            <a:r>
              <a:rPr lang="zh-CN" altLang="en-US" sz="2400" b="1" dirty="0" smtClean="0"/>
              <a:t>，请其矢，盛以锦囊，负而前驱，及凯旋而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纳</a:t>
            </a:r>
            <a:r>
              <a:rPr lang="zh-CN" altLang="en-US" sz="2400" b="1" dirty="0" smtClean="0"/>
              <a:t>之。</a:t>
            </a:r>
            <a:endParaRPr lang="zh-CN" altLang="zh-CN" sz="2400" b="1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92104" y="1226508"/>
            <a:ext cx="5579221" cy="5632311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啊！国家的兴盛与衰败的道理，虽说是天意，难道不是人为的缘故吗？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探究</a:t>
            </a:r>
            <a:r>
              <a:rPr lang="zh-CN" altLang="en-US" sz="2400" b="1" dirty="0" smtClean="0"/>
              <a:t>庄宗得天下和失天下的原因，就可以知道了。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世人传言晋王李克用临死时，曾把三支箭交给庄宗，并对他说：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梁是我的仇人，燕王是我扶持的，契丹与我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结盟</a:t>
            </a:r>
            <a:r>
              <a:rPr lang="zh-CN" altLang="en-US" sz="2400" b="1" dirty="0" smtClean="0"/>
              <a:t>为兄弟，但都背叛了我而归附于梁。这三件事，是我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遗留下来的遗憾</a:t>
            </a:r>
            <a:r>
              <a:rPr lang="zh-CN" altLang="en-US" sz="2400" b="1" dirty="0" smtClean="0"/>
              <a:t>。给你三支箭，希望你不要忘记你父亲报仇的心愿。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庄宗收下箭藏在宗庙里，此后打仗时，就派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下属官员</a:t>
            </a:r>
            <a:r>
              <a:rPr lang="zh-CN" altLang="en-US" sz="2400" b="1" dirty="0" smtClean="0"/>
              <a:t>以少牢之礼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祭祀宗庙</a:t>
            </a:r>
            <a:r>
              <a:rPr lang="zh-CN" altLang="en-US" sz="2400" b="1" dirty="0" smtClean="0"/>
              <a:t>，恭敬地取出箭，放入锦锻织的袋子里，背着它冲杀在前，等打了胜仗，又把箭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放回宗庙</a:t>
            </a:r>
            <a:r>
              <a:rPr lang="zh-CN" altLang="en-US" sz="2400" b="1" dirty="0" smtClean="0"/>
              <a:t>。</a:t>
            </a:r>
            <a:endParaRPr lang="zh-CN" altLang="en-US" sz="22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222068" y="413057"/>
            <a:ext cx="12192000" cy="493986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/>
          <a:srcRect b="24057"/>
          <a:stretch>
            <a:fillRect/>
          </a:stretch>
        </p:blipFill>
        <p:spPr>
          <a:xfrm flipH="1">
            <a:off x="10042768" y="1"/>
            <a:ext cx="2149230" cy="201798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59674" y="476963"/>
            <a:ext cx="421256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《</a:t>
            </a:r>
            <a:r>
              <a:rPr lang="zh-CN" altLang="en-US" sz="2800" b="1" dirty="0" smtClean="0"/>
              <a:t>伶官传序</a:t>
            </a:r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》</a:t>
            </a:r>
            <a:endParaRPr lang="zh-CN" altLang="en-US" sz="2800" spc="100" dirty="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" y="17759"/>
            <a:ext cx="21861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50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uFillTx/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1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9016809" y="331899"/>
            <a:ext cx="943902" cy="478671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6376559" y="3456426"/>
            <a:ext cx="1947115" cy="2109455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721"/>
              <a:ext cx="1947115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3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mtClean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26571" y="998855"/>
            <a:ext cx="4869634" cy="3416320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400" b="1" dirty="0"/>
              <a:t>	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方其系燕父子以组，函梁君臣之首</a:t>
            </a:r>
            <a:r>
              <a:rPr lang="zh-CN" altLang="en-US" sz="2400" b="1" dirty="0" smtClean="0"/>
              <a:t>，入于太庙，还矢先王，而告以成功，其意气之盛，可谓壮哉！及仇雠已灭，天下已定，一夫夜呼，乱者四应，仓皇东出，未见贼而士卒离散，君臣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相顾</a:t>
            </a:r>
            <a:r>
              <a:rPr lang="zh-CN" altLang="en-US" sz="2400" b="1" dirty="0" smtClean="0"/>
              <a:t>，不知所归。至于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誓天断发</a:t>
            </a:r>
            <a:r>
              <a:rPr lang="zh-CN" altLang="en-US" sz="2400" b="1" dirty="0" smtClean="0"/>
              <a:t>，泣下沾襟，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何其衰也</a:t>
            </a:r>
            <a:r>
              <a:rPr lang="zh-CN" altLang="en-US" sz="2400" b="1" dirty="0" smtClean="0"/>
              <a:t>！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岂</a:t>
            </a:r>
            <a:r>
              <a:rPr lang="zh-CN" altLang="en-US" sz="2400" b="1" dirty="0" smtClean="0"/>
              <a:t>得之难而失之易欤？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抑本</a:t>
            </a:r>
            <a:r>
              <a:rPr lang="zh-CN" altLang="en-US" sz="2400" b="1" dirty="0" smtClean="0"/>
              <a:t>其成败之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迹</a:t>
            </a:r>
            <a:r>
              <a:rPr lang="zh-CN" altLang="en-US" sz="2400" b="1" dirty="0" smtClean="0"/>
              <a:t>，而皆自于人欤？</a:t>
            </a:r>
            <a:endParaRPr lang="zh-CN" altLang="en-US" sz="2400" b="1" dirty="0"/>
          </a:p>
        </p:txBody>
      </p:sp>
      <p:sp>
        <p:nvSpPr>
          <p:cNvPr id="13" name="矩形 12"/>
          <p:cNvSpPr/>
          <p:nvPr/>
        </p:nvSpPr>
        <p:spPr>
          <a:xfrm>
            <a:off x="5904411" y="998855"/>
            <a:ext cx="5721532" cy="4893647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pPr latinLnBrk="1"/>
            <a:r>
              <a:rPr lang="zh-CN" altLang="en-US" sz="2400" b="1" dirty="0" smtClean="0">
                <a:solidFill>
                  <a:srgbClr val="FF0000"/>
                </a:solidFill>
              </a:rPr>
              <a:t>当庄宗用绳子捆着燕王父子，用木匣装放着梁王君臣的头颅</a:t>
            </a:r>
            <a:r>
              <a:rPr lang="zh-CN" altLang="en-US" sz="2400" b="1" dirty="0" smtClean="0"/>
              <a:t>，进宗庙，把箭交还先王，禀告报仇成功的消息的时候，他意气之盛，可以说是豪壮啊！等仇敌已灭，天下平定，一个人在夜间呼喊，叛乱的人四方响应，庄宗慌张东逃，还没等见到敌人，官兵们就离散了，只剩下君臣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互相瞧着</a:t>
            </a:r>
            <a:r>
              <a:rPr lang="zh-CN" altLang="en-US" sz="2400" b="1" dirty="0" smtClean="0"/>
              <a:t>，不知投奔哪里是好，以至于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剪断头发，对天发誓</a:t>
            </a:r>
            <a:r>
              <a:rPr lang="zh-CN" altLang="en-US" sz="2400" b="1" dirty="0" smtClean="0"/>
              <a:t>，眼泪沾湿了衣裳，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这又是多么衰败啊</a:t>
            </a:r>
            <a:r>
              <a:rPr lang="zh-CN" altLang="en-US" sz="2400" b="1" dirty="0" smtClean="0"/>
              <a:t>！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难道</a:t>
            </a:r>
            <a:r>
              <a:rPr lang="zh-CN" altLang="en-US" sz="2400" b="1" dirty="0" smtClean="0"/>
              <a:t>真是得天下难而失天下易吗！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还是推究</a:t>
            </a:r>
            <a:r>
              <a:rPr lang="zh-CN" altLang="en-US" sz="2400" b="1" dirty="0" smtClean="0"/>
              <a:t>他成功或失败的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原因</a:t>
            </a:r>
            <a:r>
              <a:rPr lang="zh-CN" altLang="en-US" sz="2400" b="1" dirty="0" smtClean="0"/>
              <a:t>，都在于人为的缘故呢？</a:t>
            </a:r>
            <a:endParaRPr lang="zh-CN" altLang="en-US" sz="2400" b="1" dirty="0" smtClean="0"/>
          </a:p>
          <a:p>
            <a:pPr latinLnBrk="1"/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497"/>
            <a:ext cx="12192000" cy="493986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/>
          <a:srcRect b="24057"/>
          <a:stretch>
            <a:fillRect/>
          </a:stretch>
        </p:blipFill>
        <p:spPr>
          <a:xfrm flipH="1">
            <a:off x="10042768" y="1"/>
            <a:ext cx="2149230" cy="201798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59674" y="476963"/>
            <a:ext cx="421256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《</a:t>
            </a:r>
            <a:r>
              <a:rPr lang="zh-CN" altLang="en-US" sz="2800" b="1" dirty="0" smtClean="0"/>
              <a:t>伶官传序</a:t>
            </a:r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》</a:t>
            </a:r>
            <a:endParaRPr lang="zh-CN" altLang="en-US" sz="2800" spc="100" dirty="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" y="94594"/>
            <a:ext cx="21861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50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uFillTx/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1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9016809" y="331899"/>
            <a:ext cx="943902" cy="478671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6376559" y="3456426"/>
            <a:ext cx="1947115" cy="2109455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721"/>
              <a:ext cx="1947115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3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mtClean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692330" y="1375188"/>
            <a:ext cx="5094515" cy="2677656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pPr latinLnBrk="1"/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	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书</a:t>
            </a:r>
            <a:r>
              <a:rPr lang="en-US" altLang="zh-CN" sz="2400" b="1" dirty="0" smtClean="0"/>
              <a:t>》</a:t>
            </a:r>
            <a:r>
              <a:rPr lang="zh-CN" altLang="en-US" sz="2400" b="1" dirty="0" smtClean="0"/>
              <a:t>曰：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满招损，谦得益。</a:t>
            </a:r>
            <a:r>
              <a:rPr lang="en-US" sz="2400" b="1" dirty="0" smtClean="0"/>
              <a:t>”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忧劳</a:t>
            </a:r>
            <a:r>
              <a:rPr lang="zh-CN" altLang="en-US" sz="2400" b="1" dirty="0" smtClean="0"/>
              <a:t>可以兴国，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逸豫</a:t>
            </a:r>
            <a:r>
              <a:rPr lang="zh-CN" altLang="en-US" sz="2400" b="1" dirty="0" smtClean="0"/>
              <a:t>可以亡身，自然之理也。故方其盛也，举天下之豪杰莫能与之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争</a:t>
            </a:r>
            <a:r>
              <a:rPr lang="zh-CN" altLang="en-US" sz="2400" b="1" dirty="0" smtClean="0"/>
              <a:t>；及其衰也，数十伶人困之，而身死国灭，为天下笑。夫祸患常积于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忽微</a:t>
            </a:r>
            <a:r>
              <a:rPr lang="zh-CN" altLang="en-US" sz="2400" b="1" dirty="0" smtClean="0"/>
              <a:t>，而智勇多困于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所溺</a:t>
            </a:r>
            <a:r>
              <a:rPr lang="zh-CN" altLang="en-US" sz="2400" b="1" dirty="0" smtClean="0"/>
              <a:t>，岂独伶人也哉！作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伶官传</a:t>
            </a:r>
            <a:r>
              <a:rPr lang="en-US" altLang="zh-CN" sz="2400" b="1" dirty="0" smtClean="0"/>
              <a:t>》</a:t>
            </a:r>
            <a:r>
              <a:rPr lang="zh-CN" altLang="en-US" sz="2400" b="1" dirty="0" smtClean="0"/>
              <a:t>。</a:t>
            </a:r>
            <a:endParaRPr lang="zh-CN" altLang="en-US" sz="2400" b="1" dirty="0"/>
          </a:p>
        </p:txBody>
      </p:sp>
      <p:sp>
        <p:nvSpPr>
          <p:cNvPr id="13" name="矩形 12"/>
          <p:cNvSpPr/>
          <p:nvPr/>
        </p:nvSpPr>
        <p:spPr>
          <a:xfrm>
            <a:off x="6376559" y="1207548"/>
            <a:ext cx="5171007" cy="4154984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200" b="1" dirty="0"/>
              <a:t>       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尚书</a:t>
            </a:r>
            <a:r>
              <a:rPr lang="en-US" altLang="zh-CN" sz="2400" b="1" dirty="0" smtClean="0"/>
              <a:t>》</a:t>
            </a:r>
            <a:r>
              <a:rPr lang="zh-CN" altLang="en-US" sz="2400" b="1" dirty="0" smtClean="0"/>
              <a:t>说：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自满招致损失，谦虚得到好处。</a:t>
            </a:r>
            <a:r>
              <a:rPr lang="en-US" sz="2400" b="1" dirty="0" smtClean="0"/>
              <a:t>”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忧患与勤劳</a:t>
            </a:r>
            <a:r>
              <a:rPr lang="zh-CN" altLang="en-US" sz="2400" b="1" dirty="0" smtClean="0"/>
              <a:t>可以使国家兴盛，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贪图安逸享乐</a:t>
            </a:r>
            <a:r>
              <a:rPr lang="zh-CN" altLang="en-US" sz="2400" b="1" dirty="0" smtClean="0"/>
              <a:t>可丧失性命，这是很自然的道理。所以当庄宗气势旺盛时，天下所有豪杰无人能同他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对抗</a:t>
            </a:r>
            <a:r>
              <a:rPr lang="zh-CN" altLang="en-US" sz="2400" b="1" dirty="0" smtClean="0"/>
              <a:t>，等到衰败时，几十个伶人就可使他命丧国亡，为天下人所耻笑。可见祸患常常是由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微小的事情</a:t>
            </a:r>
            <a:r>
              <a:rPr lang="zh-CN" altLang="en-US" sz="2400" b="1" dirty="0" smtClean="0"/>
              <a:t>积累而成的，聪明勇敢的人反而常被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所溺爱的人或事</a:t>
            </a:r>
            <a:r>
              <a:rPr lang="zh-CN" altLang="en-US" sz="2400" b="1" dirty="0" smtClean="0"/>
              <a:t>困扰，难道仅仅是伶人的事吗？于是作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伶官传</a:t>
            </a:r>
            <a:r>
              <a:rPr lang="en-US" altLang="zh-CN" sz="2400" b="1" dirty="0" smtClean="0"/>
              <a:t>》</a:t>
            </a:r>
            <a:r>
              <a:rPr lang="zh-CN" altLang="en-US" sz="2400" b="1" dirty="0" smtClean="0"/>
              <a:t>。</a:t>
            </a:r>
            <a:endParaRPr lang="zh-CN" altLang="en-US" sz="2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497"/>
            <a:ext cx="12192000" cy="493986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/>
          <a:srcRect b="24057"/>
          <a:stretch>
            <a:fillRect/>
          </a:stretch>
        </p:blipFill>
        <p:spPr>
          <a:xfrm flipH="1">
            <a:off x="10042768" y="1"/>
            <a:ext cx="2149230" cy="201798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45029" y="476963"/>
            <a:ext cx="54733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《</a:t>
            </a:r>
            <a:r>
              <a:rPr lang="zh-CN" altLang="en-US" sz="2800" b="1" dirty="0" smtClean="0"/>
              <a:t>祭十二郎文</a:t>
            </a:r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》</a:t>
            </a:r>
            <a:endParaRPr lang="zh-CN" altLang="en-US" sz="2800" spc="100" dirty="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" y="94594"/>
            <a:ext cx="21861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50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uFillTx/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1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9016809" y="331899"/>
            <a:ext cx="943902" cy="478671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6376559" y="3456426"/>
            <a:ext cx="1947115" cy="2109455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721"/>
              <a:ext cx="1947115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3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mtClean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87960" y="1202690"/>
            <a:ext cx="4984931" cy="5262979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pPr latinLnBrk="1"/>
            <a:endParaRPr lang="en-US" altLang="zh-CN" sz="2400" b="1" dirty="0" smtClean="0"/>
          </a:p>
          <a:p>
            <a:r>
              <a:rPr lang="en-US" altLang="zh-CN" sz="2400" b="1" dirty="0" smtClean="0"/>
              <a:t> </a:t>
            </a:r>
            <a:r>
              <a:rPr lang="zh-CN" altLang="en-US" sz="2400" b="1" dirty="0" smtClean="0"/>
              <a:t>年月日，季父愈闻汝丧之七日，乃能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衔</a:t>
            </a:r>
            <a:r>
              <a:rPr lang="zh-CN" altLang="en-US" sz="2400" b="1" dirty="0" smtClean="0"/>
              <a:t>哀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致</a:t>
            </a:r>
            <a:r>
              <a:rPr lang="zh-CN" altLang="en-US" sz="2400" b="1" dirty="0" smtClean="0"/>
              <a:t>诚，使建中远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具</a:t>
            </a:r>
            <a:r>
              <a:rPr lang="zh-CN" altLang="en-US" sz="2400" b="1" dirty="0" smtClean="0"/>
              <a:t>时羞之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奠</a:t>
            </a:r>
            <a:r>
              <a:rPr lang="zh-CN" altLang="en-US" sz="2400" b="1" dirty="0" smtClean="0"/>
              <a:t>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告</a:t>
            </a:r>
            <a:r>
              <a:rPr lang="zh-CN" altLang="en-US" sz="2400" b="1" dirty="0" smtClean="0"/>
              <a:t>汝十二郎之灵：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呜呼！吾少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孤</a:t>
            </a:r>
            <a:r>
              <a:rPr lang="zh-CN" altLang="en-US" sz="2400" b="1" dirty="0" smtClean="0"/>
              <a:t>，及长，不省所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怙</a:t>
            </a:r>
            <a:r>
              <a:rPr lang="zh-CN" altLang="en-US" sz="2400" b="1" dirty="0" smtClean="0"/>
              <a:t>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惟兄嫂是依</a:t>
            </a:r>
            <a:r>
              <a:rPr lang="zh-CN" altLang="en-US" sz="2400" b="1" dirty="0" smtClean="0"/>
              <a:t>。中年，兄殁南方，吾与汝俱幼，从嫂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归葬</a:t>
            </a:r>
            <a:r>
              <a:rPr lang="zh-CN" altLang="en-US" sz="2400" b="1" dirty="0" smtClean="0"/>
              <a:t>河阳</a:t>
            </a:r>
            <a:r>
              <a:rPr lang="zh-CN" altLang="en-US" sz="2400" b="1" baseline="-25000" dirty="0" smtClean="0"/>
              <a:t>；</a:t>
            </a:r>
            <a:r>
              <a:rPr lang="zh-CN" altLang="en-US" sz="2400" b="1" dirty="0" smtClean="0"/>
              <a:t>既又与汝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就食</a:t>
            </a:r>
            <a:r>
              <a:rPr lang="zh-CN" altLang="en-US" sz="2400" b="1" dirty="0" smtClean="0"/>
              <a:t>江南</a:t>
            </a:r>
            <a:r>
              <a:rPr lang="zh-CN" altLang="en-US" sz="2400" b="1" baseline="-25000" dirty="0" smtClean="0"/>
              <a:t>，</a:t>
            </a:r>
            <a:r>
              <a:rPr lang="zh-CN" altLang="en-US" sz="2400" b="1" dirty="0" smtClean="0"/>
              <a:t>零丁孤苦，未尝一日相离也。吾上有三兄，皆不幸早世。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承</a:t>
            </a:r>
            <a:r>
              <a:rPr lang="zh-CN" altLang="en-US" sz="2400" b="1" dirty="0" smtClean="0"/>
              <a:t>先人后者，在孙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惟</a:t>
            </a:r>
            <a:r>
              <a:rPr lang="zh-CN" altLang="en-US" sz="2400" b="1" dirty="0" smtClean="0"/>
              <a:t>汝，在子惟吾，两世一身，形单影只。嫂尝抚汝指吾而言曰：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韩氏两世，惟此而已！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汝时尤小，当不复记忆；吾时虽能记忆，亦未知其言之悲也。</a:t>
            </a:r>
            <a:endParaRPr lang="zh-CN" altLang="en-US" sz="2400" b="1" dirty="0"/>
          </a:p>
        </p:txBody>
      </p:sp>
      <p:sp>
        <p:nvSpPr>
          <p:cNvPr id="13" name="矩形 12"/>
          <p:cNvSpPr/>
          <p:nvPr/>
        </p:nvSpPr>
        <p:spPr>
          <a:xfrm>
            <a:off x="5773783" y="1202690"/>
            <a:ext cx="5708468" cy="4708981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某年、某月、某日，叔父韩愈在听说你去世后的第七天，才得以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含着</a:t>
            </a:r>
            <a:r>
              <a:rPr lang="zh-CN" altLang="en-US" sz="2000" b="1" dirty="0" smtClean="0"/>
              <a:t>哀痛向你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表达</a:t>
            </a:r>
            <a:r>
              <a:rPr lang="zh-CN" altLang="en-US" sz="2000" b="1" dirty="0" smtClean="0"/>
              <a:t>诚意，并派建中在远方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备办</a:t>
            </a:r>
            <a:r>
              <a:rPr lang="zh-CN" altLang="en-US" sz="2000" b="1" dirty="0" smtClean="0"/>
              <a:t>了应时的鲜美食品作为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祭品</a:t>
            </a:r>
            <a:r>
              <a:rPr lang="zh-CN" altLang="en-US" sz="2000" b="1" dirty="0" smtClean="0"/>
              <a:t>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告慰</a:t>
            </a:r>
            <a:r>
              <a:rPr lang="zh-CN" altLang="en-US" sz="2000" b="1" dirty="0" smtClean="0"/>
              <a:t>你十二郎的灵位：</a:t>
            </a:r>
            <a:endParaRPr lang="zh-CN" altLang="en-US" sz="2000" b="1" dirty="0" smtClean="0"/>
          </a:p>
          <a:p>
            <a:r>
              <a:rPr lang="zh-CN" altLang="en-US" sz="2000" b="1" dirty="0" smtClean="0"/>
              <a:t>唉，我自幼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丧父</a:t>
            </a:r>
            <a:r>
              <a:rPr lang="zh-CN" altLang="en-US" sz="2000" b="1" dirty="0" smtClean="0"/>
              <a:t>，等到大了，不知道所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依靠的</a:t>
            </a:r>
            <a:r>
              <a:rPr lang="zh-CN" altLang="en-US" sz="2000" b="1" dirty="0" smtClean="0"/>
              <a:t>父亲是什么模样，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只有依靠兄嫂</a:t>
            </a:r>
            <a:r>
              <a:rPr lang="zh-CN" altLang="en-US" sz="2000" b="1" dirty="0" smtClean="0"/>
              <a:t>抚养。哥哥正当中年时就死于南方 。我和你都还小，跟随嫂嫂把灵柩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送回河阳老家安葬</a:t>
            </a:r>
            <a:r>
              <a:rPr lang="zh-CN" altLang="en-US" sz="2000" b="1" dirty="0" smtClean="0"/>
              <a:t>。随后又和你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到江南谋生</a:t>
            </a:r>
            <a:r>
              <a:rPr lang="zh-CN" altLang="en-US" sz="2000" b="1" dirty="0" smtClean="0"/>
              <a:t>，孤苦伶丁，也未曾一天分开过。我上面本来有三个哥哥，都不幸早死。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继承</a:t>
            </a:r>
            <a:r>
              <a:rPr lang="zh-CN" altLang="en-US" sz="2000" b="1" dirty="0" smtClean="0"/>
              <a:t>先父的后代，在孙子辈里只有你，在儿子辈里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只有</a:t>
            </a:r>
            <a:r>
              <a:rPr lang="zh-CN" altLang="en-US" sz="2000" b="1" dirty="0" smtClean="0"/>
              <a:t>我。韩家子孙两代各剩一人，孤孤单单。嫂子曾经抚摸着你的头对我说：</a:t>
            </a:r>
            <a:r>
              <a:rPr lang="en-US" sz="2000" b="1" dirty="0" smtClean="0"/>
              <a:t>“</a:t>
            </a:r>
            <a:r>
              <a:rPr lang="zh-CN" altLang="en-US" sz="2000" b="1" dirty="0" smtClean="0"/>
              <a:t>韩氏两代，就只有你们两个了！</a:t>
            </a:r>
            <a:r>
              <a:rPr lang="en-US" sz="2000" b="1" dirty="0" smtClean="0"/>
              <a:t>”</a:t>
            </a:r>
            <a:r>
              <a:rPr lang="zh-CN" altLang="en-US" sz="2000" b="1" dirty="0" smtClean="0"/>
              <a:t>那时你比我更小，当然记不得了；我当时虽然能够记事，但也还不能体会她话中的悲凉啊！</a:t>
            </a:r>
            <a:endParaRPr lang="zh-CN" altLang="en-US" sz="2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497"/>
            <a:ext cx="12192000" cy="493986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/>
          <a:srcRect b="24057"/>
          <a:stretch>
            <a:fillRect/>
          </a:stretch>
        </p:blipFill>
        <p:spPr>
          <a:xfrm flipH="1">
            <a:off x="10042768" y="1"/>
            <a:ext cx="2149230" cy="201798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59674" y="476963"/>
            <a:ext cx="421256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《</a:t>
            </a:r>
            <a:r>
              <a:rPr lang="zh-CN" altLang="en-US" sz="2800" b="1" dirty="0" smtClean="0"/>
              <a:t>祭十二郎文</a:t>
            </a:r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》</a:t>
            </a:r>
            <a:endParaRPr lang="zh-CN" altLang="en-US" sz="2800" spc="100" dirty="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" y="94594"/>
            <a:ext cx="21861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50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uFillTx/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1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9016809" y="331899"/>
            <a:ext cx="943902" cy="478671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6376559" y="3456426"/>
            <a:ext cx="1947115" cy="2109455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721"/>
              <a:ext cx="1947115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3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mtClean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87842" y="1202468"/>
            <a:ext cx="5584308" cy="4893647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吾年十九，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始</a:t>
            </a:r>
            <a:r>
              <a:rPr lang="zh-CN" altLang="en-US" sz="2400" b="1" dirty="0" smtClean="0"/>
              <a:t>来京城。其后四年，而归视汝。又四年，吾往河阳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省</a:t>
            </a:r>
            <a:r>
              <a:rPr lang="zh-CN" altLang="en-US" sz="2400" b="1" dirty="0" smtClean="0"/>
              <a:t>坟墓，遇汝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从</a:t>
            </a:r>
            <a:r>
              <a:rPr lang="zh-CN" altLang="en-US" sz="2400" b="1" dirty="0" smtClean="0"/>
              <a:t>嫂丧来葬。又二年，吾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佐</a:t>
            </a:r>
            <a:r>
              <a:rPr lang="zh-CN" altLang="en-US" sz="2400" b="1" dirty="0" smtClean="0"/>
              <a:t>董丞相于汴州，汝来省吾，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止</a:t>
            </a:r>
            <a:r>
              <a:rPr lang="zh-CN" altLang="en-US" sz="2400" b="1" dirty="0" smtClean="0"/>
              <a:t>一岁，请归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取</a:t>
            </a:r>
            <a:r>
              <a:rPr lang="zh-CN" altLang="en-US" sz="2400" b="1" dirty="0" smtClean="0"/>
              <a:t>其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孥</a:t>
            </a:r>
            <a:r>
              <a:rPr lang="zh-CN" altLang="en-US" sz="2400" b="1" dirty="0" smtClean="0"/>
              <a:t>。明年，丞相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薨</a:t>
            </a:r>
            <a:r>
              <a:rPr lang="zh-CN" altLang="en-US" sz="2400" b="1" baseline="-25000" dirty="0" smtClean="0"/>
              <a:t>，</a:t>
            </a:r>
            <a:r>
              <a:rPr lang="zh-CN" altLang="en-US" sz="2400" b="1" dirty="0" smtClean="0"/>
              <a:t>吾去汴州，汝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不果来</a:t>
            </a:r>
            <a:r>
              <a:rPr lang="zh-CN" altLang="en-US" sz="2400" b="1" dirty="0" smtClean="0"/>
              <a:t>。是年，吾佐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戎</a:t>
            </a:r>
            <a:r>
              <a:rPr lang="zh-CN" altLang="en-US" sz="2400" b="1" dirty="0" smtClean="0"/>
              <a:t>徐州，使取汝者始行，吾又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罢</a:t>
            </a:r>
            <a:r>
              <a:rPr lang="zh-CN" altLang="en-US" sz="2400" b="1" dirty="0" smtClean="0"/>
              <a:t>去，汝又不果来。吾念汝从于东，东亦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客</a:t>
            </a:r>
            <a:r>
              <a:rPr lang="zh-CN" altLang="en-US" sz="2400" b="1" dirty="0" smtClean="0"/>
              <a:t>也，不可以久；图久远者，莫如西归，将成家而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致汝</a:t>
            </a:r>
            <a:r>
              <a:rPr lang="zh-CN" altLang="en-US" sz="2400" b="1" dirty="0" smtClean="0"/>
              <a:t>。呜呼！孰谓汝遽去吾而殁乎！吾与汝俱少年，以为虽暂相别，终当久相与处，故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舍</a:t>
            </a:r>
            <a:r>
              <a:rPr lang="zh-CN" altLang="en-US" sz="2400" b="1" dirty="0" smtClean="0"/>
              <a:t>汝而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旅食</a:t>
            </a:r>
            <a:r>
              <a:rPr lang="zh-CN" altLang="en-US" sz="2400" b="1" dirty="0" smtClean="0"/>
              <a:t>京师，以求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斗斛之禄</a:t>
            </a:r>
            <a:r>
              <a:rPr lang="zh-CN" altLang="en-US" sz="2400" b="1" dirty="0" smtClean="0"/>
              <a:t>；诚知其如此，虽万乘之公相，吾不以一日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辍</a:t>
            </a:r>
            <a:r>
              <a:rPr lang="zh-CN" altLang="en-US" sz="2400" b="1" dirty="0" smtClean="0"/>
              <a:t>汝而就也！</a:t>
            </a:r>
            <a:endParaRPr lang="zh-CN" altLang="en-US" sz="2400" b="1" dirty="0"/>
          </a:p>
        </p:txBody>
      </p:sp>
      <p:sp>
        <p:nvSpPr>
          <p:cNvPr id="13" name="矩形 12"/>
          <p:cNvSpPr/>
          <p:nvPr/>
        </p:nvSpPr>
        <p:spPr>
          <a:xfrm>
            <a:off x="6035041" y="1375188"/>
            <a:ext cx="5747656" cy="5355312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我十九岁时，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初次</a:t>
            </a:r>
            <a:r>
              <a:rPr lang="zh-CN" altLang="en-US" sz="2000" b="1" dirty="0" smtClean="0"/>
              <a:t>来到京城参加考试。四年以后，才回去看你。又过了四年，我去河阳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凭吊</a:t>
            </a:r>
            <a:r>
              <a:rPr lang="zh-CN" altLang="en-US" sz="2000" b="1" dirty="0" smtClean="0"/>
              <a:t>祖先的坟墓，碰上你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护送</a:t>
            </a:r>
            <a:r>
              <a:rPr lang="zh-CN" altLang="en-US" sz="2000" b="1" dirty="0" smtClean="0"/>
              <a:t>嫂嫂的灵柩来安葬。又过了两年，我在汴州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辅佐</a:t>
            </a:r>
            <a:r>
              <a:rPr lang="zh-CN" altLang="en-US" sz="2000" b="1" dirty="0" smtClean="0"/>
              <a:t>董丞相，你来探望我，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留下住了</a:t>
            </a:r>
            <a:r>
              <a:rPr lang="zh-CN" altLang="en-US" sz="2000" b="1" dirty="0" smtClean="0"/>
              <a:t>一年，你请求回去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接妻子儿女</a:t>
            </a:r>
            <a:r>
              <a:rPr lang="zh-CN" altLang="en-US" sz="2000" b="1" dirty="0" smtClean="0"/>
              <a:t>。第二年，董丞相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去世</a:t>
            </a:r>
            <a:r>
              <a:rPr lang="zh-CN" altLang="en-US" sz="2000" b="1" dirty="0" smtClean="0"/>
              <a:t>，我离开汴州，你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没能来成</a:t>
            </a:r>
            <a:r>
              <a:rPr lang="zh-CN" altLang="en-US" sz="2000" b="1" dirty="0" smtClean="0"/>
              <a:t>。这一年，我在徐州辅佐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军务</a:t>
            </a:r>
            <a:r>
              <a:rPr lang="zh-CN" altLang="en-US" sz="2000" b="1" dirty="0" smtClean="0"/>
              <a:t>，派去接你的人刚动身，我就被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免职</a:t>
            </a:r>
            <a:r>
              <a:rPr lang="zh-CN" altLang="en-US" sz="2000" b="1" dirty="0" smtClean="0"/>
              <a:t>，你又没来成。我想，你跟我在东边的汴州、徐州，也是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客居</a:t>
            </a:r>
            <a:r>
              <a:rPr lang="zh-CN" altLang="en-US" sz="2000" b="1" dirty="0" smtClean="0"/>
              <a:t>，不可能久住；从长远考虑，还不如我回到家乡，等在那里安下家再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接你来</a:t>
            </a:r>
            <a:r>
              <a:rPr lang="zh-CN" altLang="en-US" sz="2000" b="1" dirty="0" smtClean="0"/>
              <a:t>。唉！谁能料到你竟突然离我而死呢？当初，我和你都年轻，总以为虽然暂时分别，终究会长久在一起的。因此我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离开</a:t>
            </a:r>
            <a:r>
              <a:rPr lang="zh-CN" altLang="en-US" sz="2000" b="1" dirty="0" smtClean="0"/>
              <a:t>你而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旅居</a:t>
            </a:r>
            <a:r>
              <a:rPr lang="zh-CN" altLang="en-US" sz="2000" b="1" dirty="0" smtClean="0"/>
              <a:t>长安，以寻求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微薄的俸禄</a:t>
            </a:r>
            <a:r>
              <a:rPr lang="zh-CN" altLang="en-US" sz="2000" b="1" dirty="0" smtClean="0"/>
              <a:t>。假如真的知道会这样，即使让我做高官厚禄的公卿宰相，我也不愿因此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离开</a:t>
            </a:r>
            <a:r>
              <a:rPr lang="zh-CN" altLang="en-US" sz="2000" b="1" dirty="0" smtClean="0"/>
              <a:t>你一天而去赴任啊！</a:t>
            </a:r>
            <a:endParaRPr lang="zh-CN" altLang="en-US" sz="2000" b="1" dirty="0" smtClean="0"/>
          </a:p>
          <a:p>
            <a:pPr latinLnBrk="1"/>
            <a:endParaRPr sz="22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497"/>
            <a:ext cx="12192000" cy="493986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/>
          <a:srcRect b="24057"/>
          <a:stretch>
            <a:fillRect/>
          </a:stretch>
        </p:blipFill>
        <p:spPr>
          <a:xfrm flipH="1">
            <a:off x="10042768" y="1"/>
            <a:ext cx="2149230" cy="201798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59674" y="476963"/>
            <a:ext cx="421256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《</a:t>
            </a:r>
            <a:r>
              <a:rPr lang="zh-CN" altLang="en-US" sz="2800" b="1" dirty="0" smtClean="0"/>
              <a:t>祭十二郎文</a:t>
            </a:r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》</a:t>
            </a:r>
            <a:endParaRPr lang="zh-CN" altLang="en-US" sz="2800" spc="100" dirty="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" y="94594"/>
            <a:ext cx="21861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50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uFillTx/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1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9016809" y="331899"/>
            <a:ext cx="943902" cy="478671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6376559" y="3456426"/>
            <a:ext cx="1947115" cy="2109455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721"/>
              <a:ext cx="1947115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3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mtClean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87960" y="1202690"/>
            <a:ext cx="5327015" cy="3046988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pPr latinLnBrk="1"/>
            <a:endParaRPr lang="en-US" altLang="zh-CN" sz="2400" b="1" dirty="0" smtClean="0"/>
          </a:p>
          <a:p>
            <a:pPr latinLnBrk="1"/>
            <a:r>
              <a:rPr lang="zh-CN" altLang="en-US" sz="2400" b="1" dirty="0" smtClean="0"/>
              <a:t>去年，孟东野往，吾书与汝曰：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吾年未四十，而视茫茫，而发苍苍，而齿牙动摇。念诸父与诸兄，皆康强而早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世</a:t>
            </a:r>
            <a:r>
              <a:rPr lang="zh-CN" altLang="en-US" sz="2400" b="1" dirty="0" smtClean="0"/>
              <a:t>，如吾之衰者，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其</a:t>
            </a:r>
            <a:r>
              <a:rPr lang="zh-CN" altLang="en-US" sz="2400" b="1" dirty="0" smtClean="0"/>
              <a:t>能久存乎？吾不可去，汝不肯来；恐旦暮死，而汝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抱</a:t>
            </a:r>
            <a:r>
              <a:rPr lang="zh-CN" altLang="en-US" sz="2400" b="1" dirty="0" smtClean="0"/>
              <a:t>无涯之戚也。</a:t>
            </a:r>
            <a:r>
              <a:rPr lang="en-US" sz="2400" b="1" dirty="0" smtClean="0"/>
              <a:t>”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孰谓</a:t>
            </a:r>
            <a:r>
              <a:rPr lang="zh-CN" altLang="en-US" sz="2400" b="1" dirty="0" smtClean="0"/>
              <a:t>少者殁而长者存，强者夭而病者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全</a:t>
            </a:r>
            <a:r>
              <a:rPr lang="zh-CN" altLang="en-US" sz="2400" b="1" dirty="0" smtClean="0"/>
              <a:t>乎？</a:t>
            </a:r>
            <a:endParaRPr lang="zh-CN" altLang="en-US" sz="2400" b="1" dirty="0"/>
          </a:p>
        </p:txBody>
      </p:sp>
      <p:sp>
        <p:nvSpPr>
          <p:cNvPr id="13" name="矩形 12"/>
          <p:cNvSpPr/>
          <p:nvPr/>
        </p:nvSpPr>
        <p:spPr>
          <a:xfrm>
            <a:off x="6099699" y="1191673"/>
            <a:ext cx="5579221" cy="4154984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200" b="1" dirty="0"/>
              <a:t>    </a:t>
            </a:r>
            <a:r>
              <a:rPr lang="en-US" altLang="zh-CN" sz="2200" b="1" dirty="0" smtClean="0"/>
              <a:t>     </a:t>
            </a:r>
            <a:r>
              <a:rPr lang="zh-CN" altLang="en-US" sz="2400" b="1" dirty="0" smtClean="0"/>
              <a:t>去年，孟东野到你那里去时，我写给你的信中说：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我年纪还不到四十岁，但视力模糊，头发花白，牙齿松动。想起各位父兄，都在健康强壮的盛年早早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去世</a:t>
            </a:r>
            <a:r>
              <a:rPr lang="zh-CN" altLang="en-US" sz="2400" b="1" dirty="0" smtClean="0"/>
              <a:t>，像我这样衰弱的人，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难道</a:t>
            </a:r>
            <a:r>
              <a:rPr lang="zh-CN" altLang="en-US" sz="2400" b="1" dirty="0" smtClean="0"/>
              <a:t>还能长活在世上吗？我不能离开职守，你又不肯来，恐怕我早晚一死，你就会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怀有</a:t>
            </a:r>
            <a:r>
              <a:rPr lang="zh-CN" altLang="en-US" sz="2400" b="1" dirty="0" smtClean="0"/>
              <a:t>无穷无尽的忧伤。</a:t>
            </a:r>
            <a:r>
              <a:rPr lang="en-US" sz="2400" b="1" dirty="0" smtClean="0"/>
              <a:t>”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谁能料到</a:t>
            </a:r>
            <a:r>
              <a:rPr lang="zh-CN" altLang="en-US" sz="2400" b="1" dirty="0" smtClean="0"/>
              <a:t>年轻的却先死了，而年老的反而还活着，强壮的早早死去，而衰弱的反而还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保全</a:t>
            </a:r>
            <a:r>
              <a:rPr lang="zh-CN" altLang="en-US" sz="2400" b="1" dirty="0" smtClean="0"/>
              <a:t>（活在人间）呢？</a:t>
            </a:r>
            <a:endParaRPr lang="zh-CN" altLang="en-US" sz="2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497"/>
            <a:ext cx="12192000" cy="493986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/>
          <a:srcRect b="24057"/>
          <a:stretch>
            <a:fillRect/>
          </a:stretch>
        </p:blipFill>
        <p:spPr>
          <a:xfrm flipH="1">
            <a:off x="10042768" y="1"/>
            <a:ext cx="2149230" cy="201798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59674" y="476963"/>
            <a:ext cx="421256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《</a:t>
            </a:r>
            <a:r>
              <a:rPr lang="zh-CN" altLang="en-US" sz="2800" b="1" dirty="0" smtClean="0"/>
              <a:t>祭十二郎文</a:t>
            </a:r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》</a:t>
            </a:r>
            <a:endParaRPr lang="zh-CN" altLang="en-US" sz="2800" spc="100" dirty="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" y="94594"/>
            <a:ext cx="21861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50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uFillTx/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1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9016809" y="331899"/>
            <a:ext cx="943902" cy="478671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6376559" y="3456426"/>
            <a:ext cx="1947115" cy="2109455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721"/>
              <a:ext cx="1947115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3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mtClean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87842" y="1202468"/>
            <a:ext cx="5584308" cy="5632311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呜呼！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其信然邪？其梦邪？</a:t>
            </a:r>
            <a:r>
              <a:rPr lang="zh-CN" altLang="en-US" sz="2400" b="1" dirty="0" smtClean="0"/>
              <a:t>其传之非其真邪？信也，吾兄之盛德而夭其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嗣</a:t>
            </a:r>
            <a:r>
              <a:rPr lang="zh-CN" altLang="en-US" sz="2400" b="1" dirty="0" smtClean="0"/>
              <a:t>乎？汝之纯明而不克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蒙</a:t>
            </a:r>
            <a:r>
              <a:rPr lang="zh-CN" altLang="en-US" sz="2400" b="1" dirty="0" smtClean="0"/>
              <a:t>其泽乎？少者强者而夭殁，长者衰者而存全乎？未可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以为</a:t>
            </a:r>
            <a:r>
              <a:rPr lang="zh-CN" altLang="en-US" sz="2400" b="1" dirty="0" smtClean="0"/>
              <a:t>信也。梦也，传之非其真也？东野之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书</a:t>
            </a:r>
            <a:r>
              <a:rPr lang="zh-CN" altLang="en-US" sz="2400" b="1" dirty="0" smtClean="0"/>
              <a:t>，耿兰之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报</a:t>
            </a:r>
            <a:r>
              <a:rPr lang="zh-CN" altLang="en-US" sz="2400" b="1" dirty="0" smtClean="0"/>
              <a:t>，何为而在吾侧也？呜呼！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其</a:t>
            </a:r>
            <a:r>
              <a:rPr lang="zh-CN" altLang="en-US" sz="2400" b="1" dirty="0" smtClean="0"/>
              <a:t>信然矣！吾兄之盛德而夭其嗣矣！汝之纯明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宜业</a:t>
            </a:r>
            <a:r>
              <a:rPr lang="zh-CN" altLang="en-US" sz="2400" b="1" dirty="0" smtClean="0"/>
              <a:t>其家者，不克蒙其泽矣！所谓天者诚难测，而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神</a:t>
            </a:r>
            <a:r>
              <a:rPr lang="zh-CN" altLang="en-US" sz="2400" b="1" dirty="0" smtClean="0"/>
              <a:t>者诚难明矣！所谓理者不可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推</a:t>
            </a:r>
            <a:r>
              <a:rPr lang="zh-CN" altLang="en-US" sz="2400" b="1" dirty="0" smtClean="0"/>
              <a:t>，而寿者不可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知</a:t>
            </a:r>
            <a:r>
              <a:rPr lang="zh-CN" altLang="en-US" sz="2400" b="1" dirty="0" smtClean="0"/>
              <a:t>矣！虽然，吾自今年来，苍苍者或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化</a:t>
            </a:r>
            <a:r>
              <a:rPr lang="zh-CN" altLang="en-US" sz="2400" b="1" dirty="0" smtClean="0"/>
              <a:t>而为白矣，动摇者或脱而落矣</a:t>
            </a:r>
            <a:r>
              <a:rPr lang="zh-CN" altLang="en-US" sz="2400" b="1" baseline="-25000" dirty="0" smtClean="0"/>
              <a:t>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毛血</a:t>
            </a:r>
            <a:r>
              <a:rPr lang="zh-CN" altLang="en-US" sz="2400" b="1" dirty="0" smtClean="0"/>
              <a:t>日益衰，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志气</a:t>
            </a:r>
            <a:r>
              <a:rPr lang="zh-CN" altLang="en-US" sz="2400" b="1" dirty="0" smtClean="0"/>
              <a:t>日益微，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几何</a:t>
            </a:r>
            <a:r>
              <a:rPr lang="zh-CN" altLang="en-US" sz="2400" b="1" dirty="0" smtClean="0"/>
              <a:t>不从汝而死也！死而有知，其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几何</a:t>
            </a:r>
            <a:r>
              <a:rPr lang="zh-CN" altLang="en-US" sz="2400" b="1" dirty="0" smtClean="0"/>
              <a:t>离？其无知，悲不几时，而不悲者无穷期矣！</a:t>
            </a:r>
            <a:endParaRPr lang="zh-CN" altLang="en-US" sz="2400" b="1" dirty="0"/>
          </a:p>
        </p:txBody>
      </p:sp>
      <p:sp>
        <p:nvSpPr>
          <p:cNvPr id="13" name="矩形 12"/>
          <p:cNvSpPr/>
          <p:nvPr/>
        </p:nvSpPr>
        <p:spPr>
          <a:xfrm>
            <a:off x="6002868" y="1112520"/>
            <a:ext cx="5971328" cy="6001643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唉！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是真的这样呢？还是在做梦呢？</a:t>
            </a:r>
            <a:r>
              <a:rPr lang="zh-CN" altLang="en-US" sz="2000" b="1" dirty="0" smtClean="0"/>
              <a:t>还是这传来的消息不可靠呢？如果是真的，那么，我哥哥有那么美好的品德反而早早地绝后（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继承人</a:t>
            </a:r>
            <a:r>
              <a:rPr lang="zh-CN" altLang="en-US" sz="2000" b="1" dirty="0" smtClean="0"/>
              <a:t>）了呢？你那么纯正聪明反而不能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承受</a:t>
            </a:r>
            <a:r>
              <a:rPr lang="zh-CN" altLang="en-US" sz="2000" b="1" dirty="0" smtClean="0"/>
              <a:t>他的恩泽呢？难道年轻强壮的反而要早早死去，年老衰弱的却应活在世上吗？实在不敢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把它当作</a:t>
            </a:r>
            <a:r>
              <a:rPr lang="zh-CN" altLang="en-US" sz="2000" b="1" dirty="0" smtClean="0"/>
              <a:t>真的啊！如果是梦，传来的噩耗不是真的，可是东野的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来信</a:t>
            </a:r>
            <a:r>
              <a:rPr lang="zh-CN" altLang="en-US" sz="2000" b="1" dirty="0" smtClean="0"/>
              <a:t>，耿兰的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报丧</a:t>
            </a:r>
            <a:r>
              <a:rPr lang="zh-CN" altLang="en-US" sz="2000" b="1" dirty="0" smtClean="0"/>
              <a:t>，却又为什么在我身边呢？啊！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大概</a:t>
            </a:r>
            <a:r>
              <a:rPr lang="zh-CN" altLang="en-US" sz="2000" b="1" dirty="0" smtClean="0"/>
              <a:t>是真的了！我哥哥有美好的品德竟然早早地失去后代，你纯正聪明，本来是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应该继承</a:t>
            </a:r>
            <a:r>
              <a:rPr lang="zh-CN" altLang="en-US" sz="2000" b="1" dirty="0" smtClean="0"/>
              <a:t>家业的，现在却不能承受你父亲的恩泽了。这正是所谓苍天确实难以揣测，而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神意</a:t>
            </a:r>
            <a:r>
              <a:rPr lang="zh-CN" altLang="en-US" sz="2000" b="1" dirty="0" smtClean="0"/>
              <a:t>实在难以知道了！也就是所谓天理不可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推求</a:t>
            </a:r>
            <a:r>
              <a:rPr lang="zh-CN" altLang="en-US" sz="2000" b="1" dirty="0" smtClean="0"/>
              <a:t>，而寿命的长短无法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预知</a:t>
            </a:r>
            <a:r>
              <a:rPr lang="zh-CN" altLang="en-US" sz="2000" b="1" dirty="0" smtClean="0"/>
              <a:t>啊！虽然这样，我从今年以来，花白的头发，全要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变</a:t>
            </a:r>
            <a:r>
              <a:rPr lang="zh-CN" altLang="en-US" sz="2000" b="1" dirty="0" smtClean="0"/>
              <a:t>白了，松动的牙齿，也像要脱落了，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身体</a:t>
            </a:r>
            <a:r>
              <a:rPr lang="zh-CN" altLang="en-US" sz="2000" b="1" dirty="0" smtClean="0"/>
              <a:t>越来越衰弱，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精神</a:t>
            </a:r>
            <a:r>
              <a:rPr lang="zh-CN" altLang="en-US" sz="2000" b="1" dirty="0" smtClean="0"/>
              <a:t>也越来越差了，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过不了多久</a:t>
            </a:r>
            <a:r>
              <a:rPr lang="zh-CN" altLang="en-US" sz="2000" b="1" dirty="0" smtClean="0"/>
              <a:t>就要随你死去了。如果死后有知，那么我们又能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分离</a:t>
            </a:r>
            <a:r>
              <a:rPr lang="zh-CN" altLang="en-US" sz="2000" b="1" dirty="0" smtClean="0"/>
              <a:t>多久呢？如果我死后无知，那么我也不能悲痛多少时间了，而死后不悲痛的时间却是无穷无尽的。</a:t>
            </a:r>
            <a:endParaRPr lang="zh-CN" altLang="en-US" sz="2000" b="1" dirty="0" smtClean="0"/>
          </a:p>
          <a:p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825"/>
            <a:ext cx="12192000" cy="493713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362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24057"/>
          <a:stretch>
            <a:fillRect/>
          </a:stretch>
        </p:blipFill>
        <p:spPr bwMode="auto">
          <a:xfrm>
            <a:off x="10042525" y="0"/>
            <a:ext cx="2149475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/>
          <p:nvPr/>
        </p:nvSpPr>
        <p:spPr>
          <a:xfrm>
            <a:off x="1558925" y="476250"/>
            <a:ext cx="42132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en-US" altLang="zh-CN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  <a:sym typeface="+mn-ea"/>
              </a:rPr>
              <a:t>《</a:t>
            </a:r>
            <a:r>
              <a:rPr lang="zh-CN" altLang="en-US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  <a:sym typeface="+mn-ea"/>
              </a:rPr>
              <a:t>庖丁解牛</a:t>
            </a:r>
            <a:r>
              <a:rPr lang="en-US" altLang="zh-CN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  <a:sym typeface="+mn-ea"/>
              </a:rPr>
              <a:t>》</a:t>
            </a:r>
            <a:endParaRPr lang="zh-CN" altLang="en-US" sz="280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0" y="95250"/>
            <a:ext cx="218598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spc="50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5365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017000" y="331788"/>
            <a:ext cx="9429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6" name="组合 40"/>
          <p:cNvGrpSpPr/>
          <p:nvPr/>
        </p:nvGrpSpPr>
        <p:grpSpPr bwMode="auto">
          <a:xfrm>
            <a:off x="6376988" y="3455988"/>
            <a:ext cx="1946275" cy="2109787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169"/>
              <a:ext cx="1947115" cy="17856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5370" name="文本框 15"/>
            <p:cNvSpPr txBox="1">
              <a:spLocks noChangeArrowheads="1"/>
            </p:cNvSpPr>
            <p:nvPr/>
          </p:nvSpPr>
          <p:spPr bwMode="auto">
            <a:xfrm>
              <a:off x="1822236" y="2139370"/>
              <a:ext cx="1743739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27" y="2506024"/>
              <a:ext cx="23505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94970" y="1259840"/>
            <a:ext cx="4332605" cy="5262245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800" b="1" dirty="0" smtClean="0">
                <a:latin typeface="+mj-ea"/>
                <a:ea typeface="+mj-ea"/>
                <a:cs typeface="+mj-ea"/>
                <a:sym typeface="+mn-ea"/>
              </a:rPr>
              <a:t>依</a:t>
            </a:r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乎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天理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，批大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郤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导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大窾，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因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其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固然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技经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肯綮之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未尝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，而况大軱乎！良庖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岁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更刀，割也；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族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庖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月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更刀，折也。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  <a:p>
            <a:pPr algn="l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今臣之刀十九年矣，所解数千牛矣，</a:t>
            </a:r>
            <a:r>
              <a:rPr lang="zh-CN" altLang="en-US" sz="2800" b="1" u="sng" dirty="0">
                <a:latin typeface="+mj-ea"/>
                <a:ea typeface="+mj-ea"/>
                <a:cs typeface="+mj-ea"/>
                <a:sym typeface="+mn-ea"/>
              </a:rPr>
              <a:t>而刀刃若新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发</a:t>
            </a:r>
            <a:r>
              <a:rPr lang="zh-CN" altLang="en-US" sz="2800" b="1" u="sng" dirty="0">
                <a:latin typeface="+mj-ea"/>
                <a:ea typeface="+mj-ea"/>
                <a:cs typeface="+mj-ea"/>
                <a:sym typeface="+mn-ea"/>
              </a:rPr>
              <a:t>于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硎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。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彼节者有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间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，而刀刃者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无厚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。以无厚入有间，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恢恢乎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其于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游刃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必有余地矣，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是以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十九年</a:t>
            </a:r>
            <a:r>
              <a:rPr lang="zh-CN" altLang="en-US" sz="2800" b="1" u="sng" dirty="0">
                <a:latin typeface="+mj-ea"/>
                <a:ea typeface="+mj-ea"/>
                <a:cs typeface="+mj-ea"/>
                <a:sym typeface="+mn-ea"/>
              </a:rPr>
              <a:t>而刀刃若新发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于</a:t>
            </a:r>
            <a:r>
              <a:rPr lang="zh-CN" altLang="en-US" sz="2800" b="1" u="sng" dirty="0">
                <a:latin typeface="+mj-ea"/>
                <a:ea typeface="+mj-ea"/>
                <a:cs typeface="+mj-ea"/>
                <a:sym typeface="+mn-ea"/>
              </a:rPr>
              <a:t>硎。</a:t>
            </a:r>
            <a:r>
              <a:rPr lang="zh-CN" altLang="en-US" sz="2800" dirty="0">
                <a:latin typeface="+mj-ea"/>
                <a:ea typeface="+mj-ea"/>
                <a:cs typeface="+mj-ea"/>
                <a:sym typeface="+mn-ea"/>
              </a:rPr>
              <a:t> </a:t>
            </a:r>
            <a:endParaRPr lang="zh-CN" altLang="zh-CN" sz="2800" b="1">
              <a:latin typeface="+mj-ea"/>
              <a:ea typeface="+mj-ea"/>
              <a:cs typeface="+mj-ea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083810" y="1259840"/>
            <a:ext cx="6779260" cy="5125720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依照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于天然结构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，击入牛体筋骨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缝隙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顺着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（骨节间的）空处进刀，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依照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牛体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本来的构造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，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不曾拿刀碰到过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筋脉经络相连的地方和筋骨结合的地方，更何况大骨呢！技术好的厨师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每年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更换一把刀，割断筋肉；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一般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的厨师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每月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更换一把刀，砍断骨头。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 smtClean="0">
                <a:latin typeface="+mj-ea"/>
                <a:ea typeface="+mj-ea"/>
                <a:cs typeface="+mj-ea"/>
                <a:sym typeface="+mn-ea"/>
              </a:rPr>
              <a:t>      如今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，我的刀（用了）十九年，所宰的牛有几千头，但刀刃的锋利就像刚从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磨刀石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上磨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出来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一样。</a:t>
            </a:r>
            <a:r>
              <a:rPr lang="zh-CN" altLang="en-US" sz="2800" dirty="0">
                <a:latin typeface="+mj-ea"/>
                <a:ea typeface="+mj-ea"/>
                <a:cs typeface="+mj-ea"/>
                <a:sym typeface="+mn-ea"/>
              </a:rPr>
              <a:t>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那牛的骨节有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间隙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，而刀刃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很薄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；用很薄的（刀刃）插入有空隙的（骨节），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宽宽绰绰地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，对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刀刃的运转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必然是有余地。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因此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，十九年来，刀刃还像刚从磨刀石上磨出来一样。</a:t>
            </a:r>
            <a:endParaRPr lang="zh-CN" altLang="en-US" sz="2800" b="1" dirty="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497"/>
            <a:ext cx="12192000" cy="493986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/>
          <a:srcRect b="24057"/>
          <a:stretch>
            <a:fillRect/>
          </a:stretch>
        </p:blipFill>
        <p:spPr>
          <a:xfrm flipH="1">
            <a:off x="10042768" y="1"/>
            <a:ext cx="2149230" cy="201798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59674" y="476963"/>
            <a:ext cx="421256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《</a:t>
            </a:r>
            <a:r>
              <a:rPr lang="zh-CN" altLang="en-US" sz="2800" b="1" dirty="0" smtClean="0"/>
              <a:t>祭十二郎文</a:t>
            </a:r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》</a:t>
            </a:r>
            <a:endParaRPr lang="zh-CN" altLang="en-US" sz="2800" spc="100" dirty="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" y="94594"/>
            <a:ext cx="21861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50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uFillTx/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1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9016809" y="331899"/>
            <a:ext cx="943902" cy="478671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6376559" y="3456426"/>
            <a:ext cx="1947115" cy="2109455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721"/>
              <a:ext cx="1947115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3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mtClean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87960" y="1202690"/>
            <a:ext cx="5281507" cy="5262979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pPr latinLnBrk="1"/>
            <a:endParaRPr lang="en-US" altLang="zh-CN" sz="2400" b="1" dirty="0" smtClean="0"/>
          </a:p>
          <a:p>
            <a:r>
              <a:rPr lang="zh-CN" altLang="en-US" sz="2400" b="1" dirty="0" smtClean="0"/>
              <a:t>汝之子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始</a:t>
            </a:r>
            <a:r>
              <a:rPr lang="zh-CN" altLang="en-US" sz="2400" b="1" dirty="0" smtClean="0"/>
              <a:t>十岁，吾之子始五岁，少而强者不可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保</a:t>
            </a:r>
            <a:r>
              <a:rPr lang="zh-CN" altLang="en-US" sz="2400" b="1" dirty="0" smtClean="0"/>
              <a:t>，如此孩提者，又可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冀</a:t>
            </a:r>
            <a:r>
              <a:rPr lang="zh-CN" altLang="en-US" sz="2400" b="1" dirty="0" smtClean="0"/>
              <a:t>其成立邪？呜呼哀哉！呜呼哀哉！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汝去年书云：</a:t>
            </a:r>
            <a:r>
              <a:rPr lang="en-US" sz="2400" b="1" dirty="0" smtClean="0"/>
              <a:t>“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比</a:t>
            </a:r>
            <a:r>
              <a:rPr lang="zh-CN" altLang="en-US" sz="2400" b="1" dirty="0" smtClean="0"/>
              <a:t>得软脚病，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往往</a:t>
            </a:r>
            <a:r>
              <a:rPr lang="zh-CN" altLang="en-US" sz="2400" b="1" dirty="0" smtClean="0"/>
              <a:t>而剧。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吾曰：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是疾也，江南之人，常常有之。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未始以为忧也。呜呼！ 其竟以此而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殒</a:t>
            </a:r>
            <a:r>
              <a:rPr lang="zh-CN" altLang="en-US" sz="2400" b="1" dirty="0" smtClean="0"/>
              <a:t>其生乎？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抑</a:t>
            </a:r>
            <a:r>
              <a:rPr lang="zh-CN" altLang="en-US" sz="2400" b="1" dirty="0" smtClean="0"/>
              <a:t>别有疾而至斯乎？汝之书，六月十七日也。东野云：汝殁以六月二日；耿兰之报无月日。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盖</a:t>
            </a:r>
            <a:r>
              <a:rPr lang="zh-CN" altLang="en-US" sz="2400" b="1" dirty="0" smtClean="0"/>
              <a:t>东野之使者，不知问家人以月日；如耿兰之报，不知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当</a:t>
            </a:r>
            <a:r>
              <a:rPr lang="zh-CN" altLang="en-US" sz="2400" b="1" dirty="0" smtClean="0"/>
              <a:t>言月日；东野与吾书，乃问使者，使者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妄称</a:t>
            </a:r>
            <a:r>
              <a:rPr lang="zh-CN" altLang="en-US" sz="2400" b="1" dirty="0" smtClean="0"/>
              <a:t>以应之乎。其然乎？其不然乎？</a:t>
            </a:r>
            <a:endParaRPr lang="zh-CN" altLang="en-US" sz="2400" b="1" dirty="0"/>
          </a:p>
        </p:txBody>
      </p:sp>
      <p:sp>
        <p:nvSpPr>
          <p:cNvPr id="13" name="矩形 12"/>
          <p:cNvSpPr/>
          <p:nvPr/>
        </p:nvSpPr>
        <p:spPr>
          <a:xfrm>
            <a:off x="5791200" y="1105313"/>
            <a:ext cx="6096000" cy="5632311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200" b="1" dirty="0"/>
              <a:t>     </a:t>
            </a:r>
            <a:r>
              <a:rPr sz="2200" b="1" dirty="0"/>
              <a:t>　</a:t>
            </a:r>
            <a:r>
              <a:rPr lang="zh-CN" altLang="en-US" sz="2400" b="1" dirty="0" smtClean="0"/>
              <a:t>你的儿子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才</a:t>
            </a:r>
            <a:r>
              <a:rPr lang="zh-CN" altLang="en-US" sz="2400" b="1" dirty="0" smtClean="0"/>
              <a:t>十岁，我的儿子才五岁，年轻强壮的尚不能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保全</a:t>
            </a:r>
            <a:r>
              <a:rPr lang="zh-CN" altLang="en-US" sz="2400" b="1" dirty="0" smtClean="0"/>
              <a:t>，像这么大的孩子，又怎么能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希望</a:t>
            </a:r>
            <a:r>
              <a:rPr lang="zh-CN" altLang="en-US" sz="2400" b="1" dirty="0" smtClean="0"/>
              <a:t>他们成人立业呢？啊，悲痛啊，真是悲痛！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你去年来信说：</a:t>
            </a:r>
            <a:r>
              <a:rPr lang="en-US" sz="2400" b="1" dirty="0" smtClean="0"/>
              <a:t>“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近来</a:t>
            </a:r>
            <a:r>
              <a:rPr lang="zh-CN" altLang="en-US" sz="2400" b="1" dirty="0" smtClean="0"/>
              <a:t>得了软脚病，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时常</a:t>
            </a:r>
            <a:r>
              <a:rPr lang="zh-CN" altLang="en-US" sz="2400" b="1" dirty="0" smtClean="0"/>
              <a:t>发作疼得厉害。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我说：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这种病，江南人常常得。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没有当作值得忧虑的事。唉，谁知道竟然会因此而（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死去</a:t>
            </a:r>
            <a:r>
              <a:rPr lang="zh-CN" altLang="en-US" sz="2400" b="1" dirty="0" smtClean="0"/>
              <a:t>）丧了命呢？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还是</a:t>
            </a:r>
            <a:r>
              <a:rPr lang="zh-CN" altLang="en-US" sz="2400" b="1" dirty="0" smtClean="0"/>
              <a:t>由于别的病而导致这样的不幸呢？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你的信是六月十七日写的。东野说你是六月二日死的，耿兰报丧时没有说日期。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大概</a:t>
            </a:r>
            <a:r>
              <a:rPr lang="zh-CN" altLang="en-US" sz="2400" b="1" dirty="0" smtClean="0"/>
              <a:t>是东野的使者不知道向你的家人问明日期，而耿兰报丧竟不知道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应该</a:t>
            </a:r>
            <a:r>
              <a:rPr lang="zh-CN" altLang="en-US" sz="2400" b="1" dirty="0" smtClean="0"/>
              <a:t>告诉日期？还是东野给我写信时，才去问使者，使者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胡乱说</a:t>
            </a:r>
            <a:r>
              <a:rPr lang="zh-CN" altLang="en-US" sz="2400" b="1" dirty="0" smtClean="0"/>
              <a:t>个日期应付呢？是这样呢？还是不是这样呢？</a:t>
            </a:r>
            <a:endParaRPr lang="zh-CN" altLang="en-US" sz="2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497"/>
            <a:ext cx="12192000" cy="493986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/>
          <a:srcRect b="24057"/>
          <a:stretch>
            <a:fillRect/>
          </a:stretch>
        </p:blipFill>
        <p:spPr>
          <a:xfrm flipH="1">
            <a:off x="10042768" y="1"/>
            <a:ext cx="2149230" cy="201798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59674" y="476963"/>
            <a:ext cx="421256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《</a:t>
            </a:r>
            <a:r>
              <a:rPr lang="zh-CN" altLang="en-US" sz="2800" b="1" dirty="0" smtClean="0"/>
              <a:t>祭十二郎文</a:t>
            </a:r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》</a:t>
            </a:r>
            <a:endParaRPr lang="zh-CN" altLang="en-US" sz="2800" spc="100" dirty="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" y="94594"/>
            <a:ext cx="21861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50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uFillTx/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1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9016809" y="331899"/>
            <a:ext cx="943902" cy="478671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6376559" y="3456426"/>
            <a:ext cx="1947115" cy="2109455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721"/>
              <a:ext cx="1947115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3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mtClean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64677" y="1485043"/>
            <a:ext cx="4933856" cy="5016758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今吾使建中祭汝，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吊</a:t>
            </a:r>
            <a:r>
              <a:rPr lang="zh-CN" altLang="en-US" sz="2000" b="1" dirty="0" smtClean="0"/>
              <a:t>汝之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孤</a:t>
            </a:r>
            <a:r>
              <a:rPr lang="zh-CN" altLang="en-US" sz="2000" b="1" dirty="0" smtClean="0"/>
              <a:t>与汝之乳母。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彼</a:t>
            </a:r>
            <a:r>
              <a:rPr lang="zh-CN" altLang="en-US" sz="2000" b="1" dirty="0" smtClean="0"/>
              <a:t>有食，可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守</a:t>
            </a:r>
            <a:r>
              <a:rPr lang="zh-CN" altLang="en-US" sz="2000" b="1" dirty="0" smtClean="0"/>
              <a:t>以待终丧，则待终丧而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取</a:t>
            </a:r>
            <a:r>
              <a:rPr lang="zh-CN" altLang="en-US" sz="2000" b="1" dirty="0" smtClean="0"/>
              <a:t>以来；如不能守以终丧，则遂取以来；其余奴婢，并令守汝丧。吾力能改葬，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终</a:t>
            </a:r>
            <a:r>
              <a:rPr lang="zh-CN" altLang="en-US" sz="2000" b="1" dirty="0" smtClean="0"/>
              <a:t>葬汝于先人之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兆</a:t>
            </a:r>
            <a:r>
              <a:rPr lang="zh-CN" altLang="en-US" sz="2000" b="1" dirty="0" smtClean="0"/>
              <a:t>，然后惟其所愿。</a:t>
            </a:r>
            <a:endParaRPr lang="zh-CN" altLang="en-US" sz="2000" b="1" dirty="0" smtClean="0"/>
          </a:p>
          <a:p>
            <a:r>
              <a:rPr lang="zh-CN" altLang="en-US" sz="2000" b="1" dirty="0" smtClean="0"/>
              <a:t>呜呼！汝病吾不知时，汝殁吾不知日，生不能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相养</a:t>
            </a:r>
            <a:r>
              <a:rPr lang="zh-CN" altLang="en-US" sz="2000" b="1" dirty="0" smtClean="0"/>
              <a:t>于共居，殁不得抚汝以尽哀，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敛</a:t>
            </a:r>
            <a:r>
              <a:rPr lang="zh-CN" altLang="en-US" sz="2000" b="1" dirty="0" smtClean="0"/>
              <a:t>不凭其棺，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窆</a:t>
            </a:r>
            <a:r>
              <a:rPr lang="zh-CN" altLang="en-US" sz="2000" b="1" dirty="0" smtClean="0"/>
              <a:t>不临其穴。吾行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负</a:t>
            </a:r>
            <a:r>
              <a:rPr lang="zh-CN" altLang="en-US" sz="2000" b="1" dirty="0" smtClean="0"/>
              <a:t>神明而使汝夭，不孝不慈，而不能与汝相养以生，相守以死；一在天之涯，一在地之角，生而影不与吾形相依，死而魂不与吾梦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相接</a:t>
            </a:r>
            <a:r>
              <a:rPr lang="zh-CN" altLang="en-US" sz="2000" b="1" dirty="0" smtClean="0"/>
              <a:t>，吾实为之，其又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何尤</a:t>
            </a:r>
            <a:r>
              <a:rPr lang="zh-CN" altLang="en-US" sz="2000" b="1" dirty="0" smtClean="0"/>
              <a:t>！彼苍者天，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曷</a:t>
            </a:r>
            <a:r>
              <a:rPr lang="zh-CN" altLang="en-US" sz="2000" b="1" dirty="0" smtClean="0"/>
              <a:t>其有极！自今已往，吾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其</a:t>
            </a:r>
            <a:r>
              <a:rPr lang="zh-CN" altLang="en-US" sz="2000" b="1" dirty="0" smtClean="0"/>
              <a:t>无意于人世矣！当求数顷之田于伊颍之上，以待余年，教吾子与汝子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幸</a:t>
            </a:r>
            <a:r>
              <a:rPr lang="zh-CN" altLang="en-US" sz="2000" b="1" dirty="0" smtClean="0"/>
              <a:t>其成，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长</a:t>
            </a:r>
            <a:r>
              <a:rPr lang="zh-CN" altLang="en-US" sz="2000" b="1" dirty="0" smtClean="0"/>
              <a:t>吾女与汝女，待其嫁，如此而已！</a:t>
            </a:r>
            <a:endParaRPr lang="zh-CN" altLang="en-US" sz="2000" b="1" dirty="0"/>
          </a:p>
        </p:txBody>
      </p:sp>
      <p:sp>
        <p:nvSpPr>
          <p:cNvPr id="13" name="矩形 12"/>
          <p:cNvSpPr/>
          <p:nvPr/>
        </p:nvSpPr>
        <p:spPr>
          <a:xfrm>
            <a:off x="5503333" y="1058333"/>
            <a:ext cx="6510867" cy="5632311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现在我派建中来祭奠你，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安慰</a:t>
            </a:r>
            <a:r>
              <a:rPr lang="zh-CN" altLang="en-US" sz="2000" b="1" dirty="0" smtClean="0"/>
              <a:t>你的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孩子</a:t>
            </a:r>
            <a:r>
              <a:rPr lang="zh-CN" altLang="en-US" sz="2000" b="1" dirty="0" smtClean="0"/>
              <a:t>和你的乳母。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他们</a:t>
            </a:r>
            <a:r>
              <a:rPr lang="zh-CN" altLang="en-US" sz="2000" b="1" dirty="0" smtClean="0"/>
              <a:t>有粮食能够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守丧</a:t>
            </a:r>
            <a:r>
              <a:rPr lang="zh-CN" altLang="en-US" sz="2000" b="1" dirty="0" smtClean="0"/>
              <a:t>到丧期终了，就等到丧期结束后再把他们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接</a:t>
            </a:r>
            <a:r>
              <a:rPr lang="zh-CN" altLang="en-US" sz="2000" b="1" dirty="0" smtClean="0"/>
              <a:t>来；如果不能守到丧期终了，我就马上接来。剩下的奴婢，叫他们一起守丧。如果我有能力迁葬，最后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一定</a:t>
            </a:r>
            <a:r>
              <a:rPr lang="zh-CN" altLang="en-US" sz="2000" b="1" dirty="0" smtClean="0"/>
              <a:t>把你安葬在祖先的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墓地</a:t>
            </a:r>
            <a:r>
              <a:rPr lang="zh-CN" altLang="en-US" sz="2000" b="1" dirty="0" smtClean="0"/>
              <a:t>，这样以后，才算了却我的心愿。</a:t>
            </a:r>
            <a:endParaRPr lang="zh-CN" altLang="en-US" sz="2000" b="1" dirty="0" smtClean="0"/>
          </a:p>
          <a:p>
            <a:r>
              <a:rPr lang="zh-CN" altLang="en-US" sz="2000" b="1" dirty="0" smtClean="0"/>
              <a:t>唉，你患病我不知道时间，你去世我不知道日子，活着的时候不能住在一起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互相照顾</a:t>
            </a:r>
            <a:r>
              <a:rPr lang="zh-CN" altLang="en-US" sz="2000" b="1" dirty="0" smtClean="0"/>
              <a:t>，死的时候没有抚尸痛哭，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入殓</a:t>
            </a:r>
            <a:r>
              <a:rPr lang="zh-CN" altLang="en-US" sz="2000" b="1" dirty="0" smtClean="0"/>
              <a:t>时没在棺前守灵，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下棺入葬</a:t>
            </a:r>
            <a:r>
              <a:rPr lang="zh-CN" altLang="en-US" sz="2000" b="1" dirty="0" smtClean="0"/>
              <a:t>时又没有亲临你的墓穴。我的行为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辜负</a:t>
            </a:r>
            <a:r>
              <a:rPr lang="zh-CN" altLang="en-US" sz="2000" b="1" dirty="0" smtClean="0"/>
              <a:t>了神明，才使你这么早死去，我对上不孝，对下不慈，既不能与你相互照顾着生活，又不能和你一块死去。一个在天涯，一个在地角。你活着的时候不能和我形影相依，死后魂灵也不在我的梦中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显现</a:t>
            </a:r>
            <a:r>
              <a:rPr lang="zh-CN" altLang="en-US" sz="2000" b="1" dirty="0" smtClean="0"/>
              <a:t>，这都是我造成的灾难，又能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抱怨谁</a:t>
            </a:r>
            <a:r>
              <a:rPr lang="zh-CN" altLang="en-US" sz="2000" b="1" dirty="0" smtClean="0"/>
              <a:t>呢？天哪，我的悲痛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哪里</a:t>
            </a:r>
            <a:r>
              <a:rPr lang="zh-CN" altLang="en-US" sz="2000" b="1" dirty="0" smtClean="0"/>
              <a:t>有尽头呢？从今以后，我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已经</a:t>
            </a:r>
            <a:r>
              <a:rPr lang="zh-CN" altLang="en-US" sz="2000" b="1" dirty="0" smtClean="0"/>
              <a:t>没有心思奔忙在世上了！还是回到老家去置办几顷地，度过我的余年。教养我的儿子和你的儿子，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希望</a:t>
            </a:r>
            <a:r>
              <a:rPr lang="zh-CN" altLang="en-US" sz="2000" b="1" dirty="0" smtClean="0"/>
              <a:t>他们成才；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抚养</a:t>
            </a:r>
            <a:r>
              <a:rPr lang="zh-CN" altLang="en-US" sz="2000" b="1" dirty="0" smtClean="0"/>
              <a:t>我的女儿和你的女儿，等到她们出嫁，我的心愿如此而已。</a:t>
            </a:r>
            <a:endParaRPr lang="zh-CN" altLang="en-US" sz="2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497"/>
            <a:ext cx="12192000" cy="493986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/>
          <a:srcRect b="24057"/>
          <a:stretch>
            <a:fillRect/>
          </a:stretch>
        </p:blipFill>
        <p:spPr>
          <a:xfrm flipH="1">
            <a:off x="10042768" y="1"/>
            <a:ext cx="2149230" cy="201798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59674" y="476963"/>
            <a:ext cx="4592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《</a:t>
            </a:r>
            <a:r>
              <a:rPr lang="zh-CN" altLang="en-US" sz="2800" b="1" dirty="0" smtClean="0"/>
              <a:t>种树郭橐驼传</a:t>
            </a:r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》</a:t>
            </a:r>
            <a:endParaRPr lang="zh-CN" altLang="en-US" sz="2800" spc="100" dirty="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" y="94594"/>
            <a:ext cx="21861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50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uFillTx/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1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9016809" y="331899"/>
            <a:ext cx="943902" cy="478671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6376559" y="3456426"/>
            <a:ext cx="1947115" cy="2109455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721"/>
              <a:ext cx="1947115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3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mtClean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87842" y="1202468"/>
            <a:ext cx="4985049" cy="3785652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pPr latinLnBrk="1"/>
            <a:endParaRPr lang="en-US" altLang="zh-CN" sz="2400" b="1" dirty="0" smtClean="0"/>
          </a:p>
          <a:p>
            <a:r>
              <a:rPr lang="zh-CN" altLang="en-US" sz="2400" b="1" dirty="0" smtClean="0"/>
              <a:t>郭橐驼，不知始何名。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病</a:t>
            </a:r>
            <a:r>
              <a:rPr lang="zh-CN" altLang="en-US" sz="2400" b="1" dirty="0" smtClean="0"/>
              <a:t>瘘，隆然伏行，有类橐驼者，故乡人号之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驼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。驼闻之曰：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甚善，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名</a:t>
            </a:r>
            <a:r>
              <a:rPr lang="zh-CN" altLang="en-US" sz="2400" b="1" dirty="0" smtClean="0"/>
              <a:t>我固当。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因舍其名，亦自谓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橐驼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云。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其乡曰丰乐乡，在长安西。驼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业</a:t>
            </a:r>
            <a:r>
              <a:rPr lang="zh-CN" altLang="en-US" sz="2400" b="1" dirty="0" smtClean="0"/>
              <a:t>种树，凡长安豪富人为观游及卖果者，皆争迎取养。视驼所种树，或移徙，无不活；且硕茂，早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实</a:t>
            </a:r>
            <a:r>
              <a:rPr lang="zh-CN" altLang="en-US" sz="2400" b="1" dirty="0" smtClean="0"/>
              <a:t>以蕃。他植者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虽</a:t>
            </a:r>
            <a:r>
              <a:rPr lang="zh-CN" altLang="en-US" sz="2400" b="1" dirty="0" smtClean="0"/>
              <a:t>窥伺效慕，莫能如也。</a:t>
            </a:r>
            <a:endParaRPr lang="zh-CN" altLang="en-US" sz="2400" b="1" dirty="0"/>
          </a:p>
        </p:txBody>
      </p:sp>
      <p:sp>
        <p:nvSpPr>
          <p:cNvPr id="13" name="矩形 12"/>
          <p:cNvSpPr/>
          <p:nvPr/>
        </p:nvSpPr>
        <p:spPr>
          <a:xfrm>
            <a:off x="5603967" y="1375188"/>
            <a:ext cx="6306094" cy="5232202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郭橐驼，不知道他起初叫什么名字。他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患（病）</a:t>
            </a:r>
            <a:r>
              <a:rPr lang="zh-CN" altLang="en-US" sz="2400" b="1" dirty="0" smtClean="0"/>
              <a:t>了脊背弯曲的病，脊背突起而弯腰行走，就像骆驼一样，所以乡里人称呼他叫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橐驼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。橐驼听说后，说：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这个名字很好啊，这样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称呼</a:t>
            </a:r>
            <a:r>
              <a:rPr lang="zh-CN" altLang="en-US" sz="2400" b="1" dirty="0" smtClean="0"/>
              <a:t>我确实恰当。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于是他舍弃了他原来的名字，也自称起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橐驼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来。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他的家乡叫丰乐乡，在长安城西边。郭橐驼以种树为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职业</a:t>
            </a:r>
            <a:r>
              <a:rPr lang="zh-CN" altLang="en-US" sz="2400" b="1" dirty="0" smtClean="0"/>
              <a:t>，凡是长安城里经营园林游览和做水果买卖的豪富人，都争着把他接到家里奉养。观察橐驼种的树，有的是移植来的，也没有不成活的；而且长得高大茂盛，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结果实</a:t>
            </a:r>
            <a:r>
              <a:rPr lang="zh-CN" altLang="en-US" sz="2400" b="1" dirty="0" smtClean="0"/>
              <a:t>早而且多。其他种树的人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即使</a:t>
            </a:r>
            <a:r>
              <a:rPr lang="zh-CN" altLang="en-US" sz="2400" b="1" dirty="0" smtClean="0"/>
              <a:t>暗中观察、羡慕效仿，也没有谁能比得上。</a:t>
            </a:r>
            <a:endParaRPr lang="zh-CN" altLang="en-US" sz="2400" b="1" dirty="0" smtClean="0"/>
          </a:p>
          <a:p>
            <a:pPr latinLnBrk="1"/>
            <a:endParaRPr sz="22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497"/>
            <a:ext cx="12192000" cy="493986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/>
          <a:srcRect b="24057"/>
          <a:stretch>
            <a:fillRect/>
          </a:stretch>
        </p:blipFill>
        <p:spPr>
          <a:xfrm flipH="1">
            <a:off x="10042768" y="1"/>
            <a:ext cx="2149230" cy="201798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59674" y="476963"/>
            <a:ext cx="421256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《</a:t>
            </a:r>
            <a:r>
              <a:rPr lang="zh-CN" altLang="en-US" sz="2800" b="1" dirty="0" smtClean="0"/>
              <a:t>种树郭橐驼传</a:t>
            </a:r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》</a:t>
            </a:r>
            <a:endParaRPr lang="zh-CN" altLang="en-US" sz="2800" spc="100" dirty="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" y="94594"/>
            <a:ext cx="21861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50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uFillTx/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1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9016809" y="331899"/>
            <a:ext cx="943902" cy="478671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6376559" y="3456426"/>
            <a:ext cx="1947115" cy="2109455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721"/>
              <a:ext cx="1947115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3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mtClean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87842" y="1110343"/>
            <a:ext cx="5584308" cy="6370975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pPr latinLnBrk="1"/>
            <a:r>
              <a:rPr lang="zh-CN" altLang="en-US" sz="2400" b="1" dirty="0" smtClean="0"/>
              <a:t>有问之，对曰：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橐驼非能使木寿且孳也，能顺木之天以致其性焉尔。凡植木之性，其本欲舒，其培欲平，其土欲故，其筑欲密。既然已，勿动勿虑，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去</a:t>
            </a:r>
            <a:r>
              <a:rPr lang="zh-CN" altLang="en-US" sz="2400" b="1" dirty="0" smtClean="0"/>
              <a:t>不复顾。其莳也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若子</a:t>
            </a:r>
            <a:r>
              <a:rPr lang="zh-CN" altLang="en-US" sz="2400" b="1" dirty="0" smtClean="0"/>
              <a:t>，其置也若弃，则其天者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全</a:t>
            </a:r>
            <a:r>
              <a:rPr lang="zh-CN" altLang="en-US" sz="2400" b="1" dirty="0" smtClean="0"/>
              <a:t>而其性得矣。故吾不害其长而已，非有能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硕茂</a:t>
            </a:r>
            <a:r>
              <a:rPr lang="zh-CN" altLang="en-US" sz="2400" b="1" dirty="0" smtClean="0"/>
              <a:t>之也；不抑耗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其实</a:t>
            </a:r>
            <a:r>
              <a:rPr lang="zh-CN" altLang="en-US" sz="2400" b="1" dirty="0" smtClean="0"/>
              <a:t>而已，非有能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早</a:t>
            </a:r>
            <a:r>
              <a:rPr lang="zh-CN" altLang="en-US" sz="2400" b="1" dirty="0" smtClean="0"/>
              <a:t>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蕃</a:t>
            </a:r>
            <a:r>
              <a:rPr lang="zh-CN" altLang="en-US" sz="2400" b="1" dirty="0" smtClean="0"/>
              <a:t>之也。他植者则不然。根拳而土易，其培之也，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若</a:t>
            </a:r>
            <a:r>
              <a:rPr lang="zh-CN" altLang="en-US" sz="2400" b="1" dirty="0" smtClean="0"/>
              <a:t>不过焉则不及。苟有能反是者，则又爱之太恩，忧之太勤。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旦</a:t>
            </a:r>
            <a:r>
              <a:rPr lang="zh-CN" altLang="en-US" sz="2400" b="1" dirty="0" smtClean="0"/>
              <a:t>视而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暮</a:t>
            </a:r>
            <a:r>
              <a:rPr lang="zh-CN" altLang="en-US" sz="2400" b="1" dirty="0" smtClean="0"/>
              <a:t>抚，已去而复顾。甚者，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爪</a:t>
            </a:r>
            <a:r>
              <a:rPr lang="zh-CN" altLang="en-US" sz="2400" b="1" dirty="0" smtClean="0"/>
              <a:t>其肤以验其生枯，摇其本以观其疏密，而木之性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日</a:t>
            </a:r>
            <a:r>
              <a:rPr lang="zh-CN" altLang="en-US" sz="2400" b="1" dirty="0" smtClean="0"/>
              <a:t>以离矣。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虽</a:t>
            </a:r>
            <a:r>
              <a:rPr lang="zh-CN" altLang="en-US" sz="2400" b="1" dirty="0" smtClean="0"/>
              <a:t>曰爱之，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其实</a:t>
            </a:r>
            <a:r>
              <a:rPr lang="zh-CN" altLang="en-US" sz="2400" b="1" dirty="0" smtClean="0"/>
              <a:t>害之；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虽</a:t>
            </a:r>
            <a:r>
              <a:rPr lang="zh-CN" altLang="en-US" sz="2400" b="1" dirty="0" smtClean="0"/>
              <a:t>曰忧之，其实仇之：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故不我若也</a:t>
            </a:r>
            <a:r>
              <a:rPr lang="zh-CN" altLang="en-US" sz="2400" b="1" dirty="0" smtClean="0"/>
              <a:t>。吾又何能为哉？</a:t>
            </a:r>
            <a:r>
              <a:rPr lang="en-US" sz="2400" b="1" dirty="0" smtClean="0"/>
              <a:t>”</a:t>
            </a:r>
            <a:endParaRPr lang="en-US" altLang="zh-CN" sz="2400" b="1" dirty="0" smtClean="0"/>
          </a:p>
          <a:p>
            <a:pPr latinLnBrk="1"/>
            <a:endParaRPr lang="en-US" altLang="zh-CN" sz="2400" b="1" dirty="0" smtClean="0"/>
          </a:p>
          <a:p>
            <a:pPr latinLnBrk="1"/>
            <a:r>
              <a:rPr lang="en-US" altLang="zh-CN" sz="2400" b="1" dirty="0" smtClean="0"/>
              <a:t>　　</a:t>
            </a:r>
            <a:endParaRPr lang="en-US" altLang="zh-CN" sz="2400" b="1" dirty="0" smtClean="0"/>
          </a:p>
        </p:txBody>
      </p:sp>
      <p:sp>
        <p:nvSpPr>
          <p:cNvPr id="13" name="矩形 12"/>
          <p:cNvSpPr/>
          <p:nvPr/>
        </p:nvSpPr>
        <p:spPr>
          <a:xfrm>
            <a:off x="6074229" y="1188720"/>
            <a:ext cx="5787571" cy="5632311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pPr latinLnBrk="1"/>
            <a:r>
              <a:rPr lang="zh-CN" altLang="en-US" b="1" dirty="0" smtClean="0"/>
              <a:t>有人问他种树种得好的原因，他回答说：</a:t>
            </a:r>
            <a:r>
              <a:rPr lang="en-US" b="1" dirty="0" smtClean="0"/>
              <a:t>“</a:t>
            </a:r>
            <a:r>
              <a:rPr lang="zh-CN" altLang="en-US" b="1" dirty="0" smtClean="0"/>
              <a:t>我郭橐驼不是能够使树木活得长久而且长得很快，只不过能够顺应树木的天性，来实现其自身的习性罢了。但凡种树的方法，它的树根要舒展，它的培土要平均，它根下的土要用原来培育树苗的土，它捣土要结实。已经这样做了，就不要再动，不要再忧虑它，</a:t>
            </a:r>
            <a:r>
              <a:rPr lang="zh-CN" altLang="en-US" b="1" dirty="0" smtClean="0">
                <a:solidFill>
                  <a:srgbClr val="FF0000"/>
                </a:solidFill>
              </a:rPr>
              <a:t>离开</a:t>
            </a:r>
            <a:r>
              <a:rPr lang="zh-CN" altLang="en-US" b="1" dirty="0" smtClean="0"/>
              <a:t>它不再回顾。栽种时要</a:t>
            </a:r>
            <a:r>
              <a:rPr lang="zh-CN" altLang="en-US" b="1" dirty="0" smtClean="0">
                <a:solidFill>
                  <a:srgbClr val="FF0000"/>
                </a:solidFill>
              </a:rPr>
              <a:t>像对待子女一样</a:t>
            </a:r>
            <a:r>
              <a:rPr lang="zh-CN" altLang="en-US" b="1" dirty="0" smtClean="0"/>
              <a:t>细心，栽好后要像丢弃它一样放在一边，那么树木的天性就得以</a:t>
            </a:r>
            <a:r>
              <a:rPr lang="zh-CN" altLang="en-US" b="1" dirty="0" smtClean="0">
                <a:solidFill>
                  <a:srgbClr val="FF0000"/>
                </a:solidFill>
              </a:rPr>
              <a:t>保全</a:t>
            </a:r>
            <a:r>
              <a:rPr lang="zh-CN" altLang="en-US" b="1" dirty="0" smtClean="0"/>
              <a:t>，它的习性就得以实现。所以我只不过不妨碍它的生长罢了，并不是有能使它长得</a:t>
            </a:r>
            <a:r>
              <a:rPr lang="zh-CN" altLang="en-US" b="1" dirty="0" smtClean="0">
                <a:solidFill>
                  <a:srgbClr val="FF0000"/>
                </a:solidFill>
              </a:rPr>
              <a:t>高大茂盛</a:t>
            </a:r>
            <a:r>
              <a:rPr lang="zh-CN" altLang="en-US" b="1" dirty="0" smtClean="0"/>
              <a:t>的办法；只不过不抑制、减少</a:t>
            </a:r>
            <a:r>
              <a:rPr lang="zh-CN" altLang="en-US" b="1" dirty="0" smtClean="0">
                <a:solidFill>
                  <a:srgbClr val="FF0000"/>
                </a:solidFill>
              </a:rPr>
              <a:t>它的结果</a:t>
            </a:r>
            <a:r>
              <a:rPr lang="zh-CN" altLang="en-US" b="1" dirty="0" smtClean="0"/>
              <a:t>罢了，也并不是有能使它果实</a:t>
            </a:r>
            <a:r>
              <a:rPr lang="zh-CN" altLang="en-US" b="1" dirty="0" smtClean="0">
                <a:solidFill>
                  <a:srgbClr val="FF0000"/>
                </a:solidFill>
              </a:rPr>
              <a:t>结得早</a:t>
            </a:r>
            <a:r>
              <a:rPr lang="zh-CN" altLang="en-US" b="1" dirty="0" smtClean="0"/>
              <a:t>又</a:t>
            </a:r>
            <a:r>
              <a:rPr lang="zh-CN" altLang="en-US" b="1" dirty="0" smtClean="0">
                <a:solidFill>
                  <a:srgbClr val="FF0000"/>
                </a:solidFill>
              </a:rPr>
              <a:t>多</a:t>
            </a:r>
            <a:r>
              <a:rPr lang="zh-CN" altLang="en-US" b="1" dirty="0" smtClean="0"/>
              <a:t>的办法。别的种树人却不是这样，树根拳曲又换了生土；他培土的时候，</a:t>
            </a:r>
            <a:r>
              <a:rPr lang="zh-CN" altLang="en-US" b="1" dirty="0" smtClean="0">
                <a:solidFill>
                  <a:srgbClr val="FF0000"/>
                </a:solidFill>
              </a:rPr>
              <a:t>不是</a:t>
            </a:r>
            <a:r>
              <a:rPr lang="zh-CN" altLang="en-US" b="1" dirty="0" smtClean="0"/>
              <a:t>过多就是过少。如果有能够和这种做法相反的人，就又太过于吝惜它们了，担心它太过分了，在</a:t>
            </a:r>
            <a:r>
              <a:rPr lang="zh-CN" altLang="en-US" b="1" dirty="0" smtClean="0">
                <a:solidFill>
                  <a:srgbClr val="FF0000"/>
                </a:solidFill>
              </a:rPr>
              <a:t>早晨</a:t>
            </a:r>
            <a:r>
              <a:rPr lang="zh-CN" altLang="en-US" b="1" dirty="0" smtClean="0"/>
              <a:t>去看了，在</a:t>
            </a:r>
            <a:r>
              <a:rPr lang="zh-CN" altLang="en-US" b="1" dirty="0" smtClean="0">
                <a:solidFill>
                  <a:srgbClr val="FF0000"/>
                </a:solidFill>
              </a:rPr>
              <a:t>晚上</a:t>
            </a:r>
            <a:r>
              <a:rPr lang="zh-CN" altLang="en-US" b="1" dirty="0" smtClean="0"/>
              <a:t>又去摸摸，已经离开了，又回头去看看。更严重的，甚至</a:t>
            </a:r>
            <a:r>
              <a:rPr lang="zh-CN" altLang="en-US" b="1" dirty="0" smtClean="0">
                <a:solidFill>
                  <a:srgbClr val="FF0000"/>
                </a:solidFill>
              </a:rPr>
              <a:t>用指甲划破</a:t>
            </a:r>
            <a:r>
              <a:rPr lang="zh-CN" altLang="en-US" b="1" dirty="0" smtClean="0"/>
              <a:t>树皮来观察它是活着还是枯死了，摇晃树根来看它是否栽结实了，这样树木的天性就</a:t>
            </a:r>
            <a:r>
              <a:rPr lang="zh-CN" altLang="en-US" b="1" dirty="0" smtClean="0">
                <a:solidFill>
                  <a:srgbClr val="FF0000"/>
                </a:solidFill>
              </a:rPr>
              <a:t>一天天</a:t>
            </a:r>
            <a:r>
              <a:rPr lang="zh-CN" altLang="en-US" b="1" dirty="0" smtClean="0"/>
              <a:t>远去了。</a:t>
            </a:r>
            <a:r>
              <a:rPr lang="zh-CN" altLang="en-US" b="1" dirty="0" smtClean="0">
                <a:solidFill>
                  <a:srgbClr val="FF0000"/>
                </a:solidFill>
              </a:rPr>
              <a:t>虽然说</a:t>
            </a:r>
            <a:r>
              <a:rPr lang="zh-CN" altLang="en-US" b="1" dirty="0" smtClean="0"/>
              <a:t>是喜爱它，</a:t>
            </a:r>
            <a:r>
              <a:rPr lang="zh-CN" altLang="en-US" b="1" dirty="0" smtClean="0">
                <a:solidFill>
                  <a:srgbClr val="FF0000"/>
                </a:solidFill>
              </a:rPr>
              <a:t>这实际上</a:t>
            </a:r>
            <a:r>
              <a:rPr lang="zh-CN" altLang="en-US" b="1" dirty="0" smtClean="0"/>
              <a:t>是害了它，虽说是担心它，这实际上是仇视它。</a:t>
            </a:r>
            <a:r>
              <a:rPr lang="zh-CN" altLang="en-US" b="1" dirty="0" smtClean="0">
                <a:solidFill>
                  <a:srgbClr val="FF0000"/>
                </a:solidFill>
              </a:rPr>
              <a:t>所以他们都不如我</a:t>
            </a:r>
            <a:r>
              <a:rPr lang="zh-CN" altLang="en-US" b="1" dirty="0" smtClean="0"/>
              <a:t>。我又能做什么呢？</a:t>
            </a:r>
            <a:r>
              <a:rPr lang="en-US" b="1" dirty="0" smtClean="0"/>
              <a:t>”</a:t>
            </a:r>
            <a:endParaRPr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497"/>
            <a:ext cx="12192000" cy="493986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/>
          <a:srcRect b="24057"/>
          <a:stretch>
            <a:fillRect/>
          </a:stretch>
        </p:blipFill>
        <p:spPr>
          <a:xfrm flipH="1">
            <a:off x="10042768" y="1"/>
            <a:ext cx="2149230" cy="201798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59674" y="476963"/>
            <a:ext cx="421256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《</a:t>
            </a:r>
            <a:r>
              <a:rPr lang="zh-CN" altLang="en-US" sz="2800" b="1" dirty="0" smtClean="0"/>
              <a:t>种树郭橐驼传</a:t>
            </a:r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》</a:t>
            </a:r>
            <a:endParaRPr lang="zh-CN" altLang="en-US" sz="2800" spc="100" dirty="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" y="94594"/>
            <a:ext cx="21861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50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uFillTx/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1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9016809" y="331899"/>
            <a:ext cx="943902" cy="478671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6376559" y="3456426"/>
            <a:ext cx="1947115" cy="2109455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721"/>
              <a:ext cx="1947115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3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mtClean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87842" y="1202468"/>
            <a:ext cx="5115678" cy="5262979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问者曰：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以子之道，移之官理，可乎？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驼曰：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我知种树而已，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官理，非吾业也。</a:t>
            </a:r>
            <a:r>
              <a:rPr lang="zh-CN" altLang="en-US" sz="2400" b="1" dirty="0" smtClean="0"/>
              <a:t>然吾居乡，见长人者好烦其令，若甚怜焉，而卒以祸。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旦暮</a:t>
            </a:r>
            <a:r>
              <a:rPr lang="zh-CN" altLang="en-US" sz="2400" b="1" dirty="0" smtClean="0"/>
              <a:t>吏来而呼曰：</a:t>
            </a:r>
            <a:r>
              <a:rPr lang="en-US" sz="2400" b="1" dirty="0" smtClean="0"/>
              <a:t>‘</a:t>
            </a:r>
            <a:r>
              <a:rPr lang="zh-CN" altLang="en-US" sz="2400" b="1" dirty="0" smtClean="0"/>
              <a:t>官命促尔耕，勖尔植，督尔获，早缫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而</a:t>
            </a:r>
            <a:r>
              <a:rPr lang="zh-CN" altLang="en-US" sz="2400" b="1" dirty="0" smtClean="0"/>
              <a:t>绪，早织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而</a:t>
            </a:r>
            <a:r>
              <a:rPr lang="zh-CN" altLang="en-US" sz="2400" b="1" dirty="0" smtClean="0"/>
              <a:t>缕，字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而</a:t>
            </a:r>
            <a:r>
              <a:rPr lang="zh-CN" altLang="en-US" sz="2400" b="1" dirty="0" smtClean="0"/>
              <a:t>幼孩，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遂而</a:t>
            </a:r>
            <a:r>
              <a:rPr lang="zh-CN" altLang="en-US" sz="2400" b="1" dirty="0" smtClean="0"/>
              <a:t>鸡豚。</a:t>
            </a:r>
            <a:r>
              <a:rPr lang="en-US" sz="2400" b="1" dirty="0" smtClean="0"/>
              <a:t>’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鸣鼓</a:t>
            </a:r>
            <a:r>
              <a:rPr lang="zh-CN" altLang="en-US" sz="2400" b="1" dirty="0" smtClean="0"/>
              <a:t>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聚</a:t>
            </a:r>
            <a:r>
              <a:rPr lang="zh-CN" altLang="en-US" sz="2400" b="1" dirty="0" smtClean="0"/>
              <a:t>之，击木而召之。吾小人辍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飧饔</a:t>
            </a:r>
            <a:r>
              <a:rPr lang="zh-CN" altLang="en-US" sz="2400" b="1" dirty="0" smtClean="0"/>
              <a:t>以劳吏者，且不得暇，又何以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蕃</a:t>
            </a:r>
            <a:r>
              <a:rPr lang="zh-CN" altLang="en-US" sz="2400" b="1" dirty="0" smtClean="0"/>
              <a:t>吾生而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安</a:t>
            </a:r>
            <a:r>
              <a:rPr lang="zh-CN" altLang="en-US" sz="2400" b="1" dirty="0" smtClean="0"/>
              <a:t>吾性耶？故病且怠。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若是，则与吾业者其亦有类乎？</a:t>
            </a:r>
            <a:r>
              <a:rPr lang="en-US" sz="2400" b="1" dirty="0" smtClean="0"/>
              <a:t>”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问者曰：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嘻，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不亦善夫</a:t>
            </a:r>
            <a:r>
              <a:rPr lang="zh-CN" altLang="en-US" sz="2400" b="1" dirty="0" smtClean="0"/>
              <a:t>！吾问养树，得养人术。</a:t>
            </a:r>
            <a:r>
              <a:rPr lang="en-US" sz="2400" b="1" dirty="0" smtClean="0"/>
              <a:t>”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传</a:t>
            </a:r>
            <a:r>
              <a:rPr lang="zh-CN" altLang="en-US" sz="2400" b="1" dirty="0" smtClean="0"/>
              <a:t>其事以为官戒。</a:t>
            </a:r>
            <a:endParaRPr lang="zh-CN" altLang="en-US" sz="2400" b="1" dirty="0" smtClean="0"/>
          </a:p>
          <a:p>
            <a:pPr latinLnBrk="1"/>
            <a:endParaRPr lang="zh-CN" altLang="en-US" sz="2400" b="1" dirty="0"/>
          </a:p>
        </p:txBody>
      </p:sp>
      <p:sp>
        <p:nvSpPr>
          <p:cNvPr id="13" name="矩形 12"/>
          <p:cNvSpPr/>
          <p:nvPr/>
        </p:nvSpPr>
        <p:spPr>
          <a:xfrm>
            <a:off x="5603966" y="1202690"/>
            <a:ext cx="5839097" cy="5632311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问的人说：</a:t>
            </a:r>
            <a:r>
              <a:rPr lang="en-US" sz="2000" b="1" dirty="0" smtClean="0"/>
              <a:t>“</a:t>
            </a:r>
            <a:r>
              <a:rPr lang="zh-CN" altLang="en-US" sz="2000" b="1" dirty="0" smtClean="0"/>
              <a:t>把你种树的方法，转用到做官治民上，可行吗？</a:t>
            </a:r>
            <a:r>
              <a:rPr lang="en-US" sz="2000" b="1" dirty="0" smtClean="0"/>
              <a:t>”</a:t>
            </a:r>
            <a:r>
              <a:rPr lang="zh-CN" altLang="en-US" sz="2000" b="1" dirty="0" smtClean="0"/>
              <a:t>橐驼说：</a:t>
            </a:r>
            <a:r>
              <a:rPr lang="en-US" sz="2000" b="1" dirty="0" smtClean="0"/>
              <a:t>“</a:t>
            </a:r>
            <a:r>
              <a:rPr lang="zh-CN" altLang="en-US" sz="2000" b="1" dirty="0" smtClean="0"/>
              <a:t>我只知道种树罢了，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做官治民</a:t>
            </a:r>
            <a:r>
              <a:rPr lang="en-US" sz="2000" b="1" dirty="0" smtClean="0">
                <a:solidFill>
                  <a:srgbClr val="FF0000"/>
                </a:solidFill>
              </a:rPr>
              <a:t>,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不是我的职业。</a:t>
            </a:r>
            <a:r>
              <a:rPr lang="zh-CN" altLang="en-US" sz="2000" b="1" dirty="0" smtClean="0"/>
              <a:t>但是我住在乡里，看见那些官吏喜欢不断地发号施令，好像是很怜爱</a:t>
            </a:r>
            <a:r>
              <a:rPr lang="en-US" sz="2000" b="1" dirty="0" smtClean="0"/>
              <a:t>(</a:t>
            </a:r>
            <a:r>
              <a:rPr lang="zh-CN" altLang="en-US" sz="2000" b="1" dirty="0" smtClean="0"/>
              <a:t>百姓</a:t>
            </a:r>
            <a:r>
              <a:rPr lang="en-US" sz="2000" b="1" dirty="0" smtClean="0"/>
              <a:t>)</a:t>
            </a:r>
            <a:r>
              <a:rPr lang="zh-CN" altLang="en-US" sz="2000" b="1" dirty="0" smtClean="0"/>
              <a:t>啊，但百姓最终反因此受到祸害。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在早上在晚上</a:t>
            </a:r>
            <a:r>
              <a:rPr lang="zh-CN" altLang="en-US" sz="2000" b="1" dirty="0" smtClean="0"/>
              <a:t>那些小吏跑来大喊：</a:t>
            </a:r>
            <a:r>
              <a:rPr lang="en-US" sz="2000" b="1" dirty="0" smtClean="0"/>
              <a:t>‘</a:t>
            </a:r>
            <a:r>
              <a:rPr lang="zh-CN" altLang="en-US" sz="2000" b="1" dirty="0" smtClean="0"/>
              <a:t>长官命令：催促你们耕地，勉励你们种植，督促你们收获，早些煮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你们</a:t>
            </a:r>
            <a:r>
              <a:rPr lang="zh-CN" altLang="en-US" sz="2000" b="1" dirty="0" smtClean="0"/>
              <a:t>的茧抽丝，早些织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你们</a:t>
            </a:r>
            <a:r>
              <a:rPr lang="zh-CN" altLang="en-US" sz="2000" b="1" dirty="0" smtClean="0"/>
              <a:t>的布，养育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你们</a:t>
            </a:r>
            <a:r>
              <a:rPr lang="zh-CN" altLang="en-US" sz="2000" b="1" dirty="0" smtClean="0"/>
              <a:t>的小孩，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喂大你们</a:t>
            </a:r>
            <a:r>
              <a:rPr lang="zh-CN" altLang="en-US" sz="2000" b="1" dirty="0" smtClean="0"/>
              <a:t>的鸡和猪。</a:t>
            </a:r>
            <a:r>
              <a:rPr lang="en-US" sz="2000" b="1" dirty="0" smtClean="0"/>
              <a:t>’</a:t>
            </a:r>
            <a:r>
              <a:rPr lang="zh-CN" altLang="en-US" sz="2000" b="1" dirty="0" smtClean="0"/>
              <a:t>一会儿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打</a:t>
            </a:r>
            <a:r>
              <a:rPr lang="zh-CN" altLang="en-US" sz="2000" b="1" dirty="0" smtClean="0"/>
              <a:t>鼓召集大家，一会儿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鼓梆召集</a:t>
            </a:r>
            <a:r>
              <a:rPr lang="zh-CN" altLang="en-US" sz="2000" b="1" dirty="0" smtClean="0"/>
              <a:t>大家，我们这些小百姓停止吃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早、晚饭</a:t>
            </a:r>
            <a:r>
              <a:rPr lang="zh-CN" altLang="en-US" sz="2000" b="1" dirty="0" smtClean="0"/>
              <a:t>去慰劳那些小吏尚且不得空暇，又怎能使我们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繁衍</a:t>
            </a:r>
            <a:r>
              <a:rPr lang="zh-CN" altLang="en-US" sz="2000" b="1" dirty="0" smtClean="0"/>
              <a:t>生息，使我们民心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安定</a:t>
            </a:r>
            <a:r>
              <a:rPr lang="zh-CN" altLang="en-US" sz="2000" b="1" dirty="0" smtClean="0"/>
              <a:t>呢？所以我们既困苦又疲乏</a:t>
            </a:r>
            <a:r>
              <a:rPr lang="en-US" sz="2000" b="1" dirty="0" smtClean="0"/>
              <a:t>,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像这样（治民反而扰民），它与我种树的行当大概也有相似的地方吧？</a:t>
            </a:r>
            <a:r>
              <a:rPr lang="en-US" sz="2000" b="1" dirty="0" smtClean="0"/>
              <a:t>”</a:t>
            </a:r>
            <a:endParaRPr lang="zh-CN" altLang="en-US" sz="2000" b="1" dirty="0" smtClean="0"/>
          </a:p>
          <a:p>
            <a:r>
              <a:rPr lang="zh-CN" altLang="en-US" sz="2000" b="1" dirty="0" smtClean="0"/>
              <a:t>问的人说：</a:t>
            </a:r>
            <a:r>
              <a:rPr lang="en-US" sz="2000" b="1" dirty="0" smtClean="0"/>
              <a:t>“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不也是很好吗！</a:t>
            </a:r>
            <a:r>
              <a:rPr lang="zh-CN" altLang="en-US" sz="2000" b="1" dirty="0" smtClean="0"/>
              <a:t>我问种树的方法，得到了治民的方法。</a:t>
            </a:r>
            <a:r>
              <a:rPr lang="en-US" sz="2000" b="1" dirty="0" smtClean="0"/>
              <a:t>”</a:t>
            </a:r>
            <a:r>
              <a:rPr lang="zh-CN" altLang="en-US" sz="2000" b="1" dirty="0" smtClean="0"/>
              <a:t>我为这件事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作传</a:t>
            </a:r>
            <a:r>
              <a:rPr lang="zh-CN" altLang="en-US" sz="2000" b="1" dirty="0" smtClean="0"/>
              <a:t>把它作为官吏们的鉴戒。</a:t>
            </a:r>
            <a:endParaRPr lang="zh-CN" altLang="en-US" sz="2000" b="1" dirty="0" smtClean="0"/>
          </a:p>
          <a:p>
            <a:pPr latinLnBrk="1"/>
            <a:endParaRPr sz="2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497"/>
            <a:ext cx="12192000" cy="493986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/>
          <a:srcRect b="24057"/>
          <a:stretch>
            <a:fillRect/>
          </a:stretch>
        </p:blipFill>
        <p:spPr>
          <a:xfrm flipH="1">
            <a:off x="10042768" y="1"/>
            <a:ext cx="2149230" cy="201798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27910" y="476963"/>
            <a:ext cx="4544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《</a:t>
            </a:r>
            <a:r>
              <a:rPr lang="zh-CN" altLang="en-US" sz="2800" b="1" dirty="0" smtClean="0"/>
              <a:t>春夜宴从弟桃花园序</a:t>
            </a:r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》</a:t>
            </a:r>
            <a:endParaRPr lang="zh-CN" altLang="en-US" sz="2800" spc="100" dirty="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" y="94594"/>
            <a:ext cx="21861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50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uFillTx/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1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9016809" y="331899"/>
            <a:ext cx="943902" cy="478671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6376559" y="3456426"/>
            <a:ext cx="1947115" cy="2109455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721"/>
              <a:ext cx="1947115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3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mtClean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87842" y="1202468"/>
            <a:ext cx="4593164" cy="4154984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pPr latinLnBrk="1"/>
            <a:endParaRPr lang="en-US" altLang="zh-CN" sz="2400" b="1" dirty="0" smtClean="0"/>
          </a:p>
          <a:p>
            <a:pPr latinLnBrk="1"/>
            <a:r>
              <a:rPr lang="zh-CN" altLang="en-US" sz="2400" b="1" dirty="0" smtClean="0">
                <a:solidFill>
                  <a:srgbClr val="FF0000"/>
                </a:solidFill>
              </a:rPr>
              <a:t>夫天地者万物之逆旅也；光阴者百代之过客也。</a:t>
            </a:r>
            <a:r>
              <a:rPr lang="zh-CN" altLang="en-US" sz="2400" b="1" dirty="0" smtClean="0"/>
              <a:t>而浮生若梦，为欢几何？古人秉烛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夜</a:t>
            </a:r>
            <a:r>
              <a:rPr lang="zh-CN" altLang="en-US" sz="2400" b="1" dirty="0" smtClean="0"/>
              <a:t>游，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良</a:t>
            </a:r>
            <a:r>
              <a:rPr lang="zh-CN" altLang="en-US" sz="2400" b="1" dirty="0" smtClean="0"/>
              <a:t>有以也。况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阳春召我以烟景，大块假我以文章</a:t>
            </a:r>
            <a:r>
              <a:rPr lang="zh-CN" altLang="en-US" sz="2400" b="1" dirty="0" smtClean="0"/>
              <a:t>。会桃花之芳园，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序</a:t>
            </a:r>
            <a:r>
              <a:rPr lang="zh-CN" altLang="en-US" sz="2400" b="1" dirty="0" smtClean="0"/>
              <a:t>天伦之乐事。群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季</a:t>
            </a:r>
            <a:r>
              <a:rPr lang="zh-CN" altLang="en-US" sz="2400" b="1" dirty="0" smtClean="0"/>
              <a:t>俊秀，皆为惠连；吾人咏歌，独惭康乐。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幽</a:t>
            </a:r>
            <a:r>
              <a:rPr lang="zh-CN" altLang="en-US" sz="2400" b="1" dirty="0" smtClean="0"/>
              <a:t>赏未已，高谈转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清</a:t>
            </a:r>
            <a:r>
              <a:rPr lang="zh-CN" altLang="en-US" sz="2400" b="1" dirty="0" smtClean="0"/>
              <a:t>。开琼筵以坐花，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飞</a:t>
            </a:r>
            <a:r>
              <a:rPr lang="zh-CN" altLang="en-US" sz="2400" b="1" dirty="0" smtClean="0"/>
              <a:t>羽觞而醉月。不有佳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咏</a:t>
            </a:r>
            <a:r>
              <a:rPr lang="zh-CN" altLang="en-US" sz="2400" b="1" dirty="0" smtClean="0"/>
              <a:t>，何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伸</a:t>
            </a:r>
            <a:r>
              <a:rPr lang="zh-CN" altLang="en-US" sz="2400" b="1" dirty="0" smtClean="0"/>
              <a:t>雅怀？如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诗</a:t>
            </a:r>
            <a:r>
              <a:rPr lang="zh-CN" altLang="en-US" sz="2400" b="1" dirty="0" smtClean="0"/>
              <a:t>不成，罚依金谷酒数。</a:t>
            </a:r>
            <a:endParaRPr lang="zh-CN" altLang="en-US" sz="2400" b="1" dirty="0"/>
          </a:p>
        </p:txBody>
      </p:sp>
      <p:sp>
        <p:nvSpPr>
          <p:cNvPr id="13" name="矩形 12"/>
          <p:cNvSpPr/>
          <p:nvPr/>
        </p:nvSpPr>
        <p:spPr>
          <a:xfrm>
            <a:off x="5316583" y="1375188"/>
            <a:ext cx="6593477" cy="5262979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pPr latinLnBrk="1"/>
            <a:r>
              <a:rPr lang="zh-CN" altLang="en-US" sz="2400" b="1" dirty="0" smtClean="0">
                <a:solidFill>
                  <a:srgbClr val="FF0000"/>
                </a:solidFill>
              </a:rPr>
              <a:t>天地是万物的客舍，百代是古往今来时间的过客，</a:t>
            </a:r>
            <a:r>
              <a:rPr lang="zh-CN" altLang="en-US" sz="2400" b="1" dirty="0" smtClean="0"/>
              <a:t>死生的差异，就好像梦与醒的不同，纷纭变换，不可究诘，得到的欢乐，又能有多少呢！古人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夜间</a:t>
            </a:r>
            <a:r>
              <a:rPr lang="zh-CN" altLang="en-US" sz="2400" b="1" dirty="0" smtClean="0"/>
              <a:t>执着蜡烛游玩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实在</a:t>
            </a:r>
            <a:r>
              <a:rPr lang="zh-CN" altLang="en-US" sz="2400" b="1" dirty="0" smtClean="0"/>
              <a:t>是有道理啊，况且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春天用艳丽景色召唤我，大自然把各种美好的形象赐予我，</a:t>
            </a:r>
            <a:r>
              <a:rPr lang="zh-CN" altLang="en-US" sz="2400" b="1" dirty="0" smtClean="0"/>
              <a:t>相聚在桃花飘香的花园中，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畅叙</a:t>
            </a:r>
            <a:r>
              <a:rPr lang="zh-CN" altLang="en-US" sz="2400" b="1" dirty="0" smtClean="0"/>
              <a:t>兄弟间快乐的往事。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弟弟</a:t>
            </a:r>
            <a:r>
              <a:rPr lang="zh-CN" altLang="en-US" sz="2400" b="1" dirty="0" smtClean="0"/>
              <a:t>们英俊优秀，个个都有谢惠连那样的才情，而我作诗吟咏，却惭愧不如谢灵运。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清雅的</a:t>
            </a:r>
            <a:r>
              <a:rPr lang="zh-CN" altLang="en-US" sz="2400" b="1" dirty="0" smtClean="0"/>
              <a:t>赏玩兴致正雅，高谈阔论又转向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清言雅语</a:t>
            </a:r>
            <a:r>
              <a:rPr lang="zh-CN" altLang="en-US" sz="2400" b="1" dirty="0" smtClean="0"/>
              <a:t>。摆开筵席来坐赏名花，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快速地传递</a:t>
            </a:r>
            <a:r>
              <a:rPr lang="zh-CN" altLang="en-US" sz="2400" b="1" dirty="0" smtClean="0"/>
              <a:t>着酒杯醉倒在月光中，没有好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诗</a:t>
            </a:r>
            <a:r>
              <a:rPr lang="zh-CN" altLang="en-US" sz="2400" b="1" dirty="0" smtClean="0"/>
              <a:t>，怎能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抒发</a:t>
            </a:r>
            <a:r>
              <a:rPr lang="zh-CN" altLang="en-US" sz="2400" b="1" dirty="0" smtClean="0"/>
              <a:t>高雅的情怀</a:t>
            </a:r>
            <a:r>
              <a:rPr lang="en-US" sz="2400" b="1" dirty="0" smtClean="0"/>
              <a:t>?</a:t>
            </a:r>
            <a:r>
              <a:rPr lang="zh-CN" altLang="en-US" sz="2400" b="1" dirty="0" smtClean="0"/>
              <a:t>倘若有人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作诗</a:t>
            </a:r>
            <a:r>
              <a:rPr lang="zh-CN" altLang="en-US" sz="2400" b="1" dirty="0" smtClean="0"/>
              <a:t>不成，就要按照当年石崇在金谷园宴客赋诗的先例，谁咏不出诗来，罚酒三杯。</a:t>
            </a:r>
            <a:endParaRPr sz="22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497"/>
            <a:ext cx="12192000" cy="493986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/>
          <a:srcRect b="24057"/>
          <a:stretch>
            <a:fillRect/>
          </a:stretch>
        </p:blipFill>
        <p:spPr>
          <a:xfrm flipH="1">
            <a:off x="10042768" y="1"/>
            <a:ext cx="2149230" cy="201798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59674" y="476963"/>
            <a:ext cx="4212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《</a:t>
            </a:r>
            <a:r>
              <a:rPr lang="zh-CN" altLang="en-US" sz="2800" b="1" dirty="0" smtClean="0"/>
              <a:t>项脊轩志</a:t>
            </a:r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》</a:t>
            </a:r>
            <a:endParaRPr lang="zh-CN" altLang="en-US" sz="2800" spc="100" dirty="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" y="94594"/>
            <a:ext cx="21861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50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uFillTx/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1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9016809" y="331899"/>
            <a:ext cx="943902" cy="478671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6376559" y="3456426"/>
            <a:ext cx="1947115" cy="2109455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721"/>
              <a:ext cx="1947115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3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mtClean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87842" y="1202468"/>
            <a:ext cx="4331907" cy="5262979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pPr latinLnBrk="1"/>
            <a:r>
              <a:rPr lang="zh-CN" altLang="en-US" sz="2400" b="1" dirty="0" smtClean="0"/>
              <a:t>项脊轩，旧南阁子也。室仅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方丈</a:t>
            </a:r>
            <a:r>
              <a:rPr lang="zh-CN" altLang="en-US" sz="2400" b="1" dirty="0" smtClean="0"/>
              <a:t>，可容一人居。百年老屋，尘泥渗漉，雨泽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下</a:t>
            </a:r>
            <a:r>
              <a:rPr lang="zh-CN" altLang="en-US" sz="2400" b="1" dirty="0" smtClean="0"/>
              <a:t>注；每移案，顾视，无可置者。又北向，不能得日，日过午已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昏</a:t>
            </a:r>
            <a:r>
              <a:rPr lang="zh-CN" altLang="en-US" sz="2400" b="1" dirty="0" smtClean="0"/>
              <a:t>。余稍为修葺，使不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上</a:t>
            </a:r>
            <a:r>
              <a:rPr lang="zh-CN" altLang="en-US" sz="2400" b="1" dirty="0" smtClean="0"/>
              <a:t>漏。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前</a:t>
            </a:r>
            <a:r>
              <a:rPr lang="zh-CN" altLang="en-US" sz="2400" b="1" dirty="0" smtClean="0"/>
              <a:t>辟四窗，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垣墙</a:t>
            </a:r>
            <a:r>
              <a:rPr lang="zh-CN" altLang="en-US" sz="2400" b="1" dirty="0" smtClean="0"/>
              <a:t>周庭，以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当</a:t>
            </a:r>
            <a:r>
              <a:rPr lang="zh-CN" altLang="en-US" sz="2400" b="1" dirty="0" smtClean="0"/>
              <a:t>南日，日影反照，室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始</a:t>
            </a:r>
            <a:r>
              <a:rPr lang="zh-CN" altLang="en-US" sz="2400" b="1" dirty="0" smtClean="0"/>
              <a:t>洞然。又杂植兰桂竹木于庭，旧时栏楯，亦遂增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胜</a:t>
            </a:r>
            <a:r>
              <a:rPr lang="zh-CN" altLang="en-US" sz="2400" b="1" dirty="0" smtClean="0"/>
              <a:t>。借书满架，偃仰啸歌，冥然兀坐，万籁有声；而庭阶寂寂，小鸟时来啄食，人至不去。三五之夜，明月半墙，桂影斑驳，风移影动，珊珊可爱。</a:t>
            </a:r>
            <a:endParaRPr lang="zh-CN" altLang="en-US" sz="2400" b="1" dirty="0"/>
          </a:p>
        </p:txBody>
      </p:sp>
      <p:sp>
        <p:nvSpPr>
          <p:cNvPr id="13" name="矩形 12"/>
          <p:cNvSpPr/>
          <p:nvPr/>
        </p:nvSpPr>
        <p:spPr>
          <a:xfrm>
            <a:off x="5003074" y="1105535"/>
            <a:ext cx="6958421" cy="5970865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pPr latinLnBrk="1"/>
            <a:r>
              <a:rPr lang="zh-CN" altLang="en-US" sz="2400" b="1" dirty="0" smtClean="0"/>
              <a:t>项脊轩，就是原来的南阁子。室内只有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一丈见方</a:t>
            </a:r>
            <a:r>
              <a:rPr lang="zh-CN" altLang="en-US" sz="2400" b="1" dirty="0" smtClean="0"/>
              <a:t>，可以容纳一个人居住。百年老屋，灰尘泥土不断渗滴出水来，雨水也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往下</a:t>
            </a:r>
            <a:r>
              <a:rPr lang="zh-CN" altLang="en-US" sz="2400" b="1" dirty="0" smtClean="0"/>
              <a:t>流，每每挪移桌子，环顾四周，没有地方可以安置。项脊轩坐南朝北，照不到太阳，每天一过中午屋里就很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昏暗</a:t>
            </a:r>
            <a:r>
              <a:rPr lang="zh-CN" altLang="en-US" sz="2400" b="1" dirty="0" smtClean="0"/>
              <a:t>。我稍稍修补了一下，使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上面</a:t>
            </a:r>
            <a:r>
              <a:rPr lang="zh-CN" altLang="en-US" sz="2400" b="1" dirty="0" smtClean="0"/>
              <a:t>不再掉土漏水，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前面</a:t>
            </a:r>
            <a:r>
              <a:rPr lang="zh-CN" altLang="en-US" sz="2400" b="1" dirty="0" smtClean="0"/>
              <a:t>开了四个窗子，环绕庭院盖起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围墙</a:t>
            </a:r>
            <a:r>
              <a:rPr lang="zh-CN" altLang="en-US" sz="2400" b="1" dirty="0" smtClean="0"/>
              <a:t>，用北墙来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挡</a:t>
            </a:r>
            <a:r>
              <a:rPr lang="zh-CN" altLang="en-US" sz="2400" b="1" dirty="0" smtClean="0"/>
              <a:t>南面的阳光，阳光照在墙上，反射进屋里，屋里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才</a:t>
            </a:r>
            <a:r>
              <a:rPr lang="zh-CN" altLang="en-US" sz="2400" b="1" dirty="0" smtClean="0"/>
              <a:t>亮堂了。又在院里种了兰花、桂花、竹子和其他树木，旧时的栏杆，也就增加了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光彩</a:t>
            </a:r>
            <a:r>
              <a:rPr lang="zh-CN" altLang="en-US" sz="2400" b="1" dirty="0" smtClean="0"/>
              <a:t>。借来的书堆满书架，时卧时起，长啸高歌，或者静静地端坐，种种声音都能听到。庭院的台阶上静悄悄的，小鸟时时来啄食，人过去都不飞走。每月十五的夜里，明亮的月光洒满半面墙壁，桂花的影子杂乱地映在墙上，风一吹，影子也跟着摇曳，袅袅婷婷，十分可爱。</a:t>
            </a:r>
            <a:endParaRPr lang="zh-CN" altLang="en-US" sz="2400" b="1" dirty="0" smtClean="0"/>
          </a:p>
          <a:p>
            <a:pPr latinLnBrk="1"/>
            <a:endParaRPr sz="22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497"/>
            <a:ext cx="12192000" cy="493986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/>
          <a:srcRect b="24057"/>
          <a:stretch>
            <a:fillRect/>
          </a:stretch>
        </p:blipFill>
        <p:spPr>
          <a:xfrm flipH="1">
            <a:off x="10042768" y="1"/>
            <a:ext cx="2149230" cy="201798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59674" y="476963"/>
            <a:ext cx="4212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《</a:t>
            </a:r>
            <a:r>
              <a:rPr lang="zh-CN" altLang="en-US" sz="2800" b="1" dirty="0" smtClean="0"/>
              <a:t>项脊轩志</a:t>
            </a:r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》</a:t>
            </a:r>
            <a:endParaRPr lang="zh-CN" altLang="en-US" sz="2800" spc="100" dirty="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" y="94594"/>
            <a:ext cx="21861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50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uFillTx/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1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9016809" y="331899"/>
            <a:ext cx="943902" cy="478671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6376559" y="3456426"/>
            <a:ext cx="1947115" cy="2109455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721"/>
              <a:ext cx="1947115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3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mtClean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93862" y="1045029"/>
            <a:ext cx="5584308" cy="5632311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然余居于此，多可喜，亦多可悲。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先</a:t>
            </a:r>
            <a:r>
              <a:rPr lang="zh-CN" altLang="en-US" sz="2000" b="1" dirty="0" smtClean="0"/>
              <a:t>是庭中通南北为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一</a:t>
            </a:r>
            <a:r>
              <a:rPr lang="zh-CN" altLang="en-US" sz="2000" b="1" dirty="0" smtClean="0"/>
              <a:t>。迨诸父异爨，内外多置小门，墙往往而是。东犬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西</a:t>
            </a:r>
            <a:r>
              <a:rPr lang="zh-CN" altLang="en-US" sz="2000" b="1" dirty="0" smtClean="0"/>
              <a:t>吠，客逾庖而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宴</a:t>
            </a:r>
            <a:r>
              <a:rPr lang="zh-CN" altLang="en-US" sz="2000" b="1" dirty="0" smtClean="0"/>
              <a:t>，鸡栖于厅。庭中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始</a:t>
            </a:r>
            <a:r>
              <a:rPr lang="zh-CN" altLang="en-US" sz="2000" b="1" dirty="0" smtClean="0"/>
              <a:t>为篱，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已</a:t>
            </a:r>
            <a:r>
              <a:rPr lang="zh-CN" altLang="en-US" sz="2000" b="1" dirty="0" smtClean="0"/>
              <a:t>为墙，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凡</a:t>
            </a:r>
            <a:r>
              <a:rPr lang="zh-CN" altLang="en-US" sz="2000" b="1" dirty="0" smtClean="0"/>
              <a:t>再变矣。家有老妪，尝居于此。妪，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先</a:t>
            </a:r>
            <a:r>
              <a:rPr lang="zh-CN" altLang="en-US" sz="2000" b="1" dirty="0" smtClean="0"/>
              <a:t>大母婢也，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乳</a:t>
            </a:r>
            <a:r>
              <a:rPr lang="zh-CN" altLang="en-US" sz="2000" b="1" dirty="0" smtClean="0"/>
              <a:t>二世，先妣抚之甚厚。室西连于中闺，先妣尝一至。妪每谓余曰：</a:t>
            </a:r>
            <a:r>
              <a:rPr lang="en-US" sz="2000" b="1" dirty="0" smtClean="0"/>
              <a:t>“</a:t>
            </a:r>
            <a:r>
              <a:rPr lang="zh-CN" altLang="en-US" sz="2000" b="1" dirty="0" smtClean="0"/>
              <a:t>某所，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而</a:t>
            </a:r>
            <a:r>
              <a:rPr lang="zh-CN" altLang="en-US" sz="2000" b="1" dirty="0" smtClean="0"/>
              <a:t>母立于兹。</a:t>
            </a:r>
            <a:r>
              <a:rPr lang="en-US" sz="2000" b="1" dirty="0" smtClean="0"/>
              <a:t>”</a:t>
            </a:r>
            <a:r>
              <a:rPr lang="zh-CN" altLang="en-US" sz="2000" b="1" dirty="0" smtClean="0"/>
              <a:t>妪又曰：</a:t>
            </a:r>
            <a:r>
              <a:rPr lang="en-US" sz="2000" b="1" dirty="0" smtClean="0"/>
              <a:t>“</a:t>
            </a:r>
            <a:r>
              <a:rPr lang="zh-CN" altLang="en-US" sz="2000" b="1" dirty="0" smtClean="0"/>
              <a:t>汝姊在吾怀，呱呱而泣；娘以指叩门扉曰：</a:t>
            </a:r>
            <a:r>
              <a:rPr lang="en-US" sz="2000" b="1" dirty="0" smtClean="0"/>
              <a:t>‘</a:t>
            </a:r>
            <a:r>
              <a:rPr lang="zh-CN" altLang="en-US" sz="2000" b="1" dirty="0" smtClean="0"/>
              <a:t>儿寒乎？欲食乎？</a:t>
            </a:r>
            <a:r>
              <a:rPr lang="en-US" sz="2000" b="1" dirty="0" smtClean="0"/>
              <a:t>’</a:t>
            </a:r>
            <a:r>
              <a:rPr lang="zh-CN" altLang="en-US" sz="2000" b="1" dirty="0" smtClean="0"/>
              <a:t>吾从板外相为应答。</a:t>
            </a:r>
            <a:r>
              <a:rPr lang="en-US" sz="2000" b="1" dirty="0" smtClean="0"/>
              <a:t>”</a:t>
            </a:r>
            <a:r>
              <a:rPr lang="zh-CN" altLang="en-US" sz="2000" b="1" dirty="0" smtClean="0"/>
              <a:t>语未毕，余泣，妪亦泣。余自幼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束发</a:t>
            </a:r>
            <a:r>
              <a:rPr lang="zh-CN" altLang="en-US" sz="2000" b="1" dirty="0" smtClean="0"/>
              <a:t>轩中，一日，大母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过</a:t>
            </a:r>
            <a:r>
              <a:rPr lang="zh-CN" altLang="en-US" sz="2000" b="1" dirty="0" smtClean="0"/>
              <a:t>余曰：</a:t>
            </a:r>
            <a:r>
              <a:rPr lang="en-US" sz="2000" b="1" dirty="0" smtClean="0"/>
              <a:t>“</a:t>
            </a:r>
            <a:r>
              <a:rPr lang="zh-CN" altLang="en-US" sz="2000" b="1" dirty="0" smtClean="0"/>
              <a:t>吾儿，久不见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若</a:t>
            </a:r>
            <a:r>
              <a:rPr lang="zh-CN" altLang="en-US" sz="2000" b="1" dirty="0" smtClean="0"/>
              <a:t>影，何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竟</a:t>
            </a:r>
            <a:r>
              <a:rPr lang="zh-CN" altLang="en-US" sz="2000" b="1" dirty="0" smtClean="0"/>
              <a:t>日默默在此，大类女郎也？</a:t>
            </a:r>
            <a:r>
              <a:rPr lang="en-US" sz="2000" b="1" dirty="0" smtClean="0"/>
              <a:t>”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比</a:t>
            </a:r>
            <a:r>
              <a:rPr lang="zh-CN" altLang="en-US" sz="2000" b="1" dirty="0" smtClean="0"/>
              <a:t>去，以手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阖</a:t>
            </a:r>
            <a:r>
              <a:rPr lang="zh-CN" altLang="en-US" sz="2000" b="1" dirty="0" smtClean="0"/>
              <a:t>门，自语曰：</a:t>
            </a:r>
            <a:r>
              <a:rPr lang="en-US" sz="2000" b="1" dirty="0" smtClean="0"/>
              <a:t>“</a:t>
            </a:r>
            <a:r>
              <a:rPr lang="zh-CN" altLang="en-US" sz="2000" b="1" dirty="0" smtClean="0"/>
              <a:t>吾家读书久不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效</a:t>
            </a:r>
            <a:r>
              <a:rPr lang="zh-CN" altLang="en-US" sz="2000" b="1" dirty="0" smtClean="0"/>
              <a:t>，儿之成，则可待乎！</a:t>
            </a:r>
            <a:r>
              <a:rPr lang="en-US" sz="2000" b="1" dirty="0" smtClean="0"/>
              <a:t>”</a:t>
            </a:r>
            <a:r>
              <a:rPr lang="zh-CN" altLang="en-US" sz="2000" b="1" dirty="0" smtClean="0"/>
              <a:t>顷之，持一象笏至，曰：</a:t>
            </a:r>
            <a:r>
              <a:rPr lang="en-US" sz="2000" b="1" dirty="0" smtClean="0"/>
              <a:t>“</a:t>
            </a:r>
            <a:r>
              <a:rPr lang="zh-CN" altLang="en-US" sz="2000" b="1" dirty="0" smtClean="0"/>
              <a:t>此吾祖太常公宣德间执此以朝，他日汝当用之！</a:t>
            </a:r>
            <a:r>
              <a:rPr lang="en-US" sz="2000" b="1" dirty="0" smtClean="0"/>
              <a:t>”</a:t>
            </a:r>
            <a:r>
              <a:rPr lang="zh-CN" altLang="en-US" sz="2000" b="1" dirty="0" smtClean="0"/>
              <a:t>瞻顾遗迹，如在昨日，令人长号不自禁。</a:t>
            </a:r>
            <a:endParaRPr lang="zh-CN" altLang="en-US" sz="2000" b="1" dirty="0" smtClean="0"/>
          </a:p>
          <a:p>
            <a:r>
              <a:rPr lang="zh-CN" altLang="en-US" sz="2000" b="1" dirty="0" smtClean="0"/>
              <a:t>轩东，故尝为厨，人往，从轩前过。余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扃牖</a:t>
            </a:r>
            <a:r>
              <a:rPr lang="zh-CN" altLang="en-US" sz="2000" b="1" dirty="0" smtClean="0"/>
              <a:t>而居，久之，能以足音辨人。轩凡四遭火，得不焚，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殆</a:t>
            </a:r>
            <a:r>
              <a:rPr lang="zh-CN" altLang="en-US" sz="2000" b="1" dirty="0" smtClean="0"/>
              <a:t>有神护者。</a:t>
            </a:r>
            <a:endParaRPr lang="zh-CN" altLang="en-US" sz="2000" b="1" dirty="0"/>
          </a:p>
        </p:txBody>
      </p:sp>
      <p:sp>
        <p:nvSpPr>
          <p:cNvPr id="13" name="矩形 12"/>
          <p:cNvSpPr/>
          <p:nvPr/>
        </p:nvSpPr>
        <p:spPr>
          <a:xfrm>
            <a:off x="5932170" y="1097280"/>
            <a:ext cx="6002655" cy="5632311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1600" b="1" dirty="0" smtClean="0"/>
              <a:t>但是我住在这里，有很多可喜的事情，也有很多可悲的事情。这</a:t>
            </a:r>
            <a:r>
              <a:rPr lang="zh-CN" altLang="en-US" sz="1600" b="1" dirty="0" smtClean="0">
                <a:solidFill>
                  <a:srgbClr val="FF0000"/>
                </a:solidFill>
              </a:rPr>
              <a:t>以前</a:t>
            </a:r>
            <a:r>
              <a:rPr lang="zh-CN" altLang="en-US" sz="1600" b="1" dirty="0" smtClean="0"/>
              <a:t>，庭院南北相通，连成个</a:t>
            </a:r>
            <a:r>
              <a:rPr lang="zh-CN" altLang="en-US" sz="1600" b="1" dirty="0" smtClean="0">
                <a:solidFill>
                  <a:srgbClr val="FF0000"/>
                </a:solidFill>
              </a:rPr>
              <a:t>一大院</a:t>
            </a:r>
            <a:r>
              <a:rPr lang="zh-CN" altLang="en-US" sz="1600" b="1" dirty="0" smtClean="0"/>
              <a:t>。等到叔伯们分家以后，里里外外建了许多小门墙，到处都是。东家的狗</a:t>
            </a:r>
            <a:r>
              <a:rPr lang="zh-CN" altLang="en-US" sz="1600" b="1" dirty="0" smtClean="0">
                <a:solidFill>
                  <a:srgbClr val="FF0000"/>
                </a:solidFill>
              </a:rPr>
              <a:t>跑到西家</a:t>
            </a:r>
            <a:r>
              <a:rPr lang="zh-CN" altLang="en-US" sz="1600" b="1" dirty="0" smtClean="0"/>
              <a:t>叫，客人得越过厨房去</a:t>
            </a:r>
            <a:r>
              <a:rPr lang="zh-CN" altLang="en-US" sz="1600" b="1" dirty="0" smtClean="0">
                <a:solidFill>
                  <a:srgbClr val="FF0000"/>
                </a:solidFill>
              </a:rPr>
              <a:t>赴宴</a:t>
            </a:r>
            <a:r>
              <a:rPr lang="zh-CN" altLang="en-US" sz="1600" b="1" dirty="0" smtClean="0"/>
              <a:t>，鸡蹲在大厅上。院子里</a:t>
            </a:r>
            <a:r>
              <a:rPr lang="zh-CN" altLang="en-US" sz="1600" b="1" dirty="0" smtClean="0">
                <a:solidFill>
                  <a:srgbClr val="FF0000"/>
                </a:solidFill>
              </a:rPr>
              <a:t>开始</a:t>
            </a:r>
            <a:r>
              <a:rPr lang="zh-CN" altLang="en-US" sz="1600" b="1" dirty="0" smtClean="0"/>
              <a:t>是筑起篱笆，</a:t>
            </a:r>
            <a:r>
              <a:rPr lang="zh-CN" altLang="en-US" sz="1600" b="1" dirty="0" smtClean="0">
                <a:solidFill>
                  <a:srgbClr val="FF0000"/>
                </a:solidFill>
              </a:rPr>
              <a:t>后来</a:t>
            </a:r>
            <a:r>
              <a:rPr lang="zh-CN" altLang="en-US" sz="1600" b="1" dirty="0" smtClean="0"/>
              <a:t>修了围墙，</a:t>
            </a:r>
            <a:r>
              <a:rPr lang="zh-CN" altLang="en-US" sz="1600" b="1" dirty="0" smtClean="0">
                <a:solidFill>
                  <a:srgbClr val="FF0000"/>
                </a:solidFill>
              </a:rPr>
              <a:t>一共</a:t>
            </a:r>
            <a:r>
              <a:rPr lang="zh-CN" altLang="en-US" sz="1600" b="1" dirty="0" smtClean="0"/>
              <a:t>变了两次。家里有一个老婆婆，曾经住在这座轩里。这个老婆婆，是</a:t>
            </a:r>
            <a:r>
              <a:rPr lang="zh-CN" altLang="en-US" sz="1600" b="1" dirty="0" smtClean="0">
                <a:solidFill>
                  <a:srgbClr val="FF0000"/>
                </a:solidFill>
              </a:rPr>
              <a:t>已故的</a:t>
            </a:r>
            <a:r>
              <a:rPr lang="zh-CN" altLang="en-US" sz="1600" b="1" dirty="0" smtClean="0"/>
              <a:t>祖母的婢女，做过两代人的</a:t>
            </a:r>
            <a:r>
              <a:rPr lang="zh-CN" altLang="en-US" sz="1600" b="1" dirty="0" smtClean="0">
                <a:solidFill>
                  <a:srgbClr val="FF0000"/>
                </a:solidFill>
              </a:rPr>
              <a:t>乳母</a:t>
            </a:r>
            <a:r>
              <a:rPr lang="zh-CN" altLang="en-US" sz="1600" b="1" dirty="0" smtClean="0"/>
              <a:t>。已故的母亲待她很好。轩西面连着内室，先母曾经来过一次。老婆婆不止一次对我说：</a:t>
            </a:r>
            <a:r>
              <a:rPr lang="en-US" sz="1600" b="1" dirty="0" smtClean="0"/>
              <a:t>“</a:t>
            </a:r>
            <a:r>
              <a:rPr lang="zh-CN" altLang="en-US" sz="1600" b="1" dirty="0" smtClean="0"/>
              <a:t>这里，就是</a:t>
            </a:r>
            <a:r>
              <a:rPr lang="zh-CN" altLang="en-US" sz="1600" b="1" dirty="0" smtClean="0">
                <a:solidFill>
                  <a:srgbClr val="FF0000"/>
                </a:solidFill>
              </a:rPr>
              <a:t>你</a:t>
            </a:r>
            <a:r>
              <a:rPr lang="zh-CN" altLang="en-US" sz="1600" b="1" dirty="0" smtClean="0"/>
              <a:t>母亲站的地方。</a:t>
            </a:r>
            <a:r>
              <a:rPr lang="en-US" sz="1600" b="1" dirty="0" smtClean="0"/>
              <a:t>”</a:t>
            </a:r>
            <a:r>
              <a:rPr lang="zh-CN" altLang="en-US" sz="1600" b="1" dirty="0" smtClean="0"/>
              <a:t>她又说：</a:t>
            </a:r>
            <a:r>
              <a:rPr lang="en-US" sz="1600" b="1" dirty="0" smtClean="0"/>
              <a:t>“</a:t>
            </a:r>
            <a:r>
              <a:rPr lang="zh-CN" altLang="en-US" sz="1600" b="1" dirty="0" smtClean="0"/>
              <a:t>你姐姐在我怀里，哇哇地哭起来，你母亲就用手指敲敲门说：</a:t>
            </a:r>
            <a:r>
              <a:rPr lang="en-US" sz="1600" b="1" dirty="0" smtClean="0"/>
              <a:t>‘</a:t>
            </a:r>
            <a:r>
              <a:rPr lang="zh-CN" altLang="en-US" sz="1600" b="1" dirty="0" smtClean="0"/>
              <a:t>孩子是不是冷了？是不是想吃东西了？</a:t>
            </a:r>
            <a:r>
              <a:rPr lang="en-US" sz="1600" b="1" dirty="0" smtClean="0"/>
              <a:t>’</a:t>
            </a:r>
            <a:r>
              <a:rPr lang="zh-CN" altLang="en-US" sz="1600" b="1" dirty="0" smtClean="0"/>
              <a:t>我在门板外和她互相应答</a:t>
            </a:r>
            <a:r>
              <a:rPr lang="en-US" sz="1600" b="1" dirty="0" smtClean="0"/>
              <a:t>……”</a:t>
            </a:r>
            <a:r>
              <a:rPr lang="zh-CN" altLang="en-US" sz="1600" b="1" dirty="0" smtClean="0"/>
              <a:t>话还没说完，我就哭起来，老婆婆也跟着哭了。我从</a:t>
            </a:r>
            <a:r>
              <a:rPr lang="zh-CN" altLang="en-US" sz="1600" b="1" dirty="0" smtClean="0">
                <a:solidFill>
                  <a:srgbClr val="FF0000"/>
                </a:solidFill>
              </a:rPr>
              <a:t>十五岁</a:t>
            </a:r>
            <a:r>
              <a:rPr lang="zh-CN" altLang="en-US" sz="1600" b="1" dirty="0" smtClean="0"/>
              <a:t>起在轩中读书。一天，祖母</a:t>
            </a:r>
            <a:r>
              <a:rPr lang="zh-CN" altLang="en-US" sz="1600" b="1" dirty="0" smtClean="0">
                <a:solidFill>
                  <a:srgbClr val="FF0000"/>
                </a:solidFill>
              </a:rPr>
              <a:t>走来</a:t>
            </a:r>
            <a:r>
              <a:rPr lang="zh-CN" altLang="en-US" sz="1600" b="1" dirty="0" smtClean="0"/>
              <a:t>对我说：</a:t>
            </a:r>
            <a:r>
              <a:rPr lang="en-US" sz="1600" b="1" dirty="0" smtClean="0"/>
              <a:t>“</a:t>
            </a:r>
            <a:r>
              <a:rPr lang="zh-CN" altLang="en-US" sz="1600" b="1" dirty="0" smtClean="0"/>
              <a:t>孩子，好久不见</a:t>
            </a:r>
            <a:r>
              <a:rPr lang="zh-CN" altLang="en-US" sz="1600" b="1" dirty="0" smtClean="0">
                <a:solidFill>
                  <a:srgbClr val="FF0000"/>
                </a:solidFill>
              </a:rPr>
              <a:t>你的</a:t>
            </a:r>
            <a:r>
              <a:rPr lang="zh-CN" altLang="en-US" sz="1600" b="1" dirty="0" smtClean="0"/>
              <a:t>踪影，怎么</a:t>
            </a:r>
            <a:r>
              <a:rPr lang="zh-CN" altLang="en-US" sz="1600" b="1" dirty="0" smtClean="0">
                <a:solidFill>
                  <a:srgbClr val="FF0000"/>
                </a:solidFill>
              </a:rPr>
              <a:t>整天</a:t>
            </a:r>
            <a:r>
              <a:rPr lang="zh-CN" altLang="en-US" sz="1600" b="1" dirty="0" smtClean="0"/>
              <a:t>静悄悄地呆在这里，像个闺女一样？</a:t>
            </a:r>
            <a:r>
              <a:rPr lang="en-US" sz="1600" b="1" dirty="0" smtClean="0"/>
              <a:t>”</a:t>
            </a:r>
            <a:r>
              <a:rPr lang="zh-CN" altLang="en-US" sz="1600" b="1" dirty="0" smtClean="0">
                <a:solidFill>
                  <a:srgbClr val="FF0000"/>
                </a:solidFill>
              </a:rPr>
              <a:t>等到</a:t>
            </a:r>
            <a:r>
              <a:rPr lang="zh-CN" altLang="en-US" sz="1600" b="1" dirty="0" smtClean="0"/>
              <a:t>离开时，她用手</a:t>
            </a:r>
            <a:r>
              <a:rPr lang="zh-CN" altLang="en-US" sz="1600" b="1" dirty="0" smtClean="0">
                <a:solidFill>
                  <a:srgbClr val="FF0000"/>
                </a:solidFill>
              </a:rPr>
              <a:t>关上</a:t>
            </a:r>
            <a:r>
              <a:rPr lang="zh-CN" altLang="en-US" sz="1600" b="1" dirty="0" smtClean="0"/>
              <a:t>门，自言自语地说：</a:t>
            </a:r>
            <a:r>
              <a:rPr lang="en-US" sz="1600" b="1" dirty="0" smtClean="0"/>
              <a:t>“</a:t>
            </a:r>
            <a:r>
              <a:rPr lang="zh-CN" altLang="en-US" sz="1600" b="1" dirty="0" smtClean="0"/>
              <a:t>我们家的人读书老不见</a:t>
            </a:r>
            <a:r>
              <a:rPr lang="zh-CN" altLang="en-US" sz="1600" b="1" dirty="0" smtClean="0">
                <a:solidFill>
                  <a:srgbClr val="FF0000"/>
                </a:solidFill>
              </a:rPr>
              <a:t>成效</a:t>
            </a:r>
            <a:r>
              <a:rPr lang="zh-CN" altLang="en-US" sz="1600" b="1" dirty="0" smtClean="0"/>
              <a:t>，这个孩子的功成名就，总可以期待了吧？</a:t>
            </a:r>
            <a:r>
              <a:rPr lang="en-US" sz="1600" b="1" dirty="0" smtClean="0"/>
              <a:t>”</a:t>
            </a:r>
            <a:r>
              <a:rPr lang="zh-CN" altLang="en-US" sz="1600" b="1" dirty="0" smtClean="0"/>
              <a:t>过了一会儿，她拿着一个象牙手板进来，说：</a:t>
            </a:r>
            <a:r>
              <a:rPr lang="en-US" sz="1600" b="1" dirty="0" smtClean="0"/>
              <a:t>“</a:t>
            </a:r>
            <a:r>
              <a:rPr lang="zh-CN" altLang="en-US" sz="1600" b="1" dirty="0" smtClean="0"/>
              <a:t>这是我的祖父太常公在宣德年间拿着上朝用的，以后你一定会用到它。</a:t>
            </a:r>
            <a:r>
              <a:rPr lang="en-US" sz="1600" b="1" dirty="0" smtClean="0"/>
              <a:t>”</a:t>
            </a:r>
            <a:r>
              <a:rPr lang="zh-CN" altLang="en-US" sz="1600" b="1" dirty="0" smtClean="0"/>
              <a:t>回忆旧日这些事物，就好像在昨天一样，令人忍不住要放声大哭。</a:t>
            </a:r>
            <a:endParaRPr lang="zh-CN" altLang="en-US" sz="1600" b="1" dirty="0" smtClean="0"/>
          </a:p>
          <a:p>
            <a:r>
              <a:rPr lang="zh-CN" altLang="en-US" sz="1600" b="1" dirty="0" smtClean="0"/>
              <a:t>轩的东面，过去曾经做过厨房，人们到那里去，就要从轩前过。我</a:t>
            </a:r>
            <a:r>
              <a:rPr lang="zh-CN" altLang="en-US" sz="1600" b="1" dirty="0" smtClean="0">
                <a:solidFill>
                  <a:srgbClr val="FF0000"/>
                </a:solidFill>
              </a:rPr>
              <a:t>关着窗子</a:t>
            </a:r>
            <a:r>
              <a:rPr lang="zh-CN" altLang="en-US" sz="1600" b="1" dirty="0" smtClean="0"/>
              <a:t>住在里面，久而久之，能通过脚步声分辨是谁。这座轩曾遭过四次火灾，能够不被烧掉，</a:t>
            </a:r>
            <a:r>
              <a:rPr lang="zh-CN" altLang="en-US" sz="1600" b="1" dirty="0" smtClean="0">
                <a:solidFill>
                  <a:srgbClr val="FF0000"/>
                </a:solidFill>
              </a:rPr>
              <a:t>大概</a:t>
            </a:r>
            <a:r>
              <a:rPr lang="zh-CN" altLang="en-US" sz="1600" b="1" dirty="0" smtClean="0"/>
              <a:t>是有神灵在保佑吧。</a:t>
            </a:r>
            <a:endParaRPr lang="zh-CN" altLang="en-US" sz="1600" b="1" dirty="0" smtClean="0"/>
          </a:p>
          <a:p>
            <a:pPr latinLnBrk="1"/>
            <a:endParaRPr sz="2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497"/>
            <a:ext cx="12192000" cy="493986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/>
          <a:srcRect b="24057"/>
          <a:stretch>
            <a:fillRect/>
          </a:stretch>
        </p:blipFill>
        <p:spPr>
          <a:xfrm flipH="1">
            <a:off x="10042768" y="1"/>
            <a:ext cx="2149230" cy="201798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59674" y="476963"/>
            <a:ext cx="4212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《</a:t>
            </a:r>
            <a:r>
              <a:rPr lang="zh-CN" altLang="en-US" sz="2800" b="1" dirty="0" smtClean="0"/>
              <a:t>项脊轩志</a:t>
            </a:r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》</a:t>
            </a:r>
            <a:endParaRPr lang="zh-CN" altLang="en-US" sz="2800" spc="100" dirty="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" y="94594"/>
            <a:ext cx="21861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50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uFillTx/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1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9016809" y="331899"/>
            <a:ext cx="943902" cy="478671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6376559" y="3456426"/>
            <a:ext cx="1947115" cy="2109455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721"/>
              <a:ext cx="1947115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3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mtClean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87842" y="1202468"/>
            <a:ext cx="4736855" cy="3785652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余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既</a:t>
            </a:r>
            <a:r>
              <a:rPr lang="zh-CN" altLang="en-US" sz="2400" b="1" dirty="0" smtClean="0"/>
              <a:t>为此志，后五年，吾妻来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归</a:t>
            </a:r>
            <a:r>
              <a:rPr lang="zh-CN" altLang="en-US" sz="2400" b="1" dirty="0" smtClean="0"/>
              <a:t>，时至轩中，从余问古事，或凭几学书。吾妻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归宁</a:t>
            </a:r>
            <a:r>
              <a:rPr lang="zh-CN" altLang="en-US" sz="2400" b="1" dirty="0" smtClean="0"/>
              <a:t>，述诸小妹语曰：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闻姊家有阁子，且何谓阁子也？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其后六年，吾妻死，室坏不修。其后二年，余久卧病无聊，乃使人复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葺</a:t>
            </a:r>
            <a:r>
              <a:rPr lang="zh-CN" altLang="en-US" sz="2400" b="1" dirty="0" smtClean="0"/>
              <a:t>南阁子，其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制</a:t>
            </a:r>
            <a:r>
              <a:rPr lang="zh-CN" altLang="en-US" sz="2400" b="1" dirty="0" smtClean="0"/>
              <a:t>稍异于前。然自后余多在外，不常居。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庭有枇杷树，吾妻死之年所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手</a:t>
            </a:r>
            <a:r>
              <a:rPr lang="zh-CN" altLang="en-US" sz="2400" b="1" dirty="0" smtClean="0"/>
              <a:t>植也，今已亭亭如盖矣。</a:t>
            </a:r>
            <a:endParaRPr lang="zh-CN" altLang="en-US" sz="2400" b="1" dirty="0"/>
          </a:p>
        </p:txBody>
      </p:sp>
      <p:sp>
        <p:nvSpPr>
          <p:cNvPr id="13" name="矩形 12"/>
          <p:cNvSpPr/>
          <p:nvPr/>
        </p:nvSpPr>
        <p:spPr>
          <a:xfrm>
            <a:off x="5564778" y="1202690"/>
            <a:ext cx="6460218" cy="4862870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我写了这篇记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之后</a:t>
            </a:r>
            <a:r>
              <a:rPr lang="zh-CN" altLang="en-US" sz="2400" b="1" dirty="0" smtClean="0"/>
              <a:t>，过了五年，我妻子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嫁</a:t>
            </a:r>
            <a:r>
              <a:rPr lang="zh-CN" altLang="en-US" sz="2400" b="1" dirty="0" smtClean="0"/>
              <a:t>了过来。她时常来到轩中，向我问问古代的事情，或者靠着几案学写字。她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回娘家去</a:t>
            </a:r>
            <a:r>
              <a:rPr lang="zh-CN" altLang="en-US" sz="2400" b="1" dirty="0" smtClean="0"/>
              <a:t>，回来以后转述几个小妹妹的话说：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听说姐姐家有个阁子，那什么叫阁子呢？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过了六年，我妻子去世了，房屋坏了也没有修理。又过了两年，我长时间生病，无事可做，于是使人又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修整</a:t>
            </a:r>
            <a:r>
              <a:rPr lang="zh-CN" altLang="en-US" sz="2400" b="1" dirty="0" smtClean="0"/>
              <a:t>了南阁子，它的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形式</a:t>
            </a:r>
            <a:r>
              <a:rPr lang="zh-CN" altLang="en-US" sz="2400" b="1" dirty="0" smtClean="0"/>
              <a:t>和以前稍稍有些不同。但从此以后我常年在外，不常住在那里了。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庭院里有一株枇杷树，是我妻子去世那年她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亲手</a:t>
            </a:r>
            <a:r>
              <a:rPr lang="zh-CN" altLang="en-US" sz="2400" b="1" dirty="0" smtClean="0"/>
              <a:t>种的，现在已经长得挺拔高大，枝繁叶茂像伞一样了。</a:t>
            </a:r>
            <a:endParaRPr lang="zh-CN" altLang="en-US" sz="2400" b="1" dirty="0" smtClean="0"/>
          </a:p>
          <a:p>
            <a:pPr latinLnBrk="1"/>
            <a:endParaRPr sz="22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497"/>
            <a:ext cx="12192000" cy="493986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 cstate="print"/>
          <a:srcRect b="24057"/>
          <a:stretch>
            <a:fillRect/>
          </a:stretch>
        </p:blipFill>
        <p:spPr>
          <a:xfrm flipH="1">
            <a:off x="10042768" y="1"/>
            <a:ext cx="2149230" cy="201798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59674" y="476963"/>
            <a:ext cx="4212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《</a:t>
            </a:r>
            <a:r>
              <a:rPr lang="zh-CN" altLang="en-US" sz="2800" b="1" dirty="0" smtClean="0"/>
              <a:t>游沙湖</a:t>
            </a:r>
            <a:r>
              <a:rPr lang="en-US" altLang="zh-CN" sz="2800" spc="100" dirty="0" smtClean="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》</a:t>
            </a:r>
            <a:endParaRPr lang="zh-CN" altLang="en-US" sz="2800" spc="100" dirty="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" y="94594"/>
            <a:ext cx="21861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50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uFillTx/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1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9016809" y="331899"/>
            <a:ext cx="943902" cy="478671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6376559" y="3456426"/>
            <a:ext cx="1947115" cy="2109455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721"/>
              <a:ext cx="1947115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3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mtClean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87842" y="1202468"/>
            <a:ext cx="4789107" cy="5632311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黄州东南三十里为沙湖，亦曰螺蛳店。予将买田其间，因往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相</a:t>
            </a:r>
            <a:r>
              <a:rPr lang="zh-CN" altLang="en-US" sz="2400" b="1" dirty="0" smtClean="0"/>
              <a:t>田得疾。闻麻桥人庞安常善医而聋。遂往求疗。安时虽聋，而颖悟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绝人</a:t>
            </a:r>
            <a:r>
              <a:rPr lang="zh-CN" altLang="en-US" sz="2400" b="1" dirty="0" smtClean="0"/>
              <a:t>。以纸画字，书不数字，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辄</a:t>
            </a:r>
            <a:r>
              <a:rPr lang="zh-CN" altLang="en-US" sz="2400" b="1" dirty="0" smtClean="0"/>
              <a:t>深了人意。余戏之曰：</a:t>
            </a:r>
            <a:r>
              <a:rPr lang="en-US" sz="2400" b="1" dirty="0" smtClean="0"/>
              <a:t>“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余以手为口，君以眼为耳，皆一时异人也。</a:t>
            </a:r>
            <a:r>
              <a:rPr lang="en-US" sz="2400" b="1" dirty="0" smtClean="0"/>
              <a:t>”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疾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愈</a:t>
            </a:r>
            <a:r>
              <a:rPr lang="zh-CN" altLang="en-US" sz="2400" b="1" dirty="0" smtClean="0"/>
              <a:t>，与之同游清泉寺。寺在蕲水郭门外二里许，有王逸少洗笔泉，水极甘，下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临</a:t>
            </a:r>
            <a:r>
              <a:rPr lang="zh-CN" altLang="en-US" sz="2400" b="1" dirty="0" smtClean="0"/>
              <a:t>兰溪，溪水西流。余作歌云：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山下兰芽短浸溪，松间沙路净无泥。萧萧暮雨子规啼。谁道人生无再少？君看流水尚能西！休将白发唱黄鸡。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是日，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剧饮</a:t>
            </a:r>
            <a:r>
              <a:rPr lang="zh-CN" altLang="en-US" sz="2400" b="1" dirty="0" smtClean="0"/>
              <a:t>而归。</a:t>
            </a:r>
            <a:endParaRPr lang="zh-CN" altLang="en-US" sz="2400" b="1" dirty="0"/>
          </a:p>
        </p:txBody>
      </p:sp>
      <p:sp>
        <p:nvSpPr>
          <p:cNvPr id="13" name="矩形 12"/>
          <p:cNvSpPr/>
          <p:nvPr/>
        </p:nvSpPr>
        <p:spPr>
          <a:xfrm>
            <a:off x="5447211" y="1097280"/>
            <a:ext cx="6462849" cy="5970865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黄州东南三十里有个乡镇沙湖，又称螺蛳店。我在那里买了几亩田，因为去那里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查看</a:t>
            </a:r>
            <a:r>
              <a:rPr lang="zh-CN" altLang="en-US" sz="2400" b="1" dirty="0" smtClean="0"/>
              <a:t>田地，得了病。听说有个麻桥人庞安常医术高明但耳朵聋，就去他那里请他看病。庞安常虽然耳朵聋，可是聪慧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过人</a:t>
            </a:r>
            <a:r>
              <a:rPr lang="zh-CN" altLang="en-US" sz="2400" b="1" dirty="0" smtClean="0"/>
              <a:t>，用纸给他写字，写不了几个，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就</a:t>
            </a:r>
            <a:r>
              <a:rPr lang="zh-CN" altLang="en-US" sz="2400" b="1" dirty="0" smtClean="0"/>
              <a:t>能够懂得别人的意思。我和他开玩笑说：</a:t>
            </a:r>
            <a:r>
              <a:rPr lang="en-US" sz="2400" b="1" dirty="0" smtClean="0"/>
              <a:t>“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我把手当作嘴巴，你把眼当做耳朵，我们两个都是当代的怪人。</a:t>
            </a:r>
            <a:r>
              <a:rPr lang="en-US" sz="2400" b="1" dirty="0" smtClean="0"/>
              <a:t>”</a:t>
            </a:r>
            <a:endParaRPr lang="zh-CN" altLang="en-US" sz="2400" b="1" dirty="0" smtClean="0"/>
          </a:p>
          <a:p>
            <a:r>
              <a:rPr lang="zh-CN" altLang="en-US" sz="2400" b="1" dirty="0" smtClean="0"/>
              <a:t>病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好</a:t>
            </a:r>
            <a:r>
              <a:rPr lang="zh-CN" altLang="en-US" sz="2400" b="1" dirty="0" smtClean="0"/>
              <a:t>之后，和他一同游览清泉寺。清泉寺在蕲水县城外两里多路，那里有个王羲之的洗笔池，水很甘美，池下方有</a:t>
            </a:r>
            <a:r>
              <a:rPr lang="en-US" altLang="zh-CN" sz="2400" b="1" dirty="0" smtClean="0"/>
              <a:t>(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对着</a:t>
            </a:r>
            <a:r>
              <a:rPr lang="en-US" altLang="zh-CN" sz="2400" b="1" dirty="0" smtClean="0"/>
              <a:t>)</a:t>
            </a:r>
            <a:r>
              <a:rPr lang="zh-CN" altLang="en-US" sz="2400" b="1" dirty="0" smtClean="0"/>
              <a:t>条兰溪，溪水往西流。我作了一首词：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山下兰芽短浸溪，松间沙路净无泥，萧萧暮雨子规啼。谁道人生无再少？君看流水尚能西，休将白发唱黄鸡。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当天，我和庞安常喝得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非常痛快</a:t>
            </a:r>
            <a:r>
              <a:rPr lang="zh-CN" altLang="en-US" sz="2400" b="1" dirty="0" smtClean="0"/>
              <a:t>才回去。</a:t>
            </a:r>
            <a:endParaRPr lang="zh-CN" altLang="en-US" sz="2400" b="1" dirty="0" smtClean="0"/>
          </a:p>
          <a:p>
            <a:pPr latinLnBrk="1"/>
            <a:endParaRPr sz="22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825"/>
            <a:ext cx="12192000" cy="493713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362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24057"/>
          <a:stretch>
            <a:fillRect/>
          </a:stretch>
        </p:blipFill>
        <p:spPr bwMode="auto">
          <a:xfrm>
            <a:off x="10042525" y="0"/>
            <a:ext cx="2149475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/>
          <p:nvPr/>
        </p:nvSpPr>
        <p:spPr>
          <a:xfrm>
            <a:off x="1558925" y="476250"/>
            <a:ext cx="42132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en-US" altLang="zh-CN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  <a:sym typeface="+mn-ea"/>
              </a:rPr>
              <a:t>《</a:t>
            </a:r>
            <a:r>
              <a:rPr lang="zh-CN" altLang="en-US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  <a:sym typeface="+mn-ea"/>
              </a:rPr>
              <a:t>庖丁解牛</a:t>
            </a:r>
            <a:r>
              <a:rPr lang="en-US" altLang="zh-CN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  <a:sym typeface="+mn-ea"/>
              </a:rPr>
              <a:t>》</a:t>
            </a:r>
            <a:endParaRPr lang="zh-CN" altLang="en-US" sz="280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0" y="95250"/>
            <a:ext cx="218598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spc="50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5365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017000" y="331788"/>
            <a:ext cx="9429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6" name="组合 40"/>
          <p:cNvGrpSpPr/>
          <p:nvPr/>
        </p:nvGrpSpPr>
        <p:grpSpPr bwMode="auto">
          <a:xfrm>
            <a:off x="6376988" y="3455988"/>
            <a:ext cx="1946275" cy="2109787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169"/>
              <a:ext cx="1947115" cy="17856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5370" name="文本框 15"/>
            <p:cNvSpPr txBox="1">
              <a:spLocks noChangeArrowheads="1"/>
            </p:cNvSpPr>
            <p:nvPr/>
          </p:nvSpPr>
          <p:spPr bwMode="auto">
            <a:xfrm>
              <a:off x="1822236" y="2139370"/>
              <a:ext cx="1743739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27" y="2506024"/>
              <a:ext cx="23505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76580" y="1441450"/>
            <a:ext cx="4113530" cy="4399915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虽然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，每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至于族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，吾见其难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为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，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怵然为戒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，视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为</a:t>
            </a:r>
            <a:r>
              <a:rPr lang="zh-CN" altLang="en-US" sz="2800" b="1" dirty="0">
                <a:solidFill>
                  <a:srgbClr val="0066FF"/>
                </a:solidFill>
                <a:latin typeface="+mj-ea"/>
                <a:ea typeface="+mj-ea"/>
                <a:cs typeface="+mj-ea"/>
                <a:sym typeface="+mn-ea"/>
              </a:rPr>
              <a:t>（之）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止，行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为</a:t>
            </a:r>
            <a:r>
              <a:rPr lang="zh-CN" altLang="en-US" sz="2800" b="1" dirty="0">
                <a:solidFill>
                  <a:srgbClr val="0066FF"/>
                </a:solidFill>
                <a:latin typeface="+mj-ea"/>
                <a:ea typeface="+mj-ea"/>
                <a:cs typeface="+mj-ea"/>
                <a:sym typeface="+mn-ea"/>
              </a:rPr>
              <a:t>（之）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迟，动刀甚微。謋然已解，如土委地。提刀而立，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为之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四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顾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，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为之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踌躇满志，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善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刀而藏之。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  <a:p>
            <a:pPr algn="l"/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    文惠君曰：“善哉！吾闻庖丁之言，得养生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焉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。”</a:t>
            </a:r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 </a:t>
            </a:r>
            <a:r>
              <a:rPr lang="en-US" altLang="zh-CN" sz="2800" dirty="0">
                <a:latin typeface="+mj-ea"/>
                <a:ea typeface="+mj-ea"/>
                <a:cs typeface="+mj-ea"/>
                <a:sym typeface="+mn-ea"/>
              </a:rPr>
              <a:t> </a:t>
            </a:r>
            <a:endParaRPr lang="zh-CN" altLang="zh-CN" sz="2800" b="1">
              <a:latin typeface="+mj-ea"/>
              <a:ea typeface="+mj-ea"/>
              <a:cs typeface="+mj-ea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999355" y="1247140"/>
            <a:ext cx="6663373" cy="4787265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  </a:t>
            </a:r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  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虽然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是这样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，每当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碰到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（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筋骨）交错聚结的地方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，我看到那里很难下刀，就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小心翼翼地提高警惕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，视力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因为</a:t>
            </a:r>
            <a:r>
              <a:rPr lang="zh-CN" altLang="en-US" sz="2800" b="1" dirty="0">
                <a:solidFill>
                  <a:srgbClr val="0066FF"/>
                </a:solidFill>
                <a:latin typeface="+mj-ea"/>
                <a:ea typeface="+mj-ea"/>
                <a:cs typeface="+mj-ea"/>
                <a:sym typeface="+mn-ea"/>
              </a:rPr>
              <a:t>这个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集中到一点，动作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因此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缓慢下来，动起刀来非常轻。豁啦一声，（牛的骨和肉一下子）解开了，就像泥土散落在地上</a:t>
            </a:r>
            <a:r>
              <a:rPr lang="zh-CN" altLang="en-US" sz="2800" b="1" dirty="0" smtClean="0">
                <a:latin typeface="+mj-ea"/>
                <a:ea typeface="+mj-ea"/>
                <a:cs typeface="+mj-ea"/>
                <a:sym typeface="+mn-ea"/>
              </a:rPr>
              <a:t>一样。（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我）提着刀站立起来，为此举目四望，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为此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志得意满，（然后）把刀</a:t>
            </a:r>
            <a:r>
              <a:rPr lang="zh-CN" altLang="en-US" sz="28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擦抹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干净，收藏起来。”</a:t>
            </a:r>
            <a:endParaRPr lang="zh-CN" altLang="en-US" sz="2800" b="1" dirty="0">
              <a:latin typeface="+mj-ea"/>
              <a:ea typeface="+mj-ea"/>
              <a:cs typeface="+mj-ea"/>
            </a:endParaRPr>
          </a:p>
          <a:p>
            <a:pPr marL="0" indent="0">
              <a:lnSpc>
                <a:spcPct val="95000"/>
              </a:lnSpc>
              <a:buNone/>
            </a:pP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   </a:t>
            </a:r>
            <a:r>
              <a:rPr lang="zh-CN" altLang="en-US" sz="2800" b="1" dirty="0" smtClean="0">
                <a:latin typeface="+mj-ea"/>
                <a:ea typeface="+mj-ea"/>
                <a:cs typeface="+mj-ea"/>
                <a:sym typeface="+mn-ea"/>
              </a:rPr>
              <a:t> 梁惠王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说：“好啊！我听了厨师的这番话，懂得了养生的道理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了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。” 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825"/>
            <a:ext cx="12192000" cy="493713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362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24057"/>
          <a:stretch>
            <a:fillRect/>
          </a:stretch>
        </p:blipFill>
        <p:spPr bwMode="auto">
          <a:xfrm>
            <a:off x="10042525" y="0"/>
            <a:ext cx="2149475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/>
          <p:nvPr/>
        </p:nvSpPr>
        <p:spPr>
          <a:xfrm>
            <a:off x="1558925" y="476250"/>
            <a:ext cx="42132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en-US" altLang="zh-CN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《</a:t>
            </a:r>
            <a:r>
              <a:rPr lang="zh-CN" altLang="en-US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项羽之死</a:t>
            </a:r>
            <a:r>
              <a:rPr lang="en-US" altLang="zh-CN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》</a:t>
            </a:r>
            <a:endParaRPr lang="zh-CN" altLang="en-US" sz="280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0" y="95250"/>
            <a:ext cx="218598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spc="50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5365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017000" y="331788"/>
            <a:ext cx="9429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6" name="组合 40"/>
          <p:cNvGrpSpPr/>
          <p:nvPr/>
        </p:nvGrpSpPr>
        <p:grpSpPr bwMode="auto">
          <a:xfrm>
            <a:off x="6376988" y="3455988"/>
            <a:ext cx="1946275" cy="2109787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169"/>
              <a:ext cx="1947115" cy="17856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5370" name="文本框 15"/>
            <p:cNvSpPr txBox="1">
              <a:spLocks noChangeArrowheads="1"/>
            </p:cNvSpPr>
            <p:nvPr/>
          </p:nvSpPr>
          <p:spPr bwMode="auto">
            <a:xfrm>
              <a:off x="1822236" y="2139370"/>
              <a:ext cx="1743739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27" y="2506024"/>
              <a:ext cx="23505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21615" y="1376680"/>
            <a:ext cx="5150485" cy="4892675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600" b="1" dirty="0">
                <a:latin typeface="+mj-ea"/>
                <a:ea typeface="+mj-ea"/>
                <a:cs typeface="+mj-ea"/>
                <a:sym typeface="+mn-ea"/>
              </a:rPr>
              <a:t>    </a:t>
            </a:r>
            <a:r>
              <a:rPr lang="zh-CN" altLang="en-US" sz="2600" b="1" dirty="0">
                <a:latin typeface="+mj-ea"/>
                <a:ea typeface="+mj-ea"/>
                <a:cs typeface="+mj-ea"/>
                <a:sym typeface="+mn-ea"/>
              </a:rPr>
              <a:t>项王军</a:t>
            </a:r>
            <a:r>
              <a:rPr lang="zh-CN" altLang="en-US" sz="2600" b="1" u="sng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壁</a:t>
            </a:r>
            <a:r>
              <a:rPr lang="zh-CN" altLang="en-US" sz="2600" b="1" dirty="0">
                <a:latin typeface="+mj-ea"/>
                <a:ea typeface="+mj-ea"/>
                <a:cs typeface="+mj-ea"/>
                <a:sym typeface="+mn-ea"/>
              </a:rPr>
              <a:t>垓下，兵少食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尽</a:t>
            </a:r>
            <a:r>
              <a:rPr lang="zh-CN" altLang="en-US" sz="2600" b="1" dirty="0">
                <a:latin typeface="+mj-ea"/>
                <a:ea typeface="+mj-ea"/>
                <a:cs typeface="+mj-ea"/>
                <a:sym typeface="+mn-ea"/>
              </a:rPr>
              <a:t>，汉军及诸侯兵围之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数重</a:t>
            </a:r>
            <a:r>
              <a:rPr lang="zh-CN" altLang="en-US" sz="2600" b="1" dirty="0">
                <a:latin typeface="+mj-ea"/>
                <a:ea typeface="+mj-ea"/>
                <a:cs typeface="+mj-ea"/>
                <a:sym typeface="+mn-ea"/>
              </a:rPr>
              <a:t>。夜闻汉军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四面</a:t>
            </a:r>
            <a:r>
              <a:rPr lang="zh-CN" altLang="en-US" sz="2600" b="1" dirty="0">
                <a:latin typeface="+mj-ea"/>
                <a:ea typeface="+mj-ea"/>
                <a:cs typeface="+mj-ea"/>
                <a:sym typeface="+mn-ea"/>
              </a:rPr>
              <a:t>皆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楚歌</a:t>
            </a:r>
            <a:r>
              <a:rPr lang="zh-CN" altLang="en-US" sz="2600" b="1" dirty="0">
                <a:latin typeface="+mj-ea"/>
                <a:ea typeface="+mj-ea"/>
                <a:cs typeface="+mj-ea"/>
                <a:sym typeface="+mn-ea"/>
              </a:rPr>
              <a:t>，项王乃大惊曰：“汉皆已得楚乎？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是何</a:t>
            </a:r>
            <a:r>
              <a:rPr lang="zh-CN" altLang="en-US" sz="2600" b="1" dirty="0">
                <a:latin typeface="+mj-ea"/>
                <a:ea typeface="+mj-ea"/>
                <a:cs typeface="+mj-ea"/>
                <a:sym typeface="+mn-ea"/>
              </a:rPr>
              <a:t>楚人之多也！”项王则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夜</a:t>
            </a:r>
            <a:r>
              <a:rPr lang="zh-CN" altLang="en-US" sz="2600" b="1" dirty="0">
                <a:latin typeface="+mj-ea"/>
                <a:ea typeface="+mj-ea"/>
                <a:cs typeface="+mj-ea"/>
                <a:sym typeface="+mn-ea"/>
              </a:rPr>
              <a:t>起，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饮帐中</a:t>
            </a:r>
            <a:r>
              <a:rPr lang="zh-CN" altLang="en-US" sz="2600" b="1" dirty="0">
                <a:latin typeface="+mj-ea"/>
                <a:ea typeface="+mj-ea"/>
                <a:cs typeface="+mj-ea"/>
                <a:sym typeface="+mn-ea"/>
              </a:rPr>
              <a:t>。有美人名虞，常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幸</a:t>
            </a:r>
            <a:r>
              <a:rPr lang="zh-CN" altLang="en-US" sz="2600" b="1" dirty="0">
                <a:latin typeface="+mj-ea"/>
                <a:ea typeface="+mj-ea"/>
                <a:cs typeface="+mj-ea"/>
                <a:sym typeface="+mn-ea"/>
              </a:rPr>
              <a:t>从；骏马名</a:t>
            </a:r>
            <a:r>
              <a:rPr lang="zh-CN" altLang="en-US" sz="2600" b="1" dirty="0">
                <a:solidFill>
                  <a:schemeClr val="tx1"/>
                </a:solidFill>
                <a:latin typeface="+mj-ea"/>
                <a:ea typeface="+mj-ea"/>
                <a:cs typeface="+mj-ea"/>
                <a:sym typeface="+mn-ea"/>
              </a:rPr>
              <a:t>骓</a:t>
            </a:r>
            <a:r>
              <a:rPr lang="zh-CN" altLang="en-US" sz="2600" b="1" dirty="0">
                <a:latin typeface="+mj-ea"/>
                <a:ea typeface="+mj-ea"/>
                <a:cs typeface="+mj-ea"/>
                <a:sym typeface="+mn-ea"/>
              </a:rPr>
              <a:t>，常骑之。于是项王乃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悲歌慷慨</a:t>
            </a:r>
            <a:r>
              <a:rPr lang="zh-CN" altLang="en-US" sz="2600" b="1" dirty="0">
                <a:latin typeface="+mj-ea"/>
                <a:ea typeface="+mj-ea"/>
                <a:cs typeface="+mj-ea"/>
                <a:sym typeface="+mn-ea"/>
              </a:rPr>
              <a:t>，自为诗曰：“力拔山兮气盖世，时不利兮骓不逝。骓不逝兮可奈何，虞兮虞兮奈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若</a:t>
            </a:r>
            <a:r>
              <a:rPr lang="zh-CN" altLang="en-US" sz="2600" b="1" dirty="0">
                <a:latin typeface="+mj-ea"/>
                <a:ea typeface="+mj-ea"/>
                <a:cs typeface="+mj-ea"/>
                <a:sym typeface="+mn-ea"/>
              </a:rPr>
              <a:t>何！”歌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数阕</a:t>
            </a:r>
            <a:r>
              <a:rPr lang="zh-CN" altLang="en-US" sz="2600" b="1" dirty="0">
                <a:latin typeface="+mj-ea"/>
                <a:ea typeface="+mj-ea"/>
                <a:cs typeface="+mj-ea"/>
                <a:sym typeface="+mn-ea"/>
              </a:rPr>
              <a:t>，美人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和</a:t>
            </a:r>
            <a:r>
              <a:rPr lang="zh-CN" altLang="en-US" sz="2600" b="1" dirty="0">
                <a:latin typeface="+mj-ea"/>
                <a:ea typeface="+mj-ea"/>
                <a:cs typeface="+mj-ea"/>
                <a:sym typeface="+mn-ea"/>
              </a:rPr>
              <a:t>之。项王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泣</a:t>
            </a:r>
            <a:r>
              <a:rPr lang="zh-CN" altLang="en-US" sz="2600" b="1" dirty="0">
                <a:latin typeface="+mj-ea"/>
                <a:ea typeface="+mj-ea"/>
                <a:cs typeface="+mj-ea"/>
                <a:sym typeface="+mn-ea"/>
              </a:rPr>
              <a:t>数行下，左右皆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泣</a:t>
            </a:r>
            <a:r>
              <a:rPr lang="zh-CN" altLang="en-US" sz="2600" b="1" dirty="0">
                <a:latin typeface="+mj-ea"/>
                <a:ea typeface="+mj-ea"/>
                <a:cs typeface="+mj-ea"/>
                <a:sym typeface="+mn-ea"/>
              </a:rPr>
              <a:t>，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莫能仰视</a:t>
            </a:r>
            <a:r>
              <a:rPr lang="zh-CN" altLang="en-US" sz="2600" b="1" dirty="0">
                <a:latin typeface="+mj-ea"/>
                <a:ea typeface="+mj-ea"/>
                <a:cs typeface="+mj-ea"/>
                <a:sym typeface="+mn-ea"/>
              </a:rPr>
              <a:t>。 </a:t>
            </a:r>
            <a:endParaRPr lang="zh-CN" altLang="en-US" sz="26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676900" y="1270000"/>
            <a:ext cx="5845175" cy="5105400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None/>
            </a:pPr>
            <a:r>
              <a:rPr lang="zh-CN" altLang="en-US" sz="2400" b="1" dirty="0">
                <a:latin typeface="+mn-ea"/>
                <a:cs typeface="+mn-ea"/>
                <a:sym typeface="+mn-ea"/>
              </a:rPr>
              <a:t>    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项王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的部队在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垓下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设营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驻守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，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兵少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粮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耗尽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，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汉军及诸侯兵把他团团包围了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好几层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。深夜，听到汉军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在四面唱着楚地的歌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，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项王就大为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吃惊，说：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“汉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已经完全取得了楚地？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怎么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楚国人这么多呢？”项王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于是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在夜里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起来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在帐中饮酒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。有美人名虞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，常常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受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宠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跟随在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项王身边；有骏马名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骓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，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项王常常骑着它。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在这种情形下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，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项王就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悲愤激昂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地唱起了悲歌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，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自己作诗吟唱道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：我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的力量可以撼动山河呀我的气势举世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无双，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时运不济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啊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我的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名骓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呀骓马不再往前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奔驰</a:t>
            </a:r>
            <a:r>
              <a:rPr lang="en-US" altLang="zh-CN" sz="2400" b="1" dirty="0" smtClean="0">
                <a:latin typeface="+mn-ea"/>
                <a:cs typeface="+mn-ea"/>
                <a:sym typeface="+mn-ea"/>
              </a:rPr>
              <a:t>!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名骓不能奔驰啊我将怎么办！虞姬虞姬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呀，我将怎么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安排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你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呀才妥善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？项王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唱了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几遍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，美人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虞姬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应和</a:t>
            </a:r>
            <a:r>
              <a:rPr lang="zh-CN" altLang="en-US" sz="2400" b="1" dirty="0" smtClean="0">
                <a:latin typeface="+mn-ea"/>
                <a:cs typeface="+mn-ea"/>
                <a:sym typeface="Wingdings" panose="05000000000000000000" pitchFamily="2" charset="2"/>
              </a:rPr>
              <a:t>着</a:t>
            </a:r>
            <a:r>
              <a:rPr lang="zh-CN" altLang="en-US" sz="2400" b="1" dirty="0">
                <a:latin typeface="+mn-ea"/>
                <a:cs typeface="+mn-ea"/>
                <a:sym typeface="Wingdings" panose="05000000000000000000" pitchFamily="2" charset="2"/>
              </a:rPr>
              <a:t>他（一同唱歌）</a:t>
            </a:r>
            <a:r>
              <a:rPr lang="zh-CN" altLang="en-US" sz="2400" b="1" dirty="0" smtClean="0">
                <a:latin typeface="+mn-ea"/>
                <a:cs typeface="+mn-ea"/>
                <a:sym typeface="Wingdings" panose="05000000000000000000" pitchFamily="2" charset="2"/>
              </a:rPr>
              <a:t>。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项王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眼泪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一行行流下来</a:t>
            </a:r>
            <a:r>
              <a:rPr lang="zh-CN" altLang="en-US" sz="2400" b="1" dirty="0" smtClean="0">
                <a:latin typeface="+mn-ea"/>
                <a:cs typeface="+mn-ea"/>
                <a:sym typeface="Wingdings" panose="05000000000000000000" pitchFamily="2" charset="2"/>
              </a:rPr>
              <a:t>，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，左右的军士也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都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跟着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哭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没有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一个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人</a:t>
            </a:r>
            <a:r>
              <a:rPr lang="zh-CN" altLang="en-US" sz="2400" b="1" dirty="0">
                <a:latin typeface="+mn-ea"/>
                <a:cs typeface="+mn-ea"/>
                <a:sym typeface="Wingdings" panose="05000000000000000000" pitchFamily="2" charset="2"/>
              </a:rPr>
              <a:t>能够（忍心</a:t>
            </a:r>
            <a:r>
              <a:rPr lang="zh-CN" altLang="en-US" sz="2400" b="1" dirty="0" smtClean="0">
                <a:latin typeface="+mn-ea"/>
                <a:cs typeface="+mn-ea"/>
                <a:sym typeface="Wingdings" panose="05000000000000000000" pitchFamily="2" charset="2"/>
              </a:rPr>
              <a:t>）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抬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起头来看</a:t>
            </a:r>
            <a:r>
              <a:rPr lang="zh-CN" altLang="en-US" sz="2400" b="1" dirty="0">
                <a:latin typeface="+mn-ea"/>
                <a:cs typeface="+mn-ea"/>
                <a:sym typeface="+mn-ea"/>
              </a:rPr>
              <a:t>他。</a:t>
            </a:r>
            <a:endParaRPr lang="zh-CN" altLang="en-US" sz="2400" b="1" dirty="0"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825"/>
            <a:ext cx="12192000" cy="493713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362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24057"/>
          <a:stretch>
            <a:fillRect/>
          </a:stretch>
        </p:blipFill>
        <p:spPr bwMode="auto">
          <a:xfrm>
            <a:off x="10042525" y="0"/>
            <a:ext cx="2149475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/>
          <p:nvPr/>
        </p:nvSpPr>
        <p:spPr>
          <a:xfrm>
            <a:off x="1558925" y="476250"/>
            <a:ext cx="42132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en-US" altLang="zh-CN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《</a:t>
            </a:r>
            <a:r>
              <a:rPr lang="zh-CN" altLang="en-US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项羽之死</a:t>
            </a:r>
            <a:r>
              <a:rPr lang="en-US" altLang="zh-CN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》</a:t>
            </a:r>
            <a:endParaRPr lang="zh-CN" altLang="en-US" sz="280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0" y="95250"/>
            <a:ext cx="218598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spc="50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5365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017000" y="331788"/>
            <a:ext cx="9429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6" name="组合 40"/>
          <p:cNvGrpSpPr/>
          <p:nvPr/>
        </p:nvGrpSpPr>
        <p:grpSpPr bwMode="auto">
          <a:xfrm>
            <a:off x="6376988" y="3455988"/>
            <a:ext cx="1946275" cy="2109787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169"/>
              <a:ext cx="1947115" cy="17856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5370" name="文本框 15"/>
            <p:cNvSpPr txBox="1">
              <a:spLocks noChangeArrowheads="1"/>
            </p:cNvSpPr>
            <p:nvPr/>
          </p:nvSpPr>
          <p:spPr bwMode="auto">
            <a:xfrm>
              <a:off x="1822236" y="2139370"/>
              <a:ext cx="1743739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27" y="2506024"/>
              <a:ext cx="23505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40030" y="1445895"/>
            <a:ext cx="5335905" cy="4399915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 algn="l" latinLnBrk="1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 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于是项王乃上马</a:t>
            </a:r>
            <a:r>
              <a:rPr lang="zh-CN" altLang="en-US" sz="2800" b="1" dirty="0">
                <a:solidFill>
                  <a:schemeClr val="tx1"/>
                </a:solidFill>
                <a:latin typeface="+mj-ea"/>
                <a:ea typeface="+mj-ea"/>
                <a:cs typeface="+mj-ea"/>
                <a:sym typeface="+mn-ea"/>
              </a:rPr>
              <a:t>骑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麾下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壮士骑从者八百余人，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直夜溃围南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出，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驰走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。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平明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，汉军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乃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觉之，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令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骑将灌婴</a:t>
            </a:r>
            <a:r>
              <a:rPr lang="zh-CN" altLang="en-US" sz="2800" b="1" dirty="0">
                <a:solidFill>
                  <a:schemeClr val="tx1"/>
                </a:solidFill>
                <a:latin typeface="+mj-ea"/>
                <a:ea typeface="+mj-ea"/>
                <a:cs typeface="+mj-ea"/>
                <a:sym typeface="+mn-ea"/>
              </a:rPr>
              <a:t>以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五千骑追之。项王渡淮，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骑能属者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百余人耳。项王至阴陵，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迷失道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，问一田</a:t>
            </a:r>
            <a:r>
              <a:rPr lang="zh-CN" altLang="en-US" sz="2800" b="1" dirty="0">
                <a:solidFill>
                  <a:schemeClr val="tx1"/>
                </a:solidFill>
                <a:latin typeface="+mj-ea"/>
                <a:ea typeface="+mj-ea"/>
                <a:cs typeface="+mj-ea"/>
                <a:sym typeface="+mn-ea"/>
              </a:rPr>
              <a:t>父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，田父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绐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曰“左”。左，乃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陷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大泽中。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以故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汉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追及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之。项王乃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复引兵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而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东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至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东城，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乃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有二十八骑。汉骑追者数千人。</a:t>
            </a:r>
            <a:endParaRPr lang="zh-CN" altLang="zh-CN" sz="2800" b="1" dirty="0">
              <a:latin typeface="+mj-ea"/>
              <a:ea typeface="+mj-ea"/>
              <a:cs typeface="+mj-ea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772150" y="1437005"/>
            <a:ext cx="5688965" cy="4408805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    在这种情形下，项王于是上马独骑，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部下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骑马跟从的壮士有八百多人，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当晚突破重围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向南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冲出，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疾驰而逃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。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天刚亮时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，汉军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才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察觉到这种情况，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命令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骑将灌婴统率骑兵的将领灌婴用五千骑兵去追赶他们。项王渡过淮河后，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能够跟上的骑兵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只有一百多人罢了。项王到达阴陵，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迷失了道路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，询问一个农夫，农夫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欺骗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他说：“向左边走。项王带人向左走，就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陷进了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大沼泽地中。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因此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，汉兵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追上了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他们。项王于是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又率领骑兵向东跑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到达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东城县，此时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  <a:cs typeface="+mn-ea"/>
                <a:sym typeface="+mn-ea"/>
              </a:rPr>
              <a:t>只</a:t>
            </a:r>
            <a:r>
              <a:rPr lang="zh-CN" altLang="en-US" sz="2400" b="1" dirty="0" smtClean="0">
                <a:latin typeface="+mn-ea"/>
                <a:cs typeface="+mn-ea"/>
                <a:sym typeface="+mn-ea"/>
              </a:rPr>
              <a:t>剩下二十八骑。汉军骑兵追赶上来的有几千人。</a:t>
            </a:r>
            <a:endParaRPr lang="zh-CN" altLang="en-US" sz="2400" b="1" dirty="0" smtClean="0"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825"/>
            <a:ext cx="12192000" cy="493713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362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24057"/>
          <a:stretch>
            <a:fillRect/>
          </a:stretch>
        </p:blipFill>
        <p:spPr bwMode="auto">
          <a:xfrm>
            <a:off x="10042525" y="0"/>
            <a:ext cx="2149475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/>
          <p:nvPr/>
        </p:nvSpPr>
        <p:spPr>
          <a:xfrm>
            <a:off x="1558925" y="476250"/>
            <a:ext cx="42132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en-US" altLang="zh-CN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《</a:t>
            </a:r>
            <a:r>
              <a:rPr lang="zh-CN" altLang="en-US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项羽之死</a:t>
            </a:r>
            <a:r>
              <a:rPr lang="en-US" altLang="zh-CN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》</a:t>
            </a:r>
            <a:endParaRPr lang="zh-CN" altLang="en-US" sz="280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0" y="95250"/>
            <a:ext cx="218598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spc="50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5365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017000" y="331788"/>
            <a:ext cx="9429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6" name="组合 40"/>
          <p:cNvGrpSpPr/>
          <p:nvPr/>
        </p:nvGrpSpPr>
        <p:grpSpPr bwMode="auto">
          <a:xfrm>
            <a:off x="6376988" y="3455988"/>
            <a:ext cx="1946275" cy="2109787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169"/>
              <a:ext cx="1947115" cy="17856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5370" name="文本框 15"/>
            <p:cNvSpPr txBox="1">
              <a:spLocks noChangeArrowheads="1"/>
            </p:cNvSpPr>
            <p:nvPr/>
          </p:nvSpPr>
          <p:spPr bwMode="auto">
            <a:xfrm>
              <a:off x="1822236" y="2139370"/>
              <a:ext cx="1743739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27" y="2506024"/>
              <a:ext cx="23505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00710" y="2018030"/>
            <a:ext cx="4243705" cy="3476625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 latinLnBrk="1"/>
            <a:r>
              <a:rPr lang="en-US" altLang="zh-CN" sz="2400" b="1" dirty="0">
                <a:latin typeface="+mn-ea"/>
                <a:cs typeface="+mn-ea"/>
              </a:rPr>
              <a:t> </a:t>
            </a:r>
            <a:r>
              <a:rPr lang="zh-CN" altLang="en-US" sz="2400" b="1" dirty="0">
                <a:latin typeface="+mn-ea"/>
                <a:cs typeface="+mn-ea"/>
              </a:rPr>
              <a:t>项王自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度</a:t>
            </a:r>
            <a:r>
              <a:rPr lang="zh-CN" altLang="en-US" sz="2400" b="1" dirty="0">
                <a:latin typeface="+mn-ea"/>
                <a:cs typeface="+mn-ea"/>
              </a:rPr>
              <a:t>不得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脱</a:t>
            </a:r>
            <a:r>
              <a:rPr lang="zh-CN" altLang="en-US" sz="2400" b="1" dirty="0">
                <a:latin typeface="+mn-ea"/>
                <a:cs typeface="+mn-ea"/>
              </a:rPr>
              <a:t>。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  <a:cs typeface="+mn-ea"/>
              </a:rPr>
              <a:t>谓其骑曰</a:t>
            </a:r>
            <a:r>
              <a:rPr lang="zh-CN" altLang="en-US" sz="2400" b="1" dirty="0">
                <a:latin typeface="+mn-ea"/>
                <a:cs typeface="+mn-ea"/>
              </a:rPr>
              <a:t>：“吾起兵至今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八岁</a:t>
            </a:r>
            <a:r>
              <a:rPr lang="zh-CN" altLang="en-US" sz="2400" b="1" dirty="0">
                <a:latin typeface="+mn-ea"/>
                <a:cs typeface="+mn-ea"/>
              </a:rPr>
              <a:t>矣，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身</a:t>
            </a:r>
            <a:r>
              <a:rPr lang="zh-CN" altLang="en-US" sz="2400" b="1" dirty="0">
                <a:latin typeface="+mn-ea"/>
                <a:cs typeface="+mn-ea"/>
              </a:rPr>
              <a:t>七十余战，所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当</a:t>
            </a:r>
            <a:r>
              <a:rPr lang="zh-CN" altLang="en-US" sz="2400" b="1" dirty="0">
                <a:latin typeface="+mn-ea"/>
                <a:cs typeface="+mn-ea"/>
              </a:rPr>
              <a:t>者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破</a:t>
            </a:r>
            <a:r>
              <a:rPr lang="zh-CN" altLang="en-US" sz="2400" b="1" dirty="0">
                <a:latin typeface="+mn-ea"/>
                <a:cs typeface="+mn-ea"/>
              </a:rPr>
              <a:t>，所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击</a:t>
            </a:r>
            <a:r>
              <a:rPr lang="zh-CN" altLang="en-US" sz="2400" b="1" dirty="0">
                <a:latin typeface="+mn-ea"/>
                <a:cs typeface="+mn-ea"/>
              </a:rPr>
              <a:t>者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服</a:t>
            </a:r>
            <a:r>
              <a:rPr lang="zh-CN" altLang="en-US" sz="2400" b="1" dirty="0">
                <a:latin typeface="+mn-ea"/>
                <a:cs typeface="+mn-ea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未尝</a:t>
            </a:r>
            <a:r>
              <a:rPr lang="zh-CN" altLang="en-US" sz="2400" b="1" dirty="0">
                <a:latin typeface="+mn-ea"/>
                <a:cs typeface="+mn-ea"/>
              </a:rPr>
              <a:t>败北，遂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霸有天下</a:t>
            </a:r>
            <a:r>
              <a:rPr lang="zh-CN" altLang="en-US" sz="2400" b="1" dirty="0">
                <a:latin typeface="+mn-ea"/>
                <a:cs typeface="+mn-ea"/>
              </a:rPr>
              <a:t>。然今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卒</a:t>
            </a:r>
            <a:r>
              <a:rPr lang="zh-CN" altLang="en-US" sz="2400" b="1" dirty="0">
                <a:latin typeface="+mn-ea"/>
                <a:cs typeface="+mn-ea"/>
              </a:rPr>
              <a:t>困于此，此天之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亡我</a:t>
            </a:r>
            <a:r>
              <a:rPr lang="zh-CN" altLang="en-US" sz="2400" b="1" dirty="0">
                <a:latin typeface="+mn-ea"/>
                <a:cs typeface="+mn-ea"/>
              </a:rPr>
              <a:t>，非战之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罪</a:t>
            </a:r>
            <a:r>
              <a:rPr lang="zh-CN" altLang="en-US" sz="2400" b="1" dirty="0">
                <a:latin typeface="+mn-ea"/>
                <a:cs typeface="+mn-ea"/>
              </a:rPr>
              <a:t>也。今日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固决死</a:t>
            </a:r>
            <a:r>
              <a:rPr lang="zh-CN" altLang="en-US" sz="2400" b="1" dirty="0">
                <a:latin typeface="+mn-ea"/>
                <a:cs typeface="+mn-ea"/>
              </a:rPr>
              <a:t>，愿为诸君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快战</a:t>
            </a:r>
            <a:r>
              <a:rPr lang="zh-CN" altLang="en-US" sz="2400" b="1" dirty="0">
                <a:latin typeface="+mn-ea"/>
                <a:cs typeface="+mn-ea"/>
              </a:rPr>
              <a:t>，必三胜之，为诸君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溃围</a:t>
            </a:r>
            <a:r>
              <a:rPr lang="zh-CN" altLang="en-US" sz="2400" b="1" dirty="0">
                <a:latin typeface="+mn-ea"/>
                <a:cs typeface="+mn-ea"/>
              </a:rPr>
              <a:t>，斩将，刈旗，令诸君知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天亡我，非战之罪也</a:t>
            </a:r>
            <a:r>
              <a:rPr lang="zh-CN" altLang="en-US" sz="2400" b="1" dirty="0">
                <a:latin typeface="+mn-ea"/>
                <a:cs typeface="+mn-ea"/>
              </a:rPr>
              <a:t>。”</a:t>
            </a:r>
            <a:r>
              <a:rPr lang="zh-CN" altLang="en-US" sz="2800" dirty="0"/>
              <a:t> </a:t>
            </a:r>
            <a:endParaRPr lang="zh-CN" altLang="zh-CN" sz="2800" b="1" dirty="0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129530" y="1561465"/>
            <a:ext cx="6479540" cy="4154170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 algn="just" latinLnBrk="1"/>
            <a:r>
              <a:rPr lang="zh-CN" altLang="en-US" sz="2400" b="1" dirty="0">
                <a:latin typeface="+mn-ea"/>
                <a:cs typeface="+mn-ea"/>
              </a:rPr>
              <a:t> 项王自己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估计</a:t>
            </a:r>
            <a:r>
              <a:rPr lang="zh-CN" altLang="en-US" sz="2400" b="1" dirty="0">
                <a:latin typeface="+mn-ea"/>
                <a:cs typeface="+mn-ea"/>
              </a:rPr>
              <a:t>不能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逃脱</a:t>
            </a:r>
            <a:r>
              <a:rPr lang="zh-CN" altLang="en-US" sz="2400" b="1" dirty="0">
                <a:latin typeface="+mn-ea"/>
                <a:cs typeface="+mn-ea"/>
              </a:rPr>
              <a:t>了，（就）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  <a:cs typeface="+mn-ea"/>
              </a:rPr>
              <a:t>对他的骑兵说</a:t>
            </a:r>
            <a:r>
              <a:rPr lang="zh-CN" altLang="en-US" sz="2400" b="1" dirty="0">
                <a:latin typeface="+mn-ea"/>
                <a:cs typeface="+mn-ea"/>
              </a:rPr>
              <a:t>：“我带兵起义至今已经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八年</a:t>
            </a:r>
            <a:r>
              <a:rPr lang="zh-CN" altLang="en-US" sz="2400" b="1" dirty="0">
                <a:latin typeface="+mn-ea"/>
                <a:cs typeface="+mn-ea"/>
              </a:rPr>
              <a:t>了，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亲自</a:t>
            </a:r>
            <a:r>
              <a:rPr lang="zh-CN" altLang="en-US" sz="2400" b="1" dirty="0">
                <a:latin typeface="+mn-ea"/>
                <a:cs typeface="+mn-ea"/>
              </a:rPr>
              <a:t>（参加）七十多场战争，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抵挡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  <a:cs typeface="+mn-ea"/>
              </a:rPr>
              <a:t>我</a:t>
            </a:r>
            <a:r>
              <a:rPr lang="zh-CN" altLang="en-US" sz="2400" b="1" dirty="0">
                <a:latin typeface="+mn-ea"/>
                <a:cs typeface="+mn-ea"/>
              </a:rPr>
              <a:t>的敌人都被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打垮</a:t>
            </a:r>
            <a:r>
              <a:rPr lang="zh-CN" altLang="en-US" sz="2400" b="1" dirty="0">
                <a:latin typeface="+mn-ea"/>
                <a:cs typeface="+mn-ea"/>
              </a:rPr>
              <a:t>，我所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攻击</a:t>
            </a:r>
            <a:r>
              <a:rPr lang="zh-CN" altLang="en-US" sz="2400" b="1" dirty="0">
                <a:latin typeface="+mn-ea"/>
                <a:cs typeface="+mn-ea"/>
              </a:rPr>
              <a:t>的敌人无不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降服</a:t>
            </a:r>
            <a:r>
              <a:rPr lang="zh-CN" altLang="en-US" sz="2400" b="1" dirty="0">
                <a:latin typeface="+mn-ea"/>
                <a:cs typeface="+mn-ea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从来没有（未曾）</a:t>
            </a:r>
            <a:r>
              <a:rPr lang="zh-CN" altLang="en-US" sz="2400" b="1" dirty="0">
                <a:latin typeface="+mn-ea"/>
                <a:cs typeface="+mn-ea"/>
              </a:rPr>
              <a:t>失败过，于是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据有天下</a:t>
            </a:r>
            <a:r>
              <a:rPr lang="zh-CN" altLang="en-US" sz="2400" b="1" dirty="0">
                <a:latin typeface="+mn-ea"/>
                <a:cs typeface="+mn-ea"/>
              </a:rPr>
              <a:t>。然而如今（我）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最终</a:t>
            </a:r>
            <a:r>
              <a:rPr lang="zh-CN" altLang="en-US" sz="2400" b="1" dirty="0">
                <a:latin typeface="+mn-ea"/>
                <a:cs typeface="+mn-ea"/>
              </a:rPr>
              <a:t>被困在这里，这是上天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要使我灭亡</a:t>
            </a:r>
            <a:r>
              <a:rPr lang="zh-CN" altLang="en-US" sz="2400" b="1" dirty="0">
                <a:latin typeface="+mn-ea"/>
                <a:cs typeface="+mn-ea"/>
              </a:rPr>
              <a:t>，不是（我的）作战能力有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过错</a:t>
            </a:r>
            <a:r>
              <a:rPr lang="zh-CN" altLang="en-US" sz="2400" b="1" dirty="0">
                <a:latin typeface="+mn-ea"/>
                <a:cs typeface="+mn-ea"/>
              </a:rPr>
              <a:t>。”今天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本来就决心战死</a:t>
            </a:r>
            <a:r>
              <a:rPr lang="zh-CN" altLang="en-US" sz="2400" b="1" dirty="0">
                <a:latin typeface="+mn-ea"/>
                <a:cs typeface="+mn-ea"/>
              </a:rPr>
              <a:t>了，（但是）我愿意为诸位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打个痛快的仗</a:t>
            </a:r>
            <a:r>
              <a:rPr lang="zh-CN" altLang="en-US" sz="2400" b="1" dirty="0">
                <a:latin typeface="+mn-ea"/>
                <a:cs typeface="+mn-ea"/>
              </a:rPr>
              <a:t>，一定胜它三回，为诸位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冲破重围</a:t>
            </a:r>
            <a:r>
              <a:rPr lang="zh-CN" altLang="en-US" sz="2400" b="1" dirty="0">
                <a:latin typeface="+mn-ea"/>
                <a:cs typeface="+mn-ea"/>
              </a:rPr>
              <a:t>，斩杀汉将，砍倒军旗，让诸位知道的确是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上天要灭亡我，决不是（我的）作战能力的过错。”</a:t>
            </a:r>
            <a:endParaRPr lang="en-US" altLang="zh-CN" sz="2400" b="1" dirty="0">
              <a:latin typeface="+mn-ea"/>
              <a:cs typeface="+mn-ea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825"/>
            <a:ext cx="12192000" cy="493713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362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24057"/>
          <a:stretch>
            <a:fillRect/>
          </a:stretch>
        </p:blipFill>
        <p:spPr bwMode="auto">
          <a:xfrm>
            <a:off x="10042525" y="0"/>
            <a:ext cx="2149475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/>
          <p:nvPr/>
        </p:nvSpPr>
        <p:spPr>
          <a:xfrm>
            <a:off x="1558925" y="476250"/>
            <a:ext cx="42132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en-US" altLang="zh-CN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《</a:t>
            </a:r>
            <a:r>
              <a:rPr lang="zh-CN" altLang="en-US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项羽之死</a:t>
            </a:r>
            <a:r>
              <a:rPr lang="en-US" altLang="zh-CN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》</a:t>
            </a:r>
            <a:endParaRPr lang="zh-CN" altLang="en-US" sz="280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0" y="95250"/>
            <a:ext cx="218598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spc="50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5365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017000" y="331788"/>
            <a:ext cx="9429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6" name="组合 40"/>
          <p:cNvGrpSpPr/>
          <p:nvPr/>
        </p:nvGrpSpPr>
        <p:grpSpPr bwMode="auto">
          <a:xfrm>
            <a:off x="6376988" y="3455988"/>
            <a:ext cx="1946275" cy="2109787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169"/>
              <a:ext cx="1947115" cy="17856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5370" name="文本框 15"/>
            <p:cNvSpPr txBox="1">
              <a:spLocks noChangeArrowheads="1"/>
            </p:cNvSpPr>
            <p:nvPr/>
          </p:nvSpPr>
          <p:spPr bwMode="auto">
            <a:xfrm>
              <a:off x="1822236" y="2139370"/>
              <a:ext cx="1743739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27" y="2506024"/>
              <a:ext cx="23505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59715" y="1537970"/>
            <a:ext cx="5130800" cy="4523105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 latinLnBrk="1"/>
            <a:r>
              <a:rPr lang="en-US" altLang="zh-CN" sz="2400" b="1" dirty="0">
                <a:solidFill>
                  <a:srgbClr val="FF0000"/>
                </a:solidFill>
                <a:latin typeface="+mn-ea"/>
                <a:cs typeface="+mn-ea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乃</a:t>
            </a:r>
            <a:r>
              <a:rPr lang="zh-CN" altLang="en-US" sz="2400" b="1" dirty="0">
                <a:latin typeface="+mn-ea"/>
                <a:cs typeface="+mn-ea"/>
              </a:rPr>
              <a:t>分其骑以为四队，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四向</a:t>
            </a:r>
            <a:r>
              <a:rPr lang="zh-CN" altLang="en-US" sz="2400" b="1" dirty="0">
                <a:latin typeface="+mn-ea"/>
                <a:cs typeface="+mn-ea"/>
              </a:rPr>
              <a:t>。汉军围之数重。项王谓其骑曰：“吾为公取彼一将。”令四面骑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驰</a:t>
            </a:r>
            <a:r>
              <a:rPr lang="zh-CN" altLang="en-US" sz="2400" b="1" dirty="0">
                <a:latin typeface="+mn-ea"/>
                <a:cs typeface="+mn-ea"/>
              </a:rPr>
              <a:t>下，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期山东</a:t>
            </a:r>
            <a:r>
              <a:rPr lang="zh-CN" altLang="en-US" sz="2400" b="1" dirty="0">
                <a:latin typeface="+mn-ea"/>
                <a:cs typeface="+mn-ea"/>
              </a:rPr>
              <a:t>为三处。于是项王大呼驰下，汉军皆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披靡</a:t>
            </a:r>
            <a:r>
              <a:rPr lang="zh-CN" altLang="en-US" sz="2400" b="1" dirty="0">
                <a:latin typeface="+mn-ea"/>
                <a:cs typeface="+mn-ea"/>
              </a:rPr>
              <a:t>，遂斩汉一将。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是时</a:t>
            </a:r>
            <a:r>
              <a:rPr lang="zh-CN" altLang="en-US" sz="2400" b="1" dirty="0">
                <a:latin typeface="+mn-ea"/>
                <a:cs typeface="+mn-ea"/>
              </a:rPr>
              <a:t>，赤泉侯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为</a:t>
            </a:r>
            <a:r>
              <a:rPr lang="zh-CN" altLang="en-US" sz="2400" b="1" dirty="0">
                <a:latin typeface="+mn-ea"/>
                <a:cs typeface="+mn-ea"/>
              </a:rPr>
              <a:t>骑将，追项王，项王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瞋目而叱之，</a:t>
            </a:r>
            <a:r>
              <a:rPr lang="zh-CN" altLang="en-US" sz="2400" b="1" dirty="0">
                <a:latin typeface="+mn-ea"/>
                <a:cs typeface="+mn-ea"/>
              </a:rPr>
              <a:t>赤泉侯人马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俱惊</a:t>
            </a:r>
            <a:r>
              <a:rPr lang="zh-CN" altLang="en-US" sz="2400" b="1" dirty="0">
                <a:latin typeface="+mn-ea"/>
                <a:cs typeface="+mn-ea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辟易</a:t>
            </a:r>
            <a:r>
              <a:rPr lang="zh-CN" altLang="en-US" sz="2400" b="1" dirty="0">
                <a:latin typeface="+mn-ea"/>
                <a:cs typeface="+mn-ea"/>
              </a:rPr>
              <a:t>数里。与其骑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会</a:t>
            </a:r>
            <a:r>
              <a:rPr lang="zh-CN" altLang="en-US" sz="2400" b="1" dirty="0">
                <a:latin typeface="+mn-ea"/>
                <a:cs typeface="+mn-ea"/>
              </a:rPr>
              <a:t>为三处。汉军不知项王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所在，</a:t>
            </a:r>
            <a:r>
              <a:rPr lang="zh-CN" altLang="en-US" sz="2400" b="1" dirty="0">
                <a:latin typeface="+mn-ea"/>
                <a:cs typeface="+mn-ea"/>
              </a:rPr>
              <a:t>乃分军为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三</a:t>
            </a:r>
            <a:r>
              <a:rPr lang="zh-CN" altLang="en-US" sz="2400" b="1" dirty="0">
                <a:latin typeface="+mn-ea"/>
                <a:cs typeface="+mn-ea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复</a:t>
            </a:r>
            <a:r>
              <a:rPr lang="zh-CN" altLang="en-US" sz="2400" b="1" dirty="0">
                <a:latin typeface="+mn-ea"/>
                <a:cs typeface="+mn-ea"/>
              </a:rPr>
              <a:t>围之。项王乃驰，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复</a:t>
            </a:r>
            <a:r>
              <a:rPr lang="zh-CN" altLang="en-US" sz="2400" b="1" dirty="0">
                <a:latin typeface="+mn-ea"/>
                <a:cs typeface="+mn-ea"/>
              </a:rPr>
              <a:t>斩汉一都尉，杀数十百人，复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聚</a:t>
            </a:r>
            <a:r>
              <a:rPr lang="zh-CN" altLang="en-US" sz="2400" b="1" dirty="0">
                <a:latin typeface="+mn-ea"/>
                <a:cs typeface="+mn-ea"/>
              </a:rPr>
              <a:t>其骑，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亡</a:t>
            </a:r>
            <a:r>
              <a:rPr lang="zh-CN" altLang="en-US" sz="2400" b="1" dirty="0">
                <a:latin typeface="+mn-ea"/>
                <a:cs typeface="+mn-ea"/>
              </a:rPr>
              <a:t>其两骑耳。乃谓其骑曰：“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何如</a:t>
            </a:r>
            <a:r>
              <a:rPr lang="zh-CN" altLang="en-US" sz="2400" b="1" dirty="0">
                <a:latin typeface="+mn-ea"/>
                <a:cs typeface="+mn-ea"/>
              </a:rPr>
              <a:t>？”骑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皆伏</a:t>
            </a:r>
            <a:r>
              <a:rPr lang="zh-CN" altLang="en-US" sz="2400" b="1" dirty="0">
                <a:latin typeface="+mn-ea"/>
                <a:cs typeface="+mn-ea"/>
              </a:rPr>
              <a:t>曰“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如</a:t>
            </a:r>
            <a:r>
              <a:rPr lang="zh-CN" altLang="en-US" sz="2400" b="1" dirty="0">
                <a:latin typeface="+mn-ea"/>
                <a:cs typeface="+mn-ea"/>
              </a:rPr>
              <a:t>大王言。”</a:t>
            </a:r>
            <a:endParaRPr lang="zh-CN" altLang="zh-CN" sz="2400" b="1" dirty="0">
              <a:latin typeface="+mn-ea"/>
              <a:cs typeface="+mn-ea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544820" y="1583690"/>
            <a:ext cx="6289675" cy="4477385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pPr algn="just" latinLnBrk="1"/>
            <a:r>
              <a:rPr lang="en-US" altLang="zh-CN" sz="2000" b="1" dirty="0">
                <a:solidFill>
                  <a:srgbClr val="FF0000"/>
                </a:solidFill>
                <a:latin typeface="+mn-ea"/>
                <a:cs typeface="+mn-ea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+mn-ea"/>
              </a:rPr>
              <a:t>于是</a:t>
            </a:r>
            <a:r>
              <a:rPr lang="zh-CN" altLang="en-US" sz="2000" b="1" dirty="0">
                <a:latin typeface="+mn-ea"/>
                <a:cs typeface="+mn-ea"/>
              </a:rPr>
              <a:t>把骑兵分成四队，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+mn-ea"/>
              </a:rPr>
              <a:t>面朝四个方向</a:t>
            </a:r>
            <a:r>
              <a:rPr lang="zh-CN" altLang="en-US" sz="2000" b="1" dirty="0">
                <a:latin typeface="+mn-ea"/>
                <a:cs typeface="+mn-ea"/>
              </a:rPr>
              <a:t>。汉军把他们包围起几层。项王对</a:t>
            </a:r>
            <a:r>
              <a:rPr lang="zh-CN" altLang="en-US" sz="2000" b="1" dirty="0">
                <a:effectLst>
                  <a:outerShdw blurRad="38100" dist="38100" dir="2700000">
                    <a:srgbClr val="C0C0C0"/>
                  </a:outerShdw>
                </a:effectLst>
                <a:latin typeface="+mn-ea"/>
                <a:cs typeface="+mn-ea"/>
                <a:sym typeface="+mn-ea"/>
              </a:rPr>
              <a:t>他的骑兵</a:t>
            </a:r>
            <a:r>
              <a:rPr lang="zh-CN" altLang="en-US" sz="2000" b="1" dirty="0">
                <a:latin typeface="+mn-ea"/>
                <a:cs typeface="+mn-ea"/>
              </a:rPr>
              <a:t>说：“我来给你们拿下一员汉将！”命令四面骑士驱马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+mn-ea"/>
              </a:rPr>
              <a:t>飞奔</a:t>
            </a:r>
            <a:r>
              <a:rPr lang="zh-CN" altLang="en-US" sz="2000" b="1" dirty="0">
                <a:latin typeface="+mn-ea"/>
                <a:cs typeface="+mn-ea"/>
              </a:rPr>
              <a:t>而下，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+mn-ea"/>
              </a:rPr>
              <a:t>约定</a:t>
            </a:r>
            <a:r>
              <a:rPr lang="zh-CN" altLang="en-US" sz="2000" b="1" dirty="0">
                <a:latin typeface="+mn-ea"/>
                <a:cs typeface="+mn-ea"/>
              </a:rPr>
              <a:t>在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+mn-ea"/>
              </a:rPr>
              <a:t>山的东边</a:t>
            </a:r>
            <a:r>
              <a:rPr lang="zh-CN" altLang="en-US" sz="2000" b="1" dirty="0">
                <a:latin typeface="+mn-ea"/>
                <a:cs typeface="+mn-ea"/>
              </a:rPr>
              <a:t>，分作三处集合。</a:t>
            </a:r>
            <a:r>
              <a:rPr lang="zh-CN" altLang="en-US" sz="2000" b="1" dirty="0">
                <a:latin typeface="+mn-ea"/>
                <a:cs typeface="+mn-ea"/>
                <a:sym typeface="+mn-ea"/>
              </a:rPr>
              <a:t>在这种情况下，</a:t>
            </a:r>
            <a:r>
              <a:rPr lang="zh-CN" altLang="en-US" sz="2000" b="1" dirty="0">
                <a:latin typeface="+mn-ea"/>
                <a:cs typeface="+mn-ea"/>
              </a:rPr>
              <a:t>项王高声呼喊着</a:t>
            </a:r>
            <a:r>
              <a:rPr lang="zh-CN" altLang="en-US" sz="2000" b="1" dirty="0">
                <a:latin typeface="+mn-ea"/>
                <a:cs typeface="+mn-ea"/>
                <a:sym typeface="+mn-ea"/>
              </a:rPr>
              <a:t>骑马飞奔而下</a:t>
            </a:r>
            <a:r>
              <a:rPr lang="zh-CN" altLang="en-US" sz="2000" b="1" dirty="0">
                <a:latin typeface="+mn-ea"/>
                <a:cs typeface="+mn-ea"/>
              </a:rPr>
              <a:t>，汉军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+mn-ea"/>
              </a:rPr>
              <a:t>像草木随风倒伏一样纷纷溃散</a:t>
            </a:r>
            <a:r>
              <a:rPr lang="zh-CN" altLang="en-US" sz="2000" b="1" dirty="0">
                <a:latin typeface="+mn-ea"/>
                <a:cs typeface="+mn-ea"/>
              </a:rPr>
              <a:t>，（项王）于是斩杀了一名汉将。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+mn-ea"/>
              </a:rPr>
              <a:t>这时</a:t>
            </a:r>
            <a:r>
              <a:rPr lang="zh-CN" altLang="en-US" sz="2000" b="1" dirty="0">
                <a:latin typeface="+mn-ea"/>
                <a:cs typeface="+mn-ea"/>
              </a:rPr>
              <a:t>，赤泉侯杨喜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+mn-ea"/>
              </a:rPr>
              <a:t>担任</a:t>
            </a:r>
            <a:r>
              <a:rPr lang="zh-CN" altLang="en-US" sz="2000" b="1" dirty="0">
                <a:latin typeface="+mn-ea"/>
                <a:cs typeface="+mn-ea"/>
              </a:rPr>
              <a:t>汉军骑将，在后面追击项王，项王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+mn-ea"/>
              </a:rPr>
              <a:t>瞪大眼睛呵叱他</a:t>
            </a:r>
            <a:r>
              <a:rPr lang="zh-CN" altLang="en-US" sz="2000" b="1" dirty="0">
                <a:latin typeface="+mn-ea"/>
                <a:cs typeface="+mn-ea"/>
              </a:rPr>
              <a:t>，赤泉侯连人带马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+mn-ea"/>
              </a:rPr>
              <a:t>都受到了惊吓</a:t>
            </a:r>
            <a:r>
              <a:rPr lang="zh-CN" altLang="en-US" sz="2000" b="1" dirty="0">
                <a:latin typeface="+mn-ea"/>
                <a:cs typeface="+mn-ea"/>
              </a:rPr>
              <a:t>，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+mn-ea"/>
              </a:rPr>
              <a:t>退避</a:t>
            </a:r>
            <a:r>
              <a:rPr lang="zh-CN" altLang="en-US" sz="2000" b="1" dirty="0">
                <a:latin typeface="+mn-ea"/>
                <a:cs typeface="+mn-ea"/>
              </a:rPr>
              <a:t>了好几里。项王与他的骑兵在约定的三处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+mn-ea"/>
              </a:rPr>
              <a:t>会合</a:t>
            </a:r>
            <a:r>
              <a:rPr lang="zh-CN" altLang="en-US" sz="2000" b="1" dirty="0">
                <a:latin typeface="+mn-ea"/>
                <a:cs typeface="+mn-ea"/>
              </a:rPr>
              <a:t>了 。汉军不知项王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+mn-ea"/>
              </a:rPr>
              <a:t>在哪里</a:t>
            </a:r>
            <a:r>
              <a:rPr lang="zh-CN" altLang="en-US" sz="2000" b="1" dirty="0">
                <a:latin typeface="+mn-ea"/>
                <a:cs typeface="+mn-ea"/>
              </a:rPr>
              <a:t>，就把部队分为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+mn-ea"/>
              </a:rPr>
              <a:t>三路</a:t>
            </a:r>
            <a:r>
              <a:rPr lang="zh-CN" altLang="en-US" sz="2000" b="1" dirty="0">
                <a:latin typeface="+mn-ea"/>
                <a:cs typeface="+mn-ea"/>
              </a:rPr>
              <a:t>，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+mn-ea"/>
              </a:rPr>
              <a:t>再次</a:t>
            </a:r>
            <a:r>
              <a:rPr lang="zh-CN" altLang="en-US" sz="2000" b="1" dirty="0">
                <a:latin typeface="+mn-ea"/>
                <a:cs typeface="+mn-ea"/>
              </a:rPr>
              <a:t>包围上来。项王驱马冲了出来，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+mn-ea"/>
              </a:rPr>
              <a:t>又</a:t>
            </a:r>
            <a:r>
              <a:rPr lang="zh-CN" altLang="en-US" sz="2000" b="1" dirty="0">
                <a:latin typeface="+mn-ea"/>
                <a:cs typeface="+mn-ea"/>
              </a:rPr>
              <a:t>斩杀了一名汉军都尉，杀死百余人，又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+mn-ea"/>
              </a:rPr>
              <a:t>聚拢</a:t>
            </a:r>
            <a:r>
              <a:rPr lang="zh-CN" altLang="en-US" sz="2000" b="1" dirty="0">
                <a:latin typeface="+mn-ea"/>
                <a:cs typeface="+mn-ea"/>
              </a:rPr>
              <a:t>骑兵，（楚军仅仅）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+mn-ea"/>
              </a:rPr>
              <a:t>损失</a:t>
            </a:r>
            <a:r>
              <a:rPr lang="zh-CN" altLang="en-US" sz="2000" b="1" dirty="0">
                <a:latin typeface="+mn-ea"/>
                <a:cs typeface="+mn-ea"/>
              </a:rPr>
              <a:t>了两个人罢了。（项王）问他的骑兵：“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+mn-ea"/>
              </a:rPr>
              <a:t>怎么样</a:t>
            </a:r>
            <a:r>
              <a:rPr lang="zh-CN" altLang="en-US" sz="2000" b="1" dirty="0">
                <a:latin typeface="+mn-ea"/>
                <a:cs typeface="+mn-ea"/>
              </a:rPr>
              <a:t>？”骑兵们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+mn-ea"/>
              </a:rPr>
              <a:t>都敬服</a:t>
            </a:r>
            <a:r>
              <a:rPr lang="zh-CN" altLang="en-US" sz="2000" b="1" dirty="0">
                <a:latin typeface="+mn-ea"/>
                <a:cs typeface="+mn-ea"/>
              </a:rPr>
              <a:t>地说：“正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+mn-ea"/>
              </a:rPr>
              <a:t>像</a:t>
            </a:r>
            <a:r>
              <a:rPr lang="zh-CN" altLang="en-US" sz="2000" b="1" dirty="0">
                <a:latin typeface="+mn-ea"/>
                <a:cs typeface="+mn-ea"/>
              </a:rPr>
              <a:t>大王说的那样。”</a:t>
            </a:r>
            <a:r>
              <a:rPr lang="zh-CN" altLang="en-US" sz="2500" b="1" dirty="0">
                <a:latin typeface="+mj-ea"/>
                <a:ea typeface="+mj-ea"/>
              </a:rPr>
              <a:t> </a:t>
            </a:r>
            <a:r>
              <a:rPr lang="zh-CN" altLang="en-US" sz="2500" b="1" dirty="0">
                <a:solidFill>
                  <a:srgbClr val="0000CC"/>
                </a:solidFill>
                <a:latin typeface="+mj-ea"/>
                <a:ea typeface="+mj-ea"/>
              </a:rPr>
              <a:t> </a:t>
            </a:r>
            <a:endParaRPr lang="en-US" altLang="zh-CN" sz="25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504825"/>
            <a:ext cx="12192000" cy="493713"/>
          </a:xfrm>
          <a:custGeom>
            <a:avLst/>
            <a:gdLst>
              <a:gd name="connsiteX0" fmla="*/ 5833241 w 12192000"/>
              <a:gd name="connsiteY0" fmla="*/ 0 h 493986"/>
              <a:gd name="connsiteX1" fmla="*/ 12192000 w 12192000"/>
              <a:gd name="connsiteY1" fmla="*/ 0 h 493986"/>
              <a:gd name="connsiteX2" fmla="*/ 12192000 w 12192000"/>
              <a:gd name="connsiteY2" fmla="*/ 493986 h 493986"/>
              <a:gd name="connsiteX3" fmla="*/ 5709744 w 12192000"/>
              <a:gd name="connsiteY3" fmla="*/ 493986 h 493986"/>
              <a:gd name="connsiteX4" fmla="*/ 0 w 12192000"/>
              <a:gd name="connsiteY4" fmla="*/ 0 h 493986"/>
              <a:gd name="connsiteX5" fmla="*/ 1905000 w 12192000"/>
              <a:gd name="connsiteY5" fmla="*/ 0 h 493986"/>
              <a:gd name="connsiteX6" fmla="*/ 1781503 w 12192000"/>
              <a:gd name="connsiteY6" fmla="*/ 493986 h 493986"/>
              <a:gd name="connsiteX7" fmla="*/ 0 w 12192000"/>
              <a:gd name="connsiteY7" fmla="*/ 493986 h 493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93986">
                <a:moveTo>
                  <a:pt x="5833241" y="0"/>
                </a:moveTo>
                <a:lnTo>
                  <a:pt x="12192000" y="0"/>
                </a:lnTo>
                <a:lnTo>
                  <a:pt x="12192000" y="493986"/>
                </a:lnTo>
                <a:lnTo>
                  <a:pt x="5709744" y="493986"/>
                </a:lnTo>
                <a:close/>
                <a:moveTo>
                  <a:pt x="0" y="0"/>
                </a:moveTo>
                <a:lnTo>
                  <a:pt x="1905000" y="0"/>
                </a:lnTo>
                <a:lnTo>
                  <a:pt x="1781503" y="493986"/>
                </a:lnTo>
                <a:lnTo>
                  <a:pt x="0" y="493986"/>
                </a:lnTo>
                <a:close/>
              </a:path>
            </a:pathLst>
          </a:custGeom>
          <a:solidFill>
            <a:srgbClr val="00403A"/>
          </a:solidFill>
          <a:ln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362" name="PA_图片 6" descr="组-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b="24057"/>
          <a:stretch>
            <a:fillRect/>
          </a:stretch>
        </p:blipFill>
        <p:spPr bwMode="auto">
          <a:xfrm>
            <a:off x="10042525" y="0"/>
            <a:ext cx="2149475" cy="201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/>
          <p:nvPr/>
        </p:nvSpPr>
        <p:spPr>
          <a:xfrm>
            <a:off x="1558925" y="476250"/>
            <a:ext cx="4213225" cy="5219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en-US" altLang="zh-CN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《</a:t>
            </a:r>
            <a:r>
              <a:rPr lang="zh-CN" altLang="en-US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项羽之死</a:t>
            </a:r>
            <a:r>
              <a:rPr lang="en-US" altLang="zh-CN" sz="2800">
                <a:solidFill>
                  <a:srgbClr val="00403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华文细黑" panose="02010600040101010101" pitchFamily="2" charset="-122"/>
              </a:rPr>
              <a:t>》</a:t>
            </a:r>
            <a:endParaRPr lang="zh-CN" altLang="en-US" sz="2800">
              <a:solidFill>
                <a:srgbClr val="00403A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0" y="95250"/>
            <a:ext cx="218598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spc="50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84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积累</a:t>
            </a:r>
            <a:endParaRPr lang="zh-CN" altLang="en-US" sz="6600" spc="50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63500" sx="102000" sy="102000" algn="ctr" rotWithShape="0">
                  <a:prstClr val="black">
                    <a:alpha val="84000"/>
                  </a:prst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15365" name="PA_图片 8" descr="组-51-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017000" y="331788"/>
            <a:ext cx="9429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6" name="组合 40"/>
          <p:cNvGrpSpPr/>
          <p:nvPr/>
        </p:nvGrpSpPr>
        <p:grpSpPr bwMode="auto">
          <a:xfrm>
            <a:off x="6376988" y="3455988"/>
            <a:ext cx="1946275" cy="2109787"/>
            <a:chOff x="1701767" y="2139370"/>
            <a:chExt cx="1947115" cy="2109455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169"/>
              <a:ext cx="1947115" cy="17856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lnSpc>
                  <a:spcPts val="22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pitchFamily="3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5370" name="文本框 15"/>
            <p:cNvSpPr txBox="1">
              <a:spLocks noChangeArrowheads="1"/>
            </p:cNvSpPr>
            <p:nvPr/>
          </p:nvSpPr>
          <p:spPr bwMode="auto">
            <a:xfrm>
              <a:off x="1822236" y="2139370"/>
              <a:ext cx="1743739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工作概述</a:t>
              </a:r>
              <a:endParaRPr lang="zh-CN" altLang="en-US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27" y="2506024"/>
              <a:ext cx="23505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07670" y="1570990"/>
            <a:ext cx="4376420" cy="4154170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n-ea"/>
                <a:cs typeface="+mn-ea"/>
              </a:rPr>
              <a:t>于是项王乃欲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东渡</a:t>
            </a:r>
            <a:r>
              <a:rPr lang="zh-CN" altLang="en-US" sz="2400" b="1" dirty="0">
                <a:latin typeface="+mn-ea"/>
                <a:cs typeface="+mn-ea"/>
              </a:rPr>
              <a:t>乌江。乌江亭长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ea"/>
                <a:cs typeface="+mn-ea"/>
                <a:sym typeface="+mn-ea"/>
              </a:rPr>
              <a:t>檥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船</a:t>
            </a:r>
            <a:r>
              <a:rPr lang="zh-CN" altLang="en-US" sz="2400" b="1" dirty="0">
                <a:latin typeface="+mn-ea"/>
                <a:cs typeface="+mn-ea"/>
              </a:rPr>
              <a:t>待，谓项王曰：“江东虽小，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地方</a:t>
            </a:r>
            <a:r>
              <a:rPr lang="zh-CN" altLang="en-US" sz="2400" b="1" dirty="0">
                <a:latin typeface="+mn-ea"/>
                <a:cs typeface="+mn-ea"/>
              </a:rPr>
              <a:t>千里，众数十万人，亦足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王</a:t>
            </a:r>
            <a:r>
              <a:rPr lang="zh-CN" altLang="en-US" sz="2400" b="1" dirty="0">
                <a:latin typeface="+mn-ea"/>
                <a:cs typeface="+mn-ea"/>
              </a:rPr>
              <a:t>也。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愿</a:t>
            </a:r>
            <a:r>
              <a:rPr lang="zh-CN" altLang="en-US" sz="2400" b="1" dirty="0">
                <a:latin typeface="+mn-ea"/>
                <a:cs typeface="+mn-ea"/>
              </a:rPr>
              <a:t>大王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急</a:t>
            </a:r>
            <a:r>
              <a:rPr lang="zh-CN" altLang="en-US" sz="2400" b="1" dirty="0">
                <a:latin typeface="+mn-ea"/>
                <a:cs typeface="+mn-ea"/>
              </a:rPr>
              <a:t>渡。今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独</a:t>
            </a:r>
            <a:r>
              <a:rPr lang="zh-CN" altLang="en-US" sz="2400" b="1" dirty="0">
                <a:latin typeface="+mn-ea"/>
                <a:cs typeface="+mn-ea"/>
              </a:rPr>
              <a:t>臣有船，汉军至，无以渡。”项王笑曰：“天之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亡</a:t>
            </a:r>
            <a:r>
              <a:rPr lang="zh-CN" altLang="en-US" sz="2400" b="1" dirty="0">
                <a:latin typeface="+mn-ea"/>
                <a:cs typeface="+mn-ea"/>
              </a:rPr>
              <a:t>我，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我何渡为</a:t>
            </a:r>
            <a:r>
              <a:rPr lang="zh-CN" altLang="en-US" sz="2400" b="1" dirty="0">
                <a:latin typeface="+mn-ea"/>
                <a:cs typeface="+mn-ea"/>
              </a:rPr>
              <a:t>！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且</a:t>
            </a:r>
            <a:r>
              <a:rPr lang="zh-CN" altLang="en-US" sz="2400" b="1" dirty="0">
                <a:latin typeface="+mn-ea"/>
                <a:cs typeface="+mn-ea"/>
              </a:rPr>
              <a:t>籍与江东子弟八千人渡江而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西</a:t>
            </a:r>
            <a:r>
              <a:rPr lang="zh-CN" altLang="en-US" sz="2400" b="1" dirty="0">
                <a:latin typeface="+mn-ea"/>
                <a:cs typeface="+mn-ea"/>
              </a:rPr>
              <a:t>，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  <a:cs typeface="+mn-ea"/>
              </a:rPr>
              <a:t>今无一人还，</a:t>
            </a:r>
            <a:r>
              <a:rPr lang="zh-CN" altLang="en-US" sz="2400" b="1" dirty="0">
                <a:latin typeface="+mn-ea"/>
                <a:cs typeface="+mn-ea"/>
              </a:rPr>
              <a:t>纵江东父兄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怜而王我</a:t>
            </a:r>
            <a:r>
              <a:rPr lang="zh-CN" altLang="en-US" sz="2400" b="1" dirty="0">
                <a:latin typeface="+mn-ea"/>
                <a:cs typeface="+mn-ea"/>
              </a:rPr>
              <a:t>，我何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面目</a:t>
            </a:r>
            <a:r>
              <a:rPr lang="zh-CN" altLang="en-US" sz="2400" b="1" dirty="0">
                <a:latin typeface="+mn-ea"/>
                <a:cs typeface="+mn-ea"/>
              </a:rPr>
              <a:t>见之？纵彼不言，籍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独</a:t>
            </a:r>
            <a:r>
              <a:rPr lang="zh-CN" altLang="en-US" sz="2400" b="1" dirty="0">
                <a:latin typeface="+mn-ea"/>
                <a:cs typeface="+mn-ea"/>
              </a:rPr>
              <a:t>不愧于心乎？”</a:t>
            </a:r>
            <a:endParaRPr lang="zh-CN" altLang="en-US" sz="2400" dirty="0">
              <a:latin typeface="+mn-ea"/>
              <a:cs typeface="+mn-ea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257165" y="1564005"/>
            <a:ext cx="6020435" cy="4154170"/>
          </a:xfrm>
          <a:prstGeom prst="rect">
            <a:avLst/>
          </a:prstGeom>
          <a:noFill/>
          <a:ln w="28575">
            <a:solidFill>
              <a:srgbClr val="006666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+mn-ea"/>
                <a:cs typeface="+mn-ea"/>
                <a:sym typeface="+mn-ea"/>
              </a:rPr>
              <a:t>在此情形下</a:t>
            </a:r>
            <a:r>
              <a:rPr lang="zh-CN" altLang="en-US" sz="2400" b="1" dirty="0">
                <a:latin typeface="+mn-ea"/>
                <a:cs typeface="+mn-ea"/>
              </a:rPr>
              <a:t>，项王想要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向东渡过</a:t>
            </a:r>
            <a:r>
              <a:rPr lang="zh-CN" altLang="en-US" sz="2400" b="1" dirty="0">
                <a:latin typeface="+mn-ea"/>
                <a:cs typeface="+mn-ea"/>
              </a:rPr>
              <a:t>乌江。乌江亭长正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停船靠岸</a:t>
            </a:r>
            <a:r>
              <a:rPr lang="zh-CN" altLang="en-US" sz="2400" b="1" dirty="0">
                <a:latin typeface="+mn-ea"/>
                <a:cs typeface="+mn-ea"/>
              </a:rPr>
              <a:t>等在那里，对项王说：“江东虽然小，但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土地纵横</a:t>
            </a:r>
            <a:r>
              <a:rPr lang="zh-CN" altLang="en-US" sz="2400" b="1" dirty="0">
                <a:latin typeface="+mn-ea"/>
                <a:cs typeface="+mn-ea"/>
              </a:rPr>
              <a:t>各有一千里，民众有几十万，也足够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称王</a:t>
            </a:r>
            <a:r>
              <a:rPr lang="zh-CN" altLang="en-US" sz="2400" b="1" dirty="0">
                <a:latin typeface="+mn-ea"/>
                <a:cs typeface="+mn-ea"/>
              </a:rPr>
              <a:t>啦。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希望</a:t>
            </a:r>
            <a:r>
              <a:rPr lang="zh-CN" altLang="en-US" sz="2400" b="1" dirty="0">
                <a:latin typeface="+mn-ea"/>
                <a:cs typeface="+mn-ea"/>
              </a:rPr>
              <a:t>大王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赶快</a:t>
            </a:r>
            <a:r>
              <a:rPr lang="zh-CN" altLang="en-US" sz="2400" b="1" dirty="0">
                <a:latin typeface="+mn-ea"/>
                <a:cs typeface="+mn-ea"/>
              </a:rPr>
              <a:t>渡江。现在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只有</a:t>
            </a:r>
            <a:r>
              <a:rPr lang="zh-CN" altLang="en-US" sz="2400" b="1" dirty="0">
                <a:latin typeface="+mn-ea"/>
                <a:cs typeface="+mn-ea"/>
              </a:rPr>
              <a:t>我这儿有船，汉军到了，没法渡过去。”项王笑了笑说：“上天要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灭亡</a:t>
            </a:r>
            <a:r>
              <a:rPr lang="zh-CN" altLang="en-US" sz="2400" b="1" dirty="0">
                <a:latin typeface="+mn-ea"/>
                <a:cs typeface="+mn-ea"/>
              </a:rPr>
              <a:t>我，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我还渡乌江干什么！再说</a:t>
            </a:r>
            <a:r>
              <a:rPr lang="zh-CN" altLang="en-US" sz="2400" b="1" dirty="0">
                <a:latin typeface="+mn-ea"/>
                <a:cs typeface="+mn-ea"/>
              </a:rPr>
              <a:t>我和江东子弟八千人渡江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西征</a:t>
            </a:r>
            <a:r>
              <a:rPr lang="zh-CN" altLang="en-US" sz="2400" b="1" dirty="0">
                <a:latin typeface="+mn-ea"/>
                <a:cs typeface="+mn-ea"/>
              </a:rPr>
              <a:t>，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  <a:cs typeface="+mn-ea"/>
              </a:rPr>
              <a:t>如今没有一个人回来</a:t>
            </a:r>
            <a:r>
              <a:rPr lang="zh-CN" altLang="en-US" sz="2400" b="1" dirty="0">
                <a:latin typeface="+mn-ea"/>
                <a:cs typeface="+mn-ea"/>
              </a:rPr>
              <a:t>，纵使江东父老兄弟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怜爱我让我做王</a:t>
            </a:r>
            <a:r>
              <a:rPr lang="zh-CN" altLang="en-US" sz="2400" b="1" dirty="0">
                <a:latin typeface="+mn-ea"/>
                <a:cs typeface="+mn-ea"/>
              </a:rPr>
              <a:t>，我又有什么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脸面</a:t>
            </a:r>
            <a:r>
              <a:rPr lang="zh-CN" altLang="en-US" sz="2400" b="1" dirty="0">
                <a:latin typeface="+mn-ea"/>
                <a:cs typeface="+mn-ea"/>
              </a:rPr>
              <a:t>去见他们？纵使他们不说什么，我项籍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+mn-ea"/>
              </a:rPr>
              <a:t>难道</a:t>
            </a:r>
            <a:r>
              <a:rPr lang="zh-CN" altLang="en-US" sz="2400" b="1" dirty="0">
                <a:latin typeface="+mn-ea"/>
                <a:cs typeface="+mn-ea"/>
              </a:rPr>
              <a:t>心中没有愧吗？”</a:t>
            </a:r>
            <a:endParaRPr lang="zh-CN" altLang="en-US" sz="2400" b="1" dirty="0">
              <a:latin typeface="+mn-ea"/>
              <a:cs typeface="+mn-ea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p="http://schemas.openxmlformats.org/presentationml/2006/main">
  <p:tag name="PA" val="v4.1.3"/>
</p:tagLst>
</file>

<file path=ppt/tags/tag11.xml><?xml version="1.0" encoding="utf-8"?>
<p:tagLst xmlns:p="http://schemas.openxmlformats.org/presentationml/2006/main">
  <p:tag name="PA" val="v4.1.3"/>
</p:tagLst>
</file>

<file path=ppt/tags/tag12.xml><?xml version="1.0" encoding="utf-8"?>
<p:tagLst xmlns:p="http://schemas.openxmlformats.org/presentationml/2006/main">
  <p:tag name="KSO_WM_TEMPLATE_TOPIC_ID" val="2806177"/>
  <p:tag name="KSO_WM_TEMPLATE_OUTLINE_ID" val="15"/>
  <p:tag name="KSO_WM_TEMPLATE_SCENE_ID" val="1"/>
  <p:tag name="KSO_WM_TEMPLATE_JOB_ID" val="2"/>
  <p:tag name="KSO_WM_TEMPLATE_TOPIC_DEFAULT" val="1"/>
</p:tagLst>
</file>

<file path=ppt/tags/tag13.xml><?xml version="1.0" encoding="utf-8"?>
<p:tagLst xmlns:p="http://schemas.openxmlformats.org/presentationml/2006/main">
  <p:tag name="PA" val="v4.1.3"/>
</p:tagLst>
</file>

<file path=ppt/tags/tag14.xml><?xml version="1.0" encoding="utf-8"?>
<p:tagLst xmlns:p="http://schemas.openxmlformats.org/presentationml/2006/main">
  <p:tag name="PA" val="v4.1.3"/>
</p:tagLst>
</file>

<file path=ppt/tags/tag15.xml><?xml version="1.0" encoding="utf-8"?>
<p:tagLst xmlns:p="http://schemas.openxmlformats.org/presentationml/2006/main">
  <p:tag name="PA" val="v4.1.3"/>
</p:tagLst>
</file>

<file path=ppt/tags/tag16.xml><?xml version="1.0" encoding="utf-8"?>
<p:tagLst xmlns:p="http://schemas.openxmlformats.org/presentationml/2006/main">
  <p:tag name="PA" val="v4.1.3"/>
</p:tagLst>
</file>

<file path=ppt/tags/tag17.xml><?xml version="1.0" encoding="utf-8"?>
<p:tagLst xmlns:p="http://schemas.openxmlformats.org/presentationml/2006/main">
  <p:tag name="PA" val="v4.1.3"/>
</p:tagLst>
</file>

<file path=ppt/tags/tag18.xml><?xml version="1.0" encoding="utf-8"?>
<p:tagLst xmlns:p="http://schemas.openxmlformats.org/presentationml/2006/main">
  <p:tag name="PA" val="v4.1.3"/>
</p:tagLst>
</file>

<file path=ppt/tags/tag19.xml><?xml version="1.0" encoding="utf-8"?>
<p:tagLst xmlns:p="http://schemas.openxmlformats.org/presentationml/2006/main">
  <p:tag name="PA" val="v4.1.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0.xml><?xml version="1.0" encoding="utf-8"?>
<p:tagLst xmlns:p="http://schemas.openxmlformats.org/presentationml/2006/main">
  <p:tag name="PA" val="v4.1.3"/>
</p:tagLst>
</file>

<file path=ppt/tags/tag21.xml><?xml version="1.0" encoding="utf-8"?>
<p:tagLst xmlns:p="http://schemas.openxmlformats.org/presentationml/2006/main">
  <p:tag name="PA" val="v4.1.3"/>
</p:tagLst>
</file>

<file path=ppt/tags/tag22.xml><?xml version="1.0" encoding="utf-8"?>
<p:tagLst xmlns:p="http://schemas.openxmlformats.org/presentationml/2006/main">
  <p:tag name="PA" val="v4.1.3"/>
</p:tagLst>
</file>

<file path=ppt/tags/tag23.xml><?xml version="1.0" encoding="utf-8"?>
<p:tagLst xmlns:p="http://schemas.openxmlformats.org/presentationml/2006/main">
  <p:tag name="PA" val="v4.1.3"/>
</p:tagLst>
</file>

<file path=ppt/tags/tag24.xml><?xml version="1.0" encoding="utf-8"?>
<p:tagLst xmlns:p="http://schemas.openxmlformats.org/presentationml/2006/main">
  <p:tag name="PA" val="v4.1.3"/>
</p:tagLst>
</file>

<file path=ppt/tags/tag25.xml><?xml version="1.0" encoding="utf-8"?>
<p:tagLst xmlns:p="http://schemas.openxmlformats.org/presentationml/2006/main">
  <p:tag name="PA" val="v4.1.3"/>
</p:tagLst>
</file>

<file path=ppt/tags/tag26.xml><?xml version="1.0" encoding="utf-8"?>
<p:tagLst xmlns:p="http://schemas.openxmlformats.org/presentationml/2006/main">
  <p:tag name="PA" val="v4.1.3"/>
</p:tagLst>
</file>

<file path=ppt/tags/tag27.xml><?xml version="1.0" encoding="utf-8"?>
<p:tagLst xmlns:p="http://schemas.openxmlformats.org/presentationml/2006/main">
  <p:tag name="PA" val="v4.1.3"/>
</p:tagLst>
</file>

<file path=ppt/tags/tag28.xml><?xml version="1.0" encoding="utf-8"?>
<p:tagLst xmlns:p="http://schemas.openxmlformats.org/presentationml/2006/main">
  <p:tag name="PA" val="v4.1.3"/>
</p:tagLst>
</file>

<file path=ppt/tags/tag29.xml><?xml version="1.0" encoding="utf-8"?>
<p:tagLst xmlns:p="http://schemas.openxmlformats.org/presentationml/2006/main">
  <p:tag name="PA" val="v4.1.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0.xml><?xml version="1.0" encoding="utf-8"?>
<p:tagLst xmlns:p="http://schemas.openxmlformats.org/presentationml/2006/main">
  <p:tag name="PA" val="v4.1.3"/>
</p:tagLst>
</file>

<file path=ppt/tags/tag31.xml><?xml version="1.0" encoding="utf-8"?>
<p:tagLst xmlns:p="http://schemas.openxmlformats.org/presentationml/2006/main">
  <p:tag name="PA" val="v4.1.3"/>
</p:tagLst>
</file>

<file path=ppt/tags/tag32.xml><?xml version="1.0" encoding="utf-8"?>
<p:tagLst xmlns:p="http://schemas.openxmlformats.org/presentationml/2006/main">
  <p:tag name="PA" val="v4.1.3"/>
</p:tagLst>
</file>

<file path=ppt/tags/tag33.xml><?xml version="1.0" encoding="utf-8"?>
<p:tagLst xmlns:p="http://schemas.openxmlformats.org/presentationml/2006/main">
  <p:tag name="PA" val="v4.1.3"/>
</p:tagLst>
</file>

<file path=ppt/tags/tag34.xml><?xml version="1.0" encoding="utf-8"?>
<p:tagLst xmlns:p="http://schemas.openxmlformats.org/presentationml/2006/main">
  <p:tag name="PA" val="v4.1.3"/>
</p:tagLst>
</file>

<file path=ppt/tags/tag35.xml><?xml version="1.0" encoding="utf-8"?>
<p:tagLst xmlns:p="http://schemas.openxmlformats.org/presentationml/2006/main">
  <p:tag name="PA" val="v4.1.3"/>
</p:tagLst>
</file>

<file path=ppt/tags/tag36.xml><?xml version="1.0" encoding="utf-8"?>
<p:tagLst xmlns:p="http://schemas.openxmlformats.org/presentationml/2006/main">
  <p:tag name="PA" val="v4.1.3"/>
</p:tagLst>
</file>

<file path=ppt/tags/tag37.xml><?xml version="1.0" encoding="utf-8"?>
<p:tagLst xmlns:p="http://schemas.openxmlformats.org/presentationml/2006/main">
  <p:tag name="PA" val="v4.1.3"/>
</p:tagLst>
</file>

<file path=ppt/tags/tag38.xml><?xml version="1.0" encoding="utf-8"?>
<p:tagLst xmlns:p="http://schemas.openxmlformats.org/presentationml/2006/main">
  <p:tag name="PA" val="v4.1.3"/>
</p:tagLst>
</file>

<file path=ppt/tags/tag39.xml><?xml version="1.0" encoding="utf-8"?>
<p:tagLst xmlns:p="http://schemas.openxmlformats.org/presentationml/2006/main">
  <p:tag name="PA" val="v4.1.3"/>
</p:tagLst>
</file>

<file path=ppt/tags/tag4.xml><?xml version="1.0" encoding="utf-8"?>
<p:tagLst xmlns:p="http://schemas.openxmlformats.org/presentationml/2006/main">
  <p:tag name="PA" val="v4.1.3"/>
</p:tagLst>
</file>

<file path=ppt/tags/tag40.xml><?xml version="1.0" encoding="utf-8"?>
<p:tagLst xmlns:p="http://schemas.openxmlformats.org/presentationml/2006/main">
  <p:tag name="PA" val="v4.1.3"/>
</p:tagLst>
</file>

<file path=ppt/tags/tag41.xml><?xml version="1.0" encoding="utf-8"?>
<p:tagLst xmlns:p="http://schemas.openxmlformats.org/presentationml/2006/main">
  <p:tag name="PA" val="v4.1.3"/>
</p:tagLst>
</file>

<file path=ppt/tags/tag42.xml><?xml version="1.0" encoding="utf-8"?>
<p:tagLst xmlns:p="http://schemas.openxmlformats.org/presentationml/2006/main">
  <p:tag name="PA" val="v4.1.3"/>
</p:tagLst>
</file>

<file path=ppt/tags/tag43.xml><?xml version="1.0" encoding="utf-8"?>
<p:tagLst xmlns:p="http://schemas.openxmlformats.org/presentationml/2006/main">
  <p:tag name="PA" val="v4.1.3"/>
</p:tagLst>
</file>

<file path=ppt/tags/tag44.xml><?xml version="1.0" encoding="utf-8"?>
<p:tagLst xmlns:p="http://schemas.openxmlformats.org/presentationml/2006/main">
  <p:tag name="PA" val="v4.1.3"/>
</p:tagLst>
</file>

<file path=ppt/tags/tag45.xml><?xml version="1.0" encoding="utf-8"?>
<p:tagLst xmlns:p="http://schemas.openxmlformats.org/presentationml/2006/main">
  <p:tag name="PA" val="v4.1.3"/>
</p:tagLst>
</file>

<file path=ppt/tags/tag46.xml><?xml version="1.0" encoding="utf-8"?>
<p:tagLst xmlns:p="http://schemas.openxmlformats.org/presentationml/2006/main">
  <p:tag name="PA" val="v4.1.3"/>
</p:tagLst>
</file>

<file path=ppt/tags/tag47.xml><?xml version="1.0" encoding="utf-8"?>
<p:tagLst xmlns:p="http://schemas.openxmlformats.org/presentationml/2006/main">
  <p:tag name="PA" val="v4.1.3"/>
</p:tagLst>
</file>

<file path=ppt/tags/tag48.xml><?xml version="1.0" encoding="utf-8"?>
<p:tagLst xmlns:p="http://schemas.openxmlformats.org/presentationml/2006/main">
  <p:tag name="PA" val="v4.1.3"/>
</p:tagLst>
</file>

<file path=ppt/tags/tag49.xml><?xml version="1.0" encoding="utf-8"?>
<p:tagLst xmlns:p="http://schemas.openxmlformats.org/presentationml/2006/main">
  <p:tag name="PA" val="v4.1.3"/>
</p:tagLst>
</file>

<file path=ppt/tags/tag5.xml><?xml version="1.0" encoding="utf-8"?>
<p:tagLst xmlns:p="http://schemas.openxmlformats.org/presentationml/2006/main">
  <p:tag name="PA" val="v4.1.3"/>
</p:tagLst>
</file>

<file path=ppt/tags/tag50.xml><?xml version="1.0" encoding="utf-8"?>
<p:tagLst xmlns:p="http://schemas.openxmlformats.org/presentationml/2006/main">
  <p:tag name="PA" val="v4.1.3"/>
</p:tagLst>
</file>

<file path=ppt/tags/tag51.xml><?xml version="1.0" encoding="utf-8"?>
<p:tagLst xmlns:p="http://schemas.openxmlformats.org/presentationml/2006/main">
  <p:tag name="PA" val="v4.1.3"/>
</p:tagLst>
</file>

<file path=ppt/tags/tag52.xml><?xml version="1.0" encoding="utf-8"?>
<p:tagLst xmlns:p="http://schemas.openxmlformats.org/presentationml/2006/main">
  <p:tag name="PA" val="v4.1.3"/>
</p:tagLst>
</file>

<file path=ppt/tags/tag53.xml><?xml version="1.0" encoding="utf-8"?>
<p:tagLst xmlns:p="http://schemas.openxmlformats.org/presentationml/2006/main">
  <p:tag name="PA" val="v4.1.3"/>
</p:tagLst>
</file>

<file path=ppt/tags/tag54.xml><?xml version="1.0" encoding="utf-8"?>
<p:tagLst xmlns:p="http://schemas.openxmlformats.org/presentationml/2006/main">
  <p:tag name="PA" val="v4.1.3"/>
</p:tagLst>
</file>

<file path=ppt/tags/tag55.xml><?xml version="1.0" encoding="utf-8"?>
<p:tagLst xmlns:p="http://schemas.openxmlformats.org/presentationml/2006/main">
  <p:tag name="PA" val="v4.1.3"/>
</p:tagLst>
</file>

<file path=ppt/tags/tag56.xml><?xml version="1.0" encoding="utf-8"?>
<p:tagLst xmlns:p="http://schemas.openxmlformats.org/presentationml/2006/main">
  <p:tag name="PA" val="v4.1.3"/>
</p:tagLst>
</file>

<file path=ppt/tags/tag57.xml><?xml version="1.0" encoding="utf-8"?>
<p:tagLst xmlns:p="http://schemas.openxmlformats.org/presentationml/2006/main">
  <p:tag name="PA" val="v4.1.3"/>
</p:tagLst>
</file>

<file path=ppt/tags/tag58.xml><?xml version="1.0" encoding="utf-8"?>
<p:tagLst xmlns:p="http://schemas.openxmlformats.org/presentationml/2006/main">
  <p:tag name="PA" val="v4.1.3"/>
</p:tagLst>
</file>

<file path=ppt/tags/tag59.xml><?xml version="1.0" encoding="utf-8"?>
<p:tagLst xmlns:p="http://schemas.openxmlformats.org/presentationml/2006/main">
  <p:tag name="PA" val="v4.1.3"/>
</p:tagLst>
</file>

<file path=ppt/tags/tag6.xml><?xml version="1.0" encoding="utf-8"?>
<p:tagLst xmlns:p="http://schemas.openxmlformats.org/presentationml/2006/main">
  <p:tag name="PA" val="v4.1.3"/>
</p:tagLst>
</file>

<file path=ppt/tags/tag60.xml><?xml version="1.0" encoding="utf-8"?>
<p:tagLst xmlns:p="http://schemas.openxmlformats.org/presentationml/2006/main">
  <p:tag name="PA" val="v4.1.3"/>
</p:tagLst>
</file>

<file path=ppt/tags/tag61.xml><?xml version="1.0" encoding="utf-8"?>
<p:tagLst xmlns:p="http://schemas.openxmlformats.org/presentationml/2006/main">
  <p:tag name="PA" val="v4.1.3"/>
</p:tagLst>
</file>

<file path=ppt/tags/tag62.xml><?xml version="1.0" encoding="utf-8"?>
<p:tagLst xmlns:p="http://schemas.openxmlformats.org/presentationml/2006/main">
  <p:tag name="PA" val="v4.1.3"/>
</p:tagLst>
</file>

<file path=ppt/tags/tag63.xml><?xml version="1.0" encoding="utf-8"?>
<p:tagLst xmlns:p="http://schemas.openxmlformats.org/presentationml/2006/main">
  <p:tag name="PA" val="v4.1.3"/>
</p:tagLst>
</file>

<file path=ppt/tags/tag64.xml><?xml version="1.0" encoding="utf-8"?>
<p:tagLst xmlns:p="http://schemas.openxmlformats.org/presentationml/2006/main">
  <p:tag name="PA" val="v4.1.3"/>
</p:tagLst>
</file>

<file path=ppt/tags/tag65.xml><?xml version="1.0" encoding="utf-8"?>
<p:tagLst xmlns:p="http://schemas.openxmlformats.org/presentationml/2006/main">
  <p:tag name="PA" val="v4.1.3"/>
</p:tagLst>
</file>

<file path=ppt/tags/tag66.xml><?xml version="1.0" encoding="utf-8"?>
<p:tagLst xmlns:p="http://schemas.openxmlformats.org/presentationml/2006/main">
  <p:tag name="PA" val="v4.1.3"/>
</p:tagLst>
</file>

<file path=ppt/tags/tag67.xml><?xml version="1.0" encoding="utf-8"?>
<p:tagLst xmlns:p="http://schemas.openxmlformats.org/presentationml/2006/main">
  <p:tag name="PA" val="v4.1.3"/>
</p:tagLst>
</file>

<file path=ppt/tags/tag68.xml><?xml version="1.0" encoding="utf-8"?>
<p:tagLst xmlns:p="http://schemas.openxmlformats.org/presentationml/2006/main">
  <p:tag name="PA" val="v4.1.3"/>
</p:tagLst>
</file>

<file path=ppt/tags/tag69.xml><?xml version="1.0" encoding="utf-8"?>
<p:tagLst xmlns:p="http://schemas.openxmlformats.org/presentationml/2006/main">
  <p:tag name="PA" val="v4.1.3"/>
</p:tagLst>
</file>

<file path=ppt/tags/tag7.xml><?xml version="1.0" encoding="utf-8"?>
<p:tagLst xmlns:p="http://schemas.openxmlformats.org/presentationml/2006/main">
  <p:tag name="PA" val="v4.1.3"/>
</p:tagLst>
</file>

<file path=ppt/tags/tag70.xml><?xml version="1.0" encoding="utf-8"?>
<p:tagLst xmlns:p="http://schemas.openxmlformats.org/presentationml/2006/main">
  <p:tag name="PA" val="v4.1.3"/>
</p:tagLst>
</file>

<file path=ppt/tags/tag71.xml><?xml version="1.0" encoding="utf-8"?>
<p:tagLst xmlns:p="http://schemas.openxmlformats.org/presentationml/2006/main">
  <p:tag name="PA" val="v4.1.3"/>
</p:tagLst>
</file>

<file path=ppt/tags/tag72.xml><?xml version="1.0" encoding="utf-8"?>
<p:tagLst xmlns:p="http://schemas.openxmlformats.org/presentationml/2006/main">
  <p:tag name="PA" val="v4.1.3"/>
</p:tagLst>
</file>

<file path=ppt/tags/tag73.xml><?xml version="1.0" encoding="utf-8"?>
<p:tagLst xmlns:p="http://schemas.openxmlformats.org/presentationml/2006/main">
  <p:tag name="PA" val="v4.1.3"/>
</p:tagLst>
</file>

<file path=ppt/tags/tag74.xml><?xml version="1.0" encoding="utf-8"?>
<p:tagLst xmlns:p="http://schemas.openxmlformats.org/presentationml/2006/main">
  <p:tag name="PA" val="v4.1.3"/>
</p:tagLst>
</file>

<file path=ppt/tags/tag75.xml><?xml version="1.0" encoding="utf-8"?>
<p:tagLst xmlns:p="http://schemas.openxmlformats.org/presentationml/2006/main">
  <p:tag name="PA" val="v4.1.3"/>
</p:tagLst>
</file>

<file path=ppt/tags/tag76.xml><?xml version="1.0" encoding="utf-8"?>
<p:tagLst xmlns:p="http://schemas.openxmlformats.org/presentationml/2006/main">
  <p:tag name="PA" val="v4.1.3"/>
</p:tagLst>
</file>

<file path=ppt/tags/tag77.xml><?xml version="1.0" encoding="utf-8"?>
<p:tagLst xmlns:p="http://schemas.openxmlformats.org/presentationml/2006/main">
  <p:tag name="PA" val="v4.1.3"/>
</p:tagLst>
</file>

<file path=ppt/tags/tag78.xml><?xml version="1.0" encoding="utf-8"?>
<p:tagLst xmlns:p="http://schemas.openxmlformats.org/presentationml/2006/main">
  <p:tag name="PA" val="v4.1.3"/>
</p:tagLst>
</file>

<file path=ppt/tags/tag79.xml><?xml version="1.0" encoding="utf-8"?>
<p:tagLst xmlns:p="http://schemas.openxmlformats.org/presentationml/2006/main">
  <p:tag name="PA" val="v4.1.3"/>
</p:tagLst>
</file>

<file path=ppt/tags/tag8.xml><?xml version="1.0" encoding="utf-8"?>
<p:tagLst xmlns:p="http://schemas.openxmlformats.org/presentationml/2006/main">
  <p:tag name="PA" val="v4.1.3"/>
</p:tagLst>
</file>

<file path=ppt/tags/tag80.xml><?xml version="1.0" encoding="utf-8"?>
<p:tagLst xmlns:p="http://schemas.openxmlformats.org/presentationml/2006/main">
  <p:tag name="PA" val="v4.1.3"/>
</p:tagLst>
</file>

<file path=ppt/tags/tag81.xml><?xml version="1.0" encoding="utf-8"?>
<p:tagLst xmlns:p="http://schemas.openxmlformats.org/presentationml/2006/main">
  <p:tag name="PA" val="v4.1.3"/>
</p:tagLst>
</file>

<file path=ppt/tags/tag82.xml><?xml version="1.0" encoding="utf-8"?>
<p:tagLst xmlns:p="http://schemas.openxmlformats.org/presentationml/2006/main">
  <p:tag name="PA" val="v4.1.3"/>
</p:tagLst>
</file>

<file path=ppt/tags/tag83.xml><?xml version="1.0" encoding="utf-8"?>
<p:tagLst xmlns:p="http://schemas.openxmlformats.org/presentationml/2006/main">
  <p:tag name="PA" val="v4.1.3"/>
</p:tagLst>
</file>

<file path=ppt/tags/tag84.xml><?xml version="1.0" encoding="utf-8"?>
<p:tagLst xmlns:p="http://schemas.openxmlformats.org/presentationml/2006/main">
  <p:tag name="PA" val="v4.1.3"/>
</p:tagLst>
</file>

<file path=ppt/tags/tag85.xml><?xml version="1.0" encoding="utf-8"?>
<p:tagLst xmlns:p="http://schemas.openxmlformats.org/presentationml/2006/main">
  <p:tag name="PA" val="v4.1.3"/>
</p:tagLst>
</file>

<file path=ppt/tags/tag86.xml><?xml version="1.0" encoding="utf-8"?>
<p:tagLst xmlns:p="http://schemas.openxmlformats.org/presentationml/2006/main">
  <p:tag name="PA" val="v4.1.3"/>
</p:tagLst>
</file>

<file path=ppt/tags/tag87.xml><?xml version="1.0" encoding="utf-8"?>
<p:tagLst xmlns:p="http://schemas.openxmlformats.org/presentationml/2006/main">
  <p:tag name="PA" val="v4.1.3"/>
</p:tagLst>
</file>

<file path=ppt/tags/tag88.xml><?xml version="1.0" encoding="utf-8"?>
<p:tagLst xmlns:p="http://schemas.openxmlformats.org/presentationml/2006/main">
  <p:tag name="PA" val="v4.1.3"/>
</p:tagLst>
</file>

<file path=ppt/tags/tag9.xml><?xml version="1.0" encoding="utf-8"?>
<p:tagLst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23107</Words>
  <Application>WPS 演示</Application>
  <PresentationFormat>宽屏</PresentationFormat>
  <Paragraphs>531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4" baseType="lpstr">
      <vt:lpstr>Arial</vt:lpstr>
      <vt:lpstr>宋体</vt:lpstr>
      <vt:lpstr>Wingdings</vt:lpstr>
      <vt:lpstr>黑体</vt:lpstr>
      <vt:lpstr>Calibri Light</vt:lpstr>
      <vt:lpstr>Calibri</vt:lpstr>
      <vt:lpstr>华文隶书</vt:lpstr>
      <vt:lpstr>微软雅黑</vt:lpstr>
      <vt:lpstr>Baoli SC</vt:lpstr>
      <vt:lpstr>华文细黑</vt:lpstr>
      <vt:lpstr>隶书</vt:lpstr>
      <vt:lpstr>Arial Unicode MS</vt:lpstr>
      <vt:lpstr>华文楷体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11</cp:revision>
  <dcterms:created xsi:type="dcterms:W3CDTF">2018-03-01T02:03:00Z</dcterms:created>
  <dcterms:modified xsi:type="dcterms:W3CDTF">2020-04-10T05:30:09Z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