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317" r:id="rId5"/>
    <p:sldId id="278" r:id="rId6"/>
    <p:sldId id="347" r:id="rId7"/>
    <p:sldId id="259" r:id="rId8"/>
    <p:sldId id="260" r:id="rId9"/>
    <p:sldId id="261" r:id="rId10"/>
    <p:sldId id="264" r:id="rId11"/>
    <p:sldId id="375" r:id="rId12"/>
    <p:sldId id="265" r:id="rId13"/>
    <p:sldId id="279" r:id="rId14"/>
    <p:sldId id="280" r:id="rId15"/>
    <p:sldId id="266" r:id="rId16"/>
    <p:sldId id="281" r:id="rId17"/>
    <p:sldId id="282" r:id="rId18"/>
    <p:sldId id="267" r:id="rId19"/>
    <p:sldId id="284" r:id="rId20"/>
    <p:sldId id="283" r:id="rId21"/>
    <p:sldId id="268" r:id="rId22"/>
    <p:sldId id="285" r:id="rId23"/>
    <p:sldId id="286" r:id="rId24"/>
    <p:sldId id="269" r:id="rId25"/>
    <p:sldId id="287" r:id="rId26"/>
    <p:sldId id="288" r:id="rId27"/>
    <p:sldId id="270" r:id="rId28"/>
    <p:sldId id="349" r:id="rId29"/>
    <p:sldId id="271" r:id="rId30"/>
  </p:sldIdLst>
  <p:sldSz cx="12192000" cy="6858000"/>
  <p:notesSz cx="7104063" cy="10234613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BC89EF96-8CEA-46FF-86C4-4CE0E7609803}" styleName="Light Style 3 - Accent 1">
    <a:wholeTbl>
      <a:tcTxStyle>
        <a:fontRef idx="minor">
          <a:srgbClr val="000000"/>
        </a:fontRef>
      </a:tcTxStyle>
      <a:tcStyle>
        <a:tcBdr>
          <a:left>
            <a:ln w="12700" cmpd="sng">
              <a:solidFill>
                <a:srgbClr val="5B9BD5"/>
              </a:solidFill>
            </a:ln>
          </a:left>
          <a:right>
            <a:ln w="12700" cmpd="sng">
              <a:solidFill>
                <a:srgbClr val="5B9BD5"/>
              </a:solidFill>
            </a:ln>
          </a:right>
          <a:top>
            <a:ln w="12700" cmpd="sng">
              <a:solidFill>
                <a:srgbClr val="5B9BD5"/>
              </a:solidFill>
            </a:ln>
          </a:top>
          <a:bottom>
            <a:ln w="12700" cmpd="sng">
              <a:solidFill>
                <a:srgbClr val="5B9BD5"/>
              </a:solidFill>
            </a:ln>
          </a:bottom>
          <a:insideH>
            <a:ln w="12700" cmpd="sng">
              <a:solidFill>
                <a:srgbClr val="5B9BD5"/>
              </a:solidFill>
            </a:ln>
          </a:insideH>
          <a:insideV>
            <a:ln w="12700" cmpd="sng">
              <a:solidFill>
                <a:srgbClr val="5B9BD5"/>
              </a:solidFill>
            </a:ln>
          </a:insideV>
        </a:tcBdr>
        <a:fill>
          <a:noFill/>
        </a:fill>
      </a:tcStyle>
    </a:wholeTbl>
    <a:band1H>
      <a:tcStyle>
        <a:fill>
          <a:solidFill>
            <a:srgbClr val="5B9BD5">
              <a:alpha val="20000"/>
            </a:srgbClr>
          </a:solidFill>
        </a:fill>
      </a:tcStyle>
    </a:band1H>
    <a:band1V>
      <a:tcStyle>
        <a:fill>
          <a:solidFill>
            <a:srgbClr val="5B9BD5">
              <a:alpha val="20000"/>
            </a:srgb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rgbClr val="5B9BD5"/>
              </a:solidFill>
            </a:ln>
          </a:top>
        </a:tcBdr>
        <a:fill>
          <a:noFill/>
        </a:fill>
      </a:tcStyle>
    </a:lastRow>
    <a:firstRow>
      <a:tcTxStyle b="on"/>
      <a:tcStyle>
        <a:tcBdr>
          <a:top>
            <a:ln w="25400" cmpd="sng">
              <a:solidFill>
                <a:srgbClr val="5B9BD5"/>
              </a:solidFill>
            </a:ln>
          </a:top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7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7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7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8658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fld id="{AA178603-FD83-45E2-BE73-D7B18B445C1F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59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8660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1048661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8662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fld id="{01BC7D74-B0BA-4FC9-A9D0-F5BDEEFA991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3" name="标题 1"/>
          <p:cNvSpPr>
            <a:spLocks noGrp="1"/>
          </p:cNvSpPr>
          <p:nvPr>
            <p:ph type="ctrTitle"/>
          </p:nvPr>
        </p:nvSpPr>
        <p:spPr>
          <a:xfrm>
            <a:off x="3684106" y="2460193"/>
            <a:ext cx="6652590" cy="1089529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684106" y="3602041"/>
            <a:ext cx="6652590" cy="53553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8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E204BD-9878-4321-90AD-BE4181D7EED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5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26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53BF0A8-44F2-4BFB-922A-5976043AE999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27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8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A211E77-DA5A-43B6-8209-2FA0DB4C22B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8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8A68F-F53E-4E19-B735-C796338A24CF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513C4-645E-41D3-9431-92030B12317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9" name="标题 1"/>
          <p:cNvSpPr>
            <a:spLocks noGrp="1"/>
          </p:cNvSpPr>
          <p:nvPr>
            <p:ph type="title"/>
          </p:nvPr>
        </p:nvSpPr>
        <p:spPr>
          <a:xfrm>
            <a:off x="838200" y="2828835"/>
            <a:ext cx="6880915" cy="1200329"/>
          </a:xfrm>
        </p:spPr>
        <p:txBody>
          <a:bodyPr anchor="b">
            <a:normAutofit/>
          </a:bodyPr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0" name="文本占位符 2"/>
          <p:cNvSpPr>
            <a:spLocks noGrp="1"/>
          </p:cNvSpPr>
          <p:nvPr>
            <p:ph type="body" idx="1"/>
          </p:nvPr>
        </p:nvSpPr>
        <p:spPr>
          <a:xfrm>
            <a:off x="838200" y="4082656"/>
            <a:ext cx="6880915" cy="535531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2EA06-C6BD-4957-82B0-3E6CDF67425F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3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71D93-113B-47E7-AFB0-CA9D71E7797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35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36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3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E4498-0214-4611-B0D5-A37209A63075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3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463FB-E349-4234-91A7-1273A37B92B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40" name="标题 1"/>
          <p:cNvSpPr>
            <a:spLocks noGrp="1"/>
          </p:cNvSpPr>
          <p:nvPr>
            <p:ph type="title"/>
          </p:nvPr>
        </p:nvSpPr>
        <p:spPr>
          <a:xfrm>
            <a:off x="839788" y="311960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41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2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4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4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4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5D6C-3DA9-4DC6-973D-C2E94FD50762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4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3EEA-7023-4D82-9EC3-8E8771AB997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5" name="标题 1"/>
          <p:cNvSpPr>
            <a:spLocks noGrp="1"/>
          </p:cNvSpPr>
          <p:nvPr>
            <p:ph type="title"/>
          </p:nvPr>
        </p:nvSpPr>
        <p:spPr>
          <a:xfrm>
            <a:off x="4038600" y="2235958"/>
            <a:ext cx="6019800" cy="1325563"/>
          </a:xfrm>
        </p:spPr>
        <p:txBody>
          <a:bodyPr anchor="b">
            <a:normAutofit/>
          </a:bodyPr>
          <a:lstStyle>
            <a:lvl1pPr algn="ctr">
              <a:defRPr sz="6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16" name="内容占位符 6"/>
          <p:cNvSpPr>
            <a:spLocks noGrp="1"/>
          </p:cNvSpPr>
          <p:nvPr>
            <p:ph sz="quarter" idx="13"/>
          </p:nvPr>
        </p:nvSpPr>
        <p:spPr>
          <a:xfrm>
            <a:off x="4038600" y="3630613"/>
            <a:ext cx="6019800" cy="535531"/>
          </a:xfrm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17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8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FD2B6C7-4885-45A3-9988-1E9046775B9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4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DCB22-F347-45B1-8479-BDA031030ECE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4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B454-796B-41A6-96C9-1F67204F6F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51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2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1048653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31CB-467E-4CBD-81DF-094E548787E4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5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87756-B5CA-47A7-A428-683D18F09D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0" name="竖排标题 1"/>
          <p:cNvSpPr>
            <a:spLocks noGrp="1"/>
          </p:cNvSpPr>
          <p:nvPr>
            <p:ph type="title" orient="vert"/>
          </p:nvPr>
        </p:nvSpPr>
        <p:spPr>
          <a:xfrm>
            <a:off x="10323442" y="365125"/>
            <a:ext cx="1030357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2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379226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2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5C3C6-5376-491F-80F9-7AE9C23F10D7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6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3A572-7BEE-482B-896A-F0F69F2E2CF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104857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857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857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fld id="{6283D8EE-0A6B-4D34-B64A-4325FBFE41AC}" type="datetimeFigureOut">
              <a:rPr lang="zh-CN" altLang="en-US"/>
              <a:t>2021/2/6 Saturday</a:t>
            </a:fld>
            <a:endParaRPr lang="zh-CN" altLang="en-US"/>
          </a:p>
        </p:txBody>
      </p:sp>
      <p:sp>
        <p:nvSpPr>
          <p:cNvPr id="104858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4858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27803662-E6D9-424B-92DF-B467079AF1C1}" type="slidenum">
              <a:rPr lang="zh-CN" altLang="en-US"/>
              <a:t>0</a:t>
            </a:fld>
            <a:endParaRPr lang="zh-CN" altLang="en-US"/>
          </a:p>
        </p:txBody>
      </p:sp>
      <p:sp>
        <p:nvSpPr>
          <p:cNvPr id="1048582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blinds dir="vert"/>
  </p:transition>
  <p:timing/>
  <p:txStyles>
    <p:titleStyle>
      <a:lvl1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12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7" name="标题 4"/>
          <p:cNvSpPr>
            <a:spLocks noGrp="1"/>
          </p:cNvSpPr>
          <p:nvPr>
            <p:ph type="ctrTitle"/>
          </p:nvPr>
        </p:nvSpPr>
        <p:spPr>
          <a:xfrm>
            <a:off x="688975" y="1594485"/>
            <a:ext cx="10395585" cy="338772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8000" b="1" smtClean="0">
                <a:solidFill>
                  <a:srgbClr val="FF0000"/>
                </a:solidFill>
              </a:rPr>
              <a:t>变</a:t>
            </a:r>
            <a:r>
              <a:rPr lang="zh-CN" altLang="en-US" sz="8000" b="1" smtClean="0">
                <a:solidFill>
                  <a:srgbClr val="FF9900"/>
                </a:solidFill>
              </a:rPr>
              <a:t>色</a:t>
            </a:r>
            <a:r>
              <a:rPr lang="zh-CN" altLang="en-US" sz="8000" b="1" smtClean="0">
                <a:solidFill>
                  <a:srgbClr val="3399FF"/>
                </a:solidFill>
              </a:rPr>
              <a:t>龙</a:t>
            </a:r>
            <a:br>
              <a:rPr lang="en-US" altLang="zh-CN" sz="5600" b="1" smtClean="0">
                <a:solidFill>
                  <a:srgbClr val="3399FF"/>
                </a:solidFill>
              </a:rPr>
            </a:br>
            <a:r>
              <a:rPr lang="en-US" altLang="zh-CN" sz="5600" b="1" smtClean="0"/>
              <a:t>                       </a:t>
            </a:r>
            <a:r>
              <a:rPr lang="zh-CN" altLang="en-US" sz="5600" b="1" smtClean="0">
                <a:latin typeface="楷体" panose="02010609060101010101" charset="-122"/>
                <a:ea typeface="楷体" panose="02010609060101010101" charset="-122"/>
                <a:cs typeface="汉仪旗黑-50S"/>
              </a:rPr>
              <a:t>契诃夫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内容占位符 2"/>
          <p:cNvSpPr>
            <a:spLocks noGrp="1"/>
          </p:cNvSpPr>
          <p:nvPr>
            <p:ph idx="1"/>
          </p:nvPr>
        </p:nvSpPr>
        <p:spPr>
          <a:xfrm>
            <a:off x="410067" y="524542"/>
            <a:ext cx="10704367" cy="6176963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写作背景：</a:t>
            </a:r>
            <a:endParaRPr lang="en-US" altLang="zh-CN" sz="36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变色龙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作于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1884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年，作品发表前，正是俄国民意党人刺杀亚历山大二世（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1881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）之后，亚历山大三世一上台，在竭力强化警察统治的同时，也搞了一些掩人耳目的法令，给残暴的专制主义蒙上一层面纱。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1880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年成立的治安最高委员会头目洛雷斯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麦里可夫后来当上了内务大臣，这是一个典型的两面派，人民称他为“狼嘴狐尾”。这时的警察再不是果戈理时代随意用拳头揍人的警棍了，而是打着遵守法令的官腔，干着献媚邀功的勾当。契诃夫刻画的警官奥楚蔑洛夫正是沙皇专制警察统治的化身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0" name="内容占位符 2"/>
          <p:cNvSpPr>
            <a:spLocks noGrp="1"/>
          </p:cNvSpPr>
          <p:nvPr>
            <p:ph idx="1"/>
          </p:nvPr>
        </p:nvSpPr>
        <p:spPr>
          <a:xfrm>
            <a:off x="663637" y="853862"/>
            <a:ext cx="10429979" cy="5150277"/>
          </a:xfrm>
        </p:spPr>
        <p:txBody>
          <a:bodyPr/>
          <a:lstStyle/>
          <a:p>
            <a:pPr>
              <a:buNone/>
            </a:pPr>
            <a:endParaRPr lang="en-US" altLang="zh-CN" sz="5600" b="1" smtClean="0"/>
          </a:p>
          <a:p>
            <a:pPr>
              <a:buNone/>
            </a:pPr>
            <a:r>
              <a:rPr lang="zh-CN" altLang="en-US" sz="5600" b="1" smtClean="0">
                <a:solidFill>
                  <a:srgbClr val="002060"/>
                </a:solidFill>
              </a:rPr>
              <a:t>再读课文， 你从“奥楚蔑洛夫”这一人物身上还看到什么？</a:t>
            </a:r>
            <a:endParaRPr lang="en-US" altLang="zh-CN" sz="5600" b="1" smtClean="0">
              <a:solidFill>
                <a:srgbClr val="002060"/>
              </a:solidFill>
            </a:endParaRPr>
          </a:p>
          <a:p>
            <a:pPr>
              <a:buNone/>
            </a:pPr>
            <a:endParaRPr lang="zh-CN" altLang="en-US" sz="5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1" name="内容占位符 2"/>
          <p:cNvSpPr>
            <a:spLocks noGrp="1"/>
          </p:cNvSpPr>
          <p:nvPr>
            <p:ph idx="1"/>
          </p:nvPr>
        </p:nvSpPr>
        <p:spPr>
          <a:xfrm>
            <a:off x="341194" y="245660"/>
            <a:ext cx="11505063" cy="635985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800" b="1" smtClean="0"/>
              <a:t>（第一段）</a:t>
            </a:r>
          </a:p>
          <a:p>
            <a:pPr marL="0" indent="0">
              <a:buNone/>
            </a:pPr>
            <a:r>
              <a:rPr lang="zh-CN" altLang="en-US" sz="3800" b="1" smtClean="0"/>
              <a:t>警官奥楚蔑洛夫穿着新的军大衣，提着小包，穿过市场的广场。他身后跟着一个火红色头发的巡警，端着一个筛子，盛满了没收来的醋栗。四下里一片沉静。广场上一个人也没有。商店和饭馆的门无精打采地敞着，面对着上帝创造的这个世界，就跟许多饥饿的嘴巴一样；门口连一个乞丐也没有。</a:t>
            </a:r>
          </a:p>
          <a:p>
            <a:pPr marL="0" indent="0">
              <a:buNone/>
            </a:pPr>
            <a:endParaRPr lang="zh-CN" altLang="en-US" sz="3800" b="1" smtClean="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1" name="内容占位符 2"/>
          <p:cNvSpPr>
            <a:spLocks noGrp="1"/>
          </p:cNvSpPr>
          <p:nvPr>
            <p:ph idx="1"/>
          </p:nvPr>
        </p:nvSpPr>
        <p:spPr>
          <a:xfrm>
            <a:off x="341194" y="245660"/>
            <a:ext cx="11505063" cy="635985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800" b="1" smtClean="0"/>
              <a:t>（第一段）</a:t>
            </a:r>
          </a:p>
          <a:p>
            <a:pPr marL="0" indent="0">
              <a:buNone/>
            </a:pPr>
            <a:r>
              <a:rPr lang="zh-CN" altLang="en-US" sz="3800" b="1" smtClean="0">
                <a:solidFill>
                  <a:srgbClr val="FF0000"/>
                </a:solidFill>
              </a:rPr>
              <a:t>警官奥楚蔑洛夫穿着新的军大衣，提着小包，穿过市场的广场。他身后跟着一个火红色头发的巡警，端着一个筛子，盛满了没收来的醋栗。</a:t>
            </a:r>
            <a:r>
              <a:rPr lang="zh-CN" altLang="en-US" sz="3800" b="1" smtClean="0"/>
              <a:t>四下里一片沉静。广场上一个人也没有。商店和饭馆的门无精打采地敞着，面对着上帝创造的这个世界，就跟许多饥饿的嘴巴一样；门口连一个乞丐也没有。</a:t>
            </a:r>
            <a:endParaRPr lang="en-US" altLang="zh-CN" sz="3800" b="1" smtClean="0"/>
          </a:p>
          <a:p>
            <a:pPr marL="0" indent="0">
              <a:buNone/>
            </a:pPr>
            <a:endParaRPr lang="zh-CN" altLang="en-US" sz="3800" b="1" smtClean="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1" name="内容占位符 2"/>
          <p:cNvSpPr>
            <a:spLocks noGrp="1"/>
          </p:cNvSpPr>
          <p:nvPr>
            <p:ph idx="1"/>
          </p:nvPr>
        </p:nvSpPr>
        <p:spPr>
          <a:xfrm>
            <a:off x="341194" y="245660"/>
            <a:ext cx="11505063" cy="635985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800" b="1" smtClean="0"/>
              <a:t>（第一段）</a:t>
            </a:r>
          </a:p>
          <a:p>
            <a:pPr marL="0" indent="0">
              <a:buNone/>
            </a:pPr>
            <a:r>
              <a:rPr lang="zh-CN" altLang="en-US" sz="3800" b="1" smtClean="0">
                <a:solidFill>
                  <a:srgbClr val="FF0000"/>
                </a:solidFill>
              </a:rPr>
              <a:t>警官奥楚蔑洛夫穿着新的军大衣，提着小包，穿过市场的广场。他身后跟着一个火红色头发的巡警，端着一个筛子，盛满了没收来的醋栗。</a:t>
            </a:r>
            <a:r>
              <a:rPr lang="zh-CN" altLang="en-US" sz="3800" b="1" smtClean="0"/>
              <a:t>四下里一片沉静。广场上一个人也没有。商店和饭馆的门无精打采地敞着，面对着上帝创造的这个世界，就跟许多饥饿的嘴巴一样；门口连一个乞丐也没有。</a:t>
            </a:r>
            <a:endParaRPr lang="en-US" altLang="zh-CN" sz="3800" b="1" smtClean="0"/>
          </a:p>
          <a:p>
            <a:pPr marL="0" indent="0">
              <a:buNone/>
            </a:pPr>
            <a:r>
              <a:rPr lang="zh-CN" altLang="en-US" sz="3800" b="1" smtClean="0">
                <a:solidFill>
                  <a:srgbClr val="C00000"/>
                </a:solidFill>
              </a:rPr>
              <a:t>神气十足，威风凛凛，横行霸道，欺压人民（敲诈，勒索）</a:t>
            </a:r>
            <a:endParaRPr lang="en-US" altLang="zh-CN" sz="38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2" name="内容占位符 2"/>
          <p:cNvSpPr>
            <a:spLocks noGrp="1"/>
          </p:cNvSpPr>
          <p:nvPr>
            <p:ph idx="1"/>
          </p:nvPr>
        </p:nvSpPr>
        <p:spPr>
          <a:xfrm>
            <a:off x="603533" y="1773460"/>
            <a:ext cx="10984935" cy="4351338"/>
          </a:xfrm>
        </p:spPr>
        <p:txBody>
          <a:bodyPr/>
          <a:lstStyle/>
          <a:p>
            <a:r>
              <a:rPr lang="zh-CN" altLang="en-US" sz="3600" b="1" smtClean="0"/>
              <a:t>（第六段）</a:t>
            </a:r>
            <a:r>
              <a:rPr lang="zh-CN" altLang="zh-CN" sz="3600" b="1" smtClean="0"/>
              <a:t>“这儿到底出了什么事？”奥楚蔑洛夫挤进人群里去，问道，“你在这儿干什么？你究竟为什么举着那个手指头？……谁在嚷？”</a:t>
            </a:r>
          </a:p>
          <a:p>
            <a:endParaRPr lang="zh-CN" altLang="zh-CN" sz="3600" b="1" smtClean="0"/>
          </a:p>
          <a:p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2" name="内容占位符 2"/>
          <p:cNvSpPr>
            <a:spLocks noGrp="1"/>
          </p:cNvSpPr>
          <p:nvPr>
            <p:ph idx="1"/>
          </p:nvPr>
        </p:nvSpPr>
        <p:spPr>
          <a:xfrm>
            <a:off x="603533" y="1773460"/>
            <a:ext cx="10984935" cy="4351338"/>
          </a:xfrm>
        </p:spPr>
        <p:txBody>
          <a:bodyPr/>
          <a:lstStyle/>
          <a:p>
            <a:r>
              <a:rPr lang="zh-CN" altLang="en-US" sz="3600" b="1" smtClean="0"/>
              <a:t>（第六段）“</a:t>
            </a:r>
            <a:r>
              <a:rPr lang="zh-CN" altLang="en-US" sz="3600" b="1" smtClean="0">
                <a:solidFill>
                  <a:srgbClr val="FF0000"/>
                </a:solidFill>
              </a:rPr>
              <a:t>这儿到底出了什么事？</a:t>
            </a:r>
            <a:r>
              <a:rPr lang="zh-CN" altLang="en-US" sz="3600" b="1" smtClean="0"/>
              <a:t>”奥楚蔑洛夫挤进人群里去，问道，“</a:t>
            </a:r>
            <a:r>
              <a:rPr lang="zh-CN" altLang="en-US" sz="3600" b="1" smtClean="0">
                <a:solidFill>
                  <a:srgbClr val="FF0000"/>
                </a:solidFill>
              </a:rPr>
              <a:t>你在这儿干什么？你究竟为什么举着那个手指头？</a:t>
            </a:r>
            <a:r>
              <a:rPr lang="en-US" altLang="zh-CN" sz="3600" b="1" smtClean="0">
                <a:solidFill>
                  <a:srgbClr val="FF0000"/>
                </a:solidFill>
              </a:rPr>
              <a:t>……</a:t>
            </a:r>
            <a:r>
              <a:rPr lang="zh-CN" altLang="en-US" sz="3600" b="1" smtClean="0">
                <a:solidFill>
                  <a:srgbClr val="FF0000"/>
                </a:solidFill>
              </a:rPr>
              <a:t>谁在嚷？</a:t>
            </a:r>
            <a:r>
              <a:rPr lang="zh-CN" altLang="en-US" sz="3600" b="1" smtClean="0"/>
              <a:t>”</a:t>
            </a:r>
            <a:endParaRPr lang="en-US" altLang="zh-CN" sz="3600" b="1" smtClean="0"/>
          </a:p>
          <a:p>
            <a:endParaRPr lang="en-US" altLang="zh-CN" sz="3600" b="1" smtClean="0"/>
          </a:p>
          <a:p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2" name="内容占位符 2"/>
          <p:cNvSpPr>
            <a:spLocks noGrp="1"/>
          </p:cNvSpPr>
          <p:nvPr>
            <p:ph idx="1"/>
          </p:nvPr>
        </p:nvSpPr>
        <p:spPr>
          <a:xfrm>
            <a:off x="603533" y="1773460"/>
            <a:ext cx="10984935" cy="4351338"/>
          </a:xfrm>
        </p:spPr>
        <p:txBody>
          <a:bodyPr/>
          <a:lstStyle/>
          <a:p>
            <a:r>
              <a:rPr lang="zh-CN" altLang="en-US" sz="3600" b="1" smtClean="0"/>
              <a:t>（第六段）“</a:t>
            </a:r>
            <a:r>
              <a:rPr lang="zh-CN" altLang="en-US" sz="3600" b="1" smtClean="0">
                <a:solidFill>
                  <a:srgbClr val="FF0000"/>
                </a:solidFill>
              </a:rPr>
              <a:t>这儿到底出了什么事？</a:t>
            </a:r>
            <a:r>
              <a:rPr lang="zh-CN" altLang="en-US" sz="3600" b="1" smtClean="0"/>
              <a:t>”奥楚蔑洛夫挤进人群里去，问道，“</a:t>
            </a:r>
            <a:r>
              <a:rPr lang="zh-CN" altLang="en-US" sz="3600" b="1" smtClean="0">
                <a:solidFill>
                  <a:srgbClr val="FF0000"/>
                </a:solidFill>
              </a:rPr>
              <a:t>你在这儿干什么？你究竟为什么举着那个手指头？</a:t>
            </a:r>
            <a:r>
              <a:rPr lang="en-US" altLang="zh-CN" sz="3600" b="1" smtClean="0">
                <a:solidFill>
                  <a:srgbClr val="FF0000"/>
                </a:solidFill>
              </a:rPr>
              <a:t>……</a:t>
            </a:r>
            <a:r>
              <a:rPr lang="zh-CN" altLang="en-US" sz="3600" b="1" smtClean="0">
                <a:solidFill>
                  <a:srgbClr val="FF0000"/>
                </a:solidFill>
              </a:rPr>
              <a:t>谁在嚷？</a:t>
            </a:r>
            <a:r>
              <a:rPr lang="zh-CN" altLang="en-US" sz="3600" b="1" smtClean="0"/>
              <a:t>”</a:t>
            </a:r>
            <a:endParaRPr lang="en-US" altLang="zh-CN" sz="3600" b="1" smtClean="0"/>
          </a:p>
          <a:p>
            <a:r>
              <a:rPr lang="zh-CN" altLang="zh-CN" sz="3600" b="1" smtClean="0"/>
              <a:t>赏析：连续四句问话</a:t>
            </a:r>
            <a:r>
              <a:rPr lang="zh-CN" altLang="en-US" sz="3600" b="1" smtClean="0"/>
              <a:t>，</a:t>
            </a:r>
            <a:r>
              <a:rPr lang="zh-CN" altLang="zh-CN" sz="3600" b="1" smtClean="0"/>
              <a:t>都是吆喝之声，且一句比一句显示出声色俱厉。</a:t>
            </a:r>
            <a:endParaRPr lang="en-US" altLang="zh-CN" sz="3600" b="1" smtClean="0"/>
          </a:p>
          <a:p>
            <a:r>
              <a:rPr lang="en-US" altLang="zh-CN" sz="3600" b="1" smtClean="0">
                <a:solidFill>
                  <a:srgbClr val="C00000"/>
                </a:solidFill>
              </a:rPr>
              <a:t>-----</a:t>
            </a:r>
            <a:r>
              <a:rPr lang="zh-CN" altLang="zh-CN" sz="3600" b="1" smtClean="0">
                <a:solidFill>
                  <a:srgbClr val="C00000"/>
                </a:solidFill>
              </a:rPr>
              <a:t>惯于小题大做，耀武扬威，咄咄逼人，骄横于世</a:t>
            </a:r>
            <a:r>
              <a:rPr lang="zh-CN" altLang="zh-CN" sz="3600" b="1" smtClean="0"/>
              <a:t>。</a:t>
            </a:r>
          </a:p>
          <a:p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3" name="内容占位符 2"/>
          <p:cNvSpPr>
            <a:spLocks noGrp="1"/>
          </p:cNvSpPr>
          <p:nvPr>
            <p:ph idx="1"/>
          </p:nvPr>
        </p:nvSpPr>
        <p:spPr>
          <a:xfrm>
            <a:off x="299085" y="349885"/>
            <a:ext cx="11593195" cy="6570345"/>
          </a:xfrm>
        </p:spPr>
        <p:txBody>
          <a:bodyPr/>
          <a:lstStyle/>
          <a:p>
            <a:r>
              <a:rPr lang="zh-CN" altLang="en-US" sz="3200" b="1" smtClean="0"/>
              <a:t>（第8段） “嗯！不错……”奥楚蔑洛夫严厉地说，咳了一声，拧起眉头，“不错……这是谁家的狗？我绝不轻易放过这件事！我要拿点颜色出来给那些放出狗来到处乱跑的人看看。那些老爷既然不愿意遵守法令，现在就得管管他们。等到他，那个混蛋，受了罚，拿出钱来，他才会知道放出这种狗来，放出这种野畜生来，会有什么下场。我要好好地教育他一顿！叶尔德林，”警官对巡警说，“去调查一下，这是谁的狗，打个报告上来！这条狗呢，把它弄死好了。马上去办，别拖！这多半是条疯狗……请问，这到底是谁家的狗？”</a:t>
            </a:r>
          </a:p>
          <a:p>
            <a:endParaRPr lang="zh-CN" altLang="en-US" sz="32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3" name="内容占位符 2"/>
          <p:cNvSpPr>
            <a:spLocks noGrp="1"/>
          </p:cNvSpPr>
          <p:nvPr>
            <p:ph idx="1"/>
          </p:nvPr>
        </p:nvSpPr>
        <p:spPr>
          <a:xfrm>
            <a:off x="299085" y="349885"/>
            <a:ext cx="11593195" cy="6570345"/>
          </a:xfrm>
        </p:spPr>
        <p:txBody>
          <a:bodyPr/>
          <a:lstStyle/>
          <a:p>
            <a:r>
              <a:rPr lang="zh-CN" altLang="en-US" sz="3200" b="1" smtClean="0"/>
              <a:t>（第</a:t>
            </a:r>
            <a:r>
              <a:rPr lang="en-US" altLang="zh-CN" sz="3200" b="1" smtClean="0"/>
              <a:t>8</a:t>
            </a:r>
            <a:r>
              <a:rPr lang="zh-CN" altLang="en-US" sz="3200" b="1" smtClean="0"/>
              <a:t>段） “嗯！不错</a:t>
            </a:r>
            <a:r>
              <a:rPr lang="en-US" altLang="zh-CN" sz="3200" b="1" smtClean="0"/>
              <a:t>……”</a:t>
            </a:r>
            <a:r>
              <a:rPr lang="zh-CN" altLang="en-US" sz="3200" b="1" smtClean="0"/>
              <a:t>奥楚蔑洛夫</a:t>
            </a:r>
            <a:r>
              <a:rPr lang="zh-CN" altLang="en-US" sz="3200" b="1" smtClean="0">
                <a:solidFill>
                  <a:srgbClr val="FF0000"/>
                </a:solidFill>
              </a:rPr>
              <a:t>严厉</a:t>
            </a:r>
            <a:r>
              <a:rPr lang="zh-CN" altLang="en-US" sz="3200" b="1" smtClean="0"/>
              <a:t>地说，</a:t>
            </a:r>
            <a:r>
              <a:rPr lang="zh-CN" altLang="en-US" sz="3200" b="1" smtClean="0">
                <a:solidFill>
                  <a:srgbClr val="FF0000"/>
                </a:solidFill>
              </a:rPr>
              <a:t>咳了一声，拧起眉头</a:t>
            </a:r>
            <a:r>
              <a:rPr lang="zh-CN" altLang="en-US" sz="3200" b="1" smtClean="0"/>
              <a:t>，“不错</a:t>
            </a:r>
            <a:r>
              <a:rPr lang="en-US" altLang="zh-CN" sz="3200" b="1" smtClean="0"/>
              <a:t>……</a:t>
            </a:r>
            <a:r>
              <a:rPr lang="zh-CN" altLang="en-US" sz="3200" b="1" smtClean="0">
                <a:solidFill>
                  <a:srgbClr val="FF0000"/>
                </a:solidFill>
              </a:rPr>
              <a:t>这是谁家的狗？我绝不轻易放过这件事！我要拿点颜色出来</a:t>
            </a:r>
            <a:r>
              <a:rPr lang="zh-CN" altLang="en-US" sz="3200" b="1" smtClean="0"/>
              <a:t>给那些放出狗来到处乱跑的人看看。那些老爷既然不愿意遵守法令，现在就得管管他们。等到他，那个</a:t>
            </a:r>
            <a:r>
              <a:rPr lang="zh-CN" altLang="en-US" sz="3200" b="1" smtClean="0">
                <a:solidFill>
                  <a:srgbClr val="FF0000"/>
                </a:solidFill>
              </a:rPr>
              <a:t>混蛋</a:t>
            </a:r>
            <a:r>
              <a:rPr lang="zh-CN" altLang="en-US" sz="3200" b="1" smtClean="0"/>
              <a:t>，受了罚，拿出钱来，他才会知道放出这种狗来，放出这种野畜生来，会有什么下场。</a:t>
            </a:r>
            <a:r>
              <a:rPr lang="zh-CN" altLang="en-US" sz="3200" b="1" smtClean="0">
                <a:solidFill>
                  <a:srgbClr val="FF0000"/>
                </a:solidFill>
              </a:rPr>
              <a:t>我要好好地教育他一顿</a:t>
            </a:r>
            <a:r>
              <a:rPr lang="zh-CN" altLang="en-US" sz="3200" b="1" smtClean="0"/>
              <a:t>！叶尔德林，”警官对巡警说，“去调查一下，这是谁的狗，打个报告上来！这条狗呢，把它弄死好了。马上去办，别拖！这多半是条疯狗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请问，</a:t>
            </a:r>
            <a:r>
              <a:rPr lang="zh-CN" altLang="en-US" sz="3200" b="1" smtClean="0">
                <a:solidFill>
                  <a:srgbClr val="FF0000"/>
                </a:solidFill>
              </a:rPr>
              <a:t>这到底是谁家的狗？”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endParaRPr lang="zh-CN" altLang="en-US" sz="3200" b="1" smtClean="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3" name="内容占位符 2"/>
          <p:cNvSpPr>
            <a:spLocks noGrp="1"/>
          </p:cNvSpPr>
          <p:nvPr>
            <p:ph idx="1"/>
          </p:nvPr>
        </p:nvSpPr>
        <p:spPr>
          <a:xfrm>
            <a:off x="765382" y="266040"/>
            <a:ext cx="10430511" cy="6325920"/>
          </a:xfrm>
        </p:spPr>
        <p:txBody>
          <a:bodyPr/>
          <a:lstStyle/>
          <a:p>
            <a:r>
              <a:rPr lang="zh-CN" altLang="en-US" sz="2600" b="1" smtClean="0"/>
              <a:t>他是短篇小说巨匠</a:t>
            </a:r>
            <a:endParaRPr lang="en-US" altLang="zh-CN" sz="2600" b="1" smtClean="0"/>
          </a:p>
          <a:p>
            <a:r>
              <a:rPr lang="zh-CN" altLang="en-US" sz="2600" b="1" smtClean="0"/>
              <a:t>他</a:t>
            </a:r>
            <a:r>
              <a:rPr lang="zh-CN" altLang="zh-CN" sz="2600" b="1" smtClean="0"/>
              <a:t>写过七百多篇小说</a:t>
            </a:r>
            <a:endParaRPr lang="en-US" altLang="zh-CN" sz="2600" b="1" smtClean="0"/>
          </a:p>
          <a:p>
            <a:r>
              <a:rPr lang="zh-CN" altLang="en-US" sz="2600" b="1" smtClean="0"/>
              <a:t>他的短篇小说是世界文学瑰宝</a:t>
            </a:r>
            <a:r>
              <a:rPr lang="en-US" altLang="zh-CN" sz="2600" b="1" smtClean="0"/>
              <a:t>,</a:t>
            </a:r>
            <a:r>
              <a:rPr lang="zh-CN" altLang="en-US" sz="2600" b="1" smtClean="0"/>
              <a:t>对后世产生了深远而重大的影响</a:t>
            </a:r>
            <a:endParaRPr lang="en-US" altLang="zh-CN" sz="2600" b="1" smtClean="0"/>
          </a:p>
          <a:p>
            <a:r>
              <a:rPr lang="zh-CN" altLang="en-US" sz="2600" b="1" smtClean="0"/>
              <a:t>他</a:t>
            </a:r>
            <a:r>
              <a:rPr lang="zh-CN" altLang="zh-CN" sz="2600" b="1" smtClean="0"/>
              <a:t>少年时代</a:t>
            </a:r>
            <a:r>
              <a:rPr lang="zh-CN" altLang="en-US" sz="2600" b="1" smtClean="0"/>
              <a:t>就</a:t>
            </a:r>
            <a:r>
              <a:rPr lang="zh-CN" altLang="zh-CN" sz="2600" b="1" smtClean="0"/>
              <a:t>饱尝了人生的忧患穷苦</a:t>
            </a:r>
            <a:endParaRPr lang="en-US" altLang="zh-CN" sz="2600" b="1" smtClean="0"/>
          </a:p>
          <a:p>
            <a:r>
              <a:rPr lang="zh-CN" altLang="en-US" sz="2600" b="1" smtClean="0"/>
              <a:t>他在</a:t>
            </a:r>
            <a:r>
              <a:rPr lang="en-US" altLang="zh-CN" sz="2600" b="1" smtClean="0"/>
              <a:t>24</a:t>
            </a:r>
            <a:r>
              <a:rPr lang="zh-CN" altLang="en-US" sz="2600" b="1" smtClean="0"/>
              <a:t>岁就能深刻感受当时的社会现实</a:t>
            </a:r>
            <a:endParaRPr lang="en-US" altLang="zh-CN" sz="2600" b="1" smtClean="0"/>
          </a:p>
          <a:p>
            <a:pPr>
              <a:buNone/>
            </a:pPr>
            <a:r>
              <a:rPr lang="en-US" altLang="zh-CN" sz="2600" b="1" smtClean="0"/>
              <a:t>   </a:t>
            </a:r>
            <a:r>
              <a:rPr lang="zh-CN" altLang="en-US" sz="2600" b="1" smtClean="0"/>
              <a:t>他是著</a:t>
            </a:r>
            <a:r>
              <a:rPr lang="zh-CN" altLang="zh-CN" sz="2600" b="1" smtClean="0"/>
              <a:t>名的批判现实主义作家，</a:t>
            </a:r>
            <a:endParaRPr lang="en-US" altLang="zh-CN" sz="2600" b="1" smtClean="0"/>
          </a:p>
          <a:p>
            <a:r>
              <a:rPr lang="zh-CN" altLang="en-US" sz="2600" b="1" smtClean="0"/>
              <a:t>他擅长以小见大</a:t>
            </a:r>
            <a:endParaRPr lang="en-US" altLang="zh-CN" sz="2600" b="1" smtClean="0"/>
          </a:p>
          <a:p>
            <a:r>
              <a:rPr lang="zh-CN" altLang="en-US" sz="2600" b="1" smtClean="0"/>
              <a:t>简练朴素 短小精悍是他的风格</a:t>
            </a:r>
            <a:endParaRPr lang="en-US" altLang="zh-CN" sz="2600" b="1" smtClean="0"/>
          </a:p>
          <a:p>
            <a:r>
              <a:rPr lang="zh-CN" altLang="en-US" sz="2600" b="1" smtClean="0"/>
              <a:t>他创造的人物形象被列宁</a:t>
            </a:r>
            <a:r>
              <a:rPr lang="en-US" altLang="zh-CN" sz="2600" b="1" smtClean="0"/>
              <a:t>,</a:t>
            </a:r>
            <a:r>
              <a:rPr lang="zh-CN" altLang="en-US" sz="2600" b="1" smtClean="0"/>
              <a:t>斯大林借鉴</a:t>
            </a:r>
            <a:endParaRPr lang="en-US" altLang="zh-CN" sz="2600" b="1" smtClean="0"/>
          </a:p>
          <a:p>
            <a:pPr>
              <a:buNone/>
            </a:pPr>
            <a:r>
              <a:rPr lang="en-US" altLang="zh-CN" sz="2600" b="1" smtClean="0"/>
              <a:t>  </a:t>
            </a:r>
            <a:r>
              <a:rPr lang="zh-CN" altLang="en-US" sz="2600" b="1" smtClean="0"/>
              <a:t>他还深受我国人民欢迎</a:t>
            </a:r>
            <a:endParaRPr lang="en-US" altLang="zh-CN" sz="2600" b="1" smtClean="0"/>
          </a:p>
          <a:p>
            <a:r>
              <a:rPr lang="zh-CN" altLang="en-US" sz="2600" b="1" smtClean="0"/>
              <a:t>就连鲁迅都称赞他的作品“</a:t>
            </a:r>
            <a:r>
              <a:rPr lang="zh-CN" altLang="zh-CN" sz="2600" b="1" smtClean="0"/>
              <a:t>没有一篇是可以一笑了</a:t>
            </a:r>
            <a:r>
              <a:rPr lang="zh-CN" altLang="en-US" sz="2600" b="1" smtClean="0"/>
              <a:t>之</a:t>
            </a:r>
            <a:r>
              <a:rPr lang="zh-CN" altLang="zh-CN" sz="2600" b="1" smtClean="0"/>
              <a:t>的</a:t>
            </a:r>
            <a:r>
              <a:rPr lang="zh-CN" altLang="en-US" sz="2600" b="1" smtClean="0"/>
              <a:t>”</a:t>
            </a:r>
            <a:endParaRPr lang="en-US" altLang="zh-CN" sz="2600" b="1" smtClean="0"/>
          </a:p>
          <a:p>
            <a:endParaRPr lang="zh-CN" altLang="en-US" sz="26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3" name="内容占位符 2"/>
          <p:cNvSpPr>
            <a:spLocks noGrp="1"/>
          </p:cNvSpPr>
          <p:nvPr>
            <p:ph idx="1"/>
          </p:nvPr>
        </p:nvSpPr>
        <p:spPr>
          <a:xfrm>
            <a:off x="299085" y="349885"/>
            <a:ext cx="11593195" cy="6570345"/>
          </a:xfrm>
        </p:spPr>
        <p:txBody>
          <a:bodyPr/>
          <a:lstStyle/>
          <a:p>
            <a:r>
              <a:rPr lang="zh-CN" altLang="en-US" sz="3200" b="1" smtClean="0"/>
              <a:t>（第</a:t>
            </a:r>
            <a:r>
              <a:rPr lang="en-US" altLang="zh-CN" sz="3200" b="1" smtClean="0"/>
              <a:t>8</a:t>
            </a:r>
            <a:r>
              <a:rPr lang="zh-CN" altLang="en-US" sz="3200" b="1" smtClean="0"/>
              <a:t>段） “嗯！不错</a:t>
            </a:r>
            <a:r>
              <a:rPr lang="en-US" altLang="zh-CN" sz="3200" b="1" smtClean="0"/>
              <a:t>……”</a:t>
            </a:r>
            <a:r>
              <a:rPr lang="zh-CN" altLang="en-US" sz="3200" b="1" smtClean="0"/>
              <a:t>奥楚蔑洛夫</a:t>
            </a:r>
            <a:r>
              <a:rPr lang="zh-CN" altLang="en-US" sz="3200" b="1" smtClean="0">
                <a:solidFill>
                  <a:srgbClr val="FF0000"/>
                </a:solidFill>
              </a:rPr>
              <a:t>严厉</a:t>
            </a:r>
            <a:r>
              <a:rPr lang="zh-CN" altLang="en-US" sz="3200" b="1" smtClean="0"/>
              <a:t>地说，</a:t>
            </a:r>
            <a:r>
              <a:rPr lang="zh-CN" altLang="en-US" sz="3200" b="1" smtClean="0">
                <a:solidFill>
                  <a:srgbClr val="FF0000"/>
                </a:solidFill>
              </a:rPr>
              <a:t>咳了一声，拧起眉头</a:t>
            </a:r>
            <a:r>
              <a:rPr lang="zh-CN" altLang="en-US" sz="3200" b="1" smtClean="0"/>
              <a:t>，“不错</a:t>
            </a:r>
            <a:r>
              <a:rPr lang="en-US" altLang="zh-CN" sz="3200" b="1" smtClean="0"/>
              <a:t>……</a:t>
            </a:r>
            <a:r>
              <a:rPr lang="zh-CN" altLang="en-US" sz="3200" b="1" smtClean="0">
                <a:solidFill>
                  <a:srgbClr val="FF0000"/>
                </a:solidFill>
              </a:rPr>
              <a:t>这是谁家的狗？我绝不轻易放过这件事！我要拿点颜色出来</a:t>
            </a:r>
            <a:r>
              <a:rPr lang="zh-CN" altLang="en-US" sz="3200" b="1" smtClean="0"/>
              <a:t>给那些放出狗来到处乱跑的人看看。那些老爷既然不愿意遵守法令，现在就得管管他们。等到他，那个</a:t>
            </a:r>
            <a:r>
              <a:rPr lang="zh-CN" altLang="en-US" sz="3200" b="1" smtClean="0">
                <a:solidFill>
                  <a:srgbClr val="FF0000"/>
                </a:solidFill>
              </a:rPr>
              <a:t>混蛋</a:t>
            </a:r>
            <a:r>
              <a:rPr lang="zh-CN" altLang="en-US" sz="3200" b="1" smtClean="0"/>
              <a:t>，受了罚，拿出钱来，他才会知道放出这种狗来，放出这种野畜生来，会有什么下场。</a:t>
            </a:r>
            <a:r>
              <a:rPr lang="zh-CN" altLang="en-US" sz="3200" b="1" smtClean="0">
                <a:solidFill>
                  <a:srgbClr val="FF0000"/>
                </a:solidFill>
              </a:rPr>
              <a:t>我要好好地教育他一顿</a:t>
            </a:r>
            <a:r>
              <a:rPr lang="zh-CN" altLang="en-US" sz="3200" b="1" smtClean="0"/>
              <a:t>！叶尔德林，”警官对巡警说，“去调查一下，这是谁的狗，打个报告上来！这条狗呢，把它弄死好了。马上去办，别拖！这多半是条疯狗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请问，</a:t>
            </a:r>
            <a:r>
              <a:rPr lang="zh-CN" altLang="en-US" sz="3200" b="1" smtClean="0">
                <a:solidFill>
                  <a:srgbClr val="FF0000"/>
                </a:solidFill>
              </a:rPr>
              <a:t>这到底是谁家的狗？”</a:t>
            </a:r>
            <a:endParaRPr lang="en-US" altLang="zh-CN" sz="3200" b="1" smtClean="0">
              <a:solidFill>
                <a:srgbClr val="FF0000"/>
              </a:solidFill>
            </a:endParaRPr>
          </a:p>
          <a:p>
            <a:r>
              <a:rPr lang="zh-CN" altLang="zh-CN" sz="3200" b="1" smtClean="0"/>
              <a:t>——</a:t>
            </a:r>
            <a:r>
              <a:rPr lang="zh-CN" altLang="zh-CN" sz="3200" b="1" smtClean="0">
                <a:solidFill>
                  <a:srgbClr val="C00000"/>
                </a:solidFill>
              </a:rPr>
              <a:t>大耍威风、欺下凌弱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4" name="内容占位符 2"/>
          <p:cNvSpPr>
            <a:spLocks noGrp="1"/>
          </p:cNvSpPr>
          <p:nvPr>
            <p:ph idx="1"/>
          </p:nvPr>
        </p:nvSpPr>
        <p:spPr>
          <a:xfrm>
            <a:off x="133952" y="0"/>
            <a:ext cx="11477768" cy="7080502"/>
          </a:xfrm>
        </p:spPr>
        <p:txBody>
          <a:bodyPr/>
          <a:lstStyle/>
          <a:p>
            <a:r>
              <a:rPr lang="zh-CN" altLang="en-US" sz="3200" b="1" smtClean="0"/>
              <a:t>（第</a:t>
            </a:r>
            <a:r>
              <a:rPr lang="en-US" altLang="zh-CN" sz="3200" b="1" smtClean="0"/>
              <a:t>10</a:t>
            </a:r>
            <a:r>
              <a:rPr lang="zh-CN" altLang="en-US" sz="3200" b="1" smtClean="0"/>
              <a:t>段）“席加洛夫将军？哦！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叶尔德林，帮我把大衣脱下来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真要命，天这么热，看样子多半要下雨了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只是有一件事我还不懂：它怎么会咬着你的？”奥楚蔑洛夫对赫留金说，“难道它够得着你的手指头？它是那么小；你呢，却长得这么魁梧！你那手指头一定是给小钉子弄破的，后来却异想天开，想得到一笔什么赔偿费了。你这种人啊……是出了名的！我可知道你们这些鬼东西是什么玩意儿！”</a:t>
            </a:r>
          </a:p>
          <a:p>
            <a:pPr>
              <a:buNone/>
            </a:pPr>
            <a:r>
              <a:rPr lang="zh-CN" altLang="en-US" sz="3200" b="1" smtClean="0"/>
              <a:t> 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4" name="内容占位符 2"/>
          <p:cNvSpPr>
            <a:spLocks noGrp="1"/>
          </p:cNvSpPr>
          <p:nvPr>
            <p:ph idx="1"/>
          </p:nvPr>
        </p:nvSpPr>
        <p:spPr>
          <a:xfrm>
            <a:off x="133952" y="0"/>
            <a:ext cx="11477768" cy="7080502"/>
          </a:xfrm>
        </p:spPr>
        <p:txBody>
          <a:bodyPr/>
          <a:lstStyle/>
          <a:p>
            <a:r>
              <a:rPr lang="zh-CN" altLang="en-US" sz="3200" b="1" smtClean="0"/>
              <a:t>（第</a:t>
            </a:r>
            <a:r>
              <a:rPr lang="en-US" altLang="zh-CN" sz="3200" b="1" smtClean="0"/>
              <a:t>10</a:t>
            </a:r>
            <a:r>
              <a:rPr lang="zh-CN" altLang="en-US" sz="3200" b="1" smtClean="0"/>
              <a:t>段）“席加洛夫将军？哦！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叶尔德林，帮我把大衣脱下来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真要命，天这么热，看样子多半要下雨了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只是有一件事我还不懂：它怎么会咬着你的？”奥楚蔑洛夫对赫留金说，“难道它够得着你的手指头？它是那么小；你呢，却长得这么魁梧！你那手指头</a:t>
            </a:r>
            <a:r>
              <a:rPr lang="zh-CN" altLang="en-US" sz="3200" b="1" smtClean="0">
                <a:solidFill>
                  <a:srgbClr val="FF0000"/>
                </a:solidFill>
              </a:rPr>
              <a:t>一定</a:t>
            </a:r>
            <a:r>
              <a:rPr lang="zh-CN" altLang="en-US" sz="3200" b="1" smtClean="0"/>
              <a:t>是给小钉子弄破的，后来却异想天开，想得到一笔什么赔偿费了。你这种人啊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是出了名的！</a:t>
            </a:r>
            <a:r>
              <a:rPr lang="zh-CN" altLang="en-US" sz="3200" b="1" smtClean="0">
                <a:solidFill>
                  <a:srgbClr val="FF0000"/>
                </a:solidFill>
              </a:rPr>
              <a:t>我可知道</a:t>
            </a:r>
            <a:r>
              <a:rPr lang="zh-CN" altLang="en-US" sz="3200" b="1" smtClean="0"/>
              <a:t>你们这些</a:t>
            </a:r>
            <a:r>
              <a:rPr lang="zh-CN" altLang="en-US" sz="3200" b="1" smtClean="0">
                <a:solidFill>
                  <a:srgbClr val="FF0000"/>
                </a:solidFill>
              </a:rPr>
              <a:t>鬼东西</a:t>
            </a:r>
            <a:r>
              <a:rPr lang="zh-CN" altLang="en-US" sz="3200" b="1" smtClean="0"/>
              <a:t>是什么玩意儿！”</a:t>
            </a:r>
            <a:endParaRPr lang="en-US" altLang="zh-CN" sz="3200" b="1" smtClean="0"/>
          </a:p>
          <a:p>
            <a:pPr>
              <a:buNone/>
            </a:pP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4" name="内容占位符 2"/>
          <p:cNvSpPr>
            <a:spLocks noGrp="1"/>
          </p:cNvSpPr>
          <p:nvPr>
            <p:ph idx="1"/>
          </p:nvPr>
        </p:nvSpPr>
        <p:spPr>
          <a:xfrm>
            <a:off x="133952" y="0"/>
            <a:ext cx="11477768" cy="7080502"/>
          </a:xfrm>
        </p:spPr>
        <p:txBody>
          <a:bodyPr/>
          <a:lstStyle/>
          <a:p>
            <a:r>
              <a:rPr lang="zh-CN" altLang="en-US" sz="3200" b="1" smtClean="0"/>
              <a:t>（第</a:t>
            </a:r>
            <a:r>
              <a:rPr lang="en-US" altLang="zh-CN" sz="3200" b="1" smtClean="0"/>
              <a:t>10</a:t>
            </a:r>
            <a:r>
              <a:rPr lang="zh-CN" altLang="en-US" sz="3200" b="1" smtClean="0"/>
              <a:t>段）“席加洛夫将军？哦！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叶尔德林，帮我把大衣脱下来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真要命，天这么热，看样子多半要下雨了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只是有一件事我还不懂：它怎么会咬着你的？”奥楚蔑洛夫对赫留金说，“难道它够得着你的手指头？它是那么小；你呢，却长得这么魁梧！你那手指头</a:t>
            </a:r>
            <a:r>
              <a:rPr lang="zh-CN" altLang="en-US" sz="3200" b="1" smtClean="0">
                <a:solidFill>
                  <a:srgbClr val="FF0000"/>
                </a:solidFill>
              </a:rPr>
              <a:t>一定</a:t>
            </a:r>
            <a:r>
              <a:rPr lang="zh-CN" altLang="en-US" sz="3200" b="1" smtClean="0"/>
              <a:t>是给小钉子弄破的，后来却异想天开，想得到一笔什么赔偿费了。你这种人啊</a:t>
            </a:r>
            <a:r>
              <a:rPr lang="en-US" altLang="zh-CN" sz="3200" b="1" smtClean="0"/>
              <a:t>……</a:t>
            </a:r>
            <a:r>
              <a:rPr lang="zh-CN" altLang="en-US" sz="3200" b="1" smtClean="0"/>
              <a:t>是出了名的！</a:t>
            </a:r>
            <a:r>
              <a:rPr lang="zh-CN" altLang="en-US" sz="3200" b="1" smtClean="0">
                <a:solidFill>
                  <a:srgbClr val="FF0000"/>
                </a:solidFill>
              </a:rPr>
              <a:t>我可知道</a:t>
            </a:r>
            <a:r>
              <a:rPr lang="zh-CN" altLang="en-US" sz="3200" b="1" smtClean="0"/>
              <a:t>你们这些</a:t>
            </a:r>
            <a:r>
              <a:rPr lang="zh-CN" altLang="en-US" sz="3200" b="1" smtClean="0">
                <a:solidFill>
                  <a:srgbClr val="FF0000"/>
                </a:solidFill>
              </a:rPr>
              <a:t>鬼东西</a:t>
            </a:r>
            <a:r>
              <a:rPr lang="zh-CN" altLang="en-US" sz="3200" b="1" smtClean="0"/>
              <a:t>是什么玩意儿！”</a:t>
            </a:r>
            <a:endParaRPr lang="en-US" altLang="zh-CN" sz="3200" b="1" smtClean="0"/>
          </a:p>
          <a:p>
            <a:pPr>
              <a:lnSpc>
                <a:spcPct val="100000"/>
              </a:lnSpc>
              <a:buNone/>
            </a:pPr>
            <a:r>
              <a:rPr lang="en-US" altLang="zh-CN" sz="3200" b="1" smtClean="0"/>
              <a:t>   </a:t>
            </a:r>
            <a:r>
              <a:rPr lang="zh-CN" altLang="en-US" sz="3200" b="1" smtClean="0">
                <a:solidFill>
                  <a:srgbClr val="C00000"/>
                </a:solidFill>
              </a:rPr>
              <a:t>害怕得罪权贵，恐慌不安</a:t>
            </a:r>
            <a:endParaRPr lang="en-US" altLang="zh-CN" sz="3200" b="1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smtClean="0">
                <a:solidFill>
                  <a:srgbClr val="C00000"/>
                </a:solidFill>
              </a:rPr>
              <a:t>   寻机转变话题</a:t>
            </a:r>
            <a:endParaRPr lang="en-US" altLang="zh-CN" sz="3200" b="1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smtClean="0">
                <a:solidFill>
                  <a:srgbClr val="C00000"/>
                </a:solidFill>
              </a:rPr>
              <a:t>   强作镇定</a:t>
            </a:r>
            <a:endParaRPr lang="en-US" altLang="zh-CN" sz="3200" b="1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3200" b="1" smtClean="0">
                <a:solidFill>
                  <a:srgbClr val="C00000"/>
                </a:solidFill>
              </a:rPr>
              <a:t>   专制蛮横无理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5" name="内容占位符 2"/>
          <p:cNvSpPr>
            <a:spLocks noGrp="1"/>
          </p:cNvSpPr>
          <p:nvPr>
            <p:ph idx="1"/>
          </p:nvPr>
        </p:nvSpPr>
        <p:spPr>
          <a:xfrm>
            <a:off x="271172" y="681037"/>
            <a:ext cx="11353800" cy="6176963"/>
          </a:xfrm>
        </p:spPr>
        <p:txBody>
          <a:bodyPr/>
          <a:lstStyle/>
          <a:p>
            <a:r>
              <a:rPr lang="zh-CN" altLang="en-US" sz="4600" b="1" smtClean="0"/>
              <a:t>（第29段）我早晚要收拾你！”奥楚蔑洛夫向他恐吓说，裹紧大衣，接着穿过市场的广场径自走了。</a:t>
            </a:r>
          </a:p>
          <a:p>
            <a:endParaRPr lang="zh-CN" altLang="en-US" sz="4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5" name="内容占位符 2"/>
          <p:cNvSpPr>
            <a:spLocks noGrp="1"/>
          </p:cNvSpPr>
          <p:nvPr>
            <p:ph idx="1"/>
          </p:nvPr>
        </p:nvSpPr>
        <p:spPr>
          <a:xfrm>
            <a:off x="271172" y="681037"/>
            <a:ext cx="11353800" cy="6176963"/>
          </a:xfrm>
        </p:spPr>
        <p:txBody>
          <a:bodyPr/>
          <a:lstStyle/>
          <a:p>
            <a:r>
              <a:rPr lang="zh-CN" altLang="en-US" sz="4600" b="1" smtClean="0"/>
              <a:t>（第</a:t>
            </a:r>
            <a:r>
              <a:rPr lang="en-US" altLang="zh-CN" sz="4600" b="1" smtClean="0"/>
              <a:t>29</a:t>
            </a:r>
            <a:r>
              <a:rPr lang="zh-CN" altLang="en-US" sz="4600" b="1" smtClean="0"/>
              <a:t>段）</a:t>
            </a:r>
            <a:r>
              <a:rPr lang="zh-CN" altLang="en-US" sz="4600" b="1" smtClean="0">
                <a:solidFill>
                  <a:srgbClr val="FF0000"/>
                </a:solidFill>
              </a:rPr>
              <a:t>我早晚要收拾你！</a:t>
            </a:r>
            <a:r>
              <a:rPr lang="zh-CN" altLang="en-US" sz="4600" b="1" smtClean="0"/>
              <a:t>”奥楚蔑洛夫向他</a:t>
            </a:r>
            <a:r>
              <a:rPr lang="zh-CN" altLang="en-US" sz="4600" b="1" smtClean="0">
                <a:solidFill>
                  <a:srgbClr val="FF0000"/>
                </a:solidFill>
              </a:rPr>
              <a:t>恐吓</a:t>
            </a:r>
            <a:r>
              <a:rPr lang="zh-CN" altLang="en-US" sz="4600" b="1" smtClean="0"/>
              <a:t>说，</a:t>
            </a:r>
            <a:r>
              <a:rPr lang="zh-CN" altLang="en-US" sz="4600" b="1" smtClean="0">
                <a:solidFill>
                  <a:srgbClr val="FF0000"/>
                </a:solidFill>
              </a:rPr>
              <a:t>裹紧大衣</a:t>
            </a:r>
            <a:r>
              <a:rPr lang="zh-CN" altLang="en-US" sz="4600" b="1" smtClean="0"/>
              <a:t>，接着穿过市场的广场径自走了。</a:t>
            </a:r>
            <a:endParaRPr lang="en-US" altLang="zh-CN" sz="4600" b="1" smtClean="0"/>
          </a:p>
          <a:p>
            <a:endParaRPr lang="zh-CN" altLang="en-US" sz="46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5" name="内容占位符 2"/>
          <p:cNvSpPr>
            <a:spLocks noGrp="1"/>
          </p:cNvSpPr>
          <p:nvPr>
            <p:ph idx="1"/>
          </p:nvPr>
        </p:nvSpPr>
        <p:spPr>
          <a:xfrm>
            <a:off x="271172" y="681037"/>
            <a:ext cx="11353800" cy="6176963"/>
          </a:xfrm>
        </p:spPr>
        <p:txBody>
          <a:bodyPr/>
          <a:lstStyle/>
          <a:p>
            <a:r>
              <a:rPr lang="zh-CN" altLang="en-US" sz="4600" b="1" smtClean="0"/>
              <a:t>（第</a:t>
            </a:r>
            <a:r>
              <a:rPr lang="en-US" altLang="zh-CN" sz="4600" b="1" smtClean="0"/>
              <a:t>29</a:t>
            </a:r>
            <a:r>
              <a:rPr lang="zh-CN" altLang="en-US" sz="4600" b="1" smtClean="0"/>
              <a:t>段）</a:t>
            </a:r>
            <a:r>
              <a:rPr lang="zh-CN" altLang="en-US" sz="4600" b="1" smtClean="0">
                <a:solidFill>
                  <a:srgbClr val="FF0000"/>
                </a:solidFill>
              </a:rPr>
              <a:t>我早晚要收拾你！</a:t>
            </a:r>
            <a:r>
              <a:rPr lang="zh-CN" altLang="en-US" sz="4600" b="1" smtClean="0"/>
              <a:t>”奥楚蔑洛夫向他</a:t>
            </a:r>
            <a:r>
              <a:rPr lang="zh-CN" altLang="en-US" sz="4600" b="1" smtClean="0">
                <a:solidFill>
                  <a:srgbClr val="FF0000"/>
                </a:solidFill>
              </a:rPr>
              <a:t>恐吓</a:t>
            </a:r>
            <a:r>
              <a:rPr lang="zh-CN" altLang="en-US" sz="4600" b="1" smtClean="0"/>
              <a:t>说，</a:t>
            </a:r>
            <a:r>
              <a:rPr lang="zh-CN" altLang="en-US" sz="4600" b="1" smtClean="0">
                <a:solidFill>
                  <a:srgbClr val="FF0000"/>
                </a:solidFill>
              </a:rPr>
              <a:t>裹紧大衣</a:t>
            </a:r>
            <a:r>
              <a:rPr lang="zh-CN" altLang="en-US" sz="4600" b="1" smtClean="0"/>
              <a:t>，接着穿过市场的广场径自走了。</a:t>
            </a:r>
            <a:endParaRPr lang="en-US" altLang="zh-CN" sz="4600" b="1" smtClean="0"/>
          </a:p>
          <a:p>
            <a:r>
              <a:rPr lang="zh-CN" altLang="en-US" sz="4600" b="1" smtClean="0">
                <a:solidFill>
                  <a:srgbClr val="C00000"/>
                </a:solidFill>
              </a:rPr>
              <a:t>担心丢掉官职，不寒而粟</a:t>
            </a:r>
            <a:endParaRPr lang="en-US" altLang="zh-CN" sz="4600" b="1" smtClean="0">
              <a:solidFill>
                <a:srgbClr val="C00000"/>
              </a:solidFill>
            </a:endParaRPr>
          </a:p>
          <a:p>
            <a:r>
              <a:rPr lang="zh-CN" altLang="en-US" sz="4600" b="1" smtClean="0">
                <a:solidFill>
                  <a:srgbClr val="C00000"/>
                </a:solidFill>
              </a:rPr>
              <a:t>专制蛮横</a:t>
            </a:r>
            <a:endParaRPr lang="en-US" altLang="zh-CN" sz="4600" b="1" smtClean="0">
              <a:solidFill>
                <a:srgbClr val="C00000"/>
              </a:solidFill>
            </a:endParaRPr>
          </a:p>
          <a:p>
            <a:r>
              <a:rPr lang="zh-CN" altLang="en-US" sz="4600" b="1" smtClean="0">
                <a:solidFill>
                  <a:srgbClr val="C00000"/>
                </a:solidFill>
              </a:rPr>
              <a:t>欺凌百姓</a:t>
            </a:r>
            <a:endParaRPr lang="en-US" altLang="zh-CN" sz="4600" b="1" smtClean="0">
              <a:solidFill>
                <a:srgbClr val="C00000"/>
              </a:solidFill>
            </a:endParaRPr>
          </a:p>
          <a:p>
            <a:endParaRPr lang="zh-CN" altLang="en-US" sz="4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8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7" name="内容占位符 2"/>
          <p:cNvSpPr>
            <a:spLocks noGrp="1"/>
          </p:cNvSpPr>
          <p:nvPr>
            <p:ph idx="1"/>
          </p:nvPr>
        </p:nvSpPr>
        <p:spPr>
          <a:xfrm>
            <a:off x="410067" y="524542"/>
            <a:ext cx="10704367" cy="6176963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写作背景：</a:t>
            </a:r>
            <a:endParaRPr lang="en-US" altLang="zh-CN" sz="3600" b="1" smtClea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变色龙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作于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1884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年，作品发表前，正是俄国民意党人刺杀亚历山大二世（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1881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）之后，亚历山大三世一上台，在竭力强化警察统治的同时，也搞了一些掩人耳目的法令，给残暴的专制主义蒙上一层面纱。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1880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年成立的治安最高委员会头目洛雷斯</a:t>
            </a:r>
            <a:r>
              <a:rPr lang="en-US" altLang="zh-CN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3200" b="1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麦里可夫后来当上了内务大臣，这是一个典型的两面派，人民称他为“狼嘴狐尾”。这时的警察再不是果戈理时代随意用拳头揍人的警棍了，而是打着遵守法令的官腔，干着献媚邀功的勾当。契诃夫刻画的警官奥楚蔑洛夫正是沙皇专制警察统治的化身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6" name="内容占位符 2"/>
          <p:cNvSpPr>
            <a:spLocks noGrp="1"/>
          </p:cNvSpPr>
          <p:nvPr>
            <p:ph idx="1"/>
          </p:nvPr>
        </p:nvSpPr>
        <p:spPr>
          <a:xfrm>
            <a:off x="464024" y="450376"/>
            <a:ext cx="10889776" cy="5726587"/>
          </a:xfrm>
        </p:spPr>
        <p:txBody>
          <a:bodyPr/>
          <a:lstStyle/>
          <a:p>
            <a:r>
              <a:rPr lang="zh-CN" altLang="en-US" sz="3400" b="1" smtClean="0"/>
              <a:t>作业</a:t>
            </a:r>
            <a:endParaRPr lang="en-US" altLang="zh-CN" sz="3400" b="1" smtClean="0"/>
          </a:p>
          <a:p>
            <a:r>
              <a:rPr lang="en-US" altLang="zh-CN" sz="3400" b="1" smtClean="0"/>
              <a:t>1.</a:t>
            </a:r>
            <a:r>
              <a:rPr lang="zh-CN" altLang="en-US" sz="3400" b="1" smtClean="0"/>
              <a:t>明天上交一篇“我读</a:t>
            </a:r>
            <a:r>
              <a:rPr lang="en-US" altLang="zh-CN" sz="3400" b="1" smtClean="0"/>
              <a:t>《</a:t>
            </a:r>
            <a:r>
              <a:rPr lang="zh-CN" altLang="en-US" sz="3400" b="1" smtClean="0"/>
              <a:t>变色龙</a:t>
            </a:r>
            <a:r>
              <a:rPr lang="en-US" altLang="zh-CN" sz="3400" b="1" smtClean="0"/>
              <a:t>》</a:t>
            </a:r>
            <a:r>
              <a:rPr lang="zh-CN" altLang="en-US" sz="3400" b="1" smtClean="0"/>
              <a:t>有感”的文章，字数不少于</a:t>
            </a:r>
            <a:r>
              <a:rPr lang="en-US" altLang="zh-CN" sz="3400" b="1" smtClean="0"/>
              <a:t>600</a:t>
            </a:r>
            <a:r>
              <a:rPr lang="zh-CN" altLang="en-US" sz="3400" b="1" smtClean="0"/>
              <a:t>字。</a:t>
            </a:r>
            <a:endParaRPr lang="en-US" altLang="zh-CN" sz="3400" b="1" smtClean="0"/>
          </a:p>
          <a:p>
            <a:r>
              <a:rPr lang="zh-CN" altLang="en-US" sz="3400" b="1" smtClean="0"/>
              <a:t>（可选择“普洛诃尔”“小狗”“奥楚蔑洛夫”“赫留金”“叶尔德林”，“围观的群众”结合文章内容，注意抓住人物细节分析形象并评价）</a:t>
            </a:r>
            <a:endParaRPr lang="en-US" altLang="zh-CN" sz="3400" b="1" smtClean="0"/>
          </a:p>
          <a:p>
            <a:r>
              <a:rPr lang="en-US" altLang="zh-CN" sz="3400" b="1" smtClean="0"/>
              <a:t>2.</a:t>
            </a:r>
            <a:r>
              <a:rPr lang="zh-CN" altLang="en-US" sz="3400" b="1" smtClean="0"/>
              <a:t>本周阅读数目推荐</a:t>
            </a:r>
            <a:endParaRPr lang="en-US" altLang="zh-CN" sz="3400" b="1" smtClean="0"/>
          </a:p>
          <a:p>
            <a:r>
              <a:rPr lang="zh-CN" altLang="en-US" sz="3400" b="1" smtClean="0"/>
              <a:t>契诃夫</a:t>
            </a:r>
            <a:r>
              <a:rPr lang="en-US" altLang="zh-CN" sz="3400" b="1" smtClean="0"/>
              <a:t>《</a:t>
            </a:r>
            <a:r>
              <a:rPr lang="zh-CN" altLang="en-US" sz="3400" b="1" smtClean="0"/>
              <a:t>小公务员之死</a:t>
            </a:r>
            <a:r>
              <a:rPr lang="en-US" altLang="zh-CN" sz="3400" b="1" smtClean="0"/>
              <a:t>》《</a:t>
            </a:r>
            <a:r>
              <a:rPr lang="zh-CN" altLang="en-US" sz="3400" b="1" smtClean="0"/>
              <a:t>胖子与瘦子</a:t>
            </a:r>
            <a:r>
              <a:rPr lang="en-US" altLang="zh-CN" sz="3400" b="1" smtClean="0"/>
              <a:t>》《</a:t>
            </a:r>
            <a:r>
              <a:rPr lang="zh-CN" altLang="en-US" sz="3400" b="1" smtClean="0"/>
              <a:t>套中人</a:t>
            </a:r>
            <a:r>
              <a:rPr lang="en-US" altLang="zh-CN" sz="3400" b="1" smtClean="0"/>
              <a:t>》</a:t>
            </a:r>
          </a:p>
        </p:txBody>
      </p:sp>
      <p:pic>
        <p:nvPicPr>
          <p:cNvPr id="104860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47400" y="11506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795" y="984885"/>
            <a:ext cx="10515600" cy="50882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戳                逮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逮捕</a:t>
            </a:r>
            <a:endParaRPr lang="zh-CN" altLang="zh-CN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盛满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旺盛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醋栗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粟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畜生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畜牧                </a:t>
            </a:r>
          </a:p>
          <a:p>
            <a:pPr marL="0" indent="0">
              <a:buNone/>
            </a:pP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乞丐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魁梧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杀戮</a:t>
            </a:r>
            <a:endParaRPr lang="zh-CN" altLang="zh-CN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无赖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筛</a:t>
            </a: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             猪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崽</a:t>
            </a:r>
            <a:r>
              <a:rPr lang="en-US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244090" y="1076325"/>
            <a:ext cx="272542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chu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ō 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</a:t>
            </a:r>
            <a:endParaRPr lang="zh-CN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50" y="2186305"/>
            <a:ext cx="1805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sh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è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ng</a:t>
            </a:r>
            <a:endParaRPr lang="zh-CN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47835" y="5149215"/>
            <a:ext cx="13335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z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ǎ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4090" y="2186305"/>
            <a:ext cx="20085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é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ng</a:t>
            </a:r>
            <a:endParaRPr lang="en-US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19495" y="4147185"/>
            <a:ext cx="23729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ku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í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ú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47835" y="2186305"/>
            <a:ext cx="741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ì 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47835" y="1209675"/>
            <a:ext cx="1073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37250" y="3145155"/>
            <a:ext cx="1312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96490" y="5149215"/>
            <a:ext cx="12909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96490" y="3145155"/>
            <a:ext cx="12566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47835" y="3144520"/>
            <a:ext cx="991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4715" y="1209675"/>
            <a:ext cx="12376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ǎ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 </a:t>
            </a:r>
            <a:endParaRPr lang="zh-CN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96490" y="4147185"/>
            <a:ext cx="20688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í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  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18530" y="5149215"/>
            <a:ext cx="1643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sh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ā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47835" y="4208780"/>
            <a:ext cx="29006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 lù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5795" y="984885"/>
            <a:ext cx="10515600" cy="50882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戳                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逮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逮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捕</a:t>
            </a:r>
            <a:endParaRPr lang="zh-CN" altLang="zh-CN" sz="4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盛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满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旺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盛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醋</a:t>
            </a:r>
            <a:r>
              <a:rPr lang="zh-CN" altLang="zh-CN" sz="4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栗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48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48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粟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畜生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畜</a:t>
            </a: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牧                </a:t>
            </a:r>
          </a:p>
          <a:p>
            <a:pPr marL="0" indent="0">
              <a:buNone/>
            </a:pP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乞丐</a:t>
            </a:r>
            <a:r>
              <a:rPr lang="en-US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魁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梧             </a:t>
            </a:r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杀戮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</a:p>
          <a:p>
            <a:pPr marL="0" indent="0">
              <a:buNone/>
            </a:pPr>
            <a:r>
              <a:rPr lang="zh-CN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无</a:t>
            </a:r>
            <a:r>
              <a:rPr lang="zh-CN" altLang="zh-CN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赖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筛</a:t>
            </a:r>
            <a:r>
              <a:rPr lang="zh-CN" altLang="en-US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             猪</a:t>
            </a:r>
            <a:r>
              <a:rPr lang="zh-CN" altLang="zh-CN" sz="4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崽</a:t>
            </a:r>
            <a:r>
              <a:rPr lang="en-US" altLang="zh-CN" sz="48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2244090" y="1076325"/>
            <a:ext cx="272542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chu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ō 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     </a:t>
            </a:r>
            <a:endParaRPr lang="zh-CN" altLang="zh-CN" sz="4400" b="1" smtClean="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50" y="2186305"/>
            <a:ext cx="1805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sh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è</a:t>
            </a:r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ng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347835" y="5149215"/>
            <a:ext cx="13335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z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ǎ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4090" y="2186305"/>
            <a:ext cx="20085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</a:t>
            </a:r>
            <a:r>
              <a:rPr lang="zh-CN" altLang="zh-CN" sz="44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é</a:t>
            </a: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19495" y="4147185"/>
            <a:ext cx="23729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ku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í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w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ú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47835" y="2186305"/>
            <a:ext cx="7416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ì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47835" y="1209675"/>
            <a:ext cx="1073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37250" y="3145155"/>
            <a:ext cx="1312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ch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96490" y="5149215"/>
            <a:ext cx="12909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l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96490" y="3145155"/>
            <a:ext cx="12566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47835" y="3144520"/>
            <a:ext cx="991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37885" y="1209675"/>
            <a:ext cx="1236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zh-CN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ǎ</a:t>
            </a:r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96490" y="4147185"/>
            <a:ext cx="20688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q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í  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g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à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  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37250" y="5149215"/>
            <a:ext cx="1643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sh</a:t>
            </a:r>
            <a:r>
              <a:rPr lang="zh-CN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ā</a:t>
            </a:r>
            <a:r>
              <a:rPr lang="en-US" altLang="zh-CN" sz="4400" b="1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i</a:t>
            </a:r>
            <a:endParaRPr lang="zh-CN" altLang="en-US" sz="4400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47835" y="4147185"/>
            <a:ext cx="29006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lù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4" name="标题 1"/>
          <p:cNvSpPr>
            <a:spLocks noGrp="1"/>
          </p:cNvSpPr>
          <p:nvPr>
            <p:ph idx="1"/>
          </p:nvPr>
        </p:nvSpPr>
        <p:spPr>
          <a:xfrm>
            <a:off x="942975" y="729615"/>
            <a:ext cx="2505710" cy="8629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</a:rPr>
              <a:t>无精打</a:t>
            </a:r>
            <a:r>
              <a:rPr lang="zh-CN" alt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采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endParaRPr lang="en-US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0"/>
          <p:cNvSpPr txBox="1"/>
          <p:nvPr/>
        </p:nvSpPr>
        <p:spPr>
          <a:xfrm>
            <a:off x="892175" y="1592580"/>
            <a:ext cx="2151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</a:t>
            </a:r>
            <a:r>
              <a:rPr lang="zh-CN" alt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缘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无故：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3920" y="2393950"/>
            <a:ext cx="185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异想天开：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3920" y="3687445"/>
            <a:ext cx="18586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荒</a:t>
            </a:r>
            <a:r>
              <a:rPr lang="zh-CN" altLang="zh-CN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谬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32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未雨绸</a:t>
            </a:r>
            <a:r>
              <a:rPr lang="zh-CN" altLang="en-US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缪：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2975" y="5028565"/>
            <a:ext cx="1415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洋溢：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43555" y="869315"/>
            <a:ext cx="6633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形容不高兴，精神不振作。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991485" y="1592580"/>
            <a:ext cx="5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没有原因。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2991485" y="2393950"/>
            <a:ext cx="7252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指想法很不切实际，非常离奇，荒唐浮夸，不正确，不实在。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91485" y="3687445"/>
            <a:ext cx="7723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有荒唐错误、非常不近情理之意。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91485" y="4271010"/>
            <a:ext cx="5446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比喻事先做好准备工作。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43555" y="5028565"/>
            <a:ext cx="5342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情绪、气氛等充分流露。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4" name="标题 1"/>
          <p:cNvSpPr>
            <a:spLocks noGrp="1"/>
          </p:cNvSpPr>
          <p:nvPr>
            <p:ph idx="1"/>
          </p:nvPr>
        </p:nvSpPr>
        <p:spPr>
          <a:xfrm>
            <a:off x="942975" y="729615"/>
            <a:ext cx="2505710" cy="8629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</a:rPr>
              <a:t>无精打</a:t>
            </a:r>
            <a:r>
              <a:rPr lang="zh-CN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采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endParaRPr lang="en-US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b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0"/>
          <p:cNvSpPr txBox="1"/>
          <p:nvPr/>
        </p:nvSpPr>
        <p:spPr>
          <a:xfrm>
            <a:off x="892175" y="1592580"/>
            <a:ext cx="2151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</a:t>
            </a:r>
            <a:r>
              <a:rPr lang="zh-CN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缘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无故：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3920" y="2393950"/>
            <a:ext cx="1859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异想天开：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3920" y="3687445"/>
            <a:ext cx="18586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荒</a:t>
            </a:r>
            <a:r>
              <a:rPr lang="zh-CN" altLang="zh-CN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谬</a:t>
            </a:r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zh-CN" altLang="en-US" sz="3200" b="1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未雨绸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缪</a:t>
            </a:r>
            <a:r>
              <a:rPr lang="zh-CN" altLang="en-US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2975" y="5028565"/>
            <a:ext cx="1415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洋溢：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43555" y="869315"/>
            <a:ext cx="6633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形容不高兴，精神不振作。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991485" y="1592580"/>
            <a:ext cx="572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没有原因。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2991485" y="2393950"/>
            <a:ext cx="7252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指想法很不切实际，非常离奇，荒唐浮夸，不正确，不实在。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91485" y="3687445"/>
            <a:ext cx="7723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有荒唐错误、非常不近情理之意。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91485" y="4271010"/>
            <a:ext cx="5446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比喻事先做好准备工作。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43555" y="5028565"/>
            <a:ext cx="5342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情绪、气氛等充分流露。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5" name="内容占位符 2"/>
          <p:cNvSpPr>
            <a:spLocks noGrp="1"/>
          </p:cNvSpPr>
          <p:nvPr>
            <p:ph idx="1"/>
          </p:nvPr>
        </p:nvSpPr>
        <p:spPr>
          <a:xfrm>
            <a:off x="276173" y="1693472"/>
            <a:ext cx="11067197" cy="3809778"/>
          </a:xfrm>
        </p:spPr>
        <p:txBody>
          <a:bodyPr/>
          <a:lstStyle/>
          <a:p>
            <a:pPr algn="l"/>
            <a:br>
              <a:rPr lang="zh-CN" altLang="en-US" sz="3700" b="1" smtClean="0">
                <a:solidFill>
                  <a:srgbClr val="002060"/>
                </a:solidFill>
              </a:rPr>
            </a:br>
            <a:r>
              <a:rPr lang="zh-CN" altLang="en-US" sz="3700" b="1" smtClean="0">
                <a:solidFill>
                  <a:srgbClr val="002060"/>
                </a:solidFill>
              </a:rPr>
              <a:t>    小说：以刻画</a:t>
            </a:r>
            <a:r>
              <a:rPr lang="zh-CN" altLang="en-US" sz="3700" b="1" smtClean="0">
                <a:solidFill>
                  <a:srgbClr val="C00000"/>
                </a:solidFill>
              </a:rPr>
              <a:t>人物形象</a:t>
            </a:r>
            <a:r>
              <a:rPr lang="zh-CN" altLang="en-US" sz="3700" b="1" smtClean="0">
                <a:solidFill>
                  <a:srgbClr val="002060"/>
                </a:solidFill>
              </a:rPr>
              <a:t>为中心，通过完整的故事情节和环境描写来反映社会生活的文学体裁</a:t>
            </a:r>
            <a:br>
              <a:rPr lang="zh-CN" altLang="en-US" sz="3700" b="1" smtClean="0">
                <a:solidFill>
                  <a:srgbClr val="002060"/>
                </a:solidFill>
              </a:rPr>
            </a:br>
            <a:r>
              <a:rPr lang="zh-CN" altLang="en-US" sz="3700" b="1" smtClean="0">
                <a:solidFill>
                  <a:srgbClr val="002060"/>
                </a:solidFill>
              </a:rPr>
              <a:t>小说有三个要素：人物形象、故事情节、典型环境（自然环境和社会环境）</a:t>
            </a:r>
            <a:endParaRPr lang="zh-CN" altLang="en-US" sz="3700" b="1">
              <a:solidFill>
                <a:srgbClr val="002060"/>
              </a:solidFill>
            </a:endParaRPr>
          </a:p>
        </p:txBody>
      </p:sp>
      <p:sp>
        <p:nvSpPr>
          <p:cNvPr id="2" name="文本框 0"/>
          <p:cNvSpPr txBox="1"/>
          <p:nvPr/>
        </p:nvSpPr>
        <p:spPr>
          <a:xfrm>
            <a:off x="751205" y="1149985"/>
            <a:ext cx="67519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rgbClr val="002060"/>
                </a:solidFill>
                <a:latin typeface="+mn-lt"/>
                <a:ea typeface="+mn-ea"/>
                <a:sym typeface="+mn-ea"/>
              </a:rPr>
              <a:t>什么是“小说”</a:t>
            </a:r>
            <a:r>
              <a:rPr lang="en-US" altLang="zh-CN" sz="5400" b="1" smtClean="0">
                <a:solidFill>
                  <a:srgbClr val="002060"/>
                </a:solidFill>
                <a:latin typeface="+mn-lt"/>
                <a:ea typeface="+mn-ea"/>
                <a:sym typeface="+mn-ea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6" name="内容占位符 2"/>
          <p:cNvSpPr>
            <a:spLocks noGrp="1"/>
          </p:cNvSpPr>
          <p:nvPr>
            <p:ph idx="1"/>
          </p:nvPr>
        </p:nvSpPr>
        <p:spPr>
          <a:xfrm>
            <a:off x="599927" y="1382599"/>
            <a:ext cx="10431554" cy="4315023"/>
          </a:xfrm>
        </p:spPr>
        <p:txBody>
          <a:bodyPr/>
          <a:lstStyle/>
          <a:p>
            <a:pPr>
              <a:buNone/>
            </a:pPr>
            <a:endParaRPr lang="en-US" altLang="zh-CN" sz="4400" b="1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4400" b="1" smtClean="0">
                <a:solidFill>
                  <a:srgbClr val="002060"/>
                </a:solidFill>
              </a:rPr>
              <a:t>阅读课文，</a:t>
            </a:r>
            <a:r>
              <a:rPr lang="zh-CN" altLang="en-US" sz="4400" b="1" smtClean="0">
                <a:solidFill>
                  <a:srgbClr val="FF0000"/>
                </a:solidFill>
              </a:rPr>
              <a:t>圈点勾画</a:t>
            </a:r>
            <a:r>
              <a:rPr lang="zh-CN" altLang="en-US" sz="4400" b="1" smtClean="0">
                <a:solidFill>
                  <a:srgbClr val="002060"/>
                </a:solidFill>
              </a:rPr>
              <a:t> 出“奥楚蔑洛夫”这一人物形象的</a:t>
            </a:r>
            <a:r>
              <a:rPr lang="zh-CN" altLang="en-US" sz="4400" b="1" smtClean="0">
                <a:solidFill>
                  <a:srgbClr val="FF0000"/>
                </a:solidFill>
              </a:rPr>
              <a:t>典型的细节</a:t>
            </a:r>
            <a:r>
              <a:rPr lang="zh-CN" altLang="en-US" sz="4400" b="1" smtClean="0">
                <a:solidFill>
                  <a:srgbClr val="002060"/>
                </a:solidFill>
              </a:rPr>
              <a:t>并试</a:t>
            </a:r>
            <a:r>
              <a:rPr lang="zh-CN" altLang="en-US" sz="4400" b="1" smtClean="0">
                <a:solidFill>
                  <a:srgbClr val="FF0000"/>
                </a:solidFill>
              </a:rPr>
              <a:t>概括</a:t>
            </a:r>
            <a:r>
              <a:rPr lang="zh-CN" altLang="en-US" sz="4400" b="1" smtClean="0">
                <a:solidFill>
                  <a:srgbClr val="002060"/>
                </a:solidFill>
              </a:rPr>
              <a:t>“奥楚蔑洛夫” 这一人物形象。</a:t>
            </a:r>
            <a:endParaRPr lang="en-US" altLang="zh-CN" sz="4400" b="1" smtClean="0">
              <a:solidFill>
                <a:srgbClr val="00206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9" name="内容占位符 2"/>
          <p:cNvSpPr>
            <a:spLocks noGrp="1"/>
          </p:cNvSpPr>
          <p:nvPr>
            <p:ph idx="1"/>
          </p:nvPr>
        </p:nvSpPr>
        <p:spPr>
          <a:xfrm>
            <a:off x="75565" y="71755"/>
            <a:ext cx="12025630" cy="6761480"/>
          </a:xfrm>
        </p:spPr>
        <p:txBody>
          <a:bodyPr/>
          <a:lstStyle/>
          <a:p>
            <a:pPr>
              <a:buNone/>
            </a:pPr>
            <a:endParaRPr lang="zh-CN" altLang="zh-CN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zh-CN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194304" name="表格 4"/>
          <p:cNvGraphicFramePr>
            <a:graphicFrameLocks noGrp="1"/>
          </p:cNvGraphicFramePr>
          <p:nvPr/>
        </p:nvGraphicFramePr>
        <p:xfrm>
          <a:off x="363067" y="376451"/>
          <a:ext cx="11450472" cy="6181868"/>
        </p:xfrm>
        <a:graphic>
          <a:graphicData uri="http://schemas.openxmlformats.org/drawingml/2006/table">
            <a:tbl>
              <a:tblPr firstRow="1" bandRow="1">
                <a:tableStyleId>{BC89EF96-8CEA-46FF-86C4-4CE0E7609803}</a:tableStyleId>
              </a:tblPr>
              <a:tblGrid>
                <a:gridCol w="3757930"/>
                <a:gridCol w="3875718"/>
                <a:gridCol w="3816824"/>
              </a:tblGrid>
              <a:tr h="443309">
                <a:tc>
                  <a:txBody>
                    <a:bodyPr vert="horz" wrap="square"/>
                    <a:lstStyle/>
                    <a:p>
                      <a:r>
                        <a:rPr lang="zh-CN" altLang="en-US" sz="2400" b="1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狗主人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zh-CN" altLang="en-US" sz="2400" b="1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对小狗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zh-CN" altLang="en-US" sz="2400" b="1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对赫留金</a:t>
                      </a:r>
                    </a:p>
                  </a:txBody>
                  <a:tcPr/>
                </a:tc>
              </a:tr>
              <a:tr h="970280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不知是“谁家的狗”。（第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</a:t>
                      </a:r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</a:t>
                      </a: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02640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有人说“这好像”是“将军家的狗”。</a:t>
                      </a:r>
                      <a:r>
                        <a:rPr lang="en-US" altLang="zh-CN" sz="2400" b="1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2400" b="1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（第</a:t>
                      </a:r>
                      <a:r>
                        <a:rPr lang="en-US" altLang="zh-CN" sz="2400" b="1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</a:t>
                      </a:r>
                      <a:r>
                        <a:rPr lang="zh-CN" altLang="en-US" sz="2400" b="1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段）</a:t>
                      </a:r>
                      <a:endParaRPr lang="zh-CN" altLang="en-US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767752"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巡警说“这不是将军家里的狗”。（第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14</a:t>
                      </a:r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</a:t>
                      </a: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767752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有人说：“没错儿，将军家的狗！”（第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</a:t>
                      </a:r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</a:t>
                      </a: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443309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将军家的厨师说“我们那儿从来没有这样的狗”。（第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22</a:t>
                      </a:r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</a:t>
                      </a: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2400" b="1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096788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厨师说“这是将军的哥哥的狗”（第</a:t>
                      </a:r>
                      <a:r>
                        <a:rPr lang="en-US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24</a:t>
                      </a:r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</a:t>
                      </a:r>
                      <a:r>
                        <a:rPr lang="zh-CN" altLang="zh-CN" sz="2400" b="1" kern="1200" smtClean="0">
                          <a:solidFill>
                            <a:schemeClr val="dk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zh-CN" sz="2400" b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297680" y="1003300"/>
            <a:ext cx="3714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野畜生，疯狗，把它弄死好了。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211185" y="1003300"/>
            <a:ext cx="3463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肯定赫留金被狗咬了。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97680" y="1833245"/>
            <a:ext cx="33915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它是那么小，它怎么会咬着你的？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11185" y="1833245"/>
            <a:ext cx="36023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一定是给小钉子弄破的。你们这些鬼东西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97680" y="2816860"/>
            <a:ext cx="2668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下贱胚子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10550" y="2816860"/>
            <a:ext cx="3890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你呢，受了害</a:t>
            </a: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不能不管。</a:t>
            </a:r>
            <a:endParaRPr lang="zh-CN" altLang="en-US" sz="2400" b="1" smtClean="0">
              <a:solidFill>
                <a:schemeClr val="bg2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4311650" y="3430905"/>
            <a:ext cx="3390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名贵的狗。狗是娇贵的动物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11185" y="3524250"/>
            <a:ext cx="34639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你这混蛋，…怪你自己不好！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11650" y="4482465"/>
            <a:ext cx="3700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野狗，弄死它算了。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12285" y="5507355"/>
            <a:ext cx="3700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这小狗还不赖，怪伶俐的，一口就咬破了这家伙的手指头！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11185" y="5750560"/>
            <a:ext cx="2461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我早晚要收拾你！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31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318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2337_1"/>
  <p:tag name="KSO_WM_TAG_VERSION" val="1.0"/>
  <p:tag name="KSO_WM_TEMPLATE_CATEGORY" val="custom"/>
  <p:tag name="KSO_WM_TEMPLATE_INDEX" val="20184318"/>
  <p:tag name="KSO_WM_TEMPLATE_SUBCATEGORY" val="combine"/>
  <p:tag name="KSO_WM_TEMPLATE_THUMBS_INDEX" val="1、4、5、6、11、12、18、23、31、33"/>
</p:tagLst>
</file>

<file path=ppt/tags/tag4.xml><?xml version="1.0" encoding="utf-8"?>
<p:tagLst xmlns:p="http://schemas.openxmlformats.org/presentationml/2006/main">
  <p:tag name="KSO_WM_BEAUTIFY_FLAG" val="#wm#"/>
  <p:tag name="KSO_WM_COMBINE_RELATE_SLIDE_ID" val="background20182337_1"/>
  <p:tag name="KSO_WM_SLIDE_ID" val="custom20184318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0184318"/>
  <p:tag name="KSO_WM_TEMPLATE_SUBCATEGORY" val="combine"/>
  <p:tag name="KSO_WM_TEMPLATE_THUMBS_INDEX" val="1、4、5、6、11、12、18、23、31、3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31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318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rgbClr val="3A5562"/>
      </a:dk1>
      <a:lt1>
        <a:srgbClr val="FFFFFF"/>
      </a:lt1>
      <a:dk2>
        <a:srgbClr val="44546A"/>
      </a:dk2>
      <a:lt2>
        <a:srgbClr val="E7E6E6"/>
      </a:lt2>
      <a:accent1>
        <a:srgbClr val="3A556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131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8">
      <vt:lpstr>Arial</vt:lpstr>
      <vt:lpstr>黑体</vt:lpstr>
      <vt:lpstr>Calibri Light</vt:lpstr>
      <vt:lpstr>Calibri</vt:lpstr>
      <vt:lpstr>楷体</vt:lpstr>
      <vt:lpstr>汉仪旗黑-50S</vt:lpstr>
      <vt:lpstr>微软雅黑</vt:lpstr>
      <vt:lpstr>Times New Roman</vt:lpstr>
      <vt:lpstr>宋体</vt:lpstr>
      <vt:lpstr>Office 主题</vt:lpstr>
      <vt:lpstr>变色龙                       契诃夫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2021-02-06T14:33:21.717</cp:lastPrinted>
  <dcterms:created xsi:type="dcterms:W3CDTF">2021-02-06T14:33:21Z</dcterms:created>
  <dcterms:modified xsi:type="dcterms:W3CDTF">2021-02-06T06:33:22Z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