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gs/tag241.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notesSlides/notesSlide41.xml" ContentType="application/vnd.openxmlformats-officedocument.presentationml.notesSlide+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slides/slide88.xml" ContentType="application/vnd.openxmlformats-officedocument.presentationml.slide+xml"/>
  <Override PartName="/ppt/tags/tag134.xml" ContentType="application/vnd.openxmlformats-officedocument.presentationml.tags+xml"/>
  <Override PartName="/ppt/tags/tag181.xml" ContentType="application/vnd.openxmlformats-officedocument.presentationml.tag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tags/tag112.xml" ContentType="application/vnd.openxmlformats-officedocument.presentationml.tags+xml"/>
  <Override PartName="/ppt/notesSlides/notesSlide79.xml" ContentType="application/vnd.openxmlformats-officedocument.presentationml.notesSlide+xml"/>
  <Override PartName="/ppt/tags/tag257.xml" ContentType="application/vnd.openxmlformats-officedocument.presentationml.tags+xml"/>
  <Override PartName="/ppt/slideLayouts/slideLayout18.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theme/theme2.xml" ContentType="application/vnd.openxmlformats-officedocument.theme+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tags/tag235.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notesSlides/notesSlide35.xml" ContentType="application/vnd.openxmlformats-officedocument.presentationml.notesSlide+xml"/>
  <Override PartName="/ppt/tags/tag213.xml" ContentType="application/vnd.openxmlformats-officedocument.presentationml.tags+xml"/>
  <Override PartName="/ppt/notesSlides/notesSlide82.xml" ContentType="application/vnd.openxmlformats-officedocument.presentationml.notesSlide+xml"/>
  <Override PartName="/ppt/tags/tag260.xml" ContentType="application/vnd.openxmlformats-officedocument.presentationml.tags+xml"/>
  <Override PartName="/ppt/slideLayouts/slideLayout21.xml" ContentType="application/vnd.openxmlformats-officedocument.presentationml.slideLayout+xml"/>
  <Override PartName="/ppt/tags/tag35.xml" ContentType="application/vnd.openxmlformats-officedocument.presentationml.tags+xml"/>
  <Override PartName="/ppt/tags/tag82.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notesSlides/notesSlide60.xml" ContentType="application/vnd.openxmlformats-officedocument.presentationml.notesSlide+xml"/>
  <Override PartName="/ppt/tags/tag128.xml" ContentType="application/vnd.openxmlformats-officedocument.presentationml.tags+xml"/>
  <Override PartName="/ppt/tags/tag175.xml" ContentType="application/vnd.openxmlformats-officedocument.presentationml.tags+xml"/>
  <Override PartName="/ppt/slides/slide108.xml" ContentType="application/vnd.openxmlformats-officedocument.presentationml.slide+xml"/>
  <Override PartName="/ppt/tags/tag13.xml" ContentType="application/vnd.openxmlformats-officedocument.presentationml.tags+xml"/>
  <Override PartName="/ppt/tags/tag60.xml" ContentType="application/vnd.openxmlformats-officedocument.presentationml.tags+xml"/>
  <Override PartName="/ppt/tags/tag106.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notesSlides/notesSlide98.xml" ContentType="application/vnd.openxmlformats-officedocument.presentationml.notesSlide+xml"/>
  <Override PartName="/ppt/slides/slide111.xml" ContentType="application/vnd.openxmlformats-officedocument.presentationml.slide+xml"/>
  <Override PartName="/ppt/tags/tag98.xml" ContentType="application/vnd.openxmlformats-officedocument.presentationml.tags+xml"/>
  <Override PartName="/ppt/notesSlides/notesSlide29.xml" ContentType="application/vnd.openxmlformats-officedocument.presentationml.notesSlide+xml"/>
  <Override PartName="/ppt/tags/tag207.xml" ContentType="application/vnd.openxmlformats-officedocument.presentationml.tags+xml"/>
  <Override PartName="/ppt/notesSlides/notesSlide76.xml" ContentType="application/vnd.openxmlformats-officedocument.presentationml.notesSlide+xml"/>
  <Override PartName="/ppt/tags/tag254.xml" ContentType="application/vnd.openxmlformats-officedocument.presentationml.tags+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54.xml" ContentType="application/vnd.openxmlformats-officedocument.presentationml.notesSlide+xml"/>
  <Override PartName="/ppt/tags/tag232.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notesSlides/notesSlide32.xml" ContentType="application/vnd.openxmlformats-officedocument.presentationml.notesSlide+xml"/>
  <Override PartName="/ppt/tags/tag21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slides/slide57.xml" ContentType="application/vnd.openxmlformats-officedocument.presentationml.slide+xml"/>
  <Override PartName="/ppt/slides/slide105.xml" ContentType="application/vnd.openxmlformats-officedocument.presentationml.slide+xml"/>
  <Override PartName="/ppt/tags/tag103.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tags/tag248.xml" ContentType="application/vnd.openxmlformats-officedocument.presentationml.tags+xml"/>
  <Override PartName="/ppt/notesSlides/notesSlide104.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notesSlides/notesSlide48.xml" ContentType="application/vnd.openxmlformats-officedocument.presentationml.notesSlide+xml"/>
  <Override PartName="/ppt/tags/tag226.xml" ContentType="application/vnd.openxmlformats-officedocument.presentationml.tags+xml"/>
  <Override PartName="/ppt/tags/tag237.xml" ContentType="application/vnd.openxmlformats-officedocument.presentationml.tag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59.xml" ContentType="application/vnd.openxmlformats-officedocument.presentationml.tags+xml"/>
  <Override PartName="/ppt/notesSlides/notesSlide37.xml" ContentType="application/vnd.openxmlformats-officedocument.presentationml.notesSlide+xml"/>
  <Override PartName="/ppt/tags/tag215.xml" ContentType="application/vnd.openxmlformats-officedocument.presentationml.tag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tags/tag251.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notesSlides/notesSlide51.xml" ContentType="application/vnd.openxmlformats-officedocument.presentationml.notesSlide+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notesSlides/notesSlide40.xml" ContentType="application/vnd.openxmlformats-officedocument.presentationml.notesSlide+xml"/>
  <Override PartName="/ppt/slides/slide98.xml" ContentType="application/vnd.openxmlformats-officedocument.presentationml.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7.xml" ContentType="application/vnd.openxmlformats-officedocument.presentationml.slide+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notesSlides/notesSlide78.xml" ContentType="application/vnd.openxmlformats-officedocument.presentationml.notesSlide+xml"/>
  <Override PartName="/ppt/tags/tag256.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notesSlides/notesSlide67.xml" ContentType="application/vnd.openxmlformats-officedocument.presentationml.notesSlide+xml"/>
  <Override PartName="/ppt/tags/tag245.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tags/tag234.xml" ContentType="application/vnd.openxmlformats-officedocument.presentationml.tag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tags/tag223.xml" ContentType="application/vnd.openxmlformats-officedocument.presentationml.tag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notesSlides/notesSlide23.xml" ContentType="application/vnd.openxmlformats-officedocument.presentationml.notesSlide+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notesSlides/notesSlide70.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tags/tag141.xml" ContentType="application/vnd.openxmlformats-officedocument.presentationml.tags+xml"/>
  <Override PartName="/ppt/notesSlides/notesSlide3.xml" ContentType="application/vnd.openxmlformats-officedocument.presentationml.notesSlide+xml"/>
  <Override PartName="/ppt/tags/tag228.xml" ContentType="application/vnd.openxmlformats-officedocument.presentationml.tags+xml"/>
  <Override PartName="/ppt/tags/tag239.xml" ContentType="application/vnd.openxmlformats-officedocument.presentationml.tag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notesSlides/notesSlide39.xml" ContentType="application/vnd.openxmlformats-officedocument.presentationml.notesSlide+xml"/>
  <Override PartName="/ppt/tags/tag217.xml" ContentType="application/vnd.openxmlformats-officedocument.presentationml.tag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206.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tags/tag253.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notesSlides/notesSlide53.xml" ContentType="application/vnd.openxmlformats-officedocument.presentationml.notesSlide+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notesSlides/notesSlide42.xml" ContentType="application/vnd.openxmlformats-officedocument.presentationml.notesSlide+xml"/>
  <Override PartName="/ppt/tags/tag220.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notesSlides/notesSlide69.xml" ContentType="application/vnd.openxmlformats-officedocument.presentationml.notesSlide+xml"/>
  <Override PartName="/ppt/tags/tag247.xml" ContentType="application/vnd.openxmlformats-officedocument.presentationml.tags+xml"/>
  <Override PartName="/ppt/tags/tag258.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ags/tag102.xml" ContentType="application/vnd.openxmlformats-officedocument.presentationml.tags+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tags/tag236.xml" ContentType="application/vnd.openxmlformats-officedocument.presentationml.tag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Override PartName="/ppt/tags/tag225.xml" ContentType="application/vnd.openxmlformats-officedocument.presentationml.tag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notesSlides/notesSlide72.xml" ContentType="application/vnd.openxmlformats-officedocument.presentationml.notesSlide+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notesSlides/notesSlide6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notesSlides/notesSlide50.xml" ContentType="application/vnd.openxmlformats-officedocument.presentationml.notesSlide+xml"/>
  <Override PartName="/ppt/slides/slide109.xml" ContentType="application/vnd.openxmlformats-officedocument.presentationml.slide+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108.xml" ContentType="application/vnd.openxmlformats-officedocument.presentationml.notesSlide+xml"/>
  <Override PartName="/ppt/slides/slide97.xml" ContentType="application/vnd.openxmlformats-officedocument.presentationml.slide+xml"/>
  <Override PartName="/ppt/tags/tag143.xml" ContentType="application/vnd.openxmlformats-officedocument.presentationml.tags+xml"/>
  <Override PartName="/ppt/notesSlides/notesSlide5.xml" ContentType="application/vnd.openxmlformats-officedocument.presentationml.notesSlide+xml"/>
  <Override PartName="/ppt/tags/tag190.xml" ContentType="application/vnd.openxmlformats-officedocument.presentationml.tag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19.xml" ContentType="application/vnd.openxmlformats-officedocument.presentationml.notesSlide+xml"/>
  <Override PartName="/ppt/tags/tag208.xml" ContentType="application/vnd.openxmlformats-officedocument.presentationml.tag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tags/tag255.xml" ContentType="application/vnd.openxmlformats-officedocument.presentationml.tags+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notesSlides/notesSlide55.xml" ContentType="application/vnd.openxmlformats-officedocument.presentationml.notesSlide+xml"/>
  <Override PartName="/ppt/tags/tag233.xml" ContentType="application/vnd.openxmlformats-officedocument.presentationml.tags+xml"/>
  <Override PartName="/ppt/tags/tag244.xml" ContentType="application/vnd.openxmlformats-officedocument.presentationml.tags+xml"/>
  <Override PartName="/ppt/notesSlides/notesSlide100.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tags/tag222.xml" ContentType="application/vnd.openxmlformats-officedocument.presentationml.tags+xml"/>
  <Override PartName="/ppt/notesSlides/notesSlide91.xml" ContentType="application/vnd.openxmlformats-officedocument.presentationml.notesSlide+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11.xml" ContentType="application/vnd.openxmlformats-officedocument.presentationml.tags+xml"/>
  <Override PartName="/ppt/notesSlides/notesSlide8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11.xml" ContentType="application/vnd.openxmlformats-officedocument.presentationml.notesSlide+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slides/slide58.xml" ContentType="application/vnd.openxmlformats-officedocument.presentationml.slide+xml"/>
  <Override PartName="/ppt/tags/tag104.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tags/tag227.xml" ContentType="application/vnd.openxmlformats-officedocument.presentationml.tags+xml"/>
  <Override PartName="/ppt/notesSlides/notesSlide96.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Override PartName="/ppt/tags/tag205.xml" ContentType="application/vnd.openxmlformats-officedocument.presentationml.tags+xml"/>
  <Override PartName="/ppt/notesSlides/notesSlide74.xml" ContentType="application/vnd.openxmlformats-officedocument.presentationml.notesSlide+xml"/>
  <Override PartName="/ppt/tags/tag252.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notesSlides/notesSlide52.xml" ContentType="application/vnd.openxmlformats-officedocument.presentationml.notesSlide+xml"/>
  <Override PartName="/ppt/tags/tag230.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notesSlides/notesSlide30.xml" ContentType="application/vnd.openxmlformats-officedocument.presentationml.notesSlide+xml"/>
  <Override PartName="/ppt/slides/slide99.xml" ContentType="application/vnd.openxmlformats-officedocument.presentationml.slide+xml"/>
  <Override PartName="/ppt/tags/tag145.xml" ContentType="application/vnd.openxmlformats-officedocument.presentationml.tags+xml"/>
  <Override PartName="/ppt/tags/tag192.xml" ContentType="application/vnd.openxmlformats-officedocument.presentationml.tags+xml"/>
  <Override PartName="/ppt/slides/slide77.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notesSlides/notesSlide68.xml" ContentType="application/vnd.openxmlformats-officedocument.presentationml.notesSlide+xml"/>
  <Override PartName="/ppt/slides/slide55.xml" ContentType="application/vnd.openxmlformats-officedocument.presentationml.slide+xml"/>
  <Override PartName="/ppt/tags/tag101.xml" ContentType="application/vnd.openxmlformats-officedocument.presentationml.tags+xml"/>
  <Override PartName="/ppt/tags/tag246.xml" ContentType="application/vnd.openxmlformats-officedocument.presentationml.tags+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tags/tag68.xml" ContentType="application/vnd.openxmlformats-officedocument.presentationml.tags+xml"/>
  <Override PartName="/ppt/notesSlides/notesSlide46.xml" ContentType="application/vnd.openxmlformats-officedocument.presentationml.notesSlide+xml"/>
  <Override PartName="/ppt/tags/tag224.xml" ContentType="application/vnd.openxmlformats-officedocument.presentationml.tags+xml"/>
  <Override PartName="/ppt/notesSlides/notesSlide93.xml" ContentType="application/vnd.openxmlformats-officedocument.presentationml.notes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tags/tag142.xml" ContentType="application/vnd.openxmlformats-officedocument.presentationml.tags+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Layouts/slideLayout26.xml" ContentType="application/vnd.openxmlformats-officedocument.presentationml.slideLayout+xml"/>
  <Override PartName="/ppt/tags/tag87.xml" ContentType="application/vnd.openxmlformats-officedocument.presentationml.tags+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tags/tag243.xml" ContentType="application/vnd.openxmlformats-officedocument.presentationml.tags+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68.xml" ContentType="application/vnd.openxmlformats-officedocument.presentationml.slide+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7.xml" ContentType="application/vnd.openxmlformats-officedocument.presentationml.tags+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4"/>
  </p:notesMasterIdLst>
  <p:handoutMasterIdLst>
    <p:handoutMasterId r:id="rId115"/>
  </p:handoutMasterIdLst>
  <p:sldIdLst>
    <p:sldId id="949" r:id="rId2"/>
    <p:sldId id="1055" r:id="rId3"/>
    <p:sldId id="1662" r:id="rId4"/>
    <p:sldId id="1856" r:id="rId5"/>
    <p:sldId id="1758" r:id="rId6"/>
    <p:sldId id="1320" r:id="rId7"/>
    <p:sldId id="1540" r:id="rId8"/>
    <p:sldId id="1865" r:id="rId9"/>
    <p:sldId id="1541" r:id="rId10"/>
    <p:sldId id="1542" r:id="rId11"/>
    <p:sldId id="1321" r:id="rId12"/>
    <p:sldId id="1322" r:id="rId13"/>
    <p:sldId id="1323" r:id="rId14"/>
    <p:sldId id="1324" r:id="rId15"/>
    <p:sldId id="1455" r:id="rId16"/>
    <p:sldId id="1543" r:id="rId17"/>
    <p:sldId id="1867" r:id="rId18"/>
    <p:sldId id="1544" r:id="rId19"/>
    <p:sldId id="1325" r:id="rId20"/>
    <p:sldId id="1457" r:id="rId21"/>
    <p:sldId id="1326" r:id="rId22"/>
    <p:sldId id="1644" r:id="rId23"/>
    <p:sldId id="1545" r:id="rId24"/>
    <p:sldId id="1305" r:id="rId25"/>
    <p:sldId id="1649" r:id="rId26"/>
    <p:sldId id="1332" r:id="rId27"/>
    <p:sldId id="1868" r:id="rId28"/>
    <p:sldId id="1667" r:id="rId29"/>
    <p:sldId id="1666" r:id="rId30"/>
    <p:sldId id="1648" r:id="rId31"/>
    <p:sldId id="1669" r:id="rId32"/>
    <p:sldId id="1958" r:id="rId33"/>
    <p:sldId id="1670" r:id="rId34"/>
    <p:sldId id="1661" r:id="rId35"/>
    <p:sldId id="1335" r:id="rId36"/>
    <p:sldId id="1340" r:id="rId37"/>
    <p:sldId id="1336" r:id="rId38"/>
    <p:sldId id="1341" r:id="rId39"/>
    <p:sldId id="1538" r:id="rId40"/>
    <p:sldId id="1345" r:id="rId41"/>
    <p:sldId id="1344" r:id="rId42"/>
    <p:sldId id="2053" r:id="rId43"/>
    <p:sldId id="2043" r:id="rId44"/>
    <p:sldId id="2052" r:id="rId45"/>
    <p:sldId id="2044" r:id="rId46"/>
    <p:sldId id="2045" r:id="rId47"/>
    <p:sldId id="2046" r:id="rId48"/>
    <p:sldId id="2047" r:id="rId49"/>
    <p:sldId id="2048" r:id="rId50"/>
    <p:sldId id="2050" r:id="rId51"/>
    <p:sldId id="2051" r:id="rId52"/>
    <p:sldId id="2049" r:id="rId53"/>
    <p:sldId id="2037" r:id="rId54"/>
    <p:sldId id="1356" r:id="rId55"/>
    <p:sldId id="1406" r:id="rId56"/>
    <p:sldId id="1759" r:id="rId57"/>
    <p:sldId id="2065" r:id="rId58"/>
    <p:sldId id="1357" r:id="rId59"/>
    <p:sldId id="1547" r:id="rId60"/>
    <p:sldId id="1548" r:id="rId61"/>
    <p:sldId id="1546" r:id="rId62"/>
    <p:sldId id="1358" r:id="rId63"/>
    <p:sldId id="1456" r:id="rId64"/>
    <p:sldId id="2066" r:id="rId65"/>
    <p:sldId id="1360" r:id="rId66"/>
    <p:sldId id="1639" r:id="rId67"/>
    <p:sldId id="1640" r:id="rId68"/>
    <p:sldId id="1361" r:id="rId69"/>
    <p:sldId id="1362" r:id="rId70"/>
    <p:sldId id="1363" r:id="rId71"/>
    <p:sldId id="2067" r:id="rId72"/>
    <p:sldId id="1365" r:id="rId73"/>
    <p:sldId id="1650" r:id="rId74"/>
    <p:sldId id="2068" r:id="rId75"/>
    <p:sldId id="2069" r:id="rId76"/>
    <p:sldId id="1646" r:id="rId77"/>
    <p:sldId id="1647" r:id="rId78"/>
    <p:sldId id="2122" r:id="rId79"/>
    <p:sldId id="2119" r:id="rId80"/>
    <p:sldId id="2120" r:id="rId81"/>
    <p:sldId id="1342" r:id="rId82"/>
    <p:sldId id="2022" r:id="rId83"/>
    <p:sldId id="2010" r:id="rId84"/>
    <p:sldId id="2009" r:id="rId85"/>
    <p:sldId id="1654" r:id="rId86"/>
    <p:sldId id="1658" r:id="rId87"/>
    <p:sldId id="1659" r:id="rId88"/>
    <p:sldId id="1660" r:id="rId89"/>
    <p:sldId id="2115" r:id="rId90"/>
    <p:sldId id="2117" r:id="rId91"/>
    <p:sldId id="2118" r:id="rId92"/>
    <p:sldId id="2025" r:id="rId93"/>
    <p:sldId id="1370" r:id="rId94"/>
    <p:sldId id="2116" r:id="rId95"/>
    <p:sldId id="1638" r:id="rId96"/>
    <p:sldId id="2156" r:id="rId97"/>
    <p:sldId id="2157" r:id="rId98"/>
    <p:sldId id="2024" r:id="rId99"/>
    <p:sldId id="2055" r:id="rId100"/>
    <p:sldId id="2056" r:id="rId101"/>
    <p:sldId id="2057" r:id="rId102"/>
    <p:sldId id="2058" r:id="rId103"/>
    <p:sldId id="2059" r:id="rId104"/>
    <p:sldId id="2060" r:id="rId105"/>
    <p:sldId id="2061" r:id="rId106"/>
    <p:sldId id="2062" r:id="rId107"/>
    <p:sldId id="2063" r:id="rId108"/>
    <p:sldId id="2064" r:id="rId109"/>
    <p:sldId id="1387" r:id="rId110"/>
    <p:sldId id="1309" r:id="rId111"/>
    <p:sldId id="1311" r:id="rId112"/>
    <p:sldId id="1313" r:id="rId1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3F2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87" d="100"/>
          <a:sy n="87" d="100"/>
        </p:scale>
        <p:origin x="-246" y="-72"/>
      </p:cViewPr>
      <p:guideLst>
        <p:guide orient="horz" pos="2160"/>
        <p:guide pos="3834"/>
      </p:guideLst>
    </p:cSldViewPr>
  </p:slideViewPr>
  <p:notesTextViewPr>
    <p:cViewPr>
      <p:scale>
        <a:sx n="1" d="1"/>
        <a:sy n="1" d="1"/>
      </p:scale>
      <p:origin x="0" y="0"/>
    </p:cViewPr>
  </p:notesTextViewPr>
  <p:sorterViewPr>
    <p:cViewPr>
      <p:scale>
        <a:sx n="100" d="100"/>
        <a:sy n="100" d="100"/>
      </p:scale>
      <p:origin x="0" y="-163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2020/12/14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4D37C9-B775-4E0C-947D-6894BA4F1922}" type="datetimeFigureOut">
              <a:rPr lang="zh-CN" altLang="en-US" smtClean="0"/>
              <a:pPr/>
              <a:t>2020/12/14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89AF49-DB14-491E-8BC8-FF40DFD1E55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E54A0-20A9-4703-8BC3-95575DA23C7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39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49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59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69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79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89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a:p>
            <a:r>
              <a:rPr lang="zh-CN" altLang="en-US"/>
              <a:t>　　三个和尚，阿福、阿禄和阿寿，走在一条路上。他们一路聊着胡须、太阳的颜色，还有布施。</a:t>
            </a:r>
          </a:p>
          <a:p>
            <a:r>
              <a:rPr lang="zh-CN" altLang="en-US"/>
              <a:t>　　“什么使人幸福，阿寿?”最年轻的阿福问。</a:t>
            </a:r>
          </a:p>
          <a:p>
            <a:r>
              <a:rPr lang="zh-CN" altLang="en-US"/>
              <a:t>　　阿寿年纪最大，也最有智慧。他说:“我们去找找看。”</a:t>
            </a:r>
          </a:p>
          <a:p>
            <a:r>
              <a:rPr lang="zh-CN" altLang="en-US"/>
              <a:t>　　一阵钟声把他们的目光引向山下，那里有一个村庄。他们站得太高，还看不清楚。他们不知道这个村庄曾饱经苦难，饥荒、洪水和战争让村民们身心疲惫。村民们不相信陌生人，甚至会怀疑自己的邻居。</a:t>
            </a:r>
          </a:p>
          <a:p>
            <a:r>
              <a:rPr lang="zh-CN" altLang="en-US"/>
              <a:t>　　村民们辛勤劳作，但从来只顾自己。村里有一个农夫、一个茶商、一个秀才。</a:t>
            </a:r>
          </a:p>
          <a:p>
            <a:r>
              <a:rPr lang="zh-CN" altLang="en-US"/>
              <a:t>　　一个女裁缝、一个郎中、一个木匠……还有其他很多人。可他们间相互很少来往。</a:t>
            </a:r>
          </a:p>
          <a:p>
            <a:r>
              <a:rPr lang="zh-CN" altLang="en-US"/>
              <a:t>　　当和尚们走到山脚下时，村民们早已躲进家中。没有人到门前来迎接。一看到和尚们走进村庄，村民们又紧紧地关上了窗。</a:t>
            </a:r>
          </a:p>
          <a:p>
            <a:r>
              <a:rPr lang="zh-CN" altLang="en-US"/>
              <a:t>　　和尚们去敲第一家的门。没有人回答。接着，房里的灯灭了。</a:t>
            </a:r>
          </a:p>
          <a:p>
            <a:r>
              <a:rPr lang="zh-CN" altLang="en-US"/>
              <a:t>　　他们又去敲第二家的门，结果还是一样。</a:t>
            </a:r>
          </a:p>
          <a:p>
            <a:r>
              <a:rPr lang="zh-CN" altLang="en-US"/>
              <a:t>　　就这样，一家挨一家，一户又一户。</a:t>
            </a:r>
          </a:p>
          <a:p>
            <a:r>
              <a:rPr lang="zh-CN" altLang="en-US"/>
              <a:t>　　“这些人不知道什么是幸福。”和尚们说。</a:t>
            </a:r>
          </a:p>
          <a:p>
            <a:r>
              <a:rPr lang="zh-CN" altLang="en-US"/>
              <a:t>　　“可是今天，”阿寿说道，他的脸庞像月亮一样皎洁，“我们要让他们看看我们怎么煮石头汤。”</a:t>
            </a:r>
          </a:p>
          <a:p>
            <a:r>
              <a:rPr lang="zh-CN" altLang="en-US"/>
              <a:t>　　他们捡来些树枝，点起一堆火。</a:t>
            </a:r>
          </a:p>
          <a:p>
            <a:r>
              <a:rPr lang="zh-CN" altLang="en-US"/>
              <a:t>　　他们拿出一口小铁锅，盛满井水，架到火上。</a:t>
            </a:r>
          </a:p>
          <a:p>
            <a:r>
              <a:rPr lang="zh-CN" altLang="en-US"/>
              <a:t>　　一个小女孩一直在看着他们，她勇敢地走上前，问道:“那么在干什么?”</a:t>
            </a:r>
          </a:p>
          <a:p>
            <a:r>
              <a:rPr lang="zh-CN" altLang="en-US"/>
              <a:t>　　“我们在捡柴火。”阿禄说。</a:t>
            </a:r>
          </a:p>
          <a:p>
            <a:r>
              <a:rPr lang="zh-CN" altLang="en-US"/>
              <a:t>　　“我们在生火。”阿福说。</a:t>
            </a:r>
          </a:p>
          <a:p>
            <a:r>
              <a:rPr lang="zh-CN" altLang="en-US"/>
              <a:t>　　“我们在煮石头汤。我们需要三块又圆又滑的石头。”阿寿说。</a:t>
            </a:r>
          </a:p>
          <a:p>
            <a:r>
              <a:rPr lang="zh-CN" altLang="en-US"/>
              <a:t>　　小女孩帮和尚们在院子里找石头。他们找到三个正好合适的石头，然后把它们放进水里去煮。</a:t>
            </a:r>
          </a:p>
          <a:p>
            <a:r>
              <a:rPr lang="zh-CN" altLang="en-US"/>
              <a:t>　　“这些石头可以煮出极其美味的汤，”阿寿说，“可是这么小的锅，恐怕煮不出很多。”</a:t>
            </a:r>
          </a:p>
          <a:p>
            <a:r>
              <a:rPr lang="zh-CN" altLang="en-US"/>
              <a:t>　　“我妈妈有一口更大的锅。”小女孩说。</a:t>
            </a:r>
          </a:p>
          <a:p>
            <a:r>
              <a:rPr lang="zh-CN" altLang="en-US"/>
              <a:t>　　“小女孩跑回家。当她要拿锅的时候，妈妈问她要做什么。</a:t>
            </a:r>
          </a:p>
          <a:p>
            <a:r>
              <a:rPr lang="zh-CN" altLang="en-US"/>
              <a:t>　　“那三个陌生人要用石头煮汤，”她说，“他们需要我们家的大锅。”</a:t>
            </a:r>
          </a:p>
          <a:p>
            <a:r>
              <a:rPr lang="zh-CN" altLang="en-US"/>
              <a:t>　　“嗯，”小女孩的妈妈说，“石头满地都是，我倒想学学怎么用石头来煮汤。”</a:t>
            </a:r>
          </a:p>
          <a:p>
            <a:r>
              <a:rPr lang="zh-CN" altLang="en-US"/>
              <a:t>　　和尚们拨了拨柴火，一时炊烟袅袅。左邻右舍纷纷探出头来。那堆火，那口大锅，支在村里的正当中，真是稀奇古怪!</a:t>
            </a:r>
          </a:p>
          <a:p>
            <a:r>
              <a:rPr lang="zh-CN" altLang="en-US"/>
              <a:t>　　村里人一个接一个走出家门，想看看石头汤到底怎么煮。</a:t>
            </a:r>
          </a:p>
          <a:p>
            <a:r>
              <a:rPr lang="zh-CN" altLang="en-US"/>
              <a:t>　　“当然啦，煮传统风味的石头汤，加点儿盐和胡椒粉，味道会更香。”阿福说。</a:t>
            </a:r>
          </a:p>
          <a:p>
            <a:r>
              <a:rPr lang="zh-CN" altLang="en-US"/>
              <a:t>　　“不错，”阿禄一边在巨大的锅里搅着水和石头，一边说，“可是我们没带……”</a:t>
            </a:r>
          </a:p>
          <a:p>
            <a:r>
              <a:rPr lang="zh-CN" altLang="en-US"/>
              <a:t>　　“我家有盐和胡椒粉!”秀才说，他的眼睛睁得大大的，充满了好奇。一转眼他就不见了，回来时拿着盐和胡椒粉，还有一点别的调料。</a:t>
            </a:r>
          </a:p>
          <a:p>
            <a:r>
              <a:rPr lang="zh-CN" altLang="en-US"/>
              <a:t>　　阿寿尝了尝。“上次我们煮这么大、这种颜色的石头时，还放了些胡萝卜，那汤可真甜。”</a:t>
            </a:r>
          </a:p>
          <a:p>
            <a:r>
              <a:rPr lang="zh-CN" altLang="en-US"/>
              <a:t>　　“胡萝卜?”站在后排的一个妇人说，“我家可能有!不过只有几根。”她转身就跑，回来时捧着许多胡萝卜，多得都快抱不住了。她把胡萝卜倒进大锅。</a:t>
            </a:r>
          </a:p>
          <a:p>
            <a:r>
              <a:rPr lang="zh-CN" altLang="en-US"/>
              <a:t>　　“再放几个洋葱，你们觉得味道会不会更香?”阿福问道。</a:t>
            </a:r>
          </a:p>
          <a:p>
            <a:r>
              <a:rPr lang="zh-CN" altLang="en-US"/>
              <a:t>　　“哦，对啊!放个洋葱进去味道也许不错。”农夫说着，快步离开。过了一会儿，他拿来五个大洋葱，把它们放进沸腾的汤中。“呵!真是一锅好汤!”他说。</a:t>
            </a:r>
          </a:p>
          <a:p>
            <a:r>
              <a:rPr lang="zh-CN" altLang="en-US"/>
              <a:t>　　村民们都点头称是，因为那汤闻起来真的很香。</a:t>
            </a:r>
          </a:p>
          <a:p>
            <a:r>
              <a:rPr lang="zh-CN" altLang="en-US"/>
              <a:t>　　“不过，要是我们有蘑菇的话……”阿寿说着，摸了摸下巴。</a:t>
            </a:r>
          </a:p>
          <a:p>
            <a:r>
              <a:rPr lang="zh-CN" altLang="en-US"/>
              <a:t>　　几个村民舔了舔嘴唇。还有几个一溜烟地跑开，回来时拿着新鲜的蘑菇、面条、豌豆荚和卷心菜。</a:t>
            </a:r>
          </a:p>
          <a:p>
            <a:r>
              <a:rPr lang="zh-CN" altLang="en-US"/>
              <a:t>　　村民中间，一件不可思议的事情发生了。当每个一人敞开胸怀付出时，下一个就会付出更多。就这样，汤里的料越来越丰富，汤闻起来也越来越香。</a:t>
            </a:r>
          </a:p>
          <a:p>
            <a:r>
              <a:rPr lang="zh-CN" altLang="en-US"/>
              <a:t>　　“我想要是皇帝在这儿，他会建议我们再放些饺子!”一个村民说。</a:t>
            </a:r>
          </a:p>
          <a:p>
            <a:r>
              <a:rPr lang="zh-CN" altLang="en-US"/>
              <a:t>　　“还有豆腐!”另一个说。</a:t>
            </a:r>
          </a:p>
          <a:p>
            <a:r>
              <a:rPr lang="zh-CN" altLang="en-US"/>
              <a:t>　　“再配些云耳、绿豆和山药，怎么样?”又有几个喊道。</a:t>
            </a:r>
          </a:p>
          <a:p>
            <a:r>
              <a:rPr lang="zh-CN" altLang="en-US"/>
              <a:t>　　“还有芋头、冬瓜和玉米尖!”另一些村民说。</a:t>
            </a:r>
          </a:p>
          <a:p>
            <a:r>
              <a:rPr lang="zh-CN" altLang="en-US"/>
              <a:t>　　“大蒜!”“生姜!”“酱油!”“百合!”</a:t>
            </a:r>
          </a:p>
          <a:p>
            <a:r>
              <a:rPr lang="zh-CN" altLang="en-US"/>
              <a:t>　　“我家有!我家有!”人们大声喊着，然后飞奔而去，不一会又都满载而归。他们能拿什么就拿什么，能拿多少就拿多少。</a:t>
            </a:r>
          </a:p>
          <a:p>
            <a:r>
              <a:rPr lang="zh-CN" altLang="en-US"/>
              <a:t>　　和尚们搅啊搅啊，汤咕噜咕噜冒着泡。闻起来可真香!喝起来一定更香!村民们一个个都变得那么慷慨好施!</a:t>
            </a:r>
          </a:p>
          <a:p>
            <a:r>
              <a:rPr lang="zh-CN" altLang="en-US"/>
              <a:t>　　汤终于煮好了。村民们聚在一起。他们拿着米饭和馒头，拿来桂圆和甜饼;他们端来了香茶，点亮了灯笼。</a:t>
            </a:r>
          </a:p>
          <a:p>
            <a:r>
              <a:rPr lang="zh-CN" altLang="en-US"/>
              <a:t>　　大家坐下来一起吃。他们已经很久没有在一起欢宴了，甚至没人记得，以前是否曾经有过这样的欢宴。</a:t>
            </a:r>
          </a:p>
          <a:p>
            <a:r>
              <a:rPr lang="zh-CN" altLang="en-US"/>
              <a:t>　　宴会结束后，他们又说故事、又唱歌，一直闹到深夜。</a:t>
            </a:r>
          </a:p>
          <a:p>
            <a:r>
              <a:rPr lang="zh-CN" altLang="en-US"/>
              <a:t>　　然后，他们敞开家门，争着把和尚请到自己家，给他们住非常舒适的房间。</a:t>
            </a:r>
          </a:p>
          <a:p>
            <a:r>
              <a:rPr lang="zh-CN" altLang="en-US"/>
              <a:t>　　在一个春天的早晨，和风送暖，杨柳依依，村民们聚到河边给和尚们送行。</a:t>
            </a:r>
          </a:p>
          <a:p>
            <a:r>
              <a:rPr lang="zh-CN" altLang="en-US"/>
              <a:t>　　“谢谢你们的款待，”和尚们说，“你们真的是太慷慨了!”</a:t>
            </a:r>
          </a:p>
          <a:p>
            <a:r>
              <a:rPr lang="zh-CN" altLang="en-US"/>
              <a:t>　　“谢谢你们，”村民们说，“你们带来的礼物，给我们永远也享用不尽。你们让我们明白了，分享使人更加富足。”</a:t>
            </a:r>
          </a:p>
          <a:p>
            <a:r>
              <a:rPr lang="zh-CN" altLang="en-US"/>
              <a:t>　　“再想一想，”和尚们说，“幸福就像煮石头汤那么简单。”</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2D0267E-0877-407C-8711-351149C4A4A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defRPr/>
              </a:pPr>
              <a:t>99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1.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image" Target="../media/image2.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1.xml"/><Relationship Id="rId5" Type="http://schemas.openxmlformats.org/officeDocument/2006/relationships/tags" Target="../tags/tag81.xml"/><Relationship Id="rId4" Type="http://schemas.openxmlformats.org/officeDocument/2006/relationships/tags" Target="../tags/tag80.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image" Target="../media/image1.png"/><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slideMaster" Target="../slideMasters/slideMaster1.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tags" Target="../tags/tag92.xml"/><Relationship Id="rId5" Type="http://schemas.openxmlformats.org/officeDocument/2006/relationships/tags" Target="../tags/tag86.xml"/><Relationship Id="rId10" Type="http://schemas.openxmlformats.org/officeDocument/2006/relationships/tags" Target="../tags/tag91.xml"/><Relationship Id="rId4" Type="http://schemas.openxmlformats.org/officeDocument/2006/relationships/tags" Target="../tags/tag85.xml"/><Relationship Id="rId9" Type="http://schemas.openxmlformats.org/officeDocument/2006/relationships/tags" Target="../tags/tag90.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96.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media/image8.png"/><Relationship Id="rId5" Type="http://schemas.openxmlformats.org/officeDocument/2006/relationships/tags" Target="../tags/tag101.xml"/><Relationship Id="rId10" Type="http://schemas.openxmlformats.org/officeDocument/2006/relationships/slideMaster" Target="../slideMasters/slideMaster1.xml"/><Relationship Id="rId4" Type="http://schemas.openxmlformats.org/officeDocument/2006/relationships/tags" Target="../tags/tag100.xml"/><Relationship Id="rId9" Type="http://schemas.openxmlformats.org/officeDocument/2006/relationships/tags" Target="../tags/tag10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10" Type="http://schemas.openxmlformats.org/officeDocument/2006/relationships/image" Target="../media/image8.png"/><Relationship Id="rId4" Type="http://schemas.openxmlformats.org/officeDocument/2006/relationships/tags" Target="../tags/tag109.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1.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image" Target="../media/image9.png"/><Relationship Id="rId4" Type="http://schemas.openxmlformats.org/officeDocument/2006/relationships/tags" Target="../tags/tag117.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9.xml"/><Relationship Id="rId3" Type="http://schemas.openxmlformats.org/officeDocument/2006/relationships/tags" Target="../tags/tag124.xml"/><Relationship Id="rId7" Type="http://schemas.openxmlformats.org/officeDocument/2006/relationships/tags" Target="../tags/tag128.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10" Type="http://schemas.openxmlformats.org/officeDocument/2006/relationships/image" Target="../media/image10.png"/><Relationship Id="rId4" Type="http://schemas.openxmlformats.org/officeDocument/2006/relationships/tags" Target="../tags/tag125.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image" Target="../media/image11.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slideMaster" Target="../slideMasters/slideMaster1.xml"/><Relationship Id="rId5" Type="http://schemas.openxmlformats.org/officeDocument/2006/relationships/tags" Target="../tags/tag13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7.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13.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image" Target="../media/image12.png"/><Relationship Id="rId5" Type="http://schemas.openxmlformats.org/officeDocument/2006/relationships/tags" Target="../tags/tag144.xml"/><Relationship Id="rId10" Type="http://schemas.openxmlformats.org/officeDocument/2006/relationships/slideMaster" Target="../slideMasters/slideMaster1.xml"/><Relationship Id="rId4" Type="http://schemas.openxmlformats.org/officeDocument/2006/relationships/tags" Target="../tags/tag143.xml"/><Relationship Id="rId9" Type="http://schemas.openxmlformats.org/officeDocument/2006/relationships/tags" Target="../tags/tag14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3.png"/><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image" Target="../media/image5.pn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2.png"/><Relationship Id="rId5" Type="http://schemas.openxmlformats.org/officeDocument/2006/relationships/tags" Target="../tags/tag45.xml"/><Relationship Id="rId10" Type="http://schemas.openxmlformats.org/officeDocument/2006/relationships/slideMaster" Target="../slideMasters/slideMaster1.xml"/><Relationship Id="rId4" Type="http://schemas.openxmlformats.org/officeDocument/2006/relationships/tags" Target="../tags/tag44.xml"/><Relationship Id="rId9" Type="http://schemas.openxmlformats.org/officeDocument/2006/relationships/tags" Target="../tags/tag49.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image" Target="../media/image7.png"/><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image" Target="../media/image6.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slideMaster" Target="../slideMasters/slideMaster1.xml"/><Relationship Id="rId5" Type="http://schemas.openxmlformats.org/officeDocument/2006/relationships/tags" Target="../tags/tag54.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slideMaster" Target="../slideMasters/slideMaster1.xml"/><Relationship Id="rId4" Type="http://schemas.openxmlformats.org/officeDocument/2006/relationships/tags" Target="../tags/tag63.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3.xml"/><Relationship Id="rId7" Type="http://schemas.openxmlformats.org/officeDocument/2006/relationships/slideMaster" Target="../slideMasters/slideMaster1.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custDataLst>
              <p:tags r:id="rId2"/>
            </p:custDataLst>
          </p:nvPr>
        </p:nvSpPr>
        <p:spPr>
          <a:xfrm>
            <a:off x="580390" y="593090"/>
            <a:ext cx="11030585" cy="56718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3"/>
            </p:custDataLst>
          </p:nvPr>
        </p:nvSpPr>
        <p:spPr>
          <a:xfrm>
            <a:off x="11412220" y="4224655"/>
            <a:ext cx="382270" cy="145859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custDataLst>
              <p:tags r:id="rId4"/>
            </p:custDataLst>
          </p:nvPr>
        </p:nvSpPr>
        <p:spPr>
          <a:xfrm>
            <a:off x="4683760" y="1374775"/>
            <a:ext cx="2824480" cy="4109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a:picLocks noChangeAspect="1"/>
          </p:cNvPicPr>
          <p:nvPr>
            <p:custDataLst>
              <p:tags r:id="rId5"/>
            </p:custDataLst>
          </p:nvPr>
        </p:nvPicPr>
        <p:blipFill rotWithShape="1">
          <a:blip r:embed="rId12" cstate="print"/>
          <a:srcRect/>
          <a:stretch>
            <a:fillRect/>
          </a:stretch>
        </p:blipFill>
        <p:spPr>
          <a:xfrm>
            <a:off x="6446520" y="593090"/>
            <a:ext cx="2114550" cy="2207895"/>
          </a:xfrm>
          <a:prstGeom prst="rect">
            <a:avLst/>
          </a:prstGeom>
        </p:spPr>
      </p:pic>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pPr/>
              <a:t>2020/12/14</a:t>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dirty="0"/>
          </a:p>
        </p:txBody>
      </p:sp>
      <p:sp>
        <p:nvSpPr>
          <p:cNvPr id="2" name="标题 1"/>
          <p:cNvSpPr>
            <a:spLocks noGrp="1"/>
          </p:cNvSpPr>
          <p:nvPr>
            <p:ph type="ctrTitle" hasCustomPrompt="1"/>
            <p:custDataLst>
              <p:tags r:id="rId9"/>
            </p:custDataLst>
          </p:nvPr>
        </p:nvSpPr>
        <p:spPr>
          <a:xfrm>
            <a:off x="4693722" y="1374493"/>
            <a:ext cx="1595677" cy="4109013"/>
          </a:xfrm>
        </p:spPr>
        <p:txBody>
          <a:bodyPr lIns="90170" tIns="46990" rIns="90170" bIns="46990" anchor="t" anchorCtr="0">
            <a:normAutofit/>
          </a:bodyPr>
          <a:lstStyle>
            <a:lvl1pPr algn="ctr">
              <a:defRPr sz="6600" spc="600" baseline="0">
                <a:ea typeface="汉仪旗黑-85S" panose="00020600040101010101" pitchFamily="18" charset="-122"/>
              </a:defRPr>
            </a:lvl1pPr>
          </a:lstStyle>
          <a:p>
            <a:r>
              <a:rPr lang="zh-CN" altLang="en-US" dirty="0"/>
              <a:t>编辑标题</a:t>
            </a:r>
          </a:p>
        </p:txBody>
      </p:sp>
      <p:sp>
        <p:nvSpPr>
          <p:cNvPr id="3" name="副标题 2"/>
          <p:cNvSpPr>
            <a:spLocks noGrp="1"/>
          </p:cNvSpPr>
          <p:nvPr>
            <p:ph type="subTitle" idx="1" hasCustomPrompt="1"/>
            <p:custDataLst>
              <p:tags r:id="rId10"/>
            </p:custDataLst>
          </p:nvPr>
        </p:nvSpPr>
        <p:spPr>
          <a:xfrm>
            <a:off x="6630600" y="3154155"/>
            <a:ext cx="445815" cy="2005856"/>
          </a:xfrm>
          <a:ln>
            <a:solidFill>
              <a:schemeClr val="tx1"/>
            </a:solidFill>
          </a:ln>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rotWithShape="1">
          <a:blip r:embed="rId7" cstate="email"/>
          <a:srcRect/>
          <a:stretch>
            <a:fillRect/>
          </a:stretch>
        </p:blipFill>
        <p:spPr>
          <a:xfrm>
            <a:off x="9283700" y="1"/>
            <a:ext cx="2908300" cy="124961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0" y="0"/>
            <a:ext cx="11794603" cy="6858000"/>
            <a:chOff x="0" y="0"/>
            <a:chExt cx="11794603" cy="6858000"/>
          </a:xfrm>
        </p:grpSpPr>
        <p:grpSp>
          <p:nvGrpSpPr>
            <p:cNvPr id="6" name="组合 5"/>
            <p:cNvGrpSpPr/>
            <p:nvPr userDrawn="1"/>
          </p:nvGrpSpPr>
          <p:grpSpPr>
            <a:xfrm>
              <a:off x="0" y="0"/>
              <a:ext cx="11794603" cy="6858000"/>
              <a:chOff x="0" y="0"/>
              <a:chExt cx="11794603" cy="6858000"/>
            </a:xfrm>
          </p:grpSpPr>
          <p:sp>
            <p:nvSpPr>
              <p:cNvPr id="7" name="矩形 6"/>
              <p:cNvSpPr/>
              <p:nvPr>
                <p:custDataLst>
                  <p:tags r:id="rId8"/>
                </p:custDataLst>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custDataLst>
                  <p:tags r:id="rId9"/>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10"/>
                </p:custDataLst>
              </p:nvPr>
            </p:nvSpPr>
            <p:spPr>
              <a:xfrm>
                <a:off x="11412638" y="4224762"/>
                <a:ext cx="381965" cy="14584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p:cNvPicPr>
                <a:picLocks noChangeAspect="1"/>
              </p:cNvPicPr>
              <p:nvPr>
                <p:custDataLst>
                  <p:tags r:id="rId11"/>
                </p:custDataLst>
              </p:nvPr>
            </p:nvPicPr>
            <p:blipFill rotWithShape="1">
              <a:blip r:embed="rId13" cstate="print"/>
              <a:srcRect/>
              <a:stretch>
                <a:fillRect/>
              </a:stretch>
            </p:blipFill>
            <p:spPr>
              <a:xfrm>
                <a:off x="6446372" y="593203"/>
                <a:ext cx="2114479" cy="2207871"/>
              </a:xfrm>
              <a:prstGeom prst="rect">
                <a:avLst/>
              </a:prstGeom>
            </p:spPr>
          </p:pic>
        </p:grpSp>
        <p:sp>
          <p:nvSpPr>
            <p:cNvPr id="11" name="矩形 10"/>
            <p:cNvSpPr/>
            <p:nvPr userDrawn="1">
              <p:custDataLst>
                <p:tags r:id="rId7"/>
              </p:custDataLst>
            </p:nvPr>
          </p:nvSpPr>
          <p:spPr>
            <a:xfrm>
              <a:off x="4683889" y="1374494"/>
              <a:ext cx="2824223" cy="4109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4780285" y="1537589"/>
            <a:ext cx="1387518" cy="3809111"/>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
        <p:nvSpPr>
          <p:cNvPr id="17" name="竖排文字占位符 16"/>
          <p:cNvSpPr>
            <a:spLocks noGrp="1"/>
          </p:cNvSpPr>
          <p:nvPr>
            <p:ph type="body" orient="vert" sz="quarter" idx="13" hasCustomPrompt="1"/>
            <p:custDataLst>
              <p:tags r:id="rId6"/>
            </p:custDataLst>
          </p:nvPr>
        </p:nvSpPr>
        <p:spPr>
          <a:xfrm>
            <a:off x="6595455" y="2981688"/>
            <a:ext cx="505230" cy="2321204"/>
          </a:xfrm>
        </p:spPr>
        <p:txBody>
          <a:bodyPr vert="eaVert" lIns="90000" tIns="46800" rIns="90000" bIns="46800">
            <a:normAutofit/>
          </a:bodyPr>
          <a:lstStyle>
            <a:lvl1pPr marL="0" indent="0" algn="ctr">
              <a:buNone/>
              <a:defRPr baseline="0">
                <a:solidFill>
                  <a:schemeClr val="tx1">
                    <a:lumMod val="85000"/>
                    <a:lumOff val="15000"/>
                  </a:schemeClr>
                </a:solidFill>
              </a:defRPr>
            </a:lvl1pPr>
            <a:lvl5pPr marL="1828800" indent="0">
              <a:buNone/>
              <a:defRPr/>
            </a:lvl5pPr>
          </a:lstStyle>
          <a:p>
            <a:pPr lvl="0"/>
            <a:r>
              <a:rPr lang="zh-CN" altLang="en-US" dirty="0"/>
              <a:t>编辑文本</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dirty="0"/>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dirty="0"/>
          </a:p>
        </p:txBody>
      </p:sp>
      <p:pic>
        <p:nvPicPr>
          <p:cNvPr id="2" name="图片 1"/>
          <p:cNvPicPr>
            <a:picLocks noChangeAspect="1"/>
          </p:cNvPicPr>
          <p:nvPr>
            <p:custDataLst>
              <p:tags r:id="rId4"/>
            </p:custDataLst>
          </p:nvPr>
        </p:nvPicPr>
        <p:blipFill rotWithShape="1">
          <a:blip r:embed="rId6" cstate="email"/>
          <a:srcRect/>
          <a:stretch>
            <a:fillRect/>
          </a:stretch>
        </p:blipFill>
        <p:spPr>
          <a:xfrm>
            <a:off x="9283700" y="1"/>
            <a:ext cx="2908300" cy="1249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286385" y="1"/>
            <a:ext cx="11905615" cy="6857999"/>
            <a:chOff x="286385" y="1"/>
            <a:chExt cx="11905615" cy="6857999"/>
          </a:xfrm>
        </p:grpSpPr>
        <p:sp>
          <p:nvSpPr>
            <p:cNvPr id="6" name="矩形 5"/>
            <p:cNvSpPr/>
            <p:nvPr userDrawn="1">
              <p:custDataLst>
                <p:tags r:id="rId7"/>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8" name="图片 7"/>
            <p:cNvPicPr>
              <a:picLocks noChangeAspect="1"/>
            </p:cNvPicPr>
            <p:nvPr userDrawn="1">
              <p:custDataLst>
                <p:tags r:id="rId8"/>
              </p:custDataLst>
            </p:nvPr>
          </p:nvPicPr>
          <p:blipFill rotWithShape="1">
            <a:blip r:embed="rId11" cstate="email"/>
            <a:srcRect/>
            <a:stretch>
              <a:fillRect/>
            </a:stretch>
          </p:blipFill>
          <p:spPr>
            <a:xfrm>
              <a:off x="10464800" y="4804152"/>
              <a:ext cx="1704941" cy="2053848"/>
            </a:xfrm>
            <a:prstGeom prst="rect">
              <a:avLst/>
            </a:prstGeom>
          </p:spPr>
        </p:pic>
        <p:pic>
          <p:nvPicPr>
            <p:cNvPr id="9" name="图片 8"/>
            <p:cNvPicPr>
              <a:picLocks noChangeAspect="1"/>
            </p:cNvPicPr>
            <p:nvPr userDrawn="1">
              <p:custDataLst>
                <p:tags r:id="rId9"/>
              </p:custDataLst>
            </p:nvPr>
          </p:nvPicPr>
          <p:blipFill rotWithShape="1">
            <a:blip r:embed="rId12" cstate="email"/>
            <a:srcRect/>
            <a:stretch>
              <a:fillRect/>
            </a:stretch>
          </p:blipFill>
          <p:spPr>
            <a:xfrm>
              <a:off x="9283700" y="1"/>
              <a:ext cx="2908300" cy="1249610"/>
            </a:xfrm>
            <a:prstGeom prst="rect">
              <a:avLst/>
            </a:prstGeom>
          </p:spPr>
        </p:pic>
      </p:gr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1" name="图片 10"/>
          <p:cNvPicPr>
            <a:picLocks noChangeAspect="1"/>
          </p:cNvPicPr>
          <p:nvPr>
            <p:custDataLst>
              <p:tags r:id="rId2"/>
            </p:custDataLst>
          </p:nvPr>
        </p:nvPicPr>
        <p:blipFill rotWithShape="1">
          <a:blip r:embed="rId10" cstate="email"/>
          <a:srcRect/>
          <a:stretch>
            <a:fillRect/>
          </a:stretch>
        </p:blipFill>
        <p:spPr>
          <a:xfrm>
            <a:off x="-172999" y="4804152"/>
            <a:ext cx="1704941" cy="2053848"/>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p:custDataLst>
              <p:tags r:id="rId2"/>
            </p:custDataLst>
          </p:nvPr>
        </p:nvPicPr>
        <p:blipFill rotWithShape="1">
          <a:blip r:embed="rId10" cstate="print"/>
          <a:srcRect/>
          <a:stretch>
            <a:fillRect/>
          </a:stretch>
        </p:blipFill>
        <p:spPr>
          <a:xfrm>
            <a:off x="1" y="0"/>
            <a:ext cx="1397000" cy="1458703"/>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p:custDataLst>
              <p:tags r:id="rId2"/>
            </p:custDataLst>
          </p:nvPr>
        </p:nvPicPr>
        <p:blipFill rotWithShape="1">
          <a:blip r:embed="rId10" cstate="email"/>
          <a:srcRect/>
          <a:stretch>
            <a:fillRect/>
          </a:stretch>
        </p:blipFill>
        <p:spPr>
          <a:xfrm>
            <a:off x="10083800" y="5757306"/>
            <a:ext cx="2241300" cy="1089537"/>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rotWithShape="1">
          <a:blip r:embed="rId12" cstate="print"/>
          <a:srcRect/>
          <a:stretch>
            <a:fillRect/>
          </a:stretch>
        </p:blipFill>
        <p:spPr>
          <a:xfrm>
            <a:off x="10947400" y="5243450"/>
            <a:ext cx="1319459" cy="1590419"/>
          </a:xfrm>
          <a:prstGeom prst="rect">
            <a:avLst/>
          </a:prstGeom>
        </p:spPr>
      </p:pic>
      <p:sp>
        <p:nvSpPr>
          <p:cNvPr id="10" name="矩形 9"/>
          <p:cNvSpPr/>
          <p:nvPr>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2"/>
            </p:custDataLst>
          </p:nvPr>
        </p:nvGrpSpPr>
        <p:grpSpPr>
          <a:xfrm>
            <a:off x="126034" y="2688900"/>
            <a:ext cx="12062792" cy="1896745"/>
            <a:chOff x="126034" y="2688900"/>
            <a:chExt cx="12062792" cy="1896745"/>
          </a:xfrm>
        </p:grpSpPr>
        <p:pic>
          <p:nvPicPr>
            <p:cNvPr id="6" name="图片 5"/>
            <p:cNvPicPr>
              <a:picLocks noChangeAspect="1"/>
            </p:cNvPicPr>
            <p:nvPr userDrawn="1">
              <p:custDataLst>
                <p:tags r:id="rId8"/>
              </p:custDataLst>
            </p:nvPr>
          </p:nvPicPr>
          <p:blipFill rotWithShape="1">
            <a:blip r:embed="rId11" cstate="print"/>
            <a:srcRect/>
            <a:stretch>
              <a:fillRect/>
            </a:stretch>
          </p:blipFill>
          <p:spPr>
            <a:xfrm>
              <a:off x="126034" y="2716273"/>
              <a:ext cx="1080465" cy="1748999"/>
            </a:xfrm>
            <a:prstGeom prst="rect">
              <a:avLst/>
            </a:prstGeom>
          </p:spPr>
        </p:pic>
        <p:pic>
          <p:nvPicPr>
            <p:cNvPr id="8" name="图片 7"/>
            <p:cNvPicPr>
              <a:picLocks noChangeAspect="1"/>
            </p:cNvPicPr>
            <p:nvPr userDrawn="1">
              <p:custDataLst>
                <p:tags r:id="rId9"/>
              </p:custDataLst>
            </p:nvPr>
          </p:nvPicPr>
          <p:blipFill rotWithShape="1">
            <a:blip r:embed="rId12" cstate="print"/>
            <a:srcRect/>
            <a:stretch>
              <a:fillRect/>
            </a:stretch>
          </p:blipFill>
          <p:spPr>
            <a:xfrm>
              <a:off x="10305416" y="2688900"/>
              <a:ext cx="1883410" cy="1896745"/>
            </a:xfrm>
            <a:prstGeom prst="rect">
              <a:avLst/>
            </a:prstGeom>
          </p:spPr>
        </p:pic>
      </p:gr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8" cstate="email"/>
          <a:srcRect/>
          <a:stretch>
            <a:fillRect/>
          </a:stretch>
        </p:blipFill>
        <p:spPr>
          <a:xfrm>
            <a:off x="9283700" y="1"/>
            <a:ext cx="2908300" cy="124961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0F8524-8B1F-4F8A-961A-1396372AA02E}" type="datetimeFigureOut">
              <a:rPr lang="zh-CN" altLang="en-US" smtClean="0"/>
              <a:pPr/>
              <a:t>2020/12/14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E3140C-C717-4D8F-9F4D-35370D814DDA}" type="slidenum">
              <a:rPr lang="zh-CN" altLang="en-US" smtClean="0"/>
              <a:pPr/>
              <a:t>‹#›</a:t>
            </a:fld>
            <a:endParaRPr lang="zh-CN" altLang="en-US"/>
          </a:p>
        </p:txBody>
      </p:sp>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1076"/>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0" y="0"/>
            <a:ext cx="12006884" cy="6858000"/>
            <a:chOff x="0" y="0"/>
            <a:chExt cx="12006884" cy="6858000"/>
          </a:xfrm>
        </p:grpSpPr>
        <p:sp>
          <p:nvSpPr>
            <p:cNvPr id="8" name="矩形 7"/>
            <p:cNvSpPr/>
            <p:nvPr>
              <p:custDataLst>
                <p:tags r:id="rId6"/>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0" y="0"/>
              <a:ext cx="12006884" cy="6858000"/>
              <a:chOff x="0" y="0"/>
              <a:chExt cx="12006884" cy="6858000"/>
            </a:xfrm>
          </p:grpSpPr>
          <p:grpSp>
            <p:nvGrpSpPr>
              <p:cNvPr id="10" name="组合 9"/>
              <p:cNvGrpSpPr/>
              <p:nvPr/>
            </p:nvGrpSpPr>
            <p:grpSpPr>
              <a:xfrm>
                <a:off x="0" y="0"/>
                <a:ext cx="12006884" cy="6858000"/>
                <a:chOff x="0" y="0"/>
                <a:chExt cx="12006884" cy="6858000"/>
              </a:xfrm>
            </p:grpSpPr>
            <p:sp>
              <p:nvSpPr>
                <p:cNvPr id="12" name="矩形 11"/>
                <p:cNvSpPr/>
                <p:nvPr>
                  <p:custDataLst>
                    <p:tags r:id="rId8"/>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custDataLst>
                    <p:tags r:id="rId9"/>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custDataLst>
                    <p:tags r:id="rId10"/>
                  </p:custDataLst>
                </p:nvPr>
              </p:nvPicPr>
              <p:blipFill rotWithShape="1">
                <a:blip r:embed="rId13" cstate="print"/>
                <a:srcRect/>
                <a:stretch>
                  <a:fillRect/>
                </a:stretch>
              </p:blipFill>
              <p:spPr>
                <a:xfrm>
                  <a:off x="580664" y="1886673"/>
                  <a:ext cx="4858137" cy="4674726"/>
                </a:xfrm>
                <a:prstGeom prst="rect">
                  <a:avLst/>
                </a:prstGeom>
              </p:spPr>
            </p:pic>
            <p:pic>
              <p:nvPicPr>
                <p:cNvPr id="15" name="图片 14"/>
                <p:cNvPicPr>
                  <a:picLocks noChangeAspect="1"/>
                </p:cNvPicPr>
                <p:nvPr>
                  <p:custDataLst>
                    <p:tags r:id="rId11"/>
                  </p:custDataLst>
                </p:nvPr>
              </p:nvPicPr>
              <p:blipFill rotWithShape="1">
                <a:blip r:embed="rId14" cstate="print"/>
                <a:srcRect/>
                <a:stretch>
                  <a:fillRect/>
                </a:stretch>
              </p:blipFill>
              <p:spPr>
                <a:xfrm>
                  <a:off x="10289803" y="0"/>
                  <a:ext cx="1717081" cy="1792921"/>
                </a:xfrm>
                <a:prstGeom prst="rect">
                  <a:avLst/>
                </a:prstGeom>
              </p:spPr>
            </p:pic>
          </p:grpSp>
          <p:pic>
            <p:nvPicPr>
              <p:cNvPr id="11" name="图片 10"/>
              <p:cNvPicPr>
                <a:picLocks noChangeAspect="1"/>
              </p:cNvPicPr>
              <p:nvPr>
                <p:custDataLst>
                  <p:tags r:id="rId7"/>
                </p:custDataLst>
              </p:nvPr>
            </p:nvPicPr>
            <p:blipFill>
              <a:blip r:embed="rId15" cstate="print"/>
              <a:stretch>
                <a:fillRect/>
              </a:stretch>
            </p:blipFill>
            <p:spPr>
              <a:xfrm rot="19414000" flipH="1">
                <a:off x="4400402" y="3137998"/>
                <a:ext cx="352594" cy="582004"/>
              </a:xfrm>
              <a:prstGeom prst="rect">
                <a:avLst/>
              </a:prstGeom>
            </p:spPr>
          </p:pic>
        </p:grpSp>
      </p:gr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pPr/>
              <a:t>2020/12/14</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5"/>
            </p:custDataLst>
          </p:nvPr>
        </p:nvSpPr>
        <p:spPr>
          <a:xfrm>
            <a:off x="7573010" y="1237615"/>
            <a:ext cx="884555" cy="4445635"/>
          </a:xfrm>
        </p:spPr>
        <p:txBody>
          <a:bodyPr lIns="90000" tIns="46800" rIns="90000" bIns="46800" anchor="ctr" anchorCtr="0">
            <a:normAutofit/>
          </a:bodyPr>
          <a:lstStyle>
            <a:lvl1pPr>
              <a:defRPr sz="360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rotWithShape="1">
          <a:blip r:embed="rId9" cstate="email"/>
          <a:srcRect/>
          <a:stretch>
            <a:fillRect/>
          </a:stretch>
        </p:blipFill>
        <p:spPr>
          <a:xfrm>
            <a:off x="9283700" y="1"/>
            <a:ext cx="2908300" cy="124961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pPr/>
              <a:t>2020/12/14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rotWithShape="1">
          <a:blip r:embed="rId11" cstate="email"/>
          <a:srcRect/>
          <a:stretch>
            <a:fillRect/>
          </a:stretch>
        </p:blipFill>
        <p:spPr>
          <a:xfrm>
            <a:off x="9283700" y="1"/>
            <a:ext cx="2908300" cy="124961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pPr/>
              <a:t>2020/12/14</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0" y="0"/>
            <a:ext cx="11794603" cy="6858000"/>
            <a:chOff x="0" y="0"/>
            <a:chExt cx="11794603" cy="6858000"/>
          </a:xfrm>
        </p:grpSpPr>
        <p:sp>
          <p:nvSpPr>
            <p:cNvPr id="7" name="矩形 6"/>
            <p:cNvSpPr/>
            <p:nvPr>
              <p:custDataLst>
                <p:tags r:id="rId6"/>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0"/>
              <a:ext cx="11611337" cy="6858000"/>
              <a:chOff x="0" y="0"/>
              <a:chExt cx="11611337" cy="6858000"/>
            </a:xfrm>
          </p:grpSpPr>
          <p:grpSp>
            <p:nvGrpSpPr>
              <p:cNvPr id="9" name="组合 8"/>
              <p:cNvGrpSpPr/>
              <p:nvPr/>
            </p:nvGrpSpPr>
            <p:grpSpPr>
              <a:xfrm>
                <a:off x="0" y="0"/>
                <a:ext cx="11611337" cy="6858000"/>
                <a:chOff x="0" y="0"/>
                <a:chExt cx="11611337" cy="6858000"/>
              </a:xfrm>
            </p:grpSpPr>
            <p:sp>
              <p:nvSpPr>
                <p:cNvPr id="11" name="矩形 10"/>
                <p:cNvSpPr/>
                <p:nvPr>
                  <p:custDataLst>
                    <p:tags r:id="rId8"/>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custDataLst>
                    <p:tags r:id="rId9"/>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10"/>
                  </p:custDataLst>
                </p:nvPr>
              </p:nvPicPr>
              <p:blipFill rotWithShape="1">
                <a:blip r:embed="rId12" cstate="email"/>
                <a:srcRect/>
                <a:stretch>
                  <a:fillRect/>
                </a:stretch>
              </p:blipFill>
              <p:spPr>
                <a:xfrm>
                  <a:off x="1180616" y="2097979"/>
                  <a:ext cx="3784923" cy="4166820"/>
                </a:xfrm>
                <a:prstGeom prst="rect">
                  <a:avLst/>
                </a:prstGeom>
              </p:spPr>
            </p:pic>
          </p:grpSp>
          <p:pic>
            <p:nvPicPr>
              <p:cNvPr id="10" name="图片 9"/>
              <p:cNvPicPr>
                <a:picLocks noChangeAspect="1"/>
              </p:cNvPicPr>
              <p:nvPr>
                <p:custDataLst>
                  <p:tags r:id="rId7"/>
                </p:custDataLst>
              </p:nvPr>
            </p:nvPicPr>
            <p:blipFill>
              <a:blip r:embed="rId13" cstate="print"/>
              <a:stretch>
                <a:fillRect/>
              </a:stretch>
            </p:blipFill>
            <p:spPr>
              <a:xfrm flipH="1">
                <a:off x="4476896" y="5150734"/>
                <a:ext cx="518030" cy="855079"/>
              </a:xfrm>
              <a:prstGeom prst="rect">
                <a:avLst/>
              </a:prstGeom>
            </p:spPr>
          </p:pic>
        </p:grpSp>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pPr/>
              <a:t>2020/12/14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2020/12/14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5" name="标题 4"/>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rotWithShape="1">
          <a:blip r:embed="rId9" cstate="email"/>
          <a:srcRect/>
          <a:stretch>
            <a:fillRect/>
          </a:stretch>
        </p:blipFill>
        <p:spPr>
          <a:xfrm>
            <a:off x="9283700" y="1"/>
            <a:ext cx="2908300" cy="124961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pPr/>
              <a:t>2020/12/14</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8" cstate="email"/>
          <a:srcRect/>
          <a:stretch>
            <a:fillRect/>
          </a:stretch>
        </p:blipFill>
        <p:spPr>
          <a:xfrm>
            <a:off x="9283700" y="1"/>
            <a:ext cx="2908300" cy="124961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pPr/>
              <a:t>2020/12/14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1"/>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32"/>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3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2020/12/14</a:t>
            </a:fld>
            <a:endParaRPr lang="zh-CN" altLang="en-US"/>
          </a:p>
        </p:txBody>
      </p:sp>
      <p:sp>
        <p:nvSpPr>
          <p:cNvPr id="5" name="页脚占位符 4"/>
          <p:cNvSpPr>
            <a:spLocks noGrp="1"/>
          </p:cNvSpPr>
          <p:nvPr>
            <p:ph type="ftr" sz="quarter" idx="3"/>
            <p:custDataLst>
              <p:tags r:id="rId3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tags" Target="../tags/tag15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7" Type="http://schemas.openxmlformats.org/officeDocument/2006/relationships/image" Target="../media/image91.jpeg"/><Relationship Id="rId2" Type="http://schemas.openxmlformats.org/officeDocument/2006/relationships/slideLayout" Target="../slideLayouts/slideLayout7.xml"/><Relationship Id="rId1" Type="http://schemas.openxmlformats.org/officeDocument/2006/relationships/tags" Target="../tags/tag25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7" Type="http://schemas.openxmlformats.org/officeDocument/2006/relationships/image" Target="../media/image92.jpeg"/><Relationship Id="rId2" Type="http://schemas.openxmlformats.org/officeDocument/2006/relationships/slideLayout" Target="../slideLayouts/slideLayout7.xml"/><Relationship Id="rId1" Type="http://schemas.openxmlformats.org/officeDocument/2006/relationships/tags" Target="../tags/tag25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tags" Target="../tags/tag25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25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tags" Target="../tags/tag25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tags" Target="../tags/tag25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25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tags" Target="../tags/tag25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7" Type="http://schemas.openxmlformats.org/officeDocument/2006/relationships/image" Target="../media/image93.jpeg"/><Relationship Id="rId2" Type="http://schemas.openxmlformats.org/officeDocument/2006/relationships/slideLayout" Target="../slideLayouts/slideLayout7.xml"/><Relationship Id="rId1" Type="http://schemas.openxmlformats.org/officeDocument/2006/relationships/tags" Target="../tags/tag26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7" Type="http://schemas.openxmlformats.org/officeDocument/2006/relationships/image" Target="../media/image94.jpeg"/><Relationship Id="rId2" Type="http://schemas.openxmlformats.org/officeDocument/2006/relationships/slideLayout" Target="../slideLayouts/slideLayout7.xml"/><Relationship Id="rId1" Type="http://schemas.openxmlformats.org/officeDocument/2006/relationships/tags" Target="../tags/tag26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6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jpeg"/><Relationship Id="rId2" Type="http://schemas.openxmlformats.org/officeDocument/2006/relationships/image" Target="../media/image95.jpeg"/><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11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1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6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tags" Target="../tags/tag16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14.xml"/><Relationship Id="rId7"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16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tags" Target="../tags/tag16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6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tags" Target="../tags/tag16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2.jpeg"/><Relationship Id="rId2" Type="http://schemas.openxmlformats.org/officeDocument/2006/relationships/slideLayout" Target="../slideLayouts/slideLayout7.xml"/><Relationship Id="rId1" Type="http://schemas.openxmlformats.org/officeDocument/2006/relationships/tags" Target="../tags/tag16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19.xml"/><Relationship Id="rId7"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tags" Target="../tags/tag16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15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tags" Target="../tags/tag16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21.xml"/><Relationship Id="rId7"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tags" Target="../tags/tag17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tags" Target="../tags/tag17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40.jpeg"/><Relationship Id="rId2" Type="http://schemas.openxmlformats.org/officeDocument/2006/relationships/slideLayout" Target="../slideLayouts/slideLayout7.xml"/><Relationship Id="rId1" Type="http://schemas.openxmlformats.org/officeDocument/2006/relationships/tags" Target="../tags/tag17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7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25.xml"/><Relationship Id="rId7" Type="http://schemas.openxmlformats.org/officeDocument/2006/relationships/image" Target="../media/image41.jpeg"/><Relationship Id="rId2" Type="http://schemas.openxmlformats.org/officeDocument/2006/relationships/slideLayout" Target="../slideLayouts/slideLayout7.xml"/><Relationship Id="rId1" Type="http://schemas.openxmlformats.org/officeDocument/2006/relationships/tags" Target="../tags/tag17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43.jpeg"/><Relationship Id="rId2" Type="http://schemas.openxmlformats.org/officeDocument/2006/relationships/slideLayout" Target="../slideLayouts/slideLayout7.xml"/><Relationship Id="rId1" Type="http://schemas.openxmlformats.org/officeDocument/2006/relationships/tags" Target="../tags/tag17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tags" Target="../tags/tag17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Layout" Target="../slideLayouts/slideLayout7.xml"/><Relationship Id="rId7" Type="http://schemas.openxmlformats.org/officeDocument/2006/relationships/image" Target="../media/image17.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47.jpeg"/><Relationship Id="rId4" Type="http://schemas.openxmlformats.org/officeDocument/2006/relationships/notesSlide" Target="../notesSlides/notesSlide28.xml"/><Relationship Id="rId9"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7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15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48.jpeg"/><Relationship Id="rId2" Type="http://schemas.openxmlformats.org/officeDocument/2006/relationships/slideLayout" Target="../slideLayouts/slideLayout7.xml"/><Relationship Id="rId1" Type="http://schemas.openxmlformats.org/officeDocument/2006/relationships/tags" Target="../tags/tag18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49.jpeg"/><Relationship Id="rId2" Type="http://schemas.openxmlformats.org/officeDocument/2006/relationships/slideLayout" Target="../slideLayouts/slideLayout7.xml"/><Relationship Id="rId1" Type="http://schemas.openxmlformats.org/officeDocument/2006/relationships/tags" Target="../tags/tag18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0.jpeg"/><Relationship Id="rId2" Type="http://schemas.openxmlformats.org/officeDocument/2006/relationships/slideLayout" Target="../slideLayouts/slideLayout7.xml"/><Relationship Id="rId1" Type="http://schemas.openxmlformats.org/officeDocument/2006/relationships/tags" Target="../tags/tag18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notesSlide" Target="../notesSlides/notesSlide33.xml"/><Relationship Id="rId7" Type="http://schemas.openxmlformats.org/officeDocument/2006/relationships/image" Target="../media/image51.jpeg"/><Relationship Id="rId2" Type="http://schemas.openxmlformats.org/officeDocument/2006/relationships/slideLayout" Target="../slideLayouts/slideLayout7.xml"/><Relationship Id="rId1" Type="http://schemas.openxmlformats.org/officeDocument/2006/relationships/tags" Target="../tags/tag18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53.gif"/></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54.jpeg"/><Relationship Id="rId2" Type="http://schemas.openxmlformats.org/officeDocument/2006/relationships/slideLayout" Target="../slideLayouts/slideLayout7.xml"/><Relationship Id="rId1" Type="http://schemas.openxmlformats.org/officeDocument/2006/relationships/tags" Target="../tags/tag18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55.jpeg"/><Relationship Id="rId2" Type="http://schemas.openxmlformats.org/officeDocument/2006/relationships/slideLayout" Target="../slideLayouts/slideLayout7.xml"/><Relationship Id="rId1" Type="http://schemas.openxmlformats.org/officeDocument/2006/relationships/tags" Target="../tags/tag18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8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notesSlide" Target="../notesSlides/notesSlide37.xml"/><Relationship Id="rId7" Type="http://schemas.openxmlformats.org/officeDocument/2006/relationships/image" Target="../media/image56.jpeg"/><Relationship Id="rId2" Type="http://schemas.openxmlformats.org/officeDocument/2006/relationships/slideLayout" Target="../slideLayouts/slideLayout7.xml"/><Relationship Id="rId1" Type="http://schemas.openxmlformats.org/officeDocument/2006/relationships/tags" Target="../tags/tag18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58.jpeg"/></Relationships>
</file>

<file path=ppt/slides/_rels/slide38.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notesSlide" Target="../notesSlides/notesSlide38.xml"/><Relationship Id="rId7" Type="http://schemas.openxmlformats.org/officeDocument/2006/relationships/image" Target="../media/image59.jpeg"/><Relationship Id="rId2" Type="http://schemas.openxmlformats.org/officeDocument/2006/relationships/slideLayout" Target="../slideLayouts/slideLayout7.xml"/><Relationship Id="rId1" Type="http://schemas.openxmlformats.org/officeDocument/2006/relationships/tags" Target="../tags/tag18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notesSlide" Target="../notesSlides/notesSlide39.xml"/><Relationship Id="rId7" Type="http://schemas.openxmlformats.org/officeDocument/2006/relationships/image" Target="../media/image61.jpeg"/><Relationship Id="rId2" Type="http://schemas.openxmlformats.org/officeDocument/2006/relationships/slideLayout" Target="../slideLayouts/slideLayout7.xml"/><Relationship Id="rId1" Type="http://schemas.openxmlformats.org/officeDocument/2006/relationships/tags" Target="../tags/tag18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5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19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notesSlide" Target="../notesSlides/notesSlide41.xml"/><Relationship Id="rId7" Type="http://schemas.openxmlformats.org/officeDocument/2006/relationships/image" Target="../media/image63.jpeg"/><Relationship Id="rId2" Type="http://schemas.openxmlformats.org/officeDocument/2006/relationships/slideLayout" Target="../slideLayouts/slideLayout7.xml"/><Relationship Id="rId1" Type="http://schemas.openxmlformats.org/officeDocument/2006/relationships/tags" Target="../tags/tag19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65.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19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66.jpeg"/><Relationship Id="rId2" Type="http://schemas.openxmlformats.org/officeDocument/2006/relationships/slideLayout" Target="../slideLayouts/slideLayout7.xml"/><Relationship Id="rId1" Type="http://schemas.openxmlformats.org/officeDocument/2006/relationships/tags" Target="../tags/tag19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19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67.jpeg"/><Relationship Id="rId2" Type="http://schemas.openxmlformats.org/officeDocument/2006/relationships/slideLayout" Target="../slideLayouts/slideLayout7.xml"/><Relationship Id="rId1" Type="http://schemas.openxmlformats.org/officeDocument/2006/relationships/tags" Target="../tags/tag19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notesSlide" Target="../notesSlides/notesSlide46.xml"/><Relationship Id="rId7" Type="http://schemas.openxmlformats.org/officeDocument/2006/relationships/image" Target="../media/image68.jpeg"/><Relationship Id="rId2" Type="http://schemas.openxmlformats.org/officeDocument/2006/relationships/slideLayout" Target="../slideLayouts/slideLayout7.xml"/><Relationship Id="rId1" Type="http://schemas.openxmlformats.org/officeDocument/2006/relationships/tags" Target="../tags/tag19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70.jpeg"/><Relationship Id="rId2" Type="http://schemas.openxmlformats.org/officeDocument/2006/relationships/slideLayout" Target="../slideLayouts/slideLayout7.xml"/><Relationship Id="rId1" Type="http://schemas.openxmlformats.org/officeDocument/2006/relationships/tags" Target="../tags/tag19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71.jpeg"/><Relationship Id="rId2" Type="http://schemas.openxmlformats.org/officeDocument/2006/relationships/slideLayout" Target="../slideLayouts/slideLayout7.xml"/><Relationship Id="rId1" Type="http://schemas.openxmlformats.org/officeDocument/2006/relationships/tags" Target="../tags/tag19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19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15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72.jpeg"/><Relationship Id="rId2" Type="http://schemas.openxmlformats.org/officeDocument/2006/relationships/slideLayout" Target="../slideLayouts/slideLayout7.xml"/><Relationship Id="rId1" Type="http://schemas.openxmlformats.org/officeDocument/2006/relationships/tags" Target="../tags/tag20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image" Target="../media/image73.jpeg"/><Relationship Id="rId2" Type="http://schemas.openxmlformats.org/officeDocument/2006/relationships/slideLayout" Target="../slideLayouts/slideLayout7.xml"/><Relationship Id="rId1" Type="http://schemas.openxmlformats.org/officeDocument/2006/relationships/tags" Target="../tags/tag20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74.jpeg"/><Relationship Id="rId2" Type="http://schemas.openxmlformats.org/officeDocument/2006/relationships/slideLayout" Target="../slideLayouts/slideLayout7.xml"/><Relationship Id="rId1" Type="http://schemas.openxmlformats.org/officeDocument/2006/relationships/tags" Target="../tags/tag20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20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image" Target="../media/image75.jpeg"/><Relationship Id="rId2" Type="http://schemas.openxmlformats.org/officeDocument/2006/relationships/slideLayout" Target="../slideLayouts/slideLayout7.xml"/><Relationship Id="rId1" Type="http://schemas.openxmlformats.org/officeDocument/2006/relationships/tags" Target="../tags/tag20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76.jpeg"/><Relationship Id="rId2" Type="http://schemas.openxmlformats.org/officeDocument/2006/relationships/slideLayout" Target="../slideLayouts/slideLayout7.xml"/><Relationship Id="rId1" Type="http://schemas.openxmlformats.org/officeDocument/2006/relationships/tags" Target="../tags/tag20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20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20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20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20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6.xml"/><Relationship Id="rId7"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tags" Target="../tags/tag15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21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2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2.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notesSlide" Target="../notesSlides/notesSlide62.xml"/><Relationship Id="rId7" Type="http://schemas.openxmlformats.org/officeDocument/2006/relationships/image" Target="../media/image77.jpeg"/><Relationship Id="rId2" Type="http://schemas.openxmlformats.org/officeDocument/2006/relationships/slideLayout" Target="../slideLayouts/slideLayout7.xml"/><Relationship Id="rId1" Type="http://schemas.openxmlformats.org/officeDocument/2006/relationships/tags" Target="../tags/tag2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2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2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2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21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21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79.jpeg"/><Relationship Id="rId2" Type="http://schemas.openxmlformats.org/officeDocument/2006/relationships/slideLayout" Target="../slideLayouts/slideLayout7.xml"/><Relationship Id="rId1" Type="http://schemas.openxmlformats.org/officeDocument/2006/relationships/tags" Target="../tags/tag21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21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5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22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image" Target="../media/image80.jpeg"/><Relationship Id="rId2" Type="http://schemas.openxmlformats.org/officeDocument/2006/relationships/slideLayout" Target="../slideLayouts/slideLayout7.xml"/><Relationship Id="rId1" Type="http://schemas.openxmlformats.org/officeDocument/2006/relationships/tags" Target="../tags/tag22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image" Target="../media/image81.jpeg"/><Relationship Id="rId2" Type="http://schemas.openxmlformats.org/officeDocument/2006/relationships/slideLayout" Target="../slideLayouts/slideLayout7.xml"/><Relationship Id="rId1" Type="http://schemas.openxmlformats.org/officeDocument/2006/relationships/tags" Target="../tags/tag22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22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2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tags" Target="../tags/tag22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7" Type="http://schemas.openxmlformats.org/officeDocument/2006/relationships/image" Target="../media/image82.png"/><Relationship Id="rId2" Type="http://schemas.openxmlformats.org/officeDocument/2006/relationships/slideLayout" Target="../slideLayouts/slideLayout7.xml"/><Relationship Id="rId1" Type="http://schemas.openxmlformats.org/officeDocument/2006/relationships/tags" Target="../tags/tag22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2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22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tags" Target="../tags/tag22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3.jpeg"/><Relationship Id="rId2" Type="http://schemas.openxmlformats.org/officeDocument/2006/relationships/slideLayout" Target="../slideLayouts/slideLayout7.xml"/><Relationship Id="rId1" Type="http://schemas.openxmlformats.org/officeDocument/2006/relationships/tags" Target="../tags/tag15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tags" Target="../tags/tag23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tags" Target="../tags/tag23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23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7" Type="http://schemas.openxmlformats.org/officeDocument/2006/relationships/image" Target="../media/image83.jpeg"/><Relationship Id="rId2" Type="http://schemas.openxmlformats.org/officeDocument/2006/relationships/slideLayout" Target="../slideLayouts/slideLayout7.xml"/><Relationship Id="rId1" Type="http://schemas.openxmlformats.org/officeDocument/2006/relationships/tags" Target="../tags/tag23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4.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notesSlide" Target="../notesSlides/notesSlide84.xml"/><Relationship Id="rId7" Type="http://schemas.openxmlformats.org/officeDocument/2006/relationships/image" Target="../media/image84.jpeg"/><Relationship Id="rId2" Type="http://schemas.openxmlformats.org/officeDocument/2006/relationships/slideLayout" Target="../slideLayouts/slideLayout7.xml"/><Relationship Id="rId1" Type="http://schemas.openxmlformats.org/officeDocument/2006/relationships/tags" Target="../tags/tag23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7" Type="http://schemas.openxmlformats.org/officeDocument/2006/relationships/image" Target="../media/image86.gif"/><Relationship Id="rId2" Type="http://schemas.openxmlformats.org/officeDocument/2006/relationships/slideLayout" Target="../slideLayouts/slideLayout7.xml"/><Relationship Id="rId1" Type="http://schemas.openxmlformats.org/officeDocument/2006/relationships/tags" Target="../tags/tag23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7" Type="http://schemas.openxmlformats.org/officeDocument/2006/relationships/image" Target="../media/image87.jpeg"/><Relationship Id="rId2" Type="http://schemas.openxmlformats.org/officeDocument/2006/relationships/slideLayout" Target="../slideLayouts/slideLayout7.xml"/><Relationship Id="rId1" Type="http://schemas.openxmlformats.org/officeDocument/2006/relationships/tags" Target="../tags/tag23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239.xml"/><Relationship Id="rId7" Type="http://schemas.openxmlformats.org/officeDocument/2006/relationships/image" Target="../media/image16.png"/><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image" Target="../media/image15.png"/><Relationship Id="rId5" Type="http://schemas.openxmlformats.org/officeDocument/2006/relationships/notesSlide" Target="../notesSlides/notesSlide87.xml"/><Relationship Id="rId4"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tags" Target="../tags/tag24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ags" Target="../tags/tag24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15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7" Type="http://schemas.openxmlformats.org/officeDocument/2006/relationships/image" Target="../media/image88.jpeg"/><Relationship Id="rId2" Type="http://schemas.openxmlformats.org/officeDocument/2006/relationships/slideLayout" Target="../slideLayouts/slideLayout7.xml"/><Relationship Id="rId1" Type="http://schemas.openxmlformats.org/officeDocument/2006/relationships/tags" Target="../tags/tag24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tags" Target="../tags/tag24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image" Target="../media/image89.jpeg"/><Relationship Id="rId2" Type="http://schemas.openxmlformats.org/officeDocument/2006/relationships/slideLayout" Target="../slideLayouts/slideLayout7.xml"/><Relationship Id="rId1" Type="http://schemas.openxmlformats.org/officeDocument/2006/relationships/tags" Target="../tags/tag24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7" Type="http://schemas.openxmlformats.org/officeDocument/2006/relationships/image" Target="../media/image90.jpeg"/><Relationship Id="rId2" Type="http://schemas.openxmlformats.org/officeDocument/2006/relationships/slideLayout" Target="../slideLayouts/slideLayout7.xml"/><Relationship Id="rId1" Type="http://schemas.openxmlformats.org/officeDocument/2006/relationships/tags" Target="../tags/tag24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tags" Target="../tags/tag24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24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tags" Target="../tags/tag24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tags" Target="../tags/tag24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ags" Target="../tags/tag25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tags" Target="../tags/tag25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p:nvPr/>
        </p:nvSpPr>
        <p:spPr>
          <a:xfrm>
            <a:off x="6099175" y="3056890"/>
            <a:ext cx="1556385" cy="3267710"/>
          </a:xfrm>
          <a:prstGeom prst="rect">
            <a:avLst/>
          </a:prstGeom>
        </p:spPr>
        <p:txBody>
          <a:bodyPr vert="horz" lIns="90170" tIns="46990" rIns="90170" bIns="46990" rtlCol="0" anchor="t" anchorCtr="0">
            <a:noAutofit/>
          </a:bodyPr>
          <a:lstStyle>
            <a:lvl1pPr algn="ctr" defTabSz="914400" rtl="0" eaLnBrk="1" fontAlgn="auto" latinLnBrk="0" hangingPunct="1">
              <a:lnSpc>
                <a:spcPct val="100000"/>
              </a:lnSpc>
              <a:spcBef>
                <a:spcPct val="0"/>
              </a:spcBef>
              <a:buNone/>
              <a:defRPr sz="6600" b="1"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endParaRPr lang="zh-CN" altLang="en-US" sz="3600">
              <a:solidFill>
                <a:srgbClr val="FF0000"/>
              </a:solidFill>
              <a:sym typeface="+mn-ea"/>
            </a:endParaRPr>
          </a:p>
        </p:txBody>
      </p:sp>
      <p:sp>
        <p:nvSpPr>
          <p:cNvPr id="7" name="标题 20"/>
          <p:cNvSpPr>
            <a:spLocks noGrp="1"/>
          </p:cNvSpPr>
          <p:nvPr>
            <p:custDataLst>
              <p:tags r:id="rId2"/>
            </p:custDataLst>
          </p:nvPr>
        </p:nvSpPr>
        <p:spPr>
          <a:xfrm>
            <a:off x="1308537" y="1235428"/>
            <a:ext cx="1595677" cy="4109013"/>
          </a:xfrm>
          <a:prstGeom prst="rect">
            <a:avLst/>
          </a:prstGeom>
        </p:spPr>
        <p:txBody>
          <a:bodyPr vert="horz" lIns="90170" tIns="46990" rIns="90170" bIns="46990" rtlCol="0" anchor="t" anchorCtr="0">
            <a:normAutofit/>
          </a:bodyPr>
          <a:lstStyle>
            <a:lvl1pPr algn="ctr" defTabSz="914400" rtl="0" eaLnBrk="1" fontAlgn="auto" latinLnBrk="0" hangingPunct="1">
              <a:lnSpc>
                <a:spcPct val="100000"/>
              </a:lnSpc>
              <a:spcBef>
                <a:spcPct val="0"/>
              </a:spcBef>
              <a:buNone/>
              <a:defRPr sz="6600" b="1"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endParaRPr lang="zh-CN" altLang="en-US" sz="4400" dirty="0">
              <a:solidFill>
                <a:schemeClr val="bg2">
                  <a:lumMod val="50000"/>
                </a:schemeClr>
              </a:solidFill>
            </a:endParaRPr>
          </a:p>
          <a:p>
            <a:endParaRPr lang="zh-CN" altLang="en-US" sz="4400" dirty="0">
              <a:solidFill>
                <a:schemeClr val="bg2">
                  <a:lumMod val="50000"/>
                </a:schemeClr>
              </a:solidFill>
            </a:endParaRPr>
          </a:p>
        </p:txBody>
      </p:sp>
      <p:sp>
        <p:nvSpPr>
          <p:cNvPr id="8" name="文本框 7"/>
          <p:cNvSpPr txBox="1"/>
          <p:nvPr/>
        </p:nvSpPr>
        <p:spPr>
          <a:xfrm>
            <a:off x="3129280" y="2312670"/>
            <a:ext cx="675005" cy="1717040"/>
          </a:xfrm>
          <a:prstGeom prst="rect">
            <a:avLst/>
          </a:prstGeom>
          <a:noFill/>
        </p:spPr>
        <p:txBody>
          <a:bodyPr vert="eaVert" wrap="none" rtlCol="0">
            <a:spAutoFit/>
          </a:bodyPr>
          <a:lstStyle/>
          <a:p>
            <a:r>
              <a:rPr lang="zh-CN" altLang="en-US" sz="3200" dirty="0">
                <a:solidFill>
                  <a:schemeClr val="bg2">
                    <a:lumMod val="50000"/>
                  </a:schemeClr>
                </a:solidFill>
              </a:rPr>
              <a:t>精品课件</a:t>
            </a:r>
          </a:p>
        </p:txBody>
      </p:sp>
      <p:sp>
        <p:nvSpPr>
          <p:cNvPr id="3" name="标题 2"/>
          <p:cNvSpPr>
            <a:spLocks noGrp="1"/>
          </p:cNvSpPr>
          <p:nvPr>
            <p:ph type="ctrTitle"/>
          </p:nvPr>
        </p:nvSpPr>
        <p:spPr>
          <a:xfrm>
            <a:off x="4693920" y="1374775"/>
            <a:ext cx="2825115" cy="4109085"/>
          </a:xfrm>
        </p:spPr>
        <p:txBody>
          <a:bodyPr>
            <a:normAutofit fontScale="90000"/>
          </a:bodyPr>
          <a:lstStyle/>
          <a:p>
            <a:r>
              <a:rPr lang="en-US" altLang="zh-CN"/>
              <a:t>2020</a:t>
            </a:r>
            <a:r>
              <a:rPr lang="zh-CN" altLang="en-US"/>
              <a:t>年高考</a:t>
            </a:r>
            <a:r>
              <a:rPr lang="zh-CN" altLang="en-US">
                <a:solidFill>
                  <a:srgbClr val="FF0000"/>
                </a:solidFill>
              </a:rPr>
              <a:t>默写诗歌</a:t>
            </a:r>
            <a:r>
              <a:rPr lang="zh-CN" altLang="en-US"/>
              <a:t>汇编</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下载 (2)"/>
          <p:cNvPicPr>
            <a:picLocks noChangeAspect="1"/>
          </p:cNvPicPr>
          <p:nvPr/>
        </p:nvPicPr>
        <p:blipFill>
          <a:blip r:embed="rId7" cstate="print"/>
          <a:stretch>
            <a:fillRect/>
          </a:stretch>
        </p:blipFill>
        <p:spPr>
          <a:xfrm>
            <a:off x="57150" y="0"/>
            <a:ext cx="12135485"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2800" b="1" noProof="0">
              <a:ln>
                <a:noFill/>
              </a:ln>
              <a:solidFill>
                <a:srgbClr val="FF0000"/>
              </a:solidFill>
              <a:effectLst/>
              <a:uLnTx/>
              <a:uFillTx/>
              <a:sym typeface="+mn-ea"/>
            </a:endParaRPr>
          </a:p>
          <a:p>
            <a:pPr algn="l"/>
            <a:endParaRPr lang="en-US" altLang="zh-CN" sz="2800" b="1" noProof="0">
              <a:ln>
                <a:noFill/>
              </a:ln>
              <a:solidFill>
                <a:srgbClr val="FF0000"/>
              </a:solidFill>
              <a:effectLst/>
              <a:uLnTx/>
              <a:uFillTx/>
              <a:sym typeface="+mn-ea"/>
            </a:endParaRPr>
          </a:p>
          <a:p>
            <a:pPr algn="l"/>
            <a:endParaRPr lang="en-US" altLang="zh-CN" sz="3600" b="1" noProof="0">
              <a:ln>
                <a:noFill/>
              </a:ln>
              <a:solidFill>
                <a:srgbClr val="FF0000"/>
              </a:solidFill>
              <a:effectLst/>
              <a:uLnTx/>
              <a:uFillTx/>
              <a:sym typeface="+mn-ea"/>
            </a:endParaRPr>
          </a:p>
          <a:p>
            <a:pPr algn="l"/>
            <a:endParaRPr lang="en-US" altLang="zh-CN" sz="3600" b="1" noProof="0">
              <a:ln>
                <a:noFill/>
              </a:ln>
              <a:solidFill>
                <a:srgbClr val="FF0000"/>
              </a:solidFill>
              <a:effectLst/>
              <a:uLnTx/>
              <a:uFillTx/>
              <a:sym typeface="+mn-ea"/>
            </a:endParaRPr>
          </a:p>
          <a:p>
            <a:pPr algn="l"/>
            <a:endParaRPr lang="en-US" altLang="zh-CN" sz="3600" b="1" noProof="0">
              <a:ln>
                <a:noFill/>
              </a:ln>
              <a:solidFill>
                <a:srgbClr val="FF0000"/>
              </a:solidFill>
              <a:effectLst/>
              <a:uLnTx/>
              <a:uFillTx/>
              <a:sym typeface="+mn-ea"/>
            </a:endParaRPr>
          </a:p>
          <a:p>
            <a:pPr algn="l"/>
            <a:r>
              <a:rPr lang="en-US" altLang="zh-CN" sz="3600" b="1" noProof="0">
                <a:ln>
                  <a:noFill/>
                </a:ln>
                <a:solidFill>
                  <a:srgbClr val="FF0000"/>
                </a:solidFill>
                <a:effectLst/>
                <a:uLnTx/>
                <a:uFillTx/>
                <a:sym typeface="+mn-ea"/>
              </a:rPr>
              <a:t>2020</a:t>
            </a:r>
            <a:r>
              <a:rPr lang="zh-CN" altLang="en-US" sz="3600" b="1" noProof="0">
                <a:ln>
                  <a:noFill/>
                </a:ln>
                <a:solidFill>
                  <a:schemeClr val="tx1"/>
                </a:solidFill>
                <a:effectLst/>
                <a:uLnTx/>
                <a:uFillTx/>
                <a:sym typeface="+mn-ea"/>
              </a:rPr>
              <a:t>古代诗歌阅读</a:t>
            </a:r>
          </a:p>
          <a:p>
            <a:pPr algn="l"/>
            <a:endParaRPr lang="zh-CN" altLang="en-US" sz="3600" b="1" noProof="0">
              <a:ln>
                <a:noFill/>
              </a:ln>
              <a:solidFill>
                <a:schemeClr val="tx1"/>
              </a:solidFill>
              <a:effectLst/>
              <a:uLnTx/>
              <a:uFillTx/>
              <a:sym typeface="+mn-ea"/>
            </a:endParaRPr>
          </a:p>
          <a:p>
            <a:pPr algn="l"/>
            <a:r>
              <a:rPr lang="zh-CN" altLang="en-US" sz="2800" b="1" noProof="0">
                <a:ln>
                  <a:noFill/>
                </a:ln>
                <a:solidFill>
                  <a:srgbClr val="FF0000"/>
                </a:solidFill>
                <a:effectLst/>
                <a:uLnTx/>
                <a:uFillTx/>
                <a:sym typeface="+mn-ea"/>
              </a:rPr>
              <a:t> 朝代：</a:t>
            </a:r>
            <a:r>
              <a:rPr lang="zh-CN" altLang="en-US" sz="2800" b="1" noProof="0">
                <a:ln>
                  <a:noFill/>
                </a:ln>
                <a:solidFill>
                  <a:schemeClr val="tx1"/>
                </a:solidFill>
                <a:effectLst/>
                <a:uLnTx/>
                <a:uFillTx/>
                <a:sym typeface="+mn-ea"/>
              </a:rPr>
              <a:t>唐、宋</a:t>
            </a:r>
          </a:p>
          <a:p>
            <a:pPr algn="l"/>
            <a:endParaRPr lang="zh-CN" altLang="en-US" sz="2800" b="1" noProof="0">
              <a:ln>
                <a:noFill/>
              </a:ln>
              <a:solidFill>
                <a:schemeClr val="tx1"/>
              </a:solidFill>
              <a:effectLst/>
              <a:uLnTx/>
              <a:uFillTx/>
              <a:sym typeface="+mn-ea"/>
            </a:endParaRPr>
          </a:p>
          <a:p>
            <a:pPr algn="l"/>
            <a:r>
              <a:rPr lang="en-US" altLang="zh-CN" sz="2800" b="1" noProof="0">
                <a:ln>
                  <a:noFill/>
                </a:ln>
                <a:solidFill>
                  <a:srgbClr val="FF0000"/>
                </a:solidFill>
                <a:effectLst/>
                <a:uLnTx/>
                <a:uFillTx/>
                <a:sym typeface="+mn-ea"/>
              </a:rPr>
              <a:t> </a:t>
            </a:r>
            <a:r>
              <a:rPr lang="zh-CN" altLang="en-US" sz="2800" b="1" noProof="0">
                <a:ln>
                  <a:noFill/>
                </a:ln>
                <a:solidFill>
                  <a:srgbClr val="FF0000"/>
                </a:solidFill>
                <a:effectLst/>
                <a:uLnTx/>
                <a:uFillTx/>
                <a:sym typeface="+mn-ea"/>
              </a:rPr>
              <a:t>唐诗 ： </a:t>
            </a:r>
            <a:r>
              <a:rPr lang="zh-CN" altLang="en-US" sz="2800" b="1" noProof="0">
                <a:ln>
                  <a:noFill/>
                </a:ln>
                <a:solidFill>
                  <a:schemeClr val="tx1"/>
                </a:solidFill>
                <a:effectLst/>
                <a:uLnTx/>
                <a:uFillTx/>
                <a:sym typeface="+mn-ea"/>
              </a:rPr>
              <a:t>王勃</a:t>
            </a:r>
            <a:r>
              <a:rPr lang="zh-CN" altLang="en-US" sz="2800" b="1" noProof="0">
                <a:ln>
                  <a:noFill/>
                </a:ln>
                <a:solidFill>
                  <a:srgbClr val="FF0000"/>
                </a:solidFill>
                <a:effectLst/>
                <a:uLnTx/>
                <a:uFillTx/>
                <a:sym typeface="+mn-ea"/>
              </a:rPr>
              <a:t>《秋江送别》</a:t>
            </a:r>
            <a:r>
              <a:rPr lang="zh-CN" altLang="en-US" sz="2800" b="1" noProof="0">
                <a:ln>
                  <a:noFill/>
                </a:ln>
                <a:solidFill>
                  <a:schemeClr val="tx1"/>
                </a:solidFill>
                <a:effectLst/>
                <a:uLnTx/>
                <a:uFillTx/>
                <a:sym typeface="+mn-ea"/>
              </a:rPr>
              <a:t>  </a:t>
            </a:r>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陆龟蒙</a:t>
            </a:r>
            <a:r>
              <a:rPr lang="zh-CN" altLang="en-US" sz="2800" b="1" noProof="0">
                <a:ln>
                  <a:noFill/>
                </a:ln>
                <a:solidFill>
                  <a:srgbClr val="FF0000"/>
                </a:solidFill>
                <a:effectLst/>
                <a:uLnTx/>
                <a:uFillTx/>
                <a:sym typeface="+mn-ea"/>
              </a:rPr>
              <a:t>《奉和袭美抱疾杜门见寄次韵 》</a:t>
            </a:r>
            <a:endParaRPr lang="zh-CN" altLang="en-US" sz="2800" b="1" noProof="0">
              <a:ln>
                <a:noFill/>
              </a:ln>
              <a:solidFill>
                <a:schemeClr val="tx1"/>
              </a:solidFill>
              <a:effectLst/>
              <a:uLnTx/>
              <a:uFillTx/>
              <a:sym typeface="+mn-ea"/>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a:t>
            </a:r>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王昌龄</a:t>
            </a:r>
            <a:r>
              <a:rPr lang="zh-CN" altLang="en-US" sz="2800" b="1" noProof="0">
                <a:ln>
                  <a:noFill/>
                </a:ln>
                <a:solidFill>
                  <a:srgbClr val="FF0000"/>
                </a:solidFill>
                <a:effectLst/>
                <a:uLnTx/>
                <a:uFillTx/>
                <a:sym typeface="+mn-ea"/>
              </a:rPr>
              <a:t>《送柴侍御》 </a:t>
            </a:r>
            <a:r>
              <a:rPr lang="zh-CN" altLang="en-US" sz="2800" b="1" noProof="0">
                <a:ln>
                  <a:noFill/>
                </a:ln>
                <a:solidFill>
                  <a:schemeClr val="tx1"/>
                </a:solidFill>
                <a:effectLst/>
                <a:uLnTx/>
                <a:uFillTx/>
                <a:sym typeface="+mn-ea"/>
              </a:rPr>
              <a:t>韦庄</a:t>
            </a:r>
            <a:r>
              <a:rPr lang="zh-CN" altLang="en-US" sz="2800" b="1" noProof="0">
                <a:ln>
                  <a:noFill/>
                </a:ln>
                <a:solidFill>
                  <a:srgbClr val="FF0000"/>
                </a:solidFill>
                <a:effectLst/>
                <a:uLnTx/>
                <a:uFillTx/>
                <a:sym typeface="+mn-ea"/>
              </a:rPr>
              <a:t>《纪村事》</a:t>
            </a:r>
            <a:r>
              <a:rPr lang="zh-CN" altLang="en-US" sz="2800" b="1" noProof="0">
                <a:ln>
                  <a:noFill/>
                </a:ln>
                <a:solidFill>
                  <a:schemeClr val="tx1"/>
                </a:solidFill>
                <a:effectLst/>
                <a:uLnTx/>
                <a:uFillTx/>
                <a:sym typeface="+mn-ea"/>
              </a:rPr>
              <a:t>  杜甫</a:t>
            </a:r>
            <a:r>
              <a:rPr lang="zh-CN" altLang="en-US" sz="2800" b="1" noProof="0">
                <a:ln>
                  <a:noFill/>
                </a:ln>
                <a:solidFill>
                  <a:srgbClr val="FF0000"/>
                </a:solidFill>
                <a:effectLst/>
                <a:uLnTx/>
                <a:uFillTx/>
                <a:sym typeface="+mn-ea"/>
              </a:rPr>
              <a:t>《赠别郑炼赴襄阳 》</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en-US" altLang="zh-CN" sz="2800" b="1" noProof="0">
                <a:ln>
                  <a:noFill/>
                </a:ln>
                <a:solidFill>
                  <a:srgbClr val="FF0000"/>
                </a:solidFill>
                <a:effectLst/>
                <a:uLnTx/>
                <a:uFillTx/>
                <a:sym typeface="+mn-ea"/>
              </a:rPr>
              <a:t> </a:t>
            </a:r>
            <a:r>
              <a:rPr lang="zh-CN" altLang="en-US" sz="2800" b="1" noProof="0">
                <a:ln>
                  <a:noFill/>
                </a:ln>
                <a:solidFill>
                  <a:srgbClr val="FF0000"/>
                </a:solidFill>
                <a:effectLst/>
                <a:uLnTx/>
                <a:uFillTx/>
                <a:sym typeface="+mn-ea"/>
              </a:rPr>
              <a:t>宋诗 ：</a:t>
            </a:r>
            <a:r>
              <a:rPr lang="zh-CN" altLang="en-US" sz="2800" b="1" noProof="0">
                <a:ln>
                  <a:noFill/>
                </a:ln>
                <a:solidFill>
                  <a:schemeClr val="tx1"/>
                </a:solidFill>
                <a:effectLst/>
                <a:uLnTx/>
                <a:uFillTx/>
                <a:sym typeface="+mn-ea"/>
              </a:rPr>
              <a:t> 王安石</a:t>
            </a:r>
            <a:r>
              <a:rPr lang="zh-CN" altLang="en-US" sz="2800" b="1" noProof="0">
                <a:ln>
                  <a:noFill/>
                </a:ln>
                <a:solidFill>
                  <a:srgbClr val="FF0000"/>
                </a:solidFill>
                <a:effectLst/>
                <a:uLnTx/>
                <a:uFillTx/>
                <a:sym typeface="+mn-ea"/>
              </a:rPr>
              <a:t>《读史》</a:t>
            </a:r>
            <a:r>
              <a:rPr lang="zh-CN" altLang="en-US" sz="2800" b="1" noProof="0">
                <a:ln>
                  <a:noFill/>
                </a:ln>
                <a:solidFill>
                  <a:schemeClr val="tx1"/>
                </a:solidFill>
                <a:effectLst/>
                <a:uLnTx/>
                <a:uFillTx/>
                <a:sym typeface="+mn-ea"/>
              </a:rPr>
              <a:t>  陆游</a:t>
            </a:r>
            <a:r>
              <a:rPr lang="zh-CN" altLang="en-US" sz="2800" b="1" noProof="0">
                <a:ln>
                  <a:noFill/>
                </a:ln>
                <a:solidFill>
                  <a:srgbClr val="FF0000"/>
                </a:solidFill>
                <a:effectLst/>
                <a:uLnTx/>
                <a:uFillTx/>
                <a:sym typeface="+mn-ea"/>
              </a:rPr>
              <a:t>《苦笋》 </a:t>
            </a:r>
            <a:r>
              <a:rPr lang="zh-CN" altLang="en-US" sz="2800" b="1" noProof="0">
                <a:ln>
                  <a:noFill/>
                </a:ln>
                <a:solidFill>
                  <a:schemeClr val="tx1"/>
                </a:solidFill>
                <a:effectLst/>
                <a:uLnTx/>
                <a:uFillTx/>
                <a:sym typeface="+mn-ea"/>
              </a:rPr>
              <a:t>王安石</a:t>
            </a:r>
            <a:r>
              <a:rPr lang="zh-CN" altLang="en-US" sz="2800" b="1" noProof="0">
                <a:ln>
                  <a:noFill/>
                </a:ln>
                <a:solidFill>
                  <a:srgbClr val="FF0000"/>
                </a:solidFill>
                <a:effectLst/>
                <a:uLnTx/>
                <a:uFillTx/>
                <a:sym typeface="+mn-ea"/>
              </a:rPr>
              <a:t>《送沈康知常州》</a:t>
            </a:r>
            <a:endParaRPr kumimoji="0" lang="zh-CN" altLang="en-US" sz="2800" b="1" i="0"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3704471322,2239723253&amp;fm=26&amp;gp=0"/>
          <p:cNvPicPr>
            <a:picLocks noChangeAspect="1"/>
          </p:cNvPicPr>
          <p:nvPr/>
        </p:nvPicPr>
        <p:blipFill>
          <a:blip r:embed="rId7" cstate="print"/>
          <a:stretch>
            <a:fillRect/>
          </a:stretch>
        </p:blipFill>
        <p:spPr>
          <a:xfrm>
            <a:off x="8280400" y="0"/>
            <a:ext cx="3399155" cy="362775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2800" b="1" noProof="0">
              <a:ln>
                <a:noFill/>
              </a:ln>
              <a:solidFill>
                <a:srgbClr val="FF0000"/>
              </a:solidFill>
              <a:effectLst/>
              <a:uLnTx/>
              <a:uFillTx/>
              <a:sym typeface="+mn-ea"/>
            </a:endParaRPr>
          </a:p>
          <a:p>
            <a:pPr algn="l"/>
            <a:endParaRPr lang="en-US" altLang="zh-CN" sz="2800" b="1" noProof="0">
              <a:ln>
                <a:noFill/>
              </a:ln>
              <a:solidFill>
                <a:srgbClr val="FF0000"/>
              </a:solidFill>
              <a:effectLst/>
              <a:uLnTx/>
              <a:uFillTx/>
              <a:sym typeface="+mn-ea"/>
            </a:endParaRPr>
          </a:p>
          <a:p>
            <a:pPr algn="l"/>
            <a:r>
              <a:rPr lang="en-US" altLang="zh-CN" sz="3600" b="1" noProof="0">
                <a:ln>
                  <a:noFill/>
                </a:ln>
                <a:solidFill>
                  <a:srgbClr val="FF0000"/>
                </a:solidFill>
                <a:effectLst/>
                <a:uLnTx/>
                <a:uFillTx/>
                <a:sym typeface="+mn-ea"/>
              </a:rPr>
              <a:t>2020</a:t>
            </a:r>
            <a:r>
              <a:rPr lang="zh-CN" altLang="en-US" sz="3600" b="1" noProof="0">
                <a:ln>
                  <a:noFill/>
                </a:ln>
                <a:solidFill>
                  <a:schemeClr val="tx1"/>
                </a:solidFill>
                <a:effectLst/>
                <a:uLnTx/>
                <a:uFillTx/>
                <a:sym typeface="+mn-ea"/>
              </a:rPr>
              <a:t>古代诗歌阅读</a:t>
            </a:r>
          </a:p>
          <a:p>
            <a:pPr algn="l"/>
            <a:endParaRPr lang="zh-CN" altLang="en-US" sz="3600" b="1" noProof="0">
              <a:ln>
                <a:noFill/>
              </a:ln>
              <a:solidFill>
                <a:schemeClr val="tx1"/>
              </a:solidFill>
              <a:effectLst/>
              <a:uLnTx/>
              <a:uFillTx/>
              <a:sym typeface="+mn-ea"/>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名人非名篇：</a:t>
            </a:r>
            <a:r>
              <a:rPr lang="zh-CN" altLang="en-US" sz="2800" b="1" noProof="0">
                <a:ln>
                  <a:noFill/>
                </a:ln>
                <a:solidFill>
                  <a:schemeClr val="tx1"/>
                </a:solidFill>
                <a:effectLst/>
                <a:uLnTx/>
                <a:uFillTx/>
                <a:sym typeface="+mn-ea"/>
              </a:rPr>
              <a:t>王勃</a:t>
            </a:r>
            <a:r>
              <a:rPr lang="zh-CN" altLang="en-US" sz="2800" b="1" noProof="0">
                <a:ln>
                  <a:noFill/>
                </a:ln>
                <a:solidFill>
                  <a:srgbClr val="FF0000"/>
                </a:solidFill>
                <a:effectLst/>
                <a:uLnTx/>
                <a:uFillTx/>
                <a:sym typeface="+mn-ea"/>
              </a:rPr>
              <a:t>《秋江送别》</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a:t>
            </a:r>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王昌龄</a:t>
            </a:r>
            <a:r>
              <a:rPr lang="zh-CN" altLang="en-US" sz="2800" b="1" noProof="0">
                <a:ln>
                  <a:noFill/>
                </a:ln>
                <a:solidFill>
                  <a:srgbClr val="FF0000"/>
                </a:solidFill>
                <a:effectLst/>
                <a:uLnTx/>
                <a:uFillTx/>
                <a:sym typeface="+mn-ea"/>
              </a:rPr>
              <a:t>《送柴侍御》 </a:t>
            </a:r>
          </a:p>
          <a:p>
            <a:pPr algn="l"/>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韦庄</a:t>
            </a:r>
            <a:r>
              <a:rPr lang="zh-CN" altLang="en-US" sz="2800" b="1" noProof="0">
                <a:ln>
                  <a:noFill/>
                </a:ln>
                <a:solidFill>
                  <a:srgbClr val="FF0000"/>
                </a:solidFill>
                <a:effectLst/>
                <a:uLnTx/>
                <a:uFillTx/>
                <a:sym typeface="+mn-ea"/>
              </a:rPr>
              <a:t>《纪村事》</a:t>
            </a:r>
            <a:r>
              <a:rPr lang="zh-CN" altLang="en-US" sz="2800" b="1" noProof="0">
                <a:ln>
                  <a:noFill/>
                </a:ln>
                <a:solidFill>
                  <a:schemeClr val="tx1"/>
                </a:solidFill>
                <a:effectLst/>
                <a:uLnTx/>
                <a:uFillTx/>
                <a:sym typeface="+mn-ea"/>
              </a:rPr>
              <a:t> </a:t>
            </a:r>
          </a:p>
          <a:p>
            <a:pPr algn="l"/>
            <a:r>
              <a:rPr lang="zh-CN" altLang="en-US" sz="2800" b="1" noProof="0">
                <a:ln>
                  <a:noFill/>
                </a:ln>
                <a:solidFill>
                  <a:schemeClr val="tx1"/>
                </a:solidFill>
                <a:effectLst/>
                <a:uLnTx/>
                <a:uFillTx/>
                <a:sym typeface="+mn-ea"/>
              </a:rPr>
              <a:t>                      杜甫</a:t>
            </a:r>
            <a:r>
              <a:rPr lang="zh-CN" altLang="en-US" sz="2800" b="1" noProof="0">
                <a:ln>
                  <a:noFill/>
                </a:ln>
                <a:solidFill>
                  <a:srgbClr val="FF0000"/>
                </a:solidFill>
                <a:effectLst/>
                <a:uLnTx/>
                <a:uFillTx/>
                <a:sym typeface="+mn-ea"/>
              </a:rPr>
              <a:t>《赠别郑炼赴襄阳 》</a:t>
            </a:r>
          </a:p>
          <a:p>
            <a:pPr algn="l"/>
            <a:r>
              <a:rPr lang="zh-CN" altLang="en-US" sz="2800" b="1" noProof="0">
                <a:ln>
                  <a:noFill/>
                </a:ln>
                <a:solidFill>
                  <a:schemeClr val="tx1"/>
                </a:solidFill>
                <a:effectLst/>
                <a:uLnTx/>
                <a:uFillTx/>
                <a:sym typeface="+mn-ea"/>
              </a:rPr>
              <a:t>                      王安石</a:t>
            </a:r>
            <a:r>
              <a:rPr lang="zh-CN" altLang="en-US" sz="2800" b="1" noProof="0">
                <a:ln>
                  <a:noFill/>
                </a:ln>
                <a:solidFill>
                  <a:srgbClr val="FF0000"/>
                </a:solidFill>
                <a:effectLst/>
                <a:uLnTx/>
                <a:uFillTx/>
                <a:sym typeface="+mn-ea"/>
              </a:rPr>
              <a:t>《读史》</a:t>
            </a:r>
          </a:p>
          <a:p>
            <a:pPr algn="l"/>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陆游</a:t>
            </a:r>
            <a:r>
              <a:rPr lang="zh-CN" altLang="en-US" sz="2800" b="1" noProof="0">
                <a:ln>
                  <a:noFill/>
                </a:ln>
                <a:solidFill>
                  <a:srgbClr val="FF0000"/>
                </a:solidFill>
                <a:effectLst/>
                <a:uLnTx/>
                <a:uFillTx/>
                <a:sym typeface="+mn-ea"/>
              </a:rPr>
              <a:t>《苦笋》 </a:t>
            </a:r>
          </a:p>
          <a:p>
            <a:pPr algn="l"/>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王安石</a:t>
            </a:r>
            <a:r>
              <a:rPr lang="zh-CN" altLang="en-US" sz="2800" b="1" noProof="0">
                <a:ln>
                  <a:noFill/>
                </a:ln>
                <a:solidFill>
                  <a:srgbClr val="FF0000"/>
                </a:solidFill>
                <a:effectLst/>
                <a:uLnTx/>
                <a:uFillTx/>
                <a:sym typeface="+mn-ea"/>
              </a:rPr>
              <a:t>《送沈康知常州》</a:t>
            </a:r>
            <a:endParaRPr kumimoji="0" lang="zh-CN" altLang="en-US" sz="2800" b="1" i="0"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非名人名篇：</a:t>
            </a:r>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陆龟蒙</a:t>
            </a:r>
            <a:r>
              <a:rPr lang="zh-CN" altLang="en-US" sz="2800" b="1" noProof="0">
                <a:ln>
                  <a:noFill/>
                </a:ln>
                <a:solidFill>
                  <a:srgbClr val="FF0000"/>
                </a:solidFill>
                <a:effectLst/>
                <a:uLnTx/>
                <a:uFillTx/>
                <a:sym typeface="+mn-ea"/>
              </a:rPr>
              <a:t>《奉和袭美抱疾杜门见寄次韵 》 </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1813149200,3386556010&amp;fm=26&amp;gp=0"/>
          <p:cNvPicPr>
            <a:picLocks noChangeAspect="1"/>
          </p:cNvPicPr>
          <p:nvPr/>
        </p:nvPicPr>
        <p:blipFill>
          <a:blip r:embed="rId7" cstate="print"/>
          <a:stretch>
            <a:fillRect/>
          </a:stretch>
        </p:blipFill>
        <p:spPr>
          <a:xfrm>
            <a:off x="7532370" y="0"/>
            <a:ext cx="4659630" cy="526351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考情分析</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选择题(4选1)这一命题形式在注重考查考生对诗歌的全面理解、扩大考点覆盖面的同时，也降低了试题的难度。选择题和主观题只是题型的区别，考查内容和角度没有变化。因此,答题时,考生只要在读懂诗歌的基础上，仔细分析、认真比对，找到命题人设置选项的设误点，就可以顺利作答。</a:t>
            </a:r>
          </a:p>
          <a:p>
            <a:pPr algn="ct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ctr"/>
            <a:r>
              <a:rPr kumimoji="0" lang="zh-CN" altLang="en-US" sz="4400" b="1" i="0" u="none" strike="noStrike" kern="1200" cap="none" spc="0" normalizeH="0" baseline="0" noProof="0">
                <a:ln>
                  <a:noFill/>
                </a:ln>
                <a:solidFill>
                  <a:srgbClr val="FF0000"/>
                </a:solidFill>
                <a:effectLst/>
                <a:uLnTx/>
                <a:uFillTx/>
                <a:latin typeface="+mn-lt"/>
                <a:ea typeface="+mn-ea"/>
                <a:cs typeface="+mn-cs"/>
              </a:rPr>
              <a:t>诗歌鉴赏选择题的</a:t>
            </a:r>
            <a:r>
              <a:rPr kumimoji="0" lang="en-US" altLang="zh-CN" sz="4400" b="1" i="0" u="none" strike="noStrike" kern="1200" cap="none" spc="0" normalizeH="0" baseline="0" noProof="0">
                <a:ln>
                  <a:noFill/>
                </a:ln>
                <a:solidFill>
                  <a:srgbClr val="FF0000"/>
                </a:solidFill>
                <a:effectLst/>
                <a:uLnTx/>
                <a:uFillTx/>
                <a:latin typeface="+mn-lt"/>
                <a:ea typeface="+mn-ea"/>
                <a:cs typeface="+mn-cs"/>
              </a:rPr>
              <a:t>8</a:t>
            </a:r>
            <a:r>
              <a:rPr kumimoji="0" lang="zh-CN" altLang="en-US" sz="4400" b="1" i="0" u="none" strike="noStrike" kern="1200" cap="none" spc="0" normalizeH="0" baseline="0" noProof="0">
                <a:ln>
                  <a:noFill/>
                </a:ln>
                <a:solidFill>
                  <a:srgbClr val="FF0000"/>
                </a:solidFill>
                <a:effectLst/>
                <a:uLnTx/>
                <a:uFillTx/>
                <a:latin typeface="+mn-lt"/>
                <a:ea typeface="+mn-ea"/>
                <a:cs typeface="+mn-cs"/>
              </a:rPr>
              <a:t>大设误角度</a:t>
            </a:r>
          </a:p>
          <a:p>
            <a:pPr algn="l"/>
            <a:endParaRPr kumimoji="0" lang="zh-CN" altLang="en-US" sz="32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设误点一:诗句意思理解错误</a:t>
            </a:r>
          </a:p>
          <a:p>
            <a:pPr algn="l"/>
            <a:endParaRPr kumimoji="0" lang="zh-CN" altLang="en-US" sz="32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命题者往往故意曲解某个词语或句子的意思,如望文生义、以今律古等。对此,考生应在总体把握诗歌主要内容的基础上，逐字逐句理解诗句。</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(1)古诗中有大量词语为古今异义词，解读时要充分调动积累，联系语境，以求精确理解。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(2)注意诗歇的特殊语言现象,注意句式倒装、词语省略等现象,联系语境,梳理诗句间的语意关系。</a:t>
            </a:r>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设误点二:意象意境分析错误</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命题人往往故意曲解诗歌中的意象，故意将诗歌创设的意境随意引申、任意拔高，考生往往因陶醉于生动优美的表述而忽略对杂糅在正确表述中的错误点的排查。</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设误点三:技巧手法分析错误</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命题者设置选项时，常常故意混淆表达方式、表现手法、修辞手法,如把动态说成静态,把比喻说成借代,将借景抒情说成直抒胸臆,等等。有时也把一些常见的诗歌常识弄混来设置错误选项。</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(1)凡是有表达技巧的选项要特别关注,要慢读细读诗句,找到切实的依据,再作判断;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(2)切不可脱离诗句而只看选项,以命题人的理解代替自己的理解,以免被命题人诱导而选错答案。</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设误点四:思想情感分析错误</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诗歌的情感即诗人所要表达的思想情感,而情感基调是指其思想感情属于哪一种类型。如李白《静夜思》的情感是对家乡的思念,其感情基调则是悲伤的。又如李白《望庐山瀑布》的思想感情是对庐山瀑布的赞美,对祖国大好河山的赞美,其感情基调则是喜乐、赞叹的,其风格是雄浑壮阔的。</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(1)找诗歌中的情感词句来确定诗眼,把握诗歌感情的总基调;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(2)关注诗歌中的言行描写,体会诗中人物的心理世界，从而准确把握诗歌的思想感情。</a:t>
            </a: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设误点五:典故含义分析错误</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生僻的典故一般有注释，正确理解典故须从以下方面人手。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(1)准确了解典故,是准确理解作品的前提;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(2)精读作品,在准确理解诗句意思的基础上,结合全篇内容，找到典故内容与作品人物、事件的内在联系,找到二者的相似点或者相异点,才能真正理解典故的作用。</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设误点六:主旨意图分析错误</a:t>
            </a:r>
          </a:p>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在解读作品时,</a:t>
            </a:r>
            <a:r>
              <a:rPr kumimoji="0" lang="zh-CN" altLang="en-US" sz="3200" b="1" i="0" u="none" strike="noStrike" kern="1200" cap="none" spc="0" normalizeH="0" baseline="0" noProof="0">
                <a:ln>
                  <a:noFill/>
                </a:ln>
                <a:solidFill>
                  <a:srgbClr val="FF0000"/>
                </a:solidFill>
                <a:effectLst/>
                <a:uLnTx/>
                <a:uFillTx/>
                <a:latin typeface="+mn-lt"/>
                <a:ea typeface="+mn-ea"/>
                <a:cs typeface="+mn-cs"/>
              </a:rPr>
              <a:t>望文生义、断章取义、浮于表面、主观臆断、无中生有、脱离语境</a:t>
            </a:r>
            <a:r>
              <a:rPr kumimoji="0" lang="zh-CN" altLang="en-US" sz="3200" b="1" i="0" u="none" strike="noStrike" kern="1200" cap="none" spc="0" normalizeH="0" baseline="0" noProof="0">
                <a:ln>
                  <a:noFill/>
                </a:ln>
                <a:solidFill>
                  <a:schemeClr val="tx1"/>
                </a:solidFill>
                <a:effectLst/>
                <a:uLnTx/>
                <a:uFillTx/>
                <a:latin typeface="+mn-lt"/>
                <a:ea typeface="+mn-ea"/>
                <a:cs typeface="+mn-cs"/>
              </a:rPr>
              <a:t>等，都会使主旨意图的理解出现偏差。作品的注释,诗前的小序,甚至标题，都是解读作品的重要信息,一定要认真审读,仔细分析，不可忽视。</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设误点七:语言风格分析错误</a:t>
            </a:r>
          </a:p>
          <a:p>
            <a:pPr algn="l"/>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风格就大处而言,有</a:t>
            </a:r>
            <a:r>
              <a:rPr kumimoji="0" lang="zh-CN" altLang="en-US" sz="2800" b="1" i="0" u="none" strike="noStrike" kern="1200" cap="none" spc="0" normalizeH="0" baseline="0" noProof="0">
                <a:ln>
                  <a:noFill/>
                </a:ln>
                <a:solidFill>
                  <a:srgbClr val="FF0000"/>
                </a:solidFill>
                <a:effectLst/>
                <a:uLnTx/>
                <a:uFillTx/>
                <a:latin typeface="+mn-lt"/>
                <a:ea typeface="+mn-ea"/>
                <a:cs typeface="+mn-cs"/>
              </a:rPr>
              <a:t>浪漫主义和现实主义</a:t>
            </a:r>
            <a:r>
              <a:rPr kumimoji="0" lang="zh-CN" altLang="en-US" sz="2800" b="1" i="0" u="none" strike="noStrike" kern="1200" cap="none" spc="0" normalizeH="0" baseline="0" noProof="0">
                <a:ln>
                  <a:noFill/>
                </a:ln>
                <a:solidFill>
                  <a:schemeClr val="tx1"/>
                </a:solidFill>
                <a:effectLst/>
                <a:uLnTx/>
                <a:uFillTx/>
                <a:latin typeface="+mn-lt"/>
                <a:ea typeface="+mn-ea"/>
                <a:cs typeface="+mn-cs"/>
              </a:rPr>
              <a:t>之分。从诗词曲的总体风格来讲有</a:t>
            </a:r>
            <a:r>
              <a:rPr kumimoji="0" lang="zh-CN" altLang="en-US" sz="2800" b="1" i="0" u="none" strike="noStrike" kern="1200" cap="none" spc="0" normalizeH="0" baseline="0" noProof="0">
                <a:ln>
                  <a:noFill/>
                </a:ln>
                <a:solidFill>
                  <a:srgbClr val="FF0000"/>
                </a:solidFill>
                <a:effectLst/>
                <a:uLnTx/>
                <a:uFillTx/>
                <a:latin typeface="+mn-lt"/>
                <a:ea typeface="+mn-ea"/>
                <a:cs typeface="+mn-cs"/>
              </a:rPr>
              <a:t>诗庄、词媚、曲谐(俗</a:t>
            </a:r>
            <a:r>
              <a:rPr kumimoji="0" lang="zh-CN" altLang="en-US" sz="2800" b="1" i="0" u="none" strike="noStrike" kern="1200" cap="none" spc="0" normalizeH="0" baseline="0" noProof="0">
                <a:ln>
                  <a:noFill/>
                </a:ln>
                <a:solidFill>
                  <a:schemeClr val="tx1"/>
                </a:solidFill>
                <a:effectLst/>
                <a:uLnTx/>
                <a:uFillTx/>
                <a:latin typeface="+mn-lt"/>
                <a:ea typeface="+mn-ea"/>
                <a:cs typeface="+mn-cs"/>
              </a:rPr>
              <a:t>)之说,词又有豪放和婉约之别。常将诗歌的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语言风格(特点)</a:t>
            </a:r>
            <a:r>
              <a:rPr kumimoji="0" lang="zh-CN" altLang="en-US" sz="2800" b="1" i="0" u="none" strike="noStrike" kern="1200" cap="none" spc="0" normalizeH="0" baseline="0" noProof="0">
                <a:ln>
                  <a:noFill/>
                </a:ln>
                <a:solidFill>
                  <a:schemeClr val="tx1"/>
                </a:solidFill>
                <a:effectLst/>
                <a:uLnTx/>
                <a:uFillTx/>
                <a:latin typeface="+mn-lt"/>
                <a:ea typeface="+mn-ea"/>
                <a:cs typeface="+mn-cs"/>
              </a:rPr>
              <a:t>界定错误，比如将“清新明快”错设为“沉郁委婉”等。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a:t>
            </a:r>
            <a:r>
              <a:rPr kumimoji="0" lang="zh-CN" altLang="en-US" sz="2800" b="1" i="0" u="none" strike="noStrike" kern="1200" cap="none" spc="0" normalizeH="0" baseline="0" noProof="0">
                <a:ln>
                  <a:noFill/>
                </a:ln>
                <a:solidFill>
                  <a:srgbClr val="FF0000"/>
                </a:solidFill>
                <a:effectLst/>
                <a:uLnTx/>
                <a:uFillTx/>
                <a:latin typeface="+mn-lt"/>
                <a:ea typeface="+mn-ea"/>
                <a:cs typeface="+mn-cs"/>
              </a:rPr>
              <a:t>语言特点</a:t>
            </a:r>
            <a:r>
              <a:rPr kumimoji="0" lang="zh-CN" altLang="en-US" sz="2800" b="1" i="0" u="none" strike="noStrike" kern="1200" cap="none" spc="0" normalizeH="0" baseline="0" noProof="0">
                <a:ln>
                  <a:noFill/>
                </a:ln>
                <a:solidFill>
                  <a:schemeClr val="tx1"/>
                </a:solidFill>
                <a:effectLst/>
                <a:uLnTx/>
                <a:uFillTx/>
                <a:latin typeface="+mn-lt"/>
                <a:ea typeface="+mn-ea"/>
                <a:cs typeface="+mn-cs"/>
              </a:rPr>
              <a:t>:清新、朴素、雅致、平实、华丽、绚丽、幽默、活泼、诙谐、庄重、简约、简洁、精练、精当、生动、凝练、洗练、含蓄明快、通俗、口语化、明白如话等。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a:t>
            </a:r>
            <a:r>
              <a:rPr kumimoji="0" lang="zh-CN" altLang="en-US" sz="2800" b="1" i="0" u="none" strike="noStrike" kern="1200" cap="none" spc="0" normalizeH="0" baseline="0" noProof="0">
                <a:ln>
                  <a:noFill/>
                </a:ln>
                <a:solidFill>
                  <a:srgbClr val="FF0000"/>
                </a:solidFill>
                <a:effectLst/>
                <a:uLnTx/>
                <a:uFillTx/>
                <a:latin typeface="+mn-lt"/>
                <a:ea typeface="+mn-ea"/>
                <a:cs typeface="+mn-cs"/>
              </a:rPr>
              <a:t>风格特点</a:t>
            </a:r>
            <a:r>
              <a:rPr kumimoji="0" lang="zh-CN" altLang="en-US" sz="2800" b="1" i="0" u="none" strike="noStrike" kern="1200" cap="none" spc="0" normalizeH="0" baseline="0" noProof="0">
                <a:ln>
                  <a:noFill/>
                </a:ln>
                <a:solidFill>
                  <a:schemeClr val="tx1"/>
                </a:solidFill>
                <a:effectLst/>
                <a:uLnTx/>
                <a:uFillTx/>
                <a:latin typeface="+mn-lt"/>
                <a:ea typeface="+mn-ea"/>
                <a:cs typeface="+mn-cs"/>
              </a:rPr>
              <a:t>:豪放、雄奇、沉郁、直率、婉约、婉转、风趣、工丽;苍凉雄健、委婉蕴藉、飘逸洒脱、苍凉悲壮、缠绵悱侧、情真意切、气势雄壮、自然流畅、忧郁激愤、沉郁顿挫、清新典雅、婉约凄切、新鲜活泼、气势磅礴、奇特新颖、平白清新、语淡情浓等。</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设误点八:人物形象分析错误</a:t>
            </a:r>
          </a:p>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在选项中对人物形象分析有误,一是</a:t>
            </a:r>
            <a:r>
              <a:rPr kumimoji="0" lang="zh-CN" altLang="en-US" sz="2800" b="1" i="0" u="none" strike="noStrike" kern="1200" cap="none" spc="0" normalizeH="0" baseline="0" noProof="0">
                <a:ln>
                  <a:noFill/>
                </a:ln>
                <a:solidFill>
                  <a:srgbClr val="FF0000"/>
                </a:solidFill>
                <a:effectLst/>
                <a:uLnTx/>
                <a:uFillTx/>
                <a:latin typeface="+mn-lt"/>
                <a:ea typeface="+mn-ea"/>
                <a:cs typeface="+mn-cs"/>
              </a:rPr>
              <a:t>形象特点分析有误</a:t>
            </a:r>
            <a:r>
              <a:rPr kumimoji="0" lang="zh-CN" altLang="en-US" sz="2800" b="1" i="0" u="none" strike="noStrike" kern="1200" cap="none" spc="0" normalizeH="0" baseline="0" noProof="0">
                <a:ln>
                  <a:noFill/>
                </a:ln>
                <a:solidFill>
                  <a:schemeClr val="tx1"/>
                </a:solidFill>
                <a:effectLst/>
                <a:uLnTx/>
                <a:uFillTx/>
                <a:latin typeface="+mn-lt"/>
                <a:ea typeface="+mn-ea"/>
                <a:cs typeface="+mn-cs"/>
              </a:rPr>
              <a:t>,二是</a:t>
            </a:r>
            <a:r>
              <a:rPr kumimoji="0" lang="zh-CN" altLang="en-US" sz="2800" b="1" i="0" u="none" strike="noStrike" kern="1200" cap="none" spc="0" normalizeH="0" baseline="0" noProof="0">
                <a:ln>
                  <a:noFill/>
                </a:ln>
                <a:solidFill>
                  <a:srgbClr val="FF0000"/>
                </a:solidFill>
                <a:effectLst/>
                <a:uLnTx/>
                <a:uFillTx/>
                <a:latin typeface="+mn-lt"/>
                <a:ea typeface="+mn-ea"/>
                <a:cs typeface="+mn-cs"/>
              </a:rPr>
              <a:t>塑造人物的手法有误</a:t>
            </a:r>
            <a:r>
              <a:rPr kumimoji="0" lang="zh-CN" altLang="en-US" sz="2800" b="1" i="0" u="none" strike="noStrike" kern="1200" cap="none" spc="0" normalizeH="0" baseline="0" noProof="0">
                <a:ln>
                  <a:noFill/>
                </a:ln>
                <a:solidFill>
                  <a:schemeClr val="tx1"/>
                </a:solidFill>
                <a:effectLst/>
                <a:uLnTx/>
                <a:uFillTx/>
                <a:latin typeface="+mn-lt"/>
                <a:ea typeface="+mn-ea"/>
                <a:cs typeface="+mn-cs"/>
              </a:rPr>
              <a:t>。判断此选项可从以下方面展开:</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(1)从人物的动作、语言、神态、心理、细节描写中剖析人物形象的性格特征。</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(2)分析人物所处的环境，包括时间、地点、周围景物等。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(3)要知人论世,关注背景;要特别注意作者及其经历、注释、题目等;要注意分析人物形象的社会意义,但不能任意拔高。在此基础上明确人物形象及其特征、典型意义。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(4)人物描写的方法(正面描写、侧面描写)。</a:t>
            </a:r>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1004070313,4164938240&amp;fm=26&amp;gp=0"/>
          <p:cNvPicPr>
            <a:picLocks noChangeAspect="1"/>
          </p:cNvPicPr>
          <p:nvPr/>
        </p:nvPicPr>
        <p:blipFill>
          <a:blip r:embed="rId7" cstate="print"/>
          <a:stretch>
            <a:fillRect/>
          </a:stretch>
        </p:blipFill>
        <p:spPr>
          <a:xfrm>
            <a:off x="7696200" y="0"/>
            <a:ext cx="3526790" cy="203517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6600" b="1" i="0" u="none" strike="noStrike" kern="1200" cap="none" spc="0" normalizeH="0" baseline="0" noProof="0">
                <a:ln>
                  <a:noFill/>
                </a:ln>
                <a:solidFill>
                  <a:srgbClr val="FF0000"/>
                </a:solidFill>
                <a:effectLst/>
                <a:uLnTx/>
                <a:uFillTx/>
                <a:latin typeface="+mn-lt"/>
                <a:ea typeface="+mn-ea"/>
                <a:cs typeface="+mn-cs"/>
              </a:rPr>
              <a:t>      </a:t>
            </a:r>
            <a:r>
              <a:rPr kumimoji="0" lang="en-US" altLang="zh-CN" sz="9600" b="1" i="0" u="none" strike="noStrike" kern="1200" cap="none" spc="0" normalizeH="0" baseline="0" noProof="0">
                <a:ln>
                  <a:noFill/>
                </a:ln>
                <a:solidFill>
                  <a:srgbClr val="FF0000"/>
                </a:solidFill>
                <a:effectLst/>
                <a:uLnTx/>
                <a:uFillTx/>
                <a:latin typeface="+mn-lt"/>
                <a:ea typeface="+mn-ea"/>
                <a:cs typeface="+mn-cs"/>
              </a:rPr>
              <a:t> </a:t>
            </a:r>
            <a:r>
              <a:rPr kumimoji="0" lang="zh-CN" altLang="en-US" sz="9600" b="1" i="0" u="none" strike="noStrike" kern="1200" cap="none" spc="0" normalizeH="0" baseline="0" noProof="0">
                <a:ln>
                  <a:noFill/>
                </a:ln>
                <a:solidFill>
                  <a:srgbClr val="FF0000"/>
                </a:solidFill>
                <a:effectLst/>
                <a:uLnTx/>
                <a:uFillTx/>
                <a:latin typeface="+mn-lt"/>
                <a:ea typeface="+mn-ea"/>
                <a:cs typeface="+mn-cs"/>
              </a:rPr>
              <a:t>谢 谢</a:t>
            </a:r>
          </a:p>
        </p:txBody>
      </p:sp>
      <p:pic>
        <p:nvPicPr>
          <p:cNvPr id="4" name="图片 3" descr="u=2866167810,1749500695&amp;fm=193"/>
          <p:cNvPicPr>
            <a:picLocks noChangeAspect="1"/>
          </p:cNvPicPr>
          <p:nvPr/>
        </p:nvPicPr>
        <p:blipFill>
          <a:blip r:embed="rId7" cstate="print"/>
          <a:stretch>
            <a:fillRect/>
          </a:stretch>
        </p:blipFill>
        <p:spPr>
          <a:xfrm>
            <a:off x="5885815" y="270510"/>
            <a:ext cx="5907405" cy="63493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b="1" noProof="0">
                <a:ln>
                  <a:noFill/>
                </a:ln>
                <a:solidFill>
                  <a:srgbClr val="FF0000"/>
                </a:solidFill>
                <a:effectLst/>
                <a:uLnTx/>
                <a:uFillTx/>
                <a:sym typeface="+mn-ea"/>
              </a:rPr>
              <a:t>“上衣下裳”小知识：</a:t>
            </a:r>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a:t>
            </a:r>
            <a:r>
              <a:rPr kumimoji="0" lang="zh-CN" altLang="en-US" sz="2400" b="1" i="0" u="none" strike="noStrike" kern="1200" cap="none" spc="0" normalizeH="0" baseline="0" noProof="0">
                <a:ln>
                  <a:noFill/>
                </a:ln>
                <a:solidFill>
                  <a:srgbClr val="FF0000"/>
                </a:solidFill>
                <a:effectLst/>
                <a:uLnTx/>
                <a:uFillTx/>
                <a:latin typeface="+mn-lt"/>
                <a:ea typeface="+mn-ea"/>
                <a:cs typeface="+mn-cs"/>
              </a:rPr>
              <a:t>“上衣下裳”</a:t>
            </a:r>
            <a:r>
              <a:rPr kumimoji="0" lang="zh-CN" altLang="en-US" sz="2400" b="1" i="0" u="none" strike="noStrike" kern="1200" cap="none" spc="0" normalizeH="0" baseline="0" noProof="0">
                <a:ln>
                  <a:noFill/>
                </a:ln>
                <a:solidFill>
                  <a:schemeClr val="tx1"/>
                </a:solidFill>
                <a:effectLst/>
                <a:uLnTx/>
                <a:uFillTx/>
                <a:latin typeface="+mn-lt"/>
                <a:ea typeface="+mn-ea"/>
                <a:cs typeface="+mn-cs"/>
              </a:rPr>
              <a:t>——上穿衣下穿裳，</a:t>
            </a:r>
            <a:r>
              <a:rPr kumimoji="0" lang="zh-CN" altLang="en-US" sz="2400" b="1" i="0" u="none" strike="noStrike" kern="1200" cap="none" spc="0" normalizeH="0" baseline="0" noProof="0">
                <a:ln>
                  <a:noFill/>
                </a:ln>
                <a:solidFill>
                  <a:srgbClr val="FF0000"/>
                </a:solidFill>
                <a:effectLst/>
                <a:uLnTx/>
                <a:uFillTx/>
                <a:latin typeface="+mn-lt"/>
                <a:ea typeface="+mn-ea"/>
                <a:cs typeface="+mn-cs"/>
              </a:rPr>
              <a:t>裳即是裙</a:t>
            </a:r>
            <a:r>
              <a:rPr kumimoji="0" lang="zh-CN" altLang="en-US" sz="2400" b="1" i="0" u="none" strike="noStrike" kern="1200" cap="none" spc="0" normalizeH="0" baseline="0" noProof="0">
                <a:ln>
                  <a:noFill/>
                </a:ln>
                <a:solidFill>
                  <a:schemeClr val="tx1"/>
                </a:solidFill>
                <a:effectLst/>
                <a:uLnTx/>
                <a:uFillTx/>
                <a:latin typeface="+mn-lt"/>
                <a:ea typeface="+mn-ea"/>
                <a:cs typeface="+mn-cs"/>
              </a:rPr>
              <a:t>。上衣下裳是中国最早的服装形制之一，为</a:t>
            </a:r>
            <a:r>
              <a:rPr kumimoji="0" lang="zh-CN" altLang="en-US" sz="2400" b="1" i="0" u="none" strike="noStrike" kern="1200" cap="none" spc="0" normalizeH="0" baseline="0" noProof="0">
                <a:ln>
                  <a:noFill/>
                </a:ln>
                <a:solidFill>
                  <a:srgbClr val="FF0000"/>
                </a:solidFill>
                <a:effectLst/>
                <a:uLnTx/>
                <a:uFillTx/>
                <a:latin typeface="+mn-lt"/>
                <a:ea typeface="+mn-ea"/>
                <a:cs typeface="+mn-cs"/>
              </a:rPr>
              <a:t>汉服体系</a:t>
            </a:r>
            <a:r>
              <a:rPr kumimoji="0" lang="zh-CN" altLang="en-US" sz="2400" b="1" i="0" u="none" strike="noStrike" kern="1200" cap="none" spc="0" normalizeH="0" baseline="0" noProof="0">
                <a:ln>
                  <a:noFill/>
                </a:ln>
                <a:solidFill>
                  <a:schemeClr val="tx1"/>
                </a:solidFill>
                <a:effectLst/>
                <a:uLnTx/>
                <a:uFillTx/>
                <a:latin typeface="+mn-lt"/>
                <a:ea typeface="+mn-ea"/>
                <a:cs typeface="+mn-cs"/>
              </a:rPr>
              <a:t>的第1个款式。</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古代文献以及出土的人形陶器证明，上衣下裳的服装形制</a:t>
            </a:r>
            <a:r>
              <a:rPr kumimoji="0" lang="zh-CN" altLang="en-US" sz="2400" b="1" i="0" u="none" strike="noStrike" kern="1200" cap="none" spc="0" normalizeH="0" baseline="0" noProof="0">
                <a:ln>
                  <a:noFill/>
                </a:ln>
                <a:solidFill>
                  <a:srgbClr val="FF0000"/>
                </a:solidFill>
                <a:effectLst/>
                <a:uLnTx/>
                <a:uFillTx/>
                <a:latin typeface="+mn-lt"/>
                <a:ea typeface="+mn-ea"/>
                <a:cs typeface="+mn-cs"/>
              </a:rPr>
              <a:t>早在商代</a:t>
            </a:r>
            <a:r>
              <a:rPr kumimoji="0" lang="zh-CN" altLang="en-US" sz="2400" b="1" i="0" u="none" strike="noStrike" kern="1200" cap="none" spc="0" normalizeH="0" baseline="0" noProof="0">
                <a:ln>
                  <a:noFill/>
                </a:ln>
                <a:solidFill>
                  <a:schemeClr val="tx1"/>
                </a:solidFill>
                <a:effectLst/>
                <a:uLnTx/>
                <a:uFillTx/>
                <a:latin typeface="+mn-lt"/>
                <a:ea typeface="+mn-ea"/>
                <a:cs typeface="+mn-cs"/>
              </a:rPr>
              <a:t>就已经形成。</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解释</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裤子制的服装在后来又被称为“</a:t>
            </a:r>
            <a:r>
              <a:rPr kumimoji="0" lang="zh-CN" altLang="en-US" sz="2400" b="1" i="0" u="none" strike="noStrike" kern="1200" cap="none" spc="0" normalizeH="0" baseline="0" noProof="0">
                <a:ln>
                  <a:noFill/>
                </a:ln>
                <a:solidFill>
                  <a:srgbClr val="FF0000"/>
                </a:solidFill>
                <a:effectLst/>
                <a:uLnTx/>
                <a:uFillTx/>
                <a:latin typeface="+mn-lt"/>
                <a:ea typeface="+mn-ea"/>
                <a:cs typeface="+mn-cs"/>
              </a:rPr>
              <a:t>短打</a:t>
            </a:r>
            <a:r>
              <a:rPr kumimoji="0" lang="zh-CN" altLang="en-US" sz="2400" b="1" i="0" u="none" strike="noStrike" kern="1200" cap="none" spc="0" normalizeH="0" baseline="0" noProof="0">
                <a:ln>
                  <a:noFill/>
                </a:ln>
                <a:solidFill>
                  <a:schemeClr val="tx1"/>
                </a:solidFill>
                <a:effectLst/>
                <a:uLnTx/>
                <a:uFillTx/>
                <a:latin typeface="+mn-lt"/>
                <a:ea typeface="+mn-ea"/>
                <a:cs typeface="+mn-cs"/>
              </a:rPr>
              <a:t>”。因为其</a:t>
            </a:r>
            <a:r>
              <a:rPr kumimoji="0" lang="zh-CN" altLang="en-US" sz="2400" b="1" i="0" u="none" strike="noStrike" kern="1200" cap="none" spc="0" normalizeH="0" baseline="0" noProof="0">
                <a:ln>
                  <a:noFill/>
                </a:ln>
                <a:solidFill>
                  <a:srgbClr val="FF0000"/>
                </a:solidFill>
                <a:effectLst/>
                <a:uLnTx/>
                <a:uFillTx/>
                <a:latin typeface="+mn-lt"/>
                <a:ea typeface="+mn-ea"/>
                <a:cs typeface="+mn-cs"/>
              </a:rPr>
              <a:t>便于劳作，多为劳动人民所穿</a:t>
            </a:r>
            <a:r>
              <a:rPr kumimoji="0" lang="zh-CN" altLang="en-US" sz="24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样式描述</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“衣”为缝有袖筒，前开式的服装，衣襟右掩的称为</a:t>
            </a:r>
            <a:r>
              <a:rPr kumimoji="0" lang="zh-CN" altLang="en-US" sz="2400" b="1" i="0" u="none" strike="noStrike" kern="1200" cap="none" spc="0" normalizeH="0" baseline="0" noProof="0">
                <a:ln>
                  <a:noFill/>
                </a:ln>
                <a:solidFill>
                  <a:srgbClr val="FF0000"/>
                </a:solidFill>
                <a:effectLst/>
                <a:uLnTx/>
                <a:uFillTx/>
                <a:latin typeface="+mn-lt"/>
                <a:ea typeface="+mn-ea"/>
                <a:cs typeface="+mn-cs"/>
              </a:rPr>
              <a:t>右衽</a:t>
            </a:r>
            <a:r>
              <a:rPr kumimoji="0" lang="zh-CN" altLang="en-US" sz="2400" b="1" i="0" u="none" strike="noStrike" kern="1200" cap="none" spc="0" normalizeH="0" baseline="0" noProof="0">
                <a:ln>
                  <a:noFill/>
                </a:ln>
                <a:solidFill>
                  <a:schemeClr val="tx1"/>
                </a:solidFill>
                <a:effectLst/>
                <a:uLnTx/>
                <a:uFillTx/>
                <a:latin typeface="+mn-lt"/>
                <a:ea typeface="+mn-ea"/>
                <a:cs typeface="+mn-cs"/>
              </a:rPr>
              <a:t>，衣襟左掩的称为</a:t>
            </a:r>
            <a:r>
              <a:rPr kumimoji="0" lang="zh-CN" altLang="en-US" sz="2400" b="1" i="0" u="none" strike="noStrike" kern="1200" cap="none" spc="0" normalizeH="0" baseline="0" noProof="0">
                <a:ln>
                  <a:noFill/>
                </a:ln>
                <a:solidFill>
                  <a:srgbClr val="FF0000"/>
                </a:solidFill>
                <a:effectLst/>
                <a:uLnTx/>
                <a:uFillTx/>
                <a:latin typeface="+mn-lt"/>
                <a:ea typeface="+mn-ea"/>
                <a:cs typeface="+mn-cs"/>
              </a:rPr>
              <a:t>左衽。</a:t>
            </a:r>
            <a:r>
              <a:rPr lang="zh-CN" altLang="en-US" sz="2400" b="1" noProof="0">
                <a:ln>
                  <a:noFill/>
                </a:ln>
                <a:solidFill>
                  <a:schemeClr val="tx1"/>
                </a:solidFill>
                <a:effectLst/>
                <a:uLnTx/>
                <a:uFillTx/>
                <a:sym typeface="+mn-ea"/>
              </a:rPr>
              <a:t>“裳”</a:t>
            </a:r>
            <a:r>
              <a:rPr kumimoji="0" lang="zh-CN" altLang="en-US" sz="2400" b="1" i="0" u="none" strike="noStrike" kern="1200" cap="none" spc="0" normalizeH="0" baseline="0" noProof="0">
                <a:ln>
                  <a:noFill/>
                </a:ln>
                <a:solidFill>
                  <a:schemeClr val="tx1"/>
                </a:solidFill>
                <a:effectLst/>
                <a:uLnTx/>
                <a:uFillTx/>
                <a:latin typeface="+mn-lt"/>
                <a:ea typeface="+mn-ea"/>
                <a:cs typeface="+mn-cs"/>
              </a:rPr>
              <a:t> 在最初，只是将布裁成两片围在身上，到了</a:t>
            </a:r>
            <a:r>
              <a:rPr kumimoji="0" lang="zh-CN" altLang="en-US" sz="2400" b="1" i="0" u="none" strike="noStrike" kern="1200" cap="none" spc="0" normalizeH="0" baseline="0" noProof="0">
                <a:ln>
                  <a:noFill/>
                </a:ln>
                <a:solidFill>
                  <a:srgbClr val="FF0000"/>
                </a:solidFill>
                <a:effectLst/>
                <a:uLnTx/>
                <a:uFillTx/>
                <a:latin typeface="+mn-lt"/>
                <a:ea typeface="+mn-ea"/>
                <a:cs typeface="+mn-cs"/>
              </a:rPr>
              <a:t>汉代</a:t>
            </a:r>
            <a:r>
              <a:rPr kumimoji="0" lang="zh-CN" altLang="en-US" sz="2400" b="1" i="0" u="none" strike="noStrike" kern="1200" cap="none" spc="0" normalizeH="0" baseline="0" noProof="0">
                <a:ln>
                  <a:noFill/>
                </a:ln>
                <a:solidFill>
                  <a:schemeClr val="tx1"/>
                </a:solidFill>
                <a:effectLst/>
                <a:uLnTx/>
                <a:uFillTx/>
                <a:latin typeface="+mn-lt"/>
                <a:ea typeface="+mn-ea"/>
                <a:cs typeface="+mn-cs"/>
              </a:rPr>
              <a:t>，才开始把前后两片连起来，成为筒状，这就是所说的</a:t>
            </a:r>
            <a:r>
              <a:rPr kumimoji="0" lang="zh-CN" altLang="en-US" sz="2400" b="1" i="0" u="none" strike="noStrike" kern="1200" cap="none" spc="0" normalizeH="0" baseline="0" noProof="0">
                <a:ln>
                  <a:noFill/>
                </a:ln>
                <a:solidFill>
                  <a:srgbClr val="FF0000"/>
                </a:solidFill>
                <a:effectLst/>
                <a:uLnTx/>
                <a:uFillTx/>
                <a:latin typeface="+mn-lt"/>
                <a:ea typeface="+mn-ea"/>
                <a:cs typeface="+mn-cs"/>
              </a:rPr>
              <a:t>“裙”</a:t>
            </a:r>
            <a:r>
              <a:rPr kumimoji="0" lang="zh-CN" altLang="en-US" sz="24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除了上衣下裳制外，衣裳连属制也是中国古代流行的另外一种服制。</a:t>
            </a:r>
          </a:p>
        </p:txBody>
      </p:sp>
      <p:pic>
        <p:nvPicPr>
          <p:cNvPr id="4" name="图片 3" descr="fcfaaf51f3deb48fa900f0f1f91f3a292df578b7"/>
          <p:cNvPicPr>
            <a:picLocks noChangeAspect="1"/>
          </p:cNvPicPr>
          <p:nvPr/>
        </p:nvPicPr>
        <p:blipFill>
          <a:blip r:embed="rId7" cstate="print"/>
          <a:stretch>
            <a:fillRect/>
          </a:stretch>
        </p:blipFill>
        <p:spPr>
          <a:xfrm>
            <a:off x="8007985" y="1853565"/>
            <a:ext cx="3223895" cy="251777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9" name="组合 18"/>
          <p:cNvGrpSpPr/>
          <p:nvPr/>
        </p:nvGrpSpPr>
        <p:grpSpPr>
          <a:xfrm>
            <a:off x="669925" y="652780"/>
            <a:ext cx="10730865" cy="1571625"/>
            <a:chOff x="1055" y="1028"/>
            <a:chExt cx="16899" cy="2475"/>
          </a:xfrm>
        </p:grpSpPr>
        <p:sp>
          <p:nvSpPr>
            <p:cNvPr id="4" name="文本框 3"/>
            <p:cNvSpPr txBox="1"/>
            <p:nvPr/>
          </p:nvSpPr>
          <p:spPr>
            <a:xfrm>
              <a:off x="5609" y="1394"/>
              <a:ext cx="12345" cy="1743"/>
            </a:xfrm>
            <a:prstGeom prst="rect">
              <a:avLst/>
            </a:prstGeom>
            <a:solidFill>
              <a:srgbClr val="FFFF00"/>
            </a:solidFill>
          </p:spPr>
          <p:txBody>
            <a:bodyPr wrap="square" rtlCol="0">
              <a:spAutoFit/>
            </a:bodyPr>
            <a:lstStyle/>
            <a:p>
              <a:r>
                <a:rPr lang="zh-CN" altLang="en-US" sz="6600"/>
                <a:t>语文匠精品课件</a:t>
              </a:r>
            </a:p>
          </p:txBody>
        </p:sp>
        <p:pic>
          <p:nvPicPr>
            <p:cNvPr id="5" name="图片 4" descr="语文匠logo"/>
            <p:cNvPicPr>
              <a:picLocks noChangeAspect="1"/>
            </p:cNvPicPr>
            <p:nvPr/>
          </p:nvPicPr>
          <p:blipFill>
            <a:blip r:embed="rId2" cstate="print"/>
            <a:stretch>
              <a:fillRect/>
            </a:stretch>
          </p:blipFill>
          <p:spPr>
            <a:xfrm>
              <a:off x="1055" y="1028"/>
              <a:ext cx="4399" cy="2475"/>
            </a:xfrm>
            <a:prstGeom prst="rect">
              <a:avLst/>
            </a:prstGeom>
          </p:spPr>
        </p:pic>
      </p:grpSp>
      <p:pic>
        <p:nvPicPr>
          <p:cNvPr id="7" name="内容占位符 6"/>
          <p:cNvPicPr>
            <a:picLocks noGrp="1" noChangeAspect="1"/>
          </p:cNvPicPr>
          <p:nvPr>
            <p:ph idx="1"/>
          </p:nvPr>
        </p:nvPicPr>
        <p:blipFill>
          <a:blip r:embed="rId3" cstate="print"/>
          <a:srcRect t="24749" b="22791"/>
          <a:stretch>
            <a:fillRect/>
          </a:stretch>
        </p:blipFill>
        <p:spPr>
          <a:xfrm>
            <a:off x="513080" y="2433955"/>
            <a:ext cx="2132965" cy="1990725"/>
          </a:xfrm>
          <a:prstGeom prst="rect">
            <a:avLst/>
          </a:prstGeom>
        </p:spPr>
      </p:pic>
      <p:pic>
        <p:nvPicPr>
          <p:cNvPr id="8" name="图片 7"/>
          <p:cNvPicPr>
            <a:picLocks noChangeAspect="1"/>
          </p:cNvPicPr>
          <p:nvPr/>
        </p:nvPicPr>
        <p:blipFill>
          <a:blip r:embed="rId4" cstate="print"/>
          <a:srcRect l="9715" t="26425" r="9897" b="26634"/>
          <a:stretch>
            <a:fillRect/>
          </a:stretch>
        </p:blipFill>
        <p:spPr>
          <a:xfrm>
            <a:off x="2771775" y="2433955"/>
            <a:ext cx="2058035" cy="2138680"/>
          </a:xfrm>
          <a:prstGeom prst="rect">
            <a:avLst/>
          </a:prstGeom>
        </p:spPr>
      </p:pic>
      <p:pic>
        <p:nvPicPr>
          <p:cNvPr id="9" name="图片 8"/>
          <p:cNvPicPr>
            <a:picLocks noChangeAspect="1"/>
          </p:cNvPicPr>
          <p:nvPr/>
        </p:nvPicPr>
        <p:blipFill>
          <a:blip r:embed="rId5" cstate="print"/>
          <a:srcRect l="9424" t="23596" r="9373" b="24293"/>
          <a:stretch>
            <a:fillRect/>
          </a:stretch>
        </p:blipFill>
        <p:spPr>
          <a:xfrm>
            <a:off x="581025" y="4424680"/>
            <a:ext cx="1997075" cy="2280285"/>
          </a:xfrm>
          <a:prstGeom prst="rect">
            <a:avLst/>
          </a:prstGeom>
        </p:spPr>
      </p:pic>
      <p:pic>
        <p:nvPicPr>
          <p:cNvPr id="10" name="图片 9"/>
          <p:cNvPicPr>
            <a:picLocks noChangeAspect="1"/>
          </p:cNvPicPr>
          <p:nvPr/>
        </p:nvPicPr>
        <p:blipFill>
          <a:blip r:embed="rId6" cstate="print"/>
          <a:srcRect l="7913" t="25231" r="10088" b="23176"/>
          <a:stretch>
            <a:fillRect/>
          </a:stretch>
        </p:blipFill>
        <p:spPr>
          <a:xfrm>
            <a:off x="2771775" y="4572635"/>
            <a:ext cx="2058035" cy="2303780"/>
          </a:xfrm>
          <a:prstGeom prst="rect">
            <a:avLst/>
          </a:prstGeom>
        </p:spPr>
      </p:pic>
      <p:grpSp>
        <p:nvGrpSpPr>
          <p:cNvPr id="18" name="组合 17"/>
          <p:cNvGrpSpPr/>
          <p:nvPr/>
        </p:nvGrpSpPr>
        <p:grpSpPr>
          <a:xfrm>
            <a:off x="6120765" y="2245360"/>
            <a:ext cx="5261610" cy="3544570"/>
            <a:chOff x="10413" y="3503"/>
            <a:chExt cx="8286" cy="5582"/>
          </a:xfrm>
        </p:grpSpPr>
        <p:pic>
          <p:nvPicPr>
            <p:cNvPr id="6" name="图片 5" descr="语文匠微信二维码"/>
            <p:cNvPicPr>
              <a:picLocks noChangeAspect="1"/>
            </p:cNvPicPr>
            <p:nvPr/>
          </p:nvPicPr>
          <p:blipFill>
            <a:blip r:embed="rId7" cstate="print"/>
            <a:srcRect l="17696" t="10524" r="18373" b="8481"/>
            <a:stretch>
              <a:fillRect/>
            </a:stretch>
          </p:blipFill>
          <p:spPr>
            <a:xfrm>
              <a:off x="14451" y="3503"/>
              <a:ext cx="4249" cy="5583"/>
            </a:xfrm>
            <a:prstGeom prst="rect">
              <a:avLst/>
            </a:prstGeom>
          </p:spPr>
        </p:pic>
        <p:grpSp>
          <p:nvGrpSpPr>
            <p:cNvPr id="17" name="组合 16"/>
            <p:cNvGrpSpPr/>
            <p:nvPr/>
          </p:nvGrpSpPr>
          <p:grpSpPr>
            <a:xfrm>
              <a:off x="10413" y="3800"/>
              <a:ext cx="4038" cy="4770"/>
              <a:chOff x="8937" y="4208"/>
              <a:chExt cx="4038" cy="4770"/>
            </a:xfrm>
          </p:grpSpPr>
          <p:pic>
            <p:nvPicPr>
              <p:cNvPr id="11" name="图片 10"/>
              <p:cNvPicPr>
                <a:picLocks noChangeAspect="1"/>
              </p:cNvPicPr>
              <p:nvPr/>
            </p:nvPicPr>
            <p:blipFill>
              <a:blip r:embed="rId8" cstate="print"/>
              <a:stretch>
                <a:fillRect/>
              </a:stretch>
            </p:blipFill>
            <p:spPr>
              <a:xfrm>
                <a:off x="9389" y="4208"/>
                <a:ext cx="3381" cy="3318"/>
              </a:xfrm>
              <a:prstGeom prst="rect">
                <a:avLst/>
              </a:prstGeom>
            </p:spPr>
          </p:pic>
          <p:sp>
            <p:nvSpPr>
              <p:cNvPr id="12" name="文本框 11"/>
              <p:cNvSpPr txBox="1"/>
              <p:nvPr/>
            </p:nvSpPr>
            <p:spPr>
              <a:xfrm>
                <a:off x="8937" y="7526"/>
                <a:ext cx="4038" cy="1452"/>
              </a:xfrm>
              <a:prstGeom prst="rect">
                <a:avLst/>
              </a:prstGeom>
              <a:solidFill>
                <a:srgbClr val="FFFF00"/>
              </a:solidFill>
            </p:spPr>
            <p:txBody>
              <a:bodyPr wrap="square" rtlCol="0">
                <a:spAutoFit/>
              </a:bodyPr>
              <a:lstStyle/>
              <a:p>
                <a:r>
                  <a:rPr lang="zh-CN" altLang="en-US"/>
                  <a:t>扫一扫小语老师微信</a:t>
                </a:r>
              </a:p>
              <a:p>
                <a:r>
                  <a:rPr lang="zh-CN" altLang="en-US"/>
                  <a:t>她会邀请你加入语文匠微信名师群</a:t>
                </a:r>
              </a:p>
            </p:txBody>
          </p:sp>
        </p:grpSp>
      </p:grpSp>
      <p:sp>
        <p:nvSpPr>
          <p:cNvPr id="13" name="文本框 12"/>
          <p:cNvSpPr txBox="1"/>
          <p:nvPr/>
        </p:nvSpPr>
        <p:spPr>
          <a:xfrm>
            <a:off x="281940" y="2567305"/>
            <a:ext cx="387985" cy="1014730"/>
          </a:xfrm>
          <a:prstGeom prst="rect">
            <a:avLst/>
          </a:prstGeom>
          <a:solidFill>
            <a:srgbClr val="FFFF00"/>
          </a:solidFill>
        </p:spPr>
        <p:txBody>
          <a:bodyPr wrap="square" rtlCol="0">
            <a:spAutoFit/>
          </a:bodyPr>
          <a:lstStyle/>
          <a:p>
            <a:r>
              <a:rPr lang="en-US" altLang="zh-CN" sz="2000"/>
              <a:t>QQ</a:t>
            </a:r>
            <a:r>
              <a:rPr lang="zh-CN" altLang="en-US" sz="2000"/>
              <a:t>群</a:t>
            </a:r>
          </a:p>
        </p:txBody>
      </p:sp>
      <p:sp>
        <p:nvSpPr>
          <p:cNvPr id="14" name="文本框 13"/>
          <p:cNvSpPr txBox="1"/>
          <p:nvPr/>
        </p:nvSpPr>
        <p:spPr>
          <a:xfrm>
            <a:off x="2578100" y="2567305"/>
            <a:ext cx="387985" cy="1014730"/>
          </a:xfrm>
          <a:prstGeom prst="rect">
            <a:avLst/>
          </a:prstGeom>
          <a:solidFill>
            <a:srgbClr val="FFFF00"/>
          </a:solidFill>
        </p:spPr>
        <p:txBody>
          <a:bodyPr wrap="square" rtlCol="0">
            <a:spAutoFit/>
          </a:bodyPr>
          <a:lstStyle/>
          <a:p>
            <a:r>
              <a:rPr lang="en-US" altLang="zh-CN" sz="2000"/>
              <a:t>QQ</a:t>
            </a:r>
            <a:r>
              <a:rPr lang="zh-CN" altLang="en-US" sz="2000"/>
              <a:t>群</a:t>
            </a:r>
          </a:p>
        </p:txBody>
      </p:sp>
      <p:sp>
        <p:nvSpPr>
          <p:cNvPr id="15" name="文本框 14"/>
          <p:cNvSpPr txBox="1"/>
          <p:nvPr/>
        </p:nvSpPr>
        <p:spPr>
          <a:xfrm>
            <a:off x="394335" y="4519930"/>
            <a:ext cx="387985" cy="1014730"/>
          </a:xfrm>
          <a:prstGeom prst="rect">
            <a:avLst/>
          </a:prstGeom>
          <a:solidFill>
            <a:srgbClr val="FFFF00"/>
          </a:solidFill>
        </p:spPr>
        <p:txBody>
          <a:bodyPr wrap="square" rtlCol="0">
            <a:spAutoFit/>
          </a:bodyPr>
          <a:lstStyle/>
          <a:p>
            <a:r>
              <a:rPr lang="en-US" altLang="zh-CN" sz="2000"/>
              <a:t>QQ</a:t>
            </a:r>
            <a:r>
              <a:rPr lang="zh-CN" altLang="en-US" sz="2000"/>
              <a:t>群</a:t>
            </a:r>
          </a:p>
        </p:txBody>
      </p:sp>
      <p:sp>
        <p:nvSpPr>
          <p:cNvPr id="16" name="文本框 15"/>
          <p:cNvSpPr txBox="1"/>
          <p:nvPr/>
        </p:nvSpPr>
        <p:spPr>
          <a:xfrm>
            <a:off x="2578100" y="4519930"/>
            <a:ext cx="387985" cy="1014730"/>
          </a:xfrm>
          <a:prstGeom prst="rect">
            <a:avLst/>
          </a:prstGeom>
          <a:solidFill>
            <a:srgbClr val="FFFF00"/>
          </a:solidFill>
        </p:spPr>
        <p:txBody>
          <a:bodyPr wrap="square" rtlCol="0">
            <a:spAutoFit/>
          </a:bodyPr>
          <a:lstStyle/>
          <a:p>
            <a:r>
              <a:rPr lang="en-US" altLang="zh-CN" sz="2000"/>
              <a:t>QQ</a:t>
            </a:r>
            <a:r>
              <a:rPr lang="zh-CN" altLang="en-US" sz="2000"/>
              <a:t>群</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556895"/>
            <a:ext cx="10852150" cy="6148070"/>
          </a:xfrm>
        </p:spPr>
        <p:txBody>
          <a:bodyPr>
            <a:normAutofit fontScale="90000"/>
          </a:bodyPr>
          <a:lstStyle/>
          <a:p>
            <a:r>
              <a:rPr lang="zh-CN" altLang="en-US" sz="3200" b="1"/>
              <a:t>语文匠提分精品图书</a:t>
            </a:r>
          </a:p>
          <a:p>
            <a:r>
              <a:rPr lang="zh-CN" altLang="en-US" sz="2400" b="1"/>
              <a:t>《高考作文黄金教程》</a:t>
            </a:r>
          </a:p>
          <a:p>
            <a:r>
              <a:rPr lang="zh-CN" altLang="en-US" sz="2400" b="1"/>
              <a:t>《高考作文三大题型》</a:t>
            </a:r>
          </a:p>
          <a:p>
            <a:r>
              <a:rPr lang="zh-CN" altLang="en-US" sz="2400" b="1"/>
              <a:t>《高考语文选择题满分突破》</a:t>
            </a:r>
          </a:p>
          <a:p>
            <a:r>
              <a:rPr lang="zh-CN" altLang="en-US" sz="2400" b="1"/>
              <a:t>《考点深化</a:t>
            </a:r>
            <a:r>
              <a:rPr lang="en-US" altLang="zh-CN" sz="2400" b="1"/>
              <a:t>60</a:t>
            </a:r>
            <a:r>
              <a:rPr sz="2400" b="1"/>
              <a:t>练》</a:t>
            </a:r>
          </a:p>
          <a:p>
            <a:endParaRPr sz="2400" b="1"/>
          </a:p>
          <a:p>
            <a:r>
              <a:rPr sz="2400" b="1">
                <a:solidFill>
                  <a:srgbClr val="FF0000"/>
                </a:solidFill>
              </a:rPr>
              <a:t>语文提分首选</a:t>
            </a:r>
            <a:endParaRPr>
              <a:solidFill>
                <a:srgbClr val="FF0000"/>
              </a:solidFill>
            </a:endParaRPr>
          </a:p>
          <a:p>
            <a:pPr algn="r"/>
            <a:endParaRPr sz="4000" b="1">
              <a:solidFill>
                <a:srgbClr val="FF0000"/>
              </a:solidFill>
            </a:endParaRPr>
          </a:p>
          <a:p>
            <a:pPr algn="r"/>
            <a:r>
              <a:rPr sz="4000" b="1">
                <a:solidFill>
                  <a:srgbClr val="FF0000"/>
                </a:solidFill>
              </a:rPr>
              <a:t>购买方式：扫码购书</a:t>
            </a:r>
          </a:p>
        </p:txBody>
      </p:sp>
      <p:grpSp>
        <p:nvGrpSpPr>
          <p:cNvPr id="8" name="组合 7"/>
          <p:cNvGrpSpPr/>
          <p:nvPr/>
        </p:nvGrpSpPr>
        <p:grpSpPr>
          <a:xfrm>
            <a:off x="4410710" y="556895"/>
            <a:ext cx="7586980" cy="4758690"/>
            <a:chOff x="6946" y="877"/>
            <a:chExt cx="11948" cy="7494"/>
          </a:xfrm>
        </p:grpSpPr>
        <p:pic>
          <p:nvPicPr>
            <p:cNvPr id="4" name="图片 3"/>
            <p:cNvPicPr>
              <a:picLocks noChangeAspect="1"/>
            </p:cNvPicPr>
            <p:nvPr/>
          </p:nvPicPr>
          <p:blipFill>
            <a:blip r:embed="rId2" cstate="print"/>
            <a:srcRect t="18701" b="18691"/>
            <a:stretch>
              <a:fillRect/>
            </a:stretch>
          </p:blipFill>
          <p:spPr>
            <a:xfrm>
              <a:off x="12424" y="1164"/>
              <a:ext cx="6471" cy="7207"/>
            </a:xfrm>
            <a:prstGeom prst="rect">
              <a:avLst/>
            </a:prstGeom>
          </p:spPr>
        </p:pic>
        <p:grpSp>
          <p:nvGrpSpPr>
            <p:cNvPr id="7" name="组合 6"/>
            <p:cNvGrpSpPr/>
            <p:nvPr/>
          </p:nvGrpSpPr>
          <p:grpSpPr>
            <a:xfrm>
              <a:off x="6946" y="877"/>
              <a:ext cx="5620" cy="7494"/>
              <a:chOff x="6969" y="1394"/>
              <a:chExt cx="5620" cy="7494"/>
            </a:xfrm>
          </p:grpSpPr>
          <p:pic>
            <p:nvPicPr>
              <p:cNvPr id="5" name="图片 4"/>
              <p:cNvPicPr>
                <a:picLocks noChangeAspect="1"/>
              </p:cNvPicPr>
              <p:nvPr/>
            </p:nvPicPr>
            <p:blipFill>
              <a:blip r:embed="rId3" cstate="print"/>
              <a:stretch>
                <a:fillRect/>
              </a:stretch>
            </p:blipFill>
            <p:spPr>
              <a:xfrm>
                <a:off x="6969" y="1394"/>
                <a:ext cx="5620" cy="7494"/>
              </a:xfrm>
              <a:prstGeom prst="rect">
                <a:avLst/>
              </a:prstGeom>
            </p:spPr>
          </p:pic>
          <p:pic>
            <p:nvPicPr>
              <p:cNvPr id="6" name="图片 5"/>
              <p:cNvPicPr>
                <a:picLocks noChangeAspect="1"/>
              </p:cNvPicPr>
              <p:nvPr/>
            </p:nvPicPr>
            <p:blipFill>
              <a:blip r:embed="rId4" cstate="print"/>
              <a:srcRect l="49224" t="1869" r="3987" b="52040"/>
              <a:stretch>
                <a:fillRect/>
              </a:stretch>
            </p:blipFill>
            <p:spPr>
              <a:xfrm>
                <a:off x="9725" y="1394"/>
                <a:ext cx="2864" cy="3763"/>
              </a:xfrm>
              <a:prstGeom prst="rect">
                <a:avLst/>
              </a:prstGeom>
            </p:spPr>
          </p:pic>
        </p:gr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srcRect r="536" b="36743"/>
          <a:stretch>
            <a:fillRect/>
          </a:stretch>
        </p:blipFill>
        <p:spPr>
          <a:xfrm>
            <a:off x="8223885" y="885190"/>
            <a:ext cx="3298190" cy="3408680"/>
          </a:xfrm>
          <a:prstGeom prst="rect">
            <a:avLst/>
          </a:prstGeom>
        </p:spPr>
      </p:pic>
      <p:sp>
        <p:nvSpPr>
          <p:cNvPr id="5" name="文本框 4"/>
          <p:cNvSpPr txBox="1"/>
          <p:nvPr/>
        </p:nvSpPr>
        <p:spPr>
          <a:xfrm>
            <a:off x="658495" y="1031240"/>
            <a:ext cx="6144260" cy="645160"/>
          </a:xfrm>
          <a:prstGeom prst="rect">
            <a:avLst/>
          </a:prstGeom>
          <a:solidFill>
            <a:srgbClr val="FFFF00"/>
          </a:solidFill>
        </p:spPr>
        <p:txBody>
          <a:bodyPr wrap="square" rtlCol="0">
            <a:spAutoFit/>
          </a:bodyPr>
          <a:lstStyle/>
          <a:p>
            <a:r>
              <a:rPr lang="zh-CN" altLang="en-US" sz="3600"/>
              <a:t>语文匠超级提分网课</a:t>
            </a:r>
          </a:p>
        </p:txBody>
      </p:sp>
      <p:pic>
        <p:nvPicPr>
          <p:cNvPr id="6" name="图片 5"/>
          <p:cNvPicPr>
            <a:picLocks noChangeAspect="1"/>
          </p:cNvPicPr>
          <p:nvPr/>
        </p:nvPicPr>
        <p:blipFill>
          <a:blip r:embed="rId3" cstate="print"/>
          <a:srcRect l="6216" t="32040" r="6560" b="23503"/>
          <a:stretch>
            <a:fillRect/>
          </a:stretch>
        </p:blipFill>
        <p:spPr>
          <a:xfrm>
            <a:off x="8778875" y="3840480"/>
            <a:ext cx="2415540" cy="2190115"/>
          </a:xfrm>
          <a:prstGeom prst="rect">
            <a:avLst/>
          </a:prstGeom>
        </p:spPr>
      </p:pic>
      <p:sp>
        <p:nvSpPr>
          <p:cNvPr id="7" name="文本框 6"/>
          <p:cNvSpPr txBox="1"/>
          <p:nvPr/>
        </p:nvSpPr>
        <p:spPr>
          <a:xfrm>
            <a:off x="8987790" y="6030595"/>
            <a:ext cx="2206625" cy="645160"/>
          </a:xfrm>
          <a:prstGeom prst="rect">
            <a:avLst/>
          </a:prstGeom>
          <a:solidFill>
            <a:srgbClr val="FFFF00"/>
          </a:solidFill>
        </p:spPr>
        <p:txBody>
          <a:bodyPr wrap="square" rtlCol="0">
            <a:spAutoFit/>
          </a:bodyPr>
          <a:lstStyle/>
          <a:p>
            <a:r>
              <a:rPr lang="zh-CN" altLang="en-US" sz="3600"/>
              <a:t>扫码听课</a:t>
            </a:r>
          </a:p>
        </p:txBody>
      </p:sp>
      <p:sp>
        <p:nvSpPr>
          <p:cNvPr id="10" name="文本框 9"/>
          <p:cNvSpPr txBox="1"/>
          <p:nvPr/>
        </p:nvSpPr>
        <p:spPr>
          <a:xfrm>
            <a:off x="669925" y="2059940"/>
            <a:ext cx="6177280" cy="4615815"/>
          </a:xfrm>
          <a:prstGeom prst="rect">
            <a:avLst/>
          </a:prstGeom>
          <a:pattFill prst="pct5">
            <a:fgClr>
              <a:srgbClr val="FFFF00"/>
            </a:fgClr>
            <a:bgClr>
              <a:schemeClr val="bg1"/>
            </a:bgClr>
          </a:pattFill>
        </p:spPr>
        <p:txBody>
          <a:bodyPr wrap="square" rtlCol="0">
            <a:spAutoFit/>
          </a:bodyPr>
          <a:lstStyle/>
          <a:p>
            <a:r>
              <a:rPr lang="zh-CN" altLang="en-US" sz="1400">
                <a:solidFill>
                  <a:srgbClr val="00B0F0"/>
                </a:solidFill>
              </a:rPr>
              <a:t>推荐课程：《你一定能教出语文年级第一！！！》</a:t>
            </a:r>
          </a:p>
          <a:p>
            <a:r>
              <a:rPr lang="zh-CN" altLang="en-US" sz="1400">
                <a:solidFill>
                  <a:srgbClr val="00B0F0"/>
                </a:solidFill>
              </a:rPr>
              <a:t>（教师必看，无论你带什么班级，早日教出年级均分第一！）</a:t>
            </a:r>
          </a:p>
          <a:p>
            <a:endParaRPr lang="zh-CN" altLang="en-US" sz="1400">
              <a:solidFill>
                <a:srgbClr val="FF0000"/>
              </a:solidFill>
            </a:endParaRPr>
          </a:p>
          <a:p>
            <a:r>
              <a:rPr lang="zh-CN" altLang="en-US" sz="1400">
                <a:solidFill>
                  <a:srgbClr val="FF0000"/>
                </a:solidFill>
                <a:sym typeface="+mn-ea"/>
              </a:rPr>
              <a:t>推荐课程：</a:t>
            </a:r>
            <a:r>
              <a:rPr lang="zh-CN" altLang="en-US" sz="1400">
                <a:solidFill>
                  <a:srgbClr val="FF0000"/>
                </a:solidFill>
              </a:rPr>
              <a:t>《高考语文选择题满分技巧》</a:t>
            </a:r>
          </a:p>
          <a:p>
            <a:r>
              <a:rPr lang="zh-CN" altLang="en-US" sz="1400">
                <a:solidFill>
                  <a:srgbClr val="FF0000"/>
                </a:solidFill>
              </a:rPr>
              <a:t>（包含语文试卷所有的选择题，现代文阅读选择题+古诗文阅读选择题+语言运用选择题，赢选择题，赢语文天下）</a:t>
            </a:r>
          </a:p>
          <a:p>
            <a:endParaRPr lang="zh-CN" altLang="en-US" sz="1400">
              <a:solidFill>
                <a:srgbClr val="FF0000"/>
              </a:solidFill>
            </a:endParaRPr>
          </a:p>
          <a:p>
            <a:r>
              <a:rPr lang="zh-CN" altLang="en-US" sz="1400">
                <a:solidFill>
                  <a:srgbClr val="FF0000"/>
                </a:solidFill>
                <a:sym typeface="+mn-ea"/>
              </a:rPr>
              <a:t>推荐课程：</a:t>
            </a:r>
            <a:r>
              <a:rPr lang="zh-CN" altLang="en-US" sz="1400">
                <a:solidFill>
                  <a:srgbClr val="FF0000"/>
                </a:solidFill>
              </a:rPr>
              <a:t>《速度与激情——高考语文必考语法知识》</a:t>
            </a:r>
          </a:p>
          <a:p>
            <a:r>
              <a:rPr lang="zh-CN" altLang="en-US" sz="1400">
                <a:solidFill>
                  <a:srgbClr val="FF0000"/>
                </a:solidFill>
              </a:rPr>
              <a:t>（语文题的本质就是语法题，基础不牢，地动山摇）</a:t>
            </a:r>
          </a:p>
          <a:p>
            <a:endParaRPr lang="zh-CN" altLang="en-US" sz="1400">
              <a:solidFill>
                <a:srgbClr val="FF0000"/>
              </a:solidFill>
            </a:endParaRPr>
          </a:p>
          <a:p>
            <a:r>
              <a:rPr lang="zh-CN" altLang="en-US" sz="1400">
                <a:solidFill>
                  <a:srgbClr val="FF0000"/>
                </a:solidFill>
                <a:sym typeface="+mn-ea"/>
              </a:rPr>
              <a:t>推荐课程：</a:t>
            </a:r>
            <a:r>
              <a:rPr lang="zh-CN" altLang="en-US" sz="1400">
                <a:solidFill>
                  <a:srgbClr val="FF0000"/>
                </a:solidFill>
              </a:rPr>
              <a:t>《不看原文做题法——超强语感》</a:t>
            </a:r>
          </a:p>
          <a:p>
            <a:r>
              <a:rPr lang="zh-CN" altLang="en-US" sz="1400">
                <a:solidFill>
                  <a:srgbClr val="FF0000"/>
                </a:solidFill>
              </a:rPr>
              <a:t>（要是不看，你是不会相信还有这个捷径，居然，不看原文也能做出阅读题）</a:t>
            </a:r>
          </a:p>
          <a:p>
            <a:endParaRPr lang="zh-CN" altLang="en-US" sz="1400"/>
          </a:p>
          <a:p>
            <a:r>
              <a:rPr lang="zh-CN" altLang="en-US" sz="1400">
                <a:solidFill>
                  <a:srgbClr val="00B050"/>
                </a:solidFill>
                <a:sym typeface="+mn-ea"/>
              </a:rPr>
              <a:t>推荐课程：</a:t>
            </a:r>
            <a:r>
              <a:rPr lang="zh-CN" altLang="en-US" sz="1400">
                <a:solidFill>
                  <a:srgbClr val="00B050"/>
                </a:solidFill>
              </a:rPr>
              <a:t>《背会一篇作文，搞定宏大主题作文》</a:t>
            </a:r>
          </a:p>
          <a:p>
            <a:r>
              <a:rPr lang="zh-CN" altLang="en-US" sz="1400">
                <a:solidFill>
                  <a:srgbClr val="00B050"/>
                </a:solidFill>
              </a:rPr>
              <a:t>（宏大主题已经是主流作文试题类型，你必须学会）</a:t>
            </a:r>
          </a:p>
          <a:p>
            <a:endParaRPr lang="zh-CN" altLang="en-US" sz="1400">
              <a:solidFill>
                <a:srgbClr val="00B050"/>
              </a:solidFill>
            </a:endParaRPr>
          </a:p>
          <a:p>
            <a:r>
              <a:rPr lang="zh-CN" altLang="en-US" sz="1400">
                <a:solidFill>
                  <a:srgbClr val="00B050"/>
                </a:solidFill>
                <a:sym typeface="+mn-ea"/>
              </a:rPr>
              <a:t>推荐课程：</a:t>
            </a:r>
            <a:r>
              <a:rPr lang="zh-CN" altLang="en-US" sz="1400">
                <a:solidFill>
                  <a:srgbClr val="00B050"/>
                </a:solidFill>
              </a:rPr>
              <a:t>《高考语文视角下的武汉疫情读写结合训练》</a:t>
            </a:r>
          </a:p>
          <a:p>
            <a:r>
              <a:rPr lang="zh-CN" altLang="en-US" sz="1400">
                <a:solidFill>
                  <a:srgbClr val="00B050"/>
                </a:solidFill>
              </a:rPr>
              <a:t>（2020高考新方向，这是必考的方向，一定会考）</a:t>
            </a:r>
          </a:p>
          <a:p>
            <a:endParaRPr lang="zh-CN" altLang="en-US" sz="1400">
              <a:solidFill>
                <a:srgbClr val="00B050"/>
              </a:solidFill>
            </a:endParaRPr>
          </a:p>
          <a:p>
            <a:r>
              <a:rPr lang="zh-CN" altLang="en-US" sz="1400">
                <a:solidFill>
                  <a:srgbClr val="00B050"/>
                </a:solidFill>
                <a:sym typeface="+mn-ea"/>
              </a:rPr>
              <a:t>推荐课程：</a:t>
            </a:r>
            <a:r>
              <a:rPr lang="zh-CN" altLang="en-US" sz="1400">
                <a:solidFill>
                  <a:srgbClr val="00B050"/>
                </a:solidFill>
              </a:rPr>
              <a:t>《高考语文组合型材料作文满分突破》</a:t>
            </a:r>
          </a:p>
          <a:p>
            <a:r>
              <a:rPr lang="zh-CN" altLang="en-US" sz="1400">
                <a:solidFill>
                  <a:srgbClr val="00B050"/>
                </a:solidFill>
              </a:rPr>
              <a:t>（高考作文主流方向）</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发展历程</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先秦</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商朝时期</a:t>
            </a:r>
            <a:r>
              <a:rPr kumimoji="0" lang="zh-CN" altLang="en-US" sz="2800" b="1" i="0" u="none" strike="noStrike" kern="1200" cap="none" spc="0" normalizeH="0" baseline="0" noProof="0">
                <a:ln>
                  <a:noFill/>
                </a:ln>
                <a:solidFill>
                  <a:schemeClr val="tx1"/>
                </a:solidFill>
                <a:effectLst/>
                <a:uLnTx/>
                <a:uFillTx/>
                <a:latin typeface="+mn-lt"/>
                <a:ea typeface="+mn-ea"/>
                <a:cs typeface="+mn-cs"/>
              </a:rPr>
              <a:t>，据考证，已出现上衣下裳制，分为常服和礼服。那时，袖较短，裳较窄。</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西周时</a:t>
            </a:r>
            <a:r>
              <a:rPr kumimoji="0" lang="zh-CN" altLang="en-US" sz="2800" b="1" i="0" u="none" strike="noStrike" kern="1200" cap="none" spc="0" normalizeH="0" baseline="0" noProof="0">
                <a:ln>
                  <a:noFill/>
                </a:ln>
                <a:solidFill>
                  <a:schemeClr val="tx1"/>
                </a:solidFill>
                <a:effectLst/>
                <a:uLnTx/>
                <a:uFillTx/>
                <a:latin typeface="+mn-lt"/>
                <a:ea typeface="+mn-ea"/>
                <a:cs typeface="+mn-cs"/>
              </a:rPr>
              <a:t>，常服仍以上衣下裳为主流。衣裳的款式不变，但逐渐变宽，且袖日趋变大，形成大袖、祛袂款式。</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春秋战国时</a:t>
            </a:r>
            <a:r>
              <a:rPr kumimoji="0" lang="zh-CN" altLang="en-US" sz="2800" b="1" i="0" u="none" strike="noStrike" kern="1200" cap="none" spc="0" normalizeH="0" baseline="0" noProof="0">
                <a:ln>
                  <a:noFill/>
                </a:ln>
                <a:solidFill>
                  <a:schemeClr val="tx1"/>
                </a:solidFill>
                <a:effectLst/>
                <a:uLnTx/>
                <a:uFillTx/>
                <a:latin typeface="+mn-lt"/>
                <a:ea typeface="+mn-ea"/>
                <a:cs typeface="+mn-cs"/>
              </a:rPr>
              <a:t>，常服、礼服依旧是上衣下裳制，日趋精美。大袖在此时只用做礼服。</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秦汉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秦汉时，民间常服是上衣下裳制和深衣制（汉服体系中的第2个款式）并存，只不过深衣已逐渐代替上衣下裳成为主流。此时裳较之前朝更加宽大。</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魏晋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魏晋时，常服中的上衣下裳装束已不受人们所宠爱。由于受一部分思潮影响，衣裳日趋</a:t>
            </a:r>
            <a:r>
              <a:rPr kumimoji="0" lang="zh-CN" altLang="en-US" sz="2800" b="1" i="0" u="none" strike="noStrike" kern="1200" cap="none" spc="0" normalizeH="0" baseline="0" noProof="0">
                <a:ln>
                  <a:noFill/>
                </a:ln>
                <a:solidFill>
                  <a:srgbClr val="FF0000"/>
                </a:solidFill>
                <a:effectLst/>
                <a:uLnTx/>
                <a:uFillTx/>
                <a:latin typeface="+mn-lt"/>
                <a:ea typeface="+mn-ea"/>
                <a:cs typeface="+mn-cs"/>
              </a:rPr>
              <a:t>宽大飘逸</a:t>
            </a:r>
            <a:r>
              <a:rPr kumimoji="0" lang="zh-CN" altLang="en-US" sz="2800" b="1" i="0" u="none" strike="noStrike" kern="1200" cap="none" spc="0" normalizeH="0" baseline="0" noProof="0">
                <a:ln>
                  <a:noFill/>
                </a:ln>
                <a:solidFill>
                  <a:schemeClr val="tx1"/>
                </a:solidFill>
                <a:effectLst/>
                <a:uLnTx/>
                <a:uFillTx/>
                <a:latin typeface="+mn-lt"/>
                <a:ea typeface="+mn-ea"/>
                <a:cs typeface="+mn-cs"/>
              </a:rPr>
              <a:t>，袖也多变为</a:t>
            </a:r>
            <a:r>
              <a:rPr kumimoji="0" lang="zh-CN" altLang="en-US" sz="2800" b="1" i="0" u="none" strike="noStrike" kern="1200" cap="none" spc="0" normalizeH="0" baseline="0" noProof="0">
                <a:ln>
                  <a:noFill/>
                </a:ln>
                <a:solidFill>
                  <a:srgbClr val="FF0000"/>
                </a:solidFill>
                <a:effectLst/>
                <a:uLnTx/>
                <a:uFillTx/>
                <a:latin typeface="+mn-lt"/>
                <a:ea typeface="+mn-ea"/>
                <a:cs typeface="+mn-cs"/>
              </a:rPr>
              <a:t>魏晋风骨式的敞口</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隋唐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隋唐五代仍有，但已式微。</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635" y="0"/>
            <a:ext cx="1395412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u="none" strike="noStrike" kern="1200" cap="none" spc="0" normalizeH="0" baseline="0" noProof="0">
                <a:ln>
                  <a:noFill/>
                </a:ln>
                <a:solidFill>
                  <a:schemeClr val="tx1"/>
                </a:solidFill>
                <a:effectLst/>
                <a:uLnTx/>
                <a:uFillTx/>
                <a:latin typeface="+mn-lt"/>
                <a:ea typeface="+mn-ea"/>
                <a:cs typeface="+mn-cs"/>
              </a:rPr>
              <a:t>        </a:t>
            </a:r>
            <a:r>
              <a:rPr kumimoji="0" lang="zh-CN" altLang="en-US" sz="4000" b="1" i="0" u="none" strike="noStrike" kern="1200" cap="none" spc="0" normalizeH="0" baseline="0" noProof="0">
                <a:ln>
                  <a:noFill/>
                </a:ln>
                <a:solidFill>
                  <a:schemeClr val="tx1"/>
                </a:solidFill>
                <a:effectLst/>
                <a:uLnTx/>
                <a:uFillTx/>
                <a:latin typeface="+mn-lt"/>
                <a:ea typeface="+mn-ea"/>
                <a:cs typeface="+mn-cs"/>
              </a:rPr>
              <a:t>晋朝女式上衣下裳</a:t>
            </a:r>
          </a:p>
        </p:txBody>
      </p:sp>
      <p:pic>
        <p:nvPicPr>
          <p:cNvPr id="4" name="图片 3" descr="472309f790529822fc1bbccad7ca7bcb0a46d48b"/>
          <p:cNvPicPr>
            <a:picLocks noChangeAspect="1"/>
          </p:cNvPicPr>
          <p:nvPr/>
        </p:nvPicPr>
        <p:blipFill>
          <a:blip r:embed="rId7" cstate="print"/>
          <a:stretch>
            <a:fillRect/>
          </a:stretch>
        </p:blipFill>
        <p:spPr>
          <a:xfrm>
            <a:off x="6433185" y="229235"/>
            <a:ext cx="5396865" cy="64001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4000" b="1" i="0" u="none" strike="noStrike" kern="1200" cap="none" spc="0" normalizeH="0" baseline="0" noProof="0">
                <a:ln>
                  <a:noFill/>
                </a:ln>
                <a:solidFill>
                  <a:srgbClr val="FF0000"/>
                </a:solidFill>
                <a:effectLst/>
                <a:uLnTx/>
                <a:uFillTx/>
                <a:latin typeface="+mn-lt"/>
                <a:ea typeface="+mn-ea"/>
                <a:cs typeface="+mn-cs"/>
              </a:rPr>
              <a:t>2</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（1）《荀子·劝学》中举例说，笔直的木材如果“___________”，就会弯曲到符合圆规的标准；即使再经暴晒也不会挺直，因为“___________”。</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（2）欧阳修《醉翁亭记》中称出游时的食物都可来自山间，肥美的鱼从溪水中捕捞出，所谓“___________，___________”；而用泉水酿制的美酒，口味甘洌。</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（3）苏轼在《赤壁赋》中发议论说，江水不停地流去，“___________”；月亮时圆时缺，“___________”。</a:t>
            </a:r>
          </a:p>
        </p:txBody>
      </p:sp>
      <p:pic>
        <p:nvPicPr>
          <p:cNvPr id="4" name="图片 3" descr="u=1698438368,2307894472&amp;fm=26&amp;gp=0"/>
          <p:cNvPicPr>
            <a:picLocks noChangeAspect="1"/>
          </p:cNvPicPr>
          <p:nvPr/>
        </p:nvPicPr>
        <p:blipFill>
          <a:blip r:embed="rId7" cstate="print"/>
          <a:stretch>
            <a:fillRect/>
          </a:stretch>
        </p:blipFill>
        <p:spPr>
          <a:xfrm>
            <a:off x="9351010" y="107950"/>
            <a:ext cx="2647315" cy="3257550"/>
          </a:xfrm>
          <a:prstGeom prst="rect">
            <a:avLst/>
          </a:prstGeom>
        </p:spPr>
      </p:pic>
      <p:pic>
        <p:nvPicPr>
          <p:cNvPr id="5" name="图片 4" descr="u=1194514497,1364797300&amp;fm=26&amp;gp=0"/>
          <p:cNvPicPr>
            <a:picLocks noChangeAspect="1"/>
          </p:cNvPicPr>
          <p:nvPr/>
        </p:nvPicPr>
        <p:blipFill>
          <a:blip r:embed="rId8" cstate="print"/>
          <a:stretch>
            <a:fillRect/>
          </a:stretch>
        </p:blipFill>
        <p:spPr>
          <a:xfrm>
            <a:off x="4594860" y="107950"/>
            <a:ext cx="4327525" cy="266509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endParaRPr lang="en-US" altLang="zh-CN" sz="3200" b="1" noProof="0">
              <a:ln>
                <a:noFill/>
              </a:ln>
              <a:solidFill>
                <a:srgbClr val="FF0000"/>
              </a:solidFill>
              <a:effectLst/>
              <a:uLnTx/>
              <a:uFillTx/>
              <a:sym typeface="+mn-ea"/>
            </a:endParaRPr>
          </a:p>
          <a:p>
            <a:pPr algn="l"/>
            <a:r>
              <a:rPr lang="en-US" altLang="zh-CN" sz="4000" b="1" noProof="0">
                <a:ln>
                  <a:noFill/>
                </a:ln>
                <a:solidFill>
                  <a:srgbClr val="FF0000"/>
                </a:solidFill>
                <a:effectLst/>
                <a:uLnTx/>
                <a:uFillTx/>
                <a:sym typeface="+mn-ea"/>
              </a:rPr>
              <a:t>2020</a:t>
            </a:r>
            <a:r>
              <a:rPr lang="zh-CN" altLang="en-US" sz="4000" b="1" noProof="0">
                <a:ln>
                  <a:noFill/>
                </a:ln>
                <a:solidFill>
                  <a:srgbClr val="FF0000"/>
                </a:solidFill>
                <a:effectLst/>
                <a:uLnTx/>
                <a:uFillTx/>
                <a:sym typeface="+mn-ea"/>
              </a:rPr>
              <a:t>全国卷</a:t>
            </a:r>
            <a:r>
              <a:rPr lang="en-US" altLang="zh-CN" sz="4000" b="1" noProof="0">
                <a:ln>
                  <a:noFill/>
                </a:ln>
                <a:solidFill>
                  <a:srgbClr val="FF0000"/>
                </a:solidFill>
                <a:effectLst/>
                <a:uLnTx/>
                <a:uFillTx/>
                <a:sym typeface="+mn-ea"/>
              </a:rPr>
              <a:t>2</a:t>
            </a:r>
            <a:endParaRPr kumimoji="0" lang="en-US" altLang="zh-CN"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（1）《荀子·劝学》中举例说，笔直的木材如果“</a:t>
            </a:r>
            <a:r>
              <a:rPr lang="zh-CN" altLang="en-US" sz="2800" b="1" u="sng" noProof="0">
                <a:ln>
                  <a:noFill/>
                </a:ln>
                <a:solidFill>
                  <a:srgbClr val="FF0000"/>
                </a:solidFill>
                <a:effectLst/>
                <a:uLnTx/>
                <a:uFillTx/>
                <a:sym typeface="+mn-ea"/>
              </a:rPr>
              <a:t>輮以为轮 </a:t>
            </a:r>
            <a:r>
              <a:rPr kumimoji="0" lang="zh-CN" altLang="en-US" sz="2800" b="1" i="0" u="none" strike="noStrike" kern="1200" cap="none" spc="0" normalizeH="0" baseline="0" noProof="0">
                <a:ln>
                  <a:noFill/>
                </a:ln>
                <a:solidFill>
                  <a:schemeClr val="tx1"/>
                </a:solidFill>
                <a:effectLst/>
                <a:uLnTx/>
                <a:uFillTx/>
                <a:latin typeface="+mn-lt"/>
                <a:ea typeface="+mn-ea"/>
                <a:cs typeface="+mn-cs"/>
              </a:rPr>
              <a:t>”，就会弯曲到符合圆规的标准；即使再经暴晒也不会挺直，因为“</a:t>
            </a:r>
            <a:r>
              <a:rPr lang="zh-CN" altLang="en-US" sz="2800" b="1" u="sng" noProof="0">
                <a:ln>
                  <a:noFill/>
                </a:ln>
                <a:solidFill>
                  <a:srgbClr val="FF0000"/>
                </a:solidFill>
                <a:effectLst/>
                <a:uLnTx/>
                <a:uFillTx/>
                <a:sym typeface="+mn-ea"/>
              </a:rPr>
              <a:t>輮使之然也</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（2）欧阳修《醉翁亭记》中称出游时的食物都可来自山间，肥美的鱼从溪水中捕捞出，所谓“</a:t>
            </a:r>
            <a:r>
              <a:rPr lang="zh-CN" altLang="en-US" sz="2800" b="1" u="sng" noProof="0">
                <a:ln>
                  <a:noFill/>
                </a:ln>
                <a:solidFill>
                  <a:srgbClr val="FF0000"/>
                </a:solidFill>
                <a:effectLst/>
                <a:uLnTx/>
                <a:uFillTx/>
                <a:sym typeface="+mn-ea"/>
              </a:rPr>
              <a:t>临溪而渔</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溪深而鱼肥</a:t>
            </a:r>
            <a:r>
              <a:rPr kumimoji="0" lang="zh-CN" altLang="en-US" sz="2800" b="1" i="0" u="none" strike="noStrike" kern="1200" cap="none" spc="0" normalizeH="0" baseline="0" noProof="0">
                <a:ln>
                  <a:noFill/>
                </a:ln>
                <a:solidFill>
                  <a:schemeClr val="tx1"/>
                </a:solidFill>
                <a:effectLst/>
                <a:uLnTx/>
                <a:uFillTx/>
                <a:latin typeface="+mn-lt"/>
                <a:ea typeface="+mn-ea"/>
                <a:cs typeface="+mn-cs"/>
              </a:rPr>
              <a:t>”；而用泉水酿制的美酒，口味甘洌。</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（3）苏轼在《赤壁赋》中发议论说，江水不停地流去，“</a:t>
            </a:r>
            <a:r>
              <a:rPr lang="zh-CN" altLang="en-US" sz="2800" b="1" u="sng" noProof="0">
                <a:ln>
                  <a:noFill/>
                </a:ln>
                <a:solidFill>
                  <a:srgbClr val="FF0000"/>
                </a:solidFill>
                <a:effectLst/>
                <a:uLnTx/>
                <a:uFillTx/>
                <a:sym typeface="+mn-ea"/>
              </a:rPr>
              <a:t>而未尝往也</a:t>
            </a:r>
            <a:r>
              <a:rPr kumimoji="0" lang="zh-CN" altLang="en-US" sz="2800" b="1" i="0" u="none" strike="noStrike" kern="1200" cap="none" spc="0" normalizeH="0" baseline="0" noProof="0">
                <a:ln>
                  <a:noFill/>
                </a:ln>
                <a:solidFill>
                  <a:schemeClr val="tx1"/>
                </a:solidFill>
                <a:effectLst/>
                <a:uLnTx/>
                <a:uFillTx/>
                <a:latin typeface="+mn-lt"/>
                <a:ea typeface="+mn-ea"/>
                <a:cs typeface="+mn-cs"/>
              </a:rPr>
              <a:t>”；月亮时圆时缺，“</a:t>
            </a:r>
            <a:r>
              <a:rPr lang="zh-CN" altLang="en-US" sz="2800" b="1" u="sng" noProof="0">
                <a:ln>
                  <a:noFill/>
                </a:ln>
                <a:solidFill>
                  <a:srgbClr val="FF0000"/>
                </a:solidFill>
                <a:effectLst/>
                <a:uLnTx/>
                <a:uFillTx/>
                <a:sym typeface="+mn-ea"/>
              </a:rPr>
              <a:t>而卒莫消长也</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p:txBody>
      </p:sp>
      <p:pic>
        <p:nvPicPr>
          <p:cNvPr id="4" name="图片 3" descr="下载 (3)"/>
          <p:cNvPicPr>
            <a:picLocks noChangeAspect="1"/>
          </p:cNvPicPr>
          <p:nvPr/>
        </p:nvPicPr>
        <p:blipFill>
          <a:blip r:embed="rId7" cstate="print"/>
          <a:stretch>
            <a:fillRect/>
          </a:stretch>
        </p:blipFill>
        <p:spPr>
          <a:xfrm>
            <a:off x="0" y="0"/>
            <a:ext cx="12192635" cy="269557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95885"/>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b="1" noProof="0">
                <a:ln>
                  <a:noFill/>
                </a:ln>
                <a:solidFill>
                  <a:srgbClr val="FF0000"/>
                </a:solidFill>
                <a:effectLst/>
                <a:uLnTx/>
                <a:uFillTx/>
                <a:sym typeface="+mn-ea"/>
              </a:rPr>
              <a:t>解析:</a:t>
            </a:r>
          </a:p>
          <a:p>
            <a:pPr algn="l"/>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lang="zh-CN" altLang="en-US" sz="2800" b="1" noProof="0">
                <a:ln>
                  <a:noFill/>
                </a:ln>
                <a:solidFill>
                  <a:schemeClr val="tx1"/>
                </a:solidFill>
                <a:effectLst/>
                <a:uLnTx/>
                <a:uFillTx/>
                <a:sym typeface="+mn-ea"/>
              </a:rPr>
              <a:t>     </a:t>
            </a:r>
            <a:r>
              <a:rPr lang="zh-CN" altLang="en-US" sz="3200" b="1" noProof="0">
                <a:ln>
                  <a:noFill/>
                </a:ln>
                <a:solidFill>
                  <a:schemeClr val="tx1"/>
                </a:solidFill>
                <a:effectLst/>
                <a:uLnTx/>
                <a:uFillTx/>
                <a:sym typeface="+mn-ea"/>
              </a:rPr>
              <a:t>   </a:t>
            </a:r>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全国卷</a:t>
            </a:r>
            <a:r>
              <a:rPr lang="en-US" altLang="zh-CN" sz="3200" b="1" noProof="0">
                <a:ln>
                  <a:noFill/>
                </a:ln>
                <a:solidFill>
                  <a:srgbClr val="FF0000"/>
                </a:solidFill>
                <a:effectLst/>
                <a:uLnTx/>
                <a:uFillTx/>
                <a:sym typeface="+mn-ea"/>
              </a:rPr>
              <a:t>2</a:t>
            </a:r>
            <a:r>
              <a:rPr lang="zh-CN" altLang="en-US" sz="3200" b="1" noProof="0">
                <a:ln>
                  <a:noFill/>
                </a:ln>
                <a:solidFill>
                  <a:schemeClr val="tx1"/>
                </a:solidFill>
                <a:effectLst/>
                <a:uLnTx/>
                <a:uFillTx/>
                <a:sym typeface="+mn-ea"/>
              </a:rPr>
              <a:t>考查默写常见的名句名篇的能力。三个题考查理解性默写，分别出自于《荀子·劝学》、欧阳修《醉翁亭记》、苏轼《赤壁赋》。三道小题都是</a:t>
            </a:r>
            <a:r>
              <a:rPr lang="zh-CN" altLang="en-US" sz="3200" b="1" noProof="0">
                <a:ln>
                  <a:noFill/>
                </a:ln>
                <a:solidFill>
                  <a:srgbClr val="FF0000"/>
                </a:solidFill>
                <a:effectLst/>
                <a:uLnTx/>
                <a:uFillTx/>
                <a:sym typeface="+mn-ea"/>
              </a:rPr>
              <a:t>古文</a:t>
            </a:r>
            <a:r>
              <a:rPr lang="zh-CN" altLang="en-US" sz="3200" b="1" noProof="0">
                <a:ln>
                  <a:noFill/>
                </a:ln>
                <a:solidFill>
                  <a:schemeClr val="tx1"/>
                </a:solidFill>
                <a:effectLst/>
                <a:uLnTx/>
                <a:uFillTx/>
                <a:sym typeface="+mn-ea"/>
              </a:rPr>
              <a:t>,其中第一句、第三句出自高中课文,而第二句出自初中课文。在答题过程中根据句子提示，回忆文章内容，注意一些重点字的写法,如:</a:t>
            </a:r>
            <a:r>
              <a:rPr lang="zh-CN" altLang="en-US" sz="3200" b="1" noProof="0">
                <a:ln>
                  <a:noFill/>
                </a:ln>
                <a:solidFill>
                  <a:srgbClr val="FF0000"/>
                </a:solidFill>
                <a:effectLst/>
                <a:uLnTx/>
                <a:uFillTx/>
                <a:sym typeface="+mn-ea"/>
              </a:rPr>
              <a:t>輮、渔、卒</a:t>
            </a:r>
            <a:r>
              <a:rPr lang="zh-CN" altLang="en-US" sz="3200" b="1" noProof="0">
                <a:ln>
                  <a:noFill/>
                </a:ln>
                <a:solidFill>
                  <a:schemeClr val="tx1"/>
                </a:solidFill>
                <a:effectLst/>
                <a:uLnTx/>
                <a:uFillTx/>
                <a:sym typeface="+mn-ea"/>
              </a:rPr>
              <a:t>，同时不要漏写</a:t>
            </a:r>
            <a:r>
              <a:rPr lang="en-US" altLang="zh-CN" sz="3200" b="1" noProof="0">
                <a:ln>
                  <a:noFill/>
                </a:ln>
                <a:solidFill>
                  <a:srgbClr val="FF0000"/>
                </a:solidFill>
                <a:effectLst/>
                <a:uLnTx/>
                <a:uFillTx/>
                <a:sym typeface="+mn-ea"/>
              </a:rPr>
              <a:t>“</a:t>
            </a:r>
            <a:r>
              <a:rPr lang="zh-CN" altLang="en-US" sz="3200" b="1" noProof="0">
                <a:ln>
                  <a:noFill/>
                </a:ln>
                <a:solidFill>
                  <a:srgbClr val="FF0000"/>
                </a:solidFill>
                <a:effectLst/>
                <a:uLnTx/>
                <a:uFillTx/>
                <a:sym typeface="+mn-ea"/>
              </a:rPr>
              <a:t>也</a:t>
            </a:r>
            <a:r>
              <a:rPr lang="en-US" altLang="zh-CN" sz="3200" b="1" noProof="0">
                <a:ln>
                  <a:noFill/>
                </a:ln>
                <a:solidFill>
                  <a:srgbClr val="FF0000"/>
                </a:solidFill>
                <a:effectLst/>
                <a:uLnTx/>
                <a:uFillTx/>
                <a:sym typeface="+mn-ea"/>
              </a:rPr>
              <a:t>”</a:t>
            </a:r>
            <a:r>
              <a:rPr lang="zh-CN" altLang="en-US" sz="3200" b="1" noProof="0">
                <a:ln>
                  <a:noFill/>
                </a:ln>
                <a:solidFill>
                  <a:srgbClr val="FF0000"/>
                </a:solidFill>
                <a:effectLst/>
                <a:uLnTx/>
                <a:uFillTx/>
                <a:sym typeface="+mn-ea"/>
              </a:rPr>
              <a:t>。</a:t>
            </a:r>
            <a:endParaRPr lang="zh-CN" altLang="en-US" sz="3200" b="1" noProof="0">
              <a:ln>
                <a:noFill/>
              </a:ln>
              <a:solidFill>
                <a:schemeClr val="tx1"/>
              </a:solidFill>
              <a:effectLst/>
              <a:uLnTx/>
              <a:uFillTx/>
              <a:sym typeface="+mn-ea"/>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u=1642867963,3062082604&amp;fm=26&amp;gp=0"/>
          <p:cNvPicPr>
            <a:picLocks noChangeAspect="1"/>
          </p:cNvPicPr>
          <p:nvPr/>
        </p:nvPicPr>
        <p:blipFill>
          <a:blip r:embed="rId7" cstate="print"/>
          <a:stretch>
            <a:fillRect/>
          </a:stretch>
        </p:blipFill>
        <p:spPr>
          <a:xfrm>
            <a:off x="-6350" y="635"/>
            <a:ext cx="12176125" cy="68573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12954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6" name="图片 5" descr="u=3534511312,2750857440&amp;fm=26&amp;gp=0"/>
          <p:cNvPicPr>
            <a:picLocks noChangeAspect="1"/>
          </p:cNvPicPr>
          <p:nvPr/>
        </p:nvPicPr>
        <p:blipFill>
          <a:blip r:embed="rId7" cstate="print"/>
          <a:stretch>
            <a:fillRect/>
          </a:stretch>
        </p:blipFill>
        <p:spPr>
          <a:xfrm>
            <a:off x="0" y="0"/>
            <a:ext cx="12192635"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4000" b="1" i="0" u="none" strike="noStrike" kern="1200" cap="none" spc="0" normalizeH="0" baseline="0" noProof="0">
                <a:ln>
                  <a:noFill/>
                </a:ln>
                <a:solidFill>
                  <a:srgbClr val="FF0000"/>
                </a:solidFill>
                <a:effectLst/>
                <a:uLnTx/>
                <a:uFillTx/>
                <a:latin typeface="+mn-lt"/>
                <a:ea typeface="+mn-ea"/>
                <a:cs typeface="+mn-cs"/>
              </a:rPr>
              <a:t>3</a:t>
            </a: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16.补写出下列句中空缺的部分。（6分）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（1）在《论语·述而》中孔子指出，即使吃粗劣的食物，枕着胳膊睡觉，也可以乐在其中：而“  </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 ”。</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（2）白居易《观刈麦》中“</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”两句，写劳动者珍惜夏日时光，不顾劳累，也忘却了炎热。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（3）《阿房宫赋》中以一连串的排比夸张表现阿房宫的奢华，如写架起房梁的椽子“  </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”，嘈杂的音乐声“</a:t>
            </a:r>
            <a:r>
              <a:rPr lang="zh-CN" altLang="en-US" sz="2800" b="1" noProof="0">
                <a:ln>
                  <a:noFill/>
                </a:ln>
                <a:solidFill>
                  <a:schemeClr val="tx1"/>
                </a:solidFill>
                <a:effectLst/>
                <a:uLnTx/>
                <a:uFillTx/>
                <a:sym typeface="+mn-ea"/>
              </a:rPr>
              <a:t>___________</a:t>
            </a:r>
            <a:r>
              <a:rPr kumimoji="0" lang="zh-CN" altLang="en-US" sz="2800" b="1" i="0" u="none" strike="noStrike" kern="1200" cap="none" spc="0" normalizeH="0" baseline="0" noProof="0">
                <a:ln>
                  <a:noFill/>
                </a:ln>
                <a:solidFill>
                  <a:schemeClr val="tx1"/>
                </a:solidFill>
                <a:effectLst/>
                <a:uLnTx/>
                <a:uFillTx/>
                <a:latin typeface="+mn-lt"/>
                <a:ea typeface="+mn-ea"/>
                <a:cs typeface="+mn-cs"/>
              </a:rPr>
              <a:t>  ”。</a:t>
            </a:r>
          </a:p>
        </p:txBody>
      </p:sp>
      <p:pic>
        <p:nvPicPr>
          <p:cNvPr id="5" name="图片 4" descr="下载 (2)"/>
          <p:cNvPicPr>
            <a:picLocks noChangeAspect="1"/>
          </p:cNvPicPr>
          <p:nvPr/>
        </p:nvPicPr>
        <p:blipFill>
          <a:blip r:embed="rId7" cstate="print"/>
          <a:stretch>
            <a:fillRect/>
          </a:stretch>
        </p:blipFill>
        <p:spPr>
          <a:xfrm>
            <a:off x="9399905" y="0"/>
            <a:ext cx="2783840" cy="3649980"/>
          </a:xfrm>
          <a:prstGeom prst="rect">
            <a:avLst/>
          </a:prstGeom>
        </p:spPr>
      </p:pic>
      <p:pic>
        <p:nvPicPr>
          <p:cNvPr id="6" name="图片 5" descr="u=2686264773,2636767742&amp;fm=26&amp;gp=0"/>
          <p:cNvPicPr>
            <a:picLocks noChangeAspect="1"/>
          </p:cNvPicPr>
          <p:nvPr/>
        </p:nvPicPr>
        <p:blipFill>
          <a:blip r:embed="rId8" cstate="print"/>
          <a:stretch>
            <a:fillRect/>
          </a:stretch>
        </p:blipFill>
        <p:spPr>
          <a:xfrm>
            <a:off x="5203825" y="-635"/>
            <a:ext cx="3048000" cy="3390900"/>
          </a:xfrm>
          <a:prstGeom prst="rect">
            <a:avLst/>
          </a:prstGeom>
        </p:spPr>
      </p:pic>
      <p:pic>
        <p:nvPicPr>
          <p:cNvPr id="10" name="图片 9" descr="u=163898607,2636181615&amp;fm=26&amp;gp=0"/>
          <p:cNvPicPr>
            <a:picLocks noChangeAspect="1"/>
          </p:cNvPicPr>
          <p:nvPr/>
        </p:nvPicPr>
        <p:blipFill>
          <a:blip r:embed="rId9" cstate="print"/>
          <a:stretch>
            <a:fillRect/>
          </a:stretch>
        </p:blipFill>
        <p:spPr>
          <a:xfrm>
            <a:off x="8890" y="0"/>
            <a:ext cx="3138805" cy="25704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 name="图片 4" descr="u=1453358388,2523884364&amp;fm=26&amp;gp=0"/>
          <p:cNvPicPr>
            <a:picLocks noChangeAspect="1"/>
          </p:cNvPicPr>
          <p:nvPr/>
        </p:nvPicPr>
        <p:blipFill>
          <a:blip r:embed="rId7" cstate="print"/>
          <a:stretch>
            <a:fillRect/>
          </a:stretch>
        </p:blipFill>
        <p:spPr>
          <a:xfrm>
            <a:off x="0" y="0"/>
            <a:ext cx="12169140" cy="675386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2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2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3200" b="1" i="0" u="none" strike="noStrike" kern="1200" cap="none" spc="0" normalizeH="0" baseline="0" noProof="0">
                <a:ln>
                  <a:noFill/>
                </a:ln>
                <a:solidFill>
                  <a:srgbClr val="FF0000"/>
                </a:solidFill>
                <a:effectLst/>
                <a:uLnTx/>
                <a:uFillTx/>
                <a:latin typeface="+mn-lt"/>
                <a:ea typeface="+mn-ea"/>
                <a:cs typeface="+mn-cs"/>
              </a:rPr>
              <a:t>3</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16.补写出下列句中空缺的部分。（6分）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（1）在《论语·述而》中孔子指出，即使吃粗劣的食物，枕着胳膊睡觉，也可以乐在其中：而“  </a:t>
            </a:r>
            <a:r>
              <a:rPr lang="zh-CN" altLang="en-US" sz="2800" b="1" u="sng" noProof="0">
                <a:ln>
                  <a:noFill/>
                </a:ln>
                <a:solidFill>
                  <a:srgbClr val="FF0000"/>
                </a:solidFill>
                <a:effectLst/>
                <a:uLnTx/>
                <a:uFillTx/>
                <a:sym typeface="+mn-ea"/>
              </a:rPr>
              <a:t>不义而富且贵</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sng" strike="noStrike" cap="none" spc="0" normalizeH="0" baseline="0" noProof="0">
                <a:ln>
                  <a:noFill/>
                </a:ln>
                <a:solidFill>
                  <a:srgbClr val="FF0000"/>
                </a:solidFill>
                <a:effectLst/>
                <a:uLnTx/>
                <a:uFillTx/>
              </a:rPr>
              <a:t>于我如浮云</a:t>
            </a:r>
            <a:r>
              <a:rPr kumimoji="0" lang="zh-CN" altLang="en-US" sz="2800" b="1" i="0" u="sng" strike="noStrike" kern="1200" cap="none" spc="0" normalizeH="0" baseline="0" noProof="0">
                <a:ln>
                  <a:noFill/>
                </a:ln>
                <a:solidFill>
                  <a:srgbClr val="FF0000"/>
                </a:solidFill>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（2）白居易《观刈麦》中“</a:t>
            </a:r>
            <a:r>
              <a:rPr lang="zh-CN" altLang="en-US" sz="2800" b="1" u="sng" noProof="0">
                <a:ln>
                  <a:noFill/>
                </a:ln>
                <a:solidFill>
                  <a:srgbClr val="FF0000"/>
                </a:solidFill>
                <a:effectLst/>
                <a:uLnTx/>
                <a:uFillTx/>
                <a:sym typeface="+mn-ea"/>
              </a:rPr>
              <a:t>力尽不知热  </a:t>
            </a:r>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lang="zh-CN" altLang="en-US" sz="2800" b="1" u="sng" noProof="0">
                <a:ln>
                  <a:noFill/>
                </a:ln>
                <a:solidFill>
                  <a:srgbClr val="FF0000"/>
                </a:solidFill>
                <a:effectLst/>
                <a:uLnTx/>
                <a:uFillTx/>
                <a:sym typeface="+mn-ea"/>
              </a:rPr>
              <a:t>但惜夏日长</a:t>
            </a:r>
            <a:r>
              <a:rPr kumimoji="0" lang="zh-CN" altLang="en-US" sz="2800" b="1" i="0" u="none" strike="noStrike" kern="1200" cap="none" spc="0" normalizeH="0" baseline="0" noProof="0">
                <a:ln>
                  <a:noFill/>
                </a:ln>
                <a:solidFill>
                  <a:schemeClr val="tx1"/>
                </a:solidFill>
                <a:effectLst/>
                <a:uLnTx/>
                <a:uFillTx/>
                <a:latin typeface="+mn-lt"/>
                <a:ea typeface="+mn-ea"/>
                <a:cs typeface="+mn-cs"/>
              </a:rPr>
              <a:t>”两句，写劳动者珍惜夏日时光，不顾劳累，也忘却了炎热。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（3）《阿房宫赋》中以一连串的排比夸张表现阿房宫的奢华，如写架起房梁的椽子“</a:t>
            </a:r>
            <a:r>
              <a:rPr kumimoji="0" lang="zh-CN" altLang="en-US" sz="2800" b="1" i="0" u="sng" strike="noStrike" cap="none" spc="0" normalizeH="0" baseline="0" noProof="0">
                <a:ln>
                  <a:noFill/>
                </a:ln>
                <a:solidFill>
                  <a:srgbClr val="FF0000"/>
                </a:solidFill>
                <a:effectLst/>
                <a:uLnTx/>
                <a:uFillTx/>
              </a:rPr>
              <a:t>多于机上之工女 </a:t>
            </a:r>
            <a:r>
              <a:rPr kumimoji="0" lang="zh-CN" altLang="en-US" sz="2800" b="1" i="0" u="none" strike="noStrike" kern="1200" cap="none" spc="0" normalizeH="0" baseline="0" noProof="0">
                <a:ln>
                  <a:noFill/>
                </a:ln>
                <a:solidFill>
                  <a:schemeClr val="tx1"/>
                </a:solidFill>
                <a:effectLst/>
                <a:uLnTx/>
                <a:uFillTx/>
                <a:latin typeface="+mn-lt"/>
                <a:ea typeface="+mn-ea"/>
                <a:cs typeface="+mn-cs"/>
              </a:rPr>
              <a:t>”，嘈杂的音乐声“</a:t>
            </a:r>
            <a:r>
              <a:rPr lang="zh-CN" altLang="en-US" sz="2800" b="1" u="sng" noProof="0">
                <a:ln>
                  <a:noFill/>
                </a:ln>
                <a:solidFill>
                  <a:srgbClr val="FF0000"/>
                </a:solidFill>
                <a:effectLst/>
                <a:uLnTx/>
                <a:uFillTx/>
              </a:rPr>
              <a:t>多于市人之言语</a:t>
            </a:r>
            <a:r>
              <a:rPr lang="zh-CN" altLang="en-US" sz="2800" b="1" noProof="0">
                <a:ln>
                  <a:noFill/>
                </a:ln>
                <a:solidFill>
                  <a:srgbClr val="FF0000"/>
                </a:solidFill>
                <a:effectLst/>
                <a:uLnTx/>
                <a:uFillTx/>
                <a:sym typeface="+mn-ea"/>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p:txBody>
      </p:sp>
      <p:pic>
        <p:nvPicPr>
          <p:cNvPr id="4" name="图片 3" descr="u=3373167668,3908462239&amp;fm=26&amp;gp=0"/>
          <p:cNvPicPr>
            <a:picLocks noChangeAspect="1"/>
          </p:cNvPicPr>
          <p:nvPr/>
        </p:nvPicPr>
        <p:blipFill>
          <a:blip r:embed="rId7" cstate="print"/>
          <a:stretch>
            <a:fillRect/>
          </a:stretch>
        </p:blipFill>
        <p:spPr>
          <a:xfrm>
            <a:off x="9525" y="0"/>
            <a:ext cx="12182475" cy="282702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解析</a:t>
            </a:r>
          </a:p>
          <a:p>
            <a:pPr algn="l"/>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r>
              <a:rPr lang="zh-CN" altLang="en-US" sz="3200" b="1" noProof="0">
                <a:ln>
                  <a:noFill/>
                </a:ln>
                <a:solidFill>
                  <a:srgbClr val="FF0000"/>
                </a:solidFill>
                <a:effectLst/>
                <a:uLnTx/>
                <a:uFillTx/>
                <a:sym typeface="+mn-ea"/>
              </a:rPr>
              <a:t>全国卷</a:t>
            </a:r>
            <a:r>
              <a:rPr lang="en-US" altLang="zh-CN" sz="3200" b="1" noProof="0">
                <a:ln>
                  <a:noFill/>
                </a:ln>
                <a:solidFill>
                  <a:srgbClr val="FF0000"/>
                </a:solidFill>
                <a:effectLst/>
                <a:uLnTx/>
                <a:uFillTx/>
                <a:sym typeface="+mn-ea"/>
              </a:rPr>
              <a:t>3</a:t>
            </a:r>
            <a:r>
              <a:rPr kumimoji="0" lang="zh-CN" altLang="en-US" sz="3200" b="1" i="0" u="none" strike="noStrike" kern="1200" cap="none" spc="0" normalizeH="0" baseline="0" noProof="0">
                <a:ln>
                  <a:noFill/>
                </a:ln>
                <a:solidFill>
                  <a:schemeClr val="tx1"/>
                </a:solidFill>
                <a:effectLst/>
                <a:uLnTx/>
                <a:uFillTx/>
                <a:latin typeface="+mn-lt"/>
                <a:ea typeface="+mn-ea"/>
                <a:cs typeface="+mn-cs"/>
              </a:rPr>
              <a:t>主要考查默写常见的名句名篇的能力。本题是情景默写，注意认真审题选准所填语句，注意重点字的写法，比如</a:t>
            </a:r>
            <a:r>
              <a:rPr kumimoji="0" lang="zh-CN" altLang="en-US" sz="3200" b="1" i="0" u="none" strike="noStrike" kern="1200" cap="none" spc="0" normalizeH="0" baseline="0" noProof="0">
                <a:ln>
                  <a:noFill/>
                </a:ln>
                <a:solidFill>
                  <a:srgbClr val="FF0000"/>
                </a:solidFill>
                <a:effectLst/>
                <a:uLnTx/>
                <a:uFillTx/>
                <a:latin typeface="+mn-lt"/>
                <a:ea typeface="+mn-ea"/>
                <a:cs typeface="+mn-cs"/>
              </a:rPr>
              <a:t>“义、夏、工、市”</a:t>
            </a:r>
            <a:r>
              <a:rPr kumimoji="0" lang="zh-CN" altLang="en-US" sz="3200" b="1" i="0" u="none" strike="noStrike" kern="1200" cap="none" spc="0" normalizeH="0" baseline="0" noProof="0">
                <a:ln>
                  <a:noFill/>
                </a:ln>
                <a:solidFill>
                  <a:schemeClr val="tx1"/>
                </a:solidFill>
                <a:effectLst/>
                <a:uLnTx/>
                <a:uFillTx/>
                <a:latin typeface="+mn-lt"/>
                <a:ea typeface="+mn-ea"/>
                <a:cs typeface="+mn-cs"/>
              </a:rPr>
              <a:t>等字。</a:t>
            </a:r>
            <a:r>
              <a:rPr lang="zh-CN" altLang="en-US" sz="3200" b="1" noProof="0">
                <a:ln>
                  <a:noFill/>
                </a:ln>
                <a:solidFill>
                  <a:schemeClr val="tx1"/>
                </a:solidFill>
                <a:effectLst/>
                <a:uLnTx/>
                <a:uFillTx/>
                <a:sym typeface="+mn-ea"/>
              </a:rPr>
              <a:t>《阿房宫赋》降低了难度，考查的两句没有难写的字。</a:t>
            </a: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u=1823499755,2053270021&amp;fm=26&amp;gp=0"/>
          <p:cNvPicPr>
            <a:picLocks noChangeAspect="1"/>
          </p:cNvPicPr>
          <p:nvPr/>
        </p:nvPicPr>
        <p:blipFill>
          <a:blip r:embed="rId7" cstate="print"/>
          <a:stretch>
            <a:fillRect/>
          </a:stretch>
        </p:blipFill>
        <p:spPr>
          <a:xfrm>
            <a:off x="8296275" y="72390"/>
            <a:ext cx="2926715" cy="2712720"/>
          </a:xfrm>
          <a:prstGeom prst="rect">
            <a:avLst/>
          </a:prstGeom>
        </p:spPr>
      </p:pic>
      <p:pic>
        <p:nvPicPr>
          <p:cNvPr id="5" name="图片 4" descr="u=78932196,2003867666&amp;fm=26&amp;gp=0"/>
          <p:cNvPicPr>
            <a:picLocks noChangeAspect="1"/>
          </p:cNvPicPr>
          <p:nvPr/>
        </p:nvPicPr>
        <p:blipFill>
          <a:blip r:embed="rId8" cstate="print"/>
          <a:stretch>
            <a:fillRect/>
          </a:stretch>
        </p:blipFill>
        <p:spPr>
          <a:xfrm>
            <a:off x="2183765" y="0"/>
            <a:ext cx="5962650" cy="28575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183973011,2682521806&amp;fm=26&amp;gp=0"/>
          <p:cNvPicPr>
            <a:picLocks noChangeAspect="1"/>
          </p:cNvPicPr>
          <p:nvPr/>
        </p:nvPicPr>
        <p:blipFill>
          <a:blip r:embed="rId7" cstate="print"/>
          <a:stretch>
            <a:fillRect/>
          </a:stretch>
        </p:blipFill>
        <p:spPr>
          <a:xfrm>
            <a:off x="0" y="0"/>
            <a:ext cx="12169140" cy="685863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下载 (3)"/>
          <p:cNvPicPr>
            <a:picLocks noChangeAspect="1"/>
          </p:cNvPicPr>
          <p:nvPr/>
        </p:nvPicPr>
        <p:blipFill>
          <a:blip r:embed="rId7" cstate="print"/>
          <a:stretch>
            <a:fillRect/>
          </a:stretch>
        </p:blipFill>
        <p:spPr>
          <a:xfrm>
            <a:off x="-5715" y="0"/>
            <a:ext cx="1219708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江苏省</a:t>
            </a: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名句名篇默写（8分）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11．补写出下列名句名篇中的空缺部分。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（1）扈江离与辟芷兮，___________________。（屈原《离骚》）</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 ___________________，金石可镂。（荀子《劝学》）</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 ___________________，一夫当关，万夫莫开。（李白《蜀道难》）</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（4）秦爱纷奢，___________________。（杜牧《阿房宫赋》）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（5）起舞弄清影，___________________。（苏轼《水调歌头》）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（6）峰峦如聚，___________________，山河表里潼关路。（张养浩《山坡羊 潼关怀古》）</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（7）投我以木桃，___________________。（诗经 卫风 木瓜）</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（8）无情未必真豪杰，___________________。（鲁迅《答客诮》）</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江苏省</a:t>
            </a: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名句名篇默写（8分）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11．补写出下列名句名篇中的空缺部分。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（1）扈江离与辟芷兮，</a:t>
            </a:r>
            <a:r>
              <a:rPr lang="zh-CN" altLang="en-US" sz="2800" b="1" u="sng" noProof="0">
                <a:ln>
                  <a:noFill/>
                </a:ln>
                <a:solidFill>
                  <a:srgbClr val="FF0000"/>
                </a:solidFill>
                <a:effectLst/>
                <a:uLnTx/>
                <a:uFillTx/>
                <a:sym typeface="+mn-ea"/>
              </a:rPr>
              <a:t>纫秋兰以为佩</a:t>
            </a:r>
            <a:r>
              <a:rPr kumimoji="0" lang="zh-CN" altLang="en-US" sz="2800" b="1" i="0" u="none" strike="noStrike" kern="1200" cap="none" spc="0" normalizeH="0" baseline="0" noProof="0">
                <a:ln>
                  <a:noFill/>
                </a:ln>
                <a:solidFill>
                  <a:schemeClr val="tx1"/>
                </a:solidFill>
                <a:effectLst/>
                <a:uLnTx/>
                <a:uFillTx/>
                <a:latin typeface="+mn-lt"/>
                <a:ea typeface="+mn-ea"/>
                <a:cs typeface="+mn-cs"/>
              </a:rPr>
              <a:t>。（屈原《离骚》）</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a:t>
            </a:r>
            <a:r>
              <a:rPr kumimoji="0" lang="zh-CN" altLang="en-US" sz="2800" b="1" i="0" u="sng" strike="noStrike" kern="1200" cap="none" spc="0" normalizeH="0" baseline="0" noProof="0">
                <a:ln>
                  <a:noFill/>
                </a:ln>
                <a:solidFill>
                  <a:srgbClr val="FF0000"/>
                </a:solidFill>
                <a:effectLst/>
                <a:uLnTx/>
                <a:uFillTx/>
                <a:latin typeface="+mn-lt"/>
                <a:ea typeface="+mn-ea"/>
                <a:cs typeface="+mn-cs"/>
              </a:rPr>
              <a:t> </a:t>
            </a:r>
            <a:r>
              <a:rPr lang="zh-CN" altLang="en-US" sz="2800" b="1" u="sng" noProof="0">
                <a:ln>
                  <a:noFill/>
                </a:ln>
                <a:solidFill>
                  <a:srgbClr val="FF0000"/>
                </a:solidFill>
                <a:effectLst/>
                <a:uLnTx/>
                <a:uFillTx/>
                <a:sym typeface="+mn-ea"/>
              </a:rPr>
              <a:t>锲而不舍</a:t>
            </a:r>
            <a:r>
              <a:rPr kumimoji="0" lang="zh-CN" altLang="en-US" sz="2800" b="1" i="0" u="none" strike="noStrike" kern="1200" cap="none" spc="0" normalizeH="0" baseline="0" noProof="0">
                <a:ln>
                  <a:noFill/>
                </a:ln>
                <a:solidFill>
                  <a:schemeClr val="tx1"/>
                </a:solidFill>
                <a:effectLst/>
                <a:uLnTx/>
                <a:uFillTx/>
                <a:latin typeface="+mn-lt"/>
                <a:ea typeface="+mn-ea"/>
                <a:cs typeface="+mn-cs"/>
              </a:rPr>
              <a:t>，金石可镂。（荀子《劝学》）</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a:t>
            </a:r>
            <a:r>
              <a:rPr kumimoji="0" lang="zh-CN" altLang="en-US" sz="2800" b="1" i="0" u="sng" strike="noStrike" kern="1200" cap="none" spc="0" normalizeH="0" baseline="0" noProof="0">
                <a:ln>
                  <a:noFill/>
                </a:ln>
                <a:solidFill>
                  <a:srgbClr val="FF0000"/>
                </a:solidFill>
                <a:effectLst/>
                <a:uLnTx/>
                <a:uFillTx/>
                <a:latin typeface="+mn-lt"/>
                <a:ea typeface="+mn-ea"/>
                <a:cs typeface="+mn-cs"/>
              </a:rPr>
              <a:t> </a:t>
            </a:r>
            <a:r>
              <a:rPr lang="zh-CN" altLang="en-US" sz="2800" b="1" u="sng" noProof="0">
                <a:ln>
                  <a:noFill/>
                </a:ln>
                <a:solidFill>
                  <a:srgbClr val="FF0000"/>
                </a:solidFill>
                <a:effectLst/>
                <a:uLnTx/>
                <a:uFillTx/>
                <a:sym typeface="+mn-ea"/>
              </a:rPr>
              <a:t>剑阁峥嵘而崔嵬</a:t>
            </a:r>
            <a:r>
              <a:rPr kumimoji="0" lang="zh-CN" altLang="en-US" sz="2800" b="1" i="0" u="none" strike="noStrike" kern="1200" cap="none" spc="0" normalizeH="0" baseline="0" noProof="0">
                <a:ln>
                  <a:noFill/>
                </a:ln>
                <a:solidFill>
                  <a:schemeClr val="tx1"/>
                </a:solidFill>
                <a:effectLst/>
                <a:uLnTx/>
                <a:uFillTx/>
                <a:latin typeface="+mn-lt"/>
                <a:ea typeface="+mn-ea"/>
                <a:cs typeface="+mn-cs"/>
              </a:rPr>
              <a:t>，一夫当关，万夫莫开。（李白《蜀道难》）</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（4）秦爱纷奢，</a:t>
            </a:r>
            <a:r>
              <a:rPr lang="zh-CN" altLang="en-US" sz="2800" b="1" u="sng" noProof="0">
                <a:ln>
                  <a:noFill/>
                </a:ln>
                <a:solidFill>
                  <a:srgbClr val="FF0000"/>
                </a:solidFill>
                <a:effectLst/>
                <a:uLnTx/>
                <a:uFillTx/>
                <a:sym typeface="+mn-ea"/>
              </a:rPr>
              <a:t>人亦念其家</a:t>
            </a:r>
            <a:r>
              <a:rPr kumimoji="0" lang="zh-CN" altLang="en-US" sz="2800" b="1" i="0" u="none" strike="noStrike" kern="1200" cap="none" spc="0" normalizeH="0" baseline="0" noProof="0">
                <a:ln>
                  <a:noFill/>
                </a:ln>
                <a:solidFill>
                  <a:schemeClr val="tx1"/>
                </a:solidFill>
                <a:effectLst/>
                <a:uLnTx/>
                <a:uFillTx/>
                <a:latin typeface="+mn-lt"/>
                <a:ea typeface="+mn-ea"/>
                <a:cs typeface="+mn-cs"/>
              </a:rPr>
              <a:t>。（杜牧《阿房宫赋》）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（5）起舞弄清影，</a:t>
            </a:r>
            <a:r>
              <a:rPr lang="zh-CN" altLang="en-US" sz="2800" b="1" u="sng" noProof="0">
                <a:ln>
                  <a:noFill/>
                </a:ln>
                <a:solidFill>
                  <a:srgbClr val="FF0000"/>
                </a:solidFill>
                <a:effectLst/>
                <a:uLnTx/>
                <a:uFillTx/>
                <a:sym typeface="+mn-ea"/>
              </a:rPr>
              <a:t>何似在人间</a:t>
            </a:r>
            <a:r>
              <a:rPr kumimoji="0" lang="zh-CN" altLang="en-US" sz="2800" b="1" i="0" u="none" strike="noStrike" kern="1200" cap="none" spc="0" normalizeH="0" baseline="0" noProof="0">
                <a:ln>
                  <a:noFill/>
                </a:ln>
                <a:solidFill>
                  <a:schemeClr val="tx1"/>
                </a:solidFill>
                <a:effectLst/>
                <a:uLnTx/>
                <a:uFillTx/>
                <a:latin typeface="+mn-lt"/>
                <a:ea typeface="+mn-ea"/>
                <a:cs typeface="+mn-cs"/>
              </a:rPr>
              <a:t>。（苏轼《水调歌头》）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（6）峰峦如聚，</a:t>
            </a:r>
            <a:r>
              <a:rPr lang="zh-CN" altLang="en-US" sz="2800" b="1" u="sng" noProof="0">
                <a:ln>
                  <a:noFill/>
                </a:ln>
                <a:solidFill>
                  <a:srgbClr val="FF0000"/>
                </a:solidFill>
                <a:effectLst/>
                <a:uLnTx/>
                <a:uFillTx/>
                <a:sym typeface="+mn-ea"/>
              </a:rPr>
              <a:t>波涛如怒</a:t>
            </a:r>
            <a:r>
              <a:rPr kumimoji="0" lang="zh-CN" altLang="en-US" sz="2800" b="1" i="0" u="none" strike="noStrike" kern="1200" cap="none" spc="0" normalizeH="0" baseline="0" noProof="0">
                <a:ln>
                  <a:noFill/>
                </a:ln>
                <a:solidFill>
                  <a:schemeClr val="tx1"/>
                </a:solidFill>
                <a:effectLst/>
                <a:uLnTx/>
                <a:uFillTx/>
                <a:latin typeface="+mn-lt"/>
                <a:ea typeface="+mn-ea"/>
                <a:cs typeface="+mn-cs"/>
              </a:rPr>
              <a:t>，山河表里潼关路。（张养浩《山坡羊 潼关怀古》）</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（7）投我以木桃，</a:t>
            </a:r>
            <a:r>
              <a:rPr lang="zh-CN" altLang="en-US" sz="2800" b="1" u="sng" noProof="0">
                <a:ln>
                  <a:noFill/>
                </a:ln>
                <a:solidFill>
                  <a:srgbClr val="FF0000"/>
                </a:solidFill>
                <a:effectLst/>
                <a:uLnTx/>
                <a:uFillTx/>
                <a:sym typeface="+mn-ea"/>
              </a:rPr>
              <a:t>报之以琼瑶</a:t>
            </a:r>
            <a:r>
              <a:rPr kumimoji="0" lang="zh-CN" altLang="en-US" sz="2800" b="1" i="0" u="none" strike="noStrike" kern="1200" cap="none" spc="0" normalizeH="0" baseline="0" noProof="0">
                <a:ln>
                  <a:noFill/>
                </a:ln>
                <a:solidFill>
                  <a:schemeClr val="tx1"/>
                </a:solidFill>
                <a:effectLst/>
                <a:uLnTx/>
                <a:uFillTx/>
                <a:latin typeface="+mn-lt"/>
                <a:ea typeface="+mn-ea"/>
                <a:cs typeface="+mn-cs"/>
              </a:rPr>
              <a:t>。（诗经 卫风 木瓜）</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（8）无情未必真豪杰，</a:t>
            </a:r>
            <a:r>
              <a:rPr lang="zh-CN" altLang="en-US" sz="2800" b="1" u="sng" noProof="0">
                <a:ln>
                  <a:noFill/>
                </a:ln>
                <a:solidFill>
                  <a:srgbClr val="FF0000"/>
                </a:solidFill>
                <a:effectLst/>
                <a:uLnTx/>
                <a:uFillTx/>
                <a:sym typeface="+mn-ea"/>
              </a:rPr>
              <a:t>怜子如何不丈夫</a:t>
            </a:r>
            <a:r>
              <a:rPr kumimoji="0" lang="zh-CN" altLang="en-US" sz="2800" b="1" i="0" u="none" strike="noStrike" kern="1200" cap="none" spc="0" normalizeH="0" baseline="0" noProof="0">
                <a:ln>
                  <a:noFill/>
                </a:ln>
                <a:solidFill>
                  <a:schemeClr val="tx1"/>
                </a:solidFill>
                <a:effectLst/>
                <a:uLnTx/>
                <a:uFillTx/>
                <a:latin typeface="+mn-lt"/>
                <a:ea typeface="+mn-ea"/>
                <a:cs typeface="+mn-cs"/>
              </a:rPr>
              <a:t>。（鲁迅《答客诮》）</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377adab44aed2e731bddc98d8101a18b87d6fa5f"/>
          <p:cNvPicPr>
            <a:picLocks noChangeAspect="1"/>
          </p:cNvPicPr>
          <p:nvPr/>
        </p:nvPicPr>
        <p:blipFill>
          <a:blip r:embed="rId7" cstate="print"/>
          <a:stretch>
            <a:fillRect/>
          </a:stretch>
        </p:blipFill>
        <p:spPr>
          <a:xfrm>
            <a:off x="9275445" y="0"/>
            <a:ext cx="2899410" cy="3156585"/>
          </a:xfrm>
          <a:prstGeom prst="rect">
            <a:avLst/>
          </a:prstGeom>
        </p:spPr>
      </p:pic>
      <p:pic>
        <p:nvPicPr>
          <p:cNvPr id="8" name="图片 7" descr="u=2031786100,3165718504&amp;fm=11&amp;gp=0"/>
          <p:cNvPicPr>
            <a:picLocks noChangeAspect="1"/>
          </p:cNvPicPr>
          <p:nvPr/>
        </p:nvPicPr>
        <p:blipFill>
          <a:blip r:embed="rId8" cstate="print"/>
          <a:stretch>
            <a:fillRect/>
          </a:stretch>
        </p:blipFill>
        <p:spPr>
          <a:xfrm>
            <a:off x="5330190" y="0"/>
            <a:ext cx="2986405" cy="19297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717994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解析</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3200" b="1" i="0" u="none" strike="noStrike" kern="1200" cap="none" spc="0" normalizeH="0" baseline="0" noProof="0">
                <a:ln>
                  <a:noFill/>
                </a:ln>
                <a:solidFill>
                  <a:schemeClr val="tx1"/>
                </a:solidFill>
                <a:effectLst/>
                <a:uLnTx/>
                <a:uFillTx/>
                <a:latin typeface="+mn-lt"/>
                <a:ea typeface="+mn-ea"/>
                <a:cs typeface="+mn-cs"/>
              </a:rPr>
              <a:t>本题考查默写常见的名句名篇。名篇名句的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学习策略</a:t>
            </a:r>
            <a:r>
              <a:rPr kumimoji="0" lang="zh-CN" altLang="en-US" sz="3200" b="1" i="0" u="none" strike="noStrike" kern="1200" cap="none" spc="0" normalizeH="0" baseline="0" noProof="0">
                <a:ln>
                  <a:noFill/>
                </a:ln>
                <a:solidFill>
                  <a:schemeClr val="tx1"/>
                </a:solidFill>
                <a:effectLst/>
                <a:uLnTx/>
                <a:uFillTx/>
                <a:latin typeface="+mn-lt"/>
                <a:ea typeface="+mn-ea"/>
                <a:cs typeface="+mn-cs"/>
              </a:rPr>
              <a:t>是:</a:t>
            </a:r>
            <a:r>
              <a:rPr kumimoji="0" lang="zh-CN" altLang="en-US" sz="3200" b="1" i="0" u="none" strike="noStrike" kern="1200" cap="none" spc="0" normalizeH="0" baseline="0" noProof="0">
                <a:ln>
                  <a:noFill/>
                </a:ln>
                <a:solidFill>
                  <a:srgbClr val="FF0000"/>
                </a:solidFill>
                <a:effectLst/>
                <a:uLnTx/>
                <a:uFillTx/>
                <a:latin typeface="+mn-lt"/>
                <a:ea typeface="+mn-ea"/>
                <a:cs typeface="+mn-cs"/>
              </a:rPr>
              <a:t>一要化整为零，日积月累，注意整篇背诵与片段突击相结合。</a:t>
            </a:r>
            <a:r>
              <a:rPr kumimoji="0" lang="zh-CN" altLang="en-US" sz="3200" b="1" i="0" u="none" strike="noStrike" kern="1200" cap="none" spc="0" normalizeH="0" baseline="0" noProof="0">
                <a:ln>
                  <a:noFill/>
                </a:ln>
                <a:solidFill>
                  <a:schemeClr val="tx1"/>
                </a:solidFill>
                <a:effectLst/>
                <a:uLnTx/>
                <a:uFillTx/>
                <a:latin typeface="+mn-lt"/>
                <a:ea typeface="+mn-ea"/>
                <a:cs typeface="+mn-cs"/>
              </a:rPr>
              <a:t>学习时，注意效率;</a:t>
            </a:r>
            <a:r>
              <a:rPr kumimoji="0" lang="zh-CN" altLang="en-US" sz="3200" b="1" i="0" u="none" strike="noStrike" kern="1200" cap="none" spc="0" normalizeH="0" baseline="0" noProof="0">
                <a:ln>
                  <a:noFill/>
                </a:ln>
                <a:solidFill>
                  <a:srgbClr val="FF0000"/>
                </a:solidFill>
                <a:effectLst/>
                <a:uLnTx/>
                <a:uFillTx/>
                <a:latin typeface="+mn-lt"/>
                <a:ea typeface="+mn-ea"/>
                <a:cs typeface="+mn-cs"/>
              </a:rPr>
              <a:t>二要动口更要动手</a:t>
            </a:r>
            <a:r>
              <a:rPr kumimoji="0" lang="zh-CN" altLang="en-US" sz="3200" b="1" i="0" u="none" strike="noStrike" kern="1200" cap="none" spc="0" normalizeH="0" baseline="0" noProof="0">
                <a:ln>
                  <a:noFill/>
                </a:ln>
                <a:solidFill>
                  <a:schemeClr val="tx1"/>
                </a:solidFill>
                <a:effectLst/>
                <a:uLnTx/>
                <a:uFillTx/>
                <a:latin typeface="+mn-lt"/>
                <a:ea typeface="+mn-ea"/>
                <a:cs typeface="+mn-cs"/>
              </a:rPr>
              <a:t>，关键是不写错别字;</a:t>
            </a:r>
            <a:r>
              <a:rPr kumimoji="0" lang="zh-CN" altLang="en-US" sz="3200" b="1" i="0" u="none" strike="noStrike" kern="1200" cap="none" spc="0" normalizeH="0" baseline="0" noProof="0">
                <a:ln>
                  <a:noFill/>
                </a:ln>
                <a:solidFill>
                  <a:srgbClr val="FF0000"/>
                </a:solidFill>
                <a:effectLst/>
                <a:uLnTx/>
                <a:uFillTx/>
                <a:latin typeface="+mn-lt"/>
                <a:ea typeface="+mn-ea"/>
                <a:cs typeface="+mn-cs"/>
              </a:rPr>
              <a:t>三要将识记与理解相结合，</a:t>
            </a:r>
            <a:r>
              <a:rPr kumimoji="0" lang="zh-CN" altLang="en-US" sz="3200" b="1" i="0" u="none" strike="noStrike" kern="1200" cap="none" spc="0" normalizeH="0" baseline="0" noProof="0">
                <a:ln>
                  <a:noFill/>
                </a:ln>
                <a:solidFill>
                  <a:schemeClr val="tx1"/>
                </a:solidFill>
                <a:effectLst/>
                <a:uLnTx/>
                <a:uFillTx/>
                <a:latin typeface="+mn-lt"/>
                <a:ea typeface="+mn-ea"/>
                <a:cs typeface="+mn-cs"/>
              </a:rPr>
              <a:t>加强理解基础上的记忆,理解是根本,默写时要懂意思;</a:t>
            </a:r>
            <a:r>
              <a:rPr kumimoji="0" lang="zh-CN" altLang="en-US" sz="3200" b="1" i="0" u="none" strike="noStrike" kern="1200" cap="none" spc="0" normalizeH="0" baseline="0" noProof="0">
                <a:ln>
                  <a:noFill/>
                </a:ln>
                <a:solidFill>
                  <a:srgbClr val="FF0000"/>
                </a:solidFill>
                <a:effectLst/>
                <a:uLnTx/>
                <a:uFillTx/>
                <a:latin typeface="+mn-lt"/>
                <a:ea typeface="+mn-ea"/>
                <a:cs typeface="+mn-cs"/>
              </a:rPr>
              <a:t>四要注意方法，领悟含义,圈点勾画，边诵边写。</a:t>
            </a:r>
            <a:r>
              <a:rPr lang="zh-CN" altLang="en-US" sz="3200" b="1" noProof="0">
                <a:ln>
                  <a:noFill/>
                </a:ln>
                <a:solidFill>
                  <a:srgbClr val="FF0000"/>
                </a:solidFill>
                <a:effectLst/>
                <a:uLnTx/>
                <a:uFillTx/>
                <a:sym typeface="+mn-ea"/>
              </a:rPr>
              <a:t>纫、锲、崔嵬、琼瑶等</a:t>
            </a:r>
            <a:r>
              <a:rPr kumimoji="0" lang="zh-CN" altLang="en-US" sz="3200" b="1" i="0" u="none" strike="noStrike" kern="1200" cap="none" spc="0" normalizeH="0" baseline="0" noProof="0">
                <a:ln>
                  <a:noFill/>
                </a:ln>
                <a:solidFill>
                  <a:schemeClr val="tx1"/>
                </a:solidFill>
                <a:effectLst/>
                <a:uLnTx/>
                <a:uFillTx/>
                <a:latin typeface="+mn-lt"/>
                <a:ea typeface="+mn-ea"/>
                <a:cs typeface="+mn-cs"/>
              </a:rPr>
              <a:t> 这些难写的、生僻的、易错的字需注意。</a:t>
            </a:r>
          </a:p>
        </p:txBody>
      </p:sp>
      <p:pic>
        <p:nvPicPr>
          <p:cNvPr id="6" name="图片 5" descr="u=3427356487,3019010816&amp;fm=26&amp;gp=0"/>
          <p:cNvPicPr>
            <a:picLocks noChangeAspect="1"/>
          </p:cNvPicPr>
          <p:nvPr/>
        </p:nvPicPr>
        <p:blipFill>
          <a:blip r:embed="rId7" cstate="print"/>
          <a:stretch>
            <a:fillRect/>
          </a:stretch>
        </p:blipFill>
        <p:spPr>
          <a:xfrm>
            <a:off x="7197090" y="0"/>
            <a:ext cx="4994910" cy="78155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3528885272,4264925602&amp;fm=26&amp;gp=0"/>
          <p:cNvPicPr>
            <a:picLocks noChangeAspect="1"/>
          </p:cNvPicPr>
          <p:nvPr/>
        </p:nvPicPr>
        <p:blipFill>
          <a:blip r:embed="rId7" cstate="print"/>
          <a:stretch>
            <a:fillRect/>
          </a:stretch>
        </p:blipFill>
        <p:spPr>
          <a:xfrm>
            <a:off x="8890" y="0"/>
            <a:ext cx="1217422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17475" y="-262255"/>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6" name="图片 5" descr="下载 (6)"/>
          <p:cNvPicPr>
            <a:picLocks noChangeAspect="1"/>
          </p:cNvPicPr>
          <p:nvPr>
            <p:custDataLst>
              <p:tags r:id="rId2"/>
            </p:custDataLst>
          </p:nvPr>
        </p:nvPicPr>
        <p:blipFill>
          <a:blip r:embed="rId8" cstate="print"/>
          <a:stretch>
            <a:fillRect/>
          </a:stretch>
        </p:blipFill>
        <p:spPr>
          <a:xfrm>
            <a:off x="4351655" y="635"/>
            <a:ext cx="7840345" cy="6857365"/>
          </a:xfrm>
          <a:prstGeom prst="rect">
            <a:avLst/>
          </a:prstGeom>
        </p:spPr>
      </p:pic>
      <p:pic>
        <p:nvPicPr>
          <p:cNvPr id="7" name="图片 6" descr="50da81cb39dbb6fdaa9e31850b24ab18962b3748"/>
          <p:cNvPicPr>
            <a:picLocks noChangeAspect="1"/>
          </p:cNvPicPr>
          <p:nvPr/>
        </p:nvPicPr>
        <p:blipFill>
          <a:blip r:embed="rId9" cstate="print"/>
          <a:stretch>
            <a:fillRect/>
          </a:stretch>
        </p:blipFill>
        <p:spPr>
          <a:xfrm>
            <a:off x="-1270" y="0"/>
            <a:ext cx="4683760" cy="3676650"/>
          </a:xfrm>
          <a:prstGeom prst="rect">
            <a:avLst/>
          </a:prstGeom>
        </p:spPr>
      </p:pic>
      <p:pic>
        <p:nvPicPr>
          <p:cNvPr id="8" name="图片 7" descr="下载 (7)"/>
          <p:cNvPicPr>
            <a:picLocks noChangeAspect="1"/>
          </p:cNvPicPr>
          <p:nvPr/>
        </p:nvPicPr>
        <p:blipFill>
          <a:blip r:embed="rId10" cstate="print"/>
          <a:stretch>
            <a:fillRect/>
          </a:stretch>
        </p:blipFill>
        <p:spPr>
          <a:xfrm>
            <a:off x="-1270" y="3676650"/>
            <a:ext cx="4683760" cy="313944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浙江卷</a:t>
            </a: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古诗文默写。(6分)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23.补写出下列名篇名句的空缺部分。(只选3小题)(6分)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(1)凤兮!凤兮!何德之衰!________________，________________。(《论语》)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(2)巫医乐师百工之人，________________，________________，其可怪也欤!(韩愈《师说》)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(3)________________，靡有朝矣。________________，至于暴矣。(《诗经·氓》)</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(4)此去经年，________________。________________，更与何人说!(柳永《雨霖铃》)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(5)可怜楼上月徘徊，应照离人妆镜台。________________，________________。(张若虚《春江花月夜》</a:t>
            </a:r>
            <a:r>
              <a:rPr kumimoji="0" lang="zh-CN" altLang="en-US" sz="1800" b="0" i="0" u="none" strike="noStrike" kern="1200" cap="none" spc="0" normalizeH="0" baseline="0" noProof="0">
                <a:ln>
                  <a:noFill/>
                </a:ln>
                <a:solidFill>
                  <a:schemeClr val="lt1"/>
                </a:solidFill>
                <a:effectLst/>
                <a:uLnTx/>
                <a:uFillTx/>
                <a:latin typeface="+mn-lt"/>
                <a:ea typeface="+mn-ea"/>
                <a:cs typeface="+mn-cs"/>
              </a:rPr>
              <a:t>)</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5400" b="1" i="0" u="none" strike="noStrike" kern="1200" cap="none" spc="0" normalizeH="0" baseline="0" noProof="0">
                <a:ln>
                  <a:noFill/>
                </a:ln>
                <a:solidFill>
                  <a:srgbClr val="FF0000"/>
                </a:solidFill>
                <a:effectLst/>
                <a:uLnTx/>
                <a:uFillTx/>
                <a:latin typeface="+mn-lt"/>
                <a:ea typeface="+mn-ea"/>
                <a:cs typeface="+mn-cs"/>
              </a:rPr>
              <a:t>考纲要求</a:t>
            </a:r>
          </a:p>
          <a:p>
            <a:pPr algn="l"/>
            <a:r>
              <a:rPr kumimoji="0" lang="zh-CN" altLang="en-US" sz="4800" b="1" i="0" u="none" strike="noStrike" kern="1200" cap="none" spc="0" normalizeH="0" baseline="0" noProof="0">
                <a:ln>
                  <a:noFill/>
                </a:ln>
                <a:solidFill>
                  <a:srgbClr val="FF0000"/>
                </a:solidFill>
                <a:effectLst/>
                <a:uLnTx/>
                <a:uFillTx/>
                <a:latin typeface="+mn-lt"/>
                <a:ea typeface="+mn-ea"/>
                <a:cs typeface="+mn-cs"/>
              </a:rPr>
              <a:t>       </a:t>
            </a:r>
          </a:p>
          <a:p>
            <a:pPr algn="l"/>
            <a:endParaRPr kumimoji="0" lang="zh-CN" altLang="en-US" sz="4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4800" b="1" i="0" u="none" strike="noStrike" kern="1200" cap="none" spc="0" normalizeH="0" baseline="0" noProof="0">
                <a:ln>
                  <a:noFill/>
                </a:ln>
                <a:solidFill>
                  <a:srgbClr val="FF0000"/>
                </a:solidFill>
                <a:effectLst/>
                <a:uLnTx/>
                <a:uFillTx/>
                <a:latin typeface="+mn-lt"/>
                <a:ea typeface="+mn-ea"/>
                <a:cs typeface="+mn-cs"/>
              </a:rPr>
              <a:t>        </a:t>
            </a:r>
            <a:r>
              <a:rPr kumimoji="0" lang="zh-CN" altLang="en-US" sz="4800" b="1" i="0" u="none" strike="noStrike" kern="1200" cap="none" spc="0" normalizeH="0" baseline="0" noProof="0">
                <a:ln>
                  <a:noFill/>
                </a:ln>
                <a:solidFill>
                  <a:schemeClr val="tx1"/>
                </a:solidFill>
                <a:effectLst/>
                <a:uLnTx/>
                <a:uFillTx/>
                <a:latin typeface="+mn-lt"/>
                <a:ea typeface="+mn-ea"/>
                <a:cs typeface="+mn-cs"/>
              </a:rPr>
              <a:t>默写常见的名句名篇</a:t>
            </a:r>
          </a:p>
        </p:txBody>
      </p:sp>
      <p:pic>
        <p:nvPicPr>
          <p:cNvPr id="4" name="图片 3" descr="u=1469164039,2100021217&amp;fm=26&amp;gp=0"/>
          <p:cNvPicPr>
            <a:picLocks noChangeAspect="1"/>
          </p:cNvPicPr>
          <p:nvPr/>
        </p:nvPicPr>
        <p:blipFill>
          <a:blip r:embed="rId7" cstate="print"/>
          <a:stretch>
            <a:fillRect/>
          </a:stretch>
        </p:blipFill>
        <p:spPr>
          <a:xfrm>
            <a:off x="6432550" y="0"/>
            <a:ext cx="4904740" cy="47625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40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浙江卷</a:t>
            </a: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古诗文默写。(6分)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23.补写出下列名篇名句的空缺部分。(只选3小题)(6分)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(1)凤兮!凤兮!何德之衰!</a:t>
            </a:r>
            <a:r>
              <a:rPr lang="zh-CN" altLang="en-US" sz="2800" b="1" u="sng" noProof="0">
                <a:ln>
                  <a:noFill/>
                </a:ln>
                <a:solidFill>
                  <a:srgbClr val="FF0000"/>
                </a:solidFill>
                <a:effectLst/>
                <a:uLnTx/>
                <a:uFillTx/>
                <a:sym typeface="+mn-ea"/>
              </a:rPr>
              <a:t>往者不可谏</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来者犹可追</a:t>
            </a:r>
            <a:r>
              <a:rPr kumimoji="0" lang="zh-CN" altLang="en-US" sz="2800" b="1" i="0" u="none" strike="noStrike" kern="1200" cap="none" spc="0" normalizeH="0" baseline="0" noProof="0">
                <a:ln>
                  <a:noFill/>
                </a:ln>
                <a:solidFill>
                  <a:schemeClr val="tx1"/>
                </a:solidFill>
                <a:effectLst/>
                <a:uLnTx/>
                <a:uFillTx/>
                <a:latin typeface="+mn-lt"/>
                <a:ea typeface="+mn-ea"/>
                <a:cs typeface="+mn-cs"/>
              </a:rPr>
              <a:t>。(《论语》)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(2)巫医乐师百工之人，</a:t>
            </a:r>
            <a:r>
              <a:rPr lang="zh-CN" altLang="en-US" sz="2800" b="1" u="sng" noProof="0">
                <a:ln>
                  <a:noFill/>
                </a:ln>
                <a:solidFill>
                  <a:srgbClr val="FF0000"/>
                </a:solidFill>
                <a:effectLst/>
                <a:uLnTx/>
                <a:uFillTx/>
                <a:sym typeface="+mn-ea"/>
              </a:rPr>
              <a:t>君子不齿</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今其智乃反不能及</a:t>
            </a:r>
            <a:r>
              <a:rPr kumimoji="0" lang="zh-CN" altLang="en-US" sz="2800" b="1" i="0" u="none" strike="noStrike" kern="1200" cap="none" spc="0" normalizeH="0" baseline="0" noProof="0">
                <a:ln>
                  <a:noFill/>
                </a:ln>
                <a:solidFill>
                  <a:schemeClr val="tx1"/>
                </a:solidFill>
                <a:effectLst/>
                <a:uLnTx/>
                <a:uFillTx/>
                <a:latin typeface="+mn-lt"/>
                <a:ea typeface="+mn-ea"/>
                <a:cs typeface="+mn-cs"/>
              </a:rPr>
              <a:t>，其可怪也欤!(韩愈《师说》)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a:t>
            </a:r>
            <a:r>
              <a:rPr lang="zh-CN" altLang="en-US" sz="2800" b="1" u="sng" noProof="0">
                <a:ln>
                  <a:noFill/>
                </a:ln>
                <a:solidFill>
                  <a:srgbClr val="FF0000"/>
                </a:solidFill>
                <a:effectLst/>
                <a:uLnTx/>
                <a:uFillTx/>
                <a:sym typeface="+mn-ea"/>
              </a:rPr>
              <a:t>夙兴夜寐</a:t>
            </a:r>
            <a:r>
              <a:rPr kumimoji="0" lang="zh-CN" altLang="en-US" sz="2800" b="1" i="0" u="none" strike="noStrike" kern="1200" cap="none" spc="0" normalizeH="0" baseline="0" noProof="0">
                <a:ln>
                  <a:noFill/>
                </a:ln>
                <a:solidFill>
                  <a:schemeClr val="tx1"/>
                </a:solidFill>
                <a:effectLst/>
                <a:uLnTx/>
                <a:uFillTx/>
                <a:latin typeface="+mn-lt"/>
                <a:ea typeface="+mn-ea"/>
                <a:cs typeface="+mn-cs"/>
              </a:rPr>
              <a:t>，靡有朝矣。</a:t>
            </a:r>
            <a:r>
              <a:rPr lang="zh-CN" altLang="en-US" sz="2800" b="1" u="sng" noProof="0">
                <a:ln>
                  <a:noFill/>
                </a:ln>
                <a:solidFill>
                  <a:srgbClr val="FF0000"/>
                </a:solidFill>
                <a:effectLst/>
                <a:uLnTx/>
                <a:uFillTx/>
                <a:sym typeface="+mn-ea"/>
              </a:rPr>
              <a:t>言既遂矣</a:t>
            </a:r>
            <a:r>
              <a:rPr kumimoji="0" lang="zh-CN" altLang="en-US" sz="2800" b="1" i="0" u="none" strike="noStrike" kern="1200" cap="none" spc="0" normalizeH="0" baseline="0" noProof="0">
                <a:ln>
                  <a:noFill/>
                </a:ln>
                <a:solidFill>
                  <a:schemeClr val="tx1"/>
                </a:solidFill>
                <a:effectLst/>
                <a:uLnTx/>
                <a:uFillTx/>
                <a:latin typeface="+mn-lt"/>
                <a:ea typeface="+mn-ea"/>
                <a:cs typeface="+mn-cs"/>
              </a:rPr>
              <a:t>，至于暴矣。(《诗经·氓》)</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(4)此去经年，</a:t>
            </a:r>
            <a:r>
              <a:rPr lang="zh-CN" altLang="en-US" sz="2800" b="1" u="sng" noProof="0">
                <a:ln>
                  <a:noFill/>
                </a:ln>
                <a:solidFill>
                  <a:srgbClr val="FF0000"/>
                </a:solidFill>
                <a:effectLst/>
                <a:uLnTx/>
                <a:uFillTx/>
                <a:sym typeface="+mn-ea"/>
              </a:rPr>
              <a:t>应是良辰好景虚设</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便纵有千种风情</a:t>
            </a:r>
            <a:r>
              <a:rPr kumimoji="0" lang="zh-CN" altLang="en-US" sz="2800" b="1" i="0" u="none" strike="noStrike" kern="1200" cap="none" spc="0" normalizeH="0" baseline="0" noProof="0">
                <a:ln>
                  <a:noFill/>
                </a:ln>
                <a:solidFill>
                  <a:schemeClr val="tx1"/>
                </a:solidFill>
                <a:effectLst/>
                <a:uLnTx/>
                <a:uFillTx/>
                <a:latin typeface="+mn-lt"/>
                <a:ea typeface="+mn-ea"/>
                <a:cs typeface="+mn-cs"/>
              </a:rPr>
              <a:t>，更与何人说!(柳永《雨霖铃》)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(5)可怜楼上月徘徊，应照离人妆镜台。</a:t>
            </a:r>
            <a:r>
              <a:rPr lang="zh-CN" altLang="en-US" sz="2800" b="1" u="sng" noProof="0">
                <a:ln>
                  <a:noFill/>
                </a:ln>
                <a:solidFill>
                  <a:srgbClr val="FF0000"/>
                </a:solidFill>
                <a:effectLst/>
                <a:uLnTx/>
                <a:uFillTx/>
                <a:sym typeface="+mn-ea"/>
              </a:rPr>
              <a:t>玉户帘中卷不去</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捣衣砧上拂还来</a:t>
            </a:r>
            <a:r>
              <a:rPr kumimoji="0" lang="zh-CN" altLang="en-US" sz="2800" b="1" i="0" u="none" strike="noStrike" kern="1200" cap="none" spc="0" normalizeH="0" baseline="0" noProof="0">
                <a:ln>
                  <a:noFill/>
                </a:ln>
                <a:solidFill>
                  <a:schemeClr val="tx1"/>
                </a:solidFill>
                <a:effectLst/>
                <a:uLnTx/>
                <a:uFillTx/>
                <a:latin typeface="+mn-lt"/>
                <a:ea typeface="+mn-ea"/>
                <a:cs typeface="+mn-cs"/>
              </a:rPr>
              <a:t>。(张若虚《春江花月夜》</a:t>
            </a:r>
            <a:r>
              <a:rPr kumimoji="0" lang="zh-CN" altLang="en-US" sz="1800" b="0" i="0" u="none" strike="noStrike" kern="1200" cap="none" spc="0" normalizeH="0" baseline="0" noProof="0">
                <a:ln>
                  <a:noFill/>
                </a:ln>
                <a:solidFill>
                  <a:schemeClr val="lt1"/>
                </a:solidFill>
                <a:effectLst/>
                <a:uLnTx/>
                <a:uFillTx/>
                <a:latin typeface="+mn-lt"/>
                <a:ea typeface="+mn-ea"/>
                <a:cs typeface="+mn-cs"/>
              </a:rPr>
              <a:t>)</a:t>
            </a:r>
          </a:p>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u=2024084346,3086338487&amp;fm=26&amp;gp=0"/>
          <p:cNvPicPr>
            <a:picLocks noChangeAspect="1"/>
          </p:cNvPicPr>
          <p:nvPr/>
        </p:nvPicPr>
        <p:blipFill>
          <a:blip r:embed="rId7" cstate="print"/>
          <a:stretch>
            <a:fillRect/>
          </a:stretch>
        </p:blipFill>
        <p:spPr>
          <a:xfrm>
            <a:off x="8948420" y="0"/>
            <a:ext cx="3629660" cy="28575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3788410" y="0"/>
            <a:ext cx="839533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解析</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本题考查默写名句名篇的能力。默写不但考查考生记忆的准确性，也考查其书写的准确性。因此要特别注意那些易错字，如</a:t>
            </a:r>
            <a:r>
              <a:rPr lang="zh-CN" altLang="en-US" sz="3200" b="1" noProof="0">
                <a:ln>
                  <a:noFill/>
                </a:ln>
                <a:solidFill>
                  <a:srgbClr val="FF0000"/>
                </a:solidFill>
                <a:effectLst/>
                <a:uLnTx/>
                <a:uFillTx/>
                <a:sym typeface="+mn-ea"/>
              </a:rPr>
              <a:t>谏、夙、寐、遂、捣衣砧等</a:t>
            </a:r>
            <a:r>
              <a:rPr kumimoji="0" lang="zh-CN" altLang="en-US" sz="3200" b="1" i="0" u="none" strike="noStrike" kern="1200" cap="none" spc="0" normalizeH="0" baseline="0" noProof="0">
                <a:ln>
                  <a:noFill/>
                </a:ln>
                <a:solidFill>
                  <a:schemeClr val="tx1"/>
                </a:solidFill>
                <a:effectLst/>
                <a:uLnTx/>
                <a:uFillTx/>
                <a:latin typeface="+mn-lt"/>
                <a:ea typeface="+mn-ea"/>
                <a:cs typeface="+mn-cs"/>
              </a:rPr>
              <a:t>。另外，从名句考查看,选取的句子并非都是那些平时老师强调最多的句子，只要考纲要求默写的内容，均在命题考查之列。</a:t>
            </a:r>
          </a:p>
        </p:txBody>
      </p:sp>
      <p:pic>
        <p:nvPicPr>
          <p:cNvPr id="4" name="图片 3" descr="u=297234331,3483831834&amp;fm=26&amp;gp=0"/>
          <p:cNvPicPr>
            <a:picLocks noChangeAspect="1"/>
          </p:cNvPicPr>
          <p:nvPr/>
        </p:nvPicPr>
        <p:blipFill>
          <a:blip r:embed="rId7" cstate="print"/>
          <a:stretch>
            <a:fillRect/>
          </a:stretch>
        </p:blipFill>
        <p:spPr>
          <a:xfrm>
            <a:off x="0" y="0"/>
            <a:ext cx="378841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 name="图片 4" descr="下载 (8)"/>
          <p:cNvPicPr>
            <a:picLocks noChangeAspect="1"/>
          </p:cNvPicPr>
          <p:nvPr/>
        </p:nvPicPr>
        <p:blipFill>
          <a:blip r:embed="rId7" cstate="print"/>
          <a:stretch>
            <a:fillRect/>
          </a:stretch>
        </p:blipFill>
        <p:spPr>
          <a:xfrm>
            <a:off x="0" y="0"/>
            <a:ext cx="1219200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3141874402,3894846754&amp;fm=193"/>
          <p:cNvPicPr>
            <a:picLocks noChangeAspect="1"/>
          </p:cNvPicPr>
          <p:nvPr/>
        </p:nvPicPr>
        <p:blipFill>
          <a:blip r:embed="rId7" cstate="print"/>
          <a:stretch>
            <a:fillRect/>
          </a:stretch>
        </p:blipFill>
        <p:spPr>
          <a:xfrm>
            <a:off x="8890" y="0"/>
            <a:ext cx="5267325" cy="3237865"/>
          </a:xfrm>
          <a:prstGeom prst="rect">
            <a:avLst/>
          </a:prstGeom>
        </p:spPr>
      </p:pic>
      <p:pic>
        <p:nvPicPr>
          <p:cNvPr id="6" name="图片 5" descr="u=3088923389,691967839&amp;fm=26&amp;gp=0"/>
          <p:cNvPicPr>
            <a:picLocks noChangeAspect="1"/>
          </p:cNvPicPr>
          <p:nvPr/>
        </p:nvPicPr>
        <p:blipFill>
          <a:blip r:embed="rId8" cstate="print"/>
          <a:stretch>
            <a:fillRect/>
          </a:stretch>
        </p:blipFill>
        <p:spPr>
          <a:xfrm>
            <a:off x="6423660" y="-76835"/>
            <a:ext cx="5760085" cy="3423285"/>
          </a:xfrm>
          <a:prstGeom prst="rect">
            <a:avLst/>
          </a:prstGeom>
        </p:spPr>
      </p:pic>
      <p:pic>
        <p:nvPicPr>
          <p:cNvPr id="7" name="图片 6" descr="u=3245944606,3951842614&amp;fm=214&amp;gp=0"/>
          <p:cNvPicPr>
            <a:picLocks noChangeAspect="1"/>
          </p:cNvPicPr>
          <p:nvPr/>
        </p:nvPicPr>
        <p:blipFill>
          <a:blip r:embed="rId9" cstate="print"/>
          <a:stretch>
            <a:fillRect/>
          </a:stretch>
        </p:blipFill>
        <p:spPr>
          <a:xfrm>
            <a:off x="2329815" y="3347085"/>
            <a:ext cx="6667500" cy="362966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4000" b="1"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4000" b="1"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4000" b="1" u="none" strike="noStrike" kern="1200" cap="none" spc="0" normalizeH="0" baseline="0" noProof="0">
                <a:ln>
                  <a:noFill/>
                </a:ln>
                <a:solidFill>
                  <a:srgbClr val="FF0000"/>
                </a:solidFill>
                <a:effectLst/>
                <a:uLnTx/>
                <a:uFillTx/>
                <a:latin typeface="+mn-lt"/>
                <a:ea typeface="+mn-ea"/>
                <a:cs typeface="+mn-cs"/>
              </a:rPr>
              <a:t>2020</a:t>
            </a:r>
            <a:r>
              <a:rPr kumimoji="0" lang="zh-CN" altLang="en-US" sz="4000" b="1" u="none" strike="noStrike" kern="1200" cap="none" spc="0" normalizeH="0" baseline="0" noProof="0">
                <a:ln>
                  <a:noFill/>
                </a:ln>
                <a:solidFill>
                  <a:srgbClr val="FF0000"/>
                </a:solidFill>
                <a:effectLst/>
                <a:uLnTx/>
                <a:uFillTx/>
                <a:latin typeface="+mn-lt"/>
                <a:ea typeface="+mn-ea"/>
                <a:cs typeface="+mn-cs"/>
              </a:rPr>
              <a:t>天津卷</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15.在下面横线处填写作品原句。（6分）</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（1）山不厌高，海不厌深。周公吐哺，</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。（曹操《短歌行》）</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（2）斧斤以时入山林，</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。（《寡人之于国也》）</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（3）</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，两朝开济老臣心，（杜甫《蜀相》）</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（4）回首向来萧瑟处，归去，</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。（苏轼《定风波》）</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（5）在“停课不停学”期间的云班会上讨论“学习和思考的关系”，你想强调学习的重要性，可以引用《荀子·劝学》中的“</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a:t>
            </a:r>
            <a:r>
              <a:rPr lang="zh-CN" altLang="en-US" sz="2800" b="1" noProof="0">
                <a:ln>
                  <a:noFill/>
                </a:ln>
                <a:solidFill>
                  <a:schemeClr val="tx1"/>
                </a:solidFill>
                <a:effectLst/>
                <a:uLnTx/>
                <a:uFillTx/>
                <a:sym typeface="+mn-ea"/>
              </a:rPr>
              <a:t>___________</a:t>
            </a:r>
            <a:r>
              <a:rPr kumimoji="0" lang="zh-CN" altLang="en-US" sz="2800" b="1" u="none" strike="noStrike" kern="1200" cap="none" spc="0" normalizeH="0" baseline="0" noProof="0">
                <a:ln>
                  <a:noFill/>
                </a:ln>
                <a:solidFill>
                  <a:schemeClr val="tx1"/>
                </a:solidFill>
                <a:effectLst/>
                <a:uLnTx/>
                <a:uFillTx/>
                <a:latin typeface="+mn-lt"/>
                <a:ea typeface="+mn-ea"/>
                <a:cs typeface="+mn-cs"/>
              </a:rPr>
              <a:t>”。</a:t>
            </a: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u=2027494647,2833913633&amp;fm=26&amp;gp=0"/>
          <p:cNvPicPr>
            <a:picLocks noChangeAspect="1"/>
          </p:cNvPicPr>
          <p:nvPr/>
        </p:nvPicPr>
        <p:blipFill>
          <a:blip r:embed="rId7" cstate="print"/>
          <a:stretch>
            <a:fillRect/>
          </a:stretch>
        </p:blipFill>
        <p:spPr>
          <a:xfrm>
            <a:off x="7630160" y="4181475"/>
            <a:ext cx="4561840" cy="267652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4000" b="1"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4000" b="1" u="none" strike="noStrike" kern="1200" cap="none" spc="0" normalizeH="0" baseline="0" noProof="0">
                <a:ln>
                  <a:noFill/>
                </a:ln>
                <a:solidFill>
                  <a:srgbClr val="FF0000"/>
                </a:solidFill>
                <a:effectLst/>
                <a:uLnTx/>
                <a:uFillTx/>
                <a:latin typeface="+mn-lt"/>
                <a:ea typeface="+mn-ea"/>
                <a:cs typeface="+mn-cs"/>
              </a:rPr>
              <a:t>2020</a:t>
            </a:r>
            <a:r>
              <a:rPr kumimoji="0" lang="zh-CN" altLang="en-US" sz="4000" b="1" u="none" strike="noStrike" kern="1200" cap="none" spc="0" normalizeH="0" baseline="0" noProof="0">
                <a:ln>
                  <a:noFill/>
                </a:ln>
                <a:solidFill>
                  <a:srgbClr val="FF0000"/>
                </a:solidFill>
                <a:effectLst/>
                <a:uLnTx/>
                <a:uFillTx/>
                <a:latin typeface="+mn-lt"/>
                <a:ea typeface="+mn-ea"/>
                <a:cs typeface="+mn-cs"/>
              </a:rPr>
              <a:t>天津卷</a:t>
            </a:r>
          </a:p>
          <a:p>
            <a:pPr algn="l"/>
            <a:endParaRPr kumimoji="0" lang="zh-CN" altLang="en-US" sz="4000" b="1"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000" b="1"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15.在下面横线处填写作品原句。（6分）</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（1）山不厌高，海不厌深。周公吐哺，</a:t>
            </a:r>
            <a:r>
              <a:rPr lang="zh-CN" altLang="en-US" sz="2800" b="1" u="sng" noProof="0">
                <a:ln>
                  <a:noFill/>
                </a:ln>
                <a:solidFill>
                  <a:srgbClr val="FF0000"/>
                </a:solidFill>
                <a:effectLst/>
                <a:uLnTx/>
                <a:uFillTx/>
                <a:sym typeface="+mn-ea"/>
              </a:rPr>
              <a:t>天下归心</a:t>
            </a:r>
            <a:r>
              <a:rPr kumimoji="0" lang="zh-CN" altLang="en-US" sz="2800" b="1" u="none" strike="noStrike" kern="1200" cap="none" spc="0" normalizeH="0" baseline="0" noProof="0">
                <a:ln>
                  <a:noFill/>
                </a:ln>
                <a:solidFill>
                  <a:schemeClr val="tx1"/>
                </a:solidFill>
                <a:effectLst/>
                <a:uLnTx/>
                <a:uFillTx/>
                <a:latin typeface="+mn-lt"/>
                <a:ea typeface="+mn-ea"/>
                <a:cs typeface="+mn-cs"/>
              </a:rPr>
              <a:t> 。（曹操《短歌行》）</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（2）斧斤以时入山林，</a:t>
            </a:r>
            <a:r>
              <a:rPr lang="zh-CN" altLang="en-US" sz="2800" b="1" u="sng" noProof="0">
                <a:ln>
                  <a:noFill/>
                </a:ln>
                <a:solidFill>
                  <a:srgbClr val="FF0000"/>
                </a:solidFill>
                <a:effectLst/>
                <a:uLnTx/>
                <a:uFillTx/>
                <a:sym typeface="+mn-ea"/>
              </a:rPr>
              <a:t>材木不可胜用也</a:t>
            </a:r>
            <a:r>
              <a:rPr kumimoji="0" lang="zh-CN" altLang="en-US" sz="2800" b="1" u="none" strike="noStrike" kern="1200" cap="none" spc="0" normalizeH="0" baseline="0" noProof="0">
                <a:ln>
                  <a:noFill/>
                </a:ln>
                <a:solidFill>
                  <a:schemeClr val="tx1"/>
                </a:solidFill>
                <a:effectLst/>
                <a:uLnTx/>
                <a:uFillTx/>
                <a:latin typeface="+mn-lt"/>
                <a:ea typeface="+mn-ea"/>
                <a:cs typeface="+mn-cs"/>
              </a:rPr>
              <a:t>。（《寡人之于国也》）</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（3）</a:t>
            </a:r>
            <a:r>
              <a:rPr lang="zh-CN" altLang="en-US" sz="2800" b="1" u="sng" noProof="0">
                <a:ln>
                  <a:noFill/>
                </a:ln>
                <a:solidFill>
                  <a:srgbClr val="FF0000"/>
                </a:solidFill>
                <a:effectLst/>
                <a:uLnTx/>
                <a:uFillTx/>
                <a:sym typeface="+mn-ea"/>
              </a:rPr>
              <a:t>三顾频烦天下计</a:t>
            </a:r>
            <a:r>
              <a:rPr kumimoji="0" lang="zh-CN" altLang="en-US" sz="2800" b="1" u="none" strike="noStrike" kern="1200" cap="none" spc="0" normalizeH="0" baseline="0" noProof="0">
                <a:ln>
                  <a:noFill/>
                </a:ln>
                <a:solidFill>
                  <a:schemeClr val="tx1"/>
                </a:solidFill>
                <a:effectLst/>
                <a:uLnTx/>
                <a:uFillTx/>
                <a:latin typeface="+mn-lt"/>
                <a:ea typeface="+mn-ea"/>
                <a:cs typeface="+mn-cs"/>
              </a:rPr>
              <a:t>，两朝开济老臣心。（杜甫《蜀相》）</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（4）回首向来萧瑟处，归去，</a:t>
            </a:r>
            <a:r>
              <a:rPr lang="zh-CN" altLang="en-US" sz="2800" b="1" u="sng" noProof="0">
                <a:ln>
                  <a:noFill/>
                </a:ln>
                <a:solidFill>
                  <a:srgbClr val="FF0000"/>
                </a:solidFill>
                <a:effectLst/>
                <a:uLnTx/>
                <a:uFillTx/>
                <a:sym typeface="+mn-ea"/>
              </a:rPr>
              <a:t>也无风雨也无晴</a:t>
            </a:r>
            <a:r>
              <a:rPr kumimoji="0" lang="zh-CN" altLang="en-US" sz="2800" b="1" u="none" strike="noStrike" kern="1200" cap="none" spc="0" normalizeH="0" baseline="0" noProof="0">
                <a:ln>
                  <a:noFill/>
                </a:ln>
                <a:solidFill>
                  <a:schemeClr val="tx1"/>
                </a:solidFill>
                <a:effectLst/>
                <a:uLnTx/>
                <a:uFillTx/>
                <a:latin typeface="+mn-lt"/>
                <a:ea typeface="+mn-ea"/>
                <a:cs typeface="+mn-cs"/>
              </a:rPr>
              <a:t>。（苏轼《定风波》）</a:t>
            </a:r>
          </a:p>
          <a:p>
            <a:pPr algn="l"/>
            <a:r>
              <a:rPr kumimoji="0" lang="zh-CN" altLang="en-US" sz="2800" b="1" u="none" strike="noStrike" kern="1200" cap="none" spc="0" normalizeH="0" baseline="0" noProof="0">
                <a:ln>
                  <a:noFill/>
                </a:ln>
                <a:solidFill>
                  <a:schemeClr val="tx1"/>
                </a:solidFill>
                <a:effectLst/>
                <a:uLnTx/>
                <a:uFillTx/>
                <a:latin typeface="+mn-lt"/>
                <a:ea typeface="+mn-ea"/>
                <a:cs typeface="+mn-cs"/>
              </a:rPr>
              <a:t>  （5）在“停课不停学”期间的云班会上讨论“学习和思考的关系”，你想强调学习的重要性，可以引用《荀子·劝学》中的“</a:t>
            </a:r>
            <a:r>
              <a:rPr lang="zh-CN" altLang="en-US" sz="2800" b="1" u="sng" noProof="0">
                <a:ln>
                  <a:noFill/>
                </a:ln>
                <a:solidFill>
                  <a:srgbClr val="FF0000"/>
                </a:solidFill>
                <a:effectLst/>
                <a:uLnTx/>
                <a:uFillTx/>
                <a:sym typeface="+mn-ea"/>
              </a:rPr>
              <a:t>吾尝终日而思矣</a:t>
            </a:r>
            <a:r>
              <a:rPr kumimoji="0" lang="zh-CN" altLang="en-US" sz="2800" b="1" u="none" strike="noStrike" kern="1200" cap="none" spc="0" normalizeH="0" baseline="0" noProof="0">
                <a:ln>
                  <a:noFill/>
                </a:ln>
                <a:solidFill>
                  <a:schemeClr val="tx1"/>
                </a:solidFill>
                <a:effectLst/>
                <a:uLnTx/>
                <a:uFillTx/>
                <a:latin typeface="+mn-lt"/>
                <a:ea typeface="+mn-ea"/>
                <a:cs typeface="+mn-cs"/>
              </a:rPr>
              <a:t>，</a:t>
            </a:r>
            <a:r>
              <a:rPr lang="zh-CN" altLang="en-US" sz="2800" b="1" u="sng" noProof="0">
                <a:ln>
                  <a:noFill/>
                </a:ln>
                <a:solidFill>
                  <a:srgbClr val="FF0000"/>
                </a:solidFill>
                <a:effectLst/>
                <a:uLnTx/>
                <a:uFillTx/>
                <a:sym typeface="+mn-ea"/>
              </a:rPr>
              <a:t>不如须臾之所学也</a:t>
            </a:r>
            <a:r>
              <a:rPr kumimoji="0" lang="zh-CN" altLang="en-US" sz="2800" b="1" u="none" strike="noStrike" kern="1200" cap="none" spc="0" normalizeH="0" baseline="0" noProof="0">
                <a:ln>
                  <a:noFill/>
                </a:ln>
                <a:solidFill>
                  <a:schemeClr val="tx1"/>
                </a:solidFill>
                <a:effectLst/>
                <a:uLnTx/>
                <a:uFillTx/>
                <a:latin typeface="+mn-lt"/>
                <a:ea typeface="+mn-ea"/>
                <a:cs typeface="+mn-cs"/>
              </a:rPr>
              <a:t>”。</a:t>
            </a:r>
          </a:p>
          <a:p>
            <a:pPr algn="l"/>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下载 (2)"/>
          <p:cNvPicPr>
            <a:picLocks noChangeAspect="1"/>
          </p:cNvPicPr>
          <p:nvPr/>
        </p:nvPicPr>
        <p:blipFill>
          <a:blip r:embed="rId7" cstate="print"/>
          <a:stretch>
            <a:fillRect/>
          </a:stretch>
        </p:blipFill>
        <p:spPr>
          <a:xfrm>
            <a:off x="6338570" y="0"/>
            <a:ext cx="5853430" cy="26416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解析</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本题考查默写名句名篇的能力。注意重点字的写法，如</a:t>
            </a:r>
            <a:r>
              <a:rPr lang="zh-CN" altLang="en-US" sz="3200" b="1" noProof="0">
                <a:ln>
                  <a:noFill/>
                </a:ln>
                <a:solidFill>
                  <a:srgbClr val="FF0000"/>
                </a:solidFill>
                <a:effectLst/>
                <a:uLnTx/>
                <a:uFillTx/>
                <a:sym typeface="+mn-ea"/>
              </a:rPr>
              <a:t>材、胜、频烦、晴、尝、须臾等</a:t>
            </a:r>
            <a:r>
              <a:rPr kumimoji="0" lang="zh-CN" altLang="en-US" sz="3200" b="1" i="0" u="none" strike="noStrike" kern="1200" cap="none" spc="0" normalizeH="0" baseline="0" noProof="0">
                <a:ln>
                  <a:noFill/>
                </a:ln>
                <a:solidFill>
                  <a:schemeClr val="tx1"/>
                </a:solidFill>
                <a:effectLst/>
                <a:uLnTx/>
                <a:uFillTx/>
                <a:latin typeface="+mn-lt"/>
                <a:ea typeface="+mn-ea"/>
                <a:cs typeface="+mn-cs"/>
              </a:rPr>
              <a:t>,同时不要忘写</a:t>
            </a:r>
            <a:r>
              <a:rPr kumimoji="0" lang="zh-CN" altLang="en-US" sz="3200" b="1" i="0" u="none" strike="noStrike" kern="1200" cap="none" spc="0" normalizeH="0" baseline="0" noProof="0">
                <a:ln>
                  <a:noFill/>
                </a:ln>
                <a:solidFill>
                  <a:srgbClr val="FF0000"/>
                </a:solidFill>
                <a:effectLst/>
                <a:uLnTx/>
                <a:uFillTx/>
                <a:latin typeface="+mn-lt"/>
                <a:ea typeface="+mn-ea"/>
                <a:cs typeface="+mn-cs"/>
              </a:rPr>
              <a:t>也</a:t>
            </a:r>
            <a:r>
              <a:rPr kumimoji="0" lang="zh-CN" altLang="en-US" sz="3200" b="1" i="0" u="none" strike="noStrike" kern="1200" cap="none" spc="0" normalizeH="0" baseline="0" noProof="0">
                <a:ln>
                  <a:noFill/>
                </a:ln>
                <a:solidFill>
                  <a:schemeClr val="tx1"/>
                </a:solidFill>
                <a:effectLst/>
                <a:uLnTx/>
                <a:uFillTx/>
                <a:latin typeface="+mn-lt"/>
                <a:ea typeface="+mn-ea"/>
                <a:cs typeface="+mn-cs"/>
              </a:rPr>
              <a:t>字</a:t>
            </a:r>
            <a:r>
              <a:rPr kumimoji="0" lang="zh-CN" altLang="en-US" sz="3200" b="1" i="0" u="none" strike="noStrike" kern="1200" cap="none" spc="0" normalizeH="0" baseline="0" noProof="0">
                <a:ln>
                  <a:noFill/>
                </a:ln>
                <a:solidFill>
                  <a:srgbClr val="FF0000"/>
                </a:solidFill>
                <a:effectLst/>
                <a:uLnTx/>
                <a:uFillTx/>
                <a:latin typeface="+mn-lt"/>
                <a:ea typeface="+mn-ea"/>
                <a:cs typeface="+mn-cs"/>
              </a:rPr>
              <a:t>。</a:t>
            </a:r>
            <a:r>
              <a:rPr kumimoji="0" lang="zh-CN" altLang="en-US" sz="3200" b="1" i="0" u="none" strike="noStrike" kern="1200" cap="none" spc="0" normalizeH="0" baseline="0" noProof="0">
                <a:ln>
                  <a:noFill/>
                </a:ln>
                <a:solidFill>
                  <a:schemeClr val="tx1"/>
                </a:solidFill>
                <a:effectLst/>
                <a:uLnTx/>
                <a:uFillTx/>
                <a:latin typeface="+mn-lt"/>
                <a:ea typeface="+mn-ea"/>
                <a:cs typeface="+mn-cs"/>
              </a:rPr>
              <a:t>每句1分，句中有误该句不得分。</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下载"/>
          <p:cNvPicPr>
            <a:picLocks noChangeAspect="1"/>
          </p:cNvPicPr>
          <p:nvPr/>
        </p:nvPicPr>
        <p:blipFill>
          <a:blip r:embed="rId7" cstate="print"/>
          <a:stretch>
            <a:fillRect/>
          </a:stretch>
        </p:blipFill>
        <p:spPr>
          <a:xfrm>
            <a:off x="8124190" y="0"/>
            <a:ext cx="4067810" cy="3413125"/>
          </a:xfrm>
          <a:prstGeom prst="rect">
            <a:avLst/>
          </a:prstGeom>
        </p:spPr>
      </p:pic>
      <p:pic>
        <p:nvPicPr>
          <p:cNvPr id="5" name="图片 4" descr="u=2339840951,117002816&amp;fm=193"/>
          <p:cNvPicPr>
            <a:picLocks noChangeAspect="1"/>
          </p:cNvPicPr>
          <p:nvPr/>
        </p:nvPicPr>
        <p:blipFill>
          <a:blip r:embed="rId8" cstate="print"/>
          <a:stretch>
            <a:fillRect/>
          </a:stretch>
        </p:blipFill>
        <p:spPr>
          <a:xfrm>
            <a:off x="0" y="3074035"/>
            <a:ext cx="4034790" cy="3783965"/>
          </a:xfrm>
          <a:prstGeom prst="rect">
            <a:avLst/>
          </a:prstGeom>
        </p:spPr>
      </p:pic>
      <p:pic>
        <p:nvPicPr>
          <p:cNvPr id="6" name="图片 5" descr="下载 (1)"/>
          <p:cNvPicPr>
            <a:picLocks noChangeAspect="1"/>
          </p:cNvPicPr>
          <p:nvPr/>
        </p:nvPicPr>
        <p:blipFill>
          <a:blip r:embed="rId9" cstate="print"/>
          <a:stretch>
            <a:fillRect/>
          </a:stretch>
        </p:blipFill>
        <p:spPr>
          <a:xfrm>
            <a:off x="4190365" y="1405255"/>
            <a:ext cx="3810635" cy="404749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山东卷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补写出下列句子中的空缺部分。(6分)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（1）《论话·先进》中写到孔子的四个弟子侍坐时各言其志，子路的志向是，用三年时间治理一个饱经忧患的千乘之国，“_________________，__________________”。</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（2）李清照《一剪梅（红藕香残玉簟秋）》中“__________________，________________</a:t>
            </a:r>
            <a:r>
              <a:rPr lang="zh-CN" altLang="en-US" sz="2800" b="1" noProof="0">
                <a:ln>
                  <a:noFill/>
                </a:ln>
                <a:solidFill>
                  <a:schemeClr val="tx1"/>
                </a:solidFill>
                <a:effectLst/>
                <a:uLnTx/>
                <a:uFillTx/>
                <a:sym typeface="+mn-ea"/>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两句，形象地写出了主人公无法排遣的离情。</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（3）辛弃疾《菩萨蛮（郁孤台下清江水）》中写道，江中不仅能看到江水，还能看到“____________”；而北望故都，又“_________________”， 视线常被遮断。</a:t>
            </a:r>
          </a:p>
        </p:txBody>
      </p:sp>
      <p:pic>
        <p:nvPicPr>
          <p:cNvPr id="4" name="图片 3" descr="u=1508209692,1018783838&amp;fm=26&amp;gp=0"/>
          <p:cNvPicPr>
            <a:picLocks noChangeAspect="1"/>
          </p:cNvPicPr>
          <p:nvPr/>
        </p:nvPicPr>
        <p:blipFill>
          <a:blip r:embed="rId7" cstate="print"/>
          <a:stretch>
            <a:fillRect/>
          </a:stretch>
        </p:blipFill>
        <p:spPr>
          <a:xfrm>
            <a:off x="9017000" y="0"/>
            <a:ext cx="3175000" cy="3175000"/>
          </a:xfrm>
          <a:prstGeom prst="rect">
            <a:avLst/>
          </a:prstGeom>
        </p:spPr>
      </p:pic>
      <p:pic>
        <p:nvPicPr>
          <p:cNvPr id="5" name="图片 4" descr="下载 (4)"/>
          <p:cNvPicPr>
            <a:picLocks noChangeAspect="1"/>
          </p:cNvPicPr>
          <p:nvPr/>
        </p:nvPicPr>
        <p:blipFill>
          <a:blip r:embed="rId8" cstate="print"/>
          <a:stretch>
            <a:fillRect/>
          </a:stretch>
        </p:blipFill>
        <p:spPr>
          <a:xfrm>
            <a:off x="5748655" y="0"/>
            <a:ext cx="3019425" cy="282638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山东卷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补写出下列句子中的空缺部分。(6分)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（1）《论话·先进》中写到孔子的四个弟子侍坐时各言其志，子路的志向是，用三年时间治理一个饱经忧患的千乘之国，“</a:t>
            </a:r>
            <a:r>
              <a:rPr kumimoji="0" lang="zh-CN" altLang="en-US" sz="2800" b="1" i="0" u="sng" strike="noStrike" kern="1200" cap="none" spc="0" normalizeH="0" baseline="0" noProof="0">
                <a:ln>
                  <a:noFill/>
                </a:ln>
                <a:solidFill>
                  <a:srgbClr val="FF0000"/>
                </a:solidFill>
                <a:effectLst/>
                <a:uLnTx/>
                <a:uFillTx/>
                <a:latin typeface="+mn-lt"/>
                <a:ea typeface="+mn-ea"/>
                <a:cs typeface="+mn-cs"/>
              </a:rPr>
              <a:t>可使有勇</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sng" strike="noStrike" kern="1200" cap="none" spc="0" normalizeH="0" baseline="0" noProof="0">
                <a:ln>
                  <a:noFill/>
                </a:ln>
                <a:solidFill>
                  <a:srgbClr val="FF0000"/>
                </a:solidFill>
                <a:effectLst/>
                <a:uLnTx/>
                <a:uFillTx/>
                <a:latin typeface="+mn-lt"/>
                <a:ea typeface="+mn-ea"/>
                <a:cs typeface="+mn-cs"/>
              </a:rPr>
              <a:t>且知方也</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（2）李清照《一剪梅（红藕香残玉簟秋）》中“</a:t>
            </a:r>
            <a:r>
              <a:rPr kumimoji="0" lang="zh-CN" altLang="en-US" sz="2800" b="1" i="0" u="sng" strike="noStrike" kern="1200" cap="none" spc="0" normalizeH="0" baseline="0" noProof="0">
                <a:ln>
                  <a:noFill/>
                </a:ln>
                <a:solidFill>
                  <a:srgbClr val="FF0000"/>
                </a:solidFill>
                <a:effectLst/>
                <a:uLnTx/>
                <a:uFillTx/>
                <a:latin typeface="+mn-lt"/>
                <a:ea typeface="+mn-ea"/>
                <a:cs typeface="+mn-cs"/>
              </a:rPr>
              <a:t>才下眉头</a:t>
            </a:r>
            <a:r>
              <a:rPr kumimoji="0" lang="zh-CN" altLang="en-US" sz="2800" b="1" i="0" u="none" strike="noStrike" kern="1200" cap="none" spc="0" normalizeH="0" baseline="0" noProof="0">
                <a:ln>
                  <a:noFill/>
                </a:ln>
                <a:solidFill>
                  <a:srgbClr val="FF0000"/>
                </a:solidFill>
                <a:effectLst/>
                <a:uLnTx/>
                <a:uFillTx/>
                <a:latin typeface="+mn-lt"/>
                <a:ea typeface="+mn-ea"/>
                <a:cs typeface="+mn-cs"/>
              </a:rPr>
              <a:t>，</a:t>
            </a:r>
            <a:r>
              <a:rPr kumimoji="0" lang="zh-CN" altLang="en-US" sz="2800" b="1" i="0" u="sng" strike="noStrike" kern="1200" cap="none" spc="0" normalizeH="0" baseline="0" noProof="0">
                <a:ln>
                  <a:noFill/>
                </a:ln>
                <a:solidFill>
                  <a:srgbClr val="FF0000"/>
                </a:solidFill>
                <a:effectLst/>
                <a:uLnTx/>
                <a:uFillTx/>
                <a:latin typeface="+mn-lt"/>
                <a:ea typeface="+mn-ea"/>
                <a:cs typeface="+mn-cs"/>
              </a:rPr>
              <a:t>却上心头</a:t>
            </a:r>
            <a:r>
              <a:rPr lang="zh-CN" altLang="en-US" sz="2800" b="1" noProof="0">
                <a:ln>
                  <a:noFill/>
                </a:ln>
                <a:solidFill>
                  <a:schemeClr val="tx1"/>
                </a:solidFill>
                <a:effectLst/>
                <a:uLnTx/>
                <a:uFillTx/>
                <a:sym typeface="+mn-ea"/>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两句，形象地写出了主人公无法排遣的离情。</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（3）辛弃疾《菩萨蛮（郁孤台下清江水）》中写道，江中不仅能看到江水，还能看到“</a:t>
            </a:r>
            <a:r>
              <a:rPr kumimoji="0" lang="zh-CN" altLang="en-US" sz="2800" b="1" i="0" u="sng" strike="noStrike" kern="1200" cap="none" spc="0" normalizeH="0" baseline="0" noProof="0">
                <a:ln>
                  <a:noFill/>
                </a:ln>
                <a:solidFill>
                  <a:srgbClr val="FF0000"/>
                </a:solidFill>
                <a:effectLst/>
                <a:uLnTx/>
                <a:uFillTx/>
                <a:latin typeface="+mn-lt"/>
                <a:ea typeface="+mn-ea"/>
                <a:cs typeface="+mn-cs"/>
              </a:rPr>
              <a:t>中间多少行人泪</a:t>
            </a:r>
            <a:r>
              <a:rPr kumimoji="0" lang="zh-CN" altLang="en-US" sz="2800" b="1" i="0" u="none" strike="noStrike" kern="1200" cap="none" spc="0" normalizeH="0" baseline="0" noProof="0">
                <a:ln>
                  <a:noFill/>
                </a:ln>
                <a:solidFill>
                  <a:schemeClr val="tx1"/>
                </a:solidFill>
                <a:effectLst/>
                <a:uLnTx/>
                <a:uFillTx/>
                <a:latin typeface="+mn-lt"/>
                <a:ea typeface="+mn-ea"/>
                <a:cs typeface="+mn-cs"/>
              </a:rPr>
              <a:t>”；而北望故都，又“</a:t>
            </a:r>
            <a:r>
              <a:rPr kumimoji="0" lang="zh-CN" altLang="en-US" sz="2800" b="1" i="0" u="sng" strike="noStrike" kern="1200" cap="none" spc="0" normalizeH="0" baseline="0" noProof="0">
                <a:ln>
                  <a:noFill/>
                </a:ln>
                <a:solidFill>
                  <a:srgbClr val="FF0000"/>
                </a:solidFill>
                <a:effectLst/>
                <a:uLnTx/>
                <a:uFillTx/>
                <a:latin typeface="+mn-lt"/>
                <a:ea typeface="+mn-ea"/>
                <a:cs typeface="+mn-cs"/>
              </a:rPr>
              <a:t>可怜无数山</a:t>
            </a:r>
            <a:r>
              <a:rPr kumimoji="0" lang="zh-CN" altLang="en-US" sz="2800" b="1" i="0" u="none" strike="noStrike" kern="1200" cap="none" spc="0" normalizeH="0" baseline="0" noProof="0">
                <a:ln>
                  <a:noFill/>
                </a:ln>
                <a:solidFill>
                  <a:schemeClr val="tx1"/>
                </a:solidFill>
                <a:effectLst/>
                <a:uLnTx/>
                <a:uFillTx/>
                <a:latin typeface="+mn-lt"/>
                <a:ea typeface="+mn-ea"/>
                <a:cs typeface="+mn-cs"/>
              </a:rPr>
              <a:t>”， 视线常被遮断。</a:t>
            </a:r>
          </a:p>
        </p:txBody>
      </p:sp>
      <p:pic>
        <p:nvPicPr>
          <p:cNvPr id="4" name="图片 3" descr="u=3535400750,457530833&amp;fm=26&amp;gp=0"/>
          <p:cNvPicPr>
            <a:picLocks noChangeAspect="1"/>
          </p:cNvPicPr>
          <p:nvPr/>
        </p:nvPicPr>
        <p:blipFill>
          <a:blip r:embed="rId7" cstate="print"/>
          <a:stretch>
            <a:fillRect/>
          </a:stretch>
        </p:blipFill>
        <p:spPr>
          <a:xfrm>
            <a:off x="9166225" y="0"/>
            <a:ext cx="3025775" cy="3382010"/>
          </a:xfrm>
          <a:prstGeom prst="rect">
            <a:avLst/>
          </a:prstGeom>
        </p:spPr>
      </p:pic>
      <p:pic>
        <p:nvPicPr>
          <p:cNvPr id="5" name="图片 4" descr="u=561444606,610318346&amp;fm=193"/>
          <p:cNvPicPr>
            <a:picLocks noChangeAspect="1"/>
          </p:cNvPicPr>
          <p:nvPr/>
        </p:nvPicPr>
        <p:blipFill>
          <a:blip r:embed="rId8" cstate="print"/>
          <a:stretch>
            <a:fillRect/>
          </a:stretch>
        </p:blipFill>
        <p:spPr>
          <a:xfrm>
            <a:off x="5544820" y="0"/>
            <a:ext cx="3621405" cy="295656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noProof="0">
                <a:ln>
                  <a:noFill/>
                </a:ln>
                <a:solidFill>
                  <a:srgbClr val="FF0000"/>
                </a:solidFill>
                <a:effectLst/>
                <a:uLnTx/>
                <a:uFillTx/>
                <a:sym typeface="+mn-ea"/>
              </a:rPr>
              <a:t>2020</a:t>
            </a:r>
            <a:r>
              <a:rPr lang="zh-CN" altLang="en-US" sz="5400" b="1" noProof="0">
                <a:ln>
                  <a:noFill/>
                </a:ln>
                <a:solidFill>
                  <a:srgbClr val="FF0000"/>
                </a:solidFill>
                <a:effectLst/>
                <a:uLnTx/>
                <a:uFillTx/>
                <a:sym typeface="+mn-ea"/>
              </a:rPr>
              <a:t>高考名篇名句默写</a:t>
            </a:r>
            <a:endParaRPr kumimoji="0" lang="zh-CN" altLang="en-US" sz="5400" b="1" i="0" u="none" strike="noStrike" kern="1200" cap="none" spc="0" normalizeH="0" baseline="0" noProof="0">
              <a:ln>
                <a:noFill/>
              </a:ln>
              <a:solidFill>
                <a:srgbClr val="FF0000"/>
              </a:solidFill>
              <a:effectLst/>
              <a:uLnTx/>
              <a:uFillTx/>
              <a:latin typeface="+mn-lt"/>
              <a:ea typeface="+mn-ea"/>
              <a:cs typeface="+mn-cs"/>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4400" b="1" noProof="0">
                <a:ln>
                  <a:noFill/>
                </a:ln>
                <a:solidFill>
                  <a:srgbClr val="FF0000"/>
                </a:solidFill>
                <a:effectLst/>
                <a:uLnTx/>
                <a:uFillTx/>
                <a:sym typeface="+mn-ea"/>
              </a:rPr>
              <a:t>解析</a:t>
            </a:r>
          </a:p>
          <a:p>
            <a:pPr algn="l"/>
            <a:r>
              <a:rPr lang="zh-CN" altLang="en-US" sz="3200" b="1" noProof="0">
                <a:ln>
                  <a:noFill/>
                </a:ln>
                <a:solidFill>
                  <a:schemeClr val="tx1"/>
                </a:solidFill>
                <a:effectLst/>
                <a:uLnTx/>
                <a:uFillTx/>
                <a:sym typeface="+mn-ea"/>
              </a:rPr>
              <a:t>      </a:t>
            </a:r>
          </a:p>
          <a:p>
            <a:pPr algn="l"/>
            <a:r>
              <a:rPr lang="zh-CN" altLang="en-US" sz="3200" b="1" noProof="0">
                <a:ln>
                  <a:noFill/>
                </a:ln>
                <a:solidFill>
                  <a:schemeClr val="tx1"/>
                </a:solidFill>
                <a:effectLst/>
                <a:uLnTx/>
                <a:uFillTx/>
                <a:sym typeface="+mn-ea"/>
              </a:rPr>
              <a:t>       本题考查默写名句名篇的能力。默写考查考生记忆的准确性和书写的准确性。</a:t>
            </a:r>
            <a:r>
              <a:rPr lang="zh-CN" altLang="en-US" sz="3200" b="1" noProof="0">
                <a:ln>
                  <a:noFill/>
                </a:ln>
                <a:solidFill>
                  <a:srgbClr val="FF0000"/>
                </a:solidFill>
                <a:effectLst/>
                <a:uLnTx/>
                <a:uFillTx/>
                <a:sym typeface="+mn-ea"/>
              </a:rPr>
              <a:t>李清照《一剪梅（红藕香残玉簟秋）》、辛弃疾《菩萨蛮（郁孤台下清江水）》</a:t>
            </a:r>
            <a:r>
              <a:rPr lang="zh-CN" altLang="en-US" sz="3200" b="1" noProof="0">
                <a:ln>
                  <a:noFill/>
                </a:ln>
                <a:solidFill>
                  <a:schemeClr val="tx1"/>
                </a:solidFill>
                <a:effectLst/>
                <a:uLnTx/>
                <a:uFillTx/>
                <a:sym typeface="+mn-ea"/>
              </a:rPr>
              <a:t>考查的不难，学生很容易写出来。另外，《论话·先进》中写到孔子的四个弟子侍坐时各言其志，子路的志向是，用三年时间治理一个饱经忧患的千乘之国，“</a:t>
            </a:r>
            <a:r>
              <a:rPr lang="zh-CN" altLang="en-US" sz="3200" b="1" noProof="0">
                <a:ln>
                  <a:noFill/>
                </a:ln>
                <a:solidFill>
                  <a:srgbClr val="FF0000"/>
                </a:solidFill>
                <a:effectLst/>
                <a:uLnTx/>
                <a:uFillTx/>
                <a:sym typeface="+mn-ea"/>
              </a:rPr>
              <a:t>可使有勇</a:t>
            </a:r>
            <a:r>
              <a:rPr lang="zh-CN" altLang="en-US" sz="3200" b="1" noProof="0">
                <a:ln>
                  <a:noFill/>
                </a:ln>
                <a:solidFill>
                  <a:schemeClr val="tx1"/>
                </a:solidFill>
                <a:effectLst/>
                <a:uLnTx/>
                <a:uFillTx/>
                <a:sym typeface="+mn-ea"/>
              </a:rPr>
              <a:t>，</a:t>
            </a:r>
            <a:r>
              <a:rPr lang="zh-CN" altLang="en-US" sz="3200" b="1" noProof="0">
                <a:ln>
                  <a:noFill/>
                </a:ln>
                <a:solidFill>
                  <a:srgbClr val="FF0000"/>
                </a:solidFill>
                <a:effectLst/>
                <a:uLnTx/>
                <a:uFillTx/>
                <a:sym typeface="+mn-ea"/>
              </a:rPr>
              <a:t>且知方也</a:t>
            </a:r>
            <a:r>
              <a:rPr lang="zh-CN" altLang="en-US" sz="3200" b="1" noProof="0">
                <a:ln>
                  <a:noFill/>
                </a:ln>
                <a:solidFill>
                  <a:schemeClr val="tx1"/>
                </a:solidFill>
                <a:effectLst/>
                <a:uLnTx/>
                <a:uFillTx/>
                <a:sym typeface="+mn-ea"/>
              </a:rPr>
              <a:t>”。这两句有些难度，学生不一定能写正确，以后应注意。只要考纲要求默写的内容，均在命题考查之列。</a:t>
            </a: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 name="图片 7" descr="u=699165819,3262650709&amp;fm=26&amp;gp=0"/>
          <p:cNvPicPr>
            <a:picLocks noChangeAspect="1"/>
          </p:cNvPicPr>
          <p:nvPr/>
        </p:nvPicPr>
        <p:blipFill>
          <a:blip r:embed="rId7" cstate="print"/>
          <a:stretch>
            <a:fillRect/>
          </a:stretch>
        </p:blipFill>
        <p:spPr>
          <a:xfrm>
            <a:off x="158115" y="555625"/>
            <a:ext cx="5808980" cy="5778500"/>
          </a:xfrm>
          <a:prstGeom prst="rect">
            <a:avLst/>
          </a:prstGeom>
        </p:spPr>
      </p:pic>
      <p:pic>
        <p:nvPicPr>
          <p:cNvPr id="9" name="图片 8" descr="u=4054491464,2876065479&amp;fm=26&amp;gp=0 (1)"/>
          <p:cNvPicPr>
            <a:picLocks noChangeAspect="1"/>
          </p:cNvPicPr>
          <p:nvPr/>
        </p:nvPicPr>
        <p:blipFill>
          <a:blip r:embed="rId8" cstate="print"/>
          <a:stretch>
            <a:fillRect/>
          </a:stretch>
        </p:blipFill>
        <p:spPr>
          <a:xfrm>
            <a:off x="6156960" y="3093720"/>
            <a:ext cx="5902325" cy="3240405"/>
          </a:xfrm>
          <a:prstGeom prst="rect">
            <a:avLst/>
          </a:prstGeom>
        </p:spPr>
      </p:pic>
      <p:pic>
        <p:nvPicPr>
          <p:cNvPr id="5" name="图片 4" descr="u=2907046224,3784739799&amp;fm=26&amp;gp=0"/>
          <p:cNvPicPr>
            <a:picLocks noChangeAspect="1"/>
          </p:cNvPicPr>
          <p:nvPr/>
        </p:nvPicPr>
        <p:blipFill>
          <a:blip r:embed="rId9" cstate="print"/>
          <a:stretch>
            <a:fillRect/>
          </a:stretch>
        </p:blipFill>
        <p:spPr>
          <a:xfrm>
            <a:off x="6432550" y="0"/>
            <a:ext cx="5751195" cy="31927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600" b="1" noProof="0">
                <a:ln>
                  <a:noFill/>
                </a:ln>
                <a:solidFill>
                  <a:schemeClr val="tx1"/>
                </a:solidFill>
                <a:effectLst/>
                <a:uLnTx/>
                <a:uFillTx/>
                <a:sym typeface="+mn-ea"/>
              </a:rPr>
              <a:t>2020</a:t>
            </a:r>
            <a:r>
              <a:rPr lang="zh-CN" altLang="en-US" sz="3600" b="1" noProof="0">
                <a:ln>
                  <a:noFill/>
                </a:ln>
                <a:solidFill>
                  <a:schemeClr val="tx1"/>
                </a:solidFill>
                <a:effectLst/>
                <a:uLnTx/>
                <a:uFillTx/>
                <a:sym typeface="+mn-ea"/>
              </a:rPr>
              <a:t>名篇名句默写篇目汇总：</a:t>
            </a:r>
            <a:endParaRPr kumimoji="0" lang="zh-CN" altLang="en-US" sz="36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全国卷1</a:t>
            </a:r>
            <a:r>
              <a:rPr kumimoji="0" lang="zh-CN" altLang="en-US" sz="3200" b="1" i="0" u="none" strike="noStrike" kern="1200" cap="none" spc="0" normalizeH="0" baseline="0" noProof="0">
                <a:ln>
                  <a:noFill/>
                </a:ln>
                <a:solidFill>
                  <a:schemeClr val="tx1"/>
                </a:solidFill>
                <a:effectLst/>
                <a:uLnTx/>
                <a:uFillTx/>
                <a:latin typeface="+mn-lt"/>
                <a:ea typeface="+mn-ea"/>
                <a:cs typeface="+mn-cs"/>
              </a:rPr>
              <a:t>《离骚》《琵琶行》《水调歌头（明月几时有）》</a:t>
            </a:r>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全国卷</a:t>
            </a:r>
            <a:r>
              <a:rPr lang="en-US" altLang="zh-CN" sz="3200" b="1" noProof="0">
                <a:ln>
                  <a:noFill/>
                </a:ln>
                <a:solidFill>
                  <a:srgbClr val="FF0000"/>
                </a:solidFill>
                <a:effectLst/>
                <a:uLnTx/>
                <a:uFillTx/>
                <a:sym typeface="+mn-ea"/>
              </a:rPr>
              <a:t>2</a:t>
            </a:r>
            <a:r>
              <a:rPr lang="zh-CN" altLang="en-US" sz="3200" b="1" noProof="0">
                <a:ln>
                  <a:noFill/>
                </a:ln>
                <a:solidFill>
                  <a:schemeClr val="tx1"/>
                </a:solidFill>
                <a:effectLst/>
                <a:uLnTx/>
                <a:uFillTx/>
                <a:sym typeface="+mn-ea"/>
              </a:rPr>
              <a:t>《荀子·劝学》《醉翁亭记》《赤壁赋》</a:t>
            </a:r>
          </a:p>
          <a:p>
            <a:pPr algn="l"/>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全国卷</a:t>
            </a:r>
            <a:r>
              <a:rPr lang="en-US" altLang="zh-CN" sz="3200" b="1" noProof="0">
                <a:ln>
                  <a:noFill/>
                </a:ln>
                <a:solidFill>
                  <a:srgbClr val="FF0000"/>
                </a:solidFill>
                <a:effectLst/>
                <a:uLnTx/>
                <a:uFillTx/>
                <a:sym typeface="+mn-ea"/>
              </a:rPr>
              <a:t>3</a:t>
            </a:r>
            <a:r>
              <a:rPr lang="zh-CN" altLang="en-US" sz="3200" b="1" noProof="0">
                <a:ln>
                  <a:noFill/>
                </a:ln>
                <a:solidFill>
                  <a:schemeClr val="tx1"/>
                </a:solidFill>
                <a:effectLst/>
                <a:uLnTx/>
                <a:uFillTx/>
                <a:sym typeface="+mn-ea"/>
              </a:rPr>
              <a:t>《论语·述而》《观刈麦》《阿房宫赋》</a:t>
            </a:r>
          </a:p>
          <a:p>
            <a:pPr algn="l"/>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江苏省</a:t>
            </a:r>
            <a:r>
              <a:rPr lang="zh-CN" altLang="en-US" sz="3200" b="1" noProof="0">
                <a:ln>
                  <a:noFill/>
                </a:ln>
                <a:solidFill>
                  <a:schemeClr val="tx1"/>
                </a:solidFill>
                <a:effectLst/>
                <a:uLnTx/>
                <a:uFillTx/>
                <a:sym typeface="+mn-ea"/>
              </a:rPr>
              <a:t>《离骚》《劝学》《蜀道难》《阿房宫赋》《水调歌头》</a:t>
            </a:r>
            <a:r>
              <a:rPr lang="zh-CN" altLang="en-US" sz="3200" b="1" noProof="0">
                <a:ln>
                  <a:noFill/>
                </a:ln>
                <a:solidFill>
                  <a:srgbClr val="7030A0"/>
                </a:solidFill>
                <a:effectLst/>
                <a:uLnTx/>
                <a:uFillTx/>
                <a:sym typeface="+mn-ea"/>
              </a:rPr>
              <a:t>张养浩《山坡羊 潼关怀古》</a:t>
            </a:r>
            <a:r>
              <a:rPr lang="zh-CN" altLang="en-US" sz="3200" b="1" noProof="0">
                <a:ln>
                  <a:noFill/>
                </a:ln>
                <a:solidFill>
                  <a:schemeClr val="tx1"/>
                </a:solidFill>
                <a:effectLst/>
                <a:uLnTx/>
                <a:uFillTx/>
                <a:sym typeface="+mn-ea"/>
              </a:rPr>
              <a:t>《诗经</a:t>
            </a:r>
            <a:r>
              <a:rPr lang="zh-CN" altLang="en-US" sz="3200" b="1" noProof="0">
                <a:ln>
                  <a:noFill/>
                </a:ln>
                <a:solidFill>
                  <a:schemeClr val="tx1"/>
                </a:solidFill>
                <a:effectLst/>
                <a:uLnTx/>
                <a:uFillTx/>
                <a:latin typeface="Calibri" panose="020F0502020204030204" charset="0"/>
                <a:cs typeface="Calibri" panose="020F0502020204030204" charset="0"/>
                <a:sym typeface="+mn-ea"/>
              </a:rPr>
              <a:t>∙</a:t>
            </a:r>
            <a:r>
              <a:rPr lang="zh-CN" altLang="en-US" sz="3200" b="1" noProof="0">
                <a:ln>
                  <a:noFill/>
                </a:ln>
                <a:solidFill>
                  <a:schemeClr val="tx1"/>
                </a:solidFill>
                <a:effectLst/>
                <a:uLnTx/>
                <a:uFillTx/>
                <a:sym typeface="+mn-ea"/>
              </a:rPr>
              <a:t>卫风</a:t>
            </a:r>
            <a:r>
              <a:rPr lang="zh-CN" altLang="en-US" sz="3200" b="1" noProof="0">
                <a:ln>
                  <a:noFill/>
                </a:ln>
                <a:solidFill>
                  <a:schemeClr val="tx1"/>
                </a:solidFill>
                <a:effectLst/>
                <a:uLnTx/>
                <a:uFillTx/>
                <a:latin typeface="Calibri" panose="020F0502020204030204" charset="0"/>
                <a:cs typeface="Calibri" panose="020F0502020204030204" charset="0"/>
                <a:sym typeface="+mn-ea"/>
              </a:rPr>
              <a:t>∙</a:t>
            </a:r>
            <a:r>
              <a:rPr lang="zh-CN" altLang="en-US" sz="3200" b="1" noProof="0">
                <a:ln>
                  <a:noFill/>
                </a:ln>
                <a:solidFill>
                  <a:schemeClr val="tx1"/>
                </a:solidFill>
                <a:effectLst/>
                <a:uLnTx/>
                <a:uFillTx/>
                <a:sym typeface="+mn-ea"/>
              </a:rPr>
              <a:t>木瓜》</a:t>
            </a:r>
            <a:r>
              <a:rPr lang="zh-CN" altLang="en-US" sz="3200" b="1" noProof="0">
                <a:ln>
                  <a:noFill/>
                </a:ln>
                <a:solidFill>
                  <a:srgbClr val="7030A0"/>
                </a:solidFill>
                <a:effectLst/>
                <a:uLnTx/>
                <a:uFillTx/>
                <a:sym typeface="+mn-ea"/>
              </a:rPr>
              <a:t>鲁迅《答客诮》</a:t>
            </a:r>
            <a:endParaRPr lang="zh-CN" altLang="en-US" sz="3200" b="1" noProof="0">
              <a:ln>
                <a:noFill/>
              </a:ln>
              <a:solidFill>
                <a:schemeClr val="tx1"/>
              </a:solidFill>
              <a:effectLst/>
              <a:uLnTx/>
              <a:uFillTx/>
              <a:sym typeface="+mn-ea"/>
            </a:endParaRPr>
          </a:p>
          <a:p>
            <a:pPr algn="l"/>
            <a:r>
              <a:rPr lang="zh-CN" altLang="en-US" sz="3200" b="1" noProof="0">
                <a:ln>
                  <a:noFill/>
                </a:ln>
                <a:solidFill>
                  <a:srgbClr val="FF0000"/>
                </a:solidFill>
                <a:effectLst/>
                <a:uLnTx/>
                <a:uFillTx/>
                <a:sym typeface="+mn-ea"/>
              </a:rPr>
              <a:t>浙江卷</a:t>
            </a:r>
            <a:r>
              <a:rPr lang="zh-CN" altLang="en-US" sz="3200" b="1" noProof="0">
                <a:ln>
                  <a:noFill/>
                </a:ln>
                <a:solidFill>
                  <a:schemeClr val="tx1"/>
                </a:solidFill>
                <a:effectLst/>
                <a:uLnTx/>
                <a:uFillTx/>
                <a:sym typeface="+mn-ea"/>
              </a:rPr>
              <a:t>《论语》《师说》《诗经·氓》《雨霖铃》《春江花月夜》</a:t>
            </a:r>
            <a:r>
              <a:rPr lang="zh-CN" altLang="en-US" sz="3200" noProof="0">
                <a:ln>
                  <a:noFill/>
                </a:ln>
                <a:effectLst/>
                <a:uLnTx/>
                <a:uFillTx/>
                <a:sym typeface="+mn-ea"/>
              </a:rPr>
              <a:t>)</a:t>
            </a: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a:p>
            <a:pPr algn="l"/>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天津卷 </a:t>
            </a:r>
            <a:r>
              <a:rPr lang="zh-CN" altLang="en-US" sz="3200" b="1" noProof="0">
                <a:ln>
                  <a:noFill/>
                </a:ln>
                <a:solidFill>
                  <a:srgbClr val="7030A0"/>
                </a:solidFill>
                <a:effectLst/>
                <a:uLnTx/>
                <a:uFillTx/>
                <a:sym typeface="+mn-ea"/>
              </a:rPr>
              <a:t>曹操《短歌行》</a:t>
            </a:r>
            <a:r>
              <a:rPr lang="zh-CN" altLang="en-US" sz="3200" b="1" noProof="0">
                <a:ln>
                  <a:noFill/>
                </a:ln>
                <a:solidFill>
                  <a:schemeClr val="tx1"/>
                </a:solidFill>
                <a:effectLst/>
                <a:uLnTx/>
                <a:uFillTx/>
                <a:sym typeface="+mn-ea"/>
              </a:rPr>
              <a:t>《寡人之于国也》</a:t>
            </a:r>
            <a:r>
              <a:rPr lang="zh-CN" altLang="en-US" sz="3200" b="1" noProof="0">
                <a:ln>
                  <a:noFill/>
                </a:ln>
                <a:solidFill>
                  <a:srgbClr val="7030A0"/>
                </a:solidFill>
                <a:effectLst/>
                <a:uLnTx/>
                <a:uFillTx/>
                <a:sym typeface="+mn-ea"/>
              </a:rPr>
              <a:t>杜甫《蜀相》</a:t>
            </a:r>
            <a:r>
              <a:rPr lang="zh-CN" altLang="en-US" sz="3200" b="1" noProof="0">
                <a:ln>
                  <a:noFill/>
                </a:ln>
                <a:gradFill>
                  <a:gsLst>
                    <a:gs pos="0">
                      <a:srgbClr val="012D86"/>
                    </a:gs>
                    <a:gs pos="100000">
                      <a:srgbClr val="0E2557"/>
                    </a:gs>
                  </a:gsLst>
                  <a:lin scaled="0"/>
                </a:gradFill>
                <a:effectLst/>
                <a:uLnTx/>
                <a:uFillTx/>
                <a:sym typeface="+mn-ea"/>
              </a:rPr>
              <a:t>苏轼《定风波》</a:t>
            </a:r>
            <a:r>
              <a:rPr lang="zh-CN" altLang="en-US" sz="3200" b="1" noProof="0">
                <a:ln>
                  <a:noFill/>
                </a:ln>
                <a:solidFill>
                  <a:schemeClr val="tx1"/>
                </a:solidFill>
                <a:effectLst/>
                <a:uLnTx/>
                <a:uFillTx/>
                <a:sym typeface="+mn-ea"/>
              </a:rPr>
              <a:t>《荀子·劝学》</a:t>
            </a:r>
            <a:endParaRPr kumimoji="0" lang="zh-CN" altLang="en-US" sz="3200" b="1" u="none" strike="noStrike" kern="1200" cap="none" spc="0" normalizeH="0" baseline="0" noProof="0">
              <a:ln>
                <a:noFill/>
              </a:ln>
              <a:solidFill>
                <a:schemeClr val="tx1"/>
              </a:solidFill>
              <a:effectLst/>
              <a:uLnTx/>
              <a:uFillTx/>
              <a:latin typeface="+mn-lt"/>
              <a:ea typeface="+mn-ea"/>
              <a:cs typeface="+mn-cs"/>
            </a:endParaRPr>
          </a:p>
          <a:p>
            <a:pPr algn="l"/>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山东卷</a:t>
            </a:r>
            <a:endParaRPr kumimoji="0" lang="zh-CN" altLang="en-US" sz="3200" b="1" i="0" u="none" strike="noStrike" kern="1200" cap="none" spc="0" normalizeH="0" baseline="0" noProof="0">
              <a:ln>
                <a:noFill/>
              </a:ln>
              <a:solidFill>
                <a:srgbClr val="FF0000"/>
              </a:solidFill>
              <a:effectLst/>
              <a:uLnTx/>
              <a:uFillTx/>
              <a:latin typeface="+mn-lt"/>
              <a:ea typeface="+mn-ea"/>
              <a:cs typeface="+mn-cs"/>
            </a:endParaRPr>
          </a:p>
          <a:p>
            <a:pPr algn="l"/>
            <a:r>
              <a:rPr lang="zh-CN" altLang="en-US" sz="3200" b="1" noProof="0">
                <a:ln>
                  <a:noFill/>
                </a:ln>
                <a:solidFill>
                  <a:schemeClr val="tx1"/>
                </a:solidFill>
                <a:effectLst/>
                <a:uLnTx/>
                <a:uFillTx/>
                <a:sym typeface="+mn-ea"/>
              </a:rPr>
              <a:t>《论话·先进》</a:t>
            </a:r>
            <a:r>
              <a:rPr lang="zh-CN" altLang="en-US" sz="3200" b="1" noProof="0">
                <a:ln>
                  <a:noFill/>
                </a:ln>
                <a:solidFill>
                  <a:srgbClr val="7030A0"/>
                </a:solidFill>
                <a:effectLst/>
                <a:uLnTx/>
                <a:uFillTx/>
                <a:sym typeface="+mn-ea"/>
              </a:rPr>
              <a:t>李清照《一剪梅（红藕香残玉簟秋）》</a:t>
            </a:r>
            <a:r>
              <a:rPr lang="zh-CN" altLang="en-US" sz="3200" b="1" noProof="0">
                <a:ln>
                  <a:noFill/>
                </a:ln>
                <a:solidFill>
                  <a:schemeClr val="tx1"/>
                </a:solidFill>
                <a:effectLst/>
                <a:uLnTx/>
                <a:uFillTx/>
                <a:sym typeface="+mn-ea"/>
              </a:rPr>
              <a:t>辛弃疾《菩萨蛮（郁孤台下清江水）》</a:t>
            </a:r>
            <a:endParaRPr kumimoji="0" lang="zh-CN" altLang="en-US" sz="3200" b="1" i="0" u="none" strike="noStrike" kern="1200" cap="none" spc="0" normalizeH="0" baseline="0" noProof="0">
              <a:ln>
                <a:noFill/>
              </a:ln>
              <a:solidFill>
                <a:schemeClr val="tx1"/>
              </a:solidFill>
              <a:effectLst/>
              <a:uLnTx/>
              <a:uFillTx/>
              <a:latin typeface="Calibri" panose="020F0502020204030204" charset="0"/>
              <a:ea typeface="+mn-ea"/>
              <a:cs typeface="Calibri" panose="020F0502020204030204" charset="0"/>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3835400" y="133350"/>
            <a:ext cx="8333740" cy="672465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3600" b="1" noProof="0">
              <a:ln>
                <a:noFill/>
              </a:ln>
              <a:solidFill>
                <a:srgbClr val="FF0000"/>
              </a:solidFill>
              <a:effectLst/>
              <a:uLnTx/>
              <a:uFillTx/>
              <a:sym typeface="+mn-ea"/>
            </a:endParaRPr>
          </a:p>
          <a:p>
            <a:pPr algn="l"/>
            <a:r>
              <a:rPr lang="en-US" altLang="zh-CN" sz="3600" b="1" noProof="0">
                <a:ln>
                  <a:noFill/>
                </a:ln>
                <a:solidFill>
                  <a:srgbClr val="FF0000"/>
                </a:solidFill>
                <a:effectLst/>
                <a:uLnTx/>
                <a:uFillTx/>
                <a:sym typeface="+mn-ea"/>
              </a:rPr>
              <a:t>情景式名句名篇默写</a:t>
            </a:r>
            <a:r>
              <a:rPr lang="zh-CN" altLang="en-US" sz="3600" b="1" noProof="0">
                <a:ln>
                  <a:noFill/>
                </a:ln>
                <a:solidFill>
                  <a:srgbClr val="FF0000"/>
                </a:solidFill>
                <a:effectLst/>
                <a:uLnTx/>
                <a:uFillTx/>
                <a:sym typeface="+mn-ea"/>
              </a:rPr>
              <a:t>篇目：</a:t>
            </a:r>
            <a:endParaRPr lang="en-US" altLang="zh-CN" sz="3600" b="1" noProof="0">
              <a:ln>
                <a:noFill/>
              </a:ln>
              <a:solidFill>
                <a:srgbClr val="FF0000"/>
              </a:solidFill>
              <a:effectLst/>
              <a:uLnTx/>
              <a:uFillTx/>
              <a:sym typeface="+mn-ea"/>
            </a:endParaRP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全国卷1</a:t>
            </a:r>
            <a:r>
              <a:rPr lang="zh-CN" altLang="en-US" sz="2400" b="1" noProof="0">
                <a:ln>
                  <a:noFill/>
                </a:ln>
                <a:solidFill>
                  <a:schemeClr val="tx1"/>
                </a:solidFill>
                <a:effectLst/>
                <a:uLnTx/>
                <a:uFillTx/>
                <a:sym typeface="+mn-ea"/>
              </a:rPr>
              <a:t>《离骚》《琵琶行》《水调歌头（明月几时有）》</a:t>
            </a: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全国卷</a:t>
            </a:r>
            <a:r>
              <a:rPr lang="en-US" altLang="zh-CN" sz="2400" b="1" noProof="0">
                <a:ln>
                  <a:noFill/>
                </a:ln>
                <a:solidFill>
                  <a:srgbClr val="FF0000"/>
                </a:solidFill>
                <a:effectLst/>
                <a:uLnTx/>
                <a:uFillTx/>
                <a:sym typeface="+mn-ea"/>
              </a:rPr>
              <a:t>2</a:t>
            </a:r>
            <a:r>
              <a:rPr lang="zh-CN" altLang="en-US" sz="2400" b="1" noProof="0">
                <a:ln>
                  <a:noFill/>
                </a:ln>
                <a:solidFill>
                  <a:schemeClr val="tx1"/>
                </a:solidFill>
                <a:effectLst/>
                <a:uLnTx/>
                <a:uFillTx/>
                <a:sym typeface="+mn-ea"/>
              </a:rPr>
              <a:t>《荀子·劝学》《醉翁亭记》《赤壁赋》</a:t>
            </a: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全国卷</a:t>
            </a:r>
            <a:r>
              <a:rPr lang="en-US" altLang="zh-CN" sz="2400" b="1" noProof="0">
                <a:ln>
                  <a:noFill/>
                </a:ln>
                <a:solidFill>
                  <a:srgbClr val="FF0000"/>
                </a:solidFill>
                <a:effectLst/>
                <a:uLnTx/>
                <a:uFillTx/>
                <a:sym typeface="+mn-ea"/>
              </a:rPr>
              <a:t>3</a:t>
            </a:r>
            <a:r>
              <a:rPr lang="zh-CN" altLang="en-US" sz="2400" b="1" noProof="0">
                <a:ln>
                  <a:noFill/>
                </a:ln>
                <a:solidFill>
                  <a:schemeClr val="tx1"/>
                </a:solidFill>
                <a:effectLst/>
                <a:uLnTx/>
                <a:uFillTx/>
                <a:sym typeface="+mn-ea"/>
              </a:rPr>
              <a:t>《论语·述而》《观刈麦》《阿房宫赋》</a:t>
            </a:r>
          </a:p>
          <a:p>
            <a:pPr algn="l"/>
            <a:endParaRPr lang="zh-CN" altLang="en-US" sz="2400" b="1" noProof="0">
              <a:ln>
                <a:noFill/>
              </a:ln>
              <a:solidFill>
                <a:schemeClr val="tx1"/>
              </a:solidFill>
              <a:effectLst/>
              <a:uLnTx/>
              <a:uFillTx/>
              <a:sym typeface="+mn-ea"/>
            </a:endParaRPr>
          </a:p>
          <a:p>
            <a:pPr algn="l"/>
            <a:r>
              <a:rPr lang="en-US" altLang="zh-CN" sz="3200" b="1" noProof="0">
                <a:ln>
                  <a:noFill/>
                </a:ln>
                <a:solidFill>
                  <a:srgbClr val="FF0000"/>
                </a:solidFill>
                <a:effectLst/>
                <a:uLnTx/>
                <a:uFillTx/>
                <a:sym typeface="+mn-ea"/>
              </a:rPr>
              <a:t>对上下句式名句名篇默写</a:t>
            </a:r>
            <a:r>
              <a:rPr lang="zh-CN" altLang="en-US" sz="3200" b="1" noProof="0">
                <a:ln>
                  <a:noFill/>
                </a:ln>
                <a:solidFill>
                  <a:srgbClr val="FF0000"/>
                </a:solidFill>
                <a:effectLst/>
                <a:uLnTx/>
                <a:uFillTx/>
                <a:sym typeface="+mn-ea"/>
              </a:rPr>
              <a:t>篇目：</a:t>
            </a:r>
            <a:endParaRPr lang="en-US" altLang="zh-CN" sz="3200" b="1" noProof="0">
              <a:ln>
                <a:noFill/>
              </a:ln>
              <a:solidFill>
                <a:srgbClr val="FF0000"/>
              </a:solidFill>
              <a:effectLst/>
              <a:uLnTx/>
              <a:uFillTx/>
              <a:sym typeface="+mn-ea"/>
            </a:endParaRP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江苏省</a:t>
            </a:r>
            <a:r>
              <a:rPr lang="zh-CN" altLang="en-US" sz="2400" b="1" noProof="0">
                <a:ln>
                  <a:noFill/>
                </a:ln>
                <a:solidFill>
                  <a:schemeClr val="tx1"/>
                </a:solidFill>
                <a:effectLst/>
                <a:uLnTx/>
                <a:uFillTx/>
                <a:sym typeface="+mn-ea"/>
              </a:rPr>
              <a:t>《离骚》《劝学》《蜀道难》《阿房宫赋》《水调歌头》</a:t>
            </a:r>
            <a:r>
              <a:rPr lang="zh-CN" altLang="en-US" sz="2400" b="1" noProof="0">
                <a:ln>
                  <a:noFill/>
                </a:ln>
                <a:solidFill>
                  <a:srgbClr val="7030A0"/>
                </a:solidFill>
                <a:effectLst/>
                <a:uLnTx/>
                <a:uFillTx/>
                <a:sym typeface="+mn-ea"/>
              </a:rPr>
              <a:t>张养浩《山坡羊 潼关怀古》</a:t>
            </a:r>
            <a:r>
              <a:rPr lang="zh-CN" altLang="en-US" sz="2400" b="1" noProof="0">
                <a:ln>
                  <a:noFill/>
                </a:ln>
                <a:solidFill>
                  <a:schemeClr val="tx1"/>
                </a:solidFill>
                <a:effectLst/>
                <a:uLnTx/>
                <a:uFillTx/>
                <a:sym typeface="+mn-ea"/>
              </a:rPr>
              <a:t>《诗经</a:t>
            </a:r>
            <a:r>
              <a:rPr lang="zh-CN" altLang="en-US" sz="2400" b="1" noProof="0">
                <a:ln>
                  <a:noFill/>
                </a:ln>
                <a:solidFill>
                  <a:schemeClr val="tx1"/>
                </a:solidFill>
                <a:effectLst/>
                <a:uLnTx/>
                <a:uFillTx/>
                <a:latin typeface="Calibri" panose="020F0502020204030204" charset="0"/>
                <a:cs typeface="Calibri" panose="020F0502020204030204" charset="0"/>
                <a:sym typeface="+mn-ea"/>
              </a:rPr>
              <a:t>∙</a:t>
            </a:r>
            <a:r>
              <a:rPr lang="zh-CN" altLang="en-US" sz="2400" b="1" noProof="0">
                <a:ln>
                  <a:noFill/>
                </a:ln>
                <a:solidFill>
                  <a:schemeClr val="tx1"/>
                </a:solidFill>
                <a:effectLst/>
                <a:uLnTx/>
                <a:uFillTx/>
                <a:sym typeface="+mn-ea"/>
              </a:rPr>
              <a:t>卫风</a:t>
            </a:r>
            <a:r>
              <a:rPr lang="zh-CN" altLang="en-US" sz="2400" b="1" noProof="0">
                <a:ln>
                  <a:noFill/>
                </a:ln>
                <a:solidFill>
                  <a:schemeClr val="tx1"/>
                </a:solidFill>
                <a:effectLst/>
                <a:uLnTx/>
                <a:uFillTx/>
                <a:latin typeface="Calibri" panose="020F0502020204030204" charset="0"/>
                <a:cs typeface="Calibri" panose="020F0502020204030204" charset="0"/>
                <a:sym typeface="+mn-ea"/>
              </a:rPr>
              <a:t>∙</a:t>
            </a:r>
            <a:r>
              <a:rPr lang="zh-CN" altLang="en-US" sz="2400" b="1" noProof="0">
                <a:ln>
                  <a:noFill/>
                </a:ln>
                <a:solidFill>
                  <a:schemeClr val="tx1"/>
                </a:solidFill>
                <a:effectLst/>
                <a:uLnTx/>
                <a:uFillTx/>
                <a:sym typeface="+mn-ea"/>
              </a:rPr>
              <a:t>木瓜》</a:t>
            </a:r>
            <a:r>
              <a:rPr lang="zh-CN" altLang="en-US" sz="2400" b="1" noProof="0">
                <a:ln>
                  <a:noFill/>
                </a:ln>
                <a:solidFill>
                  <a:srgbClr val="7030A0"/>
                </a:solidFill>
                <a:effectLst/>
                <a:uLnTx/>
                <a:uFillTx/>
                <a:sym typeface="+mn-ea"/>
              </a:rPr>
              <a:t>鲁迅《答客诮》</a:t>
            </a:r>
            <a:endParaRPr lang="zh-CN" altLang="en-US" sz="2400" b="1" noProof="0">
              <a:ln>
                <a:noFill/>
              </a:ln>
              <a:solidFill>
                <a:schemeClr val="tx1"/>
              </a:solidFill>
              <a:effectLst/>
              <a:uLnTx/>
              <a:uFillTx/>
              <a:sym typeface="+mn-ea"/>
            </a:endParaRPr>
          </a:p>
          <a:p>
            <a:pPr algn="l"/>
            <a:r>
              <a:rPr lang="zh-CN" altLang="en-US" sz="2400" b="1" noProof="0">
                <a:ln>
                  <a:noFill/>
                </a:ln>
                <a:solidFill>
                  <a:srgbClr val="FF0000"/>
                </a:solidFill>
                <a:effectLst/>
                <a:uLnTx/>
                <a:uFillTx/>
                <a:sym typeface="+mn-ea"/>
              </a:rPr>
              <a:t>浙江卷</a:t>
            </a:r>
            <a:r>
              <a:rPr lang="zh-CN" altLang="en-US" sz="2400" b="1" noProof="0">
                <a:ln>
                  <a:noFill/>
                </a:ln>
                <a:solidFill>
                  <a:schemeClr val="tx1"/>
                </a:solidFill>
                <a:effectLst/>
                <a:uLnTx/>
                <a:uFillTx/>
                <a:sym typeface="+mn-ea"/>
              </a:rPr>
              <a:t>《论语》《师说》《诗经·氓》《雨霖铃》《春江花月夜》</a:t>
            </a:r>
            <a:r>
              <a:rPr lang="zh-CN" altLang="en-US" sz="2400" noProof="0">
                <a:ln>
                  <a:noFill/>
                </a:ln>
                <a:effectLst/>
                <a:uLnTx/>
                <a:uFillTx/>
                <a:sym typeface="+mn-ea"/>
              </a:rPr>
              <a:t>)</a:t>
            </a: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天津卷 </a:t>
            </a:r>
            <a:r>
              <a:rPr lang="zh-CN" altLang="en-US" sz="2400" b="1" noProof="0">
                <a:ln>
                  <a:noFill/>
                </a:ln>
                <a:solidFill>
                  <a:srgbClr val="7030A0"/>
                </a:solidFill>
                <a:effectLst/>
                <a:uLnTx/>
                <a:uFillTx/>
                <a:sym typeface="+mn-ea"/>
              </a:rPr>
              <a:t>曹操《短歌行》</a:t>
            </a:r>
            <a:r>
              <a:rPr lang="zh-CN" altLang="en-US" sz="2400" b="1" noProof="0">
                <a:ln>
                  <a:noFill/>
                </a:ln>
                <a:solidFill>
                  <a:schemeClr val="tx1"/>
                </a:solidFill>
                <a:effectLst/>
                <a:uLnTx/>
                <a:uFillTx/>
                <a:sym typeface="+mn-ea"/>
              </a:rPr>
              <a:t>《寡人之于国也》</a:t>
            </a:r>
            <a:r>
              <a:rPr lang="zh-CN" altLang="en-US" sz="2400" b="1" noProof="0">
                <a:ln>
                  <a:noFill/>
                </a:ln>
                <a:solidFill>
                  <a:srgbClr val="7030A0"/>
                </a:solidFill>
                <a:effectLst/>
                <a:uLnTx/>
                <a:uFillTx/>
                <a:sym typeface="+mn-ea"/>
              </a:rPr>
              <a:t>杜甫《蜀相》</a:t>
            </a:r>
            <a:r>
              <a:rPr lang="zh-CN" altLang="en-US" sz="2400" b="1" noProof="0">
                <a:ln>
                  <a:noFill/>
                </a:ln>
                <a:gradFill>
                  <a:gsLst>
                    <a:gs pos="0">
                      <a:srgbClr val="012D86"/>
                    </a:gs>
                    <a:gs pos="100000">
                      <a:srgbClr val="0E2557"/>
                    </a:gs>
                  </a:gsLst>
                  <a:lin scaled="0"/>
                </a:gradFill>
                <a:effectLst/>
                <a:uLnTx/>
                <a:uFillTx/>
                <a:sym typeface="+mn-ea"/>
              </a:rPr>
              <a:t>苏轼《定风波》</a:t>
            </a:r>
            <a:r>
              <a:rPr lang="zh-CN" altLang="en-US" sz="2400" b="1" noProof="0">
                <a:ln>
                  <a:noFill/>
                </a:ln>
                <a:solidFill>
                  <a:schemeClr val="tx1"/>
                </a:solidFill>
                <a:effectLst/>
                <a:uLnTx/>
                <a:uFillTx/>
                <a:sym typeface="+mn-ea"/>
              </a:rPr>
              <a:t>《荀子·劝学》</a:t>
            </a:r>
            <a:endParaRPr kumimoji="0" lang="zh-CN" altLang="en-US" sz="2400" b="1" u="none" strike="noStrike" kern="1200" cap="none" spc="0" normalizeH="0" baseline="0" noProof="0">
              <a:ln>
                <a:noFill/>
              </a:ln>
              <a:solidFill>
                <a:schemeClr val="tx1"/>
              </a:solidFill>
              <a:effectLst/>
              <a:uLnTx/>
              <a:uFillTx/>
              <a:latin typeface="+mn-lt"/>
              <a:ea typeface="+mn-ea"/>
              <a:cs typeface="+mn-cs"/>
            </a:endParaRPr>
          </a:p>
          <a:p>
            <a:pPr algn="l"/>
            <a:r>
              <a:rPr lang="en-US" altLang="zh-CN" sz="2400" b="1" noProof="0">
                <a:ln>
                  <a:noFill/>
                </a:ln>
                <a:solidFill>
                  <a:srgbClr val="FF0000"/>
                </a:solidFill>
                <a:effectLst/>
                <a:uLnTx/>
                <a:uFillTx/>
                <a:sym typeface="+mn-ea"/>
              </a:rPr>
              <a:t>2020</a:t>
            </a:r>
            <a:r>
              <a:rPr lang="zh-CN" altLang="en-US" sz="2400" b="1" noProof="0">
                <a:ln>
                  <a:noFill/>
                </a:ln>
                <a:solidFill>
                  <a:srgbClr val="FF0000"/>
                </a:solidFill>
                <a:effectLst/>
                <a:uLnTx/>
                <a:uFillTx/>
                <a:sym typeface="+mn-ea"/>
              </a:rPr>
              <a:t>山东卷</a:t>
            </a:r>
            <a:r>
              <a:rPr lang="zh-CN" altLang="en-US" sz="2400" b="1" noProof="0">
                <a:ln>
                  <a:noFill/>
                </a:ln>
                <a:solidFill>
                  <a:schemeClr val="tx1"/>
                </a:solidFill>
                <a:effectLst/>
                <a:uLnTx/>
                <a:uFillTx/>
                <a:sym typeface="+mn-ea"/>
              </a:rPr>
              <a:t>《论话·先进》</a:t>
            </a:r>
            <a:r>
              <a:rPr lang="zh-CN" altLang="en-US" sz="2400" b="1" noProof="0">
                <a:ln>
                  <a:noFill/>
                </a:ln>
                <a:solidFill>
                  <a:srgbClr val="7030A0"/>
                </a:solidFill>
                <a:effectLst/>
                <a:uLnTx/>
                <a:uFillTx/>
                <a:sym typeface="+mn-ea"/>
              </a:rPr>
              <a:t>李清照《一剪梅（红藕香残玉簟秋）》</a:t>
            </a:r>
            <a:r>
              <a:rPr lang="zh-CN" altLang="en-US" sz="2400" b="1" noProof="0">
                <a:ln>
                  <a:noFill/>
                </a:ln>
                <a:solidFill>
                  <a:schemeClr val="tx1"/>
                </a:solidFill>
                <a:effectLst/>
                <a:uLnTx/>
                <a:uFillTx/>
                <a:sym typeface="+mn-ea"/>
              </a:rPr>
              <a:t>辛弃疾《菩萨蛮（郁孤台下清江水）》</a:t>
            </a:r>
            <a:endPar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Calibri" panose="020F0502020204030204" charset="0"/>
            </a:endParaRPr>
          </a:p>
          <a:p>
            <a:pPr algn="l"/>
            <a:endParaRPr kumimoji="0" lang="en-US" altLang="zh-CN" sz="2400" b="1" i="0" u="none" strike="noStrike" kern="1200" cap="none" spc="0" normalizeH="0" baseline="0" noProof="0">
              <a:ln>
                <a:noFill/>
              </a:ln>
              <a:solidFill>
                <a:srgbClr val="FF0000"/>
              </a:solidFill>
              <a:effectLst/>
              <a:uLnTx/>
              <a:uFillTx/>
              <a:latin typeface="+mn-lt"/>
              <a:ea typeface="+mn-ea"/>
              <a:cs typeface="+mn-cs"/>
            </a:endParaRPr>
          </a:p>
          <a:p>
            <a:pPr algn="l"/>
            <a:endParaRPr lang="zh-CN" altLang="en-US" sz="2400" b="1" noProof="0">
              <a:ln>
                <a:noFill/>
              </a:ln>
              <a:solidFill>
                <a:schemeClr val="tx1"/>
              </a:solidFill>
              <a:effectLst/>
              <a:uLnTx/>
              <a:uFillTx/>
              <a:sym typeface="+mn-ea"/>
            </a:endParaRPr>
          </a:p>
          <a:p>
            <a:pPr algn="l"/>
            <a:endParaRPr kumimoji="0" lang="zh-CN" altLang="en-US" sz="2400" b="1" i="0" u="none" strike="noStrike" kern="1200" cap="none" spc="0" normalizeH="0" baseline="0" noProof="0">
              <a:ln>
                <a:noFill/>
              </a:ln>
              <a:solidFill>
                <a:srgbClr val="FF0000"/>
              </a:solidFill>
              <a:effectLst/>
              <a:uLnTx/>
              <a:uFillTx/>
              <a:latin typeface="+mn-lt"/>
              <a:ea typeface="+mn-ea"/>
              <a:cs typeface="+mn-cs"/>
            </a:endParaRPr>
          </a:p>
        </p:txBody>
      </p:sp>
      <p:pic>
        <p:nvPicPr>
          <p:cNvPr id="6" name="图片 5" descr="u=3236594352,4193918181&amp;fm=26&amp;gp=0"/>
          <p:cNvPicPr>
            <a:picLocks noChangeAspect="1"/>
          </p:cNvPicPr>
          <p:nvPr/>
        </p:nvPicPr>
        <p:blipFill>
          <a:blip r:embed="rId7" cstate="print"/>
          <a:stretch>
            <a:fillRect/>
          </a:stretch>
        </p:blipFill>
        <p:spPr>
          <a:xfrm>
            <a:off x="0" y="632460"/>
            <a:ext cx="3701415" cy="517461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名句名篇</a:t>
            </a:r>
            <a:r>
              <a:rPr kumimoji="0" lang="en-US" altLang="zh-CN" sz="4400" b="1" i="0" u="none" strike="noStrike" kern="1200" cap="none" spc="0" normalizeH="0" baseline="0" noProof="0">
                <a:ln>
                  <a:noFill/>
                </a:ln>
                <a:solidFill>
                  <a:srgbClr val="FF0000"/>
                </a:solidFill>
                <a:effectLst/>
                <a:uLnTx/>
                <a:uFillTx/>
                <a:latin typeface="+mn-lt"/>
                <a:ea typeface="+mn-ea"/>
                <a:cs typeface="+mn-cs"/>
              </a:rPr>
              <a:t>考点</a:t>
            </a: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      “</a:t>
            </a:r>
            <a:r>
              <a:rPr kumimoji="0" lang="en-US" altLang="zh-CN" sz="3600" b="1" i="0" u="none" strike="noStrike" kern="1200" cap="none" spc="0" normalizeH="0" baseline="0" noProof="0">
                <a:ln>
                  <a:noFill/>
                </a:ln>
                <a:solidFill>
                  <a:srgbClr val="FF0000"/>
                </a:solidFill>
                <a:effectLst/>
                <a:uLnTx/>
                <a:uFillTx/>
                <a:latin typeface="+mn-lt"/>
                <a:ea typeface="+mn-ea"/>
                <a:cs typeface="+mn-cs"/>
              </a:rPr>
              <a:t>名句</a:t>
            </a:r>
            <a:r>
              <a:rPr kumimoji="0" lang="en-US" altLang="zh-CN" sz="3600" b="1" i="0" u="none" strike="noStrike" kern="1200" cap="none" spc="0" normalizeH="0" baseline="0" noProof="0">
                <a:ln>
                  <a:noFill/>
                </a:ln>
                <a:solidFill>
                  <a:schemeClr val="tx1"/>
                </a:solidFill>
                <a:effectLst/>
                <a:uLnTx/>
                <a:uFillTx/>
                <a:latin typeface="+mn-lt"/>
                <a:ea typeface="+mn-ea"/>
                <a:cs typeface="+mn-cs"/>
              </a:rPr>
              <a:t>”,是指那些广泛流传和文质兼美的诗句、文句、格</a:t>
            </a: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言警句等，它们大都语言简练</a:t>
            </a:r>
            <a:r>
              <a:rPr kumimoji="0" lang="zh-CN" altLang="en-US" sz="3600" b="1" i="0" u="none" strike="noStrike" kern="1200" cap="none" spc="0" normalizeH="0" baseline="0" noProof="0">
                <a:ln>
                  <a:noFill/>
                </a:ln>
                <a:solidFill>
                  <a:schemeClr val="tx1"/>
                </a:solidFill>
                <a:effectLst/>
                <a:uLnTx/>
                <a:uFillTx/>
                <a:latin typeface="+mn-lt"/>
                <a:ea typeface="+mn-ea"/>
                <a:cs typeface="+mn-cs"/>
              </a:rPr>
              <a:t>、</a:t>
            </a:r>
            <a:r>
              <a:rPr kumimoji="0" lang="en-US" altLang="zh-CN" sz="3600" b="1" i="0" u="none" strike="noStrike" kern="1200" cap="none" spc="0" normalizeH="0" baseline="0" noProof="0">
                <a:ln>
                  <a:noFill/>
                </a:ln>
                <a:solidFill>
                  <a:schemeClr val="tx1"/>
                </a:solidFill>
                <a:effectLst/>
                <a:uLnTx/>
                <a:uFillTx/>
                <a:latin typeface="+mn-lt"/>
                <a:ea typeface="+mn-ea"/>
                <a:cs typeface="+mn-cs"/>
              </a:rPr>
              <a:t>内涵深刻</a:t>
            </a:r>
            <a:r>
              <a:rPr kumimoji="0" lang="zh-CN" altLang="en-US" sz="3600" b="1" i="0" u="none" strike="noStrike" kern="1200" cap="none" spc="0" normalizeH="0" baseline="0" noProof="0">
                <a:ln>
                  <a:noFill/>
                </a:ln>
                <a:solidFill>
                  <a:schemeClr val="tx1"/>
                </a:solidFill>
                <a:effectLst/>
                <a:uLnTx/>
                <a:uFillTx/>
                <a:latin typeface="+mn-lt"/>
                <a:ea typeface="+mn-ea"/>
                <a:cs typeface="+mn-cs"/>
              </a:rPr>
              <a:t>，</a:t>
            </a:r>
            <a:r>
              <a:rPr kumimoji="0" lang="en-US" altLang="zh-CN" sz="3600" b="1" i="0" u="none" strike="noStrike" kern="1200" cap="none" spc="0" normalizeH="0" baseline="0" noProof="0">
                <a:ln>
                  <a:noFill/>
                </a:ln>
                <a:solidFill>
                  <a:schemeClr val="tx1"/>
                </a:solidFill>
                <a:effectLst/>
                <a:uLnTx/>
                <a:uFillTx/>
                <a:latin typeface="+mn-lt"/>
                <a:ea typeface="+mn-ea"/>
                <a:cs typeface="+mn-cs"/>
              </a:rPr>
              <a:t>是中华民族智慧的结晶，是汉语言艺术的精华。如:“</a:t>
            </a:r>
            <a:r>
              <a:rPr kumimoji="0" lang="en-US" altLang="zh-CN" sz="3600" b="1" i="0" u="none" strike="noStrike" kern="1200" cap="none" spc="0" normalizeH="0" baseline="0" noProof="0">
                <a:ln>
                  <a:noFill/>
                </a:ln>
                <a:solidFill>
                  <a:srgbClr val="FF0000"/>
                </a:solidFill>
                <a:effectLst/>
                <a:uLnTx/>
                <a:uFillTx/>
                <a:latin typeface="+mn-lt"/>
                <a:ea typeface="+mn-ea"/>
                <a:cs typeface="+mn-cs"/>
              </a:rPr>
              <a:t>满招损，谦受益</a:t>
            </a:r>
            <a:r>
              <a:rPr kumimoji="0" lang="en-US" altLang="zh-CN" sz="3600" b="1" i="0" u="none" strike="noStrike" kern="1200" cap="none" spc="0" normalizeH="0" baseline="0" noProof="0">
                <a:ln>
                  <a:noFill/>
                </a:ln>
                <a:solidFill>
                  <a:schemeClr val="tx1"/>
                </a:solidFill>
                <a:effectLst/>
                <a:uLnTx/>
                <a:uFillTx/>
                <a:latin typeface="+mn-lt"/>
                <a:ea typeface="+mn-ea"/>
                <a:cs typeface="+mn-cs"/>
              </a:rPr>
              <a:t>。”</a:t>
            </a:r>
            <a:r>
              <a:rPr kumimoji="0" lang="zh-CN" altLang="en-US" sz="3600" b="1" i="0" u="none" strike="noStrike" kern="1200" cap="none" spc="0" normalizeH="0" baseline="0" noProof="0">
                <a:ln>
                  <a:noFill/>
                </a:ln>
                <a:solidFill>
                  <a:schemeClr val="tx1"/>
                </a:solidFill>
                <a:effectLst/>
                <a:uLnTx/>
                <a:uFillTx/>
                <a:latin typeface="+mn-lt"/>
                <a:ea typeface="+mn-ea"/>
                <a:cs typeface="+mn-cs"/>
              </a:rPr>
              <a:t>（</a:t>
            </a:r>
            <a:r>
              <a:rPr kumimoji="0" lang="en-US" altLang="zh-CN" sz="3600" b="1" i="0" u="none" strike="noStrike" kern="1200" cap="none" spc="0" normalizeH="0" baseline="0" noProof="0">
                <a:ln>
                  <a:noFill/>
                </a:ln>
                <a:solidFill>
                  <a:schemeClr val="tx1"/>
                </a:solidFill>
                <a:effectLst/>
                <a:uLnTx/>
                <a:uFillTx/>
                <a:latin typeface="+mn-lt"/>
                <a:ea typeface="+mn-ea"/>
                <a:cs typeface="+mn-cs"/>
              </a:rPr>
              <a:t>《尚书》</a:t>
            </a:r>
            <a:r>
              <a:rPr kumimoji="0" lang="zh-CN" altLang="en-US" sz="3600" b="1" i="0" u="none" strike="noStrike" kern="1200" cap="none" spc="0" normalizeH="0" baseline="0" noProof="0">
                <a:ln>
                  <a:noFill/>
                </a:ln>
                <a:solidFill>
                  <a:schemeClr val="tx1"/>
                </a:solidFill>
                <a:effectLst/>
                <a:uLnTx/>
                <a:uFillTx/>
                <a:latin typeface="+mn-lt"/>
                <a:ea typeface="+mn-ea"/>
                <a:cs typeface="+mn-cs"/>
              </a:rPr>
              <a:t>）</a:t>
            </a:r>
            <a:r>
              <a:rPr kumimoji="0" lang="en-US" altLang="zh-CN" sz="3600" b="1" i="0" u="none" strike="noStrike" kern="1200" cap="none" spc="0" normalizeH="0" baseline="0" noProof="0">
                <a:ln>
                  <a:noFill/>
                </a:ln>
                <a:solidFill>
                  <a:schemeClr val="tx1"/>
                </a:solidFill>
                <a:effectLst/>
                <a:uLnTx/>
                <a:uFillTx/>
                <a:latin typeface="+mn-lt"/>
                <a:ea typeface="+mn-ea"/>
                <a:cs typeface="+mn-cs"/>
              </a:rPr>
              <a:t>“</a:t>
            </a:r>
            <a:r>
              <a:rPr kumimoji="0" lang="en-US" altLang="zh-CN" sz="3600" b="1" i="0" u="none" strike="noStrike" kern="1200" cap="none" spc="0" normalizeH="0" baseline="0" noProof="0">
                <a:ln>
                  <a:noFill/>
                </a:ln>
                <a:solidFill>
                  <a:srgbClr val="FF0000"/>
                </a:solidFill>
                <a:effectLst/>
                <a:uLnTx/>
                <a:uFillTx/>
                <a:latin typeface="+mn-lt"/>
                <a:ea typeface="+mn-ea"/>
                <a:cs typeface="+mn-cs"/>
              </a:rPr>
              <a:t>学而不思则罔,思而不学则殆。</a:t>
            </a:r>
            <a:r>
              <a:rPr kumimoji="0" lang="en-US" altLang="zh-CN" sz="3600" b="1" i="0" u="none" strike="noStrike" kern="1200" cap="none" spc="0" normalizeH="0" baseline="0" noProof="0">
                <a:ln>
                  <a:noFill/>
                </a:ln>
                <a:solidFill>
                  <a:schemeClr val="tx1"/>
                </a:solidFill>
                <a:effectLst/>
                <a:uLnTx/>
                <a:uFillTx/>
                <a:latin typeface="+mn-lt"/>
                <a:ea typeface="+mn-ea"/>
                <a:cs typeface="+mn-cs"/>
              </a:rPr>
              <a:t>”(《论语》</a:t>
            </a:r>
            <a:r>
              <a:rPr kumimoji="0" lang="zh-CN" altLang="en-US" sz="3600" b="1" i="0" u="none" strike="noStrike" kern="1200" cap="none" spc="0" normalizeH="0" baseline="0" noProof="0">
                <a:ln>
                  <a:noFill/>
                </a:ln>
                <a:solidFill>
                  <a:schemeClr val="tx1"/>
                </a:solidFill>
                <a:effectLst/>
                <a:uLnTx/>
                <a:uFillTx/>
                <a:latin typeface="+mn-lt"/>
                <a:ea typeface="+mn-ea"/>
                <a:cs typeface="+mn-cs"/>
              </a:rPr>
              <a:t>）</a:t>
            </a:r>
            <a:endParaRPr kumimoji="0" lang="en-US" altLang="zh-CN" sz="36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       “</a:t>
            </a:r>
            <a:r>
              <a:rPr kumimoji="0" lang="en-US" altLang="zh-CN" sz="3600" b="1" i="0" u="none" strike="noStrike" kern="1200" cap="none" spc="0" normalizeH="0" baseline="0" noProof="0">
                <a:ln>
                  <a:noFill/>
                </a:ln>
                <a:solidFill>
                  <a:srgbClr val="FF0000"/>
                </a:solidFill>
                <a:effectLst/>
                <a:uLnTx/>
                <a:uFillTx/>
                <a:latin typeface="+mn-lt"/>
                <a:ea typeface="+mn-ea"/>
                <a:cs typeface="+mn-cs"/>
              </a:rPr>
              <a:t>名篇</a:t>
            </a:r>
            <a:r>
              <a:rPr kumimoji="0" lang="en-US" altLang="zh-CN" sz="3600" b="1" i="0" u="none" strike="noStrike" kern="1200" cap="none" spc="0" normalizeH="0" baseline="0" noProof="0">
                <a:ln>
                  <a:noFill/>
                </a:ln>
                <a:solidFill>
                  <a:schemeClr val="tx1"/>
                </a:solidFill>
                <a:effectLst/>
                <a:uLnTx/>
                <a:uFillTx/>
                <a:latin typeface="+mn-lt"/>
                <a:ea typeface="+mn-ea"/>
                <a:cs typeface="+mn-cs"/>
              </a:rPr>
              <a:t>”,是指在人们心目中占有突出地位,广为流传,常</a:t>
            </a: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被人引用、借鉴的篇目。一般是教材中要求背诵的篇目。这</a:t>
            </a: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些“名篇”，或</a:t>
            </a:r>
            <a:r>
              <a:rPr kumimoji="0" lang="en-US" altLang="zh-CN" sz="3600" b="1" i="0" u="none" strike="noStrike" kern="1200" cap="none" spc="0" normalizeH="0" baseline="0" noProof="0">
                <a:ln>
                  <a:noFill/>
                </a:ln>
                <a:solidFill>
                  <a:srgbClr val="FF0000"/>
                </a:solidFill>
                <a:effectLst/>
                <a:uLnTx/>
                <a:uFillTx/>
                <a:latin typeface="+mn-lt"/>
                <a:ea typeface="+mn-ea"/>
                <a:cs typeface="+mn-cs"/>
              </a:rPr>
              <a:t>揭示人生的哲理</a:t>
            </a:r>
            <a:r>
              <a:rPr kumimoji="0" lang="en-US" altLang="zh-CN" sz="3600" b="1" i="0" u="none" strike="noStrike" kern="1200" cap="none" spc="0" normalizeH="0" baseline="0" noProof="0">
                <a:ln>
                  <a:noFill/>
                </a:ln>
                <a:solidFill>
                  <a:schemeClr val="tx1"/>
                </a:solidFill>
                <a:effectLst/>
                <a:uLnTx/>
                <a:uFillTx/>
                <a:latin typeface="+mn-lt"/>
                <a:ea typeface="+mn-ea"/>
                <a:cs typeface="+mn-cs"/>
              </a:rPr>
              <a:t>,或</a:t>
            </a:r>
            <a:r>
              <a:rPr kumimoji="0" lang="en-US" altLang="zh-CN" sz="3600" b="1" i="0" u="none" strike="noStrike" kern="1200" cap="none" spc="0" normalizeH="0" baseline="0" noProof="0">
                <a:ln>
                  <a:noFill/>
                </a:ln>
                <a:solidFill>
                  <a:srgbClr val="FF0000"/>
                </a:solidFill>
                <a:effectLst/>
                <a:uLnTx/>
                <a:uFillTx/>
                <a:latin typeface="+mn-lt"/>
                <a:ea typeface="+mn-ea"/>
                <a:cs typeface="+mn-cs"/>
              </a:rPr>
              <a:t>反映生活的真谛</a:t>
            </a:r>
            <a:r>
              <a:rPr kumimoji="0" lang="en-US" altLang="zh-CN" sz="3600" b="1" i="0" u="none" strike="noStrike" kern="1200" cap="none" spc="0" normalizeH="0" baseline="0" noProof="0">
                <a:ln>
                  <a:noFill/>
                </a:ln>
                <a:solidFill>
                  <a:schemeClr val="tx1"/>
                </a:solidFill>
                <a:effectLst/>
                <a:uLnTx/>
                <a:uFillTx/>
                <a:latin typeface="+mn-lt"/>
                <a:ea typeface="+mn-ea"/>
                <a:cs typeface="+mn-cs"/>
              </a:rPr>
              <a:t>,或</a:t>
            </a:r>
            <a:r>
              <a:rPr kumimoji="0" lang="en-US" altLang="zh-CN" sz="3600" b="1" i="0" u="none" strike="noStrike" kern="1200" cap="none" spc="0" normalizeH="0" baseline="0" noProof="0">
                <a:ln>
                  <a:noFill/>
                </a:ln>
                <a:solidFill>
                  <a:srgbClr val="FF0000"/>
                </a:solidFill>
                <a:effectLst/>
                <a:uLnTx/>
                <a:uFillTx/>
                <a:latin typeface="+mn-lt"/>
                <a:ea typeface="+mn-ea"/>
                <a:cs typeface="+mn-cs"/>
              </a:rPr>
              <a:t>描摹人</a:t>
            </a: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物的情貌</a:t>
            </a:r>
            <a:r>
              <a:rPr kumimoji="0" lang="en-US" altLang="zh-CN" sz="3600" b="1" i="0" u="none" strike="noStrike" kern="1200" cap="none" spc="0" normalizeH="0" baseline="0" noProof="0">
                <a:ln>
                  <a:noFill/>
                </a:ln>
                <a:solidFill>
                  <a:schemeClr val="tx1"/>
                </a:solidFill>
                <a:effectLst/>
                <a:uLnTx/>
                <a:uFillTx/>
                <a:latin typeface="+mn-lt"/>
                <a:ea typeface="+mn-ea"/>
                <a:cs typeface="+mn-cs"/>
              </a:rPr>
              <a:t>,或</a:t>
            </a:r>
            <a:r>
              <a:rPr kumimoji="0" lang="en-US" altLang="zh-CN" sz="3600" b="1" i="0" u="none" strike="noStrike" kern="1200" cap="none" spc="0" normalizeH="0" baseline="0" noProof="0">
                <a:ln>
                  <a:noFill/>
                </a:ln>
                <a:solidFill>
                  <a:srgbClr val="FF0000"/>
                </a:solidFill>
                <a:effectLst/>
                <a:uLnTx/>
                <a:uFillTx/>
                <a:latin typeface="+mn-lt"/>
                <a:ea typeface="+mn-ea"/>
                <a:cs typeface="+mn-cs"/>
              </a:rPr>
              <a:t>表现事物的真相</a:t>
            </a:r>
            <a:r>
              <a:rPr kumimoji="0" lang="en-US" altLang="zh-CN" sz="3600" b="1" i="0" u="none" strike="noStrike" kern="1200" cap="none" spc="0" normalizeH="0" baseline="0" noProof="0">
                <a:ln>
                  <a:noFill/>
                </a:ln>
                <a:solidFill>
                  <a:schemeClr val="tx1"/>
                </a:solidFill>
                <a:effectLst/>
                <a:uLnTx/>
                <a:uFillTx/>
                <a:latin typeface="+mn-lt"/>
                <a:ea typeface="+mn-ea"/>
                <a:cs typeface="+mn-cs"/>
              </a:rPr>
              <a:t>,富有思想性、哲理性、艺术性，</a:t>
            </a:r>
          </a:p>
          <a:p>
            <a:pPr algn="l"/>
            <a:r>
              <a:rPr kumimoji="0" lang="en-US" altLang="zh-CN" sz="3600" b="1" i="0" u="none" strike="noStrike" kern="1200" cap="none" spc="0" normalizeH="0" baseline="0" noProof="0">
                <a:ln>
                  <a:noFill/>
                </a:ln>
                <a:solidFill>
                  <a:schemeClr val="tx1"/>
                </a:solidFill>
                <a:effectLst/>
                <a:uLnTx/>
                <a:uFillTx/>
                <a:latin typeface="+mn-lt"/>
                <a:ea typeface="+mn-ea"/>
                <a:cs typeface="+mn-cs"/>
              </a:rPr>
              <a:t>语言简练,涵义深刻。</a:t>
            </a:r>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800" b="1" i="0" u="none" strike="noStrike" kern="1200" cap="none" spc="0" normalizeH="0" baseline="0" noProof="0">
              <a:ln>
                <a:noFill/>
              </a:ln>
              <a:solidFill>
                <a:srgbClr val="FF0000"/>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621030"/>
            <a:ext cx="8214995" cy="623697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怎样的名句容易出现在高考试卷中呢?</a:t>
            </a:r>
            <a:r>
              <a:rPr kumimoji="0" lang="en-US" altLang="zh-CN" sz="2800" b="1" i="0" u="none" strike="noStrike" kern="1200" cap="none" spc="0" normalizeH="0" baseline="0" noProof="0">
                <a:ln>
                  <a:noFill/>
                </a:ln>
                <a:solidFill>
                  <a:schemeClr val="tx1"/>
                </a:solidFill>
                <a:effectLst/>
                <a:uLnTx/>
                <a:uFillTx/>
                <a:latin typeface="+mn-lt"/>
                <a:ea typeface="+mn-ea"/>
                <a:cs typeface="+mn-cs"/>
              </a:rPr>
              <a:t>下面借助</a:t>
            </a:r>
            <a:r>
              <a:rPr kumimoji="0" lang="zh-CN" altLang="en-US" sz="2800" b="1" i="0" u="none" strike="noStrike" kern="1200" cap="none" spc="0" normalizeH="0" baseline="0" noProof="0">
                <a:ln>
                  <a:noFill/>
                </a:ln>
                <a:solidFill>
                  <a:schemeClr val="tx1"/>
                </a:solidFill>
                <a:effectLst/>
                <a:uLnTx/>
                <a:uFillTx/>
                <a:latin typeface="+mn-lt"/>
                <a:ea typeface="+mn-ea"/>
                <a:cs typeface="+mn-cs"/>
              </a:rPr>
              <a:t>历年</a:t>
            </a:r>
            <a:r>
              <a:rPr kumimoji="0" lang="en-US" altLang="zh-CN" sz="2800" b="1" i="0" u="none" strike="noStrike" kern="1200" cap="none" spc="0" normalizeH="0" baseline="0" noProof="0">
                <a:ln>
                  <a:noFill/>
                </a:ln>
                <a:solidFill>
                  <a:schemeClr val="tx1"/>
                </a:solidFill>
                <a:effectLst/>
                <a:uLnTx/>
                <a:uFillTx/>
                <a:latin typeface="+mn-lt"/>
                <a:ea typeface="+mn-ea"/>
                <a:cs typeface="+mn-cs"/>
              </a:rPr>
              <a:t>高考真题从内容和形式上分别加以阐述。</a:t>
            </a:r>
          </a:p>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       一、内容上</a:t>
            </a:r>
          </a:p>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      1.描写景物的名句</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江南好,风景旧曾谙。日出江花红胜火，春来江水绿如蓝。能不忆江南?(白居易《忆江南》)</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过春风十里,尽荠麦青青。(姜夔《扬州慢》)</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2.抒发情怀的名句</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老当益壮，宁移白首之心?穷且益坚，不坠青云之</a:t>
            </a:r>
            <a:r>
              <a:rPr lang="en-US" altLang="zh-CN" sz="2800" b="1" noProof="0">
                <a:ln>
                  <a:noFill/>
                </a:ln>
                <a:solidFill>
                  <a:schemeClr val="tx1"/>
                </a:solidFill>
                <a:effectLst/>
                <a:uLnTx/>
                <a:uFillTx/>
                <a:sym typeface="+mn-ea"/>
              </a:rPr>
              <a:t>志。</a:t>
            </a:r>
            <a:r>
              <a:rPr kumimoji="0" lang="en-US" altLang="zh-CN" sz="2800" b="1" i="0" u="none" strike="noStrike" kern="1200" cap="none" spc="0" normalizeH="0" baseline="0" noProof="0">
                <a:ln>
                  <a:noFill/>
                </a:ln>
                <a:solidFill>
                  <a:schemeClr val="tx1"/>
                </a:solidFill>
                <a:effectLst/>
                <a:uLnTx/>
                <a:uFillTx/>
                <a:latin typeface="+mn-lt"/>
                <a:ea typeface="+mn-ea"/>
                <a:cs typeface="+mn-cs"/>
              </a:rPr>
              <a:t>(王勃《滕王阁序》</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三十功名尘与土,八千里路云和月。莫等闲、白了少年</a:t>
            </a:r>
            <a:r>
              <a:rPr lang="en-US" altLang="zh-CN" sz="2800" b="1" noProof="0">
                <a:ln>
                  <a:noFill/>
                </a:ln>
                <a:solidFill>
                  <a:schemeClr val="tx1"/>
                </a:solidFill>
                <a:effectLst/>
                <a:uLnTx/>
                <a:uFillTx/>
                <a:sym typeface="+mn-ea"/>
              </a:rPr>
              <a:t>头，空悲切。</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(岳飞《满江红》</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u=3594535790,290095943&amp;fm=11&amp;gp=0"/>
          <p:cNvPicPr>
            <a:picLocks noChangeAspect="1"/>
          </p:cNvPicPr>
          <p:nvPr/>
        </p:nvPicPr>
        <p:blipFill>
          <a:blip r:embed="rId7" cstate="print"/>
          <a:stretch>
            <a:fillRect/>
          </a:stretch>
        </p:blipFill>
        <p:spPr>
          <a:xfrm>
            <a:off x="8223885" y="0"/>
            <a:ext cx="396748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     </a:t>
            </a:r>
          </a:p>
          <a:p>
            <a:pPr algn="l"/>
            <a:endParaRPr kumimoji="0" lang="en-US" altLang="zh-CN" sz="28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28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  </a:t>
            </a:r>
          </a:p>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      3.蕴含哲理的语句</a:t>
            </a:r>
            <a:r>
              <a:rPr kumimoji="0" lang="en-US" altLang="zh-CN" sz="2800" b="1" i="0" u="none" strike="noStrike" kern="1200" cap="none" spc="0" normalizeH="0" baseline="0" noProof="0">
                <a:ln>
                  <a:noFill/>
                </a:ln>
                <a:solidFill>
                  <a:schemeClr val="tx1"/>
                </a:solidFill>
                <a:effectLst/>
                <a:uLnTx/>
                <a:uFillTx/>
                <a:latin typeface="+mn-lt"/>
                <a:ea typeface="+mn-ea"/>
                <a:cs typeface="+mn-cs"/>
              </a:rPr>
              <a:t>  </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悟已往之不谏，知来者之可追。(陶渊明《归去来兮辞》)</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况吾与子渔樵于江渚之上,侣鱼虾而友麋鹿,驾一叶之扁舟,举匏樽以相属。寄蜉蝣于天地,渺沧海之一栗。(苏轼《赤壁赋》</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4.反映美德的佳句</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是故明君制民之产,必使仰足以事父母,俯足以畜妻子。(《孟子</a:t>
            </a:r>
            <a:r>
              <a:rPr kumimoji="0" lang="en-US" altLang="zh-CN" sz="2800" b="1" i="0" u="none" strike="noStrike" kern="1200" cap="none" spc="0" normalizeH="0" baseline="0" noProof="0">
                <a:ln>
                  <a:noFill/>
                </a:ln>
                <a:solidFill>
                  <a:schemeClr val="tx1"/>
                </a:solidFill>
                <a:effectLst/>
                <a:uLnTx/>
                <a:uFillTx/>
                <a:latin typeface="Calibri" panose="020F0502020204030204" charset="0"/>
                <a:ea typeface="+mn-ea"/>
                <a:cs typeface="Calibri" panose="020F0502020204030204" charset="0"/>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齐桓晋文之事》)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君当作磐石,妾当作蒲苇，蒲苇纫如丝,磐石无转移。(《</a:t>
            </a:r>
            <a:r>
              <a:rPr kumimoji="0" lang="zh-CN" altLang="en-US" sz="2800" b="1" i="0" u="none" strike="noStrike" kern="1200" cap="none" spc="0" normalizeH="0" baseline="0" noProof="0">
                <a:ln>
                  <a:noFill/>
                </a:ln>
                <a:solidFill>
                  <a:schemeClr val="tx1"/>
                </a:solidFill>
                <a:effectLst/>
                <a:uLnTx/>
                <a:uFillTx/>
                <a:latin typeface="+mn-lt"/>
                <a:ea typeface="+mn-ea"/>
                <a:cs typeface="+mn-cs"/>
              </a:rPr>
              <a:t>孔</a:t>
            </a:r>
            <a:r>
              <a:rPr kumimoji="0" lang="en-US" altLang="zh-CN" sz="2800" b="1" i="0" u="none" strike="noStrike" kern="1200" cap="none" spc="0" normalizeH="0" baseline="0" noProof="0">
                <a:ln>
                  <a:noFill/>
                </a:ln>
                <a:solidFill>
                  <a:schemeClr val="tx1"/>
                </a:solidFill>
                <a:effectLst/>
                <a:uLnTx/>
                <a:uFillTx/>
                <a:latin typeface="+mn-lt"/>
                <a:ea typeface="+mn-ea"/>
                <a:cs typeface="+mn-cs"/>
              </a:rPr>
              <a:t>雀东南飞》</a:t>
            </a:r>
          </a:p>
        </p:txBody>
      </p:sp>
      <p:pic>
        <p:nvPicPr>
          <p:cNvPr id="4" name="图片 3" descr="u=1829516345,4124252788&amp;fm=26&amp;gp=0"/>
          <p:cNvPicPr>
            <a:picLocks noChangeAspect="1"/>
          </p:cNvPicPr>
          <p:nvPr/>
        </p:nvPicPr>
        <p:blipFill>
          <a:blip r:embed="rId7" cstate="print"/>
          <a:stretch>
            <a:fillRect/>
          </a:stretch>
        </p:blipFill>
        <p:spPr>
          <a:xfrm>
            <a:off x="10097135" y="23495"/>
            <a:ext cx="2094865" cy="2984500"/>
          </a:xfrm>
          <a:prstGeom prst="rect">
            <a:avLst/>
          </a:prstGeom>
        </p:spPr>
      </p:pic>
      <p:pic>
        <p:nvPicPr>
          <p:cNvPr id="6" name="图片 5" descr="u=1418563576,1700785154&amp;fm=26&amp;gp=0"/>
          <p:cNvPicPr>
            <a:picLocks noChangeAspect="1"/>
          </p:cNvPicPr>
          <p:nvPr/>
        </p:nvPicPr>
        <p:blipFill>
          <a:blip r:embed="rId8" cstate="print"/>
          <a:stretch>
            <a:fillRect/>
          </a:stretch>
        </p:blipFill>
        <p:spPr>
          <a:xfrm>
            <a:off x="8003540" y="0"/>
            <a:ext cx="1901825" cy="298513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5.使用修辞的妙句</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江娥啼竹素女愁,李凭中国弹箜篌。昆山玉碎凤凰叫，芙蓉泣露香兰笑。(李贺《李凭箜篌引》</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6</a:t>
            </a:r>
            <a:r>
              <a:rPr lang="en-US" altLang="zh-CN" sz="2800" b="1" noProof="0">
                <a:ln>
                  <a:noFill/>
                </a:ln>
                <a:solidFill>
                  <a:srgbClr val="FF0000"/>
                </a:solidFill>
                <a:effectLst/>
                <a:uLnTx/>
                <a:uFillTx/>
                <a:sym typeface="+mn-ea"/>
              </a:rPr>
              <a:t>.</a:t>
            </a:r>
            <a:r>
              <a:rPr kumimoji="0" lang="zh-CN" altLang="en-US" sz="2800" b="1" i="0" u="none" strike="noStrike" kern="1200" cap="none" spc="0" normalizeH="0" baseline="0" noProof="0">
                <a:ln>
                  <a:noFill/>
                </a:ln>
                <a:solidFill>
                  <a:srgbClr val="FF0000"/>
                </a:solidFill>
                <a:effectLst/>
                <a:uLnTx/>
                <a:uFillTx/>
                <a:latin typeface="+mn-lt"/>
                <a:ea typeface="+mn-ea"/>
                <a:cs typeface="+mn-cs"/>
              </a:rPr>
              <a:t>在诗文的结构上起重要作用的句子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斯是随室，惟吾德聲。(刘禹锡《陋室铭》)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安能摧眉折腰事权贵,使我不得开心颜?(李白《梦游天姥吟留别》）</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二、形式上</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1.含有通假字的句子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由于通假字在古诗文中朗读时要读本字的音,但默写时要写原有的通假字，因此，命题人常设题。如:“</a:t>
            </a:r>
            <a:r>
              <a:rPr kumimoji="0" lang="zh-CN" altLang="en-US" sz="2800" b="1" i="0" u="none" strike="noStrike" kern="1200" cap="none" spc="0" normalizeH="0" baseline="0" noProof="0">
                <a:ln>
                  <a:noFill/>
                </a:ln>
                <a:solidFill>
                  <a:srgbClr val="FF0000"/>
                </a:solidFill>
                <a:effectLst/>
                <a:uLnTx/>
                <a:uFillTx/>
                <a:latin typeface="+mn-lt"/>
                <a:ea typeface="+mn-ea"/>
                <a:cs typeface="+mn-cs"/>
              </a:rPr>
              <a:t>君子博学而日参省乎已，则知明而行无过矣</a:t>
            </a:r>
            <a:r>
              <a:rPr kumimoji="0" lang="zh-CN" altLang="en-US" sz="2800" b="1" i="0" u="none" strike="noStrike" kern="1200" cap="none" spc="0" normalizeH="0" baseline="0" noProof="0">
                <a:ln>
                  <a:noFill/>
                </a:ln>
                <a:solidFill>
                  <a:schemeClr val="tx1"/>
                </a:solidFill>
                <a:effectLst/>
                <a:uLnTx/>
                <a:uFillTx/>
                <a:latin typeface="+mn-lt"/>
                <a:ea typeface="+mn-ea"/>
                <a:cs typeface="+mn-cs"/>
              </a:rPr>
              <a:t>”（《荀子</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Calibri" panose="020F0502020204030204" charset="0"/>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劝学》)中的“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知</a:t>
            </a:r>
            <a:r>
              <a:rPr kumimoji="0" lang="zh-CN" altLang="en-US" sz="2800" b="1" i="0" u="none" strike="noStrike" kern="1200" cap="none" spc="0" normalizeH="0" baseline="0" noProof="0">
                <a:ln>
                  <a:noFill/>
                </a:ln>
                <a:solidFill>
                  <a:schemeClr val="tx1"/>
                </a:solidFill>
                <a:effectLst/>
                <a:uLnTx/>
                <a:uFillTx/>
                <a:latin typeface="+mn-lt"/>
                <a:ea typeface="+mn-ea"/>
                <a:cs typeface="+mn-cs"/>
              </a:rPr>
              <a:t>”容易被学生误写成“</a:t>
            </a:r>
            <a:r>
              <a:rPr kumimoji="0" lang="zh-CN" altLang="en-US" sz="2800" b="1" i="0" u="none" strike="noStrike" kern="1200" cap="none" spc="0" normalizeH="0" baseline="0" noProof="0">
                <a:ln>
                  <a:noFill/>
                </a:ln>
                <a:solidFill>
                  <a:srgbClr val="FF0000"/>
                </a:solidFill>
                <a:effectLst/>
                <a:uLnTx/>
                <a:uFillTx/>
                <a:latin typeface="+mn-lt"/>
                <a:ea typeface="+mn-ea"/>
                <a:cs typeface="+mn-cs"/>
              </a:rPr>
              <a:t>智</a:t>
            </a:r>
            <a:r>
              <a:rPr kumimoji="0" lang="zh-CN" altLang="en-US" sz="2800" b="1" i="0" u="none" strike="noStrike" kern="1200" cap="none" spc="0" normalizeH="0" baseline="0" noProof="0">
                <a:ln>
                  <a:noFill/>
                </a:ln>
                <a:solidFill>
                  <a:schemeClr val="tx1"/>
                </a:solidFill>
                <a:effectLst/>
                <a:uLnTx/>
                <a:uFillTx/>
                <a:latin typeface="+mn-lt"/>
                <a:ea typeface="+mn-ea"/>
                <a:cs typeface="+mn-cs"/>
              </a:rPr>
              <a:t>”。又如:“ </a:t>
            </a:r>
            <a:r>
              <a:rPr kumimoji="0" lang="zh-CN" altLang="en-US" sz="2800" b="1" i="0" u="none" strike="noStrike" kern="1200" cap="none" spc="0" normalizeH="0" baseline="0" noProof="0">
                <a:ln>
                  <a:noFill/>
                </a:ln>
                <a:solidFill>
                  <a:srgbClr val="FF0000"/>
                </a:solidFill>
                <a:effectLst/>
                <a:uLnTx/>
                <a:uFillTx/>
                <a:latin typeface="+mn-lt"/>
                <a:ea typeface="+mn-ea"/>
                <a:cs typeface="+mn-cs"/>
              </a:rPr>
              <a:t>人生如梦，一尊还酹江月</a:t>
            </a:r>
            <a:r>
              <a:rPr kumimoji="0" lang="zh-CN" altLang="en-US" sz="2800" b="1" i="0" u="none" strike="noStrike" kern="1200" cap="none" spc="0" normalizeH="0" baseline="0" noProof="0">
                <a:ln>
                  <a:noFill/>
                </a:ln>
                <a:solidFill>
                  <a:schemeClr val="tx1"/>
                </a:solidFill>
                <a:effectLst/>
                <a:uLnTx/>
                <a:uFillTx/>
                <a:latin typeface="+mn-lt"/>
                <a:ea typeface="+mn-ea"/>
                <a:cs typeface="+mn-cs"/>
              </a:rPr>
              <a:t>”(苏轼(念奴娇.赤壁怀古》)中的“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尊</a:t>
            </a:r>
            <a:r>
              <a:rPr kumimoji="0" lang="zh-CN" altLang="en-US" sz="2800" b="1" i="0" u="none" strike="noStrike" kern="1200" cap="none" spc="0" normalizeH="0" baseline="0" noProof="0">
                <a:ln>
                  <a:noFill/>
                </a:ln>
                <a:solidFill>
                  <a:schemeClr val="tx1"/>
                </a:solidFill>
                <a:effectLst/>
                <a:uLnTx/>
                <a:uFillTx/>
                <a:latin typeface="+mn-lt"/>
                <a:ea typeface="+mn-ea"/>
                <a:cs typeface="+mn-cs"/>
              </a:rPr>
              <a:t>”容易被学生误写为</a:t>
            </a:r>
            <a:r>
              <a:rPr lang="zh-CN" altLang="en-US" sz="2800" b="1" noProof="0">
                <a:ln>
                  <a:noFill/>
                </a:ln>
                <a:solidFill>
                  <a:schemeClr val="tx1"/>
                </a:solidFill>
                <a:effectLst/>
                <a:uLnTx/>
                <a:uFillTx/>
                <a:sym typeface="+mn-ea"/>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樽</a:t>
            </a:r>
            <a:r>
              <a:rPr lang="zh-CN" altLang="en-US" sz="2800" b="1" noProof="0">
                <a:ln>
                  <a:noFill/>
                </a:ln>
                <a:solidFill>
                  <a:schemeClr val="tx1"/>
                </a:solidFill>
                <a:effectLst/>
                <a:uLnTx/>
                <a:uFillTx/>
                <a:sym typeface="+mn-ea"/>
              </a:rPr>
              <a:t>”。</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下载 (1)"/>
          <p:cNvPicPr>
            <a:picLocks noChangeAspect="1"/>
          </p:cNvPicPr>
          <p:nvPr/>
        </p:nvPicPr>
        <p:blipFill>
          <a:blip r:embed="rId7" cstate="print"/>
          <a:stretch>
            <a:fillRect/>
          </a:stretch>
        </p:blipFill>
        <p:spPr>
          <a:xfrm>
            <a:off x="8953500" y="1319530"/>
            <a:ext cx="2496185" cy="162687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898525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      </a:t>
            </a:r>
            <a:r>
              <a:rPr kumimoji="0" lang="zh-CN" altLang="en-US" sz="3600" b="1" i="0" u="none" strike="noStrike" kern="1200" cap="none" spc="0" normalizeH="0" baseline="0" noProof="0">
                <a:ln>
                  <a:noFill/>
                </a:ln>
                <a:solidFill>
                  <a:srgbClr val="FF0000"/>
                </a:solidFill>
                <a:effectLst/>
                <a:uLnTx/>
                <a:uFillTx/>
                <a:latin typeface="+mn-lt"/>
                <a:ea typeface="+mn-ea"/>
                <a:cs typeface="+mn-cs"/>
              </a:rPr>
              <a:t>2.含有难写字的句子</a:t>
            </a:r>
          </a:p>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      </a:t>
            </a:r>
            <a:r>
              <a:rPr kumimoji="0" lang="zh-CN" altLang="en-US" sz="3200" b="1" i="0" u="none" strike="noStrike" kern="1200" cap="none" spc="0" normalizeH="0" baseline="0" noProof="0">
                <a:ln>
                  <a:noFill/>
                </a:ln>
                <a:solidFill>
                  <a:schemeClr val="tx1"/>
                </a:solidFill>
                <a:effectLst/>
                <a:uLnTx/>
                <a:uFillTx/>
                <a:latin typeface="+mn-lt"/>
                <a:ea typeface="+mn-ea"/>
                <a:cs typeface="+mn-cs"/>
              </a:rPr>
              <a:t>高考默写题的评分标准是错一个字漏一个字该句都不能得分，而一些名句中包含了一些难写字,学生也许会背但不会思，由此难写字也成了命题人设题的对象。</a:t>
            </a: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       例：</a:t>
            </a: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     “渔舟唱晚;响穷彭蠡之滨“（王勃《滕王阁序》）</a:t>
            </a:r>
            <a:r>
              <a:rPr kumimoji="0" lang="zh-CN" altLang="en-US" sz="3200" b="1" i="0" u="none" strike="noStrike" kern="1200" cap="none" spc="0" normalizeH="0" baseline="0" noProof="0">
                <a:ln>
                  <a:noFill/>
                </a:ln>
                <a:solidFill>
                  <a:schemeClr val="tx1"/>
                </a:solidFill>
                <a:effectLst/>
                <a:uLnTx/>
                <a:uFillTx/>
                <a:latin typeface="+mn-lt"/>
                <a:ea typeface="+mn-ea"/>
                <a:cs typeface="+mn-cs"/>
              </a:rPr>
              <a:t>中的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“蠡"</a:t>
            </a:r>
            <a:r>
              <a:rPr kumimoji="0" lang="zh-CN" altLang="en-US" sz="3200" b="1" i="0" u="none" strike="noStrike" kern="1200" cap="none" spc="0" normalizeH="0" baseline="0" noProof="0">
                <a:ln>
                  <a:noFill/>
                </a:ln>
                <a:solidFill>
                  <a:schemeClr val="tx1"/>
                </a:solidFill>
                <a:effectLst/>
                <a:uLnTx/>
                <a:uFillTx/>
                <a:latin typeface="+mn-lt"/>
                <a:ea typeface="+mn-ea"/>
                <a:cs typeface="+mn-cs"/>
              </a:rPr>
              <a:t>容易写错。</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r>
              <a:rPr kumimoji="0" lang="zh-CN" altLang="en-US" sz="3200" b="1" i="0" u="none" strike="noStrike" kern="1200" cap="none" spc="0" normalizeH="0" baseline="0" noProof="0">
                <a:ln>
                  <a:noFill/>
                </a:ln>
                <a:solidFill>
                  <a:srgbClr val="FF0000"/>
                </a:solidFill>
                <a:effectLst/>
                <a:uLnTx/>
                <a:uFillTx/>
                <a:latin typeface="+mn-lt"/>
                <a:ea typeface="+mn-ea"/>
                <a:cs typeface="+mn-cs"/>
              </a:rPr>
              <a:t>“飞湍瀑流争喧豗，砯崖转石万壑雷"(李白《蜀道难》）</a:t>
            </a:r>
            <a:r>
              <a:rPr kumimoji="0" lang="zh-CN" altLang="en-US" sz="3200" b="1" i="0" u="none" strike="noStrike" kern="1200" cap="none" spc="0" normalizeH="0" baseline="0" noProof="0">
                <a:ln>
                  <a:noFill/>
                </a:ln>
                <a:solidFill>
                  <a:schemeClr val="tx1"/>
                </a:solidFill>
                <a:effectLst/>
                <a:uLnTx/>
                <a:uFillTx/>
                <a:latin typeface="+mn-lt"/>
                <a:ea typeface="+mn-ea"/>
                <a:cs typeface="+mn-cs"/>
              </a:rPr>
              <a:t>中的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“豗、</a:t>
            </a:r>
            <a:r>
              <a:rPr lang="zh-CN" altLang="en-US" sz="3200" b="1" noProof="0">
                <a:ln>
                  <a:noFill/>
                </a:ln>
                <a:solidFill>
                  <a:srgbClr val="FF0000"/>
                </a:solidFill>
                <a:effectLst/>
                <a:uLnTx/>
                <a:uFillTx/>
                <a:sym typeface="+mn-ea"/>
              </a:rPr>
              <a:t>砯</a:t>
            </a:r>
            <a:r>
              <a:rPr kumimoji="0" lang="zh-CN" altLang="en-US" sz="3200" b="1" i="0" u="none" strike="noStrike" kern="1200" cap="none" spc="0" normalizeH="0" baseline="0" noProof="0">
                <a:ln>
                  <a:noFill/>
                </a:ln>
                <a:solidFill>
                  <a:srgbClr val="FF0000"/>
                </a:solidFill>
                <a:effectLst/>
                <a:uLnTx/>
                <a:uFillTx/>
                <a:latin typeface="+mn-lt"/>
                <a:ea typeface="+mn-ea"/>
                <a:cs typeface="+mn-cs"/>
              </a:rPr>
              <a:t>、</a:t>
            </a:r>
            <a:r>
              <a:rPr lang="zh-CN" altLang="en-US" sz="3200" b="1" noProof="0">
                <a:ln>
                  <a:noFill/>
                </a:ln>
                <a:solidFill>
                  <a:srgbClr val="FF0000"/>
                </a:solidFill>
                <a:effectLst/>
                <a:uLnTx/>
                <a:uFillTx/>
                <a:sym typeface="+mn-ea"/>
              </a:rPr>
              <a:t>壑</a:t>
            </a:r>
            <a:r>
              <a:rPr kumimoji="0" lang="zh-CN" altLang="en-US" sz="3200" b="1" i="0" u="none" strike="noStrike" kern="1200" cap="none" spc="0" normalizeH="0" baseline="0" noProof="0">
                <a:ln>
                  <a:noFill/>
                </a:ln>
                <a:solidFill>
                  <a:srgbClr val="FF0000"/>
                </a:solidFill>
                <a:effectLst/>
                <a:uLnTx/>
                <a:uFillTx/>
                <a:latin typeface="+mn-lt"/>
                <a:ea typeface="+mn-ea"/>
                <a:cs typeface="+mn-cs"/>
              </a:rPr>
              <a:t>”</a:t>
            </a:r>
            <a:r>
              <a:rPr kumimoji="0" lang="zh-CN" altLang="en-US" sz="3200" b="1" i="0" u="none" strike="noStrike" kern="1200" cap="none" spc="0" normalizeH="0" baseline="0" noProof="0">
                <a:ln>
                  <a:noFill/>
                </a:ln>
                <a:solidFill>
                  <a:schemeClr val="tx1"/>
                </a:solidFill>
                <a:effectLst/>
                <a:uLnTx/>
                <a:uFillTx/>
                <a:latin typeface="+mn-lt"/>
                <a:ea typeface="+mn-ea"/>
                <a:cs typeface="+mn-cs"/>
              </a:rPr>
              <a:t>都是难写的字。</a:t>
            </a:r>
          </a:p>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       </a:t>
            </a:r>
          </a:p>
        </p:txBody>
      </p:sp>
      <p:pic>
        <p:nvPicPr>
          <p:cNvPr id="4" name="图片 3" descr="u=3582519004,2526350854&amp;fm=26&amp;gp=0"/>
          <p:cNvPicPr>
            <a:picLocks noChangeAspect="1"/>
          </p:cNvPicPr>
          <p:nvPr/>
        </p:nvPicPr>
        <p:blipFill>
          <a:blip r:embed="rId7" cstate="print"/>
          <a:stretch>
            <a:fillRect/>
          </a:stretch>
        </p:blipFill>
        <p:spPr>
          <a:xfrm>
            <a:off x="8985250" y="635"/>
            <a:ext cx="3206750" cy="68573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lang="zh-CN" altLang="en-US" sz="2800" b="1" noProof="0">
                <a:ln>
                  <a:noFill/>
                </a:ln>
                <a:solidFill>
                  <a:srgbClr val="FF0000"/>
                </a:solidFill>
                <a:effectLst/>
                <a:uLnTx/>
                <a:uFillTx/>
                <a:sym typeface="+mn-ea"/>
              </a:rPr>
              <a:t>3.含有同音异义字的句子</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名句名篇中含有大量读音相同，意义不同甚至相反的字</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学生稍不注意，就会误写,而命题人常借此考查学生精准记忆的能力。如</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kumimoji="0" lang="en-US" altLang="zh-CN" sz="2800" b="1" i="0" u="none" strike="noStrike" kern="1200" cap="none" spc="0" normalizeH="0" baseline="0" noProof="0">
                <a:ln>
                  <a:noFill/>
                </a:ln>
                <a:solidFill>
                  <a:srgbClr val="FF0000"/>
                </a:solidFill>
                <a:effectLst/>
                <a:uLnTx/>
                <a:uFillTx/>
                <a:latin typeface="+mn-lt"/>
                <a:ea typeface="+mn-ea"/>
                <a:cs typeface="+mn-cs"/>
              </a:rPr>
              <a:t>恰同学少年,</a:t>
            </a:r>
            <a:r>
              <a:rPr kumimoji="0" lang="zh-CN" altLang="en-US" sz="2800" b="1" i="0" u="none" strike="noStrike" kern="1200" cap="none" spc="0" normalizeH="0" baseline="0" noProof="0">
                <a:ln>
                  <a:noFill/>
                </a:ln>
                <a:solidFill>
                  <a:srgbClr val="FF0000"/>
                </a:solidFill>
                <a:effectLst/>
                <a:uLnTx/>
                <a:uFillTx/>
                <a:latin typeface="+mn-lt"/>
                <a:ea typeface="+mn-ea"/>
                <a:cs typeface="+mn-cs"/>
              </a:rPr>
              <a:t>风</a:t>
            </a:r>
            <a:r>
              <a:rPr kumimoji="0" lang="en-US" altLang="zh-CN" sz="2800" b="1" i="0" u="none" strike="noStrike" kern="1200" cap="none" spc="0" normalizeH="0" baseline="0" noProof="0">
                <a:ln>
                  <a:noFill/>
                </a:ln>
                <a:solidFill>
                  <a:srgbClr val="FF0000"/>
                </a:solidFill>
                <a:effectLst/>
                <a:uLnTx/>
                <a:uFillTx/>
                <a:latin typeface="+mn-lt"/>
                <a:ea typeface="+mn-ea"/>
                <a:cs typeface="+mn-cs"/>
              </a:rPr>
              <a:t>华正茂;书生意气,挥斥方</a:t>
            </a:r>
            <a:r>
              <a:rPr kumimoji="0" lang="zh-CN" altLang="en-US" sz="2800" b="1" i="0" u="none" strike="noStrike" kern="1200" cap="none" spc="0" normalizeH="0" baseline="0" noProof="0">
                <a:ln>
                  <a:noFill/>
                </a:ln>
                <a:solidFill>
                  <a:srgbClr val="FF0000"/>
                </a:solidFill>
                <a:effectLst/>
                <a:uLnTx/>
                <a:uFillTx/>
                <a:latin typeface="+mn-lt"/>
                <a:ea typeface="+mn-ea"/>
                <a:cs typeface="+mn-cs"/>
              </a:rPr>
              <a:t>遒</a:t>
            </a:r>
            <a:r>
              <a:rPr kumimoji="0" lang="en-US" altLang="zh-CN" sz="2800" b="1" i="0" u="none" strike="noStrike" kern="1200" cap="none" spc="0" normalizeH="0" baseline="0" noProof="0">
                <a:ln>
                  <a:noFill/>
                </a:ln>
                <a:solidFill>
                  <a:schemeClr val="tx1"/>
                </a:solidFill>
                <a:effectLst/>
                <a:uLnTx/>
                <a:uFillTx/>
                <a:latin typeface="+mn-lt"/>
                <a:ea typeface="+mn-ea"/>
                <a:cs typeface="+mn-cs"/>
              </a:rPr>
              <a:t>”(毛泽东《沁园春</a:t>
            </a:r>
            <a:r>
              <a:rPr kumimoji="0" lang="en-US" altLang="zh-CN"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长沙》中的“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意气</a:t>
            </a:r>
            <a:r>
              <a:rPr kumimoji="0" lang="en-US" altLang="zh-CN" sz="2800" b="1" i="0" u="none" strike="noStrike" kern="1200" cap="none" spc="0" normalizeH="0" baseline="0" noProof="0">
                <a:ln>
                  <a:noFill/>
                </a:ln>
                <a:solidFill>
                  <a:schemeClr val="tx1"/>
                </a:solidFill>
                <a:effectLst/>
                <a:uLnTx/>
                <a:uFillTx/>
                <a:latin typeface="+mn-lt"/>
                <a:ea typeface="+mn-ea"/>
                <a:cs typeface="+mn-cs"/>
              </a:rPr>
              <a:t>”容易误写成“义气”。又如:“</a:t>
            </a:r>
            <a:r>
              <a:rPr kumimoji="0" lang="en-US" altLang="zh-CN" sz="2800" b="1" i="0" u="none" strike="noStrike" kern="1200" cap="none" spc="0" normalizeH="0" baseline="0" noProof="0">
                <a:ln>
                  <a:noFill/>
                </a:ln>
                <a:solidFill>
                  <a:srgbClr val="FF0000"/>
                </a:solidFill>
                <a:effectLst/>
                <a:uLnTx/>
                <a:uFillTx/>
                <a:latin typeface="+mn-lt"/>
                <a:ea typeface="+mn-ea"/>
                <a:cs typeface="+mn-cs"/>
              </a:rPr>
              <a:t>竹喧归浣女，莲动下渔舟</a:t>
            </a:r>
            <a:r>
              <a:rPr kumimoji="0" lang="en-US" altLang="zh-CN" sz="2800" b="1" i="0" u="none" strike="noStrike" kern="1200" cap="none" spc="0" normalizeH="0" baseline="0" noProof="0">
                <a:ln>
                  <a:noFill/>
                </a:ln>
                <a:solidFill>
                  <a:schemeClr val="tx1"/>
                </a:solidFill>
                <a:effectLst/>
                <a:uLnTx/>
                <a:uFillTx/>
                <a:latin typeface="+mn-lt"/>
                <a:ea typeface="+mn-ea"/>
                <a:cs typeface="+mn-cs"/>
              </a:rPr>
              <a:t>”(王维《山居秋暝》中的“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喧</a:t>
            </a:r>
            <a:r>
              <a:rPr kumimoji="0" lang="en-US" altLang="zh-CN" sz="2800" b="1" i="0" u="none" strike="noStrike" kern="1200" cap="none" spc="0" normalizeH="0" baseline="0" noProof="0">
                <a:ln>
                  <a:noFill/>
                </a:ln>
                <a:solidFill>
                  <a:schemeClr val="tx1"/>
                </a:solidFill>
                <a:effectLst/>
                <a:uLnTx/>
                <a:uFillTx/>
                <a:latin typeface="+mn-lt"/>
                <a:ea typeface="+mn-ea"/>
                <a:cs typeface="+mn-cs"/>
              </a:rPr>
              <a:t>”容易误写成“</a:t>
            </a:r>
            <a:r>
              <a:rPr kumimoji="0" lang="zh-CN" altLang="en-US" sz="2800" b="1" i="0" u="none" strike="noStrike" kern="1200" cap="none" spc="0" normalizeH="0" baseline="0" noProof="0">
                <a:ln>
                  <a:noFill/>
                </a:ln>
                <a:gradFill>
                  <a:gsLst>
                    <a:gs pos="0">
                      <a:srgbClr val="012D86"/>
                    </a:gs>
                    <a:gs pos="100000">
                      <a:srgbClr val="0E2557"/>
                    </a:gs>
                  </a:gsLst>
                  <a:lin scaled="0"/>
                </a:gradFill>
                <a:effectLst/>
                <a:uLnTx/>
                <a:uFillTx/>
                <a:latin typeface="+mn-lt"/>
                <a:ea typeface="+mn-ea"/>
                <a:cs typeface="+mn-cs"/>
              </a:rPr>
              <a:t>暄</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 4.含有同义异形字的句子</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意义有相同之处但字形却不同的字对学生来说是一个很大的于扰,但命题人却不会放过。如“</a:t>
            </a:r>
            <a:r>
              <a:rPr kumimoji="0" lang="en-US" altLang="zh-CN" sz="2800" b="1" i="0" u="none" strike="noStrike" kern="1200" cap="none" spc="0" normalizeH="0" baseline="0" noProof="0">
                <a:ln>
                  <a:noFill/>
                </a:ln>
                <a:solidFill>
                  <a:srgbClr val="FF0000"/>
                </a:solidFill>
                <a:effectLst/>
                <a:uLnTx/>
                <a:uFillTx/>
                <a:latin typeface="+mn-lt"/>
                <a:ea typeface="+mn-ea"/>
                <a:cs typeface="+mn-cs"/>
              </a:rPr>
              <a:t>非利足也,而致千里</a:t>
            </a:r>
            <a:r>
              <a:rPr kumimoji="0" lang="en-US" altLang="zh-CN" sz="2800" b="1" i="0" u="none" strike="noStrike" kern="1200" cap="none" spc="0" normalizeH="0" baseline="0" noProof="0">
                <a:ln>
                  <a:noFill/>
                </a:ln>
                <a:solidFill>
                  <a:schemeClr val="tx1"/>
                </a:solidFill>
                <a:effectLst/>
                <a:uLnTx/>
                <a:uFillTx/>
                <a:latin typeface="+mn-lt"/>
                <a:ea typeface="+mn-ea"/>
                <a:cs typeface="+mn-cs"/>
              </a:rPr>
              <a:t>"(《荀子</a:t>
            </a:r>
            <a:r>
              <a:rPr kumimoji="0" lang="en-US" altLang="zh-CN" sz="2800" b="1" i="0" u="none" strike="noStrike" kern="1200" cap="none" spc="0" normalizeH="0" baseline="0" noProof="0">
                <a:ln>
                  <a:noFill/>
                </a:ln>
                <a:solidFill>
                  <a:schemeClr val="tx1"/>
                </a:solidFill>
                <a:effectLst/>
                <a:uLnTx/>
                <a:uFillTx/>
                <a:latin typeface="Calibri" panose="020F0502020204030204" charset="0"/>
                <a:ea typeface="+mn-ea"/>
                <a:cs typeface="Calibri" panose="020F0502020204030204" charset="0"/>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劝学》)中的“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致</a:t>
            </a:r>
            <a:r>
              <a:rPr kumimoji="0" lang="en-US" altLang="zh-CN" sz="2800" b="1" i="0" u="none" strike="noStrike" kern="1200" cap="none" spc="0" normalizeH="0" baseline="0" noProof="0">
                <a:ln>
                  <a:noFill/>
                </a:ln>
                <a:solidFill>
                  <a:schemeClr val="tx1"/>
                </a:solidFill>
                <a:effectLst/>
                <a:uLnTx/>
                <a:uFillTx/>
                <a:latin typeface="+mn-lt"/>
                <a:ea typeface="+mn-ea"/>
                <a:cs typeface="+mn-cs"/>
              </a:rPr>
              <a:t>"很容易误写为“</a:t>
            </a:r>
            <a:r>
              <a:rPr kumimoji="0" lang="en-US" altLang="zh-CN" sz="2800" b="1" i="0" u="none" strike="noStrike" kern="1200" cap="none" spc="0" normalizeH="0" baseline="0" noProof="0">
                <a:ln>
                  <a:noFill/>
                </a:ln>
                <a:gradFill>
                  <a:gsLst>
                    <a:gs pos="0">
                      <a:srgbClr val="012D86"/>
                    </a:gs>
                    <a:gs pos="100000">
                      <a:srgbClr val="0E2557"/>
                    </a:gs>
                  </a:gsLst>
                  <a:lin scaled="0"/>
                </a:gradFill>
                <a:effectLst/>
                <a:uLnTx/>
                <a:uFillTx/>
                <a:latin typeface="+mn-lt"/>
                <a:ea typeface="+mn-ea"/>
                <a:cs typeface="+mn-cs"/>
              </a:rPr>
              <a:t>至</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 5.含有特殊顺序的句子</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有些名</a:t>
            </a:r>
            <a:r>
              <a:rPr kumimoji="0" lang="zh-CN" altLang="en-US" sz="2800" b="1" i="0" u="none" strike="noStrike" kern="1200" cap="none" spc="0" normalizeH="0" baseline="0" noProof="0">
                <a:ln>
                  <a:noFill/>
                </a:ln>
                <a:solidFill>
                  <a:schemeClr val="tx1"/>
                </a:solidFill>
                <a:effectLst/>
                <a:uLnTx/>
                <a:uFillTx/>
                <a:latin typeface="+mn-lt"/>
                <a:ea typeface="+mn-ea"/>
                <a:cs typeface="+mn-cs"/>
              </a:rPr>
              <a:t>句</a:t>
            </a:r>
            <a:r>
              <a:rPr kumimoji="0" lang="en-US" altLang="zh-CN" sz="2800" b="1" i="0" u="none" strike="noStrike" kern="1200" cap="none" spc="0" normalizeH="0" baseline="0" noProof="0">
                <a:ln>
                  <a:noFill/>
                </a:ln>
                <a:solidFill>
                  <a:schemeClr val="tx1"/>
                </a:solidFill>
                <a:effectLst/>
                <a:uLnTx/>
                <a:uFillTx/>
                <a:latin typeface="+mn-lt"/>
                <a:ea typeface="+mn-ea"/>
                <a:cs typeface="+mn-cs"/>
              </a:rPr>
              <a:t>中的词语跟现代汉语词语的顺序不同,学生默写时,稍不注意就会出错。如:“</a:t>
            </a:r>
            <a:r>
              <a:rPr kumimoji="0" lang="en-US" altLang="zh-CN" sz="2800" b="1" i="0" u="none" strike="noStrike" kern="1200" cap="none" spc="0" normalizeH="0" baseline="0" noProof="0">
                <a:ln>
                  <a:noFill/>
                </a:ln>
                <a:solidFill>
                  <a:srgbClr val="FF0000"/>
                </a:solidFill>
                <a:effectLst/>
                <a:uLnTx/>
                <a:uFillTx/>
                <a:latin typeface="+mn-lt"/>
                <a:ea typeface="+mn-ea"/>
                <a:cs typeface="+mn-cs"/>
              </a:rPr>
              <a:t>百川东到海，何时复西归?少壮不努力，老大徒伤悲</a:t>
            </a:r>
            <a:r>
              <a:rPr kumimoji="0" lang="en-US" altLang="zh-CN" sz="2800" b="1" i="0" u="none" strike="noStrike" kern="1200" cap="none" spc="0" normalizeH="0" baseline="0" noProof="0">
                <a:ln>
                  <a:noFill/>
                </a:ln>
                <a:solidFill>
                  <a:schemeClr val="tx1"/>
                </a:solidFill>
                <a:effectLst/>
                <a:uLnTx/>
                <a:uFillTx/>
                <a:latin typeface="+mn-lt"/>
                <a:ea typeface="+mn-ea"/>
                <a:cs typeface="+mn-cs"/>
              </a:rPr>
              <a:t>”(《长歌行》中的“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伤悲</a:t>
            </a:r>
            <a:r>
              <a:rPr kumimoji="0" lang="en-US" altLang="zh-CN" sz="2800" b="1" i="0" u="none" strike="noStrike" kern="1200" cap="none" spc="0" normalizeH="0" baseline="0" noProof="0">
                <a:ln>
                  <a:noFill/>
                </a:ln>
                <a:solidFill>
                  <a:schemeClr val="tx1"/>
                </a:solidFill>
                <a:effectLst/>
                <a:uLnTx/>
                <a:uFillTx/>
                <a:latin typeface="+mn-lt"/>
                <a:ea typeface="+mn-ea"/>
                <a:cs typeface="+mn-cs"/>
              </a:rPr>
              <a:t>”容易误写成“</a:t>
            </a:r>
            <a:r>
              <a:rPr kumimoji="0" lang="en-US" altLang="zh-CN" sz="2800" b="1" i="0" u="none" strike="noStrike" kern="1200" cap="none" spc="0" normalizeH="0" baseline="0" noProof="0">
                <a:ln>
                  <a:noFill/>
                </a:ln>
                <a:gradFill>
                  <a:gsLst>
                    <a:gs pos="0">
                      <a:srgbClr val="012D86"/>
                    </a:gs>
                    <a:gs pos="100000">
                      <a:srgbClr val="0E2557"/>
                    </a:gs>
                  </a:gsLst>
                  <a:lin scaled="0"/>
                </a:gradFill>
                <a:effectLst/>
                <a:uLnTx/>
                <a:uFillTx/>
                <a:latin typeface="+mn-lt"/>
                <a:ea typeface="+mn-ea"/>
                <a:cs typeface="+mn-cs"/>
              </a:rPr>
              <a:t>悲伤</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全国卷1</a:t>
            </a:r>
          </a:p>
          <a:p>
            <a:pPr algn="l"/>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16．补写出下列句子中的空缺部分。（6分）</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（1）《离骚》中“_________ ， </a:t>
            </a:r>
            <a:r>
              <a:rPr lang="zh-CN" altLang="en-US" sz="3200" b="1" noProof="0">
                <a:ln>
                  <a:noFill/>
                </a:ln>
                <a:solidFill>
                  <a:schemeClr val="tx1"/>
                </a:solidFill>
                <a:effectLst/>
                <a:uLnTx/>
                <a:uFillTx/>
                <a:sym typeface="+mn-ea"/>
              </a:rPr>
              <a:t>_________</a:t>
            </a:r>
            <a:r>
              <a:rPr kumimoji="0" lang="zh-CN" altLang="en-US" sz="3200" b="1" i="0" u="none" strike="noStrike" kern="1200" cap="none" spc="0" normalizeH="0" baseline="0" noProof="0">
                <a:ln>
                  <a:noFill/>
                </a:ln>
                <a:solidFill>
                  <a:schemeClr val="tx1"/>
                </a:solidFill>
                <a:effectLst/>
                <a:uLnTx/>
                <a:uFillTx/>
                <a:latin typeface="+mn-lt"/>
                <a:ea typeface="+mn-ea"/>
                <a:cs typeface="+mn-cs"/>
              </a:rPr>
              <a:t>”两句对古代服饰的“上衣下裳”有所反映。</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（2）元代戏剧家马致远的杂剧《青衫泪》根据白居易的诗《琵琶行》改编而成，剧名来自诗中的“_________ ，</a:t>
            </a:r>
            <a:r>
              <a:rPr lang="zh-CN" altLang="en-US" sz="3200" b="1" noProof="0">
                <a:ln>
                  <a:noFill/>
                </a:ln>
                <a:solidFill>
                  <a:schemeClr val="tx1"/>
                </a:solidFill>
                <a:effectLst/>
                <a:uLnTx/>
                <a:uFillTx/>
                <a:sym typeface="+mn-ea"/>
              </a:rPr>
              <a:t>_________ </a:t>
            </a:r>
            <a:r>
              <a:rPr kumimoji="0" lang="zh-CN" altLang="en-US" sz="3200" b="1" i="0" u="none" strike="noStrike" kern="1200" cap="none" spc="0" normalizeH="0" baseline="0" noProof="0">
                <a:ln>
                  <a:noFill/>
                </a:ln>
                <a:solidFill>
                  <a:schemeClr val="tx1"/>
                </a:solidFill>
                <a:effectLst/>
                <a:uLnTx/>
                <a:uFillTx/>
                <a:latin typeface="+mn-lt"/>
                <a:ea typeface="+mn-ea"/>
                <a:cs typeface="+mn-cs"/>
              </a:rPr>
              <a:t> ”两句。</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(3)在《水调歌头（明月几时有）》中，苏轼自言想要重返天上，但又有所顾虑，原因在于“_________，_________”。</a:t>
            </a:r>
          </a:p>
        </p:txBody>
      </p:sp>
      <p:pic>
        <p:nvPicPr>
          <p:cNvPr id="4" name="图片 3" descr="8601a18b87d6277f2f1b655b2b381f30e924fc4c"/>
          <p:cNvPicPr>
            <a:picLocks noChangeAspect="1"/>
          </p:cNvPicPr>
          <p:nvPr/>
        </p:nvPicPr>
        <p:blipFill>
          <a:blip r:embed="rId7" cstate="print"/>
          <a:stretch>
            <a:fillRect/>
          </a:stretch>
        </p:blipFill>
        <p:spPr>
          <a:xfrm>
            <a:off x="9330055" y="0"/>
            <a:ext cx="2350135" cy="296799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776160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400" b="1" i="0" u="none" strike="noStrike" kern="1200" cap="none" spc="0" normalizeH="0" baseline="0" noProof="0">
                <a:ln>
                  <a:noFill/>
                </a:ln>
                <a:solidFill>
                  <a:srgbClr val="FF0000"/>
                </a:solidFill>
                <a:effectLst/>
                <a:uLnTx/>
                <a:uFillTx/>
                <a:latin typeface="+mn-lt"/>
                <a:ea typeface="+mn-ea"/>
                <a:cs typeface="+mn-cs"/>
              </a:rPr>
              <a:t>题型突破</a:t>
            </a: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3200" b="1" i="0" u="none" strike="noStrike" kern="1200" cap="none" spc="0" normalizeH="0" baseline="0" noProof="0">
                <a:ln>
                  <a:noFill/>
                </a:ln>
                <a:solidFill>
                  <a:srgbClr val="FF0000"/>
                </a:solidFill>
                <a:effectLst/>
                <a:uLnTx/>
                <a:uFillTx/>
                <a:latin typeface="+mn-lt"/>
                <a:ea typeface="+mn-ea"/>
                <a:cs typeface="+mn-cs"/>
              </a:rPr>
              <a:t>      </a:t>
            </a:r>
            <a:r>
              <a:rPr kumimoji="0" lang="en-US" altLang="zh-CN" sz="3600" b="1" i="0" u="none" strike="noStrike" kern="1200" cap="none" spc="0" normalizeH="0" baseline="0" noProof="0">
                <a:ln>
                  <a:noFill/>
                </a:ln>
                <a:solidFill>
                  <a:srgbClr val="FF0000"/>
                </a:solidFill>
                <a:effectLst/>
                <a:uLnTx/>
                <a:uFillTx/>
                <a:latin typeface="+mn-lt"/>
                <a:ea typeface="+mn-ea"/>
                <a:cs typeface="+mn-cs"/>
              </a:rPr>
              <a:t>题型一</a:t>
            </a:r>
            <a:r>
              <a:rPr kumimoji="0" lang="zh-CN" altLang="en-US" sz="3600" b="1" i="0" u="none" strike="noStrike" kern="1200" cap="none" spc="0" normalizeH="0" baseline="0" noProof="0">
                <a:ln>
                  <a:noFill/>
                </a:ln>
                <a:solidFill>
                  <a:srgbClr val="FF0000"/>
                </a:solidFill>
                <a:effectLst/>
                <a:uLnTx/>
                <a:uFillTx/>
                <a:latin typeface="+mn-lt"/>
                <a:ea typeface="+mn-ea"/>
                <a:cs typeface="+mn-cs"/>
              </a:rPr>
              <a:t>：</a:t>
            </a:r>
            <a:r>
              <a:rPr kumimoji="0" lang="en-US" altLang="zh-CN" sz="3600" b="1" i="0" u="none" strike="noStrike" kern="1200" cap="none" spc="0" normalizeH="0" baseline="0" noProof="0">
                <a:ln>
                  <a:noFill/>
                </a:ln>
                <a:solidFill>
                  <a:srgbClr val="FF0000"/>
                </a:solidFill>
                <a:effectLst/>
                <a:uLnTx/>
                <a:uFillTx/>
                <a:latin typeface="+mn-lt"/>
                <a:ea typeface="+mn-ea"/>
                <a:cs typeface="+mn-cs"/>
              </a:rPr>
              <a:t>情景式名句名篇默写</a:t>
            </a:r>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endParaRPr kumimoji="0" lang="en-US" altLang="zh-CN" sz="32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rgbClr val="FF0000"/>
                </a:solidFill>
                <a:effectLst/>
                <a:uLnTx/>
                <a:uFillTx/>
                <a:latin typeface="+mn-lt"/>
                <a:ea typeface="+mn-ea"/>
                <a:cs typeface="+mn-cs"/>
              </a:rPr>
              <a:t> 情</a:t>
            </a:r>
            <a:r>
              <a:rPr kumimoji="0" lang="zh-CN" altLang="en-US" sz="2800" b="1" i="0" u="none" strike="noStrike" kern="1200" cap="none" spc="0" normalizeH="0" baseline="0" noProof="0">
                <a:ln>
                  <a:noFill/>
                </a:ln>
                <a:solidFill>
                  <a:srgbClr val="FF0000"/>
                </a:solidFill>
                <a:effectLst/>
                <a:uLnTx/>
                <a:uFillTx/>
                <a:latin typeface="+mn-lt"/>
                <a:ea typeface="+mn-ea"/>
                <a:cs typeface="+mn-cs"/>
              </a:rPr>
              <a:t>景</a:t>
            </a:r>
            <a:r>
              <a:rPr kumimoji="0" lang="en-US" altLang="zh-CN" sz="2800" b="1" i="0" u="none" strike="noStrike" kern="1200" cap="none" spc="0" normalizeH="0" baseline="0" noProof="0">
                <a:ln>
                  <a:noFill/>
                </a:ln>
                <a:solidFill>
                  <a:srgbClr val="FF0000"/>
                </a:solidFill>
                <a:effectLst/>
                <a:uLnTx/>
                <a:uFillTx/>
                <a:latin typeface="+mn-lt"/>
                <a:ea typeface="+mn-ea"/>
                <a:cs typeface="+mn-cs"/>
              </a:rPr>
              <a:t>式名句名</a:t>
            </a:r>
            <a:r>
              <a:rPr kumimoji="0" lang="zh-CN" altLang="en-US" sz="2800" b="1" i="0" u="none" strike="noStrike" kern="1200" cap="none" spc="0" normalizeH="0" baseline="0" noProof="0">
                <a:ln>
                  <a:noFill/>
                </a:ln>
                <a:solidFill>
                  <a:srgbClr val="FF0000"/>
                </a:solidFill>
                <a:effectLst/>
                <a:uLnTx/>
                <a:uFillTx/>
                <a:latin typeface="+mn-lt"/>
                <a:ea typeface="+mn-ea"/>
                <a:cs typeface="+mn-cs"/>
              </a:rPr>
              <a:t>篇</a:t>
            </a:r>
            <a:r>
              <a:rPr kumimoji="0" lang="en-US" altLang="zh-CN" sz="2800" b="1" i="0" u="none" strike="noStrike" kern="1200" cap="none" spc="0" normalizeH="0" baseline="0" noProof="0">
                <a:ln>
                  <a:noFill/>
                </a:ln>
                <a:solidFill>
                  <a:srgbClr val="FF0000"/>
                </a:solidFill>
                <a:effectLst/>
                <a:uLnTx/>
                <a:uFillTx/>
                <a:latin typeface="+mn-lt"/>
                <a:ea typeface="+mn-ea"/>
                <a:cs typeface="+mn-cs"/>
              </a:rPr>
              <a:t>默写</a:t>
            </a:r>
            <a:r>
              <a:rPr kumimoji="0" lang="en-US" altLang="zh-CN" sz="2800" b="1" i="0" u="none" strike="noStrike" kern="1200" cap="none" spc="0" normalizeH="0" baseline="0" noProof="0">
                <a:ln>
                  <a:noFill/>
                </a:ln>
                <a:solidFill>
                  <a:schemeClr val="tx1"/>
                </a:solidFill>
                <a:effectLst/>
                <a:uLnTx/>
                <a:uFillTx/>
                <a:latin typeface="+mn-lt"/>
                <a:ea typeface="+mn-ea"/>
                <a:cs typeface="+mn-cs"/>
              </a:rPr>
              <a:t>，也称</a:t>
            </a:r>
            <a:r>
              <a:rPr kumimoji="0" lang="en-US" altLang="zh-CN" sz="2800" b="1" i="0" u="none" strike="noStrike" kern="1200" cap="none" spc="0" normalizeH="0" baseline="0" noProof="0">
                <a:ln>
                  <a:noFill/>
                </a:ln>
                <a:solidFill>
                  <a:srgbClr val="FF0000"/>
                </a:solidFill>
                <a:effectLst/>
                <a:uLnTx/>
                <a:uFillTx/>
                <a:latin typeface="+mn-lt"/>
                <a:ea typeface="+mn-ea"/>
                <a:cs typeface="+mn-cs"/>
              </a:rPr>
              <a:t>理解性默写</a:t>
            </a:r>
            <a:r>
              <a:rPr kumimoji="0" lang="en-US" altLang="zh-CN" sz="2800" b="1" i="0" u="none" strike="noStrike" kern="1200" cap="none" spc="0" normalizeH="0" baseline="0" noProof="0">
                <a:ln>
                  <a:noFill/>
                </a:ln>
                <a:solidFill>
                  <a:schemeClr val="tx1"/>
                </a:solidFill>
                <a:effectLst/>
                <a:uLnTx/>
                <a:uFillTx/>
                <a:latin typeface="+mn-lt"/>
                <a:ea typeface="+mn-ea"/>
                <a:cs typeface="+mn-cs"/>
              </a:rPr>
              <a:t>，是根据题干提供的对考查“名句名篇”的分析或提示，写出诗文内容。这种题型要求考生不仅会背诵原文,而且要对原文的内容有所理解，侧重于对“名句名篇”内涵的考查。</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例：</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苏轼《念奴娇》(大江东去)中“</a:t>
            </a:r>
            <a:r>
              <a:rPr kumimoji="0" lang="zh-CN" altLang="en-US" sz="2800" b="1" i="0" u="sng" strike="noStrike" kern="1200" cap="none" spc="0" normalizeH="0" baseline="0" noProof="0">
                <a:ln>
                  <a:noFill/>
                </a:ln>
                <a:solidFill>
                  <a:srgbClr val="FF0000"/>
                </a:solidFill>
                <a:effectLst/>
                <a:uLnTx/>
                <a:uFillTx/>
                <a:latin typeface="+mn-lt"/>
                <a:ea typeface="+mn-ea"/>
                <a:cs typeface="+mn-cs"/>
              </a:rPr>
              <a:t>惊涛拍岸</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sng" strike="noStrike" kern="1200" cap="none" spc="0" normalizeH="0" baseline="0" noProof="0">
                <a:ln>
                  <a:noFill/>
                </a:ln>
                <a:solidFill>
                  <a:srgbClr val="FF0000"/>
                </a:solidFill>
                <a:effectLst/>
                <a:uLnTx/>
                <a:uFillTx/>
                <a:latin typeface="+mn-lt"/>
                <a:ea typeface="+mn-ea"/>
                <a:cs typeface="+mn-cs"/>
              </a:rPr>
              <a:t>卷起千堆雪</a:t>
            </a:r>
            <a:r>
              <a:rPr kumimoji="0" lang="en-US" altLang="zh-CN" sz="2800" b="1" i="0" u="none" strike="noStrike" kern="1200" cap="none" spc="0" normalizeH="0" baseline="0" noProof="0">
                <a:ln>
                  <a:noFill/>
                </a:ln>
                <a:solidFill>
                  <a:schemeClr val="tx1"/>
                </a:solidFill>
                <a:effectLst/>
                <a:uLnTx/>
                <a:uFillTx/>
                <a:latin typeface="+mn-lt"/>
                <a:ea typeface="+mn-ea"/>
                <a:cs typeface="+mn-cs"/>
              </a:rPr>
              <a:t>”两句，描写了骇浪搏击江岸的壮丽景色。</a:t>
            </a: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下载 (6)"/>
          <p:cNvPicPr>
            <a:picLocks noChangeAspect="1"/>
          </p:cNvPicPr>
          <p:nvPr/>
        </p:nvPicPr>
        <p:blipFill>
          <a:blip r:embed="rId7" cstate="print"/>
          <a:stretch>
            <a:fillRect/>
          </a:stretch>
        </p:blipFill>
        <p:spPr>
          <a:xfrm>
            <a:off x="7755890" y="0"/>
            <a:ext cx="4436110"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4538345" y="0"/>
            <a:ext cx="765429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题型二</a:t>
            </a:r>
            <a:r>
              <a:rPr kumimoji="0" lang="zh-CN" altLang="en-US" sz="3600" b="1" i="0" u="none" strike="noStrike" kern="1200" cap="none" spc="0" normalizeH="0" baseline="0" noProof="0">
                <a:ln>
                  <a:noFill/>
                </a:ln>
                <a:solidFill>
                  <a:srgbClr val="FF0000"/>
                </a:solidFill>
                <a:effectLst/>
                <a:uLnTx/>
                <a:uFillTx/>
                <a:latin typeface="+mn-lt"/>
                <a:ea typeface="+mn-ea"/>
                <a:cs typeface="+mn-cs"/>
              </a:rPr>
              <a:t>：</a:t>
            </a:r>
            <a:r>
              <a:rPr kumimoji="0" lang="en-US" altLang="zh-CN" sz="3600" b="1" i="0" u="none" strike="noStrike" kern="1200" cap="none" spc="0" normalizeH="0" baseline="0" noProof="0">
                <a:ln>
                  <a:noFill/>
                </a:ln>
                <a:solidFill>
                  <a:srgbClr val="FF0000"/>
                </a:solidFill>
                <a:effectLst/>
                <a:uLnTx/>
                <a:uFillTx/>
                <a:latin typeface="+mn-lt"/>
                <a:ea typeface="+mn-ea"/>
                <a:cs typeface="+mn-cs"/>
              </a:rPr>
              <a:t>对上下句式名句名篇默写</a:t>
            </a:r>
          </a:p>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      </a:t>
            </a:r>
            <a:r>
              <a:rPr kumimoji="0" lang="en-US" altLang="zh-CN" sz="2800" b="1" i="0" u="none" strike="noStrike" kern="1200" cap="none" spc="0" normalizeH="0" baseline="0" noProof="0">
                <a:ln>
                  <a:noFill/>
                </a:ln>
                <a:solidFill>
                  <a:schemeClr val="tx1"/>
                </a:solidFill>
                <a:effectLst/>
                <a:uLnTx/>
                <a:uFillTx/>
                <a:latin typeface="+mn-lt"/>
                <a:ea typeface="+mn-ea"/>
                <a:cs typeface="+mn-cs"/>
              </a:rPr>
              <a:t>对上下</a:t>
            </a:r>
            <a:r>
              <a:rPr kumimoji="0" lang="zh-CN" altLang="en-US" sz="2800" b="1" i="0" u="none" strike="noStrike" kern="1200" cap="none" spc="0" normalizeH="0" baseline="0" noProof="0">
                <a:ln>
                  <a:noFill/>
                </a:ln>
                <a:solidFill>
                  <a:schemeClr val="tx1"/>
                </a:solidFill>
                <a:effectLst/>
                <a:uLnTx/>
                <a:uFillTx/>
                <a:latin typeface="+mn-lt"/>
                <a:ea typeface="+mn-ea"/>
                <a:cs typeface="+mn-cs"/>
              </a:rPr>
              <a:t>句</a:t>
            </a:r>
            <a:r>
              <a:rPr kumimoji="0" lang="en-US" altLang="zh-CN" sz="2800" b="1" i="0" u="none" strike="noStrike" kern="1200" cap="none" spc="0" normalizeH="0" baseline="0" noProof="0">
                <a:ln>
                  <a:noFill/>
                </a:ln>
                <a:solidFill>
                  <a:schemeClr val="tx1"/>
                </a:solidFill>
                <a:effectLst/>
                <a:uLnTx/>
                <a:uFillTx/>
                <a:latin typeface="+mn-lt"/>
                <a:ea typeface="+mn-ea"/>
                <a:cs typeface="+mn-cs"/>
              </a:rPr>
              <a:t>式名句名篇默写</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也称</a:t>
            </a:r>
            <a:r>
              <a:rPr kumimoji="0" lang="en-US" altLang="zh-CN" sz="2800" b="1" i="0" u="none" strike="noStrike" kern="1200" cap="none" spc="0" normalizeH="0" baseline="0" noProof="0">
                <a:ln>
                  <a:noFill/>
                </a:ln>
                <a:solidFill>
                  <a:srgbClr val="FF0000"/>
                </a:solidFill>
                <a:effectLst/>
                <a:uLnTx/>
                <a:uFillTx/>
                <a:latin typeface="+mn-lt"/>
                <a:ea typeface="+mn-ea"/>
                <a:cs typeface="+mn-cs"/>
              </a:rPr>
              <a:t>补足型默写</a:t>
            </a:r>
            <a:r>
              <a:rPr kumimoji="0" lang="en-US" altLang="zh-CN" sz="2800" b="1" i="0" u="none" strike="noStrike" kern="1200" cap="none" spc="0" normalizeH="0" baseline="0" noProof="0">
                <a:ln>
                  <a:noFill/>
                </a:ln>
                <a:solidFill>
                  <a:schemeClr val="tx1"/>
                </a:solidFill>
                <a:effectLst/>
                <a:uLnTx/>
                <a:uFillTx/>
                <a:latin typeface="+mn-lt"/>
                <a:ea typeface="+mn-ea"/>
                <a:cs typeface="+mn-cs"/>
              </a:rPr>
              <a:t>，即根据上句写下句</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en-US" altLang="zh-CN" sz="2800" b="1" i="0" u="none" strike="noStrike" kern="1200" cap="none" spc="0" normalizeH="0" baseline="0" noProof="0">
                <a:ln>
                  <a:noFill/>
                </a:ln>
                <a:solidFill>
                  <a:schemeClr val="tx1"/>
                </a:solidFill>
                <a:effectLst/>
                <a:uLnTx/>
                <a:uFillTx/>
                <a:latin typeface="+mn-lt"/>
                <a:ea typeface="+mn-ea"/>
                <a:cs typeface="+mn-cs"/>
              </a:rPr>
              <a:t>或根据下</a:t>
            </a:r>
            <a:r>
              <a:rPr kumimoji="0" lang="zh-CN" altLang="en-US" sz="2800" b="1" i="0" u="none" strike="noStrike" kern="1200" cap="none" spc="0" normalizeH="0" baseline="0" noProof="0">
                <a:ln>
                  <a:noFill/>
                </a:ln>
                <a:solidFill>
                  <a:schemeClr val="tx1"/>
                </a:solidFill>
                <a:effectLst/>
                <a:uLnTx/>
                <a:uFillTx/>
                <a:latin typeface="+mn-lt"/>
                <a:ea typeface="+mn-ea"/>
                <a:cs typeface="+mn-cs"/>
              </a:rPr>
              <a:t>句</a:t>
            </a:r>
            <a:r>
              <a:rPr kumimoji="0" lang="en-US" altLang="zh-CN" sz="2800" b="1" i="0" u="none" strike="noStrike" kern="1200" cap="none" spc="0" normalizeH="0" baseline="0" noProof="0">
                <a:ln>
                  <a:noFill/>
                </a:ln>
                <a:solidFill>
                  <a:schemeClr val="tx1"/>
                </a:solidFill>
                <a:effectLst/>
                <a:uLnTx/>
                <a:uFillTx/>
                <a:latin typeface="+mn-lt"/>
                <a:ea typeface="+mn-ea"/>
                <a:cs typeface="+mn-cs"/>
              </a:rPr>
              <a:t>写上</a:t>
            </a:r>
            <a:r>
              <a:rPr kumimoji="0" lang="zh-CN" altLang="en-US" sz="2800" b="1" i="0" u="none" strike="noStrike" kern="1200" cap="none" spc="0" normalizeH="0" baseline="0" noProof="0">
                <a:ln>
                  <a:noFill/>
                </a:ln>
                <a:solidFill>
                  <a:schemeClr val="tx1"/>
                </a:solidFill>
                <a:effectLst/>
                <a:uLnTx/>
                <a:uFillTx/>
                <a:latin typeface="+mn-lt"/>
                <a:ea typeface="+mn-ea"/>
                <a:cs typeface="+mn-cs"/>
              </a:rPr>
              <a:t>句</a:t>
            </a:r>
            <a:r>
              <a:rPr kumimoji="0" lang="en-US" altLang="zh-CN" sz="2800" b="1" i="0" u="none" strike="noStrike" kern="1200" cap="none" spc="0" normalizeH="0" baseline="0" noProof="0">
                <a:ln>
                  <a:noFill/>
                </a:ln>
                <a:solidFill>
                  <a:schemeClr val="tx1"/>
                </a:solidFill>
                <a:effectLst/>
                <a:uLnTx/>
                <a:uFillTx/>
                <a:latin typeface="+mn-lt"/>
                <a:ea typeface="+mn-ea"/>
                <a:cs typeface="+mn-cs"/>
              </a:rPr>
              <a:t>，或给出题目(有时包括作者)，让考生写出全段(或全篇)。</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例：</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山不厌高，海不厌深。周公吐哺，</a:t>
            </a:r>
            <a:r>
              <a:rPr lang="zh-CN" altLang="en-US" sz="2800" b="1" u="sng" noProof="0">
                <a:ln>
                  <a:noFill/>
                </a:ln>
                <a:solidFill>
                  <a:srgbClr val="FF0000"/>
                </a:solidFill>
                <a:effectLst/>
                <a:uLnTx/>
                <a:uFillTx/>
                <a:sym typeface="+mn-ea"/>
              </a:rPr>
              <a:t>天下归心</a:t>
            </a:r>
            <a:r>
              <a:rPr lang="zh-CN" altLang="en-US" sz="2800" b="1" noProof="0">
                <a:ln>
                  <a:noFill/>
                </a:ln>
                <a:solidFill>
                  <a:schemeClr val="tx1"/>
                </a:solidFill>
                <a:effectLst/>
                <a:uLnTx/>
                <a:uFillTx/>
                <a:sym typeface="+mn-ea"/>
              </a:rPr>
              <a:t> 。（曹操《短歌行》）</a:t>
            </a:r>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斧斤以时入山林，</a:t>
            </a:r>
            <a:r>
              <a:rPr lang="zh-CN" altLang="en-US" sz="2800" b="1" u="sng" noProof="0">
                <a:ln>
                  <a:noFill/>
                </a:ln>
                <a:solidFill>
                  <a:srgbClr val="FF0000"/>
                </a:solidFill>
                <a:effectLst/>
                <a:uLnTx/>
                <a:uFillTx/>
                <a:sym typeface="+mn-ea"/>
              </a:rPr>
              <a:t>材木不可胜用也</a:t>
            </a:r>
            <a:r>
              <a:rPr lang="zh-CN" altLang="en-US" sz="2800" b="1" noProof="0">
                <a:ln>
                  <a:noFill/>
                </a:ln>
                <a:solidFill>
                  <a:schemeClr val="tx1"/>
                </a:solidFill>
                <a:effectLst/>
                <a:uLnTx/>
                <a:uFillTx/>
                <a:sym typeface="+mn-ea"/>
              </a:rPr>
              <a:t>。（《寡人之于国也》）</a:t>
            </a:r>
            <a:endParaRPr kumimoji="0" lang="zh-CN" altLang="en-US" sz="2800" b="1"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a:t>
            </a:r>
            <a:r>
              <a:rPr lang="zh-CN" altLang="en-US" sz="2800" b="1" u="sng" noProof="0">
                <a:ln>
                  <a:noFill/>
                </a:ln>
                <a:solidFill>
                  <a:srgbClr val="FF0000"/>
                </a:solidFill>
                <a:effectLst/>
                <a:uLnTx/>
                <a:uFillTx/>
                <a:sym typeface="+mn-ea"/>
              </a:rPr>
              <a:t>三顾频烦天下计</a:t>
            </a:r>
            <a:r>
              <a:rPr lang="zh-CN" altLang="en-US" sz="2800" b="1" noProof="0">
                <a:ln>
                  <a:noFill/>
                </a:ln>
                <a:solidFill>
                  <a:schemeClr val="tx1"/>
                </a:solidFill>
                <a:effectLst/>
                <a:uLnTx/>
                <a:uFillTx/>
                <a:sym typeface="+mn-ea"/>
              </a:rPr>
              <a:t>，两朝开济老臣心。（杜甫《蜀相》）</a:t>
            </a: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u=2090758681,4018751645&amp;fm=26&amp;gp=0"/>
          <p:cNvPicPr>
            <a:picLocks noChangeAspect="1"/>
          </p:cNvPicPr>
          <p:nvPr/>
        </p:nvPicPr>
        <p:blipFill>
          <a:blip r:embed="rId7" cstate="print"/>
          <a:stretch>
            <a:fillRect/>
          </a:stretch>
        </p:blipFill>
        <p:spPr>
          <a:xfrm>
            <a:off x="0" y="0"/>
            <a:ext cx="4366260" cy="765175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4000" b="1" i="0" u="none" strike="noStrike" kern="1200" cap="none" spc="0" normalizeH="0" baseline="0" noProof="0">
                <a:ln>
                  <a:noFill/>
                </a:ln>
                <a:solidFill>
                  <a:srgbClr val="FF0000"/>
                </a:solidFill>
                <a:effectLst/>
                <a:uLnTx/>
                <a:uFillTx/>
                <a:latin typeface="+mn-lt"/>
                <a:ea typeface="+mn-ea"/>
                <a:cs typeface="+mn-cs"/>
              </a:rPr>
              <a:t>    默写名句名篇</a:t>
            </a:r>
            <a:r>
              <a:rPr kumimoji="0" lang="en-US" altLang="zh-CN" sz="4000" b="1" i="0" u="none" strike="noStrike" kern="1200" cap="none" spc="0" normalizeH="0" baseline="0" noProof="0">
                <a:ln>
                  <a:noFill/>
                </a:ln>
                <a:solidFill>
                  <a:srgbClr val="FF0000"/>
                </a:solidFill>
                <a:effectLst/>
                <a:uLnTx/>
                <a:uFillTx/>
                <a:latin typeface="+mn-lt"/>
                <a:ea typeface="+mn-ea"/>
                <a:cs typeface="+mn-cs"/>
              </a:rPr>
              <a:t>具体方法</a:t>
            </a:r>
          </a:p>
          <a:p>
            <a:pPr algn="l"/>
            <a:endParaRPr kumimoji="0" lang="en-US" altLang="zh-CN" sz="40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3200" b="1" i="0" u="none" strike="noStrike" kern="1200" cap="none" spc="0" normalizeH="0" baseline="0" noProof="0">
                <a:ln>
                  <a:noFill/>
                </a:ln>
                <a:solidFill>
                  <a:schemeClr val="tx1"/>
                </a:solidFill>
                <a:effectLst/>
                <a:uLnTx/>
                <a:uFillTx/>
                <a:latin typeface="+mn-lt"/>
                <a:ea typeface="+mn-ea"/>
                <a:cs typeface="+mn-cs"/>
              </a:rPr>
              <a:t> 解答情景式默写题</a:t>
            </a:r>
            <a:r>
              <a:rPr kumimoji="0" lang="en-US" altLang="zh-CN" sz="3600" b="1" i="0" u="none" strike="noStrike" kern="1200" cap="none" spc="0" normalizeH="0" baseline="0" noProof="0">
                <a:ln>
                  <a:noFill/>
                </a:ln>
                <a:solidFill>
                  <a:srgbClr val="FF0000"/>
                </a:solidFill>
                <a:effectLst/>
                <a:uLnTx/>
                <a:uFillTx/>
                <a:latin typeface="+mn-lt"/>
                <a:ea typeface="+mn-ea"/>
                <a:cs typeface="+mn-cs"/>
              </a:rPr>
              <a:t>“四注意”</a:t>
            </a:r>
            <a:r>
              <a:rPr kumimoji="0" lang="zh-CN" altLang="en-US" sz="3200" b="1" i="0" u="none" strike="noStrike" kern="1200" cap="none" spc="0" normalizeH="0" baseline="0" noProof="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3200" b="1" i="0" u="none" strike="noStrike" kern="1200" cap="none" spc="0" normalizeH="0" baseline="0" noProof="0">
                <a:ln>
                  <a:noFill/>
                </a:ln>
                <a:solidFill>
                  <a:schemeClr val="tx1"/>
                </a:solidFill>
                <a:effectLst/>
                <a:uLnTx/>
                <a:uFillTx/>
                <a:latin typeface="+mn-lt"/>
                <a:ea typeface="+mn-ea"/>
                <a:cs typeface="+mn-cs"/>
              </a:rPr>
              <a:t>       (1)抓住关键词,联想相关语句。</a:t>
            </a:r>
          </a:p>
          <a:p>
            <a:pPr algn="l"/>
            <a:r>
              <a:rPr kumimoji="0" lang="en-US" altLang="zh-CN" sz="3200" b="1" i="0" u="none" strike="noStrike" kern="1200" cap="none" spc="0" normalizeH="0" baseline="0" noProof="0">
                <a:ln>
                  <a:noFill/>
                </a:ln>
                <a:solidFill>
                  <a:schemeClr val="tx1"/>
                </a:solidFill>
                <a:effectLst/>
                <a:uLnTx/>
                <a:uFillTx/>
                <a:latin typeface="+mn-lt"/>
                <a:ea typeface="+mn-ea"/>
                <a:cs typeface="+mn-cs"/>
              </a:rPr>
              <a:t>       (2)准确理解内涵,把握重要文句。</a:t>
            </a:r>
          </a:p>
          <a:p>
            <a:pPr algn="l"/>
            <a:r>
              <a:rPr kumimoji="0" lang="en-US" altLang="zh-CN" sz="3200" b="1" i="0" u="none" strike="noStrike" kern="1200" cap="none" spc="0" normalizeH="0" baseline="0" noProof="0">
                <a:ln>
                  <a:noFill/>
                </a:ln>
                <a:solidFill>
                  <a:schemeClr val="tx1"/>
                </a:solidFill>
                <a:effectLst/>
                <a:uLnTx/>
                <a:uFillTx/>
                <a:latin typeface="+mn-lt"/>
                <a:ea typeface="+mn-ea"/>
                <a:cs typeface="+mn-cs"/>
              </a:rPr>
              <a:t>       (3)把握位置、修辞提示,缩小筛选范围。</a:t>
            </a:r>
          </a:p>
          <a:p>
            <a:pPr algn="l"/>
            <a:r>
              <a:rPr kumimoji="0" lang="en-US" altLang="zh-CN" sz="3200" b="1" i="0" u="none" strike="noStrike" kern="1200" cap="none" spc="0" normalizeH="0" baseline="0" noProof="0">
                <a:ln>
                  <a:noFill/>
                </a:ln>
                <a:solidFill>
                  <a:schemeClr val="tx1"/>
                </a:solidFill>
                <a:effectLst/>
                <a:uLnTx/>
                <a:uFillTx/>
                <a:latin typeface="+mn-lt"/>
                <a:ea typeface="+mn-ea"/>
                <a:cs typeface="+mn-cs"/>
              </a:rPr>
              <a:t>       (4)全文上下搜索,找准默写文句。</a:t>
            </a:r>
          </a:p>
        </p:txBody>
      </p:sp>
      <p:pic>
        <p:nvPicPr>
          <p:cNvPr id="4" name="图片 3" descr="u=2899247549,2602881645&amp;fm=26&amp;gp=0"/>
          <p:cNvPicPr>
            <a:picLocks noChangeAspect="1"/>
          </p:cNvPicPr>
          <p:nvPr/>
        </p:nvPicPr>
        <p:blipFill>
          <a:blip r:embed="rId7" cstate="print"/>
          <a:stretch>
            <a:fillRect/>
          </a:stretch>
        </p:blipFill>
        <p:spPr>
          <a:xfrm>
            <a:off x="6885305" y="85725"/>
            <a:ext cx="4794250" cy="45593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zh-CN" sz="9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9600" b="1" i="0" u="none" strike="noStrike" kern="1200" cap="none" spc="0" normalizeH="0" baseline="0" noProof="0">
                <a:ln>
                  <a:noFill/>
                </a:ln>
                <a:solidFill>
                  <a:srgbClr val="FF0000"/>
                </a:solidFill>
                <a:effectLst/>
                <a:uLnTx/>
                <a:uFillTx/>
                <a:latin typeface="+mn-lt"/>
                <a:ea typeface="+mn-ea"/>
                <a:cs typeface="+mn-cs"/>
              </a:rPr>
              <a:t>高考诗歌</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plus(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u="none" strike="noStrike" kern="1200" cap="none" spc="0" normalizeH="0" baseline="0" noProof="0">
                <a:ln>
                  <a:noFill/>
                </a:ln>
                <a:solidFill>
                  <a:srgbClr val="FF0000"/>
                </a:solidFill>
                <a:effectLst/>
                <a:uLnTx/>
                <a:uFillTx/>
                <a:latin typeface="+mn-lt"/>
                <a:ea typeface="+mn-ea"/>
                <a:cs typeface="+mn-cs"/>
              </a:rPr>
              <a:t>2020</a:t>
            </a:r>
            <a:r>
              <a:rPr kumimoji="0" lang="zh-CN" altLang="en-US" sz="40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4000" b="1" i="0" u="none" strike="noStrike" kern="1200" cap="none" spc="0" normalizeH="0" baseline="0" noProof="0">
                <a:ln>
                  <a:noFill/>
                </a:ln>
                <a:solidFill>
                  <a:srgbClr val="FF0000"/>
                </a:solidFill>
                <a:effectLst/>
                <a:uLnTx/>
                <a:uFillTx/>
                <a:latin typeface="+mn-lt"/>
                <a:ea typeface="+mn-ea"/>
                <a:cs typeface="+mn-cs"/>
              </a:rPr>
              <a:t>1</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古代诗歌阅读（本题共2小题，9分）</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阅读下面这首唐诗，完成14~15题。</a:t>
            </a: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奉和袭美抱疾杜门见寄次韵①</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陆龟蒙</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虽失春城醉上期，下帷裁遍未裁诗②。</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因吟郢岸百亩蕙③，欲采商崖三秀枝④。</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栖野鹤笼宽使织，施山僧饭别教炊。</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但医沈约重瞳健⑤，不怕江花不满枝。</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r>
              <a:rPr kumimoji="0" lang="zh-CN" altLang="en-US" sz="3200" b="1" i="0" u="none" strike="noStrike" kern="1200" cap="none" spc="0" normalizeH="0" baseline="0" noProof="0">
                <a:ln>
                  <a:noFill/>
                </a:ln>
                <a:solidFill>
                  <a:srgbClr val="FF0000"/>
                </a:solidFill>
                <a:effectLst/>
                <a:uLnTx/>
                <a:uFillTx/>
                <a:latin typeface="+mn-lt"/>
                <a:ea typeface="+mn-ea"/>
                <a:cs typeface="+mn-cs"/>
              </a:rPr>
              <a:t>[注]</a:t>
            </a:r>
            <a:r>
              <a:rPr kumimoji="0" lang="zh-CN" altLang="en-US" sz="3200" b="1" i="0" u="none" strike="noStrike" kern="1200" cap="none" spc="0" normalizeH="0" baseline="0" noProof="0">
                <a:ln>
                  <a:noFill/>
                </a:ln>
                <a:solidFill>
                  <a:schemeClr val="tx1"/>
                </a:solidFill>
                <a:effectLst/>
                <a:uLnTx/>
                <a:uFillTx/>
                <a:latin typeface="+mn-lt"/>
                <a:ea typeface="+mn-ea"/>
                <a:cs typeface="+mn-cs"/>
              </a:rPr>
              <a:t> ①袭美，即陆龟蒙的好友皮日休。②下帷：放下室内悬挂的帷幕，指教书，诫诗；作诗。③《楚辞·离骚》：“余既滋兰之九畹兮，又树蕙之百亩。”比喻培养人才。④商崖：这里泛指山崖。⑤沈约，商朝诗人，史载其眼中有两个瞳孔，这里以沈约代指皮日休。</a:t>
            </a:r>
          </a:p>
        </p:txBody>
      </p:sp>
      <p:pic>
        <p:nvPicPr>
          <p:cNvPr id="4" name="图片 3" descr="u=3189446295,4271734684&amp;fm=26&amp;gp=0"/>
          <p:cNvPicPr>
            <a:picLocks noChangeAspect="1"/>
          </p:cNvPicPr>
          <p:nvPr/>
        </p:nvPicPr>
        <p:blipFill>
          <a:blip r:embed="rId7" cstate="print"/>
          <a:stretch>
            <a:fillRect/>
          </a:stretch>
        </p:blipFill>
        <p:spPr>
          <a:xfrm>
            <a:off x="7137400" y="0"/>
            <a:ext cx="5031740" cy="32512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733171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14．下列对这首诗的理解和赏析，不正确的一项是（3分）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A．作者写作此诗之时，皮日休正患病居家，闭门谢客，与外界不通音讯。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B．由于友人患病，原有的约会被暂时搁置，作者游春的诗篇也未能写出。</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C．作者虽然身在书斋从事教学，但心中盼望能走进自然，领略美好春光。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D．尾联使用了关于沈约的典故，可以由此推测皮日休所患的疾病是目疾。</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15．请简要概括</a:t>
            </a:r>
            <a:r>
              <a:rPr kumimoji="0" lang="zh-CN" altLang="en-US" sz="2800" b="1" i="0" u="none" strike="noStrike" kern="1200" cap="none" spc="0" normalizeH="0" baseline="0" noProof="0">
                <a:ln>
                  <a:noFill/>
                </a:ln>
                <a:solidFill>
                  <a:srgbClr val="FF0000"/>
                </a:solidFill>
                <a:effectLst/>
                <a:uLnTx/>
                <a:uFillTx/>
                <a:latin typeface="+mn-lt"/>
                <a:ea typeface="+mn-ea"/>
                <a:cs typeface="+mn-cs"/>
              </a:rPr>
              <a:t>本诗</a:t>
            </a:r>
            <a:r>
              <a:rPr kumimoji="0" lang="zh-CN" altLang="en-US" sz="2800" b="1" i="0" u="none" strike="noStrike" kern="1200" cap="none" spc="0" normalizeH="0" baseline="0" noProof="0">
                <a:ln>
                  <a:noFill/>
                </a:ln>
                <a:solidFill>
                  <a:schemeClr val="tx1"/>
                </a:solidFill>
                <a:effectLst/>
                <a:uLnTx/>
                <a:uFillTx/>
                <a:latin typeface="+mn-lt"/>
                <a:ea typeface="+mn-ea"/>
                <a:cs typeface="+mn-cs"/>
              </a:rPr>
              <a:t>所表达的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思想感情</a:t>
            </a:r>
            <a:r>
              <a:rPr kumimoji="0" lang="zh-CN" altLang="en-US" sz="2800" b="1" i="0" u="none" strike="noStrike" kern="1200" cap="none" spc="0" normalizeH="0" baseline="0" noProof="0">
                <a:ln>
                  <a:noFill/>
                </a:ln>
                <a:solidFill>
                  <a:schemeClr val="tx1"/>
                </a:solidFill>
                <a:effectLst/>
                <a:uLnTx/>
                <a:uFillTx/>
                <a:latin typeface="+mn-lt"/>
                <a:ea typeface="+mn-ea"/>
                <a:cs typeface="+mn-cs"/>
              </a:rPr>
              <a:t>。（6分）</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下载 (3)"/>
          <p:cNvPicPr>
            <a:picLocks noChangeAspect="1"/>
          </p:cNvPicPr>
          <p:nvPr/>
        </p:nvPicPr>
        <p:blipFill>
          <a:blip r:embed="rId7" cstate="print"/>
          <a:stretch>
            <a:fillRect/>
          </a:stretch>
        </p:blipFill>
        <p:spPr>
          <a:xfrm>
            <a:off x="7349490" y="2245995"/>
            <a:ext cx="4842510" cy="308292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14．下列对这首诗的理解和赏析，不正确的一项是（3分）</a:t>
            </a:r>
            <a:r>
              <a:rPr kumimoji="0" lang="en-US" altLang="zh-CN" sz="3600" b="1" i="0" u="none" strike="noStrike" kern="1200" cap="none" spc="0" normalizeH="0" baseline="0" noProof="0">
                <a:ln>
                  <a:noFill/>
                </a:ln>
                <a:solidFill>
                  <a:srgbClr val="FF0000"/>
                </a:solidFill>
                <a:effectLst/>
                <a:uLnTx/>
                <a:uFillTx/>
                <a:latin typeface="+mn-lt"/>
                <a:ea typeface="+mn-ea"/>
                <a:cs typeface="+mn-cs"/>
              </a:rPr>
              <a:t>A</a:t>
            </a:r>
            <a:r>
              <a:rPr kumimoji="0" lang="en-US" altLang="zh-CN" sz="2800" b="1" i="0" u="none" strike="noStrike" kern="1200" cap="none" spc="0" normalizeH="0" baseline="0" noProof="0">
                <a:ln>
                  <a:noFill/>
                </a:ln>
                <a:solidFill>
                  <a:srgbClr val="FF0000"/>
                </a:solidFill>
                <a:effectLst/>
                <a:uLnTx/>
                <a:uFillTx/>
                <a:latin typeface="+mn-lt"/>
                <a:ea typeface="+mn-ea"/>
                <a:cs typeface="+mn-cs"/>
              </a:rPr>
              <a:t> </a:t>
            </a:r>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A．</a:t>
            </a:r>
            <a:r>
              <a:rPr kumimoji="0" lang="zh-CN" altLang="en-US" sz="2800" b="1" i="0" u="none" strike="noStrike" kern="1200" cap="none" spc="0" normalizeH="0" baseline="0" noProof="0">
                <a:ln>
                  <a:noFill/>
                </a:ln>
                <a:solidFill>
                  <a:schemeClr val="tx1"/>
                </a:solidFill>
                <a:effectLst/>
                <a:uLnTx/>
                <a:uFillTx/>
                <a:latin typeface="+mn-lt"/>
                <a:ea typeface="+mn-ea"/>
                <a:cs typeface="+mn-cs"/>
              </a:rPr>
              <a:t>作者写作此诗之时，皮日休正患病居家，闭门谢客，与外界不通音讯。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B．由于友人患病，原有的约会被暂时搁置，作者游春的诗篇也未能写出。</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C．作者虽然身在书斋从事教学，但心中盼望能走进自然，领略美好春光。</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D．尾联使用了关于沈约的典故，可以由此推测皮日休所患的疾病是目疾。</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本题考查鉴赏诗歌的思想内容和表达技巧的能力。</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lang="zh-CN" altLang="en-US" sz="2800" b="1" noProof="0">
                <a:ln>
                  <a:noFill/>
                </a:ln>
                <a:solidFill>
                  <a:schemeClr val="tx1"/>
                </a:solidFill>
                <a:effectLst/>
                <a:uLnTx/>
                <a:uFillTx/>
                <a:sym typeface="+mn-ea"/>
              </a:rPr>
              <a:t>A项中</a:t>
            </a:r>
            <a:r>
              <a:rPr kumimoji="0" lang="zh-CN" altLang="en-US" sz="2800" b="1" i="0" u="none" strike="noStrike" kern="1200" cap="none" spc="0" normalizeH="0" baseline="0" noProof="0">
                <a:ln>
                  <a:noFill/>
                </a:ln>
                <a:solidFill>
                  <a:schemeClr val="tx1"/>
                </a:solidFill>
                <a:effectLst/>
                <a:uLnTx/>
                <a:uFillTx/>
                <a:latin typeface="+mn-lt"/>
                <a:ea typeface="+mn-ea"/>
                <a:cs typeface="+mn-cs"/>
              </a:rPr>
              <a:t>“与外界不通音讯”</a:t>
            </a:r>
            <a:r>
              <a:rPr kumimoji="0" lang="zh-CN" altLang="en-US" sz="2800" b="1" i="0" u="none" strike="noStrike" kern="1200" cap="none" spc="0" normalizeH="0" baseline="0" noProof="0">
                <a:ln>
                  <a:noFill/>
                </a:ln>
                <a:solidFill>
                  <a:srgbClr val="FF0000"/>
                </a:solidFill>
                <a:effectLst/>
                <a:uLnTx/>
                <a:uFillTx/>
                <a:latin typeface="+mn-lt"/>
                <a:ea typeface="+mn-ea"/>
                <a:cs typeface="+mn-cs"/>
              </a:rPr>
              <a:t>说法错误</a:t>
            </a:r>
            <a:r>
              <a:rPr kumimoji="0" lang="zh-CN" altLang="en-US" sz="2800" b="1" i="0" u="none" strike="noStrike" kern="1200" cap="none" spc="0" normalizeH="0" baseline="0" noProof="0">
                <a:ln>
                  <a:noFill/>
                </a:ln>
                <a:solidFill>
                  <a:schemeClr val="tx1"/>
                </a:solidFill>
                <a:effectLst/>
                <a:uLnTx/>
                <a:uFillTx/>
                <a:latin typeface="+mn-lt"/>
                <a:ea typeface="+mn-ea"/>
                <a:cs typeface="+mn-cs"/>
              </a:rPr>
              <a:t>。诗题“奉和袭美抱疾杜门见寄次韵”中，</a:t>
            </a:r>
            <a:r>
              <a:rPr kumimoji="0" lang="zh-CN" altLang="en-US" sz="2800" b="1" i="0" u="none" strike="noStrike" kern="1200" cap="none" spc="0" normalizeH="0" baseline="0" noProof="0">
                <a:ln>
                  <a:noFill/>
                </a:ln>
                <a:solidFill>
                  <a:srgbClr val="FF0000"/>
                </a:solidFill>
                <a:effectLst/>
                <a:uLnTx/>
                <a:uFillTx/>
                <a:latin typeface="+mn-lt"/>
                <a:ea typeface="+mn-ea"/>
                <a:cs typeface="+mn-cs"/>
              </a:rPr>
              <a:t>“和”</a:t>
            </a:r>
            <a:r>
              <a:rPr kumimoji="0" lang="zh-CN" altLang="en-US" sz="2800" b="1" i="0" u="none" strike="noStrike" kern="1200" cap="none" spc="0" normalizeH="0" baseline="0" noProof="0">
                <a:ln>
                  <a:noFill/>
                </a:ln>
                <a:solidFill>
                  <a:schemeClr val="tx1"/>
                </a:solidFill>
                <a:effectLst/>
                <a:uLnTx/>
                <a:uFillTx/>
                <a:latin typeface="+mn-lt"/>
                <a:ea typeface="+mn-ea"/>
                <a:cs typeface="+mn-cs"/>
              </a:rPr>
              <a:t>是</a:t>
            </a:r>
            <a:r>
              <a:rPr kumimoji="0" lang="zh-CN" altLang="en-US" sz="2800" b="1" i="0" u="none" strike="noStrike" kern="1200" cap="none" spc="0" normalizeH="0" baseline="0" noProof="0">
                <a:ln>
                  <a:noFill/>
                </a:ln>
                <a:solidFill>
                  <a:srgbClr val="FF0000"/>
                </a:solidFill>
                <a:effectLst/>
                <a:uLnTx/>
                <a:uFillTx/>
                <a:latin typeface="+mn-lt"/>
                <a:ea typeface="+mn-ea"/>
                <a:cs typeface="+mn-cs"/>
              </a:rPr>
              <a:t>应和。</a:t>
            </a:r>
            <a:r>
              <a:rPr kumimoji="0" lang="en-US" altLang="zh-CN" sz="2800" b="1" i="0" u="none" strike="noStrike" kern="1200" cap="none" spc="0" normalizeH="0" baseline="0" noProof="0">
                <a:ln>
                  <a:noFill/>
                </a:ln>
                <a:solidFill>
                  <a:srgbClr val="FF0000"/>
                </a:solidFill>
                <a:effectLst/>
                <a:uLnTx/>
                <a:uFillTx/>
                <a:latin typeface="+mn-lt"/>
                <a:ea typeface="+mn-ea"/>
                <a:cs typeface="+mn-cs"/>
              </a:rPr>
              <a:t>“</a:t>
            </a:r>
            <a:r>
              <a:rPr lang="zh-CN" altLang="en-US" sz="2800" b="1" noProof="0">
                <a:ln>
                  <a:noFill/>
                </a:ln>
                <a:solidFill>
                  <a:srgbClr val="FF0000"/>
                </a:solidFill>
                <a:effectLst/>
                <a:uLnTx/>
                <a:uFillTx/>
                <a:sym typeface="+mn-ea"/>
              </a:rPr>
              <a:t>奉和</a:t>
            </a:r>
            <a:r>
              <a:rPr lang="en-US" altLang="zh-CN" sz="2800" b="1" noProof="0">
                <a:ln>
                  <a:noFill/>
                </a:ln>
                <a:solidFill>
                  <a:srgbClr val="FF0000"/>
                </a:solidFill>
                <a:effectLst/>
                <a:uLnTx/>
                <a:uFillTx/>
                <a:sym typeface="+mn-ea"/>
              </a:rPr>
              <a:t>”</a:t>
            </a:r>
            <a:r>
              <a:rPr lang="zh-CN" altLang="en-US" sz="2800" b="1" noProof="0">
                <a:ln>
                  <a:noFill/>
                </a:ln>
                <a:solidFill>
                  <a:srgbClr val="FF0000"/>
                </a:solidFill>
                <a:effectLst/>
                <a:uLnTx/>
                <a:uFillTx/>
                <a:sym typeface="+mn-ea"/>
              </a:rPr>
              <a:t>，</a:t>
            </a:r>
            <a:r>
              <a:rPr lang="zh-CN" altLang="en-US" sz="2800" b="1" noProof="0">
                <a:ln>
                  <a:noFill/>
                </a:ln>
                <a:solidFill>
                  <a:schemeClr val="tx1"/>
                </a:solidFill>
                <a:effectLst/>
                <a:uLnTx/>
                <a:uFillTx/>
                <a:sym typeface="+mn-ea"/>
              </a:rPr>
              <a:t>做诗词与友人相唱和。</a:t>
            </a:r>
            <a:r>
              <a:rPr kumimoji="0" lang="zh-CN" altLang="en-US" sz="2800" b="1" i="0" u="none" strike="noStrike" kern="1200" cap="none" spc="0" normalizeH="0" baseline="0" noProof="0">
                <a:ln>
                  <a:noFill/>
                </a:ln>
                <a:solidFill>
                  <a:srgbClr val="FF0000"/>
                </a:solidFill>
                <a:effectLst/>
                <a:uLnTx/>
                <a:uFillTx/>
                <a:latin typeface="+mn-lt"/>
                <a:ea typeface="+mn-ea"/>
                <a:cs typeface="+mn-cs"/>
              </a:rPr>
              <a:t>“见寄”</a:t>
            </a:r>
            <a:r>
              <a:rPr kumimoji="0" lang="zh-CN" altLang="en-US" sz="2800" b="1" i="0" u="none" strike="noStrike" kern="1200" cap="none" spc="0" normalizeH="0" baseline="0" noProof="0">
                <a:ln>
                  <a:noFill/>
                </a:ln>
                <a:solidFill>
                  <a:schemeClr val="tx1"/>
                </a:solidFill>
                <a:effectLst/>
                <a:uLnTx/>
                <a:uFillTx/>
                <a:latin typeface="+mn-lt"/>
                <a:ea typeface="+mn-ea"/>
                <a:cs typeface="+mn-cs"/>
              </a:rPr>
              <a:t>为收到友人来信。</a:t>
            </a:r>
            <a:r>
              <a:rPr kumimoji="0" lang="zh-CN" altLang="en-US" sz="2800" b="1" i="0" u="none" strike="noStrike" kern="1200" cap="none" spc="0" normalizeH="0" baseline="0" noProof="0">
                <a:ln>
                  <a:noFill/>
                </a:ln>
                <a:solidFill>
                  <a:srgbClr val="FF0000"/>
                </a:solidFill>
                <a:effectLst/>
                <a:uLnTx/>
                <a:uFillTx/>
                <a:latin typeface="+mn-lt"/>
                <a:ea typeface="+mn-ea"/>
                <a:cs typeface="+mn-cs"/>
              </a:rPr>
              <a:t>“次韵”</a:t>
            </a:r>
            <a:r>
              <a:rPr kumimoji="0" lang="zh-CN" altLang="en-US" sz="2800" b="1" i="0" u="none" strike="noStrike" kern="1200" cap="none" spc="0" normalizeH="0" baseline="0" noProof="0">
                <a:ln>
                  <a:noFill/>
                </a:ln>
                <a:solidFill>
                  <a:schemeClr val="tx1"/>
                </a:solidFill>
                <a:effectLst/>
                <a:uLnTx/>
                <a:uFillTx/>
                <a:latin typeface="+mn-lt"/>
                <a:ea typeface="+mn-ea"/>
                <a:cs typeface="+mn-cs"/>
              </a:rPr>
              <a:t>为用对方的韵应和。由此得出,这首诗是作者收到友人来信之后写的回信，所以友人皮日休虽在病中,但是和外界还是有书信往来的。</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15．请简要概括本诗所表达的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思想感情</a:t>
            </a:r>
            <a:r>
              <a:rPr kumimoji="0" lang="zh-CN" altLang="en-US" sz="3200" b="1" i="0" u="none" strike="noStrike" kern="1200" cap="none" spc="0" normalizeH="0" baseline="0" noProof="0">
                <a:ln>
                  <a:noFill/>
                </a:ln>
                <a:solidFill>
                  <a:schemeClr val="tx1"/>
                </a:solidFill>
                <a:effectLst/>
                <a:uLnTx/>
                <a:uFillTx/>
                <a:latin typeface="+mn-lt"/>
                <a:ea typeface="+mn-ea"/>
                <a:cs typeface="+mn-cs"/>
              </a:rPr>
              <a:t>。（6分）</a:t>
            </a:r>
          </a:p>
          <a:p>
            <a:pPr algn="l"/>
            <a:r>
              <a:rPr kumimoji="0" lang="zh-CN" altLang="en-US" sz="3200" b="1" i="0" u="none" strike="noStrike" kern="1200" cap="none" spc="0" normalizeH="0" baseline="0" noProof="0">
                <a:ln>
                  <a:noFill/>
                </a:ln>
                <a:solidFill>
                  <a:schemeClr val="tx1"/>
                </a:solidFill>
                <a:effectLst/>
                <a:uLnTx/>
                <a:uFillTx/>
                <a:latin typeface="Calibri" panose="020F0502020204030204" charset="0"/>
                <a:ea typeface="+mn-ea"/>
                <a:cs typeface="+mn-cs"/>
              </a:rPr>
              <a:t>①</a:t>
            </a:r>
            <a:r>
              <a:rPr kumimoji="0" lang="zh-CN" altLang="en-US" sz="3200" b="1" i="0" u="none" strike="noStrike" kern="1200" cap="none" spc="0" normalizeH="0" baseline="0" noProof="0">
                <a:ln>
                  <a:noFill/>
                </a:ln>
                <a:solidFill>
                  <a:schemeClr val="tx1"/>
                </a:solidFill>
                <a:effectLst/>
                <a:uLnTx/>
                <a:uFillTx/>
                <a:latin typeface="+mn-lt"/>
                <a:ea typeface="+mn-ea"/>
                <a:cs typeface="+mn-cs"/>
              </a:rPr>
              <a:t> 表达了不能与友人相聚、一起赋诗饮酒、饱览春色的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遗憾</a:t>
            </a:r>
            <a:r>
              <a:rPr kumimoji="0" lang="en-US" altLang="zh-CN" sz="3200" b="1" i="0" u="none" strike="noStrike" kern="1200" cap="none" spc="0" normalizeH="0" baseline="0" noProof="0">
                <a:ln>
                  <a:noFill/>
                </a:ln>
                <a:solidFill>
                  <a:schemeClr val="tx1"/>
                </a:solidFill>
                <a:effectLst/>
                <a:uLnTx/>
                <a:uFillTx/>
                <a:latin typeface="+mn-lt"/>
                <a:ea typeface="+mn-ea"/>
                <a:cs typeface="+mn-cs"/>
              </a:rPr>
              <a:t>;</a:t>
            </a:r>
            <a:r>
              <a:rPr lang="zh-CN" altLang="en-US" sz="3200" b="1" noProof="0">
                <a:ln>
                  <a:noFill/>
                </a:ln>
                <a:solidFill>
                  <a:schemeClr val="tx1"/>
                </a:solidFill>
                <a:effectLst/>
                <a:uLnTx/>
                <a:uFillTx/>
                <a:latin typeface="Calibri" panose="020F0502020204030204" charset="0"/>
                <a:sym typeface="+mn-ea"/>
              </a:rPr>
              <a:t>②</a:t>
            </a:r>
            <a:r>
              <a:rPr kumimoji="0" lang="zh-CN" altLang="en-US" sz="3200" b="1" i="0" u="none" strike="noStrike" kern="1200" cap="none" spc="0" normalizeH="0" baseline="0" noProof="0">
                <a:ln>
                  <a:noFill/>
                </a:ln>
                <a:solidFill>
                  <a:schemeClr val="tx1"/>
                </a:solidFill>
                <a:effectLst/>
                <a:uLnTx/>
                <a:uFillTx/>
                <a:latin typeface="+mn-lt"/>
                <a:ea typeface="+mn-ea"/>
                <a:cs typeface="+mn-cs"/>
              </a:rPr>
              <a:t>宽慰友人</a:t>
            </a:r>
            <a:r>
              <a:rPr kumimoji="0" lang="en-US" altLang="zh-CN" sz="3200" b="1" i="0" u="none" strike="noStrike" kern="1200" cap="none" spc="0" normalizeH="0" baseline="0" noProof="0">
                <a:ln>
                  <a:noFill/>
                </a:ln>
                <a:solidFill>
                  <a:schemeClr val="tx1"/>
                </a:solidFill>
                <a:effectLst/>
                <a:uLnTx/>
                <a:uFillTx/>
                <a:latin typeface="+mn-lt"/>
                <a:ea typeface="+mn-ea"/>
                <a:cs typeface="+mn-cs"/>
              </a:rPr>
              <a:t>,</a:t>
            </a:r>
            <a:r>
              <a:rPr kumimoji="0" lang="zh-CN" altLang="en-US" sz="3200" b="1" i="0" u="none" strike="noStrike" kern="1200" cap="none" spc="0" normalizeH="0" baseline="0" noProof="0">
                <a:ln>
                  <a:noFill/>
                </a:ln>
                <a:solidFill>
                  <a:schemeClr val="tx1"/>
                </a:solidFill>
                <a:effectLst/>
                <a:uLnTx/>
                <a:uFillTx/>
                <a:latin typeface="+mn-lt"/>
                <a:ea typeface="+mn-ea"/>
                <a:cs typeface="+mn-cs"/>
              </a:rPr>
              <a:t>表达对友人能够战胜病患的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信心</a:t>
            </a:r>
            <a:r>
              <a:rPr kumimoji="0" lang="zh-CN" altLang="en-US" sz="3200" b="1" i="0" u="none" strike="noStrike" kern="1200" cap="none" spc="0" normalizeH="0" baseline="0" noProof="0">
                <a:ln>
                  <a:noFill/>
                </a:ln>
                <a:solidFill>
                  <a:schemeClr val="tx1"/>
                </a:solidFill>
                <a:effectLst/>
                <a:uLnTx/>
                <a:uFillTx/>
                <a:latin typeface="+mn-lt"/>
                <a:ea typeface="+mn-ea"/>
                <a:cs typeface="+mn-cs"/>
              </a:rPr>
              <a:t>和对以后美好生活的</a:t>
            </a:r>
            <a:r>
              <a:rPr kumimoji="0" lang="zh-CN" altLang="en-US" sz="3200" b="1" i="0" u="none" strike="noStrike" kern="1200" cap="none" spc="0" normalizeH="0" baseline="0" noProof="0">
                <a:ln>
                  <a:noFill/>
                </a:ln>
                <a:solidFill>
                  <a:srgbClr val="FF0000"/>
                </a:solidFill>
                <a:effectLst/>
                <a:uLnTx/>
                <a:uFillTx/>
                <a:latin typeface="+mn-lt"/>
                <a:ea typeface="+mn-ea"/>
                <a:cs typeface="+mn-cs"/>
              </a:rPr>
              <a:t>展望</a:t>
            </a:r>
            <a:r>
              <a:rPr kumimoji="0" lang="zh-CN" altLang="en-US" sz="3200" b="1" i="0" u="none" strike="noStrike" kern="1200" cap="none" spc="0" normalizeH="0" baseline="0" noProof="0">
                <a:ln>
                  <a:noFill/>
                </a:ln>
                <a:solidFill>
                  <a:schemeClr val="tx1"/>
                </a:solidFill>
                <a:effectLst/>
                <a:uLnTx/>
                <a:uFillTx/>
                <a:latin typeface="+mn-lt"/>
                <a:ea typeface="+mn-ea"/>
                <a:cs typeface="+mn-cs"/>
              </a:rPr>
              <a:t>。</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本题考查鉴赏诗歌的思想情感的能力。解答此题，要在理解整首诗意的基础上,分析诗人的思想感情。前两联写作者与友人相约游春的约定被搁置,作者因此只能在书斋从事教学，表达了诗人不能与友人相聚，一起饮酒赋诗、欣赏</a:t>
            </a:r>
            <a:r>
              <a:rPr lang="zh-CN" altLang="en-US" sz="3200" b="1" noProof="0">
                <a:ln>
                  <a:noFill/>
                </a:ln>
                <a:solidFill>
                  <a:srgbClr val="FF0000"/>
                </a:solidFill>
                <a:effectLst/>
                <a:uLnTx/>
                <a:uFillTx/>
                <a:sym typeface="+mn-ea"/>
              </a:rPr>
              <a:t>美好春光</a:t>
            </a:r>
            <a:r>
              <a:rPr kumimoji="0" lang="zh-CN" altLang="en-US" sz="3200" b="1" i="0" u="none" strike="noStrike" kern="1200" cap="none" spc="0" normalizeH="0" baseline="0" noProof="0">
                <a:ln>
                  <a:noFill/>
                </a:ln>
                <a:solidFill>
                  <a:srgbClr val="FF0000"/>
                </a:solidFill>
                <a:effectLst/>
                <a:uLnTx/>
                <a:uFillTx/>
                <a:latin typeface="+mn-lt"/>
                <a:ea typeface="+mn-ea"/>
                <a:cs typeface="+mn-cs"/>
              </a:rPr>
              <a:t>的遗憾之情</a:t>
            </a:r>
            <a:r>
              <a:rPr kumimoji="0" lang="zh-CN" altLang="en-US" sz="3200" b="1" i="0" u="none" strike="noStrike" kern="1200" cap="none" spc="0" normalizeH="0" baseline="0" noProof="0">
                <a:ln>
                  <a:noFill/>
                </a:ln>
                <a:solidFill>
                  <a:schemeClr val="tx1"/>
                </a:solidFill>
                <a:effectLst/>
                <a:uLnTx/>
                <a:uFillTx/>
                <a:latin typeface="+mn-lt"/>
                <a:ea typeface="+mn-ea"/>
                <a:cs typeface="+mn-cs"/>
              </a:rPr>
              <a:t>。后两联则写作者面对失约,用沈约的典故,表达了</a:t>
            </a:r>
            <a:r>
              <a:rPr kumimoji="0" lang="zh-CN" altLang="en-US" sz="3200" b="1" i="0" u="none" strike="noStrike" kern="1200" cap="none" spc="0" normalizeH="0" baseline="0" noProof="0">
                <a:ln>
                  <a:noFill/>
                </a:ln>
                <a:solidFill>
                  <a:srgbClr val="FF0000"/>
                </a:solidFill>
                <a:effectLst/>
                <a:uLnTx/>
                <a:uFillTx/>
                <a:latin typeface="+mn-lt"/>
                <a:ea typeface="+mn-ea"/>
                <a:cs typeface="+mn-cs"/>
              </a:rPr>
              <a:t>对友人的宽慰</a:t>
            </a:r>
            <a:r>
              <a:rPr kumimoji="0" lang="zh-CN" altLang="en-US" sz="3200" b="1" i="0" u="none" strike="noStrike" kern="1200" cap="none" spc="0" normalizeH="0" baseline="0" noProof="0">
                <a:ln>
                  <a:noFill/>
                </a:ln>
                <a:solidFill>
                  <a:schemeClr val="tx1"/>
                </a:solidFill>
                <a:effectLst/>
                <a:uLnTx/>
                <a:uFillTx/>
                <a:latin typeface="+mn-lt"/>
                <a:ea typeface="+mn-ea"/>
                <a:cs typeface="+mn-cs"/>
              </a:rPr>
              <a:t>,对友人战胜病患的信心，及对未来美好生活的期待。</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作者简介</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陆龟蒙（？—约881），唐文学家。字鲁望，自称江湖散人、天随子，人称甫里先生。姑苏（今江苏苏州）人。举进士不第。曾为湖、苏二州从事，后隐居松江甫里，经营茶园。善诗文，与皮日休齐名。所作小品文，颇多愤世嫉俗之语。有《甫里集》。</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标题意思</a:t>
            </a:r>
            <a:r>
              <a:rPr kumimoji="0" lang="zh-CN" altLang="en-US" sz="2800" b="1" i="0" u="none" strike="noStrike" kern="1200" cap="none" spc="0" normalizeH="0" baseline="0" noProof="0">
                <a:ln>
                  <a:noFill/>
                </a:ln>
                <a:solidFill>
                  <a:schemeClr val="tx1"/>
                </a:solidFill>
                <a:effectLst/>
                <a:uLnTx/>
                <a:uFillTx/>
                <a:latin typeface="+mn-lt"/>
                <a:ea typeface="+mn-ea"/>
                <a:cs typeface="+mn-cs"/>
              </a:rPr>
              <a:t>：酬和好友袭美（皮日休）因生病在家难以赴约因此寄诗给我的和韵诗。</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译文</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虽然我和您失去了相约一起去春城游玩饮酒赋诗的时间，但我也是一直在家教书讲授，没有写什么诗。我趁此机会培育优秀学生，但也期待能和你一起采摘野菜而食。我如一只闲云野鹤般无拘无束，即使素野斋食也有别样的方式，别样的清香。希望你早一天能眼疾康复，再一起相约游玩痛饮，看江花满枝，人才济济。</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889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奉和</a:t>
            </a:r>
            <a:r>
              <a:rPr kumimoji="0" lang="zh-CN" altLang="en-US" sz="2800" b="1" i="0" u="none" strike="noStrike" kern="1200" cap="none" spc="0" normalizeH="0" baseline="0" noProof="0">
                <a:ln>
                  <a:noFill/>
                </a:ln>
                <a:solidFill>
                  <a:schemeClr val="tx1"/>
                </a:solidFill>
                <a:effectLst/>
                <a:uLnTx/>
                <a:uFillTx/>
                <a:latin typeface="+mn-lt"/>
                <a:ea typeface="+mn-ea"/>
                <a:cs typeface="+mn-cs"/>
              </a:rPr>
              <a:t>：做诗词与友人相唱和。</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次韵</a:t>
            </a:r>
            <a:r>
              <a:rPr kumimoji="0" lang="zh-CN" altLang="en-US" sz="2800" b="1" i="0" u="none" strike="noStrike" kern="1200" cap="none" spc="0" normalizeH="0" baseline="0" noProof="0">
                <a:ln>
                  <a:noFill/>
                </a:ln>
                <a:solidFill>
                  <a:schemeClr val="tx1"/>
                </a:solidFill>
                <a:effectLst/>
                <a:uLnTx/>
                <a:uFillTx/>
                <a:latin typeface="+mn-lt"/>
                <a:ea typeface="+mn-ea"/>
                <a:cs typeface="+mn-cs"/>
              </a:rPr>
              <a:t>：次韵是一个汉语词汇，指旧时古体诗词写作的一种方式。按照原诗的韵和用韵的次序来和诗。次韵就是和诗的一种方式。也叫</a:t>
            </a:r>
            <a:r>
              <a:rPr kumimoji="0" lang="zh-CN" altLang="en-US" sz="2800" b="1" i="0" u="none" strike="noStrike" kern="1200" cap="none" spc="0" normalizeH="0" baseline="0" noProof="0">
                <a:ln>
                  <a:noFill/>
                </a:ln>
                <a:solidFill>
                  <a:srgbClr val="FF0000"/>
                </a:solidFill>
                <a:effectLst/>
                <a:uLnTx/>
                <a:uFillTx/>
                <a:latin typeface="+mn-lt"/>
                <a:ea typeface="+mn-ea"/>
                <a:cs typeface="+mn-cs"/>
              </a:rPr>
              <a:t>步韵</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和诗</a:t>
            </a:r>
            <a:r>
              <a:rPr kumimoji="0" lang="zh-CN" altLang="en-US" sz="2800" b="1" i="0" u="none" strike="noStrike" kern="1200" cap="none" spc="0" normalizeH="0" baseline="0" noProof="0">
                <a:ln>
                  <a:noFill/>
                </a:ln>
                <a:solidFill>
                  <a:schemeClr val="tx1"/>
                </a:solidFill>
                <a:effectLst/>
                <a:uLnTx/>
                <a:uFillTx/>
                <a:latin typeface="+mn-lt"/>
                <a:ea typeface="+mn-ea"/>
                <a:cs typeface="+mn-cs"/>
              </a:rPr>
              <a:t>大致有以下几种方式：</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1和诗，只作诗酬和，不用被和诗原韵；</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2依韵，亦称同韵，和诗与被和诗同属一韵，但不必用其原字；</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 用韵，即用原诗韵的字而不必顺其次序；</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4 次韵，亦称步韵，就是依次用原韵、原字按原次序相和。</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抱疾</a:t>
            </a:r>
            <a:r>
              <a:rPr kumimoji="0" lang="zh-CN" altLang="en-US" sz="2800" b="1" i="0" u="none" strike="noStrike" kern="1200" cap="none" spc="0" normalizeH="0" baseline="0" noProof="0">
                <a:ln>
                  <a:noFill/>
                </a:ln>
                <a:solidFill>
                  <a:schemeClr val="tx1"/>
                </a:solidFill>
                <a:effectLst/>
                <a:uLnTx/>
                <a:uFillTx/>
                <a:latin typeface="+mn-lt"/>
                <a:ea typeface="+mn-ea"/>
                <a:cs typeface="+mn-cs"/>
              </a:rPr>
              <a:t>：指生病，本诗中可从后文“重瞳健”得知，皮日休患的是眼疾。</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杜门：释义：1、闭门。2、古代长安城门之一。</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杜门：杜门 （奇门遁甲中八门之一），一个人生在世无财，无官运，维独姻缘甚佳，长寿，逢劫时，天命助其度劫，适合多灾的职业却逢凶化吉，其命一生平安，火克木，宫临艮，坤二宫，无性命之忧。</a:t>
            </a:r>
            <a:r>
              <a:rPr lang="zh-CN" altLang="en-US" sz="2800" b="1" noProof="0">
                <a:ln>
                  <a:noFill/>
                </a:ln>
                <a:solidFill>
                  <a:schemeClr val="tx1"/>
                </a:solidFill>
                <a:effectLst/>
                <a:uLnTx/>
                <a:uFillTx/>
                <a:sym typeface="+mn-ea"/>
              </a:rPr>
              <a:t>本诗中用杜门，喻含诗人希望好友早日身体健康，逢凶化吉。</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2800" b="1" noProof="0">
              <a:ln>
                <a:noFill/>
              </a:ln>
              <a:solidFill>
                <a:srgbClr val="FF0000"/>
              </a:solidFill>
              <a:effectLst/>
              <a:uLnTx/>
              <a:uFillTx/>
              <a:sym typeface="+mn-ea"/>
            </a:endParaRPr>
          </a:p>
          <a:p>
            <a:pPr algn="l"/>
            <a:endParaRPr lang="en-US" altLang="zh-CN" sz="2800" b="1" noProof="0">
              <a:ln>
                <a:noFill/>
              </a:ln>
              <a:solidFill>
                <a:srgbClr val="FF0000"/>
              </a:solidFill>
              <a:effectLst/>
              <a:uLnTx/>
              <a:uFillTx/>
              <a:sym typeface="+mn-ea"/>
            </a:endParaRPr>
          </a:p>
          <a:p>
            <a:pPr algn="l"/>
            <a:endParaRPr lang="en-US" altLang="zh-CN" sz="2800" b="1" noProof="0">
              <a:ln>
                <a:noFill/>
              </a:ln>
              <a:solidFill>
                <a:srgbClr val="FF0000"/>
              </a:solidFill>
              <a:effectLst/>
              <a:uLnTx/>
              <a:uFillTx/>
              <a:sym typeface="+mn-ea"/>
            </a:endParaRPr>
          </a:p>
          <a:p>
            <a:pPr algn="l"/>
            <a:endParaRPr lang="en-US" altLang="zh-CN" sz="2800" b="1" noProof="0">
              <a:ln>
                <a:noFill/>
              </a:ln>
              <a:solidFill>
                <a:srgbClr val="FF0000"/>
              </a:solidFill>
              <a:effectLst/>
              <a:uLnTx/>
              <a:uFillTx/>
              <a:sym typeface="+mn-ea"/>
            </a:endParaRP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全国卷1</a:t>
            </a:r>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名篇名句默写（本题共1小题，6分）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16．补写出下列句子中的空缺部分。（6分）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（1）《离骚》中“</a:t>
            </a:r>
            <a:r>
              <a:rPr kumimoji="0" lang="zh-CN" altLang="en-US" sz="2800" b="1" i="0" u="sng" strike="noStrike" kern="1200" cap="none" spc="0" normalizeH="0" baseline="0" noProof="0">
                <a:ln>
                  <a:noFill/>
                </a:ln>
                <a:solidFill>
                  <a:srgbClr val="FF0000"/>
                </a:solidFill>
                <a:effectLst/>
                <a:uLnTx/>
                <a:uFillTx/>
                <a:latin typeface="+mn-lt"/>
                <a:ea typeface="+mn-ea"/>
                <a:cs typeface="+mn-cs"/>
              </a:rPr>
              <a:t>制芰荷以为衣兮</a:t>
            </a:r>
            <a:r>
              <a:rPr kumimoji="0" lang="zh-CN" altLang="en-US" sz="2800" b="1" i="0" u="none" strike="noStrike" kern="1200" cap="none" spc="0" normalizeH="0" baseline="0" noProof="0">
                <a:ln>
                  <a:noFill/>
                </a:ln>
                <a:solidFill>
                  <a:schemeClr val="tx1"/>
                </a:solidFill>
                <a:effectLst/>
                <a:uLnTx/>
                <a:uFillTx/>
                <a:latin typeface="+mn-lt"/>
                <a:ea typeface="+mn-ea"/>
                <a:cs typeface="+mn-cs"/>
              </a:rPr>
              <a:t> ， </a:t>
            </a:r>
            <a:r>
              <a:rPr kumimoji="0" lang="zh-CN" altLang="en-US" sz="2800" b="1" i="0" u="sng" strike="noStrike" kern="1200" cap="none" spc="0" normalizeH="0" baseline="0" noProof="0">
                <a:ln>
                  <a:noFill/>
                </a:ln>
                <a:solidFill>
                  <a:srgbClr val="FF0000"/>
                </a:solidFill>
                <a:effectLst/>
                <a:uLnTx/>
                <a:uFillTx/>
                <a:latin typeface="+mn-lt"/>
                <a:ea typeface="+mn-ea"/>
                <a:cs typeface="+mn-cs"/>
              </a:rPr>
              <a:t>集芙蓉以为裳</a:t>
            </a:r>
            <a:r>
              <a:rPr kumimoji="0" lang="zh-CN" altLang="en-US" sz="2800" b="1" i="0" u="none" strike="noStrike" kern="1200" cap="none" spc="0" normalizeH="0" baseline="0" noProof="0">
                <a:ln>
                  <a:noFill/>
                </a:ln>
                <a:solidFill>
                  <a:schemeClr val="tx1"/>
                </a:solidFill>
                <a:effectLst/>
                <a:uLnTx/>
                <a:uFillTx/>
                <a:latin typeface="+mn-lt"/>
                <a:ea typeface="+mn-ea"/>
                <a:cs typeface="+mn-cs"/>
              </a:rPr>
              <a:t>”两句对古代服饰的“上衣下裳”有所反映。</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（2）元代戏剧家马致远的杂剧《青衫泪》根据白居易的诗《琵琶行》改编而成，剧名来自诗中的“</a:t>
            </a:r>
            <a:r>
              <a:rPr kumimoji="0" lang="zh-CN" altLang="en-US" sz="2800" b="1" i="0" u="sng" strike="noStrike" kern="1200" cap="none" spc="0" normalizeH="0" baseline="0" noProof="0">
                <a:ln>
                  <a:noFill/>
                </a:ln>
                <a:solidFill>
                  <a:srgbClr val="FF0000"/>
                </a:solidFill>
                <a:effectLst/>
                <a:uLnTx/>
                <a:uFillTx/>
                <a:latin typeface="+mn-lt"/>
                <a:ea typeface="+mn-ea"/>
                <a:cs typeface="+mn-cs"/>
              </a:rPr>
              <a:t>座中泣下谁最多</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sng" strike="noStrike" kern="1200" cap="none" spc="0" normalizeH="0" baseline="0" noProof="0">
                <a:ln>
                  <a:noFill/>
                </a:ln>
                <a:solidFill>
                  <a:srgbClr val="FF0000"/>
                </a:solidFill>
                <a:effectLst/>
                <a:uLnTx/>
                <a:uFillTx/>
                <a:latin typeface="+mn-lt"/>
                <a:ea typeface="+mn-ea"/>
                <a:cs typeface="+mn-cs"/>
              </a:rPr>
              <a:t>江州司马青衫湿</a:t>
            </a:r>
            <a:r>
              <a:rPr kumimoji="0" lang="zh-CN" altLang="en-US" sz="2800" b="1" i="0" u="none" strike="noStrike" kern="1200" cap="none" spc="0" normalizeH="0" baseline="0" noProof="0">
                <a:ln>
                  <a:noFill/>
                </a:ln>
                <a:solidFill>
                  <a:schemeClr val="tx1"/>
                </a:solidFill>
                <a:effectLst/>
                <a:uLnTx/>
                <a:uFillTx/>
                <a:latin typeface="+mn-lt"/>
                <a:ea typeface="+mn-ea"/>
                <a:cs typeface="+mn-cs"/>
              </a:rPr>
              <a:t>” 两句。</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(3)在《水调歌头（明月几时有）》中，苏轼自言想要重返天上，但又有所顾虑，原因在于“</a:t>
            </a:r>
            <a:r>
              <a:rPr kumimoji="0" lang="zh-CN" altLang="en-US" sz="2800" b="1" i="0" u="sng" strike="noStrike" kern="1200" cap="none" spc="0" normalizeH="0" baseline="0" noProof="0">
                <a:ln>
                  <a:noFill/>
                </a:ln>
                <a:solidFill>
                  <a:srgbClr val="FF0000"/>
                </a:solidFill>
                <a:effectLst/>
                <a:uLnTx/>
                <a:uFillTx/>
                <a:latin typeface="+mn-lt"/>
                <a:ea typeface="+mn-ea"/>
                <a:cs typeface="+mn-cs"/>
              </a:rPr>
              <a:t>又恐琼楼玉宇</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sng" strike="noStrike" kern="1200" cap="none" spc="0" normalizeH="0" baseline="0" noProof="0">
                <a:ln>
                  <a:noFill/>
                </a:ln>
                <a:solidFill>
                  <a:srgbClr val="FF0000"/>
                </a:solidFill>
                <a:effectLst/>
                <a:uLnTx/>
                <a:uFillTx/>
                <a:latin typeface="+mn-lt"/>
                <a:ea typeface="+mn-ea"/>
                <a:cs typeface="+mn-cs"/>
              </a:rPr>
              <a:t>高处不胜寒</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p:txBody>
      </p:sp>
      <p:pic>
        <p:nvPicPr>
          <p:cNvPr id="4" name="图片 3" descr="u=3303941097,3094438341&amp;fm=26&amp;gp=0"/>
          <p:cNvPicPr>
            <a:picLocks noChangeAspect="1"/>
          </p:cNvPicPr>
          <p:nvPr/>
        </p:nvPicPr>
        <p:blipFill>
          <a:blip r:embed="rId7" cstate="print"/>
          <a:stretch>
            <a:fillRect/>
          </a:stretch>
        </p:blipFill>
        <p:spPr>
          <a:xfrm>
            <a:off x="9726295" y="1270"/>
            <a:ext cx="2239010" cy="3038475"/>
          </a:xfrm>
          <a:prstGeom prst="rect">
            <a:avLst/>
          </a:prstGeom>
        </p:spPr>
      </p:pic>
      <p:pic>
        <p:nvPicPr>
          <p:cNvPr id="6" name="图片 5" descr="u=361011684,3451489049&amp;fm=26&amp;gp=0"/>
          <p:cNvPicPr>
            <a:picLocks noChangeAspect="1"/>
          </p:cNvPicPr>
          <p:nvPr/>
        </p:nvPicPr>
        <p:blipFill>
          <a:blip r:embed="rId8" cstate="print"/>
          <a:stretch>
            <a:fillRect/>
          </a:stretch>
        </p:blipFill>
        <p:spPr>
          <a:xfrm>
            <a:off x="5805170" y="1270"/>
            <a:ext cx="3792220" cy="303847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76835"/>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作品赏析</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从本诗标题来看，是诗人酬和好友皮日休在病中寄给诗人的诗，诗人借用好友的诗韵，以此诗相答。我们从标题应该可以想象出来，好友皮日休因生病，不能和诗人相约，心生歉意。依二人的情感，皮日休必定在诗中勉励好友一番，并寄上自己的期待。到底是勉励诗人什么呢？虽没有原诗，但从诗人的和诗中，可以猜出一二。诗人以培育优秀学子，闲云野鹤不受拘束，以粗饭为食，自在为乐等作答，并以此表明心志。</a:t>
            </a:r>
          </a:p>
          <a:p>
            <a:pPr algn="l"/>
            <a:r>
              <a:rPr kumimoji="0" lang="zh-CN" altLang="en-US" sz="2000" b="1" i="0" u="none" strike="noStrike" kern="1200" cap="none" spc="0" normalizeH="0" baseline="0" noProof="0">
                <a:ln>
                  <a:noFill/>
                </a:ln>
                <a:solidFill>
                  <a:srgbClr val="7030A0"/>
                </a:solidFill>
                <a:effectLst/>
                <a:uLnTx/>
                <a:uFillTx/>
                <a:latin typeface="+mn-lt"/>
                <a:ea typeface="+mn-ea"/>
                <a:cs typeface="+mn-cs"/>
              </a:rPr>
              <a:t>诗歌的首句表达了诗人因不能与友人相聚，一起赋诗饮酒，欣赏春色而深感遗憾。</a:t>
            </a:r>
          </a:p>
          <a:p>
            <a:pPr algn="l"/>
            <a:r>
              <a:rPr kumimoji="0" lang="zh-CN" altLang="en-US" sz="2000" b="1" i="0" u="none" strike="noStrike" kern="1200" cap="none" spc="0" normalizeH="0" baseline="0" noProof="0">
                <a:ln>
                  <a:noFill/>
                </a:ln>
                <a:solidFill>
                  <a:srgbClr val="7030A0"/>
                </a:solidFill>
                <a:effectLst/>
                <a:uLnTx/>
                <a:uFillTx/>
                <a:latin typeface="+mn-lt"/>
                <a:ea typeface="+mn-ea"/>
                <a:cs typeface="+mn-cs"/>
              </a:rPr>
              <a:t>第二句则写出自己一直在教书育人，没有和人一起赋诗。言外之意是，因为你不在，所以我只能教书而不想写诗，要写诗也得和你一起啊。</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诗歌的第三句借用《楚辞》之句，写自己正好趁此机会培育优秀学子，言外之意，其实我也并未闲着，我正在努力的教书，培育人才。</a:t>
            </a:r>
          </a:p>
          <a:p>
            <a:pPr algn="l"/>
            <a:r>
              <a:rPr kumimoji="0" lang="zh-CN" altLang="en-US" sz="2000" b="1" i="0" u="none" strike="noStrike" kern="1200" cap="none" spc="0" normalizeH="0" baseline="0" noProof="0">
                <a:ln>
                  <a:noFill/>
                </a:ln>
                <a:solidFill>
                  <a:srgbClr val="7030A0"/>
                </a:solidFill>
                <a:effectLst/>
                <a:uLnTx/>
                <a:uFillTx/>
                <a:latin typeface="+mn-lt"/>
                <a:ea typeface="+mn-ea"/>
                <a:cs typeface="+mn-cs"/>
              </a:rPr>
              <a:t>诗歌第四句借用“伯夷和叔齐采薇”委婉地表达自己生活朴素，却清高坚贞自守，言外之意是希望好友不用担心自己，即使吃着野菜，我也坚定不移。</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诗歌第五句写自己如野鹤一般，不受约束，言外之意是自己现在没有在官场，也并不会期待投身官场。</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诗歌第六句写诗人虽然吃着朴素的饭菜，但心安理得，非常惬意。言外之意是虽然贫穷，有才难现，即使生活朴素，但我内心宽阔，没有束缚。</a:t>
            </a:r>
          </a:p>
          <a:p>
            <a:pPr algn="l"/>
            <a:r>
              <a:rPr kumimoji="0" lang="zh-CN" altLang="en-US" sz="2000" b="1" i="0" u="none" strike="noStrike" kern="1200" cap="none" spc="0" normalizeH="0" baseline="0" noProof="0">
                <a:ln>
                  <a:noFill/>
                </a:ln>
                <a:solidFill>
                  <a:srgbClr val="7030A0"/>
                </a:solidFill>
                <a:effectLst/>
                <a:uLnTx/>
                <a:uFillTx/>
                <a:latin typeface="+mn-lt"/>
                <a:ea typeface="+mn-ea"/>
                <a:cs typeface="+mn-cs"/>
              </a:rPr>
              <a:t>诗歌第七句，诗人期待友人的眼疾能尽快好起来，言外之意是我很担心你，希望你一定要战胜病患。</a:t>
            </a:r>
          </a:p>
          <a:p>
            <a:pPr algn="l"/>
            <a:r>
              <a:rPr kumimoji="0" lang="zh-CN" altLang="en-US" sz="2000" b="1" i="0" u="none" strike="noStrike" kern="1200" cap="none" spc="0" normalizeH="0" baseline="0" noProof="0">
                <a:ln>
                  <a:noFill/>
                </a:ln>
                <a:solidFill>
                  <a:srgbClr val="7030A0"/>
                </a:solidFill>
                <a:effectLst/>
                <a:uLnTx/>
                <a:uFillTx/>
                <a:latin typeface="+mn-lt"/>
                <a:ea typeface="+mn-ea"/>
                <a:cs typeface="+mn-cs"/>
              </a:rPr>
              <a:t>诗歌第八句写诗人对未来的美好的展望，用“不怕”二字表达对好友的信心，等你好了之后，我们再一起相约。言外之意是，你要快快好起来，我们再相约痛饮，看江花满枝，看后生成才，我们还有好多美好的事情没有完成呢。</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见寄</a:t>
            </a:r>
            <a:r>
              <a:rPr kumimoji="0" lang="zh-CN" altLang="en-US" sz="2800" b="1" i="0" u="none" strike="noStrike" kern="1200" cap="none" spc="0" normalizeH="0" baseline="0" noProof="0">
                <a:ln>
                  <a:noFill/>
                </a:ln>
                <a:solidFill>
                  <a:schemeClr val="tx1"/>
                </a:solidFill>
                <a:effectLst/>
                <a:uLnTx/>
                <a:uFillTx/>
                <a:latin typeface="+mn-lt"/>
                <a:ea typeface="+mn-ea"/>
                <a:cs typeface="+mn-cs"/>
              </a:rPr>
              <a:t>：“见”在这里是用来指说话人自己，指称性副词，和“见谅”“将怪”中的“见”用法和含义一样。“见寄”就是“寄给我”。这类诗在标题里一般还会有“酬”“和”等 词，意思是酬和谁谁谁给我写的一首诗，或者在标题里直接指明谁（在哪在什么情况下）给自己写了诗，比如《酬曹侍御过象县见寄》（柳宗元）、《和卫韦使君秋夜见寄》（丘丹）、《和裴迪登蜀州东亭送客逢早梅相忆见寄》（杜甫）、《次韵王定国扬州见寄》（黄庭坚）等等。</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28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2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2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3200" b="1" i="0" u="none" strike="noStrike" kern="1200" cap="none" spc="0" normalizeH="0" baseline="0" noProof="0">
                <a:ln>
                  <a:noFill/>
                </a:ln>
                <a:solidFill>
                  <a:srgbClr val="FF0000"/>
                </a:solidFill>
                <a:effectLst/>
                <a:uLnTx/>
                <a:uFillTx/>
                <a:latin typeface="+mn-lt"/>
                <a:ea typeface="+mn-ea"/>
                <a:cs typeface="+mn-cs"/>
              </a:rPr>
              <a:t>2</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古代诗歌阅读（本题共2小题，9分）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阅读下面这首宋诗，完成14~15题。</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读  史</a:t>
            </a:r>
            <a:r>
              <a:rPr kumimoji="0" lang="zh-CN" altLang="en-US" sz="2800" b="1" i="0" u="none" strike="noStrike" kern="1200" cap="none" spc="0" normalizeH="0" baseline="0" noProof="0">
                <a:ln>
                  <a:noFill/>
                </a:ln>
                <a:solidFill>
                  <a:schemeClr val="tx1"/>
                </a:solidFill>
                <a:effectLst/>
                <a:uLnTx/>
                <a:uFillTx/>
                <a:latin typeface="+mn-lt"/>
                <a:ea typeface="+mn-ea"/>
                <a:cs typeface="+mn-cs"/>
              </a:rPr>
              <a:t>  王安石</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自古功名亦苦辛，行藏终欲付何人。</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当时黮闇犹承误，末俗纷纭更乱真。</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糟粕所传非粹美，丹青难写是精神。</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区区岂尽高贤意，独守千秋纸上尘。</a:t>
            </a: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【注</a:t>
            </a:r>
            <a:r>
              <a:rPr kumimoji="0" lang="zh-CN" altLang="en-US" sz="2400" b="1" i="0" u="none" strike="noStrike" kern="1200" cap="none" spc="0" normalizeH="0" baseline="0" noProof="0">
                <a:ln>
                  <a:noFill/>
                </a:ln>
                <a:solidFill>
                  <a:schemeClr val="tx1"/>
                </a:solidFill>
                <a:effectLst/>
                <a:uLnTx/>
                <a:uFillTx/>
                <a:latin typeface="+mn-lt"/>
                <a:ea typeface="+mn-ea"/>
                <a:cs typeface="+mn-cs"/>
              </a:rPr>
              <a:t>】①黮闇：蒙昧，糊涂。②糟粕：这里用来指代典籍，也作“糟魄”，《庄子·天道》：“然则君之所读者，古人之糟魄已夫。</a:t>
            </a:r>
            <a:r>
              <a:rPr kumimoji="0" lang="zh-CN" altLang="en-US" sz="2400" b="0" i="0" u="none" strike="noStrike" kern="1200" cap="none" spc="0" normalizeH="0" baseline="0" noProof="0">
                <a:ln>
                  <a:noFill/>
                </a:ln>
                <a:solidFill>
                  <a:schemeClr val="lt1"/>
                </a:solidFill>
                <a:effectLst/>
                <a:uLnTx/>
                <a:uFillTx/>
                <a:latin typeface="+mn-lt"/>
                <a:ea typeface="+mn-ea"/>
                <a:cs typeface="+mn-cs"/>
              </a:rPr>
              <a:t>”</a:t>
            </a:r>
          </a:p>
          <a:p>
            <a:pPr algn="l"/>
            <a:r>
              <a:rPr lang="zh-CN" altLang="en-US" sz="2800" b="1" noProof="0">
                <a:ln>
                  <a:noFill/>
                </a:ln>
                <a:solidFill>
                  <a:schemeClr val="tx1"/>
                </a:solidFill>
                <a:effectLst/>
                <a:uLnTx/>
                <a:uFillTx/>
                <a:sym typeface="+mn-ea"/>
              </a:rPr>
              <a:t>14．下列对这首诗的理解和赏析，不正确的一项是（3分）</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A．这首诗从大处着眼，并非是针对某个具体的历史事件、历史人物而作。</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B．历代高人贤士一世奔忙，建功立业，但无法避免身后湮没无闻的可能。</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C．历史人物在其所处的时代已经难免被误解，在世俗的传言中更会失真。</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D．颈联的上下两句反复陈说，表明诗人的观点，堪称这首诗的警策之语。</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15．</a:t>
            </a:r>
            <a:r>
              <a:rPr lang="zh-CN" altLang="en-US" sz="2800" b="1" noProof="0">
                <a:ln>
                  <a:noFill/>
                </a:ln>
                <a:solidFill>
                  <a:srgbClr val="FF0000"/>
                </a:solidFill>
                <a:effectLst/>
                <a:uLnTx/>
                <a:uFillTx/>
                <a:sym typeface="+mn-ea"/>
              </a:rPr>
              <a:t>这首诗</a:t>
            </a:r>
            <a:r>
              <a:rPr lang="zh-CN" altLang="en-US" sz="2800" b="1" noProof="0">
                <a:ln>
                  <a:noFill/>
                </a:ln>
                <a:solidFill>
                  <a:schemeClr val="tx1"/>
                </a:solidFill>
                <a:effectLst/>
                <a:uLnTx/>
                <a:uFillTx/>
                <a:sym typeface="+mn-ea"/>
              </a:rPr>
              <a:t>阐述了一个什么样的</a:t>
            </a:r>
            <a:r>
              <a:rPr lang="zh-CN" altLang="en-US" sz="2800" b="1" noProof="0">
                <a:ln>
                  <a:noFill/>
                </a:ln>
                <a:solidFill>
                  <a:srgbClr val="FF0000"/>
                </a:solidFill>
                <a:effectLst/>
                <a:uLnTx/>
                <a:uFillTx/>
                <a:sym typeface="+mn-ea"/>
              </a:rPr>
              <a:t>道理</a:t>
            </a:r>
            <a:r>
              <a:rPr lang="zh-CN" altLang="en-US" sz="2800" b="1" noProof="0">
                <a:ln>
                  <a:noFill/>
                </a:ln>
                <a:solidFill>
                  <a:schemeClr val="tx1"/>
                </a:solidFill>
                <a:effectLst/>
                <a:uLnTx/>
                <a:uFillTx/>
                <a:sym typeface="+mn-ea"/>
              </a:rPr>
              <a:t>？对我们有何</a:t>
            </a:r>
            <a:r>
              <a:rPr lang="zh-CN" altLang="en-US" sz="2800" b="1" noProof="0">
                <a:ln>
                  <a:noFill/>
                </a:ln>
                <a:solidFill>
                  <a:srgbClr val="FF0000"/>
                </a:solidFill>
                <a:effectLst/>
                <a:uLnTx/>
                <a:uFillTx/>
                <a:sym typeface="+mn-ea"/>
              </a:rPr>
              <a:t>启示</a:t>
            </a:r>
            <a:r>
              <a:rPr lang="zh-CN" altLang="en-US" sz="2800" b="1" noProof="0">
                <a:ln>
                  <a:noFill/>
                </a:ln>
                <a:solidFill>
                  <a:schemeClr val="tx1"/>
                </a:solidFill>
                <a:effectLst/>
                <a:uLnTx/>
                <a:uFillTx/>
                <a:sym typeface="+mn-ea"/>
              </a:rPr>
              <a:t>？（6分）</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u=4455130,3010167771&amp;fm=15&amp;gp=0"/>
          <p:cNvPicPr>
            <a:picLocks noChangeAspect="1"/>
          </p:cNvPicPr>
          <p:nvPr/>
        </p:nvPicPr>
        <p:blipFill>
          <a:blip r:embed="rId7" cstate="print"/>
          <a:stretch>
            <a:fillRect/>
          </a:stretch>
        </p:blipFill>
        <p:spPr>
          <a:xfrm>
            <a:off x="9784715" y="0"/>
            <a:ext cx="1679575" cy="3352165"/>
          </a:xfrm>
          <a:prstGeom prst="rect">
            <a:avLst/>
          </a:prstGeom>
        </p:spPr>
      </p:pic>
      <p:pic>
        <p:nvPicPr>
          <p:cNvPr id="5" name="图片 4" descr="u=873585564,4166755713&amp;fm=26&amp;gp=0"/>
          <p:cNvPicPr>
            <a:picLocks noChangeAspect="1"/>
          </p:cNvPicPr>
          <p:nvPr/>
        </p:nvPicPr>
        <p:blipFill>
          <a:blip r:embed="rId8" cstate="print"/>
          <a:stretch>
            <a:fillRect/>
          </a:stretch>
        </p:blipFill>
        <p:spPr>
          <a:xfrm>
            <a:off x="6532245" y="-635"/>
            <a:ext cx="2726690" cy="33521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14．下列对这首诗的理解和赏析，不正确的一项是（3分）</a:t>
            </a:r>
            <a:r>
              <a:rPr lang="zh-CN" altLang="en-US" sz="4400" b="1" noProof="0">
                <a:ln>
                  <a:noFill/>
                </a:ln>
                <a:solidFill>
                  <a:srgbClr val="FF0000"/>
                </a:solidFill>
                <a:effectLst/>
                <a:uLnTx/>
                <a:uFillTx/>
                <a:sym typeface="+mn-ea"/>
              </a:rPr>
              <a:t>B</a:t>
            </a:r>
            <a:endParaRPr kumimoji="0" lang="zh-CN" altLang="en-US" sz="44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A．这首诗从大处着眼，并非是针对某个具体的历史事件、历史人物而作。</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B．历代高人贤士一世奔忙，建功立业，但无法避免身后湮没无闻的可能。</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C．历史人物在其所处的时代已经难免被误解，在世俗的传言中更会失真。</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D．颈联的上下两句反复陈说，表明诗人的观点，堪称这首诗的警策之语。</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本题考查评价文章的思想内容和作者的观点态度,鉴赏文学作品的语言的能力。</a:t>
            </a:r>
            <a:r>
              <a:rPr kumimoji="0" lang="en-US" altLang="zh-CN" sz="2800" b="1" i="0" u="none" strike="noStrike" kern="1200" cap="none" spc="0" normalizeH="0" baseline="0" noProof="0">
                <a:ln>
                  <a:noFill/>
                </a:ln>
                <a:solidFill>
                  <a:schemeClr val="tx1"/>
                </a:solidFill>
                <a:effectLst/>
                <a:uLnTx/>
                <a:uFillTx/>
                <a:latin typeface="+mn-lt"/>
                <a:ea typeface="+mn-ea"/>
                <a:cs typeface="+mn-cs"/>
              </a:rPr>
              <a:t>B</a:t>
            </a:r>
            <a:r>
              <a:rPr kumimoji="0" lang="zh-CN" altLang="en-US" sz="2800" b="1" i="0" u="none" strike="noStrike" kern="1200" cap="none" spc="0" normalizeH="0" baseline="0" noProof="0">
                <a:ln>
                  <a:noFill/>
                </a:ln>
                <a:solidFill>
                  <a:schemeClr val="tx1"/>
                </a:solidFill>
                <a:effectLst/>
                <a:uLnTx/>
                <a:uFillTx/>
                <a:latin typeface="+mn-lt"/>
                <a:ea typeface="+mn-ea"/>
                <a:cs typeface="+mn-cs"/>
              </a:rPr>
              <a:t>项中“一世奔忙,建立功业,但无法避免身后湮没无闻的可能”</a:t>
            </a:r>
            <a:r>
              <a:rPr kumimoji="0" lang="zh-CN" altLang="en-US" sz="2800" b="1" i="0" u="none" strike="noStrike" kern="1200" cap="none" spc="0" normalizeH="0" baseline="0" noProof="0">
                <a:ln>
                  <a:noFill/>
                </a:ln>
                <a:solidFill>
                  <a:srgbClr val="FF0000"/>
                </a:solidFill>
                <a:effectLst/>
                <a:uLnTx/>
                <a:uFillTx/>
                <a:latin typeface="+mn-lt"/>
                <a:ea typeface="+mn-ea"/>
                <a:cs typeface="+mn-cs"/>
              </a:rPr>
              <a:t>说法错误。</a:t>
            </a:r>
            <a:r>
              <a:rPr kumimoji="0" lang="zh-CN" altLang="en-US" sz="2800" b="1" i="0" u="none" strike="noStrike" kern="1200" cap="none" spc="0" normalizeH="0" baseline="0" noProof="0">
                <a:ln>
                  <a:noFill/>
                </a:ln>
                <a:solidFill>
                  <a:schemeClr val="tx1"/>
                </a:solidFill>
                <a:effectLst/>
                <a:uLnTx/>
                <a:uFillTx/>
                <a:latin typeface="+mn-lt"/>
                <a:ea typeface="+mn-ea"/>
                <a:cs typeface="+mn-cs"/>
              </a:rPr>
              <a:t>由</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lang="zh-CN" altLang="en-US" sz="2800" b="1" noProof="0">
                <a:ln>
                  <a:noFill/>
                </a:ln>
                <a:solidFill>
                  <a:schemeClr val="tx1"/>
                </a:solidFill>
                <a:effectLst/>
                <a:uLnTx/>
                <a:uFillTx/>
                <a:sym typeface="+mn-ea"/>
              </a:rPr>
              <a:t>当时黮闇犹承误，末俗纷纭更乱真。糟粕所传非粹美，丹青难写是精神。</a:t>
            </a:r>
            <a:r>
              <a:rPr lang="en-US" altLang="zh-CN" sz="2800" b="1" noProof="0">
                <a:ln>
                  <a:noFill/>
                </a:ln>
                <a:solidFill>
                  <a:schemeClr val="tx1"/>
                </a:solidFill>
                <a:effectLst/>
                <a:uLnTx/>
                <a:uFillTx/>
                <a:sym typeface="+mn-ea"/>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知,</a:t>
            </a:r>
            <a:r>
              <a:rPr kumimoji="0" lang="zh-CN" altLang="en-US" sz="2800" b="1" i="0" u="none" strike="noStrike" kern="1200" cap="none" spc="0" normalizeH="0" baseline="0" noProof="0">
                <a:ln>
                  <a:noFill/>
                </a:ln>
                <a:solidFill>
                  <a:srgbClr val="FF0000"/>
                </a:solidFill>
                <a:effectLst/>
                <a:uLnTx/>
                <a:uFillTx/>
                <a:latin typeface="+mn-lt"/>
                <a:ea typeface="+mn-ea"/>
                <a:cs typeface="+mn-cs"/>
              </a:rPr>
              <a:t>“行藏”</a:t>
            </a:r>
            <a:r>
              <a:rPr kumimoji="0" lang="zh-CN" altLang="en-US" sz="2800" b="1" i="0" u="none" strike="noStrike" kern="1200" cap="none" spc="0" normalizeH="0" baseline="0" noProof="0">
                <a:ln>
                  <a:noFill/>
                </a:ln>
                <a:solidFill>
                  <a:schemeClr val="tx1"/>
                </a:solidFill>
                <a:effectLst/>
                <a:uLnTx/>
                <a:uFillTx/>
                <a:latin typeface="+mn-lt"/>
                <a:ea typeface="+mn-ea"/>
                <a:cs typeface="+mn-cs"/>
              </a:rPr>
              <a:t>不是指身后可能会湮灭无闻,而是指高人贤士的思想精神很难流传下去。诗人认为历代高人贤士的功业或思想精神,因为各种原因不能很好地流传下去，并未说会湮没无闻，故B项说法错误。</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15．这首诗阐述了一个什么样的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道理</a:t>
            </a:r>
            <a:r>
              <a:rPr kumimoji="0" lang="zh-CN" altLang="en-US" sz="2800" b="1" i="0" u="none" strike="noStrike" kern="1200" cap="none" spc="0" normalizeH="0" baseline="0" noProof="0">
                <a:ln>
                  <a:noFill/>
                </a:ln>
                <a:solidFill>
                  <a:schemeClr val="tx1"/>
                </a:solidFill>
                <a:effectLst/>
                <a:uLnTx/>
                <a:uFillTx/>
                <a:latin typeface="+mn-lt"/>
                <a:ea typeface="+mn-ea"/>
                <a:cs typeface="+mn-cs"/>
              </a:rPr>
              <a:t>？对我们有何</a:t>
            </a:r>
            <a:r>
              <a:rPr kumimoji="0" lang="zh-CN" altLang="en-US" sz="2800" b="1" i="0" u="none" strike="noStrike" kern="1200" cap="none" spc="0" normalizeH="0" baseline="0" noProof="0">
                <a:ln>
                  <a:noFill/>
                </a:ln>
                <a:solidFill>
                  <a:srgbClr val="FF0000"/>
                </a:solidFill>
                <a:effectLst/>
                <a:uLnTx/>
                <a:uFillTx/>
                <a:latin typeface="+mn-lt"/>
                <a:ea typeface="+mn-ea"/>
                <a:cs typeface="+mn-cs"/>
              </a:rPr>
              <a:t>启示</a:t>
            </a:r>
            <a:r>
              <a:rPr kumimoji="0" lang="zh-CN" altLang="en-US" sz="2800" b="1" i="0" u="none" strike="noStrike" kern="1200" cap="none" spc="0" normalizeH="0" baseline="0" noProof="0">
                <a:ln>
                  <a:noFill/>
                </a:ln>
                <a:solidFill>
                  <a:schemeClr val="tx1"/>
                </a:solidFill>
                <a:effectLst/>
                <a:uLnTx/>
                <a:uFillTx/>
                <a:latin typeface="+mn-lt"/>
                <a:ea typeface="+mn-ea"/>
                <a:cs typeface="+mn-cs"/>
              </a:rPr>
              <a:t>？（6分）</a:t>
            </a:r>
          </a:p>
          <a:p>
            <a:pPr algn="l"/>
            <a:r>
              <a:rPr lang="zh-CN" altLang="en-US" sz="2800" b="1" noProof="0">
                <a:ln>
                  <a:noFill/>
                </a:ln>
                <a:solidFill>
                  <a:schemeClr val="tx1"/>
                </a:solidFill>
                <a:effectLst/>
                <a:uLnTx/>
                <a:uFillTx/>
                <a:sym typeface="+mn-ea"/>
              </a:rPr>
              <a:t>     </a:t>
            </a:r>
            <a:r>
              <a:rPr lang="zh-CN" altLang="en-US" sz="2800" b="1" noProof="0">
                <a:ln>
                  <a:noFill/>
                </a:ln>
                <a:solidFill>
                  <a:srgbClr val="FF0000"/>
                </a:solidFill>
                <a:effectLst/>
                <a:uLnTx/>
                <a:uFillTx/>
                <a:sym typeface="+mn-ea"/>
              </a:rPr>
              <a:t>  第一问</a:t>
            </a:r>
            <a:r>
              <a:rPr lang="zh-CN" altLang="en-US" sz="2800" b="1" noProof="0">
                <a:ln>
                  <a:noFill/>
                </a:ln>
                <a:solidFill>
                  <a:schemeClr val="tx1"/>
                </a:solidFill>
                <a:effectLst/>
                <a:uLnTx/>
                <a:uFillTx/>
                <a:sym typeface="+mn-ea"/>
              </a:rPr>
              <a:t>：史书是由人编写的，难以做到绝对客观，所以历史记载与历史真实之间存在差异。</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a:t>
            </a:r>
            <a:r>
              <a:rPr lang="zh-CN" altLang="en-US" sz="2800" b="1" noProof="0">
                <a:ln>
                  <a:noFill/>
                </a:ln>
                <a:solidFill>
                  <a:srgbClr val="FF0000"/>
                </a:solidFill>
                <a:effectLst/>
                <a:uLnTx/>
                <a:uFillTx/>
                <a:sym typeface="+mn-ea"/>
              </a:rPr>
              <a:t>第二问</a:t>
            </a:r>
            <a:r>
              <a:rPr lang="zh-CN" altLang="en-US" sz="2800" b="1" noProof="0">
                <a:ln>
                  <a:noFill/>
                </a:ln>
                <a:solidFill>
                  <a:schemeClr val="tx1"/>
                </a:solidFill>
                <a:effectLst/>
                <a:uLnTx/>
                <a:uFillTx/>
                <a:sym typeface="+mn-ea"/>
              </a:rPr>
              <a:t>：在读书时必须保持批判精神，善于分辨，切忌盲从。</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本题考查理解文章的思想内容,对作品进行个性化阅读的能力。</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诗叙述了对古籍的看法，史书是由后人撰写的，当时人还难以清楚事情的真相,后人更会觉得真假难辨,这就是诗中所讲的道理。深思这个道理,可知尽信书则不如无书，读书不应该盲目相信书中所写,要有质疑和批判精神。</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这道题有两个问题，道理、启示。学生答题时不要漏点，具体结合诗歌内容。诗歌告诉我们</a:t>
            </a:r>
            <a:r>
              <a:rPr lang="zh-CN" altLang="en-US" sz="2800" b="1" noProof="0">
                <a:ln>
                  <a:noFill/>
                </a:ln>
                <a:solidFill>
                  <a:schemeClr val="tx1"/>
                </a:solidFill>
                <a:effectLst/>
                <a:uLnTx/>
                <a:uFillTx/>
                <a:sym typeface="+mn-ea"/>
              </a:rPr>
              <a:t>在读书时保持批判精神，善于分辨，切忌盲从，要有质疑精神。</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王安石</a:t>
            </a:r>
            <a:r>
              <a:rPr kumimoji="0" lang="zh-CN" altLang="en-US" sz="2800" b="1" i="0" u="none" strike="noStrike" kern="1200" cap="none" spc="0" normalizeH="0" baseline="0" noProof="0">
                <a:ln>
                  <a:noFill/>
                </a:ln>
                <a:solidFill>
                  <a:schemeClr val="tx1"/>
                </a:solidFill>
                <a:effectLst/>
                <a:uLnTx/>
                <a:uFillTx/>
                <a:latin typeface="+mn-lt"/>
                <a:ea typeface="+mn-ea"/>
                <a:cs typeface="+mn-cs"/>
              </a:rPr>
              <a:t>，字介甫，晚号半山，抚州临川（今江西抚州）人。仁宗庆历二年（1042）进士。嘉裙三年（1058）上万言书，主张改革政治。神宗熙宁二年（1069）为参知政事，次年拜相。积极推行新法，并取得了一定成就。由于保守派的反对，熙宁七年罢相，熙宁八年再相，次年被迫辞职。后退居金陵，封荆国公。世称王荆公。他的文章议论宏大，言筒意赅，条理分明，形成</a:t>
            </a:r>
            <a:r>
              <a:rPr kumimoji="0" lang="zh-CN" altLang="en-US" sz="2800" b="1" i="0" u="none" strike="noStrike" kern="1200" cap="none" spc="0" normalizeH="0" baseline="0" noProof="0">
                <a:ln>
                  <a:noFill/>
                </a:ln>
                <a:solidFill>
                  <a:srgbClr val="FF0000"/>
                </a:solidFill>
                <a:effectLst/>
                <a:uLnTx/>
                <a:uFillTx/>
                <a:latin typeface="+mn-lt"/>
                <a:ea typeface="+mn-ea"/>
                <a:cs typeface="+mn-cs"/>
              </a:rPr>
              <a:t>锋利峭拔</a:t>
            </a:r>
            <a:r>
              <a:rPr kumimoji="0" lang="zh-CN" altLang="en-US" sz="2800" b="1" i="0" u="none" strike="noStrike" kern="1200" cap="none" spc="0" normalizeH="0" baseline="0" noProof="0">
                <a:ln>
                  <a:noFill/>
                </a:ln>
                <a:solidFill>
                  <a:schemeClr val="tx1"/>
                </a:solidFill>
                <a:effectLst/>
                <a:uLnTx/>
                <a:uFillTx/>
                <a:latin typeface="+mn-lt"/>
                <a:ea typeface="+mn-ea"/>
                <a:cs typeface="+mn-cs"/>
              </a:rPr>
              <a:t>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艺术风格</a:t>
            </a:r>
            <a:r>
              <a:rPr kumimoji="0" lang="zh-CN" altLang="en-US" sz="2800" b="1" i="0" u="none" strike="noStrike" kern="1200" cap="none" spc="0" normalizeH="0" baseline="0" noProof="0">
                <a:ln>
                  <a:noFill/>
                </a:ln>
                <a:solidFill>
                  <a:schemeClr val="tx1"/>
                </a:solidFill>
                <a:effectLst/>
                <a:uLnTx/>
                <a:uFillTx/>
                <a:latin typeface="+mn-lt"/>
                <a:ea typeface="+mn-ea"/>
                <a:cs typeface="+mn-cs"/>
              </a:rPr>
              <a:t>。“唐宋八大家”之一。著有《临川先生文集》。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 《读史》</a:t>
            </a:r>
            <a:r>
              <a:rPr kumimoji="0" lang="zh-CN" altLang="en-US" sz="2800" b="1" i="0" u="none" strike="noStrike" kern="1200" cap="none" spc="0" normalizeH="0" baseline="0" noProof="0">
                <a:ln>
                  <a:noFill/>
                </a:ln>
                <a:solidFill>
                  <a:schemeClr val="tx1"/>
                </a:solidFill>
                <a:effectLst/>
                <a:uLnTx/>
                <a:uFillTx/>
                <a:latin typeface="+mn-lt"/>
                <a:ea typeface="+mn-ea"/>
                <a:cs typeface="+mn-cs"/>
              </a:rPr>
              <a:t>是北宋文学家王安石的一首七言律诗。这首诗是王安石</a:t>
            </a:r>
            <a:r>
              <a:rPr kumimoji="0" lang="zh-CN" altLang="en-US" sz="2800" b="1" i="0" u="none" strike="noStrike" kern="1200" cap="none" spc="0" normalizeH="0" baseline="0" noProof="0">
                <a:ln>
                  <a:noFill/>
                </a:ln>
                <a:solidFill>
                  <a:srgbClr val="FF0000"/>
                </a:solidFill>
                <a:effectLst/>
                <a:uLnTx/>
                <a:uFillTx/>
                <a:latin typeface="+mn-lt"/>
                <a:ea typeface="+mn-ea"/>
                <a:cs typeface="+mn-cs"/>
              </a:rPr>
              <a:t>针对当时俗儒歪曲历史事实，把糟粕当精华的情况而写的</a:t>
            </a:r>
            <a:r>
              <a:rPr kumimoji="0" lang="zh-CN" altLang="en-US" sz="2800" b="1" i="0" u="none" strike="noStrike" kern="1200" cap="none" spc="0" normalizeH="0" baseline="0" noProof="0">
                <a:ln>
                  <a:noFill/>
                </a:ln>
                <a:solidFill>
                  <a:schemeClr val="tx1"/>
                </a:solidFill>
                <a:effectLst/>
                <a:uLnTx/>
                <a:uFillTx/>
                <a:latin typeface="+mn-lt"/>
                <a:ea typeface="+mn-ea"/>
                <a:cs typeface="+mn-cs"/>
              </a:rPr>
              <a:t>，诗的前四句说一个人的功名是经过一番艰难才得到的，但却不知谁能如实记载他们的事迹。后四句说有人把古人流传下来的糟粕当作精华，而真正美好的东西是很难流传下来的。这首诗写得深沉、抑郁，</a:t>
            </a:r>
            <a:r>
              <a:rPr kumimoji="0" lang="zh-CN" altLang="en-US" sz="2800" b="1" i="0" u="none" strike="noStrike" kern="1200" cap="none" spc="0" normalizeH="0" baseline="0" noProof="0">
                <a:ln>
                  <a:noFill/>
                </a:ln>
                <a:solidFill>
                  <a:srgbClr val="FF0000"/>
                </a:solidFill>
                <a:effectLst/>
                <a:uLnTx/>
                <a:uFillTx/>
                <a:latin typeface="+mn-lt"/>
                <a:ea typeface="+mn-ea"/>
                <a:cs typeface="+mn-cs"/>
              </a:rPr>
              <a:t>抒发了诗人的忧愁和怨愤</a:t>
            </a:r>
            <a:r>
              <a:rPr kumimoji="0" lang="zh-CN" altLang="en-US" sz="2800" b="1" i="0" u="none" strike="noStrike" kern="1200" cap="none" spc="0" normalizeH="0" baseline="0" noProof="0">
                <a:ln>
                  <a:noFill/>
                </a:ln>
                <a:solidFill>
                  <a:schemeClr val="tx1"/>
                </a:solidFill>
                <a:effectLst/>
                <a:uLnTx/>
                <a:uFillTx/>
                <a:latin typeface="+mn-lt"/>
                <a:ea typeface="+mn-ea"/>
                <a:cs typeface="+mn-cs"/>
              </a:rPr>
              <a:t>，容量甚大，耐人寻味。</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名家点评</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uLnTx/>
                <a:uFillTx/>
                <a:latin typeface="+mn-lt"/>
                <a:ea typeface="+mn-ea"/>
                <a:cs typeface="+mn-cs"/>
              </a:rPr>
              <a:t>湖南师范大学文学院教授蔡镇楚在《精选今译诗词曲赋》中说：此诗因读历史有感而作。自司马迁《史记》以降，中国史书多为官修，基本上是替帝王将相立言，是中国宗法文化的产物。王安石这首诗所述，认为读史的基本态度是要区分精华与糟粕，见解十分精到。</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词句注释</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①行藏：行止，指事迹。</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②黮（dàn）暗：昏暗，不清楚。犹承误：还以误传误，以讹传讹。</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③末俗：后世的习俗。</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④粹美：指精华。</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⑤丹青：中国古代绘画的材料，这里指绘画艺术。</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⑥区区：形容很少，指一点点历史记载。</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⑦“独守”句：意为俗儒只会死抱着史书里的糟粕当宝贝。尘：尘土，这里指糟粕。 </a:t>
            </a: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白话译文</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自古以来一个人要历尽苦辛才名就功成，可如实记载下他们的事迹要靠哪一个人？</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往往是由于当时的情况不清而以讹传讹，加上后世的流俗更搅乱了事实以假乱真。</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低俗的东西即使怎样流传也谈不上精美，要知道绘画最难的是画出人的气质精神。</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点点记录怎能写尽古代贤哲的品格学问，俗儒们只会死守古书的糟粕真可笑可憎。 </a:t>
            </a: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创作背景</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王安石这首《读史》作于元丰八年（1085）。这年三月，神宗赵顼去世后，旧党得势，新法渐废，王安石心中十分痛苦，这首《读史》就是在这种满怀忧愤的情况下写成的。 </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作品赏析</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这首诗直言不讳地表达了王安石的</a:t>
            </a:r>
            <a:r>
              <a:rPr kumimoji="0" lang="zh-CN" altLang="en-US" sz="2400" b="1" i="0" u="none" strike="noStrike" kern="1200" cap="none" spc="0" normalizeH="0" baseline="0" noProof="0">
                <a:ln>
                  <a:noFill/>
                </a:ln>
                <a:solidFill>
                  <a:srgbClr val="FF0000"/>
                </a:solidFill>
                <a:effectLst/>
                <a:uLnTx/>
                <a:uFillTx/>
                <a:latin typeface="+mn-lt"/>
                <a:ea typeface="+mn-ea"/>
                <a:cs typeface="+mn-cs"/>
              </a:rPr>
              <a:t>历史观</a:t>
            </a:r>
            <a:r>
              <a:rPr kumimoji="0" lang="zh-CN" altLang="en-US" sz="2400" b="1" i="0" u="none" strike="noStrike" kern="1200" cap="none" spc="0" normalizeH="0" baseline="0" noProof="0">
                <a:ln>
                  <a:noFill/>
                </a:ln>
                <a:solidFill>
                  <a:schemeClr val="tx1"/>
                </a:solidFill>
                <a:effectLst/>
                <a:uLnTx/>
                <a:uFillTx/>
                <a:latin typeface="+mn-lt"/>
                <a:ea typeface="+mn-ea"/>
                <a:cs typeface="+mn-cs"/>
              </a:rPr>
              <a:t>。诗人</a:t>
            </a:r>
            <a:r>
              <a:rPr kumimoji="0" lang="zh-CN" altLang="en-US" sz="2400" b="1" i="0" u="none" strike="noStrike" kern="1200" cap="none" spc="0" normalizeH="0" baseline="0" noProof="0">
                <a:ln>
                  <a:noFill/>
                </a:ln>
                <a:solidFill>
                  <a:srgbClr val="FF0000"/>
                </a:solidFill>
                <a:effectLst/>
                <a:uLnTx/>
                <a:uFillTx/>
                <a:latin typeface="+mn-lt"/>
                <a:ea typeface="+mn-ea"/>
                <a:cs typeface="+mn-cs"/>
              </a:rPr>
              <a:t>针对当时俗儒歪曲历史事实的现象进行抨击，表现了一个改革家的战斗精神。</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诗的开头四句说自古以来一个人的功名是经过一番艰难才得到的，但却不知谁能如实记载他们的事迹。历史从来都是难以说清的，即便是在当时也是非难辨，在遥远的后世就更是如此了。后四句说有人把古人流传下来的糟粕当作精华，而真正美好的东西是很难流传下来的。即便是最出色的画师，也无法描绘出人的精神。因而史书不过是故纸堆而已，并不能真正表达出历代高贤的品格。王安石不只是替古人感慨，也是为自己担忧，他已经预感到那些守旧势力不可能轻易放过自己，后世强加于他的污水肯定不会少。他提醒人们，不要轻易相信所谓的“正史”对他的评价。应当透过层层迷雾追寻历史的真相。</a:t>
            </a:r>
          </a:p>
          <a:p>
            <a:pPr algn="l"/>
            <a:r>
              <a:rPr kumimoji="0" lang="zh-CN" altLang="en-US" sz="2400" b="1" i="0" u="none" strike="noStrike" kern="1200" cap="none" spc="0" normalizeH="0" baseline="0" noProof="0">
                <a:ln>
                  <a:noFill/>
                </a:ln>
                <a:solidFill>
                  <a:srgbClr val="FF0000"/>
                </a:solidFill>
                <a:effectLst/>
                <a:uLnTx/>
                <a:uFillTx/>
                <a:latin typeface="+mn-lt"/>
                <a:ea typeface="+mn-ea"/>
                <a:cs typeface="+mn-cs"/>
              </a:rPr>
              <a:t>      “糟粕所传非粹美，丹青难写是精神”</a:t>
            </a:r>
            <a:r>
              <a:rPr kumimoji="0" lang="zh-CN" altLang="en-US" sz="2400" b="1" i="0" u="none" strike="noStrike" kern="1200" cap="none" spc="0" normalizeH="0" baseline="0" noProof="0">
                <a:ln>
                  <a:noFill/>
                </a:ln>
                <a:solidFill>
                  <a:schemeClr val="tx1"/>
                </a:solidFill>
                <a:effectLst/>
                <a:uLnTx/>
                <a:uFillTx/>
                <a:latin typeface="+mn-lt"/>
                <a:ea typeface="+mn-ea"/>
                <a:cs typeface="+mn-cs"/>
              </a:rPr>
              <a:t>是被后人推崇引用的名句，常用来说明在文艺创作上刻画人物时，外表好写而内心世界和本质精神却不易写的道理；或者说明要反映事物的本质是不容易的。</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800" b="1" i="0" u="none" strike="noStrike" kern="1200" cap="none" spc="0" normalizeH="0" baseline="0" noProof="0">
                <a:ln>
                  <a:noFill/>
                </a:ln>
                <a:solidFill>
                  <a:srgbClr val="FF0000"/>
                </a:solidFill>
                <a:effectLst/>
                <a:uLnTx/>
                <a:uFillTx/>
                <a:latin typeface="+mn-lt"/>
                <a:ea typeface="+mn-ea"/>
                <a:cs typeface="+mn-cs"/>
              </a:rPr>
              <a:t>2020</a:t>
            </a:r>
            <a:r>
              <a:rPr kumimoji="0" lang="zh-CN" altLang="en-US" sz="2800" b="1" i="0" u="none" strike="noStrike" kern="1200" cap="none" spc="0" normalizeH="0" baseline="0" noProof="0">
                <a:ln>
                  <a:noFill/>
                </a:ln>
                <a:solidFill>
                  <a:srgbClr val="FF0000"/>
                </a:solidFill>
                <a:effectLst/>
                <a:uLnTx/>
                <a:uFillTx/>
                <a:latin typeface="+mn-lt"/>
                <a:ea typeface="+mn-ea"/>
                <a:cs typeface="+mn-cs"/>
              </a:rPr>
              <a:t>全国卷</a:t>
            </a:r>
            <a:r>
              <a:rPr kumimoji="0" lang="en-US" altLang="zh-CN" sz="2800" b="1" i="0" u="none" strike="noStrike" kern="1200" cap="none" spc="0" normalizeH="0" baseline="0" noProof="0">
                <a:ln>
                  <a:noFill/>
                </a:ln>
                <a:solidFill>
                  <a:srgbClr val="FF0000"/>
                </a:solidFill>
                <a:effectLst/>
                <a:uLnTx/>
                <a:uFillTx/>
                <a:latin typeface="+mn-lt"/>
                <a:ea typeface="+mn-ea"/>
                <a:cs typeface="+mn-cs"/>
              </a:rPr>
              <a:t>3</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古代诗歌阅读（本题共2小题，9分）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阅读下面这首宋诗，完成14-15题。</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苦笋</a:t>
            </a:r>
            <a:r>
              <a:rPr kumimoji="0" lang="zh-CN" altLang="en-US" sz="2800" b="1" i="0" u="none" strike="noStrike" kern="1200" cap="none" spc="0" normalizeH="0" baseline="0" noProof="0">
                <a:ln>
                  <a:noFill/>
                </a:ln>
                <a:solidFill>
                  <a:schemeClr val="tx1"/>
                </a:solidFill>
                <a:effectLst/>
                <a:uLnTx/>
                <a:uFillTx/>
                <a:latin typeface="+mn-lt"/>
                <a:ea typeface="+mn-ea"/>
                <a:cs typeface="+mn-cs"/>
              </a:rPr>
              <a:t>  陆游</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藜藿盘中忽眼明</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①</a:t>
            </a:r>
            <a:r>
              <a:rPr kumimoji="0" lang="zh-CN" altLang="en-US" sz="2800" b="1" i="0" u="none" strike="noStrike" kern="1200" cap="none" spc="0" normalizeH="0" baseline="0" noProof="0">
                <a:ln>
                  <a:noFill/>
                </a:ln>
                <a:solidFill>
                  <a:schemeClr val="tx1"/>
                </a:solidFill>
                <a:effectLst/>
                <a:uLnTx/>
                <a:uFillTx/>
                <a:latin typeface="+mn-lt"/>
                <a:ea typeface="+mn-ea"/>
                <a:cs typeface="+mn-cs"/>
              </a:rPr>
              <a:t>，骈头脱襁白玉婴。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极知耿介种性别，苦节乃与生俱生。</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我见魏徵殊媚妩</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②</a:t>
            </a:r>
            <a:r>
              <a:rPr kumimoji="0" lang="zh-CN" altLang="en-US" sz="2800" b="1" i="0" u="none" strike="noStrike" kern="1200" cap="none" spc="0" normalizeH="0" baseline="0" noProof="0">
                <a:ln>
                  <a:noFill/>
                </a:ln>
                <a:solidFill>
                  <a:schemeClr val="tx1"/>
                </a:solidFill>
                <a:effectLst/>
                <a:uLnTx/>
                <a:uFillTx/>
                <a:latin typeface="+mn-lt"/>
                <a:ea typeface="+mn-ea"/>
                <a:cs typeface="+mn-cs"/>
              </a:rPr>
              <a:t>，约束儿童勿多取。</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人才自古要养成，放使干霄战风雨。</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[注]</a:t>
            </a:r>
            <a:r>
              <a:rPr lang="zh-CN" altLang="en-US" sz="2800" b="1" noProof="0">
                <a:ln>
                  <a:noFill/>
                </a:ln>
                <a:solidFill>
                  <a:schemeClr val="tx1"/>
                </a:solidFill>
                <a:effectLst/>
                <a:uLnTx/>
                <a:uFillTx/>
                <a:latin typeface="Calibri" panose="020F0502020204030204" charset="0"/>
                <a:sym typeface="+mn-ea"/>
              </a:rPr>
              <a:t>①</a:t>
            </a:r>
            <a:r>
              <a:rPr kumimoji="0" lang="zh-CN" altLang="en-US" sz="2800" b="1" i="0" u="none" strike="noStrike" kern="1200" cap="none" spc="0" normalizeH="0" baseline="0" noProof="0">
                <a:ln>
                  <a:noFill/>
                </a:ln>
                <a:solidFill>
                  <a:schemeClr val="tx1"/>
                </a:solidFill>
                <a:effectLst/>
                <a:uLnTx/>
                <a:uFillTx/>
                <a:latin typeface="+mn-lt"/>
                <a:ea typeface="+mn-ea"/>
                <a:cs typeface="+mn-cs"/>
              </a:rPr>
              <a:t>藜藿：藜和藿。泛指粗劣的饭菜。</a:t>
            </a:r>
            <a:r>
              <a:rPr lang="zh-CN" altLang="en-US" sz="2800" b="1" noProof="0">
                <a:ln>
                  <a:noFill/>
                </a:ln>
                <a:solidFill>
                  <a:schemeClr val="tx1"/>
                </a:solidFill>
                <a:effectLst/>
                <a:uLnTx/>
                <a:uFillTx/>
                <a:latin typeface="Calibri" panose="020F0502020204030204" charset="0"/>
                <a:sym typeface="+mn-ea"/>
              </a:rPr>
              <a:t>②</a:t>
            </a:r>
            <a:r>
              <a:rPr kumimoji="0" lang="zh-CN" altLang="en-US" sz="2800" b="1" i="0" u="none" strike="noStrike" kern="1200" cap="none" spc="0" normalizeH="0" baseline="0" noProof="0">
                <a:ln>
                  <a:noFill/>
                </a:ln>
                <a:solidFill>
                  <a:schemeClr val="tx1"/>
                </a:solidFill>
                <a:effectLst/>
                <a:uLnTx/>
                <a:uFillTx/>
                <a:latin typeface="+mn-lt"/>
                <a:ea typeface="+mn-ea"/>
                <a:cs typeface="+mn-cs"/>
              </a:rPr>
              <a:t>唐太宗</a:t>
            </a:r>
            <a:r>
              <a:rPr kumimoji="0" lang="zh-CN" altLang="en-US" sz="2800" b="1" i="0" u="none" strike="noStrike" kern="1200" cap="none" spc="0" normalizeH="0" baseline="0" noProof="0">
                <a:ln>
                  <a:noFill/>
                </a:ln>
                <a:solidFill>
                  <a:srgbClr val="FF0000"/>
                </a:solidFill>
                <a:effectLst/>
                <a:uLnTx/>
                <a:uFillTx/>
                <a:latin typeface="+mn-lt"/>
                <a:ea typeface="+mn-ea"/>
                <a:cs typeface="+mn-cs"/>
              </a:rPr>
              <a:t>李世民</a:t>
            </a:r>
            <a:r>
              <a:rPr kumimoji="0" lang="zh-CN" altLang="en-US" sz="2800" b="1" i="0" u="none" strike="noStrike" kern="1200" cap="none" spc="0" normalizeH="0" baseline="0" noProof="0">
                <a:ln>
                  <a:noFill/>
                </a:ln>
                <a:solidFill>
                  <a:schemeClr val="tx1"/>
                </a:solidFill>
                <a:effectLst/>
                <a:uLnTx/>
                <a:uFillTx/>
                <a:latin typeface="+mn-lt"/>
                <a:ea typeface="+mn-ea"/>
                <a:cs typeface="+mn-cs"/>
              </a:rPr>
              <a:t>曾说，别人认为</a:t>
            </a:r>
            <a:r>
              <a:rPr kumimoji="0" lang="zh-CN" altLang="en-US" sz="2800" b="1" i="0" u="none" strike="noStrike" kern="1200" cap="none" spc="0" normalizeH="0" baseline="0" noProof="0">
                <a:ln>
                  <a:noFill/>
                </a:ln>
                <a:solidFill>
                  <a:srgbClr val="FF0000"/>
                </a:solidFill>
                <a:effectLst/>
                <a:uLnTx/>
                <a:uFillTx/>
                <a:latin typeface="+mn-lt"/>
                <a:ea typeface="+mn-ea"/>
                <a:cs typeface="+mn-cs"/>
              </a:rPr>
              <a:t>魏征</a:t>
            </a:r>
            <a:r>
              <a:rPr kumimoji="0" lang="zh-CN" altLang="en-US" sz="2800" b="1" i="0" u="none" strike="noStrike" kern="1200" cap="none" spc="0" normalizeH="0" baseline="0" noProof="0">
                <a:ln>
                  <a:noFill/>
                </a:ln>
                <a:solidFill>
                  <a:schemeClr val="tx1"/>
                </a:solidFill>
                <a:effectLst/>
                <a:uLnTx/>
                <a:uFillTx/>
                <a:latin typeface="+mn-lt"/>
                <a:ea typeface="+mn-ea"/>
                <a:cs typeface="+mn-cs"/>
              </a:rPr>
              <a:t>言行无礼我却觉得他很妩媚。</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14.下列对这首诗的理解和赏析，不正确的一项是（3分）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A.诗人看到盘中摆放的一对剥去外皮的竹笋，洁白鲜嫩，不禁眼前一亮。</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B.诗的三、四两句既是对苦笋的直接描写，又有所引申，使苦笋人格化。</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C.诗人虽然喜爱苦笋，但毕竟吃起来口感苦涩，所以吩咐不要过多取食。</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D.全诗以议论收尾，指出人才养成既需要发展空间，也要经受风雨磨练。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15.诗人由</a:t>
            </a:r>
            <a:r>
              <a:rPr kumimoji="0" lang="zh-CN" altLang="en-US" sz="2800" b="1" i="0" u="none" strike="noStrike" kern="1200" cap="none" spc="0" normalizeH="0" baseline="0" noProof="0">
                <a:ln>
                  <a:noFill/>
                </a:ln>
                <a:solidFill>
                  <a:srgbClr val="FF0000"/>
                </a:solidFill>
                <a:effectLst/>
                <a:uLnTx/>
                <a:uFillTx/>
                <a:latin typeface="+mn-lt"/>
                <a:ea typeface="+mn-ea"/>
                <a:cs typeface="+mn-cs"/>
              </a:rPr>
              <a:t>苦笋</a:t>
            </a:r>
            <a:r>
              <a:rPr kumimoji="0" lang="zh-CN" altLang="en-US" sz="2800" b="1" i="0" u="none" strike="noStrike" kern="1200" cap="none" spc="0" normalizeH="0" baseline="0" noProof="0">
                <a:ln>
                  <a:noFill/>
                </a:ln>
                <a:solidFill>
                  <a:schemeClr val="tx1"/>
                </a:solidFill>
                <a:effectLst/>
                <a:uLnTx/>
                <a:uFillTx/>
                <a:latin typeface="+mn-lt"/>
                <a:ea typeface="+mn-ea"/>
                <a:cs typeface="+mn-cs"/>
              </a:rPr>
              <a:t>联想到了</a:t>
            </a:r>
            <a:r>
              <a:rPr kumimoji="0" lang="zh-CN" altLang="en-US" sz="2800" b="1" i="0" u="none" strike="noStrike" kern="1200" cap="none" spc="0" normalizeH="0" baseline="0" noProof="0">
                <a:ln>
                  <a:noFill/>
                </a:ln>
                <a:solidFill>
                  <a:srgbClr val="FF0000"/>
                </a:solidFill>
                <a:effectLst/>
                <a:uLnTx/>
                <a:uFillTx/>
                <a:latin typeface="+mn-lt"/>
                <a:ea typeface="+mn-ea"/>
                <a:cs typeface="+mn-cs"/>
              </a:rPr>
              <a:t>魏征</a:t>
            </a:r>
            <a:r>
              <a:rPr kumimoji="0" lang="zh-CN" altLang="en-US" sz="2800" b="1" i="0" u="none" strike="noStrike" kern="1200" cap="none" spc="0" normalizeH="0" baseline="0" noProof="0">
                <a:ln>
                  <a:noFill/>
                </a:ln>
                <a:solidFill>
                  <a:schemeClr val="tx1"/>
                </a:solidFill>
                <a:effectLst/>
                <a:uLnTx/>
                <a:uFillTx/>
                <a:latin typeface="+mn-lt"/>
                <a:ea typeface="+mn-ea"/>
                <a:cs typeface="+mn-cs"/>
              </a:rPr>
              <a:t>，这二者有何</a:t>
            </a:r>
            <a:r>
              <a:rPr kumimoji="0" lang="zh-CN" altLang="en-US" sz="2800" b="1" i="0" u="none" strike="noStrike" kern="1200" cap="none" spc="0" normalizeH="0" baseline="0" noProof="0">
                <a:ln>
                  <a:noFill/>
                </a:ln>
                <a:solidFill>
                  <a:srgbClr val="FF0000"/>
                </a:solidFill>
                <a:effectLst/>
                <a:uLnTx/>
                <a:uFillTx/>
                <a:latin typeface="+mn-lt"/>
                <a:ea typeface="+mn-ea"/>
                <a:cs typeface="+mn-cs"/>
              </a:rPr>
              <a:t>现实之处</a:t>
            </a:r>
            <a:r>
              <a:rPr kumimoji="0" lang="zh-CN" altLang="en-US" sz="2800" b="1" i="0" u="none" strike="noStrike" kern="1200" cap="none" spc="0" normalizeH="0" baseline="0" noProof="0">
                <a:ln>
                  <a:noFill/>
                </a:ln>
                <a:solidFill>
                  <a:schemeClr val="tx1"/>
                </a:solidFill>
                <a:effectLst/>
                <a:uLnTx/>
                <a:uFillTx/>
                <a:latin typeface="+mn-lt"/>
                <a:ea typeface="+mn-ea"/>
                <a:cs typeface="+mn-cs"/>
              </a:rPr>
              <a:t>？请简要分析。</a:t>
            </a:r>
          </a:p>
        </p:txBody>
      </p:sp>
      <p:pic>
        <p:nvPicPr>
          <p:cNvPr id="4" name="图片 3" descr="u=73921755,255046166&amp;fm=26&amp;gp=0"/>
          <p:cNvPicPr>
            <a:picLocks noChangeAspect="1"/>
          </p:cNvPicPr>
          <p:nvPr/>
        </p:nvPicPr>
        <p:blipFill>
          <a:blip r:embed="rId7" cstate="print"/>
          <a:stretch>
            <a:fillRect/>
          </a:stretch>
        </p:blipFill>
        <p:spPr>
          <a:xfrm>
            <a:off x="6586855" y="0"/>
            <a:ext cx="4762500" cy="319786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noProof="0">
                <a:ln>
                  <a:noFill/>
                </a:ln>
                <a:solidFill>
                  <a:schemeClr val="tx1"/>
                </a:solidFill>
                <a:effectLst/>
                <a:uLnTx/>
                <a:uFillTx/>
                <a:sym typeface="+mn-ea"/>
              </a:rPr>
              <a:t>14.下列对这首诗的理解和赏析，不正确的一项是（3分）</a:t>
            </a:r>
            <a:r>
              <a:rPr lang="zh-CN" altLang="en-US" sz="2800" b="1" noProof="0">
                <a:ln>
                  <a:noFill/>
                </a:ln>
                <a:solidFill>
                  <a:srgbClr val="FF0000"/>
                </a:solidFill>
                <a:effectLst/>
                <a:uLnTx/>
                <a:uFillTx/>
                <a:sym typeface="+mn-ea"/>
              </a:rPr>
              <a:t>C  </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A.诗人看到盘中摆放的一对剥去外皮的竹笋，洁白鲜嫩，不禁眼前一亮。</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B.诗的三、四两句既是对苦笋的直接描写，又有所引申，使苦笋人格化。</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rgbClr val="FF0000"/>
                </a:solidFill>
                <a:effectLst/>
                <a:uLnTx/>
                <a:uFillTx/>
                <a:sym typeface="+mn-ea"/>
              </a:rPr>
              <a:t>C.</a:t>
            </a:r>
            <a:r>
              <a:rPr lang="zh-CN" altLang="en-US" sz="2800" b="1" noProof="0">
                <a:ln>
                  <a:noFill/>
                </a:ln>
                <a:solidFill>
                  <a:schemeClr val="tx1"/>
                </a:solidFill>
                <a:effectLst/>
                <a:uLnTx/>
                <a:uFillTx/>
                <a:sym typeface="+mn-ea"/>
              </a:rPr>
              <a:t>诗人虽然喜爱苦笋，但毕竟吃起来口感苦涩，</a:t>
            </a:r>
            <a:r>
              <a:rPr lang="zh-CN" altLang="en-US" sz="2800" b="1" noProof="0">
                <a:ln>
                  <a:noFill/>
                </a:ln>
                <a:solidFill>
                  <a:srgbClr val="FF0000"/>
                </a:solidFill>
                <a:effectLst/>
                <a:uLnTx/>
                <a:uFillTx/>
                <a:sym typeface="+mn-ea"/>
              </a:rPr>
              <a:t>所以吩咐不要过多取食。</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D.全诗以议论收尾，指出人才养成既需要发展空间，也要经受风雨磨练。</a:t>
            </a:r>
            <a:r>
              <a:rPr kumimoji="0" lang="zh-CN" altLang="en-US" sz="2800" b="1" i="0" u="none" strike="noStrike" kern="1200" cap="none" spc="0" normalizeH="0" baseline="0" noProof="0">
                <a:ln>
                  <a:noFill/>
                </a:ln>
                <a:solidFill>
                  <a:srgbClr val="FF0000"/>
                </a:solidFill>
                <a:effectLst/>
                <a:uLnTx/>
                <a:uFillTx/>
                <a:latin typeface="+mn-lt"/>
                <a:ea typeface="+mn-ea"/>
                <a:cs typeface="+mn-cs"/>
              </a:rPr>
              <a:t>【详解】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是综合性考查题目，考查理解分析诗词的内容、手法、语言、情感等的能力，采用了客观选择题的形式。解答此类题目，首先要明确题干的要求，逐句翻译诗句，把握诗词的意象，分析诗词营造了什么样的意境，领悟作者表达了怎么样的思想情感，思考诗词中运用了哪些表现手法，再对照选项一一确认并得出答案。本题要求选出“下列对这首诗的理解和赏析，不正确的一项”。</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C项</a:t>
            </a:r>
            <a:r>
              <a:rPr kumimoji="0" lang="zh-CN" altLang="en-US" sz="2800" b="1" i="0" u="none" strike="noStrike" kern="1200" cap="none" spc="0" normalizeH="0" baseline="0" noProof="0">
                <a:ln>
                  <a:noFill/>
                </a:ln>
                <a:solidFill>
                  <a:schemeClr val="tx1"/>
                </a:solidFill>
                <a:effectLst/>
                <a:uLnTx/>
                <a:uFillTx/>
                <a:latin typeface="+mn-lt"/>
                <a:ea typeface="+mn-ea"/>
                <a:cs typeface="+mn-cs"/>
              </a:rPr>
              <a:t>，诗人虽然喜爱苦笋，但毕竟吃起来口感苦涩，“所以吩咐不要过多取食”理解有误。</a:t>
            </a:r>
            <a:r>
              <a:rPr kumimoji="0" lang="zh-CN" altLang="en-US" sz="2800" b="1" i="0" u="none" strike="noStrike" kern="1200" cap="none" spc="0" normalizeH="0" baseline="0" noProof="0">
                <a:ln>
                  <a:noFill/>
                </a:ln>
                <a:solidFill>
                  <a:srgbClr val="FF0000"/>
                </a:solidFill>
                <a:effectLst/>
                <a:uLnTx/>
                <a:uFillTx/>
                <a:latin typeface="+mn-lt"/>
                <a:ea typeface="+mn-ea"/>
                <a:cs typeface="+mn-cs"/>
              </a:rPr>
              <a:t>“勿多取”指的是管束儿童要俭约正直，不贪不奢，不是指“不要过多取食”。</a:t>
            </a:r>
            <a:r>
              <a:rPr kumimoji="0" lang="zh-CN" altLang="en-US" sz="2800" b="1" i="0" u="none" strike="noStrike" kern="1200" cap="none" spc="0" normalizeH="0" baseline="0" noProof="0">
                <a:ln>
                  <a:noFill/>
                </a:ln>
                <a:solidFill>
                  <a:schemeClr val="tx1"/>
                </a:solidFill>
                <a:effectLst/>
                <a:uLnTx/>
                <a:uFillTx/>
                <a:latin typeface="+mn-lt"/>
                <a:ea typeface="+mn-ea"/>
                <a:cs typeface="+mn-cs"/>
              </a:rPr>
              <a:t>故选C。</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445770" y="0"/>
            <a:ext cx="1144270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3200" b="1" i="0" u="none" strike="noStrike" kern="1200" cap="none" spc="0" normalizeH="0" baseline="0" noProof="0">
                <a:ln>
                  <a:noFill/>
                </a:ln>
                <a:solidFill>
                  <a:schemeClr val="tx1"/>
                </a:solidFill>
                <a:effectLst/>
                <a:uLnTx/>
                <a:uFillTx/>
                <a:latin typeface="+mn-lt"/>
                <a:ea typeface="+mn-ea"/>
                <a:cs typeface="+mn-cs"/>
              </a:rPr>
              <a:t>       </a:t>
            </a:r>
            <a:r>
              <a:rPr lang="en-US" altLang="zh-CN" sz="3200" b="1" noProof="0">
                <a:ln>
                  <a:noFill/>
                </a:ln>
                <a:solidFill>
                  <a:srgbClr val="FF0000"/>
                </a:solidFill>
                <a:effectLst/>
                <a:uLnTx/>
                <a:uFillTx/>
                <a:sym typeface="+mn-ea"/>
              </a:rPr>
              <a:t>2020</a:t>
            </a:r>
            <a:r>
              <a:rPr lang="zh-CN" altLang="en-US" sz="3200" b="1" noProof="0">
                <a:ln>
                  <a:noFill/>
                </a:ln>
                <a:solidFill>
                  <a:srgbClr val="FF0000"/>
                </a:solidFill>
                <a:effectLst/>
                <a:uLnTx/>
                <a:uFillTx/>
                <a:sym typeface="+mn-ea"/>
              </a:rPr>
              <a:t>全国卷1</a:t>
            </a:r>
            <a:r>
              <a:rPr kumimoji="0" lang="zh-CN" altLang="en-US" sz="3200" b="1" i="0" u="none" strike="noStrike" kern="1200" cap="none" spc="0" normalizeH="0" baseline="0" noProof="0">
                <a:ln>
                  <a:noFill/>
                </a:ln>
                <a:solidFill>
                  <a:schemeClr val="tx1"/>
                </a:solidFill>
                <a:effectLst/>
                <a:uLnTx/>
                <a:uFillTx/>
                <a:latin typeface="+mn-lt"/>
                <a:ea typeface="+mn-ea"/>
                <a:cs typeface="+mn-cs"/>
              </a:rPr>
              <a:t>考查默写常见的名句名篇的能力。三个题考查理解性默写，分别出自于屈原</a:t>
            </a:r>
            <a:r>
              <a:rPr lang="zh-CN" altLang="en-US" sz="3200" b="1" noProof="0">
                <a:ln>
                  <a:noFill/>
                </a:ln>
                <a:solidFill>
                  <a:schemeClr val="tx1"/>
                </a:solidFill>
                <a:effectLst/>
                <a:uLnTx/>
                <a:uFillTx/>
                <a:sym typeface="+mn-ea"/>
              </a:rPr>
              <a:t>《离骚》、白居易《琵琶行》、苏轼《水调歌头（明月几时有）》</a:t>
            </a:r>
            <a:r>
              <a:rPr kumimoji="0" lang="zh-CN" altLang="en-US" sz="3200" b="1" i="0" u="none" strike="noStrike" kern="1200" cap="none" spc="0" normalizeH="0" baseline="0" noProof="0">
                <a:ln>
                  <a:noFill/>
                </a:ln>
                <a:solidFill>
                  <a:schemeClr val="tx1"/>
                </a:solidFill>
                <a:effectLst/>
                <a:uLnTx/>
                <a:uFillTx/>
                <a:latin typeface="+mn-lt"/>
                <a:ea typeface="+mn-ea"/>
                <a:cs typeface="+mn-cs"/>
              </a:rPr>
              <a:t>。三道小题分别出自</a:t>
            </a:r>
            <a:r>
              <a:rPr kumimoji="0" lang="zh-CN" altLang="en-US" sz="3200" b="1" i="0" u="none" strike="noStrike" kern="1200" cap="none" spc="0" normalizeH="0" baseline="0" noProof="0">
                <a:ln>
                  <a:noFill/>
                </a:ln>
                <a:solidFill>
                  <a:srgbClr val="FF0000"/>
                </a:solidFill>
                <a:effectLst/>
                <a:uLnTx/>
                <a:uFillTx/>
                <a:latin typeface="+mn-lt"/>
                <a:ea typeface="+mn-ea"/>
                <a:cs typeface="+mn-cs"/>
              </a:rPr>
              <a:t>骚体诗</a:t>
            </a:r>
            <a:r>
              <a:rPr kumimoji="0" lang="zh-CN" altLang="en-US" sz="3200" b="1" i="0" u="none" strike="noStrike" kern="1200" cap="none" spc="0" normalizeH="0" baseline="0" noProof="0">
                <a:ln>
                  <a:noFill/>
                </a:ln>
                <a:solidFill>
                  <a:schemeClr val="tx1"/>
                </a:solidFill>
                <a:effectLst/>
                <a:uLnTx/>
                <a:uFillTx/>
                <a:latin typeface="+mn-lt"/>
                <a:ea typeface="+mn-ea"/>
                <a:cs typeface="+mn-cs"/>
              </a:rPr>
              <a:t>、</a:t>
            </a:r>
            <a:r>
              <a:rPr kumimoji="0" lang="zh-CN" altLang="en-US" sz="3200" b="1" i="0" u="none" strike="noStrike" kern="1200" cap="none" spc="0" normalizeH="0" baseline="0" noProof="0">
                <a:ln>
                  <a:noFill/>
                </a:ln>
                <a:solidFill>
                  <a:srgbClr val="FF0000"/>
                </a:solidFill>
                <a:effectLst/>
                <a:uLnTx/>
                <a:uFillTx/>
                <a:latin typeface="+mn-lt"/>
                <a:ea typeface="+mn-ea"/>
                <a:cs typeface="+mn-cs"/>
              </a:rPr>
              <a:t>长篇乐府诗</a:t>
            </a:r>
            <a:r>
              <a:rPr kumimoji="0" lang="zh-CN" altLang="en-US" sz="3200" b="1" i="0" u="none" strike="noStrike" kern="1200" cap="none" spc="0" normalizeH="0" baseline="0" noProof="0">
                <a:ln>
                  <a:noFill/>
                </a:ln>
                <a:solidFill>
                  <a:schemeClr val="tx1"/>
                </a:solidFill>
                <a:effectLst/>
                <a:uLnTx/>
                <a:uFillTx/>
                <a:latin typeface="+mn-lt"/>
                <a:ea typeface="+mn-ea"/>
                <a:cs typeface="+mn-cs"/>
              </a:rPr>
              <a:t>以及</a:t>
            </a:r>
            <a:r>
              <a:rPr kumimoji="0" lang="zh-CN" altLang="en-US" sz="3200" b="1" i="0" u="none" strike="noStrike" kern="1200" cap="none" spc="0" normalizeH="0" baseline="0" noProof="0">
                <a:ln>
                  <a:noFill/>
                </a:ln>
                <a:solidFill>
                  <a:srgbClr val="FF0000"/>
                </a:solidFill>
                <a:effectLst/>
                <a:uLnTx/>
                <a:uFillTx/>
                <a:latin typeface="+mn-lt"/>
                <a:ea typeface="+mn-ea"/>
                <a:cs typeface="+mn-cs"/>
              </a:rPr>
              <a:t>宋词</a:t>
            </a:r>
            <a:r>
              <a:rPr kumimoji="0" lang="zh-CN" altLang="en-US" sz="3200" b="1" i="0" u="none" strike="noStrike" kern="1200" cap="none" spc="0" normalizeH="0" baseline="0" noProof="0">
                <a:ln>
                  <a:noFill/>
                </a:ln>
                <a:solidFill>
                  <a:schemeClr val="tx1"/>
                </a:solidFill>
                <a:effectLst/>
                <a:uLnTx/>
                <a:uFillTx/>
                <a:latin typeface="+mn-lt"/>
                <a:ea typeface="+mn-ea"/>
                <a:cs typeface="+mn-cs"/>
              </a:rPr>
              <a:t>,其中前两句出自高中课文,而第三句在初中阶段便有所涉及。在答题过程中根据句子提示，回忆文章内容，注意一些重点字的写法,如:</a:t>
            </a:r>
            <a:r>
              <a:rPr lang="zh-CN" altLang="en-US" sz="3200" b="1" noProof="0">
                <a:ln>
                  <a:noFill/>
                </a:ln>
                <a:solidFill>
                  <a:srgbClr val="FF0000"/>
                </a:solidFill>
                <a:effectLst/>
                <a:uLnTx/>
                <a:uFillTx/>
                <a:sym typeface="+mn-ea"/>
              </a:rPr>
              <a:t>芰荷、芙蓉、座、青衫、琼楼</a:t>
            </a:r>
            <a:r>
              <a:rPr kumimoji="0" lang="zh-CN" altLang="en-US" sz="3200" b="1" i="0" u="none" strike="noStrike" kern="1200" cap="none" spc="0" normalizeH="0" baseline="0" noProof="0">
                <a:ln>
                  <a:noFill/>
                </a:ln>
                <a:solidFill>
                  <a:schemeClr val="tx1"/>
                </a:solidFill>
                <a:effectLst/>
                <a:uLnTx/>
                <a:uFillTx/>
                <a:latin typeface="+mn-lt"/>
                <a:ea typeface="+mn-ea"/>
                <a:cs typeface="+mn-cs"/>
              </a:rPr>
              <a:t>。</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noProof="0">
                <a:ln>
                  <a:noFill/>
                </a:ln>
                <a:solidFill>
                  <a:schemeClr val="tx1"/>
                </a:solidFill>
                <a:effectLst/>
                <a:uLnTx/>
                <a:uFillTx/>
                <a:sym typeface="+mn-ea"/>
              </a:rPr>
              <a:t>15.诗人由苦笋联想到了魏征，这二者有何现实之处？请简要分析。</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400" b="1" noProof="0">
                <a:ln>
                  <a:noFill/>
                </a:ln>
                <a:solidFill>
                  <a:schemeClr val="tx1"/>
                </a:solidFill>
                <a:effectLst/>
                <a:uLnTx/>
                <a:uFillTx/>
                <a:sym typeface="+mn-ea"/>
              </a:rPr>
              <a:t>       </a:t>
            </a:r>
            <a:r>
              <a:rPr lang="zh-CN" altLang="en-US" sz="2800" b="1" noProof="0">
                <a:ln>
                  <a:noFill/>
                </a:ln>
                <a:solidFill>
                  <a:schemeClr val="tx1"/>
                </a:solidFill>
                <a:effectLst/>
                <a:uLnTx/>
                <a:uFillTx/>
                <a:sym typeface="+mn-ea"/>
              </a:rPr>
              <a:t>①历史上的</a:t>
            </a:r>
            <a:r>
              <a:rPr lang="zh-CN" altLang="en-US" sz="2800" b="1" noProof="0">
                <a:ln>
                  <a:noFill/>
                </a:ln>
                <a:solidFill>
                  <a:srgbClr val="FF0000"/>
                </a:solidFill>
                <a:effectLst/>
                <a:uLnTx/>
                <a:uFillTx/>
                <a:sym typeface="+mn-ea"/>
              </a:rPr>
              <a:t>魏征</a:t>
            </a:r>
            <a:r>
              <a:rPr lang="zh-CN" altLang="en-US" sz="2800" b="1" noProof="0">
                <a:ln>
                  <a:noFill/>
                </a:ln>
                <a:solidFill>
                  <a:schemeClr val="tx1"/>
                </a:solidFill>
                <a:effectLst/>
                <a:uLnTx/>
                <a:uFillTx/>
                <a:sym typeface="+mn-ea"/>
              </a:rPr>
              <a:t>以</a:t>
            </a:r>
            <a:r>
              <a:rPr lang="zh-CN" altLang="en-US" sz="2800" b="1" noProof="0">
                <a:ln>
                  <a:noFill/>
                </a:ln>
                <a:solidFill>
                  <a:srgbClr val="FF0000"/>
                </a:solidFill>
                <a:effectLst/>
                <a:uLnTx/>
                <a:uFillTx/>
                <a:sym typeface="+mn-ea"/>
              </a:rPr>
              <a:t>“犯颜直谏”</a:t>
            </a:r>
            <a:r>
              <a:rPr lang="zh-CN" altLang="en-US" sz="2800" b="1" noProof="0">
                <a:ln>
                  <a:noFill/>
                </a:ln>
                <a:solidFill>
                  <a:schemeClr val="tx1"/>
                </a:solidFill>
                <a:effectLst/>
                <a:uLnTx/>
                <a:uFillTx/>
                <a:sym typeface="+mn-ea"/>
              </a:rPr>
              <a:t>著称，其言行常常令人难以接受，好比苦笋的滋味并不适口；②苦笋与生俱来的“苦节”，</a:t>
            </a:r>
            <a:r>
              <a:rPr lang="zh-CN" altLang="en-US" sz="2800" b="1" noProof="0">
                <a:ln>
                  <a:noFill/>
                </a:ln>
                <a:solidFill>
                  <a:srgbClr val="FF0000"/>
                </a:solidFill>
                <a:effectLst/>
                <a:uLnTx/>
                <a:uFillTx/>
                <a:sym typeface="+mn-ea"/>
              </a:rPr>
              <a:t>象征“耿介”的性格</a:t>
            </a:r>
            <a:r>
              <a:rPr lang="zh-CN" altLang="en-US" sz="2800" b="1" noProof="0">
                <a:ln>
                  <a:noFill/>
                </a:ln>
                <a:solidFill>
                  <a:schemeClr val="tx1"/>
                </a:solidFill>
                <a:effectLst/>
                <a:uLnTx/>
                <a:uFillTx/>
                <a:sym typeface="+mn-ea"/>
              </a:rPr>
              <a:t>，与魏征</a:t>
            </a:r>
            <a:r>
              <a:rPr lang="zh-CN" altLang="en-US" sz="2800" b="1" noProof="0">
                <a:ln>
                  <a:noFill/>
                </a:ln>
                <a:solidFill>
                  <a:srgbClr val="FF0000"/>
                </a:solidFill>
                <a:effectLst/>
                <a:uLnTx/>
                <a:uFillTx/>
                <a:sym typeface="+mn-ea"/>
              </a:rPr>
              <a:t>方正的人格</a:t>
            </a:r>
            <a:r>
              <a:rPr lang="zh-CN" altLang="en-US" sz="2800" b="1" noProof="0">
                <a:ln>
                  <a:noFill/>
                </a:ln>
                <a:solidFill>
                  <a:schemeClr val="tx1"/>
                </a:solidFill>
                <a:effectLst/>
                <a:uLnTx/>
                <a:uFillTx/>
                <a:sym typeface="+mn-ea"/>
              </a:rPr>
              <a:t>相似，应该得到认可。</a:t>
            </a:r>
          </a:p>
          <a:p>
            <a:pPr algn="l"/>
            <a:endParaRPr lang="zh-CN" altLang="en-US" sz="2400" b="1" noProof="0">
              <a:ln>
                <a:noFill/>
              </a:ln>
              <a:solidFill>
                <a:schemeClr val="tx1"/>
              </a:solidFill>
              <a:effectLst/>
              <a:uLnTx/>
              <a:uFillTx/>
              <a:sym typeface="+mn-ea"/>
            </a:endParaRPr>
          </a:p>
          <a:p>
            <a:pPr algn="l"/>
            <a:r>
              <a:rPr kumimoji="0" lang="zh-CN" altLang="en-US" sz="20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       本题考查结合诗歌手法，概括诗歌形象特点的能力。解答此题，首先要认真审题，明确题目要求；然后翻译并理解诗歌内容，根据要求找出相关诗句；再联系手法、结合关键词语，概括形象特点；最后根据要求，分点整理答案。</a:t>
            </a:r>
          </a:p>
          <a:p>
            <a:pPr algn="l"/>
            <a:r>
              <a:rPr kumimoji="0" lang="zh-CN" altLang="en-US" sz="2000" b="1" i="0" u="none" strike="noStrike" kern="1200" cap="none" spc="0" normalizeH="0" baseline="0" noProof="0">
                <a:ln>
                  <a:noFill/>
                </a:ln>
                <a:solidFill>
                  <a:schemeClr val="tx1"/>
                </a:solidFill>
                <a:effectLst/>
                <a:uLnTx/>
                <a:uFillTx/>
                <a:latin typeface="+mn-lt"/>
                <a:ea typeface="+mn-ea"/>
                <a:cs typeface="+mn-cs"/>
              </a:rPr>
              <a:t>       </a:t>
            </a:r>
            <a:r>
              <a:rPr kumimoji="0" lang="zh-CN" altLang="en-US" sz="2000" b="1" i="0" u="none" strike="noStrike" kern="1200" cap="none" spc="0" normalizeH="0" baseline="0" noProof="0">
                <a:ln>
                  <a:noFill/>
                </a:ln>
                <a:solidFill>
                  <a:srgbClr val="FF0000"/>
                </a:solidFill>
                <a:effectLst/>
                <a:uLnTx/>
                <a:uFillTx/>
                <a:latin typeface="+mn-lt"/>
                <a:ea typeface="+mn-ea"/>
                <a:cs typeface="+mn-cs"/>
              </a:rPr>
              <a:t>首先</a:t>
            </a:r>
            <a:r>
              <a:rPr kumimoji="0" lang="zh-CN" altLang="en-US" sz="2000" b="1" i="0" u="none" strike="noStrike" kern="1200" cap="none" spc="0" normalizeH="0" baseline="0" noProof="0">
                <a:ln>
                  <a:noFill/>
                </a:ln>
                <a:solidFill>
                  <a:schemeClr val="tx1"/>
                </a:solidFill>
                <a:effectLst/>
                <a:uLnTx/>
                <a:uFillTx/>
                <a:latin typeface="+mn-lt"/>
                <a:ea typeface="+mn-ea"/>
                <a:cs typeface="+mn-cs"/>
              </a:rPr>
              <a:t>，审读题干可知，本诗采用联想手法，由物及人，要求分析概括苦笋与魏征二者的相似之处。然后，阅读诗歌结合内容进行分析。诗人先写见到一对洁白鲜嫩的苦笋的感受，不禁眼前一亮；进而三、四两句直接描写苦笋，并将其人格化，指出“耿介”是此物种的本性，“苦节”是与生俱来的。</a:t>
            </a:r>
            <a:r>
              <a:rPr kumimoji="0" lang="zh-CN" altLang="en-US" sz="2000" b="1" i="0" u="none" strike="noStrike" kern="1200" cap="none" spc="0" normalizeH="0" baseline="0" noProof="0">
                <a:ln>
                  <a:noFill/>
                </a:ln>
                <a:solidFill>
                  <a:srgbClr val="FF0000"/>
                </a:solidFill>
                <a:effectLst/>
                <a:uLnTx/>
                <a:uFillTx/>
                <a:latin typeface="+mn-lt"/>
                <a:ea typeface="+mn-ea"/>
                <a:cs typeface="+mn-cs"/>
              </a:rPr>
              <a:t>“耿介”指正直不阿，廉洁自持；“苦节”指俭约过甚，后以坚守节操，矢志不渝为“苦节”。</a:t>
            </a:r>
            <a:r>
              <a:rPr kumimoji="0" lang="zh-CN" altLang="en-US" sz="2000" b="1" i="0" u="none" strike="noStrike" kern="1200" cap="none" spc="0" normalizeH="0" baseline="0" noProof="0">
                <a:ln>
                  <a:noFill/>
                </a:ln>
                <a:solidFill>
                  <a:schemeClr val="tx1"/>
                </a:solidFill>
                <a:effectLst/>
                <a:uLnTx/>
                <a:uFillTx/>
                <a:latin typeface="+mn-lt"/>
                <a:ea typeface="+mn-ea"/>
                <a:cs typeface="+mn-cs"/>
              </a:rPr>
              <a:t>肯定赞美苦笋品性后，诗人自然由此联想到唐朝宰相、杰出的政治家、思想家、文学家和史学家魏征，“我见魏征殊媚妩”一句是写唐太宗说，别人认为魏征言行无礼，我却觉得他很妩媚。所以，</a:t>
            </a:r>
            <a:r>
              <a:rPr kumimoji="0" lang="zh-CN" altLang="en-US" sz="2000" b="1" i="0" u="none" strike="noStrike" kern="1200" cap="none" spc="0" normalizeH="0" baseline="0" noProof="0">
                <a:ln>
                  <a:noFill/>
                </a:ln>
                <a:solidFill>
                  <a:srgbClr val="FF0000"/>
                </a:solidFill>
                <a:effectLst/>
                <a:uLnTx/>
                <a:uFillTx/>
                <a:latin typeface="+mn-lt"/>
                <a:ea typeface="+mn-ea"/>
                <a:cs typeface="+mn-cs"/>
              </a:rPr>
              <a:t>从本身外部特征来看，</a:t>
            </a:r>
            <a:r>
              <a:rPr kumimoji="0" lang="zh-CN" altLang="en-US" sz="2000" b="1" i="0" u="none" strike="noStrike" kern="1200" cap="none" spc="0" normalizeH="0" baseline="0" noProof="0">
                <a:ln>
                  <a:noFill/>
                </a:ln>
                <a:solidFill>
                  <a:schemeClr val="tx1"/>
                </a:solidFill>
                <a:effectLst/>
                <a:uLnTx/>
                <a:uFillTx/>
                <a:latin typeface="+mn-lt"/>
                <a:ea typeface="+mn-ea"/>
                <a:cs typeface="+mn-cs"/>
              </a:rPr>
              <a:t>苦笋的“苦”便是魏征的“殊”，“苦”味并不爽口，而魏征的“殊”在于直言进谏，而其言行有时着实令人难以接受。</a:t>
            </a:r>
            <a:r>
              <a:rPr kumimoji="0" lang="zh-CN" altLang="en-US" sz="2000" b="1" i="0" u="none" strike="noStrike" kern="1200" cap="none" spc="0" normalizeH="0" baseline="0" noProof="0">
                <a:ln>
                  <a:noFill/>
                </a:ln>
                <a:solidFill>
                  <a:srgbClr val="FF0000"/>
                </a:solidFill>
                <a:effectLst/>
                <a:uLnTx/>
                <a:uFillTx/>
                <a:latin typeface="+mn-lt"/>
                <a:ea typeface="+mn-ea"/>
                <a:cs typeface="+mn-cs"/>
              </a:rPr>
              <a:t>从内在气质来看，</a:t>
            </a:r>
            <a:r>
              <a:rPr kumimoji="0" lang="zh-CN" altLang="en-US" sz="2000" b="1" i="0" u="none" strike="noStrike" kern="1200" cap="none" spc="0" normalizeH="0" baseline="0" noProof="0">
                <a:ln>
                  <a:noFill/>
                </a:ln>
                <a:solidFill>
                  <a:schemeClr val="tx1"/>
                </a:solidFill>
                <a:effectLst/>
                <a:uLnTx/>
                <a:uFillTx/>
                <a:latin typeface="+mn-lt"/>
                <a:ea typeface="+mn-ea"/>
                <a:cs typeface="+mn-cs"/>
              </a:rPr>
              <a:t>诗人</a:t>
            </a:r>
            <a:r>
              <a:rPr kumimoji="0" lang="zh-CN" altLang="en-US" sz="2000" b="1" i="0" u="none" strike="noStrike" kern="1200" cap="none" spc="0" normalizeH="0" baseline="0" noProof="0">
                <a:ln>
                  <a:noFill/>
                </a:ln>
                <a:solidFill>
                  <a:srgbClr val="FF0000"/>
                </a:solidFill>
                <a:effectLst/>
                <a:uLnTx/>
                <a:uFillTx/>
                <a:latin typeface="+mn-lt"/>
                <a:ea typeface="+mn-ea"/>
                <a:cs typeface="+mn-cs"/>
              </a:rPr>
              <a:t>赞美苦笋气节</a:t>
            </a:r>
            <a:r>
              <a:rPr kumimoji="0" lang="zh-CN" altLang="en-US" sz="2000" b="1" i="0" u="none" strike="noStrike" kern="1200" cap="none" spc="0" normalizeH="0" baseline="0" noProof="0">
                <a:ln>
                  <a:noFill/>
                </a:ln>
                <a:solidFill>
                  <a:schemeClr val="tx1"/>
                </a:solidFill>
                <a:effectLst/>
                <a:uLnTx/>
                <a:uFillTx/>
                <a:latin typeface="+mn-lt"/>
                <a:ea typeface="+mn-ea"/>
                <a:cs typeface="+mn-cs"/>
              </a:rPr>
              <a:t>便是唐太宗赞魏征“妩媚”，苦笋性情“耿介”，天生“苦节”，与魏征</a:t>
            </a:r>
            <a:r>
              <a:rPr kumimoji="0" lang="zh-CN" altLang="en-US" sz="2000" b="1" i="0" u="none" strike="noStrike" kern="1200" cap="none" spc="0" normalizeH="0" baseline="0" noProof="0">
                <a:ln>
                  <a:noFill/>
                </a:ln>
                <a:solidFill>
                  <a:srgbClr val="FF0000"/>
                </a:solidFill>
                <a:effectLst/>
                <a:uLnTx/>
                <a:uFillTx/>
                <a:latin typeface="+mn-lt"/>
                <a:ea typeface="+mn-ea"/>
                <a:cs typeface="+mn-cs"/>
              </a:rPr>
              <a:t>正直不阿，廉洁自持的品格</a:t>
            </a:r>
            <a:r>
              <a:rPr kumimoji="0" lang="zh-CN" altLang="en-US" sz="2000" b="1" i="0" u="none" strike="noStrike" kern="1200" cap="none" spc="0" normalizeH="0" baseline="0" noProof="0">
                <a:ln>
                  <a:noFill/>
                </a:ln>
                <a:solidFill>
                  <a:schemeClr val="tx1"/>
                </a:solidFill>
                <a:effectLst/>
                <a:uLnTx/>
                <a:uFillTx/>
                <a:latin typeface="+mn-lt"/>
                <a:ea typeface="+mn-ea"/>
                <a:cs typeface="+mn-cs"/>
              </a:rPr>
              <a:t>均是受人赏识之处。</a:t>
            </a:r>
            <a:r>
              <a:rPr kumimoji="0" lang="zh-CN" altLang="en-US" sz="2000" b="1" i="0" u="none" strike="noStrike" kern="1200" cap="none" spc="0" normalizeH="0" baseline="0" noProof="0">
                <a:ln>
                  <a:noFill/>
                </a:ln>
                <a:solidFill>
                  <a:srgbClr val="FF0000"/>
                </a:solidFill>
                <a:effectLst/>
                <a:uLnTx/>
                <a:uFillTx/>
                <a:latin typeface="+mn-lt"/>
                <a:ea typeface="+mn-ea"/>
                <a:cs typeface="+mn-cs"/>
              </a:rPr>
              <a:t>最后</a:t>
            </a:r>
            <a:r>
              <a:rPr kumimoji="0" lang="zh-CN" altLang="en-US" sz="2000" b="1" i="0" u="none" strike="noStrike" kern="1200" cap="none" spc="0" normalizeH="0" baseline="0" noProof="0">
                <a:ln>
                  <a:noFill/>
                </a:ln>
                <a:solidFill>
                  <a:schemeClr val="tx1"/>
                </a:solidFill>
                <a:effectLst/>
                <a:uLnTx/>
                <a:uFillTx/>
                <a:latin typeface="+mn-lt"/>
                <a:ea typeface="+mn-ea"/>
                <a:cs typeface="+mn-cs"/>
              </a:rPr>
              <a:t>，结合以上分析，分点概括二者相似之处即可。</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noProof="0">
                <a:ln>
                  <a:noFill/>
                </a:ln>
                <a:solidFill>
                  <a:srgbClr val="FF0000"/>
                </a:solidFill>
                <a:effectLst/>
                <a:uLnTx/>
                <a:uFillTx/>
                <a:sym typeface="+mn-ea"/>
              </a:rPr>
              <a:t>苦笋</a:t>
            </a:r>
            <a:r>
              <a:rPr lang="zh-CN" altLang="en-US" sz="2800" b="1" noProof="0">
                <a:ln>
                  <a:noFill/>
                </a:ln>
                <a:solidFill>
                  <a:schemeClr val="tx1"/>
                </a:solidFill>
                <a:effectLst/>
                <a:uLnTx/>
                <a:uFillTx/>
                <a:sym typeface="+mn-ea"/>
              </a:rPr>
              <a:t>  陆游</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藜藿盘中忽眼明，骈头脱襁白玉婴。</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极知耿介种性别，苦节乃与生俱生。</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我见魏徵殊媚妩，约束儿童勿多取。</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人才自古要养成，放使干霄战风雨。</a:t>
            </a:r>
          </a:p>
          <a:p>
            <a:pPr algn="l"/>
            <a:endParaRPr lang="zh-CN" altLang="en-US" sz="2800" b="1" noProof="0">
              <a:ln>
                <a:noFill/>
              </a:ln>
              <a:solidFill>
                <a:schemeClr val="tx1"/>
              </a:solidFill>
              <a:effectLst/>
              <a:uLnTx/>
              <a:uFillTx/>
              <a:sym typeface="+mn-ea"/>
            </a:endParaRPr>
          </a:p>
          <a:p>
            <a:pPr algn="l"/>
            <a:r>
              <a:rPr lang="zh-CN" altLang="en-US" sz="2800" b="1" noProof="0">
                <a:ln>
                  <a:noFill/>
                </a:ln>
                <a:solidFill>
                  <a:srgbClr val="FF0000"/>
                </a:solidFill>
                <a:effectLst/>
                <a:uLnTx/>
                <a:uFillTx/>
                <a:sym typeface="+mn-ea"/>
              </a:rPr>
              <a:t>字词解释</a:t>
            </a:r>
          </a:p>
          <a:p>
            <a:pPr algn="l"/>
            <a:r>
              <a:rPr lang="zh-CN" altLang="en-US" sz="2800" b="1" noProof="0">
                <a:ln>
                  <a:noFill/>
                </a:ln>
                <a:solidFill>
                  <a:schemeClr val="tx1"/>
                </a:solidFill>
                <a:effectLst/>
                <a:uLnTx/>
                <a:uFillTx/>
                <a:sym typeface="+mn-ea"/>
              </a:rPr>
              <a:t>约束：管束       媚妩：姿态可爱迷人</a:t>
            </a:r>
          </a:p>
          <a:p>
            <a:pPr algn="l"/>
            <a:r>
              <a:rPr lang="zh-CN" altLang="en-US" sz="3200" b="1" noProof="0">
                <a:ln>
                  <a:noFill/>
                </a:ln>
                <a:solidFill>
                  <a:srgbClr val="FF0000"/>
                </a:solidFill>
                <a:effectLst/>
                <a:uLnTx/>
                <a:uFillTx/>
                <a:sym typeface="+mn-ea"/>
              </a:rPr>
              <a:t>译文</a:t>
            </a:r>
          </a:p>
          <a:p>
            <a:pPr algn="l"/>
            <a:r>
              <a:rPr lang="zh-CN" altLang="en-US" sz="3600" b="1" noProof="0">
                <a:ln>
                  <a:noFill/>
                </a:ln>
                <a:solidFill>
                  <a:schemeClr val="tx1"/>
                </a:solidFill>
                <a:effectLst/>
                <a:uLnTx/>
                <a:uFillTx/>
                <a:sym typeface="+mn-ea"/>
              </a:rPr>
              <a:t>    </a:t>
            </a:r>
            <a:r>
              <a:rPr lang="zh-CN" altLang="en-US" sz="2800" b="1" noProof="0">
                <a:ln>
                  <a:noFill/>
                </a:ln>
                <a:solidFill>
                  <a:schemeClr val="tx1"/>
                </a:solidFill>
                <a:effectLst/>
                <a:uLnTx/>
                <a:uFillTx/>
                <a:sym typeface="+mn-ea"/>
              </a:rPr>
              <a:t>看到盛藜藿的盘子中放着苦笋，眼前忽然一亮,一对苦笋像脱去襁褓的白玉婴儿一样洁白鲜嫩。我知道苦笋就好像人的耿介的性格一样,苦涩的味道是与生俱来的。</a:t>
            </a:r>
            <a:r>
              <a:rPr lang="zh-CN" altLang="en-US" sz="2800" b="1" noProof="0">
                <a:ln>
                  <a:noFill/>
                </a:ln>
                <a:solidFill>
                  <a:srgbClr val="FF0000"/>
                </a:solidFill>
                <a:effectLst/>
                <a:uLnTx/>
                <a:uFillTx/>
                <a:sym typeface="+mn-ea"/>
              </a:rPr>
              <a:t>我看到魏征认为它直言进谏的性情是很妩媚的,我们管束、教育儿童也要像魏征和苦笋一样俭约正直,不贪不奢。</a:t>
            </a:r>
            <a:r>
              <a:rPr lang="zh-CN" altLang="en-US" sz="2800" b="1" noProof="0">
                <a:ln>
                  <a:noFill/>
                </a:ln>
                <a:solidFill>
                  <a:schemeClr val="tx1"/>
                </a:solidFill>
                <a:effectLst/>
                <a:uLnTx/>
                <a:uFillTx/>
                <a:sym typeface="+mn-ea"/>
              </a:rPr>
              <a:t>人才自古以来是需要时空才能养成的,要放任他们让他们直上云霄去搏击风雨。         </a:t>
            </a:r>
            <a:endParaRPr kumimoji="0" lang="zh-CN" altLang="en-US" sz="2800" b="1" i="0" u="none" strike="noStrike" kern="1200" cap="none" spc="0" normalizeH="0" baseline="0" noProof="0">
              <a:ln>
                <a:noFill/>
              </a:ln>
              <a:solidFill>
                <a:schemeClr val="tx1"/>
              </a:solidFill>
              <a:effectLst/>
              <a:uLnTx/>
              <a:uFillTx/>
              <a:latin typeface="+mn-lt"/>
              <a:ea typeface="+mn-ea"/>
              <a:cs typeface="+mn-cs"/>
              <a:sym typeface="+mn-ea"/>
            </a:endParaRPr>
          </a:p>
        </p:txBody>
      </p:sp>
      <p:pic>
        <p:nvPicPr>
          <p:cNvPr id="4" name="图片 3" descr="u=2332402287,173042474&amp;fm=26&amp;gp=0"/>
          <p:cNvPicPr>
            <a:picLocks noChangeAspect="1"/>
          </p:cNvPicPr>
          <p:nvPr/>
        </p:nvPicPr>
        <p:blipFill>
          <a:blip r:embed="rId7" cstate="print"/>
          <a:stretch>
            <a:fillRect/>
          </a:stretch>
        </p:blipFill>
        <p:spPr>
          <a:xfrm>
            <a:off x="8757920" y="117475"/>
            <a:ext cx="2921635" cy="381508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4000" b="1" i="0" strike="noStrike" kern="1200" cap="none" spc="0" normalizeH="0" baseline="0" noProof="0">
                <a:ln>
                  <a:noFill/>
                </a:ln>
                <a:solidFill>
                  <a:srgbClr val="FF0000"/>
                </a:solidFill>
                <a:effectLst/>
                <a:uLnTx/>
                <a:uFillTx/>
                <a:latin typeface="+mn-lt"/>
                <a:ea typeface="+mn-ea"/>
                <a:cs typeface="+mn-cs"/>
              </a:rPr>
              <a:t>2020</a:t>
            </a:r>
            <a:r>
              <a:rPr kumimoji="0" lang="zh-CN" altLang="en-US" sz="4000" b="1" i="0" strike="noStrike" kern="1200" cap="none" spc="0" normalizeH="0" baseline="0" noProof="0">
                <a:ln>
                  <a:noFill/>
                </a:ln>
                <a:solidFill>
                  <a:srgbClr val="FF0000"/>
                </a:solidFill>
                <a:effectLst/>
                <a:uLnTx/>
                <a:uFillTx/>
                <a:latin typeface="+mn-lt"/>
                <a:ea typeface="+mn-ea"/>
                <a:cs typeface="+mn-cs"/>
              </a:rPr>
              <a:t>江苏省</a:t>
            </a:r>
          </a:p>
          <a:p>
            <a:pPr algn="l"/>
            <a:r>
              <a:rPr kumimoji="0" lang="zh-CN" altLang="en-US" sz="3200" b="1" i="0" strike="noStrike" kern="1200" cap="none" spc="0" normalizeH="0" baseline="0" noProof="0">
                <a:ln>
                  <a:noFill/>
                </a:ln>
                <a:solidFill>
                  <a:schemeClr val="tx1"/>
                </a:solidFill>
                <a:effectLst/>
                <a:uLnTx/>
                <a:uFillTx/>
                <a:latin typeface="+mn-lt"/>
                <a:ea typeface="+mn-ea"/>
                <a:cs typeface="+mn-cs"/>
              </a:rPr>
              <a:t>古诗词鉴赏（11分）</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阅读下面这首宋诗，完成9~10题。</a:t>
            </a:r>
          </a:p>
          <a:p>
            <a:pPr algn="l"/>
            <a:r>
              <a:rPr kumimoji="0" lang="zh-CN" altLang="en-US" sz="2800" b="1" i="0" strike="noStrike" kern="1200" cap="none" spc="0" normalizeH="0" baseline="0" noProof="0">
                <a:ln>
                  <a:noFill/>
                </a:ln>
                <a:solidFill>
                  <a:srgbClr val="FF0000"/>
                </a:solidFill>
                <a:effectLst/>
                <a:uLnTx/>
                <a:uFillTx/>
                <a:latin typeface="+mn-lt"/>
                <a:ea typeface="+mn-ea"/>
                <a:cs typeface="+mn-cs"/>
              </a:rPr>
              <a:t>送沈康知常州</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王安石</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作客兰陵迹已陈①，为传谣俗记州民。</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沟塍半废田畴薄，厨传②相仍市井贫。</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常恐劳人轻白屋，忽逢佳士得朱轮。</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殷勤话此还惆怅，最忆荆溪两岸春。</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【注】①兰陵：古地名，诗中代指常州。嘉佑二年王安石知常州，嘉佑三年诏沈康知常州。②厨传：古代供应过客食宿、车马的处所。</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9．如果你是沈康，通过这首</a:t>
            </a:r>
            <a:r>
              <a:rPr kumimoji="0" lang="zh-CN" altLang="en-US" sz="2800" b="1" i="0" strike="noStrike" kern="1200" cap="none" spc="0" normalizeH="0" baseline="0" noProof="0">
                <a:ln>
                  <a:noFill/>
                </a:ln>
                <a:solidFill>
                  <a:srgbClr val="FF0000"/>
                </a:solidFill>
                <a:effectLst/>
                <a:uLnTx/>
                <a:uFillTx/>
                <a:latin typeface="+mn-lt"/>
                <a:ea typeface="+mn-ea"/>
                <a:cs typeface="+mn-cs"/>
              </a:rPr>
              <a:t>送别诗</a:t>
            </a:r>
            <a:r>
              <a:rPr kumimoji="0" lang="zh-CN" altLang="en-US" sz="2800" b="1" i="0" strike="noStrike" kern="1200" cap="none" spc="0" normalizeH="0" baseline="0" noProof="0">
                <a:ln>
                  <a:noFill/>
                </a:ln>
                <a:solidFill>
                  <a:schemeClr val="tx1"/>
                </a:solidFill>
                <a:effectLst/>
                <a:uLnTx/>
                <a:uFillTx/>
                <a:latin typeface="+mn-lt"/>
                <a:ea typeface="+mn-ea"/>
                <a:cs typeface="+mn-cs"/>
              </a:rPr>
              <a:t>，你会得到关于常州的</a:t>
            </a:r>
            <a:r>
              <a:rPr kumimoji="0" lang="zh-CN" altLang="en-US" sz="2800" b="1" i="0" strike="noStrike" kern="1200" cap="none" spc="0" normalizeH="0" baseline="0" noProof="0">
                <a:ln>
                  <a:noFill/>
                </a:ln>
                <a:solidFill>
                  <a:srgbClr val="FF0000"/>
                </a:solidFill>
                <a:effectLst/>
                <a:uLnTx/>
                <a:uFillTx/>
                <a:latin typeface="+mn-lt"/>
                <a:ea typeface="+mn-ea"/>
                <a:cs typeface="+mn-cs"/>
              </a:rPr>
              <a:t>哪些信息</a:t>
            </a:r>
            <a:r>
              <a:rPr kumimoji="0" lang="zh-CN" altLang="en-US" sz="2800" b="1" i="0" strike="noStrike" kern="1200" cap="none" spc="0" normalizeH="0" baseline="0" noProof="0">
                <a:ln>
                  <a:noFill/>
                </a:ln>
                <a:solidFill>
                  <a:schemeClr val="tx1"/>
                </a:solidFill>
                <a:effectLst/>
                <a:uLnTx/>
                <a:uFillTx/>
                <a:latin typeface="+mn-lt"/>
                <a:ea typeface="+mn-ea"/>
                <a:cs typeface="+mn-cs"/>
              </a:rPr>
              <a:t>？请简要分析。（6分）</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10．诗歌后两联表达了作者什么样的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情感</a:t>
            </a:r>
            <a:r>
              <a:rPr kumimoji="0" lang="en-US" altLang="zh-CN" sz="2800" b="1" i="0" u="none" strike="noStrike" kern="1200" cap="none" spc="0" normalizeH="0" baseline="0" noProof="0">
                <a:ln>
                  <a:noFill/>
                </a:ln>
                <a:solidFill>
                  <a:schemeClr val="tx1"/>
                </a:solidFill>
                <a:effectLst/>
                <a:uLnTx/>
                <a:uFillTx/>
                <a:latin typeface="+mn-lt"/>
                <a:ea typeface="+mn-ea"/>
                <a:cs typeface="+mn-cs"/>
              </a:rPr>
              <a:t>？（5分）</a:t>
            </a:r>
          </a:p>
        </p:txBody>
      </p:sp>
      <p:pic>
        <p:nvPicPr>
          <p:cNvPr id="6" name="图片 5" descr="u=3785854987,2925089407&amp;fm=26&amp;gp=0"/>
          <p:cNvPicPr>
            <a:picLocks noChangeAspect="1"/>
          </p:cNvPicPr>
          <p:nvPr/>
        </p:nvPicPr>
        <p:blipFill>
          <a:blip r:embed="rId7" cstate="print"/>
          <a:stretch>
            <a:fillRect/>
          </a:stretch>
        </p:blipFill>
        <p:spPr>
          <a:xfrm>
            <a:off x="6188075" y="0"/>
            <a:ext cx="5986145" cy="399669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3200" b="1" i="0" strike="noStrike" kern="1200" cap="none" spc="0" normalizeH="0" baseline="0" noProof="0">
                <a:ln>
                  <a:noFill/>
                </a:ln>
                <a:solidFill>
                  <a:srgbClr val="FF0000"/>
                </a:solidFill>
                <a:effectLst/>
                <a:uLnTx/>
                <a:uFillTx/>
                <a:latin typeface="+mn-lt"/>
                <a:ea typeface="+mn-ea"/>
                <a:cs typeface="+mn-cs"/>
              </a:rPr>
              <a:t>2020</a:t>
            </a:r>
            <a:r>
              <a:rPr kumimoji="0" lang="zh-CN" altLang="en-US" sz="3200" b="1" i="0" strike="noStrike" kern="1200" cap="none" spc="0" normalizeH="0" baseline="0" noProof="0">
                <a:ln>
                  <a:noFill/>
                </a:ln>
                <a:solidFill>
                  <a:srgbClr val="FF0000"/>
                </a:solidFill>
                <a:effectLst/>
                <a:uLnTx/>
                <a:uFillTx/>
                <a:latin typeface="+mn-lt"/>
                <a:ea typeface="+mn-ea"/>
                <a:cs typeface="+mn-cs"/>
              </a:rPr>
              <a:t>江苏省</a:t>
            </a:r>
          </a:p>
          <a:p>
            <a:pPr algn="l"/>
            <a:r>
              <a:rPr kumimoji="0" lang="zh-CN" altLang="en-US" sz="2800" b="1" i="0" strike="noStrike" kern="1200" cap="none" spc="0" normalizeH="0" baseline="0" noProof="0">
                <a:ln>
                  <a:noFill/>
                </a:ln>
                <a:solidFill>
                  <a:schemeClr val="tx1"/>
                </a:solidFill>
                <a:effectLst/>
                <a:uLnTx/>
                <a:uFillTx/>
                <a:latin typeface="+mn-lt"/>
                <a:ea typeface="+mn-ea"/>
                <a:cs typeface="+mn-cs"/>
              </a:rPr>
              <a:t>9．如果你是沈康，通过这首</a:t>
            </a:r>
            <a:r>
              <a:rPr kumimoji="0" lang="zh-CN" altLang="en-US" sz="2800" b="1" i="0" strike="noStrike" kern="1200" cap="none" spc="0" normalizeH="0" baseline="0" noProof="0">
                <a:ln>
                  <a:noFill/>
                </a:ln>
                <a:solidFill>
                  <a:srgbClr val="FF0000"/>
                </a:solidFill>
                <a:effectLst/>
                <a:uLnTx/>
                <a:uFillTx/>
                <a:latin typeface="+mn-lt"/>
                <a:ea typeface="+mn-ea"/>
                <a:cs typeface="+mn-cs"/>
              </a:rPr>
              <a:t>送别诗</a:t>
            </a:r>
            <a:r>
              <a:rPr kumimoji="0" lang="zh-CN" altLang="en-US" sz="2800" b="1" i="0" strike="noStrike" kern="1200" cap="none" spc="0" normalizeH="0" baseline="0" noProof="0">
                <a:ln>
                  <a:noFill/>
                </a:ln>
                <a:solidFill>
                  <a:schemeClr val="tx1"/>
                </a:solidFill>
                <a:effectLst/>
                <a:uLnTx/>
                <a:uFillTx/>
                <a:latin typeface="+mn-lt"/>
                <a:ea typeface="+mn-ea"/>
                <a:cs typeface="+mn-cs"/>
              </a:rPr>
              <a:t>，你会得到关于常州的</a:t>
            </a:r>
            <a:r>
              <a:rPr kumimoji="0" lang="zh-CN" altLang="en-US" sz="2800" b="1" i="0" strike="noStrike" kern="1200" cap="none" spc="0" normalizeH="0" baseline="0" noProof="0">
                <a:ln>
                  <a:noFill/>
                </a:ln>
                <a:solidFill>
                  <a:srgbClr val="FF0000"/>
                </a:solidFill>
                <a:effectLst/>
                <a:uLnTx/>
                <a:uFillTx/>
                <a:latin typeface="+mn-lt"/>
                <a:ea typeface="+mn-ea"/>
                <a:cs typeface="+mn-cs"/>
              </a:rPr>
              <a:t>哪些信息</a:t>
            </a:r>
            <a:r>
              <a:rPr kumimoji="0" lang="zh-CN" altLang="en-US" sz="2800" b="1" i="0" strike="noStrike" kern="1200" cap="none" spc="0" normalizeH="0" baseline="0" noProof="0">
                <a:ln>
                  <a:noFill/>
                </a:ln>
                <a:solidFill>
                  <a:schemeClr val="tx1"/>
                </a:solidFill>
                <a:effectLst/>
                <a:uLnTx/>
                <a:uFillTx/>
                <a:latin typeface="+mn-lt"/>
                <a:ea typeface="+mn-ea"/>
                <a:cs typeface="+mn-cs"/>
              </a:rPr>
              <a:t>？请简要分析。（6分）</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由“田畴薄”“市井贫”等可知</a:t>
            </a:r>
            <a:r>
              <a:rPr kumimoji="0" lang="en-US" altLang="zh-CN" sz="2800" b="1" i="0" u="none" strike="noStrike" kern="1200" cap="none" spc="0" normalizeH="0" baseline="0" noProof="0">
                <a:ln>
                  <a:noFill/>
                </a:ln>
                <a:solidFill>
                  <a:srgbClr val="FF0000"/>
                </a:solidFill>
                <a:effectLst/>
                <a:uLnTx/>
                <a:uFillTx/>
                <a:latin typeface="+mn-lt"/>
                <a:ea typeface="+mn-ea"/>
                <a:cs typeface="+mn-cs"/>
              </a:rPr>
              <a:t>农事荒废，民生艰难</a:t>
            </a:r>
            <a:r>
              <a:rPr kumimoji="0" lang="en-US" altLang="zh-CN" sz="2800" b="1" i="0" u="none" strike="noStrike" kern="1200" cap="none" spc="0" normalizeH="0" baseline="0" noProof="0">
                <a:ln>
                  <a:noFill/>
                </a:ln>
                <a:solidFill>
                  <a:schemeClr val="tx1"/>
                </a:solidFill>
                <a:effectLst/>
                <a:uLnTx/>
                <a:uFillTx/>
                <a:latin typeface="+mn-lt"/>
                <a:ea typeface="+mn-ea"/>
                <a:cs typeface="+mn-cs"/>
              </a:rPr>
              <a:t>；由“厨传相仍”可知</a:t>
            </a:r>
            <a:r>
              <a:rPr kumimoji="0" lang="en-US" altLang="zh-CN" sz="2800" b="1" i="0" u="none" strike="noStrike" kern="1200" cap="none" spc="0" normalizeH="0" baseline="0" noProof="0">
                <a:ln>
                  <a:noFill/>
                </a:ln>
                <a:solidFill>
                  <a:srgbClr val="FF0000"/>
                </a:solidFill>
                <a:effectLst/>
                <a:uLnTx/>
                <a:uFillTx/>
                <a:latin typeface="+mn-lt"/>
                <a:ea typeface="+mn-ea"/>
                <a:cs typeface="+mn-cs"/>
              </a:rPr>
              <a:t>官场徒悦过客，不恤百姓</a:t>
            </a:r>
            <a:r>
              <a:rPr kumimoji="0" lang="en-US" altLang="zh-CN" sz="2800" b="1" i="0" u="none" strike="noStrike" kern="1200" cap="none" spc="0" normalizeH="0" baseline="0" noProof="0">
                <a:ln>
                  <a:noFill/>
                </a:ln>
                <a:solidFill>
                  <a:schemeClr val="tx1"/>
                </a:solidFill>
                <a:effectLst/>
                <a:uLnTx/>
                <a:uFillTx/>
                <a:latin typeface="+mn-lt"/>
                <a:ea typeface="+mn-ea"/>
                <a:cs typeface="+mn-cs"/>
              </a:rPr>
              <a:t>；由“荆溪两岸春”可知</a:t>
            </a:r>
            <a:r>
              <a:rPr kumimoji="0" lang="en-US" altLang="zh-CN" sz="2800" b="1" i="0" u="none" strike="noStrike" kern="1200" cap="none" spc="0" normalizeH="0" baseline="0" noProof="0">
                <a:ln>
                  <a:noFill/>
                </a:ln>
                <a:solidFill>
                  <a:srgbClr val="FF0000"/>
                </a:solidFill>
                <a:effectLst/>
                <a:uLnTx/>
                <a:uFillTx/>
                <a:latin typeface="+mn-lt"/>
                <a:ea typeface="+mn-ea"/>
                <a:cs typeface="+mn-cs"/>
              </a:rPr>
              <a:t>自然风景优美</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本题考查评价诗歌思想内容的能力。</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题目要求</a:t>
            </a:r>
            <a:r>
              <a:rPr kumimoji="0" lang="zh-CN" altLang="en-US" sz="2800" b="1" i="0" u="none" strike="noStrike" kern="1200" cap="none" spc="0" normalizeH="0" baseline="0" noProof="0">
                <a:ln>
                  <a:noFill/>
                </a:ln>
                <a:solidFill>
                  <a:schemeClr val="tx1"/>
                </a:solidFill>
                <a:effectLst/>
                <a:uLnTx/>
                <a:uFillTx/>
                <a:latin typeface="+mn-lt"/>
                <a:ea typeface="+mn-ea"/>
                <a:cs typeface="+mn-cs"/>
              </a:rPr>
              <a:t>简要</a:t>
            </a:r>
            <a:r>
              <a:rPr kumimoji="0" lang="en-US" altLang="zh-CN" sz="2800" b="1" i="0" u="none" strike="noStrike" kern="1200" cap="none" spc="0" normalizeH="0" baseline="0" noProof="0">
                <a:ln>
                  <a:noFill/>
                </a:ln>
                <a:solidFill>
                  <a:schemeClr val="tx1"/>
                </a:solidFill>
                <a:effectLst/>
                <a:uLnTx/>
                <a:uFillTx/>
                <a:latin typeface="+mn-lt"/>
                <a:ea typeface="+mn-ea"/>
                <a:cs typeface="+mn-cs"/>
              </a:rPr>
              <a:t>分析诗中关于常州的信息，由注释可知，“兰陵”在诗中代指常州,关于常州的信息主要在额联中。</a:t>
            </a:r>
            <a:r>
              <a:rPr kumimoji="0" lang="en-US" altLang="zh-CN" sz="2800" b="1" i="0" u="none" strike="noStrike" kern="1200" cap="none" spc="0" normalizeH="0" baseline="0" noProof="0">
                <a:ln>
                  <a:noFill/>
                </a:ln>
                <a:solidFill>
                  <a:srgbClr val="FF0000"/>
                </a:solidFill>
                <a:effectLst/>
                <a:uLnTx/>
                <a:uFillTx/>
                <a:latin typeface="+mn-lt"/>
                <a:ea typeface="+mn-ea"/>
                <a:cs typeface="+mn-cs"/>
              </a:rPr>
              <a:t>“沟塍”“田畴”泛指田地</a:t>
            </a:r>
            <a:r>
              <a:rPr kumimoji="0" lang="en-US" altLang="zh-CN" sz="2800" b="1" i="0" u="none" strike="noStrike" kern="1200" cap="none" spc="0" normalizeH="0" baseline="0" noProof="0">
                <a:ln>
                  <a:noFill/>
                </a:ln>
                <a:solidFill>
                  <a:schemeClr val="tx1"/>
                </a:solidFill>
                <a:effectLst/>
                <a:uLnTx/>
                <a:uFillTx/>
                <a:latin typeface="+mn-lt"/>
                <a:ea typeface="+mn-ea"/>
                <a:cs typeface="+mn-cs"/>
              </a:rPr>
              <a:t>,诗人用“半废”“薄”修饰“沟塍”“田畴”，意指常</a:t>
            </a:r>
            <a:r>
              <a:rPr kumimoji="0" lang="en-US" altLang="zh-CN" sz="2800" b="1" i="0" u="none" strike="noStrike" kern="1200" cap="none" spc="0" normalizeH="0" baseline="0" noProof="0">
                <a:ln>
                  <a:noFill/>
                </a:ln>
                <a:solidFill>
                  <a:srgbClr val="FF0000"/>
                </a:solidFill>
                <a:effectLst/>
                <a:uLnTx/>
                <a:uFillTx/>
                <a:latin typeface="+mn-lt"/>
                <a:ea typeface="+mn-ea"/>
                <a:cs typeface="+mn-cs"/>
              </a:rPr>
              <a:t>州农业荒废</a:t>
            </a:r>
            <a:r>
              <a:rPr kumimoji="0" lang="en-US" altLang="zh-CN" sz="2800" b="1" i="0" u="none" strike="noStrike" kern="1200" cap="none" spc="0" normalizeH="0" baseline="0" noProof="0">
                <a:ln>
                  <a:noFill/>
                </a:ln>
                <a:solidFill>
                  <a:schemeClr val="tx1"/>
                </a:solidFill>
                <a:effectLst/>
                <a:uLnTx/>
                <a:uFillTx/>
                <a:latin typeface="+mn-lt"/>
                <a:ea typeface="+mn-ea"/>
                <a:cs typeface="+mn-cs"/>
              </a:rPr>
              <a:t>。“厨传相仍”意为供应过客食宿、车马的处所很多,</a:t>
            </a:r>
            <a:r>
              <a:rPr lang="en-US" altLang="zh-CN" sz="2800" b="1" noProof="0">
                <a:ln>
                  <a:noFill/>
                </a:ln>
                <a:solidFill>
                  <a:schemeClr val="tx1"/>
                </a:solidFill>
                <a:effectLst/>
                <a:uLnTx/>
                <a:uFillTx/>
                <a:sym typeface="+mn-ea"/>
              </a:rPr>
              <a:t>连续不断</a:t>
            </a:r>
            <a:r>
              <a:rPr kumimoji="0" lang="en-US" altLang="zh-CN" sz="2800" b="1" i="0" u="none" strike="noStrike" kern="1200" cap="none" spc="0" normalizeH="0" baseline="0" noProof="0">
                <a:ln>
                  <a:noFill/>
                </a:ln>
                <a:solidFill>
                  <a:schemeClr val="tx1"/>
                </a:solidFill>
                <a:effectLst/>
                <a:uLnTx/>
                <a:uFillTx/>
                <a:latin typeface="+mn-lt"/>
                <a:ea typeface="+mn-ea"/>
                <a:cs typeface="+mn-cs"/>
              </a:rPr>
              <a:t>,由此可知,常州为交通要塞,车马、行人流量大，而本地的百姓生活贫困,由此可见常州官场徒悦过客,不</a:t>
            </a:r>
            <a:r>
              <a:rPr kumimoji="0" lang="zh-CN" altLang="en-US" sz="2800" b="1" i="0" u="none" strike="noStrike" kern="1200" cap="none" spc="0" normalizeH="0" baseline="0" noProof="0">
                <a:ln>
                  <a:noFill/>
                </a:ln>
                <a:solidFill>
                  <a:schemeClr val="tx1"/>
                </a:solidFill>
                <a:effectLst/>
                <a:uLnTx/>
                <a:uFillTx/>
                <a:latin typeface="+mn-lt"/>
                <a:ea typeface="+mn-ea"/>
                <a:cs typeface="+mn-cs"/>
              </a:rPr>
              <a:t>体</a:t>
            </a:r>
            <a:r>
              <a:rPr kumimoji="0" lang="en-US" altLang="zh-CN" sz="2800" b="1" i="0" u="none" strike="noStrike" kern="1200" cap="none" spc="0" normalizeH="0" baseline="0" noProof="0">
                <a:ln>
                  <a:noFill/>
                </a:ln>
                <a:solidFill>
                  <a:schemeClr val="tx1"/>
                </a:solidFill>
                <a:effectLst/>
                <a:uLnTx/>
                <a:uFillTx/>
                <a:latin typeface="+mn-lt"/>
                <a:ea typeface="+mn-ea"/>
                <a:cs typeface="+mn-cs"/>
              </a:rPr>
              <a:t>恤百姓。尾联“最忆荆溪两岸春”</a:t>
            </a:r>
            <a:r>
              <a:rPr kumimoji="0" lang="zh-CN" altLang="en-US" sz="2800" b="1" i="0" u="none" strike="noStrike" kern="1200" cap="none" spc="0" normalizeH="0" baseline="0" noProof="0">
                <a:ln>
                  <a:noFill/>
                </a:ln>
                <a:solidFill>
                  <a:schemeClr val="tx1"/>
                </a:solidFill>
                <a:effectLst/>
                <a:uLnTx/>
                <a:uFillTx/>
                <a:latin typeface="+mn-lt"/>
                <a:ea typeface="+mn-ea"/>
                <a:cs typeface="+mn-cs"/>
              </a:rPr>
              <a:t>中</a:t>
            </a:r>
            <a:r>
              <a:rPr kumimoji="0" lang="en-US" altLang="zh-CN" sz="2800" b="1" i="0" u="none" strike="noStrike" kern="1200" cap="none" spc="0" normalizeH="0" baseline="0" noProof="0">
                <a:ln>
                  <a:noFill/>
                </a:ln>
                <a:solidFill>
                  <a:schemeClr val="tx1"/>
                </a:solidFill>
                <a:effectLst/>
                <a:uLnTx/>
                <a:uFillTx/>
                <a:latin typeface="+mn-lt"/>
                <a:ea typeface="+mn-ea"/>
                <a:cs typeface="+mn-cs"/>
              </a:rPr>
              <a:t>，“最忆”二字</a:t>
            </a:r>
            <a:r>
              <a:rPr kumimoji="0" lang="en-US" altLang="zh-CN" sz="2800" b="1" i="0" u="none" strike="noStrike" kern="1200" cap="none" spc="0" normalizeH="0" baseline="0" noProof="0">
                <a:ln>
                  <a:noFill/>
                </a:ln>
                <a:solidFill>
                  <a:srgbClr val="FF0000"/>
                </a:solidFill>
                <a:effectLst/>
                <a:uLnTx/>
                <a:uFillTx/>
                <a:latin typeface="+mn-lt"/>
                <a:ea typeface="+mn-ea"/>
                <a:cs typeface="+mn-cs"/>
              </a:rPr>
              <a:t>侧面衬托</a:t>
            </a:r>
            <a:r>
              <a:rPr kumimoji="0" lang="en-US" altLang="zh-CN" sz="2800" b="1" i="0" u="none" strike="noStrike" kern="1200" cap="none" spc="0" normalizeH="0" baseline="0" noProof="0">
                <a:ln>
                  <a:noFill/>
                </a:ln>
                <a:solidFill>
                  <a:schemeClr val="tx1"/>
                </a:solidFill>
                <a:effectLst/>
                <a:uLnTx/>
                <a:uFillTx/>
                <a:latin typeface="+mn-lt"/>
                <a:ea typeface="+mn-ea"/>
                <a:cs typeface="+mn-cs"/>
              </a:rPr>
              <a:t>出常州</a:t>
            </a:r>
            <a:r>
              <a:rPr kumimoji="0" lang="en-US" altLang="zh-CN" sz="2800" b="1" i="0" u="none" strike="noStrike" kern="1200" cap="none" spc="0" normalizeH="0" baseline="0" noProof="0">
                <a:ln>
                  <a:noFill/>
                </a:ln>
                <a:solidFill>
                  <a:srgbClr val="FF0000"/>
                </a:solidFill>
                <a:effectLst/>
                <a:uLnTx/>
                <a:uFillTx/>
                <a:latin typeface="+mn-lt"/>
                <a:ea typeface="+mn-ea"/>
                <a:cs typeface="+mn-cs"/>
              </a:rPr>
              <a:t>自然风景的优美。</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10．诗歌</a:t>
            </a:r>
            <a:r>
              <a:rPr kumimoji="0" lang="en-US" altLang="zh-CN" sz="2800" b="1" i="0" strike="noStrike" kern="1200" cap="none" spc="0" normalizeH="0" baseline="0" noProof="0">
                <a:ln>
                  <a:noFill/>
                </a:ln>
                <a:solidFill>
                  <a:srgbClr val="FF0000"/>
                </a:solidFill>
                <a:effectLst/>
                <a:uLnTx/>
                <a:uFillTx/>
                <a:latin typeface="+mn-lt"/>
                <a:ea typeface="+mn-ea"/>
                <a:cs typeface="+mn-cs"/>
              </a:rPr>
              <a:t>后两联</a:t>
            </a:r>
            <a:r>
              <a:rPr kumimoji="0" lang="en-US" altLang="zh-CN" sz="2800" b="1" i="0" u="none" strike="noStrike" kern="1200" cap="none" spc="0" normalizeH="0" baseline="0" noProof="0">
                <a:ln>
                  <a:noFill/>
                </a:ln>
                <a:solidFill>
                  <a:schemeClr val="tx1"/>
                </a:solidFill>
                <a:effectLst/>
                <a:uLnTx/>
                <a:uFillTx/>
                <a:latin typeface="+mn-lt"/>
                <a:ea typeface="+mn-ea"/>
                <a:cs typeface="+mn-cs"/>
              </a:rPr>
              <a:t>表达了作者什么样的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情感</a:t>
            </a:r>
            <a:r>
              <a:rPr kumimoji="0" lang="en-US" altLang="zh-CN" sz="2800" b="1" i="0" u="none" strike="noStrike" kern="1200" cap="none" spc="0" normalizeH="0" baseline="0" noProof="0">
                <a:ln>
                  <a:noFill/>
                </a:ln>
                <a:solidFill>
                  <a:schemeClr val="tx1"/>
                </a:solidFill>
                <a:effectLst/>
                <a:uLnTx/>
                <a:uFillTx/>
                <a:latin typeface="+mn-lt"/>
                <a:ea typeface="+mn-ea"/>
                <a:cs typeface="+mn-cs"/>
              </a:rPr>
              <a:t>？（5分）</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对常州百姓得到一个优秀父母官的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欣喜之情</a:t>
            </a:r>
            <a:r>
              <a:rPr kumimoji="0" lang="en-US" altLang="zh-CN" sz="2800" b="1" i="0" u="none" strike="noStrike" kern="1200" cap="none" spc="0" normalizeH="0" baseline="0" noProof="0">
                <a:ln>
                  <a:noFill/>
                </a:ln>
                <a:solidFill>
                  <a:schemeClr val="tx1"/>
                </a:solidFill>
                <a:effectLst/>
                <a:uLnTx/>
                <a:uFillTx/>
                <a:latin typeface="+mn-lt"/>
                <a:ea typeface="+mn-ea"/>
                <a:cs typeface="+mn-cs"/>
              </a:rPr>
              <a:t>；对常州治理未能尽如人意的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惆怅之情</a:t>
            </a:r>
            <a:r>
              <a:rPr kumimoji="0" lang="en-US" altLang="zh-CN" sz="2800" b="1" i="0" u="none" strike="noStrike" kern="1200" cap="none" spc="0" normalizeH="0" baseline="0" noProof="0">
                <a:ln>
                  <a:noFill/>
                </a:ln>
                <a:solidFill>
                  <a:schemeClr val="tx1"/>
                </a:solidFill>
                <a:effectLst/>
                <a:uLnTx/>
                <a:uFillTx/>
                <a:latin typeface="+mn-lt"/>
                <a:ea typeface="+mn-ea"/>
                <a:cs typeface="+mn-cs"/>
              </a:rPr>
              <a:t>；对沈康此去政通人和的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期许之情</a:t>
            </a:r>
            <a:r>
              <a:rPr kumimoji="0" lang="en-US" altLang="zh-CN" sz="2800" b="1" i="0" u="none" strike="noStrike" kern="1200" cap="none" spc="0" normalizeH="0" baseline="0" noProof="0">
                <a:ln>
                  <a:noFill/>
                </a:ln>
                <a:solidFill>
                  <a:schemeClr val="tx1"/>
                </a:solidFill>
                <a:effectLst/>
                <a:uLnTx/>
                <a:uFillTx/>
                <a:latin typeface="+mn-lt"/>
                <a:ea typeface="+mn-ea"/>
                <a:cs typeface="+mn-cs"/>
              </a:rPr>
              <a:t>；对常州秀美山水的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喜爱之情</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p>
          <a:p>
            <a:pPr algn="l"/>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en-US" altLang="zh-CN" sz="2800" b="1" i="0" u="none" strike="noStrike" kern="1200" cap="none" spc="0" normalizeH="0" baseline="0" noProof="0">
                <a:ln>
                  <a:noFill/>
                </a:ln>
                <a:solidFill>
                  <a:schemeClr val="tx1"/>
                </a:solidFill>
                <a:effectLst/>
                <a:uLnTx/>
                <a:uFillTx/>
                <a:latin typeface="+mn-lt"/>
                <a:ea typeface="+mn-ea"/>
                <a:cs typeface="+mn-cs"/>
              </a:rPr>
              <a:t>本题考查评价诗歌思想内容和作者的观点态度的能力。</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       诗歌后两联的意思是“我常常担心官员轻视平民,忽然遇到您这样的佳士得到了这个官位。殷切的话说到这,竟然有些惆怅,我最想念的是常州美丽的春景啊”。“常恐劳人轻白屋”表明</a:t>
            </a:r>
            <a:r>
              <a:rPr kumimoji="0" lang="en-US" altLang="zh-CN" sz="2800" b="1" i="0" u="none" strike="noStrike" kern="1200" cap="none" spc="0" normalizeH="0" baseline="0" noProof="0">
                <a:ln>
                  <a:noFill/>
                </a:ln>
                <a:solidFill>
                  <a:srgbClr val="FF0000"/>
                </a:solidFill>
                <a:effectLst/>
                <a:uLnTx/>
                <a:uFillTx/>
                <a:latin typeface="+mn-lt"/>
                <a:ea typeface="+mn-ea"/>
                <a:cs typeface="+mn-cs"/>
              </a:rPr>
              <a:t>诗人心忧常州百姓</a:t>
            </a:r>
            <a:r>
              <a:rPr kumimoji="0" lang="en-US" altLang="zh-CN" sz="2800" b="1" i="0" u="none" strike="noStrike" kern="1200" cap="none" spc="0" normalizeH="0" baseline="0" noProof="0">
                <a:ln>
                  <a:noFill/>
                </a:ln>
                <a:solidFill>
                  <a:schemeClr val="tx1"/>
                </a:solidFill>
                <a:effectLst/>
                <a:uLnTx/>
                <a:uFillTx/>
                <a:latin typeface="+mn-lt"/>
                <a:ea typeface="+mn-ea"/>
                <a:cs typeface="+mn-cs"/>
              </a:rPr>
              <a:t>;“忽逢佳士得朱轮”既是对沈康的赞美,也暗含对沈康治理好常州的</a:t>
            </a:r>
            <a:r>
              <a:rPr kumimoji="0" lang="en-US" altLang="zh-CN" sz="2800" b="1" i="0" u="none" strike="noStrike" kern="1200" cap="none" spc="0" normalizeH="0" baseline="0" noProof="0">
                <a:ln>
                  <a:noFill/>
                </a:ln>
                <a:solidFill>
                  <a:srgbClr val="FF0000"/>
                </a:solidFill>
                <a:effectLst/>
                <a:uLnTx/>
                <a:uFillTx/>
                <a:latin typeface="+mn-lt"/>
                <a:ea typeface="+mn-ea"/>
                <a:cs typeface="+mn-cs"/>
              </a:rPr>
              <a:t>期待</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kumimoji="0" sz="2800" b="1" i="0" u="none" strike="noStrike" kern="1200" cap="none" spc="0" normalizeH="0" baseline="0" noProof="0">
                <a:ln>
                  <a:noFill/>
                </a:ln>
                <a:solidFill>
                  <a:schemeClr val="tx1"/>
                </a:solidFill>
                <a:effectLst/>
                <a:uLnTx/>
                <a:uFillTx/>
                <a:latin typeface="+mn-lt"/>
                <a:ea typeface="+mn-ea"/>
                <a:cs typeface="+mn-cs"/>
              </a:rPr>
              <a:t>“惆怅”</a:t>
            </a:r>
            <a:r>
              <a:rPr kumimoji="0" lang="zh-CN" sz="2800" b="1" i="0" u="none" strike="noStrike" kern="1200" cap="none" spc="0" normalizeH="0" baseline="0" noProof="0">
                <a:ln>
                  <a:noFill/>
                </a:ln>
                <a:solidFill>
                  <a:schemeClr val="tx1"/>
                </a:solidFill>
                <a:effectLst/>
                <a:uLnTx/>
                <a:uFillTx/>
                <a:latin typeface="+mn-lt"/>
                <a:ea typeface="+mn-ea"/>
                <a:cs typeface="+mn-cs"/>
              </a:rPr>
              <a:t>含义</a:t>
            </a:r>
            <a:r>
              <a:rPr kumimoji="0" sz="2800" b="1" i="0" u="none" strike="noStrike" kern="1200" cap="none" spc="0" normalizeH="0" baseline="0" noProof="0">
                <a:ln>
                  <a:noFill/>
                </a:ln>
                <a:solidFill>
                  <a:schemeClr val="tx1"/>
                </a:solidFill>
                <a:effectLst/>
                <a:uLnTx/>
                <a:uFillTx/>
                <a:latin typeface="+mn-lt"/>
                <a:ea typeface="+mn-ea"/>
                <a:cs typeface="+mn-cs"/>
              </a:rPr>
              <a:t>多层</a:t>
            </a:r>
            <a:r>
              <a:rPr kumimoji="0" lang="zh-CN" sz="2800" b="1" i="0" u="none" strike="noStrike" kern="1200" cap="none" spc="0" normalizeH="0" baseline="0" noProof="0">
                <a:ln>
                  <a:noFill/>
                </a:ln>
                <a:solidFill>
                  <a:schemeClr val="tx1"/>
                </a:solidFill>
                <a:effectLst/>
                <a:uLnTx/>
                <a:uFillTx/>
                <a:latin typeface="+mn-lt"/>
                <a:ea typeface="+mn-ea"/>
                <a:cs typeface="+mn-cs"/>
              </a:rPr>
              <a:t>，</a:t>
            </a:r>
            <a:r>
              <a:rPr kumimoji="0" sz="2800" b="1" i="0" u="none" strike="noStrike" kern="1200" cap="none" spc="0" normalizeH="0" baseline="0" noProof="0">
                <a:ln>
                  <a:noFill/>
                </a:ln>
                <a:solidFill>
                  <a:schemeClr val="tx1"/>
                </a:solidFill>
                <a:effectLst/>
                <a:uLnTx/>
                <a:uFillTx/>
                <a:latin typeface="+mn-lt"/>
                <a:ea typeface="+mn-ea"/>
                <a:cs typeface="+mn-cs"/>
              </a:rPr>
              <a:t>与</a:t>
            </a:r>
            <a:r>
              <a:rPr kumimoji="0" lang="zh-CN" sz="2800" b="1" i="0" u="none" strike="noStrike" kern="1200" cap="none" spc="0" normalizeH="0" baseline="0" noProof="0">
                <a:ln>
                  <a:noFill/>
                </a:ln>
                <a:solidFill>
                  <a:schemeClr val="tx1"/>
                </a:solidFill>
                <a:effectLst/>
                <a:uLnTx/>
                <a:uFillTx/>
                <a:latin typeface="+mn-lt"/>
                <a:ea typeface="+mn-ea"/>
                <a:cs typeface="+mn-cs"/>
              </a:rPr>
              <a:t>好友</a:t>
            </a:r>
            <a:r>
              <a:rPr kumimoji="0" sz="2800" b="1" i="0" u="none" strike="noStrike" kern="1200" cap="none" spc="0" normalizeH="0" baseline="0" noProof="0">
                <a:ln>
                  <a:noFill/>
                </a:ln>
                <a:solidFill>
                  <a:schemeClr val="tx1"/>
                </a:solidFill>
                <a:effectLst/>
                <a:uLnTx/>
                <a:uFillTx/>
                <a:latin typeface="+mn-lt"/>
                <a:ea typeface="+mn-ea"/>
                <a:cs typeface="+mn-cs"/>
              </a:rPr>
              <a:t>离别之惆怅</a:t>
            </a:r>
            <a:r>
              <a:rPr kumimoji="0" lang="zh-CN" sz="2800" b="1" i="0" u="none" strike="noStrike" kern="1200" cap="none" spc="0" normalizeH="0" baseline="0" noProof="0">
                <a:ln>
                  <a:noFill/>
                </a:ln>
                <a:solidFill>
                  <a:schemeClr val="tx1"/>
                </a:solidFill>
                <a:effectLst/>
                <a:uLnTx/>
                <a:uFillTx/>
                <a:latin typeface="+mn-lt"/>
                <a:ea typeface="+mn-ea"/>
                <a:cs typeface="+mn-cs"/>
              </a:rPr>
              <a:t>；</a:t>
            </a:r>
            <a:r>
              <a:rPr sz="2800" b="1" noProof="0">
                <a:ln>
                  <a:noFill/>
                </a:ln>
                <a:solidFill>
                  <a:schemeClr val="tx1"/>
                </a:solidFill>
                <a:effectLst/>
                <a:uLnTx/>
                <a:uFillTx/>
                <a:sym typeface="+mn-ea"/>
              </a:rPr>
              <a:t>心忧百姓之惆怅;</a:t>
            </a:r>
            <a:r>
              <a:rPr kumimoji="0" sz="2800" b="1" i="0" u="none" strike="noStrike" kern="1200" cap="none" spc="0" normalizeH="0" baseline="0" noProof="0">
                <a:ln>
                  <a:noFill/>
                </a:ln>
                <a:solidFill>
                  <a:schemeClr val="tx1"/>
                </a:solidFill>
                <a:effectLst/>
                <a:uLnTx/>
                <a:uFillTx/>
                <a:latin typeface="+mn-lt"/>
                <a:ea typeface="+mn-ea"/>
                <a:cs typeface="+mn-cs"/>
              </a:rPr>
              <a:t>宦海浮沉之惆怅;怀念常州美景和知常州时的生活之惆怅。</a:t>
            </a:r>
            <a:r>
              <a:rPr kumimoji="0" lang="en-US" altLang="zh-CN" sz="2800" b="1" i="0" u="none" strike="noStrike" kern="1200" cap="none" spc="0" normalizeH="0" baseline="0" noProof="0">
                <a:ln>
                  <a:noFill/>
                </a:ln>
                <a:solidFill>
                  <a:schemeClr val="tx1"/>
                </a:solidFill>
                <a:effectLst/>
                <a:uLnTx/>
                <a:uFillTx/>
                <a:latin typeface="+mn-lt"/>
                <a:ea typeface="+mn-ea"/>
                <a:cs typeface="+mn-cs"/>
              </a:rPr>
              <a:t>“最忆荆溪两岸春”中的“最忆”二字</a:t>
            </a:r>
            <a:r>
              <a:rPr kumimoji="0" lang="en-US" altLang="zh-CN" sz="2800" b="1" i="0" u="none" strike="noStrike" kern="1200" cap="none" spc="0" normalizeH="0" baseline="0" noProof="0">
                <a:ln>
                  <a:noFill/>
                </a:ln>
                <a:solidFill>
                  <a:srgbClr val="FF0000"/>
                </a:solidFill>
                <a:effectLst/>
                <a:uLnTx/>
                <a:uFillTx/>
                <a:latin typeface="+mn-lt"/>
                <a:ea typeface="+mn-ea"/>
                <a:cs typeface="+mn-cs"/>
              </a:rPr>
              <a:t>侧面衬托</a:t>
            </a:r>
            <a:r>
              <a:rPr kumimoji="0" lang="en-US" altLang="zh-CN" sz="2800" b="1" i="0" u="none" strike="noStrike" kern="1200" cap="none" spc="0" normalizeH="0" baseline="0" noProof="0">
                <a:ln>
                  <a:noFill/>
                </a:ln>
                <a:solidFill>
                  <a:schemeClr val="tx1"/>
                </a:solidFill>
                <a:effectLst/>
                <a:uLnTx/>
                <a:uFillTx/>
                <a:latin typeface="+mn-lt"/>
                <a:ea typeface="+mn-ea"/>
                <a:cs typeface="+mn-cs"/>
              </a:rPr>
              <a:t>出常州</a:t>
            </a:r>
            <a:r>
              <a:rPr kumimoji="0" lang="en-US" altLang="zh-CN" sz="2800" b="1" i="0" u="none" strike="noStrike" kern="1200" cap="none" spc="0" normalizeH="0" baseline="0" noProof="0">
                <a:ln>
                  <a:noFill/>
                </a:ln>
                <a:solidFill>
                  <a:srgbClr val="FF0000"/>
                </a:solidFill>
                <a:effectLst/>
                <a:uLnTx/>
                <a:uFillTx/>
                <a:latin typeface="+mn-lt"/>
                <a:ea typeface="+mn-ea"/>
                <a:cs typeface="+mn-cs"/>
              </a:rPr>
              <a:t>自然风景的优美</a:t>
            </a:r>
            <a:r>
              <a:rPr kumimoji="0" lang="en-US" altLang="zh-CN" sz="2800" b="1" i="0" u="none" strike="noStrike" kern="1200" cap="none" spc="0" normalizeH="0" baseline="0" noProof="0">
                <a:ln>
                  <a:noFill/>
                </a:ln>
                <a:solidFill>
                  <a:schemeClr val="tx1"/>
                </a:solidFill>
                <a:effectLst/>
                <a:uLnTx/>
                <a:uFillTx/>
                <a:latin typeface="+mn-lt"/>
                <a:ea typeface="+mn-ea"/>
                <a:cs typeface="+mn-cs"/>
              </a:rPr>
              <a:t>，表达了诗人对</a:t>
            </a:r>
            <a:r>
              <a:rPr kumimoji="0" lang="en-US" altLang="zh-CN" sz="2800" b="1" i="0" u="none" strike="noStrike" kern="1200" cap="none" spc="0" normalizeH="0" baseline="0" noProof="0">
                <a:ln>
                  <a:noFill/>
                </a:ln>
                <a:solidFill>
                  <a:srgbClr val="FF0000"/>
                </a:solidFill>
                <a:effectLst/>
                <a:uLnTx/>
                <a:uFillTx/>
                <a:latin typeface="+mn-lt"/>
                <a:ea typeface="+mn-ea"/>
                <a:cs typeface="+mn-cs"/>
              </a:rPr>
              <a:t>常州秀美山水的喜爱之情</a:t>
            </a:r>
            <a:r>
              <a:rPr kumimoji="0" lang="zh-CN" altLang="en-US" sz="2800" b="1" i="0" u="none" strike="noStrike" kern="1200" cap="none" spc="0" normalizeH="0" baseline="0" noProof="0">
                <a:ln>
                  <a:noFill/>
                </a:ln>
                <a:solidFill>
                  <a:srgbClr val="FF0000"/>
                </a:solidFill>
                <a:effectLst/>
                <a:uLnTx/>
                <a:uFillTx/>
                <a:latin typeface="+mn-lt"/>
                <a:ea typeface="+mn-ea"/>
                <a:cs typeface="+mn-cs"/>
              </a:rPr>
              <a:t>。</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714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noProof="0">
                <a:ln>
                  <a:noFill/>
                </a:ln>
                <a:solidFill>
                  <a:srgbClr val="FF0000"/>
                </a:solidFill>
                <a:effectLst/>
                <a:uLnTx/>
                <a:uFillTx/>
                <a:sym typeface="+mn-ea"/>
              </a:rPr>
              <a:t>字词解释</a:t>
            </a:r>
          </a:p>
          <a:p>
            <a:pPr algn="l"/>
            <a:r>
              <a:rPr lang="zh-CN" altLang="en-US" sz="2800" b="1" noProof="0">
                <a:ln>
                  <a:noFill/>
                </a:ln>
                <a:solidFill>
                  <a:schemeClr val="tx1"/>
                </a:solidFill>
                <a:effectLst/>
                <a:uLnTx/>
                <a:uFillTx/>
                <a:sym typeface="+mn-ea"/>
              </a:rPr>
              <a:t>白屋：古代指</a:t>
            </a:r>
            <a:r>
              <a:rPr lang="zh-CN" altLang="en-US" sz="2800" b="1" noProof="0">
                <a:ln>
                  <a:noFill/>
                </a:ln>
                <a:solidFill>
                  <a:srgbClr val="FF0000"/>
                </a:solidFill>
                <a:effectLst/>
                <a:uLnTx/>
                <a:uFillTx/>
                <a:sym typeface="+mn-ea"/>
              </a:rPr>
              <a:t>平民的住屋</a:t>
            </a:r>
            <a:r>
              <a:rPr lang="zh-CN" altLang="en-US" sz="2800" b="1" noProof="0">
                <a:ln>
                  <a:noFill/>
                </a:ln>
                <a:solidFill>
                  <a:schemeClr val="tx1"/>
                </a:solidFill>
                <a:effectLst/>
                <a:uLnTx/>
                <a:uFillTx/>
                <a:sym typeface="+mn-ea"/>
              </a:rPr>
              <a:t>。因无色彩装饰，故名(例：三公有司，或由穷巷，起白屋，裂地而封)；也指</a:t>
            </a:r>
            <a:r>
              <a:rPr lang="zh-CN" altLang="en-US" sz="2800" b="1" noProof="0">
                <a:ln>
                  <a:noFill/>
                </a:ln>
                <a:solidFill>
                  <a:srgbClr val="FF0000"/>
                </a:solidFill>
                <a:effectLst/>
                <a:uLnTx/>
                <a:uFillTx/>
                <a:sym typeface="+mn-ea"/>
              </a:rPr>
              <a:t>平民</a:t>
            </a:r>
            <a:r>
              <a:rPr lang="zh-CN" altLang="en-US" sz="2800" b="1" noProof="0">
                <a:ln>
                  <a:noFill/>
                </a:ln>
                <a:solidFill>
                  <a:schemeClr val="tx1"/>
                </a:solidFill>
                <a:effectLst/>
                <a:uLnTx/>
                <a:uFillTx/>
                <a:sym typeface="+mn-ea"/>
              </a:rPr>
              <a:t>(例：躬吐握之礼，致白屋之意)。</a:t>
            </a:r>
          </a:p>
          <a:p>
            <a:pPr algn="l"/>
            <a:r>
              <a:rPr lang="zh-CN" altLang="en-US" sz="2800" b="1" noProof="0">
                <a:ln>
                  <a:noFill/>
                </a:ln>
                <a:solidFill>
                  <a:schemeClr val="tx1"/>
                </a:solidFill>
                <a:effectLst/>
                <a:uLnTx/>
                <a:uFillTx/>
                <a:sym typeface="+mn-ea"/>
              </a:rPr>
              <a:t>朱轮：1、古代王侯显贵所乘的车子。因用朱红漆轮，故称。2、借指禄至二千石之官。</a:t>
            </a:r>
          </a:p>
          <a:p>
            <a:pPr algn="l"/>
            <a:r>
              <a:rPr lang="zh-CN" altLang="en-US" sz="2800" b="1" noProof="0">
                <a:ln>
                  <a:noFill/>
                </a:ln>
                <a:solidFill>
                  <a:schemeClr val="tx1"/>
                </a:solidFill>
                <a:effectLst/>
                <a:uLnTx/>
                <a:uFillTx/>
                <a:sym typeface="+mn-ea"/>
              </a:rPr>
              <a:t>佳士：是品行或才学优良的人。</a:t>
            </a:r>
          </a:p>
          <a:p>
            <a:pPr algn="l"/>
            <a:r>
              <a:rPr lang="zh-CN" altLang="en-US" sz="2800" b="1" noProof="0">
                <a:ln>
                  <a:noFill/>
                </a:ln>
                <a:solidFill>
                  <a:schemeClr val="tx1"/>
                </a:solidFill>
                <a:effectLst/>
                <a:uLnTx/>
                <a:uFillTx/>
                <a:sym typeface="+mn-ea"/>
              </a:rPr>
              <a:t>沟塍gōu chéng：是沟渠和田埂。</a:t>
            </a:r>
          </a:p>
          <a:p>
            <a:pPr algn="l"/>
            <a:r>
              <a:rPr lang="zh-CN" altLang="en-US" sz="2800" b="1" noProof="0">
                <a:ln>
                  <a:noFill/>
                </a:ln>
                <a:solidFill>
                  <a:schemeClr val="tx1"/>
                </a:solidFill>
                <a:effectLst/>
                <a:uLnTx/>
                <a:uFillTx/>
                <a:sym typeface="+mn-ea"/>
              </a:rPr>
              <a:t>田畴：1、泛指田地。2、指封地。3、指农业。4、田官。</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译文</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a:t>
            </a:r>
            <a:r>
              <a:rPr kumimoji="0" lang="zh-CN" altLang="en-US" sz="2800" b="1" i="0" u="none" strike="noStrike" kern="1200" cap="none" spc="0" normalizeH="0" baseline="0" noProof="0">
                <a:ln>
                  <a:noFill/>
                </a:ln>
                <a:solidFill>
                  <a:schemeClr val="tx1"/>
                </a:solidFill>
                <a:effectLst/>
                <a:uLnTx/>
                <a:uFillTx/>
                <a:latin typeface="+mn-lt"/>
                <a:ea typeface="+mn-ea"/>
                <a:cs typeface="+mn-cs"/>
              </a:rPr>
              <a:t>我常常担心官员轻视平民,忽然遇到您这样的佳士得到了这个官位。殷切的话说到这,竟然有些惆怅,我最想念的是常州美丽的春景啊。</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600" b="1" i="0" u="none" strike="noStrike" kern="1200" cap="none" spc="0" normalizeH="0" baseline="0" noProof="0">
                <a:ln>
                  <a:noFill/>
                </a:ln>
                <a:solidFill>
                  <a:srgbClr val="FF0000"/>
                </a:solidFill>
                <a:effectLst/>
                <a:uLnTx/>
                <a:uFillTx/>
                <a:latin typeface="+mn-lt"/>
                <a:ea typeface="+mn-ea"/>
                <a:cs typeface="+mn-cs"/>
              </a:rPr>
              <a:t>浙江卷（</a:t>
            </a:r>
            <a:r>
              <a:rPr lang="en-US" altLang="zh-CN" sz="3600" b="1" noProof="0">
                <a:ln>
                  <a:noFill/>
                </a:ln>
                <a:solidFill>
                  <a:srgbClr val="FF0000"/>
                </a:solidFill>
                <a:effectLst/>
                <a:uLnTx/>
                <a:uFillTx/>
                <a:sym typeface="+mn-ea"/>
              </a:rPr>
              <a:t>2020</a:t>
            </a:r>
            <a:r>
              <a:rPr lang="zh-CN" altLang="en-US" sz="3600" b="1" noProof="0">
                <a:ln>
                  <a:noFill/>
                </a:ln>
                <a:solidFill>
                  <a:srgbClr val="FF0000"/>
                </a:solidFill>
                <a:effectLst/>
                <a:uLnTx/>
                <a:uFillTx/>
                <a:sym typeface="+mn-ea"/>
              </a:rPr>
              <a:t>）</a:t>
            </a:r>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阅读下面两首诗，完成19—20题。(8分)</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秋江送别</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[唐]王勃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归舟归骑俨成行，江南江北互相望。</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谁谓波澜才一水，已觉山川是两乡。</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送柴侍御</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[唐]王昌龄</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沅水通波接武冈，送君不觉有离伤。</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青山一道同云雨，明月何曾是两乡?</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19.这两首送别诗在情感上，《秋江送别》突出________;而《送柴侍御》突出________，与王勃《送杜少府之任蜀川》中的“海内存知己，天涯若比邻”情怀类似。(2分)</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20.前人评《送柴侍御》“翻新脱妙”。比较《秋江送别》与《送柴侍御》两诗的后两句，分析后者写法的妙处。(6分</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分_____________________________________________________________________________</a:t>
            </a:r>
          </a:p>
        </p:txBody>
      </p:sp>
      <p:pic>
        <p:nvPicPr>
          <p:cNvPr id="4" name="图片 3" descr="下载 (3)"/>
          <p:cNvPicPr>
            <a:picLocks noChangeAspect="1"/>
          </p:cNvPicPr>
          <p:nvPr/>
        </p:nvPicPr>
        <p:blipFill>
          <a:blip r:embed="rId7" cstate="print"/>
          <a:stretch>
            <a:fillRect/>
          </a:stretch>
        </p:blipFill>
        <p:spPr>
          <a:xfrm>
            <a:off x="6524625" y="0"/>
            <a:ext cx="5650230" cy="44443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32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200" b="1" i="0" u="none" strike="noStrike" kern="1200" cap="none" spc="0" normalizeH="0" baseline="0" noProof="0">
                <a:ln>
                  <a:noFill/>
                </a:ln>
                <a:solidFill>
                  <a:srgbClr val="FF0000"/>
                </a:solidFill>
                <a:effectLst/>
                <a:uLnTx/>
                <a:uFillTx/>
                <a:latin typeface="+mn-lt"/>
                <a:ea typeface="+mn-ea"/>
                <a:cs typeface="+mn-cs"/>
              </a:rPr>
              <a:t>浙江卷</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19.这两首送别诗在情感上，《秋江送别》突出</a:t>
            </a:r>
            <a:r>
              <a:rPr lang="zh-CN" altLang="en-US" sz="2800" b="1" u="sng" noProof="0">
                <a:ln>
                  <a:noFill/>
                </a:ln>
                <a:solidFill>
                  <a:srgbClr val="FF0000"/>
                </a:solidFill>
                <a:effectLst/>
                <a:uLnTx/>
                <a:uFillTx/>
                <a:sym typeface="+mn-ea"/>
              </a:rPr>
              <a:t>感伤</a:t>
            </a:r>
            <a:r>
              <a:rPr kumimoji="0" lang="zh-CN" altLang="en-US" sz="2800" b="1" i="0" u="none" strike="noStrike" kern="1200" cap="none" spc="0" normalizeH="0" baseline="0" noProof="0">
                <a:ln>
                  <a:noFill/>
                </a:ln>
                <a:solidFill>
                  <a:schemeClr val="tx1"/>
                </a:solidFill>
                <a:effectLst/>
                <a:uLnTx/>
                <a:uFillTx/>
                <a:latin typeface="+mn-lt"/>
                <a:ea typeface="+mn-ea"/>
                <a:cs typeface="+mn-cs"/>
              </a:rPr>
              <a:t>;而《送柴侍御》突出</a:t>
            </a:r>
            <a:r>
              <a:rPr lang="zh-CN" altLang="en-US" sz="2800" b="1" u="sng" noProof="0">
                <a:ln>
                  <a:noFill/>
                </a:ln>
                <a:solidFill>
                  <a:srgbClr val="FF0000"/>
                </a:solidFill>
                <a:effectLst/>
                <a:uLnTx/>
                <a:uFillTx/>
                <a:sym typeface="+mn-ea"/>
              </a:rPr>
              <a:t>达观</a:t>
            </a:r>
            <a:r>
              <a:rPr kumimoji="0" lang="zh-CN" altLang="en-US" sz="2800" b="1" i="0" u="none" strike="noStrike" kern="1200" cap="none" spc="0" normalizeH="0" baseline="0" noProof="0">
                <a:ln>
                  <a:noFill/>
                </a:ln>
                <a:solidFill>
                  <a:schemeClr val="tx1"/>
                </a:solidFill>
                <a:effectLst/>
                <a:uLnTx/>
                <a:uFillTx/>
                <a:latin typeface="+mn-lt"/>
                <a:ea typeface="+mn-ea"/>
                <a:cs typeface="+mn-cs"/>
              </a:rPr>
              <a:t>，与王勃《送杜少府之任蜀川》中的“海内存知己，天涯若比邻”情怀类似。(2分)</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本题考查评价诗歌的思想感情的能力。《秋江送别》中王勃与友人间隔“才一水”，却“已觉山川是两乡”,直接抒发了</a:t>
            </a:r>
            <a:r>
              <a:rPr kumimoji="0" lang="zh-CN" altLang="en-US" sz="2800" b="1" i="0" u="none" strike="noStrike" kern="1200" cap="none" spc="0" normalizeH="0" baseline="0" noProof="0">
                <a:ln>
                  <a:noFill/>
                </a:ln>
                <a:solidFill>
                  <a:srgbClr val="FF0000"/>
                </a:solidFill>
                <a:effectLst/>
                <a:uLnTx/>
                <a:uFillTx/>
                <a:latin typeface="+mn-lt"/>
                <a:ea typeface="+mn-ea"/>
                <a:cs typeface="+mn-cs"/>
              </a:rPr>
              <a:t>王勃的离别感伤之情。</a:t>
            </a:r>
            <a:r>
              <a:rPr kumimoji="0" lang="zh-CN" altLang="en-US" sz="2800" b="1" i="0" u="none" strike="noStrike" kern="1200" cap="none" spc="0" normalizeH="0" baseline="0" noProof="0">
                <a:ln>
                  <a:noFill/>
                </a:ln>
                <a:solidFill>
                  <a:schemeClr val="tx1"/>
                </a:solidFill>
                <a:effectLst/>
                <a:uLnTx/>
                <a:uFillTx/>
                <a:latin typeface="+mn-lt"/>
                <a:ea typeface="+mn-ea"/>
                <a:cs typeface="+mn-cs"/>
              </a:rPr>
              <a:t>《送柴侍御》中有与王勃《送杜少府之任蜀川》中的</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海内存知己,天涯若比邻</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kumimoji="0" lang="zh-CN" altLang="en-US" sz="2800" b="1" i="0" u="none" strike="noStrike" kern="1200" cap="none" spc="0" normalizeH="0" baseline="0" noProof="0">
                <a:ln>
                  <a:noFill/>
                </a:ln>
                <a:solidFill>
                  <a:srgbClr val="FF0000"/>
                </a:solidFill>
                <a:effectLst/>
                <a:uLnTx/>
                <a:uFillTx/>
                <a:latin typeface="+mn-lt"/>
                <a:ea typeface="+mn-ea"/>
                <a:cs typeface="+mn-cs"/>
              </a:rPr>
              <a:t>情怀类似</a:t>
            </a:r>
            <a:r>
              <a:rPr kumimoji="0" lang="zh-CN" altLang="en-US" sz="2800" b="1" i="0" u="none" strike="noStrike" kern="1200" cap="none" spc="0" normalizeH="0" baseline="0" noProof="0">
                <a:ln>
                  <a:noFill/>
                </a:ln>
                <a:solidFill>
                  <a:schemeClr val="tx1"/>
                </a:solidFill>
                <a:effectLst/>
                <a:uLnTx/>
                <a:uFillTx/>
                <a:latin typeface="+mn-lt"/>
                <a:ea typeface="+mn-ea"/>
                <a:cs typeface="+mn-cs"/>
              </a:rPr>
              <a:t>的提示,王昌龄在诗中直说“不觉有离伤”,由此可知《送柴侍御》诗突出了一种</a:t>
            </a:r>
            <a:r>
              <a:rPr kumimoji="0" lang="zh-CN" altLang="en-US" sz="2800" b="1" i="0" u="none" strike="noStrike" kern="1200" cap="none" spc="0" normalizeH="0" baseline="0" noProof="0">
                <a:ln>
                  <a:noFill/>
                </a:ln>
                <a:solidFill>
                  <a:srgbClr val="FF0000"/>
                </a:solidFill>
                <a:effectLst/>
                <a:uLnTx/>
                <a:uFillTx/>
                <a:latin typeface="+mn-lt"/>
                <a:ea typeface="+mn-ea"/>
                <a:cs typeface="+mn-cs"/>
              </a:rPr>
              <a:t>达观的情怀。</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400" b="1" i="0" u="none" strike="noStrike" kern="1200" cap="none" spc="0" normalizeH="0" baseline="0" noProof="0">
                <a:ln>
                  <a:noFill/>
                </a:ln>
                <a:solidFill>
                  <a:srgbClr val="FF0000"/>
                </a:solidFill>
                <a:effectLst/>
                <a:uLnTx/>
                <a:uFillTx/>
                <a:latin typeface="+mn-lt"/>
                <a:ea typeface="+mn-ea"/>
                <a:cs typeface="+mn-cs"/>
              </a:rPr>
              <a:t>2020</a:t>
            </a:r>
            <a:r>
              <a:rPr kumimoji="0" lang="zh-CN" altLang="en-US" sz="2400" b="1" i="0" u="none" strike="noStrike" kern="1200" cap="none" spc="0" normalizeH="0" baseline="0" noProof="0">
                <a:ln>
                  <a:noFill/>
                </a:ln>
                <a:solidFill>
                  <a:srgbClr val="FF0000"/>
                </a:solidFill>
                <a:effectLst/>
                <a:uLnTx/>
                <a:uFillTx/>
                <a:latin typeface="+mn-lt"/>
                <a:ea typeface="+mn-ea"/>
                <a:cs typeface="+mn-cs"/>
              </a:rPr>
              <a:t>浙江卷</a:t>
            </a: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20.前人评《送柴侍御》“翻新脱妙”。比较《秋江送别》与《送柴侍御》两诗的后两句，分析后者写法的妙处。(6分</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①</a:t>
            </a:r>
            <a:r>
              <a:rPr kumimoji="0" lang="zh-CN" altLang="en-US" sz="2800" b="1" i="0" u="none" strike="noStrike" kern="1200" cap="none" spc="0" normalizeH="0" baseline="0" noProof="0">
                <a:ln>
                  <a:noFill/>
                </a:ln>
                <a:solidFill>
                  <a:srgbClr val="FF0000"/>
                </a:solidFill>
                <a:effectLst/>
                <a:uLnTx/>
                <a:uFillTx/>
                <a:latin typeface="+mn-lt"/>
                <a:ea typeface="+mn-ea"/>
                <a:cs typeface="+mn-cs"/>
              </a:rPr>
              <a:t>意象运用上</a:t>
            </a:r>
            <a:r>
              <a:rPr kumimoji="0" lang="zh-CN" altLang="en-US" sz="2800" b="1" i="0" u="none" strike="noStrike" kern="1200" cap="none" spc="0" normalizeH="0" baseline="0" noProof="0">
                <a:ln>
                  <a:noFill/>
                </a:ln>
                <a:solidFill>
                  <a:schemeClr val="tx1"/>
                </a:solidFill>
                <a:effectLst/>
                <a:uLnTx/>
                <a:uFillTx/>
                <a:latin typeface="+mn-lt"/>
                <a:ea typeface="+mn-ea"/>
                <a:cs typeface="+mn-cs"/>
              </a:rPr>
              <a:t>，王勃诗的意象隐于句内;王昌龄诗将青山、明月两个意象前置，形象鲜明突出，富有象征意义(青山象征思念，明月暗示友情），意境开阔。</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②</a:t>
            </a:r>
            <a:r>
              <a:rPr kumimoji="0" lang="zh-CN" altLang="en-US" sz="2800" b="1" i="0" u="none" strike="noStrike" kern="1200" cap="none" spc="0" normalizeH="0" baseline="0" noProof="0">
                <a:ln>
                  <a:noFill/>
                </a:ln>
                <a:solidFill>
                  <a:srgbClr val="FF0000"/>
                </a:solidFill>
                <a:effectLst/>
                <a:uLnTx/>
                <a:uFillTx/>
                <a:latin typeface="+mn-lt"/>
                <a:ea typeface="+mn-ea"/>
                <a:cs typeface="+mn-cs"/>
              </a:rPr>
              <a:t>空间处理上</a:t>
            </a:r>
            <a:r>
              <a:rPr kumimoji="0" lang="zh-CN" altLang="en-US" sz="2800" b="1" i="0" u="none" strike="noStrike" kern="1200" cap="none" spc="0" normalizeH="0" baseline="0" noProof="0">
                <a:ln>
                  <a:noFill/>
                </a:ln>
                <a:solidFill>
                  <a:schemeClr val="tx1"/>
                </a:solidFill>
                <a:effectLst/>
                <a:uLnTx/>
                <a:uFillTx/>
                <a:latin typeface="+mn-lt"/>
                <a:ea typeface="+mn-ea"/>
                <a:cs typeface="+mn-cs"/>
              </a:rPr>
              <a:t>，王勃诗化近为远，强调心理距离之远，为送别诗传统写法(如谢朓诗有“何况隔两乡”);王昌龄诗则化远为近，强调心理距离之近，是创新性的表达。</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③</a:t>
            </a:r>
            <a:r>
              <a:rPr kumimoji="0" lang="zh-CN" altLang="en-US" sz="2800" b="1" i="0" u="none" strike="noStrike" kern="1200" cap="none" spc="0" normalizeH="0" baseline="0" noProof="0">
                <a:ln>
                  <a:noFill/>
                </a:ln>
                <a:solidFill>
                  <a:srgbClr val="FF0000"/>
                </a:solidFill>
                <a:effectLst/>
                <a:uLnTx/>
                <a:uFillTx/>
                <a:latin typeface="+mn-lt"/>
                <a:ea typeface="+mn-ea"/>
                <a:cs typeface="+mn-cs"/>
              </a:rPr>
              <a:t>抒情方式上</a:t>
            </a:r>
            <a:r>
              <a:rPr kumimoji="0" lang="zh-CN" altLang="en-US" sz="2800" b="1" i="0" u="none" strike="noStrike" kern="1200" cap="none" spc="0" normalizeH="0" baseline="0" noProof="0">
                <a:ln>
                  <a:noFill/>
                </a:ln>
                <a:solidFill>
                  <a:schemeClr val="tx1"/>
                </a:solidFill>
                <a:effectLst/>
                <a:uLnTx/>
                <a:uFillTx/>
                <a:latin typeface="+mn-lt"/>
                <a:ea typeface="+mn-ea"/>
                <a:cs typeface="+mn-cs"/>
              </a:rPr>
              <a:t>，王勃诗以议论直接表达，意尽句中;王昌龄诗融情入景，反诘收尾，余韵悠长。</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400" b="1" i="0" u="none" strike="noStrike" kern="1200" cap="none" spc="0" normalizeH="0" baseline="0" noProof="0">
                <a:ln>
                  <a:noFill/>
                </a:ln>
                <a:solidFill>
                  <a:schemeClr val="tx1"/>
                </a:solidFill>
                <a:effectLst/>
                <a:uLnTx/>
                <a:uFillTx/>
                <a:latin typeface="+mn-lt"/>
                <a:ea typeface="+mn-ea"/>
                <a:cs typeface="+mn-cs"/>
              </a:rPr>
              <a:t> 本题考查鉴赏文学作品的形象、语言和表达技巧的能力。比较两首诗后两句,后者</a:t>
            </a:r>
            <a:r>
              <a:rPr lang="zh-CN" altLang="en-US" sz="2400" b="1" noProof="0">
                <a:ln>
                  <a:noFill/>
                </a:ln>
                <a:solidFill>
                  <a:schemeClr val="tx1"/>
                </a:solidFill>
                <a:effectLst/>
                <a:uLnTx/>
                <a:uFillTx/>
                <a:sym typeface="+mn-ea"/>
              </a:rPr>
              <a:t>写法的妙处</a:t>
            </a:r>
            <a:r>
              <a:rPr kumimoji="0" lang="zh-CN" altLang="en-US" sz="2400" b="1" i="0" u="none" strike="noStrike" kern="1200" cap="none" spc="0" normalizeH="0" baseline="0" noProof="0">
                <a:ln>
                  <a:noFill/>
                </a:ln>
                <a:solidFill>
                  <a:schemeClr val="tx1"/>
                </a:solidFill>
                <a:effectLst/>
                <a:uLnTx/>
                <a:uFillTx/>
                <a:latin typeface="+mn-lt"/>
                <a:ea typeface="+mn-ea"/>
                <a:cs typeface="+mn-cs"/>
              </a:rPr>
              <a:t>，侧重分析艺术手法和表达效果即可。《秋江送别》一诗的后两句的意象都被王勃隐藏在了诗句和议论之中。一水之隔,川相望,明明近在咫尺，却因为王勃“谁谓”的反问，拉开了距离,让读者认同了王勃“是两乡”的表达。而《送柴侍御》一诗的后两句,王昌龄将“青山”明月置于句首,形象鲜明,让读者自然在脑海中勾勒出一幅开阔的画面;结尾的反语，拉近了分别在即的两人的内心，产生了一种言有尽而意无穷的韵味。</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1651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noProof="0">
              <a:ln>
                <a:noFill/>
              </a:ln>
              <a:solidFill>
                <a:srgbClr val="FF0000"/>
              </a:solidFill>
              <a:effectLst/>
              <a:uLnTx/>
              <a:uFillTx/>
              <a:sym typeface="+mn-ea"/>
            </a:endParaRPr>
          </a:p>
          <a:p>
            <a:pPr algn="l"/>
            <a:r>
              <a:rPr lang="zh-CN" altLang="en-US" sz="2800" b="1" noProof="0">
                <a:ln>
                  <a:noFill/>
                </a:ln>
                <a:solidFill>
                  <a:srgbClr val="FF0000"/>
                </a:solidFill>
                <a:effectLst/>
                <a:uLnTx/>
                <a:uFillTx/>
                <a:sym typeface="+mn-ea"/>
              </a:rPr>
              <a:t>字词解释</a:t>
            </a:r>
          </a:p>
          <a:p>
            <a:pPr algn="l"/>
            <a:r>
              <a:rPr lang="zh-CN" altLang="en-US" sz="2800" b="1" noProof="0">
                <a:ln>
                  <a:noFill/>
                </a:ln>
                <a:solidFill>
                  <a:srgbClr val="FF0000"/>
                </a:solidFill>
                <a:effectLst/>
                <a:uLnTx/>
                <a:uFillTx/>
                <a:sym typeface="+mn-ea"/>
              </a:rPr>
              <a:t>俨</a:t>
            </a:r>
            <a:r>
              <a:rPr lang="zh-CN" altLang="en-US" sz="2800" b="1" noProof="0">
                <a:ln>
                  <a:noFill/>
                </a:ln>
                <a:solidFill>
                  <a:schemeClr val="tx1"/>
                </a:solidFill>
                <a:effectLst/>
                <a:uLnTx/>
                <a:uFillTx/>
                <a:sym typeface="+mn-ea"/>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恭敬，庄重；</a:t>
            </a:r>
            <a:r>
              <a:rPr kumimoji="0" lang="zh-CN" altLang="en-US" sz="2800" b="1" i="0" u="none" strike="noStrike" kern="1200" cap="none" spc="0" normalizeH="0" baseline="0" noProof="0">
                <a:ln>
                  <a:noFill/>
                </a:ln>
                <a:solidFill>
                  <a:srgbClr val="FF0000"/>
                </a:solidFill>
                <a:effectLst/>
                <a:uLnTx/>
                <a:uFillTx/>
                <a:latin typeface="+mn-lt"/>
                <a:ea typeface="+mn-ea"/>
                <a:cs typeface="+mn-cs"/>
              </a:rPr>
              <a:t>整齐的样子；</a:t>
            </a:r>
            <a:r>
              <a:rPr kumimoji="0" lang="zh-CN" altLang="en-US" sz="2800" b="1" i="0" u="none" strike="noStrike" kern="1200" cap="none" spc="0" normalizeH="0" baseline="0" noProof="0">
                <a:ln>
                  <a:noFill/>
                </a:ln>
                <a:solidFill>
                  <a:schemeClr val="tx1"/>
                </a:solidFill>
                <a:effectLst/>
                <a:uLnTx/>
                <a:uFillTx/>
                <a:latin typeface="+mn-lt"/>
                <a:ea typeface="+mn-ea"/>
                <a:cs typeface="+mn-cs"/>
              </a:rPr>
              <a:t>很像</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沅江：</a:t>
            </a:r>
            <a:r>
              <a:rPr kumimoji="0" lang="zh-CN" altLang="en-US" sz="2800" b="1" i="0" u="none" strike="noStrike" kern="1200" cap="none" spc="0" normalizeH="0" baseline="0" noProof="0">
                <a:ln>
                  <a:noFill/>
                </a:ln>
                <a:solidFill>
                  <a:schemeClr val="tx1"/>
                </a:solidFill>
                <a:effectLst/>
                <a:uLnTx/>
                <a:uFillTx/>
                <a:latin typeface="+mn-lt"/>
                <a:ea typeface="+mn-ea"/>
                <a:cs typeface="+mn-cs"/>
              </a:rPr>
              <a:t>又称沅水，长江流域洞庭湖支流。流经中国贵州省、湖南省。沅江是湖南省的第二大河流，流域则跨贵州、四川、湖南、湖北四省。 属洞庭湖湘、资、沅、澧四水中的第二大水系 。</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通波 ：</a:t>
            </a:r>
            <a:r>
              <a:rPr kumimoji="0" lang="en-US" altLang="zh-CN" sz="2800" b="1" i="0" u="none" strike="noStrike" kern="1200" cap="none" spc="0" normalizeH="0" baseline="0" noProof="0">
                <a:ln>
                  <a:noFill/>
                </a:ln>
                <a:solidFill>
                  <a:schemeClr val="tx1"/>
                </a:solidFill>
                <a:effectLst/>
                <a:uLnTx/>
                <a:uFillTx/>
                <a:latin typeface="+mn-lt"/>
                <a:ea typeface="+mn-ea"/>
                <a:cs typeface="+mn-cs"/>
              </a:rPr>
              <a:t>1</a:t>
            </a:r>
            <a:r>
              <a:rPr kumimoji="0" lang="zh-CN" altLang="en-US" sz="2800" b="1" i="0" u="none" strike="noStrike" kern="1200" cap="none" spc="0" normalizeH="0" baseline="0" noProof="0">
                <a:ln>
                  <a:noFill/>
                </a:ln>
                <a:solidFill>
                  <a:schemeClr val="tx1"/>
                </a:solidFill>
                <a:effectLst/>
                <a:uLnTx/>
                <a:uFillTx/>
                <a:latin typeface="+mn-lt"/>
                <a:ea typeface="+mn-ea"/>
                <a:cs typeface="+mn-cs"/>
              </a:rPr>
              <a:t>、谓水相通；</a:t>
            </a:r>
            <a:r>
              <a:rPr kumimoji="0" lang="en-US" altLang="zh-CN" sz="2800" b="1" i="0" u="none" strike="noStrike" kern="1200" cap="none" spc="0" normalizeH="0" baseline="0" noProof="0">
                <a:ln>
                  <a:noFill/>
                </a:ln>
                <a:solidFill>
                  <a:schemeClr val="tx1"/>
                </a:solidFill>
                <a:effectLst/>
                <a:uLnTx/>
                <a:uFillTx/>
                <a:latin typeface="+mn-lt"/>
                <a:ea typeface="+mn-ea"/>
                <a:cs typeface="+mn-cs"/>
              </a:rPr>
              <a:t>2</a:t>
            </a:r>
            <a:r>
              <a:rPr kumimoji="0" lang="zh-CN" altLang="en-US" sz="2800" b="1" i="0" u="none" strike="noStrike" kern="1200" cap="none" spc="0" normalizeH="0" baseline="0" noProof="0">
                <a:ln>
                  <a:noFill/>
                </a:ln>
                <a:solidFill>
                  <a:schemeClr val="tx1"/>
                </a:solidFill>
                <a:effectLst/>
                <a:uLnTx/>
                <a:uFillTx/>
                <a:latin typeface="+mn-lt"/>
                <a:ea typeface="+mn-ea"/>
                <a:cs typeface="+mn-cs"/>
              </a:rPr>
              <a:t>、指流水。</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译文</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《秋江送别》</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江面上返乡的船只来来往往仿佛列成队,江边归家的车马熙熙攘攘好像排成行,江水南北两岸的人儿在遥遥地互相眺望。在依依不舍的离别时刻，谁能说这波涛汹涌的大江仅仅是一条水流呢?由于被江水隔断，已觉得两岸的山川属于不同人的家乡。</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《送柴侍御》</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沅江四处水路相通连接着武冈，送你远行不觉得有离别的伤感。两地的青山同承云朵荫蔽、雨露润泽，你我同顶一轮明月,又何曾身处两地呢?</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pic>
        <p:nvPicPr>
          <p:cNvPr id="6" name="图片 5" descr="u=1858048339,2374693390&amp;fm=26&amp;gp=0"/>
          <p:cNvPicPr>
            <a:picLocks noChangeAspect="1"/>
          </p:cNvPicPr>
          <p:nvPr/>
        </p:nvPicPr>
        <p:blipFill>
          <a:blip r:embed="rId7" cstate="print"/>
          <a:stretch>
            <a:fillRect/>
          </a:stretch>
        </p:blipFill>
        <p:spPr>
          <a:xfrm>
            <a:off x="-143510" y="0"/>
            <a:ext cx="12336145" cy="6858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rgbClr val="FF0000"/>
                </a:solidFill>
                <a:effectLst/>
                <a:uLnTx/>
                <a:uFillTx/>
                <a:sym typeface="+mn-ea"/>
              </a:rPr>
              <a:t>《秋江送别》可能作于居蜀期间。王勃</a:t>
            </a:r>
            <a:r>
              <a:rPr lang="zh-CN" altLang="en-US" sz="2800" b="1" noProof="0">
                <a:ln>
                  <a:noFill/>
                </a:ln>
                <a:solidFill>
                  <a:schemeClr val="tx1"/>
                </a:solidFill>
                <a:effectLst/>
                <a:uLnTx/>
                <a:uFillTx/>
                <a:sym typeface="+mn-ea"/>
              </a:rPr>
              <a:t>因做《斗鸡檄》被赶出沛王府之后，历时三年游览巴蜀山川景物，诗中有</a:t>
            </a:r>
            <a:r>
              <a:rPr lang="en-US" altLang="zh-CN" sz="2800" b="1" noProof="0">
                <a:ln>
                  <a:noFill/>
                </a:ln>
                <a:solidFill>
                  <a:schemeClr val="tx1"/>
                </a:solidFill>
                <a:effectLst/>
                <a:uLnTx/>
                <a:uFillTx/>
                <a:sym typeface="+mn-ea"/>
              </a:rPr>
              <a:t>“</a:t>
            </a:r>
            <a:r>
              <a:rPr lang="zh-CN" altLang="en-US" sz="2800" b="1" noProof="0">
                <a:ln>
                  <a:noFill/>
                </a:ln>
                <a:solidFill>
                  <a:schemeClr val="tx1"/>
                </a:solidFill>
                <a:effectLst/>
                <a:uLnTx/>
                <a:uFillTx/>
                <a:sym typeface="+mn-ea"/>
              </a:rPr>
              <a:t>秋江</a:t>
            </a:r>
            <a:r>
              <a:rPr lang="en-US" altLang="zh-CN" sz="2800" b="1" noProof="0">
                <a:ln>
                  <a:noFill/>
                </a:ln>
                <a:solidFill>
                  <a:schemeClr val="tx1"/>
                </a:solidFill>
                <a:effectLst/>
                <a:uLnTx/>
                <a:uFillTx/>
                <a:sym typeface="+mn-ea"/>
              </a:rPr>
              <a:t>”</a:t>
            </a:r>
            <a:r>
              <a:rPr lang="zh-CN" altLang="en-US" sz="2800" b="1" noProof="0">
                <a:ln>
                  <a:noFill/>
                </a:ln>
                <a:solidFill>
                  <a:schemeClr val="tx1"/>
                </a:solidFill>
                <a:effectLst/>
                <a:uLnTx/>
                <a:uFillTx/>
                <a:sym typeface="+mn-ea"/>
              </a:rPr>
              <a:t>可佐证。</a:t>
            </a:r>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       典故：祸起斗鸡赋</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王勃当上朝散郎后，经主考官的介绍，担任沛王府修撰，并赢得了沛王李贤的欢心。一次，沛王李贤与英王李哲斗鸡，王勃写了一篇《檄英王鸡文》，讨伐英王的斗鸡，以此为沛王助兴。不料此文传到唐高宗手中，圣颜不悦，读毕则怒而叹道：“歪才，歪才！二王斗鸡，王勃身为博士，不进行劝诫，反倒作檄文（古代用于征召，晓谕的政府公告或声讨、揭发罪行等的文书，现在也指战斗性强的批判，声讨文章。），有意虚构，夸大事态，此人应立即逐出王府。”唐高宗认为此篇意在挑拨离间，钦命将他逐出长安。于是，王勃被逐。他凭着自己的才情和苦心经营刚刚打通的仕途，就这样毁于一旦。</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《送柴侍御》</a:t>
            </a:r>
            <a:r>
              <a:rPr kumimoji="0" lang="zh-CN" altLang="en-US" sz="2800" b="1" i="0" u="none" strike="noStrike" kern="1200" cap="none" spc="0" normalizeH="0" baseline="0" noProof="0">
                <a:ln>
                  <a:noFill/>
                </a:ln>
                <a:solidFill>
                  <a:schemeClr val="tx1"/>
                </a:solidFill>
                <a:effectLst/>
                <a:uLnTx/>
                <a:uFillTx/>
                <a:latin typeface="+mn-lt"/>
                <a:ea typeface="+mn-ea"/>
                <a:cs typeface="+mn-cs"/>
              </a:rPr>
              <a:t>是盛唐时期，唐朝诗人王昌龄所作的一首七言绝句。这是一首</a:t>
            </a:r>
            <a:r>
              <a:rPr kumimoji="0" lang="zh-CN" altLang="en-US" sz="2800" b="1" i="0" u="none" strike="noStrike" kern="1200" cap="none" spc="0" normalizeH="0" baseline="0" noProof="0">
                <a:ln>
                  <a:noFill/>
                </a:ln>
                <a:solidFill>
                  <a:srgbClr val="FF0000"/>
                </a:solidFill>
                <a:effectLst/>
                <a:uLnTx/>
                <a:uFillTx/>
                <a:latin typeface="+mn-lt"/>
                <a:ea typeface="+mn-ea"/>
                <a:cs typeface="+mn-cs"/>
              </a:rPr>
              <a:t>送别诗</a:t>
            </a:r>
            <a:r>
              <a:rPr kumimoji="0" lang="zh-CN" altLang="en-US" sz="2800" b="1" i="0" u="none" strike="noStrike" kern="1200" cap="none" spc="0" normalizeH="0" baseline="0" noProof="0">
                <a:ln>
                  <a:noFill/>
                </a:ln>
                <a:solidFill>
                  <a:schemeClr val="tx1"/>
                </a:solidFill>
                <a:effectLst/>
                <a:uLnTx/>
                <a:uFillTx/>
                <a:latin typeface="+mn-lt"/>
                <a:ea typeface="+mn-ea"/>
                <a:cs typeface="+mn-cs"/>
              </a:rPr>
              <a:t>，诗人通过乐观开朗的诗词来减轻柴侍御的离愁。而实际上自己却是十分伤感。这种</a:t>
            </a:r>
            <a:r>
              <a:rPr kumimoji="0" lang="zh-CN" altLang="en-US" sz="2800" b="1" i="0" u="none" strike="noStrike" kern="1200" cap="none" spc="0" normalizeH="0" baseline="0" noProof="0">
                <a:ln>
                  <a:noFill/>
                </a:ln>
                <a:solidFill>
                  <a:srgbClr val="FF0000"/>
                </a:solidFill>
                <a:effectLst/>
                <a:uLnTx/>
                <a:uFillTx/>
                <a:latin typeface="+mn-lt"/>
                <a:ea typeface="+mn-ea"/>
                <a:cs typeface="+mn-cs"/>
              </a:rPr>
              <a:t>“道是无情却有情”的抒情手法</a:t>
            </a:r>
            <a:r>
              <a:rPr kumimoji="0" lang="zh-CN" altLang="en-US" sz="2800" b="1" i="0" u="none" strike="noStrike" kern="1200" cap="none" spc="0" normalizeH="0" baseline="0" noProof="0">
                <a:ln>
                  <a:noFill/>
                </a:ln>
                <a:solidFill>
                  <a:schemeClr val="tx1"/>
                </a:solidFill>
                <a:effectLst/>
                <a:uLnTx/>
                <a:uFillTx/>
                <a:latin typeface="+mn-lt"/>
                <a:ea typeface="+mn-ea"/>
                <a:cs typeface="+mn-cs"/>
              </a:rPr>
              <a:t>，更能表达出诗人</a:t>
            </a:r>
            <a:r>
              <a:rPr kumimoji="0" lang="zh-CN" altLang="en-US" sz="2800" b="1" i="0" u="none" strike="noStrike" kern="1200" cap="none" spc="0" normalizeH="0" baseline="0" noProof="0">
                <a:ln>
                  <a:noFill/>
                </a:ln>
                <a:solidFill>
                  <a:srgbClr val="FF0000"/>
                </a:solidFill>
                <a:effectLst/>
                <a:uLnTx/>
                <a:uFillTx/>
                <a:latin typeface="+mn-lt"/>
                <a:ea typeface="+mn-ea"/>
                <a:cs typeface="+mn-cs"/>
              </a:rPr>
              <a:t>浓浓的离愁。</a:t>
            </a:r>
          </a:p>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5400" b="1" i="0" u="none" strike="noStrike" kern="1200" cap="none" spc="0" normalizeH="0" baseline="0" noProof="0">
                <a:ln>
                  <a:noFill/>
                </a:ln>
                <a:solidFill>
                  <a:srgbClr val="FF0000"/>
                </a:solidFill>
                <a:effectLst/>
                <a:uLnTx/>
                <a:uFillTx/>
                <a:latin typeface="+mn-lt"/>
                <a:ea typeface="+mn-ea"/>
                <a:cs typeface="+mn-cs"/>
              </a:rPr>
              <a:t>表现手法的比较鉴赏</a:t>
            </a: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(1)明确题干要求,注意要求分析“相同点”还是“不同点”。</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(2)运用先分析相同点,再分析不同点的思路来答题。</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(3)要结合诗歌所写内容及表达的思想感情进行具体分析,在分析中体现其相同点或不同点。</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(4)组织答案时,应先指出所用手法,继而结合诗歌内容进行分析,最后指出其表达效果。</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mn-lt"/>
                <a:ea typeface="+mn-ea"/>
                <a:cs typeface="+mn-cs"/>
              </a:rPr>
              <a:t>答题模板</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前诗运用了XX手法(具体分析),表现出诗人的X</a:t>
            </a:r>
            <a:r>
              <a:rPr lang="zh-CN" altLang="en-US" sz="2800" b="1" noProof="0">
                <a:ln>
                  <a:noFill/>
                </a:ln>
                <a:solidFill>
                  <a:schemeClr val="tx1"/>
                </a:solidFill>
                <a:effectLst/>
                <a:uLnTx/>
                <a:uFillTx/>
                <a:sym typeface="+mn-ea"/>
              </a:rPr>
              <a:t>X</a:t>
            </a:r>
            <a:r>
              <a:rPr kumimoji="0" lang="zh-CN" altLang="en-US" sz="2800" b="1" i="0" u="none" strike="noStrike" kern="1200" cap="none" spc="0" normalizeH="0" baseline="0" noProof="0">
                <a:ln>
                  <a:noFill/>
                </a:ln>
                <a:solidFill>
                  <a:schemeClr val="tx1"/>
                </a:solidFill>
                <a:effectLst/>
                <a:uLnTx/>
                <a:uFillTx/>
                <a:latin typeface="+mn-lt"/>
                <a:ea typeface="+mn-ea"/>
                <a:cs typeface="+mn-cs"/>
              </a:rPr>
              <a:t>，抒发了XX的情感;后诗则用了xx手法(具体分析),表现出诗人的XX ,抒发了XX的情怀。</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451485"/>
            <a:ext cx="12174855" cy="6406515"/>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比较鉴赏感情态度</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题型解读</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进行内容、情感的比较鉴赏，前提是读懂诗歌,把握各自的感情基调。其方法仍与前面分析概括诗歌思想感情的方法相同。</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①读标题。</a:t>
            </a:r>
            <a:r>
              <a:rPr kumimoji="0" lang="zh-CN" altLang="en-US" sz="2800" b="1" i="0" u="none" strike="noStrike" kern="1200" cap="none" spc="0" normalizeH="0" baseline="0" noProof="0">
                <a:ln>
                  <a:noFill/>
                </a:ln>
                <a:solidFill>
                  <a:schemeClr val="tx1"/>
                </a:solidFill>
                <a:effectLst/>
                <a:uLnTx/>
                <a:uFillTx/>
                <a:latin typeface="+mn-lt"/>
                <a:ea typeface="+mn-ea"/>
                <a:cs typeface="+mn-cs"/>
              </a:rPr>
              <a:t>标题往往交代了内容,定下感情基调。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②了解诗人所处的时代及写作背景。</a:t>
            </a:r>
            <a:r>
              <a:rPr kumimoji="0" lang="zh-CN" altLang="en-US" sz="2800" b="1" i="0" u="none" strike="noStrike" kern="1200" cap="none" spc="0" normalizeH="0" baseline="0" noProof="0">
                <a:ln>
                  <a:noFill/>
                </a:ln>
                <a:solidFill>
                  <a:schemeClr val="tx1"/>
                </a:solidFill>
                <a:effectLst/>
                <a:uLnTx/>
                <a:uFillTx/>
                <a:latin typeface="+mn-lt"/>
                <a:ea typeface="+mn-ea"/>
                <a:cs typeface="+mn-cs"/>
              </a:rPr>
              <a:t>同样的景物，因诗人不同的际遇、不同的心情，会蕴含截然不同的情感。</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③善于抓住带感情色彩的关键词语。</a:t>
            </a:r>
            <a:r>
              <a:rPr kumimoji="0" lang="zh-CN" altLang="en-US" sz="2800" b="1" i="0" u="none" strike="noStrike" kern="1200" cap="none" spc="0" normalizeH="0" baseline="0" noProof="0">
                <a:ln>
                  <a:noFill/>
                </a:ln>
                <a:solidFill>
                  <a:schemeClr val="tx1"/>
                </a:solidFill>
                <a:effectLst/>
                <a:uLnTx/>
                <a:uFillTx/>
                <a:latin typeface="+mn-lt"/>
                <a:ea typeface="+mn-ea"/>
                <a:cs typeface="+mn-cs"/>
              </a:rPr>
              <a:t>注意诗歌的最后两句,它们往往卒章显志,点明主旨。</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在此基础上的比较,需要注意:</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①熟悉感情基调术语</a:t>
            </a:r>
            <a:r>
              <a:rPr kumimoji="0" lang="zh-CN" altLang="en-US" sz="2800" b="1" i="0" u="none" strike="noStrike" kern="1200" cap="none" spc="0" normalizeH="0" baseline="0" noProof="0">
                <a:ln>
                  <a:noFill/>
                </a:ln>
                <a:solidFill>
                  <a:schemeClr val="tx1"/>
                </a:solidFill>
                <a:effectLst/>
                <a:uLnTx/>
                <a:uFillTx/>
                <a:latin typeface="+mn-lt"/>
                <a:ea typeface="+mn-ea"/>
                <a:cs typeface="+mn-cs"/>
              </a:rPr>
              <a:t>,会用这些术语比较感情基调异同,如忧愁与闲适、悲伤与欢快。</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②进一步比较分析出产生不同感情的原因或情境,这也是情感比较的重要内容。</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③比较时注意点面结合，既要有总体概括,又要有具体分析。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4400" b="1" noProof="0">
                <a:ln>
                  <a:noFill/>
                </a:ln>
                <a:solidFill>
                  <a:srgbClr val="FF0000"/>
                </a:solidFill>
                <a:effectLst/>
                <a:uLnTx/>
                <a:uFillTx/>
                <a:sym typeface="+mn-ea"/>
              </a:rPr>
              <a:t>比较鉴赏感情态度</a:t>
            </a:r>
            <a:endParaRPr kumimoji="0" lang="zh-CN" altLang="en-US" sz="44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解题思路</a:t>
            </a: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        (1)联系时代背景和作者的境遇,分析作者的心情。</a:t>
            </a: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        (2)根据诗歌的类型,分析诗人所表达的感情。</a:t>
            </a: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        (3)结合全诗内容,分析诗歌主旨，进行恰当的鉴赏。</a:t>
            </a:r>
          </a:p>
          <a:p>
            <a:pPr algn="l"/>
            <a:r>
              <a:rPr kumimoji="0" lang="zh-CN" altLang="en-US" sz="4400" b="1" i="0" u="none" strike="noStrike" kern="1200" cap="none" spc="0" normalizeH="0" baseline="0" noProof="0">
                <a:ln>
                  <a:noFill/>
                </a:ln>
                <a:solidFill>
                  <a:srgbClr val="FF0000"/>
                </a:solidFill>
                <a:effectLst/>
                <a:uLnTx/>
                <a:uFillTx/>
                <a:latin typeface="+mn-lt"/>
                <a:ea typeface="+mn-ea"/>
                <a:cs typeface="+mn-cs"/>
              </a:rPr>
              <a:t>答题模板</a:t>
            </a: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        (1)相同点:两首诗都写了XX ,表现出XX的心情。</a:t>
            </a:r>
          </a:p>
          <a:p>
            <a:pPr algn="l"/>
            <a:r>
              <a:rPr kumimoji="0" lang="zh-CN" altLang="en-US" sz="3600" b="1" i="0" u="none" strike="noStrike" kern="1200" cap="none" spc="0" normalizeH="0" baseline="0" noProof="0">
                <a:ln>
                  <a:noFill/>
                </a:ln>
                <a:solidFill>
                  <a:schemeClr val="tx1"/>
                </a:solidFill>
                <a:effectLst/>
                <a:uLnTx/>
                <a:uFillTx/>
                <a:latin typeface="+mn-lt"/>
                <a:ea typeface="+mn-ea"/>
                <a:cs typeface="+mn-cs"/>
              </a:rPr>
              <a:t>        (2)不同点:前诗侧重表现XX ,后诗侧重表现X X。</a:t>
            </a:r>
          </a:p>
        </p:txBody>
      </p:sp>
      <p:pic>
        <p:nvPicPr>
          <p:cNvPr id="4" name="图片 3" descr="u=4112550754,3172309903&amp;fm=26&amp;gp=0"/>
          <p:cNvPicPr>
            <a:picLocks noChangeAspect="1"/>
          </p:cNvPicPr>
          <p:nvPr/>
        </p:nvPicPr>
        <p:blipFill>
          <a:blip r:embed="rId7" cstate="print"/>
          <a:stretch>
            <a:fillRect/>
          </a:stretch>
        </p:blipFill>
        <p:spPr>
          <a:xfrm>
            <a:off x="9121140" y="0"/>
            <a:ext cx="3048000" cy="228600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 name="图片 3" descr="下载 (5)"/>
          <p:cNvPicPr>
            <a:picLocks noChangeAspect="1"/>
          </p:cNvPicPr>
          <p:nvPr/>
        </p:nvPicPr>
        <p:blipFill>
          <a:blip r:embed="rId7" cstate="print"/>
          <a:stretch>
            <a:fillRect/>
          </a:stretch>
        </p:blipFill>
        <p:spPr>
          <a:xfrm>
            <a:off x="11491595" y="4896485"/>
            <a:ext cx="4994275" cy="6858000"/>
          </a:xfrm>
          <a:prstGeom prst="rect">
            <a:avLst/>
          </a:prstGeom>
        </p:spPr>
      </p:pic>
      <p:pic>
        <p:nvPicPr>
          <p:cNvPr id="6" name="图片 5" descr="u=3647583729,1332912042&amp;fm=15&amp;gp=0"/>
          <p:cNvPicPr>
            <a:picLocks noChangeAspect="1"/>
          </p:cNvPicPr>
          <p:nvPr/>
        </p:nvPicPr>
        <p:blipFill>
          <a:blip r:embed="rId8" cstate="print"/>
          <a:stretch>
            <a:fillRect/>
          </a:stretch>
        </p:blipFill>
        <p:spPr>
          <a:xfrm>
            <a:off x="0" y="0"/>
            <a:ext cx="12169775" cy="685863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天津卷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阅读下面这首唐诗，按要求作答。（8分）</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纪村事</a:t>
            </a:r>
            <a:r>
              <a:rPr kumimoji="0" lang="zh-CN" altLang="en-US" sz="2800" b="1" i="0" u="none" strike="noStrike" kern="1200" cap="none" spc="0" normalizeH="0" baseline="0" noProof="0">
                <a:ln>
                  <a:noFill/>
                </a:ln>
                <a:solidFill>
                  <a:schemeClr val="tx1"/>
                </a:solidFill>
                <a:effectLst/>
                <a:uLnTx/>
                <a:uFillTx/>
                <a:latin typeface="+mn-lt"/>
                <a:ea typeface="+mn-ea"/>
                <a:cs typeface="+mn-cs"/>
              </a:rPr>
              <a:t>  [唐]韦庄</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绿蔓映双扉，循墙一径微。雨多庭果烂，稻熟渚禽肥。</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酿酒迎新社，遥砧送暮晖。数声牛上笛，何处饷田归。</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[注] </a:t>
            </a:r>
            <a:r>
              <a:rPr kumimoji="0" lang="zh-CN" altLang="en-US" sz="2800" b="1" i="0" u="none" strike="noStrike" kern="1200" cap="none" spc="0" normalizeH="0" baseline="0" noProof="0">
                <a:ln>
                  <a:noFill/>
                </a:ln>
                <a:solidFill>
                  <a:schemeClr val="tx1"/>
                </a:solidFill>
                <a:effectLst/>
                <a:uLnTx/>
                <a:uFillTx/>
                <a:latin typeface="+mn-lt"/>
                <a:ea typeface="+mn-ea"/>
                <a:cs typeface="+mn-cs"/>
              </a:rPr>
              <a:t>饷田：到田间送饭</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（1）下列对这首诗的理解和赏析，不恰当的一项是</a:t>
            </a:r>
            <a:r>
              <a:rPr kumimoji="0" lang="zh-CN" altLang="en-US" sz="2400" b="1" i="0" u="none" strike="noStrike" kern="1200" cap="none" spc="0" normalizeH="0" baseline="0" noProof="0">
                <a:ln>
                  <a:noFill/>
                </a:ln>
                <a:solidFill>
                  <a:schemeClr val="tx1"/>
                </a:solidFill>
                <a:effectLst/>
                <a:uLnTx/>
                <a:uFillTx/>
                <a:latin typeface="+mn-lt"/>
                <a:ea typeface="+mn-ea"/>
                <a:cs typeface="+mn-cs"/>
              </a:rPr>
              <a:t>（3分）</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A．首联写绿植光影映照门扉，墙边小路才草木中若隐若现，显得生机勃勃。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B．颔联写院中果子腐烂，水边禽鸟肥美，营造出农闲时节慵懒闲散的宁静氛围。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C．全诗视听结合，动静相宜，虚实相生，用语平朴，意境优美，富有意趣。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D．本诗撷取若干乡村景象，自然与人文融合，呈现出浓郁的田园生活气息。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（2）“酿酒迎新社，遥砧送暮晖”描写了什么样的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乡村场景</a:t>
            </a:r>
            <a:r>
              <a:rPr kumimoji="0" lang="zh-CN" altLang="en-US" sz="2800" b="1" i="0" u="none" strike="noStrike" kern="1200" cap="none" spc="0" normalizeH="0" baseline="0" noProof="0">
                <a:ln>
                  <a:noFill/>
                </a:ln>
                <a:solidFill>
                  <a:schemeClr val="tx1"/>
                </a:solidFill>
                <a:effectLst/>
                <a:uLnTx/>
                <a:uFillTx/>
                <a:latin typeface="+mn-lt"/>
                <a:ea typeface="+mn-ea"/>
                <a:cs typeface="+mn-cs"/>
              </a:rPr>
              <a:t>？（2分）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（3）“数声牛上笛”有人觉得“一声”更佳，</a:t>
            </a:r>
            <a:r>
              <a:rPr kumimoji="0" lang="zh-CN" altLang="en-US" sz="2800" b="1" i="0" u="none" strike="noStrike" kern="1200" cap="none" spc="0" normalizeH="0" baseline="0" noProof="0">
                <a:ln>
                  <a:noFill/>
                </a:ln>
                <a:solidFill>
                  <a:srgbClr val="FF0000"/>
                </a:solidFill>
                <a:effectLst/>
                <a:uLnTx/>
                <a:uFillTx/>
                <a:latin typeface="+mn-lt"/>
                <a:ea typeface="+mn-ea"/>
                <a:cs typeface="+mn-cs"/>
              </a:rPr>
              <a:t>你同意吗？</a:t>
            </a:r>
            <a:r>
              <a:rPr kumimoji="0" lang="zh-CN" altLang="en-US" sz="2800" b="1" i="0" u="none" strike="noStrike" kern="1200" cap="none" spc="0" normalizeH="0" baseline="0" noProof="0">
                <a:ln>
                  <a:noFill/>
                </a:ln>
                <a:solidFill>
                  <a:schemeClr val="tx1"/>
                </a:solidFill>
                <a:effectLst/>
                <a:uLnTx/>
                <a:uFillTx/>
                <a:latin typeface="+mn-lt"/>
                <a:ea typeface="+mn-ea"/>
                <a:cs typeface="+mn-cs"/>
              </a:rPr>
              <a:t>请结合诗句说明理由。（3分）</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timg"/>
          <p:cNvPicPr>
            <a:picLocks noChangeAspect="1"/>
          </p:cNvPicPr>
          <p:nvPr/>
        </p:nvPicPr>
        <p:blipFill>
          <a:blip r:embed="rId7" cstate="print"/>
          <a:stretch>
            <a:fillRect/>
          </a:stretch>
        </p:blipFill>
        <p:spPr>
          <a:xfrm>
            <a:off x="8808720" y="-196215"/>
            <a:ext cx="3366135" cy="287909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天津卷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（1）下列对这首诗的理解和赏析，不恰当的一项是（3分）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A．首联写绿植光影映照门扉，墙边小路才草木中若隐若现，显得生机勃勃。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B．颔联写院中果子腐烂，水边禽鸟肥美，营造出农闲时节慵懒闲散的宁静氛围。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C．全诗视听结合，动静相宜，虚实相生，用语平朴，意境优美，富有意趣。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D．本诗撷取若干乡村景象，自然与人文融合，呈现出浓郁的田园生活气息。</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（2）“酿酒迎新社，遥砧送暮晖”描写了什么样的乡村场景？（2分）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（3）“数声牛上笛”有人觉得“一声”更佳，你同意吗？请结合诗句说明理由。（3分）    </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5" name="图片 4" descr="u=3791814483,3384591604&amp;fm=26&amp;gp=0"/>
          <p:cNvPicPr>
            <a:picLocks noChangeAspect="1"/>
          </p:cNvPicPr>
          <p:nvPr/>
        </p:nvPicPr>
        <p:blipFill>
          <a:blip r:embed="rId7" cstate="print"/>
          <a:stretch>
            <a:fillRect/>
          </a:stretch>
        </p:blipFill>
        <p:spPr>
          <a:xfrm>
            <a:off x="3001010" y="4311650"/>
            <a:ext cx="5715000" cy="254635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865100" cy="6858000"/>
          </a:xfrm>
          <a:prstGeom prst="rect">
            <a:avLst/>
          </a:prstGeom>
        </p:spPr>
      </p:pic>
      <p:pic>
        <p:nvPicPr>
          <p:cNvPr id="20" name="图片 19"/>
          <p:cNvPicPr>
            <a:picLocks noChangeAspect="1"/>
          </p:cNvPicPr>
          <p:nvPr>
            <p:custDataLst>
              <p:tags r:id="rId2"/>
            </p:custDataLst>
          </p:nvPr>
        </p:nvPicPr>
        <p:blipFill>
          <a:blip r:embed="rId7"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custDataLst>
              <p:tags r:id="rId3"/>
            </p:custDataLst>
          </p:nvPr>
        </p:nvPicPr>
        <p:blipFill>
          <a:blip r:embed="rId8"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07516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天津卷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（1）下列对这首诗的理解和赏析，不恰当的一项是（3分）</a:t>
            </a:r>
            <a:r>
              <a:rPr lang="zh-CN" altLang="en-US" sz="3600" b="1" noProof="0">
                <a:ln>
                  <a:noFill/>
                </a:ln>
                <a:solidFill>
                  <a:srgbClr val="FF0000"/>
                </a:solidFill>
                <a:effectLst/>
                <a:uLnTx/>
                <a:uFillTx/>
                <a:sym typeface="+mn-ea"/>
              </a:rPr>
              <a:t>B</a:t>
            </a:r>
            <a:endParaRPr kumimoji="0" lang="zh-CN" altLang="en-US" sz="36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A．首联写绿植光影映照门扉，墙边小路才草木中若隐若现，显得生机勃勃。</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B．</a:t>
            </a:r>
            <a:r>
              <a:rPr kumimoji="0" lang="zh-CN" altLang="en-US" sz="2800" b="1" i="0" u="none" strike="noStrike" kern="1200" cap="none" spc="0" normalizeH="0" baseline="0" noProof="0">
                <a:ln>
                  <a:noFill/>
                </a:ln>
                <a:solidFill>
                  <a:schemeClr val="tx1"/>
                </a:solidFill>
                <a:effectLst/>
                <a:uLnTx/>
                <a:uFillTx/>
                <a:latin typeface="+mn-lt"/>
                <a:ea typeface="+mn-ea"/>
                <a:cs typeface="+mn-cs"/>
              </a:rPr>
              <a:t>颔联写院中果子腐烂，水边禽鸟肥美，营造出农闲时节慵懒闲散的宁静氛围。</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C．全诗视听结合，动静相宜，虚实相生，用语平朴，意境优美，富有意趣。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D．本诗撷取若干乡村景象，自然与人文融合，呈现出浓郁的田园生活气息。</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本题考查鉴赏诗歌的思想内容和表达技巧的能力。</a:t>
            </a:r>
            <a:r>
              <a:rPr kumimoji="0" lang="en-US" altLang="zh-CN" sz="2800" b="1" i="0" u="none" strike="noStrike" kern="1200" cap="none" spc="0" normalizeH="0" baseline="0" noProof="0">
                <a:ln>
                  <a:noFill/>
                </a:ln>
                <a:solidFill>
                  <a:schemeClr val="tx1"/>
                </a:solidFill>
                <a:effectLst/>
                <a:uLnTx/>
                <a:uFillTx/>
                <a:latin typeface="+mn-lt"/>
                <a:ea typeface="+mn-ea"/>
                <a:cs typeface="+mn-cs"/>
              </a:rPr>
              <a:t>B</a:t>
            </a:r>
            <a:r>
              <a:rPr kumimoji="0" lang="zh-CN" altLang="en-US" sz="2800" b="1" i="0" u="none" strike="noStrike" kern="1200" cap="none" spc="0" normalizeH="0" baseline="0" noProof="0">
                <a:ln>
                  <a:noFill/>
                </a:ln>
                <a:solidFill>
                  <a:schemeClr val="tx1"/>
                </a:solidFill>
                <a:effectLst/>
                <a:uLnTx/>
                <a:uFillTx/>
                <a:latin typeface="+mn-lt"/>
                <a:ea typeface="+mn-ea"/>
                <a:cs typeface="+mn-cs"/>
              </a:rPr>
              <a:t>项中“院中果子腐烂”和“营造出农闲时节慵懒闲散的宁静氛围”</a:t>
            </a:r>
            <a:r>
              <a:rPr kumimoji="0" lang="zh-CN" altLang="en-US" sz="2800" b="1" i="0" u="none" strike="noStrike" kern="1200" cap="none" spc="0" normalizeH="0" baseline="0" noProof="0">
                <a:ln>
                  <a:noFill/>
                </a:ln>
                <a:solidFill>
                  <a:srgbClr val="FF0000"/>
                </a:solidFill>
                <a:effectLst/>
                <a:uLnTx/>
                <a:uFillTx/>
                <a:latin typeface="+mn-lt"/>
                <a:ea typeface="+mn-ea"/>
                <a:cs typeface="+mn-cs"/>
              </a:rPr>
              <a:t>说法错误。</a:t>
            </a:r>
            <a:r>
              <a:rPr kumimoji="0" lang="zh-CN" altLang="en-US" sz="2800" b="1" i="0" u="none" strike="noStrike" kern="1200" cap="none" spc="0" normalizeH="0" baseline="0" noProof="0">
                <a:ln>
                  <a:noFill/>
                </a:ln>
                <a:solidFill>
                  <a:schemeClr val="tx1"/>
                </a:solidFill>
                <a:effectLst/>
                <a:uLnTx/>
                <a:uFillTx/>
                <a:latin typeface="+mn-lt"/>
                <a:ea typeface="+mn-ea"/>
                <a:cs typeface="+mn-cs"/>
              </a:rPr>
              <a:t>由“何处饷田归”可知此时正是</a:t>
            </a:r>
            <a:r>
              <a:rPr kumimoji="0" lang="zh-CN" altLang="en-US" sz="2800" b="1" i="0" u="none" strike="noStrike" kern="1200" cap="none" spc="0" normalizeH="0" baseline="0" noProof="0">
                <a:ln>
                  <a:noFill/>
                </a:ln>
                <a:solidFill>
                  <a:srgbClr val="FF0000"/>
                </a:solidFill>
                <a:effectLst/>
                <a:uLnTx/>
                <a:uFillTx/>
                <a:latin typeface="+mn-lt"/>
                <a:ea typeface="+mn-ea"/>
                <a:cs typeface="+mn-cs"/>
              </a:rPr>
              <a:t>秋收农忙时节</a:t>
            </a:r>
            <a:r>
              <a:rPr kumimoji="0" lang="zh-CN" altLang="en-US" sz="2800" b="1" i="0" u="none" strike="noStrike" kern="1200" cap="none" spc="0" normalizeH="0" baseline="0" noProof="0">
                <a:ln>
                  <a:noFill/>
                </a:ln>
                <a:solidFill>
                  <a:schemeClr val="tx1"/>
                </a:solidFill>
                <a:effectLst/>
                <a:uLnTx/>
                <a:uFillTx/>
                <a:latin typeface="+mn-lt"/>
                <a:ea typeface="+mn-ea"/>
                <a:cs typeface="+mn-cs"/>
              </a:rPr>
              <a:t>。</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天津卷</a:t>
            </a:r>
          </a:p>
          <a:p>
            <a:pPr algn="l"/>
            <a:r>
              <a:rPr lang="zh-CN" altLang="en-US" sz="3600" b="1" noProof="0">
                <a:ln>
                  <a:noFill/>
                </a:ln>
                <a:solidFill>
                  <a:schemeClr val="tx1"/>
                </a:solidFill>
                <a:effectLst/>
                <a:uLnTx/>
                <a:uFillTx/>
                <a:sym typeface="+mn-ea"/>
              </a:rPr>
              <a:t>（2）“酿酒迎新社，遥砧送暮晖”描写了什么样的乡村场景？（2分）</a:t>
            </a:r>
          </a:p>
          <a:p>
            <a:pPr algn="l"/>
            <a:r>
              <a:rPr lang="zh-CN" altLang="en-US" sz="3600" b="1" noProof="0">
                <a:ln>
                  <a:noFill/>
                </a:ln>
                <a:solidFill>
                  <a:schemeClr val="tx1"/>
                </a:solidFill>
                <a:effectLst/>
                <a:uLnTx/>
                <a:uFillTx/>
                <a:sym typeface="+mn-ea"/>
              </a:rPr>
              <a:t>      </a:t>
            </a:r>
            <a:r>
              <a:rPr lang="zh-CN" altLang="en-US" sz="2800" b="1" noProof="0">
                <a:ln>
                  <a:noFill/>
                </a:ln>
                <a:solidFill>
                  <a:schemeClr val="tx1"/>
                </a:solidFill>
                <a:effectLst/>
                <a:uLnTx/>
                <a:uFillTx/>
                <a:sym typeface="+mn-ea"/>
              </a:rPr>
              <a:t>为准备祭祀、祈求丰收，农人在忙于酿酒;暮色渐浓，远处飘来捣衣的声音。描写了</a:t>
            </a:r>
            <a:r>
              <a:rPr lang="zh-CN" altLang="en-US" sz="2800" b="1" noProof="0">
                <a:ln>
                  <a:noFill/>
                </a:ln>
                <a:solidFill>
                  <a:srgbClr val="FF0000"/>
                </a:solidFill>
                <a:effectLst/>
                <a:uLnTx/>
                <a:uFillTx/>
                <a:sym typeface="+mn-ea"/>
              </a:rPr>
              <a:t>忙碌而祥和的农村生活场景。</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36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本题考查理解诗歌内容的能力。本题考查的是对</a:t>
            </a:r>
            <a:r>
              <a:rPr lang="zh-CN" altLang="en-US" sz="2800" b="1" noProof="0">
                <a:ln>
                  <a:noFill/>
                </a:ln>
                <a:solidFill>
                  <a:schemeClr val="tx1"/>
                </a:solidFill>
                <a:effectLst/>
                <a:uLnTx/>
                <a:uFillTx/>
                <a:sym typeface="+mn-ea"/>
              </a:rPr>
              <a:t>“酿酒迎新社，遥砧送暮晖”</a:t>
            </a:r>
            <a:r>
              <a:rPr kumimoji="0" lang="zh-CN" altLang="en-US" sz="2800" b="1" i="0" u="none" strike="noStrike" kern="1200" cap="none" spc="0" normalizeH="0" baseline="0" noProof="0">
                <a:ln>
                  <a:noFill/>
                </a:ln>
                <a:solidFill>
                  <a:schemeClr val="tx1"/>
                </a:solidFill>
                <a:effectLst/>
                <a:uLnTx/>
                <a:uFillTx/>
                <a:latin typeface="+mn-lt"/>
                <a:ea typeface="+mn-ea"/>
                <a:cs typeface="+mn-cs"/>
              </a:rPr>
              <a:t>中描绘的景象的理解。作答时，考生既要描绘出诗句所展现出的具体意象,也要明确这些具体意象所构成的意境特点。其中，“迎”“送”,充分显示出农村生活的忙碌热闹与喜悦祥和的状态。</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r>
              <a:rPr kumimoji="0" lang="en-US" altLang="zh-CN" sz="36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600" b="1" i="0" u="none" strike="noStrike" kern="1200" cap="none" spc="0" normalizeH="0" baseline="0" noProof="0">
                <a:ln>
                  <a:noFill/>
                </a:ln>
                <a:solidFill>
                  <a:srgbClr val="FF0000"/>
                </a:solidFill>
                <a:effectLst/>
                <a:uLnTx/>
                <a:uFillTx/>
                <a:latin typeface="+mn-lt"/>
                <a:ea typeface="+mn-ea"/>
                <a:cs typeface="+mn-cs"/>
              </a:rPr>
              <a:t>天津卷</a:t>
            </a:r>
            <a:endParaRPr kumimoji="0" lang="zh-CN" altLang="en-US" sz="36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3600" b="1" noProof="0">
                <a:ln>
                  <a:noFill/>
                </a:ln>
                <a:solidFill>
                  <a:schemeClr val="tx1"/>
                </a:solidFill>
                <a:effectLst/>
                <a:uLnTx/>
                <a:uFillTx/>
                <a:sym typeface="+mn-ea"/>
              </a:rPr>
              <a:t>（3）“数声牛上笛”有人觉得“一声”更佳，你同意吗？请结合诗句说明理由。（3分）</a:t>
            </a:r>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不同意。</a:t>
            </a:r>
            <a:r>
              <a:rPr kumimoji="0" lang="zh-CN" altLang="en-US" sz="2800" b="1" i="0" u="none" strike="noStrike" kern="1200" cap="none" spc="0" normalizeH="0" baseline="0" noProof="0">
                <a:ln>
                  <a:noFill/>
                </a:ln>
                <a:solidFill>
                  <a:schemeClr val="tx1"/>
                </a:solidFill>
                <a:effectLst/>
                <a:uLnTx/>
                <a:uFillTx/>
                <a:latin typeface="+mn-lt"/>
                <a:ea typeface="+mn-ea"/>
                <a:cs typeface="+mn-cs"/>
              </a:rPr>
              <a:t>“数声”好。“数声”</a:t>
            </a:r>
            <a:r>
              <a:rPr kumimoji="0" lang="zh-CN" altLang="en-US" sz="2800" b="1" i="0" u="none" strike="noStrike" kern="1200" cap="none" spc="0" normalizeH="0" baseline="0" noProof="0">
                <a:ln>
                  <a:noFill/>
                </a:ln>
                <a:solidFill>
                  <a:srgbClr val="FF0000"/>
                </a:solidFill>
                <a:effectLst/>
                <a:uLnTx/>
                <a:uFillTx/>
                <a:latin typeface="+mn-lt"/>
                <a:ea typeface="+mn-ea"/>
                <a:cs typeface="+mn-cs"/>
              </a:rPr>
              <a:t>动静结合</a:t>
            </a:r>
            <a:r>
              <a:rPr kumimoji="0" lang="zh-CN" altLang="en-US" sz="2800" b="1" i="0" u="none" strike="noStrike" kern="1200" cap="none" spc="0" normalizeH="0" baseline="0" noProof="0">
                <a:ln>
                  <a:noFill/>
                </a:ln>
                <a:solidFill>
                  <a:schemeClr val="tx1"/>
                </a:solidFill>
                <a:effectLst/>
                <a:uLnTx/>
                <a:uFillTx/>
                <a:latin typeface="+mn-lt"/>
                <a:ea typeface="+mn-ea"/>
                <a:cs typeface="+mn-cs"/>
              </a:rPr>
              <a:t>，突显了环境的优美、牧童的悠闲快乐，营造出</a:t>
            </a:r>
            <a:r>
              <a:rPr kumimoji="0" lang="zh-CN" altLang="en-US" sz="2800" b="1" i="0" u="none" strike="noStrike" kern="1200" cap="none" spc="0" normalizeH="0" baseline="0" noProof="0">
                <a:ln>
                  <a:noFill/>
                </a:ln>
                <a:solidFill>
                  <a:srgbClr val="FF0000"/>
                </a:solidFill>
                <a:effectLst/>
                <a:uLnTx/>
                <a:uFillTx/>
                <a:latin typeface="+mn-lt"/>
                <a:ea typeface="+mn-ea"/>
                <a:cs typeface="+mn-cs"/>
              </a:rPr>
              <a:t>乡村热闹、轻松、愉悦的氛围。</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a:t>
            </a:r>
            <a:r>
              <a:rPr kumimoji="0" lang="zh-CN" altLang="en-US" sz="2800" b="1" i="0" u="none" strike="noStrike" kern="1200" cap="none" spc="0" normalizeH="0" baseline="0" noProof="0">
                <a:ln>
                  <a:noFill/>
                </a:ln>
                <a:solidFill>
                  <a:srgbClr val="FF0000"/>
                </a:solidFill>
                <a:effectLst/>
                <a:uLnTx/>
                <a:uFillTx/>
                <a:latin typeface="+mn-lt"/>
                <a:ea typeface="+mn-ea"/>
                <a:cs typeface="+mn-cs"/>
              </a:rPr>
              <a:t> 同意。</a:t>
            </a:r>
            <a:r>
              <a:rPr kumimoji="0" lang="zh-CN" altLang="en-US" sz="2800" b="1" i="0" u="none" strike="noStrike" kern="1200" cap="none" spc="0" normalizeH="0" baseline="0" noProof="0">
                <a:ln>
                  <a:noFill/>
                </a:ln>
                <a:solidFill>
                  <a:schemeClr val="tx1"/>
                </a:solidFill>
                <a:effectLst/>
                <a:uLnTx/>
                <a:uFillTx/>
                <a:latin typeface="+mn-lt"/>
                <a:ea typeface="+mn-ea"/>
                <a:cs typeface="+mn-cs"/>
              </a:rPr>
              <a:t>“一声”好。“一声”</a:t>
            </a:r>
            <a:r>
              <a:rPr kumimoji="0" lang="zh-CN" altLang="en-US" sz="2800" b="1" i="0" u="none" strike="noStrike" kern="1200" cap="none" spc="0" normalizeH="0" baseline="0" noProof="0">
                <a:ln>
                  <a:noFill/>
                </a:ln>
                <a:solidFill>
                  <a:srgbClr val="FF0000"/>
                </a:solidFill>
                <a:effectLst/>
                <a:uLnTx/>
                <a:uFillTx/>
                <a:latin typeface="+mn-lt"/>
                <a:ea typeface="+mn-ea"/>
                <a:cs typeface="+mn-cs"/>
              </a:rPr>
              <a:t>以动衬静</a:t>
            </a:r>
            <a:r>
              <a:rPr kumimoji="0" lang="zh-CN" altLang="en-US" sz="2800" b="1" i="0" u="none" strike="noStrike" kern="1200" cap="none" spc="0" normalizeH="0" baseline="0" noProof="0">
                <a:ln>
                  <a:noFill/>
                </a:ln>
                <a:solidFill>
                  <a:schemeClr val="tx1"/>
                </a:solidFill>
                <a:effectLst/>
                <a:uLnTx/>
                <a:uFillTx/>
                <a:latin typeface="+mn-lt"/>
                <a:ea typeface="+mn-ea"/>
                <a:cs typeface="+mn-cs"/>
              </a:rPr>
              <a:t>，突显了环境的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寂静清幽</a:t>
            </a:r>
            <a:r>
              <a:rPr kumimoji="0" lang="zh-CN" altLang="en-US" sz="2800" b="1" i="0" u="none" strike="noStrike" kern="1200" cap="none" spc="0" normalizeH="0" baseline="0" noProof="0">
                <a:ln>
                  <a:noFill/>
                </a:ln>
                <a:solidFill>
                  <a:schemeClr val="tx1"/>
                </a:solidFill>
                <a:effectLst/>
                <a:uLnTx/>
                <a:uFillTx/>
                <a:latin typeface="+mn-lt"/>
                <a:ea typeface="+mn-ea"/>
                <a:cs typeface="+mn-cs"/>
              </a:rPr>
              <a:t>，营造出</a:t>
            </a:r>
            <a:r>
              <a:rPr kumimoji="0" lang="zh-CN" altLang="en-US" sz="2800" b="1" i="0" u="none" strike="noStrike" kern="1200" cap="none" spc="0" normalizeH="0" baseline="0" noProof="0">
                <a:ln>
                  <a:noFill/>
                </a:ln>
                <a:solidFill>
                  <a:srgbClr val="FF0000"/>
                </a:solidFill>
                <a:effectLst/>
                <a:uLnTx/>
                <a:uFillTx/>
                <a:latin typeface="+mn-lt"/>
                <a:ea typeface="+mn-ea"/>
                <a:cs typeface="+mn-cs"/>
              </a:rPr>
              <a:t>乡村宁静和谐的氛围。</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3600" b="1" noProof="0">
                <a:ln>
                  <a:noFill/>
                </a:ln>
                <a:solidFill>
                  <a:srgbClr val="FF0000"/>
                </a:solidFill>
                <a:effectLst/>
                <a:uLnTx/>
                <a:uFillTx/>
                <a:sym typeface="+mn-ea"/>
              </a:rPr>
              <a:t>解析</a:t>
            </a:r>
          </a:p>
          <a:p>
            <a:pPr algn="l"/>
            <a:r>
              <a:rPr lang="zh-CN" altLang="en-US" sz="2800" b="1" noProof="0">
                <a:ln>
                  <a:noFill/>
                </a:ln>
                <a:solidFill>
                  <a:schemeClr val="tx1"/>
                </a:solidFill>
                <a:effectLst/>
                <a:uLnTx/>
                <a:uFillTx/>
                <a:sym typeface="+mn-ea"/>
              </a:rPr>
              <a:t>       本题考查鉴赏诗歌的语言的能力。诗中“数声”和“一声”分别对应着不同的表现手法和表达效果,都符合本诗的整体意境。因此，在正确把握诗</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歌思想氛围的前提下,“数声”和“一声”皆可。</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u=3573703338,2676563063&amp;fm=26&amp;gp=0"/>
          <p:cNvPicPr>
            <a:picLocks noChangeAspect="1"/>
          </p:cNvPicPr>
          <p:nvPr/>
        </p:nvPicPr>
        <p:blipFill>
          <a:blip r:embed="rId7" cstate="print"/>
          <a:stretch>
            <a:fillRect/>
          </a:stretch>
        </p:blipFill>
        <p:spPr>
          <a:xfrm>
            <a:off x="-5715" y="0"/>
            <a:ext cx="12197715" cy="685736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92000"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2400" b="1" i="0" u="none" strike="noStrike" kern="1200" cap="none" spc="0" normalizeH="0" baseline="0" noProof="0">
                <a:ln>
                  <a:noFill/>
                </a:ln>
                <a:solidFill>
                  <a:schemeClr val="tx1"/>
                </a:solidFill>
                <a:effectLst/>
                <a:uLnTx/>
                <a:uFillTx/>
                <a:latin typeface="+mn-lt"/>
                <a:ea typeface="+mn-ea"/>
                <a:cs typeface="+mn-cs"/>
              </a:rPr>
              <a:t>       </a:t>
            </a:r>
            <a:r>
              <a:rPr kumimoji="0" lang="zh-CN" altLang="en-US" sz="2400" b="1" i="0" u="none" strike="noStrike" kern="1200" cap="none" spc="0" normalizeH="0" baseline="0" noProof="0">
                <a:ln>
                  <a:noFill/>
                </a:ln>
                <a:solidFill>
                  <a:srgbClr val="FF0000"/>
                </a:solidFill>
                <a:effectLst/>
                <a:uLnTx/>
                <a:uFillTx/>
                <a:latin typeface="+mn-lt"/>
                <a:ea typeface="+mn-ea"/>
                <a:cs typeface="+mn-cs"/>
              </a:rPr>
              <a:t>韦庄</a:t>
            </a:r>
            <a:r>
              <a:rPr kumimoji="0" lang="zh-CN" altLang="en-US" sz="2400" b="1" i="0" u="none" strike="noStrike" kern="1200" cap="none" spc="0" normalizeH="0" baseline="0" noProof="0">
                <a:ln>
                  <a:noFill/>
                </a:ln>
                <a:solidFill>
                  <a:schemeClr val="tx1"/>
                </a:solidFill>
                <a:effectLst/>
                <a:uLnTx/>
                <a:uFillTx/>
                <a:latin typeface="+mn-lt"/>
                <a:ea typeface="+mn-ea"/>
                <a:cs typeface="+mn-cs"/>
              </a:rPr>
              <a:t>(约836年-910年)，字端己 。京兆郡杜陵县(今陕西西安)人， 晚唐诗人、词人，五代时前蜀宰相。文昌右相韦待价七世孙、苏州刺史韦应物四世孙。</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韦庄出身京兆韦氏东眷逍遥公房。早年屡试不第，于乾宁元年(894年)才进士及第，出任校书郎。李询为两川宣瑜和协使时，召韦庄为判官，奉使入蜀，归朝后升任左补阙。天复元年(901年)，入蜀为王建掌书记，自此终身仕蜀。天佑四年(907年)，韦庄劝王建称帝，任左散骑常侍，判中书门下事，定开国制度。次年升任宰相。武成三年(910年)八月逝世，享年七十五岁，官终吏部侍郎兼平章事，谥"文靖"。</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      韦庄工诗，与温庭筠同为</a:t>
            </a:r>
            <a:r>
              <a:rPr kumimoji="0" lang="zh-CN" altLang="en-US" sz="2400" b="1" i="0" u="none" strike="noStrike" kern="1200" cap="none" spc="0" normalizeH="0" baseline="0" noProof="0">
                <a:ln>
                  <a:noFill/>
                </a:ln>
                <a:solidFill>
                  <a:srgbClr val="FF0000"/>
                </a:solidFill>
                <a:effectLst/>
                <a:uLnTx/>
                <a:uFillTx/>
                <a:latin typeface="+mn-lt"/>
                <a:ea typeface="+mn-ea"/>
                <a:cs typeface="+mn-cs"/>
              </a:rPr>
              <a:t>"花间派"</a:t>
            </a:r>
            <a:r>
              <a:rPr kumimoji="0" lang="zh-CN" altLang="en-US" sz="2400" b="1" i="0" u="none" strike="noStrike" kern="1200" cap="none" spc="0" normalizeH="0" baseline="0" noProof="0">
                <a:ln>
                  <a:noFill/>
                </a:ln>
                <a:solidFill>
                  <a:schemeClr val="tx1"/>
                </a:solidFill>
                <a:effectLst/>
                <a:uLnTx/>
                <a:uFillTx/>
                <a:latin typeface="+mn-lt"/>
                <a:ea typeface="+mn-ea"/>
                <a:cs typeface="+mn-cs"/>
              </a:rPr>
              <a:t>代表作家，并称</a:t>
            </a:r>
            <a:r>
              <a:rPr kumimoji="0" lang="zh-CN" altLang="en-US" sz="2400" b="1" i="0" u="none" strike="noStrike" kern="1200" cap="none" spc="0" normalizeH="0" baseline="0" noProof="0">
                <a:ln>
                  <a:noFill/>
                </a:ln>
                <a:solidFill>
                  <a:srgbClr val="FF0000"/>
                </a:solidFill>
                <a:effectLst/>
                <a:uLnTx/>
                <a:uFillTx/>
                <a:latin typeface="+mn-lt"/>
                <a:ea typeface="+mn-ea"/>
                <a:cs typeface="+mn-cs"/>
              </a:rPr>
              <a:t>"温韦"</a:t>
            </a:r>
            <a:r>
              <a:rPr kumimoji="0" lang="zh-CN" altLang="en-US" sz="2400" b="1" i="0" u="none" strike="noStrike" kern="1200" cap="none" spc="0" normalizeH="0" baseline="0" noProof="0">
                <a:ln>
                  <a:noFill/>
                </a:ln>
                <a:solidFill>
                  <a:schemeClr val="tx1"/>
                </a:solidFill>
                <a:effectLst/>
                <a:uLnTx/>
                <a:uFillTx/>
                <a:latin typeface="+mn-lt"/>
                <a:ea typeface="+mn-ea"/>
                <a:cs typeface="+mn-cs"/>
              </a:rPr>
              <a:t>。其律诗圆稳整赡、音调浏亮，绝句情致深婉、包蕴丰厚; 其词善用白描手法，词风清丽。所著长诗《秦妇吟》与《孔雀东南飞》《木兰诗》并称</a:t>
            </a:r>
            <a:r>
              <a:rPr kumimoji="0" lang="zh-CN" altLang="en-US" sz="2400" b="1" i="0" u="none" strike="noStrike" kern="1200" cap="none" spc="0" normalizeH="0" baseline="0" noProof="0">
                <a:ln>
                  <a:noFill/>
                </a:ln>
                <a:solidFill>
                  <a:srgbClr val="FF0000"/>
                </a:solidFill>
                <a:effectLst/>
                <a:uLnTx/>
                <a:uFillTx/>
                <a:latin typeface="+mn-lt"/>
                <a:ea typeface="+mn-ea"/>
                <a:cs typeface="+mn-cs"/>
              </a:rPr>
              <a:t>"乐府三绝"</a:t>
            </a:r>
            <a:r>
              <a:rPr kumimoji="0" lang="zh-CN" altLang="en-US" sz="2400" b="1" i="0" u="none" strike="noStrike" kern="1200" cap="none" spc="0" normalizeH="0" baseline="0" noProof="0">
                <a:ln>
                  <a:noFill/>
                </a:ln>
                <a:solidFill>
                  <a:schemeClr val="tx1"/>
                </a:solidFill>
                <a:effectLst/>
                <a:uLnTx/>
                <a:uFillTx/>
                <a:latin typeface="+mn-lt"/>
                <a:ea typeface="+mn-ea"/>
                <a:cs typeface="+mn-cs"/>
              </a:rPr>
              <a:t>。有《浣花集》十卷，后人又辑《浣花词》。 另有《菩萨蛮》五首为宋词奠基之作。《全唐诗》录其诗三百一十六首。</a:t>
            </a:r>
          </a:p>
          <a:p>
            <a:pPr algn="l"/>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r>
              <a:rPr kumimoji="0" lang="en-US" altLang="zh-CN" sz="2400" b="1" i="0" u="none" strike="noStrike" kern="1200" cap="none" spc="0" normalizeH="0" baseline="0" noProof="0">
                <a:ln>
                  <a:noFill/>
                </a:ln>
                <a:solidFill>
                  <a:srgbClr val="FF0000"/>
                </a:solidFill>
                <a:effectLst/>
                <a:uLnTx/>
                <a:uFillTx/>
                <a:latin typeface="+mn-lt"/>
                <a:ea typeface="+mn-ea"/>
                <a:cs typeface="+mn-cs"/>
              </a:rPr>
              <a:t>轶事典故</a:t>
            </a:r>
          </a:p>
          <a:p>
            <a:pPr algn="l"/>
            <a:r>
              <a:rPr kumimoji="0" lang="en-US" altLang="zh-CN" sz="2400" b="1" i="0" u="none" strike="noStrike" kern="1200" cap="none" spc="0" normalizeH="0" baseline="0" noProof="0">
                <a:ln>
                  <a:noFill/>
                </a:ln>
                <a:solidFill>
                  <a:schemeClr val="tx1"/>
                </a:solidFill>
                <a:effectLst/>
                <a:uLnTx/>
                <a:uFillTx/>
                <a:latin typeface="+mn-lt"/>
                <a:ea typeface="+mn-ea"/>
                <a:cs typeface="+mn-cs"/>
              </a:rPr>
              <a:t>《太平广记》记载:韦庄每次做饭，下多少米都有固定的分量，做饭烧的柴也要事先称好，若是吃烤肉，哪怕是少了一片他都会知晓。韦庄有个儿子，八岁时夭折了，入葬时，妻子为孩子穿上生前的衣服，却被韦庄剥了下来，只是以孩子原来睡的旧草席包裹着埋了。而且掩埋之后，韦庄还把草席带了回来。</a:t>
            </a:r>
          </a:p>
        </p:txBody>
      </p:sp>
      <p:pic>
        <p:nvPicPr>
          <p:cNvPr id="4" name="图片 3" descr="t01de2a1d50864cb066"/>
          <p:cNvPicPr>
            <a:picLocks noChangeAspect="1"/>
          </p:cNvPicPr>
          <p:nvPr/>
        </p:nvPicPr>
        <p:blipFill>
          <a:blip r:embed="rId7" cstate="print"/>
          <a:stretch>
            <a:fillRect/>
          </a:stretch>
        </p:blipFill>
        <p:spPr>
          <a:xfrm>
            <a:off x="9875520" y="3843655"/>
            <a:ext cx="1804035" cy="133604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字词解释</a:t>
            </a:r>
          </a:p>
          <a:p>
            <a:pPr algn="l"/>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新社：</a:t>
            </a:r>
            <a:r>
              <a:rPr kumimoji="0" lang="zh-CN" altLang="en-US" sz="2800" b="1" i="0" u="none" strike="noStrike" kern="1200" cap="none" spc="0" normalizeH="0" baseline="0" noProof="0">
                <a:ln>
                  <a:noFill/>
                </a:ln>
                <a:solidFill>
                  <a:schemeClr val="tx1"/>
                </a:solidFill>
                <a:effectLst/>
                <a:uLnTx/>
                <a:uFillTx/>
                <a:latin typeface="+mn-lt"/>
                <a:ea typeface="+mn-ea"/>
                <a:cs typeface="+mn-cs"/>
              </a:rPr>
              <a:t>即春社。 古代祭祀土地神以祈丰收，时间在立春后、清明前。</a:t>
            </a:r>
          </a:p>
          <a:p>
            <a:pPr algn="l"/>
            <a:r>
              <a:rPr lang="zh-CN" altLang="en-US" sz="2800" b="1" noProof="0">
                <a:ln>
                  <a:noFill/>
                </a:ln>
                <a:solidFill>
                  <a:schemeClr val="tx1"/>
                </a:solidFill>
                <a:effectLst/>
                <a:uLnTx/>
                <a:uFillTx/>
                <a:sym typeface="+mn-ea"/>
              </a:rPr>
              <a:t>饷：1.用酒食等款待。</a:t>
            </a:r>
            <a:r>
              <a:rPr kumimoji="0" lang="zh-CN" altLang="en-US" sz="2800" b="1" i="0" u="none" strike="noStrike" kern="1200" cap="none" spc="0" normalizeH="0" baseline="0" noProof="0">
                <a:ln>
                  <a:noFill/>
                </a:ln>
                <a:solidFill>
                  <a:schemeClr val="tx1"/>
                </a:solidFill>
                <a:effectLst/>
                <a:uLnTx/>
                <a:uFillTx/>
                <a:latin typeface="+mn-lt"/>
                <a:ea typeface="+mn-ea"/>
                <a:cs typeface="+mn-cs"/>
              </a:rPr>
              <a:t>2.薪金（旧时多指军警等的薪金）</a:t>
            </a:r>
          </a:p>
          <a:p>
            <a:pPr algn="l"/>
            <a:r>
              <a:rPr lang="zh-CN" altLang="en-US" sz="2800" b="1" noProof="0">
                <a:ln>
                  <a:noFill/>
                </a:ln>
                <a:solidFill>
                  <a:schemeClr val="tx1"/>
                </a:solidFill>
                <a:effectLst/>
                <a:uLnTx/>
                <a:uFillTx/>
                <a:sym typeface="+mn-ea"/>
              </a:rPr>
              <a:t>砧：zhēn，本意是指捣衣石。引申义是古代用于斩首或腰斩的刑具，犯人伏其上以受刑，现代工业中对砧的引申义一般为底座、基准之义。</a:t>
            </a:r>
          </a:p>
          <a:p>
            <a:pPr algn="l"/>
            <a:endParaRPr lang="zh-CN" altLang="en-US" sz="2800" b="1" noProof="0">
              <a:ln>
                <a:noFill/>
              </a:ln>
              <a:solidFill>
                <a:schemeClr val="tx1"/>
              </a:solidFill>
              <a:effectLst/>
              <a:uLnTx/>
              <a:uFillTx/>
              <a:sym typeface="+mn-ea"/>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译文</a:t>
            </a:r>
          </a:p>
          <a:p>
            <a:pPr algn="l"/>
            <a:r>
              <a:rPr kumimoji="0" lang="en-US" altLang="zh-CN" sz="2800" b="1" i="0" u="none" strike="noStrike" kern="1200" cap="none" spc="0" normalizeH="0" baseline="0" noProof="0">
                <a:ln>
                  <a:noFill/>
                </a:ln>
                <a:solidFill>
                  <a:schemeClr val="tx1"/>
                </a:solidFill>
                <a:effectLst/>
                <a:uLnTx/>
                <a:uFillTx/>
                <a:latin typeface="+mn-lt"/>
                <a:ea typeface="+mn-ea"/>
                <a:cs typeface="+mn-cs"/>
              </a:rPr>
              <a:t>绿色藤蔓的光影映在两扇门上，沿着墙边的一条小路在草木中若隐若现。因为雨水多，院子里挂在树上的果子都已成熟，稻子成熟了，水边的禽鸟也变得肥美了。家家户户都在酿制新酒迎接秋社日，落日的余晖伴随着远处传来的阵阵捣衣声渐渐消散，忽然传来几声牧童的笛声，原来是他们从什么地方的田间送饭归来了。</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en-US" altLang="zh-CN" sz="3600" b="1" i="0" u="none" strike="noStrike" kern="1200" cap="none" spc="0" normalizeH="0" baseline="0" noProof="0">
              <a:ln>
                <a:noFill/>
              </a:ln>
              <a:solidFill>
                <a:srgbClr val="FF0000"/>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pic>
        <p:nvPicPr>
          <p:cNvPr id="4" name="图片 3" descr="u=2644568584,1868691376&amp;fm=26&amp;gp=0"/>
          <p:cNvPicPr>
            <a:picLocks noChangeAspect="1"/>
          </p:cNvPicPr>
          <p:nvPr/>
        </p:nvPicPr>
        <p:blipFill>
          <a:blip r:embed="rId7" cstate="print"/>
          <a:stretch>
            <a:fillRect/>
          </a:stretch>
        </p:blipFill>
        <p:spPr>
          <a:xfrm>
            <a:off x="0" y="-1194435"/>
            <a:ext cx="12299315" cy="815022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5715"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en-US" altLang="zh-CN" sz="3200" b="1" i="0" u="none" strike="noStrike" kern="1200" cap="none" spc="0" normalizeH="0" baseline="0" noProof="0">
                <a:ln>
                  <a:noFill/>
                </a:ln>
                <a:solidFill>
                  <a:srgbClr val="FF0000"/>
                </a:solidFill>
                <a:effectLst/>
                <a:uLnTx/>
                <a:uFillTx/>
                <a:latin typeface="+mn-lt"/>
                <a:ea typeface="+mn-ea"/>
                <a:cs typeface="+mn-cs"/>
              </a:rPr>
              <a:t>2020</a:t>
            </a:r>
            <a:r>
              <a:rPr kumimoji="0" lang="zh-CN" altLang="en-US" sz="3200" b="1" i="0" u="none" strike="noStrike" kern="1200" cap="none" spc="0" normalizeH="0" baseline="0" noProof="0">
                <a:ln>
                  <a:noFill/>
                </a:ln>
                <a:solidFill>
                  <a:srgbClr val="FF0000"/>
                </a:solidFill>
                <a:effectLst/>
                <a:uLnTx/>
                <a:uFillTx/>
                <a:latin typeface="+mn-lt"/>
                <a:ea typeface="+mn-ea"/>
                <a:cs typeface="+mn-cs"/>
              </a:rPr>
              <a:t>山东卷</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古代诗歌阅读(本题共2小题，9分)</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阅读下面这首唐诗，完成15～16题。</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赠别郑炼赴襄阳</a:t>
            </a:r>
            <a:r>
              <a:rPr kumimoji="0" lang="zh-CN" altLang="en-US" sz="2800" b="1" i="0" u="none" strike="noStrike" kern="1200" cap="none" spc="0" normalizeH="0" baseline="0" noProof="0">
                <a:ln>
                  <a:noFill/>
                </a:ln>
                <a:solidFill>
                  <a:schemeClr val="tx1"/>
                </a:solidFill>
                <a:effectLst/>
                <a:uLnTx/>
                <a:uFillTx/>
                <a:latin typeface="+mn-lt"/>
                <a:ea typeface="+mn-ea"/>
                <a:cs typeface="+mn-cs"/>
              </a:rPr>
              <a:t>   杜 甫</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戎马交驰际，柴门老病身。</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把①君诗过日，念此别惊神。</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地阔峨眉晚，天高岘首春②。</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为于耆旧内③，试觅姓庞人④。</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[注]①把：握，执。②岘首山，在襄阳。③耆旧：年高望重的人。④姓庞人：指庞德公，汉末襄阳高士。</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15.下列对这首诗的理解和赏析，不正确的一项是（3分）</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A.诗的首联简单交代了兵荒马乱的时代背景和诗人年老多病的艰难境况。</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B.虽然日后仍有朋友的诗篇陪伴，但面对离别，诗人还是感到心惊神伤。</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C.诗人请郑炼在襄阳寻访庞德公那样的高士，表达了对先贤的仰慕之意。</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D.全诗情感表达含蓄蕴藉，格律谨严，比较典型地体现了杜甫诗的风格。</a:t>
            </a:r>
          </a:p>
          <a:p>
            <a:pPr algn="l"/>
            <a:r>
              <a:rPr kumimoji="0" lang="zh-CN" altLang="en-US" sz="2400" b="1" i="0" u="none" strike="noStrike" kern="1200" cap="none" spc="0" normalizeH="0" baseline="0" noProof="0">
                <a:ln>
                  <a:noFill/>
                </a:ln>
                <a:solidFill>
                  <a:schemeClr val="tx1"/>
                </a:solidFill>
                <a:effectLst/>
                <a:uLnTx/>
                <a:uFillTx/>
                <a:latin typeface="+mn-lt"/>
                <a:ea typeface="+mn-ea"/>
                <a:cs typeface="+mn-cs"/>
              </a:rPr>
              <a:t>16.诗的</a:t>
            </a:r>
            <a:r>
              <a:rPr kumimoji="0" lang="zh-CN" altLang="en-US" sz="2400" b="1" i="0" u="none" strike="noStrike" kern="1200" cap="none" spc="0" normalizeH="0" baseline="0" noProof="0">
                <a:ln>
                  <a:noFill/>
                </a:ln>
                <a:solidFill>
                  <a:srgbClr val="FF0000"/>
                </a:solidFill>
                <a:effectLst/>
                <a:uLnTx/>
                <a:uFillTx/>
                <a:latin typeface="+mn-lt"/>
                <a:ea typeface="+mn-ea"/>
                <a:cs typeface="+mn-cs"/>
              </a:rPr>
              <a:t>颈联</a:t>
            </a:r>
            <a:r>
              <a:rPr kumimoji="0" lang="zh-CN" altLang="en-US" sz="2400" b="1" i="0" u="none" strike="noStrike" kern="1200" cap="none" spc="0" normalizeH="0" baseline="0" noProof="0">
                <a:ln>
                  <a:noFill/>
                </a:ln>
                <a:solidFill>
                  <a:schemeClr val="tx1"/>
                </a:solidFill>
                <a:effectLst/>
                <a:uLnTx/>
                <a:uFillTx/>
                <a:latin typeface="+mn-lt"/>
                <a:ea typeface="+mn-ea"/>
                <a:cs typeface="+mn-cs"/>
              </a:rPr>
              <a:t>写到峨眉、岘首两座山，对表达</a:t>
            </a:r>
            <a:r>
              <a:rPr kumimoji="0" lang="zh-CN" altLang="en-US" sz="2400" b="1" i="0" u="none" strike="noStrike" kern="1200" cap="none" spc="0" normalizeH="0" baseline="0" noProof="0">
                <a:ln>
                  <a:noFill/>
                </a:ln>
                <a:solidFill>
                  <a:srgbClr val="FF0000"/>
                </a:solidFill>
                <a:effectLst/>
                <a:uLnTx/>
                <a:uFillTx/>
                <a:latin typeface="+mn-lt"/>
                <a:ea typeface="+mn-ea"/>
                <a:cs typeface="+mn-cs"/>
              </a:rPr>
              <a:t>离情</a:t>
            </a:r>
            <a:r>
              <a:rPr kumimoji="0" lang="zh-CN" altLang="en-US" sz="2400" b="1" i="0" u="none" strike="noStrike" kern="1200" cap="none" spc="0" normalizeH="0" baseline="0" noProof="0">
                <a:ln>
                  <a:noFill/>
                </a:ln>
                <a:solidFill>
                  <a:schemeClr val="tx1"/>
                </a:solidFill>
                <a:effectLst/>
                <a:uLnTx/>
                <a:uFillTx/>
                <a:latin typeface="+mn-lt"/>
                <a:ea typeface="+mn-ea"/>
                <a:cs typeface="+mn-cs"/>
              </a:rPr>
              <a:t>有何</a:t>
            </a:r>
            <a:r>
              <a:rPr kumimoji="0" lang="zh-CN" altLang="en-US" sz="2400" b="1" i="0" u="none" strike="noStrike" kern="1200" cap="none" spc="0" normalizeH="0" baseline="0" noProof="0">
                <a:ln>
                  <a:noFill/>
                </a:ln>
                <a:solidFill>
                  <a:srgbClr val="FF0000"/>
                </a:solidFill>
                <a:effectLst/>
                <a:uLnTx/>
                <a:uFillTx/>
                <a:latin typeface="+mn-lt"/>
                <a:ea typeface="+mn-ea"/>
                <a:cs typeface="+mn-cs"/>
              </a:rPr>
              <a:t>作用</a:t>
            </a:r>
            <a:r>
              <a:rPr kumimoji="0" lang="zh-CN" altLang="en-US" sz="2400" b="1" i="0" u="none" strike="noStrike" kern="1200" cap="none" spc="0" normalizeH="0" baseline="0" noProof="0">
                <a:ln>
                  <a:noFill/>
                </a:ln>
                <a:solidFill>
                  <a:schemeClr val="tx1"/>
                </a:solidFill>
                <a:effectLst/>
                <a:uLnTx/>
                <a:uFillTx/>
                <a:latin typeface="+mn-lt"/>
                <a:ea typeface="+mn-ea"/>
                <a:cs typeface="+mn-cs"/>
              </a:rPr>
              <a:t>？请简要分析。（6分）</a:t>
            </a:r>
          </a:p>
        </p:txBody>
      </p:sp>
      <p:pic>
        <p:nvPicPr>
          <p:cNvPr id="5" name="图片 4" descr="u=3394411792,3127873404&amp;fm=26&amp;gp=0"/>
          <p:cNvPicPr>
            <a:picLocks noChangeAspect="1"/>
          </p:cNvPicPr>
          <p:nvPr/>
        </p:nvPicPr>
        <p:blipFill>
          <a:blip r:embed="rId7" cstate="print"/>
          <a:stretch>
            <a:fillRect/>
          </a:stretch>
        </p:blipFill>
        <p:spPr>
          <a:xfrm>
            <a:off x="6432550" y="47625"/>
            <a:ext cx="4762500" cy="337883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15.下列对这首诗的理解和赏析，不正确的一项是（3分）</a:t>
            </a:r>
            <a:r>
              <a:rPr kumimoji="0" lang="en-US" altLang="zh-CN" sz="2800" b="1" i="0" u="none" strike="noStrike" kern="1200" cap="none" spc="0" normalizeH="0" baseline="0" noProof="0">
                <a:ln>
                  <a:noFill/>
                </a:ln>
                <a:solidFill>
                  <a:srgbClr val="FF0000"/>
                </a:solidFill>
                <a:effectLst/>
                <a:uLnTx/>
                <a:uFillTx/>
                <a:latin typeface="+mn-lt"/>
                <a:ea typeface="+mn-ea"/>
                <a:cs typeface="+mn-cs"/>
              </a:rPr>
              <a:t>B</a:t>
            </a:r>
            <a:endParaRPr kumimoji="0" lang="zh-CN" altLang="en-US" sz="2800" b="1" i="0" u="none" strike="noStrike" kern="1200" cap="none" spc="0" normalizeH="0" baseline="0" noProof="0">
              <a:ln>
                <a:noFill/>
              </a:ln>
              <a:solidFill>
                <a:srgbClr val="FF0000"/>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A.诗的首联简单交代了兵荒马乱的时代背景和诗人年老多病的艰难境况。</a:t>
            </a: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B.</a:t>
            </a:r>
            <a:r>
              <a:rPr kumimoji="0" lang="zh-CN" altLang="en-US" sz="2800" b="1" i="0" u="none" strike="noStrike" kern="1200" cap="none" spc="0" normalizeH="0" baseline="0" noProof="0">
                <a:ln>
                  <a:noFill/>
                </a:ln>
                <a:solidFill>
                  <a:schemeClr val="tx1"/>
                </a:solidFill>
                <a:effectLst/>
                <a:uLnTx/>
                <a:uFillTx/>
                <a:latin typeface="+mn-lt"/>
                <a:ea typeface="+mn-ea"/>
                <a:cs typeface="+mn-cs"/>
              </a:rPr>
              <a:t>虽然日后仍有朋友的诗篇陪伴，但面对离别，诗人还是感到心惊神伤。</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C.诗人请郑炼在襄阳寻访庞德公那样的高士，表达了对先贤的仰慕之意。</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D.全诗情感表达含蓄蕴藉，格律谨严，比较典型地体现了杜甫诗的风格。</a:t>
            </a: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rgbClr val="FF0000"/>
                </a:solidFill>
                <a:effectLst/>
                <a:uLnTx/>
                <a:uFillTx/>
                <a:latin typeface="+mn-lt"/>
                <a:ea typeface="+mn-ea"/>
                <a:cs typeface="+mn-cs"/>
              </a:rPr>
              <a:t>解析</a:t>
            </a: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       本题考查理解诗歌内容和作者的情感态度的能力。B项解释有误。首联</a:t>
            </a:r>
            <a:r>
              <a:rPr kumimoji="0" lang="en-US" altLang="zh-CN" sz="2800" b="1" i="0" u="none" strike="noStrike" kern="1200" cap="none" spc="0" normalizeH="0" baseline="0" noProof="0">
                <a:ln>
                  <a:noFill/>
                </a:ln>
                <a:solidFill>
                  <a:schemeClr val="tx1"/>
                </a:solidFill>
                <a:effectLst/>
                <a:uLnTx/>
                <a:uFillTx/>
                <a:latin typeface="+mn-lt"/>
                <a:ea typeface="+mn-ea"/>
                <a:cs typeface="+mn-cs"/>
              </a:rPr>
              <a:t>“</a:t>
            </a:r>
            <a:r>
              <a:rPr lang="zh-CN" altLang="en-US" sz="2800" b="1" noProof="0">
                <a:ln>
                  <a:noFill/>
                </a:ln>
                <a:solidFill>
                  <a:schemeClr val="tx1"/>
                </a:solidFill>
                <a:effectLst/>
                <a:uLnTx/>
                <a:uFillTx/>
                <a:sym typeface="+mn-ea"/>
              </a:rPr>
              <a:t>戎马</a:t>
            </a:r>
            <a:r>
              <a:rPr lang="en-US" altLang="zh-CN" sz="2800" b="1" noProof="0">
                <a:ln>
                  <a:noFill/>
                </a:ln>
                <a:solidFill>
                  <a:schemeClr val="tx1"/>
                </a:solidFill>
                <a:effectLst/>
                <a:uLnTx/>
                <a:uFillTx/>
                <a:sym typeface="+mn-ea"/>
              </a:rPr>
              <a:t>”“</a:t>
            </a:r>
            <a:r>
              <a:rPr lang="zh-CN" altLang="en-US" sz="2800" b="1" noProof="0">
                <a:ln>
                  <a:noFill/>
                </a:ln>
                <a:solidFill>
                  <a:schemeClr val="tx1"/>
                </a:solidFill>
                <a:effectLst/>
                <a:uLnTx/>
                <a:uFillTx/>
                <a:sym typeface="+mn-ea"/>
              </a:rPr>
              <a:t>柴门</a:t>
            </a:r>
            <a:r>
              <a:rPr lang="en-US" altLang="zh-CN" sz="2800" b="1" noProof="0">
                <a:ln>
                  <a:noFill/>
                </a:ln>
                <a:solidFill>
                  <a:schemeClr val="tx1"/>
                </a:solidFill>
                <a:effectLst/>
                <a:uLnTx/>
                <a:uFillTx/>
                <a:sym typeface="+mn-ea"/>
              </a:rPr>
              <a:t>”“</a:t>
            </a:r>
            <a:r>
              <a:rPr lang="zh-CN" altLang="en-US" sz="2800" b="1" noProof="0">
                <a:ln>
                  <a:noFill/>
                </a:ln>
                <a:solidFill>
                  <a:schemeClr val="tx1"/>
                </a:solidFill>
                <a:effectLst/>
                <a:uLnTx/>
                <a:uFillTx/>
                <a:sym typeface="+mn-ea"/>
              </a:rPr>
              <a:t>老病身</a:t>
            </a:r>
            <a:r>
              <a:rPr lang="en-US" altLang="zh-CN" sz="2800" b="1" noProof="0">
                <a:ln>
                  <a:noFill/>
                </a:ln>
                <a:solidFill>
                  <a:schemeClr val="tx1"/>
                </a:solidFill>
                <a:effectLst/>
                <a:uLnTx/>
                <a:uFillTx/>
                <a:sym typeface="+mn-ea"/>
              </a:rPr>
              <a:t>”</a:t>
            </a:r>
            <a:r>
              <a:rPr kumimoji="0" lang="zh-CN" altLang="en-US" sz="2800" b="1" i="0" u="none" strike="noStrike" kern="1200" cap="none" spc="0" normalizeH="0" baseline="0" noProof="0">
                <a:ln>
                  <a:noFill/>
                </a:ln>
                <a:solidFill>
                  <a:schemeClr val="tx1"/>
                </a:solidFill>
                <a:effectLst/>
                <a:uLnTx/>
                <a:uFillTx/>
                <a:latin typeface="+mn-lt"/>
                <a:ea typeface="+mn-ea"/>
                <a:cs typeface="+mn-cs"/>
              </a:rPr>
              <a:t>得知身处战乱，年老多病,诗人靠阅读郑炼的诗歌度日,想到这次别离,不免感到心惊神伤。“把君诗过日”言郑诗诗味隽永,可以消遣时日。</a:t>
            </a:r>
          </a:p>
          <a:p>
            <a:pPr algn="l"/>
            <a:endPar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mn-lt"/>
                <a:ea typeface="+mn-ea"/>
                <a:cs typeface="+mn-cs"/>
              </a:rPr>
              <a:t>16.诗的</a:t>
            </a:r>
            <a:r>
              <a:rPr kumimoji="0" lang="zh-CN" altLang="en-US" sz="2800" b="1" i="0" u="none" strike="noStrike" kern="1200" cap="none" spc="0" normalizeH="0" baseline="0" noProof="0">
                <a:ln>
                  <a:noFill/>
                </a:ln>
                <a:solidFill>
                  <a:srgbClr val="FF0000"/>
                </a:solidFill>
                <a:effectLst/>
                <a:uLnTx/>
                <a:uFillTx/>
                <a:latin typeface="+mn-lt"/>
                <a:ea typeface="+mn-ea"/>
                <a:cs typeface="+mn-cs"/>
              </a:rPr>
              <a:t>颈联</a:t>
            </a:r>
            <a:r>
              <a:rPr kumimoji="0" lang="zh-CN" altLang="en-US" sz="2800" b="1" i="0" u="none" strike="noStrike" kern="1200" cap="none" spc="0" normalizeH="0" baseline="0" noProof="0">
                <a:ln>
                  <a:noFill/>
                </a:ln>
                <a:solidFill>
                  <a:schemeClr val="tx1"/>
                </a:solidFill>
                <a:effectLst/>
                <a:uLnTx/>
                <a:uFillTx/>
                <a:latin typeface="+mn-lt"/>
                <a:ea typeface="+mn-ea"/>
                <a:cs typeface="+mn-cs"/>
              </a:rPr>
              <a:t>写到峨眉、岘首两座山，对表达</a:t>
            </a:r>
            <a:r>
              <a:rPr kumimoji="0" lang="zh-CN" altLang="en-US" sz="2800" b="1" i="0" u="none" strike="noStrike" kern="1200" cap="none" spc="0" normalizeH="0" baseline="0" noProof="0">
                <a:ln>
                  <a:noFill/>
                </a:ln>
                <a:solidFill>
                  <a:srgbClr val="FF0000"/>
                </a:solidFill>
                <a:effectLst/>
                <a:uLnTx/>
                <a:uFillTx/>
                <a:latin typeface="+mn-lt"/>
                <a:ea typeface="+mn-ea"/>
                <a:cs typeface="+mn-cs"/>
              </a:rPr>
              <a:t>离情</a:t>
            </a:r>
            <a:r>
              <a:rPr kumimoji="0" lang="zh-CN" altLang="en-US" sz="2800" b="1" i="0" u="none" strike="noStrike" kern="1200" cap="none" spc="0" normalizeH="0" baseline="0" noProof="0">
                <a:ln>
                  <a:noFill/>
                </a:ln>
                <a:solidFill>
                  <a:schemeClr val="tx1"/>
                </a:solidFill>
                <a:effectLst/>
                <a:uLnTx/>
                <a:uFillTx/>
                <a:latin typeface="+mn-lt"/>
                <a:ea typeface="+mn-ea"/>
                <a:cs typeface="+mn-cs"/>
              </a:rPr>
              <a:t>有何</a:t>
            </a:r>
            <a:r>
              <a:rPr kumimoji="0" lang="zh-CN" altLang="en-US" sz="2800" b="1" i="0" u="none" strike="noStrike" kern="1200" cap="none" spc="0" normalizeH="0" baseline="0" noProof="0">
                <a:ln>
                  <a:noFill/>
                </a:ln>
                <a:solidFill>
                  <a:srgbClr val="FF0000"/>
                </a:solidFill>
                <a:effectLst/>
                <a:uLnTx/>
                <a:uFillTx/>
                <a:latin typeface="+mn-lt"/>
                <a:ea typeface="+mn-ea"/>
                <a:cs typeface="+mn-cs"/>
              </a:rPr>
              <a:t>作用？</a:t>
            </a:r>
            <a:r>
              <a:rPr kumimoji="0" lang="zh-CN" altLang="en-US" sz="2800" b="1" i="0" u="none" strike="noStrike" kern="1200" cap="none" spc="0" normalizeH="0" baseline="0" noProof="0">
                <a:ln>
                  <a:noFill/>
                </a:ln>
                <a:solidFill>
                  <a:schemeClr val="tx1"/>
                </a:solidFill>
                <a:effectLst/>
                <a:uLnTx/>
                <a:uFillTx/>
                <a:latin typeface="+mn-lt"/>
                <a:ea typeface="+mn-ea"/>
                <a:cs typeface="+mn-cs"/>
              </a:rPr>
              <a:t>请简要分析。（6分）</a:t>
            </a:r>
          </a:p>
          <a:p>
            <a:pPr algn="l"/>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①峨眉山位于蜀地，岘首山位于襄阳，二者</a:t>
            </a:r>
            <a:r>
              <a:rPr kumimoji="0" lang="zh-CN" altLang="en-US" sz="2800" b="1" i="0" u="none" strike="noStrike" kern="1200" cap="none" spc="0" normalizeH="0" baseline="0" noProof="0">
                <a:ln>
                  <a:noFill/>
                </a:ln>
                <a:solidFill>
                  <a:srgbClr val="FF0000"/>
                </a:solidFill>
                <a:effectLst/>
                <a:uLnTx/>
                <a:uFillTx/>
                <a:latin typeface="Calibri" panose="020F0502020204030204" charset="0"/>
                <a:ea typeface="+mn-ea"/>
                <a:cs typeface="+mn-cs"/>
              </a:rPr>
              <a:t>相距遥远</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；②以两山相距之远</a:t>
            </a:r>
            <a:r>
              <a:rPr kumimoji="0" lang="zh-CN" altLang="en-US" sz="2800" b="1" i="0" u="none" strike="noStrike" kern="1200" cap="none" spc="0" normalizeH="0" baseline="0" noProof="0">
                <a:ln>
                  <a:noFill/>
                </a:ln>
                <a:solidFill>
                  <a:srgbClr val="FF0000"/>
                </a:solidFill>
                <a:effectLst/>
                <a:uLnTx/>
                <a:uFillTx/>
                <a:latin typeface="Calibri" panose="020F0502020204030204" charset="0"/>
                <a:ea typeface="+mn-ea"/>
                <a:cs typeface="+mn-cs"/>
              </a:rPr>
              <a:t>代指自己与朋友的远离</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a:t>
            </a:r>
            <a:r>
              <a:rPr kumimoji="0" lang="zh-CN" altLang="en-US" sz="2800" b="1" i="0" u="none" strike="noStrike" kern="1200" cap="none" spc="0" normalizeH="0" baseline="0" noProof="0">
                <a:ln>
                  <a:noFill/>
                </a:ln>
                <a:solidFill>
                  <a:srgbClr val="FF0000"/>
                </a:solidFill>
                <a:effectLst/>
                <a:uLnTx/>
                <a:uFillTx/>
                <a:latin typeface="Calibri" panose="020F0502020204030204" charset="0"/>
                <a:ea typeface="+mn-ea"/>
                <a:cs typeface="+mn-cs"/>
              </a:rPr>
              <a:t>不舍之情</a:t>
            </a:r>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见于言外。</a:t>
            </a:r>
          </a:p>
          <a:p>
            <a:pPr algn="l"/>
            <a:endPar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endParaRPr>
          </a:p>
          <a:p>
            <a:pPr algn="l"/>
            <a:r>
              <a:rPr lang="zh-CN" altLang="en-US" sz="2800" b="1" noProof="0">
                <a:ln>
                  <a:noFill/>
                </a:ln>
                <a:solidFill>
                  <a:schemeClr val="tx1"/>
                </a:solidFill>
                <a:effectLst/>
                <a:uLnTx/>
                <a:uFillTx/>
                <a:sym typeface="+mn-ea"/>
              </a:rPr>
              <a:t>解析</a:t>
            </a:r>
          </a:p>
          <a:p>
            <a:pPr algn="l"/>
            <a:r>
              <a:rPr lang="zh-CN" altLang="en-US" sz="2800" b="1" noProof="0">
                <a:ln>
                  <a:noFill/>
                </a:ln>
                <a:solidFill>
                  <a:schemeClr val="tx1"/>
                </a:solidFill>
                <a:effectLst/>
                <a:uLnTx/>
                <a:uFillTx/>
                <a:sym typeface="+mn-ea"/>
              </a:rPr>
              <a:t>       本题考查鉴赏诗歌形象、语言和表达技巧的能力。峨眉、岘首两座山，对表达</a:t>
            </a:r>
            <a:r>
              <a:rPr lang="zh-CN" altLang="en-US" sz="2800" b="1" noProof="0">
                <a:ln>
                  <a:noFill/>
                </a:ln>
                <a:solidFill>
                  <a:srgbClr val="FF0000"/>
                </a:solidFill>
                <a:effectLst/>
                <a:uLnTx/>
                <a:uFillTx/>
                <a:sym typeface="+mn-ea"/>
              </a:rPr>
              <a:t>离情</a:t>
            </a:r>
            <a:r>
              <a:rPr lang="zh-CN" altLang="en-US" sz="2800" b="1" noProof="0">
                <a:ln>
                  <a:noFill/>
                </a:ln>
                <a:solidFill>
                  <a:schemeClr val="tx1"/>
                </a:solidFill>
                <a:effectLst/>
                <a:uLnTx/>
                <a:uFillTx/>
                <a:sym typeface="+mn-ea"/>
              </a:rPr>
              <a:t>有何</a:t>
            </a:r>
            <a:r>
              <a:rPr lang="zh-CN" altLang="en-US" sz="2800" b="1" noProof="0">
                <a:ln>
                  <a:noFill/>
                </a:ln>
                <a:solidFill>
                  <a:srgbClr val="FF0000"/>
                </a:solidFill>
                <a:effectLst/>
                <a:uLnTx/>
                <a:uFillTx/>
                <a:sym typeface="+mn-ea"/>
              </a:rPr>
              <a:t>作用。此题是考查</a:t>
            </a:r>
            <a:r>
              <a:rPr lang="zh-CN" altLang="en-US" sz="2800" b="1" noProof="0">
                <a:ln>
                  <a:noFill/>
                </a:ln>
                <a:solidFill>
                  <a:schemeClr val="tx1"/>
                </a:solidFill>
                <a:effectLst/>
                <a:uLnTx/>
                <a:uFillTx/>
                <a:sym typeface="+mn-ea"/>
              </a:rPr>
              <a:t>意象对表达情感的作用是什么。答题步骤：</a:t>
            </a:r>
            <a:r>
              <a:rPr kumimoji="0" lang="zh-CN" altLang="en-US" sz="2800" b="1" i="0" u="none" strike="noStrike" kern="1200" cap="none" spc="0" normalizeH="0" baseline="0" noProof="0">
                <a:ln>
                  <a:noFill/>
                </a:ln>
                <a:solidFill>
                  <a:srgbClr val="FF0000"/>
                </a:solidFill>
                <a:effectLst/>
                <a:uLnTx/>
                <a:uFillTx/>
                <a:latin typeface="+mn-lt"/>
                <a:ea typeface="+mn-ea"/>
                <a:cs typeface="+mn-cs"/>
              </a:rPr>
              <a:t>先</a:t>
            </a:r>
            <a:r>
              <a:rPr kumimoji="0" lang="zh-CN" altLang="en-US" sz="2800" b="1" i="0" u="none" strike="noStrike" kern="1200" cap="none" spc="0" normalizeH="0" baseline="0" noProof="0">
                <a:ln>
                  <a:noFill/>
                </a:ln>
                <a:solidFill>
                  <a:schemeClr val="tx1"/>
                </a:solidFill>
                <a:effectLst/>
                <a:uLnTx/>
                <a:uFillTx/>
                <a:latin typeface="+mn-lt"/>
                <a:ea typeface="+mn-ea"/>
                <a:cs typeface="+mn-cs"/>
              </a:rPr>
              <a:t>要理解意象的固定意思及其所在诗句的意思，若有象征意思也应答出来。</a:t>
            </a:r>
            <a:r>
              <a:rPr kumimoji="0" lang="zh-CN" altLang="en-US" sz="2800" b="1" i="0" u="none" strike="noStrike" kern="1200" cap="none" spc="0" normalizeH="0" baseline="0" noProof="0">
                <a:ln>
                  <a:noFill/>
                </a:ln>
                <a:solidFill>
                  <a:srgbClr val="FF0000"/>
                </a:solidFill>
                <a:effectLst/>
                <a:uLnTx/>
                <a:uFillTx/>
                <a:latin typeface="+mn-lt"/>
                <a:ea typeface="+mn-ea"/>
                <a:cs typeface="+mn-cs"/>
              </a:rPr>
              <a:t>再</a:t>
            </a:r>
            <a:r>
              <a:rPr kumimoji="0" lang="zh-CN" altLang="en-US" sz="2800" b="1" i="0" u="none" strike="noStrike" kern="1200" cap="none" spc="0" normalizeH="0" baseline="0" noProof="0">
                <a:ln>
                  <a:noFill/>
                </a:ln>
                <a:solidFill>
                  <a:schemeClr val="tx1"/>
                </a:solidFill>
                <a:effectLst/>
                <a:uLnTx/>
                <a:uFillTx/>
                <a:latin typeface="+mn-lt"/>
                <a:ea typeface="+mn-ea"/>
                <a:cs typeface="+mn-cs"/>
              </a:rPr>
              <a:t>解释诗句的意思，如本诗用峨眉与岘首两山的地理位置象征诗人与友人相隔甚远。</a:t>
            </a:r>
            <a:r>
              <a:rPr kumimoji="0" lang="zh-CN" altLang="en-US" sz="2800" b="1" i="0" u="none" strike="noStrike" kern="1200" cap="none" spc="0" normalizeH="0" baseline="0" noProof="0">
                <a:ln>
                  <a:noFill/>
                </a:ln>
                <a:solidFill>
                  <a:srgbClr val="FF0000"/>
                </a:solidFill>
                <a:effectLst/>
                <a:uLnTx/>
                <a:uFillTx/>
                <a:latin typeface="+mn-lt"/>
                <a:ea typeface="+mn-ea"/>
                <a:cs typeface="+mn-cs"/>
              </a:rPr>
              <a:t>接着</a:t>
            </a:r>
            <a:r>
              <a:rPr kumimoji="0" lang="zh-CN" altLang="en-US" sz="2800" b="1" i="0" u="none" strike="noStrike" kern="1200" cap="none" spc="0" normalizeH="0" baseline="0" noProof="0">
                <a:ln>
                  <a:noFill/>
                </a:ln>
                <a:solidFill>
                  <a:schemeClr val="tx1"/>
                </a:solidFill>
                <a:effectLst/>
                <a:uLnTx/>
                <a:uFillTx/>
                <a:latin typeface="+mn-lt"/>
                <a:ea typeface="+mn-ea"/>
                <a:cs typeface="+mn-cs"/>
              </a:rPr>
              <a:t>谈意象本身对表达感情的作用，</a:t>
            </a:r>
            <a:r>
              <a:rPr kumimoji="0" lang="zh-CN" altLang="en-US" sz="2800" b="1" i="0" u="none" strike="noStrike" kern="1200" cap="none" spc="0" normalizeH="0" baseline="0" noProof="0">
                <a:ln>
                  <a:noFill/>
                </a:ln>
                <a:solidFill>
                  <a:srgbClr val="FF0000"/>
                </a:solidFill>
                <a:effectLst/>
                <a:uLnTx/>
                <a:uFillTx/>
                <a:latin typeface="+mn-lt"/>
                <a:ea typeface="+mn-ea"/>
                <a:cs typeface="+mn-cs"/>
              </a:rPr>
              <a:t>意象常见的作用有营造氛围、暗示背景或社会环境、奠定感情基调、借景抒情、化无形为有形等</a:t>
            </a:r>
            <a:r>
              <a:rPr kumimoji="0" lang="zh-CN" altLang="en-US" sz="2800" b="1" i="0" u="none" strike="noStrike" kern="1200" cap="none" spc="0" normalizeH="0" baseline="0" noProof="0">
                <a:ln>
                  <a:noFill/>
                </a:ln>
                <a:solidFill>
                  <a:schemeClr val="tx1"/>
                </a:solidFill>
                <a:effectLst/>
                <a:uLnTx/>
                <a:uFillTx/>
                <a:latin typeface="+mn-lt"/>
                <a:ea typeface="+mn-ea"/>
                <a:cs typeface="+mn-cs"/>
              </a:rPr>
              <a:t>,要具体答出意象营造了什么氛围、抒发了什么情感。</a:t>
            </a:r>
          </a:p>
          <a:p>
            <a:pPr algn="l"/>
            <a:endPar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b="1" noProof="0">
                <a:ln>
                  <a:noFill/>
                </a:ln>
                <a:solidFill>
                  <a:srgbClr val="FF0000"/>
                </a:solidFill>
                <a:effectLst/>
                <a:uLnTx/>
                <a:uFillTx/>
                <a:sym typeface="+mn-ea"/>
              </a:rPr>
              <a:t>《赠别郑炼赴襄阳</a:t>
            </a:r>
            <a:r>
              <a:rPr lang="zh-CN" altLang="en-US" sz="3200" b="1" noProof="0">
                <a:ln>
                  <a:noFill/>
                </a:ln>
                <a:solidFill>
                  <a:schemeClr val="tx1"/>
                </a:solidFill>
                <a:effectLst/>
                <a:uLnTx/>
                <a:uFillTx/>
                <a:sym typeface="+mn-ea"/>
              </a:rPr>
              <a:t> 》中提到</a:t>
            </a:r>
            <a:r>
              <a:rPr lang="zh-CN" altLang="en-US" sz="3200" b="1" noProof="0">
                <a:ln>
                  <a:noFill/>
                </a:ln>
                <a:solidFill>
                  <a:srgbClr val="FF0000"/>
                </a:solidFill>
                <a:effectLst/>
                <a:uLnTx/>
                <a:uFillTx/>
                <a:sym typeface="+mn-ea"/>
              </a:rPr>
              <a:t>郑炼赴襄阳，诗中</a:t>
            </a:r>
            <a:r>
              <a:rPr lang="en-US" altLang="zh-CN" sz="3200" b="1" noProof="0">
                <a:ln>
                  <a:noFill/>
                </a:ln>
                <a:solidFill>
                  <a:srgbClr val="FF0000"/>
                </a:solidFill>
                <a:effectLst/>
                <a:uLnTx/>
                <a:uFillTx/>
                <a:sym typeface="+mn-ea"/>
              </a:rPr>
              <a:t>“</a:t>
            </a:r>
            <a:r>
              <a:rPr lang="zh-CN" altLang="en-US" sz="3200" b="1" noProof="0">
                <a:ln>
                  <a:noFill/>
                </a:ln>
                <a:solidFill>
                  <a:schemeClr val="tx1"/>
                </a:solidFill>
                <a:effectLst/>
                <a:uLnTx/>
                <a:uFillTx/>
                <a:sym typeface="+mn-ea"/>
              </a:rPr>
              <a:t>岘首春</a:t>
            </a:r>
            <a:r>
              <a:rPr lang="en-US" altLang="zh-CN" sz="3200" b="1" noProof="0">
                <a:ln>
                  <a:noFill/>
                </a:ln>
                <a:solidFill>
                  <a:schemeClr val="tx1"/>
                </a:solidFill>
                <a:effectLst/>
                <a:uLnTx/>
                <a:uFillTx/>
                <a:sym typeface="+mn-ea"/>
              </a:rPr>
              <a:t>”</a:t>
            </a:r>
            <a:r>
              <a:rPr lang="zh-CN" altLang="en-US" sz="3200" b="1" noProof="0">
                <a:ln>
                  <a:noFill/>
                </a:ln>
                <a:solidFill>
                  <a:schemeClr val="tx1"/>
                </a:solidFill>
                <a:effectLst/>
                <a:uLnTx/>
                <a:uFillTx/>
                <a:sym typeface="+mn-ea"/>
              </a:rPr>
              <a:t>是友人所去之地，那作者在峨眉，可知此诗应作于居蜀期间。</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algn="l"/>
            <a:r>
              <a:rPr kumimoji="0" lang="zh-CN" altLang="en-US" sz="3200" b="1" i="0" u="none" strike="noStrike" kern="1200" cap="none" spc="0" normalizeH="0" baseline="0" noProof="0">
                <a:ln>
                  <a:noFill/>
                </a:ln>
                <a:solidFill>
                  <a:srgbClr val="FF0000"/>
                </a:solidFill>
                <a:effectLst/>
                <a:uLnTx/>
                <a:uFillTx/>
                <a:latin typeface="Calibri" panose="020F0502020204030204" charset="0"/>
                <a:ea typeface="+mn-ea"/>
                <a:cs typeface="+mn-cs"/>
              </a:rPr>
              <a:t>译文</a:t>
            </a:r>
          </a:p>
          <a:p>
            <a:pPr algn="l"/>
            <a:endParaRPr kumimoji="0" lang="zh-CN" altLang="en-US" sz="3200" b="1" i="0" u="none" strike="noStrike" kern="1200" cap="none" spc="0" normalizeH="0" baseline="0" noProof="0">
              <a:ln>
                <a:noFill/>
              </a:ln>
              <a:solidFill>
                <a:srgbClr val="FF0000"/>
              </a:solidFill>
              <a:effectLst/>
              <a:uLnTx/>
              <a:uFillTx/>
              <a:latin typeface="Calibri" panose="020F0502020204030204" charset="0"/>
              <a:ea typeface="+mn-ea"/>
              <a:cs typeface="+mn-cs"/>
            </a:endParaRPr>
          </a:p>
          <a:p>
            <a:pPr algn="l"/>
            <a:r>
              <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rPr>
              <a:t>        时局不稳、</a:t>
            </a:r>
            <a:r>
              <a:rPr lang="zh-CN" altLang="en-US" sz="2800" b="1" noProof="0">
                <a:ln>
                  <a:noFill/>
                </a:ln>
                <a:solidFill>
                  <a:schemeClr val="tx1"/>
                </a:solidFill>
                <a:effectLst/>
                <a:uLnTx/>
                <a:uFillTx/>
                <a:sym typeface="+mn-ea"/>
              </a:rPr>
              <a:t>兵荒马乱之际，我年老多病、身居偏远的陋室。手握你的诗句度过时日，想到这次别离,不免感到心惊神伤。天高地阔，在此一别，我们二人身居两处，峨眉天晚，岘首一片春色。为了身处于年高望重的人之间，你可以在襄阳寻访庞德公那样的高士。</a:t>
            </a:r>
            <a:endParaRPr kumimoji="0" lang="zh-CN" altLang="en-US" sz="2800" b="1" i="0" u="none" strike="noStrike" kern="1200" cap="none" spc="0" normalizeH="0" baseline="0" noProof="0">
              <a:ln>
                <a:noFill/>
              </a:ln>
              <a:solidFill>
                <a:schemeClr val="tx1"/>
              </a:solidFill>
              <a:effectLst/>
              <a:uLnTx/>
              <a:uFillTx/>
              <a:latin typeface="Calibri" panose="020F0502020204030204" charset="0"/>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2400" b="1" i="0" u="none" strike="noStrike" kern="1200" cap="none" spc="0" normalizeH="0" baseline="0" noProof="0">
                <a:ln>
                  <a:noFill/>
                </a:ln>
                <a:solidFill>
                  <a:srgbClr val="FF0000"/>
                </a:solidFill>
                <a:effectLst/>
                <a:uLnTx/>
                <a:uFillTx/>
                <a:latin typeface="Calibri" panose="020F0502020204030204" charset="0"/>
                <a:ea typeface="+mn-ea"/>
                <a:cs typeface="+mn-cs"/>
              </a:rPr>
              <a:t>杜甫西南漂泊</a:t>
            </a:r>
          </a:p>
          <a:p>
            <a:pPr algn="l"/>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         </a:t>
            </a:r>
            <a:r>
              <a:rPr kumimoji="0" lang="zh-CN" altLang="en-US" sz="2000" b="1" i="0" u="none" strike="noStrike" kern="1200" cap="none" spc="0" normalizeH="0" baseline="0" noProof="0">
                <a:ln>
                  <a:noFill/>
                </a:ln>
                <a:solidFill>
                  <a:schemeClr val="tx1"/>
                </a:solidFill>
                <a:effectLst/>
                <a:uLnTx/>
                <a:uFillTx/>
                <a:latin typeface="Calibri" panose="020F0502020204030204" charset="0"/>
                <a:ea typeface="+mn-ea"/>
                <a:cs typeface="+mn-cs"/>
              </a:rPr>
              <a:t>乾元二年（759）夏天，华州及关中大旱，杜甫写下《夏日叹》和《夏夜叹》，忧时伤乱，咏叹国难民苦。这年立秋后，杜甫因对污浊的时政痛心疾首，而放弃了华州司功参军的职务，西去秦州（今甘肃省天水一带）。杜甫在华州司功任内，共作诗30多首。杜甫几经辗转，最后到了成都，在严武等人的帮助下，在城西浣花溪畔，建成了一座草堂，世称“杜甫草堂”， 也称“浣花草堂”。后被严武荐为节都，全家寄居在四川奉节县。</a:t>
            </a:r>
          </a:p>
          <a:p>
            <a:pPr algn="l"/>
            <a:r>
              <a:rPr kumimoji="0" lang="zh-CN" altLang="en-US" sz="2000" b="1" i="0" u="none" strike="noStrike" kern="1200" cap="none" spc="0" normalizeH="0" baseline="0" noProof="0">
                <a:ln>
                  <a:noFill/>
                </a:ln>
                <a:solidFill>
                  <a:schemeClr val="tx1"/>
                </a:solidFill>
                <a:effectLst/>
                <a:uLnTx/>
                <a:uFillTx/>
                <a:latin typeface="Calibri" panose="020F0502020204030204" charset="0"/>
                <a:ea typeface="+mn-ea"/>
                <a:cs typeface="+mn-cs"/>
              </a:rPr>
              <a:t>         广德二年（760）春，</a:t>
            </a:r>
            <a:r>
              <a:rPr kumimoji="0" lang="zh-CN" altLang="en-US" sz="2000" b="1" i="0" u="none" strike="noStrike" kern="1200" cap="none" spc="0" normalizeH="0" baseline="0" noProof="0">
                <a:ln>
                  <a:noFill/>
                </a:ln>
                <a:solidFill>
                  <a:srgbClr val="FF0000"/>
                </a:solidFill>
                <a:effectLst/>
                <a:uLnTx/>
                <a:uFillTx/>
                <a:latin typeface="Calibri" panose="020F0502020204030204" charset="0"/>
                <a:ea typeface="+mn-ea"/>
                <a:cs typeface="+mn-cs"/>
              </a:rPr>
              <a:t>严武再镇蜀，杜甫才又回到草堂</a:t>
            </a:r>
            <a:r>
              <a:rPr kumimoji="0" lang="zh-CN" altLang="en-US" sz="2000" b="1" i="0" u="none" strike="noStrike" kern="1200" cap="none" spc="0" normalizeH="0" baseline="0" noProof="0">
                <a:ln>
                  <a:noFill/>
                </a:ln>
                <a:solidFill>
                  <a:schemeClr val="tx1"/>
                </a:solidFill>
                <a:effectLst/>
                <a:uLnTx/>
                <a:uFillTx/>
                <a:latin typeface="Calibri" panose="020F0502020204030204" charset="0"/>
                <a:ea typeface="+mn-ea"/>
                <a:cs typeface="+mn-cs"/>
              </a:rPr>
              <a:t>，此前漂泊在外将近两年。严武表荐杜甫为检校工部员外郎，做了严武的参谋，后人又称杜甫为杜工部。不久杜甫又辞了职。这五、六年间，杜甫寄人篱下，生活依然很苦，他说：“厚禄故人书断绝，恒饥稚子色凄凉”（《狂夫》）“痴儿不知父子礼，叫怒索饭啼东门。”他用一些生活细节来表现自己生活的困苦，他说他的孩子那种还没有懂事的孩子不知道对父亲很尊重，不知夫子礼，饿了的时候不管是不是爸爸，是不是要遵循父子之礼，饿了就吵着要饭吃，在东门外号哭，到了秋风暴雨之中，杜甫的茅屋破败，饥儿老妻，彻夜难眠，他写了《茅屋为秋风所破歌》。</a:t>
            </a:r>
          </a:p>
          <a:p>
            <a:pPr algn="l"/>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         </a:t>
            </a:r>
            <a:r>
              <a:rPr kumimoji="0" lang="zh-CN" altLang="en-US" sz="2000" b="1" i="0" u="none" strike="noStrike" kern="1200" cap="none" spc="0" normalizeH="0" baseline="0" noProof="0">
                <a:ln>
                  <a:noFill/>
                </a:ln>
                <a:solidFill>
                  <a:schemeClr val="tx1"/>
                </a:solidFill>
                <a:effectLst/>
                <a:uLnTx/>
                <a:uFillTx/>
                <a:latin typeface="Calibri" panose="020F0502020204030204" charset="0"/>
                <a:ea typeface="+mn-ea"/>
                <a:cs typeface="+mn-cs"/>
              </a:rPr>
              <a:t>广德年四月严武去世，杜甫离开了成都。经嘉州、戎州（宜宾）、渝州（重庆）、忠州（忠县）、云安（云阳），于大历元年到达夔州（奉节）。由于夔州都督柏茂林的照顾，杜甫得以在此暂住，为公家代管东屯公田一百顷，自己也租了一些公田，买了四十亩果园，雇了几个雇工，自己和家人也参加了一些劳动。这一时期，诗人创作达到了高潮，不到两年，作诗四百三十多首，占现存作品的百分之三十。这时期，其作品有《春夜喜雨》、《茅屋为秋风所破歌》、《蜀相》、《闻官军收河南河北》、《登高》、《登岳阳楼》等大量名作。其中最为著名的诗句为：“安得广厦千万间，大庇天下寒士俱欢颜。” 而《登高》中的：“无边落木萧萧下，不尽长江滚滚来”更是千古绝唱。</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0" lang="zh-CN" altLang="en-US" sz="3200" b="1" i="0" u="none" strike="noStrike" kern="1200" cap="none" spc="0" normalizeH="0" baseline="0" noProof="0">
                <a:ln>
                  <a:noFill/>
                </a:ln>
                <a:solidFill>
                  <a:srgbClr val="FF0000"/>
                </a:solidFill>
                <a:effectLst/>
                <a:uLnTx/>
                <a:uFillTx/>
                <a:latin typeface="Calibri" panose="020F0502020204030204" charset="0"/>
                <a:ea typeface="+mn-ea"/>
                <a:cs typeface="+mn-cs"/>
              </a:rPr>
              <a:t>送别怀人诗一</a:t>
            </a:r>
            <a:r>
              <a:rPr lang="zh-CN" altLang="en-US" sz="3200" b="1" noProof="0">
                <a:ln>
                  <a:noFill/>
                </a:ln>
                <a:solidFill>
                  <a:srgbClr val="FF0000"/>
                </a:solidFill>
                <a:effectLst/>
                <a:uLnTx/>
                <a:uFillTx/>
                <a:latin typeface="Calibri" panose="020F0502020204030204" charset="0"/>
                <a:sym typeface="+mn-ea"/>
              </a:rPr>
              <a:t>一</a:t>
            </a:r>
            <a:r>
              <a:rPr kumimoji="0" lang="zh-CN" altLang="en-US" sz="3200" b="1" i="0" u="none" strike="noStrike" kern="1200" cap="none" spc="0" normalizeH="0" baseline="0" noProof="0">
                <a:ln>
                  <a:noFill/>
                </a:ln>
                <a:solidFill>
                  <a:schemeClr val="tx1"/>
                </a:solidFill>
                <a:effectLst/>
                <a:uLnTx/>
                <a:uFillTx/>
                <a:latin typeface="Calibri" panose="020F0502020204030204" charset="0"/>
                <a:ea typeface="+mn-ea"/>
                <a:cs typeface="+mn-cs"/>
              </a:rPr>
              <a:t>多情自古伤离别,一种分别多样情</a:t>
            </a:r>
          </a:p>
          <a:p>
            <a:pPr algn="l"/>
            <a:r>
              <a:rPr lang="zh-CN" altLang="en-US" sz="2400" b="1" noProof="0">
                <a:ln>
                  <a:noFill/>
                </a:ln>
                <a:solidFill>
                  <a:srgbClr val="FF0000"/>
                </a:solidFill>
                <a:effectLst/>
                <a:uLnTx/>
                <a:uFillTx/>
                <a:latin typeface="Calibri" panose="020F0502020204030204" charset="0"/>
                <a:sym typeface="+mn-ea"/>
              </a:rPr>
              <a:t>教材复习：</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《芙蓉楼送辛渐》(王昌龄)、《雨霖铃》(柳永)、《送杜少府之任蜀州》(王勃)、《白雪歌送武判官归京》(岑参)、《送友人》(李白)、《卜算子●送鲍浩然之浙东》(王观)、《渡荆门送别》(李白)</a:t>
            </a:r>
          </a:p>
          <a:p>
            <a:pPr algn="l"/>
            <a:r>
              <a:rPr lang="zh-CN" altLang="en-US" sz="2400" b="1" noProof="0">
                <a:ln>
                  <a:noFill/>
                </a:ln>
                <a:solidFill>
                  <a:srgbClr val="FF0000"/>
                </a:solidFill>
                <a:effectLst/>
                <a:uLnTx/>
                <a:uFillTx/>
                <a:latin typeface="Calibri" panose="020F0502020204030204" charset="0"/>
                <a:sym typeface="+mn-ea"/>
              </a:rPr>
              <a:t>内涵：</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古人常常因事不得不与家人、情人或朋友离别,送别之际，人们往往设酒饯行,折柳相送,吟诗赠别,表达依依不舍之情。</a:t>
            </a:r>
          </a:p>
          <a:p>
            <a:pPr algn="l"/>
            <a:r>
              <a:rPr lang="zh-CN" altLang="en-US" sz="2400" b="1" noProof="0">
                <a:ln>
                  <a:noFill/>
                </a:ln>
                <a:solidFill>
                  <a:srgbClr val="FF0000"/>
                </a:solidFill>
                <a:effectLst/>
                <a:uLnTx/>
                <a:uFillTx/>
                <a:latin typeface="Calibri" panose="020F0502020204030204" charset="0"/>
                <a:sym typeface="+mn-ea"/>
              </a:rPr>
              <a:t>标志：</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①标题中往往有“送”“别”“赠”“酬”等字眼。</a:t>
            </a:r>
          </a:p>
          <a:p>
            <a:pPr algn="l"/>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             ②常见意象:“柳”“酒”“月”“水”“长亭”“短亭”“阳关”“舟”“灞桥”等意象常出现在送别怀人诗中。</a:t>
            </a:r>
          </a:p>
          <a:p>
            <a:pPr algn="l"/>
            <a:r>
              <a:rPr lang="zh-CN" altLang="en-US" sz="2400" b="1" noProof="0">
                <a:ln>
                  <a:noFill/>
                </a:ln>
                <a:solidFill>
                  <a:srgbClr val="FF0000"/>
                </a:solidFill>
                <a:effectLst/>
                <a:uLnTx/>
                <a:uFillTx/>
                <a:latin typeface="Calibri" panose="020F0502020204030204" charset="0"/>
                <a:sym typeface="+mn-ea"/>
              </a:rPr>
              <a:t>内容：</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送别诗涉及的范围极广,有君臣官场赠别,有市井朋友相别,有亲人情人送别等。</a:t>
            </a:r>
          </a:p>
          <a:p>
            <a:pPr algn="l"/>
            <a:r>
              <a:rPr lang="zh-CN" altLang="en-US" sz="2400" b="1" noProof="0">
                <a:ln>
                  <a:noFill/>
                </a:ln>
                <a:solidFill>
                  <a:srgbClr val="FF0000"/>
                </a:solidFill>
                <a:effectLst/>
                <a:uLnTx/>
                <a:uFillTx/>
                <a:latin typeface="Calibri" panose="020F0502020204030204" charset="0"/>
                <a:sym typeface="+mn-ea"/>
              </a:rPr>
              <a:t>情感：</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①依依惜别的不舍与伤感;②离别后的思念与牵挂;③对友人的安慰与勉励;④借送别友人表明自己的心态;⑤抒发对人生的感慨。注意:每首诗表达的情感往往不是单一的，而是多种情感交杂在一起的集合体,它丰富复杂却不会杂乱无章。</a:t>
            </a:r>
          </a:p>
          <a:p>
            <a:pPr algn="l"/>
            <a:r>
              <a:rPr lang="zh-CN" altLang="en-US" sz="2400" b="1" noProof="0">
                <a:ln>
                  <a:noFill/>
                </a:ln>
                <a:solidFill>
                  <a:srgbClr val="FF0000"/>
                </a:solidFill>
                <a:effectLst/>
                <a:uLnTx/>
                <a:uFillTx/>
                <a:latin typeface="Calibri" panose="020F0502020204030204" charset="0"/>
                <a:sym typeface="+mn-ea"/>
              </a:rPr>
              <a:t>常用技法：</a:t>
            </a:r>
            <a:r>
              <a:rPr kumimoji="0" lang="zh-CN" altLang="en-US" sz="2400" b="1" i="0" u="none" strike="noStrike" kern="1200" cap="none" spc="0" normalizeH="0" baseline="0" noProof="0">
                <a:ln>
                  <a:noFill/>
                </a:ln>
                <a:solidFill>
                  <a:schemeClr val="tx1"/>
                </a:solidFill>
                <a:effectLst/>
                <a:uLnTx/>
                <a:uFillTx/>
                <a:latin typeface="Calibri" panose="020F0502020204030204" charset="0"/>
                <a:ea typeface="+mn-ea"/>
                <a:cs typeface="+mn-cs"/>
              </a:rPr>
              <a:t>①寓情于景，以景衬情,情景交融。②烘托(不直接写人的离情别绪，而是通过写眼中景物有伤离之意来烘托人的伤离之深)。③以乐景衬哀情(也叫乐景写哀或反衬)。④想象(也叫虚实结合),送别诗常借助想象表达自己对朋友的留恋和关切。</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32346" y="926926"/>
            <a:ext cx="1981200" cy="161925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66321" y="451199"/>
            <a:ext cx="2513172" cy="1583444"/>
          </a:xfrm>
          <a:prstGeom prst="rect">
            <a:avLst/>
          </a:prstGeom>
        </p:spPr>
      </p:pic>
      <p:sp>
        <p:nvSpPr>
          <p:cNvPr id="2" name="矩形 1"/>
          <p:cNvSpPr/>
          <p:nvPr/>
        </p:nvSpPr>
        <p:spPr>
          <a:xfrm>
            <a:off x="0" y="0"/>
            <a:ext cx="12174855" cy="6858000"/>
          </a:xfrm>
          <a:prstGeom prst="rect">
            <a:avLst/>
          </a:prstGeom>
          <a:gradFill>
            <a:gsLst>
              <a:gs pos="100000">
                <a:schemeClr val="tx1">
                  <a:lumMod val="40000"/>
                  <a:lumOff val="60000"/>
                  <a:alpha val="77000"/>
                </a:schemeClr>
              </a:gs>
              <a:gs pos="0">
                <a:schemeClr val="bg1">
                  <a:alpha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noProof="0">
              <a:ln>
                <a:noFill/>
              </a:ln>
              <a:solidFill>
                <a:schemeClr val="tx1"/>
              </a:solidFill>
              <a:effectLst/>
              <a:uLnTx/>
              <a:uFillTx/>
              <a:sym typeface="+mn-ea"/>
            </a:endParaRPr>
          </a:p>
          <a:p>
            <a:pPr algn="l"/>
            <a:endParaRPr lang="zh-CN" altLang="en-US" sz="2800" b="1" noProof="0">
              <a:ln>
                <a:noFill/>
              </a:ln>
              <a:solidFill>
                <a:schemeClr val="tx1"/>
              </a:solidFill>
              <a:effectLst/>
              <a:uLnTx/>
              <a:uFillTx/>
              <a:sym typeface="+mn-ea"/>
            </a:endParaRPr>
          </a:p>
          <a:p>
            <a:pPr algn="l"/>
            <a:endParaRPr lang="zh-CN" altLang="en-US" sz="2800" b="1" noProof="0">
              <a:ln>
                <a:noFill/>
              </a:ln>
              <a:solidFill>
                <a:schemeClr val="tx1"/>
              </a:solidFill>
              <a:effectLst/>
              <a:uLnTx/>
              <a:uFillTx/>
              <a:sym typeface="+mn-ea"/>
            </a:endParaRPr>
          </a:p>
          <a:p>
            <a:pPr algn="l"/>
            <a:r>
              <a:rPr lang="zh-CN" altLang="en-US" sz="4000" b="1" noProof="0">
                <a:ln>
                  <a:noFill/>
                </a:ln>
                <a:solidFill>
                  <a:schemeClr val="tx1"/>
                </a:solidFill>
                <a:effectLst/>
                <a:uLnTx/>
                <a:uFillTx/>
                <a:sym typeface="+mn-ea"/>
              </a:rPr>
              <a:t>古代诗歌阅读</a:t>
            </a:r>
          </a:p>
          <a:p>
            <a:pPr algn="l"/>
            <a:endParaRPr lang="zh-CN" altLang="en-US" sz="2800" b="1" noProof="0">
              <a:ln>
                <a:noFill/>
              </a:ln>
              <a:solidFill>
                <a:schemeClr val="tx1"/>
              </a:solidFill>
              <a:effectLst/>
              <a:uLnTx/>
              <a:uFillTx/>
              <a:sym typeface="+mn-ea"/>
            </a:endParaRP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全国卷</a:t>
            </a:r>
            <a:r>
              <a:rPr lang="en-US" altLang="zh-CN" sz="2800" b="1" noProof="0">
                <a:ln>
                  <a:noFill/>
                </a:ln>
                <a:solidFill>
                  <a:srgbClr val="FF0000"/>
                </a:solidFill>
                <a:effectLst/>
                <a:uLnTx/>
                <a:uFillTx/>
                <a:sym typeface="+mn-ea"/>
              </a:rPr>
              <a:t>1  </a:t>
            </a:r>
            <a:r>
              <a:rPr lang="zh-CN" altLang="en-US" sz="2800" b="1" noProof="0">
                <a:ln>
                  <a:noFill/>
                </a:ln>
                <a:solidFill>
                  <a:schemeClr val="tx1"/>
                </a:solidFill>
                <a:effectLst/>
                <a:uLnTx/>
                <a:uFillTx/>
                <a:sym typeface="+mn-ea"/>
              </a:rPr>
              <a:t>唐诗 </a:t>
            </a:r>
            <a:r>
              <a:rPr lang="zh-CN" altLang="en-US" sz="2800" b="1" noProof="0">
                <a:ln>
                  <a:noFill/>
                </a:ln>
                <a:solidFill>
                  <a:srgbClr val="FF0000"/>
                </a:solidFill>
                <a:effectLst/>
                <a:uLnTx/>
                <a:uFillTx/>
                <a:sym typeface="+mn-ea"/>
              </a:rPr>
              <a:t>《</a:t>
            </a:r>
            <a:r>
              <a:rPr lang="zh-CN" altLang="en-US" sz="2800" b="1" noProof="0">
                <a:ln>
                  <a:noFill/>
                </a:ln>
                <a:gradFill>
                  <a:gsLst>
                    <a:gs pos="0">
                      <a:srgbClr val="007BD3"/>
                    </a:gs>
                    <a:gs pos="100000">
                      <a:srgbClr val="034373"/>
                    </a:gs>
                  </a:gsLst>
                  <a:lin scaled="0"/>
                </a:gradFill>
                <a:effectLst/>
                <a:uLnTx/>
                <a:uFillTx/>
                <a:sym typeface="+mn-ea"/>
              </a:rPr>
              <a:t>奉和</a:t>
            </a:r>
            <a:r>
              <a:rPr lang="zh-CN" altLang="en-US" sz="2800" b="1" noProof="0">
                <a:ln>
                  <a:noFill/>
                </a:ln>
                <a:solidFill>
                  <a:srgbClr val="FF0000"/>
                </a:solidFill>
                <a:effectLst/>
                <a:uLnTx/>
                <a:uFillTx/>
                <a:sym typeface="+mn-ea"/>
              </a:rPr>
              <a:t>袭美抱疾杜门见寄次韵 》  </a:t>
            </a:r>
            <a:r>
              <a:rPr lang="zh-CN" altLang="en-US" sz="2800" b="1" noProof="0">
                <a:ln>
                  <a:noFill/>
                </a:ln>
                <a:solidFill>
                  <a:schemeClr val="tx1"/>
                </a:solidFill>
                <a:effectLst/>
                <a:uLnTx/>
                <a:uFillTx/>
                <a:sym typeface="+mn-ea"/>
              </a:rPr>
              <a:t>陆龟蒙</a:t>
            </a: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全国卷</a:t>
            </a:r>
            <a:r>
              <a:rPr lang="en-US" altLang="zh-CN" sz="2800" b="1" noProof="0">
                <a:ln>
                  <a:noFill/>
                </a:ln>
                <a:solidFill>
                  <a:srgbClr val="FF0000"/>
                </a:solidFill>
                <a:effectLst/>
                <a:uLnTx/>
                <a:uFillTx/>
                <a:sym typeface="+mn-ea"/>
              </a:rPr>
              <a:t>2  </a:t>
            </a:r>
            <a:r>
              <a:rPr lang="zh-CN" altLang="en-US" sz="2800" b="1" noProof="0">
                <a:ln>
                  <a:noFill/>
                </a:ln>
                <a:solidFill>
                  <a:schemeClr val="tx1"/>
                </a:solidFill>
                <a:effectLst/>
                <a:uLnTx/>
                <a:uFillTx/>
                <a:sym typeface="+mn-ea"/>
              </a:rPr>
              <a:t>宋诗 </a:t>
            </a:r>
            <a:r>
              <a:rPr lang="zh-CN" altLang="en-US" sz="2800" b="1" noProof="0">
                <a:ln>
                  <a:noFill/>
                </a:ln>
                <a:solidFill>
                  <a:srgbClr val="FF0000"/>
                </a:solidFill>
                <a:effectLst/>
                <a:uLnTx/>
                <a:uFillTx/>
                <a:sym typeface="+mn-ea"/>
              </a:rPr>
              <a:t>《读史》</a:t>
            </a:r>
            <a:r>
              <a:rPr lang="zh-CN" altLang="en-US" sz="2800" b="1" noProof="0">
                <a:ln>
                  <a:noFill/>
                </a:ln>
                <a:solidFill>
                  <a:schemeClr val="tx1"/>
                </a:solidFill>
                <a:effectLst/>
                <a:uLnTx/>
                <a:uFillTx/>
                <a:sym typeface="+mn-ea"/>
              </a:rPr>
              <a:t> 王安石</a:t>
            </a: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全国卷</a:t>
            </a:r>
            <a:r>
              <a:rPr lang="en-US" altLang="zh-CN" sz="2800" b="1" noProof="0">
                <a:ln>
                  <a:noFill/>
                </a:ln>
                <a:solidFill>
                  <a:srgbClr val="FF0000"/>
                </a:solidFill>
                <a:effectLst/>
                <a:uLnTx/>
                <a:uFillTx/>
                <a:sym typeface="+mn-ea"/>
              </a:rPr>
              <a:t>3  </a:t>
            </a:r>
            <a:r>
              <a:rPr lang="zh-CN" altLang="en-US" sz="2800" b="1" noProof="0">
                <a:ln>
                  <a:noFill/>
                </a:ln>
                <a:solidFill>
                  <a:schemeClr val="tx1"/>
                </a:solidFill>
                <a:effectLst/>
                <a:uLnTx/>
                <a:uFillTx/>
                <a:sym typeface="+mn-ea"/>
              </a:rPr>
              <a:t>宋诗 </a:t>
            </a:r>
            <a:r>
              <a:rPr lang="zh-CN" altLang="en-US" sz="2800" b="1" noProof="0">
                <a:ln>
                  <a:noFill/>
                </a:ln>
                <a:solidFill>
                  <a:srgbClr val="FF0000"/>
                </a:solidFill>
                <a:effectLst/>
                <a:uLnTx/>
                <a:uFillTx/>
                <a:sym typeface="+mn-ea"/>
              </a:rPr>
              <a:t>《苦笋》</a:t>
            </a:r>
            <a:r>
              <a:rPr lang="zh-CN" altLang="en-US" sz="2800" b="1" noProof="0">
                <a:ln>
                  <a:noFill/>
                </a:ln>
                <a:solidFill>
                  <a:schemeClr val="tx1"/>
                </a:solidFill>
                <a:effectLst/>
                <a:uLnTx/>
                <a:uFillTx/>
                <a:sym typeface="+mn-ea"/>
              </a:rPr>
              <a:t>  陆游</a:t>
            </a: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江苏省    </a:t>
            </a:r>
            <a:r>
              <a:rPr lang="zh-CN" altLang="en-US" sz="2800" b="1" noProof="0">
                <a:ln>
                  <a:noFill/>
                </a:ln>
                <a:solidFill>
                  <a:schemeClr val="tx1"/>
                </a:solidFill>
                <a:effectLst/>
                <a:uLnTx/>
                <a:uFillTx/>
                <a:sym typeface="+mn-ea"/>
              </a:rPr>
              <a:t>宋诗 </a:t>
            </a:r>
            <a:r>
              <a:rPr lang="zh-CN" altLang="en-US" sz="2800" b="1" noProof="0">
                <a:ln>
                  <a:noFill/>
                </a:ln>
                <a:solidFill>
                  <a:srgbClr val="FF0000"/>
                </a:solidFill>
                <a:effectLst/>
                <a:uLnTx/>
                <a:uFillTx/>
                <a:sym typeface="+mn-ea"/>
              </a:rPr>
              <a:t>《</a:t>
            </a:r>
            <a:r>
              <a:rPr lang="zh-CN" altLang="en-US" sz="2800" b="1" noProof="0">
                <a:ln>
                  <a:noFill/>
                </a:ln>
                <a:solidFill>
                  <a:srgbClr val="7030A0"/>
                </a:solidFill>
                <a:effectLst/>
                <a:uLnTx/>
                <a:uFillTx/>
                <a:sym typeface="+mn-ea"/>
              </a:rPr>
              <a:t>送</a:t>
            </a:r>
            <a:r>
              <a:rPr lang="zh-CN" altLang="en-US" sz="2800" b="1" noProof="0">
                <a:ln>
                  <a:noFill/>
                </a:ln>
                <a:solidFill>
                  <a:srgbClr val="FF0000"/>
                </a:solidFill>
                <a:effectLst/>
                <a:uLnTx/>
                <a:uFillTx/>
                <a:sym typeface="+mn-ea"/>
              </a:rPr>
              <a:t>沈康知常州》 </a:t>
            </a:r>
            <a:r>
              <a:rPr lang="zh-CN" altLang="en-US" sz="2800" b="1" noProof="0">
                <a:ln>
                  <a:noFill/>
                </a:ln>
                <a:solidFill>
                  <a:schemeClr val="tx1"/>
                </a:solidFill>
                <a:effectLst/>
                <a:uLnTx/>
                <a:uFillTx/>
                <a:sym typeface="+mn-ea"/>
              </a:rPr>
              <a:t>王安石</a:t>
            </a:r>
            <a:endParaRPr kumimoji="0" lang="zh-CN" altLang="en-US" sz="2800" b="1" i="0" strike="noStrike" kern="1200" cap="none" spc="0" normalizeH="0" baseline="0" noProof="0">
              <a:ln>
                <a:noFill/>
              </a:ln>
              <a:solidFill>
                <a:schemeClr val="tx1"/>
              </a:solidFill>
              <a:effectLst/>
              <a:uLnTx/>
              <a:uFillTx/>
              <a:latin typeface="+mn-lt"/>
              <a:ea typeface="+mn-ea"/>
              <a:cs typeface="+mn-cs"/>
            </a:endParaRP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浙江卷    </a:t>
            </a:r>
            <a:r>
              <a:rPr lang="zh-CN" altLang="en-US" sz="2800" b="1" noProof="0">
                <a:ln>
                  <a:noFill/>
                </a:ln>
                <a:solidFill>
                  <a:schemeClr val="tx1"/>
                </a:solidFill>
                <a:effectLst/>
                <a:uLnTx/>
                <a:uFillTx/>
                <a:sym typeface="+mn-ea"/>
              </a:rPr>
              <a:t>唐诗 </a:t>
            </a:r>
            <a:r>
              <a:rPr lang="zh-CN" altLang="en-US" sz="2800" b="1" noProof="0">
                <a:ln>
                  <a:noFill/>
                </a:ln>
                <a:solidFill>
                  <a:srgbClr val="FF0000"/>
                </a:solidFill>
                <a:effectLst/>
                <a:uLnTx/>
                <a:uFillTx/>
                <a:sym typeface="+mn-ea"/>
              </a:rPr>
              <a:t>《秋江</a:t>
            </a:r>
            <a:r>
              <a:rPr lang="zh-CN" altLang="en-US" sz="2800" b="1" noProof="0">
                <a:ln>
                  <a:noFill/>
                </a:ln>
                <a:solidFill>
                  <a:srgbClr val="7030A0"/>
                </a:solidFill>
                <a:effectLst/>
                <a:uLnTx/>
                <a:uFillTx/>
                <a:sym typeface="+mn-ea"/>
              </a:rPr>
              <a:t>送别</a:t>
            </a:r>
            <a:r>
              <a:rPr lang="zh-CN" altLang="en-US" sz="2800" b="1" noProof="0">
                <a:ln>
                  <a:noFill/>
                </a:ln>
                <a:solidFill>
                  <a:srgbClr val="FF0000"/>
                </a:solidFill>
                <a:effectLst/>
                <a:uLnTx/>
                <a:uFillTx/>
                <a:sym typeface="+mn-ea"/>
              </a:rPr>
              <a:t>》 </a:t>
            </a:r>
            <a:r>
              <a:rPr lang="zh-CN" altLang="en-US" sz="2800" b="1" noProof="0">
                <a:ln>
                  <a:noFill/>
                </a:ln>
                <a:solidFill>
                  <a:schemeClr val="tx1"/>
                </a:solidFill>
                <a:effectLst/>
                <a:uLnTx/>
                <a:uFillTx/>
                <a:sym typeface="+mn-ea"/>
              </a:rPr>
              <a:t>王勃</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r>
              <a:rPr lang="zh-CN" altLang="en-US" sz="2800" b="1" noProof="0">
                <a:ln>
                  <a:noFill/>
                </a:ln>
                <a:solidFill>
                  <a:schemeClr val="tx1"/>
                </a:solidFill>
                <a:effectLst/>
                <a:uLnTx/>
                <a:uFillTx/>
                <a:sym typeface="+mn-ea"/>
              </a:rPr>
              <a:t>                       唐诗 </a:t>
            </a:r>
            <a:r>
              <a:rPr lang="zh-CN" altLang="en-US" sz="2800" b="1" noProof="0">
                <a:ln>
                  <a:noFill/>
                </a:ln>
                <a:solidFill>
                  <a:srgbClr val="FF0000"/>
                </a:solidFill>
                <a:effectLst/>
                <a:uLnTx/>
                <a:uFillTx/>
                <a:sym typeface="+mn-ea"/>
              </a:rPr>
              <a:t>《</a:t>
            </a:r>
            <a:r>
              <a:rPr lang="zh-CN" altLang="en-US" sz="2800" b="1" noProof="0">
                <a:ln>
                  <a:noFill/>
                </a:ln>
                <a:solidFill>
                  <a:srgbClr val="7030A0"/>
                </a:solidFill>
                <a:effectLst/>
                <a:uLnTx/>
                <a:uFillTx/>
                <a:sym typeface="+mn-ea"/>
              </a:rPr>
              <a:t>送</a:t>
            </a:r>
            <a:r>
              <a:rPr lang="zh-CN" altLang="en-US" sz="2800" b="1" noProof="0">
                <a:ln>
                  <a:noFill/>
                </a:ln>
                <a:solidFill>
                  <a:srgbClr val="FF0000"/>
                </a:solidFill>
                <a:effectLst/>
                <a:uLnTx/>
                <a:uFillTx/>
                <a:sym typeface="+mn-ea"/>
              </a:rPr>
              <a:t>柴侍御》 </a:t>
            </a:r>
            <a:r>
              <a:rPr lang="zh-CN" altLang="en-US" sz="2800" b="1" noProof="0">
                <a:ln>
                  <a:noFill/>
                </a:ln>
                <a:solidFill>
                  <a:schemeClr val="tx1"/>
                </a:solidFill>
                <a:effectLst/>
                <a:uLnTx/>
                <a:uFillTx/>
                <a:sym typeface="+mn-ea"/>
              </a:rPr>
              <a:t>王昌龄</a:t>
            </a: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天津卷    </a:t>
            </a:r>
            <a:r>
              <a:rPr lang="zh-CN" altLang="en-US" sz="2800" b="1" noProof="0">
                <a:ln>
                  <a:noFill/>
                </a:ln>
                <a:solidFill>
                  <a:schemeClr val="tx1"/>
                </a:solidFill>
                <a:effectLst/>
                <a:uLnTx/>
                <a:uFillTx/>
                <a:sym typeface="+mn-ea"/>
              </a:rPr>
              <a:t>唐诗 </a:t>
            </a:r>
            <a:r>
              <a:rPr lang="zh-CN" altLang="en-US" sz="2800" b="1" noProof="0">
                <a:ln>
                  <a:noFill/>
                </a:ln>
                <a:solidFill>
                  <a:srgbClr val="FF0000"/>
                </a:solidFill>
                <a:effectLst/>
                <a:uLnTx/>
                <a:uFillTx/>
                <a:sym typeface="+mn-ea"/>
              </a:rPr>
              <a:t>《纪村事》 </a:t>
            </a:r>
            <a:r>
              <a:rPr lang="zh-CN" altLang="en-US" sz="2800" b="1" noProof="0">
                <a:ln>
                  <a:noFill/>
                </a:ln>
                <a:solidFill>
                  <a:schemeClr val="tx1"/>
                </a:solidFill>
                <a:effectLst/>
                <a:uLnTx/>
                <a:uFillTx/>
                <a:sym typeface="+mn-ea"/>
              </a:rPr>
              <a:t>韦庄</a:t>
            </a:r>
          </a:p>
          <a:p>
            <a:pPr algn="l"/>
            <a:r>
              <a:rPr lang="en-US" altLang="zh-CN" sz="2800" b="1" noProof="0">
                <a:ln>
                  <a:noFill/>
                </a:ln>
                <a:solidFill>
                  <a:srgbClr val="FF0000"/>
                </a:solidFill>
                <a:effectLst/>
                <a:uLnTx/>
                <a:uFillTx/>
                <a:sym typeface="+mn-ea"/>
              </a:rPr>
              <a:t>2020</a:t>
            </a:r>
            <a:r>
              <a:rPr lang="zh-CN" altLang="en-US" sz="2800" b="1" noProof="0">
                <a:ln>
                  <a:noFill/>
                </a:ln>
                <a:solidFill>
                  <a:srgbClr val="FF0000"/>
                </a:solidFill>
                <a:effectLst/>
                <a:uLnTx/>
                <a:uFillTx/>
                <a:sym typeface="+mn-ea"/>
              </a:rPr>
              <a:t>山东卷    </a:t>
            </a:r>
            <a:r>
              <a:rPr lang="zh-CN" altLang="en-US" sz="2800" b="1" noProof="0">
                <a:ln>
                  <a:noFill/>
                </a:ln>
                <a:solidFill>
                  <a:schemeClr val="tx1"/>
                </a:solidFill>
                <a:effectLst/>
                <a:uLnTx/>
                <a:uFillTx/>
                <a:sym typeface="+mn-ea"/>
              </a:rPr>
              <a:t>唐诗 </a:t>
            </a:r>
            <a:r>
              <a:rPr lang="zh-CN" altLang="en-US" sz="2800" b="1" noProof="0">
                <a:ln>
                  <a:noFill/>
                </a:ln>
                <a:solidFill>
                  <a:srgbClr val="FF0000"/>
                </a:solidFill>
                <a:effectLst/>
                <a:uLnTx/>
                <a:uFillTx/>
                <a:sym typeface="+mn-ea"/>
              </a:rPr>
              <a:t>《</a:t>
            </a:r>
            <a:r>
              <a:rPr lang="zh-CN" altLang="en-US" sz="2800" b="1" noProof="0">
                <a:ln>
                  <a:noFill/>
                </a:ln>
                <a:solidFill>
                  <a:srgbClr val="7030A0"/>
                </a:solidFill>
                <a:effectLst/>
                <a:uLnTx/>
                <a:uFillTx/>
                <a:sym typeface="+mn-ea"/>
              </a:rPr>
              <a:t>赠别</a:t>
            </a:r>
            <a:r>
              <a:rPr lang="zh-CN" altLang="en-US" sz="2800" b="1" noProof="0">
                <a:ln>
                  <a:noFill/>
                </a:ln>
                <a:solidFill>
                  <a:srgbClr val="FF0000"/>
                </a:solidFill>
                <a:effectLst/>
                <a:uLnTx/>
                <a:uFillTx/>
                <a:sym typeface="+mn-ea"/>
              </a:rPr>
              <a:t>郑炼赴襄阳 》</a:t>
            </a:r>
            <a:r>
              <a:rPr lang="zh-CN" altLang="en-US" sz="2800" b="1" noProof="0">
                <a:ln>
                  <a:noFill/>
                </a:ln>
                <a:solidFill>
                  <a:schemeClr val="tx1"/>
                </a:solidFill>
                <a:effectLst/>
                <a:uLnTx/>
                <a:uFillTx/>
                <a:sym typeface="+mn-ea"/>
              </a:rPr>
              <a:t>  杜甫</a:t>
            </a: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a:p>
            <a:pPr algn="l"/>
            <a:endParaRPr kumimoji="0" lang="zh-CN" altLang="en-US" sz="2800" b="0" i="0" u="none" strike="noStrike" kern="1200" cap="none" spc="0" normalizeH="0" baseline="0" noProof="0">
              <a:ln>
                <a:noFill/>
              </a:ln>
              <a:solidFill>
                <a:schemeClr val="lt1"/>
              </a:solidFill>
              <a:effectLst/>
              <a:uLnTx/>
              <a:uFillTx/>
              <a:latin typeface="+mn-lt"/>
              <a:ea typeface="+mn-ea"/>
              <a:cs typeface="+mn-cs"/>
            </a:endParaRP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3400" advTm="4600">
        <p14:reveal/>
      </p:transition>
    </mc:Choice>
    <mc:Fallback>
      <p:transition spd="slow" advTm="46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4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49.xml><?xml version="1.0" encoding="utf-8"?>
<p:tagLst xmlns:a="http://schemas.openxmlformats.org/drawingml/2006/main" xmlns:r="http://schemas.openxmlformats.org/officeDocument/2006/relationships" xmlns:p="http://schemas.openxmlformats.org/presentationml/2006/main">
  <p:tag name="KSO_WM_SLIDE_ID" val="custom20202690_1"/>
  <p:tag name="KSO_WM_TEMPLATE_SUBCATEGORY" val="0"/>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02690"/>
  <p:tag name="KSO_WM_SLIDE_TYPE" val="title"/>
  <p:tag name="KSO_WM_SLIDE_SUBTYPE" val="pureTxt"/>
  <p:tag name="KSO_WM_SLIDE_LAYOUT" val="a_b"/>
  <p:tag name="KSO_WM_SLIDE_LAYOUT_CNT" val="1_1"/>
  <p:tag name="KSO_WM_TEMPLATE_THUMBS_INDEX" val="1、4、6、7、8、9、10、11、12、13、14"/>
  <p:tag name="KSO_WM_TEMPLATE_MASTER_THUMB_INDEX" val="1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90_1*a*1"/>
  <p:tag name="KSO_WM_TEMPLATE_CATEGORY" val="custom"/>
  <p:tag name="KSO_WM_TEMPLATE_INDEX" val="20202690"/>
  <p:tag name="KSO_WM_UNIT_LAYERLEVEL" val="1"/>
  <p:tag name="KSO_WM_TAG_VERSION" val="1.0"/>
  <p:tag name="KSO_WM_BEAUTIFY_FLAG" val="#wm#"/>
  <p:tag name="KSO_WM_UNIT_ISCONTENTSTITLE" val="0"/>
  <p:tag name="KSO_WM_UNIT_PRESET_TEXT" val="淡雅清新"/>
  <p:tag name="KSO_WM_UNIT_NOCLEAR" val="0"/>
  <p:tag name="KSO_WM_UNIT_VALUE" val="4"/>
  <p:tag name="KSO_WM_UNIT_TYPE" val="a"/>
  <p:tag name="KSO_WM_UNIT_INDEX"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7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9,&quot;width&quot;:12032}"/>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1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550,&quot;width&quot;:3120}"/>
</p:tagLst>
</file>

<file path=ppt/tags/tag23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93.6125984251967,&quot;width&quot;:3957.7511811023624}"/>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69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90"/>
  <p:tag name="KSO_WM_TEMPLATE_THUMBS_INDEX" val="1、4、6、7、8、9、10、11、12、13、14"/>
  <p:tag name="KSO_WM_TEMPLATE_MASTER_THUMB_INDEX" val="1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2_Office 主题​​">
  <a:themeElements>
    <a:clrScheme name="自定义 98">
      <a:dk1>
        <a:sysClr val="windowText" lastClr="000000"/>
      </a:dk1>
      <a:lt1>
        <a:sysClr val="window" lastClr="FFFFFF"/>
      </a:lt1>
      <a:dk2>
        <a:srgbClr val="DEEAE0"/>
      </a:dk2>
      <a:lt2>
        <a:srgbClr val="FFFFFF"/>
      </a:lt2>
      <a:accent1>
        <a:srgbClr val="418454"/>
      </a:accent1>
      <a:accent2>
        <a:srgbClr val="63955F"/>
      </a:accent2>
      <a:accent3>
        <a:srgbClr val="85A66A"/>
      </a:accent3>
      <a:accent4>
        <a:srgbClr val="A6B674"/>
      </a:accent4>
      <a:accent5>
        <a:srgbClr val="C8C77F"/>
      </a:accent5>
      <a:accent6>
        <a:srgbClr val="EAD88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FFFF00"/>
        </a:solidFill>
      </a:spPr>
      <a:bodyPr wrap="square" rtlCol="0">
        <a:spAutoFit/>
      </a:bodyPr>
      <a:lstStyle>
        <a:defPPr>
          <a:defRPr lang="zh-CN" altLang="en-US" sz="360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20263</Words>
  <Application>Microsoft Office PowerPoint</Application>
  <PresentationFormat>自定义</PresentationFormat>
  <Paragraphs>6674</Paragraphs>
  <Slides>112</Slides>
  <Notes>109</Notes>
  <HiddenSlides>0</HiddenSlides>
  <MMClips>0</MMClips>
  <ScaleCrop>false</ScaleCrop>
  <HeadingPairs>
    <vt:vector size="4" baseType="variant">
      <vt:variant>
        <vt:lpstr>主题</vt:lpstr>
      </vt:variant>
      <vt:variant>
        <vt:i4>1</vt:i4>
      </vt:variant>
      <vt:variant>
        <vt:lpstr>幻灯片标题</vt:lpstr>
      </vt:variant>
      <vt:variant>
        <vt:i4>112</vt:i4>
      </vt:variant>
    </vt:vector>
  </HeadingPairs>
  <TitlesOfParts>
    <vt:vector size="113" baseType="lpstr">
      <vt:lpstr>2_Office 主题​​</vt:lpstr>
      <vt:lpstr>2020年高考默写诗歌汇编</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178</cp:revision>
  <dcterms:created xsi:type="dcterms:W3CDTF">2019-02-22T04:24:00Z</dcterms:created>
  <dcterms:modified xsi:type="dcterms:W3CDTF">2020-12-14T01:02:39Z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