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8"/>
  </p:notesMasterIdLst>
  <p:sldIdLst>
    <p:sldId id="256" r:id="rId2"/>
    <p:sldId id="257" r:id="rId3"/>
    <p:sldId id="258" r:id="rId4"/>
    <p:sldId id="259" r:id="rId5"/>
    <p:sldId id="260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305" r:id="rId26"/>
    <p:sldId id="304" r:id="rId27"/>
    <p:sldId id="281" r:id="rId28"/>
    <p:sldId id="282" r:id="rId29"/>
    <p:sldId id="283" r:id="rId30"/>
    <p:sldId id="284" r:id="rId31"/>
    <p:sldId id="285" r:id="rId32"/>
    <p:sldId id="297" r:id="rId33"/>
    <p:sldId id="287" r:id="rId34"/>
    <p:sldId id="288" r:id="rId35"/>
    <p:sldId id="289" r:id="rId36"/>
    <p:sldId id="290" r:id="rId37"/>
    <p:sldId id="291" r:id="rId38"/>
    <p:sldId id="292" r:id="rId39"/>
    <p:sldId id="293" r:id="rId40"/>
    <p:sldId id="294" r:id="rId41"/>
    <p:sldId id="295" r:id="rId42"/>
    <p:sldId id="296" r:id="rId43"/>
    <p:sldId id="300" r:id="rId44"/>
    <p:sldId id="301" r:id="rId45"/>
    <p:sldId id="302" r:id="rId46"/>
    <p:sldId id="303" r:id="rId4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新课标第一网" initials="xkb1.com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7959" autoAdjust="0"/>
  </p:normalViewPr>
  <p:slideViewPr>
    <p:cSldViewPr>
      <p:cViewPr varScale="1">
        <p:scale>
          <a:sx n="69" d="100"/>
          <a:sy n="69" d="100"/>
        </p:scale>
        <p:origin x="-141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F8EC578-B92E-4EDF-A9AA-5763FCD9A9C2}" type="datetimeFigureOut">
              <a:rPr lang="zh-CN" altLang="en-US" smtClean="0"/>
              <a:pPr/>
              <a:t>2016/11/16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DAD08F-F457-4E45-AB4C-413E718516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DAD08F-F457-4E45-AB4C-413E718516B2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标题，一项大型内容和两项小型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2016/11/16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hyperlink" Target="zaibiekuangqiao.flv" TargetMode="Externa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hyperlink" Target="zaibiekuangqiao.flv" TargetMode="Externa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5" Type="http://schemas.openxmlformats.org/officeDocument/2006/relationships/oleObject" Target="../embeddings/oleObject1.bin"/><Relationship Id="rId4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130" name="Rectangle 2" hidden="1"/>
          <p:cNvSpPr>
            <a:spLocks noGrp="1" noChangeArrowheads="1"/>
          </p:cNvSpPr>
          <p:nvPr>
            <p:ph type="title"/>
          </p:nvPr>
        </p:nvSpPr>
        <p:spPr bwMode="auto"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zh-CN"/>
          </a:p>
        </p:txBody>
      </p:sp>
      <p:sp>
        <p:nvSpPr>
          <p:cNvPr id="304131" name="Rectangle 3" descr="fcbce9676bb05faf[1]"/>
          <p:cNvSpPr>
            <a:spLocks noGrp="1" noChangeAspect="1" noChangeArrowheads="1"/>
          </p:cNvSpPr>
          <p:nvPr isPhoto="1"/>
        </p:nvSpPr>
        <p:spPr bwMode="auto">
          <a:xfrm>
            <a:off x="-308922" y="0"/>
            <a:ext cx="9452922" cy="6597352"/>
          </a:xfrm>
          <a:prstGeom prst="rect">
            <a:avLst/>
          </a:prstGeom>
          <a:blipFill dpi="0" rotWithShape="1">
            <a:blip r:embed="rId3" cstate="print"/>
            <a:srcRect/>
            <a:stretch>
              <a:fillRect b="-7463"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endParaRPr lang="zh-CN" altLang="zh-CN" sz="1800" b="1">
              <a:solidFill>
                <a:srgbClr val="CC00CC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304132" name="Text Box 4"/>
          <p:cNvSpPr txBox="1">
            <a:spLocks noChangeArrowheads="1"/>
          </p:cNvSpPr>
          <p:nvPr/>
        </p:nvSpPr>
        <p:spPr bwMode="auto">
          <a:xfrm>
            <a:off x="0" y="5288340"/>
            <a:ext cx="9756576" cy="1569660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 dirty="0" smtClean="0">
                <a:latin typeface="黑体" pitchFamily="49" charset="-122"/>
              </a:rPr>
              <a:t> 每</a:t>
            </a:r>
            <a:r>
              <a:rPr lang="zh-CN" altLang="en-US" sz="4800" b="1" dirty="0">
                <a:latin typeface="黑体" pitchFamily="49" charset="-122"/>
              </a:rPr>
              <a:t>一个走进过这座知识殿堂的人</a:t>
            </a:r>
            <a:r>
              <a:rPr lang="en-US" altLang="zh-CN" sz="4800" b="1" dirty="0" smtClean="0">
                <a:latin typeface="黑体" pitchFamily="49" charset="-122"/>
              </a:rPr>
              <a:t>,    </a:t>
            </a:r>
            <a:r>
              <a:rPr lang="zh-CN" altLang="en-US" sz="4800" b="1" dirty="0" smtClean="0">
                <a:latin typeface="黑体" pitchFamily="49" charset="-122"/>
              </a:rPr>
              <a:t>都对</a:t>
            </a:r>
            <a:r>
              <a:rPr lang="zh-CN" altLang="en-US" sz="4800" b="1" dirty="0">
                <a:latin typeface="黑体" pitchFamily="49" charset="-122"/>
              </a:rPr>
              <a:t>它都有着不可割</a:t>
            </a:r>
            <a:r>
              <a:rPr lang="zh-CN" altLang="en-US" sz="4800" b="1" dirty="0" smtClean="0">
                <a:latin typeface="黑体" pitchFamily="49" charset="-122"/>
              </a:rPr>
              <a:t>舍的情思</a:t>
            </a:r>
            <a:endParaRPr lang="zh-CN" altLang="en-US" sz="4800" b="1" dirty="0">
              <a:latin typeface="黑体" pitchFamily="49" charset="-122"/>
            </a:endParaRPr>
          </a:p>
        </p:txBody>
      </p:sp>
    </p:spTree>
  </p:cSld>
  <p:clrMapOvr>
    <a:masterClrMapping/>
  </p:clrMapOvr>
  <p:transition advClick="0" advTm="4000">
    <p:blinds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 descr="C:\Users\THINK\Desktop\图片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 descr="C:\Users\THINK\Desktop\图片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 smtClean="0"/>
          </a:p>
        </p:txBody>
      </p:sp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 smtClean="0"/>
          </a:p>
        </p:txBody>
      </p:sp>
      <p:pic>
        <p:nvPicPr>
          <p:cNvPr id="38916" name="Picture 4" descr="941622cdcc084c720eb345f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89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298" name="Rectangle 2"/>
          <p:cNvSpPr>
            <a:spLocks noGrp="1" noChangeArrowheads="1"/>
          </p:cNvSpPr>
          <p:nvPr>
            <p:ph type="title"/>
          </p:nvPr>
        </p:nvSpPr>
        <p:spPr bwMode="auto"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zh-CN" altLang="en-US">
                <a:ea typeface="黑体" pitchFamily="49" charset="-122"/>
              </a:rPr>
              <a:t>学习目标</a:t>
            </a:r>
          </a:p>
        </p:txBody>
      </p:sp>
      <p:sp>
        <p:nvSpPr>
          <p:cNvPr id="311299" name="Rectangle 3"/>
          <p:cNvSpPr>
            <a:spLocks noGrp="1" noChangeArrowheads="1"/>
          </p:cNvSpPr>
          <p:nvPr>
            <p:ph type="body" idx="1"/>
          </p:nvPr>
        </p:nvSpPr>
        <p:spPr bwMode="auto"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zh-CN" altLang="en-US">
                <a:ea typeface="黑体" pitchFamily="49" charset="-122"/>
              </a:rPr>
              <a:t>一、体会</a:t>
            </a:r>
            <a:r>
              <a:rPr lang="en-US" altLang="zh-CN">
                <a:ea typeface="黑体" pitchFamily="49" charset="-122"/>
              </a:rPr>
              <a:t>《</a:t>
            </a:r>
            <a:r>
              <a:rPr lang="zh-CN" altLang="en-US">
                <a:ea typeface="黑体" pitchFamily="49" charset="-122"/>
              </a:rPr>
              <a:t>再别康桥</a:t>
            </a:r>
            <a:r>
              <a:rPr lang="en-US" altLang="zh-CN">
                <a:ea typeface="黑体" pitchFamily="49" charset="-122"/>
              </a:rPr>
              <a:t>》</a:t>
            </a:r>
            <a:r>
              <a:rPr lang="zh-CN" altLang="en-US">
                <a:ea typeface="黑体" pitchFamily="49" charset="-122"/>
              </a:rPr>
              <a:t>所深寓的感情。</a:t>
            </a:r>
          </a:p>
          <a:p>
            <a:r>
              <a:rPr lang="zh-CN" altLang="en-US">
                <a:ea typeface="黑体" pitchFamily="49" charset="-122"/>
              </a:rPr>
              <a:t>二、理解</a:t>
            </a:r>
            <a:r>
              <a:rPr lang="en-US" altLang="zh-CN">
                <a:ea typeface="黑体" pitchFamily="49" charset="-122"/>
              </a:rPr>
              <a:t>《</a:t>
            </a:r>
            <a:r>
              <a:rPr lang="zh-CN" altLang="en-US">
                <a:ea typeface="黑体" pitchFamily="49" charset="-122"/>
              </a:rPr>
              <a:t>再别康桥</a:t>
            </a:r>
            <a:r>
              <a:rPr lang="en-US" altLang="zh-CN">
                <a:ea typeface="黑体" pitchFamily="49" charset="-122"/>
              </a:rPr>
              <a:t>》</a:t>
            </a:r>
            <a:r>
              <a:rPr lang="zh-CN" altLang="en-US">
                <a:ea typeface="黑体" pitchFamily="49" charset="-122"/>
              </a:rPr>
              <a:t>运用意象、修辞表达感情的特点。</a:t>
            </a:r>
          </a:p>
          <a:p>
            <a:r>
              <a:rPr lang="zh-CN" altLang="en-US">
                <a:ea typeface="黑体" pitchFamily="49" charset="-122"/>
              </a:rPr>
              <a:t>三、了解</a:t>
            </a:r>
            <a:r>
              <a:rPr lang="en-US" altLang="zh-CN">
                <a:ea typeface="黑体" pitchFamily="49" charset="-122"/>
              </a:rPr>
              <a:t>《</a:t>
            </a:r>
            <a:r>
              <a:rPr lang="zh-CN" altLang="en-US">
                <a:ea typeface="黑体" pitchFamily="49" charset="-122"/>
              </a:rPr>
              <a:t>再别康桥</a:t>
            </a:r>
            <a:r>
              <a:rPr lang="en-US" altLang="zh-CN">
                <a:ea typeface="黑体" pitchFamily="49" charset="-122"/>
              </a:rPr>
              <a:t>》</a:t>
            </a:r>
            <a:r>
              <a:rPr lang="zh-CN" altLang="en-US">
                <a:ea typeface="黑体" pitchFamily="49" charset="-122"/>
              </a:rPr>
              <a:t>的</a:t>
            </a:r>
            <a:r>
              <a:rPr lang="zh-CN" altLang="en-US">
                <a:latin typeface="Arial"/>
                <a:ea typeface="黑体" pitchFamily="49" charset="-122"/>
              </a:rPr>
              <a:t>“</a:t>
            </a:r>
            <a:r>
              <a:rPr lang="zh-CN" altLang="en-US">
                <a:ea typeface="黑体" pitchFamily="49" charset="-122"/>
              </a:rPr>
              <a:t>三美</a:t>
            </a:r>
            <a:r>
              <a:rPr lang="zh-CN" altLang="en-US">
                <a:latin typeface="Arial"/>
                <a:ea typeface="黑体" pitchFamily="49" charset="-122"/>
              </a:rPr>
              <a:t>”</a:t>
            </a:r>
            <a:r>
              <a:rPr lang="zh-CN" altLang="en-US">
                <a:ea typeface="黑体" pitchFamily="49" charset="-122"/>
              </a:rPr>
              <a:t>。</a:t>
            </a:r>
          </a:p>
          <a:p>
            <a:r>
              <a:rPr lang="zh-CN" altLang="en-US">
                <a:ea typeface="黑体" pitchFamily="49" charset="-122"/>
              </a:rPr>
              <a:t>四、有感情的朗诵和背诵</a:t>
            </a:r>
            <a:r>
              <a:rPr lang="en-US" altLang="zh-CN">
                <a:ea typeface="黑体" pitchFamily="49" charset="-122"/>
              </a:rPr>
              <a:t>《</a:t>
            </a:r>
            <a:r>
              <a:rPr lang="zh-CN" altLang="en-US">
                <a:ea typeface="黑体" pitchFamily="49" charset="-122"/>
              </a:rPr>
              <a:t>再别康桥</a:t>
            </a:r>
            <a:r>
              <a:rPr lang="en-US" altLang="zh-CN">
                <a:ea typeface="黑体" pitchFamily="49" charset="-122"/>
              </a:rPr>
              <a:t>》</a:t>
            </a:r>
            <a:r>
              <a:rPr lang="zh-CN" altLang="en-US">
                <a:ea typeface="黑体" pitchFamily="49" charset="-122"/>
              </a:rPr>
              <a:t>。</a:t>
            </a:r>
          </a:p>
          <a:p>
            <a:endParaRPr lang="en-US" altLang="zh-CN">
              <a:ea typeface="黑体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250" name="Rectangle 2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3492500" y="777875"/>
            <a:ext cx="5400675" cy="60801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0"/>
              </a:spcBef>
              <a:buFontTx/>
              <a:buNone/>
            </a:pPr>
            <a:r>
              <a:rPr lang="zh-CN" altLang="en-US" b="1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徐志摩（</a:t>
            </a:r>
            <a:r>
              <a:rPr lang="en-US" altLang="zh-CN" b="1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1896-1931</a:t>
            </a:r>
            <a:r>
              <a:rPr lang="zh-CN" altLang="en-US" b="1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），浙江海宁人，笔名云中鹤、南湖、诗哲。</a:t>
            </a:r>
          </a:p>
          <a:p>
            <a:pPr>
              <a:buFontTx/>
              <a:buNone/>
            </a:pPr>
            <a:r>
              <a:rPr kumimoji="1" lang="zh-CN" altLang="en-US" b="1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主要作品有诗集：</a:t>
            </a:r>
          </a:p>
          <a:p>
            <a:pPr>
              <a:buFontTx/>
              <a:buNone/>
            </a:pPr>
            <a:r>
              <a:rPr kumimoji="1" lang="en-US" altLang="zh-CN" b="1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《</a:t>
            </a:r>
            <a:r>
              <a:rPr kumimoji="1" lang="zh-CN" altLang="en-US" b="1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猛虎集</a:t>
            </a:r>
            <a:r>
              <a:rPr kumimoji="1" lang="en-US" altLang="zh-CN" b="1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》  </a:t>
            </a:r>
          </a:p>
          <a:p>
            <a:pPr>
              <a:buFontTx/>
              <a:buNone/>
            </a:pPr>
            <a:r>
              <a:rPr kumimoji="1" lang="en-US" altLang="zh-CN" b="1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《</a:t>
            </a:r>
            <a:r>
              <a:rPr kumimoji="1" lang="zh-CN" altLang="en-US" b="1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志摩的诗</a:t>
            </a:r>
            <a:r>
              <a:rPr kumimoji="1" lang="en-US" altLang="zh-CN" b="1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》</a:t>
            </a:r>
          </a:p>
          <a:p>
            <a:pPr>
              <a:buFontTx/>
              <a:buNone/>
            </a:pPr>
            <a:r>
              <a:rPr kumimoji="1" lang="en-US" altLang="zh-CN" b="1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《</a:t>
            </a:r>
            <a:r>
              <a:rPr kumimoji="1" lang="zh-CN" altLang="en-US" b="1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翡冷翠的一夜</a:t>
            </a:r>
            <a:r>
              <a:rPr kumimoji="1" lang="en-US" altLang="zh-CN" b="1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》</a:t>
            </a:r>
          </a:p>
          <a:p>
            <a:pPr>
              <a:buFontTx/>
              <a:buNone/>
            </a:pPr>
            <a:r>
              <a:rPr kumimoji="1" lang="zh-CN" altLang="en-US" b="1">
                <a:solidFill>
                  <a:schemeClr val="accent2"/>
                </a:solidFill>
                <a:ea typeface="楷体_GB2312" pitchFamily="49" charset="-122"/>
              </a:rPr>
              <a:t>追求</a:t>
            </a:r>
            <a:r>
              <a:rPr kumimoji="1" lang="zh-CN" altLang="en-US" b="1">
                <a:solidFill>
                  <a:schemeClr val="accent2"/>
                </a:solidFill>
                <a:latin typeface="Arial"/>
                <a:ea typeface="楷体_GB2312" pitchFamily="49" charset="-122"/>
              </a:rPr>
              <a:t>“</a:t>
            </a:r>
            <a:r>
              <a:rPr kumimoji="1" lang="zh-CN" altLang="en-US" b="1">
                <a:solidFill>
                  <a:schemeClr val="accent2"/>
                </a:solidFill>
                <a:ea typeface="楷体_GB2312" pitchFamily="49" charset="-122"/>
              </a:rPr>
              <a:t>爱</a:t>
            </a:r>
            <a:r>
              <a:rPr kumimoji="1" lang="zh-CN" altLang="en-US" b="1">
                <a:solidFill>
                  <a:schemeClr val="accent2"/>
                </a:solidFill>
                <a:latin typeface="Arial"/>
                <a:ea typeface="楷体_GB2312" pitchFamily="49" charset="-122"/>
              </a:rPr>
              <a:t>”</a:t>
            </a:r>
            <a:r>
              <a:rPr kumimoji="1" lang="zh-CN" altLang="en-US" b="1">
                <a:solidFill>
                  <a:schemeClr val="accent2"/>
                </a:solidFill>
                <a:ea typeface="楷体_GB2312" pitchFamily="49" charset="-122"/>
              </a:rPr>
              <a:t>，</a:t>
            </a:r>
            <a:r>
              <a:rPr kumimoji="1" lang="zh-CN" altLang="en-US" b="1">
                <a:solidFill>
                  <a:schemeClr val="accent2"/>
                </a:solidFill>
                <a:latin typeface="Arial"/>
                <a:ea typeface="楷体_GB2312" pitchFamily="49" charset="-122"/>
              </a:rPr>
              <a:t>“</a:t>
            </a:r>
            <a:r>
              <a:rPr kumimoji="1" lang="zh-CN" altLang="en-US" b="1">
                <a:solidFill>
                  <a:schemeClr val="accent2"/>
                </a:solidFill>
                <a:ea typeface="楷体_GB2312" pitchFamily="49" charset="-122"/>
              </a:rPr>
              <a:t>自由</a:t>
            </a:r>
            <a:r>
              <a:rPr kumimoji="1" lang="zh-CN" altLang="en-US" b="1">
                <a:solidFill>
                  <a:schemeClr val="accent2"/>
                </a:solidFill>
                <a:latin typeface="Arial"/>
                <a:ea typeface="楷体_GB2312" pitchFamily="49" charset="-122"/>
              </a:rPr>
              <a:t>”</a:t>
            </a:r>
            <a:r>
              <a:rPr kumimoji="1" lang="zh-CN" altLang="en-US" b="1">
                <a:solidFill>
                  <a:schemeClr val="accent2"/>
                </a:solidFill>
                <a:ea typeface="楷体_GB2312" pitchFamily="49" charset="-122"/>
              </a:rPr>
              <a:t>和</a:t>
            </a:r>
            <a:r>
              <a:rPr kumimoji="1" lang="zh-CN" altLang="en-US" b="1">
                <a:solidFill>
                  <a:schemeClr val="accent2"/>
                </a:solidFill>
                <a:latin typeface="Arial"/>
                <a:ea typeface="楷体_GB2312" pitchFamily="49" charset="-122"/>
              </a:rPr>
              <a:t>“</a:t>
            </a:r>
            <a:r>
              <a:rPr kumimoji="1" lang="zh-CN" altLang="en-US" b="1">
                <a:solidFill>
                  <a:schemeClr val="accent2"/>
                </a:solidFill>
                <a:ea typeface="楷体_GB2312" pitchFamily="49" charset="-122"/>
              </a:rPr>
              <a:t>美</a:t>
            </a:r>
            <a:r>
              <a:rPr kumimoji="1" lang="zh-CN" altLang="en-US" b="1">
                <a:solidFill>
                  <a:schemeClr val="accent2"/>
                </a:solidFill>
                <a:latin typeface="Arial"/>
                <a:ea typeface="楷体_GB2312" pitchFamily="49" charset="-122"/>
              </a:rPr>
              <a:t>”</a:t>
            </a:r>
            <a:endParaRPr kumimoji="1" lang="zh-CN" altLang="en-US" b="1">
              <a:solidFill>
                <a:schemeClr val="accent2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ct val="0"/>
              </a:spcBef>
              <a:buFontTx/>
              <a:buNone/>
            </a:pPr>
            <a:endParaRPr lang="en-US" altLang="zh-CN" b="1">
              <a:solidFill>
                <a:schemeClr val="accent2"/>
              </a:solidFill>
              <a:ea typeface="楷体_GB2312" pitchFamily="49" charset="-122"/>
            </a:endParaRPr>
          </a:p>
        </p:txBody>
      </p:sp>
      <p:pic>
        <p:nvPicPr>
          <p:cNvPr id="309251" name="Picture 3" descr="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60350"/>
            <a:ext cx="3276600" cy="63373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4371" name="Rectangle 3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0" y="549275"/>
            <a:ext cx="4140200" cy="5903913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1916</a:t>
            </a:r>
            <a:r>
              <a:rPr lang="zh-CN" altLang="en-US" b="1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年考入北大，与</a:t>
            </a:r>
            <a:r>
              <a:rPr lang="en-US" altLang="zh-CN" b="1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16</a:t>
            </a:r>
            <a:r>
              <a:rPr lang="zh-CN" altLang="en-US" b="1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岁的</a:t>
            </a:r>
            <a:r>
              <a:rPr lang="zh-CN" altLang="en-US" b="1" dirty="0">
                <a:solidFill>
                  <a:srgbClr val="800000"/>
                </a:solidFill>
                <a:latin typeface="楷体_GB2312" pitchFamily="49" charset="-122"/>
                <a:ea typeface="楷体_GB2312" pitchFamily="49" charset="-122"/>
              </a:rPr>
              <a:t>张幼仪</a:t>
            </a:r>
            <a:r>
              <a:rPr lang="zh-CN" altLang="en-US" b="1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结婚。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1918</a:t>
            </a:r>
            <a:r>
              <a:rPr lang="zh-CN" altLang="en-US" b="1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年赴美留学。</a:t>
            </a:r>
          </a:p>
          <a:p>
            <a:pPr>
              <a:spcBef>
                <a:spcPct val="0"/>
              </a:spcBef>
              <a:buFontTx/>
              <a:buNone/>
            </a:pPr>
            <a:endParaRPr lang="zh-CN" altLang="en-US" b="1" dirty="0">
              <a:solidFill>
                <a:schemeClr val="accent2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1920</a:t>
            </a:r>
            <a:r>
              <a:rPr lang="zh-CN" altLang="en-US" b="1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年赴英国，就读于剑桥大学，攻读博士学位，期间邂逅了</a:t>
            </a:r>
            <a:r>
              <a:rPr lang="zh-CN" altLang="en-US" b="1" dirty="0">
                <a:solidFill>
                  <a:srgbClr val="800000"/>
                </a:solidFill>
                <a:latin typeface="楷体_GB2312" pitchFamily="49" charset="-122"/>
                <a:ea typeface="楷体_GB2312" pitchFamily="49" charset="-122"/>
              </a:rPr>
              <a:t>林徽音</a:t>
            </a:r>
            <a:r>
              <a:rPr lang="zh-CN" altLang="en-US" b="1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。</a:t>
            </a:r>
          </a:p>
          <a:p>
            <a:pPr>
              <a:spcBef>
                <a:spcPct val="0"/>
              </a:spcBef>
              <a:buFontTx/>
              <a:buNone/>
            </a:pPr>
            <a:endParaRPr lang="zh-CN" altLang="en-US" b="1" dirty="0">
              <a:solidFill>
                <a:schemeClr val="accent2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1922</a:t>
            </a:r>
            <a:r>
              <a:rPr lang="zh-CN" altLang="en-US" b="1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年</a:t>
            </a:r>
            <a:r>
              <a:rPr lang="en-US" altLang="zh-CN" b="1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3</a:t>
            </a:r>
            <a:r>
              <a:rPr lang="zh-CN" altLang="en-US" b="1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月，</a:t>
            </a:r>
            <a:r>
              <a:rPr lang="zh-CN" altLang="en-US" b="1" dirty="0">
                <a:solidFill>
                  <a:srgbClr val="800000"/>
                </a:solidFill>
                <a:latin typeface="楷体_GB2312" pitchFamily="49" charset="-122"/>
                <a:ea typeface="楷体_GB2312" pitchFamily="49" charset="-122"/>
              </a:rPr>
              <a:t>与张幼仪离异</a:t>
            </a:r>
            <a:r>
              <a:rPr lang="zh-CN" altLang="en-US" b="1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，</a:t>
            </a:r>
            <a:r>
              <a:rPr lang="en-US" altLang="zh-CN" b="1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8</a:t>
            </a:r>
            <a:r>
              <a:rPr lang="zh-CN" altLang="en-US" b="1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月回国。</a:t>
            </a:r>
          </a:p>
          <a:p>
            <a:endParaRPr lang="en-US" altLang="zh-CN" dirty="0"/>
          </a:p>
        </p:txBody>
      </p:sp>
      <p:pic>
        <p:nvPicPr>
          <p:cNvPr id="314372" name="Picture 4" descr="徐志摩和張幼儀一九二一年在歐洲合影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7538" y="0"/>
            <a:ext cx="4538662" cy="3095625"/>
          </a:xfrm>
          <a:prstGeom prst="rect">
            <a:avLst/>
          </a:prstGeom>
          <a:noFill/>
        </p:spPr>
      </p:pic>
      <p:sp>
        <p:nvSpPr>
          <p:cNvPr id="314375" name="Rectangle 7"/>
          <p:cNvSpPr>
            <a:spLocks noChangeArrowheads="1"/>
          </p:cNvSpPr>
          <p:nvPr/>
        </p:nvSpPr>
        <p:spPr bwMode="auto">
          <a:xfrm>
            <a:off x="4500563" y="6035675"/>
            <a:ext cx="4643437" cy="822325"/>
          </a:xfrm>
          <a:prstGeom prst="rect">
            <a:avLst/>
          </a:prstGeom>
          <a:solidFill>
            <a:srgbClr val="1C1C1C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2400" b="1"/>
              <a:t>在上海任銀行行長和霓裳服裝公司總裁時的張幼儀</a:t>
            </a:r>
          </a:p>
        </p:txBody>
      </p:sp>
      <p:pic>
        <p:nvPicPr>
          <p:cNvPr id="314377" name="Picture 9" descr="张幼仪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538" y="3068638"/>
            <a:ext cx="4716462" cy="3005137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418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0" y="0"/>
            <a:ext cx="5651500" cy="6858000"/>
          </a:xfrm>
          <a:solidFill>
            <a:srgbClr val="FFFFFF"/>
          </a:solidFill>
          <a:ln>
            <a:solidFill>
              <a:schemeClr val="accent1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altLang="zh-CN" b="1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1923</a:t>
            </a:r>
            <a:r>
              <a:rPr lang="zh-CN" altLang="en-US" b="1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年与胡适等成立新月社。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zh-CN" b="1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1924</a:t>
            </a:r>
            <a:r>
              <a:rPr lang="zh-CN" altLang="en-US" b="1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年印度</a:t>
            </a:r>
            <a:r>
              <a:rPr lang="zh-CN" altLang="en-US" b="1">
                <a:solidFill>
                  <a:schemeClr val="accent2"/>
                </a:solidFill>
                <a:ea typeface="楷体_GB2312" pitchFamily="49" charset="-122"/>
              </a:rPr>
              <a:t>泰戈尔访华，任翻译，后随泰戈尔漫游欧洲。同年认识</a:t>
            </a:r>
            <a:r>
              <a:rPr lang="zh-CN" altLang="en-US" b="1">
                <a:solidFill>
                  <a:srgbClr val="800000"/>
                </a:solidFill>
                <a:ea typeface="楷体_GB2312" pitchFamily="49" charset="-122"/>
              </a:rPr>
              <a:t>有夫之妇陆小曼并相恋</a:t>
            </a:r>
            <a:r>
              <a:rPr lang="zh-CN" altLang="en-US" b="1">
                <a:solidFill>
                  <a:schemeClr val="accent2"/>
                </a:solidFill>
                <a:ea typeface="楷体_GB2312" pitchFamily="49" charset="-122"/>
              </a:rPr>
              <a:t>。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zh-CN" b="1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1926</a:t>
            </a:r>
            <a:r>
              <a:rPr lang="zh-CN" altLang="en-US" b="1">
                <a:solidFill>
                  <a:srgbClr val="800000"/>
                </a:solidFill>
                <a:latin typeface="楷体_GB2312" pitchFamily="49" charset="-122"/>
                <a:ea typeface="楷体_GB2312" pitchFamily="49" charset="-122"/>
              </a:rPr>
              <a:t>与陆小曼结婚</a:t>
            </a:r>
            <a:r>
              <a:rPr lang="zh-CN" altLang="en-US" b="1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。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zh-CN" b="1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1927</a:t>
            </a:r>
            <a:r>
              <a:rPr lang="zh-CN" altLang="en-US" b="1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年在上海光华大学任教授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zh-CN" b="1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1930</a:t>
            </a:r>
            <a:r>
              <a:rPr lang="zh-CN" altLang="en-US" b="1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年秋，应胡适之邀，到</a:t>
            </a:r>
            <a:r>
              <a:rPr lang="zh-CN" altLang="en-US" b="1">
                <a:solidFill>
                  <a:srgbClr val="800000"/>
                </a:solidFill>
                <a:latin typeface="楷体_GB2312" pitchFamily="49" charset="-122"/>
                <a:ea typeface="楷体_GB2312" pitchFamily="49" charset="-122"/>
              </a:rPr>
              <a:t>北京大学任教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zh-CN" b="1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1931</a:t>
            </a:r>
            <a:r>
              <a:rPr lang="zh-CN" altLang="en-US" b="1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年</a:t>
            </a:r>
            <a:r>
              <a:rPr lang="en-US" altLang="zh-CN" b="1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11</a:t>
            </a:r>
            <a:r>
              <a:rPr lang="zh-CN" altLang="en-US" b="1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月</a:t>
            </a:r>
            <a:r>
              <a:rPr lang="en-US" altLang="zh-CN" b="1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19</a:t>
            </a:r>
            <a:r>
              <a:rPr lang="zh-CN" altLang="en-US" b="1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日，从</a:t>
            </a:r>
            <a:r>
              <a:rPr lang="zh-CN" altLang="en-US" b="1">
                <a:solidFill>
                  <a:srgbClr val="800000"/>
                </a:solidFill>
                <a:latin typeface="楷体_GB2312" pitchFamily="49" charset="-122"/>
                <a:ea typeface="楷体_GB2312" pitchFamily="49" charset="-122"/>
              </a:rPr>
              <a:t>南京乘飞机去北平</a:t>
            </a:r>
            <a:r>
              <a:rPr lang="zh-CN" altLang="en-US" b="1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，途中飞机失事，不幸遇难，死于泰山脚下，时年</a:t>
            </a:r>
            <a:r>
              <a:rPr lang="en-US" altLang="zh-CN" b="1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35</a:t>
            </a:r>
            <a:r>
              <a:rPr lang="zh-CN" altLang="en-US" b="1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岁。</a:t>
            </a:r>
          </a:p>
          <a:p>
            <a:pPr>
              <a:spcBef>
                <a:spcPct val="0"/>
              </a:spcBef>
              <a:buFontTx/>
              <a:buNone/>
            </a:pPr>
            <a:endParaRPr lang="zh-CN" altLang="en-US" b="1">
              <a:solidFill>
                <a:schemeClr val="accent2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ct val="0"/>
              </a:spcBef>
              <a:buFontTx/>
              <a:buNone/>
            </a:pPr>
            <a:endParaRPr lang="zh-CN" altLang="en-US" b="1">
              <a:solidFill>
                <a:schemeClr val="accent2"/>
              </a:solidFill>
              <a:latin typeface="楷体_GB2312" pitchFamily="49" charset="-122"/>
              <a:ea typeface="楷体_GB2312" pitchFamily="49" charset="-122"/>
            </a:endParaRPr>
          </a:p>
          <a:p>
            <a:endParaRPr lang="en-US" altLang="zh-CN">
              <a:solidFill>
                <a:schemeClr val="accent2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316420" name="Picture 4" descr="陆小曼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51500" y="3357563"/>
            <a:ext cx="3492500" cy="3500437"/>
          </a:xfrm>
          <a:prstGeom prst="rect">
            <a:avLst/>
          </a:prstGeom>
          <a:noFill/>
        </p:spPr>
      </p:pic>
      <p:pic>
        <p:nvPicPr>
          <p:cNvPr id="316421" name="Picture 5" descr="陆小曼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51500" y="0"/>
            <a:ext cx="3492500" cy="32845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685800" y="457200"/>
            <a:ext cx="2286000" cy="712788"/>
          </a:xfrm>
          <a:solidFill>
            <a:srgbClr val="92D050"/>
          </a:solidFill>
        </p:spPr>
        <p:txBody>
          <a:bodyPr/>
          <a:lstStyle/>
          <a:p>
            <a:pPr algn="l"/>
            <a:r>
              <a:rPr lang="zh-CN" sz="4000">
                <a:ea typeface="黑体" pitchFamily="49" charset="-122"/>
              </a:rPr>
              <a:t>作品简介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228600" y="1295400"/>
            <a:ext cx="8382000" cy="5105400"/>
          </a:xfrm>
        </p:spPr>
        <p:txBody>
          <a:bodyPr/>
          <a:lstStyle/>
          <a:p>
            <a:pPr algn="just">
              <a:lnSpc>
                <a:spcPct val="114000"/>
              </a:lnSpc>
              <a:buFont typeface="Wingdings" pitchFamily="2" charset="2"/>
              <a:buNone/>
            </a:pPr>
            <a:r>
              <a:rPr lang="en-US">
                <a:solidFill>
                  <a:srgbClr val="CC3300"/>
                </a:solidFill>
                <a:latin typeface="黑体" pitchFamily="49" charset="-122"/>
                <a:ea typeface="黑体" pitchFamily="49" charset="-122"/>
              </a:rPr>
              <a:t>     《</a:t>
            </a:r>
            <a:r>
              <a:rPr lang="zh-CN" altLang="en-US" sz="2800">
                <a:solidFill>
                  <a:srgbClr val="CC3300"/>
                </a:solidFill>
                <a:latin typeface="黑体" pitchFamily="49" charset="-122"/>
                <a:ea typeface="黑体" pitchFamily="49" charset="-122"/>
              </a:rPr>
              <a:t>再别康桥</a:t>
            </a:r>
            <a:r>
              <a:rPr lang="en-US" sz="2800">
                <a:solidFill>
                  <a:srgbClr val="CC3300"/>
                </a:solidFill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en-US" sz="2800">
                <a:solidFill>
                  <a:srgbClr val="CC3300"/>
                </a:solidFill>
                <a:latin typeface="黑体" pitchFamily="49" charset="-122"/>
                <a:ea typeface="黑体" pitchFamily="49" charset="-122"/>
              </a:rPr>
              <a:t>出于他自编的诗集</a:t>
            </a:r>
            <a:r>
              <a:rPr lang="en-US" sz="2800">
                <a:solidFill>
                  <a:srgbClr val="CC3300"/>
                </a:solidFill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2800">
                <a:solidFill>
                  <a:srgbClr val="CC3300"/>
                </a:solidFill>
                <a:latin typeface="黑体" pitchFamily="49" charset="-122"/>
                <a:ea typeface="黑体" pitchFamily="49" charset="-122"/>
              </a:rPr>
              <a:t>猛虎集</a:t>
            </a:r>
            <a:r>
              <a:rPr lang="en-US" sz="2800">
                <a:solidFill>
                  <a:srgbClr val="CC3300"/>
                </a:solidFill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en-US" sz="2800">
                <a:solidFill>
                  <a:srgbClr val="CC3300"/>
                </a:solidFill>
                <a:latin typeface="黑体" pitchFamily="49" charset="-122"/>
                <a:ea typeface="黑体" pitchFamily="49" charset="-122"/>
              </a:rPr>
              <a:t>。</a:t>
            </a:r>
            <a:r>
              <a:rPr lang="zh-CN" altLang="en-US" sz="2800">
                <a:latin typeface="黑体" pitchFamily="49" charset="-122"/>
                <a:ea typeface="黑体" pitchFamily="49" charset="-122"/>
              </a:rPr>
              <a:t>这首诗当写于</a:t>
            </a:r>
            <a:r>
              <a:rPr lang="en-US" sz="2800">
                <a:latin typeface="黑体" pitchFamily="49" charset="-122"/>
                <a:ea typeface="黑体" pitchFamily="49" charset="-122"/>
              </a:rPr>
              <a:t>1928</a:t>
            </a:r>
            <a:r>
              <a:rPr lang="zh-CN" altLang="en-US" sz="2800">
                <a:latin typeface="黑体" pitchFamily="49" charset="-122"/>
                <a:ea typeface="黑体" pitchFamily="49" charset="-122"/>
              </a:rPr>
              <a:t>年</a:t>
            </a:r>
            <a:r>
              <a:rPr lang="en-US" sz="2800">
                <a:latin typeface="黑体" pitchFamily="49" charset="-122"/>
                <a:ea typeface="黑体" pitchFamily="49" charset="-122"/>
              </a:rPr>
              <a:t>11</a:t>
            </a:r>
            <a:r>
              <a:rPr lang="zh-CN" altLang="en-US" sz="2800">
                <a:latin typeface="黑体" pitchFamily="49" charset="-122"/>
                <a:ea typeface="黑体" pitchFamily="49" charset="-122"/>
              </a:rPr>
              <a:t>月</a:t>
            </a:r>
            <a:r>
              <a:rPr lang="en-US" sz="2800">
                <a:latin typeface="黑体" pitchFamily="49" charset="-122"/>
                <a:ea typeface="黑体" pitchFamily="49" charset="-122"/>
              </a:rPr>
              <a:t>6</a:t>
            </a:r>
            <a:r>
              <a:rPr lang="zh-CN" altLang="en-US" sz="2800">
                <a:latin typeface="黑体" pitchFamily="49" charset="-122"/>
                <a:ea typeface="黑体" pitchFamily="49" charset="-122"/>
              </a:rPr>
              <a:t>日诗人第三次旅游归国途中，中国海上。</a:t>
            </a:r>
            <a:r>
              <a:rPr lang="zh-CN" altLang="en-US" sz="2800">
                <a:ea typeface="黑体" pitchFamily="49" charset="-122"/>
              </a:rPr>
              <a:t>“</a:t>
            </a:r>
            <a:r>
              <a:rPr lang="zh-CN" altLang="en-US" sz="2800">
                <a:latin typeface="黑体" pitchFamily="49" charset="-122"/>
                <a:ea typeface="黑体" pitchFamily="49" charset="-122"/>
              </a:rPr>
              <a:t>康桥</a:t>
            </a:r>
            <a:r>
              <a:rPr lang="zh-CN" altLang="en-US" sz="2800">
                <a:ea typeface="黑体" pitchFamily="49" charset="-122"/>
              </a:rPr>
              <a:t>”</a:t>
            </a:r>
            <a:r>
              <a:rPr lang="zh-CN" altLang="en-US" sz="2800">
                <a:latin typeface="黑体" pitchFamily="49" charset="-122"/>
                <a:ea typeface="黑体" pitchFamily="49" charset="-122"/>
              </a:rPr>
              <a:t>即今译</a:t>
            </a:r>
            <a:r>
              <a:rPr lang="zh-CN" altLang="en-US" sz="2800">
                <a:ea typeface="黑体" pitchFamily="49" charset="-122"/>
              </a:rPr>
              <a:t>“</a:t>
            </a:r>
            <a:r>
              <a:rPr lang="zh-CN" altLang="en-US" sz="2800">
                <a:latin typeface="黑体" pitchFamily="49" charset="-122"/>
                <a:ea typeface="黑体" pitchFamily="49" charset="-122"/>
              </a:rPr>
              <a:t>剑桥</a:t>
            </a:r>
            <a:r>
              <a:rPr lang="zh-CN" altLang="en-US" sz="2800">
                <a:ea typeface="黑体" pitchFamily="49" charset="-122"/>
              </a:rPr>
              <a:t>”</a:t>
            </a:r>
            <a:r>
              <a:rPr lang="zh-CN" altLang="en-US" sz="2800">
                <a:latin typeface="黑体" pitchFamily="49" charset="-122"/>
                <a:ea typeface="黑体" pitchFamily="49" charset="-122"/>
              </a:rPr>
              <a:t>，诗人关于它的作品较多，</a:t>
            </a:r>
            <a:r>
              <a:rPr lang="en-US" sz="2800">
                <a:latin typeface="黑体" pitchFamily="49" charset="-122"/>
                <a:ea typeface="黑体" pitchFamily="49" charset="-122"/>
              </a:rPr>
              <a:t>1922</a:t>
            </a:r>
            <a:r>
              <a:rPr lang="zh-CN" altLang="en-US" sz="2800">
                <a:latin typeface="黑体" pitchFamily="49" charset="-122"/>
                <a:ea typeface="黑体" pitchFamily="49" charset="-122"/>
              </a:rPr>
              <a:t>年，从剑桥进修归国后，创作诗歌</a:t>
            </a:r>
            <a:r>
              <a:rPr lang="en-US" sz="2800"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2800">
                <a:latin typeface="黑体" pitchFamily="49" charset="-122"/>
                <a:ea typeface="黑体" pitchFamily="49" charset="-122"/>
              </a:rPr>
              <a:t>康桥，再会罢</a:t>
            </a:r>
            <a:r>
              <a:rPr lang="en-US" sz="2800"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en-US" sz="2800">
                <a:latin typeface="黑体" pitchFamily="49" charset="-122"/>
                <a:ea typeface="黑体" pitchFamily="49" charset="-122"/>
              </a:rPr>
              <a:t>，</a:t>
            </a:r>
            <a:r>
              <a:rPr lang="en-US" sz="2800">
                <a:latin typeface="黑体" pitchFamily="49" charset="-122"/>
                <a:ea typeface="黑体" pitchFamily="49" charset="-122"/>
              </a:rPr>
              <a:t>1926</a:t>
            </a:r>
            <a:r>
              <a:rPr lang="zh-CN" altLang="en-US" sz="2800">
                <a:latin typeface="黑体" pitchFamily="49" charset="-122"/>
                <a:ea typeface="黑体" pitchFamily="49" charset="-122"/>
              </a:rPr>
              <a:t>年，二次旅游该国后，又有散文</a:t>
            </a:r>
            <a:r>
              <a:rPr lang="en-US" sz="2800"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2800">
                <a:latin typeface="黑体" pitchFamily="49" charset="-122"/>
                <a:ea typeface="黑体" pitchFamily="49" charset="-122"/>
              </a:rPr>
              <a:t>我所知道的康桥</a:t>
            </a:r>
            <a:r>
              <a:rPr lang="en-US" sz="2800"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en-US" sz="2800">
                <a:latin typeface="黑体" pitchFamily="49" charset="-122"/>
                <a:ea typeface="黑体" pitchFamily="49" charset="-122"/>
              </a:rPr>
              <a:t>，可看出诗人对康桥的感情是十分深切的。</a:t>
            </a: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9186" name="Picture 2" descr="再别康桥"/>
          <p:cNvPicPr>
            <a:picLocks noChangeAspect="1" noChangeArrowheads="1"/>
          </p:cNvPicPr>
          <p:nvPr/>
        </p:nvPicPr>
        <p:blipFill>
          <a:blip r:embed="rId2" cstate="print">
            <a:lum bright="70000" contrast="-7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3" name="Picture 3" descr="林徽音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0" y="1643063"/>
            <a:ext cx="3167063" cy="4929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9188" name="Text Box 4"/>
          <p:cNvSpPr txBox="1">
            <a:spLocks noChangeArrowheads="1"/>
          </p:cNvSpPr>
          <p:nvPr/>
        </p:nvSpPr>
        <p:spPr bwMode="auto">
          <a:xfrm>
            <a:off x="4857750" y="1714500"/>
            <a:ext cx="3733800" cy="26130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zh-CN" altLang="zh-CN" b="1" dirty="0">
                <a:solidFill>
                  <a:schemeClr val="tx1"/>
                </a:solidFill>
                <a:ea typeface="隶书" pitchFamily="49" charset="-122"/>
              </a:rPr>
              <a:t>    </a:t>
            </a:r>
            <a:r>
              <a:rPr kumimoji="1" lang="zh-CN" altLang="en-US" b="1" dirty="0">
                <a:solidFill>
                  <a:schemeClr val="tx1"/>
                </a:solidFill>
                <a:ea typeface="隶书" pitchFamily="49" charset="-122"/>
              </a:rPr>
              <a:t>在那里，他结识了影响他生命、终生为之倾慕的一个重要女性</a:t>
            </a:r>
            <a:r>
              <a:rPr kumimoji="1" lang="zh-CN" altLang="zh-CN" b="1" dirty="0">
                <a:solidFill>
                  <a:schemeClr val="tx1"/>
                </a:solidFill>
                <a:ea typeface="隶书" pitchFamily="49" charset="-122"/>
              </a:rPr>
              <a:t>——</a:t>
            </a:r>
            <a:r>
              <a:rPr kumimoji="1" lang="zh-CN" altLang="en-US" b="1" dirty="0">
                <a:solidFill>
                  <a:schemeClr val="tx1"/>
                </a:solidFill>
                <a:ea typeface="隶书" pitchFamily="49" charset="-122"/>
              </a:rPr>
              <a:t>林徽音</a:t>
            </a:r>
            <a:r>
              <a:rPr kumimoji="1" lang="zh-CN" altLang="en-US" b="1" dirty="0" smtClean="0">
                <a:solidFill>
                  <a:schemeClr val="tx1"/>
                </a:solidFill>
                <a:ea typeface="隶书" pitchFamily="49" charset="-122"/>
              </a:rPr>
              <a:t>。</a:t>
            </a:r>
            <a:endParaRPr kumimoji="1" lang="en-US" altLang="zh-CN" b="1" dirty="0" smtClean="0">
              <a:solidFill>
                <a:schemeClr val="tx1"/>
              </a:solidFill>
              <a:ea typeface="隶书" pitchFamily="49" charset="-122"/>
            </a:endParaRPr>
          </a:p>
          <a:p>
            <a:pPr>
              <a:lnSpc>
                <a:spcPct val="130000"/>
              </a:lnSpc>
            </a:pPr>
            <a:r>
              <a:rPr kumimoji="1" lang="en-US" altLang="zh-CN" b="1" dirty="0" smtClean="0">
                <a:ea typeface="隶书" pitchFamily="49" charset="-122"/>
              </a:rPr>
              <a:t>    </a:t>
            </a:r>
            <a:r>
              <a:rPr lang="zh-CN" altLang="en-US" b="1" dirty="0" smtClean="0">
                <a:solidFill>
                  <a:srgbClr val="0000FF"/>
                </a:solidFill>
                <a:ea typeface="楷体_GB2312" pitchFamily="49" charset="-122"/>
              </a:rPr>
              <a:t>“我将在茫茫人海中寻访我唯一之灵魂伴侣。得之，我幸；不得，我命。”</a:t>
            </a:r>
            <a:endParaRPr kumimoji="1" lang="en-US" altLang="zh-CN" b="1" dirty="0" smtClean="0">
              <a:solidFill>
                <a:schemeClr val="tx1"/>
              </a:solidFill>
              <a:ea typeface="隶书" pitchFamily="49" charset="-122"/>
            </a:endParaRPr>
          </a:p>
          <a:p>
            <a:pPr>
              <a:lnSpc>
                <a:spcPct val="130000"/>
              </a:lnSpc>
            </a:pPr>
            <a:endParaRPr kumimoji="1" lang="zh-CN" altLang="en-US" b="1" dirty="0">
              <a:solidFill>
                <a:schemeClr val="tx1"/>
              </a:solidFill>
              <a:ea typeface="隶书" pitchFamily="49" charset="-122"/>
            </a:endParaRPr>
          </a:p>
        </p:txBody>
      </p:sp>
      <p:sp>
        <p:nvSpPr>
          <p:cNvPr id="349189" name="矩形 4"/>
          <p:cNvSpPr>
            <a:spLocks noChangeArrowheads="1"/>
          </p:cNvSpPr>
          <p:nvPr/>
        </p:nvSpPr>
        <p:spPr bwMode="auto">
          <a:xfrm>
            <a:off x="928688" y="500063"/>
            <a:ext cx="7540625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zh-CN" altLang="en-US" sz="4400" b="1" u="sng">
                <a:solidFill>
                  <a:schemeClr val="tx1"/>
                </a:solidFill>
                <a:ea typeface="宋体" pitchFamily="2" charset="-122"/>
              </a:rPr>
              <a:t>康桥：诗人</a:t>
            </a:r>
            <a:r>
              <a:rPr kumimoji="1" lang="zh-CN" altLang="en-US" sz="4400" b="1" u="sng">
                <a:solidFill>
                  <a:srgbClr val="FF0000"/>
                </a:solidFill>
                <a:ea typeface="宋体" pitchFamily="2" charset="-122"/>
              </a:rPr>
              <a:t>爱</a:t>
            </a:r>
            <a:r>
              <a:rPr kumimoji="1" lang="zh-CN" altLang="en-US" sz="4400" b="1" u="sng">
                <a:solidFill>
                  <a:schemeClr val="tx1"/>
                </a:solidFill>
                <a:ea typeface="宋体" pitchFamily="2" charset="-122"/>
              </a:rPr>
              <a:t>之梦破灭的地方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0210" name="Picture 2" descr="再别康桥"/>
          <p:cNvPicPr>
            <a:picLocks noChangeAspect="1" noChangeArrowheads="1"/>
          </p:cNvPicPr>
          <p:nvPr/>
        </p:nvPicPr>
        <p:blipFill>
          <a:blip r:embed="rId2" cstate="print">
            <a:lum bright="70000" contrast="-7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0211" name="Picture 3" descr="与泰戈尔在一起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2063" y="1714500"/>
            <a:ext cx="3786187" cy="442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8" name="Text Box 4"/>
          <p:cNvSpPr txBox="1">
            <a:spLocks noChangeArrowheads="1"/>
          </p:cNvSpPr>
          <p:nvPr/>
        </p:nvSpPr>
        <p:spPr bwMode="auto">
          <a:xfrm>
            <a:off x="500063" y="1428750"/>
            <a:ext cx="4054475" cy="484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zh-CN" altLang="zh-CN" b="1">
                <a:solidFill>
                  <a:schemeClr val="tx1"/>
                </a:solidFill>
                <a:ea typeface="隶书" pitchFamily="49" charset="-122"/>
              </a:rPr>
              <a:t>    </a:t>
            </a:r>
            <a:r>
              <a:rPr kumimoji="1" lang="zh-CN" altLang="en-US" b="1">
                <a:solidFill>
                  <a:schemeClr val="tx1"/>
                </a:solidFill>
                <a:ea typeface="隶书" pitchFamily="49" charset="-122"/>
              </a:rPr>
              <a:t>在那里，他遇到了当时伟大的诗人泰戈尔，他的诗作很大程度上都受到了这位大师的影响。</a:t>
            </a:r>
          </a:p>
        </p:txBody>
      </p:sp>
      <p:sp>
        <p:nvSpPr>
          <p:cNvPr id="350213" name="Text Box 5"/>
          <p:cNvSpPr txBox="1">
            <a:spLocks noChangeArrowheads="1"/>
          </p:cNvSpPr>
          <p:nvPr/>
        </p:nvSpPr>
        <p:spPr bwMode="auto">
          <a:xfrm>
            <a:off x="5072063" y="6215063"/>
            <a:ext cx="3810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zh-CN" altLang="en-US" sz="2400" b="1">
                <a:solidFill>
                  <a:schemeClr val="tx1"/>
                </a:solidFill>
              </a:rPr>
              <a:t>林徽音、泰戈尔与徐志摩</a:t>
            </a:r>
          </a:p>
        </p:txBody>
      </p:sp>
      <p:sp>
        <p:nvSpPr>
          <p:cNvPr id="350214" name="矩形 5"/>
          <p:cNvSpPr>
            <a:spLocks noChangeArrowheads="1"/>
          </p:cNvSpPr>
          <p:nvPr/>
        </p:nvSpPr>
        <p:spPr bwMode="auto">
          <a:xfrm>
            <a:off x="785813" y="285750"/>
            <a:ext cx="7500937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zh-CN" altLang="en-US" sz="4400" b="1" u="sng">
                <a:solidFill>
                  <a:schemeClr val="tx1"/>
                </a:solidFill>
                <a:ea typeface="宋体" pitchFamily="2" charset="-122"/>
              </a:rPr>
              <a:t>康桥：诗人</a:t>
            </a:r>
            <a:r>
              <a:rPr kumimoji="1" lang="zh-CN" altLang="en-US" sz="4400" b="1" u="sng">
                <a:solidFill>
                  <a:srgbClr val="FF0000"/>
                </a:solidFill>
                <a:ea typeface="宋体" pitchFamily="2" charset="-122"/>
              </a:rPr>
              <a:t>美</a:t>
            </a:r>
            <a:r>
              <a:rPr kumimoji="1" lang="zh-CN" altLang="en-US" sz="4400" b="1" u="sng">
                <a:solidFill>
                  <a:schemeClr val="tx1"/>
                </a:solidFill>
                <a:ea typeface="宋体" pitchFamily="2" charset="-122"/>
              </a:rPr>
              <a:t>之梦蕴积的地方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8" grpId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157" name="Rectangle 5"/>
          <p:cNvSpPr>
            <a:spLocks noChangeArrowheads="1"/>
          </p:cNvSpPr>
          <p:nvPr/>
        </p:nvSpPr>
        <p:spPr bwMode="auto">
          <a:xfrm>
            <a:off x="0" y="228600"/>
            <a:ext cx="5435600" cy="62484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35921" dir="2700000" algn="ctr" rotWithShape="0">
              <a:srgbClr val="C0C0C0"/>
            </a:outerShdw>
          </a:effectLst>
        </p:spPr>
        <p:txBody>
          <a:bodyPr anchor="ctr">
            <a:spAutoFit/>
          </a:bodyPr>
          <a:lstStyle/>
          <a:p>
            <a:r>
              <a:rPr lang="en-US" altLang="zh-CN" b="1">
                <a:solidFill>
                  <a:schemeClr val="tx1"/>
                </a:solidFill>
                <a:latin typeface="Arial" pitchFamily="34" charset="0"/>
                <a:ea typeface="华文新魏" pitchFamily="2" charset="-122"/>
              </a:rPr>
              <a:t> “</a:t>
            </a:r>
            <a:r>
              <a:rPr lang="zh-CN" altLang="en-US" b="1">
                <a:solidFill>
                  <a:schemeClr val="tx1"/>
                </a:solidFill>
                <a:latin typeface="Arial" pitchFamily="34" charset="0"/>
                <a:ea typeface="华文新魏" pitchFamily="2" charset="-122"/>
              </a:rPr>
              <a:t>就我个人说，我的眼是康桥教我睁的，我的求知欲是康桥给我拨动的，我的自由的意识，是康桥给我胚胎的。”</a:t>
            </a:r>
          </a:p>
          <a:p>
            <a:r>
              <a:rPr lang="zh-CN" altLang="en-US" b="1">
                <a:solidFill>
                  <a:schemeClr val="tx1"/>
                </a:solidFill>
                <a:latin typeface="Arial" pitchFamily="34" charset="0"/>
                <a:ea typeface="华文新魏" pitchFamily="2" charset="-122"/>
              </a:rPr>
              <a:t> “康桥的灵性全在一条河上；康河，我敢说是全世界最秀丽的一条水。”</a:t>
            </a:r>
            <a:r>
              <a:rPr lang="en-US" altLang="zh-CN" b="1">
                <a:solidFill>
                  <a:schemeClr val="tx1"/>
                </a:solidFill>
                <a:latin typeface="Arial" pitchFamily="34" charset="0"/>
                <a:ea typeface="华文新魏" pitchFamily="2" charset="-122"/>
              </a:rPr>
              <a:t>《</a:t>
            </a:r>
            <a:r>
              <a:rPr lang="zh-CN" altLang="en-US" b="1">
                <a:solidFill>
                  <a:schemeClr val="tx1"/>
                </a:solidFill>
                <a:latin typeface="Arial" pitchFamily="34" charset="0"/>
                <a:ea typeface="华文新魏" pitchFamily="2" charset="-122"/>
              </a:rPr>
              <a:t>我所知道的康桥</a:t>
            </a:r>
            <a:r>
              <a:rPr lang="en-US" altLang="zh-CN" b="1">
                <a:solidFill>
                  <a:schemeClr val="tx1"/>
                </a:solidFill>
                <a:latin typeface="Arial" pitchFamily="34" charset="0"/>
                <a:ea typeface="华文新魏" pitchFamily="2" charset="-122"/>
              </a:rPr>
              <a:t>》</a:t>
            </a:r>
            <a:r>
              <a:rPr lang="en-US" altLang="zh-CN" sz="4400" b="1">
                <a:solidFill>
                  <a:schemeClr val="tx1"/>
                </a:solidFill>
                <a:latin typeface="Arial" pitchFamily="34" charset="0"/>
                <a:ea typeface="华文新魏" pitchFamily="2" charset="-122"/>
              </a:rPr>
              <a:t> </a:t>
            </a:r>
            <a:r>
              <a:rPr kumimoji="1" lang="en-US" altLang="zh-CN" b="1">
                <a:solidFill>
                  <a:srgbClr val="800000"/>
                </a:solidFill>
              </a:rPr>
              <a:t>——</a:t>
            </a:r>
            <a:r>
              <a:rPr kumimoji="1" lang="zh-CN" altLang="en-US" b="1">
                <a:solidFill>
                  <a:srgbClr val="800000"/>
                </a:solidFill>
              </a:rPr>
              <a:t>徐志摩</a:t>
            </a:r>
          </a:p>
        </p:txBody>
      </p:sp>
      <p:pic>
        <p:nvPicPr>
          <p:cNvPr id="305158" name="Picture 6" descr="296425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64163" y="0"/>
            <a:ext cx="3779837" cy="68580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2258" name="Picture 2" descr="再别康桥"/>
          <p:cNvPicPr>
            <a:picLocks noChangeAspect="1" noChangeArrowheads="1"/>
          </p:cNvPicPr>
          <p:nvPr/>
        </p:nvPicPr>
        <p:blipFill>
          <a:blip r:embed="rId2" cstate="print">
            <a:lum bright="70000" contrast="-7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52259" name="Text Box 3"/>
          <p:cNvSpPr txBox="1">
            <a:spLocks noChangeArrowheads="1"/>
          </p:cNvSpPr>
          <p:nvPr/>
        </p:nvSpPr>
        <p:spPr bwMode="auto">
          <a:xfrm>
            <a:off x="539750" y="1412875"/>
            <a:ext cx="3384550" cy="420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35000"/>
              </a:lnSpc>
            </a:pPr>
            <a:r>
              <a:rPr kumimoji="1" lang="zh-CN" altLang="en-US" sz="3200" b="1">
                <a:solidFill>
                  <a:schemeClr val="tx1"/>
                </a:solidFill>
                <a:ea typeface="隶书" pitchFamily="49" charset="-122"/>
              </a:rPr>
              <a:t>　</a:t>
            </a:r>
            <a:r>
              <a:rPr kumimoji="1" lang="zh-CN" altLang="en-US" b="1">
                <a:solidFill>
                  <a:schemeClr val="tx1"/>
                </a:solidFill>
                <a:ea typeface="隶书" pitchFamily="49" charset="-122"/>
              </a:rPr>
              <a:t>在那里，他与英国伟大的哲学家罗素、文学家狄更斯结为挚友。</a:t>
            </a:r>
          </a:p>
        </p:txBody>
      </p:sp>
      <p:pic>
        <p:nvPicPr>
          <p:cNvPr id="352260" name="Picture 4" descr="luosu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00563" y="1341438"/>
            <a:ext cx="3486150" cy="4648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52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988" name="Rectangle 4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179388" y="260350"/>
            <a:ext cx="8050212" cy="576263"/>
          </a:xfrm>
          <a:prstGeom prst="rect">
            <a:avLst/>
          </a:prstGeom>
          <a:noFill/>
          <a:ln>
            <a:solidFill>
              <a:schemeClr val="accent1"/>
            </a:solidFill>
            <a:miter lim="800000"/>
            <a:headEnd/>
            <a:tailEnd/>
          </a:ln>
        </p:spPr>
        <p:txBody>
          <a:bodyPr>
            <a:normAutofit fontScale="90000"/>
          </a:bodyPr>
          <a:lstStyle/>
          <a:p>
            <a:r>
              <a:rPr lang="zh-CN" altLang="en-US" sz="3200" b="1">
                <a:solidFill>
                  <a:srgbClr val="FF0000"/>
                </a:solidFill>
                <a:ea typeface="黑体" pitchFamily="49" charset="-122"/>
              </a:rPr>
              <a:t>一</a:t>
            </a:r>
            <a:r>
              <a:rPr lang="zh-CN" altLang="en-US" sz="3200" b="1">
                <a:solidFill>
                  <a:schemeClr val="accent2"/>
                </a:solidFill>
                <a:ea typeface="黑体" pitchFamily="49" charset="-122"/>
              </a:rPr>
              <a:t>轮诵</a:t>
            </a:r>
            <a:r>
              <a:rPr lang="zh-CN" altLang="en-US" sz="3200" b="1">
                <a:solidFill>
                  <a:srgbClr val="FF0000"/>
                </a:solidFill>
                <a:ea typeface="黑体" pitchFamily="49" charset="-122"/>
              </a:rPr>
              <a:t>读</a:t>
            </a:r>
            <a:r>
              <a:rPr lang="zh-CN" altLang="en-US" sz="3200" b="1">
                <a:solidFill>
                  <a:schemeClr val="accent2"/>
                </a:solidFill>
                <a:ea typeface="黑体" pitchFamily="49" charset="-122"/>
              </a:rPr>
              <a:t>，因声求气</a:t>
            </a:r>
            <a:br>
              <a:rPr lang="zh-CN" altLang="en-US" sz="3200" b="1">
                <a:solidFill>
                  <a:schemeClr val="accent2"/>
                </a:solidFill>
                <a:ea typeface="黑体" pitchFamily="49" charset="-122"/>
              </a:rPr>
            </a:br>
            <a:endParaRPr lang="zh-CN" altLang="en-US" sz="3200" b="1">
              <a:solidFill>
                <a:schemeClr val="accent2"/>
              </a:solidFill>
              <a:ea typeface="黑体" pitchFamily="49" charset="-122"/>
            </a:endParaRPr>
          </a:p>
        </p:txBody>
      </p:sp>
      <p:sp>
        <p:nvSpPr>
          <p:cNvPr id="297991" name="Rectangle 7"/>
          <p:cNvSpPr>
            <a:spLocks noChangeArrowheads="1"/>
          </p:cNvSpPr>
          <p:nvPr/>
        </p:nvSpPr>
        <p:spPr bwMode="auto">
          <a:xfrm>
            <a:off x="250825" y="2349500"/>
            <a:ext cx="5616575" cy="172720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zh-CN" altLang="en-US" sz="2800" b="1">
                <a:solidFill>
                  <a:schemeClr val="tx1"/>
                </a:solidFill>
                <a:ea typeface="宋体" pitchFamily="2" charset="-122"/>
              </a:rPr>
              <a:t>青</a:t>
            </a:r>
            <a:r>
              <a:rPr lang="zh-CN" altLang="en-US" sz="2800" b="1" u="sng">
                <a:solidFill>
                  <a:schemeClr val="tx1"/>
                </a:solidFill>
                <a:ea typeface="宋体" pitchFamily="2" charset="-122"/>
              </a:rPr>
              <a:t>荇</a:t>
            </a:r>
            <a:r>
              <a:rPr lang="zh-CN" altLang="en-US" sz="2800" b="1">
                <a:solidFill>
                  <a:schemeClr val="tx1"/>
                </a:solidFill>
                <a:ea typeface="宋体" pitchFamily="2" charset="-122"/>
              </a:rPr>
              <a:t> </a:t>
            </a:r>
            <a:r>
              <a:rPr lang="en-US" altLang="zh-CN" sz="2800" b="1">
                <a:solidFill>
                  <a:schemeClr val="tx1"/>
                </a:solidFill>
                <a:ea typeface="宋体" pitchFamily="2" charset="-122"/>
              </a:rPr>
              <a:t>(x</a:t>
            </a:r>
            <a:r>
              <a:rPr lang="en-US" altLang="zh-CN" sz="2800" b="1">
                <a:solidFill>
                  <a:schemeClr val="tx1"/>
                </a:solidFill>
                <a:latin typeface="Arial"/>
                <a:ea typeface="宋体" pitchFamily="2" charset="-122"/>
              </a:rPr>
              <a:t>ì</a:t>
            </a:r>
            <a:r>
              <a:rPr lang="en-US" altLang="zh-CN" sz="2800" b="1">
                <a:solidFill>
                  <a:schemeClr val="tx1"/>
                </a:solidFill>
                <a:ea typeface="宋体" pitchFamily="2" charset="-122"/>
              </a:rPr>
              <a:t>ng)        </a:t>
            </a:r>
            <a:r>
              <a:rPr lang="zh-CN" altLang="en-US" sz="2800" b="1">
                <a:solidFill>
                  <a:schemeClr val="tx1"/>
                </a:solidFill>
                <a:ea typeface="宋体" pitchFamily="2" charset="-122"/>
              </a:rPr>
              <a:t>长</a:t>
            </a:r>
            <a:r>
              <a:rPr lang="zh-CN" altLang="en-US" sz="2800" b="1" u="sng">
                <a:solidFill>
                  <a:schemeClr val="tx1"/>
                </a:solidFill>
                <a:ea typeface="宋体" pitchFamily="2" charset="-122"/>
              </a:rPr>
              <a:t>篙</a:t>
            </a:r>
            <a:r>
              <a:rPr lang="en-US" altLang="zh-CN" sz="2800" b="1">
                <a:solidFill>
                  <a:schemeClr val="tx1"/>
                </a:solidFill>
                <a:ea typeface="宋体" pitchFamily="2" charset="-122"/>
              </a:rPr>
              <a:t>(gāo)        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zh-CN" altLang="en-US" sz="2800" b="1">
                <a:solidFill>
                  <a:schemeClr val="tx1"/>
                </a:solidFill>
                <a:ea typeface="宋体" pitchFamily="2" charset="-122"/>
              </a:rPr>
              <a:t>浮</a:t>
            </a:r>
            <a:r>
              <a:rPr lang="zh-CN" altLang="en-US" sz="2800" b="1" u="sng">
                <a:solidFill>
                  <a:schemeClr val="tx1"/>
                </a:solidFill>
                <a:ea typeface="宋体" pitchFamily="2" charset="-122"/>
              </a:rPr>
              <a:t>藻</a:t>
            </a:r>
            <a:r>
              <a:rPr lang="en-US" altLang="zh-CN" sz="2800" b="1">
                <a:solidFill>
                  <a:schemeClr val="tx1"/>
                </a:solidFill>
                <a:ea typeface="宋体" pitchFamily="2" charset="-122"/>
              </a:rPr>
              <a:t>(zǎo)           </a:t>
            </a:r>
            <a:r>
              <a:rPr lang="zh-CN" altLang="en-US" sz="2800" b="1">
                <a:solidFill>
                  <a:schemeClr val="tx1"/>
                </a:solidFill>
                <a:ea typeface="宋体" pitchFamily="2" charset="-122"/>
              </a:rPr>
              <a:t>漫</a:t>
            </a:r>
            <a:r>
              <a:rPr lang="zh-CN" altLang="en-US" sz="2800" b="1" u="sng">
                <a:solidFill>
                  <a:schemeClr val="tx1"/>
                </a:solidFill>
                <a:ea typeface="宋体" pitchFamily="2" charset="-122"/>
              </a:rPr>
              <a:t>溯</a:t>
            </a:r>
            <a:r>
              <a:rPr lang="zh-CN" altLang="en-US" sz="2800" b="1">
                <a:solidFill>
                  <a:schemeClr val="tx1"/>
                </a:solidFill>
                <a:ea typeface="宋体" pitchFamily="2" charset="-122"/>
              </a:rPr>
              <a:t> </a:t>
            </a:r>
            <a:r>
              <a:rPr lang="en-US" altLang="zh-CN" sz="2800" b="1">
                <a:solidFill>
                  <a:schemeClr val="tx1"/>
                </a:solidFill>
                <a:ea typeface="宋体" pitchFamily="2" charset="-122"/>
              </a:rPr>
              <a:t>(s</a:t>
            </a:r>
            <a:r>
              <a:rPr lang="en-US" altLang="zh-CN" sz="2800" b="1">
                <a:solidFill>
                  <a:schemeClr val="tx1"/>
                </a:solidFill>
                <a:latin typeface="Arial"/>
                <a:ea typeface="宋体" pitchFamily="2" charset="-122"/>
              </a:rPr>
              <a:t>ù</a:t>
            </a:r>
            <a:r>
              <a:rPr lang="en-US" altLang="zh-CN" sz="2800" b="1">
                <a:solidFill>
                  <a:schemeClr val="tx1"/>
                </a:solidFill>
                <a:ea typeface="宋体" pitchFamily="2" charset="-122"/>
              </a:rPr>
              <a:t>)         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altLang="zh-CN" sz="2800" b="1">
                <a:solidFill>
                  <a:schemeClr val="tx1"/>
                </a:solidFill>
                <a:ea typeface="宋体" pitchFamily="2" charset="-122"/>
              </a:rPr>
              <a:t> </a:t>
            </a:r>
            <a:r>
              <a:rPr lang="zh-CN" altLang="en-US" sz="2800" b="1">
                <a:solidFill>
                  <a:schemeClr val="tx1"/>
                </a:solidFill>
                <a:ea typeface="宋体" pitchFamily="2" charset="-122"/>
              </a:rPr>
              <a:t>斑</a:t>
            </a:r>
            <a:r>
              <a:rPr lang="zh-CN" altLang="en-US" sz="2800" b="1" u="sng">
                <a:solidFill>
                  <a:schemeClr val="tx1"/>
                </a:solidFill>
                <a:ea typeface="宋体" pitchFamily="2" charset="-122"/>
              </a:rPr>
              <a:t>斓 </a:t>
            </a:r>
            <a:r>
              <a:rPr lang="zh-CN" altLang="en-US" sz="2800" b="1">
                <a:solidFill>
                  <a:schemeClr val="tx1"/>
                </a:solidFill>
                <a:ea typeface="宋体" pitchFamily="2" charset="-122"/>
              </a:rPr>
              <a:t> </a:t>
            </a:r>
            <a:r>
              <a:rPr lang="en-US" altLang="zh-CN" sz="2800" b="1">
                <a:solidFill>
                  <a:schemeClr val="tx1"/>
                </a:solidFill>
                <a:ea typeface="宋体" pitchFamily="2" charset="-122"/>
              </a:rPr>
              <a:t>(l</a:t>
            </a:r>
            <a:r>
              <a:rPr lang="en-US" altLang="zh-CN" sz="2800" b="1">
                <a:solidFill>
                  <a:schemeClr val="tx1"/>
                </a:solidFill>
                <a:latin typeface="Arial"/>
                <a:ea typeface="宋体" pitchFamily="2" charset="-122"/>
              </a:rPr>
              <a:t>á</a:t>
            </a:r>
            <a:r>
              <a:rPr lang="en-US" altLang="zh-CN" sz="2800" b="1">
                <a:solidFill>
                  <a:schemeClr val="tx1"/>
                </a:solidFill>
                <a:ea typeface="宋体" pitchFamily="2" charset="-122"/>
              </a:rPr>
              <a:t>n)         </a:t>
            </a:r>
            <a:r>
              <a:rPr lang="zh-CN" altLang="en-US" sz="2800" b="1" u="sng">
                <a:solidFill>
                  <a:schemeClr val="tx1"/>
                </a:solidFill>
                <a:ea typeface="宋体" pitchFamily="2" charset="-122"/>
              </a:rPr>
              <a:t>笙</a:t>
            </a:r>
            <a:r>
              <a:rPr lang="zh-CN" altLang="en-US" sz="2800" b="1">
                <a:solidFill>
                  <a:schemeClr val="tx1"/>
                </a:solidFill>
                <a:ea typeface="宋体" pitchFamily="2" charset="-122"/>
              </a:rPr>
              <a:t>箫</a:t>
            </a:r>
            <a:r>
              <a:rPr lang="en-US" altLang="zh-CN" sz="2800" b="1">
                <a:solidFill>
                  <a:schemeClr val="tx1"/>
                </a:solidFill>
                <a:ea typeface="宋体" pitchFamily="2" charset="-122"/>
              </a:rPr>
              <a:t>(shēng)</a:t>
            </a:r>
          </a:p>
        </p:txBody>
      </p:sp>
      <p:sp>
        <p:nvSpPr>
          <p:cNvPr id="297992" name="Rectangle 8"/>
          <p:cNvSpPr>
            <a:spLocks noChangeArrowheads="1"/>
          </p:cNvSpPr>
          <p:nvPr/>
        </p:nvSpPr>
        <p:spPr bwMode="auto">
          <a:xfrm>
            <a:off x="-252413" y="1557338"/>
            <a:ext cx="6335713" cy="64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ctr"/>
            <a:r>
              <a:rPr lang="zh-CN" altLang="en-US" sz="3200" b="1">
                <a:solidFill>
                  <a:srgbClr val="FF3300"/>
                </a:solidFill>
                <a:ea typeface="宋体" pitchFamily="2" charset="-122"/>
              </a:rPr>
              <a:t>读时注意加点字的读音</a:t>
            </a:r>
            <a:r>
              <a:rPr lang="en-US" altLang="zh-CN" sz="3200" b="1">
                <a:solidFill>
                  <a:srgbClr val="FF3300"/>
                </a:solidFill>
                <a:ea typeface="宋体" pitchFamily="2" charset="-122"/>
              </a:rPr>
              <a:t>:</a:t>
            </a:r>
          </a:p>
        </p:txBody>
      </p:sp>
      <p:sp>
        <p:nvSpPr>
          <p:cNvPr id="297993" name="Rectangle 9"/>
          <p:cNvSpPr>
            <a:spLocks noChangeArrowheads="1"/>
          </p:cNvSpPr>
          <p:nvPr/>
        </p:nvSpPr>
        <p:spPr bwMode="auto">
          <a:xfrm>
            <a:off x="323850" y="4652963"/>
            <a:ext cx="5545138" cy="266065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b="1">
                <a:solidFill>
                  <a:srgbClr val="800000"/>
                </a:solidFill>
              </a:rPr>
              <a:t>感情：惆怅，惜别</a:t>
            </a:r>
          </a:p>
          <a:p>
            <a:r>
              <a:rPr lang="zh-CN" altLang="en-US" sz="3200" b="1">
                <a:solidFill>
                  <a:srgbClr val="800000"/>
                </a:solidFill>
              </a:rPr>
              <a:t>节奏：轻柔，和谐</a:t>
            </a:r>
            <a:br>
              <a:rPr lang="zh-CN" altLang="en-US" sz="3200" b="1">
                <a:solidFill>
                  <a:srgbClr val="800000"/>
                </a:solidFill>
              </a:rPr>
            </a:br>
            <a:r>
              <a:rPr lang="zh-CN" altLang="en-US" sz="3200" b="1">
                <a:solidFill>
                  <a:srgbClr val="800000"/>
                </a:solidFill>
              </a:rPr>
              <a:t>语调：舒缓，低沉</a:t>
            </a:r>
            <a:br>
              <a:rPr lang="zh-CN" altLang="en-US" sz="3200" b="1">
                <a:solidFill>
                  <a:srgbClr val="800000"/>
                </a:solidFill>
              </a:rPr>
            </a:br>
            <a:r>
              <a:rPr lang="zh-CN" altLang="en-US" sz="3200" b="1">
                <a:solidFill>
                  <a:srgbClr val="800000"/>
                </a:solidFill>
              </a:rPr>
              <a:t/>
            </a:r>
            <a:br>
              <a:rPr lang="zh-CN" altLang="en-US" sz="3200" b="1">
                <a:solidFill>
                  <a:srgbClr val="800000"/>
                </a:solidFill>
              </a:rPr>
            </a:br>
            <a:endParaRPr lang="zh-CN" altLang="en-US" sz="3200" b="1">
              <a:solidFill>
                <a:srgbClr val="800000"/>
              </a:solidFill>
            </a:endParaRPr>
          </a:p>
        </p:txBody>
      </p:sp>
      <p:pic>
        <p:nvPicPr>
          <p:cNvPr id="297994" name="Picture 10" descr="图片4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56325" y="1916113"/>
            <a:ext cx="2987675" cy="4941887"/>
          </a:xfrm>
          <a:prstGeom prst="rect">
            <a:avLst/>
          </a:prstGeom>
          <a:noFill/>
        </p:spPr>
      </p:pic>
      <p:sp>
        <p:nvSpPr>
          <p:cNvPr id="297995" name="Rectangle 11"/>
          <p:cNvSpPr>
            <a:spLocks noChangeArrowheads="1"/>
          </p:cNvSpPr>
          <p:nvPr/>
        </p:nvSpPr>
        <p:spPr bwMode="auto">
          <a:xfrm>
            <a:off x="395288" y="9080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r>
              <a:rPr lang="zh-CN" altLang="en-US" b="1">
                <a:solidFill>
                  <a:schemeClr val="tx1"/>
                </a:solidFill>
              </a:rPr>
              <a:t>指导：</a:t>
            </a:r>
            <a:r>
              <a:rPr lang="zh-CN" altLang="en-US" sz="2800" b="1">
                <a:solidFill>
                  <a:srgbClr val="0000CC"/>
                </a:solidFill>
              </a:rPr>
              <a:t>平仄、押韵、节奏等韵律感、音乐美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9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79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79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99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6658" name="Rectangle 2"/>
          <p:cNvSpPr>
            <a:spLocks noGrp="1" noChangeArrowheads="1"/>
          </p:cNvSpPr>
          <p:nvPr>
            <p:ph type="title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zh-CN"/>
          </a:p>
        </p:txBody>
      </p:sp>
      <p:sp>
        <p:nvSpPr>
          <p:cNvPr id="32665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50825" y="0"/>
            <a:ext cx="8569325" cy="659765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zh-CN" sz="2800" b="1"/>
              <a:t/>
            </a:r>
            <a:br>
              <a:rPr lang="en-US" altLang="zh-CN" sz="2800" b="1"/>
            </a:br>
            <a:r>
              <a:rPr lang="zh-CN" altLang="en-US" sz="2800" b="1">
                <a:solidFill>
                  <a:srgbClr val="800000"/>
                </a:solidFill>
              </a:rPr>
              <a:t>注：／表示时间停顿较短；∥表示时间停顿略长；⌒表示语气延长；～表示颤音；△表示末尾一字是韵脚；</a:t>
            </a:r>
            <a:r>
              <a:rPr lang="en-US" altLang="zh-CN" sz="2800" b="1">
                <a:solidFill>
                  <a:srgbClr val="800000"/>
                </a:solidFill>
              </a:rPr>
              <a:t>_</a:t>
            </a:r>
            <a:r>
              <a:rPr lang="zh-CN" altLang="en-US" sz="2800" b="1">
                <a:solidFill>
                  <a:srgbClr val="800000"/>
                </a:solidFill>
              </a:rPr>
              <a:t>表示是重音 </a:t>
            </a:r>
          </a:p>
          <a:p>
            <a:endParaRPr lang="zh-CN" altLang="en-US" sz="2800" b="1" u="sng">
              <a:solidFill>
                <a:srgbClr val="800000"/>
              </a:solidFill>
            </a:endParaRPr>
          </a:p>
          <a:p>
            <a:r>
              <a:rPr lang="zh-CN" altLang="en-US" sz="2800" b="1" u="sng">
                <a:solidFill>
                  <a:srgbClr val="1C1C1C"/>
                </a:solidFill>
              </a:rPr>
              <a:t>轻轻</a:t>
            </a:r>
            <a:r>
              <a:rPr lang="zh-CN" altLang="en-US" sz="2800" b="1">
                <a:solidFill>
                  <a:srgbClr val="1C1C1C"/>
                </a:solidFill>
              </a:rPr>
              <a:t>的∥我走了，</a:t>
            </a:r>
            <a:br>
              <a:rPr lang="zh-CN" altLang="en-US" sz="2800" b="1">
                <a:solidFill>
                  <a:srgbClr val="1C1C1C"/>
                </a:solidFill>
              </a:rPr>
            </a:br>
            <a:r>
              <a:rPr lang="zh-CN" altLang="en-US" sz="2800" b="1">
                <a:solidFill>
                  <a:srgbClr val="1C1C1C"/>
                </a:solidFill>
              </a:rPr>
              <a:t>　　　正如我 ／ </a:t>
            </a:r>
            <a:r>
              <a:rPr lang="zh-CN" altLang="en-US" sz="2800" b="1" u="sng">
                <a:solidFill>
                  <a:srgbClr val="1C1C1C"/>
                </a:solidFill>
              </a:rPr>
              <a:t>轻轻</a:t>
            </a:r>
            <a:r>
              <a:rPr lang="zh-CN" altLang="en-US" sz="2800" b="1">
                <a:solidFill>
                  <a:srgbClr val="1C1C1C"/>
                </a:solidFill>
              </a:rPr>
              <a:t>的来△；</a:t>
            </a:r>
            <a:br>
              <a:rPr lang="zh-CN" altLang="en-US" sz="2800" b="1">
                <a:solidFill>
                  <a:srgbClr val="1C1C1C"/>
                </a:solidFill>
              </a:rPr>
            </a:br>
            <a:r>
              <a:rPr lang="zh-CN" altLang="en-US" sz="2800" b="1">
                <a:solidFill>
                  <a:srgbClr val="1C1C1C"/>
                </a:solidFill>
              </a:rPr>
              <a:t>　　我</a:t>
            </a:r>
            <a:r>
              <a:rPr lang="zh-CN" altLang="en-US" sz="2800" b="1" u="sng">
                <a:solidFill>
                  <a:srgbClr val="1C1C1C"/>
                </a:solidFill>
              </a:rPr>
              <a:t>轻轻</a:t>
            </a:r>
            <a:r>
              <a:rPr lang="zh-CN" altLang="en-US" sz="2800" b="1">
                <a:solidFill>
                  <a:srgbClr val="1C1C1C"/>
                </a:solidFill>
              </a:rPr>
              <a:t>的 ／ </a:t>
            </a:r>
            <a:r>
              <a:rPr lang="zh-CN" altLang="en-US" sz="2800" b="1" u="sng">
                <a:solidFill>
                  <a:srgbClr val="1C1C1C"/>
                </a:solidFill>
              </a:rPr>
              <a:t>招手</a:t>
            </a:r>
            <a:r>
              <a:rPr lang="zh-CN" altLang="en-US" sz="2800" b="1">
                <a:solidFill>
                  <a:srgbClr val="1C1C1C"/>
                </a:solidFill>
              </a:rPr>
              <a:t>，</a:t>
            </a:r>
            <a:br>
              <a:rPr lang="zh-CN" altLang="en-US" sz="2800" b="1">
                <a:solidFill>
                  <a:srgbClr val="1C1C1C"/>
                </a:solidFill>
              </a:rPr>
            </a:br>
            <a:r>
              <a:rPr lang="zh-CN" altLang="en-US" sz="2800" b="1">
                <a:solidFill>
                  <a:srgbClr val="1C1C1C"/>
                </a:solidFill>
              </a:rPr>
              <a:t>　　　作别∥西天的 </a:t>
            </a:r>
            <a:r>
              <a:rPr lang="en-US" altLang="zh-CN" sz="2800" b="1">
                <a:solidFill>
                  <a:srgbClr val="1C1C1C"/>
                </a:solidFill>
              </a:rPr>
              <a:t>/</a:t>
            </a:r>
            <a:r>
              <a:rPr lang="zh-CN" altLang="en-US" sz="2800" b="1">
                <a:solidFill>
                  <a:srgbClr val="1C1C1C"/>
                </a:solidFill>
              </a:rPr>
              <a:t>云彩△</a:t>
            </a:r>
          </a:p>
          <a:p>
            <a:r>
              <a:rPr lang="zh-CN" altLang="en-US" sz="2800" b="1">
                <a:solidFill>
                  <a:srgbClr val="1C1C1C"/>
                </a:solidFill>
              </a:rPr>
              <a:t>　</a:t>
            </a:r>
          </a:p>
          <a:p>
            <a:r>
              <a:rPr lang="zh-CN" altLang="en-US" sz="2800" b="1">
                <a:solidFill>
                  <a:srgbClr val="1C1C1C"/>
                </a:solidFill>
              </a:rPr>
              <a:t>　那河畔的 ／ </a:t>
            </a:r>
            <a:r>
              <a:rPr lang="zh-CN" altLang="en-US" sz="2800" b="1" u="sng">
                <a:solidFill>
                  <a:srgbClr val="1C1C1C"/>
                </a:solidFill>
              </a:rPr>
              <a:t>金柳</a:t>
            </a:r>
            <a:r>
              <a:rPr lang="zh-CN" altLang="en-US" sz="2800" b="1">
                <a:solidFill>
                  <a:srgbClr val="1C1C1C"/>
                </a:solidFill>
              </a:rPr>
              <a:t>，</a:t>
            </a:r>
            <a:br>
              <a:rPr lang="zh-CN" altLang="en-US" sz="2800" b="1">
                <a:solidFill>
                  <a:srgbClr val="1C1C1C"/>
                </a:solidFill>
              </a:rPr>
            </a:br>
            <a:r>
              <a:rPr lang="zh-CN" altLang="en-US" sz="2800" b="1">
                <a:solidFill>
                  <a:srgbClr val="1C1C1C"/>
                </a:solidFill>
              </a:rPr>
              <a:t>　　　是∥夕阳～ ／ 中的</a:t>
            </a:r>
            <a:r>
              <a:rPr lang="zh-CN" altLang="en-US" sz="2800" b="1" u="sng">
                <a:solidFill>
                  <a:srgbClr val="1C1C1C"/>
                </a:solidFill>
              </a:rPr>
              <a:t>新娘</a:t>
            </a:r>
            <a:r>
              <a:rPr lang="zh-CN" altLang="en-US" sz="2800" b="1">
                <a:solidFill>
                  <a:srgbClr val="1C1C1C"/>
                </a:solidFill>
              </a:rPr>
              <a:t>△ ；</a:t>
            </a:r>
            <a:br>
              <a:rPr lang="zh-CN" altLang="en-US" sz="2800" b="1">
                <a:solidFill>
                  <a:srgbClr val="1C1C1C"/>
                </a:solidFill>
              </a:rPr>
            </a:br>
            <a:r>
              <a:rPr lang="zh-CN" altLang="en-US" sz="2800" b="1">
                <a:solidFill>
                  <a:srgbClr val="1C1C1C"/>
                </a:solidFill>
              </a:rPr>
              <a:t>　　波光里的 ／ </a:t>
            </a:r>
            <a:r>
              <a:rPr lang="zh-CN" altLang="en-US" sz="2800" b="1" u="sng">
                <a:solidFill>
                  <a:srgbClr val="1C1C1C"/>
                </a:solidFill>
              </a:rPr>
              <a:t>艳影</a:t>
            </a:r>
            <a:r>
              <a:rPr lang="zh-CN" altLang="en-US" sz="2800" b="1">
                <a:solidFill>
                  <a:srgbClr val="1C1C1C"/>
                </a:solidFill>
              </a:rPr>
              <a:t>，</a:t>
            </a:r>
            <a:br>
              <a:rPr lang="zh-CN" altLang="en-US" sz="2800" b="1">
                <a:solidFill>
                  <a:srgbClr val="1C1C1C"/>
                </a:solidFill>
              </a:rPr>
            </a:br>
            <a:r>
              <a:rPr lang="zh-CN" altLang="en-US" sz="2800" b="1">
                <a:solidFill>
                  <a:srgbClr val="1C1C1C"/>
                </a:solidFill>
              </a:rPr>
              <a:t>　　　在我的心头 ／ </a:t>
            </a:r>
            <a:r>
              <a:rPr lang="zh-CN" altLang="en-US" sz="2800" b="1" u="sng">
                <a:solidFill>
                  <a:srgbClr val="1C1C1C"/>
                </a:solidFill>
              </a:rPr>
              <a:t>荡漾</a:t>
            </a:r>
            <a:r>
              <a:rPr lang="zh-CN" altLang="en-US" sz="2800" b="1">
                <a:solidFill>
                  <a:srgbClr val="1C1C1C"/>
                </a:solidFill>
              </a:rPr>
              <a:t>△。</a:t>
            </a:r>
          </a:p>
        </p:txBody>
      </p:sp>
      <p:pic>
        <p:nvPicPr>
          <p:cNvPr id="326660" name="Picture 4" descr="图片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43663" y="1916113"/>
            <a:ext cx="2700337" cy="4941887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82" name="Rectangle 2"/>
          <p:cNvSpPr>
            <a:spLocks noGrp="1" noChangeArrowheads="1"/>
          </p:cNvSpPr>
          <p:nvPr>
            <p:ph type="title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zh-CN"/>
          </a:p>
        </p:txBody>
      </p:sp>
      <p:sp>
        <p:nvSpPr>
          <p:cNvPr id="32768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260350"/>
            <a:ext cx="8147050" cy="5865813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90000"/>
              </a:lnSpc>
            </a:pPr>
            <a:r>
              <a:rPr lang="zh-CN" altLang="en-US" sz="2800" b="1"/>
              <a:t>软泥 ／ 上的 ／ 青荇，</a:t>
            </a:r>
            <a:br>
              <a:rPr lang="zh-CN" altLang="en-US" sz="2800" b="1"/>
            </a:br>
            <a:r>
              <a:rPr lang="zh-CN" altLang="en-US" sz="2800" b="1"/>
              <a:t>　　　油油的 ／ 在水底</a:t>
            </a:r>
            <a:r>
              <a:rPr lang="zh-CN" altLang="en-US" sz="2800" b="1" u="sng"/>
              <a:t>招摇</a:t>
            </a:r>
            <a:r>
              <a:rPr lang="zh-CN" altLang="en-US" sz="2800" b="1"/>
              <a:t>△；</a:t>
            </a:r>
            <a:br>
              <a:rPr lang="zh-CN" altLang="en-US" sz="2800" b="1"/>
            </a:br>
            <a:r>
              <a:rPr lang="zh-CN" altLang="en-US" sz="2800" b="1"/>
              <a:t>　　在康河的</a:t>
            </a:r>
            <a:r>
              <a:rPr lang="zh-CN" altLang="en-US" sz="2800" b="1" u="sng"/>
              <a:t>柔波</a:t>
            </a:r>
            <a:r>
              <a:rPr lang="zh-CN" altLang="en-US" sz="2800" b="1"/>
              <a:t> ／ 里，</a:t>
            </a:r>
            <a:br>
              <a:rPr lang="zh-CN" altLang="en-US" sz="2800" b="1"/>
            </a:br>
            <a:r>
              <a:rPr lang="zh-CN" altLang="en-US" sz="2800" b="1"/>
              <a:t>　　　我</a:t>
            </a:r>
            <a:r>
              <a:rPr lang="zh-CN" altLang="en-US" sz="2800" b="1" u="sng"/>
              <a:t>甘心</a:t>
            </a:r>
            <a:r>
              <a:rPr lang="zh-CN" altLang="en-US" sz="2800" b="1"/>
              <a:t>∥做一条 ／ 水草△ ！</a:t>
            </a:r>
          </a:p>
          <a:p>
            <a:pPr>
              <a:lnSpc>
                <a:spcPct val="90000"/>
              </a:lnSpc>
            </a:pPr>
            <a:r>
              <a:rPr lang="zh-CN" altLang="en-US" sz="2800" b="1"/>
              <a:t>　　</a:t>
            </a:r>
          </a:p>
          <a:p>
            <a:pPr>
              <a:lnSpc>
                <a:spcPct val="90000"/>
              </a:lnSpc>
            </a:pPr>
            <a:r>
              <a:rPr lang="zh-CN" altLang="en-US" sz="2800" b="1"/>
              <a:t>那 ／ 榆阴下的 ／ 一潭，</a:t>
            </a:r>
            <a:br>
              <a:rPr lang="zh-CN" altLang="en-US" sz="2800" b="1"/>
            </a:br>
            <a:r>
              <a:rPr lang="zh-CN" altLang="en-US" sz="2800" b="1"/>
              <a:t>　　　不是清泉，是天上</a:t>
            </a:r>
            <a:r>
              <a:rPr lang="zh-CN" altLang="en-US" sz="2800" b="1" u="sng"/>
              <a:t>虹</a:t>
            </a:r>
            <a:r>
              <a:rPr lang="zh-CN" altLang="en-US" sz="2800" b="1"/>
              <a:t>△；</a:t>
            </a:r>
            <a:br>
              <a:rPr lang="zh-CN" altLang="en-US" sz="2800" b="1"/>
            </a:br>
            <a:r>
              <a:rPr lang="zh-CN" altLang="en-US" sz="2800" b="1"/>
              <a:t>　　揉碎在 ／ </a:t>
            </a:r>
            <a:r>
              <a:rPr lang="zh-CN" altLang="en-US" sz="2800" b="1" u="sng"/>
              <a:t>浮藻</a:t>
            </a:r>
            <a:r>
              <a:rPr lang="zh-CN" altLang="en-US" sz="2800" b="1"/>
              <a:t>间，</a:t>
            </a:r>
            <a:br>
              <a:rPr lang="zh-CN" altLang="en-US" sz="2800" b="1"/>
            </a:br>
            <a:r>
              <a:rPr lang="zh-CN" altLang="en-US" sz="2800" b="1"/>
              <a:t>　　　沉淀着～∥</a:t>
            </a:r>
            <a:r>
              <a:rPr lang="zh-CN" altLang="en-US" sz="2800" b="1" u="sng"/>
              <a:t>彩虹</a:t>
            </a:r>
            <a:r>
              <a:rPr lang="zh-CN" altLang="en-US" sz="2800" b="1"/>
              <a:t>⌒似的梦△。</a:t>
            </a:r>
          </a:p>
          <a:p>
            <a:pPr>
              <a:lnSpc>
                <a:spcPct val="90000"/>
              </a:lnSpc>
            </a:pPr>
            <a:r>
              <a:rPr lang="zh-CN" altLang="en-US" sz="2800" b="1"/>
              <a:t>　　</a:t>
            </a:r>
          </a:p>
          <a:p>
            <a:pPr>
              <a:lnSpc>
                <a:spcPct val="90000"/>
              </a:lnSpc>
            </a:pPr>
            <a:r>
              <a:rPr lang="zh-CN" altLang="en-US" sz="2800" b="1"/>
              <a:t>寻梦⌒？撑一支 ／ 长篙，</a:t>
            </a:r>
            <a:br>
              <a:rPr lang="zh-CN" altLang="en-US" sz="2800" b="1"/>
            </a:br>
            <a:r>
              <a:rPr lang="zh-CN" altLang="en-US" sz="2800" b="1"/>
              <a:t>　　　向 ／ 青草更青处 ／ 漫溯；</a:t>
            </a:r>
            <a:br>
              <a:rPr lang="zh-CN" altLang="en-US" sz="2800" b="1"/>
            </a:br>
            <a:r>
              <a:rPr lang="zh-CN" altLang="en-US" sz="2800" b="1"/>
              <a:t>　　满载∥一船</a:t>
            </a:r>
            <a:r>
              <a:rPr lang="zh-CN" altLang="en-US" sz="2800" b="1" u="sng"/>
              <a:t>星辉</a:t>
            </a:r>
            <a:r>
              <a:rPr lang="zh-CN" altLang="en-US" sz="2800" b="1"/>
              <a:t>，</a:t>
            </a:r>
            <a:br>
              <a:rPr lang="zh-CN" altLang="en-US" sz="2800" b="1"/>
            </a:br>
            <a:r>
              <a:rPr lang="zh-CN" altLang="en-US" sz="2800" b="1"/>
              <a:t>　　　在 ／ 星辉斑斓里 ／ </a:t>
            </a:r>
            <a:r>
              <a:rPr lang="zh-CN" altLang="en-US" sz="2800" b="1" u="sng"/>
              <a:t>放歌</a:t>
            </a:r>
            <a:r>
              <a:rPr lang="zh-CN" altLang="en-US" sz="2800" b="1"/>
              <a:t> 。</a:t>
            </a:r>
          </a:p>
        </p:txBody>
      </p:sp>
      <p:pic>
        <p:nvPicPr>
          <p:cNvPr id="327684" name="Picture 4" descr="图片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43663" y="1916113"/>
            <a:ext cx="2700337" cy="4941887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706" name="Rectangle 2"/>
          <p:cNvSpPr>
            <a:spLocks noGrp="1" noChangeArrowheads="1"/>
          </p:cNvSpPr>
          <p:nvPr>
            <p:ph type="title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zh-CN"/>
          </a:p>
        </p:txBody>
      </p:sp>
      <p:sp>
        <p:nvSpPr>
          <p:cNvPr id="32870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0" y="765175"/>
            <a:ext cx="8229600" cy="446405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80000"/>
              </a:lnSpc>
            </a:pPr>
            <a:r>
              <a:rPr lang="zh-CN" altLang="en-US" sz="2800" b="1"/>
              <a:t>但～∥我不能放歌，</a:t>
            </a:r>
            <a:br>
              <a:rPr lang="zh-CN" altLang="en-US" sz="2800" b="1"/>
            </a:br>
            <a:r>
              <a:rPr lang="zh-CN" altLang="en-US" sz="2800" b="1"/>
              <a:t>　　　</a:t>
            </a:r>
            <a:r>
              <a:rPr lang="zh-CN" altLang="en-US" sz="2800" b="1" u="sng"/>
              <a:t>悄悄</a:t>
            </a:r>
            <a:r>
              <a:rPr lang="zh-CN" altLang="en-US" sz="2800" b="1"/>
              <a:t>～∥是别离的笙箫△；</a:t>
            </a:r>
            <a:br>
              <a:rPr lang="zh-CN" altLang="en-US" sz="2800" b="1"/>
            </a:br>
            <a:r>
              <a:rPr lang="zh-CN" altLang="en-US" sz="2800" b="1"/>
              <a:t>　　夏虫 ／ 也为我</a:t>
            </a:r>
            <a:r>
              <a:rPr lang="en-US" altLang="zh-CN" sz="2800" b="1"/>
              <a:t>/</a:t>
            </a:r>
            <a:r>
              <a:rPr lang="zh-CN" altLang="en-US" sz="2800" b="1"/>
              <a:t>沉默，</a:t>
            </a:r>
            <a:br>
              <a:rPr lang="zh-CN" altLang="en-US" sz="2800" b="1"/>
            </a:br>
            <a:r>
              <a:rPr lang="zh-CN" altLang="en-US" sz="2800" b="1"/>
              <a:t>　　　</a:t>
            </a:r>
            <a:r>
              <a:rPr lang="zh-CN" altLang="en-US" sz="2800" b="1" u="sng"/>
              <a:t>沉默</a:t>
            </a:r>
            <a:r>
              <a:rPr lang="zh-CN" altLang="en-US" sz="2800" b="1"/>
              <a:t>～∥是 ／ </a:t>
            </a:r>
            <a:r>
              <a:rPr lang="zh-CN" altLang="en-US" sz="2800" b="1" u="sng"/>
              <a:t>今晚</a:t>
            </a:r>
            <a:r>
              <a:rPr lang="zh-CN" altLang="en-US" sz="2800" b="1"/>
              <a:t>的康桥△！</a:t>
            </a:r>
          </a:p>
          <a:p>
            <a:pPr>
              <a:lnSpc>
                <a:spcPct val="80000"/>
              </a:lnSpc>
            </a:pPr>
            <a:r>
              <a:rPr lang="zh-CN" altLang="en-US" sz="2800" b="1"/>
              <a:t>　　</a:t>
            </a:r>
          </a:p>
          <a:p>
            <a:pPr>
              <a:lnSpc>
                <a:spcPct val="80000"/>
              </a:lnSpc>
            </a:pPr>
            <a:r>
              <a:rPr lang="zh-CN" altLang="en-US" sz="2800" b="1" u="sng"/>
              <a:t>悄悄</a:t>
            </a:r>
            <a:r>
              <a:rPr lang="zh-CN" altLang="en-US" sz="2800" b="1"/>
              <a:t>的～ ／ 我走了，</a:t>
            </a:r>
            <a:br>
              <a:rPr lang="zh-CN" altLang="en-US" sz="2800" b="1"/>
            </a:br>
            <a:r>
              <a:rPr lang="zh-CN" altLang="en-US" sz="2800" b="1"/>
              <a:t>　　　正如我～ ／ </a:t>
            </a:r>
            <a:r>
              <a:rPr lang="zh-CN" altLang="en-US" sz="2800" b="1" u="sng"/>
              <a:t>悄悄</a:t>
            </a:r>
            <a:r>
              <a:rPr lang="zh-CN" altLang="en-US" sz="2800" b="1"/>
              <a:t>的来△；</a:t>
            </a:r>
            <a:br>
              <a:rPr lang="zh-CN" altLang="en-US" sz="2800" b="1"/>
            </a:br>
            <a:r>
              <a:rPr lang="zh-CN" altLang="en-US" sz="2800" b="1"/>
              <a:t>　　我挥一挥 ／ 衣袖⌒，</a:t>
            </a:r>
            <a:br>
              <a:rPr lang="zh-CN" altLang="en-US" sz="2800" b="1"/>
            </a:br>
            <a:r>
              <a:rPr lang="zh-CN" altLang="en-US" sz="2800" b="1"/>
              <a:t>　　　不带走 ／ </a:t>
            </a:r>
            <a:r>
              <a:rPr lang="zh-CN" altLang="en-US" sz="2800" b="1" u="sng"/>
              <a:t>一片</a:t>
            </a:r>
            <a:r>
              <a:rPr lang="zh-CN" altLang="en-US" sz="2800" b="1"/>
              <a:t>～∥云彩△。</a:t>
            </a:r>
            <a:br>
              <a:rPr lang="zh-CN" altLang="en-US" sz="2800" b="1"/>
            </a:br>
            <a:r>
              <a:rPr lang="zh-CN" altLang="en-US" sz="2800" b="1"/>
              <a:t/>
            </a:r>
            <a:br>
              <a:rPr lang="zh-CN" altLang="en-US" sz="2800" b="1"/>
            </a:br>
            <a:endParaRPr lang="zh-CN" altLang="en-US" sz="2800" b="1"/>
          </a:p>
        </p:txBody>
      </p:sp>
      <p:pic>
        <p:nvPicPr>
          <p:cNvPr id="328708" name="Picture 4" descr="图片4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43663" y="2636838"/>
            <a:ext cx="2700337" cy="381635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949" name="Rectangle 5"/>
          <p:cNvSpPr>
            <a:spLocks noChangeArrowheads="1"/>
          </p:cNvSpPr>
          <p:nvPr/>
        </p:nvSpPr>
        <p:spPr bwMode="auto">
          <a:xfrm>
            <a:off x="2051050" y="0"/>
            <a:ext cx="184731" cy="584775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zh-CN" altLang="en-US" sz="3200" b="1" dirty="0">
              <a:solidFill>
                <a:schemeClr val="accent2"/>
              </a:solidFill>
            </a:endParaRPr>
          </a:p>
        </p:txBody>
      </p:sp>
      <p:sp>
        <p:nvSpPr>
          <p:cNvPr id="338951" name="Rectangle 7"/>
          <p:cNvSpPr>
            <a:spLocks noChangeArrowheads="1"/>
          </p:cNvSpPr>
          <p:nvPr/>
        </p:nvSpPr>
        <p:spPr bwMode="auto">
          <a:xfrm>
            <a:off x="468313" y="1352550"/>
            <a:ext cx="8497887" cy="1189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US" altLang="zh-CN" sz="3200">
                <a:solidFill>
                  <a:srgbClr val="A50021"/>
                </a:solidFill>
              </a:rPr>
              <a:t>《</a:t>
            </a:r>
            <a:r>
              <a:rPr lang="zh-CN" altLang="en-US" sz="3200">
                <a:solidFill>
                  <a:srgbClr val="A50021"/>
                </a:solidFill>
              </a:rPr>
              <a:t>再别康桥</a:t>
            </a:r>
            <a:r>
              <a:rPr lang="en-US" altLang="zh-CN" sz="3200">
                <a:solidFill>
                  <a:srgbClr val="A50021"/>
                </a:solidFill>
              </a:rPr>
              <a:t>》</a:t>
            </a:r>
            <a:r>
              <a:rPr lang="zh-CN" altLang="en-US" sz="3200">
                <a:solidFill>
                  <a:srgbClr val="A50021"/>
                </a:solidFill>
              </a:rPr>
              <a:t>在形式上具有三美：建筑美，音乐美，绘画美。</a:t>
            </a:r>
            <a:r>
              <a:rPr lang="zh-CN" altLang="en-US" b="1">
                <a:solidFill>
                  <a:schemeClr val="tx1"/>
                </a:solidFill>
              </a:rPr>
              <a:t>新月派</a:t>
            </a:r>
          </a:p>
        </p:txBody>
      </p:sp>
      <p:sp>
        <p:nvSpPr>
          <p:cNvPr id="338952" name="Rectangle 8"/>
          <p:cNvSpPr>
            <a:spLocks noChangeArrowheads="1"/>
          </p:cNvSpPr>
          <p:nvPr/>
        </p:nvSpPr>
        <p:spPr bwMode="auto">
          <a:xfrm>
            <a:off x="539750" y="3141663"/>
            <a:ext cx="8353425" cy="23391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altLang="zh-CN" sz="3200" b="1" dirty="0" smtClean="0">
                <a:solidFill>
                  <a:srgbClr val="800000"/>
                </a:solidFill>
              </a:rPr>
              <a:t>    </a:t>
            </a:r>
            <a:r>
              <a:rPr lang="zh-CN" altLang="en-US" sz="3200" b="1" dirty="0" smtClean="0">
                <a:solidFill>
                  <a:srgbClr val="800000"/>
                </a:solidFill>
              </a:rPr>
              <a:t> </a:t>
            </a:r>
            <a:r>
              <a:rPr lang="zh-CN" altLang="en-US" sz="3200" b="1" dirty="0">
                <a:solidFill>
                  <a:srgbClr val="800000"/>
                </a:solidFill>
              </a:rPr>
              <a:t>建筑美（形式），</a:t>
            </a:r>
            <a:r>
              <a:rPr lang="zh-CN" altLang="en-US" sz="3200" b="1" dirty="0">
                <a:solidFill>
                  <a:schemeClr val="tx1"/>
                </a:solidFill>
              </a:rPr>
              <a:t>是节的匀称和句的整齐。          </a:t>
            </a:r>
            <a:r>
              <a:rPr lang="zh-CN" altLang="zh-CN" b="1" dirty="0">
                <a:solidFill>
                  <a:schemeClr val="tx1"/>
                </a:solidFill>
              </a:rPr>
              <a:t>字数相近   错落排列   </a:t>
            </a:r>
            <a:endParaRPr lang="zh-CN" altLang="en-US" sz="3200" b="1" dirty="0">
              <a:solidFill>
                <a:schemeClr val="tx1"/>
              </a:solidFill>
            </a:endParaRPr>
          </a:p>
          <a:p>
            <a:r>
              <a:rPr lang="zh-CN" altLang="en-US" sz="3200" b="1" dirty="0">
                <a:solidFill>
                  <a:schemeClr val="tx1"/>
                </a:solidFill>
              </a:rPr>
              <a:t>     </a:t>
            </a:r>
            <a:r>
              <a:rPr lang="en-US" altLang="zh-CN" sz="3200" b="1" dirty="0">
                <a:solidFill>
                  <a:schemeClr val="tx1"/>
                </a:solidFill>
              </a:rPr>
              <a:t>《</a:t>
            </a:r>
            <a:r>
              <a:rPr lang="zh-CN" altLang="en-US" sz="3200" b="1" dirty="0">
                <a:solidFill>
                  <a:schemeClr val="tx1"/>
                </a:solidFill>
              </a:rPr>
              <a:t>再别康桥</a:t>
            </a:r>
            <a:r>
              <a:rPr lang="en-US" altLang="zh-CN" sz="3200" b="1" dirty="0">
                <a:solidFill>
                  <a:schemeClr val="tx1"/>
                </a:solidFill>
              </a:rPr>
              <a:t>》</a:t>
            </a:r>
            <a:r>
              <a:rPr lang="zh-CN" altLang="en-US" sz="3200" b="1" dirty="0">
                <a:solidFill>
                  <a:schemeClr val="tx1"/>
                </a:solidFill>
              </a:rPr>
              <a:t>共七节，每节两句，单行和双行错开一格排列，无论从排列上，还是从字数上看，也都整齐划一，给人以</a:t>
            </a:r>
            <a:r>
              <a:rPr lang="zh-CN" altLang="en-US" sz="3200" b="1" dirty="0">
                <a:solidFill>
                  <a:srgbClr val="800000"/>
                </a:solidFill>
              </a:rPr>
              <a:t>美感</a:t>
            </a:r>
            <a:r>
              <a:rPr lang="zh-CN" altLang="en-US" sz="3200" b="1" dirty="0">
                <a:solidFill>
                  <a:schemeClr val="tx1"/>
                </a:solidFill>
              </a:rPr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018" name="Rectangle 2"/>
          <p:cNvSpPr>
            <a:spLocks noGrp="1" noChangeArrowheads="1"/>
          </p:cNvSpPr>
          <p:nvPr>
            <p:ph type="title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zh-CN"/>
          </a:p>
        </p:txBody>
      </p:sp>
      <p:sp>
        <p:nvSpPr>
          <p:cNvPr id="34201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0" y="476250"/>
            <a:ext cx="8892480" cy="6524625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92500" lnSpcReduction="10000"/>
          </a:bodyPr>
          <a:lstStyle/>
          <a:p>
            <a:pPr>
              <a:lnSpc>
                <a:spcPct val="90000"/>
              </a:lnSpc>
            </a:pPr>
            <a:r>
              <a:rPr lang="en-US" altLang="zh-CN" b="1" dirty="0">
                <a:solidFill>
                  <a:srgbClr val="800000"/>
                </a:solidFill>
              </a:rPr>
              <a:t>        </a:t>
            </a:r>
            <a:endParaRPr lang="en-US" altLang="zh-CN" b="1" dirty="0" smtClean="0">
              <a:solidFill>
                <a:srgbClr val="800000"/>
              </a:solidFill>
            </a:endParaRPr>
          </a:p>
          <a:p>
            <a:pPr>
              <a:lnSpc>
                <a:spcPct val="90000"/>
              </a:lnSpc>
            </a:pPr>
            <a:endParaRPr lang="en-US" altLang="zh-CN" b="1" dirty="0" smtClean="0">
              <a:solidFill>
                <a:srgbClr val="800000"/>
              </a:solidFill>
            </a:endParaRPr>
          </a:p>
          <a:p>
            <a:pPr>
              <a:lnSpc>
                <a:spcPct val="90000"/>
              </a:lnSpc>
            </a:pPr>
            <a:r>
              <a:rPr lang="en-US" altLang="zh-CN" b="1" dirty="0" smtClean="0">
                <a:solidFill>
                  <a:srgbClr val="800000"/>
                </a:solidFill>
              </a:rPr>
              <a:t>   </a:t>
            </a:r>
            <a:r>
              <a:rPr lang="zh-CN" altLang="en-US" b="1" dirty="0" smtClean="0">
                <a:solidFill>
                  <a:srgbClr val="800000"/>
                </a:solidFill>
              </a:rPr>
              <a:t>音</a:t>
            </a:r>
            <a:r>
              <a:rPr lang="zh-CN" altLang="en-US" b="1" dirty="0">
                <a:solidFill>
                  <a:srgbClr val="800000"/>
                </a:solidFill>
              </a:rPr>
              <a:t>乐美（语言），</a:t>
            </a:r>
            <a:r>
              <a:rPr lang="zh-CN" altLang="en-US" b="1" dirty="0"/>
              <a:t>韵律和谐 节奏鲜明</a:t>
            </a:r>
            <a:endParaRPr lang="zh-CN" altLang="en-US" b="1" dirty="0">
              <a:solidFill>
                <a:srgbClr val="800000"/>
              </a:solidFill>
            </a:endParaRPr>
          </a:p>
          <a:p>
            <a:pPr>
              <a:lnSpc>
                <a:spcPct val="90000"/>
              </a:lnSpc>
            </a:pPr>
            <a:r>
              <a:rPr lang="zh-CN" altLang="en-US" b="1" dirty="0" smtClean="0"/>
              <a:t>   是</a:t>
            </a:r>
            <a:r>
              <a:rPr lang="zh-CN" altLang="en-US" b="1" dirty="0"/>
              <a:t>对诗歌的音节而言，朗朗上口，错落有致，</a:t>
            </a:r>
            <a:r>
              <a:rPr lang="zh-CN" altLang="en-US" b="1" dirty="0" smtClean="0"/>
              <a:t>都  是</a:t>
            </a:r>
            <a:r>
              <a:rPr lang="zh-CN" altLang="en-US" b="1" dirty="0">
                <a:solidFill>
                  <a:srgbClr val="800000"/>
                </a:solidFill>
              </a:rPr>
              <a:t>音乐美的表现</a:t>
            </a:r>
            <a:r>
              <a:rPr lang="zh-CN" altLang="en-US" b="1" dirty="0"/>
              <a:t>。</a:t>
            </a:r>
          </a:p>
          <a:p>
            <a:pPr>
              <a:lnSpc>
                <a:spcPct val="90000"/>
              </a:lnSpc>
            </a:pPr>
            <a:r>
              <a:rPr lang="zh-CN" altLang="en-US" b="1" dirty="0"/>
              <a:t>     </a:t>
            </a:r>
            <a:r>
              <a:rPr lang="en-US" altLang="zh-CN" b="1" dirty="0"/>
              <a:t>A</a:t>
            </a:r>
            <a:r>
              <a:rPr lang="zh-CN" altLang="en-US" b="1" dirty="0"/>
              <a:t>、押韵，韵脚为：来，彩；娘，漾；摇，草；虹，梦；溯，歌；箫，桥；来，彩。</a:t>
            </a:r>
          </a:p>
          <a:p>
            <a:pPr>
              <a:lnSpc>
                <a:spcPct val="90000"/>
              </a:lnSpc>
            </a:pPr>
            <a:r>
              <a:rPr lang="zh-CN" altLang="en-US" b="1" dirty="0"/>
              <a:t>     </a:t>
            </a:r>
          </a:p>
          <a:p>
            <a:pPr>
              <a:lnSpc>
                <a:spcPct val="90000"/>
              </a:lnSpc>
            </a:pPr>
            <a:r>
              <a:rPr lang="zh-CN" altLang="en-US" b="1" dirty="0"/>
              <a:t>     </a:t>
            </a:r>
            <a:r>
              <a:rPr lang="en-US" altLang="zh-CN" b="1" dirty="0"/>
              <a:t>B</a:t>
            </a:r>
            <a:r>
              <a:rPr lang="zh-CN" altLang="en-US" b="1" dirty="0"/>
              <a:t>、音节和谐，节奏感强。</a:t>
            </a:r>
          </a:p>
          <a:p>
            <a:pPr>
              <a:lnSpc>
                <a:spcPct val="90000"/>
              </a:lnSpc>
            </a:pPr>
            <a:r>
              <a:rPr lang="zh-CN" altLang="en-US" b="1" dirty="0"/>
              <a:t>     </a:t>
            </a:r>
          </a:p>
          <a:p>
            <a:pPr>
              <a:lnSpc>
                <a:spcPct val="90000"/>
              </a:lnSpc>
            </a:pPr>
            <a:r>
              <a:rPr lang="zh-CN" altLang="en-US" b="1" dirty="0"/>
              <a:t>     </a:t>
            </a:r>
            <a:r>
              <a:rPr lang="en-US" altLang="zh-CN" b="1" dirty="0"/>
              <a:t>C</a:t>
            </a:r>
            <a:r>
              <a:rPr lang="zh-CN" altLang="en-US" b="1" dirty="0"/>
              <a:t>、回环复沓。首节和末节，语意相似，节奏相同，构成回环呼应的结构形式。</a:t>
            </a:r>
          </a:p>
          <a:p>
            <a:pPr>
              <a:lnSpc>
                <a:spcPct val="90000"/>
              </a:lnSpc>
            </a:pPr>
            <a:endParaRPr lang="zh-CN" altLang="en-US" b="1" dirty="0"/>
          </a:p>
          <a:p>
            <a:pPr>
              <a:lnSpc>
                <a:spcPct val="90000"/>
              </a:lnSpc>
            </a:pPr>
            <a:r>
              <a:rPr lang="zh-CN" altLang="en-US" b="1" dirty="0">
                <a:solidFill>
                  <a:srgbClr val="800000"/>
                </a:solidFill>
              </a:rPr>
              <a:t>    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8466" name="Picture 2" descr="3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572000" cy="5229225"/>
          </a:xfrm>
          <a:prstGeom prst="rect">
            <a:avLst/>
          </a:prstGeom>
          <a:noFill/>
        </p:spPr>
      </p:pic>
      <p:sp>
        <p:nvSpPr>
          <p:cNvPr id="318467" name="Rectangle 3"/>
          <p:cNvSpPr>
            <a:spLocks noGrp="1" noChangeArrowheads="1"/>
          </p:cNvSpPr>
          <p:nvPr>
            <p:ph type="title"/>
          </p:nvPr>
        </p:nvSpPr>
        <p:spPr bwMode="auto">
          <a:xfrm flipH="1" flipV="1">
            <a:off x="381000" y="1371600"/>
            <a:ext cx="76200" cy="762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90000"/>
          </a:bodyPr>
          <a:lstStyle/>
          <a:p>
            <a:endParaRPr lang="zh-CN" altLang="zh-CN"/>
          </a:p>
        </p:txBody>
      </p:sp>
      <p:sp>
        <p:nvSpPr>
          <p:cNvPr id="318468" name="Text Box 4"/>
          <p:cNvSpPr txBox="1">
            <a:spLocks noChangeArrowheads="1"/>
          </p:cNvSpPr>
          <p:nvPr/>
        </p:nvSpPr>
        <p:spPr bwMode="auto">
          <a:xfrm>
            <a:off x="0" y="188913"/>
            <a:ext cx="5410200" cy="277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隶书" pitchFamily="49" charset="-122"/>
                <a:ea typeface="隶书" pitchFamily="49" charset="-122"/>
              </a:rPr>
              <a:t>轻轻的</a:t>
            </a:r>
            <a:r>
              <a:rPr lang="en-US" altLang="zh-CN" sz="32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隶书" pitchFamily="49" charset="-122"/>
                <a:ea typeface="隶书" pitchFamily="49" charset="-122"/>
              </a:rPr>
              <a:t>/</a:t>
            </a:r>
            <a:r>
              <a:rPr lang="zh-CN" altLang="en-US" sz="32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隶书" pitchFamily="49" charset="-122"/>
                <a:ea typeface="隶书" pitchFamily="49" charset="-122"/>
              </a:rPr>
              <a:t>我</a:t>
            </a:r>
            <a:r>
              <a:rPr lang="en-US" altLang="zh-CN" sz="32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隶书" pitchFamily="49" charset="-122"/>
                <a:ea typeface="隶书" pitchFamily="49" charset="-122"/>
              </a:rPr>
              <a:t>/</a:t>
            </a:r>
            <a:r>
              <a:rPr lang="zh-CN" altLang="en-US" sz="32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隶书" pitchFamily="49" charset="-122"/>
                <a:ea typeface="隶书" pitchFamily="49" charset="-122"/>
              </a:rPr>
              <a:t>走了</a:t>
            </a:r>
            <a:r>
              <a:rPr lang="en-US" altLang="zh-CN" sz="32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隶书" pitchFamily="49" charset="-122"/>
                <a:ea typeface="隶书" pitchFamily="49" charset="-122"/>
              </a:rPr>
              <a:t>,</a:t>
            </a:r>
          </a:p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隶书" pitchFamily="49" charset="-122"/>
                <a:ea typeface="隶书" pitchFamily="49" charset="-122"/>
              </a:rPr>
              <a:t>    </a:t>
            </a:r>
            <a:r>
              <a:rPr lang="zh-CN" altLang="en-US" sz="32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隶书" pitchFamily="49" charset="-122"/>
                <a:ea typeface="隶书" pitchFamily="49" charset="-122"/>
              </a:rPr>
              <a:t>正如</a:t>
            </a:r>
            <a:r>
              <a:rPr lang="en-US" altLang="zh-CN" sz="32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隶书" pitchFamily="49" charset="-122"/>
                <a:ea typeface="隶书" pitchFamily="49" charset="-122"/>
              </a:rPr>
              <a:t>/</a:t>
            </a:r>
            <a:r>
              <a:rPr lang="zh-CN" altLang="en-US" sz="32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隶书" pitchFamily="49" charset="-122"/>
                <a:ea typeface="隶书" pitchFamily="49" charset="-122"/>
              </a:rPr>
              <a:t>我</a:t>
            </a:r>
            <a:r>
              <a:rPr lang="en-US" altLang="zh-CN" sz="32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隶书" pitchFamily="49" charset="-122"/>
                <a:ea typeface="隶书" pitchFamily="49" charset="-122"/>
              </a:rPr>
              <a:t>/</a:t>
            </a:r>
            <a:r>
              <a:rPr lang="zh-CN" altLang="en-US" sz="32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隶书" pitchFamily="49" charset="-122"/>
                <a:ea typeface="隶书" pitchFamily="49" charset="-122"/>
              </a:rPr>
              <a:t>轻轻的来。</a:t>
            </a:r>
          </a:p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隶书" pitchFamily="49" charset="-122"/>
                <a:ea typeface="隶书" pitchFamily="49" charset="-122"/>
              </a:rPr>
              <a:t>我</a:t>
            </a:r>
            <a:r>
              <a:rPr lang="en-US" altLang="zh-CN" sz="32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隶书" pitchFamily="49" charset="-122"/>
                <a:ea typeface="隶书" pitchFamily="49" charset="-122"/>
              </a:rPr>
              <a:t>/</a:t>
            </a:r>
            <a:r>
              <a:rPr lang="zh-CN" altLang="en-US" sz="32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隶书" pitchFamily="49" charset="-122"/>
                <a:ea typeface="隶书" pitchFamily="49" charset="-122"/>
              </a:rPr>
              <a:t>轻轻的</a:t>
            </a:r>
            <a:r>
              <a:rPr lang="en-US" altLang="zh-CN" sz="32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隶书" pitchFamily="49" charset="-122"/>
                <a:ea typeface="隶书" pitchFamily="49" charset="-122"/>
              </a:rPr>
              <a:t>/</a:t>
            </a:r>
            <a:r>
              <a:rPr lang="zh-CN" altLang="en-US" sz="32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隶书" pitchFamily="49" charset="-122"/>
                <a:ea typeface="隶书" pitchFamily="49" charset="-122"/>
              </a:rPr>
              <a:t>招手</a:t>
            </a:r>
            <a:r>
              <a:rPr lang="en-US" altLang="zh-CN" sz="32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隶书" pitchFamily="49" charset="-122"/>
                <a:ea typeface="隶书" pitchFamily="49" charset="-122"/>
              </a:rPr>
              <a:t>,</a:t>
            </a:r>
          </a:p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隶书" pitchFamily="49" charset="-122"/>
                <a:ea typeface="隶书" pitchFamily="49" charset="-122"/>
              </a:rPr>
              <a:t>    </a:t>
            </a:r>
            <a:r>
              <a:rPr lang="zh-CN" altLang="en-US" sz="32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隶书" pitchFamily="49" charset="-122"/>
                <a:ea typeface="隶书" pitchFamily="49" charset="-122"/>
              </a:rPr>
              <a:t>作别</a:t>
            </a:r>
            <a:r>
              <a:rPr lang="en-US" altLang="zh-CN" sz="32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隶书" pitchFamily="49" charset="-122"/>
                <a:ea typeface="隶书" pitchFamily="49" charset="-122"/>
              </a:rPr>
              <a:t>/</a:t>
            </a:r>
            <a:r>
              <a:rPr lang="zh-CN" altLang="en-US" sz="32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隶书" pitchFamily="49" charset="-122"/>
                <a:ea typeface="隶书" pitchFamily="49" charset="-122"/>
              </a:rPr>
              <a:t>西天的</a:t>
            </a:r>
            <a:r>
              <a:rPr lang="en-US" altLang="zh-CN" sz="32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隶书" pitchFamily="49" charset="-122"/>
                <a:ea typeface="隶书" pitchFamily="49" charset="-122"/>
              </a:rPr>
              <a:t>/</a:t>
            </a:r>
            <a:r>
              <a:rPr lang="zh-CN" altLang="en-US" sz="32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隶书" pitchFamily="49" charset="-122"/>
                <a:ea typeface="隶书" pitchFamily="49" charset="-122"/>
              </a:rPr>
              <a:t>云彩。</a:t>
            </a:r>
          </a:p>
        </p:txBody>
      </p:sp>
      <p:sp>
        <p:nvSpPr>
          <p:cNvPr id="318469" name="Rectangle 5"/>
          <p:cNvSpPr>
            <a:spLocks noChangeArrowheads="1"/>
          </p:cNvSpPr>
          <p:nvPr/>
        </p:nvSpPr>
        <p:spPr bwMode="auto">
          <a:xfrm>
            <a:off x="5292725" y="260350"/>
            <a:ext cx="3529013" cy="1871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zh-CN" altLang="en-US" sz="2800" b="1">
                <a:solidFill>
                  <a:schemeClr val="tx2"/>
                </a:solidFill>
                <a:ea typeface="宋体" pitchFamily="2" charset="-122"/>
              </a:rPr>
              <a:t>思考：把徐志摩的这首诗和别的离别诗比较，在</a:t>
            </a:r>
            <a:r>
              <a:rPr lang="zh-CN" altLang="en-US" sz="2800" b="1" u="sng">
                <a:solidFill>
                  <a:schemeClr val="tx2"/>
                </a:solidFill>
                <a:ea typeface="宋体" pitchFamily="2" charset="-122"/>
              </a:rPr>
              <a:t>送别的对象</a:t>
            </a:r>
            <a:r>
              <a:rPr lang="zh-CN" altLang="en-US" sz="2800" b="1">
                <a:solidFill>
                  <a:schemeClr val="tx2"/>
                </a:solidFill>
                <a:ea typeface="宋体" pitchFamily="2" charset="-122"/>
              </a:rPr>
              <a:t>上有什么不一样呢？ </a:t>
            </a:r>
          </a:p>
        </p:txBody>
      </p:sp>
      <p:sp>
        <p:nvSpPr>
          <p:cNvPr id="318470" name="Rectangle 6"/>
          <p:cNvSpPr>
            <a:spLocks noChangeArrowheads="1"/>
          </p:cNvSpPr>
          <p:nvPr/>
        </p:nvSpPr>
        <p:spPr bwMode="auto">
          <a:xfrm>
            <a:off x="4932363" y="2349500"/>
            <a:ext cx="3924300" cy="3960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altLang="zh-CN" sz="2800" b="1">
                <a:solidFill>
                  <a:srgbClr val="800000"/>
                </a:solidFill>
                <a:latin typeface="黑体" pitchFamily="49" charset="-122"/>
              </a:rPr>
              <a:t>----</a:t>
            </a:r>
            <a:r>
              <a:rPr lang="zh-CN" altLang="en-US" sz="2800" b="1">
                <a:solidFill>
                  <a:srgbClr val="111111"/>
                </a:solidFill>
                <a:latin typeface="黑体" pitchFamily="49" charset="-122"/>
              </a:rPr>
              <a:t>一般离别诗离别的是人，这首诗离别的却不是人，是</a:t>
            </a:r>
            <a:r>
              <a:rPr lang="zh-CN" altLang="en-US" sz="2800" b="1">
                <a:solidFill>
                  <a:srgbClr val="111111"/>
                </a:solidFill>
                <a:latin typeface="Arial"/>
              </a:rPr>
              <a:t>“</a:t>
            </a:r>
            <a:r>
              <a:rPr lang="zh-CN" altLang="en-US" sz="2800" b="1">
                <a:solidFill>
                  <a:srgbClr val="111111"/>
                </a:solidFill>
                <a:latin typeface="黑体" pitchFamily="49" charset="-122"/>
              </a:rPr>
              <a:t>西天的云彩</a:t>
            </a:r>
            <a:r>
              <a:rPr lang="zh-CN" altLang="en-US" sz="2800" b="1">
                <a:solidFill>
                  <a:srgbClr val="111111"/>
                </a:solidFill>
                <a:latin typeface="Arial"/>
              </a:rPr>
              <a:t>”</a:t>
            </a:r>
            <a:r>
              <a:rPr lang="zh-CN" altLang="en-US" sz="2800" b="1">
                <a:solidFill>
                  <a:srgbClr val="111111"/>
                </a:solidFill>
                <a:latin typeface="黑体" pitchFamily="49" charset="-122"/>
              </a:rPr>
              <a:t>，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zh-CN" altLang="en-US" sz="2800" b="1">
                <a:solidFill>
                  <a:srgbClr val="800000"/>
                </a:solidFill>
                <a:latin typeface="黑体" pitchFamily="49" charset="-122"/>
              </a:rPr>
              <a:t>告别对象由人间向自然景物转移，跳出了寒喧叮咛的俗套，给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endParaRPr lang="zh-CN" altLang="en-US" sz="2800" b="1">
              <a:solidFill>
                <a:srgbClr val="800000"/>
              </a:solidFill>
              <a:latin typeface="黑体" pitchFamily="49" charset="-122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zh-CN" altLang="en-US" sz="2800" b="1">
                <a:solidFill>
                  <a:srgbClr val="800000"/>
                </a:solidFill>
                <a:latin typeface="黑体" pitchFamily="49" charset="-122"/>
              </a:rPr>
              <a:t>人</a:t>
            </a:r>
            <a:r>
              <a:rPr lang="zh-CN" altLang="en-US" sz="3600" b="1">
                <a:solidFill>
                  <a:srgbClr val="800000"/>
                </a:solidFill>
                <a:latin typeface="黑体" pitchFamily="49" charset="-122"/>
              </a:rPr>
              <a:t>清新飘逸之感。</a:t>
            </a:r>
            <a:r>
              <a:rPr lang="zh-CN" altLang="en-US" sz="2800" b="1">
                <a:solidFill>
                  <a:srgbClr val="800000"/>
                </a:solidFill>
                <a:latin typeface="黑体" pitchFamily="49" charset="-122"/>
              </a:rPr>
              <a:t> </a:t>
            </a:r>
          </a:p>
        </p:txBody>
      </p:sp>
      <p:sp>
        <p:nvSpPr>
          <p:cNvPr id="318471" name="Rectangle 7"/>
          <p:cNvSpPr>
            <a:spLocks noChangeArrowheads="1"/>
          </p:cNvSpPr>
          <p:nvPr/>
        </p:nvSpPr>
        <p:spPr bwMode="auto">
          <a:xfrm>
            <a:off x="468313" y="5568950"/>
            <a:ext cx="3405187" cy="650875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FF00FF"/>
                </a:solidFill>
              </a:rPr>
              <a:t>挥手作别云彩图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84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84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8470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4850" name="Rectangle 2"/>
          <p:cNvSpPr>
            <a:spLocks noGrp="1" noChangeArrowheads="1"/>
          </p:cNvSpPr>
          <p:nvPr>
            <p:ph type="title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zh-CN"/>
          </a:p>
        </p:txBody>
      </p:sp>
      <p:sp>
        <p:nvSpPr>
          <p:cNvPr id="3348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8313" y="908050"/>
            <a:ext cx="8229600" cy="52578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lnSpcReduction="10000"/>
          </a:bodyPr>
          <a:lstStyle/>
          <a:p>
            <a:r>
              <a:rPr lang="zh-CN" altLang="en-US" b="1">
                <a:solidFill>
                  <a:srgbClr val="800000"/>
                </a:solidFill>
              </a:rPr>
              <a:t>连用三个</a:t>
            </a:r>
            <a:r>
              <a:rPr lang="zh-CN" altLang="en-US" b="1">
                <a:solidFill>
                  <a:srgbClr val="800000"/>
                </a:solidFill>
                <a:latin typeface="Arial"/>
              </a:rPr>
              <a:t>“</a:t>
            </a:r>
            <a:r>
              <a:rPr lang="zh-CN" altLang="en-US" b="1">
                <a:solidFill>
                  <a:srgbClr val="800000"/>
                </a:solidFill>
              </a:rPr>
              <a:t>轻轻的</a:t>
            </a:r>
            <a:r>
              <a:rPr lang="zh-CN" altLang="en-US" b="1">
                <a:solidFill>
                  <a:srgbClr val="800000"/>
                </a:solidFill>
                <a:latin typeface="Arial"/>
              </a:rPr>
              <a:t>”</a:t>
            </a:r>
            <a:r>
              <a:rPr lang="zh-CN" altLang="en-US" b="1">
                <a:solidFill>
                  <a:srgbClr val="800000"/>
                </a:solidFill>
              </a:rPr>
              <a:t>，有什么好处？</a:t>
            </a:r>
          </a:p>
          <a:p>
            <a:endParaRPr lang="zh-CN" altLang="en-US" b="1">
              <a:solidFill>
                <a:srgbClr val="800000"/>
              </a:solidFill>
            </a:endParaRPr>
          </a:p>
          <a:p>
            <a:r>
              <a:rPr lang="zh-CN" altLang="en-US" b="1"/>
              <a:t>实写只身</a:t>
            </a:r>
            <a:r>
              <a:rPr lang="zh-CN" altLang="en-US" b="1">
                <a:solidFill>
                  <a:srgbClr val="800000"/>
                </a:solidFill>
              </a:rPr>
              <a:t>悄悄来到和离开</a:t>
            </a:r>
            <a:r>
              <a:rPr lang="zh-CN" altLang="en-US" b="1"/>
              <a:t>康桥时的情景，使我们仿佛感受到诗人</a:t>
            </a:r>
            <a:r>
              <a:rPr lang="zh-CN" altLang="en-US" b="1">
                <a:solidFill>
                  <a:srgbClr val="800000"/>
                </a:solidFill>
              </a:rPr>
              <a:t>踮着足尖</a:t>
            </a:r>
            <a:r>
              <a:rPr lang="zh-CN" altLang="en-US" b="1"/>
              <a:t>，象一股清风一样来了，又悄无声息地荡去；而那至深的情丝，竟在招手之间，幻成了</a:t>
            </a:r>
            <a:r>
              <a:rPr lang="zh-CN" altLang="en-US" b="1">
                <a:latin typeface="Arial"/>
              </a:rPr>
              <a:t>“</a:t>
            </a:r>
            <a:r>
              <a:rPr lang="zh-CN" altLang="en-US" b="1"/>
              <a:t>西天的云彩。</a:t>
            </a:r>
            <a:r>
              <a:rPr lang="zh-CN" altLang="en-US" b="1">
                <a:latin typeface="Arial"/>
              </a:rPr>
              <a:t>”</a:t>
            </a:r>
            <a:r>
              <a:rPr lang="zh-CN" altLang="en-US" b="1"/>
              <a:t> </a:t>
            </a:r>
          </a:p>
          <a:p>
            <a:r>
              <a:rPr lang="zh-CN" altLang="en-US" b="1"/>
              <a:t>透露了对康桥</a:t>
            </a:r>
            <a:r>
              <a:rPr lang="zh-CN" altLang="en-US" b="1">
                <a:solidFill>
                  <a:srgbClr val="A50021"/>
                </a:solidFill>
              </a:rPr>
              <a:t>依依不舍</a:t>
            </a:r>
            <a:r>
              <a:rPr lang="zh-CN" altLang="en-US" b="1"/>
              <a:t>的淡淡忧愁</a:t>
            </a:r>
            <a:r>
              <a:rPr lang="zh-CN" altLang="en-US"/>
              <a:t> </a:t>
            </a:r>
            <a:r>
              <a:rPr lang="zh-CN" altLang="en-US" b="1"/>
              <a:t>，并且以轻微跳跃的节奏，</a:t>
            </a:r>
            <a:r>
              <a:rPr lang="zh-CN" altLang="en-US" b="1">
                <a:solidFill>
                  <a:srgbClr val="800000"/>
                </a:solidFill>
              </a:rPr>
              <a:t>衬托了缓步飘然而去的形象</a:t>
            </a:r>
            <a:r>
              <a:rPr lang="zh-CN" altLang="en-US" b="1"/>
              <a:t>，给全诗定下</a:t>
            </a:r>
            <a:r>
              <a:rPr lang="zh-CN" altLang="en-US" b="1">
                <a:solidFill>
                  <a:srgbClr val="800000"/>
                </a:solidFill>
              </a:rPr>
              <a:t>哀而不伤</a:t>
            </a:r>
            <a:r>
              <a:rPr lang="zh-CN" altLang="en-US" b="1"/>
              <a:t>抒情的基调。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8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48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48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8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348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348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9490" name="Picture 2" descr="图片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364038" cy="5157788"/>
          </a:xfrm>
          <a:prstGeom prst="rect">
            <a:avLst/>
          </a:prstGeom>
          <a:noFill/>
        </p:spPr>
      </p:pic>
      <p:sp>
        <p:nvSpPr>
          <p:cNvPr id="319491" name="Rectangle 3"/>
          <p:cNvSpPr>
            <a:spLocks noGrp="1" noChangeArrowheads="1"/>
          </p:cNvSpPr>
          <p:nvPr>
            <p:ph type="title"/>
          </p:nvPr>
        </p:nvSpPr>
        <p:spPr bwMode="auto">
          <a:xfrm flipH="1">
            <a:off x="381000" y="1295400"/>
            <a:ext cx="76200" cy="762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90000"/>
          </a:bodyPr>
          <a:lstStyle/>
          <a:p>
            <a:endParaRPr lang="zh-CN" altLang="zh-CN"/>
          </a:p>
        </p:txBody>
      </p:sp>
      <p:sp>
        <p:nvSpPr>
          <p:cNvPr id="319492" name="Text Box 4"/>
          <p:cNvSpPr txBox="1">
            <a:spLocks noChangeArrowheads="1"/>
          </p:cNvSpPr>
          <p:nvPr/>
        </p:nvSpPr>
        <p:spPr bwMode="auto">
          <a:xfrm>
            <a:off x="0" y="1844675"/>
            <a:ext cx="5067300" cy="3506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行楷" pitchFamily="2" charset="-122"/>
                <a:ea typeface="隶书" pitchFamily="49" charset="-122"/>
              </a:rPr>
              <a:t>那河畔的</a:t>
            </a:r>
            <a:r>
              <a:rPr lang="en-US" altLang="zh-CN" sz="32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行楷" pitchFamily="2" charset="-122"/>
                <a:ea typeface="隶书" pitchFamily="49" charset="-122"/>
              </a:rPr>
              <a:t>/</a:t>
            </a:r>
            <a:r>
              <a:rPr lang="zh-CN" altLang="en-US" sz="32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行楷" pitchFamily="2" charset="-122"/>
                <a:ea typeface="隶书" pitchFamily="49" charset="-122"/>
              </a:rPr>
              <a:t>金柳</a:t>
            </a:r>
            <a:r>
              <a:rPr lang="en-US" altLang="zh-CN" sz="32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行楷" pitchFamily="2" charset="-122"/>
                <a:ea typeface="隶书" pitchFamily="49" charset="-122"/>
              </a:rPr>
              <a:t>,</a:t>
            </a:r>
          </a:p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行楷" pitchFamily="2" charset="-122"/>
                <a:ea typeface="隶书" pitchFamily="49" charset="-122"/>
              </a:rPr>
              <a:t>    </a:t>
            </a:r>
            <a:r>
              <a:rPr lang="zh-CN" altLang="en-US" sz="32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行楷" pitchFamily="2" charset="-122"/>
                <a:ea typeface="隶书" pitchFamily="49" charset="-122"/>
              </a:rPr>
              <a:t>是</a:t>
            </a:r>
            <a:r>
              <a:rPr lang="en-US" altLang="zh-CN" sz="32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行楷" pitchFamily="2" charset="-122"/>
                <a:ea typeface="隶书" pitchFamily="49" charset="-122"/>
              </a:rPr>
              <a:t>/</a:t>
            </a:r>
            <a:r>
              <a:rPr lang="zh-CN" altLang="en-US" sz="32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行楷" pitchFamily="2" charset="-122"/>
                <a:ea typeface="隶书" pitchFamily="49" charset="-122"/>
              </a:rPr>
              <a:t>夕阳中的</a:t>
            </a:r>
            <a:r>
              <a:rPr lang="en-US" altLang="zh-CN" sz="32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行楷" pitchFamily="2" charset="-122"/>
                <a:ea typeface="隶书" pitchFamily="49" charset="-122"/>
              </a:rPr>
              <a:t>/</a:t>
            </a:r>
            <a:r>
              <a:rPr lang="zh-CN" altLang="en-US" sz="32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行楷" pitchFamily="2" charset="-122"/>
                <a:ea typeface="隶书" pitchFamily="49" charset="-122"/>
              </a:rPr>
              <a:t>新娘。</a:t>
            </a:r>
          </a:p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行楷" pitchFamily="2" charset="-122"/>
                <a:ea typeface="隶书" pitchFamily="49" charset="-122"/>
              </a:rPr>
              <a:t>波光里的</a:t>
            </a:r>
            <a:r>
              <a:rPr lang="en-US" altLang="zh-CN" sz="32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行楷" pitchFamily="2" charset="-122"/>
                <a:ea typeface="隶书" pitchFamily="49" charset="-122"/>
              </a:rPr>
              <a:t>/</a:t>
            </a:r>
            <a:r>
              <a:rPr lang="zh-CN" altLang="en-US" sz="32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行楷" pitchFamily="2" charset="-122"/>
                <a:ea typeface="隶书" pitchFamily="49" charset="-122"/>
              </a:rPr>
              <a:t>艳影</a:t>
            </a:r>
            <a:r>
              <a:rPr lang="en-US" altLang="zh-CN" sz="32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行楷" pitchFamily="2" charset="-122"/>
                <a:ea typeface="隶书" pitchFamily="49" charset="-122"/>
              </a:rPr>
              <a:t>,</a:t>
            </a:r>
          </a:p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行楷" pitchFamily="2" charset="-122"/>
                <a:ea typeface="隶书" pitchFamily="49" charset="-122"/>
              </a:rPr>
              <a:t>    </a:t>
            </a:r>
            <a:r>
              <a:rPr lang="zh-CN" altLang="en-US" sz="32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行楷" pitchFamily="2" charset="-122"/>
                <a:ea typeface="隶书" pitchFamily="49" charset="-122"/>
              </a:rPr>
              <a:t>在我的心头</a:t>
            </a:r>
            <a:r>
              <a:rPr lang="en-US" altLang="zh-CN" sz="32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行楷" pitchFamily="2" charset="-122"/>
                <a:ea typeface="隶书" pitchFamily="49" charset="-122"/>
              </a:rPr>
              <a:t>/</a:t>
            </a:r>
            <a:r>
              <a:rPr lang="zh-CN" altLang="en-US" sz="32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行楷" pitchFamily="2" charset="-122"/>
                <a:ea typeface="隶书" pitchFamily="49" charset="-122"/>
              </a:rPr>
              <a:t>荡漾。</a:t>
            </a:r>
          </a:p>
          <a:p>
            <a:pPr>
              <a:spcBef>
                <a:spcPct val="50000"/>
              </a:spcBef>
            </a:pPr>
            <a:endParaRPr lang="en-US" altLang="zh-CN" sz="3200" b="1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  <a:ea typeface="隶书" pitchFamily="49" charset="-122"/>
            </a:endParaRPr>
          </a:p>
        </p:txBody>
      </p:sp>
      <p:sp>
        <p:nvSpPr>
          <p:cNvPr id="319493" name="Rectangle 5"/>
          <p:cNvSpPr>
            <a:spLocks noChangeArrowheads="1"/>
          </p:cNvSpPr>
          <p:nvPr/>
        </p:nvSpPr>
        <p:spPr bwMode="auto">
          <a:xfrm>
            <a:off x="5076825" y="620713"/>
            <a:ext cx="2860675" cy="71120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zh-CN" altLang="en-US">
                <a:solidFill>
                  <a:srgbClr val="800000"/>
                </a:solidFill>
              </a:rPr>
              <a:t>河畔的金柳 </a:t>
            </a:r>
          </a:p>
        </p:txBody>
      </p:sp>
      <p:sp>
        <p:nvSpPr>
          <p:cNvPr id="319495" name="Text Box 7"/>
          <p:cNvSpPr txBox="1">
            <a:spLocks noChangeArrowheads="1"/>
          </p:cNvSpPr>
          <p:nvPr/>
        </p:nvSpPr>
        <p:spPr bwMode="auto">
          <a:xfrm>
            <a:off x="6443663" y="2708275"/>
            <a:ext cx="620712" cy="1081088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ffectLst/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rgbClr val="111111"/>
                </a:solidFill>
              </a:rPr>
              <a:t>比喻</a:t>
            </a:r>
          </a:p>
        </p:txBody>
      </p:sp>
      <p:sp>
        <p:nvSpPr>
          <p:cNvPr id="319496" name="Rectangle 8"/>
          <p:cNvSpPr>
            <a:spLocks noChangeArrowheads="1"/>
          </p:cNvSpPr>
          <p:nvPr/>
        </p:nvSpPr>
        <p:spPr bwMode="auto">
          <a:xfrm>
            <a:off x="5580063" y="4005263"/>
            <a:ext cx="2736850" cy="528637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rgbClr val="111111"/>
                </a:solidFill>
              </a:rPr>
              <a:t>夕阳中的新娘，</a:t>
            </a:r>
          </a:p>
        </p:txBody>
      </p:sp>
      <p:sp>
        <p:nvSpPr>
          <p:cNvPr id="319497" name="Rectangle 9"/>
          <p:cNvSpPr>
            <a:spLocks noChangeArrowheads="1"/>
          </p:cNvSpPr>
          <p:nvPr/>
        </p:nvSpPr>
        <p:spPr bwMode="auto">
          <a:xfrm>
            <a:off x="5364163" y="5157788"/>
            <a:ext cx="3394075" cy="1260475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3600">
                <a:solidFill>
                  <a:srgbClr val="111111"/>
                </a:solidFill>
              </a:rPr>
              <a:t>无限欢喜和眷恋</a:t>
            </a:r>
          </a:p>
          <a:p>
            <a:r>
              <a:rPr lang="zh-CN" altLang="en-US">
                <a:solidFill>
                  <a:srgbClr val="111111"/>
                </a:solidFill>
              </a:rPr>
              <a:t>感情</a:t>
            </a:r>
            <a:r>
              <a:rPr lang="zh-CN" altLang="en-US"/>
              <a:t> </a:t>
            </a:r>
          </a:p>
        </p:txBody>
      </p:sp>
      <p:sp>
        <p:nvSpPr>
          <p:cNvPr id="319499" name="Rectangle 11"/>
          <p:cNvSpPr>
            <a:spLocks noChangeArrowheads="1"/>
          </p:cNvSpPr>
          <p:nvPr/>
        </p:nvSpPr>
        <p:spPr bwMode="auto">
          <a:xfrm>
            <a:off x="539750" y="5589588"/>
            <a:ext cx="3040063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FF"/>
                </a:solidFill>
              </a:rPr>
              <a:t>河畔金柳倒影图</a:t>
            </a:r>
          </a:p>
        </p:txBody>
      </p:sp>
      <p:sp>
        <p:nvSpPr>
          <p:cNvPr id="319500" name="Rectangle 12"/>
          <p:cNvSpPr>
            <a:spLocks noChangeArrowheads="1"/>
          </p:cNvSpPr>
          <p:nvPr/>
        </p:nvSpPr>
        <p:spPr bwMode="auto">
          <a:xfrm>
            <a:off x="5580063" y="1479550"/>
            <a:ext cx="2879725" cy="955675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US" altLang="zh-CN" sz="2800">
                <a:solidFill>
                  <a:schemeClr val="tx1"/>
                </a:solidFill>
              </a:rPr>
              <a:t>“</a:t>
            </a:r>
            <a:r>
              <a:rPr lang="zh-CN" altLang="en-US" sz="2800">
                <a:solidFill>
                  <a:schemeClr val="tx1"/>
                </a:solidFill>
              </a:rPr>
              <a:t>柳”</a:t>
            </a:r>
            <a:r>
              <a:rPr lang="en-US" altLang="zh-CN" sz="2800">
                <a:solidFill>
                  <a:schemeClr val="tx1"/>
                </a:solidFill>
              </a:rPr>
              <a:t>——“</a:t>
            </a:r>
            <a:r>
              <a:rPr lang="zh-CN" altLang="en-US" sz="2800">
                <a:solidFill>
                  <a:schemeClr val="tx1"/>
                </a:solidFill>
              </a:rPr>
              <a:t>留”，</a:t>
            </a:r>
          </a:p>
          <a:p>
            <a:r>
              <a:rPr lang="zh-CN" altLang="en-US" sz="2800">
                <a:solidFill>
                  <a:schemeClr val="tx1"/>
                </a:solidFill>
              </a:rPr>
              <a:t>有惜别的含义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94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94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194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194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194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194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9495" grpId="0" animBg="1"/>
      <p:bldP spid="319496" grpId="0" animBg="1"/>
      <p:bldP spid="31949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4306" name="Picture 2" descr="韩国矢量风景插画壁纸 12 - [wallcoo.com]_clipart_illustration_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600200" y="-990600"/>
            <a:ext cx="12268200" cy="8778875"/>
          </a:xfrm>
          <a:prstGeom prst="rect">
            <a:avLst/>
          </a:prstGeom>
          <a:noFill/>
        </p:spPr>
      </p:pic>
      <p:sp>
        <p:nvSpPr>
          <p:cNvPr id="354307" name="Text Box 3"/>
          <p:cNvSpPr txBox="1">
            <a:spLocks noChangeArrowheads="1"/>
          </p:cNvSpPr>
          <p:nvPr/>
        </p:nvSpPr>
        <p:spPr bwMode="auto">
          <a:xfrm>
            <a:off x="304800" y="990600"/>
            <a:ext cx="8839200" cy="5030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kumimoji="1" lang="zh-CN" altLang="en-US" sz="4800" dirty="0">
                <a:solidFill>
                  <a:srgbClr val="8606FA"/>
                </a:solidFill>
                <a:latin typeface="" charset="0"/>
                <a:ea typeface="华文行楷" pitchFamily="2" charset="-122"/>
              </a:rPr>
              <a:t>胡适曾经说</a:t>
            </a:r>
            <a:r>
              <a:rPr kumimoji="1" lang="en-US" altLang="zh-CN" sz="4800" dirty="0">
                <a:solidFill>
                  <a:srgbClr val="8606FA"/>
                </a:solidFill>
                <a:latin typeface="" charset="0"/>
                <a:ea typeface="华文行楷" pitchFamily="2" charset="-122"/>
              </a:rPr>
              <a:t>:</a:t>
            </a:r>
          </a:p>
          <a:p>
            <a:pPr algn="just">
              <a:spcBef>
                <a:spcPct val="50000"/>
              </a:spcBef>
            </a:pPr>
            <a:r>
              <a:rPr kumimoji="1" lang="en-US" altLang="zh-CN" sz="4800" dirty="0">
                <a:solidFill>
                  <a:srgbClr val="8606FA"/>
                </a:solidFill>
                <a:latin typeface="" charset="0"/>
                <a:ea typeface="华文行楷" pitchFamily="2" charset="-122"/>
              </a:rPr>
              <a:t>“</a:t>
            </a:r>
            <a:r>
              <a:rPr kumimoji="1" lang="zh-CN" altLang="en-US" sz="4800" dirty="0">
                <a:solidFill>
                  <a:srgbClr val="8606FA"/>
                </a:solidFill>
                <a:latin typeface="" charset="0"/>
                <a:ea typeface="华文行楷" pitchFamily="2" charset="-122"/>
              </a:rPr>
              <a:t>志摩的人生观是一种单纯信仰，这里面只有三个大字</a:t>
            </a:r>
          </a:p>
          <a:p>
            <a:pPr algn="just">
              <a:spcBef>
                <a:spcPct val="50000"/>
              </a:spcBef>
            </a:pPr>
            <a:r>
              <a:rPr kumimoji="1" lang="zh-CN" altLang="en-US" sz="4400" dirty="0">
                <a:solidFill>
                  <a:srgbClr val="8606FA"/>
                </a:solidFill>
                <a:latin typeface="" charset="0"/>
                <a:ea typeface="宋体" pitchFamily="2" charset="-122"/>
              </a:rPr>
              <a:t>       </a:t>
            </a:r>
            <a:r>
              <a:rPr kumimoji="1" lang="en-US" altLang="zh-CN" sz="4400" dirty="0">
                <a:solidFill>
                  <a:srgbClr val="8606FA"/>
                </a:solidFill>
                <a:latin typeface="" charset="0"/>
                <a:ea typeface="宋体" pitchFamily="2" charset="-122"/>
              </a:rPr>
              <a:t>——    </a:t>
            </a:r>
            <a:r>
              <a:rPr kumimoji="1" lang="zh-CN" altLang="en-US" sz="6000" b="1" dirty="0">
                <a:solidFill>
                  <a:schemeClr val="accent2"/>
                </a:solidFill>
                <a:latin typeface=""/>
                <a:ea typeface="幼圆" pitchFamily="49" charset="-122"/>
              </a:rPr>
              <a:t>爱，自由，美</a:t>
            </a:r>
            <a:r>
              <a:rPr kumimoji="1" lang="zh-CN" altLang="en-US" sz="4400" dirty="0">
                <a:solidFill>
                  <a:srgbClr val="8606FA"/>
                </a:solidFill>
                <a:latin typeface="" charset="0"/>
                <a:ea typeface="宋体" pitchFamily="2" charset="-122"/>
              </a:rPr>
              <a:t>”。</a:t>
            </a:r>
            <a:endParaRPr kumimoji="1" lang="zh-CN" altLang="en-US" sz="4400" dirty="0">
              <a:solidFill>
                <a:srgbClr val="8606FA"/>
              </a:solidFill>
              <a:ea typeface="宋体" pitchFamily="2" charset="-122"/>
            </a:endParaRPr>
          </a:p>
          <a:p>
            <a:pPr>
              <a:spcBef>
                <a:spcPct val="50000"/>
              </a:spcBef>
            </a:pPr>
            <a:endParaRPr kumimoji="1" lang="en-US" altLang="zh-CN" sz="4400" dirty="0">
              <a:solidFill>
                <a:srgbClr val="8606FA"/>
              </a:solidFill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9" name="Rectangle 5"/>
          <p:cNvSpPr>
            <a:spLocks noChangeArrowheads="1"/>
          </p:cNvSpPr>
          <p:nvPr/>
        </p:nvSpPr>
        <p:spPr bwMode="auto">
          <a:xfrm>
            <a:off x="838200" y="2057400"/>
            <a:ext cx="7696200" cy="447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3200">
                <a:effectLst/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3200">
                <a:effectLst/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3200">
                <a:effectLst/>
                <a:latin typeface="楷体_GB2312" pitchFamily="49" charset="-122"/>
                <a:ea typeface="楷体_GB2312" pitchFamily="49" charset="-122"/>
              </a:rPr>
              <a:t>）生动形象地描绘出了夕阳下柳枝娇柔、婀娜的美好姿态，浸透出了诗人</a:t>
            </a:r>
            <a:r>
              <a:rPr lang="zh-CN" altLang="en-US" sz="3200">
                <a:solidFill>
                  <a:srgbClr val="FF0000"/>
                </a:solidFill>
                <a:effectLst/>
                <a:latin typeface="楷体_GB2312" pitchFamily="49" charset="-122"/>
                <a:ea typeface="楷体_GB2312" pitchFamily="49" charset="-122"/>
              </a:rPr>
              <a:t>对康桥的欢喜和眷恋之情</a:t>
            </a:r>
            <a:r>
              <a:rPr lang="zh-CN" altLang="en-US" sz="3200">
                <a:effectLst/>
                <a:latin typeface="楷体_GB2312" pitchFamily="49" charset="-122"/>
                <a:ea typeface="楷体_GB2312" pitchFamily="49" charset="-122"/>
              </a:rPr>
              <a:t>。</a:t>
            </a:r>
          </a:p>
          <a:p>
            <a:r>
              <a:rPr lang="zh-CN" altLang="en-US" sz="3200">
                <a:effectLst/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3200">
                <a:effectLst/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3200">
                <a:effectLst/>
                <a:latin typeface="楷体_GB2312" pitchFamily="49" charset="-122"/>
                <a:ea typeface="楷体_GB2312" pitchFamily="49" charset="-122"/>
              </a:rPr>
              <a:t>）新娘是少女一生中最美好的时刻，突现了康桥在作者心中的地位。</a:t>
            </a:r>
          </a:p>
          <a:p>
            <a:r>
              <a:rPr lang="zh-CN" altLang="en-US" sz="3200">
                <a:effectLst/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3200">
                <a:effectLst/>
                <a:latin typeface="楷体_GB2312" pitchFamily="49" charset="-122"/>
                <a:ea typeface="楷体_GB2312" pitchFamily="49" charset="-122"/>
              </a:rPr>
              <a:t>3</a:t>
            </a:r>
            <a:r>
              <a:rPr lang="zh-CN" altLang="en-US" sz="3200">
                <a:effectLst/>
                <a:latin typeface="楷体_GB2312" pitchFamily="49" charset="-122"/>
                <a:ea typeface="楷体_GB2312" pitchFamily="49" charset="-122"/>
              </a:rPr>
              <a:t>）</a:t>
            </a:r>
            <a:r>
              <a:rPr lang="zh-CN" altLang="en-US" sz="3200">
                <a:effectLst/>
                <a:latin typeface="华文楷体"/>
                <a:ea typeface="楷体_GB2312" pitchFamily="49" charset="-122"/>
              </a:rPr>
              <a:t>“</a:t>
            </a:r>
            <a:r>
              <a:rPr lang="zh-CN" altLang="en-US" sz="3200">
                <a:effectLst/>
                <a:latin typeface="楷体_GB2312" pitchFamily="49" charset="-122"/>
                <a:ea typeface="楷体_GB2312" pitchFamily="49" charset="-122"/>
              </a:rPr>
              <a:t>柳</a:t>
            </a:r>
            <a:r>
              <a:rPr lang="zh-CN" altLang="en-US" sz="3200">
                <a:effectLst/>
                <a:latin typeface="华文楷体"/>
                <a:ea typeface="楷体_GB2312" pitchFamily="49" charset="-122"/>
              </a:rPr>
              <a:t>”</a:t>
            </a:r>
            <a:r>
              <a:rPr lang="zh-CN" altLang="en-US" sz="3200">
                <a:effectLst/>
                <a:latin typeface="楷体_GB2312" pitchFamily="49" charset="-122"/>
                <a:ea typeface="楷体_GB2312" pitchFamily="49" charset="-122"/>
              </a:rPr>
              <a:t>是自古以来诗人在离别时善用的意象，表达出作者对康桥</a:t>
            </a:r>
            <a:r>
              <a:rPr lang="zh-CN" altLang="en-US" sz="3200">
                <a:solidFill>
                  <a:srgbClr val="FF0000"/>
                </a:solidFill>
                <a:effectLst/>
                <a:latin typeface="楷体_GB2312" pitchFamily="49" charset="-122"/>
                <a:ea typeface="楷体_GB2312" pitchFamily="49" charset="-122"/>
              </a:rPr>
              <a:t>依依不舍之情。</a:t>
            </a:r>
          </a:p>
        </p:txBody>
      </p:sp>
      <p:sp>
        <p:nvSpPr>
          <p:cNvPr id="62470" name="Rectangle 6"/>
          <p:cNvSpPr>
            <a:spLocks noChangeArrowheads="1"/>
          </p:cNvSpPr>
          <p:nvPr/>
        </p:nvSpPr>
        <p:spPr bwMode="auto">
          <a:xfrm>
            <a:off x="603250" y="381000"/>
            <a:ext cx="8388350" cy="200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 anchor="ctr"/>
          <a:lstStyle/>
          <a:p>
            <a:pPr>
              <a:spcBef>
                <a:spcPct val="0"/>
              </a:spcBef>
            </a:pPr>
            <a:r>
              <a:rPr lang="en-US" altLang="zh-CN" sz="3200">
                <a:effectLst/>
                <a:latin typeface="隶书" pitchFamily="49" charset="-122"/>
                <a:ea typeface="隶书" pitchFamily="49" charset="-122"/>
              </a:rPr>
              <a:t>2</a:t>
            </a:r>
            <a:r>
              <a:rPr lang="zh-CN" altLang="en-US" sz="3200">
                <a:effectLst/>
                <a:latin typeface="隶书" pitchFamily="49" charset="-122"/>
                <a:ea typeface="隶书" pitchFamily="49" charset="-122"/>
              </a:rPr>
              <a:t>、为什么诗人将</a:t>
            </a:r>
            <a:r>
              <a:rPr lang="zh-CN" altLang="en-US" sz="3200">
                <a:effectLst/>
                <a:latin typeface="Arial"/>
                <a:ea typeface="隶书" pitchFamily="49" charset="-122"/>
              </a:rPr>
              <a:t>“</a:t>
            </a:r>
            <a:r>
              <a:rPr lang="zh-CN" altLang="en-US" sz="3200">
                <a:effectLst/>
                <a:latin typeface="隶书" pitchFamily="49" charset="-122"/>
                <a:ea typeface="隶书" pitchFamily="49" charset="-122"/>
              </a:rPr>
              <a:t>河畔的金柳</a:t>
            </a:r>
            <a:r>
              <a:rPr lang="zh-CN" altLang="en-US" sz="3200">
                <a:effectLst/>
                <a:latin typeface="Arial"/>
                <a:ea typeface="隶书" pitchFamily="49" charset="-122"/>
              </a:rPr>
              <a:t>”</a:t>
            </a:r>
            <a:r>
              <a:rPr lang="zh-CN" altLang="en-US" sz="3200">
                <a:effectLst/>
                <a:latin typeface="隶书" pitchFamily="49" charset="-122"/>
                <a:ea typeface="隶书" pitchFamily="49" charset="-122"/>
              </a:rPr>
              <a:t>比喻为</a:t>
            </a:r>
            <a:r>
              <a:rPr lang="zh-CN" altLang="en-US" sz="3200">
                <a:effectLst/>
                <a:latin typeface="Arial"/>
                <a:ea typeface="隶书" pitchFamily="49" charset="-122"/>
              </a:rPr>
              <a:t>“</a:t>
            </a:r>
            <a:r>
              <a:rPr lang="zh-CN" altLang="en-US" sz="3200">
                <a:effectLst/>
                <a:latin typeface="隶书" pitchFamily="49" charset="-122"/>
                <a:ea typeface="隶书" pitchFamily="49" charset="-122"/>
              </a:rPr>
              <a:t>夕阳中</a:t>
            </a:r>
            <a:br>
              <a:rPr lang="zh-CN" altLang="en-US" sz="3200">
                <a:effectLst/>
                <a:latin typeface="隶书" pitchFamily="49" charset="-122"/>
                <a:ea typeface="隶书" pitchFamily="49" charset="-122"/>
              </a:rPr>
            </a:br>
            <a:r>
              <a:rPr lang="zh-CN" altLang="en-US" sz="3200">
                <a:effectLst/>
                <a:latin typeface="隶书" pitchFamily="49" charset="-122"/>
                <a:ea typeface="隶书" pitchFamily="49" charset="-122"/>
              </a:rPr>
              <a:t>   的新娘</a:t>
            </a:r>
            <a:r>
              <a:rPr lang="zh-CN" altLang="en-US" sz="3200">
                <a:effectLst/>
                <a:latin typeface="Arial"/>
                <a:ea typeface="隶书" pitchFamily="49" charset="-122"/>
              </a:rPr>
              <a:t>”</a:t>
            </a:r>
            <a:r>
              <a:rPr lang="zh-CN" altLang="en-US" sz="3200">
                <a:effectLst/>
                <a:latin typeface="隶书" pitchFamily="49" charset="-122"/>
                <a:ea typeface="隶书" pitchFamily="49" charset="-122"/>
              </a:rPr>
              <a:t>？</a:t>
            </a:r>
            <a:endParaRPr lang="zh-CN" altLang="en-US" sz="4000">
              <a:effectLst/>
              <a:latin typeface="隶书" pitchFamily="49" charset="-122"/>
              <a:ea typeface="隶书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2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69" grpId="0" autoUpdateAnimBg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0514" name="Picture 2" descr="图片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651500" cy="5013325"/>
          </a:xfrm>
          <a:prstGeom prst="rect">
            <a:avLst/>
          </a:prstGeom>
          <a:noFill/>
        </p:spPr>
      </p:pic>
      <p:sp>
        <p:nvSpPr>
          <p:cNvPr id="320515" name="Rectangle 3"/>
          <p:cNvSpPr>
            <a:spLocks noGrp="1" noChangeArrowheads="1"/>
          </p:cNvSpPr>
          <p:nvPr>
            <p:ph type="title"/>
          </p:nvPr>
        </p:nvSpPr>
        <p:spPr bwMode="auto">
          <a:xfrm flipH="1">
            <a:off x="381000" y="1295400"/>
            <a:ext cx="76200" cy="762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90000"/>
          </a:bodyPr>
          <a:lstStyle/>
          <a:p>
            <a:endParaRPr lang="zh-CN" altLang="zh-CN"/>
          </a:p>
        </p:txBody>
      </p:sp>
      <p:sp>
        <p:nvSpPr>
          <p:cNvPr id="320516" name="Text Box 4"/>
          <p:cNvSpPr txBox="1">
            <a:spLocks noChangeArrowheads="1"/>
          </p:cNvSpPr>
          <p:nvPr/>
        </p:nvSpPr>
        <p:spPr bwMode="auto">
          <a:xfrm>
            <a:off x="107950" y="1484313"/>
            <a:ext cx="5410200" cy="3506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505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行楷" pitchFamily="2" charset="-122"/>
                <a:ea typeface="隶书" pitchFamily="49" charset="-122"/>
              </a:rPr>
              <a:t>软泥上的</a:t>
            </a:r>
            <a:r>
              <a:rPr lang="en-US" altLang="zh-CN" sz="3200" b="1">
                <a:solidFill>
                  <a:srgbClr val="FF505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行楷" pitchFamily="2" charset="-122"/>
                <a:ea typeface="隶书" pitchFamily="49" charset="-122"/>
              </a:rPr>
              <a:t>/</a:t>
            </a:r>
            <a:r>
              <a:rPr lang="zh-CN" altLang="en-US" sz="3200" b="1">
                <a:solidFill>
                  <a:srgbClr val="FF505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行楷" pitchFamily="2" charset="-122"/>
                <a:ea typeface="隶书" pitchFamily="49" charset="-122"/>
              </a:rPr>
              <a:t>青荇</a:t>
            </a:r>
            <a:r>
              <a:rPr lang="en-US" altLang="zh-CN" sz="3200" b="1">
                <a:solidFill>
                  <a:srgbClr val="FF505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行楷" pitchFamily="2" charset="-122"/>
                <a:ea typeface="隶书" pitchFamily="49" charset="-122"/>
              </a:rPr>
              <a:t>,</a:t>
            </a:r>
          </a:p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FF505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行楷" pitchFamily="2" charset="-122"/>
                <a:ea typeface="隶书" pitchFamily="49" charset="-122"/>
              </a:rPr>
              <a:t>    </a:t>
            </a:r>
            <a:r>
              <a:rPr lang="zh-CN" altLang="en-US" sz="3200" b="1">
                <a:solidFill>
                  <a:srgbClr val="FF505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行楷" pitchFamily="2" charset="-122"/>
                <a:ea typeface="隶书" pitchFamily="49" charset="-122"/>
              </a:rPr>
              <a:t>油油的</a:t>
            </a:r>
            <a:r>
              <a:rPr lang="en-US" altLang="zh-CN" sz="3200" b="1">
                <a:solidFill>
                  <a:srgbClr val="FF505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行楷" pitchFamily="2" charset="-122"/>
                <a:ea typeface="隶书" pitchFamily="49" charset="-122"/>
              </a:rPr>
              <a:t>/</a:t>
            </a:r>
            <a:r>
              <a:rPr lang="zh-CN" altLang="en-US" sz="3200" b="1">
                <a:solidFill>
                  <a:srgbClr val="FF505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行楷" pitchFamily="2" charset="-122"/>
                <a:ea typeface="隶书" pitchFamily="49" charset="-122"/>
              </a:rPr>
              <a:t>在水底</a:t>
            </a:r>
            <a:r>
              <a:rPr lang="en-US" altLang="zh-CN" sz="3200" b="1">
                <a:solidFill>
                  <a:srgbClr val="FF505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行楷" pitchFamily="2" charset="-122"/>
                <a:ea typeface="隶书" pitchFamily="49" charset="-122"/>
              </a:rPr>
              <a:t>/</a:t>
            </a:r>
            <a:r>
              <a:rPr lang="zh-CN" altLang="en-US" sz="3200" b="1">
                <a:solidFill>
                  <a:srgbClr val="FF505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行楷" pitchFamily="2" charset="-122"/>
                <a:ea typeface="隶书" pitchFamily="49" charset="-122"/>
              </a:rPr>
              <a:t>招摇</a:t>
            </a:r>
            <a:r>
              <a:rPr lang="en-US" altLang="zh-CN" sz="3200" b="1">
                <a:solidFill>
                  <a:srgbClr val="FF505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行楷" pitchFamily="2" charset="-122"/>
                <a:ea typeface="隶书" pitchFamily="49" charset="-122"/>
              </a:rPr>
              <a:t>;</a:t>
            </a:r>
          </a:p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505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行楷" pitchFamily="2" charset="-122"/>
                <a:ea typeface="隶书" pitchFamily="49" charset="-122"/>
              </a:rPr>
              <a:t>在康河的</a:t>
            </a:r>
            <a:r>
              <a:rPr lang="en-US" altLang="zh-CN" sz="3200" b="1">
                <a:solidFill>
                  <a:srgbClr val="FF505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行楷" pitchFamily="2" charset="-122"/>
                <a:ea typeface="隶书" pitchFamily="49" charset="-122"/>
              </a:rPr>
              <a:t>/</a:t>
            </a:r>
            <a:r>
              <a:rPr lang="zh-CN" altLang="en-US" sz="3200" b="1">
                <a:solidFill>
                  <a:srgbClr val="FF505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行楷" pitchFamily="2" charset="-122"/>
                <a:ea typeface="隶书" pitchFamily="49" charset="-122"/>
              </a:rPr>
              <a:t>柔波里</a:t>
            </a:r>
            <a:r>
              <a:rPr lang="en-US" altLang="zh-CN" sz="3200" b="1">
                <a:solidFill>
                  <a:srgbClr val="FF505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行楷" pitchFamily="2" charset="-122"/>
                <a:ea typeface="隶书" pitchFamily="49" charset="-122"/>
              </a:rPr>
              <a:t>,</a:t>
            </a:r>
          </a:p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FF505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行楷" pitchFamily="2" charset="-122"/>
                <a:ea typeface="隶书" pitchFamily="49" charset="-122"/>
              </a:rPr>
              <a:t>    </a:t>
            </a:r>
            <a:r>
              <a:rPr lang="zh-CN" altLang="en-US" sz="3200" b="1">
                <a:solidFill>
                  <a:srgbClr val="FF505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行楷" pitchFamily="2" charset="-122"/>
                <a:ea typeface="隶书" pitchFamily="49" charset="-122"/>
              </a:rPr>
              <a:t>我</a:t>
            </a:r>
            <a:r>
              <a:rPr lang="en-US" altLang="zh-CN" sz="3200" b="1">
                <a:solidFill>
                  <a:srgbClr val="FF505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行楷" pitchFamily="2" charset="-122"/>
                <a:ea typeface="隶书" pitchFamily="49" charset="-122"/>
              </a:rPr>
              <a:t>/</a:t>
            </a:r>
            <a:r>
              <a:rPr lang="zh-CN" altLang="en-US" sz="3200" b="1">
                <a:solidFill>
                  <a:srgbClr val="FF505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行楷" pitchFamily="2" charset="-122"/>
                <a:ea typeface="隶书" pitchFamily="49" charset="-122"/>
              </a:rPr>
              <a:t>甘心做</a:t>
            </a:r>
            <a:r>
              <a:rPr lang="en-US" altLang="zh-CN" sz="3200" b="1">
                <a:solidFill>
                  <a:srgbClr val="FF505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行楷" pitchFamily="2" charset="-122"/>
                <a:ea typeface="隶书" pitchFamily="49" charset="-122"/>
              </a:rPr>
              <a:t>/</a:t>
            </a:r>
            <a:r>
              <a:rPr lang="zh-CN" altLang="en-US" sz="3200" b="1">
                <a:solidFill>
                  <a:srgbClr val="FF505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行楷" pitchFamily="2" charset="-122"/>
                <a:ea typeface="隶书" pitchFamily="49" charset="-122"/>
              </a:rPr>
              <a:t>一条水草</a:t>
            </a:r>
            <a:r>
              <a:rPr lang="en-US" altLang="zh-CN" sz="3200" b="1">
                <a:solidFill>
                  <a:srgbClr val="FF505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隶书" pitchFamily="49" charset="-122"/>
              </a:rPr>
              <a:t>!</a:t>
            </a:r>
          </a:p>
          <a:p>
            <a:pPr>
              <a:spcBef>
                <a:spcPct val="50000"/>
              </a:spcBef>
            </a:pPr>
            <a:endParaRPr lang="en-US" altLang="zh-CN" sz="3200" b="1">
              <a:solidFill>
                <a:srgbClr val="FF505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  <a:ea typeface="隶书" pitchFamily="49" charset="-122"/>
            </a:endParaRPr>
          </a:p>
        </p:txBody>
      </p:sp>
      <p:sp>
        <p:nvSpPr>
          <p:cNvPr id="320518" name="Rectangle 6"/>
          <p:cNvSpPr>
            <a:spLocks noChangeArrowheads="1"/>
          </p:cNvSpPr>
          <p:nvPr/>
        </p:nvSpPr>
        <p:spPr bwMode="auto">
          <a:xfrm>
            <a:off x="6084888" y="692150"/>
            <a:ext cx="2303462" cy="132080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软泥上的</a:t>
            </a:r>
            <a:r>
              <a:rPr kumimoji="1" lang="zh-CN" altLang="en-US" b="1">
                <a:solidFill>
                  <a:srgbClr val="800000"/>
                </a:solidFill>
              </a:rPr>
              <a:t>青荇</a:t>
            </a:r>
          </a:p>
        </p:txBody>
      </p:sp>
      <p:sp>
        <p:nvSpPr>
          <p:cNvPr id="320519" name="Rectangle 7"/>
          <p:cNvSpPr>
            <a:spLocks noChangeArrowheads="1"/>
          </p:cNvSpPr>
          <p:nvPr/>
        </p:nvSpPr>
        <p:spPr bwMode="auto">
          <a:xfrm>
            <a:off x="6156325" y="4652963"/>
            <a:ext cx="2303463" cy="132080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b="1">
                <a:solidFill>
                  <a:srgbClr val="111111"/>
                </a:solidFill>
              </a:rPr>
              <a:t>对康桥永久的恋情</a:t>
            </a:r>
          </a:p>
        </p:txBody>
      </p:sp>
      <p:sp>
        <p:nvSpPr>
          <p:cNvPr id="320520" name="Rectangle 8"/>
          <p:cNvSpPr>
            <a:spLocks noChangeArrowheads="1"/>
          </p:cNvSpPr>
          <p:nvPr/>
        </p:nvSpPr>
        <p:spPr bwMode="auto">
          <a:xfrm>
            <a:off x="684213" y="5334000"/>
            <a:ext cx="3040062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FF"/>
                </a:solidFill>
              </a:rPr>
              <a:t>青草水底招摇图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05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05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0519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79388" y="981075"/>
            <a:ext cx="8229600" cy="4525963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zh-CN" dirty="0">
                <a:effectLst>
                  <a:outerShdw blurRad="38100" dist="38100" dir="2700000" algn="tl">
                    <a:srgbClr val="C0C0C0"/>
                  </a:outerShdw>
                </a:effectLst>
                <a:latin typeface="Arial"/>
              </a:rPr>
              <a:t>“</a:t>
            </a:r>
            <a:r>
              <a:rPr lang="zh-CN" alt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软泥上的</a:t>
            </a:r>
            <a:r>
              <a:rPr lang="en-US" altLang="zh-CN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/</a:t>
            </a:r>
            <a:r>
              <a:rPr lang="zh-CN" alt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青荇</a:t>
            </a:r>
            <a:r>
              <a:rPr lang="en-US" altLang="zh-CN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,</a:t>
            </a:r>
            <a:r>
              <a:rPr lang="zh-CN" alt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油油的</a:t>
            </a:r>
            <a:r>
              <a:rPr lang="en-US" altLang="zh-CN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/</a:t>
            </a:r>
            <a:r>
              <a:rPr lang="zh-CN" alt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在水底</a:t>
            </a:r>
            <a:r>
              <a:rPr lang="en-US" altLang="zh-CN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/</a:t>
            </a:r>
            <a:r>
              <a:rPr lang="zh-CN" alt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招摇</a:t>
            </a:r>
            <a:r>
              <a:rPr lang="zh-CN" altLang="en-US" dirty="0">
                <a:effectLst>
                  <a:outerShdw blurRad="38100" dist="38100" dir="2700000" algn="tl">
                    <a:srgbClr val="C0C0C0"/>
                  </a:outerShdw>
                </a:effectLst>
                <a:latin typeface="Arial"/>
              </a:rPr>
              <a:t>”</a:t>
            </a:r>
            <a:r>
              <a:rPr lang="zh-CN" alt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句中</a:t>
            </a:r>
            <a:r>
              <a:rPr lang="zh-CN" altLang="en-US" dirty="0">
                <a:solidFill>
                  <a:srgbClr val="A5002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/>
              </a:rPr>
              <a:t>“</a:t>
            </a:r>
            <a:r>
              <a:rPr lang="zh-CN" altLang="en-US" dirty="0">
                <a:solidFill>
                  <a:srgbClr val="A5002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油油的</a:t>
            </a:r>
            <a:r>
              <a:rPr lang="zh-CN" altLang="en-US" dirty="0">
                <a:solidFill>
                  <a:srgbClr val="A5002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/>
              </a:rPr>
              <a:t>”“</a:t>
            </a:r>
            <a:r>
              <a:rPr lang="zh-CN" altLang="en-US" dirty="0">
                <a:solidFill>
                  <a:srgbClr val="A5002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招摇</a:t>
            </a:r>
            <a:r>
              <a:rPr lang="zh-CN" altLang="en-US" dirty="0">
                <a:solidFill>
                  <a:srgbClr val="A5002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/>
              </a:rPr>
              <a:t>”</a:t>
            </a:r>
            <a:r>
              <a:rPr lang="zh-CN" alt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两个词有什么好处？</a:t>
            </a:r>
          </a:p>
          <a:p>
            <a:endParaRPr lang="en-US" altLang="zh-CN" dirty="0"/>
          </a:p>
        </p:txBody>
      </p:sp>
      <p:sp>
        <p:nvSpPr>
          <p:cNvPr id="337925" name="Rectangle 5"/>
          <p:cNvSpPr>
            <a:spLocks noChangeArrowheads="1"/>
          </p:cNvSpPr>
          <p:nvPr/>
        </p:nvSpPr>
        <p:spPr bwMode="auto">
          <a:xfrm>
            <a:off x="250825" y="2276475"/>
            <a:ext cx="8208963" cy="2227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US" altLang="zh-CN" sz="28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“</a:t>
            </a:r>
            <a:r>
              <a:rPr lang="zh-CN" altLang="en-US" sz="28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招摇”：常含贬义，此处“招手摇摆”义。另有 </a:t>
            </a:r>
            <a:r>
              <a:rPr lang="zh-CN" altLang="en-US" sz="2800" b="1">
                <a:solidFill>
                  <a:srgbClr val="A50021"/>
                </a:solidFill>
                <a:latin typeface="宋体" pitchFamily="2" charset="-122"/>
                <a:ea typeface="宋体" pitchFamily="2" charset="-122"/>
              </a:rPr>
              <a:t>“逍遥”</a:t>
            </a:r>
            <a:r>
              <a:rPr lang="zh-CN" altLang="en-US" sz="28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义，用 “逍遥”写水草，显现出</a:t>
            </a:r>
            <a:r>
              <a:rPr lang="zh-CN" altLang="en-US" sz="2800" b="1">
                <a:solidFill>
                  <a:srgbClr val="A50021"/>
                </a:solidFill>
                <a:latin typeface="宋体" pitchFamily="2" charset="-122"/>
                <a:ea typeface="宋体" pitchFamily="2" charset="-122"/>
              </a:rPr>
              <a:t>无拘无束，自由自在</a:t>
            </a:r>
            <a:r>
              <a:rPr lang="zh-CN" altLang="en-US" sz="28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的情态。仿佛康桥在对诗人</a:t>
            </a:r>
            <a:r>
              <a:rPr lang="zh-CN" altLang="en-US" sz="2800" b="1">
                <a:solidFill>
                  <a:srgbClr val="A50021"/>
                </a:solidFill>
                <a:latin typeface="宋体" pitchFamily="2" charset="-122"/>
                <a:ea typeface="宋体" pitchFamily="2" charset="-122"/>
              </a:rPr>
              <a:t>招手示意，表示欢迎，拟人手法</a:t>
            </a:r>
            <a:r>
              <a:rPr lang="zh-CN" altLang="en-US" sz="28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，更显生动、形象。 </a:t>
            </a:r>
            <a:br>
              <a:rPr lang="zh-CN" altLang="en-US" sz="28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</a:br>
            <a:r>
              <a:rPr lang="zh-CN" altLang="en-US" sz="28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 </a:t>
            </a:r>
          </a:p>
        </p:txBody>
      </p:sp>
      <p:sp>
        <p:nvSpPr>
          <p:cNvPr id="337926" name="Rectangle 6"/>
          <p:cNvSpPr>
            <a:spLocks noChangeArrowheads="1"/>
          </p:cNvSpPr>
          <p:nvPr/>
        </p:nvSpPr>
        <p:spPr bwMode="auto">
          <a:xfrm>
            <a:off x="395288" y="4076700"/>
            <a:ext cx="8424862" cy="2227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US" altLang="zh-CN"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rPr>
              <a:t>“</a:t>
            </a:r>
            <a:r>
              <a:rPr lang="zh-CN" altLang="en-US"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rPr>
              <a:t>油油”是</a:t>
            </a:r>
            <a:r>
              <a:rPr lang="zh-CN" altLang="en-US" sz="2800" b="1">
                <a:solidFill>
                  <a:srgbClr val="A50021"/>
                </a:solidFill>
                <a:latin typeface="Arial" pitchFamily="34" charset="0"/>
                <a:ea typeface="宋体" pitchFamily="2" charset="-122"/>
              </a:rPr>
              <a:t>光润的</a:t>
            </a:r>
            <a:r>
              <a:rPr lang="zh-CN" altLang="en-US"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rPr>
              <a:t>样子，用它修饰“招摇”，不但增强了水草的自在感，而且还使我们想起了水草得以“招摇”的河水：微风轻拂，水波轻涌，</a:t>
            </a:r>
            <a:r>
              <a:rPr lang="zh-CN" altLang="en-US" sz="2800" b="1">
                <a:solidFill>
                  <a:srgbClr val="A50021"/>
                </a:solidFill>
                <a:latin typeface="Arial" pitchFamily="34" charset="0"/>
                <a:ea typeface="宋体" pitchFamily="2" charset="-122"/>
              </a:rPr>
              <a:t>水质清澈</a:t>
            </a:r>
            <a:r>
              <a:rPr lang="zh-CN" altLang="en-US"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rPr>
              <a:t>，那些像涂了凝脂的水草在水中随微波来回轻摆，</a:t>
            </a:r>
            <a:r>
              <a:rPr lang="zh-CN" altLang="en-US" sz="2800" b="1">
                <a:solidFill>
                  <a:srgbClr val="A50021"/>
                </a:solidFill>
                <a:latin typeface="Arial" pitchFamily="34" charset="0"/>
                <a:ea typeface="宋体" pitchFamily="2" charset="-122"/>
              </a:rPr>
              <a:t>自在安闲</a:t>
            </a:r>
            <a:r>
              <a:rPr lang="zh-CN" altLang="en-US"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rPr>
              <a:t>。这是怎样一幅美景啊！而这美景全赖诗人的“招摇”。  </a:t>
            </a:r>
          </a:p>
        </p:txBody>
      </p:sp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379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11" dur="500"/>
                                        <p:tgtEl>
                                          <p:spTgt spid="3379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7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500"/>
                                        <p:tgtEl>
                                          <p:spTgt spid="3379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25" grpId="0"/>
      <p:bldP spid="337925" grpId="1"/>
      <p:bldP spid="337926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1538" name="Picture 2" descr="图片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588"/>
            <a:ext cx="5148263" cy="5302251"/>
          </a:xfrm>
          <a:prstGeom prst="rect">
            <a:avLst/>
          </a:prstGeom>
          <a:noFill/>
        </p:spPr>
      </p:pic>
      <p:sp>
        <p:nvSpPr>
          <p:cNvPr id="321539" name="Rectangle 3"/>
          <p:cNvSpPr>
            <a:spLocks noGrp="1" noChangeArrowheads="1"/>
          </p:cNvSpPr>
          <p:nvPr>
            <p:ph type="title"/>
          </p:nvPr>
        </p:nvSpPr>
        <p:spPr bwMode="auto">
          <a:xfrm flipH="1">
            <a:off x="381000" y="1295400"/>
            <a:ext cx="76200" cy="762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90000"/>
          </a:bodyPr>
          <a:lstStyle/>
          <a:p>
            <a:endParaRPr lang="zh-CN" altLang="zh-CN"/>
          </a:p>
        </p:txBody>
      </p:sp>
      <p:sp>
        <p:nvSpPr>
          <p:cNvPr id="321540" name="Text Box 4"/>
          <p:cNvSpPr txBox="1">
            <a:spLocks noChangeArrowheads="1"/>
          </p:cNvSpPr>
          <p:nvPr/>
        </p:nvSpPr>
        <p:spPr bwMode="auto">
          <a:xfrm>
            <a:off x="0" y="2205038"/>
            <a:ext cx="5486400" cy="277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隶书" pitchFamily="49" charset="-122"/>
                <a:ea typeface="隶书" pitchFamily="49" charset="-122"/>
              </a:rPr>
              <a:t>那榆阴下的</a:t>
            </a:r>
            <a:r>
              <a:rPr lang="en-US" altLang="zh-CN" sz="3200" b="1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隶书" pitchFamily="49" charset="-122"/>
                <a:ea typeface="隶书" pitchFamily="49" charset="-122"/>
              </a:rPr>
              <a:t>/</a:t>
            </a:r>
            <a:r>
              <a:rPr lang="zh-CN" altLang="en-US" sz="3200" b="1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隶书" pitchFamily="49" charset="-122"/>
                <a:ea typeface="隶书" pitchFamily="49" charset="-122"/>
              </a:rPr>
              <a:t>一潭</a:t>
            </a:r>
            <a:r>
              <a:rPr lang="en-US" altLang="zh-CN" sz="3200" b="1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隶书" pitchFamily="49" charset="-122"/>
                <a:ea typeface="隶书" pitchFamily="49" charset="-122"/>
              </a:rPr>
              <a:t>,</a:t>
            </a:r>
          </a:p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隶书" pitchFamily="49" charset="-122"/>
                <a:ea typeface="隶书" pitchFamily="49" charset="-122"/>
              </a:rPr>
              <a:t>    </a:t>
            </a:r>
            <a:r>
              <a:rPr lang="zh-CN" altLang="en-US" sz="3200" b="1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隶书" pitchFamily="49" charset="-122"/>
                <a:ea typeface="隶书" pitchFamily="49" charset="-122"/>
              </a:rPr>
              <a:t>不是</a:t>
            </a:r>
            <a:r>
              <a:rPr lang="en-US" altLang="zh-CN" sz="3200" b="1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隶书" pitchFamily="49" charset="-122"/>
                <a:ea typeface="隶书" pitchFamily="49" charset="-122"/>
              </a:rPr>
              <a:t>/</a:t>
            </a:r>
            <a:r>
              <a:rPr lang="zh-CN" altLang="en-US" sz="3200" b="1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隶书" pitchFamily="49" charset="-122"/>
                <a:ea typeface="隶书" pitchFamily="49" charset="-122"/>
              </a:rPr>
              <a:t>清泉</a:t>
            </a:r>
            <a:r>
              <a:rPr lang="en-US" altLang="zh-CN" sz="3200" b="1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隶书" pitchFamily="49" charset="-122"/>
                <a:ea typeface="隶书" pitchFamily="49" charset="-122"/>
              </a:rPr>
              <a:t>,</a:t>
            </a:r>
            <a:r>
              <a:rPr lang="zh-CN" altLang="en-US" sz="3200" b="1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隶书" pitchFamily="49" charset="-122"/>
                <a:ea typeface="隶书" pitchFamily="49" charset="-122"/>
              </a:rPr>
              <a:t>是</a:t>
            </a:r>
            <a:r>
              <a:rPr lang="en-US" altLang="zh-CN" sz="3200" b="1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隶书" pitchFamily="49" charset="-122"/>
                <a:ea typeface="隶书" pitchFamily="49" charset="-122"/>
              </a:rPr>
              <a:t>/</a:t>
            </a:r>
            <a:r>
              <a:rPr lang="zh-CN" altLang="en-US" sz="3200" b="1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隶书" pitchFamily="49" charset="-122"/>
                <a:ea typeface="隶书" pitchFamily="49" charset="-122"/>
              </a:rPr>
              <a:t>天上虹</a:t>
            </a:r>
            <a:r>
              <a:rPr lang="en-US" altLang="zh-CN" sz="3200" b="1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隶书" pitchFamily="49" charset="-122"/>
                <a:ea typeface="隶书" pitchFamily="49" charset="-122"/>
              </a:rPr>
              <a:t>;</a:t>
            </a:r>
          </a:p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隶书" pitchFamily="49" charset="-122"/>
                <a:ea typeface="隶书" pitchFamily="49" charset="-122"/>
              </a:rPr>
              <a:t>揉碎</a:t>
            </a:r>
            <a:r>
              <a:rPr lang="en-US" altLang="zh-CN" sz="3200" b="1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隶书" pitchFamily="49" charset="-122"/>
                <a:ea typeface="隶书" pitchFamily="49" charset="-122"/>
              </a:rPr>
              <a:t>/</a:t>
            </a:r>
            <a:r>
              <a:rPr lang="zh-CN" altLang="en-US" sz="3200" b="1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隶书" pitchFamily="49" charset="-122"/>
                <a:ea typeface="隶书" pitchFamily="49" charset="-122"/>
              </a:rPr>
              <a:t>在浮藻间</a:t>
            </a:r>
            <a:r>
              <a:rPr lang="en-US" altLang="zh-CN" sz="3200" b="1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隶书" pitchFamily="49" charset="-122"/>
                <a:ea typeface="隶书" pitchFamily="49" charset="-122"/>
              </a:rPr>
              <a:t>,</a:t>
            </a:r>
          </a:p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隶书" pitchFamily="49" charset="-122"/>
                <a:ea typeface="隶书" pitchFamily="49" charset="-122"/>
              </a:rPr>
              <a:t>    </a:t>
            </a:r>
            <a:r>
              <a:rPr lang="zh-CN" altLang="en-US" sz="3200" b="1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隶书" pitchFamily="49" charset="-122"/>
                <a:ea typeface="隶书" pitchFamily="49" charset="-122"/>
              </a:rPr>
              <a:t>沉淀着</a:t>
            </a:r>
            <a:r>
              <a:rPr lang="en-US" altLang="zh-CN" sz="3200" b="1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隶书" pitchFamily="49" charset="-122"/>
                <a:ea typeface="隶书" pitchFamily="49" charset="-122"/>
              </a:rPr>
              <a:t>/</a:t>
            </a:r>
            <a:r>
              <a:rPr lang="zh-CN" altLang="en-US" sz="3200" b="1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隶书" pitchFamily="49" charset="-122"/>
                <a:ea typeface="隶书" pitchFamily="49" charset="-122"/>
              </a:rPr>
              <a:t>彩虹似的</a:t>
            </a:r>
            <a:r>
              <a:rPr lang="en-US" altLang="zh-CN" sz="3200" b="1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隶书" pitchFamily="49" charset="-122"/>
                <a:ea typeface="隶书" pitchFamily="49" charset="-122"/>
              </a:rPr>
              <a:t>/</a:t>
            </a:r>
            <a:r>
              <a:rPr lang="zh-CN" altLang="en-US" sz="3200" b="1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隶书" pitchFamily="49" charset="-122"/>
                <a:ea typeface="隶书" pitchFamily="49" charset="-122"/>
              </a:rPr>
              <a:t>梦</a:t>
            </a:r>
            <a:r>
              <a:rPr lang="en-US" altLang="zh-CN" sz="3200" b="1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隶书" pitchFamily="49" charset="-122"/>
                <a:ea typeface="隶书" pitchFamily="49" charset="-122"/>
              </a:rPr>
              <a:t>.</a:t>
            </a:r>
          </a:p>
        </p:txBody>
      </p:sp>
      <p:sp>
        <p:nvSpPr>
          <p:cNvPr id="321541" name="Text Box 5"/>
          <p:cNvSpPr txBox="1">
            <a:spLocks noChangeArrowheads="1"/>
          </p:cNvSpPr>
          <p:nvPr/>
        </p:nvSpPr>
        <p:spPr bwMode="auto">
          <a:xfrm>
            <a:off x="6011863" y="692150"/>
            <a:ext cx="2592387" cy="132080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榆阴下的一潭</a:t>
            </a:r>
          </a:p>
        </p:txBody>
      </p:sp>
      <p:sp>
        <p:nvSpPr>
          <p:cNvPr id="321542" name="Rectangle 6"/>
          <p:cNvSpPr>
            <a:spLocks noChangeArrowheads="1"/>
          </p:cNvSpPr>
          <p:nvPr/>
        </p:nvSpPr>
        <p:spPr bwMode="auto">
          <a:xfrm>
            <a:off x="5259388" y="4797425"/>
            <a:ext cx="3884612" cy="71120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zh-CN" altLang="en-US" b="1">
                <a:solidFill>
                  <a:schemeClr val="tx1"/>
                </a:solidFill>
              </a:rPr>
              <a:t>欢喜和眷恋</a:t>
            </a:r>
            <a:r>
              <a:rPr lang="zh-CN" altLang="en-US">
                <a:solidFill>
                  <a:schemeClr val="tx1"/>
                </a:solidFill>
              </a:rPr>
              <a:t>之情 </a:t>
            </a:r>
          </a:p>
        </p:txBody>
      </p:sp>
      <p:sp>
        <p:nvSpPr>
          <p:cNvPr id="321543" name="Rectangle 7"/>
          <p:cNvSpPr>
            <a:spLocks noChangeArrowheads="1"/>
          </p:cNvSpPr>
          <p:nvPr/>
        </p:nvSpPr>
        <p:spPr bwMode="auto">
          <a:xfrm>
            <a:off x="684213" y="5621338"/>
            <a:ext cx="3040062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FF"/>
                </a:solidFill>
              </a:rPr>
              <a:t>榆阴浮藻清潭图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3" name="Rectangle 5"/>
          <p:cNvSpPr>
            <a:spLocks noChangeArrowheads="1"/>
          </p:cNvSpPr>
          <p:nvPr/>
        </p:nvSpPr>
        <p:spPr bwMode="auto">
          <a:xfrm>
            <a:off x="609600" y="838200"/>
            <a:ext cx="8229600" cy="153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 anchor="ctr"/>
          <a:lstStyle/>
          <a:p>
            <a:pPr>
              <a:spcBef>
                <a:spcPct val="0"/>
              </a:spcBef>
            </a:pPr>
            <a:r>
              <a:rPr lang="en-US" altLang="zh-CN" sz="3200">
                <a:effectLst/>
                <a:latin typeface="隶书" pitchFamily="49" charset="-122"/>
                <a:ea typeface="隶书" pitchFamily="49" charset="-122"/>
              </a:rPr>
              <a:t>4</a:t>
            </a:r>
            <a:r>
              <a:rPr lang="zh-CN" altLang="en-US" sz="3200">
                <a:effectLst/>
                <a:latin typeface="隶书" pitchFamily="49" charset="-122"/>
                <a:ea typeface="隶书" pitchFamily="49" charset="-122"/>
              </a:rPr>
              <a:t>、</a:t>
            </a:r>
            <a:r>
              <a:rPr lang="zh-CN" altLang="en-US" sz="3200">
                <a:effectLst/>
                <a:latin typeface="Arial"/>
                <a:ea typeface="隶书" pitchFamily="49" charset="-122"/>
              </a:rPr>
              <a:t>“</a:t>
            </a:r>
            <a:r>
              <a:rPr lang="zh-CN" altLang="en-US" sz="3200">
                <a:effectLst/>
                <a:latin typeface="隶书" pitchFamily="49" charset="-122"/>
                <a:ea typeface="隶书" pitchFamily="49" charset="-122"/>
              </a:rPr>
              <a:t>清泉</a:t>
            </a:r>
            <a:r>
              <a:rPr lang="zh-CN" altLang="en-US" sz="3200">
                <a:effectLst/>
                <a:latin typeface="Arial"/>
                <a:ea typeface="隶书" pitchFamily="49" charset="-122"/>
              </a:rPr>
              <a:t>”</a:t>
            </a:r>
            <a:r>
              <a:rPr lang="zh-CN" altLang="en-US" sz="3200">
                <a:effectLst/>
                <a:latin typeface="隶书" pitchFamily="49" charset="-122"/>
                <a:ea typeface="隶书" pitchFamily="49" charset="-122"/>
              </a:rPr>
              <a:t>一般是碧绿的，作者为何将它比做</a:t>
            </a:r>
            <a:r>
              <a:rPr lang="zh-CN" altLang="en-US" sz="3200">
                <a:effectLst/>
                <a:latin typeface="Arial"/>
                <a:ea typeface="隶书" pitchFamily="49" charset="-122"/>
              </a:rPr>
              <a:t>“</a:t>
            </a:r>
            <a:r>
              <a:rPr lang="zh-CN" altLang="en-US" sz="3200">
                <a:effectLst/>
                <a:latin typeface="隶书" pitchFamily="49" charset="-122"/>
                <a:ea typeface="隶书" pitchFamily="49" charset="-122"/>
              </a:rPr>
              <a:t>天上的彩虹</a:t>
            </a:r>
            <a:r>
              <a:rPr lang="zh-CN" altLang="en-US" sz="3200">
                <a:effectLst/>
                <a:latin typeface="Arial"/>
                <a:ea typeface="隶书" pitchFamily="49" charset="-122"/>
              </a:rPr>
              <a:t>”</a:t>
            </a:r>
            <a:r>
              <a:rPr lang="zh-CN" altLang="en-US" sz="3200">
                <a:effectLst/>
                <a:latin typeface="隶书" pitchFamily="49" charset="-122"/>
                <a:ea typeface="隶书" pitchFamily="49" charset="-122"/>
              </a:rPr>
              <a:t>？</a:t>
            </a:r>
            <a:r>
              <a:rPr lang="zh-CN" altLang="en-US" sz="3200">
                <a:effectLst/>
                <a:latin typeface="Arial" pitchFamily="34" charset="0"/>
                <a:ea typeface="楷体_GB2312" pitchFamily="49" charset="-122"/>
              </a:rPr>
              <a:t/>
            </a:r>
            <a:br>
              <a:rPr lang="zh-CN" altLang="en-US" sz="3200">
                <a:effectLst/>
                <a:latin typeface="Arial" pitchFamily="34" charset="0"/>
                <a:ea typeface="楷体_GB2312" pitchFamily="49" charset="-122"/>
              </a:rPr>
            </a:br>
            <a:endParaRPr lang="zh-CN" altLang="en-US" sz="3200">
              <a:effectLst/>
              <a:latin typeface="Arial" pitchFamily="34" charset="0"/>
              <a:ea typeface="楷体_GB2312" pitchFamily="49" charset="-122"/>
            </a:endParaRPr>
          </a:p>
        </p:txBody>
      </p:sp>
      <p:sp>
        <p:nvSpPr>
          <p:cNvPr id="63494" name="Rectangle 6"/>
          <p:cNvSpPr>
            <a:spLocks noChangeArrowheads="1"/>
          </p:cNvSpPr>
          <p:nvPr/>
        </p:nvSpPr>
        <p:spPr bwMode="auto">
          <a:xfrm>
            <a:off x="457200" y="2057400"/>
            <a:ext cx="8153400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altLang="zh-CN" sz="3200">
                <a:solidFill>
                  <a:schemeClr val="tx1"/>
                </a:solidFill>
                <a:effectLst/>
                <a:latin typeface="Arial" pitchFamily="34" charset="0"/>
                <a:ea typeface="楷体_GB2312" pitchFamily="49" charset="-122"/>
              </a:rPr>
              <a:t>          </a:t>
            </a:r>
            <a:r>
              <a:rPr lang="zh-CN" altLang="en-US" sz="3200">
                <a:solidFill>
                  <a:schemeClr val="tx1"/>
                </a:solidFill>
                <a:effectLst/>
                <a:latin typeface="Arial" pitchFamily="34" charset="0"/>
                <a:ea typeface="楷体_GB2312" pitchFamily="49" charset="-122"/>
              </a:rPr>
              <a:t>榆荫下的那一潭清泉叫拜伦潭，杰出的浪漫主义大诗人拜伦就在这里绽放理想。年轻的徐志摩也就在这里成为拜伦思想的追随者和崇拜者。他那对“爱、自由和美”的追求正像天上的霓虹一般美丽，沉淀在潭水中，幻化成彩虹似的梦。这</a:t>
            </a:r>
            <a:r>
              <a:rPr lang="zh-CN" altLang="en-US" sz="3200">
                <a:solidFill>
                  <a:srgbClr val="FF0000"/>
                </a:solidFill>
                <a:effectLst/>
                <a:latin typeface="Arial" pitchFamily="34" charset="0"/>
                <a:ea typeface="楷体_GB2312" pitchFamily="49" charset="-122"/>
              </a:rPr>
              <a:t>清泉</a:t>
            </a:r>
            <a:r>
              <a:rPr lang="zh-CN" altLang="en-US" sz="3200">
                <a:effectLst/>
                <a:latin typeface="Arial" pitchFamily="34" charset="0"/>
              </a:rPr>
              <a:t>暗喻</a:t>
            </a:r>
            <a:r>
              <a:rPr lang="zh-CN" altLang="en-US" sz="3200">
                <a:solidFill>
                  <a:srgbClr val="FF0000"/>
                </a:solidFill>
                <a:effectLst/>
                <a:latin typeface="Arial" pitchFamily="34" charset="0"/>
                <a:ea typeface="楷体_GB2312" pitchFamily="49" charset="-122"/>
              </a:rPr>
              <a:t>诗人的青春，是诗人的梦想与追求，也沉浸着他康桥生活的美好回忆</a:t>
            </a:r>
            <a:r>
              <a:rPr lang="zh-CN" altLang="en-US" sz="3200">
                <a:solidFill>
                  <a:schemeClr val="tx1"/>
                </a:solidFill>
                <a:effectLst/>
                <a:latin typeface="Arial" pitchFamily="34" charset="0"/>
                <a:ea typeface="楷体_GB2312" pitchFamily="49" charset="-122"/>
              </a:rPr>
              <a:t>。</a:t>
            </a:r>
            <a:endParaRPr lang="zh-CN" sz="3200">
              <a:solidFill>
                <a:schemeClr val="tx1"/>
              </a:solidFill>
              <a:effectLst/>
              <a:latin typeface="Arial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34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34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2562" name="Picture 2" descr="sf_12822_200672912324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003800" cy="5084763"/>
          </a:xfrm>
          <a:prstGeom prst="rect">
            <a:avLst/>
          </a:prstGeom>
          <a:noFill/>
        </p:spPr>
      </p:pic>
      <p:sp>
        <p:nvSpPr>
          <p:cNvPr id="322563" name="Rectangle 3"/>
          <p:cNvSpPr>
            <a:spLocks noChangeArrowheads="1"/>
          </p:cNvSpPr>
          <p:nvPr/>
        </p:nvSpPr>
        <p:spPr bwMode="auto">
          <a:xfrm>
            <a:off x="107950" y="1484313"/>
            <a:ext cx="5410200" cy="277495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D2FD35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隶书" pitchFamily="49" charset="-122"/>
                <a:ea typeface="隶书" pitchFamily="49" charset="-122"/>
              </a:rPr>
              <a:t>寻梦</a:t>
            </a:r>
            <a:r>
              <a:rPr lang="en-US" altLang="zh-CN" sz="3200" b="1">
                <a:solidFill>
                  <a:srgbClr val="D2FD35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隶书" pitchFamily="49" charset="-122"/>
                <a:ea typeface="隶书" pitchFamily="49" charset="-122"/>
              </a:rPr>
              <a:t>?</a:t>
            </a:r>
            <a:r>
              <a:rPr lang="zh-CN" altLang="en-US" sz="3200" b="1">
                <a:solidFill>
                  <a:srgbClr val="D2FD35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隶书" pitchFamily="49" charset="-122"/>
                <a:ea typeface="隶书" pitchFamily="49" charset="-122"/>
              </a:rPr>
              <a:t>撑</a:t>
            </a:r>
            <a:r>
              <a:rPr lang="en-US" altLang="zh-CN" sz="3200" b="1">
                <a:solidFill>
                  <a:srgbClr val="D2FD35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隶书" pitchFamily="49" charset="-122"/>
                <a:ea typeface="隶书" pitchFamily="49" charset="-122"/>
              </a:rPr>
              <a:t>/</a:t>
            </a:r>
            <a:r>
              <a:rPr lang="zh-CN" altLang="en-US" sz="3200" b="1">
                <a:solidFill>
                  <a:srgbClr val="D2FD35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隶书" pitchFamily="49" charset="-122"/>
                <a:ea typeface="隶书" pitchFamily="49" charset="-122"/>
              </a:rPr>
              <a:t>一支长篙</a:t>
            </a:r>
            <a:r>
              <a:rPr lang="en-US" altLang="zh-CN" sz="3200" b="1">
                <a:solidFill>
                  <a:srgbClr val="D2FD35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隶书" pitchFamily="49" charset="-122"/>
                <a:ea typeface="隶书" pitchFamily="49" charset="-122"/>
              </a:rPr>
              <a:t>,</a:t>
            </a:r>
          </a:p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D2FD35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隶书" pitchFamily="49" charset="-122"/>
                <a:ea typeface="隶书" pitchFamily="49" charset="-122"/>
              </a:rPr>
              <a:t>    </a:t>
            </a:r>
            <a:r>
              <a:rPr lang="zh-CN" altLang="en-US" sz="3200" b="1">
                <a:solidFill>
                  <a:srgbClr val="D2FD35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隶书" pitchFamily="49" charset="-122"/>
                <a:ea typeface="隶书" pitchFamily="49" charset="-122"/>
              </a:rPr>
              <a:t>向青草更青处</a:t>
            </a:r>
            <a:r>
              <a:rPr lang="en-US" altLang="zh-CN" sz="3200" b="1">
                <a:solidFill>
                  <a:srgbClr val="D2FD35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隶书" pitchFamily="49" charset="-122"/>
                <a:ea typeface="隶书" pitchFamily="49" charset="-122"/>
              </a:rPr>
              <a:t>/</a:t>
            </a:r>
            <a:r>
              <a:rPr lang="zh-CN" altLang="en-US" sz="3200" b="1">
                <a:solidFill>
                  <a:srgbClr val="D2FD35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隶书" pitchFamily="49" charset="-122"/>
                <a:ea typeface="隶书" pitchFamily="49" charset="-122"/>
              </a:rPr>
              <a:t>漫溯</a:t>
            </a:r>
            <a:r>
              <a:rPr lang="en-US" altLang="zh-CN" sz="3200" b="1">
                <a:solidFill>
                  <a:srgbClr val="D2FD35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隶书" pitchFamily="49" charset="-122"/>
                <a:ea typeface="隶书" pitchFamily="49" charset="-122"/>
              </a:rPr>
              <a:t>,</a:t>
            </a:r>
          </a:p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D2FD35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隶书" pitchFamily="49" charset="-122"/>
                <a:ea typeface="隶书" pitchFamily="49" charset="-122"/>
              </a:rPr>
              <a:t>满载</a:t>
            </a:r>
            <a:r>
              <a:rPr lang="en-US" altLang="zh-CN" sz="3200" b="1">
                <a:solidFill>
                  <a:srgbClr val="D2FD35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隶书" pitchFamily="49" charset="-122"/>
                <a:ea typeface="隶书" pitchFamily="49" charset="-122"/>
              </a:rPr>
              <a:t>/</a:t>
            </a:r>
            <a:r>
              <a:rPr lang="zh-CN" altLang="en-US" sz="3200" b="1">
                <a:solidFill>
                  <a:srgbClr val="D2FD35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隶书" pitchFamily="49" charset="-122"/>
                <a:ea typeface="隶书" pitchFamily="49" charset="-122"/>
              </a:rPr>
              <a:t>一船星辉</a:t>
            </a:r>
            <a:r>
              <a:rPr lang="en-US" altLang="zh-CN" sz="3200" b="1">
                <a:solidFill>
                  <a:srgbClr val="D2FD35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隶书" pitchFamily="49" charset="-122"/>
                <a:ea typeface="隶书" pitchFamily="49" charset="-122"/>
              </a:rPr>
              <a:t>,</a:t>
            </a:r>
          </a:p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D2FD35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隶书" pitchFamily="49" charset="-122"/>
                <a:ea typeface="隶书" pitchFamily="49" charset="-122"/>
              </a:rPr>
              <a:t>    </a:t>
            </a:r>
            <a:r>
              <a:rPr lang="zh-CN" altLang="en-US" sz="3200" b="1">
                <a:solidFill>
                  <a:srgbClr val="D2FD35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隶书" pitchFamily="49" charset="-122"/>
                <a:ea typeface="隶书" pitchFamily="49" charset="-122"/>
              </a:rPr>
              <a:t>在星辉斑斓里</a:t>
            </a:r>
            <a:r>
              <a:rPr lang="en-US" altLang="zh-CN" sz="3200" b="1">
                <a:solidFill>
                  <a:srgbClr val="D2FD35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隶书" pitchFamily="49" charset="-122"/>
                <a:ea typeface="隶书" pitchFamily="49" charset="-122"/>
              </a:rPr>
              <a:t>/</a:t>
            </a:r>
            <a:r>
              <a:rPr lang="zh-CN" altLang="en-US" sz="3200" b="1">
                <a:solidFill>
                  <a:srgbClr val="D2FD35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隶书" pitchFamily="49" charset="-122"/>
                <a:ea typeface="隶书" pitchFamily="49" charset="-122"/>
              </a:rPr>
              <a:t>放歌</a:t>
            </a:r>
            <a:r>
              <a:rPr lang="en-US" altLang="zh-CN" sz="3200" b="1">
                <a:solidFill>
                  <a:srgbClr val="D2FD35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隶书" pitchFamily="49" charset="-122"/>
                <a:ea typeface="隶书" pitchFamily="49" charset="-122"/>
              </a:rPr>
              <a:t>.</a:t>
            </a:r>
          </a:p>
        </p:txBody>
      </p:sp>
      <p:sp>
        <p:nvSpPr>
          <p:cNvPr id="322564" name="Rectangle 4"/>
          <p:cNvSpPr>
            <a:spLocks noChangeArrowheads="1"/>
          </p:cNvSpPr>
          <p:nvPr/>
        </p:nvSpPr>
        <p:spPr bwMode="auto">
          <a:xfrm>
            <a:off x="5867400" y="4437063"/>
            <a:ext cx="2808288" cy="1870075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US" altLang="zh-CN" sz="3600">
                <a:solidFill>
                  <a:schemeClr val="tx1"/>
                </a:solidFill>
              </a:rPr>
              <a:t>  </a:t>
            </a:r>
            <a:r>
              <a:rPr lang="zh-CN" altLang="en-US" sz="3600">
                <a:solidFill>
                  <a:schemeClr val="tx1"/>
                </a:solidFill>
              </a:rPr>
              <a:t>留连忘返</a:t>
            </a:r>
          </a:p>
          <a:p>
            <a:r>
              <a:rPr lang="zh-CN" altLang="en-US">
                <a:solidFill>
                  <a:schemeClr val="tx1"/>
                </a:solidFill>
              </a:rPr>
              <a:t>感情达到了高潮 </a:t>
            </a:r>
          </a:p>
        </p:txBody>
      </p:sp>
      <p:sp>
        <p:nvSpPr>
          <p:cNvPr id="322565" name="Rectangle 5"/>
          <p:cNvSpPr>
            <a:spLocks noChangeArrowheads="1"/>
          </p:cNvSpPr>
          <p:nvPr/>
        </p:nvSpPr>
        <p:spPr bwMode="auto">
          <a:xfrm>
            <a:off x="5940425" y="620713"/>
            <a:ext cx="2879725" cy="132080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zh-CN" altLang="en-US">
                <a:solidFill>
                  <a:srgbClr val="800000"/>
                </a:solidFill>
              </a:rPr>
              <a:t>星辉斑斓里放声高歌 </a:t>
            </a:r>
          </a:p>
        </p:txBody>
      </p:sp>
      <p:sp>
        <p:nvSpPr>
          <p:cNvPr id="322566" name="Rectangle 6"/>
          <p:cNvSpPr>
            <a:spLocks noChangeArrowheads="1"/>
          </p:cNvSpPr>
          <p:nvPr/>
        </p:nvSpPr>
        <p:spPr bwMode="auto">
          <a:xfrm>
            <a:off x="611188" y="5478463"/>
            <a:ext cx="3040062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FF"/>
                </a:solidFill>
              </a:rPr>
              <a:t>撑篙漫溯寻梦图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25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25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256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3586" name="Picture 2" descr="20070922143715554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435600" cy="5229225"/>
          </a:xfrm>
          <a:prstGeom prst="rect">
            <a:avLst/>
          </a:prstGeom>
          <a:noFill/>
        </p:spPr>
      </p:pic>
      <p:sp>
        <p:nvSpPr>
          <p:cNvPr id="323587" name="Rectangle 3"/>
          <p:cNvSpPr>
            <a:spLocks noGrp="1" noChangeArrowheads="1"/>
          </p:cNvSpPr>
          <p:nvPr>
            <p:ph type="ctrTitle"/>
          </p:nvPr>
        </p:nvSpPr>
        <p:spPr bwMode="auto">
          <a:xfrm>
            <a:off x="-1044575" y="2924175"/>
            <a:ext cx="6337300" cy="2303463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90000"/>
          </a:bodyPr>
          <a:lstStyle/>
          <a:p>
            <a:r>
              <a:rPr lang="zh-CN" altLang="en-US" sz="3200" b="1">
                <a:solidFill>
                  <a:srgbClr val="D2FD35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隶书" pitchFamily="49" charset="-122"/>
                <a:ea typeface="隶书" pitchFamily="49" charset="-122"/>
              </a:rPr>
              <a:t>但</a:t>
            </a:r>
            <a:r>
              <a:rPr lang="en-US" altLang="zh-CN" sz="3200" b="1">
                <a:solidFill>
                  <a:srgbClr val="D2FD35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隶书" pitchFamily="49" charset="-122"/>
                <a:ea typeface="隶书" pitchFamily="49" charset="-122"/>
              </a:rPr>
              <a:t>/</a:t>
            </a:r>
            <a:r>
              <a:rPr lang="zh-CN" altLang="en-US" sz="3200" b="1">
                <a:solidFill>
                  <a:srgbClr val="D2FD35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隶书" pitchFamily="49" charset="-122"/>
                <a:ea typeface="隶书" pitchFamily="49" charset="-122"/>
              </a:rPr>
              <a:t>我不能</a:t>
            </a:r>
            <a:r>
              <a:rPr lang="en-US" altLang="zh-CN" sz="3200" b="1">
                <a:solidFill>
                  <a:srgbClr val="D2FD35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隶书" pitchFamily="49" charset="-122"/>
                <a:ea typeface="隶书" pitchFamily="49" charset="-122"/>
              </a:rPr>
              <a:t>/</a:t>
            </a:r>
            <a:r>
              <a:rPr lang="zh-CN" altLang="en-US" sz="3200" b="1">
                <a:solidFill>
                  <a:srgbClr val="D2FD35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隶书" pitchFamily="49" charset="-122"/>
                <a:ea typeface="隶书" pitchFamily="49" charset="-122"/>
              </a:rPr>
              <a:t>放歌</a:t>
            </a:r>
            <a:r>
              <a:rPr lang="en-US" altLang="zh-CN" sz="3200" b="1">
                <a:solidFill>
                  <a:srgbClr val="D2FD35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隶书" pitchFamily="49" charset="-122"/>
                <a:ea typeface="隶书" pitchFamily="49" charset="-122"/>
              </a:rPr>
              <a:t>,</a:t>
            </a:r>
            <a:br>
              <a:rPr lang="en-US" altLang="zh-CN" sz="3200" b="1">
                <a:solidFill>
                  <a:srgbClr val="D2FD35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隶书" pitchFamily="49" charset="-122"/>
                <a:ea typeface="隶书" pitchFamily="49" charset="-122"/>
              </a:rPr>
            </a:br>
            <a:r>
              <a:rPr lang="en-US" altLang="zh-CN" sz="3200" b="1">
                <a:solidFill>
                  <a:srgbClr val="D2FD35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隶书" pitchFamily="49" charset="-122"/>
                <a:ea typeface="隶书" pitchFamily="49" charset="-122"/>
              </a:rPr>
              <a:t>          </a:t>
            </a:r>
            <a:r>
              <a:rPr lang="zh-CN" altLang="en-US" sz="3200" b="1">
                <a:solidFill>
                  <a:srgbClr val="D2FD35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隶书" pitchFamily="49" charset="-122"/>
                <a:ea typeface="隶书" pitchFamily="49" charset="-122"/>
              </a:rPr>
              <a:t>悄悄</a:t>
            </a:r>
            <a:r>
              <a:rPr lang="en-US" altLang="zh-CN" sz="3200" b="1">
                <a:solidFill>
                  <a:srgbClr val="D2FD35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隶书" pitchFamily="49" charset="-122"/>
                <a:ea typeface="隶书" pitchFamily="49" charset="-122"/>
              </a:rPr>
              <a:t>/</a:t>
            </a:r>
            <a:r>
              <a:rPr lang="zh-CN" altLang="en-US" sz="3200" b="1">
                <a:solidFill>
                  <a:srgbClr val="D2FD35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隶书" pitchFamily="49" charset="-122"/>
                <a:ea typeface="隶书" pitchFamily="49" charset="-122"/>
              </a:rPr>
              <a:t>是别离的</a:t>
            </a:r>
            <a:r>
              <a:rPr lang="en-US" altLang="zh-CN" sz="3200" b="1">
                <a:solidFill>
                  <a:srgbClr val="D2FD35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隶书" pitchFamily="49" charset="-122"/>
                <a:ea typeface="隶书" pitchFamily="49" charset="-122"/>
              </a:rPr>
              <a:t>/</a:t>
            </a:r>
            <a:r>
              <a:rPr lang="zh-CN" altLang="en-US" sz="3200" b="1">
                <a:solidFill>
                  <a:srgbClr val="D2FD35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隶书" pitchFamily="49" charset="-122"/>
                <a:ea typeface="隶书" pitchFamily="49" charset="-122"/>
              </a:rPr>
              <a:t>笙箫</a:t>
            </a:r>
            <a:r>
              <a:rPr lang="en-US" altLang="zh-CN" sz="3200" b="1">
                <a:solidFill>
                  <a:srgbClr val="D2FD35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隶书" pitchFamily="49" charset="-122"/>
                <a:ea typeface="隶书" pitchFamily="49" charset="-122"/>
              </a:rPr>
              <a:t>,</a:t>
            </a:r>
            <a:br>
              <a:rPr lang="en-US" altLang="zh-CN" sz="3200" b="1">
                <a:solidFill>
                  <a:srgbClr val="D2FD35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隶书" pitchFamily="49" charset="-122"/>
                <a:ea typeface="隶书" pitchFamily="49" charset="-122"/>
              </a:rPr>
            </a:br>
            <a:r>
              <a:rPr lang="zh-CN" altLang="en-US" sz="3200" b="1">
                <a:solidFill>
                  <a:srgbClr val="D2FD35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隶书" pitchFamily="49" charset="-122"/>
                <a:ea typeface="隶书" pitchFamily="49" charset="-122"/>
              </a:rPr>
              <a:t>夏虫</a:t>
            </a:r>
            <a:r>
              <a:rPr lang="en-US" altLang="zh-CN" sz="3200" b="1">
                <a:solidFill>
                  <a:srgbClr val="D2FD35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隶书" pitchFamily="49" charset="-122"/>
                <a:ea typeface="隶书" pitchFamily="49" charset="-122"/>
              </a:rPr>
              <a:t>/</a:t>
            </a:r>
            <a:r>
              <a:rPr lang="zh-CN" altLang="en-US" sz="3200" b="1">
                <a:solidFill>
                  <a:srgbClr val="D2FD35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隶书" pitchFamily="49" charset="-122"/>
                <a:ea typeface="隶书" pitchFamily="49" charset="-122"/>
              </a:rPr>
              <a:t>也为我</a:t>
            </a:r>
            <a:r>
              <a:rPr lang="en-US" altLang="zh-CN" sz="3200" b="1">
                <a:solidFill>
                  <a:srgbClr val="D2FD35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隶书" pitchFamily="49" charset="-122"/>
                <a:ea typeface="隶书" pitchFamily="49" charset="-122"/>
              </a:rPr>
              <a:t>/</a:t>
            </a:r>
            <a:r>
              <a:rPr lang="zh-CN" altLang="en-US" sz="3200" b="1">
                <a:solidFill>
                  <a:srgbClr val="D2FD35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隶书" pitchFamily="49" charset="-122"/>
                <a:ea typeface="隶书" pitchFamily="49" charset="-122"/>
              </a:rPr>
              <a:t>沉默</a:t>
            </a:r>
            <a:r>
              <a:rPr lang="en-US" altLang="zh-CN" sz="3200" b="1">
                <a:solidFill>
                  <a:srgbClr val="D2FD35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隶书" pitchFamily="49" charset="-122"/>
                <a:ea typeface="隶书" pitchFamily="49" charset="-122"/>
              </a:rPr>
              <a:t>,</a:t>
            </a:r>
            <a:br>
              <a:rPr lang="en-US" altLang="zh-CN" sz="3200" b="1">
                <a:solidFill>
                  <a:srgbClr val="D2FD35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隶书" pitchFamily="49" charset="-122"/>
                <a:ea typeface="隶书" pitchFamily="49" charset="-122"/>
              </a:rPr>
            </a:br>
            <a:r>
              <a:rPr lang="en-US" altLang="zh-CN" sz="3200" b="1">
                <a:solidFill>
                  <a:srgbClr val="D2FD35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隶书" pitchFamily="49" charset="-122"/>
                <a:ea typeface="隶书" pitchFamily="49" charset="-122"/>
              </a:rPr>
              <a:t>        </a:t>
            </a:r>
            <a:r>
              <a:rPr lang="zh-CN" altLang="en-US" sz="3200" b="1">
                <a:solidFill>
                  <a:srgbClr val="D2FD35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隶书" pitchFamily="49" charset="-122"/>
                <a:ea typeface="隶书" pitchFamily="49" charset="-122"/>
              </a:rPr>
              <a:t>沉默</a:t>
            </a:r>
            <a:r>
              <a:rPr lang="en-US" altLang="zh-CN" sz="3200" b="1">
                <a:solidFill>
                  <a:srgbClr val="D2FD35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隶书" pitchFamily="49" charset="-122"/>
                <a:ea typeface="隶书" pitchFamily="49" charset="-122"/>
              </a:rPr>
              <a:t>/</a:t>
            </a:r>
            <a:r>
              <a:rPr lang="zh-CN" altLang="en-US" sz="3200" b="1">
                <a:solidFill>
                  <a:srgbClr val="D2FD35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隶书" pitchFamily="49" charset="-122"/>
                <a:ea typeface="隶书" pitchFamily="49" charset="-122"/>
              </a:rPr>
              <a:t>是今晚的</a:t>
            </a:r>
            <a:r>
              <a:rPr lang="en-US" altLang="zh-CN" sz="3200" b="1">
                <a:solidFill>
                  <a:srgbClr val="D2FD35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隶书" pitchFamily="49" charset="-122"/>
                <a:ea typeface="隶书" pitchFamily="49" charset="-122"/>
              </a:rPr>
              <a:t>/</a:t>
            </a:r>
            <a:r>
              <a:rPr lang="zh-CN" altLang="en-US" sz="3200" b="1">
                <a:solidFill>
                  <a:srgbClr val="D2FD35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隶书" pitchFamily="49" charset="-122"/>
                <a:ea typeface="隶书" pitchFamily="49" charset="-122"/>
              </a:rPr>
              <a:t>康桥</a:t>
            </a:r>
            <a:r>
              <a:rPr lang="en-US" altLang="zh-CN" sz="3200" b="1">
                <a:solidFill>
                  <a:srgbClr val="D2FD35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隶书" pitchFamily="49" charset="-122"/>
                <a:ea typeface="隶书" pitchFamily="49" charset="-122"/>
              </a:rPr>
              <a:t>!</a:t>
            </a:r>
            <a:br>
              <a:rPr lang="en-US" altLang="zh-CN" sz="3200" b="1">
                <a:solidFill>
                  <a:srgbClr val="D2FD35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隶书" pitchFamily="49" charset="-122"/>
                <a:ea typeface="隶书" pitchFamily="49" charset="-122"/>
              </a:rPr>
            </a:br>
            <a:endParaRPr lang="en-US" altLang="zh-CN" sz="3200" b="1">
              <a:solidFill>
                <a:srgbClr val="D2FD35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323588" name="Rectangle 4"/>
          <p:cNvSpPr>
            <a:spLocks noGrp="1" noChangeArrowheads="1"/>
          </p:cNvSpPr>
          <p:nvPr>
            <p:ph type="subTitle" idx="1"/>
          </p:nvPr>
        </p:nvSpPr>
        <p:spPr bwMode="auto">
          <a:xfrm>
            <a:off x="9067800" y="0"/>
            <a:ext cx="76200" cy="1524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25000" lnSpcReduction="20000"/>
          </a:bodyPr>
          <a:lstStyle/>
          <a:p>
            <a:endParaRPr lang="zh-CN" altLang="zh-CN"/>
          </a:p>
        </p:txBody>
      </p:sp>
      <p:sp>
        <p:nvSpPr>
          <p:cNvPr id="323589" name="Rectangle 5"/>
          <p:cNvSpPr>
            <a:spLocks noChangeArrowheads="1"/>
          </p:cNvSpPr>
          <p:nvPr/>
        </p:nvSpPr>
        <p:spPr bwMode="auto">
          <a:xfrm>
            <a:off x="5795963" y="692150"/>
            <a:ext cx="2860675" cy="71120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kumimoji="1" lang="zh-CN" altLang="en-US">
                <a:solidFill>
                  <a:srgbClr val="800000"/>
                </a:solidFill>
              </a:rPr>
              <a:t>笙箫     夏虫</a:t>
            </a:r>
          </a:p>
        </p:txBody>
      </p:sp>
      <p:sp>
        <p:nvSpPr>
          <p:cNvPr id="323590" name="Rectangle 6"/>
          <p:cNvSpPr>
            <a:spLocks noChangeArrowheads="1"/>
          </p:cNvSpPr>
          <p:nvPr/>
        </p:nvSpPr>
        <p:spPr bwMode="auto">
          <a:xfrm>
            <a:off x="5651500" y="4005263"/>
            <a:ext cx="3241675" cy="223520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zh-CN" altLang="en-US">
                <a:solidFill>
                  <a:schemeClr val="tx1"/>
                </a:solidFill>
              </a:rPr>
              <a:t>依恋、无奈、</a:t>
            </a:r>
          </a:p>
          <a:p>
            <a:r>
              <a:rPr lang="zh-CN" altLang="en-US">
                <a:solidFill>
                  <a:schemeClr val="tx1"/>
                </a:solidFill>
              </a:rPr>
              <a:t>惆怅 </a:t>
            </a:r>
          </a:p>
          <a:p>
            <a:pPr>
              <a:spcBef>
                <a:spcPct val="50000"/>
              </a:spcBef>
            </a:pPr>
            <a:r>
              <a:rPr lang="zh-CN" altLang="en-US" b="1">
                <a:solidFill>
                  <a:schemeClr val="tx1"/>
                </a:solidFill>
              </a:rPr>
              <a:t>情绪低落</a:t>
            </a: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23591" name="Rectangle 7"/>
          <p:cNvSpPr>
            <a:spLocks noChangeArrowheads="1"/>
          </p:cNvSpPr>
          <p:nvPr/>
        </p:nvSpPr>
        <p:spPr bwMode="auto">
          <a:xfrm>
            <a:off x="900113" y="5516563"/>
            <a:ext cx="3751262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solidFill>
                  <a:srgbClr val="FF00FF"/>
                </a:solidFill>
              </a:rPr>
              <a:t>黄昏夏虫沉默图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7" name="Rectangle 5"/>
          <p:cNvSpPr>
            <a:spLocks noChangeArrowheads="1"/>
          </p:cNvSpPr>
          <p:nvPr/>
        </p:nvSpPr>
        <p:spPr bwMode="auto">
          <a:xfrm>
            <a:off x="609600" y="838200"/>
            <a:ext cx="8229600" cy="153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 anchor="ctr"/>
          <a:lstStyle/>
          <a:p>
            <a:pPr>
              <a:spcBef>
                <a:spcPct val="0"/>
              </a:spcBef>
            </a:pPr>
            <a:r>
              <a:rPr lang="en-US" altLang="zh-CN" sz="3200">
                <a:effectLst/>
                <a:latin typeface="隶书" pitchFamily="49" charset="-122"/>
                <a:ea typeface="隶书" pitchFamily="49" charset="-122"/>
              </a:rPr>
              <a:t>5</a:t>
            </a:r>
            <a:r>
              <a:rPr lang="zh-CN" altLang="en-US" sz="3200">
                <a:effectLst/>
                <a:latin typeface="隶书" pitchFamily="49" charset="-122"/>
                <a:ea typeface="隶书" pitchFamily="49" charset="-122"/>
              </a:rPr>
              <a:t>、诗人为什么要</a:t>
            </a:r>
            <a:r>
              <a:rPr lang="zh-CN" altLang="en-US" sz="3200">
                <a:effectLst/>
                <a:latin typeface="Arial"/>
                <a:ea typeface="隶书" pitchFamily="49" charset="-122"/>
              </a:rPr>
              <a:t>“</a:t>
            </a:r>
            <a:r>
              <a:rPr lang="zh-CN" altLang="en-US" sz="3200">
                <a:effectLst/>
                <a:latin typeface="隶书" pitchFamily="49" charset="-122"/>
                <a:ea typeface="隶书" pitchFamily="49" charset="-122"/>
              </a:rPr>
              <a:t>放歌</a:t>
            </a:r>
            <a:r>
              <a:rPr lang="zh-CN" altLang="en-US" sz="3200">
                <a:effectLst/>
                <a:latin typeface="Arial"/>
                <a:ea typeface="隶书" pitchFamily="49" charset="-122"/>
              </a:rPr>
              <a:t>”</a:t>
            </a:r>
            <a:r>
              <a:rPr lang="zh-CN" altLang="en-US" sz="3200">
                <a:effectLst/>
                <a:latin typeface="隶书" pitchFamily="49" charset="-122"/>
                <a:ea typeface="隶书" pitchFamily="49" charset="-122"/>
              </a:rPr>
              <a:t>？但最终诗人</a:t>
            </a:r>
            <a:r>
              <a:rPr lang="zh-CN" altLang="en-US" sz="3200">
                <a:effectLst/>
                <a:latin typeface="Arial"/>
                <a:ea typeface="隶书" pitchFamily="49" charset="-122"/>
              </a:rPr>
              <a:t>“</a:t>
            </a:r>
            <a:r>
              <a:rPr lang="zh-CN" altLang="en-US" sz="3200">
                <a:effectLst/>
                <a:latin typeface="隶书" pitchFamily="49" charset="-122"/>
                <a:ea typeface="隶书" pitchFamily="49" charset="-122"/>
              </a:rPr>
              <a:t>放歌</a:t>
            </a:r>
            <a:r>
              <a:rPr lang="zh-CN" altLang="en-US" sz="3200">
                <a:effectLst/>
                <a:latin typeface="Arial"/>
                <a:ea typeface="隶书" pitchFamily="49" charset="-122"/>
              </a:rPr>
              <a:t>”</a:t>
            </a:r>
            <a:r>
              <a:rPr lang="zh-CN" altLang="en-US" sz="3200">
                <a:effectLst/>
                <a:latin typeface="隶书" pitchFamily="49" charset="-122"/>
                <a:ea typeface="隶书" pitchFamily="49" charset="-122"/>
              </a:rPr>
              <a:t>了吗？是什么使得诗人的情感发生如此大的变化？</a:t>
            </a:r>
          </a:p>
        </p:txBody>
      </p:sp>
      <p:sp>
        <p:nvSpPr>
          <p:cNvPr id="64518" name="Rectangle 6"/>
          <p:cNvSpPr>
            <a:spLocks noChangeArrowheads="1"/>
          </p:cNvSpPr>
          <p:nvPr/>
        </p:nvSpPr>
        <p:spPr bwMode="auto">
          <a:xfrm>
            <a:off x="0" y="2438400"/>
            <a:ext cx="8839200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altLang="zh-CN" sz="3200">
                <a:solidFill>
                  <a:schemeClr val="tx1"/>
                </a:solidFill>
                <a:effectLst/>
                <a:latin typeface="Arial" pitchFamily="34" charset="0"/>
                <a:ea typeface="楷体_GB2312" pitchFamily="49" charset="-122"/>
              </a:rPr>
              <a:t>          “</a:t>
            </a:r>
            <a:r>
              <a:rPr lang="zh-CN" altLang="en-US" sz="3200">
                <a:solidFill>
                  <a:schemeClr val="tx1"/>
                </a:solidFill>
                <a:effectLst/>
                <a:latin typeface="Arial" pitchFamily="34" charset="0"/>
                <a:ea typeface="楷体_GB2312" pitchFamily="49" charset="-122"/>
              </a:rPr>
              <a:t>放歌”就是放声歌唱，因为诗人泛舟寻梦，觅得了“一船星辉”般的回忆，眼前的美景和内心的欢喜幻化成梦一般的境界，达到了喜悦的极点，禁不住想要放歌。</a:t>
            </a:r>
            <a:endParaRPr lang="zh-CN" sz="3200">
              <a:solidFill>
                <a:schemeClr val="tx1"/>
              </a:solidFill>
              <a:effectLst/>
              <a:latin typeface="Arial" pitchFamily="34" charset="0"/>
              <a:ea typeface="楷体_GB2312" pitchFamily="49" charset="-122"/>
            </a:endParaRPr>
          </a:p>
        </p:txBody>
      </p:sp>
      <p:sp>
        <p:nvSpPr>
          <p:cNvPr id="64519" name="Rectangle 7"/>
          <p:cNvSpPr>
            <a:spLocks noChangeArrowheads="1"/>
          </p:cNvSpPr>
          <p:nvPr/>
        </p:nvSpPr>
        <p:spPr bwMode="auto">
          <a:xfrm>
            <a:off x="457200" y="4572000"/>
            <a:ext cx="8382000" cy="15541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3200">
                <a:solidFill>
                  <a:schemeClr val="tx1"/>
                </a:solidFill>
                <a:effectLst/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3200">
                <a:solidFill>
                  <a:schemeClr val="tx1"/>
                </a:solidFill>
                <a:effectLst/>
                <a:latin typeface="楷体_GB2312" pitchFamily="49" charset="-122"/>
                <a:ea typeface="楷体_GB2312" pitchFamily="49" charset="-122"/>
              </a:rPr>
              <a:t>没有，是</a:t>
            </a:r>
            <a:r>
              <a:rPr lang="zh-CN" altLang="en-US" sz="3200">
                <a:solidFill>
                  <a:srgbClr val="FF0000"/>
                </a:solidFill>
                <a:effectLst/>
                <a:latin typeface="楷体_GB2312" pitchFamily="49" charset="-122"/>
                <a:ea typeface="楷体_GB2312" pitchFamily="49" charset="-122"/>
              </a:rPr>
              <a:t>离别之情</a:t>
            </a:r>
            <a:r>
              <a:rPr lang="zh-CN" altLang="en-US" sz="3200">
                <a:solidFill>
                  <a:schemeClr val="tx1"/>
                </a:solidFill>
                <a:effectLst/>
                <a:latin typeface="楷体_GB2312" pitchFamily="49" charset="-122"/>
                <a:ea typeface="楷体_GB2312" pitchFamily="49" charset="-122"/>
              </a:rPr>
              <a:t>，让昔日车水马龙、夏虫鸣叫的康桥也沉默了。而</a:t>
            </a:r>
            <a:r>
              <a:rPr lang="zh-CN" altLang="en-US" sz="3200">
                <a:solidFill>
                  <a:schemeClr val="tx1"/>
                </a:solidFill>
                <a:effectLst/>
                <a:latin typeface="宋体"/>
                <a:ea typeface="楷体_GB2312" pitchFamily="49" charset="-122"/>
              </a:rPr>
              <a:t>“</a:t>
            </a:r>
            <a:r>
              <a:rPr lang="zh-CN" altLang="en-US" sz="3200">
                <a:solidFill>
                  <a:schemeClr val="tx1"/>
                </a:solidFill>
                <a:effectLst/>
                <a:latin typeface="楷体_GB2312" pitchFamily="49" charset="-122"/>
                <a:ea typeface="楷体_GB2312" pitchFamily="49" charset="-122"/>
              </a:rPr>
              <a:t>我</a:t>
            </a:r>
            <a:r>
              <a:rPr lang="zh-CN" altLang="en-US" sz="3200">
                <a:solidFill>
                  <a:schemeClr val="tx1"/>
                </a:solidFill>
                <a:effectLst/>
                <a:latin typeface="宋体"/>
                <a:ea typeface="楷体_GB2312" pitchFamily="49" charset="-122"/>
              </a:rPr>
              <a:t>”</a:t>
            </a:r>
            <a:r>
              <a:rPr lang="zh-CN" altLang="en-US" sz="3200">
                <a:solidFill>
                  <a:schemeClr val="tx1"/>
                </a:solidFill>
                <a:effectLst/>
                <a:latin typeface="楷体_GB2312" pitchFamily="49" charset="-122"/>
                <a:ea typeface="楷体_GB2312" pitchFamily="49" charset="-122"/>
              </a:rPr>
              <a:t>更不愿惊扰心爱的康桥，只能默默感伤，悄悄作别。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45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1000"/>
                                        <p:tgtEl>
                                          <p:spTgt spid="645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19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457200" y="838200"/>
            <a:ext cx="8229600" cy="5216525"/>
          </a:xfrm>
        </p:spPr>
        <p:txBody>
          <a:bodyPr/>
          <a:lstStyle/>
          <a:p>
            <a:pPr>
              <a:lnSpc>
                <a:spcPct val="110000"/>
              </a:lnSpc>
              <a:buFont typeface="Wingdings" pitchFamily="2" charset="2"/>
              <a:buNone/>
            </a:pPr>
            <a:r>
              <a:rPr lang="en-US" b="1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            </a:t>
            </a:r>
            <a:r>
              <a:rPr lang="zh-CN" altLang="en-US" sz="2800" b="1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悄悄的我走了， </a:t>
            </a:r>
          </a:p>
          <a:p>
            <a:pPr>
              <a:lnSpc>
                <a:spcPct val="110000"/>
              </a:lnSpc>
              <a:buFont typeface="Wingdings" pitchFamily="2" charset="2"/>
              <a:buNone/>
            </a:pPr>
            <a:r>
              <a:rPr lang="zh-CN" altLang="en-US" sz="2800" b="1">
                <a:solidFill>
                  <a:srgbClr val="0000CC"/>
                </a:solidFill>
                <a:ea typeface="楷体_GB2312" pitchFamily="49" charset="-122"/>
              </a:rPr>
              <a:t> </a:t>
            </a:r>
            <a:r>
              <a:rPr lang="zh-CN" altLang="en-US" sz="2800" b="1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 　　　      正如我悄悄的来； </a:t>
            </a:r>
          </a:p>
          <a:p>
            <a:pPr>
              <a:lnSpc>
                <a:spcPct val="110000"/>
              </a:lnSpc>
              <a:buFont typeface="Wingdings" pitchFamily="2" charset="2"/>
              <a:buNone/>
            </a:pPr>
            <a:r>
              <a:rPr lang="zh-CN" altLang="en-US" sz="2800" b="1">
                <a:solidFill>
                  <a:srgbClr val="0000CC"/>
                </a:solidFill>
                <a:ea typeface="楷体_GB2312" pitchFamily="49" charset="-122"/>
              </a:rPr>
              <a:t>  </a:t>
            </a:r>
            <a:r>
              <a:rPr lang="zh-CN" altLang="en-US" sz="2800" b="1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 　　     我挥一挥衣袖， </a:t>
            </a:r>
          </a:p>
          <a:p>
            <a:pPr>
              <a:lnSpc>
                <a:spcPct val="110000"/>
              </a:lnSpc>
              <a:buFont typeface="Wingdings" pitchFamily="2" charset="2"/>
              <a:buNone/>
            </a:pPr>
            <a:r>
              <a:rPr lang="zh-CN" altLang="en-US" sz="2800" b="1">
                <a:solidFill>
                  <a:srgbClr val="0000CC"/>
                </a:solidFill>
                <a:ea typeface="楷体_GB2312" pitchFamily="49" charset="-122"/>
              </a:rPr>
              <a:t>  </a:t>
            </a:r>
            <a:r>
              <a:rPr lang="zh-CN" altLang="en-US" sz="2800" b="1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            不带走一片云彩。</a:t>
            </a:r>
          </a:p>
          <a:p>
            <a:pPr>
              <a:lnSpc>
                <a:spcPct val="110000"/>
              </a:lnSpc>
              <a:buFont typeface="Wingdings" pitchFamily="2" charset="2"/>
              <a:buNone/>
            </a:pPr>
            <a:endParaRPr lang="zh-CN" altLang="en-US" sz="2800" b="1">
              <a:solidFill>
                <a:srgbClr val="0000CC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10000"/>
              </a:lnSpc>
              <a:buFont typeface="Wingdings" pitchFamily="2" charset="2"/>
              <a:buNone/>
            </a:pPr>
            <a:r>
              <a:rPr lang="zh-CN" altLang="en-US" sz="2800">
                <a:latin typeface="黑体" pitchFamily="49" charset="-122"/>
                <a:ea typeface="黑体" pitchFamily="49" charset="-122"/>
              </a:rPr>
              <a:t>      </a:t>
            </a:r>
            <a:r>
              <a:rPr lang="zh-CN" altLang="en-US" sz="2800">
                <a:solidFill>
                  <a:srgbClr val="CC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itchFamily="49" charset="-122"/>
                <a:ea typeface="黑体" pitchFamily="49" charset="-122"/>
              </a:rPr>
              <a:t>最后一节，与首节呼应，又有深入，</a:t>
            </a:r>
            <a:r>
              <a:rPr lang="zh-CN" altLang="en-US" sz="2800">
                <a:solidFill>
                  <a:srgbClr val="CC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黑体" pitchFamily="49" charset="-122"/>
              </a:rPr>
              <a:t>“</a:t>
            </a:r>
            <a:r>
              <a:rPr lang="zh-CN" altLang="en-US" sz="2800">
                <a:solidFill>
                  <a:srgbClr val="CC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itchFamily="49" charset="-122"/>
                <a:ea typeface="黑体" pitchFamily="49" charset="-122"/>
              </a:rPr>
              <a:t>轻轻</a:t>
            </a:r>
            <a:r>
              <a:rPr lang="zh-CN" altLang="en-US" sz="2800">
                <a:solidFill>
                  <a:srgbClr val="CC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黑体" pitchFamily="49" charset="-122"/>
              </a:rPr>
              <a:t>”</a:t>
            </a:r>
            <a:r>
              <a:rPr lang="zh-CN" altLang="en-US" sz="2800">
                <a:solidFill>
                  <a:srgbClr val="CC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itchFamily="49" charset="-122"/>
                <a:ea typeface="黑体" pitchFamily="49" charset="-122"/>
              </a:rPr>
              <a:t>变成了</a:t>
            </a:r>
            <a:r>
              <a:rPr lang="zh-CN" altLang="en-US" sz="2800">
                <a:solidFill>
                  <a:srgbClr val="CC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黑体" pitchFamily="49" charset="-122"/>
              </a:rPr>
              <a:t>“</a:t>
            </a:r>
            <a:r>
              <a:rPr lang="zh-CN" altLang="en-US" sz="2800">
                <a:solidFill>
                  <a:srgbClr val="CC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itchFamily="49" charset="-122"/>
                <a:ea typeface="黑体" pitchFamily="49" charset="-122"/>
              </a:rPr>
              <a:t>悄悄</a:t>
            </a:r>
            <a:r>
              <a:rPr lang="zh-CN" altLang="en-US" sz="2800">
                <a:solidFill>
                  <a:srgbClr val="CC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黑体" pitchFamily="49" charset="-122"/>
              </a:rPr>
              <a:t>”</a:t>
            </a:r>
            <a:r>
              <a:rPr lang="zh-CN" altLang="en-US" sz="2800">
                <a:solidFill>
                  <a:srgbClr val="CC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itchFamily="49" charset="-122"/>
                <a:ea typeface="黑体" pitchFamily="49" charset="-122"/>
              </a:rPr>
              <a:t>，物我两情眷眷溢于诗表。  </a:t>
            </a:r>
          </a:p>
          <a:p>
            <a:pPr>
              <a:lnSpc>
                <a:spcPct val="110000"/>
              </a:lnSpc>
              <a:buFont typeface="Wingdings" pitchFamily="2" charset="2"/>
              <a:buNone/>
            </a:pPr>
            <a:r>
              <a:rPr lang="zh-CN" altLang="en-US" sz="2800">
                <a:solidFill>
                  <a:srgbClr val="CC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itchFamily="49" charset="-122"/>
                <a:ea typeface="黑体" pitchFamily="49" charset="-122"/>
              </a:rPr>
              <a:t>      诗人以优美的意象，宁静平和的心态，写了对康桥深深的眷恋之情。 </a:t>
            </a: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355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355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355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355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355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355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5875" name="Rectangle 3"/>
          <p:cNvSpPr>
            <a:spLocks noChangeArrowheads="1"/>
          </p:cNvSpPr>
          <p:nvPr/>
        </p:nvSpPr>
        <p:spPr bwMode="auto">
          <a:xfrm>
            <a:off x="323850" y="430213"/>
            <a:ext cx="5689600" cy="6427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/>
            <a:r>
              <a:rPr lang="zh-CN" altLang="en-US" sz="3200" b="1">
                <a:solidFill>
                  <a:schemeClr val="tx1"/>
                </a:solidFill>
              </a:rPr>
              <a:t>选择这些意象有什么作用？</a:t>
            </a:r>
          </a:p>
          <a:p>
            <a:pPr algn="ctr"/>
            <a:endParaRPr lang="zh-CN" altLang="en-US" sz="3200" b="1">
              <a:solidFill>
                <a:schemeClr val="tx1"/>
              </a:solidFill>
            </a:endParaRPr>
          </a:p>
          <a:p>
            <a:pPr algn="ctr"/>
            <a:r>
              <a:rPr lang="zh-CN" altLang="en-US" sz="3200" b="1">
                <a:solidFill>
                  <a:schemeClr val="tx1"/>
                </a:solidFill>
              </a:rPr>
              <a:t>明确：诗人告别康桥时，避开送行的人，周围的高楼大厦，车水马龙等平常物象，而选取云彩，金柳，柔波，青荇，青草，星辉等自然景物，这就避开了人间烟火，造出一种</a:t>
            </a:r>
            <a:r>
              <a:rPr lang="zh-CN" altLang="en-US" sz="3200" b="1">
                <a:solidFill>
                  <a:srgbClr val="A50021"/>
                </a:solidFill>
              </a:rPr>
              <a:t>清新感。同时，借景抒情，融情入景，抒发了对康桥的无限欣喜和眷念之情。</a:t>
            </a:r>
          </a:p>
          <a:p>
            <a:pPr algn="ctr"/>
            <a:r>
              <a:rPr lang="zh-CN" altLang="en-US" sz="3200" b="1">
                <a:solidFill>
                  <a:schemeClr val="tx1"/>
                </a:solidFill>
              </a:rPr>
              <a:t> </a:t>
            </a:r>
          </a:p>
          <a:p>
            <a:pPr algn="ctr"/>
            <a:endParaRPr lang="en-US" altLang="zh-CN" sz="3200" b="1">
              <a:solidFill>
                <a:schemeClr val="tx1"/>
              </a:solidFill>
            </a:endParaRPr>
          </a:p>
        </p:txBody>
      </p:sp>
      <p:pic>
        <p:nvPicPr>
          <p:cNvPr id="335877" name="Picture 5" descr="30021f2523595ee701ace7153d24c5f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16688" y="2133600"/>
            <a:ext cx="2627312" cy="4724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8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58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58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8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358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358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3282" name="Picture 2" descr="jianqiao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84988"/>
          </a:xfrm>
          <a:noFill/>
        </p:spPr>
      </p:pic>
      <p:pic>
        <p:nvPicPr>
          <p:cNvPr id="353283" name="Picture 3" descr="beginnew"/>
          <p:cNvPicPr preferRelativeResize="0">
            <a:picLocks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58888" y="1557338"/>
            <a:ext cx="6408737" cy="3240087"/>
          </a:xfrm>
          <a:prstGeom prst="rect">
            <a:avLst/>
          </a:prstGeom>
          <a:noFill/>
        </p:spPr>
      </p:pic>
      <p:graphicFrame>
        <p:nvGraphicFramePr>
          <p:cNvPr id="353284" name="Object 4"/>
          <p:cNvGraphicFramePr>
            <a:graphicFrameLocks noChangeAspect="1"/>
          </p:cNvGraphicFramePr>
          <p:nvPr>
            <p:ph sz="half" idx="2"/>
          </p:nvPr>
        </p:nvGraphicFramePr>
        <p:xfrm>
          <a:off x="19050" y="0"/>
          <a:ext cx="1758950" cy="2565400"/>
        </p:xfrm>
        <a:graphic>
          <a:graphicData uri="http://schemas.openxmlformats.org/presentationml/2006/ole">
            <p:oleObj spid="_x0000_s1026" name="BMP 图象" r:id="rId5" imgW="1142857" imgH="1666667" progId="PBrush">
              <p:embed/>
            </p:oleObj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3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532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532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9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3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53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5634" name="Text Box 2"/>
          <p:cNvSpPr txBox="1">
            <a:spLocks noChangeArrowheads="1"/>
          </p:cNvSpPr>
          <p:nvPr/>
        </p:nvSpPr>
        <p:spPr bwMode="auto">
          <a:xfrm>
            <a:off x="914400" y="5410200"/>
            <a:ext cx="2819400" cy="1220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rPr>
              <a:t>1</a:t>
            </a:r>
            <a:r>
              <a:rPr lang="zh-CN" altLang="en-US" sz="3200" b="1">
                <a:solidFill>
                  <a:schemeClr val="tx1"/>
                </a:solidFill>
              </a:rPr>
              <a:t>依依不舍</a:t>
            </a:r>
            <a:endParaRPr lang="zh-CN" altLang="en-US" sz="3200" b="1">
              <a:solidFill>
                <a:schemeClr val="tx1"/>
              </a:solidFill>
              <a:latin typeface="Arial" pitchFamily="34" charset="0"/>
              <a:ea typeface="宋体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rPr>
              <a:t>挥手作别云彩图</a:t>
            </a:r>
          </a:p>
        </p:txBody>
      </p:sp>
      <p:sp>
        <p:nvSpPr>
          <p:cNvPr id="325635" name="Text Box 3"/>
          <p:cNvSpPr txBox="1">
            <a:spLocks noChangeArrowheads="1"/>
          </p:cNvSpPr>
          <p:nvPr/>
        </p:nvSpPr>
        <p:spPr bwMode="auto">
          <a:xfrm>
            <a:off x="1219200" y="4114800"/>
            <a:ext cx="2622550" cy="112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rPr>
              <a:t>2</a:t>
            </a:r>
            <a:r>
              <a:rPr lang="zh-CN" altLang="en-US" sz="3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rPr>
              <a:t>欢喜和眷恋</a:t>
            </a:r>
          </a:p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FF00FF"/>
                </a:solidFill>
                <a:latin typeface="Arial" pitchFamily="34" charset="0"/>
                <a:ea typeface="宋体" pitchFamily="2" charset="-122"/>
              </a:rPr>
              <a:t>河畔金柳倒影图</a:t>
            </a:r>
          </a:p>
        </p:txBody>
      </p:sp>
      <p:sp>
        <p:nvSpPr>
          <p:cNvPr id="325636" name="Text Box 4"/>
          <p:cNvSpPr txBox="1">
            <a:spLocks noChangeArrowheads="1"/>
          </p:cNvSpPr>
          <p:nvPr/>
        </p:nvSpPr>
        <p:spPr bwMode="auto">
          <a:xfrm>
            <a:off x="1219200" y="2819400"/>
            <a:ext cx="378460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3</a:t>
            </a:r>
            <a:r>
              <a:rPr lang="zh-CN" altLang="en-US" sz="32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对康桥的永久恋情</a:t>
            </a:r>
          </a:p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FF"/>
                </a:solidFill>
                <a:latin typeface="宋体" pitchFamily="2" charset="-122"/>
                <a:ea typeface="宋体" pitchFamily="2" charset="-122"/>
              </a:rPr>
              <a:t>青草水底招摇图</a:t>
            </a:r>
          </a:p>
        </p:txBody>
      </p:sp>
      <p:sp>
        <p:nvSpPr>
          <p:cNvPr id="325637" name="Text Box 5"/>
          <p:cNvSpPr txBox="1">
            <a:spLocks noChangeArrowheads="1"/>
          </p:cNvSpPr>
          <p:nvPr/>
        </p:nvSpPr>
        <p:spPr bwMode="auto">
          <a:xfrm>
            <a:off x="1476375" y="1524000"/>
            <a:ext cx="3813175" cy="1160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4</a:t>
            </a:r>
            <a:r>
              <a:rPr lang="zh-CN" altLang="en-US" sz="28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更加欢喜和眷恋</a:t>
            </a:r>
          </a:p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FF"/>
                </a:solidFill>
                <a:latin typeface="宋体" pitchFamily="2" charset="-122"/>
                <a:ea typeface="宋体" pitchFamily="2" charset="-122"/>
              </a:rPr>
              <a:t>榆阴浮藻清潭图</a:t>
            </a:r>
          </a:p>
        </p:txBody>
      </p:sp>
      <p:sp>
        <p:nvSpPr>
          <p:cNvPr id="325638" name="Text Box 6"/>
          <p:cNvSpPr txBox="1">
            <a:spLocks noChangeArrowheads="1"/>
          </p:cNvSpPr>
          <p:nvPr/>
        </p:nvSpPr>
        <p:spPr bwMode="auto">
          <a:xfrm>
            <a:off x="3581400" y="457200"/>
            <a:ext cx="2952750" cy="112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rPr>
              <a:t>5</a:t>
            </a:r>
            <a:r>
              <a:rPr lang="zh-CN" altLang="en-US" sz="3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rPr>
              <a:t>感情达到高潮</a:t>
            </a:r>
          </a:p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FF00FF"/>
                </a:solidFill>
                <a:latin typeface="Arial" pitchFamily="34" charset="0"/>
                <a:ea typeface="宋体" pitchFamily="2" charset="-122"/>
              </a:rPr>
              <a:t>撑篙漫溯寻梦图</a:t>
            </a:r>
          </a:p>
        </p:txBody>
      </p:sp>
      <p:sp>
        <p:nvSpPr>
          <p:cNvPr id="325639" name="Text Box 7"/>
          <p:cNvSpPr txBox="1">
            <a:spLocks noChangeArrowheads="1"/>
          </p:cNvSpPr>
          <p:nvPr/>
        </p:nvSpPr>
        <p:spPr bwMode="auto">
          <a:xfrm>
            <a:off x="5486400" y="2971800"/>
            <a:ext cx="3200400" cy="1674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rPr>
              <a:t>6</a:t>
            </a:r>
            <a:r>
              <a:rPr lang="zh-CN" altLang="en-US" sz="3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rPr>
              <a:t>情绪低落</a:t>
            </a:r>
          </a:p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FF00FF"/>
                </a:solidFill>
                <a:latin typeface="Arial" pitchFamily="34" charset="0"/>
                <a:ea typeface="宋体" pitchFamily="2" charset="-122"/>
              </a:rPr>
              <a:t>黄昏夏虫沉默图</a:t>
            </a:r>
          </a:p>
          <a:p>
            <a:pPr>
              <a:spcBef>
                <a:spcPct val="50000"/>
              </a:spcBef>
            </a:pPr>
            <a:endParaRPr lang="en-US" altLang="zh-CN" sz="2400" b="1">
              <a:solidFill>
                <a:srgbClr val="FF00FF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325640" name="Text Box 8"/>
          <p:cNvSpPr txBox="1">
            <a:spLocks noChangeArrowheads="1"/>
          </p:cNvSpPr>
          <p:nvPr/>
        </p:nvSpPr>
        <p:spPr bwMode="auto">
          <a:xfrm>
            <a:off x="5943600" y="5105400"/>
            <a:ext cx="2590800" cy="112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rPr>
              <a:t>7</a:t>
            </a:r>
            <a:r>
              <a:rPr lang="zh-CN" altLang="en-US" sz="3200" b="1">
                <a:solidFill>
                  <a:schemeClr val="tx1"/>
                </a:solidFill>
              </a:rPr>
              <a:t>依依不舍</a:t>
            </a:r>
            <a:endParaRPr lang="zh-CN" altLang="en-US" sz="3200" b="1">
              <a:solidFill>
                <a:schemeClr val="tx1"/>
              </a:solidFill>
              <a:latin typeface="Arial" pitchFamily="34" charset="0"/>
              <a:ea typeface="宋体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FF00FF"/>
                </a:solidFill>
                <a:latin typeface="Arial" pitchFamily="34" charset="0"/>
                <a:ea typeface="宋体" pitchFamily="2" charset="-122"/>
              </a:rPr>
              <a:t>招手惜别云彩图</a:t>
            </a:r>
          </a:p>
        </p:txBody>
      </p:sp>
      <p:sp>
        <p:nvSpPr>
          <p:cNvPr id="325641" name="WordArt 9"/>
          <p:cNvSpPr>
            <a:spLocks noChangeArrowheads="1" noChangeShapeType="1" noTextEdit="1"/>
          </p:cNvSpPr>
          <p:nvPr/>
        </p:nvSpPr>
        <p:spPr bwMode="auto">
          <a:xfrm rot="5400000">
            <a:off x="-2144712" y="2827338"/>
            <a:ext cx="5553075" cy="504825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auto"/>
            <a:r>
              <a:rPr lang="zh-CN" altLang="en-US" kern="10">
                <a:ln w="9525" cap="rnd">
                  <a:solidFill>
                    <a:srgbClr val="FF0000"/>
                  </a:solidFill>
                  <a:prstDash val="sysDot"/>
                  <a:round/>
                  <a:headEnd/>
                  <a:tailEnd/>
                </a:ln>
                <a:solidFill>
                  <a:srgbClr val="FF0000"/>
                </a:solidFill>
                <a:latin typeface="宋体"/>
                <a:ea typeface="宋体"/>
              </a:rPr>
              <a:t>意境，情趣与意象的融合</a:t>
            </a:r>
          </a:p>
        </p:txBody>
      </p:sp>
      <p:sp>
        <p:nvSpPr>
          <p:cNvPr id="325642" name="Freeform 10"/>
          <p:cNvSpPr>
            <a:spLocks/>
          </p:cNvSpPr>
          <p:nvPr/>
        </p:nvSpPr>
        <p:spPr bwMode="auto">
          <a:xfrm>
            <a:off x="1331913" y="692150"/>
            <a:ext cx="6481762" cy="5414963"/>
          </a:xfrm>
          <a:custGeom>
            <a:avLst/>
            <a:gdLst/>
            <a:ahLst/>
            <a:cxnLst>
              <a:cxn ang="0">
                <a:pos x="0" y="3274"/>
              </a:cxn>
              <a:cxn ang="0">
                <a:pos x="2178" y="8"/>
              </a:cxn>
              <a:cxn ang="0">
                <a:pos x="4083" y="3320"/>
              </a:cxn>
            </a:cxnLst>
            <a:rect l="0" t="0" r="r" b="b"/>
            <a:pathLst>
              <a:path w="4083" h="3320">
                <a:moveTo>
                  <a:pt x="0" y="3274"/>
                </a:moveTo>
                <a:cubicBezTo>
                  <a:pt x="749" y="1637"/>
                  <a:pt x="1498" y="0"/>
                  <a:pt x="2178" y="8"/>
                </a:cubicBezTo>
                <a:cubicBezTo>
                  <a:pt x="2858" y="16"/>
                  <a:pt x="3470" y="1668"/>
                  <a:pt x="4083" y="3320"/>
                </a:cubicBezTo>
              </a:path>
            </a:pathLst>
          </a:custGeom>
          <a:noFill/>
          <a:ln w="25400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325643" name="Text Box 11"/>
          <p:cNvSpPr txBox="1">
            <a:spLocks noChangeArrowheads="1"/>
          </p:cNvSpPr>
          <p:nvPr/>
        </p:nvSpPr>
        <p:spPr bwMode="auto">
          <a:xfrm>
            <a:off x="2987675" y="5589588"/>
            <a:ext cx="13684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800" b="1">
                <a:solidFill>
                  <a:srgbClr val="FF0000"/>
                </a:solidFill>
                <a:latin typeface="Verdana" pitchFamily="34" charset="0"/>
                <a:ea typeface="宋体" pitchFamily="2" charset="-122"/>
              </a:rPr>
              <a:t>感情基调</a:t>
            </a:r>
          </a:p>
        </p:txBody>
      </p:sp>
      <p:sp>
        <p:nvSpPr>
          <p:cNvPr id="325644" name="Text Box 12"/>
          <p:cNvSpPr txBox="1">
            <a:spLocks noChangeArrowheads="1"/>
          </p:cNvSpPr>
          <p:nvPr/>
        </p:nvSpPr>
        <p:spPr bwMode="auto">
          <a:xfrm>
            <a:off x="4787900" y="5516563"/>
            <a:ext cx="129698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800" b="1">
                <a:solidFill>
                  <a:srgbClr val="FF0000"/>
                </a:solidFill>
                <a:latin typeface="Verdana" pitchFamily="34" charset="0"/>
                <a:ea typeface="宋体" pitchFamily="2" charset="-122"/>
              </a:rPr>
              <a:t>首尾呼应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25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25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25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256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256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256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256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3256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3256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3256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3256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000"/>
                                        <p:tgtEl>
                                          <p:spTgt spid="3256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3256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3256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5634" grpId="0"/>
      <p:bldP spid="325635" grpId="0"/>
      <p:bldP spid="325636" grpId="0"/>
      <p:bldP spid="325637" grpId="0"/>
      <p:bldP spid="325638" grpId="0"/>
      <p:bldP spid="325639" grpId="0"/>
      <p:bldP spid="325640" grpId="0"/>
      <p:bldP spid="325642" grpId="0" animBg="1"/>
      <p:bldP spid="325643" grpId="0"/>
      <p:bldP spid="325644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68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561975"/>
          </a:xfrm>
          <a:noFill/>
          <a:ln>
            <a:solidFill>
              <a:schemeClr val="accent1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90000"/>
          </a:bodyPr>
          <a:lstStyle/>
          <a:p>
            <a:r>
              <a:rPr lang="zh-CN" altLang="en-US" sz="3200" b="1">
                <a:solidFill>
                  <a:srgbClr val="FF0000"/>
                </a:solidFill>
                <a:ea typeface="黑体" pitchFamily="49" charset="-122"/>
              </a:rPr>
              <a:t>三</a:t>
            </a:r>
            <a:r>
              <a:rPr lang="zh-CN" altLang="en-US" sz="3200" b="1">
                <a:solidFill>
                  <a:schemeClr val="accent2"/>
                </a:solidFill>
                <a:ea typeface="黑体" pitchFamily="49" charset="-122"/>
              </a:rPr>
              <a:t>轮诵</a:t>
            </a:r>
            <a:r>
              <a:rPr lang="zh-CN" altLang="en-US" sz="3200" b="1">
                <a:solidFill>
                  <a:srgbClr val="FF0000"/>
                </a:solidFill>
                <a:ea typeface="黑体" pitchFamily="49" charset="-122"/>
              </a:rPr>
              <a:t>读</a:t>
            </a:r>
            <a:r>
              <a:rPr lang="zh-CN" altLang="en-US" sz="3200" b="1">
                <a:solidFill>
                  <a:schemeClr val="accent2"/>
                </a:solidFill>
                <a:ea typeface="黑体" pitchFamily="49" charset="-122"/>
              </a:rPr>
              <a:t>，知人论世</a:t>
            </a:r>
            <a:br>
              <a:rPr lang="zh-CN" altLang="en-US" sz="3200" b="1">
                <a:solidFill>
                  <a:schemeClr val="accent2"/>
                </a:solidFill>
                <a:ea typeface="黑体" pitchFamily="49" charset="-122"/>
              </a:rPr>
            </a:br>
            <a:endParaRPr lang="zh-CN" altLang="en-US" sz="3200" b="1">
              <a:solidFill>
                <a:schemeClr val="accent2"/>
              </a:solidFill>
              <a:ea typeface="黑体" pitchFamily="49" charset="-122"/>
            </a:endParaRPr>
          </a:p>
        </p:txBody>
      </p:sp>
      <p:sp>
        <p:nvSpPr>
          <p:cNvPr id="336901" name="Rectangle 5"/>
          <p:cNvSpPr>
            <a:spLocks noGrp="1" noChangeArrowheads="1"/>
          </p:cNvSpPr>
          <p:nvPr>
            <p:ph type="body" idx="1"/>
          </p:nvPr>
        </p:nvSpPr>
        <p:spPr bwMode="auto">
          <a:xfrm>
            <a:off x="250825" y="2332038"/>
            <a:ext cx="8229600" cy="4525962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80000"/>
              </a:lnSpc>
            </a:pPr>
            <a:r>
              <a:rPr lang="zh-CN" altLang="en-US" sz="2800" b="1"/>
              <a:t>彩虹似的梦的追寻与幻灭 </a:t>
            </a:r>
          </a:p>
          <a:p>
            <a:pPr>
              <a:lnSpc>
                <a:spcPct val="80000"/>
              </a:lnSpc>
            </a:pPr>
            <a:r>
              <a:rPr lang="zh-CN" altLang="en-US" sz="2800" b="1"/>
              <a:t>        因为徐志摩是纯理想主义者，追求</a:t>
            </a:r>
            <a:r>
              <a:rPr lang="zh-CN" altLang="en-US" sz="2800" b="1">
                <a:latin typeface="Arial"/>
              </a:rPr>
              <a:t>“</a:t>
            </a:r>
            <a:r>
              <a:rPr lang="zh-CN" altLang="en-US" sz="2800" b="1"/>
              <a:t>爱、美、自由</a:t>
            </a:r>
            <a:r>
              <a:rPr lang="zh-CN" altLang="en-US" sz="2800" b="1">
                <a:latin typeface="Arial"/>
              </a:rPr>
              <a:t>”</a:t>
            </a:r>
            <a:r>
              <a:rPr lang="zh-CN" altLang="en-US" sz="2800" b="1"/>
              <a:t>，在剑桥留学期间，积极追求个性解放的人生理想，追求在中国建立英国似的资产阶级民主政治的理想。但事与愿违，当时的中国，列强割据，军阀混战，百姓涂炭，社会现实如此残酷，不可能实现他的理想，他苦闷彷徨。</a:t>
            </a:r>
          </a:p>
          <a:p>
            <a:pPr>
              <a:lnSpc>
                <a:spcPct val="80000"/>
              </a:lnSpc>
            </a:pPr>
            <a:r>
              <a:rPr lang="zh-CN" altLang="en-US" sz="2800" b="1"/>
              <a:t>       康桥夕阳中的云彩，金柳，柔波，青荇，青草，星辉及彩虹，正如诗人自由的理想王国，它给了诗人欣慰、兴奋。当回到祖国，残酷的现实使他不得不与理想王国做深情告别</a:t>
            </a:r>
          </a:p>
        </p:txBody>
      </p:sp>
      <p:sp>
        <p:nvSpPr>
          <p:cNvPr id="336903" name="Rectangle 7"/>
          <p:cNvSpPr>
            <a:spLocks noChangeArrowheads="1"/>
          </p:cNvSpPr>
          <p:nvPr/>
        </p:nvSpPr>
        <p:spPr bwMode="auto">
          <a:xfrm>
            <a:off x="395288" y="1446213"/>
            <a:ext cx="83439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A50021"/>
                </a:solidFill>
              </a:rPr>
              <a:t>为什么徐志摩对康桥的无限欣喜和眷念之情？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0994" name="Rectangle 2"/>
          <p:cNvSpPr>
            <a:spLocks noGrp="1" noChangeArrowheads="1"/>
          </p:cNvSpPr>
          <p:nvPr>
            <p:ph type="title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zh-CN"/>
          </a:p>
        </p:txBody>
      </p:sp>
      <p:sp>
        <p:nvSpPr>
          <p:cNvPr id="340996" name="Rectangle 4"/>
          <p:cNvSpPr>
            <a:spLocks noGrp="1" noChangeArrowheads="1"/>
          </p:cNvSpPr>
          <p:nvPr>
            <p:ph type="body" idx="1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zh-CN"/>
          </a:p>
        </p:txBody>
      </p:sp>
      <p:sp>
        <p:nvSpPr>
          <p:cNvPr id="340997" name="Rectangle 5"/>
          <p:cNvSpPr>
            <a:spLocks noChangeArrowheads="1"/>
          </p:cNvSpPr>
          <p:nvPr/>
        </p:nvSpPr>
        <p:spPr bwMode="auto">
          <a:xfrm>
            <a:off x="0" y="765175"/>
            <a:ext cx="8640763" cy="5649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zh-CN" altLang="en-US" sz="2800" b="1">
                <a:solidFill>
                  <a:schemeClr val="tx1"/>
                </a:solidFill>
                <a:ea typeface="宋体" pitchFamily="2" charset="-122"/>
              </a:rPr>
              <a:t>离婚与失恋的影响。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zh-CN" altLang="en-US" sz="2800" b="1">
                <a:solidFill>
                  <a:schemeClr val="tx1"/>
                </a:solidFill>
                <a:ea typeface="宋体" pitchFamily="2" charset="-122"/>
              </a:rPr>
              <a:t>他在伦敦大学读书时，认识了</a:t>
            </a:r>
            <a:r>
              <a:rPr lang="en-US" altLang="zh-CN" sz="2800" b="1">
                <a:solidFill>
                  <a:schemeClr val="tx1"/>
                </a:solidFill>
                <a:ea typeface="宋体" pitchFamily="2" charset="-122"/>
              </a:rPr>
              <a:t>16</a:t>
            </a:r>
            <a:r>
              <a:rPr lang="zh-CN" altLang="en-US" sz="2800" b="1">
                <a:solidFill>
                  <a:schemeClr val="tx1"/>
                </a:solidFill>
                <a:ea typeface="宋体" pitchFamily="2" charset="-122"/>
              </a:rPr>
              <a:t>岁的林徽因，在当时称为</a:t>
            </a:r>
            <a:r>
              <a:rPr lang="en-US" altLang="zh-CN" sz="2800" b="1">
                <a:solidFill>
                  <a:schemeClr val="tx1"/>
                </a:solidFill>
                <a:ea typeface="宋体" pitchFamily="2" charset="-122"/>
              </a:rPr>
              <a:t>"</a:t>
            </a:r>
            <a:r>
              <a:rPr lang="zh-CN" altLang="en-US" sz="2800" b="1">
                <a:solidFill>
                  <a:schemeClr val="tx1"/>
                </a:solidFill>
                <a:ea typeface="宋体" pitchFamily="2" charset="-122"/>
              </a:rPr>
              <a:t>中国第一才女</a:t>
            </a:r>
            <a:r>
              <a:rPr lang="en-US" altLang="zh-CN" sz="2800" b="1">
                <a:solidFill>
                  <a:schemeClr val="tx1"/>
                </a:solidFill>
                <a:ea typeface="宋体" pitchFamily="2" charset="-122"/>
              </a:rPr>
              <a:t>"</a:t>
            </a:r>
            <a:r>
              <a:rPr lang="zh-CN" altLang="en-US" sz="2800" b="1">
                <a:solidFill>
                  <a:schemeClr val="tx1"/>
                </a:solidFill>
                <a:ea typeface="宋体" pitchFamily="2" charset="-122"/>
              </a:rPr>
              <a:t>，所以徐志摩去追求她，但他是结过婚的。追求时当然遇到阻力，林徽因说：</a:t>
            </a:r>
            <a:r>
              <a:rPr lang="en-US" altLang="zh-CN" sz="2800" b="1">
                <a:solidFill>
                  <a:schemeClr val="tx1"/>
                </a:solidFill>
                <a:ea typeface="宋体" pitchFamily="2" charset="-122"/>
              </a:rPr>
              <a:t>"</a:t>
            </a:r>
            <a:r>
              <a:rPr lang="zh-CN" altLang="en-US" sz="2800" b="1">
                <a:solidFill>
                  <a:schemeClr val="tx1"/>
                </a:solidFill>
                <a:ea typeface="宋体" pitchFamily="2" charset="-122"/>
              </a:rPr>
              <a:t>我是少女，你是有妇之夫，你得先离婚。</a:t>
            </a:r>
            <a:r>
              <a:rPr lang="en-US" altLang="zh-CN" sz="2800" b="1">
                <a:solidFill>
                  <a:schemeClr val="tx1"/>
                </a:solidFill>
                <a:ea typeface="宋体" pitchFamily="2" charset="-122"/>
              </a:rPr>
              <a:t>"</a:t>
            </a:r>
            <a:r>
              <a:rPr lang="zh-CN" altLang="en-US" sz="2800" b="1">
                <a:solidFill>
                  <a:schemeClr val="tx1"/>
                </a:solidFill>
                <a:ea typeface="宋体" pitchFamily="2" charset="-122"/>
              </a:rPr>
              <a:t>徐志摩听后觉得很有希望，于是与</a:t>
            </a:r>
            <a:r>
              <a:rPr lang="en-US" altLang="zh-CN" sz="2800" b="1">
                <a:solidFill>
                  <a:schemeClr val="tx1"/>
                </a:solidFill>
                <a:ea typeface="宋体" pitchFamily="2" charset="-122"/>
              </a:rPr>
              <a:t>1922</a:t>
            </a:r>
            <a:r>
              <a:rPr lang="zh-CN" altLang="en-US" sz="2800" b="1">
                <a:solidFill>
                  <a:schemeClr val="tx1"/>
                </a:solidFill>
                <a:ea typeface="宋体" pitchFamily="2" charset="-122"/>
              </a:rPr>
              <a:t>年赴柏林找张幼仪离婚。因为浪漫的他认为林徽因是爱、美、自由的化身，虽然张幼仪很好，但是没有浪漫气质。他说：</a:t>
            </a:r>
            <a:r>
              <a:rPr lang="en-US" altLang="zh-CN" sz="2800" b="1">
                <a:solidFill>
                  <a:schemeClr val="tx1"/>
                </a:solidFill>
                <a:ea typeface="宋体" pitchFamily="2" charset="-122"/>
              </a:rPr>
              <a:t>"</a:t>
            </a:r>
            <a:r>
              <a:rPr lang="zh-CN" altLang="en-US" sz="2800" b="1">
                <a:solidFill>
                  <a:schemeClr val="tx1"/>
                </a:solidFill>
                <a:ea typeface="宋体" pitchFamily="2" charset="-122"/>
              </a:rPr>
              <a:t>我要当中国第一个离婚男人</a:t>
            </a:r>
            <a:r>
              <a:rPr lang="en-US" altLang="zh-CN" sz="2800" b="1">
                <a:solidFill>
                  <a:schemeClr val="tx1"/>
                </a:solidFill>
                <a:ea typeface="宋体" pitchFamily="2" charset="-122"/>
              </a:rPr>
              <a:t>"</a:t>
            </a:r>
            <a:r>
              <a:rPr lang="zh-CN" altLang="en-US" sz="2800" b="1">
                <a:solidFill>
                  <a:schemeClr val="tx1"/>
                </a:solidFill>
                <a:ea typeface="宋体" pitchFamily="2" charset="-122"/>
              </a:rPr>
              <a:t>。通过很多朋友做张幼仪的工作，最后张幼仪同意了，之后两人关系更好，一礼拜一封信。离婚后他立刻回到了英国，却发现林徽因已经到美国学建筑学。可能林徽因的父亲认为徐志摩当女婿不适合。此刻，老婆没了，恋人没了。两脚踏空，心悲凉。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4068" name="Rectangle 4"/>
          <p:cNvSpPr>
            <a:spLocks noChangeArrowheads="1"/>
          </p:cNvSpPr>
          <p:nvPr/>
        </p:nvSpPr>
        <p:spPr bwMode="auto">
          <a:xfrm>
            <a:off x="323850" y="822325"/>
            <a:ext cx="8424863" cy="521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US" altLang="zh-CN" sz="2800" dirty="0">
                <a:solidFill>
                  <a:srgbClr val="A50021"/>
                </a:solidFill>
              </a:rPr>
              <a:t>        </a:t>
            </a:r>
            <a:r>
              <a:rPr lang="zh-CN" altLang="en-US" sz="2800" dirty="0" smtClean="0">
                <a:solidFill>
                  <a:srgbClr val="A50021"/>
                </a:solidFill>
              </a:rPr>
              <a:t>绘</a:t>
            </a:r>
            <a:r>
              <a:rPr lang="zh-CN" altLang="en-US" sz="2800" dirty="0">
                <a:solidFill>
                  <a:srgbClr val="A50021"/>
                </a:solidFill>
              </a:rPr>
              <a:t>画美（色彩与意境），</a:t>
            </a:r>
            <a:r>
              <a:rPr lang="zh-CN" altLang="en-US" sz="2800" dirty="0">
                <a:solidFill>
                  <a:schemeClr val="tx1"/>
                </a:solidFill>
              </a:rPr>
              <a:t>是指诗的语言多选用</a:t>
            </a:r>
            <a:r>
              <a:rPr lang="zh-CN" altLang="en-US" sz="2800" dirty="0">
                <a:solidFill>
                  <a:srgbClr val="A50021"/>
                </a:solidFill>
              </a:rPr>
              <a:t>有色彩</a:t>
            </a:r>
            <a:r>
              <a:rPr lang="zh-CN" altLang="en-US" sz="2800" dirty="0">
                <a:solidFill>
                  <a:schemeClr val="tx1"/>
                </a:solidFill>
              </a:rPr>
              <a:t>的词语。</a:t>
            </a:r>
          </a:p>
          <a:p>
            <a:r>
              <a:rPr lang="zh-CN" altLang="en-US" sz="2800" dirty="0">
                <a:solidFill>
                  <a:schemeClr val="tx1"/>
                </a:solidFill>
              </a:rPr>
              <a:t>        </a:t>
            </a:r>
          </a:p>
          <a:p>
            <a:r>
              <a:rPr lang="zh-CN" altLang="en-US" sz="2800" dirty="0">
                <a:solidFill>
                  <a:schemeClr val="tx1"/>
                </a:solidFill>
              </a:rPr>
              <a:t>    全诗中选用了“云彩，金柳，夕阳，波光，艳影，青荇，彩虹，青草”等词语，给读者视觉上的色彩想象，同时也表达了作者对康桥的一片深情。全诗共七节，几乎每一节都包含一个可以</a:t>
            </a:r>
            <a:r>
              <a:rPr lang="zh-CN" altLang="en-US" sz="2800" dirty="0">
                <a:solidFill>
                  <a:srgbClr val="A50021"/>
                </a:solidFill>
              </a:rPr>
              <a:t>画得出的画面。</a:t>
            </a:r>
          </a:p>
          <a:p>
            <a:r>
              <a:rPr lang="zh-CN" altLang="en-US" sz="2800" dirty="0">
                <a:solidFill>
                  <a:schemeClr val="tx1"/>
                </a:solidFill>
              </a:rPr>
              <a:t>如向西天的云彩轻轻招手作别，河畔的金柳倒映在康河里摇曳多姿；康河水底的水草在招摇着似乎有话对诗人说</a:t>
            </a:r>
            <a:r>
              <a:rPr lang="en-US" altLang="zh-CN" sz="2800" dirty="0">
                <a:solidFill>
                  <a:schemeClr val="tx1"/>
                </a:solidFill>
              </a:rPr>
              <a:t>……</a:t>
            </a:r>
            <a:r>
              <a:rPr lang="zh-CN" altLang="en-US" sz="2800" dirty="0">
                <a:solidFill>
                  <a:schemeClr val="tx1"/>
                </a:solidFill>
              </a:rPr>
              <a:t>作者通过动作性很强的词语，如“手”“荡漾”“招摇”“揉碎”“漫溯”“挥一挥”等，使每一幅画都富有</a:t>
            </a:r>
            <a:r>
              <a:rPr lang="zh-CN" altLang="en-US" sz="2800" dirty="0">
                <a:solidFill>
                  <a:srgbClr val="A50021"/>
                </a:solidFill>
              </a:rPr>
              <a:t>流动的画面美，给人以立体感。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090" name="Rectangle 2"/>
          <p:cNvSpPr>
            <a:spLocks noGrp="1" noChangeArrowheads="1"/>
          </p:cNvSpPr>
          <p:nvPr>
            <p:ph type="title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zh-CN" altLang="en-US"/>
              <a:t>总结</a:t>
            </a:r>
          </a:p>
        </p:txBody>
      </p:sp>
      <p:sp>
        <p:nvSpPr>
          <p:cNvPr id="345091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zh-CN" b="1"/>
              <a:t>     《</a:t>
            </a:r>
            <a:r>
              <a:rPr lang="zh-CN" altLang="en-US" b="1"/>
              <a:t>再别康桥</a:t>
            </a:r>
            <a:r>
              <a:rPr lang="en-US" altLang="zh-CN" b="1"/>
              <a:t>》</a:t>
            </a:r>
            <a:r>
              <a:rPr lang="zh-CN" altLang="en-US" b="1"/>
              <a:t>是</a:t>
            </a:r>
            <a:r>
              <a:rPr lang="en-US" altLang="zh-CN" b="1"/>
              <a:t>20</a:t>
            </a:r>
            <a:r>
              <a:rPr lang="zh-CN" altLang="en-US" b="1"/>
              <a:t>世纪中国最出色的一首别离诗，犹如一首轻柔优美的小夜曲，</a:t>
            </a:r>
            <a:r>
              <a:rPr lang="zh-CN" altLang="en-US" b="1">
                <a:solidFill>
                  <a:srgbClr val="A50021"/>
                </a:solidFill>
              </a:rPr>
              <a:t>诗人的自由天性、潇洒飘逸的风格与康桥宁静优美的自然风景</a:t>
            </a:r>
            <a:r>
              <a:rPr lang="zh-CN" altLang="en-US" b="1"/>
              <a:t>融会成了别具一格诗境之美。 </a:t>
            </a:r>
            <a:br>
              <a:rPr lang="zh-CN" altLang="en-US" b="1"/>
            </a:br>
            <a:endParaRPr lang="zh-CN" altLang="en-US" b="1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295400" y="685800"/>
            <a:ext cx="2362200" cy="715963"/>
          </a:xfrm>
          <a:solidFill>
            <a:srgbClr val="92D050"/>
          </a:solidFill>
        </p:spPr>
        <p:txBody>
          <a:bodyPr/>
          <a:lstStyle/>
          <a:p>
            <a:pPr algn="l"/>
            <a:r>
              <a:rPr lang="zh-CN" sz="4000">
                <a:ea typeface="黑体" pitchFamily="49" charset="-122"/>
              </a:rPr>
              <a:t>迁移练习</a:t>
            </a:r>
          </a:p>
        </p:txBody>
      </p:sp>
      <p:sp>
        <p:nvSpPr>
          <p:cNvPr id="44035" name="矩形 8"/>
          <p:cNvSpPr>
            <a:spLocks noChangeArrowheads="1"/>
          </p:cNvSpPr>
          <p:nvPr/>
        </p:nvSpPr>
        <p:spPr bwMode="auto">
          <a:xfrm>
            <a:off x="685800" y="1600200"/>
            <a:ext cx="7620000" cy="4300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800">
                <a:latin typeface="黑体" pitchFamily="49" charset="-122"/>
                <a:ea typeface="黑体" pitchFamily="49" charset="-122"/>
              </a:rPr>
              <a:t>●试和徐志摩的另一首离别诗比较赏析：</a:t>
            </a:r>
          </a:p>
          <a:p>
            <a:pPr>
              <a:lnSpc>
                <a:spcPct val="110000"/>
              </a:lnSpc>
            </a:pPr>
            <a:r>
              <a:rPr lang="zh-CN" altLang="en-US" sz="2800"/>
              <a:t>  </a:t>
            </a:r>
          </a:p>
          <a:p>
            <a:pPr>
              <a:lnSpc>
                <a:spcPct val="110000"/>
              </a:lnSpc>
            </a:pP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          沙扬娜拉  </a:t>
            </a:r>
          </a:p>
          <a:p>
            <a:pPr>
              <a:lnSpc>
                <a:spcPct val="110000"/>
              </a:lnSpc>
            </a:pP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              </a:t>
            </a:r>
            <a:r>
              <a:rPr lang="en-US" sz="2800" b="1">
                <a:latin typeface="楷体_GB2312" pitchFamily="49" charset="-122"/>
                <a:ea typeface="楷体_GB2312" pitchFamily="49" charset="-122"/>
              </a:rPr>
              <a:t>——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赠日本女郎 </a:t>
            </a:r>
          </a:p>
          <a:p>
            <a:pPr>
              <a:lnSpc>
                <a:spcPct val="110000"/>
              </a:lnSpc>
            </a:pP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 </a:t>
            </a:r>
          </a:p>
          <a:p>
            <a:pPr>
              <a:lnSpc>
                <a:spcPct val="110000"/>
              </a:lnSpc>
            </a:pP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     最是那一低头的温柔</a:t>
            </a:r>
          </a:p>
          <a:p>
            <a:pPr>
              <a:lnSpc>
                <a:spcPct val="110000"/>
              </a:lnSpc>
            </a:pP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     像一朵水莲花不胜凉风的娇羞，</a:t>
            </a:r>
          </a:p>
          <a:p>
            <a:pPr>
              <a:lnSpc>
                <a:spcPct val="110000"/>
              </a:lnSpc>
            </a:pP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     道一声珍重，道一声珍重，</a:t>
            </a:r>
          </a:p>
          <a:p>
            <a:pPr>
              <a:lnSpc>
                <a:spcPct val="110000"/>
              </a:lnSpc>
            </a:pP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     那一声珍重里有蜜甜的忧愁</a:t>
            </a:r>
            <a:r>
              <a:rPr lang="en-US" sz="2800" b="1">
                <a:latin typeface="楷体_GB2312" pitchFamily="49" charset="-122"/>
                <a:ea typeface="楷体_GB2312" pitchFamily="49" charset="-122"/>
              </a:rPr>
              <a:t>——</a:t>
            </a:r>
            <a:endParaRPr lang="zh-CN" altLang="en-US" sz="2800" b="1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40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40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5" grpId="0" autoUpdateAnimBg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矩形 4"/>
          <p:cNvSpPr>
            <a:spLocks noChangeArrowheads="1"/>
          </p:cNvSpPr>
          <p:nvPr/>
        </p:nvSpPr>
        <p:spPr bwMode="auto">
          <a:xfrm>
            <a:off x="533400" y="1524000"/>
            <a:ext cx="8001000" cy="3643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2800">
                <a:latin typeface="黑体" pitchFamily="49" charset="-122"/>
                <a:ea typeface="黑体" pitchFamily="49" charset="-122"/>
              </a:rPr>
              <a:t>     这是诗人随泰戈尔访日后的感怀之作。诗人捕捉到的是女郎道别时一刹那的姿态，“温柔”、“娇羞”、“蜜甜的忧愁”准确地传达出少女楚楚动人的韵致以及依依惜别的情怀，“不胜凉风”的水莲花的比喻也恰如其分，最终使诗人对日本之行的观感定格在“水莲花”般的少女“一低头”的温柔之中。 </a:t>
            </a: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1167464580_11406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95275" y="-219075"/>
            <a:ext cx="9744075" cy="730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 smtClean="0"/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 smtClean="0"/>
          </a:p>
        </p:txBody>
      </p:sp>
      <p:pic>
        <p:nvPicPr>
          <p:cNvPr id="37892" name="Picture 4" descr="1317871666a59d6921a4e9fc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7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1113055_20100626163555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514475" y="-1133475"/>
            <a:ext cx="12182475" cy="913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20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 smtClean="0"/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 smtClean="0"/>
          </a:p>
        </p:txBody>
      </p:sp>
      <p:pic>
        <p:nvPicPr>
          <p:cNvPr id="39940" name="Picture 4" descr="609a401a247f77dbae51336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399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20091118204815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286</TotalTime>
  <Words>3711</Words>
  <Application>Microsoft Office PowerPoint</Application>
  <PresentationFormat>全屏显示(4:3)</PresentationFormat>
  <Paragraphs>194</Paragraphs>
  <Slides>46</Slides>
  <Notes>1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46</vt:i4>
      </vt:variant>
    </vt:vector>
  </HeadingPairs>
  <TitlesOfParts>
    <vt:vector size="48" baseType="lpstr">
      <vt:lpstr>Office 主题</vt:lpstr>
      <vt:lpstr>BMP 图象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学习目标</vt:lpstr>
      <vt:lpstr>幻灯片 14</vt:lpstr>
      <vt:lpstr>幻灯片 15</vt:lpstr>
      <vt:lpstr>幻灯片 16</vt:lpstr>
      <vt:lpstr>作品简介</vt:lpstr>
      <vt:lpstr>幻灯片 18</vt:lpstr>
      <vt:lpstr>幻灯片 19</vt:lpstr>
      <vt:lpstr>幻灯片 20</vt:lpstr>
      <vt:lpstr>一轮诵读，因声求气 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但/我不能/放歌,           悄悄/是别离的/笙箫, 夏虫/也为我/沉默,         沉默/是今晚的/康桥! </vt:lpstr>
      <vt:lpstr>幻灯片 37</vt:lpstr>
      <vt:lpstr>幻灯片 38</vt:lpstr>
      <vt:lpstr>幻灯片 39</vt:lpstr>
      <vt:lpstr>幻灯片 40</vt:lpstr>
      <vt:lpstr>三轮诵读，知人论世 </vt:lpstr>
      <vt:lpstr>幻灯片 42</vt:lpstr>
      <vt:lpstr>幻灯片 43</vt:lpstr>
      <vt:lpstr>总结</vt:lpstr>
      <vt:lpstr>迁移练习</vt:lpstr>
      <vt:lpstr>幻灯片 46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cp:lastModifiedBy>Administrator</cp:lastModifiedBy>
  <cp:revision>46</cp:revision>
  <dcterms:modified xsi:type="dcterms:W3CDTF">2016-11-16T14:38:14Z</dcterms:modified>
</cp:coreProperties>
</file>