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957" r:id="rId6"/>
    <p:sldId id="279" r:id="rId7"/>
    <p:sldId id="266" r:id="rId8"/>
    <p:sldId id="260" r:id="rId9"/>
    <p:sldId id="994" r:id="rId10"/>
    <p:sldId id="958" r:id="rId11"/>
    <p:sldId id="995" r:id="rId12"/>
    <p:sldId id="996" r:id="rId13"/>
    <p:sldId id="1023" r:id="rId14"/>
    <p:sldId id="997" r:id="rId15"/>
    <p:sldId id="998" r:id="rId16"/>
    <p:sldId id="293" r:id="rId17"/>
    <p:sldId id="999" r:id="rId18"/>
    <p:sldId id="897" r:id="rId19"/>
    <p:sldId id="1000" r:id="rId20"/>
    <p:sldId id="1001" r:id="rId21"/>
    <p:sldId id="1002" r:id="rId22"/>
    <p:sldId id="1003" r:id="rId23"/>
    <p:sldId id="1004" r:id="rId24"/>
    <p:sldId id="1005" r:id="rId25"/>
    <p:sldId id="1006" r:id="rId26"/>
    <p:sldId id="1007" r:id="rId27"/>
    <p:sldId id="1008" r:id="rId28"/>
    <p:sldId id="290" r:id="rId29"/>
    <p:sldId id="258" r:id="rId30"/>
    <p:sldId id="294" r:id="rId31"/>
    <p:sldId id="1009" r:id="rId32"/>
    <p:sldId id="1010" r:id="rId33"/>
    <p:sldId id="1011" r:id="rId34"/>
    <p:sldId id="1012" r:id="rId35"/>
    <p:sldId id="1013" r:id="rId36"/>
    <p:sldId id="323" r:id="rId37"/>
    <p:sldId id="364" r:id="rId38"/>
    <p:sldId id="1015" r:id="rId39"/>
    <p:sldId id="1014" r:id="rId40"/>
    <p:sldId id="1017" r:id="rId41"/>
    <p:sldId id="1018" r:id="rId42"/>
    <p:sldId id="1020" r:id="rId43"/>
    <p:sldId id="1022" r:id="rId44"/>
    <p:sldId id="1021" r:id="rId45"/>
    <p:sldId id="280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贺 凡" initials="贺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373" autoAdjust="0"/>
    <p:restoredTop sz="94637"/>
  </p:normalViewPr>
  <p:slideViewPr>
    <p:cSldViewPr snapToGrid="0">
      <p:cViewPr varScale="1">
        <p:scale>
          <a:sx n="92" d="100"/>
          <a:sy n="92" d="100"/>
        </p:scale>
        <p:origin x="184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tags" Target="tags/tag1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学科网LOGO（新）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970895" y="0"/>
            <a:ext cx="1221105" cy="4413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2.png" /><Relationship Id="rId4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983960" y="2962881"/>
            <a:ext cx="3698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五代史伶官传序</a:t>
            </a:r>
            <a:endParaRPr lang="zh-CN" altLang="en-US" sz="2400" b="1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  <a:endParaRPr lang="zh-CN" altLang="en-US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文史知识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3099" y="1935751"/>
            <a:ext cx="5967824" cy="4310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新五代史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endParaRPr lang="en-US" altLang="zh-CN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新五代史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是我国的“二十五史”之一，原名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五代史记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，记载五代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(907—960)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，即唐宋之间后梁、后唐、后晋、后汉、后周这五个朝代的历史。后人为了把这部书与北宋初年宰相薛居正奉诏监修的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五代史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区别开来，就称为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新五代史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3" r="16353" b="17824"/>
          <a:stretch>
            <a:fillRect/>
          </a:stretch>
        </p:blipFill>
        <p:spPr>
          <a:xfrm>
            <a:off x="7023887" y="2136297"/>
            <a:ext cx="4369813" cy="30979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文史知识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0204" y="1587475"/>
            <a:ext cx="6610788" cy="481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伶人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伶人一词，最早可以追溯到黄帝时期。史载，黄帝时伶伦造音乐后称乐官为伶官，后来也将以演戏为生的艺人包括进来，将他们统称为伶人。伶人的社会地位卑下，我国自古就有“乐户”制度，也就是说伶人都必须列入专门的户籍，且他们的后代世世代代不得为良。清朝的时候，还有专门的规定禁止伶人参加科举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1"/>
          <a:stretch>
            <a:fillRect/>
          </a:stretch>
        </p:blipFill>
        <p:spPr>
          <a:xfrm>
            <a:off x="7697212" y="2598680"/>
            <a:ext cx="3661941" cy="25449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>
    <p:pull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文史知识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3614" y="1579383"/>
            <a:ext cx="5825860" cy="4310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伶人节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农历三月十八日，是老郎庙会日，又称伶人节。老郎，就是唐明皇李隆基，相传是他在宫内的梨园首创戏曲演员科班。所以戏曲演员称自己为梨园子弟，称唐明皇是梨园祖师。别看他皇帝当得稀松平常，却文雅风流，能作曲，会乐器，善表演，做梨园祖师还真是当之无愧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502" y="1320260"/>
            <a:ext cx="3150884" cy="441629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>
    <p:pull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文史知识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3099" y="1423875"/>
            <a:ext cx="11293383" cy="481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伶人干政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庄宗喜欢打猎。一次去中牟县打猎时，庄宗的马践踏了百姓种的田地。中牟的县令非常急切地挡住了庄宗的坐骑，向庄宗进谏，为百姓请求不要践踏庄稼，庄宗很生气，呵斥县令让他走开，想要马上杀了他。乐工敬新磨知道这样做不合适，就率领乐工们跑着去追赶县令，把他捉拿到庄宗的马前，责备他说：“你当县令，难道不知道我们皇上喜欢打猎吗？为什么还要让老百姓种庄稼来交纳赋税呢？为什么不使你的百姓饿着肚子交出这块土地，来供我们的皇帝纵情打猎呢？你犯的罪该判死刑！”于是上前请庄宗赶快行刑，众乐工也随之共同附和。庄宗大笑，县令因此得以免罪而离去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206" y="122718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解释下列句中加颜色字的意思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吾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遗恨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也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苍皇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东出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(3)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尔其无忘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乃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父之志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(4)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何其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衰也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(5)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抑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其成败之迹而皆自于人欤：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3540" y="20182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遗憾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2115" y="39190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多么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48376" y="264302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急急忙忙的样子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3225" y="32905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你的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98232" y="45532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推究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614" y="1100864"/>
            <a:ext cx="11412000" cy="6952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解释下列多义词的意思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3457" y="1917356"/>
            <a:ext cx="10954741" cy="2031325"/>
            <a:chOff x="478582" y="2232805"/>
            <a:chExt cx="10954741" cy="2031325"/>
          </a:xfrm>
        </p:grpSpPr>
        <p:sp>
          <p:nvSpPr>
            <p:cNvPr id="10" name="矩形 9"/>
            <p:cNvSpPr/>
            <p:nvPr/>
          </p:nvSpPr>
          <p:spPr>
            <a:xfrm>
              <a:off x="478582" y="2999726"/>
              <a:ext cx="9637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</a:rPr>
                <a:t>(1)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原</a:t>
              </a:r>
              <a:endParaRPr lang="zh-CN" altLang="en-US" sz="28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558701" y="2232805"/>
              <a:ext cx="9874622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原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庄宗之所以得天下：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原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，水泉本也：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必达于礼乐之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原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</a:t>
              </a:r>
              <a:endParaRPr lang="zh-CN" altLang="en-US" sz="2800"/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1411905" y="2332169"/>
              <a:ext cx="243880" cy="1876204"/>
            </a:xfrm>
            <a:prstGeom prst="leftBrace">
              <a:avLst>
                <a:gd name="adj1" fmla="val 43618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3457" y="4134746"/>
            <a:ext cx="11170765" cy="2031325"/>
            <a:chOff x="478582" y="2473163"/>
            <a:chExt cx="11170765" cy="2031325"/>
          </a:xfrm>
        </p:grpSpPr>
        <p:sp>
          <p:nvSpPr>
            <p:cNvPr id="14" name="矩形 13"/>
            <p:cNvSpPr/>
            <p:nvPr/>
          </p:nvSpPr>
          <p:spPr>
            <a:xfrm>
              <a:off x="478582" y="3259203"/>
              <a:ext cx="9637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</a:rPr>
                <a:t>(2)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遗</a:t>
              </a:r>
              <a:endParaRPr lang="zh-CN" altLang="en-US" sz="28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558701" y="2473163"/>
              <a:ext cx="10090646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此三者，吾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遗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恨也：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得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遗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金一饼：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地有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遗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利，民有余力：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</a:t>
              </a:r>
              <a:endParaRPr lang="zh-CN" altLang="en-US" sz="2800"/>
            </a:p>
          </p:txBody>
        </p:sp>
        <p:sp>
          <p:nvSpPr>
            <p:cNvPr id="18" name="左大括号 17"/>
            <p:cNvSpPr/>
            <p:nvPr/>
          </p:nvSpPr>
          <p:spPr>
            <a:xfrm>
              <a:off x="1411905" y="2580808"/>
              <a:ext cx="243880" cy="1894966"/>
            </a:xfrm>
            <a:prstGeom prst="leftBrace">
              <a:avLst>
                <a:gd name="adj1" fmla="val 43618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286198" y="20268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动词，推究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46331" y="268446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名词，水源，水流的源头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22519" y="330395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名词，根本，基础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43462" y="42592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动词，遗留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67676" y="48826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动词，丢失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86198" y="55319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动词，残存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6601" y="4441325"/>
            <a:ext cx="11458797" cy="2031325"/>
            <a:chOff x="478582" y="2500240"/>
            <a:chExt cx="11458797" cy="2031325"/>
          </a:xfrm>
        </p:grpSpPr>
        <p:sp>
          <p:nvSpPr>
            <p:cNvPr id="28" name="矩形 27"/>
            <p:cNvSpPr/>
            <p:nvPr/>
          </p:nvSpPr>
          <p:spPr>
            <a:xfrm>
              <a:off x="478582" y="3259203"/>
              <a:ext cx="9637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</a:rPr>
                <a:t>(4)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抑</a:t>
              </a:r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1558701" y="2500240"/>
              <a:ext cx="10378678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抑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本其成败之迹而皆自于人欤：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高者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抑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之，下者举之：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行期定否，中旬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抑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下旬：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___________________________________</a:t>
              </a:r>
              <a:endParaRPr lang="zh-CN" altLang="en-US" sz="2800"/>
            </a:p>
          </p:txBody>
        </p:sp>
        <p:sp>
          <p:nvSpPr>
            <p:cNvPr id="30" name="左大括号 29"/>
            <p:cNvSpPr/>
            <p:nvPr/>
          </p:nvSpPr>
          <p:spPr>
            <a:xfrm>
              <a:off x="1411905" y="2580808"/>
              <a:ext cx="243880" cy="1894966"/>
            </a:xfrm>
            <a:prstGeom prst="leftBrace">
              <a:avLst>
                <a:gd name="adj1" fmla="val 43618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6601" y="1076648"/>
            <a:ext cx="11314781" cy="3323987"/>
            <a:chOff x="478582" y="1590996"/>
            <a:chExt cx="11314781" cy="3323987"/>
          </a:xfrm>
        </p:grpSpPr>
        <p:sp>
          <p:nvSpPr>
            <p:cNvPr id="32" name="矩形 31"/>
            <p:cNvSpPr/>
            <p:nvPr/>
          </p:nvSpPr>
          <p:spPr>
            <a:xfrm>
              <a:off x="478582" y="2999726"/>
              <a:ext cx="9637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</a:rPr>
                <a:t>(3)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其</a:t>
              </a:r>
              <a:endParaRPr lang="zh-CN" altLang="en-US" sz="28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1571007" y="1590996"/>
              <a:ext cx="10222356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尔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其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无忘乃父之志：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王之好乐甚，则齐国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其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庶几乎：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其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孰能讥之乎：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攻之不克，围之不继，吾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其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还也：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何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其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衰也：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</a:t>
              </a:r>
              <a:endParaRPr lang="zh-CN" altLang="en-US" sz="2800"/>
            </a:p>
          </p:txBody>
        </p:sp>
        <p:sp>
          <p:nvSpPr>
            <p:cNvPr id="34" name="左大括号 33"/>
            <p:cNvSpPr/>
            <p:nvPr/>
          </p:nvSpPr>
          <p:spPr>
            <a:xfrm>
              <a:off x="1424211" y="1744340"/>
              <a:ext cx="243880" cy="3051862"/>
            </a:xfrm>
            <a:prstGeom prst="leftBrace">
              <a:avLst>
                <a:gd name="adj1" fmla="val 43618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737845" y="119598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祈使语气，一定，应当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32104" y="183854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推测语气，大概，差不多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48534" y="2471163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反诘语气，同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岂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09404" y="374825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程度副词，多么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60570" y="518123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动词，按，向下压，跟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扬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相对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74839" y="45448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连词，或者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53943" y="31000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还是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98593" y="5836682"/>
            <a:ext cx="63304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连词</a:t>
            </a:r>
            <a:r>
              <a:rPr lang="zh-CN" altLang="zh-CN" sz="2800" kern="100" spc="-3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表选择</a:t>
            </a:r>
            <a:r>
              <a:rPr lang="zh-CN" altLang="zh-CN" sz="2800" kern="100" spc="-3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相当于</a:t>
            </a:r>
            <a:r>
              <a:rPr lang="en-US" altLang="zh-CN" sz="2800" kern="100" spc="-3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800" kern="100" spc="-3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或者</a:t>
            </a:r>
            <a:r>
              <a:rPr lang="en-US" altLang="zh-CN" sz="2800" kern="100" spc="-3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2800" kern="100" spc="-3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7049" y="1701602"/>
            <a:ext cx="11314781" cy="2031325"/>
            <a:chOff x="478582" y="2229543"/>
            <a:chExt cx="11314781" cy="2031325"/>
          </a:xfrm>
        </p:grpSpPr>
        <p:sp>
          <p:nvSpPr>
            <p:cNvPr id="23" name="矩形 22"/>
            <p:cNvSpPr/>
            <p:nvPr/>
          </p:nvSpPr>
          <p:spPr>
            <a:xfrm>
              <a:off x="478582" y="2999726"/>
              <a:ext cx="9637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</a:rPr>
                <a:t>(5)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夫</a:t>
              </a:r>
              <a:endParaRPr lang="zh-CN" altLang="en-US" sz="28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571007" y="2229543"/>
              <a:ext cx="10222356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夫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祸患常积于忽微，而智勇多困于所溺：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</a:t>
              </a:r>
              <a:endPara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予观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夫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巴陵胜状，在洞庭一湖：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______________________</a:t>
              </a:r>
              <a:endPara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遂率子孙荷担者三</a:t>
              </a:r>
              <a:r>
                <a:rPr lang="zh-CN" altLang="zh-CN" sz="2800" kern="100">
                  <a:solidFill>
                    <a:srgbClr val="0000FF"/>
                  </a:solidFill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夫</a:t>
              </a:r>
              <a:r>
                <a:rPr lang="zh-CN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：</a:t>
              </a:r>
              <a:r>
                <a:rPr lang="en-US" altLang="zh-CN" sz="2800" kern="100">
                  <a:latin typeface="Times New Roman" panose="02020603050405020304" pitchFamily="18" charset="0"/>
                  <a:ea typeface="方正中等线简体" panose="03000509000000000000" pitchFamily="65" charset="-122"/>
                  <a:cs typeface="Times New Roman" panose="02020603050405020304" pitchFamily="18" charset="0"/>
                </a:rPr>
                <a:t>_____________________</a:t>
              </a:r>
              <a:endParaRPr lang="zh-CN" altLang="en-US" sz="2800"/>
            </a:p>
          </p:txBody>
        </p:sp>
        <p:sp>
          <p:nvSpPr>
            <p:cNvPr id="25" name="左大括号 24"/>
            <p:cNvSpPr/>
            <p:nvPr/>
          </p:nvSpPr>
          <p:spPr>
            <a:xfrm>
              <a:off x="1424211" y="2384036"/>
              <a:ext cx="243880" cy="1810570"/>
            </a:xfrm>
            <a:prstGeom prst="leftBrace">
              <a:avLst>
                <a:gd name="adj1" fmla="val 43618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7851973" y="180358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句首发语词，引发议论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21921" y="247452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指示代词，相当于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04297" y="309277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名词，成年男子的通称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1616" y="907950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说出下列古今异义词的古义和今义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则遣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从事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以一少牢告庙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古义：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今义：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与其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所以失之者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古义：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今义：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_____________________________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41828" y="230989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官名，文中泛指属官。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1828" y="2957968"/>
            <a:ext cx="7128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做，投身到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事业中去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按某种办法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处理。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2778" y="4873609"/>
            <a:ext cx="10358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比较两件事情而决定取舍的时候，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与其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用在放弃的一面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后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13012" y="422361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文中是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以及他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的意思。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0992" y="5464881"/>
            <a:ext cx="5331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面常用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毋宁、不如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等呼应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2400" b="1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54583" y="2204722"/>
            <a:ext cx="10569703" cy="1812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了解欧阳修以及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新五代史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的相关知识，积累文化常识。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把握作者的行文思路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了解史论的一般写法。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品味作者的语言艺术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领悟文章的中心思想。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1125538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(3)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至于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誓天断发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古义：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今义：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(4)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虽曰天命，岂非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人事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哉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古义：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今义：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______________________________________________________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49418" y="188988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相当于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以至于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49418" y="2528435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动词，表示达到某种程度；介词，表示另提一事。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30368" y="4444076"/>
            <a:ext cx="98796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事理人情；关于工作人员的录用、培养、调配、奖惩等工作。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20602" y="382362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人的原因，主要指政治上的得失。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000" y="1100864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4.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说出下列句中加颜色字的活用类型，并解释其义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负而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驱：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一夫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夜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呼，乱者四应：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(3)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苍皇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东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出，未及见贼而士卒离散：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(4)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忧劳可以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兴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国，逸豫可以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亡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身：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(5)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夫祸患常积于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忽微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，而智勇多困于所溺：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(6)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函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梁君臣之首：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77716" y="188331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方位名词作状语，向前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9341" y="251312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名词作状语，在夜里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8089" y="3155249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方位名词作状语，向东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4804" y="3779904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均为使动用法，兴，使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兴；亡，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376" y="44132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亡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42334" y="506573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形容词用作名词，微小的事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553" y="5704165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名词用作动词，用木匣装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0000" y="1141530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5.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说出下列文言句式的类型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请其矢，盛以锦囊：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方其系燕父子以组：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(3)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夫祸患常积于忽微：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(4)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庄宗受而藏之于庙：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(5)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而告以成功：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(6)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还矢先王：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</a:t>
            </a:r>
            <a:endParaRPr lang="en-US" altLang="zh-CN" sz="2800" u="sng" kern="100"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13684" y="1923979"/>
            <a:ext cx="772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介词结构后置句，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以锦囊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的状语；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5698" y="2534742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省略句，省略宾语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，即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以锦囊盛之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6070" y="3195915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介词结构后置句，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以组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系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的状语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76070" y="3820570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介词结构后置句，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于忽微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积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的状语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76070" y="4462693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介词结构后置句，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于庙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藏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的状语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32130" y="5115923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省略句，省略宾语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83049" y="5744831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省略句，省略介词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9206" y="1279079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(7)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则遣从事以一少牢告庙：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(8)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梁，吾仇也：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(9)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此三者，吾遗恨也：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(10)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忧劳可以兴国，逸豫可以亡身，自然之理也：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80012" y="139440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省略句，省略介词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40861" y="20618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判断句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84801" y="269055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判断句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183438" y="33342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判断句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0000" y="1100864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6.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翻译下列句子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原庄宗之所以得天下。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译文：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方其系燕父子以组，函梁君臣之首。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译文：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376" y="2357767"/>
            <a:ext cx="11026749" cy="1310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推究庄宗得到天下的原因。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要点：原，推究；所以，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的原因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)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9376" y="4259691"/>
            <a:ext cx="11026749" cy="195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当庄宗用绳子捆绑着燕王父子，用木匣装着梁国君臣的首级。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要点：方，在，当；函，名词用作动词，用木匣子装；以组，介宾短语提到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系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前。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629594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(3)</a:t>
            </a:r>
            <a:r>
              <a:rPr lang="zh-CN" altLang="zh-CN" sz="28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忧劳可以兴国，逸豫可以亡身。</a:t>
            </a:r>
            <a:endParaRPr lang="zh-CN" altLang="zh-CN" sz="2800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译文：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2249091"/>
            <a:ext cx="11026749" cy="1310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忧虑辛劳可以使国家兴盛，安闲享乐可以使自身灭亡。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要点：兴，亡，使动用法。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-267614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0193" y="376704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《伶官传》序</a:t>
            </a:r>
            <a:endParaRPr lang="zh-CN" altLang="en-US" sz="2800"/>
          </a:p>
        </p:txBody>
      </p:sp>
      <p:sp>
        <p:nvSpPr>
          <p:cNvPr id="12" name="矩形 11"/>
          <p:cNvSpPr/>
          <p:nvPr/>
        </p:nvSpPr>
        <p:spPr>
          <a:xfrm>
            <a:off x="3107081" y="2683142"/>
            <a:ext cx="83711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论点：盛衰成败由于人事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盛</a:t>
            </a:r>
            <a:r>
              <a:rPr lang="en-US" altLang="zh-CN" sz="2800" kern="100">
                <a:latin typeface="Symbol" panose="05050102010706020507" pitchFamily="18" charset="2"/>
                <a:ea typeface="方正中等线简体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得天下</a:t>
            </a:r>
            <a:r>
              <a:rPr lang="en-US" altLang="zh-CN" sz="2800" kern="100">
                <a:latin typeface="Symbol" panose="05050102010706020507" pitchFamily="18" charset="2"/>
                <a:ea typeface="方正中等线简体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rPr>
              <a:t>——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接受三矢，继父遗志　忧劳可以兴国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衰</a:t>
            </a:r>
            <a:r>
              <a:rPr lang="en-US" altLang="zh-CN" sz="2800" kern="100">
                <a:latin typeface="Symbol" panose="05050102010706020507" pitchFamily="18" charset="2"/>
                <a:ea typeface="方正中等线简体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失天下</a:t>
            </a:r>
            <a:r>
              <a:rPr lang="en-US" altLang="zh-CN" sz="2800" kern="100">
                <a:latin typeface="Symbol" panose="05050102010706020507" pitchFamily="18" charset="2"/>
                <a:ea typeface="方正中等线简体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</a:rPr>
              <a:t>——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身死国灭，为天下笑　逸豫可以亡身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历史教训：祸患常积于忽微，而智勇多困于所溺</a:t>
            </a:r>
            <a:endParaRPr lang="zh-CN" altLang="en-US" sz="2800"/>
          </a:p>
        </p:txBody>
      </p:sp>
      <p:sp>
        <p:nvSpPr>
          <p:cNvPr id="13" name="左大括号 12"/>
          <p:cNvSpPr/>
          <p:nvPr/>
        </p:nvSpPr>
        <p:spPr>
          <a:xfrm>
            <a:off x="2878222" y="2741973"/>
            <a:ext cx="295745" cy="2592404"/>
          </a:xfrm>
          <a:prstGeom prst="leftBrace">
            <a:avLst>
              <a:gd name="adj1" fmla="val 40851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>
    <p:pull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本文是如何围绕“盛”“衰”二字展开论述的？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3079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本文的中心论点是盛衰之理在于人事。“盛”“衰”二字贯穿始终，全文从“盛”“衰”两个方面，围绕着“人事”进行深入的对比论述。从提出论点到列举论据，从论证过程到推出结论，不论是所用的事例或史实，还是作者的感慨或议论，都是围绕着这两个字展开对比的。通过正反两方面的鲜明对比，既突出了中心论点，使说理深刻透彻，也使文章一气贯通，前后呼应，脉络清晰，结构严谨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夫祸患常积于忽微，而智勇多困于所溺，岂独伶人也哉！”的深刻含意是什么？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155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明确：这是一个具有普遍意义的结论，强调能使人逸豫亡身的不仅限于溺爱伶人，如果小看“忽微”，沉溺于声色犬马的逸乐之中，忘记忧劳可以兴国的至理，同样会导致身死国灭的下场。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050628" cy="713452"/>
            <a:chOff x="563751" y="1817221"/>
            <a:chExt cx="1050628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  <a:endParaRPr lang="zh-CN" altLang="en-US" sz="2400" b="1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11148" y="2109472"/>
            <a:ext cx="10569703" cy="307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战国纷争，群雄逐鹿，秦以边陲之地，纵横征伐，百又余年而一统天下，可谓盛极一时！可是，谁曾想这个盛极一时的王朝却短命而亡，亡得那样迅速，那样悲惨，又那样神秘，这不能不令世人感到震惊。自古以来，多少有识之士在震惊之余，不懈地探索其迅速崛起而又突然灭亡的原因，以期从秦王朝的盛衰兴败中吸取教训。今天，我们将要学习一篇分析探讨秦朝灭亡的经验教训的史论文章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贾谊的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过秦论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文章的文与题有怎样的内在联系？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3079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明确：作者为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伶官传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作序，却很少直接写到伶官们的事，表面看来文不对题，实际上两者有内在联系。因为伶官的事迹在传内已作了详细叙述，不必重复。庄宗的衰败正是由伶官引起的，作者以历史为鉴，就伶官乱政误国之事评述国家兴亡盛衰之理，以史论事，内容联系很紧密，重点落在庄宗盛衰的史实和评论上。文章最后也提到“数十伶人困之”的事实，使伶人的作乱和后唐的衰亡直接联系起来，这样就扣住了题意，突出了中心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文章的文与题有怎样的内在联系？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3079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明确：作者为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伶官传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作序，却很少直接写到伶官们的事，表面看来文不对题，实际上两者有内在联系。因为伶官的事迹在传内已作了详细叙述，不必重复。庄宗的衰败正是由伶官引起的，作者以历史为鉴，就伶官乱政误国之事评述国家兴亡盛衰之理，以史论事，内容联系很紧密，重点落在庄宗盛衰的史实和评论上。文章最后也提到“数十伶人困之”的事实，使伶人的作乱和后唐的衰亡直接联系起来，这样就扣住了题意，突出了中心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本文的中心论点句是：“盛衰之理，虽曰天命，岂非人事哉！”是否可以改成“盛衰之理，虽曰天命，亦乃人事也！”？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104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明确：不可以。因为原句是个反问句，采用反问句提出中心论点，强调了“人事”的作用，而且引人深思，发人深省，比陈述句语气、力度更为强烈。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本文语言气势旺盛，抑扬顿挫，而又平易自然、简约凝炼。试从句式运用的角度作简要分析。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本文议论中多用反问句、疑问句，使说理委婉而令人深思；多用对称语句，特别是关键处，采用语言凝练、对仗工整的格言式骈句，造成鲜明的对比感和节奏感；适当运用长句，调节语势，有张有弛。疑问句、感叹句与陈述句，骈句与散句，长句与短句，错综有致，读起来抑扬顿挫，一唱三叹，感情饱满，气势充沛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4" y="2245359"/>
            <a:ext cx="8275585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94504" y="325472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迁移阅读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346723"/>
            <a:ext cx="11412000" cy="4720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4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忧劳可以兴国，逸豫可以亡身</a:t>
            </a:r>
            <a:endParaRPr lang="zh-CN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4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史　源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忧劳可以兴国，逸豫可以亡身。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这是宋代大文学家欧阳修《〈伶官传〉序》中的一句名言。元末农民战争期间朱元璋、陈友谅与张士诚三股武装势力的兴衰，是这句名言的最好例证。</a:t>
            </a:r>
            <a:endParaRPr lang="en-US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40000"/>
              </a:lnSpc>
            </a:pP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至正十六年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(1356)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三月，朱元璋攻占集庆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今江苏南京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，改名为应天。从此，在长江的中下游，自西向东，形成陈友谅、朱元璋、张士诚三股武装势力并立的局势。朱元璋被夹在中间，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论兵强莫如友谅，论财富莫如士诚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，实力最为弱小。但陈友谅与张士诚却因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逸豫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而亡，朱元璋因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忧劳</a:t>
            </a:r>
            <a:r>
              <a:rPr lang="en-US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而兴，结局大不相同。</a:t>
            </a:r>
            <a:endParaRPr lang="en-US" altLang="zh-CN" sz="2400" kern="1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346723"/>
            <a:ext cx="11040000" cy="4720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陈友谅是当时南方起义军中占地最广、实力最强的。至正十九年底，他将徐寿辉所建天完政权的都城从汉阳迁至江州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今江西九江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自称汉王。第二年闰五月，又派人击杀徐寿辉，自称皇帝，改国号为大汉。自此，他志骄意满，认为击溃朱元璋、扫灭群雄、夺取天下易如反掌。在筹划攻打朱元璋的同时，极力追求奢侈腐化的生活。他在后庭聚集了数百个年轻美貌的女子，“皆锦衣玉食，用极奢侈”，供自己玩赏。还造镂金床，建鹿圃，“尝至其所，自跨一角苍鹿，缀瑟珠为璎络，挂于角上，镂金为花鞍，群鹿皆饰以锦绣，遨游江上”。为了满足自己的奢侈欲望和支持战争费用，陈友谅根本不给人民休养生息的机会，不仅驱民为兵，而且向百姓征收沉重的赋税，如江西瑞州上高，“元官兵粮贰万肆千整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346723"/>
            <a:ext cx="11412000" cy="4720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肆千零，伪汉陈友谅加一石为二石”。随着陈友谅的腐化，他的汉政权“上下骄矜，法令纵弛”。军队的纪律也逐渐败坏，部将邓克明兄弟“御众无律，所过荼毒”，人称“邓贼”；饶鼎臣也是“所至毒害”；有的将官力求珍宝，甚至公开带着士兵“发冢行劫”。如此腐败的政权自然不可能得到百姓的支持，一些地主儒士也深感失望，觉得他“势不可久”，纷纷倒向朱元璋一边。加上陈友谅恃众寡谋，指挥失当，终为朱元璋所灭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张士诚当时的兵力虽不及陈友谅，却拥有最雄厚的财力。他在至正十五年令其弟率兵由通州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今江苏南通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渡江南下，于次年二月攻占江南重镇平江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今江苏苏州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。张士诚遂自高邮迁居平江，改称周王。然后派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346723"/>
            <a:ext cx="11316482" cy="42035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兵四出，占领了富庶的鱼米之乡浙西的大部分地区。从此，张士诚感到心满意足，便“遽自晏安，耽于逸乐”。他大造宫殿王府，修建富丽堂皇的景云楼、齐云楼、香桐馆、芳蕙馆作为金屋藏娇、寻欢作乐之所，日夜以歌舞自娱。部将竞相效尤，“诸公经国为务，自谓化家为国，以底小康。大起第宅，饰园池，蓄声伎，购图画，惟酒色耽乐是从，民间奇石名木必见豪夺”。“凡出兵遣将，当出者或卧不起，邀求官爵，美田宅，即厚赐之，始起任事。至军则载妓女歌舞，日会游谈之上，酣晏博弈。及丧师失地而归，士诚亦不问，或复用为将。”张士诚之弟张士信尤其腐败，他拥有妻妾数百人，个个珠金玉翠，衣饰极为华丽。后花园的彩莲舟，皆用沉香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867284"/>
            <a:ext cx="11316482" cy="627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檀木制造。一次宴会，要花费上千石米。连行军打仗，也“常妇人乐器自随，目以樗蒲、蹴鞠、酣宴为事”。由于生活上的骄奢淫逸，张士诚集团逐渐丧失进取心，政治上也极腐败。张士诚外表“似有器量而实无远图”，形势不利时投降元朝，形势有利时则割据自王，反正只要保住已有的地盘，永世享乐就行，并没有更高的要求。他怠于政事，委政于他的弟弟，自己整天深居高拱，和一帮文人学士、官僚政客舞文弄墨，吟风颂月，国政于是日非。文武官员和地主富豪除竞相兼并土地，还向百姓征发沉重的赋役。据载，“张氏以来，比之前元，多增粮额，民以穷困，输官不敷”，弄得百姓怨声载道。当时徙居钱塘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今浙江杭州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诗人杨维桢曾写信给张士诚，批评他“动民力以摇邦本，用吏术以括田租”，“狃于小安而无长虑”，说如不改弦易辙，“不有内变，必有外祸”。但张士诚仍然我行我素，拒不采纳。结果，继陈友谅后，也为朱元璋所灭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523267"/>
            <a:ext cx="11316482" cy="4720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朱元璋与陈友谅、张士诚不同，他胸怀推翻元朝、夺取天下的远大目标。南渡长江、攻占应天，在朱元璋看来，不过是实现夺取天下计划的第一步，仍须兢兢业业，克勤克慎，决不能有丝毫的懈怠。因此，当元朝的降臣张昶，指使手下人给朱元璋上书，劝他“及时行乐”时，他立即警觉起来，认为此人是想扮演赵高的角色，下令将其处死。在日常生活中，他坚持从小养成的俭朴习惯。“旧衣皆浣濯更进”，参军宋思颜见了，连声称赞：“真可以示法子孙也！”方国珍进献金玉装饰的马鞍辔，他退了回去，说：“吾方有事四方，所需者文武才能，所用者谷粟布帛，其他宝玩非所好也！”江西行省送来缴获的一张陈友谅用的镂金床，他下令砸毁，说：“此与七宝溺器何异！”营建应天大内新宫，主持营建的官员送来规划设计图，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523267"/>
            <a:ext cx="11316482" cy="42035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他见有雕琢奇丽之处即去之，叮嘱中书省臣说：“宫室但取其完固而已，何必过为雕斫？”工程完工后，他命博士熊鼎“编类古人行事可为借鉴者，书于壁间”，又命侍臣书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大学衍义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于两庑壁间，说前代宫室多施壁画，我让写上可供借鉴的古人行事和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大学衍义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，以备朝夕观览，不是比画上壁画更有意义吗？当天，有人说瑞州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今江西高安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产一种有花纹的石材，经雕琢后可以用在宫中铺地，他严加训斥，说：“敦崇俭朴，犹恐习奢，好尚华靡，岂不过侈！尔不能以节俭之事导予，乃导予以侈丽，夫岂予心哉？”朱元璋不仅自己力行俭朴，而且要求各个衙门的官吏和所有的将官，都要勤俭节约，尽量减少不必要的开支，说：“大抵设官为民，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迁移阅读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523267"/>
            <a:ext cx="11316482" cy="57547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非以病民。若使有司增饰馆舍，迎送奔走，所至纷扰，无益于民而反害之，非付任之意。”朱元璋没有追求生活的享受，而是根据朱升“高筑墙、广积粮、缓称王”的计策，集中精力狠抓江南根据地的建设。在政治上，废除元朝苛政，减轻刑罚；在经济上，垦荒屯田，宽减赋役；在军事上，整顿纪律，严格训练。经过几年的努力，以应天为中心的江南根据地得到了发展和巩固，兵力和财力迅速壮大，终于扭转了“地狭粮少”的局面，逐一击灭陈友谅与张士诚，进而南征北战，实现其夺取天下的目标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“罔游于逸，罔淫于乐。”历史的教训，值得人们认真记取。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31700" y="102489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5614" y="1635335"/>
            <a:ext cx="6813471" cy="358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欧阳修</a:t>
            </a:r>
            <a:r>
              <a:rPr lang="en-US" altLang="zh-CN" sz="22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(1007—1072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字永叔，号醉翁，又号六一居士。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北宋吉水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今江西吉水人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，自称庐陵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今永丰县沙溪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人。北宋时期政治家、文学家、史学家和诗人。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与</a:t>
            </a:r>
            <a:r>
              <a:rPr lang="en-US" altLang="zh-CN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唐朝</a:t>
            </a:r>
            <a:r>
              <a:rPr lang="en-US" altLang="zh-CN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韩愈、柳宗元、</a:t>
            </a:r>
            <a:r>
              <a:rPr lang="en-US" altLang="zh-CN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宋朝</a:t>
            </a:r>
            <a:r>
              <a:rPr lang="en-US" altLang="zh-CN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王安石、苏洵、苏轼、苏辙、曾巩合称“唐宋八大家”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。仁宗时，累擢知制诰、翰林学士；英宗时，官至枢密副使、参知政事；神宗朝，迁兵部尚书，以太子少师致仕。卒谥文忠。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0" b="6785"/>
          <a:stretch>
            <a:fillRect/>
          </a:stretch>
        </p:blipFill>
        <p:spPr>
          <a:xfrm>
            <a:off x="8334611" y="1737987"/>
            <a:ext cx="2627586" cy="3382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5614" y="1852154"/>
            <a:ext cx="6813471" cy="3715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其于政治和文学方面都主张革新，既是范仲淹庆历新政的支持者，也是北宋诗文革新运动的领导者。创作实绩亦灿烂可观，诗、词、散文均为一时之冠。散文说理畅达，抒情委婉；诗风与散文近似，重气势而能流畅自然；其词深婉清丽，承袭南唐余风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欧阳修参与纂写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新唐书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五代史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，代表作品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醉翁亭记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秋声赋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870" y="1760881"/>
            <a:ext cx="2548846" cy="38473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679" y="1100864"/>
            <a:ext cx="11365803" cy="596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由于本文是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借古讽今之作，应从“五代”和“北宋”两个角度把握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五代，指唐宋之间的五个封建朝廷，即后梁、后唐、后晋、后汉、后周，是我国历史上的动荡时代。在这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53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间，先后换过四姓十四君，篡位、弑君现象屡见不鲜，战乱频仍，后唐庄宗就是被杀的一个。庄宗称帝后，迷恋优伶，被伶官所惑，伶官得以重权在握。当叛乱四起时，拥有兵权的伶官史彦琼拒不发兵，庄宗亲征败北，众叛亲离，伶官郭从谦又乘危作乱，乱箭射死庄宗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100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多年后，欧阳修就此事发表感慨，告诫北宋统治阶级要以史为鉴。这是由于北宋王朝建立后，随着土地和财富的高度集中，北宋的统治集团日益腐化。由于北方少数民族的不断进犯，民族矛盾也日益尖锐。面对这种形势，北宋王朝不但不力求振作，反而忍受耻辱，每年都靠纳币输绢以求苟安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题目解说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3098" y="1935751"/>
            <a:ext cx="11365803" cy="3674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本文是为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新五代史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伶官传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所作的序言。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伶官传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是一篇合传，除了写敬新磨善于讽谏外，着重记述了后唐庄宗李存勖宠幸的伶官景进、史彦琼、郭从谦三人祸国乱政的史实，正是由于庄宗的宠幸，这些伶人做了高官，出入宫廷，作威作福，致使朝政日坏。公元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926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年，李嗣源叛变，自立为帝，从马直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皇帝的近卫军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指挥使郭从谦乘机率所部士兵作乱，结果庄宗被射死。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《〈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伶官传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〉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序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通过对后唐庄宗得天下、失天下的典型事例，阐述了国家盛衰主要在于“人事”的道理，目的是讽谏北宋统治者力戒骄奢，防微杜渐，励精图治。</a:t>
            </a: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222</Paragraphs>
  <Slides>43</Slides>
  <Notes>43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6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方正中等线简体</vt:lpstr>
      <vt:lpstr>Courier New</vt:lpstr>
      <vt:lpstr>宋体</vt:lpstr>
      <vt:lpstr>楷体_GB2312</vt:lpstr>
      <vt:lpstr>Symbol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2021-03-23T13:24:25.965</cp:lastPrinted>
  <dcterms:created xsi:type="dcterms:W3CDTF">2021-03-23T13:24:25Z</dcterms:created>
  <dcterms:modified xsi:type="dcterms:W3CDTF">2021-03-23T05:24:30Z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