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839" r:id="rId2"/>
    <p:sldId id="369" r:id="rId3"/>
    <p:sldId id="840" r:id="rId4"/>
    <p:sldId id="686" r:id="rId5"/>
    <p:sldId id="841" r:id="rId6"/>
    <p:sldId id="842" r:id="rId7"/>
    <p:sldId id="844" r:id="rId8"/>
    <p:sldId id="845" r:id="rId9"/>
    <p:sldId id="847" r:id="rId10"/>
    <p:sldId id="849" r:id="rId11"/>
    <p:sldId id="852" r:id="rId12"/>
    <p:sldId id="854" r:id="rId13"/>
    <p:sldId id="855" r:id="rId14"/>
    <p:sldId id="856" r:id="rId15"/>
    <p:sldId id="857" r:id="rId16"/>
    <p:sldId id="860" r:id="rId17"/>
    <p:sldId id="864" r:id="rId18"/>
    <p:sldId id="869" r:id="rId19"/>
    <p:sldId id="870" r:id="rId20"/>
    <p:sldId id="872" r:id="rId21"/>
    <p:sldId id="874" r:id="rId22"/>
    <p:sldId id="879" r:id="rId23"/>
    <p:sldId id="880" r:id="rId24"/>
    <p:sldId id="881" r:id="rId25"/>
  </p:sldIdLst>
  <p:sldSz cx="9144000" cy="5143500" type="screen16x9"/>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43" d="100"/>
          <a:sy n="143" d="100"/>
        </p:scale>
        <p:origin x="-894" y="-90"/>
      </p:cViewPr>
      <p:guideLst>
        <p:guide orient="horz" pos="1725"/>
        <p:guide pos="2889"/>
      </p:guideLst>
    </p:cSldViewPr>
  </p:slideViewPr>
  <p:notesTextViewPr>
    <p:cViewPr>
      <p:scale>
        <a:sx n="125" d="100"/>
        <a:sy n="125"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2022/9/26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extLst>
      <p:ext uri="{BB962C8B-B14F-4D97-AF65-F5344CB8AC3E}">
        <p14:creationId xmlns:p14="http://schemas.microsoft.com/office/powerpoint/2010/main" val="1804647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pPr>
                <a:defRPr/>
              </a:pPr>
              <a:t>2022/9/26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pPr>
                <a:defRPr/>
              </a:pPr>
              <a:t>2022/9/26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pPr>
                <a:defRPr/>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2022/9/26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pPr>
                <a:defRPr/>
              </a:pPr>
              <a:t>2022/9/26</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9" r:id="rId4"/>
  </p:sldLayoutIdLst>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6.jpeg"/><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5.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7"/>
          <p:cNvSpPr txBox="1"/>
          <p:nvPr/>
        </p:nvSpPr>
        <p:spPr>
          <a:xfrm>
            <a:off x="2051685" y="1779270"/>
            <a:ext cx="5358765" cy="1419225"/>
          </a:xfrm>
          <a:prstGeom prst="rect">
            <a:avLst/>
          </a:prstGeom>
          <a:noFill/>
          <a:ln w="9525">
            <a:noFill/>
          </a:ln>
        </p:spPr>
        <p:txBody>
          <a:bodyPr wrap="square" anchor="t">
            <a:spAutoFit/>
          </a:bodyPr>
          <a:lstStyle/>
          <a:p>
            <a:pPr algn="ctr"/>
            <a:r>
              <a:rPr lang="zh-CN" altLang="en-US" sz="8625" b="1">
                <a:solidFill>
                  <a:srgbClr val="FF0000"/>
                </a:solidFill>
                <a:latin typeface="微软雅黑" panose="020B0503020204020204" pitchFamily="34" charset="-122"/>
                <a:ea typeface="微软雅黑" panose="020B0503020204020204" pitchFamily="34" charset="-122"/>
              </a:rPr>
              <a:t>单元导读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by="(-#ppt_w*2)" calcmode="lin" valueType="num">
                                      <p:cBhvr rctx="PPT">
                                        <p:cTn id="7" dur="500" autoRev="1" fill="hold">
                                          <p:stCondLst>
                                            <p:cond delay="0"/>
                                          </p:stCondLst>
                                        </p:cTn>
                                        <p:tgtEl>
                                          <p:spTgt spid="3076"/>
                                        </p:tgtEl>
                                        <p:attrNameLst>
                                          <p:attrName>ppt_w</p:attrName>
                                        </p:attrNameLst>
                                      </p:cBhvr>
                                    </p:anim>
                                    <p:anim by="(#ppt_w*0.50)" calcmode="lin" valueType="num">
                                      <p:cBhvr>
                                        <p:cTn id="8" dur="500" decel="50000" autoRev="1" fill="hold">
                                          <p:stCondLst>
                                            <p:cond delay="0"/>
                                          </p:stCondLst>
                                        </p:cTn>
                                        <p:tgtEl>
                                          <p:spTgt spid="3076"/>
                                        </p:tgtEl>
                                        <p:attrNameLst>
                                          <p:attrName>ppt_x</p:attrName>
                                        </p:attrNameLst>
                                      </p:cBhvr>
                                    </p:anim>
                                    <p:anim from="(-#ppt_h/2)" to="(#ppt_y)" calcmode="lin" valueType="num">
                                      <p:cBhvr>
                                        <p:cTn id="9" dur="1000" fill="hold">
                                          <p:stCondLst>
                                            <p:cond delay="0"/>
                                          </p:stCondLst>
                                        </p:cTn>
                                        <p:tgtEl>
                                          <p:spTgt spid="3076"/>
                                        </p:tgtEl>
                                        <p:attrNameLst>
                                          <p:attrName>ppt_y</p:attrName>
                                        </p:attrNameLst>
                                      </p:cBhvr>
                                    </p:anim>
                                    <p:animRot by="21600000">
                                      <p:cBhvr>
                                        <p:cTn id="10" dur="1000" fill="hold">
                                          <p:stCondLst>
                                            <p:cond delay="0"/>
                                          </p:stCondLst>
                                        </p:cTn>
                                        <p:tgtEl>
                                          <p:spTgt spid="307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学习活动三：了解逻辑</a:t>
            </a:r>
          </a:p>
        </p:txBody>
      </p:sp>
      <p:pic>
        <p:nvPicPr>
          <p:cNvPr id="2" name="图片 1" descr="C:/Users/ADMINI~1/AppData/Local/Temp/picturecompress_20210819082948/output_150.pngoutput_150"/>
          <p:cNvPicPr>
            <a:picLocks noChangeAspect="1"/>
          </p:cNvPicPr>
          <p:nvPr/>
        </p:nvPicPr>
        <p:blipFill>
          <a:blip r:embed="rId4"/>
          <a:stretch>
            <a:fillRect/>
          </a:stretch>
        </p:blipFill>
        <p:spPr>
          <a:xfrm rot="10800000" flipH="1" flipV="1">
            <a:off x="107950" y="1696720"/>
            <a:ext cx="3525520" cy="259842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6217920" y="741045"/>
            <a:ext cx="2890520" cy="586105"/>
          </a:xfrm>
          <a:prstGeom prst="rect">
            <a:avLst/>
          </a:prstGeom>
        </p:spPr>
      </p:pic>
      <p:sp>
        <p:nvSpPr>
          <p:cNvPr id="4" name="内容占位符 3"/>
          <p:cNvSpPr>
            <a:spLocks noGrp="1"/>
          </p:cNvSpPr>
          <p:nvPr>
            <p:ph idx="1"/>
          </p:nvPr>
        </p:nvSpPr>
        <p:spPr bwMode="auto">
          <a:xfrm>
            <a:off x="6383020" y="915670"/>
            <a:ext cx="216217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sz="2400" b="1" smtClean="0">
                <a:solidFill>
                  <a:srgbClr val="FF0000"/>
                </a:solidFill>
                <a:latin typeface="微软雅黑" panose="020B0503020204020204" pitchFamily="34" charset="-122"/>
                <a:ea typeface="微软雅黑" panose="020B0503020204020204" pitchFamily="34" charset="-122"/>
              </a:rPr>
              <a:t>概念间的关系</a:t>
            </a:r>
          </a:p>
        </p:txBody>
      </p:sp>
      <p:sp>
        <p:nvSpPr>
          <p:cNvPr id="5" name="矩形 4"/>
          <p:cNvSpPr/>
          <p:nvPr/>
        </p:nvSpPr>
        <p:spPr>
          <a:xfrm>
            <a:off x="3717290" y="1357630"/>
            <a:ext cx="5240020" cy="3415030"/>
          </a:xfrm>
          <a:prstGeom prst="rect">
            <a:avLst/>
          </a:prstGeom>
        </p:spPr>
        <p:txBody>
          <a:bodyPr wrap="square">
            <a:spAutoFit/>
          </a:bodyPr>
          <a:lstStyle/>
          <a:p>
            <a:pPr indent="0" eaLnBrk="1" fontAlgn="auto" latinLnBrk="0" hangingPunct="1">
              <a:lnSpc>
                <a:spcPct val="150000"/>
              </a:lnSpc>
            </a:pPr>
            <a:r>
              <a:rPr lang="zh-CN" altLang="zh-CN" sz="2400" b="1" smtClean="0">
                <a:latin typeface="微软雅黑" panose="020B0503020204020204" pitchFamily="34" charset="-122"/>
                <a:ea typeface="微软雅黑" panose="020B0503020204020204" pitchFamily="34" charset="-122"/>
              </a:rPr>
              <a:t>根据概念的外延重合的情况，我们可以将概念分为以下五种关系：“全同关系”“包含关系”“交叉关系”“矛盾关系”和“反对关系”，前三种关系又叫“相容关系”，后两种关系又叫“不相容关系”。</a:t>
            </a:r>
            <a:r>
              <a:rPr lang="en-US" altLang="zh-CN" sz="2400" smtClean="0">
                <a:latin typeface="微软雅黑" panose="020B0503020204020204" pitchFamily="34" charset="-122"/>
                <a:ea typeface="微软雅黑" panose="020B0503020204020204" pitchFamily="34" charset="-122"/>
              </a:rPr>
              <a:t> </a:t>
            </a:r>
            <a:endParaRPr lang="zh-CN" altLang="zh-CN" sz="240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pPr marL="0" indent="0">
              <a:buNone/>
            </a:pPr>
            <a:r>
              <a:rPr lang="zh-CN" altLang="zh-CN" sz="3200" b="1" smtClean="0">
                <a:solidFill>
                  <a:srgbClr val="FF0000"/>
                </a:solidFill>
                <a:latin typeface="微软雅黑" panose="020B0503020204020204" pitchFamily="34" charset="-122"/>
                <a:ea typeface="微软雅黑" panose="020B0503020204020204" pitchFamily="34" charset="-122"/>
                <a:sym typeface="+mn-ea"/>
              </a:rPr>
              <a:t>概念间的关系</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6794500" y="741045"/>
            <a:ext cx="2313940" cy="586105"/>
          </a:xfrm>
          <a:prstGeom prst="rect">
            <a:avLst/>
          </a:prstGeom>
        </p:spPr>
      </p:pic>
      <p:sp>
        <p:nvSpPr>
          <p:cNvPr id="4" name="内容占位符 3"/>
          <p:cNvSpPr>
            <a:spLocks noGrp="1"/>
          </p:cNvSpPr>
          <p:nvPr>
            <p:ph idx="1"/>
          </p:nvPr>
        </p:nvSpPr>
        <p:spPr bwMode="auto">
          <a:xfrm>
            <a:off x="7020560" y="915670"/>
            <a:ext cx="148272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en-US" sz="2400" b="1" smtClean="0">
                <a:solidFill>
                  <a:srgbClr val="FF0000"/>
                </a:solidFill>
                <a:latin typeface="微软雅黑" panose="020B0503020204020204" pitchFamily="34" charset="-122"/>
                <a:ea typeface="微软雅黑" panose="020B0503020204020204" pitchFamily="34" charset="-122"/>
                <a:sym typeface="+mn-ea"/>
              </a:rPr>
              <a:t>相容</a:t>
            </a:r>
            <a:r>
              <a:rPr lang="zh-CN" altLang="zh-CN" sz="2400" b="1" smtClean="0">
                <a:solidFill>
                  <a:srgbClr val="FF0000"/>
                </a:solidFill>
                <a:latin typeface="微软雅黑" panose="020B0503020204020204" pitchFamily="34" charset="-122"/>
                <a:ea typeface="微软雅黑" panose="020B0503020204020204" pitchFamily="34" charset="-122"/>
                <a:sym typeface="+mn-ea"/>
              </a:rPr>
              <a:t>关系</a:t>
            </a:r>
            <a:endParaRPr lang="zh-CN" altLang="zh-CN" sz="2400" b="1" smtClean="0">
              <a:solidFill>
                <a:srgbClr val="FF000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48879" y="1556917"/>
            <a:ext cx="2288540" cy="3061970"/>
            <a:chOff x="129540" y="593725"/>
            <a:chExt cx="3051386" cy="4082626"/>
          </a:xfrm>
        </p:grpSpPr>
        <p:sp>
          <p:nvSpPr>
            <p:cNvPr id="8" name="矩形 7"/>
            <p:cNvSpPr/>
            <p:nvPr/>
          </p:nvSpPr>
          <p:spPr>
            <a:xfrm>
              <a:off x="258233" y="593725"/>
              <a:ext cx="2922693" cy="2584027"/>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rPr>
                <a:t>“全同关系”就是两个概念的外延完全相同。</a:t>
              </a:r>
              <a:endParaRPr lang="en-US" altLang="zh-CN" sz="2000" b="1" smtClean="0">
                <a:latin typeface="微软雅黑" panose="020B0503020204020204" pitchFamily="34" charset="-122"/>
                <a:ea typeface="微软雅黑" panose="020B0503020204020204" pitchFamily="34" charset="-122"/>
              </a:endParaRPr>
            </a:p>
            <a:p>
              <a:pPr>
                <a:lnSpc>
                  <a:spcPct val="150000"/>
                </a:lnSpc>
              </a:pPr>
              <a:endParaRPr sz="2000" b="1">
                <a:latin typeface="微软雅黑" panose="020B0503020204020204" pitchFamily="34" charset="-122"/>
                <a:ea typeface="微软雅黑" panose="020B0503020204020204" pitchFamily="34" charset="-122"/>
                <a:sym typeface="+mn-ea"/>
              </a:endParaRPr>
            </a:p>
          </p:txBody>
        </p:sp>
        <p:pic>
          <p:nvPicPr>
            <p:cNvPr id="1026" name="Picture 2"/>
            <p:cNvPicPr>
              <a:picLocks noChangeAspect="1" noChangeArrowheads="1"/>
            </p:cNvPicPr>
            <p:nvPr/>
          </p:nvPicPr>
          <p:blipFill>
            <a:blip r:embed="rId5"/>
            <a:stretch>
              <a:fillRect/>
            </a:stretch>
          </p:blipFill>
          <p:spPr bwMode="auto">
            <a:xfrm>
              <a:off x="129540" y="2787438"/>
              <a:ext cx="2366433" cy="1888913"/>
            </a:xfrm>
            <a:prstGeom prst="rect">
              <a:avLst/>
            </a:prstGeom>
            <a:noFill/>
            <a:ln w="9525">
              <a:noFill/>
              <a:miter lim="800000"/>
            </a:ln>
          </p:spPr>
        </p:pic>
      </p:grpSp>
      <p:grpSp>
        <p:nvGrpSpPr>
          <p:cNvPr id="15" name="组合 14"/>
          <p:cNvGrpSpPr/>
          <p:nvPr/>
        </p:nvGrpSpPr>
        <p:grpSpPr>
          <a:xfrm>
            <a:off x="3203718" y="1556763"/>
            <a:ext cx="2313940" cy="2957831"/>
            <a:chOff x="3188766" y="613186"/>
            <a:chExt cx="3099153" cy="3732694"/>
          </a:xfrm>
        </p:grpSpPr>
        <p:sp>
          <p:nvSpPr>
            <p:cNvPr id="12" name="TextBox 11"/>
            <p:cNvSpPr txBox="1"/>
            <p:nvPr/>
          </p:nvSpPr>
          <p:spPr>
            <a:xfrm>
              <a:off x="3259356" y="613186"/>
              <a:ext cx="2922253" cy="1863141"/>
            </a:xfrm>
            <a:prstGeom prst="rect">
              <a:avLst/>
            </a:prstGeom>
            <a:noFill/>
          </p:spPr>
          <p:txBody>
            <a:bodyPr wrap="square" rtlCol="0">
              <a:spAutoFit/>
            </a:bodyPr>
            <a:lstStyle/>
            <a:p>
              <a:pPr>
                <a:lnSpc>
                  <a:spcPct val="150000"/>
                </a:lnSpc>
              </a:pPr>
              <a:r>
                <a:rPr lang="en-US" altLang="zh-CN" sz="2000" b="1" smtClean="0">
                  <a:latin typeface="微软雅黑" panose="020B0503020204020204" pitchFamily="34" charset="-122"/>
                  <a:ea typeface="微软雅黑" panose="020B0503020204020204" pitchFamily="34" charset="-122"/>
                </a:rPr>
                <a:t>“</a:t>
              </a:r>
              <a:r>
                <a:rPr lang="zh-CN" altLang="zh-CN" sz="2000" b="1" smtClean="0">
                  <a:latin typeface="微软雅黑" panose="020B0503020204020204" pitchFamily="34" charset="-122"/>
                  <a:ea typeface="微软雅黑" panose="020B0503020204020204" pitchFamily="34" charset="-122"/>
                </a:rPr>
                <a:t>包含关系”中一个概念是另一个概念的一部分。</a:t>
              </a:r>
            </a:p>
          </p:txBody>
        </p:sp>
        <p:pic>
          <p:nvPicPr>
            <p:cNvPr id="1028" name="Picture 4"/>
            <p:cNvPicPr>
              <a:picLocks noChangeAspect="1" noChangeArrowheads="1"/>
            </p:cNvPicPr>
            <p:nvPr/>
          </p:nvPicPr>
          <p:blipFill>
            <a:blip r:embed="rId6"/>
            <a:stretch>
              <a:fillRect/>
            </a:stretch>
          </p:blipFill>
          <p:spPr bwMode="auto">
            <a:xfrm>
              <a:off x="3188766" y="2395391"/>
              <a:ext cx="3099153" cy="1950489"/>
            </a:xfrm>
            <a:prstGeom prst="rect">
              <a:avLst/>
            </a:prstGeom>
            <a:noFill/>
            <a:ln w="9525">
              <a:noFill/>
              <a:miter lim="800000"/>
            </a:ln>
          </p:spPr>
        </p:pic>
      </p:grpSp>
      <p:grpSp>
        <p:nvGrpSpPr>
          <p:cNvPr id="18" name="组合 17"/>
          <p:cNvGrpSpPr/>
          <p:nvPr/>
        </p:nvGrpSpPr>
        <p:grpSpPr>
          <a:xfrm>
            <a:off x="6083935" y="1491615"/>
            <a:ext cx="2199005" cy="3127375"/>
            <a:chOff x="5419613" y="68580"/>
            <a:chExt cx="2868507" cy="4169832"/>
          </a:xfrm>
        </p:grpSpPr>
        <p:sp>
          <p:nvSpPr>
            <p:cNvPr id="16" name="TextBox 15"/>
            <p:cNvSpPr txBox="1"/>
            <p:nvPr/>
          </p:nvSpPr>
          <p:spPr>
            <a:xfrm>
              <a:off x="5419613" y="68580"/>
              <a:ext cx="2868507" cy="2584026"/>
            </a:xfrm>
            <a:prstGeom prst="rect">
              <a:avLst/>
            </a:prstGeom>
            <a:noFill/>
          </p:spPr>
          <p:txBody>
            <a:bodyPr wrap="square" rtlCol="0">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rPr>
                <a:t>“交叉关系”就是两个概念的外延有相同的部分，也有不同的部分。</a:t>
              </a:r>
              <a:endParaRPr lang="zh-CN" altLang="en-US" sz="2000" b="1" smtClean="0">
                <a:latin typeface="微软雅黑" panose="020B0503020204020204" pitchFamily="34" charset="-122"/>
                <a:ea typeface="微软雅黑" panose="020B0503020204020204" pitchFamily="34" charset="-122"/>
              </a:endParaRPr>
            </a:p>
          </p:txBody>
        </p:sp>
        <p:pic>
          <p:nvPicPr>
            <p:cNvPr id="1029" name="图片 2" descr="01000000000000119080385803794_s"/>
            <p:cNvPicPr>
              <a:picLocks noChangeAspect="1" noChangeArrowheads="1"/>
            </p:cNvPicPr>
            <p:nvPr/>
          </p:nvPicPr>
          <p:blipFill>
            <a:blip r:embed="rId7"/>
            <a:srcRect t="48793" r="53000" b="9662"/>
            <a:stretch>
              <a:fillRect/>
            </a:stretch>
          </p:blipFill>
          <p:spPr bwMode="auto">
            <a:xfrm>
              <a:off x="5515286" y="2618739"/>
              <a:ext cx="2524760" cy="1619673"/>
            </a:xfrm>
            <a:prstGeom prst="rect">
              <a:avLst/>
            </a:prstGeom>
            <a:noFill/>
            <a:ln w="9525">
              <a:noFill/>
              <a:miter lim="800000"/>
            </a:ln>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amond(in)">
                                      <p:cBhvr>
                                        <p:cTn id="17" dur="20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2933700" cy="583565"/>
          </a:xfrm>
          <a:prstGeom prst="rect">
            <a:avLst/>
          </a:prstGeom>
          <a:noFill/>
        </p:spPr>
        <p:txBody>
          <a:bodyPr wrap="square" rtlCol="0">
            <a:spAutoFit/>
          </a:bodyPr>
          <a:lstStyle/>
          <a:p>
            <a:pPr marL="0" indent="0">
              <a:buNone/>
            </a:pPr>
            <a:r>
              <a:rPr lang="zh-CN" altLang="zh-CN" sz="3200" b="1" smtClean="0">
                <a:solidFill>
                  <a:srgbClr val="FF0000"/>
                </a:solidFill>
                <a:latin typeface="微软雅黑" panose="020B0503020204020204" pitchFamily="34" charset="-122"/>
                <a:ea typeface="微软雅黑" panose="020B0503020204020204" pitchFamily="34" charset="-122"/>
                <a:sym typeface="+mn-ea"/>
              </a:rPr>
              <a:t>概念间的关系</a:t>
            </a:r>
            <a:endParaRPr lang="zh-CN" altLang="zh-CN" sz="3200" b="1">
              <a:solidFill>
                <a:srgbClr val="FF0000"/>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6365240" y="741045"/>
            <a:ext cx="2743200" cy="586105"/>
          </a:xfrm>
          <a:prstGeom prst="rect">
            <a:avLst/>
          </a:prstGeom>
        </p:spPr>
      </p:pic>
      <p:sp>
        <p:nvSpPr>
          <p:cNvPr id="4" name="内容占位符 3"/>
          <p:cNvSpPr>
            <a:spLocks noGrp="1"/>
          </p:cNvSpPr>
          <p:nvPr>
            <p:ph idx="1"/>
          </p:nvPr>
        </p:nvSpPr>
        <p:spPr bwMode="auto">
          <a:xfrm>
            <a:off x="6784340" y="915670"/>
            <a:ext cx="171894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en-US" sz="2400" b="1" smtClean="0">
                <a:solidFill>
                  <a:srgbClr val="FF0000"/>
                </a:solidFill>
                <a:latin typeface="微软雅黑" panose="020B0503020204020204" pitchFamily="34" charset="-122"/>
                <a:ea typeface="微软雅黑" panose="020B0503020204020204" pitchFamily="34" charset="-122"/>
                <a:sym typeface="+mn-ea"/>
              </a:rPr>
              <a:t>不相容关系</a:t>
            </a:r>
            <a:endParaRPr lang="zh-CN" altLang="zh-CN" sz="2400" b="1" smtClean="0">
              <a:solidFill>
                <a:srgbClr val="FF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9750" y="1563370"/>
            <a:ext cx="3723005" cy="2237741"/>
            <a:chOff x="355264" y="2013734"/>
            <a:chExt cx="5152651" cy="3257693"/>
          </a:xfrm>
        </p:grpSpPr>
        <p:sp>
          <p:nvSpPr>
            <p:cNvPr id="2" name="矩形 1"/>
            <p:cNvSpPr/>
            <p:nvPr/>
          </p:nvSpPr>
          <p:spPr>
            <a:xfrm>
              <a:off x="355264" y="2013734"/>
              <a:ext cx="5152651" cy="1342273"/>
            </a:xfrm>
            <a:prstGeom prst="rect">
              <a:avLst/>
            </a:prstGeom>
          </p:spPr>
          <p:txBody>
            <a:bodyPr wrap="square">
              <a:spAutoFit/>
            </a:bodyPr>
            <a:lstStyle/>
            <a:p>
              <a:pPr indent="0" eaLnBrk="1" latinLnBrk="0" hangingPunct="1">
                <a:lnSpc>
                  <a:spcPct val="150000"/>
                </a:lnSpc>
              </a:pPr>
              <a:r>
                <a:rPr lang="zh-CN" altLang="zh-CN" sz="1800" b="1" smtClean="0">
                  <a:latin typeface="微软雅黑" panose="020B0503020204020204" pitchFamily="34" charset="-122"/>
                  <a:ea typeface="微软雅黑" panose="020B0503020204020204" pitchFamily="34" charset="-122"/>
                </a:rPr>
                <a:t>“矛盾关系”就是两个概念的外延完全不同，而且非此即彼。</a:t>
              </a:r>
              <a:endParaRPr sz="1800" b="1">
                <a:latin typeface="微软雅黑" panose="020B0503020204020204" pitchFamily="34" charset="-122"/>
                <a:ea typeface="微软雅黑" panose="020B0503020204020204" pitchFamily="34" charset="-122"/>
                <a:sym typeface="+mn-ea"/>
              </a:endParaRPr>
            </a:p>
          </p:txBody>
        </p:sp>
        <p:pic>
          <p:nvPicPr>
            <p:cNvPr id="2050" name="Picture 2"/>
            <p:cNvPicPr>
              <a:picLocks noChangeAspect="1" noChangeArrowheads="1"/>
            </p:cNvPicPr>
            <p:nvPr/>
          </p:nvPicPr>
          <p:blipFill>
            <a:blip r:embed="rId5"/>
            <a:stretch>
              <a:fillRect/>
            </a:stretch>
          </p:blipFill>
          <p:spPr bwMode="auto">
            <a:xfrm>
              <a:off x="1550489" y="3250622"/>
              <a:ext cx="2021337" cy="2020805"/>
            </a:xfrm>
            <a:prstGeom prst="rect">
              <a:avLst/>
            </a:prstGeom>
            <a:noFill/>
            <a:ln w="9525">
              <a:noFill/>
              <a:miter lim="800000"/>
            </a:ln>
          </p:spPr>
        </p:pic>
      </p:grpSp>
      <p:grpSp>
        <p:nvGrpSpPr>
          <p:cNvPr id="10" name="组合 9"/>
          <p:cNvGrpSpPr/>
          <p:nvPr/>
        </p:nvGrpSpPr>
        <p:grpSpPr>
          <a:xfrm>
            <a:off x="4716080" y="1563225"/>
            <a:ext cx="3993581" cy="2237740"/>
            <a:chOff x="6390304" y="2011682"/>
            <a:chExt cx="5324774" cy="2983653"/>
          </a:xfrm>
        </p:grpSpPr>
        <p:sp>
          <p:nvSpPr>
            <p:cNvPr id="6" name="矩形 5"/>
            <p:cNvSpPr/>
            <p:nvPr/>
          </p:nvSpPr>
          <p:spPr>
            <a:xfrm>
              <a:off x="6390304" y="2011682"/>
              <a:ext cx="5324774" cy="1783927"/>
            </a:xfrm>
            <a:prstGeom prst="rect">
              <a:avLst/>
            </a:prstGeom>
          </p:spPr>
          <p:txBody>
            <a:bodyPr wrap="square">
              <a:spAutoFit/>
            </a:bodyPr>
            <a:lstStyle/>
            <a:p>
              <a:pPr indent="0" eaLnBrk="1" latinLnBrk="0" hangingPunct="1">
                <a:lnSpc>
                  <a:spcPct val="150000"/>
                </a:lnSpc>
              </a:pPr>
              <a:r>
                <a:rPr lang="en-US" sz="1800">
                  <a:latin typeface="微软雅黑" panose="020B0503020204020204" pitchFamily="34" charset="-122"/>
                  <a:ea typeface="微软雅黑" panose="020B0503020204020204" pitchFamily="34" charset="-122"/>
                </a:rPr>
                <a:t> </a:t>
              </a:r>
              <a:r>
                <a:rPr lang="zh-CN" altLang="zh-CN" sz="1800" b="1" smtClean="0">
                  <a:latin typeface="微软雅黑" panose="020B0503020204020204" pitchFamily="34" charset="-122"/>
                  <a:ea typeface="微软雅黑" panose="020B0503020204020204" pitchFamily="34" charset="-122"/>
                </a:rPr>
                <a:t>“反对关系”就是两个概念的外延完全不同，但不是非此即彼的关系。</a:t>
              </a:r>
            </a:p>
          </p:txBody>
        </p:sp>
        <p:pic>
          <p:nvPicPr>
            <p:cNvPr id="2051" name="Picture 3"/>
            <p:cNvPicPr>
              <a:picLocks noChangeAspect="1" noChangeArrowheads="1"/>
            </p:cNvPicPr>
            <p:nvPr/>
          </p:nvPicPr>
          <p:blipFill>
            <a:blip r:embed="rId6"/>
            <a:stretch>
              <a:fillRect/>
            </a:stretch>
          </p:blipFill>
          <p:spPr bwMode="auto">
            <a:xfrm>
              <a:off x="7671310" y="3178388"/>
              <a:ext cx="2518833" cy="1816947"/>
            </a:xfrm>
            <a:prstGeom prst="rect">
              <a:avLst/>
            </a:prstGeom>
            <a:noFill/>
            <a:ln w="9525">
              <a:noFill/>
              <a:miter lim="800000"/>
            </a:ln>
          </p:spPr>
        </p:pic>
      </p:grpSp>
      <p:sp>
        <p:nvSpPr>
          <p:cNvPr id="5" name="TextBox 10"/>
          <p:cNvSpPr txBox="1"/>
          <p:nvPr/>
        </p:nvSpPr>
        <p:spPr>
          <a:xfrm>
            <a:off x="324001" y="3723415"/>
            <a:ext cx="8334487" cy="1337945"/>
          </a:xfrm>
          <a:prstGeom prst="rect">
            <a:avLst/>
          </a:prstGeom>
          <a:solidFill>
            <a:schemeClr val="accent1">
              <a:lumMod val="40000"/>
              <a:lumOff val="60000"/>
            </a:schemeClr>
          </a:solidFill>
        </p:spPr>
        <p:txBody>
          <a:bodyPr wrap="square" rtlCol="0">
            <a:spAutoFit/>
          </a:bodyPr>
          <a:lstStyle/>
          <a:p>
            <a:pPr indent="0" eaLnBrk="1" latinLnBrk="0" hangingPunct="1">
              <a:lnSpc>
                <a:spcPct val="150000"/>
              </a:lnSpc>
            </a:pPr>
            <a:r>
              <a:rPr lang="zh-CN" altLang="zh-CN" sz="1800" b="1" smtClean="0">
                <a:solidFill>
                  <a:srgbClr val="FF0000"/>
                </a:solidFill>
                <a:latin typeface="微软雅黑" panose="020B0503020204020204" pitchFamily="34" charset="-122"/>
                <a:ea typeface="微软雅黑" panose="020B0503020204020204" pitchFamily="34" charset="-122"/>
              </a:rPr>
              <a:t>注意</a:t>
            </a:r>
            <a:r>
              <a:rPr lang="zh-CN" altLang="zh-CN" sz="1800" b="1" smtClean="0">
                <a:latin typeface="微软雅黑" panose="020B0503020204020204" pitchFamily="34" charset="-122"/>
                <a:ea typeface="微软雅黑" panose="020B0503020204020204" pitchFamily="34" charset="-122"/>
              </a:rPr>
              <a:t>：互为反义词的概念不一定是“矛盾关系”，但一定是“不相容关系”。比如“黑”与“白”互为反义词，但是它们两个概念是“反对关系”，因为除了“黑”“白”两种颜色外，我们还有其他很多种颜色。</a:t>
            </a:r>
            <a:endParaRPr lang="zh-CN" altLang="en-US" sz="1800" b="1" smtClean="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wipe(down)">
                                      <p:cBhvr>
                                        <p:cTn id="2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学习活动三：了解逻辑</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6574790" y="741045"/>
            <a:ext cx="2533650" cy="586105"/>
          </a:xfrm>
          <a:prstGeom prst="rect">
            <a:avLst/>
          </a:prstGeom>
        </p:spPr>
      </p:pic>
      <p:sp>
        <p:nvSpPr>
          <p:cNvPr id="4" name="内容占位符 3"/>
          <p:cNvSpPr>
            <a:spLocks noGrp="1"/>
          </p:cNvSpPr>
          <p:nvPr>
            <p:ph idx="1"/>
          </p:nvPr>
        </p:nvSpPr>
        <p:spPr bwMode="auto">
          <a:xfrm>
            <a:off x="6948170" y="915670"/>
            <a:ext cx="144843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sz="2400" b="1" smtClean="0">
                <a:solidFill>
                  <a:srgbClr val="FF0000"/>
                </a:solidFill>
                <a:latin typeface="微软雅黑" panose="020B0503020204020204" pitchFamily="34" charset="-122"/>
                <a:ea typeface="微软雅黑" panose="020B0503020204020204" pitchFamily="34" charset="-122"/>
              </a:rPr>
              <a:t>推理形式</a:t>
            </a:r>
          </a:p>
        </p:txBody>
      </p:sp>
      <p:sp>
        <p:nvSpPr>
          <p:cNvPr id="5" name="矩形 4"/>
          <p:cNvSpPr/>
          <p:nvPr/>
        </p:nvSpPr>
        <p:spPr>
          <a:xfrm>
            <a:off x="67310" y="1275080"/>
            <a:ext cx="8890000" cy="3876675"/>
          </a:xfrm>
          <a:prstGeom prst="rect">
            <a:avLst/>
          </a:prstGeom>
        </p:spPr>
        <p:txBody>
          <a:bodyPr wrap="square">
            <a:spAutoFit/>
          </a:bodyPr>
          <a:lstStyle/>
          <a:p>
            <a:pPr indent="0" eaLnBrk="1" fontAlgn="auto" latinLnBrk="0" hangingPunct="1">
              <a:lnSpc>
                <a:spcPct val="150000"/>
              </a:lnSpc>
            </a:pPr>
            <a:r>
              <a:rPr altLang="zh-CN" sz="2000" smtClean="0">
                <a:latin typeface="微软雅黑" panose="020B0503020204020204" pitchFamily="34" charset="-122"/>
                <a:ea typeface="微软雅黑" panose="020B0503020204020204" pitchFamily="34" charset="-122"/>
              </a:rPr>
              <a:t>逻辑推理主要有三种形式：</a:t>
            </a:r>
            <a:r>
              <a:rPr altLang="zh-CN" sz="2000" smtClean="0">
                <a:solidFill>
                  <a:srgbClr val="FF0000"/>
                </a:solidFill>
                <a:latin typeface="微软雅黑" panose="020B0503020204020204" pitchFamily="34" charset="-122"/>
                <a:ea typeface="微软雅黑" panose="020B0503020204020204" pitchFamily="34" charset="-122"/>
              </a:rPr>
              <a:t>演绎推理</a:t>
            </a:r>
            <a:r>
              <a:rPr altLang="zh-CN" sz="2000" smtClean="0">
                <a:latin typeface="微软雅黑" panose="020B0503020204020204" pitchFamily="34" charset="-122"/>
                <a:ea typeface="微软雅黑" panose="020B0503020204020204" pitchFamily="34" charset="-122"/>
              </a:rPr>
              <a:t>、</a:t>
            </a:r>
            <a:r>
              <a:rPr altLang="zh-CN" sz="2000" smtClean="0">
                <a:solidFill>
                  <a:srgbClr val="FF0000"/>
                </a:solidFill>
                <a:latin typeface="微软雅黑" panose="020B0503020204020204" pitchFamily="34" charset="-122"/>
                <a:ea typeface="微软雅黑" panose="020B0503020204020204" pitchFamily="34" charset="-122"/>
              </a:rPr>
              <a:t>归纳推理</a:t>
            </a:r>
            <a:r>
              <a:rPr altLang="zh-CN" sz="2000" smtClean="0">
                <a:latin typeface="微软雅黑" panose="020B0503020204020204" pitchFamily="34" charset="-122"/>
                <a:ea typeface="微软雅黑" panose="020B0503020204020204" pitchFamily="34" charset="-122"/>
              </a:rPr>
              <a:t>和</a:t>
            </a:r>
            <a:r>
              <a:rPr altLang="zh-CN" sz="2000" smtClean="0">
                <a:solidFill>
                  <a:srgbClr val="FF0000"/>
                </a:solidFill>
                <a:latin typeface="微软雅黑" panose="020B0503020204020204" pitchFamily="34" charset="-122"/>
                <a:ea typeface="微软雅黑" panose="020B0503020204020204" pitchFamily="34" charset="-122"/>
              </a:rPr>
              <a:t>类比推理</a:t>
            </a:r>
            <a:r>
              <a:rPr altLang="zh-CN" sz="2000" smtClean="0">
                <a:latin typeface="微软雅黑" panose="020B0503020204020204" pitchFamily="34" charset="-122"/>
                <a:ea typeface="微软雅黑" panose="020B0503020204020204" pitchFamily="34" charset="-122"/>
              </a:rPr>
              <a:t>。</a:t>
            </a:r>
          </a:p>
          <a:p>
            <a:pPr indent="0" eaLnBrk="1" fontAlgn="auto" latinLnBrk="0" hangingPunct="1">
              <a:lnSpc>
                <a:spcPct val="150000"/>
              </a:lnSpc>
            </a:pPr>
            <a:r>
              <a:rPr altLang="zh-CN" sz="1800" smtClean="0">
                <a:latin typeface="微软雅黑" panose="020B0503020204020204" pitchFamily="34" charset="-122"/>
                <a:ea typeface="微软雅黑" panose="020B0503020204020204" pitchFamily="34" charset="-122"/>
              </a:rPr>
              <a:t>（1）演绎推理，就是从一般性的前提出发，通过推导即“演绎”，得出具体陈述或个别结论的过程，也就是从一般到特殊的一种推理。</a:t>
            </a:r>
          </a:p>
          <a:p>
            <a:pPr indent="0" eaLnBrk="1" fontAlgn="auto" latinLnBrk="0" hangingPunct="1">
              <a:lnSpc>
                <a:spcPct val="150000"/>
              </a:lnSpc>
            </a:pPr>
            <a:r>
              <a:rPr altLang="zh-CN" sz="1800" smtClean="0">
                <a:latin typeface="微软雅黑" panose="020B0503020204020204" pitchFamily="34" charset="-122"/>
                <a:ea typeface="微软雅黑" panose="020B0503020204020204" pitchFamily="34" charset="-122"/>
              </a:rPr>
              <a:t>（2）归纳推理，就是从个别性知识推出一般性结论的推理，可分为完全归纳推理和不完全归纳推理。</a:t>
            </a:r>
          </a:p>
          <a:p>
            <a:pPr indent="0" eaLnBrk="1" fontAlgn="auto" latinLnBrk="0" hangingPunct="1">
              <a:lnSpc>
                <a:spcPct val="150000"/>
              </a:lnSpc>
            </a:pPr>
            <a:r>
              <a:rPr altLang="zh-CN" sz="1800" smtClean="0">
                <a:latin typeface="微软雅黑" panose="020B0503020204020204" pitchFamily="34" charset="-122"/>
                <a:ea typeface="微软雅黑" panose="020B0503020204020204" pitchFamily="34" charset="-122"/>
              </a:rPr>
              <a:t>①完全归纳推理是根据某类事物每一对象都具有某种属性，从而推出该类事物都具有该种属性的结论。</a:t>
            </a:r>
          </a:p>
          <a:p>
            <a:pPr indent="0" eaLnBrk="1" fontAlgn="auto" latinLnBrk="0" hangingPunct="1">
              <a:lnSpc>
                <a:spcPct val="150000"/>
              </a:lnSpc>
            </a:pPr>
            <a:r>
              <a:rPr altLang="zh-CN" sz="1800" smtClean="0">
                <a:latin typeface="微软雅黑" panose="020B0503020204020204" pitchFamily="34" charset="-122"/>
                <a:ea typeface="微软雅黑" panose="020B0503020204020204" pitchFamily="34" charset="-122"/>
              </a:rPr>
              <a:t>②不完全归纳推理是根据某类事物部分对象都具有某种属性，从而推出该类事物都具有该种属性的结论。不完全归纳推理包括简单枚举归纳推理和科学归纳推理。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amond(in)">
                                      <p:cBhvr>
                                        <p:cTn id="17" dur="20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wedge">
                                      <p:cBhvr>
                                        <p:cTn id="28" dur="2000"/>
                                        <p:tgtEl>
                                          <p:spTgt spid="5">
                                            <p:txEl>
                                              <p:pRg st="1" end="1"/>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0" presetClass="entr" presetSubtype="0" fill="hold"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animEffect transition="in" filter="wedge">
                                      <p:cBhvr>
                                        <p:cTn id="33" dur="2000"/>
                                        <p:tgtEl>
                                          <p:spTgt spid="5">
                                            <p:txEl>
                                              <p:pRg st="2" end="2"/>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0" presetClass="entr" presetSubtype="0" fill="hold" nodeType="click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wedge">
                                      <p:cBhvr>
                                        <p:cTn id="38" dur="2000"/>
                                        <p:tgtEl>
                                          <p:spTgt spid="5">
                                            <p:txEl>
                                              <p:pRg st="3" end="3"/>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0" presetClass="entr" presetSubtype="0" fill="hold"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wedge">
                                      <p:cBhvr>
                                        <p:cTn id="43"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学习活动三：了解逻辑</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6574790" y="741045"/>
            <a:ext cx="2533650" cy="586105"/>
          </a:xfrm>
          <a:prstGeom prst="rect">
            <a:avLst/>
          </a:prstGeom>
        </p:spPr>
      </p:pic>
      <p:sp>
        <p:nvSpPr>
          <p:cNvPr id="4" name="内容占位符 3"/>
          <p:cNvSpPr>
            <a:spLocks noGrp="1"/>
          </p:cNvSpPr>
          <p:nvPr>
            <p:ph idx="1"/>
          </p:nvPr>
        </p:nvSpPr>
        <p:spPr bwMode="auto">
          <a:xfrm>
            <a:off x="6948170" y="915670"/>
            <a:ext cx="144843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sz="2400" b="1" smtClean="0">
                <a:solidFill>
                  <a:srgbClr val="FF0000"/>
                </a:solidFill>
                <a:latin typeface="微软雅黑" panose="020B0503020204020204" pitchFamily="34" charset="-122"/>
                <a:ea typeface="微软雅黑" panose="020B0503020204020204" pitchFamily="34" charset="-122"/>
              </a:rPr>
              <a:t>推理形式</a:t>
            </a:r>
          </a:p>
        </p:txBody>
      </p:sp>
      <p:sp>
        <p:nvSpPr>
          <p:cNvPr id="5" name="矩形 4"/>
          <p:cNvSpPr/>
          <p:nvPr/>
        </p:nvSpPr>
        <p:spPr>
          <a:xfrm>
            <a:off x="67310" y="1357630"/>
            <a:ext cx="8890000" cy="3784600"/>
          </a:xfrm>
          <a:prstGeom prst="rect">
            <a:avLst/>
          </a:prstGeom>
        </p:spPr>
        <p:txBody>
          <a:bodyPr wrap="square">
            <a:spAutoFit/>
          </a:bodyPr>
          <a:lstStyle/>
          <a:p>
            <a:pPr indent="0" eaLnBrk="1" fontAlgn="auto" latinLnBrk="0" hangingPunct="1">
              <a:lnSpc>
                <a:spcPct val="150000"/>
              </a:lnSpc>
            </a:pPr>
            <a:r>
              <a:rPr altLang="zh-CN" sz="2000" smtClean="0">
                <a:latin typeface="微软雅黑" panose="020B0503020204020204" pitchFamily="34" charset="-122"/>
                <a:ea typeface="微软雅黑" panose="020B0503020204020204" pitchFamily="34" charset="-122"/>
                <a:sym typeface="+mn-ea"/>
              </a:rPr>
              <a:t>（3）类比推理，是从特殊到特殊的推理形式，亦称“类推”。根据两个对象在某些属性上相同或相似，通过比较而推断出它们在其他属性上也相同。可分为完全类推和不完全类推两种形式。</a:t>
            </a:r>
            <a:endParaRPr altLang="zh-CN" sz="2000" smtClean="0">
              <a:latin typeface="微软雅黑" panose="020B0503020204020204" pitchFamily="34" charset="-122"/>
              <a:ea typeface="微软雅黑" panose="020B0503020204020204" pitchFamily="34" charset="-122"/>
            </a:endParaRPr>
          </a:p>
          <a:p>
            <a:pPr indent="0" eaLnBrk="1" fontAlgn="auto" latinLnBrk="0" hangingPunct="1">
              <a:lnSpc>
                <a:spcPct val="150000"/>
              </a:lnSpc>
            </a:pPr>
            <a:r>
              <a:rPr altLang="zh-CN" sz="2000" smtClean="0">
                <a:latin typeface="微软雅黑" panose="020B0503020204020204" pitchFamily="34" charset="-122"/>
                <a:ea typeface="微软雅黑" panose="020B0503020204020204" pitchFamily="34" charset="-122"/>
                <a:sym typeface="+mn-ea"/>
              </a:rPr>
              <a:t>①完全类推是两个或两类事物在进行比较的方面完全相同时的类推</a:t>
            </a:r>
            <a:r>
              <a:rPr lang="zh-CN" sz="2000" smtClean="0">
                <a:latin typeface="微软雅黑" panose="020B0503020204020204" pitchFamily="34" charset="-122"/>
                <a:ea typeface="微软雅黑" panose="020B0503020204020204" pitchFamily="34" charset="-122"/>
                <a:sym typeface="+mn-ea"/>
              </a:rPr>
              <a:t>。</a:t>
            </a:r>
            <a:endParaRPr altLang="zh-CN" sz="2000" smtClean="0">
              <a:latin typeface="微软雅黑" panose="020B0503020204020204" pitchFamily="34" charset="-122"/>
              <a:ea typeface="微软雅黑" panose="020B0503020204020204" pitchFamily="34" charset="-122"/>
            </a:endParaRPr>
          </a:p>
          <a:p>
            <a:pPr indent="0" eaLnBrk="1" fontAlgn="auto" latinLnBrk="0" hangingPunct="1">
              <a:lnSpc>
                <a:spcPct val="150000"/>
              </a:lnSpc>
            </a:pPr>
            <a:r>
              <a:rPr altLang="zh-CN" sz="2000" smtClean="0">
                <a:latin typeface="微软雅黑" panose="020B0503020204020204" pitchFamily="34" charset="-122"/>
                <a:ea typeface="微软雅黑" panose="020B0503020204020204" pitchFamily="34" charset="-122"/>
                <a:sym typeface="+mn-ea"/>
              </a:rPr>
              <a:t>②不完全类推是两个或两类事物在进行比较的方面不完全相同时的类推。</a:t>
            </a:r>
            <a:endParaRPr altLang="zh-CN" sz="2000" smtClean="0">
              <a:latin typeface="微软雅黑" panose="020B0503020204020204" pitchFamily="34" charset="-122"/>
              <a:ea typeface="微软雅黑" panose="020B0503020204020204" pitchFamily="34" charset="-122"/>
            </a:endParaRPr>
          </a:p>
          <a:p>
            <a:pPr indent="0" eaLnBrk="1" fontAlgn="auto" latinLnBrk="0" hangingPunct="1">
              <a:lnSpc>
                <a:spcPct val="150000"/>
              </a:lnSpc>
            </a:pPr>
            <a:r>
              <a:rPr altLang="zh-CN" sz="2000" smtClean="0">
                <a:latin typeface="微软雅黑" panose="020B0503020204020204" pitchFamily="34" charset="-122"/>
                <a:ea typeface="微软雅黑" panose="020B0503020204020204" pitchFamily="34" charset="-122"/>
                <a:sym typeface="+mn-ea"/>
              </a:rPr>
              <a:t>如果要证明一个结论是正确的，我们要经过严密的论证；但要证明一个结论是错误的，往往只需要举出一个反例即可。因此，我们重点掌握</a:t>
            </a:r>
            <a:r>
              <a:rPr altLang="zh-CN" sz="2000" smtClean="0">
                <a:solidFill>
                  <a:srgbClr val="FF0000"/>
                </a:solidFill>
                <a:latin typeface="微软雅黑" panose="020B0503020204020204" pitchFamily="34" charset="-122"/>
                <a:ea typeface="微软雅黑" panose="020B0503020204020204" pitchFamily="34" charset="-122"/>
                <a:sym typeface="+mn-ea"/>
              </a:rPr>
              <a:t>演绎推理</a:t>
            </a:r>
            <a:r>
              <a:rPr altLang="zh-CN" sz="2000" smtClean="0">
                <a:latin typeface="微软雅黑" panose="020B0503020204020204" pitchFamily="34" charset="-122"/>
                <a:ea typeface="微软雅黑" panose="020B0503020204020204" pitchFamily="34" charset="-122"/>
                <a:sym typeface="+mn-ea"/>
              </a:rPr>
              <a:t>的推理过程和规律。</a:t>
            </a:r>
            <a:endParaRPr altLang="zh-CN" sz="2000" smtClean="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edge">
                                      <p:cBhvr>
                                        <p:cTn id="7" dur="20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edge">
                                      <p:cBhvr>
                                        <p:cTn id="12" dur="20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edge">
                                      <p:cBhvr>
                                        <p:cTn id="17" dur="20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edge">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rot="1200000">
            <a:off x="7726680" y="3114675"/>
            <a:ext cx="1649730" cy="1477010"/>
          </a:xfrm>
          <a:prstGeom prst="rect">
            <a:avLst/>
          </a:prstGeom>
          <a:noFill/>
        </p:spPr>
        <p:txBody>
          <a:bodyPr wrap="square" lIns="0" tIns="0" rIns="0" bIns="0" rtlCol="0">
            <a:spAutoFit/>
          </a:bodyPr>
          <a:lstStyle/>
          <a:p>
            <a:r>
              <a:rPr lang="zh-CN" altLang="en-US" sz="9600" b="1" smtClean="0">
                <a:solidFill>
                  <a:srgbClr val="C00000"/>
                </a:solidFill>
                <a:latin typeface="黑体" panose="02010609060101010101" charset="-122"/>
                <a:ea typeface="黑体" panose="02010609060101010101" charset="-122"/>
              </a:rPr>
              <a:t>？</a:t>
            </a:r>
          </a:p>
        </p:txBody>
      </p:sp>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学习活动四：了解推理</a:t>
            </a:r>
          </a:p>
        </p:txBody>
      </p:sp>
      <p:sp>
        <p:nvSpPr>
          <p:cNvPr id="6" name="矩形 5"/>
          <p:cNvSpPr/>
          <p:nvPr/>
        </p:nvSpPr>
        <p:spPr>
          <a:xfrm>
            <a:off x="345394" y="823268"/>
            <a:ext cx="7923008" cy="1753235"/>
          </a:xfrm>
          <a:prstGeom prst="rect">
            <a:avLst/>
          </a:prstGeom>
        </p:spPr>
        <p:txBody>
          <a:bodyPr wrap="square">
            <a:spAutoFit/>
          </a:bodyPr>
          <a:lstStyle/>
          <a:p>
            <a:pPr fontAlgn="auto">
              <a:lnSpc>
                <a:spcPct val="150000"/>
              </a:lnSpc>
            </a:pPr>
            <a:r>
              <a:rPr lang="zh-CN" altLang="zh-CN" sz="2400" b="1" smtClean="0">
                <a:latin typeface="微软雅黑" panose="020B0503020204020204" pitchFamily="34" charset="-122"/>
                <a:ea typeface="微软雅黑" panose="020B0503020204020204" pitchFamily="34" charset="-122"/>
                <a:cs typeface="微软雅黑" panose="020B0503020204020204" pitchFamily="34" charset="-122"/>
              </a:rPr>
              <a:t>示例1：前提：所有的虚词都是词，</a:t>
            </a:r>
          </a:p>
          <a:p>
            <a:pPr fontAlgn="auto">
              <a:lnSpc>
                <a:spcPct val="150000"/>
              </a:lnSpc>
            </a:pPr>
            <a:r>
              <a:rPr lang="en-US" altLang="zh-CN" sz="24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b="1" smtClean="0">
                <a:latin typeface="微软雅黑" panose="020B0503020204020204" pitchFamily="34" charset="-122"/>
                <a:ea typeface="微软雅黑" panose="020B0503020204020204" pitchFamily="34" charset="-122"/>
                <a:cs typeface="微软雅黑" panose="020B0503020204020204" pitchFamily="34" charset="-122"/>
              </a:rPr>
              <a:t>所有的介词都是虚词，</a:t>
            </a:r>
          </a:p>
          <a:p>
            <a:pPr fontAlgn="auto">
              <a:lnSpc>
                <a:spcPct val="150000"/>
              </a:lnSpc>
            </a:pPr>
            <a:r>
              <a:rPr lang="en-US" altLang="zh-CN" sz="24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b="1" smtClean="0">
                <a:latin typeface="微软雅黑" panose="020B0503020204020204" pitchFamily="34" charset="-122"/>
                <a:ea typeface="微软雅黑" panose="020B0503020204020204" pitchFamily="34" charset="-122"/>
                <a:cs typeface="微软雅黑" panose="020B0503020204020204" pitchFamily="34" charset="-122"/>
              </a:rPr>
              <a:t>结论：所有的介词都是词。</a:t>
            </a:r>
          </a:p>
        </p:txBody>
      </p:sp>
      <p:sp>
        <p:nvSpPr>
          <p:cNvPr id="16" name="矩形 15"/>
          <p:cNvSpPr/>
          <p:nvPr/>
        </p:nvSpPr>
        <p:spPr>
          <a:xfrm>
            <a:off x="345440" y="3075940"/>
            <a:ext cx="4947285" cy="1753235"/>
          </a:xfrm>
          <a:prstGeom prst="rect">
            <a:avLst/>
          </a:prstGeom>
        </p:spPr>
        <p:txBody>
          <a:bodyPr wrap="square">
            <a:spAutoFit/>
          </a:bodyPr>
          <a:lstStyle/>
          <a:p>
            <a:pPr lvl="0" fontAlgn="auto">
              <a:lnSpc>
                <a:spcPct val="150000"/>
              </a:lnSpc>
            </a:pPr>
            <a:r>
              <a:rPr lang="zh-CN" altLang="zh-CN" sz="24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示例2：前提：比喻是一种修辞手法，</a:t>
            </a:r>
          </a:p>
          <a:p>
            <a:pPr lvl="0" fontAlgn="auto">
              <a:lnSpc>
                <a:spcPct val="150000"/>
              </a:lnSpc>
            </a:pPr>
            <a:r>
              <a:rPr lang="en-US" altLang="zh-CN" sz="24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借代是一种修辞手法，</a:t>
            </a:r>
          </a:p>
          <a:p>
            <a:pPr lvl="0" fontAlgn="auto">
              <a:lnSpc>
                <a:spcPct val="150000"/>
              </a:lnSpc>
            </a:pPr>
            <a:r>
              <a:rPr lang="en-US" altLang="zh-CN" sz="24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结论：借代是比喻。</a:t>
            </a:r>
          </a:p>
        </p:txBody>
      </p:sp>
      <p:sp>
        <p:nvSpPr>
          <p:cNvPr id="100" name="文本框 99"/>
          <p:cNvSpPr txBox="1"/>
          <p:nvPr/>
        </p:nvSpPr>
        <p:spPr>
          <a:xfrm>
            <a:off x="5868035" y="1635760"/>
            <a:ext cx="2686685" cy="1814830"/>
          </a:xfrm>
          <a:prstGeom prst="rect">
            <a:avLst/>
          </a:prstGeom>
          <a:noFill/>
          <a:ln w="9525">
            <a:noFill/>
          </a:ln>
        </p:spPr>
        <p:txBody>
          <a:bodyPr wrap="square">
            <a:spAutoFit/>
          </a:bodyPr>
          <a:lstStyle/>
          <a:p>
            <a:pPr marL="0" indent="0"/>
            <a:r>
              <a:rPr lang="zh-CN"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这两个推理的前提都为真，但1的结论为真，2的结论为假。</a:t>
            </a:r>
            <a:endPar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down)">
                                      <p:cBhvr>
                                        <p:cTn id="12" dur="500"/>
                                        <p:tgtEl>
                                          <p:spTgt spid="6">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00"/>
                                        <p:tgtEl>
                                          <p:spTgt spid="6">
                                            <p:txEl>
                                              <p:pRg st="1" end="1"/>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wipe(down)">
                                      <p:cBhvr>
                                        <p:cTn id="18" dur="500"/>
                                        <p:tgtEl>
                                          <p:spTgt spid="6">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Effect transition="in" filter="wipe(down)">
                                      <p:cBhvr>
                                        <p:cTn id="23" dur="500"/>
                                        <p:tgtEl>
                                          <p:spTgt spid="16">
                                            <p:txEl>
                                              <p:pRg st="0" end="0"/>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6">
                                            <p:txEl>
                                              <p:pRg st="1" end="1"/>
                                            </p:txEl>
                                          </p:spTgt>
                                        </p:tgtEl>
                                        <p:attrNameLst>
                                          <p:attrName>style.visibility</p:attrName>
                                        </p:attrNameLst>
                                      </p:cBhvr>
                                      <p:to>
                                        <p:strVal val="visible"/>
                                      </p:to>
                                    </p:set>
                                    <p:animEffect transition="in" filter="wipe(down)">
                                      <p:cBhvr>
                                        <p:cTn id="26" dur="500"/>
                                        <p:tgtEl>
                                          <p:spTgt spid="16">
                                            <p:txEl>
                                              <p:pRg st="1" end="1"/>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6">
                                            <p:txEl>
                                              <p:pRg st="2" end="2"/>
                                            </p:txEl>
                                          </p:spTgt>
                                        </p:tgtEl>
                                        <p:attrNameLst>
                                          <p:attrName>style.visibility</p:attrName>
                                        </p:attrNameLst>
                                      </p:cBhvr>
                                      <p:to>
                                        <p:strVal val="visible"/>
                                      </p:to>
                                    </p:set>
                                    <p:animEffect transition="in" filter="wipe(down)">
                                      <p:cBhvr>
                                        <p:cTn id="29" dur="500"/>
                                        <p:tgtEl>
                                          <p:spTgt spid="16">
                                            <p:txEl>
                                              <p:pRg st="2" end="2"/>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strips(downLeft)">
                                      <p:cBhvr>
                                        <p:cTn id="34" dur="500"/>
                                        <p:tgtEl>
                                          <p:spTgt spid="100"/>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80">
                                          <p:stCondLst>
                                            <p:cond delay="0"/>
                                          </p:stCondLst>
                                        </p:cTn>
                                        <p:tgtEl>
                                          <p:spTgt spid="12"/>
                                        </p:tgtEl>
                                      </p:cBhvr>
                                    </p:animEffect>
                                    <p:anim calcmode="lin" valueType="num">
                                      <p:cBhvr>
                                        <p:cTn id="4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5" dur="26">
                                          <p:stCondLst>
                                            <p:cond delay="650"/>
                                          </p:stCondLst>
                                        </p:cTn>
                                        <p:tgtEl>
                                          <p:spTgt spid="12"/>
                                        </p:tgtEl>
                                      </p:cBhvr>
                                      <p:to x="100000" y="60000"/>
                                    </p:animScale>
                                    <p:animScale>
                                      <p:cBhvr>
                                        <p:cTn id="46" dur="166" decel="50000">
                                          <p:stCondLst>
                                            <p:cond delay="676"/>
                                          </p:stCondLst>
                                        </p:cTn>
                                        <p:tgtEl>
                                          <p:spTgt spid="12"/>
                                        </p:tgtEl>
                                      </p:cBhvr>
                                      <p:to x="100000" y="100000"/>
                                    </p:animScale>
                                    <p:animScale>
                                      <p:cBhvr>
                                        <p:cTn id="47" dur="26">
                                          <p:stCondLst>
                                            <p:cond delay="1312"/>
                                          </p:stCondLst>
                                        </p:cTn>
                                        <p:tgtEl>
                                          <p:spTgt spid="12"/>
                                        </p:tgtEl>
                                      </p:cBhvr>
                                      <p:to x="100000" y="80000"/>
                                    </p:animScale>
                                    <p:animScale>
                                      <p:cBhvr>
                                        <p:cTn id="48" dur="166" decel="50000">
                                          <p:stCondLst>
                                            <p:cond delay="1338"/>
                                          </p:stCondLst>
                                        </p:cTn>
                                        <p:tgtEl>
                                          <p:spTgt spid="12"/>
                                        </p:tgtEl>
                                      </p:cBhvr>
                                      <p:to x="100000" y="100000"/>
                                    </p:animScale>
                                    <p:animScale>
                                      <p:cBhvr>
                                        <p:cTn id="49" dur="26">
                                          <p:stCondLst>
                                            <p:cond delay="1642"/>
                                          </p:stCondLst>
                                        </p:cTn>
                                        <p:tgtEl>
                                          <p:spTgt spid="12"/>
                                        </p:tgtEl>
                                      </p:cBhvr>
                                      <p:to x="100000" y="90000"/>
                                    </p:animScale>
                                    <p:animScale>
                                      <p:cBhvr>
                                        <p:cTn id="50" dur="166" decel="50000">
                                          <p:stCondLst>
                                            <p:cond delay="1668"/>
                                          </p:stCondLst>
                                        </p:cTn>
                                        <p:tgtEl>
                                          <p:spTgt spid="12"/>
                                        </p:tgtEl>
                                      </p:cBhvr>
                                      <p:to x="100000" y="100000"/>
                                    </p:animScale>
                                    <p:animScale>
                                      <p:cBhvr>
                                        <p:cTn id="51" dur="26">
                                          <p:stCondLst>
                                            <p:cond delay="1808"/>
                                          </p:stCondLst>
                                        </p:cTn>
                                        <p:tgtEl>
                                          <p:spTgt spid="12"/>
                                        </p:tgtEl>
                                      </p:cBhvr>
                                      <p:to x="100000" y="95000"/>
                                    </p:animScale>
                                    <p:animScale>
                                      <p:cBhvr>
                                        <p:cTn id="52"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6" grpId="0" uiExpand="1" build="allAtOnce"/>
      <p:bldP spid="16" grpId="0" uiExpand="1" build="allAtOnce"/>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学习活动四：了解推理</a:t>
            </a:r>
          </a:p>
        </p:txBody>
      </p:sp>
      <p:sp>
        <p:nvSpPr>
          <p:cNvPr id="2" name="矩形 1"/>
          <p:cNvSpPr/>
          <p:nvPr/>
        </p:nvSpPr>
        <p:spPr>
          <a:xfrm>
            <a:off x="251460" y="946785"/>
            <a:ext cx="5009515" cy="1938020"/>
          </a:xfrm>
          <a:prstGeom prst="rect">
            <a:avLst/>
          </a:prstGeom>
        </p:spPr>
        <p:txBody>
          <a:bodyPr wrap="square">
            <a:spAutoFit/>
          </a:bodyPr>
          <a:lstStyle/>
          <a:p>
            <a:pPr fontAlgn="auto">
              <a:lnSpc>
                <a:spcPct val="150000"/>
              </a:lnSpc>
            </a:pPr>
            <a:r>
              <a:rPr lang="en-US" altLang="zh-CN" sz="2000" b="1" smtClean="0">
                <a:latin typeface="微软雅黑" panose="020B0503020204020204" pitchFamily="34" charset="-122"/>
                <a:ea typeface="微软雅黑" panose="020B0503020204020204" pitchFamily="34" charset="-122"/>
              </a:rPr>
              <a:t>1.</a:t>
            </a:r>
            <a:r>
              <a:rPr lang="zh-CN" altLang="zh-CN" sz="2000" b="1" smtClean="0">
                <a:latin typeface="微软雅黑" panose="020B0503020204020204" pitchFamily="34" charset="-122"/>
                <a:ea typeface="微软雅黑" panose="020B0503020204020204" pitchFamily="34" charset="-122"/>
              </a:rPr>
              <a:t>这两组推理都有三个概念，前提中有一个概念是重复的。</a:t>
            </a:r>
          </a:p>
          <a:p>
            <a:pPr fontAlgn="auto">
              <a:lnSpc>
                <a:spcPct val="150000"/>
              </a:lnSpc>
            </a:pPr>
            <a:r>
              <a:rPr lang="en-US" altLang="zh-CN" sz="2000" b="1" smtClean="0">
                <a:latin typeface="微软雅黑" panose="020B0503020204020204" pitchFamily="34" charset="-122"/>
                <a:ea typeface="微软雅黑" panose="020B0503020204020204" pitchFamily="34" charset="-122"/>
              </a:rPr>
              <a:t>2.</a:t>
            </a:r>
            <a:r>
              <a:rPr lang="zh-CN" altLang="zh-CN" sz="2000" b="1" smtClean="0">
                <a:latin typeface="微软雅黑" panose="020B0503020204020204" pitchFamily="34" charset="-122"/>
                <a:ea typeface="微软雅黑" panose="020B0503020204020204" pitchFamily="34" charset="-122"/>
              </a:rPr>
              <a:t>重复的概念的位置不一样，导致结论的真假不同。</a:t>
            </a:r>
            <a:endParaRPr lang="en-US" altLang="zh-CN" sz="2000" b="1" smtClean="0">
              <a:latin typeface="微软雅黑" panose="020B0503020204020204" pitchFamily="34" charset="-122"/>
              <a:ea typeface="微软雅黑" panose="020B0503020204020204" pitchFamily="34" charset="-122"/>
            </a:endParaRPr>
          </a:p>
        </p:txBody>
      </p:sp>
      <p:sp>
        <p:nvSpPr>
          <p:cNvPr id="9" name="TextBox 8"/>
          <p:cNvSpPr txBox="1"/>
          <p:nvPr/>
        </p:nvSpPr>
        <p:spPr>
          <a:xfrm>
            <a:off x="251301" y="3075781"/>
            <a:ext cx="5201603" cy="1938020"/>
          </a:xfrm>
          <a:prstGeom prst="rect">
            <a:avLst/>
          </a:prstGeom>
          <a:noFill/>
        </p:spPr>
        <p:txBody>
          <a:bodyPr wrap="square" rtlCol="0">
            <a:spAutoFit/>
          </a:bodyPr>
          <a:lstStyle/>
          <a:p>
            <a:pPr indent="0" fontAlgn="auto">
              <a:lnSpc>
                <a:spcPct val="150000"/>
              </a:lnSpc>
            </a:pPr>
            <a:r>
              <a:rPr lang="zh-CN" altLang="zh-CN" sz="2000" b="1" smtClean="0">
                <a:latin typeface="微软雅黑" panose="020B0503020204020204" pitchFamily="34" charset="-122"/>
                <a:ea typeface="微软雅黑" panose="020B0503020204020204" pitchFamily="34" charset="-122"/>
              </a:rPr>
              <a:t>第一组中“词”和“虚词”，“介词”和“虚词”都是包含关系，推理结论一定为真；而第二组中的“比喻”和“借代”是反对关系，推理结论则为假。</a:t>
            </a:r>
            <a:endParaRPr lang="zh-CN" altLang="en-US" sz="2000" smtClean="0">
              <a:latin typeface="微软雅黑" panose="020B0503020204020204" pitchFamily="34" charset="-122"/>
              <a:ea typeface="微软雅黑" panose="020B0503020204020204" pitchFamily="34" charset="-122"/>
            </a:endParaRPr>
          </a:p>
        </p:txBody>
      </p:sp>
      <p:grpSp>
        <p:nvGrpSpPr>
          <p:cNvPr id="4" name="组合 3"/>
          <p:cNvGrpSpPr/>
          <p:nvPr/>
        </p:nvGrpSpPr>
        <p:grpSpPr>
          <a:xfrm>
            <a:off x="5507990" y="915670"/>
            <a:ext cx="3425825" cy="4098290"/>
            <a:chOff x="7944979" y="1197812"/>
            <a:chExt cx="2548953" cy="5223745"/>
          </a:xfrm>
        </p:grpSpPr>
        <p:grpSp>
          <p:nvGrpSpPr>
            <p:cNvPr id="5" name="组合 4"/>
            <p:cNvGrpSpPr/>
            <p:nvPr/>
          </p:nvGrpSpPr>
          <p:grpSpPr>
            <a:xfrm>
              <a:off x="7944979" y="1197812"/>
              <a:ext cx="2448317" cy="2412671"/>
              <a:chOff x="5436096" y="3140968"/>
              <a:chExt cx="2448317" cy="2412671"/>
            </a:xfrm>
          </p:grpSpPr>
          <p:sp>
            <p:nvSpPr>
              <p:cNvPr id="15" name="椭圆 14"/>
              <p:cNvSpPr/>
              <p:nvPr/>
            </p:nvSpPr>
            <p:spPr>
              <a:xfrm>
                <a:off x="5436096" y="3140968"/>
                <a:ext cx="2448317" cy="2412671"/>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r>
                  <a:rPr lang="zh-CN" altLang="en-US" smtClean="0">
                    <a:solidFill>
                      <a:schemeClr val="tx1"/>
                    </a:solidFill>
                  </a:rPr>
                  <a:t>词</a:t>
                </a:r>
                <a:endParaRPr lang="zh-CN" altLang="en-US">
                  <a:solidFill>
                    <a:schemeClr val="tx1"/>
                  </a:solidFill>
                </a:endParaRPr>
              </a:p>
            </p:txBody>
          </p:sp>
          <p:sp>
            <p:nvSpPr>
              <p:cNvPr id="7" name="椭圆 6"/>
              <p:cNvSpPr/>
              <p:nvPr/>
            </p:nvSpPr>
            <p:spPr>
              <a:xfrm>
                <a:off x="5940152" y="3429000"/>
                <a:ext cx="1872208" cy="165618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endParaRPr lang="zh-CN" altLang="en-US" smtClean="0">
                  <a:solidFill>
                    <a:schemeClr val="tx1"/>
                  </a:solidFill>
                </a:endParaRPr>
              </a:p>
              <a:p>
                <a:pPr algn="ctr"/>
                <a:r>
                  <a:rPr lang="zh-CN" altLang="en-US" smtClean="0">
                    <a:solidFill>
                      <a:schemeClr val="tx1"/>
                    </a:solidFill>
                  </a:rPr>
                  <a:t>虚词</a:t>
                </a:r>
                <a:endParaRPr lang="zh-CN" altLang="en-US">
                  <a:solidFill>
                    <a:schemeClr val="tx1"/>
                  </a:solidFill>
                </a:endParaRPr>
              </a:p>
            </p:txBody>
          </p:sp>
          <p:sp>
            <p:nvSpPr>
              <p:cNvPr id="19" name="椭圆 18"/>
              <p:cNvSpPr/>
              <p:nvPr/>
            </p:nvSpPr>
            <p:spPr>
              <a:xfrm>
                <a:off x="6408204" y="3863228"/>
                <a:ext cx="849086" cy="7877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介词</a:t>
                </a:r>
                <a:endParaRPr lang="zh-CN" altLang="en-US">
                  <a:solidFill>
                    <a:schemeClr val="tx1"/>
                  </a:solidFill>
                </a:endParaRPr>
              </a:p>
            </p:txBody>
          </p:sp>
        </p:grpSp>
        <p:grpSp>
          <p:nvGrpSpPr>
            <p:cNvPr id="20" name="组合 19"/>
            <p:cNvGrpSpPr/>
            <p:nvPr/>
          </p:nvGrpSpPr>
          <p:grpSpPr>
            <a:xfrm>
              <a:off x="7973652" y="3973285"/>
              <a:ext cx="2520280" cy="2448272"/>
              <a:chOff x="5868144" y="2564904"/>
              <a:chExt cx="2520280" cy="2376264"/>
            </a:xfrm>
          </p:grpSpPr>
          <p:sp>
            <p:nvSpPr>
              <p:cNvPr id="21" name="椭圆 20"/>
              <p:cNvSpPr/>
              <p:nvPr/>
            </p:nvSpPr>
            <p:spPr>
              <a:xfrm>
                <a:off x="5868144" y="2564904"/>
                <a:ext cx="2520280" cy="23762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zh-CN" smtClean="0">
                  <a:solidFill>
                    <a:schemeClr val="tx1"/>
                  </a:solidFill>
                </a:endParaRPr>
              </a:p>
              <a:p>
                <a:pPr algn="ctr"/>
                <a:endParaRPr lang="en-US" altLang="zh-CN" smtClean="0">
                  <a:solidFill>
                    <a:schemeClr val="tx1"/>
                  </a:solidFill>
                </a:endParaRPr>
              </a:p>
              <a:p>
                <a:pPr algn="ctr"/>
                <a:endParaRPr lang="en-US" altLang="zh-CN" smtClean="0">
                  <a:solidFill>
                    <a:schemeClr val="tx1"/>
                  </a:solidFill>
                </a:endParaRPr>
              </a:p>
              <a:p>
                <a:pPr algn="ctr"/>
                <a:r>
                  <a:rPr lang="zh-CN" altLang="en-US" smtClean="0">
                    <a:solidFill>
                      <a:schemeClr val="tx1"/>
                    </a:solidFill>
                  </a:rPr>
                  <a:t>修辞手法</a:t>
                </a:r>
                <a:endParaRPr lang="en-US" altLang="zh-CN" smtClean="0">
                  <a:solidFill>
                    <a:schemeClr val="tx1"/>
                  </a:solidFill>
                </a:endParaRPr>
              </a:p>
            </p:txBody>
          </p:sp>
          <p:sp>
            <p:nvSpPr>
              <p:cNvPr id="23" name="椭圆 22"/>
              <p:cNvSpPr/>
              <p:nvPr/>
            </p:nvSpPr>
            <p:spPr>
              <a:xfrm>
                <a:off x="7020272" y="2996952"/>
                <a:ext cx="9144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借代</a:t>
                </a:r>
                <a:endParaRPr lang="zh-CN" altLang="en-US">
                  <a:solidFill>
                    <a:schemeClr val="tx1"/>
                  </a:solidFill>
                </a:endParaRPr>
              </a:p>
            </p:txBody>
          </p:sp>
          <p:sp>
            <p:nvSpPr>
              <p:cNvPr id="24" name="椭圆 23"/>
              <p:cNvSpPr/>
              <p:nvPr/>
            </p:nvSpPr>
            <p:spPr>
              <a:xfrm>
                <a:off x="6012160" y="2996952"/>
                <a:ext cx="914400" cy="9144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mtClean="0">
                    <a:solidFill>
                      <a:schemeClr val="tx1"/>
                    </a:solidFill>
                  </a:rPr>
                  <a:t>比喻</a:t>
                </a:r>
                <a:endParaRPr lang="zh-CN" altLang="en-US">
                  <a:solidFill>
                    <a:schemeClr val="tx1"/>
                  </a:solidFill>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“三段论”直言推理</a:t>
            </a:r>
          </a:p>
        </p:txBody>
      </p:sp>
      <p:sp>
        <p:nvSpPr>
          <p:cNvPr id="6" name="矩形 5"/>
          <p:cNvSpPr/>
          <p:nvPr/>
        </p:nvSpPr>
        <p:spPr>
          <a:xfrm>
            <a:off x="828040" y="843280"/>
            <a:ext cx="7240270" cy="2168525"/>
          </a:xfrm>
          <a:prstGeom prst="rect">
            <a:avLst/>
          </a:prstGeom>
          <a:ln w="12700">
            <a:solidFill>
              <a:schemeClr val="tx1"/>
            </a:solidFill>
          </a:ln>
        </p:spPr>
        <p:txBody>
          <a:bodyPr wrap="square">
            <a:spAutoFit/>
          </a:bodyPr>
          <a:lstStyle/>
          <a:p>
            <a:pPr eaLnBrk="1" fontAlgn="auto" latinLnBrk="0" hangingPunct="1">
              <a:lnSpc>
                <a:spcPct val="15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若是把上边两组推理不可替换的成分保留，可以替换的用大写字母</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M</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表示，再用横线把前提和结论隔开，就会得到如下的抽象形式：</a:t>
            </a:r>
          </a:p>
          <a:p>
            <a:pPr eaLnBrk="1" fontAlgn="auto" latinLnBrk="0" hangingPunct="1">
              <a:lnSpc>
                <a:spcPct val="15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①所有的</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M</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eaLnBrk="1" fontAlgn="auto" latinLnBrk="0" hangingPunct="1">
              <a:lnSpc>
                <a:spcPct val="150000"/>
              </a:lnSpc>
            </a:pP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rPr>
              <a:t>所有的</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rPr>
              <a:t>M</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eaLnBrk="1" fontAlgn="auto" latinLnBrk="0" hangingPunct="1">
              <a:lnSpc>
                <a:spcPct val="150000"/>
              </a:lnSpc>
            </a:pP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所有的</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p>
        </p:txBody>
      </p:sp>
      <p:sp>
        <p:nvSpPr>
          <p:cNvPr id="8" name="矩形 7"/>
          <p:cNvSpPr/>
          <p:nvPr/>
        </p:nvSpPr>
        <p:spPr>
          <a:xfrm>
            <a:off x="3539490" y="1558290"/>
            <a:ext cx="2192655" cy="1430020"/>
          </a:xfrm>
          <a:prstGeom prst="rect">
            <a:avLst/>
          </a:prstGeom>
        </p:spPr>
        <p:txBody>
          <a:bodyPr wrap="square">
            <a:spAutoFit/>
          </a:bodyPr>
          <a:lstStyle/>
          <a:p>
            <a:pPr fontAlgn="auto">
              <a:lnSpc>
                <a:spcPts val="34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②所有的</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M</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480"/>
              </a:lnSpc>
            </a:pP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rPr>
              <a:t>所有的</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rPr>
              <a:t>M</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4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  所有的</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p>
        </p:txBody>
      </p:sp>
      <p:sp>
        <p:nvSpPr>
          <p:cNvPr id="13" name="矩形 12"/>
          <p:cNvSpPr/>
          <p:nvPr/>
        </p:nvSpPr>
        <p:spPr>
          <a:xfrm>
            <a:off x="179705" y="2974975"/>
            <a:ext cx="8912225" cy="2168525"/>
          </a:xfrm>
          <a:prstGeom prst="rect">
            <a:avLst/>
          </a:prstGeom>
          <a:ln w="12700">
            <a:noFill/>
          </a:ln>
        </p:spPr>
        <p:txBody>
          <a:bodyPr wrap="square">
            <a:spAutoFit/>
          </a:bodyPr>
          <a:lstStyle/>
          <a:p>
            <a:pPr eaLnBrk="1" fontAlgn="auto" latinLnBrk="0" hangingPunct="1">
              <a:lnSpc>
                <a:spcPct val="15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上述推理是由两个前提推出一个结论，我们把第一个前提称为</a:t>
            </a:r>
            <a:r>
              <a:rPr lang="zh-CN" altLang="zh-CN" sz="1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“大前提”</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，把第二个前提称为</a:t>
            </a:r>
            <a:r>
              <a:rPr lang="zh-CN" altLang="zh-CN" sz="1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“小前提”</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。把前提中重复的项叫“中项”（</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M</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），把其他两个分别称为“大项”（</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）和“小项”（</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S</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rPr>
              <a:t>），发现我们的推理中“大项”“中项”“小项”各出现两次，而且“中项”是“大项”和“小项”之间的桥梁，推理通过“中项”让“大项”和“小项”建立联系。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edge">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8"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640080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“三段论”直言推理的推理规则</a:t>
            </a:r>
          </a:p>
        </p:txBody>
      </p:sp>
      <p:sp>
        <p:nvSpPr>
          <p:cNvPr id="4" name="矩形 3"/>
          <p:cNvSpPr/>
          <p:nvPr/>
        </p:nvSpPr>
        <p:spPr>
          <a:xfrm>
            <a:off x="179705" y="763270"/>
            <a:ext cx="8714105"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①一个正确的三段论，有且只有三个不同的项，否则就会犯“四词项错误”。</a:t>
            </a:r>
          </a:p>
        </p:txBody>
      </p:sp>
      <p:sp>
        <p:nvSpPr>
          <p:cNvPr id="5" name="矩形 4"/>
          <p:cNvSpPr/>
          <p:nvPr/>
        </p:nvSpPr>
        <p:spPr>
          <a:xfrm>
            <a:off x="180004" y="1379819"/>
            <a:ext cx="7995621"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②三段论的中项至少要周延一次。</a:t>
            </a:r>
          </a:p>
        </p:txBody>
      </p:sp>
      <p:sp>
        <p:nvSpPr>
          <p:cNvPr id="6" name="矩形 5"/>
          <p:cNvSpPr/>
          <p:nvPr/>
        </p:nvSpPr>
        <p:spPr>
          <a:xfrm>
            <a:off x="180004" y="2028789"/>
            <a:ext cx="7995621" cy="553085"/>
          </a:xfrm>
          <a:prstGeom prst="rect">
            <a:avLst/>
          </a:prstGeom>
        </p:spPr>
        <p:txBody>
          <a:bodyPr wrap="square">
            <a:spAutoFit/>
          </a:bodyPr>
          <a:lstStyle/>
          <a:p>
            <a:pPr>
              <a:lnSpc>
                <a:spcPct val="150000"/>
              </a:lnSpc>
            </a:pPr>
            <a:r>
              <a:rPr lang="en-US" altLang="zh-CN" sz="2000" b="1" smtClean="0">
                <a:latin typeface="微软雅黑" panose="020B0503020204020204" pitchFamily="34" charset="-122"/>
                <a:ea typeface="微软雅黑" panose="020B0503020204020204" pitchFamily="34" charset="-122"/>
                <a:sym typeface="+mn-ea"/>
              </a:rPr>
              <a:t>③</a:t>
            </a:r>
            <a:r>
              <a:rPr lang="zh-CN" altLang="zh-CN" sz="2000" b="1" smtClean="0">
                <a:latin typeface="微软雅黑" panose="020B0503020204020204" pitchFamily="34" charset="-122"/>
                <a:ea typeface="微软雅黑" panose="020B0503020204020204" pitchFamily="34" charset="-122"/>
                <a:sym typeface="+mn-ea"/>
              </a:rPr>
              <a:t>在前提中不周延的词项，在结论中不得周延。</a:t>
            </a:r>
            <a:endParaRPr lang="zh-CN" altLang="zh-CN" sz="2000" b="1">
              <a:latin typeface="微软雅黑" panose="020B0503020204020204" pitchFamily="34" charset="-122"/>
              <a:ea typeface="微软雅黑" panose="020B0503020204020204" pitchFamily="34" charset="-122"/>
            </a:endParaRPr>
          </a:p>
        </p:txBody>
      </p:sp>
      <p:sp>
        <p:nvSpPr>
          <p:cNvPr id="8" name="矩形 7"/>
          <p:cNvSpPr/>
          <p:nvPr/>
        </p:nvSpPr>
        <p:spPr>
          <a:xfrm>
            <a:off x="180004" y="2677759"/>
            <a:ext cx="7995621"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④两个否定前提不能推出结论。</a:t>
            </a:r>
          </a:p>
        </p:txBody>
      </p:sp>
      <p:sp>
        <p:nvSpPr>
          <p:cNvPr id="9" name="矩形 8"/>
          <p:cNvSpPr/>
          <p:nvPr/>
        </p:nvSpPr>
        <p:spPr>
          <a:xfrm>
            <a:off x="179705" y="3237865"/>
            <a:ext cx="8738870" cy="1014730"/>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⑤前提有一个是否定的，其结论必是否定的；若结论是否定的，则前提必有一个是否定的。</a:t>
            </a:r>
          </a:p>
        </p:txBody>
      </p:sp>
      <p:sp>
        <p:nvSpPr>
          <p:cNvPr id="7" name="矩形 6"/>
          <p:cNvSpPr/>
          <p:nvPr/>
        </p:nvSpPr>
        <p:spPr>
          <a:xfrm>
            <a:off x="180004" y="4083966"/>
            <a:ext cx="7995621"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⑥两个特称前提推不出结论。</a:t>
            </a:r>
          </a:p>
        </p:txBody>
      </p:sp>
      <p:sp>
        <p:nvSpPr>
          <p:cNvPr id="13" name="矩形 12"/>
          <p:cNvSpPr/>
          <p:nvPr/>
        </p:nvSpPr>
        <p:spPr>
          <a:xfrm>
            <a:off x="180004" y="4592601"/>
            <a:ext cx="7995621" cy="553085"/>
          </a:xfrm>
          <a:prstGeom prst="rect">
            <a:avLst/>
          </a:prstGeom>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sym typeface="+mn-ea"/>
              </a:rPr>
              <a:t>⑦前提中有一个是特称的，结论必须也是特称的。</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edge">
                                      <p:cBhvr>
                                        <p:cTn id="32" dur="2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edge">
                                      <p:cBhvr>
                                        <p:cTn id="4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7"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选言推理</a:t>
            </a:r>
          </a:p>
        </p:txBody>
      </p:sp>
      <p:sp>
        <p:nvSpPr>
          <p:cNvPr id="12" name="矩形 11"/>
          <p:cNvSpPr/>
          <p:nvPr/>
        </p:nvSpPr>
        <p:spPr>
          <a:xfrm>
            <a:off x="485140" y="843280"/>
            <a:ext cx="8280400" cy="1476375"/>
          </a:xfrm>
          <a:prstGeom prst="rect">
            <a:avLst/>
          </a:prstGeom>
          <a:ln w="12700">
            <a:solidFill>
              <a:schemeClr val="tx1"/>
            </a:solidFill>
          </a:ln>
        </p:spPr>
        <p:txBody>
          <a:bodyPr wrap="square">
            <a:spAutoFit/>
          </a:bodyPr>
          <a:lstStyle/>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①他是教师或律师，</a:t>
            </a:r>
          </a:p>
          <a:p>
            <a:pPr fontAlgn="auto">
              <a:lnSpc>
                <a:spcPct val="150000"/>
              </a:lnSpc>
            </a:pPr>
            <a:r>
              <a:rPr lang="zh-CN" altLang="zh-CN" sz="2000" b="1" u="sng" smtClean="0">
                <a:latin typeface="微软雅黑" panose="020B0503020204020204" pitchFamily="34" charset="-122"/>
                <a:ea typeface="微软雅黑" panose="020B0503020204020204" pitchFamily="34" charset="-122"/>
                <a:cs typeface="微软雅黑" panose="020B0503020204020204" pitchFamily="34" charset="-122"/>
              </a:rPr>
              <a:t>他不是教师，</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他是律师。</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2982595" y="843280"/>
            <a:ext cx="2741295" cy="1476375"/>
          </a:xfrm>
          <a:prstGeom prst="rect">
            <a:avLst/>
          </a:prstGeom>
        </p:spPr>
        <p:txBody>
          <a:bodyPr wrap="square">
            <a:spAutoFit/>
          </a:bodyPr>
          <a:lstStyle/>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②他是教师或律师，</a:t>
            </a:r>
          </a:p>
          <a:p>
            <a:pPr fontAlgn="auto">
              <a:lnSpc>
                <a:spcPct val="150000"/>
              </a:lnSpc>
            </a:pPr>
            <a:r>
              <a:rPr lang="zh-CN" altLang="zh-CN" sz="2000" b="1" u="sng" smtClean="0">
                <a:latin typeface="微软雅黑" panose="020B0503020204020204" pitchFamily="34" charset="-122"/>
                <a:ea typeface="微软雅黑" panose="020B0503020204020204" pitchFamily="34" charset="-122"/>
                <a:cs typeface="微软雅黑" panose="020B0503020204020204" pitchFamily="34" charset="-122"/>
              </a:rPr>
              <a:t>他是教师，</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他不是律师。</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TextBox 4"/>
          <p:cNvSpPr txBox="1"/>
          <p:nvPr/>
        </p:nvSpPr>
        <p:spPr>
          <a:xfrm>
            <a:off x="485140" y="2355850"/>
            <a:ext cx="8192770" cy="1476375"/>
          </a:xfrm>
          <a:prstGeom prst="rect">
            <a:avLst/>
          </a:prstGeom>
          <a:noFill/>
          <a:ln w="12700">
            <a:noFill/>
          </a:ln>
        </p:spPr>
        <p:txBody>
          <a:bodyPr wrap="square" rtlCol="0">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rPr>
              <a:t>这两组推理中，“教师”和“律师”就是相容的关系，也就是说他可以既是教师又是律师，那这种推理就是</a:t>
            </a:r>
            <a:r>
              <a:rPr lang="zh-CN" altLang="zh-CN" sz="2000" b="1" smtClean="0">
                <a:solidFill>
                  <a:srgbClr val="FF0000"/>
                </a:solidFill>
                <a:latin typeface="微软雅黑" panose="020B0503020204020204" pitchFamily="34" charset="-122"/>
                <a:ea typeface="微软雅黑" panose="020B0503020204020204" pitchFamily="34" charset="-122"/>
              </a:rPr>
              <a:t>相容</a:t>
            </a:r>
            <a:r>
              <a:rPr lang="zh-CN" altLang="zh-CN" sz="2000" b="1" smtClean="0">
                <a:latin typeface="微软雅黑" panose="020B0503020204020204" pitchFamily="34" charset="-122"/>
                <a:ea typeface="微软雅黑" panose="020B0503020204020204" pitchFamily="34" charset="-122"/>
              </a:rPr>
              <a:t>选言推理。相容选言推理的推理规则就是“</a:t>
            </a:r>
            <a:r>
              <a:rPr lang="zh-CN" altLang="zh-CN" sz="2000" b="1" smtClean="0">
                <a:solidFill>
                  <a:srgbClr val="FF0000"/>
                </a:solidFill>
                <a:latin typeface="微软雅黑" panose="020B0503020204020204" pitchFamily="34" charset="-122"/>
                <a:ea typeface="微软雅黑" panose="020B0503020204020204" pitchFamily="34" charset="-122"/>
              </a:rPr>
              <a:t>否定肯定式</a:t>
            </a:r>
            <a:r>
              <a:rPr lang="zh-CN" altLang="zh-CN" sz="2000" b="1" smtClean="0">
                <a:latin typeface="微软雅黑" panose="020B0503020204020204" pitchFamily="34" charset="-122"/>
                <a:ea typeface="微软雅黑" panose="020B0503020204020204" pitchFamily="34" charset="-122"/>
              </a:rPr>
              <a:t>”</a:t>
            </a:r>
            <a:r>
              <a:rPr lang="en-US" altLang="zh-CN" sz="2000" b="1" smtClean="0">
                <a:latin typeface="微软雅黑" panose="020B0503020204020204" pitchFamily="34" charset="-122"/>
                <a:ea typeface="微软雅黑" panose="020B0503020204020204" pitchFamily="34" charset="-122"/>
              </a:rPr>
              <a:t>,</a:t>
            </a:r>
            <a:r>
              <a:rPr lang="zh-CN" altLang="zh-CN" sz="2000" b="1" smtClean="0">
                <a:latin typeface="微软雅黑" panose="020B0503020204020204" pitchFamily="34" charset="-122"/>
                <a:ea typeface="微软雅黑" panose="020B0503020204020204" pitchFamily="34" charset="-122"/>
              </a:rPr>
              <a:t>用</a:t>
            </a:r>
            <a:r>
              <a:rPr lang="en-US" altLang="zh-CN" sz="2000" b="1" smtClean="0">
                <a:latin typeface="微软雅黑" panose="020B0503020204020204" pitchFamily="34" charset="-122"/>
                <a:ea typeface="微软雅黑" panose="020B0503020204020204" pitchFamily="34" charset="-122"/>
              </a:rPr>
              <a:t>p</a:t>
            </a:r>
            <a:r>
              <a:rPr lang="zh-CN" altLang="zh-CN" sz="2000" b="1" smtClean="0">
                <a:latin typeface="微软雅黑" panose="020B0503020204020204" pitchFamily="34" charset="-122"/>
                <a:ea typeface="微软雅黑" panose="020B0503020204020204" pitchFamily="34" charset="-122"/>
              </a:rPr>
              <a:t>和</a:t>
            </a:r>
            <a:r>
              <a:rPr lang="en-US" altLang="zh-CN" sz="2000" b="1" smtClean="0">
                <a:latin typeface="微软雅黑" panose="020B0503020204020204" pitchFamily="34" charset="-122"/>
                <a:ea typeface="微软雅黑" panose="020B0503020204020204" pitchFamily="34" charset="-122"/>
              </a:rPr>
              <a:t>q</a:t>
            </a:r>
            <a:r>
              <a:rPr lang="zh-CN" altLang="zh-CN" sz="2000" b="1" smtClean="0">
                <a:latin typeface="微软雅黑" panose="020B0503020204020204" pitchFamily="34" charset="-122"/>
                <a:ea typeface="微软雅黑" panose="020B0503020204020204" pitchFamily="34" charset="-122"/>
              </a:rPr>
              <a:t>来表示就是</a:t>
            </a:r>
            <a:endParaRPr lang="zh-CN" altLang="en-US" sz="2000" b="1">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a:srcRect t="14120" r="10240" b="5600"/>
          <a:stretch>
            <a:fillRect/>
          </a:stretch>
        </p:blipFill>
        <p:spPr>
          <a:xfrm>
            <a:off x="5937885" y="3580130"/>
            <a:ext cx="2934335" cy="1367155"/>
          </a:xfrm>
          <a:prstGeom prst="rect">
            <a:avLst/>
          </a:prstGeom>
        </p:spPr>
      </p:pic>
      <p:sp>
        <p:nvSpPr>
          <p:cNvPr id="17" name="矩形 16"/>
          <p:cNvSpPr/>
          <p:nvPr/>
        </p:nvSpPr>
        <p:spPr>
          <a:xfrm>
            <a:off x="1403505" y="3942556"/>
            <a:ext cx="1016696" cy="922020"/>
          </a:xfrm>
          <a:prstGeom prst="rect">
            <a:avLst/>
          </a:prstGeom>
          <a:ln w="12700">
            <a:noFill/>
          </a:ln>
        </p:spPr>
        <p:txBody>
          <a:bodyPr wrap="square">
            <a:spAutoFit/>
          </a:bodyPr>
          <a:lstStyle/>
          <a:p>
            <a:pPr fontAlgn="auto">
              <a:lnSpc>
                <a:spcPct val="100000"/>
              </a:lnSpc>
            </a:pPr>
            <a:r>
              <a:rPr lang="en-US" altLang="zh-CN" sz="1800" b="1" smtClean="0">
                <a:latin typeface="微软雅黑" panose="020B0503020204020204" pitchFamily="34" charset="-122"/>
                <a:ea typeface="微软雅黑" panose="020B0503020204020204" pitchFamily="34" charset="-122"/>
                <a:sym typeface="+mn-ea"/>
              </a:rPr>
              <a:t>p</a:t>
            </a:r>
            <a:r>
              <a:rPr lang="zh-CN" altLang="zh-CN" sz="1800" b="1" smtClean="0">
                <a:latin typeface="微软雅黑" panose="020B0503020204020204" pitchFamily="34" charset="-122"/>
                <a:ea typeface="微软雅黑" panose="020B0503020204020204" pitchFamily="34" charset="-122"/>
                <a:sym typeface="+mn-ea"/>
              </a:rPr>
              <a:t>或</a:t>
            </a:r>
            <a:r>
              <a:rPr lang="en-US" altLang="zh-CN" sz="1800" b="1" smtClean="0">
                <a:latin typeface="微软雅黑" panose="020B0503020204020204" pitchFamily="34" charset="-122"/>
                <a:ea typeface="微软雅黑" panose="020B0503020204020204" pitchFamily="34" charset="-122"/>
                <a:sym typeface="+mn-ea"/>
              </a:rPr>
              <a:t>q  </a:t>
            </a:r>
            <a:endParaRPr lang="zh-CN" altLang="zh-CN" sz="1800" b="1" smtClean="0">
              <a:latin typeface="微软雅黑" panose="020B0503020204020204" pitchFamily="34" charset="-122"/>
              <a:ea typeface="微软雅黑" panose="020B0503020204020204" pitchFamily="34" charset="-122"/>
            </a:endParaRPr>
          </a:p>
          <a:p>
            <a:pPr fontAlgn="auto">
              <a:lnSpc>
                <a:spcPct val="100000"/>
              </a:lnSpc>
            </a:pPr>
            <a:r>
              <a:rPr lang="zh-CN" altLang="zh-CN" sz="1800" b="1" u="sng" smtClean="0">
                <a:latin typeface="微软雅黑" panose="020B0503020204020204" pitchFamily="34" charset="-122"/>
                <a:ea typeface="微软雅黑" panose="020B0503020204020204" pitchFamily="34" charset="-122"/>
                <a:sym typeface="+mn-ea"/>
              </a:rPr>
              <a:t>非</a:t>
            </a:r>
            <a:r>
              <a:rPr lang="en-US" altLang="zh-CN" sz="1800" b="1" u="sng" smtClean="0">
                <a:latin typeface="微软雅黑" panose="020B0503020204020204" pitchFamily="34" charset="-122"/>
                <a:ea typeface="微软雅黑" panose="020B0503020204020204" pitchFamily="34" charset="-122"/>
                <a:sym typeface="+mn-ea"/>
              </a:rPr>
              <a:t>p</a:t>
            </a:r>
            <a:endParaRPr lang="zh-CN" altLang="zh-CN" sz="1800" b="1" smtClean="0">
              <a:latin typeface="微软雅黑" panose="020B0503020204020204" pitchFamily="34" charset="-122"/>
              <a:ea typeface="微软雅黑" panose="020B0503020204020204" pitchFamily="34" charset="-122"/>
            </a:endParaRPr>
          </a:p>
          <a:p>
            <a:pPr fontAlgn="auto">
              <a:lnSpc>
                <a:spcPct val="100000"/>
              </a:lnSpc>
            </a:pPr>
            <a:r>
              <a:rPr lang="en-US" altLang="zh-CN" sz="1800" b="1" smtClean="0">
                <a:latin typeface="微软雅黑" panose="020B0503020204020204" pitchFamily="34" charset="-122"/>
                <a:ea typeface="微软雅黑" panose="020B0503020204020204" pitchFamily="34" charset="-122"/>
                <a:sym typeface="+mn-ea"/>
              </a:rPr>
              <a:t>q</a:t>
            </a:r>
            <a:endParaRPr lang="zh-CN" altLang="en-US" sz="1800" b="1">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3636323" y="3942556"/>
            <a:ext cx="1016696" cy="922020"/>
          </a:xfrm>
          <a:prstGeom prst="rect">
            <a:avLst/>
          </a:prstGeom>
          <a:ln w="12700">
            <a:noFill/>
          </a:ln>
        </p:spPr>
        <p:txBody>
          <a:bodyPr wrap="square">
            <a:spAutoFit/>
          </a:bodyPr>
          <a:lstStyle/>
          <a:p>
            <a:pPr lvl="0" fontAlgn="auto">
              <a:lnSpc>
                <a:spcPct val="100000"/>
              </a:lnSpc>
            </a:pPr>
            <a:r>
              <a:rPr lang="en-US" altLang="zh-CN" sz="1800" b="1" smtClean="0">
                <a:solidFill>
                  <a:prstClr val="black"/>
                </a:solidFill>
                <a:latin typeface="微软雅黑" panose="020B0503020204020204" pitchFamily="34" charset="-122"/>
                <a:ea typeface="微软雅黑" panose="020B0503020204020204" pitchFamily="34" charset="-122"/>
              </a:rPr>
              <a:t>p</a:t>
            </a:r>
            <a:r>
              <a:rPr lang="zh-CN" altLang="zh-CN" sz="1800" b="1" smtClean="0">
                <a:solidFill>
                  <a:prstClr val="black"/>
                </a:solidFill>
                <a:latin typeface="微软雅黑" panose="020B0503020204020204" pitchFamily="34" charset="-122"/>
                <a:ea typeface="微软雅黑" panose="020B0503020204020204" pitchFamily="34" charset="-122"/>
              </a:rPr>
              <a:t>或</a:t>
            </a:r>
            <a:r>
              <a:rPr lang="en-US" altLang="zh-CN" sz="1800" b="1" smtClean="0">
                <a:solidFill>
                  <a:prstClr val="black"/>
                </a:solidFill>
                <a:latin typeface="微软雅黑" panose="020B0503020204020204" pitchFamily="34" charset="-122"/>
                <a:ea typeface="微软雅黑" panose="020B0503020204020204" pitchFamily="34" charset="-122"/>
              </a:rPr>
              <a:t>q</a:t>
            </a:r>
            <a:endParaRPr lang="zh-CN" altLang="zh-CN" sz="1800" b="1" smtClean="0">
              <a:solidFill>
                <a:prstClr val="black"/>
              </a:solidFill>
              <a:latin typeface="微软雅黑" panose="020B0503020204020204" pitchFamily="34" charset="-122"/>
              <a:ea typeface="微软雅黑" panose="020B0503020204020204" pitchFamily="34" charset="-122"/>
            </a:endParaRPr>
          </a:p>
          <a:p>
            <a:pPr lvl="0" fontAlgn="auto">
              <a:lnSpc>
                <a:spcPct val="100000"/>
              </a:lnSpc>
            </a:pPr>
            <a:r>
              <a:rPr lang="zh-CN" altLang="zh-CN" sz="1800" b="1" u="sng" smtClean="0">
                <a:solidFill>
                  <a:prstClr val="black"/>
                </a:solidFill>
                <a:latin typeface="微软雅黑" panose="020B0503020204020204" pitchFamily="34" charset="-122"/>
                <a:ea typeface="微软雅黑" panose="020B0503020204020204" pitchFamily="34" charset="-122"/>
              </a:rPr>
              <a:t>非</a:t>
            </a:r>
            <a:r>
              <a:rPr lang="en-US" altLang="zh-CN" sz="1800" b="1" u="sng" smtClean="0">
                <a:solidFill>
                  <a:prstClr val="black"/>
                </a:solidFill>
                <a:latin typeface="微软雅黑" panose="020B0503020204020204" pitchFamily="34" charset="-122"/>
                <a:ea typeface="微软雅黑" panose="020B0503020204020204" pitchFamily="34" charset="-122"/>
              </a:rPr>
              <a:t>q</a:t>
            </a:r>
            <a:endParaRPr lang="zh-CN" altLang="zh-CN" sz="1800" b="1" smtClean="0">
              <a:solidFill>
                <a:prstClr val="black"/>
              </a:solidFill>
              <a:latin typeface="微软雅黑" panose="020B0503020204020204" pitchFamily="34" charset="-122"/>
              <a:ea typeface="微软雅黑" panose="020B0503020204020204" pitchFamily="34" charset="-122"/>
            </a:endParaRPr>
          </a:p>
          <a:p>
            <a:pPr lvl="0" fontAlgn="auto">
              <a:lnSpc>
                <a:spcPct val="100000"/>
              </a:lnSpc>
            </a:pPr>
            <a:r>
              <a:rPr lang="en-US" altLang="zh-CN" sz="1800" b="1" smtClean="0">
                <a:solidFill>
                  <a:prstClr val="black"/>
                </a:solidFill>
                <a:latin typeface="微软雅黑" panose="020B0503020204020204" pitchFamily="34" charset="-122"/>
                <a:ea typeface="微软雅黑" panose="020B0503020204020204" pitchFamily="34" charset="-122"/>
              </a:rPr>
              <a:t>p</a:t>
            </a:r>
            <a:endParaRPr lang="zh-CN" altLang="en-US" sz="1800" b="1">
              <a:solidFill>
                <a:prstClr val="black"/>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5"/>
          <a:srcRect l="15744" t="16810" b="16063"/>
          <a:stretch>
            <a:fillRect/>
          </a:stretch>
        </p:blipFill>
        <p:spPr>
          <a:xfrm>
            <a:off x="5652135" y="915670"/>
            <a:ext cx="2859405" cy="13296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20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edge">
                                      <p:cBhvr>
                                        <p:cTn id="32" dur="20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edge">
                                      <p:cBhvr>
                                        <p:cTn id="37" dur="2000"/>
                                        <p:tgtEl>
                                          <p:spTgt spid="1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ircle(in)">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4" grpId="0"/>
      <p:bldP spid="15"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V="1">
            <a:off x="35560" y="627380"/>
            <a:ext cx="9001125" cy="7175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rrowheads="1"/>
          </p:cNvSpPr>
          <p:nvPr/>
        </p:nvSpPr>
        <p:spPr bwMode="auto">
          <a:xfrm>
            <a:off x="2843530" y="742950"/>
            <a:ext cx="6174740" cy="4331335"/>
          </a:xfrm>
          <a:prstGeom prst="rect">
            <a:avLst/>
          </a:prstGeom>
          <a:solidFill>
            <a:schemeClr val="bg1"/>
          </a:solidFill>
          <a:ln w="12700" cmpd="sng">
            <a:solidFill>
              <a:srgbClr val="ADBACA"/>
            </a:solidFill>
            <a:miter lim="800000"/>
          </a:ln>
        </p:spPr>
        <p:txBody>
          <a:bodyPr lIns="68565" tIns="34282" rIns="68565" bIns="34282" anchor="ct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latinLnBrk="0" hangingPunct="1">
              <a:lnSpc>
                <a:spcPct val="150000"/>
              </a:lnSpc>
            </a:pPr>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生活和学习中，逻辑无处不在。我们每天都会接触到海量信息，懂点逻辑，可以更好地辨识信息，把握事实真相；我们常常要对生活中的现象发表观点，作出论证，学习逻辑，可以使思维更缜密，论证更严谨，语言表达更准确；我们在工作学习中也往往会基于事实进行推理，作出判断，掌握一些逻辑方法，可以帮助我们合理思考，由已知探寻未知。</a:t>
            </a:r>
          </a:p>
        </p:txBody>
      </p:sp>
      <p:sp>
        <p:nvSpPr>
          <p:cNvPr id="9" name="文本框 8"/>
          <p:cNvSpPr txBox="1"/>
          <p:nvPr/>
        </p:nvSpPr>
        <p:spPr>
          <a:xfrm>
            <a:off x="78105" y="0"/>
            <a:ext cx="229425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导入新课</a:t>
            </a:r>
          </a:p>
        </p:txBody>
      </p:sp>
      <p:pic>
        <p:nvPicPr>
          <p:cNvPr id="3" name="图片 2" descr="C:/Users/ADMINI~1/AppData/Local/Temp/picturecompress_20210819082948/output_147.pngoutput_147"/>
          <p:cNvPicPr>
            <a:picLocks noChangeAspect="1"/>
          </p:cNvPicPr>
          <p:nvPr/>
        </p:nvPicPr>
        <p:blipFill>
          <a:blip r:embed="rId4"/>
          <a:stretch>
            <a:fillRect/>
          </a:stretch>
        </p:blipFill>
        <p:spPr>
          <a:xfrm rot="10800000" flipH="1" flipV="1">
            <a:off x="78105" y="1758950"/>
            <a:ext cx="2715260" cy="201485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选言推理</a:t>
            </a:r>
          </a:p>
        </p:txBody>
      </p:sp>
      <p:sp>
        <p:nvSpPr>
          <p:cNvPr id="4" name="矩形 3"/>
          <p:cNvSpPr/>
          <p:nvPr/>
        </p:nvSpPr>
        <p:spPr>
          <a:xfrm>
            <a:off x="496570" y="776764"/>
            <a:ext cx="8181499" cy="1468755"/>
          </a:xfrm>
          <a:prstGeom prst="rect">
            <a:avLst/>
          </a:prstGeom>
          <a:ln w="12700">
            <a:solidFill>
              <a:schemeClr val="tx1"/>
            </a:solidFill>
          </a:ln>
        </p:spPr>
        <p:txBody>
          <a:bodyPr wrap="square">
            <a:spAutoFit/>
          </a:bodyPr>
          <a:lstStyle/>
          <a:p>
            <a:pPr fontAlgn="auto">
              <a:lnSpc>
                <a:spcPts val="35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①要么小李得冠军，要么小王得冠军</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小李没有得冠军，</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小王得冠军。</a:t>
            </a:r>
            <a:endParaRPr lang="zh-CN" altLang="zh-CN" sz="1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4715828" y="762953"/>
            <a:ext cx="3850481" cy="1468755"/>
          </a:xfrm>
          <a:prstGeom prst="rect">
            <a:avLst/>
          </a:prstGeom>
        </p:spPr>
        <p:txBody>
          <a:bodyPr wrap="square">
            <a:spAutoFit/>
          </a:bodyPr>
          <a:lstStyle/>
          <a:p>
            <a:pPr fontAlgn="auto">
              <a:lnSpc>
                <a:spcPts val="35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②要么小李得冠军，要么小王得冠军</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小李得了冠军，</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58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小王没有得冠军。</a:t>
            </a:r>
            <a:endParaRPr lang="zh-CN" altLang="zh-CN" sz="1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4"/>
          <p:cNvSpPr txBox="1"/>
          <p:nvPr/>
        </p:nvSpPr>
        <p:spPr>
          <a:xfrm>
            <a:off x="496729" y="2322513"/>
            <a:ext cx="8225790" cy="1337945"/>
          </a:xfrm>
          <a:prstGeom prst="rect">
            <a:avLst/>
          </a:prstGeom>
          <a:noFill/>
          <a:ln w="12700">
            <a:noFill/>
          </a:ln>
        </p:spPr>
        <p:txBody>
          <a:bodyPr wrap="square" rtlCol="0">
            <a:spAutoFit/>
          </a:bodyPr>
          <a:lstStyle/>
          <a:p>
            <a:pPr>
              <a:lnSpc>
                <a:spcPct val="15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这组推理中“冠军”只有一个，所以 “小李得冠军”和“小王得冠军”就是</a:t>
            </a:r>
            <a:r>
              <a:rPr lang="zh-CN" altLang="zh-CN" sz="1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不相容</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选言推理，所以不相容选言推理的推理规则是“</a:t>
            </a:r>
            <a:r>
              <a:rPr lang="zh-CN" altLang="zh-CN" sz="1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否定肯定式</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zh-CN" sz="1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肯定否定式</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来表示就是</a:t>
            </a:r>
            <a:endParaRPr lang="zh-CN" altLang="en-US" sz="1800" b="1">
              <a:latin typeface="微软雅黑" panose="020B0503020204020204" pitchFamily="34" charset="-122"/>
              <a:ea typeface="微软雅黑" panose="020B0503020204020204" pitchFamily="34" charset="-122"/>
            </a:endParaRPr>
          </a:p>
        </p:txBody>
      </p:sp>
      <p:sp>
        <p:nvSpPr>
          <p:cNvPr id="8" name="矩形 7"/>
          <p:cNvSpPr/>
          <p:nvPr/>
        </p:nvSpPr>
        <p:spPr>
          <a:xfrm>
            <a:off x="414814" y="3751898"/>
            <a:ext cx="1727835" cy="922020"/>
          </a:xfrm>
          <a:prstGeom prst="rect">
            <a:avLst/>
          </a:prstGeom>
          <a:ln w="12700">
            <a:noFill/>
          </a:ln>
        </p:spPr>
        <p:txBody>
          <a:bodyPr wrap="square">
            <a:spAutoFit/>
          </a:bodyPr>
          <a:lstStyle/>
          <a:p>
            <a:pPr fontAlgn="auto">
              <a:lnSpc>
                <a:spcPct val="10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00000"/>
              </a:lnSpc>
            </a:pPr>
            <a:r>
              <a:rPr lang="zh-CN" altLang="zh-CN" sz="18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00000"/>
              </a:lnSpc>
            </a:pP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en-US" sz="1800" b="1">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2529364" y="3751898"/>
            <a:ext cx="1727835" cy="922020"/>
          </a:xfrm>
          <a:prstGeom prst="rect">
            <a:avLst/>
          </a:prstGeom>
          <a:ln w="12700">
            <a:noFill/>
          </a:ln>
        </p:spPr>
        <p:txBody>
          <a:bodyPr wrap="square">
            <a:spAutoFit/>
          </a:bodyPr>
          <a:lstStyle/>
          <a:p>
            <a:pPr lvl="0"/>
            <a:r>
              <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1800" b="1" u="sng"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1800" b="1" u="sng"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en-US" sz="1800" b="1">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4710589" y="3751898"/>
            <a:ext cx="1727835" cy="922020"/>
          </a:xfrm>
          <a:prstGeom prst="rect">
            <a:avLst/>
          </a:prstGeom>
          <a:ln w="12700">
            <a:noFill/>
          </a:ln>
        </p:spPr>
        <p:txBody>
          <a:bodyPr wrap="square">
            <a:spAutoFit/>
          </a:bodyPr>
          <a:lstStyle/>
          <a:p>
            <a:pPr lvl="0" fontAlgn="auto">
              <a:lnSpc>
                <a:spcPct val="10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00000"/>
              </a:lnSpc>
            </a:pPr>
            <a:r>
              <a:rPr lang="en-US" altLang="zh-CN" sz="18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endParaRPr>
          </a:p>
          <a:p>
            <a:pPr lvl="0" fontAlgn="auto">
              <a:lnSpc>
                <a:spcPct val="100000"/>
              </a:lnSpc>
            </a:pPr>
            <a:r>
              <a:rPr lang="zh-CN"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en-US" sz="1800" b="1">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6912769" y="3751898"/>
            <a:ext cx="1727835" cy="922020"/>
          </a:xfrm>
          <a:prstGeom prst="rect">
            <a:avLst/>
          </a:prstGeom>
          <a:ln w="12700">
            <a:noFill/>
          </a:ln>
        </p:spPr>
        <p:txBody>
          <a:bodyPr wrap="square">
            <a:spAutoFit/>
          </a:bodyPr>
          <a:lstStyle/>
          <a:p>
            <a:pPr lvl="0"/>
            <a:r>
              <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，要么</a:t>
            </a:r>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1800" b="1" u="sng"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18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en-US" sz="1800" b="1">
              <a:solidFill>
                <a:prstClr val="black"/>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80">
                                          <p:stCondLst>
                                            <p:cond delay="0"/>
                                          </p:stCondLst>
                                        </p:cTn>
                                        <p:tgtEl>
                                          <p:spTgt spid="8"/>
                                        </p:tgtEl>
                                      </p:cBhvr>
                                    </p:animEffect>
                                    <p:anim calcmode="lin" valueType="num">
                                      <p:cBhvr>
                                        <p:cTn id="2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8" dur="26">
                                          <p:stCondLst>
                                            <p:cond delay="650"/>
                                          </p:stCondLst>
                                        </p:cTn>
                                        <p:tgtEl>
                                          <p:spTgt spid="8"/>
                                        </p:tgtEl>
                                      </p:cBhvr>
                                      <p:to x="100000" y="60000"/>
                                    </p:animScale>
                                    <p:animScale>
                                      <p:cBhvr>
                                        <p:cTn id="29" dur="166" decel="50000">
                                          <p:stCondLst>
                                            <p:cond delay="676"/>
                                          </p:stCondLst>
                                        </p:cTn>
                                        <p:tgtEl>
                                          <p:spTgt spid="8"/>
                                        </p:tgtEl>
                                      </p:cBhvr>
                                      <p:to x="100000" y="100000"/>
                                    </p:animScale>
                                    <p:animScale>
                                      <p:cBhvr>
                                        <p:cTn id="30" dur="26">
                                          <p:stCondLst>
                                            <p:cond delay="1312"/>
                                          </p:stCondLst>
                                        </p:cTn>
                                        <p:tgtEl>
                                          <p:spTgt spid="8"/>
                                        </p:tgtEl>
                                      </p:cBhvr>
                                      <p:to x="100000" y="80000"/>
                                    </p:animScale>
                                    <p:animScale>
                                      <p:cBhvr>
                                        <p:cTn id="31" dur="166" decel="50000">
                                          <p:stCondLst>
                                            <p:cond delay="1338"/>
                                          </p:stCondLst>
                                        </p:cTn>
                                        <p:tgtEl>
                                          <p:spTgt spid="8"/>
                                        </p:tgtEl>
                                      </p:cBhvr>
                                      <p:to x="100000" y="100000"/>
                                    </p:animScale>
                                    <p:animScale>
                                      <p:cBhvr>
                                        <p:cTn id="32" dur="26">
                                          <p:stCondLst>
                                            <p:cond delay="1642"/>
                                          </p:stCondLst>
                                        </p:cTn>
                                        <p:tgtEl>
                                          <p:spTgt spid="8"/>
                                        </p:tgtEl>
                                      </p:cBhvr>
                                      <p:to x="100000" y="90000"/>
                                    </p:animScale>
                                    <p:animScale>
                                      <p:cBhvr>
                                        <p:cTn id="33" dur="166" decel="50000">
                                          <p:stCondLst>
                                            <p:cond delay="1668"/>
                                          </p:stCondLst>
                                        </p:cTn>
                                        <p:tgtEl>
                                          <p:spTgt spid="8"/>
                                        </p:tgtEl>
                                      </p:cBhvr>
                                      <p:to x="100000" y="100000"/>
                                    </p:animScale>
                                    <p:animScale>
                                      <p:cBhvr>
                                        <p:cTn id="34" dur="26">
                                          <p:stCondLst>
                                            <p:cond delay="1808"/>
                                          </p:stCondLst>
                                        </p:cTn>
                                        <p:tgtEl>
                                          <p:spTgt spid="8"/>
                                        </p:tgtEl>
                                      </p:cBhvr>
                                      <p:to x="100000" y="95000"/>
                                    </p:animScale>
                                    <p:animScale>
                                      <p:cBhvr>
                                        <p:cTn id="35" dur="166" decel="50000">
                                          <p:stCondLst>
                                            <p:cond delay="1834"/>
                                          </p:stCondLst>
                                        </p:cTn>
                                        <p:tgtEl>
                                          <p:spTgt spid="8"/>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80">
                                          <p:stCondLst>
                                            <p:cond delay="0"/>
                                          </p:stCondLst>
                                        </p:cTn>
                                        <p:tgtEl>
                                          <p:spTgt spid="7"/>
                                        </p:tgtEl>
                                      </p:cBhvr>
                                    </p:animEffect>
                                    <p:anim calcmode="lin" valueType="num">
                                      <p:cBhvr>
                                        <p:cTn id="4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6" dur="26">
                                          <p:stCondLst>
                                            <p:cond delay="650"/>
                                          </p:stCondLst>
                                        </p:cTn>
                                        <p:tgtEl>
                                          <p:spTgt spid="7"/>
                                        </p:tgtEl>
                                      </p:cBhvr>
                                      <p:to x="100000" y="60000"/>
                                    </p:animScale>
                                    <p:animScale>
                                      <p:cBhvr>
                                        <p:cTn id="47" dur="166" decel="50000">
                                          <p:stCondLst>
                                            <p:cond delay="676"/>
                                          </p:stCondLst>
                                        </p:cTn>
                                        <p:tgtEl>
                                          <p:spTgt spid="7"/>
                                        </p:tgtEl>
                                      </p:cBhvr>
                                      <p:to x="100000" y="100000"/>
                                    </p:animScale>
                                    <p:animScale>
                                      <p:cBhvr>
                                        <p:cTn id="48" dur="26">
                                          <p:stCondLst>
                                            <p:cond delay="1312"/>
                                          </p:stCondLst>
                                        </p:cTn>
                                        <p:tgtEl>
                                          <p:spTgt spid="7"/>
                                        </p:tgtEl>
                                      </p:cBhvr>
                                      <p:to x="100000" y="80000"/>
                                    </p:animScale>
                                    <p:animScale>
                                      <p:cBhvr>
                                        <p:cTn id="49" dur="166" decel="50000">
                                          <p:stCondLst>
                                            <p:cond delay="1338"/>
                                          </p:stCondLst>
                                        </p:cTn>
                                        <p:tgtEl>
                                          <p:spTgt spid="7"/>
                                        </p:tgtEl>
                                      </p:cBhvr>
                                      <p:to x="100000" y="100000"/>
                                    </p:animScale>
                                    <p:animScale>
                                      <p:cBhvr>
                                        <p:cTn id="50" dur="26">
                                          <p:stCondLst>
                                            <p:cond delay="1642"/>
                                          </p:stCondLst>
                                        </p:cTn>
                                        <p:tgtEl>
                                          <p:spTgt spid="7"/>
                                        </p:tgtEl>
                                      </p:cBhvr>
                                      <p:to x="100000" y="90000"/>
                                    </p:animScale>
                                    <p:animScale>
                                      <p:cBhvr>
                                        <p:cTn id="51" dur="166" decel="50000">
                                          <p:stCondLst>
                                            <p:cond delay="1668"/>
                                          </p:stCondLst>
                                        </p:cTn>
                                        <p:tgtEl>
                                          <p:spTgt spid="7"/>
                                        </p:tgtEl>
                                      </p:cBhvr>
                                      <p:to x="100000" y="100000"/>
                                    </p:animScale>
                                    <p:animScale>
                                      <p:cBhvr>
                                        <p:cTn id="52" dur="26">
                                          <p:stCondLst>
                                            <p:cond delay="1808"/>
                                          </p:stCondLst>
                                        </p:cTn>
                                        <p:tgtEl>
                                          <p:spTgt spid="7"/>
                                        </p:tgtEl>
                                      </p:cBhvr>
                                      <p:to x="100000" y="95000"/>
                                    </p:animScale>
                                    <p:animScale>
                                      <p:cBhvr>
                                        <p:cTn id="53" dur="166" decel="50000">
                                          <p:stCondLst>
                                            <p:cond delay="1834"/>
                                          </p:stCondLst>
                                        </p:cTn>
                                        <p:tgtEl>
                                          <p:spTgt spid="7"/>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80">
                                          <p:stCondLst>
                                            <p:cond delay="0"/>
                                          </p:stCondLst>
                                        </p:cTn>
                                        <p:tgtEl>
                                          <p:spTgt spid="9"/>
                                        </p:tgtEl>
                                      </p:cBhvr>
                                    </p:animEffect>
                                    <p:anim calcmode="lin" valueType="num">
                                      <p:cBhvr>
                                        <p:cTn id="5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4" dur="26">
                                          <p:stCondLst>
                                            <p:cond delay="650"/>
                                          </p:stCondLst>
                                        </p:cTn>
                                        <p:tgtEl>
                                          <p:spTgt spid="9"/>
                                        </p:tgtEl>
                                      </p:cBhvr>
                                      <p:to x="100000" y="60000"/>
                                    </p:animScale>
                                    <p:animScale>
                                      <p:cBhvr>
                                        <p:cTn id="65" dur="166" decel="50000">
                                          <p:stCondLst>
                                            <p:cond delay="676"/>
                                          </p:stCondLst>
                                        </p:cTn>
                                        <p:tgtEl>
                                          <p:spTgt spid="9"/>
                                        </p:tgtEl>
                                      </p:cBhvr>
                                      <p:to x="100000" y="100000"/>
                                    </p:animScale>
                                    <p:animScale>
                                      <p:cBhvr>
                                        <p:cTn id="66" dur="26">
                                          <p:stCondLst>
                                            <p:cond delay="1312"/>
                                          </p:stCondLst>
                                        </p:cTn>
                                        <p:tgtEl>
                                          <p:spTgt spid="9"/>
                                        </p:tgtEl>
                                      </p:cBhvr>
                                      <p:to x="100000" y="80000"/>
                                    </p:animScale>
                                    <p:animScale>
                                      <p:cBhvr>
                                        <p:cTn id="67" dur="166" decel="50000">
                                          <p:stCondLst>
                                            <p:cond delay="1338"/>
                                          </p:stCondLst>
                                        </p:cTn>
                                        <p:tgtEl>
                                          <p:spTgt spid="9"/>
                                        </p:tgtEl>
                                      </p:cBhvr>
                                      <p:to x="100000" y="100000"/>
                                    </p:animScale>
                                    <p:animScale>
                                      <p:cBhvr>
                                        <p:cTn id="68" dur="26">
                                          <p:stCondLst>
                                            <p:cond delay="1642"/>
                                          </p:stCondLst>
                                        </p:cTn>
                                        <p:tgtEl>
                                          <p:spTgt spid="9"/>
                                        </p:tgtEl>
                                      </p:cBhvr>
                                      <p:to x="100000" y="90000"/>
                                    </p:animScale>
                                    <p:animScale>
                                      <p:cBhvr>
                                        <p:cTn id="69" dur="166" decel="50000">
                                          <p:stCondLst>
                                            <p:cond delay="1668"/>
                                          </p:stCondLst>
                                        </p:cTn>
                                        <p:tgtEl>
                                          <p:spTgt spid="9"/>
                                        </p:tgtEl>
                                      </p:cBhvr>
                                      <p:to x="100000" y="100000"/>
                                    </p:animScale>
                                    <p:animScale>
                                      <p:cBhvr>
                                        <p:cTn id="70" dur="26">
                                          <p:stCondLst>
                                            <p:cond delay="1808"/>
                                          </p:stCondLst>
                                        </p:cTn>
                                        <p:tgtEl>
                                          <p:spTgt spid="9"/>
                                        </p:tgtEl>
                                      </p:cBhvr>
                                      <p:to x="100000" y="95000"/>
                                    </p:animScale>
                                    <p:animScale>
                                      <p:cBhvr>
                                        <p:cTn id="71" dur="166" decel="50000">
                                          <p:stCondLst>
                                            <p:cond delay="1834"/>
                                          </p:stCondLst>
                                        </p:cTn>
                                        <p:tgtEl>
                                          <p:spTgt spid="9"/>
                                        </p:tgtEl>
                                      </p:cBhvr>
                                      <p:to x="100000" y="100000"/>
                                    </p:animScale>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down)">
                                      <p:cBhvr>
                                        <p:cTn id="76" dur="580">
                                          <p:stCondLst>
                                            <p:cond delay="0"/>
                                          </p:stCondLst>
                                        </p:cTn>
                                        <p:tgtEl>
                                          <p:spTgt spid="10"/>
                                        </p:tgtEl>
                                      </p:cBhvr>
                                    </p:animEffect>
                                    <p:anim calcmode="lin" valueType="num">
                                      <p:cBhvr>
                                        <p:cTn id="7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2" dur="26">
                                          <p:stCondLst>
                                            <p:cond delay="650"/>
                                          </p:stCondLst>
                                        </p:cTn>
                                        <p:tgtEl>
                                          <p:spTgt spid="10"/>
                                        </p:tgtEl>
                                      </p:cBhvr>
                                      <p:to x="100000" y="60000"/>
                                    </p:animScale>
                                    <p:animScale>
                                      <p:cBhvr>
                                        <p:cTn id="83" dur="166" decel="50000">
                                          <p:stCondLst>
                                            <p:cond delay="676"/>
                                          </p:stCondLst>
                                        </p:cTn>
                                        <p:tgtEl>
                                          <p:spTgt spid="10"/>
                                        </p:tgtEl>
                                      </p:cBhvr>
                                      <p:to x="100000" y="100000"/>
                                    </p:animScale>
                                    <p:animScale>
                                      <p:cBhvr>
                                        <p:cTn id="84" dur="26">
                                          <p:stCondLst>
                                            <p:cond delay="1312"/>
                                          </p:stCondLst>
                                        </p:cTn>
                                        <p:tgtEl>
                                          <p:spTgt spid="10"/>
                                        </p:tgtEl>
                                      </p:cBhvr>
                                      <p:to x="100000" y="80000"/>
                                    </p:animScale>
                                    <p:animScale>
                                      <p:cBhvr>
                                        <p:cTn id="85" dur="166" decel="50000">
                                          <p:stCondLst>
                                            <p:cond delay="1338"/>
                                          </p:stCondLst>
                                        </p:cTn>
                                        <p:tgtEl>
                                          <p:spTgt spid="10"/>
                                        </p:tgtEl>
                                      </p:cBhvr>
                                      <p:to x="100000" y="100000"/>
                                    </p:animScale>
                                    <p:animScale>
                                      <p:cBhvr>
                                        <p:cTn id="86" dur="26">
                                          <p:stCondLst>
                                            <p:cond delay="1642"/>
                                          </p:stCondLst>
                                        </p:cTn>
                                        <p:tgtEl>
                                          <p:spTgt spid="10"/>
                                        </p:tgtEl>
                                      </p:cBhvr>
                                      <p:to x="100000" y="90000"/>
                                    </p:animScale>
                                    <p:animScale>
                                      <p:cBhvr>
                                        <p:cTn id="87" dur="166" decel="50000">
                                          <p:stCondLst>
                                            <p:cond delay="1668"/>
                                          </p:stCondLst>
                                        </p:cTn>
                                        <p:tgtEl>
                                          <p:spTgt spid="10"/>
                                        </p:tgtEl>
                                      </p:cBhvr>
                                      <p:to x="100000" y="100000"/>
                                    </p:animScale>
                                    <p:animScale>
                                      <p:cBhvr>
                                        <p:cTn id="88" dur="26">
                                          <p:stCondLst>
                                            <p:cond delay="1808"/>
                                          </p:stCondLst>
                                        </p:cTn>
                                        <p:tgtEl>
                                          <p:spTgt spid="10"/>
                                        </p:tgtEl>
                                      </p:cBhvr>
                                      <p:to x="100000" y="95000"/>
                                    </p:animScale>
                                    <p:animScale>
                                      <p:cBhvr>
                                        <p:cTn id="89"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7"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假言推理</a:t>
            </a:r>
          </a:p>
        </p:txBody>
      </p:sp>
      <p:sp>
        <p:nvSpPr>
          <p:cNvPr id="2" name="矩形 1"/>
          <p:cNvSpPr/>
          <p:nvPr/>
        </p:nvSpPr>
        <p:spPr>
          <a:xfrm>
            <a:off x="1979930" y="915670"/>
            <a:ext cx="4206240" cy="1014730"/>
          </a:xfrm>
          <a:prstGeom prst="rect">
            <a:avLst/>
          </a:prstGeom>
          <a:noFill/>
          <a:ln>
            <a:solidFill>
              <a:schemeClr val="tx1"/>
            </a:solidFill>
          </a:ln>
        </p:spPr>
        <p:txBody>
          <a:bodyPr wrap="square">
            <a:spAutoFit/>
          </a:bodyPr>
          <a:lstStyle/>
          <a:p>
            <a:pPr>
              <a:lnSpc>
                <a:spcPct val="150000"/>
              </a:lnSpc>
            </a:pPr>
            <a:r>
              <a:rPr lang="zh-CN" altLang="zh-CN" sz="2000" b="1" smtClean="0">
                <a:latin typeface="微软雅黑" panose="020B0503020204020204" pitchFamily="34" charset="-122"/>
                <a:ea typeface="微软雅黑" panose="020B0503020204020204" pitchFamily="34" charset="-122"/>
              </a:rPr>
              <a:t>①只要努力学习，就能拥有好成绩。</a:t>
            </a:r>
          </a:p>
          <a:p>
            <a:pPr>
              <a:lnSpc>
                <a:spcPct val="150000"/>
              </a:lnSpc>
            </a:pPr>
            <a:r>
              <a:rPr lang="zh-CN" altLang="zh-CN" sz="2000" b="1" smtClean="0">
                <a:latin typeface="微软雅黑" panose="020B0503020204020204" pitchFamily="34" charset="-122"/>
                <a:ea typeface="微软雅黑" panose="020B0503020204020204" pitchFamily="34" charset="-122"/>
              </a:rPr>
              <a:t>②只有努力学习，才能拥有好成绩。</a:t>
            </a:r>
          </a:p>
        </p:txBody>
      </p:sp>
      <p:sp>
        <p:nvSpPr>
          <p:cNvPr id="12" name="矩形 11"/>
          <p:cNvSpPr/>
          <p:nvPr/>
        </p:nvSpPr>
        <p:spPr>
          <a:xfrm>
            <a:off x="323850" y="1995805"/>
            <a:ext cx="8260080" cy="2861310"/>
          </a:xfrm>
          <a:prstGeom prst="rect">
            <a:avLst/>
          </a:prstGeom>
        </p:spPr>
        <p:txBody>
          <a:bodyPr wrap="square">
            <a:spAutoFit/>
          </a:bodyPr>
          <a:lstStyle/>
          <a:p>
            <a:pPr>
              <a:lnSpc>
                <a:spcPct val="150000"/>
              </a:lnSpc>
            </a:pPr>
            <a:r>
              <a:rPr lang="zh-CN" altLang="zh-CN" sz="2000" b="1" smtClean="0">
                <a:solidFill>
                  <a:schemeClr val="tx1"/>
                </a:solidFill>
                <a:latin typeface="微软雅黑" panose="020B0503020204020204" pitchFamily="34" charset="-122"/>
                <a:ea typeface="微软雅黑" panose="020B0503020204020204" pitchFamily="34" charset="-122"/>
              </a:rPr>
              <a:t>“只要</a:t>
            </a:r>
            <a:r>
              <a:rPr lang="en-US" altLang="zh-CN" sz="2000" b="1" smtClean="0">
                <a:solidFill>
                  <a:schemeClr val="tx1"/>
                </a:solidFill>
                <a:latin typeface="微软雅黑" panose="020B0503020204020204" pitchFamily="34" charset="-122"/>
                <a:ea typeface="微软雅黑" panose="020B0503020204020204" pitchFamily="34" charset="-122"/>
              </a:rPr>
              <a:t>…</a:t>
            </a:r>
            <a:r>
              <a:rPr lang="zh-CN" altLang="zh-CN" sz="2000" b="1" smtClean="0">
                <a:solidFill>
                  <a:schemeClr val="tx1"/>
                </a:solidFill>
                <a:latin typeface="微软雅黑" panose="020B0503020204020204" pitchFamily="34" charset="-122"/>
                <a:ea typeface="微软雅黑" panose="020B0503020204020204" pitchFamily="34" charset="-122"/>
              </a:rPr>
              <a:t>就</a:t>
            </a:r>
            <a:r>
              <a:rPr lang="en-US" altLang="zh-CN" sz="2000" b="1" smtClean="0">
                <a:solidFill>
                  <a:schemeClr val="tx1"/>
                </a:solidFill>
                <a:latin typeface="微软雅黑" panose="020B0503020204020204" pitchFamily="34" charset="-122"/>
                <a:ea typeface="微软雅黑" panose="020B0503020204020204" pitchFamily="34" charset="-122"/>
              </a:rPr>
              <a:t>…</a:t>
            </a:r>
            <a:r>
              <a:rPr lang="zh-CN" altLang="zh-CN" sz="2000" b="1" smtClean="0">
                <a:solidFill>
                  <a:schemeClr val="tx1"/>
                </a:solidFill>
                <a:latin typeface="微软雅黑" panose="020B0503020204020204" pitchFamily="34" charset="-122"/>
                <a:ea typeface="微软雅黑" panose="020B0503020204020204" pitchFamily="34" charset="-122"/>
              </a:rPr>
              <a:t>”结论的出现只有一个条件，推理</a:t>
            </a:r>
            <a:r>
              <a:rPr lang="en-US" altLang="zh-CN" sz="2000" b="1" smtClean="0">
                <a:solidFill>
                  <a:schemeClr val="tx1"/>
                </a:solidFill>
                <a:latin typeface="微软雅黑" panose="020B0503020204020204" pitchFamily="34" charset="-122"/>
                <a:ea typeface="微软雅黑" panose="020B0503020204020204" pitchFamily="34" charset="-122"/>
              </a:rPr>
              <a:t>1</a:t>
            </a:r>
            <a:r>
              <a:rPr lang="zh-CN" altLang="zh-CN" sz="2000" b="1" smtClean="0">
                <a:solidFill>
                  <a:schemeClr val="tx1"/>
                </a:solidFill>
                <a:latin typeface="微软雅黑" panose="020B0503020204020204" pitchFamily="34" charset="-122"/>
                <a:ea typeface="微软雅黑" panose="020B0503020204020204" pitchFamily="34" charset="-122"/>
              </a:rPr>
              <a:t>中“努力学习”是“拥有好成绩”的唯一条件，只要达到“努力学习”这一条件，就必然会产生结论，同样，如果没有“拥有好成绩”就必然没有“努力学习”。这种推理叫充分条件假言推理</a:t>
            </a:r>
            <a:r>
              <a:rPr lang="zh-CN" altLang="en-US" sz="2000" b="1" smtClean="0">
                <a:solidFill>
                  <a:schemeClr val="tx1"/>
                </a:solidFill>
                <a:latin typeface="微软雅黑" panose="020B0503020204020204" pitchFamily="34" charset="-122"/>
                <a:ea typeface="微软雅黑" panose="020B0503020204020204" pitchFamily="34" charset="-122"/>
              </a:rPr>
              <a:t>。</a:t>
            </a:r>
            <a:endParaRPr lang="zh-CN" altLang="zh-CN" sz="2000" b="1"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zh-CN" sz="2000" b="1" smtClean="0">
                <a:solidFill>
                  <a:schemeClr val="tx1"/>
                </a:solidFill>
                <a:latin typeface="微软雅黑" panose="020B0503020204020204" pitchFamily="34" charset="-122"/>
                <a:ea typeface="微软雅黑" panose="020B0503020204020204" pitchFamily="34" charset="-122"/>
              </a:rPr>
              <a:t>“只有</a:t>
            </a:r>
            <a:r>
              <a:rPr lang="en-US" altLang="zh-CN" sz="2000" b="1" smtClean="0">
                <a:solidFill>
                  <a:schemeClr val="tx1"/>
                </a:solidFill>
                <a:latin typeface="微软雅黑" panose="020B0503020204020204" pitchFamily="34" charset="-122"/>
                <a:ea typeface="微软雅黑" panose="020B0503020204020204" pitchFamily="34" charset="-122"/>
              </a:rPr>
              <a:t>…</a:t>
            </a:r>
            <a:r>
              <a:rPr lang="zh-CN" altLang="zh-CN" sz="2000" b="1" smtClean="0">
                <a:solidFill>
                  <a:schemeClr val="tx1"/>
                </a:solidFill>
                <a:latin typeface="微软雅黑" panose="020B0503020204020204" pitchFamily="34" charset="-122"/>
                <a:ea typeface="微软雅黑" panose="020B0503020204020204" pitchFamily="34" charset="-122"/>
              </a:rPr>
              <a:t>才</a:t>
            </a:r>
            <a:r>
              <a:rPr lang="en-US" altLang="zh-CN" sz="2000" b="1" smtClean="0">
                <a:solidFill>
                  <a:schemeClr val="tx1"/>
                </a:solidFill>
                <a:latin typeface="微软雅黑" panose="020B0503020204020204" pitchFamily="34" charset="-122"/>
                <a:ea typeface="微软雅黑" panose="020B0503020204020204" pitchFamily="34" charset="-122"/>
              </a:rPr>
              <a:t>…</a:t>
            </a:r>
            <a:r>
              <a:rPr lang="zh-CN" altLang="zh-CN" sz="2000" b="1" smtClean="0">
                <a:solidFill>
                  <a:schemeClr val="tx1"/>
                </a:solidFill>
                <a:latin typeface="微软雅黑" panose="020B0503020204020204" pitchFamily="34" charset="-122"/>
                <a:ea typeface="微软雅黑" panose="020B0503020204020204" pitchFamily="34" charset="-122"/>
              </a:rPr>
              <a:t>”结论要出现就必然要有前提，没有前提就不会有结论。这种推理叫必要条件假言推理。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edge">
                                      <p:cBhvr>
                                        <p:cTn id="17" dur="2000"/>
                                        <p:tgtEl>
                                          <p:spTgt spid="1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wedge">
                                      <p:cBhvr>
                                        <p:cTn id="22" dur="2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假言推理</a:t>
            </a:r>
          </a:p>
        </p:txBody>
      </p:sp>
      <p:sp>
        <p:nvSpPr>
          <p:cNvPr id="4" name="矩形 3"/>
          <p:cNvSpPr/>
          <p:nvPr/>
        </p:nvSpPr>
        <p:spPr>
          <a:xfrm>
            <a:off x="70485" y="843280"/>
            <a:ext cx="9003030" cy="1938020"/>
          </a:xfrm>
          <a:prstGeom prst="rect">
            <a:avLst/>
          </a:prstGeom>
          <a:ln w="12700">
            <a:solidFill>
              <a:schemeClr val="tx1"/>
            </a:solidFill>
          </a:ln>
        </p:spPr>
        <p:txBody>
          <a:bodyPr wrap="square">
            <a:spAutoFit/>
          </a:bodyPr>
          <a:lstStyle/>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充分条件假言推理规则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肯前必肯后</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”：肯定前件，就要肯定后件；否定前件，不能否定后件。</a:t>
            </a: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否后必否前</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”：肯定后件，不能肯定前件；否定后件，就要否定前件。</a:t>
            </a: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根据规则，充分条件假言推理有两个正确的形式</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179546" y="2989580"/>
            <a:ext cx="8453438" cy="1938020"/>
          </a:xfrm>
          <a:prstGeom prst="rect">
            <a:avLst/>
          </a:prstGeom>
          <a:ln w="12700">
            <a:solidFill>
              <a:schemeClr val="tx1"/>
            </a:solidFill>
          </a:ln>
        </p:spPr>
        <p:txBody>
          <a:bodyPr wrap="square">
            <a:spAutoFit/>
          </a:bodyPr>
          <a:lstStyle/>
          <a:p>
            <a:pPr fontAlgn="auto">
              <a:lnSpc>
                <a:spcPct val="150000"/>
              </a:lnSpc>
            </a:pP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肯定前件式</a:t>
            </a: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如果</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，那么</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en-US" altLang="zh-CN" sz="2000" b="1" u="sng" smtClean="0">
                <a:latin typeface="微软雅黑" panose="020B0503020204020204" pitchFamily="34" charset="-122"/>
                <a:ea typeface="微软雅黑" panose="020B0503020204020204" pitchFamily="34" charset="-122"/>
                <a:cs typeface="微软雅黑" panose="020B0503020204020204" pitchFamily="34" charset="-122"/>
              </a:rPr>
              <a:t>P</a:t>
            </a: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所以，</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q</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987834" y="3003550"/>
            <a:ext cx="2461736" cy="1938020"/>
          </a:xfrm>
          <a:prstGeom prst="rect">
            <a:avLst/>
          </a:prstGeom>
        </p:spPr>
        <p:txBody>
          <a:bodyPr wrap="square">
            <a:spAutoFit/>
          </a:bodyPr>
          <a:lstStyle/>
          <a:p>
            <a:pPr fontAlgn="auto">
              <a:lnSpc>
                <a:spcPct val="150000"/>
              </a:lnSpc>
            </a:pPr>
            <a:r>
              <a:rPr lang="en-US" altLang="zh-CN" sz="1800" b="1" smtClean="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否定后件式</a:t>
            </a: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如果</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，那么</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u="sng" smtClean="0">
                <a:latin typeface="微软雅黑" panose="020B0503020204020204" pitchFamily="34" charset="-122"/>
                <a:ea typeface="微软雅黑" panose="020B0503020204020204" pitchFamily="34" charset="-122"/>
                <a:cs typeface="微软雅黑" panose="020B0503020204020204" pitchFamily="34" charset="-122"/>
              </a:rPr>
              <a:t>非</a:t>
            </a:r>
            <a:r>
              <a:rPr lang="en-US" altLang="zh-CN" sz="2000" b="1" u="sng" smtClean="0">
                <a:latin typeface="微软雅黑" panose="020B0503020204020204" pitchFamily="34" charset="-122"/>
                <a:ea typeface="微软雅黑" panose="020B0503020204020204" pitchFamily="34" charset="-122"/>
                <a:cs typeface="微软雅黑" panose="020B0503020204020204" pitchFamily="34" charset="-122"/>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rPr>
              <a:t>所以，非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rPr>
              <a:t>p</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4"/>
          <a:stretch>
            <a:fillRect/>
          </a:stretch>
        </p:blipFill>
        <p:spPr>
          <a:xfrm>
            <a:off x="5076190" y="3130550"/>
            <a:ext cx="3387725" cy="175133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假言推理</a:t>
            </a:r>
          </a:p>
        </p:txBody>
      </p:sp>
      <p:sp>
        <p:nvSpPr>
          <p:cNvPr id="2" name="矩形 1"/>
          <p:cNvSpPr/>
          <p:nvPr/>
        </p:nvSpPr>
        <p:spPr>
          <a:xfrm>
            <a:off x="128270" y="800735"/>
            <a:ext cx="8907145" cy="1938020"/>
          </a:xfrm>
          <a:prstGeom prst="rect">
            <a:avLst/>
          </a:prstGeom>
          <a:ln w="12700">
            <a:solidFill>
              <a:schemeClr val="tx1"/>
            </a:solidFill>
          </a:ln>
        </p:spPr>
        <p:txBody>
          <a:bodyPr wrap="square">
            <a:spAutoFit/>
          </a:bodyPr>
          <a:lstStyle/>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必要条件假言推理规则：</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否前必否后</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”：否定前件，就要否定后件；肯定前件，不能肯定后件。</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肯后必肯前</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”：肯定后件，就要肯定前件；否定后件，不能否定前件。</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根据规则，必要条件假言推理有两个正确的形式</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4"/>
          <a:stretch>
            <a:fillRect/>
          </a:stretch>
        </p:blipFill>
        <p:spPr>
          <a:xfrm>
            <a:off x="5220018" y="3147854"/>
            <a:ext cx="3208496" cy="1590199"/>
          </a:xfrm>
          <a:prstGeom prst="rect">
            <a:avLst/>
          </a:prstGeom>
        </p:spPr>
      </p:pic>
      <p:sp>
        <p:nvSpPr>
          <p:cNvPr id="9" name="矩形 8"/>
          <p:cNvSpPr/>
          <p:nvPr/>
        </p:nvSpPr>
        <p:spPr>
          <a:xfrm>
            <a:off x="326866" y="3003550"/>
            <a:ext cx="8453438" cy="1938020"/>
          </a:xfrm>
          <a:prstGeom prst="rect">
            <a:avLst/>
          </a:prstGeom>
          <a:ln w="12700">
            <a:solidFill>
              <a:schemeClr val="tx1"/>
            </a:solidFill>
          </a:ln>
        </p:spPr>
        <p:txBody>
          <a:bodyPr wrap="square">
            <a:spAutoFit/>
          </a:bodyPr>
          <a:lstStyle/>
          <a:p>
            <a:pPr fontAlgn="auto">
              <a:lnSpc>
                <a:spcPct val="150000"/>
              </a:lnSpc>
            </a:pP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否定前件式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只有</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，才</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20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en-US" altLang="zh-CN" sz="2000" b="1" u="sng"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所以，非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2987834" y="3003550"/>
            <a:ext cx="2461736" cy="1938020"/>
          </a:xfrm>
          <a:prstGeom prst="rect">
            <a:avLst/>
          </a:prstGeom>
        </p:spPr>
        <p:txBody>
          <a:bodyPr wrap="square">
            <a:spAutoFit/>
          </a:bodyPr>
          <a:lstStyle/>
          <a:p>
            <a:pPr fontAlgn="auto">
              <a:lnSpc>
                <a:spcPct val="150000"/>
              </a:lnSpc>
            </a:pP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肯定后件式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只有</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，才</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en-US" altLang="zh-CN" sz="2000" b="1" u="sng"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u="sng"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所以，</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9705" y="51435"/>
            <a:ext cx="2014220" cy="583565"/>
          </a:xfrm>
          <a:prstGeom prst="rect">
            <a:avLst/>
          </a:prstGeom>
          <a:noFill/>
        </p:spPr>
        <p:txBody>
          <a:bodyPr wrap="square" rtlCol="0">
            <a:spAutoFit/>
          </a:bodyPr>
          <a:lstStyle/>
          <a:p>
            <a:r>
              <a:rPr lang="zh-CN" altLang="zh-CN" sz="3200" b="1" smtClean="0">
                <a:solidFill>
                  <a:srgbClr val="FF0000"/>
                </a:solidFill>
                <a:latin typeface="微软雅黑" panose="020B0503020204020204" pitchFamily="34" charset="-122"/>
                <a:ea typeface="微软雅黑" panose="020B0503020204020204" pitchFamily="34" charset="-122"/>
                <a:sym typeface="+mn-ea"/>
              </a:rPr>
              <a:t>假言推理</a:t>
            </a:r>
          </a:p>
        </p:txBody>
      </p:sp>
      <p:sp>
        <p:nvSpPr>
          <p:cNvPr id="2" name="矩形 1"/>
          <p:cNvSpPr/>
          <p:nvPr/>
        </p:nvSpPr>
        <p:spPr>
          <a:xfrm>
            <a:off x="345281" y="987266"/>
            <a:ext cx="8453914" cy="1938020"/>
          </a:xfrm>
          <a:prstGeom prst="rect">
            <a:avLst/>
          </a:prstGeom>
          <a:ln w="12700">
            <a:solidFill>
              <a:schemeClr val="tx1"/>
            </a:solidFill>
          </a:ln>
        </p:spPr>
        <p:txBody>
          <a:bodyPr wrap="square">
            <a:spAutoFit/>
          </a:bodyPr>
          <a:lstStyle/>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充分必要条件假言推理规则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肯定前件，就要肯定后件；肯定后件，就要肯定前件。</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规则</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否定前件，就要否定后件；否定后件，就要否定前件。</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根据规则，充分必要条件假言推理有四个正确的形式</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45281" y="3147695"/>
            <a:ext cx="8453438" cy="1630045"/>
          </a:xfrm>
          <a:prstGeom prst="rect">
            <a:avLst/>
          </a:prstGeom>
          <a:ln w="12700">
            <a:solidFill>
              <a:schemeClr val="tx1"/>
            </a:solidFill>
          </a:ln>
        </p:spPr>
        <p:txBody>
          <a:bodyPr wrap="square">
            <a:spAutoFit/>
          </a:bodyPr>
          <a:lstStyle/>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肯定前件式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当且仅当</a:t>
            </a:r>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___________</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所以，</a:t>
            </a:r>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240280" y="3147695"/>
            <a:ext cx="2076450" cy="1630045"/>
          </a:xfrm>
          <a:prstGeom prst="rect">
            <a:avLst/>
          </a:prstGeom>
        </p:spPr>
        <p:txBody>
          <a:bodyPr wrap="square">
            <a:spAutoFit/>
          </a:bodyPr>
          <a:lstStyle/>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肯定后件式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当且仅当</a:t>
            </a:r>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___________</a:t>
            </a:r>
            <a:endPar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所以，</a:t>
            </a:r>
            <a:r>
              <a:rPr lang="en-US" altLang="zh-CN" sz="2000" b="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4316413" y="3147695"/>
            <a:ext cx="2076450" cy="1630045"/>
          </a:xfrm>
          <a:prstGeom prst="rect">
            <a:avLst/>
          </a:prstGeom>
        </p:spPr>
        <p:txBody>
          <a:bodyPr wrap="square">
            <a:spAutoFit/>
          </a:bodyPr>
          <a:lstStyle/>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否定前件式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当且仅当</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___________</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所以，非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nvSpPr>
        <p:spPr>
          <a:xfrm>
            <a:off x="6588125" y="3147695"/>
            <a:ext cx="2076450" cy="1630045"/>
          </a:xfrm>
          <a:prstGeom prst="rect">
            <a:avLst/>
          </a:prstGeom>
        </p:spPr>
        <p:txBody>
          <a:bodyPr wrap="square">
            <a:spAutoFit/>
          </a:bodyPr>
          <a:lstStyle/>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否定后件式</a:t>
            </a:r>
            <a:endParaRPr lang="zh-CN" altLang="zh-CN" sz="2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当且仅当</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q</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___________</a:t>
            </a:r>
            <a:endPar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endParaRPr>
          </a:p>
          <a:p>
            <a:pPr lvl="0"/>
            <a:r>
              <a:rPr lang="zh-CN"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所以，非</a:t>
            </a:r>
            <a:r>
              <a:rPr lang="en-US" altLang="zh-CN" sz="2000" b="1" smtClean="0">
                <a:latin typeface="微软雅黑" panose="020B0503020204020204" pitchFamily="34" charset="-122"/>
                <a:ea typeface="微软雅黑" panose="020B0503020204020204" pitchFamily="34" charset="-122"/>
                <a:cs typeface="微软雅黑" panose="020B0503020204020204" pitchFamily="34" charset="-122"/>
                <a:sym typeface="+mn-ea"/>
              </a:rPr>
              <a:t>p</a:t>
            </a:r>
            <a:endParaRPr lang="zh-CN" altLang="zh-CN" sz="2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New picture"/>
          <p:cNvPicPr/>
          <p:nvPr/>
        </p:nvPicPr>
        <p:blipFill>
          <a:blip r:embed="rId4"/>
          <a:stretch>
            <a:fillRect/>
          </a:stretch>
        </p:blipFill>
        <p:spPr>
          <a:xfrm>
            <a:off x="11315700" y="12319000"/>
            <a:ext cx="355600" cy="254000"/>
          </a:xfrm>
          <a:prstGeom prst="cube">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75965" y="267335"/>
            <a:ext cx="2438400" cy="738505"/>
          </a:xfrm>
          <a:prstGeom prst="rect">
            <a:avLst/>
          </a:prstGeom>
          <a:noFill/>
        </p:spPr>
        <p:txBody>
          <a:bodyPr wrap="none" lIns="0" tIns="0" rIns="0" bIns="0" rtlCol="0">
            <a:spAutoFit/>
          </a:bodyPr>
          <a:lstStyle/>
          <a:p>
            <a:pPr algn="ctr"/>
            <a:r>
              <a:rPr lang="zh-CN" altLang="zh-HK" sz="4800" b="1">
                <a:solidFill>
                  <a:srgbClr val="FF0000"/>
                </a:solidFill>
                <a:latin typeface="微软雅黑" panose="020B0503020204020204" pitchFamily="34" charset="-122"/>
                <a:ea typeface="微软雅黑" panose="020B0503020204020204" pitchFamily="34" charset="-122"/>
                <a:sym typeface="+mn-ea"/>
              </a:rPr>
              <a:t>文本研读</a:t>
            </a:r>
          </a:p>
        </p:txBody>
      </p:sp>
      <p:pic>
        <p:nvPicPr>
          <p:cNvPr id="2" name="图片 1" descr="C:/Users/ADMINI~1/AppData/Local/Temp/picturecompress_20210819082948/output_148.jpgoutput_148"/>
          <p:cNvPicPr>
            <a:picLocks noChangeAspect="1"/>
          </p:cNvPicPr>
          <p:nvPr/>
        </p:nvPicPr>
        <p:blipFill>
          <a:blip r:embed="rId2"/>
          <a:stretch>
            <a:fillRect/>
          </a:stretch>
        </p:blipFill>
        <p:spPr>
          <a:xfrm>
            <a:off x="15240" y="1275715"/>
            <a:ext cx="9107805" cy="38557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学习活动一：明确主题</a:t>
            </a:r>
          </a:p>
        </p:txBody>
      </p:sp>
      <p:sp>
        <p:nvSpPr>
          <p:cNvPr id="100" name="文本框 99"/>
          <p:cNvSpPr txBox="1"/>
          <p:nvPr/>
        </p:nvSpPr>
        <p:spPr>
          <a:xfrm>
            <a:off x="3204210" y="915670"/>
            <a:ext cx="5810885" cy="3969385"/>
          </a:xfrm>
          <a:prstGeom prst="rect">
            <a:avLst/>
          </a:prstGeom>
          <a:noFill/>
          <a:ln w="9525">
            <a:noFill/>
          </a:ln>
        </p:spPr>
        <p:txBody>
          <a:bodyPr wrap="square">
            <a:spAutoFit/>
          </a:bodyPr>
          <a:lstStyle/>
          <a:p>
            <a:pPr indent="0" eaLnBrk="1" fontAlgn="auto" latinLnBrk="0" hangingPunct="1">
              <a:lnSpc>
                <a:spcPct val="150000"/>
              </a:lnSpc>
            </a:pPr>
            <a:r>
              <a:rPr lang="zh-CN" sz="2400" b="1">
                <a:latin typeface="黑体" panose="02010609060101010101" charset="-122"/>
                <a:ea typeface="黑体" panose="02010609060101010101" charset="-122"/>
                <a:cs typeface="黑体" panose="02010609060101010101" charset="-122"/>
                <a:sym typeface="+mn-ea"/>
              </a:rPr>
              <a:t>本单元主题是“逻辑的力量”，在本单元学习活动中，我们会接触一些基本的逻辑方法，学习辨析逻辑错误，进行简单的逻辑推理，并运用逻辑方法来构建并完善论证。经过这样的“逻辑之旅”，我们能更清晰地认识语言与逻辑的关系，发展逻辑思维，滋养理性精神，提升思维品质。</a:t>
            </a:r>
          </a:p>
        </p:txBody>
      </p:sp>
      <p:pic>
        <p:nvPicPr>
          <p:cNvPr id="2" name="图片 1" descr="C:/Users/ADMINI~1/AppData/Local/Temp/picturecompress_20210819082948/output_149.pngoutput_149"/>
          <p:cNvPicPr>
            <a:picLocks noChangeAspect="1"/>
          </p:cNvPicPr>
          <p:nvPr/>
        </p:nvPicPr>
        <p:blipFill>
          <a:blip r:embed="rId4"/>
          <a:stretch>
            <a:fillRect/>
          </a:stretch>
        </p:blipFill>
        <p:spPr>
          <a:xfrm rot="10800000" flipH="1" flipV="1">
            <a:off x="107950" y="1746250"/>
            <a:ext cx="3126105" cy="23082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学习活动二：明确任务</a:t>
            </a:r>
          </a:p>
        </p:txBody>
      </p:sp>
      <p:graphicFrame>
        <p:nvGraphicFramePr>
          <p:cNvPr id="4" name="表格 3"/>
          <p:cNvGraphicFramePr>
            <a:graphicFrameLocks noGrp="1"/>
          </p:cNvGraphicFramePr>
          <p:nvPr>
            <p:custDataLst>
              <p:tags r:id="rId2"/>
            </p:custDataLst>
          </p:nvPr>
        </p:nvGraphicFramePr>
        <p:xfrm>
          <a:off x="132715" y="741680"/>
          <a:ext cx="8843645" cy="4389120"/>
        </p:xfrm>
        <a:graphic>
          <a:graphicData uri="http://schemas.openxmlformats.org/drawingml/2006/table">
            <a:tbl>
              <a:tblPr firstRow="1" bandRow="1">
                <a:tableStyleId>{5C22544A-7EE6-4342-B048-85BDC9FD1C3A}</a:tableStyleId>
              </a:tblPr>
              <a:tblGrid>
                <a:gridCol w="2637155"/>
                <a:gridCol w="6206490"/>
              </a:tblGrid>
              <a:tr h="457200">
                <a:tc>
                  <a:txBody>
                    <a:bodyPr/>
                    <a:lstStyle/>
                    <a:p>
                      <a:pPr algn="ctr">
                        <a:buNone/>
                      </a:pPr>
                      <a:r>
                        <a:rPr lang="zh-CN" altLang="en-US" sz="2400">
                          <a:latin typeface="微软雅黑" panose="020B0503020204020204" pitchFamily="34" charset="-122"/>
                          <a:ea typeface="微软雅黑" panose="020B0503020204020204" pitchFamily="34" charset="-122"/>
                        </a:rPr>
                        <a:t>文本</a:t>
                      </a:r>
                    </a:p>
                  </a:txBody>
                  <a:tcPr/>
                </a:tc>
                <a:tc>
                  <a:txBody>
                    <a:bodyPr/>
                    <a:lstStyle/>
                    <a:p>
                      <a:pPr algn="ctr">
                        <a:buNone/>
                      </a:pPr>
                      <a:r>
                        <a:rPr lang="zh-CN" altLang="en-US" sz="2400">
                          <a:latin typeface="微软雅黑" panose="020B0503020204020204" pitchFamily="34" charset="-122"/>
                          <a:ea typeface="微软雅黑" panose="020B0503020204020204" pitchFamily="34" charset="-122"/>
                        </a:rPr>
                        <a:t>素养目标</a:t>
                      </a:r>
                    </a:p>
                  </a:txBody>
                  <a:tcPr/>
                </a:tc>
              </a:tr>
              <a:tr h="1310640">
                <a:tc>
                  <a:txBody>
                    <a:bodyPr/>
                    <a:lstStyle/>
                    <a:p>
                      <a:pPr algn="l">
                        <a:buClrTx/>
                        <a:buSzTx/>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p>
                      <a:pPr algn="l">
                        <a:buClrTx/>
                        <a:buSzTx/>
                        <a:buNone/>
                      </a:pPr>
                      <a:r>
                        <a:rPr lang="zh-CN" altLang="en-US" sz="2000" b="1">
                          <a:latin typeface="微软雅黑" panose="020B0503020204020204" pitchFamily="34" charset="-122"/>
                          <a:ea typeface="微软雅黑" panose="020B0503020204020204" pitchFamily="34" charset="-122"/>
                          <a:cs typeface="黑体" panose="02010609060101010101" charset="-122"/>
                        </a:rPr>
                        <a:t>发现潜藏的逻辑谬误</a:t>
                      </a:r>
                    </a:p>
                  </a:txBody>
                  <a:tcPr marL="68580" marR="68580" marT="0" marB="0"/>
                </a:tc>
                <a:tc>
                  <a:txBody>
                    <a:bodyPr/>
                    <a:lstStyle/>
                    <a:p>
                      <a:pPr algn="l">
                        <a:buClrTx/>
                        <a:buSzTx/>
                        <a:buNone/>
                      </a:pPr>
                      <a:r>
                        <a:rPr lang="zh-CN" altLang="en-US" sz="2000">
                          <a:latin typeface="黑体" panose="02010609060101010101" charset="-122"/>
                          <a:ea typeface="黑体" panose="02010609060101010101" charset="-122"/>
                          <a:cs typeface="黑体" panose="02010609060101010101" charset="-122"/>
                        </a:rPr>
                        <a:t>语言建构与运用  </a:t>
                      </a:r>
                    </a:p>
                    <a:p>
                      <a:pPr algn="l">
                        <a:buClrTx/>
                        <a:buSzTx/>
                        <a:buNone/>
                      </a:pPr>
                      <a:r>
                        <a:rPr lang="zh-CN" altLang="en-US" sz="2000">
                          <a:latin typeface="黑体" panose="02010609060101010101" charset="-122"/>
                          <a:ea typeface="黑体" panose="02010609060101010101" charset="-122"/>
                          <a:cs typeface="黑体" panose="02010609060101010101" charset="-122"/>
                        </a:rPr>
                        <a:t>思维发展与提升  </a:t>
                      </a:r>
                    </a:p>
                    <a:p>
                      <a:pPr algn="l">
                        <a:buClrTx/>
                        <a:buSzTx/>
                        <a:buNone/>
                      </a:pPr>
                      <a:r>
                        <a:rPr lang="zh-CN" altLang="en-US" sz="2000">
                          <a:latin typeface="黑体" panose="02010609060101010101" charset="-122"/>
                          <a:ea typeface="黑体" panose="02010609060101010101" charset="-122"/>
                          <a:cs typeface="黑体" panose="02010609060101010101" charset="-122"/>
                        </a:rPr>
                        <a:t>审美鉴赏与创造  </a:t>
                      </a:r>
                    </a:p>
                    <a:p>
                      <a:pPr algn="l">
                        <a:buClrTx/>
                        <a:buSzTx/>
                        <a:buNone/>
                      </a:pPr>
                      <a:r>
                        <a:rPr lang="zh-CN" altLang="en-US" sz="2000">
                          <a:latin typeface="黑体" panose="02010609060101010101" charset="-122"/>
                          <a:ea typeface="黑体" panose="02010609060101010101" charset="-122"/>
                          <a:cs typeface="黑体" panose="02010609060101010101" charset="-122"/>
                        </a:rPr>
                        <a:t>文化传承与理解  </a:t>
                      </a:r>
                    </a:p>
                  </a:txBody>
                  <a:tcPr/>
                </a:tc>
              </a:tr>
              <a:tr h="1310640">
                <a:tc>
                  <a:txBody>
                    <a:bodyPr/>
                    <a:lstStyle/>
                    <a:p>
                      <a:pPr algn="l">
                        <a:buClrTx/>
                        <a:buSzTx/>
                        <a:buFontTx/>
                        <a:buNone/>
                      </a:pPr>
                      <a:r>
                        <a:rPr lang="zh-CN" altLang="en-US" sz="2000" b="1">
                          <a:latin typeface="微软雅黑" panose="020B0503020204020204" pitchFamily="34" charset="-122"/>
                          <a:ea typeface="微软雅黑" panose="020B0503020204020204" pitchFamily="34" charset="-122"/>
                          <a:cs typeface="黑体" panose="02010609060101010101" charset="-122"/>
                        </a:rPr>
                        <a:t>运用有效的推理形式</a:t>
                      </a:r>
                    </a:p>
                  </a:txBody>
                  <a:tcPr/>
                </a:tc>
                <a:tc>
                  <a:txBody>
                    <a:bodyPr/>
                    <a:lstStyle/>
                    <a:p>
                      <a:pPr algn="l">
                        <a:buClrTx/>
                        <a:buSzTx/>
                        <a:buNone/>
                      </a:pPr>
                      <a:r>
                        <a:rPr lang="zh-CN" altLang="en-US" sz="2000">
                          <a:latin typeface="黑体" panose="02010609060101010101" charset="-122"/>
                          <a:ea typeface="黑体" panose="02010609060101010101" charset="-122"/>
                          <a:cs typeface="黑体" panose="02010609060101010101" charset="-122"/>
                          <a:sym typeface="+mn-ea"/>
                        </a:rPr>
                        <a:t>语言建构与运用  </a:t>
                      </a:r>
                      <a:endParaRPr lang="zh-CN" altLang="en-US" sz="2000">
                        <a:latin typeface="黑体" panose="02010609060101010101" charset="-122"/>
                        <a:ea typeface="黑体" panose="02010609060101010101" charset="-122"/>
                        <a:cs typeface="黑体" panose="02010609060101010101" charset="-122"/>
                      </a:endParaRPr>
                    </a:p>
                    <a:p>
                      <a:pPr algn="l">
                        <a:buClrTx/>
                        <a:buSzTx/>
                        <a:buNone/>
                      </a:pPr>
                      <a:r>
                        <a:rPr lang="zh-CN" altLang="en-US" sz="2000">
                          <a:latin typeface="黑体" panose="02010609060101010101" charset="-122"/>
                          <a:ea typeface="黑体" panose="02010609060101010101" charset="-122"/>
                          <a:cs typeface="黑体" panose="02010609060101010101" charset="-122"/>
                          <a:sym typeface="+mn-ea"/>
                        </a:rPr>
                        <a:t>思维发展与提升  </a:t>
                      </a:r>
                      <a:endParaRPr lang="zh-CN" altLang="en-US" sz="2000">
                        <a:latin typeface="黑体" panose="02010609060101010101" charset="-122"/>
                        <a:ea typeface="黑体" panose="02010609060101010101" charset="-122"/>
                        <a:cs typeface="黑体" panose="02010609060101010101" charset="-122"/>
                      </a:endParaRPr>
                    </a:p>
                    <a:p>
                      <a:pPr algn="l">
                        <a:buClrTx/>
                        <a:buSzTx/>
                        <a:buNone/>
                      </a:pPr>
                      <a:r>
                        <a:rPr lang="zh-CN" altLang="en-US" sz="2000">
                          <a:latin typeface="黑体" panose="02010609060101010101" charset="-122"/>
                          <a:ea typeface="黑体" panose="02010609060101010101" charset="-122"/>
                          <a:cs typeface="黑体" panose="02010609060101010101" charset="-122"/>
                          <a:sym typeface="+mn-ea"/>
                        </a:rPr>
                        <a:t>审美鉴赏与创造  </a:t>
                      </a:r>
                      <a:endParaRPr lang="zh-CN" altLang="en-US" sz="2000">
                        <a:latin typeface="黑体" panose="02010609060101010101" charset="-122"/>
                        <a:ea typeface="黑体" panose="02010609060101010101" charset="-122"/>
                        <a:cs typeface="黑体" panose="02010609060101010101" charset="-122"/>
                      </a:endParaRPr>
                    </a:p>
                    <a:p>
                      <a:pPr algn="l">
                        <a:buClrTx/>
                        <a:buSzTx/>
                        <a:buNone/>
                      </a:pPr>
                      <a:r>
                        <a:rPr lang="zh-CN" altLang="en-US" sz="2000">
                          <a:latin typeface="黑体" panose="02010609060101010101" charset="-122"/>
                          <a:ea typeface="黑体" panose="02010609060101010101" charset="-122"/>
                          <a:cs typeface="黑体" panose="02010609060101010101" charset="-122"/>
                          <a:sym typeface="+mn-ea"/>
                        </a:rPr>
                        <a:t>文化传承与理解 </a:t>
                      </a:r>
                      <a:endParaRPr lang="zh-CN" altLang="en-US" sz="2000">
                        <a:latin typeface="黑体" panose="02010609060101010101" charset="-122"/>
                        <a:ea typeface="黑体" panose="02010609060101010101" charset="-122"/>
                        <a:cs typeface="黑体" panose="02010609060101010101" charset="-122"/>
                      </a:endParaRPr>
                    </a:p>
                  </a:txBody>
                  <a:tcPr/>
                </a:tc>
              </a:tr>
              <a:tr h="1201420">
                <a:tc>
                  <a:txBody>
                    <a:bodyPr/>
                    <a:lstStyle/>
                    <a:p>
                      <a:pPr algn="l">
                        <a:buClrTx/>
                        <a:buSzTx/>
                        <a:buFontTx/>
                        <a:buNone/>
                      </a:pPr>
                      <a:r>
                        <a:rPr lang="zh-CN" altLang="en-US" sz="2000" b="1">
                          <a:latin typeface="微软雅黑" panose="020B0503020204020204" pitchFamily="34" charset="-122"/>
                          <a:ea typeface="微软雅黑" panose="020B0503020204020204" pitchFamily="34" charset="-122"/>
                          <a:cs typeface="黑体" panose="02010609060101010101" charset="-122"/>
                        </a:rPr>
                        <a:t>采用合理的论证方法</a:t>
                      </a:r>
                    </a:p>
                  </a:txBody>
                  <a:tcPr/>
                </a:tc>
                <a:tc>
                  <a:txBody>
                    <a:bodyPr/>
                    <a:lstStyle/>
                    <a:p>
                      <a:pPr>
                        <a:buNone/>
                      </a:pPr>
                      <a:r>
                        <a:rPr lang="zh-CN" altLang="en-US" sz="2000">
                          <a:latin typeface="黑体" panose="02010609060101010101" charset="-122"/>
                          <a:ea typeface="黑体" panose="02010609060101010101" charset="-122"/>
                          <a:cs typeface="黑体" panose="02010609060101010101" charset="-122"/>
                          <a:sym typeface="+mn-ea"/>
                        </a:rPr>
                        <a:t>语言建构与运用  </a:t>
                      </a:r>
                      <a:endParaRPr lang="zh-CN" altLang="en-US" sz="2000">
                        <a:latin typeface="黑体" panose="02010609060101010101" charset="-122"/>
                        <a:ea typeface="黑体" panose="02010609060101010101" charset="-122"/>
                        <a:cs typeface="黑体" panose="02010609060101010101" charset="-122"/>
                      </a:endParaRPr>
                    </a:p>
                    <a:p>
                      <a:pPr>
                        <a:buNone/>
                      </a:pPr>
                      <a:r>
                        <a:rPr lang="zh-CN" altLang="en-US" sz="2000">
                          <a:latin typeface="黑体" panose="02010609060101010101" charset="-122"/>
                          <a:ea typeface="黑体" panose="02010609060101010101" charset="-122"/>
                          <a:cs typeface="黑体" panose="02010609060101010101" charset="-122"/>
                          <a:sym typeface="+mn-ea"/>
                        </a:rPr>
                        <a:t>思维发展与提升  </a:t>
                      </a:r>
                      <a:endParaRPr lang="zh-CN" altLang="en-US" sz="2000">
                        <a:latin typeface="黑体" panose="02010609060101010101" charset="-122"/>
                        <a:ea typeface="黑体" panose="02010609060101010101" charset="-122"/>
                        <a:cs typeface="黑体" panose="02010609060101010101" charset="-122"/>
                      </a:endParaRPr>
                    </a:p>
                    <a:p>
                      <a:pPr>
                        <a:buNone/>
                      </a:pPr>
                      <a:r>
                        <a:rPr lang="zh-CN" altLang="en-US" sz="2000">
                          <a:latin typeface="黑体" panose="02010609060101010101" charset="-122"/>
                          <a:ea typeface="黑体" panose="02010609060101010101" charset="-122"/>
                          <a:cs typeface="黑体" panose="02010609060101010101" charset="-122"/>
                          <a:sym typeface="+mn-ea"/>
                        </a:rPr>
                        <a:t>审美鉴赏与创造  </a:t>
                      </a:r>
                      <a:endParaRPr lang="zh-CN" altLang="en-US" sz="2000">
                        <a:latin typeface="黑体" panose="02010609060101010101" charset="-122"/>
                        <a:ea typeface="黑体" panose="02010609060101010101" charset="-122"/>
                        <a:cs typeface="黑体" panose="02010609060101010101" charset="-122"/>
                      </a:endParaRPr>
                    </a:p>
                    <a:p>
                      <a:pPr>
                        <a:buNone/>
                      </a:pPr>
                      <a:r>
                        <a:rPr lang="zh-CN" altLang="en-US" sz="2000">
                          <a:latin typeface="黑体" panose="02010609060101010101" charset="-122"/>
                          <a:ea typeface="黑体" panose="02010609060101010101" charset="-122"/>
                          <a:cs typeface="黑体" panose="02010609060101010101" charset="-122"/>
                          <a:sym typeface="+mn-ea"/>
                        </a:rPr>
                        <a:t>文化传承与理解 </a:t>
                      </a:r>
                      <a:endParaRPr lang="zh-CN" altLang="en-US" sz="2000">
                        <a:latin typeface="黑体" panose="02010609060101010101" charset="-122"/>
                        <a:ea typeface="黑体" panose="02010609060101010101" charset="-122"/>
                        <a:cs typeface="黑体" panose="02010609060101010101" charset="-122"/>
                      </a:endParaRPr>
                    </a:p>
                  </a:txBody>
                  <a:tcPr/>
                </a:tc>
              </a:tr>
            </a:tbl>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7315" y="603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学习活动二：明确任务</a:t>
            </a:r>
          </a:p>
        </p:txBody>
      </p:sp>
      <p:graphicFrame>
        <p:nvGraphicFramePr>
          <p:cNvPr id="4" name="表格 3"/>
          <p:cNvGraphicFramePr>
            <a:graphicFrameLocks noGrp="1"/>
          </p:cNvGraphicFramePr>
          <p:nvPr>
            <p:custDataLst>
              <p:tags r:id="rId2"/>
            </p:custDataLst>
          </p:nvPr>
        </p:nvGraphicFramePr>
        <p:xfrm>
          <a:off x="107315" y="843280"/>
          <a:ext cx="8921750" cy="3566160"/>
        </p:xfrm>
        <a:graphic>
          <a:graphicData uri="http://schemas.openxmlformats.org/drawingml/2006/table">
            <a:tbl>
              <a:tblPr firstRow="1" bandRow="1">
                <a:tableStyleId>{5C22544A-7EE6-4342-B048-85BDC9FD1C3A}</a:tableStyleId>
              </a:tblPr>
              <a:tblGrid>
                <a:gridCol w="1108710"/>
                <a:gridCol w="7813040"/>
              </a:tblGrid>
              <a:tr h="474980">
                <a:tc>
                  <a:txBody>
                    <a:bodyPr/>
                    <a:lstStyle/>
                    <a:p>
                      <a:pPr algn="ctr" fontAlgn="auto">
                        <a:lnSpc>
                          <a:spcPct val="150000"/>
                        </a:lnSpc>
                        <a:buNone/>
                      </a:pPr>
                      <a:r>
                        <a:rPr lang="zh-CN" altLang="en-US" sz="2800">
                          <a:latin typeface="微软雅黑" panose="020B0503020204020204" pitchFamily="34" charset="-122"/>
                          <a:ea typeface="微软雅黑" panose="020B0503020204020204" pitchFamily="34" charset="-122"/>
                        </a:rPr>
                        <a:t>文本</a:t>
                      </a:r>
                    </a:p>
                  </a:txBody>
                  <a:tcPr/>
                </a:tc>
                <a:tc>
                  <a:txBody>
                    <a:bodyPr/>
                    <a:lstStyle/>
                    <a:p>
                      <a:pPr algn="ctr" fontAlgn="auto">
                        <a:lnSpc>
                          <a:spcPct val="150000"/>
                        </a:lnSpc>
                        <a:buClrTx/>
                        <a:buSzTx/>
                        <a:buFontTx/>
                        <a:buNone/>
                      </a:pPr>
                      <a:r>
                        <a:rPr lang="zh-CN" altLang="en-US" sz="2800">
                          <a:latin typeface="微软雅黑" panose="020B0503020204020204" pitchFamily="34" charset="-122"/>
                          <a:ea typeface="微软雅黑" panose="020B0503020204020204" pitchFamily="34" charset="-122"/>
                        </a:rPr>
                        <a:t>素养目标</a:t>
                      </a:r>
                    </a:p>
                  </a:txBody>
                  <a:tcPr/>
                </a:tc>
              </a:tr>
              <a:tr h="1231265">
                <a:tc>
                  <a:txBody>
                    <a:bodyPr/>
                    <a:lstStyle/>
                    <a:p>
                      <a:pPr algn="l" fontAlgn="auto">
                        <a:lnSpc>
                          <a:spcPct val="150000"/>
                        </a:lnSpc>
                        <a:buClrTx/>
                        <a:buSzTx/>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p>
                      <a:pPr algn="l" fontAlgn="auto">
                        <a:lnSpc>
                          <a:spcPct val="150000"/>
                        </a:lnSpc>
                        <a:buClrTx/>
                        <a:buSzTx/>
                        <a:buNone/>
                      </a:pPr>
                      <a:r>
                        <a:rPr lang="zh-CN" altLang="en-US" sz="2400" b="1">
                          <a:latin typeface="微软雅黑" panose="020B0503020204020204" pitchFamily="34" charset="-122"/>
                          <a:ea typeface="微软雅黑" panose="020B0503020204020204" pitchFamily="34" charset="-122"/>
                          <a:cs typeface="黑体" panose="02010609060101010101" charset="-122"/>
                        </a:rPr>
                        <a:t>发现潜藏的逻辑谬误</a:t>
                      </a:r>
                    </a:p>
                  </a:txBody>
                  <a:tcPr marL="68580" marR="68580" marT="0" marB="0"/>
                </a:tc>
                <a:tc>
                  <a:txBody>
                    <a:bodyPr/>
                    <a:lstStyle/>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语言建构与运用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思维发展与提升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审美鉴赏与创造  </a:t>
                      </a: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文化传承与理解 </a:t>
                      </a:r>
                    </a:p>
                  </a:txBody>
                  <a:tcPr/>
                </a:tc>
              </a:tr>
            </a:tbl>
          </a:graphicData>
        </a:graphic>
      </p:graphicFrame>
      <p:sp>
        <p:nvSpPr>
          <p:cNvPr id="8" name="文本框 7"/>
          <p:cNvSpPr txBox="1"/>
          <p:nvPr/>
        </p:nvSpPr>
        <p:spPr>
          <a:xfrm>
            <a:off x="3248025" y="1642110"/>
            <a:ext cx="565912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学习概念的有关知识，运用逻辑规律，辨别日常语言表述中的逻辑错误。</a:t>
            </a:r>
          </a:p>
        </p:txBody>
      </p:sp>
      <p:sp>
        <p:nvSpPr>
          <p:cNvPr id="2" name="文本框 1"/>
          <p:cNvSpPr txBox="1"/>
          <p:nvPr/>
        </p:nvSpPr>
        <p:spPr>
          <a:xfrm>
            <a:off x="3248025" y="2555875"/>
            <a:ext cx="565912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在分析例子的基础上探究感悟，借助逻辑知识促进语文学习。</a:t>
            </a:r>
            <a:endParaRPr lang="zh-CN" altLang="en-US" sz="2000" smtClean="0">
              <a:solidFill>
                <a:schemeClr val="accent6"/>
              </a:solidFill>
              <a:latin typeface="黑体" panose="02010609060101010101" charset="-122"/>
              <a:ea typeface="黑体" panose="02010609060101010101" charset="-122"/>
            </a:endParaRPr>
          </a:p>
        </p:txBody>
      </p:sp>
      <p:sp>
        <p:nvSpPr>
          <p:cNvPr id="5" name="文本框 4"/>
          <p:cNvSpPr txBox="1"/>
          <p:nvPr/>
        </p:nvSpPr>
        <p:spPr>
          <a:xfrm>
            <a:off x="3248025" y="3563620"/>
            <a:ext cx="5334000" cy="307340"/>
          </a:xfrm>
          <a:prstGeom prst="rect">
            <a:avLst/>
          </a:prstGeom>
          <a:noFill/>
        </p:spPr>
        <p:txBody>
          <a:bodyPr wrap="none" lIns="0" tIns="0" rIns="0" bIns="0" rtlCol="0">
            <a:spAutoFit/>
          </a:bodyPr>
          <a:lstStyle/>
          <a:p>
            <a:pPr algn="l"/>
            <a:r>
              <a:rPr lang="zh-CN" altLang="en-US" sz="2000" smtClean="0">
                <a:solidFill>
                  <a:schemeClr val="accent6">
                    <a:lumMod val="75000"/>
                  </a:schemeClr>
                </a:solidFill>
                <a:latin typeface="黑体" panose="02010609060101010101" charset="-122"/>
                <a:ea typeface="黑体" panose="02010609060101010101" charset="-122"/>
              </a:rPr>
              <a:t>体会逻辑无处不在的魅力，自觉遵守逻辑规律。</a:t>
            </a:r>
            <a:endParaRPr lang="zh-CN" altLang="en-US" sz="2000" smtClean="0">
              <a:solidFill>
                <a:schemeClr val="accent6"/>
              </a:solidFill>
              <a:latin typeface="黑体" panose="02010609060101010101" charset="-122"/>
              <a:ea typeface="黑体" panose="02010609060101010101" charset="-122"/>
            </a:endParaRPr>
          </a:p>
        </p:txBody>
      </p:sp>
      <p:sp>
        <p:nvSpPr>
          <p:cNvPr id="6" name="文本框 5"/>
          <p:cNvSpPr txBox="1"/>
          <p:nvPr/>
        </p:nvSpPr>
        <p:spPr>
          <a:xfrm>
            <a:off x="3248025" y="4011930"/>
            <a:ext cx="5603240" cy="307340"/>
          </a:xfrm>
          <a:prstGeom prst="rect">
            <a:avLst/>
          </a:prstGeom>
          <a:noFill/>
        </p:spPr>
        <p:txBody>
          <a:bodyPr wrap="square" lIns="0" tIns="0" rIns="0" bIns="0" rtlCol="0">
            <a:spAutoFit/>
          </a:bodyPr>
          <a:lstStyle/>
          <a:p>
            <a:pPr algn="l"/>
            <a:r>
              <a:rPr lang="zh-CN" altLang="en-US" sz="2000" smtClean="0">
                <a:solidFill>
                  <a:schemeClr val="accent6">
                    <a:lumMod val="75000"/>
                  </a:schemeClr>
                </a:solidFill>
                <a:latin typeface="黑体" panose="02010609060101010101" charset="-122"/>
                <a:ea typeface="黑体" panose="02010609060101010101" charset="-122"/>
              </a:rPr>
              <a:t>引导学生清晰准确地进行语言表达，避免逻辑谬误。</a:t>
            </a:r>
            <a:endParaRPr lang="zh-CN" altLang="en-US" sz="1800" smtClean="0">
              <a:solidFill>
                <a:schemeClr val="accent6"/>
              </a:solidFill>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2"/>
            </p:custDataLst>
          </p:nvPr>
        </p:nvGraphicFramePr>
        <p:xfrm>
          <a:off x="107315" y="111125"/>
          <a:ext cx="8928100" cy="4638040"/>
        </p:xfrm>
        <a:graphic>
          <a:graphicData uri="http://schemas.openxmlformats.org/drawingml/2006/table">
            <a:tbl>
              <a:tblPr firstRow="1" bandRow="1">
                <a:tableStyleId>{5C22544A-7EE6-4342-B048-85BDC9FD1C3A}</a:tableStyleId>
              </a:tblPr>
              <a:tblGrid>
                <a:gridCol w="1109345"/>
                <a:gridCol w="7818755"/>
              </a:tblGrid>
              <a:tr h="757555">
                <a:tc>
                  <a:txBody>
                    <a:bodyPr/>
                    <a:lstStyle/>
                    <a:p>
                      <a:pPr algn="ctr" fontAlgn="auto">
                        <a:lnSpc>
                          <a:spcPct val="150000"/>
                        </a:lnSpc>
                        <a:buNone/>
                      </a:pPr>
                      <a:r>
                        <a:rPr lang="zh-CN" altLang="en-US" sz="2800">
                          <a:latin typeface="微软雅黑" panose="020B0503020204020204" pitchFamily="34" charset="-122"/>
                          <a:ea typeface="微软雅黑" panose="020B0503020204020204" pitchFamily="34" charset="-122"/>
                        </a:rPr>
                        <a:t>文本</a:t>
                      </a:r>
                    </a:p>
                  </a:txBody>
                  <a:tcPr/>
                </a:tc>
                <a:tc>
                  <a:txBody>
                    <a:bodyPr/>
                    <a:lstStyle/>
                    <a:p>
                      <a:pPr algn="ctr" fontAlgn="auto">
                        <a:lnSpc>
                          <a:spcPct val="150000"/>
                        </a:lnSpc>
                        <a:buClrTx/>
                        <a:buSzTx/>
                        <a:buFontTx/>
                        <a:buNone/>
                      </a:pPr>
                      <a:r>
                        <a:rPr lang="zh-CN" altLang="en-US" sz="2800">
                          <a:latin typeface="微软雅黑" panose="020B0503020204020204" pitchFamily="34" charset="-122"/>
                          <a:ea typeface="微软雅黑" panose="020B0503020204020204" pitchFamily="34" charset="-122"/>
                        </a:rPr>
                        <a:t>素养目标</a:t>
                      </a:r>
                    </a:p>
                  </a:txBody>
                  <a:tcPr/>
                </a:tc>
              </a:tr>
              <a:tr h="3880485">
                <a:tc>
                  <a:txBody>
                    <a:bodyPr/>
                    <a:lstStyle/>
                    <a:p>
                      <a:pPr algn="l" fontAlgn="auto">
                        <a:lnSpc>
                          <a:spcPct val="150000"/>
                        </a:lnSpc>
                        <a:buClrTx/>
                        <a:buSzTx/>
                        <a:buNone/>
                      </a:pPr>
                      <a:r>
                        <a:rPr lang="en-US" sz="1200" b="0">
                          <a:latin typeface="新宋体" panose="02010609030101010101" charset="-122"/>
                          <a:ea typeface="新宋体" panose="02010609030101010101" charset="-122"/>
                          <a:cs typeface="新宋体" panose="02010609030101010101" charset="-122"/>
                        </a:rPr>
                        <a:t> </a:t>
                      </a:r>
                      <a:endParaRPr lang="en-US" altLang="en-US" sz="1200" b="0">
                        <a:latin typeface="新宋体" panose="02010609030101010101" charset="-122"/>
                        <a:ea typeface="新宋体" panose="02010609030101010101" charset="-122"/>
                        <a:cs typeface="新宋体" panose="02010609030101010101" charset="-122"/>
                      </a:endParaRPr>
                    </a:p>
                    <a:p>
                      <a:pPr algn="l" fontAlgn="auto">
                        <a:lnSpc>
                          <a:spcPct val="150000"/>
                        </a:lnSpc>
                        <a:buClrTx/>
                        <a:buSzTx/>
                        <a:buNone/>
                      </a:pPr>
                      <a:endParaRPr lang="zh-CN" altLang="en-US" sz="2400" b="1">
                        <a:latin typeface="微软雅黑" panose="020B0503020204020204" pitchFamily="34" charset="-122"/>
                        <a:ea typeface="微软雅黑" panose="020B0503020204020204" pitchFamily="34" charset="-122"/>
                        <a:cs typeface="黑体" panose="02010609060101010101" charset="-122"/>
                        <a:sym typeface="+mn-ea"/>
                      </a:endParaRPr>
                    </a:p>
                    <a:p>
                      <a:pPr algn="l" fontAlgn="auto">
                        <a:lnSpc>
                          <a:spcPct val="150000"/>
                        </a:lnSpc>
                        <a:buClrTx/>
                        <a:buSzTx/>
                        <a:buNone/>
                      </a:pPr>
                      <a:r>
                        <a:rPr lang="zh-CN" altLang="en-US" sz="2400" b="1">
                          <a:latin typeface="微软雅黑" panose="020B0503020204020204" pitchFamily="34" charset="-122"/>
                          <a:ea typeface="微软雅黑" panose="020B0503020204020204" pitchFamily="34" charset="-122"/>
                          <a:cs typeface="黑体" panose="02010609060101010101" charset="-122"/>
                          <a:sym typeface="+mn-ea"/>
                        </a:rPr>
                        <a:t>运用有效的推理形式</a:t>
                      </a:r>
                      <a:endParaRPr lang="zh-CN" altLang="en-US" sz="2400" b="1">
                        <a:latin typeface="微软雅黑" panose="020B0503020204020204" pitchFamily="34" charset="-122"/>
                        <a:ea typeface="微软雅黑" panose="020B0503020204020204" pitchFamily="34" charset="-122"/>
                        <a:cs typeface="黑体" panose="02010609060101010101" charset="-122"/>
                      </a:endParaRPr>
                    </a:p>
                  </a:txBody>
                  <a:tcPr marL="68580" marR="68580" marT="0" marB="0"/>
                </a:tc>
                <a:tc>
                  <a:txBody>
                    <a:bodyPr/>
                    <a:lstStyle/>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语言建构与运用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思维发展与提升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审美鉴赏与创造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文化传承与理解</a:t>
                      </a: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 </a:t>
                      </a:r>
                    </a:p>
                  </a:txBody>
                  <a:tcPr/>
                </a:tc>
              </a:tr>
            </a:tbl>
          </a:graphicData>
        </a:graphic>
      </p:graphicFrame>
      <p:sp>
        <p:nvSpPr>
          <p:cNvPr id="8" name="文本框 7"/>
          <p:cNvSpPr txBox="1"/>
          <p:nvPr/>
        </p:nvSpPr>
        <p:spPr>
          <a:xfrm>
            <a:off x="3248025" y="987425"/>
            <a:ext cx="565912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了解逻辑推理的三种有效形式，理解各种推理形式的推理规则，从而正确运用语言。</a:t>
            </a:r>
          </a:p>
        </p:txBody>
      </p:sp>
      <p:sp>
        <p:nvSpPr>
          <p:cNvPr id="2" name="文本框 1"/>
          <p:cNvSpPr txBox="1"/>
          <p:nvPr/>
        </p:nvSpPr>
        <p:spPr>
          <a:xfrm>
            <a:off x="3248025" y="1923415"/>
            <a:ext cx="565912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通过实例进行简单的逻辑推理，形成逻辑思维，在阅读中增加思考的深度，培养比较探究能力。</a:t>
            </a:r>
          </a:p>
        </p:txBody>
      </p:sp>
      <p:sp>
        <p:nvSpPr>
          <p:cNvPr id="5" name="文本框 4"/>
          <p:cNvSpPr txBox="1"/>
          <p:nvPr/>
        </p:nvSpPr>
        <p:spPr>
          <a:xfrm>
            <a:off x="3248025" y="2859405"/>
            <a:ext cx="565912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自觉分析和反思自己的言语活动经验，更清晰地理解语言中体现的逻辑。</a:t>
            </a:r>
          </a:p>
        </p:txBody>
      </p:sp>
      <p:sp>
        <p:nvSpPr>
          <p:cNvPr id="6" name="文本框 5"/>
          <p:cNvSpPr txBox="1"/>
          <p:nvPr/>
        </p:nvSpPr>
        <p:spPr>
          <a:xfrm>
            <a:off x="3248025" y="3795395"/>
            <a:ext cx="560324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引导学生通过运用有效的推理形式进行交流和沟通，做到无懈可击。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2"/>
            </p:custDataLst>
          </p:nvPr>
        </p:nvGraphicFramePr>
        <p:xfrm>
          <a:off x="179705" y="627380"/>
          <a:ext cx="8808720" cy="3756660"/>
        </p:xfrm>
        <a:graphic>
          <a:graphicData uri="http://schemas.openxmlformats.org/drawingml/2006/table">
            <a:tbl>
              <a:tblPr firstRow="1" bandRow="1">
                <a:tableStyleId>{5C22544A-7EE6-4342-B048-85BDC9FD1C3A}</a:tableStyleId>
              </a:tblPr>
              <a:tblGrid>
                <a:gridCol w="1109345"/>
                <a:gridCol w="7699375"/>
              </a:tblGrid>
              <a:tr h="731520">
                <a:tc>
                  <a:txBody>
                    <a:bodyPr/>
                    <a:lstStyle/>
                    <a:p>
                      <a:pPr algn="ctr" fontAlgn="auto">
                        <a:lnSpc>
                          <a:spcPct val="150000"/>
                        </a:lnSpc>
                        <a:buNone/>
                      </a:pPr>
                      <a:r>
                        <a:rPr lang="zh-CN" altLang="en-US" sz="2800">
                          <a:latin typeface="微软雅黑" panose="020B0503020204020204" pitchFamily="34" charset="-122"/>
                          <a:ea typeface="微软雅黑" panose="020B0503020204020204" pitchFamily="34" charset="-122"/>
                        </a:rPr>
                        <a:t>文本</a:t>
                      </a:r>
                    </a:p>
                  </a:txBody>
                  <a:tcPr/>
                </a:tc>
                <a:tc>
                  <a:txBody>
                    <a:bodyPr/>
                    <a:lstStyle/>
                    <a:p>
                      <a:pPr algn="ctr" fontAlgn="auto">
                        <a:lnSpc>
                          <a:spcPct val="150000"/>
                        </a:lnSpc>
                        <a:buClrTx/>
                        <a:buSzTx/>
                        <a:buFontTx/>
                        <a:buNone/>
                      </a:pPr>
                      <a:r>
                        <a:rPr lang="zh-CN" altLang="en-US" sz="2800">
                          <a:latin typeface="微软雅黑" panose="020B0503020204020204" pitchFamily="34" charset="-122"/>
                          <a:ea typeface="微软雅黑" panose="020B0503020204020204" pitchFamily="34" charset="-122"/>
                        </a:rPr>
                        <a:t>素养目标</a:t>
                      </a:r>
                    </a:p>
                  </a:txBody>
                  <a:tcPr/>
                </a:tc>
              </a:tr>
              <a:tr h="3025140">
                <a:tc>
                  <a:txBody>
                    <a:bodyPr/>
                    <a:lstStyle/>
                    <a:p>
                      <a:pPr algn="l" fontAlgn="auto">
                        <a:lnSpc>
                          <a:spcPct val="150000"/>
                        </a:lnSpc>
                        <a:buClrTx/>
                        <a:buSzTx/>
                        <a:buNone/>
                      </a:pPr>
                      <a:r>
                        <a:rPr lang="en-US" sz="1200" b="0">
                          <a:latin typeface="新宋体" panose="02010609030101010101" charset="-122"/>
                          <a:ea typeface="新宋体" panose="02010609030101010101" charset="-122"/>
                          <a:cs typeface="新宋体" panose="02010609030101010101" charset="-122"/>
                        </a:rPr>
                        <a:t> </a:t>
                      </a:r>
                      <a:endParaRPr lang="zh-CN" altLang="en-US" sz="2400" b="1">
                        <a:latin typeface="微软雅黑" panose="020B0503020204020204" pitchFamily="34" charset="-122"/>
                        <a:ea typeface="微软雅黑" panose="020B0503020204020204" pitchFamily="34" charset="-122"/>
                        <a:cs typeface="黑体" panose="02010609060101010101" charset="-122"/>
                        <a:sym typeface="+mn-ea"/>
                      </a:endParaRPr>
                    </a:p>
                    <a:p>
                      <a:pPr algn="l" fontAlgn="auto">
                        <a:lnSpc>
                          <a:spcPct val="150000"/>
                        </a:lnSpc>
                        <a:buClrTx/>
                        <a:buSzTx/>
                        <a:buNone/>
                      </a:pPr>
                      <a:r>
                        <a:rPr lang="zh-CN" altLang="en-US" sz="2400" b="1">
                          <a:latin typeface="微软雅黑" panose="020B0503020204020204" pitchFamily="34" charset="-122"/>
                          <a:ea typeface="微软雅黑" panose="020B0503020204020204" pitchFamily="34" charset="-122"/>
                          <a:cs typeface="黑体" panose="02010609060101010101" charset="-122"/>
                          <a:sym typeface="+mn-ea"/>
                        </a:rPr>
                        <a:t>采用合理的论证方法</a:t>
                      </a:r>
                      <a:endParaRPr lang="zh-CN" altLang="en-US" sz="2400" b="1">
                        <a:latin typeface="微软雅黑" panose="020B0503020204020204" pitchFamily="34" charset="-122"/>
                        <a:ea typeface="微软雅黑" panose="020B0503020204020204" pitchFamily="34" charset="-122"/>
                        <a:cs typeface="黑体" panose="02010609060101010101" charset="-122"/>
                      </a:endParaRPr>
                    </a:p>
                  </a:txBody>
                  <a:tcPr marL="68580" marR="68580" marT="0" marB="0"/>
                </a:tc>
                <a:tc>
                  <a:txBody>
                    <a:bodyPr/>
                    <a:lstStyle/>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语言建构与运用  </a:t>
                      </a: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思维发展与提升  </a:t>
                      </a: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审美鉴赏与创造  </a:t>
                      </a:r>
                    </a:p>
                    <a:p>
                      <a:pPr algn="l" fontAlgn="auto">
                        <a:lnSpc>
                          <a:spcPct val="150000"/>
                        </a:lnSpc>
                        <a:buClrTx/>
                        <a:buSzTx/>
                        <a:buNone/>
                      </a:pPr>
                      <a:endParaRPr lang="zh-CN" altLang="en-US" sz="2000">
                        <a:latin typeface="黑体" panose="02010609060101010101" charset="-122"/>
                        <a:ea typeface="黑体" panose="02010609060101010101" charset="-122"/>
                        <a:cs typeface="黑体" panose="02010609060101010101" charset="-122"/>
                      </a:endParaRP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文化传承与理解</a:t>
                      </a:r>
                    </a:p>
                    <a:p>
                      <a:pPr algn="l" fontAlgn="auto">
                        <a:lnSpc>
                          <a:spcPct val="150000"/>
                        </a:lnSpc>
                        <a:buClrTx/>
                        <a:buSzTx/>
                        <a:buNone/>
                      </a:pPr>
                      <a:r>
                        <a:rPr lang="zh-CN" altLang="en-US" sz="2000">
                          <a:latin typeface="黑体" panose="02010609060101010101" charset="-122"/>
                          <a:ea typeface="黑体" panose="02010609060101010101" charset="-122"/>
                          <a:cs typeface="黑体" panose="02010609060101010101" charset="-122"/>
                        </a:rPr>
                        <a:t> </a:t>
                      </a:r>
                    </a:p>
                  </a:txBody>
                  <a:tcPr/>
                </a:tc>
              </a:tr>
            </a:tbl>
          </a:graphicData>
        </a:graphic>
      </p:graphicFrame>
      <p:sp>
        <p:nvSpPr>
          <p:cNvPr id="8" name="文本框 7"/>
          <p:cNvSpPr txBox="1"/>
          <p:nvPr/>
        </p:nvSpPr>
        <p:spPr>
          <a:xfrm>
            <a:off x="3275965" y="1419225"/>
            <a:ext cx="5659120" cy="461645"/>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了解直接论证和间接论证的方法，构建和完善论证。</a:t>
            </a:r>
          </a:p>
        </p:txBody>
      </p:sp>
      <p:sp>
        <p:nvSpPr>
          <p:cNvPr id="2" name="文本框 1"/>
          <p:cNvSpPr txBox="1"/>
          <p:nvPr/>
        </p:nvSpPr>
        <p:spPr>
          <a:xfrm>
            <a:off x="3275965" y="1893570"/>
            <a:ext cx="5659120" cy="461645"/>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理解和评估论证的合理性，提高论证的水平。</a:t>
            </a:r>
          </a:p>
        </p:txBody>
      </p:sp>
      <p:sp>
        <p:nvSpPr>
          <p:cNvPr id="5" name="文本框 4"/>
          <p:cNvSpPr txBox="1"/>
          <p:nvPr/>
        </p:nvSpPr>
        <p:spPr>
          <a:xfrm>
            <a:off x="3289300" y="2355215"/>
            <a:ext cx="5561965"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剖析文章的论证过程，体会论证的作用和论辩的魅力。</a:t>
            </a:r>
          </a:p>
        </p:txBody>
      </p:sp>
      <p:sp>
        <p:nvSpPr>
          <p:cNvPr id="6" name="文本框 5"/>
          <p:cNvSpPr txBox="1"/>
          <p:nvPr/>
        </p:nvSpPr>
        <p:spPr>
          <a:xfrm>
            <a:off x="3275965" y="3278505"/>
            <a:ext cx="5603240" cy="923290"/>
          </a:xfrm>
          <a:prstGeom prst="rect">
            <a:avLst/>
          </a:prstGeom>
          <a:noFill/>
        </p:spPr>
        <p:txBody>
          <a:bodyPr wrap="square" lIns="0" tIns="0" rIns="0" bIns="0" rtlCol="0">
            <a:spAutoFit/>
          </a:bodyPr>
          <a:lstStyle/>
          <a:p>
            <a:pPr algn="l" eaLnBrk="1" latinLnBrk="0" hangingPunct="1">
              <a:lnSpc>
                <a:spcPct val="150000"/>
              </a:lnSpc>
            </a:pPr>
            <a:r>
              <a:rPr lang="zh-CN" altLang="en-US" sz="2000" smtClean="0">
                <a:solidFill>
                  <a:schemeClr val="accent6">
                    <a:lumMod val="75000"/>
                  </a:schemeClr>
                </a:solidFill>
                <a:latin typeface="黑体" panose="02010609060101010101" charset="-122"/>
                <a:ea typeface="黑体" panose="02010609060101010101" charset="-122"/>
              </a:rPr>
              <a:t>借助逻辑知识、采取恰当的论证方法进行论证，增强说理的严密性和论辩性。</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0" y="699135"/>
            <a:ext cx="910844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310" y="73025"/>
            <a:ext cx="5005705" cy="583565"/>
          </a:xfrm>
          <a:prstGeom prst="rect">
            <a:avLst/>
          </a:prstGeom>
          <a:noFill/>
        </p:spPr>
        <p:txBody>
          <a:bodyPr wrap="square" rtlCol="0">
            <a:spAutoFit/>
          </a:bodyPr>
          <a:lstStyle/>
          <a:p>
            <a:r>
              <a:rPr lang="zh-CN" altLang="zh-CN" sz="3200" b="1">
                <a:solidFill>
                  <a:srgbClr val="FF0000"/>
                </a:solidFill>
                <a:latin typeface="微软雅黑" panose="020B0503020204020204" pitchFamily="34" charset="-122"/>
                <a:ea typeface="微软雅黑" panose="020B0503020204020204" pitchFamily="34" charset="-122"/>
                <a:sym typeface="+mn-ea"/>
              </a:rPr>
              <a:t>学习活动三：了解逻辑</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7159628" y="741521"/>
            <a:ext cx="1948589" cy="585788"/>
          </a:xfrm>
          <a:prstGeom prst="rect">
            <a:avLst/>
          </a:prstGeom>
        </p:spPr>
      </p:pic>
      <p:sp>
        <p:nvSpPr>
          <p:cNvPr id="4" name="内容占位符 3"/>
          <p:cNvSpPr>
            <a:spLocks noGrp="1"/>
          </p:cNvSpPr>
          <p:nvPr>
            <p:ph idx="1"/>
          </p:nvPr>
        </p:nvSpPr>
        <p:spPr bwMode="auto">
          <a:xfrm>
            <a:off x="7668260" y="915670"/>
            <a:ext cx="876935" cy="3594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sz="2400" b="1" smtClean="0">
                <a:solidFill>
                  <a:srgbClr val="FF0000"/>
                </a:solidFill>
                <a:latin typeface="微软雅黑" panose="020B0503020204020204" pitchFamily="34" charset="-122"/>
                <a:ea typeface="微软雅黑" panose="020B0503020204020204" pitchFamily="34" charset="-122"/>
              </a:rPr>
              <a:t>概念</a:t>
            </a:r>
            <a:endParaRPr lang="zh-CN" altLang="en-US" sz="2400" b="1" smtClean="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395605" y="1563370"/>
            <a:ext cx="8529955" cy="2861310"/>
          </a:xfrm>
          <a:prstGeom prst="rect">
            <a:avLst/>
          </a:prstGeom>
        </p:spPr>
        <p:txBody>
          <a:bodyPr wrap="square">
            <a:spAutoFit/>
          </a:bodyPr>
          <a:lstStyle/>
          <a:p>
            <a:pPr indent="0" eaLnBrk="1" fontAlgn="auto" latinLnBrk="0" hangingPunct="1">
              <a:lnSpc>
                <a:spcPct val="150000"/>
              </a:lnSpc>
            </a:pPr>
            <a:r>
              <a:rPr lang="zh-CN" altLang="zh-CN" sz="2000" b="1" smtClean="0">
                <a:latin typeface="微软雅黑" panose="020B0503020204020204" pitchFamily="34" charset="-122"/>
                <a:ea typeface="微软雅黑" panose="020B0503020204020204" pitchFamily="34" charset="-122"/>
              </a:rPr>
              <a:t>我们正在使用的这本书，叫“课本”，不叫“杂志”，不叫“小说”；这本书用的文字是“汉字”，而不是“英文”，也不是“日文”。这些“课本”“杂志”“小说”“汉字”“英文”“日文”等，从语言的角度来说，叫“词语”，而从逻辑角度看，它们就又都是一些“概念”。</a:t>
            </a:r>
          </a:p>
          <a:p>
            <a:pPr indent="0" eaLnBrk="1" fontAlgn="auto" latinLnBrk="0" hangingPunct="1">
              <a:lnSpc>
                <a:spcPct val="150000"/>
              </a:lnSpc>
            </a:pPr>
            <a:r>
              <a:rPr lang="zh-CN" altLang="zh-CN" sz="2000" b="1" smtClean="0">
                <a:latin typeface="微软雅黑" panose="020B0503020204020204" pitchFamily="34" charset="-122"/>
                <a:ea typeface="微软雅黑" panose="020B0503020204020204" pitchFamily="34" charset="-122"/>
              </a:rPr>
              <a:t>每一个概念，揭示的是某一种事物或现象的</a:t>
            </a:r>
            <a:r>
              <a:rPr lang="zh-CN" altLang="zh-CN" sz="2000" b="1" smtClean="0">
                <a:solidFill>
                  <a:srgbClr val="FF0000"/>
                </a:solidFill>
                <a:latin typeface="微软雅黑" panose="020B0503020204020204" pitchFamily="34" charset="-122"/>
                <a:ea typeface="微软雅黑" panose="020B0503020204020204" pitchFamily="34" charset="-122"/>
              </a:rPr>
              <a:t>本质属性</a:t>
            </a:r>
            <a:r>
              <a:rPr lang="zh-CN" altLang="zh-CN" sz="2000" b="1" smtClean="0">
                <a:latin typeface="微软雅黑" panose="020B0503020204020204" pitchFamily="34" charset="-122"/>
                <a:ea typeface="微软雅黑" panose="020B0503020204020204" pitchFamily="34" charset="-122"/>
              </a:rPr>
              <a:t>，我们借此就可以准确地把一种事物或现象跟其他事物或现象区别开来。</a:t>
            </a:r>
            <a:r>
              <a:rPr lang="en-US" altLang="zh-CN" sz="2000" b="1" smtClean="0">
                <a:latin typeface="微软雅黑" panose="020B0503020204020204" pitchFamily="34" charset="-122"/>
                <a:ea typeface="微软雅黑" panose="020B0503020204020204" pitchFamily="34" charset="-122"/>
              </a:rPr>
              <a:t> </a:t>
            </a:r>
            <a:endParaRPr sz="2000" b="1">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3087">
        <p14:door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amond(in)">
                                      <p:cBhvr>
                                        <p:cTn id="17" dur="20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ISPRING_PRESENTATION_TITLE" val="2222222"/>
</p:tagLst>
</file>

<file path=ppt/tags/tag10.xml><?xml version="1.0" encoding="utf-8"?>
<p:tagLst xmlns:a="http://schemas.openxmlformats.org/drawingml/2006/main" xmlns:r="http://schemas.openxmlformats.org/officeDocument/2006/relationships" xmlns:p="http://schemas.openxmlformats.org/presentationml/2006/main">
  <p:tag name="TIMING" val="|0.8|0.8|0.4|0.5"/>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8ad920b8-abec-4896-ba8d-369076554bb3}"/>
  <p:tag name="TABLE_ENDDRAG_ORIGIN_RECT" val="693*294"/>
  <p:tag name="TABLE_ENDDRAG_RECT" val="14*49*693*294"/>
</p:tagLst>
</file>

<file path=ppt/tags/tag12.xml><?xml version="1.0" encoding="utf-8"?>
<p:tagLst xmlns:a="http://schemas.openxmlformats.org/drawingml/2006/main" xmlns:r="http://schemas.openxmlformats.org/officeDocument/2006/relationships" xmlns:p="http://schemas.openxmlformats.org/presentationml/2006/main">
  <p:tag name="TIMING" val="|0.8|0.8|0.4|0.5"/>
</p:tagLst>
</file>

<file path=ppt/tags/tag13.xml><?xml version="1.0" encoding="utf-8"?>
<p:tagLst xmlns:a="http://schemas.openxmlformats.org/drawingml/2006/main" xmlns:r="http://schemas.openxmlformats.org/officeDocument/2006/relationships" xmlns:p="http://schemas.openxmlformats.org/presentationml/2006/main">
  <p:tag name="TIMING" val="|0.8|0.8|0.4|0.5"/>
</p:tagLst>
</file>

<file path=ppt/tags/tag14.xml><?xml version="1.0" encoding="utf-8"?>
<p:tagLst xmlns:a="http://schemas.openxmlformats.org/drawingml/2006/main" xmlns:r="http://schemas.openxmlformats.org/officeDocument/2006/relationships" xmlns:p="http://schemas.openxmlformats.org/presentationml/2006/main">
  <p:tag name="TIMING" val="|0.8|0.8|0.4|0.5"/>
</p:tagLst>
</file>

<file path=ppt/tags/tag15.xml><?xml version="1.0" encoding="utf-8"?>
<p:tagLst xmlns:a="http://schemas.openxmlformats.org/drawingml/2006/main" xmlns:r="http://schemas.openxmlformats.org/officeDocument/2006/relationships" xmlns:p="http://schemas.openxmlformats.org/presentationml/2006/main">
  <p:tag name="TIMING" val="|0.8|0.8|0.4|0.5"/>
</p:tagLst>
</file>

<file path=ppt/tags/tag16.xml><?xml version="1.0" encoding="utf-8"?>
<p:tagLst xmlns:a="http://schemas.openxmlformats.org/drawingml/2006/main" xmlns:r="http://schemas.openxmlformats.org/officeDocument/2006/relationships" xmlns:p="http://schemas.openxmlformats.org/presentationml/2006/main">
  <p:tag name="TIMING" val="|0.8|0.8|0.4|0.5"/>
</p:tagLst>
</file>

<file path=ppt/tags/tag17.xml><?xml version="1.0" encoding="utf-8"?>
<p:tagLst xmlns:a="http://schemas.openxmlformats.org/drawingml/2006/main" xmlns:r="http://schemas.openxmlformats.org/officeDocument/2006/relationships" xmlns:p="http://schemas.openxmlformats.org/presentationml/2006/main">
  <p:tag name="TIMING" val="|0.8|0.8|0.4|0.5"/>
</p:tagLst>
</file>

<file path=ppt/tags/tag18.xml><?xml version="1.0" encoding="utf-8"?>
<p:tagLst xmlns:a="http://schemas.openxmlformats.org/drawingml/2006/main" xmlns:r="http://schemas.openxmlformats.org/officeDocument/2006/relationships" xmlns:p="http://schemas.openxmlformats.org/presentationml/2006/main">
  <p:tag name="TIMING" val="|0.8|0.8|0.4|0.5"/>
</p:tagLst>
</file>

<file path=ppt/tags/tag19.xml><?xml version="1.0" encoding="utf-8"?>
<p:tagLst xmlns:a="http://schemas.openxmlformats.org/drawingml/2006/main" xmlns:r="http://schemas.openxmlformats.org/officeDocument/2006/relationships" xmlns:p="http://schemas.openxmlformats.org/presentationml/2006/main">
  <p:tag name="TIMING" val="|0.8|0.8|0.4|0.5"/>
</p:tagLst>
</file>

<file path=ppt/tags/tag2.xml><?xml version="1.0" encoding="utf-8"?>
<p:tagLst xmlns:a="http://schemas.openxmlformats.org/drawingml/2006/main" xmlns:r="http://schemas.openxmlformats.org/officeDocument/2006/relationships" xmlns:p="http://schemas.openxmlformats.org/presentationml/2006/main">
  <p:tag name="TIMING" val="|0.8|0.8|0.4|0.5"/>
</p:tagLst>
</file>

<file path=ppt/tags/tag20.xml><?xml version="1.0" encoding="utf-8"?>
<p:tagLst xmlns:a="http://schemas.openxmlformats.org/drawingml/2006/main" xmlns:r="http://schemas.openxmlformats.org/officeDocument/2006/relationships" xmlns:p="http://schemas.openxmlformats.org/presentationml/2006/main">
  <p:tag name="TIMING" val="|0.8|0.8|0.4|0.5"/>
</p:tagLst>
</file>

<file path=ppt/tags/tag21.xml><?xml version="1.0" encoding="utf-8"?>
<p:tagLst xmlns:a="http://schemas.openxmlformats.org/drawingml/2006/main" xmlns:r="http://schemas.openxmlformats.org/officeDocument/2006/relationships" xmlns:p="http://schemas.openxmlformats.org/presentationml/2006/main">
  <p:tag name="TIMING" val="|0.8|0.8|0.4|0.5"/>
</p:tagLst>
</file>

<file path=ppt/tags/tag22.xml><?xml version="1.0" encoding="utf-8"?>
<p:tagLst xmlns:a="http://schemas.openxmlformats.org/drawingml/2006/main" xmlns:r="http://schemas.openxmlformats.org/officeDocument/2006/relationships" xmlns:p="http://schemas.openxmlformats.org/presentationml/2006/main">
  <p:tag name="TIMING" val="|0.8|0.8|0.4|0.5"/>
</p:tagLst>
</file>

<file path=ppt/tags/tag23.xml><?xml version="1.0" encoding="utf-8"?>
<p:tagLst xmlns:a="http://schemas.openxmlformats.org/drawingml/2006/main" xmlns:r="http://schemas.openxmlformats.org/officeDocument/2006/relationships" xmlns:p="http://schemas.openxmlformats.org/presentationml/2006/main">
  <p:tag name="TIMING" val="|0.8|0.8|0.4|0.5"/>
</p:tagLst>
</file>

<file path=ppt/tags/tag24.xml><?xml version="1.0" encoding="utf-8"?>
<p:tagLst xmlns:a="http://schemas.openxmlformats.org/drawingml/2006/main" xmlns:r="http://schemas.openxmlformats.org/officeDocument/2006/relationships" xmlns:p="http://schemas.openxmlformats.org/presentationml/2006/main">
  <p:tag name="TIMING" val="|0.8|0.8|0.4|0.5"/>
</p:tagLst>
</file>

<file path=ppt/tags/tag25.xml><?xml version="1.0" encoding="utf-8"?>
<p:tagLst xmlns:a="http://schemas.openxmlformats.org/drawingml/2006/main" xmlns:r="http://schemas.openxmlformats.org/officeDocument/2006/relationships" xmlns:p="http://schemas.openxmlformats.org/presentationml/2006/main">
  <p:tag name="TIMING" val="|0.8|0.8|0.4|0.5"/>
</p:tagLst>
</file>

<file path=ppt/tags/tag26.xml><?xml version="1.0" encoding="utf-8"?>
<p:tagLst xmlns:a="http://schemas.openxmlformats.org/drawingml/2006/main" xmlns:r="http://schemas.openxmlformats.org/officeDocument/2006/relationships" xmlns:p="http://schemas.openxmlformats.org/presentationml/2006/main">
  <p:tag name="TIMING" val="|0.8|0.8|0.4|0.5"/>
</p:tagLst>
</file>

<file path=ppt/tags/tag27.xml><?xml version="1.0" encoding="utf-8"?>
<p:tagLst xmlns:a="http://schemas.openxmlformats.org/drawingml/2006/main" xmlns:r="http://schemas.openxmlformats.org/officeDocument/2006/relationships" xmlns:p="http://schemas.openxmlformats.org/presentationml/2006/main">
  <p:tag name="TIMING" val="|0.8|0.8|0.4|0.5"/>
</p:tagLst>
</file>

<file path=ppt/tags/tag3.xml><?xml version="1.0" encoding="utf-8"?>
<p:tagLst xmlns:a="http://schemas.openxmlformats.org/drawingml/2006/main" xmlns:r="http://schemas.openxmlformats.org/officeDocument/2006/relationships" xmlns:p="http://schemas.openxmlformats.org/presentationml/2006/main">
  <p:tag name="TIMING" val="|0.8|0.8|0.4|0.5"/>
</p:tagLst>
</file>

<file path=ppt/tags/tag4.xml><?xml version="1.0" encoding="utf-8"?>
<p:tagLst xmlns:a="http://schemas.openxmlformats.org/drawingml/2006/main" xmlns:r="http://schemas.openxmlformats.org/officeDocument/2006/relationships" xmlns:p="http://schemas.openxmlformats.org/presentationml/2006/main">
  <p:tag name="TIMING" val="|0.8|0.8|0.4|0.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ad920b8-abec-4896-ba8d-369076554bb3}"/>
  <p:tag name="TABLE_ENDDRAG_ORIGIN_RECT" val="696*319"/>
  <p:tag name="TABLE_ENDDRAG_RECT" val="8*60*696*319"/>
</p:tagLst>
</file>

<file path=ppt/tags/tag6.xml><?xml version="1.0" encoding="utf-8"?>
<p:tagLst xmlns:a="http://schemas.openxmlformats.org/drawingml/2006/main" xmlns:r="http://schemas.openxmlformats.org/officeDocument/2006/relationships" xmlns:p="http://schemas.openxmlformats.org/presentationml/2006/main">
  <p:tag name="TIMING" val="|0.8|0.8|0.4|0.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8ad920b8-abec-4896-ba8d-369076554bb3}"/>
  <p:tag name="TABLE_ENDDRAG_ORIGIN_RECT" val="702*340"/>
  <p:tag name="TABLE_ENDDRAG_RECT" val="8*60*702*340"/>
</p:tagLst>
</file>

<file path=ppt/tags/tag8.xml><?xml version="1.0" encoding="utf-8"?>
<p:tagLst xmlns:a="http://schemas.openxmlformats.org/drawingml/2006/main" xmlns:r="http://schemas.openxmlformats.org/officeDocument/2006/relationships" xmlns:p="http://schemas.openxmlformats.org/presentationml/2006/main">
  <p:tag name="TIMING" val="|0.8|0.8|0.4|0.5"/>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8ad920b8-abec-4896-ba8d-369076554bb3}"/>
  <p:tag name="TABLE_ENDDRAG_ORIGIN_RECT" val="703*365"/>
  <p:tag name="TABLE_ENDDRAG_RECT" val="8*8*703*365"/>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2044</Words>
  <Application>Microsoft Office PowerPoint</Application>
  <PresentationFormat>全屏显示(16:9)</PresentationFormat>
  <Paragraphs>262</Paragraphs>
  <Slides>24</Slides>
  <Notes>23</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2022-03-22T10:15:11Z</cp:lastPrinted>
  <dcterms:created xsi:type="dcterms:W3CDTF">2022-03-22T10:15:11Z</dcterms:created>
  <dcterms:modified xsi:type="dcterms:W3CDTF">2022-09-26T01:27:36Z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