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</p:sldMasterIdLst>
  <p:notesMasterIdLst>
    <p:notesMasterId r:id="rId46"/>
  </p:notesMasterIdLst>
  <p:sldIdLst>
    <p:sldId id="607" r:id="rId8"/>
    <p:sldId id="256" r:id="rId9"/>
    <p:sldId id="605" r:id="rId10"/>
    <p:sldId id="403" r:id="rId11"/>
    <p:sldId id="512" r:id="rId12"/>
    <p:sldId id="508" r:id="rId13"/>
    <p:sldId id="511" r:id="rId14"/>
    <p:sldId id="569" r:id="rId15"/>
    <p:sldId id="557" r:id="rId16"/>
    <p:sldId id="558" r:id="rId17"/>
    <p:sldId id="559" r:id="rId18"/>
    <p:sldId id="520" r:id="rId19"/>
    <p:sldId id="491" r:id="rId20"/>
    <p:sldId id="522" r:id="rId21"/>
    <p:sldId id="571" r:id="rId22"/>
    <p:sldId id="565" r:id="rId23"/>
    <p:sldId id="500" r:id="rId24"/>
    <p:sldId id="470" r:id="rId25"/>
    <p:sldId id="471" r:id="rId26"/>
    <p:sldId id="566" r:id="rId27"/>
    <p:sldId id="501" r:id="rId28"/>
    <p:sldId id="506" r:id="rId29"/>
    <p:sldId id="573" r:id="rId30"/>
    <p:sldId id="574" r:id="rId31"/>
    <p:sldId id="576" r:id="rId32"/>
    <p:sldId id="577" r:id="rId33"/>
    <p:sldId id="578" r:id="rId34"/>
    <p:sldId id="452" r:id="rId35"/>
    <p:sldId id="510" r:id="rId36"/>
    <p:sldId id="460" r:id="rId37"/>
    <p:sldId id="461" r:id="rId38"/>
    <p:sldId id="462" r:id="rId39"/>
    <p:sldId id="600" r:id="rId40"/>
    <p:sldId id="602" r:id="rId41"/>
    <p:sldId id="601" r:id="rId42"/>
    <p:sldId id="643" r:id="rId43"/>
    <p:sldId id="644" r:id="rId44"/>
    <p:sldId id="517" r:id="rId4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5400" b="0" i="0" u="none" kern="1200" baseline="0">
        <a:solidFill>
          <a:schemeClr val="tx1"/>
        </a:solidFill>
        <a:latin typeface="Arial" panose="020B0604020202020204" pitchFamily="34" charset="0"/>
        <a:ea typeface="华文隶书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5400" b="0" i="0" u="none" kern="1200" baseline="0">
        <a:solidFill>
          <a:schemeClr val="tx1"/>
        </a:solidFill>
        <a:latin typeface="Arial" panose="020B0604020202020204" pitchFamily="34" charset="0"/>
        <a:ea typeface="华文隶书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5400" b="0" i="0" u="none" kern="1200" baseline="0">
        <a:solidFill>
          <a:schemeClr val="tx1"/>
        </a:solidFill>
        <a:latin typeface="Arial" panose="020B0604020202020204" pitchFamily="34" charset="0"/>
        <a:ea typeface="华文隶书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5400" b="0" i="0" u="none" kern="1200" baseline="0">
        <a:solidFill>
          <a:schemeClr val="tx1"/>
        </a:solidFill>
        <a:latin typeface="Arial" panose="020B0604020202020204" pitchFamily="34" charset="0"/>
        <a:ea typeface="华文隶书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5400" b="0" i="0" u="none" kern="1200" baseline="0">
        <a:solidFill>
          <a:schemeClr val="tx1"/>
        </a:solidFill>
        <a:latin typeface="Arial" panose="020B0604020202020204" pitchFamily="34" charset="0"/>
        <a:ea typeface="华文隶书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5400" b="0" i="0" u="none" kern="1200" baseline="0">
        <a:solidFill>
          <a:schemeClr val="tx1"/>
        </a:solidFill>
        <a:latin typeface="Arial" panose="020B0604020202020204" pitchFamily="34" charset="0"/>
        <a:ea typeface="华文隶书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5400" b="0" i="0" u="none" kern="1200" baseline="0">
        <a:solidFill>
          <a:schemeClr val="tx1"/>
        </a:solidFill>
        <a:latin typeface="Arial" panose="020B0604020202020204" pitchFamily="34" charset="0"/>
        <a:ea typeface="华文隶书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5400" b="0" i="0" u="none" kern="1200" baseline="0">
        <a:solidFill>
          <a:schemeClr val="tx1"/>
        </a:solidFill>
        <a:latin typeface="Arial" panose="020B0604020202020204" pitchFamily="34" charset="0"/>
        <a:ea typeface="华文隶书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5400" b="0" i="0" u="none" kern="1200" baseline="0">
        <a:solidFill>
          <a:schemeClr val="tx1"/>
        </a:solidFill>
        <a:latin typeface="Arial" panose="020B0604020202020204" pitchFamily="34" charset="0"/>
        <a:ea typeface="华文隶书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99"/>
    <a:srgbClr val="3333FF"/>
    <a:srgbClr val="F85208"/>
    <a:srgbClr val="B00000"/>
    <a:srgbClr val="00B050"/>
    <a:srgbClr val="FFC935"/>
    <a:srgbClr val="3366FF"/>
    <a:srgbClr val="000066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7"/>
    <p:restoredTop sz="94698"/>
  </p:normalViewPr>
  <p:slideViewPr>
    <p:cSldViewPr showGuides="1">
      <p:cViewPr varScale="1">
        <p:scale>
          <a:sx n="90" d="100"/>
          <a:sy n="90" d="100"/>
        </p:scale>
        <p:origin x="-996" y="-96"/>
      </p:cViewPr>
      <p:guideLst>
        <p:guide orient="horz" pos="2256"/>
        <p:guide pos="28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45762" name="页眉占位符 24576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245763" name="日期占位符 24576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62468" name="幻灯片图像占位符 24576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2469" name="文本占位符 24576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45766" name="页脚占位符 24576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245767" name="灯片编号占位符 24576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华文隶书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sp>
        <p:nvSpPr>
          <p:cNvPr id="6146" name="任意多边形 90118"/>
          <p:cNvSpPr/>
          <p:nvPr/>
        </p:nvSpPr>
        <p:spPr>
          <a:xfrm>
            <a:off x="609600" y="1219200"/>
            <a:ext cx="7924800" cy="914400"/>
          </a:xfrm>
          <a:custGeom>
            <a:avLst/>
            <a:gdLst/>
            <a:ahLst/>
            <a:cxnLst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47" name="直接连接符 90119"/>
          <p:cNvSpPr/>
          <p:nvPr/>
        </p:nvSpPr>
        <p:spPr>
          <a:xfrm>
            <a:off x="1981200" y="3962400"/>
            <a:ext cx="65119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114" name="标题 90113"/>
          <p:cNvSpPr>
            <a:spLocks noGrp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buClrTx/>
              <a:buSzTx/>
              <a:buFontTx/>
              <a:defRPr sz="50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90115" name="副标题 90114"/>
          <p:cNvSpPr>
            <a:spLocks noGrp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 sz="2800"/>
            </a:lvl1pPr>
            <a:lvl2pPr marL="344805" lvl="1" indent="0" algn="ctr">
              <a:buClr>
                <a:schemeClr val="accent2"/>
              </a:buClr>
              <a:buSzPct val="60000"/>
              <a:buFont typeface="Wingdings" panose="05000000000000000000" pitchFamily="2" charset="2"/>
              <a:buNone/>
              <a:defRPr sz="2800"/>
            </a:lvl2pPr>
            <a:lvl3pPr marL="671830" lvl="2" indent="0" algn="ctr"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 sz="2800"/>
            </a:lvl3pPr>
            <a:lvl4pPr marL="1024255" lvl="3" indent="0" algn="ctr">
              <a:buClr>
                <a:schemeClr val="accent2"/>
              </a:buClr>
              <a:buSzPct val="70000"/>
              <a:buFont typeface="Wingdings" panose="05000000000000000000" pitchFamily="2" charset="2"/>
              <a:buNone/>
              <a:defRPr sz="2800"/>
            </a:lvl4pPr>
            <a:lvl5pPr marL="1341755" lvl="4" indent="0" algn="ctr">
              <a:buClr>
                <a:schemeClr val="accent1"/>
              </a:buClr>
              <a:buSzPct val="75000"/>
              <a:buFont typeface="Wingdings" panose="05000000000000000000" pitchFamily="2" charset="2"/>
              <a:buNone/>
              <a:defRPr sz="28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90116" name="日期占位符 90115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Garamond" pitchFamily="18" charset="0"/>
              </a:defRPr>
            </a:lvl1pPr>
          </a:lstStyle>
          <a:p>
            <a:pPr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0117" name="页脚占位符 90116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90118" name="灯片编号占位符 9011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Garamond" pitchFamily="18" charset="0"/>
              </a:defRPr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sp>
        <p:nvSpPr>
          <p:cNvPr id="17410" name="任意多边形 90118"/>
          <p:cNvSpPr/>
          <p:nvPr/>
        </p:nvSpPr>
        <p:spPr>
          <a:xfrm>
            <a:off x="609600" y="1219200"/>
            <a:ext cx="7924800" cy="914400"/>
          </a:xfrm>
          <a:custGeom>
            <a:avLst/>
            <a:gdLst/>
            <a:ahLst/>
            <a:cxnLst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1" name="直接连接符 90119"/>
          <p:cNvSpPr/>
          <p:nvPr/>
        </p:nvSpPr>
        <p:spPr>
          <a:xfrm>
            <a:off x="1981200" y="3962400"/>
            <a:ext cx="65119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114" name="标题 90113"/>
          <p:cNvSpPr>
            <a:spLocks noGrp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buClrTx/>
              <a:buSzTx/>
              <a:buFontTx/>
              <a:defRPr sz="50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90115" name="副标题 90114"/>
          <p:cNvSpPr>
            <a:spLocks noGrp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 sz="2800"/>
            </a:lvl1pPr>
            <a:lvl2pPr marL="344805" lvl="1" indent="0" algn="ctr">
              <a:buClr>
                <a:schemeClr val="accent2"/>
              </a:buClr>
              <a:buSzPct val="60000"/>
              <a:buFont typeface="Wingdings" panose="05000000000000000000" pitchFamily="2" charset="2"/>
              <a:buNone/>
              <a:defRPr sz="2800"/>
            </a:lvl2pPr>
            <a:lvl3pPr marL="671830" lvl="2" indent="0" algn="ctr"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 sz="2800"/>
            </a:lvl3pPr>
            <a:lvl4pPr marL="1024255" lvl="3" indent="0" algn="ctr">
              <a:buClr>
                <a:schemeClr val="accent2"/>
              </a:buClr>
              <a:buSzPct val="70000"/>
              <a:buFont typeface="Wingdings" panose="05000000000000000000" pitchFamily="2" charset="2"/>
              <a:buNone/>
              <a:defRPr sz="2800"/>
            </a:lvl4pPr>
            <a:lvl5pPr marL="1341755" lvl="4" indent="0" algn="ctr">
              <a:buClr>
                <a:schemeClr val="accent1"/>
              </a:buClr>
              <a:buSzPct val="75000"/>
              <a:buFont typeface="Wingdings" panose="05000000000000000000" pitchFamily="2" charset="2"/>
              <a:buNone/>
              <a:defRPr sz="28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90116" name="日期占位符 90115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Garamond" pitchFamily="18" charset="0"/>
              </a:defRPr>
            </a:lvl1pPr>
          </a:lstStyle>
          <a:p>
            <a:pPr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0117" name="页脚占位符 90116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90118" name="灯片编号占位符 9011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Garamond" pitchFamily="18" charset="0"/>
              </a:defRPr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fld id="{BB962C8B-B14F-4D97-AF65-F5344CB8AC3E}" type="datetime1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r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制作：汪振学</a:t>
            </a:r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r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制作：汪振学</a:t>
            </a:r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r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制作：汪振学</a:t>
            </a:r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r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制作：汪振学</a:t>
            </a:r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r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制作：汪振学</a:t>
            </a:r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r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制作：汪振学</a:t>
            </a:r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r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制作：汪振学</a:t>
            </a:r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r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制作：汪振学</a:t>
            </a:r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r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制作：汪振学</a:t>
            </a:r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r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制作：汪振学</a:t>
            </a:r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sp>
        <p:nvSpPr>
          <p:cNvPr id="39938" name="任意多边形 90118"/>
          <p:cNvSpPr/>
          <p:nvPr/>
        </p:nvSpPr>
        <p:spPr>
          <a:xfrm>
            <a:off x="609600" y="1219200"/>
            <a:ext cx="7924800" cy="914400"/>
          </a:xfrm>
          <a:custGeom>
            <a:avLst/>
            <a:gdLst/>
            <a:ahLst/>
            <a:cxnLst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9939" name="直接连接符 90119"/>
          <p:cNvSpPr/>
          <p:nvPr/>
        </p:nvSpPr>
        <p:spPr>
          <a:xfrm>
            <a:off x="1981200" y="3962400"/>
            <a:ext cx="65119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114" name="标题 90113"/>
          <p:cNvSpPr>
            <a:spLocks noGrp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buClrTx/>
              <a:buSzTx/>
              <a:buFontTx/>
              <a:defRPr sz="50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90115" name="副标题 90114"/>
          <p:cNvSpPr>
            <a:spLocks noGrp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 sz="2800"/>
            </a:lvl1pPr>
            <a:lvl2pPr marL="344805" lvl="1" indent="0" algn="ctr">
              <a:buClr>
                <a:schemeClr val="accent2"/>
              </a:buClr>
              <a:buSzPct val="60000"/>
              <a:buFont typeface="Wingdings" panose="05000000000000000000" pitchFamily="2" charset="2"/>
              <a:buNone/>
              <a:defRPr sz="2800"/>
            </a:lvl2pPr>
            <a:lvl3pPr marL="671830" lvl="2" indent="0" algn="ctr"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 sz="2800"/>
            </a:lvl3pPr>
            <a:lvl4pPr marL="1024255" lvl="3" indent="0" algn="ctr">
              <a:buClr>
                <a:schemeClr val="accent2"/>
              </a:buClr>
              <a:buSzPct val="70000"/>
              <a:buFont typeface="Wingdings" panose="05000000000000000000" pitchFamily="2" charset="2"/>
              <a:buNone/>
              <a:defRPr sz="2800"/>
            </a:lvl4pPr>
            <a:lvl5pPr marL="1341755" lvl="4" indent="0" algn="ctr">
              <a:buClr>
                <a:schemeClr val="accent1"/>
              </a:buClr>
              <a:buSzPct val="75000"/>
              <a:buFont typeface="Wingdings" panose="05000000000000000000" pitchFamily="2" charset="2"/>
              <a:buNone/>
              <a:defRPr sz="28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90116" name="日期占位符 90115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Garamond" pitchFamily="18" charset="0"/>
              </a:defRPr>
            </a:lvl1pPr>
          </a:lstStyle>
          <a:p>
            <a:pPr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0117" name="页脚占位符 90116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90118" name="灯片编号占位符 9011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Garamond" pitchFamily="18" charset="0"/>
              </a:defRPr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fld id="{BB962C8B-B14F-4D97-AF65-F5344CB8AC3E}" type="datetime1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sp>
        <p:nvSpPr>
          <p:cNvPr id="51202" name="任意多边形 90118"/>
          <p:cNvSpPr/>
          <p:nvPr/>
        </p:nvSpPr>
        <p:spPr>
          <a:xfrm>
            <a:off x="609600" y="1219200"/>
            <a:ext cx="7924800" cy="914400"/>
          </a:xfrm>
          <a:custGeom>
            <a:avLst/>
            <a:gdLst/>
            <a:ahLst/>
            <a:cxnLst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203" name="直接连接符 90119"/>
          <p:cNvSpPr/>
          <p:nvPr/>
        </p:nvSpPr>
        <p:spPr>
          <a:xfrm>
            <a:off x="1981200" y="3962400"/>
            <a:ext cx="65119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114" name="标题 90113"/>
          <p:cNvSpPr>
            <a:spLocks noGrp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buClrTx/>
              <a:buSzTx/>
              <a:buFontTx/>
              <a:defRPr sz="50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90115" name="副标题 90114"/>
          <p:cNvSpPr>
            <a:spLocks noGrp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 sz="2800"/>
            </a:lvl1pPr>
            <a:lvl2pPr marL="344805" lvl="1" indent="0" algn="ctr">
              <a:buClr>
                <a:schemeClr val="accent2"/>
              </a:buClr>
              <a:buSzPct val="60000"/>
              <a:buFont typeface="Wingdings" panose="05000000000000000000" pitchFamily="2" charset="2"/>
              <a:buNone/>
              <a:defRPr sz="2800"/>
            </a:lvl2pPr>
            <a:lvl3pPr marL="671830" lvl="2" indent="0" algn="ctr"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 sz="2800"/>
            </a:lvl3pPr>
            <a:lvl4pPr marL="1024255" lvl="3" indent="0" algn="ctr">
              <a:buClr>
                <a:schemeClr val="accent2"/>
              </a:buClr>
              <a:buSzPct val="70000"/>
              <a:buFont typeface="Wingdings" panose="05000000000000000000" pitchFamily="2" charset="2"/>
              <a:buNone/>
              <a:defRPr sz="2800"/>
            </a:lvl4pPr>
            <a:lvl5pPr marL="1341755" lvl="4" indent="0" algn="ctr">
              <a:buClr>
                <a:schemeClr val="accent1"/>
              </a:buClr>
              <a:buSzPct val="75000"/>
              <a:buFont typeface="Wingdings" panose="05000000000000000000" pitchFamily="2" charset="2"/>
              <a:buNone/>
              <a:defRPr sz="28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90116" name="日期占位符 90115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Garamond" pitchFamily="18" charset="0"/>
              </a:defRPr>
            </a:lvl1pPr>
          </a:lstStyle>
          <a:p>
            <a:pPr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0117" name="页脚占位符 90116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90118" name="灯片编号占位符 9011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Garamond" pitchFamily="18" charset="0"/>
              </a:defRPr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fld id="{BB962C8B-B14F-4D97-AF65-F5344CB8AC3E}" type="datetime1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sp>
        <p:nvSpPr>
          <p:cNvPr id="39938" name="任意多边形 90118"/>
          <p:cNvSpPr/>
          <p:nvPr/>
        </p:nvSpPr>
        <p:spPr>
          <a:xfrm>
            <a:off x="609600" y="1219200"/>
            <a:ext cx="7924800" cy="914400"/>
          </a:xfrm>
          <a:custGeom>
            <a:avLst/>
            <a:gdLst/>
            <a:ahLst/>
            <a:cxnLst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9939" name="直接连接符 90119"/>
          <p:cNvSpPr/>
          <p:nvPr/>
        </p:nvSpPr>
        <p:spPr>
          <a:xfrm>
            <a:off x="1981200" y="3962400"/>
            <a:ext cx="65119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114" name="标题 90113"/>
          <p:cNvSpPr>
            <a:spLocks noGrp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buClrTx/>
              <a:buSzTx/>
              <a:buFontTx/>
              <a:defRPr sz="50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90115" name="副标题 90114"/>
          <p:cNvSpPr>
            <a:spLocks noGrp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 sz="2800"/>
            </a:lvl1pPr>
            <a:lvl2pPr marL="344805" lvl="1" indent="0" algn="ctr">
              <a:buClr>
                <a:schemeClr val="accent2"/>
              </a:buClr>
              <a:buSzPct val="60000"/>
              <a:buFont typeface="Wingdings" panose="05000000000000000000" pitchFamily="2" charset="2"/>
              <a:buNone/>
              <a:defRPr sz="2800"/>
            </a:lvl2pPr>
            <a:lvl3pPr marL="671830" lvl="2" indent="0" algn="ctr"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 sz="2800"/>
            </a:lvl3pPr>
            <a:lvl4pPr marL="1024255" lvl="3" indent="0" algn="ctr">
              <a:buClr>
                <a:schemeClr val="accent2"/>
              </a:buClr>
              <a:buSzPct val="70000"/>
              <a:buFont typeface="Wingdings" panose="05000000000000000000" pitchFamily="2" charset="2"/>
              <a:buNone/>
              <a:defRPr sz="2800"/>
            </a:lvl4pPr>
            <a:lvl5pPr marL="1341755" lvl="4" indent="0" algn="ctr">
              <a:buClr>
                <a:schemeClr val="accent1"/>
              </a:buClr>
              <a:buSzPct val="75000"/>
              <a:buFont typeface="Wingdings" panose="05000000000000000000" pitchFamily="2" charset="2"/>
              <a:buNone/>
              <a:defRPr sz="28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90116" name="日期占位符 90115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Garamond" pitchFamily="18" charset="0"/>
              </a:defRPr>
            </a:lvl1pPr>
          </a:lstStyle>
          <a:p>
            <a:pPr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0117" name="页脚占位符 90116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90118" name="灯片编号占位符 9011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Garamond" pitchFamily="18" charset="0"/>
              </a:defRPr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fld id="{BB962C8B-B14F-4D97-AF65-F5344CB8AC3E}" type="datetime1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fld id="{BB962C8B-B14F-4D97-AF65-F5344CB8AC3E}" type="datetime1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3" Type="http://schemas.openxmlformats.org/officeDocument/2006/relationships/theme" Target="../theme/theme6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89089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89090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25120"/>
            <a:r>
              <a:rPr lang="zh-CN" altLang="en-US" dirty="0"/>
              <a:t>第二级</a:t>
            </a:r>
            <a:endParaRPr lang="zh-CN" altLang="en-US" dirty="0"/>
          </a:p>
          <a:p>
            <a:pPr lvl="2" indent="-350520"/>
            <a:r>
              <a:rPr lang="zh-CN" altLang="en-US" dirty="0"/>
              <a:t>第三级</a:t>
            </a:r>
            <a:endParaRPr lang="zh-CN" altLang="en-US" dirty="0"/>
          </a:p>
          <a:p>
            <a:pPr lvl="3" indent="-315595"/>
            <a:r>
              <a:rPr lang="zh-CN" altLang="en-US" dirty="0"/>
              <a:t>第四级</a:t>
            </a:r>
            <a:endParaRPr lang="zh-CN" altLang="en-US" dirty="0"/>
          </a:p>
          <a:p>
            <a:pPr lvl="4" indent="-339725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9092" name="日期占位符 89091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Garamond" pitchFamily="18" charset="0"/>
              </a:defRPr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9093" name="页脚占位符 8909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89094" name="灯片编号占位符 89093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Garamond" pitchFamily="18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31" name="任意多边形 89094"/>
          <p:cNvSpPr/>
          <p:nvPr/>
        </p:nvSpPr>
        <p:spPr>
          <a:xfrm>
            <a:off x="381000" y="228600"/>
            <a:ext cx="8229600" cy="609600"/>
          </a:xfrm>
          <a:custGeom>
            <a:avLst/>
            <a:gdLst/>
            <a:ahLst/>
            <a:cxnLst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32" name="直接连接符 89095"/>
          <p:cNvSpPr/>
          <p:nvPr/>
        </p:nvSpPr>
        <p:spPr>
          <a:xfrm>
            <a:off x="457200" y="6172200"/>
            <a:ext cx="822960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69925" lvl="1" indent="-32512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22350" lvl="2" indent="-35052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39850" lvl="3" indent="-31559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681480" lvl="4" indent="-33972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89089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89090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25120"/>
            <a:r>
              <a:rPr lang="zh-CN" altLang="en-US" dirty="0"/>
              <a:t>第二级</a:t>
            </a:r>
            <a:endParaRPr lang="zh-CN" altLang="en-US" dirty="0"/>
          </a:p>
          <a:p>
            <a:pPr lvl="2" indent="-350520"/>
            <a:r>
              <a:rPr lang="zh-CN" altLang="en-US" dirty="0"/>
              <a:t>第三级</a:t>
            </a:r>
            <a:endParaRPr lang="zh-CN" altLang="en-US" dirty="0"/>
          </a:p>
          <a:p>
            <a:pPr lvl="3" indent="-315595"/>
            <a:r>
              <a:rPr lang="zh-CN" altLang="en-US" dirty="0"/>
              <a:t>第四级</a:t>
            </a:r>
            <a:endParaRPr lang="zh-CN" altLang="en-US" dirty="0"/>
          </a:p>
          <a:p>
            <a:pPr lvl="4" indent="-339725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9092" name="日期占位符 89091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Garamond" pitchFamily="18" charset="0"/>
              </a:defRPr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9093" name="页脚占位符 8909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89094" name="灯片编号占位符 89093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Garamond" pitchFamily="18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5" name="任意多边形 89094"/>
          <p:cNvSpPr/>
          <p:nvPr/>
        </p:nvSpPr>
        <p:spPr>
          <a:xfrm>
            <a:off x="381000" y="228600"/>
            <a:ext cx="8229600" cy="609600"/>
          </a:xfrm>
          <a:custGeom>
            <a:avLst/>
            <a:gdLst/>
            <a:ahLst/>
            <a:cxnLst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56" name="直接连接符 89095"/>
          <p:cNvSpPr/>
          <p:nvPr/>
        </p:nvSpPr>
        <p:spPr>
          <a:xfrm>
            <a:off x="457200" y="6172200"/>
            <a:ext cx="822960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69925" lvl="1" indent="-32512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22350" lvl="2" indent="-35052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39850" lvl="3" indent="-31559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681480" lvl="4" indent="-33972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1026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random/>
  </p:transition>
  <p:hf sldNum="0" hdr="0" ftr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 89089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89090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25120"/>
            <a:r>
              <a:rPr lang="zh-CN" altLang="en-US" dirty="0"/>
              <a:t>第二级</a:t>
            </a:r>
            <a:endParaRPr lang="zh-CN" altLang="en-US" dirty="0"/>
          </a:p>
          <a:p>
            <a:pPr lvl="2" indent="-350520"/>
            <a:r>
              <a:rPr lang="zh-CN" altLang="en-US" dirty="0"/>
              <a:t>第三级</a:t>
            </a:r>
            <a:endParaRPr lang="zh-CN" altLang="en-US" dirty="0"/>
          </a:p>
          <a:p>
            <a:pPr lvl="3" indent="-315595"/>
            <a:r>
              <a:rPr lang="zh-CN" altLang="en-US" dirty="0"/>
              <a:t>第四级</a:t>
            </a:r>
            <a:endParaRPr lang="zh-CN" altLang="en-US" dirty="0"/>
          </a:p>
          <a:p>
            <a:pPr lvl="4" indent="-339725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9092" name="日期占位符 89091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Garamond" pitchFamily="18" charset="0"/>
              </a:defRPr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9093" name="页脚占位符 8909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89094" name="灯片编号占位符 89093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Garamond" pitchFamily="18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3" name="任意多边形 89094"/>
          <p:cNvSpPr/>
          <p:nvPr/>
        </p:nvSpPr>
        <p:spPr>
          <a:xfrm>
            <a:off x="381000" y="228600"/>
            <a:ext cx="8229600" cy="609600"/>
          </a:xfrm>
          <a:custGeom>
            <a:avLst/>
            <a:gdLst/>
            <a:ahLst/>
            <a:cxnLst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04" name="直接连接符 89095"/>
          <p:cNvSpPr/>
          <p:nvPr/>
        </p:nvSpPr>
        <p:spPr>
          <a:xfrm>
            <a:off x="457200" y="6172200"/>
            <a:ext cx="822960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69925" lvl="1" indent="-32512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22350" lvl="2" indent="-35052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39850" lvl="3" indent="-31559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681480" lvl="4" indent="-33972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 89089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3" name="文本占位符 89090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25120"/>
            <a:r>
              <a:rPr lang="zh-CN" altLang="en-US" dirty="0"/>
              <a:t>第二级</a:t>
            </a:r>
            <a:endParaRPr lang="zh-CN" altLang="en-US" dirty="0"/>
          </a:p>
          <a:p>
            <a:pPr lvl="2" indent="-350520"/>
            <a:r>
              <a:rPr lang="zh-CN" altLang="en-US" dirty="0"/>
              <a:t>第三级</a:t>
            </a:r>
            <a:endParaRPr lang="zh-CN" altLang="en-US" dirty="0"/>
          </a:p>
          <a:p>
            <a:pPr lvl="3" indent="-315595"/>
            <a:r>
              <a:rPr lang="zh-CN" altLang="en-US" dirty="0"/>
              <a:t>第四级</a:t>
            </a:r>
            <a:endParaRPr lang="zh-CN" altLang="en-US" dirty="0"/>
          </a:p>
          <a:p>
            <a:pPr lvl="4" indent="-339725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9092" name="日期占位符 89091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Garamond" pitchFamily="18" charset="0"/>
              </a:defRPr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9093" name="页脚占位符 8909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89094" name="灯片编号占位符 89093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Garamond" pitchFamily="18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7" name="任意多边形 89094"/>
          <p:cNvSpPr/>
          <p:nvPr/>
        </p:nvSpPr>
        <p:spPr>
          <a:xfrm>
            <a:off x="381000" y="228600"/>
            <a:ext cx="8229600" cy="609600"/>
          </a:xfrm>
          <a:custGeom>
            <a:avLst/>
            <a:gdLst/>
            <a:ahLst/>
            <a:cxnLst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28" name="直接连接符 89095"/>
          <p:cNvSpPr/>
          <p:nvPr/>
        </p:nvSpPr>
        <p:spPr>
          <a:xfrm>
            <a:off x="457200" y="6172200"/>
            <a:ext cx="822960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fade/>
  </p:transition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69925" lvl="1" indent="-32512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22350" lvl="2" indent="-35052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39850" lvl="3" indent="-31559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681480" lvl="4" indent="-33972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 89089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89090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25120"/>
            <a:r>
              <a:rPr lang="zh-CN" altLang="en-US" dirty="0"/>
              <a:t>第二级</a:t>
            </a:r>
            <a:endParaRPr lang="zh-CN" altLang="en-US" dirty="0"/>
          </a:p>
          <a:p>
            <a:pPr lvl="2" indent="-350520"/>
            <a:r>
              <a:rPr lang="zh-CN" altLang="en-US" dirty="0"/>
              <a:t>第三级</a:t>
            </a:r>
            <a:endParaRPr lang="zh-CN" altLang="en-US" dirty="0"/>
          </a:p>
          <a:p>
            <a:pPr lvl="3" indent="-315595"/>
            <a:r>
              <a:rPr lang="zh-CN" altLang="en-US" dirty="0"/>
              <a:t>第四级</a:t>
            </a:r>
            <a:endParaRPr lang="zh-CN" altLang="en-US" dirty="0"/>
          </a:p>
          <a:p>
            <a:pPr lvl="4" indent="-339725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9092" name="日期占位符 89091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Garamond" pitchFamily="18" charset="0"/>
              </a:defRPr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9093" name="页脚占位符 8909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lvl="0" fontAlgn="base"/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  <p:sp>
        <p:nvSpPr>
          <p:cNvPr id="89094" name="灯片编号占位符 89093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Garamond" pitchFamily="18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Garamond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3" name="任意多边形 89094"/>
          <p:cNvSpPr/>
          <p:nvPr/>
        </p:nvSpPr>
        <p:spPr>
          <a:xfrm>
            <a:off x="381000" y="228600"/>
            <a:ext cx="8229600" cy="609600"/>
          </a:xfrm>
          <a:custGeom>
            <a:avLst/>
            <a:gdLst/>
            <a:ahLst/>
            <a:cxnLst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04" name="直接连接符 89095"/>
          <p:cNvSpPr/>
          <p:nvPr/>
        </p:nvSpPr>
        <p:spPr>
          <a:xfrm>
            <a:off x="457200" y="6172200"/>
            <a:ext cx="822960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fade/>
  </p:transition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69925" lvl="1" indent="-32512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22350" lvl="2" indent="-35052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39850" lvl="3" indent="-31559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681480" lvl="4" indent="-33972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Arial" panose="020B0604020202020204" pitchFamily="34" charset="0"/>
          <a:ea typeface="华文隶书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/>
        </p:nvSpPr>
        <p:spPr>
          <a:xfrm>
            <a:off x="1887220" y="1830070"/>
            <a:ext cx="4996815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50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处闹境而心静，</a:t>
            </a:r>
            <a:br>
              <a:rPr lang="zh-CN" altLang="en-US" sz="600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</a:br>
            <a:r>
              <a:rPr lang="zh-CN" altLang="en-US" sz="600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居乱处而心安。</a:t>
            </a:r>
            <a:endParaRPr lang="zh-CN" altLang="en-US" sz="600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0657" name="矩形 3"/>
          <p:cNvSpPr/>
          <p:nvPr/>
        </p:nvSpPr>
        <p:spPr>
          <a:xfrm>
            <a:off x="550863" y="1196975"/>
            <a:ext cx="8391525" cy="5038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a. 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远上寒山石径斜，白云深处有人家。停车坐爱枫林晚，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霜叶红于二月花。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     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杜牧《山行》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b. 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泥融飞燕子，沙暖睡鸳鸯。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                      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杜甫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《 绝句》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c. 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云青青兮欲雨，水澹澹兮生烟。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               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李白《梦游天姥吟留别》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2400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d.两个黄鹂鸣翠柳，一行白鹭上青天。</a:t>
            </a:r>
            <a:endParaRPr lang="en-US" altLang="zh-CN" sz="2400" b="1" dirty="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窗含西岭千秋雪，门泊东吴万里船。</a:t>
            </a:r>
            <a:endParaRPr lang="en-US" altLang="zh-CN" sz="2800" b="1" dirty="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 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74" name="文本框 1"/>
          <p:cNvSpPr txBox="1"/>
          <p:nvPr/>
        </p:nvSpPr>
        <p:spPr>
          <a:xfrm>
            <a:off x="3568065" y="1872933"/>
            <a:ext cx="1925638" cy="58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远近结合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4275" name="文本框 3"/>
          <p:cNvSpPr txBox="1"/>
          <p:nvPr/>
        </p:nvSpPr>
        <p:spPr>
          <a:xfrm>
            <a:off x="1484313" y="2881313"/>
            <a:ext cx="1885950" cy="5826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动静结合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4276" name="文本框 4"/>
          <p:cNvSpPr txBox="1"/>
          <p:nvPr/>
        </p:nvSpPr>
        <p:spPr>
          <a:xfrm>
            <a:off x="1339850" y="3919538"/>
            <a:ext cx="2084388" cy="5826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俯仰结合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4277" name="文本框 5"/>
          <p:cNvSpPr txBox="1"/>
          <p:nvPr/>
        </p:nvSpPr>
        <p:spPr>
          <a:xfrm>
            <a:off x="1268730" y="5797550"/>
            <a:ext cx="62563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上下、远近、动静、声色结合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0662" name="文本框 1"/>
          <p:cNvSpPr txBox="1"/>
          <p:nvPr/>
        </p:nvSpPr>
        <p:spPr>
          <a:xfrm>
            <a:off x="190500" y="469265"/>
            <a:ext cx="8704263" cy="58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1. </a:t>
            </a: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①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上下 </a:t>
            </a: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②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远近 </a:t>
            </a: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③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动静 </a:t>
            </a: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④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声色 </a:t>
            </a: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⑤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俯仰 结合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bldLvl="0" animBg="1"/>
      <p:bldP spid="54275" grpId="0" bldLvl="0" animBg="1"/>
      <p:bldP spid="54276" grpId="0" bldLvl="0" animBg="1"/>
      <p:bldP spid="542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5297" name="TextBox 3"/>
          <p:cNvSpPr txBox="1"/>
          <p:nvPr/>
        </p:nvSpPr>
        <p:spPr>
          <a:xfrm>
            <a:off x="563563" y="3757613"/>
            <a:ext cx="8016875" cy="2527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1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“蓑笠翁”在画面上显得比较小，但处在非常显眼的位置，是诗的中心，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“孤舟蓑笠翁”属于点的描绘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前两句“千山鸟飞绝，万径人踪灭”属于面的铺陈，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诗句从“鸟飞绝”、到“人踪灭”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写尽了人物处境的苦寒与孤寂，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并在“山”“径”前冠之以数量词“千”“万”，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突出人物坚忍不拔、卓然而立的品格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可以称之为点面结合。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82" name="文本框 2"/>
          <p:cNvSpPr txBox="1"/>
          <p:nvPr/>
        </p:nvSpPr>
        <p:spPr>
          <a:xfrm>
            <a:off x="417830" y="1114425"/>
            <a:ext cx="748601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面指的是对背景做粗线条的勾勒，点指的是在背景上作精妙的描画。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86050" y="2112963"/>
            <a:ext cx="3771900" cy="1646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10000"/>
              </a:lnSpc>
            </a:pP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江雪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柳宗元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千山鸟飞绝，万径人踪灭。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孤舟蓑笠翁，独钓寒江雪。</a:t>
            </a:r>
            <a:endParaRPr lang="zh-CN" altLang="en-US"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3260" y="432435"/>
            <a:ext cx="2155190" cy="6819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6.点面结合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52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2705" name="矩形 1"/>
          <p:cNvSpPr/>
          <p:nvPr/>
        </p:nvSpPr>
        <p:spPr>
          <a:xfrm>
            <a:off x="415925" y="497205"/>
            <a:ext cx="3629025" cy="645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7.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正面与侧面描写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             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72706" name="Rectangle 3"/>
          <p:cNvSpPr>
            <a:spLocks noGrp="1" noRot="1"/>
          </p:cNvSpPr>
          <p:nvPr>
            <p:ph idx="1"/>
          </p:nvPr>
        </p:nvSpPr>
        <p:spPr>
          <a:xfrm>
            <a:off x="273685" y="1142365"/>
            <a:ext cx="8060690" cy="2089150"/>
          </a:xfrm>
        </p:spPr>
        <p:txBody>
          <a:bodyPr vert="horz" wrap="square" lIns="91440" tIns="45720" rIns="91440" bIns="45720" anchor="t"/>
          <a:p>
            <a:pPr>
              <a:lnSpc>
                <a:spcPct val="110000"/>
              </a:lnSpc>
              <a:buClr>
                <a:srgbClr val="FF0000"/>
              </a:buClr>
              <a:buFont typeface="Wingdings" panose="05000000000000000000" charset="0"/>
              <a:buChar char="u"/>
            </a:pPr>
            <a:r>
              <a:rPr lang="zh-CN" altLang="en-US" sz="2400" b="1" dirty="0">
                <a:solidFill>
                  <a:srgbClr val="FF0000"/>
                </a:solidFill>
                <a:latin typeface="华文行楷" panose="02010800040101010101" pitchFamily="2" charset="-122"/>
                <a:ea typeface="黑体" panose="02010609060101010101" pitchFamily="2" charset="-122"/>
              </a:rPr>
              <a:t>正面描写</a:t>
            </a:r>
            <a:r>
              <a:rPr lang="zh-CN" altLang="en-US" sz="2400" b="1" dirty="0">
                <a:latin typeface="华文行楷" panose="02010800040101010101" pitchFamily="2" charset="-122"/>
                <a:ea typeface="黑体" panose="02010609060101010101" pitchFamily="2" charset="-122"/>
              </a:rPr>
              <a:t>指通过对人物的</a:t>
            </a:r>
            <a:r>
              <a:rPr lang="zh-CN" altLang="en-US" sz="2400" b="1" dirty="0">
                <a:solidFill>
                  <a:srgbClr val="000099"/>
                </a:solidFill>
                <a:latin typeface="华文行楷" panose="02010800040101010101" pitchFamily="2" charset="-122"/>
                <a:ea typeface="黑体" panose="02010609060101010101" pitchFamily="2" charset="-122"/>
              </a:rPr>
              <a:t>肖像、语言、动作、神态、心理</a:t>
            </a:r>
            <a:r>
              <a:rPr lang="zh-CN" altLang="en-US" sz="2400" b="1" dirty="0">
                <a:latin typeface="华文行楷" panose="02010800040101010101" pitchFamily="2" charset="-122"/>
                <a:ea typeface="黑体" panose="02010609060101010101" pitchFamily="2" charset="-122"/>
              </a:rPr>
              <a:t>等方面的描写</a:t>
            </a:r>
            <a:r>
              <a:rPr lang="zh-CN" altLang="en-US" sz="2400" b="1" dirty="0">
                <a:solidFill>
                  <a:srgbClr val="3333FF"/>
                </a:solidFill>
                <a:latin typeface="华文行楷" panose="02010800040101010101" pitchFamily="2" charset="-122"/>
                <a:ea typeface="黑体" panose="02010609060101010101" pitchFamily="2" charset="-122"/>
              </a:rPr>
              <a:t>直接表现</a:t>
            </a:r>
            <a:r>
              <a:rPr lang="zh-CN" altLang="en-US" sz="2400" b="1" dirty="0">
                <a:latin typeface="华文行楷" panose="02010800040101010101" pitchFamily="2" charset="-122"/>
                <a:ea typeface="黑体" panose="02010609060101010101" pitchFamily="2" charset="-122"/>
              </a:rPr>
              <a:t>人物； 或通过描写景物的大小，高低，轻重等特点</a:t>
            </a:r>
            <a:r>
              <a:rPr lang="zh-CN" altLang="en-US" sz="2400" b="1" dirty="0">
                <a:solidFill>
                  <a:srgbClr val="3333FF"/>
                </a:solidFill>
                <a:latin typeface="华文行楷" panose="02010800040101010101" pitchFamily="2" charset="-122"/>
                <a:ea typeface="黑体" panose="02010609060101010101" pitchFamily="2" charset="-122"/>
              </a:rPr>
              <a:t>直接表现</a:t>
            </a:r>
            <a:r>
              <a:rPr lang="zh-CN" altLang="en-US" sz="2400" b="1" dirty="0">
                <a:latin typeface="华文行楷" panose="02010800040101010101" pitchFamily="2" charset="-122"/>
                <a:ea typeface="黑体" panose="02010609060101010101" pitchFamily="2" charset="-122"/>
              </a:rPr>
              <a:t>景物。</a:t>
            </a:r>
            <a:endParaRPr lang="zh-CN" altLang="en-US" sz="2400" b="1" dirty="0">
              <a:latin typeface="华文行楷" panose="0201080004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buClr>
                <a:srgbClr val="FF0000"/>
              </a:buClr>
              <a:buFont typeface="Wingdings" panose="05000000000000000000" charset="0"/>
              <a:buChar char="u"/>
            </a:pPr>
            <a:r>
              <a:rPr lang="zh-CN" altLang="en-US" sz="2400" b="1" dirty="0">
                <a:solidFill>
                  <a:srgbClr val="FF0000"/>
                </a:solidFill>
                <a:latin typeface="华文行楷" panose="02010800040101010101" pitchFamily="2" charset="-122"/>
                <a:ea typeface="黑体" panose="02010609060101010101" pitchFamily="2" charset="-122"/>
              </a:rPr>
              <a:t> 侧面描写</a:t>
            </a:r>
            <a:r>
              <a:rPr lang="zh-CN" altLang="en-US" sz="2400" b="1" dirty="0">
                <a:latin typeface="华文行楷" panose="02010800040101010101" pitchFamily="2" charset="-122"/>
                <a:ea typeface="黑体" panose="02010609060101010101" pitchFamily="2" charset="-122"/>
              </a:rPr>
              <a:t>又叫间接描写，通过对</a:t>
            </a:r>
            <a:r>
              <a:rPr lang="zh-CN" altLang="en-US" sz="2400" b="1" dirty="0">
                <a:solidFill>
                  <a:srgbClr val="000099"/>
                </a:solidFill>
                <a:latin typeface="华文行楷" panose="02010800040101010101" pitchFamily="2" charset="-122"/>
                <a:ea typeface="黑体" panose="02010609060101010101" pitchFamily="2" charset="-122"/>
              </a:rPr>
              <a:t>周围人物</a:t>
            </a:r>
            <a:r>
              <a:rPr lang="zh-CN" altLang="en-US" sz="2400" b="1" dirty="0">
                <a:latin typeface="华文行楷" panose="02010800040101010101" pitchFamily="2" charset="-122"/>
                <a:ea typeface="黑体" panose="02010609060101010101" pitchFamily="2" charset="-122"/>
              </a:rPr>
              <a:t>或</a:t>
            </a:r>
            <a:r>
              <a:rPr lang="zh-CN" altLang="en-US" sz="2400" b="1" dirty="0">
                <a:solidFill>
                  <a:srgbClr val="000099"/>
                </a:solidFill>
                <a:latin typeface="华文行楷" panose="02010800040101010101" pitchFamily="2" charset="-122"/>
                <a:ea typeface="黑体" panose="02010609060101010101" pitchFamily="2" charset="-122"/>
              </a:rPr>
              <a:t>环境</a:t>
            </a:r>
            <a:r>
              <a:rPr lang="zh-CN" altLang="en-US" sz="2400" b="1" dirty="0">
                <a:latin typeface="华文行楷" panose="02010800040101010101" pitchFamily="2" charset="-122"/>
                <a:ea typeface="黑体" panose="02010609060101010101" pitchFamily="2" charset="-122"/>
              </a:rPr>
              <a:t>的描绘来表现所要描写的对象。</a:t>
            </a:r>
            <a:endParaRPr lang="zh-CN" altLang="en-US" sz="2400" b="1" dirty="0">
              <a:latin typeface="华文行楷" panose="0201080004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6323" name="矩形 3"/>
          <p:cNvSpPr/>
          <p:nvPr/>
        </p:nvSpPr>
        <p:spPr>
          <a:xfrm>
            <a:off x="522288" y="3232150"/>
            <a:ext cx="75628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陌上桑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</a:endParaRPr>
          </a:p>
          <a:p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华文隶书" pitchFamily="2" charset="-122"/>
              </a:rPr>
              <a:t>秦氏有好女，自名为罗敷。罗敷喜蚕桑，采桑城南隅。</a:t>
            </a:r>
            <a:endParaRPr lang="zh-CN" altLang="en-US" sz="2400" b="1" dirty="0">
              <a:solidFill>
                <a:srgbClr val="C00000"/>
              </a:solidFill>
              <a:latin typeface="Arial" panose="020B0604020202020204" pitchFamily="34" charset="0"/>
              <a:ea typeface="华文隶书" pitchFamily="2" charset="-122"/>
            </a:endParaRPr>
          </a:p>
          <a:p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华文隶书" pitchFamily="2" charset="-122"/>
              </a:rPr>
              <a:t>青丝为笼系，桂枝为笼钩。头上倭堕髻，耳中明月珠。</a:t>
            </a:r>
            <a:endParaRPr lang="zh-CN" altLang="en-US" sz="2400" b="1" dirty="0">
              <a:solidFill>
                <a:srgbClr val="C00000"/>
              </a:solidFill>
              <a:latin typeface="Arial" panose="020B0604020202020204" pitchFamily="34" charset="0"/>
              <a:ea typeface="华文隶书" pitchFamily="2" charset="-122"/>
            </a:endParaRPr>
          </a:p>
          <a:p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华文隶书" pitchFamily="2" charset="-122"/>
              </a:rPr>
              <a:t>缃绮为下裙，紫绮为上襦。</a:t>
            </a:r>
            <a:r>
              <a:rPr lang="zh-CN" alt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</a:rPr>
              <a:t>行者见罗敷，下担捋髭须。</a:t>
            </a:r>
            <a:endParaRPr lang="zh-CN" altLang="en-US" sz="2400" b="1" dirty="0">
              <a:solidFill>
                <a:srgbClr val="000099"/>
              </a:solidFill>
              <a:latin typeface="Arial" panose="020B0604020202020204" pitchFamily="34" charset="0"/>
              <a:ea typeface="华文隶书" pitchFamily="2" charset="-122"/>
            </a:endParaRPr>
          </a:p>
          <a:p>
            <a:r>
              <a:rPr lang="zh-CN" alt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</a:rPr>
              <a:t>少年见罗敷，脱帽着帩头。耕者忘其犁，锄者忘其锄。</a:t>
            </a:r>
            <a:endParaRPr lang="zh-CN" altLang="en-US" sz="2400" b="1" dirty="0">
              <a:solidFill>
                <a:srgbClr val="000099"/>
              </a:solidFill>
              <a:latin typeface="Arial" panose="020B0604020202020204" pitchFamily="34" charset="0"/>
              <a:ea typeface="华文隶书" pitchFamily="2" charset="-122"/>
            </a:endParaRPr>
          </a:p>
          <a:p>
            <a:r>
              <a:rPr lang="zh-CN" altLang="en-US" sz="24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</a:rPr>
              <a:t>来归相怨怒，但坐观罗敷。</a:t>
            </a:r>
            <a:endParaRPr lang="zh-CN" altLang="en-US" sz="2400" b="1" dirty="0">
              <a:solidFill>
                <a:srgbClr val="000099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56324" name="文本框 1"/>
          <p:cNvSpPr txBox="1"/>
          <p:nvPr/>
        </p:nvSpPr>
        <p:spPr>
          <a:xfrm>
            <a:off x="6140450" y="3086100"/>
            <a:ext cx="1604963" cy="5207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华文隶书" pitchFamily="2" charset="-122"/>
              </a:rPr>
              <a:t>正面描写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56325" name="文本框 2"/>
          <p:cNvSpPr txBox="1"/>
          <p:nvPr/>
        </p:nvSpPr>
        <p:spPr>
          <a:xfrm>
            <a:off x="6238875" y="5214938"/>
            <a:ext cx="1604963" cy="52228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</a:rPr>
              <a:t>侧面描写</a:t>
            </a:r>
            <a:endParaRPr lang="zh-CN" altLang="en-US" sz="2800" b="1" dirty="0">
              <a:solidFill>
                <a:srgbClr val="000099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56326" name="文本框 3"/>
          <p:cNvSpPr txBox="1"/>
          <p:nvPr/>
        </p:nvSpPr>
        <p:spPr>
          <a:xfrm>
            <a:off x="563563" y="5546725"/>
            <a:ext cx="5059362" cy="8302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天姥连天向天横，势拔五岳掩赤城。</a:t>
            </a:r>
            <a:endParaRPr lang="zh-CN" altLang="en-US" sz="2400" b="1" dirty="0">
              <a:latin typeface="Arial" panose="020B0604020202020204" pitchFamily="34" charset="0"/>
              <a:ea typeface="华文隶书" pitchFamily="2" charset="-122"/>
              <a:sym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天台四万八千丈，对此欲倒东南倾。</a:t>
            </a:r>
            <a:endParaRPr lang="zh-CN" altLang="en-US" sz="2400" b="1" dirty="0">
              <a:latin typeface="Arial" panose="020B0604020202020204" pitchFamily="34" charset="0"/>
              <a:ea typeface="华文隶书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  <p:bldP spid="56324" grpId="0" animBg="1"/>
      <p:bldP spid="56325" grpId="0" bldLvl="0" animBg="1"/>
      <p:bldP spid="563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7106" name="矩形 3"/>
          <p:cNvSpPr/>
          <p:nvPr/>
        </p:nvSpPr>
        <p:spPr>
          <a:xfrm>
            <a:off x="726440" y="2754630"/>
            <a:ext cx="7137400" cy="2675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14350" indent="-514350" fontAlgn="base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2800" b="1" dirty="0">
                <a:sym typeface="+mn-ea"/>
              </a:rPr>
              <a:t>遥想公瑾当年，小乔初嫁了，雄姿英发。</a:t>
            </a:r>
            <a:endParaRPr lang="en-US" altLang="zh-CN" sz="2800" b="1" strike="noStrike" noProof="1" dirty="0">
              <a:latin typeface="Arial" panose="020B0604020202020204" pitchFamily="34" charset="0"/>
              <a:ea typeface="华文隶书" pitchFamily="2" charset="-122"/>
            </a:endParaRPr>
          </a:p>
          <a:p>
            <a:pPr fontAlgn="base">
              <a:lnSpc>
                <a:spcPct val="120000"/>
              </a:lnSpc>
              <a:buFont typeface="+mj-ea"/>
            </a:pPr>
            <a:r>
              <a:rPr lang="zh-CN" altLang="en-US" sz="2800" b="1" dirty="0">
                <a:sym typeface="+mn-ea"/>
              </a:rPr>
              <a:t>     羽扇纶巾，谈笑间，樯橹灰飞烟灭。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  <a:cs typeface="+mn-cs"/>
              </a:rPr>
              <a:t>                                                                               </a:t>
            </a:r>
            <a:endParaRPr lang="en-US" altLang="zh-CN" sz="2800" b="1" strike="noStrike" noProof="1" dirty="0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</a:endParaRPr>
          </a:p>
          <a:p>
            <a:pPr marL="514350" indent="-514350" fontAlgn="base">
              <a:lnSpc>
                <a:spcPct val="120000"/>
              </a:lnSpc>
              <a:buFont typeface="+mj-ea"/>
              <a:buAutoNum type="circleNumDbPlain" startAt="2"/>
            </a:pPr>
            <a:r>
              <a:rPr lang="zh-CN" altLang="en-US" sz="2800" b="1" dirty="0">
                <a:sym typeface="+mn-ea"/>
              </a:rPr>
              <a:t>虎鼓瑟兮鸾回车，仙之人兮列如麻。       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          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华文隶书" pitchFamily="2" charset="-122"/>
                <a:cs typeface="+mn-cs"/>
              </a:rPr>
              <a:t>    </a:t>
            </a:r>
            <a:endParaRPr lang="zh-CN" altLang="en-US" sz="2800" b="1" strike="noStrike" noProof="1" dirty="0">
              <a:latin typeface="Arial" panose="020B0604020202020204" pitchFamily="34" charset="0"/>
              <a:ea typeface="华文隶书" pitchFamily="2" charset="-122"/>
              <a:cs typeface="+mn-cs"/>
            </a:endParaRPr>
          </a:p>
          <a:p>
            <a:pPr marL="514350" indent="-514350" fontAlgn="base">
              <a:lnSpc>
                <a:spcPct val="120000"/>
              </a:lnSpc>
              <a:buFont typeface="+mj-ea"/>
              <a:buAutoNum type="circleNumDbPlain" startAt="2"/>
            </a:pPr>
            <a:r>
              <a:rPr lang="zh-CN" altLang="en-US" sz="2800" b="1" dirty="0">
                <a:sym typeface="+mn-ea"/>
              </a:rPr>
              <a:t>今宵酒醒何处，杨柳岸晓风残月。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华文隶书" pitchFamily="2" charset="-122"/>
                <a:cs typeface="+mn-cs"/>
              </a:rPr>
              <a:t>        </a:t>
            </a:r>
            <a:endParaRPr lang="zh-CN" altLang="en-US" sz="2800" b="1" strike="noStrike" noProof="1" dirty="0">
              <a:latin typeface="Arial" panose="020B0604020202020204" pitchFamily="34" charset="0"/>
              <a:ea typeface="华文隶书" pitchFamily="2" charset="-122"/>
              <a:cs typeface="+mn-cs"/>
            </a:endParaRPr>
          </a:p>
          <a:p>
            <a:pPr marL="514350" indent="-514350" fontAlgn="base">
              <a:lnSpc>
                <a:spcPct val="120000"/>
              </a:lnSpc>
              <a:buFont typeface="+mj-ea"/>
              <a:buAutoNum type="circleNumDbPlain" startAt="2"/>
            </a:pPr>
            <a:r>
              <a:rPr lang="zh-CN" altLang="en-US" sz="2800" b="1" strike="noStrike" noProof="1" dirty="0">
                <a:latin typeface="Arial" panose="020B0604020202020204" pitchFamily="34" charset="0"/>
                <a:ea typeface="华文隶书" pitchFamily="2" charset="-122"/>
                <a:cs typeface="+mn-cs"/>
              </a:rPr>
              <a:t>遥知兄弟登高处，遍插茱萸少一人。     </a:t>
            </a:r>
            <a:endParaRPr lang="zh-CN" altLang="en-US" sz="2800" b="1" strike="noStrike" noProof="1" dirty="0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73730" name="文本框 1"/>
          <p:cNvSpPr txBox="1"/>
          <p:nvPr/>
        </p:nvSpPr>
        <p:spPr>
          <a:xfrm>
            <a:off x="599440" y="1080135"/>
            <a:ext cx="6929438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   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</a:rPr>
              <a:t>虚：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   </a:t>
            </a:r>
            <a:r>
              <a:rPr lang="en-US" altLang="zh-CN" sz="28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</a:rPr>
              <a:t>a.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</a:rPr>
              <a:t>神仙鬼怪世界和梦境  </a:t>
            </a:r>
            <a:r>
              <a:rPr lang="en-US" altLang="zh-CN" sz="28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</a:rPr>
              <a:t>b.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</a:rPr>
              <a:t>已逝之景之境</a:t>
            </a:r>
            <a:endParaRPr lang="zh-CN" altLang="en-US" sz="2800" b="1" dirty="0">
              <a:solidFill>
                <a:srgbClr val="000099"/>
              </a:solidFill>
              <a:latin typeface="Arial" panose="020B0604020202020204" pitchFamily="34" charset="0"/>
              <a:ea typeface="华文隶书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</a:rPr>
              <a:t>    </a:t>
            </a:r>
            <a:r>
              <a:rPr lang="en-US" altLang="zh-CN" sz="28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</a:rPr>
              <a:t>c.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</a:rPr>
              <a:t>设想的未来之境        </a:t>
            </a:r>
            <a:r>
              <a:rPr lang="en-US" altLang="zh-CN" sz="28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</a:rPr>
              <a:t>d.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</a:rPr>
              <a:t>对面落笔。</a:t>
            </a:r>
            <a:endParaRPr lang="zh-CN" altLang="en-US" sz="2800" b="1" dirty="0">
              <a:solidFill>
                <a:srgbClr val="000099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91680" y="3836035"/>
            <a:ext cx="625475" cy="582613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algn="ctr"/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a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17155" y="3253423"/>
            <a:ext cx="625475" cy="582612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algn="ctr"/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b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67793" y="4418965"/>
            <a:ext cx="623887" cy="58356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algn="ctr"/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d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91680" y="5002530"/>
            <a:ext cx="625475" cy="58356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algn="ctr"/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c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2490" y="398145"/>
            <a:ext cx="1746885" cy="6819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8.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虚与实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4753" name="文本框 187393"/>
          <p:cNvSpPr txBox="1"/>
          <p:nvPr/>
        </p:nvSpPr>
        <p:spPr>
          <a:xfrm>
            <a:off x="1326515" y="733108"/>
            <a:ext cx="6526213" cy="2416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endParaRPr lang="en-US" altLang="zh-CN" sz="1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4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题都城南庄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崔护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去年今日此门中，人面桃花相映红。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人面不知何处去，桃花依旧笑春风。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7395" name="文本框 187394"/>
          <p:cNvSpPr txBox="1"/>
          <p:nvPr/>
        </p:nvSpPr>
        <p:spPr>
          <a:xfrm>
            <a:off x="1077119" y="3599180"/>
            <a:ext cx="70250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短短四句，凄美至极。前两句是“虚景”，后两句是“实景”。以虚衬实，使人怅惘之情顿生。</a:t>
            </a:r>
            <a:endParaRPr lang="zh-CN" altLang="en-US" sz="3200" b="1" dirty="0">
              <a:solidFill>
                <a:srgbClr val="000099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5784215" y="733108"/>
            <a:ext cx="2884488" cy="912813"/>
          </a:xfrm>
          <a:prstGeom prst="cloudCallout">
            <a:avLst>
              <a:gd name="adj1" fmla="val -52795"/>
              <a:gd name="adj2" fmla="val 9942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3200" strike="noStrike" noProof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虚实结合</a:t>
            </a:r>
            <a:endParaRPr lang="zh-CN" altLang="en-US" sz="3200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8739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5777" name="文本框 172034"/>
          <p:cNvSpPr txBox="1"/>
          <p:nvPr/>
        </p:nvSpPr>
        <p:spPr>
          <a:xfrm>
            <a:off x="2700338" y="188913"/>
            <a:ext cx="3816350" cy="577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迷你简启体" pitchFamily="65" charset="-122"/>
              </a:rPr>
              <a:t> </a:t>
            </a:r>
            <a:endParaRPr lang="en-US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2039" name="文本框 172038"/>
          <p:cNvSpPr txBox="1"/>
          <p:nvPr/>
        </p:nvSpPr>
        <p:spPr>
          <a:xfrm>
            <a:off x="819150" y="1589088"/>
            <a:ext cx="7693025" cy="3783330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118745" rIns="90170" bIns="4699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绝句二首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•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其一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    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唐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杜甫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迟日江山丽，春风花草香。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泥融飞燕子，沙暖睡鸳鸯。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[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]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此诗写于诗人经过“一岁四行役”的奔波流离之后，暂时定居成都草堂时。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这首诗在写景上有何特点？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5779" name="文本框 1"/>
          <p:cNvSpPr txBox="1"/>
          <p:nvPr/>
        </p:nvSpPr>
        <p:spPr>
          <a:xfrm>
            <a:off x="368300" y="389890"/>
            <a:ext cx="6264275" cy="11982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20000"/>
              </a:lnSpc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9.多感官参与：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①</a:t>
            </a:r>
            <a:r>
              <a:rPr lang="zh-CN" altLang="en-US" sz="28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视觉 </a:t>
            </a:r>
            <a:r>
              <a:rPr lang="en-US" altLang="zh-CN" sz="28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②</a:t>
            </a:r>
            <a:r>
              <a:rPr lang="zh-CN" altLang="en-US" sz="28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听觉 </a:t>
            </a:r>
            <a:r>
              <a:rPr lang="en-US" altLang="zh-CN" sz="28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en-US" sz="28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味觉 </a:t>
            </a:r>
            <a:r>
              <a:rPr lang="en-US" altLang="zh-CN" sz="28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④</a:t>
            </a:r>
            <a:r>
              <a:rPr lang="zh-CN" altLang="en-US" sz="28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嗅觉 ⑤</a:t>
            </a:r>
            <a:r>
              <a:rPr lang="zh-CN" altLang="en-US" sz="28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触觉 </a:t>
            </a:r>
            <a:endParaRPr lang="zh-CN" altLang="en-US" sz="2800" b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396" name="文本框 2"/>
          <p:cNvSpPr txBox="1"/>
          <p:nvPr/>
        </p:nvSpPr>
        <p:spPr>
          <a:xfrm>
            <a:off x="736600" y="5360035"/>
            <a:ext cx="3860800" cy="1124585"/>
          </a:xfrm>
          <a:prstGeom prst="rect">
            <a:avLst/>
          </a:prstGeom>
          <a:noFill/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多感官参与：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视觉 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②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嗅觉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触觉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397" name="文本框 5"/>
          <p:cNvSpPr txBox="1"/>
          <p:nvPr/>
        </p:nvSpPr>
        <p:spPr>
          <a:xfrm>
            <a:off x="4939983" y="5360035"/>
            <a:ext cx="3354387" cy="1038860"/>
          </a:xfrm>
          <a:prstGeom prst="rect">
            <a:avLst/>
          </a:prstGeom>
          <a:noFill/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上下、远近、动静、声色、俯仰结合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2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9" grpId="0" bldLvl="0" animBg="1"/>
      <p:bldP spid="59396" grpId="0" bldLvl="0" animBg="1"/>
      <p:bldP spid="5939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7825" name="文本框 162818"/>
          <p:cNvSpPr txBox="1"/>
          <p:nvPr/>
        </p:nvSpPr>
        <p:spPr>
          <a:xfrm>
            <a:off x="2700338" y="188913"/>
            <a:ext cx="3816350" cy="577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迷你简启体" pitchFamily="65" charset="-122"/>
              </a:rPr>
              <a:t> </a:t>
            </a:r>
            <a:endParaRPr lang="en-US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826" name="文本框 162820"/>
          <p:cNvSpPr txBox="1"/>
          <p:nvPr/>
        </p:nvSpPr>
        <p:spPr>
          <a:xfrm>
            <a:off x="393700" y="475298"/>
            <a:ext cx="3248025" cy="646112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抒情手法</a:t>
            </a:r>
            <a:endParaRPr lang="en-US" alt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70598" y="1410318"/>
            <a:ext cx="4032250" cy="3758900"/>
            <a:chOff x="1642" y="3011"/>
            <a:chExt cx="6350" cy="5920"/>
          </a:xfrm>
        </p:grpSpPr>
        <p:grpSp>
          <p:nvGrpSpPr>
            <p:cNvPr id="77828" name="组合 1"/>
            <p:cNvGrpSpPr/>
            <p:nvPr/>
          </p:nvGrpSpPr>
          <p:grpSpPr>
            <a:xfrm>
              <a:off x="1982" y="3011"/>
              <a:ext cx="6010" cy="5920"/>
              <a:chOff x="1982" y="3011"/>
              <a:chExt cx="6010" cy="5920"/>
            </a:xfrm>
          </p:grpSpPr>
          <p:sp>
            <p:nvSpPr>
              <p:cNvPr id="77829" name="文本框 162821"/>
              <p:cNvSpPr txBox="1"/>
              <p:nvPr/>
            </p:nvSpPr>
            <p:spPr>
              <a:xfrm>
                <a:off x="1982" y="3011"/>
                <a:ext cx="6010" cy="1045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tIns="118745" anchor="t">
                <a:spAutoFit/>
              </a:bodyPr>
              <a:p>
                <a:r>
                  <a:rPr lang="zh-CN" altLang="en-US" sz="3200" b="1" dirty="0">
                    <a:solidFill>
                      <a:srgbClr val="0000FF"/>
                    </a:solidFill>
                    <a:latin typeface="Arial" panose="020B0604020202020204" pitchFamily="34" charset="0"/>
                    <a:ea typeface="迷你简启体" pitchFamily="65" charset="-122"/>
                  </a:rPr>
                  <a:t>直接抒情</a:t>
                </a:r>
                <a:r>
                  <a:rPr lang="en-US" altLang="zh-CN" sz="3200" b="1" dirty="0">
                    <a:solidFill>
                      <a:srgbClr val="0000FF"/>
                    </a:solidFill>
                    <a:latin typeface="迷你简启体" pitchFamily="65" charset="-122"/>
                    <a:ea typeface="迷你简启体" pitchFamily="65" charset="-122"/>
                  </a:rPr>
                  <a:t>(</a:t>
                </a:r>
                <a:r>
                  <a:rPr lang="zh-CN" altLang="en-US" sz="3200" b="1" dirty="0">
                    <a:solidFill>
                      <a:srgbClr val="0000FF"/>
                    </a:solidFill>
                    <a:latin typeface="迷你简启体" pitchFamily="65" charset="-122"/>
                    <a:ea typeface="迷你简启体" pitchFamily="65" charset="-122"/>
                  </a:rPr>
                  <a:t>直抒胸臆</a:t>
                </a:r>
                <a:r>
                  <a:rPr lang="en-US" altLang="zh-CN" sz="3200" b="1" dirty="0">
                    <a:solidFill>
                      <a:srgbClr val="0000FF"/>
                    </a:solidFill>
                    <a:latin typeface="迷你简启体" pitchFamily="65" charset="-122"/>
                    <a:ea typeface="迷你简启体" pitchFamily="65" charset="-122"/>
                  </a:rPr>
                  <a:t>)</a:t>
                </a:r>
                <a:endParaRPr lang="en-US" altLang="zh-CN" sz="3200" b="1" dirty="0">
                  <a:solidFill>
                    <a:srgbClr val="0000FF"/>
                  </a:solidFill>
                  <a:latin typeface="迷你简启体" pitchFamily="65" charset="-122"/>
                  <a:ea typeface="迷你简启体" pitchFamily="65" charset="-122"/>
                </a:endParaRPr>
              </a:p>
            </p:txBody>
          </p:sp>
          <p:sp>
            <p:nvSpPr>
              <p:cNvPr id="77830" name="文本框 162822"/>
              <p:cNvSpPr txBox="1"/>
              <p:nvPr/>
            </p:nvSpPr>
            <p:spPr>
              <a:xfrm>
                <a:off x="1982" y="7891"/>
                <a:ext cx="3175" cy="104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tIns="118745" anchor="t">
                <a:spAutoFit/>
              </a:bodyPr>
              <a:p>
                <a:r>
                  <a:rPr lang="zh-CN" altLang="en-US" sz="3200" b="1" dirty="0">
                    <a:solidFill>
                      <a:srgbClr val="0000FF"/>
                    </a:solidFill>
                    <a:latin typeface="Arial" panose="020B0604020202020204" pitchFamily="34" charset="0"/>
                    <a:ea typeface="迷你简启体" pitchFamily="65" charset="-122"/>
                  </a:rPr>
                  <a:t>间接抒情</a:t>
                </a:r>
                <a:endParaRPr lang="zh-CN" altLang="en-US" sz="3200" b="1" dirty="0">
                  <a:solidFill>
                    <a:srgbClr val="0000FF"/>
                  </a:solidFill>
                  <a:latin typeface="Arial" panose="020B0604020202020204" pitchFamily="34" charset="0"/>
                  <a:ea typeface="迷你简启体" pitchFamily="65" charset="-122"/>
                </a:endParaRPr>
              </a:p>
            </p:txBody>
          </p:sp>
        </p:grpSp>
        <p:sp>
          <p:nvSpPr>
            <p:cNvPr id="77831" name="左大括号 162824"/>
            <p:cNvSpPr/>
            <p:nvPr/>
          </p:nvSpPr>
          <p:spPr>
            <a:xfrm>
              <a:off x="1642" y="3240"/>
              <a:ext cx="145" cy="5673"/>
            </a:xfrm>
            <a:prstGeom prst="leftBrace">
              <a:avLst>
                <a:gd name="adj1" fmla="val 225275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74695" y="2132965"/>
            <a:ext cx="3702050" cy="3611563"/>
            <a:chOff x="5270" y="4149"/>
            <a:chExt cx="5830" cy="5688"/>
          </a:xfrm>
        </p:grpSpPr>
        <p:grpSp>
          <p:nvGrpSpPr>
            <p:cNvPr id="77833" name="组合 2"/>
            <p:cNvGrpSpPr/>
            <p:nvPr/>
          </p:nvGrpSpPr>
          <p:grpSpPr>
            <a:xfrm>
              <a:off x="5390" y="4149"/>
              <a:ext cx="5710" cy="5689"/>
              <a:chOff x="5390" y="4149"/>
              <a:chExt cx="5710" cy="5689"/>
            </a:xfrm>
          </p:grpSpPr>
          <p:sp>
            <p:nvSpPr>
              <p:cNvPr id="77834" name="文本框 162823"/>
              <p:cNvSpPr txBox="1"/>
              <p:nvPr/>
            </p:nvSpPr>
            <p:spPr>
              <a:xfrm>
                <a:off x="5500" y="4149"/>
                <a:ext cx="5600" cy="1712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square" tIns="118745" anchor="t">
                <a:spAutoFit/>
              </a:bodyPr>
              <a:p>
                <a:r>
                  <a:rPr lang="en-US" altLang="zh-CN" sz="32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迷你简启体" pitchFamily="65" charset="-122"/>
                  </a:rPr>
                  <a:t>a.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迷你简启体" pitchFamily="65" charset="-122"/>
                  </a:rPr>
                  <a:t>借景抒情</a:t>
                </a:r>
                <a:endPara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迷你简启体" pitchFamily="65" charset="-122"/>
                </a:endParaRPr>
              </a:p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迷你简启体" pitchFamily="65" charset="-122"/>
                  </a:rPr>
                  <a:t>(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迷你简启体" pitchFamily="65" charset="-122"/>
                  </a:rPr>
                  <a:t>情景交融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迷你简启体" pitchFamily="65" charset="-122"/>
                  </a:rPr>
                  <a:t>,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迷你简启体" pitchFamily="65" charset="-122"/>
                  </a:rPr>
                  <a:t>寓情于景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迷你简启体" pitchFamily="65" charset="-122"/>
                  </a:rPr>
                  <a:t>)</a:t>
                </a:r>
                <a:endParaRPr lang="en-US" altLang="zh-CN" sz="2800" b="1" dirty="0">
                  <a:solidFill>
                    <a:srgbClr val="FF0000"/>
                  </a:solidFill>
                  <a:latin typeface="Arial" panose="020B0604020202020204" pitchFamily="34" charset="0"/>
                  <a:ea typeface="迷你简启体" pitchFamily="65" charset="-122"/>
                </a:endParaRPr>
              </a:p>
            </p:txBody>
          </p:sp>
          <p:sp>
            <p:nvSpPr>
              <p:cNvPr id="77835" name="文本框 162825"/>
              <p:cNvSpPr txBox="1"/>
              <p:nvPr/>
            </p:nvSpPr>
            <p:spPr>
              <a:xfrm>
                <a:off x="5390" y="6856"/>
                <a:ext cx="5707" cy="1035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square" tIns="118745" anchor="t">
                <a:spAutoFit/>
              </a:bodyPr>
              <a:p>
                <a:r>
                  <a:rPr lang="en-US" altLang="zh-CN" sz="32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迷你简启体" pitchFamily="65" charset="-122"/>
                  </a:rPr>
                  <a:t>b.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迷你简启体" pitchFamily="65" charset="-122"/>
                  </a:rPr>
                  <a:t>托物言志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迷你简启体" pitchFamily="65" charset="-122"/>
                  </a:rPr>
                  <a:t>(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迷你简启体" pitchFamily="65" charset="-122"/>
                  </a:rPr>
                  <a:t>象征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迷你简启体" pitchFamily="65" charset="-122"/>
                  </a:rPr>
                  <a:t>)</a:t>
                </a:r>
                <a:endParaRPr lang="en-US" altLang="zh-CN" sz="2800" b="1" dirty="0">
                  <a:solidFill>
                    <a:srgbClr val="FF0000"/>
                  </a:solidFill>
                  <a:latin typeface="迷你简启体" pitchFamily="65" charset="-122"/>
                  <a:ea typeface="迷你简启体" pitchFamily="65" charset="-122"/>
                </a:endParaRPr>
              </a:p>
            </p:txBody>
          </p:sp>
          <p:sp>
            <p:nvSpPr>
              <p:cNvPr id="77836" name="文本框 162828"/>
              <p:cNvSpPr txBox="1"/>
              <p:nvPr/>
            </p:nvSpPr>
            <p:spPr>
              <a:xfrm>
                <a:off x="5500" y="8804"/>
                <a:ext cx="4190" cy="1035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square" tIns="118745" anchor="t">
                <a:spAutoFit/>
              </a:bodyPr>
              <a:p>
                <a:r>
                  <a:rPr lang="en-US" altLang="zh-CN" sz="32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迷你简启体" pitchFamily="65" charset="-122"/>
                  </a:rPr>
                  <a:t>c.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迷你简启体" pitchFamily="65" charset="-122"/>
                  </a:rPr>
                  <a:t>用典抒情</a:t>
                </a:r>
                <a:endPara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迷你简启体" pitchFamily="65" charset="-122"/>
                </a:endParaRPr>
              </a:p>
            </p:txBody>
          </p:sp>
        </p:grpSp>
        <p:sp>
          <p:nvSpPr>
            <p:cNvPr id="77837" name="左大括号 162829"/>
            <p:cNvSpPr/>
            <p:nvPr/>
          </p:nvSpPr>
          <p:spPr>
            <a:xfrm>
              <a:off x="5270" y="4149"/>
              <a:ext cx="120" cy="5687"/>
            </a:xfrm>
            <a:prstGeom prst="leftBrace">
              <a:avLst>
                <a:gd name="adj1" fmla="val 273599"/>
                <a:gd name="adj2" fmla="val 50000"/>
              </a:avLst>
            </a:prstGeom>
            <a:solidFill>
              <a:srgbClr val="FF0000"/>
            </a:solidFill>
            <a:ln w="952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7838" name="文本框 162830"/>
          <p:cNvSpPr txBox="1"/>
          <p:nvPr/>
        </p:nvSpPr>
        <p:spPr>
          <a:xfrm>
            <a:off x="328295" y="2421890"/>
            <a:ext cx="600075" cy="1871663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rIns="17780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迷你简启体" pitchFamily="65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迷你简启体" pitchFamily="65" charset="-122"/>
              </a:rPr>
              <a:t>抒情手法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迷你简启体" pitchFamily="65" charset="-122"/>
            </a:endParaRPr>
          </a:p>
        </p:txBody>
      </p:sp>
      <p:sp>
        <p:nvSpPr>
          <p:cNvPr id="162832" name="文本框 162831"/>
          <p:cNvSpPr txBox="1"/>
          <p:nvPr/>
        </p:nvSpPr>
        <p:spPr>
          <a:xfrm>
            <a:off x="7094220" y="2421890"/>
            <a:ext cx="1441450" cy="5873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情与景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2833" name="文本框 162832"/>
          <p:cNvSpPr txBox="1"/>
          <p:nvPr/>
        </p:nvSpPr>
        <p:spPr>
          <a:xfrm>
            <a:off x="7094220" y="3852228"/>
            <a:ext cx="1441450" cy="5873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情与物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2834" name="文本框 162833"/>
          <p:cNvSpPr txBox="1"/>
          <p:nvPr/>
        </p:nvSpPr>
        <p:spPr>
          <a:xfrm>
            <a:off x="6448425" y="5085398"/>
            <a:ext cx="1441450" cy="5873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情与事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32" grpId="0" bldLvl="0" animBg="1"/>
      <p:bldP spid="162833" grpId="0" bldLvl="0" animBg="1"/>
      <p:bldP spid="16283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2465" name="矩形 67585"/>
          <p:cNvSpPr/>
          <p:nvPr/>
        </p:nvSpPr>
        <p:spPr>
          <a:xfrm>
            <a:off x="468630" y="2426970"/>
            <a:ext cx="75247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defTabSz="914400" eaLnBrk="0" hangingPunct="0">
              <a:tabLst>
                <a:tab pos="495300" algn="l"/>
              </a:tabLst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前不见古人，后不见来者。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defTabSz="914400" eaLnBrk="0" hangingPunct="0">
              <a:tabLst>
                <a:tab pos="495300" algn="l"/>
              </a:tabLst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念天地之悠悠，独怆然而涕下。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defTabSz="914400" eaLnBrk="0" hangingPunct="0">
              <a:tabLst>
                <a:tab pos="495300" algn="l"/>
              </a:tabLst>
            </a:pP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         ——</a:t>
            </a:r>
            <a:r>
              <a:rPr lang="zh-CN" altLang="en-US" sz="2400" b="1" dirty="0">
                <a:latin typeface="华文中宋" pitchFamily="2" charset="-122"/>
                <a:ea typeface="华文中宋" pitchFamily="2" charset="-122"/>
                <a:sym typeface="+mn-ea"/>
              </a:rPr>
              <a:t>陈子昂《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登幽州台歌》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华文隶书" pitchFamily="2" charset="-122"/>
              </a:rPr>
              <a:t> </a:t>
            </a:r>
            <a:endParaRPr lang="zh-CN" altLang="en-US" sz="2400" b="1">
              <a:solidFill>
                <a:schemeClr val="bg1"/>
              </a:solidFill>
              <a:latin typeface="Times New Roman" panose="02020603050405020304" pitchFamily="18" charset="0"/>
              <a:ea typeface="华文隶书" pitchFamily="2" charset="-122"/>
            </a:endParaRPr>
          </a:p>
        </p:txBody>
      </p:sp>
      <p:sp>
        <p:nvSpPr>
          <p:cNvPr id="67587" name="矩形 67586"/>
          <p:cNvSpPr/>
          <p:nvPr/>
        </p:nvSpPr>
        <p:spPr>
          <a:xfrm>
            <a:off x="607695" y="3820160"/>
            <a:ext cx="7385050" cy="189674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anchor="ctr"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000099"/>
                </a:solidFill>
                <a:latin typeface="Times New Roman" panose="02020603050405020304" pitchFamily="18" charset="0"/>
                <a:ea typeface="华文隶书" pitchFamily="2" charset="-122"/>
              </a:rPr>
              <a:t>       </a:t>
            </a:r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开门见山，直叙登上高台后的悲怆凄凉意境，这意境引发了诗人感时伤事的情怀，想着天地悠悠之大，而人之渺小，不禁“独怆然而涕下”，表达了作者功业难就、空怀壮志的悲愤和失意苦闷的情怀。</a:t>
            </a:r>
            <a:endParaRPr lang="zh-CN" altLang="en-US" sz="2400" b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8851" name="文本框 1"/>
          <p:cNvSpPr txBox="1"/>
          <p:nvPr/>
        </p:nvSpPr>
        <p:spPr>
          <a:xfrm>
            <a:off x="323850" y="367030"/>
            <a:ext cx="2541588" cy="6461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1.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直接抒情</a:t>
            </a:r>
            <a:endParaRPr lang="zh-CN" altLang="en-US" sz="3600"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62468" name="矩形 67585"/>
          <p:cNvSpPr/>
          <p:nvPr/>
        </p:nvSpPr>
        <p:spPr>
          <a:xfrm>
            <a:off x="468630" y="1804035"/>
            <a:ext cx="8147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 defTabSz="914400" eaLnBrk="0" hangingPunct="0">
              <a:buClrTx/>
              <a:buSzTx/>
              <a:buFontTx/>
              <a:tabLst>
                <a:tab pos="495300" algn="l"/>
              </a:tabLst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例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床前明月光，疑是地上霜。举头望明月，低头思故乡。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850" y="1118870"/>
            <a:ext cx="80479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+mn-lt"/>
                <a:ea typeface="迷你简启体" pitchFamily="65" charset="-122"/>
                <a:sym typeface="+mn-ea"/>
              </a:rPr>
              <a:t>直接对有关人物和事件表明爱憎态度的抒情方式。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迷你简启体" pitchFamily="65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bldLvl="0" animBg="1"/>
      <p:bldP spid="62468" grpId="0"/>
      <p:bldP spid="6246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3489" name="内容占位符 2"/>
          <p:cNvSpPr>
            <a:spLocks noGrp="1"/>
          </p:cNvSpPr>
          <p:nvPr>
            <p:ph idx="4294967295"/>
          </p:nvPr>
        </p:nvSpPr>
        <p:spPr>
          <a:xfrm>
            <a:off x="1794510" y="3673475"/>
            <a:ext cx="4064635" cy="2106295"/>
          </a:xfrm>
          <a:ln>
            <a:noFill/>
          </a:ln>
        </p:spPr>
        <p:txBody>
          <a:bodyPr anchor="t"/>
          <a:p>
            <a:pPr marL="0" indent="0">
              <a:buNone/>
            </a:pPr>
            <a:r>
              <a:rPr lang="zh-CN" altLang="en-US" sz="2800" b="1" dirty="0">
                <a:solidFill>
                  <a:srgbClr val="FF0000"/>
                </a:solidFill>
                <a:ea typeface="华文隶书" pitchFamily="2" charset="-122"/>
              </a:rPr>
              <a:t>借景抒情分类：</a:t>
            </a:r>
            <a:endParaRPr lang="zh-CN" altLang="en-US" sz="2800" b="1" dirty="0">
              <a:solidFill>
                <a:srgbClr val="000099"/>
              </a:solidFill>
              <a:ea typeface="华文隶书" pitchFamily="2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solidFill>
                  <a:srgbClr val="000099"/>
                </a:solidFill>
                <a:latin typeface="Calibri" panose="020F0502020204030204" charset="0"/>
                <a:ea typeface="华文隶书" pitchFamily="2" charset="-122"/>
              </a:rPr>
              <a:t>              ①</a:t>
            </a:r>
            <a:r>
              <a:rPr lang="zh-CN" altLang="en-US" sz="2800" b="1" dirty="0">
                <a:solidFill>
                  <a:srgbClr val="000099"/>
                </a:solidFill>
                <a:ea typeface="华文隶书" pitchFamily="2" charset="-122"/>
              </a:rPr>
              <a:t>乐景衬乐情</a:t>
            </a:r>
            <a:endParaRPr lang="zh-CN" altLang="en-US" sz="2800" b="1" dirty="0">
              <a:solidFill>
                <a:srgbClr val="000099"/>
              </a:solidFill>
              <a:ea typeface="华文隶书" pitchFamily="2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solidFill>
                  <a:srgbClr val="000099"/>
                </a:solidFill>
                <a:ea typeface="华文隶书" pitchFamily="2" charset="-122"/>
              </a:rPr>
              <a:t>           </a:t>
            </a:r>
            <a:r>
              <a:rPr lang="zh-CN" altLang="en-US" sz="2800" b="1" dirty="0">
                <a:solidFill>
                  <a:srgbClr val="000099"/>
                </a:solidFill>
                <a:latin typeface="Calibri" panose="020F0502020204030204" charset="0"/>
                <a:ea typeface="华文隶书" pitchFamily="2" charset="-122"/>
              </a:rPr>
              <a:t>②哀</a:t>
            </a:r>
            <a:r>
              <a:rPr lang="zh-CN" altLang="en-US" sz="2800" b="1" dirty="0">
                <a:solidFill>
                  <a:srgbClr val="000099"/>
                </a:solidFill>
                <a:ea typeface="华文隶书" pitchFamily="2" charset="-122"/>
              </a:rPr>
              <a:t>景衬哀情</a:t>
            </a:r>
            <a:endParaRPr lang="zh-CN" altLang="en-US" sz="2800" b="1" dirty="0">
              <a:solidFill>
                <a:srgbClr val="000099"/>
              </a:solidFill>
              <a:ea typeface="华文隶书" pitchFamily="2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solidFill>
                  <a:srgbClr val="000099"/>
                </a:solidFill>
                <a:latin typeface="Calibri" panose="020F0502020204030204" charset="0"/>
                <a:ea typeface="华文隶书" pitchFamily="2" charset="-122"/>
              </a:rPr>
              <a:t>              ③乐</a:t>
            </a:r>
            <a:r>
              <a:rPr lang="zh-CN" altLang="en-US" sz="2800" b="1" dirty="0">
                <a:solidFill>
                  <a:srgbClr val="000099"/>
                </a:solidFill>
                <a:ea typeface="华文隶书" pitchFamily="2" charset="-122"/>
              </a:rPr>
              <a:t>景衬哀情</a:t>
            </a:r>
            <a:endParaRPr lang="en-US" altLang="zh-CN" sz="2800" b="1" dirty="0">
              <a:latin typeface="华文行楷" panose="0201080004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3490" name="矩形 3"/>
          <p:cNvSpPr/>
          <p:nvPr/>
        </p:nvSpPr>
        <p:spPr>
          <a:xfrm>
            <a:off x="477838" y="1647825"/>
            <a:ext cx="8377237" cy="1690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a.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借景抒情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</a:rPr>
              <a:t>（寓情于景，情景交融）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华文隶书" pitchFamily="2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ea typeface="迷你简启体" pitchFamily="65" charset="-122"/>
                <a:sym typeface="+mn-ea"/>
              </a:rPr>
              <a:t>借助景物含蓄地表达感情。具有含蓄蕴藉的特点，往往耐人 寻味，意蕴深长。</a:t>
            </a:r>
            <a:endParaRPr lang="zh-CN" altLang="en-US" sz="2400" b="1" dirty="0">
              <a:solidFill>
                <a:schemeClr val="tx1"/>
              </a:solidFill>
              <a:latin typeface="Arial" panose="020B0604020202020204" pitchFamily="34" charset="0"/>
              <a:ea typeface="迷你简启体" pitchFamily="65" charset="-122"/>
              <a:sym typeface="+mn-ea"/>
            </a:endParaRPr>
          </a:p>
        </p:txBody>
      </p:sp>
      <p:sp>
        <p:nvSpPr>
          <p:cNvPr id="79876" name="文本框 3"/>
          <p:cNvSpPr txBox="1"/>
          <p:nvPr/>
        </p:nvSpPr>
        <p:spPr>
          <a:xfrm>
            <a:off x="300038" y="817563"/>
            <a:ext cx="2392362" cy="6461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2.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间接抒情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8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4513" name="矩形 3"/>
          <p:cNvSpPr/>
          <p:nvPr/>
        </p:nvSpPr>
        <p:spPr>
          <a:xfrm>
            <a:off x="560705" y="1026160"/>
            <a:ext cx="7618730" cy="1863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华文隶书" pitchFamily="2" charset="-122"/>
              </a:rPr>
              <a:t>孤山寺北贾亭西，水面初平云脚低。几处早莺争暖树，</a:t>
            </a:r>
            <a:endParaRPr lang="zh-CN" altLang="en-US" sz="2400" b="1" dirty="0">
              <a:latin typeface="Arial" panose="020B0604020202020204" pitchFamily="34" charset="0"/>
              <a:ea typeface="华文隶书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华文隶书" pitchFamily="2" charset="-122"/>
              </a:rPr>
              <a:t>谁家新燕啄春泥。乱花渐欲迷人眼，浅草才能没马蹄。</a:t>
            </a:r>
            <a:endParaRPr lang="zh-CN" altLang="en-US" sz="2400" b="1" dirty="0">
              <a:latin typeface="Arial" panose="020B0604020202020204" pitchFamily="34" charset="0"/>
              <a:ea typeface="华文隶书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华文隶书" pitchFamily="2" charset="-122"/>
              </a:rPr>
              <a:t>最爱湖东行不足，绿杨阴里白沙堤。</a:t>
            </a:r>
            <a:endParaRPr lang="zh-CN" altLang="en-US" sz="2400" b="1" dirty="0">
              <a:latin typeface="Arial" panose="020B0604020202020204" pitchFamily="34" charset="0"/>
              <a:ea typeface="华文隶书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400" b="1" dirty="0">
                <a:sym typeface="+mn-ea"/>
              </a:rPr>
              <a:t>                                  ——</a:t>
            </a:r>
            <a:r>
              <a:rPr lang="zh-CN" altLang="en-US" sz="2400" b="1" dirty="0">
                <a:sym typeface="+mn-ea"/>
              </a:rPr>
              <a:t>白居易 《</a:t>
            </a:r>
            <a:r>
              <a:rPr lang="zh-CN" altLang="en-US" sz="2400" b="1" dirty="0">
                <a:sym typeface="+mn-ea"/>
              </a:rPr>
              <a:t>钱塘湖春行》                           </a:t>
            </a:r>
            <a:endParaRPr lang="zh-CN" altLang="en-US" sz="2400" b="1" dirty="0"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80898" name="文本框 1"/>
          <p:cNvSpPr txBox="1"/>
          <p:nvPr/>
        </p:nvSpPr>
        <p:spPr>
          <a:xfrm>
            <a:off x="703898" y="443548"/>
            <a:ext cx="2620962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</a:rPr>
              <a:t>①乐景衬乐情</a:t>
            </a:r>
            <a:endParaRPr lang="zh-CN" altLang="en-US" sz="3200" b="1" dirty="0">
              <a:solidFill>
                <a:srgbClr val="000099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80899" name="文本框 2"/>
          <p:cNvSpPr txBox="1"/>
          <p:nvPr/>
        </p:nvSpPr>
        <p:spPr>
          <a:xfrm>
            <a:off x="703898" y="4116388"/>
            <a:ext cx="26327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200" b="1" dirty="0">
                <a:solidFill>
                  <a:srgbClr val="000099"/>
                </a:solidFill>
                <a:latin typeface="Calibri" panose="020F0502020204030204" charset="0"/>
                <a:sym typeface="宋体" panose="02010600030101010101" pitchFamily="2" charset="-122"/>
              </a:rPr>
              <a:t>③</a:t>
            </a: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乐景衬哀情</a:t>
            </a:r>
            <a:endParaRPr lang="zh-CN" altLang="en-US" sz="3200" b="1" dirty="0">
              <a:solidFill>
                <a:srgbClr val="000099"/>
              </a:solidFill>
              <a:latin typeface="Arial" panose="020B0604020202020204" pitchFamily="34" charset="0"/>
              <a:ea typeface="华文隶书" pitchFamily="2" charset="-122"/>
              <a:sym typeface="宋体" panose="02010600030101010101" pitchFamily="2" charset="-122"/>
            </a:endParaRPr>
          </a:p>
        </p:txBody>
      </p:sp>
      <p:sp>
        <p:nvSpPr>
          <p:cNvPr id="64516" name="文本框 3"/>
          <p:cNvSpPr txBox="1"/>
          <p:nvPr/>
        </p:nvSpPr>
        <p:spPr>
          <a:xfrm>
            <a:off x="1203643" y="4699000"/>
            <a:ext cx="6304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华文隶书" pitchFamily="2" charset="-122"/>
              </a:rPr>
              <a:t>昔我往矣，杨柳依依。今我来思，雨雪霏霏。</a:t>
            </a:r>
            <a:endParaRPr lang="zh-CN" altLang="en-US" sz="2400" b="1" dirty="0"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1108075" y="5170170"/>
            <a:ext cx="6557010" cy="904240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118745" rIns="90170" bIns="46990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江碧鸟逾白，山青花欲燃。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今春看又过，何日是归年？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——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杜甫《绝句》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22" name="文本框 1"/>
          <p:cNvSpPr txBox="1"/>
          <p:nvPr/>
        </p:nvSpPr>
        <p:spPr>
          <a:xfrm>
            <a:off x="703898" y="2425700"/>
            <a:ext cx="26327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200" b="1" dirty="0">
                <a:solidFill>
                  <a:srgbClr val="000099"/>
                </a:solidFill>
                <a:sym typeface="宋体" panose="02010600030101010101" pitchFamily="2" charset="-122"/>
              </a:rPr>
              <a:t>②</a:t>
            </a: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哀景衬哀情</a:t>
            </a:r>
            <a:endParaRPr lang="zh-CN" altLang="en-US" sz="3200" b="1" dirty="0">
              <a:solidFill>
                <a:srgbClr val="000099"/>
              </a:solidFill>
              <a:latin typeface="Arial" panose="020B0604020202020204" pitchFamily="34" charset="0"/>
              <a:ea typeface="华文隶书" pitchFamily="2" charset="-122"/>
              <a:sym typeface="宋体" panose="02010600030101010101" pitchFamily="2" charset="-122"/>
            </a:endParaRPr>
          </a:p>
        </p:txBody>
      </p:sp>
      <p:sp>
        <p:nvSpPr>
          <p:cNvPr id="65539" name="矩形 3"/>
          <p:cNvSpPr/>
          <p:nvPr/>
        </p:nvSpPr>
        <p:spPr>
          <a:xfrm>
            <a:off x="1250950" y="3091815"/>
            <a:ext cx="6811963" cy="119888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枯藤老树昏鸦，小桥流水人家，古道西风瘦马。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夕阳西下，断肠人在天涯。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     ——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马致远《天净沙·秋思》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ldLvl="0" animBg="1"/>
      <p:bldP spid="64513" grpId="0"/>
      <p:bldP spid="64516" grpId="0"/>
      <p:bldP spid="6553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5" name="文本框 2054"/>
          <p:cNvSpPr txBox="1"/>
          <p:nvPr/>
        </p:nvSpPr>
        <p:spPr>
          <a:xfrm>
            <a:off x="1706882" y="983615"/>
            <a:ext cx="4944107" cy="92202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ctr">
              <a:spcBef>
                <a:spcPct val="50000"/>
              </a:spcBef>
            </a:pPr>
            <a:r>
              <a:rPr lang="zh-CN" altLang="en-US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古代诗歌鉴赏</a:t>
            </a:r>
            <a:endParaRPr lang="zh-CN" altLang="en-US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3494" name="文本框 2055"/>
          <p:cNvSpPr txBox="1"/>
          <p:nvPr/>
        </p:nvSpPr>
        <p:spPr>
          <a:xfrm>
            <a:off x="2204720" y="2457450"/>
            <a:ext cx="53784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——</a:t>
            </a:r>
            <a:r>
              <a:rPr lang="zh-CN" altLang="en-US" sz="6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表达技巧</a:t>
            </a:r>
            <a:endParaRPr lang="zh-CN" altLang="zh-CN" sz="60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3495" name="文本框 1"/>
          <p:cNvSpPr txBox="1"/>
          <p:nvPr/>
        </p:nvSpPr>
        <p:spPr>
          <a:xfrm>
            <a:off x="2275840" y="5000625"/>
            <a:ext cx="4375150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高二语文组  </a:t>
            </a:r>
            <a:r>
              <a:rPr lang="zh-CN" altLang="zh-CN" sz="3600">
                <a:latin typeface="华文行楷" panose="02010800040101010101" pitchFamily="2" charset="-122"/>
                <a:ea typeface="华文行楷" panose="02010800040101010101" pitchFamily="2" charset="-122"/>
              </a:rPr>
              <a:t>兰玉红</a:t>
            </a:r>
            <a:endParaRPr lang="zh-CN" altLang="zh-CN" sz="36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2945" name="文本框 171010"/>
          <p:cNvSpPr txBox="1"/>
          <p:nvPr/>
        </p:nvSpPr>
        <p:spPr>
          <a:xfrm>
            <a:off x="2700338" y="188913"/>
            <a:ext cx="3816350" cy="577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迷你简启体" pitchFamily="65" charset="-122"/>
              </a:rPr>
              <a:t> </a:t>
            </a:r>
            <a:endParaRPr lang="en-US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946" name="文本框 171012"/>
          <p:cNvSpPr txBox="1"/>
          <p:nvPr/>
        </p:nvSpPr>
        <p:spPr>
          <a:xfrm>
            <a:off x="1041400" y="1265238"/>
            <a:ext cx="5245100" cy="584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借景抒情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景与情的关系 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2947" name="文本框 171013"/>
          <p:cNvSpPr txBox="1"/>
          <p:nvPr/>
        </p:nvSpPr>
        <p:spPr>
          <a:xfrm>
            <a:off x="1042988" y="3137853"/>
            <a:ext cx="1871662" cy="654050"/>
          </a:xfrm>
          <a:prstGeom prst="rect">
            <a:avLst/>
          </a:prstGeom>
          <a:noFill/>
          <a:ln w="9525">
            <a:noFill/>
          </a:ln>
        </p:spPr>
        <p:txBody>
          <a:bodyPr lIns="90170" tIns="118745" rIns="90170" bIns="4699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借景抒情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2948" name="文本框 171014"/>
          <p:cNvSpPr txBox="1"/>
          <p:nvPr/>
        </p:nvSpPr>
        <p:spPr>
          <a:xfrm>
            <a:off x="3059113" y="2346325"/>
            <a:ext cx="2447925" cy="574675"/>
          </a:xfrm>
          <a:prstGeom prst="rect">
            <a:avLst/>
          </a:prstGeom>
          <a:noFill/>
          <a:ln w="9525">
            <a:noFill/>
          </a:ln>
        </p:spPr>
        <p:txBody>
          <a:bodyPr lIns="90170" tIns="118745" rIns="90170" bIns="4699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乐景写乐情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2949" name="文本框 171015"/>
          <p:cNvSpPr txBox="1"/>
          <p:nvPr/>
        </p:nvSpPr>
        <p:spPr>
          <a:xfrm>
            <a:off x="3059113" y="3065463"/>
            <a:ext cx="2232025" cy="654050"/>
          </a:xfrm>
          <a:prstGeom prst="rect">
            <a:avLst/>
          </a:prstGeom>
          <a:noFill/>
          <a:ln w="9525">
            <a:noFill/>
          </a:ln>
        </p:spPr>
        <p:txBody>
          <a:bodyPr lIns="90170" tIns="118745" rIns="90170" bIns="4699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哀景写哀情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2950" name="文本框 171016"/>
          <p:cNvSpPr txBox="1"/>
          <p:nvPr/>
        </p:nvSpPr>
        <p:spPr>
          <a:xfrm>
            <a:off x="3059113" y="4146550"/>
            <a:ext cx="2303462" cy="652463"/>
          </a:xfrm>
          <a:prstGeom prst="rect">
            <a:avLst/>
          </a:prstGeom>
          <a:noFill/>
          <a:ln w="9525">
            <a:noFill/>
          </a:ln>
        </p:spPr>
        <p:txBody>
          <a:bodyPr lIns="90170" tIns="118745" rIns="90170" bIns="4699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乐景写哀情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1019" name="文本框 171018"/>
          <p:cNvSpPr txBox="1"/>
          <p:nvPr/>
        </p:nvSpPr>
        <p:spPr>
          <a:xfrm>
            <a:off x="5362575" y="2635250"/>
            <a:ext cx="1873250" cy="652463"/>
          </a:xfrm>
          <a:prstGeom prst="rect">
            <a:avLst/>
          </a:prstGeom>
          <a:noFill/>
          <a:ln w="9525">
            <a:noFill/>
          </a:ln>
        </p:spPr>
        <p:txBody>
          <a:bodyPr lIns="90170" tIns="118745" rIns="90170" bIns="4699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正面衬托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1020" name="文本框 171019"/>
          <p:cNvSpPr txBox="1"/>
          <p:nvPr/>
        </p:nvSpPr>
        <p:spPr>
          <a:xfrm>
            <a:off x="5365750" y="4146868"/>
            <a:ext cx="1870075" cy="652462"/>
          </a:xfrm>
          <a:prstGeom prst="rect">
            <a:avLst/>
          </a:prstGeom>
          <a:noFill/>
          <a:ln w="9525">
            <a:noFill/>
          </a:ln>
        </p:spPr>
        <p:txBody>
          <a:bodyPr lIns="90170" tIns="118745" rIns="90170" bIns="4699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反面衬托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2954" name="左大括号 171020"/>
          <p:cNvSpPr/>
          <p:nvPr/>
        </p:nvSpPr>
        <p:spPr>
          <a:xfrm>
            <a:off x="2914650" y="2633980"/>
            <a:ext cx="145415" cy="2074545"/>
          </a:xfrm>
          <a:prstGeom prst="leftBrace">
            <a:avLst>
              <a:gd name="adj1" fmla="val 155331"/>
              <a:gd name="adj2" fmla="val 50000"/>
            </a:avLst>
          </a:prstGeom>
          <a:solidFill>
            <a:srgbClr val="FF0000"/>
          </a:solidFill>
          <a:ln w="19050" cap="flat" cmpd="sng">
            <a:solidFill>
              <a:srgbClr val="0000F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p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955" name="右大括号 171021"/>
          <p:cNvSpPr/>
          <p:nvPr/>
        </p:nvSpPr>
        <p:spPr>
          <a:xfrm>
            <a:off x="5291138" y="2562225"/>
            <a:ext cx="74612" cy="935038"/>
          </a:xfrm>
          <a:prstGeom prst="rightBrace">
            <a:avLst>
              <a:gd name="adj1" fmla="val 102750"/>
              <a:gd name="adj2" fmla="val 50000"/>
            </a:avLst>
          </a:prstGeom>
          <a:solidFill>
            <a:srgbClr val="0000FF"/>
          </a:solidFill>
          <a:ln w="127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p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9" grpId="0"/>
      <p:bldP spid="1710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7826" name="矩形 77825"/>
          <p:cNvSpPr/>
          <p:nvPr/>
        </p:nvSpPr>
        <p:spPr>
          <a:xfrm>
            <a:off x="1534160" y="2964498"/>
            <a:ext cx="2667000" cy="283368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p>
            <a:pPr algn="ctr" fontAlgn="base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strike="noStrike" noProof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石灰吟</a:t>
            </a:r>
            <a:r>
              <a:rPr lang="zh-CN" altLang="en-US" sz="2400" b="1" strike="noStrike" noProof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endParaRPr lang="zh-CN" altLang="en-US" sz="2400" b="1" strike="noStrike" noProof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ctr" fontAlgn="base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strike="noStrike" noProof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于谦</a:t>
            </a:r>
            <a:endParaRPr lang="zh-CN" altLang="en-US" sz="2400" b="1" strike="noStrike" noProof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ctr" fontAlgn="base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strike="noStrike" noProof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千锤万凿出深山，</a:t>
            </a:r>
            <a:endParaRPr lang="zh-CN" altLang="en-US" sz="2400" b="1" strike="noStrike" noProof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ctr" fontAlgn="base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strike="noStrike" noProof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烈火焚烧若等闲。</a:t>
            </a:r>
            <a:endParaRPr lang="zh-CN" altLang="en-US" sz="2400" b="1" strike="noStrike" noProof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ctr" fontAlgn="base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strike="noStrike" noProof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粉身碎骨浑不怕，</a:t>
            </a:r>
            <a:endParaRPr lang="zh-CN" altLang="en-US" sz="2400" b="1" strike="noStrike" noProof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ctr" fontAlgn="base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strike="noStrike" noProof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要留清白在人间。</a:t>
            </a:r>
            <a:r>
              <a:rPr lang="zh-CN" altLang="en-US" sz="24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endParaRPr lang="zh-CN" altLang="en-US" sz="24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83970" name="矩形 77827"/>
          <p:cNvSpPr/>
          <p:nvPr/>
        </p:nvSpPr>
        <p:spPr>
          <a:xfrm>
            <a:off x="655638" y="652463"/>
            <a:ext cx="2238375" cy="58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b.托物言志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176133" name="文本框 176132"/>
          <p:cNvSpPr txBox="1"/>
          <p:nvPr/>
        </p:nvSpPr>
        <p:spPr>
          <a:xfrm>
            <a:off x="655638" y="1441450"/>
            <a:ext cx="7813675" cy="138271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托物言志又叫象征，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是诗人赋予自然界中的某种事物人格化色彩，借之表达某种品格、情操、志向、理想。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6134" name="文本框 176133"/>
          <p:cNvSpPr txBox="1"/>
          <p:nvPr/>
        </p:nvSpPr>
        <p:spPr>
          <a:xfrm>
            <a:off x="4520565" y="2964498"/>
            <a:ext cx="2695575" cy="289718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0170" tIns="118745" rIns="90170" bIns="4699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竹石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郑燮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咬定青山不放松，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立根原在破岩中。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千磨万击还坚劲，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任尔东西南北风。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6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3" grpId="0" bldLvl="0" animBg="1"/>
      <p:bldP spid="77826" grpId="0" bldLvl="0" animBg="1"/>
      <p:bldP spid="17613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4993" name="矩形 88065"/>
          <p:cNvSpPr/>
          <p:nvPr/>
        </p:nvSpPr>
        <p:spPr>
          <a:xfrm>
            <a:off x="879475" y="1416050"/>
            <a:ext cx="7480300" cy="20701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用典指诗歌当中对历史故事、神话传说和前人妙语警句的引用。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用典能含蓄曲折地表达自己的情感，言简意丰，增强艺术感染力。 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4994" name="矩形 88066"/>
          <p:cNvSpPr/>
          <p:nvPr/>
        </p:nvSpPr>
        <p:spPr>
          <a:xfrm>
            <a:off x="719138" y="771525"/>
            <a:ext cx="1335087" cy="5826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c.用典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68611" name="文本框 2"/>
          <p:cNvSpPr txBox="1"/>
          <p:nvPr/>
        </p:nvSpPr>
        <p:spPr>
          <a:xfrm>
            <a:off x="1822450" y="3559175"/>
            <a:ext cx="5789930" cy="2416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典故的类别</a:t>
            </a:r>
            <a:endParaRPr lang="zh-CN" altLang="en-US" sz="2800" b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引用前人语句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．引用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历史故事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．引用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神话传说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00905" y="3736975"/>
            <a:ext cx="2570480" cy="1356995"/>
            <a:chOff x="7403" y="5885"/>
            <a:chExt cx="4048" cy="2137"/>
          </a:xfrm>
        </p:grpSpPr>
        <p:sp>
          <p:nvSpPr>
            <p:cNvPr id="16399" name="左大括号 10254"/>
            <p:cNvSpPr/>
            <p:nvPr/>
          </p:nvSpPr>
          <p:spPr>
            <a:xfrm>
              <a:off x="7403" y="6177"/>
              <a:ext cx="340" cy="1815"/>
            </a:xfrm>
            <a:prstGeom prst="leftBrace">
              <a:avLst>
                <a:gd name="adj1" fmla="val 43793"/>
                <a:gd name="adj2" fmla="val 50000"/>
              </a:avLst>
            </a:prstGeom>
            <a:noFill/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7915" y="5885"/>
              <a:ext cx="3536" cy="82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 anchor="t">
              <a:spAutoFit/>
            </a:bodyPr>
            <a:p>
              <a:r>
                <a:rPr lang="en-US" altLang="zh-CN" sz="28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a.</a:t>
              </a:r>
              <a:r>
                <a:rPr lang="zh-CN" altLang="en-US" sz="28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直接引用</a:t>
              </a:r>
              <a:endPara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915" y="7200"/>
              <a:ext cx="2495" cy="82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 anchor="t">
              <a:spAutoFit/>
            </a:bodyPr>
            <a:p>
              <a:r>
                <a:rPr lang="en-US" altLang="zh-CN" sz="28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b.</a:t>
              </a:r>
              <a:r>
                <a:rPr lang="zh-CN" altLang="en-US" sz="28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化用</a:t>
              </a:r>
              <a:endPara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6017" name="文本占位符 237569"/>
          <p:cNvSpPr>
            <a:spLocks noGrp="1"/>
          </p:cNvSpPr>
          <p:nvPr>
            <p:ph idx="1"/>
          </p:nvPr>
        </p:nvSpPr>
        <p:spPr>
          <a:xfrm>
            <a:off x="452755" y="917575"/>
            <a:ext cx="8407400" cy="4203065"/>
          </a:xfrm>
        </p:spPr>
        <p:txBody>
          <a:bodyPr anchor="t"/>
          <a:p>
            <a:pPr>
              <a:lnSpc>
                <a:spcPct val="40000"/>
              </a:lnSpc>
              <a:buNone/>
            </a:pP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40000"/>
              </a:lnSpc>
              <a:buNone/>
            </a:pP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江娥啼竹素女愁，李凭中国弹箜篌。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——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李凭箜篌引》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70000"/>
              </a:lnSpc>
              <a:buNone/>
            </a:pP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70000"/>
              </a:lnSpc>
              <a:buNone/>
            </a:pP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70000"/>
              </a:lnSpc>
              <a:buNone/>
            </a:pP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千古兴亡多少事，悠悠，不尽长江滚滚流。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70000"/>
              </a:lnSpc>
              <a:buNone/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                         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——《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京口北固亭怀古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》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marL="0" indent="0">
              <a:lnSpc>
                <a:spcPct val="70000"/>
              </a:lnSpc>
              <a:buNone/>
            </a:pP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lnSpc>
                <a:spcPct val="70000"/>
              </a:lnSpc>
              <a:buNone/>
            </a:pP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3.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越王勾践破吴归，义士还乡尽锦衣。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宫女如花满春殿，只今惟有鹧鸪飞。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——《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越中览古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lnSpc>
                <a:spcPct val="70000"/>
              </a:lnSpc>
              <a:buNone/>
            </a:pP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lnSpc>
                <a:spcPct val="70000"/>
              </a:lnSpc>
              <a:buNone/>
            </a:pP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4.至今商女，时时犹唱，后庭遗曲。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--王安石《桂枝香》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70000"/>
              </a:lnSpc>
              <a:buNone/>
            </a:pP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endParaRPr lang="en-US" altLang="zh-CN" sz="2400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9634" name="文本框 1"/>
          <p:cNvSpPr txBox="1"/>
          <p:nvPr/>
        </p:nvSpPr>
        <p:spPr>
          <a:xfrm>
            <a:off x="721043" y="5201603"/>
            <a:ext cx="7870190" cy="112395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none" anchor="t">
            <a:spAutoFit/>
          </a:bodyPr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杜牧</a:t>
            </a:r>
            <a:r>
              <a:rPr lang="en-US" altLang="zh-CN" sz="28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泊秦淮</a:t>
            </a:r>
            <a:r>
              <a:rPr lang="en-US" altLang="zh-CN" sz="28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00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“商女不知亡国恨，</a:t>
            </a:r>
            <a:endParaRPr lang="zh-CN" altLang="en-US" sz="2800" b="1" dirty="0">
              <a:solidFill>
                <a:srgbClr val="000099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0000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隔江犹唱后庭花。”</a:t>
            </a:r>
            <a:r>
              <a:rPr lang="zh-CN" altLang="en-US" sz="28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商女即歌女，</a:t>
            </a:r>
            <a:endParaRPr lang="zh-CN" altLang="en-US" sz="2800" b="1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后以此为“ 不顾国家存亡而醉生梦死”的典故。</a:t>
            </a:r>
            <a:endParaRPr lang="zh-CN" altLang="en-US" sz="2800" b="1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640" y="2861945"/>
            <a:ext cx="4112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0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无边落木萧萧下，不尽长江滚滚流。</a:t>
            </a:r>
            <a:endParaRPr lang="zh-CN" altLang="en-US" sz="2000" b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9630" y="4103370"/>
            <a:ext cx="26873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引用历史故事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9640" y="2339975"/>
            <a:ext cx="36226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1a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直接引用前人语句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49960" y="1396365"/>
            <a:ext cx="28651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．引用神话传说</a:t>
            </a:r>
            <a:endParaRPr lang="zh-CN" altLang="en-US"/>
          </a:p>
        </p:txBody>
      </p:sp>
      <p:sp>
        <p:nvSpPr>
          <p:cNvPr id="7" name="圆角矩形标注 6"/>
          <p:cNvSpPr/>
          <p:nvPr/>
        </p:nvSpPr>
        <p:spPr>
          <a:xfrm>
            <a:off x="5048885" y="4050030"/>
            <a:ext cx="3193415" cy="503555"/>
          </a:xfrm>
          <a:prstGeom prst="wedgeRoundRectCallout">
            <a:avLst>
              <a:gd name="adj1" fmla="val -57078"/>
              <a:gd name="adj2" fmla="val 10725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1b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化用前人诗句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4375" y="457200"/>
            <a:ext cx="4161790" cy="460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 anchor="t">
            <a:spAutoFit/>
          </a:bodyPr>
          <a:p>
            <a:r>
              <a:rPr lang="zh-CN" altLang="en-US" sz="24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请指出下列诗句用典的类别。</a:t>
            </a:r>
            <a:endParaRPr lang="zh-CN" altLang="en-US" sz="2400" b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9634" grpId="0" bldLvl="0" animBg="1"/>
      <p:bldP spid="6" grpId="0"/>
      <p:bldP spid="4" grpId="0"/>
      <p:bldP spid="3" grpId="0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0658" name="文本框 89089"/>
          <p:cNvSpPr txBox="1"/>
          <p:nvPr/>
        </p:nvSpPr>
        <p:spPr>
          <a:xfrm>
            <a:off x="455295" y="999490"/>
            <a:ext cx="7870825" cy="422592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永遇乐</a:t>
            </a:r>
            <a:r>
              <a:rPr lang="en-US" altLang="zh-CN" sz="28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8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京口北固亭怀古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 辛弃疾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千古江山，英雄无觅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孙仲谋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处。舞榭歌台，风流总被雨打风吹去。斜阳草树，寻常巷陌，人道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寄奴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曾住。想当年，金戈铁马，气吞万里如虎。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元嘉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草草，封狼居胥，赢得仓皇北顾。四十三年，望中犹记，烽火扬州路。可堪回首，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佛狸祠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下，一片神鸦社鼓！凭谁问：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廉颇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老矣，尚能饭否？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8065" name="文本框 107522"/>
          <p:cNvSpPr txBox="1"/>
          <p:nvPr/>
        </p:nvSpPr>
        <p:spPr>
          <a:xfrm>
            <a:off x="2700338" y="188913"/>
            <a:ext cx="3816350" cy="577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迷你简启体" pitchFamily="65" charset="-122"/>
              </a:rPr>
              <a:t> </a:t>
            </a:r>
            <a:endParaRPr lang="en-US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96888" y="3031173"/>
            <a:ext cx="7412037" cy="1663700"/>
            <a:chOff x="783" y="5112"/>
            <a:chExt cx="11671" cy="2620"/>
          </a:xfrm>
        </p:grpSpPr>
        <p:sp>
          <p:nvSpPr>
            <p:cNvPr id="88067" name="文本框 107525"/>
            <p:cNvSpPr txBox="1"/>
            <p:nvPr/>
          </p:nvSpPr>
          <p:spPr>
            <a:xfrm>
              <a:off x="782" y="5112"/>
              <a:ext cx="3727" cy="822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p>
              <a:r>
                <a:rPr lang="en-US" altLang="zh-CN" sz="28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2.</a:t>
              </a: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考纲要求：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88068" name="文本框 107528"/>
            <p:cNvSpPr txBox="1"/>
            <p:nvPr/>
          </p:nvSpPr>
          <p:spPr>
            <a:xfrm>
              <a:off x="1320" y="6232"/>
              <a:ext cx="11135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 dirty="0">
                  <a:latin typeface="Arial" panose="020B0604020202020204" pitchFamily="34" charset="0"/>
                  <a:ea typeface="迷你简启体" pitchFamily="65" charset="-122"/>
                </a:rPr>
                <a:t>修辞手法的考查一般分两个层面：</a:t>
              </a:r>
              <a:endParaRPr lang="zh-CN" altLang="en-US" sz="2800" b="1" dirty="0">
                <a:latin typeface="Arial" panose="020B0604020202020204" pitchFamily="34" charset="0"/>
                <a:ea typeface="迷你简启体" pitchFamily="65" charset="-122"/>
              </a:endParaRPr>
            </a:p>
            <a:p>
              <a:r>
                <a:rPr lang="zh-CN" altLang="en-US" sz="2800" b="1" dirty="0">
                  <a:latin typeface="Arial" panose="020B0604020202020204" pitchFamily="34" charset="0"/>
                  <a:ea typeface="迷你简启体" pitchFamily="65" charset="-122"/>
                </a:rPr>
                <a:t>     </a:t>
              </a: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一是辨认修辞格，二是说明其表达效果。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68017" y="4798701"/>
            <a:ext cx="7048718" cy="1420494"/>
            <a:chOff x="895" y="8009"/>
            <a:chExt cx="11099" cy="2238"/>
          </a:xfrm>
        </p:grpSpPr>
        <p:sp>
          <p:nvSpPr>
            <p:cNvPr id="88070" name="矩形 106504"/>
            <p:cNvSpPr/>
            <p:nvPr/>
          </p:nvSpPr>
          <p:spPr>
            <a:xfrm>
              <a:off x="895" y="8709"/>
              <a:ext cx="3495" cy="820"/>
            </a:xfrm>
            <a:prstGeom prst="rect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p>
              <a:r>
                <a:rPr lang="en-US" altLang="zh-CN" sz="28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3.</a:t>
              </a: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常用修辞：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88071" name="文本框 106505"/>
            <p:cNvSpPr txBox="1"/>
            <p:nvPr/>
          </p:nvSpPr>
          <p:spPr>
            <a:xfrm>
              <a:off x="4781" y="8009"/>
              <a:ext cx="7213" cy="2238"/>
            </a:xfrm>
            <a:prstGeom prst="rect">
              <a:avLst/>
            </a:prstGeom>
            <a:noFill/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①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比喻 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②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借代 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③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夸张 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④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比拟 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⑤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对偶 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⑥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排比 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⑦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反复 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⑧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反问 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⑨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设问 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⑩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双关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88072" name="文本框 107525"/>
          <p:cNvSpPr txBox="1"/>
          <p:nvPr/>
        </p:nvSpPr>
        <p:spPr>
          <a:xfrm>
            <a:off x="574675" y="1316673"/>
            <a:ext cx="2211388" cy="522287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定义：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87" name="文本框 107526"/>
          <p:cNvSpPr txBox="1"/>
          <p:nvPr/>
        </p:nvSpPr>
        <p:spPr>
          <a:xfrm>
            <a:off x="838200" y="1977390"/>
            <a:ext cx="6959600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迷你简启体" pitchFamily="65" charset="-122"/>
              </a:rPr>
              <a:t>修饰文字词句，使句子表达更加生动、形象、准确的方法。</a:t>
            </a:r>
            <a:endParaRPr lang="zh-CN" altLang="en-US" sz="2800" b="1" dirty="0">
              <a:latin typeface="Arial" panose="020B0604020202020204" pitchFamily="34" charset="0"/>
              <a:ea typeface="迷你简启体" pitchFamily="65" charset="-122"/>
            </a:endParaRPr>
          </a:p>
        </p:txBody>
      </p:sp>
      <p:sp>
        <p:nvSpPr>
          <p:cNvPr id="88074" name="文本框 1"/>
          <p:cNvSpPr txBox="1"/>
          <p:nvPr/>
        </p:nvSpPr>
        <p:spPr>
          <a:xfrm>
            <a:off x="311150" y="434340"/>
            <a:ext cx="3676650" cy="781050"/>
          </a:xfrm>
          <a:prstGeom prst="rect">
            <a:avLst/>
          </a:prstGeom>
          <a:solidFill>
            <a:srgbClr val="FFFF00"/>
          </a:solidFill>
          <a:ln w="28575">
            <a:noFill/>
          </a:ln>
        </p:spPr>
        <p:txBody>
          <a:bodyPr wrap="square" tIns="118745" anchor="t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二、修辞方法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文本框 20481"/>
          <p:cNvSpPr txBox="1"/>
          <p:nvPr/>
        </p:nvSpPr>
        <p:spPr>
          <a:xfrm>
            <a:off x="1166495" y="2040890"/>
            <a:ext cx="4729163" cy="584200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判断下列诗句的手法</a:t>
            </a:r>
            <a:endParaRPr lang="zh-CN" altLang="en-US" sz="3200" b="1" noProof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9090" name="文本框 20482"/>
          <p:cNvSpPr txBox="1"/>
          <p:nvPr/>
        </p:nvSpPr>
        <p:spPr>
          <a:xfrm>
            <a:off x="1210310" y="2734628"/>
            <a:ext cx="6672263" cy="2658110"/>
          </a:xfrm>
          <a:prstGeom prst="rect">
            <a:avLst/>
          </a:prstGeom>
          <a:noFill/>
          <a:ln w="38100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知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否？知否？应是绿肥红瘦。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春蚕到死丝方尽，蜡炬成灰泪始干。</a:t>
            </a:r>
            <a:r>
              <a:rPr lang="zh-CN" altLang="en-US" dirty="0">
                <a:latin typeface="Arial" panose="020B0604020202020204" pitchFamily="34" charset="0"/>
                <a:ea typeface="华文隶书" pitchFamily="2" charset="-122"/>
              </a:rPr>
              <a:t> 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2328863" y="3576638"/>
            <a:ext cx="2233612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借代、设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问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7" name="文本框 20486"/>
          <p:cNvSpPr txBox="1"/>
          <p:nvPr/>
        </p:nvSpPr>
        <p:spPr>
          <a:xfrm>
            <a:off x="3015615" y="5109210"/>
            <a:ext cx="39662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双关、对偶、拟人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9093" name="文本框 20495"/>
          <p:cNvSpPr txBox="1"/>
          <p:nvPr/>
        </p:nvSpPr>
        <p:spPr>
          <a:xfrm>
            <a:off x="2536825" y="728028"/>
            <a:ext cx="3744913" cy="727075"/>
          </a:xfrm>
          <a:prstGeom prst="rect">
            <a:avLst/>
          </a:prstGeom>
          <a:solidFill>
            <a:srgbClr val="FFFFCC"/>
          </a:solidFill>
          <a:ln w="254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CC0099"/>
                </a:solidFill>
                <a:latin typeface="Arial" panose="020B0604020202020204" pitchFamily="34" charset="0"/>
                <a:ea typeface="华文隶书" pitchFamily="2" charset="-122"/>
              </a:rPr>
              <a:t>小      试       吧</a:t>
            </a:r>
            <a:endParaRPr lang="zh-CN" altLang="en-US" sz="4000" b="1" dirty="0">
              <a:solidFill>
                <a:srgbClr val="CC0099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0113" name="文本框 119810"/>
          <p:cNvSpPr txBox="1"/>
          <p:nvPr/>
        </p:nvSpPr>
        <p:spPr>
          <a:xfrm>
            <a:off x="2700338" y="188913"/>
            <a:ext cx="3816350" cy="577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迷你简启体" pitchFamily="65" charset="-122"/>
              </a:rPr>
              <a:t> </a:t>
            </a:r>
            <a:endParaRPr lang="en-US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0114" name="文本框 119813"/>
          <p:cNvSpPr txBox="1"/>
          <p:nvPr/>
        </p:nvSpPr>
        <p:spPr>
          <a:xfrm>
            <a:off x="1338263" y="520700"/>
            <a:ext cx="6161087" cy="18145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竹枝词其一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唐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刘禹锡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杨柳青青江水平，闻郎江上唱歌声。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东边日出西边雨，道是无晴还有晴。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0115" name="文本框 119814"/>
          <p:cNvSpPr txBox="1"/>
          <p:nvPr/>
        </p:nvSpPr>
        <p:spPr>
          <a:xfrm>
            <a:off x="554038" y="2335213"/>
            <a:ext cx="7729537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迷你简启体" pitchFamily="65" charset="-122"/>
                <a:ea typeface="迷你简启体" pitchFamily="65" charset="-122"/>
              </a:rPr>
              <a:t>诗的最后一句使用了什么手法？表达了女主人公怎样的情感？</a:t>
            </a:r>
            <a:endParaRPr lang="zh-CN" altLang="en-US" sz="2800" b="1" dirty="0">
              <a:solidFill>
                <a:srgbClr val="0000FF"/>
              </a:solidFill>
              <a:latin typeface="迷你简启体" pitchFamily="65" charset="-122"/>
              <a:ea typeface="迷你简启体" pitchFamily="65" charset="-122"/>
            </a:endParaRPr>
          </a:p>
        </p:txBody>
      </p:sp>
      <p:sp>
        <p:nvSpPr>
          <p:cNvPr id="119816" name="文本框 119815"/>
          <p:cNvSpPr txBox="1"/>
          <p:nvPr/>
        </p:nvSpPr>
        <p:spPr>
          <a:xfrm>
            <a:off x="871220" y="3288030"/>
            <a:ext cx="7401560" cy="2489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分析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:①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最后一句使用了谐音双关的修辞手法；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②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这里的“晴”暗指感情的“情”，也就是“道是无情还有情”；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③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诗歌明确而又含蓄地表达出一位沉浸在初恋中的少女的心情，她的迷惘、她的眷恋、她的忐忑不安、她的希望和等待便都刻画出来了。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>
                                            <p:txEl>
                                              <p:charRg st="0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9816">
                                            <p:txEl>
                                              <p:charRg st="0" end="1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1137" name="Rectangle 3"/>
          <p:cNvSpPr/>
          <p:nvPr/>
        </p:nvSpPr>
        <p:spPr>
          <a:xfrm>
            <a:off x="477838" y="568325"/>
            <a:ext cx="5549900" cy="706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buSzTx/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三、篇章结构技巧分类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173061" name="Text Box 5"/>
          <p:cNvSpPr txBox="1"/>
          <p:nvPr/>
        </p:nvSpPr>
        <p:spPr>
          <a:xfrm>
            <a:off x="993775" y="1630363"/>
            <a:ext cx="6651625" cy="37846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ts val="0"/>
              </a:spcBef>
            </a:pPr>
            <a:r>
              <a:rPr lang="en-US" altLang="zh-CN" sz="3200" b="1" noProof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1. </a:t>
            </a:r>
            <a:r>
              <a:rPr lang="zh-CN" altLang="en-US" sz="3200" b="1" noProof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从景情关系角度： </a:t>
            </a:r>
            <a:r>
              <a:rPr lang="zh-CN" altLang="en-US" sz="3200" b="1" noProof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以景结情</a:t>
            </a:r>
            <a:b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3200" b="1" noProof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 </a:t>
            </a:r>
            <a:r>
              <a:rPr lang="zh-CN" altLang="en-US" sz="3200" b="1" noProof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从诗歌的主旨角度：</a:t>
            </a:r>
            <a:endParaRPr lang="zh-CN" altLang="en-US" sz="3200" b="1" noProof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noProof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             卒章显志</a:t>
            </a:r>
            <a:endParaRPr lang="zh-CN" altLang="en-US" sz="3200" b="1" noProof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noProof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             以小见大 </a:t>
            </a:r>
            <a:endParaRPr lang="zh-CN" altLang="en-US" sz="3200" b="1" noProof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noProof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3.</a:t>
            </a:r>
            <a:r>
              <a:rPr lang="zh-CN" altLang="en-US" sz="3200" b="1" noProof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从诗歌情感的变化角度：</a:t>
            </a:r>
            <a:r>
              <a:rPr lang="zh-CN" altLang="en-US" sz="3200" b="1" noProof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抑扬</a:t>
            </a:r>
            <a:r>
              <a:rPr lang="zh-CN" altLang="en-US" sz="3200" b="1" noProof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endParaRPr lang="zh-CN" altLang="en-US" sz="3200" b="1" noProof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5777" name="文本框 166913"/>
          <p:cNvSpPr txBox="1"/>
          <p:nvPr/>
        </p:nvSpPr>
        <p:spPr>
          <a:xfrm>
            <a:off x="1144588" y="3352483"/>
            <a:ext cx="6245225" cy="2145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黄鹤楼送孟浩然之广陵</a:t>
            </a:r>
            <a:endParaRPr lang="zh-CN" altLang="en-US" sz="4000" b="1" dirty="0">
              <a:solidFill>
                <a:srgbClr val="00CC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李   白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zh-CN" altLang="en-US" sz="1800" b="1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故人西辞黄鹤楼， 烟花三月下扬州。</a:t>
            </a:r>
            <a:b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孤帆远影碧空尽， 唯见长江天际流。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24" name="Rectangle 4"/>
          <p:cNvSpPr>
            <a:spLocks noChangeArrowheads="1"/>
          </p:cNvSpPr>
          <p:nvPr/>
        </p:nvSpPr>
        <p:spPr bwMode="auto">
          <a:xfrm>
            <a:off x="514350" y="1395730"/>
            <a:ext cx="7954645" cy="181483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诗歌在议论或抒情的过程中戛然而止，转为写景，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以景代情作结，使得诗歌“此时无情胜有情”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,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言尽而意未尽。例如：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4350" y="669290"/>
            <a:ext cx="2226310" cy="5835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 anchor="t">
            <a:spAutoFit/>
          </a:bodyPr>
          <a:p>
            <a:pPr algn="l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lang="en-US" altLang="zh-CN" sz="32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1.</a:t>
            </a:r>
            <a:r>
              <a:rPr lang="zh-CN" altLang="en-US" sz="32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以景结情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4499" name="文本占位符 234498"/>
          <p:cNvSpPr>
            <a:spLocks noGrp="1"/>
          </p:cNvSpPr>
          <p:nvPr/>
        </p:nvSpPr>
        <p:spPr>
          <a:xfrm>
            <a:off x="1147445" y="2400300"/>
            <a:ext cx="6849745" cy="205676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lvl="1" indent="-3251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2350" lvl="2" indent="-3505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39850" lvl="3" indent="-31559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81480" lvl="4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了解</a:t>
            </a:r>
            <a:r>
              <a:rPr kumimoji="0" lang="zh-CN" altLang="zh-CN" sz="3200" b="1" i="0" u="none" strike="noStrike" kern="1200" cap="none" spc="0" normalizeH="0" baseline="0" noProof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诗歌的表达技巧。</a:t>
            </a:r>
            <a:endParaRPr kumimoji="0" lang="zh-CN" altLang="en-US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初步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掌握鉴赏诗歌表达技巧类题型的答题方向。</a:t>
            </a:r>
            <a:endParaRPr kumimoji="0" lang="zh-CN" altLang="en-US" sz="3200" b="1" i="0" u="none" strike="noStrike" kern="1200" cap="none" spc="0" normalizeH="0" baseline="0" noProof="1" dirty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行楷" panose="0201080004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09570" y="980440"/>
            <a:ext cx="30930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学习目标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3185" name="Text Box 4"/>
          <p:cNvSpPr txBox="1"/>
          <p:nvPr/>
        </p:nvSpPr>
        <p:spPr>
          <a:xfrm>
            <a:off x="358775" y="688975"/>
            <a:ext cx="2225675" cy="58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none" anchor="t">
            <a:spAutoFit/>
          </a:bodyPr>
          <a:p>
            <a:pPr>
              <a:buSzTx/>
            </a:pPr>
            <a:r>
              <a:rPr lang="en-US" altLang="zh-CN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卒章显志</a:t>
            </a:r>
            <a:endParaRPr lang="zh-CN" altLang="en-US" sz="3200" b="1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565" name="Rectangle 5"/>
          <p:cNvSpPr>
            <a:spLocks noChangeArrowheads="1"/>
          </p:cNvSpPr>
          <p:nvPr/>
        </p:nvSpPr>
        <p:spPr bwMode="auto">
          <a:xfrm>
            <a:off x="824865" y="2362200"/>
            <a:ext cx="7985125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李白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《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梦游天姥吟留别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》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结尾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表达诗人要自由自在，驰骋闲放，不为五斗米折腰的心志：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93187" name="矩形 3"/>
          <p:cNvSpPr/>
          <p:nvPr/>
        </p:nvSpPr>
        <p:spPr>
          <a:xfrm>
            <a:off x="609600" y="1438275"/>
            <a:ext cx="75469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诗人往往在诗歌的结尾表达自己的心志或情怀。</a:t>
            </a:r>
            <a:endParaRPr lang="zh-CN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8988" y="3462338"/>
            <a:ext cx="6583363" cy="52228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安能摧眉折腰事权贵，使我不得开心颜。</a:t>
            </a:r>
            <a:r>
              <a:rPr lang="zh-CN" altLang="en-US" sz="280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</a:t>
            </a:r>
            <a:endParaRPr lang="zh-CN" altLang="en-US" noProof="1"/>
          </a:p>
        </p:txBody>
      </p:sp>
      <p:sp>
        <p:nvSpPr>
          <p:cNvPr id="3" name="文本框 2"/>
          <p:cNvSpPr txBox="1"/>
          <p:nvPr/>
        </p:nvSpPr>
        <p:spPr>
          <a:xfrm>
            <a:off x="824865" y="4287838"/>
            <a:ext cx="697738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例</a:t>
            </a:r>
            <a:r>
              <a:rPr lang="en-US" altLang="zh-CN" sz="2800" b="1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2.《</a:t>
            </a:r>
            <a:r>
              <a:rPr lang="zh-CN" altLang="en-US" sz="28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行路难</a:t>
            </a:r>
            <a:r>
              <a:rPr lang="en-US" altLang="zh-CN" sz="28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》</a:t>
            </a:r>
            <a:r>
              <a:rPr lang="zh-CN" altLang="en-US" sz="28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尾句</a:t>
            </a:r>
            <a:r>
              <a:rPr lang="zh-CN" altLang="en-US" sz="2800" b="1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表达实现理想的豁达：</a:t>
            </a:r>
            <a:endParaRPr lang="zh-CN" altLang="en-US" b="1" noProof="1"/>
          </a:p>
        </p:txBody>
      </p:sp>
      <p:sp>
        <p:nvSpPr>
          <p:cNvPr id="4" name="文本框 3"/>
          <p:cNvSpPr txBox="1"/>
          <p:nvPr/>
        </p:nvSpPr>
        <p:spPr>
          <a:xfrm>
            <a:off x="1004253" y="5253038"/>
            <a:ext cx="5545455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长风破浪会有时，直挂云帆济沧海</a:t>
            </a:r>
            <a:endParaRPr lang="zh-CN" altLang="en-US" sz="2800" b="1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5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8660" name="Text Box 4"/>
          <p:cNvSpPr txBox="1">
            <a:spLocks noChangeArrowheads="1"/>
          </p:cNvSpPr>
          <p:nvPr/>
        </p:nvSpPr>
        <p:spPr bwMode="auto">
          <a:xfrm>
            <a:off x="690245" y="1218883"/>
            <a:ext cx="7686675" cy="16414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spcBef>
                <a:spcPct val="20000"/>
              </a:spcBef>
              <a:buClrTx/>
              <a:buSzTx/>
              <a:defRPr/>
            </a:pPr>
            <a:r>
              <a:rPr kumimoji="0" lang="zh-CN" altLang="en-US" sz="280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800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800" kern="1200" cap="none" spc="0" normalizeH="0" baseline="0" noProof="0" smtClean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以局部见全体、以有限见无限，通过典型和象征，借助于人们的生活体验，达到以小见大。</a:t>
            </a:r>
            <a:r>
              <a:rPr kumimoji="0" lang="zh-CN" altLang="en-US" sz="2800" kern="1200" cap="none" spc="0" normalizeH="0" baseline="0" noProof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例如：</a:t>
            </a:r>
            <a:r>
              <a:rPr kumimoji="0" lang="zh-CN" altLang="en-US" sz="2800" kern="1200" cap="none" spc="0" normalizeH="0" baseline="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endParaRPr kumimoji="0" lang="zh-CN" altLang="en-US" sz="2800" kern="1200" cap="none" spc="0" normalizeH="0" baseline="0" noProof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98661" name="Rectangle 5"/>
          <p:cNvSpPr>
            <a:spLocks noChangeArrowheads="1"/>
          </p:cNvSpPr>
          <p:nvPr/>
        </p:nvSpPr>
        <p:spPr bwMode="auto">
          <a:xfrm>
            <a:off x="1287145" y="2320608"/>
            <a:ext cx="5294313" cy="14192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赤壁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    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折戟沉沙铁未消，自将磨洗任前朝。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东风不与周郎便，铜雀春深锁二乔。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15390" y="3788728"/>
            <a:ext cx="6010275" cy="23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en-US" altLang="zh-CN" sz="240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         </a:t>
            </a:r>
            <a:r>
              <a:rPr lang="zh-CN" altLang="en-US" sz="2400" b="1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定风波</a:t>
            </a:r>
            <a:endParaRPr lang="zh-CN" altLang="en-US" sz="2400" noProof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ct val="12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40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莫听穿林打叶声，何妨吟啸且徐行。</a:t>
            </a:r>
            <a:endParaRPr lang="zh-CN" altLang="en-US" sz="2400" noProof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ct val="12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40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竹杖芒鞋轻胜马，谁怕？一蓑烟雨任平生。</a:t>
            </a:r>
            <a:endParaRPr kumimoji="0" lang="zh-CN" altLang="en-US" sz="2400" kern="1200" cap="none" spc="0" normalizeH="0" baseline="0" noProof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2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40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料峭春风吹酒醒，微冷，山头斜照却相迎。</a:t>
            </a:r>
            <a:endParaRPr lang="zh-CN" altLang="en-US" sz="2400" noProof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ct val="12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40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回首向来萧瑟处，归去，也无风雨也无晴。</a:t>
            </a:r>
            <a:endParaRPr lang="zh-CN" altLang="en-US" sz="2400" noProof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7690" y="635635"/>
            <a:ext cx="2226310" cy="5835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 anchor="t">
            <a:spAutoFit/>
          </a:bodyPr>
          <a:p>
            <a:pPr algn="l">
              <a:buClrTx/>
              <a:buSzTx/>
              <a:defRPr/>
            </a:pPr>
            <a:r>
              <a:rPr lang="en-US" altLang="zh-CN" sz="3200" b="1" noProof="0" smtClean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3.</a:t>
            </a:r>
            <a:r>
              <a:rPr lang="zh-CN" altLang="en-US" sz="3200" b="1" noProof="0" smtClean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以小见大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61" grpId="0" bldLvl="0" animBg="1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5233" name="Rectangle 2"/>
          <p:cNvSpPr>
            <a:spLocks noGrp="1" noRot="1"/>
          </p:cNvSpPr>
          <p:nvPr>
            <p:ph type="title"/>
          </p:nvPr>
        </p:nvSpPr>
        <p:spPr>
          <a:xfrm>
            <a:off x="457200" y="458470"/>
            <a:ext cx="1903730" cy="59690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wrap="square" lIns="91440" tIns="45720" rIns="91440" bIns="45720" anchor="ctr"/>
          <a:p>
            <a:r>
              <a:rPr lang="zh-CN" altLang="zh-CN" sz="3200" b="1" dirty="0">
                <a:solidFill>
                  <a:srgbClr val="FF0000"/>
                </a:solidFill>
                <a:latin typeface="华文行楷" panose="0201080004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华文行楷" panose="02010800040101010101" pitchFamily="2" charset="-122"/>
                <a:ea typeface="黑体" panose="02010609060101010101" pitchFamily="2" charset="-122"/>
              </a:rPr>
              <a:t>抑扬 </a:t>
            </a:r>
            <a:endParaRPr lang="zh-CN" altLang="en-US" sz="3200" b="1" dirty="0">
              <a:solidFill>
                <a:srgbClr val="FF0000"/>
              </a:solidFill>
              <a:latin typeface="华文行楷" panose="0201080004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03" name="Rectangle 3"/>
          <p:cNvSpPr>
            <a:spLocks noGrp="1" noRot="1"/>
          </p:cNvSpPr>
          <p:nvPr>
            <p:ph idx="1"/>
          </p:nvPr>
        </p:nvSpPr>
        <p:spPr>
          <a:xfrm>
            <a:off x="457200" y="1174750"/>
            <a:ext cx="7829550" cy="1695450"/>
          </a:xfrm>
        </p:spPr>
        <p:txBody>
          <a:bodyPr vert="horz" wrap="square" lIns="91440" tIns="45720" rIns="91440" bIns="45720" anchor="t"/>
          <a:p>
            <a:pPr>
              <a:lnSpc>
                <a:spcPct val="110000"/>
              </a:lnSpc>
              <a:buNone/>
            </a:pPr>
            <a:r>
              <a:rPr lang="zh-CN" altLang="en-US" sz="3200" dirty="0">
                <a:latin typeface="华文行楷" panose="0201080004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指的是在褒贬人、事、物的时候，常对要褒的先写其不足，对要贬的先写其长处，这种手法就是抑扬。扬可分两种：</a:t>
            </a:r>
            <a:r>
              <a:rPr lang="zh-CN" altLang="en-US" sz="2800" b="1" dirty="0">
                <a:solidFill>
                  <a:srgbClr val="FF0000"/>
                </a:solidFill>
                <a:latin typeface="Calibri" panose="020F0502020204030204" charset="0"/>
                <a:ea typeface="黑体" panose="02010609060101010101" pitchFamily="2" charset="-122"/>
              </a:rPr>
              <a:t> </a:t>
            </a:r>
            <a:r>
              <a:rPr lang="zh-CN" altLang="en-US" sz="3200" dirty="0">
                <a:latin typeface="华文行楷" panose="02010800040101010101" pitchFamily="2" charset="-122"/>
                <a:ea typeface="黑体" panose="02010609060101010101" pitchFamily="2" charset="-122"/>
              </a:rPr>
              <a:t>     </a:t>
            </a:r>
            <a:endParaRPr lang="zh-CN" altLang="en-US" sz="3200" dirty="0">
              <a:latin typeface="华文行楷" panose="0201080004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8851" name="矩形 1"/>
          <p:cNvSpPr/>
          <p:nvPr/>
        </p:nvSpPr>
        <p:spPr>
          <a:xfrm>
            <a:off x="2716530" y="3055303"/>
            <a:ext cx="5192713" cy="14204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应怜屐齿印苍苔，小扣柴扉久不开。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春色满园关不住，一枝红杏出墙来。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——叶绍翁《游园不值》 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8852" name="文本框 1"/>
          <p:cNvSpPr txBox="1"/>
          <p:nvPr/>
        </p:nvSpPr>
        <p:spPr>
          <a:xfrm>
            <a:off x="2445068" y="4392930"/>
            <a:ext cx="5735637" cy="14204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20000"/>
              </a:lnSpc>
              <a:buSzTx/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闺中少妇不知愁，春日凝妆上翠楼。 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忽见陌头杨柳色，悔教夫婿觅封侯。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       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王昌龄《闺怨》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7200" y="3206401"/>
            <a:ext cx="2286635" cy="1903950"/>
            <a:chOff x="720" y="5050"/>
            <a:chExt cx="3601" cy="2997"/>
          </a:xfrm>
        </p:grpSpPr>
        <p:sp>
          <p:nvSpPr>
            <p:cNvPr id="95238" name="文本框 1"/>
            <p:cNvSpPr txBox="1"/>
            <p:nvPr/>
          </p:nvSpPr>
          <p:spPr>
            <a:xfrm>
              <a:off x="720" y="5050"/>
              <a:ext cx="357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Arial" panose="020B0604020202020204" pitchFamily="34" charset="0"/>
                  <a:ea typeface="华文隶书" pitchFamily="2" charset="-122"/>
                </a:rPr>
                <a:t>a.</a:t>
              </a: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欲扬先抑法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5239" name="文本框 2"/>
            <p:cNvSpPr txBox="1"/>
            <p:nvPr/>
          </p:nvSpPr>
          <p:spPr>
            <a:xfrm>
              <a:off x="720" y="7225"/>
              <a:ext cx="360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Arial" panose="020B0604020202020204" pitchFamily="34" charset="0"/>
                  <a:ea typeface="华文隶书" pitchFamily="2" charset="-122"/>
                  <a:sym typeface="宋体" panose="02010600030101010101" pitchFamily="2" charset="-122"/>
                </a:rPr>
                <a:t>b.</a:t>
              </a: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欲抑先扬法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/>
      <p:bldP spid="7885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52" name="矩形 10251"/>
          <p:cNvSpPr/>
          <p:nvPr/>
        </p:nvSpPr>
        <p:spPr>
          <a:xfrm>
            <a:off x="3380105" y="3581400"/>
            <a:ext cx="1280160" cy="64516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lnSpc>
                <a:spcPct val="10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10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种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164205" y="765175"/>
            <a:ext cx="2335530" cy="2096135"/>
            <a:chOff x="4983" y="1205"/>
            <a:chExt cx="3678" cy="3301"/>
          </a:xfrm>
        </p:grpSpPr>
        <p:sp>
          <p:nvSpPr>
            <p:cNvPr id="16390" name="左大括号 10245"/>
            <p:cNvSpPr/>
            <p:nvPr/>
          </p:nvSpPr>
          <p:spPr>
            <a:xfrm>
              <a:off x="4983" y="1205"/>
              <a:ext cx="340" cy="2950"/>
            </a:xfrm>
            <a:prstGeom prst="leftBrace">
              <a:avLst>
                <a:gd name="adj1" fmla="val 71179"/>
                <a:gd name="adj2" fmla="val 50000"/>
              </a:avLst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253" name="文本框 10252"/>
            <p:cNvSpPr txBox="1"/>
            <p:nvPr/>
          </p:nvSpPr>
          <p:spPr>
            <a:xfrm>
              <a:off x="5523" y="1205"/>
              <a:ext cx="3138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3333FF"/>
                  </a:solidFill>
                  <a:latin typeface="Arial" panose="020B0604020202020204" pitchFamily="34" charset="0"/>
                </a:rPr>
                <a:t>描写手法</a:t>
              </a:r>
              <a:endPara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4" name="文本框 10253"/>
            <p:cNvSpPr txBox="1"/>
            <p:nvPr/>
          </p:nvSpPr>
          <p:spPr>
            <a:xfrm>
              <a:off x="5523" y="3588"/>
              <a:ext cx="2924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3333FF"/>
                  </a:solidFill>
                  <a:latin typeface="Arial" panose="020B0604020202020204" pitchFamily="34" charset="0"/>
                </a:rPr>
                <a:t>抒情手法</a:t>
              </a:r>
              <a:endPara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63845" y="1601470"/>
            <a:ext cx="2173605" cy="1826260"/>
            <a:chOff x="8447" y="2522"/>
            <a:chExt cx="3423" cy="2876"/>
          </a:xfrm>
        </p:grpSpPr>
        <p:sp>
          <p:nvSpPr>
            <p:cNvPr id="10248" name="矩形 10247"/>
            <p:cNvSpPr/>
            <p:nvPr/>
          </p:nvSpPr>
          <p:spPr>
            <a:xfrm>
              <a:off x="8661" y="2522"/>
              <a:ext cx="3104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3200" b="1" dirty="0">
                  <a:solidFill>
                    <a:srgbClr val="7030A0"/>
                  </a:solidFill>
                  <a:latin typeface="华文新魏" pitchFamily="2" charset="-122"/>
                  <a:ea typeface="华文新魏" pitchFamily="2" charset="-122"/>
                </a:rPr>
                <a:t>直接抒情</a:t>
              </a:r>
              <a:endParaRPr lang="zh-CN" altLang="en-US" sz="32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6399" name="左大括号 10254"/>
            <p:cNvSpPr/>
            <p:nvPr/>
          </p:nvSpPr>
          <p:spPr>
            <a:xfrm>
              <a:off x="8447" y="2981"/>
              <a:ext cx="340" cy="1815"/>
            </a:xfrm>
            <a:prstGeom prst="leftBrace">
              <a:avLst>
                <a:gd name="adj1" fmla="val 43793"/>
                <a:gd name="adj2" fmla="val 50000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256" name="文本框 10255"/>
            <p:cNvSpPr txBox="1"/>
            <p:nvPr/>
          </p:nvSpPr>
          <p:spPr>
            <a:xfrm>
              <a:off x="8808" y="4480"/>
              <a:ext cx="3062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7030A0"/>
                  </a:solidFill>
                  <a:latin typeface="华文新魏" pitchFamily="2" charset="-122"/>
                  <a:ea typeface="华文新魏" pitchFamily="2" charset="-122"/>
                </a:rPr>
                <a:t>间接抒情</a:t>
              </a:r>
              <a:endParaRPr lang="zh-CN" altLang="en-US" sz="32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96545" y="1108075"/>
            <a:ext cx="2939415" cy="5153660"/>
            <a:chOff x="467" y="1745"/>
            <a:chExt cx="4629" cy="8116"/>
          </a:xfrm>
        </p:grpSpPr>
        <p:sp>
          <p:nvSpPr>
            <p:cNvPr id="16386" name="文本框 10241"/>
            <p:cNvSpPr txBox="1"/>
            <p:nvPr/>
          </p:nvSpPr>
          <p:spPr>
            <a:xfrm>
              <a:off x="467" y="2522"/>
              <a:ext cx="1063" cy="508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>
              <a:spAutoFit/>
            </a:bodyPr>
            <a:p>
              <a:pPr algn="ctr"/>
              <a:r>
                <a: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古诗词表达技巧</a:t>
              </a:r>
              <a:endPara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530" y="1745"/>
              <a:ext cx="3567" cy="8117"/>
              <a:chOff x="1530" y="1604"/>
              <a:chExt cx="3567" cy="8258"/>
            </a:xfrm>
          </p:grpSpPr>
          <p:sp>
            <p:nvSpPr>
              <p:cNvPr id="10243" name="流程图: 过程 10242"/>
              <p:cNvSpPr/>
              <p:nvPr/>
            </p:nvSpPr>
            <p:spPr>
              <a:xfrm>
                <a:off x="1937" y="2003"/>
                <a:ext cx="3160" cy="978"/>
              </a:xfrm>
              <a:prstGeom prst="flowChartProcess">
                <a:avLst/>
              </a:prstGeom>
              <a:noFill/>
              <a:ln w="9525">
                <a:noFill/>
              </a:ln>
            </p:spPr>
            <p:txBody>
              <a:bodyPr wrap="none" anchor="ctr"/>
              <a:p>
                <a:r>
                  <a:rPr lang="en-US" altLang="zh-CN" sz="2800" b="1" dirty="0">
                    <a:latin typeface="Arial" panose="020B0604020202020204" pitchFamily="34" charset="0"/>
                  </a:rPr>
                  <a:t>1</a:t>
                </a:r>
                <a:r>
                  <a:rPr lang="en-US" altLang="zh-CN" sz="2800" b="1" dirty="0">
                    <a:solidFill>
                      <a:srgbClr val="003300"/>
                    </a:solidFill>
                    <a:latin typeface="Arial" panose="020B0604020202020204" pitchFamily="34" charset="0"/>
                  </a:rPr>
                  <a:t>.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表达方式</a:t>
                </a:r>
                <a:endPara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0244" name="流程图: 过程 10243"/>
              <p:cNvSpPr/>
              <p:nvPr/>
            </p:nvSpPr>
            <p:spPr>
              <a:xfrm>
                <a:off x="1937" y="5684"/>
                <a:ext cx="2933" cy="980"/>
              </a:xfrm>
              <a:prstGeom prst="flowChartProcess">
                <a:avLst/>
              </a:prstGeom>
              <a:noFill/>
              <a:ln w="9525">
                <a:noFill/>
              </a:ln>
            </p:spPr>
            <p:txBody>
              <a:bodyPr wrap="none" anchor="ctr"/>
              <a:p>
                <a:pPr algn="ctr"/>
                <a:r>
                  <a:rPr lang="en-US" altLang="zh-CN" sz="2800" b="1" dirty="0">
                    <a:latin typeface="Arial" panose="020B0604020202020204" pitchFamily="34" charset="0"/>
                  </a:rPr>
                  <a:t>2</a:t>
                </a:r>
                <a:r>
                  <a:rPr lang="en-US" altLang="zh-CN" sz="2800" b="1" dirty="0">
                    <a:solidFill>
                      <a:srgbClr val="003300"/>
                    </a:solidFill>
                    <a:latin typeface="Arial" panose="020B0604020202020204" pitchFamily="34" charset="0"/>
                  </a:rPr>
                  <a:t>.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修辞方法</a:t>
                </a:r>
                <a:endPara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endParaRPr>
              </a:p>
            </p:txBody>
          </p:sp>
          <p:sp>
            <p:nvSpPr>
              <p:cNvPr id="16389" name="左大括号 10244"/>
              <p:cNvSpPr/>
              <p:nvPr/>
            </p:nvSpPr>
            <p:spPr>
              <a:xfrm>
                <a:off x="1530" y="1604"/>
                <a:ext cx="680" cy="8258"/>
              </a:xfrm>
              <a:prstGeom prst="leftBrace">
                <a:avLst>
                  <a:gd name="adj1" fmla="val 116299"/>
                  <a:gd name="adj2" fmla="val 50000"/>
                </a:avLst>
              </a:prstGeom>
              <a:noFill/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0258" name="文本框 10257"/>
              <p:cNvSpPr txBox="1"/>
              <p:nvPr/>
            </p:nvSpPr>
            <p:spPr>
              <a:xfrm>
                <a:off x="1937" y="8156"/>
                <a:ext cx="2614" cy="13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algn="ctr">
                  <a:lnSpc>
                    <a:spcPct val="60000"/>
                  </a:lnSpc>
                  <a:spcBef>
                    <a:spcPct val="50000"/>
                  </a:spcBef>
                </a:pPr>
                <a:r>
                  <a:rPr lang="en-US" altLang="zh-CN" sz="2800" b="1" dirty="0">
                    <a:latin typeface="Arial" panose="020B0604020202020204" pitchFamily="34" charset="0"/>
                  </a:rPr>
                  <a:t>3. </a:t>
                </a:r>
                <a:r>
                  <a:rPr lang="zh-CN" altLang="en-US" sz="2800" b="1" dirty="0">
                    <a:latin typeface="Arial" panose="020B0604020202020204" pitchFamily="34" charset="0"/>
                  </a:rPr>
                  <a:t>篇章结</a:t>
                </a:r>
                <a:endParaRPr lang="zh-CN" altLang="en-US" sz="2800" b="1" dirty="0">
                  <a:latin typeface="Arial" panose="020B0604020202020204" pitchFamily="34" charset="0"/>
                </a:endParaRPr>
              </a:p>
              <a:p>
                <a:pPr algn="ctr">
                  <a:lnSpc>
                    <a:spcPct val="60000"/>
                  </a:lnSpc>
                  <a:spcBef>
                    <a:spcPct val="50000"/>
                  </a:spcBef>
                </a:pPr>
                <a:r>
                  <a:rPr lang="zh-CN" altLang="en-US" sz="2800" b="1" dirty="0">
                    <a:latin typeface="Arial" panose="020B0604020202020204" pitchFamily="34" charset="0"/>
                  </a:rPr>
                  <a:t>    构技巧</a:t>
                </a:r>
                <a:endParaRPr lang="zh-CN" altLang="en-US" sz="2800" b="1" dirty="0">
                  <a:latin typeface="Arial" panose="020B0604020202020204" pitchFamily="34" charset="0"/>
                  <a:ea typeface="黑体" panose="02010609060101010101" pitchFamily="2" charset="-122"/>
                </a:endParaRPr>
              </a:p>
            </p:txBody>
          </p:sp>
        </p:grpSp>
      </p:grpSp>
      <p:sp>
        <p:nvSpPr>
          <p:cNvPr id="6" name="矩形 5"/>
          <p:cNvSpPr/>
          <p:nvPr/>
        </p:nvSpPr>
        <p:spPr>
          <a:xfrm>
            <a:off x="5774690" y="644525"/>
            <a:ext cx="1280160" cy="64516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lnSpc>
                <a:spcPct val="10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9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种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51090" y="2783205"/>
            <a:ext cx="1280160" cy="64516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lnSpc>
                <a:spcPct val="10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种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00400" y="4509135"/>
            <a:ext cx="2087880" cy="1979295"/>
            <a:chOff x="5040" y="7101"/>
            <a:chExt cx="3288" cy="3117"/>
          </a:xfrm>
        </p:grpSpPr>
        <p:sp>
          <p:nvSpPr>
            <p:cNvPr id="2" name="矩形 1"/>
            <p:cNvSpPr/>
            <p:nvPr/>
          </p:nvSpPr>
          <p:spPr>
            <a:xfrm>
              <a:off x="5380" y="7101"/>
              <a:ext cx="281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800" b="1" dirty="0">
                  <a:solidFill>
                    <a:srgbClr val="3333FF"/>
                  </a:solidFill>
                  <a:latin typeface="华文新魏" pitchFamily="2" charset="-122"/>
                  <a:ea typeface="华文新魏" pitchFamily="2" charset="-122"/>
                  <a:sym typeface="+mn-ea"/>
                </a:rPr>
                <a:t>以景结情</a:t>
              </a:r>
              <a:endParaRPr lang="zh-CN" altLang="en-US" sz="28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  <a:sym typeface="+mn-ea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380" y="7866"/>
              <a:ext cx="294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800" b="1" dirty="0">
                  <a:solidFill>
                    <a:srgbClr val="3333FF"/>
                  </a:solidFill>
                  <a:latin typeface="华文新魏" pitchFamily="2" charset="-122"/>
                  <a:ea typeface="华文新魏" pitchFamily="2" charset="-122"/>
                </a:rPr>
                <a:t>卒章显志</a:t>
              </a:r>
              <a:endParaRPr lang="zh-CN" altLang="en-US" sz="28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380" y="8631"/>
              <a:ext cx="283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3333FF"/>
                  </a:solidFill>
                  <a:latin typeface="Arial" panose="020B0604020202020204" pitchFamily="34" charset="0"/>
                  <a:ea typeface="华文新魏" pitchFamily="2" charset="-122"/>
                </a:rPr>
                <a:t>以小见大</a:t>
              </a:r>
              <a:endParaRPr lang="zh-CN" altLang="en-US" sz="2800" b="1" dirty="0">
                <a:solidFill>
                  <a:srgbClr val="3333FF"/>
                </a:solidFill>
                <a:latin typeface="Arial" panose="020B0604020202020204" pitchFamily="34" charset="0"/>
                <a:ea typeface="华文新魏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380" y="9396"/>
              <a:ext cx="16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3333FF"/>
                  </a:solidFill>
                  <a:latin typeface="Arial" panose="020B0604020202020204" pitchFamily="34" charset="0"/>
                  <a:ea typeface="华文新魏" pitchFamily="2" charset="-122"/>
                </a:rPr>
                <a:t>抑扬</a:t>
              </a:r>
              <a:endParaRPr lang="zh-CN" altLang="en-US" sz="2800" b="1" dirty="0">
                <a:solidFill>
                  <a:srgbClr val="3333FF"/>
                </a:solidFill>
                <a:latin typeface="Arial" panose="020B0604020202020204" pitchFamily="34" charset="0"/>
                <a:ea typeface="华文新魏" pitchFamily="2" charset="-122"/>
              </a:endParaRPr>
            </a:p>
          </p:txBody>
        </p:sp>
        <p:sp>
          <p:nvSpPr>
            <p:cNvPr id="9" name="左大括号 10245"/>
            <p:cNvSpPr/>
            <p:nvPr/>
          </p:nvSpPr>
          <p:spPr>
            <a:xfrm>
              <a:off x="5040" y="7268"/>
              <a:ext cx="340" cy="2950"/>
            </a:xfrm>
            <a:prstGeom prst="leftBrace">
              <a:avLst>
                <a:gd name="adj1" fmla="val 71179"/>
                <a:gd name="adj2" fmla="val 50000"/>
              </a:avLst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18465" y="330835"/>
            <a:ext cx="1250315" cy="645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小结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 animBg="1"/>
      <p:bldP spid="6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1" name="矩形 3"/>
          <p:cNvSpPr/>
          <p:nvPr/>
        </p:nvSpPr>
        <p:spPr>
          <a:xfrm>
            <a:off x="820420" y="1196023"/>
            <a:ext cx="6961188" cy="3623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32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请指出下面这首诗歌的描写手法。</a:t>
            </a:r>
            <a:r>
              <a:rPr lang="zh-CN" altLang="en-US" sz="3200" b="1" dirty="0"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 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夜雪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  <a:sym typeface="宋体" panose="02010600030101010101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白居易</a:t>
            </a:r>
            <a:endParaRPr lang="en-US" altLang="zh-CN" sz="3200" b="1" dirty="0">
              <a:latin typeface="Arial" panose="020B0604020202020204" pitchFamily="34" charset="0"/>
              <a:ea typeface="华文隶书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dirty="0">
                <a:latin typeface="Arial" panose="020B0604020202020204" pitchFamily="34" charset="0"/>
                <a:ea typeface="华文隶书" pitchFamily="2" charset="-122"/>
              </a:rPr>
              <a:t>          </a:t>
            </a:r>
            <a:r>
              <a:rPr lang="zh-CN" altLang="en-US" sz="3200" b="1" dirty="0">
                <a:latin typeface="Arial" panose="020B0604020202020204" pitchFamily="34" charset="0"/>
                <a:ea typeface="华文隶书" pitchFamily="2" charset="-122"/>
              </a:rPr>
              <a:t>已讶衾枕冷，复见窗户明。</a:t>
            </a:r>
            <a:br>
              <a:rPr lang="zh-CN" altLang="en-US" sz="3200" b="1" dirty="0">
                <a:latin typeface="Arial" panose="020B0604020202020204" pitchFamily="34" charset="0"/>
                <a:ea typeface="华文隶书" pitchFamily="2" charset="-122"/>
              </a:rPr>
            </a:br>
            <a:r>
              <a:rPr lang="zh-CN" altLang="en-US" sz="3200" b="1" dirty="0">
                <a:latin typeface="Arial" panose="020B0604020202020204" pitchFamily="34" charset="0"/>
                <a:ea typeface="华文隶书" pitchFamily="2" charset="-122"/>
              </a:rPr>
              <a:t>          夜深知雪重，时闻折竹声。　</a:t>
            </a:r>
            <a:endParaRPr lang="zh-CN" altLang="en-US" sz="3200" b="1" dirty="0"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3550" y="231140"/>
            <a:ext cx="1176655" cy="645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作业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5110" name="文本框 175109"/>
          <p:cNvSpPr txBox="1"/>
          <p:nvPr/>
        </p:nvSpPr>
        <p:spPr>
          <a:xfrm>
            <a:off x="697230" y="975360"/>
            <a:ext cx="7254240" cy="3364865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118745" rIns="90170" bIns="469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  <a:ea typeface="迷你简启体" pitchFamily="65" charset="-122"/>
                <a:sym typeface="+mn-ea"/>
              </a:rPr>
              <a:t>2.</a:t>
            </a:r>
            <a:r>
              <a:rPr lang="zh-CN" altLang="en-US" b="1" dirty="0">
                <a:solidFill>
                  <a:srgbClr val="0000FF"/>
                </a:solidFill>
                <a:ea typeface="迷你简启体" pitchFamily="65" charset="-122"/>
                <a:sym typeface="+mn-ea"/>
              </a:rPr>
              <a:t>这首诗的结尾有何特点？</a:t>
            </a:r>
            <a:endParaRPr lang="en-US" altLang="zh-CN" b="1" dirty="0">
              <a:solidFill>
                <a:srgbClr val="FF0000"/>
              </a:solidFill>
              <a:ea typeface="迷你简启体" pitchFamily="65" charset="-122"/>
            </a:endParaRPr>
          </a:p>
          <a:p>
            <a:pPr marL="0" lvl="0" indent="0"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ea typeface="迷你简启体" pitchFamily="65" charset="-122"/>
              </a:rPr>
              <a:t>   </a:t>
            </a:r>
            <a:r>
              <a:rPr lang="en-US" altLang="zh-CN" b="1" dirty="0">
                <a:solidFill>
                  <a:schemeClr val="tx1"/>
                </a:solidFill>
                <a:ea typeface="迷你简启体" pitchFamily="65" charset="-122"/>
              </a:rPr>
              <a:t> </a:t>
            </a:r>
            <a:r>
              <a:rPr lang="zh-CN" altLang="en-US" b="1" dirty="0">
                <a:solidFill>
                  <a:schemeClr val="tx1"/>
                </a:solidFill>
                <a:ea typeface="迷你简启体" pitchFamily="65" charset="-122"/>
              </a:rPr>
              <a:t>闻乐天授江州司马</a:t>
            </a:r>
            <a:endParaRPr lang="zh-CN" altLang="en-US" b="1" dirty="0">
              <a:solidFill>
                <a:schemeClr val="tx1"/>
              </a:solidFill>
              <a:ea typeface="迷你简启体" pitchFamily="65" charset="-122"/>
            </a:endParaRPr>
          </a:p>
          <a:p>
            <a:pPr marL="0" lvl="0" indent="0"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tx1"/>
                </a:solidFill>
                <a:ea typeface="迷你简启体" pitchFamily="65" charset="-122"/>
              </a:rPr>
              <a:t>(</a:t>
            </a:r>
            <a:r>
              <a:rPr lang="zh-CN" altLang="en-US" b="1" dirty="0">
                <a:solidFill>
                  <a:schemeClr val="tx1"/>
                </a:solidFill>
                <a:ea typeface="迷你简启体" pitchFamily="65" charset="-122"/>
              </a:rPr>
              <a:t>唐</a:t>
            </a:r>
            <a:r>
              <a:rPr lang="en-US" altLang="zh-CN" b="1" dirty="0">
                <a:solidFill>
                  <a:schemeClr val="tx1"/>
                </a:solidFill>
                <a:ea typeface="迷你简启体" pitchFamily="65" charset="-122"/>
              </a:rPr>
              <a:t>)</a:t>
            </a:r>
            <a:r>
              <a:rPr lang="zh-CN" altLang="en-US" b="1" dirty="0">
                <a:solidFill>
                  <a:schemeClr val="tx1"/>
                </a:solidFill>
                <a:ea typeface="迷你简启体" pitchFamily="65" charset="-122"/>
              </a:rPr>
              <a:t>元稹</a:t>
            </a:r>
            <a:endParaRPr lang="zh-CN" altLang="en-US" b="1" dirty="0">
              <a:solidFill>
                <a:schemeClr val="tx1"/>
              </a:solidFill>
              <a:ea typeface="迷你简启体" pitchFamily="65" charset="-122"/>
            </a:endParaRPr>
          </a:p>
          <a:p>
            <a:pPr marL="0" lvl="0" indent="0"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/>
                </a:solidFill>
                <a:ea typeface="迷你简启体" pitchFamily="65" charset="-122"/>
              </a:rPr>
              <a:t>        残灯无焰影幢幢，此夕闻君谪九江。</a:t>
            </a:r>
            <a:endParaRPr lang="zh-CN" altLang="en-US" b="1" dirty="0">
              <a:solidFill>
                <a:schemeClr val="tx1"/>
              </a:solidFill>
              <a:ea typeface="迷你简启体" pitchFamily="65" charset="-122"/>
            </a:endParaRPr>
          </a:p>
          <a:p>
            <a:pPr marL="0" lvl="0" indent="0"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/>
                </a:solidFill>
                <a:ea typeface="迷你简启体" pitchFamily="65" charset="-122"/>
              </a:rPr>
              <a:t>        垂死病中惊坐起，暗风吹雨入寒窗。</a:t>
            </a:r>
            <a:endParaRPr lang="zh-CN" altLang="en-US" b="1" dirty="0">
              <a:solidFill>
                <a:schemeClr val="tx1"/>
              </a:solidFill>
              <a:ea typeface="迷你简启体" pitchFamily="65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1" name="矩形 3"/>
          <p:cNvSpPr/>
          <p:nvPr/>
        </p:nvSpPr>
        <p:spPr>
          <a:xfrm>
            <a:off x="767715" y="1023303"/>
            <a:ext cx="6961188" cy="3623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请指出下面这首诗歌的描写手法。</a:t>
            </a:r>
            <a:r>
              <a:rPr lang="zh-CN" altLang="en-US" sz="3200" b="1" dirty="0"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 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夜雪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  <a:sym typeface="宋体" panose="02010600030101010101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华文隶书" pitchFamily="2" charset="-122"/>
                <a:sym typeface="宋体" panose="02010600030101010101" pitchFamily="2" charset="-122"/>
              </a:rPr>
              <a:t>白居易</a:t>
            </a:r>
            <a:endParaRPr lang="en-US" altLang="zh-CN" sz="3200" b="1" dirty="0">
              <a:latin typeface="Arial" panose="020B0604020202020204" pitchFamily="34" charset="0"/>
              <a:ea typeface="华文隶书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dirty="0">
                <a:latin typeface="Arial" panose="020B0604020202020204" pitchFamily="34" charset="0"/>
                <a:ea typeface="华文隶书" pitchFamily="2" charset="-122"/>
              </a:rPr>
              <a:t>          </a:t>
            </a:r>
            <a:r>
              <a:rPr lang="zh-CN" altLang="en-US" sz="3200" b="1" dirty="0">
                <a:latin typeface="Arial" panose="020B0604020202020204" pitchFamily="34" charset="0"/>
                <a:ea typeface="华文隶书" pitchFamily="2" charset="-122"/>
              </a:rPr>
              <a:t>已讶衾枕冷，复见窗户明。</a:t>
            </a:r>
            <a:br>
              <a:rPr lang="zh-CN" altLang="en-US" sz="3200" b="1" dirty="0">
                <a:latin typeface="Arial" panose="020B0604020202020204" pitchFamily="34" charset="0"/>
                <a:ea typeface="华文隶书" pitchFamily="2" charset="-122"/>
              </a:rPr>
            </a:br>
            <a:r>
              <a:rPr lang="zh-CN" altLang="en-US" sz="3200" b="1" dirty="0">
                <a:latin typeface="Arial" panose="020B0604020202020204" pitchFamily="34" charset="0"/>
                <a:ea typeface="华文隶书" pitchFamily="2" charset="-122"/>
              </a:rPr>
              <a:t>          夜深知雪重，时闻折竹声。　</a:t>
            </a:r>
            <a:endParaRPr lang="zh-CN" altLang="en-US" sz="3200" b="1" dirty="0"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60418" name="文本框 2"/>
          <p:cNvSpPr txBox="1"/>
          <p:nvPr/>
        </p:nvSpPr>
        <p:spPr>
          <a:xfrm>
            <a:off x="641985" y="4646930"/>
            <a:ext cx="7263765" cy="127254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多感官参与：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①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触觉 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②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视觉 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听觉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侧面描写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3550" y="231140"/>
            <a:ext cx="1176655" cy="645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5110" name="文本框 175109"/>
          <p:cNvSpPr txBox="1"/>
          <p:nvPr/>
        </p:nvSpPr>
        <p:spPr>
          <a:xfrm>
            <a:off x="803275" y="510540"/>
            <a:ext cx="7254240" cy="3118485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118745" rIns="90170" bIns="469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  <a:ea typeface="迷你简启体" pitchFamily="65" charset="-122"/>
                <a:sym typeface="+mn-ea"/>
              </a:rPr>
              <a:t>2.</a:t>
            </a:r>
            <a:r>
              <a:rPr lang="zh-CN" altLang="en-US" b="1" dirty="0">
                <a:solidFill>
                  <a:srgbClr val="0000FF"/>
                </a:solidFill>
                <a:ea typeface="迷你简启体" pitchFamily="65" charset="-122"/>
                <a:sym typeface="+mn-ea"/>
              </a:rPr>
              <a:t>这首诗的结尾有何特点？</a:t>
            </a:r>
            <a:endParaRPr lang="en-US" altLang="zh-CN" b="1" dirty="0">
              <a:solidFill>
                <a:srgbClr val="FF0000"/>
              </a:solidFill>
              <a:ea typeface="迷你简启体" pitchFamily="65" charset="-122"/>
            </a:endParaRPr>
          </a:p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ea typeface="迷你简启体" pitchFamily="65" charset="-122"/>
              </a:rPr>
              <a:t>   </a:t>
            </a:r>
            <a:r>
              <a:rPr lang="en-US" altLang="zh-CN" b="1" dirty="0">
                <a:solidFill>
                  <a:schemeClr val="tx1"/>
                </a:solidFill>
                <a:ea typeface="迷你简启体" pitchFamily="65" charset="-122"/>
              </a:rPr>
              <a:t> </a:t>
            </a:r>
            <a:r>
              <a:rPr lang="zh-CN" altLang="en-US" b="1" dirty="0">
                <a:solidFill>
                  <a:schemeClr val="tx1"/>
                </a:solidFill>
                <a:ea typeface="迷你简启体" pitchFamily="65" charset="-122"/>
              </a:rPr>
              <a:t>闻乐天授江州司马</a:t>
            </a:r>
            <a:endParaRPr lang="zh-CN" altLang="en-US" b="1" dirty="0">
              <a:solidFill>
                <a:schemeClr val="tx1"/>
              </a:solidFill>
              <a:ea typeface="迷你简启体" pitchFamily="65" charset="-122"/>
            </a:endParaRPr>
          </a:p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tx1"/>
                </a:solidFill>
                <a:ea typeface="迷你简启体" pitchFamily="65" charset="-122"/>
              </a:rPr>
              <a:t>(</a:t>
            </a:r>
            <a:r>
              <a:rPr lang="zh-CN" altLang="en-US" b="1" dirty="0">
                <a:solidFill>
                  <a:schemeClr val="tx1"/>
                </a:solidFill>
                <a:ea typeface="迷你简启体" pitchFamily="65" charset="-122"/>
              </a:rPr>
              <a:t>唐</a:t>
            </a:r>
            <a:r>
              <a:rPr lang="en-US" altLang="zh-CN" b="1" dirty="0">
                <a:solidFill>
                  <a:schemeClr val="tx1"/>
                </a:solidFill>
                <a:ea typeface="迷你简启体" pitchFamily="65" charset="-122"/>
              </a:rPr>
              <a:t>)</a:t>
            </a:r>
            <a:r>
              <a:rPr lang="zh-CN" altLang="en-US" b="1" dirty="0">
                <a:solidFill>
                  <a:schemeClr val="tx1"/>
                </a:solidFill>
                <a:ea typeface="迷你简启体" pitchFamily="65" charset="-122"/>
              </a:rPr>
              <a:t>元稹</a:t>
            </a:r>
            <a:endParaRPr lang="zh-CN" altLang="en-US" b="1" dirty="0">
              <a:solidFill>
                <a:schemeClr val="tx1"/>
              </a:solidFill>
              <a:ea typeface="迷你简启体" pitchFamily="65" charset="-122"/>
            </a:endParaRPr>
          </a:p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/>
                </a:solidFill>
                <a:ea typeface="迷你简启体" pitchFamily="65" charset="-122"/>
              </a:rPr>
              <a:t>        残灯无焰影幢幢，此夕闻君谪九江。</a:t>
            </a:r>
            <a:endParaRPr lang="zh-CN" altLang="en-US" b="1" dirty="0">
              <a:solidFill>
                <a:schemeClr val="tx1"/>
              </a:solidFill>
              <a:ea typeface="迷你简启体" pitchFamily="65" charset="-122"/>
            </a:endParaRPr>
          </a:p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/>
                </a:solidFill>
                <a:ea typeface="迷你简启体" pitchFamily="65" charset="-122"/>
              </a:rPr>
              <a:t>        垂死病中惊坐起，暗风吹雨入寒窗。</a:t>
            </a:r>
            <a:endParaRPr lang="zh-CN" altLang="en-US" b="1" dirty="0">
              <a:solidFill>
                <a:schemeClr val="tx1"/>
              </a:solidFill>
              <a:ea typeface="迷你简启体" pitchFamily="65" charset="-122"/>
            </a:endParaRPr>
          </a:p>
        </p:txBody>
      </p:sp>
      <p:sp>
        <p:nvSpPr>
          <p:cNvPr id="175111" name="文本框 175110"/>
          <p:cNvSpPr txBox="1"/>
          <p:nvPr/>
        </p:nvSpPr>
        <p:spPr>
          <a:xfrm>
            <a:off x="775335" y="3629025"/>
            <a:ext cx="7597775" cy="206057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90170" tIns="118745" rIns="90170" bIns="469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FF"/>
                </a:solidFill>
                <a:ea typeface="迷你简启体" pitchFamily="65" charset="-122"/>
              </a:rPr>
              <a:t>分析：</a:t>
            </a:r>
            <a:r>
              <a:rPr lang="en-US" altLang="zh-CN" sz="2800" b="1" dirty="0">
                <a:solidFill>
                  <a:srgbClr val="0000FF"/>
                </a:solidFill>
                <a:ea typeface="迷你简启体" pitchFamily="65" charset="-122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ea typeface="迷你简启体" pitchFamily="65" charset="-122"/>
              </a:rPr>
              <a:t>本诗以景结情；</a:t>
            </a:r>
            <a:r>
              <a:rPr lang="en-US" altLang="zh-CN" sz="2800" b="1" dirty="0">
                <a:solidFill>
                  <a:srgbClr val="0000FF"/>
                </a:solidFill>
              </a:rPr>
              <a:t>②</a:t>
            </a:r>
            <a:r>
              <a:rPr lang="zh-CN" altLang="en-US" sz="2800" b="1" dirty="0">
                <a:solidFill>
                  <a:srgbClr val="FF0000"/>
                </a:solidFill>
                <a:ea typeface="迷你简启体" pitchFamily="65" charset="-122"/>
              </a:rPr>
              <a:t>诗人借暗风寒雨渲染悲凉气氛，将自己的惋惜、愤懑、痛心等诸多情感融于景语之中；</a:t>
            </a:r>
            <a:r>
              <a:rPr lang="en-US" altLang="zh-CN" sz="2800" b="1" dirty="0">
                <a:solidFill>
                  <a:srgbClr val="0000FF"/>
                </a:solidFill>
              </a:rPr>
              <a:t>③</a:t>
            </a:r>
            <a:r>
              <a:rPr lang="zh-CN" altLang="en-US" sz="2800" b="1" dirty="0">
                <a:solidFill>
                  <a:srgbClr val="FF0000"/>
                </a:solidFill>
                <a:ea typeface="迷你简启体" pitchFamily="65" charset="-122"/>
              </a:rPr>
              <a:t>给读者留下无尽的想象空间，起到言有尽而意无穷的艺术效果。</a:t>
            </a:r>
            <a:endParaRPr lang="zh-CN" altLang="en-US" sz="2800" b="1" dirty="0">
              <a:solidFill>
                <a:srgbClr val="FF0000"/>
              </a:solidFill>
              <a:ea typeface="迷你简启体" pitchFamily="65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5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11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8914" name="文本框 38913"/>
          <p:cNvSpPr txBox="1"/>
          <p:nvPr/>
        </p:nvSpPr>
        <p:spPr>
          <a:xfrm>
            <a:off x="547688" y="2098675"/>
            <a:ext cx="8245475" cy="17160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880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谢谢大家</a:t>
            </a:r>
            <a:endParaRPr lang="zh-CN" altLang="en-US" sz="880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4499" name="文本占位符 234498"/>
          <p:cNvSpPr>
            <a:spLocks noGrp="1"/>
          </p:cNvSpPr>
          <p:nvPr>
            <p:ph idx="1"/>
          </p:nvPr>
        </p:nvSpPr>
        <p:spPr>
          <a:xfrm>
            <a:off x="664210" y="1292225"/>
            <a:ext cx="7910195" cy="3369310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zh-CN" altLang="en-US" sz="3600" b="1" i="0" u="none" strike="noStrike" kern="1200" cap="none" spc="0" normalizeH="0" baseline="0" noProof="1" dirty="0">
                <a:solidFill>
                  <a:srgbClr val="FF0000"/>
                </a:solidFill>
                <a:latin typeface="华文行楷" panose="02010800040101010101" pitchFamily="2" charset="-122"/>
                <a:ea typeface="黑体" panose="02010609060101010101" pitchFamily="2" charset="-122"/>
                <a:cs typeface="+mj-cs"/>
                <a:sym typeface="+mn-ea"/>
              </a:rPr>
              <a:t>诗歌鉴赏高考要求 </a:t>
            </a:r>
            <a:r>
              <a:rPr kumimoji="0" lang="en-US" altLang="zh-CN" sz="3600" b="1" i="0" u="none" strike="noStrike" kern="1200" cap="none" spc="0" normalizeH="0" baseline="0" noProof="1" dirty="0">
                <a:solidFill>
                  <a:srgbClr val="FF0000"/>
                </a:solidFill>
                <a:latin typeface="华文行楷" panose="02010800040101010101" pitchFamily="2" charset="-122"/>
                <a:ea typeface="黑体" panose="02010609060101010101" pitchFamily="2" charset="-122"/>
                <a:cs typeface="+mj-cs"/>
                <a:sym typeface="+mn-ea"/>
              </a:rPr>
              <a:t>:</a:t>
            </a:r>
            <a:endParaRPr kumimoji="0" lang="en-US" altLang="zh-CN" sz="3200" b="1" i="0" u="none" strike="noStrike" kern="1200" cap="none" spc="0" normalizeH="0" baseline="0" noProof="1" dirty="0">
              <a:solidFill>
                <a:schemeClr val="tx1"/>
              </a:solidFill>
              <a:latin typeface="华文行楷" panose="0201080004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鉴赏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诗歌的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B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形象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B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、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B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语言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和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表达技巧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</a:t>
            </a:r>
            <a:endParaRPr kumimoji="0" lang="zh-CN" altLang="en-US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3333FF"/>
                </a:solidFill>
                <a:latin typeface="华文行楷" panose="02010800040101010101" pitchFamily="2" charset="-122"/>
                <a:ea typeface="黑体" panose="02010609060101010101" pitchFamily="2" charset="-122"/>
                <a:cs typeface="+mn-cs"/>
              </a:rPr>
              <a:t>评价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latin typeface="华文行楷" panose="02010800040101010101" pitchFamily="2" charset="-122"/>
                <a:ea typeface="黑体" panose="02010609060101010101" pitchFamily="2" charset="-122"/>
                <a:cs typeface="+mn-cs"/>
              </a:rPr>
              <a:t>诗歌的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B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思想内容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latin typeface="华文行楷" panose="02010800040101010101" pitchFamily="2" charset="-122"/>
                <a:ea typeface="黑体" panose="02010609060101010101" pitchFamily="2" charset="-122"/>
                <a:cs typeface="+mn-cs"/>
              </a:rPr>
              <a:t>和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黑体" panose="02010609060101010101" pitchFamily="2" charset="-122"/>
                <a:cs typeface="+mn-cs"/>
              </a:rPr>
              <a:t>作者的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B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观点态度。</a:t>
            </a:r>
            <a:endParaRPr kumimoji="0" lang="zh-CN" altLang="en-US" sz="3200" b="1" i="0" u="none" strike="noStrike" kern="1200" cap="none" spc="0" normalizeH="0" baseline="0" noProof="1" dirty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行楷" panose="0201080004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5537" name="内容占位符 8194"/>
          <p:cNvSpPr>
            <a:spLocks noGrp="1"/>
          </p:cNvSpPr>
          <p:nvPr>
            <p:ph idx="1"/>
          </p:nvPr>
        </p:nvSpPr>
        <p:spPr>
          <a:xfrm>
            <a:off x="954405" y="1417955"/>
            <a:ext cx="7219950" cy="3871913"/>
          </a:xfrm>
          <a:ln w="28575"/>
        </p:spPr>
        <p:txBody>
          <a:bodyPr anchor="t"/>
          <a:p>
            <a:pPr>
              <a:lnSpc>
                <a:spcPct val="120000"/>
              </a:lnSpc>
              <a:buNone/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请分析这首诗的表达技巧（或艺术手法、表现手法）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诗人是怎样抒发自己的情感的？有怎样的效果？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试结合诗的内容，分析诗人是如何使用 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XX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这一手法的？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5538" name="横卷形 8196"/>
          <p:cNvSpPr/>
          <p:nvPr/>
        </p:nvSpPr>
        <p:spPr>
          <a:xfrm>
            <a:off x="322580" y="507683"/>
            <a:ext cx="2627313" cy="836612"/>
          </a:xfrm>
          <a:prstGeom prst="horizontalScroll">
            <a:avLst>
              <a:gd name="adj" fmla="val 125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提问方式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6561" name="文本框 14337"/>
          <p:cNvSpPr txBox="1"/>
          <p:nvPr/>
        </p:nvSpPr>
        <p:spPr>
          <a:xfrm>
            <a:off x="2954338" y="548640"/>
            <a:ext cx="2532062" cy="1014413"/>
          </a:xfrm>
          <a:prstGeom prst="rect">
            <a:avLst/>
          </a:prstGeom>
          <a:solidFill>
            <a:schemeClr val="bg1"/>
          </a:solidFill>
          <a:ln w="76200" cap="flat" cmpd="tri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algn="ctr"/>
            <a:r>
              <a:rPr lang="zh-CN" altLang="en-US" sz="6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 醒</a:t>
            </a:r>
            <a:endParaRPr lang="zh-CN" altLang="en-US" sz="60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39" name="文本框 14338"/>
          <p:cNvSpPr txBox="1"/>
          <p:nvPr/>
        </p:nvSpPr>
        <p:spPr>
          <a:xfrm>
            <a:off x="665480" y="1844358"/>
            <a:ext cx="7934325" cy="327469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pPr>
              <a:lnSpc>
                <a:spcPct val="115000"/>
              </a:lnSpc>
            </a:pP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在古诗鉴赏中，命题者往往将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表达技巧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写作特色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写作技法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艺术特色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表现手法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、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手法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等几种称谓综合使用，实则大同小异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答题要看清楚，不要被迷惑。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7585" name="矩形 28674"/>
          <p:cNvSpPr/>
          <p:nvPr/>
        </p:nvSpPr>
        <p:spPr>
          <a:xfrm>
            <a:off x="1624330" y="1930718"/>
            <a:ext cx="1066800" cy="2819400"/>
          </a:xfrm>
          <a:prstGeom prst="rect">
            <a:avLst/>
          </a:prstGeom>
          <a:noFill/>
          <a:ln w="9525">
            <a:noFill/>
          </a:ln>
        </p:spPr>
        <p:txBody>
          <a:bodyPr vert="eaVert" anchor="ctr"/>
          <a:p>
            <a:pPr algn="ctr"/>
            <a:r>
              <a:rPr lang="zh-CN" altLang="en-US" sz="4400" b="1" dirty="0">
                <a:solidFill>
                  <a:srgbClr val="000066"/>
                </a:solidFill>
                <a:latin typeface="华文新魏" pitchFamily="2" charset="-122"/>
                <a:ea typeface="华文新魏" pitchFamily="2" charset="-122"/>
              </a:rPr>
              <a:t>表达技巧</a:t>
            </a:r>
            <a:endParaRPr lang="zh-CN" altLang="en-US" sz="4400" b="1" dirty="0">
              <a:solidFill>
                <a:srgbClr val="000066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586" name="文本框 28675"/>
          <p:cNvSpPr txBox="1"/>
          <p:nvPr/>
        </p:nvSpPr>
        <p:spPr>
          <a:xfrm>
            <a:off x="3513455" y="1930718"/>
            <a:ext cx="4060825" cy="2805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华文隶书" pitchFamily="2" charset="-122"/>
              </a:rPr>
              <a:t>1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华文隶书" pitchFamily="2" charset="-122"/>
              </a:rPr>
              <a:t>.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华文隶书" pitchFamily="2" charset="-122"/>
              </a:rPr>
              <a:t> 表达方式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华文隶书" pitchFamily="2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华文隶书" pitchFamily="2" charset="-122"/>
              </a:rPr>
              <a:t>2.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华文隶书" pitchFamily="2" charset="-122"/>
              </a:rPr>
              <a:t>修辞手法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华文隶书" pitchFamily="2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华文隶书" pitchFamily="2" charset="-122"/>
              </a:rPr>
              <a:t>3.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华文隶书" pitchFamily="2" charset="-122"/>
              </a:rPr>
              <a:t> 篇章结构技巧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华文隶书" pitchFamily="2" charset="-122"/>
            </a:endParaRPr>
          </a:p>
        </p:txBody>
      </p:sp>
      <p:sp>
        <p:nvSpPr>
          <p:cNvPr id="67587" name="左大括号 28679"/>
          <p:cNvSpPr/>
          <p:nvPr/>
        </p:nvSpPr>
        <p:spPr>
          <a:xfrm>
            <a:off x="2837180" y="2130743"/>
            <a:ext cx="676275" cy="2373312"/>
          </a:xfrm>
          <a:prstGeom prst="leftBrace">
            <a:avLst>
              <a:gd name="adj1" fmla="val 48660"/>
              <a:gd name="adj2" fmla="val 50000"/>
            </a:avLst>
          </a:prstGeom>
          <a:noFill/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Times New Roman" panose="02020603050405020304" pitchFamily="18" charset="0"/>
              <a:ea typeface="华文隶书" pitchFamily="2" charset="-122"/>
            </a:endParaRPr>
          </a:p>
        </p:txBody>
      </p:sp>
      <p:sp>
        <p:nvSpPr>
          <p:cNvPr id="67588" name="横卷形 28689"/>
          <p:cNvSpPr/>
          <p:nvPr/>
        </p:nvSpPr>
        <p:spPr>
          <a:xfrm>
            <a:off x="566103" y="471488"/>
            <a:ext cx="2627312" cy="836612"/>
          </a:xfrm>
          <a:prstGeom prst="horizontalScroll">
            <a:avLst>
              <a:gd name="adj" fmla="val 125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考点分类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8609" name="文本框 1"/>
          <p:cNvSpPr txBox="1"/>
          <p:nvPr/>
        </p:nvSpPr>
        <p:spPr>
          <a:xfrm>
            <a:off x="1974850" y="1249363"/>
            <a:ext cx="4489450" cy="9223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一、表达方式</a:t>
            </a:r>
            <a:endParaRPr lang="zh-CN" altLang="en-US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8610" name="文本框 2"/>
          <p:cNvSpPr txBox="1"/>
          <p:nvPr/>
        </p:nvSpPr>
        <p:spPr>
          <a:xfrm>
            <a:off x="1813560" y="2676525"/>
            <a:ext cx="496570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4400">
                <a:solidFill>
                  <a:srgbClr val="3333FF"/>
                </a:solidFill>
                <a:latin typeface="Arial" panose="020B0604020202020204" pitchFamily="34" charset="0"/>
                <a:ea typeface="华文隶书" pitchFamily="2" charset="-122"/>
              </a:rPr>
              <a:t>记叙     议论</a:t>
            </a:r>
            <a:r>
              <a:rPr lang="zh-CN" altLang="en-US" sz="4400">
                <a:latin typeface="Arial" panose="020B0604020202020204" pitchFamily="34" charset="0"/>
                <a:ea typeface="华文隶书" pitchFamily="2" charset="-122"/>
              </a:rPr>
              <a:t>   说明  </a:t>
            </a:r>
            <a:endParaRPr lang="zh-CN" altLang="en-US" sz="4400">
              <a:latin typeface="Arial" panose="020B0604020202020204" pitchFamily="34" charset="0"/>
              <a:ea typeface="华文隶书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描写     抒情</a:t>
            </a:r>
            <a:endParaRPr lang="zh-CN" altLang="en-US" sz="4400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9633" name="文本框 132098"/>
          <p:cNvSpPr txBox="1"/>
          <p:nvPr/>
        </p:nvSpPr>
        <p:spPr>
          <a:xfrm>
            <a:off x="2700338" y="188913"/>
            <a:ext cx="3816350" cy="577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迷你简启体" pitchFamily="65" charset="-122"/>
              </a:rPr>
              <a:t> </a:t>
            </a:r>
            <a:endParaRPr lang="en-US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34" name="文本框 132100"/>
          <p:cNvSpPr txBox="1"/>
          <p:nvPr/>
        </p:nvSpPr>
        <p:spPr>
          <a:xfrm>
            <a:off x="261938" y="346710"/>
            <a:ext cx="3235325" cy="646113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描写手法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2102" name="文本框 132101"/>
          <p:cNvSpPr txBox="1"/>
          <p:nvPr/>
        </p:nvSpPr>
        <p:spPr>
          <a:xfrm>
            <a:off x="2130425" y="1893888"/>
            <a:ext cx="4087813" cy="53340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tIns="118745" anchor="t">
            <a:spAutoFit/>
          </a:bodyPr>
          <a:p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人物描写 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②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景物描写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9636" name="文本框 132102"/>
          <p:cNvSpPr txBox="1"/>
          <p:nvPr/>
        </p:nvSpPr>
        <p:spPr>
          <a:xfrm>
            <a:off x="1285875" y="1205865"/>
            <a:ext cx="2451100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按内容分：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9637" name="文本框 132103"/>
          <p:cNvSpPr txBox="1"/>
          <p:nvPr/>
        </p:nvSpPr>
        <p:spPr>
          <a:xfrm>
            <a:off x="1287463" y="2532698"/>
            <a:ext cx="2449512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按角度分：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9638" name="文本框 132105"/>
          <p:cNvSpPr txBox="1"/>
          <p:nvPr/>
        </p:nvSpPr>
        <p:spPr>
          <a:xfrm>
            <a:off x="1289050" y="4598988"/>
            <a:ext cx="3581400" cy="5822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按参与感官分：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2108" name="文本框 132107"/>
          <p:cNvSpPr txBox="1"/>
          <p:nvPr/>
        </p:nvSpPr>
        <p:spPr>
          <a:xfrm>
            <a:off x="2130425" y="5286693"/>
            <a:ext cx="4951413" cy="90297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tIns="118745" anchor="t">
            <a:spAutoFit/>
          </a:bodyPr>
          <a:p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视觉  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②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听觉  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③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味觉  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④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嗅觉⑤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触觉任意两种或多种结合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2109" name="文本框 132108"/>
          <p:cNvSpPr txBox="1"/>
          <p:nvPr/>
        </p:nvSpPr>
        <p:spPr>
          <a:xfrm>
            <a:off x="2136775" y="3222308"/>
            <a:ext cx="5329238" cy="127127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tIns="118745" anchor="t">
            <a:spAutoFit/>
          </a:bodyPr>
          <a:p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上下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结合 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②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远近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结合 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③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动静结合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④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声色结合 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⑤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俯仰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结合 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⑥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点面结合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⑦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正侧     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⑧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虚实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3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32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8" grpId="0" bldLvl="0" animBg="1"/>
      <p:bldP spid="132109" grpId="0" bldLvl="0" animBg="1"/>
      <p:bldP spid="132102" grpId="0" bldLvl="0" animBg="1"/>
    </p:bldLst>
  </p:timing>
</p:sld>
</file>

<file path=ppt/theme/theme1.xml><?xml version="1.0" encoding="utf-8"?>
<a:theme xmlns:a="http://schemas.openxmlformats.org/drawingml/2006/main" name="Edge">
  <a:themeElements>
    <a:clrScheme name="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47329"/>
      </a:accent6>
      <a:hlink>
        <a:srgbClr val="996600"/>
      </a:hlink>
      <a:folHlink>
        <a:srgbClr val="AFBF39"/>
      </a:folHlink>
    </a:clrScheme>
    <a:fontScheme name="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820000"/>
        </a:lt1>
        <a:dk2>
          <a:srgbClr val="FFFFFF"/>
        </a:dk2>
        <a:lt2>
          <a:srgbClr val="333333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CCFF"/>
        </a:dk1>
        <a:lt1>
          <a:srgbClr val="0B0506"/>
        </a:lt1>
        <a:dk2>
          <a:srgbClr val="FFFFFF"/>
        </a:dk2>
        <a:lt2>
          <a:srgbClr val="333333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FAFDC"/>
        </a:accent4>
        <a:accent5>
          <a:srgbClr val="ADB9E2"/>
        </a:accent5>
        <a:accent6>
          <a:srgbClr val="2D2DB7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21013"/>
        </a:lt1>
        <a:dk2>
          <a:srgbClr val="FFFFFF"/>
        </a:dk2>
        <a:lt2>
          <a:srgbClr val="333333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CDCDC"/>
        </a:accent4>
        <a:accent5>
          <a:srgbClr val="E2ADAA"/>
        </a:accent5>
        <a:accent6>
          <a:srgbClr val="B789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FF"/>
        </a:dk2>
        <a:lt2>
          <a:srgbClr val="11054B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CDCDC"/>
        </a:accent4>
        <a:accent5>
          <a:srgbClr val="FFB9AA"/>
        </a:accent5>
        <a:accent6>
          <a:srgbClr val="E52D00"/>
        </a:accent6>
        <a:hlink>
          <a:srgbClr val="CC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002600"/>
        </a:lt1>
        <a:dk2>
          <a:srgbClr val="FAFACC"/>
        </a:dk2>
        <a:lt2>
          <a:srgbClr val="9B8D65"/>
        </a:lt2>
        <a:accent1>
          <a:srgbClr val="CC9933"/>
        </a:accent1>
        <a:accent2>
          <a:srgbClr val="8F9967"/>
        </a:accent2>
        <a:accent3>
          <a:srgbClr val="AAABAA"/>
        </a:accent3>
        <a:accent4>
          <a:srgbClr val="D6D6D6"/>
        </a:accent4>
        <a:accent5>
          <a:srgbClr val="E2CAAD"/>
        </a:accent5>
        <a:accent6>
          <a:srgbClr val="80895C"/>
        </a:accent6>
        <a:hlink>
          <a:srgbClr val="33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99"/>
        </a:lt1>
        <a:dk2>
          <a:srgbClr val="FFFFFF"/>
        </a:dk2>
        <a:lt2>
          <a:srgbClr val="333333"/>
        </a:lt2>
        <a:accent1>
          <a:srgbClr val="CC9900"/>
        </a:accent1>
        <a:accent2>
          <a:srgbClr val="FF9900"/>
        </a:accent2>
        <a:accent3>
          <a:srgbClr val="AAB9CA"/>
        </a:accent3>
        <a:accent4>
          <a:srgbClr val="DCDCDC"/>
        </a:accent4>
        <a:accent5>
          <a:srgbClr val="E2CAAA"/>
        </a:accent5>
        <a:accent6>
          <a:srgbClr val="E58900"/>
        </a:accent6>
        <a:hlink>
          <a:srgbClr val="FFCC00"/>
        </a:hlink>
        <a:folHlink>
          <a:srgbClr val="706F3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47329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1C1C1"/>
        </a:accent5>
        <a:accent6>
          <a:srgbClr val="8989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36145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Edge">
  <a:themeElements>
    <a:clrScheme name="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47329"/>
      </a:accent6>
      <a:hlink>
        <a:srgbClr val="996600"/>
      </a:hlink>
      <a:folHlink>
        <a:srgbClr val="AFBF39"/>
      </a:folHlink>
    </a:clrScheme>
    <a:fontScheme name="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820000"/>
        </a:lt1>
        <a:dk2>
          <a:srgbClr val="FFFFFF"/>
        </a:dk2>
        <a:lt2>
          <a:srgbClr val="333333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CCFF"/>
        </a:dk1>
        <a:lt1>
          <a:srgbClr val="0B0506"/>
        </a:lt1>
        <a:dk2>
          <a:srgbClr val="FFFFFF"/>
        </a:dk2>
        <a:lt2>
          <a:srgbClr val="333333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FAFDC"/>
        </a:accent4>
        <a:accent5>
          <a:srgbClr val="ADB9E2"/>
        </a:accent5>
        <a:accent6>
          <a:srgbClr val="2D2DB7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21013"/>
        </a:lt1>
        <a:dk2>
          <a:srgbClr val="FFFFFF"/>
        </a:dk2>
        <a:lt2>
          <a:srgbClr val="333333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CDCDC"/>
        </a:accent4>
        <a:accent5>
          <a:srgbClr val="E2ADAA"/>
        </a:accent5>
        <a:accent6>
          <a:srgbClr val="B789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FF"/>
        </a:dk2>
        <a:lt2>
          <a:srgbClr val="11054B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CDCDC"/>
        </a:accent4>
        <a:accent5>
          <a:srgbClr val="FFB9AA"/>
        </a:accent5>
        <a:accent6>
          <a:srgbClr val="E52D00"/>
        </a:accent6>
        <a:hlink>
          <a:srgbClr val="CC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002600"/>
        </a:lt1>
        <a:dk2>
          <a:srgbClr val="FAFACC"/>
        </a:dk2>
        <a:lt2>
          <a:srgbClr val="9B8D65"/>
        </a:lt2>
        <a:accent1>
          <a:srgbClr val="CC9933"/>
        </a:accent1>
        <a:accent2>
          <a:srgbClr val="8F9967"/>
        </a:accent2>
        <a:accent3>
          <a:srgbClr val="AAABAA"/>
        </a:accent3>
        <a:accent4>
          <a:srgbClr val="D6D6D6"/>
        </a:accent4>
        <a:accent5>
          <a:srgbClr val="E2CAAD"/>
        </a:accent5>
        <a:accent6>
          <a:srgbClr val="80895C"/>
        </a:accent6>
        <a:hlink>
          <a:srgbClr val="33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99"/>
        </a:lt1>
        <a:dk2>
          <a:srgbClr val="FFFFFF"/>
        </a:dk2>
        <a:lt2>
          <a:srgbClr val="333333"/>
        </a:lt2>
        <a:accent1>
          <a:srgbClr val="CC9900"/>
        </a:accent1>
        <a:accent2>
          <a:srgbClr val="FF9900"/>
        </a:accent2>
        <a:accent3>
          <a:srgbClr val="AAB9CA"/>
        </a:accent3>
        <a:accent4>
          <a:srgbClr val="DCDCDC"/>
        </a:accent4>
        <a:accent5>
          <a:srgbClr val="E2CAAA"/>
        </a:accent5>
        <a:accent6>
          <a:srgbClr val="E58900"/>
        </a:accent6>
        <a:hlink>
          <a:srgbClr val="FFCC00"/>
        </a:hlink>
        <a:folHlink>
          <a:srgbClr val="706F3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47329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1C1C1"/>
        </a:accent5>
        <a:accent6>
          <a:srgbClr val="8989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36145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Edge">
  <a:themeElements>
    <a:clrScheme name="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47329"/>
      </a:accent6>
      <a:hlink>
        <a:srgbClr val="996600"/>
      </a:hlink>
      <a:folHlink>
        <a:srgbClr val="AFBF39"/>
      </a:folHlink>
    </a:clrScheme>
    <a:fontScheme name="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820000"/>
        </a:lt1>
        <a:dk2>
          <a:srgbClr val="FFFFFF"/>
        </a:dk2>
        <a:lt2>
          <a:srgbClr val="333333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CCFF"/>
        </a:dk1>
        <a:lt1>
          <a:srgbClr val="0B0506"/>
        </a:lt1>
        <a:dk2>
          <a:srgbClr val="FFFFFF"/>
        </a:dk2>
        <a:lt2>
          <a:srgbClr val="333333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FAFDC"/>
        </a:accent4>
        <a:accent5>
          <a:srgbClr val="ADB9E2"/>
        </a:accent5>
        <a:accent6>
          <a:srgbClr val="2D2DB7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21013"/>
        </a:lt1>
        <a:dk2>
          <a:srgbClr val="FFFFFF"/>
        </a:dk2>
        <a:lt2>
          <a:srgbClr val="333333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CDCDC"/>
        </a:accent4>
        <a:accent5>
          <a:srgbClr val="E2ADAA"/>
        </a:accent5>
        <a:accent6>
          <a:srgbClr val="B789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FF"/>
        </a:dk2>
        <a:lt2>
          <a:srgbClr val="11054B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CDCDC"/>
        </a:accent4>
        <a:accent5>
          <a:srgbClr val="FFB9AA"/>
        </a:accent5>
        <a:accent6>
          <a:srgbClr val="E52D00"/>
        </a:accent6>
        <a:hlink>
          <a:srgbClr val="CC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002600"/>
        </a:lt1>
        <a:dk2>
          <a:srgbClr val="FAFACC"/>
        </a:dk2>
        <a:lt2>
          <a:srgbClr val="9B8D65"/>
        </a:lt2>
        <a:accent1>
          <a:srgbClr val="CC9933"/>
        </a:accent1>
        <a:accent2>
          <a:srgbClr val="8F9967"/>
        </a:accent2>
        <a:accent3>
          <a:srgbClr val="AAABAA"/>
        </a:accent3>
        <a:accent4>
          <a:srgbClr val="D6D6D6"/>
        </a:accent4>
        <a:accent5>
          <a:srgbClr val="E2CAAD"/>
        </a:accent5>
        <a:accent6>
          <a:srgbClr val="80895C"/>
        </a:accent6>
        <a:hlink>
          <a:srgbClr val="33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99"/>
        </a:lt1>
        <a:dk2>
          <a:srgbClr val="FFFFFF"/>
        </a:dk2>
        <a:lt2>
          <a:srgbClr val="333333"/>
        </a:lt2>
        <a:accent1>
          <a:srgbClr val="CC9900"/>
        </a:accent1>
        <a:accent2>
          <a:srgbClr val="FF9900"/>
        </a:accent2>
        <a:accent3>
          <a:srgbClr val="AAB9CA"/>
        </a:accent3>
        <a:accent4>
          <a:srgbClr val="DCDCDC"/>
        </a:accent4>
        <a:accent5>
          <a:srgbClr val="E2CAAA"/>
        </a:accent5>
        <a:accent6>
          <a:srgbClr val="E58900"/>
        </a:accent6>
        <a:hlink>
          <a:srgbClr val="FFCC00"/>
        </a:hlink>
        <a:folHlink>
          <a:srgbClr val="706F3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47329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1C1C1"/>
        </a:accent5>
        <a:accent6>
          <a:srgbClr val="8989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36145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Edge">
  <a:themeElements>
    <a:clrScheme name="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47329"/>
      </a:accent6>
      <a:hlink>
        <a:srgbClr val="996600"/>
      </a:hlink>
      <a:folHlink>
        <a:srgbClr val="AFBF39"/>
      </a:folHlink>
    </a:clrScheme>
    <a:fontScheme name="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820000"/>
        </a:lt1>
        <a:dk2>
          <a:srgbClr val="FFFFFF"/>
        </a:dk2>
        <a:lt2>
          <a:srgbClr val="333333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CCFF"/>
        </a:dk1>
        <a:lt1>
          <a:srgbClr val="0B0506"/>
        </a:lt1>
        <a:dk2>
          <a:srgbClr val="FFFFFF"/>
        </a:dk2>
        <a:lt2>
          <a:srgbClr val="333333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FAFDC"/>
        </a:accent4>
        <a:accent5>
          <a:srgbClr val="ADB9E2"/>
        </a:accent5>
        <a:accent6>
          <a:srgbClr val="2D2DB7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21013"/>
        </a:lt1>
        <a:dk2>
          <a:srgbClr val="FFFFFF"/>
        </a:dk2>
        <a:lt2>
          <a:srgbClr val="333333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CDCDC"/>
        </a:accent4>
        <a:accent5>
          <a:srgbClr val="E2ADAA"/>
        </a:accent5>
        <a:accent6>
          <a:srgbClr val="B789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FF"/>
        </a:dk2>
        <a:lt2>
          <a:srgbClr val="11054B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CDCDC"/>
        </a:accent4>
        <a:accent5>
          <a:srgbClr val="FFB9AA"/>
        </a:accent5>
        <a:accent6>
          <a:srgbClr val="E52D00"/>
        </a:accent6>
        <a:hlink>
          <a:srgbClr val="CC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002600"/>
        </a:lt1>
        <a:dk2>
          <a:srgbClr val="FAFACC"/>
        </a:dk2>
        <a:lt2>
          <a:srgbClr val="9B8D65"/>
        </a:lt2>
        <a:accent1>
          <a:srgbClr val="CC9933"/>
        </a:accent1>
        <a:accent2>
          <a:srgbClr val="8F9967"/>
        </a:accent2>
        <a:accent3>
          <a:srgbClr val="AAABAA"/>
        </a:accent3>
        <a:accent4>
          <a:srgbClr val="D6D6D6"/>
        </a:accent4>
        <a:accent5>
          <a:srgbClr val="E2CAAD"/>
        </a:accent5>
        <a:accent6>
          <a:srgbClr val="80895C"/>
        </a:accent6>
        <a:hlink>
          <a:srgbClr val="33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99"/>
        </a:lt1>
        <a:dk2>
          <a:srgbClr val="FFFFFF"/>
        </a:dk2>
        <a:lt2>
          <a:srgbClr val="333333"/>
        </a:lt2>
        <a:accent1>
          <a:srgbClr val="CC9900"/>
        </a:accent1>
        <a:accent2>
          <a:srgbClr val="FF9900"/>
        </a:accent2>
        <a:accent3>
          <a:srgbClr val="AAB9CA"/>
        </a:accent3>
        <a:accent4>
          <a:srgbClr val="DCDCDC"/>
        </a:accent4>
        <a:accent5>
          <a:srgbClr val="E2CAAA"/>
        </a:accent5>
        <a:accent6>
          <a:srgbClr val="E58900"/>
        </a:accent6>
        <a:hlink>
          <a:srgbClr val="FFCC00"/>
        </a:hlink>
        <a:folHlink>
          <a:srgbClr val="706F3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47329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1C1C1"/>
        </a:accent5>
        <a:accent6>
          <a:srgbClr val="8989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36145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Edge">
  <a:themeElements>
    <a:clrScheme name="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47329"/>
      </a:accent6>
      <a:hlink>
        <a:srgbClr val="996600"/>
      </a:hlink>
      <a:folHlink>
        <a:srgbClr val="AFBF39"/>
      </a:folHlink>
    </a:clrScheme>
    <a:fontScheme name="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820000"/>
        </a:lt1>
        <a:dk2>
          <a:srgbClr val="FFFFFF"/>
        </a:dk2>
        <a:lt2>
          <a:srgbClr val="333333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CCFF"/>
        </a:dk1>
        <a:lt1>
          <a:srgbClr val="0B0506"/>
        </a:lt1>
        <a:dk2>
          <a:srgbClr val="FFFFFF"/>
        </a:dk2>
        <a:lt2>
          <a:srgbClr val="333333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FAFDC"/>
        </a:accent4>
        <a:accent5>
          <a:srgbClr val="ADB9E2"/>
        </a:accent5>
        <a:accent6>
          <a:srgbClr val="2D2DB7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21013"/>
        </a:lt1>
        <a:dk2>
          <a:srgbClr val="FFFFFF"/>
        </a:dk2>
        <a:lt2>
          <a:srgbClr val="333333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CDCDC"/>
        </a:accent4>
        <a:accent5>
          <a:srgbClr val="E2ADAA"/>
        </a:accent5>
        <a:accent6>
          <a:srgbClr val="B789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FF"/>
        </a:dk2>
        <a:lt2>
          <a:srgbClr val="11054B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CDCDC"/>
        </a:accent4>
        <a:accent5>
          <a:srgbClr val="FFB9AA"/>
        </a:accent5>
        <a:accent6>
          <a:srgbClr val="E52D00"/>
        </a:accent6>
        <a:hlink>
          <a:srgbClr val="CC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002600"/>
        </a:lt1>
        <a:dk2>
          <a:srgbClr val="FAFACC"/>
        </a:dk2>
        <a:lt2>
          <a:srgbClr val="9B8D65"/>
        </a:lt2>
        <a:accent1>
          <a:srgbClr val="CC9933"/>
        </a:accent1>
        <a:accent2>
          <a:srgbClr val="8F9967"/>
        </a:accent2>
        <a:accent3>
          <a:srgbClr val="AAABAA"/>
        </a:accent3>
        <a:accent4>
          <a:srgbClr val="D6D6D6"/>
        </a:accent4>
        <a:accent5>
          <a:srgbClr val="E2CAAD"/>
        </a:accent5>
        <a:accent6>
          <a:srgbClr val="80895C"/>
        </a:accent6>
        <a:hlink>
          <a:srgbClr val="33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99"/>
        </a:lt1>
        <a:dk2>
          <a:srgbClr val="FFFFFF"/>
        </a:dk2>
        <a:lt2>
          <a:srgbClr val="333333"/>
        </a:lt2>
        <a:accent1>
          <a:srgbClr val="CC9900"/>
        </a:accent1>
        <a:accent2>
          <a:srgbClr val="FF9900"/>
        </a:accent2>
        <a:accent3>
          <a:srgbClr val="AAB9CA"/>
        </a:accent3>
        <a:accent4>
          <a:srgbClr val="DCDCDC"/>
        </a:accent4>
        <a:accent5>
          <a:srgbClr val="E2CAAA"/>
        </a:accent5>
        <a:accent6>
          <a:srgbClr val="E58900"/>
        </a:accent6>
        <a:hlink>
          <a:srgbClr val="FFCC00"/>
        </a:hlink>
        <a:folHlink>
          <a:srgbClr val="706F3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47329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1C1C1"/>
        </a:accent5>
        <a:accent6>
          <a:srgbClr val="8989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36145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4808</Words>
  <Application>WPS 演示</Application>
  <PresentationFormat>在屏幕上显示</PresentationFormat>
  <Paragraphs>475</Paragraphs>
  <Slides>38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38</vt:i4>
      </vt:variant>
    </vt:vector>
  </HeadingPairs>
  <TitlesOfParts>
    <vt:vector size="63" baseType="lpstr">
      <vt:lpstr>Arial</vt:lpstr>
      <vt:lpstr>宋体</vt:lpstr>
      <vt:lpstr>Wingdings</vt:lpstr>
      <vt:lpstr>华文隶书</vt:lpstr>
      <vt:lpstr>Garamond</vt:lpstr>
      <vt:lpstr>Times New Roman</vt:lpstr>
      <vt:lpstr>华文行楷</vt:lpstr>
      <vt:lpstr>黑体</vt:lpstr>
      <vt:lpstr>华文新魏</vt:lpstr>
      <vt:lpstr>迷你简启体</vt:lpstr>
      <vt:lpstr>微软雅黑</vt:lpstr>
      <vt:lpstr>Arial Unicode MS</vt:lpstr>
      <vt:lpstr>Segoe Print</vt:lpstr>
      <vt:lpstr>Wingdings</vt:lpstr>
      <vt:lpstr>隶书</vt:lpstr>
      <vt:lpstr>华文中宋</vt:lpstr>
      <vt:lpstr>Calibri</vt:lpstr>
      <vt:lpstr>楷体_GB2312</vt:lpstr>
      <vt:lpstr>新宋体</vt:lpstr>
      <vt:lpstr>Edge</vt:lpstr>
      <vt:lpstr>1_Edge</vt:lpstr>
      <vt:lpstr>默认设计模板</vt:lpstr>
      <vt:lpstr>2_Edge</vt:lpstr>
      <vt:lpstr>3_Edge</vt:lpstr>
      <vt:lpstr>4_Edge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4、抑扬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现代语文</dc:creator>
  <cp:lastModifiedBy>蓝蓝的天</cp:lastModifiedBy>
  <cp:revision>234</cp:revision>
  <dcterms:created xsi:type="dcterms:W3CDTF">2004-12-01T18:55:00Z</dcterms:created>
  <dcterms:modified xsi:type="dcterms:W3CDTF">2020-03-26T01:16:21Z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