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62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2021/6/23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23931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079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4E11414-7746-44F3-9C68-CFB46291BD77}" type="slidenum">
              <a:rPr lang="zh-CN" altLang="en-US" smtClean="0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80811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9495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637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126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692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392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108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745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ABD80A-9C6A-4CAB-97E2-B190CE1D6E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308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242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967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492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A26517-1490-482D-93DE-3E6F69D052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830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CCB91D-AF9E-4BD0-867D-55D75F40BE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273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588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263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864229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5"/>
          <p:cNvSpPr txBox="1">
            <a:spLocks noChangeArrowheads="1"/>
          </p:cNvSpPr>
          <p:nvPr/>
        </p:nvSpPr>
        <p:spPr bwMode="auto">
          <a:xfrm>
            <a:off x="2526030" y="3058795"/>
            <a:ext cx="713898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sz="5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10.2 归去来兮辞并序</a:t>
            </a:r>
          </a:p>
        </p:txBody>
      </p:sp>
      <p:sp>
        <p:nvSpPr>
          <p:cNvPr id="4099" name="文本框 6"/>
          <p:cNvSpPr txBox="1">
            <a:spLocks noChangeArrowheads="1"/>
          </p:cNvSpPr>
          <p:nvPr/>
        </p:nvSpPr>
        <p:spPr bwMode="auto">
          <a:xfrm>
            <a:off x="-195263" y="2051050"/>
            <a:ext cx="3255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400" b="1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第三单元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72245" y="4874260"/>
            <a:ext cx="1271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陶渊明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99005" y="2060575"/>
            <a:ext cx="77933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7.作者在序文中对他辞官归隐的原因作了交代，其归隐的原因是什么？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诗人在序文中提到辞官归隐的原因有四点：一是“质性自然，非矫厉所得”；二是“饥冻虽切，违己交病”；三是“怅然慷慨，深愧平生之志”；四是“程氏妹丧于武昌，情在骏奔”。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奔“程氏妹丧”显然只是表层原因，结合全文看，另外三点才是陶渊明辞官归隐的根本原因。在迫于生计步入仕途后陶渊明发现出仕不能实现自己的志愿，折腰事人、同流合污又违背了自己的本性，这种违背本性导致的心力交瘁远比忍冻受饿更让人难以忍受；仕于当时污浊的官场使他感到“深愧平生之志”；而自己“质性自然”又不想强迫自己做不愿做的事，就只能选择归隐躬耕之路，于是借着“程氏妹丧”之机，弃官归田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91360" y="1768475"/>
            <a:ext cx="8190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8.请分析一下，文章从哪几个方面写了弃官归隐之乐？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①家园之乐：第2段写“僮仆欢迎，稚子候门……携幼入室，有酒盈樽”。家人等候迎接作者的归来，尔后举家欢庆，其乐融融。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②田园之乐：随后作者将笔锋从写居室转到了写庭园，甚至到高处、远处等目光所及之处，精心选取了园日涉、策杖流憩、出岫之云、知还之鸟、抚孤松等几个画面，再加上前面的引觞自酌倚窗寄傲等生活场景，创造出一个安乐闲适的意境。表面写景，实则抒怀，表现出隐逸生活的无尽乐趣及作者的孤傲坚贞之志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③交往之乐：“悦亲成之情话，乐琴书以消忧。农人告余以春及，将有事于西畴。”在这里，作者可以与亲戚们说说里话，可以弹琴读书消除忧愁，更令他开心的是，一帮农民兄弟邀他到田里看看春天的农事。宁静美丽的乡村，朴实无华的乡民，这一切怎不让作者产生“植杖而耘耔”的愿望呢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④出游之乐：作者在农事闲暇之余乘兴出游。“或命巾车”，“或棹孤舟”，既可以“窈窕以寻壑”，也可以“崎岖而经丘”，出游途中所见之景，作者都娓娓道来。春意盎然，诗意盎然趣意也盎然。作者触景抒怀，流露出及时行乐之意。同时，万物的生机勃勃和欣欣向荣却让他感叹人生的短暂和倏忽即逝。但总的感情基调仍是明快愉悦和乐观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95805" y="1988820"/>
            <a:ext cx="819975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9.《归去来兮辞并序》写到了回家后的种种景物和场景，这些描写是实写（眼前之景）还是虚写（想象之景）？结合序”文内容和写作背景加以分析。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应当为虚写，为作者想象之景。“序”中说，“辞”作于“乙已岁十一月”，而十一月正值仲冬，作者离职归田的彭泽，位于江西湖口东，是不可能有“木欣欣以向荣，泉涓涓而始流”等景象的。“农人告余以春及，将有事于西畴”“或植杖而耘耔”等场景、人事，作者明确说明是“春及”之时的事，与作者写作该文的时间不符。由此看来，作者所写回家后的景象，不是眼前之景，而是想象之景、心中之景。文章以这种充满轻快、愉悦、欣喜情调的景象描写，充分表现了作者对离开官场、回归田园的渴望和急切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95805" y="1988820"/>
            <a:ext cx="81997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10.本文是如何体现辞赋的文体特点的？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在这篇文章中，作者充分突出了辞赋的文体特点，利用这种特点为内容的表达服务。如他对归耕后的田园生活的描写，就极尽铺陈之能事，而这种铺陈是主次分明、有所选择的。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在句式上，整饬对仗之中又包含参差错落。作者将满腔的感情都寄寓在对景物的形象描写之中，词采华美、音韵和谐却又“沛然如肺腑中流出，殊不见有斧凿痕”，鲜明地突出了辞赋在词采和音韵上的特点，这种特点增强了作品的抒情性和感染力，避免了堆砌辞藻、华而不实的弊病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同时，本文也善于用典，如第2段中“三径”“容膝”分别用了蒋诩归隐不仕和北郭先生辞聘的典故，似信手拈来，语如己出，毫无用典之痕。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3595" y="2277110"/>
            <a:ext cx="80054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4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①运用辞赋形式加强抒情。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4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文章的主旨在于说明“今是而昨非”，对“昨非”一笔带过，未加描写，而对“今是”，即归耕后的田园生活用了两段进行描写，极尽铺陈之能事。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3595" y="1998345"/>
            <a:ext cx="800544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②语言精练，音韵和谐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作者遣词造句字斟句酌，锤炼推敲，精心选择一些自《诗经》出现以来诗人惯用的双声词（如“惆怅”“崎岖”）叠韵词（如“盘桓”“窈窕”）、叠字（如“遥遙”“欣欣”）等，从而增强了语言的节奏感和音乐美，使辞赋兼有诗的艺术魅力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3595" y="2493010"/>
            <a:ext cx="80054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4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③寓情于景，情景交融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4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作者的感慨、追求、遗憾、喜悦等感情，不是直接生发，而是借助了对景物的形象描写。情在景中，景与物也有人情和个性。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云形标注 3"/>
          <p:cNvSpPr/>
          <p:nvPr/>
        </p:nvSpPr>
        <p:spPr>
          <a:xfrm>
            <a:off x="2032000" y="61785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2088515" y="1545590"/>
            <a:ext cx="8014970" cy="4028440"/>
          </a:xfrm>
          <a:prstGeom prst="flowChartPunchedTape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266700" defTabSz="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1028700"/>
                <a:tab pos="1849755"/>
                <a:tab pos="2536825"/>
                <a:tab pos="3221355"/>
              </a:tabLst>
            </a:pPr>
            <a:r>
              <a:rPr altLang="zh-CN" sz="1800" b="1">
                <a:solidFill>
                  <a:srgbClr val="F3D63C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《归去来兮辞并序》是陶渊明创作的抒情小赋，也是一篇脱离仕途、回归田园的宣言。这篇文章作于作者辞官之初，叙述了他出仕和辞官的原因，以及归田后的生活情趣和内心感受，表现了作者对官场的认识以及对人生的思索，表达了他洁身自好、不与世俗同流合污的情操。文章通过描写具体的景物和活动，创造出一种宁静恬适、乐天自然的意境，寄托了他的生活理想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91030" y="1988820"/>
            <a:ext cx="84105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1.下列各句中，表达得体的一句是（   ）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A.真是事出意外！舍弟太过顽皮，碰碎了您家这么贵重的花瓶，敬请原谅，我们一定照价赔偿。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B.他的书法龙飞凤舞，引来一片赞叹，但落款却出了差错，一时又无法弥补，只好连声道歉：“献丑，献丑！”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C.他是我最信任的朋友，头脑灵活，处事周到，每次我遇到难题写信垂询，都能得到很有启发的回复。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D.我妻子和郭教授的内人是多年的闺蜜，她俩经常一起逛街、一起旅游，话多得似乎永远都说不完。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89150" y="1844675"/>
            <a:ext cx="8013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altLang="zh-CN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A</a:t>
            </a:r>
          </a:p>
          <a:p>
            <a:pPr marL="0" indent="609600" latinLnBrk="0">
              <a:lnSpc>
                <a:spcPct val="150000"/>
              </a:lnSpc>
            </a:pPr>
            <a:r>
              <a:rPr lang="zh-CN" altLang="en-US"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语言得体。B项，“献丑”是谦辞，用于展示作品或演出时，表示自己技能很差的谦虚说法，不用于“落款出错，一时又无法弥补，只好连声道歉”这个语境。C项，“垂询”，敬语，多用于尊称长辈、上级对自己的行动。用于此处不得体。D项“内人”：用以称自己的妻子。此句是说郭教授的妻子。不得体。A项“舍弟”，用于自己的弟弟。“家大舍小令外人”，使用正确。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68220" y="75057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33930" y="1988820"/>
            <a:ext cx="77241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algn="just" defTabSz="685800" latinLnBrk="0">
              <a:lnSpc>
                <a:spcPct val="150000"/>
              </a:lnSpc>
            </a:pPr>
            <a:r>
              <a:rPr sz="20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在1600多年前一位中国的诗人给我们描述了一个理想的乌托邦的社会，那是一个没有压迫、没有剥削的社会——桃花源。他就是陶渊明。陶渊明是一个才华横溢的诗人，又是理想主义者。可现实的黑暗把他那“大济苍生”的壮志击得粉碎。达则兼济天下，穷则独善其身。陶渊明选择了归隐的道路。今天我们学习的《归去来兮辞》正是作者诀别官场，同上层社会分道扬镳的宣言书，是他隐士情怀的最好表白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70405" y="2552065"/>
            <a:ext cx="82505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2.下列各句，与其他三句句式不同的一项是(   )</a:t>
            </a:r>
          </a:p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A.复驾言兮焉求		B.既自以心为形役</a:t>
            </a:r>
          </a:p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C.胡为乎遑遑欲何之	D.乐夫天命复奚疑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89150" y="2853055"/>
            <a:ext cx="8013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B</a:t>
            </a: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609600" latinLnBrk="0">
              <a:lnSpc>
                <a:spcPct val="150000"/>
              </a:lnSpc>
            </a:pPr>
            <a:r>
              <a:rPr lang="zh-CN" altLang="en-US"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A、C、D三项都是宾语前置句，B项是被动句。</a:t>
            </a:r>
          </a:p>
        </p:txBody>
      </p:sp>
    </p:spTree>
  </p:cSld>
  <p:clrMapOvr>
    <a:masterClrMapping/>
  </p:clrMapOvr>
  <p:transition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38020" y="1772920"/>
            <a:ext cx="831596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3.下列对课文中相关文化常识的表述，不正确的一项是(   )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A.《归去来兮辞》是一篇辞赋。辞是一种形式比较自由灵活的古体韵文，篇幅长短不限，句子以五言、七言为主，可以错落参差。一般都比较讲究文采，内容以抒情为主。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古人纪年，主要有干支纪年、王公即位年次纪年和年号纪年。干支纪年就是用十天干（甲、乙、丙、丁、戊、己、庚、辛、壬、癸）和十二地支（子、丑、寅、卯、辰、巳、午、未、申、酉、戌、亥）依次两两相配来纪年。“乙巳岁十一月”中的“乙巳”采用的就是干支纪年法。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C.古人纪月日，除了用序数，还用一些特殊的称谓。如把四季中每个季节的月份冠以“孟”“仲”“季”，以示区分。“仲秋至冬，在官八十余日”中的“仲秋”即指农历八月。</a:t>
            </a:r>
          </a:p>
          <a:p>
            <a:pPr marL="0" indent="406400" latinLnBrk="0">
              <a:lnSpc>
                <a:spcPct val="150000"/>
              </a:lnSpc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D.汉代蒋诩隐居后，在院里竹下开了三条小路，只与隐士求仲、羊仲二人交往。后来“三径”便成了隐士住处的代称。此外，代表隐士住处的还有“墙东、五柳、沧浪”等。</a:t>
            </a: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89150" y="2564765"/>
            <a:ext cx="80137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</a:t>
            </a:r>
          </a:p>
          <a:p>
            <a:pPr marL="0" indent="508000" latinLnBrk="0">
              <a:lnSpc>
                <a:spcPct val="150000"/>
              </a:lnSpc>
            </a:pPr>
            <a:r>
              <a:rPr lang="zh-CN" altLang="en-US"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本题考查了解并掌握常见的古代文化知识的能力。A项，“以五言、七言为主”错，应是“以四言、六言为主”。</a:t>
            </a:r>
          </a:p>
        </p:txBody>
      </p:sp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19605" y="1772920"/>
            <a:ext cx="851027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4.下列对有关文化常识的表述,不正确的一项是(   )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A.县令,官名。县令之名,起于汉朝,古代的一个县令不仅要管理整个县的治安,还要负责整个县的财政税收,另外还要负责安抚百姓。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B.“仲秋至冬,在官八十余日”中的“仲秋”是秋季的第二个月, 即农历八月。因处秋季之中,故称。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C.干支纪年法,是中国自古以来使用的纪年方法。把干支顺序相配正好六十为一周,周而复始,循环记录,这就是俗称的“干支表”。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D.三径,古代隐士住处的代称。如文中“三径就荒”表示离开家乡,不想故乡都已荒芜,蕴含着物是人非之感。</a:t>
            </a: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45665" y="2493010"/>
            <a:ext cx="7901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609600"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</a:t>
            </a: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609600" latinLnBrk="0">
              <a:lnSpc>
                <a:spcPct val="150000"/>
              </a:lnSpc>
            </a:pPr>
            <a:r>
              <a:rPr lang="zh-CN" altLang="en-US"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A项，“县令之名，起于汉朝”错，县令之名，起于战国。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54864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5505" y="1700530"/>
            <a:ext cx="79305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l" defTabSz="685800" latinLnBrk="0">
              <a:lnSpc>
                <a:spcPct val="150000"/>
              </a:lnSpc>
            </a:pPr>
            <a:r>
              <a:rPr sz="24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陶渊明（352或365年—427年），字元亮，又名潜，私谥“靖节”，世称靖节先生。浔阳柴桑人。东晋末至南朝宋初期伟大的诗人、辞赋家。曾任江州祭酒、建威参军、镇军参军、彭泽县令等职，最末一次出仕为彭泽县令，八十多天便弃职而去，从此归隐田园。他是中国第一位田园诗人，被称为“古今隐逸诗人之宗 ”，有《陶渊明集》。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72644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63115" y="1988820"/>
            <a:ext cx="80378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algn="l" defTabSz="685800" latinLnBrk="0">
              <a:lnSpc>
                <a:spcPct val="150000"/>
              </a:lnSpc>
            </a:pPr>
            <a:r>
              <a:rPr lang="zh-CN" altLang="en-US" sz="20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陶渊明出身于没落的士族家庭，因生活所迫开始出仕，做了几任小官，但一直厌恶官场，向往田园。东晋义熙元年（405），他最后一次出仕，做了八十多天的彭泽令便弃官归田，以后再也没有出来做官。据《晋书·陶潜传》和萧统《陶渊明传》记载，陶渊明归隐是出于对腐朽现实的不满。当时郡里一位督邮来彭泽县巡视，要他束带迎接，以示敬意。他气愤地说：“我不能为五斗米折腰，低声下气地服事乡里小人！”于是，挂冠去职，并赋《归去来兮辞》，以明心志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323465" y="594360"/>
            <a:ext cx="2367915" cy="76835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常识积累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59025" y="1917065"/>
            <a:ext cx="74739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latinLnBrk="0">
              <a:lnSpc>
                <a:spcPct val="150000"/>
              </a:lnSpc>
            </a:pPr>
            <a:r>
              <a:rPr lang="zh-CN" altLang="en-US" sz="2400" b="1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辞</a:t>
            </a:r>
          </a:p>
          <a:p>
            <a:pPr algn="just" defTabSz="685800" latinLnBrk="0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辞”是介于散文和诗歌之间的一种文体，因为起源于战国时期的楚国，又称楚辞、楚辞体。又因屈原所作《离騷》为这种文体的代表作，故又称騷体。到了汉代，常把辞和赋统称为辞赋，后人一般也将辞赋并称。</a:t>
            </a:r>
          </a:p>
        </p:txBody>
      </p:sp>
      <p:pic>
        <p:nvPicPr>
          <p:cNvPr id="3" name="图片 2" descr="08042501419843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6380" y="808990"/>
            <a:ext cx="738505" cy="73850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135505" y="698500"/>
            <a:ext cx="2448560" cy="86423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b="1" noProof="0">
                <a:ln>
                  <a:noFill/>
                </a:ln>
                <a:solidFill>
                  <a:srgbClr val="F3D63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文章结构</a:t>
            </a:r>
          </a:p>
        </p:txBody>
      </p:sp>
      <p:pic>
        <p:nvPicPr>
          <p:cNvPr id="2" name="图片 1" descr="企业微信截图_16008409378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425" y="5642610"/>
            <a:ext cx="848995" cy="804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16150" y="1917065"/>
            <a:ext cx="77597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全文可分为</a:t>
            </a:r>
            <a:r>
              <a:rPr lang="zh-CN"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三</a:t>
            </a: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个部分：</a:t>
            </a:r>
          </a:p>
          <a:p>
            <a:pPr latinLnBrk="0">
              <a:lnSpc>
                <a:spcPct val="150000"/>
              </a:lnSpc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第一部分：（第1段）描述作者迷途知返和辞官归田的决心，表达了作者鄙弃官场、向往田园的思想感情。</a:t>
            </a:r>
          </a:p>
          <a:p>
            <a:pPr latinLnBrk="0">
              <a:lnSpc>
                <a:spcPct val="150000"/>
              </a:lnSpc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第二部分：（第2-3段）写回归田园之乐。</a:t>
            </a:r>
          </a:p>
          <a:p>
            <a:pPr latinLnBrk="0">
              <a:lnSpc>
                <a:spcPct val="150000"/>
              </a:lnSpc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第三部分：（第4段）抒发自己决心归隐、不再犹豫的坚毅情怀。</a:t>
            </a:r>
          </a:p>
        </p:txBody>
      </p:sp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55300" y="122174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1991360" y="764540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22475" y="1917065"/>
            <a:ext cx="81470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1.“三径就荒，松菊犹存”有什么深刻内涵？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既有作者对久违的田园生活的向往，又有恨自己没早些归来的感叹，同时“松菊犹存”更是喻指自己高洁的品格仍在。</a:t>
            </a:r>
            <a:endParaRPr sz="18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2.“倚南窗以寄傲，审容膝之易安”这两句运用了什么手法？有什么表达效果？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审容膝之易安”之句是用了《韩诗外传》中的一则典故。北郭先生辞楚王聘，其妻表示支持，“今如结驷列骑，所安不过容膝”，后以“容膝”言居室之狭小。“倚南窗以寄傲，审容膝之易安”两句形成了鲜明的对比，即精神上的富足、孤高与物质生活的清贫之间的对比。在这种对比中，作者看重的是自己傲世的情怀而非物质上的富足，其形象也就跃然于纸上了。</a:t>
            </a:r>
          </a:p>
        </p:txBody>
      </p:sp>
      <p:pic>
        <p:nvPicPr>
          <p:cNvPr id="5" name="图片 4" descr="528f2c4fdfa2c536f6045a7cf9b7d83cf8bda43380b6-qw5oxj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865" y="613410"/>
            <a:ext cx="1028065" cy="9429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38985" y="1845310"/>
            <a:ext cx="81140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3.如何理解“云无心以出岫，鸟倦飞而知还”两句？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这两句一方面描写景物自然妥帖，毫无雕琢之痕又极具诗情画意，另一方面又寄托深远，出则无心归则有意，这正是作者出和辞官情形的真实写照。出仕是无心的，并不是有意追求功名利禄，在这里，“无心”并不是作者的开脱之辞，而是实实在在地表现了作者的反省和自责；“倦飞”，是因为己已厌倦了官场的污浊和黑暗。作者触景生情，又将这种复杂的感情不露形迹地轻点出来，具有很强的艺术感染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850" y="633730"/>
            <a:ext cx="1050925" cy="8966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68830" y="1988820"/>
            <a:ext cx="80543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4.作者先说“请息交以绝游”，而后又说“悦亲戚之情话”，是不是矛盾？该如何理解？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不矛盾。“息交绝游”是断绝与官场的往来，“悦亲戚之情话”是写回归田园后生活的惬意。二者话题的角度有区别。</a:t>
            </a:r>
            <a:endParaRPr sz="16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5.有人说“善万物之得时，感吾生之行休”表现了作者乐尽哀来之悲。你对这两句是如何理解的？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由物哀人，自然生出人生短暂之伤感；由春来万物复苏，体会到大自然的生生不息，同时想到人生的短暂与仓促。这两句虽有些沉郁，但仔细品味，基调还是静谧而愉悦的。</a:t>
            </a:r>
            <a:endParaRPr sz="16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6.“曷不委心任去留”包含了作者怎样的人生感叹？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6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作者感叹人生苦短，余日不多，强调顺其自然，这是作者率性洒脱的人生观的体现，也是对社会另外一种形式的反抗。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850" y="633730"/>
            <a:ext cx="1050925" cy="8966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25</Slides>
  <Notes>17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方正北魏楷书简体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2021-06-23T22:21:53.788</cp:lastPrinted>
  <dcterms:created xsi:type="dcterms:W3CDTF">2021-06-23T22:21:53Z</dcterms:created>
  <dcterms:modified xsi:type="dcterms:W3CDTF">2021-06-23T14:21:54Z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