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heme/theme3.xml" ContentType="application/vnd.openxmlformats-officedocument.theme+xml"/>
  <Override PartName="/ppt/tags/tag196.xml" ContentType="application/vnd.openxmlformats-officedocument.presentationml.tags+xml"/>
  <Override PartName="/ppt/notesSlides/notesSlide1.xml" ContentType="application/vnd.openxmlformats-officedocument.presentationml.notesSlide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notesSlides/notesSlide2.xml" ContentType="application/vnd.openxmlformats-officedocument.presentationml.notesSlide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2"/>
  </p:sldMasterIdLst>
  <p:notesMasterIdLst>
    <p:notesMasterId r:id="rId21"/>
  </p:notesMasterIdLst>
  <p:sldIdLst>
    <p:sldId id="351" r:id="rId3"/>
    <p:sldId id="398" r:id="rId4"/>
    <p:sldId id="321" r:id="rId5"/>
    <p:sldId id="375" r:id="rId6"/>
    <p:sldId id="337" r:id="rId7"/>
    <p:sldId id="342" r:id="rId8"/>
    <p:sldId id="338" r:id="rId9"/>
    <p:sldId id="343" r:id="rId10"/>
    <p:sldId id="352" r:id="rId11"/>
    <p:sldId id="356" r:id="rId12"/>
    <p:sldId id="366" r:id="rId13"/>
    <p:sldId id="369" r:id="rId14"/>
    <p:sldId id="370" r:id="rId15"/>
    <p:sldId id="367" r:id="rId16"/>
    <p:sldId id="392" r:id="rId17"/>
    <p:sldId id="387" r:id="rId18"/>
    <p:sldId id="390" r:id="rId19"/>
    <p:sldId id="388" r:id="rId20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33F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1734" y="-84"/>
      </p:cViewPr>
      <p:guideLst>
        <p:guide orient="horz" pos="2192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840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2.xml"/><Relationship Id="rId7" Type="http://schemas.openxmlformats.org/officeDocument/2006/relationships/image" Target="../media/image2.pn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image" Target="../media/image6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61.xml"/><Relationship Id="rId7" Type="http://schemas.openxmlformats.org/officeDocument/2006/relationships/image" Target="../media/image2.pn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9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7" Type="http://schemas.openxmlformats.org/officeDocument/2006/relationships/image" Target="../media/image2.png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9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9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9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9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9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9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image" Target="../media/image1.png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8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4.xml"/><Relationship Id="rId7" Type="http://schemas.openxmlformats.org/officeDocument/2006/relationships/image" Target="../media/image2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11.xml"/><Relationship Id="rId7" Type="http://schemas.openxmlformats.org/officeDocument/2006/relationships/image" Target="../media/image2.png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3.xml"/><Relationship Id="rId4" Type="http://schemas.openxmlformats.org/officeDocument/2006/relationships/tags" Target="../tags/tag11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image" Target="../media/image4.png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7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20.xml"/><Relationship Id="rId7" Type="http://schemas.openxmlformats.org/officeDocument/2006/relationships/image" Target="../media/image2.png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2.xml"/><Relationship Id="rId4" Type="http://schemas.openxmlformats.org/officeDocument/2006/relationships/tags" Target="../tags/tag12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25.xml"/><Relationship Id="rId7" Type="http://schemas.openxmlformats.org/officeDocument/2006/relationships/image" Target="../media/image2.png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7.xml"/><Relationship Id="rId4" Type="http://schemas.openxmlformats.org/officeDocument/2006/relationships/tags" Target="../tags/tag126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3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9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4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39.xml"/><Relationship Id="rId7" Type="http://schemas.openxmlformats.org/officeDocument/2006/relationships/image" Target="../media/image2.png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41.xml"/><Relationship Id="rId4" Type="http://schemas.openxmlformats.org/officeDocument/2006/relationships/tags" Target="../tags/tag140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44.xml"/><Relationship Id="rId7" Type="http://schemas.openxmlformats.org/officeDocument/2006/relationships/image" Target="../media/image2.png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46.xml"/><Relationship Id="rId4" Type="http://schemas.openxmlformats.org/officeDocument/2006/relationships/tags" Target="../tags/tag145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49.xml"/><Relationship Id="rId7" Type="http://schemas.openxmlformats.org/officeDocument/2006/relationships/image" Target="../media/image2.png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51.xml"/><Relationship Id="rId4" Type="http://schemas.openxmlformats.org/officeDocument/2006/relationships/tags" Target="../tags/tag150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image" Target="../media/image6.png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5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4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0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58.xml"/><Relationship Id="rId7" Type="http://schemas.openxmlformats.org/officeDocument/2006/relationships/image" Target="../media/image2.png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60.xml"/><Relationship Id="rId4" Type="http://schemas.openxmlformats.org/officeDocument/2006/relationships/tags" Target="../tags/tag159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63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9" Type="http://schemas.openxmlformats.org/officeDocument/2006/relationships/image" Target="../media/image3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169.xml"/><Relationship Id="rId7" Type="http://schemas.openxmlformats.org/officeDocument/2006/relationships/image" Target="../media/image2.png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71.xml"/><Relationship Id="rId4" Type="http://schemas.openxmlformats.org/officeDocument/2006/relationships/tags" Target="../tags/tag170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7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9" Type="http://schemas.openxmlformats.org/officeDocument/2006/relationships/image" Target="../media/image3.png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8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9" Type="http://schemas.openxmlformats.org/officeDocument/2006/relationships/image" Target="../media/image3.png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8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9" Type="http://schemas.openxmlformats.org/officeDocument/2006/relationships/image" Target="../media/image3.png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92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9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3.xml"/><Relationship Id="rId7" Type="http://schemas.openxmlformats.org/officeDocument/2006/relationships/image" Target="../media/image2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8.xml"/><Relationship Id="rId7" Type="http://schemas.openxmlformats.org/officeDocument/2006/relationships/image" Target="../media/image2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9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2.xml"/><Relationship Id="rId7" Type="http://schemas.openxmlformats.org/officeDocument/2006/relationships/image" Target="../media/image2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7.xml"/><Relationship Id="rId7" Type="http://schemas.openxmlformats.org/officeDocument/2006/relationships/image" Target="../media/image2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副标题 2"/>
          <p:cNvSpPr>
            <a:spLocks noGrp="1"/>
          </p:cNvSpPr>
          <p:nvPr>
            <p:ph type="subTitle" idx="14" hasCustomPrompt="1"/>
          </p:nvPr>
        </p:nvSpPr>
        <p:spPr>
          <a:xfrm>
            <a:off x="304783" y="3831591"/>
            <a:ext cx="4124868" cy="37020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1500" b="0" spc="2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</p:nvPr>
        </p:nvSpPr>
        <p:spPr>
          <a:xfrm>
            <a:off x="304801" y="2656206"/>
            <a:ext cx="4124325" cy="1077594"/>
          </a:xfrm>
        </p:spPr>
        <p:txBody>
          <a:bodyPr vert="horz" wrap="square" lIns="0" tIns="0" rIns="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5400"/>
              <a:buFont typeface="Arial" panose="020B0604020202020204" pitchFamily="34" charset="0"/>
              <a:buNone/>
              <a:defRPr sz="4050" b="0" spc="6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fontAlgn="auto"/>
            <a:r>
              <a:rPr lang="zh-CN" altLang="en-US" sz="4050" strike="noStrike" noProof="1"/>
              <a:t>编辑标题</a:t>
            </a:r>
            <a:endParaRPr lang="zh-CN" altLang="en-US" strike="noStrike" noProof="1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图片 7" descr="D:/直播材料/作文/file:/C:/Users/1V994W2/PycharmProjects/PPT_Background_Generation/pic_temp/0_pic_quater_left_up.png"/>
          <p:cNvPicPr/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539750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5" descr="D:/直播材料/作文/file:/C:/Users/1V994W2/PycharmProjects/PPT_Background_Generation/pic_temp/1_pic_quater_right_up.png"/>
          <p:cNvPicPr/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604250" y="0"/>
            <a:ext cx="539750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952508"/>
            <a:ext cx="8139178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图片 5" descr="D:/直播材料/作文/file:/C:/Users/1V994W2/PycharmProjects/PPT_Background_Generation/pic_temp/pic_sup.png"/>
          <p:cNvPicPr/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占位符 8"/>
          <p:cNvSpPr>
            <a:spLocks noGrp="1"/>
          </p:cNvSpPr>
          <p:nvPr>
            <p:ph type="body" sz="quarter" idx="16" hasCustomPrompt="1"/>
          </p:nvPr>
        </p:nvSpPr>
        <p:spPr>
          <a:xfrm>
            <a:off x="760809" y="4050665"/>
            <a:ext cx="1508760" cy="408940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>
            <a:lvl1pPr marL="257175" marR="0" indent="-257175" algn="l" rtl="0" eaLnBrk="1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200" b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760809" y="4525645"/>
            <a:ext cx="1508760" cy="408940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>
            <a:lvl1pPr marL="257175" marR="0" indent="-257175" algn="l" rtl="0" eaLnBrk="1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200" b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</p:nvPr>
        </p:nvSpPr>
        <p:spPr>
          <a:xfrm>
            <a:off x="760809" y="3300095"/>
            <a:ext cx="3264218" cy="370205"/>
          </a:xfrm>
        </p:spPr>
        <p:txBody>
          <a:bodyPr vert="horz" wrap="square" lIns="0" tIns="0" rIns="0" bIns="0" anchor="t" anchorCtr="0">
            <a:normAutofit/>
          </a:bodyPr>
          <a:lstStyle>
            <a:lvl1pPr marL="342900" marR="0" indent="-342900" algn="l" rtl="0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1500" b="0" spc="2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</p:nvPr>
        </p:nvSpPr>
        <p:spPr>
          <a:xfrm>
            <a:off x="755094" y="1923415"/>
            <a:ext cx="3269933" cy="117221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6600"/>
              <a:buFont typeface="Arial" panose="020B0604020202020204" pitchFamily="34" charset="0"/>
              <a:buNone/>
              <a:defRPr sz="4950" b="0" spc="7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fontAlgn="auto"/>
            <a:r>
              <a:rPr lang="zh-CN" altLang="en-US" sz="4950" strike="noStrike" noProof="1"/>
              <a:t>编辑标题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图片 6" descr="D:/直播材料/作文/file:/C:/Users/1V994W2/PycharmProjects/PPT_Background_Generation/pic_temp/0_pic_quater_left_up.png"/>
          <p:cNvPicPr/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539750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5" descr="D:/直播材料/作文/file:/C:/Users/1V994W2/PycharmProjects/PPT_Background_Generation/pic_temp/1_pic_quater_right_up.png"/>
          <p:cNvPicPr/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604250" y="0"/>
            <a:ext cx="539750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43230"/>
            <a:ext cx="8139178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219075" y="303213"/>
            <a:ext cx="8705850" cy="625157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00" strike="noStrike" noProof="1"/>
          </a:p>
        </p:txBody>
      </p:sp>
      <p:pic>
        <p:nvPicPr>
          <p:cNvPr id="15364" name="图片 8" descr="D:/直播材料/作文/file:/C:/Users/1V994W2/PycharmProjects/PPT_Background_Generation/pic_temp/0_pic_quater_left_up.png"/>
          <p:cNvPicPr/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539750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7" descr="D:/直播材料/作文/file:/C:/Users/1V994W2/PycharmProjects/PPT_Background_Generation/pic_temp/1_pic_quater_right_up.png"/>
          <p:cNvPicPr/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604250" y="0"/>
            <a:ext cx="539750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961200" y="1249200"/>
            <a:ext cx="7219800" cy="723600"/>
          </a:xfrm>
        </p:spPr>
        <p:txBody>
          <a:bodyPr wrap="square" anchor="ctr">
            <a:norm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960835" y="2163600"/>
            <a:ext cx="721995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361791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00" strike="noStrike" noProof="1"/>
          </a:p>
        </p:txBody>
      </p:sp>
      <p:pic>
        <p:nvPicPr>
          <p:cNvPr id="16388" name="图片 7" descr="D:/直播材料/作文/file:/C:/Users/1V994W2/PycharmProjects/PPT_Background_Generation/pic_temp/0_pic_quater_left_up.png"/>
          <p:cNvPicPr/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604250" y="0"/>
            <a:ext cx="539750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7400" y="770400"/>
            <a:ext cx="2970000" cy="882000"/>
          </a:xfrm>
        </p:spPr>
        <p:txBody>
          <a:bodyPr wrap="square" anchor="ctr" anchorCtr="0">
            <a:normAutofit/>
          </a:bodyPr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40100" y="1764000"/>
            <a:ext cx="29673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3825900" y="769938"/>
            <a:ext cx="486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00" strike="noStrike" noProof="1"/>
          </a:p>
        </p:txBody>
      </p:sp>
      <p:pic>
        <p:nvPicPr>
          <p:cNvPr id="17412" name="图片 9" descr="D:/直播材料/作文/file:/C:/Users/1V994W2/PycharmProjects/PPT_Background_Generation/pic_temp/0_pic_quater_left_up.png"/>
          <p:cNvPicPr/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539750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7" descr="D:/直播材料/作文/file:/C:/Users/1V994W2/PycharmProjects/PPT_Background_Generation/pic_temp/1_pic_quater_right_up.png"/>
          <p:cNvPicPr/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604250" y="0"/>
            <a:ext cx="539750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9000" y="781200"/>
            <a:ext cx="8232300" cy="626400"/>
          </a:xfrm>
        </p:spPr>
        <p:txBody>
          <a:bodyPr wrap="square" anchor="ctr">
            <a:normAutofit/>
          </a:bodyPr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59000" y="1659600"/>
            <a:ext cx="8231981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59581" y="2808000"/>
            <a:ext cx="82242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5029200"/>
            <a:ext cx="9144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00" strike="noStrike" noProof="1"/>
          </a:p>
        </p:txBody>
      </p:sp>
      <p:pic>
        <p:nvPicPr>
          <p:cNvPr id="18436" name="图片 9" descr="D:/直播材料/作文/file:/C:/Users/1V994W2/PycharmProjects/PPT_Background_Generation/pic_temp/0_pic_quater_left_up.png"/>
          <p:cNvPicPr/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539750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7" descr="D:/直播材料/作文/file:/C:/Users/1V994W2/PycharmProjects/PPT_Background_Generation/pic_temp/1_pic_quater_right_up.png"/>
          <p:cNvPicPr/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604250" y="0"/>
            <a:ext cx="539750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3600" y="669600"/>
            <a:ext cx="8232300" cy="565200"/>
          </a:xfrm>
        </p:spPr>
        <p:txBody>
          <a:bodyPr wrap="square" anchor="ctr" anchorCtr="0">
            <a:normAutofit/>
          </a:bodyPr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3628" y="1681200"/>
            <a:ext cx="82431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445500" y="5180400"/>
            <a:ext cx="82512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00" strike="noStrike" noProof="1"/>
          </a:p>
        </p:txBody>
      </p:sp>
      <p:pic>
        <p:nvPicPr>
          <p:cNvPr id="19460" name="图片 11" descr="D:/直播材料/作文/file:/C:/Users/1V994W2/PycharmProjects/PPT_Background_Generation/pic_temp/0_pic_quater_left_up.png"/>
          <p:cNvPicPr/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604250" y="6256338"/>
            <a:ext cx="539750" cy="601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9" descr="D:/直播材料/作文/file:/C:/Users/1V994W2/PycharmProjects/PPT_Background_Generation/pic_temp/1_pic_quater_right_up.png"/>
          <p:cNvPicPr/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6348413"/>
            <a:ext cx="539750" cy="50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700" y="237600"/>
            <a:ext cx="82782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34700" y="1663200"/>
            <a:ext cx="40068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681800" y="1663200"/>
            <a:ext cx="40257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429300" y="4816800"/>
            <a:ext cx="40068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4689900" y="4813200"/>
            <a:ext cx="40257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4088"/>
            <a:ext cx="9144000" cy="4949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00" strike="noStrike" noProof="1"/>
          </a:p>
        </p:txBody>
      </p:sp>
      <p:pic>
        <p:nvPicPr>
          <p:cNvPr id="20484" name="图片 8" descr="D:/直播材料/作文/file:/C:/Users/1V994W2/PycharmProjects/PPT_Background_Generation/pic_temp/0_pic_quater_left_up.png"/>
          <p:cNvPicPr/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929563" y="5503863"/>
            <a:ext cx="1214437" cy="1354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片 7" descr="D:/直播材料/作文/file:/C:/Users/1V994W2/PycharmProjects/PPT_Background_Generation/pic_temp/1_pic_quater_right_up.png"/>
          <p:cNvPicPr/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5710238"/>
            <a:ext cx="1214438" cy="1147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42100" y="1339200"/>
            <a:ext cx="6858000" cy="2386800"/>
          </a:xfrm>
        </p:spPr>
        <p:txBody>
          <a:bodyPr wrap="square" anchor="b">
            <a:normAutofit/>
          </a:bodyPr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41810" y="3862800"/>
            <a:ext cx="6858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副标题 2"/>
          <p:cNvSpPr>
            <a:spLocks noGrp="1"/>
          </p:cNvSpPr>
          <p:nvPr>
            <p:ph type="subTitle" idx="14" hasCustomPrompt="1"/>
          </p:nvPr>
        </p:nvSpPr>
        <p:spPr>
          <a:xfrm>
            <a:off x="-1117623" y="3831591"/>
            <a:ext cx="5499824" cy="37020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</p:nvPr>
        </p:nvSpPr>
        <p:spPr>
          <a:xfrm>
            <a:off x="-1117599" y="2656206"/>
            <a:ext cx="5499100" cy="1077594"/>
          </a:xfrm>
        </p:spPr>
        <p:txBody>
          <a:bodyPr vert="horz" wrap="square" lIns="0" tIns="0" rIns="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-64452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7086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7" descr="D:/直播材料/作文/file:/C:/Users/1V994W2/PycharmProjects/PPT_Background_Generation/pic_temp/0_pic_quater_left_up.png"/>
          <p:cNvPicPr/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539750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6" descr="D:/直播材料/作文/file:/C:/Users/1V994W2/PycharmProjects/PPT_Background_Generation/pic_temp/1_pic_quater_right_up.png"/>
          <p:cNvPicPr/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604250" y="0"/>
            <a:ext cx="539750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43234"/>
            <a:ext cx="8139178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952508"/>
            <a:ext cx="8139178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图片 7" descr="D:/直播材料/作文/file:/C:/Users/1V994W2/PycharmProjects/PPT_Background_Generation/pic_temp/0_pic_quater_left_up.png"/>
          <p:cNvPicPr/>
          <p:nvPr userDrawn="1"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6" descr="D:/直播材料/作文/file:/C:/Users/1V994W2/PycharmProjects/PPT_Background_Generation/pic_temp/1_pic_quater_right_up.png"/>
          <p:cNvPicPr/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854118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854118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-64452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7086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图片 6" descr="D:/直播材料/作文/file:/C:/Users/1V994W2/PycharmProjects/PPT_Background_Generation/pic_temp/pic_half_top.png"/>
          <p:cNvPicPr/>
          <p:nvPr userDrawn="1"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540000" y="5716588"/>
            <a:ext cx="4064000" cy="1141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2"/>
          <p:cNvSpPr>
            <a:spLocks noGrp="1"/>
          </p:cNvSpPr>
          <p:nvPr>
            <p:ph type="ctrTitle" idx="14" hasCustomPrompt="1"/>
          </p:nvPr>
        </p:nvSpPr>
        <p:spPr>
          <a:xfrm>
            <a:off x="1789747" y="2593340"/>
            <a:ext cx="5767705" cy="83566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800"/>
              <a:buFont typeface="Arial" panose="020B0604020202020204" pitchFamily="34" charset="0"/>
              <a:buNone/>
              <a:defRPr sz="4800" b="0" spc="5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</p:nvPr>
        </p:nvSpPr>
        <p:spPr>
          <a:xfrm>
            <a:off x="1789747" y="3556636"/>
            <a:ext cx="5767705" cy="85788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  <a:defRPr sz="1800" b="0" spc="2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-64452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7086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图片 8" descr="D:/直播材料/作文/file:/C:/Users/1V994W2/PycharmProjects/PPT_Background_Generation/pic_temp/0_pic_quater_left_up.png"/>
          <p:cNvPicPr/>
          <p:nvPr userDrawn="1"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图片 7" descr="D:/直播材料/作文/file:/C:/Users/1V994W2/PycharmProjects/PPT_Background_Generation/pic_temp/1_pic_quater_right_up.png"/>
          <p:cNvPicPr/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854118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-85407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14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-64452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7086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图片 10" descr="D:/直播材料/作文/file:/C:/Users/1V994W2/PycharmProjects/PPT_Background_Generation/pic_temp/0_pic_quater_left_up.png"/>
          <p:cNvPicPr/>
          <p:nvPr userDrawn="1"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9" descr="D:/直播材料/作文/file:/C:/Users/1V994W2/PycharmProjects/PPT_Background_Generation/pic_temp/1_pic_quater_right_up.png"/>
          <p:cNvPicPr/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854118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-85407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-85407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711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1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-64452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7086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图片 7" descr="D:/直播材料/作文/file:/C:/Users/1V994W2/Documents/Tencent%20Files/574576071/FileRecv/拼装素材/forleft%201-23/5/subject_holdright_59,106,191_0_staid_full_0.png"/>
          <p:cNvPicPr/>
          <p:nvPr userDrawn="1"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973763" y="2193925"/>
            <a:ext cx="4389437" cy="247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任意多边形 6"/>
          <p:cNvSpPr/>
          <p:nvPr userDrawn="1">
            <p:custDataLst>
              <p:tags r:id="rId2"/>
            </p:custDataLst>
          </p:nvPr>
        </p:nvSpPr>
        <p:spPr>
          <a:xfrm flipH="1">
            <a:off x="-1524000" y="0"/>
            <a:ext cx="7313613" cy="6858000"/>
          </a:xfrm>
          <a:custGeom>
            <a:avLst/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trike="noStrike" noProof="1"/>
          </a:p>
        </p:txBody>
      </p:sp>
      <p:pic>
        <p:nvPicPr>
          <p:cNvPr id="26629" name="图片 5" descr="D:/直播材料/作文/file:/C:/Users/1V994W2/PycharmProjects/PPT_Background_Generation/pic_temp/0_pic_quater_left_up.png"/>
          <p:cNvPicPr/>
          <p:nvPr userDrawn="1"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1524000" y="6256338"/>
            <a:ext cx="72072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854118" y="443230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-64452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7086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-64452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7086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图片 8" descr="D:/直播材料/作文/file:/C:/Users/1V994W2/PycharmProjects/PPT_Background_Generation/pic_temp/0_pic_quater_left_up.png"/>
          <p:cNvPicPr/>
          <p:nvPr userDrawn="1"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7" descr="D:/直播材料/作文/file:/C:/Users/1V994W2/PycharmProjects/PPT_Background_Generation/pic_temp/1_pic_quater_right_up.png"/>
          <p:cNvPicPr/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85407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85407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14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-64452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7086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图片 7" descr="D:/直播材料/作文/file:/C:/Users/1V994W2/PycharmProjects/PPT_Background_Generation/pic_temp/0_pic_quater_left_up.png"/>
          <p:cNvPicPr/>
          <p:nvPr userDrawn="1"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6" descr="D:/直播材料/作文/file:/C:/Users/1V994W2/PycharmProjects/PPT_Background_Generation/pic_temp/1_pic_quater_right_up.png"/>
          <p:cNvPicPr/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47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-85407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-64452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7086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图片 7" descr="D:/直播材料/作文/file:/C:/Users/1V994W2/PycharmProjects/PPT_Background_Generation/pic_temp/0_pic_quater_left_up.png"/>
          <p:cNvPicPr/>
          <p:nvPr userDrawn="1"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5" descr="D:/直播材料/作文/file:/C:/Users/1V994W2/PycharmProjects/PPT_Background_Generation/pic_temp/1_pic_quater_right_up.png"/>
          <p:cNvPicPr/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-85407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-64452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7086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图片 5" descr="D:/直播材料/作文/file:/C:/Users/1V994W2/PycharmProjects/PPT_Background_Generation/pic_temp/pic_sup.png"/>
          <p:cNvPicPr/>
          <p:nvPr userDrawn="1"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占位符 8"/>
          <p:cNvSpPr>
            <a:spLocks noGrp="1"/>
          </p:cNvSpPr>
          <p:nvPr>
            <p:ph type="body" sz="quarter" idx="16" hasCustomPrompt="1"/>
          </p:nvPr>
        </p:nvSpPr>
        <p:spPr>
          <a:xfrm>
            <a:off x="-509588" y="4050665"/>
            <a:ext cx="2011680" cy="408940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>
            <a:lvl1pPr marL="342900" marR="0" indent="-342900" algn="l" rtl="0" eaLnBrk="1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-509588" y="4525645"/>
            <a:ext cx="2011680" cy="408940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>
            <a:lvl1pPr marL="342900" marR="0" indent="-342900" algn="l" rtl="0" eaLnBrk="1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</p:nvPr>
        </p:nvSpPr>
        <p:spPr>
          <a:xfrm>
            <a:off x="-509588" y="3300095"/>
            <a:ext cx="4352290" cy="370205"/>
          </a:xfrm>
        </p:spPr>
        <p:txBody>
          <a:bodyPr vert="horz" wrap="square" lIns="0" tIns="0" rIns="0" bIns="0" anchor="t" anchorCtr="0">
            <a:normAutofit/>
          </a:bodyPr>
          <a:lstStyle>
            <a:lvl1pPr marL="457200" marR="0" indent="-457200" algn="l" rtl="0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</p:nvPr>
        </p:nvSpPr>
        <p:spPr>
          <a:xfrm>
            <a:off x="-517208" y="1923415"/>
            <a:ext cx="4359910" cy="117221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-64452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7086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6" descr="D:/直播材料/作文/file:/C:/Users/1V994W2/PycharmProjects/PPT_Background_Generation/pic_temp/pic_half_top.png"/>
          <p:cNvPicPr/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048000" y="5716588"/>
            <a:ext cx="3048000" cy="1141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2"/>
          <p:cNvSpPr>
            <a:spLocks noGrp="1"/>
          </p:cNvSpPr>
          <p:nvPr>
            <p:ph type="ctrTitle" idx="14" hasCustomPrompt="1"/>
          </p:nvPr>
        </p:nvSpPr>
        <p:spPr>
          <a:xfrm>
            <a:off x="2485310" y="2593340"/>
            <a:ext cx="4325779" cy="83566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800"/>
              <a:buFont typeface="Arial" panose="020B0604020202020204" pitchFamily="34" charset="0"/>
              <a:buNone/>
              <a:defRPr sz="3600" b="0" spc="5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</p:nvPr>
        </p:nvSpPr>
        <p:spPr>
          <a:xfrm>
            <a:off x="2485310" y="3556636"/>
            <a:ext cx="4325779" cy="85788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  <a:defRPr sz="1350" b="0" spc="2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pPr fontAlgn="auto"/>
            <a:r>
              <a:rPr lang="zh-CN" altLang="en-US" sz="1350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6" descr="D:/直播材料/作文/file:/C:/Users/1V994W2/PycharmProjects/PPT_Background_Generation/pic_temp/0_pic_quater_left_up.png"/>
          <p:cNvPicPr/>
          <p:nvPr userDrawn="1"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图片 5" descr="D:/直播材料/作文/file:/C:/Users/1V994W2/PycharmProjects/PPT_Background_Generation/pic_temp/1_pic_quater_right_up.png"/>
          <p:cNvPicPr/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854118" y="443230"/>
            <a:ext cx="10852237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-64452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7086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-1231900" y="303213"/>
            <a:ext cx="11607800" cy="625157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33796" name="图片 8" descr="D:/直播材料/作文/file:/C:/Users/1V994W2/PycharmProjects/PPT_Background_Generation/pic_temp/0_pic_quater_left_up.png"/>
          <p:cNvPicPr/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7" name="图片 7" descr="D:/直播材料/作文/file:/C:/Users/1V994W2/PycharmProjects/PPT_Background_Generation/pic_temp/1_pic_quater_right_up.png"/>
          <p:cNvPicPr/>
          <p:nvPr userDrawn="1"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-2424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-242887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-64452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7086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-1524000" y="0"/>
            <a:ext cx="482441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34820" name="图片 7" descr="D:/直播材料/作文/file:/C:/Users/1V994W2/PycharmProjects/PPT_Background_Generation/pic_temp/0_pic_quater_left_up.png"/>
          <p:cNvPicPr/>
          <p:nvPr userDrawn="1"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47275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-9408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-9372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3577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-64452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7086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-152400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35844" name="图片 9" descr="D:/直播材料/作文/file:/C:/Users/1V994W2/PycharmProjects/PPT_Background_Generation/pic_temp/0_pic_quater_left_up.png"/>
          <p:cNvPicPr/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图片 7" descr="D:/直播材料/作文/file:/C:/Users/1V994W2/PycharmProjects/PPT_Background_Generation/pic_temp/1_pic_quater_right_up.png"/>
          <p:cNvPicPr/>
          <p:nvPr userDrawn="1"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9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-9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-91122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-64452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7086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-1524000" y="5029200"/>
            <a:ext cx="12192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36868" name="图片 9" descr="D:/直播材料/作文/file:/C:/Users/1V994W2/PycharmProjects/PPT_Background_Generation/pic_temp/0_pic_quater_left_up.png"/>
          <p:cNvPicPr/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9" name="图片 7" descr="D:/直播材料/作文/file:/C:/Users/1V994W2/PycharmProjects/PPT_Background_Generation/pic_temp/1_pic_quater_right_up.png"/>
          <p:cNvPicPr/>
          <p:nvPr userDrawn="1"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9192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-919163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-930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-64452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7086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-152400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37892" name="图片 11" descr="D:/直播材料/作文/file:/C:/Users/1V994W2/PycharmProjects/PPT_Background_Generation/pic_temp/0_pic_quater_left_up.png"/>
          <p:cNvPicPr/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947275" y="6256338"/>
            <a:ext cx="720725" cy="601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图片 9" descr="D:/直播材料/作文/file:/C:/Users/1V994W2/PycharmProjects/PPT_Background_Generation/pic_temp/1_pic_quater_right_up.png"/>
          <p:cNvPicPr/>
          <p:nvPr userDrawn="1"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1524000" y="6348413"/>
            <a:ext cx="720725" cy="50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9444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-9444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718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-9516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4729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-64452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7086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-1524000" y="954088"/>
            <a:ext cx="12192000" cy="4949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38916" name="图片 8" descr="D:/直播材料/作文/file:/C:/Users/1V994W2/PycharmProjects/PPT_Background_Generation/pic_temp/0_pic_quater_left_up.png"/>
          <p:cNvPicPr/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047163" y="5503863"/>
            <a:ext cx="1620837" cy="1354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7" descr="D:/直播材料/作文/file:/C:/Users/1V994W2/PycharmProjects/PPT_Background_Generation/pic_temp/1_pic_quater_right_up.png"/>
          <p:cNvPicPr/>
          <p:nvPr userDrawn="1"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1524000" y="5710238"/>
            <a:ext cx="1620838" cy="1147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-12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-1587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-64452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7086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8" descr="D:/直播材料/作文/file:/C:/Users/1V994W2/PycharmProjects/PPT_Background_Generation/pic_temp/0_pic_quater_left_up.png"/>
          <p:cNvPicPr/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539750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7" descr="D:/直播材料/作文/file:/C:/Users/1V994W2/PycharmProjects/PPT_Background_Generation/pic_temp/1_pic_quater_right_up.png"/>
          <p:cNvPicPr/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604250" y="0"/>
            <a:ext cx="539750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43234"/>
            <a:ext cx="8139178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8" y="952508"/>
            <a:ext cx="396243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952508"/>
            <a:ext cx="396243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10" descr="D:/直播材料/作文/file:/C:/Users/1V994W2/PycharmProjects/PPT_Background_Generation/pic_temp/0_pic_quater_left_up.png"/>
          <p:cNvPicPr/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539750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9" descr="D:/直播材料/作文/file:/C:/Users/1V994W2/PycharmProjects/PPT_Background_Generation/pic_temp/1_pic_quater_right_up.png"/>
          <p:cNvPicPr/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604250" y="0"/>
            <a:ext cx="539750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43234"/>
            <a:ext cx="8139178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8" y="952508"/>
            <a:ext cx="396243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406525"/>
            <a:ext cx="39624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952508"/>
            <a:ext cx="396243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406525"/>
            <a:ext cx="396243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7" descr="D:/直播材料/作文/file:/C:/Users/1V994W2/Documents/Tencent%20Files/574576071/FileRecv/拼装素材/forleft%201-23/5/subject_holdright_59,106,191_0_staid_full_0.png"/>
          <p:cNvPicPr/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622925" y="2193925"/>
            <a:ext cx="3292475" cy="247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任意多边形 6"/>
          <p:cNvSpPr/>
          <p:nvPr>
            <p:custDataLst>
              <p:tags r:id="rId2"/>
            </p:custDataLst>
          </p:nvPr>
        </p:nvSpPr>
        <p:spPr>
          <a:xfrm flipH="1">
            <a:off x="0" y="0"/>
            <a:ext cx="5484813" cy="6858000"/>
          </a:xfrm>
          <a:custGeom>
            <a:avLst/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z="1350" strike="noStrike" noProof="1"/>
          </a:p>
        </p:txBody>
      </p:sp>
      <p:pic>
        <p:nvPicPr>
          <p:cNvPr id="8197" name="图片 5" descr="D:/直播材料/作文/file:/C:/Users/1V994W2/PycharmProjects/PPT_Background_Generation/pic_temp/0_pic_quater_left_up.png"/>
          <p:cNvPicPr/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6256338"/>
            <a:ext cx="539750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43230"/>
            <a:ext cx="8139178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8" descr="D:/直播材料/作文/file:/C:/Users/1V994W2/PycharmProjects/PPT_Background_Generation/pic_temp/0_pic_quater_left_up.png"/>
          <p:cNvPicPr/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539750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7" descr="D:/直播材料/作文/file:/C:/Users/1V994W2/PycharmProjects/PPT_Background_Generation/pic_temp/1_pic_quater_right_up.png"/>
          <p:cNvPicPr/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604250" y="0"/>
            <a:ext cx="539750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443234"/>
            <a:ext cx="8139178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8" y="952508"/>
            <a:ext cx="396243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952508"/>
            <a:ext cx="396243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7" descr="D:/直播材料/作文/file:/C:/Users/1V994W2/PycharmProjects/PPT_Background_Generation/pic_temp/0_pic_quater_left_up.png"/>
          <p:cNvPicPr/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539750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6" descr="D:/直播材料/作文/file:/C:/Users/1V994W2/PycharmProjects/PPT_Background_Generation/pic_temp/1_pic_quater_right_up.png"/>
          <p:cNvPicPr/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604250" y="0"/>
            <a:ext cx="539750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952508"/>
            <a:ext cx="713238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952500"/>
            <a:ext cx="7371076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21" Type="http://schemas.openxmlformats.org/officeDocument/2006/relationships/tags" Target="../tags/tag100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5" Type="http://schemas.openxmlformats.org/officeDocument/2006/relationships/tags" Target="../tags/tag104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tags" Target="../tags/tag99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24" Type="http://schemas.openxmlformats.org/officeDocument/2006/relationships/tags" Target="../tags/tag103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23" Type="http://schemas.openxmlformats.org/officeDocument/2006/relationships/tags" Target="../tags/tag102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Relationship Id="rId22" Type="http://schemas.openxmlformats.org/officeDocument/2006/relationships/tags" Target="../tags/tag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1650" y="442913"/>
            <a:ext cx="8140700" cy="442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21"/>
            </p:custDataLst>
          </p:nvPr>
        </p:nvSpPr>
        <p:spPr>
          <a:xfrm>
            <a:off x="501650" y="962025"/>
            <a:ext cx="8140700" cy="53879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171450"/>
            <a:r>
              <a:rPr lang="zh-CN" altLang="en-US"/>
              <a:t>第二级</a:t>
            </a:r>
          </a:p>
          <a:p>
            <a:pPr lvl="2" indent="-171450"/>
            <a:r>
              <a:rPr lang="zh-CN" altLang="en-US"/>
              <a:t>第三级</a:t>
            </a:r>
          </a:p>
          <a:p>
            <a:pPr lvl="3" indent="-171450"/>
            <a:r>
              <a:rPr lang="zh-CN" altLang="en-US"/>
              <a:t>第四级</a:t>
            </a:r>
          </a:p>
          <a:p>
            <a:pPr lvl="4" indent="-17145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-85407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  <p:custDataLst>
              <p:tags r:id="rId21"/>
            </p:custDataLst>
          </p:nvPr>
        </p:nvSpPr>
        <p:spPr>
          <a:xfrm>
            <a:off x="-854075" y="962025"/>
            <a:ext cx="10852150" cy="53879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2860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-64452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2022/5/29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2592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7086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‹#›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-152400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41.xml"/><Relationship Id="rId3" Type="http://schemas.openxmlformats.org/officeDocument/2006/relationships/tags" Target="../tags/tag236.xml"/><Relationship Id="rId7" Type="http://schemas.openxmlformats.org/officeDocument/2006/relationships/tags" Target="../tags/tag240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11" Type="http://schemas.openxmlformats.org/officeDocument/2006/relationships/image" Target="../media/image3.png"/><Relationship Id="rId5" Type="http://schemas.openxmlformats.org/officeDocument/2006/relationships/tags" Target="../tags/tag238.xml"/><Relationship Id="rId10" Type="http://schemas.openxmlformats.org/officeDocument/2006/relationships/image" Target="../media/image2.png"/><Relationship Id="rId4" Type="http://schemas.openxmlformats.org/officeDocument/2006/relationships/tags" Target="../tags/tag237.xml"/><Relationship Id="rId9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49.xml"/><Relationship Id="rId3" Type="http://schemas.openxmlformats.org/officeDocument/2006/relationships/tags" Target="../tags/tag244.xml"/><Relationship Id="rId7" Type="http://schemas.openxmlformats.org/officeDocument/2006/relationships/tags" Target="../tags/tag248.xml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6" Type="http://schemas.openxmlformats.org/officeDocument/2006/relationships/tags" Target="../tags/tag247.xml"/><Relationship Id="rId11" Type="http://schemas.openxmlformats.org/officeDocument/2006/relationships/image" Target="../media/image3.png"/><Relationship Id="rId5" Type="http://schemas.openxmlformats.org/officeDocument/2006/relationships/tags" Target="../tags/tag246.xml"/><Relationship Id="rId10" Type="http://schemas.openxmlformats.org/officeDocument/2006/relationships/image" Target="../media/image2.png"/><Relationship Id="rId4" Type="http://schemas.openxmlformats.org/officeDocument/2006/relationships/tags" Target="../tags/tag245.xml"/><Relationship Id="rId9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57.xml"/><Relationship Id="rId3" Type="http://schemas.openxmlformats.org/officeDocument/2006/relationships/tags" Target="../tags/tag252.xml"/><Relationship Id="rId7" Type="http://schemas.openxmlformats.org/officeDocument/2006/relationships/tags" Target="../tags/tag256.xml"/><Relationship Id="rId2" Type="http://schemas.openxmlformats.org/officeDocument/2006/relationships/tags" Target="../tags/tag251.xml"/><Relationship Id="rId1" Type="http://schemas.openxmlformats.org/officeDocument/2006/relationships/tags" Target="../tags/tag250.xml"/><Relationship Id="rId6" Type="http://schemas.openxmlformats.org/officeDocument/2006/relationships/tags" Target="../tags/tag255.xml"/><Relationship Id="rId11" Type="http://schemas.openxmlformats.org/officeDocument/2006/relationships/image" Target="../media/image3.png"/><Relationship Id="rId5" Type="http://schemas.openxmlformats.org/officeDocument/2006/relationships/tags" Target="../tags/tag254.xml"/><Relationship Id="rId10" Type="http://schemas.openxmlformats.org/officeDocument/2006/relationships/image" Target="../media/image2.png"/><Relationship Id="rId4" Type="http://schemas.openxmlformats.org/officeDocument/2006/relationships/tags" Target="../tags/tag253.xml"/><Relationship Id="rId9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66.xml"/><Relationship Id="rId3" Type="http://schemas.openxmlformats.org/officeDocument/2006/relationships/tags" Target="../tags/tag261.xml"/><Relationship Id="rId7" Type="http://schemas.openxmlformats.org/officeDocument/2006/relationships/tags" Target="../tags/tag265.xml"/><Relationship Id="rId2" Type="http://schemas.openxmlformats.org/officeDocument/2006/relationships/tags" Target="../tags/tag260.xml"/><Relationship Id="rId1" Type="http://schemas.openxmlformats.org/officeDocument/2006/relationships/tags" Target="../tags/tag259.xml"/><Relationship Id="rId6" Type="http://schemas.openxmlformats.org/officeDocument/2006/relationships/tags" Target="../tags/tag264.xml"/><Relationship Id="rId11" Type="http://schemas.openxmlformats.org/officeDocument/2006/relationships/image" Target="../media/image3.png"/><Relationship Id="rId5" Type="http://schemas.openxmlformats.org/officeDocument/2006/relationships/tags" Target="../tags/tag263.xml"/><Relationship Id="rId10" Type="http://schemas.openxmlformats.org/officeDocument/2006/relationships/image" Target="../media/image2.png"/><Relationship Id="rId4" Type="http://schemas.openxmlformats.org/officeDocument/2006/relationships/tags" Target="../tags/tag262.xml"/><Relationship Id="rId9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74.xml"/><Relationship Id="rId3" Type="http://schemas.openxmlformats.org/officeDocument/2006/relationships/tags" Target="../tags/tag269.xml"/><Relationship Id="rId7" Type="http://schemas.openxmlformats.org/officeDocument/2006/relationships/tags" Target="../tags/tag273.xml"/><Relationship Id="rId12" Type="http://schemas.openxmlformats.org/officeDocument/2006/relationships/image" Target="../media/image3.png"/><Relationship Id="rId2" Type="http://schemas.openxmlformats.org/officeDocument/2006/relationships/tags" Target="../tags/tag268.xml"/><Relationship Id="rId1" Type="http://schemas.openxmlformats.org/officeDocument/2006/relationships/tags" Target="../tags/tag267.xml"/><Relationship Id="rId6" Type="http://schemas.openxmlformats.org/officeDocument/2006/relationships/tags" Target="../tags/tag272.xml"/><Relationship Id="rId11" Type="http://schemas.openxmlformats.org/officeDocument/2006/relationships/image" Target="../media/image2.png"/><Relationship Id="rId5" Type="http://schemas.openxmlformats.org/officeDocument/2006/relationships/tags" Target="../tags/tag271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270.xml"/><Relationship Id="rId9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7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83.xml"/><Relationship Id="rId3" Type="http://schemas.openxmlformats.org/officeDocument/2006/relationships/tags" Target="../tags/tag278.xml"/><Relationship Id="rId7" Type="http://schemas.openxmlformats.org/officeDocument/2006/relationships/tags" Target="../tags/tag282.xml"/><Relationship Id="rId12" Type="http://schemas.openxmlformats.org/officeDocument/2006/relationships/image" Target="../media/image7.png"/><Relationship Id="rId2" Type="http://schemas.openxmlformats.org/officeDocument/2006/relationships/tags" Target="../tags/tag277.xml"/><Relationship Id="rId1" Type="http://schemas.openxmlformats.org/officeDocument/2006/relationships/tags" Target="../tags/tag276.xml"/><Relationship Id="rId6" Type="http://schemas.openxmlformats.org/officeDocument/2006/relationships/tags" Target="../tags/tag281.xml"/><Relationship Id="rId11" Type="http://schemas.openxmlformats.org/officeDocument/2006/relationships/image" Target="../media/image3.png"/><Relationship Id="rId5" Type="http://schemas.openxmlformats.org/officeDocument/2006/relationships/tags" Target="../tags/tag280.xml"/><Relationship Id="rId10" Type="http://schemas.openxmlformats.org/officeDocument/2006/relationships/image" Target="../media/image2.png"/><Relationship Id="rId4" Type="http://schemas.openxmlformats.org/officeDocument/2006/relationships/tags" Target="../tags/tag279.xml"/><Relationship Id="rId9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05.xml"/><Relationship Id="rId3" Type="http://schemas.openxmlformats.org/officeDocument/2006/relationships/tags" Target="../tags/tag200.xml"/><Relationship Id="rId7" Type="http://schemas.openxmlformats.org/officeDocument/2006/relationships/tags" Target="../tags/tag204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6" Type="http://schemas.openxmlformats.org/officeDocument/2006/relationships/tags" Target="../tags/tag203.xml"/><Relationship Id="rId11" Type="http://schemas.openxmlformats.org/officeDocument/2006/relationships/image" Target="../media/image3.png"/><Relationship Id="rId5" Type="http://schemas.openxmlformats.org/officeDocument/2006/relationships/tags" Target="../tags/tag202.xml"/><Relationship Id="rId10" Type="http://schemas.openxmlformats.org/officeDocument/2006/relationships/image" Target="../media/image2.png"/><Relationship Id="rId4" Type="http://schemas.openxmlformats.org/officeDocument/2006/relationships/tags" Target="../tags/tag201.xml"/><Relationship Id="rId9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14.xml"/><Relationship Id="rId3" Type="http://schemas.openxmlformats.org/officeDocument/2006/relationships/tags" Target="../tags/tag209.xml"/><Relationship Id="rId7" Type="http://schemas.openxmlformats.org/officeDocument/2006/relationships/tags" Target="../tags/tag213.xml"/><Relationship Id="rId12" Type="http://schemas.openxmlformats.org/officeDocument/2006/relationships/image" Target="../media/image3.png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tags" Target="../tags/tag212.xml"/><Relationship Id="rId11" Type="http://schemas.openxmlformats.org/officeDocument/2006/relationships/image" Target="../media/image2.png"/><Relationship Id="rId5" Type="http://schemas.openxmlformats.org/officeDocument/2006/relationships/tags" Target="../tags/tag211.xml"/><Relationship Id="rId10" Type="http://schemas.openxmlformats.org/officeDocument/2006/relationships/slideLayout" Target="../slideLayouts/slideLayout25.xml"/><Relationship Id="rId4" Type="http://schemas.openxmlformats.org/officeDocument/2006/relationships/tags" Target="../tags/tag210.xml"/><Relationship Id="rId9" Type="http://schemas.openxmlformats.org/officeDocument/2006/relationships/tags" Target="../tags/tag2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tags" Target="../tags/tag219.xml"/><Relationship Id="rId7" Type="http://schemas.openxmlformats.org/officeDocument/2006/relationships/tags" Target="../tags/tag223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6" Type="http://schemas.openxmlformats.org/officeDocument/2006/relationships/tags" Target="../tags/tag222.xml"/><Relationship Id="rId5" Type="http://schemas.openxmlformats.org/officeDocument/2006/relationships/tags" Target="../tags/tag221.xml"/><Relationship Id="rId10" Type="http://schemas.openxmlformats.org/officeDocument/2006/relationships/image" Target="../media/image3.png"/><Relationship Id="rId4" Type="http://schemas.openxmlformats.org/officeDocument/2006/relationships/tags" Target="../tags/tag220.xml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32.xml"/><Relationship Id="rId3" Type="http://schemas.openxmlformats.org/officeDocument/2006/relationships/tags" Target="../tags/tag227.xml"/><Relationship Id="rId7" Type="http://schemas.openxmlformats.org/officeDocument/2006/relationships/tags" Target="../tags/tag231.xm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6" Type="http://schemas.openxmlformats.org/officeDocument/2006/relationships/tags" Target="../tags/tag230.xml"/><Relationship Id="rId11" Type="http://schemas.openxmlformats.org/officeDocument/2006/relationships/image" Target="../media/image3.png"/><Relationship Id="rId5" Type="http://schemas.openxmlformats.org/officeDocument/2006/relationships/tags" Target="../tags/tag229.xml"/><Relationship Id="rId10" Type="http://schemas.openxmlformats.org/officeDocument/2006/relationships/image" Target="../media/image2.png"/><Relationship Id="rId4" Type="http://schemas.openxmlformats.org/officeDocument/2006/relationships/tags" Target="../tags/tag228.xml"/><Relationship Id="rId9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4"/>
          </p:nvPr>
        </p:nvSpPr>
        <p:spPr>
          <a:xfrm>
            <a:off x="487680" y="2917825"/>
            <a:ext cx="4824730" cy="282575"/>
          </a:xfrm>
        </p:spPr>
        <p:txBody>
          <a:bodyPr wrap="square" lIns="0" tIns="0" rIns="0" bIns="0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</a:pPr>
            <a:r>
              <a:rPr kumimoji="0" lang="zh-CN" altLang="en-US" sz="4000" b="0" i="0" u="none" strike="noStrike" kern="1200" cap="none" spc="200" normalizeH="0" baseline="0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诸多学者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</a:pPr>
            <a:r>
              <a:rPr kumimoji="0" lang="zh-CN" altLang="en-US" sz="4000" b="0" i="0" u="none" strike="noStrike" kern="1200" cap="none" spc="200" normalizeH="0" baseline="0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对方方日记的论争</a:t>
            </a:r>
          </a:p>
        </p:txBody>
      </p:sp>
      <p:sp>
        <p:nvSpPr>
          <p:cNvPr id="3074" name="标题 3073"/>
          <p:cNvSpPr>
            <a:spLocks noGrp="1"/>
          </p:cNvSpPr>
          <p:nvPr>
            <p:ph type="ctrTitle" idx="13"/>
          </p:nvPr>
        </p:nvSpPr>
        <p:spPr>
          <a:xfrm>
            <a:off x="0" y="1049655"/>
            <a:ext cx="7573645" cy="1077595"/>
          </a:xfrm>
        </p:spPr>
        <p:txBody>
          <a:bodyPr wrap="square" lIns="90000" tIns="46800" rIns="90000" bIns="46800" anchor="ctr" anchorCtr="0">
            <a:noAutofit/>
            <a:scene3d>
              <a:camera prst="orthographicFront"/>
              <a:lightRig rig="threePt" dir="t"/>
            </a:scene3d>
          </a:bodyPr>
          <a:lstStyle/>
          <a:p>
            <a:pPr defTabSz="914400" fontAlgn="auto">
              <a:buClrTx/>
              <a:buSzTx/>
              <a:buFontTx/>
            </a:pPr>
            <a:r>
              <a:rPr lang="en-US" altLang="zh-CN" sz="54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54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撕裂</a:t>
            </a:r>
            <a:r>
              <a:rPr lang="en-US" altLang="zh-CN" sz="54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·</a:t>
            </a:r>
            <a:r>
              <a:rPr lang="zh-CN" altLang="en-US" sz="54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思考</a:t>
            </a:r>
            <a:r>
              <a:rPr lang="en-US" altLang="zh-CN" sz="54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·</a:t>
            </a:r>
            <a:r>
              <a:rPr lang="zh-CN" altLang="en-US" sz="54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思辨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58465" y="333375"/>
            <a:ext cx="5944870" cy="2584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</a:t>
            </a:r>
            <a:r>
              <a:rPr lang="zh-CN" altLang="en-US" sz="9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行楷" panose="02010800040101010101" charset="-122"/>
                <a:ea typeface="华文行楷" panose="02010800040101010101" charset="-122"/>
              </a:rPr>
              <a:t>爱</a:t>
            </a:r>
            <a:r>
              <a:rPr lang="zh-CN" altLang="en-US" sz="6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行楷" panose="02010800040101010101" charset="-122"/>
                <a:ea typeface="华文行楷" panose="02010800040101010101" charset="-122"/>
              </a:rPr>
              <a:t>，无畏生命     </a:t>
            </a:r>
          </a:p>
          <a:p>
            <a:r>
              <a:rPr lang="zh-CN" altLang="en-US" sz="6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行楷" panose="02010800040101010101" charset="-122"/>
                <a:ea typeface="华文行楷" panose="02010800040101010101" charset="-122"/>
              </a:rPr>
              <a:t>              的焰火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27680" y="3879215"/>
            <a:ext cx="6529705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4800">
                <a:solidFill>
                  <a:srgbClr val="0733F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—</a:t>
            </a:r>
            <a:r>
              <a:rPr lang="zh-CN" altLang="en-US" sz="4800">
                <a:solidFill>
                  <a:srgbClr val="0733F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《红楼梦》里</a:t>
            </a:r>
          </a:p>
          <a:p>
            <a:r>
              <a:rPr lang="zh-CN" altLang="en-US" sz="4800">
                <a:solidFill>
                  <a:srgbClr val="0733F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值得铭记的爱情故事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529" y="5732145"/>
            <a:ext cx="83150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0733F1"/>
                </a:solidFill>
              </a:rPr>
              <a:t>     </a:t>
            </a:r>
            <a:r>
              <a:rPr lang="en-US" altLang="zh-CN" sz="3200" b="1" smtClean="0">
                <a:solidFill>
                  <a:srgbClr val="0733F1"/>
                </a:solidFill>
              </a:rPr>
              <a:t>2022</a:t>
            </a:r>
            <a:r>
              <a:rPr lang="zh-CN" altLang="en-US" sz="3200" b="1" smtClean="0">
                <a:solidFill>
                  <a:srgbClr val="0733F1"/>
                </a:solidFill>
              </a:rPr>
              <a:t>年</a:t>
            </a:r>
            <a:r>
              <a:rPr lang="zh-CN" altLang="en-US" sz="3200" b="1" dirty="0">
                <a:solidFill>
                  <a:srgbClr val="0733F1"/>
                </a:solidFill>
              </a:rPr>
              <a:t>高考语文总复习专题课件 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173095" y="1183640"/>
            <a:ext cx="620331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   </a:t>
            </a:r>
            <a:r>
              <a:rPr lang="zh-CN" altLang="en-US" sz="6600" b="1">
                <a:solidFill>
                  <a:schemeClr val="accent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春 深 几 重？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104515" y="3376930"/>
            <a:ext cx="64528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0733F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   </a:t>
            </a:r>
            <a:r>
              <a:rPr lang="en-US" altLang="zh-CN" sz="4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—</a:t>
            </a:r>
            <a:r>
              <a:rPr lang="zh-CN" altLang="en-US" sz="4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《红楼梦》里的</a:t>
            </a:r>
            <a:endParaRPr lang="zh-CN" altLang="en-US" sz="4800">
              <a:solidFill>
                <a:schemeClr val="accent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+mn-ea"/>
            </a:endParaRPr>
          </a:p>
          <a:p>
            <a:r>
              <a:rPr lang="zh-CN" altLang="en-US" sz="4800">
                <a:solidFill>
                  <a:schemeClr val="accent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           </a:t>
            </a:r>
            <a:r>
              <a:rPr lang="zh-CN" altLang="en-US" sz="6000">
                <a:solidFill>
                  <a:schemeClr val="accent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三个春天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2"/>
      <p:bldP spid="9" grpId="3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14680" y="749300"/>
            <a:ext cx="7519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150">
                <a:solidFill>
                  <a:srgbClr val="FF0000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探春理家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0240" y="1564005"/>
            <a:ext cx="748347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  <a:cs typeface="+mj-ea"/>
                <a:sym typeface="+mn-ea"/>
              </a:rPr>
              <a:t>探春精明、干练，在这一治家的过程中做了很多兴利除弊之事，</a:t>
            </a:r>
            <a:r>
              <a:rPr lang="zh-CN" altLang="en-US" sz="2800" b="1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  <a:cs typeface="+mj-ea"/>
              </a:rPr>
              <a:t>执行“开源节流”的原则，节流主要裁减了一些重复的用度开销；开源方面则主要推行了承包责任制，让老嬷嬷们每人分担一项事物，所得收入除了上缴部分，自己可以得到一部分。可以说，探春是大观园</a:t>
            </a:r>
            <a:r>
              <a:rPr lang="zh-CN" altLang="en-US" sz="2800" b="1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  <a:cs typeface="+mj-ea"/>
                <a:sym typeface="+mn-ea"/>
              </a:rPr>
              <a:t>智慧的</a:t>
            </a:r>
            <a:r>
              <a:rPr lang="zh-CN" altLang="en-US" sz="2800" b="1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  <a:cs typeface="+mj-ea"/>
              </a:rPr>
              <a:t>变革者，她见识长远，措施得当，这种种做法，使得日渐败落的贾府“人尽其力、地尽其利、物尽其用”。探春理家意味着女儿们开始当家理事，不再只拘囿于闺阁内闱。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1"/>
      <p:bldP spid="4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2" descr="D:/直播材料/作文/file:/C:/Users/1V994W2/PycharmProjects/PPT_Background_Generation/pic_temp/0_pic_quater_left_up.png"/>
          <p:cNvPicPr/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图片 1" descr="D:/直播材料/作文/file:/C:/Users/1V994W2/PycharmProjects/PPT_Background_Generation/pic_temp/1_pic_quater_right_up.png"/>
          <p:cNvPicPr/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任意多边形: 形状 42"/>
          <p:cNvSpPr/>
          <p:nvPr>
            <p:custDataLst>
              <p:tags r:id="rId4"/>
            </p:custDataLst>
          </p:nvPr>
        </p:nvSpPr>
        <p:spPr>
          <a:xfrm>
            <a:off x="0" y="140335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5"/>
            </p:custDataLst>
          </p:nvPr>
        </p:nvSpPr>
        <p:spPr>
          <a:xfrm>
            <a:off x="2960053" y="140335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>
            <p:custDataLst>
              <p:tags r:id="rId6"/>
            </p:custDataLst>
          </p:nvPr>
        </p:nvSpPr>
        <p:spPr>
          <a:xfrm>
            <a:off x="687070" y="730885"/>
            <a:ext cx="8025765" cy="5765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rmAutofit lnSpcReduction="10000"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000" b="1" spc="400" baseline="0" noProof="1"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+mn-cs"/>
              </a:rPr>
              <a:t>  </a:t>
            </a:r>
            <a:r>
              <a:rPr lang="zh-CN" altLang="en-US" sz="2800" b="1" spc="40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cs"/>
              </a:rPr>
              <a:t>平儿行权</a:t>
            </a:r>
          </a:p>
        </p:txBody>
      </p:sp>
      <p:sp>
        <p:nvSpPr>
          <p:cNvPr id="6" name="任意多边形: 形状 5"/>
          <p:cNvSpPr/>
          <p:nvPr>
            <p:custDataLst>
              <p:tags r:id="rId7"/>
            </p:custDataLst>
          </p:nvPr>
        </p:nvSpPr>
        <p:spPr>
          <a:xfrm flipH="1">
            <a:off x="5986463" y="6158230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任意多边形: 形状 6"/>
          <p:cNvSpPr/>
          <p:nvPr>
            <p:custDataLst>
              <p:tags r:id="rId8"/>
            </p:custDataLst>
          </p:nvPr>
        </p:nvSpPr>
        <p:spPr>
          <a:xfrm flipH="1">
            <a:off x="0" y="6158230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6940" y="1461135"/>
            <a:ext cx="7541895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600" b="1" spc="150">
                <a:solidFill>
                  <a:schemeClr val="accent3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第61回平儿处理茯苓霜失窃案，平儿查明底细，同宝玉等计议，准备瞒赃了结。对于“做贼的”姐妹彩云毫无嫌弃之心，既保护，又诫饬；为了顾全探春的体面，也就不再追究赵姨娘这个“窝主”；担了贼名的柳五儿是冤枉的，自然得到了开脱，其母柳嫂的厨娘差使也不致被开革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16940" y="4078605"/>
            <a:ext cx="751268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600" b="1">
                <a:solidFill>
                  <a:schemeClr val="accent3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平儿处理完“茯苓霜失窃”案后，回去向凤姐作汇报。凤姐</a:t>
            </a:r>
            <a:r>
              <a:rPr lang="zh-CN" sz="2600" b="1">
                <a:solidFill>
                  <a:schemeClr val="accent3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使</a:t>
            </a:r>
            <a:r>
              <a:rPr sz="2600" b="1">
                <a:solidFill>
                  <a:schemeClr val="accent3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威严</a:t>
            </a:r>
            <a:r>
              <a:rPr lang="zh-CN" sz="2600" b="1">
                <a:solidFill>
                  <a:schemeClr val="accent3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出阴招。</a:t>
            </a:r>
            <a:r>
              <a:rPr sz="2600" b="1">
                <a:solidFill>
                  <a:schemeClr val="accent3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平儿却极为明理，好言劝道：“何苦来操这心！得放手时须放手</a:t>
            </a:r>
            <a:r>
              <a:rPr lang="zh-CN" sz="2600" b="1">
                <a:solidFill>
                  <a:schemeClr val="accent3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。从中也见出平儿</a:t>
            </a:r>
            <a:r>
              <a:rPr lang="zh-CN" altLang="en-US" sz="2600" b="1" smtClean="0">
                <a:solidFill>
                  <a:schemeClr val="accent3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宽容大度、心地善良、处事平和的性格特征。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" grpId="1"/>
      <p:bldP spid="5" grpId="2"/>
      <p:bldP spid="5" grpId="3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2" descr="D:/直播材料/作文/file:/C:/Users/1V994W2/PycharmProjects/PPT_Background_Generation/pic_temp/0_pic_quater_left_up.png"/>
          <p:cNvPicPr/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图片 1" descr="D:/直播材料/作文/file:/C:/Users/1V994W2/PycharmProjects/PPT_Background_Generation/pic_temp/1_pic_quater_right_up.png"/>
          <p:cNvPicPr/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任意多边形: 形状 42"/>
          <p:cNvSpPr/>
          <p:nvPr>
            <p:custDataLst>
              <p:tags r:id="rId4"/>
            </p:custDataLst>
          </p:nvPr>
        </p:nvSpPr>
        <p:spPr>
          <a:xfrm>
            <a:off x="0" y="140335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5"/>
            </p:custDataLst>
          </p:nvPr>
        </p:nvSpPr>
        <p:spPr>
          <a:xfrm>
            <a:off x="2960053" y="140335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>
            <p:custDataLst>
              <p:tags r:id="rId6"/>
            </p:custDataLst>
          </p:nvPr>
        </p:nvSpPr>
        <p:spPr>
          <a:xfrm>
            <a:off x="774700" y="882015"/>
            <a:ext cx="8025765" cy="5765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rmAutofit lnSpcReduction="10000"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000" b="1" spc="400" baseline="0" noProof="1"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+mn-cs"/>
              </a:rPr>
              <a:t>  </a:t>
            </a:r>
            <a:r>
              <a:rPr lang="zh-CN" altLang="en-US" sz="2800" b="1" spc="40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cs"/>
              </a:rPr>
              <a:t>宝玉生日</a:t>
            </a:r>
          </a:p>
        </p:txBody>
      </p:sp>
      <p:sp>
        <p:nvSpPr>
          <p:cNvPr id="6" name="任意多边形: 形状 5"/>
          <p:cNvSpPr/>
          <p:nvPr>
            <p:custDataLst>
              <p:tags r:id="rId7"/>
            </p:custDataLst>
          </p:nvPr>
        </p:nvSpPr>
        <p:spPr>
          <a:xfrm flipH="1">
            <a:off x="5986463" y="6158230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任意多边形: 形状 6"/>
          <p:cNvSpPr/>
          <p:nvPr>
            <p:custDataLst>
              <p:tags r:id="rId8"/>
            </p:custDataLst>
          </p:nvPr>
        </p:nvSpPr>
        <p:spPr>
          <a:xfrm flipH="1">
            <a:off x="0" y="6158230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9005" y="1609725"/>
            <a:ext cx="754189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700" b="1">
                <a:solidFill>
                  <a:schemeClr val="accent3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微软雅黑" panose="020B0503020204020204" charset="-122"/>
              </a:rPr>
              <a:t>此次的盛宴真可谓是众芳云集，大观园内除了之前的宝黛钗众姊妹，还加入了很多新人，宝琴、岫烟、香菱、芳官等等</a:t>
            </a:r>
            <a:r>
              <a:rPr lang="zh-CN" sz="2700" b="1">
                <a:solidFill>
                  <a:schemeClr val="accent3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微软雅黑" panose="020B0503020204020204" charset="-122"/>
              </a:rPr>
              <a:t>。白天先是在红香圃内大摆宴席，晚间进行了一次盛大的分封花神仪式，当晚到场的很多人都抽都抽到了属于自己的花签。宝钗是牡丹，黛玉芙蓉，探春杏花，李纨老梅，湘云海棠，袭人桃花，香菱并蒂花，还有麝月荼蘼花。</a:t>
            </a:r>
            <a:r>
              <a:rPr sz="2700" b="1">
                <a:solidFill>
                  <a:schemeClr val="accent3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大家齐为花王贺寿，有一个词叫做韶华盛极，就是这次盛宴的写照，也成为众女儿的一次集体的狂欢。</a:t>
            </a:r>
            <a:endParaRPr lang="zh-CN" sz="2700" b="1">
              <a:solidFill>
                <a:schemeClr val="accent3"/>
              </a:solidFill>
              <a:uFillTx/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2" descr="D:/直播材料/作文/file:/C:/Users/1V994W2/PycharmProjects/PPT_Background_Generation/pic_temp/0_pic_quater_left_up.png"/>
          <p:cNvPicPr/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图片 1" descr="D:/直播材料/作文/file:/C:/Users/1V994W2/PycharmProjects/PPT_Background_Generation/pic_temp/1_pic_quater_right_up.png"/>
          <p:cNvPicPr/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任意多边形: 形状 42"/>
          <p:cNvSpPr/>
          <p:nvPr>
            <p:custDataLst>
              <p:tags r:id="rId4"/>
            </p:custDataLst>
          </p:nvPr>
        </p:nvSpPr>
        <p:spPr>
          <a:xfrm>
            <a:off x="0" y="140335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5"/>
            </p:custDataLst>
          </p:nvPr>
        </p:nvSpPr>
        <p:spPr>
          <a:xfrm>
            <a:off x="2960053" y="140335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>
            <p:custDataLst>
              <p:tags r:id="rId6"/>
            </p:custDataLst>
          </p:nvPr>
        </p:nvSpPr>
        <p:spPr>
          <a:xfrm>
            <a:off x="625475" y="967740"/>
            <a:ext cx="8025765" cy="5765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rmAutofit fontScale="90000" lnSpcReduction="20000"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000" b="1" spc="400" baseline="0" noProof="1"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+mn-cs"/>
              </a:rPr>
              <a:t>  </a:t>
            </a:r>
            <a:r>
              <a:rPr lang="zh-CN" altLang="en-US" sz="3445" b="1" spc="40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微软雅黑" panose="020B0503020204020204" charset="-122"/>
                <a:ea typeface="微软雅黑"/>
                <a:cs typeface="+mn-cs"/>
              </a:rPr>
              <a:t>园中斗草</a:t>
            </a:r>
          </a:p>
        </p:txBody>
      </p:sp>
      <p:sp>
        <p:nvSpPr>
          <p:cNvPr id="6" name="任意多边形: 形状 5"/>
          <p:cNvSpPr/>
          <p:nvPr>
            <p:custDataLst>
              <p:tags r:id="rId7"/>
            </p:custDataLst>
          </p:nvPr>
        </p:nvSpPr>
        <p:spPr>
          <a:xfrm flipH="1">
            <a:off x="5986463" y="6158230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任意多边形: 形状 6"/>
          <p:cNvSpPr/>
          <p:nvPr>
            <p:custDataLst>
              <p:tags r:id="rId8"/>
            </p:custDataLst>
          </p:nvPr>
        </p:nvSpPr>
        <p:spPr>
          <a:xfrm flipH="1">
            <a:off x="0" y="6158230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3610" y="1929765"/>
            <a:ext cx="762635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>
                <a:solidFill>
                  <a:schemeClr val="accent3"/>
                </a:solidFill>
              </a:rPr>
              <a:t>第62回中写道，外面小螺和香菱、芳官、蕊官、藕官、荳官等四五个人，都满园中玩了一回，大家采些花草来兜着，坐在花草堆中斗草。这一个说</a:t>
            </a:r>
            <a:r>
              <a:rPr lang="en-US" sz="3200" b="1">
                <a:solidFill>
                  <a:schemeClr val="accent3"/>
                </a:solidFill>
              </a:rPr>
              <a:t>“</a:t>
            </a:r>
            <a:r>
              <a:rPr sz="3200" b="1">
                <a:solidFill>
                  <a:schemeClr val="accent3"/>
                </a:solidFill>
              </a:rPr>
              <a:t>我有观音柳</a:t>
            </a:r>
            <a:r>
              <a:rPr lang="en-US" sz="3200" b="1">
                <a:solidFill>
                  <a:schemeClr val="accent3"/>
                </a:solidFill>
              </a:rPr>
              <a:t>”</a:t>
            </a:r>
            <a:r>
              <a:rPr sz="3200" b="1">
                <a:solidFill>
                  <a:schemeClr val="accent3"/>
                </a:solidFill>
              </a:rPr>
              <a:t>，那一个说</a:t>
            </a:r>
            <a:r>
              <a:rPr lang="en-US" altLang="zh-CN" sz="3200" b="1">
                <a:solidFill>
                  <a:schemeClr val="accent3"/>
                </a:solidFill>
              </a:rPr>
              <a:t>“</a:t>
            </a:r>
            <a:r>
              <a:rPr sz="3200" b="1">
                <a:solidFill>
                  <a:schemeClr val="accent3"/>
                </a:solidFill>
              </a:rPr>
              <a:t>我有罗汉松</a:t>
            </a:r>
            <a:r>
              <a:rPr lang="en-US" sz="3200" b="1">
                <a:solidFill>
                  <a:schemeClr val="accent3"/>
                </a:solidFill>
              </a:rPr>
              <a:t>”</a:t>
            </a:r>
            <a:r>
              <a:rPr sz="3200" b="1">
                <a:solidFill>
                  <a:schemeClr val="accent3"/>
                </a:solidFill>
              </a:rPr>
              <a:t>，这一个说</a:t>
            </a:r>
            <a:r>
              <a:rPr lang="en-US" sz="3200" b="1">
                <a:solidFill>
                  <a:schemeClr val="accent3"/>
                </a:solidFill>
              </a:rPr>
              <a:t>“</a:t>
            </a:r>
            <a:r>
              <a:rPr sz="3200" b="1">
                <a:solidFill>
                  <a:schemeClr val="accent3"/>
                </a:solidFill>
              </a:rPr>
              <a:t>我有《牡丹亭》里的牡丹花</a:t>
            </a:r>
            <a:r>
              <a:rPr lang="en-US" sz="3200" b="1">
                <a:solidFill>
                  <a:schemeClr val="accent3"/>
                </a:solidFill>
              </a:rPr>
              <a:t>”</a:t>
            </a:r>
            <a:r>
              <a:rPr sz="3200" b="1">
                <a:solidFill>
                  <a:schemeClr val="accent3"/>
                </a:solidFill>
              </a:rPr>
              <a:t>，那一个说</a:t>
            </a:r>
            <a:r>
              <a:rPr lang="en-US" sz="3200" b="1">
                <a:solidFill>
                  <a:schemeClr val="accent3"/>
                </a:solidFill>
              </a:rPr>
              <a:t>“</a:t>
            </a:r>
            <a:r>
              <a:rPr sz="3200" b="1">
                <a:solidFill>
                  <a:schemeClr val="accent3"/>
                </a:solidFill>
              </a:rPr>
              <a:t>我有《琵琶记》里的琵琶果。</a:t>
            </a:r>
            <a:r>
              <a:rPr lang="en-US" sz="3200" b="1">
                <a:solidFill>
                  <a:schemeClr val="accent3"/>
                </a:solidFill>
              </a:rPr>
              <a:t>”</a:t>
            </a:r>
            <a:r>
              <a:rPr lang="zh-CN" altLang="en-US" sz="3200" b="1">
                <a:solidFill>
                  <a:schemeClr val="accent3"/>
                </a:solidFill>
              </a:rPr>
              <a:t>都充满着童趣，充满着青春的朝气或活力。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" grpId="1"/>
      <p:bldP spid="5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576580" y="540385"/>
            <a:ext cx="7591425" cy="705485"/>
          </a:xfrm>
        </p:spPr>
        <p:txBody>
          <a:bodyPr lIns="101600" tIns="0" rIns="82550" bIns="0" rtlCol="0">
            <a:normAutofit fontScale="25000"/>
            <a:scene3d>
              <a:camera prst="orthographicFront"/>
              <a:lightRig rig="threePt" dir="t"/>
            </a:scene3d>
          </a:bodyPr>
          <a:lstStyle/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2800" b="1" i="0" u="none" strike="noStrike" kern="1200" cap="none" spc="15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华文中宋" panose="02010600040101010101" charset="-122"/>
                <a:ea typeface="华文中宋" panose="02010600040101010101" charset="-122"/>
                <a:cs typeface="黑体" panose="02010609060101010101" charset="-122"/>
                <a:sym typeface="+mn-ea"/>
              </a:rPr>
              <a:t>   </a:t>
            </a:r>
            <a:r>
              <a:rPr kumimoji="0" lang="zh-CN" altLang="en-US" sz="12800" b="1" i="0" u="none" strike="noStrike" kern="1200" cap="none" spc="15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华文中宋" panose="02010600040101010101" charset="-122"/>
                <a:ea typeface="华文中宋" panose="02010600040101010101" charset="-122"/>
                <a:cs typeface="黑体" panose="02010609060101010101" charset="-122"/>
                <a:sym typeface="+mn-ea"/>
              </a:rPr>
              <a:t>湘云醉卧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40435" y="1314450"/>
            <a:ext cx="745680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3"/>
                </a:solidFill>
              </a:rPr>
              <a:t>贾宝玉、薛宝琴、邢岫烟、平儿四人同一天过生日。湘云和小姐妹们一起玩，大家行酒令,兴致很高，难免多喝了几杯。等到散席的时候，大家发现湘云不知跑到哪去了。这时走进来一个小丫头说找着湘云了，在后花园的青石板上呼呼大睡呢。大家赶到后花园，发现湘云侧卧在青石板上，睡的很是香。旁边的芍药在风中飘落，湘云的身上、脸上、头上、衣服上都是芍药的花瓣，花瓣映衬着湘云的衣服，画面实在太美。她手中的扇子掉在地上都被花埋了一半，更有蝴蝶蜜蜂相伴周边。醉酒的湘云嘴里还念叨着酒令。多么率性，多么纯真！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2"/>
      <p:bldP spid="2" grpId="3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2" descr="D:/直播材料/作文/file:/C:/Users/1V994W2/PycharmProjects/PPT_Background_Generation/pic_temp/0_pic_quater_left_up.png"/>
          <p:cNvPicPr/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图片 1" descr="D:/直播材料/作文/file:/C:/Users/1V994W2/PycharmProjects/PPT_Background_Generation/pic_temp/1_pic_quater_right_up.png"/>
          <p:cNvPicPr/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任意多边形: 形状 42"/>
          <p:cNvSpPr/>
          <p:nvPr>
            <p:custDataLst>
              <p:tags r:id="rId4"/>
            </p:custDataLst>
          </p:nvPr>
        </p:nvSpPr>
        <p:spPr>
          <a:xfrm>
            <a:off x="0" y="140335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5"/>
            </p:custDataLst>
          </p:nvPr>
        </p:nvSpPr>
        <p:spPr>
          <a:xfrm>
            <a:off x="2960053" y="140335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>
            <p:custDataLst>
              <p:tags r:id="rId6"/>
            </p:custDataLst>
          </p:nvPr>
        </p:nvSpPr>
        <p:spPr>
          <a:xfrm>
            <a:off x="815340" y="949325"/>
            <a:ext cx="7439025" cy="704215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900" b="1" spc="150">
                <a:solidFill>
                  <a:srgbClr val="FF0000"/>
                </a:solidFill>
                <a:latin typeface="+mj-ea"/>
                <a:ea typeface="+mj-ea"/>
                <a:cs typeface="华文中宋" panose="02010600040101010101" charset="-122"/>
                <a:sym typeface="微软雅黑" panose="020B0503020204020204" charset="-122"/>
              </a:rPr>
              <a:t>离散</a:t>
            </a:r>
            <a:r>
              <a:rPr lang="zh-CN" altLang="en-US" sz="2900" b="1" spc="150">
                <a:solidFill>
                  <a:schemeClr val="accent3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：第三个春天（第七十回）</a:t>
            </a:r>
            <a:r>
              <a:rPr lang="zh-CN" altLang="en-US" sz="2900" spc="150">
                <a:solidFill>
                  <a:schemeClr val="accent3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</a:t>
            </a:r>
            <a:r>
              <a:rPr lang="en-US" altLang="zh-CN" sz="2900" baseline="0" noProof="1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 </a:t>
            </a:r>
            <a:r>
              <a:rPr lang="en-US" altLang="zh-CN" sz="1500" spc="150" baseline="0" noProof="1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sz="2400" spc="150" baseline="0" noProof="1"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任意多边形: 形状 5"/>
          <p:cNvSpPr/>
          <p:nvPr>
            <p:custDataLst>
              <p:tags r:id="rId7"/>
            </p:custDataLst>
          </p:nvPr>
        </p:nvSpPr>
        <p:spPr>
          <a:xfrm flipH="1">
            <a:off x="5986463" y="6158230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任意多边形: 形状 6"/>
          <p:cNvSpPr/>
          <p:nvPr>
            <p:custDataLst>
              <p:tags r:id="rId8"/>
            </p:custDataLst>
          </p:nvPr>
        </p:nvSpPr>
        <p:spPr>
          <a:xfrm flipH="1">
            <a:off x="0" y="6158230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5340" y="1969135"/>
            <a:ext cx="7616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这个春天</a:t>
            </a:r>
            <a:r>
              <a:rPr sz="28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流露出感伤和悲凉的气氛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5340" y="2908300"/>
            <a:ext cx="751268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这个春天，不如意的事情接二连三地发生。冷遁了柳湘莲，剑刎了尤小妹，金逝了尤二姐，气病了柳五儿闲愁胡恨，一重不了一重添。宝玉情色若痴，语言常乱，似染怔忡之疾。</a:t>
            </a:r>
            <a:r>
              <a:rPr sz="28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黛玉结社</a:t>
            </a:r>
            <a:r>
              <a:rPr lang="zh-CN" sz="28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、湘云填词，群芳放风筝，都充满着悲凉的意味，一幕幕悲剧已经在上演。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" grpId="1"/>
      <p:bldP spid="5" grpId="2"/>
      <p:bldP spid="5" grpId="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2" descr="D:/直播材料/作文/file:/C:/Users/1V994W2/PycharmProjects/PPT_Background_Generation/pic_temp/0_pic_quater_left_up.png"/>
          <p:cNvPicPr/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图片 1" descr="D:/直播材料/作文/file:/C:/Users/1V994W2/PycharmProjects/PPT_Background_Generation/pic_temp/1_pic_quater_right_up.png"/>
          <p:cNvPicPr/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任意多边形: 形状 42"/>
          <p:cNvSpPr/>
          <p:nvPr>
            <p:custDataLst>
              <p:tags r:id="rId4"/>
            </p:custDataLst>
          </p:nvPr>
        </p:nvSpPr>
        <p:spPr>
          <a:xfrm>
            <a:off x="0" y="140335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5"/>
            </p:custDataLst>
          </p:nvPr>
        </p:nvSpPr>
        <p:spPr>
          <a:xfrm>
            <a:off x="2960053" y="140335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>
            <p:custDataLst>
              <p:tags r:id="rId6"/>
            </p:custDataLst>
          </p:nvPr>
        </p:nvSpPr>
        <p:spPr>
          <a:xfrm>
            <a:off x="883285" y="976630"/>
            <a:ext cx="7741920" cy="5765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rmAutofit fontScale="25000" lnSpcReduction="10000"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000" b="1" spc="400" baseline="0" noProof="1"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+mn-cs"/>
              </a:rPr>
              <a:t> </a:t>
            </a:r>
            <a:r>
              <a:rPr lang="en-US" altLang="zh-CN" sz="2000" b="1" spc="40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</a:rPr>
              <a:t> </a:t>
            </a:r>
            <a:r>
              <a:rPr sz="12000" b="1" spc="15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黛玉结社</a:t>
            </a:r>
            <a:endParaRPr lang="zh-CN" altLang="en-US" sz="12000" b="1" spc="15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任意多边形: 形状 5"/>
          <p:cNvSpPr/>
          <p:nvPr>
            <p:custDataLst>
              <p:tags r:id="rId7"/>
            </p:custDataLst>
          </p:nvPr>
        </p:nvSpPr>
        <p:spPr>
          <a:xfrm flipH="1">
            <a:off x="5986463" y="6158230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任意多边形: 形状 6"/>
          <p:cNvSpPr/>
          <p:nvPr>
            <p:custDataLst>
              <p:tags r:id="rId8"/>
            </p:custDataLst>
          </p:nvPr>
        </p:nvSpPr>
        <p:spPr>
          <a:xfrm flipH="1">
            <a:off x="0" y="6158230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1070" y="1737360"/>
            <a:ext cx="762635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chemeClr val="accent3"/>
                </a:solidFill>
              </a:rPr>
              <a:t>这个春天，</a:t>
            </a:r>
            <a:r>
              <a:rPr sz="2800" b="1">
                <a:solidFill>
                  <a:schemeClr val="accent3"/>
                </a:solidFill>
              </a:rPr>
              <a:t>黛玉</a:t>
            </a:r>
            <a:r>
              <a:rPr lang="zh-CN" sz="2800" b="1">
                <a:solidFill>
                  <a:schemeClr val="accent3"/>
                </a:solidFill>
              </a:rPr>
              <a:t>发起，</a:t>
            </a:r>
            <a:r>
              <a:rPr sz="2800" b="1">
                <a:solidFill>
                  <a:schemeClr val="accent3"/>
                </a:solidFill>
              </a:rPr>
              <a:t>重建桃花社</a:t>
            </a:r>
            <a:r>
              <a:rPr lang="zh-CN" sz="2800" b="1">
                <a:solidFill>
                  <a:schemeClr val="accent3"/>
                </a:solidFill>
              </a:rPr>
              <a:t>，并</a:t>
            </a:r>
            <a:r>
              <a:rPr sz="2800" b="1">
                <a:solidFill>
                  <a:schemeClr val="accent3"/>
                </a:solidFill>
              </a:rPr>
              <a:t>为社主</a:t>
            </a:r>
            <a:r>
              <a:rPr lang="zh-CN" sz="2800" b="1">
                <a:solidFill>
                  <a:schemeClr val="accent3"/>
                </a:solidFill>
              </a:rPr>
              <a:t>，</a:t>
            </a:r>
            <a:r>
              <a:rPr sz="2800" b="1">
                <a:solidFill>
                  <a:schemeClr val="accent3"/>
                </a:solidFill>
              </a:rPr>
              <a:t>后因</a:t>
            </a:r>
            <a:r>
              <a:rPr lang="zh-CN" sz="2800" b="1">
                <a:solidFill>
                  <a:schemeClr val="accent3"/>
                </a:solidFill>
              </a:rPr>
              <a:t>诸</a:t>
            </a:r>
            <a:r>
              <a:rPr sz="2800" b="1">
                <a:solidFill>
                  <a:schemeClr val="accent3"/>
                </a:solidFill>
              </a:rPr>
              <a:t>多事情，此社并未真正结成。</a:t>
            </a:r>
            <a:r>
              <a:rPr lang="zh-CN" sz="2800" b="1">
                <a:solidFill>
                  <a:schemeClr val="accent3"/>
                </a:solidFill>
              </a:rPr>
              <a:t>黛玉的</a:t>
            </a:r>
            <a:r>
              <a:rPr sz="2800" b="1">
                <a:solidFill>
                  <a:schemeClr val="accent3"/>
                </a:solidFill>
              </a:rPr>
              <a:t>一首《桃花行》酣畅淋漓</a:t>
            </a:r>
            <a:r>
              <a:rPr lang="zh-CN" sz="2800" b="1">
                <a:solidFill>
                  <a:schemeClr val="accent3"/>
                </a:solidFill>
              </a:rPr>
              <a:t>、</a:t>
            </a:r>
            <a:r>
              <a:rPr sz="2800" b="1">
                <a:solidFill>
                  <a:schemeClr val="accent3"/>
                </a:solidFill>
              </a:rPr>
              <a:t>声调悲凄，充满凋落的悲伤，是对青春的一种追忆与不舍：胭脂鲜艳何相类，花之颜色人之泪；若将人泪比桃花，泪自长流花自媚。泪眼观花泪易干，泪干春尽花憔悴。憔悴花遮憔悴人，花飞人倦易黄昏。一声杜宇春归尽，寂寞帘栊空月痕！</a:t>
            </a:r>
            <a:r>
              <a:rPr lang="zh-CN" sz="2800" b="1">
                <a:solidFill>
                  <a:schemeClr val="accent3"/>
                </a:solidFill>
              </a:rPr>
              <a:t>这首诗</a:t>
            </a:r>
            <a:r>
              <a:rPr sz="2800" b="1">
                <a:solidFill>
                  <a:schemeClr val="accent3"/>
                </a:solidFill>
              </a:rPr>
              <a:t>与</a:t>
            </a:r>
            <a:r>
              <a:rPr lang="zh-CN" sz="2800" b="1">
                <a:solidFill>
                  <a:schemeClr val="accent3"/>
                </a:solidFill>
              </a:rPr>
              <a:t>黛玉</a:t>
            </a:r>
            <a:r>
              <a:rPr sz="2800" b="1">
                <a:solidFill>
                  <a:schemeClr val="accent3"/>
                </a:solidFill>
              </a:rPr>
              <a:t>个人的身世命运结合得紧密贴切，</a:t>
            </a:r>
            <a:r>
              <a:rPr lang="zh-CN" sz="2800" b="1">
                <a:solidFill>
                  <a:schemeClr val="accent3"/>
                </a:solidFill>
              </a:rPr>
              <a:t>这是黛玉在哀悼</a:t>
            </a:r>
            <a:r>
              <a:rPr sz="2800" b="1">
                <a:solidFill>
                  <a:schemeClr val="accent3"/>
                </a:solidFill>
              </a:rPr>
              <a:t>青春</a:t>
            </a:r>
            <a:r>
              <a:rPr lang="zh-CN" sz="2800" b="1">
                <a:solidFill>
                  <a:schemeClr val="accent3"/>
                </a:solidFill>
              </a:rPr>
              <a:t>、哀悼</a:t>
            </a:r>
            <a:r>
              <a:rPr sz="2800" b="1">
                <a:solidFill>
                  <a:schemeClr val="accent3"/>
                </a:solidFill>
              </a:rPr>
              <a:t>人生</a:t>
            </a:r>
            <a:r>
              <a:rPr lang="zh-CN" sz="2800" b="1">
                <a:solidFill>
                  <a:schemeClr val="accent3"/>
                </a:solidFill>
              </a:rPr>
              <a:t>。</a:t>
            </a:r>
            <a:r>
              <a:rPr sz="2800" b="1">
                <a:solidFill>
                  <a:schemeClr val="accent3"/>
                </a:solidFill>
              </a:rPr>
              <a:t>读后</a:t>
            </a:r>
            <a:r>
              <a:rPr lang="zh-CN" sz="2800" b="1">
                <a:solidFill>
                  <a:schemeClr val="accent3"/>
                </a:solidFill>
              </a:rPr>
              <a:t>令人</a:t>
            </a:r>
            <a:r>
              <a:rPr sz="2800" b="1">
                <a:solidFill>
                  <a:schemeClr val="accent3"/>
                </a:solidFill>
              </a:rPr>
              <a:t>感慨万千</a:t>
            </a:r>
            <a:r>
              <a:rPr lang="zh-CN" sz="2800" b="1">
                <a:solidFill>
                  <a:schemeClr val="accent3"/>
                </a:solidFill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" grpId="1"/>
      <p:bldP spid="5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14680" y="775335"/>
            <a:ext cx="7519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 spc="15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湘云填词</a:t>
            </a:r>
            <a:endParaRPr lang="zh-CN" altLang="en-US" sz="3200" b="1" spc="150"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0240" y="1555115"/>
            <a:ext cx="774954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  <a:cs typeface="+mj-ea"/>
              </a:rPr>
              <a:t>一天湘云无聊之际，看见柳花飘舞，便填了一首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j-ea"/>
              </a:rPr>
              <a:t>《如梦令》：岂是绣绒残吐？卷起半帘香雾。</a:t>
            </a:r>
          </a:p>
          <a:p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j-ea"/>
              </a:rPr>
              <a:t>纤手自拈，空使鹃啼燕妒。且住，且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j-ea"/>
                <a:sym typeface="+mn-ea"/>
              </a:rPr>
              <a:t>住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j-ea"/>
              </a:rPr>
              <a:t>！莫放春光别去！</a:t>
            </a:r>
            <a:r>
              <a:rPr lang="zh-CN" altLang="en-US" sz="2800" b="1">
                <a:solidFill>
                  <a:schemeClr val="accent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j-ea"/>
              </a:rPr>
              <a:t>这首词流露出一种留恋、惋惜春光的情绪。</a:t>
            </a:r>
            <a:r>
              <a:rPr lang="zh-CN" altLang="en-US" sz="2800" b="1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  <a:cs typeface="+mj-ea"/>
              </a:rPr>
              <a:t>引起众人填词的兴趣。黛玉的</a:t>
            </a:r>
            <a:r>
              <a:rPr lang="zh-CN" altLang="en-US" sz="2800" b="1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  <a:cs typeface="+mj-ea"/>
                <a:sym typeface="+mn-ea"/>
              </a:rPr>
              <a:t>《唐多令</a:t>
            </a:r>
            <a:r>
              <a:rPr lang="en-US" altLang="zh-CN" sz="2800" b="1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  <a:cs typeface="+mj-ea"/>
                <a:sym typeface="+mn-ea"/>
              </a:rPr>
              <a:t>·</a:t>
            </a:r>
            <a:r>
              <a:rPr lang="zh-CN" altLang="en-US" sz="2800" b="1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  <a:cs typeface="+mj-ea"/>
                <a:sym typeface="+mn-ea"/>
              </a:rPr>
              <a:t>柳絮》自比柳絮，托物感怀，道出了自身的凄惨结局及其周围人物的冷酷无情。同时，</a:t>
            </a:r>
            <a:r>
              <a:rPr lang="zh-CN" altLang="en-US" sz="2800" b="1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  <a:cs typeface="+mj-ea"/>
              </a:rPr>
              <a:t>柳絮也预示着众女儿的前途命运，四散飘零，愁苦无依。就预示众人“一任东西南北各分离”。接下来便是抄检大观园，众女儿风流云散。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1"/>
      <p:bldP spid="4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2" descr="D:/直播材料/作文/file:/C:/Users/1V994W2/PycharmProjects/PPT_Background_Generation/pic_temp/0_pic_quater_left_up.png"/>
          <p:cNvPicPr/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图片 1" descr="D:/直播材料/作文/file:/C:/Users/1V994W2/PycharmProjects/PPT_Background_Generation/pic_temp/1_pic_quater_right_up.png"/>
          <p:cNvPicPr/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任意多边形: 形状 42"/>
          <p:cNvSpPr/>
          <p:nvPr>
            <p:custDataLst>
              <p:tags r:id="rId4"/>
            </p:custDataLst>
          </p:nvPr>
        </p:nvSpPr>
        <p:spPr>
          <a:xfrm>
            <a:off x="0" y="140335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5"/>
            </p:custDataLst>
          </p:nvPr>
        </p:nvSpPr>
        <p:spPr>
          <a:xfrm>
            <a:off x="2960053" y="140335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>
            <p:custDataLst>
              <p:tags r:id="rId6"/>
            </p:custDataLst>
          </p:nvPr>
        </p:nvSpPr>
        <p:spPr>
          <a:xfrm>
            <a:off x="625475" y="730885"/>
            <a:ext cx="8025765" cy="5765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rmAutofit fontScale="90000" lnSpcReduction="20000"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000" b="1" spc="400" baseline="0" noProof="1"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+mn-cs"/>
              </a:rPr>
              <a:t>  </a:t>
            </a:r>
            <a:r>
              <a:rPr lang="zh-CN" sz="3445" b="1" spc="15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潇湘馆放风筝</a:t>
            </a:r>
            <a:endParaRPr lang="zh-CN" altLang="en-US" sz="3445" b="1" spc="15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任意多边形: 形状 5"/>
          <p:cNvSpPr/>
          <p:nvPr>
            <p:custDataLst>
              <p:tags r:id="rId7"/>
            </p:custDataLst>
          </p:nvPr>
        </p:nvSpPr>
        <p:spPr>
          <a:xfrm flipH="1">
            <a:off x="5986463" y="6158230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任意多边形: 形状 6"/>
          <p:cNvSpPr/>
          <p:nvPr>
            <p:custDataLst>
              <p:tags r:id="rId8"/>
            </p:custDataLst>
          </p:nvPr>
        </p:nvSpPr>
        <p:spPr>
          <a:xfrm flipH="1">
            <a:off x="0" y="6158230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7570" y="1307465"/>
            <a:ext cx="762635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>
                <a:solidFill>
                  <a:schemeClr val="accent3"/>
                </a:solidFill>
              </a:rPr>
              <a:t>放风筝便是放晦气</a:t>
            </a:r>
            <a:r>
              <a:rPr lang="zh-CN" sz="2400" b="1">
                <a:solidFill>
                  <a:schemeClr val="accent3"/>
                </a:solidFill>
              </a:rPr>
              <a:t>。</a:t>
            </a:r>
            <a:r>
              <a:rPr sz="2400" b="1">
                <a:solidFill>
                  <a:schemeClr val="accent3"/>
                </a:solidFill>
              </a:rPr>
              <a:t>宝玉和姐妹们一起</a:t>
            </a:r>
            <a:r>
              <a:rPr lang="zh-CN" sz="2400" b="1">
                <a:solidFill>
                  <a:schemeClr val="accent3"/>
                </a:solidFill>
              </a:rPr>
              <a:t>潇湘馆后面的山坡上</a:t>
            </a:r>
            <a:r>
              <a:rPr sz="2400" b="1">
                <a:solidFill>
                  <a:schemeClr val="accent3"/>
                </a:solidFill>
              </a:rPr>
              <a:t>放风筝。首先是嫣红姑娘的大蝴蝶风筝。断了线，落在潇湘馆的竹子上。最后，黛玉连根剪断了</a:t>
            </a:r>
            <a:r>
              <a:rPr lang="zh-CN" sz="2400" b="1">
                <a:solidFill>
                  <a:schemeClr val="accent3"/>
                </a:solidFill>
              </a:rPr>
              <a:t>风筝</a:t>
            </a:r>
            <a:r>
              <a:rPr sz="2400" b="1">
                <a:solidFill>
                  <a:schemeClr val="accent3"/>
                </a:solidFill>
              </a:rPr>
              <a:t>线</a:t>
            </a:r>
            <a:r>
              <a:rPr lang="zh-CN" sz="2400" b="1">
                <a:solidFill>
                  <a:schemeClr val="accent3"/>
                </a:solidFill>
              </a:rPr>
              <a:t>。宝玉和黛玉都放的是一个美人风筝。宝玉的美人风筝死活放不起来；黛玉的美人风筝飘飘荡荡，不知道飞往何处。晴雯放的是赖大娘送宝玉的大鱼风筝。贾环放走的是宝玉的螃蟹风筝。宝琴放的是大蝙蝠风筝。宝钗放的是七个大雁风筝。探春的凤凰，与另一个凤凰缠在了一起，两下收线，都不成功。接着,一个更大的喜字风筝,有意撞了过来，与两只凤凰缠在一起，断线飞走了!宝钗的那一句可谓一语成谶，“且等我们放了去,大家好散。"说着，看姊妹都放去了，大家方散。红楼群芳放风筝，欢声笑语间一幕幕悲剧已经在上演。</a:t>
            </a:r>
          </a:p>
        </p:txBody>
      </p:sp>
      <p:pic>
        <p:nvPicPr>
          <p:cNvPr id="43012" name="New picture"/>
          <p:cNvPicPr/>
          <p:nvPr/>
        </p:nvPicPr>
        <p:blipFill>
          <a:blip r:embed="rId12"/>
          <a:stretch>
            <a:fillRect/>
          </a:stretch>
        </p:blipFill>
        <p:spPr>
          <a:xfrm>
            <a:off x="12598400" y="11595100"/>
            <a:ext cx="355600" cy="2540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" grpId="1"/>
      <p:bldP spid="5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14680" y="749300"/>
            <a:ext cx="751903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150">
                <a:solidFill>
                  <a:srgbClr val="FF0000"/>
                </a:solidFill>
                <a:latin typeface="+mj-ea"/>
                <a:ea typeface="+mj-ea"/>
                <a:cs typeface="华文中宋" panose="02010600040101010101" charset="-122"/>
                <a:sym typeface="微软雅黑" panose="020B0503020204020204" charset="-122"/>
              </a:rPr>
              <a:t>情动</a:t>
            </a:r>
            <a:r>
              <a:rPr lang="zh-CN" altLang="en-US" sz="2800" b="1" spc="150">
                <a:solidFill>
                  <a:schemeClr val="accent3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：第一个春天（第二十二回到二十八回）</a:t>
            </a:r>
          </a:p>
          <a:p>
            <a:endParaRPr lang="zh-CN" altLang="en-US" sz="2800" b="1" spc="150">
              <a:solidFill>
                <a:schemeClr val="accent3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8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             这个春天散发着青春和爱情的气息</a:t>
            </a:r>
            <a:endParaRPr lang="zh-CN" altLang="en-US" sz="2800" b="1" spc="150">
              <a:solidFill>
                <a:srgbClr val="FF0000"/>
              </a:solidFill>
              <a:effectLst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2940" y="2647315"/>
            <a:ext cx="7818120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150">
                <a:solidFill>
                  <a:srgbClr val="FF0000"/>
                </a:solidFill>
                <a:latin typeface="+mj-ea"/>
                <a:ea typeface="+mj-ea"/>
                <a:cs typeface="华文中宋" panose="02010600040101010101" charset="-122"/>
                <a:sym typeface="微软雅黑" panose="020B0503020204020204" charset="-122"/>
              </a:rPr>
              <a:t>盛宴</a:t>
            </a:r>
            <a:r>
              <a:rPr lang="zh-CN" altLang="en-US" sz="2800" b="1" spc="150">
                <a:solidFill>
                  <a:schemeClr val="accent3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：第二个春天（第五十五回到六十三回）</a:t>
            </a:r>
          </a:p>
          <a:p>
            <a:endParaRPr lang="zh-CN" altLang="en-US" sz="2800" b="1" spc="150">
              <a:solidFill>
                <a:schemeClr val="accent3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微软雅黑" panose="020B0503020204020204" charset="-122"/>
            </a:endParaRPr>
          </a:p>
          <a:p>
            <a:r>
              <a:rPr lang="zh-CN" sz="28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                这个春天</a:t>
            </a:r>
            <a:r>
              <a:rPr sz="28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恣意绽放着鲜活的生命</a:t>
            </a:r>
            <a:endParaRPr lang="zh-CN" altLang="en-US" sz="2800" b="1" spc="150">
              <a:solidFill>
                <a:schemeClr val="accent3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微软雅黑" panose="020B0503020204020204" charset="-122"/>
            </a:endParaRPr>
          </a:p>
          <a:p>
            <a:endParaRPr lang="zh-CN" altLang="en-US" sz="2800" b="1">
              <a:solidFill>
                <a:schemeClr val="accent3"/>
              </a:solidFill>
              <a:latin typeface="黑体" panose="02010609060101010101" charset="-122"/>
              <a:ea typeface="黑体" panose="02010609060101010101" charset="-122"/>
              <a:cs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9770" y="4493895"/>
            <a:ext cx="776097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150">
                <a:solidFill>
                  <a:srgbClr val="FF0000"/>
                </a:solidFill>
                <a:latin typeface="+mj-ea"/>
                <a:ea typeface="+mj-ea"/>
                <a:cs typeface="华文中宋" panose="02010600040101010101" charset="-122"/>
                <a:sym typeface="微软雅黑" panose="020B0503020204020204" charset="-122"/>
              </a:rPr>
              <a:t>离散</a:t>
            </a:r>
            <a:r>
              <a:rPr lang="zh-CN" altLang="en-US" sz="2800" b="1" spc="150">
                <a:solidFill>
                  <a:schemeClr val="accent3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：第三个春天（第七十回）</a:t>
            </a:r>
          </a:p>
          <a:p>
            <a:endParaRPr lang="zh-CN" altLang="en-US" sz="2800"/>
          </a:p>
          <a:p>
            <a:r>
              <a:rPr lang="zh-CN" sz="28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             这个春天</a:t>
            </a:r>
            <a:r>
              <a:rPr sz="28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流露出感伤和悲凉的气氛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2"/>
      <p:bldP spid="4" grpId="3"/>
      <p:bldP spid="2" grpId="4"/>
      <p:bldP spid="2" grpId="5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2" descr="D:/直播材料/作文/file:/C:/Users/1V994W2/PycharmProjects/PPT_Background_Generation/pic_temp/0_pic_quater_left_up.png"/>
          <p:cNvPicPr/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图片 1" descr="D:/直播材料/作文/file:/C:/Users/1V994W2/PycharmProjects/PPT_Background_Generation/pic_temp/1_pic_quater_right_up.png"/>
          <p:cNvPicPr/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任意多边形: 形状 42"/>
          <p:cNvSpPr/>
          <p:nvPr>
            <p:custDataLst>
              <p:tags r:id="rId4"/>
            </p:custDataLst>
          </p:nvPr>
        </p:nvSpPr>
        <p:spPr>
          <a:xfrm>
            <a:off x="0" y="140335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5"/>
            </p:custDataLst>
          </p:nvPr>
        </p:nvSpPr>
        <p:spPr>
          <a:xfrm>
            <a:off x="2960053" y="140335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>
            <p:custDataLst>
              <p:tags r:id="rId6"/>
            </p:custDataLst>
          </p:nvPr>
        </p:nvSpPr>
        <p:spPr>
          <a:xfrm>
            <a:off x="605155" y="860425"/>
            <a:ext cx="7616825" cy="845820"/>
          </a:xfrm>
          <a:prstGeom prst="rect">
            <a:avLst/>
          </a:prstGeom>
          <a:noFill/>
        </p:spPr>
        <p:txBody>
          <a:bodyPr wrap="square" rtlCol="0" anchor="t">
            <a:normAutofit fontScale="25000" lnSpcReduction="20000"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1500" spc="150" baseline="0" noProof="1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zh-CN" altLang="en-US" sz="12800" b="1" spc="150" baseline="0" noProof="1">
                <a:solidFill>
                  <a:srgbClr val="FF0000"/>
                </a:solidFill>
                <a:latin typeface="+mj-ea"/>
                <a:ea typeface="+mj-ea"/>
                <a:cs typeface="华文中宋" panose="02010600040101010101" charset="-122"/>
                <a:sym typeface="微软雅黑" panose="020B0503020204020204" charset="-122"/>
              </a:rPr>
              <a:t>情动</a:t>
            </a:r>
            <a:r>
              <a:rPr lang="zh-CN" altLang="en-US" sz="12800" b="1" spc="150" baseline="0" noProof="1">
                <a:solidFill>
                  <a:schemeClr val="accent3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：第一个春天</a:t>
            </a:r>
            <a:r>
              <a:rPr lang="zh-CN" altLang="en-US" sz="9145" b="1" spc="150" baseline="0" noProof="1">
                <a:solidFill>
                  <a:schemeClr val="accent3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（第二十二回到二十八回）</a:t>
            </a:r>
            <a:r>
              <a:rPr lang="zh-CN" altLang="en-US" sz="9145" spc="150" baseline="0" noProof="1">
                <a:solidFill>
                  <a:schemeClr val="accent3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</a:t>
            </a:r>
            <a:r>
              <a:rPr lang="zh-CN" altLang="en-US" sz="7200" spc="150" baseline="0" noProof="1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   </a:t>
            </a:r>
          </a:p>
        </p:txBody>
      </p:sp>
      <p:sp>
        <p:nvSpPr>
          <p:cNvPr id="6" name="任意多边形: 形状 5"/>
          <p:cNvSpPr/>
          <p:nvPr>
            <p:custDataLst>
              <p:tags r:id="rId7"/>
            </p:custDataLst>
          </p:nvPr>
        </p:nvSpPr>
        <p:spPr>
          <a:xfrm flipH="1">
            <a:off x="5986463" y="6158230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任意多边形: 形状 6"/>
          <p:cNvSpPr/>
          <p:nvPr>
            <p:custDataLst>
              <p:tags r:id="rId8"/>
            </p:custDataLst>
          </p:nvPr>
        </p:nvSpPr>
        <p:spPr>
          <a:xfrm flipH="1">
            <a:off x="0" y="6158230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6280" y="1977390"/>
            <a:ext cx="73602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这个春天散发着青春和爱情的气息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6280" y="2867025"/>
            <a:ext cx="736917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宝黛共读，西厢记妙词通戏语，懵懂的少年少女初次看到了模糊的爱情的影子；痴女儿遗帕惹相思，怡红院的美丽少女小红和贾芸一见钟情，遗帕定情；黛玉潇湘馆春困发幽情，埋香冢飞燕泣残红，感慨着自己的身世飘零，爱情无着；宝钗滴翠亭杨妃戏彩蝶，充满了青春的朝气与活力。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" grpId="1"/>
      <p:bldP spid="4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977265" y="944880"/>
            <a:ext cx="7515225" cy="653415"/>
          </a:xfrm>
        </p:spPr>
        <p:txBody>
          <a:bodyPr lIns="101600" tIns="0" rIns="82550" bIns="0" rtlCol="0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sz="2855" b="1" i="0" u="none" strike="noStrike" kern="1200" cap="none" spc="15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+mn-ea"/>
                <a:ea typeface="+mn-ea"/>
                <a:cs typeface="+mn-ea"/>
                <a:sym typeface="+mn-ea"/>
              </a:rPr>
              <a:t>宝玉：细读《西厢记》，水葬落花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01065" y="2044065"/>
            <a:ext cx="736219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150">
                <a:solidFill>
                  <a:schemeClr val="accent3"/>
                </a:solidFill>
                <a:effectLst/>
                <a:uFillTx/>
                <a:latin typeface="+mj-ea"/>
                <a:ea typeface="+mj-ea"/>
                <a:cs typeface="+mj-ea"/>
                <a:sym typeface="+mn-ea"/>
              </a:rPr>
              <a:t>正当三月中浣，早饭后，宝玉携了一套《会真记》，走到沁芳闸桥那边桃花底下一块石上坐着，展开《会真记》，从头细看。正看到“落红成阵”，只见一阵风过，树上桃花吹下一大斗来，落得满身满书满地皆是花片。宝玉要抖将下来，恐怕脚步践踏了，只得兜了那花瓣儿，来至池边，抖在池内。那花瓣儿浮在水面，飘飘荡荡，竟流出沁芳闸去了</a:t>
            </a:r>
            <a:r>
              <a:rPr lang="zh-CN" altLang="en-US" sz="2800" spc="150">
                <a:solidFill>
                  <a:schemeClr val="accent3">
                    <a:lumMod val="75000"/>
                  </a:schemeClr>
                </a:solidFill>
                <a:effectLst/>
                <a:uFillTx/>
                <a:latin typeface="+mj-ea"/>
                <a:ea typeface="+mj-ea"/>
                <a:cs typeface="+mj-ea"/>
                <a:sym typeface="+mn-ea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2" descr="D:/直播材料/作文/file:/C:/Users/1V994W2/PycharmProjects/PPT_Background_Generation/pic_temp/0_pic_quater_left_up.png"/>
          <p:cNvPicPr/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图片 1" descr="D:/直播材料/作文/file:/C:/Users/1V994W2/PycharmProjects/PPT_Background_Generation/pic_temp/1_pic_quater_right_up.png"/>
          <p:cNvPicPr/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任意多边形: 形状 42"/>
          <p:cNvSpPr/>
          <p:nvPr>
            <p:custDataLst>
              <p:tags r:id="rId4"/>
            </p:custDataLst>
          </p:nvPr>
        </p:nvSpPr>
        <p:spPr>
          <a:xfrm>
            <a:off x="0" y="140335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5"/>
            </p:custDataLst>
          </p:nvPr>
        </p:nvSpPr>
        <p:spPr>
          <a:xfrm>
            <a:off x="2960053" y="140335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>
            <p:custDataLst>
              <p:tags r:id="rId6"/>
            </p:custDataLst>
          </p:nvPr>
        </p:nvSpPr>
        <p:spPr>
          <a:xfrm>
            <a:off x="502285" y="871220"/>
            <a:ext cx="8138795" cy="5175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000" b="1" spc="400" baseline="0" noProof="1"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+mn-cs"/>
              </a:rPr>
              <a:t> </a:t>
            </a:r>
            <a:r>
              <a:rPr lang="en-US" altLang="zh-CN" sz="2800" b="1" spc="400" baseline="0" noProof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+mn-cs"/>
              </a:rPr>
              <a:t>  </a:t>
            </a:r>
            <a:r>
              <a:rPr lang="zh-CN" altLang="en-US" sz="3200" b="1" spc="40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cs"/>
              </a:rPr>
              <a:t>宝黛共读西厢</a:t>
            </a:r>
          </a:p>
        </p:txBody>
      </p:sp>
      <p:sp>
        <p:nvSpPr>
          <p:cNvPr id="45" name="文本框 44"/>
          <p:cNvSpPr txBox="1"/>
          <p:nvPr>
            <p:custDataLst>
              <p:tags r:id="rId7"/>
            </p:custDataLst>
          </p:nvPr>
        </p:nvSpPr>
        <p:spPr>
          <a:xfrm>
            <a:off x="921385" y="1653540"/>
            <a:ext cx="7449185" cy="1006475"/>
          </a:xfrm>
          <a:prstGeom prst="rect">
            <a:avLst/>
          </a:prstGeom>
          <a:noFill/>
        </p:spPr>
        <p:txBody>
          <a:bodyPr wrap="square" rtlCol="0" anchor="t">
            <a:normAutofit fontScale="25000" lnSpcReduction="20000"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1500" spc="150" baseline="0" noProof="1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9600" spc="150" baseline="0" noProof="1">
                <a:solidFill>
                  <a:schemeClr val="accent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暮春时节，潇湘馆中的黛玉忽感桃花飘零，恐为污泥所染，便提着花锄到沁芳闸“葬花”，于是，宝玉和黛玉在此相逢。当黛玉读完后．机敏的贾宝玉便借《西厢记》中张生所说的两句话“我就是个‘多愁多病身’，你就是那‘倾城倾国貌’，”向她挑情逗爱，倾吐内心的爱慕之情。黛玉也借《西厢记》中红娘所说的话来嘲笑宝玉是“苗而不秀的银样蜡枪头”。“共读西厢”预告了青梅竹马的生活已告结束，充满理想憧憬的爱情生活正式降临。</a:t>
            </a:r>
            <a:r>
              <a:rPr lang="zh-CN" altLang="en-US" sz="9600" spc="15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 </a:t>
            </a:r>
          </a:p>
        </p:txBody>
      </p:sp>
      <p:sp>
        <p:nvSpPr>
          <p:cNvPr id="6" name="任意多边形: 形状 5"/>
          <p:cNvSpPr/>
          <p:nvPr>
            <p:custDataLst>
              <p:tags r:id="rId8"/>
            </p:custDataLst>
          </p:nvPr>
        </p:nvSpPr>
        <p:spPr>
          <a:xfrm flipH="1">
            <a:off x="5986463" y="6158230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任意多边形: 形状 6"/>
          <p:cNvSpPr/>
          <p:nvPr>
            <p:custDataLst>
              <p:tags r:id="rId9"/>
            </p:custDataLst>
          </p:nvPr>
        </p:nvSpPr>
        <p:spPr>
          <a:xfrm flipH="1">
            <a:off x="0" y="6158230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917575" y="902335"/>
            <a:ext cx="7591425" cy="653415"/>
          </a:xfrm>
        </p:spPr>
        <p:txBody>
          <a:bodyPr lIns="101600" tIns="0" rIns="82550" bIns="0" rtlCol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sz="3200" b="1" i="0" u="none" strike="noStrike" kern="1200" cap="none" spc="150" normalizeH="0" baseline="0" noProof="1">
                <a:solidFill>
                  <a:srgbClr val="FF0000"/>
                </a:solidFill>
                <a:effectLst/>
                <a:uFillTx/>
                <a:latin typeface="+mn-ea"/>
                <a:ea typeface="+mn-ea"/>
                <a:cs typeface="+mn-ea"/>
                <a:sym typeface="+mn-ea"/>
              </a:rPr>
              <a:t>宝钗戏蝶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57885" y="1837690"/>
            <a:ext cx="7362190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50">
                <a:solidFill>
                  <a:schemeClr val="accent3">
                    <a:lumMod val="75000"/>
                  </a:schemeClr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时节是春天将逝的时候，那是四月二十六日。宝钗行到园中，忽见一双玉色蝴蝶，她忘怀了一切，像儿童般追踪着蝴蝶而去。便欲扑了来玩耍，岂料蝴蝶“忽起忽落，来来往往”，并不好扑，累得宝钗“香汗淋漓，娇喘微微”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89940" y="4226560"/>
            <a:ext cx="737425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150">
                <a:solidFill>
                  <a:schemeClr val="accent3">
                    <a:lumMod val="75000"/>
                  </a:schemeClr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此时的宝钗确实已返朴归真了。她是那么可爱、天真、活泼，无忧无虑，这是在《红楼梦》中宝钗出现的最美的画面。原来，她的天性也曾是这样简单、纯粹、无邪啊！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1"/>
      <p:bldP spid="7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2" descr="D:/直播材料/作文/file:/C:/Users/1V994W2/PycharmProjects/PPT_Background_Generation/pic_temp/0_pic_quater_left_up.png"/>
          <p:cNvPicPr/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图片 1" descr="D:/直播材料/作文/file:/C:/Users/1V994W2/PycharmProjects/PPT_Background_Generation/pic_temp/1_pic_quater_right_up.png"/>
          <p:cNvPicPr/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任意多边形: 形状 42"/>
          <p:cNvSpPr/>
          <p:nvPr>
            <p:custDataLst>
              <p:tags r:id="rId4"/>
            </p:custDataLst>
          </p:nvPr>
        </p:nvSpPr>
        <p:spPr>
          <a:xfrm>
            <a:off x="0" y="140335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5"/>
            </p:custDataLst>
          </p:nvPr>
        </p:nvSpPr>
        <p:spPr>
          <a:xfrm>
            <a:off x="2960053" y="140335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6" name="任意多边形: 形状 5"/>
          <p:cNvSpPr/>
          <p:nvPr>
            <p:custDataLst>
              <p:tags r:id="rId6"/>
            </p:custDataLst>
          </p:nvPr>
        </p:nvSpPr>
        <p:spPr>
          <a:xfrm flipH="1">
            <a:off x="5986463" y="6158230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任意多边形: 形状 6"/>
          <p:cNvSpPr/>
          <p:nvPr>
            <p:custDataLst>
              <p:tags r:id="rId7"/>
            </p:custDataLst>
          </p:nvPr>
        </p:nvSpPr>
        <p:spPr>
          <a:xfrm flipH="1">
            <a:off x="0" y="6158230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786765"/>
            <a:ext cx="7541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 spc="15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黛玉葬花</a:t>
            </a:r>
            <a:endParaRPr lang="zh-CN" sz="3200" b="1" spc="150" baseline="0" noProof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8700" y="1370330"/>
            <a:ext cx="745998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宝玉携了一套《会真记》，走到沁芳闸桥边桃花底下一块石上坐着，展开《会真记》，从头细玩。正看到“落红成阵”，桃花吹落，落的满身满书满地皆是。宝玉要抖将下来，来至池边，抖在池内。林黛玉来了，肩上担着花锄，锄上挂着花囊，手内拿着花帚。跟宝玉说花抖水里不好，会糟蹋了，要把花扫了埋到自己院子里的花冢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29335" y="4107815"/>
            <a:ext cx="75641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3"/>
                </a:solidFill>
                <a:latin typeface="华文中宋" panose="02010600040101010101" charset="-122"/>
                <a:ea typeface="华文中宋" panose="02010600040101010101" charset="-122"/>
                <a:cs typeface="+mn-ea"/>
              </a:rPr>
              <a:t>黛玉用花来比喻她自己的处境，怜花实际上就是怜自己，她看到鲜花的凋零就仿佛看到了自己的将来的样子，体弱多病的她，她担心自己的生命哪一天就会象眼前的花一样凋落，所以惜花无疑就是爱惜自己，爱惜自己的青春，爱惜自己的生命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1"/>
      <p:bldP spid="2" grpId="2"/>
      <p:bldP spid="5" grpId="3"/>
      <p:bldP spid="5" grpId="4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1650" y="709613"/>
            <a:ext cx="8140700" cy="442913"/>
          </a:xfrm>
        </p:spPr>
        <p:txBody>
          <a:bodyPr wrap="square" lIns="101600" tIns="38100" rIns="76200" bIns="38100" rtlCol="0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normalizeH="0" baseline="0" noProof="1">
                <a:uFillTx/>
              </a:rPr>
              <a:t>  </a:t>
            </a:r>
            <a:r>
              <a:rPr sz="2800" spc="15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贾芸和小红</a:t>
            </a:r>
            <a:r>
              <a:rPr kumimoji="0" lang="zh-CN" altLang="en-US" sz="2800" b="1" i="0" u="none" strike="noStrike" kern="1200" cap="none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</a:rPr>
              <a:t>的爱情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zh-CN" altLang="en-US" sz="2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endParaRPr kumimoji="0" lang="zh-CN" altLang="en-US" sz="2400" b="1" i="0" u="none" strike="noStrike" kern="1200" cap="none" spc="20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Arial" panose="020B0604020202020204" pitchFamily="34" charset="0"/>
              <a:ea typeface="隶书" panose="02010509060101010101" pitchFamily="49" charset="-122"/>
              <a:cs typeface="+mj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7090" y="3573780"/>
            <a:ext cx="7741285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600" b="1" spc="150">
                <a:solidFill>
                  <a:schemeClr val="accent3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贾芸和小红在礼教束缚的罅隙里，</a:t>
            </a:r>
            <a:r>
              <a:rPr lang="zh-CN" sz="2600" b="1" spc="150">
                <a:solidFill>
                  <a:schemeClr val="accent3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自由恋爱，</a:t>
            </a:r>
            <a:r>
              <a:rPr sz="2600" b="1" spc="150">
                <a:solidFill>
                  <a:schemeClr val="accent3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无论心灵上，还是情感上，</a:t>
            </a:r>
            <a:r>
              <a:rPr lang="zh-CN" sz="2600" b="1" spc="150">
                <a:solidFill>
                  <a:schemeClr val="accent3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他们</a:t>
            </a:r>
            <a:r>
              <a:rPr sz="2600" b="1" spc="150">
                <a:solidFill>
                  <a:schemeClr val="accent3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都是般配的，和谐的。</a:t>
            </a:r>
            <a:r>
              <a:rPr lang="zh-CN" sz="2600" b="1" spc="150">
                <a:solidFill>
                  <a:schemeClr val="accent3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但</a:t>
            </a:r>
            <a:r>
              <a:rPr sz="2600" b="1" spc="150">
                <a:solidFill>
                  <a:schemeClr val="accent3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在那个</a:t>
            </a:r>
            <a:r>
              <a:rPr lang="zh-CN" sz="2600" b="1" spc="150">
                <a:solidFill>
                  <a:schemeClr val="accent3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封建</a:t>
            </a:r>
            <a:r>
              <a:rPr sz="2600" b="1" spc="150">
                <a:solidFill>
                  <a:schemeClr val="accent3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时代，一个丫头敢如此大胆地追求爱情，</a:t>
            </a:r>
            <a:r>
              <a:rPr lang="zh-CN" sz="2600" b="1" spc="150">
                <a:solidFill>
                  <a:schemeClr val="accent3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真是</a:t>
            </a:r>
            <a:r>
              <a:rPr sz="2600" b="1" spc="150">
                <a:solidFill>
                  <a:schemeClr val="accent3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令人钦佩</a:t>
            </a:r>
            <a:r>
              <a:rPr lang="zh-CN" sz="2600" b="1" spc="150">
                <a:solidFill>
                  <a:schemeClr val="accent3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；</a:t>
            </a:r>
            <a:r>
              <a:rPr sz="2600" b="1" spc="150">
                <a:solidFill>
                  <a:schemeClr val="accent3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在那个</a:t>
            </a:r>
            <a:r>
              <a:rPr lang="zh-CN" sz="2600" b="1" spc="150">
                <a:solidFill>
                  <a:schemeClr val="accent3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封建</a:t>
            </a:r>
            <a:r>
              <a:rPr sz="2600" b="1" spc="150">
                <a:solidFill>
                  <a:schemeClr val="accent3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时代，两个人之间的私相授受，需要</a:t>
            </a:r>
            <a:r>
              <a:rPr lang="zh-CN" sz="2600" b="1" spc="150">
                <a:solidFill>
                  <a:schemeClr val="accent3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极</a:t>
            </a:r>
            <a:r>
              <a:rPr sz="2600" b="1" spc="150">
                <a:solidFill>
                  <a:schemeClr val="accent3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大的勇气</a:t>
            </a:r>
            <a:r>
              <a:rPr lang="zh-CN" sz="2600" b="1" spc="150">
                <a:solidFill>
                  <a:schemeClr val="accent3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微软雅黑" panose="020B0503020204020204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76605" y="1554480"/>
            <a:ext cx="740410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3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在这个春天，小红见到贾芸，知道是本家爷们，就下死眼把贾芸钉了两眼，并故意遗帕表情。贾芸心中也有意，一走三回头。在丫鬟坠儿的帮助下，贾芸和小红互赠了手帕，以此定情。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1"/>
      <p:bldP spid="7" grpId="2"/>
      <p:bldP spid="4" grpId="3"/>
      <p:bldP spid="4" grpId="4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2" descr="D:/直播材料/作文/file:/C:/Users/1V994W2/PycharmProjects/PPT_Background_Generation/pic_temp/0_pic_quater_left_up.png"/>
          <p:cNvPicPr/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-1524000" y="0"/>
            <a:ext cx="720725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图片 1" descr="D:/直播材料/作文/file:/C:/Users/1V994W2/PycharmProjects/PPT_Background_Generation/pic_temp/1_pic_quater_right_up.png"/>
          <p:cNvPicPr/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947275" y="0"/>
            <a:ext cx="720725" cy="50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任意多边形: 形状 42"/>
          <p:cNvSpPr/>
          <p:nvPr>
            <p:custDataLst>
              <p:tags r:id="rId4"/>
            </p:custDataLst>
          </p:nvPr>
        </p:nvSpPr>
        <p:spPr>
          <a:xfrm>
            <a:off x="0" y="140335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5"/>
            </p:custDataLst>
          </p:nvPr>
        </p:nvSpPr>
        <p:spPr>
          <a:xfrm>
            <a:off x="2960053" y="140335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>
            <p:custDataLst>
              <p:tags r:id="rId6"/>
            </p:custDataLst>
          </p:nvPr>
        </p:nvSpPr>
        <p:spPr>
          <a:xfrm>
            <a:off x="815340" y="730885"/>
            <a:ext cx="7439025" cy="704215"/>
          </a:xfrm>
          <a:prstGeom prst="rect">
            <a:avLst/>
          </a:prstGeom>
          <a:noFill/>
        </p:spPr>
        <p:txBody>
          <a:bodyPr wrap="square" rtlCol="0" anchor="t">
            <a:normAutofit fontScale="95000"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900" b="1" spc="150">
                <a:solidFill>
                  <a:srgbClr val="FF0000"/>
                </a:solidFill>
                <a:latin typeface="+mj-ea"/>
                <a:ea typeface="+mj-ea"/>
                <a:cs typeface="华文中宋" panose="02010600040101010101" charset="-122"/>
                <a:sym typeface="微软雅黑" panose="020B0503020204020204" charset="-122"/>
              </a:rPr>
              <a:t>盛宴</a:t>
            </a:r>
            <a:r>
              <a:rPr lang="zh-CN" altLang="en-US" sz="2900" b="1" spc="150">
                <a:solidFill>
                  <a:schemeClr val="accent3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：第二个春天（第五十五回到六十三回）</a:t>
            </a:r>
            <a:r>
              <a:rPr lang="zh-CN" altLang="en-US" sz="2900" spc="150">
                <a:solidFill>
                  <a:schemeClr val="accent3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</a:t>
            </a:r>
            <a:r>
              <a:rPr lang="en-US" altLang="zh-CN" sz="2900" baseline="0" noProof="1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charset="-122"/>
              </a:rPr>
              <a:t> </a:t>
            </a:r>
            <a:r>
              <a:rPr lang="en-US" altLang="zh-CN" sz="1500" spc="150" baseline="0" noProof="1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sz="2400" spc="150" baseline="0" noProof="1">
              <a:solidFill>
                <a:srgbClr val="40404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任意多边形: 形状 5"/>
          <p:cNvSpPr/>
          <p:nvPr>
            <p:custDataLst>
              <p:tags r:id="rId7"/>
            </p:custDataLst>
          </p:nvPr>
        </p:nvSpPr>
        <p:spPr>
          <a:xfrm flipH="1">
            <a:off x="5986463" y="6158230"/>
            <a:ext cx="3157538" cy="59055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3B6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任意多边形: 形状 6"/>
          <p:cNvSpPr/>
          <p:nvPr>
            <p:custDataLst>
              <p:tags r:id="rId8"/>
            </p:custDataLst>
          </p:nvPr>
        </p:nvSpPr>
        <p:spPr>
          <a:xfrm flipH="1">
            <a:off x="0" y="6158230"/>
            <a:ext cx="6183313" cy="59055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F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20000"/>
              </a:lnSpc>
            </a:pPr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5340" y="1592580"/>
            <a:ext cx="7616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这个春天</a:t>
            </a:r>
            <a:r>
              <a:rPr sz="28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恣意绽放着鲜活的生命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67410" y="2497455"/>
            <a:ext cx="751268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这个春天是大观园的全盛时期，百花盛放。整个大观园真正成为一个青春的王国，处处充满着青春的飞扬与躁动。</a:t>
            </a:r>
            <a:r>
              <a:rPr sz="24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大管家王熙凤染病，李纨、贾探春、薛宝钗代理家务，</a:t>
            </a:r>
            <a:r>
              <a:rPr lang="zh-CN" sz="24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尤其是探春</a:t>
            </a:r>
            <a:r>
              <a:rPr sz="24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兴利除弊</a:t>
            </a:r>
            <a:r>
              <a:rPr lang="zh-CN" sz="24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，</a:t>
            </a:r>
            <a:r>
              <a:rPr sz="24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展示了非凡</a:t>
            </a:r>
            <a:r>
              <a:rPr lang="zh-CN" sz="24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的</a:t>
            </a:r>
            <a:r>
              <a:rPr sz="24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管理才能。平儿这个王熙凤幕后的英雄走到了台前，展示了其聪颖的才华和善良的心灵。</a:t>
            </a:r>
            <a:r>
              <a:rPr lang="zh-CN" sz="24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这个春天</a:t>
            </a:r>
            <a:r>
              <a:rPr sz="24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，众芳云集，大观园内除了之前的宝黛钗众姊妹，还加入了很多新人，宝琴、岫烟、香菱、芳官等等</a:t>
            </a:r>
            <a:r>
              <a:rPr lang="zh-CN" sz="24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。宝玉的生日，就</a:t>
            </a:r>
            <a:r>
              <a:rPr sz="2400" b="1" spc="150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微软雅黑" panose="020B0503020204020204" charset="-122"/>
              </a:rPr>
              <a:t>成为众女儿的一次集体的狂欢。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" grpId="1"/>
      <p:bldP spid="5" grpId="2"/>
      <p:bldP spid="5" grpId="3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45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454"/>
  <p:tag name="KSO_WM_TEMPLATE_MASTER_THUMB_INDEX" val="12"/>
  <p:tag name="KSO_WM_TEMPLATE_MASTER_TYPE" val="1"/>
  <p:tag name="KSO_WM_TEMPLATE_SUBCATEGORY" val="0"/>
  <p:tag name="KSO_WM_TEMPLATE_THUMBS_INDEX" val="1、4、7、9、12、15、17、18、19、20、21、22、25、29、32、3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4454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45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4022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5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4022"/>
  <p:tag name="KSO_WM_TEMPLATE_MASTER_TYPE" val="0"/>
  <p:tag name="KSO_WM_TEMPLATE_SUBCATEGORY" val="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45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YNAMICNUM_SPEED" val="3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DIAGRAM_MODELTYPE" val="dynamicNum"/>
  <p:tag name="KSO_WM_UNIT_DYNMNUM_DGM_ANIMTYPE" val="5"/>
  <p:tag name="KSO_WM_UNIT_DYNMNUM_TYPE" val="1"/>
  <p:tag name="KSO_WM_UNIT_HIGHLIGHT" val="0"/>
  <p:tag name="KSO_WM_UNIT_ID" val="diagram20204022_1*f*1"/>
  <p:tag name="KSO_WM_UNIT_INDEX" val="1587466253224_1_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但更多时候我们只需要播下一颗种子，自然有微风吹拂，雨露滋养。恰如其分的表达观点，往往事半功倍。"/>
  <p:tag name="KSO_WM_UNIT_TEXT_FILL_FORE_SCHEMECOLOR_INDEX" val="13"/>
  <p:tag name="KSO_WM_UNIT_TEXT_FILL_FORE_SCHEMECOLOR_INDEX_BRIGHTNESS" val="0.25"/>
  <p:tag name="KSO_WM_UNIT_TEXT_FILL_TYPE" val="1"/>
  <p:tag name="KSO_WM_UNIT_TYPE" val="ζ_h_f"/>
  <p:tag name="KSO_WM_UNIT_VALUE" val="266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45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4022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5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4022"/>
  <p:tag name="KSO_WM_TEMPLATE_MASTER_TYPE" val="0"/>
  <p:tag name="KSO_WM_TEMPLATE_SUBCATEGORY" val="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HIGHLIGHT" val="0"/>
  <p:tag name="KSO_WM_UNIT_ID" val="diagram20204022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YNAMICNUM_SPEED" val="3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DIAGRAM_MODELTYPE" val="dynamicNum"/>
  <p:tag name="KSO_WM_UNIT_DYNMNUM_DGM_ANIMTYPE" val="5"/>
  <p:tag name="KSO_WM_UNIT_DYNMNUM_TYPE" val="1"/>
  <p:tag name="KSO_WM_UNIT_HIGHLIGHT" val="0"/>
  <p:tag name="KSO_WM_UNIT_ID" val="diagram20204022_1*f*1"/>
  <p:tag name="KSO_WM_UNIT_INDEX" val="1587466253224_1_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但更多时候我们只需要播下一颗种子，自然有微风吹拂，雨露滋养。恰如其分的表达观点，往往事半功倍。"/>
  <p:tag name="KSO_WM_UNIT_TEXT_FILL_FORE_SCHEMECOLOR_INDEX" val="13"/>
  <p:tag name="KSO_WM_UNIT_TEXT_FILL_FORE_SCHEMECOLOR_INDEX_BRIGHTNESS" val="0.25"/>
  <p:tag name="KSO_WM_UNIT_TEXT_FILL_TYPE" val="1"/>
  <p:tag name="KSO_WM_UNIT_TYPE" val="ζ_h_f"/>
  <p:tag name="KSO_WM_UNIT_VALUE" val="266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454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4022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5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4022"/>
  <p:tag name="KSO_WM_TEMPLATE_MASTER_TYPE" val="0"/>
  <p:tag name="KSO_WM_TEMPLATE_SUBCATEGORY" val="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454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4022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5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4022"/>
  <p:tag name="KSO_WM_TEMPLATE_MASTER_TYPE" val="0"/>
  <p:tag name="KSO_WM_TEMPLATE_SUBCATEGORY" val="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YNAMICNUM_SPEED" val="3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DIAGRAM_MODELTYPE" val="dynamicNum"/>
  <p:tag name="KSO_WM_UNIT_DYNMNUM_DGM_ANIMTYPE" val="5"/>
  <p:tag name="KSO_WM_UNIT_DYNMNUM_TYPE" val="1"/>
  <p:tag name="KSO_WM_UNIT_HIGHLIGHT" val="0"/>
  <p:tag name="KSO_WM_UNIT_ID" val="diagram20204022_1*f*1"/>
  <p:tag name="KSO_WM_UNIT_INDEX" val="1587466253224_1_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但更多时候我们只需要播下一颗种子，自然有微风吹拂，雨露滋养。恰如其分的表达观点，往往事半功倍。"/>
  <p:tag name="KSO_WM_UNIT_TEXT_FILL_FORE_SCHEMECOLOR_INDEX" val="13"/>
  <p:tag name="KSO_WM_UNIT_TEXT_FILL_FORE_SCHEMECOLOR_INDEX_BRIGHTNESS" val="0.25"/>
  <p:tag name="KSO_WM_UNIT_TEXT_FILL_TYPE" val="1"/>
  <p:tag name="KSO_WM_UNIT_TYPE" val="ζ_h_f"/>
  <p:tag name="KSO_WM_UNIT_VALUE" val="266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454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4022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5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4022"/>
  <p:tag name="KSO_WM_TEMPLATE_MASTER_TYPE" val="0"/>
  <p:tag name="KSO_WM_TEMPLATE_SUBCATEGORY" val="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HIGHLIGHT" val="0"/>
  <p:tag name="KSO_WM_UNIT_ID" val="diagram20204022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4022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5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4022"/>
  <p:tag name="KSO_WM_TEMPLATE_MASTER_TYPE" val="0"/>
  <p:tag name="KSO_WM_TEMPLATE_SUBCATEGORY" val="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HIGHLIGHT" val="0"/>
  <p:tag name="KSO_WM_UNIT_ID" val="diagram20204022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4022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5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4022"/>
  <p:tag name="KSO_WM_TEMPLATE_MASTER_TYPE" val="0"/>
  <p:tag name="KSO_WM_TEMPLATE_SUBCATEGORY" val="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HIGHLIGHT" val="0"/>
  <p:tag name="KSO_WM_UNIT_ID" val="diagram20204022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454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4022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5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4022"/>
  <p:tag name="KSO_WM_TEMPLATE_MASTER_TYPE" val="0"/>
  <p:tag name="KSO_WM_TEMPLATE_SUBCATEGORY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YNAMICNUM_SPEED" val="3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DIAGRAM_MODELTYPE" val="dynamicNum"/>
  <p:tag name="KSO_WM_UNIT_DYNMNUM_DGM_ANIMTYPE" val="5"/>
  <p:tag name="KSO_WM_UNIT_DYNMNUM_TYPE" val="1"/>
  <p:tag name="KSO_WM_UNIT_HIGHLIGHT" val="0"/>
  <p:tag name="KSO_WM_UNIT_ID" val="diagram20204022_1*f*1"/>
  <p:tag name="KSO_WM_UNIT_INDEX" val="1587466253224_1_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但更多时候我们只需要播下一颗种子，自然有微风吹拂，雨露滋养。恰如其分的表达观点，往往事半功倍。"/>
  <p:tag name="KSO_WM_UNIT_TEXT_FILL_FORE_SCHEMECOLOR_INDEX" val="13"/>
  <p:tag name="KSO_WM_UNIT_TEXT_FILL_FORE_SCHEMECOLOR_INDEX_BRIGHTNESS" val="0.25"/>
  <p:tag name="KSO_WM_UNIT_TEXT_FILL_TYPE" val="1"/>
  <p:tag name="KSO_WM_UNIT_TYPE" val="ζ_h_f"/>
  <p:tag name="KSO_WM_UNIT_VALUE" val="266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4022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5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4022"/>
  <p:tag name="KSO_WM_TEMPLATE_MASTER_TYPE" val="0"/>
  <p:tag name="KSO_WM_TEMPLATE_SUBCATEGORY" val="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HIGHLIGHT" val="0"/>
  <p:tag name="KSO_WM_UNIT_ID" val="diagram20204022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454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4022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5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4022"/>
  <p:tag name="KSO_WM_TEMPLATE_MASTER_TYPE" val="0"/>
  <p:tag name="KSO_WM_TEMPLATE_SUBCATEGORY" val="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HIGHLIGHT" val="0"/>
  <p:tag name="KSO_WM_UNIT_ID" val="diagram20204022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2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402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2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45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454"/>
  <p:tag name="KSO_WM_TEMPLATE_MASTER_THUMB_INDEX" val="12"/>
  <p:tag name="KSO_WM_TEMPLATE_MASTER_TYPE" val="1"/>
  <p:tag name="KSO_WM_TEMPLATE_SUBCATEGORY" val="0"/>
  <p:tag name="KSO_WM_TEMPLATE_THUMBS_INDEX" val="1、4、7、9、12、15、17、18、19、20、21、22、25、29、32、36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45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1_Office 主题​​">
  <a:themeElements>
    <a:clrScheme name="WPS主题色">
      <a:dk1>
        <a:srgbClr val="000000"/>
      </a:dk1>
      <a:lt1>
        <a:srgbClr val="FFFFFF"/>
      </a:lt1>
      <a:dk2>
        <a:srgbClr val="EAECEF"/>
      </a:dk2>
      <a:lt2>
        <a:srgbClr val="FBFBFC"/>
      </a:lt2>
      <a:accent1>
        <a:srgbClr val="3B6ABE"/>
      </a:accent1>
      <a:accent2>
        <a:srgbClr val="13779D"/>
      </a:accent2>
      <a:accent3>
        <a:srgbClr val="1D7A5E"/>
      </a:accent3>
      <a:accent4>
        <a:srgbClr val="4A7031"/>
      </a:accent4>
      <a:accent5>
        <a:srgbClr val="895D26"/>
      </a:accent5>
      <a:accent6>
        <a:srgbClr val="BD4B3A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AECEF"/>
      </a:dk2>
      <a:lt2>
        <a:srgbClr val="FBFBFC"/>
      </a:lt2>
      <a:accent1>
        <a:srgbClr val="3B6ABE"/>
      </a:accent1>
      <a:accent2>
        <a:srgbClr val="13779D"/>
      </a:accent2>
      <a:accent3>
        <a:srgbClr val="1D7A5E"/>
      </a:accent3>
      <a:accent4>
        <a:srgbClr val="4A7031"/>
      </a:accent4>
      <a:accent5>
        <a:srgbClr val="895D26"/>
      </a:accent5>
      <a:accent6>
        <a:srgbClr val="BD4B3A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1976</Words>
  <Application>Microsoft Office PowerPoint</Application>
  <PresentationFormat>全屏显示(4:3)</PresentationFormat>
  <Paragraphs>60</Paragraphs>
  <Slides>18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1_Office 主题​​</vt:lpstr>
      <vt:lpstr>2_Office 主题​​</vt:lpstr>
      <vt:lpstr> 撕裂·思考·思辨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贾芸和小红的爱情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撕裂·思考·思辨</dc:title>
  <dc:creator>rbm.xkw.com</dc:creator>
  <cp:lastModifiedBy>User</cp:lastModifiedBy>
  <cp:revision>2</cp:revision>
  <cp:lastPrinted>2020-11-08T19:37:57Z</cp:lastPrinted>
  <dcterms:created xsi:type="dcterms:W3CDTF">2020-11-08T19:37:57Z</dcterms:created>
  <dcterms:modified xsi:type="dcterms:W3CDTF">2022-05-29T03:00:39Z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