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81" r:id="rId2"/>
    <p:sldId id="287" r:id="rId3"/>
    <p:sldId id="280" r:id="rId4"/>
    <p:sldId id="279" r:id="rId5"/>
    <p:sldId id="265" r:id="rId6"/>
    <p:sldId id="266" r:id="rId7"/>
    <p:sldId id="267" r:id="rId8"/>
    <p:sldId id="268" r:id="rId9"/>
    <p:sldId id="269" r:id="rId10"/>
    <p:sldId id="270" r:id="rId11"/>
    <p:sldId id="275" r:id="rId12"/>
    <p:sldId id="276" r:id="rId13"/>
    <p:sldId id="277" r:id="rId14"/>
    <p:sldId id="288" r:id="rId15"/>
    <p:sldId id="289" r:id="rId16"/>
    <p:sldId id="293" r:id="rId17"/>
    <p:sldId id="292" r:id="rId18"/>
    <p:sldId id="291" r:id="rId19"/>
    <p:sldId id="290" r:id="rId20"/>
    <p:sldId id="294" r:id="rId21"/>
    <p:sldId id="283" r:id="rId22"/>
    <p:sldId id="295" r:id="rId23"/>
    <p:sldId id="256" r:id="rId24"/>
    <p:sldId id="257" r:id="rId25"/>
    <p:sldId id="284" r:id="rId26"/>
    <p:sldId id="285" r:id="rId27"/>
    <p:sldId id="286" r:id="rId28"/>
    <p:sldId id="282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56A93-99E8-45AE-B354-9EF7BF85F66F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3F20B7-BB9D-445D-B66C-415491FF7C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883F93-7387-4B87-8F13-73913396B8E3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/>
              <a:t>解答第三题，引出第四题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zh-CN" altLang="en-US"/>
              <a:t>解答第三题，引出第四题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3F20B7-BB9D-445D-B66C-415491FF7C31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3F20B7-BB9D-445D-B66C-415491FF7C31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file:///E:\&#33258;&#21046;&#35838;&#20214;\&#36213;&#26222;\&#24179;&#27801;&#33853;&#38593;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33258;&#21046;&#35838;&#20214;\&#36213;&#26222;\&#24179;&#27801;&#33853;&#38593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36213;&#26222;.do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平沙落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92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矩形 2"/>
          <p:cNvSpPr/>
          <p:nvPr/>
        </p:nvSpPr>
        <p:spPr>
          <a:xfrm>
            <a:off x="1445260" y="476250"/>
            <a:ext cx="375793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苏教版语文七年级下册</a:t>
            </a:r>
          </a:p>
        </p:txBody>
      </p:sp>
      <p:sp>
        <p:nvSpPr>
          <p:cNvPr id="2051" name="矩形 3"/>
          <p:cNvSpPr/>
          <p:nvPr/>
        </p:nvSpPr>
        <p:spPr>
          <a:xfrm>
            <a:off x="3427413" y="2114550"/>
            <a:ext cx="201930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3600" b="1" dirty="0">
                <a:latin typeface="Calibri" panose="020F0502020204030204" charset="0"/>
                <a:ea typeface="Open Sans"/>
              </a:rPr>
              <a:t>第一单元</a:t>
            </a:r>
          </a:p>
        </p:txBody>
      </p:sp>
      <p:sp>
        <p:nvSpPr>
          <p:cNvPr id="2052" name="TextBox 4"/>
          <p:cNvSpPr txBox="1"/>
          <p:nvPr/>
        </p:nvSpPr>
        <p:spPr>
          <a:xfrm>
            <a:off x="-509587" y="2776538"/>
            <a:ext cx="10169525" cy="829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4800" b="1" dirty="0">
                <a:latin typeface="Calibri" panose="020F0502020204030204" charset="0"/>
                <a:ea typeface="Open Sans"/>
              </a:rPr>
              <a:t>第四课 赵普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4963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>
                <a:ea typeface="华文新魏" panose="02010800040101010101" pitchFamily="2" charset="-122"/>
              </a:rPr>
              <a:t>宋初，在相位者多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龌龊循默</a:t>
            </a:r>
            <a:r>
              <a:rPr lang="zh-CN" altLang="en-US" sz="3600" b="1">
                <a:ea typeface="华文新魏" panose="02010800040101010101" pitchFamily="2" charset="-122"/>
              </a:rPr>
              <a:t>，普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刚毅果断</a:t>
            </a:r>
            <a:r>
              <a:rPr lang="zh-CN" altLang="en-US" sz="3600" b="1">
                <a:ea typeface="华文新魏" panose="02010800040101010101" pitchFamily="2" charset="-122"/>
              </a:rPr>
              <a:t>，未有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其</a:t>
            </a:r>
            <a:r>
              <a:rPr lang="zh-CN" altLang="en-US" sz="3600" b="1">
                <a:ea typeface="华文新魏" panose="02010800040101010101" pitchFamily="2" charset="-122"/>
              </a:rPr>
              <a:t>比。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827088" y="4581525"/>
            <a:ext cx="662463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68313" y="3933825"/>
            <a:ext cx="8675687" cy="2954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宋朝初年，在宰相职位的人，许多都拘谨顾小节而遇事沉默不言，赵普却刚毅果断，没有谁能与他相提并论。</a:t>
            </a: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11188" y="1412875"/>
            <a:ext cx="7993062" cy="2835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龌龊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循默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endParaRPr lang="zh-CN" altLang="en-US" b="1" dirty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691680" y="1556792"/>
            <a:ext cx="23749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过分谨慎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691680" y="2204864"/>
            <a:ext cx="417671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按常规办事，不多言语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331640" y="2780928"/>
            <a:ext cx="27368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他，代赵普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5" grpId="0" autoUpdateAnimBg="0"/>
      <p:bldP spid="15366" grpId="0"/>
      <p:bldP spid="15367" grpId="0"/>
      <p:bldP spid="15368" grpId="0"/>
      <p:bldP spid="153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04813"/>
            <a:ext cx="82804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尝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奏荐</a:t>
            </a:r>
            <a:r>
              <a:rPr lang="zh-CN" altLang="en-US" sz="3600" b="1">
                <a:ea typeface="华文新魏" panose="02010800040101010101" pitchFamily="2" charset="-122"/>
              </a:rPr>
              <a:t>某人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为</a:t>
            </a:r>
            <a:r>
              <a:rPr lang="zh-CN" altLang="en-US" sz="3600" b="1">
                <a:ea typeface="华文新魏" panose="02010800040101010101" pitchFamily="2" charset="-122"/>
              </a:rPr>
              <a:t>某官，太祖不用。</a:t>
            </a:r>
            <a:r>
              <a:rPr lang="zh-CN" altLang="en-US" sz="3600" b="1" u="sng">
                <a:ea typeface="华文新魏" panose="02010800040101010101" pitchFamily="2" charset="-122"/>
              </a:rPr>
              <a:t>普</a:t>
            </a:r>
            <a:r>
              <a:rPr lang="zh-CN" altLang="en-US" sz="3600" b="1" u="sng">
                <a:solidFill>
                  <a:srgbClr val="FF0000"/>
                </a:solidFill>
                <a:ea typeface="华文新魏" panose="02010800040101010101" pitchFamily="2" charset="-122"/>
              </a:rPr>
              <a:t>明日复</a:t>
            </a:r>
            <a:r>
              <a:rPr lang="zh-CN" altLang="en-US" sz="3600" b="1" u="sng">
                <a:solidFill>
                  <a:schemeClr val="tx1"/>
                </a:solidFill>
                <a:ea typeface="华文新魏" panose="02010800040101010101" pitchFamily="2" charset="-122"/>
              </a:rPr>
              <a:t>奏</a:t>
            </a:r>
            <a:r>
              <a:rPr lang="zh-CN" altLang="en-US" sz="3600" b="1" u="sng">
                <a:ea typeface="华文新魏" panose="02010800040101010101" pitchFamily="2" charset="-122"/>
              </a:rPr>
              <a:t>其人</a:t>
            </a:r>
            <a:r>
              <a:rPr lang="zh-CN" altLang="en-US" sz="3600" b="1">
                <a:ea typeface="华文新魏" panose="0201080004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亦</a:t>
            </a:r>
            <a:r>
              <a:rPr lang="zh-CN" altLang="en-US" sz="3600" b="1">
                <a:ea typeface="华文新魏" panose="02010800040101010101" pitchFamily="2" charset="-122"/>
              </a:rPr>
              <a:t>不用。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258888" y="4365625"/>
            <a:ext cx="640873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3850" y="4149725"/>
            <a:ext cx="8534400" cy="1930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他曾经上奏推荐某人担任某个官职，太祖不用这个人。赵普第二天又上奏请这个人（担任某官），太祖还是不用。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84213" y="1700213"/>
            <a:ext cx="7632700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尝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40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40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475656" y="1844824"/>
            <a:ext cx="172878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曾经</a:t>
            </a:r>
            <a:r>
              <a:rPr lang="zh-CN" altLang="en-US" dirty="0"/>
              <a:t> 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4283968" y="1916832"/>
            <a:ext cx="122396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担任 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835696" y="2492896"/>
            <a:ext cx="165583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第二天 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139952" y="2492896"/>
            <a:ext cx="194434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又，再 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755576" y="3140968"/>
            <a:ext cx="20161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亦：</a:t>
            </a:r>
            <a:r>
              <a:rPr lang="zh-CN" altLang="en-US" sz="2800" b="1" dirty="0" smtClean="0"/>
              <a:t>也，还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9" grpId="0"/>
      <p:bldP spid="16391" grpId="0"/>
      <p:bldP spid="16392" grpId="0"/>
      <p:bldP spid="16393" grpId="0"/>
      <p:bldP spid="16394" grpId="0"/>
      <p:bldP spid="16395" grpId="0"/>
      <p:bldP spid="163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569325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>
                <a:ea typeface="华文新魏" panose="02010800040101010101" pitchFamily="2" charset="-122"/>
              </a:rPr>
              <a:t>明日，普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又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以其</a:t>
            </a:r>
            <a:r>
              <a:rPr lang="zh-CN" altLang="en-US" sz="3600" b="1">
                <a:ea typeface="华文新魏" panose="02010800040101010101" pitchFamily="2" charset="-122"/>
              </a:rPr>
              <a:t>人奏，太祖怒，</a:t>
            </a:r>
            <a:r>
              <a:rPr lang="zh-CN" altLang="en-US" sz="3600" b="1" u="sng">
                <a:solidFill>
                  <a:srgbClr val="FF0000"/>
                </a:solidFill>
                <a:ea typeface="华文新魏" panose="02010800040101010101" pitchFamily="2" charset="-122"/>
              </a:rPr>
              <a:t>碎裂奏牍掷</a:t>
            </a:r>
            <a:r>
              <a:rPr lang="zh-CN" altLang="en-US" sz="3600" b="1" u="sng">
                <a:ea typeface="华文新魏" panose="02010800040101010101" pitchFamily="2" charset="-122"/>
              </a:rPr>
              <a:t>地</a:t>
            </a:r>
            <a:r>
              <a:rPr lang="zh-CN" altLang="en-US" sz="3600" b="1">
                <a:ea typeface="华文新魏" panose="02010800040101010101" pitchFamily="2" charset="-122"/>
              </a:rPr>
              <a:t>，普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颜色</a:t>
            </a:r>
            <a:r>
              <a:rPr lang="zh-CN" altLang="en-US" sz="3600" b="1">
                <a:ea typeface="华文新魏" panose="02010800040101010101" pitchFamily="2" charset="-122"/>
              </a:rPr>
              <a:t>不变，跪而拾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之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以归</a:t>
            </a:r>
            <a:r>
              <a:rPr lang="zh-CN" altLang="en-US" sz="3600" b="1">
                <a:ea typeface="华文新魏" panose="02010800040101010101" pitchFamily="2" charset="-122"/>
              </a:rPr>
              <a:t>。</a:t>
            </a:r>
            <a:r>
              <a:rPr lang="zh-CN" altLang="en-US" sz="4000"/>
              <a:t>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27088" y="4221163"/>
            <a:ext cx="7416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79388" y="4365625"/>
            <a:ext cx="8964612" cy="1930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第三天，赵普又把这个人（担任某官的事）上奏太祖，太祖发怒了，把奏章撕碎了扔在地上，赵普脸色不变，跪在地上把撕碎的奏章拾起来回了家。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68313" y="1412875"/>
            <a:ext cx="8135937" cy="3687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4000" b="1" dirty="0">
                <a:solidFill>
                  <a:srgbClr val="FF0000"/>
                </a:solidFill>
              </a:rPr>
              <a:t>：  </a:t>
            </a:r>
            <a:r>
              <a:rPr lang="zh-CN" altLang="en-US" sz="2800" b="1" dirty="0"/>
              <a:t>   </a:t>
            </a:r>
            <a:r>
              <a:rPr lang="zh-CN" altLang="en-US" sz="4000" b="1" dirty="0">
                <a:solidFill>
                  <a:srgbClr val="FF0000"/>
                </a:solidFill>
              </a:rPr>
              <a:t>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endParaRPr lang="zh-CN" altLang="en-US" sz="2800" b="1" dirty="0"/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碎裂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奏牍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颜色：      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掷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4000" b="1" dirty="0">
                <a:solidFill>
                  <a:srgbClr val="FF0000"/>
                </a:solidFill>
              </a:rPr>
              <a:t>：    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endParaRPr lang="zh-CN" altLang="en-US" sz="2800" b="1" dirty="0"/>
          </a:p>
          <a:p>
            <a:pPr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187624" y="1556792"/>
            <a:ext cx="143986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将 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788024" y="1556792"/>
            <a:ext cx="79216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那 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1547664" y="2132856"/>
            <a:ext cx="345757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把</a:t>
            </a:r>
            <a:r>
              <a:rPr lang="en-US" altLang="zh-CN" sz="2800" b="1" dirty="0"/>
              <a:t>……</a:t>
            </a:r>
            <a:r>
              <a:rPr lang="zh-CN" altLang="en-US" sz="2800" b="1" dirty="0"/>
              <a:t>撕碎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1619672" y="2780928"/>
            <a:ext cx="244951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奏章 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1475656" y="3356992"/>
            <a:ext cx="324008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面容颜色，脸色 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652120" y="3356992"/>
            <a:ext cx="129698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扔 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1187624" y="3933056"/>
            <a:ext cx="251936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连词，不译 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4932040" y="3933056"/>
            <a:ext cx="93610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回家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3" grpId="0" autoUpdateAnimBg="0"/>
      <p:bldP spid="17415" grpId="0"/>
      <p:bldP spid="17416" grpId="0"/>
      <p:bldP spid="17417" grpId="0"/>
      <p:bldP spid="17418" grpId="0"/>
      <p:bldP spid="17419" grpId="0"/>
      <p:bldP spid="17420" grpId="0"/>
      <p:bldP spid="17421" grpId="0"/>
      <p:bldP spid="17422" grpId="0"/>
      <p:bldP spid="174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569325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>
                <a:ea typeface="华文新魏" panose="02010800040101010101" pitchFamily="2" charset="-122"/>
              </a:rPr>
              <a:t>他日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补缀</a:t>
            </a:r>
            <a:r>
              <a:rPr lang="zh-CN" altLang="en-US" sz="3600" b="1">
                <a:ea typeface="华文新魏" panose="02010800040101010101" pitchFamily="2" charset="-122"/>
              </a:rPr>
              <a:t>旧纸，</a:t>
            </a:r>
            <a:r>
              <a:rPr lang="zh-CN" altLang="en-US" sz="3600" b="1" u="sng">
                <a:solidFill>
                  <a:srgbClr val="FF0000"/>
                </a:solidFill>
                <a:ea typeface="华文新魏" panose="02010800040101010101" pitchFamily="2" charset="-122"/>
              </a:rPr>
              <a:t>复</a:t>
            </a:r>
            <a:r>
              <a:rPr lang="zh-CN" altLang="en-US" sz="3600" b="1" u="sng">
                <a:solidFill>
                  <a:schemeClr val="tx1"/>
                </a:solidFill>
                <a:ea typeface="华文新魏" panose="02010800040101010101" pitchFamily="2" charset="-122"/>
              </a:rPr>
              <a:t>奏如初</a:t>
            </a:r>
            <a:r>
              <a:rPr lang="zh-CN" altLang="en-US" sz="3600" b="1">
                <a:ea typeface="华文新魏" panose="02010800040101010101" pitchFamily="2" charset="-122"/>
              </a:rPr>
              <a:t>。太祖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乃悟</a:t>
            </a:r>
            <a:r>
              <a:rPr lang="zh-CN" altLang="en-US" sz="3600" b="1">
                <a:ea typeface="华文新魏" panose="0201080004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卒</a:t>
            </a:r>
            <a:r>
              <a:rPr lang="zh-CN" altLang="en-US" sz="3600" b="1">
                <a:ea typeface="华文新魏" panose="02010800040101010101" pitchFamily="2" charset="-122"/>
              </a:rPr>
              <a:t>用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其</a:t>
            </a:r>
            <a:r>
              <a:rPr lang="zh-CN" altLang="en-US" sz="3600" b="1">
                <a:ea typeface="华文新魏" panose="02010800040101010101" pitchFamily="2" charset="-122"/>
              </a:rPr>
              <a:t>人。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187450" y="4581525"/>
            <a:ext cx="69135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39750" y="4221163"/>
            <a:ext cx="8353425" cy="283154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过些日子，（他）将旧纸片缝补好，再次像当初一样上奏。宋太祖才醒悟，终于任用了那个人。</a:t>
            </a:r>
          </a:p>
          <a:p>
            <a:endParaRPr lang="zh-CN" altLang="en-US" sz="40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ea typeface="黑体" panose="02010609060101010101" pitchFamily="49" charset="-122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68313" y="1628775"/>
            <a:ext cx="7632700" cy="2835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补缀：                   复：</a:t>
            </a:r>
            <a:endParaRPr lang="zh-CN" altLang="en-US" sz="4000" b="1">
              <a:solidFill>
                <a:srgbClr val="0000FF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乃：                       悟：</a:t>
            </a:r>
          </a:p>
          <a:p>
            <a:r>
              <a:rPr lang="zh-CN" altLang="en-US" sz="4000" b="1">
                <a:solidFill>
                  <a:srgbClr val="FF0000"/>
                </a:solidFill>
              </a:rPr>
              <a:t>卒：                       其：</a:t>
            </a:r>
          </a:p>
          <a:p>
            <a:pPr>
              <a:spcBef>
                <a:spcPct val="50000"/>
              </a:spcBef>
            </a:pPr>
            <a:endParaRPr lang="zh-CN" altLang="en-US" sz="4000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908175" y="1773238"/>
            <a:ext cx="1727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124075" y="1773238"/>
            <a:ext cx="18716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修补连结</a:t>
            </a:r>
            <a:r>
              <a:rPr lang="zh-CN" altLang="en-US"/>
              <a:t> 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5435600" y="1773238"/>
            <a:ext cx="11525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又，再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547813" y="2420938"/>
            <a:ext cx="9366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才</a:t>
            </a:r>
            <a:r>
              <a:rPr lang="zh-CN" altLang="en-US"/>
              <a:t> 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435600" y="2420938"/>
            <a:ext cx="10810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醒悟</a:t>
            </a:r>
            <a:r>
              <a:rPr lang="zh-CN" altLang="en-US"/>
              <a:t> 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1619250" y="2997200"/>
            <a:ext cx="9366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终于</a:t>
            </a:r>
            <a:r>
              <a:rPr lang="zh-CN" altLang="en-US"/>
              <a:t> 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5508625" y="3068638"/>
            <a:ext cx="23034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那，那个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7" grpId="0" autoUpdateAnimBg="0"/>
      <p:bldP spid="18438" grpId="0"/>
      <p:bldP spid="18440" grpId="0"/>
      <p:bldP spid="18441" grpId="0"/>
      <p:bldP spid="18442" grpId="0"/>
      <p:bldP spid="18443" grpId="0"/>
      <p:bldP spid="18444" grpId="0"/>
      <p:bldP spid="184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学习任务单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467544" y="1772816"/>
            <a:ext cx="82089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800" dirty="0" smtClean="0"/>
              <a:t>1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结合课下注释独自翻译全文。</a:t>
            </a:r>
            <a:endParaRPr lang="en-US" altLang="zh-CN" sz="2800" b="1" dirty="0" smtClean="0"/>
          </a:p>
          <a:p>
            <a:pPr>
              <a:buFontTx/>
              <a:buNone/>
            </a:pPr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文章主要介绍了赵普的那两件事情？从中可以看出赵普是个怎样的人？</a:t>
            </a:r>
            <a:endParaRPr lang="en-US" altLang="zh-CN" sz="2800" b="1" dirty="0" smtClean="0"/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/>
              <a:t>3.</a:t>
            </a:r>
            <a:r>
              <a:rPr lang="en-US" altLang="zh-CN" sz="2800" b="1" dirty="0" smtClean="0">
                <a:latin typeface="宋体" charset="-122"/>
              </a:rPr>
              <a:t> </a:t>
            </a:r>
            <a:r>
              <a:rPr lang="zh-CN" altLang="en-US" sz="2800" b="1" dirty="0" smtClean="0">
                <a:latin typeface="宋体" charset="-122"/>
              </a:rPr>
              <a:t>课文第二段写赵普举荐人才时有哪些细节描写？你从中看出赵普什么性格特征？</a:t>
            </a:r>
            <a:endParaRPr lang="en-US" altLang="zh-CN" sz="2800" b="1" dirty="0" smtClean="0">
              <a:latin typeface="宋体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宋体" charset="-122"/>
              </a:rPr>
              <a:t>4.</a:t>
            </a:r>
            <a:r>
              <a:rPr lang="zh-CN" altLang="en-US" sz="2800" b="1" dirty="0" smtClean="0">
                <a:latin typeface="Times New Roman" pitchFamily="18" charset="0"/>
              </a:rPr>
              <a:t>你认为整篇文章围绕一个什么中心来构思的？</a:t>
            </a:r>
            <a:endParaRPr lang="en-US" altLang="zh-CN" sz="2800" b="1" dirty="0" smtClean="0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Times New Roman" pitchFamily="18" charset="0"/>
                <a:ea typeface="方正姚体" pitchFamily="2" charset="-122"/>
              </a:rPr>
              <a:t>5</a:t>
            </a:r>
            <a:r>
              <a:rPr lang="zh-CN" altLang="en-US" sz="2800" b="1" dirty="0" smtClean="0">
                <a:latin typeface="Times New Roman" pitchFamily="18" charset="0"/>
                <a:ea typeface="方正姚体" pitchFamily="2" charset="-122"/>
              </a:rPr>
              <a:t>、 通过学习这篇课文，你能从赵普身上学到什么</a:t>
            </a:r>
            <a:r>
              <a:rPr lang="zh-CN" altLang="en-US" b="1" dirty="0" smtClean="0">
                <a:latin typeface="Times New Roman" pitchFamily="18" charset="0"/>
                <a:ea typeface="方正姚体" pitchFamily="2" charset="-122"/>
              </a:rPr>
              <a:t>？</a:t>
            </a:r>
          </a:p>
          <a:p>
            <a:pPr>
              <a:spcBef>
                <a:spcPct val="50000"/>
              </a:spcBef>
              <a:buFontTx/>
              <a:buNone/>
            </a:pPr>
            <a:endParaRPr lang="zh-CN" altLang="en-US" dirty="0" smtClean="0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3568" y="0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问题解析一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836712"/>
            <a:ext cx="8892480" cy="2088232"/>
          </a:xfrm>
          <a:prstGeom prst="rect">
            <a:avLst/>
          </a:prstGeom>
        </p:spPr>
        <p:txBody>
          <a:bodyPr/>
          <a:lstStyle/>
          <a:p>
            <a:pPr marL="342900"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赵普年轻时熟悉官吏（应处理）的事务，他学问不多，等到做了宰相，宋太祖常劝他读书。他晚年读书勤奋，每次（退朝后）回到自己的住宅，关上门，打开书箱，拿出书，整天在读。到了第二天，办理政务时，处理决断很快。他死后，家里人打开书箱一看，原来是一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论语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。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itchFamily="2" charset="-122"/>
              <a:cs typeface="+mn-cs"/>
            </a:endParaRPr>
          </a:p>
        </p:txBody>
      </p:sp>
      <p:sp>
        <p:nvSpPr>
          <p:cNvPr id="4" name="Rectangle 5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>
          <a:xfrm>
            <a:off x="0" y="2708920"/>
            <a:ext cx="8820472" cy="936104"/>
          </a:xfrm>
          <a:prstGeom prst="rect">
            <a:avLst/>
          </a:prstGeom>
          <a:noFill/>
        </p:spPr>
        <p:txBody>
          <a:bodyPr/>
          <a:lstStyle/>
          <a:p>
            <a:pPr marL="342900">
              <a:spcBef>
                <a:spcPct val="20000"/>
              </a:spcBef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赵普性情沉着，为人严肃刚正，虽然多对人嫉妒刻薄，但能把天下大事作为自己的责任。</a:t>
            </a:r>
            <a:r>
              <a:rPr lang="zh-CN" altLang="en-US" sz="2400" b="1" dirty="0" smtClean="0">
                <a:latin typeface="+mn-ea"/>
              </a:rPr>
              <a:t>宋代初年，在宰相职位上的人许多都过分谨慎，拘于小节，按常规办事，不多言语，赵普却刚毅果断，没有谁能与他相提并论。</a:t>
            </a:r>
          </a:p>
          <a:p>
            <a:pPr marL="342900"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4221088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他曾经推荐某人担任某个官职。太祖不用这人。赵普第二天又上奏请用这人，太祖还是不用。第三天，赵普还是上奏请用这人。太祖生气了，把赵普呈上的奏章撕碎了扔在地上。赵普脸色不变，跪在地上把碎奏章拾起来带回了家。过些日子把这些旧奏章补缀起来，重新像当初一样拿去上奏。太祖这才清醒过来，最终任用了这人。</a:t>
            </a:r>
          </a:p>
          <a:p>
            <a:endParaRPr lang="zh-CN" altLang="en-US" sz="2400" dirty="0" smtClean="0"/>
          </a:p>
          <a:p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059832" y="2780928"/>
            <a:ext cx="91598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3399FF"/>
                </a:solidFill>
                <a:latin typeface="Times New Roman" pitchFamily="18" charset="0"/>
                <a:ea typeface="隶书" pitchFamily="49" charset="-122"/>
              </a:rPr>
              <a:t>刻苦读书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220072" y="2780928"/>
            <a:ext cx="91598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3399FF"/>
                </a:solidFill>
                <a:latin typeface="Times New Roman" pitchFamily="18" charset="0"/>
                <a:ea typeface="隶书" pitchFamily="49" charset="-122"/>
              </a:rPr>
              <a:t>奏荐人才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84212" y="765175"/>
            <a:ext cx="79202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/>
              <a:t>问题解析二：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-242888"/>
            <a:ext cx="9144000" cy="402272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问题解析三：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细节描写：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赵普“颜色不变，跪而拾之”的细节，写出了赵普的沉着镇定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“补缀旧纸”这一细节生动感人，表现了赵普为国荐才的决心和耐心。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这些细节反映了赵普不顾个人安危为国家推荐人才，表现了他超人的毅力和坚定的意志。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609600" y="762000"/>
            <a:ext cx="7924800" cy="6858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赵普如何向太宗奏荐人才？太宗反映如何？</a:t>
            </a:r>
          </a:p>
        </p:txBody>
      </p:sp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1295400" y="1524000"/>
            <a:ext cx="6477000" cy="6096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从中看出赵普具有什么样的精神？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1000" y="2819400"/>
            <a:ext cx="1295400" cy="45720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 </a:t>
            </a:r>
            <a:r>
              <a:rPr lang="zh-CN" altLang="en-US" sz="2400" b="1">
                <a:latin typeface="Times New Roman" pitchFamily="18" charset="0"/>
              </a:rPr>
              <a:t>尝奏荐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990600" y="3429000"/>
            <a:ext cx="0" cy="83820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33400" y="4343400"/>
            <a:ext cx="990600" cy="457200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 </a:t>
            </a:r>
            <a:r>
              <a:rPr lang="zh-CN" altLang="en-US" sz="2400" b="1">
                <a:latin typeface="Times New Roman" pitchFamily="18" charset="0"/>
              </a:rPr>
              <a:t>不用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057400" y="2819400"/>
            <a:ext cx="1447800" cy="45720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66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复奏其人</a:t>
            </a: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2743200" y="3429000"/>
            <a:ext cx="0" cy="76200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4876800" y="3429000"/>
            <a:ext cx="0" cy="76200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7620000" y="3505200"/>
            <a:ext cx="0" cy="76200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133600" y="4343400"/>
            <a:ext cx="1219200" cy="457200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 </a:t>
            </a:r>
            <a:r>
              <a:rPr lang="zh-CN" altLang="en-US" sz="2400" b="1">
                <a:latin typeface="Times New Roman" pitchFamily="18" charset="0"/>
              </a:rPr>
              <a:t>亦不用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038600" y="2819400"/>
            <a:ext cx="1905000" cy="4572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100000">
                <a:srgbClr val="FF66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又以其人奏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581400" y="4343400"/>
            <a:ext cx="2667000" cy="457200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怒，碎裂奏牍掷地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6781800" y="2819400"/>
            <a:ext cx="1600200" cy="4572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复奏如初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6477000" y="4343400"/>
            <a:ext cx="2438400" cy="457200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 </a:t>
            </a:r>
            <a:r>
              <a:rPr lang="zh-CN" altLang="en-US" sz="2400" b="1">
                <a:latin typeface="Times New Roman" pitchFamily="18" charset="0"/>
              </a:rPr>
              <a:t>乃悟，卒用其人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304800" y="5486400"/>
            <a:ext cx="8610600" cy="579438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99CC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FF"/>
                </a:solidFill>
                <a:latin typeface="Times New Roman" pitchFamily="18" charset="0"/>
                <a:ea typeface="华文中宋" pitchFamily="2" charset="-122"/>
              </a:rPr>
              <a:t>说明：</a:t>
            </a:r>
            <a:r>
              <a:rPr lang="zh-CN" altLang="en-US">
                <a:latin typeface="Times New Roman" pitchFamily="18" charset="0"/>
                <a:ea typeface="隶书" pitchFamily="49" charset="-122"/>
              </a:rPr>
              <a:t>赵普不畏皇威，敢于冒死为国荐才的精神！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 autoUpdateAnimBg="0"/>
      <p:bldP spid="5" grpId="0" animBg="1"/>
      <p:bldP spid="6" grpId="0" animBg="1" autoUpdateAnimBg="0"/>
      <p:bldP spid="7" grpId="0" animBg="1" autoUpdateAnimBg="0"/>
      <p:bldP spid="8" grpId="0" animBg="1"/>
      <p:bldP spid="9" grpId="0" animBg="1"/>
      <p:bldP spid="10" grpId="0" animBg="1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  <p:bldP spid="16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75656" y="620688"/>
            <a:ext cx="669607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+mn-ea"/>
              </a:rPr>
              <a:t>问题解析四：</a:t>
            </a:r>
            <a:endParaRPr lang="en-US" altLang="zh-CN" sz="3600" b="1" dirty="0"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+mn-ea"/>
              </a:rPr>
              <a:t>你认为整篇文章围绕一个什么中心来构思的？</a:t>
            </a:r>
          </a:p>
          <a:p>
            <a:pPr algn="ctr">
              <a:spcBef>
                <a:spcPct val="50000"/>
              </a:spcBef>
            </a:pPr>
            <a:endParaRPr lang="en-US" altLang="zh-CN" sz="2400" dirty="0">
              <a:latin typeface="Times New Roman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63713" y="2852738"/>
            <a:ext cx="53292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</a:rPr>
              <a:t>赵普能以天下事为己任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11188" y="0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学习目标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1484313"/>
            <a:ext cx="9144000" cy="4114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一、掌握重点实词与虚词的含义，并独立翻译全文。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二、学习运用细节描写人物的方法。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三、学习赵普以天下为己任的精神，树立为国奋斗的远大理想。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9552" y="260648"/>
            <a:ext cx="8135938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itchFamily="18" charset="0"/>
                <a:ea typeface="方正姚体" pitchFamily="2" charset="-122"/>
                <a:cs typeface="+mj-cs"/>
              </a:rPr>
              <a:t>5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itchFamily="18" charset="0"/>
                <a:ea typeface="方正姚体" pitchFamily="2" charset="-122"/>
                <a:cs typeface="+mj-cs"/>
              </a:rPr>
              <a:t>、 通过学习这篇课文，你能从赵普身上学到什么？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itchFamily="18" charset="0"/>
                <a:ea typeface="方正姚体" pitchFamily="2" charset="-122"/>
                <a:cs typeface="+mj-cs"/>
              </a:rPr>
              <a:t/>
            </a:r>
            <a:b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itchFamily="18" charset="0"/>
                <a:ea typeface="方正姚体" pitchFamily="2" charset="-122"/>
                <a:cs typeface="+mj-cs"/>
              </a:rPr>
            </a:b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itchFamily="2" charset="-122"/>
                <a:cs typeface="+mj-cs"/>
              </a:rPr>
              <a:t>赵普有哪些精神值得同学们学习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39750" y="2276475"/>
            <a:ext cx="8351838" cy="42465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“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晚年手不释卷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”“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阖户启箧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”“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读之竟日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”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——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勤奋学习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“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处决如流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”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——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学以致用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（读书有效）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“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四奏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”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荐人 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——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为国荐才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1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755576" y="1772816"/>
            <a:ext cx="7632848" cy="2893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ea typeface="黑体" panose="02010609060101010101" pitchFamily="49" charset="-122"/>
              </a:rPr>
              <a:t>研读思</a:t>
            </a:r>
            <a:r>
              <a:rPr lang="zh-CN" altLang="en-US" sz="2800" b="1" dirty="0">
                <a:ea typeface="黑体" panose="02010609060101010101" pitchFamily="49" charset="-122"/>
              </a:rPr>
              <a:t>考：</a:t>
            </a:r>
          </a:p>
          <a:p>
            <a:pPr>
              <a:spcBef>
                <a:spcPct val="50000"/>
              </a:spcBef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、哪些语句可以看出赵普读书非常勤奋</a:t>
            </a:r>
            <a:r>
              <a:rPr lang="en-US" altLang="zh-CN" sz="2800" dirty="0" smtClean="0"/>
              <a:t>?</a:t>
            </a:r>
            <a:endParaRPr lang="zh-CN" altLang="en-US" sz="2800" dirty="0"/>
          </a:p>
          <a:p>
            <a:pPr>
              <a:spcBef>
                <a:spcPct val="50000"/>
              </a:spcBef>
            </a:pPr>
            <a:r>
              <a:rPr lang="en-US" altLang="zh-CN" sz="2800" dirty="0" smtClean="0"/>
              <a:t>2</a:t>
            </a:r>
            <a:r>
              <a:rPr lang="zh-CN" altLang="en-US" sz="2800" dirty="0" smtClean="0"/>
              <a:t>、本文刻画赵普有哪些细节描写？从中可以看出赵普怎样的性格？</a:t>
            </a:r>
            <a:endParaRPr lang="en-US" altLang="zh-CN" sz="2800" dirty="0" smtClean="0"/>
          </a:p>
          <a:p>
            <a:pPr>
              <a:spcBef>
                <a:spcPct val="50000"/>
              </a:spcBef>
            </a:pPr>
            <a:endParaRPr lang="zh-CN" altLang="en-US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268760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n-ea"/>
              </a:rPr>
              <a:t>1</a:t>
            </a:r>
            <a:r>
              <a:rPr lang="zh-CN" altLang="en-US" sz="3600" b="1" dirty="0" smtClean="0">
                <a:latin typeface="+mn-ea"/>
              </a:rPr>
              <a:t>、晚年手不释卷，每归私第，阖户启箧取书，读之竟日。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3212976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n-ea"/>
              </a:rPr>
              <a:t>2</a:t>
            </a:r>
            <a:r>
              <a:rPr lang="zh-CN" altLang="en-US" sz="3600" b="1" dirty="0" smtClean="0">
                <a:latin typeface="+mn-ea"/>
              </a:rPr>
              <a:t>、普颜色不变，跪而拾之以归。他日，补缀旧纸，复奏如初。</a:t>
            </a:r>
            <a:endParaRPr lang="en-US" altLang="zh-CN" sz="3600" b="1" dirty="0" smtClean="0">
              <a:latin typeface="+mn-ea"/>
            </a:endParaRPr>
          </a:p>
          <a:p>
            <a:r>
              <a:rPr lang="zh-CN" altLang="en-US" sz="3600" b="1" dirty="0" smtClean="0">
                <a:latin typeface="+mn-ea"/>
              </a:rPr>
              <a:t>表现了赵普刚毅执着，敢于推荐人才的特点。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</a:endParaRPr>
          </a:p>
        </p:txBody>
      </p:sp>
      <p:sp>
        <p:nvSpPr>
          <p:cNvPr id="10" name="Rectangle 3" descr="纸莎草纸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2997200"/>
            <a:ext cx="828092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、课文写了赵普的哪两件事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用简洁的语言概括出来。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153400" y="0"/>
            <a:ext cx="671513" cy="1863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anose="02010800040101010101" pitchFamily="2" charset="-122"/>
              </a:rPr>
              <a:t>探访赵普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95536" y="4797425"/>
            <a:ext cx="835292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2、赵普如何向太宗奏荐人才的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？太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宗反映如何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？说明赵普是一个怎样的人？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" name="Picture 7" descr="赵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260350"/>
            <a:ext cx="2376488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1979613" y="4292600"/>
            <a:ext cx="56165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刻苦读书 、奏荐人才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 autoUpdateAnimBg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95288" y="1844675"/>
            <a:ext cx="1295400" cy="1190625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 </a:t>
            </a:r>
            <a:r>
              <a:rPr lang="zh-CN" altLang="en-US" sz="3600" b="1"/>
              <a:t>尝奏荐</a:t>
            </a: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971550" y="3213100"/>
            <a:ext cx="0" cy="8382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50825" y="4292600"/>
            <a:ext cx="1374775" cy="64135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 不用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150110" y="1844358"/>
            <a:ext cx="1447800" cy="1190625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复奏其人</a:t>
            </a: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2771775" y="3213100"/>
            <a:ext cx="0" cy="7620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4787900" y="3141663"/>
            <a:ext cx="0" cy="7620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>
            <a:off x="7524750" y="3213100"/>
            <a:ext cx="0" cy="7620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2051050" y="4149725"/>
            <a:ext cx="1395095" cy="119380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 亦不用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4140200" y="1773238"/>
            <a:ext cx="1584325" cy="1465262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又以其</a:t>
            </a:r>
          </a:p>
          <a:p>
            <a:pPr>
              <a:spcBef>
                <a:spcPct val="50000"/>
              </a:spcBef>
            </a:pPr>
            <a:r>
              <a:rPr lang="zh-CN" altLang="en-US" sz="3600" b="1"/>
              <a:t>人奏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3708400" y="4076700"/>
            <a:ext cx="2667000" cy="1190625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怒，碎裂奏牍掷地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6804025" y="1844675"/>
            <a:ext cx="1439863" cy="1465263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复奏</a:t>
            </a:r>
          </a:p>
          <a:p>
            <a:pPr>
              <a:spcBef>
                <a:spcPct val="50000"/>
              </a:spcBef>
            </a:pPr>
            <a:r>
              <a:rPr lang="zh-CN" altLang="en-US" sz="3600" b="1"/>
              <a:t>如初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6705600" y="4076700"/>
            <a:ext cx="2438400" cy="1190625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 乃悟，卒用其人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0" y="5445125"/>
            <a:ext cx="9144000" cy="1274195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99CC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99"/>
                </a:solidFill>
                <a:ea typeface="楷体_GB2312" pitchFamily="49" charset="-122"/>
              </a:rPr>
              <a:t>说明：反映赵普不顾个人安危为国家推荐人才的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99"/>
                </a:solidFill>
                <a:ea typeface="楷体_GB2312" pitchFamily="49" charset="-122"/>
              </a:rPr>
              <a:t>            精神！表现了他超人的毅力和坚定的意志。</a:t>
            </a: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23850" y="188913"/>
            <a:ext cx="6840538" cy="1433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8800" b="1">
                <a:ea typeface="隶书" panose="02010509060101010101" pitchFamily="49" charset="-122"/>
              </a:rPr>
              <a:t>人物形象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 autoUpdateAnimBg="0"/>
      <p:bldP spid="21507" grpId="0" animBg="1"/>
      <p:bldP spid="21508" grpId="0" animBg="1" autoUpdateAnimBg="0"/>
      <p:bldP spid="21509" grpId="0" bldLvl="0" animBg="1" autoUpdateAnimBg="0"/>
      <p:bldP spid="21510" grpId="0" animBg="1"/>
      <p:bldP spid="21511" grpId="0" animBg="1"/>
      <p:bldP spid="21512" grpId="0" animBg="1"/>
      <p:bldP spid="21513" grpId="0" bldLvl="0" animBg="1" autoUpdateAnimBg="0"/>
      <p:bldP spid="21514" grpId="0" animBg="1" autoUpdateAnimBg="0"/>
      <p:bldP spid="21515" grpId="0" animBg="1" autoUpdateAnimBg="0"/>
      <p:bldP spid="21516" grpId="0" animBg="1" autoUpdateAnimBg="0"/>
      <p:bldP spid="21517" grpId="0" animBg="1" autoUpdateAnimBg="0"/>
      <p:bldP spid="21518" grpId="0" animBg="1" autoUpdateAnimBg="0"/>
      <p:bldP spid="21519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35001" t="23001" r="13000" b="25000"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3"/>
          <p:cNvGrpSpPr/>
          <p:nvPr/>
        </p:nvGrpSpPr>
        <p:grpSpPr bwMode="auto">
          <a:xfrm>
            <a:off x="0" y="228600"/>
            <a:ext cx="9009063" cy="1052513"/>
            <a:chOff x="0" y="0"/>
            <a:chExt cx="5675" cy="663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38917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18" name="Rectangle 6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7"/>
            <p:cNvGrpSpPr/>
            <p:nvPr/>
          </p:nvGrpSpPr>
          <p:grpSpPr bwMode="auto"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38920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21" name="Rectangle 9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8922" name="Rectangle 10"/>
            <p:cNvSpPr>
              <a:spLocks noChangeArrowheads="1"/>
            </p:cNvSpPr>
            <p:nvPr/>
          </p:nvSpPr>
          <p:spPr bwMode="auto"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3" name="Rectangle 11"/>
            <p:cNvSpPr>
              <a:spLocks noChangeArrowheads="1"/>
            </p:cNvSpPr>
            <p:nvPr/>
          </p:nvSpPr>
          <p:spPr bwMode="auto"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4" name="Rectangle 12"/>
            <p:cNvSpPr>
              <a:spLocks noChangeArrowheads="1"/>
            </p:cNvSpPr>
            <p:nvPr/>
          </p:nvSpPr>
          <p:spPr bwMode="auto"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1812925" y="373063"/>
            <a:ext cx="18097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隶书" panose="02010509060101010101" pitchFamily="49" charset="-122"/>
              </a:rPr>
              <a:t>重点字词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609600" y="2486025"/>
            <a:ext cx="5857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/>
              <a:t>以</a:t>
            </a:r>
          </a:p>
        </p:txBody>
      </p:sp>
      <p:sp>
        <p:nvSpPr>
          <p:cNvPr id="38927" name="Rectangle 15"/>
          <p:cNvSpPr>
            <a:spLocks noChangeArrowheads="1"/>
          </p:cNvSpPr>
          <p:nvPr/>
        </p:nvSpPr>
        <p:spPr bwMode="auto">
          <a:xfrm>
            <a:off x="1524000" y="1371600"/>
            <a:ext cx="45720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太祖常劝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ea typeface="黑体" panose="02010609060101010101" pitchFamily="49" charset="-122"/>
              </a:rPr>
              <a:t>读书</a:t>
            </a:r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1524000" y="2057400"/>
            <a:ext cx="45720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而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能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天下事</a:t>
            </a:r>
            <a:r>
              <a:rPr lang="zh-CN" altLang="en-US" sz="2800" b="1"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己任</a:t>
            </a:r>
          </a:p>
        </p:txBody>
      </p:sp>
      <p:sp>
        <p:nvSpPr>
          <p:cNvPr id="38929" name="Rectangle 17"/>
          <p:cNvSpPr>
            <a:spLocks noChangeArrowheads="1"/>
          </p:cNvSpPr>
          <p:nvPr/>
        </p:nvSpPr>
        <p:spPr bwMode="auto">
          <a:xfrm>
            <a:off x="1524000" y="2819400"/>
            <a:ext cx="23272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普</a:t>
            </a:r>
            <a:r>
              <a:rPr lang="zh-CN" altLang="en-US" sz="2800" b="1">
                <a:ea typeface="黑体" panose="02010609060101010101" pitchFamily="49" charset="-122"/>
              </a:rPr>
              <a:t>又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其人奏</a:t>
            </a:r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1600200" y="3581400"/>
            <a:ext cx="23272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跪而拾</a:t>
            </a:r>
            <a:r>
              <a:rPr lang="zh-CN" altLang="en-US" sz="2800" b="1">
                <a:ea typeface="黑体" panose="02010609060101010101" pitchFamily="49" charset="-122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ea typeface="黑体" panose="02010609060101010101" pitchFamily="49" charset="-122"/>
              </a:rPr>
              <a:t>归</a:t>
            </a:r>
          </a:p>
        </p:txBody>
      </p:sp>
      <p:sp>
        <p:nvSpPr>
          <p:cNvPr id="38931" name="AutoShape 19"/>
          <p:cNvSpPr/>
          <p:nvPr/>
        </p:nvSpPr>
        <p:spPr bwMode="auto">
          <a:xfrm>
            <a:off x="1258888" y="1628775"/>
            <a:ext cx="381000" cy="2438400"/>
          </a:xfrm>
          <a:prstGeom prst="leftBrace">
            <a:avLst>
              <a:gd name="adj1" fmla="val 5333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685800" y="4953000"/>
            <a:ext cx="5937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/>
              <a:t>为</a:t>
            </a:r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1752600" y="5867400"/>
            <a:ext cx="30416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尝奏荐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某人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某官</a:t>
            </a:r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1828800" y="4495800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及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ea typeface="黑体" panose="02010609060101010101" pitchFamily="49" charset="-122"/>
              </a:rPr>
              <a:t>相</a:t>
            </a:r>
          </a:p>
        </p:txBody>
      </p:sp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1905000" y="5181600"/>
            <a:ext cx="33988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而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能</a:t>
            </a:r>
            <a:r>
              <a:rPr lang="zh-CN" altLang="en-US" sz="2800" b="1"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天下事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己任</a:t>
            </a:r>
          </a:p>
        </p:txBody>
      </p:sp>
      <p:sp>
        <p:nvSpPr>
          <p:cNvPr id="38936" name="AutoShape 24"/>
          <p:cNvSpPr/>
          <p:nvPr/>
        </p:nvSpPr>
        <p:spPr bwMode="auto">
          <a:xfrm>
            <a:off x="1524000" y="4495800"/>
            <a:ext cx="228600" cy="1828800"/>
          </a:xfrm>
          <a:prstGeom prst="lef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7" name="Text Box 25"/>
          <p:cNvSpPr txBox="1">
            <a:spLocks noChangeArrowheads="1"/>
          </p:cNvSpPr>
          <p:nvPr/>
        </p:nvSpPr>
        <p:spPr bwMode="auto">
          <a:xfrm>
            <a:off x="4495800" y="1395413"/>
            <a:ext cx="30289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（介词，拿，用）</a:t>
            </a:r>
          </a:p>
        </p:txBody>
      </p:sp>
      <p:sp>
        <p:nvSpPr>
          <p:cNvPr id="38938" name="Text Box 26"/>
          <p:cNvSpPr txBox="1">
            <a:spLocks noChangeArrowheads="1"/>
          </p:cNvSpPr>
          <p:nvPr/>
        </p:nvSpPr>
        <p:spPr bwMode="auto">
          <a:xfrm>
            <a:off x="5165725" y="2025650"/>
            <a:ext cx="12509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（把）</a:t>
            </a:r>
          </a:p>
        </p:txBody>
      </p:sp>
      <p:sp>
        <p:nvSpPr>
          <p:cNvPr id="38939" name="Text Box 27"/>
          <p:cNvSpPr txBox="1">
            <a:spLocks noChangeArrowheads="1"/>
          </p:cNvSpPr>
          <p:nvPr/>
        </p:nvSpPr>
        <p:spPr bwMode="auto">
          <a:xfrm>
            <a:off x="4572000" y="2871788"/>
            <a:ext cx="12509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（将）</a:t>
            </a:r>
          </a:p>
        </p:txBody>
      </p:sp>
      <p:sp>
        <p:nvSpPr>
          <p:cNvPr id="38940" name="Text Box 28"/>
          <p:cNvSpPr txBox="1">
            <a:spLocks noChangeArrowheads="1"/>
          </p:cNvSpPr>
          <p:nvPr/>
        </p:nvSpPr>
        <p:spPr bwMode="auto">
          <a:xfrm>
            <a:off x="4343400" y="3605213"/>
            <a:ext cx="26733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（连词，然后）</a:t>
            </a:r>
          </a:p>
        </p:txBody>
      </p:sp>
      <p:sp>
        <p:nvSpPr>
          <p:cNvPr id="38941" name="Text Box 29"/>
          <p:cNvSpPr txBox="1">
            <a:spLocks noChangeArrowheads="1"/>
          </p:cNvSpPr>
          <p:nvPr/>
        </p:nvSpPr>
        <p:spPr bwMode="auto">
          <a:xfrm>
            <a:off x="4632325" y="4464050"/>
            <a:ext cx="23177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（担任，做）</a:t>
            </a:r>
          </a:p>
        </p:txBody>
      </p:sp>
      <p:sp>
        <p:nvSpPr>
          <p:cNvPr id="38942" name="Text Box 30"/>
          <p:cNvSpPr txBox="1">
            <a:spLocks noChangeArrowheads="1"/>
          </p:cNvSpPr>
          <p:nvPr/>
        </p:nvSpPr>
        <p:spPr bwMode="auto">
          <a:xfrm>
            <a:off x="5699125" y="5149850"/>
            <a:ext cx="16065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（作为）</a:t>
            </a:r>
          </a:p>
        </p:txBody>
      </p:sp>
      <p:sp>
        <p:nvSpPr>
          <p:cNvPr id="38943" name="Text Box 31"/>
          <p:cNvSpPr txBox="1">
            <a:spLocks noChangeArrowheads="1"/>
          </p:cNvSpPr>
          <p:nvPr/>
        </p:nvSpPr>
        <p:spPr bwMode="auto">
          <a:xfrm>
            <a:off x="5318125" y="5835650"/>
            <a:ext cx="23177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（担任，做）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7" grpId="0" autoUpdateAnimBg="0"/>
      <p:bldP spid="38938" grpId="0" autoUpdateAnimBg="0"/>
      <p:bldP spid="38939" grpId="0" autoUpdateAnimBg="0"/>
      <p:bldP spid="38940" grpId="0" autoUpdateAnimBg="0"/>
      <p:bldP spid="38941" grpId="0" autoUpdateAnimBg="0"/>
      <p:bldP spid="38942" grpId="0" autoUpdateAnimBg="0"/>
      <p:bldP spid="38943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l="35001" t="23001" r="13000" b="25000"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3"/>
          <p:cNvGrpSpPr/>
          <p:nvPr/>
        </p:nvGrpSpPr>
        <p:grpSpPr bwMode="auto">
          <a:xfrm>
            <a:off x="0" y="228600"/>
            <a:ext cx="9009063" cy="1052513"/>
            <a:chOff x="0" y="0"/>
            <a:chExt cx="5675" cy="663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39941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42" name="Rectangle 6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7"/>
            <p:cNvGrpSpPr/>
            <p:nvPr/>
          </p:nvGrpSpPr>
          <p:grpSpPr bwMode="auto"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39944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45" name="Rectangle 9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9946" name="Rectangle 10"/>
            <p:cNvSpPr>
              <a:spLocks noChangeArrowheads="1"/>
            </p:cNvSpPr>
            <p:nvPr/>
          </p:nvSpPr>
          <p:spPr bwMode="auto"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7" name="Rectangle 11"/>
            <p:cNvSpPr>
              <a:spLocks noChangeArrowheads="1"/>
            </p:cNvSpPr>
            <p:nvPr/>
          </p:nvSpPr>
          <p:spPr bwMode="auto"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8" name="Rectangle 12"/>
            <p:cNvSpPr>
              <a:spLocks noChangeArrowheads="1"/>
            </p:cNvSpPr>
            <p:nvPr/>
          </p:nvSpPr>
          <p:spPr bwMode="auto"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1812925" y="320675"/>
            <a:ext cx="20256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隶书" panose="02010509060101010101" pitchFamily="49" charset="-122"/>
              </a:rPr>
              <a:t>古今异义</a:t>
            </a: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539750" y="1844675"/>
            <a:ext cx="40957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１．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在相位者多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龌龊</a:t>
            </a:r>
            <a:r>
              <a:rPr lang="zh-CN" altLang="en-US" sz="2800" b="1">
                <a:ea typeface="黑体" panose="02010609060101010101" pitchFamily="49" charset="-122"/>
              </a:rPr>
              <a:t>循默</a:t>
            </a: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609600" y="4038600"/>
            <a:ext cx="51847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２．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普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颜色</a:t>
            </a:r>
            <a:r>
              <a:rPr lang="zh-CN" altLang="en-US" sz="2800" b="1">
                <a:solidFill>
                  <a:schemeClr val="tx2"/>
                </a:solidFill>
                <a:ea typeface="黑体" panose="02010609060101010101" pitchFamily="49" charset="-122"/>
              </a:rPr>
              <a:t>不变，跪而拾</a:t>
            </a:r>
            <a:r>
              <a:rPr lang="zh-CN" altLang="en-US" sz="2800" b="1">
                <a:ea typeface="黑体" panose="02010609060101010101" pitchFamily="49" charset="-122"/>
              </a:rPr>
              <a:t>之以</a:t>
            </a:r>
            <a:r>
              <a:rPr lang="zh-CN" altLang="en-US" sz="2800" b="1"/>
              <a:t>归</a:t>
            </a: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1524000" y="4824413"/>
            <a:ext cx="33988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这幅画的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颜色</a:t>
            </a:r>
            <a:r>
              <a:rPr lang="zh-CN" altLang="en-US" sz="2800" b="1">
                <a:ea typeface="黑体" panose="02010609060101010101" pitchFamily="49" charset="-122"/>
              </a:rPr>
              <a:t>很</a:t>
            </a:r>
            <a:r>
              <a:rPr lang="zh-CN" altLang="en-US" sz="2800" b="1"/>
              <a:t>鲜。</a:t>
            </a:r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auto">
          <a:xfrm>
            <a:off x="1258888" y="2636838"/>
            <a:ext cx="44513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这乞丐衣衫褴褛，很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龌龊</a:t>
            </a:r>
            <a:r>
              <a:rPr lang="zh-CN" altLang="en-US" sz="2800" b="1"/>
              <a:t>。</a:t>
            </a:r>
          </a:p>
        </p:txBody>
      </p:sp>
      <p:sp>
        <p:nvSpPr>
          <p:cNvPr id="39954" name="AutoShape 18"/>
          <p:cNvSpPr/>
          <p:nvPr/>
        </p:nvSpPr>
        <p:spPr bwMode="auto">
          <a:xfrm>
            <a:off x="1219200" y="2057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5" name="AutoShape 19"/>
          <p:cNvSpPr/>
          <p:nvPr/>
        </p:nvSpPr>
        <p:spPr bwMode="auto">
          <a:xfrm>
            <a:off x="1219200" y="41910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5029200" y="1928813"/>
            <a:ext cx="33988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ea typeface="黑体" panose="02010609060101010101" pitchFamily="49" charset="-122"/>
              </a:rPr>
              <a:t>（形容人过分谨慎</a:t>
            </a:r>
            <a:r>
              <a:rPr lang="zh-CN" altLang="en-US" sz="2800" b="1">
                <a:solidFill>
                  <a:schemeClr val="accent2"/>
                </a:solidFill>
              </a:rPr>
              <a:t>）</a:t>
            </a: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5334000" y="2614613"/>
            <a:ext cx="37560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（</a:t>
            </a:r>
            <a:r>
              <a:rPr lang="zh-CN" altLang="en-US" sz="2800" b="1">
                <a:solidFill>
                  <a:schemeClr val="accent2"/>
                </a:solidFill>
                <a:ea typeface="黑体" panose="02010609060101010101" pitchFamily="49" charset="-122"/>
              </a:rPr>
              <a:t>形容不干净、肮脏</a:t>
            </a:r>
            <a:r>
              <a:rPr lang="zh-CN" altLang="en-US" sz="2800" b="1">
                <a:solidFill>
                  <a:schemeClr val="accent2"/>
                </a:solidFill>
              </a:rPr>
              <a:t>）</a:t>
            </a:r>
          </a:p>
        </p:txBody>
      </p:sp>
      <p:sp>
        <p:nvSpPr>
          <p:cNvPr id="39958" name="Text Box 22"/>
          <p:cNvSpPr txBox="1">
            <a:spLocks noChangeArrowheads="1"/>
          </p:cNvSpPr>
          <p:nvPr/>
        </p:nvSpPr>
        <p:spPr bwMode="auto">
          <a:xfrm>
            <a:off x="6156325" y="3930650"/>
            <a:ext cx="23272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（</a:t>
            </a:r>
            <a:r>
              <a:rPr lang="zh-CN" altLang="en-US" sz="2800" b="1">
                <a:solidFill>
                  <a:schemeClr val="accent2"/>
                </a:solidFill>
                <a:ea typeface="黑体" panose="02010609060101010101" pitchFamily="49" charset="-122"/>
              </a:rPr>
              <a:t>面容颜色</a:t>
            </a:r>
            <a:r>
              <a:rPr lang="zh-CN" altLang="en-US" sz="2800" b="1">
                <a:solidFill>
                  <a:schemeClr val="accent2"/>
                </a:solidFill>
              </a:rPr>
              <a:t>）</a:t>
            </a:r>
          </a:p>
        </p:txBody>
      </p:sp>
      <p:sp>
        <p:nvSpPr>
          <p:cNvPr id="39959" name="Text Box 23"/>
          <p:cNvSpPr txBox="1">
            <a:spLocks noChangeArrowheads="1"/>
          </p:cNvSpPr>
          <p:nvPr/>
        </p:nvSpPr>
        <p:spPr bwMode="auto">
          <a:xfrm>
            <a:off x="5257800" y="4800600"/>
            <a:ext cx="16129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ea typeface="黑体" panose="02010609060101010101" pitchFamily="49" charset="-122"/>
              </a:rPr>
              <a:t>（色彩</a:t>
            </a:r>
            <a:r>
              <a:rPr lang="zh-CN" altLang="en-US" sz="2800" b="1">
                <a:solidFill>
                  <a:schemeClr val="accent2"/>
                </a:solidFill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6" grpId="0" autoUpdateAnimBg="0"/>
      <p:bldP spid="39957" grpId="0" autoUpdateAnimBg="0"/>
      <p:bldP spid="39958" grpId="0" autoUpdateAnimBg="0"/>
      <p:bldP spid="3995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 l="35001" t="23001" r="13000" b="25000"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3"/>
          <p:cNvGrpSpPr/>
          <p:nvPr/>
        </p:nvGrpSpPr>
        <p:grpSpPr bwMode="auto">
          <a:xfrm>
            <a:off x="323528" y="0"/>
            <a:ext cx="9009063" cy="1052513"/>
            <a:chOff x="0" y="0"/>
            <a:chExt cx="5675" cy="663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40965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66" name="Rectangle 6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7"/>
            <p:cNvGrpSpPr/>
            <p:nvPr/>
          </p:nvGrpSpPr>
          <p:grpSpPr bwMode="auto"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40968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69" name="Rectangle 9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0970" name="Rectangle 10"/>
            <p:cNvSpPr>
              <a:spLocks noChangeArrowheads="1"/>
            </p:cNvSpPr>
            <p:nvPr/>
          </p:nvSpPr>
          <p:spPr bwMode="auto"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71" name="Rectangle 11"/>
            <p:cNvSpPr>
              <a:spLocks noChangeArrowheads="1"/>
            </p:cNvSpPr>
            <p:nvPr/>
          </p:nvSpPr>
          <p:spPr bwMode="auto"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72" name="Rectangle 12"/>
            <p:cNvSpPr>
              <a:spLocks noChangeArrowheads="1"/>
            </p:cNvSpPr>
            <p:nvPr/>
          </p:nvSpPr>
          <p:spPr bwMode="auto"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1812925" y="320675"/>
            <a:ext cx="20256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ea typeface="隶书" panose="02010509060101010101" pitchFamily="49" charset="-122"/>
              </a:rPr>
              <a:t>古今异义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1259632" y="1772816"/>
            <a:ext cx="471635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黑体" panose="02010609060101010101" pitchFamily="49" charset="-122"/>
              </a:rPr>
              <a:t>及</a:t>
            </a:r>
            <a:r>
              <a:rPr lang="zh-CN" altLang="en-US" sz="3200" b="1" dirty="0">
                <a:ea typeface="黑体" panose="02010609060101010101" pitchFamily="49" charset="-122"/>
              </a:rPr>
              <a:t>次日临政，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处决</a:t>
            </a:r>
            <a:r>
              <a:rPr lang="zh-CN" altLang="en-US" sz="3200" b="1" dirty="0">
                <a:ea typeface="黑体" panose="02010609060101010101" pitchFamily="49" charset="-122"/>
              </a:rPr>
              <a:t>如流。</a:t>
            </a:r>
          </a:p>
        </p:txBody>
      </p:sp>
      <p:sp>
        <p:nvSpPr>
          <p:cNvPr id="40975" name="AutoShape 15"/>
          <p:cNvSpPr/>
          <p:nvPr/>
        </p:nvSpPr>
        <p:spPr bwMode="auto">
          <a:xfrm>
            <a:off x="899592" y="1988840"/>
            <a:ext cx="304800" cy="1371600"/>
          </a:xfrm>
          <a:prstGeom prst="leftBrace">
            <a:avLst>
              <a:gd name="adj1" fmla="val 37500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1259632" y="2924944"/>
            <a:ext cx="67119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ea typeface="黑体" panose="02010609060101010101" pitchFamily="49" charset="-122"/>
              </a:rPr>
              <a:t>这个罪大恶极的杀人犯今天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处决</a:t>
            </a:r>
            <a:r>
              <a:rPr lang="zh-CN" altLang="en-US" sz="3200" b="1" dirty="0">
                <a:ea typeface="黑体" panose="02010609060101010101" pitchFamily="49" charset="-122"/>
              </a:rPr>
              <a:t>了。</a:t>
            </a:r>
          </a:p>
        </p:txBody>
      </p:sp>
      <p:sp>
        <p:nvSpPr>
          <p:cNvPr id="40977" name="Text Box 17"/>
          <p:cNvSpPr txBox="1">
            <a:spLocks noChangeArrowheads="1"/>
          </p:cNvSpPr>
          <p:nvPr/>
        </p:nvSpPr>
        <p:spPr bwMode="auto">
          <a:xfrm>
            <a:off x="5724128" y="1772816"/>
            <a:ext cx="263207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（处理决断）</a:t>
            </a:r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7311447" y="2924944"/>
            <a:ext cx="183255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</a:rPr>
              <a:t>（</a:t>
            </a:r>
            <a:r>
              <a:rPr lang="zh-CN" altLang="en-US" sz="3200" b="1" dirty="0">
                <a:solidFill>
                  <a:schemeClr val="accent2"/>
                </a:solidFill>
              </a:rPr>
              <a:t>枪毙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）</a:t>
            </a:r>
            <a:endParaRPr lang="en-US" altLang="zh-CN" sz="3200" b="1" dirty="0" smtClean="0">
              <a:solidFill>
                <a:schemeClr val="accent2"/>
              </a:solidFill>
            </a:endParaRPr>
          </a:p>
        </p:txBody>
      </p:sp>
      <p:sp>
        <p:nvSpPr>
          <p:cNvPr id="40979" name="Text Box 19"/>
          <p:cNvSpPr txBox="1">
            <a:spLocks noChangeArrowheads="1"/>
          </p:cNvSpPr>
          <p:nvPr/>
        </p:nvSpPr>
        <p:spPr bwMode="auto">
          <a:xfrm>
            <a:off x="4191000" y="4724400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7" grpId="0" autoUpdateAnimBg="0"/>
      <p:bldP spid="40978" grpId="0" autoUpdateAnimBg="0"/>
      <p:bldP spid="40979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</p:spPr>
        <p:txBody>
          <a:bodyPr/>
          <a:lstStyle/>
          <a:p>
            <a:r>
              <a:rPr lang="zh-CN" altLang="en-US" b="1" dirty="0" smtClean="0"/>
              <a:t>中心思想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4655" y="1700530"/>
            <a:ext cx="8331200" cy="1752600"/>
          </a:xfrm>
        </p:spPr>
        <p:txBody>
          <a:bodyPr>
            <a:noAutofit/>
          </a:bodyPr>
          <a:lstStyle/>
          <a:p>
            <a:pPr indent="457200"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本文通过叙述赵普的刻苦读书和举荐人才的事迹，反映赵普不顾个人安危为国家推荐人才的精神！表现了他超人的毅力和坚定的意志。</a:t>
            </a:r>
          </a:p>
          <a:p>
            <a:endParaRPr lang="zh-CN" altLang="en-US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 </a:t>
            </a:r>
            <a:r>
              <a:rPr lang="zh-CN" altLang="en-US" dirty="0" smtClean="0"/>
              <a:t>赵普（</a:t>
            </a:r>
            <a:r>
              <a:rPr lang="en-US" altLang="zh-CN" dirty="0" smtClean="0"/>
              <a:t>922—992</a:t>
            </a:r>
            <a:r>
              <a:rPr lang="zh-CN" altLang="en-US" dirty="0" smtClean="0"/>
              <a:t>）北宋大臣。字则平。后周时为赵匡胤的幕僚，任掌书记，策划陈桥兵变，帮助赵匡胤夺取政权。宋初任枢秘史，乾德二年起任宰相，太宗时又两次为相，淳化三年因病辞职，封魏国公，他少时为吏，读书不多。相传有“半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论语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治天下”的说法！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3725" y="481965"/>
            <a:ext cx="412242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人物简介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>
            <a:hlinkClick r:id="rId3"/>
          </p:cNvPr>
          <p:cNvSpPr txBox="1">
            <a:spLocks noChangeArrowheads="1"/>
          </p:cNvSpPr>
          <p:nvPr/>
        </p:nvSpPr>
        <p:spPr bwMode="auto">
          <a:xfrm>
            <a:off x="338455" y="283210"/>
            <a:ext cx="1981200" cy="762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66"/>
                </a:solidFill>
                <a:ea typeface="隶书" panose="02010509060101010101" pitchFamily="49" charset="-122"/>
              </a:rPr>
              <a:t>小故事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38455" y="530225"/>
            <a:ext cx="8686800" cy="5516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0" algn="ctr" fontAlgn="auto">
              <a:spcBef>
                <a:spcPts val="0"/>
              </a:spcBef>
            </a:pPr>
            <a:r>
              <a:rPr lang="zh-CN" altLang="en-US" sz="3200" b="1">
                <a:solidFill>
                  <a:srgbClr val="2C4C0E"/>
                </a:solidFill>
                <a:ea typeface="华文彩云" panose="02010800040101010101" pitchFamily="2" charset="-122"/>
              </a:rPr>
              <a:t>半部论语</a:t>
            </a: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半部论语”这则成语常用来强调学习儒家经典的重要性。来源于宋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罗大经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鹤林玉露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北宋著名的政治家赵普，原先是后周当节度使的赵匡胤手下的推官。公元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960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赵匡胤率军北上，部队到达陈桥时，赵普为赵匡胤出谋划策，发动兵变。赵匡胤黄袍加身，做了皇帝。接着，赵普又辅佐宋太祖东征西讨，统一了全国。后来，宋太祖任命他为宰相。宋太祖死后，他的弟弟赵匡义继位，史称宋太宗。赵普仍然担任宰相。</a:t>
            </a: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有一次宋太宗和赵普闲聊，宋太宗随便问道：“有人说你只读一部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，这是真的吗？”赵普老老实实地回答说：“臣所知道的，确实不超出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这部分。过去臣以半部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辅助太祖平定天下，现在臣用半部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辅助陛下，便天下太平。”后来赵普因为年老体衰病逝，家人打开他的书箧，里面果真只有一部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 autoUpdateAnimBg="0"/>
      <p:bldP spid="409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0645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普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少习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吏事，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寡学术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及为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相，</a:t>
            </a:r>
            <a:r>
              <a:rPr lang="zh-CN" altLang="en-US" sz="3600" b="1" u="sng">
                <a:solidFill>
                  <a:schemeClr val="tx1"/>
                </a:solidFill>
                <a:ea typeface="华文新魏" panose="02010800040101010101" pitchFamily="2" charset="-122"/>
              </a:rPr>
              <a:t>太祖常</a:t>
            </a:r>
            <a:r>
              <a:rPr lang="zh-CN" altLang="en-US" sz="3600" b="1" u="sng">
                <a:solidFill>
                  <a:srgbClr val="FF0000"/>
                </a:solidFill>
                <a:ea typeface="华文新魏" panose="02010800040101010101" pitchFamily="2" charset="-122"/>
              </a:rPr>
              <a:t>劝以</a:t>
            </a:r>
            <a:r>
              <a:rPr lang="zh-CN" altLang="en-US" sz="3600" b="1" u="sng">
                <a:solidFill>
                  <a:schemeClr val="tx1"/>
                </a:solidFill>
                <a:ea typeface="华文新魏" panose="02010800040101010101" pitchFamily="2" charset="-122"/>
              </a:rPr>
              <a:t>读书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554538"/>
            <a:ext cx="8893175" cy="2303462"/>
          </a:xfrm>
        </p:spPr>
        <p:txBody>
          <a:bodyPr/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赵普年轻时，熟悉官吏（应处理）的事务，他学问不多，等到做了宰相，宋太祖常劝勉他读书。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50825" y="1628775"/>
            <a:ext cx="8893175" cy="2529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：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寡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学术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：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：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：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以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4000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331913" y="1916113"/>
            <a:ext cx="10795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403350" y="1773238"/>
            <a:ext cx="10795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763713" y="2347913"/>
            <a:ext cx="10795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026795" y="1773238"/>
            <a:ext cx="129540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年轻时</a:t>
            </a:r>
            <a:r>
              <a:rPr lang="zh-CN" altLang="en-US"/>
              <a:t> 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449638" y="1773238"/>
            <a:ext cx="1439862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熟悉 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862003" y="1773238"/>
            <a:ext cx="719137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少 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1258570" y="2677478"/>
            <a:ext cx="1223963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学问</a:t>
            </a:r>
            <a:r>
              <a:rPr lang="zh-CN" altLang="en-US"/>
              <a:t> 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3449638" y="2677795"/>
            <a:ext cx="107950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等到</a:t>
            </a:r>
            <a:r>
              <a:rPr lang="zh-CN" altLang="en-US"/>
              <a:t> 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6207760" y="2677478"/>
            <a:ext cx="2016125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担任，做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1026795" y="3640138"/>
            <a:ext cx="1223963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劝勉</a:t>
            </a:r>
            <a:r>
              <a:rPr lang="zh-CN" altLang="en-US"/>
              <a:t> 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3595370" y="3573463"/>
            <a:ext cx="15113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拿，用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build="p" autoUpdateAnimBg="0"/>
      <p:bldP spid="11268" grpId="0" bldLvl="0" animBg="1" autoUpdateAnimBg="0"/>
      <p:bldP spid="11273" grpId="0" bldLvl="0" animBg="1"/>
      <p:bldP spid="11274" grpId="0" bldLvl="0" animBg="1"/>
      <p:bldP spid="11275" grpId="0" bldLvl="0" animBg="1"/>
      <p:bldP spid="11276" grpId="0" bldLvl="0" animBg="1"/>
      <p:bldP spid="11277" grpId="0" bldLvl="0" animBg="1"/>
      <p:bldP spid="11278" grpId="0" bldLvl="0" animBg="1"/>
      <p:bldP spid="11279" grpId="0" bldLvl="0" animBg="1"/>
      <p:bldP spid="1128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/>
            </a:r>
            <a:br>
              <a:rPr lang="zh-CN" altLang="en-US" sz="4000" b="1">
                <a:solidFill>
                  <a:srgbClr val="FF0000"/>
                </a:solidFill>
              </a:rPr>
            </a:br>
            <a:r>
              <a:rPr lang="zh-CN" altLang="en-US" sz="4000" b="1">
                <a:solidFill>
                  <a:srgbClr val="FF0000"/>
                </a:solidFill>
              </a:rPr>
              <a:t/>
            </a:r>
            <a:br>
              <a:rPr lang="zh-CN" altLang="en-US" sz="4000" b="1">
                <a:solidFill>
                  <a:srgbClr val="FF0000"/>
                </a:solidFill>
              </a:rPr>
            </a:br>
            <a:r>
              <a:rPr lang="zh-CN" altLang="en-US" sz="4000" b="1">
                <a:solidFill>
                  <a:srgbClr val="FF0000"/>
                </a:solidFill>
              </a:rPr>
              <a:t/>
            </a:r>
            <a:br>
              <a:rPr lang="zh-CN" altLang="en-US" sz="4000" b="1">
                <a:solidFill>
                  <a:srgbClr val="FF0000"/>
                </a:solidFill>
              </a:rPr>
            </a:br>
            <a:r>
              <a:rPr lang="zh-CN" altLang="en-US" sz="4000">
                <a:solidFill>
                  <a:srgbClr val="FFFF66"/>
                </a:solidFill>
              </a:rPr>
              <a:t>　　　　　　　</a:t>
            </a:r>
            <a:r>
              <a:rPr lang="zh-CN" altLang="en-US" sz="4000">
                <a:solidFill>
                  <a:schemeClr val="tx1"/>
                </a:solidFill>
              </a:rPr>
              <a:t>　　　　　　　　　　　　</a:t>
            </a:r>
            <a:r>
              <a:rPr lang="zh-CN" altLang="en-US" sz="4000" b="1">
                <a:solidFill>
                  <a:schemeClr val="tx1"/>
                </a:solidFill>
              </a:rPr>
              <a:t/>
            </a:r>
            <a:br>
              <a:rPr lang="zh-CN" altLang="en-US" sz="4000" b="1">
                <a:solidFill>
                  <a:schemeClr val="tx1"/>
                </a:solidFill>
              </a:rPr>
            </a:b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437380"/>
            <a:ext cx="8847455" cy="2232025"/>
          </a:xfrm>
        </p:spPr>
        <p:txBody>
          <a:bodyPr/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（他）晚年读书很勤奋，每次（退朝后）回到自己的住宅，关上门，打开书箱，取出书，整天在读。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73050" y="188913"/>
            <a:ext cx="887095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华文新魏" panose="02010800040101010101" pitchFamily="2" charset="-122"/>
              </a:rPr>
              <a:t>晚年手不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释</a:t>
            </a:r>
            <a:r>
              <a:rPr lang="zh-CN" altLang="en-US" sz="3600" b="1">
                <a:ea typeface="华文新魏" panose="02010800040101010101" pitchFamily="2" charset="-122"/>
              </a:rPr>
              <a:t>卷，每归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私第</a:t>
            </a:r>
            <a:r>
              <a:rPr lang="zh-CN" altLang="en-US" sz="3600" b="1">
                <a:ea typeface="华文新魏" panose="0201080004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阖户启箧取书，</a:t>
            </a:r>
          </a:p>
          <a:p>
            <a:r>
              <a:rPr lang="zh-CN" altLang="en-US" sz="3600" b="1" u="sng">
                <a:ea typeface="华文新魏" panose="02010800040101010101" pitchFamily="2" charset="-122"/>
              </a:rPr>
              <a:t>读之</a:t>
            </a:r>
            <a:r>
              <a:rPr lang="zh-CN" altLang="en-US" sz="3600" b="1" u="sng">
                <a:solidFill>
                  <a:srgbClr val="FF0000"/>
                </a:solidFill>
                <a:ea typeface="华文新魏" panose="02010800040101010101" pitchFamily="2" charset="-122"/>
              </a:rPr>
              <a:t>竟</a:t>
            </a:r>
            <a:r>
              <a:rPr lang="zh-CN" altLang="en-US" sz="3600" b="1" u="sng">
                <a:ea typeface="华文新魏" panose="02010800040101010101" pitchFamily="2" charset="-122"/>
              </a:rPr>
              <a:t>日</a:t>
            </a:r>
            <a:r>
              <a:rPr lang="zh-CN" altLang="en-US" sz="3600" b="1"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50825" y="1557338"/>
            <a:ext cx="8893175" cy="2529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释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私第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阖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户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启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箧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竟日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936943" y="1711643"/>
            <a:ext cx="1368425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放下</a:t>
            </a:r>
            <a:r>
              <a:rPr lang="zh-CN" altLang="en-US"/>
              <a:t> 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269548" y="1557655"/>
            <a:ext cx="3097212" cy="948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自己的住宅 。第，府第，大的宅子。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936943" y="2636838"/>
            <a:ext cx="719137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关</a:t>
            </a:r>
            <a:r>
              <a:rPr lang="zh-CN" altLang="en-US"/>
              <a:t> 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154363" y="2636838"/>
            <a:ext cx="8636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门 </a:t>
            </a:r>
            <a:endParaRPr lang="zh-CN" altLang="en-US"/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5788978" y="2640648"/>
            <a:ext cx="720725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开</a:t>
            </a:r>
            <a:r>
              <a:rPr lang="zh-CN" altLang="en-US"/>
              <a:t> 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937260" y="3541078"/>
            <a:ext cx="1081088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书箱 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8964613" y="3284538"/>
            <a:ext cx="122396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3111818" y="3541078"/>
            <a:ext cx="949325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/>
              <a:t>代书</a:t>
            </a:r>
            <a:r>
              <a:rPr lang="zh-CN" altLang="en-US"/>
              <a:t> 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924868" y="3541078"/>
            <a:ext cx="1008062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整天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  <p:bldP spid="12292" grpId="0" autoUpdateAnimBg="0"/>
      <p:bldP spid="12293" grpId="0" bldLvl="0" animBg="1" autoUpdateAnimBg="0"/>
      <p:bldP spid="12294" grpId="0" bldLvl="0" animBg="1"/>
      <p:bldP spid="12295" grpId="0" bldLvl="0" animBg="1"/>
      <p:bldP spid="12296" grpId="0" bldLvl="0" animBg="1"/>
      <p:bldP spid="12297" grpId="0" bldLvl="0" animBg="1"/>
      <p:bldP spid="12298" grpId="0" bldLvl="0" animBg="1"/>
      <p:bldP spid="12299" grpId="0" bldLvl="0" animBg="1"/>
      <p:bldP spid="12301" grpId="0" bldLvl="0" animBg="1"/>
      <p:bldP spid="1230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49788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及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次日临</a:t>
            </a:r>
            <a:r>
              <a:rPr lang="zh-CN" altLang="en-US" sz="3600" b="1">
                <a:ea typeface="华文新魏" panose="02010800040101010101" pitchFamily="2" charset="-122"/>
              </a:rPr>
              <a:t>政，处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决如流</a:t>
            </a:r>
            <a:r>
              <a:rPr lang="zh-CN" altLang="en-US" sz="3600" b="1">
                <a:ea typeface="华文新魏" panose="02010800040101010101" pitchFamily="2" charset="-122"/>
              </a:rPr>
              <a:t>。</a:t>
            </a:r>
            <a:r>
              <a:rPr lang="zh-CN" altLang="en-US" sz="3600" b="1" u="sng">
                <a:solidFill>
                  <a:srgbClr val="FF0000"/>
                </a:solidFill>
                <a:ea typeface="华文新魏" panose="02010800040101010101" pitchFamily="2" charset="-122"/>
              </a:rPr>
              <a:t>既薨</a:t>
            </a:r>
            <a:r>
              <a:rPr lang="zh-CN" altLang="en-US" sz="3600" b="1" u="sng">
                <a:ea typeface="华文新魏" panose="02010800040101010101" pitchFamily="2" charset="-122"/>
              </a:rPr>
              <a:t>，</a:t>
            </a:r>
            <a:r>
              <a:rPr lang="zh-CN" altLang="en-US" sz="3600" b="1">
                <a:ea typeface="华文新魏" panose="02010800040101010101" pitchFamily="2" charset="-122"/>
              </a:rPr>
              <a:t>家人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发</a:t>
            </a:r>
            <a:r>
              <a:rPr lang="zh-CN" altLang="en-US" sz="3600" b="1">
                <a:ea typeface="华文新魏" panose="02010800040101010101" pitchFamily="2" charset="-122"/>
              </a:rPr>
              <a:t>箧视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之</a:t>
            </a:r>
            <a:r>
              <a:rPr lang="zh-CN" altLang="en-US" sz="3600" b="1">
                <a:ea typeface="华文新魏" panose="0201080004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则</a:t>
            </a:r>
            <a:r>
              <a:rPr lang="en-US" altLang="zh-CN" sz="3600" b="1">
                <a:ea typeface="华文新魏" panose="02010800040101010101" pitchFamily="2" charset="-122"/>
              </a:rPr>
              <a:t>《</a:t>
            </a:r>
            <a:r>
              <a:rPr lang="zh-CN" altLang="en-US" sz="3600" b="1">
                <a:ea typeface="华文新魏" panose="02010800040101010101" pitchFamily="2" charset="-122"/>
              </a:rPr>
              <a:t>论语</a:t>
            </a:r>
            <a:r>
              <a:rPr lang="en-US" altLang="zh-CN" sz="3600" b="1">
                <a:ea typeface="华文新魏" panose="02010800040101010101" pitchFamily="2" charset="-122"/>
              </a:rPr>
              <a:t>》</a:t>
            </a:r>
            <a:r>
              <a:rPr lang="zh-CN" altLang="en-US" sz="3600" b="1">
                <a:ea typeface="华文新魏" panose="02010800040101010101" pitchFamily="2" charset="-122"/>
              </a:rPr>
              <a:t>二十篇也。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4005064"/>
            <a:ext cx="8785225" cy="25391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ea"/>
                <a:ea typeface="+mj-ea"/>
              </a:rPr>
              <a:t>等到第二天办理政务，处理决断非常快。（他）死后，家里人打开书箱一看它，原来是一部</a:t>
            </a:r>
            <a:r>
              <a:rPr lang="en-US" altLang="zh-CN" sz="2800" b="1" dirty="0">
                <a:latin typeface="+mj-ea"/>
                <a:ea typeface="+mj-ea"/>
              </a:rPr>
              <a:t>《</a:t>
            </a:r>
            <a:r>
              <a:rPr lang="zh-CN" altLang="en-US" sz="2800" b="1" dirty="0">
                <a:latin typeface="+mj-ea"/>
                <a:ea typeface="+mj-ea"/>
              </a:rPr>
              <a:t>论语</a:t>
            </a:r>
            <a:r>
              <a:rPr lang="en-US" altLang="zh-CN" sz="2800" b="1" dirty="0">
                <a:latin typeface="+mj-ea"/>
                <a:ea typeface="+mj-ea"/>
              </a:rPr>
              <a:t>》</a:t>
            </a:r>
            <a:r>
              <a:rPr lang="zh-CN" altLang="en-US" sz="2800" b="1" dirty="0">
                <a:latin typeface="+mj-ea"/>
                <a:ea typeface="+mj-ea"/>
              </a:rPr>
              <a:t>啊</a:t>
            </a:r>
            <a:r>
              <a:rPr lang="zh-CN" altLang="en-US" sz="3600" b="1" dirty="0">
                <a:solidFill>
                  <a:schemeClr val="tx2"/>
                </a:solidFill>
                <a:ea typeface="黑体" panose="02010609060101010101" pitchFamily="49" charset="-122"/>
              </a:rPr>
              <a:t>。</a:t>
            </a:r>
          </a:p>
          <a:p>
            <a:endParaRPr lang="zh-CN" altLang="en-US" sz="36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68313" y="1557338"/>
            <a:ext cx="8135937" cy="2893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次日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临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决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既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r>
              <a:rPr lang="zh-CN" altLang="en-US" sz="2800" b="1" dirty="0"/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800" b="1" dirty="0"/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薨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4800" b="1" dirty="0">
              <a:solidFill>
                <a:srgbClr val="0000FF"/>
              </a:solidFill>
              <a:latin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dirty="0"/>
          </a:p>
          <a:p>
            <a:pPr>
              <a:spcBef>
                <a:spcPct val="50000"/>
              </a:spcBef>
            </a:pPr>
            <a:endParaRPr lang="zh-CN" altLang="en-US" sz="3600" dirty="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547813" y="1740853"/>
            <a:ext cx="1655762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/>
              <a:t>第二天 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139952" y="1772816"/>
            <a:ext cx="16573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办理 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6804248" y="1772816"/>
            <a:ext cx="122396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决断</a:t>
            </a:r>
            <a:r>
              <a:rPr lang="zh-CN" altLang="en-US" sz="2800" dirty="0"/>
              <a:t> 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187624" y="2420888"/>
            <a:ext cx="122396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已经</a:t>
            </a:r>
            <a:r>
              <a:rPr lang="zh-CN" altLang="en-US" dirty="0"/>
              <a:t> 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635896" y="2348880"/>
            <a:ext cx="108108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+mn-ea"/>
              </a:rPr>
              <a:t>死</a:t>
            </a:r>
            <a:r>
              <a:rPr lang="zh-CN" altLang="en-US" dirty="0"/>
              <a:t> 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6300192" y="2420888"/>
            <a:ext cx="100806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打开</a:t>
            </a:r>
            <a:r>
              <a:rPr lang="zh-CN" altLang="en-US" sz="2800" dirty="0"/>
              <a:t> 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1115616" y="3068960"/>
            <a:ext cx="35274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它，代书箱里</a:t>
            </a:r>
            <a:r>
              <a:rPr lang="zh-CN" altLang="en-US" sz="2800" b="1" dirty="0" smtClean="0"/>
              <a:t>的 东</a:t>
            </a:r>
            <a:r>
              <a:rPr lang="zh-CN" altLang="en-US" sz="2800" b="1" dirty="0"/>
              <a:t>西</a:t>
            </a:r>
            <a:r>
              <a:rPr lang="zh-CN" altLang="en-US" sz="2800" dirty="0"/>
              <a:t> 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5796136" y="3068960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原来（是）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6" grpId="0" autoUpdateAnimBg="0"/>
      <p:bldP spid="13317" grpId="0" bldLvl="0" animBg="1"/>
      <p:bldP spid="13318" grpId="0" bldLvl="0" animBg="1"/>
      <p:bldP spid="13319" grpId="0" bldLvl="0" animBg="1"/>
      <p:bldP spid="13320" grpId="0"/>
      <p:bldP spid="13321" grpId="0"/>
      <p:bldP spid="13322" grpId="0"/>
      <p:bldP spid="13323" grpId="0"/>
      <p:bldP spid="13324" grpId="0"/>
      <p:bldP spid="133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ea typeface="华文行楷" panose="02010800040101010101" pitchFamily="2" charset="-122"/>
              </a:rPr>
              <a:t>普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少习</a:t>
            </a:r>
            <a:r>
              <a:rPr lang="zh-CN" altLang="en-US" sz="3200" b="1" dirty="0">
                <a:solidFill>
                  <a:schemeClr val="tx1"/>
                </a:solidFill>
                <a:ea typeface="华文行楷" panose="02010800040101010101" pitchFamily="2" charset="-122"/>
              </a:rPr>
              <a:t>吏事，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寡学术</a:t>
            </a:r>
            <a:r>
              <a:rPr lang="zh-CN" altLang="en-US" sz="3200" b="1" dirty="0">
                <a:solidFill>
                  <a:schemeClr val="tx1"/>
                </a:solidFill>
                <a:ea typeface="华文行楷" panose="0201080004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及为</a:t>
            </a:r>
            <a:r>
              <a:rPr lang="zh-CN" altLang="en-US" sz="3200" b="1" dirty="0">
                <a:solidFill>
                  <a:schemeClr val="tx1"/>
                </a:solidFill>
                <a:ea typeface="华文行楷" panose="02010800040101010101" pitchFamily="2" charset="-122"/>
              </a:rPr>
              <a:t>相，</a:t>
            </a:r>
            <a:r>
              <a:rPr lang="zh-CN" altLang="en-US" sz="3200" b="1" u="sng" dirty="0">
                <a:solidFill>
                  <a:schemeClr val="tx1"/>
                </a:solidFill>
                <a:ea typeface="华文行楷" panose="02010800040101010101" pitchFamily="2" charset="-122"/>
              </a:rPr>
              <a:t>太祖常</a:t>
            </a:r>
            <a:r>
              <a:rPr lang="zh-CN" altLang="en-US" sz="3200" b="1" u="sng" dirty="0">
                <a:solidFill>
                  <a:srgbClr val="FF0000"/>
                </a:solidFill>
                <a:ea typeface="华文行楷" panose="02010800040101010101" pitchFamily="2" charset="-122"/>
              </a:rPr>
              <a:t>劝以</a:t>
            </a:r>
            <a:r>
              <a:rPr lang="zh-CN" altLang="en-US" sz="3200" b="1" u="sng" dirty="0">
                <a:solidFill>
                  <a:schemeClr val="tx1"/>
                </a:solidFill>
                <a:ea typeface="华文行楷" panose="02010800040101010101" pitchFamily="2" charset="-122"/>
              </a:rPr>
              <a:t>读书</a:t>
            </a:r>
            <a:r>
              <a:rPr lang="zh-CN" altLang="en-US" sz="3200" b="1" dirty="0">
                <a:solidFill>
                  <a:schemeClr val="tx1"/>
                </a:solidFill>
                <a:ea typeface="华文行楷" panose="02010800040101010101" pitchFamily="2" charset="-122"/>
              </a:rPr>
              <a:t>。晚年手不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释</a:t>
            </a:r>
            <a:r>
              <a:rPr lang="zh-CN" altLang="en-US" sz="3200" b="1" dirty="0">
                <a:solidFill>
                  <a:schemeClr val="tx1"/>
                </a:solidFill>
                <a:ea typeface="华文行楷" panose="02010800040101010101" pitchFamily="2" charset="-122"/>
              </a:rPr>
              <a:t>卷，每归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私第</a:t>
            </a:r>
            <a:r>
              <a:rPr lang="zh-CN" altLang="en-US" sz="3200" b="1" dirty="0">
                <a:solidFill>
                  <a:schemeClr val="tx1"/>
                </a:solidFill>
                <a:ea typeface="华文行楷" panose="0201080004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阖户启箧取书，</a:t>
            </a:r>
            <a:r>
              <a:rPr lang="zh-CN" altLang="en-US" sz="3200" b="1" u="sng" dirty="0">
                <a:solidFill>
                  <a:schemeClr val="tx1"/>
                </a:solidFill>
                <a:ea typeface="华文行楷" panose="02010800040101010101" pitchFamily="2" charset="-122"/>
              </a:rPr>
              <a:t>读之</a:t>
            </a:r>
            <a:r>
              <a:rPr lang="zh-CN" altLang="en-US" sz="3200" b="1" u="sng" dirty="0">
                <a:solidFill>
                  <a:srgbClr val="FF0000"/>
                </a:solidFill>
                <a:ea typeface="华文行楷" panose="02010800040101010101" pitchFamily="2" charset="-122"/>
              </a:rPr>
              <a:t>竟</a:t>
            </a:r>
            <a:r>
              <a:rPr lang="zh-CN" altLang="en-US" sz="3200" b="1" u="sng" dirty="0">
                <a:solidFill>
                  <a:schemeClr val="tx1"/>
                </a:solidFill>
                <a:ea typeface="华文行楷" panose="02010800040101010101" pitchFamily="2" charset="-122"/>
              </a:rPr>
              <a:t>日</a:t>
            </a:r>
            <a:r>
              <a:rPr lang="zh-CN" altLang="en-US" sz="3200" b="1" dirty="0">
                <a:solidFill>
                  <a:schemeClr val="tx1"/>
                </a:solidFill>
                <a:ea typeface="华文行楷" panose="02010800040101010101" pitchFamily="2" charset="-122"/>
              </a:rPr>
              <a:t>。及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次日临</a:t>
            </a:r>
            <a:r>
              <a:rPr lang="zh-CN" altLang="en-US" sz="3200" b="1" dirty="0">
                <a:ea typeface="华文行楷" panose="02010800040101010101" pitchFamily="2" charset="-122"/>
              </a:rPr>
              <a:t>政，处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决如流</a:t>
            </a:r>
            <a:r>
              <a:rPr lang="zh-CN" altLang="en-US" sz="3200" b="1" dirty="0">
                <a:ea typeface="华文行楷" panose="02010800040101010101" pitchFamily="2" charset="-122"/>
              </a:rPr>
              <a:t>。</a:t>
            </a:r>
            <a:r>
              <a:rPr lang="zh-CN" altLang="en-US" sz="3200" b="1" u="sng" dirty="0">
                <a:solidFill>
                  <a:srgbClr val="FF0000"/>
                </a:solidFill>
                <a:ea typeface="华文行楷" panose="02010800040101010101" pitchFamily="2" charset="-122"/>
              </a:rPr>
              <a:t>既薨</a:t>
            </a:r>
            <a:r>
              <a:rPr lang="zh-CN" altLang="en-US" sz="3200" b="1" u="sng" dirty="0">
                <a:ea typeface="华文行楷" panose="02010800040101010101" pitchFamily="2" charset="-122"/>
              </a:rPr>
              <a:t>，</a:t>
            </a:r>
            <a:r>
              <a:rPr lang="zh-CN" altLang="en-US" sz="3200" b="1" dirty="0">
                <a:ea typeface="华文行楷" panose="02010800040101010101" pitchFamily="2" charset="-122"/>
              </a:rPr>
              <a:t>家人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发</a:t>
            </a:r>
            <a:r>
              <a:rPr lang="zh-CN" altLang="en-US" sz="3200" b="1" dirty="0">
                <a:ea typeface="华文行楷" panose="02010800040101010101" pitchFamily="2" charset="-122"/>
              </a:rPr>
              <a:t>箧视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之</a:t>
            </a:r>
            <a:r>
              <a:rPr lang="zh-CN" altLang="en-US" sz="3200" b="1" dirty="0">
                <a:ea typeface="华文行楷" panose="0201080004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则</a:t>
            </a:r>
            <a:r>
              <a:rPr lang="en-US" altLang="zh-CN" sz="3200" b="1" dirty="0">
                <a:ea typeface="华文行楷" panose="02010800040101010101" pitchFamily="2" charset="-122"/>
              </a:rPr>
              <a:t>《</a:t>
            </a:r>
            <a:r>
              <a:rPr lang="zh-CN" altLang="en-US" sz="3200" b="1" dirty="0">
                <a:ea typeface="华文行楷" panose="02010800040101010101" pitchFamily="2" charset="-122"/>
              </a:rPr>
              <a:t>论语</a:t>
            </a:r>
            <a:r>
              <a:rPr lang="en-US" altLang="zh-CN" sz="3200" b="1" dirty="0">
                <a:ea typeface="华文行楷" panose="02010800040101010101" pitchFamily="2" charset="-122"/>
              </a:rPr>
              <a:t>》</a:t>
            </a:r>
            <a:r>
              <a:rPr lang="zh-CN" altLang="en-US" sz="3200" b="1" dirty="0">
                <a:ea typeface="华文行楷" panose="02010800040101010101" pitchFamily="2" charset="-122"/>
              </a:rPr>
              <a:t>二十篇也。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2349500"/>
            <a:ext cx="8136135" cy="4114800"/>
          </a:xfrm>
        </p:spPr>
        <p:txBody>
          <a:bodyPr>
            <a:normAutofit fontScale="85000" lnSpcReduction="20000"/>
          </a:bodyPr>
          <a:lstStyle/>
          <a:p>
            <a:pPr indent="457200">
              <a:lnSpc>
                <a:spcPct val="150000"/>
              </a:lnSpc>
              <a:buNone/>
            </a:pPr>
            <a:r>
              <a:rPr lang="zh-CN" altLang="en-US" b="1" dirty="0">
                <a:latin typeface="+mn-ea"/>
              </a:rPr>
              <a:t>赵普年轻时，熟悉官吏（应处理）的事务，他学问不多，等到做了宰相，宋太祖常劝勉他读书。 （他）晚年读书很勤奋，每次（退朝后）回到自己的住宅，关上门，打开书箱，取出书，整天在读。等到第二天办理政务，处理决断非常快。（他）死后，家里人打开书箱一看它，原来是一部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论语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z="3600" b="1">
                <a:ea typeface="华文新魏" panose="02010800040101010101" pitchFamily="2" charset="-122"/>
              </a:rPr>
              <a:t>普性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深沉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有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岸谷</a:t>
            </a:r>
            <a:r>
              <a:rPr lang="zh-CN" altLang="en-US" sz="3600" b="1">
                <a:ea typeface="华文新魏" panose="02010800040101010101" pitchFamily="2" charset="-122"/>
              </a:rPr>
              <a:t>，</a:t>
            </a:r>
            <a:r>
              <a:rPr lang="zh-CN" altLang="en-US" sz="3600" b="1">
                <a:solidFill>
                  <a:schemeClr val="tx1"/>
                </a:solidFill>
                <a:ea typeface="华文新魏" panose="02010800040101010101" pitchFamily="2" charset="-122"/>
              </a:rPr>
              <a:t>虽</a:t>
            </a:r>
            <a:r>
              <a:rPr lang="zh-CN" altLang="en-US" sz="3600" b="1">
                <a:ea typeface="华文新魏" panose="02010800040101010101" pitchFamily="2" charset="-122"/>
              </a:rPr>
              <a:t>多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忌克</a:t>
            </a:r>
            <a:r>
              <a:rPr lang="zh-CN" altLang="en-US" sz="3600" b="1">
                <a:ea typeface="华文新魏" panose="0201080004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而</a:t>
            </a:r>
            <a:r>
              <a:rPr lang="zh-CN" altLang="en-US" sz="3600" b="1">
                <a:ea typeface="华文新魏" panose="02010800040101010101" pitchFamily="2" charset="-122"/>
              </a:rPr>
              <a:t>能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以</a:t>
            </a:r>
            <a:r>
              <a:rPr lang="zh-CN" altLang="en-US" sz="3600" b="1">
                <a:ea typeface="华文新魏" panose="02010800040101010101" pitchFamily="2" charset="-122"/>
              </a:rPr>
              <a:t>天下事</a:t>
            </a: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为</a:t>
            </a:r>
            <a:r>
              <a:rPr lang="zh-CN" altLang="en-US" sz="3600" b="1">
                <a:ea typeface="华文新魏" panose="02010800040101010101" pitchFamily="2" charset="-122"/>
              </a:rPr>
              <a:t>己任。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42988" y="3933825"/>
            <a:ext cx="712946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51520" y="4077072"/>
            <a:ext cx="871378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ea"/>
                <a:ea typeface="+mj-ea"/>
              </a:rPr>
              <a:t>赵普性情沉着而严肃刚正有原则，虽然多忌妒而好胜，但能把天下大事作为自己的责任。</a:t>
            </a:r>
          </a:p>
          <a:p>
            <a:pPr>
              <a:spcBef>
                <a:spcPct val="50000"/>
              </a:spcBef>
            </a:pP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11188" y="1844675"/>
            <a:ext cx="7343775" cy="23544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深沉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r>
              <a:rPr lang="zh-CN" altLang="en-US" sz="2800" b="1" dirty="0"/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岸谷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忌克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   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而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以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为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763688" y="1988840"/>
            <a:ext cx="17272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沉着</a:t>
            </a:r>
            <a:r>
              <a:rPr lang="zh-CN" altLang="en-US" sz="2800" dirty="0"/>
              <a:t> 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148064" y="1988840"/>
            <a:ext cx="20161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严肃刚正 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619672" y="2636912"/>
            <a:ext cx="252028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对人忌妒刻薄 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076056" y="2636912"/>
            <a:ext cx="17272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但是 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483768" y="3284984"/>
            <a:ext cx="244827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把</a:t>
            </a:r>
            <a:r>
              <a:rPr lang="en-US" altLang="zh-CN" sz="2800" b="1" dirty="0">
                <a:latin typeface="+mn-ea"/>
              </a:rPr>
              <a:t>……</a:t>
            </a:r>
            <a:r>
              <a:rPr lang="zh-CN" altLang="en-US" sz="2800" b="1" dirty="0">
                <a:latin typeface="+mn-ea"/>
              </a:rPr>
              <a:t>作为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1" grpId="0" autoUpdateAnimBg="0"/>
      <p:bldP spid="14342" grpId="0"/>
      <p:bldP spid="14343" grpId="0"/>
      <p:bldP spid="14344" grpId="0"/>
      <p:bldP spid="14345" grpId="0"/>
      <p:bldP spid="14346" grpId="0"/>
      <p:bldP spid="1434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3032</Words>
  <Application>Microsoft Office PowerPoint</Application>
  <PresentationFormat>全屏显示(4:3)</PresentationFormat>
  <Paragraphs>207</Paragraphs>
  <Slides>28</Slides>
  <Notes>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普少习吏事，寡学术，及为相，太祖常劝以读书。</vt:lpstr>
      <vt:lpstr>   　　　　　　　　　　　　　　　　　　　 </vt:lpstr>
      <vt:lpstr>及次日临政，处决如流。既薨，家人发箧视之，则《论语》二十篇也。</vt:lpstr>
      <vt:lpstr>普少习吏事，寡学术，及为相，太祖常劝以读书。晚年手不释卷，每归私第，阖户启箧取书，读之竟日。及次日临政，处决如流。既薨，家人发箧视之，则《论语》二十篇也。</vt:lpstr>
      <vt:lpstr>普性深沉有岸谷，虽多忌克，而能以天下事为己任。</vt:lpstr>
      <vt:lpstr>宋初，在相位者多龌龊循默，普刚毅果断，未有其比。</vt:lpstr>
      <vt:lpstr>尝奏荐某人为某官，太祖不用。普明日复奏其人，亦不用。</vt:lpstr>
      <vt:lpstr>明日，普又以其人奏，太祖怒，碎裂奏牍掷地，普颜色不变，跪而拾之以归。 </vt:lpstr>
      <vt:lpstr>他日补缀旧纸，复奏如初。太祖乃悟，卒用其人。</vt:lpstr>
      <vt:lpstr>学习任务单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中心思想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19</cp:revision>
  <dcterms:created xsi:type="dcterms:W3CDTF">2016-02-27T00:17:00Z</dcterms:created>
  <dcterms:modified xsi:type="dcterms:W3CDTF">2017-03-14T01:03:14Z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