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tags/tag77.xml" ContentType="application/vnd.openxmlformats-officedocument.presentationml.tags+xml"/>
  <Override PartName="/ppt/tags/tag86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3" r:id="rId2"/>
    <p:sldId id="257" r:id="rId3"/>
    <p:sldId id="284" r:id="rId4"/>
    <p:sldId id="276" r:id="rId5"/>
    <p:sldId id="283" r:id="rId6"/>
    <p:sldId id="286" r:id="rId7"/>
    <p:sldId id="287" r:id="rId8"/>
    <p:sldId id="288" r:id="rId9"/>
    <p:sldId id="272" r:id="rId10"/>
    <p:sldId id="274" r:id="rId11"/>
    <p:sldId id="275" r:id="rId12"/>
    <p:sldId id="285" r:id="rId13"/>
    <p:sldId id="262" r:id="rId14"/>
    <p:sldId id="259" r:id="rId15"/>
    <p:sldId id="280" r:id="rId16"/>
    <p:sldId id="28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image" Target="../media/image3.png"/><Relationship Id="rId2" Type="http://schemas.openxmlformats.org/officeDocument/2006/relationships/tags" Target="../tags/tag8.xml"/><Relationship Id="rId16" Type="http://schemas.openxmlformats.org/officeDocument/2006/relationships/image" Target="../media/image2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9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openxmlformats.org/officeDocument/2006/relationships/tags" Target="../tags/tag92.xml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12" Type="http://schemas.openxmlformats.org/officeDocument/2006/relationships/tags" Target="../tags/tag91.xml"/><Relationship Id="rId2" Type="http://schemas.openxmlformats.org/officeDocument/2006/relationships/tags" Target="../tags/tag81.xml"/><Relationship Id="rId16" Type="http://schemas.openxmlformats.org/officeDocument/2006/relationships/image" Target="../media/image3.png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tags" Target="../tags/tag90.xml"/><Relationship Id="rId5" Type="http://schemas.openxmlformats.org/officeDocument/2006/relationships/tags" Target="../tags/tag84.xml"/><Relationship Id="rId15" Type="http://schemas.openxmlformats.org/officeDocument/2006/relationships/image" Target="../media/image2.png"/><Relationship Id="rId10" Type="http://schemas.openxmlformats.org/officeDocument/2006/relationships/tags" Target="../tags/tag89.xml"/><Relationship Id="rId4" Type="http://schemas.openxmlformats.org/officeDocument/2006/relationships/tags" Target="../tags/tag83.xml"/><Relationship Id="rId9" Type="http://schemas.openxmlformats.org/officeDocument/2006/relationships/tags" Target="../tags/tag88.xml"/><Relationship Id="rId1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tags" Target="../tags/tag38.xml"/><Relationship Id="rId18" Type="http://schemas.openxmlformats.org/officeDocument/2006/relationships/tags" Target="../tags/tag4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tags" Target="../tags/tag37.xml"/><Relationship Id="rId17" Type="http://schemas.openxmlformats.org/officeDocument/2006/relationships/tags" Target="../tags/tag42.xml"/><Relationship Id="rId2" Type="http://schemas.openxmlformats.org/officeDocument/2006/relationships/tags" Target="../tags/tag27.xml"/><Relationship Id="rId16" Type="http://schemas.openxmlformats.org/officeDocument/2006/relationships/tags" Target="../tags/tag41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5" Type="http://schemas.openxmlformats.org/officeDocument/2006/relationships/tags" Target="../tags/tag30.xml"/><Relationship Id="rId15" Type="http://schemas.openxmlformats.org/officeDocument/2006/relationships/tags" Target="../tags/tag40.xml"/><Relationship Id="rId10" Type="http://schemas.openxmlformats.org/officeDocument/2006/relationships/tags" Target="../tags/tag35.xml"/><Relationship Id="rId19" Type="http://schemas.openxmlformats.org/officeDocument/2006/relationships/slideMaster" Target="../slideMasters/slideMaster1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tags" Target="../tags/tag3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03820" y="2318402"/>
            <a:ext cx="1731772" cy="2545143"/>
          </a:xfrm>
          <a:custGeom>
            <a:avLst/>
            <a:gdLst>
              <a:gd name="connsiteX0" fmla="*/ 0 w 1731772"/>
              <a:gd name="connsiteY0" fmla="*/ 0 h 2545143"/>
              <a:gd name="connsiteX1" fmla="*/ 1731772 w 1731772"/>
              <a:gd name="connsiteY1" fmla="*/ 0 h 2545143"/>
              <a:gd name="connsiteX2" fmla="*/ 1731772 w 1731772"/>
              <a:gd name="connsiteY2" fmla="*/ 182850 h 2545143"/>
              <a:gd name="connsiteX3" fmla="*/ 1388180 w 1731772"/>
              <a:gd name="connsiteY3" fmla="*/ 182850 h 2545143"/>
              <a:gd name="connsiteX4" fmla="*/ 1388180 w 1731772"/>
              <a:gd name="connsiteY4" fmla="*/ 2545143 h 2545143"/>
              <a:gd name="connsiteX5" fmla="*/ 0 w 1731772"/>
              <a:gd name="connsiteY5" fmla="*/ 2545143 h 254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772" h="2545143">
                <a:moveTo>
                  <a:pt x="0" y="0"/>
                </a:moveTo>
                <a:lnTo>
                  <a:pt x="1731772" y="0"/>
                </a:lnTo>
                <a:lnTo>
                  <a:pt x="1731772" y="182850"/>
                </a:lnTo>
                <a:lnTo>
                  <a:pt x="1388180" y="182850"/>
                </a:lnTo>
                <a:lnTo>
                  <a:pt x="1388180" y="2545143"/>
                </a:lnTo>
                <a:lnTo>
                  <a:pt x="0" y="2545143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835" y="5593329"/>
            <a:ext cx="1546096" cy="123827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237125">
            <a:off x="6250843" y="5266776"/>
            <a:ext cx="2488905" cy="1993377"/>
          </a:xfrm>
          <a:custGeom>
            <a:avLst/>
            <a:gdLst>
              <a:gd name="connsiteX0" fmla="*/ 2488905 w 2488905"/>
              <a:gd name="connsiteY0" fmla="*/ 0 h 1993377"/>
              <a:gd name="connsiteX1" fmla="*/ 2488905 w 2488905"/>
              <a:gd name="connsiteY1" fmla="*/ 1993377 h 1993377"/>
              <a:gd name="connsiteX2" fmla="*/ 2085724 w 2488905"/>
              <a:gd name="connsiteY2" fmla="*/ 1993377 h 1993377"/>
              <a:gd name="connsiteX3" fmla="*/ 0 w 2488905"/>
              <a:gd name="connsiteY3" fmla="*/ 1120276 h 1993377"/>
              <a:gd name="connsiteX4" fmla="*/ 0 w 2488905"/>
              <a:gd name="connsiteY4" fmla="*/ 0 h 199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8905" h="1993377">
                <a:moveTo>
                  <a:pt x="2488905" y="0"/>
                </a:moveTo>
                <a:lnTo>
                  <a:pt x="2488905" y="1993377"/>
                </a:lnTo>
                <a:lnTo>
                  <a:pt x="2085724" y="1993377"/>
                </a:lnTo>
                <a:lnTo>
                  <a:pt x="0" y="112027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93996" y="1408476"/>
            <a:ext cx="1731772" cy="2545143"/>
          </a:xfrm>
          <a:custGeom>
            <a:avLst/>
            <a:gdLst>
              <a:gd name="connsiteX0" fmla="*/ 293996 w 1731772"/>
              <a:gd name="connsiteY0" fmla="*/ 0 h 2545143"/>
              <a:gd name="connsiteX1" fmla="*/ 1731772 w 1731772"/>
              <a:gd name="connsiteY1" fmla="*/ 0 h 2545143"/>
              <a:gd name="connsiteX2" fmla="*/ 1731772 w 1731772"/>
              <a:gd name="connsiteY2" fmla="*/ 2545143 h 2545143"/>
              <a:gd name="connsiteX3" fmla="*/ 0 w 1731772"/>
              <a:gd name="connsiteY3" fmla="*/ 2545143 h 2545143"/>
              <a:gd name="connsiteX4" fmla="*/ 0 w 1731772"/>
              <a:gd name="connsiteY4" fmla="*/ 2182497 h 2545143"/>
              <a:gd name="connsiteX5" fmla="*/ 293996 w 1731772"/>
              <a:gd name="connsiteY5" fmla="*/ 2182497 h 254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772" h="2545143">
                <a:moveTo>
                  <a:pt x="293996" y="0"/>
                </a:moveTo>
                <a:lnTo>
                  <a:pt x="1731772" y="0"/>
                </a:lnTo>
                <a:lnTo>
                  <a:pt x="1731772" y="2545143"/>
                </a:lnTo>
                <a:lnTo>
                  <a:pt x="0" y="2545143"/>
                </a:lnTo>
                <a:lnTo>
                  <a:pt x="0" y="2182497"/>
                </a:lnTo>
                <a:lnTo>
                  <a:pt x="293996" y="2182497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402"/>
          <a:stretch>
            <a:fillRect/>
          </a:stretch>
        </p:blipFill>
        <p:spPr>
          <a:xfrm>
            <a:off x="4273493" y="0"/>
            <a:ext cx="1546096" cy="1146624"/>
          </a:xfrm>
          <a:custGeom>
            <a:avLst/>
            <a:gdLst>
              <a:gd name="connsiteX0" fmla="*/ 0 w 1546096"/>
              <a:gd name="connsiteY0" fmla="*/ 0 h 1146624"/>
              <a:gd name="connsiteX1" fmla="*/ 1546096 w 1546096"/>
              <a:gd name="connsiteY1" fmla="*/ 0 h 1146624"/>
              <a:gd name="connsiteX2" fmla="*/ 1546096 w 1546096"/>
              <a:gd name="connsiteY2" fmla="*/ 1146624 h 1146624"/>
              <a:gd name="connsiteX3" fmla="*/ 0 w 1546096"/>
              <a:gd name="connsiteY3" fmla="*/ 1146624 h 114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6096" h="1146624">
                <a:moveTo>
                  <a:pt x="0" y="0"/>
                </a:moveTo>
                <a:lnTo>
                  <a:pt x="1546096" y="0"/>
                </a:lnTo>
                <a:lnTo>
                  <a:pt x="1546096" y="1146624"/>
                </a:lnTo>
                <a:lnTo>
                  <a:pt x="0" y="1146624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237125">
            <a:off x="1726117" y="-418205"/>
            <a:ext cx="2488905" cy="1993377"/>
          </a:xfrm>
          <a:custGeom>
            <a:avLst/>
            <a:gdLst>
              <a:gd name="connsiteX0" fmla="*/ 361610 w 2488905"/>
              <a:gd name="connsiteY0" fmla="*/ 0 h 1993377"/>
              <a:gd name="connsiteX1" fmla="*/ 2488905 w 2488905"/>
              <a:gd name="connsiteY1" fmla="*/ 890503 h 1993377"/>
              <a:gd name="connsiteX2" fmla="*/ 2488905 w 2488905"/>
              <a:gd name="connsiteY2" fmla="*/ 1993377 h 1993377"/>
              <a:gd name="connsiteX3" fmla="*/ 0 w 2488905"/>
              <a:gd name="connsiteY3" fmla="*/ 1993377 h 1993377"/>
              <a:gd name="connsiteX4" fmla="*/ 0 w 2488905"/>
              <a:gd name="connsiteY4" fmla="*/ 0 h 199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8905" h="1993377">
                <a:moveTo>
                  <a:pt x="361610" y="0"/>
                </a:moveTo>
                <a:lnTo>
                  <a:pt x="2488905" y="890503"/>
                </a:lnTo>
                <a:lnTo>
                  <a:pt x="2488905" y="1993377"/>
                </a:lnTo>
                <a:lnTo>
                  <a:pt x="0" y="1993377"/>
                </a:lnTo>
                <a:lnTo>
                  <a:pt x="0" y="0"/>
                </a:lnTo>
                <a:close/>
              </a:path>
            </a:pathLst>
          </a:custGeom>
        </p:spPr>
      </p:pic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>
          <a:xfrm>
            <a:off x="546735" y="578485"/>
            <a:ext cx="11098530" cy="5701665"/>
          </a:xfrm>
          <a:prstGeom prst="rect">
            <a:avLst/>
          </a:prstGeom>
          <a:ln w="57150">
            <a:solidFill>
              <a:schemeClr val="accent1"/>
            </a:solidFill>
          </a:ln>
          <a:effectLst>
            <a:outerShdw blurRad="63500" sx="102000" sy="102000" algn="ctr" rotWithShape="0">
              <a:schemeClr val="accent4">
                <a:alpha val="40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4F5F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470" t="10933"/>
          <a:stretch>
            <a:fillRect/>
          </a:stretch>
        </p:blipFill>
        <p:spPr>
          <a:xfrm>
            <a:off x="1" y="0"/>
            <a:ext cx="2617291" cy="2318402"/>
          </a:xfrm>
          <a:custGeom>
            <a:avLst/>
            <a:gdLst>
              <a:gd name="connsiteX0" fmla="*/ 0 w 2617291"/>
              <a:gd name="connsiteY0" fmla="*/ 0 h 2318402"/>
              <a:gd name="connsiteX1" fmla="*/ 2617291 w 2617291"/>
              <a:gd name="connsiteY1" fmla="*/ 0 h 2318402"/>
              <a:gd name="connsiteX2" fmla="*/ 2617291 w 2617291"/>
              <a:gd name="connsiteY2" fmla="*/ 2318402 h 2318402"/>
              <a:gd name="connsiteX3" fmla="*/ 0 w 2617291"/>
              <a:gd name="connsiteY3" fmla="*/ 2318402 h 2318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291" h="2318402">
                <a:moveTo>
                  <a:pt x="0" y="0"/>
                </a:moveTo>
                <a:lnTo>
                  <a:pt x="2617291" y="0"/>
                </a:lnTo>
                <a:lnTo>
                  <a:pt x="2617291" y="2318402"/>
                </a:lnTo>
                <a:lnTo>
                  <a:pt x="0" y="2318402"/>
                </a:ln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747"/>
          <a:stretch>
            <a:fillRect/>
          </a:stretch>
        </p:blipFill>
        <p:spPr>
          <a:xfrm flipH="1">
            <a:off x="9131446" y="4328148"/>
            <a:ext cx="3060554" cy="2602999"/>
          </a:xfrm>
          <a:custGeom>
            <a:avLst/>
            <a:gdLst>
              <a:gd name="connsiteX0" fmla="*/ 3060554 w 3060554"/>
              <a:gd name="connsiteY0" fmla="*/ 0 h 2602999"/>
              <a:gd name="connsiteX1" fmla="*/ 0 w 3060554"/>
              <a:gd name="connsiteY1" fmla="*/ 0 h 2602999"/>
              <a:gd name="connsiteX2" fmla="*/ 0 w 3060554"/>
              <a:gd name="connsiteY2" fmla="*/ 2602999 h 2602999"/>
              <a:gd name="connsiteX3" fmla="*/ 522294 w 3060554"/>
              <a:gd name="connsiteY3" fmla="*/ 2602999 h 2602999"/>
              <a:gd name="connsiteX4" fmla="*/ 522294 w 3060554"/>
              <a:gd name="connsiteY4" fmla="*/ 2529853 h 2602999"/>
              <a:gd name="connsiteX5" fmla="*/ 3060554 w 3060554"/>
              <a:gd name="connsiteY5" fmla="*/ 2529853 h 260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60554" h="2602999">
                <a:moveTo>
                  <a:pt x="3060554" y="0"/>
                </a:moveTo>
                <a:lnTo>
                  <a:pt x="0" y="0"/>
                </a:lnTo>
                <a:lnTo>
                  <a:pt x="0" y="2602999"/>
                </a:lnTo>
                <a:lnTo>
                  <a:pt x="522294" y="2602999"/>
                </a:lnTo>
                <a:lnTo>
                  <a:pt x="522294" y="2529853"/>
                </a:lnTo>
                <a:lnTo>
                  <a:pt x="3060554" y="2529853"/>
                </a:lnTo>
                <a:close/>
              </a:path>
            </a:pathLst>
          </a:custGeom>
        </p:spPr>
      </p:pic>
      <p:sp>
        <p:nvSpPr>
          <p:cNvPr id="4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1524000" y="2646270"/>
            <a:ext cx="9144000" cy="1309373"/>
          </a:xfrm>
        </p:spPr>
        <p:txBody>
          <a:bodyPr anchor="b">
            <a:normAutofit/>
          </a:bodyPr>
          <a:lstStyle>
            <a:lvl1pPr algn="ctr">
              <a:defRPr sz="6600" b="1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1524000" y="4055186"/>
            <a:ext cx="9144000" cy="62210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2020/10/20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2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2020/10/20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 spd="med" advTm="2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03820" y="2318402"/>
            <a:ext cx="1731772" cy="2545143"/>
          </a:xfrm>
          <a:custGeom>
            <a:avLst/>
            <a:gdLst>
              <a:gd name="connsiteX0" fmla="*/ 0 w 1731772"/>
              <a:gd name="connsiteY0" fmla="*/ 0 h 2545143"/>
              <a:gd name="connsiteX1" fmla="*/ 1731772 w 1731772"/>
              <a:gd name="connsiteY1" fmla="*/ 0 h 2545143"/>
              <a:gd name="connsiteX2" fmla="*/ 1731772 w 1731772"/>
              <a:gd name="connsiteY2" fmla="*/ 182850 h 2545143"/>
              <a:gd name="connsiteX3" fmla="*/ 1388180 w 1731772"/>
              <a:gd name="connsiteY3" fmla="*/ 182850 h 2545143"/>
              <a:gd name="connsiteX4" fmla="*/ 1388180 w 1731772"/>
              <a:gd name="connsiteY4" fmla="*/ 2545143 h 2545143"/>
              <a:gd name="connsiteX5" fmla="*/ 0 w 1731772"/>
              <a:gd name="connsiteY5" fmla="*/ 2545143 h 254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772" h="2545143">
                <a:moveTo>
                  <a:pt x="0" y="0"/>
                </a:moveTo>
                <a:lnTo>
                  <a:pt x="1731772" y="0"/>
                </a:lnTo>
                <a:lnTo>
                  <a:pt x="1731772" y="182850"/>
                </a:lnTo>
                <a:lnTo>
                  <a:pt x="1388180" y="182850"/>
                </a:lnTo>
                <a:lnTo>
                  <a:pt x="1388180" y="2545143"/>
                </a:lnTo>
                <a:lnTo>
                  <a:pt x="0" y="2545143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835" y="5593329"/>
            <a:ext cx="1546096" cy="12382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237125">
            <a:off x="6250843" y="5266776"/>
            <a:ext cx="2488905" cy="1993377"/>
          </a:xfrm>
          <a:custGeom>
            <a:avLst/>
            <a:gdLst>
              <a:gd name="connsiteX0" fmla="*/ 2488905 w 2488905"/>
              <a:gd name="connsiteY0" fmla="*/ 0 h 1993377"/>
              <a:gd name="connsiteX1" fmla="*/ 2488905 w 2488905"/>
              <a:gd name="connsiteY1" fmla="*/ 1993377 h 1993377"/>
              <a:gd name="connsiteX2" fmla="*/ 2085724 w 2488905"/>
              <a:gd name="connsiteY2" fmla="*/ 1993377 h 1993377"/>
              <a:gd name="connsiteX3" fmla="*/ 0 w 2488905"/>
              <a:gd name="connsiteY3" fmla="*/ 1120276 h 1993377"/>
              <a:gd name="connsiteX4" fmla="*/ 0 w 2488905"/>
              <a:gd name="connsiteY4" fmla="*/ 0 h 199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8905" h="1993377">
                <a:moveTo>
                  <a:pt x="2488905" y="0"/>
                </a:moveTo>
                <a:lnTo>
                  <a:pt x="2488905" y="1993377"/>
                </a:lnTo>
                <a:lnTo>
                  <a:pt x="2085724" y="1993377"/>
                </a:lnTo>
                <a:lnTo>
                  <a:pt x="0" y="112027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93996" y="1408476"/>
            <a:ext cx="1731772" cy="2545143"/>
          </a:xfrm>
          <a:custGeom>
            <a:avLst/>
            <a:gdLst>
              <a:gd name="connsiteX0" fmla="*/ 293996 w 1731772"/>
              <a:gd name="connsiteY0" fmla="*/ 0 h 2545143"/>
              <a:gd name="connsiteX1" fmla="*/ 1731772 w 1731772"/>
              <a:gd name="connsiteY1" fmla="*/ 0 h 2545143"/>
              <a:gd name="connsiteX2" fmla="*/ 1731772 w 1731772"/>
              <a:gd name="connsiteY2" fmla="*/ 2545143 h 2545143"/>
              <a:gd name="connsiteX3" fmla="*/ 0 w 1731772"/>
              <a:gd name="connsiteY3" fmla="*/ 2545143 h 2545143"/>
              <a:gd name="connsiteX4" fmla="*/ 0 w 1731772"/>
              <a:gd name="connsiteY4" fmla="*/ 2182497 h 2545143"/>
              <a:gd name="connsiteX5" fmla="*/ 293996 w 1731772"/>
              <a:gd name="connsiteY5" fmla="*/ 2182497 h 254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772" h="2545143">
                <a:moveTo>
                  <a:pt x="293996" y="0"/>
                </a:moveTo>
                <a:lnTo>
                  <a:pt x="1731772" y="0"/>
                </a:lnTo>
                <a:lnTo>
                  <a:pt x="1731772" y="2545143"/>
                </a:lnTo>
                <a:lnTo>
                  <a:pt x="0" y="2545143"/>
                </a:lnTo>
                <a:lnTo>
                  <a:pt x="0" y="2182497"/>
                </a:lnTo>
                <a:lnTo>
                  <a:pt x="293996" y="2182497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402"/>
          <a:stretch>
            <a:fillRect/>
          </a:stretch>
        </p:blipFill>
        <p:spPr>
          <a:xfrm>
            <a:off x="4273493" y="0"/>
            <a:ext cx="1546096" cy="1146624"/>
          </a:xfrm>
          <a:custGeom>
            <a:avLst/>
            <a:gdLst>
              <a:gd name="connsiteX0" fmla="*/ 0 w 1546096"/>
              <a:gd name="connsiteY0" fmla="*/ 0 h 1146624"/>
              <a:gd name="connsiteX1" fmla="*/ 1546096 w 1546096"/>
              <a:gd name="connsiteY1" fmla="*/ 0 h 1146624"/>
              <a:gd name="connsiteX2" fmla="*/ 1546096 w 1546096"/>
              <a:gd name="connsiteY2" fmla="*/ 1146624 h 1146624"/>
              <a:gd name="connsiteX3" fmla="*/ 0 w 1546096"/>
              <a:gd name="connsiteY3" fmla="*/ 1146624 h 114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6096" h="1146624">
                <a:moveTo>
                  <a:pt x="0" y="0"/>
                </a:moveTo>
                <a:lnTo>
                  <a:pt x="1546096" y="0"/>
                </a:lnTo>
                <a:lnTo>
                  <a:pt x="1546096" y="1146624"/>
                </a:lnTo>
                <a:lnTo>
                  <a:pt x="0" y="1146624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237125">
            <a:off x="1726117" y="-418205"/>
            <a:ext cx="2488905" cy="1993377"/>
          </a:xfrm>
          <a:custGeom>
            <a:avLst/>
            <a:gdLst>
              <a:gd name="connsiteX0" fmla="*/ 361610 w 2488905"/>
              <a:gd name="connsiteY0" fmla="*/ 0 h 1993377"/>
              <a:gd name="connsiteX1" fmla="*/ 2488905 w 2488905"/>
              <a:gd name="connsiteY1" fmla="*/ 890503 h 1993377"/>
              <a:gd name="connsiteX2" fmla="*/ 2488905 w 2488905"/>
              <a:gd name="connsiteY2" fmla="*/ 1993377 h 1993377"/>
              <a:gd name="connsiteX3" fmla="*/ 0 w 2488905"/>
              <a:gd name="connsiteY3" fmla="*/ 1993377 h 1993377"/>
              <a:gd name="connsiteX4" fmla="*/ 0 w 2488905"/>
              <a:gd name="connsiteY4" fmla="*/ 0 h 199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8905" h="1993377">
                <a:moveTo>
                  <a:pt x="361610" y="0"/>
                </a:moveTo>
                <a:lnTo>
                  <a:pt x="2488905" y="890503"/>
                </a:lnTo>
                <a:lnTo>
                  <a:pt x="2488905" y="1993377"/>
                </a:lnTo>
                <a:lnTo>
                  <a:pt x="0" y="1993377"/>
                </a:lnTo>
                <a:lnTo>
                  <a:pt x="0" y="0"/>
                </a:lnTo>
                <a:close/>
              </a:path>
            </a:pathLst>
          </a:custGeom>
        </p:spPr>
      </p:pic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546735" y="578485"/>
            <a:ext cx="11098530" cy="5701665"/>
          </a:xfrm>
          <a:prstGeom prst="rect">
            <a:avLst/>
          </a:prstGeom>
          <a:ln w="57150">
            <a:solidFill>
              <a:schemeClr val="accent1"/>
            </a:solidFill>
          </a:ln>
          <a:effectLst>
            <a:outerShdw blurRad="63500" sx="102000" sy="102000" algn="ctr" rotWithShape="0">
              <a:schemeClr val="accent4">
                <a:alpha val="40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4F5F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470" t="10933"/>
          <a:stretch>
            <a:fillRect/>
          </a:stretch>
        </p:blipFill>
        <p:spPr>
          <a:xfrm>
            <a:off x="1" y="0"/>
            <a:ext cx="2617291" cy="2318402"/>
          </a:xfrm>
          <a:custGeom>
            <a:avLst/>
            <a:gdLst>
              <a:gd name="connsiteX0" fmla="*/ 0 w 2617291"/>
              <a:gd name="connsiteY0" fmla="*/ 0 h 2318402"/>
              <a:gd name="connsiteX1" fmla="*/ 2617291 w 2617291"/>
              <a:gd name="connsiteY1" fmla="*/ 0 h 2318402"/>
              <a:gd name="connsiteX2" fmla="*/ 2617291 w 2617291"/>
              <a:gd name="connsiteY2" fmla="*/ 2318402 h 2318402"/>
              <a:gd name="connsiteX3" fmla="*/ 0 w 2617291"/>
              <a:gd name="connsiteY3" fmla="*/ 2318402 h 2318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291" h="2318402">
                <a:moveTo>
                  <a:pt x="0" y="0"/>
                </a:moveTo>
                <a:lnTo>
                  <a:pt x="2617291" y="0"/>
                </a:lnTo>
                <a:lnTo>
                  <a:pt x="2617291" y="2318402"/>
                </a:lnTo>
                <a:lnTo>
                  <a:pt x="0" y="2318402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747"/>
          <a:stretch>
            <a:fillRect/>
          </a:stretch>
        </p:blipFill>
        <p:spPr>
          <a:xfrm flipH="1">
            <a:off x="9131446" y="4328148"/>
            <a:ext cx="3060554" cy="2602999"/>
          </a:xfrm>
          <a:custGeom>
            <a:avLst/>
            <a:gdLst>
              <a:gd name="connsiteX0" fmla="*/ 3060554 w 3060554"/>
              <a:gd name="connsiteY0" fmla="*/ 0 h 2602999"/>
              <a:gd name="connsiteX1" fmla="*/ 0 w 3060554"/>
              <a:gd name="connsiteY1" fmla="*/ 0 h 2602999"/>
              <a:gd name="connsiteX2" fmla="*/ 0 w 3060554"/>
              <a:gd name="connsiteY2" fmla="*/ 2602999 h 2602999"/>
              <a:gd name="connsiteX3" fmla="*/ 522294 w 3060554"/>
              <a:gd name="connsiteY3" fmla="*/ 2602999 h 2602999"/>
              <a:gd name="connsiteX4" fmla="*/ 522294 w 3060554"/>
              <a:gd name="connsiteY4" fmla="*/ 2529853 h 2602999"/>
              <a:gd name="connsiteX5" fmla="*/ 3060554 w 3060554"/>
              <a:gd name="connsiteY5" fmla="*/ 2529853 h 260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60554" h="2602999">
                <a:moveTo>
                  <a:pt x="3060554" y="0"/>
                </a:moveTo>
                <a:lnTo>
                  <a:pt x="0" y="0"/>
                </a:lnTo>
                <a:lnTo>
                  <a:pt x="0" y="2602999"/>
                </a:lnTo>
                <a:lnTo>
                  <a:pt x="522294" y="2602999"/>
                </a:lnTo>
                <a:lnTo>
                  <a:pt x="522294" y="2529853"/>
                </a:lnTo>
                <a:lnTo>
                  <a:pt x="3060554" y="2529853"/>
                </a:lnTo>
                <a:close/>
              </a:path>
            </a:pathLst>
          </a:custGeom>
        </p:spPr>
      </p:pic>
      <p:sp>
        <p:nvSpPr>
          <p:cNvPr id="17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1524000" y="2555627"/>
            <a:ext cx="9144000" cy="1746746"/>
          </a:xfrm>
        </p:spPr>
        <p:txBody>
          <a:bodyPr anchor="ctr" anchorCtr="0">
            <a:normAutofit/>
          </a:bodyPr>
          <a:lstStyle>
            <a:lvl1pPr algn="ctr">
              <a:defRPr sz="7200" b="1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9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2020/10/20</a:t>
            </a:fld>
            <a:endParaRPr lang="zh-CN" altLang="en-US" dirty="0"/>
          </a:p>
        </p:txBody>
      </p:sp>
      <p:sp>
        <p:nvSpPr>
          <p:cNvPr id="20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1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2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anchor="b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2020/10/20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2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>
            <p:custDataLst>
              <p:tags r:id="rId1"/>
            </p:custDataLst>
          </p:nvPr>
        </p:nvSpPr>
        <p:spPr>
          <a:xfrm flipV="1">
            <a:off x="3630085" y="2097974"/>
            <a:ext cx="588536" cy="588536"/>
          </a:xfrm>
          <a:prstGeom prst="ellipse">
            <a:avLst/>
          </a:prstGeom>
          <a:solidFill>
            <a:schemeClr val="accent2"/>
          </a:solidFill>
          <a:ln w="444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7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>
          <a:xfrm flipV="1">
            <a:off x="4484857" y="2314777"/>
            <a:ext cx="299650" cy="29965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444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7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 flipV="1">
            <a:off x="4860819" y="1537354"/>
            <a:ext cx="216812" cy="216812"/>
          </a:xfrm>
          <a:prstGeom prst="ellipse">
            <a:avLst/>
          </a:prstGeom>
          <a:solidFill>
            <a:schemeClr val="accent2"/>
          </a:solidFill>
          <a:ln w="444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7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>
            <p:custDataLst>
              <p:tags r:id="rId4"/>
            </p:custDataLst>
          </p:nvPr>
        </p:nvSpPr>
        <p:spPr>
          <a:xfrm flipV="1">
            <a:off x="4218621" y="1702008"/>
            <a:ext cx="424390" cy="42439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444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7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>
            <p:custDataLst>
              <p:tags r:id="rId5"/>
            </p:custDataLst>
          </p:nvPr>
        </p:nvSpPr>
        <p:spPr>
          <a:xfrm flipH="1">
            <a:off x="7968628" y="1979815"/>
            <a:ext cx="588536" cy="58853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444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7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>
            <p:custDataLst>
              <p:tags r:id="rId6"/>
            </p:custDataLst>
          </p:nvPr>
        </p:nvSpPr>
        <p:spPr>
          <a:xfrm flipH="1">
            <a:off x="7402742" y="2051898"/>
            <a:ext cx="299650" cy="299650"/>
          </a:xfrm>
          <a:prstGeom prst="ellipse">
            <a:avLst/>
          </a:prstGeom>
          <a:solidFill>
            <a:schemeClr val="accent2"/>
          </a:solidFill>
          <a:ln w="444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7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>
            <p:custDataLst>
              <p:tags r:id="rId7"/>
            </p:custDataLst>
          </p:nvPr>
        </p:nvSpPr>
        <p:spPr>
          <a:xfrm flipH="1">
            <a:off x="7109618" y="2912159"/>
            <a:ext cx="216812" cy="21681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444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7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椭圆 13"/>
          <p:cNvSpPr/>
          <p:nvPr>
            <p:custDataLst>
              <p:tags r:id="rId8"/>
            </p:custDataLst>
          </p:nvPr>
        </p:nvSpPr>
        <p:spPr>
          <a:xfrm flipH="1">
            <a:off x="7544238" y="2539927"/>
            <a:ext cx="424390" cy="424390"/>
          </a:xfrm>
          <a:prstGeom prst="ellipse">
            <a:avLst/>
          </a:prstGeom>
          <a:solidFill>
            <a:schemeClr val="accent2"/>
          </a:solidFill>
          <a:ln w="444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7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椭圆 14"/>
          <p:cNvSpPr/>
          <p:nvPr>
            <p:custDataLst>
              <p:tags r:id="rId9"/>
            </p:custDataLst>
          </p:nvPr>
        </p:nvSpPr>
        <p:spPr>
          <a:xfrm>
            <a:off x="5087458" y="1371094"/>
            <a:ext cx="1996576" cy="1996574"/>
          </a:xfrm>
          <a:prstGeom prst="ellipse">
            <a:avLst/>
          </a:prstGeom>
          <a:solidFill>
            <a:schemeClr val="accent1"/>
          </a:solidFill>
          <a:ln w="444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75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文本框 1"/>
          <p:cNvSpPr txBox="1"/>
          <p:nvPr>
            <p:custDataLst>
              <p:tags r:id="rId10"/>
            </p:custDataLst>
          </p:nvPr>
        </p:nvSpPr>
        <p:spPr>
          <a:xfrm>
            <a:off x="5676818" y="1707663"/>
            <a:ext cx="817854" cy="132343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8000" b="1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9" name="组合 18"/>
          <p:cNvGrpSpPr/>
          <p:nvPr>
            <p:custDataLst>
              <p:tags r:id="rId11"/>
            </p:custDataLst>
          </p:nvPr>
        </p:nvGrpSpPr>
        <p:grpSpPr>
          <a:xfrm>
            <a:off x="2164291" y="4383236"/>
            <a:ext cx="7863419" cy="2"/>
            <a:chOff x="2369788" y="4383236"/>
            <a:chExt cx="7863419" cy="2"/>
          </a:xfrm>
        </p:grpSpPr>
        <p:cxnSp>
          <p:nvCxnSpPr>
            <p:cNvPr id="17" name="直接连接符 16"/>
            <p:cNvCxnSpPr/>
            <p:nvPr>
              <p:custDataLst>
                <p:tags r:id="rId17"/>
              </p:custDataLst>
            </p:nvPr>
          </p:nvCxnSpPr>
          <p:spPr>
            <a:xfrm>
              <a:off x="2369788" y="4383237"/>
              <a:ext cx="1456264" cy="1"/>
            </a:xfrm>
            <a:prstGeom prst="line">
              <a:avLst/>
            </a:prstGeom>
            <a:ln w="95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18"/>
              </p:custDataLst>
            </p:nvPr>
          </p:nvCxnSpPr>
          <p:spPr>
            <a:xfrm>
              <a:off x="8853588" y="4383236"/>
              <a:ext cx="1379619" cy="1"/>
            </a:xfrm>
            <a:prstGeom prst="line">
              <a:avLst/>
            </a:prstGeom>
            <a:ln w="95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831850" y="3616784"/>
            <a:ext cx="10515600" cy="1117899"/>
          </a:xfrm>
        </p:spPr>
        <p:txBody>
          <a:bodyPr anchor="b">
            <a:normAutofit/>
          </a:bodyPr>
          <a:lstStyle>
            <a:lvl1pPr algn="ctr">
              <a:defRPr sz="4800" b="1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1850" y="4832552"/>
            <a:ext cx="10515600" cy="83240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2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2020/10/20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2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2020/10/20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2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2020/10/20</a:t>
            </a:fld>
            <a:endParaRPr lang="zh-CN" altLang="en-US" dirty="0"/>
          </a:p>
        </p:txBody>
      </p:sp>
      <p:sp>
        <p:nvSpPr>
          <p:cNvPr id="20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1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med" advTm="2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2020/10/20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2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2020/10/20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2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2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2020/10/20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200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51908" name="Picture 4" descr="6418774408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34434" y="0"/>
            <a:ext cx="11425767" cy="6861175"/>
          </a:xfrm>
          <a:noFill/>
          <a:ln/>
        </p:spPr>
      </p:pic>
      <p:sp>
        <p:nvSpPr>
          <p:cNvPr id="251909" name="Rectangle 5"/>
          <p:cNvSpPr>
            <a:spLocks noChangeArrowheads="1"/>
          </p:cNvSpPr>
          <p:nvPr/>
        </p:nvSpPr>
        <p:spPr bwMode="auto">
          <a:xfrm>
            <a:off x="2434482" y="1036260"/>
            <a:ext cx="796925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8000" b="1" dirty="0">
                <a:solidFill>
                  <a:srgbClr val="F34427"/>
                </a:solidFill>
                <a:latin typeface="Times New Roman" pitchFamily="18" charset="0"/>
                <a:ea typeface="楷体_GB2312" pitchFamily="49" charset="-122"/>
              </a:rPr>
              <a:t>于细微处见精神</a:t>
            </a:r>
          </a:p>
        </p:txBody>
      </p:sp>
      <p:sp>
        <p:nvSpPr>
          <p:cNvPr id="251910" name="Rectangle 6"/>
          <p:cNvSpPr>
            <a:spLocks noChangeArrowheads="1"/>
          </p:cNvSpPr>
          <p:nvPr/>
        </p:nvSpPr>
        <p:spPr bwMode="auto">
          <a:xfrm>
            <a:off x="3985147" y="3594527"/>
            <a:ext cx="790998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b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dirty="0" smtClean="0">
                <a:solidFill>
                  <a:srgbClr val="F34427"/>
                </a:solidFill>
                <a:latin typeface="Arial"/>
                <a:ea typeface="楷体_GB2312" pitchFamily="49" charset="-122"/>
              </a:rPr>
              <a:t>——</a:t>
            </a:r>
            <a:r>
              <a:rPr lang="zh-CN" altLang="en-US" sz="6000" dirty="0" smtClean="0"/>
              <a:t>跟名著学细节描写</a:t>
            </a:r>
            <a:endParaRPr kumimoji="1" lang="zh-CN" altLang="en-US" sz="6000" dirty="0">
              <a:solidFill>
                <a:srgbClr val="F34427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70410_06014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421" y="-642796"/>
            <a:ext cx="12014579" cy="7500796"/>
          </a:xfrm>
        </p:spPr>
      </p:pic>
    </p:spTree>
  </p:cSld>
  <p:clrMapOvr>
    <a:masterClrMapping/>
  </p:clrMapOvr>
  <p:transition spd="med" advTm="2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70410_0600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0751" y="341194"/>
            <a:ext cx="10467834" cy="6516806"/>
          </a:xfrm>
        </p:spPr>
      </p:pic>
    </p:spTree>
  </p:cSld>
  <p:clrMapOvr>
    <a:masterClrMapping/>
  </p:clrMapOvr>
  <p:transition spd="med" advTm="2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27052" y="1268414"/>
            <a:ext cx="10850033" cy="399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D41A06"/>
                </a:solidFill>
              </a:rPr>
              <a:t>           </a:t>
            </a:r>
            <a:r>
              <a:rPr lang="zh-CN" altLang="en-US" sz="4000" b="1">
                <a:solidFill>
                  <a:srgbClr val="D41A06"/>
                </a:solidFill>
              </a:rPr>
              <a:t>细节描写的方法</a:t>
            </a:r>
          </a:p>
          <a:p>
            <a:pPr>
              <a:spcBef>
                <a:spcPct val="50000"/>
              </a:spcBef>
            </a:pPr>
            <a:r>
              <a:rPr lang="zh-CN" altLang="en-US" sz="3600"/>
              <a:t>  ①</a:t>
            </a:r>
            <a:r>
              <a:rPr lang="zh-CN" altLang="en-US" sz="3600" b="1"/>
              <a:t>摄取细小传神的动作 </a:t>
            </a:r>
          </a:p>
          <a:p>
            <a:pPr>
              <a:spcBef>
                <a:spcPct val="50000"/>
              </a:spcBef>
            </a:pPr>
            <a:r>
              <a:rPr lang="zh-CN" altLang="en-US" sz="3600"/>
              <a:t>  ②</a:t>
            </a:r>
            <a:r>
              <a:rPr lang="zh-CN" altLang="en-US" sz="3600" b="1"/>
              <a:t>捕捉人物的特色语言</a:t>
            </a:r>
          </a:p>
          <a:p>
            <a:pPr>
              <a:spcBef>
                <a:spcPct val="50000"/>
              </a:spcBef>
            </a:pPr>
            <a:r>
              <a:rPr lang="zh-CN" altLang="en-US" sz="3600" b="1"/>
              <a:t>  ③描写富有特征的外貌</a:t>
            </a:r>
          </a:p>
          <a:p>
            <a:pPr>
              <a:spcBef>
                <a:spcPct val="50000"/>
              </a:spcBef>
            </a:pPr>
            <a:r>
              <a:rPr lang="zh-CN" altLang="en-US" sz="3600"/>
              <a:t>  ④</a:t>
            </a:r>
            <a:r>
              <a:rPr lang="zh-CN" altLang="en-US" sz="3600" b="1"/>
              <a:t>揣摩细微的心理变化</a:t>
            </a:r>
          </a:p>
        </p:txBody>
      </p:sp>
    </p:spTree>
  </p:cSld>
  <p:clrMapOvr>
    <a:masterClrMapping/>
  </p:clrMapOvr>
  <p:transition spd="med" advTm="2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练笔巩固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仔细观看小视频，请你罗列出守门员的动作。</a:t>
            </a:r>
          </a:p>
          <a:p>
            <a:pPr marL="0" indent="0">
              <a:buNone/>
            </a:pPr>
            <a:r>
              <a:rPr lang="zh-CN" altLang="en-US" sz="2400" dirty="0"/>
              <a:t>眼睛状态：</a:t>
            </a:r>
          </a:p>
          <a:p>
            <a:pPr marL="0" indent="0">
              <a:buNone/>
            </a:pPr>
            <a:r>
              <a:rPr lang="zh-CN" altLang="en-US" sz="2400" dirty="0"/>
              <a:t>手部动作：</a:t>
            </a:r>
          </a:p>
          <a:p>
            <a:pPr marL="0" indent="0">
              <a:buNone/>
            </a:pPr>
            <a:r>
              <a:rPr lang="zh-CN" altLang="en-US" sz="2400" dirty="0"/>
              <a:t>腿部动作：</a:t>
            </a:r>
          </a:p>
          <a:p>
            <a:pPr marL="0" indent="0">
              <a:buNone/>
            </a:pPr>
            <a:r>
              <a:rPr lang="zh-CN" altLang="en-US" sz="2400" dirty="0"/>
              <a:t>身体状态：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3375" y="195039"/>
            <a:ext cx="3947795" cy="2903002"/>
          </a:xfrm>
        </p:spPr>
        <p:txBody>
          <a:bodyPr>
            <a:noAutofit/>
          </a:bodyPr>
          <a:lstStyle/>
          <a:p>
            <a:r>
              <a:rPr lang="zh-CN" altLang="en-US" sz="3200" dirty="0">
                <a:solidFill>
                  <a:schemeClr val="accent4"/>
                </a:solidFill>
                <a:latin typeface="华文行楷" pitchFamily="2" charset="-122"/>
                <a:ea typeface="华文行楷" pitchFamily="2" charset="-122"/>
              </a:rPr>
              <a:t>注视着球</a:t>
            </a:r>
            <a:br>
              <a:rPr lang="zh-CN" altLang="en-US" sz="3200" dirty="0">
                <a:solidFill>
                  <a:schemeClr val="accent4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3200" dirty="0" smtClean="0">
                <a:solidFill>
                  <a:schemeClr val="accent4"/>
                </a:solidFill>
                <a:latin typeface="华文行楷" pitchFamily="2" charset="-122"/>
                <a:ea typeface="华文行楷" pitchFamily="2" charset="-122"/>
              </a:rPr>
              <a:t>伸</a:t>
            </a:r>
            <a:r>
              <a:rPr lang="zh-CN" altLang="en-US" sz="3200" dirty="0">
                <a:solidFill>
                  <a:schemeClr val="accent4"/>
                </a:solidFill>
                <a:latin typeface="华文行楷" pitchFamily="2" charset="-122"/>
                <a:ea typeface="华文行楷" pitchFamily="2" charset="-122"/>
              </a:rPr>
              <a:t>、蓄力后扬</a:t>
            </a:r>
            <a:br>
              <a:rPr lang="zh-CN" altLang="en-US" sz="3200" dirty="0">
                <a:solidFill>
                  <a:schemeClr val="accent4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3200" dirty="0">
                <a:solidFill>
                  <a:schemeClr val="accent4"/>
                </a:solidFill>
                <a:latin typeface="华文行楷" pitchFamily="2" charset="-122"/>
                <a:ea typeface="华文行楷" pitchFamily="2" charset="-122"/>
              </a:rPr>
              <a:t>腾空、倾斜、摔倒</a:t>
            </a:r>
            <a:br>
              <a:rPr lang="zh-CN" altLang="en-US" sz="3200" dirty="0">
                <a:solidFill>
                  <a:schemeClr val="accent4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3200" dirty="0">
                <a:solidFill>
                  <a:schemeClr val="accent4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移动、跃</a:t>
            </a:r>
            <a:br>
              <a:rPr lang="zh-CN" altLang="en-US" sz="3200" dirty="0">
                <a:solidFill>
                  <a:schemeClr val="accent4"/>
                </a:solidFill>
                <a:latin typeface="华文行楷" pitchFamily="2" charset="-122"/>
                <a:ea typeface="华文行楷" pitchFamily="2" charset="-122"/>
                <a:sym typeface="+mn-ea"/>
              </a:rPr>
            </a:br>
            <a:endParaRPr lang="zh-CN" altLang="en-US" sz="3200" dirty="0">
              <a:solidFill>
                <a:schemeClr val="accent4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406140"/>
            <a:ext cx="10515600" cy="28181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200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</a:t>
            </a:r>
            <a:r>
              <a:rPr lang="zh-CN" altLang="en-US" sz="3200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守门员沉着冷静。只见他分腿弓背，</a:t>
            </a:r>
            <a:r>
              <a:rPr lang="zh-CN" altLang="en-US" sz="3200" u="sng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警惕</a:t>
            </a:r>
            <a:r>
              <a:rPr lang="zh-CN" altLang="en-US" sz="3200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地</a:t>
            </a:r>
            <a:r>
              <a:rPr lang="zh-CN" altLang="en-US" sz="3200" spc="200" dirty="0">
                <a:solidFill>
                  <a:srgbClr val="FF0000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注视</a:t>
            </a:r>
            <a:r>
              <a:rPr lang="zh-CN" altLang="en-US" sz="3200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着</a:t>
            </a:r>
            <a:r>
              <a:rPr lang="zh-CN" altLang="en-US" sz="3200" u="sng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旋飞而来</a:t>
            </a:r>
            <a:r>
              <a:rPr lang="zh-CN" altLang="en-US" sz="3200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的球。突然，他眉头一</a:t>
            </a:r>
            <a:r>
              <a:rPr lang="zh-CN" altLang="en-US" sz="3200" spc="200" dirty="0">
                <a:solidFill>
                  <a:srgbClr val="FF0000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皱</a:t>
            </a:r>
            <a:r>
              <a:rPr lang="zh-CN" altLang="en-US" sz="3200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，双腿向球飞来的方向</a:t>
            </a:r>
            <a:r>
              <a:rPr lang="zh-CN" altLang="en-US" sz="3200" u="sng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迅速</a:t>
            </a:r>
            <a:r>
              <a:rPr lang="zh-CN" altLang="en-US" sz="3200" spc="200" dirty="0">
                <a:solidFill>
                  <a:srgbClr val="FF0000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移动</a:t>
            </a:r>
            <a:r>
              <a:rPr lang="zh-CN" altLang="en-US" sz="3200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，身体</a:t>
            </a:r>
            <a:r>
              <a:rPr lang="zh-CN" altLang="en-US" sz="3200" u="sng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如松开的弹簧一样</a:t>
            </a:r>
            <a:r>
              <a:rPr lang="zh-CN" altLang="en-US" sz="3200" spc="200" dirty="0">
                <a:solidFill>
                  <a:srgbClr val="FF0000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跃</a:t>
            </a:r>
            <a:r>
              <a:rPr lang="zh-CN" altLang="en-US" sz="3200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了起来，整个人倾斜着改变了身体的重心，一只手臂用力向上一</a:t>
            </a:r>
            <a:r>
              <a:rPr lang="zh-CN" altLang="en-US" sz="3200" spc="200" dirty="0">
                <a:solidFill>
                  <a:srgbClr val="FF0000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伸</a:t>
            </a:r>
            <a:r>
              <a:rPr lang="zh-CN" altLang="en-US" sz="3200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，往后一</a:t>
            </a:r>
            <a:r>
              <a:rPr lang="zh-CN" altLang="en-US" sz="3200" spc="200" dirty="0">
                <a:solidFill>
                  <a:srgbClr val="FF0000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扬</a:t>
            </a:r>
            <a:r>
              <a:rPr lang="zh-CN" altLang="en-US" sz="3200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借以蓄力，最后全力将球</a:t>
            </a:r>
            <a:r>
              <a:rPr lang="zh-CN" altLang="en-US" sz="3200" spc="200" dirty="0">
                <a:solidFill>
                  <a:srgbClr val="FF0000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拍</a:t>
            </a:r>
            <a:r>
              <a:rPr lang="zh-CN" altLang="en-US" sz="3200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转了方向。人却</a:t>
            </a:r>
            <a:r>
              <a:rPr lang="zh-CN" altLang="en-US" sz="3200" u="sng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重重地</a:t>
            </a:r>
            <a:r>
              <a:rPr lang="zh-CN" altLang="en-US" sz="3200" spc="200" dirty="0">
                <a:solidFill>
                  <a:srgbClr val="FF0000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摔</a:t>
            </a:r>
            <a:r>
              <a:rPr lang="zh-CN" altLang="en-US" sz="3200" spc="200" dirty="0"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到了草地上。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60755" y="2837180"/>
            <a:ext cx="4754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小技巧：加点形容词、融入修辞语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14425" y="667385"/>
            <a:ext cx="2214880" cy="2061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zh-CN" altLang="en-US" sz="3200" dirty="0">
                <a:solidFill>
                  <a:schemeClr val="accent4"/>
                </a:solidFill>
                <a:sym typeface="+mn-ea"/>
              </a:rPr>
              <a:t>眼睛状态：</a:t>
            </a:r>
            <a:endParaRPr lang="zh-CN" altLang="en-US" sz="3200" dirty="0">
              <a:solidFill>
                <a:schemeClr val="accent4"/>
              </a:solidFill>
            </a:endParaRPr>
          </a:p>
          <a:p>
            <a:pPr marL="0" indent="0" algn="l">
              <a:buNone/>
            </a:pPr>
            <a:r>
              <a:rPr lang="zh-CN" altLang="en-US" sz="3200" dirty="0">
                <a:solidFill>
                  <a:schemeClr val="accent4"/>
                </a:solidFill>
                <a:sym typeface="+mn-ea"/>
              </a:rPr>
              <a:t>手部动作：</a:t>
            </a:r>
            <a:endParaRPr lang="zh-CN" altLang="en-US" sz="3200" dirty="0">
              <a:solidFill>
                <a:schemeClr val="accent4"/>
              </a:solidFill>
            </a:endParaRPr>
          </a:p>
          <a:p>
            <a:pPr marL="0" indent="0" algn="l">
              <a:buNone/>
            </a:pPr>
            <a:r>
              <a:rPr lang="zh-CN" altLang="en-US" sz="3200" dirty="0">
                <a:solidFill>
                  <a:schemeClr val="accent4"/>
                </a:solidFill>
                <a:sym typeface="+mn-ea"/>
              </a:rPr>
              <a:t>腿部动作：</a:t>
            </a:r>
            <a:endParaRPr lang="zh-CN" altLang="en-US" sz="3200" dirty="0">
              <a:solidFill>
                <a:schemeClr val="accent4"/>
              </a:solidFill>
            </a:endParaRPr>
          </a:p>
          <a:p>
            <a:pPr marL="0" indent="0" algn="l">
              <a:buNone/>
            </a:pPr>
            <a:r>
              <a:rPr lang="zh-CN" altLang="en-US" sz="3200" dirty="0">
                <a:solidFill>
                  <a:schemeClr val="accent4"/>
                </a:solidFill>
                <a:sym typeface="+mn-ea"/>
              </a:rPr>
              <a:t>身体状态：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53956" name="Picture 4" descr="xiaoyudi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noFill/>
          <a:ln/>
        </p:spPr>
      </p:pic>
      <p:sp>
        <p:nvSpPr>
          <p:cNvPr id="253957" name="Rectangle 5"/>
          <p:cNvSpPr>
            <a:spLocks noChangeArrowheads="1"/>
          </p:cNvSpPr>
          <p:nvPr/>
        </p:nvSpPr>
        <p:spPr bwMode="auto">
          <a:xfrm>
            <a:off x="4464051" y="339726"/>
            <a:ext cx="3456516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r>
              <a:rPr lang="zh-CN" altLang="en-US" sz="40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细节描写</a:t>
            </a:r>
          </a:p>
        </p:txBody>
      </p:sp>
      <p:sp>
        <p:nvSpPr>
          <p:cNvPr id="253958" name="Rectangle 6"/>
          <p:cNvSpPr>
            <a:spLocks noChangeArrowheads="1"/>
          </p:cNvSpPr>
          <p:nvPr/>
        </p:nvSpPr>
        <p:spPr bwMode="auto">
          <a:xfrm>
            <a:off x="912284" y="1484313"/>
            <a:ext cx="108966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Times New Roman" pitchFamily="18" charset="0"/>
              </a:rPr>
              <a:t>	</a:t>
            </a:r>
            <a:r>
              <a:rPr lang="en-US" altLang="zh-CN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	</a:t>
            </a:r>
          </a:p>
          <a:p>
            <a:r>
              <a:rPr lang="en-US" altLang="zh-CN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</a:t>
            </a:r>
            <a:r>
              <a:rPr lang="zh-CN" altLang="en-US" sz="280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生活中真正感人肺腑、令人刻骨铭心、让人产生心灵震撼的往往不是引起轰动的大事件、大场景，而是看似不起眼的一句话、一蹙眉、一举手、一投足。小说中的细节描写，就像电影中的特写。成功的细节描写，能够最真切、深刻地把人物精神世界最本质的部分捧给我们，给读者留下了无限的联想、回味空间。 </a:t>
            </a:r>
            <a:br>
              <a:rPr lang="zh-CN" altLang="en-US" sz="280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zh-CN" altLang="en-US" sz="2800"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52932" name="Picture 4" descr="xiaoyudi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noFill/>
          <a:ln/>
        </p:spPr>
      </p:pic>
      <p:sp>
        <p:nvSpPr>
          <p:cNvPr id="252933" name="Rectangle 5"/>
          <p:cNvSpPr>
            <a:spLocks noChangeArrowheads="1"/>
          </p:cNvSpPr>
          <p:nvPr/>
        </p:nvSpPr>
        <p:spPr bwMode="auto">
          <a:xfrm>
            <a:off x="1007534" y="5024439"/>
            <a:ext cx="1085003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r>
              <a:rPr kumimoji="1" lang="en-US" altLang="zh-CN" sz="3200">
                <a:solidFill>
                  <a:srgbClr val="887FF9"/>
                </a:solidFill>
                <a:latin typeface="Times New Roman" pitchFamily="18" charset="0"/>
              </a:rPr>
              <a:t>        </a:t>
            </a:r>
            <a:endParaRPr kumimoji="1" lang="en-US" altLang="zh-CN" sz="3200" b="0">
              <a:latin typeface="Times New Roman" pitchFamily="18" charset="0"/>
            </a:endParaRPr>
          </a:p>
        </p:txBody>
      </p:sp>
      <p:sp>
        <p:nvSpPr>
          <p:cNvPr id="252934" name="Text Box 6"/>
          <p:cNvSpPr txBox="1">
            <a:spLocks noChangeArrowheads="1"/>
          </p:cNvSpPr>
          <p:nvPr/>
        </p:nvSpPr>
        <p:spPr bwMode="auto">
          <a:xfrm>
            <a:off x="431800" y="836614"/>
            <a:ext cx="1152313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r>
              <a:rPr lang="zh-CN" altLang="en-US" sz="2800"/>
              <a:t>写好细节要注意的几个问题：</a:t>
            </a:r>
          </a:p>
          <a:p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</a:t>
            </a:r>
            <a:r>
              <a:rPr lang="zh-CN" altLang="en-US" sz="2800">
                <a:solidFill>
                  <a:srgbClr val="FF0000"/>
                </a:solidFill>
              </a:rPr>
              <a:t>细节描写在文章中不是越多越好，</a:t>
            </a:r>
            <a:r>
              <a:rPr lang="zh-CN" altLang="en-US" sz="2800"/>
              <a:t>而应选择具有代表性、概括性、能反映深刻主题的事。比如，鲁迅在</a:t>
            </a:r>
            <a:r>
              <a:rPr lang="en-US" altLang="zh-CN" sz="2800"/>
              <a:t>《</a:t>
            </a:r>
            <a:r>
              <a:rPr lang="zh-CN" altLang="en-US" sz="2800"/>
              <a:t>祝福</a:t>
            </a:r>
            <a:r>
              <a:rPr lang="en-US" altLang="zh-CN" sz="2800"/>
              <a:t>》</a:t>
            </a:r>
            <a:r>
              <a:rPr lang="zh-CN" altLang="en-US" sz="2800"/>
              <a:t>里几次写到鲁四老爷</a:t>
            </a:r>
            <a:r>
              <a:rPr lang="zh-CN" altLang="en-US" sz="2800">
                <a:latin typeface="Arial"/>
              </a:rPr>
              <a:t>“</a:t>
            </a:r>
            <a:r>
              <a:rPr lang="zh-CN" altLang="en-US" sz="2800"/>
              <a:t>皱一皱眉</a:t>
            </a:r>
            <a:r>
              <a:rPr lang="zh-CN" altLang="en-US" sz="2800">
                <a:latin typeface="Arial"/>
              </a:rPr>
              <a:t>”</a:t>
            </a:r>
            <a:r>
              <a:rPr lang="zh-CN" altLang="en-US" sz="2800"/>
              <a:t>，这种面部表情的细微变化，便深刻地暴露出封建绅士厌恶寡妇、维护旧礼教的反动立场和丑恶灵魂。</a:t>
            </a:r>
          </a:p>
          <a:p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</a:t>
            </a:r>
            <a:r>
              <a:rPr lang="zh-CN" altLang="en-US" sz="2800">
                <a:solidFill>
                  <a:srgbClr val="FF0000"/>
                </a:solidFill>
              </a:rPr>
              <a:t>语言要精炼。</a:t>
            </a:r>
            <a:r>
              <a:rPr lang="zh-CN" altLang="en-US" sz="2800"/>
              <a:t>有些同学认为细节描写就是描写上的不厌其烦，越详细越好，这种看法是不准确的。</a:t>
            </a:r>
            <a:r>
              <a:rPr lang="zh-CN" altLang="en-US" sz="2800">
                <a:solidFill>
                  <a:srgbClr val="FF0000"/>
                </a:solidFill>
              </a:rPr>
              <a:t>细节描写不等于啰嗦。</a:t>
            </a:r>
            <a:endParaRPr kumimoji="1"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（</a:t>
            </a:r>
            <a:r>
              <a:rPr lang="en-US" altLang="zh-CN" sz="2800">
                <a:solidFill>
                  <a:srgbClr val="FF0000"/>
                </a:solidFill>
              </a:rPr>
              <a:t>3</a:t>
            </a:r>
            <a:r>
              <a:rPr lang="zh-CN" altLang="en-US" sz="2800">
                <a:solidFill>
                  <a:srgbClr val="FF0000"/>
                </a:solidFill>
              </a:rPr>
              <a:t>）细节描写要服文章主题的需要</a:t>
            </a:r>
            <a:r>
              <a:rPr lang="zh-CN" altLang="en-US" sz="2800"/>
              <a:t>，</a:t>
            </a:r>
            <a:r>
              <a:rPr kumimoji="1" lang="zh-CN" altLang="en-US" sz="2800"/>
              <a:t>当细则细，当简则简。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6955" y="1438275"/>
            <a:ext cx="10515600" cy="2327275"/>
          </a:xfrm>
        </p:spPr>
        <p:txBody>
          <a:bodyPr>
            <a:normAutofit fontScale="25000" lnSpcReduction="20000"/>
          </a:bodyPr>
          <a:lstStyle/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pc="150" dirty="0">
                <a:uFillTx/>
                <a:latin typeface="Arial" panose="020B0604020202020204" pitchFamily="34" charset="0"/>
                <a:ea typeface="隶书" panose="02010509060101010101" pitchFamily="49" charset="-122"/>
                <a:sym typeface="微软雅黑" panose="020B0503020204020204" charset="-122"/>
              </a:rPr>
              <a:t> </a:t>
            </a:r>
            <a:r>
              <a:rPr lang="zh-CN" altLang="en-US" spc="15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sym typeface="微软雅黑" panose="020B0503020204020204" charset="-122"/>
              </a:rPr>
              <a:t> </a:t>
            </a:r>
            <a:r>
              <a:rPr lang="zh-CN" altLang="en-US" sz="14665" spc="15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sym typeface="微软雅黑" panose="020B0503020204020204" charset="-122"/>
              </a:rPr>
              <a:t>      母亲就悄悄地躲出去，在我看不见的地方</a:t>
            </a:r>
          </a:p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665" spc="15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sym typeface="微软雅黑" panose="020B0503020204020204" charset="-122"/>
              </a:rPr>
              <a:t>偷偷地听着我的动静。当一切恢复沉寂，她又</a:t>
            </a:r>
          </a:p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665" spc="15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sym typeface="微软雅黑" panose="020B0503020204020204" charset="-122"/>
              </a:rPr>
              <a:t>悄悄地进来，眼边红红的，看着我。</a:t>
            </a:r>
          </a:p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665" i="0" strike="noStrike" kern="1200" cap="none" spc="15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隶书" panose="02010509060101010101" pitchFamily="49" charset="-122"/>
              <a:cs typeface="+mn-cs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665" i="0" strike="noStrike" kern="1200" cap="none" spc="15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隶书" panose="02010509060101010101" pitchFamily="49" charset="-122"/>
              <a:cs typeface="+mn-cs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665" i="0" strike="noStrike" kern="1200" cap="none" spc="15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隶书" panose="02010509060101010101" pitchFamily="49" charset="-122"/>
              <a:cs typeface="+mn-cs"/>
              <a:sym typeface="微软雅黑" panose="020B0503020204020204" charset="-122"/>
            </a:endParaRPr>
          </a:p>
          <a:p>
            <a:endParaRPr kumimoji="0" lang="zh-CN" altLang="en-US" sz="14665" i="0" strike="noStrike" kern="1200" cap="none" spc="15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隶书" panose="02010509060101010101" pitchFamily="49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6955" y="716915"/>
            <a:ext cx="1530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精彩回放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3496339" y="1361164"/>
            <a:ext cx="1444151" cy="549521"/>
          </a:xfrm>
          <a:prstGeom prst="roundRect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047780" y="1951734"/>
            <a:ext cx="1545296" cy="450272"/>
          </a:xfrm>
          <a:prstGeom prst="roundRect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003651" y="2467392"/>
            <a:ext cx="1644016" cy="439581"/>
          </a:xfrm>
          <a:prstGeom prst="roundRect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0" y="1196976"/>
            <a:ext cx="12048067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>
                <a:ea typeface="宋体" pitchFamily="2" charset="-122"/>
              </a:rPr>
              <a:t>         </a:t>
            </a:r>
            <a:r>
              <a:rPr lang="zh-CN" altLang="zh-CN" sz="2800"/>
              <a:t>“哥儿，你牢牢记住”。她极其郑重的说。“明天是正月初一，清早一睁开眼睛，第一句话就对我说：‘阿妈，恭喜恭喜’！记得吗？说过之后，还得吃一点福橘。”她又拿起橘子来在我的眼前摇了摇，那么，一年到头顺顺溜溜……”</a:t>
            </a:r>
          </a:p>
          <a:p>
            <a:r>
              <a:rPr lang="en-US" altLang="zh-CN" sz="2800"/>
              <a:t>      </a:t>
            </a:r>
            <a:r>
              <a:rPr lang="zh-CN" altLang="zh-CN" sz="2800"/>
              <a:t>梦里也记得元旦，第二天醒得特别早，一醒，就要坐起来。她却立刻伸出臂膊，一把将我按住。我惊异地看她时，只见她惶急地看着我。</a:t>
            </a:r>
            <a:r>
              <a:rPr lang="zh-CN" altLang="en-US" sz="2800"/>
              <a:t>她又有所要求似的，摇着我的肩。我忽而记得了</a:t>
            </a:r>
            <a:r>
              <a:rPr lang="en-US" altLang="zh-CN" sz="2800"/>
              <a:t>——“</a:t>
            </a:r>
            <a:r>
              <a:rPr lang="zh-CN" altLang="en-US" sz="2800"/>
              <a:t>阿妈，恭喜</a:t>
            </a:r>
            <a:r>
              <a:rPr lang="en-US" altLang="zh-CN" sz="2800"/>
              <a:t>……” </a:t>
            </a:r>
            <a:endParaRPr lang="zh-CN" altLang="zh-CN" sz="2800"/>
          </a:p>
          <a:p>
            <a:r>
              <a:rPr lang="en-US" altLang="zh-CN" sz="2800"/>
              <a:t>     </a:t>
            </a:r>
            <a:r>
              <a:rPr lang="zh-CN" altLang="zh-CN" sz="2800"/>
              <a:t>“恭喜恭喜！大家恭喜！真聪明，恭喜恭喜！”她于是十分欢喜似的，笑将起来，同时将一点冰冷的东西塞在我的嘴里。</a:t>
            </a:r>
            <a:r>
              <a:rPr lang="zh-CN" altLang="en-US" sz="2800"/>
              <a:t> </a:t>
            </a:r>
          </a:p>
          <a:p>
            <a:pPr>
              <a:spcBef>
                <a:spcPct val="50000"/>
              </a:spcBef>
            </a:pPr>
            <a:endParaRPr lang="zh-CN" altLang="en-US" sz="2800">
              <a:latin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楷体_GB2312" pitchFamily="49" charset="-122"/>
              </a:rPr>
              <a:t>                                          </a:t>
            </a:r>
            <a:endParaRPr lang="zh-CN" altLang="en-US" sz="4000"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ea typeface="宋体" pitchFamily="2" charset="-122"/>
              </a:rPr>
              <a:t>                                                                                  </a:t>
            </a:r>
          </a:p>
        </p:txBody>
      </p:sp>
    </p:spTree>
  </p:cSld>
  <p:clrMapOvr>
    <a:masterClrMapping/>
  </p:clrMapOvr>
  <p:transition spd="med" advTm="2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2414" y="4370021"/>
            <a:ext cx="10515600" cy="2765022"/>
          </a:xfrm>
        </p:spPr>
        <p:txBody>
          <a:bodyPr/>
          <a:lstStyle/>
          <a:p>
            <a:r>
              <a:rPr kumimoji="1" lang="zh-CN" altLang="en-US" sz="5400" dirty="0" smtClean="0">
                <a:latin typeface="宋体" pitchFamily="2" charset="-122"/>
              </a:rPr>
              <a:t>可见，细节是作文成功的催生素</a:t>
            </a:r>
            <a:r>
              <a:rPr kumimoji="1" lang="zh-CN" altLang="en-US" sz="5400" dirty="0" smtClean="0">
                <a:latin typeface="Times New Roman" pitchFamily="18" charset="0"/>
              </a:rPr>
              <a:t> 。</a:t>
            </a:r>
          </a:p>
          <a:p>
            <a:endParaRPr lang="zh-CN" altLang="en-US" dirty="0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346881" y="897388"/>
            <a:ext cx="10515600" cy="2308324"/>
          </a:xfrm>
          <a:prstGeom prst="rect">
            <a:avLst/>
          </a:prstGeom>
          <a:solidFill>
            <a:srgbClr val="66FFFF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dirty="0">
                <a:solidFill>
                  <a:srgbClr val="FF0000"/>
                </a:solidFill>
                <a:latin typeface="宋体" pitchFamily="2" charset="-122"/>
              </a:rPr>
              <a:t>    </a:t>
            </a:r>
            <a:r>
              <a:rPr kumimoji="1" lang="en-US" altLang="zh-CN" sz="4000" dirty="0" smtClean="0">
                <a:solidFill>
                  <a:srgbClr val="0000FF"/>
                </a:solidFill>
                <a:latin typeface="宋体" pitchFamily="2" charset="-122"/>
              </a:rPr>
              <a:t/>
            </a:r>
            <a:br>
              <a:rPr kumimoji="1" lang="en-US" altLang="zh-CN" sz="4000" dirty="0" smtClean="0">
                <a:solidFill>
                  <a:srgbClr val="0000FF"/>
                </a:solidFill>
                <a:latin typeface="宋体" pitchFamily="2" charset="-122"/>
              </a:rPr>
            </a:br>
            <a:r>
              <a:rPr kumimoji="1" lang="en-US" altLang="zh-CN" sz="4000" dirty="0" smtClean="0">
                <a:solidFill>
                  <a:srgbClr val="0000FF"/>
                </a:solidFill>
                <a:latin typeface="宋体" pitchFamily="2" charset="-122"/>
              </a:rPr>
              <a:t>    </a:t>
            </a:r>
            <a:r>
              <a:rPr kumimoji="1" lang="zh-CN" altLang="en-US" sz="4000" dirty="0" smtClean="0">
                <a:solidFill>
                  <a:srgbClr val="FF0000"/>
                </a:solidFill>
                <a:latin typeface="宋体" pitchFamily="2" charset="-122"/>
              </a:rPr>
              <a:t>巴尔扎克</a:t>
            </a:r>
            <a:r>
              <a:rPr kumimoji="1" lang="zh-CN" altLang="en-US" sz="4000" dirty="0">
                <a:solidFill>
                  <a:srgbClr val="0000FF"/>
                </a:solidFill>
                <a:latin typeface="宋体" pitchFamily="2" charset="-122"/>
              </a:rPr>
              <a:t>以夸张的手法表现守财奴葛朗台老头</a:t>
            </a:r>
            <a:r>
              <a:rPr kumimoji="1" lang="zh-CN" altLang="en-US" sz="4000" dirty="0">
                <a:solidFill>
                  <a:srgbClr val="0000FF"/>
                </a:solidFill>
                <a:latin typeface="Times New Roman" pitchFamily="18" charset="0"/>
              </a:rPr>
              <a:t>“</a:t>
            </a:r>
            <a:r>
              <a:rPr kumimoji="1" lang="zh-CN" altLang="en-US" sz="4000" dirty="0">
                <a:solidFill>
                  <a:srgbClr val="0000FF"/>
                </a:solidFill>
                <a:latin typeface="宋体" pitchFamily="2" charset="-122"/>
              </a:rPr>
              <a:t>身子一纵，扑上梳妆匣，好似一头老虎扑上一个睡着的婴儿</a:t>
            </a:r>
            <a:r>
              <a:rPr kumimoji="1" lang="zh-CN" altLang="en-US" sz="4000" dirty="0" smtClean="0">
                <a:solidFill>
                  <a:srgbClr val="0000FF"/>
                </a:solidFill>
                <a:latin typeface="Times New Roman" pitchFamily="18" charset="0"/>
              </a:rPr>
              <a:t>”</a:t>
            </a:r>
            <a:endParaRPr kumimoji="1" lang="zh-CN" altLang="en-US" sz="4000" dirty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200151" y="981076"/>
            <a:ext cx="537633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ea typeface="宋体" pitchFamily="2" charset="-122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102784" y="1268413"/>
            <a:ext cx="758613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ea typeface="宋体" pitchFamily="2" charset="-122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0" y="765175"/>
            <a:ext cx="12192000" cy="4093428"/>
          </a:xfrm>
          <a:prstGeom prst="rect">
            <a:avLst/>
          </a:prstGeom>
          <a:noFill/>
          <a:ln w="9525">
            <a:solidFill>
              <a:srgbClr val="D41A0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D41A06"/>
                </a:solidFill>
                <a:ea typeface="宋体" pitchFamily="2" charset="-122"/>
              </a:rPr>
              <a:t>       </a:t>
            </a:r>
            <a:r>
              <a:rPr lang="zh-CN" altLang="en-US" sz="4000" b="1">
                <a:solidFill>
                  <a:srgbClr val="D41A06"/>
                </a:solidFill>
                <a:latin typeface="楷体_GB2312" pitchFamily="49" charset="-122"/>
              </a:rPr>
              <a:t>细节</a:t>
            </a:r>
            <a:r>
              <a:rPr lang="zh-CN" altLang="en-US" sz="4000" b="1">
                <a:latin typeface="楷体_GB2312" pitchFamily="49" charset="-122"/>
              </a:rPr>
              <a:t>就是细小的环节和情节，可以是一个细小的场景，也可以是人的一个眼神，一个动作，一句话</a:t>
            </a:r>
            <a:r>
              <a:rPr lang="en-US" altLang="zh-CN" sz="4000" b="1">
                <a:latin typeface="Arial"/>
              </a:rPr>
              <a:t>……</a:t>
            </a:r>
            <a:endParaRPr lang="en-US" altLang="zh-CN" sz="4000" b="1">
              <a:latin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楷体_GB2312" pitchFamily="49" charset="-122"/>
              </a:rPr>
              <a:t>    </a:t>
            </a:r>
            <a:r>
              <a:rPr lang="zh-CN" altLang="en-US" sz="4000" b="1">
                <a:latin typeface="楷体_GB2312" pitchFamily="49" charset="-122"/>
              </a:rPr>
              <a:t>写作中对人物动作，语言，神态，心理，外貌以及自然景观，场面气氛等细小的环节或情节的描写，可以</a:t>
            </a:r>
            <a:r>
              <a:rPr lang="zh-CN" altLang="en-US" sz="4000" b="1">
                <a:solidFill>
                  <a:srgbClr val="D41A06"/>
                </a:solidFill>
                <a:latin typeface="楷体_GB2312" pitchFamily="49" charset="-122"/>
              </a:rPr>
              <a:t>体现人物性格，彰显人物情思。</a:t>
            </a:r>
          </a:p>
        </p:txBody>
      </p:sp>
    </p:spTree>
  </p:cSld>
  <p:clrMapOvr>
    <a:masterClrMapping/>
  </p:clrMapOvr>
  <p:transition spd="med" advTm="2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196" name="Picture 4" descr="微信图片_201804090409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800" y="336551"/>
            <a:ext cx="11283989" cy="6160653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2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558701"/>
            <a:ext cx="12192000" cy="1325563"/>
          </a:xfrm>
        </p:spPr>
        <p:txBody>
          <a:bodyPr>
            <a:no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</a:rPr>
              <a:t>分享</a:t>
            </a:r>
            <a:r>
              <a:rPr lang="zh-CN" altLang="en-US" sz="8000" dirty="0" smtClean="0">
                <a:solidFill>
                  <a:srgbClr val="FF0000"/>
                </a:solidFill>
              </a:rPr>
              <a:t>交流：</a:t>
            </a:r>
            <a:r>
              <a:rPr lang="en-US" altLang="zh-CN" sz="8000" dirty="0" smtClean="0">
                <a:solidFill>
                  <a:srgbClr val="FF0000"/>
                </a:solidFill>
              </a:rPr>
              <a:t/>
            </a:r>
            <a:br>
              <a:rPr lang="en-US" altLang="zh-CN" sz="8000" dirty="0" smtClean="0">
                <a:solidFill>
                  <a:srgbClr val="FF0000"/>
                </a:solidFill>
              </a:rPr>
            </a:br>
            <a:r>
              <a:rPr lang="en-US" altLang="zh-CN" sz="8000" dirty="0" smtClean="0"/>
              <a:t/>
            </a:r>
            <a:br>
              <a:rPr lang="en-US" altLang="zh-CN" sz="8000" dirty="0" smtClean="0"/>
            </a:br>
            <a:r>
              <a:rPr lang="en-US" altLang="zh-CN" sz="8000" dirty="0" smtClean="0"/>
              <a:t>《</a:t>
            </a:r>
            <a:r>
              <a:rPr lang="zh-CN" altLang="en-US" sz="8000" dirty="0" smtClean="0"/>
              <a:t>朝花夕拾</a:t>
            </a:r>
            <a:r>
              <a:rPr lang="en-US" altLang="zh-CN" sz="8000" dirty="0" smtClean="0"/>
              <a:t>》</a:t>
            </a:r>
            <a:r>
              <a:rPr lang="zh-CN" altLang="en-US" sz="8000" dirty="0" smtClean="0"/>
              <a:t>中运用</a:t>
            </a:r>
            <a:r>
              <a:rPr lang="zh-CN" altLang="en-US" sz="8000" dirty="0" smtClean="0"/>
              <a:t>细节描写的句子</a:t>
            </a:r>
            <a:r>
              <a:rPr lang="en-US" altLang="zh-CN" sz="8000" dirty="0" smtClean="0"/>
              <a:t>……</a:t>
            </a:r>
            <a:endParaRPr lang="zh-CN" altLang="en-US" sz="8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25625"/>
            <a:ext cx="10515600" cy="4351338"/>
          </a:xfrm>
        </p:spPr>
        <p:txBody>
          <a:bodyPr/>
          <a:lstStyle/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 advTm="2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pPr algn="ctr"/>
            <a:r>
              <a:rPr lang="zh-CN" altLang="en-US" dirty="0" smtClean="0"/>
              <a:t>你真是一个混蛋。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4994" y="1866568"/>
            <a:ext cx="10515600" cy="740154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1.</a:t>
            </a:r>
            <a:r>
              <a:rPr lang="zh-CN" altLang="en-US" sz="3600" dirty="0" smtClean="0"/>
              <a:t>添加语言</a:t>
            </a:r>
            <a:r>
              <a:rPr lang="en-US" altLang="zh-CN" sz="3600" dirty="0" smtClean="0"/>
              <a:t>……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518615" y="2920621"/>
            <a:ext cx="9130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2.</a:t>
            </a:r>
            <a:r>
              <a:rPr lang="zh-CN" altLang="en-US" sz="3600" dirty="0" smtClean="0"/>
              <a:t>添加动作</a:t>
            </a:r>
            <a:r>
              <a:rPr lang="en-US" altLang="zh-CN" sz="3600" dirty="0" smtClean="0"/>
              <a:t>……</a:t>
            </a:r>
            <a:endParaRPr lang="zh-CN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504966" y="3835021"/>
            <a:ext cx="5158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3.</a:t>
            </a:r>
            <a:r>
              <a:rPr lang="zh-CN" altLang="en-US" sz="3600" dirty="0" smtClean="0"/>
              <a:t>添加神态</a:t>
            </a:r>
            <a:r>
              <a:rPr lang="en-US" altLang="zh-CN" sz="3600" dirty="0" smtClean="0"/>
              <a:t>……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573206" y="4585648"/>
            <a:ext cx="3480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4.</a:t>
            </a:r>
            <a:r>
              <a:rPr lang="zh-CN" altLang="en-US" sz="3600" dirty="0" smtClean="0"/>
              <a:t>添加心理</a:t>
            </a:r>
            <a:r>
              <a:rPr lang="en-US" altLang="zh-CN" sz="3600" dirty="0" smtClean="0"/>
              <a:t>……</a:t>
            </a:r>
            <a:endParaRPr lang="zh-CN" altLang="en-US" sz="36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9460" name="Picture 4" descr="微信图片_201804090410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434" y="390525"/>
            <a:ext cx="11330517" cy="597535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2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BEAUTIFY_FLAG" val="#wm#"/>
  <p:tag name="KSO_WM_TEMPLATE_CATEGORY" val="custom"/>
  <p:tag name="KSO_WM_TEMPLATE_INDEX" val="201816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BEAUTIFY_FLAG" val="#wm#"/>
  <p:tag name="KSO_WM_TEMPLATE_CATEGORY" val="custom"/>
  <p:tag name="KSO_WM_TEMPLATE_INDEX" val="201816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80_1"/>
  <p:tag name="KSO_WM_TEMPLATE_CATEGORY" val="custom"/>
  <p:tag name="KSO_WM_TEMPLATE_INDEX" val="20181600"/>
  <p:tag name="KSO_WM_TEMPLATE_SUBCATEGORY" val="0"/>
  <p:tag name="KSO_WM_TEMPLATE_THUMBS_INDEX" val="1、4、5、6、10、11、15、18"/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160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160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1600"/>
</p:tagLst>
</file>

<file path=ppt/theme/theme1.xml><?xml version="1.0" encoding="utf-8"?>
<a:theme xmlns:a="http://schemas.openxmlformats.org/drawingml/2006/main" name="2_Office 主题​​">
  <a:themeElements>
    <a:clrScheme name="黄色">
      <a:dk1>
        <a:srgbClr val="F08313"/>
      </a:dk1>
      <a:lt1>
        <a:srgbClr val="FFFFFF"/>
      </a:lt1>
      <a:dk2>
        <a:srgbClr val="44546A"/>
      </a:dk2>
      <a:lt2>
        <a:srgbClr val="E7E6E6"/>
      </a:lt2>
      <a:accent1>
        <a:srgbClr val="F78A07"/>
      </a:accent1>
      <a:accent2>
        <a:srgbClr val="FBBE77"/>
      </a:accent2>
      <a:accent3>
        <a:srgbClr val="A5A5A5"/>
      </a:accent3>
      <a:accent4>
        <a:srgbClr val="070706"/>
      </a:accent4>
      <a:accent5>
        <a:srgbClr val="FFFFFF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648</Words>
  <Application>WPS 演示</Application>
  <PresentationFormat>自定义</PresentationFormat>
  <Paragraphs>50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2_Office 主题​​</vt:lpstr>
      <vt:lpstr>幻灯片 1</vt:lpstr>
      <vt:lpstr>幻灯片 2</vt:lpstr>
      <vt:lpstr>幻灯片 3</vt:lpstr>
      <vt:lpstr>         巴尔扎克以夸张的手法表现守财奴葛朗台老头“身子一纵，扑上梳妆匣，好似一头老虎扑上一个睡着的婴儿”</vt:lpstr>
      <vt:lpstr>幻灯片 5</vt:lpstr>
      <vt:lpstr>幻灯片 6</vt:lpstr>
      <vt:lpstr>分享交流：  《朝花夕拾》中运用细节描写的句子……</vt:lpstr>
      <vt:lpstr>你真是一个混蛋。</vt:lpstr>
      <vt:lpstr>幻灯片 9</vt:lpstr>
      <vt:lpstr>幻灯片 10</vt:lpstr>
      <vt:lpstr>幻灯片 11</vt:lpstr>
      <vt:lpstr>幻灯片 12</vt:lpstr>
      <vt:lpstr>练笔巩固</vt:lpstr>
      <vt:lpstr>注视着球 伸、蓄力后扬 腾空、倾斜、摔倒 移动、跃 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跟《秋天的怀念》学细节描写</dc:title>
  <dc:creator>12</dc:creator>
  <cp:lastModifiedBy>dell</cp:lastModifiedBy>
  <cp:revision>28</cp:revision>
  <dcterms:created xsi:type="dcterms:W3CDTF">2020-06-17T04:07:00Z</dcterms:created>
  <dcterms:modified xsi:type="dcterms:W3CDTF">2020-10-20T00:37:59Z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