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sldIdLst>
    <p:sldId id="275" r:id="rId3"/>
    <p:sldId id="276" r:id="rId4"/>
    <p:sldId id="289" r:id="rId5"/>
    <p:sldId id="299" r:id="rId6"/>
    <p:sldId id="331" r:id="rId7"/>
    <p:sldId id="332" r:id="rId8"/>
    <p:sldId id="300" r:id="rId9"/>
    <p:sldId id="334" r:id="rId10"/>
    <p:sldId id="333" r:id="rId11"/>
    <p:sldId id="303" r:id="rId12"/>
    <p:sldId id="304" r:id="rId13"/>
    <p:sldId id="335" r:id="rId14"/>
    <p:sldId id="309" r:id="rId15"/>
    <p:sldId id="336" r:id="rId16"/>
    <p:sldId id="337" r:id="rId17"/>
    <p:sldId id="338" r:id="rId18"/>
    <p:sldId id="339" r:id="rId19"/>
    <p:sldId id="340" r:id="rId20"/>
    <p:sldId id="317" r:id="rId21"/>
    <p:sldId id="318" r:id="rId22"/>
    <p:sldId id="330" r:id="rId23"/>
    <p:sldId id="319" r:id="rId24"/>
    <p:sldId id="302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1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437" y="6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hyperlink" Target="http://www.1ppt.com/moban/" TargetMode="External" /><Relationship Id="rId2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987008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4191922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7505" y="65593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  <a:hlinkClick r:id="rId1"/>
              </a:rPr>
              <a:t>模板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97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0103552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593632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2022/8/11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07482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2022/8/11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12535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88071459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65989580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92337440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34395344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740191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541790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9501795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030433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4211145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../media/image1.jpeg" /><Relationship Id="rId16" Type="http://schemas.openxmlformats.org/officeDocument/2006/relationships/image" Target="file:///D:\qq&#25991;&#20214;\712321467\Image\C2C\Image2\%7b75232B38-A165-1FB7-499C-2E1C792CACB5%7d.png" TargetMode="External" /><Relationship Id="rId17" Type="http://schemas.openxmlformats.org/officeDocument/2006/relationships/image" Target="../media/image2.pn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17" r:link="rId16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65472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jpeg" /><Relationship Id="rId3" Type="http://schemas.openxmlformats.org/officeDocument/2006/relationships/image" Target="../media/image5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1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646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F0058F5-E665-40DB-ABE9-881A29DDA88B}"/>
              </a:ext>
            </a:extLst>
          </p:cNvPr>
          <p:cNvSpPr txBox="1"/>
          <p:nvPr/>
        </p:nvSpPr>
        <p:spPr>
          <a:xfrm>
            <a:off x="2929704" y="2222644"/>
            <a:ext cx="6649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大国工匠，薪火相传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619208-39E7-786B-6DD0-12D9826A56A5}"/>
              </a:ext>
            </a:extLst>
          </p:cNvPr>
          <p:cNvSpPr txBox="1"/>
          <p:nvPr/>
        </p:nvSpPr>
        <p:spPr>
          <a:xfrm>
            <a:off x="3311371" y="3360451"/>
            <a:ext cx="6178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——《</a:t>
            </a:r>
            <a:r>
              <a:rPr lang="zh-CN" altLang="en-US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以工匠精神雕琢时代品质</a:t>
            </a:r>
            <a:r>
              <a:rPr lang="en-US" altLang="zh-CN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2400" b="1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素材锦集</a:t>
            </a:r>
          </a:p>
        </p:txBody>
      </p:sp>
    </p:spTree>
    <p:extLst>
      <p:ext uri="{BB962C8B-B14F-4D97-AF65-F5344CB8AC3E}">
        <p14:creationId xmlns:p14="http://schemas.microsoft.com/office/powerpoint/2010/main" val="262070513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旁征博引：课外资源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15064096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3906175" y="324260"/>
            <a:ext cx="8285825" cy="6454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事迹</a:t>
            </a:r>
            <a:endParaRPr lang="en-US" altLang="zh-CN" sz="2800" b="1" kern="100">
              <a:effectLst/>
              <a:latin typeface="+mj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2019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日，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》(Science) 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杂志刊登了一张来自月球的照片。拍下这张地月同框照的摄影师叫“龙江二号”，它是伴随着嫦娥四号中继星任务发射的一颗小卫星。而我们更需要关注的，是图片右侧的那两排英文。如果不放大看甚至很难辨别，这是一群学生的名字。他们是一群航天“追梦人”。韦明川，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1991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年出生，是嫦娥四号任务中，伴随中继星一起奔向月球的“龙江二号”小卫星载荷分系统的负责人，是我国“最年轻的总师”。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F208A24-12C4-E62E-1ABA-BBEBB46B2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064" y="1321256"/>
            <a:ext cx="3514002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30675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3906175" y="324260"/>
            <a:ext cx="8285825" cy="580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事迹</a:t>
            </a:r>
            <a:endParaRPr lang="en-US" altLang="zh-CN" sz="2800" b="1" kern="100">
              <a:effectLst/>
              <a:latin typeface="+mj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泰米尔，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1996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年出生，正是他设计研制的相机，拍摄了这张最美地月合影。黄家和，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1999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年出生，承担“龙江二号”地面测控站的软件设计任务。“我们为梦想而生”，这个嫦娥四号任务中最年轻的团队，用一句霸气的宣言告诉世界，属于他们的未来，才刚刚开始。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pPr marL="0" marR="0"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匠心”“传承”“奋进”“中国梦”等。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F208A24-12C4-E62E-1ABA-BBEBB46B2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064" y="1321256"/>
            <a:ext cx="3514002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023736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5181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50000"/>
              </a:lnSpc>
              <a:buFont typeface="+mj-ea"/>
              <a:buAutoNum type="ea1ChsPlain" startAt="2"/>
            </a:pPr>
            <a:r>
              <a:rPr lang="zh-CN" altLang="en-US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名句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段落一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</a:pP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工匠精神在我国源远流长，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诗经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卫风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淇奥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中“如切如磋，如琢如磨”的佳句，形象地展示了工匠在对骨器、象牙、玉石进行切料、糙锉、细刻、磨光时所表现出来的认真制作、一丝不苟的精神；战国时期的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庄子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中记载了游刃有余的“庖丁解牛”，庖丁是一位技艺高超的宰牛厨工，他不厌其烦地练习宰牛并将宰牛做到了极致，做到了“目无全牛”。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6036816"/>
            <a:ext cx="4078940" cy="6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8206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50000"/>
              </a:lnSpc>
              <a:buFont typeface="+mj-ea"/>
              <a:buAutoNum type="ea1ChsPlain" startAt="2"/>
            </a:pPr>
            <a:r>
              <a:rPr lang="zh-CN" altLang="en-US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名句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段落一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</a:pP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自秦汉时期开始，中国古代纺织品、陶器等工艺品的制作技术的精湛及外观的精美已深受国外商客欢迎，远销中亚、西亚以及欧洲罗马帝国，当时世界称中国为“丝绸之国”“陶器之都”。正是由于这种精益求精的工匠精神，创造了古代中国的辉煌成就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6036816"/>
            <a:ext cx="4078940" cy="6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74257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4534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50000"/>
              </a:lnSpc>
              <a:buFont typeface="+mj-ea"/>
              <a:buAutoNum type="ea1ChsPlain" startAt="2"/>
            </a:pPr>
            <a:r>
              <a:rPr lang="zh-CN" altLang="en-US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名句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段落一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</a:pP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什么是“工匠精神”？就是对自己的工作和产品精雕细琢、精益求精的精神理念，是一种情怀、一种执着、一份坚守、一份责任，在我们身边，匠人无处不在，他们是各行各业的从业者中，“倔强”而“执着”的那一部分人，他们的存在，让这个世界除了利益的追逐之外，多了一份单纯的诉求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6036816"/>
            <a:ext cx="4078940" cy="6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3348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5181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50000"/>
              </a:lnSpc>
              <a:buFont typeface="+mj-ea"/>
              <a:buAutoNum type="ea1ChsPlain" startAt="2"/>
            </a:pPr>
            <a:r>
              <a:rPr lang="zh-CN" altLang="en-US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名句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【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段落一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</a:p>
          <a:p>
            <a:pPr algn="l">
              <a:lnSpc>
                <a:spcPct val="150000"/>
              </a:lnSpc>
            </a:pP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“工匠精神“是时代的需要，其实也是一种文化的传承。元明清时期营建北京城时就曾出现过不少“大工匠”，因技艺卓越、业绩突出而受到各种嘉奖：或晋职或封赏或赐匾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元代兴建大都城，石匠杨琼被封为“弘农君伯侯”：明代修建紫禁城，木匠蒯祥被赐名“蒯鲁班”，官至工部侍郎；清代修建宫殿园囿，“样式雷”被康熙任命为“钦工处掌案”。喧嚣尘世，你能否，守一种精神，做一个“匠人”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6036816"/>
            <a:ext cx="4078940" cy="6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58056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5181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50000"/>
              </a:lnSpc>
              <a:buFont typeface="+mj-ea"/>
              <a:buAutoNum type="ea1ChsPlain" startAt="2"/>
            </a:pPr>
            <a:r>
              <a:rPr lang="zh-CN" altLang="en-US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名句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自古而今，在工匠精神的光芒下，成就无数工匠大师。如在中国古代，就有鲁班、李春、李冰等，他们几乎全靠手工制作，赢得了生前身后名。如果没有其儿时就从师学艺，没有汗水擦亮前路，没有坚持不懈地一直努力，当然就难以成为一名巨匠之师。像过去，一个学徒工，要从小时候到长大成人，学上十多年才能出师。此中之艰苦，可想而知。如果没有一种安静如初的心态和坚守不懈的精神，学艺而成，青出于蓝，就很难做到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6036816"/>
            <a:ext cx="4078940" cy="6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19661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388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150000"/>
              </a:lnSpc>
              <a:buFont typeface="+mj-ea"/>
              <a:buAutoNum type="ea1ChsPlain" startAt="2"/>
            </a:pPr>
            <a:r>
              <a:rPr lang="zh-CN" altLang="en-US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800" b="1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名句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kern="10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即使到了当代，像瑞士的钟表工业，一些意大利的制鞋业，仍然在沿用手工工艺，就是因为机器的流水线上，很难达到工匠手艺之精致的程度。像故宫钟表修复师，至今仍默默地坚守着这一古老行业，他们因此成了另类“网红”。这其实正是人们对其于时光的静谧中不惧寂寞、无声坚守之工匠精神的推崇与尊敬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6036816"/>
            <a:ext cx="4078940" cy="65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2460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沙场练兵：链接高考</a:t>
            </a:r>
            <a:endParaRPr lang="zh-CN" altLang="en-US" sz="40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205596553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组合 27">
            <a:extLst>
              <a:ext uri="{FF2B5EF4-FFF2-40B4-BE49-F238E27FC236}">
                <a16:creationId xmlns:a16="http://schemas.microsoft.com/office/drawing/2014/main" id="{DDE2F341-D840-49D2-BE2D-59D5BF32C720}"/>
              </a:ext>
            </a:extLst>
          </p:cNvPr>
          <p:cNvGrpSpPr/>
          <p:nvPr/>
        </p:nvGrpSpPr>
        <p:grpSpPr>
          <a:xfrm>
            <a:off x="2895991" y="1461741"/>
            <a:ext cx="5700007" cy="743558"/>
            <a:chOff x="3234024" y="1781928"/>
            <a:chExt cx="5681376" cy="743558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B0C428E7-08C2-4A24-8628-0F3A1534F5F0}"/>
                </a:ext>
              </a:extLst>
            </p:cNvPr>
            <p:cNvGrpSpPr/>
            <p:nvPr/>
          </p:nvGrpSpPr>
          <p:grpSpPr>
            <a:xfrm>
              <a:off x="3234024" y="1781928"/>
              <a:ext cx="5681376" cy="743558"/>
              <a:chOff x="3234024" y="1781928"/>
              <a:chExt cx="5681376" cy="74355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:a16="http://schemas.microsoft.com/office/drawing/2014/main" id="{31B069C1-8A27-421A-80E5-D15128367D0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:a16="http://schemas.microsoft.com/office/drawing/2014/main" id="{6224EB86-156E-49AC-8B43-31D9317CC8E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229514-9E0F-4DA5-A483-BA35D924B95C}"/>
                </a:ext>
              </a:extLst>
            </p:cNvPr>
            <p:cNvSpPr/>
            <p:nvPr/>
          </p:nvSpPr>
          <p:spPr>
            <a:xfrm>
              <a:off x="3756162" y="1892097"/>
              <a:ext cx="4637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一、源头活水：课文素材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FD9C481-2D58-4DBB-8142-ED6A67C887D3}"/>
              </a:ext>
            </a:extLst>
          </p:cNvPr>
          <p:cNvGrpSpPr/>
          <p:nvPr/>
        </p:nvGrpSpPr>
        <p:grpSpPr>
          <a:xfrm>
            <a:off x="2895991" y="2524658"/>
            <a:ext cx="5700007" cy="743558"/>
            <a:chOff x="3312896" y="2772742"/>
            <a:chExt cx="5681376" cy="74355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D508824-6B36-4DF4-94B1-1492D226C00E}"/>
                </a:ext>
              </a:extLst>
            </p:cNvPr>
            <p:cNvGrpSpPr/>
            <p:nvPr/>
          </p:nvGrpSpPr>
          <p:grpSpPr>
            <a:xfrm>
              <a:off x="3312896" y="2772742"/>
              <a:ext cx="5681376" cy="743558"/>
              <a:chOff x="3234024" y="1781928"/>
              <a:chExt cx="5681376" cy="743558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:a16="http://schemas.microsoft.com/office/drawing/2014/main" id="{B1B22EC8-FAB0-4AD5-8ACC-26C320FE45BC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:a16="http://schemas.microsoft.com/office/drawing/2014/main" id="{C253BA5D-6F92-47FD-BC59-6482462ED4A1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5ED8B3FB-828A-48C6-A2D5-D9B636E3CCF0}"/>
                </a:ext>
              </a:extLst>
            </p:cNvPr>
            <p:cNvSpPr/>
            <p:nvPr/>
          </p:nvSpPr>
          <p:spPr>
            <a:xfrm>
              <a:off x="3835034" y="2882911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二、旁征博引：课外资源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897C864-ABA7-41E1-BDAC-DE06E21AB590}"/>
              </a:ext>
            </a:extLst>
          </p:cNvPr>
          <p:cNvGrpSpPr/>
          <p:nvPr/>
        </p:nvGrpSpPr>
        <p:grpSpPr>
          <a:xfrm>
            <a:off x="2895991" y="3587575"/>
            <a:ext cx="5700007" cy="743558"/>
            <a:chOff x="3273460" y="3918460"/>
            <a:chExt cx="5681376" cy="743558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2985F37-53DA-413E-BE9B-60FC25661C3D}"/>
                </a:ext>
              </a:extLst>
            </p:cNvPr>
            <p:cNvGrpSpPr/>
            <p:nvPr/>
          </p:nvGrpSpPr>
          <p:grpSpPr>
            <a:xfrm>
              <a:off x="3273460" y="3918460"/>
              <a:ext cx="5681376" cy="743558"/>
              <a:chOff x="3234024" y="1781928"/>
              <a:chExt cx="5681376" cy="743558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:a16="http://schemas.microsoft.com/office/drawing/2014/main" id="{9CD5AA4F-0619-4B8A-B9B3-9680F61CD0D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:a16="http://schemas.microsoft.com/office/drawing/2014/main" id="{EF133116-9C73-4CE5-A401-CF1A5D661B5C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A77B037-E7BE-4073-9553-1ACA0F569EC4}"/>
                </a:ext>
              </a:extLst>
            </p:cNvPr>
            <p:cNvSpPr/>
            <p:nvPr/>
          </p:nvSpPr>
          <p:spPr>
            <a:xfrm>
              <a:off x="3795598" y="4028629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三、学以致用：片段示例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BEDCC91-B298-4E70-A993-E730F122CFE8}"/>
              </a:ext>
            </a:extLst>
          </p:cNvPr>
          <p:cNvGrpSpPr/>
          <p:nvPr/>
        </p:nvGrpSpPr>
        <p:grpSpPr>
          <a:xfrm>
            <a:off x="2895991" y="4650493"/>
            <a:ext cx="5700007" cy="743558"/>
            <a:chOff x="3312896" y="4970680"/>
            <a:chExt cx="5681376" cy="74355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42FDFF4-74F6-4945-8542-0BF00F3FEF78}"/>
                </a:ext>
              </a:extLst>
            </p:cNvPr>
            <p:cNvGrpSpPr/>
            <p:nvPr/>
          </p:nvGrpSpPr>
          <p:grpSpPr>
            <a:xfrm>
              <a:off x="3312896" y="4970680"/>
              <a:ext cx="5681376" cy="743558"/>
              <a:chOff x="3234024" y="1781928"/>
              <a:chExt cx="5681376" cy="743558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:a16="http://schemas.microsoft.com/office/drawing/2014/main" id="{8E42C60A-2547-4667-B68C-E3ECA814B6BB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:a16="http://schemas.microsoft.com/office/drawing/2014/main" id="{9D13705A-6798-4D1A-8524-C1F929AD136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D38B62C5-9D03-4E46-A555-32F0B23A6D2D}"/>
                </a:ext>
              </a:extLst>
            </p:cNvPr>
            <p:cNvSpPr/>
            <p:nvPr/>
          </p:nvSpPr>
          <p:spPr>
            <a:xfrm>
              <a:off x="3835033" y="5080849"/>
              <a:ext cx="4637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>
                  <a:solidFill>
                    <a:schemeClr val="bg1"/>
                  </a:solidFill>
                  <a:cs typeface="+mn-ea"/>
                  <a:sym typeface="+mn-lt"/>
                </a:rPr>
                <a:t>四、沙场练兵：链接高考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FE859BE-FD08-4A2C-9770-B7972EAF0372}"/>
              </a:ext>
            </a:extLst>
          </p:cNvPr>
          <p:cNvGrpSpPr/>
          <p:nvPr/>
        </p:nvGrpSpPr>
        <p:grpSpPr>
          <a:xfrm>
            <a:off x="912387" y="1833520"/>
            <a:ext cx="1538883" cy="2928257"/>
            <a:chOff x="5976423" y="1162259"/>
            <a:chExt cx="5111524" cy="1323439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23EB331-518A-4C11-AFE0-C72ABBADCA9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gradFill flip="none" rotWithShape="1">
                    <a:gsLst>
                      <a:gs pos="0">
                        <a:srgbClr val="F6D33C"/>
                      </a:gs>
                      <a:gs pos="100000">
                        <a:srgbClr val="FADF5C"/>
                      </a:gs>
                    </a:gsLst>
                    <a:lin ang="5400000" scaled="1"/>
                  </a:grad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>
                  <a:solidFill>
                    <a:schemeClr val="accent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E9EFA85-1226-40AE-8AF8-7C56E831046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algn="dist">
                <a:defRPr sz="6600">
                  <a:blipFill dpi="0" rotWithShape="1">
                    <a:blip r:embed="rId2">
                      <a:alphaModFix amt="45000"/>
                    </a:blip>
                    <a:tile tx="0" ty="0" sx="100000" sy="100000" flip="none" algn="br"/>
                  </a:blip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>
                  <a:solidFill>
                    <a:srgbClr val="3B5C5B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251" y="-1524711"/>
            <a:ext cx="4571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81367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14906" y="1356357"/>
            <a:ext cx="9135122" cy="451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2015·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卷）阅读下面的材料，根据要求写一篇不少于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字的文章。</a:t>
            </a:r>
          </a:p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代风采人物评选活动已产生最后三名候选人：大李，笃学敏思，矢志创新，为破解生命科学之谜作出重大贡献，率领团队一举跻身国际学术最前沿。老王，爱岗敬业，练就一手绝活，变普通技术为完美艺术，走出一条从职高生到焊接大师的“大国工匠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"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之路。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（一）真题回顾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13FA17-24CB-5EEA-3BDC-A78DDE4D4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232" y="3956470"/>
            <a:ext cx="3575768" cy="29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8073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14906" y="1356357"/>
            <a:ext cx="9135122" cy="451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小刘，酷爱摄影，跋山涉水捕捉世间美景，他的博客赢得网友一片赞叹：“你带我们品味大千世界”“你帮我们留住美丽乡愁”。</a:t>
            </a:r>
          </a:p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这三人中，你认为谁更具风采？请综合材料内容及含意作文，体现你的思考、权衡与选择。</a:t>
            </a:r>
          </a:p>
          <a:p>
            <a:pPr>
              <a:lnSpc>
                <a:spcPct val="150000"/>
              </a:lnSpc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要求选好角度，确定立意，明确文体，自拟标题；不要套作，不得抄袭。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/>
              <a:t>（一）真题回顾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E13FA17-24CB-5EEA-3BDC-A78DDE4D4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232" y="3956470"/>
            <a:ext cx="3575768" cy="29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367416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301841" y="1287263"/>
            <a:ext cx="1178066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老王，爱岗敬业，练就一手绝活，将技艺变技术，成为“大国工匠”。他凭借着专注、认真、坚持，把技艺发挥到极致，达到较高的境界。不是在简单地做重复劳动，而是将全部精力集中到一件事上，忠于它，发现其中的规律，在将“活计”做向完美的境界中领略到无穷的乐趣！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孔子自述生平：“其为人也，发愤忘食，乐以忘忧，不知老之将至。”孔子，就是将“教书匠”做到极致，终成“万世师表”的人。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总想在做事时胸有成竹，其实胸有成竹是在画竹前，认真专注地观察竹子，日积月累后，在心里有了深刻的印象，等到画竹时，自然一挥而就。要做到胸有成竹，就需要有专注、认真和坚持的工匠精神。这种精神是自信的来源。不仅画竹如此，对待生活、学习和工作也该有工匠精神。</a:t>
            </a:r>
          </a:p>
          <a:p>
            <a:pPr marL="0" marR="0" indent="304800" algn="l"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2015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年全国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卷高分作文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《“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工匠精神”去哪儿？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</a:p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DA4FE6-EFCB-2D54-38F0-781B090B90BE}"/>
              </a:ext>
            </a:extLst>
          </p:cNvPr>
          <p:cNvSpPr txBox="1"/>
          <p:nvPr/>
        </p:nvSpPr>
        <p:spPr>
          <a:xfrm>
            <a:off x="2885244" y="470516"/>
            <a:ext cx="5069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（二）作文片段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2451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260115" y="2680914"/>
            <a:ext cx="56717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谢谢欣赏</a:t>
            </a:r>
            <a:endParaRPr lang="zh-CN" altLang="en-US" sz="7200">
              <a:solidFill>
                <a:srgbClr val="3B5C5B"/>
              </a:solidFill>
              <a:latin typeface="三极春联字体简" panose="00000500000000000000" pitchFamily="2" charset="-122"/>
              <a:ea typeface="三极春联字体简" panose="00000500000000000000" pitchFamily="2" charset="-122"/>
              <a:cs typeface="+mn-ea"/>
              <a:sym typeface="+mn-lt"/>
            </a:endParaRPr>
          </a:p>
        </p:txBody>
      </p:sp>
      <p:pic>
        <p:nvPicPr>
          <p:cNvPr id="2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61900" y="104775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8679235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源头活水：课文素材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>
                <a:blipFill dpi="0" rotWithShape="1">
                  <a:blip r:embed="rId4"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2902389242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4394446" y="366623"/>
            <a:ext cx="6607946" cy="5610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李斌，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1972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年生，曾为“武大郎”（武汉大学新闻系）。著名新闻评论员。工作后当过几个月“农民”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农村组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 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，作为“选调生”，干过一年半“舆论监督”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(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新华视点室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)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，其余岁月包括今天仍“就业”于政文采访室，从事时政、科技、环保等方面报道，在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人民日报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上发表多篇评论性文章。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Helvetica Neue"/>
              <a:cs typeface="+mn-cs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38243562-8CBE-5104-97CB-7CC08BFC3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69" y="438198"/>
            <a:ext cx="3918194" cy="604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114781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4394446" y="366623"/>
            <a:ext cx="660794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工匠精神，是指工匠对自己的产品精雕细琢，精益求精、更完美的精神理念。工匠们喜欢不断雕琢自己的产品，不断改善自己的工艺，享受着产品在双手中升华的过程。工匠精神就是追求卓越的创造精神、精益求精的品质精神、用户至上的服务精神。在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2016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年的政府工作报告中，李克强总理说“要鼓励企业开展个性化定制、柔性化生产，培育精益求精的工匠精神”。当今社会心浮气躁，追求“短、平、快”（投资少、周期短、见效快）带来的即时利益，从而忽略了产品的品质灵魂。因此，企业更需要工匠精神，才能在长期的竞争中获得成功。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38243562-8CBE-5104-97CB-7CC08BFC3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69" y="438198"/>
            <a:ext cx="3918194" cy="604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34480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4394446" y="366623"/>
            <a:ext cx="660794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pPr algn="l"/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日，李克强总理在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政府工作报告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中说，鼓励企业开展个性化定制、柔性化生产，培育精益求精的“工匠精神”。“工匠精神”一词迅速流行开来，成为制造行业的热词。随后，不仅制造行业，各行各业都提倡“工匠精神”。于是，使用范围扩展，任何行业、任何人“精益求精，力求完美’的精神，都可称为“工匠精神”。本文就是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日发表在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人民日报</a:t>
            </a:r>
            <a:r>
              <a:rPr lang="en-US" altLang="zh-CN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0" i="0">
                <a:solidFill>
                  <a:srgbClr val="22222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的一篇评论。</a:t>
            </a:r>
            <a:endParaRPr lang="zh-CN" altLang="en-US" sz="2800" b="0">
              <a:solidFill>
                <a:srgbClr val="333333"/>
              </a:solidFill>
              <a:effectLst/>
              <a:latin typeface="Helvetica Neue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38243562-8CBE-5104-97CB-7CC08BFC3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869" y="438198"/>
            <a:ext cx="3918194" cy="6044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294898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5211192" y="975796"/>
            <a:ext cx="6889071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文本解读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</a:p>
          <a:p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今的工匠，不再只是“一盏枯灯一刻刀，一把标尺一把锉”的匠人，更是我们全体劳动者。虽然技能和行业不同，但匠心是一致的，那就是一丝不苟的态度、精益求精的追求。工匠精神是一种标识，一种示范，一种文化精神的无声传递。工匠精神如果能润透到社会发展的各个环节，使严谨的文化精神与澎湃的创造力凝聚成强大的发展合力，我们的生活会变得更加美好。</a:t>
            </a:r>
            <a:endParaRPr lang="zh-CN" altLang="en-US" sz="1400" kern="10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5F01B4C-E0EB-5844-C27A-2C7FC43B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655" y="975796"/>
            <a:ext cx="3405464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50514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4290119" y="452885"/>
            <a:ext cx="7810144" cy="5808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</a:p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信念”“坚持”“工匠精神”“竞争”等。</a:t>
            </a:r>
          </a:p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适用范例</a:t>
            </a:r>
            <a:r>
              <a:rPr lang="en-US" altLang="zh-CN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</a:p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现代社会科技高速发展、信息纷繁复杂，能在这样的社会中潜心手艺、甘于清苦、追求卓越、传承文化的非物质文化遗产传承人，是真正的、名副其实的大国非遗工匠。要想练成绝技，需要有坐冷板凳的精神，需要有长达几十年对技艺孜孜不倦的追求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5F01B4C-E0EB-5844-C27A-2C7FC43B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655" y="975796"/>
            <a:ext cx="3405464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173819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4174711" y="333906"/>
            <a:ext cx="7810144" cy="6454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kern="10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在当今，仍然坚持这种工作态度，除了时间成本，还有经济方面的损失。他们传承、坚守、钻研、创新，追求技能的极致，打磨完美的作品。也许身边很多人心躁如汤煮，津津乐道于热点与风口，但他们却坚守本分，让“匠物”化腐朽为神奇。也因此，他们的“匠心”在时间的淬炼下坚定，“匠魂”在不懈的攀爬中沉淀。从大国非遗工匠身上我们看到的不仅仅是精湛的技艺，更是植根于民族精神基础上的“工匠精神”。如今，我们的文化建设亟须这种工匠精神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5F01B4C-E0EB-5844-C27A-2C7FC43B9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052" y="1179982"/>
            <a:ext cx="3405464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0051284"/>
      </p:ext>
    </p:extLst>
  </p:cSld>
  <p:clrMapOvr>
    <a:masterClrMapping/>
  </p:clrMapOvr>
  <mc:AlternateContent>
    <mc:Choice xmlns:p14="http://schemas.microsoft.com/office/powerpoint/2010/main" Requires="p14">
      <p:transition spd="slow" advTm="3000" p14:dur="1500">
        <p:random/>
      </p:transition>
    </mc:Choice>
    <mc:Fallback>
      <p:transition spd="slow" advTm="3000">
        <p:random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q2u1ybn">
      <a:majorFont>
        <a:latin typeface="微软雅黑"/>
        <a:ea typeface="义启小魏楷"/>
        <a:cs typeface="Arial"/>
      </a:majorFont>
      <a:minorFont>
        <a:latin typeface="微软雅黑"/>
        <a:ea typeface="义启小魏楷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62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4">
      <vt:lpstr>Arial</vt:lpstr>
      <vt:lpstr>微软雅黑</vt:lpstr>
      <vt:lpstr>义启小魏楷</vt:lpstr>
      <vt:lpstr>Calibri</vt:lpstr>
      <vt:lpstr>三极春联字体简</vt:lpstr>
      <vt:lpstr>汉仪大宋简</vt:lpstr>
      <vt:lpstr>宋体</vt:lpstr>
      <vt:lpstr>楷体</vt:lpstr>
      <vt:lpstr>Helvetica Neue</vt:lpstr>
      <vt:lpstr>Times New Roman</vt:lpstr>
      <vt:lpstr>第一PPT，www.1ppt.com​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2022-08-12T11:43:02.368</cp:lastPrinted>
  <dcterms:created xsi:type="dcterms:W3CDTF">2022-08-12T11:43:02Z</dcterms:created>
  <dcterms:modified xsi:type="dcterms:W3CDTF">2022-08-12T03:43:06Z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