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notesMasterIdLst>
    <p:notesMasterId r:id="rId30"/>
  </p:notesMasterIdLst>
  <p:sldIdLst>
    <p:sldId id="653" r:id="rId3"/>
    <p:sldId id="729" r:id="rId4"/>
    <p:sldId id="731" r:id="rId5"/>
    <p:sldId id="694" r:id="rId6"/>
    <p:sldId id="735" r:id="rId7"/>
    <p:sldId id="748" r:id="rId8"/>
    <p:sldId id="749" r:id="rId9"/>
    <p:sldId id="763" r:id="rId10"/>
    <p:sldId id="751" r:id="rId11"/>
    <p:sldId id="752" r:id="rId12"/>
    <p:sldId id="753" r:id="rId13"/>
    <p:sldId id="764" r:id="rId14"/>
    <p:sldId id="754" r:id="rId15"/>
    <p:sldId id="755" r:id="rId16"/>
    <p:sldId id="783" r:id="rId17"/>
    <p:sldId id="784" r:id="rId18"/>
    <p:sldId id="785" r:id="rId19"/>
    <p:sldId id="786" r:id="rId20"/>
    <p:sldId id="787" r:id="rId21"/>
    <p:sldId id="788" r:id="rId22"/>
    <p:sldId id="789" r:id="rId23"/>
    <p:sldId id="756" r:id="rId24"/>
    <p:sldId id="790" r:id="rId25"/>
    <p:sldId id="791" r:id="rId26"/>
    <p:sldId id="765" r:id="rId27"/>
    <p:sldId id="757" r:id="rId28"/>
    <p:sldId id="733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AA17"/>
    <a:srgbClr val="E44BA6"/>
    <a:srgbClr val="3A8F96"/>
    <a:srgbClr val="80CFE8"/>
    <a:srgbClr val="1E4B4E"/>
    <a:srgbClr val="C1E6EF"/>
    <a:srgbClr val="10575C"/>
    <a:srgbClr val="0D2021"/>
    <a:srgbClr val="39AB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5" autoAdjust="0"/>
    <p:restoredTop sz="95119" autoAdjust="0"/>
  </p:normalViewPr>
  <p:slideViewPr>
    <p:cSldViewPr>
      <p:cViewPr>
        <p:scale>
          <a:sx n="90" d="100"/>
          <a:sy n="90" d="100"/>
        </p:scale>
        <p:origin x="-822" y="-84"/>
      </p:cViewPr>
      <p:guideLst>
        <p:guide orient="horz" pos="1658"/>
        <p:guide pos="29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D7F3CA8-9535-48B5-86B0-2AA90E05F229}" type="datetimeFigureOut">
              <a:rPr lang="zh-CN" altLang="en-US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8AF9028-0322-46D7-9064-276F4A5E7B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79512" y="195486"/>
            <a:ext cx="8784976" cy="4752528"/>
          </a:xfrm>
          <a:prstGeom prst="rect">
            <a:avLst/>
          </a:prstGeom>
          <a:solidFill>
            <a:schemeClr val="bg1">
              <a:alpha val="61000"/>
            </a:schemeClr>
          </a:solidFill>
          <a:ln w="12700" cmpd="sng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flipH="1">
            <a:off x="5580112" y="-596601"/>
            <a:ext cx="3384376" cy="5544616"/>
          </a:xfrm>
          <a:prstGeom prst="rect">
            <a:avLst/>
          </a:prstGeom>
          <a:blipFill dpi="0" rotWithShape="1">
            <a:blip r:embed="rId3" cstate="print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43AEF5-A1B1-49C8-8647-48D877D449C9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A3ED4-9AD5-4B10-8780-9A60D2BDAB1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562DDA-365C-4B6F-B693-6AE5A03F0C16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93AE0-CE45-40AB-ABF8-645E3118190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/>
          <a:p>
            <a:pPr>
              <a:defRPr/>
            </a:pPr>
            <a:fld id="{CDA2D996-6776-4BB1-BDF9-843791083EFE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94AFF-4FD3-413E-99B9-BC18BA0C6C8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B8D9C-6778-4074-8213-2D7506FDBE16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48036-D4C7-4BEE-A0D7-941213948F2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F4120-58AB-4A0E-B415-D584E827584B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B1D3D-2B81-4FC1-8991-04A1EE52DE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2B9E998-C476-42A3-858D-72BB3F57EDB5}" type="datetimeFigureOut">
              <a:rPr lang="zh-CN" altLang="en-US" smtClean="0"/>
              <a:pPr>
                <a:defRPr/>
              </a:pPr>
              <a:t>2019/2/26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E160091-CE63-4FCA-BC3D-CC9DD2A20FB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685B3-F4A8-4B10-BBB7-707D7FEB39D5}" type="datetimeFigureOut">
              <a:rPr lang="zh-CN" altLang="en-US" smtClean="0"/>
              <a:pPr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B6B94-1C53-4A82-BC8E-872C2BD14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609282"/>
            <a:ext cx="660668" cy="5223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2957" y="1131590"/>
            <a:ext cx="330334" cy="261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66368" y="870436"/>
            <a:ext cx="6388336" cy="420171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850005" y="2634615"/>
            <a:ext cx="5114925" cy="546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35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经典行书简" panose="02010609010101010101" pitchFamily="49" charset="-122"/>
              </a:rPr>
              <a:t>2019</a:t>
            </a:r>
            <a:r>
              <a:rPr kumimoji="0" 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经典行书简" panose="02010609010101010101" pitchFamily="49" charset="-122"/>
              </a:rPr>
              <a:t>年散文复习之结构思路</a:t>
            </a:r>
          </a:p>
        </p:txBody>
      </p:sp>
      <p:sp>
        <p:nvSpPr>
          <p:cNvPr id="32" name="矩形 31"/>
          <p:cNvSpPr/>
          <p:nvPr/>
        </p:nvSpPr>
        <p:spPr>
          <a:xfrm>
            <a:off x="6839837" y="316073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山西省静乐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</a:t>
            </a:r>
            <a:r>
              <a:rPr lang="zh-CN" altLang="en-US" smtClean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1 -0.56416 C -0.26354 -0.54472 -0.25885 -0.52745 -0.25694 -0.50833 C -0.25764 -0.49383 -0.25868 -0.47686 -0.26163 -0.46298 C -0.26597 -0.44232 -0.26215 -0.471 -0.2651 -0.45034 C -0.26771 -0.43306 -0.27083 -0.4161 -0.27326 -0.39883 C -0.27413 -0.39266 -0.27396 -0.38587 -0.27552 -0.38032 C -0.28108 -0.3615 -0.28455 -0.33899 -0.28715 -0.31832 C -0.28681 -0.30999 -0.28698 -0.30166 -0.28611 -0.29334 C -0.28524 -0.28593 -0.27951 -0.281 -0.27674 -0.27699 C -0.27153 -0.26928 -0.26719 -0.26218 -0.26042 -0.25848 C -0.25347 -0.24984 -0.24427 -0.24923 -0.23611 -0.24583 C -0.21424 -0.23627 -0.19236 -0.23627 -0.16979 -0.2335 C -0.16302 -0.20296 -0.15955 -0.1715 -0.15347 -0.14065 C -0.15069 -0.12615 -0.14931 -0.11628 -0.14184 -0.10765 C -0.13924 -0.09315 -0.14149 -0.09809 -0.13715 -0.09099 C -0.13559 -0.08143 -0.13038 -0.07403 -0.12674 -0.06632 C -0.12587 -0.06446 -0.12552 -0.06169 -0.12448 -0.06015 C -0.12361 -0.05891 -0.12222 -0.0586 -0.12101 -0.05799 C -0.10972 -0.03794 -0.0941 -0.03331 -0.07917 -0.02683 C -0.07396 -0.02467 -0.07014 -0.01943 -0.0651 -0.01665 C -0.04688 -0.00709 -0.02865 0.00185 -0.00938 0.00185 L 2.22222E-6 -2.7082E-6 " pathEditMode="relative" ptsTypes="ffffffffffffffffffff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651 -0.56416 C -0.26354 -0.54472 -0.25885 -0.52745 -0.25694 -0.50833 C -0.25764 -0.49383 -0.25868 -0.47686 -0.26163 -0.46298 C -0.26597 -0.44232 -0.26215 -0.471 -0.2651 -0.45034 C -0.26771 -0.43306 -0.27083 -0.4161 -0.27326 -0.39883 C -0.27413 -0.39266 -0.27396 -0.38587 -0.27552 -0.38032 C -0.28108 -0.3615 -0.28455 -0.33899 -0.28715 -0.31832 C -0.28681 -0.30999 -0.28698 -0.30166 -0.28611 -0.29334 C -0.28524 -0.28593 -0.27951 -0.281 -0.27674 -0.27699 C -0.27153 -0.26928 -0.26719 -0.26218 -0.26042 -0.25848 C -0.25347 -0.24984 -0.24427 -0.24923 -0.23611 -0.24583 C -0.21424 -0.23627 -0.19236 -0.23627 -0.16979 -0.2335 C -0.16302 -0.20296 -0.15955 -0.1715 -0.15347 -0.14065 C -0.15069 -0.12615 -0.14931 -0.11628 -0.14184 -0.10765 C -0.13924 -0.09315 -0.14149 -0.09809 -0.13715 -0.09099 C -0.13559 -0.08143 -0.13038 -0.07403 -0.12674 -0.06632 C -0.12587 -0.06446 -0.12552 -0.06169 -0.12448 -0.06015 C -0.12361 -0.05891 -0.12222 -0.0586 -0.12101 -0.05799 C -0.10972 -0.03794 -0.0941 -0.03331 -0.07917 -0.02683 C -0.07396 -0.02467 -0.07014 -0.01943 -0.0651 -0.01665 C -0.04688 -0.00709 -0.02865 0.00185 -0.00938 0.00185 L 2.22222E-6 -2.7082E-6 " pathEditMode="relative" ptsTypes="ffffffffffffffffffffAA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线索作用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graphicFrame>
        <p:nvGraphicFramePr>
          <p:cNvPr id="2" name="表格 1"/>
          <p:cNvGraphicFramePr/>
          <p:nvPr/>
        </p:nvGraphicFramePr>
        <p:xfrm>
          <a:off x="1200150" y="1234440"/>
          <a:ext cx="680974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8040"/>
                <a:gridCol w="3441700"/>
              </a:tblGrid>
              <a:tr h="447040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结构方面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组织作用，贯穿全文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7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/>
                        <a:t>结构清晰，情节集中</a:t>
                      </a:r>
                    </a:p>
                  </a:txBody>
                  <a:tcPr/>
                </a:tc>
              </a:tr>
              <a:tr h="447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/>
                        <a:t>行文富于变化</a:t>
                      </a:r>
                    </a:p>
                  </a:txBody>
                  <a:tcPr/>
                </a:tc>
              </a:tr>
              <a:tr h="447040"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内容方面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表达某种情感或思想</a:t>
                      </a:r>
                    </a:p>
                  </a:txBody>
                  <a:tcPr/>
                </a:tc>
              </a:tr>
              <a:tr h="447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揭示主题</a:t>
                      </a:r>
                    </a:p>
                  </a:txBody>
                  <a:tcPr/>
                </a:tc>
              </a:tr>
              <a:tr h="447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呈现某种情景或状态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线索设问方式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889635" y="1087120"/>
            <a:ext cx="73393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1.</a:t>
            </a:r>
            <a:r>
              <a:rPr lang="zh-CN" altLang="en-US" sz="3200" b="1"/>
              <a:t>文章的叙述线索是什么？设置这一线索有什么作用？请分析。</a:t>
            </a:r>
          </a:p>
          <a:p>
            <a:r>
              <a:rPr lang="en-US" altLang="zh-CN" sz="3200" b="1"/>
              <a:t>2.</a:t>
            </a:r>
            <a:r>
              <a:rPr lang="zh-CN" altLang="en-US" sz="3200" b="1"/>
              <a:t>文章写……有什么作用？请结合全文分析。</a:t>
            </a: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3200" b="1"/>
              <a:t>3.</a:t>
            </a:r>
            <a:r>
              <a:rPr lang="zh-CN" altLang="en-US" sz="3200" b="1" dirty="0">
                <a:latin typeface="Times New Roman" panose="02020603050405020304" charset="0"/>
                <a:ea typeface="Times New Roman" panose="02020603050405020304" charset="0"/>
                <a:sym typeface="+mn-ea"/>
              </a:rPr>
              <a:t>文章的情感线索是怎样的？请分条列出文章情感发展变化的情况。</a:t>
            </a:r>
            <a:endParaRPr lang="zh-CN" altLang="en-US" sz="3200" b="1" dirty="0">
              <a:latin typeface="Times New Roman" panose="02020603050405020304" charset="0"/>
              <a:ea typeface="Times New Roman" panose="02020603050405020304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charset="0"/>
                <a:ea typeface="Times New Roman" panose="02020603050405020304" charset="0"/>
                <a:sym typeface="+mn-ea"/>
              </a:rPr>
              <a:t>4.</a:t>
            </a:r>
            <a:r>
              <a:rPr lang="zh-CN" altLang="en-US" sz="3200" b="1" dirty="0">
                <a:latin typeface="Times New Roman" panose="02020603050405020304" charset="0"/>
                <a:ea typeface="Times New Roman" panose="02020603050405020304" charset="0"/>
                <a:sym typeface="+mn-ea"/>
              </a:rPr>
              <a:t>作者围绕什么写了哪些事？</a:t>
            </a:r>
            <a:endParaRPr lang="en-US" altLang="zh-CN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370906"/>
            <a:ext cx="3909293" cy="270942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610070" y="627534"/>
            <a:ext cx="3409121" cy="3960440"/>
          </a:xfrm>
          <a:custGeom>
            <a:avLst/>
            <a:gdLst/>
            <a:ahLst/>
            <a:cxnLst/>
            <a:rect l="l" t="t" r="r" b="b"/>
            <a:pathLst>
              <a:path w="3409121" h="3960440">
                <a:moveTo>
                  <a:pt x="1428901" y="0"/>
                </a:moveTo>
                <a:cubicBezTo>
                  <a:pt x="2522546" y="0"/>
                  <a:pt x="3409121" y="886575"/>
                  <a:pt x="3409121" y="1980220"/>
                </a:cubicBezTo>
                <a:cubicBezTo>
                  <a:pt x="3409121" y="3073865"/>
                  <a:pt x="2522546" y="3960440"/>
                  <a:pt x="1428901" y="3960440"/>
                </a:cubicBezTo>
                <a:cubicBezTo>
                  <a:pt x="866749" y="3960440"/>
                  <a:pt x="359308" y="3726195"/>
                  <a:pt x="0" y="3348897"/>
                </a:cubicBezTo>
                <a:cubicBezTo>
                  <a:pt x="17096" y="3343095"/>
                  <a:pt x="33662" y="3336057"/>
                  <a:pt x="49608" y="3327693"/>
                </a:cubicBezTo>
                <a:cubicBezTo>
                  <a:pt x="399224" y="3686864"/>
                  <a:pt x="888073" y="3909409"/>
                  <a:pt x="1428901" y="3909409"/>
                </a:cubicBezTo>
                <a:cubicBezTo>
                  <a:pt x="2494363" y="3909409"/>
                  <a:pt x="3358090" y="3045682"/>
                  <a:pt x="3358090" y="1980220"/>
                </a:cubicBezTo>
                <a:cubicBezTo>
                  <a:pt x="3358090" y="914758"/>
                  <a:pt x="2494363" y="51031"/>
                  <a:pt x="1428901" y="51031"/>
                </a:cubicBezTo>
                <a:cubicBezTo>
                  <a:pt x="888073" y="51031"/>
                  <a:pt x="399224" y="273577"/>
                  <a:pt x="49608" y="632747"/>
                </a:cubicBezTo>
                <a:cubicBezTo>
                  <a:pt x="33662" y="624383"/>
                  <a:pt x="17096" y="617345"/>
                  <a:pt x="0" y="611543"/>
                </a:cubicBezTo>
                <a:cubicBezTo>
                  <a:pt x="359308" y="234245"/>
                  <a:pt x="866749" y="0"/>
                  <a:pt x="1428901" y="0"/>
                </a:cubicBezTo>
                <a:close/>
              </a:path>
            </a:pathLst>
          </a:custGeom>
          <a:solidFill>
            <a:schemeClr val="tx2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직사각형 165"/>
          <p:cNvSpPr/>
          <p:nvPr/>
        </p:nvSpPr>
        <p:spPr bwMode="auto">
          <a:xfrm>
            <a:off x="4079240" y="1919605"/>
            <a:ext cx="29400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  <a:sym typeface="+mn-ea"/>
              </a:rPr>
              <a:t>分析句段作用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线索设问方式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graphicFrame>
        <p:nvGraphicFramePr>
          <p:cNvPr id="505999" name="表格 505998"/>
          <p:cNvGraphicFramePr/>
          <p:nvPr/>
        </p:nvGraphicFramePr>
        <p:xfrm>
          <a:off x="624205" y="856615"/>
          <a:ext cx="8064500" cy="3580130"/>
        </p:xfrm>
        <a:graphic>
          <a:graphicData uri="http://schemas.openxmlformats.org/drawingml/2006/table">
            <a:tbl>
              <a:tblPr/>
              <a:tblGrid>
                <a:gridCol w="2449830"/>
                <a:gridCol w="5614670"/>
              </a:tblGrid>
              <a:tr h="3657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2015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年山东高考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简析第</a:t>
                      </a:r>
                      <a:r>
                        <a:rPr lang="en-US" altLang="zh-CN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②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段在文中的作用。</a:t>
                      </a:r>
                      <a:endParaRPr lang="zh-CN" altLang="en-US" sz="1800" b="1" dirty="0"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2015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年湖北高考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文章第</a:t>
                      </a:r>
                      <a:r>
                        <a:rPr lang="en-US" altLang="zh-CN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②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段引用波德莱尔散文诗</a:t>
                      </a:r>
                      <a:r>
                        <a:rPr lang="en-US" altLang="zh-CN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《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头发中的半球</a:t>
                      </a:r>
                      <a:r>
                        <a:rPr lang="en-US" altLang="zh-CN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》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的片段，有何作用？请简要分析。</a:t>
                      </a:r>
                      <a:endParaRPr lang="zh-CN" altLang="en-US" sz="1800" b="1" dirty="0"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2015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年重庆高考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文章末段写西红柿为什么说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“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味道格外甜美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”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和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“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迄今吃过的味道最美的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”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？请结合全文，谈谈你的看法。</a:t>
                      </a:r>
                      <a:endParaRPr lang="zh-CN" altLang="en-US" sz="1800" b="1" dirty="0"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4210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其他设问方式：</a:t>
                      </a:r>
                      <a:endParaRPr lang="zh-CN" altLang="en-US" sz="1800" dirty="0">
                        <a:latin typeface="Times New Roman" panose="02020603050405020304" charset="0"/>
                        <a:ea typeface="Times New Roman" panose="02020603050405020304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(1)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作者这样写有什么作用</a:t>
                      </a: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(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好处、效果、目的、用意、妙处等</a:t>
                      </a: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)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？</a:t>
                      </a:r>
                      <a:endParaRPr lang="zh-CN" altLang="en-US" sz="1800" dirty="0">
                        <a:latin typeface="Times New Roman" panose="02020603050405020304" charset="0"/>
                        <a:ea typeface="Times New Roman" panose="02020603050405020304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(2)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说说画线处的句子在文中的好处。</a:t>
                      </a:r>
                      <a:endParaRPr lang="zh-CN" altLang="en-US" sz="1800" dirty="0">
                        <a:latin typeface="Times New Roman" panose="02020603050405020304" charset="0"/>
                        <a:ea typeface="Times New Roman" panose="02020603050405020304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(3)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作者为什么要写这一段或句？</a:t>
                      </a:r>
                      <a:endParaRPr lang="zh-CN" altLang="en-US" sz="1800" dirty="0">
                        <a:latin typeface="Times New Roman" panose="02020603050405020304" charset="0"/>
                        <a:ea typeface="Times New Roman" panose="02020603050405020304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(4)</a:t>
                      </a:r>
                      <a:r>
                        <a:rPr lang="zh-CN" altLang="en-US" sz="18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某段或句删去行不行？为什么？</a:t>
                      </a:r>
                      <a:endParaRPr lang="zh-CN" altLang="en-US" sz="1800" dirty="0">
                        <a:latin typeface="Times New Roman" panose="02020603050405020304" charset="0"/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文段作用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160" y="708025"/>
          <a:ext cx="7599045" cy="3990975"/>
        </p:xfrm>
        <a:graphic>
          <a:graphicData uri="http://schemas.openxmlformats.org/drawingml/2006/table">
            <a:tbl>
              <a:tblPr/>
              <a:tblGrid>
                <a:gridCol w="971550"/>
                <a:gridCol w="6627495"/>
              </a:tblGrid>
              <a:tr h="2161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开篇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40410" marR="4041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开门见山，点明中心。　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设置线索，引出下文。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③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曲笔入题，设置悬念。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④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埋下伏笔，铺垫照应。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⑤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设置疑问，引人深思。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⑥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比喻开头，由虚入实。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⑦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对比入题，强调主体。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⑧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类比引入，发人遐思。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⑨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乍显异常，扣动心弦。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⑩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侧面入笔，含蓄自然。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</a:txBody>
                  <a:tcPr marL="40410" marR="4041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中间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40410" marR="4041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承上启下。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由叙述转向议论。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③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由写景转向抒情。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④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由正面转到反面。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⑤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由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⑥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层层深入。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⑦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总领下文。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⑧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总结上文。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40410" marR="4041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21506" name="Rectangle 3"/>
          <p:cNvSpPr/>
          <p:nvPr/>
        </p:nvSpPr>
        <p:spPr>
          <a:xfrm>
            <a:off x="186690" y="1276668"/>
            <a:ext cx="8569325" cy="273812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x-none" sz="2000" b="1" dirty="0">
                <a:latin typeface="宋体" panose="02010600030101010101" pitchFamily="2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广东卷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壶口的黄河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：文章开头从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中国的水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写到黄河，再写到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壶口的黄河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，这样安排有什么作用？</a:t>
            </a: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charset="0"/>
              </a:rPr>
              <a:t>   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在中国看水，看中国的水，最好到黄河。</a:t>
            </a:r>
            <a:r>
              <a:rPr lang="zh-CN" altLang="en-US" sz="2000" b="1" dirty="0">
                <a:solidFill>
                  <a:srgbClr val="99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九寨沟的水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显得太清秀，俏得有些西方的味道；</a:t>
            </a:r>
            <a:r>
              <a:rPr lang="zh-CN" altLang="en-US" sz="2000" b="1" dirty="0">
                <a:solidFill>
                  <a:srgbClr val="99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太湖的水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又有点小，文人味太重，不像是水，倒像是供人把玩的装饰物。也许，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中国的水应是黄色的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，和我们中国人的皮肤一样；而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黄河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也只有到了这儿，才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成了真正的黄河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! </a:t>
            </a:r>
          </a:p>
          <a:p>
            <a:pPr>
              <a:spcBef>
                <a:spcPct val="50000"/>
              </a:spcBef>
            </a:pPr>
            <a:r>
              <a:rPr lang="en-US" altLang="x-none" sz="2000" b="1" dirty="0">
                <a:latin typeface="宋体" panose="02010600030101010101" pitchFamily="2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通过对比手法的运用，突出壶口的黄河最有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中国味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，点明主旨，总领全文。</a:t>
            </a:r>
            <a:r>
              <a:rPr lang="zh-CN" altLang="en-US" sz="20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7180" y="558165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开头段落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charRg st="0" end="5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charRg st="53" end="17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charRg st="178" end="22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43530" y="441325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开头段落</a:t>
            </a:r>
          </a:p>
        </p:txBody>
      </p:sp>
      <p:sp>
        <p:nvSpPr>
          <p:cNvPr id="22531" name="Rectangle 3"/>
          <p:cNvSpPr/>
          <p:nvPr/>
        </p:nvSpPr>
        <p:spPr>
          <a:xfrm>
            <a:off x="240665" y="939800"/>
            <a:ext cx="856678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山东卷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溯源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题：文章用鲑鱼的溯源开头，这样写有什么好处？ 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      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有一种鲑鱼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幼小时，成群游出河源地带，顺流而下出海，成熟之后，又成群溯流而上还归河源，在那里交配、产卵，力竭而亡。在回溯源流的行程中，不管有多大的阻挠，鲑鱼总是舍命克服。有时溯至断岩，便从水中腾跃入空，直到跃越岩上的河段，继续溯流归源，回到原产地，完成生命之旅，也交代传递了生命的使命。第二代孵出后，幼鱼又重复着同样的出海、溯源和回归。</a:t>
            </a:r>
          </a:p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我从电视上看到有关鲑鱼的报导，真是看得我惊心动魄。到底是什么促使鲑鱼回归呢？我只能想到，那是生命本能的根源感。</a:t>
            </a:r>
          </a:p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人呢？人又何尝不然</a:t>
            </a:r>
            <a:r>
              <a:rPr lang="en-US" altLang="x-none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通过比较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引出下文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人类的归本还源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charRg st="0" end="4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charRg st="40" end="2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charRg st="219" end="27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charRg st="279" end="29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charRg st="294" end="32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开头段落</a:t>
            </a:r>
          </a:p>
        </p:txBody>
      </p:sp>
      <p:sp>
        <p:nvSpPr>
          <p:cNvPr id="23555" name="Rectangle 3"/>
          <p:cNvSpPr/>
          <p:nvPr/>
        </p:nvSpPr>
        <p:spPr>
          <a:xfrm>
            <a:off x="299085" y="857885"/>
            <a:ext cx="8545830" cy="434086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>
              <a:spcBef>
                <a:spcPct val="40000"/>
              </a:spcBef>
            </a:pPr>
            <a:r>
              <a:rPr lang="en-US" altLang="x-none" sz="2000" b="1" dirty="0"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07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广东卷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泥泞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：文章在开头花了不少笔墨描写雪，这样写有哪些作用</a:t>
            </a:r>
            <a:r>
              <a:rPr lang="en-US" altLang="x-none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 sz="2000" b="1" dirty="0">
                <a:latin typeface="宋体" panose="02010600030101010101" pitchFamily="2" charset="-122"/>
              </a:rPr>
              <a:t>　　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北方的初春是肮脏的，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这肮脏当然缘自于我们曾经热烈赞美过的纯洁无瑕的雪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。在北方漫长的冬季里，寒冷催生了一场又一场的雪，它们自天庭伸开美丽的触角，纤柔地飘落到大地上，使整个北方沉沦于一个冰清玉洁的世界中。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r>
              <a:rPr lang="en-US" altLang="x-none" sz="2000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然而春风来了。春风使积雪融化，雪在这时候将它的两重性毫无保留地暴露出来：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它的美丽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依附于寒冷，因而它是一种静止的美、脆弱的美；当寒冷已经成为西天的落霞，和风丽日映照它们时，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它的丑陋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才无奈地呈现。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</a:p>
          <a:p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我热爱这种浑然天成的泥泞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endParaRPr lang="en-US" altLang="x-none" sz="2000" b="1" dirty="0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1" charset="-122"/>
            </a:endParaRPr>
          </a:p>
          <a:p>
            <a:pPr>
              <a:spcBef>
                <a:spcPct val="40000"/>
              </a:spcBef>
            </a:pPr>
            <a:r>
              <a:rPr lang="en-US" altLang="x-none" sz="2000" b="1" dirty="0">
                <a:solidFill>
                  <a:srgbClr val="00006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</a:t>
            </a:r>
            <a:r>
              <a:rPr lang="en-US" altLang="x-none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突出了雪美丽与丑陋的两重性，为泥泞的出现作铺垫（从写热爱雪到热爱泥泞）。</a:t>
            </a:r>
          </a:p>
          <a:p>
            <a:pPr>
              <a:spcBef>
                <a:spcPct val="40000"/>
              </a:spcBef>
            </a:pPr>
            <a:r>
              <a:rPr lang="zh-CN" altLang="en-US" sz="2000" b="1" dirty="0">
                <a:latin typeface="宋体" panose="02010600030101010101" pitchFamily="2" charset="-122"/>
              </a:rPr>
              <a:t>　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charRg st="0" end="4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charRg st="41" end="14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charRg st="147" end="25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charRg st="250" end="26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charRg st="269" end="3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中间段落</a:t>
            </a:r>
          </a:p>
        </p:txBody>
      </p:sp>
      <p:sp>
        <p:nvSpPr>
          <p:cNvPr id="31746" name="Rectangle 2"/>
          <p:cNvSpPr>
            <a:spLocks noGrp="1"/>
          </p:cNvSpPr>
          <p:nvPr>
            <p:ph type="body"/>
          </p:nvPr>
        </p:nvSpPr>
        <p:spPr>
          <a:xfrm>
            <a:off x="372745" y="1059815"/>
            <a:ext cx="8342630" cy="3490595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例：</a:t>
            </a:r>
            <a:r>
              <a:rPr lang="en-US" altLang="x-none" sz="2000" b="1" dirty="0">
                <a:solidFill>
                  <a:srgbClr val="000000"/>
                </a:solidFill>
              </a:rPr>
              <a:t>07</a:t>
            </a:r>
            <a:r>
              <a:rPr lang="zh-CN" altLang="en-US" sz="2000" b="1" dirty="0">
                <a:solidFill>
                  <a:srgbClr val="000000"/>
                </a:solidFill>
              </a:rPr>
              <a:t>江西卷</a:t>
            </a:r>
            <a:r>
              <a:rPr lang="en-US" altLang="x-none" sz="2000" b="1" dirty="0">
                <a:solidFill>
                  <a:srgbClr val="000000"/>
                </a:solidFill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</a:rPr>
              <a:t>泰山很大</a:t>
            </a:r>
            <a:r>
              <a:rPr lang="en-US" altLang="x-none" sz="2000" b="1" dirty="0">
                <a:solidFill>
                  <a:srgbClr val="000000"/>
                </a:solidFill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</a:rPr>
              <a:t>第</a:t>
            </a:r>
            <a:r>
              <a:rPr lang="en-US" altLang="x-none" sz="2000" b="1" dirty="0">
                <a:solidFill>
                  <a:srgbClr val="000000"/>
                </a:solidFill>
              </a:rPr>
              <a:t>17</a:t>
            </a:r>
            <a:r>
              <a:rPr lang="zh-CN" altLang="en-US" sz="2000" b="1" dirty="0">
                <a:solidFill>
                  <a:srgbClr val="000000"/>
                </a:solidFill>
              </a:rPr>
              <a:t>题：“写风景，是和个人气质有关的”，这句话在全文结构上起什么作用</a:t>
            </a:r>
            <a:r>
              <a:rPr lang="en-US" altLang="x-none" sz="2000" b="1" dirty="0">
                <a:solidFill>
                  <a:srgbClr val="000000"/>
                </a:solidFill>
              </a:rPr>
              <a:t>?</a:t>
            </a:r>
            <a:r>
              <a:rPr lang="zh-CN" altLang="en-US" sz="2000" b="1" dirty="0">
                <a:solidFill>
                  <a:srgbClr val="000000"/>
                </a:solidFill>
              </a:rPr>
              <a:t>请简要分析。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>
                <a:solidFill>
                  <a:srgbClr val="BC4C00"/>
                </a:solidFill>
              </a:rPr>
              <a:t>　　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BC4C00"/>
              </a:solidFill>
            </a:endParaRPr>
          </a:p>
        </p:txBody>
      </p:sp>
      <p:sp>
        <p:nvSpPr>
          <p:cNvPr id="31748" name="Text Box 6"/>
          <p:cNvSpPr txBox="1"/>
          <p:nvPr/>
        </p:nvSpPr>
        <p:spPr>
          <a:xfrm>
            <a:off x="457200" y="1620520"/>
            <a:ext cx="832866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描写泰山是很困难的。它太大了，写起来没有抓挠。三千年来，写泰山的诗里最好的，我以为是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诗经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的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鲁颂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•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閟宫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：“泰山岩岩，鲁邦所詹。”     </a:t>
            </a:r>
            <a:r>
              <a:rPr lang="en-US" altLang="x-none" sz="20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</a:p>
          <a:p>
            <a:pPr algn="just">
              <a:spcBef>
                <a:spcPct val="20000"/>
              </a:spcBef>
            </a:pP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写风景，是和个人气质有关的。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徐志摩写泰山日出，用了那么多华丽鲜明的颜色，真是“浓得化不开”。但我有点怀疑，这是写泰山日出，还是写徐志摩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我想周作人就不会这样写。周作人大概根本不会去写日出。</a:t>
            </a:r>
          </a:p>
          <a:p>
            <a:pPr algn="just">
              <a:spcBef>
                <a:spcPct val="2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我是写不了泰山的，因为泰山太大。 </a:t>
            </a:r>
            <a:r>
              <a:rPr lang="en-US" altLang="x-none" sz="20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charRg st="0" end="7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24" dur="2000"/>
                                            <p:tgtEl>
                                              <p:spTgt spid="31748">
                                                <p:txEl>
                                                  <p:charRg st="0" end="7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charRg st="79" end="17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27" dur="2000"/>
                                            <p:tgtEl>
                                              <p:spTgt spid="31748">
                                                <p:txEl>
                                                  <p:charRg st="79" end="17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charRg st="178" end="20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30" dur="2000"/>
                                            <p:tgtEl>
                                              <p:spTgt spid="31748">
                                                <p:txEl>
                                                  <p:charRg st="178" end="20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24" dur="2000"/>
                                            <p:tgtEl>
                                              <p:spTgt spid="317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27" dur="2000"/>
                                            <p:tgtEl>
                                              <p:spTgt spid="3174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30" dur="2000"/>
                                            <p:tgtEl>
                                              <p:spTgt spid="3174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中间段落</a:t>
            </a:r>
          </a:p>
        </p:txBody>
      </p:sp>
      <p:sp>
        <p:nvSpPr>
          <p:cNvPr id="31746" name="Rectangle 2"/>
          <p:cNvSpPr>
            <a:spLocks noGrp="1"/>
          </p:cNvSpPr>
          <p:nvPr>
            <p:ph type="body"/>
          </p:nvPr>
        </p:nvSpPr>
        <p:spPr>
          <a:xfrm>
            <a:off x="372745" y="1059815"/>
            <a:ext cx="8342630" cy="3490595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例：</a:t>
            </a:r>
            <a:r>
              <a:rPr lang="en-US" altLang="x-none" sz="2000" b="1" dirty="0">
                <a:solidFill>
                  <a:srgbClr val="000000"/>
                </a:solidFill>
              </a:rPr>
              <a:t>07</a:t>
            </a:r>
            <a:r>
              <a:rPr lang="zh-CN" altLang="en-US" sz="2000" b="1" dirty="0">
                <a:solidFill>
                  <a:srgbClr val="000000"/>
                </a:solidFill>
              </a:rPr>
              <a:t>江西卷</a:t>
            </a:r>
            <a:r>
              <a:rPr lang="en-US" altLang="x-none" sz="2000" b="1" dirty="0">
                <a:solidFill>
                  <a:srgbClr val="000000"/>
                </a:solidFill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</a:rPr>
              <a:t>泰山很大</a:t>
            </a:r>
            <a:r>
              <a:rPr lang="en-US" altLang="x-none" sz="2000" b="1" dirty="0">
                <a:solidFill>
                  <a:srgbClr val="000000"/>
                </a:solidFill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</a:rPr>
              <a:t>第</a:t>
            </a:r>
            <a:r>
              <a:rPr lang="en-US" altLang="x-none" sz="2000" b="1" dirty="0">
                <a:solidFill>
                  <a:srgbClr val="000000"/>
                </a:solidFill>
              </a:rPr>
              <a:t>17</a:t>
            </a:r>
            <a:r>
              <a:rPr lang="zh-CN" altLang="en-US" sz="2000" b="1" dirty="0">
                <a:solidFill>
                  <a:srgbClr val="000000"/>
                </a:solidFill>
              </a:rPr>
              <a:t>题：“写风景，是和个人气质有关的”，这句话在全文结构上起什么作用</a:t>
            </a:r>
            <a:r>
              <a:rPr lang="en-US" altLang="x-none" sz="2000" b="1" dirty="0">
                <a:solidFill>
                  <a:srgbClr val="000000"/>
                </a:solidFill>
              </a:rPr>
              <a:t>?</a:t>
            </a:r>
            <a:r>
              <a:rPr lang="zh-CN" altLang="en-US" sz="2000" b="1" dirty="0">
                <a:solidFill>
                  <a:srgbClr val="000000"/>
                </a:solidFill>
              </a:rPr>
              <a:t>请简要分析。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>
                <a:solidFill>
                  <a:srgbClr val="BC4C00"/>
                </a:solidFill>
              </a:rPr>
              <a:t>　　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000" b="1" dirty="0">
              <a:solidFill>
                <a:srgbClr val="BC4C00"/>
              </a:solidFill>
            </a:endParaRPr>
          </a:p>
        </p:txBody>
      </p:sp>
      <p:sp>
        <p:nvSpPr>
          <p:cNvPr id="32770" name="文本占位符 32769"/>
          <p:cNvSpPr>
            <a:spLocks noGrp="1"/>
          </p:cNvSpPr>
          <p:nvPr/>
        </p:nvSpPr>
        <p:spPr>
          <a:xfrm>
            <a:off x="457200" y="1895475"/>
            <a:ext cx="82296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44500" lvl="0" indent="-44450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3"/>
              </a:buBlip>
              <a:defRPr sz="2000" b="0" i="0" u="none" kern="1200" baseline="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lvl="1" indent="-44450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63B22"/>
              </a:buClr>
              <a:buFont typeface="幼圆" panose="02010509060101010101" pitchFamily="1" charset="-122"/>
              <a:buChar char=" "/>
              <a:defRPr sz="1600" b="0" i="0" u="none" kern="1200" baseline="0">
                <a:solidFill>
                  <a:srgbClr val="727E6C"/>
                </a:solidFill>
                <a:latin typeface="幼圆" panose="02010509060101010101" pitchFamily="1" charset="-122"/>
                <a:ea typeface="幼圆" panose="02010509060101010101" pitchFamily="1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1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b="1">
                <a:solidFill>
                  <a:srgbClr val="000000"/>
                </a:solidFill>
              </a:rPr>
              <a:t>答：这句话在文章结构上承上启下：一方面，它承接上文，是对上文不同文人所写泰山的归结；另一方面它开启下文，交代了作者自认为写不了泰山的主要原因，进而转入对泰山封禅的叙写。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953757"/>
            <a:ext cx="7416824" cy="3528392"/>
          </a:xfrm>
          <a:prstGeom prst="rect">
            <a:avLst/>
          </a:prstGeom>
          <a:noFill/>
          <a:ln w="6350" cmpd="sng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718" y="269652"/>
            <a:ext cx="2958226" cy="427265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91765" y="1233805"/>
            <a:ext cx="56248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/>
            <a:r>
              <a:rPr lang="zh-CN" sz="2400" b="1">
                <a:ea typeface="宋体" panose="02010600030101010101" pitchFamily="2" charset="-122"/>
              </a:rPr>
              <a:t>考查文章结构、段落结构、段与段的逻辑关系、句与句的逻辑关系等。</a:t>
            </a:r>
          </a:p>
          <a:p>
            <a:pPr marL="0" indent="0" algn="just"/>
            <a:endParaRPr lang="zh-CN" sz="2400" b="1">
              <a:ea typeface="宋体" panose="02010600030101010101" pitchFamily="2" charset="-122"/>
            </a:endParaRPr>
          </a:p>
          <a:p>
            <a:pPr marL="0" indent="0" algn="just"/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分析结构思路类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试题在高考散文阅读中出现频率较高，此类试题与</a:t>
            </a:r>
            <a:r>
              <a:rPr lang="en-US" altLang="zh-CN" sz="2400" b="1">
                <a:ea typeface="宋体" panose="02010600030101010101" pitchFamily="2" charset="-122"/>
              </a:rPr>
              <a:t>2019</a:t>
            </a:r>
            <a:r>
              <a:rPr lang="zh-CN" altLang="en-US" sz="2400" b="1">
                <a:ea typeface="宋体" panose="02010600030101010101" pitchFamily="2" charset="-122"/>
              </a:rPr>
              <a:t>年</a:t>
            </a:r>
            <a:r>
              <a:rPr lang="zh-CN" sz="2400" b="1">
                <a:ea typeface="宋体" panose="02010600030101010101" pitchFamily="2" charset="-122"/>
              </a:rPr>
              <a:t>《考试说明》中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分析作品结构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考点相对应，着重考查考生的分析综合能力。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中间段落</a:t>
            </a:r>
          </a:p>
        </p:txBody>
      </p:sp>
      <p:sp>
        <p:nvSpPr>
          <p:cNvPr id="33794" name="Rectangle 2"/>
          <p:cNvSpPr>
            <a:spLocks noGrp="1"/>
          </p:cNvSpPr>
          <p:nvPr>
            <p:ph type="body"/>
          </p:nvPr>
        </p:nvSpPr>
        <p:spPr>
          <a:xfrm>
            <a:off x="661670" y="857885"/>
            <a:ext cx="8121015" cy="3815715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如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全国卷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乡土情结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题：</a:t>
            </a:r>
            <a:r>
              <a:rPr lang="zh-CN" altLang="en-US" sz="2000" b="1">
                <a:solidFill>
                  <a:srgbClr val="000000"/>
                </a:solidFill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本文第四段写了一代又一代炎黄子孙浮海远游的潮流，并赞颂他们不忘桑梓之情，慷慨奉献，与祖国休戚相关。请你结合乡土情结，分析这样写的作用和好处。</a:t>
            </a:r>
            <a:r>
              <a:rPr lang="zh-CN" altLang="en-US" sz="2000" b="1">
                <a:solidFill>
                  <a:srgbClr val="000000"/>
                </a:solidFill>
              </a:rPr>
              <a:t>”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这一代又一代炎黄子孙浮海远游的潮流，各有其截然不同的背景、色彩和内涵，不可一概而论，却都是时代浮沉的倒影，历史浩荡前进中飞溅的浪花。民族向心力的凝聚，并不取决于地理距离的远近。我们第一代的华侨，含辛茹苦，寄籍外洋，生儿育女，却世代翘首神州。当祖国需要的时候，他们都作了慷慨的奉献。香港蕞尔一岛，从普通居民到各业之王、绅士爵士、翰苑名流，对大陆踊跃输将，表示休戚相关、风雨同舟的情谊，是近在眼前的动人事例。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把乡土情结提高到民族凝聚力的高度来认识，丰富并深化了乡土情结的内涵；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具体说明乡土情结不因时间的悠远（历史）和空间的阻隔（地理）而褪色；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既照应了前文，也使本文的主题得到深化。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4">
                                                <p:txEl>
                                                  <p:charRg st="298" end="39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中间段落</a:t>
            </a:r>
          </a:p>
        </p:txBody>
      </p:sp>
      <p:sp>
        <p:nvSpPr>
          <p:cNvPr id="34818" name="Rectangle 2"/>
          <p:cNvSpPr>
            <a:spLocks noGrp="1"/>
          </p:cNvSpPr>
          <p:nvPr>
            <p:ph type="body"/>
          </p:nvPr>
        </p:nvSpPr>
        <p:spPr>
          <a:xfrm>
            <a:off x="188595" y="857885"/>
            <a:ext cx="8604250" cy="3528695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如：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全国卷《痛哭和珍》第19题：</a:t>
            </a:r>
            <a:r>
              <a:rPr lang="zh-CN" altLang="en-US" sz="2000" b="1" dirty="0">
                <a:solidFill>
                  <a:srgbClr val="000000"/>
                </a:solidFill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作者在痛哭和珍时，也写到自己。她是怎样写自己的？这样写有什么作用？</a:t>
            </a:r>
            <a:r>
              <a:rPr lang="zh-CN" altLang="en-US" sz="2000" b="1" dirty="0">
                <a:solidFill>
                  <a:srgbClr val="000000"/>
                </a:solidFill>
              </a:rPr>
              <a:t>”</a:t>
            </a:r>
            <a:r>
              <a:rPr lang="zh-CN" altLang="en-US" sz="2000" b="1" dirty="0">
                <a:ea typeface="楷体" panose="02010609060101010101" pitchFamily="1" charset="-122"/>
              </a:rPr>
              <a:t>      </a:t>
            </a: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_GB2312" panose="02010609030101010101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和珍，我不愿意你想起我，我只是万千朋友中一个认识的朋友，然而我永远敬佩你做事的毅力和任劳任怨的精神，尤其是你那微笑中给与我的热力和温情。</a:t>
            </a: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en-US" altLang="x-none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虽然我们不要求人们的同情，不过这些寒心冷骨的话，我终于不敢听，不敢闻。自你死后，自这大屠杀闭幕后，我早已丢失了，吓跑了，自己终于不知道究竟去了哪里。</a:t>
            </a:r>
            <a:r>
              <a:rPr lang="zh-CN" altLang="en-US" sz="2000" dirty="0"/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1.作者写自己的渺小，写自己“早已丢失了，吓跑了”。2.以自己的渺小衬托出和珍的伟大，以自己的胆怯衬托出和珍的英勇无畏。</a:t>
            </a:r>
            <a:r>
              <a:rPr lang="zh-CN" altLang="en-US" sz="2000" b="1" dirty="0">
                <a:solidFill>
                  <a:srgbClr val="000000"/>
                </a:solidFill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8">
                                                <p:txEl>
                                                  <p:charRg st="217" end="28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文段作用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89635" y="708025"/>
          <a:ext cx="7454265" cy="4067810"/>
        </p:xfrm>
        <a:graphic>
          <a:graphicData uri="http://schemas.openxmlformats.org/drawingml/2006/table">
            <a:tbl>
              <a:tblPr/>
              <a:tblGrid>
                <a:gridCol w="951865"/>
                <a:gridCol w="6502400"/>
              </a:tblGrid>
              <a:tr h="2743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结尾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43519" marR="4351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篇末点题，卒章显志。　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问句作结，发人深思。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③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用省略号，余味绵长。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④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比较作结，突出情感。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⑤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想象作结，意蕴深远。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⑥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直抒胸臆，情感强烈。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⑦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呼应前文，对比照应。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⑧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以景结情，深化主题。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  ⑨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戛然而止，留下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空白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</a:txBody>
                  <a:tcPr marL="43519" marR="4351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点睛句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43519" marR="4351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点明全文中心，统领全文。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句子含意深刻，耐人寻味，读后给人以启迪。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43519" marR="4351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结束段落</a:t>
            </a:r>
          </a:p>
        </p:txBody>
      </p:sp>
      <p:sp>
        <p:nvSpPr>
          <p:cNvPr id="39938" name="文本占位符 39937"/>
          <p:cNvSpPr>
            <a:spLocks noGrp="1"/>
          </p:cNvSpPr>
          <p:nvPr>
            <p:ph type="body" idx="1"/>
          </p:nvPr>
        </p:nvSpPr>
        <p:spPr>
          <a:xfrm>
            <a:off x="240665" y="1089025"/>
            <a:ext cx="8655050" cy="358076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（2011年四川卷17题）宗璞的《锈损了的铁铃铛》：请分析最后一段划线句子的妙处。（6分）</a:t>
            </a:r>
          </a:p>
          <a:p>
            <a:pPr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</a:rPr>
              <a:t>那只锈损了的铁铃铛被取下了，卖给了古董商。</a:t>
            </a:r>
            <a:r>
              <a:rPr lang="zh-CN" altLang="en-US" sz="2000" b="1" u="sng" dirty="0">
                <a:solidFill>
                  <a:srgbClr val="000000"/>
                </a:solidFill>
              </a:rPr>
              <a:t>勉儿最后一次抱住它，大滴眼泪落在铃身上，经过绿锈、裂缝和长长短短的线路波纹，缓缓地流下来。</a:t>
            </a:r>
          </a:p>
          <a:p>
            <a:pPr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【解析】细节描写的手法、重点词的含义、结束句的结构作用。</a:t>
            </a:r>
          </a:p>
          <a:p>
            <a:pPr>
              <a:buNone/>
            </a:pPr>
            <a:r>
              <a:rPr lang="zh-CN" altLang="en-US" sz="2000" b="1" dirty="0">
                <a:solidFill>
                  <a:srgbClr val="0033CC"/>
                </a:solidFill>
              </a:rPr>
              <a:t>17.答案:①写勉儿的“大滴眼泪”，表达勉儿的伤痛和对爸爸的深切怀念，细节描写生动感人。(2分)②风铃的“绿锈”“裂缝”“长长短短的线路波纹”，就是爸爸艰辛而疲惫的人生写照，表达了对爸爸的深沉赞颂之情。（2分）③收束全文，照应标题，既给人戛然而止之感，又使文章结构浑然。（2分）</a:t>
            </a:r>
          </a:p>
          <a:p>
            <a:pPr>
              <a:buNone/>
            </a:pPr>
            <a:endParaRPr lang="zh-CN" altLang="en-US" sz="2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charRg st="0" end="4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9938">
                                                <p:txEl>
                                                  <p:charRg st="0" end="4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938">
                                                <p:txEl>
                                                  <p:charRg st="0" end="4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9938">
                                                <p:txEl>
                                                  <p:charRg st="0" end="4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charRg st="46" end="1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938">
                                                <p:txEl>
                                                  <p:charRg st="46" end="11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938">
                                                <p:txEl>
                                                  <p:charRg st="46" end="1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938">
                                                <p:txEl>
                                                  <p:charRg st="46" end="1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charRg st="119" end="14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9938">
                                                <p:txEl>
                                                  <p:charRg st="119" end="14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000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938">
                                                <p:txEl>
                                                  <p:charRg st="119" end="14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000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938">
                                                <p:txEl>
                                                  <p:charRg st="119" end="14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charRg st="148" end="28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2000"/>
                                            <p:tgtEl>
                                              <p:spTgt spid="39938">
                                                <p:txEl>
                                                  <p:charRg st="148" end="28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99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9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99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93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93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93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993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93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93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3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2000"/>
                                            <p:tgtEl>
                                              <p:spTgt spid="3993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高考例题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2882265" y="27432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结束段落</a:t>
            </a:r>
          </a:p>
        </p:txBody>
      </p:sp>
      <p:sp>
        <p:nvSpPr>
          <p:cNvPr id="40962" name="矩形 40961"/>
          <p:cNvSpPr/>
          <p:nvPr/>
        </p:nvSpPr>
        <p:spPr>
          <a:xfrm>
            <a:off x="240665" y="704215"/>
            <a:ext cx="860234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38100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（全国卷</a:t>
            </a:r>
            <a:r>
              <a:rPr lang="en-US" altLang="x-none" sz="2000" b="1" dirty="0">
                <a:solidFill>
                  <a:srgbClr val="FF0000"/>
                </a:solidFill>
                <a:latin typeface="Arial" panose="020B0604020202020204" pitchFamily="34" charset="0"/>
              </a:rPr>
              <a:t>Ⅰ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第</a:t>
            </a:r>
            <a:r>
              <a:rPr lang="en-US" altLang="x-none" sz="2000" b="1" dirty="0">
                <a:solidFill>
                  <a:srgbClr val="FF0000"/>
                </a:solidFill>
                <a:latin typeface="Arial" panose="020B0604020202020204" pitchFamily="34" charset="0"/>
              </a:rPr>
              <a:t>17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题）《阳关古道苍凉美》文章末尾引用郭小川的诗句，表现了作者什么样的情感？这样写有什么作用？</a:t>
            </a:r>
          </a:p>
          <a:p>
            <a:pPr indent="381000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一到敦煌，我就想起了阳关。阳关在哪里？它还是那么荒凉、那么令人感伤吗？于是，一缕思绪把我带到了古阳关遗址。</a:t>
            </a:r>
          </a:p>
          <a:p>
            <a:pPr indent="381000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r>
              <a:rPr lang="en-US" altLang="x-none" sz="2000" b="1" dirty="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</a:p>
          <a:p>
            <a:pPr indent="381000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自古以来，阳关在人们心中，总是烽火连天，黄沙穿甲，满是凄凉悲惋。然而，今天阳关附近，则已出现柳绿花红、林茂粮丰的景象。游人漫步这里，既可凭吊古阳关遗址，还可以远眺绿洲、沙漠、雪峰的自然风光。“何必‘劝君更尽一杯酒’，这样的苦酒何须进，且把它还给古诗人！什么‘西出阳关无故人’？这样的诗句不必吟，且请把它埋进荒沙百尺深！”这是郭小川的诗句吧！</a:t>
            </a:r>
          </a:p>
        </p:txBody>
      </p:sp>
      <p:sp>
        <p:nvSpPr>
          <p:cNvPr id="41986" name="矩形 41985"/>
          <p:cNvSpPr/>
          <p:nvPr/>
        </p:nvSpPr>
        <p:spPr>
          <a:xfrm>
            <a:off x="83185" y="4139883"/>
            <a:ext cx="87604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82550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参考答案：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表现了作者的豪情壮志和对今天美丽富饶的阳关的赞美。 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825500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回应了文章开头的提问，使文章前后照应，并强化了作者的观点。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文段作用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89635" y="844550"/>
          <a:ext cx="7720330" cy="3454400"/>
        </p:xfrm>
        <a:graphic>
          <a:graphicData uri="http://schemas.openxmlformats.org/drawingml/2006/table">
            <a:tbl>
              <a:tblPr/>
              <a:tblGrid>
                <a:gridCol w="1041400"/>
                <a:gridCol w="6678930"/>
              </a:tblGrid>
              <a:tr h="1645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插入段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51431" marR="514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与上下文构成虚实相映、正反对照、层进烘托、总分印证关系；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对全文中心起强化、突出作用；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③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在结构上宕开一笔，形成波澜。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1" marR="514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8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黑体" panose="02010609060101010101" charset="-122"/>
                        </a:rPr>
                        <a:t>反复出现的句子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黑体" panose="02010609060101010101" charset="-122"/>
                        <a:cs typeface="Courier New" panose="02070309020205020404" charset="0"/>
                      </a:endParaRPr>
                    </a:p>
                  </a:txBody>
                  <a:tcPr marL="51431" marR="514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在内容上，有突出内容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(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主旨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charset="0"/>
                        </a:rPr>
                        <a:t>)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、强化感情等作用；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②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在结构上，有交代线索、前后呼应等作用。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③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在表达上运用了反复的修辞手法，有强化或一唱三叹之效。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charset="0"/>
                      </a:endParaRPr>
                    </a:p>
                  </a:txBody>
                  <a:tcPr marL="51431" marR="514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答题建模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7" name="矩形 6"/>
          <p:cNvSpPr/>
          <p:nvPr/>
        </p:nvSpPr>
        <p:spPr>
          <a:xfrm>
            <a:off x="5669033" y="2150518"/>
            <a:ext cx="2647383" cy="421232"/>
          </a:xfrm>
          <a:prstGeom prst="rect">
            <a:avLst/>
          </a:prstGeom>
        </p:spPr>
        <p:txBody>
          <a:bodyPr wrap="square" lIns="51399" tIns="25699" rIns="51399" bIns="25699">
            <a:spAutoFit/>
          </a:bodyPr>
          <a:lstStyle/>
          <a:p>
            <a:pPr algn="just" defTabSz="513715"/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关于中国画笔墨色彩的关系，自古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至今都一直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议论不断，有的人重墨轻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色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708025"/>
            <a:ext cx="8128000" cy="4078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defTabSz="0">
              <a:lnSpc>
                <a:spcPct val="120000"/>
              </a:lnSpc>
              <a:tabLst>
                <a:tab pos="1028700" algn="l"/>
                <a:tab pos="1851025" algn="l"/>
                <a:tab pos="2538730" algn="l"/>
                <a:tab pos="3222625" algn="l"/>
              </a:tabLst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开头段作用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引起下文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为下文写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埋下伏笔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为下文写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张本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奠定了文章的感情基调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呼应下文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为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做铺垫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渲染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气氛。</a:t>
            </a:r>
          </a:p>
          <a:p>
            <a:pPr indent="266700" algn="just" defTabSz="0">
              <a:lnSpc>
                <a:spcPct val="120000"/>
              </a:lnSpc>
              <a:tabLst>
                <a:tab pos="1028700" algn="l"/>
                <a:tab pos="1851025" algn="l"/>
                <a:tab pos="2538730" algn="l"/>
                <a:tab pos="3222625" algn="l"/>
              </a:tabLst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中间段作用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承上启下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既承接了上文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又引起了下文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由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过渡到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……(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物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人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景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情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事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理等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由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转而写到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charset="0"/>
              <a:ea typeface="方正书宋_GBK" pitchFamily="65" charset="-122"/>
            </a:endParaRPr>
          </a:p>
          <a:p>
            <a:pPr indent="266700" algn="just" defTabSz="0">
              <a:lnSpc>
                <a:spcPct val="120000"/>
              </a:lnSpc>
              <a:tabLst>
                <a:tab pos="1028700" algn="l"/>
                <a:tab pos="1851025" algn="l"/>
                <a:tab pos="2538730" algn="l"/>
                <a:tab pos="3222625" algn="l"/>
              </a:tabLst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结尾段作用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总结上文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呼应上文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点明了全文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的主旨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进一步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卒章显志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表达了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……;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深化主旨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CC"/>
                </a:solidFill>
                <a:latin typeface="Times New Roman" panose="02020603050405020304" charset="0"/>
                <a:ea typeface="仿宋" panose="02010609060101010101" pitchFamily="49" charset="-122"/>
              </a:rPr>
              <a:t>表达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charset="0"/>
              <a:ea typeface="方正书宋_GBK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609282"/>
            <a:ext cx="660668" cy="5223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2957" y="1131590"/>
            <a:ext cx="330334" cy="261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66368" y="870436"/>
            <a:ext cx="6388336" cy="4201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1 -0.56416 C -0.26354 -0.54472 -0.25885 -0.52745 -0.25694 -0.50833 C -0.25764 -0.49383 -0.25868 -0.47686 -0.26163 -0.46298 C -0.26597 -0.44232 -0.26215 -0.471 -0.2651 -0.45034 C -0.26771 -0.43306 -0.27083 -0.4161 -0.27326 -0.39883 C -0.27413 -0.39266 -0.27396 -0.38587 -0.27552 -0.38032 C -0.28108 -0.3615 -0.28455 -0.33899 -0.28715 -0.31832 C -0.28681 -0.30999 -0.28698 -0.30166 -0.28611 -0.29334 C -0.28524 -0.28593 -0.27951 -0.281 -0.27674 -0.27699 C -0.27153 -0.26928 -0.26719 -0.26218 -0.26042 -0.25848 C -0.25347 -0.24984 -0.24427 -0.24923 -0.23611 -0.24583 C -0.21424 -0.23627 -0.19236 -0.23627 -0.16979 -0.2335 C -0.16302 -0.20296 -0.15955 -0.1715 -0.15347 -0.14065 C -0.15069 -0.12615 -0.14931 -0.11628 -0.14184 -0.10765 C -0.13924 -0.09315 -0.14149 -0.09809 -0.13715 -0.09099 C -0.13559 -0.08143 -0.13038 -0.07403 -0.12674 -0.06632 C -0.12587 -0.06446 -0.12552 -0.06169 -0.12448 -0.06015 C -0.12361 -0.05891 -0.12222 -0.0586 -0.12101 -0.05799 C -0.10972 -0.03794 -0.0941 -0.03331 -0.07917 -0.02683 C -0.07396 -0.02467 -0.07014 -0.01943 -0.0651 -0.01665 C -0.04688 -0.00709 -0.02865 0.00185 -0.00938 0.00185 L 2.22222E-6 -2.7082E-6 " pathEditMode="relative" ptsTypes="ffffffffffffffffffff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651 -0.56416 C -0.26354 -0.54472 -0.25885 -0.52745 -0.25694 -0.50833 C -0.25764 -0.49383 -0.25868 -0.47686 -0.26163 -0.46298 C -0.26597 -0.44232 -0.26215 -0.471 -0.2651 -0.45034 C -0.26771 -0.43306 -0.27083 -0.4161 -0.27326 -0.39883 C -0.27413 -0.39266 -0.27396 -0.38587 -0.27552 -0.38032 C -0.28108 -0.3615 -0.28455 -0.33899 -0.28715 -0.31832 C -0.28681 -0.30999 -0.28698 -0.30166 -0.28611 -0.29334 C -0.28524 -0.28593 -0.27951 -0.281 -0.27674 -0.27699 C -0.27153 -0.26928 -0.26719 -0.26218 -0.26042 -0.25848 C -0.25347 -0.24984 -0.24427 -0.24923 -0.23611 -0.24583 C -0.21424 -0.23627 -0.19236 -0.23627 -0.16979 -0.2335 C -0.16302 -0.20296 -0.15955 -0.1715 -0.15347 -0.14065 C -0.15069 -0.12615 -0.14931 -0.11628 -0.14184 -0.10765 C -0.13924 -0.09315 -0.14149 -0.09809 -0.13715 -0.09099 C -0.13559 -0.08143 -0.13038 -0.07403 -0.12674 -0.06632 C -0.12587 -0.06446 -0.12552 -0.06169 -0.12448 -0.06015 C -0.12361 -0.05891 -0.12222 -0.0586 -0.12101 -0.05799 C -0.10972 -0.03794 -0.0941 -0.03331 -0.07917 -0.02683 C -0.07396 -0.02467 -0.07014 -0.01943 -0.0651 -0.01665 C -0.04688 -0.00709 -0.02865 0.00185 -0.00938 0.00185 L 2.22222E-6 -2.7082E-6 " pathEditMode="relative" ptsTypes="ffffffffffffffffffffAA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953757"/>
            <a:ext cx="7416824" cy="3528392"/>
          </a:xfrm>
          <a:prstGeom prst="rect">
            <a:avLst/>
          </a:prstGeom>
          <a:noFill/>
          <a:ln w="6350" cmpd="sng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3748" y="339503"/>
            <a:ext cx="2958226" cy="4272655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5436096" y="1086543"/>
            <a:ext cx="131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目录</a:t>
            </a:r>
            <a:endParaRPr lang="zh-CN" altLang="en-US" sz="3200" b="1" dirty="0">
              <a:solidFill>
                <a:schemeClr val="tx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95936" y="1858432"/>
            <a:ext cx="478884" cy="478884"/>
            <a:chOff x="384622" y="1015571"/>
            <a:chExt cx="749064" cy="749064"/>
          </a:xfrm>
        </p:grpSpPr>
        <p:sp>
          <p:nvSpPr>
            <p:cNvPr id="12" name="椭圆 11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직사각형 165"/>
          <p:cNvSpPr/>
          <p:nvPr/>
        </p:nvSpPr>
        <p:spPr bwMode="auto">
          <a:xfrm>
            <a:off x="4599232" y="1928597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分析整体行文思路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995936" y="2427734"/>
            <a:ext cx="480052" cy="478884"/>
            <a:chOff x="384622" y="1015571"/>
            <a:chExt cx="750891" cy="749064"/>
          </a:xfrm>
        </p:grpSpPr>
        <p:sp>
          <p:nvSpPr>
            <p:cNvPr id="16" name="椭圆 15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직사각형 165"/>
          <p:cNvSpPr/>
          <p:nvPr/>
        </p:nvSpPr>
        <p:spPr bwMode="auto">
          <a:xfrm>
            <a:off x="4599232" y="2497899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分析文章线索及其作用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95936" y="3003798"/>
            <a:ext cx="488068" cy="478884"/>
            <a:chOff x="384622" y="1015571"/>
            <a:chExt cx="763430" cy="749064"/>
          </a:xfrm>
        </p:grpSpPr>
        <p:sp>
          <p:nvSpPr>
            <p:cNvPr id="20" name="椭圆 19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30434" y="1096253"/>
              <a:ext cx="717618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직사각형 165"/>
          <p:cNvSpPr/>
          <p:nvPr/>
        </p:nvSpPr>
        <p:spPr bwMode="auto">
          <a:xfrm>
            <a:off x="4599232" y="3073963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分析句段作用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370906"/>
            <a:ext cx="3909293" cy="270942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610070" y="627534"/>
            <a:ext cx="3409121" cy="3960440"/>
          </a:xfrm>
          <a:custGeom>
            <a:avLst/>
            <a:gdLst/>
            <a:ahLst/>
            <a:cxnLst/>
            <a:rect l="l" t="t" r="r" b="b"/>
            <a:pathLst>
              <a:path w="3409121" h="3960440">
                <a:moveTo>
                  <a:pt x="1428901" y="0"/>
                </a:moveTo>
                <a:cubicBezTo>
                  <a:pt x="2522546" y="0"/>
                  <a:pt x="3409121" y="886575"/>
                  <a:pt x="3409121" y="1980220"/>
                </a:cubicBezTo>
                <a:cubicBezTo>
                  <a:pt x="3409121" y="3073865"/>
                  <a:pt x="2522546" y="3960440"/>
                  <a:pt x="1428901" y="3960440"/>
                </a:cubicBezTo>
                <a:cubicBezTo>
                  <a:pt x="866749" y="3960440"/>
                  <a:pt x="359308" y="3726195"/>
                  <a:pt x="0" y="3348897"/>
                </a:cubicBezTo>
                <a:cubicBezTo>
                  <a:pt x="17096" y="3343095"/>
                  <a:pt x="33662" y="3336057"/>
                  <a:pt x="49608" y="3327693"/>
                </a:cubicBezTo>
                <a:cubicBezTo>
                  <a:pt x="399224" y="3686864"/>
                  <a:pt x="888073" y="3909409"/>
                  <a:pt x="1428901" y="3909409"/>
                </a:cubicBezTo>
                <a:cubicBezTo>
                  <a:pt x="2494363" y="3909409"/>
                  <a:pt x="3358090" y="3045682"/>
                  <a:pt x="3358090" y="1980220"/>
                </a:cubicBezTo>
                <a:cubicBezTo>
                  <a:pt x="3358090" y="914758"/>
                  <a:pt x="2494363" y="51031"/>
                  <a:pt x="1428901" y="51031"/>
                </a:cubicBezTo>
                <a:cubicBezTo>
                  <a:pt x="888073" y="51031"/>
                  <a:pt x="399224" y="273577"/>
                  <a:pt x="49608" y="632747"/>
                </a:cubicBezTo>
                <a:cubicBezTo>
                  <a:pt x="33662" y="624383"/>
                  <a:pt x="17096" y="617345"/>
                  <a:pt x="0" y="611543"/>
                </a:cubicBezTo>
                <a:cubicBezTo>
                  <a:pt x="359308" y="234245"/>
                  <a:pt x="866749" y="0"/>
                  <a:pt x="1428901" y="0"/>
                </a:cubicBezTo>
                <a:close/>
              </a:path>
            </a:pathLst>
          </a:custGeom>
          <a:solidFill>
            <a:schemeClr val="tx2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직사각형 165"/>
          <p:cNvSpPr/>
          <p:nvPr/>
        </p:nvSpPr>
        <p:spPr bwMode="auto">
          <a:xfrm>
            <a:off x="4427855" y="1919605"/>
            <a:ext cx="270002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分析</a:t>
            </a:r>
          </a:p>
          <a:p>
            <a:pPr algn="ctr"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整体行文思路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组织材料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356235" y="939800"/>
            <a:ext cx="85807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/>
              <a:t>材料组织的方式：</a:t>
            </a:r>
          </a:p>
          <a:p>
            <a:pPr algn="just"/>
            <a:r>
              <a:rPr lang="zh-CN" altLang="en-US" sz="2400" b="1"/>
              <a:t>①从</a:t>
            </a:r>
            <a:r>
              <a:rPr lang="zh-CN" altLang="en-US" sz="2400" b="1">
                <a:solidFill>
                  <a:srgbClr val="FF0000"/>
                </a:solidFill>
              </a:rPr>
              <a:t>时间</a:t>
            </a:r>
            <a:r>
              <a:rPr lang="zh-CN" altLang="en-US" sz="2400" b="1"/>
              <a:t>上组织材料；</a:t>
            </a:r>
          </a:p>
          <a:p>
            <a:pPr algn="just"/>
            <a:r>
              <a:rPr lang="zh-CN" altLang="en-US" sz="2400" b="1"/>
              <a:t>②从</a:t>
            </a:r>
            <a:r>
              <a:rPr lang="zh-CN" altLang="en-US" sz="2400" b="1">
                <a:solidFill>
                  <a:srgbClr val="FF0000"/>
                </a:solidFill>
              </a:rPr>
              <a:t>空间(场面)</a:t>
            </a:r>
            <a:r>
              <a:rPr lang="zh-CN" altLang="en-US" sz="2400" b="1"/>
              <a:t>上组织材料；</a:t>
            </a:r>
          </a:p>
          <a:p>
            <a:pPr algn="just"/>
            <a:r>
              <a:rPr lang="zh-CN" altLang="en-US" sz="2400" b="1"/>
              <a:t>③以</a:t>
            </a:r>
            <a:r>
              <a:rPr lang="zh-CN" altLang="en-US" sz="2400" b="1">
                <a:solidFill>
                  <a:srgbClr val="FF0000"/>
                </a:solidFill>
              </a:rPr>
              <a:t>物件(观察点)</a:t>
            </a:r>
            <a:r>
              <a:rPr lang="zh-CN" altLang="en-US" sz="2400" b="1"/>
              <a:t>为中心组织材料；</a:t>
            </a:r>
          </a:p>
          <a:p>
            <a:pPr algn="just"/>
            <a:r>
              <a:rPr lang="zh-CN" altLang="en-US" sz="2400" b="1"/>
              <a:t>④以</a:t>
            </a:r>
            <a:r>
              <a:rPr lang="zh-CN" altLang="en-US" sz="2400" b="1">
                <a:solidFill>
                  <a:srgbClr val="FF0000"/>
                </a:solidFill>
              </a:rPr>
              <a:t>情感(或认识)过程</a:t>
            </a:r>
            <a:r>
              <a:rPr lang="zh-CN" altLang="en-US" sz="2400" b="1"/>
              <a:t>来组织材料；</a:t>
            </a:r>
          </a:p>
          <a:p>
            <a:pPr algn="just"/>
            <a:r>
              <a:rPr lang="zh-CN" altLang="en-US" sz="2400" b="1"/>
              <a:t>⑤</a:t>
            </a:r>
            <a:r>
              <a:rPr lang="zh-CN" altLang="en-US" sz="2400" b="1">
                <a:solidFill>
                  <a:srgbClr val="FF0000"/>
                </a:solidFill>
              </a:rPr>
              <a:t>由实到虚、层层深入</a:t>
            </a:r>
            <a:r>
              <a:rPr lang="zh-CN" altLang="en-US" sz="2400" b="1"/>
              <a:t>组织材料。</a:t>
            </a:r>
          </a:p>
          <a:p>
            <a:pPr algn="just"/>
            <a:endParaRPr lang="zh-CN" altLang="en-US" sz="2400" b="1"/>
          </a:p>
          <a:p>
            <a:pPr algn="just"/>
            <a:r>
              <a:rPr lang="zh-CN" altLang="en-US" sz="2400" b="1"/>
              <a:t>有时材料组织的呈现形式可以从全文的</a:t>
            </a:r>
            <a:r>
              <a:rPr lang="zh-CN" altLang="en-US" sz="2400" b="1">
                <a:solidFill>
                  <a:srgbClr val="FF0000"/>
                </a:solidFill>
              </a:rPr>
              <a:t>表现手法的角度</a:t>
            </a:r>
            <a:r>
              <a:rPr lang="zh-CN" altLang="en-US" sz="2400" b="1"/>
              <a:t>考虑，如抑扬、虚实、对比等。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设问方式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574675" y="877570"/>
            <a:ext cx="81375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(1)作者描写×××的景色，却从另一面写起，这样安排材料好不好？请简析。</a:t>
            </a:r>
          </a:p>
          <a:p>
            <a:r>
              <a:rPr lang="zh-CN" altLang="en-US" sz="2000" b="1"/>
              <a:t>(2)本文主要写了几幅画面？这些画面是如何组织到一起的？</a:t>
            </a:r>
          </a:p>
          <a:p>
            <a:r>
              <a:rPr lang="zh-CN" altLang="en-US" sz="2000" b="1"/>
              <a:t>(3)文章的情感线索是怎样的？请分条列出文章情感发展变化的情况。</a:t>
            </a:r>
          </a:p>
        </p:txBody>
      </p:sp>
      <p:graphicFrame>
        <p:nvGraphicFramePr>
          <p:cNvPr id="22531" name="表格 22530"/>
          <p:cNvGraphicFramePr/>
          <p:nvPr/>
        </p:nvGraphicFramePr>
        <p:xfrm>
          <a:off x="431800" y="2282825"/>
          <a:ext cx="8280400" cy="2460625"/>
        </p:xfrm>
        <a:graphic>
          <a:graphicData uri="http://schemas.openxmlformats.org/drawingml/2006/table">
            <a:tbl>
              <a:tblPr/>
              <a:tblGrid>
                <a:gridCol w="2519680"/>
                <a:gridCol w="5760720"/>
              </a:tblGrid>
              <a:tr h="962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2015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年湖南高考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just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综观全文，从情节的发展分析</a:t>
                      </a:r>
                      <a:r>
                        <a:rPr lang="zh-CN" altLang="en-US" sz="16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“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我</a:t>
                      </a:r>
                      <a:r>
                        <a:rPr lang="zh-CN" altLang="en-US" sz="16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”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的心理变化。</a:t>
                      </a:r>
                      <a:endParaRPr lang="zh-CN" altLang="en-US" sz="1600" b="1" dirty="0"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2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2012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年重庆高考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just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文章主要写了画家老刘的</a:t>
                      </a:r>
                      <a:r>
                        <a:rPr lang="zh-CN" altLang="en-US" sz="16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“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太阳梦</a:t>
                      </a:r>
                      <a:r>
                        <a:rPr lang="zh-CN" altLang="en-US" sz="1600" b="1" dirty="0">
                          <a:latin typeface="宋体" panose="02010600030101010101" pitchFamily="2" charset="-122"/>
                          <a:ea typeface="Times New Roman" panose="02020603050405020304" charset="0"/>
                        </a:rPr>
                        <a:t>”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，请就此梳理作者的写作思路。</a:t>
                      </a:r>
                      <a:endParaRPr lang="zh-CN" altLang="en-US" sz="1600" b="1" dirty="0">
                        <a:ea typeface="Times New Roman" panose="02020603050405020304" charset="0"/>
                      </a:endParaRP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3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 b="1">
                          <a:latin typeface="Times New Roman" panose="02020603050405020304" charset="0"/>
                          <a:ea typeface="Times New Roman" panose="02020603050405020304" charset="0"/>
                        </a:rPr>
                        <a:t>2012</a:t>
                      </a: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年大纲卷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latin typeface="Times New Roman" panose="02020603050405020304" charset="0"/>
                          <a:ea typeface="Times New Roman" panose="02020603050405020304" charset="0"/>
                        </a:rPr>
                        <a:t>这篇文章是怎样构思的？请简要分析。</a:t>
                      </a:r>
                    </a:p>
                  </a:txBody>
                  <a:tcPr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41" name="椭圆 40"/>
          <p:cNvSpPr/>
          <p:nvPr/>
        </p:nvSpPr>
        <p:spPr>
          <a:xfrm>
            <a:off x="1272540" y="748030"/>
            <a:ext cx="1367790" cy="120586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572895" y="1054735"/>
            <a:ext cx="767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明</a:t>
            </a:r>
          </a:p>
        </p:txBody>
      </p:sp>
      <p:sp>
        <p:nvSpPr>
          <p:cNvPr id="43" name="椭圆 42"/>
          <p:cNvSpPr/>
          <p:nvPr/>
        </p:nvSpPr>
        <p:spPr>
          <a:xfrm>
            <a:off x="2974340" y="748030"/>
            <a:ext cx="1367790" cy="120586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95825" y="748030"/>
            <a:ext cx="1367790" cy="120586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03670" y="748030"/>
            <a:ext cx="1367790" cy="120586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69595" y="2441575"/>
            <a:ext cx="1367790" cy="120586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161030" y="1054735"/>
            <a:ext cx="994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圈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63160" y="1116330"/>
            <a:ext cx="833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抓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663690" y="1054735"/>
            <a:ext cx="1047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合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41375" y="2729865"/>
            <a:ext cx="824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组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286000" y="2899410"/>
            <a:ext cx="5688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首先写了……，其次写了……，最后写了……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370906"/>
            <a:ext cx="3909293" cy="270942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610070" y="627534"/>
            <a:ext cx="3409121" cy="3960440"/>
          </a:xfrm>
          <a:custGeom>
            <a:avLst/>
            <a:gdLst/>
            <a:ahLst/>
            <a:cxnLst/>
            <a:rect l="l" t="t" r="r" b="b"/>
            <a:pathLst>
              <a:path w="3409121" h="3960440">
                <a:moveTo>
                  <a:pt x="1428901" y="0"/>
                </a:moveTo>
                <a:cubicBezTo>
                  <a:pt x="2522546" y="0"/>
                  <a:pt x="3409121" y="886575"/>
                  <a:pt x="3409121" y="1980220"/>
                </a:cubicBezTo>
                <a:cubicBezTo>
                  <a:pt x="3409121" y="3073865"/>
                  <a:pt x="2522546" y="3960440"/>
                  <a:pt x="1428901" y="3960440"/>
                </a:cubicBezTo>
                <a:cubicBezTo>
                  <a:pt x="866749" y="3960440"/>
                  <a:pt x="359308" y="3726195"/>
                  <a:pt x="0" y="3348897"/>
                </a:cubicBezTo>
                <a:cubicBezTo>
                  <a:pt x="17096" y="3343095"/>
                  <a:pt x="33662" y="3336057"/>
                  <a:pt x="49608" y="3327693"/>
                </a:cubicBezTo>
                <a:cubicBezTo>
                  <a:pt x="399224" y="3686864"/>
                  <a:pt x="888073" y="3909409"/>
                  <a:pt x="1428901" y="3909409"/>
                </a:cubicBezTo>
                <a:cubicBezTo>
                  <a:pt x="2494363" y="3909409"/>
                  <a:pt x="3358090" y="3045682"/>
                  <a:pt x="3358090" y="1980220"/>
                </a:cubicBezTo>
                <a:cubicBezTo>
                  <a:pt x="3358090" y="914758"/>
                  <a:pt x="2494363" y="51031"/>
                  <a:pt x="1428901" y="51031"/>
                </a:cubicBezTo>
                <a:cubicBezTo>
                  <a:pt x="888073" y="51031"/>
                  <a:pt x="399224" y="273577"/>
                  <a:pt x="49608" y="632747"/>
                </a:cubicBezTo>
                <a:cubicBezTo>
                  <a:pt x="33662" y="624383"/>
                  <a:pt x="17096" y="617345"/>
                  <a:pt x="0" y="611543"/>
                </a:cubicBezTo>
                <a:cubicBezTo>
                  <a:pt x="359308" y="234245"/>
                  <a:pt x="866749" y="0"/>
                  <a:pt x="1428901" y="0"/>
                </a:cubicBezTo>
                <a:close/>
              </a:path>
            </a:pathLst>
          </a:custGeom>
          <a:solidFill>
            <a:schemeClr val="tx2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직사각형 165"/>
          <p:cNvSpPr/>
          <p:nvPr/>
        </p:nvSpPr>
        <p:spPr bwMode="auto">
          <a:xfrm>
            <a:off x="4079240" y="1919605"/>
            <a:ext cx="29400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  <a:sym typeface="+mn-ea"/>
              </a:rPr>
              <a:t>分析文章线索及其作用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339502"/>
            <a:ext cx="31787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文章线索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401" y="191939"/>
            <a:ext cx="648793" cy="747966"/>
          </a:xfrm>
          <a:prstGeom prst="rect">
            <a:avLst/>
          </a:prstGeom>
          <a:effectLst/>
        </p:spPr>
      </p:pic>
      <p:sp>
        <p:nvSpPr>
          <p:cNvPr id="100" name="文本框 99"/>
          <p:cNvSpPr txBox="1"/>
          <p:nvPr/>
        </p:nvSpPr>
        <p:spPr>
          <a:xfrm>
            <a:off x="1233170" y="939800"/>
            <a:ext cx="6537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ea typeface="宋体" panose="02010600030101010101" pitchFamily="2" charset="-122"/>
              </a:rPr>
              <a:t>散文的常用线索有感情线索、事物线索、人物线索、思绪线索、景物线索、行程线索、时间线索、空间线索等。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7860" y="2326005"/>
            <a:ext cx="80194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以物喻人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的散文一般以作者对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物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的理解或情感为线索；</a:t>
            </a:r>
          </a:p>
          <a:p>
            <a:pPr marL="0"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写景散文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一般以游踪或某一景物为线索；</a:t>
            </a:r>
          </a:p>
          <a:p>
            <a:pPr marL="0"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叙事记人散文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一般以事情发生、发展的过程或与人物交往的过程为线索；</a:t>
            </a:r>
          </a:p>
          <a:p>
            <a:pPr marL="0"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抒情散文</a:t>
            </a:r>
            <a:r>
              <a:rPr lang="zh-CN" sz="2400" b="1">
                <a:solidFill>
                  <a:schemeClr val="tx1"/>
                </a:solidFill>
                <a:ea typeface="宋体" panose="02010600030101010101" pitchFamily="2" charset="-122"/>
              </a:rPr>
              <a:t>往往以感情为线索。</a:t>
            </a:r>
            <a:endParaRPr lang="zh-CN" altLang="en-US" sz="24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40000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6" presetClass="emph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自定义 2">
      <a:dk1>
        <a:srgbClr val="000000"/>
      </a:dk1>
      <a:lt1>
        <a:sysClr val="window" lastClr="FFFFFF"/>
      </a:lt1>
      <a:dk2>
        <a:srgbClr val="81432D"/>
      </a:dk2>
      <a:lt2>
        <a:srgbClr val="81432D"/>
      </a:lt2>
      <a:accent1>
        <a:srgbClr val="4B5462"/>
      </a:accent1>
      <a:accent2>
        <a:srgbClr val="8C96A7"/>
      </a:accent2>
      <a:accent3>
        <a:srgbClr val="4B5462"/>
      </a:accent3>
      <a:accent4>
        <a:srgbClr val="8C96A7"/>
      </a:accent4>
      <a:accent5>
        <a:srgbClr val="4B5462"/>
      </a:accent5>
      <a:accent6>
        <a:srgbClr val="8C96A7"/>
      </a:accent6>
      <a:hlink>
        <a:srgbClr val="633247"/>
      </a:hlink>
      <a:folHlink>
        <a:srgbClr val="9E5071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3522</Words>
  <Application>Microsoft Office PowerPoint</Application>
  <PresentationFormat>全屏显示(16:9)</PresentationFormat>
  <Paragraphs>166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聚合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675</cp:revision>
  <dcterms:created xsi:type="dcterms:W3CDTF">2013-02-20T08:47:00Z</dcterms:created>
  <dcterms:modified xsi:type="dcterms:W3CDTF">2019-02-26T01:07:28Z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