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tiff" ContentType="image/tif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602" r:id="rId3"/>
    <p:sldId id="603" r:id="rId4"/>
    <p:sldId id="604" r:id="rId5"/>
    <p:sldId id="605" r:id="rId6"/>
    <p:sldId id="606" r:id="rId7"/>
    <p:sldId id="607" r:id="rId8"/>
    <p:sldId id="608" r:id="rId9"/>
    <p:sldId id="609" r:id="rId10"/>
    <p:sldId id="610" r:id="rId11"/>
    <p:sldId id="611" r:id="rId12"/>
    <p:sldId id="612" r:id="rId13"/>
    <p:sldId id="613" r:id="rId14"/>
    <p:sldId id="614" r:id="rId15"/>
    <p:sldId id="615" r:id="rId16"/>
    <p:sldId id="616" r:id="rId17"/>
    <p:sldId id="617" r:id="rId18"/>
    <p:sldId id="618" r:id="rId19"/>
    <p:sldId id="619" r:id="rId20"/>
    <p:sldId id="620" r:id="rId21"/>
    <p:sldId id="621" r:id="rId22"/>
    <p:sldId id="622" r:id="rId23"/>
    <p:sldId id="623" r:id="rId24"/>
    <p:sldId id="624" r:id="rId25"/>
    <p:sldId id="625" r:id="rId26"/>
    <p:sldId id="626" r:id="rId27"/>
    <p:sldId id="627" r:id="rId28"/>
    <p:sldId id="628" r:id="rId29"/>
    <p:sldId id="629" r:id="rId30"/>
    <p:sldId id="630" r:id="rId31"/>
    <p:sldId id="631" r:id="rId32"/>
    <p:sldId id="632" r:id="rId33"/>
    <p:sldId id="633" r:id="rId34"/>
    <p:sldId id="634" r:id="rId35"/>
    <p:sldId id="635" r:id="rId36"/>
    <p:sldId id="636" r:id="rId37"/>
    <p:sldId id="637" r:id="rId38"/>
    <p:sldId id="638" r:id="rId39"/>
    <p:sldId id="639" r:id="rId40"/>
    <p:sldId id="640" r:id="rId41"/>
    <p:sldId id="641" r:id="rId42"/>
    <p:sldId id="642" r:id="rId43"/>
    <p:sldId id="643" r:id="rId44"/>
    <p:sldId id="644" r:id="rId45"/>
    <p:sldId id="645" r:id="rId46"/>
    <p:sldId id="646" r:id="rId47"/>
    <p:sldId id="647" r:id="rId48"/>
    <p:sldId id="648" r:id="rId49"/>
    <p:sldId id="649" r:id="rId50"/>
    <p:sldId id="650" r:id="rId51"/>
    <p:sldId id="651" r:id="rId52"/>
    <p:sldId id="652" r:id="rId53"/>
    <p:sldId id="653" r:id="rId54"/>
    <p:sldId id="654" r:id="rId55"/>
    <p:sldId id="655" r:id="rId56"/>
    <p:sldId id="656" r:id="rId57"/>
    <p:sldId id="657" r:id="rId58"/>
    <p:sldId id="658" r:id="rId59"/>
    <p:sldId id="659" r:id="rId60"/>
    <p:sldId id="660" r:id="rId61"/>
    <p:sldId id="661" r:id="rId62"/>
    <p:sldId id="662" r:id="rId63"/>
    <p:sldId id="663" r:id="rId64"/>
    <p:sldId id="664" r:id="rId65"/>
    <p:sldId id="665" r:id="rId66"/>
    <p:sldId id="666" r:id="rId67"/>
    <p:sldId id="667" r:id="rId68"/>
    <p:sldId id="668" r:id="rId69"/>
    <p:sldId id="669" r:id="rId70"/>
    <p:sldId id="670" r:id="rId71"/>
    <p:sldId id="671" r:id="rId72"/>
    <p:sldId id="672" r:id="rId73"/>
    <p:sldId id="673" r:id="rId74"/>
    <p:sldId id="674" r:id="rId75"/>
    <p:sldId id="675" r:id="rId76"/>
    <p:sldId id="676" r:id="rId77"/>
    <p:sldId id="677" r:id="rId78"/>
    <p:sldId id="678" r:id="rId79"/>
    <p:sldId id="679" r:id="rId80"/>
    <p:sldId id="680" r:id="rId81"/>
    <p:sldId id="681" r:id="rId82"/>
    <p:sldId id="682" r:id="rId83"/>
    <p:sldId id="683" r:id="rId84"/>
    <p:sldId id="684" r:id="rId85"/>
    <p:sldId id="685" r:id="rId86"/>
    <p:sldId id="686" r:id="rId87"/>
    <p:sldId id="687" r:id="rId88"/>
    <p:sldId id="688" r:id="rId89"/>
    <p:sldId id="690" r:id="rId90"/>
  </p:sldIdLst>
  <p:sldSz cx="12190413" cy="6859588"/>
  <p:notesSz cx="6858000" cy="9144000"/>
  <p:custDataLst>
    <p:tags r:id="rId91"/>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372" y="-90"/>
      </p:cViewPr>
      <p:guideLst>
        <p:guide orient="horz" pos="2161"/>
        <p:guide pos="3840"/>
      </p:guideLst>
    </p:cSldViewPr>
  </p:slideViewPr>
  <p:notesTextViewPr>
    <p:cViewPr>
      <p:scale>
        <a:sx n="1" d="1"/>
        <a:sy n="1" d="1"/>
      </p:scale>
      <p:origin x="0" y="0"/>
    </p:cViewPr>
  </p:notesTextViewPr>
  <p:sorterViewPr>
    <p:cViewPr>
      <p:scale>
        <a:sx n="100" d="100"/>
        <a:sy n="100" d="100"/>
      </p:scale>
      <p:origin x="0" y="37986"/>
    </p:cViewPr>
  </p:sorterViewPr>
  <p:notesViewPr>
    <p:cSldViewPr>
      <p:cViewPr varScale="1">
        <p:scale>
          <a:sx n="81" d="100"/>
          <a:sy n="81" d="100"/>
        </p:scale>
        <p:origin x="-3876" y="-78"/>
      </p:cViewPr>
      <p:guideLst>
        <p:guide orient="horz" pos="2880"/>
        <p:guide pos="2160"/>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tags" Target="tags/tag1.xml" /><Relationship Id="rId92" Type="http://schemas.openxmlformats.org/officeDocument/2006/relationships/presProps" Target="presProps.xml" /><Relationship Id="rId93" Type="http://schemas.openxmlformats.org/officeDocument/2006/relationships/viewProps" Target="viewProps.xml" /><Relationship Id="rId94" Type="http://schemas.openxmlformats.org/officeDocument/2006/relationships/theme" Target="theme/theme1.xml" /><Relationship Id="rId95" Type="http://schemas.openxmlformats.org/officeDocument/2006/relationships/tableStyles" Target="tableStyles.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5.emf" /><Relationship Id="rId2" Type="http://schemas.openxmlformats.org/officeDocument/2006/relationships/image" Target="../media/image16.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22.emf" /><Relationship Id="rId2" Type="http://schemas.openxmlformats.org/officeDocument/2006/relationships/image" Target="../media/image23.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25.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D0F32-F7AC-4003-B8CE-AB63FA3D1614}" type="datetimeFigureOut">
              <a:rPr lang="zh-CN" altLang="en-US" smtClean="0"/>
              <a:t>2021/3/6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2AE88-9C4A-4F3F-A8D7-2360875D28D6}" type="slidenum">
              <a:rPr lang="zh-CN" altLang="en-US" smtClean="0"/>
              <a:t>‹#›</a:t>
            </a:fld>
            <a:endParaRPr lang="zh-CN" altLang="en-US"/>
          </a:p>
        </p:txBody>
      </p:sp>
    </p:spTree>
    <p:extLst>
      <p:ext uri="{BB962C8B-B14F-4D97-AF65-F5344CB8AC3E}">
        <p14:creationId xmlns:p14="http://schemas.microsoft.com/office/powerpoint/2010/main" xmlns="" val="400815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accent5">
            <a:lumMod val="40000"/>
            <a:lumOff val="60000"/>
          </a:schemeClr>
        </a:solidFill>
        <a:effectLst/>
      </p:bgPr>
    </p:bg>
    <p:spTree>
      <p:nvGrpSpPr>
        <p:cNvPr id="1" name=""/>
        <p:cNvGrpSpPr/>
        <p:nvPr/>
      </p:nvGrpSpPr>
      <p:grpSpPr>
        <a:xfrm>
          <a:off x="0" y="0"/>
          <a: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85502171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669692807"/>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11784067" y="274702"/>
            <a:ext cx="3655008"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702"/>
            <a:ext cx="10768198"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0306304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8" name="矩形 7"/>
          <p:cNvSpPr/>
          <p:nvPr userDrawn="1"/>
        </p:nvSpPr>
        <p:spPr>
          <a:xfrm>
            <a:off x="0" y="-35169"/>
            <a:ext cx="12190413" cy="569913"/>
          </a:xfrm>
          <a:prstGeom prst="rect">
            <a:avLst/>
          </a:prstGeom>
          <a:gradFill>
            <a:gsLst>
              <a:gs pos="0">
                <a:srgbClr val="0070A7"/>
              </a:gs>
              <a:gs pos="50000">
                <a:srgbClr val="0070A7">
                  <a:gamma/>
                  <a:tint val="85882"/>
                  <a:invGamma/>
                </a:srgbClr>
              </a:gs>
              <a:gs pos="100000">
                <a:srgbClr val="0070A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黑体" pitchFamily="2" charset="-122"/>
                <a:ea typeface="黑体"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043" y="765498"/>
            <a:ext cx="11377262" cy="713155"/>
          </a:xfrm>
        </p:spPr>
        <p:txBody>
          <a:bodyPr wrap="square">
            <a:spAutoFit/>
          </a:bodyPr>
          <a:lstStyle>
            <a:lvl1pPr marL="0" indent="720000">
              <a:lnSpc>
                <a:spcPct val="140000"/>
              </a:lnSpc>
              <a:spcBef>
                <a:spcPct val="0"/>
              </a:spcBef>
              <a:buNone/>
              <a:defRPr sz="2800" b="1"/>
            </a:lvl1pPr>
            <a:lvl2pPr marL="544251" indent="720000">
              <a:lnSpc>
                <a:spcPct val="140000"/>
              </a:lnSpc>
              <a:buNone/>
              <a:defRPr sz="2800" b="1"/>
            </a:lvl2pPr>
            <a:lvl3pPr marL="1088502" indent="720000">
              <a:lnSpc>
                <a:spcPct val="140000"/>
              </a:lnSpc>
              <a:buNone/>
              <a:defRPr sz="2800" b="1"/>
            </a:lvl3pPr>
            <a:lvl4pPr marL="1632753" indent="720000">
              <a:lnSpc>
                <a:spcPct val="140000"/>
              </a:lnSpc>
              <a:buNone/>
              <a:defRPr sz="2800" b="1"/>
            </a:lvl4pPr>
            <a:lvl5pPr marL="2177004" indent="720000">
              <a:lnSpc>
                <a:spcPct val="140000"/>
              </a:lnSpc>
              <a:buNone/>
              <a:defRPr sz="2800" b="1"/>
            </a:lvl5pPr>
          </a:lstStyle>
          <a:p>
            <a:pPr lvl="0"/>
            <a:r>
              <a:rPr lang="zh-CN" altLang="en-US" smtClean="0"/>
              <a:t>单击此处编辑母版文本样式</a:t>
            </a:r>
          </a:p>
        </p:txBody>
      </p:sp>
      <p:sp>
        <p:nvSpPr>
          <p:cNvPr id="9" name="Line 55"/>
          <p:cNvSpPr>
            <a:spLocks noChangeShapeType="1"/>
          </p:cNvSpPr>
          <p:nvPr userDrawn="1"/>
        </p:nvSpPr>
        <p:spPr bwMode="auto">
          <a:xfrm>
            <a:off x="0" y="569913"/>
            <a:ext cx="12190413" cy="0"/>
          </a:xfrm>
          <a:prstGeom prst="line">
            <a:avLst/>
          </a:prstGeom>
          <a:noFill/>
          <a:ln w="19050">
            <a:solidFill>
              <a:srgbClr val="5F5F5F"/>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Text Box 56"/>
          <p:cNvSpPr txBox="1">
            <a:spLocks noChangeArrowheads="1"/>
          </p:cNvSpPr>
          <p:nvPr userDrawn="1"/>
        </p:nvSpPr>
        <p:spPr bwMode="auto">
          <a:xfrm>
            <a:off x="2182813" y="92075"/>
            <a:ext cx="7224761" cy="369332"/>
          </a:xfrm>
          <a:prstGeom prst="rect">
            <a:avLst/>
          </a:prstGeom>
          <a:noFill/>
          <a:ln>
            <a:noFill/>
          </a:ln>
          <a:effectLst/>
          <a:extLst>
            <a:ext uri="{909E8E84-426E-40DD-AFC4-6F175D3DCCD1}">
              <a14:hiddenFill xmlns:a14="http://schemas.microsoft.com/office/drawing/2010/main" xmlns="">
                <a:solidFill>
                  <a:srgbClr val="3FB564"/>
                </a:solidFill>
              </a14:hiddenFill>
            </a:ext>
            <a:ext uri="{91240B29-F687-4F45-9708-019B960494DF}">
              <a14:hiddenLine xmlns:a14="http://schemas.microsoft.com/office/drawing/2010/main" xmlns="" w="9525" algn="ctr">
                <a:solidFill>
                  <a:srgbClr val="0033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fontAlgn="ctr"/>
            <a:r>
              <a:rPr lang="zh-CN" altLang="en-US" sz="1800" b="1" smtClean="0">
                <a:solidFill>
                  <a:schemeClr val="bg1"/>
                </a:solidFill>
                <a:latin typeface="楷体_GB2312" pitchFamily="49" charset="-122"/>
                <a:ea typeface="楷体_GB2312" pitchFamily="49" charset="-122"/>
                <a:cs typeface="Times New Roman" pitchFamily="18" charset="0"/>
              </a:rPr>
              <a:t>语文　必修　下册</a:t>
            </a:r>
            <a:endParaRPr lang="zh-CN" altLang="en-US" sz="1800" b="1">
              <a:solidFill>
                <a:schemeClr val="bg1"/>
              </a:solidFill>
              <a:latin typeface="楷体_GB2312" pitchFamily="49" charset="-122"/>
              <a:ea typeface="楷体_GB2312" pitchFamily="49" charset="-122"/>
              <a:cs typeface="Times New Roman" pitchFamily="18" charset="0"/>
            </a:endParaRPr>
          </a:p>
        </p:txBody>
      </p:sp>
    </p:spTree>
    <p:extLst>
      <p:ext uri="{BB962C8B-B14F-4D97-AF65-F5344CB8AC3E}">
        <p14:creationId xmlns:p14="http://schemas.microsoft.com/office/powerpoint/2010/main" xmlns="" val="328592644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404489310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571"/>
            <a:ext cx="721054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571"/>
            <a:ext cx="7212661"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81499690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24787893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44665262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gradFill>
          <a:gsLst>
            <a:gs pos="0">
              <a:srgbClr val="0070A7"/>
            </a:gs>
            <a:gs pos="100000">
              <a:srgbClr val="0070A7">
                <a:gamma/>
                <a:tint val="80000"/>
                <a:invGamma/>
              </a:srgbClr>
            </a:gs>
          </a:gsLst>
          <a:lin ang="5400000" scaled="1"/>
        </a:gradFill>
        <a:effectLst/>
      </p:bgPr>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28617593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51328943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6113419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BA384A74-292F-4D0B-A26F-627FA3CEE12F}" type="datetimeFigureOut">
              <a:rPr lang="zh-CN" altLang="en-US" smtClean="0"/>
              <a:t>2021/3/6</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52954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12.emf" /><Relationship Id="rId4" Type="http://schemas.openxmlformats.org/officeDocument/2006/relationships/image" Target="file:///D:\&#28487;&#28487;\&#21407;&#22987;&#25991;&#20214;\&#35821;&#25991;&#20154;&#25945;&#29256;&#24517;&#20462;&#19979;&#20876;(2021.1.21&#25945;&#29992;&#20986;&#25104;&#20070;)\Y16.TIF" TargetMode="External" /><Relationship Id="rId5" Type="http://schemas.openxmlformats.org/officeDocument/2006/relationships/image" Target="../media/image13.tiff" /><Relationship Id="rId6" Type="http://schemas.openxmlformats.org/officeDocument/2006/relationships/vmlDrawing" Target="../drawings/vmlDrawing1.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Y54.TIF" TargetMode="External" /><Relationship Id="rId3" Type="http://schemas.openxmlformats.org/officeDocument/2006/relationships/image" Target="../media/image14.tiff"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15.emf" /><Relationship Id="rId4" Type="http://schemas.openxmlformats.org/officeDocument/2006/relationships/oleObject" Target="../embeddings/oleObject3.bin" TargetMode="Internal" /><Relationship Id="rId5" Type="http://schemas.openxmlformats.org/officeDocument/2006/relationships/image" Target="../media/image16.emf" /><Relationship Id="rId6" Type="http://schemas.openxmlformats.org/officeDocument/2006/relationships/vmlDrawing" Target="../drawings/vmlDrawing2.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bin" TargetMode="Internal" /><Relationship Id="rId3" Type="http://schemas.openxmlformats.org/officeDocument/2006/relationships/image" Target="../media/image17.emf" /><Relationship Id="rId4" Type="http://schemas.openxmlformats.org/officeDocument/2006/relationships/vmlDrawing" Target="../drawings/vmlDrawing3.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21333;&#20803;&#30446;&#26631;.tif" TargetMode="External" /><Relationship Id="rId3" Type="http://schemas.openxmlformats.org/officeDocument/2006/relationships/image" Target="../media/image3.tiff" /><Relationship Id="rId4" Type="http://schemas.openxmlformats.org/officeDocument/2006/relationships/image" Target="file:///D:\&#28487;&#28487;\&#21407;&#22987;&#25991;&#20214;\&#35821;&#25991;&#20154;&#25945;&#29256;&#24517;&#20462;&#19979;&#20876;(2021.1.21&#25945;&#29992;&#20986;&#25104;&#20070;)\&#22270;6.tif" TargetMode="External" /><Relationship Id="rId5" Type="http://schemas.openxmlformats.org/officeDocument/2006/relationships/image" Target="../media/image4.tif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bin" TargetMode="Internal" /><Relationship Id="rId3" Type="http://schemas.openxmlformats.org/officeDocument/2006/relationships/image" Target="../media/image18.emf" /><Relationship Id="rId4" Type="http://schemas.openxmlformats.org/officeDocument/2006/relationships/image" Target="../media/image19.png" /><Relationship Id="rId5" Type="http://schemas.openxmlformats.org/officeDocument/2006/relationships/vmlDrawing" Target="../drawings/vmlDrawing4.v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6.bin" TargetMode="Internal" /><Relationship Id="rId3" Type="http://schemas.openxmlformats.org/officeDocument/2006/relationships/image" Target="../media/image20.emf" /><Relationship Id="rId4" Type="http://schemas.openxmlformats.org/officeDocument/2006/relationships/vmlDrawing" Target="../drawings/vmlDrawing5.v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20869;&#23481;&#25552;&#35201;.tif" TargetMode="External" /><Relationship Id="rId3" Type="http://schemas.openxmlformats.org/officeDocument/2006/relationships/image" Target="../media/image5.tiff" /><Relationship Id="rId4" Type="http://schemas.openxmlformats.org/officeDocument/2006/relationships/image" Target="file:///D:\&#28487;&#28487;\&#21407;&#22987;&#25991;&#20214;\&#35821;&#25991;&#20154;&#25945;&#29256;&#24517;&#20462;&#19979;&#20876;(2021.1.21&#25945;&#29992;&#20986;&#25104;&#20070;)\&#22270;7.tif" TargetMode="External" /><Relationship Id="rId5" Type="http://schemas.openxmlformats.org/officeDocument/2006/relationships/image" Target="../media/image6.tiff" /><Relationship Id="rId6"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7.bin" TargetMode="Internal" /><Relationship Id="rId3" Type="http://schemas.openxmlformats.org/officeDocument/2006/relationships/image" Target="../media/image21.emf" /><Relationship Id="rId4" Type="http://schemas.openxmlformats.org/officeDocument/2006/relationships/vmlDrawing" Target="../drawings/vmlDrawing6.v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8.bin" TargetMode="Internal" /><Relationship Id="rId3" Type="http://schemas.openxmlformats.org/officeDocument/2006/relationships/image" Target="../media/image22.emf" /><Relationship Id="rId4" Type="http://schemas.openxmlformats.org/officeDocument/2006/relationships/oleObject" Target="../embeddings/oleObject9.bin" TargetMode="Internal" /><Relationship Id="rId5" Type="http://schemas.openxmlformats.org/officeDocument/2006/relationships/image" Target="../media/image23.emf" /><Relationship Id="rId6" Type="http://schemas.openxmlformats.org/officeDocument/2006/relationships/vmlDrawing" Target="../drawings/vmlDrawing7.v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0.bin" TargetMode="Internal" /><Relationship Id="rId3" Type="http://schemas.openxmlformats.org/officeDocument/2006/relationships/image" Target="../media/image24.emf" /><Relationship Id="rId4" Type="http://schemas.openxmlformats.org/officeDocument/2006/relationships/vmlDrawing" Target="../drawings/vmlDrawing8.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23398;&#20064;&#31574;&#30053;.tif" TargetMode="External" /><Relationship Id="rId3" Type="http://schemas.openxmlformats.org/officeDocument/2006/relationships/image" Target="../media/image8.tiff"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1.bin" TargetMode="Internal" /><Relationship Id="rId3" Type="http://schemas.openxmlformats.org/officeDocument/2006/relationships/image" Target="../media/image25.emf" /><Relationship Id="rId4" Type="http://schemas.openxmlformats.org/officeDocument/2006/relationships/vmlDrawing" Target="../drawings/vmlDrawing9.v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2.bin" TargetMode="Internal" /><Relationship Id="rId3" Type="http://schemas.openxmlformats.org/officeDocument/2006/relationships/image" Target="../media/image26.emf" /><Relationship Id="rId4" Type="http://schemas.openxmlformats.org/officeDocument/2006/relationships/vmlDrawing" Target="../drawings/vmlDrawing10.v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云"/>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0" y="4065588"/>
            <a:ext cx="12201525" cy="279241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标题 1"/>
          <p:cNvSpPr>
            <a:spLocks noGrp="1"/>
          </p:cNvSpPr>
          <p:nvPr>
            <p:ph type="ctrTitle"/>
          </p:nvPr>
        </p:nvSpPr>
        <p:spPr>
          <a:xfrm>
            <a:off x="478582" y="477466"/>
            <a:ext cx="10361851" cy="1470365"/>
          </a:xfrm>
        </p:spPr>
        <p:txBody>
          <a:bodyPr>
            <a:normAutofit/>
          </a:bodyPr>
          <a:lstStyle/>
          <a:p>
            <a:pPr algn="l"/>
            <a:r>
              <a:rPr lang="zh-CN" altLang="en-US" sz="4800" smtClean="0">
                <a:solidFill>
                  <a:schemeClr val="bg1"/>
                </a:solidFill>
                <a:latin typeface="黑体" pitchFamily="2" charset="-122"/>
                <a:ea typeface="黑体" pitchFamily="2" charset="-122"/>
              </a:rPr>
              <a:t>第三单元</a:t>
            </a:r>
            <a:r>
              <a:rPr lang="zh-CN" altLang="en-US" sz="4800">
                <a:solidFill>
                  <a:schemeClr val="bg1"/>
                </a:solidFill>
                <a:latin typeface="黑体" pitchFamily="2" charset="-122"/>
                <a:ea typeface="黑体" pitchFamily="2" charset="-122"/>
              </a:rPr>
              <a:t>　</a:t>
            </a:r>
          </a:p>
        </p:txBody>
      </p:sp>
      <p:sp>
        <p:nvSpPr>
          <p:cNvPr id="3" name="副标题 2"/>
          <p:cNvSpPr>
            <a:spLocks noGrp="1"/>
          </p:cNvSpPr>
          <p:nvPr>
            <p:ph type="subTitle" idx="1"/>
          </p:nvPr>
        </p:nvSpPr>
        <p:spPr>
          <a:xfrm>
            <a:off x="118542" y="2324860"/>
            <a:ext cx="11881320" cy="1753006"/>
          </a:xfrm>
        </p:spPr>
        <p:txBody>
          <a:bodyPr>
            <a:normAutofit fontScale="92500" lnSpcReduction="10000"/>
          </a:bodyPr>
          <a:lstStyle/>
          <a:p>
            <a:pPr>
              <a:lnSpc>
                <a:spcPct val="150000"/>
              </a:lnSpc>
              <a:spcBef>
                <a:spcPct val="0"/>
              </a:spcBef>
            </a:pPr>
            <a:r>
              <a:rPr lang="zh-CN" altLang="en-US" sz="4000">
                <a:solidFill>
                  <a:schemeClr val="bg1"/>
                </a:solidFill>
                <a:latin typeface="方正小标宋_GBK" pitchFamily="65" charset="-122"/>
                <a:ea typeface="方正小标宋_GBK" pitchFamily="65" charset="-122"/>
              </a:rPr>
              <a:t>　</a:t>
            </a:r>
            <a:r>
              <a:rPr lang="en-US" altLang="zh-CN" sz="4000">
                <a:solidFill>
                  <a:schemeClr val="bg1"/>
                </a:solidFill>
                <a:latin typeface="方正小标宋_GBK" pitchFamily="65" charset="-122"/>
                <a:ea typeface="方正小标宋_GBK" pitchFamily="65" charset="-122"/>
              </a:rPr>
              <a:t>7</a:t>
            </a:r>
            <a:r>
              <a:rPr lang="zh-CN" altLang="en-US" sz="4000">
                <a:solidFill>
                  <a:schemeClr val="bg1"/>
                </a:solidFill>
                <a:latin typeface="方正小标宋_GBK" pitchFamily="65" charset="-122"/>
                <a:ea typeface="方正小标宋_GBK" pitchFamily="65" charset="-122"/>
              </a:rPr>
              <a:t>　青蒿素：人类征服疾病的一小步　</a:t>
            </a:r>
            <a:endParaRPr lang="en-US" altLang="zh-CN" sz="4000" smtClean="0">
              <a:solidFill>
                <a:schemeClr val="bg1"/>
              </a:solidFill>
              <a:latin typeface="方正小标宋_GBK" pitchFamily="65" charset="-122"/>
              <a:ea typeface="方正小标宋_GBK" pitchFamily="65" charset="-122"/>
            </a:endParaRPr>
          </a:p>
          <a:p>
            <a:pPr>
              <a:lnSpc>
                <a:spcPct val="150000"/>
              </a:lnSpc>
              <a:spcBef>
                <a:spcPct val="0"/>
              </a:spcBef>
            </a:pPr>
            <a:r>
              <a:rPr lang="zh-CN" altLang="en-US" sz="4000" smtClean="0">
                <a:solidFill>
                  <a:schemeClr val="bg1"/>
                </a:solidFill>
                <a:latin typeface="方正小标宋_GBK" pitchFamily="65" charset="-122"/>
                <a:ea typeface="方正小标宋_GBK" pitchFamily="65" charset="-122"/>
              </a:rPr>
              <a:t>*</a:t>
            </a:r>
            <a:r>
              <a:rPr lang="zh-CN" altLang="en-US" sz="4000">
                <a:solidFill>
                  <a:schemeClr val="bg1"/>
                </a:solidFill>
                <a:latin typeface="方正小标宋_GBK" pitchFamily="65" charset="-122"/>
                <a:ea typeface="方正小标宋_GBK" pitchFamily="65" charset="-122"/>
              </a:rPr>
              <a:t>一名物理学家的教育历程</a:t>
            </a:r>
          </a:p>
        </p:txBody>
      </p:sp>
      <p:pic>
        <p:nvPicPr>
          <p:cNvPr id="5" name="Picture 3" descr="树"/>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10323513" y="4122738"/>
            <a:ext cx="1866900" cy="273526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76904606"/>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415043" y="1420495"/>
            <a:ext cx="11377262" cy="1245352"/>
          </a:xfrm>
        </p:spPr>
        <p:txBody>
          <a:bodyPr/>
          <a:lstStyle/>
          <a:p>
            <a:pPr indent="713740" algn="just">
              <a:tabLst>
                <a:tab pos="5829300"/>
                <a:tab pos="9372600"/>
              </a:tabLst>
            </a:pPr>
            <a:r>
              <a:rPr lang="zh-CN" altLang="zh-CN" kern="100">
                <a:ea typeface="黑体"/>
                <a:cs typeface="Times New Roman"/>
              </a:rPr>
              <a:t>作者简介</a:t>
            </a:r>
            <a:endParaRPr lang="zh-CN" altLang="zh-CN" sz="1050" kern="100">
              <a:latin typeface="宋体"/>
              <a:cs typeface="Courier New"/>
            </a:endParaRPr>
          </a:p>
          <a:p>
            <a:pPr indent="713740" algn="ctr">
              <a:tabLst>
                <a:tab pos="5829300"/>
                <a:tab pos="9372600"/>
              </a:tabLst>
            </a:pPr>
            <a:r>
              <a:rPr lang="zh-CN" altLang="zh-CN" kern="100">
                <a:ea typeface="黑体"/>
                <a:cs typeface="Times New Roman"/>
              </a:rPr>
              <a:t>给了人生另一种答案</a:t>
            </a:r>
            <a:r>
              <a:rPr lang="en-US" altLang="zh-CN" kern="100">
                <a:ea typeface="黑体"/>
                <a:cs typeface="Courier New"/>
              </a:rPr>
              <a:t>——</a:t>
            </a:r>
            <a:r>
              <a:rPr lang="zh-CN" altLang="zh-CN" kern="100">
                <a:ea typeface="黑体"/>
                <a:cs typeface="Times New Roman"/>
              </a:rPr>
              <a:t>屠</a:t>
            </a:r>
            <a:r>
              <a:rPr lang="zh-CN" altLang="zh-CN" kern="100" smtClean="0">
                <a:ea typeface="黑体"/>
                <a:cs typeface="Times New Roman"/>
              </a:rPr>
              <a:t>呦呦</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414399357"/>
              </p:ext>
            </p:extLst>
          </p:nvPr>
        </p:nvGraphicFramePr>
        <p:xfrm>
          <a:off x="4175273" y="765498"/>
          <a:ext cx="2640013" cy="755650"/>
        </p:xfrm>
        <a:graphic>
          <a:graphicData uri="http://schemas.openxmlformats.org/presentationml/2006/ole">
            <mc:AlternateContent>
              <mc:Choice xmlns:v="urn:schemas-microsoft-com:vml" Requires="v">
                <p:oleObj spid="_x0000_s1038" name="文档" r:id="rId2" imgW="2645376" imgH="759626" progId="word.document.8">
                  <p:embed/>
                </p:oleObj>
              </mc:Choice>
              <mc:Fallback>
                <p:oleObj name="文档" r:id="rId2" imgW="2645376" imgH="759626" progId="word.document.8">
                  <p:embed/>
                  <p:pic>
                    <p:nvPicPr>
                      <p:cNvPr id="0" name="OLE substitute image"/>
                      <p:cNvPicPr/>
                      <p:nvPr/>
                    </p:nvPicPr>
                    <p:blipFill>
                      <a:blip r:embed="rId3"/>
                      <a:stretch>
                        <a:fillRect/>
                      </a:stretch>
                    </p:blipFill>
                    <p:spPr>
                      <a:xfrm>
                        <a:off x="4175273" y="765498"/>
                        <a:ext cx="2640013" cy="755650"/>
                      </a:xfrm>
                      <a:prstGeom prst="rect">
                        <a:avLst/>
                      </a:prstGeom>
                      <a:noFill/>
                    </p:spPr>
                  </p:pic>
                </p:oleObj>
              </mc:Fallback>
            </mc:AlternateContent>
          </a:graphicData>
        </a:graphic>
      </p:graphicFrame>
      <p:pic>
        <p:nvPicPr>
          <p:cNvPr id="13327" name="Picture 15" descr="D:\潇潇\原始文件\语文人教版必修下册(2021.1.21教用出成书)\Y16.TIF"/>
          <p:cNvPicPr>
            <a:picLocks noChangeAspect="1" noChangeArrowheads="1"/>
          </p:cNvPicPr>
          <p:nvPr/>
        </p:nvPicPr>
        <p:blipFill>
          <a:blip r:embed="rId5" r:link="rId4">
            <a:extLst>
              <a:ext uri="{28A0092B-C50C-407E-A947-70E740481C1C}">
                <a14:useLocalDpi xmlns="" xmlns:a14="http://schemas.microsoft.com/office/drawing/2010/main" val="0"/>
              </a:ext>
            </a:extLst>
          </a:blip>
          <a:stretch>
            <a:fillRect/>
          </a:stretch>
        </p:blipFill>
        <p:spPr bwMode="auto">
          <a:xfrm>
            <a:off x="4871070" y="2709714"/>
            <a:ext cx="2324100" cy="291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072889375"/>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tab pos="9372600"/>
              </a:tabLst>
            </a:pPr>
            <a:r>
              <a:rPr lang="zh-CN" altLang="zh-CN" kern="100">
                <a:cs typeface="Times New Roman"/>
              </a:rPr>
              <a:t>屠呦呦，女，中国药学家。</a:t>
            </a:r>
            <a:r>
              <a:rPr lang="en-US" altLang="zh-CN" kern="100"/>
              <a:t>1930</a:t>
            </a:r>
            <a:r>
              <a:rPr lang="zh-CN" altLang="zh-CN" kern="100">
                <a:cs typeface="Times New Roman"/>
              </a:rPr>
              <a:t>年</a:t>
            </a:r>
            <a:r>
              <a:rPr lang="en-US" altLang="zh-CN" kern="100"/>
              <a:t>12</a:t>
            </a:r>
            <a:r>
              <a:rPr lang="zh-CN" altLang="zh-CN" kern="100">
                <a:cs typeface="Times New Roman"/>
              </a:rPr>
              <a:t>月</a:t>
            </a:r>
            <a:r>
              <a:rPr lang="en-US" altLang="zh-CN" kern="100"/>
              <a:t>30</a:t>
            </a:r>
            <a:r>
              <a:rPr lang="zh-CN" altLang="zh-CN" kern="100">
                <a:cs typeface="Times New Roman"/>
              </a:rPr>
              <a:t>日生于浙江宁波，</a:t>
            </a:r>
            <a:r>
              <a:rPr lang="en-US" altLang="zh-CN" kern="100"/>
              <a:t>1951</a:t>
            </a:r>
            <a:r>
              <a:rPr lang="zh-CN" altLang="zh-CN" kern="100">
                <a:cs typeface="Times New Roman"/>
              </a:rPr>
              <a:t>年考入北京大学，在医学院药学系生药专业学习。</a:t>
            </a:r>
            <a:r>
              <a:rPr lang="en-US" altLang="zh-CN" kern="100"/>
              <a:t>1955</a:t>
            </a:r>
            <a:r>
              <a:rPr lang="zh-CN" altLang="zh-CN" kern="100">
                <a:cs typeface="Times New Roman"/>
              </a:rPr>
              <a:t>年，毕业于北京医学院</a:t>
            </a:r>
            <a:r>
              <a:rPr lang="en-US" altLang="zh-CN" kern="100"/>
              <a:t>(</a:t>
            </a:r>
            <a:r>
              <a:rPr lang="zh-CN" altLang="zh-CN" kern="100">
                <a:cs typeface="Times New Roman"/>
              </a:rPr>
              <a:t>今北京大学医学部</a:t>
            </a:r>
            <a:r>
              <a:rPr lang="en-US" altLang="zh-CN" kern="100"/>
              <a:t>)</a:t>
            </a:r>
            <a:r>
              <a:rPr lang="zh-CN" altLang="zh-CN" kern="100">
                <a:cs typeface="Times New Roman"/>
              </a:rPr>
              <a:t>。毕业后曾接受中医培训两年半，并一直在中国中医研究院</a:t>
            </a:r>
            <a:r>
              <a:rPr lang="en-US" altLang="zh-CN" kern="100"/>
              <a:t>(2005</a:t>
            </a:r>
            <a:r>
              <a:rPr lang="zh-CN" altLang="zh-CN" kern="100">
                <a:cs typeface="Times New Roman"/>
              </a:rPr>
              <a:t>年更名为中国中医科学院</a:t>
            </a:r>
            <a:r>
              <a:rPr lang="en-US" altLang="zh-CN" kern="100"/>
              <a:t>)</a:t>
            </a:r>
            <a:r>
              <a:rPr lang="zh-CN" altLang="zh-CN" kern="100">
                <a:cs typeface="Times New Roman"/>
              </a:rPr>
              <a:t>工作。现为中国中医科学院的首席科学家，中国中医研究院终身研究员兼首席研究员，青蒿素研究开发中心主任。</a:t>
            </a:r>
            <a:r>
              <a:rPr lang="en-US" altLang="zh-CN" kern="100"/>
              <a:t>2011</a:t>
            </a:r>
            <a:r>
              <a:rPr lang="zh-CN" altLang="zh-CN" kern="100">
                <a:cs typeface="Times New Roman"/>
              </a:rPr>
              <a:t>年</a:t>
            </a:r>
            <a:r>
              <a:rPr lang="en-US" altLang="zh-CN" kern="100"/>
              <a:t>9</a:t>
            </a:r>
            <a:r>
              <a:rPr lang="zh-CN" altLang="zh-CN" kern="100">
                <a:cs typeface="Times New Roman"/>
              </a:rPr>
              <a:t>月，获得拉斯克奖和葛兰素史克中国研发中心</a:t>
            </a:r>
            <a:r>
              <a:rPr lang="en-US" altLang="zh-CN" kern="100">
                <a:latin typeface="宋体"/>
                <a:cs typeface="Times New Roman"/>
              </a:rPr>
              <a:t>“</a:t>
            </a:r>
            <a:r>
              <a:rPr lang="zh-CN" altLang="zh-CN" kern="100">
                <a:cs typeface="Times New Roman"/>
              </a:rPr>
              <a:t>生命科学杰出成就奖</a:t>
            </a:r>
            <a:r>
              <a:rPr lang="en-US" altLang="zh-CN" kern="100">
                <a:latin typeface="宋体"/>
                <a:cs typeface="Times New Roman"/>
              </a:rPr>
              <a:t>”</a:t>
            </a:r>
            <a:r>
              <a:rPr lang="zh-CN" altLang="zh-CN" kern="100">
                <a:cs typeface="Times New Roman"/>
              </a:rPr>
              <a:t>。</a:t>
            </a:r>
            <a:r>
              <a:rPr lang="en-US" altLang="zh-CN" kern="100"/>
              <a:t>2015</a:t>
            </a:r>
            <a:r>
              <a:rPr lang="zh-CN" altLang="zh-CN" kern="100">
                <a:cs typeface="Times New Roman"/>
              </a:rPr>
              <a:t>年</a:t>
            </a:r>
            <a:r>
              <a:rPr lang="en-US" altLang="zh-CN" kern="100"/>
              <a:t>10</a:t>
            </a:r>
            <a:r>
              <a:rPr lang="zh-CN" altLang="zh-CN" kern="100">
                <a:cs typeface="Times New Roman"/>
              </a:rPr>
              <a:t>月，屠呦呦获得诺贝尔生理学或医学奖，理由是她发现了青蒿素，这种药品可以有效降低疟疾患者的死亡率。她成为首获科学类诺贝尔奖的中国人</a:t>
            </a:r>
            <a:r>
              <a:rPr lang="zh-CN" altLang="zh-CN" kern="100" smtClean="0">
                <a:cs typeface="Times New Roman"/>
              </a:rPr>
              <a:t>。</a:t>
            </a:r>
            <a:r>
              <a:rPr lang="en-US" altLang="zh-CN" kern="100">
                <a:cs typeface="Courier New"/>
              </a:rPr>
              <a:t>2017</a:t>
            </a:r>
            <a:r>
              <a:rPr lang="zh-CN" altLang="zh-CN" kern="100">
                <a:cs typeface="Times New Roman"/>
              </a:rPr>
              <a:t>年</a:t>
            </a:r>
            <a:r>
              <a:rPr lang="en-US" altLang="zh-CN" kern="100">
                <a:cs typeface="Courier New"/>
              </a:rPr>
              <a:t>1</a:t>
            </a:r>
            <a:r>
              <a:rPr lang="zh-CN" altLang="zh-CN" kern="100">
                <a:cs typeface="Times New Roman"/>
              </a:rPr>
              <a:t>月</a:t>
            </a:r>
            <a:r>
              <a:rPr lang="en-US" altLang="zh-CN" kern="100">
                <a:cs typeface="Courier New"/>
              </a:rPr>
              <a:t>9</a:t>
            </a:r>
            <a:r>
              <a:rPr lang="zh-CN" altLang="zh-CN" kern="100">
                <a:cs typeface="Times New Roman"/>
              </a:rPr>
              <a:t>日，屠呦呦获得</a:t>
            </a:r>
            <a:r>
              <a:rPr lang="en-US" altLang="zh-CN" kern="100">
                <a:cs typeface="Courier New"/>
              </a:rPr>
              <a:t>2016</a:t>
            </a:r>
            <a:r>
              <a:rPr lang="zh-CN" altLang="zh-CN" kern="100">
                <a:cs typeface="Times New Roman"/>
              </a:rPr>
              <a:t>年度国家最高科学技术奖。</a:t>
            </a:r>
            <a:r>
              <a:rPr lang="en-US" altLang="zh-CN" kern="100">
                <a:cs typeface="Courier New"/>
              </a:rPr>
              <a:t>2018</a:t>
            </a:r>
            <a:r>
              <a:rPr lang="zh-CN" altLang="zh-CN" kern="100">
                <a:cs typeface="Times New Roman"/>
              </a:rPr>
              <a:t>年</a:t>
            </a:r>
            <a:r>
              <a:rPr lang="en-US" altLang="zh-CN" kern="100">
                <a:cs typeface="Courier New"/>
              </a:rPr>
              <a:t>12</a:t>
            </a:r>
            <a:r>
              <a:rPr lang="zh-CN" altLang="zh-CN" kern="100">
                <a:cs typeface="Times New Roman"/>
              </a:rPr>
              <a:t>月</a:t>
            </a:r>
            <a:r>
              <a:rPr lang="en-US" altLang="zh-CN" kern="100">
                <a:cs typeface="Courier New"/>
              </a:rPr>
              <a:t>18</a:t>
            </a:r>
            <a:r>
              <a:rPr lang="zh-CN" altLang="zh-CN" kern="100">
                <a:cs typeface="Times New Roman"/>
              </a:rPr>
              <a:t>日，党中央、国务院授予屠呦呦同志改革先锋称号，颁授改革先锋奖章</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073977539"/>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642110"/>
          </a:xfrm>
        </p:spPr>
        <p:txBody>
          <a:bodyPr/>
          <a:lstStyle/>
          <a:p>
            <a:pPr indent="713740" algn="ctr">
              <a:tabLst>
                <a:tab pos="5829300"/>
                <a:tab pos="9372600"/>
              </a:tabLst>
            </a:pPr>
            <a:r>
              <a:rPr lang="zh-CN" altLang="zh-CN" kern="100">
                <a:ea typeface="黑体"/>
                <a:cs typeface="Times New Roman"/>
              </a:rPr>
              <a:t>著名物理学家</a:t>
            </a:r>
            <a:r>
              <a:rPr lang="en-US" altLang="zh-CN" kern="100">
                <a:ea typeface="黑体"/>
                <a:cs typeface="Courier New"/>
              </a:rPr>
              <a:t>——</a:t>
            </a:r>
            <a:r>
              <a:rPr lang="zh-CN" altLang="zh-CN" kern="100">
                <a:ea typeface="黑体"/>
                <a:cs typeface="Times New Roman"/>
              </a:rPr>
              <a:t>加来道</a:t>
            </a:r>
            <a:r>
              <a:rPr lang="zh-CN" altLang="zh-CN" kern="100" smtClean="0">
                <a:ea typeface="黑体"/>
                <a:cs typeface="Times New Roman"/>
              </a:rPr>
              <a:t>雄</a:t>
            </a:r>
            <a:endParaRPr lang="en-US" altLang="zh-CN" kern="100" smtClean="0">
              <a:ea typeface="黑体"/>
              <a:cs typeface="Times New Roman"/>
            </a:endParaRPr>
          </a:p>
        </p:txBody>
      </p:sp>
      <p:pic>
        <p:nvPicPr>
          <p:cNvPr id="21506" name="Picture 2" descr="D:\潇潇\原始文件\语文人教版必修下册(2021.1.21教用出成书)\Y54.TIF"/>
          <p:cNvPicPr>
            <a:picLocks noChangeAspect="1" noChangeArrowheads="1"/>
          </p:cNvPicPr>
          <p:nvPr/>
        </p:nvPicPr>
        <p:blipFill>
          <a:blip r:embed="rId3" r:link="rId2">
            <a:extLst>
              <a:ext uri="{28A0092B-C50C-407E-A947-70E740481C1C}">
                <a14:useLocalDpi xmlns="" xmlns:a14="http://schemas.microsoft.com/office/drawing/2010/main" val="0"/>
              </a:ext>
            </a:extLst>
          </a:blip>
          <a:stretch>
            <a:fillRect/>
          </a:stretch>
        </p:blipFill>
        <p:spPr bwMode="auto">
          <a:xfrm>
            <a:off x="9755013" y="1989634"/>
            <a:ext cx="2028825" cy="302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内容占位符 2"/>
          <p:cNvSpPr txBox="1"/>
          <p:nvPr/>
        </p:nvSpPr>
        <p:spPr>
          <a:xfrm>
            <a:off x="406573" y="1341562"/>
            <a:ext cx="9348439" cy="4935849"/>
          </a:xfrm>
          <a:prstGeom prst="rect">
            <a:avLst/>
          </a:prstGeom>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tab pos="9372600"/>
              </a:tabLst>
            </a:pPr>
            <a:r>
              <a:rPr lang="zh-CN" altLang="zh-CN" kern="100">
                <a:cs typeface="Times New Roman"/>
              </a:rPr>
              <a:t>加来道雄，美籍日裔，科学畅销书作者，美国加州大学伯克利分校物理学博士、纽约城市大学研究生中心理论物理学教授，超弦理论的专家。加来道雄的著作广受赞誉，《构想未来》《超越爱因斯坦和超空间》《平行宇宙》均被《纽约时报》和《华盛顿邮报》提名为当年的最佳科学读物之一。他主持着一档全美国联网的科学广播节目，还在《晓闻热线》《</a:t>
            </a:r>
            <a:r>
              <a:rPr lang="en-US" altLang="zh-CN" kern="100">
                <a:cs typeface="Courier New"/>
              </a:rPr>
              <a:t>60</a:t>
            </a:r>
            <a:r>
              <a:rPr lang="zh-CN" altLang="zh-CN" kern="100">
                <a:cs typeface="Times New Roman"/>
              </a:rPr>
              <a:t>分钟》《早安美国》以及《拉里</a:t>
            </a:r>
            <a:r>
              <a:rPr lang="en-US" altLang="zh-CN" kern="100">
                <a:cs typeface="Courier New"/>
              </a:rPr>
              <a:t>·</a:t>
            </a:r>
            <a:r>
              <a:rPr lang="zh-CN" altLang="zh-CN" kern="100">
                <a:cs typeface="Times New Roman"/>
              </a:rPr>
              <a:t>金直播在线》等全美国性电视节目中亮相。</a:t>
            </a:r>
            <a:endParaRPr lang="zh-CN" altLang="zh-CN" sz="1050" kern="100">
              <a:effectLst/>
              <a:latin typeface="宋体"/>
              <a:cs typeface="Courier New"/>
            </a:endParaRPr>
          </a:p>
        </p:txBody>
      </p:sp>
    </p:spTree>
    <p:extLst>
      <p:ext uri="{BB962C8B-B14F-4D97-AF65-F5344CB8AC3E}">
        <p14:creationId xmlns="" xmlns:p14="http://schemas.microsoft.com/office/powerpoint/2010/main" val="4170780586"/>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651174"/>
          </a:xfrm>
        </p:spPr>
        <p:txBody>
          <a:bodyPr/>
          <a:lstStyle/>
          <a:p>
            <a:pPr indent="713740" algn="just">
              <a:lnSpc>
                <a:spcPct val="130000"/>
              </a:lnSpc>
              <a:tabLst>
                <a:tab pos="5829300"/>
                <a:tab pos="9372600"/>
              </a:tabLst>
            </a:pPr>
            <a:r>
              <a:rPr lang="zh-CN" altLang="zh-CN" kern="100">
                <a:ea typeface="黑体"/>
                <a:cs typeface="Times New Roman"/>
              </a:rPr>
              <a:t>写作背景</a:t>
            </a:r>
            <a:endParaRPr lang="zh-CN" altLang="zh-CN" sz="1050" kern="100">
              <a:latin typeface="宋体"/>
              <a:cs typeface="Courier New"/>
            </a:endParaRPr>
          </a:p>
          <a:p>
            <a:pPr indent="713740" algn="just">
              <a:lnSpc>
                <a:spcPct val="130000"/>
              </a:lnSpc>
              <a:tabLst>
                <a:tab pos="5829300"/>
                <a:tab pos="9372600"/>
              </a:tabLst>
            </a:pPr>
            <a:r>
              <a:rPr lang="zh-CN" altLang="zh-CN" kern="100">
                <a:cs typeface="Times New Roman"/>
              </a:rPr>
              <a:t>《青蒿素：人类征服疾病的一小步》：</a:t>
            </a:r>
            <a:r>
              <a:rPr lang="en-US" altLang="zh-CN" kern="100">
                <a:cs typeface="Courier New"/>
              </a:rPr>
              <a:t>2011</a:t>
            </a:r>
            <a:r>
              <a:rPr lang="zh-CN" altLang="zh-CN" kern="100">
                <a:cs typeface="Times New Roman"/>
              </a:rPr>
              <a:t>年中国科学家屠呦呦获得拉斯克临床医学奖。获奖理由是</a:t>
            </a:r>
            <a:r>
              <a:rPr lang="en-US" altLang="zh-CN" kern="100">
                <a:latin typeface="宋体"/>
                <a:cs typeface="Times New Roman"/>
              </a:rPr>
              <a:t>“</a:t>
            </a:r>
            <a:r>
              <a:rPr lang="zh-CN" altLang="zh-CN" kern="100">
                <a:cs typeface="Times New Roman"/>
              </a:rPr>
              <a:t>因为发现青蒿素</a:t>
            </a:r>
            <a:r>
              <a:rPr lang="en-US" altLang="zh-CN" kern="100">
                <a:cs typeface="Courier New"/>
              </a:rPr>
              <a:t>——</a:t>
            </a:r>
            <a:r>
              <a:rPr lang="zh-CN" altLang="zh-CN" kern="100">
                <a:cs typeface="Times New Roman"/>
              </a:rPr>
              <a:t>一种用于治疗疟疾的药物，挽救了全球特别是发展中国家的数百万人的生命</a:t>
            </a:r>
            <a:r>
              <a:rPr lang="en-US" altLang="zh-CN" kern="100">
                <a:latin typeface="宋体"/>
                <a:cs typeface="Times New Roman"/>
              </a:rPr>
              <a:t>”</a:t>
            </a:r>
            <a:r>
              <a:rPr lang="zh-CN" altLang="zh-CN" kern="100">
                <a:cs typeface="Times New Roman"/>
              </a:rPr>
              <a:t>。本文根据屠呦呦接受拉斯克奖时的演讲及同年发表于《自然医学》杂志的论文编写而成。</a:t>
            </a:r>
            <a:endParaRPr lang="zh-CN" altLang="zh-CN" sz="1050" kern="100">
              <a:latin typeface="宋体"/>
              <a:cs typeface="Courier New"/>
            </a:endParaRPr>
          </a:p>
          <a:p>
            <a:pPr indent="713740" algn="just">
              <a:lnSpc>
                <a:spcPct val="130000"/>
              </a:lnSpc>
              <a:tabLst>
                <a:tab pos="5829300"/>
                <a:tab pos="9372600"/>
              </a:tabLst>
            </a:pPr>
            <a:r>
              <a:rPr lang="zh-CN" altLang="zh-CN" kern="100">
                <a:cs typeface="Times New Roman"/>
              </a:rPr>
              <a:t>《一名物理学家的教育历程》：在当代物理学中有一些非常重要却又艰深的思想，往往因为难以形象浅显地解说而不能为公众所了解。加来道雄不畏艰难，在《超越时空》一书中用很生动的方式向读者展示了现代物理前沿之一</a:t>
            </a:r>
            <a:r>
              <a:rPr lang="en-US" altLang="zh-CN" kern="100">
                <a:cs typeface="Courier New"/>
              </a:rPr>
              <a:t>——</a:t>
            </a:r>
            <a:r>
              <a:rPr lang="zh-CN" altLang="zh-CN" kern="100">
                <a:cs typeface="Times New Roman"/>
              </a:rPr>
              <a:t>超空间理论的来龙去脉</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170780586"/>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cs typeface="Times New Roman"/>
              </a:rPr>
              <a:t>超空间指通过多维度空间，快速地到达宇宙的另一端。加来道雄从小就有着强烈的好奇心，喜欢看魔法、幻想和科幻小说，被时间旅行、力场、平行宇宙等获得实现的可能性所深深吸引。阿尔伯特</a:t>
            </a:r>
            <a:r>
              <a:rPr lang="en-US" altLang="zh-CN" kern="100">
                <a:cs typeface="Courier New"/>
              </a:rPr>
              <a:t>·</a:t>
            </a:r>
            <a:r>
              <a:rPr lang="zh-CN" altLang="zh-CN" kern="100">
                <a:cs typeface="Times New Roman"/>
              </a:rPr>
              <a:t>爱因斯坦去世时，加来道雄虽然还是个孩子，但他记得人们低声谈论他的生平与死亡。后来，他在报纸上看到一张爱因斯坦书桌的照片，上面摆着爱因斯坦最伟大、未完成的研究成果的书稿。加来道雄就一直在琢磨着这个耗费爱因斯坦最后</a:t>
            </a:r>
            <a:r>
              <a:rPr lang="en-US" altLang="zh-CN" kern="100">
                <a:cs typeface="Courier New"/>
              </a:rPr>
              <a:t>30</a:t>
            </a:r>
            <a:r>
              <a:rPr lang="zh-CN" altLang="zh-CN" kern="100">
                <a:cs typeface="Times New Roman"/>
              </a:rPr>
              <a:t>年而未完成的梦想究竟是什么。从此，他就希望能够为完成爱因斯坦的工作尽一份力，将一切物理定律统一到一个理论中。最终，他也有所成就，成了超弦理论的奠基者之一</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170780586"/>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extLst>
              <p:ext uri="{D42A27DB-BD31-4B8C-83A1-F6EECF244321}">
                <p14:modId xmlns="" xmlns:p14="http://schemas.microsoft.com/office/powerpoint/2010/main" val="2948332955"/>
              </p:ext>
            </p:extLst>
          </p:nvPr>
        </p:nvGraphicFramePr>
        <p:xfrm>
          <a:off x="1175394" y="1485578"/>
          <a:ext cx="11112500" cy="4786313"/>
        </p:xfrm>
        <a:graphic>
          <a:graphicData uri="http://schemas.openxmlformats.org/presentationml/2006/ole">
            <mc:AlternateContent>
              <mc:Choice xmlns:v="urn:schemas-microsoft-com:vml" Requires="v">
                <p:oleObj spid="_x0000_s1039" name="文档" r:id="rId2" imgW="11116535" imgH="4938593" progId="word.document.8">
                  <p:embed/>
                </p:oleObj>
              </mc:Choice>
              <mc:Fallback>
                <p:oleObj name="文档" r:id="rId2" imgW="11116535" imgH="4938593" progId="word.document.8">
                  <p:embed/>
                  <p:pic>
                    <p:nvPicPr>
                      <p:cNvPr id="0" name="OLE substitute image"/>
                      <p:cNvPicPr/>
                      <p:nvPr/>
                    </p:nvPicPr>
                    <p:blipFill>
                      <a:blip r:embed="rId3"/>
                      <a:stretch>
                        <a:fillRect/>
                      </a:stretch>
                    </p:blipFill>
                    <p:spPr>
                      <a:xfrm>
                        <a:off x="1175394" y="1485578"/>
                        <a:ext cx="11112500" cy="4786313"/>
                      </a:xfrm>
                      <a:prstGeom prst="rect">
                        <a:avLst/>
                      </a:prstGeom>
                      <a:noFill/>
                    </p:spPr>
                  </p:pic>
                </p:oleObj>
              </mc:Fallback>
            </mc:AlternateContent>
          </a:graphicData>
        </a:graphic>
      </p:graphicFrame>
      <p:sp>
        <p:nvSpPr>
          <p:cNvPr id="7" name="Rectangle 6"/>
          <p:cNvSpPr>
            <a:spLocks noChangeArrowheads="1"/>
          </p:cNvSpPr>
          <p:nvPr/>
        </p:nvSpPr>
        <p:spPr bwMode="auto">
          <a:xfrm>
            <a:off x="5375126" y="1861776"/>
            <a:ext cx="1106393"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a:solidFill>
                  <a:srgbClr val="FF0000"/>
                </a:solidFill>
                <a:cs typeface="Courier New"/>
              </a:rPr>
              <a:t>h</a:t>
            </a:r>
            <a:r>
              <a:rPr lang="zh-CN" altLang="zh-CN" sz="2800" b="1" kern="100">
                <a:solidFill>
                  <a:srgbClr val="FF0000"/>
                </a:solidFill>
                <a:latin typeface="宋体"/>
                <a:cs typeface="Times New Roman"/>
              </a:rPr>
              <a:t>ā</a:t>
            </a:r>
            <a:r>
              <a:rPr lang="en-US" altLang="zh-CN" sz="2800" b="1" kern="100">
                <a:solidFill>
                  <a:srgbClr val="FF0000"/>
                </a:solidFill>
                <a:cs typeface="Courier New"/>
              </a:rPr>
              <a:t>o</a:t>
            </a:r>
            <a:r>
              <a:rPr lang="zh-CN" altLang="zh-CN" sz="2800" b="1" kern="100">
                <a:solidFill>
                  <a:srgbClr val="FF0000"/>
                </a:solidFill>
                <a:cs typeface="Times New Roman"/>
              </a:rPr>
              <a:t>　</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859922788"/>
              </p:ext>
            </p:extLst>
          </p:nvPr>
        </p:nvGraphicFramePr>
        <p:xfrm>
          <a:off x="2770509" y="837506"/>
          <a:ext cx="5268913" cy="758825"/>
        </p:xfrm>
        <a:graphic>
          <a:graphicData uri="http://schemas.openxmlformats.org/presentationml/2006/ole">
            <mc:AlternateContent>
              <mc:Choice xmlns:v="urn:schemas-microsoft-com:vml" Requires="v">
                <p:oleObj spid="_x0000_s1040" name="文档" r:id="rId4" imgW="5269078" imgH="759565" progId="word.document.8">
                  <p:embed/>
                </p:oleObj>
              </mc:Choice>
              <mc:Fallback>
                <p:oleObj name="文档" r:id="rId4" imgW="5269078" imgH="759565" progId="word.document.8">
                  <p:embed/>
                  <p:pic>
                    <p:nvPicPr>
                      <p:cNvPr id="0" name="OLE substitute image"/>
                      <p:cNvPicPr/>
                      <p:nvPr/>
                    </p:nvPicPr>
                    <p:blipFill>
                      <a:blip r:embed="rId5"/>
                      <a:stretch>
                        <a:fillRect/>
                      </a:stretch>
                    </p:blipFill>
                    <p:spPr>
                      <a:xfrm>
                        <a:off x="2770509" y="837506"/>
                        <a:ext cx="5268913" cy="758825"/>
                      </a:xfrm>
                      <a:prstGeom prst="rect">
                        <a:avLst/>
                      </a:prstGeom>
                      <a:noFill/>
                    </p:spPr>
                  </p:pic>
                </p:oleObj>
              </mc:Fallback>
            </mc:AlternateContent>
          </a:graphicData>
        </a:graphic>
      </p:graphicFrame>
      <p:sp>
        <p:nvSpPr>
          <p:cNvPr id="6" name="内容占位符 2"/>
          <p:cNvSpPr>
            <a:spLocks noGrp="1"/>
          </p:cNvSpPr>
          <p:nvPr>
            <p:ph idx="1"/>
          </p:nvPr>
        </p:nvSpPr>
        <p:spPr>
          <a:xfrm>
            <a:off x="415043" y="1269554"/>
            <a:ext cx="11377262" cy="622939"/>
          </a:xfrm>
        </p:spPr>
        <p:txBody>
          <a:bodyPr/>
          <a:lstStyle/>
          <a:p>
            <a:pPr indent="713740" algn="just">
              <a:tabLst>
                <a:tab pos="5829300"/>
                <a:tab pos="9372600"/>
              </a:tabLst>
            </a:pPr>
            <a:r>
              <a:rPr lang="zh-CN" altLang="zh-CN" kern="100">
                <a:ea typeface="黑体"/>
                <a:cs typeface="Times New Roman"/>
              </a:rPr>
              <a:t>字音</a:t>
            </a:r>
            <a:r>
              <a:rPr lang="zh-CN" altLang="zh-CN" kern="100" smtClean="0">
                <a:ea typeface="黑体"/>
                <a:cs typeface="Times New Roman"/>
              </a:rPr>
              <a:t>识记</a:t>
            </a:r>
            <a:endParaRPr lang="zh-CN" altLang="zh-CN" sz="1050" kern="100">
              <a:latin typeface="宋体"/>
              <a:cs typeface="Courier New"/>
            </a:endParaRPr>
          </a:p>
        </p:txBody>
      </p:sp>
      <p:sp>
        <p:nvSpPr>
          <p:cNvPr id="8" name="Rectangle 6"/>
          <p:cNvSpPr>
            <a:spLocks noChangeArrowheads="1"/>
          </p:cNvSpPr>
          <p:nvPr/>
        </p:nvSpPr>
        <p:spPr bwMode="auto">
          <a:xfrm>
            <a:off x="9433642" y="1861776"/>
            <a:ext cx="1104790"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nüè</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9" name="Rectangle 6"/>
          <p:cNvSpPr>
            <a:spLocks noChangeArrowheads="1"/>
          </p:cNvSpPr>
          <p:nvPr/>
        </p:nvSpPr>
        <p:spPr bwMode="auto">
          <a:xfrm>
            <a:off x="5447134" y="2437840"/>
            <a:ext cx="984565"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suǐ</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0" name="Rectangle 6"/>
          <p:cNvSpPr>
            <a:spLocks noChangeArrowheads="1"/>
          </p:cNvSpPr>
          <p:nvPr/>
        </p:nvSpPr>
        <p:spPr bwMode="auto">
          <a:xfrm>
            <a:off x="9367968" y="2437840"/>
            <a:ext cx="1407758"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a:solidFill>
                  <a:srgbClr val="FF0000"/>
                </a:solidFill>
                <a:cs typeface="Courier New"/>
              </a:rPr>
              <a:t>qi</a:t>
            </a:r>
            <a:r>
              <a:rPr lang="zh-CN" altLang="zh-CN" sz="2800" b="1" kern="100">
                <a:solidFill>
                  <a:srgbClr val="FF0000"/>
                </a:solidFill>
                <a:latin typeface="宋体"/>
                <a:cs typeface="Times New Roman"/>
              </a:rPr>
              <a:t>ǎ</a:t>
            </a:r>
            <a:r>
              <a:rPr lang="en-US" altLang="zh-CN" sz="2800" b="1" kern="100">
                <a:solidFill>
                  <a:srgbClr val="FF0000"/>
                </a:solidFill>
                <a:cs typeface="Courier New"/>
              </a:rPr>
              <a:t>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1" name="Rectangle 6"/>
          <p:cNvSpPr>
            <a:spLocks noChangeArrowheads="1"/>
          </p:cNvSpPr>
          <p:nvPr/>
        </p:nvSpPr>
        <p:spPr bwMode="auto">
          <a:xfrm>
            <a:off x="5491266" y="3013904"/>
            <a:ext cx="1107996"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latin typeface="宋体"/>
                <a:cs typeface="Times New Roman"/>
              </a:rPr>
              <a:t>ɡā</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2" name="Rectangle 6"/>
          <p:cNvSpPr>
            <a:spLocks noChangeArrowheads="1"/>
          </p:cNvSpPr>
          <p:nvPr/>
        </p:nvSpPr>
        <p:spPr bwMode="auto">
          <a:xfrm>
            <a:off x="9407574" y="3032780"/>
            <a:ext cx="1003801"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zhǐ</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3" name="Rectangle 6"/>
          <p:cNvSpPr>
            <a:spLocks noChangeArrowheads="1"/>
          </p:cNvSpPr>
          <p:nvPr/>
        </p:nvSpPr>
        <p:spPr bwMode="auto">
          <a:xfrm>
            <a:off x="5519142" y="3589968"/>
            <a:ext cx="1026243"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a:solidFill>
                  <a:srgbClr val="FF0000"/>
                </a:solidFill>
                <a:cs typeface="Courier New"/>
              </a:rPr>
              <a:t>l</a:t>
            </a:r>
            <a:r>
              <a:rPr lang="zh-CN" altLang="zh-CN" sz="2800" b="1" kern="100">
                <a:solidFill>
                  <a:srgbClr val="FF0000"/>
                </a:solidFill>
                <a:latin typeface="宋体"/>
                <a:cs typeface="Times New Roman"/>
              </a:rPr>
              <a:t>á</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4" name="Rectangle 6"/>
          <p:cNvSpPr>
            <a:spLocks noChangeArrowheads="1"/>
          </p:cNvSpPr>
          <p:nvPr/>
        </p:nvSpPr>
        <p:spPr bwMode="auto">
          <a:xfrm>
            <a:off x="9335566" y="3589968"/>
            <a:ext cx="1306768"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yu</a:t>
            </a:r>
            <a:r>
              <a:rPr lang="zh-CN" altLang="zh-CN" sz="2800" b="1" kern="100">
                <a:solidFill>
                  <a:srgbClr val="FF0000"/>
                </a:solidFill>
                <a:latin typeface="宋体"/>
                <a:cs typeface="Times New Roman"/>
              </a:rPr>
              <a:t>ā</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5" name="Rectangle 6"/>
          <p:cNvSpPr>
            <a:spLocks noChangeArrowheads="1"/>
          </p:cNvSpPr>
          <p:nvPr/>
        </p:nvSpPr>
        <p:spPr bwMode="auto">
          <a:xfrm>
            <a:off x="5375126" y="4094024"/>
            <a:ext cx="1486304"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zhu</a:t>
            </a:r>
            <a:r>
              <a:rPr lang="zh-CN" altLang="zh-CN" sz="2800" b="1" kern="100">
                <a:solidFill>
                  <a:srgbClr val="FF0000"/>
                </a:solidFill>
                <a:latin typeface="宋体"/>
                <a:cs typeface="Times New Roman"/>
              </a:rPr>
              <a:t>à</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6" name="Rectangle 6"/>
          <p:cNvSpPr>
            <a:spLocks noChangeArrowheads="1"/>
          </p:cNvSpPr>
          <p:nvPr/>
        </p:nvSpPr>
        <p:spPr bwMode="auto">
          <a:xfrm>
            <a:off x="9332653" y="4149874"/>
            <a:ext cx="1306768"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xu</a:t>
            </a:r>
            <a:r>
              <a:rPr lang="zh-CN" altLang="zh-CN" sz="2800" b="1" kern="100">
                <a:solidFill>
                  <a:srgbClr val="FF0000"/>
                </a:solidFill>
                <a:latin typeface="宋体"/>
                <a:cs typeface="Times New Roman"/>
              </a:rPr>
              <a:t>à</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7" name="Rectangle 6"/>
          <p:cNvSpPr>
            <a:spLocks noChangeArrowheads="1"/>
          </p:cNvSpPr>
          <p:nvPr/>
        </p:nvSpPr>
        <p:spPr bwMode="auto">
          <a:xfrm>
            <a:off x="5409294" y="4775210"/>
            <a:ext cx="1026243"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a:solidFill>
                  <a:srgbClr val="FF0000"/>
                </a:solidFill>
                <a:cs typeface="Courier New"/>
              </a:rPr>
              <a:t>l</a:t>
            </a:r>
            <a:r>
              <a:rPr lang="zh-CN" altLang="zh-CN" sz="2800" b="1" kern="100">
                <a:solidFill>
                  <a:srgbClr val="FF0000"/>
                </a:solidFill>
                <a:latin typeface="宋体"/>
                <a:cs typeface="Times New Roman"/>
              </a:rPr>
              <a:t>á</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8" name="Rectangle 6"/>
          <p:cNvSpPr>
            <a:spLocks noChangeArrowheads="1"/>
          </p:cNvSpPr>
          <p:nvPr/>
        </p:nvSpPr>
        <p:spPr bwMode="auto">
          <a:xfrm>
            <a:off x="9299443" y="4775210"/>
            <a:ext cx="1327608"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a:solidFill>
                  <a:srgbClr val="FF0000"/>
                </a:solidFill>
                <a:cs typeface="Courier New"/>
              </a:rPr>
              <a:t>hu</a:t>
            </a:r>
            <a:r>
              <a:rPr lang="zh-CN" altLang="zh-CN" sz="2800" b="1" kern="100">
                <a:solidFill>
                  <a:srgbClr val="FF0000"/>
                </a:solidFill>
                <a:latin typeface="宋体"/>
                <a:cs typeface="Times New Roman"/>
              </a:rPr>
              <a:t>á</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9" name="Rectangle 6"/>
          <p:cNvSpPr>
            <a:spLocks noChangeArrowheads="1"/>
          </p:cNvSpPr>
          <p:nvPr/>
        </p:nvSpPr>
        <p:spPr bwMode="auto">
          <a:xfrm>
            <a:off x="5389973" y="5374010"/>
            <a:ext cx="1127232"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a:solidFill>
                  <a:srgbClr val="FF0000"/>
                </a:solidFill>
                <a:cs typeface="Courier New"/>
              </a:rPr>
              <a:t>h</a:t>
            </a:r>
            <a:r>
              <a:rPr lang="zh-CN" altLang="zh-CN" sz="2800" b="1" kern="100">
                <a:solidFill>
                  <a:srgbClr val="FF0000"/>
                </a:solidFill>
                <a:latin typeface="宋体"/>
                <a:cs typeface="Times New Roman"/>
              </a:rPr>
              <a:t>à</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20" name="Rectangle 6"/>
          <p:cNvSpPr>
            <a:spLocks noChangeArrowheads="1"/>
          </p:cNvSpPr>
          <p:nvPr/>
        </p:nvSpPr>
        <p:spPr bwMode="auto">
          <a:xfrm>
            <a:off x="9709359" y="5430572"/>
            <a:ext cx="553357" cy="624530"/>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en-US" altLang="zh-CN" sz="2800" b="1" kern="100" err="1" smtClean="0">
                <a:solidFill>
                  <a:srgbClr val="FF0000"/>
                </a:solidFill>
                <a:cs typeface="Courier New"/>
              </a:rPr>
              <a:t>xǐ </a:t>
            </a:r>
            <a:endParaRPr lang="zh-CN" altLang="zh-CN" sz="1050" kern="100">
              <a:effectLst/>
              <a:latin typeface="宋体"/>
              <a:cs typeface="Courier New"/>
            </a:endParaRPr>
          </a:p>
        </p:txBody>
      </p:sp>
    </p:spTree>
    <p:extLst>
      <p:ext uri="{BB962C8B-B14F-4D97-AF65-F5344CB8AC3E}">
        <p14:creationId xmlns="" xmlns:p14="http://schemas.microsoft.com/office/powerpoint/2010/main" val="1322457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blinds(horizontal)">
                                      <p:cBhvr>
                                        <p:cTn id="57" dur="500"/>
                                        <p:tgtEl>
                                          <p:spTgt spid="17">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blinds(horizontal)">
                                      <p:cBhvr>
                                        <p:cTn id="62" dur="500"/>
                                        <p:tgtEl>
                                          <p:spTgt spid="18">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19">
                                            <p:txEl>
                                              <p:pRg st="0" end="0"/>
                                            </p:txEl>
                                          </p:spTgt>
                                        </p:tgtEl>
                                        <p:attrNameLst>
                                          <p:attrName>style.visibility</p:attrName>
                                        </p:attrNameLst>
                                      </p:cBhvr>
                                      <p:to>
                                        <p:strVal val="visible"/>
                                      </p:to>
                                    </p:set>
                                    <p:animEffect transition="in" filter="blinds(horizontal)">
                                      <p:cBhvr>
                                        <p:cTn id="67" dur="500"/>
                                        <p:tgtEl>
                                          <p:spTgt spid="19">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20">
                                            <p:txEl>
                                              <p:pRg st="0" end="0"/>
                                            </p:txEl>
                                          </p:spTgt>
                                        </p:tgtEl>
                                        <p:attrNameLst>
                                          <p:attrName>style.visibility</p:attrName>
                                        </p:attrNameLst>
                                      </p:cBhvr>
                                      <p:to>
                                        <p:strVal val="visible"/>
                                      </p:to>
                                    </p:set>
                                    <p:animEffect transition="in" filter="blinds(horizontal)">
                                      <p:cBhvr>
                                        <p:cTn id="7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822106775"/>
              </p:ext>
            </p:extLst>
          </p:nvPr>
        </p:nvGraphicFramePr>
        <p:xfrm>
          <a:off x="606425" y="1629594"/>
          <a:ext cx="10979150" cy="3163887"/>
        </p:xfrm>
        <a:graphic>
          <a:graphicData uri="http://schemas.openxmlformats.org/presentationml/2006/ole">
            <mc:AlternateContent>
              <mc:Choice xmlns:v="urn:schemas-microsoft-com:vml" Requires="v">
                <p:oleObj spid="_x0000_s1041" name="文档" r:id="rId2" imgW="10979053" imgH="3163505" progId="word.document.8">
                  <p:embed/>
                </p:oleObj>
              </mc:Choice>
              <mc:Fallback>
                <p:oleObj name="文档" r:id="rId2" imgW="10979053" imgH="3163505" progId="word.document.8">
                  <p:embed/>
                  <p:pic>
                    <p:nvPicPr>
                      <p:cNvPr id="0" name="OLE substitute image"/>
                      <p:cNvPicPr/>
                      <p:nvPr/>
                    </p:nvPicPr>
                    <p:blipFill>
                      <a:blip r:embed="rId3"/>
                      <a:stretch>
                        <a:fillRect/>
                      </a:stretch>
                    </p:blipFill>
                    <p:spPr>
                      <a:xfrm>
                        <a:off x="606425" y="1629594"/>
                        <a:ext cx="10979150" cy="3163887"/>
                      </a:xfrm>
                      <a:prstGeom prst="rect">
                        <a:avLst/>
                      </a:prstGeom>
                      <a:noFill/>
                    </p:spPr>
                  </p:pic>
                </p:oleObj>
              </mc:Fallback>
            </mc:AlternateContent>
          </a:graphicData>
        </a:graphic>
      </p:graphicFrame>
      <p:sp>
        <p:nvSpPr>
          <p:cNvPr id="7" name="Rectangle 6"/>
          <p:cNvSpPr>
            <a:spLocks noChangeArrowheads="1"/>
          </p:cNvSpPr>
          <p:nvPr/>
        </p:nvSpPr>
        <p:spPr bwMode="auto">
          <a:xfrm>
            <a:off x="3286894" y="2176363"/>
            <a:ext cx="726481"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撰</a:t>
            </a:r>
            <a:r>
              <a:rPr lang="zh-CN" altLang="zh-CN" sz="2800" b="1" kern="100">
                <a:solidFill>
                  <a:srgbClr val="FF0000"/>
                </a:solidFill>
                <a:latin typeface="宋体"/>
                <a:ea typeface="Times New Roman"/>
                <a:cs typeface="Courier New"/>
              </a:rPr>
              <a:t> </a:t>
            </a:r>
            <a:endParaRPr lang="zh-CN" altLang="zh-CN" sz="1050" kern="100">
              <a:effectLst/>
              <a:latin typeface="宋体"/>
              <a:cs typeface="Courier New"/>
            </a:endParaRPr>
          </a:p>
        </p:txBody>
      </p:sp>
      <p:sp>
        <p:nvSpPr>
          <p:cNvPr id="5" name="Rectangle 6"/>
          <p:cNvSpPr>
            <a:spLocks noChangeArrowheads="1"/>
          </p:cNvSpPr>
          <p:nvPr/>
        </p:nvSpPr>
        <p:spPr bwMode="auto">
          <a:xfrm>
            <a:off x="3244973" y="2735457"/>
            <a:ext cx="90601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馔　</a:t>
            </a:r>
            <a:endParaRPr lang="zh-CN" altLang="zh-CN" sz="1050" kern="100">
              <a:effectLst/>
              <a:latin typeface="宋体"/>
              <a:cs typeface="Courier New"/>
            </a:endParaRPr>
          </a:p>
        </p:txBody>
      </p:sp>
      <p:sp>
        <p:nvSpPr>
          <p:cNvPr id="6" name="Rectangle 6"/>
          <p:cNvSpPr>
            <a:spLocks noChangeArrowheads="1"/>
          </p:cNvSpPr>
          <p:nvPr/>
        </p:nvSpPr>
        <p:spPr bwMode="auto">
          <a:xfrm>
            <a:off x="7062032" y="2231401"/>
            <a:ext cx="545342"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遐</a:t>
            </a:r>
            <a:endParaRPr lang="zh-CN" altLang="zh-CN" sz="1050" kern="100">
              <a:effectLst/>
              <a:latin typeface="宋体"/>
              <a:cs typeface="Courier New"/>
            </a:endParaRPr>
          </a:p>
        </p:txBody>
      </p:sp>
      <p:sp>
        <p:nvSpPr>
          <p:cNvPr id="8" name="Rectangle 6"/>
          <p:cNvSpPr>
            <a:spLocks noChangeArrowheads="1"/>
          </p:cNvSpPr>
          <p:nvPr/>
        </p:nvSpPr>
        <p:spPr bwMode="auto">
          <a:xfrm>
            <a:off x="7709469" y="2716389"/>
            <a:ext cx="90601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暇　</a:t>
            </a:r>
            <a:endParaRPr lang="zh-CN" altLang="zh-CN" sz="1050" kern="100">
              <a:effectLst/>
              <a:latin typeface="宋体"/>
              <a:cs typeface="Courier New"/>
            </a:endParaRPr>
          </a:p>
        </p:txBody>
      </p:sp>
      <p:sp>
        <p:nvSpPr>
          <p:cNvPr id="9" name="Rectangle 6"/>
          <p:cNvSpPr>
            <a:spLocks noChangeArrowheads="1"/>
          </p:cNvSpPr>
          <p:nvPr/>
        </p:nvSpPr>
        <p:spPr bwMode="auto">
          <a:xfrm>
            <a:off x="3014223" y="3455537"/>
            <a:ext cx="545342"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羟</a:t>
            </a:r>
            <a:endParaRPr lang="zh-CN" altLang="zh-CN" sz="1050" kern="100">
              <a:effectLst/>
              <a:latin typeface="宋体"/>
              <a:cs typeface="Courier New"/>
            </a:endParaRPr>
          </a:p>
        </p:txBody>
      </p:sp>
      <p:sp>
        <p:nvSpPr>
          <p:cNvPr id="10" name="Rectangle 6"/>
          <p:cNvSpPr>
            <a:spLocks noChangeArrowheads="1"/>
          </p:cNvSpPr>
          <p:nvPr/>
        </p:nvSpPr>
        <p:spPr bwMode="auto">
          <a:xfrm>
            <a:off x="2668909" y="4031601"/>
            <a:ext cx="90601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胫　</a:t>
            </a:r>
            <a:endParaRPr lang="zh-CN" altLang="zh-CN" sz="1050" kern="100">
              <a:effectLst/>
              <a:latin typeface="宋体"/>
              <a:cs typeface="Courier New"/>
            </a:endParaRPr>
          </a:p>
        </p:txBody>
      </p:sp>
      <p:sp>
        <p:nvSpPr>
          <p:cNvPr id="11" name="Rectangle 6"/>
          <p:cNvSpPr>
            <a:spLocks noChangeArrowheads="1"/>
          </p:cNvSpPr>
          <p:nvPr/>
        </p:nvSpPr>
        <p:spPr bwMode="auto">
          <a:xfrm>
            <a:off x="8039422" y="3472507"/>
            <a:ext cx="545342"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粟</a:t>
            </a:r>
            <a:endParaRPr lang="zh-CN" altLang="zh-CN" sz="1050" kern="100">
              <a:effectLst/>
              <a:latin typeface="宋体"/>
              <a:cs typeface="Courier New"/>
            </a:endParaRPr>
          </a:p>
        </p:txBody>
      </p:sp>
      <p:sp>
        <p:nvSpPr>
          <p:cNvPr id="12" name="Rectangle 6"/>
          <p:cNvSpPr>
            <a:spLocks noChangeArrowheads="1"/>
          </p:cNvSpPr>
          <p:nvPr/>
        </p:nvSpPr>
        <p:spPr bwMode="auto">
          <a:xfrm>
            <a:off x="7913166" y="4011185"/>
            <a:ext cx="545342"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栗</a:t>
            </a:r>
            <a:endParaRPr lang="zh-CN" altLang="zh-CN" sz="1050" kern="100">
              <a:effectLst/>
              <a:latin typeface="宋体"/>
              <a:cs typeface="Courier New"/>
            </a:endParaRPr>
          </a:p>
        </p:txBody>
      </p:sp>
    </p:spTree>
    <p:extLst>
      <p:ext uri="{BB962C8B-B14F-4D97-AF65-F5344CB8AC3E}">
        <p14:creationId xmlns="" xmlns:p14="http://schemas.microsoft.com/office/powerpoint/2010/main" val="663097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64804"/>
          </a:xfrm>
        </p:spPr>
        <p:txBody>
          <a:bodyPr/>
          <a:lstStyle/>
          <a:p>
            <a:pPr indent="713740" algn="just">
              <a:tabLst>
                <a:tab pos="5829300"/>
                <a:tab pos="9372600"/>
              </a:tabLst>
            </a:pPr>
            <a:r>
              <a:rPr lang="zh-CN" altLang="zh-CN" kern="100">
                <a:ea typeface="黑体"/>
                <a:cs typeface="Times New Roman"/>
              </a:rPr>
              <a:t>词语积累</a:t>
            </a:r>
            <a:endParaRPr lang="zh-CN" altLang="zh-CN" sz="1050" kern="100">
              <a:latin typeface="宋体"/>
              <a:cs typeface="Courier New"/>
            </a:endParaRPr>
          </a:p>
          <a:p>
            <a:pPr indent="713740" algn="just">
              <a:tabLst>
                <a:tab pos="5829300"/>
                <a:tab pos="9372600"/>
              </a:tabLst>
            </a:pPr>
            <a:r>
              <a:rPr lang="zh-CN" altLang="zh-CN" kern="100">
                <a:cs typeface="Times New Roman"/>
              </a:rPr>
              <a:t>五彩斑斓：</a:t>
            </a:r>
            <a:r>
              <a:rPr lang="zh-CN" altLang="zh-CN" kern="100">
                <a:ea typeface="仿宋_GB2312"/>
                <a:cs typeface="Times New Roman"/>
              </a:rPr>
              <a:t>形容色彩繁多艳丽，十分好看。五彩，各种色彩。斑斓，灿烂多彩。</a:t>
            </a:r>
            <a:endParaRPr lang="zh-CN" altLang="zh-CN" sz="1050" kern="100">
              <a:latin typeface="宋体"/>
              <a:cs typeface="Courier New"/>
            </a:endParaRPr>
          </a:p>
          <a:p>
            <a:pPr indent="713740" algn="just">
              <a:tabLst>
                <a:tab pos="5829300"/>
                <a:tab pos="9372600"/>
              </a:tabLst>
            </a:pPr>
            <a:r>
              <a:rPr lang="zh-CN" altLang="zh-CN" kern="100">
                <a:cs typeface="Times New Roman"/>
              </a:rPr>
              <a:t>冷嘲热讽：</a:t>
            </a:r>
            <a:r>
              <a:rPr lang="zh-CN" altLang="zh-CN" kern="100">
                <a:ea typeface="仿宋_GB2312"/>
                <a:cs typeface="Times New Roman"/>
              </a:rPr>
              <a:t>尖刻地嘲笑和讥讽。</a:t>
            </a:r>
            <a:endParaRPr lang="zh-CN" altLang="zh-CN" sz="1050" kern="100">
              <a:latin typeface="宋体"/>
              <a:cs typeface="Courier New"/>
            </a:endParaRPr>
          </a:p>
          <a:p>
            <a:pPr indent="713740" algn="just">
              <a:tabLst>
                <a:tab pos="5829300"/>
                <a:tab pos="9372600"/>
              </a:tabLst>
            </a:pPr>
            <a:r>
              <a:rPr lang="zh-CN" altLang="zh-CN" kern="100">
                <a:cs typeface="Times New Roman"/>
              </a:rPr>
              <a:t>截然不同：</a:t>
            </a:r>
            <a:r>
              <a:rPr lang="zh-CN" altLang="zh-CN" kern="100">
                <a:ea typeface="仿宋_GB2312"/>
                <a:cs typeface="Times New Roman"/>
              </a:rPr>
              <a:t>形容两件事物毫无共同之处。</a:t>
            </a:r>
            <a:endParaRPr lang="zh-CN" altLang="zh-CN" sz="1050" kern="100">
              <a:latin typeface="宋体"/>
              <a:cs typeface="Courier New"/>
            </a:endParaRPr>
          </a:p>
          <a:p>
            <a:pPr indent="713740" algn="just">
              <a:tabLst>
                <a:tab pos="5829300"/>
                <a:tab pos="9372600"/>
              </a:tabLst>
            </a:pPr>
            <a:r>
              <a:rPr lang="zh-CN" altLang="zh-CN" kern="100">
                <a:cs typeface="Times New Roman"/>
              </a:rPr>
              <a:t>自鸣得意：</a:t>
            </a:r>
            <a:r>
              <a:rPr lang="zh-CN" altLang="zh-CN" kern="100">
                <a:ea typeface="仿宋_GB2312"/>
                <a:cs typeface="Times New Roman"/>
              </a:rPr>
              <a:t>自己表示很得意</a:t>
            </a:r>
            <a:r>
              <a:rPr lang="en-US" altLang="zh-CN" kern="100">
                <a:ea typeface="仿宋_GB2312"/>
                <a:cs typeface="Courier New"/>
              </a:rPr>
              <a:t>(</a:t>
            </a:r>
            <a:r>
              <a:rPr lang="zh-CN" altLang="zh-CN" kern="100">
                <a:ea typeface="仿宋_GB2312"/>
                <a:cs typeface="Times New Roman"/>
              </a:rPr>
              <a:t>多含贬义</a:t>
            </a:r>
            <a:r>
              <a:rPr lang="en-US" altLang="zh-CN" kern="100">
                <a:ea typeface="仿宋_GB2312"/>
                <a:cs typeface="Courier New"/>
              </a:rPr>
              <a:t>)</a:t>
            </a:r>
            <a:r>
              <a:rPr lang="zh-CN" altLang="zh-CN" kern="100">
                <a:ea typeface="仿宋_GB2312"/>
                <a:cs typeface="Times New Roman"/>
              </a:rPr>
              <a:t>。鸣，表示，认为。</a:t>
            </a:r>
            <a:endParaRPr lang="zh-CN" altLang="zh-CN" sz="1050" kern="100">
              <a:latin typeface="宋体"/>
              <a:cs typeface="Courier New"/>
            </a:endParaRPr>
          </a:p>
          <a:p>
            <a:pPr indent="713740" algn="just">
              <a:tabLst>
                <a:tab pos="5829300"/>
                <a:tab pos="9372600"/>
              </a:tabLst>
            </a:pPr>
            <a:r>
              <a:rPr lang="zh-CN" altLang="zh-CN" kern="100">
                <a:cs typeface="Times New Roman"/>
              </a:rPr>
              <a:t>微乎其微：</a:t>
            </a:r>
            <a:r>
              <a:rPr lang="zh-CN" altLang="zh-CN" kern="100">
                <a:ea typeface="仿宋_GB2312"/>
                <a:cs typeface="Times New Roman"/>
              </a:rPr>
              <a:t>形容非常少或非常小。微，细小。</a:t>
            </a:r>
            <a:endParaRPr lang="zh-CN" altLang="zh-CN" sz="1050" kern="100">
              <a:latin typeface="宋体"/>
              <a:cs typeface="Courier New"/>
            </a:endParaRPr>
          </a:p>
          <a:p>
            <a:r>
              <a:rPr lang="zh-CN" altLang="zh-CN" kern="100">
                <a:cs typeface="Times New Roman"/>
              </a:rPr>
              <a:t>沧海一粟：</a:t>
            </a:r>
            <a:r>
              <a:rPr lang="zh-CN" altLang="zh-CN" kern="100">
                <a:ea typeface="仿宋_GB2312"/>
                <a:cs typeface="Times New Roman"/>
              </a:rPr>
              <a:t>大海里的一颗谷粒。形容非常</a:t>
            </a:r>
            <a:r>
              <a:rPr lang="zh-CN" altLang="zh-CN" kern="100" smtClean="0">
                <a:ea typeface="仿宋_GB2312"/>
                <a:cs typeface="Times New Roman"/>
              </a:rPr>
              <a:t>渺小。</a:t>
            </a:r>
            <a:endParaRPr lang="zh-CN" altLang="en-US"/>
          </a:p>
        </p:txBody>
      </p:sp>
    </p:spTree>
    <p:extLst>
      <p:ext uri="{BB962C8B-B14F-4D97-AF65-F5344CB8AC3E}">
        <p14:creationId xmlns="" xmlns:p14="http://schemas.microsoft.com/office/powerpoint/2010/main" val="1806216066"/>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6"/>
          <p:cNvSpPr>
            <a:spLocks noChangeArrowheads="1"/>
          </p:cNvSpPr>
          <p:nvPr/>
        </p:nvSpPr>
        <p:spPr bwMode="auto">
          <a:xfrm>
            <a:off x="1442865" y="2205658"/>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沧海一粟　</a:t>
            </a:r>
            <a:endParaRPr lang="zh-CN" altLang="zh-CN" sz="1050" kern="100">
              <a:effectLst/>
              <a:latin typeface="宋体"/>
              <a:cs typeface="Courier New"/>
            </a:endParaRPr>
          </a:p>
        </p:txBody>
      </p:sp>
      <p:sp>
        <p:nvSpPr>
          <p:cNvPr id="3" name="内容占位符 2"/>
          <p:cNvSpPr>
            <a:spLocks noGrp="1"/>
          </p:cNvSpPr>
          <p:nvPr>
            <p:ph idx="1"/>
          </p:nvPr>
        </p:nvSpPr>
        <p:spPr>
          <a:xfrm>
            <a:off x="415043" y="477466"/>
            <a:ext cx="11377262" cy="5539092"/>
          </a:xfrm>
        </p:spPr>
        <p:txBody>
          <a:bodyPr/>
          <a:lstStyle/>
          <a:p>
            <a:pPr indent="713740" algn="just">
              <a:tabLst>
                <a:tab pos="5829300"/>
                <a:tab pos="9372600"/>
              </a:tabLst>
            </a:pPr>
            <a:r>
              <a:rPr lang="zh-CN" altLang="zh-CN" kern="100" smtClean="0">
                <a:cs typeface="Times New Roman"/>
              </a:rPr>
              <a:t>【选词填空】</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(1)</a:t>
            </a:r>
            <a:r>
              <a:rPr lang="zh-CN" altLang="zh-CN" kern="100">
                <a:ea typeface="楷体_GB2312"/>
                <a:cs typeface="Times New Roman"/>
              </a:rPr>
              <a:t>复旦大学新闻学院院长米博华坦言：</a:t>
            </a:r>
            <a:r>
              <a:rPr lang="en-US" altLang="zh-CN" kern="100">
                <a:latin typeface="宋体"/>
                <a:cs typeface="Times New Roman"/>
              </a:rPr>
              <a:t>“</a:t>
            </a:r>
            <a:r>
              <a:rPr lang="zh-CN" altLang="zh-CN" kern="100">
                <a:ea typeface="楷体_GB2312"/>
                <a:cs typeface="Times New Roman"/>
              </a:rPr>
              <a:t>我们似乎从来没有遭遇过如此多的机会，也从来没有遇到过如此严峻的挑战，我们的知识创新只能是</a:t>
            </a:r>
            <a:r>
              <a:rPr lang="en-US" altLang="zh-CN" kern="100">
                <a:ea typeface="楷体_GB2312"/>
                <a:cs typeface="Courier New"/>
              </a:rPr>
              <a:t>____________</a:t>
            </a:r>
            <a:r>
              <a:rPr lang="zh-CN" altLang="zh-CN" kern="100">
                <a:ea typeface="楷体_GB2312"/>
                <a:cs typeface="Times New Roman"/>
              </a:rPr>
              <a:t>。</a:t>
            </a:r>
            <a:r>
              <a:rPr lang="en-US" altLang="zh-CN" kern="100">
                <a:latin typeface="宋体"/>
                <a:cs typeface="Times New Roman"/>
              </a:rPr>
              <a:t>”</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(2)</a:t>
            </a:r>
            <a:r>
              <a:rPr lang="zh-CN" altLang="zh-CN" kern="100">
                <a:ea typeface="楷体_GB2312"/>
                <a:cs typeface="Times New Roman"/>
              </a:rPr>
              <a:t>我们可穿行于阿坝文化博览园，切身感受全州十三个县和五大景区的神奇魅力；可流连于寿溪湖畔，欣赏</a:t>
            </a:r>
            <a:r>
              <a:rPr lang="en-US" altLang="zh-CN" kern="100">
                <a:ea typeface="楷体_GB2312"/>
                <a:cs typeface="Courier New"/>
              </a:rPr>
              <a:t>____________</a:t>
            </a:r>
            <a:r>
              <a:rPr lang="zh-CN" altLang="zh-CN" kern="100">
                <a:ea typeface="楷体_GB2312"/>
                <a:cs typeface="Times New Roman"/>
              </a:rPr>
              <a:t>的湖畔夜景。</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(3)</a:t>
            </a:r>
            <a:r>
              <a:rPr lang="zh-CN" altLang="zh-CN" kern="100">
                <a:ea typeface="楷体_GB2312"/>
                <a:cs typeface="Times New Roman"/>
              </a:rPr>
              <a:t>毛泽东把罗荣桓比作鲲鹏和雄鹰，高度赞扬罗荣桓为人谦逊、忠诚老实、胸怀全局、襟怀坦荡。也是在斥责那些目光短浅、</a:t>
            </a:r>
            <a:r>
              <a:rPr lang="en-US" altLang="zh-CN" kern="100">
                <a:ea typeface="楷体_GB2312"/>
                <a:cs typeface="Courier New"/>
              </a:rPr>
              <a:t>____________</a:t>
            </a:r>
            <a:r>
              <a:rPr lang="zh-CN" altLang="zh-CN" kern="100">
                <a:ea typeface="楷体_GB2312"/>
                <a:cs typeface="Times New Roman"/>
              </a:rPr>
              <a:t>、叽叽喳喳、拨弄是非的小人</a:t>
            </a:r>
            <a:r>
              <a:rPr lang="zh-CN" altLang="zh-CN" kern="100" smtClean="0">
                <a:ea typeface="楷体_GB2312"/>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7275513" y="3400499"/>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smtClean="0">
                <a:solidFill>
                  <a:srgbClr val="FF0000"/>
                </a:solidFill>
                <a:cs typeface="Times New Roman"/>
              </a:rPr>
              <a:t>五彩斑斓　</a:t>
            </a:r>
            <a:endParaRPr lang="zh-CN" altLang="zh-CN" sz="1050" kern="100">
              <a:effectLst/>
              <a:latin typeface="宋体"/>
              <a:cs typeface="Courier New"/>
            </a:endParaRPr>
          </a:p>
        </p:txBody>
      </p:sp>
      <p:sp>
        <p:nvSpPr>
          <p:cNvPr id="5" name="Rectangle 6"/>
          <p:cNvSpPr>
            <a:spLocks noChangeArrowheads="1"/>
          </p:cNvSpPr>
          <p:nvPr/>
        </p:nvSpPr>
        <p:spPr bwMode="auto">
          <a:xfrm>
            <a:off x="651413" y="5183729"/>
            <a:ext cx="1627369"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自鸣得意</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6"/>
          <p:cNvSpPr>
            <a:spLocks noChangeArrowheads="1"/>
          </p:cNvSpPr>
          <p:nvPr/>
        </p:nvSpPr>
        <p:spPr bwMode="auto">
          <a:xfrm>
            <a:off x="2450977" y="719234"/>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冷嘲热讽　</a:t>
            </a:r>
            <a:endParaRPr lang="zh-CN" altLang="zh-CN" sz="1050" kern="100">
              <a:effectLst/>
              <a:latin typeface="宋体"/>
              <a:cs typeface="Courier New"/>
            </a:endParaRPr>
          </a:p>
        </p:txBody>
      </p:sp>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en-US" altLang="zh-CN" kern="100">
                <a:ea typeface="楷体_GB2312"/>
                <a:cs typeface="Courier New"/>
              </a:rPr>
              <a:t>(4)</a:t>
            </a:r>
            <a:r>
              <a:rPr lang="zh-CN" altLang="zh-CN" kern="100">
                <a:ea typeface="楷体_GB2312"/>
                <a:cs typeface="Times New Roman"/>
              </a:rPr>
              <a:t>面对</a:t>
            </a:r>
            <a:r>
              <a:rPr lang="en-US" altLang="zh-CN" kern="100">
                <a:ea typeface="楷体_GB2312"/>
                <a:cs typeface="Courier New"/>
              </a:rPr>
              <a:t>____________</a:t>
            </a:r>
            <a:r>
              <a:rPr lang="zh-CN" altLang="zh-CN" kern="100">
                <a:ea typeface="楷体_GB2312"/>
                <a:cs typeface="Times New Roman"/>
              </a:rPr>
              <a:t>，罗红柱把自己关在家里潜心钻研。一年后，他研制出来的手扶式自动拉犁，在自家地里开沟、开行，试播小麦、黄豆、玉米，效率比以前大为提高。</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(5)</a:t>
            </a:r>
            <a:r>
              <a:rPr lang="zh-CN" altLang="zh-CN" kern="100">
                <a:ea typeface="楷体_GB2312"/>
                <a:cs typeface="Times New Roman"/>
              </a:rPr>
              <a:t>本赛季足协杯既定开赛时间早于中超联赛，从目前情况看，赛事如期开幕的可能性也</a:t>
            </a:r>
            <a:r>
              <a:rPr lang="en-US" altLang="zh-CN" kern="100">
                <a:ea typeface="楷体_GB2312"/>
                <a:cs typeface="Courier New"/>
              </a:rPr>
              <a:t>____________</a:t>
            </a:r>
            <a:r>
              <a:rPr lang="zh-CN" altLang="zh-CN" kern="100">
                <a:ea typeface="楷体_GB2312"/>
                <a:cs typeface="Times New Roman"/>
              </a:rPr>
              <a:t>。但据了解，即便延期开赛可能导致各项赛事赛程密集，中国足协也没有取消本赛季足协杯赛事的计划。</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(6)</a:t>
            </a:r>
            <a:r>
              <a:rPr lang="zh-CN" altLang="zh-CN" kern="100">
                <a:ea typeface="楷体_GB2312"/>
                <a:cs typeface="Times New Roman"/>
              </a:rPr>
              <a:t>这位演员在《记忆大师》中饰演的母亲形象柔软坚韧让人难忘，而此次在《秘密访客》中演绎的母亲角色将带来</a:t>
            </a:r>
            <a:r>
              <a:rPr lang="en-US" altLang="zh-CN" kern="100">
                <a:ea typeface="楷体_GB2312"/>
                <a:cs typeface="Courier New"/>
              </a:rPr>
              <a:t>____________</a:t>
            </a:r>
            <a:r>
              <a:rPr lang="zh-CN" altLang="zh-CN" kern="100">
                <a:ea typeface="楷体_GB2312"/>
                <a:cs typeface="Times New Roman"/>
              </a:rPr>
              <a:t>的故事及人设</a:t>
            </a:r>
            <a:r>
              <a:rPr lang="zh-CN" altLang="zh-CN" kern="100" smtClean="0">
                <a:ea typeface="楷体_GB2312"/>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3963145" y="3095497"/>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微乎其微　</a:t>
            </a:r>
            <a:endParaRPr lang="zh-CN" altLang="zh-CN" sz="1050" kern="100">
              <a:effectLst/>
              <a:latin typeface="宋体"/>
              <a:cs typeface="Courier New"/>
            </a:endParaRPr>
          </a:p>
        </p:txBody>
      </p:sp>
      <p:sp>
        <p:nvSpPr>
          <p:cNvPr id="5" name="Rectangle 6"/>
          <p:cNvSpPr>
            <a:spLocks noChangeArrowheads="1"/>
          </p:cNvSpPr>
          <p:nvPr/>
        </p:nvSpPr>
        <p:spPr bwMode="auto">
          <a:xfrm>
            <a:off x="8500285" y="4912667"/>
            <a:ext cx="1627369"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截然不同</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1"/>
          <p:cNvSpPr>
            <a:spLocks noGrp="1"/>
          </p:cNvSpPr>
          <p:nvPr>
            <p:ph idx="1"/>
          </p:nvPr>
        </p:nvSpPr>
        <p:spPr>
          <a:xfrm>
            <a:off x="334566" y="1845618"/>
            <a:ext cx="7624379" cy="2451836"/>
          </a:xfrm>
        </p:spPr>
        <p:txBody>
          <a:bodyPr/>
          <a:lstStyle/>
          <a:p>
            <a:pPr indent="713740" algn="just">
              <a:tabLst>
                <a:tab pos="5829300"/>
                <a:tab pos="9372600"/>
              </a:tabLst>
            </a:pPr>
            <a:r>
              <a:rPr lang="en-US" altLang="zh-CN" kern="100">
                <a:cs typeface="Courier New"/>
              </a:rPr>
              <a:t>1</a:t>
            </a:r>
            <a:r>
              <a:rPr lang="zh-CN" altLang="zh-CN" kern="100">
                <a:cs typeface="Times New Roman"/>
              </a:rPr>
              <a:t>．阅读时要把握关键概念和术语，理清文章思路。</a:t>
            </a:r>
            <a:endParaRPr lang="zh-CN" altLang="zh-CN" sz="1050" kern="100">
              <a:latin typeface="宋体"/>
              <a:cs typeface="Courier New"/>
            </a:endParaRPr>
          </a:p>
          <a:p>
            <a:pPr indent="713740" algn="just">
              <a:tabLst>
                <a:tab pos="5829300"/>
                <a:tab pos="9372600"/>
              </a:tabLst>
            </a:pPr>
            <a:r>
              <a:rPr lang="en-US" altLang="zh-CN" kern="100">
                <a:cs typeface="Courier New"/>
              </a:rPr>
              <a:t>2</a:t>
            </a:r>
            <a:r>
              <a:rPr lang="zh-CN" altLang="zh-CN" kern="100">
                <a:cs typeface="Times New Roman"/>
              </a:rPr>
              <a:t>．分析作者阐释说明、逻辑推理的方法，体会文章语言严谨准确的特点。</a:t>
            </a:r>
            <a:endParaRPr lang="zh-CN" altLang="zh-CN" sz="1050" kern="100">
              <a:latin typeface="宋体"/>
              <a:cs typeface="Courier New"/>
            </a:endParaRPr>
          </a:p>
          <a:p>
            <a:pPr indent="713740" algn="just">
              <a:tabLst>
                <a:tab pos="5829300"/>
                <a:tab pos="9372600"/>
              </a:tabLst>
            </a:pPr>
            <a:r>
              <a:rPr lang="en-US" altLang="zh-CN" kern="100">
                <a:cs typeface="Courier New"/>
              </a:rPr>
              <a:t>3</a:t>
            </a:r>
            <a:r>
              <a:rPr lang="zh-CN" altLang="zh-CN" kern="100">
                <a:cs typeface="Times New Roman"/>
              </a:rPr>
              <a:t>．要运用所学知识，探究实际问题，形成自己的见解</a:t>
            </a:r>
            <a:r>
              <a:rPr lang="zh-CN" altLang="zh-CN" kern="100" smtClean="0">
                <a:cs typeface="Times New Roman"/>
              </a:rPr>
              <a:t>。</a:t>
            </a:r>
            <a:endParaRPr lang="zh-CN" altLang="zh-CN" sz="1050" kern="100">
              <a:latin typeface="宋体"/>
              <a:cs typeface="Courier New"/>
            </a:endParaRPr>
          </a:p>
        </p:txBody>
      </p:sp>
      <p:pic>
        <p:nvPicPr>
          <p:cNvPr id="8196" name="Picture 4" descr="D:\潇潇\原始文件\语文人教版必修下册(2021.1.21教用出成书)\单元目标.tif"/>
          <p:cNvPicPr>
            <a:picLocks noChangeAspect="1" noChangeArrowheads="1"/>
          </p:cNvPicPr>
          <p:nvPr/>
        </p:nvPicPr>
        <p:blipFill>
          <a:blip r:embed="rId3" r:link="rId2">
            <a:extLst>
              <a:ext uri="{28A0092B-C50C-407E-A947-70E740481C1C}">
                <a14:useLocalDpi xmlns="" xmlns:a14="http://schemas.microsoft.com/office/drawing/2010/main" val="0"/>
              </a:ext>
            </a:extLst>
          </a:blip>
          <a:srcRect r="6688"/>
          <a:stretch>
            <a:fillRect/>
          </a:stretch>
        </p:blipFill>
        <p:spPr bwMode="auto">
          <a:xfrm>
            <a:off x="46534" y="621482"/>
            <a:ext cx="12066909"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58" name="Picture 2" descr="D:\潇潇\原始文件\语文人教版必修下册(2021.1.21教用出成书)\图6.tif"/>
          <p:cNvPicPr>
            <a:picLocks noChangeAspect="1" noChangeArrowheads="1"/>
          </p:cNvPicPr>
          <p:nvPr/>
        </p:nvPicPr>
        <p:blipFill>
          <a:blip r:embed="rId5" r:link="rId4">
            <a:extLst>
              <a:ext uri="{28A0092B-C50C-407E-A947-70E740481C1C}">
                <a14:useLocalDpi xmlns="" xmlns:a14="http://schemas.microsoft.com/office/drawing/2010/main" val="0"/>
              </a:ext>
            </a:extLst>
          </a:blip>
          <a:stretch>
            <a:fillRect/>
          </a:stretch>
        </p:blipFill>
        <p:spPr bwMode="auto">
          <a:xfrm>
            <a:off x="8759502" y="1557586"/>
            <a:ext cx="3028950" cy="4305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85653334"/>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6"/>
          <p:cNvSpPr>
            <a:spLocks noChangeArrowheads="1"/>
          </p:cNvSpPr>
          <p:nvPr/>
        </p:nvSpPr>
        <p:spPr bwMode="auto">
          <a:xfrm>
            <a:off x="9869709" y="1855203"/>
            <a:ext cx="906017" cy="637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0000"/>
              </a:lnSpc>
              <a:spcAft>
                <a:spcPct val="0"/>
              </a:spcAft>
              <a:tabLst>
                <a:tab pos="5829300"/>
              </a:tabLst>
            </a:pPr>
            <a:r>
              <a:rPr lang="zh-CN" altLang="zh-CN" sz="2800" b="1" kern="100">
                <a:solidFill>
                  <a:srgbClr val="FF0000"/>
                </a:solidFill>
                <a:cs typeface="Times New Roman"/>
              </a:rPr>
              <a:t>湮没</a:t>
            </a:r>
            <a:endParaRPr lang="zh-CN" altLang="zh-CN" sz="1050" kern="100">
              <a:effectLst/>
              <a:latin typeface="宋体"/>
              <a:cs typeface="Courier New"/>
            </a:endParaRPr>
          </a:p>
        </p:txBody>
      </p:sp>
      <p:sp>
        <p:nvSpPr>
          <p:cNvPr id="3" name="内容占位符 2"/>
          <p:cNvSpPr>
            <a:spLocks noGrp="1"/>
          </p:cNvSpPr>
          <p:nvPr>
            <p:ph idx="1"/>
          </p:nvPr>
        </p:nvSpPr>
        <p:spPr>
          <a:xfrm>
            <a:off x="415043" y="765498"/>
            <a:ext cx="11377262" cy="4864804"/>
          </a:xfrm>
        </p:spPr>
        <p:txBody>
          <a:bodyPr/>
          <a:lstStyle/>
          <a:p>
            <a:pPr indent="713740" algn="just">
              <a:tabLst>
                <a:tab pos="5829300"/>
                <a:tab pos="9372600"/>
              </a:tabLst>
            </a:pPr>
            <a:r>
              <a:rPr lang="zh-CN" altLang="zh-CN" kern="100">
                <a:ea typeface="黑体"/>
                <a:cs typeface="Times New Roman"/>
              </a:rPr>
              <a:t>词语辨析</a:t>
            </a:r>
            <a:endParaRPr lang="zh-CN" altLang="zh-CN" sz="1050" kern="100">
              <a:latin typeface="宋体"/>
              <a:cs typeface="Courier New"/>
            </a:endParaRPr>
          </a:p>
          <a:p>
            <a:pPr indent="713740" algn="just">
              <a:tabLst>
                <a:tab pos="5829300"/>
                <a:tab pos="9372600"/>
              </a:tabLst>
            </a:pPr>
            <a:r>
              <a:rPr lang="en-US" altLang="zh-CN" kern="100">
                <a:ea typeface="黑体"/>
                <a:cs typeface="Courier New"/>
              </a:rPr>
              <a:t>(1)</a:t>
            </a:r>
            <a:r>
              <a:rPr lang="zh-CN" altLang="zh-CN" kern="100">
                <a:ea typeface="黑体"/>
                <a:cs typeface="Times New Roman"/>
              </a:rPr>
              <a:t>湮没</a:t>
            </a:r>
            <a:r>
              <a:rPr lang="en-US" altLang="zh-CN" kern="100">
                <a:ea typeface="黑体"/>
                <a:cs typeface="Courier New"/>
              </a:rPr>
              <a:t>·</a:t>
            </a:r>
            <a:r>
              <a:rPr lang="zh-CN" altLang="zh-CN" kern="100">
                <a:ea typeface="黑体"/>
                <a:cs typeface="Times New Roman"/>
              </a:rPr>
              <a:t>淹没</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①</a:t>
            </a:r>
            <a:r>
              <a:rPr lang="zh-CN" altLang="zh-CN" kern="100">
                <a:cs typeface="Times New Roman"/>
              </a:rPr>
              <a:t>他生怕这一承载先民欢乐悲伤的文字，会在时光中</a:t>
            </a:r>
            <a:r>
              <a:rPr lang="en-US" altLang="zh-CN" kern="100">
                <a:cs typeface="Courier New"/>
              </a:rPr>
              <a:t>________</a:t>
            </a:r>
            <a:r>
              <a:rPr lang="zh-CN" altLang="zh-CN" kern="100">
                <a:cs typeface="Times New Roman"/>
              </a:rPr>
              <a:t>消亡，他四处奔走呼吁，保护鸟虫篆这一古老而年轻的字体，让传承更有序、薪火永不灭。</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②</a:t>
            </a:r>
            <a:r>
              <a:rPr lang="zh-CN" altLang="zh-CN" kern="100">
                <a:cs typeface="Times New Roman"/>
              </a:rPr>
              <a:t>当地时间</a:t>
            </a:r>
            <a:r>
              <a:rPr lang="en-US" altLang="zh-CN" kern="100">
                <a:cs typeface="Courier New"/>
              </a:rPr>
              <a:t>2019</a:t>
            </a:r>
            <a:r>
              <a:rPr lang="zh-CN" altLang="zh-CN" kern="100">
                <a:cs typeface="Times New Roman"/>
              </a:rPr>
              <a:t>年</a:t>
            </a:r>
            <a:r>
              <a:rPr lang="en-US" altLang="zh-CN" kern="100">
                <a:cs typeface="Courier New"/>
              </a:rPr>
              <a:t>11</a:t>
            </a:r>
            <a:r>
              <a:rPr lang="zh-CN" altLang="zh-CN" kern="100">
                <a:cs typeface="Times New Roman"/>
              </a:rPr>
              <a:t>月</a:t>
            </a:r>
            <a:r>
              <a:rPr lang="en-US" altLang="zh-CN" kern="100">
                <a:cs typeface="Courier New"/>
              </a:rPr>
              <a:t>15</a:t>
            </a:r>
            <a:r>
              <a:rPr lang="zh-CN" altLang="zh-CN" kern="100">
                <a:cs typeface="Times New Roman"/>
              </a:rPr>
              <a:t>日，受极端天气影响，意大利</a:t>
            </a:r>
            <a:r>
              <a:rPr lang="en-US" altLang="zh-CN" kern="100">
                <a:latin typeface="宋体"/>
                <a:cs typeface="Times New Roman"/>
              </a:rPr>
              <a:t>“</a:t>
            </a:r>
            <a:r>
              <a:rPr lang="zh-CN" altLang="zh-CN" kern="100">
                <a:cs typeface="Times New Roman"/>
              </a:rPr>
              <a:t>水城</a:t>
            </a:r>
            <a:r>
              <a:rPr lang="en-US" altLang="zh-CN" kern="100">
                <a:latin typeface="宋体"/>
                <a:cs typeface="Times New Roman"/>
              </a:rPr>
              <a:t>”</a:t>
            </a:r>
            <a:r>
              <a:rPr lang="zh-CN" altLang="zh-CN" kern="100">
                <a:cs typeface="Times New Roman"/>
              </a:rPr>
              <a:t>威尼斯遭遇严重洪灾，</a:t>
            </a:r>
            <a:r>
              <a:rPr lang="en-US" altLang="zh-CN" kern="100">
                <a:cs typeface="Courier New"/>
              </a:rPr>
              <a:t>12</a:t>
            </a:r>
            <a:r>
              <a:rPr lang="zh-CN" altLang="zh-CN" kern="100">
                <a:cs typeface="Times New Roman"/>
              </a:rPr>
              <a:t>日威尼斯最高水位达</a:t>
            </a:r>
            <a:r>
              <a:rPr lang="en-US" altLang="zh-CN" kern="100">
                <a:cs typeface="Courier New"/>
              </a:rPr>
              <a:t>1.87</a:t>
            </a:r>
            <a:r>
              <a:rPr lang="zh-CN" altLang="zh-CN" kern="100">
                <a:cs typeface="Times New Roman"/>
              </a:rPr>
              <a:t>米，全市约</a:t>
            </a:r>
            <a:r>
              <a:rPr lang="en-US" altLang="zh-CN" kern="100">
                <a:cs typeface="Courier New"/>
              </a:rPr>
              <a:t>80%</a:t>
            </a:r>
            <a:r>
              <a:rPr lang="zh-CN" altLang="zh-CN" kern="100">
                <a:cs typeface="Times New Roman"/>
              </a:rPr>
              <a:t>区域被水</a:t>
            </a:r>
            <a:r>
              <a:rPr lang="en-US" altLang="zh-CN" kern="100">
                <a:cs typeface="Courier New"/>
              </a:rPr>
              <a:t>________</a:t>
            </a:r>
            <a:r>
              <a:rPr lang="zh-CN" altLang="zh-CN" kern="100" smtClean="0">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1084097" y="4895697"/>
            <a:ext cx="1266693"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淹没　</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600371"/>
            <a:ext cx="11377262" cy="1829423"/>
          </a:xfrm>
          <a:ln>
            <a:solidFill>
              <a:schemeClr val="tx1"/>
            </a:solidFill>
            <a:prstDash val="dashDot"/>
          </a:ln>
        </p:spPr>
        <p:txBody>
          <a:bodyPr/>
          <a:lstStyle/>
          <a:p>
            <a:pPr indent="713740" algn="just">
              <a:tabLst>
                <a:tab pos="5829300"/>
                <a:tab pos="9372600"/>
              </a:tabLst>
            </a:pPr>
            <a:r>
              <a:rPr lang="zh-CN" altLang="zh-CN" kern="100">
                <a:ea typeface="黑体"/>
                <a:cs typeface="Times New Roman"/>
              </a:rPr>
              <a:t>辨析　</a:t>
            </a:r>
            <a:r>
              <a:rPr lang="zh-CN" altLang="zh-CN" kern="100">
                <a:ea typeface="仿宋_GB2312"/>
                <a:cs typeface="Times New Roman"/>
              </a:rPr>
              <a:t>湮没：埋没。淹没：</a:t>
            </a:r>
            <a:r>
              <a:rPr lang="en-US" altLang="zh-CN" kern="100">
                <a:ea typeface="仿宋_GB2312"/>
                <a:cs typeface="Courier New"/>
              </a:rPr>
              <a:t>(</a:t>
            </a:r>
            <a:r>
              <a:rPr lang="zh-CN" altLang="zh-CN" kern="100">
                <a:ea typeface="仿宋_GB2312"/>
                <a:cs typeface="Times New Roman"/>
              </a:rPr>
              <a:t>大水</a:t>
            </a:r>
            <a:r>
              <a:rPr lang="en-US" altLang="zh-CN" kern="100">
                <a:ea typeface="仿宋_GB2312"/>
                <a:cs typeface="Courier New"/>
              </a:rPr>
              <a:t>)</a:t>
            </a:r>
            <a:r>
              <a:rPr lang="zh-CN" altLang="zh-CN" kern="100">
                <a:ea typeface="仿宋_GB2312"/>
                <a:cs typeface="Times New Roman"/>
              </a:rPr>
              <a:t>漫过；盖过。</a:t>
            </a:r>
            <a:r>
              <a:rPr lang="en-US" altLang="zh-CN" kern="100">
                <a:latin typeface="宋体"/>
                <a:cs typeface="Times New Roman"/>
              </a:rPr>
              <a:t>“</a:t>
            </a:r>
            <a:r>
              <a:rPr lang="zh-CN" altLang="zh-CN" kern="100">
                <a:ea typeface="仿宋_GB2312"/>
                <a:cs typeface="Times New Roman"/>
              </a:rPr>
              <a:t>湮没</a:t>
            </a:r>
            <a:r>
              <a:rPr lang="en-US" altLang="zh-CN" kern="100">
                <a:latin typeface="宋体"/>
                <a:cs typeface="Times New Roman"/>
              </a:rPr>
              <a:t>”</a:t>
            </a:r>
            <a:r>
              <a:rPr lang="zh-CN" altLang="zh-CN" kern="100">
                <a:ea typeface="仿宋_GB2312"/>
                <a:cs typeface="Times New Roman"/>
              </a:rPr>
              <a:t>指名声和成就被埋没，常用来修饰虚有的事物。</a:t>
            </a:r>
            <a:r>
              <a:rPr lang="en-US" altLang="zh-CN" kern="100">
                <a:latin typeface="宋体"/>
                <a:cs typeface="Times New Roman"/>
              </a:rPr>
              <a:t>“</a:t>
            </a:r>
            <a:r>
              <a:rPr lang="zh-CN" altLang="zh-CN" kern="100">
                <a:ea typeface="仿宋_GB2312"/>
                <a:cs typeface="Times New Roman"/>
              </a:rPr>
              <a:t>淹没</a:t>
            </a:r>
            <a:r>
              <a:rPr lang="en-US" altLang="zh-CN" kern="100">
                <a:latin typeface="宋体"/>
                <a:cs typeface="Times New Roman"/>
              </a:rPr>
              <a:t>”</a:t>
            </a:r>
            <a:r>
              <a:rPr lang="zh-CN" altLang="zh-CN" kern="100">
                <a:ea typeface="仿宋_GB2312"/>
                <a:cs typeface="Times New Roman"/>
              </a:rPr>
              <a:t>指大水漫过，常用来修饰实在、可感的事物</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6"/>
          <p:cNvSpPr>
            <a:spLocks noChangeArrowheads="1"/>
          </p:cNvSpPr>
          <p:nvPr/>
        </p:nvSpPr>
        <p:spPr bwMode="auto">
          <a:xfrm>
            <a:off x="4468473" y="1557586"/>
            <a:ext cx="1266693"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衷心　</a:t>
            </a:r>
            <a:endParaRPr lang="zh-CN" altLang="zh-CN" sz="1050" kern="100">
              <a:effectLst/>
              <a:latin typeface="宋体"/>
              <a:cs typeface="Courier New"/>
            </a:endParaRPr>
          </a:p>
        </p:txBody>
      </p:sp>
      <p:sp>
        <p:nvSpPr>
          <p:cNvPr id="3" name="内容占位符 2"/>
          <p:cNvSpPr>
            <a:spLocks noGrp="1"/>
          </p:cNvSpPr>
          <p:nvPr>
            <p:ph idx="1"/>
          </p:nvPr>
        </p:nvSpPr>
        <p:spPr>
          <a:xfrm>
            <a:off x="415043" y="1041403"/>
            <a:ext cx="11377262" cy="4332607"/>
          </a:xfrm>
        </p:spPr>
        <p:txBody>
          <a:bodyPr/>
          <a:lstStyle/>
          <a:p>
            <a:pPr indent="713740" algn="just">
              <a:tabLst>
                <a:tab pos="5829300"/>
                <a:tab pos="9372600"/>
              </a:tabLst>
            </a:pPr>
            <a:r>
              <a:rPr lang="en-US" altLang="zh-CN" kern="100">
                <a:ea typeface="黑体"/>
                <a:cs typeface="Courier New"/>
              </a:rPr>
              <a:t>(2)</a:t>
            </a:r>
            <a:r>
              <a:rPr lang="zh-CN" altLang="zh-CN" kern="100">
                <a:ea typeface="黑体"/>
                <a:cs typeface="Times New Roman"/>
              </a:rPr>
              <a:t>衷心</a:t>
            </a:r>
            <a:r>
              <a:rPr lang="en-US" altLang="zh-CN" kern="100">
                <a:ea typeface="黑体"/>
                <a:cs typeface="Courier New"/>
              </a:rPr>
              <a:t>·</a:t>
            </a:r>
            <a:r>
              <a:rPr lang="zh-CN" altLang="zh-CN" kern="100">
                <a:ea typeface="黑体"/>
                <a:cs typeface="Times New Roman"/>
              </a:rPr>
              <a:t>忠心</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①</a:t>
            </a:r>
            <a:r>
              <a:rPr lang="zh-CN" altLang="zh-CN" kern="100">
                <a:cs typeface="Times New Roman"/>
              </a:rPr>
              <a:t>老挝高度评价并</a:t>
            </a:r>
            <a:r>
              <a:rPr lang="en-US" altLang="zh-CN" kern="100">
                <a:cs typeface="Courier New"/>
              </a:rPr>
              <a:t>________</a:t>
            </a:r>
            <a:r>
              <a:rPr lang="zh-CN" altLang="zh-CN" kern="100">
                <a:cs typeface="Times New Roman"/>
              </a:rPr>
              <a:t>祝贺中华人民共和国成立</a:t>
            </a:r>
            <a:r>
              <a:rPr lang="en-US" altLang="zh-CN" kern="100">
                <a:cs typeface="Courier New"/>
              </a:rPr>
              <a:t>70</a:t>
            </a:r>
            <a:r>
              <a:rPr lang="zh-CN" altLang="zh-CN" kern="100">
                <a:cs typeface="Times New Roman"/>
              </a:rPr>
              <a:t>年来取得的伟大成就，始终铭记并感谢中国共产党、政府、军队长期以来给予的支持和帮助。</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②</a:t>
            </a:r>
            <a:r>
              <a:rPr lang="zh-CN" altLang="zh-CN" kern="100">
                <a:cs typeface="Times New Roman"/>
              </a:rPr>
              <a:t>胜利的豪情，绽放在每一名将士的脸上</a:t>
            </a:r>
            <a:r>
              <a:rPr lang="en-US" altLang="zh-CN" kern="100">
                <a:cs typeface="Courier New"/>
              </a:rPr>
              <a:t>——</a:t>
            </a:r>
            <a:r>
              <a:rPr lang="zh-CN" altLang="zh-CN" kern="100">
                <a:cs typeface="Times New Roman"/>
              </a:rPr>
              <a:t>我们的人民军队不愧是听党指挥的英雄军队，不愧是</a:t>
            </a:r>
            <a:r>
              <a:rPr lang="en-US" altLang="zh-CN" kern="100">
                <a:cs typeface="Courier New"/>
              </a:rPr>
              <a:t>________</a:t>
            </a:r>
            <a:r>
              <a:rPr lang="zh-CN" altLang="zh-CN" kern="100">
                <a:cs typeface="Times New Roman"/>
              </a:rPr>
              <a:t>报国的英雄军队，不愧是为中华民族伟大复兴英勇奋斗的英雄军队</a:t>
            </a:r>
            <a:r>
              <a:rPr lang="zh-CN" altLang="zh-CN" kern="100" smtClean="0">
                <a:cs typeface="Times New Roman"/>
              </a:rPr>
              <a:t>。</a:t>
            </a:r>
            <a:endParaRPr lang="en-US" altLang="zh-CN"/>
          </a:p>
        </p:txBody>
      </p:sp>
      <p:sp>
        <p:nvSpPr>
          <p:cNvPr id="4" name="Rectangle 6"/>
          <p:cNvSpPr>
            <a:spLocks noChangeArrowheads="1"/>
          </p:cNvSpPr>
          <p:nvPr/>
        </p:nvSpPr>
        <p:spPr bwMode="auto">
          <a:xfrm>
            <a:off x="5837261" y="3976563"/>
            <a:ext cx="90601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忠心</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888403"/>
            <a:ext cx="11377262" cy="1829423"/>
          </a:xfrm>
          <a:ln>
            <a:solidFill>
              <a:schemeClr val="tx1"/>
            </a:solidFill>
            <a:prstDash val="dashDot"/>
          </a:ln>
        </p:spPr>
        <p:txBody>
          <a:bodyPr/>
          <a:lstStyle/>
          <a:p>
            <a:pPr indent="713740" algn="just">
              <a:tabLst>
                <a:tab pos="5829300"/>
                <a:tab pos="9372600"/>
              </a:tabLst>
            </a:pPr>
            <a:r>
              <a:rPr lang="zh-CN" altLang="zh-CN" kern="100">
                <a:ea typeface="黑体"/>
                <a:cs typeface="Times New Roman"/>
              </a:rPr>
              <a:t>辨析　</a:t>
            </a:r>
            <a:r>
              <a:rPr lang="zh-CN" altLang="zh-CN" kern="100">
                <a:ea typeface="仿宋_GB2312"/>
                <a:cs typeface="Times New Roman"/>
              </a:rPr>
              <a:t>都有</a:t>
            </a:r>
            <a:r>
              <a:rPr lang="en-US" altLang="zh-CN" kern="100">
                <a:latin typeface="宋体"/>
                <a:cs typeface="Times New Roman"/>
              </a:rPr>
              <a:t>“</a:t>
            </a:r>
            <a:r>
              <a:rPr lang="zh-CN" altLang="zh-CN" kern="100">
                <a:ea typeface="仿宋_GB2312"/>
                <a:cs typeface="Times New Roman"/>
              </a:rPr>
              <a:t>真诚</a:t>
            </a:r>
            <a:r>
              <a:rPr lang="en-US" altLang="zh-CN" kern="100">
                <a:latin typeface="宋体"/>
                <a:cs typeface="Times New Roman"/>
              </a:rPr>
              <a:t>”</a:t>
            </a:r>
            <a:r>
              <a:rPr lang="zh-CN" altLang="zh-CN" kern="100">
                <a:ea typeface="仿宋_GB2312"/>
                <a:cs typeface="Times New Roman"/>
              </a:rPr>
              <a:t>的意思。衷心：出于内心的。忠心：忠诚的心。</a:t>
            </a:r>
            <a:r>
              <a:rPr lang="en-US" altLang="zh-CN" kern="100">
                <a:latin typeface="宋体"/>
                <a:cs typeface="Times New Roman"/>
              </a:rPr>
              <a:t>“</a:t>
            </a:r>
            <a:r>
              <a:rPr lang="zh-CN" altLang="zh-CN" kern="100">
                <a:ea typeface="仿宋_GB2312"/>
                <a:cs typeface="Times New Roman"/>
              </a:rPr>
              <a:t>衷心</a:t>
            </a:r>
            <a:r>
              <a:rPr lang="en-US" altLang="zh-CN" kern="100">
                <a:latin typeface="宋体"/>
                <a:cs typeface="Times New Roman"/>
              </a:rPr>
              <a:t>”</a:t>
            </a:r>
            <a:r>
              <a:rPr lang="zh-CN" altLang="zh-CN" kern="100">
                <a:ea typeface="仿宋_GB2312"/>
                <a:cs typeface="Times New Roman"/>
              </a:rPr>
              <a:t>，形容词，是真心、出自内心的；</a:t>
            </a:r>
            <a:r>
              <a:rPr lang="en-US" altLang="zh-CN" kern="100">
                <a:latin typeface="宋体"/>
                <a:cs typeface="Times New Roman"/>
              </a:rPr>
              <a:t>“</a:t>
            </a:r>
            <a:r>
              <a:rPr lang="zh-CN" altLang="zh-CN" kern="100">
                <a:ea typeface="仿宋_GB2312"/>
                <a:cs typeface="Times New Roman"/>
              </a:rPr>
              <a:t>忠心</a:t>
            </a:r>
            <a:r>
              <a:rPr lang="en-US" altLang="zh-CN" kern="100">
                <a:latin typeface="宋体"/>
                <a:cs typeface="Times New Roman"/>
              </a:rPr>
              <a:t>”</a:t>
            </a:r>
            <a:r>
              <a:rPr lang="zh-CN" altLang="zh-CN" kern="100">
                <a:ea typeface="仿宋_GB2312"/>
                <a:cs typeface="Times New Roman"/>
              </a:rPr>
              <a:t>，名词，指心的忠诚</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探究</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思维发展与提升</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2532267693"/>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415043" y="1341562"/>
            <a:ext cx="11377262" cy="1226181"/>
          </a:xfrm>
        </p:spPr>
        <p:txBody>
          <a:bodyPr/>
          <a:lstStyle/>
          <a:p>
            <a:pPr indent="713740" algn="ctr">
              <a:tabLst>
                <a:tab pos="5829300"/>
                <a:tab pos="9372600"/>
              </a:tabLst>
            </a:pPr>
            <a:r>
              <a:rPr lang="zh-CN" altLang="zh-CN" kern="100">
                <a:ea typeface="黑体"/>
                <a:cs typeface="Times New Roman"/>
              </a:rPr>
              <a:t>青蒿素：人类征服疾病的一小步</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 xmlns:p14="http://schemas.microsoft.com/office/powerpoint/2010/main" val="2270072944"/>
              </p:ext>
            </p:extLst>
          </p:nvPr>
        </p:nvGraphicFramePr>
        <p:xfrm>
          <a:off x="2986533" y="726753"/>
          <a:ext cx="5268913" cy="758825"/>
        </p:xfrm>
        <a:graphic>
          <a:graphicData uri="http://schemas.openxmlformats.org/presentationml/2006/ole">
            <mc:AlternateContent>
              <mc:Choice xmlns:v="urn:schemas-microsoft-com:vml" Requires="v">
                <p:oleObj spid="_x0000_s1042"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2986533" y="726753"/>
                        <a:ext cx="5268913" cy="758825"/>
                      </a:xfrm>
                      <a:prstGeom prst="rect">
                        <a:avLst/>
                      </a:prstGeom>
                      <a:noFill/>
                    </p:spPr>
                  </p:pic>
                </p:oleObj>
              </mc:Fallback>
            </mc:AlternateContent>
          </a:graphicData>
        </a:graphic>
      </p:graphicFrame>
      <p:pic>
        <p:nvPicPr>
          <p:cNvPr id="7188" name="Picture 20"/>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1551334" y="2528317"/>
            <a:ext cx="9296400" cy="313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72171052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1185975"/>
            <a:ext cx="11377262" cy="3035907"/>
          </a:xfrm>
        </p:spPr>
        <p:txBody>
          <a:bodyPr/>
          <a:lstStyle/>
          <a:p>
            <a:pPr indent="713740" algn="just">
              <a:tabLst>
                <a:tab pos="5829300"/>
                <a:tab pos="9372600"/>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tab pos="9372600"/>
              </a:tabLst>
            </a:pPr>
            <a:r>
              <a:rPr lang="zh-CN" altLang="zh-CN" kern="100">
                <a:cs typeface="Times New Roman"/>
              </a:rPr>
              <a:t>文章简要介绍了中医科学院终身研究员屠呦呦及其团队发现并提取青蒿素的艰辛而漫长的过程，展现了新时代中国科学家在探求真理中所表现的人格魅力，歌颂了他们敢于创新、无私奉献的爱国情怀和为人类治疗和控制寄生虫类传染病所做出的革命性贡献</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3071090446"/>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70209"/>
            <a:ext cx="11377262" cy="4935849"/>
          </a:xfrm>
        </p:spPr>
        <p:txBody>
          <a:bodyPr/>
          <a:lstStyle/>
          <a:p>
            <a:pPr indent="713740" algn="just">
              <a:tabLst>
                <a:tab pos="5829300"/>
                <a:tab pos="9372600"/>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tab pos="9372600"/>
              </a:tabLst>
            </a:pPr>
            <a:r>
              <a:rPr lang="zh-CN" altLang="zh-CN" kern="100">
                <a:cs typeface="Times New Roman"/>
              </a:rPr>
              <a:t>语言具有</a:t>
            </a:r>
            <a:r>
              <a:rPr lang="en-US" altLang="zh-CN" kern="100">
                <a:latin typeface="宋体"/>
                <a:cs typeface="Times New Roman"/>
              </a:rPr>
              <a:t>“</a:t>
            </a:r>
            <a:r>
              <a:rPr lang="zh-CN" altLang="zh-CN" kern="100">
                <a:cs typeface="Times New Roman"/>
              </a:rPr>
              <a:t>科学味</a:t>
            </a:r>
            <a:r>
              <a:rPr lang="en-US" altLang="zh-CN" kern="100">
                <a:latin typeface="宋体"/>
                <a:cs typeface="Times New Roman"/>
              </a:rPr>
              <a:t>”</a:t>
            </a:r>
            <a:endParaRPr lang="zh-CN" altLang="zh-CN" sz="1050" kern="100">
              <a:latin typeface="宋体"/>
              <a:cs typeface="Courier New"/>
            </a:endParaRPr>
          </a:p>
          <a:p>
            <a:pPr indent="713740" algn="just">
              <a:tabLst>
                <a:tab pos="5829300"/>
                <a:tab pos="9372600"/>
              </a:tabLst>
            </a:pPr>
            <a:r>
              <a:rPr lang="zh-CN" altLang="zh-CN" kern="100">
                <a:cs typeface="Times New Roman"/>
              </a:rPr>
              <a:t>本文作为一篇自然科学论文，其用语准确，简洁，严谨，具有语言的</a:t>
            </a:r>
            <a:r>
              <a:rPr lang="en-US" altLang="zh-CN" kern="100">
                <a:latin typeface="宋体"/>
                <a:cs typeface="Times New Roman"/>
              </a:rPr>
              <a:t>“</a:t>
            </a:r>
            <a:r>
              <a:rPr lang="zh-CN" altLang="zh-CN" kern="100">
                <a:cs typeface="Times New Roman"/>
              </a:rPr>
              <a:t>科学味</a:t>
            </a:r>
            <a:r>
              <a:rPr lang="en-US" altLang="zh-CN" kern="100">
                <a:latin typeface="宋体"/>
                <a:cs typeface="Times New Roman"/>
              </a:rPr>
              <a:t>”</a:t>
            </a:r>
            <a:r>
              <a:rPr lang="zh-CN" altLang="zh-CN" kern="100">
                <a:cs typeface="Times New Roman"/>
              </a:rPr>
              <a:t>。如</a:t>
            </a:r>
            <a:r>
              <a:rPr lang="en-US" altLang="zh-CN" kern="100">
                <a:latin typeface="宋体"/>
                <a:cs typeface="Times New Roman"/>
              </a:rPr>
              <a:t>“</a:t>
            </a:r>
            <a:r>
              <a:rPr lang="zh-CN" altLang="zh-CN" kern="100">
                <a:cs typeface="Times New Roman"/>
              </a:rPr>
              <a:t>我们终于找到了发现青蒿素抗疟疗效的突破口</a:t>
            </a:r>
            <a:r>
              <a:rPr lang="en-US" altLang="zh-CN" kern="100">
                <a:latin typeface="宋体"/>
                <a:cs typeface="Times New Roman"/>
              </a:rPr>
              <a:t>”</a:t>
            </a:r>
            <a:r>
              <a:rPr lang="zh-CN" altLang="zh-CN" kern="100">
                <a:cs typeface="Times New Roman"/>
              </a:rPr>
              <a:t>中的</a:t>
            </a:r>
            <a:r>
              <a:rPr lang="en-US" altLang="zh-CN" kern="100">
                <a:latin typeface="宋体"/>
                <a:cs typeface="Times New Roman"/>
              </a:rPr>
              <a:t>“</a:t>
            </a:r>
            <a:r>
              <a:rPr lang="zh-CN" altLang="zh-CN" kern="100">
                <a:cs typeface="Times New Roman"/>
              </a:rPr>
              <a:t>突破口</a:t>
            </a:r>
            <a:r>
              <a:rPr lang="en-US" altLang="zh-CN" kern="100">
                <a:latin typeface="宋体"/>
                <a:cs typeface="Times New Roman"/>
              </a:rPr>
              <a:t>”</a:t>
            </a:r>
            <a:r>
              <a:rPr lang="zh-CN" altLang="zh-CN" kern="100">
                <a:cs typeface="Times New Roman"/>
              </a:rPr>
              <a:t>一词表明了青蒿中性提取物对于抗疟的重要意义，用词准确严谨，具有科学性。再如</a:t>
            </a:r>
            <a:r>
              <a:rPr lang="en-US" altLang="zh-CN" kern="100">
                <a:latin typeface="宋体"/>
                <a:cs typeface="Times New Roman"/>
              </a:rPr>
              <a:t>“</a:t>
            </a:r>
            <a:r>
              <a:rPr lang="zh-CN" altLang="zh-CN" kern="100">
                <a:cs typeface="Times New Roman"/>
              </a:rPr>
              <a:t>在分子中引入羟基，也给发展新的青蒿素衍生物创造了更多的机会</a:t>
            </a:r>
            <a:r>
              <a:rPr lang="en-US" altLang="zh-CN" kern="100">
                <a:latin typeface="宋体"/>
                <a:cs typeface="Times New Roman"/>
              </a:rPr>
              <a:t>”</a:t>
            </a:r>
            <a:r>
              <a:rPr lang="zh-CN" altLang="zh-CN" kern="100">
                <a:cs typeface="Times New Roman"/>
              </a:rPr>
              <a:t>中的</a:t>
            </a:r>
            <a:r>
              <a:rPr lang="en-US" altLang="zh-CN" kern="100">
                <a:latin typeface="宋体"/>
                <a:cs typeface="Times New Roman"/>
              </a:rPr>
              <a:t>“</a:t>
            </a:r>
            <a:r>
              <a:rPr lang="zh-CN" altLang="zh-CN" kern="100">
                <a:cs typeface="Times New Roman"/>
              </a:rPr>
              <a:t>羟基</a:t>
            </a:r>
            <a:r>
              <a:rPr lang="en-US" altLang="zh-CN" kern="100">
                <a:latin typeface="宋体"/>
                <a:cs typeface="Times New Roman"/>
              </a:rPr>
              <a:t>”“</a:t>
            </a:r>
            <a:r>
              <a:rPr lang="zh-CN" altLang="zh-CN" kern="100">
                <a:cs typeface="Times New Roman"/>
              </a:rPr>
              <a:t>衍生物</a:t>
            </a:r>
            <a:r>
              <a:rPr lang="en-US" altLang="zh-CN" kern="100">
                <a:latin typeface="宋体"/>
                <a:cs typeface="Times New Roman"/>
              </a:rPr>
              <a:t>”</a:t>
            </a:r>
            <a:r>
              <a:rPr lang="zh-CN" altLang="zh-CN" kern="100">
                <a:cs typeface="Times New Roman"/>
              </a:rPr>
              <a:t>，属于专业术语，也体现了科学论文准确性、</a:t>
            </a:r>
            <a:r>
              <a:rPr lang="zh-CN" altLang="zh-CN" kern="100" smtClean="0">
                <a:cs typeface="Times New Roman"/>
              </a:rPr>
              <a:t>严谨性</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1226181"/>
          </a:xfrm>
        </p:spPr>
        <p:txBody>
          <a:bodyPr/>
          <a:lstStyle/>
          <a:p>
            <a:pPr indent="713740" algn="ctr">
              <a:tabLst>
                <a:tab pos="5829300"/>
                <a:tab pos="9372600"/>
              </a:tabLst>
            </a:pPr>
            <a:r>
              <a:rPr lang="zh-CN" altLang="zh-CN" kern="100">
                <a:ea typeface="黑体"/>
                <a:cs typeface="Times New Roman"/>
              </a:rPr>
              <a:t>一名物理学家的教育历程</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sp>
        <p:nvSpPr>
          <p:cNvPr id="2" name="矩形 1"/>
          <p:cNvSpPr/>
          <p:nvPr/>
        </p:nvSpPr>
        <p:spPr>
          <a:xfrm>
            <a:off x="766614" y="2349674"/>
            <a:ext cx="906017" cy="2677656"/>
          </a:xfrm>
          <a:prstGeom prst="rect">
            <a:avLst/>
          </a:prstGeom>
        </p:spPr>
        <p:txBody>
          <a:bodyPr wrap="none">
            <a:spAutoFit/>
          </a:bodyPr>
          <a:lstStyle/>
          <a:p>
            <a:r>
              <a:rPr lang="zh-CN" altLang="zh-CN" sz="2800" b="1" kern="100">
                <a:cs typeface="Times New Roman"/>
              </a:rPr>
              <a:t>一</a:t>
            </a:r>
            <a:r>
              <a:rPr lang="zh-CN" altLang="zh-CN" sz="2800" b="1" kern="100" smtClean="0">
                <a:cs typeface="Times New Roman"/>
              </a:rPr>
              <a:t>名</a:t>
            </a:r>
            <a:endParaRPr lang="en-US" altLang="zh-CN" sz="2800" b="1" kern="100" smtClean="0">
              <a:cs typeface="Times New Roman"/>
            </a:endParaRPr>
          </a:p>
          <a:p>
            <a:r>
              <a:rPr lang="zh-CN" altLang="zh-CN" sz="2800" b="1" kern="100" smtClean="0">
                <a:cs typeface="Times New Roman"/>
              </a:rPr>
              <a:t>物理</a:t>
            </a:r>
            <a:endParaRPr lang="en-US" altLang="zh-CN" sz="2800" b="1" kern="100" smtClean="0">
              <a:cs typeface="Times New Roman"/>
            </a:endParaRPr>
          </a:p>
          <a:p>
            <a:r>
              <a:rPr lang="zh-CN" altLang="zh-CN" sz="2800" b="1" kern="100" smtClean="0">
                <a:cs typeface="Times New Roman"/>
              </a:rPr>
              <a:t>学家</a:t>
            </a:r>
            <a:endParaRPr lang="en-US" altLang="zh-CN" sz="2800" b="1" kern="100" smtClean="0">
              <a:cs typeface="Times New Roman"/>
            </a:endParaRPr>
          </a:p>
          <a:p>
            <a:r>
              <a:rPr lang="zh-CN" altLang="zh-CN" sz="2800" b="1" kern="100" smtClean="0">
                <a:cs typeface="Times New Roman"/>
              </a:rPr>
              <a:t>的教</a:t>
            </a:r>
            <a:endParaRPr lang="en-US" altLang="zh-CN" sz="2800" b="1" kern="100" smtClean="0">
              <a:cs typeface="Times New Roman"/>
            </a:endParaRPr>
          </a:p>
          <a:p>
            <a:r>
              <a:rPr lang="zh-CN" altLang="zh-CN" sz="2800" b="1" kern="100" smtClean="0">
                <a:cs typeface="Times New Roman"/>
              </a:rPr>
              <a:t>育历</a:t>
            </a:r>
            <a:endParaRPr lang="en-US" altLang="zh-CN" sz="2800" b="1" kern="100" smtClean="0">
              <a:cs typeface="Times New Roman"/>
            </a:endParaRPr>
          </a:p>
          <a:p>
            <a:r>
              <a:rPr lang="zh-CN" altLang="zh-CN" sz="2800" b="1" kern="100" smtClean="0">
                <a:cs typeface="Times New Roman"/>
              </a:rPr>
              <a:t>程</a:t>
            </a:r>
            <a:endParaRPr lang="zh-CN" altLang="en-US" sz="2800"/>
          </a:p>
        </p:txBody>
      </p:sp>
      <p:graphicFrame>
        <p:nvGraphicFramePr>
          <p:cNvPr id="4" name="对象 3"/>
          <p:cNvGraphicFramePr>
            <a:graphicFrameLocks noChangeAspect="1"/>
          </p:cNvGraphicFramePr>
          <p:nvPr>
            <p:extLst>
              <p:ext uri="{D42A27DB-BD31-4B8C-83A1-F6EECF244321}">
                <p14:modId xmlns="" xmlns:p14="http://schemas.microsoft.com/office/powerpoint/2010/main" val="2922097370"/>
              </p:ext>
            </p:extLst>
          </p:nvPr>
        </p:nvGraphicFramePr>
        <p:xfrm>
          <a:off x="1668784" y="2349674"/>
          <a:ext cx="10979150" cy="2573337"/>
        </p:xfrm>
        <a:graphic>
          <a:graphicData uri="http://schemas.openxmlformats.org/presentationml/2006/ole">
            <mc:AlternateContent>
              <mc:Choice xmlns:v="urn:schemas-microsoft-com:vml" Requires="v">
                <p:oleObj spid="_x0000_s1043" name="文档" r:id="rId2" imgW="10979053" imgH="2572888" progId="word.document.8">
                  <p:embed/>
                </p:oleObj>
              </mc:Choice>
              <mc:Fallback>
                <p:oleObj name="文档" r:id="rId2" imgW="10979053" imgH="2572888" progId="word.document.8">
                  <p:embed/>
                  <p:pic>
                    <p:nvPicPr>
                      <p:cNvPr id="0" name="OLE substitute image"/>
                      <p:cNvPicPr/>
                      <p:nvPr/>
                    </p:nvPicPr>
                    <p:blipFill>
                      <a:blip r:embed="rId3"/>
                      <a:stretch>
                        <a:fillRect/>
                      </a:stretch>
                    </p:blipFill>
                    <p:spPr>
                      <a:xfrm>
                        <a:off x="1668784" y="2349674"/>
                        <a:ext cx="10979150" cy="2573337"/>
                      </a:xfrm>
                      <a:prstGeom prst="rect">
                        <a:avLst/>
                      </a:prstGeom>
                      <a:noFill/>
                    </p:spPr>
                  </p:pic>
                </p:oleObj>
              </mc:Fallback>
            </mc:AlternateContent>
          </a:graphicData>
        </a:graphic>
      </p:graphicFrame>
    </p:spTree>
    <p:extLst>
      <p:ext uri="{BB962C8B-B14F-4D97-AF65-F5344CB8AC3E}">
        <p14:creationId xmlns="" xmlns:p14="http://schemas.microsoft.com/office/powerpoint/2010/main" val="483988310"/>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257983"/>
            <a:ext cx="11377262" cy="3035907"/>
          </a:xfrm>
        </p:spPr>
        <p:txBody>
          <a:bodyPr/>
          <a:lstStyle/>
          <a:p>
            <a:pPr indent="713740" algn="just">
              <a:tabLst>
                <a:tab pos="5829300"/>
                <a:tab pos="9372600"/>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tab pos="9372600"/>
              </a:tabLst>
            </a:pPr>
            <a:r>
              <a:rPr lang="zh-CN" altLang="zh-CN" kern="100">
                <a:cs typeface="Times New Roman"/>
              </a:rPr>
              <a:t>作者通过回忆童年的两件事</a:t>
            </a:r>
            <a:r>
              <a:rPr lang="en-US" altLang="zh-CN" kern="100">
                <a:cs typeface="Courier New"/>
              </a:rPr>
              <a:t>——</a:t>
            </a:r>
            <a:r>
              <a:rPr lang="zh-CN" altLang="zh-CN" kern="100">
                <a:cs typeface="Times New Roman"/>
              </a:rPr>
              <a:t>对鲤鱼世界的观察遐想和对爱因斯坦未竟事业的向往，展示了自己训练思维和磨炼心志的教育历程。这两件事引导作者走上了科学探索的道路。作者旨在通过这一过程的介绍让读者学会观察、学会思考，立志为科学献身，培养良好的科学素养</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6072" y="1341562"/>
            <a:ext cx="8003390" cy="3639149"/>
          </a:xfrm>
        </p:spPr>
        <p:txBody>
          <a:bodyPr/>
          <a:lstStyle/>
          <a:p>
            <a:pPr indent="711835" algn="just">
              <a:tabLst>
                <a:tab pos="5829300"/>
                <a:tab pos="9372600"/>
              </a:tabLst>
            </a:pPr>
            <a:r>
              <a:rPr lang="zh-CN" altLang="zh-CN" kern="100">
                <a:ea typeface="方正准圆_GBK"/>
                <a:cs typeface="Times New Roman"/>
              </a:rPr>
              <a:t>本单元</a:t>
            </a:r>
            <a:r>
              <a:rPr lang="zh-CN" altLang="zh-CN" kern="100">
                <a:cs typeface="Times New Roman"/>
              </a:rPr>
              <a:t>所选的几篇文章反映了自然科学和人文社会科学的多个领域中的探索及其发现。这些文章有的介绍科学发现的成果和过程，有的探讨建筑学问题，有的分析文学现象，展现了不同领域学者们的创新意识、探索精神和科学态度，可以激发我们对科学探究的兴趣和热情。</a:t>
            </a:r>
            <a:endParaRPr lang="zh-CN" altLang="zh-CN" sz="1050" kern="100">
              <a:latin typeface="宋体"/>
              <a:cs typeface="Courier New"/>
            </a:endParaRPr>
          </a:p>
          <a:p>
            <a:pPr indent="713740" algn="just">
              <a:tabLst>
                <a:tab pos="5829300"/>
                <a:tab pos="9372600"/>
              </a:tabLst>
            </a:pPr>
            <a:r>
              <a:rPr lang="zh-CN" altLang="zh-CN" kern="100">
                <a:cs typeface="Times New Roman"/>
              </a:rPr>
              <a:t>《青蒿素：人类征服疾病的一小步》写屠呦呦发现青蒿素的心得、体会和梦想</a:t>
            </a:r>
            <a:r>
              <a:rPr lang="zh-CN" altLang="zh-CN" kern="100" smtClean="0">
                <a:cs typeface="Times New Roman"/>
              </a:rPr>
              <a:t>。</a:t>
            </a:r>
            <a:endParaRPr lang="zh-CN" altLang="zh-CN" sz="1050" kern="100">
              <a:latin typeface="宋体"/>
              <a:cs typeface="Courier New"/>
            </a:endParaRPr>
          </a:p>
        </p:txBody>
      </p:sp>
      <p:pic>
        <p:nvPicPr>
          <p:cNvPr id="9219" name="Picture 3" descr="D:\潇潇\原始文件\语文人教版必修下册(2021.1.21教用出成书)\内容提要.tif"/>
          <p:cNvPicPr>
            <a:picLocks noChangeAspect="1" noChangeArrowheads="1"/>
          </p:cNvPicPr>
          <p:nvPr/>
        </p:nvPicPr>
        <p:blipFill>
          <a:blip r:embed="rId3" r:link="rId2">
            <a:extLst>
              <a:ext uri="{28A0092B-C50C-407E-A947-70E740481C1C}">
                <a14:useLocalDpi xmlns="" xmlns:a14="http://schemas.microsoft.com/office/drawing/2010/main" val="0"/>
              </a:ext>
            </a:extLst>
          </a:blip>
          <a:srcRect r="6615"/>
          <a:stretch>
            <a:fillRect/>
          </a:stretch>
        </p:blipFill>
        <p:spPr bwMode="auto">
          <a:xfrm>
            <a:off x="46535" y="621482"/>
            <a:ext cx="12076336" cy="52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2" name="Picture 2" descr="D:\潇潇\原始文件\语文人教版必修下册(2021.1.21教用出成书)\图7.tif"/>
          <p:cNvPicPr>
            <a:picLocks noChangeAspect="1" noChangeArrowheads="1"/>
          </p:cNvPicPr>
          <p:nvPr/>
        </p:nvPicPr>
        <p:blipFill>
          <a:blip r:embed="rId5" r:link="rId4">
            <a:extLst>
              <a:ext uri="{28A0092B-C50C-407E-A947-70E740481C1C}">
                <a14:useLocalDpi xmlns="" xmlns:a14="http://schemas.microsoft.com/office/drawing/2010/main" val="0"/>
              </a:ext>
            </a:extLst>
          </a:blip>
          <a:stretch>
            <a:fillRect/>
          </a:stretch>
        </p:blipFill>
        <p:spPr bwMode="auto">
          <a:xfrm>
            <a:off x="8826896" y="1841004"/>
            <a:ext cx="3028950" cy="302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3" name="New picture"/>
          <p:cNvPicPr/>
          <p:nvPr/>
        </p:nvPicPr>
        <p:blipFill>
          <a:blip r:embed="rId6"/>
          <a:stretch>
            <a:fillRect/>
          </a:stretch>
        </p:blipFill>
        <p:spPr>
          <a:xfrm>
            <a:off x="11925300" y="12280900"/>
            <a:ext cx="342900" cy="241300"/>
          </a:xfrm>
          <a:prstGeom prst="cube">
            <a:avLst/>
          </a:prstGeom>
        </p:spPr>
      </p:pic>
    </p:spTree>
    <p:extLst>
      <p:ext uri="{BB962C8B-B14F-4D97-AF65-F5344CB8AC3E}">
        <p14:creationId xmlns="" xmlns:p14="http://schemas.microsoft.com/office/powerpoint/2010/main" val="3997888020"/>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tab pos="9372600"/>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．叙事寓理，思想深刻</a:t>
            </a:r>
            <a:endParaRPr lang="zh-CN" altLang="zh-CN" sz="1050" kern="100">
              <a:latin typeface="宋体"/>
              <a:cs typeface="Courier New"/>
            </a:endParaRPr>
          </a:p>
          <a:p>
            <a:pPr indent="713740" algn="just">
              <a:tabLst>
                <a:tab pos="5829300"/>
                <a:tab pos="9372600"/>
              </a:tabLst>
            </a:pPr>
            <a:r>
              <a:rPr lang="zh-CN" altLang="zh-CN" kern="100">
                <a:cs typeface="Times New Roman"/>
              </a:rPr>
              <a:t>本文最大的特点是作者在讲述自己的教育历程的同时，也在讲述科学道理，重点讲述科学研究的方法。这种结构给人耳目一新的感觉。作者写了童年的两件趣事，因为是它们启迪自己走上科学的道路的，但在行文中却有对科学思想的探讨、科学概念的恰当解释，如对</a:t>
            </a:r>
            <a:r>
              <a:rPr lang="en-US" altLang="zh-CN" kern="100">
                <a:latin typeface="宋体"/>
                <a:cs typeface="Times New Roman"/>
              </a:rPr>
              <a:t>“</a:t>
            </a:r>
            <a:r>
              <a:rPr lang="zh-CN" altLang="zh-CN" kern="100">
                <a:cs typeface="Times New Roman"/>
              </a:rPr>
              <a:t>反物质</a:t>
            </a:r>
            <a:r>
              <a:rPr lang="en-US" altLang="zh-CN" kern="100">
                <a:latin typeface="宋体"/>
                <a:cs typeface="Times New Roman"/>
              </a:rPr>
              <a:t>”</a:t>
            </a:r>
            <a:r>
              <a:rPr lang="zh-CN" altLang="zh-CN" kern="100">
                <a:cs typeface="Times New Roman"/>
              </a:rPr>
              <a:t>的解释、对</a:t>
            </a:r>
            <a:r>
              <a:rPr lang="en-US" altLang="zh-CN" kern="100">
                <a:latin typeface="宋体"/>
                <a:cs typeface="Times New Roman"/>
              </a:rPr>
              <a:t>“</a:t>
            </a:r>
            <a:r>
              <a:rPr lang="zh-CN" altLang="zh-CN" kern="100">
                <a:cs typeface="Times New Roman"/>
              </a:rPr>
              <a:t>建造电子感应加速器</a:t>
            </a:r>
            <a:r>
              <a:rPr lang="en-US" altLang="zh-CN" kern="100">
                <a:latin typeface="宋体"/>
                <a:cs typeface="Times New Roman"/>
              </a:rPr>
              <a:t>”</a:t>
            </a:r>
            <a:r>
              <a:rPr lang="zh-CN" altLang="zh-CN" kern="100">
                <a:cs typeface="Times New Roman"/>
              </a:rPr>
              <a:t>的详细叙述等，无不包含着丰富的科学知识</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86789"/>
            <a:ext cx="11377262" cy="3639149"/>
          </a:xfrm>
        </p:spPr>
        <p:txBody>
          <a:bodyPr/>
          <a:lstStyle/>
          <a:p>
            <a:pPr indent="713740" algn="just">
              <a:tabLst>
                <a:tab pos="5829300"/>
                <a:tab pos="9372600"/>
              </a:tabLst>
            </a:pPr>
            <a:r>
              <a:rPr lang="en-US" altLang="zh-CN" kern="100">
                <a:cs typeface="Courier New"/>
              </a:rPr>
              <a:t>2</a:t>
            </a:r>
            <a:r>
              <a:rPr lang="zh-CN" altLang="zh-CN" kern="100">
                <a:cs typeface="Times New Roman"/>
              </a:rPr>
              <a:t>．想象奇特，描述形象</a:t>
            </a:r>
            <a:endParaRPr lang="zh-CN" altLang="zh-CN" sz="1050" kern="100">
              <a:latin typeface="宋体"/>
              <a:cs typeface="Courier New"/>
            </a:endParaRPr>
          </a:p>
          <a:p>
            <a:pPr indent="713740" algn="just">
              <a:tabLst>
                <a:tab pos="5829300"/>
                <a:tab pos="9372600"/>
              </a:tabLst>
            </a:pPr>
            <a:r>
              <a:rPr lang="zh-CN" altLang="zh-CN" kern="100">
                <a:cs typeface="Times New Roman"/>
              </a:rPr>
              <a:t>本文虽然是一篇科普文章，但很有文采，对小时候的大胆想象的内容的描写更是细致入微，如作者用了几段文字写自己</a:t>
            </a:r>
            <a:r>
              <a:rPr lang="en-US" altLang="zh-CN" kern="100">
                <a:latin typeface="宋体"/>
                <a:cs typeface="Times New Roman"/>
              </a:rPr>
              <a:t>“</a:t>
            </a:r>
            <a:r>
              <a:rPr lang="zh-CN" altLang="zh-CN" kern="100">
                <a:cs typeface="Times New Roman"/>
              </a:rPr>
              <a:t>遇到了一场暴雨</a:t>
            </a:r>
            <a:r>
              <a:rPr lang="en-US" altLang="zh-CN" kern="100">
                <a:latin typeface="宋体"/>
                <a:cs typeface="Times New Roman"/>
              </a:rPr>
              <a:t>”</a:t>
            </a:r>
            <a:r>
              <a:rPr lang="zh-CN" altLang="zh-CN" kern="100">
                <a:cs typeface="Times New Roman"/>
              </a:rPr>
              <a:t>时的遐想：一是写水中鲤鱼的困惑反应，睡莲没有人摇动怎么会自己动起来呢？二是作者关于</a:t>
            </a:r>
            <a:r>
              <a:rPr lang="en-US" altLang="zh-CN" kern="100">
                <a:latin typeface="宋体"/>
                <a:cs typeface="Times New Roman"/>
              </a:rPr>
              <a:t>“</a:t>
            </a:r>
            <a:r>
              <a:rPr lang="zh-CN" altLang="zh-CN" kern="100">
                <a:cs typeface="Times New Roman"/>
              </a:rPr>
              <a:t>鲤鱼</a:t>
            </a:r>
            <a:r>
              <a:rPr lang="en-US" altLang="zh-CN" kern="100">
                <a:latin typeface="宋体"/>
                <a:cs typeface="Times New Roman"/>
              </a:rPr>
              <a:t>‘</a:t>
            </a:r>
            <a:r>
              <a:rPr lang="zh-CN" altLang="zh-CN" kern="100">
                <a:cs typeface="Times New Roman"/>
              </a:rPr>
              <a:t>科学家</a:t>
            </a:r>
            <a:r>
              <a:rPr lang="en-US" altLang="zh-CN" kern="100">
                <a:latin typeface="宋体"/>
                <a:cs typeface="Times New Roman"/>
              </a:rPr>
              <a:t>’</a:t>
            </a:r>
            <a:r>
              <a:rPr lang="zh-CN" altLang="zh-CN" kern="100">
                <a:cs typeface="Times New Roman"/>
              </a:rPr>
              <a:t>的杜撰</a:t>
            </a:r>
            <a:r>
              <a:rPr lang="en-US" altLang="zh-CN" kern="100">
                <a:latin typeface="宋体"/>
                <a:cs typeface="Times New Roman"/>
              </a:rPr>
              <a:t>”</a:t>
            </a:r>
            <a:r>
              <a:rPr lang="zh-CN" altLang="zh-CN" kern="100">
                <a:cs typeface="Times New Roman"/>
              </a:rPr>
              <a:t>的描写，引人发笑。笑过之后，又不得不佩服作者儿时丰富的想象力</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48487"/>
            <a:ext cx="11377262" cy="4261562"/>
          </a:xfrm>
        </p:spPr>
        <p:txBody>
          <a:bodyPr/>
          <a:lstStyle/>
          <a:p>
            <a:pPr indent="713740" algn="just">
              <a:tabLst>
                <a:tab pos="5829300"/>
                <a:tab pos="9372600"/>
              </a:tabLst>
            </a:pPr>
            <a:r>
              <a:rPr lang="zh-CN" altLang="zh-CN" kern="100">
                <a:ea typeface="黑体"/>
                <a:cs typeface="Times New Roman"/>
              </a:rPr>
              <a:t>【任务一】熟悉文体特点，梳理出文章选材组材的特点。</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《青蒿素：人类征服疾病的一小步》在结构上有什么特点？试简要分析。</a:t>
            </a:r>
            <a:endParaRPr lang="zh-CN" altLang="zh-CN" sz="1050" kern="100">
              <a:latin typeface="宋体"/>
              <a:cs typeface="Courier New"/>
            </a:endParaRPr>
          </a:p>
          <a:p>
            <a:r>
              <a:rPr lang="en-US" altLang="zh-CN" kern="100">
                <a:solidFill>
                  <a:srgbClr val="FF00FF"/>
                </a:solidFill>
                <a:ea typeface="黑体"/>
              </a:rPr>
              <a:t>[</a:t>
            </a:r>
            <a:r>
              <a:rPr lang="zh-CN" altLang="zh-CN" kern="100">
                <a:solidFill>
                  <a:srgbClr val="FF00FF"/>
                </a:solidFill>
                <a:ea typeface="黑体"/>
                <a:cs typeface="Times New Roman"/>
              </a:rPr>
              <a:t>提示</a:t>
            </a:r>
            <a:r>
              <a:rPr lang="en-US" altLang="zh-CN" kern="100">
                <a:solidFill>
                  <a:srgbClr val="FF00FF"/>
                </a:solidFill>
                <a:ea typeface="黑体"/>
              </a:rPr>
              <a:t>]</a:t>
            </a:r>
            <a:r>
              <a:rPr lang="en-US" altLang="zh-CN" kern="100">
                <a:latin typeface="宋体"/>
                <a:ea typeface="仿宋_GB2312"/>
                <a:cs typeface="Times New Roman"/>
              </a:rPr>
              <a:t>①</a:t>
            </a:r>
            <a:r>
              <a:rPr lang="zh-CN" altLang="zh-CN" kern="100">
                <a:ea typeface="仿宋_GB2312"/>
                <a:cs typeface="Times New Roman"/>
              </a:rPr>
              <a:t>用小标题领起各部分内容，简明概括。除第一部分外，本文用五个小标题，提纲挈领，概括了青蒿素从发现到制成药物经过的不同阶段，介绍了中医药学对人类做出的贡献。读者借助小标题就能对各部分内容、对全文内容一目了然。</a:t>
            </a:r>
            <a:endParaRPr lang="zh-CN" altLang="en-US"/>
          </a:p>
        </p:txBody>
      </p:sp>
      <p:graphicFrame>
        <p:nvGraphicFramePr>
          <p:cNvPr id="2" name="对象 1"/>
          <p:cNvGraphicFramePr>
            <a:graphicFrameLocks noChangeAspect="1"/>
          </p:cNvGraphicFramePr>
          <p:nvPr>
            <p:extLst>
              <p:ext uri="{D42A27DB-BD31-4B8C-83A1-F6EECF244321}">
                <p14:modId xmlns="" xmlns:p14="http://schemas.microsoft.com/office/powerpoint/2010/main" val="2930146729"/>
              </p:ext>
            </p:extLst>
          </p:nvPr>
        </p:nvGraphicFramePr>
        <p:xfrm>
          <a:off x="3202557" y="693490"/>
          <a:ext cx="5268913" cy="758825"/>
        </p:xfrm>
        <a:graphic>
          <a:graphicData uri="http://schemas.openxmlformats.org/presentationml/2006/ole">
            <mc:AlternateContent>
              <mc:Choice xmlns:v="urn:schemas-microsoft-com:vml" Requires="v">
                <p:oleObj spid="_x0000_s1044"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tab pos="9372600"/>
              </a:tabLst>
            </a:pPr>
            <a:r>
              <a:rPr lang="en-US" altLang="zh-CN" kern="100">
                <a:latin typeface="宋体"/>
                <a:ea typeface="仿宋_GB2312"/>
                <a:cs typeface="Times New Roman"/>
              </a:rPr>
              <a:t>②</a:t>
            </a:r>
            <a:r>
              <a:rPr lang="zh-CN" altLang="zh-CN" kern="100">
                <a:ea typeface="仿宋_GB2312"/>
                <a:cs typeface="Times New Roman"/>
              </a:rPr>
              <a:t>采用了</a:t>
            </a:r>
            <a:r>
              <a:rPr lang="en-US" altLang="zh-CN" kern="100">
                <a:latin typeface="宋体"/>
                <a:cs typeface="Times New Roman"/>
              </a:rPr>
              <a:t>“</a:t>
            </a:r>
            <a:r>
              <a:rPr lang="zh-CN" altLang="zh-CN" kern="100">
                <a:ea typeface="仿宋_GB2312"/>
                <a:cs typeface="Times New Roman"/>
              </a:rPr>
              <a:t>总一分一总</a:t>
            </a:r>
            <a:r>
              <a:rPr lang="en-US" altLang="zh-CN" kern="100">
                <a:latin typeface="宋体"/>
                <a:cs typeface="Times New Roman"/>
              </a:rPr>
              <a:t>”</a:t>
            </a:r>
            <a:r>
              <a:rPr lang="zh-CN" altLang="zh-CN" kern="100">
                <a:ea typeface="仿宋_GB2312"/>
                <a:cs typeface="Times New Roman"/>
              </a:rPr>
              <a:t>、由一般到特殊、由个别到一般等顺序行文，过渡自然，条理清晰。第二部分总写发现、提取青蒿素的经过，第三、四、五部分具体写研究工作的过程，第六部分总括中医药学的贡献，结构严谨。先写青蒿素的研究普及，再写对双氢青蒿素的认识以及它们的联合应用，这是一个由一般到特殊的过程，符合对事物的认知规律。前五部分写青蒿素的贡献，最后一部分写中医药学的贡献，这是由个别到一般的过程，顺理成章，升华了文章内容</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tab pos="9372600"/>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《青蒿素：人类征服疾病的一小步》《一名物理学家的教育历程》深入浅出地介绍科学研究的原理与探索过程，请分析其选材组材的特点。</a:t>
            </a:r>
            <a:endParaRPr lang="zh-CN" altLang="zh-CN" sz="1050" kern="100">
              <a:latin typeface="宋体"/>
              <a:cs typeface="Courier New"/>
            </a:endParaRPr>
          </a:p>
          <a:p>
            <a:pPr indent="713740" algn="just">
              <a:lnSpc>
                <a:spcPct val="120000"/>
              </a:lnSpc>
              <a:tabLst>
                <a:tab pos="5829300"/>
                <a:tab pos="9372600"/>
              </a:tabLst>
            </a:pPr>
            <a:r>
              <a:rPr lang="zh-CN" altLang="zh-CN" kern="100">
                <a:solidFill>
                  <a:srgbClr val="FF0000"/>
                </a:solidFill>
                <a:ea typeface="黑体"/>
                <a:cs typeface="Times New Roman"/>
              </a:rPr>
              <a:t>【答案】</a:t>
            </a:r>
            <a:r>
              <a:rPr lang="zh-CN" altLang="zh-CN" kern="100">
                <a:cs typeface="Times New Roman"/>
              </a:rPr>
              <a:t>《青蒿素：人类征服疾病的一小步》</a:t>
            </a:r>
            <a:endParaRPr lang="zh-CN" altLang="zh-CN" sz="1050" kern="100">
              <a:latin typeface="宋体"/>
              <a:cs typeface="Courier New"/>
            </a:endParaRPr>
          </a:p>
          <a:p>
            <a:pPr indent="713740" algn="just">
              <a:lnSpc>
                <a:spcPct val="120000"/>
              </a:lnSpc>
              <a:tabLst>
                <a:tab pos="5829300"/>
                <a:tab pos="9372600"/>
              </a:tabLst>
            </a:pPr>
            <a:r>
              <a:rPr lang="en-US" altLang="zh-CN" kern="100">
                <a:cs typeface="Courier New"/>
              </a:rPr>
              <a:t>(1)</a:t>
            </a:r>
            <a:r>
              <a:rPr lang="zh-CN" altLang="zh-CN" kern="100">
                <a:cs typeface="Times New Roman"/>
              </a:rPr>
              <a:t>从演讲主题的角度来看，演讲稿的开头部分首先表达了感谢之意，并概括了青蒿素发现的重大意义；演讲稿的主体分别从</a:t>
            </a:r>
            <a:r>
              <a:rPr lang="en-US" altLang="zh-CN" kern="100">
                <a:latin typeface="宋体"/>
                <a:cs typeface="Times New Roman"/>
              </a:rPr>
              <a:t>“</a:t>
            </a:r>
            <a:r>
              <a:rPr lang="zh-CN" altLang="zh-CN" kern="100">
                <a:cs typeface="Times New Roman"/>
              </a:rPr>
              <a:t>发现青蒿素的抗疟疗效</a:t>
            </a:r>
            <a:r>
              <a:rPr lang="en-US" altLang="zh-CN" kern="100">
                <a:latin typeface="宋体"/>
                <a:cs typeface="Times New Roman"/>
              </a:rPr>
              <a:t>”“</a:t>
            </a:r>
            <a:r>
              <a:rPr lang="zh-CN" altLang="zh-CN" kern="100">
                <a:cs typeface="Times New Roman"/>
              </a:rPr>
              <a:t>从分子到药物</a:t>
            </a:r>
            <a:r>
              <a:rPr lang="en-US" altLang="zh-CN" kern="100">
                <a:latin typeface="宋体"/>
                <a:cs typeface="Times New Roman"/>
              </a:rPr>
              <a:t>”“</a:t>
            </a:r>
            <a:r>
              <a:rPr lang="zh-CN" altLang="zh-CN" kern="100">
                <a:cs typeface="Times New Roman"/>
              </a:rPr>
              <a:t>影响世界</a:t>
            </a:r>
            <a:r>
              <a:rPr lang="en-US" altLang="zh-CN" kern="100">
                <a:latin typeface="宋体"/>
                <a:cs typeface="Times New Roman"/>
              </a:rPr>
              <a:t>”“</a:t>
            </a:r>
            <a:r>
              <a:rPr lang="zh-CN" altLang="zh-CN" kern="100">
                <a:cs typeface="Times New Roman"/>
              </a:rPr>
              <a:t>发展与超越</a:t>
            </a:r>
            <a:r>
              <a:rPr lang="en-US" altLang="zh-CN" kern="100">
                <a:latin typeface="宋体"/>
                <a:cs typeface="Times New Roman"/>
              </a:rPr>
              <a:t>”</a:t>
            </a:r>
            <a:r>
              <a:rPr lang="zh-CN" altLang="zh-CN" kern="100">
                <a:cs typeface="Times New Roman"/>
              </a:rPr>
              <a:t>四个方面，以时间为纵线来介绍青蒿素发现、提取以及研发的过程与经历。演讲稿的结尾以</a:t>
            </a:r>
            <a:r>
              <a:rPr lang="en-US" altLang="zh-CN" kern="100">
                <a:latin typeface="宋体"/>
                <a:cs typeface="Times New Roman"/>
              </a:rPr>
              <a:t>“</a:t>
            </a:r>
            <a:r>
              <a:rPr lang="zh-CN" altLang="zh-CN" kern="100">
                <a:cs typeface="Times New Roman"/>
              </a:rPr>
              <a:t>中国药学的贡献</a:t>
            </a:r>
            <a:r>
              <a:rPr lang="en-US" altLang="zh-CN" kern="100">
                <a:latin typeface="宋体"/>
                <a:cs typeface="Times New Roman"/>
              </a:rPr>
              <a:t>”</a:t>
            </a:r>
            <a:r>
              <a:rPr lang="zh-CN" altLang="zh-CN" kern="100">
                <a:cs typeface="Times New Roman"/>
              </a:rPr>
              <a:t>为题总结全文，突出了中医药学为维护世界人民的健康与福祉而做出的新贡献</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tab pos="9372600"/>
              </a:tabLst>
            </a:pPr>
            <a:r>
              <a:rPr lang="en-US" altLang="zh-CN" kern="100">
                <a:cs typeface="Courier New"/>
              </a:rPr>
              <a:t>(2)</a:t>
            </a:r>
            <a:r>
              <a:rPr lang="zh-CN" altLang="zh-CN" kern="100">
                <a:cs typeface="Times New Roman"/>
              </a:rPr>
              <a:t>从听众角度来看，作者演讲所面对的听众大都是专业人士，因此演讲稿里面选用了很多专业术语，如</a:t>
            </a:r>
            <a:r>
              <a:rPr lang="en-US" altLang="zh-CN" kern="100">
                <a:latin typeface="宋体"/>
                <a:cs typeface="Times New Roman"/>
              </a:rPr>
              <a:t>“</a:t>
            </a:r>
            <a:r>
              <a:rPr lang="zh-CN" altLang="zh-CN" kern="100">
                <a:cs typeface="Times New Roman"/>
              </a:rPr>
              <a:t>熔点</a:t>
            </a:r>
            <a:r>
              <a:rPr lang="en-US" altLang="zh-CN" kern="100">
                <a:latin typeface="宋体"/>
                <a:cs typeface="Times New Roman"/>
              </a:rPr>
              <a:t>”“</a:t>
            </a:r>
            <a:r>
              <a:rPr lang="zh-CN" altLang="zh-CN" kern="100">
                <a:cs typeface="Times New Roman"/>
              </a:rPr>
              <a:t>无色晶体</a:t>
            </a:r>
            <a:r>
              <a:rPr lang="en-US" altLang="zh-CN" kern="100">
                <a:cs typeface="Courier New"/>
              </a:rPr>
              <a:t>——C</a:t>
            </a:r>
            <a:r>
              <a:rPr lang="en-US" altLang="zh-CN" kern="100" baseline="-25000">
                <a:cs typeface="Courier New"/>
              </a:rPr>
              <a:t>15</a:t>
            </a:r>
            <a:r>
              <a:rPr lang="en-US" altLang="zh-CN" kern="100">
                <a:cs typeface="Courier New"/>
              </a:rPr>
              <a:t>H</a:t>
            </a:r>
            <a:r>
              <a:rPr lang="en-US" altLang="zh-CN" kern="100" baseline="-25000">
                <a:cs typeface="Courier New"/>
              </a:rPr>
              <a:t>22</a:t>
            </a:r>
            <a:r>
              <a:rPr lang="en-US" altLang="zh-CN" kern="100">
                <a:cs typeface="Courier New"/>
              </a:rPr>
              <a:t>O</a:t>
            </a:r>
            <a:r>
              <a:rPr lang="en-US" altLang="zh-CN" kern="100" baseline="-25000">
                <a:cs typeface="Courier New"/>
              </a:rPr>
              <a:t>5</a:t>
            </a:r>
            <a:r>
              <a:rPr lang="en-US" altLang="zh-CN" kern="100">
                <a:latin typeface="宋体"/>
                <a:cs typeface="Courier New"/>
              </a:rPr>
              <a:t>”“</a:t>
            </a:r>
            <a:r>
              <a:rPr lang="zh-CN" altLang="zh-CN" kern="100">
                <a:cs typeface="Times New Roman"/>
              </a:rPr>
              <a:t>羟基</a:t>
            </a:r>
            <a:r>
              <a:rPr lang="en-US" altLang="zh-CN" kern="100">
                <a:latin typeface="宋体"/>
                <a:cs typeface="Times New Roman"/>
              </a:rPr>
              <a:t>”“</a:t>
            </a:r>
            <a:r>
              <a:rPr lang="zh-CN" altLang="zh-CN" kern="100">
                <a:cs typeface="Times New Roman"/>
              </a:rPr>
              <a:t>衍生物</a:t>
            </a:r>
            <a:r>
              <a:rPr lang="en-US" altLang="zh-CN" kern="100">
                <a:latin typeface="宋体"/>
                <a:cs typeface="Times New Roman"/>
              </a:rPr>
              <a:t>”“</a:t>
            </a:r>
            <a:r>
              <a:rPr lang="zh-CN" altLang="zh-CN" kern="100">
                <a:cs typeface="Times New Roman"/>
              </a:rPr>
              <a:t>芍药苷</a:t>
            </a:r>
            <a:r>
              <a:rPr lang="en-US" altLang="zh-CN" kern="100">
                <a:latin typeface="宋体"/>
                <a:cs typeface="Times New Roman"/>
              </a:rPr>
              <a:t>”</a:t>
            </a:r>
            <a:r>
              <a:rPr lang="zh-CN" altLang="zh-CN" kern="100">
                <a:cs typeface="Times New Roman"/>
              </a:rPr>
              <a:t>等。但是在保证科学性与严谨性的同时，作者还善于运用具有浓厚文学色彩的语言，如</a:t>
            </a:r>
            <a:r>
              <a:rPr lang="en-US" altLang="zh-CN" kern="100">
                <a:latin typeface="宋体"/>
                <a:cs typeface="Times New Roman"/>
              </a:rPr>
              <a:t>“</a:t>
            </a:r>
            <a:r>
              <a:rPr lang="zh-CN" altLang="zh-CN" kern="100">
                <a:cs typeface="Times New Roman"/>
              </a:rPr>
              <a:t>青蒿素的发现是人类征服疾病进程中的一小步</a:t>
            </a:r>
            <a:r>
              <a:rPr lang="en-US" altLang="zh-CN" kern="100">
                <a:latin typeface="宋体"/>
                <a:cs typeface="Times New Roman"/>
              </a:rPr>
              <a:t>”“</a:t>
            </a:r>
            <a:r>
              <a:rPr lang="zh-CN" altLang="zh-CN" kern="100">
                <a:cs typeface="Times New Roman"/>
              </a:rPr>
              <a:t>疟疾重新开始肆虐</a:t>
            </a:r>
            <a:r>
              <a:rPr lang="en-US" altLang="zh-CN" kern="100">
                <a:latin typeface="宋体"/>
                <a:cs typeface="Times New Roman"/>
              </a:rPr>
              <a:t>”“</a:t>
            </a:r>
            <a:r>
              <a:rPr lang="zh-CN" altLang="zh-CN" kern="100">
                <a:cs typeface="Times New Roman"/>
              </a:rPr>
              <a:t>这里所举中医药对人类健康的贡献，不过沧海一粟</a:t>
            </a:r>
            <a:r>
              <a:rPr lang="en-US" altLang="zh-CN" kern="100">
                <a:latin typeface="宋体"/>
                <a:cs typeface="Times New Roman"/>
              </a:rPr>
              <a:t>”</a:t>
            </a:r>
            <a:r>
              <a:rPr lang="zh-CN" altLang="zh-CN" kern="100">
                <a:cs typeface="Times New Roman"/>
              </a:rPr>
              <a:t>等等，把抽象深奥的科学道理表达得深入浅出，通俗易懂，给听众留下了深刻的印象</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632002"/>
          </a:xfrm>
        </p:spPr>
        <p:txBody>
          <a:bodyPr/>
          <a:lstStyle/>
          <a:p>
            <a:pPr indent="713740" algn="ctr">
              <a:lnSpc>
                <a:spcPct val="130000"/>
              </a:lnSpc>
              <a:tabLst>
                <a:tab pos="5829300"/>
                <a:tab pos="9372600"/>
              </a:tabLst>
            </a:pPr>
            <a:r>
              <a:rPr lang="zh-CN" altLang="zh-CN" kern="100">
                <a:cs typeface="Times New Roman"/>
              </a:rPr>
              <a:t>《一名物理学家的教育历程》</a:t>
            </a:r>
            <a:endParaRPr lang="zh-CN" altLang="zh-CN" sz="1050" kern="100">
              <a:latin typeface="宋体"/>
              <a:cs typeface="Courier New"/>
            </a:endParaRPr>
          </a:p>
          <a:p>
            <a:pPr indent="713740" algn="just">
              <a:lnSpc>
                <a:spcPct val="130000"/>
              </a:lnSpc>
              <a:tabLst>
                <a:tab pos="5829300"/>
                <a:tab pos="9372600"/>
              </a:tabLst>
            </a:pPr>
            <a:r>
              <a:rPr lang="zh-CN" altLang="zh-CN" kern="100">
                <a:cs typeface="Times New Roman"/>
              </a:rPr>
              <a:t>本文布局谋篇重点突出，详略得当。</a:t>
            </a:r>
            <a:r>
              <a:rPr lang="en-US" altLang="zh-CN" kern="100">
                <a:cs typeface="Courier New"/>
              </a:rPr>
              <a:t>(1)</a:t>
            </a:r>
            <a:r>
              <a:rPr lang="zh-CN" altLang="zh-CN" kern="100">
                <a:cs typeface="Times New Roman"/>
              </a:rPr>
              <a:t>在整体上，作者并没有从童年到小学、初中、高中，按时间顺序叙事，而是通过童年的两件趣事和高中时建立实验室的事例，突出他成长为一名</a:t>
            </a:r>
            <a:r>
              <a:rPr lang="en-US" altLang="zh-CN" kern="100">
                <a:latin typeface="宋体"/>
                <a:cs typeface="Times New Roman"/>
              </a:rPr>
              <a:t>“</a:t>
            </a:r>
            <a:r>
              <a:rPr lang="zh-CN" altLang="zh-CN" kern="100">
                <a:cs typeface="Times New Roman"/>
              </a:rPr>
              <a:t>物理学家</a:t>
            </a:r>
            <a:r>
              <a:rPr lang="en-US" altLang="zh-CN" kern="100">
                <a:latin typeface="宋体"/>
                <a:cs typeface="Times New Roman"/>
              </a:rPr>
              <a:t>”</a:t>
            </a:r>
            <a:r>
              <a:rPr lang="zh-CN" altLang="zh-CN" kern="100">
                <a:cs typeface="Times New Roman"/>
              </a:rPr>
              <a:t>的</a:t>
            </a:r>
            <a:r>
              <a:rPr lang="en-US" altLang="zh-CN" kern="100">
                <a:latin typeface="宋体"/>
                <a:cs typeface="Times New Roman"/>
              </a:rPr>
              <a:t>“</a:t>
            </a:r>
            <a:r>
              <a:rPr lang="zh-CN" altLang="zh-CN" kern="100">
                <a:cs typeface="Times New Roman"/>
              </a:rPr>
              <a:t>教育历程</a:t>
            </a:r>
            <a:r>
              <a:rPr lang="en-US" altLang="zh-CN" kern="100">
                <a:latin typeface="宋体"/>
                <a:cs typeface="Times New Roman"/>
              </a:rPr>
              <a:t>”</a:t>
            </a:r>
            <a:r>
              <a:rPr lang="zh-CN" altLang="zh-CN" kern="100">
                <a:cs typeface="Times New Roman"/>
              </a:rPr>
              <a:t>，并不旁及其他成长的经验。</a:t>
            </a:r>
            <a:r>
              <a:rPr lang="en-US" altLang="zh-CN" kern="100">
                <a:cs typeface="Courier New"/>
              </a:rPr>
              <a:t>(2)</a:t>
            </a:r>
            <a:r>
              <a:rPr lang="zh-CN" altLang="zh-CN" kern="100">
                <a:cs typeface="Times New Roman"/>
              </a:rPr>
              <a:t>在局部上，如高中阶段，作者看了许多统一场理论方面的书，并常常去斯坦福大学的物理图书馆，相关的理论书籍是怎样启发、引导他研究的，这里肯定有许多精彩的故事，但是作者只是一笔带过，重点放在制造</a:t>
            </a:r>
            <a:r>
              <a:rPr lang="en-US" altLang="zh-CN" kern="100">
                <a:latin typeface="宋体"/>
                <a:cs typeface="Times New Roman"/>
              </a:rPr>
              <a:t>“</a:t>
            </a:r>
            <a:r>
              <a:rPr lang="zh-CN" altLang="zh-CN" kern="100">
                <a:cs typeface="Times New Roman"/>
              </a:rPr>
              <a:t>自己的原子对撞机</a:t>
            </a:r>
            <a:r>
              <a:rPr lang="en-US" altLang="zh-CN" kern="100">
                <a:latin typeface="宋体"/>
                <a:cs typeface="Times New Roman"/>
              </a:rPr>
              <a:t>”</a:t>
            </a:r>
            <a:r>
              <a:rPr lang="zh-CN" altLang="zh-CN" kern="100">
                <a:cs typeface="Times New Roman"/>
              </a:rPr>
              <a:t>上，其中具体的数据叙述得很详尽，让人体会到作者严谨、踏实的性格，以及内在的成为物理学家所需要的基本</a:t>
            </a:r>
            <a:r>
              <a:rPr lang="zh-CN" altLang="zh-CN" kern="100" smtClean="0">
                <a:cs typeface="Times New Roman"/>
              </a:rPr>
              <a:t>素质。</a:t>
            </a:r>
            <a:endParaRPr lang="zh-CN" altLang="zh-CN" sz="1050" kern="100">
              <a:effectLst/>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tab pos="9372600"/>
              </a:tabLst>
            </a:pPr>
            <a:r>
              <a:rPr lang="zh-CN" altLang="zh-CN" kern="100">
                <a:ea typeface="黑体"/>
                <a:cs typeface="Times New Roman"/>
              </a:rPr>
              <a:t>【任务二】感受科学工作的艰辛与乐趣，品味他们的独特魅力。</a:t>
            </a:r>
            <a:endParaRPr lang="zh-CN" altLang="zh-CN" sz="1050" kern="100">
              <a:latin typeface="宋体"/>
              <a:cs typeface="Courier New"/>
            </a:endParaRPr>
          </a:p>
          <a:p>
            <a:pPr indent="713740" algn="just">
              <a:lnSpc>
                <a:spcPct val="120000"/>
              </a:lnSpc>
              <a:tabLst>
                <a:tab pos="5829300"/>
                <a:tab pos="9372600"/>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《青蒿素：人类征服疾病的一小步》中，我们看出屠呦呦有哪些科学家应该具有的品质。</a:t>
            </a:r>
            <a:endParaRPr lang="zh-CN" altLang="zh-CN" sz="1050" kern="100">
              <a:latin typeface="宋体"/>
              <a:cs typeface="Courier New"/>
            </a:endParaRPr>
          </a:p>
          <a:p>
            <a:pPr indent="713740" algn="just">
              <a:lnSpc>
                <a:spcPct val="120000"/>
              </a:lnSpc>
              <a:tabLst>
                <a:tab pos="5829300"/>
                <a:tab pos="9372600"/>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en-US" altLang="zh-CN" kern="100">
                <a:ea typeface="仿宋_GB2312"/>
                <a:cs typeface="Courier New"/>
              </a:rPr>
              <a:t>(1)</a:t>
            </a:r>
            <a:r>
              <a:rPr lang="zh-CN" altLang="zh-CN" kern="100">
                <a:ea typeface="仿宋_GB2312"/>
                <a:cs typeface="Times New Roman"/>
              </a:rPr>
              <a:t>治病救人、造福人类的高度责任感。从小立志治病救人，一生以自己的知识和努力为无数饱受疟疾病痛之苦的人们带来了生的希望。</a:t>
            </a:r>
            <a:endParaRPr lang="zh-CN" altLang="zh-CN" sz="1050" kern="100">
              <a:latin typeface="宋体"/>
              <a:cs typeface="Courier New"/>
            </a:endParaRPr>
          </a:p>
          <a:p>
            <a:pPr indent="713740" algn="just">
              <a:lnSpc>
                <a:spcPct val="120000"/>
              </a:lnSpc>
              <a:tabLst>
                <a:tab pos="5829300"/>
                <a:tab pos="9372600"/>
              </a:tabLst>
            </a:pPr>
            <a:r>
              <a:rPr lang="en-US" altLang="zh-CN" kern="100">
                <a:ea typeface="仿宋_GB2312"/>
                <a:cs typeface="Courier New"/>
              </a:rPr>
              <a:t>(2)</a:t>
            </a:r>
            <a:r>
              <a:rPr lang="zh-CN" altLang="zh-CN" kern="100">
                <a:ea typeface="仿宋_GB2312"/>
                <a:cs typeface="Times New Roman"/>
              </a:rPr>
              <a:t>埋头苦干、锲而不舍的科学精神。面对条件简陋、信息闭塞等多重困难，坚持研究，终于开发出人类抗击疟疾的</a:t>
            </a:r>
            <a:r>
              <a:rPr lang="en-US" altLang="zh-CN" kern="100">
                <a:latin typeface="宋体"/>
                <a:cs typeface="Times New Roman"/>
              </a:rPr>
              <a:t>“</a:t>
            </a:r>
            <a:r>
              <a:rPr lang="zh-CN" altLang="zh-CN" kern="100">
                <a:ea typeface="仿宋_GB2312"/>
                <a:cs typeface="Times New Roman"/>
              </a:rPr>
              <a:t>有效武器</a:t>
            </a:r>
            <a:r>
              <a:rPr lang="en-US" altLang="zh-CN" kern="100">
                <a:latin typeface="宋体"/>
                <a:cs typeface="Times New Roman"/>
              </a:rPr>
              <a:t>”</a:t>
            </a:r>
            <a:r>
              <a:rPr lang="zh-CN" altLang="zh-CN" kern="100">
                <a:ea typeface="仿宋_GB2312"/>
                <a:cs typeface="Times New Roman"/>
              </a:rPr>
              <a:t>。</a:t>
            </a:r>
            <a:endParaRPr lang="zh-CN" altLang="zh-CN" sz="1050" kern="100">
              <a:latin typeface="宋体"/>
              <a:cs typeface="Courier New"/>
            </a:endParaRPr>
          </a:p>
          <a:p>
            <a:pPr indent="713740" algn="just">
              <a:lnSpc>
                <a:spcPct val="120000"/>
              </a:lnSpc>
              <a:tabLst>
                <a:tab pos="5829300"/>
                <a:tab pos="9372600"/>
              </a:tabLst>
            </a:pPr>
            <a:r>
              <a:rPr lang="en-US" altLang="zh-CN" kern="100">
                <a:ea typeface="仿宋_GB2312"/>
                <a:cs typeface="Courier New"/>
              </a:rPr>
              <a:t>(3)</a:t>
            </a:r>
            <a:r>
              <a:rPr lang="zh-CN" altLang="zh-CN" kern="100">
                <a:ea typeface="仿宋_GB2312"/>
                <a:cs typeface="Times New Roman"/>
              </a:rPr>
              <a:t>吃苦耐劳、甘于牺牲的奉献精神。大量查阅本草医籍，四处走访老中医，身患多种慢性疾病仍然不辍研究，勇敢地做第一批尝试青蒿提取物的志愿者</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从《一名物理学家的教育历程》中加来道雄成为一名物理学家的过程来看，你认为要成为一名科学家应具备的优秀品质是什么？</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(1)</a:t>
            </a:r>
            <a:r>
              <a:rPr lang="zh-CN" altLang="zh-CN" kern="100">
                <a:cs typeface="Times New Roman"/>
              </a:rPr>
              <a:t>丰富的想象力。科学是需要想象力的，想象力能带来创造力。作者正是从对鲤鱼世界的想象中，认识到人类观察空间的局限性，间接感悟到高维空间存在的可能。由感性的想象上升到理性的创造，体现了创新意识和探索精神。</a:t>
            </a:r>
            <a:endParaRPr lang="zh-CN" altLang="zh-CN" sz="1050" kern="100">
              <a:latin typeface="宋体"/>
              <a:cs typeface="Courier New"/>
            </a:endParaRPr>
          </a:p>
          <a:p>
            <a:pPr indent="713740" algn="just">
              <a:tabLst>
                <a:tab pos="5829300"/>
                <a:tab pos="9372600"/>
              </a:tabLst>
            </a:pPr>
            <a:r>
              <a:rPr lang="en-US" altLang="zh-CN" kern="100">
                <a:cs typeface="Courier New"/>
              </a:rPr>
              <a:t>(2)</a:t>
            </a:r>
            <a:r>
              <a:rPr lang="zh-CN" altLang="zh-CN" kern="100">
                <a:cs typeface="Times New Roman"/>
              </a:rPr>
              <a:t>勤奋和执着的精神。要去踏踏实实地做实验，才能得到基本数据，假说才能确立。一味地空想，不去做基础工作，没有勤奋和执着的精神，就不可能到达真理的彼岸</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4653930"/>
            <a:ext cx="11377262" cy="1245352"/>
          </a:xfrm>
        </p:spPr>
        <p:txBody>
          <a:bodyPr/>
          <a:lstStyle/>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ea typeface="楷体_GB2312"/>
                <a:cs typeface="Courier New"/>
              </a:rPr>
              <a:t>B</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羟</a:t>
            </a:r>
            <a:r>
              <a:rPr lang="en-US" altLang="zh-CN" kern="100">
                <a:latin typeface="宋体"/>
                <a:cs typeface="Times New Roman"/>
              </a:rPr>
              <a:t>”</a:t>
            </a:r>
            <a:r>
              <a:rPr lang="zh-CN" altLang="zh-CN" kern="100">
                <a:ea typeface="楷体_GB2312"/>
                <a:cs typeface="Times New Roman"/>
              </a:rPr>
              <a:t>读</a:t>
            </a:r>
            <a:r>
              <a:rPr lang="en-US" altLang="zh-CN" kern="100">
                <a:ea typeface="楷体_GB2312"/>
                <a:cs typeface="Courier New"/>
              </a:rPr>
              <a:t>qi</a:t>
            </a:r>
            <a:r>
              <a:rPr lang="zh-CN" altLang="zh-CN" kern="100">
                <a:latin typeface="宋体"/>
                <a:cs typeface="Times New Roman"/>
              </a:rPr>
              <a:t>ǎ</a:t>
            </a:r>
            <a:r>
              <a:rPr lang="en-US" altLang="zh-CN" kern="100">
                <a:ea typeface="楷体_GB2312"/>
                <a:cs typeface="Courier New"/>
              </a:rPr>
              <a:t>n</a:t>
            </a:r>
            <a:r>
              <a:rPr lang="zh-CN" altLang="zh-CN" kern="100">
                <a:latin typeface="宋体"/>
                <a:cs typeface="Times New Roman"/>
              </a:rPr>
              <a:t>ɡ</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衍</a:t>
            </a:r>
            <a:r>
              <a:rPr lang="en-US" altLang="zh-CN" kern="100">
                <a:latin typeface="宋体"/>
                <a:cs typeface="Times New Roman"/>
              </a:rPr>
              <a:t>”</a:t>
            </a:r>
            <a:r>
              <a:rPr lang="zh-CN" altLang="zh-CN" kern="100">
                <a:ea typeface="楷体_GB2312"/>
                <a:cs typeface="Times New Roman"/>
              </a:rPr>
              <a:t>读</a:t>
            </a:r>
            <a:r>
              <a:rPr lang="en-US" altLang="zh-CN" kern="100">
                <a:ea typeface="楷体_GB2312"/>
                <a:cs typeface="Courier New"/>
              </a:rPr>
              <a:t>y</a:t>
            </a:r>
            <a:r>
              <a:rPr lang="zh-CN" altLang="zh-CN" kern="100">
                <a:latin typeface="宋体"/>
                <a:cs typeface="Times New Roman"/>
              </a:rPr>
              <a:t>ǎ</a:t>
            </a:r>
            <a:r>
              <a:rPr lang="en-US" altLang="zh-CN" kern="100">
                <a:ea typeface="楷体_GB2312"/>
                <a:cs typeface="Courier New"/>
              </a:rPr>
              <a:t>n</a:t>
            </a:r>
            <a:r>
              <a:rPr lang="zh-CN" altLang="zh-CN" kern="100" smtClean="0">
                <a:ea typeface="楷体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980346059"/>
              </p:ext>
            </p:extLst>
          </p:nvPr>
        </p:nvGraphicFramePr>
        <p:xfrm>
          <a:off x="3202557" y="726753"/>
          <a:ext cx="5268913" cy="758825"/>
        </p:xfrm>
        <a:graphic>
          <a:graphicData uri="http://schemas.openxmlformats.org/presentationml/2006/ole">
            <mc:AlternateContent>
              <mc:Choice xmlns:v="urn:schemas-microsoft-com:vml" Requires="v">
                <p:oleObj spid="_x0000_s1045"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726753"/>
                        <a:ext cx="5268913" cy="758825"/>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 xmlns:p14="http://schemas.microsoft.com/office/powerpoint/2010/main" val="2456535908"/>
              </p:ext>
            </p:extLst>
          </p:nvPr>
        </p:nvGraphicFramePr>
        <p:xfrm>
          <a:off x="622598" y="1428130"/>
          <a:ext cx="10979150" cy="3225800"/>
        </p:xfrm>
        <a:graphic>
          <a:graphicData uri="http://schemas.openxmlformats.org/presentationml/2006/ole">
            <mc:AlternateContent>
              <mc:Choice xmlns:v="urn:schemas-microsoft-com:vml" Requires="v">
                <p:oleObj spid="_x0000_s1046" name="文档" r:id="rId4" imgW="10979053" imgH="3225013" progId="word.document.8">
                  <p:embed/>
                </p:oleObj>
              </mc:Choice>
              <mc:Fallback>
                <p:oleObj name="文档" r:id="rId4" imgW="10979053" imgH="3225013" progId="word.document.8">
                  <p:embed/>
                  <p:pic>
                    <p:nvPicPr>
                      <p:cNvPr id="0" name="OLE substitute image"/>
                      <p:cNvPicPr/>
                      <p:nvPr/>
                    </p:nvPicPr>
                    <p:blipFill>
                      <a:blip r:embed="rId5"/>
                      <a:stretch>
                        <a:fillRect/>
                      </a:stretch>
                    </p:blipFill>
                    <p:spPr>
                      <a:xfrm>
                        <a:off x="622598" y="1428130"/>
                        <a:ext cx="10979150" cy="3225800"/>
                      </a:xfrm>
                      <a:prstGeom prst="rect">
                        <a:avLst/>
                      </a:prstGeom>
                      <a:noFill/>
                    </p:spPr>
                  </p:pic>
                </p:oleObj>
              </mc:Fallback>
            </mc:AlternateContent>
          </a:graphicData>
        </a:graphic>
      </p:graphicFrame>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tab pos="9372600"/>
              </a:tabLst>
            </a:pPr>
            <a:r>
              <a:rPr lang="zh-CN" altLang="zh-CN" kern="100">
                <a:cs typeface="Times New Roman"/>
              </a:rPr>
              <a:t>《一名物理学家的教育历程》作者通过童年的两件趣事和高中时建立实验室的事例，突出他成为一名</a:t>
            </a:r>
            <a:r>
              <a:rPr lang="en-US" altLang="zh-CN" kern="100">
                <a:latin typeface="宋体"/>
                <a:cs typeface="Times New Roman"/>
              </a:rPr>
              <a:t>“</a:t>
            </a:r>
            <a:r>
              <a:rPr lang="zh-CN" altLang="zh-CN" kern="100">
                <a:cs typeface="Times New Roman"/>
              </a:rPr>
              <a:t>物理学家</a:t>
            </a:r>
            <a:r>
              <a:rPr lang="en-US" altLang="zh-CN" kern="100">
                <a:latin typeface="宋体"/>
                <a:cs typeface="Times New Roman"/>
              </a:rPr>
              <a:t>”</a:t>
            </a:r>
            <a:r>
              <a:rPr lang="zh-CN" altLang="zh-CN" kern="100">
                <a:cs typeface="Times New Roman"/>
              </a:rPr>
              <a:t>的</a:t>
            </a:r>
            <a:r>
              <a:rPr lang="en-US" altLang="zh-CN" kern="100">
                <a:latin typeface="宋体"/>
                <a:cs typeface="Times New Roman"/>
              </a:rPr>
              <a:t>“</a:t>
            </a:r>
            <a:r>
              <a:rPr lang="zh-CN" altLang="zh-CN" kern="100">
                <a:cs typeface="Times New Roman"/>
              </a:rPr>
              <a:t>教育历程</a:t>
            </a:r>
            <a:r>
              <a:rPr lang="en-US" altLang="zh-CN" kern="100">
                <a:latin typeface="宋体"/>
                <a:cs typeface="Times New Roman"/>
              </a:rPr>
              <a:t>”</a:t>
            </a:r>
            <a:r>
              <a:rPr lang="zh-CN" altLang="zh-CN" kern="100">
                <a:cs typeface="Times New Roman"/>
              </a:rPr>
              <a:t>。</a:t>
            </a:r>
            <a:endParaRPr lang="zh-CN" altLang="zh-CN" sz="1050" kern="100">
              <a:latin typeface="宋体"/>
              <a:cs typeface="Courier New"/>
            </a:endParaRPr>
          </a:p>
          <a:p>
            <a:pPr indent="713740" algn="just">
              <a:tabLst>
                <a:tab pos="5829300"/>
                <a:tab pos="9372600"/>
              </a:tabLst>
            </a:pPr>
            <a:r>
              <a:rPr lang="zh-CN" altLang="zh-CN" kern="100">
                <a:cs typeface="Times New Roman"/>
              </a:rPr>
              <a:t>《中国建筑的特征》论述了中国建筑的九大特征，总结了建筑的风格和手法，并提出了一个各民族的建筑之间</a:t>
            </a:r>
            <a:r>
              <a:rPr lang="en-US" altLang="zh-CN" kern="100">
                <a:latin typeface="宋体"/>
                <a:cs typeface="Times New Roman"/>
              </a:rPr>
              <a:t>“</a:t>
            </a:r>
            <a:r>
              <a:rPr lang="zh-CN" altLang="zh-CN" kern="100">
                <a:cs typeface="Times New Roman"/>
              </a:rPr>
              <a:t>可译性</a:t>
            </a:r>
            <a:r>
              <a:rPr lang="en-US" altLang="zh-CN" kern="100">
                <a:latin typeface="宋体"/>
                <a:cs typeface="Times New Roman"/>
              </a:rPr>
              <a:t>”</a:t>
            </a:r>
            <a:r>
              <a:rPr lang="zh-CN" altLang="zh-CN" kern="100">
                <a:cs typeface="Times New Roman"/>
              </a:rPr>
              <a:t>的问题。</a:t>
            </a:r>
            <a:endParaRPr lang="zh-CN" altLang="zh-CN" sz="1050" kern="100">
              <a:latin typeface="宋体"/>
              <a:cs typeface="Courier New"/>
            </a:endParaRPr>
          </a:p>
          <a:p>
            <a:pPr indent="713740" algn="just">
              <a:tabLst>
                <a:tab pos="5829300"/>
                <a:tab pos="9372600"/>
              </a:tabLst>
            </a:pPr>
            <a:r>
              <a:rPr lang="zh-CN" altLang="zh-CN" kern="100">
                <a:cs typeface="Times New Roman"/>
              </a:rPr>
              <a:t>《说</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就是树的意思，木叶即为树叶，在古典诗歌中特指落叶。有暗示意义，可让人联想到秋天的落叶，给人以落寞之感，营造凄清的艺术格调</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362649978"/>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539092"/>
          </a:xfrm>
        </p:spPr>
        <p:txBody>
          <a:bodyPr/>
          <a:lstStyle/>
          <a:p>
            <a:pPr indent="713740" algn="just">
              <a:tabLst>
                <a:tab pos="5829300"/>
                <a:tab pos="9372600"/>
              </a:tabLst>
            </a:pPr>
            <a:r>
              <a:rPr lang="en-US" altLang="zh-CN" kern="100">
                <a:cs typeface="Courier New"/>
              </a:rPr>
              <a:t>2</a:t>
            </a:r>
            <a:r>
              <a:rPr lang="zh-CN" altLang="zh-CN" kern="100">
                <a:cs typeface="Times New Roman"/>
              </a:rPr>
              <a:t>．在下列横线上填上恰当的关联词语，正确的一项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①</a:t>
            </a:r>
            <a:r>
              <a:rPr lang="zh-CN" altLang="zh-CN" kern="100">
                <a:cs typeface="Times New Roman"/>
              </a:rPr>
              <a:t>他们大部分时间在池底漫游，</a:t>
            </a:r>
            <a:r>
              <a:rPr lang="en-US" altLang="zh-CN" kern="100">
                <a:cs typeface="Courier New"/>
              </a:rPr>
              <a:t>________</a:t>
            </a:r>
            <a:r>
              <a:rPr lang="zh-CN" altLang="zh-CN" kern="100">
                <a:cs typeface="Times New Roman"/>
              </a:rPr>
              <a:t>他们只模糊地意识到在水面之上存在有另一个外部世界。</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②</a:t>
            </a:r>
            <a:r>
              <a:rPr lang="zh-CN" altLang="zh-CN" kern="100">
                <a:cs typeface="Times New Roman"/>
              </a:rPr>
              <a:t>我喜欢坐在距离鲤鱼仅仅几厘米的地方，</a:t>
            </a:r>
            <a:r>
              <a:rPr lang="en-US" altLang="zh-CN" kern="100">
                <a:cs typeface="Courier New"/>
              </a:rPr>
              <a:t>________</a:t>
            </a:r>
            <a:r>
              <a:rPr lang="zh-CN" altLang="zh-CN" kern="100">
                <a:cs typeface="Times New Roman"/>
              </a:rPr>
              <a:t>，我们之间却如距深渊。</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③</a:t>
            </a:r>
            <a:r>
              <a:rPr lang="zh-CN" altLang="zh-CN" kern="100">
                <a:cs typeface="Times New Roman"/>
              </a:rPr>
              <a:t>我曾想，</a:t>
            </a:r>
            <a:r>
              <a:rPr lang="en-US" altLang="zh-CN" kern="100">
                <a:cs typeface="Courier New"/>
              </a:rPr>
              <a:t>________</a:t>
            </a:r>
            <a:r>
              <a:rPr lang="zh-CN" altLang="zh-CN" kern="100">
                <a:cs typeface="Times New Roman"/>
              </a:rPr>
              <a:t>从池水中抓出一个鲤鱼</a:t>
            </a:r>
            <a:r>
              <a:rPr lang="en-US" altLang="zh-CN" kern="100">
                <a:latin typeface="宋体"/>
                <a:cs typeface="Times New Roman"/>
              </a:rPr>
              <a:t>“</a:t>
            </a:r>
            <a:r>
              <a:rPr lang="zh-CN" altLang="zh-CN" kern="100">
                <a:cs typeface="Times New Roman"/>
              </a:rPr>
              <a:t>科学家</a:t>
            </a:r>
            <a:r>
              <a:rPr lang="en-US" altLang="zh-CN" kern="100">
                <a:latin typeface="宋体"/>
                <a:cs typeface="Times New Roman"/>
              </a:rPr>
              <a:t>”</a:t>
            </a:r>
            <a:r>
              <a:rPr lang="zh-CN" altLang="zh-CN" kern="100">
                <a:cs typeface="Times New Roman"/>
              </a:rPr>
              <a:t>，事情将会怎么样呢？</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④</a:t>
            </a:r>
            <a:r>
              <a:rPr lang="zh-CN" altLang="zh-CN" kern="100">
                <a:cs typeface="Times New Roman"/>
              </a:rPr>
              <a:t>我决定要对这一秘密刨根究底，</a:t>
            </a:r>
            <a:r>
              <a:rPr lang="en-US" altLang="zh-CN" kern="100">
                <a:cs typeface="Courier New"/>
              </a:rPr>
              <a:t>________</a:t>
            </a:r>
            <a:r>
              <a:rPr lang="zh-CN" altLang="zh-CN" kern="100">
                <a:cs typeface="Times New Roman"/>
              </a:rPr>
              <a:t>为此而必须成为一名理论物理学家也在所不辞</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tab pos="9372600"/>
              </a:tabLst>
            </a:pPr>
            <a:r>
              <a:rPr lang="en-US" altLang="zh-CN" kern="100">
                <a:cs typeface="Courier New"/>
              </a:rPr>
              <a:t>A</a:t>
            </a:r>
            <a:r>
              <a:rPr lang="zh-CN" altLang="zh-CN" kern="100">
                <a:cs typeface="Times New Roman"/>
              </a:rPr>
              <a:t>．因此　　然而　　如果　　纵然</a:t>
            </a:r>
            <a:endParaRPr lang="zh-CN" altLang="zh-CN" sz="1050" kern="100">
              <a:latin typeface="宋体"/>
              <a:cs typeface="Courier New"/>
            </a:endParaRPr>
          </a:p>
          <a:p>
            <a:pPr indent="713740" algn="just">
              <a:tabLst>
                <a:tab pos="5829300"/>
                <a:tab pos="9372600"/>
              </a:tabLst>
            </a:pPr>
            <a:r>
              <a:rPr lang="en-US" altLang="zh-CN" kern="100">
                <a:cs typeface="Courier New"/>
              </a:rPr>
              <a:t>B</a:t>
            </a:r>
            <a:r>
              <a:rPr lang="zh-CN" altLang="zh-CN" kern="100">
                <a:cs typeface="Times New Roman"/>
              </a:rPr>
              <a:t>．因为　　然而　　如果　　即使</a:t>
            </a:r>
            <a:endParaRPr lang="zh-CN" altLang="zh-CN" sz="1050" kern="100">
              <a:latin typeface="宋体"/>
              <a:cs typeface="Courier New"/>
            </a:endParaRPr>
          </a:p>
          <a:p>
            <a:pPr indent="713740" algn="just">
              <a:tabLst>
                <a:tab pos="5829300"/>
                <a:tab pos="9372600"/>
              </a:tabLst>
            </a:pPr>
            <a:r>
              <a:rPr lang="en-US" altLang="zh-CN" kern="100">
                <a:cs typeface="Courier New"/>
              </a:rPr>
              <a:t>C</a:t>
            </a:r>
            <a:r>
              <a:rPr lang="zh-CN" altLang="zh-CN" kern="100">
                <a:cs typeface="Times New Roman"/>
              </a:rPr>
              <a:t>．因为　　反而　　假如　　即使</a:t>
            </a:r>
            <a:endParaRPr lang="zh-CN" altLang="zh-CN" sz="1050" kern="100">
              <a:latin typeface="宋体"/>
              <a:cs typeface="Courier New"/>
            </a:endParaRPr>
          </a:p>
          <a:p>
            <a:pPr indent="713740" algn="just">
              <a:tabLst>
                <a:tab pos="5829300"/>
                <a:tab pos="9372600"/>
              </a:tabLst>
            </a:pPr>
            <a:r>
              <a:rPr lang="en-US" altLang="zh-CN" kern="100">
                <a:cs typeface="Courier New"/>
              </a:rPr>
              <a:t>D</a:t>
            </a:r>
            <a:r>
              <a:rPr lang="zh-CN" altLang="zh-CN" kern="100">
                <a:cs typeface="Times New Roman"/>
              </a:rPr>
              <a:t>．因此　　反而　　假如　　纵然</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A</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zh-CN" altLang="zh-CN" kern="100">
                <a:ea typeface="楷体_GB2312"/>
                <a:cs typeface="Times New Roman"/>
              </a:rPr>
              <a:t>根据语境关系，四个语段的关系分别为因果关系、转折关系、假设关系、假设关系</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539092"/>
          </a:xfrm>
        </p:spPr>
        <p:txBody>
          <a:bodyPr/>
          <a:lstStyle/>
          <a:p>
            <a:pPr indent="713740" algn="just">
              <a:tabLst>
                <a:tab pos="5829300"/>
                <a:tab pos="9372600"/>
              </a:tabLst>
            </a:pPr>
            <a:r>
              <a:rPr lang="en-US" altLang="zh-CN" kern="100">
                <a:cs typeface="Courier New"/>
              </a:rPr>
              <a:t>3</a:t>
            </a:r>
            <a:r>
              <a:rPr lang="zh-CN" altLang="zh-CN" kern="100">
                <a:cs typeface="Times New Roman"/>
              </a:rPr>
              <a:t>．依次填入下面一段文字横线处的语句，衔接最恰当的一组</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屠呦呦兴高采烈地回到北京，满以为胜利在望，不想一连串儿的麻烦在等着她。</a:t>
            </a:r>
            <a:r>
              <a:rPr lang="en-US" altLang="zh-CN" kern="100">
                <a:ea typeface="楷体_GB2312"/>
                <a:cs typeface="Courier New"/>
              </a:rPr>
              <a:t>________</a:t>
            </a:r>
            <a:r>
              <a:rPr lang="zh-CN" altLang="zh-CN" kern="100">
                <a:ea typeface="楷体_GB2312"/>
                <a:cs typeface="Times New Roman"/>
              </a:rPr>
              <a:t>，</a:t>
            </a:r>
            <a:r>
              <a:rPr lang="en-US" altLang="zh-CN" kern="100">
                <a:ea typeface="楷体_GB2312"/>
                <a:cs typeface="Courier New"/>
              </a:rPr>
              <a:t>________</a:t>
            </a:r>
            <a:r>
              <a:rPr lang="zh-CN" altLang="zh-CN" kern="100">
                <a:ea typeface="楷体_GB2312"/>
                <a:cs typeface="Times New Roman"/>
              </a:rPr>
              <a:t>，</a:t>
            </a:r>
            <a:r>
              <a:rPr lang="en-US" altLang="zh-CN" kern="100">
                <a:ea typeface="楷体_GB2312"/>
                <a:cs typeface="Courier New"/>
              </a:rPr>
              <a:t>________</a:t>
            </a:r>
            <a:r>
              <a:rPr lang="zh-CN" altLang="zh-CN" kern="100">
                <a:ea typeface="楷体_GB2312"/>
                <a:cs typeface="Times New Roman"/>
              </a:rPr>
              <a:t>。</a:t>
            </a:r>
            <a:r>
              <a:rPr lang="en-US" altLang="zh-CN" kern="100">
                <a:ea typeface="楷体_GB2312"/>
                <a:cs typeface="Courier New"/>
              </a:rPr>
              <a:t>________</a:t>
            </a:r>
            <a:r>
              <a:rPr lang="zh-CN" altLang="zh-CN" kern="100">
                <a:ea typeface="楷体_GB2312"/>
                <a:cs typeface="Times New Roman"/>
              </a:rPr>
              <a:t>，</a:t>
            </a:r>
            <a:r>
              <a:rPr lang="en-US" altLang="zh-CN" kern="100">
                <a:ea typeface="楷体_GB2312"/>
                <a:cs typeface="Courier New"/>
              </a:rPr>
              <a:t>________</a:t>
            </a:r>
            <a:r>
              <a:rPr lang="zh-CN" altLang="zh-CN" kern="100">
                <a:ea typeface="楷体_GB2312"/>
                <a:cs typeface="Times New Roman"/>
              </a:rPr>
              <a:t>，</a:t>
            </a:r>
            <a:r>
              <a:rPr lang="en-US" altLang="zh-CN" kern="100">
                <a:ea typeface="楷体_GB2312"/>
                <a:cs typeface="Courier New"/>
              </a:rPr>
              <a:t>________</a:t>
            </a:r>
            <a:r>
              <a:rPr lang="zh-CN" altLang="zh-CN" kern="100">
                <a:ea typeface="楷体_GB2312"/>
                <a:cs typeface="Times New Roman"/>
              </a:rPr>
              <a:t>，不可用于人类。有人背着屠呦呦，把不知从哪弄来的、带有挥发性的东西喂给猫狗吃，让军代表看猫狗食后抽风的模样，以证实屠呦呦所制药物的危害性。有人还就相信了这种诽谤。</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①</a:t>
            </a:r>
            <a:r>
              <a:rPr lang="zh-CN" altLang="zh-CN" kern="100">
                <a:cs typeface="Times New Roman"/>
              </a:rPr>
              <a:t>接着有人贴出大字报</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②</a:t>
            </a:r>
            <a:r>
              <a:rPr lang="zh-CN" altLang="zh-CN" kern="100">
                <a:cs typeface="Times New Roman"/>
              </a:rPr>
              <a:t>公开声称屠呦呦实验工艺</a:t>
            </a:r>
            <a:r>
              <a:rPr lang="zh-CN" altLang="zh-CN" kern="100" smtClean="0">
                <a:cs typeface="Times New Roman"/>
              </a:rPr>
              <a:t>有问题</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651174"/>
          </a:xfrm>
        </p:spPr>
        <p:txBody>
          <a:bodyPr/>
          <a:lstStyle/>
          <a:p>
            <a:pPr indent="713740" algn="just">
              <a:lnSpc>
                <a:spcPct val="130000"/>
              </a:lnSpc>
              <a:tabLst>
                <a:tab pos="5829300"/>
                <a:tab pos="9372600"/>
              </a:tabLst>
            </a:pPr>
            <a:r>
              <a:rPr lang="en-US" altLang="zh-CN" kern="100">
                <a:latin typeface="宋体"/>
                <a:cs typeface="Times New Roman"/>
              </a:rPr>
              <a:t>③</a:t>
            </a:r>
            <a:r>
              <a:rPr lang="zh-CN" altLang="zh-CN" kern="100">
                <a:cs typeface="Times New Roman"/>
              </a:rPr>
              <a:t>烧毁很多设备</a:t>
            </a:r>
            <a:endParaRPr lang="zh-CN" altLang="zh-CN" sz="1050" kern="100">
              <a:latin typeface="宋体"/>
              <a:cs typeface="Courier New"/>
            </a:endParaRPr>
          </a:p>
          <a:p>
            <a:pPr indent="713740" algn="just">
              <a:lnSpc>
                <a:spcPct val="130000"/>
              </a:lnSpc>
              <a:tabLst>
                <a:tab pos="5829300"/>
                <a:tab pos="9372600"/>
              </a:tabLst>
            </a:pPr>
            <a:r>
              <a:rPr lang="en-US" altLang="zh-CN" kern="100">
                <a:latin typeface="宋体"/>
                <a:cs typeface="Times New Roman"/>
              </a:rPr>
              <a:t>④</a:t>
            </a:r>
            <a:r>
              <a:rPr lang="zh-CN" altLang="zh-CN" kern="100">
                <a:cs typeface="Times New Roman"/>
              </a:rPr>
              <a:t>首先是在屠呦呦中午离开实验室时</a:t>
            </a:r>
            <a:endParaRPr lang="zh-CN" altLang="zh-CN" sz="1050" kern="100">
              <a:latin typeface="宋体"/>
              <a:cs typeface="Courier New"/>
            </a:endParaRPr>
          </a:p>
          <a:p>
            <a:pPr indent="713740" algn="just">
              <a:lnSpc>
                <a:spcPct val="130000"/>
              </a:lnSpc>
              <a:tabLst>
                <a:tab pos="5829300"/>
                <a:tab pos="9372600"/>
              </a:tabLst>
            </a:pPr>
            <a:r>
              <a:rPr lang="en-US" altLang="zh-CN" kern="100">
                <a:latin typeface="宋体"/>
                <a:cs typeface="Times New Roman"/>
              </a:rPr>
              <a:t>⑤</a:t>
            </a:r>
            <a:r>
              <a:rPr lang="zh-CN" altLang="zh-CN" kern="100">
                <a:cs typeface="Times New Roman"/>
              </a:rPr>
              <a:t>实验室内莫名其妙地着了一把大火</a:t>
            </a:r>
            <a:endParaRPr lang="zh-CN" altLang="zh-CN" sz="1050" kern="100">
              <a:latin typeface="宋体"/>
              <a:cs typeface="Courier New"/>
            </a:endParaRPr>
          </a:p>
          <a:p>
            <a:pPr indent="713740" algn="just">
              <a:lnSpc>
                <a:spcPct val="130000"/>
              </a:lnSpc>
              <a:tabLst>
                <a:tab pos="5829300"/>
                <a:tab pos="9372600"/>
              </a:tabLst>
            </a:pPr>
            <a:r>
              <a:rPr lang="en-US" altLang="zh-CN" kern="100">
                <a:latin typeface="宋体"/>
                <a:cs typeface="Times New Roman"/>
              </a:rPr>
              <a:t>⑥</a:t>
            </a:r>
            <a:r>
              <a:rPr lang="zh-CN" altLang="zh-CN" kern="100">
                <a:cs typeface="Times New Roman"/>
              </a:rPr>
              <a:t>青蒿提取物有毒</a:t>
            </a:r>
            <a:endParaRPr lang="zh-CN" altLang="zh-CN" sz="1050" kern="100">
              <a:latin typeface="宋体"/>
              <a:cs typeface="Courier New"/>
            </a:endParaRPr>
          </a:p>
          <a:p>
            <a:pPr indent="713740" algn="just">
              <a:lnSpc>
                <a:spcPct val="130000"/>
              </a:lnSpc>
              <a:tabLst>
                <a:tab pos="5829300"/>
                <a:tab pos="9372600"/>
              </a:tabLst>
            </a:pPr>
            <a:r>
              <a:rPr lang="en-US" altLang="zh-CN" kern="100">
                <a:cs typeface="Courier New"/>
              </a:rPr>
              <a:t>A</a:t>
            </a:r>
            <a:r>
              <a:rPr lang="zh-CN" altLang="zh-CN" kern="100">
                <a:cs typeface="Times New Roman"/>
              </a:rPr>
              <a:t>．</a:t>
            </a:r>
            <a:r>
              <a:rPr lang="en-US" altLang="zh-CN" kern="100">
                <a:latin typeface="宋体"/>
                <a:cs typeface="Times New Roman"/>
              </a:rPr>
              <a:t>③①②⑤⑥④</a:t>
            </a:r>
            <a:r>
              <a:rPr lang="zh-CN" altLang="zh-CN" kern="100">
                <a:cs typeface="Times New Roman"/>
              </a:rPr>
              <a:t>　　　</a:t>
            </a:r>
            <a:r>
              <a:rPr lang="en-US" altLang="zh-CN" kern="100">
                <a:cs typeface="Courier New"/>
              </a:rPr>
              <a:t>	B</a:t>
            </a:r>
            <a:r>
              <a:rPr lang="zh-CN" altLang="zh-CN" kern="100">
                <a:cs typeface="Times New Roman"/>
              </a:rPr>
              <a:t>．</a:t>
            </a:r>
            <a:r>
              <a:rPr lang="en-US" altLang="zh-CN" kern="100">
                <a:latin typeface="宋体"/>
                <a:cs typeface="Times New Roman"/>
              </a:rPr>
              <a:t>④②①⑥③⑤</a:t>
            </a:r>
            <a:endParaRPr lang="zh-CN" altLang="zh-CN" sz="1050" kern="100">
              <a:latin typeface="宋体"/>
              <a:cs typeface="Courier New"/>
            </a:endParaRPr>
          </a:p>
          <a:p>
            <a:pPr indent="713740" algn="just">
              <a:lnSpc>
                <a:spcPct val="130000"/>
              </a:lnSpc>
              <a:tabLst>
                <a:tab pos="5829300"/>
                <a:tab pos="9372600"/>
              </a:tabLst>
            </a:pPr>
            <a:r>
              <a:rPr lang="en-US" altLang="zh-CN" kern="100">
                <a:cs typeface="Courier New"/>
              </a:rPr>
              <a:t>C</a:t>
            </a:r>
            <a:r>
              <a:rPr lang="zh-CN" altLang="zh-CN" kern="100">
                <a:cs typeface="Times New Roman"/>
              </a:rPr>
              <a:t>．</a:t>
            </a:r>
            <a:r>
              <a:rPr lang="en-US" altLang="zh-CN" kern="100">
                <a:latin typeface="宋体"/>
                <a:cs typeface="Times New Roman"/>
              </a:rPr>
              <a:t>③④⑥⑤①②</a:t>
            </a:r>
            <a:r>
              <a:rPr lang="zh-CN" altLang="zh-CN" kern="100">
                <a:cs typeface="Times New Roman"/>
              </a:rPr>
              <a:t>　　　</a:t>
            </a:r>
            <a:r>
              <a:rPr lang="en-US" altLang="zh-CN" kern="100">
                <a:cs typeface="Courier New"/>
              </a:rPr>
              <a:t>	D</a:t>
            </a:r>
            <a:r>
              <a:rPr lang="zh-CN" altLang="zh-CN" kern="100">
                <a:cs typeface="Times New Roman"/>
              </a:rPr>
              <a:t>．</a:t>
            </a:r>
            <a:r>
              <a:rPr lang="en-US" altLang="zh-CN" kern="100">
                <a:latin typeface="宋体"/>
                <a:cs typeface="Times New Roman"/>
              </a:rPr>
              <a:t>④⑤③①②⑥</a:t>
            </a:r>
            <a:endParaRPr lang="zh-CN" altLang="zh-CN" sz="1050" kern="100">
              <a:latin typeface="宋体"/>
              <a:cs typeface="Courier New"/>
            </a:endParaRPr>
          </a:p>
          <a:p>
            <a:pPr indent="713740" algn="just">
              <a:lnSpc>
                <a:spcPct val="130000"/>
              </a:lnSpc>
              <a:tabLst>
                <a:tab pos="5829300"/>
                <a:tab pos="9372600"/>
              </a:tabLst>
            </a:pPr>
            <a:r>
              <a:rPr lang="zh-CN" altLang="zh-CN" kern="100">
                <a:solidFill>
                  <a:srgbClr val="FF0000"/>
                </a:solidFill>
                <a:ea typeface="黑体"/>
                <a:cs typeface="Times New Roman"/>
              </a:rPr>
              <a:t>【答案】</a:t>
            </a:r>
            <a:r>
              <a:rPr lang="en-US" altLang="zh-CN" kern="100">
                <a:cs typeface="Courier New"/>
              </a:rPr>
              <a:t>D</a:t>
            </a:r>
            <a:r>
              <a:rPr lang="zh-CN" altLang="zh-CN" kern="100">
                <a:cs typeface="Times New Roman"/>
              </a:rPr>
              <a:t>　</a:t>
            </a:r>
            <a:endParaRPr lang="zh-CN" altLang="zh-CN" sz="1050" kern="100">
              <a:latin typeface="宋体"/>
              <a:cs typeface="Courier New"/>
            </a:endParaRPr>
          </a:p>
          <a:p>
            <a:pPr indent="713740" algn="just">
              <a:lnSpc>
                <a:spcPct val="130000"/>
              </a:lnSpc>
              <a:tabLst>
                <a:tab pos="5829300"/>
                <a:tab pos="9372600"/>
              </a:tabLst>
            </a:pPr>
            <a:r>
              <a:rPr lang="zh-CN" altLang="zh-CN" kern="100">
                <a:solidFill>
                  <a:srgbClr val="0000FF"/>
                </a:solidFill>
                <a:ea typeface="黑体"/>
                <a:cs typeface="Times New Roman"/>
              </a:rPr>
              <a:t>【解析】</a:t>
            </a:r>
            <a:r>
              <a:rPr lang="zh-CN" altLang="zh-CN" kern="100">
                <a:ea typeface="楷体_GB2312"/>
                <a:cs typeface="Times New Roman"/>
              </a:rPr>
              <a:t>从</a:t>
            </a:r>
            <a:r>
              <a:rPr lang="en-US" altLang="zh-CN" kern="100">
                <a:latin typeface="宋体"/>
                <a:cs typeface="Times New Roman"/>
              </a:rPr>
              <a:t>“</a:t>
            </a:r>
            <a:r>
              <a:rPr lang="zh-CN" altLang="zh-CN" kern="100">
                <a:ea typeface="楷体_GB2312"/>
                <a:cs typeface="Times New Roman"/>
              </a:rPr>
              <a:t>首先</a:t>
            </a:r>
            <a:r>
              <a:rPr lang="en-US" altLang="zh-CN" kern="100">
                <a:latin typeface="宋体"/>
                <a:cs typeface="Times New Roman"/>
              </a:rPr>
              <a:t>”</a:t>
            </a:r>
            <a:r>
              <a:rPr lang="zh-CN" altLang="zh-CN" kern="100">
                <a:ea typeface="楷体_GB2312"/>
                <a:cs typeface="Times New Roman"/>
              </a:rPr>
              <a:t>一词看，</a:t>
            </a:r>
            <a:r>
              <a:rPr lang="en-US" altLang="zh-CN" kern="100">
                <a:latin typeface="宋体"/>
                <a:ea typeface="楷体_GB2312"/>
                <a:cs typeface="Times New Roman"/>
              </a:rPr>
              <a:t>④</a:t>
            </a:r>
            <a:r>
              <a:rPr lang="zh-CN" altLang="zh-CN" kern="100">
                <a:ea typeface="楷体_GB2312"/>
                <a:cs typeface="Times New Roman"/>
              </a:rPr>
              <a:t>在最前面，排除</a:t>
            </a:r>
            <a:r>
              <a:rPr lang="en-US" altLang="zh-CN" kern="100">
                <a:ea typeface="楷体_GB2312"/>
                <a:cs typeface="Courier New"/>
              </a:rPr>
              <a:t>A</a:t>
            </a:r>
            <a:r>
              <a:rPr lang="zh-CN" altLang="zh-CN" kern="100">
                <a:ea typeface="楷体_GB2312"/>
                <a:cs typeface="Times New Roman"/>
              </a:rPr>
              <a:t>、</a:t>
            </a:r>
            <a:r>
              <a:rPr lang="en-US" altLang="zh-CN" kern="100">
                <a:ea typeface="楷体_GB2312"/>
                <a:cs typeface="Courier New"/>
              </a:rPr>
              <a:t>C</a:t>
            </a:r>
            <a:r>
              <a:rPr lang="zh-CN" altLang="zh-CN" kern="100">
                <a:ea typeface="楷体_GB2312"/>
                <a:cs typeface="Times New Roman"/>
              </a:rPr>
              <a:t>；先是实验室着火，然后才会</a:t>
            </a:r>
            <a:r>
              <a:rPr lang="en-US" altLang="zh-CN" kern="100">
                <a:latin typeface="宋体"/>
                <a:cs typeface="Times New Roman"/>
              </a:rPr>
              <a:t>“</a:t>
            </a:r>
            <a:r>
              <a:rPr lang="zh-CN" altLang="zh-CN" kern="100">
                <a:ea typeface="楷体_GB2312"/>
                <a:cs typeface="Times New Roman"/>
              </a:rPr>
              <a:t>烧毁很多设备</a:t>
            </a:r>
            <a:r>
              <a:rPr lang="en-US" altLang="zh-CN" kern="100">
                <a:latin typeface="宋体"/>
                <a:cs typeface="Times New Roman"/>
              </a:rPr>
              <a:t>”</a:t>
            </a:r>
            <a:r>
              <a:rPr lang="zh-CN" altLang="zh-CN" kern="100">
                <a:ea typeface="楷体_GB2312"/>
                <a:cs typeface="Times New Roman"/>
              </a:rPr>
              <a:t>，故</a:t>
            </a:r>
            <a:r>
              <a:rPr lang="en-US" altLang="zh-CN" kern="100">
                <a:latin typeface="宋体"/>
                <a:ea typeface="楷体_GB2312"/>
                <a:cs typeface="Times New Roman"/>
              </a:rPr>
              <a:t>⑤</a:t>
            </a:r>
            <a:r>
              <a:rPr lang="zh-CN" altLang="zh-CN" kern="100">
                <a:ea typeface="楷体_GB2312"/>
                <a:cs typeface="Times New Roman"/>
              </a:rPr>
              <a:t>在前</a:t>
            </a:r>
            <a:r>
              <a:rPr lang="en-US" altLang="zh-CN" kern="100">
                <a:latin typeface="宋体"/>
                <a:ea typeface="楷体_GB2312"/>
                <a:cs typeface="Times New Roman"/>
              </a:rPr>
              <a:t>③</a:t>
            </a:r>
            <a:r>
              <a:rPr lang="zh-CN" altLang="zh-CN" kern="100">
                <a:ea typeface="楷体_GB2312"/>
                <a:cs typeface="Times New Roman"/>
              </a:rPr>
              <a:t>在后，又因为</a:t>
            </a:r>
            <a:r>
              <a:rPr lang="en-US" altLang="zh-CN" kern="100">
                <a:latin typeface="宋体"/>
                <a:ea typeface="楷体_GB2312"/>
                <a:cs typeface="Times New Roman"/>
              </a:rPr>
              <a:t>④</a:t>
            </a:r>
            <a:r>
              <a:rPr lang="zh-CN" altLang="zh-CN" kern="100">
                <a:ea typeface="楷体_GB2312"/>
                <a:cs typeface="Times New Roman"/>
              </a:rPr>
              <a:t>中提到</a:t>
            </a:r>
            <a:r>
              <a:rPr lang="en-US" altLang="zh-CN" kern="100">
                <a:latin typeface="宋体"/>
                <a:cs typeface="Times New Roman"/>
              </a:rPr>
              <a:t>“</a:t>
            </a:r>
            <a:r>
              <a:rPr lang="zh-CN" altLang="zh-CN" kern="100">
                <a:ea typeface="楷体_GB2312"/>
                <a:cs typeface="Times New Roman"/>
              </a:rPr>
              <a:t>实验室</a:t>
            </a:r>
            <a:r>
              <a:rPr lang="en-US" altLang="zh-CN" kern="100">
                <a:latin typeface="宋体"/>
                <a:cs typeface="Times New Roman"/>
              </a:rPr>
              <a:t>”</a:t>
            </a:r>
            <a:r>
              <a:rPr lang="zh-CN" altLang="zh-CN" kern="100">
                <a:ea typeface="楷体_GB2312"/>
                <a:cs typeface="Times New Roman"/>
              </a:rPr>
              <a:t>这个信息，可见</a:t>
            </a:r>
            <a:r>
              <a:rPr lang="en-US" altLang="zh-CN" kern="100">
                <a:latin typeface="宋体"/>
                <a:ea typeface="楷体_GB2312"/>
                <a:cs typeface="Times New Roman"/>
              </a:rPr>
              <a:t>⑤③</a:t>
            </a:r>
            <a:r>
              <a:rPr lang="zh-CN" altLang="zh-CN" kern="100">
                <a:ea typeface="楷体_GB2312"/>
                <a:cs typeface="Times New Roman"/>
              </a:rPr>
              <a:t>紧接</a:t>
            </a:r>
            <a:r>
              <a:rPr lang="en-US" altLang="zh-CN" kern="100">
                <a:latin typeface="宋体"/>
                <a:ea typeface="楷体_GB2312"/>
                <a:cs typeface="Times New Roman"/>
              </a:rPr>
              <a:t>④</a:t>
            </a:r>
            <a:r>
              <a:rPr lang="zh-CN" altLang="zh-CN" kern="100">
                <a:ea typeface="楷体_GB2312"/>
                <a:cs typeface="Times New Roman"/>
              </a:rPr>
              <a:t>后，排除</a:t>
            </a:r>
            <a:r>
              <a:rPr lang="en-US" altLang="zh-CN" kern="100">
                <a:ea typeface="楷体_GB2312"/>
                <a:cs typeface="Courier New"/>
              </a:rPr>
              <a:t>B</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fade">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539092"/>
          </a:xfrm>
        </p:spPr>
        <p:txBody>
          <a:bodyPr/>
          <a:lstStyle/>
          <a:p>
            <a:pPr indent="713740" algn="just">
              <a:tabLst>
                <a:tab pos="5829300"/>
                <a:tab pos="9372600"/>
              </a:tabLst>
            </a:pPr>
            <a:r>
              <a:rPr lang="en-US" altLang="zh-CN" kern="100">
                <a:cs typeface="Courier New"/>
              </a:rPr>
              <a:t>4</a:t>
            </a:r>
            <a:r>
              <a:rPr lang="zh-CN" altLang="zh-CN" kern="100">
                <a:cs typeface="Times New Roman"/>
              </a:rPr>
              <a:t>．提取下列材料的要点，整合成一个单句，对</a:t>
            </a:r>
            <a:r>
              <a:rPr lang="en-US" altLang="zh-CN" kern="100">
                <a:latin typeface="宋体"/>
                <a:cs typeface="Times New Roman"/>
              </a:rPr>
              <a:t>“</a:t>
            </a:r>
            <a:r>
              <a:rPr lang="zh-CN" altLang="zh-CN" kern="100">
                <a:cs typeface="Times New Roman"/>
              </a:rPr>
              <a:t>反物质</a:t>
            </a:r>
            <a:r>
              <a:rPr lang="en-US" altLang="zh-CN" kern="100">
                <a:latin typeface="宋体"/>
                <a:cs typeface="Times New Roman"/>
              </a:rPr>
              <a:t>”</a:t>
            </a:r>
            <a:r>
              <a:rPr lang="zh-CN" altLang="zh-CN" kern="100">
                <a:cs typeface="Times New Roman"/>
              </a:rPr>
              <a:t>做解说。可适当增删词语，不得改变原意。</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①</a:t>
            </a:r>
            <a:r>
              <a:rPr lang="zh-CN" altLang="zh-CN" kern="100">
                <a:cs typeface="Times New Roman"/>
              </a:rPr>
              <a:t>爱因斯坦的工作使一种称之为反物质的新型物质成为可能。</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②</a:t>
            </a:r>
            <a:r>
              <a:rPr lang="zh-CN" altLang="zh-CN" kern="100">
                <a:cs typeface="Times New Roman"/>
              </a:rPr>
              <a:t>反物质的作用形式与普通物质一样。</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③</a:t>
            </a:r>
            <a:r>
              <a:rPr lang="zh-CN" altLang="zh-CN" kern="100">
                <a:cs typeface="Times New Roman"/>
              </a:rPr>
              <a:t>反物质与普通物质接触之后它们将会湮没，并且猛然释放出能量。</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④</a:t>
            </a:r>
            <a:r>
              <a:rPr lang="zh-CN" altLang="zh-CN" kern="100">
                <a:cs typeface="Times New Roman"/>
              </a:rPr>
              <a:t>反物质由反粒子组成。</a:t>
            </a:r>
            <a:endParaRPr lang="zh-CN" altLang="zh-CN" sz="1050" kern="100">
              <a:latin typeface="宋体"/>
              <a:cs typeface="Courier New"/>
            </a:endParaRPr>
          </a:p>
          <a:p>
            <a:pPr indent="713740" algn="just">
              <a:tabLst>
                <a:tab pos="5829300"/>
                <a:tab pos="9372600"/>
              </a:tabLst>
            </a:pPr>
            <a:r>
              <a:rPr lang="zh-CN" altLang="zh-CN" kern="100">
                <a:cs typeface="Times New Roman"/>
              </a:rPr>
              <a:t>反物质是</a:t>
            </a:r>
            <a:r>
              <a:rPr lang="en-US" altLang="zh-CN" kern="100">
                <a:cs typeface="Courier New"/>
              </a:rPr>
              <a:t>_________________________________________</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a:t>
            </a:r>
            <a:r>
              <a:rPr lang="zh-CN" altLang="zh-CN" kern="100">
                <a:cs typeface="Times New Roman"/>
              </a:rPr>
              <a:t>反物质是</a:t>
            </a:r>
            <a:r>
              <a:rPr lang="en-US" altLang="zh-CN" kern="100">
                <a:cs typeface="Courier New"/>
              </a:rPr>
              <a:t>)</a:t>
            </a:r>
            <a:r>
              <a:rPr lang="zh-CN" altLang="zh-CN" kern="100">
                <a:cs typeface="Times New Roman"/>
              </a:rPr>
              <a:t>一种由反粒子组成，作用形式与普通物质一样，但与普通物质接触之后将会湮没，并且猛然释放出能量的新型物质</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tab pos="9372600"/>
              </a:tabLst>
            </a:pPr>
            <a:r>
              <a:rPr lang="en-US" altLang="zh-CN" kern="100">
                <a:cs typeface="Courier New"/>
              </a:rPr>
              <a:t>5</a:t>
            </a:r>
            <a:r>
              <a:rPr lang="zh-CN" altLang="zh-CN" kern="100">
                <a:cs typeface="Times New Roman"/>
              </a:rPr>
              <a:t>．仿照下面的示例，利用所给材料续写两句话，要求内容贴切，句式与所给示例相同。</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例句：</a:t>
            </a:r>
            <a:r>
              <a:rPr lang="en-US" altLang="zh-CN" kern="100">
                <a:latin typeface="宋体"/>
                <a:cs typeface="Times New Roman"/>
              </a:rPr>
              <a:t>“</a:t>
            </a:r>
            <a:r>
              <a:rPr lang="zh-CN" altLang="zh-CN" kern="100">
                <a:ea typeface="楷体_GB2312"/>
                <a:cs typeface="Times New Roman"/>
              </a:rPr>
              <a:t>呦呦鹿鸣，食野之苹。</a:t>
            </a:r>
            <a:r>
              <a:rPr lang="en-US" altLang="zh-CN" kern="100">
                <a:latin typeface="宋体"/>
                <a:cs typeface="Times New Roman"/>
              </a:rPr>
              <a:t>”</a:t>
            </a:r>
            <a:r>
              <a:rPr lang="zh-CN" altLang="zh-CN" kern="100">
                <a:ea typeface="楷体_GB2312"/>
                <a:cs typeface="Times New Roman"/>
              </a:rPr>
              <a:t>著名科学家屠呦呦的名字就来源于此。这个名字让我们可以联想到这位科学家为中医药研究而生的诗意人生。</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材料：品德　精神</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a:t>
            </a:r>
            <a:r>
              <a:rPr lang="zh-CN" altLang="zh-CN" kern="100">
                <a:ea typeface="楷体_GB2312"/>
                <a:cs typeface="Times New Roman"/>
              </a:rPr>
              <a:t>寄蜉蝣于天地，渺沧海之一粟</a:t>
            </a:r>
            <a:r>
              <a:rPr lang="en-US" altLang="zh-CN" kern="100">
                <a:latin typeface="宋体"/>
                <a:cs typeface="Times New Roman"/>
              </a:rPr>
              <a:t>”</a:t>
            </a:r>
            <a:r>
              <a:rPr lang="zh-CN" altLang="zh-CN" kern="100">
                <a:ea typeface="楷体_GB2312"/>
                <a:cs typeface="Times New Roman"/>
              </a:rPr>
              <a:t>　</a:t>
            </a:r>
            <a:r>
              <a:rPr lang="en-US" altLang="zh-CN" kern="100">
                <a:latin typeface="宋体"/>
                <a:cs typeface="Times New Roman"/>
              </a:rPr>
              <a:t>“</a:t>
            </a:r>
            <a:r>
              <a:rPr lang="zh-CN" altLang="zh-CN" kern="100">
                <a:ea typeface="楷体_GB2312"/>
                <a:cs typeface="Times New Roman"/>
              </a:rPr>
              <a:t>天行健，君子以自强不息</a:t>
            </a:r>
            <a:r>
              <a:rPr lang="en-US" altLang="zh-CN" kern="100">
                <a:latin typeface="宋体"/>
                <a:cs typeface="Times New Roman"/>
              </a:rPr>
              <a:t>”</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国画大师刘海粟　著名语言学家</a:t>
            </a:r>
            <a:r>
              <a:rPr lang="zh-CN" altLang="zh-CN" kern="100" smtClean="0">
                <a:ea typeface="楷体_GB2312"/>
                <a:cs typeface="Times New Roman"/>
              </a:rPr>
              <a:t>李行健</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74007"/>
            <a:ext cx="11377262" cy="3035907"/>
          </a:xfrm>
        </p:spPr>
        <p:txBody>
          <a:bodyPr/>
          <a:lstStyle/>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a:t>
            </a:r>
            <a:r>
              <a:rPr lang="zh-CN" altLang="zh-CN" kern="100">
                <a:cs typeface="Times New Roman"/>
              </a:rPr>
              <a:t>示例</a:t>
            </a:r>
            <a:r>
              <a:rPr lang="en-US" altLang="zh-CN" kern="100">
                <a:cs typeface="Courier New"/>
              </a:rPr>
              <a:t>)</a:t>
            </a:r>
            <a:r>
              <a:rPr lang="en-US" altLang="zh-CN" kern="100">
                <a:latin typeface="宋体"/>
                <a:cs typeface="Times New Roman"/>
              </a:rPr>
              <a:t>“</a:t>
            </a:r>
            <a:r>
              <a:rPr lang="zh-CN" altLang="zh-CN" kern="100">
                <a:cs typeface="Times New Roman"/>
              </a:rPr>
              <a:t>寄蜉蝣于天地，渺沧海之一粟。</a:t>
            </a:r>
            <a:r>
              <a:rPr lang="en-US" altLang="zh-CN" kern="100">
                <a:latin typeface="宋体"/>
                <a:cs typeface="Times New Roman"/>
              </a:rPr>
              <a:t>”</a:t>
            </a:r>
            <a:r>
              <a:rPr lang="zh-CN" altLang="zh-CN" kern="100">
                <a:cs typeface="Times New Roman"/>
              </a:rPr>
              <a:t>国画大师刘海粟的名字就来源于此。这个名字让我们可以感受到这位大师谦虚的品德。</a:t>
            </a:r>
            <a:r>
              <a:rPr lang="en-US" altLang="zh-CN" kern="100">
                <a:latin typeface="宋体"/>
                <a:cs typeface="Times New Roman"/>
              </a:rPr>
              <a:t>“</a:t>
            </a:r>
            <a:r>
              <a:rPr lang="zh-CN" altLang="zh-CN" kern="100">
                <a:cs typeface="Times New Roman"/>
              </a:rPr>
              <a:t>天行健，君子以自强不息。</a:t>
            </a:r>
            <a:r>
              <a:rPr lang="en-US" altLang="zh-CN" kern="100">
                <a:latin typeface="宋体"/>
                <a:cs typeface="Times New Roman"/>
              </a:rPr>
              <a:t>”</a:t>
            </a:r>
            <a:r>
              <a:rPr lang="zh-CN" altLang="zh-CN" kern="100">
                <a:cs typeface="Times New Roman"/>
              </a:rPr>
              <a:t>著名语言学家李行健的名字就来源于此。这个名字让我们可以感受到他在学术研究上努力上进、永不停息的进取精神</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扩展</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审美鉴赏与创造</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018915079"/>
      </p:ext>
    </p:ext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25538"/>
            <a:ext cx="11377262" cy="4845633"/>
          </a:xfrm>
        </p:spPr>
        <p:txBody>
          <a:bodyPr/>
          <a:lstStyle/>
          <a:p>
            <a:pPr indent="713740" algn="just">
              <a:tabLst>
                <a:tab pos="5829300"/>
                <a:tab pos="9372600"/>
              </a:tabLst>
            </a:pPr>
            <a:r>
              <a:rPr lang="zh-CN" altLang="zh-CN" kern="100">
                <a:ea typeface="黑体"/>
                <a:cs typeface="Times New Roman"/>
              </a:rPr>
              <a:t>课内素材</a:t>
            </a:r>
            <a:endParaRPr lang="zh-CN" altLang="zh-CN" sz="1050" kern="100">
              <a:latin typeface="宋体"/>
              <a:cs typeface="Courier New"/>
            </a:endParaRPr>
          </a:p>
          <a:p>
            <a:pPr indent="713740" algn="ctr">
              <a:tabLst>
                <a:tab pos="5829300"/>
                <a:tab pos="9372600"/>
              </a:tabLst>
            </a:pPr>
            <a:r>
              <a:rPr lang="zh-CN" altLang="zh-CN" kern="100">
                <a:ea typeface="黑体"/>
                <a:cs typeface="Times New Roman"/>
              </a:rPr>
              <a:t>永不气馁的屠呦呦</a:t>
            </a:r>
            <a:endParaRPr lang="zh-CN" altLang="zh-CN" sz="1050" kern="100">
              <a:latin typeface="宋体"/>
              <a:cs typeface="Courier New"/>
            </a:endParaRPr>
          </a:p>
          <a:p>
            <a:pPr indent="713740" algn="just">
              <a:tabLst>
                <a:tab pos="5829300"/>
                <a:tab pos="9372600"/>
              </a:tabLst>
            </a:pPr>
            <a:r>
              <a:rPr lang="en-US" altLang="zh-CN" kern="100">
                <a:cs typeface="Courier New"/>
              </a:rPr>
              <a:t>1971</a:t>
            </a:r>
            <a:r>
              <a:rPr lang="zh-CN" altLang="zh-CN" kern="100">
                <a:cs typeface="Times New Roman"/>
              </a:rPr>
              <a:t>年</a:t>
            </a:r>
            <a:r>
              <a:rPr lang="en-US" altLang="zh-CN" kern="100">
                <a:cs typeface="Courier New"/>
              </a:rPr>
              <a:t>10</a:t>
            </a:r>
            <a:r>
              <a:rPr lang="zh-CN" altLang="zh-CN" kern="100">
                <a:cs typeface="Times New Roman"/>
              </a:rPr>
              <a:t>月</a:t>
            </a:r>
            <a:r>
              <a:rPr lang="en-US" altLang="zh-CN" kern="100">
                <a:cs typeface="Courier New"/>
              </a:rPr>
              <a:t>4</a:t>
            </a:r>
            <a:r>
              <a:rPr lang="zh-CN" altLang="zh-CN" kern="100">
                <a:cs typeface="Times New Roman"/>
              </a:rPr>
              <a:t>日，一双双眼睛紧张地盯着</a:t>
            </a:r>
            <a:r>
              <a:rPr lang="en-US" altLang="zh-CN" kern="100">
                <a:cs typeface="Courier New"/>
              </a:rPr>
              <a:t>191</a:t>
            </a:r>
            <a:r>
              <a:rPr lang="zh-CN" altLang="zh-CN" kern="100">
                <a:cs typeface="Times New Roman"/>
              </a:rPr>
              <a:t>号青蒿提取物样品抗疟实验的最后成果。随着检测结果的揭晓，整个实验室都沸腾了：该样品对疟原虫的抑制率达到了</a:t>
            </a:r>
            <a:r>
              <a:rPr lang="en-US" altLang="zh-CN" kern="100">
                <a:cs typeface="Courier New"/>
              </a:rPr>
              <a:t>100%!</a:t>
            </a:r>
            <a:endParaRPr lang="zh-CN" altLang="zh-CN" sz="1050" kern="100">
              <a:latin typeface="宋体"/>
              <a:cs typeface="Courier New"/>
            </a:endParaRPr>
          </a:p>
          <a:p>
            <a:pPr indent="713740" algn="just">
              <a:tabLst>
                <a:tab pos="5829300"/>
                <a:tab pos="9372600"/>
              </a:tabLst>
            </a:pPr>
            <a:r>
              <a:rPr lang="en-US" altLang="zh-CN" kern="100">
                <a:cs typeface="Courier New"/>
              </a:rPr>
              <a:t>1967</a:t>
            </a:r>
            <a:r>
              <a:rPr lang="zh-CN" altLang="zh-CN" kern="100">
                <a:cs typeface="Times New Roman"/>
              </a:rPr>
              <a:t>年</a:t>
            </a:r>
            <a:r>
              <a:rPr lang="en-US" altLang="zh-CN" kern="100">
                <a:cs typeface="Courier New"/>
              </a:rPr>
              <a:t>5</a:t>
            </a:r>
            <a:r>
              <a:rPr lang="zh-CN" altLang="zh-CN" kern="100">
                <a:cs typeface="Times New Roman"/>
              </a:rPr>
              <a:t>月</a:t>
            </a:r>
            <a:r>
              <a:rPr lang="en-US" altLang="zh-CN" kern="100">
                <a:cs typeface="Courier New"/>
              </a:rPr>
              <a:t>23</a:t>
            </a:r>
            <a:r>
              <a:rPr lang="zh-CN" altLang="zh-CN" kern="100">
                <a:cs typeface="Times New Roman"/>
              </a:rPr>
              <a:t>日，我国紧急启动</a:t>
            </a:r>
            <a:r>
              <a:rPr lang="en-US" altLang="zh-CN" kern="100">
                <a:latin typeface="宋体"/>
                <a:cs typeface="Times New Roman"/>
              </a:rPr>
              <a:t>“</a:t>
            </a:r>
            <a:r>
              <a:rPr lang="zh-CN" altLang="zh-CN" kern="100">
                <a:cs typeface="Times New Roman"/>
              </a:rPr>
              <a:t>疟疾防治药物研究工作协作</a:t>
            </a:r>
            <a:r>
              <a:rPr lang="en-US" altLang="zh-CN" kern="100">
                <a:latin typeface="宋体"/>
                <a:cs typeface="Times New Roman"/>
              </a:rPr>
              <a:t>”</a:t>
            </a:r>
            <a:r>
              <a:rPr lang="zh-CN" altLang="zh-CN" kern="100">
                <a:cs typeface="Times New Roman"/>
              </a:rPr>
              <a:t>项目，代号为</a:t>
            </a:r>
            <a:r>
              <a:rPr lang="en-US" altLang="zh-CN" kern="100">
                <a:cs typeface="Courier New"/>
              </a:rPr>
              <a:t>“523”</a:t>
            </a:r>
            <a:r>
              <a:rPr lang="zh-CN" altLang="zh-CN" kern="100">
                <a:cs typeface="Times New Roman"/>
              </a:rPr>
              <a:t>。项目背后是残酷的现实：由于恶性疟原虫对氯喹为代表的老一代抗疟药产生抗药性，如何发明新药成为世界性的棘手问题</a:t>
            </a:r>
            <a:r>
              <a:rPr lang="zh-CN" altLang="zh-CN" kern="100" smtClean="0">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1056468244"/>
              </p:ext>
            </p:extLst>
          </p:nvPr>
        </p:nvGraphicFramePr>
        <p:xfrm>
          <a:off x="3202557" y="798761"/>
          <a:ext cx="5268913" cy="758825"/>
        </p:xfrm>
        <a:graphic>
          <a:graphicData uri="http://schemas.openxmlformats.org/presentationml/2006/ole">
            <mc:AlternateContent>
              <mc:Choice xmlns:v="urn:schemas-microsoft-com:vml" Requires="v">
                <p:oleObj spid="_x0000_s1047"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798761"/>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3314130777"/>
      </p:ext>
    </p:extLst>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r>
              <a:rPr lang="zh-CN" altLang="zh-CN" kern="100">
                <a:cs typeface="Times New Roman"/>
              </a:rPr>
              <a:t>临危受命，屠呦呦被任命为</a:t>
            </a:r>
            <a:r>
              <a:rPr lang="en-US" altLang="zh-CN" kern="100"/>
              <a:t>“523”</a:t>
            </a:r>
            <a:r>
              <a:rPr lang="zh-CN" altLang="zh-CN" kern="100">
                <a:cs typeface="Times New Roman"/>
              </a:rPr>
              <a:t>项目中医研究院科研组长。要在设施简陋和信息渠道不畅条件下、短时间内对几千种中草药进行筛选，其难度无异于大海捞针。但这些看似难以逾越的阻碍反而激发了她的斗志：通过翻阅历代本草医籍，四处走访老中医，甚至连群众来信都没放过，屠呦呦终于在</a:t>
            </a:r>
            <a:r>
              <a:rPr lang="en-US" altLang="zh-CN" kern="100"/>
              <a:t>2000</a:t>
            </a:r>
            <a:r>
              <a:rPr lang="zh-CN" altLang="zh-CN" kern="100">
                <a:cs typeface="Times New Roman"/>
              </a:rPr>
              <a:t>多种方药中整理出一张含有</a:t>
            </a:r>
            <a:r>
              <a:rPr lang="en-US" altLang="zh-CN" kern="100"/>
              <a:t>640</a:t>
            </a:r>
            <a:r>
              <a:rPr lang="zh-CN" altLang="zh-CN" kern="100">
                <a:cs typeface="Times New Roman"/>
              </a:rPr>
              <a:t>多种草药、包括青蒿在内的《抗疟单验方集》。可在最初的动物实验中，青蒿的效果并不出彩，屠呦呦的寻找也一度陷入僵局。屠呦呦再一次转向古老中国智慧，重新在经典医籍中细细翻找，突然，葛洪《肘后备急方》中的几句话牢牢抓住她的目光：</a:t>
            </a:r>
            <a:r>
              <a:rPr lang="en-US" altLang="zh-CN" kern="100">
                <a:latin typeface="宋体"/>
                <a:cs typeface="Times New Roman"/>
              </a:rPr>
              <a:t>“</a:t>
            </a:r>
            <a:r>
              <a:rPr lang="zh-CN" altLang="zh-CN" kern="100">
                <a:cs typeface="Times New Roman"/>
              </a:rPr>
              <a:t>青蒿一握，以水二升渍，绞取汁，尽服之。</a:t>
            </a:r>
            <a:r>
              <a:rPr lang="en-US" altLang="zh-CN" kern="100">
                <a:latin typeface="宋体"/>
                <a:cs typeface="Times New Roman"/>
              </a:rPr>
              <a:t>”</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6" y="1518837"/>
            <a:ext cx="11377262" cy="3639149"/>
          </a:xfrm>
        </p:spPr>
        <p:txBody>
          <a:bodyPr/>
          <a:lstStyle/>
          <a:p>
            <a:pPr indent="713740" algn="just">
              <a:tabLst>
                <a:tab pos="5829300"/>
                <a:tab pos="9372600"/>
              </a:tabLst>
            </a:pPr>
            <a:r>
              <a:rPr lang="en-US" altLang="zh-CN" kern="100">
                <a:cs typeface="Courier New"/>
              </a:rPr>
              <a:t>1</a:t>
            </a:r>
            <a:r>
              <a:rPr lang="zh-CN" altLang="zh-CN" kern="100">
                <a:cs typeface="Times New Roman"/>
              </a:rPr>
              <a:t>．学习知识性课文，了解其内容，还要学以致用，利用阅读所得探究一些具体问题。</a:t>
            </a:r>
            <a:endParaRPr lang="zh-CN" altLang="zh-CN" sz="1050" kern="100">
              <a:latin typeface="宋体"/>
              <a:cs typeface="Courier New"/>
            </a:endParaRPr>
          </a:p>
          <a:p>
            <a:pPr indent="713740" algn="just">
              <a:tabLst>
                <a:tab pos="5829300"/>
                <a:tab pos="9372600"/>
              </a:tabLst>
            </a:pPr>
            <a:r>
              <a:rPr lang="en-US" altLang="zh-CN" kern="100">
                <a:cs typeface="Courier New"/>
              </a:rPr>
              <a:t>2</a:t>
            </a:r>
            <a:r>
              <a:rPr lang="zh-CN" altLang="zh-CN" kern="100">
                <a:cs typeface="Times New Roman"/>
              </a:rPr>
              <a:t>．注意文中的概念和思路，细读文章，从中找出主要概念，用一段话或一个图表揭示这些概念之间的关系。</a:t>
            </a:r>
            <a:endParaRPr lang="zh-CN" altLang="zh-CN" sz="1050" kern="100">
              <a:latin typeface="宋体"/>
              <a:cs typeface="Courier New"/>
            </a:endParaRPr>
          </a:p>
          <a:p>
            <a:pPr indent="713740" algn="just">
              <a:tabLst>
                <a:tab pos="5829300"/>
                <a:tab pos="9372600"/>
              </a:tabLst>
            </a:pPr>
            <a:r>
              <a:rPr lang="en-US" altLang="zh-CN" kern="100">
                <a:cs typeface="Courier New"/>
              </a:rPr>
              <a:t>3</a:t>
            </a:r>
            <a:r>
              <a:rPr lang="zh-CN" altLang="zh-CN" kern="100">
                <a:cs typeface="Times New Roman"/>
              </a:rPr>
              <a:t>．阅读文章，感受科学工作的艰辛和乐趣，体验学术研究的独特魅力，了解</a:t>
            </a:r>
            <a:r>
              <a:rPr lang="en-US" altLang="zh-CN" kern="100">
                <a:latin typeface="宋体"/>
                <a:cs typeface="Times New Roman"/>
              </a:rPr>
              <a:t>“</a:t>
            </a:r>
            <a:r>
              <a:rPr lang="zh-CN" altLang="zh-CN" kern="100">
                <a:cs typeface="Times New Roman"/>
              </a:rPr>
              <a:t>发现</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创造</a:t>
            </a:r>
            <a:r>
              <a:rPr lang="en-US" altLang="zh-CN" kern="100">
                <a:latin typeface="宋体"/>
                <a:cs typeface="Times New Roman"/>
              </a:rPr>
              <a:t>”</a:t>
            </a:r>
            <a:r>
              <a:rPr lang="zh-CN" altLang="zh-CN" kern="100">
                <a:cs typeface="Times New Roman"/>
              </a:rPr>
              <a:t>背后的思维方式</a:t>
            </a:r>
            <a:r>
              <a:rPr lang="zh-CN" altLang="zh-CN" kern="100" smtClean="0">
                <a:cs typeface="Times New Roman"/>
              </a:rPr>
              <a:t>。</a:t>
            </a:r>
            <a:endParaRPr lang="zh-CN" altLang="zh-CN" sz="1050" kern="100">
              <a:latin typeface="宋体"/>
              <a:cs typeface="Courier New"/>
            </a:endParaRPr>
          </a:p>
        </p:txBody>
      </p:sp>
      <p:pic>
        <p:nvPicPr>
          <p:cNvPr id="10244" name="Picture 4" descr="D:\潇潇\原始文件\语文人教版必修下册(2021.1.21教用出成书)\学习策略.tif"/>
          <p:cNvPicPr>
            <a:picLocks noChangeAspect="1" noChangeArrowheads="1"/>
          </p:cNvPicPr>
          <p:nvPr/>
        </p:nvPicPr>
        <p:blipFill>
          <a:blip r:embed="rId3" r:link="rId2">
            <a:extLst>
              <a:ext uri="{28A0092B-C50C-407E-A947-70E740481C1C}">
                <a14:useLocalDpi xmlns="" xmlns:a14="http://schemas.microsoft.com/office/drawing/2010/main" val="0"/>
              </a:ext>
            </a:extLst>
          </a:blip>
          <a:srcRect r="19119"/>
          <a:stretch>
            <a:fillRect/>
          </a:stretch>
        </p:blipFill>
        <p:spPr bwMode="auto">
          <a:xfrm>
            <a:off x="46534" y="621482"/>
            <a:ext cx="12064402" cy="439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689095850"/>
      </p:ext>
    </p:ext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58797"/>
            <a:ext cx="11377262" cy="3639149"/>
          </a:xfrm>
        </p:spPr>
        <p:txBody>
          <a:bodyPr/>
          <a:lstStyle/>
          <a:p>
            <a:pPr indent="713740" algn="just">
              <a:tabLst>
                <a:tab pos="5829300"/>
                <a:tab pos="9372600"/>
              </a:tabLst>
            </a:pPr>
            <a:r>
              <a:rPr lang="zh-CN" altLang="zh-CN" kern="100">
                <a:cs typeface="Times New Roman"/>
              </a:rPr>
              <a:t>一语惊醒梦中人，屠呦呦马上意识到问题可能出在常用的</a:t>
            </a:r>
            <a:r>
              <a:rPr lang="en-US" altLang="zh-CN" kern="100">
                <a:latin typeface="宋体"/>
                <a:cs typeface="Times New Roman"/>
              </a:rPr>
              <a:t>“</a:t>
            </a:r>
            <a:r>
              <a:rPr lang="zh-CN" altLang="zh-CN" kern="100">
                <a:cs typeface="Times New Roman"/>
              </a:rPr>
              <a:t>水煎</a:t>
            </a:r>
            <a:r>
              <a:rPr lang="en-US" altLang="zh-CN" kern="100">
                <a:latin typeface="宋体"/>
                <a:cs typeface="Times New Roman"/>
              </a:rPr>
              <a:t>”</a:t>
            </a:r>
            <a:r>
              <a:rPr lang="zh-CN" altLang="zh-CN" kern="100">
                <a:cs typeface="Times New Roman"/>
              </a:rPr>
              <a:t>法上，因为高温会破坏青蒿中的有效成分，她随即另辟蹊径采用低沸点溶剂进行实验。在经过</a:t>
            </a:r>
            <a:r>
              <a:rPr lang="en-US" altLang="zh-CN" kern="100">
                <a:cs typeface="Courier New"/>
              </a:rPr>
              <a:t>190</a:t>
            </a:r>
            <a:r>
              <a:rPr lang="zh-CN" altLang="zh-CN" kern="100">
                <a:cs typeface="Times New Roman"/>
              </a:rPr>
              <a:t>次失败之后，屠呦呦终于在第</a:t>
            </a:r>
            <a:r>
              <a:rPr lang="en-US" altLang="zh-CN" kern="100">
                <a:cs typeface="Courier New"/>
              </a:rPr>
              <a:t>191</a:t>
            </a:r>
            <a:r>
              <a:rPr lang="zh-CN" altLang="zh-CN" kern="100">
                <a:cs typeface="Times New Roman"/>
              </a:rPr>
              <a:t>次低沸点实验中提取到抗疟疾效果为</a:t>
            </a:r>
            <a:r>
              <a:rPr lang="en-US" altLang="zh-CN" kern="100">
                <a:cs typeface="Courier New"/>
              </a:rPr>
              <a:t>100%</a:t>
            </a:r>
            <a:r>
              <a:rPr lang="zh-CN" altLang="zh-CN" kern="100">
                <a:cs typeface="Times New Roman"/>
              </a:rPr>
              <a:t>的青蒿素提取物。</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功夫不负有心人</a:t>
            </a:r>
            <a:r>
              <a:rPr lang="en-US" altLang="zh-CN" kern="100">
                <a:latin typeface="宋体"/>
                <a:cs typeface="Times New Roman"/>
              </a:rPr>
              <a:t>”“</a:t>
            </a:r>
            <a:r>
              <a:rPr lang="zh-CN" altLang="zh-CN" kern="100">
                <a:ea typeface="仿宋_GB2312"/>
                <a:cs typeface="Times New Roman"/>
              </a:rPr>
              <a:t>人生贵在锲而不舍</a:t>
            </a:r>
            <a:r>
              <a:rPr lang="en-US" altLang="zh-CN" kern="100">
                <a:latin typeface="宋体"/>
                <a:cs typeface="Times New Roman"/>
              </a:rPr>
              <a:t>”“</a:t>
            </a:r>
            <a:r>
              <a:rPr lang="zh-CN" altLang="zh-CN" kern="100">
                <a:ea typeface="仿宋_GB2312"/>
                <a:cs typeface="Times New Roman"/>
              </a:rPr>
              <a:t>志存高远，永不满足</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651174"/>
          </a:xfrm>
        </p:spPr>
        <p:txBody>
          <a:bodyPr/>
          <a:lstStyle/>
          <a:p>
            <a:pPr indent="713740" algn="just">
              <a:lnSpc>
                <a:spcPct val="130000"/>
              </a:lnSpc>
              <a:tabLst>
                <a:tab pos="5829300"/>
                <a:tab pos="9372600"/>
              </a:tabLst>
            </a:pPr>
            <a:r>
              <a:rPr lang="zh-CN" altLang="zh-CN" kern="100">
                <a:ea typeface="黑体"/>
                <a:cs typeface="Times New Roman"/>
              </a:rPr>
              <a:t>课外素材</a:t>
            </a:r>
            <a:endParaRPr lang="zh-CN" altLang="zh-CN" sz="1050" kern="100">
              <a:latin typeface="宋体"/>
              <a:cs typeface="Courier New"/>
            </a:endParaRPr>
          </a:p>
          <a:p>
            <a:pPr indent="713740" algn="ctr">
              <a:lnSpc>
                <a:spcPct val="130000"/>
              </a:lnSpc>
              <a:tabLst>
                <a:tab pos="5829300"/>
                <a:tab pos="9372600"/>
              </a:tabLst>
            </a:pPr>
            <a:r>
              <a:rPr lang="en-US" altLang="zh-CN" kern="100">
                <a:latin typeface="宋体"/>
                <a:cs typeface="Times New Roman"/>
              </a:rPr>
              <a:t>“</a:t>
            </a:r>
            <a:r>
              <a:rPr lang="zh-CN" altLang="zh-CN" kern="100">
                <a:ea typeface="黑体"/>
                <a:cs typeface="Times New Roman"/>
              </a:rPr>
              <a:t>雪龙</a:t>
            </a:r>
            <a:r>
              <a:rPr lang="en-US" altLang="zh-CN" kern="100">
                <a:latin typeface="宋体"/>
                <a:cs typeface="Times New Roman"/>
              </a:rPr>
              <a:t>”</a:t>
            </a:r>
            <a:r>
              <a:rPr lang="zh-CN" altLang="zh-CN" kern="100">
                <a:ea typeface="黑体"/>
                <a:cs typeface="Times New Roman"/>
              </a:rPr>
              <a:t>号凯旋背后：我国在</a:t>
            </a:r>
            <a:r>
              <a:rPr lang="en-US" altLang="zh-CN" kern="100">
                <a:latin typeface="宋体"/>
                <a:cs typeface="Times New Roman"/>
              </a:rPr>
              <a:t>“</a:t>
            </a:r>
            <a:r>
              <a:rPr lang="zh-CN" altLang="zh-CN" kern="100">
                <a:ea typeface="黑体"/>
                <a:cs typeface="Times New Roman"/>
              </a:rPr>
              <a:t>白色沙漠</a:t>
            </a:r>
            <a:r>
              <a:rPr lang="en-US" altLang="zh-CN" kern="100">
                <a:latin typeface="宋体"/>
                <a:cs typeface="Times New Roman"/>
              </a:rPr>
              <a:t>”</a:t>
            </a:r>
            <a:r>
              <a:rPr lang="zh-CN" altLang="zh-CN" kern="100">
                <a:ea typeface="黑体"/>
                <a:cs typeface="Times New Roman"/>
              </a:rPr>
              <a:t>书写传奇</a:t>
            </a:r>
            <a:endParaRPr lang="zh-CN" altLang="zh-CN" sz="1050" kern="100">
              <a:latin typeface="宋体"/>
              <a:cs typeface="Courier New"/>
            </a:endParaRPr>
          </a:p>
          <a:p>
            <a:pPr>
              <a:lnSpc>
                <a:spcPct val="130000"/>
              </a:lnSpc>
            </a:pPr>
            <a:r>
              <a:rPr lang="zh-CN" altLang="zh-CN" kern="100">
                <a:cs typeface="Times New Roman"/>
              </a:rPr>
              <a:t>时至今日，我国已初步建成了涵盖空基、岸基、船基、海基、冰基、海床基的国家南极观测网和</a:t>
            </a:r>
            <a:r>
              <a:rPr lang="en-US" altLang="zh-CN" kern="100">
                <a:latin typeface="宋体"/>
                <a:cs typeface="Times New Roman"/>
              </a:rPr>
              <a:t>“</a:t>
            </a:r>
            <a:r>
              <a:rPr lang="zh-CN" altLang="zh-CN" kern="100">
                <a:cs typeface="Times New Roman"/>
              </a:rPr>
              <a:t>一船四站一基地</a:t>
            </a:r>
            <a:r>
              <a:rPr lang="en-US" altLang="zh-CN" kern="100">
                <a:latin typeface="宋体"/>
                <a:cs typeface="Times New Roman"/>
              </a:rPr>
              <a:t>”</a:t>
            </a:r>
            <a:r>
              <a:rPr lang="zh-CN" altLang="zh-CN" kern="100">
                <a:cs typeface="Times New Roman"/>
              </a:rPr>
              <a:t>的南极考察保障平台。例如船基方面，除了大名鼎鼎的</a:t>
            </a:r>
            <a:r>
              <a:rPr lang="en-US" altLang="zh-CN" kern="100">
                <a:latin typeface="宋体"/>
                <a:cs typeface="Times New Roman"/>
              </a:rPr>
              <a:t>“</a:t>
            </a:r>
            <a:r>
              <a:rPr lang="zh-CN" altLang="zh-CN" kern="100">
                <a:cs typeface="Times New Roman"/>
              </a:rPr>
              <a:t>雪龙</a:t>
            </a:r>
            <a:r>
              <a:rPr lang="en-US" altLang="zh-CN" kern="100">
                <a:latin typeface="宋体"/>
                <a:cs typeface="Times New Roman"/>
              </a:rPr>
              <a:t>”</a:t>
            </a:r>
            <a:r>
              <a:rPr lang="zh-CN" altLang="zh-CN" kern="100">
                <a:cs typeface="Times New Roman"/>
              </a:rPr>
              <a:t>号破冰船，我国新一代极地破冰船</a:t>
            </a:r>
            <a:r>
              <a:rPr lang="en-US" altLang="zh-CN" kern="100">
                <a:latin typeface="宋体"/>
                <a:cs typeface="Times New Roman"/>
              </a:rPr>
              <a:t>“</a:t>
            </a:r>
            <a:r>
              <a:rPr lang="zh-CN" altLang="zh-CN" kern="100">
                <a:cs typeface="Times New Roman"/>
              </a:rPr>
              <a:t>雪龙</a:t>
            </a:r>
            <a:r>
              <a:rPr lang="en-US" altLang="zh-CN" kern="100"/>
              <a:t>2</a:t>
            </a:r>
            <a:r>
              <a:rPr lang="en-US" altLang="zh-CN" kern="100">
                <a:latin typeface="宋体"/>
                <a:cs typeface="Times New Roman"/>
              </a:rPr>
              <a:t>”</a:t>
            </a:r>
            <a:r>
              <a:rPr lang="zh-CN" altLang="zh-CN" kern="100">
                <a:cs typeface="Times New Roman"/>
              </a:rPr>
              <a:t>号将于</a:t>
            </a:r>
            <a:r>
              <a:rPr lang="en-US" altLang="zh-CN" kern="100"/>
              <a:t>2019</a:t>
            </a:r>
            <a:r>
              <a:rPr lang="zh-CN" altLang="zh-CN" kern="100">
                <a:cs typeface="Times New Roman"/>
              </a:rPr>
              <a:t>年上半年交付使用，考察船家族将再添</a:t>
            </a:r>
            <a:r>
              <a:rPr lang="en-US" altLang="zh-CN" kern="100">
                <a:latin typeface="宋体"/>
                <a:cs typeface="Times New Roman"/>
              </a:rPr>
              <a:t>“</a:t>
            </a:r>
            <a:r>
              <a:rPr lang="zh-CN" altLang="zh-CN" kern="100">
                <a:cs typeface="Times New Roman"/>
              </a:rPr>
              <a:t>新丁</a:t>
            </a:r>
            <a:r>
              <a:rPr lang="en-US" altLang="zh-CN" kern="100">
                <a:latin typeface="宋体"/>
                <a:cs typeface="Times New Roman"/>
              </a:rPr>
              <a:t>”</a:t>
            </a:r>
            <a:r>
              <a:rPr lang="zh-CN" altLang="zh-CN" kern="100" smtClean="0">
                <a:cs typeface="Times New Roman"/>
              </a:rPr>
              <a:t>；</a:t>
            </a:r>
            <a:r>
              <a:rPr lang="zh-CN" altLang="zh-CN" kern="100">
                <a:cs typeface="Times New Roman"/>
              </a:rPr>
              <a:t>空基方面，我国首架固定翼飞机</a:t>
            </a:r>
            <a:r>
              <a:rPr lang="en-US" altLang="zh-CN" kern="100">
                <a:latin typeface="宋体"/>
                <a:cs typeface="Times New Roman"/>
              </a:rPr>
              <a:t>“</a:t>
            </a:r>
            <a:r>
              <a:rPr lang="zh-CN" altLang="zh-CN" kern="100">
                <a:cs typeface="Times New Roman"/>
              </a:rPr>
              <a:t>雪鹰</a:t>
            </a:r>
            <a:r>
              <a:rPr lang="en-US" altLang="zh-CN" kern="100"/>
              <a:t>601</a:t>
            </a:r>
            <a:r>
              <a:rPr lang="en-US" altLang="zh-CN" kern="100">
                <a:latin typeface="宋体"/>
                <a:cs typeface="Times New Roman"/>
              </a:rPr>
              <a:t>”</a:t>
            </a:r>
            <a:r>
              <a:rPr lang="zh-CN" altLang="zh-CN" kern="100">
                <a:cs typeface="Times New Roman"/>
              </a:rPr>
              <a:t>于</a:t>
            </a:r>
            <a:r>
              <a:rPr lang="en-US" altLang="zh-CN" kern="100"/>
              <a:t>2015</a:t>
            </a:r>
            <a:r>
              <a:rPr lang="zh-CN" altLang="zh-CN" kern="100">
                <a:cs typeface="Times New Roman"/>
              </a:rPr>
              <a:t>年投入使用。作为空中飞行的</a:t>
            </a:r>
            <a:r>
              <a:rPr lang="en-US" altLang="zh-CN" kern="100">
                <a:latin typeface="宋体"/>
                <a:cs typeface="Times New Roman"/>
              </a:rPr>
              <a:t>“</a:t>
            </a:r>
            <a:r>
              <a:rPr lang="zh-CN" altLang="zh-CN" kern="100">
                <a:cs typeface="Times New Roman"/>
              </a:rPr>
              <a:t>实验室</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雪鹰</a:t>
            </a:r>
            <a:r>
              <a:rPr lang="en-US" altLang="zh-CN" kern="100"/>
              <a:t>601</a:t>
            </a:r>
            <a:r>
              <a:rPr lang="en-US" altLang="zh-CN" kern="100">
                <a:latin typeface="宋体"/>
                <a:cs typeface="Times New Roman"/>
              </a:rPr>
              <a:t>”</a:t>
            </a:r>
            <a:r>
              <a:rPr lang="zh-CN" altLang="zh-CN" kern="100">
                <a:cs typeface="Times New Roman"/>
              </a:rPr>
              <a:t>安装了大气采样、激光雷达、航空重力、航空磁力、穿透雷达等设备，具有进行大气科学、高空物理、冰盖动力、冰下地质等多项科学观测的能力。</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0425"/>
            <a:ext cx="11377262" cy="4845633"/>
          </a:xfrm>
        </p:spPr>
        <p:txBody>
          <a:bodyPr/>
          <a:lstStyle/>
          <a:p>
            <a:pPr indent="713740" algn="just">
              <a:tabLst>
                <a:tab pos="5829300"/>
                <a:tab pos="9372600"/>
              </a:tabLst>
            </a:pPr>
            <a:r>
              <a:rPr lang="zh-CN" altLang="zh-CN" kern="100">
                <a:cs typeface="Times New Roman"/>
              </a:rPr>
              <a:t>在海陆空立体科考平台的支撑下，我国在横穿南极雪冰环境研究、格罗夫山古气候环境研究、南极陨石回收与研究、东南极冰盖起源与初期过程研究、冰穹</a:t>
            </a:r>
            <a:r>
              <a:rPr lang="en-US" altLang="zh-CN" kern="100">
                <a:cs typeface="Courier New"/>
              </a:rPr>
              <a:t>A</a:t>
            </a:r>
            <a:r>
              <a:rPr lang="zh-CN" altLang="zh-CN" kern="100">
                <a:cs typeface="Times New Roman"/>
              </a:rPr>
              <a:t>的天文观测与研究等领域，均获得国际一流科学成果。曾有一位极地专家这样总结道</a:t>
            </a:r>
            <a:r>
              <a:rPr lang="en-US" altLang="zh-CN" kern="100">
                <a:latin typeface="宋体"/>
                <a:cs typeface="Times New Roman"/>
              </a:rPr>
              <a:t>“</a:t>
            </a:r>
            <a:r>
              <a:rPr lang="en-US" altLang="zh-CN" kern="100">
                <a:cs typeface="Courier New"/>
              </a:rPr>
              <a:t>35</a:t>
            </a:r>
            <a:r>
              <a:rPr lang="zh-CN" altLang="zh-CN" kern="100">
                <a:cs typeface="Times New Roman"/>
              </a:rPr>
              <a:t>年来，中国南极科考的最大成就，就是中国人从能在南极生存、能在站区附近观测采样，逐渐成为有能力到自己感兴趣、具有科研价值的区域活动。这是值得全体中国人骄傲和自豪的成就。</a:t>
            </a:r>
            <a:r>
              <a:rPr lang="en-US" altLang="zh-CN" kern="100">
                <a:latin typeface="宋体"/>
                <a:cs typeface="Times New Roman"/>
              </a:rPr>
              <a:t>”</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探索</a:t>
            </a:r>
            <a:r>
              <a:rPr lang="en-US" altLang="zh-CN" kern="100">
                <a:latin typeface="宋体"/>
                <a:cs typeface="Times New Roman"/>
              </a:rPr>
              <a:t>”“</a:t>
            </a:r>
            <a:r>
              <a:rPr lang="zh-CN" altLang="zh-CN" kern="100">
                <a:ea typeface="仿宋_GB2312"/>
                <a:cs typeface="Times New Roman"/>
              </a:rPr>
              <a:t>科学</a:t>
            </a:r>
            <a:r>
              <a:rPr lang="en-US" altLang="zh-CN" kern="100">
                <a:latin typeface="宋体"/>
                <a:cs typeface="Times New Roman"/>
              </a:rPr>
              <a:t>”“</a:t>
            </a:r>
            <a:r>
              <a:rPr lang="zh-CN" altLang="zh-CN" kern="100">
                <a:ea typeface="仿宋_GB2312"/>
                <a:cs typeface="Times New Roman"/>
              </a:rPr>
              <a:t>好奇心</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92503"/>
            <a:ext cx="11377262" cy="4242391"/>
          </a:xfrm>
          <a:ln>
            <a:solidFill>
              <a:schemeClr val="tx1"/>
            </a:solidFill>
            <a:prstDash val="lgDash"/>
          </a:ln>
        </p:spPr>
        <p:txBody>
          <a:bodyPr/>
          <a:lstStyle/>
          <a:p>
            <a:pPr indent="713740" algn="just">
              <a:tabLst>
                <a:tab pos="5829300"/>
                <a:tab pos="9372600"/>
              </a:tabLst>
            </a:pPr>
            <a:r>
              <a:rPr lang="zh-CN" altLang="zh-CN" kern="100">
                <a:ea typeface="黑体"/>
                <a:cs typeface="Times New Roman"/>
              </a:rPr>
              <a:t>导读：</a:t>
            </a:r>
            <a:r>
              <a:rPr lang="zh-CN" altLang="zh-CN" kern="100">
                <a:ea typeface="仿宋_GB2312"/>
                <a:cs typeface="Times New Roman"/>
              </a:rPr>
              <a:t>屠呦呦自</a:t>
            </a:r>
            <a:r>
              <a:rPr lang="en-US" altLang="zh-CN" kern="100">
                <a:ea typeface="仿宋_GB2312"/>
                <a:cs typeface="Courier New"/>
              </a:rPr>
              <a:t>2015</a:t>
            </a:r>
            <a:r>
              <a:rPr lang="zh-CN" altLang="zh-CN" kern="100">
                <a:ea typeface="仿宋_GB2312"/>
                <a:cs typeface="Times New Roman"/>
              </a:rPr>
              <a:t>年</a:t>
            </a:r>
            <a:r>
              <a:rPr lang="en-US" altLang="zh-CN" kern="100">
                <a:ea typeface="仿宋_GB2312"/>
                <a:cs typeface="Courier New"/>
              </a:rPr>
              <a:t>10</a:t>
            </a:r>
            <a:r>
              <a:rPr lang="zh-CN" altLang="zh-CN" kern="100">
                <a:ea typeface="仿宋_GB2312"/>
                <a:cs typeface="Times New Roman"/>
              </a:rPr>
              <a:t>月</a:t>
            </a:r>
            <a:r>
              <a:rPr lang="en-US" altLang="zh-CN" kern="100">
                <a:ea typeface="仿宋_GB2312"/>
                <a:cs typeface="Courier New"/>
              </a:rPr>
              <a:t>5</a:t>
            </a:r>
            <a:r>
              <a:rPr lang="zh-CN" altLang="zh-CN" kern="100">
                <a:ea typeface="仿宋_GB2312"/>
                <a:cs typeface="Times New Roman"/>
              </a:rPr>
              <a:t>日获得诺贝尔生理学或医学奖后，她的名字便传遍大街小巷。</a:t>
            </a:r>
            <a:r>
              <a:rPr lang="en-US" altLang="zh-CN" kern="100">
                <a:latin typeface="宋体"/>
                <a:cs typeface="Times New Roman"/>
              </a:rPr>
              <a:t>“</a:t>
            </a:r>
            <a:r>
              <a:rPr lang="zh-CN" altLang="zh-CN" kern="100">
                <a:ea typeface="仿宋_GB2312"/>
                <a:cs typeface="Times New Roman"/>
              </a:rPr>
              <a:t>呦呦鹿鸣，食野之苹</a:t>
            </a:r>
            <a:r>
              <a:rPr lang="en-US" altLang="zh-CN" kern="100">
                <a:latin typeface="宋体"/>
                <a:cs typeface="Times New Roman"/>
              </a:rPr>
              <a:t>”</a:t>
            </a:r>
            <a:r>
              <a:rPr lang="zh-CN" altLang="zh-CN" kern="100">
                <a:ea typeface="仿宋_GB2312"/>
                <a:cs typeface="Times New Roman"/>
              </a:rPr>
              <a:t>，这是屠呦呦名字的出典。她的人生同蒿草结下不解之缘，她用心血和智慧升华这株小草，让其焕发出炫目的生命之光。在极为艰苦的科研条件下，屠呦呦团队先驱性地发现了青蒿素，开创了疟疾治疗的新方法，使全球数亿人受益。对于她的选择，丈夫李廷钊非常理解：</a:t>
            </a:r>
            <a:r>
              <a:rPr lang="en-US" altLang="zh-CN" kern="100">
                <a:latin typeface="宋体"/>
                <a:cs typeface="Times New Roman"/>
              </a:rPr>
              <a:t>“</a:t>
            </a:r>
            <a:r>
              <a:rPr lang="zh-CN" altLang="zh-CN" kern="100">
                <a:ea typeface="仿宋_GB2312"/>
                <a:cs typeface="Times New Roman"/>
              </a:rPr>
              <a:t>一说到国家需要，她就不会选择别的。她一辈子都是这样。</a:t>
            </a:r>
            <a:r>
              <a:rPr lang="en-US" altLang="zh-CN" kern="100" smtClean="0">
                <a:latin typeface="宋体"/>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3895808102"/>
              </p:ext>
            </p:extLst>
          </p:nvPr>
        </p:nvGraphicFramePr>
        <p:xfrm>
          <a:off x="3202557" y="726753"/>
          <a:ext cx="5268913" cy="758825"/>
        </p:xfrm>
        <a:graphic>
          <a:graphicData uri="http://schemas.openxmlformats.org/presentationml/2006/ole">
            <mc:AlternateContent>
              <mc:Choice xmlns:v="urn:schemas-microsoft-com:vml" Requires="v">
                <p:oleObj spid="_x0000_s1048"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726753"/>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1705637837"/>
      </p:ext>
    </p:ext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942773"/>
            <a:ext cx="11377262" cy="3639149"/>
          </a:xfrm>
        </p:spPr>
        <p:txBody>
          <a:bodyPr/>
          <a:lstStyle/>
          <a:p>
            <a:pPr indent="713740" algn="ctr">
              <a:tabLst>
                <a:tab pos="5829300"/>
                <a:tab pos="9372600"/>
              </a:tabLst>
            </a:pPr>
            <a:r>
              <a:rPr lang="zh-CN" altLang="zh-CN" kern="100">
                <a:ea typeface="黑体"/>
                <a:cs typeface="Times New Roman"/>
              </a:rPr>
              <a:t>屠呦呦：成功，在</a:t>
            </a:r>
            <a:r>
              <a:rPr lang="en-US" altLang="zh-CN" kern="100">
                <a:ea typeface="黑体"/>
                <a:cs typeface="Courier New"/>
              </a:rPr>
              <a:t>190</a:t>
            </a:r>
            <a:r>
              <a:rPr lang="zh-CN" altLang="zh-CN" kern="100">
                <a:ea typeface="黑体"/>
                <a:cs typeface="Times New Roman"/>
              </a:rPr>
              <a:t>次失败之后</a:t>
            </a:r>
            <a:endParaRPr lang="zh-CN" altLang="zh-CN" sz="1050" kern="100">
              <a:latin typeface="宋体"/>
              <a:cs typeface="Courier New"/>
            </a:endParaRPr>
          </a:p>
          <a:p>
            <a:pPr indent="713740" algn="ctr">
              <a:tabLst>
                <a:tab pos="5829300"/>
                <a:tab pos="9372600"/>
              </a:tabLst>
            </a:pPr>
            <a:r>
              <a:rPr lang="zh-CN" altLang="zh-CN" kern="100">
                <a:ea typeface="仿宋_GB2312"/>
                <a:cs typeface="Times New Roman"/>
              </a:rPr>
              <a:t>郭兴华</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2020</a:t>
            </a:r>
            <a:r>
              <a:rPr lang="zh-CN" altLang="zh-CN" kern="100">
                <a:ea typeface="楷体_GB2312"/>
                <a:cs typeface="Times New Roman"/>
              </a:rPr>
              <a:t>年</a:t>
            </a:r>
            <a:r>
              <a:rPr lang="en-US" altLang="zh-CN" kern="100">
                <a:ea typeface="楷体_GB2312"/>
                <a:cs typeface="Courier New"/>
              </a:rPr>
              <a:t>90</a:t>
            </a:r>
            <a:r>
              <a:rPr lang="zh-CN" altLang="zh-CN" kern="100">
                <a:ea typeface="楷体_GB2312"/>
                <a:cs typeface="Times New Roman"/>
              </a:rPr>
              <a:t>岁的屠呦呦出生于宁波鄞州，是中国中医研究院</a:t>
            </a:r>
            <a:r>
              <a:rPr lang="en-US" altLang="zh-CN" kern="100">
                <a:ea typeface="楷体_GB2312"/>
                <a:cs typeface="Courier New"/>
              </a:rPr>
              <a:t>(</a:t>
            </a:r>
            <a:r>
              <a:rPr lang="zh-CN" altLang="zh-CN" kern="100">
                <a:ea typeface="楷体_GB2312"/>
                <a:cs typeface="Times New Roman"/>
              </a:rPr>
              <a:t>现为中国中医科学院</a:t>
            </a:r>
            <a:r>
              <a:rPr lang="en-US" altLang="zh-CN" kern="100">
                <a:ea typeface="楷体_GB2312"/>
                <a:cs typeface="Courier New"/>
              </a:rPr>
              <a:t>)</a:t>
            </a:r>
            <a:r>
              <a:rPr lang="zh-CN" altLang="zh-CN" kern="100">
                <a:ea typeface="楷体_GB2312"/>
                <a:cs typeface="Times New Roman"/>
              </a:rPr>
              <a:t>终身研究员兼首席研究员，青蒿素研究开发中心主任。作为青蒿素研发成果的代表性人物，屠呦呦摘得了中国大陆第一个自然科学领域的诺奖，也成为中国诺奖获得者中的唯一女性</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tab pos="9372600"/>
              </a:tabLst>
            </a:pPr>
            <a:r>
              <a:rPr lang="en-US" altLang="zh-CN" kern="100">
                <a:latin typeface="宋体"/>
                <a:cs typeface="Times New Roman"/>
              </a:rPr>
              <a:t>“</a:t>
            </a:r>
            <a:r>
              <a:rPr lang="zh-CN" altLang="zh-CN" kern="100">
                <a:ea typeface="楷体_GB2312"/>
                <a:cs typeface="Times New Roman"/>
              </a:rPr>
              <a:t>呦呦鹿鸣，食野之苹</a:t>
            </a:r>
            <a:r>
              <a:rPr lang="en-US" altLang="zh-CN" kern="100">
                <a:latin typeface="宋体"/>
                <a:cs typeface="Times New Roman"/>
              </a:rPr>
              <a:t>”</a:t>
            </a:r>
            <a:r>
              <a:rPr lang="zh-CN" altLang="zh-CN" kern="100">
                <a:ea typeface="楷体_GB2312"/>
                <a:cs typeface="Times New Roman"/>
              </a:rPr>
              <a:t>，《诗经》中的名句，是屠呦呦名字的出处，而鹿儿所食的那株野草，就是青蒿。冥冥之中的安排，她的人生注定要与青蒿联系到一起，而这个国人企盼多年的诺奖，竟来得如此</a:t>
            </a:r>
            <a:r>
              <a:rPr lang="en-US" altLang="zh-CN" kern="100">
                <a:latin typeface="宋体"/>
                <a:cs typeface="Times New Roman"/>
              </a:rPr>
              <a:t>“</a:t>
            </a:r>
            <a:r>
              <a:rPr lang="zh-CN" altLang="zh-CN" kern="100">
                <a:ea typeface="楷体_GB2312"/>
                <a:cs typeface="Times New Roman"/>
              </a:rPr>
              <a:t>中国风</a:t>
            </a:r>
            <a:r>
              <a:rPr lang="en-US" altLang="zh-CN" kern="100">
                <a:latin typeface="宋体"/>
                <a:cs typeface="Times New Roman"/>
              </a:rPr>
              <a:t>”</a:t>
            </a:r>
            <a:r>
              <a:rPr lang="zh-CN" altLang="zh-CN" kern="100">
                <a:ea typeface="楷体_GB2312"/>
                <a:cs typeface="Times New Roman"/>
              </a:rPr>
              <a:t>。</a:t>
            </a:r>
            <a:endParaRPr lang="zh-CN" altLang="zh-CN" sz="1050" kern="100">
              <a:latin typeface="宋体"/>
              <a:cs typeface="Courier New"/>
            </a:endParaRPr>
          </a:p>
          <a:p>
            <a:pPr indent="713740" algn="just">
              <a:tabLst>
                <a:tab pos="5829300"/>
                <a:tab pos="9372600"/>
              </a:tabLst>
            </a:pPr>
            <a:r>
              <a:rPr lang="en-US" altLang="zh-CN" kern="100">
                <a:latin typeface="宋体"/>
                <a:cs typeface="Times New Roman"/>
              </a:rPr>
              <a:t>“</a:t>
            </a:r>
            <a:r>
              <a:rPr lang="zh-CN" altLang="zh-CN" kern="100">
                <a:ea typeface="楷体_GB2312"/>
                <a:cs typeface="Times New Roman"/>
              </a:rPr>
              <a:t>这个荣誉不仅仅属于我个人。</a:t>
            </a:r>
            <a:r>
              <a:rPr lang="en-US" altLang="zh-CN" kern="100">
                <a:latin typeface="宋体"/>
                <a:cs typeface="Times New Roman"/>
              </a:rPr>
              <a:t>”</a:t>
            </a:r>
            <a:r>
              <a:rPr lang="zh-CN" altLang="zh-CN" kern="100">
                <a:ea typeface="楷体_GB2312"/>
                <a:cs typeface="Times New Roman"/>
              </a:rPr>
              <a:t>在接受采访时，屠呦呦曾表示，</a:t>
            </a:r>
            <a:r>
              <a:rPr lang="en-US" altLang="zh-CN" kern="100">
                <a:latin typeface="宋体"/>
                <a:cs typeface="Times New Roman"/>
              </a:rPr>
              <a:t>“</a:t>
            </a:r>
            <a:r>
              <a:rPr lang="zh-CN" altLang="zh-CN" kern="100">
                <a:ea typeface="楷体_GB2312"/>
                <a:cs typeface="Times New Roman"/>
              </a:rPr>
              <a:t>这是中医中药走向世界的一项荣誉。它属于科研团队的每一个人，属于中国科学家群体</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9626"/>
            <a:ext cx="11377262" cy="3658320"/>
          </a:xfrm>
        </p:spPr>
        <p:txBody>
          <a:bodyPr/>
          <a:lstStyle/>
          <a:p>
            <a:pPr indent="713740" algn="just">
              <a:tabLst>
                <a:tab pos="5829300"/>
                <a:tab pos="9372600"/>
              </a:tabLst>
            </a:pPr>
            <a:r>
              <a:rPr lang="zh-CN" altLang="zh-CN" kern="100">
                <a:ea typeface="楷体_GB2312"/>
                <a:cs typeface="Times New Roman"/>
              </a:rPr>
              <a:t>屠呦呦，这位以往</a:t>
            </a:r>
            <a:r>
              <a:rPr lang="en-US" altLang="zh-CN" kern="100">
                <a:latin typeface="宋体"/>
                <a:cs typeface="Times New Roman"/>
              </a:rPr>
              <a:t>“</a:t>
            </a:r>
            <a:r>
              <a:rPr lang="zh-CN" altLang="zh-CN" kern="100">
                <a:ea typeface="楷体_GB2312"/>
                <a:cs typeface="Times New Roman"/>
              </a:rPr>
              <a:t>圈外人</a:t>
            </a:r>
            <a:r>
              <a:rPr lang="en-US" altLang="zh-CN" kern="100">
                <a:latin typeface="宋体"/>
                <a:cs typeface="Times New Roman"/>
              </a:rPr>
              <a:t>”</a:t>
            </a:r>
            <a:r>
              <a:rPr lang="zh-CN" altLang="zh-CN" kern="100">
                <a:ea typeface="楷体_GB2312"/>
                <a:cs typeface="Times New Roman"/>
              </a:rPr>
              <a:t>感到陌生的宁波籍女科学家，因为发现青蒿素</a:t>
            </a:r>
            <a:r>
              <a:rPr lang="en-US" altLang="zh-CN" kern="100">
                <a:ea typeface="楷体_GB2312"/>
                <a:cs typeface="Courier New"/>
              </a:rPr>
              <a:t>——</a:t>
            </a:r>
            <a:r>
              <a:rPr lang="zh-CN" altLang="zh-CN" kern="100">
                <a:ea typeface="楷体_GB2312"/>
                <a:cs typeface="Times New Roman"/>
              </a:rPr>
              <a:t>被誉为治疗疟疾的</a:t>
            </a:r>
            <a:r>
              <a:rPr lang="en-US" altLang="zh-CN" kern="100">
                <a:latin typeface="宋体"/>
                <a:cs typeface="Times New Roman"/>
              </a:rPr>
              <a:t>“</a:t>
            </a:r>
            <a:r>
              <a:rPr lang="zh-CN" altLang="zh-CN" kern="100">
                <a:ea typeface="楷体_GB2312"/>
                <a:cs typeface="Times New Roman"/>
              </a:rPr>
              <a:t>中国神药</a:t>
            </a:r>
            <a:r>
              <a:rPr lang="en-US" altLang="zh-CN" kern="100">
                <a:latin typeface="宋体"/>
                <a:cs typeface="Times New Roman"/>
              </a:rPr>
              <a:t>”</a:t>
            </a:r>
            <a:r>
              <a:rPr lang="zh-CN" altLang="zh-CN" kern="100">
                <a:ea typeface="楷体_GB2312"/>
                <a:cs typeface="Times New Roman"/>
              </a:rPr>
              <a:t>而进入公众视野，也进入了诺奖的视野。</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疟疾是全球关注的重要公共卫生问题之一，广泛流行于世界各地，据世界卫生组织统计，目前仍有</a:t>
            </a:r>
            <a:r>
              <a:rPr lang="en-US" altLang="zh-CN" kern="100">
                <a:ea typeface="楷体_GB2312"/>
                <a:cs typeface="Courier New"/>
              </a:rPr>
              <a:t>92</a:t>
            </a:r>
            <a:r>
              <a:rPr lang="zh-CN" altLang="zh-CN" kern="100">
                <a:ea typeface="楷体_GB2312"/>
                <a:cs typeface="Times New Roman"/>
              </a:rPr>
              <a:t>个国家和地区处于高度和中度流行之中，每年发病人数为</a:t>
            </a:r>
            <a:r>
              <a:rPr lang="en-US" altLang="zh-CN" kern="100">
                <a:ea typeface="楷体_GB2312"/>
                <a:cs typeface="Courier New"/>
              </a:rPr>
              <a:t>1.5</a:t>
            </a:r>
            <a:r>
              <a:rPr lang="zh-CN" altLang="zh-CN" kern="100">
                <a:ea typeface="楷体_GB2312"/>
                <a:cs typeface="Times New Roman"/>
              </a:rPr>
              <a:t>亿，死于疟疾者超过</a:t>
            </a:r>
            <a:r>
              <a:rPr lang="en-US" altLang="zh-CN" kern="100">
                <a:ea typeface="楷体_GB2312"/>
                <a:cs typeface="Courier New"/>
              </a:rPr>
              <a:t>200</a:t>
            </a:r>
            <a:r>
              <a:rPr lang="zh-CN" altLang="zh-CN" kern="100">
                <a:ea typeface="楷体_GB2312"/>
                <a:cs typeface="Times New Roman"/>
              </a:rPr>
              <a:t>万人</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tab pos="9372600"/>
              </a:tabLst>
            </a:pPr>
            <a:r>
              <a:rPr lang="zh-CN" altLang="zh-CN" kern="100">
                <a:ea typeface="楷体_GB2312"/>
                <a:cs typeface="Times New Roman"/>
              </a:rPr>
              <a:t>青蒿素的成果，出自</a:t>
            </a:r>
            <a:r>
              <a:rPr lang="en-US" altLang="zh-CN" kern="100">
                <a:ea typeface="楷体_GB2312"/>
                <a:cs typeface="Courier New"/>
              </a:rPr>
              <a:t>40</a:t>
            </a:r>
            <a:r>
              <a:rPr lang="zh-CN" altLang="zh-CN" kern="100">
                <a:ea typeface="楷体_GB2312"/>
                <a:cs typeface="Times New Roman"/>
              </a:rPr>
              <a:t>多年前我国一项被命名为</a:t>
            </a:r>
            <a:r>
              <a:rPr lang="en-US" altLang="zh-CN" kern="100">
                <a:cs typeface="Courier New"/>
              </a:rPr>
              <a:t>“</a:t>
            </a:r>
            <a:r>
              <a:rPr lang="en-US" altLang="zh-CN" kern="100">
                <a:ea typeface="楷体_GB2312"/>
                <a:cs typeface="Courier New"/>
              </a:rPr>
              <a:t>523</a:t>
            </a:r>
            <a:r>
              <a:rPr lang="en-US" altLang="zh-CN" kern="100">
                <a:cs typeface="Courier New"/>
              </a:rPr>
              <a:t>”</a:t>
            </a:r>
            <a:r>
              <a:rPr lang="zh-CN" altLang="zh-CN" kern="100">
                <a:ea typeface="楷体_GB2312"/>
                <a:cs typeface="Times New Roman"/>
              </a:rPr>
              <a:t>的疟疾防治科研项目。那个科研团队，包括</a:t>
            </a:r>
            <a:r>
              <a:rPr lang="en-US" altLang="zh-CN" kern="100">
                <a:ea typeface="楷体_GB2312"/>
                <a:cs typeface="Courier New"/>
              </a:rPr>
              <a:t>7</a:t>
            </a:r>
            <a:r>
              <a:rPr lang="zh-CN" altLang="zh-CN" kern="100">
                <a:ea typeface="楷体_GB2312"/>
                <a:cs typeface="Times New Roman"/>
              </a:rPr>
              <a:t>个省市、</a:t>
            </a:r>
            <a:r>
              <a:rPr lang="en-US" altLang="zh-CN" kern="100">
                <a:ea typeface="楷体_GB2312"/>
                <a:cs typeface="Courier New"/>
              </a:rPr>
              <a:t>60</a:t>
            </a:r>
            <a:r>
              <a:rPr lang="zh-CN" altLang="zh-CN" kern="100">
                <a:ea typeface="楷体_GB2312"/>
                <a:cs typeface="Times New Roman"/>
              </a:rPr>
              <a:t>多家科研机构、超过</a:t>
            </a:r>
            <a:r>
              <a:rPr lang="en-US" altLang="zh-CN" kern="100">
                <a:ea typeface="楷体_GB2312"/>
                <a:cs typeface="Courier New"/>
              </a:rPr>
              <a:t>500</a:t>
            </a:r>
            <a:r>
              <a:rPr lang="zh-CN" altLang="zh-CN" kern="100">
                <a:ea typeface="楷体_GB2312"/>
                <a:cs typeface="Times New Roman"/>
              </a:rPr>
              <a:t>名科研人员，这其中就有来自中医研究院的屠呦呦。她被分在了中医药协作组，主要从中医角度开展实验研究。</a:t>
            </a:r>
            <a:endParaRPr lang="zh-CN" altLang="zh-CN" sz="1050" kern="100">
              <a:latin typeface="宋体"/>
              <a:cs typeface="Courier New"/>
            </a:endParaRPr>
          </a:p>
          <a:p>
            <a:r>
              <a:rPr lang="zh-CN" altLang="zh-CN" kern="100">
                <a:ea typeface="楷体_GB2312"/>
                <a:cs typeface="Times New Roman"/>
              </a:rPr>
              <a:t>实验的过程漫长而复杂。光调查收集这一个过程，屠呦呦和她的课题组成员便筛选了</a:t>
            </a:r>
            <a:r>
              <a:rPr lang="en-US" altLang="zh-CN" kern="100">
                <a:ea typeface="楷体_GB2312"/>
              </a:rPr>
              <a:t>2000</a:t>
            </a:r>
            <a:r>
              <a:rPr lang="zh-CN" altLang="zh-CN" kern="100">
                <a:ea typeface="楷体_GB2312"/>
                <a:cs typeface="Times New Roman"/>
              </a:rPr>
              <a:t>余个中草药方，整理出了</a:t>
            </a:r>
            <a:r>
              <a:rPr lang="en-US" altLang="zh-CN" kern="100">
                <a:ea typeface="楷体_GB2312"/>
              </a:rPr>
              <a:t>640</a:t>
            </a:r>
            <a:r>
              <a:rPr lang="zh-CN" altLang="zh-CN" kern="100">
                <a:ea typeface="楷体_GB2312"/>
                <a:cs typeface="Times New Roman"/>
              </a:rPr>
              <a:t>种抗疟药方集。他们以鼠疟原虫为模型检测了</a:t>
            </a:r>
            <a:r>
              <a:rPr lang="en-US" altLang="zh-CN" kern="100">
                <a:ea typeface="楷体_GB2312"/>
              </a:rPr>
              <a:t>200</a:t>
            </a:r>
            <a:r>
              <a:rPr lang="zh-CN" altLang="zh-CN" kern="100">
                <a:ea typeface="楷体_GB2312"/>
                <a:cs typeface="Times New Roman"/>
              </a:rPr>
              <a:t>多种中草药方和</a:t>
            </a:r>
            <a:r>
              <a:rPr lang="en-US" altLang="zh-CN" kern="100">
                <a:ea typeface="楷体_GB2312"/>
              </a:rPr>
              <a:t>380</a:t>
            </a:r>
            <a:r>
              <a:rPr lang="zh-CN" altLang="zh-CN" kern="100">
                <a:ea typeface="楷体_GB2312"/>
                <a:cs typeface="Times New Roman"/>
              </a:rPr>
              <a:t>多个中草药提取物。这其中，青蒿引起了屠呦呦的注意，它能有效抑制寄生虫在动物体内的生长，但疗效不持续。为了找到答案，屠呦呦又一头扎进文献</a:t>
            </a:r>
            <a:r>
              <a:rPr lang="zh-CN" altLang="zh-CN" kern="100" smtClean="0">
                <a:ea typeface="楷体_GB2312"/>
                <a:cs typeface="Times New Roman"/>
              </a:rPr>
              <a:t>堆。</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楷体_GB2312"/>
                <a:cs typeface="Times New Roman"/>
              </a:rPr>
              <a:t>青蒿在民间又称作臭蒿和苦蒿，属我国南北方都常见的菊科草本植物。早在公元前</a:t>
            </a:r>
            <a:r>
              <a:rPr lang="en-US" altLang="zh-CN" kern="100">
                <a:ea typeface="楷体_GB2312"/>
                <a:cs typeface="Courier New"/>
              </a:rPr>
              <a:t>2</a:t>
            </a:r>
            <a:r>
              <a:rPr lang="zh-CN" altLang="zh-CN" kern="100">
                <a:ea typeface="楷体_GB2312"/>
                <a:cs typeface="Times New Roman"/>
              </a:rPr>
              <a:t>世纪，先秦医书《五十二病方》就已经对它有所记载；李时珍的《本草纲目》则说它能</a:t>
            </a:r>
            <a:r>
              <a:rPr lang="en-US" altLang="zh-CN" kern="100">
                <a:latin typeface="宋体"/>
                <a:cs typeface="Times New Roman"/>
              </a:rPr>
              <a:t>“</a:t>
            </a:r>
            <a:r>
              <a:rPr lang="zh-CN" altLang="zh-CN" kern="100">
                <a:ea typeface="楷体_GB2312"/>
                <a:cs typeface="Times New Roman"/>
              </a:rPr>
              <a:t>治疟疾寒热</a:t>
            </a:r>
            <a:r>
              <a:rPr lang="en-US" altLang="zh-CN" kern="100">
                <a:latin typeface="宋体"/>
                <a:cs typeface="Times New Roman"/>
              </a:rPr>
              <a:t>”</a:t>
            </a:r>
            <a:r>
              <a:rPr lang="zh-CN" altLang="zh-CN" kern="100">
                <a:ea typeface="楷体_GB2312"/>
                <a:cs typeface="Times New Roman"/>
              </a:rPr>
              <a:t>。公元</a:t>
            </a:r>
            <a:r>
              <a:rPr lang="en-US" altLang="zh-CN" kern="100">
                <a:ea typeface="楷体_GB2312"/>
                <a:cs typeface="Courier New"/>
              </a:rPr>
              <a:t>340</a:t>
            </a:r>
            <a:r>
              <a:rPr lang="zh-CN" altLang="zh-CN" kern="100">
                <a:ea typeface="楷体_GB2312"/>
                <a:cs typeface="Times New Roman"/>
              </a:rPr>
              <a:t>年，东晋的葛洪在中医方剂《肘后备急方》一书中，首次描述了它的抗疟功能：</a:t>
            </a:r>
            <a:r>
              <a:rPr lang="en-US" altLang="zh-CN" kern="100">
                <a:latin typeface="宋体"/>
                <a:cs typeface="Times New Roman"/>
              </a:rPr>
              <a:t>“</a:t>
            </a:r>
            <a:r>
              <a:rPr lang="zh-CN" altLang="zh-CN" kern="100">
                <a:ea typeface="楷体_GB2312"/>
                <a:cs typeface="Times New Roman"/>
              </a:rPr>
              <a:t>青蒿一握，以水二升渍，绞取汁，尽服之。</a:t>
            </a:r>
            <a:r>
              <a:rPr lang="en-US" altLang="zh-CN" kern="100">
                <a:latin typeface="宋体"/>
                <a:cs typeface="Times New Roman"/>
              </a:rPr>
              <a:t>”</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古人为何将青蒿</a:t>
            </a:r>
            <a:r>
              <a:rPr lang="en-US" altLang="zh-CN" kern="100">
                <a:latin typeface="宋体"/>
                <a:cs typeface="Times New Roman"/>
              </a:rPr>
              <a:t>“</a:t>
            </a:r>
            <a:r>
              <a:rPr lang="zh-CN" altLang="zh-CN" kern="100">
                <a:ea typeface="楷体_GB2312"/>
                <a:cs typeface="Times New Roman"/>
              </a:rPr>
              <a:t>绞取汁</a:t>
            </a:r>
            <a:r>
              <a:rPr lang="en-US" altLang="zh-CN" kern="100">
                <a:latin typeface="宋体"/>
                <a:cs typeface="Times New Roman"/>
              </a:rPr>
              <a:t>”</a:t>
            </a:r>
            <a:r>
              <a:rPr lang="zh-CN" altLang="zh-CN" kern="100">
                <a:ea typeface="楷体_GB2312"/>
                <a:cs typeface="Times New Roman"/>
              </a:rPr>
              <a:t>，而不用传统的水煎熬煮中药之法？屠呦呦意识到，高温提取可能破坏了青蒿中的活性成分。于是，她重新设计了实验过程，改用沸点较低的乙醚为溶剂。这个细节，成了解决问题的关键</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tab pos="9372600"/>
              </a:tabLst>
            </a:pPr>
            <a:r>
              <a:rPr lang="zh-CN" altLang="zh-CN" kern="100">
                <a:ea typeface="楷体_GB2312"/>
                <a:cs typeface="Times New Roman"/>
              </a:rPr>
              <a:t>成功，在</a:t>
            </a:r>
            <a:r>
              <a:rPr lang="en-US" altLang="zh-CN" kern="100">
                <a:ea typeface="楷体_GB2312"/>
                <a:cs typeface="Courier New"/>
              </a:rPr>
              <a:t>190</a:t>
            </a:r>
            <a:r>
              <a:rPr lang="zh-CN" altLang="zh-CN" kern="100">
                <a:ea typeface="楷体_GB2312"/>
                <a:cs typeface="Times New Roman"/>
              </a:rPr>
              <a:t>次失败之后。</a:t>
            </a:r>
            <a:r>
              <a:rPr lang="en-US" altLang="zh-CN" kern="100">
                <a:ea typeface="楷体_GB2312"/>
                <a:cs typeface="Courier New"/>
              </a:rPr>
              <a:t>1971</a:t>
            </a:r>
            <a:r>
              <a:rPr lang="zh-CN" altLang="zh-CN" kern="100">
                <a:ea typeface="楷体_GB2312"/>
                <a:cs typeface="Times New Roman"/>
              </a:rPr>
              <a:t>年，屠呦呦课题组在第</a:t>
            </a:r>
            <a:r>
              <a:rPr lang="en-US" altLang="zh-CN" kern="100">
                <a:ea typeface="楷体_GB2312"/>
                <a:cs typeface="Courier New"/>
              </a:rPr>
              <a:t>191</a:t>
            </a:r>
            <a:r>
              <a:rPr lang="zh-CN" altLang="zh-CN" kern="100">
                <a:ea typeface="楷体_GB2312"/>
                <a:cs typeface="Times New Roman"/>
              </a:rPr>
              <a:t>次低沸点实验中发现了抗疟效果为</a:t>
            </a:r>
            <a:r>
              <a:rPr lang="en-US" altLang="zh-CN" kern="100">
                <a:ea typeface="楷体_GB2312"/>
                <a:cs typeface="Courier New"/>
              </a:rPr>
              <a:t>100%</a:t>
            </a:r>
            <a:r>
              <a:rPr lang="zh-CN" altLang="zh-CN" kern="100">
                <a:ea typeface="楷体_GB2312"/>
                <a:cs typeface="Times New Roman"/>
              </a:rPr>
              <a:t>的青蒿提取物。</a:t>
            </a:r>
            <a:r>
              <a:rPr lang="en-US" altLang="zh-CN" kern="100">
                <a:ea typeface="楷体_GB2312"/>
                <a:cs typeface="Courier New"/>
              </a:rPr>
              <a:t>1972</a:t>
            </a:r>
            <a:r>
              <a:rPr lang="zh-CN" altLang="zh-CN" kern="100">
                <a:ea typeface="楷体_GB2312"/>
                <a:cs typeface="Times New Roman"/>
              </a:rPr>
              <a:t>年，该成果得到重视，研究人员从这一提取物中提炼出抗疟有效成分</a:t>
            </a:r>
            <a:r>
              <a:rPr lang="en-US" altLang="zh-CN" kern="100">
                <a:ea typeface="楷体_GB2312"/>
                <a:cs typeface="Courier New"/>
              </a:rPr>
              <a:t>——</a:t>
            </a:r>
            <a:r>
              <a:rPr lang="zh-CN" altLang="zh-CN" kern="100">
                <a:ea typeface="楷体_GB2312"/>
                <a:cs typeface="Times New Roman"/>
              </a:rPr>
              <a:t>青蒿素。这些成就并未让屠呦呦止步，</a:t>
            </a:r>
            <a:r>
              <a:rPr lang="en-US" altLang="zh-CN" kern="100">
                <a:ea typeface="楷体_GB2312"/>
                <a:cs typeface="Courier New"/>
              </a:rPr>
              <a:t>1992</a:t>
            </a:r>
            <a:r>
              <a:rPr lang="zh-CN" altLang="zh-CN" kern="100">
                <a:ea typeface="楷体_GB2312"/>
                <a:cs typeface="Times New Roman"/>
              </a:rPr>
              <a:t>年，针对青蒿素成本高、对疟疾难以根治等缺点，她又发明出双氢青蒿素这一抗疟疗效为前者</a:t>
            </a:r>
            <a:r>
              <a:rPr lang="en-US" altLang="zh-CN" kern="100">
                <a:ea typeface="楷体_GB2312"/>
                <a:cs typeface="Courier New"/>
              </a:rPr>
              <a:t>10</a:t>
            </a:r>
            <a:r>
              <a:rPr lang="zh-CN" altLang="zh-CN" kern="100">
                <a:ea typeface="楷体_GB2312"/>
                <a:cs typeface="Times New Roman"/>
              </a:rPr>
              <a:t>倍的</a:t>
            </a:r>
            <a:r>
              <a:rPr lang="en-US" altLang="zh-CN" kern="100">
                <a:latin typeface="宋体"/>
                <a:cs typeface="Times New Roman"/>
              </a:rPr>
              <a:t>“</a:t>
            </a:r>
            <a:r>
              <a:rPr lang="zh-CN" altLang="zh-CN" kern="100">
                <a:ea typeface="楷体_GB2312"/>
                <a:cs typeface="Times New Roman"/>
              </a:rPr>
              <a:t>升级版</a:t>
            </a:r>
            <a:r>
              <a:rPr lang="en-US" altLang="zh-CN" kern="100">
                <a:latin typeface="宋体"/>
                <a:cs typeface="Times New Roman"/>
              </a:rPr>
              <a:t>”</a:t>
            </a:r>
            <a:r>
              <a:rPr lang="zh-CN" altLang="zh-CN" kern="100">
                <a:ea typeface="楷体_GB2312"/>
                <a:cs typeface="Times New Roman"/>
              </a:rPr>
              <a:t>。为了获证青蒿素对人体疟疾的疗效，屠呦呦等人甚至勇敢地在自己身上首先进行实验</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1989634"/>
            <a:ext cx="11377262" cy="1601603"/>
          </a:xfrm>
        </p:spPr>
        <p:txBody>
          <a:bodyPr/>
          <a:lstStyle/>
          <a:p>
            <a:pPr algn="ctr"/>
            <a:r>
              <a:rPr lang="en-US" altLang="zh-CN" sz="3600" kern="100" smtClean="0">
                <a:latin typeface="方正小标宋_GBK" pitchFamily="65" charset="-122"/>
                <a:ea typeface="方正小标宋_GBK" pitchFamily="65" charset="-122"/>
                <a:cs typeface="Times New Roman"/>
              </a:rPr>
              <a:t>7  </a:t>
            </a:r>
            <a:r>
              <a:rPr lang="zh-CN" altLang="en-US" sz="3600" kern="100" smtClean="0">
                <a:latin typeface="方正小标宋_GBK" pitchFamily="65" charset="-122"/>
                <a:ea typeface="方正小标宋_GBK" pitchFamily="65" charset="-122"/>
                <a:cs typeface="Times New Roman"/>
              </a:rPr>
              <a:t>青蒿</a:t>
            </a:r>
            <a:r>
              <a:rPr lang="zh-CN" altLang="en-US" sz="3600" kern="100">
                <a:latin typeface="方正小标宋_GBK" pitchFamily="65" charset="-122"/>
                <a:ea typeface="方正小标宋_GBK" pitchFamily="65" charset="-122"/>
                <a:cs typeface="Times New Roman"/>
              </a:rPr>
              <a:t>素：人类征服疾病的一小步</a:t>
            </a:r>
          </a:p>
          <a:p>
            <a:pPr algn="ctr"/>
            <a:r>
              <a:rPr lang="zh-CN" altLang="en-US" sz="3600" kern="100">
                <a:latin typeface="方正小标宋_GBK" pitchFamily="65" charset="-122"/>
                <a:ea typeface="方正小标宋_GBK" pitchFamily="65" charset="-122"/>
                <a:cs typeface="Times New Roman"/>
              </a:rPr>
              <a:t>一名物理学家的教育历程</a:t>
            </a:r>
          </a:p>
        </p:txBody>
      </p:sp>
    </p:spTree>
    <p:extLst>
      <p:ext uri="{BB962C8B-B14F-4D97-AF65-F5344CB8AC3E}">
        <p14:creationId xmlns="" xmlns:p14="http://schemas.microsoft.com/office/powerpoint/2010/main" val="2142236643"/>
      </p:ext>
    </p:ext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74007"/>
            <a:ext cx="11377262" cy="3035907"/>
          </a:xfrm>
        </p:spPr>
        <p:txBody>
          <a:bodyPr/>
          <a:lstStyle/>
          <a:p>
            <a:pPr indent="713740" algn="just">
              <a:tabLst>
                <a:tab pos="5829300"/>
                <a:tab pos="9372600"/>
              </a:tabLst>
            </a:pPr>
            <a:r>
              <a:rPr lang="zh-CN" altLang="zh-CN" kern="100">
                <a:ea typeface="楷体_GB2312"/>
                <a:cs typeface="Times New Roman"/>
              </a:rPr>
              <a:t>值得注意的是，摘得诺贝尔奖的屠呦呦，凭借的是实实在在的成果，是造福世界的疗效。浙江省立同德医院中药研究中心主任、浙江省中医药研究院研究员寿旦说，屠呦呦早在</a:t>
            </a:r>
            <a:r>
              <a:rPr lang="en-US" altLang="zh-CN" kern="100">
                <a:ea typeface="楷体_GB2312"/>
                <a:cs typeface="Courier New"/>
              </a:rPr>
              <a:t>2011</a:t>
            </a:r>
            <a:r>
              <a:rPr lang="zh-CN" altLang="zh-CN" kern="100">
                <a:ea typeface="楷体_GB2312"/>
                <a:cs typeface="Times New Roman"/>
              </a:rPr>
              <a:t>年就获得被称为</a:t>
            </a:r>
            <a:r>
              <a:rPr lang="en-US" altLang="zh-CN" kern="100">
                <a:latin typeface="宋体"/>
                <a:cs typeface="Times New Roman"/>
              </a:rPr>
              <a:t>“</a:t>
            </a:r>
            <a:r>
              <a:rPr lang="zh-CN" altLang="zh-CN" kern="100">
                <a:ea typeface="楷体_GB2312"/>
                <a:cs typeface="Times New Roman"/>
              </a:rPr>
              <a:t>诺奖风向标</a:t>
            </a:r>
            <a:r>
              <a:rPr lang="en-US" altLang="zh-CN" kern="100">
                <a:latin typeface="宋体"/>
                <a:cs typeface="Times New Roman"/>
              </a:rPr>
              <a:t>”</a:t>
            </a:r>
            <a:r>
              <a:rPr lang="zh-CN" altLang="zh-CN" kern="100">
                <a:ea typeface="楷体_GB2312"/>
                <a:cs typeface="Times New Roman"/>
              </a:rPr>
              <a:t>的拉斯克临床医学研究奖，同样是表彰她发现了青蒿素，在全球特别是发展中国家挽救了数百万人的生命</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0425"/>
            <a:ext cx="11377262" cy="4845633"/>
          </a:xfrm>
        </p:spPr>
        <p:txBody>
          <a:bodyPr/>
          <a:lstStyle/>
          <a:p>
            <a:pPr indent="713740" algn="just">
              <a:tabLst>
                <a:tab pos="5829300"/>
                <a:tab pos="9372600"/>
              </a:tabLst>
            </a:pPr>
            <a:r>
              <a:rPr lang="zh-CN" altLang="zh-CN" kern="100">
                <a:ea typeface="黑体"/>
                <a:cs typeface="Times New Roman"/>
              </a:rPr>
              <a:t>【赏析】</a:t>
            </a:r>
            <a:r>
              <a:rPr lang="zh-CN" altLang="zh-CN" kern="100">
                <a:cs typeface="Times New Roman"/>
              </a:rPr>
              <a:t>因为摘得了中国大陆第一个自然科学领域的诺贝尔奖，女科学家屠呦呦成了</a:t>
            </a:r>
            <a:r>
              <a:rPr lang="en-US" altLang="zh-CN" kern="100">
                <a:cs typeface="Courier New"/>
              </a:rPr>
              <a:t>2015</a:t>
            </a:r>
            <a:r>
              <a:rPr lang="zh-CN" altLang="zh-CN" kern="100">
                <a:cs typeface="Times New Roman"/>
              </a:rPr>
              <a:t>年万众瞩目的风云人物。屠呦呦的获奖，系实至名归，</a:t>
            </a:r>
            <a:r>
              <a:rPr lang="en-US" altLang="zh-CN" kern="100">
                <a:latin typeface="宋体"/>
                <a:cs typeface="Times New Roman"/>
              </a:rPr>
              <a:t>“</a:t>
            </a:r>
            <a:r>
              <a:rPr lang="zh-CN" altLang="zh-CN" kern="100">
                <a:cs typeface="Times New Roman"/>
              </a:rPr>
              <a:t>凭借的是实实在在的成果，是造福世界的疗效</a:t>
            </a:r>
            <a:r>
              <a:rPr lang="en-US" altLang="zh-CN" kern="100">
                <a:latin typeface="宋体"/>
                <a:cs typeface="Times New Roman"/>
              </a:rPr>
              <a:t>”</a:t>
            </a:r>
            <a:r>
              <a:rPr lang="zh-CN" altLang="zh-CN" kern="100">
                <a:cs typeface="Times New Roman"/>
              </a:rPr>
              <a:t>。当我们把视线转向</a:t>
            </a:r>
            <a:r>
              <a:rPr lang="en-US" altLang="zh-CN" kern="100">
                <a:cs typeface="Courier New"/>
              </a:rPr>
              <a:t>40</a:t>
            </a:r>
            <a:r>
              <a:rPr lang="zh-CN" altLang="zh-CN" kern="100">
                <a:cs typeface="Times New Roman"/>
              </a:rPr>
              <a:t>多年前，聚焦我国的</a:t>
            </a:r>
            <a:r>
              <a:rPr lang="en-US" altLang="zh-CN" kern="100">
                <a:cs typeface="Courier New"/>
              </a:rPr>
              <a:t>“523”</a:t>
            </a:r>
            <a:r>
              <a:rPr lang="zh-CN" altLang="zh-CN" kern="100">
                <a:cs typeface="Times New Roman"/>
              </a:rPr>
              <a:t>疟疾防治科研项目，细数屠呦呦和她的课题组成员研究青蒿素的历程，你会为之惊诧与敬佩：非常漫长而复杂的实验过程，</a:t>
            </a:r>
            <a:r>
              <a:rPr lang="en-US" altLang="zh-CN" kern="100">
                <a:cs typeface="Courier New"/>
              </a:rPr>
              <a:t>190</a:t>
            </a:r>
            <a:r>
              <a:rPr lang="zh-CN" altLang="zh-CN" kern="100">
                <a:cs typeface="Times New Roman"/>
              </a:rPr>
              <a:t>次的反复失败，在自己身上首先进行药效实验</a:t>
            </a:r>
            <a:r>
              <a:rPr lang="en-US" altLang="zh-CN" kern="100">
                <a:latin typeface="宋体"/>
                <a:cs typeface="Times New Roman"/>
              </a:rPr>
              <a:t>……</a:t>
            </a:r>
            <a:r>
              <a:rPr lang="zh-CN" altLang="zh-CN" kern="100">
                <a:cs typeface="Times New Roman"/>
              </a:rPr>
              <a:t>屠呦呦及其团队成员身上彰显出的不畏艰辛、执着以求、勇于献身的精神，正是</a:t>
            </a:r>
            <a:r>
              <a:rPr lang="en-US" altLang="zh-CN" kern="100">
                <a:latin typeface="宋体"/>
                <a:cs typeface="Times New Roman"/>
              </a:rPr>
              <a:t>“</a:t>
            </a:r>
            <a:r>
              <a:rPr lang="zh-CN" altLang="zh-CN" kern="100">
                <a:cs typeface="Times New Roman"/>
              </a:rPr>
              <a:t>敬业与乐业</a:t>
            </a:r>
            <a:r>
              <a:rPr lang="en-US" altLang="zh-CN" kern="100">
                <a:latin typeface="宋体"/>
                <a:cs typeface="Times New Roman"/>
              </a:rPr>
              <a:t>”</a:t>
            </a:r>
            <a:r>
              <a:rPr lang="zh-CN" altLang="zh-CN" kern="100">
                <a:cs typeface="Times New Roman"/>
              </a:rPr>
              <a:t>的最好注解</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230805"/>
            <a:ext cx="11377262" cy="3639149"/>
          </a:xfrm>
        </p:spPr>
        <p:txBody>
          <a:bodyPr/>
          <a:lstStyle/>
          <a:p>
            <a:pPr indent="713740" algn="ctr">
              <a:tabLst>
                <a:tab pos="5829300"/>
                <a:tab pos="9372600"/>
              </a:tabLst>
            </a:pPr>
            <a:r>
              <a:rPr lang="zh-CN" altLang="zh-CN" kern="100">
                <a:ea typeface="黑体"/>
                <a:cs typeface="Times New Roman"/>
              </a:rPr>
              <a:t>屠呦呦最新成果，是</a:t>
            </a:r>
            <a:r>
              <a:rPr lang="en-US" altLang="zh-CN" kern="100">
                <a:latin typeface="宋体"/>
                <a:cs typeface="Times New Roman"/>
              </a:rPr>
              <a:t>“</a:t>
            </a:r>
            <a:r>
              <a:rPr lang="zh-CN" altLang="zh-CN" kern="100">
                <a:ea typeface="黑体"/>
                <a:cs typeface="Times New Roman"/>
              </a:rPr>
              <a:t>进展</a:t>
            </a:r>
            <a:r>
              <a:rPr lang="en-US" altLang="zh-CN" kern="100">
                <a:latin typeface="宋体"/>
                <a:cs typeface="Times New Roman"/>
              </a:rPr>
              <a:t>”</a:t>
            </a:r>
            <a:r>
              <a:rPr lang="zh-CN" altLang="zh-CN" kern="100">
                <a:ea typeface="黑体"/>
                <a:cs typeface="Times New Roman"/>
              </a:rPr>
              <a:t>还是</a:t>
            </a:r>
            <a:r>
              <a:rPr lang="en-US" altLang="zh-CN" kern="100">
                <a:latin typeface="宋体"/>
                <a:cs typeface="Times New Roman"/>
              </a:rPr>
              <a:t>“</a:t>
            </a:r>
            <a:r>
              <a:rPr lang="zh-CN" altLang="zh-CN" kern="100">
                <a:ea typeface="黑体"/>
                <a:cs typeface="Times New Roman"/>
              </a:rPr>
              <a:t>突破</a:t>
            </a:r>
            <a:r>
              <a:rPr lang="en-US" altLang="zh-CN" kern="100">
                <a:latin typeface="宋体"/>
                <a:cs typeface="Times New Roman"/>
              </a:rPr>
              <a:t>”</a:t>
            </a:r>
            <a:r>
              <a:rPr lang="zh-CN" altLang="zh-CN" kern="100">
                <a:ea typeface="黑体"/>
                <a:cs typeface="Times New Roman"/>
              </a:rPr>
              <a:t>？</a:t>
            </a:r>
            <a:endParaRPr lang="zh-CN" altLang="zh-CN" sz="1050" kern="100">
              <a:latin typeface="宋体"/>
              <a:cs typeface="Courier New"/>
            </a:endParaRPr>
          </a:p>
          <a:p>
            <a:pPr indent="713740" algn="ctr">
              <a:tabLst>
                <a:tab pos="5829300"/>
                <a:tab pos="9372600"/>
              </a:tabLst>
            </a:pPr>
            <a:r>
              <a:rPr lang="zh-CN" altLang="zh-CN" kern="100">
                <a:ea typeface="仿宋_GB2312"/>
                <a:cs typeface="Times New Roman"/>
              </a:rPr>
              <a:t>王君平</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2019</a:t>
            </a:r>
            <a:r>
              <a:rPr lang="zh-CN" altLang="zh-CN" kern="100">
                <a:ea typeface="楷体_GB2312"/>
                <a:cs typeface="Times New Roman"/>
              </a:rPr>
              <a:t>年</a:t>
            </a:r>
            <a:r>
              <a:rPr lang="en-US" altLang="zh-CN" kern="100">
                <a:ea typeface="楷体_GB2312"/>
                <a:cs typeface="Courier New"/>
              </a:rPr>
              <a:t>6</a:t>
            </a:r>
            <a:r>
              <a:rPr lang="zh-CN" altLang="zh-CN" kern="100">
                <a:ea typeface="楷体_GB2312"/>
                <a:cs typeface="Times New Roman"/>
              </a:rPr>
              <a:t>月</a:t>
            </a:r>
            <a:r>
              <a:rPr lang="en-US" altLang="zh-CN" kern="100">
                <a:ea typeface="楷体_GB2312"/>
                <a:cs typeface="Courier New"/>
              </a:rPr>
              <a:t>17</a:t>
            </a:r>
            <a:r>
              <a:rPr lang="zh-CN" altLang="zh-CN" kern="100">
                <a:ea typeface="楷体_GB2312"/>
                <a:cs typeface="Times New Roman"/>
              </a:rPr>
              <a:t>日上午，一则重磅新闻迅速占领了热搜榜首位。原来是屠呦呦团队针对青蒿素在东南亚等国出现的</a:t>
            </a:r>
            <a:r>
              <a:rPr lang="en-US" altLang="zh-CN" kern="100">
                <a:latin typeface="宋体"/>
                <a:cs typeface="Times New Roman"/>
              </a:rPr>
              <a:t>“</a:t>
            </a:r>
            <a:r>
              <a:rPr lang="zh-CN" altLang="zh-CN" kern="100">
                <a:ea typeface="楷体_GB2312"/>
                <a:cs typeface="Times New Roman"/>
              </a:rPr>
              <a:t>抗药性</a:t>
            </a:r>
            <a:r>
              <a:rPr lang="en-US" altLang="zh-CN" kern="100">
                <a:latin typeface="宋体"/>
                <a:cs typeface="Times New Roman"/>
              </a:rPr>
              <a:t>”</a:t>
            </a:r>
            <a:r>
              <a:rPr lang="zh-CN" altLang="zh-CN" kern="100">
                <a:ea typeface="楷体_GB2312"/>
                <a:cs typeface="Times New Roman"/>
              </a:rPr>
              <a:t>难题，经过多年攻坚，提出了新的治疗方案，并发现青蒿素有治疗红斑狼疮的效果。他们究竟放了什么</a:t>
            </a:r>
            <a:r>
              <a:rPr lang="en-US" altLang="zh-CN" kern="100">
                <a:latin typeface="宋体"/>
                <a:cs typeface="Times New Roman"/>
              </a:rPr>
              <a:t>“</a:t>
            </a:r>
            <a:r>
              <a:rPr lang="zh-CN" altLang="zh-CN" kern="100">
                <a:ea typeface="楷体_GB2312"/>
                <a:cs typeface="Times New Roman"/>
              </a:rPr>
              <a:t>大招</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0425"/>
            <a:ext cx="11377262" cy="4845633"/>
          </a:xfrm>
        </p:spPr>
        <p:txBody>
          <a:bodyPr/>
          <a:lstStyle/>
          <a:p>
            <a:pPr indent="713740" algn="just">
              <a:tabLst>
                <a:tab pos="5829300"/>
                <a:tab pos="9372600"/>
              </a:tabLst>
            </a:pPr>
            <a:r>
              <a:rPr lang="zh-CN" altLang="zh-CN" kern="100">
                <a:ea typeface="楷体_GB2312"/>
                <a:cs typeface="Times New Roman"/>
              </a:rPr>
              <a:t>一株小草改变世界，中国之蒿由此走向世界。在屠呦呦手中，青蒿素这一抗疟药物，成功治愈了无数的疟疾患者。但青蒿素的发现，并不意味人类对付疟疾可以一劳永逸。在</a:t>
            </a:r>
            <a:r>
              <a:rPr lang="en-US" altLang="zh-CN" kern="100">
                <a:ea typeface="楷体_GB2312"/>
                <a:cs typeface="Courier New"/>
              </a:rPr>
              <a:t>2015</a:t>
            </a:r>
            <a:r>
              <a:rPr lang="zh-CN" altLang="zh-CN" kern="100">
                <a:ea typeface="楷体_GB2312"/>
                <a:cs typeface="Times New Roman"/>
              </a:rPr>
              <a:t>年诺贝尔生理学或医学奖得主的新闻发布会上，屠呦呦不无担忧地说：</a:t>
            </a:r>
            <a:r>
              <a:rPr lang="en-US" altLang="zh-CN" kern="100">
                <a:latin typeface="宋体"/>
                <a:cs typeface="Times New Roman"/>
              </a:rPr>
              <a:t>“</a:t>
            </a:r>
            <a:r>
              <a:rPr lang="zh-CN" altLang="zh-CN" kern="100">
                <a:ea typeface="楷体_GB2312"/>
                <a:cs typeface="Times New Roman"/>
              </a:rPr>
              <a:t>一旦疟原虫对青蒿素产生耐药性，就需要再花十年时间研究新药。</a:t>
            </a:r>
            <a:r>
              <a:rPr lang="en-US" altLang="zh-CN" kern="100">
                <a:latin typeface="宋体"/>
                <a:cs typeface="Times New Roman"/>
              </a:rPr>
              <a:t>”</a:t>
            </a:r>
            <a:r>
              <a:rPr lang="zh-CN" altLang="zh-CN" kern="100">
                <a:ea typeface="楷体_GB2312"/>
                <a:cs typeface="Times New Roman"/>
              </a:rPr>
              <a:t>世卫组织最新发布的《</a:t>
            </a:r>
            <a:r>
              <a:rPr lang="en-US" altLang="zh-CN" kern="100">
                <a:ea typeface="楷体_GB2312"/>
                <a:cs typeface="Courier New"/>
              </a:rPr>
              <a:t>2018</a:t>
            </a:r>
            <a:r>
              <a:rPr lang="zh-CN" altLang="zh-CN" kern="100">
                <a:ea typeface="楷体_GB2312"/>
                <a:cs typeface="Times New Roman"/>
              </a:rPr>
              <a:t>年世界疟疾报告》也指出，全球疟疾防治进展陷入停滞，疟疾仍是世界上最主要的致死病因之一。除了经费不足等因素，疟原虫对青蒿素类抗疟药物产生抗药性，是抗疟道路上的最大技术挑战</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en-US" altLang="zh-CN" kern="100">
                <a:latin typeface="宋体"/>
                <a:cs typeface="Times New Roman"/>
              </a:rPr>
              <a:t>“</a:t>
            </a:r>
            <a:r>
              <a:rPr lang="zh-CN" altLang="zh-CN" kern="100">
                <a:ea typeface="楷体_GB2312"/>
                <a:cs typeface="Times New Roman"/>
              </a:rPr>
              <a:t>青蒿素仍然是人类目前治愈疟疾的唯一选择。</a:t>
            </a:r>
            <a:r>
              <a:rPr lang="en-US" altLang="zh-CN" kern="100">
                <a:latin typeface="宋体"/>
                <a:cs typeface="Times New Roman"/>
              </a:rPr>
              <a:t>”</a:t>
            </a:r>
            <a:r>
              <a:rPr lang="zh-CN" altLang="zh-CN" kern="100">
                <a:ea typeface="楷体_GB2312"/>
                <a:cs typeface="Times New Roman"/>
              </a:rPr>
              <a:t>在</a:t>
            </a:r>
            <a:r>
              <a:rPr lang="en-US" altLang="zh-CN" kern="100">
                <a:ea typeface="楷体_GB2312"/>
                <a:cs typeface="Courier New"/>
              </a:rPr>
              <a:t>2019</a:t>
            </a:r>
            <a:r>
              <a:rPr lang="zh-CN" altLang="zh-CN" kern="100">
                <a:ea typeface="楷体_GB2312"/>
                <a:cs typeface="Times New Roman"/>
              </a:rPr>
              <a:t>年的</a:t>
            </a:r>
            <a:r>
              <a:rPr lang="en-US" altLang="zh-CN" kern="100">
                <a:ea typeface="楷体_GB2312"/>
                <a:cs typeface="Courier New"/>
              </a:rPr>
              <a:t>4</a:t>
            </a:r>
            <a:r>
              <a:rPr lang="zh-CN" altLang="zh-CN" kern="100">
                <a:ea typeface="楷体_GB2312"/>
                <a:cs typeface="Times New Roman"/>
              </a:rPr>
              <a:t>月</a:t>
            </a:r>
            <a:r>
              <a:rPr lang="en-US" altLang="zh-CN" kern="100">
                <a:ea typeface="楷体_GB2312"/>
                <a:cs typeface="Courier New"/>
              </a:rPr>
              <a:t>25</a:t>
            </a:r>
            <a:r>
              <a:rPr lang="zh-CN" altLang="zh-CN" kern="100">
                <a:ea typeface="楷体_GB2312"/>
                <a:cs typeface="Times New Roman"/>
              </a:rPr>
              <a:t>日，也就是第</a:t>
            </a:r>
            <a:r>
              <a:rPr lang="en-US" altLang="zh-CN" kern="100">
                <a:ea typeface="楷体_GB2312"/>
                <a:cs typeface="Courier New"/>
              </a:rPr>
              <a:t>12</a:t>
            </a:r>
            <a:r>
              <a:rPr lang="zh-CN" altLang="zh-CN" kern="100">
                <a:ea typeface="楷体_GB2312"/>
                <a:cs typeface="Times New Roman"/>
              </a:rPr>
              <a:t>个世界防治疟疾日，国际权威期刊《新英格兰医学杂志》发表了屠呦呦团队的研究成果。一方面，短时间内，很难研制出药效、安全性、耐药风险及药品价格等方面优于青蒿素的下一代抗疟药；另一方面，目前青蒿素耐药仅表现为寄生虫清除延迟，而没有完全耐药的证据。所以屠呦呦团队提出了新的治疗方案：一是适当延长用药时间；二是更换青蒿素联合疗法中已产生抗药性的辅助药物。文章认为，在临床中优化用药方案并用好青蒿素，完全有希望控制好现有的青蒿素抗药性的现象</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楷体_GB2312"/>
                <a:cs typeface="Times New Roman"/>
              </a:rPr>
              <a:t>事实上，人类已经和疟疾进行了数百年的斗争。</a:t>
            </a:r>
            <a:r>
              <a:rPr lang="en-US" altLang="zh-CN" kern="100">
                <a:ea typeface="楷体_GB2312"/>
                <a:cs typeface="Courier New"/>
              </a:rPr>
              <a:t>19</a:t>
            </a:r>
            <a:r>
              <a:rPr lang="zh-CN" altLang="zh-CN" kern="100">
                <a:ea typeface="楷体_GB2312"/>
                <a:cs typeface="Times New Roman"/>
              </a:rPr>
              <a:t>世纪，法国化学家从金鸡纳树中分离出抗疟成分奎宁，外国传教士用它治好了康熙皇帝的打摆子。此后，奎宁的替代物氯喹一度成为抗击疟疾的特效药。但氯喹失灵，问题恰恰出在抗药性上。从奎宁到氯喹再到如今世卫组织推荐用药青蒿素，在人类与疟疾的对抗中，抗药性是一个不可回避的难题。某种意义上说，抗药性是药品自己培养出的宿敌。人类想置病毒于死地，而病毒也在不断寻找生存方法。如果抗病毒药物的研发速度跟不上病毒的变异速度，人类就可能在疾病面前束手无策，面临无药可用的尴尬</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tab pos="9372600"/>
              </a:tabLst>
            </a:pPr>
            <a:r>
              <a:rPr lang="zh-CN" altLang="zh-CN" kern="100">
                <a:ea typeface="楷体_GB2312"/>
                <a:cs typeface="Times New Roman"/>
              </a:rPr>
              <a:t>从中医古籍中</a:t>
            </a:r>
            <a:r>
              <a:rPr lang="en-US" altLang="zh-CN" kern="100">
                <a:latin typeface="宋体"/>
                <a:cs typeface="Times New Roman"/>
              </a:rPr>
              <a:t>“</a:t>
            </a:r>
            <a:r>
              <a:rPr lang="zh-CN" altLang="zh-CN" kern="100">
                <a:ea typeface="楷体_GB2312"/>
                <a:cs typeface="Times New Roman"/>
              </a:rPr>
              <a:t>青蒿一握，以水二升渍，绞取汁，尽服之</a:t>
            </a:r>
            <a:r>
              <a:rPr lang="en-US" altLang="zh-CN" kern="100">
                <a:latin typeface="宋体"/>
                <a:cs typeface="Times New Roman"/>
              </a:rPr>
              <a:t>”</a:t>
            </a:r>
            <a:r>
              <a:rPr lang="zh-CN" altLang="zh-CN" kern="100">
                <a:ea typeface="楷体_GB2312"/>
                <a:cs typeface="Times New Roman"/>
              </a:rPr>
              <a:t>的古老智慧，到</a:t>
            </a:r>
            <a:r>
              <a:rPr lang="en-US" altLang="zh-CN" kern="100">
                <a:ea typeface="楷体_GB2312"/>
                <a:cs typeface="Courier New"/>
              </a:rPr>
              <a:t>40</a:t>
            </a:r>
            <a:r>
              <a:rPr lang="zh-CN" altLang="zh-CN" kern="100">
                <a:ea typeface="楷体_GB2312"/>
                <a:cs typeface="Times New Roman"/>
              </a:rPr>
              <a:t>多年前屠呦呦在</a:t>
            </a:r>
            <a:r>
              <a:rPr lang="en-US" altLang="zh-CN" kern="100">
                <a:ea typeface="楷体_GB2312"/>
                <a:cs typeface="Courier New"/>
              </a:rPr>
              <a:t>190</a:t>
            </a:r>
            <a:r>
              <a:rPr lang="zh-CN" altLang="zh-CN" kern="100">
                <a:ea typeface="楷体_GB2312"/>
                <a:cs typeface="Times New Roman"/>
              </a:rPr>
              <a:t>次失败后成功提取青蒿素；从修饰青蒿素结构，研制出杀虫彻底、复燃率低、作用时间长的复方蒿甲醚，到针对抗药性优化用药方案，以屠呦呦为代表的中国科学家以潜心科研、勇攀高峰的精神攻克了一个又一个眼前的难关。他们深知，躺在功劳簿上止步不前，意味着科学技术的停滞；只有不断扩大已知世界的疆域，才能降低未知世界给人类生存带来的危险系数</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tab pos="9372600"/>
              </a:tabLst>
            </a:pPr>
            <a:r>
              <a:rPr lang="zh-CN" altLang="zh-CN" kern="100">
                <a:ea typeface="楷体_GB2312"/>
                <a:cs typeface="Times New Roman"/>
              </a:rPr>
              <a:t>科学无国界，科学家的大爱更无国界。在中国基本消灭疟疾的情况下，获得诺奖的屠呦呦，以耄耋之年带领团队继续攻关，为柬埔寨、泰国、缅甸等国的病人送去新的治疗方案。习近平指出，我们要继承好、发展好、利用好传统医学，用开放包容的心态促进现代医学和传统医学的更好融合。面对对抗医学无法解决的诸多难题，中国科学家深入挖掘中医药宝库中的精华，必将为人类解决医学难题、为全球卫生治理提供</a:t>
            </a:r>
            <a:r>
              <a:rPr lang="en-US" altLang="zh-CN" kern="100">
                <a:latin typeface="宋体"/>
                <a:cs typeface="Times New Roman"/>
              </a:rPr>
              <a:t>“</a:t>
            </a:r>
            <a:r>
              <a:rPr lang="zh-CN" altLang="zh-CN" kern="100">
                <a:ea typeface="楷体_GB2312"/>
                <a:cs typeface="Times New Roman"/>
              </a:rPr>
              <a:t>中国处方</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tab pos="9372600"/>
              </a:tabLst>
            </a:pPr>
            <a:r>
              <a:rPr lang="zh-CN" altLang="zh-CN" kern="100">
                <a:ea typeface="楷体_GB2312"/>
                <a:cs typeface="Times New Roman"/>
              </a:rPr>
              <a:t>屠呦呦团队的最新成果公布后，引发新一轮的争议。有人认为是</a:t>
            </a:r>
            <a:r>
              <a:rPr lang="en-US" altLang="zh-CN" kern="100">
                <a:latin typeface="宋体"/>
                <a:cs typeface="Times New Roman"/>
              </a:rPr>
              <a:t>“</a:t>
            </a:r>
            <a:r>
              <a:rPr lang="zh-CN" altLang="zh-CN" kern="100">
                <a:ea typeface="楷体_GB2312"/>
                <a:cs typeface="Times New Roman"/>
              </a:rPr>
              <a:t>历史性突破</a:t>
            </a:r>
            <a:r>
              <a:rPr lang="en-US" altLang="zh-CN" kern="100">
                <a:latin typeface="宋体"/>
                <a:cs typeface="Times New Roman"/>
              </a:rPr>
              <a:t>”</a:t>
            </a:r>
            <a:r>
              <a:rPr lang="zh-CN" altLang="zh-CN" kern="100">
                <a:ea typeface="楷体_GB2312"/>
                <a:cs typeface="Times New Roman"/>
              </a:rPr>
              <a:t>，甚至标志着</a:t>
            </a:r>
            <a:r>
              <a:rPr lang="en-US" altLang="zh-CN" kern="100">
                <a:latin typeface="宋体"/>
                <a:cs typeface="Times New Roman"/>
              </a:rPr>
              <a:t>“</a:t>
            </a:r>
            <a:r>
              <a:rPr lang="zh-CN" altLang="zh-CN" kern="100">
                <a:ea typeface="楷体_GB2312"/>
                <a:cs typeface="Times New Roman"/>
              </a:rPr>
              <a:t>青蒿素研究的第二春</a:t>
            </a:r>
            <a:r>
              <a:rPr lang="en-US" altLang="zh-CN" kern="100">
                <a:latin typeface="宋体"/>
                <a:cs typeface="Times New Roman"/>
              </a:rPr>
              <a:t>”</a:t>
            </a:r>
            <a:r>
              <a:rPr lang="zh-CN" altLang="zh-CN" kern="100">
                <a:ea typeface="楷体_GB2312"/>
                <a:cs typeface="Times New Roman"/>
              </a:rPr>
              <a:t>；也有人认为</a:t>
            </a:r>
            <a:r>
              <a:rPr lang="en-US" altLang="zh-CN" kern="100">
                <a:latin typeface="宋体"/>
                <a:cs typeface="Times New Roman"/>
              </a:rPr>
              <a:t>“</a:t>
            </a:r>
            <a:r>
              <a:rPr lang="zh-CN" altLang="zh-CN" kern="100">
                <a:ea typeface="楷体_GB2312"/>
                <a:cs typeface="Times New Roman"/>
              </a:rPr>
              <a:t>苗头很好</a:t>
            </a:r>
            <a:r>
              <a:rPr lang="en-US" altLang="zh-CN" kern="100">
                <a:latin typeface="宋体"/>
                <a:cs typeface="Times New Roman"/>
              </a:rPr>
              <a:t>”</a:t>
            </a:r>
            <a:r>
              <a:rPr lang="zh-CN" altLang="zh-CN" kern="100">
                <a:ea typeface="楷体_GB2312"/>
                <a:cs typeface="Times New Roman"/>
              </a:rPr>
              <a:t>，但因为缺乏临床的进一步支持而只能算</a:t>
            </a:r>
            <a:r>
              <a:rPr lang="en-US" altLang="zh-CN" kern="100">
                <a:latin typeface="宋体"/>
                <a:cs typeface="Times New Roman"/>
              </a:rPr>
              <a:t>“</a:t>
            </a:r>
            <a:r>
              <a:rPr lang="zh-CN" altLang="zh-CN" kern="100">
                <a:ea typeface="楷体_GB2312"/>
                <a:cs typeface="Times New Roman"/>
              </a:rPr>
              <a:t>进展</a:t>
            </a:r>
            <a:r>
              <a:rPr lang="en-US" altLang="zh-CN" kern="100">
                <a:latin typeface="宋体"/>
                <a:cs typeface="Times New Roman"/>
              </a:rPr>
              <a:t>”</a:t>
            </a:r>
            <a:r>
              <a:rPr lang="zh-CN" altLang="zh-CN" kern="100">
                <a:ea typeface="楷体_GB2312"/>
                <a:cs typeface="Times New Roman"/>
              </a:rPr>
              <a:t>。事实上，是进展还是突破并不重要。有进展就会有突破，与其作无谓的口舌之争，不如将理论上的方案转化为行之有效的疗法和药物。正如屠呦呦所说，青蒿是中医药献给世界的一份礼物。凭借永不停歇的勤奋、大爱无疆的热诚，中国科学家定能为世界带来更多礼物、更多惊喜</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黑体"/>
                <a:cs typeface="Times New Roman"/>
              </a:rPr>
              <a:t>【赏析】</a:t>
            </a:r>
            <a:r>
              <a:rPr lang="zh-CN" altLang="zh-CN" kern="100">
                <a:cs typeface="Times New Roman"/>
              </a:rPr>
              <a:t>青蒿素与奎宁、氯喹一样，都面临着抗药性问题，我们不能原地止步，需要迎接更大的挑战，用青蒿素服务更广大的病人。我们需要更包容的心态，将现代医学和传统医学结合起来，更好地服务人类，无论是</a:t>
            </a:r>
            <a:r>
              <a:rPr lang="en-US" altLang="zh-CN" kern="100">
                <a:latin typeface="宋体"/>
                <a:cs typeface="Times New Roman"/>
              </a:rPr>
              <a:t>“</a:t>
            </a:r>
            <a:r>
              <a:rPr lang="zh-CN" altLang="zh-CN" kern="100">
                <a:cs typeface="Times New Roman"/>
              </a:rPr>
              <a:t>进展</a:t>
            </a:r>
            <a:r>
              <a:rPr lang="en-US" altLang="zh-CN" kern="100">
                <a:latin typeface="宋体"/>
                <a:cs typeface="Times New Roman"/>
              </a:rPr>
              <a:t>”</a:t>
            </a:r>
            <a:r>
              <a:rPr lang="zh-CN" altLang="zh-CN" kern="100">
                <a:cs typeface="Times New Roman"/>
              </a:rPr>
              <a:t>还是</a:t>
            </a:r>
            <a:r>
              <a:rPr lang="en-US" altLang="zh-CN" kern="100">
                <a:latin typeface="宋体"/>
                <a:cs typeface="Times New Roman"/>
              </a:rPr>
              <a:t>“</a:t>
            </a:r>
            <a:r>
              <a:rPr lang="zh-CN" altLang="zh-CN" kern="100">
                <a:cs typeface="Times New Roman"/>
              </a:rPr>
              <a:t>突破</a:t>
            </a:r>
            <a:r>
              <a:rPr lang="en-US" altLang="zh-CN" kern="100">
                <a:latin typeface="宋体"/>
                <a:cs typeface="Times New Roman"/>
              </a:rPr>
              <a:t>”</a:t>
            </a:r>
            <a:r>
              <a:rPr lang="zh-CN" altLang="zh-CN" kern="100">
                <a:cs typeface="Times New Roman"/>
              </a:rPr>
              <a:t>都不重要，重要的是迎接更多挑战，造福人类。</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推荐阅读：</a:t>
            </a:r>
            <a:endParaRPr lang="zh-CN" altLang="zh-CN" sz="1050" kern="100">
              <a:latin typeface="宋体"/>
              <a:cs typeface="Courier New"/>
            </a:endParaRPr>
          </a:p>
          <a:p>
            <a:pPr indent="713740" algn="just">
              <a:tabLst>
                <a:tab pos="5829300"/>
                <a:tab pos="9372600"/>
              </a:tabLst>
            </a:pPr>
            <a:r>
              <a:rPr lang="zh-CN" altLang="zh-CN" kern="100">
                <a:cs typeface="Times New Roman"/>
              </a:rPr>
              <a:t>《屠呦呦：理想治愈世界》王路</a:t>
            </a:r>
            <a:endParaRPr lang="zh-CN" altLang="zh-CN" sz="1050" kern="100">
              <a:latin typeface="宋体"/>
              <a:cs typeface="Courier New"/>
            </a:endParaRPr>
          </a:p>
          <a:p>
            <a:pPr indent="713740" algn="just">
              <a:tabLst>
                <a:tab pos="5829300"/>
                <a:tab pos="9372600"/>
              </a:tabLst>
            </a:pPr>
            <a:r>
              <a:rPr lang="zh-CN" altLang="zh-CN" kern="100">
                <a:cs typeface="Times New Roman"/>
              </a:rPr>
              <a:t>《呦呦有蒿：屠呦呦与青蒿素》饶</a:t>
            </a:r>
            <a:r>
              <a:rPr lang="zh-CN" altLang="zh-CN" kern="100" smtClean="0">
                <a:cs typeface="Times New Roman"/>
              </a:rPr>
              <a:t>毅</a:t>
            </a:r>
            <a:endParaRPr lang="zh-CN" altLang="zh-CN" sz="1050" kern="100">
              <a:latin typeface="宋体"/>
              <a:cs typeface="Courier New"/>
            </a:endParaRPr>
          </a:p>
        </p:txBody>
      </p:sp>
    </p:spTree>
    <p:extLst>
      <p:ext uri="{BB962C8B-B14F-4D97-AF65-F5344CB8AC3E}">
        <p14:creationId xmlns="" xmlns:p14="http://schemas.microsoft.com/office/powerpoint/2010/main" val="19384412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内容占位符 1"/>
          <p:cNvSpPr>
            <a:spLocks noGrp="1"/>
          </p:cNvSpPr>
          <p:nvPr>
            <p:ph idx="1"/>
          </p:nvPr>
        </p:nvSpPr>
        <p:spPr>
          <a:xfrm>
            <a:off x="415043" y="1770046"/>
            <a:ext cx="11377262" cy="2451836"/>
          </a:xfrm>
          <a:ln w="12700">
            <a:solidFill>
              <a:schemeClr val="tx1"/>
            </a:solidFill>
            <a:prstDash val="solid"/>
          </a:ln>
        </p:spPr>
        <p:txBody>
          <a:bodyPr/>
          <a:lstStyle/>
          <a:p>
            <a:pPr>
              <a:tabLst>
                <a:tab pos="5829300"/>
                <a:tab pos="9372600"/>
              </a:tabLst>
            </a:pPr>
            <a:r>
              <a:rPr lang="en-US" altLang="zh-CN" kern="100">
                <a:cs typeface="Courier New"/>
              </a:rPr>
              <a:t>1.</a:t>
            </a:r>
            <a:r>
              <a:rPr lang="zh-CN" altLang="zh-CN" kern="100">
                <a:cs typeface="Times New Roman"/>
              </a:rPr>
              <a:t>理清文中展示的科学发现的过程，关注那些对科学发现有重要启示的节点，注意体会科学工作者的责任感和奉献精神。</a:t>
            </a:r>
            <a:endParaRPr lang="zh-CN" altLang="zh-CN" sz="1050" kern="100">
              <a:latin typeface="宋体"/>
              <a:cs typeface="Courier New"/>
            </a:endParaRPr>
          </a:p>
          <a:p>
            <a:r>
              <a:rPr lang="en-US" altLang="zh-CN" kern="100"/>
              <a:t>2</a:t>
            </a:r>
            <a:r>
              <a:rPr lang="zh-CN" altLang="zh-CN" kern="100">
                <a:cs typeface="Times New Roman"/>
              </a:rPr>
              <a:t>．关注两位科学家是如何让公众了解他们的工作，深入浅出地介绍科学研究的原理与探索过程的。</a:t>
            </a:r>
            <a:endParaRPr lang="zh-CN" altLang="en-US"/>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5334719" y="1459462"/>
            <a:ext cx="1552575" cy="447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37400345"/>
      </p:ext>
    </p:ext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4568" y="1413570"/>
            <a:ext cx="11377262" cy="4845633"/>
          </a:xfrm>
        </p:spPr>
        <p:txBody>
          <a:bodyPr/>
          <a:lstStyle/>
          <a:p>
            <a:pPr indent="713740" algn="ctr">
              <a:tabLst>
                <a:tab pos="5829300"/>
                <a:tab pos="9372600"/>
              </a:tabLst>
            </a:pPr>
            <a:r>
              <a:rPr lang="zh-CN" altLang="zh-CN" kern="100">
                <a:ea typeface="方正小标宋_GBK"/>
                <a:cs typeface="Times New Roman"/>
              </a:rPr>
              <a:t>对实用类文本的某种特色作深度的思考和判断</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考点链接</a:t>
            </a:r>
            <a:endParaRPr lang="zh-CN" altLang="zh-CN" sz="1050" kern="100">
              <a:latin typeface="宋体"/>
              <a:cs typeface="Courier New"/>
            </a:endParaRPr>
          </a:p>
          <a:p>
            <a:pPr indent="713740" algn="just">
              <a:tabLst>
                <a:tab pos="5829300"/>
                <a:tab pos="9372600"/>
              </a:tabLst>
            </a:pPr>
            <a:r>
              <a:rPr lang="zh-CN" altLang="zh-CN" kern="100">
                <a:cs typeface="Times New Roman"/>
              </a:rPr>
              <a:t>《一名物理学家的教育历程》是作者对自己成长历程的回顾。开篇</a:t>
            </a:r>
            <a:r>
              <a:rPr lang="en-US" altLang="zh-CN" kern="100">
                <a:latin typeface="宋体"/>
                <a:cs typeface="Times New Roman"/>
              </a:rPr>
              <a:t>“</a:t>
            </a:r>
            <a:r>
              <a:rPr lang="zh-CN" altLang="zh-CN" kern="100">
                <a:cs typeface="Times New Roman"/>
              </a:rPr>
              <a:t>童年的两件趣事极大地丰富了我对世界的理解力，并且引导我走上成为一个理论物理学家的历程</a:t>
            </a:r>
            <a:r>
              <a:rPr lang="en-US" altLang="zh-CN" kern="100">
                <a:latin typeface="宋体"/>
                <a:cs typeface="Times New Roman"/>
              </a:rPr>
              <a:t>”</a:t>
            </a:r>
            <a:r>
              <a:rPr lang="zh-CN" altLang="zh-CN" kern="100">
                <a:cs typeface="Times New Roman"/>
              </a:rPr>
              <a:t>统领全文。后面分述趣事：想象鲤鱼如何看待自身以外的世界，从而推知人类认识的局限性；由对爱因斯坦</a:t>
            </a:r>
            <a:r>
              <a:rPr lang="en-US" altLang="zh-CN" kern="100">
                <a:latin typeface="宋体"/>
                <a:cs typeface="Times New Roman"/>
              </a:rPr>
              <a:t>“</a:t>
            </a:r>
            <a:r>
              <a:rPr lang="zh-CN" altLang="zh-CN" kern="100">
                <a:cs typeface="Times New Roman"/>
              </a:rPr>
              <a:t>未竟事业</a:t>
            </a:r>
            <a:r>
              <a:rPr lang="en-US" altLang="zh-CN" kern="100">
                <a:latin typeface="宋体"/>
                <a:cs typeface="Times New Roman"/>
              </a:rPr>
              <a:t>”</a:t>
            </a:r>
            <a:r>
              <a:rPr lang="zh-CN" altLang="zh-CN" kern="100">
                <a:cs typeface="Times New Roman"/>
              </a:rPr>
              <a:t>的兴趣，而执着探索理论物理学的奥秘。由此看出，全文是</a:t>
            </a:r>
            <a:r>
              <a:rPr lang="en-US" altLang="zh-CN" kern="100">
                <a:latin typeface="宋体"/>
                <a:cs typeface="Times New Roman"/>
              </a:rPr>
              <a:t>“</a:t>
            </a:r>
            <a:r>
              <a:rPr lang="zh-CN" altLang="zh-CN" kern="100">
                <a:cs typeface="Times New Roman"/>
              </a:rPr>
              <a:t>总分</a:t>
            </a:r>
            <a:r>
              <a:rPr lang="en-US" altLang="zh-CN" kern="100">
                <a:latin typeface="宋体"/>
                <a:cs typeface="Times New Roman"/>
              </a:rPr>
              <a:t>”</a:t>
            </a:r>
            <a:r>
              <a:rPr lang="zh-CN" altLang="zh-CN" kern="100">
                <a:cs typeface="Times New Roman"/>
              </a:rPr>
              <a:t>式结构。这是本文结构上的特色</a:t>
            </a:r>
            <a:r>
              <a:rPr lang="zh-CN" altLang="zh-CN" kern="100" smtClean="0">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584977723"/>
              </p:ext>
            </p:extLst>
          </p:nvPr>
        </p:nvGraphicFramePr>
        <p:xfrm>
          <a:off x="3142878" y="693490"/>
          <a:ext cx="5268913" cy="758825"/>
        </p:xfrm>
        <a:graphic>
          <a:graphicData uri="http://schemas.openxmlformats.org/presentationml/2006/ole">
            <mc:AlternateContent>
              <mc:Choice xmlns:v="urn:schemas-microsoft-com:vml" Requires="v">
                <p:oleObj spid="_x0000_s1049"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142878" y="693490"/>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1705637837"/>
      </p:ext>
    </p:extLst>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cs typeface="Times New Roman"/>
              </a:rPr>
              <a:t>思考和判断实用类文本的某种特色，考查的是考生探究文本的能力。</a:t>
            </a:r>
            <a:r>
              <a:rPr lang="en-US" altLang="zh-CN" kern="100">
                <a:latin typeface="宋体"/>
                <a:cs typeface="Times New Roman"/>
              </a:rPr>
              <a:t>“</a:t>
            </a:r>
            <a:r>
              <a:rPr lang="zh-CN" altLang="zh-CN" kern="100">
                <a:cs typeface="Times New Roman"/>
              </a:rPr>
              <a:t>某种特色</a:t>
            </a:r>
            <a:r>
              <a:rPr lang="en-US" altLang="zh-CN" kern="100">
                <a:latin typeface="宋体"/>
                <a:cs typeface="Times New Roman"/>
              </a:rPr>
              <a:t>”</a:t>
            </a:r>
            <a:r>
              <a:rPr lang="zh-CN" altLang="zh-CN" kern="100">
                <a:cs typeface="Times New Roman"/>
              </a:rPr>
              <a:t>包含选择材料、提炼意旨、布局谋篇、遣词造句等。</a:t>
            </a:r>
            <a:r>
              <a:rPr lang="en-US" altLang="zh-CN" kern="100">
                <a:latin typeface="宋体"/>
                <a:cs typeface="Times New Roman"/>
              </a:rPr>
              <a:t>“</a:t>
            </a:r>
            <a:r>
              <a:rPr lang="zh-CN" altLang="zh-CN" kern="100">
                <a:cs typeface="Times New Roman"/>
              </a:rPr>
              <a:t>思考</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判断</a:t>
            </a:r>
            <a:r>
              <a:rPr lang="en-US" altLang="zh-CN" kern="100">
                <a:latin typeface="宋体"/>
                <a:cs typeface="Times New Roman"/>
              </a:rPr>
              <a:t>”</a:t>
            </a:r>
            <a:r>
              <a:rPr lang="zh-CN" altLang="zh-CN" kern="100">
                <a:cs typeface="Times New Roman"/>
              </a:rPr>
              <a:t>的关键在</a:t>
            </a:r>
            <a:r>
              <a:rPr lang="en-US" altLang="zh-CN" kern="100">
                <a:latin typeface="宋体"/>
                <a:cs typeface="Times New Roman"/>
              </a:rPr>
              <a:t>“</a:t>
            </a:r>
            <a:r>
              <a:rPr lang="zh-CN" altLang="zh-CN" kern="100">
                <a:cs typeface="Times New Roman"/>
              </a:rPr>
              <a:t>深度</a:t>
            </a:r>
            <a:r>
              <a:rPr lang="en-US" altLang="zh-CN" kern="100">
                <a:latin typeface="宋体"/>
                <a:cs typeface="Times New Roman"/>
              </a:rPr>
              <a:t>”</a:t>
            </a:r>
            <a:r>
              <a:rPr lang="zh-CN" altLang="zh-CN" kern="100">
                <a:cs typeface="Times New Roman"/>
              </a:rPr>
              <a:t>这两个字上，所谓</a:t>
            </a:r>
            <a:r>
              <a:rPr lang="en-US" altLang="zh-CN" kern="100">
                <a:latin typeface="宋体"/>
                <a:cs typeface="Times New Roman"/>
              </a:rPr>
              <a:t>“</a:t>
            </a:r>
            <a:r>
              <a:rPr lang="zh-CN" altLang="zh-CN" kern="100">
                <a:cs typeface="Times New Roman"/>
              </a:rPr>
              <a:t>深度</a:t>
            </a:r>
            <a:r>
              <a:rPr lang="en-US" altLang="zh-CN" kern="100">
                <a:latin typeface="宋体"/>
                <a:cs typeface="Times New Roman"/>
              </a:rPr>
              <a:t>”</a:t>
            </a:r>
            <a:r>
              <a:rPr lang="zh-CN" altLang="zh-CN" kern="100">
                <a:cs typeface="Times New Roman"/>
              </a:rPr>
              <a:t>，就是要深入分析，对某种特色要能在肯定其积极的一面的同时，准确地看到它的不足。近年来，全国卷常设有此考点的考题，考查形式一般是要求分析作品中所具有的某种特色的写法的好处，往往要求结合文本举例分析。</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典题在线</a:t>
            </a:r>
            <a:endParaRPr lang="zh-CN" altLang="zh-CN" sz="1050" kern="100">
              <a:latin typeface="宋体"/>
              <a:cs typeface="Courier New"/>
            </a:endParaRPr>
          </a:p>
          <a:p>
            <a:pPr indent="713740" algn="just">
              <a:tabLst>
                <a:tab pos="5829300"/>
                <a:tab pos="9372600"/>
              </a:tabLst>
            </a:pPr>
            <a:r>
              <a:rPr lang="zh-CN" altLang="zh-CN" kern="100">
                <a:cs typeface="Times New Roman"/>
              </a:rPr>
              <a:t>阅读下面的文字，完成后面的题</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ctr">
              <a:tabLst>
                <a:tab pos="5829300"/>
                <a:tab pos="9372600"/>
              </a:tabLst>
            </a:pPr>
            <a:r>
              <a:rPr lang="zh-CN" altLang="zh-CN" kern="100">
                <a:ea typeface="黑体"/>
                <a:cs typeface="Times New Roman"/>
              </a:rPr>
              <a:t>朱东润自传</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1896</a:t>
            </a:r>
            <a:r>
              <a:rPr lang="zh-CN" altLang="zh-CN" kern="100">
                <a:ea typeface="楷体_GB2312"/>
                <a:cs typeface="Times New Roman"/>
              </a:rPr>
              <a:t>年我出生在江苏泰兴一个失业店员的家庭，早年生活艰苦，所受的教育也存在着一定的波折。</a:t>
            </a:r>
            <a:r>
              <a:rPr lang="en-US" altLang="zh-CN" kern="100">
                <a:ea typeface="楷体_GB2312"/>
                <a:cs typeface="Courier New"/>
              </a:rPr>
              <a:t>21</a:t>
            </a:r>
            <a:r>
              <a:rPr lang="zh-CN" altLang="zh-CN" kern="100">
                <a:ea typeface="楷体_GB2312"/>
                <a:cs typeface="Times New Roman"/>
              </a:rPr>
              <a:t>岁我到梧州担任广西第二中学的外语教师，</a:t>
            </a:r>
            <a:r>
              <a:rPr lang="en-US" altLang="zh-CN" kern="100">
                <a:ea typeface="楷体_GB2312"/>
                <a:cs typeface="Courier New"/>
              </a:rPr>
              <a:t>23</a:t>
            </a:r>
            <a:r>
              <a:rPr lang="zh-CN" altLang="zh-CN" kern="100">
                <a:ea typeface="楷体_GB2312"/>
                <a:cs typeface="Times New Roman"/>
              </a:rPr>
              <a:t>岁调任南通师范学校教师。</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1929</a:t>
            </a:r>
            <a:r>
              <a:rPr lang="zh-CN" altLang="zh-CN" kern="100">
                <a:ea typeface="楷体_GB2312"/>
                <a:cs typeface="Times New Roman"/>
              </a:rPr>
              <a:t>年</a:t>
            </a:r>
            <a:r>
              <a:rPr lang="en-US" altLang="zh-CN" kern="100">
                <a:ea typeface="楷体_GB2312"/>
                <a:cs typeface="Courier New"/>
              </a:rPr>
              <a:t>4</a:t>
            </a:r>
            <a:r>
              <a:rPr lang="zh-CN" altLang="zh-CN" kern="100">
                <a:ea typeface="楷体_GB2312"/>
                <a:cs typeface="Times New Roman"/>
              </a:rPr>
              <a:t>月间，我到武汉大学担任外语讲师，从此我就成为大学教师。那时武汉大学的文学院院长是闻一多教授，他看到中文系的教师实在太复杂，总想来一些变动。用近年的说法，这叫作掺沙子。我的命运是作为沙子而到中文系开课的</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69246"/>
            <a:ext cx="11377262" cy="4864804"/>
          </a:xfrm>
        </p:spPr>
        <p:txBody>
          <a:bodyPr/>
          <a:lstStyle/>
          <a:p>
            <a:pPr indent="713740" algn="just">
              <a:tabLst>
                <a:tab pos="5829300"/>
                <a:tab pos="9372600"/>
              </a:tabLst>
            </a:pPr>
            <a:r>
              <a:rPr lang="zh-CN" altLang="zh-CN" kern="100">
                <a:ea typeface="楷体_GB2312"/>
                <a:cs typeface="Times New Roman"/>
              </a:rPr>
              <a:t>大约是</a:t>
            </a:r>
            <a:r>
              <a:rPr lang="en-US" altLang="zh-CN" kern="100">
                <a:ea typeface="楷体_GB2312"/>
                <a:cs typeface="Courier New"/>
              </a:rPr>
              <a:t>1939</a:t>
            </a:r>
            <a:r>
              <a:rPr lang="zh-CN" altLang="zh-CN" kern="100">
                <a:ea typeface="楷体_GB2312"/>
                <a:cs typeface="Times New Roman"/>
              </a:rPr>
              <a:t>年吧，一所内迁的大学的中文系在学年开始，出现了传记研究这一个科，其下注明本年开韩柳文。传记文学也好，韩柳文学也不妨，但是怎么会在传记研究这个总题下面开韩柳文呢？在当时的大学里，出现的怪事不少，可是这一项多少和我的兴趣有关，这就决定了我对于传记文学献身的意图。</a:t>
            </a:r>
            <a:endParaRPr lang="zh-CN" altLang="zh-CN" sz="1050" kern="100">
              <a:latin typeface="宋体"/>
              <a:cs typeface="Courier New"/>
            </a:endParaRPr>
          </a:p>
          <a:p>
            <a:r>
              <a:rPr lang="zh-CN" altLang="zh-CN" kern="100">
                <a:ea typeface="楷体_GB2312"/>
                <a:cs typeface="Times New Roman"/>
              </a:rPr>
              <a:t>《四库全书总目》有传记类，指出《晏子春秋》为传之祖，《孔子三朝记》为记之祖，这是三百年前的看法，现在用不上了。有人说《史记》《汉书》为传记之祖，这个也用不上。</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tab pos="9372600"/>
              </a:tabLst>
            </a:pPr>
            <a:r>
              <a:rPr lang="zh-CN" altLang="zh-CN" kern="100">
                <a:ea typeface="楷体_GB2312"/>
                <a:cs typeface="Times New Roman"/>
              </a:rPr>
              <a:t>《史》《汉》有互见法，对于一个人的评价，常常需要通读全书多卷，才能得其大略。可是在传记文学里，一个传主只有一本书，必须在这本书里把对他的评价全部交代。</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是不是古人所做的传、行状、神道碑这一类的作品对于近代传记文学的写作没有什么帮助呢？也不尽然。古代文人的这类作品，主要是对于死者的歌颂，对于近代传记文学是没有什么用处的。这些作品，毕竟不是传记文学</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632002"/>
          </a:xfrm>
        </p:spPr>
        <p:txBody>
          <a:bodyPr/>
          <a:lstStyle/>
          <a:p>
            <a:pPr indent="713740" algn="just">
              <a:lnSpc>
                <a:spcPct val="130000"/>
              </a:lnSpc>
              <a:tabLst>
                <a:tab pos="5829300"/>
                <a:tab pos="9372600"/>
              </a:tabLst>
            </a:pPr>
            <a:r>
              <a:rPr lang="zh-CN" altLang="zh-CN" kern="100">
                <a:ea typeface="楷体_GB2312"/>
                <a:cs typeface="Times New Roman"/>
              </a:rPr>
              <a:t>除了史家和文人的作品以外，是不是还有值得提出的呢？有的，这便是所谓别传。别传的名称，可能不是作者的自称而是后人认为有别于正史，因此称为</a:t>
            </a:r>
            <a:r>
              <a:rPr lang="en-US" altLang="zh-CN" kern="100">
                <a:latin typeface="宋体"/>
                <a:cs typeface="Times New Roman"/>
              </a:rPr>
              <a:t>“</a:t>
            </a:r>
            <a:r>
              <a:rPr lang="zh-CN" altLang="zh-CN" kern="100">
                <a:ea typeface="楷体_GB2312"/>
                <a:cs typeface="Times New Roman"/>
              </a:rPr>
              <a:t>别传</a:t>
            </a:r>
            <a:r>
              <a:rPr lang="en-US" altLang="zh-CN" kern="100">
                <a:latin typeface="宋体"/>
                <a:cs typeface="Times New Roman"/>
              </a:rPr>
              <a:t>”</a:t>
            </a:r>
            <a:r>
              <a:rPr lang="zh-CN" altLang="zh-CN" kern="100">
                <a:ea typeface="楷体_GB2312"/>
                <a:cs typeface="Times New Roman"/>
              </a:rPr>
              <a:t>。有些简单一些，也可称为传叙。这类作品写得都很生动，没有那些阿谀奉承之辞，而且是信笔直书，对于传主的错误和缺陷，都是全部奉陈。</a:t>
            </a:r>
            <a:endParaRPr lang="zh-CN" altLang="zh-CN" sz="1050" kern="100">
              <a:latin typeface="宋体"/>
              <a:cs typeface="Courier New"/>
            </a:endParaRPr>
          </a:p>
          <a:p>
            <a:pPr indent="713740" algn="just">
              <a:lnSpc>
                <a:spcPct val="130000"/>
              </a:lnSpc>
              <a:tabLst>
                <a:tab pos="5829300"/>
                <a:tab pos="9372600"/>
              </a:tabLst>
            </a:pPr>
            <a:r>
              <a:rPr lang="zh-CN" altLang="zh-CN" kern="100">
                <a:ea typeface="楷体_GB2312"/>
                <a:cs typeface="Times New Roman"/>
              </a:rPr>
              <a:t>是不是可以从国外吸收传记文学的写作方法呢？当然可以，而且有此必要。但是不能没有一个抉择。罗马时代的勃路塔克是最好的了，但是他的时代和我们相去太远，而且他的那部大作，所着重的是相互比较而很少对于传主的刻画，因此我们只能看到一个大略而看不到入情入理的细致的分析</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tab pos="9372600"/>
              </a:tabLst>
            </a:pPr>
            <a:r>
              <a:rPr lang="zh-CN" altLang="zh-CN" kern="100">
                <a:ea typeface="楷体_GB2312"/>
                <a:cs typeface="Times New Roman"/>
              </a:rPr>
              <a:t>英国的《约翰逊博士传》是传记文学中的不朽名作，英国人把它推重到极高的地位。这部书的细致是到了一个登峰造极的地位，但是的确也难免有些琐碎。而且由于约翰逊并不处于当时的政治中心，其人也并不能代表英国的一般人物，所以这部作品不是我们必须模仿的范本。</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是不是我国已经翻译过来的《维多利亚女王传》可以作为范本呢？应当说是可以，由于作者着墨无多，处处显得</a:t>
            </a:r>
            <a:r>
              <a:rPr lang="en-US" altLang="zh-CN" kern="100">
                <a:latin typeface="宋体"/>
                <a:cs typeface="Times New Roman"/>
              </a:rPr>
              <a:t>“</a:t>
            </a:r>
            <a:r>
              <a:rPr lang="zh-CN" altLang="zh-CN" kern="100">
                <a:ea typeface="楷体_GB2312"/>
                <a:cs typeface="Times New Roman"/>
              </a:rPr>
              <a:t>颊上三毫</a:t>
            </a:r>
            <a:r>
              <a:rPr lang="en-US" altLang="zh-CN" kern="100">
                <a:latin typeface="宋体"/>
                <a:cs typeface="Times New Roman"/>
              </a:rPr>
              <a:t>”</a:t>
            </a:r>
            <a:r>
              <a:rPr lang="zh-CN" altLang="zh-CN" kern="100">
                <a:ea typeface="楷体_GB2312"/>
                <a:cs typeface="Times New Roman"/>
              </a:rPr>
              <a:t>的风神。可是中国文人相传的做法，正是走的一样的道路，所以无论近代人怎么推崇这部作品，总还不免令人有</a:t>
            </a:r>
            <a:r>
              <a:rPr lang="en-US" altLang="zh-CN" kern="100">
                <a:latin typeface="宋体"/>
                <a:cs typeface="Times New Roman"/>
              </a:rPr>
              <a:t>“</a:t>
            </a:r>
            <a:r>
              <a:rPr lang="zh-CN" altLang="zh-CN" kern="100">
                <a:ea typeface="楷体_GB2312"/>
                <a:cs typeface="Times New Roman"/>
              </a:rPr>
              <a:t>穿新鞋走老路</a:t>
            </a:r>
            <a:r>
              <a:rPr lang="en-US" altLang="zh-CN" kern="100">
                <a:latin typeface="宋体"/>
                <a:cs typeface="Times New Roman"/>
              </a:rPr>
              <a:t>”</a:t>
            </a:r>
            <a:r>
              <a:rPr lang="zh-CN" altLang="zh-CN" kern="100">
                <a:ea typeface="楷体_GB2312"/>
                <a:cs typeface="Times New Roman"/>
              </a:rPr>
              <a:t>的戒心</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8432"/>
            <a:ext cx="11377262" cy="4261562"/>
          </a:xfrm>
        </p:spPr>
        <p:txBody>
          <a:bodyPr/>
          <a:lstStyle/>
          <a:p>
            <a:pPr indent="713740" algn="just">
              <a:tabLst>
                <a:tab pos="5829300"/>
                <a:tab pos="9372600"/>
              </a:tabLst>
            </a:pPr>
            <a:r>
              <a:rPr lang="zh-CN" altLang="zh-CN" kern="100">
                <a:ea typeface="楷体_GB2312"/>
                <a:cs typeface="Times New Roman"/>
              </a:rPr>
              <a:t>国内外的作品读过一些，也读过法国评论家莫洛亚的传记文学理论，是不是对于传记文学就算有些认识呢？不算，在自己没有动手创作之前，就不能算是认识。</a:t>
            </a:r>
            <a:endParaRPr lang="zh-CN" altLang="zh-CN" sz="1050" kern="100">
              <a:latin typeface="宋体"/>
              <a:cs typeface="Courier New"/>
            </a:endParaRPr>
          </a:p>
          <a:p>
            <a:r>
              <a:rPr lang="zh-CN" altLang="zh-CN" kern="100">
                <a:ea typeface="楷体_GB2312"/>
                <a:cs typeface="Times New Roman"/>
              </a:rPr>
              <a:t>这时是</a:t>
            </a:r>
            <a:r>
              <a:rPr lang="en-US" altLang="zh-CN" kern="100">
                <a:ea typeface="楷体_GB2312"/>
              </a:rPr>
              <a:t>1940</a:t>
            </a:r>
            <a:r>
              <a:rPr lang="zh-CN" altLang="zh-CN" kern="100">
                <a:ea typeface="楷体_GB2312"/>
                <a:cs typeface="Times New Roman"/>
              </a:rPr>
              <a:t>年左右，中国正在艰苦抗战，我只身独处，住在四川乐山的郊区，每周得进城到学校上课，生活也很艰苦。家乡已经陷落了，妻室儿女，一家八口，正在死亡线上挣扎。我决心把研读的各种传记作为范本，自己也写出一本来。我写谁呢？</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68581"/>
            <a:ext cx="11377262" cy="3729365"/>
          </a:xfrm>
        </p:spPr>
        <p:txBody>
          <a:bodyPr/>
          <a:lstStyle/>
          <a:p>
            <a:pPr indent="713740" algn="just">
              <a:tabLst>
                <a:tab pos="5829300"/>
                <a:tab pos="9372600"/>
              </a:tabLst>
            </a:pPr>
            <a:r>
              <a:rPr lang="zh-CN" altLang="zh-CN" kern="100">
                <a:ea typeface="楷体_GB2312"/>
                <a:cs typeface="Times New Roman"/>
              </a:rPr>
              <a:t>我考虑了好久，最后决定写明代的张居正。第一，因为他能把一个充满内忧外患的国家拯救出来，为垂亡的明王朝延长了七十年的寿命。第二，因为他不顾个人的安危和世人的唾骂，终于完成历史赋予他的使命。他不是没有缺点的，但是无论他有多大的缺点，他是唯一能够拯救那个时代的人物。</a:t>
            </a:r>
            <a:endParaRPr lang="zh-CN" altLang="zh-CN" sz="1050" kern="100">
              <a:latin typeface="宋体"/>
              <a:cs typeface="Courier New"/>
            </a:endParaRPr>
          </a:p>
          <a:p>
            <a:pPr indent="713740" algn="r">
              <a:tabLst>
                <a:tab pos="5829300"/>
                <a:tab pos="9372600"/>
              </a:tabLst>
            </a:pPr>
            <a:r>
              <a:rPr lang="en-US" altLang="zh-CN" kern="100">
                <a:ea typeface="楷体_GB2312"/>
                <a:cs typeface="Courier New"/>
              </a:rPr>
              <a:t>(</a:t>
            </a:r>
            <a:r>
              <a:rPr lang="zh-CN" altLang="zh-CN" kern="100">
                <a:ea typeface="楷体_GB2312"/>
                <a:cs typeface="Times New Roman"/>
              </a:rPr>
              <a:t>有删改</a:t>
            </a:r>
            <a:r>
              <a:rPr lang="en-US" altLang="zh-CN" kern="100" smtClean="0">
                <a:ea typeface="楷体_GB2312"/>
                <a:cs typeface="Courier New"/>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12448"/>
            <a:ext cx="11377262" cy="4261562"/>
          </a:xfrm>
        </p:spPr>
        <p:txBody>
          <a:bodyPr/>
          <a:lstStyle/>
          <a:p>
            <a:pPr lvl="0" indent="713740" algn="just">
              <a:tabLst>
                <a:tab pos="5829300"/>
                <a:tab pos="9372600"/>
              </a:tabLst>
            </a:pPr>
            <a:r>
              <a:rPr lang="zh-CN" altLang="zh-CN" kern="100">
                <a:solidFill>
                  <a:prstClr val="black"/>
                </a:solidFill>
                <a:ea typeface="黑体"/>
                <a:cs typeface="Times New Roman"/>
              </a:rPr>
              <a:t>【相关链接】</a:t>
            </a:r>
            <a:endParaRPr lang="zh-CN" altLang="zh-CN" sz="1050" kern="100">
              <a:solidFill>
                <a:prstClr val="black"/>
              </a:solidFill>
              <a:latin typeface="宋体"/>
              <a:cs typeface="Courier New"/>
            </a:endParaRPr>
          </a:p>
          <a:p>
            <a:pPr indent="713740" algn="just">
              <a:tabLst>
                <a:tab pos="5829300"/>
                <a:tab pos="9372600"/>
              </a:tabLst>
            </a:pPr>
            <a:r>
              <a:rPr lang="en-US" altLang="zh-CN" kern="100">
                <a:latin typeface="宋体"/>
                <a:ea typeface="楷体_GB2312"/>
                <a:cs typeface="Times New Roman"/>
              </a:rPr>
              <a:t>①</a:t>
            </a:r>
            <a:r>
              <a:rPr lang="zh-CN" altLang="zh-CN" kern="100">
                <a:ea typeface="楷体_GB2312"/>
                <a:cs typeface="Times New Roman"/>
              </a:rPr>
              <a:t>自传和传人，本是性质类似的著述，除了因为作者立场的不同，因而有必要的区别以外，原来没有很大的差异。但是在西洋文学里，常会发生分类的麻烦。我们则传叙二字连用指明同类的文学。同时因为古代的用法，传人曰传，自叙曰叙，这种分别的观念，是一种原有的观念，所以传叙文学，包括叙、传在内，丝毫不感觉牵强。</a:t>
            </a:r>
            <a:endParaRPr lang="zh-CN" altLang="zh-CN" sz="1050" kern="100">
              <a:latin typeface="宋体"/>
              <a:cs typeface="Courier New"/>
            </a:endParaRPr>
          </a:p>
          <a:p>
            <a:pPr indent="713740" algn="r">
              <a:tabLst>
                <a:tab pos="5829300"/>
                <a:tab pos="9372600"/>
              </a:tabLst>
            </a:pPr>
            <a:r>
              <a:rPr lang="en-US" altLang="zh-CN" kern="100">
                <a:ea typeface="楷体_GB2312"/>
                <a:cs typeface="Courier New"/>
              </a:rPr>
              <a:t>(</a:t>
            </a:r>
            <a:r>
              <a:rPr lang="zh-CN" altLang="zh-CN" kern="100">
                <a:ea typeface="楷体_GB2312"/>
                <a:cs typeface="Times New Roman"/>
              </a:rPr>
              <a:t>朱东润《关于传叙文学的几个名词》</a:t>
            </a:r>
            <a:r>
              <a:rPr lang="en-US" altLang="zh-CN" kern="100" smtClean="0">
                <a:ea typeface="楷体_GB2312"/>
                <a:cs typeface="Courier New"/>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内容占位符 1"/>
          <p:cNvSpPr>
            <a:spLocks noGrp="1"/>
          </p:cNvSpPr>
          <p:nvPr>
            <p:ph idx="1"/>
          </p:nvPr>
        </p:nvSpPr>
        <p:spPr>
          <a:xfrm>
            <a:off x="415043" y="1845618"/>
            <a:ext cx="11377262" cy="1848594"/>
          </a:xfrm>
          <a:ln w="12700">
            <a:solidFill>
              <a:schemeClr val="tx1"/>
            </a:solidFill>
            <a:prstDash val="solid"/>
          </a:ln>
        </p:spPr>
        <p:txBody>
          <a:bodyPr/>
          <a:lstStyle/>
          <a:p>
            <a:pPr>
              <a:tabLst>
                <a:tab pos="5829300"/>
                <a:tab pos="9372600"/>
              </a:tabLst>
            </a:pPr>
            <a:r>
              <a:rPr lang="en-US" altLang="zh-CN" kern="100">
                <a:cs typeface="Courier New"/>
              </a:rPr>
              <a:t>1.</a:t>
            </a:r>
            <a:r>
              <a:rPr lang="zh-CN" altLang="zh-CN" kern="100">
                <a:cs typeface="Times New Roman"/>
              </a:rPr>
              <a:t>梳理文章结构，掌握科普类文章的</a:t>
            </a:r>
            <a:r>
              <a:rPr lang="zh-CN" altLang="zh-CN" kern="100">
                <a:ea typeface="黑体"/>
                <a:cs typeface="Times New Roman"/>
              </a:rPr>
              <a:t>结构特点</a:t>
            </a:r>
            <a:r>
              <a:rPr lang="zh-CN" altLang="zh-CN" kern="100">
                <a:cs typeface="Times New Roman"/>
              </a:rPr>
              <a:t>。</a:t>
            </a:r>
            <a:endParaRPr lang="zh-CN" altLang="zh-CN" sz="1050" kern="100">
              <a:latin typeface="宋体"/>
              <a:cs typeface="Courier New"/>
            </a:endParaRPr>
          </a:p>
          <a:p>
            <a:pPr>
              <a:tabLst>
                <a:tab pos="5829300"/>
                <a:tab pos="9372600"/>
              </a:tabLst>
            </a:pPr>
            <a:r>
              <a:rPr lang="en-US" altLang="zh-CN" kern="100">
                <a:cs typeface="Courier New"/>
              </a:rPr>
              <a:t>2</a:t>
            </a:r>
            <a:r>
              <a:rPr lang="zh-CN" altLang="zh-CN" kern="100">
                <a:cs typeface="Times New Roman"/>
              </a:rPr>
              <a:t>．挖掘文章的情感脉络，探究文章的深刻意蕴。</a:t>
            </a:r>
            <a:endParaRPr lang="zh-CN" altLang="zh-CN" sz="1050" kern="100">
              <a:latin typeface="宋体"/>
              <a:cs typeface="Courier New"/>
            </a:endParaRPr>
          </a:p>
          <a:p>
            <a:r>
              <a:rPr lang="en-US" altLang="zh-CN" kern="100"/>
              <a:t>3</a:t>
            </a:r>
            <a:r>
              <a:rPr lang="zh-CN" altLang="zh-CN" kern="100">
                <a:cs typeface="Times New Roman"/>
              </a:rPr>
              <a:t>．归纳作者成长为理论物理学家的</a:t>
            </a:r>
            <a:r>
              <a:rPr lang="en-US" altLang="zh-CN" kern="100">
                <a:latin typeface="宋体"/>
                <a:cs typeface="Times New Roman"/>
              </a:rPr>
              <a:t>“</a:t>
            </a:r>
            <a:r>
              <a:rPr lang="zh-CN" altLang="zh-CN" kern="100">
                <a:cs typeface="Times New Roman"/>
              </a:rPr>
              <a:t>成长因素</a:t>
            </a:r>
            <a:r>
              <a:rPr lang="en-US" altLang="zh-CN" kern="100">
                <a:latin typeface="宋体"/>
                <a:cs typeface="Times New Roman"/>
              </a:rPr>
              <a:t>”</a:t>
            </a:r>
            <a:r>
              <a:rPr lang="zh-CN" altLang="zh-CN" kern="100">
                <a:cs typeface="Times New Roman"/>
              </a:rPr>
              <a:t>。</a:t>
            </a:r>
            <a:endParaRPr lang="zh-CN" altLang="en-US"/>
          </a:p>
        </p:txBody>
      </p:sp>
      <p:pic>
        <p:nvPicPr>
          <p:cNvPr id="12290" name="Picture 2"/>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5212035" y="1413570"/>
            <a:ext cx="1819275" cy="514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85298401"/>
      </p:ext>
    </p:extLst>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82828"/>
            <a:ext cx="11377262" cy="3055078"/>
          </a:xfrm>
        </p:spPr>
        <p:txBody>
          <a:bodyPr/>
          <a:lstStyle/>
          <a:p>
            <a:pPr indent="713740" algn="just">
              <a:tabLst>
                <a:tab pos="5829300"/>
                <a:tab pos="9372600"/>
              </a:tabLst>
            </a:pPr>
            <a:r>
              <a:rPr lang="en-US" altLang="zh-CN" kern="100">
                <a:latin typeface="宋体"/>
                <a:ea typeface="楷体_GB2312"/>
                <a:cs typeface="Times New Roman"/>
              </a:rPr>
              <a:t>②</a:t>
            </a:r>
            <a:r>
              <a:rPr lang="zh-CN" altLang="zh-CN" kern="100">
                <a:ea typeface="楷体_GB2312"/>
                <a:cs typeface="Times New Roman"/>
              </a:rPr>
              <a:t>朱先生确是有儒家风度的学者，一身正气，因此他所选择的传主对象，差不多都是关心国计民生的有为之士。他强调关切现实，拯救危亡，尊崇气节与品格。这都是可以理解的。</a:t>
            </a:r>
            <a:endParaRPr lang="zh-CN" altLang="zh-CN" sz="1050" kern="100">
              <a:latin typeface="宋体"/>
              <a:cs typeface="Courier New"/>
            </a:endParaRPr>
          </a:p>
          <a:p>
            <a:pPr indent="713740" algn="r">
              <a:tabLst>
                <a:tab pos="5829300"/>
                <a:tab pos="9372600"/>
              </a:tabLst>
            </a:pPr>
            <a:r>
              <a:rPr lang="en-US" altLang="zh-CN" kern="100">
                <a:ea typeface="楷体_GB2312"/>
                <a:cs typeface="Courier New"/>
              </a:rPr>
              <a:t>(</a:t>
            </a:r>
            <a:r>
              <a:rPr lang="zh-CN" altLang="zh-CN" kern="100">
                <a:ea typeface="楷体_GB2312"/>
                <a:cs typeface="Times New Roman"/>
              </a:rPr>
              <a:t>傅璇琮《理性的思索和情感的倾注</a:t>
            </a:r>
            <a:endParaRPr lang="zh-CN" altLang="zh-CN" sz="1050" kern="100">
              <a:latin typeface="宋体"/>
              <a:cs typeface="Courier New"/>
            </a:endParaRPr>
          </a:p>
          <a:p>
            <a:pPr indent="713740" algn="r">
              <a:tabLst>
                <a:tab pos="5829300"/>
                <a:tab pos="9372600"/>
              </a:tabLst>
            </a:pPr>
            <a:r>
              <a:rPr lang="en-US" altLang="zh-CN" kern="100">
                <a:ea typeface="楷体_GB2312"/>
                <a:cs typeface="Courier New"/>
              </a:rPr>
              <a:t>——</a:t>
            </a:r>
            <a:r>
              <a:rPr lang="zh-CN" altLang="zh-CN" kern="100">
                <a:ea typeface="楷体_GB2312"/>
                <a:cs typeface="Times New Roman"/>
              </a:rPr>
              <a:t>读朱东润先生史传文学随想》</a:t>
            </a:r>
            <a:r>
              <a:rPr lang="en-US" altLang="zh-CN" kern="100" smtClean="0">
                <a:ea typeface="楷体_GB2312"/>
                <a:cs typeface="Courier New"/>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554022"/>
            <a:ext cx="11377262" cy="2451836"/>
          </a:xfrm>
        </p:spPr>
        <p:txBody>
          <a:bodyPr/>
          <a:lstStyle/>
          <a:p>
            <a:pPr indent="713740" algn="just">
              <a:tabLst>
                <a:tab pos="5829300"/>
                <a:tab pos="9372600"/>
              </a:tabLst>
            </a:pPr>
            <a:r>
              <a:rPr lang="zh-CN" altLang="zh-CN" kern="100">
                <a:cs typeface="Times New Roman"/>
              </a:rPr>
              <a:t>作为带有学术性质的自传，本文有什么特点？请简要回答。</a:t>
            </a:r>
            <a:endParaRPr lang="zh-CN" altLang="zh-CN" sz="1050" kern="100">
              <a:latin typeface="宋体"/>
              <a:cs typeface="Courier New"/>
            </a:endParaRPr>
          </a:p>
          <a:p>
            <a:r>
              <a:rPr lang="zh-CN" altLang="zh-CN" kern="100">
                <a:solidFill>
                  <a:srgbClr val="FF0000"/>
                </a:solidFill>
                <a:ea typeface="黑体"/>
                <a:cs typeface="Times New Roman"/>
              </a:rPr>
              <a:t>【答案】</a:t>
            </a:r>
            <a:r>
              <a:rPr lang="en-US" altLang="zh-CN" kern="100">
                <a:latin typeface="宋体"/>
                <a:cs typeface="Times New Roman"/>
              </a:rPr>
              <a:t>①</a:t>
            </a:r>
            <a:r>
              <a:rPr lang="zh-CN" altLang="zh-CN" kern="100">
                <a:cs typeface="Times New Roman"/>
              </a:rPr>
              <a:t>偏重学术经历，主要写自己的传记文学观及其形成过程。</a:t>
            </a:r>
            <a:r>
              <a:rPr lang="en-US" altLang="zh-CN" kern="100">
                <a:latin typeface="宋体"/>
                <a:cs typeface="Times New Roman"/>
              </a:rPr>
              <a:t>②</a:t>
            </a:r>
            <a:r>
              <a:rPr lang="zh-CN" altLang="zh-CN" kern="100">
                <a:cs typeface="Times New Roman"/>
              </a:rPr>
              <a:t>写生平与写学术二者交融，呈现学术背后的家国情怀。</a:t>
            </a:r>
            <a:r>
              <a:rPr lang="en-US" altLang="zh-CN" kern="100">
                <a:latin typeface="宋体"/>
                <a:cs typeface="Times New Roman"/>
              </a:rPr>
              <a:t>③</a:t>
            </a:r>
            <a:r>
              <a:rPr lang="zh-CN" altLang="zh-CN" kern="100">
                <a:cs typeface="Times New Roman"/>
              </a:rPr>
              <a:t>行文平易自然，穿插使用口语，就像和老朋友闲谈</a:t>
            </a:r>
            <a:r>
              <a:rPr lang="zh-CN" altLang="zh-CN" kern="100" smtClean="0">
                <a:cs typeface="Times New Roman"/>
              </a:rPr>
              <a:t>一样。</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32433"/>
            <a:ext cx="11377262" cy="4845633"/>
          </a:xfrm>
        </p:spPr>
        <p:txBody>
          <a:bodyPr/>
          <a:lstStyle/>
          <a:p>
            <a:pPr indent="713740" algn="just">
              <a:tabLst>
                <a:tab pos="5829300"/>
                <a:tab pos="9372600"/>
              </a:tabLst>
            </a:pPr>
            <a:r>
              <a:rPr lang="zh-CN" altLang="zh-CN" kern="100">
                <a:ea typeface="黑体"/>
                <a:cs typeface="Times New Roman"/>
              </a:rPr>
              <a:t>技法攻略</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选定目标。即在通览文本的基础上，选择一个思考、判断的对象。这个对象必须是属于该文本的某个特色，同时要保证这个被选定的对象是自己可以把握的。它可以是对材料的选择、对主题的提炼，也可以是布局谋篇、遣词造句等方面。</a:t>
            </a:r>
            <a:endParaRPr lang="zh-CN" altLang="zh-CN" sz="1050" kern="100">
              <a:latin typeface="宋体"/>
              <a:cs typeface="Courier New"/>
            </a:endParaRPr>
          </a:p>
          <a:p>
            <a:pPr indent="713740" algn="just">
              <a:tabLst>
                <a:tab pos="5829300"/>
                <a:tab pos="9372600"/>
              </a:tabLst>
            </a:pPr>
            <a:r>
              <a:rPr lang="en-US" altLang="zh-CN" kern="100">
                <a:cs typeface="Courier New"/>
              </a:rPr>
              <a:t>2</a:t>
            </a:r>
            <a:r>
              <a:rPr lang="zh-CN" altLang="zh-CN" kern="100">
                <a:cs typeface="Times New Roman"/>
              </a:rPr>
              <a:t>．确认特色。选定目标后，我们还必须结合文本对自己所选定的目标进行必要的分析、阐述，让人信服你选定的目标的确是该文本的特色所在</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4071"/>
            <a:ext cx="11377262" cy="4265923"/>
          </a:xfrm>
        </p:spPr>
        <p:txBody>
          <a:bodyPr/>
          <a:lstStyle/>
          <a:p>
            <a:pPr indent="713740" algn="just">
              <a:tabLst>
                <a:tab pos="5829300"/>
                <a:tab pos="9372600"/>
              </a:tabLst>
            </a:pPr>
            <a:r>
              <a:rPr lang="en-US" altLang="zh-CN" kern="100">
                <a:cs typeface="Courier New"/>
              </a:rPr>
              <a:t>3</a:t>
            </a:r>
            <a:r>
              <a:rPr lang="zh-CN" altLang="zh-CN" kern="100">
                <a:cs typeface="Times New Roman"/>
              </a:rPr>
              <a:t>．深度思考。我们在分析、阐述时，可以从以下几个方面入手：</a:t>
            </a:r>
            <a:r>
              <a:rPr lang="en-US" altLang="zh-CN" kern="100">
                <a:cs typeface="Courier New"/>
              </a:rPr>
              <a:t>(1)</a:t>
            </a:r>
            <a:r>
              <a:rPr lang="zh-CN" altLang="zh-CN" kern="100">
                <a:cs typeface="Times New Roman"/>
              </a:rPr>
              <a:t>将文本的某种特色与文本的其他方面联系起来分析。文本的各个方面和各个部分之间都是相互联系、相辅相成的，一种特色会对其他特色产生影响。</a:t>
            </a:r>
            <a:r>
              <a:rPr lang="en-US" altLang="zh-CN" kern="100">
                <a:cs typeface="Courier New"/>
              </a:rPr>
              <a:t>(2)</a:t>
            </a:r>
            <a:r>
              <a:rPr lang="zh-CN" altLang="zh-CN" kern="100">
                <a:cs typeface="Times New Roman"/>
              </a:rPr>
              <a:t>学会借助哲学、社会学、心理学等方面的理论，帮助自己进行思考。</a:t>
            </a:r>
            <a:r>
              <a:rPr lang="en-US" altLang="zh-CN" kern="100">
                <a:cs typeface="Courier New"/>
              </a:rPr>
              <a:t>(3)</a:t>
            </a:r>
            <a:r>
              <a:rPr lang="zh-CN" altLang="zh-CN" kern="100">
                <a:cs typeface="Times New Roman"/>
              </a:rPr>
              <a:t>在看到某种特色积极的一面的同时，也要看到它可能存在的不足。</a:t>
            </a:r>
            <a:endParaRPr lang="zh-CN" altLang="zh-CN" sz="1050" kern="100">
              <a:latin typeface="宋体"/>
              <a:cs typeface="Courier New"/>
            </a:endParaRPr>
          </a:p>
          <a:p>
            <a:endParaRPr lang="zh-CN" altLang="en-US"/>
          </a:p>
        </p:txBody>
      </p:sp>
    </p:spTree>
    <p:extLst>
      <p:ext uri="{BB962C8B-B14F-4D97-AF65-F5344CB8AC3E}">
        <p14:creationId xmlns="" xmlns:p14="http://schemas.microsoft.com/office/powerpoint/2010/main" val="2781278662"/>
      </p:ext>
    </p:extLst>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积累</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文化传承与理解</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531882507"/>
      </p:ext>
    </p:extLst>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a:ln>
            <a:solidFill>
              <a:schemeClr val="tx1"/>
            </a:solidFill>
          </a:ln>
        </p:spPr>
        <p:txBody>
          <a:bodyPr/>
          <a:lstStyle/>
          <a:p>
            <a:pPr>
              <a:tabLst>
                <a:tab pos="5829300"/>
                <a:tab pos="9372600"/>
              </a:tabLst>
            </a:pPr>
            <a:r>
              <a:rPr lang="en-US" altLang="zh-CN" kern="100">
                <a:cs typeface="Courier New"/>
              </a:rPr>
              <a:t> </a:t>
            </a:r>
            <a:endParaRPr lang="zh-CN" altLang="zh-CN" sz="1050" kern="100">
              <a:latin typeface="宋体"/>
              <a:cs typeface="Courier New"/>
            </a:endParaRPr>
          </a:p>
          <a:p>
            <a:pPr>
              <a:tabLst>
                <a:tab pos="5829300"/>
                <a:tab pos="9372600"/>
              </a:tabLst>
            </a:pPr>
            <a:r>
              <a:rPr lang="zh-CN" altLang="zh-CN" kern="100">
                <a:ea typeface="黑体"/>
                <a:cs typeface="Times New Roman"/>
              </a:rPr>
              <a:t>【文化常识】</a:t>
            </a:r>
            <a:endParaRPr lang="zh-CN" altLang="zh-CN" sz="1050" kern="100">
              <a:latin typeface="宋体"/>
              <a:cs typeface="Courier New"/>
            </a:endParaRPr>
          </a:p>
          <a:p>
            <a:pPr algn="ctr">
              <a:tabLst>
                <a:tab pos="5829300"/>
                <a:tab pos="9372600"/>
              </a:tabLst>
            </a:pPr>
            <a:r>
              <a:rPr lang="zh-CN" altLang="zh-CN" kern="100">
                <a:ea typeface="黑体"/>
                <a:cs typeface="Times New Roman"/>
              </a:rPr>
              <a:t>拉斯克医学奖</a:t>
            </a:r>
            <a:endParaRPr lang="zh-CN" altLang="zh-CN" sz="1050" kern="100">
              <a:latin typeface="宋体"/>
              <a:cs typeface="Courier New"/>
            </a:endParaRPr>
          </a:p>
          <a:p>
            <a:pPr>
              <a:tabLst>
                <a:tab pos="5829300"/>
                <a:tab pos="9372600"/>
              </a:tabLst>
            </a:pPr>
            <a:r>
              <a:rPr lang="zh-CN" altLang="zh-CN" kern="100">
                <a:cs typeface="Times New Roman"/>
              </a:rPr>
              <a:t>拉斯克医学奖是美国最具声望的生物医学奖项。阿尔伯特</a:t>
            </a:r>
            <a:r>
              <a:rPr lang="en-US" altLang="zh-CN" kern="100">
                <a:cs typeface="Courier New"/>
              </a:rPr>
              <a:t>·</a:t>
            </a:r>
            <a:r>
              <a:rPr lang="zh-CN" altLang="zh-CN" kern="100">
                <a:cs typeface="Times New Roman"/>
              </a:rPr>
              <a:t>拉斯克</a:t>
            </a:r>
            <a:r>
              <a:rPr lang="en-US" altLang="zh-CN" kern="100">
                <a:cs typeface="Courier New"/>
              </a:rPr>
              <a:t>(Albert Lasker)</a:t>
            </a:r>
            <a:r>
              <a:rPr lang="zh-CN" altLang="zh-CN" kern="100">
                <a:cs typeface="Times New Roman"/>
              </a:rPr>
              <a:t>医学研究奖是医学界仅次于诺贝尔奖的一项大奖，</a:t>
            </a:r>
            <a:r>
              <a:rPr lang="en-US" altLang="zh-CN" kern="100">
                <a:cs typeface="Courier New"/>
              </a:rPr>
              <a:t>1946</a:t>
            </a:r>
            <a:r>
              <a:rPr lang="zh-CN" altLang="zh-CN" kern="100">
                <a:cs typeface="Times New Roman"/>
              </a:rPr>
              <a:t>年，由被誉为</a:t>
            </a:r>
            <a:r>
              <a:rPr lang="en-US" altLang="zh-CN" kern="100">
                <a:latin typeface="宋体"/>
                <a:cs typeface="Times New Roman"/>
              </a:rPr>
              <a:t>“</a:t>
            </a:r>
            <a:r>
              <a:rPr lang="zh-CN" altLang="zh-CN" kern="100">
                <a:cs typeface="Times New Roman"/>
              </a:rPr>
              <a:t>现代广告之父</a:t>
            </a:r>
            <a:r>
              <a:rPr lang="en-US" altLang="zh-CN" kern="100">
                <a:latin typeface="宋体"/>
                <a:cs typeface="Times New Roman"/>
              </a:rPr>
              <a:t>”</a:t>
            </a:r>
            <a:r>
              <a:rPr lang="zh-CN" altLang="zh-CN" kern="100">
                <a:cs typeface="Times New Roman"/>
              </a:rPr>
              <a:t>的美国著名广告经理人、慈善家阿尔伯特</a:t>
            </a:r>
            <a:r>
              <a:rPr lang="en-US" altLang="zh-CN" kern="100">
                <a:cs typeface="Courier New"/>
              </a:rPr>
              <a:t>·</a:t>
            </a:r>
            <a:r>
              <a:rPr lang="zh-CN" altLang="zh-CN" kern="100">
                <a:cs typeface="Times New Roman"/>
              </a:rPr>
              <a:t>拉斯克</a:t>
            </a:r>
            <a:r>
              <a:rPr lang="en-US" altLang="zh-CN" kern="100">
                <a:cs typeface="Courier New"/>
              </a:rPr>
              <a:t>(Albert Lasker)</a:t>
            </a:r>
            <a:r>
              <a:rPr lang="zh-CN" altLang="zh-CN" kern="100">
                <a:cs typeface="Times New Roman"/>
              </a:rPr>
              <a:t>及其夫人玛丽</a:t>
            </a:r>
            <a:r>
              <a:rPr lang="en-US" altLang="zh-CN" kern="100">
                <a:cs typeface="Courier New"/>
              </a:rPr>
              <a:t>·</a:t>
            </a:r>
            <a:r>
              <a:rPr lang="zh-CN" altLang="zh-CN" kern="100">
                <a:cs typeface="Times New Roman"/>
              </a:rPr>
              <a:t>沃德</a:t>
            </a:r>
            <a:r>
              <a:rPr lang="en-US" altLang="zh-CN" kern="100">
                <a:cs typeface="Courier New"/>
              </a:rPr>
              <a:t>·</a:t>
            </a:r>
            <a:r>
              <a:rPr lang="zh-CN" altLang="zh-CN" kern="100">
                <a:cs typeface="Times New Roman"/>
              </a:rPr>
              <a:t>拉斯克</a:t>
            </a:r>
            <a:r>
              <a:rPr lang="en-US" altLang="zh-CN" kern="100">
                <a:cs typeface="Courier New"/>
              </a:rPr>
              <a:t>(Mary Woodard Lasker)</a:t>
            </a:r>
            <a:r>
              <a:rPr lang="zh-CN" altLang="zh-CN" kern="100">
                <a:cs typeface="Times New Roman"/>
              </a:rPr>
              <a:t>共同创立，旨在表彰医学领域做出突出贡献的科学家、医生和公共服务人员</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671823"/>
            <a:ext cx="11377262" cy="3126123"/>
          </a:xfrm>
          <a:ln>
            <a:solidFill>
              <a:schemeClr val="tx1"/>
            </a:solidFill>
          </a:ln>
        </p:spPr>
        <p:txBody>
          <a:bodyPr/>
          <a:lstStyle/>
          <a:p>
            <a:pPr>
              <a:tabLst>
                <a:tab pos="5829300"/>
                <a:tab pos="9372600"/>
              </a:tabLst>
            </a:pPr>
            <a:r>
              <a:rPr lang="zh-CN" altLang="zh-CN" kern="100">
                <a:ea typeface="黑体"/>
                <a:cs typeface="Times New Roman"/>
              </a:rPr>
              <a:t>【国学经典】</a:t>
            </a:r>
            <a:endParaRPr lang="zh-CN" altLang="zh-CN" sz="1050" kern="100">
              <a:latin typeface="宋体"/>
              <a:cs typeface="Courier New"/>
            </a:endParaRPr>
          </a:p>
          <a:p>
            <a:pPr>
              <a:tabLst>
                <a:tab pos="5829300"/>
                <a:tab pos="9372600"/>
              </a:tabLst>
            </a:pPr>
            <a:r>
              <a:rPr lang="zh-CN" altLang="zh-CN" kern="100">
                <a:cs typeface="Times New Roman"/>
              </a:rPr>
              <a:t>所谓致知在格物者，言欲致吾之知，在其物而穷其理也。</a:t>
            </a:r>
            <a:r>
              <a:rPr lang="en-US" altLang="zh-CN" kern="100">
                <a:cs typeface="Courier New"/>
              </a:rPr>
              <a:t>——</a:t>
            </a:r>
            <a:r>
              <a:rPr lang="zh-CN" altLang="zh-CN" kern="100">
                <a:cs typeface="Times New Roman"/>
              </a:rPr>
              <a:t>《大学</a:t>
            </a:r>
            <a:r>
              <a:rPr lang="en-US" altLang="zh-CN" kern="100">
                <a:cs typeface="Courier New"/>
              </a:rPr>
              <a:t>·</a:t>
            </a:r>
            <a:r>
              <a:rPr lang="zh-CN" altLang="zh-CN" kern="100">
                <a:cs typeface="Times New Roman"/>
              </a:rPr>
              <a:t>第六章》</a:t>
            </a:r>
            <a:endParaRPr lang="zh-CN" altLang="zh-CN" sz="1050" kern="100">
              <a:latin typeface="宋体"/>
              <a:cs typeface="Courier New"/>
            </a:endParaRPr>
          </a:p>
          <a:p>
            <a:pPr>
              <a:tabLst>
                <a:tab pos="5829300"/>
                <a:tab pos="9372600"/>
              </a:tabLst>
            </a:pPr>
            <a:r>
              <a:rPr lang="en-US" altLang="zh-CN" kern="100" smtClean="0">
                <a:ea typeface="黑体"/>
                <a:cs typeface="Courier New"/>
              </a:rPr>
              <a:t>[</a:t>
            </a:r>
            <a:r>
              <a:rPr lang="zh-CN" altLang="zh-CN" kern="100">
                <a:ea typeface="黑体"/>
                <a:cs typeface="Times New Roman"/>
              </a:rPr>
              <a:t>明理知义</a:t>
            </a:r>
            <a:r>
              <a:rPr lang="en-US" altLang="zh-CN" kern="100">
                <a:ea typeface="黑体"/>
                <a:cs typeface="Courier New"/>
              </a:rPr>
              <a:t>]</a:t>
            </a:r>
            <a:r>
              <a:rPr lang="zh-CN" altLang="zh-CN" kern="100">
                <a:ea typeface="仿宋_GB2312"/>
                <a:cs typeface="Times New Roman"/>
              </a:rPr>
              <a:t>说获得知识的途径在于认识、研究万事万物，是指要想获得知识，就必须接触事物而彻底研究它的原理</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41254"/>
            <a:ext cx="11377262" cy="4864804"/>
          </a:xfrm>
          <a:ln>
            <a:solidFill>
              <a:schemeClr val="tx1"/>
            </a:solidFill>
          </a:ln>
        </p:spPr>
        <p:txBody>
          <a:bodyPr/>
          <a:lstStyle/>
          <a:p>
            <a:pPr>
              <a:tabLst>
                <a:tab pos="5829300"/>
                <a:tab pos="9372600"/>
              </a:tabLst>
            </a:pPr>
            <a:r>
              <a:rPr lang="zh-CN" altLang="zh-CN" kern="100">
                <a:latin typeface="宋体"/>
                <a:ea typeface="Times New Roman"/>
                <a:cs typeface="Courier New"/>
              </a:rPr>
              <a:t> </a:t>
            </a:r>
            <a:r>
              <a:rPr lang="en-US" altLang="zh-CN" kern="100">
                <a:latin typeface="宋体"/>
                <a:ea typeface="Times New Roman"/>
                <a:cs typeface="Courier New"/>
              </a:rPr>
              <a:t>[</a:t>
            </a:r>
            <a:r>
              <a:rPr lang="zh-CN" altLang="zh-CN" kern="100">
                <a:ea typeface="黑体"/>
                <a:cs typeface="Times New Roman"/>
              </a:rPr>
              <a:t>成长启示</a:t>
            </a:r>
            <a:r>
              <a:rPr lang="en-US" altLang="zh-CN" kern="100">
                <a:ea typeface="黑体"/>
                <a:cs typeface="Courier New"/>
              </a:rPr>
              <a:t>]</a:t>
            </a:r>
            <a:r>
              <a:rPr lang="zh-CN" altLang="zh-CN" kern="100">
                <a:ea typeface="仿宋_GB2312"/>
                <a:cs typeface="Times New Roman"/>
              </a:rPr>
              <a:t>格物致知</a:t>
            </a:r>
            <a:r>
              <a:rPr lang="en-US" altLang="zh-CN" kern="100">
                <a:ea typeface="仿宋_GB2312"/>
                <a:cs typeface="Courier New"/>
              </a:rPr>
              <a:t>——</a:t>
            </a:r>
            <a:r>
              <a:rPr lang="zh-CN" altLang="zh-CN" kern="100">
                <a:ea typeface="仿宋_GB2312"/>
                <a:cs typeface="Times New Roman"/>
              </a:rPr>
              <a:t>通过对万事万物的认识、研究而获得知识，而不是从书本到书本地获得知识。这种认识论很具有实践的色彩，打破了一般对儒学死啃书本的误解。事实上，时至今日，当我们说到知识的获取时，仍离不开</a:t>
            </a:r>
            <a:r>
              <a:rPr lang="en-US" altLang="zh-CN" kern="100">
                <a:latin typeface="宋体"/>
                <a:cs typeface="Times New Roman"/>
              </a:rPr>
              <a:t>“</a:t>
            </a:r>
            <a:r>
              <a:rPr lang="zh-CN" altLang="zh-CN" kern="100">
                <a:ea typeface="仿宋_GB2312"/>
                <a:cs typeface="Times New Roman"/>
              </a:rPr>
              <a:t>格物致知</a:t>
            </a:r>
            <a:r>
              <a:rPr lang="en-US" altLang="zh-CN" kern="100">
                <a:latin typeface="宋体"/>
                <a:cs typeface="Times New Roman"/>
              </a:rPr>
              <a:t>”</a:t>
            </a:r>
            <a:r>
              <a:rPr lang="zh-CN" altLang="zh-CN" kern="100">
                <a:ea typeface="仿宋_GB2312"/>
                <a:cs typeface="Times New Roman"/>
              </a:rPr>
              <a:t>这一条途径。因为，它不是说的</a:t>
            </a:r>
            <a:r>
              <a:rPr lang="en-US" altLang="zh-CN" kern="100">
                <a:latin typeface="宋体"/>
                <a:cs typeface="Times New Roman"/>
              </a:rPr>
              <a:t>“</a:t>
            </a:r>
            <a:r>
              <a:rPr lang="zh-CN" altLang="zh-CN" kern="100">
                <a:ea typeface="仿宋_GB2312"/>
                <a:cs typeface="Times New Roman"/>
              </a:rPr>
              <a:t>秀才不出门，全知天下事</a:t>
            </a:r>
            <a:r>
              <a:rPr lang="en-US" altLang="zh-CN" kern="100">
                <a:latin typeface="宋体"/>
                <a:cs typeface="Times New Roman"/>
              </a:rPr>
              <a:t>”</a:t>
            </a:r>
            <a:r>
              <a:rPr lang="zh-CN" altLang="zh-CN" kern="100">
                <a:ea typeface="仿宋_GB2312"/>
                <a:cs typeface="Times New Roman"/>
              </a:rPr>
              <a:t>，而是说的</a:t>
            </a:r>
            <a:r>
              <a:rPr lang="en-US" altLang="zh-CN" kern="100">
                <a:latin typeface="宋体"/>
                <a:cs typeface="Times New Roman"/>
              </a:rPr>
              <a:t>“</a:t>
            </a:r>
            <a:r>
              <a:rPr lang="zh-CN" altLang="zh-CN" kern="100">
                <a:ea typeface="仿宋_GB2312"/>
                <a:cs typeface="Times New Roman"/>
              </a:rPr>
              <a:t>你要知道梨子的滋味，你就得摘个梨子，亲口尝一尝</a:t>
            </a:r>
            <a:r>
              <a:rPr lang="en-US" altLang="zh-CN" kern="100">
                <a:latin typeface="宋体"/>
                <a:cs typeface="Times New Roman"/>
              </a:rPr>
              <a:t>”</a:t>
            </a:r>
            <a:r>
              <a:rPr lang="zh-CN" altLang="zh-CN" kern="100">
                <a:ea typeface="仿宋_GB2312"/>
                <a:cs typeface="Times New Roman"/>
              </a:rPr>
              <a:t>。简言之，</a:t>
            </a:r>
            <a:r>
              <a:rPr lang="en-US" altLang="zh-CN" kern="100">
                <a:latin typeface="宋体"/>
                <a:cs typeface="Times New Roman"/>
              </a:rPr>
              <a:t>“</a:t>
            </a:r>
            <a:r>
              <a:rPr lang="zh-CN" altLang="zh-CN" kern="100">
                <a:ea typeface="仿宋_GB2312"/>
                <a:cs typeface="Times New Roman"/>
              </a:rPr>
              <a:t>格物致知</a:t>
            </a:r>
            <a:r>
              <a:rPr lang="en-US" altLang="zh-CN" kern="100">
                <a:latin typeface="宋体"/>
                <a:cs typeface="Times New Roman"/>
              </a:rPr>
              <a:t>”</a:t>
            </a:r>
            <a:r>
              <a:rPr lang="zh-CN" altLang="zh-CN" kern="100">
                <a:ea typeface="仿宋_GB2312"/>
                <a:cs typeface="Times New Roman"/>
              </a:rPr>
              <a:t>把我们引向万事万物，引向实践，引向</a:t>
            </a:r>
            <a:r>
              <a:rPr lang="en-US" altLang="zh-CN" kern="100">
                <a:latin typeface="宋体"/>
                <a:cs typeface="Times New Roman"/>
              </a:rPr>
              <a:t>“</a:t>
            </a:r>
            <a:r>
              <a:rPr lang="zh-CN" altLang="zh-CN" kern="100">
                <a:ea typeface="仿宋_GB2312"/>
                <a:cs typeface="Times New Roman"/>
              </a:rPr>
              <a:t>实践是检验真理的</a:t>
            </a:r>
            <a:r>
              <a:rPr lang="zh-CN" altLang="zh-CN" kern="100" smtClean="0">
                <a:ea typeface="仿宋_GB2312"/>
                <a:cs typeface="Times New Roman"/>
              </a:rPr>
              <a:t>唯一标准</a:t>
            </a:r>
            <a:r>
              <a:rPr lang="en-US" altLang="zh-CN" kern="100">
                <a:latin typeface="宋体"/>
                <a:cs typeface="Times New Roman"/>
              </a:rPr>
              <a:t>”“</a:t>
            </a:r>
            <a:r>
              <a:rPr lang="zh-CN" altLang="zh-CN" kern="100">
                <a:ea typeface="仿宋_GB2312"/>
                <a:cs typeface="Times New Roman"/>
              </a:rPr>
              <a:t>实践是认识的唯一源泉</a:t>
            </a:r>
            <a:r>
              <a:rPr lang="en-US" altLang="zh-CN" kern="100">
                <a:latin typeface="宋体"/>
                <a:cs typeface="Times New Roman"/>
              </a:rPr>
              <a:t>”</a:t>
            </a:r>
            <a:r>
              <a:rPr lang="zh-CN" altLang="zh-CN" kern="100">
                <a:ea typeface="仿宋_GB2312"/>
                <a:cs typeface="Times New Roman"/>
              </a:rPr>
              <a:t>的理论基础上来。</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谢谢观赏"/>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0" y="385763"/>
            <a:ext cx="12203113" cy="64849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48770377"/>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预习</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语言构建与运用</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451779171"/>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249</Paragraphs>
  <Slides>88</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88</vt:i4>
      </vt:variant>
    </vt:vector>
  </HeadingPairs>
  <TitlesOfParts>
    <vt:vector baseType="lpstr" size="100">
      <vt:lpstr>Arial</vt:lpstr>
      <vt:lpstr>Times New Roman</vt:lpstr>
      <vt:lpstr>宋体</vt:lpstr>
      <vt:lpstr>黑体</vt:lpstr>
      <vt:lpstr>楷体_GB2312</vt:lpstr>
      <vt:lpstr>Calibri</vt:lpstr>
      <vt:lpstr>方正小标宋_GBK</vt:lpstr>
      <vt:lpstr>Courier New</vt:lpstr>
      <vt:lpstr>方正准圆_GBK</vt:lpstr>
      <vt:lpstr>方正综艺_GBK</vt:lpstr>
      <vt:lpstr>仿宋_GB2312</vt:lpstr>
      <vt:lpstr>Office 主题​​</vt:lpstr>
      <vt:lpstr>第三单元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2021-03-07T11:44:32.736</cp:lastPrinted>
  <dcterms:created xsi:type="dcterms:W3CDTF">2021-03-07T11:44:32Z</dcterms:created>
  <dcterms:modified xsi:type="dcterms:W3CDTF">2021-03-07T03:44:35Z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