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35" r:id="rId2"/>
    <p:sldId id="336" r:id="rId3"/>
    <p:sldId id="274" r:id="rId4"/>
    <p:sldId id="337" r:id="rId5"/>
    <p:sldId id="340" r:id="rId6"/>
    <p:sldId id="338" r:id="rId7"/>
    <p:sldId id="265" r:id="rId8"/>
    <p:sldId id="372" r:id="rId9"/>
    <p:sldId id="373" r:id="rId10"/>
    <p:sldId id="374" r:id="rId11"/>
    <p:sldId id="375" r:id="rId12"/>
    <p:sldId id="339" r:id="rId13"/>
    <p:sldId id="379" r:id="rId14"/>
    <p:sldId id="378" r:id="rId15"/>
    <p:sldId id="370" r:id="rId16"/>
    <p:sldId id="380" r:id="rId17"/>
    <p:sldId id="381" r:id="rId18"/>
    <p:sldId id="382" r:id="rId19"/>
    <p:sldId id="383" r:id="rId20"/>
    <p:sldId id="384" r:id="rId21"/>
    <p:sldId id="387" r:id="rId22"/>
    <p:sldId id="388" r:id="rId23"/>
    <p:sldId id="389" r:id="rId24"/>
    <p:sldId id="385" r:id="rId25"/>
    <p:sldId id="390" r:id="rId26"/>
    <p:sldId id="358" r:id="rId27"/>
    <p:sldId id="359" r:id="rId28"/>
    <p:sldId id="360" r:id="rId29"/>
    <p:sldId id="368" r:id="rId30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useTimings="0">
    <p:present/>
    <p:sldAll/>
    <p:penClr>
      <a:srgbClr val="FF0000"/>
    </p:penClr>
  </p:showPr>
  <p:clrMru>
    <a:srgbClr val="99FFCC"/>
    <a:srgbClr val="66FFFF"/>
    <a:srgbClr val="FFFFCC"/>
    <a:srgbClr val="0000FF"/>
    <a:srgbClr val="000099"/>
    <a:srgbClr val="006600"/>
    <a:srgbClr val="333300"/>
    <a:srgbClr val="0066FF"/>
    <a:srgbClr val="FF0000"/>
    <a:srgbClr val="7D66A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2" d="100"/>
          <a:sy n="62" d="100"/>
        </p:scale>
        <p:origin x="-648" y="-84"/>
      </p:cViewPr>
      <p:guideLst>
        <p:guide orient="horz" pos="2157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61600" cy="737616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F4887FC-C9B7-4F2B-9125-95688E8C3009}" type="datetime1">
              <a:rPr lang="en-US"/>
              <a:pPr/>
              <a:t>12/27/2016</a:t>
            </a:fld>
            <a:endParaRPr lang="zh-CN" altLang="en-US" sz="1800">
              <a:solidFill>
                <a:schemeClr val="tx1"/>
              </a:solidFill>
              <a:ea typeface="+mn-ea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405DCBF-BA1E-438B-AC70-7FEF748E8D00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  <a:ea typeface="+mn-ea"/>
            </a:endParaRPr>
          </a:p>
        </p:txBody>
      </p:sp>
    </p:spTree>
  </p:cSld>
  <p:clrMapOvr>
    <a:masterClrMapping/>
  </p:clrMapOvr>
  <p:transition advClick="0" advTm="200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F4887FC-C9B7-4F2B-9125-95688E8C3009}" type="datetime1">
              <a:rPr lang="en-US"/>
              <a:pPr/>
              <a:t>12/27/2016</a:t>
            </a:fld>
            <a:endParaRPr lang="zh-CN" altLang="en-US" sz="1800">
              <a:solidFill>
                <a:schemeClr val="tx1"/>
              </a:solidFill>
              <a:ea typeface="+mn-ea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933D179-DB2E-4602-94F2-60D2A82564F8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  <a:ea typeface="+mn-ea"/>
            </a:endParaRPr>
          </a:p>
        </p:txBody>
      </p:sp>
    </p:spTree>
  </p:cSld>
  <p:clrMapOvr>
    <a:masterClrMapping/>
  </p:clrMapOvr>
  <p:transition advClick="0" advTm="200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F4887FC-C9B7-4F2B-9125-95688E8C3009}" type="datetime1">
              <a:rPr lang="en-US"/>
              <a:pPr/>
              <a:t>12/27/2016</a:t>
            </a:fld>
            <a:endParaRPr lang="zh-CN" altLang="en-US" sz="1800">
              <a:solidFill>
                <a:schemeClr val="tx1"/>
              </a:solidFill>
              <a:ea typeface="+mn-ea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2810333-5219-425F-A1C8-BE557EB5F174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  <a:ea typeface="+mn-ea"/>
            </a:endParaRPr>
          </a:p>
        </p:txBody>
      </p:sp>
    </p:spTree>
  </p:cSld>
  <p:clrMapOvr>
    <a:masterClrMapping/>
  </p:clrMapOvr>
  <p:transition advClick="0" advTm="200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 preserve="1">
  <p:cSld name="标题，内容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</p:spPr>
        <p:txBody>
          <a:bodyPr/>
          <a:lstStyle>
            <a:lvl1pPr>
              <a:defRPr/>
            </a:lvl1pPr>
          </a:lstStyle>
          <a:p>
            <a:fld id="{AF4887FC-C9B7-4F2B-9125-95688E8C3009}" type="datetime1">
              <a:rPr lang="en-US"/>
              <a:pPr/>
              <a:t>12/27/2016</a:t>
            </a:fld>
            <a:endParaRPr lang="zh-CN" altLang="en-US" sz="1800">
              <a:solidFill>
                <a:schemeClr val="tx1"/>
              </a:solidFill>
              <a:ea typeface="+mn-ea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>
            <a:lvl1pPr>
              <a:defRPr/>
            </a:lvl1pPr>
          </a:lstStyle>
          <a:p>
            <a:fld id="{663E6077-3F87-4EDD-9657-A56A11D38EC2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  <a:ea typeface="+mn-ea"/>
            </a:endParaRPr>
          </a:p>
        </p:txBody>
      </p:sp>
    </p:spTree>
  </p:cSld>
  <p:clrMapOvr>
    <a:masterClrMapping/>
  </p:clrMapOvr>
  <p:transition advClick="0" advTm="200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标题，一项大型内容和两项小型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</p:spPr>
        <p:txBody>
          <a:bodyPr/>
          <a:lstStyle>
            <a:lvl1pPr>
              <a:defRPr/>
            </a:lvl1pPr>
          </a:lstStyle>
          <a:p>
            <a:fld id="{AF4887FC-C9B7-4F2B-9125-95688E8C3009}" type="datetime1">
              <a:rPr lang="en-US"/>
              <a:pPr/>
              <a:t>12/27/2016</a:t>
            </a:fld>
            <a:endParaRPr lang="zh-CN" altLang="en-US" sz="1800">
              <a:solidFill>
                <a:schemeClr val="tx1"/>
              </a:solidFill>
              <a:ea typeface="+mn-ea"/>
            </a:endParaRPr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>
            <a:lvl1pPr>
              <a:defRPr/>
            </a:lvl1pPr>
          </a:lstStyle>
          <a:p>
            <a:fld id="{286EE37F-BD7B-49B9-B066-F2006F393EA6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  <a:ea typeface="+mn-ea"/>
            </a:endParaRPr>
          </a:p>
        </p:txBody>
      </p:sp>
    </p:spTree>
  </p:cSld>
  <p:clrMapOvr>
    <a:masterClrMapping/>
  </p:clrMapOvr>
  <p:transition advClick="0" advTm="200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VertTx" preserve="1">
  <p:cSld name="标题，剪贴画与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剪贴画占位符 2"/>
          <p:cNvSpPr>
            <a:spLocks noGrp="1"/>
          </p:cNvSpPr>
          <p:nvPr>
            <p:ph type="clipArt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竖排文字占位符 3"/>
          <p:cNvSpPr>
            <a:spLocks noGrp="1"/>
          </p:cNvSpPr>
          <p:nvPr>
            <p:ph type="body" orient="vert" sz="half" idx="2"/>
          </p:nvPr>
        </p:nvSpPr>
        <p:spPr>
          <a:xfrm>
            <a:off x="4648200" y="1600200"/>
            <a:ext cx="4038600" cy="4525963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</p:spPr>
        <p:txBody>
          <a:bodyPr/>
          <a:lstStyle>
            <a:lvl1pPr>
              <a:defRPr/>
            </a:lvl1pPr>
          </a:lstStyle>
          <a:p>
            <a:fld id="{AF4887FC-C9B7-4F2B-9125-95688E8C3009}" type="datetime1">
              <a:rPr lang="en-US"/>
              <a:pPr/>
              <a:t>12/27/2016</a:t>
            </a:fld>
            <a:endParaRPr lang="zh-CN" altLang="en-US" sz="1800">
              <a:solidFill>
                <a:schemeClr val="tx1"/>
              </a:solidFill>
              <a:ea typeface="+mn-ea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>
            <a:lvl1pPr>
              <a:defRPr/>
            </a:lvl1pPr>
          </a:lstStyle>
          <a:p>
            <a:fld id="{27CE82E0-8CCB-46A9-B94C-E6821C94A5E0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  <a:ea typeface="+mn-ea"/>
            </a:endParaRPr>
          </a:p>
        </p:txBody>
      </p:sp>
    </p:spTree>
  </p:cSld>
  <p:clrMapOvr>
    <a:masterClrMapping/>
  </p:clrMapOvr>
  <p:transition advClick="0" advTm="200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F4887FC-C9B7-4F2B-9125-95688E8C3009}" type="datetime1">
              <a:rPr lang="en-US"/>
              <a:pPr/>
              <a:t>12/27/2016</a:t>
            </a:fld>
            <a:endParaRPr lang="zh-CN" altLang="en-US" sz="1800">
              <a:solidFill>
                <a:schemeClr val="tx1"/>
              </a:solidFill>
              <a:ea typeface="+mn-ea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FF49650-ED8A-4C0E-BC3A-39A3BDCE3F26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  <a:ea typeface="+mn-ea"/>
            </a:endParaRPr>
          </a:p>
        </p:txBody>
      </p:sp>
    </p:spTree>
  </p:cSld>
  <p:clrMapOvr>
    <a:masterClrMapping/>
  </p:clrMapOvr>
  <p:transition advClick="0" advTm="200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F4887FC-C9B7-4F2B-9125-95688E8C3009}" type="datetime1">
              <a:rPr lang="en-US"/>
              <a:pPr/>
              <a:t>12/27/2016</a:t>
            </a:fld>
            <a:endParaRPr lang="zh-CN" altLang="en-US" sz="1800">
              <a:solidFill>
                <a:schemeClr val="tx1"/>
              </a:solidFill>
              <a:ea typeface="+mn-ea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FA916C8-461E-421B-B85F-11ACF591B7B6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  <a:ea typeface="+mn-ea"/>
            </a:endParaRPr>
          </a:p>
        </p:txBody>
      </p:sp>
    </p:spTree>
  </p:cSld>
  <p:clrMapOvr>
    <a:masterClrMapping/>
  </p:clrMapOvr>
  <p:transition advClick="0" advTm="200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F4887FC-C9B7-4F2B-9125-95688E8C3009}" type="datetime1">
              <a:rPr lang="en-US"/>
              <a:pPr/>
              <a:t>12/27/2016</a:t>
            </a:fld>
            <a:endParaRPr lang="zh-CN" altLang="en-US" sz="1800">
              <a:solidFill>
                <a:schemeClr val="tx1"/>
              </a:solidFill>
              <a:ea typeface="+mn-ea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C80C4BE-BC43-4860-9E04-ECE7BA79AE73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  <a:ea typeface="+mn-ea"/>
            </a:endParaRPr>
          </a:p>
        </p:txBody>
      </p:sp>
    </p:spTree>
  </p:cSld>
  <p:clrMapOvr>
    <a:masterClrMapping/>
  </p:clrMapOvr>
  <p:transition advClick="0" advTm="200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F4887FC-C9B7-4F2B-9125-95688E8C3009}" type="datetime1">
              <a:rPr lang="en-US"/>
              <a:pPr/>
              <a:t>12/27/2016</a:t>
            </a:fld>
            <a:endParaRPr lang="zh-CN" altLang="en-US" sz="1800">
              <a:solidFill>
                <a:schemeClr val="tx1"/>
              </a:solidFill>
              <a:ea typeface="+mn-ea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446E6F4-C507-46DB-B50D-9A09BD050E96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  <a:ea typeface="+mn-ea"/>
            </a:endParaRPr>
          </a:p>
        </p:txBody>
      </p:sp>
    </p:spTree>
  </p:cSld>
  <p:clrMapOvr>
    <a:masterClrMapping/>
  </p:clrMapOvr>
  <p:transition advClick="0" advTm="200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F4887FC-C9B7-4F2B-9125-95688E8C3009}" type="datetime1">
              <a:rPr lang="en-US"/>
              <a:pPr/>
              <a:t>12/27/2016</a:t>
            </a:fld>
            <a:endParaRPr lang="zh-CN" altLang="en-US" sz="1800">
              <a:solidFill>
                <a:schemeClr val="tx1"/>
              </a:solidFill>
              <a:ea typeface="+mn-ea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19F606E-8642-4C5F-870A-8637F7A0ABAC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  <a:ea typeface="+mn-ea"/>
            </a:endParaRPr>
          </a:p>
        </p:txBody>
      </p:sp>
    </p:spTree>
  </p:cSld>
  <p:clrMapOvr>
    <a:masterClrMapping/>
  </p:clrMapOvr>
  <p:transition advClick="0" advTm="200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F4887FC-C9B7-4F2B-9125-95688E8C3009}" type="datetime1">
              <a:rPr lang="en-US"/>
              <a:pPr/>
              <a:t>12/27/2016</a:t>
            </a:fld>
            <a:endParaRPr lang="zh-CN" altLang="en-US" sz="1800">
              <a:solidFill>
                <a:schemeClr val="tx1"/>
              </a:solidFill>
              <a:ea typeface="+mn-ea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DB676FB-AF8D-48C8-BEE2-302E19CDB3EE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  <a:ea typeface="+mn-ea"/>
            </a:endParaRPr>
          </a:p>
        </p:txBody>
      </p:sp>
    </p:spTree>
  </p:cSld>
  <p:clrMapOvr>
    <a:masterClrMapping/>
  </p:clrMapOvr>
  <p:transition advClick="0" advTm="200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F4887FC-C9B7-4F2B-9125-95688E8C3009}" type="datetime1">
              <a:rPr lang="en-US"/>
              <a:pPr/>
              <a:t>12/27/2016</a:t>
            </a:fld>
            <a:endParaRPr lang="zh-CN" altLang="en-US" sz="1800">
              <a:solidFill>
                <a:schemeClr val="tx1"/>
              </a:solidFill>
              <a:ea typeface="+mn-ea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F89EBC5-ABDD-4516-B5FF-32F0B876C0C5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  <a:ea typeface="+mn-ea"/>
            </a:endParaRPr>
          </a:p>
        </p:txBody>
      </p:sp>
    </p:spTree>
  </p:cSld>
  <p:clrMapOvr>
    <a:masterClrMapping/>
  </p:clrMapOvr>
  <p:transition advClick="0" advTm="200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F4887FC-C9B7-4F2B-9125-95688E8C3009}" type="datetime1">
              <a:rPr lang="en-US"/>
              <a:pPr/>
              <a:t>12/27/2016</a:t>
            </a:fld>
            <a:endParaRPr lang="zh-CN" altLang="en-US" sz="1800">
              <a:solidFill>
                <a:schemeClr val="tx1"/>
              </a:solidFill>
              <a:ea typeface="+mn-ea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501E677-3229-405B-B6F6-8AB3B8174D4D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  <a:ea typeface="+mn-ea"/>
            </a:endParaRPr>
          </a:p>
        </p:txBody>
      </p:sp>
    </p:spTree>
  </p:cSld>
  <p:clrMapOvr>
    <a:masterClrMapping/>
  </p:clrMapOvr>
  <p:transition advClick="0" advTm="200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6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>
                <a:sym typeface="Calibri" pitchFamily="34" charset="0"/>
              </a:rPr>
              <a:t>单击此处编辑母版标题样式</a:t>
            </a:r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>
                <a:sym typeface="Calibri" pitchFamily="34" charset="0"/>
              </a:rPr>
              <a:t>单击此处编辑母版文本样式</a:t>
            </a:r>
          </a:p>
          <a:p>
            <a:pPr lvl="1"/>
            <a:r>
              <a:rPr lang="zh-CN" altLang="en-US" smtClean="0">
                <a:sym typeface="Calibri" pitchFamily="34" charset="0"/>
              </a:rPr>
              <a:t>第二级</a:t>
            </a:r>
          </a:p>
          <a:p>
            <a:pPr lvl="2"/>
            <a:r>
              <a:rPr lang="zh-CN" altLang="en-US" smtClean="0">
                <a:sym typeface="Calibri" pitchFamily="34" charset="0"/>
              </a:rPr>
              <a:t>第三级</a:t>
            </a:r>
          </a:p>
          <a:p>
            <a:pPr lvl="3"/>
            <a:r>
              <a:rPr lang="zh-CN" altLang="en-US" smtClean="0">
                <a:sym typeface="Calibri" pitchFamily="34" charset="0"/>
              </a:rPr>
              <a:t>第四级</a:t>
            </a:r>
          </a:p>
          <a:p>
            <a:pPr lvl="4"/>
            <a:r>
              <a:rPr lang="zh-CN" altLang="en-US" smtClean="0">
                <a:sym typeface="Calibri" pitchFamily="34" charset="0"/>
              </a:rPr>
              <a:t>第五级</a:t>
            </a:r>
          </a:p>
        </p:txBody>
      </p:sp>
      <p:sp>
        <p:nvSpPr>
          <p:cNvPr id="1028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356350"/>
            <a:ext cx="21336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</a:defRPr>
            </a:lvl1pPr>
          </a:lstStyle>
          <a:p>
            <a:fld id="{AF4887FC-C9B7-4F2B-9125-95688E8C3009}" type="datetime1">
              <a:rPr lang="en-US"/>
              <a:pPr/>
              <a:t>12/27/2016</a:t>
            </a:fld>
            <a:endParaRPr lang="zh-CN" altLang="en-US">
              <a:ea typeface="+mn-ea"/>
            </a:endParaRPr>
          </a:p>
        </p:txBody>
      </p:sp>
      <p:sp>
        <p:nvSpPr>
          <p:cNvPr id="1029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356350"/>
            <a:ext cx="28956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  <a:ea typeface="+mn-ea"/>
              </a:defRPr>
            </a:lvl1pPr>
          </a:lstStyle>
          <a:p>
            <a:endParaRPr lang="zh-CN" altLang="en-US"/>
          </a:p>
        </p:txBody>
      </p:sp>
      <p:sp>
        <p:nvSpPr>
          <p:cNvPr id="1030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356350"/>
            <a:ext cx="21336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fld id="{B492793C-8E78-4A56-823B-E20EB3EAA143}" type="slidenum">
              <a:rPr lang="zh-CN" altLang="en-US"/>
              <a:pPr/>
              <a:t>‹#›</a:t>
            </a:fld>
            <a:endParaRPr lang="zh-CN" altLang="en-US">
              <a:ea typeface="+mn-ea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ransition advClick="0" advTm="2000"/>
  <p:hf sldNum="0" hdr="0" ftr="0"/>
  <p:txStyles>
    <p:titleStyle>
      <a:lvl1pPr marL="914400" indent="-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  <a:sym typeface="Calibri" pitchFamily="34" charset="0"/>
        </a:defRPr>
      </a:lvl1pPr>
      <a:lvl2pPr marL="914400" indent="-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2pPr>
      <a:lvl3pPr marL="914400" indent="-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3pPr>
      <a:lvl4pPr marL="914400" indent="-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4pPr>
      <a:lvl5pPr marL="914400" indent="-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5pPr>
      <a:lvl6pPr marL="1371600" indent="-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6pPr>
      <a:lvl7pPr marL="1828800" indent="-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7pPr>
      <a:lvl8pPr marL="2286000" indent="-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8pPr>
      <a:lvl9pPr marL="2743200" indent="-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Calibri" pitchFamily="34" charset="0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pitchFamily="34" charset="0"/>
        <a:buChar char="–"/>
        <a:defRPr sz="2800">
          <a:solidFill>
            <a:schemeClr val="tx1"/>
          </a:solidFill>
          <a:latin typeface="+mn-lt"/>
          <a:ea typeface="+mn-ea"/>
          <a:sym typeface="Calibri" pitchFamily="34" charset="0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  <a:sym typeface="Calibri" pitchFamily="34" charset="0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–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wmf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Layout" Target="../slideLayouts/slideLayout1.xml"/><Relationship Id="rId1" Type="http://schemas.openxmlformats.org/officeDocument/2006/relationships/audio" Target="C:/Users/lenovo/Desktop/Fiona%20Joy%20Hawkins%20-%20A%20Winter%20Morning(1).mp3" TargetMode="External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4887FC-C9B7-4F2B-9125-95688E8C3009}" type="datetime1">
              <a:rPr lang="en-US"/>
              <a:pPr/>
              <a:t>12/27/2016</a:t>
            </a:fld>
            <a:endParaRPr lang="zh-CN" altLang="en-US" sz="1800">
              <a:solidFill>
                <a:schemeClr val="tx1"/>
              </a:solidFill>
              <a:ea typeface="宋体" pitchFamily="2" charset="-122"/>
            </a:endParaRPr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547688"/>
            <a:ext cx="9144000" cy="5978525"/>
          </a:xfrm>
        </p:spPr>
        <p:txBody>
          <a:bodyPr/>
          <a:lstStyle/>
          <a:p>
            <a:r>
              <a:rPr lang="en-US" altLang="zh-CN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黑体" pitchFamily="2" charset="-122"/>
              </a:rPr>
              <a:t>《</a:t>
            </a:r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黑体" pitchFamily="2" charset="-122"/>
              </a:rPr>
              <a:t>林教头风雪山神庙</a:t>
            </a:r>
            <a:r>
              <a:rPr lang="en-US" altLang="zh-CN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黑体" pitchFamily="2" charset="-122"/>
              </a:rPr>
              <a:t>》</a:t>
            </a:r>
          </a:p>
          <a:p>
            <a:pPr algn="ctr">
              <a:buFont typeface="Arial" pitchFamily="34" charset="0"/>
              <a:buNone/>
            </a:pPr>
            <a:r>
              <a:rPr lang="zh-CN" altLang="en-US" sz="60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黑体" pitchFamily="2" charset="-122"/>
              </a:rPr>
              <a:t>快意恩仇</a:t>
            </a:r>
          </a:p>
          <a:p>
            <a:r>
              <a:rPr lang="en-US" altLang="zh-CN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黑体" pitchFamily="2" charset="-122"/>
              </a:rPr>
              <a:t>《</a:t>
            </a:r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黑体" pitchFamily="2" charset="-122"/>
              </a:rPr>
              <a:t>装在套子里的人</a:t>
            </a:r>
            <a:r>
              <a:rPr lang="en-US" altLang="zh-CN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黑体" pitchFamily="2" charset="-122"/>
              </a:rPr>
              <a:t>》</a:t>
            </a:r>
          </a:p>
          <a:p>
            <a:pPr algn="ctr">
              <a:buFont typeface="Arial" pitchFamily="34" charset="0"/>
              <a:buNone/>
            </a:pPr>
            <a:r>
              <a:rPr lang="zh-CN" altLang="en-US" sz="6000" b="1" dirty="0">
                <a:solidFill>
                  <a:srgbClr val="33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黑体" pitchFamily="2" charset="-122"/>
              </a:rPr>
              <a:t>讽刺批判</a:t>
            </a:r>
          </a:p>
          <a:p>
            <a:r>
              <a:rPr lang="en-US" altLang="zh-CN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黑体" pitchFamily="2" charset="-122"/>
              </a:rPr>
              <a:t>《</a:t>
            </a:r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黑体" pitchFamily="2" charset="-122"/>
              </a:rPr>
              <a:t>边城</a:t>
            </a:r>
            <a:r>
              <a:rPr lang="en-US" altLang="zh-CN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黑体" pitchFamily="2" charset="-122"/>
              </a:rPr>
              <a:t>》</a:t>
            </a:r>
          </a:p>
          <a:p>
            <a:pPr algn="ctr">
              <a:buFont typeface="Arial" pitchFamily="34" charset="0"/>
              <a:buNone/>
            </a:pPr>
            <a:r>
              <a:rPr lang="zh-CN" altLang="en-US" sz="6000" b="1" dirty="0" smtClean="0">
                <a:solidFill>
                  <a:srgbClr val="0066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黑体" pitchFamily="2" charset="-122"/>
              </a:rPr>
              <a:t>浪漫唯美</a:t>
            </a:r>
            <a:endParaRPr lang="zh-CN" altLang="en-US" sz="6000" b="1" dirty="0">
              <a:solidFill>
                <a:srgbClr val="0066FF"/>
              </a:solidFill>
              <a:effectLst>
                <a:outerShdw blurRad="38100" dist="38100" dir="2700000" algn="tl">
                  <a:srgbClr val="C0C0C0"/>
                </a:outerShdw>
              </a:effectLst>
              <a:ea typeface="黑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1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15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15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15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15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150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7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0"/>
            <a:ext cx="5286380" cy="785794"/>
          </a:xfrm>
          <a:solidFill>
            <a:srgbClr val="92D050"/>
          </a:solidFill>
          <a:effectLst>
            <a:innerShdw blurRad="63500" dist="50800" dir="2700000">
              <a:prstClr val="black">
                <a:alpha val="50000"/>
              </a:prstClr>
            </a:innerShdw>
          </a:effectLst>
        </p:spPr>
        <p:txBody>
          <a:bodyPr/>
          <a:lstStyle/>
          <a:p>
            <a:pPr algn="l"/>
            <a:r>
              <a:rPr lang="zh-CN" altLang="en-US" sz="4800" dirty="0" smtClean="0">
                <a:solidFill>
                  <a:srgbClr val="000099"/>
                </a:solidFill>
                <a:latin typeface="华文琥珀" pitchFamily="2" charset="-122"/>
                <a:ea typeface="华文琥珀" pitchFamily="2" charset="-122"/>
              </a:rPr>
              <a:t>环境之美</a:t>
            </a:r>
            <a:r>
              <a:rPr lang="en-US" altLang="zh-CN" sz="4800" dirty="0" smtClean="0">
                <a:solidFill>
                  <a:srgbClr val="7030A0"/>
                </a:solidFill>
                <a:latin typeface="华文琥珀" pitchFamily="2" charset="-122"/>
                <a:ea typeface="华文琥珀" pitchFamily="2" charset="-122"/>
              </a:rPr>
              <a:t>——</a:t>
            </a:r>
            <a:r>
              <a:rPr lang="zh-CN" altLang="en-US" sz="4800" dirty="0" smtClean="0">
                <a:solidFill>
                  <a:srgbClr val="7030A0"/>
                </a:solidFill>
                <a:latin typeface="华文琥珀" pitchFamily="2" charset="-122"/>
                <a:ea typeface="华文琥珀" pitchFamily="2" charset="-122"/>
              </a:rPr>
              <a:t>边城</a:t>
            </a:r>
            <a:endParaRPr lang="zh-CN" altLang="en-US" sz="4800" dirty="0">
              <a:solidFill>
                <a:srgbClr val="7030A0"/>
              </a:solidFill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2143116"/>
            <a:ext cx="9144000" cy="4643446"/>
          </a:xfrm>
          <a:solidFill>
            <a:schemeClr val="accent4">
              <a:lumMod val="65000"/>
              <a:lumOff val="35000"/>
            </a:schemeClr>
          </a:solidFill>
        </p:spPr>
        <p:txBody>
          <a:bodyPr/>
          <a:lstStyle/>
          <a:p>
            <a:pPr marL="0" indent="0" algn="ctr" latinLnBrk="1">
              <a:buNone/>
            </a:pPr>
            <a:r>
              <a:rPr lang="en-US" sz="3600" b="1" dirty="0" smtClean="0">
                <a:solidFill>
                  <a:srgbClr val="FFFF00"/>
                </a:solidFill>
                <a:latin typeface="+mn-ea"/>
              </a:rPr>
              <a:t>1</a:t>
            </a:r>
            <a:r>
              <a:rPr lang="zh-CN" altLang="en-US" sz="3600" b="1" dirty="0" smtClean="0">
                <a:solidFill>
                  <a:srgbClr val="FFFF00"/>
                </a:solidFill>
                <a:latin typeface="+mn-ea"/>
              </a:rPr>
              <a:t>、“边”</a:t>
            </a:r>
            <a:r>
              <a:rPr lang="en-US" altLang="zh-CN" sz="3600" b="1" dirty="0" smtClean="0">
                <a:solidFill>
                  <a:srgbClr val="FFFF00"/>
                </a:solidFill>
                <a:latin typeface="+mn-ea"/>
              </a:rPr>
              <a:t>——</a:t>
            </a:r>
            <a:r>
              <a:rPr lang="zh-CN" altLang="en-US" sz="3600" b="1" dirty="0" smtClean="0">
                <a:solidFill>
                  <a:srgbClr val="FFFF00"/>
                </a:solidFill>
                <a:latin typeface="+mn-ea"/>
              </a:rPr>
              <a:t>边远淳朴、安宁</a:t>
            </a:r>
            <a:endParaRPr lang="en-US" altLang="zh-CN" sz="3600" b="1" dirty="0" smtClean="0">
              <a:solidFill>
                <a:srgbClr val="FFFF00"/>
              </a:solidFill>
              <a:latin typeface="+mn-ea"/>
            </a:endParaRPr>
          </a:p>
          <a:p>
            <a:pPr marL="0" indent="0" latinLnBrk="1">
              <a:buNone/>
            </a:pPr>
            <a:r>
              <a:rPr lang="zh-CN" altLang="en-US" sz="3600" b="1" dirty="0" smtClean="0">
                <a:solidFill>
                  <a:srgbClr val="FFFF00"/>
                </a:solidFill>
                <a:latin typeface="+mn-ea"/>
              </a:rPr>
              <a:t>    边远</a:t>
            </a:r>
            <a:r>
              <a:rPr lang="zh-CN" altLang="en-US" sz="3600" b="1" dirty="0" smtClean="0">
                <a:solidFill>
                  <a:srgbClr val="FFFF00"/>
                </a:solidFill>
                <a:latin typeface="+mn-ea"/>
              </a:rPr>
              <a:t>小</a:t>
            </a:r>
            <a:r>
              <a:rPr lang="zh-CN" altLang="en-US" sz="3600" b="1" dirty="0" smtClean="0">
                <a:solidFill>
                  <a:srgbClr val="FFFF00"/>
                </a:solidFill>
                <a:latin typeface="+mn-ea"/>
              </a:rPr>
              <a:t>镇，与大城市</a:t>
            </a:r>
            <a:r>
              <a:rPr lang="zh-CN" altLang="en-US" sz="3600" b="1" dirty="0" smtClean="0">
                <a:solidFill>
                  <a:srgbClr val="FFFF00"/>
                </a:solidFill>
                <a:latin typeface="+mn-ea"/>
              </a:rPr>
              <a:t>相对，与物欲横流、金钱</a:t>
            </a:r>
            <a:r>
              <a:rPr lang="zh-CN" altLang="en-US" sz="3600" b="1" dirty="0" smtClean="0">
                <a:solidFill>
                  <a:srgbClr val="FFFF00"/>
                </a:solidFill>
                <a:latin typeface="+mn-ea"/>
              </a:rPr>
              <a:t>至上的</a:t>
            </a:r>
            <a:r>
              <a:rPr lang="zh-CN" altLang="en-US" sz="3600" b="1" dirty="0" smtClean="0">
                <a:solidFill>
                  <a:srgbClr val="FFFF00"/>
                </a:solidFill>
                <a:latin typeface="+mn-ea"/>
              </a:rPr>
              <a:t>都市文明相对，传达一种乡土之美：远离尘嚣的宁静，淳朴真诚的民风。</a:t>
            </a:r>
          </a:p>
          <a:p>
            <a:pPr marL="0" indent="0" latinLnBrk="1">
              <a:buNone/>
            </a:pPr>
            <a:r>
              <a:rPr lang="zh-CN" altLang="en-US" sz="3600" b="1" dirty="0" smtClean="0">
                <a:solidFill>
                  <a:srgbClr val="FFFF00"/>
                </a:solidFill>
                <a:latin typeface="+mn-ea"/>
              </a:rPr>
              <a:t>    环境</a:t>
            </a:r>
            <a:r>
              <a:rPr lang="zh-CN" altLang="en-US" sz="3600" b="1" dirty="0" smtClean="0">
                <a:solidFill>
                  <a:srgbClr val="FFFF00"/>
                </a:solidFill>
                <a:latin typeface="+mn-ea"/>
              </a:rPr>
              <a:t>僻远，不在</a:t>
            </a:r>
            <a:r>
              <a:rPr lang="zh-CN" altLang="en-US" sz="3600" b="1" dirty="0" smtClean="0">
                <a:solidFill>
                  <a:srgbClr val="FFFF00"/>
                </a:solidFill>
                <a:latin typeface="+mn-ea"/>
              </a:rPr>
              <a:t>风暴中心</a:t>
            </a:r>
            <a:r>
              <a:rPr lang="zh-CN" altLang="en-US" sz="3600" b="1" dirty="0" smtClean="0">
                <a:solidFill>
                  <a:srgbClr val="FFFF00"/>
                </a:solidFill>
                <a:latin typeface="+mn-ea"/>
              </a:rPr>
              <a:t>，相对隔离，安静闭塞，因而生活太平和乐，没有战乱的气氛，象世外桃源一样</a:t>
            </a:r>
            <a:r>
              <a:rPr lang="zh-CN" altLang="en-US" sz="3600" b="1" dirty="0" smtClean="0">
                <a:solidFill>
                  <a:srgbClr val="FFFF00"/>
                </a:solidFill>
                <a:latin typeface="+mn-ea"/>
              </a:rPr>
              <a:t>。</a:t>
            </a:r>
            <a:endParaRPr lang="zh-CN" altLang="en-US" sz="3600" b="1" dirty="0" smtClean="0">
              <a:solidFill>
                <a:srgbClr val="FFFF00"/>
              </a:solidFill>
              <a:latin typeface="+mn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0" y="857232"/>
            <a:ext cx="914400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000" b="1" dirty="0" smtClean="0">
                <a:latin typeface="黑体" pitchFamily="2" charset="-122"/>
                <a:ea typeface="黑体" pitchFamily="2" charset="-122"/>
              </a:rPr>
              <a:t>思考：小说</a:t>
            </a:r>
            <a:r>
              <a:rPr lang="zh-CN" altLang="en-US" sz="4000" b="1" dirty="0" smtClean="0">
                <a:latin typeface="黑体" pitchFamily="2" charset="-122"/>
                <a:ea typeface="黑体" pitchFamily="2" charset="-122"/>
              </a:rPr>
              <a:t>为什么定名为“边城”，而不叫“茶峒故事”？</a:t>
            </a:r>
            <a:endParaRPr lang="zh-CN" altLang="en-US" sz="4000" b="1" dirty="0">
              <a:latin typeface="黑体" pitchFamily="2" charset="-122"/>
              <a:ea typeface="黑体" pitchFamily="2" charset="-122"/>
            </a:endParaRPr>
          </a:p>
        </p:txBody>
      </p:sp>
    </p:spTree>
  </p:cSld>
  <p:clrMapOvr>
    <a:masterClrMapping/>
  </p:clrMapOvr>
  <p:transition advClick="0" advTm="2000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1357298"/>
            <a:ext cx="9144000" cy="5500702"/>
          </a:xfrm>
          <a:solidFill>
            <a:schemeClr val="accent4">
              <a:lumMod val="65000"/>
              <a:lumOff val="35000"/>
            </a:schemeClr>
          </a:solidFill>
        </p:spPr>
        <p:txBody>
          <a:bodyPr/>
          <a:lstStyle/>
          <a:p>
            <a:pPr marL="0" indent="0" algn="ctr" latinLnBrk="1">
              <a:buNone/>
            </a:pPr>
            <a:r>
              <a:rPr lang="en-US" altLang="zh-CN" sz="3600" b="1" dirty="0" smtClean="0">
                <a:solidFill>
                  <a:srgbClr val="FFFF00"/>
                </a:solidFill>
                <a:latin typeface="+mn-ea"/>
              </a:rPr>
              <a:t>2</a:t>
            </a:r>
            <a:r>
              <a:rPr lang="zh-CN" altLang="en-US" sz="3600" b="1" dirty="0" smtClean="0">
                <a:solidFill>
                  <a:srgbClr val="FFFF00"/>
                </a:solidFill>
                <a:latin typeface="+mn-ea"/>
              </a:rPr>
              <a:t>、“边”</a:t>
            </a:r>
            <a:r>
              <a:rPr lang="en-US" altLang="zh-CN" sz="3600" b="1" dirty="0" smtClean="0">
                <a:solidFill>
                  <a:srgbClr val="FFFF00"/>
                </a:solidFill>
                <a:latin typeface="+mn-ea"/>
              </a:rPr>
              <a:t>——</a:t>
            </a:r>
            <a:r>
              <a:rPr lang="zh-CN" altLang="en-US" sz="3600" b="1" dirty="0" smtClean="0">
                <a:solidFill>
                  <a:srgbClr val="FFFF00"/>
                </a:solidFill>
                <a:latin typeface="+mn-ea"/>
              </a:rPr>
              <a:t>距离之美与伤</a:t>
            </a:r>
            <a:endParaRPr lang="en-US" altLang="zh-CN" sz="3600" b="1" dirty="0" smtClean="0">
              <a:solidFill>
                <a:srgbClr val="FFFF00"/>
              </a:solidFill>
              <a:latin typeface="+mn-ea"/>
            </a:endParaRPr>
          </a:p>
          <a:p>
            <a:pPr marL="0" indent="0" latinLnBrk="1">
              <a:buNone/>
            </a:pPr>
            <a:r>
              <a:rPr lang="zh-CN" altLang="en-US" sz="3600" b="1" dirty="0" smtClean="0">
                <a:solidFill>
                  <a:srgbClr val="FFFF00"/>
                </a:solidFill>
                <a:latin typeface="+mn-ea"/>
              </a:rPr>
              <a:t>    如</a:t>
            </a:r>
            <a:r>
              <a:rPr lang="zh-CN" altLang="en-US" sz="3600" b="1" dirty="0" smtClean="0">
                <a:solidFill>
                  <a:srgbClr val="FFFF00"/>
                </a:solidFill>
                <a:latin typeface="+mn-ea"/>
              </a:rPr>
              <a:t>马克思的共产主义，孔子的大同世界，古希腊的黄金时代，欧文的空想社会主义，陶渊明的世外桃源一样，是作者心中社会的理想状态，是一座幻想的</a:t>
            </a:r>
            <a:r>
              <a:rPr lang="zh-CN" altLang="en-US" sz="3600" b="1" dirty="0" smtClean="0">
                <a:solidFill>
                  <a:srgbClr val="FFFF00"/>
                </a:solidFill>
                <a:latin typeface="+mn-ea"/>
              </a:rPr>
              <a:t>城。</a:t>
            </a:r>
            <a:endParaRPr lang="zh-CN" altLang="en-US" sz="3600" b="1" dirty="0" smtClean="0">
              <a:solidFill>
                <a:srgbClr val="FFFF00"/>
              </a:solidFill>
              <a:latin typeface="+mn-ea"/>
            </a:endParaRPr>
          </a:p>
          <a:p>
            <a:pPr marL="0" indent="0" latinLnBrk="1">
              <a:buNone/>
            </a:pPr>
            <a:r>
              <a:rPr lang="zh-CN" altLang="en-US" sz="3600" b="1" dirty="0" smtClean="0">
                <a:solidFill>
                  <a:srgbClr val="FFFF00"/>
                </a:solidFill>
                <a:latin typeface="+mn-ea"/>
              </a:rPr>
              <a:t>    然而，如回忆，如海市蜃楼，我们</a:t>
            </a:r>
            <a:r>
              <a:rPr lang="zh-CN" altLang="en-US" sz="3600" b="1" dirty="0" smtClean="0">
                <a:solidFill>
                  <a:srgbClr val="FFFF00"/>
                </a:solidFill>
                <a:latin typeface="+mn-ea"/>
              </a:rPr>
              <a:t>永远到达不了心中最想到达的那一个地方，那一个人的心间，我们可以无限接近，互相关注，却永远无法合一，永远孤独而寂寞</a:t>
            </a:r>
            <a:r>
              <a:rPr lang="zh-CN" altLang="en-US" sz="3600" b="1" dirty="0" smtClean="0">
                <a:solidFill>
                  <a:srgbClr val="FFFF00"/>
                </a:solidFill>
                <a:latin typeface="+mn-ea"/>
              </a:rPr>
              <a:t>。</a:t>
            </a:r>
            <a:endParaRPr lang="zh-CN" altLang="en-US" sz="3600" b="1" dirty="0" smtClean="0">
              <a:solidFill>
                <a:srgbClr val="FFFF00"/>
              </a:solidFill>
              <a:latin typeface="+mn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0" y="285728"/>
            <a:ext cx="9144000" cy="6617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ctr">
              <a:buNone/>
            </a:pPr>
            <a:r>
              <a:rPr lang="zh-CN" altLang="en-US" sz="3700" dirty="0" smtClean="0">
                <a:solidFill>
                  <a:schemeClr val="bg2">
                    <a:lumMod val="25000"/>
                  </a:schemeClr>
                </a:solidFill>
                <a:latin typeface="华文琥珀" pitchFamily="2" charset="-122"/>
                <a:ea typeface="华文琥珀" pitchFamily="2" charset="-122"/>
              </a:rPr>
              <a:t>宁静</a:t>
            </a:r>
            <a:r>
              <a:rPr lang="zh-CN" altLang="en-US" sz="3700" dirty="0" smtClean="0">
                <a:solidFill>
                  <a:schemeClr val="bg2">
                    <a:lumMod val="25000"/>
                  </a:schemeClr>
                </a:solidFill>
                <a:latin typeface="华文琥珀" pitchFamily="2" charset="-122"/>
                <a:ea typeface="华文琥珀" pitchFamily="2" charset="-122"/>
              </a:rPr>
              <a:t>淳朴之感  浪漫</a:t>
            </a:r>
            <a:r>
              <a:rPr lang="zh-CN" altLang="en-US" sz="3700" dirty="0" smtClean="0">
                <a:solidFill>
                  <a:schemeClr val="bg2">
                    <a:lumMod val="25000"/>
                  </a:schemeClr>
                </a:solidFill>
                <a:latin typeface="华文琥珀" pitchFamily="2" charset="-122"/>
                <a:ea typeface="华文琥珀" pitchFamily="2" charset="-122"/>
              </a:rPr>
              <a:t>梦幻之</a:t>
            </a:r>
            <a:r>
              <a:rPr lang="zh-CN" altLang="en-US" sz="3700" dirty="0" smtClean="0">
                <a:solidFill>
                  <a:schemeClr val="bg2">
                    <a:lumMod val="25000"/>
                  </a:schemeClr>
                </a:solidFill>
                <a:latin typeface="华文琥珀" pitchFamily="2" charset="-122"/>
                <a:ea typeface="华文琥珀" pitchFamily="2" charset="-122"/>
              </a:rPr>
              <a:t>美  隔离</a:t>
            </a:r>
            <a:r>
              <a:rPr lang="zh-CN" altLang="en-US" sz="3700" dirty="0" smtClean="0">
                <a:solidFill>
                  <a:schemeClr val="bg2">
                    <a:lumMod val="25000"/>
                  </a:schemeClr>
                </a:solidFill>
                <a:latin typeface="华文琥珀" pitchFamily="2" charset="-122"/>
                <a:ea typeface="华文琥珀" pitchFamily="2" charset="-122"/>
              </a:rPr>
              <a:t>孤独之悲</a:t>
            </a:r>
            <a:endParaRPr lang="zh-CN" altLang="en-US" sz="3700" dirty="0">
              <a:solidFill>
                <a:schemeClr val="bg2">
                  <a:lumMod val="25000"/>
                </a:schemeClr>
              </a:solidFill>
              <a:latin typeface="华文琥珀" pitchFamily="2" charset="-122"/>
              <a:ea typeface="华文琥珀" pitchFamily="2" charset="-122"/>
            </a:endParaRPr>
          </a:p>
        </p:txBody>
      </p:sp>
    </p:spTree>
  </p:cSld>
  <p:clrMapOvr>
    <a:masterClrMapping/>
  </p:clrMapOvr>
  <p:transition advClick="0" advTm="2000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4887FC-C9B7-4F2B-9125-95688E8C3009}" type="datetime1">
              <a:rPr lang="en-US" smtClean="0"/>
              <a:pPr/>
              <a:t>12/27/2016</a:t>
            </a:fld>
            <a:endParaRPr lang="zh-CN" altLang="en-US" sz="1800">
              <a:solidFill>
                <a:schemeClr val="tx1"/>
              </a:solidFill>
              <a:ea typeface="+mn-ea"/>
            </a:endParaRPr>
          </a:p>
        </p:txBody>
      </p:sp>
      <p:pic>
        <p:nvPicPr>
          <p:cNvPr id="29699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5890535" cy="3714752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  <a:effectLst/>
        </p:spPr>
      </p:pic>
      <p:sp>
        <p:nvSpPr>
          <p:cNvPr id="8" name="矩形 4"/>
          <p:cNvSpPr>
            <a:spLocks noChangeArrowheads="1"/>
          </p:cNvSpPr>
          <p:nvPr/>
        </p:nvSpPr>
        <p:spPr bwMode="auto">
          <a:xfrm flipH="1">
            <a:off x="5715008" y="2714620"/>
            <a:ext cx="3429024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6000" b="1" kern="600" dirty="0" smtClean="0">
                <a:solidFill>
                  <a:srgbClr val="000099"/>
                </a:solidFill>
                <a:latin typeface="华文新魏" pitchFamily="2" charset="-122"/>
                <a:ea typeface="华文新魏" pitchFamily="2" charset="-122"/>
              </a:rPr>
              <a:t>故事梗概</a:t>
            </a:r>
            <a:endParaRPr lang="zh-CN" altLang="en-US" sz="6000" b="1" kern="600" dirty="0">
              <a:solidFill>
                <a:srgbClr val="000099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0" y="3727456"/>
            <a:ext cx="9144000" cy="3416320"/>
          </a:xfrm>
          <a:prstGeom prst="rect">
            <a:avLst/>
          </a:prstGeom>
          <a:solidFill>
            <a:schemeClr val="accent3">
              <a:lumMod val="75000"/>
            </a:schemeClr>
          </a:solidFill>
        </p:spPr>
        <p:txBody>
          <a:bodyPr wrap="square">
            <a:spAutoFit/>
          </a:bodyPr>
          <a:lstStyle/>
          <a:p>
            <a:r>
              <a:rPr lang="zh-CN" altLang="en-US" sz="3600" b="1" dirty="0" smtClean="0">
                <a:latin typeface="楷体_GB2312" pitchFamily="49" charset="-122"/>
                <a:ea typeface="楷体_GB2312" pitchFamily="49" charset="-122"/>
              </a:rPr>
              <a:t>    在</a:t>
            </a:r>
            <a:r>
              <a:rPr lang="zh-CN" altLang="en-US" sz="3600" b="1" dirty="0" smtClean="0">
                <a:latin typeface="楷体_GB2312" pitchFamily="49" charset="-122"/>
                <a:ea typeface="楷体_GB2312" pitchFamily="49" charset="-122"/>
              </a:rPr>
              <a:t>湘西风光秀丽、人情质朴的边远小城，小溪白塔旁边，独门独院里，生活着靠摆渡为生的祖孙二人，还有一只颇通人性的黄狗</a:t>
            </a:r>
            <a:r>
              <a:rPr lang="zh-CN" altLang="en-US" sz="3600" b="1" dirty="0" smtClean="0">
                <a:latin typeface="楷体_GB2312" pitchFamily="49" charset="-122"/>
                <a:ea typeface="楷体_GB2312" pitchFamily="49" charset="-122"/>
              </a:rPr>
              <a:t>。爷爷年</a:t>
            </a:r>
            <a:r>
              <a:rPr lang="zh-CN" altLang="en-US" sz="3600" b="1" dirty="0" smtClean="0">
                <a:latin typeface="楷体_GB2312" pitchFamily="49" charset="-122"/>
                <a:ea typeface="楷体_GB2312" pitchFamily="49" charset="-122"/>
              </a:rPr>
              <a:t>逾七十，仍很健壮；孙女翠翠十五岁，情窦初开。老船夫唯一的心事就是要将翠翠交给一个可靠的人。</a:t>
            </a:r>
            <a:endParaRPr lang="zh-CN" altLang="en-US" sz="3600" b="1" dirty="0"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29703" name="Picture 7" descr="http://img36.ddimg.cn/5/28/20629526-1_o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15206" y="1000108"/>
            <a:ext cx="1143008" cy="1708797"/>
          </a:xfrm>
          <a:prstGeom prst="rect">
            <a:avLst/>
          </a:prstGeom>
          <a:noFill/>
        </p:spPr>
      </p:pic>
      <p:sp>
        <p:nvSpPr>
          <p:cNvPr id="7" name="标题 1"/>
          <p:cNvSpPr>
            <a:spLocks noGrp="1"/>
          </p:cNvSpPr>
          <p:nvPr>
            <p:ph type="title"/>
          </p:nvPr>
        </p:nvSpPr>
        <p:spPr>
          <a:xfrm>
            <a:off x="6286512" y="71438"/>
            <a:ext cx="2714612" cy="785794"/>
          </a:xfrm>
          <a:solidFill>
            <a:srgbClr val="92D050"/>
          </a:solidFill>
          <a:effectLst>
            <a:innerShdw blurRad="63500" dist="50800" dir="2700000">
              <a:prstClr val="black">
                <a:alpha val="50000"/>
              </a:prstClr>
            </a:innerShdw>
          </a:effectLst>
        </p:spPr>
        <p:txBody>
          <a:bodyPr/>
          <a:lstStyle/>
          <a:p>
            <a:pPr algn="l"/>
            <a:r>
              <a:rPr lang="zh-CN" altLang="en-US" sz="4800" dirty="0" smtClean="0">
                <a:solidFill>
                  <a:srgbClr val="000099"/>
                </a:solidFill>
                <a:latin typeface="华文琥珀" pitchFamily="2" charset="-122"/>
                <a:ea typeface="华文琥珀" pitchFamily="2" charset="-122"/>
              </a:rPr>
              <a:t>故事之美</a:t>
            </a:r>
            <a:endParaRPr lang="zh-CN" altLang="en-US" sz="4800" dirty="0">
              <a:solidFill>
                <a:srgbClr val="7030A0"/>
              </a:solidFill>
              <a:latin typeface="华文琥珀" pitchFamily="2" charset="-122"/>
              <a:ea typeface="华文琥珀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accel="50000" fill="hold">
                                          <p:stCondLst>
                                            <p:cond delay="1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500" accel="50000" fill="hold">
                                          <p:stCondLst>
                                            <p:cond delay="1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3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utoUpdateAnimBg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4887FC-C9B7-4F2B-9125-95688E8C3009}" type="datetime1">
              <a:rPr lang="en-US" smtClean="0"/>
              <a:pPr/>
              <a:t>12/27/2016</a:t>
            </a:fld>
            <a:endParaRPr lang="zh-CN" altLang="en-US" sz="1800">
              <a:solidFill>
                <a:schemeClr val="tx1"/>
              </a:solidFill>
              <a:ea typeface="+mn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0" y="-24"/>
            <a:ext cx="9144000" cy="3046988"/>
          </a:xfrm>
          <a:prstGeom prst="rect">
            <a:avLst/>
          </a:prstGeom>
          <a:solidFill>
            <a:schemeClr val="accent3">
              <a:lumMod val="75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zh-CN" altLang="en-US" sz="3200" b="1" dirty="0" smtClean="0">
                <a:latin typeface="楷体_GB2312" pitchFamily="49" charset="-122"/>
                <a:ea typeface="楷体_GB2312" pitchFamily="49" charset="-122"/>
              </a:rPr>
              <a:t>三、茶峒的端午风俗</a:t>
            </a:r>
            <a:endParaRPr lang="en-US" altLang="zh-CN" sz="3200" b="1" dirty="0" smtClean="0">
              <a:latin typeface="楷体_GB2312" pitchFamily="49" charset="-122"/>
              <a:ea typeface="楷体_GB2312" pitchFamily="49" charset="-122"/>
            </a:endParaRPr>
          </a:p>
          <a:p>
            <a:r>
              <a:rPr lang="en-US" altLang="zh-CN" sz="3200" b="1" dirty="0" smtClean="0"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en-US" altLang="zh-CN" sz="3200" b="1" dirty="0" smtClean="0">
                <a:latin typeface="楷体_GB2312" pitchFamily="49" charset="-122"/>
                <a:ea typeface="楷体_GB2312" pitchFamily="49" charset="-122"/>
              </a:rPr>
              <a:t>   </a:t>
            </a:r>
            <a:r>
              <a:rPr lang="zh-CN" altLang="en-US" sz="3200" b="1" dirty="0" smtClean="0">
                <a:latin typeface="楷体_GB2312" pitchFamily="49" charset="-122"/>
                <a:ea typeface="楷体_GB2312" pitchFamily="49" charset="-122"/>
              </a:rPr>
              <a:t>茶峒城里有个船总叫顺顺，他是个洒脱大方，喜欢交朋结友，且慷慨助人的人。他有两个儿子，大老天保豪放豁达，二老傩送秀拔出群。两兄弟都是泅水的好手，在每年端午龙舟竞渡等赛事活动中大显身手。</a:t>
            </a:r>
            <a:endParaRPr lang="zh-CN" altLang="en-US" sz="3200" b="1" dirty="0" smtClean="0"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075446"/>
            <a:ext cx="3500430" cy="3782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矩形 8"/>
          <p:cNvSpPr/>
          <p:nvPr/>
        </p:nvSpPr>
        <p:spPr>
          <a:xfrm>
            <a:off x="3500430" y="3214686"/>
            <a:ext cx="5643570" cy="3643314"/>
          </a:xfrm>
          <a:prstGeom prst="rect">
            <a:avLst/>
          </a:prstGeom>
          <a:solidFill>
            <a:schemeClr val="accent3">
              <a:lumMod val="75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zh-CN" altLang="en-US" sz="3200" b="1" dirty="0" smtClean="0">
                <a:latin typeface="楷体_GB2312" pitchFamily="49" charset="-122"/>
                <a:ea typeface="楷体_GB2312" pitchFamily="49" charset="-122"/>
              </a:rPr>
              <a:t>四、翠翠和傩送的初见</a:t>
            </a:r>
            <a:endParaRPr lang="en-US" altLang="zh-CN" sz="3200" b="1" dirty="0" smtClean="0"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3200" b="1" dirty="0" smtClean="0">
                <a:latin typeface="楷体_GB2312" pitchFamily="49" charset="-122"/>
                <a:ea typeface="楷体_GB2312" pitchFamily="49" charset="-122"/>
              </a:rPr>
              <a:t>    两年前</a:t>
            </a:r>
            <a:r>
              <a:rPr lang="zh-CN" altLang="en-US" sz="3200" b="1" dirty="0" smtClean="0">
                <a:latin typeface="楷体_GB2312" pitchFamily="49" charset="-122"/>
                <a:ea typeface="楷体_GB2312" pitchFamily="49" charset="-122"/>
              </a:rPr>
              <a:t>的端午节，翠翠去看龙舟，邂逅傩送。和傩送相识的每一个情景和傩送说的</a:t>
            </a:r>
            <a:r>
              <a:rPr lang="en-US" altLang="en-US" sz="3200" b="1" dirty="0" smtClean="0">
                <a:latin typeface="楷体_GB2312" pitchFamily="49" charset="-122"/>
                <a:ea typeface="楷体_GB2312" pitchFamily="49" charset="-122"/>
              </a:rPr>
              <a:t>“</a:t>
            </a:r>
            <a:r>
              <a:rPr lang="zh-CN" altLang="en-US" sz="3200" b="1" dirty="0" smtClean="0">
                <a:latin typeface="楷体_GB2312" pitchFamily="49" charset="-122"/>
                <a:ea typeface="楷体_GB2312" pitchFamily="49" charset="-122"/>
              </a:rPr>
              <a:t>大鱼咬你</a:t>
            </a:r>
            <a:r>
              <a:rPr lang="en-US" altLang="en-US" sz="3200" b="1" dirty="0" smtClean="0">
                <a:latin typeface="楷体_GB2312" pitchFamily="49" charset="-122"/>
                <a:ea typeface="楷体_GB2312" pitchFamily="49" charset="-122"/>
              </a:rPr>
              <a:t>”</a:t>
            </a:r>
            <a:r>
              <a:rPr lang="zh-CN" altLang="en-US" sz="3200" b="1" dirty="0" smtClean="0">
                <a:latin typeface="楷体_GB2312" pitchFamily="49" charset="-122"/>
                <a:ea typeface="楷体_GB2312" pitchFamily="49" charset="-122"/>
              </a:rPr>
              <a:t>的玩笑话深深地印在她的心里，</a:t>
            </a:r>
            <a:r>
              <a:rPr lang="zh-CN" altLang="en-US" sz="3200" b="1" dirty="0" smtClean="0">
                <a:latin typeface="楷体_GB2312" pitchFamily="49" charset="-122"/>
                <a:ea typeface="楷体_GB2312" pitchFamily="49" charset="-122"/>
              </a:rPr>
              <a:t>从此，翠翠的心种下情苗。</a:t>
            </a:r>
            <a:endParaRPr lang="zh-CN" altLang="en-US" sz="3200" b="1" dirty="0"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4887FC-C9B7-4F2B-9125-95688E8C3009}" type="datetime1">
              <a:rPr lang="en-US" smtClean="0"/>
              <a:pPr/>
              <a:t>12/27/2016</a:t>
            </a:fld>
            <a:endParaRPr lang="zh-CN" altLang="en-US" sz="1800">
              <a:solidFill>
                <a:schemeClr val="tx1"/>
              </a:solidFill>
              <a:ea typeface="+mn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0" y="-24"/>
            <a:ext cx="9144000" cy="3539430"/>
          </a:xfrm>
          <a:prstGeom prst="rect">
            <a:avLst/>
          </a:prstGeom>
          <a:solidFill>
            <a:schemeClr val="accent3">
              <a:lumMod val="75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zh-CN" altLang="en-US" sz="3200" b="1" dirty="0" smtClean="0">
                <a:latin typeface="楷体_GB2312" pitchFamily="49" charset="-122"/>
                <a:ea typeface="楷体_GB2312" pitchFamily="49" charset="-122"/>
              </a:rPr>
              <a:t>五、天保</a:t>
            </a:r>
            <a:r>
              <a:rPr lang="zh-CN" altLang="en-US" sz="3200" b="1" dirty="0" smtClean="0">
                <a:latin typeface="楷体_GB2312" pitchFamily="49" charset="-122"/>
                <a:ea typeface="楷体_GB2312" pitchFamily="49" charset="-122"/>
              </a:rPr>
              <a:t>遇见了翠翠</a:t>
            </a:r>
          </a:p>
          <a:p>
            <a:r>
              <a:rPr lang="zh-CN" altLang="en-US" sz="3200" b="1" dirty="0" smtClean="0">
                <a:latin typeface="楷体_GB2312" pitchFamily="49" charset="-122"/>
                <a:ea typeface="楷体_GB2312" pitchFamily="49" charset="-122"/>
              </a:rPr>
              <a:t>    一年前</a:t>
            </a:r>
            <a:r>
              <a:rPr lang="zh-CN" altLang="en-US" sz="3200" b="1" dirty="0" smtClean="0">
                <a:latin typeface="楷体_GB2312" pitchFamily="49" charset="-122"/>
                <a:ea typeface="楷体_GB2312" pitchFamily="49" charset="-122"/>
              </a:rPr>
              <a:t>的端午节，翠翠</a:t>
            </a:r>
            <a:r>
              <a:rPr lang="zh-CN" altLang="en-US" sz="3200" b="1" dirty="0" smtClean="0">
                <a:latin typeface="楷体_GB2312" pitchFamily="49" charset="-122"/>
                <a:ea typeface="楷体_GB2312" pitchFamily="49" charset="-122"/>
              </a:rPr>
              <a:t>和祖父</a:t>
            </a:r>
            <a:r>
              <a:rPr lang="zh-CN" altLang="en-US" sz="3200" b="1" dirty="0" smtClean="0">
                <a:latin typeface="楷体_GB2312" pitchFamily="49" charset="-122"/>
                <a:ea typeface="楷体_GB2312" pitchFamily="49" charset="-122"/>
              </a:rPr>
              <a:t>看竞渡时</a:t>
            </a:r>
            <a:r>
              <a:rPr lang="zh-CN" altLang="en-US" sz="3200" b="1" dirty="0" smtClean="0">
                <a:latin typeface="楷体_GB2312" pitchFamily="49" charset="-122"/>
                <a:ea typeface="楷体_GB2312" pitchFamily="49" charset="-122"/>
              </a:rPr>
              <a:t>巧遇天</a:t>
            </a:r>
            <a:r>
              <a:rPr lang="zh-CN" altLang="en-US" sz="3200" b="1" dirty="0" smtClean="0">
                <a:latin typeface="楷体_GB2312" pitchFamily="49" charset="-122"/>
                <a:ea typeface="楷体_GB2312" pitchFamily="49" charset="-122"/>
              </a:rPr>
              <a:t>保。祖父拿天保试探翠翠，但翠翠心系傩</a:t>
            </a:r>
            <a:r>
              <a:rPr lang="zh-CN" altLang="en-US" sz="3200" b="1" dirty="0" smtClean="0">
                <a:latin typeface="楷体_GB2312" pitchFamily="49" charset="-122"/>
                <a:ea typeface="楷体_GB2312" pitchFamily="49" charset="-122"/>
              </a:rPr>
              <a:t>送。祖父担心翠翠这种</a:t>
            </a:r>
            <a:r>
              <a:rPr lang="zh-CN" altLang="en-US" sz="3200" b="1" dirty="0" smtClean="0">
                <a:latin typeface="楷体_GB2312" pitchFamily="49" charset="-122"/>
                <a:ea typeface="楷体_GB2312" pitchFamily="49" charset="-122"/>
              </a:rPr>
              <a:t>情感上的执着，以及</a:t>
            </a:r>
            <a:r>
              <a:rPr lang="zh-CN" altLang="en-US" sz="3200" b="1" dirty="0" smtClean="0">
                <a:latin typeface="楷体_GB2312" pitchFamily="49" charset="-122"/>
                <a:ea typeface="楷体_GB2312" pitchFamily="49" charset="-122"/>
              </a:rPr>
              <a:t>对其他选择的</a:t>
            </a:r>
            <a:r>
              <a:rPr lang="zh-CN" altLang="en-US" sz="3200" b="1" dirty="0" smtClean="0">
                <a:latin typeface="楷体_GB2312" pitchFamily="49" charset="-122"/>
                <a:ea typeface="楷体_GB2312" pitchFamily="49" charset="-122"/>
              </a:rPr>
              <a:t>拒绝</a:t>
            </a:r>
            <a:r>
              <a:rPr lang="zh-CN" altLang="en-US" sz="3200" b="1" dirty="0" smtClean="0">
                <a:latin typeface="楷体_GB2312" pitchFamily="49" charset="-122"/>
                <a:ea typeface="楷体_GB2312" pitchFamily="49" charset="-122"/>
              </a:rPr>
              <a:t>态度会</a:t>
            </a:r>
            <a:r>
              <a:rPr lang="zh-CN" altLang="en-US" sz="3200" b="1" dirty="0" smtClean="0">
                <a:latin typeface="楷体_GB2312" pitchFamily="49" charset="-122"/>
                <a:ea typeface="楷体_GB2312" pitchFamily="49" charset="-122"/>
              </a:rPr>
              <a:t>导致不幸</a:t>
            </a:r>
            <a:r>
              <a:rPr lang="zh-CN" altLang="en-US" sz="3200" b="1" dirty="0" smtClean="0"/>
              <a:t>。</a:t>
            </a:r>
            <a:endParaRPr lang="en-US" altLang="zh-CN" sz="3200" b="1" dirty="0" smtClean="0"/>
          </a:p>
          <a:p>
            <a:endParaRPr lang="en-US" altLang="zh-CN" sz="3200" dirty="0" smtClean="0">
              <a:latin typeface="楷体_GB2312" pitchFamily="49" charset="-122"/>
              <a:ea typeface="楷体_GB2312" pitchFamily="49" charset="-122"/>
            </a:endParaRPr>
          </a:p>
          <a:p>
            <a:endParaRPr lang="zh-CN" altLang="en-US" sz="3200" dirty="0" smtClean="0"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10" name="Picture 2" descr="http://img.gmw.cn/imgnews/attachement/jpg/site2/20140711/b8ac6f4096fc152990b30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2571744"/>
            <a:ext cx="5133240" cy="4286256"/>
          </a:xfrm>
          <a:prstGeom prst="rect">
            <a:avLst/>
          </a:prstGeom>
          <a:noFill/>
        </p:spPr>
      </p:pic>
      <p:sp>
        <p:nvSpPr>
          <p:cNvPr id="11" name="矩形 10"/>
          <p:cNvSpPr/>
          <p:nvPr/>
        </p:nvSpPr>
        <p:spPr>
          <a:xfrm>
            <a:off x="5143504" y="3286124"/>
            <a:ext cx="4000496" cy="3539430"/>
          </a:xfrm>
          <a:prstGeom prst="rect">
            <a:avLst/>
          </a:prstGeom>
          <a:solidFill>
            <a:schemeClr val="accent3">
              <a:lumMod val="75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zh-CN" altLang="en-US" sz="3200" b="1" dirty="0" smtClean="0">
                <a:latin typeface="楷体_GB2312" pitchFamily="49" charset="-122"/>
                <a:ea typeface="楷体_GB2312" pitchFamily="49" charset="-122"/>
              </a:rPr>
              <a:t>六、喜轿</a:t>
            </a:r>
            <a:r>
              <a:rPr lang="zh-CN" altLang="en-US" sz="3200" b="1" dirty="0" smtClean="0">
                <a:latin typeface="楷体_GB2312" pitchFamily="49" charset="-122"/>
                <a:ea typeface="楷体_GB2312" pitchFamily="49" charset="-122"/>
              </a:rPr>
              <a:t>渡河</a:t>
            </a:r>
            <a:endParaRPr lang="zh-CN" altLang="en-US" sz="3200" b="1" dirty="0" smtClean="0"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3200" b="1" dirty="0" smtClean="0">
                <a:latin typeface="楷体_GB2312" pitchFamily="49" charset="-122"/>
                <a:ea typeface="楷体_GB2312" pitchFamily="49" charset="-122"/>
              </a:rPr>
              <a:t>    今年的端午，有一队迎</a:t>
            </a:r>
            <a:r>
              <a:rPr lang="zh-CN" altLang="en-US" sz="3200" b="1" dirty="0" smtClean="0">
                <a:latin typeface="楷体_GB2312" pitchFamily="49" charset="-122"/>
                <a:ea typeface="楷体_GB2312" pitchFamily="49" charset="-122"/>
              </a:rPr>
              <a:t>婚送亲的花轿来到渡口渡河</a:t>
            </a:r>
            <a:r>
              <a:rPr lang="zh-CN" altLang="en-US" sz="3200" b="1" dirty="0" smtClean="0">
                <a:latin typeface="楷体_GB2312" pitchFamily="49" charset="-122"/>
                <a:ea typeface="楷体_GB2312" pitchFamily="49" charset="-122"/>
              </a:rPr>
              <a:t>，拨动了翠</a:t>
            </a:r>
            <a:r>
              <a:rPr lang="zh-CN" altLang="en-US" sz="3200" b="1" dirty="0" smtClean="0">
                <a:latin typeface="楷体_GB2312" pitchFamily="49" charset="-122"/>
                <a:ea typeface="楷体_GB2312" pitchFamily="49" charset="-122"/>
              </a:rPr>
              <a:t>翠内心深处的情思，引发了她对爱情的美好憧憬。</a:t>
            </a:r>
            <a:endParaRPr lang="zh-CN" altLang="en-US" sz="3200" b="1" dirty="0"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 animBg="1"/>
      <p:bldP spid="11" grpId="0" build="allAtOnce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4887FC-C9B7-4F2B-9125-95688E8C3009}" type="datetime1">
              <a:rPr lang="en-US" smtClean="0"/>
              <a:pPr/>
              <a:t>12/27/2016</a:t>
            </a:fld>
            <a:endParaRPr lang="zh-CN" altLang="en-US" sz="1800">
              <a:solidFill>
                <a:schemeClr val="tx1"/>
              </a:solidFill>
              <a:ea typeface="+mn-ea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0" y="32446"/>
            <a:ext cx="9144000" cy="3539430"/>
          </a:xfrm>
          <a:prstGeom prst="rect">
            <a:avLst/>
          </a:prstGeom>
          <a:solidFill>
            <a:schemeClr val="accent3">
              <a:lumMod val="75000"/>
            </a:schemeClr>
          </a:solidFill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楷体_GB2312" pitchFamily="49" charset="-122"/>
                <a:ea typeface="楷体_GB2312" pitchFamily="49" charset="-122"/>
              </a:rPr>
              <a:t>    天</a:t>
            </a:r>
            <a:r>
              <a:rPr lang="zh-CN" altLang="en-US" sz="32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楷体_GB2312" pitchFamily="49" charset="-122"/>
                <a:ea typeface="楷体_GB2312" pitchFamily="49" charset="-122"/>
              </a:rPr>
              <a:t>保喜欢翠翠，并先傩送一步托媒人提了亲</a:t>
            </a:r>
            <a:r>
              <a:rPr lang="zh-CN" altLang="en-US" sz="32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楷体_GB2312" pitchFamily="49" charset="-122"/>
                <a:ea typeface="楷体_GB2312" pitchFamily="49" charset="-122"/>
              </a:rPr>
              <a:t>。地方上王团总</a:t>
            </a:r>
            <a:r>
              <a:rPr lang="zh-CN" altLang="en-US" sz="32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楷体_GB2312" pitchFamily="49" charset="-122"/>
                <a:ea typeface="楷体_GB2312" pitchFamily="49" charset="-122"/>
              </a:rPr>
              <a:t>也看上了傩送，情愿以新碾坊为陪嫁</a:t>
            </a:r>
            <a:r>
              <a:rPr lang="zh-CN" altLang="en-US" sz="32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楷体_GB2312" pitchFamily="49" charset="-122"/>
                <a:ea typeface="楷体_GB2312" pitchFamily="49" charset="-122"/>
              </a:rPr>
              <a:t>，把</a:t>
            </a:r>
            <a:r>
              <a:rPr lang="zh-CN" altLang="en-US" sz="32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楷体_GB2312" pitchFamily="49" charset="-122"/>
                <a:ea typeface="楷体_GB2312" pitchFamily="49" charset="-122"/>
              </a:rPr>
              <a:t>女儿许配给傩送。傩送不要碾坊，宁愿娶翠翠，作个摆渡人</a:t>
            </a:r>
            <a:r>
              <a:rPr lang="zh-CN" altLang="en-US" sz="32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楷体_GB2312" pitchFamily="49" charset="-122"/>
                <a:ea typeface="楷体_GB2312" pitchFamily="49" charset="-122"/>
              </a:rPr>
              <a:t>。天</a:t>
            </a:r>
            <a:r>
              <a:rPr lang="zh-CN" altLang="en-US" sz="32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楷体_GB2312" pitchFamily="49" charset="-122"/>
                <a:ea typeface="楷体_GB2312" pitchFamily="49" charset="-122"/>
              </a:rPr>
              <a:t>保把心事告诉了弟弟，说这爱是两年前就已经植下根苗的。弟弟微笑着把话听下去，且告诉哥哥，他爱翠翠也是两年前的事</a:t>
            </a:r>
            <a:r>
              <a:rPr lang="zh-CN" altLang="en-US" sz="32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楷体_GB2312" pitchFamily="49" charset="-122"/>
                <a:ea typeface="楷体_GB2312" pitchFamily="49" charset="-122"/>
              </a:rPr>
              <a:t>。</a:t>
            </a:r>
            <a:endParaRPr lang="zh-CN" altLang="en-US" sz="3200" b="1" dirty="0" smtClean="0">
              <a:solidFill>
                <a:schemeClr val="tx1">
                  <a:lumMod val="85000"/>
                  <a:lumOff val="15000"/>
                </a:schemeClr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571868" y="3714752"/>
            <a:ext cx="5572132" cy="584775"/>
          </a:xfrm>
          <a:prstGeom prst="rect">
            <a:avLst/>
          </a:prstGeom>
          <a:solidFill>
            <a:schemeClr val="accent4">
              <a:lumMod val="50000"/>
              <a:lumOff val="50000"/>
            </a:schemeClr>
          </a:solidFill>
          <a:ln>
            <a:solidFill>
              <a:schemeClr val="accent4">
                <a:lumMod val="50000"/>
                <a:lumOff val="5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楷体_GB2312" pitchFamily="49" charset="-122"/>
                <a:ea typeface="楷体_GB2312" pitchFamily="49" charset="-122"/>
              </a:rPr>
              <a:t>    </a:t>
            </a:r>
            <a:endParaRPr lang="zh-CN" altLang="en-US" sz="3200" b="1" dirty="0">
              <a:solidFill>
                <a:schemeClr val="tx1">
                  <a:lumMod val="85000"/>
                  <a:lumOff val="15000"/>
                </a:schemeClr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3643314"/>
            <a:ext cx="3707847" cy="3214685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  <a:effectLst/>
        </p:spPr>
      </p:pic>
      <p:sp>
        <p:nvSpPr>
          <p:cNvPr id="11" name="矩形 10"/>
          <p:cNvSpPr/>
          <p:nvPr/>
        </p:nvSpPr>
        <p:spPr>
          <a:xfrm>
            <a:off x="3714744" y="3286124"/>
            <a:ext cx="5429256" cy="3539430"/>
          </a:xfrm>
          <a:prstGeom prst="rect">
            <a:avLst/>
          </a:prstGeom>
          <a:solidFill>
            <a:schemeClr val="accent3">
              <a:lumMod val="75000"/>
            </a:schemeClr>
          </a:solidFill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楷体_GB2312" pitchFamily="49" charset="-122"/>
                <a:ea typeface="楷体_GB2312" pitchFamily="49" charset="-122"/>
              </a:rPr>
              <a:t>    爷爷</a:t>
            </a:r>
            <a:r>
              <a:rPr lang="zh-CN" altLang="en-US" sz="32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楷体_GB2312" pitchFamily="49" charset="-122"/>
                <a:ea typeface="楷体_GB2312" pitchFamily="49" charset="-122"/>
              </a:rPr>
              <a:t>晓得孙女的心事，让她自己做主。兄弟俩也约定采用公平而浪漫的唱山歌的方式表达感情，让翠翠自己选择。傩送是唱歌好手，天保自知唱不过弟弟，心灰意冷，断然驾船闯滩做生意。</a:t>
            </a:r>
          </a:p>
        </p:txBody>
      </p:sp>
    </p:spTree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-24"/>
            <a:ext cx="4357686" cy="4031873"/>
          </a:xfrm>
          <a:prstGeom prst="rect">
            <a:avLst/>
          </a:prstGeom>
          <a:solidFill>
            <a:schemeClr val="accent3">
              <a:lumMod val="75000"/>
            </a:schemeClr>
          </a:solidFill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楷体_GB2312" pitchFamily="49" charset="-122"/>
                <a:ea typeface="楷体_GB2312" pitchFamily="49" charset="-122"/>
              </a:rPr>
              <a:t>    碧</a:t>
            </a:r>
            <a:r>
              <a:rPr lang="zh-CN" altLang="en-US" sz="32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楷体_GB2312" pitchFamily="49" charset="-122"/>
                <a:ea typeface="楷体_GB2312" pitchFamily="49" charset="-122"/>
              </a:rPr>
              <a:t>溪边翠翠只听过一夜傩送的歌声，后来歌却再没有响起来。老船夫以为是大老唱的，忍不住去问，大</a:t>
            </a:r>
            <a:r>
              <a:rPr lang="zh-CN" altLang="en-US" sz="32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楷体_GB2312" pitchFamily="49" charset="-122"/>
                <a:ea typeface="楷体_GB2312" pitchFamily="49" charset="-122"/>
              </a:rPr>
              <a:t>老讲</a:t>
            </a:r>
            <a:r>
              <a:rPr lang="zh-CN" altLang="en-US" sz="32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楷体_GB2312" pitchFamily="49" charset="-122"/>
                <a:ea typeface="楷体_GB2312" pitchFamily="49" charset="-122"/>
              </a:rPr>
              <a:t>出</a:t>
            </a:r>
            <a:r>
              <a:rPr lang="zh-CN" altLang="en-US" sz="32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楷体_GB2312" pitchFamily="49" charset="-122"/>
                <a:ea typeface="楷体_GB2312" pitchFamily="49" charset="-122"/>
              </a:rPr>
              <a:t>实情后便走了，</a:t>
            </a:r>
            <a:r>
              <a:rPr lang="zh-CN" altLang="en-US" sz="32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楷体_GB2312" pitchFamily="49" charset="-122"/>
                <a:ea typeface="楷体_GB2312" pitchFamily="49" charset="-122"/>
              </a:rPr>
              <a:t>几天后他听说大老坐下水船出了事，淹死了</a:t>
            </a:r>
            <a:r>
              <a:rPr lang="en-US" altLang="en-US" sz="32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楷体_GB2312" pitchFamily="49" charset="-122"/>
                <a:ea typeface="楷体_GB2312" pitchFamily="49" charset="-122"/>
              </a:rPr>
              <a:t>……</a:t>
            </a:r>
            <a:endParaRPr lang="zh-CN" altLang="en-US" sz="3200" b="1" dirty="0">
              <a:solidFill>
                <a:schemeClr val="tx1">
                  <a:lumMod val="85000"/>
                  <a:lumOff val="15000"/>
                </a:schemeClr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0" y="4155096"/>
            <a:ext cx="9144000" cy="2631490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accent4">
                <a:lumMod val="50000"/>
                <a:lumOff val="5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33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楷体_GB2312" pitchFamily="49" charset="-122"/>
                <a:ea typeface="楷体_GB2312" pitchFamily="49" charset="-122"/>
              </a:rPr>
              <a:t>    码头</a:t>
            </a:r>
            <a:r>
              <a:rPr lang="zh-CN" altLang="en-US" sz="33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楷体_GB2312" pitchFamily="49" charset="-122"/>
                <a:ea typeface="楷体_GB2312" pitchFamily="49" charset="-122"/>
              </a:rPr>
              <a:t>的船总顺顺也忘不了儿子死的原因，所以对老船夫变得冷淡。老船夫操心着孙女的心事，后终于耐不住去问，傩送却因天保的死十分怪责老船夫，自己下桃源去了。船总顺顺也不愿意翠翠再做傩送的媳妇，毕竟天保是因她而死。</a:t>
            </a:r>
          </a:p>
        </p:txBody>
      </p:sp>
      <p:pic>
        <p:nvPicPr>
          <p:cNvPr id="10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383784" y="1"/>
            <a:ext cx="4760216" cy="2928933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-24"/>
            <a:ext cx="9144000" cy="4031873"/>
          </a:xfrm>
          <a:prstGeom prst="rect">
            <a:avLst/>
          </a:prstGeom>
          <a:solidFill>
            <a:schemeClr val="accent3">
              <a:lumMod val="75000"/>
            </a:schemeClr>
          </a:solidFill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楷体_GB2312" pitchFamily="49" charset="-122"/>
                <a:ea typeface="楷体_GB2312" pitchFamily="49" charset="-122"/>
              </a:rPr>
              <a:t>    老</a:t>
            </a:r>
            <a:r>
              <a:rPr lang="zh-CN" altLang="en-US" sz="32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楷体_GB2312" pitchFamily="49" charset="-122"/>
                <a:ea typeface="楷体_GB2312" pitchFamily="49" charset="-122"/>
              </a:rPr>
              <a:t>船夫只好郁闷地回到家，翠翠问他，他也没说起什么。夜里下了大雨，夹杂着吓人的雷声。爷爷说，翠翠莫怕，翠翠说不怕。两人便默默地躺在床上听那雨声雷声。第二天翠翠起来发现船已被冲走，屋后的白塔也冲塌了，翠翠吓得去找爷爷，却发现老人已在雷声</a:t>
            </a:r>
            <a:r>
              <a:rPr lang="zh-CN" altLang="en-US" sz="32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楷体_GB2312" pitchFamily="49" charset="-122"/>
                <a:ea typeface="楷体_GB2312" pitchFamily="49" charset="-122"/>
              </a:rPr>
              <a:t>将息时死去了</a:t>
            </a:r>
            <a:r>
              <a:rPr lang="en-US" altLang="en-US" sz="32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楷体_GB2312" pitchFamily="49" charset="-122"/>
                <a:ea typeface="楷体_GB2312" pitchFamily="49" charset="-122"/>
              </a:rPr>
              <a:t>……</a:t>
            </a:r>
            <a:endParaRPr lang="zh-CN" altLang="en-US" sz="3200" b="1" dirty="0" smtClean="0">
              <a:solidFill>
                <a:schemeClr val="tx1">
                  <a:lumMod val="85000"/>
                  <a:lumOff val="15000"/>
                </a:schemeClr>
              </a:solidFill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32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楷体_GB2312" pitchFamily="49" charset="-122"/>
                <a:ea typeface="楷体_GB2312" pitchFamily="49" charset="-122"/>
              </a:rPr>
              <a:t>    老</a:t>
            </a:r>
            <a:r>
              <a:rPr lang="zh-CN" altLang="en-US" sz="32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楷体_GB2312" pitchFamily="49" charset="-122"/>
                <a:ea typeface="楷体_GB2312" pitchFamily="49" charset="-122"/>
              </a:rPr>
              <a:t>军人杨马兵热心</a:t>
            </a:r>
            <a:r>
              <a:rPr lang="zh-CN" altLang="en-US" sz="32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楷体_GB2312" pitchFamily="49" charset="-122"/>
                <a:ea typeface="楷体_GB2312" pitchFamily="49" charset="-122"/>
              </a:rPr>
              <a:t>地来</a:t>
            </a:r>
            <a:r>
              <a:rPr lang="zh-CN" altLang="en-US" sz="32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楷体_GB2312" pitchFamily="49" charset="-122"/>
                <a:ea typeface="楷体_GB2312" pitchFamily="49" charset="-122"/>
              </a:rPr>
              <a:t>陪伴翠翠，也以渡船为生，</a:t>
            </a:r>
            <a:r>
              <a:rPr lang="zh-CN" altLang="en-US" sz="32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楷体_GB2312" pitchFamily="49" charset="-122"/>
                <a:ea typeface="楷体_GB2312" pitchFamily="49" charset="-122"/>
              </a:rPr>
              <a:t>等待傩</a:t>
            </a:r>
            <a:r>
              <a:rPr lang="zh-CN" altLang="en-US" sz="32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楷体_GB2312" pitchFamily="49" charset="-122"/>
                <a:ea typeface="楷体_GB2312" pitchFamily="49" charset="-122"/>
              </a:rPr>
              <a:t>送的归来。</a:t>
            </a:r>
          </a:p>
        </p:txBody>
      </p:sp>
      <p:sp>
        <p:nvSpPr>
          <p:cNvPr id="5" name="Rectangle 7"/>
          <p:cNvSpPr>
            <a:spLocks noChangeArrowheads="1"/>
          </p:cNvSpPr>
          <p:nvPr/>
        </p:nvSpPr>
        <p:spPr bwMode="auto">
          <a:xfrm>
            <a:off x="0" y="4500570"/>
            <a:ext cx="4786314" cy="1938992"/>
          </a:xfrm>
          <a:prstGeom prst="rect">
            <a:avLst/>
          </a:prstGeom>
          <a:solidFill>
            <a:schemeClr val="accent4">
              <a:lumMod val="65000"/>
              <a:lumOff val="35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_GB2312" pitchFamily="49" charset="-122"/>
                <a:ea typeface="楷体_GB2312" pitchFamily="49" charset="-122"/>
              </a:rPr>
              <a:t>    “</a:t>
            </a:r>
            <a:r>
              <a:rPr lang="zh-CN" altLang="en-US" sz="4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_GB2312" pitchFamily="49" charset="-122"/>
                <a:ea typeface="楷体_GB2312" pitchFamily="49" charset="-122"/>
              </a:rPr>
              <a:t>这个人也许永远不回来了，也许明天回来！”</a:t>
            </a:r>
          </a:p>
        </p:txBody>
      </p:sp>
      <p:pic>
        <p:nvPicPr>
          <p:cNvPr id="6" name="Picture 4" descr="http://www.ytyz.cn/old/jxyj/kejian/yuwen/G2/D4C/D1DY/%B1%DF%B3%C7%A3%BA%B3%C2%D7%D3%B2%D3/tupian/biancheng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62503" y="3571876"/>
            <a:ext cx="4381498" cy="3286124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1071546"/>
            <a:ext cx="9144000" cy="5786454"/>
          </a:xfrm>
          <a:solidFill>
            <a:schemeClr val="accent2">
              <a:lumMod val="20000"/>
              <a:lumOff val="80000"/>
            </a:schemeClr>
          </a:solidFill>
        </p:spPr>
        <p:txBody>
          <a:bodyPr/>
          <a:lstStyle/>
          <a:p>
            <a:pPr marL="0" indent="0"/>
            <a:r>
              <a:rPr lang="zh-CN" altLang="en-US" sz="3600" b="1" dirty="0" smtClean="0">
                <a:latin typeface="+mn-ea"/>
              </a:rPr>
              <a:t> 回答</a:t>
            </a:r>
            <a:r>
              <a:rPr lang="zh-CN" altLang="en-US" sz="3600" b="1" dirty="0" smtClean="0">
                <a:latin typeface="+mn-ea"/>
              </a:rPr>
              <a:t>傩送“我是翠翠”</a:t>
            </a:r>
          </a:p>
          <a:p>
            <a:pPr marL="0" indent="0">
              <a:buNone/>
            </a:pPr>
            <a:r>
              <a:rPr lang="en-US" altLang="zh-CN" sz="3600" b="1" dirty="0" smtClean="0">
                <a:solidFill>
                  <a:schemeClr val="tx2">
                    <a:lumMod val="75000"/>
                  </a:schemeClr>
                </a:solidFill>
                <a:latin typeface="+mn-ea"/>
              </a:rPr>
              <a:t>    ——</a:t>
            </a:r>
            <a:r>
              <a:rPr lang="zh-CN" altLang="en-US" sz="3600" b="1" dirty="0" smtClean="0">
                <a:solidFill>
                  <a:schemeClr val="tx2">
                    <a:lumMod val="75000"/>
                  </a:schemeClr>
                </a:solidFill>
                <a:latin typeface="+mn-ea"/>
              </a:rPr>
              <a:t>纯真</a:t>
            </a:r>
            <a:r>
              <a:rPr lang="zh-CN" altLang="en-US" sz="3600" b="1" dirty="0" smtClean="0">
                <a:solidFill>
                  <a:schemeClr val="tx2">
                    <a:lumMod val="75000"/>
                  </a:schemeClr>
                </a:solidFill>
                <a:latin typeface="+mn-ea"/>
              </a:rPr>
              <a:t>可爱</a:t>
            </a:r>
            <a:endParaRPr lang="en-US" altLang="zh-CN" sz="3600" b="1" dirty="0" smtClean="0">
              <a:solidFill>
                <a:schemeClr val="tx2">
                  <a:lumMod val="75000"/>
                </a:schemeClr>
              </a:solidFill>
              <a:latin typeface="+mn-ea"/>
            </a:endParaRPr>
          </a:p>
          <a:p>
            <a:pPr marL="0" indent="0"/>
            <a:r>
              <a:rPr lang="zh-CN" altLang="en-US" sz="3600" b="1" dirty="0" smtClean="0">
                <a:latin typeface="+mn-ea"/>
              </a:rPr>
              <a:t> 轻轻地</a:t>
            </a:r>
            <a:r>
              <a:rPr lang="zh-CN" altLang="en-US" sz="3600" b="1" dirty="0" smtClean="0">
                <a:latin typeface="+mn-ea"/>
              </a:rPr>
              <a:t>说：“你个悖时砍脑壳的！</a:t>
            </a:r>
            <a:r>
              <a:rPr lang="zh-CN" altLang="en-US" sz="3600" b="1" dirty="0" smtClean="0">
                <a:latin typeface="+mn-ea"/>
              </a:rPr>
              <a:t>”</a:t>
            </a:r>
            <a:endParaRPr lang="en-US" altLang="zh-CN" sz="3600" b="1" dirty="0" smtClean="0">
              <a:latin typeface="+mn-ea"/>
            </a:endParaRPr>
          </a:p>
          <a:p>
            <a:pPr marL="0" indent="0">
              <a:buNone/>
            </a:pPr>
            <a:r>
              <a:rPr lang="en-US" altLang="zh-CN" sz="3600" b="1" dirty="0" smtClean="0">
                <a:latin typeface="+mn-ea"/>
              </a:rPr>
              <a:t>    </a:t>
            </a:r>
            <a:r>
              <a:rPr lang="en-US" altLang="zh-CN" sz="3600" b="1" dirty="0" smtClean="0">
                <a:solidFill>
                  <a:schemeClr val="tx2">
                    <a:lumMod val="75000"/>
                  </a:schemeClr>
                </a:solidFill>
                <a:latin typeface="+mn-ea"/>
              </a:rPr>
              <a:t>——</a:t>
            </a:r>
            <a:r>
              <a:rPr lang="zh-CN" altLang="en-US" sz="3600" b="1" dirty="0" smtClean="0">
                <a:solidFill>
                  <a:schemeClr val="tx2">
                    <a:lumMod val="75000"/>
                  </a:schemeClr>
                </a:solidFill>
                <a:latin typeface="+mn-ea"/>
              </a:rPr>
              <a:t>温和柔顺、纯真</a:t>
            </a:r>
            <a:r>
              <a:rPr lang="zh-CN" altLang="en-US" sz="3600" b="1" dirty="0" smtClean="0">
                <a:solidFill>
                  <a:schemeClr val="tx2">
                    <a:lumMod val="75000"/>
                  </a:schemeClr>
                </a:solidFill>
                <a:latin typeface="+mn-ea"/>
              </a:rPr>
              <a:t>自持</a:t>
            </a:r>
            <a:endParaRPr lang="en-US" altLang="zh-CN" sz="3600" b="1" dirty="0" smtClean="0">
              <a:solidFill>
                <a:schemeClr val="tx2">
                  <a:lumMod val="75000"/>
                </a:schemeClr>
              </a:solidFill>
              <a:latin typeface="+mn-ea"/>
            </a:endParaRPr>
          </a:p>
          <a:p>
            <a:pPr marL="0" indent="0"/>
            <a:r>
              <a:rPr lang="zh-CN" altLang="en-US" sz="3600" b="1" dirty="0" smtClean="0">
                <a:latin typeface="+mn-ea"/>
              </a:rPr>
              <a:t>（</a:t>
            </a:r>
            <a:r>
              <a:rPr lang="zh-CN" altLang="en-US" sz="3600" b="1" dirty="0" smtClean="0">
                <a:latin typeface="+mn-ea"/>
              </a:rPr>
              <a:t>祖父）不加检点笑着说：</a:t>
            </a:r>
            <a:r>
              <a:rPr lang="en-US" sz="3600" b="1" dirty="0" smtClean="0">
                <a:latin typeface="+mn-ea"/>
              </a:rPr>
              <a:t>“</a:t>
            </a:r>
            <a:r>
              <a:rPr lang="zh-CN" altLang="en-US" sz="3600" b="1" dirty="0" smtClean="0">
                <a:latin typeface="+mn-ea"/>
              </a:rPr>
              <a:t>翠翠，假若大老要你做媳妇，请人来做媒，你答应不答应？</a:t>
            </a:r>
            <a:r>
              <a:rPr lang="en-US" sz="3600" b="1" dirty="0" smtClean="0">
                <a:latin typeface="+mn-ea"/>
              </a:rPr>
              <a:t>”</a:t>
            </a:r>
            <a:r>
              <a:rPr lang="zh-CN" altLang="en-US" sz="3600" b="1" dirty="0" smtClean="0">
                <a:latin typeface="+mn-ea"/>
              </a:rPr>
              <a:t>翠翠就说：</a:t>
            </a:r>
            <a:r>
              <a:rPr lang="en-US" sz="3600" b="1" dirty="0" smtClean="0">
                <a:latin typeface="+mn-ea"/>
              </a:rPr>
              <a:t>“</a:t>
            </a:r>
            <a:r>
              <a:rPr lang="zh-CN" altLang="en-US" sz="3600" b="1" dirty="0" smtClean="0">
                <a:latin typeface="+mn-ea"/>
              </a:rPr>
              <a:t>爷爷，你疯了！再说我就生你的气！</a:t>
            </a:r>
            <a:r>
              <a:rPr lang="en-US" sz="3600" b="1" dirty="0" smtClean="0">
                <a:latin typeface="+mn-ea"/>
              </a:rPr>
              <a:t>”</a:t>
            </a:r>
            <a:endParaRPr lang="zh-CN" altLang="en-US" sz="3600" b="1" dirty="0" smtClean="0">
              <a:latin typeface="+mn-ea"/>
            </a:endParaRPr>
          </a:p>
          <a:p>
            <a:pPr marL="0" indent="0">
              <a:buNone/>
            </a:pPr>
            <a:r>
              <a:rPr lang="en-US" sz="3600" b="1" dirty="0" smtClean="0">
                <a:latin typeface="+mn-ea"/>
              </a:rPr>
              <a:t>    </a:t>
            </a:r>
            <a:r>
              <a:rPr lang="en-US" sz="3600" b="1" dirty="0" smtClean="0">
                <a:solidFill>
                  <a:schemeClr val="tx2">
                    <a:lumMod val="75000"/>
                  </a:schemeClr>
                </a:solidFill>
                <a:latin typeface="+mn-ea"/>
              </a:rPr>
              <a:t>——</a:t>
            </a:r>
            <a:r>
              <a:rPr lang="zh-CN" altLang="en-US" sz="3600" b="1" dirty="0" smtClean="0">
                <a:solidFill>
                  <a:schemeClr val="tx2">
                    <a:lumMod val="75000"/>
                  </a:schemeClr>
                </a:solidFill>
                <a:latin typeface="+mn-ea"/>
              </a:rPr>
              <a:t>少女情态：羞涩娇媚，真纯可爱</a:t>
            </a:r>
            <a:endParaRPr lang="en-US" altLang="zh-CN" sz="3600" b="1" dirty="0" smtClean="0">
              <a:solidFill>
                <a:schemeClr val="tx2">
                  <a:lumMod val="75000"/>
                </a:schemeClr>
              </a:solidFill>
              <a:latin typeface="+mn-ea"/>
            </a:endParaRPr>
          </a:p>
          <a:p>
            <a:pPr marL="0" indent="0"/>
            <a:endParaRPr lang="en-US" altLang="zh-CN" dirty="0" smtClean="0"/>
          </a:p>
          <a:p>
            <a:pPr>
              <a:buNone/>
            </a:pPr>
            <a:endParaRPr lang="zh-CN" altLang="en-US" dirty="0"/>
          </a:p>
        </p:txBody>
      </p:sp>
      <p:sp>
        <p:nvSpPr>
          <p:cNvPr id="5" name="标题 1"/>
          <p:cNvSpPr txBox="1">
            <a:spLocks/>
          </p:cNvSpPr>
          <p:nvPr/>
        </p:nvSpPr>
        <p:spPr bwMode="auto">
          <a:xfrm>
            <a:off x="71438" y="71438"/>
            <a:ext cx="5429256" cy="785794"/>
          </a:xfrm>
          <a:prstGeom prst="rect">
            <a:avLst/>
          </a:prstGeom>
          <a:solidFill>
            <a:srgbClr val="92D050"/>
          </a:solidFill>
          <a:ln w="9525">
            <a:noFill/>
            <a:miter lim="800000"/>
            <a:headEnd/>
            <a:tailEnd/>
          </a:ln>
          <a:effectLst>
            <a:innerShdw blurRad="63500" dist="50800" dir="2700000">
              <a:prstClr val="black">
                <a:alpha val="50000"/>
              </a:prstClr>
            </a:innerShdw>
          </a:effec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914400" marR="0" lvl="0" indent="-9144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华文琥珀" pitchFamily="2" charset="-122"/>
                <a:ea typeface="华文琥珀" pitchFamily="2" charset="-122"/>
                <a:cs typeface="+mj-cs"/>
                <a:sym typeface="Calibri" pitchFamily="34" charset="0"/>
              </a:rPr>
              <a:t>人物之美</a:t>
            </a:r>
            <a:r>
              <a:rPr kumimoji="0" lang="en-US" altLang="zh-CN" sz="4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华文琥珀" pitchFamily="2" charset="-122"/>
                <a:ea typeface="华文琥珀" pitchFamily="2" charset="-122"/>
                <a:cs typeface="+mj-cs"/>
                <a:sym typeface="Calibri" pitchFamily="34" charset="0"/>
              </a:rPr>
              <a:t>——</a:t>
            </a:r>
            <a:r>
              <a:rPr kumimoji="0" lang="zh-CN" altLang="en-US" sz="4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华文琥珀" pitchFamily="2" charset="-122"/>
                <a:ea typeface="华文琥珀" pitchFamily="2" charset="-122"/>
                <a:cs typeface="+mj-cs"/>
                <a:sym typeface="Calibri" pitchFamily="34" charset="0"/>
              </a:rPr>
              <a:t>翠翠</a:t>
            </a:r>
            <a:endParaRPr kumimoji="0" lang="zh-CN" altLang="en-US" sz="4800" b="0" i="0" u="none" strike="noStrike" kern="0" cap="none" spc="0" normalizeH="0" baseline="0" noProof="0" dirty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华文琥珀" pitchFamily="2" charset="-122"/>
              <a:ea typeface="华文琥珀" pitchFamily="2" charset="-122"/>
              <a:cs typeface="+mj-cs"/>
              <a:sym typeface="Calibri" pitchFamily="34" charset="0"/>
            </a:endParaRPr>
          </a:p>
        </p:txBody>
      </p:sp>
    </p:spTree>
  </p:cSld>
  <p:clrMapOvr>
    <a:masterClrMapping/>
  </p:clrMapOvr>
  <p:transition advClick="0" advTm="2000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857232"/>
            <a:ext cx="9144000" cy="6000768"/>
          </a:xfrm>
          <a:solidFill>
            <a:schemeClr val="accent2">
              <a:lumMod val="20000"/>
              <a:lumOff val="80000"/>
            </a:schemeClr>
          </a:solidFill>
        </p:spPr>
        <p:txBody>
          <a:bodyPr/>
          <a:lstStyle/>
          <a:p>
            <a:pPr marL="0" indent="0">
              <a:spcBef>
                <a:spcPts val="0"/>
              </a:spcBef>
            </a:pPr>
            <a:r>
              <a:rPr lang="zh-CN" altLang="en-US" sz="3600" b="1" dirty="0" smtClean="0">
                <a:latin typeface="+mn-ea"/>
              </a:rPr>
              <a:t>  但</a:t>
            </a:r>
            <a:r>
              <a:rPr lang="zh-CN" altLang="en-US" sz="3600" b="1" dirty="0" smtClean="0">
                <a:latin typeface="+mn-ea"/>
              </a:rPr>
              <a:t>男子听去却是另一种好意，男的以为是她要狗莫向好人乱叫，放肆的笑着，不见了</a:t>
            </a:r>
            <a:r>
              <a:rPr lang="zh-CN" altLang="en-US" sz="3600" b="1" dirty="0" smtClean="0">
                <a:latin typeface="+mn-ea"/>
              </a:rPr>
              <a:t>。</a:t>
            </a:r>
            <a:endParaRPr lang="zh-CN" altLang="en-US" sz="3600" b="1" dirty="0" smtClean="0">
              <a:latin typeface="+mn-ea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US" sz="3600" b="1" dirty="0" smtClean="0">
                <a:solidFill>
                  <a:schemeClr val="tx2">
                    <a:lumMod val="75000"/>
                  </a:schemeClr>
                </a:solidFill>
                <a:latin typeface="+mn-ea"/>
              </a:rPr>
              <a:t>    ——</a:t>
            </a:r>
            <a:r>
              <a:rPr lang="zh-CN" altLang="en-US" sz="3600" b="1" dirty="0" smtClean="0">
                <a:solidFill>
                  <a:schemeClr val="tx2">
                    <a:lumMod val="75000"/>
                  </a:schemeClr>
                </a:solidFill>
                <a:latin typeface="+mn-ea"/>
              </a:rPr>
              <a:t>境由心生</a:t>
            </a:r>
            <a:r>
              <a:rPr lang="zh-CN" altLang="en-US" sz="3600" b="1" dirty="0" smtClean="0">
                <a:solidFill>
                  <a:schemeClr val="tx2">
                    <a:lumMod val="75000"/>
                  </a:schemeClr>
                </a:solidFill>
                <a:latin typeface="+mn-ea"/>
              </a:rPr>
              <a:t>，“好意”表明二老善良</a:t>
            </a:r>
            <a:r>
              <a:rPr lang="zh-CN" altLang="en-US" sz="3600" b="1" dirty="0" smtClean="0">
                <a:solidFill>
                  <a:schemeClr val="tx2">
                    <a:lumMod val="75000"/>
                  </a:schemeClr>
                </a:solidFill>
                <a:latin typeface="+mn-ea"/>
              </a:rPr>
              <a:t>质朴，</a:t>
            </a:r>
            <a:r>
              <a:rPr lang="zh-CN" altLang="en-US" sz="3600" b="1" dirty="0" smtClean="0">
                <a:solidFill>
                  <a:schemeClr val="tx2">
                    <a:lumMod val="75000"/>
                  </a:schemeClr>
                </a:solidFill>
                <a:latin typeface="+mn-ea"/>
              </a:rPr>
              <a:t>不往坏处想，心性磊落。“放肆的笑”表现二老对翠翠误会并骂他不计较，宽容豁达。</a:t>
            </a:r>
          </a:p>
          <a:p>
            <a:pPr marL="0" indent="0">
              <a:spcBef>
                <a:spcPts val="0"/>
              </a:spcBef>
            </a:pPr>
            <a:r>
              <a:rPr lang="zh-CN" altLang="en-US" sz="3600" b="1" dirty="0" smtClean="0">
                <a:latin typeface="+mn-ea"/>
              </a:rPr>
              <a:t> 伙计受傩送所托，专程</a:t>
            </a:r>
            <a:r>
              <a:rPr lang="zh-CN" altLang="en-US" sz="3600" b="1" dirty="0" smtClean="0">
                <a:latin typeface="+mn-ea"/>
              </a:rPr>
              <a:t>护送翠翠回家</a:t>
            </a:r>
            <a:r>
              <a:rPr lang="zh-CN" altLang="en-US" sz="3600" b="1" dirty="0" smtClean="0">
                <a:latin typeface="+mn-ea"/>
              </a:rPr>
              <a:t>，并介绍傩</a:t>
            </a:r>
            <a:r>
              <a:rPr lang="zh-CN" altLang="en-US" sz="3600" b="1" dirty="0" smtClean="0">
                <a:latin typeface="+mn-ea"/>
              </a:rPr>
              <a:t>送在当地有“岳云”之称。 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3600" b="1" dirty="0" smtClean="0">
                <a:solidFill>
                  <a:schemeClr val="tx2">
                    <a:lumMod val="75000"/>
                  </a:schemeClr>
                </a:solidFill>
                <a:latin typeface="+mn-ea"/>
              </a:rPr>
              <a:t>    ——</a:t>
            </a:r>
            <a:r>
              <a:rPr lang="zh-CN" altLang="en-US" sz="3600" b="1" dirty="0" smtClean="0">
                <a:solidFill>
                  <a:schemeClr val="tx2">
                    <a:lumMod val="75000"/>
                  </a:schemeClr>
                </a:solidFill>
                <a:latin typeface="+mn-ea"/>
              </a:rPr>
              <a:t>表现其</a:t>
            </a:r>
            <a:r>
              <a:rPr lang="zh-CN" altLang="en-US" sz="3600" b="1" dirty="0" smtClean="0">
                <a:solidFill>
                  <a:schemeClr val="tx2">
                    <a:lumMod val="75000"/>
                  </a:schemeClr>
                </a:solidFill>
                <a:latin typeface="+mn-ea"/>
              </a:rPr>
              <a:t>善良体贴，心思细腻。没有富二代的骄娇二气，平易</a:t>
            </a:r>
            <a:r>
              <a:rPr lang="zh-CN" altLang="en-US" sz="3600" b="1" dirty="0" smtClean="0">
                <a:solidFill>
                  <a:schemeClr val="tx2">
                    <a:lumMod val="75000"/>
                  </a:schemeClr>
                </a:solidFill>
                <a:latin typeface="+mn-ea"/>
              </a:rPr>
              <a:t>可亲。</a:t>
            </a:r>
            <a:endParaRPr lang="zh-CN" altLang="en-US" sz="3600" b="1" dirty="0">
              <a:solidFill>
                <a:schemeClr val="tx2">
                  <a:lumMod val="75000"/>
                </a:schemeClr>
              </a:solidFill>
              <a:latin typeface="+mn-ea"/>
            </a:endParaRPr>
          </a:p>
        </p:txBody>
      </p:sp>
      <p:sp>
        <p:nvSpPr>
          <p:cNvPr id="5" name="标题 1"/>
          <p:cNvSpPr txBox="1">
            <a:spLocks/>
          </p:cNvSpPr>
          <p:nvPr/>
        </p:nvSpPr>
        <p:spPr bwMode="auto">
          <a:xfrm>
            <a:off x="71438" y="71438"/>
            <a:ext cx="5429256" cy="785794"/>
          </a:xfrm>
          <a:prstGeom prst="rect">
            <a:avLst/>
          </a:prstGeom>
          <a:solidFill>
            <a:srgbClr val="92D050"/>
          </a:solidFill>
          <a:ln w="9525">
            <a:noFill/>
            <a:miter lim="800000"/>
            <a:headEnd/>
            <a:tailEnd/>
          </a:ln>
          <a:effectLst>
            <a:innerShdw blurRad="63500" dist="50800" dir="2700000">
              <a:prstClr val="black">
                <a:alpha val="50000"/>
              </a:prstClr>
            </a:innerShdw>
          </a:effec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914400" marR="0" lvl="0" indent="-9144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华文琥珀" pitchFamily="2" charset="-122"/>
                <a:ea typeface="华文琥珀" pitchFamily="2" charset="-122"/>
                <a:cs typeface="+mj-cs"/>
                <a:sym typeface="Calibri" pitchFamily="34" charset="0"/>
              </a:rPr>
              <a:t>人物之美</a:t>
            </a:r>
            <a:r>
              <a:rPr kumimoji="0" lang="en-US" altLang="zh-CN" sz="4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华文琥珀" pitchFamily="2" charset="-122"/>
                <a:ea typeface="华文琥珀" pitchFamily="2" charset="-122"/>
                <a:cs typeface="+mj-cs"/>
                <a:sym typeface="Calibri" pitchFamily="34" charset="0"/>
              </a:rPr>
              <a:t>——</a:t>
            </a:r>
            <a:r>
              <a:rPr kumimoji="0" lang="zh-CN" altLang="en-US" sz="4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华文琥珀" pitchFamily="2" charset="-122"/>
                <a:ea typeface="华文琥珀" pitchFamily="2" charset="-122"/>
                <a:cs typeface="+mj-cs"/>
                <a:sym typeface="Calibri" pitchFamily="34" charset="0"/>
              </a:rPr>
              <a:t>傩送</a:t>
            </a:r>
            <a:endParaRPr kumimoji="0" lang="zh-CN" altLang="en-US" sz="4800" b="0" i="0" u="none" strike="noStrike" kern="0" cap="none" spc="0" normalizeH="0" baseline="0" noProof="0" dirty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华文琥珀" pitchFamily="2" charset="-122"/>
              <a:ea typeface="华文琥珀" pitchFamily="2" charset="-122"/>
              <a:cs typeface="+mj-cs"/>
              <a:sym typeface="Calibri" pitchFamily="34" charset="0"/>
            </a:endParaRPr>
          </a:p>
        </p:txBody>
      </p:sp>
    </p:spTree>
  </p:cSld>
  <p:clrMapOvr>
    <a:masterClrMapping/>
  </p:clrMapOvr>
  <p:transition advClick="0" advTm="2000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4887FC-C9B7-4F2B-9125-95688E8C3009}" type="datetime1">
              <a:rPr lang="en-US"/>
              <a:pPr/>
              <a:t>12/27/2016</a:t>
            </a:fld>
            <a:endParaRPr lang="zh-CN" altLang="en-US" sz="1800">
              <a:solidFill>
                <a:schemeClr val="tx1"/>
              </a:solidFill>
              <a:ea typeface="宋体" pitchFamily="2" charset="-122"/>
            </a:endParaRPr>
          </a:p>
        </p:txBody>
      </p:sp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>
          <a:xfrm>
            <a:off x="428596" y="1214422"/>
            <a:ext cx="8229600" cy="2928958"/>
          </a:xfrm>
        </p:spPr>
        <p:txBody>
          <a:bodyPr/>
          <a:lstStyle/>
          <a:p>
            <a:pPr marL="0" indent="0" algn="l"/>
            <a:r>
              <a:rPr lang="zh-CN" altLang="en-US" sz="4800" b="1" dirty="0">
                <a:latin typeface="黑体" pitchFamily="2" charset="-122"/>
                <a:ea typeface="黑体" pitchFamily="2" charset="-122"/>
              </a:rPr>
              <a:t>    我行过许多地方的桥，看过许多次的云，喝过许多种类的酒，却只爱过一个正当最好年龄的人。</a:t>
            </a:r>
          </a:p>
        </p:txBody>
      </p:sp>
      <p:sp>
        <p:nvSpPr>
          <p:cNvPr id="25604" name="Rectangle 4"/>
          <p:cNvSpPr>
            <a:spLocks noChangeArrowheads="1"/>
          </p:cNvSpPr>
          <p:nvPr/>
        </p:nvSpPr>
        <p:spPr bwMode="auto">
          <a:xfrm>
            <a:off x="177800" y="187325"/>
            <a:ext cx="2736850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zh-CN" altLang="en-US" sz="3200" b="1" dirty="0">
                <a:solidFill>
                  <a:srgbClr val="FFFF00"/>
                </a:solidFill>
                <a:latin typeface="Calibri" pitchFamily="34" charset="0"/>
                <a:ea typeface="宋体" pitchFamily="2" charset="-122"/>
                <a:sym typeface="Calibri" pitchFamily="34" charset="0"/>
              </a:rPr>
              <a:t>民国最美情话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928670"/>
            <a:ext cx="9144000" cy="5929330"/>
          </a:xfrm>
          <a:solidFill>
            <a:schemeClr val="accent2">
              <a:lumMod val="20000"/>
              <a:lumOff val="80000"/>
            </a:schemeClr>
          </a:solidFill>
        </p:spPr>
        <p:txBody>
          <a:bodyPr/>
          <a:lstStyle/>
          <a:p>
            <a:pPr>
              <a:spcBef>
                <a:spcPts val="600"/>
              </a:spcBef>
            </a:pPr>
            <a:r>
              <a:rPr lang="zh-CN" altLang="en-US" sz="3600" b="1" dirty="0" smtClean="0"/>
              <a:t>从</a:t>
            </a:r>
            <a:r>
              <a:rPr lang="zh-CN" altLang="en-US" sz="3600" b="1" dirty="0" smtClean="0"/>
              <a:t>声音上听得出翠翠</a:t>
            </a:r>
            <a:r>
              <a:rPr lang="zh-CN" altLang="en-US" sz="3600" b="1" dirty="0" smtClean="0"/>
              <a:t>年纪。</a:t>
            </a:r>
            <a:endParaRPr lang="en-US" altLang="zh-CN" sz="3600" b="1" dirty="0" smtClean="0"/>
          </a:p>
          <a:p>
            <a:pPr>
              <a:spcBef>
                <a:spcPts val="600"/>
              </a:spcBef>
              <a:buNone/>
            </a:pPr>
            <a:r>
              <a:rPr lang="en-US" altLang="zh-CN" sz="3600" b="1" dirty="0" smtClean="0">
                <a:solidFill>
                  <a:schemeClr val="accent2">
                    <a:lumMod val="50000"/>
                  </a:schemeClr>
                </a:solidFill>
              </a:rPr>
              <a:t>——</a:t>
            </a:r>
            <a:r>
              <a:rPr lang="zh-CN" altLang="en-US" sz="3600" b="1" dirty="0" smtClean="0">
                <a:solidFill>
                  <a:schemeClr val="accent2">
                    <a:lumMod val="50000"/>
                  </a:schemeClr>
                </a:solidFill>
              </a:rPr>
              <a:t>傩</a:t>
            </a:r>
            <a:r>
              <a:rPr lang="zh-CN" altLang="en-US" sz="3600" b="1" dirty="0" smtClean="0">
                <a:solidFill>
                  <a:schemeClr val="accent2">
                    <a:lumMod val="50000"/>
                  </a:schemeClr>
                </a:solidFill>
              </a:rPr>
              <a:t>送爱上翠翠不因美貌，只因性情</a:t>
            </a:r>
            <a:r>
              <a:rPr lang="zh-CN" altLang="en-US" sz="3600" b="1" dirty="0" smtClean="0">
                <a:solidFill>
                  <a:schemeClr val="accent2">
                    <a:lumMod val="50000"/>
                  </a:schemeClr>
                </a:solidFill>
              </a:rPr>
              <a:t>。</a:t>
            </a:r>
            <a:endParaRPr lang="en-US" altLang="zh-CN" sz="3600" b="1" dirty="0" smtClean="0">
              <a:solidFill>
                <a:schemeClr val="accent2">
                  <a:lumMod val="50000"/>
                </a:schemeClr>
              </a:solidFill>
            </a:endParaRPr>
          </a:p>
          <a:p>
            <a:pPr>
              <a:spcBef>
                <a:spcPts val="600"/>
              </a:spcBef>
            </a:pPr>
            <a:r>
              <a:rPr lang="zh-CN" altLang="en-US" sz="3600" b="1" dirty="0" smtClean="0"/>
              <a:t>但是</a:t>
            </a:r>
            <a:r>
              <a:rPr lang="zh-CN" altLang="en-US" sz="3600" b="1" dirty="0" smtClean="0"/>
              <a:t>另外一件事，属于自己不关祖父的，却使翠翠沉默了一个晚上</a:t>
            </a:r>
            <a:r>
              <a:rPr lang="zh-CN" altLang="en-US" sz="3600" b="1" dirty="0" smtClean="0"/>
              <a:t>。</a:t>
            </a:r>
            <a:endParaRPr lang="zh-CN" altLang="en-US" sz="3600" b="1" dirty="0" smtClean="0"/>
          </a:p>
          <a:p>
            <a:pPr>
              <a:spcBef>
                <a:spcPts val="600"/>
              </a:spcBef>
              <a:buNone/>
            </a:pPr>
            <a:r>
              <a:rPr lang="en-US" sz="3600" b="1" dirty="0" smtClean="0">
                <a:solidFill>
                  <a:schemeClr val="accent2">
                    <a:lumMod val="50000"/>
                  </a:schemeClr>
                </a:solidFill>
              </a:rPr>
              <a:t>——</a:t>
            </a:r>
            <a:r>
              <a:rPr lang="zh-CN" altLang="en-US" sz="3600" b="1" dirty="0" smtClean="0">
                <a:solidFill>
                  <a:schemeClr val="accent2">
                    <a:lumMod val="50000"/>
                  </a:schemeClr>
                </a:solidFill>
              </a:rPr>
              <a:t>爱情已经萌芽，有了心思的</a:t>
            </a:r>
            <a:r>
              <a:rPr lang="zh-CN" altLang="en-US" sz="3600" b="1" dirty="0" smtClean="0">
                <a:solidFill>
                  <a:schemeClr val="accent2">
                    <a:lumMod val="50000"/>
                  </a:schemeClr>
                </a:solidFill>
              </a:rPr>
              <a:t>少女辗转反侧</a:t>
            </a:r>
            <a:r>
              <a:rPr lang="zh-CN" altLang="en-US" sz="3600" b="1" dirty="0" smtClean="0">
                <a:solidFill>
                  <a:schemeClr val="accent2">
                    <a:lumMod val="50000"/>
                  </a:schemeClr>
                </a:solidFill>
              </a:rPr>
              <a:t>，寤寐思服，彻夜不眠。</a:t>
            </a:r>
          </a:p>
          <a:p>
            <a:pPr>
              <a:spcBef>
                <a:spcPts val="600"/>
              </a:spcBef>
            </a:pPr>
            <a:r>
              <a:rPr lang="zh-CN" altLang="en-US" sz="3600" b="1" dirty="0" smtClean="0"/>
              <a:t>但</a:t>
            </a:r>
            <a:r>
              <a:rPr lang="zh-CN" altLang="en-US" sz="3600" b="1" dirty="0" smtClean="0"/>
              <a:t>这印象不知为什么原因，总不如那个端午所经过的事情甜而美</a:t>
            </a:r>
            <a:r>
              <a:rPr lang="zh-CN" altLang="en-US" sz="3600" b="1" dirty="0" smtClean="0"/>
              <a:t>。</a:t>
            </a:r>
            <a:endParaRPr lang="zh-CN" altLang="en-US" sz="3600" b="1" dirty="0" smtClean="0"/>
          </a:p>
          <a:p>
            <a:pPr>
              <a:spcBef>
                <a:spcPts val="600"/>
              </a:spcBef>
              <a:buNone/>
            </a:pPr>
            <a:r>
              <a:rPr lang="en-US" sz="3600" b="1" dirty="0" smtClean="0">
                <a:solidFill>
                  <a:schemeClr val="accent2">
                    <a:lumMod val="50000"/>
                  </a:schemeClr>
                </a:solidFill>
              </a:rPr>
              <a:t>——</a:t>
            </a:r>
            <a:r>
              <a:rPr lang="zh-CN" altLang="en-US" sz="3600" b="1" dirty="0" smtClean="0">
                <a:solidFill>
                  <a:schemeClr val="accent2">
                    <a:lumMod val="50000"/>
                  </a:schemeClr>
                </a:solidFill>
              </a:rPr>
              <a:t>那个端午最珍贵，爱情因真而甜，因善而美，因甜美而难以忘怀</a:t>
            </a:r>
            <a:r>
              <a:rPr lang="zh-CN" altLang="en-US" sz="3600" b="1" dirty="0" smtClean="0">
                <a:solidFill>
                  <a:schemeClr val="accent2">
                    <a:lumMod val="50000"/>
                  </a:schemeClr>
                </a:solidFill>
              </a:rPr>
              <a:t>。</a:t>
            </a:r>
            <a:endParaRPr lang="zh-CN" altLang="en-US" sz="3600" b="1" dirty="0" smtClean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5" name="标题 1"/>
          <p:cNvSpPr txBox="1">
            <a:spLocks/>
          </p:cNvSpPr>
          <p:nvPr/>
        </p:nvSpPr>
        <p:spPr bwMode="auto">
          <a:xfrm>
            <a:off x="71438" y="71438"/>
            <a:ext cx="5286380" cy="785794"/>
          </a:xfrm>
          <a:prstGeom prst="rect">
            <a:avLst/>
          </a:prstGeom>
          <a:solidFill>
            <a:srgbClr val="92D050"/>
          </a:solidFill>
          <a:ln w="9525">
            <a:noFill/>
            <a:miter lim="800000"/>
            <a:headEnd/>
            <a:tailEnd/>
          </a:ln>
          <a:effectLst>
            <a:innerShdw blurRad="63500" dist="50800" dir="2700000">
              <a:prstClr val="black">
                <a:alpha val="50000"/>
              </a:prstClr>
            </a:innerShdw>
          </a:effec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914400" lvl="0" indent="-914400"/>
            <a:r>
              <a:rPr lang="zh-CN" altLang="en-US" sz="4800" kern="0" dirty="0" smtClean="0">
                <a:solidFill>
                  <a:srgbClr val="000099"/>
                </a:solidFill>
                <a:latin typeface="华文琥珀" pitchFamily="2" charset="-122"/>
                <a:ea typeface="华文琥珀" pitchFamily="2" charset="-122"/>
                <a:cs typeface="+mj-cs"/>
                <a:sym typeface="Calibri" pitchFamily="34" charset="0"/>
              </a:rPr>
              <a:t>情感</a:t>
            </a:r>
            <a:r>
              <a:rPr lang="zh-CN" altLang="en-US" sz="4800" kern="0" dirty="0" smtClean="0">
                <a:solidFill>
                  <a:srgbClr val="000099"/>
                </a:solidFill>
                <a:latin typeface="华文琥珀" pitchFamily="2" charset="-122"/>
                <a:ea typeface="华文琥珀" pitchFamily="2" charset="-122"/>
                <a:cs typeface="+mj-cs"/>
                <a:sym typeface="Calibri" pitchFamily="34" charset="0"/>
              </a:rPr>
              <a:t>之</a:t>
            </a:r>
            <a:r>
              <a:rPr kumimoji="0" lang="zh-CN" altLang="en-US" sz="4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华文琥珀" pitchFamily="2" charset="-122"/>
                <a:ea typeface="华文琥珀" pitchFamily="2" charset="-122"/>
                <a:cs typeface="+mj-cs"/>
                <a:sym typeface="Calibri" pitchFamily="34" charset="0"/>
              </a:rPr>
              <a:t>美</a:t>
            </a:r>
            <a:r>
              <a:rPr kumimoji="0" lang="en-US" altLang="zh-CN" sz="4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华文琥珀" pitchFamily="2" charset="-122"/>
                <a:ea typeface="华文琥珀" pitchFamily="2" charset="-122"/>
                <a:cs typeface="+mj-cs"/>
                <a:sym typeface="Calibri" pitchFamily="34" charset="0"/>
              </a:rPr>
              <a:t>——</a:t>
            </a:r>
            <a:r>
              <a:rPr lang="zh-CN" altLang="en-US" sz="4800" kern="0" dirty="0" smtClean="0">
                <a:solidFill>
                  <a:srgbClr val="000099"/>
                </a:solidFill>
                <a:latin typeface="华文琥珀" pitchFamily="2" charset="-122"/>
                <a:ea typeface="华文琥珀" pitchFamily="2" charset="-122"/>
                <a:cs typeface="+mj-cs"/>
                <a:sym typeface="Calibri" pitchFamily="34" charset="0"/>
              </a:rPr>
              <a:t>爱情</a:t>
            </a:r>
            <a:endParaRPr kumimoji="0" lang="zh-CN" altLang="en-US" sz="4800" b="0" i="0" u="none" strike="noStrike" kern="0" cap="none" spc="0" normalizeH="0" baseline="0" noProof="0" dirty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华文琥珀" pitchFamily="2" charset="-122"/>
              <a:ea typeface="华文琥珀" pitchFamily="2" charset="-122"/>
              <a:cs typeface="+mj-cs"/>
              <a:sym typeface="Calibri" pitchFamily="34" charset="0"/>
            </a:endParaRPr>
          </a:p>
        </p:txBody>
      </p:sp>
    </p:spTree>
  </p:cSld>
  <p:clrMapOvr>
    <a:masterClrMapping/>
  </p:clrMapOvr>
  <p:transition advClick="0" advTm="2000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928670"/>
            <a:ext cx="9144000" cy="5929330"/>
          </a:xfrm>
          <a:solidFill>
            <a:schemeClr val="accent2">
              <a:lumMod val="20000"/>
              <a:lumOff val="80000"/>
            </a:schemeClr>
          </a:solidFill>
        </p:spPr>
        <p:txBody>
          <a:bodyPr/>
          <a:lstStyle/>
          <a:p>
            <a:pPr marL="0" indent="0">
              <a:spcBef>
                <a:spcPts val="600"/>
              </a:spcBef>
            </a:pPr>
            <a:r>
              <a:rPr lang="zh-CN" altLang="en-US" sz="3000" b="1" dirty="0" smtClean="0">
                <a:latin typeface="+mn-ea"/>
              </a:rPr>
              <a:t> “二老</a:t>
            </a:r>
            <a:r>
              <a:rPr lang="zh-CN" altLang="en-US" sz="3000" b="1" dirty="0" smtClean="0">
                <a:latin typeface="+mn-ea"/>
              </a:rPr>
              <a:t>说你在河边大鱼会吃你，我们这里河中的鱼，现在可吞不下你</a:t>
            </a:r>
            <a:r>
              <a:rPr lang="zh-CN" altLang="en-US" sz="3000" b="1" dirty="0" smtClean="0">
                <a:latin typeface="+mn-ea"/>
              </a:rPr>
              <a:t>了”翠</a:t>
            </a:r>
            <a:r>
              <a:rPr lang="zh-CN" altLang="en-US" sz="3000" b="1" dirty="0" smtClean="0">
                <a:latin typeface="+mn-ea"/>
              </a:rPr>
              <a:t>翠一句话不说，只是抿起嘴唇笑着</a:t>
            </a:r>
            <a:r>
              <a:rPr lang="zh-CN" altLang="en-US" sz="3000" b="1" dirty="0" smtClean="0">
                <a:latin typeface="+mn-ea"/>
              </a:rPr>
              <a:t>。</a:t>
            </a:r>
            <a:endParaRPr lang="zh-CN" altLang="en-US" sz="3000" b="1" dirty="0" smtClean="0">
              <a:latin typeface="+mn-ea"/>
            </a:endParaRPr>
          </a:p>
          <a:p>
            <a:pPr marL="0" indent="0">
              <a:spcBef>
                <a:spcPts val="600"/>
              </a:spcBef>
              <a:buNone/>
            </a:pPr>
            <a:r>
              <a:rPr lang="en-US" sz="3000" b="1" dirty="0" smtClean="0">
                <a:solidFill>
                  <a:schemeClr val="accent2">
                    <a:lumMod val="50000"/>
                  </a:schemeClr>
                </a:solidFill>
                <a:latin typeface="+mn-ea"/>
              </a:rPr>
              <a:t>    ——</a:t>
            </a:r>
            <a:r>
              <a:rPr lang="zh-CN" altLang="en-US" sz="3000" b="1" dirty="0" smtClean="0">
                <a:solidFill>
                  <a:schemeClr val="accent2">
                    <a:lumMod val="50000"/>
                  </a:schemeClr>
                </a:solidFill>
                <a:latin typeface="+mn-ea"/>
              </a:rPr>
              <a:t>不说话却笑，是对往事美好的记忆和微妙的情感涟漪。</a:t>
            </a:r>
          </a:p>
          <a:p>
            <a:pPr marL="0" indent="0">
              <a:spcBef>
                <a:spcPts val="600"/>
              </a:spcBef>
            </a:pPr>
            <a:r>
              <a:rPr lang="zh-CN" altLang="en-US" sz="3000" b="1" dirty="0" smtClean="0">
                <a:latin typeface="+mn-ea"/>
              </a:rPr>
              <a:t>  祖父</a:t>
            </a:r>
            <a:r>
              <a:rPr lang="zh-CN" altLang="en-US" sz="3000" b="1" dirty="0" smtClean="0">
                <a:latin typeface="+mn-ea"/>
              </a:rPr>
              <a:t>说</a:t>
            </a:r>
            <a:r>
              <a:rPr lang="zh-CN" altLang="en-US" sz="3000" b="1" dirty="0" smtClean="0">
                <a:latin typeface="+mn-ea"/>
              </a:rPr>
              <a:t>：“顺顺</a:t>
            </a:r>
            <a:r>
              <a:rPr lang="zh-CN" altLang="en-US" sz="3000" b="1" dirty="0" smtClean="0">
                <a:latin typeface="+mn-ea"/>
              </a:rPr>
              <a:t>真是个好人，大方得很。大老也很好。这一家人都很好</a:t>
            </a:r>
            <a:r>
              <a:rPr lang="zh-CN" altLang="en-US" sz="3000" b="1" dirty="0" smtClean="0">
                <a:latin typeface="+mn-ea"/>
              </a:rPr>
              <a:t>！”翠</a:t>
            </a:r>
            <a:r>
              <a:rPr lang="zh-CN" altLang="en-US" sz="3000" b="1" dirty="0" smtClean="0">
                <a:latin typeface="+mn-ea"/>
              </a:rPr>
              <a:t>翠说</a:t>
            </a:r>
            <a:r>
              <a:rPr lang="zh-CN" altLang="en-US" sz="3000" b="1" dirty="0" smtClean="0">
                <a:latin typeface="+mn-ea"/>
              </a:rPr>
              <a:t>：“一家人</a:t>
            </a:r>
            <a:r>
              <a:rPr lang="zh-CN" altLang="en-US" sz="3000" b="1" dirty="0" smtClean="0">
                <a:latin typeface="+mn-ea"/>
              </a:rPr>
              <a:t>都好，你认识他们一家人吗</a:t>
            </a:r>
            <a:r>
              <a:rPr lang="zh-CN" altLang="en-US" sz="3000" b="1" dirty="0" smtClean="0">
                <a:latin typeface="+mn-ea"/>
              </a:rPr>
              <a:t>？”</a:t>
            </a:r>
            <a:endParaRPr lang="zh-CN" altLang="en-US" sz="3000" b="1" dirty="0" smtClean="0">
              <a:latin typeface="+mn-ea"/>
            </a:endParaRPr>
          </a:p>
          <a:p>
            <a:pPr marL="0" indent="0">
              <a:spcBef>
                <a:spcPts val="600"/>
              </a:spcBef>
              <a:buNone/>
            </a:pPr>
            <a:r>
              <a:rPr lang="en-US" sz="3000" b="1" dirty="0" smtClean="0">
                <a:solidFill>
                  <a:schemeClr val="accent2">
                    <a:lumMod val="50000"/>
                  </a:schemeClr>
                </a:solidFill>
                <a:latin typeface="+mn-ea"/>
              </a:rPr>
              <a:t>    ——</a:t>
            </a:r>
            <a:r>
              <a:rPr lang="zh-CN" altLang="en-US" sz="3000" b="1" dirty="0" smtClean="0">
                <a:solidFill>
                  <a:schemeClr val="accent2">
                    <a:lumMod val="50000"/>
                  </a:schemeClr>
                </a:solidFill>
                <a:latin typeface="+mn-ea"/>
              </a:rPr>
              <a:t>希望听到那个人的名字和信息</a:t>
            </a:r>
            <a:r>
              <a:rPr lang="zh-CN" altLang="en-US" sz="3000" b="1" dirty="0" smtClean="0">
                <a:solidFill>
                  <a:schemeClr val="accent2">
                    <a:lumMod val="50000"/>
                  </a:schemeClr>
                </a:solidFill>
                <a:latin typeface="+mn-ea"/>
              </a:rPr>
              <a:t>。</a:t>
            </a:r>
          </a:p>
          <a:p>
            <a:pPr marL="0" indent="0">
              <a:spcBef>
                <a:spcPts val="600"/>
              </a:spcBef>
            </a:pPr>
            <a:r>
              <a:rPr lang="zh-CN" altLang="en-US" sz="3000" b="1" dirty="0" smtClean="0">
                <a:latin typeface="+mn-ea"/>
              </a:rPr>
              <a:t> “为了想早早地看到那迎婚送亲的喜轿，翠翠还爬到屋后塔下去眺望”“翠翠跑还家中去取小小竹子做的双管唢呐，请祖父坐在船头吹</a:t>
            </a:r>
            <a:r>
              <a:rPr lang="en-US" altLang="zh-CN" sz="3000" b="1" dirty="0" smtClean="0">
                <a:latin typeface="+mn-ea"/>
              </a:rPr>
              <a:t>《</a:t>
            </a:r>
            <a:r>
              <a:rPr lang="zh-CN" altLang="en-US" sz="3000" b="1" dirty="0" smtClean="0">
                <a:latin typeface="+mn-ea"/>
              </a:rPr>
              <a:t>娘送女</a:t>
            </a:r>
            <a:r>
              <a:rPr lang="en-US" altLang="zh-CN" sz="3000" b="1" dirty="0" smtClean="0">
                <a:latin typeface="+mn-ea"/>
              </a:rPr>
              <a:t>》</a:t>
            </a:r>
            <a:r>
              <a:rPr lang="zh-CN" altLang="en-US" sz="3000" b="1" dirty="0" smtClean="0">
                <a:latin typeface="+mn-ea"/>
              </a:rPr>
              <a:t>”</a:t>
            </a:r>
            <a:endParaRPr lang="zh-CN" altLang="en-US" sz="3000" b="1" dirty="0" smtClean="0">
              <a:latin typeface="+mn-ea"/>
            </a:endParaRPr>
          </a:p>
        </p:txBody>
      </p:sp>
      <p:sp>
        <p:nvSpPr>
          <p:cNvPr id="5" name="标题 1"/>
          <p:cNvSpPr txBox="1">
            <a:spLocks/>
          </p:cNvSpPr>
          <p:nvPr/>
        </p:nvSpPr>
        <p:spPr bwMode="auto">
          <a:xfrm>
            <a:off x="71438" y="71438"/>
            <a:ext cx="5286380" cy="785794"/>
          </a:xfrm>
          <a:prstGeom prst="rect">
            <a:avLst/>
          </a:prstGeom>
          <a:solidFill>
            <a:srgbClr val="92D050"/>
          </a:solidFill>
          <a:ln w="9525">
            <a:noFill/>
            <a:miter lim="800000"/>
            <a:headEnd/>
            <a:tailEnd/>
          </a:ln>
          <a:effectLst>
            <a:innerShdw blurRad="63500" dist="50800" dir="2700000">
              <a:prstClr val="black">
                <a:alpha val="50000"/>
              </a:prstClr>
            </a:innerShdw>
          </a:effec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914400" lvl="0" indent="-914400"/>
            <a:r>
              <a:rPr lang="zh-CN" altLang="en-US" sz="4800" kern="0" dirty="0" smtClean="0">
                <a:solidFill>
                  <a:srgbClr val="000099"/>
                </a:solidFill>
                <a:latin typeface="华文琥珀" pitchFamily="2" charset="-122"/>
                <a:ea typeface="华文琥珀" pitchFamily="2" charset="-122"/>
                <a:cs typeface="+mj-cs"/>
                <a:sym typeface="Calibri" pitchFamily="34" charset="0"/>
              </a:rPr>
              <a:t>情感</a:t>
            </a:r>
            <a:r>
              <a:rPr lang="zh-CN" altLang="en-US" sz="4800" kern="0" dirty="0" smtClean="0">
                <a:solidFill>
                  <a:srgbClr val="000099"/>
                </a:solidFill>
                <a:latin typeface="华文琥珀" pitchFamily="2" charset="-122"/>
                <a:ea typeface="华文琥珀" pitchFamily="2" charset="-122"/>
                <a:cs typeface="+mj-cs"/>
                <a:sym typeface="Calibri" pitchFamily="34" charset="0"/>
              </a:rPr>
              <a:t>之</a:t>
            </a:r>
            <a:r>
              <a:rPr kumimoji="0" lang="zh-CN" altLang="en-US" sz="4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华文琥珀" pitchFamily="2" charset="-122"/>
                <a:ea typeface="华文琥珀" pitchFamily="2" charset="-122"/>
                <a:cs typeface="+mj-cs"/>
                <a:sym typeface="Calibri" pitchFamily="34" charset="0"/>
              </a:rPr>
              <a:t>美</a:t>
            </a:r>
            <a:r>
              <a:rPr kumimoji="0" lang="en-US" altLang="zh-CN" sz="4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华文琥珀" pitchFamily="2" charset="-122"/>
                <a:ea typeface="华文琥珀" pitchFamily="2" charset="-122"/>
                <a:cs typeface="+mj-cs"/>
                <a:sym typeface="Calibri" pitchFamily="34" charset="0"/>
              </a:rPr>
              <a:t>——</a:t>
            </a:r>
            <a:r>
              <a:rPr lang="zh-CN" altLang="en-US" sz="4800" kern="0" dirty="0" smtClean="0">
                <a:solidFill>
                  <a:srgbClr val="000099"/>
                </a:solidFill>
                <a:latin typeface="华文琥珀" pitchFamily="2" charset="-122"/>
                <a:ea typeface="华文琥珀" pitchFamily="2" charset="-122"/>
                <a:cs typeface="+mj-cs"/>
                <a:sym typeface="Calibri" pitchFamily="34" charset="0"/>
              </a:rPr>
              <a:t>爱情</a:t>
            </a:r>
            <a:endParaRPr kumimoji="0" lang="zh-CN" altLang="en-US" sz="4800" b="0" i="0" u="none" strike="noStrike" kern="0" cap="none" spc="0" normalizeH="0" baseline="0" noProof="0" dirty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华文琥珀" pitchFamily="2" charset="-122"/>
              <a:ea typeface="华文琥珀" pitchFamily="2" charset="-122"/>
              <a:cs typeface="+mj-cs"/>
              <a:sym typeface="Calibri" pitchFamily="34" charset="0"/>
            </a:endParaRPr>
          </a:p>
        </p:txBody>
      </p:sp>
    </p:spTree>
  </p:cSld>
  <p:clrMapOvr>
    <a:masterClrMapping/>
  </p:clrMapOvr>
  <p:transition advClick="0" advTm="2000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785794"/>
            <a:ext cx="9144000" cy="6072206"/>
          </a:xfrm>
          <a:solidFill>
            <a:srgbClr val="FFFFCC"/>
          </a:solidFill>
        </p:spPr>
        <p:txBody>
          <a:bodyPr/>
          <a:lstStyle/>
          <a:p>
            <a:pPr marL="0" indent="0">
              <a:spcBef>
                <a:spcPts val="0"/>
              </a:spcBef>
            </a:pPr>
            <a:r>
              <a:rPr lang="en-US" sz="2900" b="1" dirty="0" smtClean="0"/>
              <a:t>  1</a:t>
            </a:r>
            <a:r>
              <a:rPr lang="zh-CN" altLang="en-US" sz="2900" b="1" dirty="0" smtClean="0"/>
              <a:t>、翠翠十分依恋爷爷，两人相依为命，等不到爷爷时内心着急。“过了许久，祖父还不来，翠翠便稍稍有点儿着慌了”；描写捉鸭人的少去、看龙船人的散去以及落日、银色薄雾、上灯等环境描写表现翠翠内心的焦急；两次想到“假如爷爷死了”“爷爷死了呢”，对爷爷无比的依赖。</a:t>
            </a:r>
          </a:p>
          <a:p>
            <a:pPr marL="0" indent="0">
              <a:spcBef>
                <a:spcPts val="0"/>
              </a:spcBef>
            </a:pPr>
            <a:r>
              <a:rPr lang="en-US" sz="2900" b="1" dirty="0" smtClean="0"/>
              <a:t>  2</a:t>
            </a:r>
            <a:r>
              <a:rPr lang="zh-CN" altLang="en-US" sz="2900" b="1" dirty="0" smtClean="0"/>
              <a:t>、轻声回答爷爷“不是翠翠，不是翠翠，翠翠早被大河里鲤鱼吃去了”，既有</a:t>
            </a:r>
            <a:r>
              <a:rPr lang="zh-CN" altLang="en-US" sz="2900" b="1" dirty="0" smtClean="0"/>
              <a:t>祖</a:t>
            </a:r>
            <a:endParaRPr lang="en-US" altLang="zh-CN" sz="2900" b="1" dirty="0" smtClean="0"/>
          </a:p>
          <a:p>
            <a:pPr marL="0" indent="0">
              <a:spcBef>
                <a:spcPts val="0"/>
              </a:spcBef>
              <a:buNone/>
            </a:pPr>
            <a:r>
              <a:rPr lang="zh-CN" altLang="en-US" sz="2900" b="1" dirty="0" smtClean="0"/>
              <a:t>孙</a:t>
            </a:r>
            <a:r>
              <a:rPr lang="zh-CN" altLang="en-US" sz="2900" b="1" dirty="0" smtClean="0"/>
              <a:t>情</a:t>
            </a:r>
            <a:r>
              <a:rPr lang="zh-CN" altLang="en-US" sz="2900" b="1" dirty="0" smtClean="0"/>
              <a:t>深</a:t>
            </a:r>
            <a:r>
              <a:rPr lang="zh-CN" altLang="en-US" sz="2900" b="1" dirty="0" smtClean="0"/>
              <a:t>，又有少女的纯真可爱</a:t>
            </a:r>
            <a:r>
              <a:rPr lang="zh-CN" altLang="en-US" sz="2900" b="1" dirty="0" smtClean="0"/>
              <a:t>。</a:t>
            </a:r>
            <a:endParaRPr lang="en-US" altLang="zh-CN" sz="2900" b="1" dirty="0" smtClean="0"/>
          </a:p>
          <a:p>
            <a:pPr marL="0" indent="0">
              <a:spcBef>
                <a:spcPts val="0"/>
              </a:spcBef>
              <a:buNone/>
            </a:pPr>
            <a:r>
              <a:rPr lang="zh-CN" altLang="en-US" sz="2900" b="1" dirty="0" smtClean="0"/>
              <a:t>鲜明</a:t>
            </a:r>
            <a:r>
              <a:rPr lang="zh-CN" altLang="en-US" sz="2900" b="1" dirty="0" smtClean="0"/>
              <a:t>地表现出翠翠对爷爷的</a:t>
            </a:r>
            <a:r>
              <a:rPr lang="zh-CN" altLang="en-US" sz="2900" b="1" dirty="0" smtClean="0"/>
              <a:t>嗔</a:t>
            </a:r>
            <a:endParaRPr lang="en-US" altLang="zh-CN" sz="2900" b="1" dirty="0" smtClean="0"/>
          </a:p>
          <a:p>
            <a:pPr marL="0" indent="0">
              <a:spcBef>
                <a:spcPts val="0"/>
              </a:spcBef>
              <a:buNone/>
            </a:pPr>
            <a:r>
              <a:rPr lang="zh-CN" altLang="en-US" sz="2900" b="1" dirty="0" smtClean="0"/>
              <a:t>怪，但</a:t>
            </a:r>
            <a:r>
              <a:rPr lang="zh-CN" altLang="en-US" sz="2900" b="1" dirty="0" smtClean="0"/>
              <a:t>这种嗔怪又不大声张扬</a:t>
            </a:r>
            <a:r>
              <a:rPr lang="zh-CN" altLang="en-US" sz="2900" b="1" dirty="0" smtClean="0"/>
              <a:t>，</a:t>
            </a:r>
            <a:endParaRPr lang="en-US" altLang="zh-CN" sz="2900" b="1" dirty="0" smtClean="0"/>
          </a:p>
          <a:p>
            <a:pPr marL="0" indent="0">
              <a:spcBef>
                <a:spcPts val="0"/>
              </a:spcBef>
              <a:buNone/>
            </a:pPr>
            <a:r>
              <a:rPr lang="zh-CN" altLang="en-US" sz="2900" b="1" dirty="0" smtClean="0"/>
              <a:t>只说</a:t>
            </a:r>
            <a:r>
              <a:rPr lang="zh-CN" altLang="en-US" sz="2900" b="1" dirty="0" smtClean="0"/>
              <a:t>给自己听，不惹爷爷生气</a:t>
            </a:r>
            <a:r>
              <a:rPr lang="zh-CN" altLang="en-US" sz="2900" b="1" dirty="0" smtClean="0"/>
              <a:t>。</a:t>
            </a:r>
            <a:endParaRPr lang="en-US" altLang="zh-CN" sz="2900" b="1" dirty="0" smtClean="0"/>
          </a:p>
          <a:p>
            <a:pPr marL="0" indent="0">
              <a:spcBef>
                <a:spcPts val="0"/>
              </a:spcBef>
              <a:buNone/>
            </a:pPr>
            <a:r>
              <a:rPr lang="zh-CN" altLang="en-US" sz="2900" b="1" dirty="0" smtClean="0"/>
              <a:t>表现</a:t>
            </a:r>
            <a:r>
              <a:rPr lang="zh-CN" altLang="en-US" sz="2900" b="1" dirty="0" smtClean="0"/>
              <a:t>出翠翠对</a:t>
            </a:r>
            <a:r>
              <a:rPr lang="zh-CN" altLang="en-US" sz="2900" b="1" dirty="0" smtClean="0"/>
              <a:t>爷爷的爱与体贴。</a:t>
            </a:r>
            <a:endParaRPr lang="zh-CN" altLang="en-US" sz="2900" b="1" dirty="0" smtClean="0"/>
          </a:p>
        </p:txBody>
      </p:sp>
      <p:sp>
        <p:nvSpPr>
          <p:cNvPr id="5" name="标题 1"/>
          <p:cNvSpPr txBox="1">
            <a:spLocks/>
          </p:cNvSpPr>
          <p:nvPr/>
        </p:nvSpPr>
        <p:spPr bwMode="auto">
          <a:xfrm>
            <a:off x="71438" y="-24"/>
            <a:ext cx="5286380" cy="785794"/>
          </a:xfrm>
          <a:prstGeom prst="rect">
            <a:avLst/>
          </a:prstGeom>
          <a:solidFill>
            <a:srgbClr val="92D050"/>
          </a:solidFill>
          <a:ln w="9525">
            <a:noFill/>
            <a:miter lim="800000"/>
            <a:headEnd/>
            <a:tailEnd/>
          </a:ln>
          <a:effectLst>
            <a:innerShdw blurRad="63500" dist="50800" dir="2700000">
              <a:prstClr val="black">
                <a:alpha val="50000"/>
              </a:prstClr>
            </a:innerShdw>
          </a:effec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914400" lvl="0" indent="-914400"/>
            <a:r>
              <a:rPr lang="zh-CN" altLang="en-US" sz="4800" kern="0" dirty="0" smtClean="0">
                <a:solidFill>
                  <a:srgbClr val="000099"/>
                </a:solidFill>
                <a:latin typeface="华文琥珀" pitchFamily="2" charset="-122"/>
                <a:ea typeface="华文琥珀" pitchFamily="2" charset="-122"/>
                <a:cs typeface="+mj-cs"/>
                <a:sym typeface="Calibri" pitchFamily="34" charset="0"/>
              </a:rPr>
              <a:t>情感</a:t>
            </a:r>
            <a:r>
              <a:rPr lang="zh-CN" altLang="en-US" sz="4800" kern="0" dirty="0" smtClean="0">
                <a:solidFill>
                  <a:srgbClr val="000099"/>
                </a:solidFill>
                <a:latin typeface="华文琥珀" pitchFamily="2" charset="-122"/>
                <a:ea typeface="华文琥珀" pitchFamily="2" charset="-122"/>
                <a:cs typeface="+mj-cs"/>
                <a:sym typeface="Calibri" pitchFamily="34" charset="0"/>
              </a:rPr>
              <a:t>之</a:t>
            </a:r>
            <a:r>
              <a:rPr kumimoji="0" lang="zh-CN" altLang="en-US" sz="4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华文琥珀" pitchFamily="2" charset="-122"/>
                <a:ea typeface="华文琥珀" pitchFamily="2" charset="-122"/>
                <a:cs typeface="+mj-cs"/>
                <a:sym typeface="Calibri" pitchFamily="34" charset="0"/>
              </a:rPr>
              <a:t>美</a:t>
            </a:r>
            <a:r>
              <a:rPr kumimoji="0" lang="en-US" altLang="zh-CN" sz="4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华文琥珀" pitchFamily="2" charset="-122"/>
                <a:ea typeface="华文琥珀" pitchFamily="2" charset="-122"/>
                <a:cs typeface="+mj-cs"/>
                <a:sym typeface="Calibri" pitchFamily="34" charset="0"/>
              </a:rPr>
              <a:t>——</a:t>
            </a:r>
            <a:r>
              <a:rPr kumimoji="0" lang="zh-CN" altLang="en-US" sz="4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华文琥珀" pitchFamily="2" charset="-122"/>
                <a:ea typeface="华文琥珀" pitchFamily="2" charset="-122"/>
                <a:cs typeface="+mj-cs"/>
                <a:sym typeface="Calibri" pitchFamily="34" charset="0"/>
              </a:rPr>
              <a:t>亲</a:t>
            </a:r>
            <a:r>
              <a:rPr lang="zh-CN" altLang="en-US" sz="4800" kern="0" dirty="0" smtClean="0">
                <a:solidFill>
                  <a:srgbClr val="000099"/>
                </a:solidFill>
                <a:latin typeface="华文琥珀" pitchFamily="2" charset="-122"/>
                <a:ea typeface="华文琥珀" pitchFamily="2" charset="-122"/>
                <a:cs typeface="+mj-cs"/>
                <a:sym typeface="Calibri" pitchFamily="34" charset="0"/>
              </a:rPr>
              <a:t>情</a:t>
            </a:r>
            <a:endParaRPr kumimoji="0" lang="zh-CN" altLang="en-US" sz="4800" b="0" i="0" u="none" strike="noStrike" kern="0" cap="none" spc="0" normalizeH="0" baseline="0" noProof="0" dirty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华文琥珀" pitchFamily="2" charset="-122"/>
              <a:ea typeface="华文琥珀" pitchFamily="2" charset="-122"/>
              <a:cs typeface="+mj-cs"/>
              <a:sym typeface="Calibri" pitchFamily="34" charset="0"/>
            </a:endParaRPr>
          </a:p>
        </p:txBody>
      </p:sp>
      <p:pic>
        <p:nvPicPr>
          <p:cNvPr id="4" name="Picture 2" descr="http://s6.sinaimg.cn/bmiddle/4bff23e8g62178a4c969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86380" y="3964784"/>
            <a:ext cx="3857620" cy="2893215"/>
          </a:xfrm>
          <a:prstGeom prst="rect">
            <a:avLst/>
          </a:prstGeom>
          <a:noFill/>
        </p:spPr>
      </p:pic>
    </p:spTree>
  </p:cSld>
  <p:clrMapOvr>
    <a:masterClrMapping/>
  </p:clrMapOvr>
  <p:transition advClick="0" advTm="2000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928670"/>
            <a:ext cx="9144000" cy="5929330"/>
          </a:xfrm>
          <a:solidFill>
            <a:srgbClr val="FFFFCC"/>
          </a:solidFill>
        </p:spPr>
        <p:txBody>
          <a:bodyPr/>
          <a:lstStyle/>
          <a:p>
            <a:pPr marL="0" indent="0"/>
            <a:r>
              <a:rPr lang="en-US" b="1" dirty="0" smtClean="0">
                <a:latin typeface="+mn-ea"/>
              </a:rPr>
              <a:t> 3</a:t>
            </a:r>
            <a:r>
              <a:rPr lang="zh-CN" altLang="en-US" b="1" dirty="0" smtClean="0">
                <a:latin typeface="+mn-ea"/>
              </a:rPr>
              <a:t>、老船夫对翠</a:t>
            </a:r>
            <a:r>
              <a:rPr lang="zh-CN" altLang="en-US" b="1" dirty="0" smtClean="0">
                <a:latin typeface="+mn-ea"/>
              </a:rPr>
              <a:t>翠疼爱</a:t>
            </a:r>
            <a:r>
              <a:rPr lang="zh-CN" altLang="en-US" b="1" dirty="0" smtClean="0">
                <a:latin typeface="+mn-ea"/>
              </a:rPr>
              <a:t>有加。不论在生活上，还是感情上，都无微不至地</a:t>
            </a:r>
            <a:r>
              <a:rPr lang="zh-CN" altLang="en-US" b="1" dirty="0" smtClean="0">
                <a:latin typeface="+mn-ea"/>
              </a:rPr>
              <a:t>关心照顾</a:t>
            </a:r>
            <a:r>
              <a:rPr lang="zh-CN" altLang="en-US" b="1" dirty="0" smtClean="0">
                <a:latin typeface="+mn-ea"/>
              </a:rPr>
              <a:t>翠翠。翠翠觉得一个人进城看划船不好，老祖父便连夜赶到城里请熟人替自己看一天渡船，自己陪翠翠进城。还为翠翠唱歌、讲故事</a:t>
            </a:r>
            <a:r>
              <a:rPr lang="zh-CN" altLang="en-US" b="1" dirty="0" smtClean="0">
                <a:latin typeface="+mn-ea"/>
              </a:rPr>
              <a:t>，都是</a:t>
            </a:r>
            <a:r>
              <a:rPr lang="zh-CN" altLang="en-US" b="1" dirty="0" smtClean="0">
                <a:latin typeface="+mn-ea"/>
              </a:rPr>
              <a:t>为了让翠翠开心。 </a:t>
            </a:r>
          </a:p>
          <a:p>
            <a:pPr marL="0" indent="0"/>
            <a:r>
              <a:rPr lang="en-US" b="1" dirty="0" smtClean="0">
                <a:latin typeface="+mn-ea"/>
              </a:rPr>
              <a:t> 4</a:t>
            </a:r>
            <a:r>
              <a:rPr lang="zh-CN" altLang="en-US" b="1" dirty="0" smtClean="0">
                <a:latin typeface="+mn-ea"/>
              </a:rPr>
              <a:t>、为孙女的亲事操心担忧。他虽“似乎不许别人来关心翠翠的婚事”，其实自己内心十分操心；“不加检点笑着”问翠翠假如大老要娶她，她是否愿意，以及翠翠回绝后他虽不再说了，“心中却仍显然的还转着这些可笑的不好的念头”；看到别人家的闺女出嫁，马上向翠翠身上引导。</a:t>
            </a:r>
          </a:p>
        </p:txBody>
      </p:sp>
      <p:sp>
        <p:nvSpPr>
          <p:cNvPr id="5" name="标题 1"/>
          <p:cNvSpPr txBox="1">
            <a:spLocks/>
          </p:cNvSpPr>
          <p:nvPr/>
        </p:nvSpPr>
        <p:spPr bwMode="auto">
          <a:xfrm>
            <a:off x="71438" y="71438"/>
            <a:ext cx="5286380" cy="785794"/>
          </a:xfrm>
          <a:prstGeom prst="rect">
            <a:avLst/>
          </a:prstGeom>
          <a:solidFill>
            <a:srgbClr val="92D050"/>
          </a:solidFill>
          <a:ln w="9525">
            <a:noFill/>
            <a:miter lim="800000"/>
            <a:headEnd/>
            <a:tailEnd/>
          </a:ln>
          <a:effectLst>
            <a:innerShdw blurRad="63500" dist="50800" dir="2700000">
              <a:prstClr val="black">
                <a:alpha val="50000"/>
              </a:prstClr>
            </a:innerShdw>
          </a:effec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914400" lvl="0" indent="-914400"/>
            <a:r>
              <a:rPr lang="zh-CN" altLang="en-US" sz="4800" kern="0" dirty="0" smtClean="0">
                <a:solidFill>
                  <a:srgbClr val="000099"/>
                </a:solidFill>
                <a:latin typeface="华文琥珀" pitchFamily="2" charset="-122"/>
                <a:ea typeface="华文琥珀" pitchFamily="2" charset="-122"/>
                <a:cs typeface="+mj-cs"/>
                <a:sym typeface="Calibri" pitchFamily="34" charset="0"/>
              </a:rPr>
              <a:t>情感</a:t>
            </a:r>
            <a:r>
              <a:rPr lang="zh-CN" altLang="en-US" sz="4800" kern="0" dirty="0" smtClean="0">
                <a:solidFill>
                  <a:srgbClr val="000099"/>
                </a:solidFill>
                <a:latin typeface="华文琥珀" pitchFamily="2" charset="-122"/>
                <a:ea typeface="华文琥珀" pitchFamily="2" charset="-122"/>
                <a:cs typeface="+mj-cs"/>
                <a:sym typeface="Calibri" pitchFamily="34" charset="0"/>
              </a:rPr>
              <a:t>之</a:t>
            </a:r>
            <a:r>
              <a:rPr kumimoji="0" lang="zh-CN" altLang="en-US" sz="4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华文琥珀" pitchFamily="2" charset="-122"/>
                <a:ea typeface="华文琥珀" pitchFamily="2" charset="-122"/>
                <a:cs typeface="+mj-cs"/>
                <a:sym typeface="Calibri" pitchFamily="34" charset="0"/>
              </a:rPr>
              <a:t>美</a:t>
            </a:r>
            <a:r>
              <a:rPr kumimoji="0" lang="en-US" altLang="zh-CN" sz="4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华文琥珀" pitchFamily="2" charset="-122"/>
                <a:ea typeface="华文琥珀" pitchFamily="2" charset="-122"/>
                <a:cs typeface="+mj-cs"/>
                <a:sym typeface="Calibri" pitchFamily="34" charset="0"/>
              </a:rPr>
              <a:t>——</a:t>
            </a:r>
            <a:r>
              <a:rPr kumimoji="0" lang="zh-CN" altLang="en-US" sz="4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华文琥珀" pitchFamily="2" charset="-122"/>
                <a:ea typeface="华文琥珀" pitchFamily="2" charset="-122"/>
                <a:cs typeface="+mj-cs"/>
                <a:sym typeface="Calibri" pitchFamily="34" charset="0"/>
              </a:rPr>
              <a:t>亲</a:t>
            </a:r>
            <a:r>
              <a:rPr lang="zh-CN" altLang="en-US" sz="4800" kern="0" dirty="0" smtClean="0">
                <a:solidFill>
                  <a:srgbClr val="000099"/>
                </a:solidFill>
                <a:latin typeface="华文琥珀" pitchFamily="2" charset="-122"/>
                <a:ea typeface="华文琥珀" pitchFamily="2" charset="-122"/>
                <a:cs typeface="+mj-cs"/>
                <a:sym typeface="Calibri" pitchFamily="34" charset="0"/>
              </a:rPr>
              <a:t>情</a:t>
            </a:r>
            <a:endParaRPr kumimoji="0" lang="zh-CN" altLang="en-US" sz="4800" b="0" i="0" u="none" strike="noStrike" kern="0" cap="none" spc="0" normalizeH="0" baseline="0" noProof="0" dirty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华文琥珀" pitchFamily="2" charset="-122"/>
              <a:ea typeface="华文琥珀" pitchFamily="2" charset="-122"/>
              <a:cs typeface="+mj-cs"/>
              <a:sym typeface="Calibri" pitchFamily="34" charset="0"/>
            </a:endParaRPr>
          </a:p>
        </p:txBody>
      </p:sp>
    </p:spTree>
  </p:cSld>
  <p:clrMapOvr>
    <a:masterClrMapping/>
  </p:clrMapOvr>
  <p:transition advClick="0" advTm="2000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4887FC-C9B7-4F2B-9125-95688E8C3009}" type="datetime1">
              <a:rPr lang="en-US" smtClean="0"/>
              <a:pPr/>
              <a:t>12/27/2016</a:t>
            </a:fld>
            <a:endParaRPr lang="zh-CN" altLang="en-US" sz="1800">
              <a:solidFill>
                <a:schemeClr val="tx1"/>
              </a:solidFill>
              <a:ea typeface="+mn-ea"/>
            </a:endParaRPr>
          </a:p>
        </p:txBody>
      </p:sp>
      <p:sp>
        <p:nvSpPr>
          <p:cNvPr id="6" name="内容占位符 2"/>
          <p:cNvSpPr txBox="1">
            <a:spLocks/>
          </p:cNvSpPr>
          <p:nvPr/>
        </p:nvSpPr>
        <p:spPr bwMode="auto">
          <a:xfrm>
            <a:off x="0" y="1000132"/>
            <a:ext cx="9144000" cy="5643578"/>
          </a:xfrm>
          <a:prstGeom prst="rect">
            <a:avLst/>
          </a:prstGeom>
          <a:solidFill>
            <a:srgbClr val="99FFCC"/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zh-CN" altLang="en-US" sz="34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  <a:sym typeface="Calibri" pitchFamily="34" charset="0"/>
              </a:rPr>
              <a:t>祖父回去替那位帮他看船的朋友，让他去看看城里的热闹。老朋友醉倒后，祖父心理虽着急着翠翠，为了责任便没有离开渡船。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zh-CN" altLang="en-US" sz="34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  <a:sym typeface="Calibri" pitchFamily="34" charset="0"/>
              </a:rPr>
              <a:t>卖皮纸的过渡人送他一把铜钱，他既赔了船钱，又搭上一大束草烟叶，又不失情意地留下一枚“单铜子”。这又见他的热情与豪爽。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zh-CN" altLang="en-US" sz="34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  <a:sym typeface="Calibri" pitchFamily="34" charset="0"/>
              </a:rPr>
              <a:t>因为守渡船的老家伙称赞了那只肥鸭两次，顺顺就要大老把鸭子给翠翠。且知道祖孙二人所过的日子，十分拮据，节日里自己不能包粽子，又送了许多尖角粽子。</a:t>
            </a:r>
          </a:p>
        </p:txBody>
      </p:sp>
      <p:sp>
        <p:nvSpPr>
          <p:cNvPr id="7" name="标题 1"/>
          <p:cNvSpPr txBox="1">
            <a:spLocks/>
          </p:cNvSpPr>
          <p:nvPr/>
        </p:nvSpPr>
        <p:spPr bwMode="auto">
          <a:xfrm>
            <a:off x="71438" y="71438"/>
            <a:ext cx="5286380" cy="785794"/>
          </a:xfrm>
          <a:prstGeom prst="rect">
            <a:avLst/>
          </a:prstGeom>
          <a:solidFill>
            <a:srgbClr val="92D050"/>
          </a:solidFill>
          <a:ln w="9525">
            <a:noFill/>
            <a:miter lim="800000"/>
            <a:headEnd/>
            <a:tailEnd/>
          </a:ln>
          <a:effectLst>
            <a:innerShdw blurRad="63500" dist="50800" dir="2700000">
              <a:prstClr val="black">
                <a:alpha val="50000"/>
              </a:prstClr>
            </a:innerShdw>
          </a:effec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914400" lvl="0" indent="-914400"/>
            <a:r>
              <a:rPr lang="zh-CN" altLang="en-US" sz="4800" kern="0" dirty="0" smtClean="0">
                <a:solidFill>
                  <a:srgbClr val="000099"/>
                </a:solidFill>
                <a:latin typeface="华文琥珀" pitchFamily="2" charset="-122"/>
                <a:ea typeface="华文琥珀" pitchFamily="2" charset="-122"/>
                <a:cs typeface="+mj-cs"/>
                <a:sym typeface="Calibri" pitchFamily="34" charset="0"/>
              </a:rPr>
              <a:t>情感</a:t>
            </a:r>
            <a:r>
              <a:rPr lang="zh-CN" altLang="en-US" sz="4800" kern="0" dirty="0" smtClean="0">
                <a:solidFill>
                  <a:srgbClr val="000099"/>
                </a:solidFill>
                <a:latin typeface="华文琥珀" pitchFamily="2" charset="-122"/>
                <a:ea typeface="华文琥珀" pitchFamily="2" charset="-122"/>
                <a:cs typeface="+mj-cs"/>
                <a:sym typeface="Calibri" pitchFamily="34" charset="0"/>
              </a:rPr>
              <a:t>之</a:t>
            </a:r>
            <a:r>
              <a:rPr kumimoji="0" lang="zh-CN" altLang="en-US" sz="4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华文琥珀" pitchFamily="2" charset="-122"/>
                <a:ea typeface="华文琥珀" pitchFamily="2" charset="-122"/>
                <a:cs typeface="+mj-cs"/>
                <a:sym typeface="Calibri" pitchFamily="34" charset="0"/>
              </a:rPr>
              <a:t>美</a:t>
            </a:r>
            <a:r>
              <a:rPr kumimoji="0" lang="en-US" altLang="zh-CN" sz="4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华文琥珀" pitchFamily="2" charset="-122"/>
                <a:ea typeface="华文琥珀" pitchFamily="2" charset="-122"/>
                <a:cs typeface="+mj-cs"/>
                <a:sym typeface="Calibri" pitchFamily="34" charset="0"/>
              </a:rPr>
              <a:t>——</a:t>
            </a:r>
            <a:r>
              <a:rPr kumimoji="0" lang="zh-CN" altLang="en-US" sz="4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华文琥珀" pitchFamily="2" charset="-122"/>
                <a:ea typeface="华文琥珀" pitchFamily="2" charset="-122"/>
                <a:cs typeface="+mj-cs"/>
                <a:sym typeface="Calibri" pitchFamily="34" charset="0"/>
              </a:rPr>
              <a:t>人</a:t>
            </a:r>
            <a:r>
              <a:rPr lang="zh-CN" altLang="en-US" sz="4800" kern="0" dirty="0" smtClean="0">
                <a:solidFill>
                  <a:srgbClr val="000099"/>
                </a:solidFill>
                <a:latin typeface="华文琥珀" pitchFamily="2" charset="-122"/>
                <a:ea typeface="华文琥珀" pitchFamily="2" charset="-122"/>
                <a:cs typeface="+mj-cs"/>
                <a:sym typeface="Calibri" pitchFamily="34" charset="0"/>
              </a:rPr>
              <a:t>情</a:t>
            </a:r>
            <a:endParaRPr kumimoji="0" lang="zh-CN" altLang="en-US" sz="4800" b="0" i="0" u="none" strike="noStrike" kern="0" cap="none" spc="0" normalizeH="0" baseline="0" noProof="0" dirty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华文琥珀" pitchFamily="2" charset="-122"/>
              <a:ea typeface="华文琥珀" pitchFamily="2" charset="-122"/>
              <a:cs typeface="+mj-cs"/>
              <a:sym typeface="Calibri" pitchFamily="34" charset="0"/>
            </a:endParaRPr>
          </a:p>
        </p:txBody>
      </p:sp>
    </p:spTree>
  </p:cSld>
  <p:clrMapOvr>
    <a:masterClrMapping/>
  </p:clrMapOvr>
  <p:transition advClick="0" advTm="2000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  <a:solidFill>
            <a:srgbClr val="99FFCC"/>
          </a:solidFill>
        </p:spPr>
        <p:txBody>
          <a:bodyPr/>
          <a:lstStyle/>
          <a:p>
            <a:pPr marL="0" lvl="0" indent="0">
              <a:spcBef>
                <a:spcPts val="600"/>
              </a:spcBef>
            </a:pPr>
            <a:r>
              <a:rPr lang="zh-CN" altLang="en-US" sz="3000" b="1" dirty="0" smtClean="0">
                <a:latin typeface="+mn-ea"/>
              </a:rPr>
              <a:t> 人和狗：翠</a:t>
            </a:r>
            <a:r>
              <a:rPr lang="zh-CN" altLang="en-US" sz="3000" b="1" dirty="0" smtClean="0">
                <a:latin typeface="+mn-ea"/>
              </a:rPr>
              <a:t>翠到哪里，狗也随到哪里</a:t>
            </a:r>
            <a:r>
              <a:rPr lang="zh-CN" altLang="en-US" sz="3000" b="1" dirty="0" smtClean="0">
                <a:latin typeface="+mn-ea"/>
              </a:rPr>
              <a:t>。“</a:t>
            </a:r>
            <a:r>
              <a:rPr lang="zh-CN" altLang="en-US" sz="3000" b="1" dirty="0" smtClean="0">
                <a:latin typeface="+mn-ea"/>
              </a:rPr>
              <a:t>祖父知道黄狗在翠翠身边，也许比他自己在她身边还稳当。</a:t>
            </a:r>
            <a:r>
              <a:rPr lang="zh-CN" altLang="en-US" sz="3000" b="1" dirty="0" smtClean="0">
                <a:latin typeface="+mn-ea"/>
              </a:rPr>
              <a:t>”“</a:t>
            </a:r>
            <a:r>
              <a:rPr lang="zh-CN" altLang="en-US" sz="3000" b="1" dirty="0" smtClean="0">
                <a:latin typeface="+mn-ea"/>
              </a:rPr>
              <a:t>那黄狗好像明白翠翠被人欺侮了，又汪汪地吠叫</a:t>
            </a:r>
            <a:r>
              <a:rPr lang="zh-CN" altLang="en-US" sz="3000" b="1" dirty="0" smtClean="0">
                <a:latin typeface="+mn-ea"/>
              </a:rPr>
              <a:t>起来。”</a:t>
            </a:r>
            <a:endParaRPr lang="en-US" altLang="zh-CN" sz="3000" b="1" dirty="0" smtClean="0">
              <a:latin typeface="+mn-ea"/>
            </a:endParaRPr>
          </a:p>
          <a:p>
            <a:pPr marL="0" indent="0">
              <a:spcBef>
                <a:spcPts val="600"/>
              </a:spcBef>
            </a:pPr>
            <a:r>
              <a:rPr lang="zh-CN" altLang="en-US" sz="3000" b="1" dirty="0" smtClean="0">
                <a:latin typeface="+mn-ea"/>
              </a:rPr>
              <a:t> 官兵民：“</a:t>
            </a:r>
            <a:r>
              <a:rPr lang="zh-CN" altLang="en-US" sz="3000" b="1" dirty="0" smtClean="0">
                <a:latin typeface="+mn-ea"/>
              </a:rPr>
              <a:t>好事的军人，当每次某一船只胜利时，必在水边放些表示胜利庆祝的五百响鞭炮。”“赛船过后，城中的戍军长官，为了与民同乐，增加这个节日的愉快起见，派兵士把三十只绿头长颈雄鸭，颈脖上缚了红布条子，放入河中，尽善于泅水的军民人等，自由下水追赶鸭子。不拘谁把鸭子捉到，谁就成为这鸭子的主人</a:t>
            </a:r>
            <a:r>
              <a:rPr lang="zh-CN" altLang="en-US" sz="3000" b="1" dirty="0" smtClean="0">
                <a:latin typeface="+mn-ea"/>
              </a:rPr>
              <a:t>”</a:t>
            </a:r>
            <a:endParaRPr lang="en-US" altLang="zh-CN" sz="3000" b="1" dirty="0" smtClean="0">
              <a:latin typeface="+mn-ea"/>
            </a:endParaRPr>
          </a:p>
          <a:p>
            <a:pPr marL="0" indent="0">
              <a:spcBef>
                <a:spcPts val="600"/>
              </a:spcBef>
            </a:pPr>
            <a:r>
              <a:rPr lang="zh-CN" altLang="en-US" sz="3000" b="1" dirty="0" smtClean="0">
                <a:latin typeface="+mn-ea"/>
              </a:rPr>
              <a:t> 迎</a:t>
            </a:r>
            <a:r>
              <a:rPr lang="zh-CN" altLang="en-US" sz="3000" b="1" dirty="0" smtClean="0">
                <a:latin typeface="+mn-ea"/>
              </a:rPr>
              <a:t>婚送亲的花轿</a:t>
            </a:r>
            <a:r>
              <a:rPr lang="zh-CN" altLang="en-US" sz="3000" b="1" dirty="0" smtClean="0">
                <a:latin typeface="+mn-ea"/>
              </a:rPr>
              <a:t>队路过</a:t>
            </a:r>
            <a:r>
              <a:rPr lang="zh-CN" altLang="en-US" sz="3000" b="1" dirty="0" smtClean="0">
                <a:latin typeface="+mn-ea"/>
              </a:rPr>
              <a:t>渡口，送给船夫“一个小红纸包”的钱，而从不要过路人钱的老船夫还必须收下。边城的风俗淳朴原始和乐，丝毫没有被</a:t>
            </a:r>
            <a:r>
              <a:rPr lang="zh-CN" altLang="en-US" sz="3000" b="1" dirty="0" smtClean="0">
                <a:latin typeface="+mn-ea"/>
              </a:rPr>
              <a:t>现实所</a:t>
            </a:r>
            <a:r>
              <a:rPr lang="zh-CN" altLang="en-US" sz="3000" b="1" dirty="0" smtClean="0">
                <a:latin typeface="+mn-ea"/>
              </a:rPr>
              <a:t>污染。</a:t>
            </a:r>
          </a:p>
        </p:txBody>
      </p:sp>
    </p:spTree>
  </p:cSld>
  <p:clrMapOvr>
    <a:masterClrMapping/>
  </p:clrMapOvr>
  <p:transition advClick="0" advTm="2000"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ext Box 2"/>
          <p:cNvSpPr txBox="1">
            <a:spLocks noChangeArrowheads="1"/>
          </p:cNvSpPr>
          <p:nvPr/>
        </p:nvSpPr>
        <p:spPr bwMode="auto">
          <a:xfrm>
            <a:off x="285720" y="1285860"/>
            <a:ext cx="8686800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kumimoji="1" lang="en-US" altLang="zh-CN" sz="3600" dirty="0">
                <a:latin typeface="黑体" pitchFamily="2" charset="-122"/>
                <a:ea typeface="黑体" pitchFamily="2" charset="-122"/>
              </a:rPr>
              <a:t>          </a:t>
            </a:r>
            <a:r>
              <a:rPr kumimoji="1" lang="zh-CN" altLang="en-US" sz="3600" b="1" dirty="0" smtClean="0"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人物</a:t>
            </a:r>
            <a:r>
              <a:rPr kumimoji="1" lang="zh-CN" altLang="en-US" sz="3600" b="1" dirty="0"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可爱，是沈从文先生小说的一大特征。他的作品所有人物全都可爱善良，可又为什么能从中感到悲哀的分量呢</a:t>
            </a:r>
            <a:r>
              <a:rPr kumimoji="1" lang="zh-CN" altLang="en-US" sz="3600" b="1" dirty="0" smtClean="0"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？</a:t>
            </a:r>
            <a:endParaRPr kumimoji="1" lang="zh-CN" altLang="en-US" sz="3600" b="1" dirty="0">
              <a:solidFill>
                <a:srgbClr val="0033CC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27651" name="Text Box 3"/>
          <p:cNvSpPr txBox="1">
            <a:spLocks noChangeArrowheads="1"/>
          </p:cNvSpPr>
          <p:nvPr/>
        </p:nvSpPr>
        <p:spPr bwMode="auto">
          <a:xfrm>
            <a:off x="0" y="0"/>
            <a:ext cx="2590800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endParaRPr kumimoji="1" lang="zh-CN" altLang="zh-CN" sz="6000" u="sng">
              <a:latin typeface="Verdana" pitchFamily="34" charset="0"/>
              <a:ea typeface="方正姚体" pitchFamily="2" charset="-122"/>
            </a:endParaRPr>
          </a:p>
        </p:txBody>
      </p:sp>
      <p:sp>
        <p:nvSpPr>
          <p:cNvPr id="27652" name="Text Box 4"/>
          <p:cNvSpPr txBox="1">
            <a:spLocks noChangeArrowheads="1"/>
          </p:cNvSpPr>
          <p:nvPr/>
        </p:nvSpPr>
        <p:spPr bwMode="auto">
          <a:xfrm>
            <a:off x="0" y="4214818"/>
            <a:ext cx="9144000" cy="2308324"/>
          </a:xfrm>
          <a:prstGeom prst="rect">
            <a:avLst/>
          </a:prstGeom>
          <a:solidFill>
            <a:schemeClr val="accent4">
              <a:lumMod val="75000"/>
              <a:lumOff val="25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kumimoji="1" lang="en-US" altLang="zh-CN" sz="3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itchFamily="2" charset="-122"/>
                <a:ea typeface="华文新魏" pitchFamily="2" charset="-122"/>
              </a:rPr>
              <a:t>       </a:t>
            </a:r>
            <a:r>
              <a:rPr kumimoji="1" lang="zh-CN" altLang="en-US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itchFamily="2" charset="-122"/>
                <a:ea typeface="华文新魏" pitchFamily="2" charset="-122"/>
              </a:rPr>
              <a:t>边城明净的风光，教化着朴实的人们，每个人都热情诚实；作为封闭的农业文明的社会的湘西，人们的身上也流露出孤寂的色彩，</a:t>
            </a:r>
            <a:r>
              <a:rPr kumimoji="1" lang="zh-CN" altLang="en-US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itchFamily="2" charset="-122"/>
                <a:ea typeface="华文新魏" pitchFamily="2" charset="-122"/>
              </a:rPr>
              <a:t>试作</a:t>
            </a:r>
            <a:r>
              <a:rPr kumimoji="1" lang="zh-CN" altLang="en-US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itchFamily="2" charset="-122"/>
                <a:ea typeface="华文新魏" pitchFamily="2" charset="-122"/>
              </a:rPr>
              <a:t>具体分析。</a:t>
            </a:r>
          </a:p>
        </p:txBody>
      </p:sp>
      <p:pic>
        <p:nvPicPr>
          <p:cNvPr id="27653" name="Picture 5" descr="BD00028_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728788" cy="1484313"/>
          </a:xfrm>
          <a:prstGeom prst="rect">
            <a:avLst/>
          </a:prstGeom>
          <a:noFill/>
          <a:ln w="9525">
            <a:solidFill>
              <a:srgbClr val="CC0099"/>
            </a:solidFill>
            <a:miter lim="800000"/>
            <a:headEnd/>
            <a:tailEnd/>
          </a:ln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27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76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76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0" grpId="0" autoUpdateAnimBg="0"/>
      <p:bldP spid="27652" grpId="0" autoUpdateAnimBg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Text Box 2"/>
          <p:cNvSpPr txBox="1">
            <a:spLocks noChangeArrowheads="1"/>
          </p:cNvSpPr>
          <p:nvPr/>
        </p:nvSpPr>
        <p:spPr bwMode="auto">
          <a:xfrm>
            <a:off x="0" y="214290"/>
            <a:ext cx="914400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kumimoji="1" lang="en-US" altLang="zh-CN" sz="3600" b="1" dirty="0">
                <a:latin typeface="黑体" pitchFamily="2" charset="-122"/>
                <a:ea typeface="黑体" pitchFamily="2" charset="-122"/>
              </a:rPr>
              <a:t>    </a:t>
            </a:r>
            <a:r>
              <a:rPr kumimoji="1" lang="zh-CN" altLang="en-US" sz="3600" b="1" dirty="0"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由湘西的封闭，农业文明社会性质决定，人们内心流露出了一种“孤寂”的色彩。</a:t>
            </a:r>
          </a:p>
        </p:txBody>
      </p:sp>
      <p:sp>
        <p:nvSpPr>
          <p:cNvPr id="33795" name="Text Box 3"/>
          <p:cNvSpPr txBox="1">
            <a:spLocks noChangeArrowheads="1"/>
          </p:cNvSpPr>
          <p:nvPr/>
        </p:nvSpPr>
        <p:spPr bwMode="auto">
          <a:xfrm>
            <a:off x="0" y="1571612"/>
            <a:ext cx="6429387" cy="5078313"/>
          </a:xfrm>
          <a:prstGeom prst="rect">
            <a:avLst/>
          </a:prstGeom>
          <a:solidFill>
            <a:schemeClr val="accent4">
              <a:lumMod val="75000"/>
              <a:lumOff val="25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kumimoji="1" lang="zh-CN" altLang="en-US" sz="3600" b="1" dirty="0">
                <a:solidFill>
                  <a:srgbClr val="E70FBE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pitchFamily="2" charset="-122"/>
                <a:ea typeface="宋体" pitchFamily="2" charset="-122"/>
              </a:rPr>
              <a:t>翠翠的“哭”</a:t>
            </a:r>
            <a:r>
              <a:rPr kumimoji="1" lang="zh-CN" altLang="en-US" sz="3600" b="1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</a:rPr>
              <a:t>：外公虽无微不至，但无法真正理解一个青春少女的情怀，所以她感到孤独，“这日子成为痛苦的东西了。”对于爱情，她只能从虚幻的梦境中来开始体会；对于两兄弟的“决斗”，她更是不知道前因后果，最后只能孤独、凄凉地等待不可知的将来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37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37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37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Text Box 2"/>
          <p:cNvSpPr txBox="1">
            <a:spLocks noChangeArrowheads="1"/>
          </p:cNvSpPr>
          <p:nvPr/>
        </p:nvSpPr>
        <p:spPr bwMode="auto">
          <a:xfrm>
            <a:off x="0" y="1"/>
            <a:ext cx="9144000" cy="3600986"/>
          </a:xfrm>
          <a:prstGeom prst="rect">
            <a:avLst/>
          </a:prstGeom>
          <a:solidFill>
            <a:schemeClr val="accent4">
              <a:lumMod val="75000"/>
              <a:lumOff val="25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kumimoji="1" lang="zh-CN" altLang="en-US" sz="3600" b="1" dirty="0" smtClean="0">
                <a:solidFill>
                  <a:srgbClr val="E70FBE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行楷" pitchFamily="2" charset="-122"/>
              </a:rPr>
              <a:t>祖父的</a:t>
            </a:r>
            <a:r>
              <a:rPr kumimoji="1" lang="zh-CN" altLang="en-US" sz="3600" b="1" dirty="0">
                <a:solidFill>
                  <a:srgbClr val="E70FBE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行楷" pitchFamily="2" charset="-122"/>
              </a:rPr>
              <a:t>担心：</a:t>
            </a:r>
            <a:r>
              <a:rPr kumimoji="1" lang="zh-CN" altLang="en-US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itchFamily="2" charset="-122"/>
                <a:ea typeface="宋体" pitchFamily="2" charset="-122"/>
              </a:rPr>
              <a:t>女儿女婿的悲剧在老人心里留下不可磨灭的伤痕，所以不敢直接告诉孙女天保兄弟的选择。“温和悲悯的笑”表现他内心的矛盾：既爱孙女，又害怕她走其母的老路；对于天保的死，他既难过又自责，而对此引起孙女的悲剧，他更无能为力，又无人可以诉说，因此，他在孤独中死去。</a:t>
            </a:r>
          </a:p>
        </p:txBody>
      </p:sp>
      <p:sp>
        <p:nvSpPr>
          <p:cNvPr id="34819" name="Text Box 3"/>
          <p:cNvSpPr txBox="1">
            <a:spLocks noChangeArrowheads="1"/>
          </p:cNvSpPr>
          <p:nvPr/>
        </p:nvSpPr>
        <p:spPr bwMode="auto">
          <a:xfrm>
            <a:off x="1" y="3643315"/>
            <a:ext cx="6143635" cy="3108543"/>
          </a:xfrm>
          <a:prstGeom prst="rect">
            <a:avLst/>
          </a:prstGeom>
          <a:solidFill>
            <a:schemeClr val="accent4">
              <a:lumMod val="75000"/>
              <a:lumOff val="25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kumimoji="1" lang="zh-CN" altLang="en-US" sz="3600" b="1" dirty="0">
                <a:solidFill>
                  <a:srgbClr val="E70FBE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行楷" pitchFamily="2" charset="-122"/>
              </a:rPr>
              <a:t>天保兄弟：</a:t>
            </a:r>
            <a:r>
              <a:rPr kumimoji="1" lang="zh-CN" altLang="en-US" sz="3200" b="1" dirty="0">
                <a:solidFill>
                  <a:schemeClr val="bg1"/>
                </a:solidFill>
                <a:latin typeface="宋体" pitchFamily="2" charset="-122"/>
                <a:ea typeface="宋体" pitchFamily="2" charset="-122"/>
              </a:rPr>
              <a:t>哥哥在糊里糊涂地陷入爱情的矛盾中后，因为竞争的失败孤独地离开并死于意外；弟弟也是孤独地追求着爱情，唱情歌而不为心上人所知，最后也孤独地出走，不知所至。</a:t>
            </a:r>
          </a:p>
        </p:txBody>
      </p:sp>
      <p:pic>
        <p:nvPicPr>
          <p:cNvPr id="34820" name="Picture 4" descr="a_left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901238" y="6667500"/>
            <a:ext cx="381000" cy="38100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48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48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48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48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Picture 2" descr="fl10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5061" name="WordArt 5"/>
          <p:cNvSpPr>
            <a:spLocks noChangeArrowheads="1" noChangeShapeType="1" noTextEdit="1"/>
          </p:cNvSpPr>
          <p:nvPr/>
        </p:nvSpPr>
        <p:spPr bwMode="auto">
          <a:xfrm>
            <a:off x="2411413" y="1989138"/>
            <a:ext cx="3744912" cy="25923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PerspectiveBottomRight">
                <a:rot lat="0" lon="21239999" rev="0"/>
              </a:camera>
              <a:lightRig rig="legacyHarsh3" dir="l"/>
            </a:scene3d>
            <a:sp3d extrusionH="430200" prstMaterial="legacyMatte">
              <a:extrusionClr>
                <a:srgbClr val="C0C0C0"/>
              </a:extrusionClr>
            </a:sp3d>
          </a:bodyPr>
          <a:lstStyle/>
          <a:p>
            <a:pPr algn="ctr"/>
            <a:r>
              <a:rPr lang="zh-CN" altLang="en-US" sz="3600" kern="10">
                <a:ln w="9525">
                  <a:round/>
                  <a:headEnd/>
                  <a:tailEnd/>
                </a:ln>
                <a:solidFill>
                  <a:srgbClr val="66FF33">
                    <a:alpha val="44000"/>
                  </a:srgbClr>
                </a:solidFill>
                <a:latin typeface="宋体"/>
                <a:ea typeface="宋体"/>
              </a:rPr>
              <a:t>再见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4506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6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4887FC-C9B7-4F2B-9125-95688E8C3009}" type="datetime1">
              <a:rPr lang="en-US"/>
              <a:pPr/>
              <a:t>12/27/2016</a:t>
            </a:fld>
            <a:endParaRPr lang="zh-CN" altLang="en-US" sz="1800">
              <a:solidFill>
                <a:schemeClr val="tx1"/>
              </a:solidFill>
              <a:ea typeface="宋体" pitchFamily="2" charset="-122"/>
            </a:endParaRPr>
          </a:p>
        </p:txBody>
      </p:sp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3286116" y="142852"/>
            <a:ext cx="5715008" cy="704850"/>
          </a:xfrm>
        </p:spPr>
        <p:txBody>
          <a:bodyPr/>
          <a:lstStyle/>
          <a:p>
            <a:r>
              <a:rPr lang="zh-CN" altLang="en-US" sz="4800" b="1" dirty="0">
                <a:solidFill>
                  <a:srgbClr val="33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凤凰之</a:t>
            </a:r>
            <a:r>
              <a:rPr lang="zh-CN" altLang="en-US" sz="4800" b="1" dirty="0" smtClean="0">
                <a:solidFill>
                  <a:srgbClr val="33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子</a:t>
            </a:r>
            <a:r>
              <a:rPr lang="en-US" altLang="zh-CN" sz="4800" b="1" dirty="0" smtClean="0">
                <a:solidFill>
                  <a:srgbClr val="33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·</a:t>
            </a:r>
            <a:r>
              <a:rPr lang="zh-CN" altLang="en-US" sz="4800" b="1" dirty="0" smtClean="0">
                <a:solidFill>
                  <a:srgbClr val="33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浪漫传奇</a:t>
            </a:r>
            <a:endParaRPr lang="zh-CN" altLang="en-US" sz="4800" b="1" dirty="0">
              <a:solidFill>
                <a:srgbClr val="3333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sz="half" idx="2"/>
          </p:nvPr>
        </p:nvSpPr>
        <p:spPr>
          <a:xfrm>
            <a:off x="3428991" y="1000108"/>
            <a:ext cx="5715009" cy="3214710"/>
          </a:xfrm>
          <a:solidFill>
            <a:srgbClr val="333300"/>
          </a:solidFill>
        </p:spPr>
        <p:txBody>
          <a:bodyPr/>
          <a:lstStyle/>
          <a:p>
            <a:pPr marL="0" indent="0">
              <a:buNone/>
            </a:pPr>
            <a:r>
              <a:rPr kumimoji="1" lang="en-US" altLang="zh-CN" b="1" dirty="0">
                <a:solidFill>
                  <a:srgbClr val="FFC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    </a:t>
            </a:r>
            <a:r>
              <a:rPr kumimoji="1" lang="zh-CN" altLang="en-US" b="1" dirty="0">
                <a:solidFill>
                  <a:srgbClr val="FFC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沈从文（1902</a:t>
            </a:r>
            <a:r>
              <a:rPr kumimoji="1" lang="en-US" altLang="zh-CN" b="1" dirty="0">
                <a:solidFill>
                  <a:srgbClr val="FFC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-</a:t>
            </a:r>
            <a:r>
              <a:rPr kumimoji="1" lang="zh-CN" altLang="en-US" b="1" dirty="0">
                <a:solidFill>
                  <a:srgbClr val="FFC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1988），</a:t>
            </a:r>
            <a:r>
              <a:rPr kumimoji="1" lang="zh-CN" altLang="en-US" b="1" dirty="0">
                <a:solidFill>
                  <a:srgbClr val="FFC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湖南凤凰人，原名沈岳焕</a:t>
            </a:r>
            <a:r>
              <a:rPr kumimoji="1" lang="zh-CN" altLang="en-US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。小学毕业，</a:t>
            </a:r>
            <a:r>
              <a:rPr kumimoji="1" lang="en-US" altLang="en-US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14</a:t>
            </a:r>
            <a:r>
              <a:rPr kumimoji="1" lang="zh-CN" altLang="en-US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岁当兵，从未上过</a:t>
            </a:r>
            <a:r>
              <a:rPr kumimoji="1" lang="zh-CN" altLang="en-US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大学。1922年</a:t>
            </a:r>
            <a:r>
              <a:rPr kumimoji="1" lang="zh-CN" altLang="en-US" b="1" dirty="0">
                <a:solidFill>
                  <a:srgbClr val="FFC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受五四余</a:t>
            </a:r>
            <a:r>
              <a:rPr kumimoji="1" lang="en-US" altLang="en-US" b="1" dirty="0">
                <a:solidFill>
                  <a:srgbClr val="FFC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波影响，只身离开湘西来到北京，</a:t>
            </a:r>
            <a:r>
              <a:rPr kumimoji="1" lang="en-US" altLang="zh-CN" b="1" dirty="0">
                <a:solidFill>
                  <a:srgbClr val="FFC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1927</a:t>
            </a:r>
            <a:r>
              <a:rPr kumimoji="1" lang="zh-CN" altLang="en-US" b="1" dirty="0">
                <a:solidFill>
                  <a:srgbClr val="FFC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年参加</a:t>
            </a:r>
            <a:r>
              <a:rPr kumimoji="1" lang="zh-CN" altLang="en-US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“新月社”。</a:t>
            </a:r>
            <a:endParaRPr lang="zh-CN" altLang="en-US" b="1" dirty="0">
              <a:solidFill>
                <a:srgbClr val="FFC000"/>
              </a:solidFill>
              <a:latin typeface="黑体" pitchFamily="2" charset="-122"/>
              <a:ea typeface="黑体" pitchFamily="2" charset="-122"/>
            </a:endParaRPr>
          </a:p>
        </p:txBody>
      </p:sp>
      <p:pic>
        <p:nvPicPr>
          <p:cNvPr id="7174" name="Picture 6" descr="http://bbs.0743a.com/data/attachment/forum/201306/28/113100dnwezzpcc5v0sse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9" y="0"/>
            <a:ext cx="3143239" cy="4135292"/>
          </a:xfrm>
          <a:prstGeom prst="rect">
            <a:avLst/>
          </a:prstGeom>
          <a:noFill/>
        </p:spPr>
      </p:pic>
      <p:sp>
        <p:nvSpPr>
          <p:cNvPr id="9" name="Rectangle 3"/>
          <p:cNvSpPr txBox="1">
            <a:spLocks noChangeArrowheads="1"/>
          </p:cNvSpPr>
          <p:nvPr/>
        </p:nvSpPr>
        <p:spPr bwMode="auto">
          <a:xfrm>
            <a:off x="0" y="4214818"/>
            <a:ext cx="9144000" cy="2643182"/>
          </a:xfrm>
          <a:prstGeom prst="rect">
            <a:avLst/>
          </a:prstGeom>
          <a:solidFill>
            <a:srgbClr val="333300"/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>
              <a:spcBef>
                <a:spcPct val="20000"/>
              </a:spcBef>
            </a:pPr>
            <a:r>
              <a:rPr kumimoji="1" lang="zh-CN" altLang="en-US" sz="32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    曾</a:t>
            </a:r>
            <a:r>
              <a:rPr kumimoji="1" lang="zh-CN" altLang="en-US" sz="32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任西南联大、</a:t>
            </a:r>
            <a:r>
              <a:rPr kumimoji="1" lang="zh-CN" altLang="en-US" sz="32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北京大学、清华大学教授</a:t>
            </a:r>
            <a:r>
              <a:rPr kumimoji="1" lang="zh-CN" altLang="en-US" sz="32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。</a:t>
            </a:r>
            <a:r>
              <a:rPr kumimoji="1" lang="zh-CN" altLang="en-US" sz="3200" b="1" kern="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  <a:sym typeface="Calibri" pitchFamily="34" charset="0"/>
              </a:rPr>
              <a:t>集</a:t>
            </a:r>
            <a:r>
              <a:rPr kumimoji="1" lang="zh-CN" altLang="en-US" sz="3200" b="1" kern="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  <a:sym typeface="Calibri" pitchFamily="34" charset="0"/>
              </a:rPr>
              <a:t>我国现代小说家、散文家和文物研究家三家于</a:t>
            </a:r>
            <a:r>
              <a:rPr kumimoji="1" lang="zh-CN" altLang="en-US" sz="3200" b="1" kern="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  <a:sym typeface="Calibri" pitchFamily="34" charset="0"/>
              </a:rPr>
              <a:t>一身，代表作</a:t>
            </a:r>
            <a:r>
              <a:rPr kumimoji="1" lang="zh-CN" altLang="en-US" sz="3200" b="1" kern="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  <a:sym typeface="Calibri" pitchFamily="34" charset="0"/>
              </a:rPr>
              <a:t>有</a:t>
            </a:r>
            <a:r>
              <a:rPr kumimoji="1" lang="en-US" altLang="zh-CN" sz="3200" b="1" kern="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  <a:sym typeface="Calibri" pitchFamily="34" charset="0"/>
              </a:rPr>
              <a:t>《</a:t>
            </a:r>
            <a:r>
              <a:rPr kumimoji="1" lang="zh-CN" altLang="en-US" sz="3200" b="1" kern="0" dirty="0">
                <a:solidFill>
                  <a:srgbClr val="FFC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  <a:sym typeface="Calibri" pitchFamily="34" charset="0"/>
              </a:rPr>
              <a:t>丈夫</a:t>
            </a:r>
            <a:r>
              <a:rPr kumimoji="1" lang="en-US" altLang="zh-CN" sz="3200" b="1" kern="0" dirty="0">
                <a:solidFill>
                  <a:srgbClr val="FFC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  <a:sym typeface="Calibri" pitchFamily="34" charset="0"/>
              </a:rPr>
              <a:t>》《</a:t>
            </a:r>
            <a:r>
              <a:rPr kumimoji="1" lang="zh-CN" altLang="en-US" sz="3200" b="1" kern="0" dirty="0">
                <a:solidFill>
                  <a:srgbClr val="FFC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  <a:sym typeface="Calibri" pitchFamily="34" charset="0"/>
              </a:rPr>
              <a:t>贵生</a:t>
            </a:r>
            <a:r>
              <a:rPr kumimoji="1" lang="en-US" altLang="zh-CN" sz="3200" b="1" kern="0" dirty="0">
                <a:solidFill>
                  <a:srgbClr val="FFC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  <a:sym typeface="Calibri" pitchFamily="34" charset="0"/>
              </a:rPr>
              <a:t>》《</a:t>
            </a:r>
            <a:r>
              <a:rPr kumimoji="1" lang="zh-CN" altLang="en-US" sz="3200" b="1" kern="0" dirty="0">
                <a:solidFill>
                  <a:srgbClr val="FFC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  <a:sym typeface="Calibri" pitchFamily="34" charset="0"/>
              </a:rPr>
              <a:t>三三</a:t>
            </a:r>
            <a:r>
              <a:rPr kumimoji="1" lang="en-US" altLang="zh-CN" sz="3200" b="1" kern="0" dirty="0">
                <a:solidFill>
                  <a:srgbClr val="FFC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  <a:sym typeface="Calibri" pitchFamily="34" charset="0"/>
              </a:rPr>
              <a:t>》;</a:t>
            </a:r>
            <a:r>
              <a:rPr kumimoji="1" lang="zh-CN" altLang="en-US" sz="3200" b="1" kern="0" dirty="0">
                <a:solidFill>
                  <a:srgbClr val="FFC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  <a:sym typeface="Calibri" pitchFamily="34" charset="0"/>
              </a:rPr>
              <a:t>长篇小说</a:t>
            </a:r>
            <a:r>
              <a:rPr kumimoji="1" lang="en-US" altLang="zh-CN" sz="3200" b="1" kern="0" dirty="0">
                <a:solidFill>
                  <a:srgbClr val="FFC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  <a:sym typeface="Calibri" pitchFamily="34" charset="0"/>
              </a:rPr>
              <a:t>《</a:t>
            </a:r>
            <a:r>
              <a:rPr kumimoji="1" lang="zh-CN" altLang="en-US" sz="3200" b="1" kern="0" dirty="0">
                <a:solidFill>
                  <a:srgbClr val="FFC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  <a:sym typeface="Calibri" pitchFamily="34" charset="0"/>
              </a:rPr>
              <a:t>边城</a:t>
            </a:r>
            <a:r>
              <a:rPr kumimoji="1" lang="en-US" altLang="zh-CN" sz="3200" b="1" kern="0" dirty="0">
                <a:solidFill>
                  <a:srgbClr val="FFC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  <a:sym typeface="Calibri" pitchFamily="34" charset="0"/>
              </a:rPr>
              <a:t>》《</a:t>
            </a:r>
            <a:r>
              <a:rPr kumimoji="1" lang="zh-CN" altLang="en-US" sz="3200" b="1" kern="0" dirty="0">
                <a:solidFill>
                  <a:srgbClr val="FFC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  <a:sym typeface="Calibri" pitchFamily="34" charset="0"/>
              </a:rPr>
              <a:t>长河</a:t>
            </a:r>
            <a:r>
              <a:rPr kumimoji="1" lang="en-US" altLang="zh-CN" sz="3200" b="1" kern="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  <a:sym typeface="Calibri" pitchFamily="34" charset="0"/>
              </a:rPr>
              <a:t>》《</a:t>
            </a:r>
            <a:r>
              <a:rPr kumimoji="1" lang="zh-CN" altLang="en-US" sz="3200" b="1" kern="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  <a:sym typeface="Calibri" pitchFamily="34" charset="0"/>
              </a:rPr>
              <a:t>阿黑小史</a:t>
            </a:r>
            <a:r>
              <a:rPr kumimoji="1" lang="en-US" altLang="zh-CN" sz="3200" b="1" kern="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  <a:sym typeface="Calibri" pitchFamily="34" charset="0"/>
              </a:rPr>
              <a:t>》《</a:t>
            </a:r>
            <a:r>
              <a:rPr kumimoji="1" lang="zh-CN" altLang="en-US" sz="3200" b="1" kern="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  <a:sym typeface="Calibri" pitchFamily="34" charset="0"/>
              </a:rPr>
              <a:t>湘行散记</a:t>
            </a:r>
            <a:r>
              <a:rPr kumimoji="1" lang="en-US" altLang="zh-CN" sz="3200" b="1" kern="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  <a:sym typeface="Calibri" pitchFamily="34" charset="0"/>
              </a:rPr>
              <a:t>》</a:t>
            </a:r>
            <a:r>
              <a:rPr kumimoji="1" lang="zh-CN" altLang="en-US" sz="3200" b="1" kern="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  <a:sym typeface="Calibri" pitchFamily="34" charset="0"/>
              </a:rPr>
              <a:t>等</a:t>
            </a:r>
            <a:endParaRPr kumimoji="1" lang="zh-CN" altLang="en-US" sz="3200" b="1" kern="0" dirty="0">
              <a:solidFill>
                <a:srgbClr val="FFC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黑体" pitchFamily="2" charset="-122"/>
              <a:ea typeface="黑体" pitchFamily="2" charset="-122"/>
              <a:sym typeface="Calibri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grpId="19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4" fill="hold" grpId="19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19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171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171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19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0" grpId="0" bldLvl="0" autoUpdateAnimBg="0"/>
      <p:bldP spid="7170" grpId="1" bldLvl="0" autoUpdateAnimBg="0"/>
      <p:bldP spid="7170" grpId="2" bldLvl="0" autoUpdateAnimBg="0"/>
      <p:bldP spid="7170" grpId="3" bldLvl="0" autoUpdateAnimBg="0"/>
      <p:bldP spid="7170" grpId="4" autoUpdateAnimBg="0"/>
      <p:bldP spid="7171" grpId="0" build="p" autoUpdateAnimBg="0"/>
      <p:bldP spid="7171" grpId="1" build="p" autoUpdateAnimBg="0"/>
      <p:bldP spid="7171" grpId="2" build="p" autoUpdateAnimBg="0"/>
      <p:bldP spid="7171" grpId="3" build="p" autoUpdateAnimBg="0"/>
      <p:bldP spid="7171" grpId="4" build="p" autoUpdateAnimBg="0"/>
      <p:bldP spid="7171" grpId="5" build="p" autoUpdateAnimBg="0"/>
      <p:bldP spid="7171" grpId="6" build="p" autoUpdateAnimBg="0"/>
      <p:bldP spid="7171" grpId="7" build="p" autoUpdateAnimBg="0"/>
      <p:bldP spid="7171" grpId="8" build="p" autoUpdateAnimBg="0"/>
      <p:bldP spid="7171" grpId="9" build="p" autoUpdateAnimBg="0"/>
      <p:bldP spid="7171" grpId="10" build="p" autoUpdateAnimBg="0"/>
      <p:bldP spid="7171" grpId="11" build="p" autoUpdateAnimBg="0"/>
      <p:bldP spid="7171" grpId="12" build="p" autoUpdateAnimBg="0"/>
      <p:bldP spid="7171" grpId="13" build="p" autoUpdateAnimBg="0"/>
      <p:bldP spid="7171" grpId="14" build="p" autoUpdateAnimBg="0"/>
      <p:bldP spid="7171" grpId="15" build="p" autoUpdateAnimBg="0"/>
      <p:bldP spid="7171" grpId="16" build="p" autoUpdateAnimBg="0"/>
      <p:bldP spid="7171" grpId="17" build="p" autoUpdateAnimBg="0"/>
      <p:bldP spid="7171" grpId="18" build="p" autoUpdateAnimBg="0"/>
      <p:bldP spid="7171" grpId="19" build="p" animBg="1"/>
      <p:bldP spid="9" grpId="0" build="p" autoUpdateAnimBg="0"/>
      <p:bldP spid="9" grpId="1" build="p" autoUpdateAnimBg="0"/>
      <p:bldP spid="9" grpId="2" build="p" autoUpdateAnimBg="0"/>
      <p:bldP spid="9" grpId="3" build="p" autoUpdateAnimBg="0"/>
      <p:bldP spid="9" grpId="4" build="p" autoUpdateAnimBg="0"/>
      <p:bldP spid="9" grpId="5" build="p" autoUpdateAnimBg="0"/>
      <p:bldP spid="9" grpId="6" build="p" autoUpdateAnimBg="0"/>
      <p:bldP spid="9" grpId="7" build="p" autoUpdateAnimBg="0"/>
      <p:bldP spid="9" grpId="8" build="p" autoUpdateAnimBg="0"/>
      <p:bldP spid="9" grpId="9" build="p" autoUpdateAnimBg="0"/>
      <p:bldP spid="9" grpId="10" build="p" autoUpdateAnimBg="0"/>
      <p:bldP spid="9" grpId="11" build="p" autoUpdateAnimBg="0"/>
      <p:bldP spid="9" grpId="12" build="p" autoUpdateAnimBg="0"/>
      <p:bldP spid="9" grpId="13" build="p" autoUpdateAnimBg="0"/>
      <p:bldP spid="9" grpId="14" build="p" autoUpdateAnimBg="0"/>
      <p:bldP spid="9" grpId="15" build="p" autoUpdateAnimBg="0"/>
      <p:bldP spid="9" grpId="16" build="p" autoUpdateAnimBg="0"/>
      <p:bldP spid="9" grpId="17" build="p" autoUpdateAnimBg="0"/>
      <p:bldP spid="9" grpId="18" build="p" autoUpdateAnimBg="0"/>
      <p:bldP spid="9" grpId="19" build="allAtOnce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4887FC-C9B7-4F2B-9125-95688E8C3009}" type="datetime1">
              <a:rPr lang="en-US"/>
              <a:pPr/>
              <a:t>12/27/2016</a:t>
            </a:fld>
            <a:endParaRPr lang="zh-CN" altLang="en-US" sz="1800">
              <a:solidFill>
                <a:schemeClr val="tx1"/>
              </a:solidFill>
              <a:ea typeface="宋体" pitchFamily="2" charset="-122"/>
            </a:endParaRPr>
          </a:p>
        </p:txBody>
      </p:sp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>
          <a:xfrm>
            <a:off x="466725" y="0"/>
            <a:ext cx="8229600" cy="1143000"/>
          </a:xfrm>
        </p:spPr>
        <p:txBody>
          <a:bodyPr/>
          <a:lstStyle/>
          <a:p>
            <a:r>
              <a:rPr lang="zh-CN" altLang="en-US" sz="4800" dirty="0">
                <a:latin typeface="黑体" pitchFamily="2" charset="-122"/>
                <a:ea typeface="黑体" pitchFamily="2" charset="-122"/>
              </a:rPr>
              <a:t>沈从文和张兆和的故事</a:t>
            </a:r>
          </a:p>
        </p:txBody>
      </p:sp>
      <p:pic>
        <p:nvPicPr>
          <p:cNvPr id="27655" name="Picture 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628" y="1091353"/>
            <a:ext cx="3929058" cy="5766648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  <a:effectLst/>
        </p:spPr>
      </p:pic>
      <p:pic>
        <p:nvPicPr>
          <p:cNvPr id="27657" name="Picture 9" descr="http://www.library.hn.cn/hxrw/xdrw/wxlmr/scw/scwzp/008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0" y="1123964"/>
            <a:ext cx="4260961" cy="5734036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4887FC-C9B7-4F2B-9125-95688E8C3009}" type="datetime1">
              <a:rPr lang="en-US"/>
              <a:pPr/>
              <a:t>12/27/2016</a:t>
            </a:fld>
            <a:endParaRPr lang="zh-CN" altLang="en-US" sz="1800">
              <a:solidFill>
                <a:schemeClr val="tx1"/>
              </a:solidFill>
              <a:ea typeface="宋体" pitchFamily="2" charset="-122"/>
            </a:endParaRPr>
          </a:p>
        </p:txBody>
      </p:sp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>
          <a:xfrm>
            <a:off x="466725" y="0"/>
            <a:ext cx="8229600" cy="1143000"/>
          </a:xfrm>
        </p:spPr>
        <p:txBody>
          <a:bodyPr/>
          <a:lstStyle/>
          <a:p>
            <a:r>
              <a:rPr lang="zh-CN" altLang="en-US" dirty="0">
                <a:latin typeface="黑体" pitchFamily="2" charset="-122"/>
                <a:ea typeface="黑体" pitchFamily="2" charset="-122"/>
              </a:rPr>
              <a:t>沈从文和张兆和的故事</a:t>
            </a:r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052513"/>
            <a:ext cx="9144000" cy="5805487"/>
          </a:xfrm>
        </p:spPr>
        <p:txBody>
          <a:bodyPr/>
          <a:lstStyle/>
          <a:p>
            <a:r>
              <a:rPr lang="zh-CN" altLang="en-US" sz="36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合肥四姐妹，名门闺秀</a:t>
            </a:r>
          </a:p>
          <a:p>
            <a:pPr>
              <a:buFont typeface="Arial" pitchFamily="34" charset="0"/>
              <a:buNone/>
            </a:pPr>
            <a:r>
              <a:rPr lang="zh-CN" altLang="en-US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元和（昆曲名家顾传玠）允和（语言学家周有光）</a:t>
            </a:r>
          </a:p>
          <a:p>
            <a:pPr>
              <a:buFont typeface="Arial" pitchFamily="34" charset="0"/>
              <a:buNone/>
            </a:pPr>
            <a:r>
              <a:rPr lang="zh-CN" altLang="en-US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兆和（作家沈从文）         充和（汉学家傅汉斯）</a:t>
            </a:r>
          </a:p>
          <a:p>
            <a:r>
              <a:rPr lang="zh-CN" altLang="en-US" sz="36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小学文凭，当过五年兵的乡下小子</a:t>
            </a:r>
          </a:p>
          <a:p>
            <a:r>
              <a:rPr lang="zh-CN" altLang="en-US" sz="36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“笑话”教师和女学生</a:t>
            </a:r>
          </a:p>
          <a:p>
            <a:r>
              <a:rPr lang="zh-CN" altLang="en-US" sz="36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癞蛤蟆</a:t>
            </a:r>
            <a:r>
              <a:rPr lang="en-US" altLang="zh-CN" sz="36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13</a:t>
            </a:r>
            <a:r>
              <a:rPr lang="zh-CN" altLang="en-US" sz="36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号</a:t>
            </a:r>
          </a:p>
          <a:p>
            <a:pPr>
              <a:buFont typeface="Arial" pitchFamily="34" charset="0"/>
              <a:buNone/>
            </a:pPr>
            <a:r>
              <a:rPr lang="zh-CN" altLang="en-US" sz="36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“不知道为什么，我忽然爱上了你”</a:t>
            </a:r>
          </a:p>
          <a:p>
            <a:r>
              <a:rPr lang="zh-CN" altLang="en-US" sz="36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胡适撮合才子佳人：顽固地爱</a:t>
            </a:r>
          </a:p>
          <a:p>
            <a:r>
              <a:rPr lang="zh-CN" altLang="en-US" sz="36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苦酒与甜酒“乡下人，喝杯甜酒吧”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7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276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276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276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2765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2765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2765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2765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1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4887FC-C9B7-4F2B-9125-95688E8C3009}" type="datetime1">
              <a:rPr lang="en-US"/>
              <a:pPr/>
              <a:t>12/27/2016</a:t>
            </a:fld>
            <a:endParaRPr lang="zh-CN" altLang="en-US" sz="1800">
              <a:solidFill>
                <a:schemeClr val="tx1"/>
              </a:solidFill>
              <a:ea typeface="宋体" pitchFamily="2" charset="-122"/>
            </a:endParaRPr>
          </a:p>
        </p:txBody>
      </p:sp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>
          <a:xfrm>
            <a:off x="466725" y="0"/>
            <a:ext cx="8229600" cy="1143000"/>
          </a:xfrm>
        </p:spPr>
        <p:txBody>
          <a:bodyPr/>
          <a:lstStyle/>
          <a:p>
            <a:r>
              <a:rPr lang="zh-CN" altLang="en-US"/>
              <a:t>沈从文和张兆和的故事</a:t>
            </a:r>
          </a:p>
        </p:txBody>
      </p:sp>
      <p:sp>
        <p:nvSpPr>
          <p:cNvPr id="286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339850"/>
            <a:ext cx="9144000" cy="5518150"/>
          </a:xfrm>
        </p:spPr>
        <p:txBody>
          <a:bodyPr/>
          <a:lstStyle/>
          <a:p>
            <a:pPr marL="0" indent="0">
              <a:buFont typeface="Arial" pitchFamily="34" charset="0"/>
              <a:buNone/>
            </a:pPr>
            <a:r>
              <a:rPr lang="zh-CN" altLang="en-US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    “一个女子在诗人的诗中永远不会老去，但诗人，他自己却老去了</a:t>
            </a:r>
            <a:r>
              <a:rPr lang="en-US" altLang="zh-CN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……”</a:t>
            </a:r>
          </a:p>
          <a:p>
            <a:pPr marL="0" indent="0">
              <a:buFont typeface="Arial" pitchFamily="34" charset="0"/>
              <a:buNone/>
            </a:pPr>
            <a:r>
              <a:rPr lang="zh-CN" altLang="en-US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    “如果我爱你是你的不幸，你这不幸是同我的生命一样长久的”</a:t>
            </a:r>
          </a:p>
          <a:p>
            <a:pPr marL="0" indent="0"/>
            <a:r>
              <a:rPr lang="zh-CN" altLang="en-US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信纸上的爱情之花和生活中的柴米油盐</a:t>
            </a:r>
          </a:p>
          <a:p>
            <a:pPr marL="0" indent="0">
              <a:buFont typeface="Arial" pitchFamily="34" charset="0"/>
              <a:buNone/>
            </a:pPr>
            <a:r>
              <a:rPr lang="zh-CN" altLang="en-US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北京</a:t>
            </a:r>
            <a:r>
              <a:rPr lang="zh-CN" altLang="en-US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沦陷</a:t>
            </a:r>
            <a:endParaRPr lang="en-US" altLang="zh-CN" b="1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itchFamily="2" charset="-122"/>
              <a:ea typeface="黑体" pitchFamily="2" charset="-122"/>
            </a:endParaRPr>
          </a:p>
          <a:p>
            <a:pPr marL="0" indent="0">
              <a:buFont typeface="Arial" pitchFamily="34" charset="0"/>
              <a:buNone/>
            </a:pPr>
            <a:r>
              <a:rPr lang="zh-CN" altLang="en-US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（</a:t>
            </a:r>
            <a:r>
              <a:rPr lang="zh-CN" altLang="en-US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你爱我，与其说爱我为人，不如说爱我写信）</a:t>
            </a:r>
          </a:p>
          <a:p>
            <a:pPr marL="0" indent="0">
              <a:buFont typeface="Arial" pitchFamily="34" charset="0"/>
              <a:buNone/>
            </a:pPr>
            <a:r>
              <a:rPr lang="zh-CN" altLang="en-US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出轨事件（高青子）</a:t>
            </a:r>
          </a:p>
          <a:p>
            <a:pPr marL="0" indent="0">
              <a:buFont typeface="Arial" pitchFamily="34" charset="0"/>
              <a:buNone/>
            </a:pPr>
            <a:r>
              <a:rPr lang="zh-CN" altLang="en-US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新的时代（抑郁症和</a:t>
            </a:r>
            <a:r>
              <a:rPr lang="zh-CN" altLang="en-US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自杀）</a:t>
            </a:r>
            <a:endParaRPr lang="zh-CN" altLang="en-US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图片 1"/>
          <p:cNvPicPr>
            <a:picLocks noGrp="1"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411163" y="0"/>
            <a:ext cx="9809163" cy="717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5" name="矩形 3"/>
          <p:cNvSpPr>
            <a:spLocks noChangeArrowheads="1"/>
          </p:cNvSpPr>
          <p:nvPr/>
        </p:nvSpPr>
        <p:spPr bwMode="auto">
          <a:xfrm>
            <a:off x="1143000" y="1643063"/>
            <a:ext cx="5572125" cy="423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9600" b="1">
                <a:solidFill>
                  <a:srgbClr val="F4F0E2"/>
                </a:solidFill>
                <a:latin typeface="04b_21" pitchFamily="2" charset="0"/>
                <a:ea typeface="楷体" pitchFamily="49" charset="-122"/>
                <a:sym typeface="华文行楷" pitchFamily="2" charset="-122"/>
              </a:rPr>
              <a:t>边 城</a:t>
            </a:r>
          </a:p>
          <a:p>
            <a:pPr algn="ctr"/>
            <a:endParaRPr lang="en-US" sz="8800">
              <a:solidFill>
                <a:srgbClr val="F4F0E2"/>
              </a:solidFill>
              <a:latin typeface="华文行楷" pitchFamily="2" charset="-122"/>
              <a:ea typeface="华文行楷" pitchFamily="2" charset="-122"/>
              <a:sym typeface="华文行楷" pitchFamily="2" charset="-122"/>
            </a:endParaRPr>
          </a:p>
          <a:p>
            <a:pPr algn="ctr"/>
            <a:endParaRPr lang="zh-CN" altLang="en-US" sz="8800">
              <a:solidFill>
                <a:srgbClr val="F4F0E2"/>
              </a:solidFill>
              <a:latin typeface="华文行楷" pitchFamily="2" charset="-122"/>
              <a:ea typeface="华文行楷" pitchFamily="2" charset="-122"/>
              <a:sym typeface="华文行楷" pitchFamily="2" charset="-122"/>
            </a:endParaRPr>
          </a:p>
        </p:txBody>
      </p:sp>
      <p:sp>
        <p:nvSpPr>
          <p:cNvPr id="3076" name="矩形 4"/>
          <p:cNvSpPr>
            <a:spLocks noChangeArrowheads="1"/>
          </p:cNvSpPr>
          <p:nvPr/>
        </p:nvSpPr>
        <p:spPr bwMode="auto">
          <a:xfrm flipH="1">
            <a:off x="4227510" y="5286388"/>
            <a:ext cx="491649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4800" b="1" dirty="0" smtClean="0">
                <a:solidFill>
                  <a:srgbClr val="F4F0E2"/>
                </a:solidFill>
                <a:latin typeface="华文行楷" pitchFamily="2" charset="-122"/>
                <a:ea typeface="华文行楷" pitchFamily="2" charset="-122"/>
                <a:sym typeface="华文行楷" pitchFamily="2" charset="-122"/>
              </a:rPr>
              <a:t>——</a:t>
            </a:r>
            <a:r>
              <a:rPr lang="zh-CN" altLang="en-US" sz="4800" b="1" dirty="0">
                <a:solidFill>
                  <a:srgbClr val="F4F0E2"/>
                </a:solidFill>
                <a:latin typeface="华文行楷" pitchFamily="2" charset="-122"/>
                <a:ea typeface="华文行楷" pitchFamily="2" charset="-122"/>
                <a:sym typeface="华文行楷" pitchFamily="2" charset="-122"/>
              </a:rPr>
              <a:t>沈从文</a:t>
            </a:r>
            <a:endParaRPr lang="zh-CN" altLang="en-US" sz="4800" dirty="0">
              <a:ea typeface="宋体" pitchFamily="2" charset="-122"/>
            </a:endParaRPr>
          </a:p>
        </p:txBody>
      </p:sp>
      <p:pic>
        <p:nvPicPr>
          <p:cNvPr id="3077" name="Fiona Joy Hawkins - A Winter Morning(1).mp3" descr="Fiona Joy Hawkins - A Winter Morning(1)"/>
          <p:cNvPicPr>
            <a:picLocks noRot="1" noChangeAspect="1" noChangeArrowheads="1"/>
          </p:cNvPicPr>
          <p:nvPr>
            <a:audioFile r:link="rId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95250" y="645795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2" dur="1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500" accel="50000" fill="hold">
                                          <p:stCondLst>
                                            <p:cond delay="150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500" accel="50000" fill="hold">
                                          <p:stCondLst>
                                            <p:cond delay="150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3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24" fill="hold" display="0" nodeType="clickEffect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077"/>
                </p:tgtEl>
              </p:cMediaNode>
            </p:audio>
          </p:childTnLst>
        </p:cTn>
      </p:par>
    </p:tnLst>
    <p:bldLst>
      <p:bldP spid="3075" grpId="0" bldLvl="0" autoUpdateAnimBg="0"/>
      <p:bldP spid="3076" grpId="0" bldLvl="0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0034" y="1785926"/>
            <a:ext cx="1214446" cy="3214710"/>
          </a:xfrm>
          <a:solidFill>
            <a:srgbClr val="92D050"/>
          </a:solidFill>
          <a:effectLst>
            <a:innerShdw blurRad="63500" dist="50800" dir="2700000">
              <a:prstClr val="black">
                <a:alpha val="50000"/>
              </a:prstClr>
            </a:innerShdw>
          </a:effectLst>
        </p:spPr>
        <p:txBody>
          <a:bodyPr vert="eaVert"/>
          <a:lstStyle/>
          <a:p>
            <a:r>
              <a:rPr lang="zh-CN" altLang="en-US" sz="5400" dirty="0" smtClean="0">
                <a:solidFill>
                  <a:srgbClr val="000099"/>
                </a:solidFill>
                <a:latin typeface="华文琥珀" pitchFamily="2" charset="-122"/>
                <a:ea typeface="华文琥珀" pitchFamily="2" charset="-122"/>
              </a:rPr>
              <a:t>浪漫唯美</a:t>
            </a:r>
            <a:endParaRPr lang="zh-CN" altLang="en-US" sz="5400" dirty="0">
              <a:solidFill>
                <a:srgbClr val="000099"/>
              </a:solidFill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786050" y="142876"/>
            <a:ext cx="3143272" cy="6643710"/>
          </a:xfrm>
        </p:spPr>
        <p:txBody>
          <a:bodyPr/>
          <a:lstStyle/>
          <a:p>
            <a:pPr>
              <a:spcBef>
                <a:spcPts val="600"/>
              </a:spcBef>
            </a:pPr>
            <a:r>
              <a:rPr lang="zh-CN" altLang="en-US" sz="4800" dirty="0" smtClean="0">
                <a:solidFill>
                  <a:srgbClr val="7030A0"/>
                </a:solidFill>
                <a:latin typeface="华文琥珀" pitchFamily="2" charset="-122"/>
                <a:ea typeface="华文琥珀" pitchFamily="2" charset="-122"/>
              </a:rPr>
              <a:t>文化之美</a:t>
            </a:r>
            <a:endParaRPr lang="en-US" altLang="zh-CN" sz="4800" dirty="0" smtClean="0">
              <a:solidFill>
                <a:srgbClr val="7030A0"/>
              </a:solidFill>
              <a:latin typeface="华文琥珀" pitchFamily="2" charset="-122"/>
              <a:ea typeface="华文琥珀" pitchFamily="2" charset="-122"/>
            </a:endParaRPr>
          </a:p>
          <a:p>
            <a:pPr>
              <a:spcBef>
                <a:spcPts val="600"/>
              </a:spcBef>
            </a:pPr>
            <a:r>
              <a:rPr lang="zh-CN" altLang="en-US" sz="4800" dirty="0" smtClean="0">
                <a:solidFill>
                  <a:srgbClr val="7030A0"/>
                </a:solidFill>
                <a:latin typeface="华文琥珀" pitchFamily="2" charset="-122"/>
                <a:ea typeface="华文琥珀" pitchFamily="2" charset="-122"/>
              </a:rPr>
              <a:t>环境之美</a:t>
            </a:r>
            <a:endParaRPr lang="en-US" altLang="zh-CN" sz="4800" dirty="0" smtClean="0">
              <a:solidFill>
                <a:srgbClr val="7030A0"/>
              </a:solidFill>
              <a:latin typeface="华文琥珀" pitchFamily="2" charset="-122"/>
              <a:ea typeface="华文琥珀" pitchFamily="2" charset="-122"/>
            </a:endParaRPr>
          </a:p>
          <a:p>
            <a:pPr>
              <a:spcBef>
                <a:spcPts val="600"/>
              </a:spcBef>
            </a:pPr>
            <a:r>
              <a:rPr lang="zh-CN" altLang="en-US" sz="4800" dirty="0" smtClean="0">
                <a:solidFill>
                  <a:srgbClr val="7030A0"/>
                </a:solidFill>
                <a:latin typeface="华文琥珀" pitchFamily="2" charset="-122"/>
                <a:ea typeface="华文琥珀" pitchFamily="2" charset="-122"/>
              </a:rPr>
              <a:t>故事之美</a:t>
            </a:r>
            <a:endParaRPr lang="en-US" altLang="zh-CN" sz="4800" dirty="0" smtClean="0">
              <a:solidFill>
                <a:srgbClr val="7030A0"/>
              </a:solidFill>
              <a:latin typeface="华文琥珀" pitchFamily="2" charset="-122"/>
              <a:ea typeface="华文琥珀" pitchFamily="2" charset="-122"/>
            </a:endParaRPr>
          </a:p>
          <a:p>
            <a:pPr>
              <a:spcBef>
                <a:spcPts val="600"/>
              </a:spcBef>
            </a:pPr>
            <a:r>
              <a:rPr lang="zh-CN" altLang="en-US" sz="4800" dirty="0" smtClean="0">
                <a:solidFill>
                  <a:srgbClr val="7030A0"/>
                </a:solidFill>
                <a:latin typeface="华文琥珀" pitchFamily="2" charset="-122"/>
                <a:ea typeface="华文琥珀" pitchFamily="2" charset="-122"/>
              </a:rPr>
              <a:t>人物之美</a:t>
            </a:r>
            <a:endParaRPr lang="en-US" altLang="zh-CN" sz="4800" dirty="0" smtClean="0">
              <a:solidFill>
                <a:srgbClr val="7030A0"/>
              </a:solidFill>
              <a:latin typeface="华文琥珀" pitchFamily="2" charset="-122"/>
              <a:ea typeface="华文琥珀" pitchFamily="2" charset="-122"/>
            </a:endParaRPr>
          </a:p>
          <a:p>
            <a:pPr>
              <a:spcBef>
                <a:spcPts val="600"/>
              </a:spcBef>
            </a:pPr>
            <a:r>
              <a:rPr lang="zh-CN" altLang="en-US" sz="48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琥珀" pitchFamily="2" charset="-122"/>
                <a:ea typeface="华文琥珀" pitchFamily="2" charset="-122"/>
              </a:rPr>
              <a:t>爱情之美</a:t>
            </a:r>
            <a:endParaRPr lang="en-US" altLang="zh-CN" sz="4800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琥珀" pitchFamily="2" charset="-122"/>
              <a:ea typeface="华文琥珀" pitchFamily="2" charset="-122"/>
            </a:endParaRPr>
          </a:p>
          <a:p>
            <a:pPr>
              <a:spcBef>
                <a:spcPts val="600"/>
              </a:spcBef>
            </a:pPr>
            <a:r>
              <a:rPr lang="zh-CN" altLang="en-US" sz="48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琥珀" pitchFamily="2" charset="-122"/>
                <a:ea typeface="华文琥珀" pitchFamily="2" charset="-122"/>
              </a:rPr>
              <a:t>亲情之美</a:t>
            </a:r>
            <a:endParaRPr lang="en-US" altLang="zh-CN" sz="4800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琥珀" pitchFamily="2" charset="-122"/>
              <a:ea typeface="华文琥珀" pitchFamily="2" charset="-122"/>
            </a:endParaRPr>
          </a:p>
          <a:p>
            <a:pPr>
              <a:spcBef>
                <a:spcPts val="600"/>
              </a:spcBef>
            </a:pPr>
            <a:r>
              <a:rPr lang="zh-CN" altLang="en-US" sz="48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琥珀" pitchFamily="2" charset="-122"/>
                <a:ea typeface="华文琥珀" pitchFamily="2" charset="-122"/>
              </a:rPr>
              <a:t>人情之美</a:t>
            </a:r>
            <a:endParaRPr lang="en-US" altLang="zh-CN" sz="4800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琥珀" pitchFamily="2" charset="-122"/>
              <a:ea typeface="华文琥珀" pitchFamily="2" charset="-122"/>
            </a:endParaRPr>
          </a:p>
          <a:p>
            <a:pPr>
              <a:spcBef>
                <a:spcPts val="600"/>
              </a:spcBef>
            </a:pPr>
            <a:r>
              <a:rPr lang="zh-CN" altLang="en-US" sz="48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琥珀" pitchFamily="2" charset="-122"/>
                <a:ea typeface="华文琥珀" pitchFamily="2" charset="-122"/>
              </a:rPr>
              <a:t>风俗</a:t>
            </a:r>
            <a:r>
              <a:rPr lang="zh-CN" altLang="en-US" sz="48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琥珀" pitchFamily="2" charset="-122"/>
                <a:ea typeface="华文琥珀" pitchFamily="2" charset="-122"/>
              </a:rPr>
              <a:t>之美</a:t>
            </a:r>
            <a:endParaRPr lang="en-US" altLang="zh-CN" sz="4800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琥珀" pitchFamily="2" charset="-122"/>
              <a:ea typeface="华文琥珀" pitchFamily="2" charset="-122"/>
            </a:endParaRPr>
          </a:p>
          <a:p>
            <a:pPr>
              <a:spcBef>
                <a:spcPts val="600"/>
              </a:spcBef>
            </a:pPr>
            <a:endParaRPr lang="zh-CN" altLang="en-US" sz="4800" dirty="0">
              <a:solidFill>
                <a:srgbClr val="0000FF"/>
              </a:solidFill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4887FC-C9B7-4F2B-9125-95688E8C3009}" type="datetime1">
              <a:rPr lang="en-US" smtClean="0"/>
              <a:pPr/>
              <a:t>12/27/2016</a:t>
            </a:fld>
            <a:endParaRPr lang="zh-CN" altLang="en-US" sz="1800">
              <a:solidFill>
                <a:schemeClr val="tx1"/>
              </a:solidFill>
              <a:ea typeface="+mn-ea"/>
            </a:endParaRPr>
          </a:p>
        </p:txBody>
      </p:sp>
    </p:spTree>
  </p:cSld>
  <p:clrMapOvr>
    <a:masterClrMapping/>
  </p:clrMapOvr>
  <p:transition advClick="0" advTm="2000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0"/>
            <a:ext cx="6357950" cy="785794"/>
          </a:xfrm>
          <a:solidFill>
            <a:srgbClr val="92D050"/>
          </a:solidFill>
          <a:effectLst>
            <a:innerShdw blurRad="63500" dist="50800" dir="2700000">
              <a:prstClr val="black">
                <a:alpha val="50000"/>
              </a:prstClr>
            </a:innerShdw>
          </a:effectLst>
        </p:spPr>
        <p:txBody>
          <a:bodyPr/>
          <a:lstStyle/>
          <a:p>
            <a:pPr algn="l"/>
            <a:r>
              <a:rPr lang="zh-CN" altLang="en-US" sz="4800" dirty="0" smtClean="0">
                <a:solidFill>
                  <a:srgbClr val="000099"/>
                </a:solidFill>
                <a:latin typeface="华文琥珀" pitchFamily="2" charset="-122"/>
                <a:ea typeface="华文琥珀" pitchFamily="2" charset="-122"/>
              </a:rPr>
              <a:t>文化之美</a:t>
            </a:r>
            <a:r>
              <a:rPr lang="en-US" altLang="zh-CN" sz="4800" dirty="0" smtClean="0">
                <a:solidFill>
                  <a:srgbClr val="7030A0"/>
                </a:solidFill>
                <a:latin typeface="华文琥珀" pitchFamily="2" charset="-122"/>
                <a:ea typeface="华文琥珀" pitchFamily="2" charset="-122"/>
              </a:rPr>
              <a:t>——</a:t>
            </a:r>
            <a:r>
              <a:rPr lang="zh-CN" altLang="en-US" sz="4800" dirty="0" smtClean="0">
                <a:solidFill>
                  <a:srgbClr val="7030A0"/>
                </a:solidFill>
                <a:latin typeface="华文琥珀" pitchFamily="2" charset="-122"/>
                <a:ea typeface="华文琥珀" pitchFamily="2" charset="-122"/>
              </a:rPr>
              <a:t>湘西文化</a:t>
            </a:r>
            <a:endParaRPr lang="zh-CN" altLang="en-US" sz="4800" dirty="0">
              <a:solidFill>
                <a:srgbClr val="7030A0"/>
              </a:solidFill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785794"/>
            <a:ext cx="9144000" cy="6000768"/>
          </a:xfrm>
          <a:solidFill>
            <a:schemeClr val="accent4">
              <a:lumMod val="65000"/>
              <a:lumOff val="35000"/>
            </a:schemeClr>
          </a:solidFill>
        </p:spPr>
        <p:txBody>
          <a:bodyPr/>
          <a:lstStyle/>
          <a:p>
            <a:pPr>
              <a:spcBef>
                <a:spcPts val="600"/>
              </a:spcBef>
            </a:pPr>
            <a:r>
              <a:rPr lang="zh-CN" altLang="en-US" sz="36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苗族→</a:t>
            </a:r>
            <a:r>
              <a:rPr lang="zh-CN" altLang="en-US" sz="36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楚文化发源地</a:t>
            </a:r>
            <a:r>
              <a:rPr lang="zh-CN" altLang="en-US" sz="36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→</a:t>
            </a:r>
            <a:r>
              <a:rPr lang="zh-CN" altLang="en-US" sz="36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中国</a:t>
            </a:r>
            <a:r>
              <a:rPr lang="zh-CN" altLang="en-US" sz="36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文化浪漫主义的</a:t>
            </a:r>
            <a:r>
              <a:rPr lang="zh-CN" altLang="en-US" sz="36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源头</a:t>
            </a:r>
            <a:endParaRPr lang="zh-CN" altLang="en-US" sz="3600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itchFamily="2" charset="-122"/>
              <a:ea typeface="黑体" pitchFamily="2" charset="-122"/>
            </a:endParaRPr>
          </a:p>
          <a:p>
            <a:pPr>
              <a:spcBef>
                <a:spcPts val="600"/>
              </a:spcBef>
            </a:pPr>
            <a:r>
              <a:rPr lang="zh-CN" altLang="en-US" sz="36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湘西</a:t>
            </a:r>
            <a:r>
              <a:rPr lang="zh-CN" altLang="en-US" sz="36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→</a:t>
            </a:r>
            <a:r>
              <a:rPr lang="zh-CN" altLang="en-US" sz="36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浪漫</a:t>
            </a:r>
            <a:r>
              <a:rPr lang="zh-CN" altLang="en-US" sz="36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民族的</a:t>
            </a:r>
            <a:r>
              <a:rPr lang="zh-CN" altLang="en-US" sz="36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发祥地→</a:t>
            </a:r>
            <a:r>
              <a:rPr lang="zh-CN" altLang="en-US" sz="36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中国</a:t>
            </a:r>
            <a:r>
              <a:rPr lang="zh-CN" altLang="en-US" sz="36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浪漫始祖</a:t>
            </a:r>
            <a:r>
              <a:rPr lang="zh-CN" altLang="en-US" sz="36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庄子</a:t>
            </a:r>
            <a:r>
              <a:rPr lang="zh-CN" altLang="en-US" sz="36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、浪漫主义</a:t>
            </a:r>
            <a:r>
              <a:rPr lang="zh-CN" altLang="en-US" sz="36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诗人屈原的</a:t>
            </a:r>
            <a:r>
              <a:rPr lang="zh-CN" altLang="en-US" sz="36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故乡</a:t>
            </a:r>
            <a:endParaRPr lang="zh-CN" altLang="en-US" sz="3600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itchFamily="2" charset="-122"/>
              <a:ea typeface="黑体" pitchFamily="2" charset="-122"/>
            </a:endParaRPr>
          </a:p>
          <a:p>
            <a:pPr>
              <a:spcBef>
                <a:spcPts val="600"/>
              </a:spcBef>
            </a:pPr>
            <a:r>
              <a:rPr lang="zh-CN" altLang="en-US" sz="36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浪漫传承→思想、诗文、传说（湘妃）</a:t>
            </a:r>
            <a:endParaRPr lang="zh-CN" altLang="en-US" sz="3600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itchFamily="2" charset="-122"/>
              <a:ea typeface="黑体" pitchFamily="2" charset="-122"/>
            </a:endParaRPr>
          </a:p>
          <a:p>
            <a:pPr>
              <a:spcBef>
                <a:spcPts val="600"/>
              </a:spcBef>
            </a:pPr>
            <a:r>
              <a:rPr lang="zh-CN" altLang="en-US" sz="36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沈从文小说</a:t>
            </a:r>
            <a:endParaRPr lang="en-US" altLang="zh-CN" sz="3600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itchFamily="2" charset="-122"/>
              <a:ea typeface="黑体" pitchFamily="2" charset="-122"/>
            </a:endParaRPr>
          </a:p>
          <a:p>
            <a:pPr marL="0" indent="0">
              <a:spcBef>
                <a:spcPts val="600"/>
              </a:spcBef>
              <a:buNone/>
            </a:pPr>
            <a:r>
              <a:rPr lang="zh-CN" altLang="en-US" sz="36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    以</a:t>
            </a:r>
            <a:r>
              <a:rPr lang="zh-CN" altLang="en-US" sz="36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湘西生活为</a:t>
            </a:r>
            <a:r>
              <a:rPr lang="zh-CN" altLang="en-US" sz="36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背景。</a:t>
            </a:r>
            <a:endParaRPr lang="en-US" altLang="zh-CN" sz="3600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itchFamily="2" charset="-122"/>
              <a:ea typeface="黑体" pitchFamily="2" charset="-122"/>
            </a:endParaRPr>
          </a:p>
          <a:p>
            <a:pPr marL="0" indent="0">
              <a:spcBef>
                <a:spcPts val="600"/>
              </a:spcBef>
              <a:buNone/>
            </a:pPr>
            <a:r>
              <a:rPr lang="zh-CN" altLang="en-US" sz="36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    充溢</a:t>
            </a:r>
            <a:r>
              <a:rPr lang="zh-CN" altLang="en-US" sz="36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着浓郁的乡土气息和返璞归真的田园牧歌式的浪漫</a:t>
            </a:r>
            <a:r>
              <a:rPr lang="zh-CN" altLang="en-US" sz="36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情调。</a:t>
            </a:r>
            <a:endParaRPr lang="en-US" altLang="zh-CN" sz="3600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itchFamily="2" charset="-122"/>
              <a:ea typeface="黑体" pitchFamily="2" charset="-122"/>
            </a:endParaRPr>
          </a:p>
          <a:p>
            <a:pPr marL="0" indent="0">
              <a:spcBef>
                <a:spcPts val="600"/>
              </a:spcBef>
              <a:buNone/>
            </a:pPr>
            <a:r>
              <a:rPr lang="zh-CN" altLang="en-US" sz="36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    “湘西文学”</a:t>
            </a:r>
            <a:r>
              <a:rPr lang="zh-CN" altLang="en-US" sz="36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的代表。</a:t>
            </a:r>
            <a:endParaRPr lang="zh-CN" altLang="en-US" sz="360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itchFamily="2" charset="-122"/>
              <a:ea typeface="黑体" pitchFamily="2" charset="-122"/>
            </a:endParaRPr>
          </a:p>
        </p:txBody>
      </p:sp>
    </p:spTree>
  </p:cSld>
  <p:clrMapOvr>
    <a:masterClrMapping/>
  </p:clrMapOvr>
  <p:transition advClick="0" advTm="2000"/>
</p:sld>
</file>

<file path=ppt/theme/theme1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 主题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157255859</TotalTime>
  <Pages>0</Pages>
  <Words>2923</Words>
  <Characters>0</Characters>
  <Application>Microsoft Office PowerPoint</Application>
  <DocSecurity>0</DocSecurity>
  <PresentationFormat>全屏显示(4:3)</PresentationFormat>
  <Lines>0</Lines>
  <Paragraphs>139</Paragraphs>
  <Slides>29</Slides>
  <Notes>0</Notes>
  <HiddenSlides>0</HiddenSlides>
  <MMClips>1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0" baseType="lpstr">
      <vt:lpstr>Office 主题</vt:lpstr>
      <vt:lpstr>幻灯片 1</vt:lpstr>
      <vt:lpstr>    我行过许多地方的桥，看过许多次的云，喝过许多种类的酒，却只爱过一个正当最好年龄的人。</vt:lpstr>
      <vt:lpstr>凤凰之子·浪漫传奇</vt:lpstr>
      <vt:lpstr>沈从文和张兆和的故事</vt:lpstr>
      <vt:lpstr>沈从文和张兆和的故事</vt:lpstr>
      <vt:lpstr>沈从文和张兆和的故事</vt:lpstr>
      <vt:lpstr>幻灯片 7</vt:lpstr>
      <vt:lpstr>浪漫唯美</vt:lpstr>
      <vt:lpstr>文化之美——湘西文化</vt:lpstr>
      <vt:lpstr>环境之美——边城</vt:lpstr>
      <vt:lpstr>幻灯片 11</vt:lpstr>
      <vt:lpstr>故事之美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</vt:vector>
  </TitlesOfParts>
  <Manager/>
  <Company>Microsoft</Company>
  <LinksUpToDate>false</LinksUpToDate>
  <CharactersWithSpaces>0</CharactersWithSpaces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subject/>
  <dc:creator>User</dc:creator>
  <cp:keywords/>
  <dc:description/>
  <cp:lastModifiedBy>番茄花园</cp:lastModifiedBy>
  <cp:revision>63</cp:revision>
  <cp:lastPrinted>1899-12-30T00:00:00Z</cp:lastPrinted>
  <dcterms:created xsi:type="dcterms:W3CDTF">2011-04-15T03:05:00Z</dcterms:created>
  <dcterms:modified xsi:type="dcterms:W3CDTF">2016-12-27T09:41:46Z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2052-6.6.0.2699</vt:lpwstr>
  </property>
</Properties>
</file>