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Default Extension="mp4" ContentType="video/mp4"/>
  <Override PartName="/docProps/app.xml" ContentType="application/vnd.openxmlformats-officedocument.extended-properties+xml"/>
  <Override PartName="/docProps/core.xml" ContentType="application/vnd.openxmlformats-package.core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/Relationships>
</file>

<file path=ppt/presentation.xml><?xml version="1.0" encoding="utf-8"?>
<!--Generated by Aspose.Slides for .NET 20.5-->
<p:presentation xmlns:r="http://schemas.openxmlformats.org/officeDocument/2006/relationships" xmlns:a="http://schemas.openxmlformats.org/drawingml/2006/main" xmlns:p="http://schemas.openxmlformats.org/presentationml/2006/main" saveSubsetFonts="1">
  <p:sldMasterIdLst>
    <p:sldMasterId id="2147483648" r:id="rId1"/>
  </p:sldMasterIdLst>
  <p:sldIdLst>
    <p:sldId id="257" r:id="rId2"/>
    <p:sldId id="256" r:id="rId3"/>
    <p:sldId id="258" r:id="rId4"/>
    <p:sldId id="260" r:id="rId5"/>
    <p:sldId id="261" r:id="rId6"/>
    <p:sldId id="262" r:id="rId7"/>
    <p:sldId id="264" r:id="rId8"/>
    <p:sldId id="265" r:id="rId9"/>
    <p:sldId id="263" r:id="rId10"/>
    <p:sldId id="266" r:id="rId11"/>
    <p:sldId id="267" r:id="rId12"/>
    <p:sldId id="268" r:id="rId13"/>
    <p:sldId id="269" r:id="rId14"/>
    <p:sldId id="270" r:id="rId15"/>
  </p:sldIdLst>
  <p:sldSz cx="12192000" cy="6858000"/>
  <p:notesSz cx="6858000" cy="9144000"/>
  <p:custDataLst>
    <p:tags r:id="rId1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3" d="100"/>
          <a:sy n="63" d="100"/>
        </p:scale>
        <p:origin x="96" y="24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9.xml" /><Relationship Id="rId11" Type="http://schemas.openxmlformats.org/officeDocument/2006/relationships/slide" Target="slides/slide10.xml" /><Relationship Id="rId12" Type="http://schemas.openxmlformats.org/officeDocument/2006/relationships/slide" Target="slides/slide11.xml" /><Relationship Id="rId13" Type="http://schemas.openxmlformats.org/officeDocument/2006/relationships/slide" Target="slides/slide12.xml" /><Relationship Id="rId14" Type="http://schemas.openxmlformats.org/officeDocument/2006/relationships/slide" Target="slides/slide13.xml" /><Relationship Id="rId15" Type="http://schemas.openxmlformats.org/officeDocument/2006/relationships/slide" Target="slides/slide14.xml" /><Relationship Id="rId16" Type="http://schemas.openxmlformats.org/officeDocument/2006/relationships/tags" Target="tags/tag37.xml" /><Relationship Id="rId17" Type="http://schemas.openxmlformats.org/officeDocument/2006/relationships/presProps" Target="presProps.xml" /><Relationship Id="rId18" Type="http://schemas.openxmlformats.org/officeDocument/2006/relationships/viewProps" Target="viewProps.xml" /><Relationship Id="rId19" Type="http://schemas.openxmlformats.org/officeDocument/2006/relationships/theme" Target="theme/theme1.xml" /><Relationship Id="rId2" Type="http://schemas.openxmlformats.org/officeDocument/2006/relationships/slide" Target="slides/slide1.xml" /><Relationship Id="rId20" Type="http://schemas.openxmlformats.org/officeDocument/2006/relationships/tableStyles" Target="tableStyles.xml" /><Relationship Id="rId3" Type="http://schemas.openxmlformats.org/officeDocument/2006/relationships/slide" Target="slides/slide2.xml" /><Relationship Id="rId4" Type="http://schemas.openxmlformats.org/officeDocument/2006/relationships/slide" Target="slides/slide3.xml" /><Relationship Id="rId5" Type="http://schemas.openxmlformats.org/officeDocument/2006/relationships/slide" Target="slides/slide4.xml" /><Relationship Id="rId6" Type="http://schemas.openxmlformats.org/officeDocument/2006/relationships/slide" Target="slides/slide5.xml" /><Relationship Id="rId7" Type="http://schemas.openxmlformats.org/officeDocument/2006/relationships/slide" Target="slides/slide6.xml" /><Relationship Id="rId8" Type="http://schemas.openxmlformats.org/officeDocument/2006/relationships/slide" Target="slides/slide7.xml" /><Relationship Id="rId9" Type="http://schemas.openxmlformats.org/officeDocument/2006/relationships/slide" Target="slides/slide8.xml" /></Relationship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69DE305-AD95-47A2-BF43-593E6BE85B7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defPPr/>
            <a:lvl1pPr algn="ctr">
              <a:defRPr sz="6000"/>
            </a:lvl1pPr>
          </a:lstStyle>
          <a:p>
            <a:pPr/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B5E633D6-5E4C-4E09-A5E5-AD8D64D1BF1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defPPr/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/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B67612-24CB-4708-9F76-8EC6B824A4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defPPr/>
          </a:lstStyle>
          <a:p>
            <a:pPr/>
            <a:fld id="{25CCA0CF-73AE-4A6B-AEEF-DFE218B12768}" type="datetimeFigureOut">
              <a:rPr lang="zh-CN" altLang="en-US" smtClean="0"/>
              <a:pPr/>
              <a:t>2020/8/5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139CF32B-AF99-4C05-90DB-AFB6A5BAF0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defPPr/>
          </a:lstStyle>
          <a:p>
            <a:pPr/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C66A586-DDF7-4374-9D0D-F184575E29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defPPr/>
          </a:lstStyle>
          <a:p>
            <a:pPr/>
            <a:fld id="{DA86C361-CBAE-44CE-8326-2D59919E788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5989594"/>
      </p:ext>
    </p:extLst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6F3A2F-7812-4113-8CB7-65C5DCACBD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defPPr/>
          </a:lstStyle>
          <a:p>
            <a:pPr/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7C95DE23-FF9F-4C7F-A6B0-654E2EAF6F9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defPPr/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C7EE0A1-B363-4972-BE62-A056A24B89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defPPr/>
          </a:lstStyle>
          <a:p>
            <a:pPr/>
            <a:fld id="{25CCA0CF-73AE-4A6B-AEEF-DFE218B12768}" type="datetimeFigureOut">
              <a:rPr lang="zh-CN" altLang="en-US" smtClean="0"/>
              <a:pPr/>
              <a:t>2020/8/5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8651B4C-FF81-4250-B2F1-F9E45443DA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defPPr/>
          </a:lstStyle>
          <a:p>
            <a:pPr/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E9A10274-0EE5-421D-A584-C6843F521F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defPPr/>
          </a:lstStyle>
          <a:p>
            <a:pPr/>
            <a:fld id="{DA86C361-CBAE-44CE-8326-2D59919E788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8943815"/>
      </p:ext>
    </p:extLst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64D222E6-BC7F-4C5F-9CAF-41175B4EC6D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>
            <a:defPPr/>
          </a:lstStyle>
          <a:p>
            <a:pPr/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E27BE154-BBE4-4E75-A2E4-7AD8047CD7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>
            <a:defPPr/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A484F930-6454-4C16-9272-49C75CD4A9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defPPr/>
          </a:lstStyle>
          <a:p>
            <a:pPr/>
            <a:fld id="{25CCA0CF-73AE-4A6B-AEEF-DFE218B12768}" type="datetimeFigureOut">
              <a:rPr lang="zh-CN" altLang="en-US" smtClean="0"/>
              <a:pPr/>
              <a:t>2020/8/5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603081C-DDFF-4A6B-A817-1E7D3EB7B7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defPPr/>
          </a:lstStyle>
          <a:p>
            <a:pPr/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46070BD-A0FC-4C42-9176-9E0311EE6B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defPPr/>
          </a:lstStyle>
          <a:p>
            <a:pPr/>
            <a:fld id="{DA86C361-CBAE-44CE-8326-2D59919E788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8061694"/>
      </p:ext>
    </p:extLst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5F37741-B420-40A7-B41B-B4AF65D444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defPPr/>
          </a:lstStyle>
          <a:p>
            <a:pPr/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ED3AB18E-EB86-462B-8F3A-CA6441E897E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defPPr/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3F598BD4-75A0-49A3-B71E-8B44C2C03D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defPPr/>
          </a:lstStyle>
          <a:p>
            <a:pPr/>
            <a:fld id="{25CCA0CF-73AE-4A6B-AEEF-DFE218B12768}" type="datetimeFigureOut">
              <a:rPr lang="zh-CN" altLang="en-US" smtClean="0"/>
              <a:pPr/>
              <a:t>2020/8/5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3B52CAC-24BA-4747-AC66-BDCBE98E57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defPPr/>
          </a:lstStyle>
          <a:p>
            <a:pPr/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6738D85-F971-4394-9EE9-5E3C81DEB9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defPPr/>
          </a:lstStyle>
          <a:p>
            <a:pPr/>
            <a:fld id="{DA86C361-CBAE-44CE-8326-2D59919E788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1127964"/>
      </p:ext>
    </p:extLst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5819BF2-1944-40B8-AAF2-A21F3AE1CF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defPPr/>
            <a:lvl1pPr>
              <a:defRPr sz="6000"/>
            </a:lvl1pPr>
          </a:lstStyle>
          <a:p>
            <a:pPr/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2D5330AA-82AA-4BF6-B01D-63A1304734C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defPPr/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5FD7E650-87A6-4CCF-93E9-4B5053D613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defPPr/>
          </a:lstStyle>
          <a:p>
            <a:pPr/>
            <a:fld id="{25CCA0CF-73AE-4A6B-AEEF-DFE218B12768}" type="datetimeFigureOut">
              <a:rPr lang="zh-CN" altLang="en-US" smtClean="0"/>
              <a:pPr/>
              <a:t>2020/8/5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635EEF7-FD76-4DEF-A67F-DEEB3FDE70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defPPr/>
          </a:lstStyle>
          <a:p>
            <a:pPr/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53AC353D-3EB8-4FD4-AD0F-B840BB1DC6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defPPr/>
          </a:lstStyle>
          <a:p>
            <a:pPr/>
            <a:fld id="{DA86C361-CBAE-44CE-8326-2D59919E788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9322330"/>
      </p:ext>
    </p:extLst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7178D81-7C46-4F35-BAAC-87E54B5054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defPPr/>
          </a:lstStyle>
          <a:p>
            <a:pPr/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6A1EB269-E170-4DBD-BFDD-E4B872D372A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defPPr/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39E5840-003A-4B2A-930C-1204A0204D1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defPPr/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CC1304D3-9ED2-49E1-84BE-FEFCAA63F6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defPPr/>
          </a:lstStyle>
          <a:p>
            <a:pPr/>
            <a:fld id="{25CCA0CF-73AE-4A6B-AEEF-DFE218B12768}" type="datetimeFigureOut">
              <a:rPr lang="zh-CN" altLang="en-US" smtClean="0"/>
              <a:pPr/>
              <a:t>2020/8/5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098C0EF9-7C04-410A-8B64-21D7B852CA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defPPr/>
          </a:lstStyle>
          <a:p>
            <a:pPr/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61948C43-ACDE-4449-89AB-232B404095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defPPr/>
          </a:lstStyle>
          <a:p>
            <a:pPr/>
            <a:fld id="{DA86C361-CBAE-44CE-8326-2D59919E788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144917"/>
      </p:ext>
    </p:extLst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DB82A0C-E542-45EB-A4E8-048E477703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>
            <a:defPPr/>
          </a:lstStyle>
          <a:p>
            <a:pPr/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C579D7B8-10C7-46D0-BB8C-B87BE61038D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defPPr/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6DACF8E0-AEFD-4B9C-A1C2-94A1F900DFB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>
            <a:defPPr/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9A7344A0-0D47-4BE5-8A16-16E4E3B5328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defPPr/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5E299661-5EBA-44AE-9164-1EF53D35C45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>
            <a:defPPr/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7A40D592-3421-45F3-A01E-4625FF0A16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defPPr/>
          </a:lstStyle>
          <a:p>
            <a:pPr/>
            <a:fld id="{25CCA0CF-73AE-4A6B-AEEF-DFE218B12768}" type="datetimeFigureOut">
              <a:rPr lang="zh-CN" altLang="en-US" smtClean="0"/>
              <a:pPr/>
              <a:t>2020/8/5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A3D6F6E-D3AF-448F-8A4E-231CDF9CC2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defPPr/>
          </a:lstStyle>
          <a:p>
            <a:pPr/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ED99C738-CAA9-4177-8142-A7AB42FE2F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defPPr/>
          </a:lstStyle>
          <a:p>
            <a:pPr/>
            <a:fld id="{DA86C361-CBAE-44CE-8326-2D59919E788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4664261"/>
      </p:ext>
    </p:extLst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93F2C82-6D3D-4D88-99E4-4D5DEF954D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defPPr/>
          </a:lstStyle>
          <a:p>
            <a:pPr/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6498ADAB-6E80-4629-9CD5-1708FDBA62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defPPr/>
          </a:lstStyle>
          <a:p>
            <a:pPr/>
            <a:fld id="{25CCA0CF-73AE-4A6B-AEEF-DFE218B12768}" type="datetimeFigureOut">
              <a:rPr lang="zh-CN" altLang="en-US" smtClean="0"/>
              <a:pPr/>
              <a:t>2020/8/5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4144107B-A0A0-4741-913D-4651723A1E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defPPr/>
          </a:lstStyle>
          <a:p>
            <a:pPr/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A5157CDB-D5EA-4936-B528-8C6E534E59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defPPr/>
          </a:lstStyle>
          <a:p>
            <a:pPr/>
            <a:fld id="{DA86C361-CBAE-44CE-8326-2D59919E788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3964005"/>
      </p:ext>
    </p:extLst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ACC8946-B1C1-47CB-9EAC-01EE417469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defPPr/>
          </a:lstStyle>
          <a:p>
            <a:pPr/>
            <a:fld id="{25CCA0CF-73AE-4A6B-AEEF-DFE218B12768}" type="datetimeFigureOut">
              <a:rPr lang="zh-CN" altLang="en-US" smtClean="0"/>
              <a:pPr/>
              <a:t>2020/8/5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B332DBB7-4939-4EBB-92D8-B5B82F6F96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defPPr/>
          </a:lstStyle>
          <a:p>
            <a:pPr/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2412F071-A6A0-401D-B171-31E59CB404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defPPr/>
          </a:lstStyle>
          <a:p>
            <a:pPr/>
            <a:fld id="{DA86C361-CBAE-44CE-8326-2D59919E788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5225995"/>
      </p:ext>
    </p:extLst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BF071AF-5E4C-4991-B2F9-E1E4A23865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defPPr/>
            <a:lvl1pPr>
              <a:defRPr sz="3200"/>
            </a:lvl1pPr>
          </a:lstStyle>
          <a:p>
            <a:pPr/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97CB921-700C-442C-A254-6405846AFF1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defPPr/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99B71934-8F5A-43BF-B0EE-1DE9903628C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defPPr/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6673D91-449D-4B83-8496-FF994B5965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defPPr/>
          </a:lstStyle>
          <a:p>
            <a:pPr/>
            <a:fld id="{25CCA0CF-73AE-4A6B-AEEF-DFE218B12768}" type="datetimeFigureOut">
              <a:rPr lang="zh-CN" altLang="en-US" smtClean="0"/>
              <a:pPr/>
              <a:t>2020/8/5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3D0DDC0-03CC-4849-844B-362F993239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defPPr/>
          </a:lstStyle>
          <a:p>
            <a:pPr/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474C9877-5F35-4164-86FF-38169E2B21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defPPr/>
          </a:lstStyle>
          <a:p>
            <a:pPr/>
            <a:fld id="{DA86C361-CBAE-44CE-8326-2D59919E788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7862627"/>
      </p:ext>
    </p:extLst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093F258-E566-43D8-91E3-4118084589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defPPr/>
            <a:lvl1pPr>
              <a:defRPr sz="3200"/>
            </a:lvl1pPr>
          </a:lstStyle>
          <a:p>
            <a:pPr/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60B9580A-0B5D-4C75-B0A8-164623122BA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defPPr/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/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A0508A26-F484-4131-873E-98A8518C70C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defPPr/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7301F36-4C71-4E50-B2EC-85ADE8CEEA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defPPr/>
          </a:lstStyle>
          <a:p>
            <a:pPr/>
            <a:fld id="{25CCA0CF-73AE-4A6B-AEEF-DFE218B12768}" type="datetimeFigureOut">
              <a:rPr lang="zh-CN" altLang="en-US" smtClean="0"/>
              <a:pPr/>
              <a:t>2020/8/5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B876583-4D37-4449-ADD0-CFDF57917A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defPPr/>
          </a:lstStyle>
          <a:p>
            <a:pPr/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1CEC46D-11E7-4D62-B272-E3638EBF68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defPPr/>
          </a:lstStyle>
          <a:p>
            <a:pPr/>
            <a:fld id="{DA86C361-CBAE-44CE-8326-2D59919E788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8177508"/>
      </p:ext>
    </p:extLst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692FB3A5-E7BE-4E25-9F8C-300F72371B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defPPr/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63DE66A9-52F1-4B0C-ACCD-FF19F078565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/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31955C0-1B9E-4CFB-8A10-5A47E518D8D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/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/>
            <a:fld id="{25CCA0CF-73AE-4A6B-AEEF-DFE218B12768}" type="datetimeFigureOut">
              <a:rPr lang="zh-CN" altLang="en-US" smtClean="0"/>
              <a:pPr/>
              <a:t>2020/8/5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43D60F4F-75EF-42FD-B40A-BE50FC0FBE9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/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/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0833E103-E474-4B0D-BE08-566A806EF34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/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/>
            <a:fld id="{DA86C361-CBAE-44CE-8326-2D59919E788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77061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.png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4.xml" /><Relationship Id="rId3" Type="http://schemas.openxmlformats.org/officeDocument/2006/relationships/tags" Target="../tags/tag15.xml" /><Relationship Id="rId4" Type="http://schemas.openxmlformats.org/officeDocument/2006/relationships/tags" Target="../tags/tag16.xml" /><Relationship Id="rId5" Type="http://schemas.openxmlformats.org/officeDocument/2006/relationships/tags" Target="../tags/tag17.xml" /><Relationship Id="rId6" Type="http://schemas.openxmlformats.org/officeDocument/2006/relationships/image" Target="../media/image9.png" /><Relationship Id="rId7" Type="http://schemas.openxmlformats.org/officeDocument/2006/relationships/tags" Target="../tags/tag18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9.xml" /><Relationship Id="rId3" Type="http://schemas.openxmlformats.org/officeDocument/2006/relationships/tags" Target="../tags/tag20.xml" /><Relationship Id="rId4" Type="http://schemas.openxmlformats.org/officeDocument/2006/relationships/tags" Target="../tags/tag21.xml" /><Relationship Id="rId5" Type="http://schemas.openxmlformats.org/officeDocument/2006/relationships/image" Target="../media/image10.png" /><Relationship Id="rId6" Type="http://schemas.openxmlformats.org/officeDocument/2006/relationships/tags" Target="../tags/tag22.xml" /><Relationship Id="rId7" Type="http://schemas.openxmlformats.org/officeDocument/2006/relationships/tags" Target="../tags/tag23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24.xml" /><Relationship Id="rId3" Type="http://schemas.openxmlformats.org/officeDocument/2006/relationships/tags" Target="../tags/tag25.xml" /><Relationship Id="rId4" Type="http://schemas.openxmlformats.org/officeDocument/2006/relationships/tags" Target="../tags/tag26.xml" /><Relationship Id="rId5" Type="http://schemas.openxmlformats.org/officeDocument/2006/relationships/tags" Target="../tags/tag27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28.xml" /><Relationship Id="rId3" Type="http://schemas.openxmlformats.org/officeDocument/2006/relationships/tags" Target="../tags/tag29.xml" /><Relationship Id="rId4" Type="http://schemas.openxmlformats.org/officeDocument/2006/relationships/tags" Target="../tags/tag30.xml" /><Relationship Id="rId5" Type="http://schemas.openxmlformats.org/officeDocument/2006/relationships/image" Target="../media/image11.png" /><Relationship Id="rId6" Type="http://schemas.openxmlformats.org/officeDocument/2006/relationships/tags" Target="../tags/tag31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32.xml" /><Relationship Id="rId3" Type="http://schemas.openxmlformats.org/officeDocument/2006/relationships/tags" Target="../tags/tag33.xml" /><Relationship Id="rId4" Type="http://schemas.openxmlformats.org/officeDocument/2006/relationships/tags" Target="../tags/tag34.xml" /><Relationship Id="rId5" Type="http://schemas.openxmlformats.org/officeDocument/2006/relationships/image" Target="../media/image12.png" /><Relationship Id="rId6" Type="http://schemas.openxmlformats.org/officeDocument/2006/relationships/tags" Target="../tags/tag35.xml" /><Relationship Id="rId7" Type="http://schemas.openxmlformats.org/officeDocument/2006/relationships/image" Target="../media/image13.png" /><Relationship Id="rId8" Type="http://schemas.openxmlformats.org/officeDocument/2006/relationships/tags" Target="../tags/tag36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2.png" /><Relationship Id="rId3" Type="http://schemas.openxmlformats.org/officeDocument/2006/relationships/image" Target="../media/image3.pn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4.pn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5.png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6.jpeg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7.png" /><Relationship Id="rId3" Type="http://schemas.openxmlformats.org/officeDocument/2006/relationships/video" Target="../media/media1.mp4" /><Relationship Id="rId4" Type="http://schemas.microsoft.com/office/2007/relationships/media" Target="../media/media1.mp4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.xml" /><Relationship Id="rId3" Type="http://schemas.openxmlformats.org/officeDocument/2006/relationships/tags" Target="../tags/tag2.xml" /><Relationship Id="rId4" Type="http://schemas.openxmlformats.org/officeDocument/2006/relationships/tags" Target="../tags/tag3.xml" /><Relationship Id="rId5" Type="http://schemas.openxmlformats.org/officeDocument/2006/relationships/tags" Target="../tags/tag4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5.xml" /><Relationship Id="rId3" Type="http://schemas.openxmlformats.org/officeDocument/2006/relationships/tags" Target="../tags/tag6.xml" /><Relationship Id="rId4" Type="http://schemas.openxmlformats.org/officeDocument/2006/relationships/tags" Target="../tags/tag7.xml" /><Relationship Id="rId5" Type="http://schemas.openxmlformats.org/officeDocument/2006/relationships/tags" Target="../tags/tag8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9.xml" /><Relationship Id="rId3" Type="http://schemas.openxmlformats.org/officeDocument/2006/relationships/tags" Target="../tags/tag10.xml" /><Relationship Id="rId4" Type="http://schemas.openxmlformats.org/officeDocument/2006/relationships/tags" Target="../tags/tag11.xml" /><Relationship Id="rId5" Type="http://schemas.openxmlformats.org/officeDocument/2006/relationships/tags" Target="../tags/tag12.xml" /><Relationship Id="rId6" Type="http://schemas.openxmlformats.org/officeDocument/2006/relationships/image" Target="../media/image8.png" /><Relationship Id="rId7" Type="http://schemas.openxmlformats.org/officeDocument/2006/relationships/tags" Target="../tags/tag13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B67417D-3F87-465B-90D8-69164D610E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226" y="152624"/>
            <a:ext cx="10515600" cy="1325563"/>
          </a:xfrm>
        </p:spPr>
        <p:txBody>
          <a:bodyPr/>
          <a:lstStyle>
            <a:defPPr/>
          </a:lstStyle>
          <a:p>
            <a:r>
              <a:rPr lang="zh-CN" altLang="en-US">
                <a:latin typeface="华文新魏" panose="02010800040101010101" pitchFamily="2" charset="-122"/>
                <a:ea typeface="华文新魏" panose="02010800040101010101" pitchFamily="2" charset="-122"/>
              </a:rPr>
              <a:t>导入：回忆初中所学</a:t>
            </a:r>
            <a:r>
              <a:rPr lang="en-US" altLang="zh-CN">
                <a:latin typeface="华文新魏" panose="02010800040101010101" pitchFamily="2" charset="-122"/>
                <a:ea typeface="华文新魏" panose="02010800040101010101" pitchFamily="2" charset="-122"/>
              </a:rPr>
              <a:t>《</a:t>
            </a:r>
            <a:r>
              <a:rPr lang="zh-CN" altLang="en-US">
                <a:latin typeface="华文新魏" panose="02010800040101010101" pitchFamily="2" charset="-122"/>
                <a:ea typeface="华文新魏" panose="02010800040101010101" pitchFamily="2" charset="-122"/>
              </a:rPr>
              <a:t>诗经</a:t>
            </a:r>
            <a:r>
              <a:rPr lang="en-US" altLang="zh-CN">
                <a:latin typeface="华文新魏" panose="02010800040101010101" pitchFamily="2" charset="-122"/>
                <a:ea typeface="华文新魏" panose="02010800040101010101" pitchFamily="2" charset="-122"/>
              </a:rPr>
              <a:t>》</a:t>
            </a:r>
            <a:r>
              <a:rPr lang="zh-CN" altLang="en-US">
                <a:latin typeface="华文新魏" panose="02010800040101010101" pitchFamily="2" charset="-122"/>
                <a:ea typeface="华文新魏" panose="02010800040101010101" pitchFamily="2" charset="-122"/>
              </a:rPr>
              <a:t>篇目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C26D61C-19D9-4122-B410-62789DFEF44C}"/>
              </a:ext>
            </a:extLst>
          </p:cNvPr>
          <p:cNvSpPr txBox="1"/>
          <p:nvPr/>
        </p:nvSpPr>
        <p:spPr>
          <a:xfrm>
            <a:off x="259188" y="1466428"/>
            <a:ext cx="5143391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/>
          </a:lstStyle>
          <a:p>
            <a:r>
              <a:rPr lang="zh-CN" altLang="en-US" sz="2000">
                <a:latin typeface="仿宋" panose="02010609060101010101" pitchFamily="49" charset="-122"/>
                <a:ea typeface="仿宋" panose="02010609060101010101" pitchFamily="49" charset="-122"/>
              </a:rPr>
              <a:t>关关雎鸠，在河之洲。窈窕淑女，君子好逑。</a:t>
            </a:r>
          </a:p>
          <a:p>
            <a:r>
              <a:rPr lang="zh-CN" altLang="en-US" sz="2000">
                <a:latin typeface="仿宋" panose="02010609060101010101" pitchFamily="49" charset="-122"/>
                <a:ea typeface="仿宋" panose="02010609060101010101" pitchFamily="49" charset="-122"/>
              </a:rPr>
              <a:t>参差荇菜，左右流之。窈窕淑女，寤寐求之。</a:t>
            </a:r>
          </a:p>
          <a:p>
            <a:r>
              <a:rPr lang="zh-CN" altLang="en-US" sz="2000">
                <a:latin typeface="仿宋" panose="02010609060101010101" pitchFamily="49" charset="-122"/>
                <a:ea typeface="仿宋" panose="02010609060101010101" pitchFamily="49" charset="-122"/>
              </a:rPr>
              <a:t>求之不得，寤寐思服。悠哉悠哉，辗转反侧。</a:t>
            </a:r>
          </a:p>
          <a:p>
            <a:r>
              <a:rPr lang="zh-CN" altLang="en-US" sz="2000">
                <a:latin typeface="仿宋" panose="02010609060101010101" pitchFamily="49" charset="-122"/>
                <a:ea typeface="仿宋" panose="02010609060101010101" pitchFamily="49" charset="-122"/>
              </a:rPr>
              <a:t>参差荇菜，左右采之。窈窕淑女，琴瑟友之。</a:t>
            </a:r>
          </a:p>
          <a:p>
            <a:pPr algn="r"/>
            <a:r>
              <a:rPr lang="zh-CN" altLang="en-US" sz="2000">
                <a:latin typeface="仿宋" panose="02010609060101010101" pitchFamily="49" charset="-122"/>
                <a:ea typeface="仿宋" panose="02010609060101010101" pitchFamily="49" charset="-122"/>
              </a:rPr>
              <a:t>参差荇菜，左右芼之。窈窕淑女，钟鼓乐之。</a:t>
            </a:r>
            <a:r>
              <a:rPr lang="en-US" altLang="zh-CN" sz="2000">
                <a:latin typeface="仿宋" panose="02010609060101010101" pitchFamily="49" charset="-122"/>
                <a:ea typeface="仿宋" panose="02010609060101010101" pitchFamily="49" charset="-122"/>
              </a:rPr>
              <a:t>                                                  《</a:t>
            </a:r>
            <a:r>
              <a:rPr lang="zh-CN" altLang="en-US" sz="2000">
                <a:latin typeface="仿宋" panose="02010609060101010101" pitchFamily="49" charset="-122"/>
                <a:ea typeface="仿宋" panose="02010609060101010101" pitchFamily="49" charset="-122"/>
              </a:rPr>
              <a:t>诗经</a:t>
            </a:r>
            <a:r>
              <a:rPr lang="en-US" altLang="zh-CN" sz="2000">
                <a:latin typeface="仿宋" panose="02010609060101010101" pitchFamily="49" charset="-122"/>
                <a:ea typeface="仿宋" panose="02010609060101010101" pitchFamily="49" charset="-122"/>
              </a:rPr>
              <a:t>·</a:t>
            </a:r>
            <a:r>
              <a:rPr lang="zh-CN" altLang="en-US" sz="2000">
                <a:latin typeface="仿宋" panose="02010609060101010101" pitchFamily="49" charset="-122"/>
                <a:ea typeface="仿宋" panose="02010609060101010101" pitchFamily="49" charset="-122"/>
              </a:rPr>
              <a:t>周南</a:t>
            </a:r>
            <a:r>
              <a:rPr lang="en-US" altLang="zh-CN" sz="2000">
                <a:latin typeface="仿宋" panose="02010609060101010101" pitchFamily="49" charset="-122"/>
                <a:ea typeface="仿宋" panose="02010609060101010101" pitchFamily="49" charset="-122"/>
              </a:rPr>
              <a:t>·</a:t>
            </a:r>
            <a:r>
              <a:rPr lang="zh-CN" altLang="en-US" sz="2000">
                <a:latin typeface="仿宋" panose="02010609060101010101" pitchFamily="49" charset="-122"/>
                <a:ea typeface="仿宋" panose="02010609060101010101" pitchFamily="49" charset="-122"/>
              </a:rPr>
              <a:t>关雎</a:t>
            </a:r>
            <a:r>
              <a:rPr lang="en-US" altLang="zh-CN" sz="2000">
                <a:latin typeface="仿宋" panose="02010609060101010101" pitchFamily="49" charset="-122"/>
                <a:ea typeface="仿宋" panose="02010609060101010101" pitchFamily="49" charset="-122"/>
              </a:rPr>
              <a:t>》</a:t>
            </a:r>
            <a:r>
              <a:rPr lang="zh-CN" altLang="en-US" sz="2000">
                <a:latin typeface="仿宋" panose="02010609060101010101" pitchFamily="49" charset="-122"/>
                <a:ea typeface="仿宋" panose="02010609060101010101" pitchFamily="49" charset="-122"/>
              </a:rPr>
              <a:t> 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39DF4394-D6F0-4B0F-B221-D00CCBED93EC}"/>
              </a:ext>
            </a:extLst>
          </p:cNvPr>
          <p:cNvSpPr txBox="1"/>
          <p:nvPr/>
        </p:nvSpPr>
        <p:spPr>
          <a:xfrm>
            <a:off x="259188" y="3818587"/>
            <a:ext cx="5295791" cy="2246769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/>
          </a:lstStyle>
          <a:p>
            <a:r>
              <a:rPr lang="zh-CN" altLang="en-US" sz="2000">
                <a:latin typeface="仿宋" panose="02010609060101010101" pitchFamily="49" charset="-122"/>
                <a:ea typeface="仿宋" panose="02010609060101010101" pitchFamily="49" charset="-122"/>
              </a:rPr>
              <a:t>蒹葭苍苍，白露为霜。所谓伊人，在水一方。溯洄从之，道阻且长。溯游从之，宛在水中央。</a:t>
            </a:r>
          </a:p>
          <a:p>
            <a:r>
              <a:rPr lang="zh-CN" altLang="en-US" sz="2000">
                <a:latin typeface="仿宋" panose="02010609060101010101" pitchFamily="49" charset="-122"/>
                <a:ea typeface="仿宋" panose="02010609060101010101" pitchFamily="49" charset="-122"/>
              </a:rPr>
              <a:t>蒹葭凄凄，白露未晞。所谓伊人，在水之湄。溯洄从之，道阻且跻。溯游从之，宛在水中坻。</a:t>
            </a:r>
          </a:p>
          <a:p>
            <a:r>
              <a:rPr lang="zh-CN" altLang="en-US" sz="2000">
                <a:latin typeface="仿宋" panose="02010609060101010101" pitchFamily="49" charset="-122"/>
                <a:ea typeface="仿宋" panose="02010609060101010101" pitchFamily="49" charset="-122"/>
              </a:rPr>
              <a:t>蒹葭采采，白露未已。所谓伊人，在水之涘。溯洄从之，道阻且右。溯游从之，宛在水中沚。</a:t>
            </a:r>
            <a:endParaRPr lang="en-US" altLang="zh-CN" sz="2000">
              <a:latin typeface="仿宋" pitchFamily="49" charset="-122"/>
              <a:ea typeface="仿宋" pitchFamily="49" charset="-122"/>
            </a:endParaRPr>
          </a:p>
          <a:p>
            <a:pPr algn="r"/>
            <a:r>
              <a:rPr lang="en-US" altLang="zh-CN" sz="2000">
                <a:latin typeface="仿宋" panose="02010609060101010101" pitchFamily="49" charset="-122"/>
                <a:ea typeface="仿宋" panose="02010609060101010101" pitchFamily="49" charset="-122"/>
              </a:rPr>
              <a:t>《</a:t>
            </a:r>
            <a:r>
              <a:rPr lang="zh-CN" altLang="en-US" sz="2000">
                <a:latin typeface="仿宋" panose="02010609060101010101" pitchFamily="49" charset="-122"/>
                <a:ea typeface="仿宋" panose="02010609060101010101" pitchFamily="49" charset="-122"/>
              </a:rPr>
              <a:t>诗经</a:t>
            </a:r>
            <a:r>
              <a:rPr lang="en-US" altLang="zh-CN" sz="2000">
                <a:latin typeface="仿宋" panose="02010609060101010101" pitchFamily="49" charset="-122"/>
                <a:ea typeface="仿宋" panose="02010609060101010101" pitchFamily="49" charset="-122"/>
              </a:rPr>
              <a:t>·</a:t>
            </a:r>
            <a:r>
              <a:rPr lang="zh-CN" altLang="en-US" sz="2000">
                <a:latin typeface="仿宋" panose="02010609060101010101" pitchFamily="49" charset="-122"/>
                <a:ea typeface="仿宋" panose="02010609060101010101" pitchFamily="49" charset="-122"/>
              </a:rPr>
              <a:t>秦风</a:t>
            </a:r>
            <a:r>
              <a:rPr lang="en-US" altLang="zh-CN" sz="2000">
                <a:latin typeface="仿宋" panose="02010609060101010101" pitchFamily="49" charset="-122"/>
                <a:ea typeface="仿宋" panose="02010609060101010101" pitchFamily="49" charset="-122"/>
              </a:rPr>
              <a:t>·</a:t>
            </a:r>
            <a:r>
              <a:rPr lang="zh-CN" altLang="en-US" sz="2000">
                <a:latin typeface="仿宋" panose="02010609060101010101" pitchFamily="49" charset="-122"/>
                <a:ea typeface="仿宋" panose="02010609060101010101" pitchFamily="49" charset="-122"/>
              </a:rPr>
              <a:t>蒹葭</a:t>
            </a:r>
            <a:r>
              <a:rPr lang="en-US" altLang="zh-CN" sz="2000">
                <a:latin typeface="仿宋" panose="02010609060101010101" pitchFamily="49" charset="-122"/>
                <a:ea typeface="仿宋" panose="02010609060101010101" pitchFamily="49" charset="-122"/>
              </a:rPr>
              <a:t>》</a:t>
            </a:r>
            <a:endParaRPr lang="zh-CN" altLang="en-US" sz="2000">
              <a:latin typeface="仿宋" pitchFamily="49" charset="-122"/>
              <a:ea typeface="仿宋" pitchFamily="49" charset="-122"/>
            </a:endParaRP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83DD23B9-3C23-4796-90F3-650D0E78C77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60936" y="2054495"/>
            <a:ext cx="6055053" cy="3172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9796153"/>
      </p:ext>
    </p:extLst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8503913-832E-43AE-B933-94D9B104C029}"/>
              </a:ext>
            </a:extLst>
          </p:cNvPr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0" y="0"/>
            <a:ext cx="12108180" cy="1116964"/>
          </a:xfrm>
          <a:solidFill>
            <a:schemeClr val="accent1"/>
          </a:solidFill>
        </p:spPr>
        <p:txBody>
          <a:bodyPr>
            <a:normAutofit fontScale="90000"/>
          </a:bodyPr>
          <a:lstStyle>
            <a:defPPr/>
          </a:lstStyle>
          <a:p>
            <a:r>
              <a:rPr lang="zh-CN" altLang="en-US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本诗中的几个动词：</a:t>
            </a:r>
            <a:r>
              <a:rPr lang="zh-TW" altLang="en-US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采有掇捋袺襭</a:t>
            </a:r>
            <a:r>
              <a:rPr lang="zh-CN" altLang="en-US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有什么特点，其顺序是否可以更换？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3CEF7C87-FD06-4A6D-8DFA-FE2BB9E3B799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510540" y="1411308"/>
            <a:ext cx="6004560" cy="2713948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/>
          </a:lstStyle>
          <a:p>
            <a:pPr>
              <a:lnSpc>
                <a:spcPct val="120000"/>
              </a:lnSpc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采：采摘</a:t>
            </a:r>
            <a:endParaRPr lang="en-US" altLang="zh-CN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有：取得，获得。</a:t>
            </a:r>
          </a:p>
          <a:p>
            <a:pPr>
              <a:lnSpc>
                <a:spcPct val="120000"/>
              </a:lnSpc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掇（</a:t>
            </a:r>
            <a:r>
              <a:rPr lang="en-US" altLang="zh-CN" sz="2400" err="1">
                <a:latin typeface="微软雅黑" panose="020b0503020204020204" pitchFamily="34" charset="-122"/>
                <a:ea typeface="微软雅黑" panose="020b0503020204020204" pitchFamily="34" charset="-122"/>
              </a:rPr>
              <a:t>duō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）：拾取，摘取。</a:t>
            </a:r>
          </a:p>
          <a:p>
            <a:pPr>
              <a:lnSpc>
                <a:spcPct val="120000"/>
              </a:lnSpc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捋（</a:t>
            </a:r>
            <a:r>
              <a:rPr lang="en-US" altLang="zh-CN" sz="2400" err="1">
                <a:latin typeface="微软雅黑" panose="020b0503020204020204" pitchFamily="34" charset="-122"/>
                <a:ea typeface="微软雅黑" panose="020b0503020204020204" pitchFamily="34" charset="-122"/>
              </a:rPr>
              <a:t>luō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）：从茎上成把地取下。</a:t>
            </a:r>
          </a:p>
          <a:p>
            <a:pPr>
              <a:lnSpc>
                <a:spcPct val="120000"/>
              </a:lnSpc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袺（</a:t>
            </a:r>
            <a:r>
              <a:rPr lang="en-US" altLang="zh-CN" sz="2400" err="1">
                <a:latin typeface="微软雅黑" panose="020b0503020204020204" pitchFamily="34" charset="-122"/>
                <a:ea typeface="微软雅黑" panose="020b0503020204020204" pitchFamily="34" charset="-122"/>
              </a:rPr>
              <a:t>jié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）：提起衣襟兜东西。</a:t>
            </a:r>
          </a:p>
          <a:p>
            <a:pPr>
              <a:lnSpc>
                <a:spcPct val="120000"/>
              </a:lnSpc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襭（</a:t>
            </a:r>
            <a:r>
              <a:rPr lang="en-US" altLang="zh-CN" sz="2400" err="1">
                <a:latin typeface="微软雅黑" panose="020b0503020204020204" pitchFamily="34" charset="-122"/>
                <a:ea typeface="微软雅黑" panose="020b0503020204020204" pitchFamily="34" charset="-122"/>
              </a:rPr>
              <a:t>xié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）：把衣襟掖在腰带上兜东西。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370928C6-6BBB-4D45-ADAE-A837F9EE0C66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403860" y="4320538"/>
            <a:ext cx="6004560" cy="22494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/>
          </a:lstStyle>
          <a:p>
            <a:pPr>
              <a:lnSpc>
                <a:spcPct val="120000"/>
              </a:lnSpc>
            </a:pPr>
            <a:r>
              <a:rPr lang="zh-CN" altLang="en-US" sz="2400">
                <a:latin typeface="仿宋" panose="02010609060101010101" pitchFamily="49" charset="-122"/>
                <a:ea typeface="仿宋" panose="02010609060101010101" pitchFamily="49" charset="-122"/>
              </a:rPr>
              <a:t>这六个动词用词连贯，按劳动情景的推进来写的。从最开始的“有”“采”再到“掇”“捋”，最后“袺”“襭”，是一个完整的劳动过程。</a:t>
            </a:r>
            <a:r>
              <a:rPr lang="zh-CN" altLang="en-US" sz="2400" b="1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展现了劳动人民从开始劳动到满载而归的场景，富有诗情和画意。</a:t>
            </a: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C4FC19C4-E0DF-426E-ABF0-FEFC52E539C4}"/>
              </a:ext>
            </a:extLst>
          </p:cNvPr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6583679" y="2401229"/>
            <a:ext cx="5295941" cy="278036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65194432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6CAB143-6DDC-4229-BDCA-739F741CAD51}"/>
              </a:ext>
            </a:extLst>
          </p:cNvPr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91440" y="205105"/>
            <a:ext cx="8519160" cy="937895"/>
          </a:xfrm>
          <a:solidFill>
            <a:schemeClr val="accent1"/>
          </a:solidFill>
        </p:spPr>
        <p:txBody>
          <a:bodyPr/>
          <a:lstStyle>
            <a:defPPr/>
          </a:lstStyle>
          <a:p>
            <a:pPr/>
            <a:r>
              <a:rPr lang="zh-CN" altLang="en-US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本诗在语言和结构上有什么特点？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29B9D22-F229-4C60-85C5-B7923483F418}"/>
              </a:ext>
            </a:extLst>
          </p:cNvPr>
          <p:cNvSpPr>
            <a:spLocks noGrp="1"/>
          </p:cNvSpPr>
          <p:nvPr>
            <p:ph idx="1"/>
            <p:custDataLst>
              <p:tags r:id="rId4"/>
            </p:custDataLst>
          </p:nvPr>
        </p:nvSpPr>
        <p:spPr>
          <a:xfrm>
            <a:off x="220980" y="1392396"/>
            <a:ext cx="8046720" cy="3050064"/>
          </a:xfrm>
        </p:spPr>
        <p:txBody>
          <a:bodyPr>
            <a:normAutofit/>
          </a:bodyPr>
          <a:lstStyle>
            <a:defPPr/>
          </a:lstStyle>
          <a:p>
            <a:pPr marL="0" indent="0">
              <a:lnSpc>
                <a:spcPct val="150000"/>
              </a:lnSpc>
              <a:buNone/>
            </a:pP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芣苢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运用重章叠唱，回环往复，本诗三章十二句，只有六字交替变动，在诗歌表现力上：</a:t>
            </a:r>
            <a:r>
              <a:rPr lang="zh-CN" altLang="en-US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增强了诗歌的节奏感、音乐感，形成了一种回环往复的美，带给人一种委婉而深长的韵味。</a:t>
            </a:r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EAD1D12B-84C8-436B-B5DA-B331F5CEBAE0}"/>
              </a:ext>
            </a:extLst>
          </p:cNvPr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8434894" y="1283970"/>
            <a:ext cx="3475166" cy="510159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04063253-E343-485E-8314-FD2830F9B5E0}"/>
              </a:ext>
            </a:extLst>
          </p:cNvPr>
          <p:cNvSpPr txBox="1"/>
          <p:nvPr>
            <p:custDataLst>
              <p:tags r:id="rId7"/>
            </p:custDataLst>
          </p:nvPr>
        </p:nvSpPr>
        <p:spPr>
          <a:xfrm>
            <a:off x="281940" y="4174599"/>
            <a:ext cx="7985760" cy="196342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/>
          </a:lstStyle>
          <a:p>
            <a:pPr>
              <a:lnSpc>
                <a:spcPct val="150000"/>
              </a:lnSpc>
            </a:pPr>
            <a:r>
              <a: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在内容和主题上，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深化了意境，渲染气氛，强化感情，突出主题</a:t>
            </a:r>
            <a:r>
              <a: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，与反复的劳动动作和劳动效果谐和一致，形成融合无间、情景交融的艺术意境。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787619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0D03F98-C689-4F5C-BCD5-205D7EC9EA9E}"/>
              </a:ext>
            </a:extLst>
          </p:cNvPr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0" y="75565"/>
            <a:ext cx="10515600" cy="1029335"/>
          </a:xfrm>
          <a:solidFill>
            <a:srgbClr val="0070C0"/>
          </a:solidFill>
        </p:spPr>
        <p:txBody>
          <a:bodyPr>
            <a:normAutofit fontScale="90000"/>
          </a:bodyPr>
          <a:lstStyle>
            <a:defPPr/>
          </a:lstStyle>
          <a:p>
            <a:r>
              <a:rPr lang="zh-CN" altLang="en-US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拓展：阅读下列这首诗歌，分析两首诗的异同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7C650FFC-42D0-4CD5-8D8D-302312807180}"/>
              </a:ext>
            </a:extLst>
          </p:cNvPr>
          <p:cNvSpPr>
            <a:spLocks noGrp="1"/>
          </p:cNvSpPr>
          <p:nvPr>
            <p:ph idx="1"/>
            <p:custDataLst>
              <p:tags r:id="rId4"/>
            </p:custDataLst>
          </p:nvPr>
        </p:nvSpPr>
        <p:spPr>
          <a:xfrm>
            <a:off x="1005840" y="1269205"/>
            <a:ext cx="4411980" cy="5513230"/>
          </a:xfrm>
        </p:spPr>
        <p:txBody>
          <a:bodyPr>
            <a:normAutofit fontScale="92500" lnSpcReduction="20000"/>
          </a:bodyPr>
          <a:lstStyle>
            <a:defPPr/>
          </a:lstStyle>
          <a:p>
            <a:pPr marL="0" indent="0" algn="ctr">
              <a:lnSpc>
                <a:spcPct val="140000"/>
              </a:lnSpc>
              <a:buNone/>
            </a:pPr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</a:rPr>
              <a:t>周南</a:t>
            </a:r>
            <a:r>
              <a:rPr lang="en-US" altLang="zh-CN" b="1"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</a:rPr>
              <a:t>卷耳</a:t>
            </a:r>
          </a:p>
          <a:p>
            <a:pPr marL="0" indent="0">
              <a:lnSpc>
                <a:spcPct val="140000"/>
              </a:lnSpc>
              <a:buNone/>
            </a:pP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采采卷耳，不盈顷筐。</a:t>
            </a:r>
            <a:endParaRPr lang="en-US" altLang="zh-CN">
              <a:latin typeface="微软雅黑" pitchFamily="34" charset="-122"/>
              <a:ea typeface="微软雅黑" pitchFamily="34" charset="-122"/>
            </a:endParaRPr>
          </a:p>
          <a:p>
            <a:pPr marL="0" indent="0">
              <a:lnSpc>
                <a:spcPct val="140000"/>
              </a:lnSpc>
              <a:buNone/>
            </a:pP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嗟我怀人，寘彼周行。</a:t>
            </a:r>
          </a:p>
          <a:p>
            <a:pPr marL="0" indent="0">
              <a:lnSpc>
                <a:spcPct val="140000"/>
              </a:lnSpc>
              <a:buNone/>
            </a:pP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陟彼崔嵬，我马虺隤。</a:t>
            </a:r>
            <a:endParaRPr lang="en-US" altLang="zh-CN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lnSpc>
                <a:spcPct val="140000"/>
              </a:lnSpc>
              <a:buNone/>
            </a:pP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我姑酌彼金罍，维以不永怀。</a:t>
            </a:r>
          </a:p>
          <a:p>
            <a:pPr marL="0" indent="0">
              <a:lnSpc>
                <a:spcPct val="140000"/>
              </a:lnSpc>
              <a:buNone/>
            </a:pP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陟彼高冈，我马玄黄。</a:t>
            </a:r>
            <a:endParaRPr lang="en-US" altLang="zh-CN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lnSpc>
                <a:spcPct val="140000"/>
              </a:lnSpc>
              <a:buNone/>
            </a:pP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我姑酌彼兕觥，维以不永伤。</a:t>
            </a:r>
          </a:p>
          <a:p>
            <a:pPr marL="0" indent="0">
              <a:lnSpc>
                <a:spcPct val="140000"/>
              </a:lnSpc>
              <a:buNone/>
            </a:pP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陟彼砠矣，我马瘏矣。</a:t>
            </a:r>
            <a:endParaRPr lang="en-US" altLang="zh-CN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lnSpc>
                <a:spcPct val="140000"/>
              </a:lnSpc>
              <a:buNone/>
            </a:pP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我仆痡矣，云何吁矣！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727C49C-819F-4B87-92EF-EEB371F1E0C6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6393180" y="1841489"/>
            <a:ext cx="4899660" cy="4437753"/>
          </a:xfrm>
          <a:prstGeom prst="rect">
            <a:avLst/>
          </a:prstGeom>
          <a:solidFill>
            <a:srgbClr val="92D050"/>
          </a:solidFill>
        </p:spPr>
        <p:txBody>
          <a:bodyPr wrap="square">
            <a:spAutoFit/>
          </a:bodyPr>
          <a:lstStyle>
            <a:defPPr/>
          </a:lstStyle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rgbClr val="FFFF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采呀采呀采卷耳，半天不满一小筐。我啊想念心上人，菜筐弃在大路旁。</a:t>
            </a:r>
          </a:p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rgbClr val="FFFF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攀那高高土石山，马儿足疲神颓丧。且先斟满金壶酒，慰我离思与忧伤。</a:t>
            </a:r>
          </a:p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rgbClr val="FFFF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登上高高山脊梁，马儿腿软已迷茫。且先斟满大杯酒，免我心中长悲伤。</a:t>
            </a:r>
          </a:p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rgbClr val="FFFF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艰难攀登乱石冈，马儿累坏倒一旁，仆人精疲力又竭，无奈愁思聚心上！</a:t>
            </a:r>
          </a:p>
        </p:txBody>
      </p:sp>
    </p:spTree>
    <p:extLst>
      <p:ext uri="{BB962C8B-B14F-4D97-AF65-F5344CB8AC3E}">
        <p14:creationId xmlns:p14="http://schemas.microsoft.com/office/powerpoint/2010/main" val="3721046205"/>
      </p:ext>
    </p:extLst>
  </p:cSld>
  <p:clrMapOvr>
    <a:masterClrMapping/>
  </p:clrMapOvr>
  <p:transition/>
  <p:timing/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0D03F98-C689-4F5C-BCD5-205D7EC9EA9E}"/>
              </a:ext>
            </a:extLst>
          </p:cNvPr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0" y="75565"/>
            <a:ext cx="9898380" cy="1029335"/>
          </a:xfrm>
          <a:solidFill>
            <a:srgbClr val="0070C0"/>
          </a:solidFill>
        </p:spPr>
        <p:txBody>
          <a:bodyPr/>
          <a:lstStyle>
            <a:defPPr/>
          </a:lstStyle>
          <a:p>
            <a:pPr/>
            <a:r>
              <a:rPr lang="zh-CN" altLang="en-US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阅读下列这首诗歌，分析两首诗的异同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727C49C-819F-4B87-92EF-EEB371F1E0C6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518160" y="1421605"/>
            <a:ext cx="6644640" cy="4991751"/>
          </a:xfrm>
          <a:prstGeom prst="rect">
            <a:avLst/>
          </a:prstGeom>
          <a:solidFill>
            <a:srgbClr val="92D050"/>
          </a:solidFill>
        </p:spPr>
        <p:txBody>
          <a:bodyPr wrap="square">
            <a:spAutoFit/>
          </a:bodyPr>
          <a:lstStyle>
            <a:defPPr/>
          </a:lstStyle>
          <a:p>
            <a:pPr>
              <a:lnSpc>
                <a:spcPct val="150000"/>
              </a:lnSpc>
            </a:pPr>
            <a:r>
              <a:rPr lang="en-US" altLang="zh-CN" sz="2400" b="1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《</a:t>
            </a:r>
            <a:r>
              <a:rPr lang="zh-CN" altLang="en-US" sz="2400" b="1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周南</a:t>
            </a:r>
            <a:r>
              <a:rPr lang="en-US" altLang="zh-CN" sz="2400" b="1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·</a:t>
            </a:r>
            <a:r>
              <a:rPr lang="zh-CN" altLang="en-US" sz="2400" b="1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卷耳</a:t>
            </a:r>
            <a:r>
              <a:rPr lang="en-US" altLang="zh-CN" sz="2400" b="1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》</a:t>
            </a:r>
            <a:r>
              <a:rPr lang="zh-CN" altLang="en-US" sz="2400" b="1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第一章是以思念征夫的妇女的口吻来写的，写思妇怀念服役的丈夫；后三章则是以思家念归的备受旅途辛劳的男子的口吻来写的，极力铺写他苦难的军旅生活和思妻念子的心情。犹如一场表演着的戏剧，男女主人公各自的内心独白在同一场景同一时段中展开。诗人坚决地隐去了“女曰”“士曰”一类的提示词，让戏剧冲突表现得更为强烈，让男女主人公“思怀”的内心感受交融合一。</a:t>
            </a: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844B0B32-196B-4FE7-BB14-4D6243A6D9D5}"/>
              </a:ext>
            </a:extLst>
          </p:cNvPr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7574280" y="1676161"/>
            <a:ext cx="4305300" cy="433220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598903795"/>
      </p:ext>
    </p:extLst>
  </p:cSld>
  <p:clrMapOvr>
    <a:masterClrMapping/>
  </p:clrMapOvr>
  <p:transition/>
  <p:timing/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0D03F98-C689-4F5C-BCD5-205D7EC9EA9E}"/>
              </a:ext>
            </a:extLst>
          </p:cNvPr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60960" y="82006"/>
            <a:ext cx="3032760" cy="1029335"/>
          </a:xfrm>
          <a:solidFill>
            <a:srgbClr val="0070C0"/>
          </a:solidFill>
        </p:spPr>
        <p:txBody>
          <a:bodyPr/>
          <a:lstStyle>
            <a:defPPr/>
          </a:lstStyle>
          <a:p>
            <a:pPr/>
            <a:r>
              <a:rPr lang="zh-CN" altLang="en-US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课后作业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727C49C-819F-4B87-92EF-EEB371F1E0C6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487680" y="2877025"/>
            <a:ext cx="6644640" cy="1689052"/>
          </a:xfrm>
          <a:prstGeom prst="rect">
            <a:avLst/>
          </a:prstGeom>
          <a:solidFill>
            <a:srgbClr val="92D050"/>
          </a:solidFill>
        </p:spPr>
        <p:txBody>
          <a:bodyPr wrap="square">
            <a:spAutoFit/>
          </a:bodyPr>
          <a:lstStyle>
            <a:defPPr/>
          </a:lstStyle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再找一首</a:t>
            </a:r>
            <a:r>
              <a:rPr lang="en-US" altLang="zh-CN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诗经</a:t>
            </a:r>
            <a:r>
              <a:rPr lang="en-US" altLang="zh-CN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中的诗歌，尝试从内容和形式角度进行赏析。</a:t>
            </a:r>
            <a:endParaRPr lang="en-US" altLang="zh-CN" sz="24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预习</a:t>
            </a:r>
            <a:r>
              <a:rPr lang="en-US" altLang="zh-CN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插秧歌</a:t>
            </a:r>
            <a:r>
              <a:rPr lang="en-US" altLang="zh-CN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，分析这两首诗歌的异同。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8D853E9B-4351-418C-8054-2A64B072403C}"/>
              </a:ext>
            </a:extLst>
          </p:cNvPr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8255363" y="82006"/>
            <a:ext cx="3346994" cy="6693988"/>
          </a:xfrm>
          <a:prstGeom prst="rect">
            <a:avLst/>
          </a:prstGeom>
        </p:spPr>
      </p:pic>
      <p:pic>
        <p:nvPicPr>
          <p:cNvPr id="6" name="New picture" hidden="1"/>
          <p:cNvPicPr/>
          <p:nvPr>
            <p:custDataLst>
              <p:tags r:id="rId8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11442700" y="10668000"/>
            <a:ext cx="330200" cy="279400"/>
          </a:xfrm>
          <a:prstGeom prst="cube">
            <a:avLst/>
          </a:prstGeom>
        </p:spPr>
      </p:pic>
    </p:spTree>
    <p:extLst>
      <p:ext uri="{BB962C8B-B14F-4D97-AF65-F5344CB8AC3E}">
        <p14:creationId xmlns:p14="http://schemas.microsoft.com/office/powerpoint/2010/main" val="402747867"/>
      </p:ext>
    </p:extLst>
  </p:cSld>
  <p:clrMapOvr>
    <a:masterClrMapping/>
  </p:clrMapOvr>
  <p:transition/>
  <p:timing/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54BE842C-9FFF-4289-A407-4B4F78585C4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64294" y="1265544"/>
            <a:ext cx="6854514" cy="43269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424AED5A-24F7-4E80-90CC-6B483250C8E0}"/>
              </a:ext>
            </a:extLst>
          </p:cNvPr>
          <p:cNvSpPr txBox="1"/>
          <p:nvPr/>
        </p:nvSpPr>
        <p:spPr>
          <a:xfrm>
            <a:off x="1242168" y="4195612"/>
            <a:ext cx="609492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/>
          </a:lstStyle>
          <a:p>
            <a:pPr/>
            <a:r>
              <a:rPr lang="en-US" altLang="zh-CN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诗经</a:t>
            </a:r>
            <a:r>
              <a:rPr lang="en-US" altLang="zh-CN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国风</a:t>
            </a:r>
            <a:r>
              <a:rPr lang="en-US" altLang="zh-CN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周南</a:t>
            </a:r>
            <a:r>
              <a:rPr lang="en-US" altLang="zh-CN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4287C7D7-1124-4B88-9BE5-5B0A5E84CC84}"/>
              </a:ext>
            </a:extLst>
          </p:cNvPr>
          <p:cNvSpPr txBox="1"/>
          <p:nvPr/>
        </p:nvSpPr>
        <p:spPr>
          <a:xfrm>
            <a:off x="122082" y="306337"/>
            <a:ext cx="629395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/>
          </a:lstStyle>
          <a:p>
            <a:pPr/>
            <a:r>
              <a:rPr lang="zh-CN" altLang="en-US" sz="320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统编高中语文必修上册第二单元</a:t>
            </a:r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id="{72CF9830-52BB-4829-8A75-4808AC5891E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991378"/>
            <a:ext cx="5261304" cy="3334801"/>
          </a:xfrm>
          <a:prstGeom prst="rect">
            <a:avLst/>
          </a:prstGeom>
        </p:spPr>
      </p:pic>
      <p:sp>
        <p:nvSpPr>
          <p:cNvPr id="12" name="文本框 11">
            <a:extLst>
              <a:ext uri="{FF2B5EF4-FFF2-40B4-BE49-F238E27FC236}">
                <a16:creationId xmlns:a16="http://schemas.microsoft.com/office/drawing/2014/main" id="{4B2EE1AF-F15A-483C-991C-0264D8C0F632}"/>
              </a:ext>
            </a:extLst>
          </p:cNvPr>
          <p:cNvSpPr txBox="1"/>
          <p:nvPr/>
        </p:nvSpPr>
        <p:spPr>
          <a:xfrm>
            <a:off x="1524000" y="5031709"/>
            <a:ext cx="41376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/>
          </a:lstStyle>
          <a:p>
            <a:pPr/>
            <a:r>
              <a:rPr lang="zh-CN" altLang="en-US" sz="2400" b="1">
                <a:latin typeface="仿宋" panose="02010609060101010101" pitchFamily="49" charset="-122"/>
                <a:ea typeface="仿宋" panose="02010609060101010101" pitchFamily="49" charset="-122"/>
              </a:rPr>
              <a:t>授课人：谢忠凯</a:t>
            </a:r>
          </a:p>
        </p:txBody>
      </p:sp>
    </p:spTree>
    <p:extLst>
      <p:ext uri="{BB962C8B-B14F-4D97-AF65-F5344CB8AC3E}">
        <p14:creationId xmlns:p14="http://schemas.microsoft.com/office/powerpoint/2010/main" val="2367835142"/>
      </p:ext>
    </p:extLst>
  </p:cSld>
  <p:clrMapOvr>
    <a:masterClrMapping/>
  </p:clrMapOvr>
  <p:transition/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433676C-B5AB-4005-BEC6-62C11EFD5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" y="113665"/>
            <a:ext cx="7322820" cy="1021715"/>
          </a:xfrm>
          <a:solidFill>
            <a:schemeClr val="accent1"/>
          </a:solidFill>
        </p:spPr>
        <p:txBody>
          <a:bodyPr/>
          <a:lstStyle>
            <a:defPPr/>
          </a:lstStyle>
          <a:p>
            <a:pPr/>
            <a:r>
              <a:rPr lang="zh-CN" altLang="en-US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文化常识复习：关于</a:t>
            </a:r>
            <a:r>
              <a:rPr lang="en-US" altLang="zh-CN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《</a:t>
            </a:r>
            <a:r>
              <a:rPr lang="zh-CN" altLang="en-US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诗经</a:t>
            </a:r>
            <a:r>
              <a:rPr lang="en-US" altLang="zh-CN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》</a:t>
            </a:r>
            <a:endParaRPr lang="zh-CN" altLang="en-US">
              <a:solidFill>
                <a:schemeClr val="bg1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4A41783-1EF9-4A2E-87EE-FE8822A42D7C}"/>
              </a:ext>
            </a:extLst>
          </p:cNvPr>
          <p:cNvSpPr txBox="1"/>
          <p:nvPr/>
        </p:nvSpPr>
        <p:spPr>
          <a:xfrm>
            <a:off x="327660" y="1348740"/>
            <a:ext cx="7597140" cy="5083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/>
          </a:lstStyle>
          <a:p>
            <a:pPr>
              <a:lnSpc>
                <a:spcPct val="120000"/>
              </a:lnSpc>
              <a:spcAft>
                <a:spcPts val="1200"/>
              </a:spcAft>
            </a:pP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诗经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是中国第一部诗歌总集。它汇集了从</a:t>
            </a:r>
            <a:r>
              <a:rPr lang="zh-CN" altLang="en-US" sz="2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西周初年到春秋中叶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，也就是前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1100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年到前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600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年，约五百多年间的诗歌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305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篇。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诗经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在先秦叫做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诗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，或者取诗的数目整数叫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诗三百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，本来只是一本诗集。但是，从汉代起，儒家学者把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诗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当作经典，尊称为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诗经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，列入“五经”之首。　　</a:t>
            </a:r>
            <a:endParaRPr lang="en-US" altLang="zh-CN" sz="240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诗经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中的诗当初都是配乐的歌词， 按当初所配乐曲的性质，分成</a:t>
            </a:r>
            <a:r>
              <a:rPr lang="zh-CN" altLang="en-US" sz="2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风、雅、颂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三类。主要内容：反映了劳动与爱情、战争与徭役、压迫与反抗、风俗与婚姻、祭祖与宴会，甚至天象、地貌、动物、植物等方方面面，是周代社会生活的一面镜子。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8176B2CD-1518-459B-91A9-D858221CDF1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16239" y="1745056"/>
            <a:ext cx="3925873" cy="361180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697100181"/>
      </p:ext>
    </p:extLst>
  </p:cSld>
  <p:clrMapOvr>
    <a:masterClrMapping/>
  </p:clrMapOvr>
  <p:transition/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433676C-B5AB-4005-BEC6-62C11EFD5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" y="113665"/>
            <a:ext cx="3589020" cy="869315"/>
          </a:xfrm>
          <a:solidFill>
            <a:schemeClr val="accent1"/>
          </a:solidFill>
        </p:spPr>
        <p:txBody>
          <a:bodyPr/>
          <a:lstStyle>
            <a:defPPr/>
          </a:lstStyle>
          <a:p>
            <a:pPr/>
            <a:r>
              <a:rPr lang="zh-CN" altLang="en-US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诗经“六义”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4A41783-1EF9-4A2E-87EE-FE8822A42D7C}"/>
              </a:ext>
            </a:extLst>
          </p:cNvPr>
          <p:cNvSpPr txBox="1"/>
          <p:nvPr/>
        </p:nvSpPr>
        <p:spPr>
          <a:xfrm>
            <a:off x="127968" y="1122735"/>
            <a:ext cx="7597140" cy="497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/>
          </a:lstStyle>
          <a:p>
            <a:pPr>
              <a:lnSpc>
                <a:spcPct val="120000"/>
              </a:lnSpc>
              <a:spcAft>
                <a:spcPts val="1200"/>
              </a:spcAft>
            </a:pP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诗经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》“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六义”指“</a:t>
            </a:r>
            <a:r>
              <a:rPr lang="zh-CN" altLang="en-US" sz="2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风、雅、颂、赋、比、兴”。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51ECFE7F-0BD2-40B2-B597-EBE2CD94D369}"/>
              </a:ext>
            </a:extLst>
          </p:cNvPr>
          <p:cNvSpPr txBox="1"/>
          <p:nvPr/>
        </p:nvSpPr>
        <p:spPr>
          <a:xfrm>
            <a:off x="127968" y="1912847"/>
            <a:ext cx="7865412" cy="404354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/>
          </a:lstStyle>
          <a:p>
            <a:pPr>
              <a:lnSpc>
                <a:spcPct val="120000"/>
              </a:lnSpc>
            </a:pP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诗经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根据乐调的不同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分为风、雅、颂三类。</a:t>
            </a:r>
          </a:p>
          <a:p>
            <a:pPr>
              <a:lnSpc>
                <a:spcPct val="120000"/>
              </a:lnSpc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      风是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不同地区的地方音乐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风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诗是从周南、召南、邶、鄘等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15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个地区采集上来的土风歌谣。共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160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篇。大部分是民歌。</a:t>
            </a:r>
          </a:p>
          <a:p>
            <a:pPr>
              <a:lnSpc>
                <a:spcPct val="120000"/>
              </a:lnSpc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      雅是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周王朝直辖地区的音乐，即所谓正声雅乐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。按音乐的不同又分为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大雅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》31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篇，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小雅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》74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篇，共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105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篇。</a:t>
            </a:r>
            <a:endParaRPr lang="en-US" altLang="zh-CN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颂是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宗庙祭祀的舞曲歌辞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，内容多是歌颂祖先的功业的。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颂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诗又分为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周颂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》31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篇，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鲁颂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》4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篇，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商颂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》5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篇，共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40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篇。全部是贵族文人的作品。</a:t>
            </a: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A3583041-5913-4369-9370-1CF132A54043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b="4298"/>
          <a:stretch>
            <a:fillRect/>
          </a:stretch>
        </p:blipFill>
        <p:spPr>
          <a:xfrm>
            <a:off x="8421906" y="603204"/>
            <a:ext cx="3481018" cy="57899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49481268"/>
      </p:ext>
    </p:extLst>
  </p:cSld>
  <p:clrMapOvr>
    <a:masterClrMapping/>
  </p:clrMapOvr>
  <p:transition/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433676C-B5AB-4005-BEC6-62C11EFD5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" y="113665"/>
            <a:ext cx="3589020" cy="869315"/>
          </a:xfrm>
          <a:solidFill>
            <a:schemeClr val="accent1"/>
          </a:solidFill>
        </p:spPr>
        <p:txBody>
          <a:bodyPr/>
          <a:lstStyle>
            <a:defPPr/>
          </a:lstStyle>
          <a:p>
            <a:pPr/>
            <a:r>
              <a:rPr lang="zh-CN" altLang="en-US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诗经“六义”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4A41783-1EF9-4A2E-87EE-FE8822A42D7C}"/>
              </a:ext>
            </a:extLst>
          </p:cNvPr>
          <p:cNvSpPr txBox="1"/>
          <p:nvPr/>
        </p:nvSpPr>
        <p:spPr>
          <a:xfrm>
            <a:off x="396240" y="1198935"/>
            <a:ext cx="7597140" cy="497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/>
          </a:lstStyle>
          <a:p>
            <a:pPr>
              <a:lnSpc>
                <a:spcPct val="120000"/>
              </a:lnSpc>
              <a:spcAft>
                <a:spcPts val="1200"/>
              </a:spcAft>
            </a:pP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诗经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中运用的三种主要表现手法，是</a:t>
            </a:r>
            <a:r>
              <a:rPr lang="zh-CN" altLang="en-US" sz="2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“赋比兴</a:t>
            </a:r>
            <a:r>
              <a:rPr lang="en-US" altLang="zh-CN" sz="2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endParaRPr lang="zh-CN" altLang="en-US" sz="2400" b="1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51ECFE7F-0BD2-40B2-B597-EBE2CD94D369}"/>
              </a:ext>
            </a:extLst>
          </p:cNvPr>
          <p:cNvSpPr txBox="1"/>
          <p:nvPr/>
        </p:nvSpPr>
        <p:spPr>
          <a:xfrm>
            <a:off x="262104" y="2095727"/>
            <a:ext cx="7967496" cy="390504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/>
          </a:lstStyle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赋：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平铺直叙，铺陈、排比。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相当于如今的排比修辞方法。</a:t>
            </a:r>
          </a:p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比：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比喻。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对人或物加以形象的比喻，使其特点更鲜明。（这里有两种说法，分别是类比和比喻。而在“比兴”中，“比”为“比喻”之意。）</a:t>
            </a:r>
          </a:p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兴：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以其他事物为发端，引起所要歌咏的内容。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与诗歌内容有一定联系。比兴手法可增强诗歌的生动性和鲜明性，增加韵味和形象的感染力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444F2D4B-4F76-40E6-83CE-DB4EEF908AC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270543" y="1438378"/>
            <a:ext cx="3659353" cy="439854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59442155"/>
      </p:ext>
    </p:extLst>
  </p:cSld>
  <p:clrMapOvr>
    <a:masterClrMapping/>
  </p:clrMapOvr>
  <p:transition/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433676C-B5AB-4005-BEC6-62C11EFD5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7160" y="152400"/>
            <a:ext cx="7421880" cy="868680"/>
          </a:xfrm>
          <a:solidFill>
            <a:schemeClr val="accent1"/>
          </a:solidFill>
        </p:spPr>
        <p:txBody>
          <a:bodyPr>
            <a:normAutofit fontScale="90000"/>
          </a:bodyPr>
          <a:lstStyle>
            <a:defPPr/>
          </a:lstStyle>
          <a:p>
            <a:r>
              <a:rPr lang="zh-CN" altLang="en-US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听朗读音频，注意停顿和轻重音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51ECFE7F-0BD2-40B2-B597-EBE2CD94D369}"/>
              </a:ext>
            </a:extLst>
          </p:cNvPr>
          <p:cNvSpPr txBox="1"/>
          <p:nvPr/>
        </p:nvSpPr>
        <p:spPr>
          <a:xfrm>
            <a:off x="2639544" y="1473785"/>
            <a:ext cx="7967496" cy="195521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/>
          </a:lstStyle>
          <a:p>
            <a:pPr>
              <a:lnSpc>
                <a:spcPct val="150000"/>
              </a:lnSpc>
            </a:pPr>
            <a:r>
              <a:rPr lang="zh-TW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采采芣苢，薄言采之。采采芣苢，薄言有之。</a:t>
            </a:r>
          </a:p>
          <a:p>
            <a:pPr>
              <a:lnSpc>
                <a:spcPct val="150000"/>
              </a:lnSpc>
            </a:pPr>
            <a:r>
              <a:rPr lang="zh-TW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采采芣苢，薄言掇之。采采芣苢，薄言捋之。</a:t>
            </a:r>
          </a:p>
          <a:p>
            <a:pPr>
              <a:lnSpc>
                <a:spcPct val="150000"/>
              </a:lnSpc>
            </a:pPr>
            <a:r>
              <a:rPr lang="zh-TW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采采芣苢，薄言袺之。采采芣苢，薄言襭之</a:t>
            </a: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8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028DE175-13EA-4A2D-8830-8FA90CC75F91}"/>
              </a:ext>
            </a:extLst>
          </p:cNvPr>
          <p:cNvSpPr txBox="1"/>
          <p:nvPr/>
        </p:nvSpPr>
        <p:spPr>
          <a:xfrm>
            <a:off x="54610" y="3815765"/>
            <a:ext cx="11839575" cy="15684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/>
          </a:lstStyle>
          <a:p>
            <a:pPr indent="812800" algn="ctr"/>
            <a:r>
              <a:rPr lang="zh-CN" altLang="en-US" sz="3200" b="1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黑体" panose="02010609060101010101" charset="-122"/>
              </a:rPr>
              <a:t>采采</a:t>
            </a:r>
            <a:r>
              <a:rPr lang="en-US" altLang="zh-CN" sz="3200" b="1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黑体" panose="02010609060101010101" charset="-122"/>
              </a:rPr>
              <a:t>/</a:t>
            </a:r>
            <a:r>
              <a:rPr lang="zh-CN" altLang="en-US" sz="3200" b="1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黑体" panose="02010609060101010101" charset="-122"/>
              </a:rPr>
              <a:t>芣苢，薄言</a:t>
            </a:r>
            <a:r>
              <a:rPr lang="en-US" altLang="zh-CN" sz="3200" b="1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黑体" panose="02010609060101010101" charset="-122"/>
              </a:rPr>
              <a:t>/</a:t>
            </a:r>
            <a:r>
              <a:rPr lang="zh-CN" altLang="en-US" sz="3200" b="1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黑体" panose="02010609060101010101" charset="-122"/>
              </a:rPr>
              <a:t>采之。采采</a:t>
            </a:r>
            <a:r>
              <a:rPr lang="en-US" altLang="zh-CN" sz="3200" b="1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黑体" panose="02010609060101010101" charset="-122"/>
              </a:rPr>
              <a:t>/</a:t>
            </a:r>
            <a:r>
              <a:rPr lang="zh-CN" altLang="en-US" sz="3200" b="1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黑体" panose="02010609060101010101" charset="-122"/>
              </a:rPr>
              <a:t>芣苢，薄言</a:t>
            </a:r>
            <a:r>
              <a:rPr lang="en-US" altLang="zh-CN" sz="3200" b="1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黑体" panose="02010609060101010101" charset="-122"/>
              </a:rPr>
              <a:t>/</a:t>
            </a:r>
            <a:r>
              <a:rPr lang="zh-CN" altLang="en-US" sz="3200" b="1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黑体" panose="02010609060101010101" charset="-122"/>
              </a:rPr>
              <a:t>有之。</a:t>
            </a:r>
          </a:p>
          <a:p>
            <a:pPr indent="812800" algn="ctr"/>
            <a:r>
              <a:rPr lang="zh-CN" altLang="en-US" sz="3200" b="1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黑体" panose="02010609060101010101" charset="-122"/>
              </a:rPr>
              <a:t>采采</a:t>
            </a:r>
            <a:r>
              <a:rPr lang="en-US" altLang="zh-CN" sz="3200" b="1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黑体" panose="02010609060101010101" charset="-122"/>
              </a:rPr>
              <a:t>/</a:t>
            </a:r>
            <a:r>
              <a:rPr lang="zh-CN" altLang="en-US" sz="3200" b="1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黑体" panose="02010609060101010101" charset="-122"/>
              </a:rPr>
              <a:t>芣苢，薄言</a:t>
            </a:r>
            <a:r>
              <a:rPr lang="en-US" altLang="zh-CN" sz="3200" b="1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黑体" panose="02010609060101010101" charset="-122"/>
              </a:rPr>
              <a:t>/</a:t>
            </a:r>
            <a:r>
              <a:rPr lang="zh-CN" altLang="en-US" sz="3200" b="1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黑体" panose="02010609060101010101" charset="-122"/>
              </a:rPr>
              <a:t>掇之。采采</a:t>
            </a:r>
            <a:r>
              <a:rPr lang="en-US" altLang="zh-CN" sz="3200" b="1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黑体" panose="02010609060101010101" charset="-122"/>
              </a:rPr>
              <a:t>/</a:t>
            </a:r>
            <a:r>
              <a:rPr lang="zh-CN" altLang="en-US" sz="3200" b="1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黑体" panose="02010609060101010101" charset="-122"/>
              </a:rPr>
              <a:t>芣苢，薄言</a:t>
            </a:r>
            <a:r>
              <a:rPr lang="en-US" altLang="zh-CN" sz="3200" b="1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黑体" panose="02010609060101010101" charset="-122"/>
              </a:rPr>
              <a:t>/</a:t>
            </a:r>
            <a:r>
              <a:rPr lang="zh-CN" altLang="en-US" sz="3200" b="1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黑体" panose="02010609060101010101" charset="-122"/>
              </a:rPr>
              <a:t>捋之。</a:t>
            </a:r>
          </a:p>
          <a:p>
            <a:pPr indent="812800" algn="ctr"/>
            <a:r>
              <a:rPr lang="zh-CN" altLang="en-US" sz="3200" b="1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黑体" panose="02010609060101010101" charset="-122"/>
              </a:rPr>
              <a:t>采采</a:t>
            </a:r>
            <a:r>
              <a:rPr lang="en-US" altLang="zh-CN" sz="3200" b="1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黑体" panose="02010609060101010101" charset="-122"/>
              </a:rPr>
              <a:t>/</a:t>
            </a:r>
            <a:r>
              <a:rPr lang="zh-CN" altLang="en-US" sz="3200" b="1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黑体" panose="02010609060101010101" charset="-122"/>
              </a:rPr>
              <a:t>芣苢，薄言</a:t>
            </a:r>
            <a:r>
              <a:rPr lang="en-US" altLang="zh-CN" sz="3200" b="1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黑体" panose="02010609060101010101" charset="-122"/>
              </a:rPr>
              <a:t>/</a:t>
            </a:r>
            <a:r>
              <a:rPr lang="zh-CN" altLang="en-US" sz="3200" b="1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黑体" panose="02010609060101010101" charset="-122"/>
              </a:rPr>
              <a:t>袺之。采采</a:t>
            </a:r>
            <a:r>
              <a:rPr lang="en-US" altLang="zh-CN" sz="3200" b="1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黑体" panose="02010609060101010101" charset="-122"/>
              </a:rPr>
              <a:t>/</a:t>
            </a:r>
            <a:r>
              <a:rPr lang="zh-CN" altLang="en-US" sz="3200" b="1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黑体" panose="02010609060101010101" charset="-122"/>
              </a:rPr>
              <a:t>芣苢，薄言</a:t>
            </a:r>
            <a:r>
              <a:rPr lang="en-US" altLang="zh-CN" sz="3200" b="1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黑体" panose="02010609060101010101" charset="-122"/>
              </a:rPr>
              <a:t>/</a:t>
            </a:r>
            <a:r>
              <a:rPr lang="zh-CN" altLang="en-US" sz="3200" b="1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黑体" panose="02010609060101010101" charset="-122"/>
              </a:rPr>
              <a:t>襭之。</a:t>
            </a:r>
          </a:p>
        </p:txBody>
      </p:sp>
      <p:pic>
        <p:nvPicPr>
          <p:cNvPr id="3" name="1.芣苢(Av90518716,P1)">
            <a:hlinkClick action="ppaction://media"/>
            <a:extLst>
              <a:ext uri="{FF2B5EF4-FFF2-40B4-BE49-F238E27FC236}">
                <a16:creationId xmlns:a16="http://schemas.microsoft.com/office/drawing/2014/main" id="{7E902425-689A-4065-97FB-A96A250DF759}"/>
              </a:ext>
            </a:extLst>
          </p:cNvPr>
          <p:cNvPicPr>
            <a:picLocks noChangeAspect="1"/>
          </p:cNvPicPr>
          <p:nvPr>
            <a:videoFile r:link="rId3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2"/>
          <a:stretch>
            <a:fillRect/>
          </a:stretch>
        </p:blipFill>
        <p:spPr>
          <a:xfrm>
            <a:off x="9997440" y="326925"/>
            <a:ext cx="1996440" cy="1497330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7151355D-D43B-4642-AF76-2B513D0BC796}"/>
              </a:ext>
            </a:extLst>
          </p:cNvPr>
          <p:cNvSpPr txBox="1"/>
          <p:nvPr/>
        </p:nvSpPr>
        <p:spPr>
          <a:xfrm>
            <a:off x="2639544" y="5770980"/>
            <a:ext cx="86944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/>
          </a:lstStyle>
          <a:p>
            <a:pPr/>
            <a:r>
              <a:rPr lang="zh-CN" altLang="en-US" sz="3600">
                <a:solidFill>
                  <a:schemeClr val="accent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注意轻重音、停顿，带着欢欣的情感</a:t>
            </a:r>
          </a:p>
        </p:txBody>
      </p:sp>
    </p:spTree>
    <p:extLst>
      <p:ext uri="{BB962C8B-B14F-4D97-AF65-F5344CB8AC3E}">
        <p14:creationId xmlns:p14="http://schemas.microsoft.com/office/powerpoint/2010/main" val="322698614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0124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3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2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</p:childTnLst>
        </p:cTn>
      </p:par>
    </p:tnLst>
    <p:bldLst>
      <p:bldP spid="7" grpId="0"/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433676C-B5AB-4005-BEC6-62C11EFD5C9A}"/>
              </a:ext>
            </a:extLst>
          </p:cNvPr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137160" y="152400"/>
            <a:ext cx="11338560" cy="868680"/>
          </a:xfrm>
          <a:solidFill>
            <a:schemeClr val="accent1"/>
          </a:solidFill>
        </p:spPr>
        <p:txBody>
          <a:bodyPr>
            <a:normAutofit fontScale="90000"/>
          </a:bodyPr>
          <a:lstStyle>
            <a:defPPr/>
          </a:lstStyle>
          <a:p>
            <a:r>
              <a:rPr lang="zh-CN" altLang="en-US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自主朗读，结合注释，尝试将本诗翻译成现代文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51ECFE7F-0BD2-40B2-B597-EBE2CD94D369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2395704" y="1198537"/>
            <a:ext cx="7967496" cy="195521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/>
          </a:lstStyle>
          <a:p>
            <a:pPr>
              <a:lnSpc>
                <a:spcPct val="150000"/>
              </a:lnSpc>
            </a:pPr>
            <a:r>
              <a:rPr lang="zh-TW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采采芣苢，薄言采之。采采芣苢，薄言有之。</a:t>
            </a:r>
          </a:p>
          <a:p>
            <a:pPr>
              <a:lnSpc>
                <a:spcPct val="150000"/>
              </a:lnSpc>
            </a:pPr>
            <a:r>
              <a:rPr lang="zh-TW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采采芣苢，薄言掇之。采采芣苢，薄言捋之。</a:t>
            </a:r>
          </a:p>
          <a:p>
            <a:pPr>
              <a:lnSpc>
                <a:spcPct val="150000"/>
              </a:lnSpc>
            </a:pPr>
            <a:r>
              <a:rPr lang="zh-TW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采采芣苢，薄言袺之。采采芣苢，薄言襭之</a:t>
            </a: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E2EE058F-858A-4CE6-9491-4ACAC4BE74D5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176212" y="3331210"/>
            <a:ext cx="11839575" cy="2677656"/>
          </a:xfrm>
          <a:prstGeom prst="rect">
            <a:avLst/>
          </a:prstGeom>
          <a:solidFill>
            <a:srgbClr val="A5A5A5">
              <a:lumMod val="20000"/>
              <a:lumOff val="80000"/>
            </a:srgbClr>
          </a:solidFill>
        </p:spPr>
        <p:txBody>
          <a:bodyPr wrap="square" rtlCol="0" anchor="t">
            <a:spAutoFit/>
          </a:bodyPr>
          <a:lstStyle>
            <a:defPPr/>
          </a:lstStyle>
          <a:p>
            <a:pPr marL="0" marR="0" lvl="0" indent="711200" algn="just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⑴采采：茂盛的样子。</a:t>
            </a:r>
            <a:endParaRPr kumimoji="0" lang="en-US" altLang="zh-CN" sz="2400" b="1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marL="0" marR="0" lvl="0" indent="711200" algn="just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⑵薄言：“薄”“薄”都是助词，无实义。</a:t>
            </a:r>
            <a:endParaRPr kumimoji="0" lang="en-US" altLang="zh-CN" sz="2400" b="1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marL="0" marR="0" lvl="0" indent="711200" algn="just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⑶有：取得，获得。</a:t>
            </a:r>
          </a:p>
          <a:p>
            <a:pPr marL="0" marR="0" lvl="0" indent="711200" algn="just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⑷掇（duō）：拾取，摘取。</a:t>
            </a:r>
          </a:p>
          <a:p>
            <a:pPr marL="0" marR="0" lvl="0" indent="711200" algn="just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⑸捋（luō）：从茎上成把地取下。</a:t>
            </a:r>
          </a:p>
          <a:p>
            <a:pPr marL="0" marR="0" lvl="0" indent="711200" algn="just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⑹袺（jié）：提起衣襟兜东西。</a:t>
            </a:r>
          </a:p>
          <a:p>
            <a:pPr marL="0" marR="0" lvl="0" indent="711200" algn="just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⑺襭（xié）：把衣襟掖在腰带上兜东西。</a:t>
            </a:r>
          </a:p>
        </p:txBody>
      </p:sp>
    </p:spTree>
    <p:extLst>
      <p:ext uri="{BB962C8B-B14F-4D97-AF65-F5344CB8AC3E}">
        <p14:creationId xmlns:p14="http://schemas.microsoft.com/office/powerpoint/2010/main" val="2353185377"/>
      </p:ext>
    </p:extLst>
  </p:cSld>
  <p:clrMapOvr>
    <a:masterClrMapping/>
  </p:clrMapOvr>
  <p:transition/>
  <p:timing/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433676C-B5AB-4005-BEC6-62C11EFD5C9A}"/>
              </a:ext>
            </a:extLst>
          </p:cNvPr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137160" y="152400"/>
            <a:ext cx="11338560" cy="868680"/>
          </a:xfrm>
          <a:solidFill>
            <a:schemeClr val="accent1"/>
          </a:solidFill>
        </p:spPr>
        <p:txBody>
          <a:bodyPr>
            <a:normAutofit fontScale="90000"/>
          </a:bodyPr>
          <a:lstStyle>
            <a:defPPr/>
          </a:lstStyle>
          <a:p>
            <a:r>
              <a:rPr lang="zh-CN" altLang="en-US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自主朗读，结合注释，尝试将本诗翻译成现代文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51ECFE7F-0BD2-40B2-B597-EBE2CD94D369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2395704" y="1198537"/>
            <a:ext cx="7967496" cy="195521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/>
          </a:lstStyle>
          <a:p>
            <a:pPr>
              <a:lnSpc>
                <a:spcPct val="150000"/>
              </a:lnSpc>
            </a:pPr>
            <a:r>
              <a:rPr lang="zh-TW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采采芣苢，薄言采之。采采芣苢，薄言有之。</a:t>
            </a:r>
          </a:p>
          <a:p>
            <a:pPr>
              <a:lnSpc>
                <a:spcPct val="150000"/>
              </a:lnSpc>
            </a:pPr>
            <a:r>
              <a:rPr lang="zh-TW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采采芣苢，薄言掇之。采采芣苢，薄言捋之。</a:t>
            </a:r>
          </a:p>
          <a:p>
            <a:pPr>
              <a:lnSpc>
                <a:spcPct val="150000"/>
              </a:lnSpc>
            </a:pPr>
            <a:r>
              <a:rPr lang="zh-TW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采采芣苢，薄言袺之。采采芣苢，薄言襭之</a:t>
            </a: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E2EE058F-858A-4CE6-9491-4ACAC4BE74D5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137160" y="3682318"/>
            <a:ext cx="11954827" cy="1689052"/>
          </a:xfrm>
          <a:prstGeom prst="rect">
            <a:avLst/>
          </a:prstGeom>
          <a:solidFill>
            <a:srgbClr val="92D050"/>
          </a:solidFill>
        </p:spPr>
        <p:txBody>
          <a:bodyPr wrap="square" rtlCol="0" anchor="t">
            <a:spAutoFit/>
          </a:bodyPr>
          <a:lstStyle>
            <a:defPPr/>
          </a:lstStyle>
          <a:p>
            <a:pPr marL="0" marR="0" lvl="0" indent="711200" defTabSz="91440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    </a:t>
            </a:r>
            <a:r>
              <a:rPr kumimoji="0" lang="zh-CN" altLang="en-US" sz="2400" b="1" i="0" u="none" strike="noStrike" kern="0" cap="none" spc="0" normalizeH="0" baseline="0" noProof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仿宋" panose="02010609060101010101" charset="-122"/>
              </a:rPr>
              <a:t>采呀采呀采芣苢，采呀采呀采起来。采呀采呀采芣苢，采呀采呀采得来。</a:t>
            </a:r>
          </a:p>
          <a:p>
            <a:pPr marL="0" marR="0" lvl="0" indent="711200" defTabSz="91440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0" cap="none" spc="0" normalizeH="0" baseline="0" noProof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仿宋" panose="02010609060101010101" charset="-122"/>
              </a:rPr>
              <a:t>　　采呀采呀采芣苢。一片一片摘下来。采呀采呀采芣苢，一把一把捋下来。</a:t>
            </a:r>
          </a:p>
          <a:p>
            <a:pPr marL="0" marR="0" lvl="0" indent="711200" defTabSz="91440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0" cap="none" spc="0" normalizeH="0" baseline="0" noProof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仿宋" panose="02010609060101010101" charset="-122"/>
              </a:rPr>
              <a:t>　　采呀采呀采芣苢，提起表襟兜起来。采呀采呀采芣苢，掖起衣襟兜回来。</a:t>
            </a:r>
          </a:p>
        </p:txBody>
      </p:sp>
    </p:spTree>
    <p:extLst>
      <p:ext uri="{BB962C8B-B14F-4D97-AF65-F5344CB8AC3E}">
        <p14:creationId xmlns:p14="http://schemas.microsoft.com/office/powerpoint/2010/main" val="405484130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8503913-832E-43AE-B933-94D9B104C029}"/>
              </a:ext>
            </a:extLst>
          </p:cNvPr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83820" y="121921"/>
            <a:ext cx="7376160" cy="867290"/>
          </a:xfrm>
          <a:solidFill>
            <a:schemeClr val="accent1"/>
          </a:solidFill>
        </p:spPr>
        <p:txBody>
          <a:bodyPr/>
          <a:lstStyle>
            <a:defPPr/>
          </a:lstStyle>
          <a:p>
            <a:pPr/>
            <a:r>
              <a:rPr lang="zh-CN" altLang="en-US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诗歌描写了一幅怎样的画面？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30CC62A2-535F-4F33-BE40-D4D5CB3871CF}"/>
              </a:ext>
            </a:extLst>
          </p:cNvPr>
          <p:cNvSpPr>
            <a:spLocks noGrp="1"/>
          </p:cNvSpPr>
          <p:nvPr>
            <p:ph idx="1"/>
            <p:custDataLst>
              <p:tags r:id="rId4"/>
            </p:custDataLst>
          </p:nvPr>
        </p:nvSpPr>
        <p:spPr>
          <a:xfrm>
            <a:off x="929640" y="1238885"/>
            <a:ext cx="10515600" cy="1527175"/>
          </a:xfrm>
        </p:spPr>
        <p:txBody>
          <a:bodyPr>
            <a:normAutofit fontScale="85000" lnSpcReduction="20000"/>
          </a:bodyPr>
          <a:lstStyle>
            <a:defPPr/>
          </a:lstStyle>
          <a:p>
            <a:pPr marL="0" indent="0">
              <a:lnSpc>
                <a:spcPct val="150000"/>
              </a:lnSpc>
              <a:buNone/>
            </a:pPr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</a:rPr>
              <a:t>“田家妇女，三三五五，于平原绣野、风和日丽中，群歌互答，余音袅袅，若远若近，忽断忽续，不知其情之何以移而神之何以旷。”</a:t>
            </a:r>
            <a:endParaRPr lang="en-US" altLang="zh-CN" b="1">
              <a:latin typeface="微软雅黑" pitchFamily="34" charset="-122"/>
              <a:ea typeface="微软雅黑" pitchFamily="34" charset="-122"/>
            </a:endParaRPr>
          </a:p>
          <a:p>
            <a:pPr marL="0" indent="0" algn="r">
              <a:buNone/>
            </a:pPr>
            <a:r>
              <a:rPr lang="en-US" altLang="zh-CN" b="1">
                <a:latin typeface="仿宋" panose="02010609060101010101" pitchFamily="49" charset="-122"/>
                <a:ea typeface="仿宋" panose="02010609060101010101" pitchFamily="49" charset="-122"/>
              </a:rPr>
              <a:t>——</a:t>
            </a:r>
            <a:r>
              <a:rPr lang="zh-CN" altLang="en-US" b="1">
                <a:latin typeface="仿宋" panose="02010609060101010101" pitchFamily="49" charset="-122"/>
                <a:ea typeface="仿宋" panose="02010609060101010101" pitchFamily="49" charset="-122"/>
              </a:rPr>
              <a:t>清</a:t>
            </a:r>
            <a:r>
              <a:rPr lang="en-US" altLang="zh-CN" b="1">
                <a:latin typeface="仿宋" panose="02010609060101010101" pitchFamily="49" charset="-122"/>
                <a:ea typeface="仿宋" panose="02010609060101010101" pitchFamily="49" charset="-122"/>
              </a:rPr>
              <a:t>·</a:t>
            </a:r>
            <a:r>
              <a:rPr lang="zh-CN" altLang="en-US" b="1">
                <a:latin typeface="仿宋" panose="02010609060101010101" pitchFamily="49" charset="-122"/>
                <a:ea typeface="仿宋" panose="02010609060101010101" pitchFamily="49" charset="-122"/>
              </a:rPr>
              <a:t>方玉润在</a:t>
            </a:r>
            <a:r>
              <a:rPr lang="en-US" altLang="zh-CN" b="1">
                <a:latin typeface="仿宋" panose="02010609060101010101" pitchFamily="49" charset="-122"/>
                <a:ea typeface="仿宋" panose="02010609060101010101" pitchFamily="49" charset="-122"/>
              </a:rPr>
              <a:t>《</a:t>
            </a:r>
            <a:r>
              <a:rPr lang="zh-CN" altLang="en-US" b="1">
                <a:latin typeface="仿宋" panose="02010609060101010101" pitchFamily="49" charset="-122"/>
                <a:ea typeface="仿宋" panose="02010609060101010101" pitchFamily="49" charset="-122"/>
              </a:rPr>
              <a:t>诗经原始</a:t>
            </a:r>
            <a:r>
              <a:rPr lang="en-US" altLang="zh-CN" b="1">
                <a:latin typeface="仿宋" panose="02010609060101010101" pitchFamily="49" charset="-122"/>
                <a:ea typeface="仿宋" panose="02010609060101010101" pitchFamily="49" charset="-122"/>
              </a:rPr>
              <a:t>》</a:t>
            </a:r>
            <a:endParaRPr lang="zh-CN" altLang="en-US" b="1">
              <a:latin typeface="仿宋" pitchFamily="49" charset="-122"/>
              <a:ea typeface="仿宋" pitchFamily="49" charset="-122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3CEF7C87-FD06-4A6D-8DFA-FE2BB9E3B799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434340" y="2766060"/>
            <a:ext cx="6004560" cy="390504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/>
          </a:lstStyle>
          <a:p>
            <a:pPr>
              <a:lnSpc>
                <a:spcPct val="150000"/>
              </a:lnSpc>
            </a:pP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芣苢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句式整齐，节奏明朗、轻快，自然流露出劳动的喜悦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;“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采”“有”“掇”等一系列动词的变换，细腻地描绘出劳动的过程，富于诗情和画意。从一开始的采摘，到最后的满载而归，</a:t>
            </a:r>
            <a:r>
              <a:rPr lang="zh-CN" altLang="en-US" sz="2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表现出劳动者劳动成果由多变少，充满了劳动的欢欣，洋溢着劳动的热情。</a:t>
            </a: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8F2A8C02-BD8D-4CAC-B4C0-A5097AFB728A}"/>
              </a:ext>
            </a:extLst>
          </p:cNvPr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7459980" y="2872740"/>
            <a:ext cx="3878580" cy="38785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49257419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tags/tag1.xml><?xml version="1.0" encoding="utf-8"?>
<p:tagLst xmlns:p="http://schemas.openxmlformats.org/presentationml/2006/main">
  <p:tag name="AS_UNIQUEID" val="1"/>
</p:tagLst>
</file>

<file path=ppt/tags/tag10.xml><?xml version="1.0" encoding="utf-8"?>
<p:tagLst xmlns:p="http://schemas.openxmlformats.org/presentationml/2006/main">
  <p:tag name="AS_UNIQUEID" val="10"/>
</p:tagLst>
</file>

<file path=ppt/tags/tag11.xml><?xml version="1.0" encoding="utf-8"?>
<p:tagLst xmlns:p="http://schemas.openxmlformats.org/presentationml/2006/main">
  <p:tag name="AS_UNIQUEID" val="11"/>
</p:tagLst>
</file>

<file path=ppt/tags/tag12.xml><?xml version="1.0" encoding="utf-8"?>
<p:tagLst xmlns:p="http://schemas.openxmlformats.org/presentationml/2006/main">
  <p:tag name="AS_UNIQUEID" val="12"/>
</p:tagLst>
</file>

<file path=ppt/tags/tag13.xml><?xml version="1.0" encoding="utf-8"?>
<p:tagLst xmlns:p="http://schemas.openxmlformats.org/presentationml/2006/main">
  <p:tag name="AS_UNIQUEID" val="13"/>
</p:tagLst>
</file>

<file path=ppt/tags/tag14.xml><?xml version="1.0" encoding="utf-8"?>
<p:tagLst xmlns:p="http://schemas.openxmlformats.org/presentationml/2006/main">
  <p:tag name="AS_UNIQUEID" val="14"/>
</p:tagLst>
</file>

<file path=ppt/tags/tag15.xml><?xml version="1.0" encoding="utf-8"?>
<p:tagLst xmlns:p="http://schemas.openxmlformats.org/presentationml/2006/main">
  <p:tag name="AS_UNIQUEID" val="15"/>
</p:tagLst>
</file>

<file path=ppt/tags/tag16.xml><?xml version="1.0" encoding="utf-8"?>
<p:tagLst xmlns:p="http://schemas.openxmlformats.org/presentationml/2006/main">
  <p:tag name="AS_UNIQUEID" val="16"/>
</p:tagLst>
</file>

<file path=ppt/tags/tag17.xml><?xml version="1.0" encoding="utf-8"?>
<p:tagLst xmlns:p="http://schemas.openxmlformats.org/presentationml/2006/main">
  <p:tag name="AS_UNIQUEID" val="17"/>
</p:tagLst>
</file>

<file path=ppt/tags/tag18.xml><?xml version="1.0" encoding="utf-8"?>
<p:tagLst xmlns:p="http://schemas.openxmlformats.org/presentationml/2006/main">
  <p:tag name="AS_UNIQUEID" val="18"/>
</p:tagLst>
</file>

<file path=ppt/tags/tag19.xml><?xml version="1.0" encoding="utf-8"?>
<p:tagLst xmlns:p="http://schemas.openxmlformats.org/presentationml/2006/main">
  <p:tag name="AS_UNIQUEID" val="19"/>
</p:tagLst>
</file>

<file path=ppt/tags/tag2.xml><?xml version="1.0" encoding="utf-8"?>
<p:tagLst xmlns:p="http://schemas.openxmlformats.org/presentationml/2006/main">
  <p:tag name="AS_UNIQUEID" val="2"/>
</p:tagLst>
</file>

<file path=ppt/tags/tag20.xml><?xml version="1.0" encoding="utf-8"?>
<p:tagLst xmlns:p="http://schemas.openxmlformats.org/presentationml/2006/main">
  <p:tag name="AS_UNIQUEID" val="20"/>
</p:tagLst>
</file>

<file path=ppt/tags/tag21.xml><?xml version="1.0" encoding="utf-8"?>
<p:tagLst xmlns:p="http://schemas.openxmlformats.org/presentationml/2006/main">
  <p:tag name="AS_UNIQUEID" val="21"/>
</p:tagLst>
</file>

<file path=ppt/tags/tag22.xml><?xml version="1.0" encoding="utf-8"?>
<p:tagLst xmlns:p="http://schemas.openxmlformats.org/presentationml/2006/main">
  <p:tag name="AS_UNIQUEID" val="22"/>
</p:tagLst>
</file>

<file path=ppt/tags/tag23.xml><?xml version="1.0" encoding="utf-8"?>
<p:tagLst xmlns:p="http://schemas.openxmlformats.org/presentationml/2006/main">
  <p:tag name="AS_UNIQUEID" val="23"/>
</p:tagLst>
</file>

<file path=ppt/tags/tag24.xml><?xml version="1.0" encoding="utf-8"?>
<p:tagLst xmlns:p="http://schemas.openxmlformats.org/presentationml/2006/main">
  <p:tag name="AS_UNIQUEID" val="24"/>
</p:tagLst>
</file>

<file path=ppt/tags/tag25.xml><?xml version="1.0" encoding="utf-8"?>
<p:tagLst xmlns:p="http://schemas.openxmlformats.org/presentationml/2006/main">
  <p:tag name="AS_UNIQUEID" val="25"/>
</p:tagLst>
</file>

<file path=ppt/tags/tag26.xml><?xml version="1.0" encoding="utf-8"?>
<p:tagLst xmlns:p="http://schemas.openxmlformats.org/presentationml/2006/main">
  <p:tag name="AS_UNIQUEID" val="26"/>
</p:tagLst>
</file>

<file path=ppt/tags/tag27.xml><?xml version="1.0" encoding="utf-8"?>
<p:tagLst xmlns:p="http://schemas.openxmlformats.org/presentationml/2006/main">
  <p:tag name="AS_UNIQUEID" val="27"/>
</p:tagLst>
</file>

<file path=ppt/tags/tag28.xml><?xml version="1.0" encoding="utf-8"?>
<p:tagLst xmlns:p="http://schemas.openxmlformats.org/presentationml/2006/main">
  <p:tag name="AS_UNIQUEID" val="28"/>
</p:tagLst>
</file>

<file path=ppt/tags/tag29.xml><?xml version="1.0" encoding="utf-8"?>
<p:tagLst xmlns:p="http://schemas.openxmlformats.org/presentationml/2006/main">
  <p:tag name="AS_UNIQUEID" val="29"/>
</p:tagLst>
</file>

<file path=ppt/tags/tag3.xml><?xml version="1.0" encoding="utf-8"?>
<p:tagLst xmlns:p="http://schemas.openxmlformats.org/presentationml/2006/main">
  <p:tag name="AS_UNIQUEID" val="3"/>
</p:tagLst>
</file>

<file path=ppt/tags/tag30.xml><?xml version="1.0" encoding="utf-8"?>
<p:tagLst xmlns:p="http://schemas.openxmlformats.org/presentationml/2006/main">
  <p:tag name="AS_UNIQUEID" val="30"/>
</p:tagLst>
</file>

<file path=ppt/tags/tag31.xml><?xml version="1.0" encoding="utf-8"?>
<p:tagLst xmlns:p="http://schemas.openxmlformats.org/presentationml/2006/main">
  <p:tag name="AS_UNIQUEID" val="31"/>
</p:tagLst>
</file>

<file path=ppt/tags/tag32.xml><?xml version="1.0" encoding="utf-8"?>
<p:tagLst xmlns:p="http://schemas.openxmlformats.org/presentationml/2006/main">
  <p:tag name="AS_UNIQUEID" val="32"/>
</p:tagLst>
</file>

<file path=ppt/tags/tag33.xml><?xml version="1.0" encoding="utf-8"?>
<p:tagLst xmlns:p="http://schemas.openxmlformats.org/presentationml/2006/main">
  <p:tag name="AS_UNIQUEID" val="33"/>
</p:tagLst>
</file>

<file path=ppt/tags/tag34.xml><?xml version="1.0" encoding="utf-8"?>
<p:tagLst xmlns:p="http://schemas.openxmlformats.org/presentationml/2006/main">
  <p:tag name="AS_UNIQUEID" val="34"/>
</p:tagLst>
</file>

<file path=ppt/tags/tag35.xml><?xml version="1.0" encoding="utf-8"?>
<p:tagLst xmlns:p="http://schemas.openxmlformats.org/presentationml/2006/main">
  <p:tag name="AS_UNIQUEID" val="35"/>
</p:tagLst>
</file>

<file path=ppt/tags/tag36.xml><?xml version="1.0" encoding="utf-8"?>
<p:tagLst xmlns:p="http://schemas.openxmlformats.org/presentationml/2006/main">
  <p:tag name="AS_UNIQUEID" val="36"/>
</p:tagLst>
</file>

<file path=ppt/tags/tag37.xml><?xml version="1.0" encoding="utf-8"?>
<p:tagLst xmlns:p="http://schemas.openxmlformats.org/presentationml/2006/main">
  <p:tag name="AS_NET" val="4.0.30319.42000"/>
  <p:tag name="AS_OS" val="Microsoft Windows NT 6.1.7601 Service Pack 1"/>
  <p:tag name="AS_RELEASE_DATE" val="2020.05.14"/>
  <p:tag name="AS_TITLE" val="Aspose.Slides for .NET 4.0 Client Profile"/>
  <p:tag name="AS_VERSION" val="20.5"/>
</p:tagLst>
</file>

<file path=ppt/tags/tag4.xml><?xml version="1.0" encoding="utf-8"?>
<p:tagLst xmlns:p="http://schemas.openxmlformats.org/presentationml/2006/main">
  <p:tag name="AS_UNIQUEID" val="4"/>
</p:tagLst>
</file>

<file path=ppt/tags/tag5.xml><?xml version="1.0" encoding="utf-8"?>
<p:tagLst xmlns:p="http://schemas.openxmlformats.org/presentationml/2006/main">
  <p:tag name="AS_UNIQUEID" val="5"/>
</p:tagLst>
</file>

<file path=ppt/tags/tag6.xml><?xml version="1.0" encoding="utf-8"?>
<p:tagLst xmlns:p="http://schemas.openxmlformats.org/presentationml/2006/main">
  <p:tag name="AS_UNIQUEID" val="6"/>
</p:tagLst>
</file>

<file path=ppt/tags/tag7.xml><?xml version="1.0" encoding="utf-8"?>
<p:tagLst xmlns:p="http://schemas.openxmlformats.org/presentationml/2006/main">
  <p:tag name="AS_UNIQUEID" val="7"/>
</p:tagLst>
</file>

<file path=ppt/tags/tag8.xml><?xml version="1.0" encoding="utf-8"?>
<p:tagLst xmlns:p="http://schemas.openxmlformats.org/presentationml/2006/main">
  <p:tag name="AS_UNIQUEID" val="8"/>
</p:tagLst>
</file>

<file path=ppt/tags/tag9.xml><?xml version="1.0" encoding="utf-8"?>
<p:tagLst xmlns:p="http://schemas.openxmlformats.org/presentationml/2006/main">
  <p:tag name="AS_UNIQUEID" val="9"/>
</p:tagLst>
</file>

<file path=ppt/theme/theme1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/>
  <PresentationFormat>宽屏</PresentationFormat>
  <Paragraphs>87</Paragraphs>
  <Slides>14</Slides>
  <Notes>0</Notes>
  <TotalTime>163</TotalTime>
  <HiddenSlides>0</HiddenSlides>
  <MMClips>1</MMClips>
  <ScaleCrop>0</ScaleCrop>
  <HeadingPairs>
    <vt:vector baseType="variant" size="6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baseType="lpstr" size="24">
      <vt:lpstr>Arial</vt:lpstr>
      <vt:lpstr>等线 Light</vt:lpstr>
      <vt:lpstr>等线</vt:lpstr>
      <vt:lpstr>华文新魏</vt:lpstr>
      <vt:lpstr>仿宋</vt:lpstr>
      <vt:lpstr>微软雅黑</vt:lpstr>
      <vt:lpstr>黑体</vt:lpstr>
      <vt:lpstr>楷体</vt:lpstr>
      <vt:lpstr>Wingdings</vt:lpstr>
      <vt:lpstr>Office 主题​​</vt:lpstr>
      <vt:lpstr>导入：回忆初中所学《诗经》篇目</vt:lpstr>
      <vt:lpstr>PowerPoint Presentation</vt:lpstr>
      <vt:lpstr>文化常识复习：关于《诗经》</vt:lpstr>
      <vt:lpstr>诗经“六义”</vt:lpstr>
      <vt:lpstr>诗经“六义”</vt:lpstr>
      <vt:lpstr>听朗读音频，注意停顿和轻重音</vt:lpstr>
      <vt:lpstr>自主朗读，结合注释，尝试将本诗翻译成现代文</vt:lpstr>
      <vt:lpstr>自主朗读，结合注释，尝试将本诗翻译成现代文</vt:lpstr>
      <vt:lpstr>诗歌描写了一幅怎样的画面？</vt:lpstr>
      <vt:lpstr>本诗中的几个动词：采有掇捋袺襭有什么特点，其顺序是否可以更换？</vt:lpstr>
      <vt:lpstr>本诗在语言和结构上有什么特点？</vt:lpstr>
      <vt:lpstr>拓展：阅读下列这首诗歌，分析两首诗的异同</vt:lpstr>
      <vt:lpstr>阅读下列这首诗歌，分析两首诗的异同</vt:lpstr>
      <vt:lpstr>课后作业</vt:lpstr>
    </vt:vector>
  </TitlesOfParts>
  <LinksUpToDate>0</LinksUpToDate>
  <SharedDoc>0</SharedDoc>
  <HyperlinksChanged>0</HyperlinksChanged>
  <Application>Aspose.Slides for .NET</Application>
  <AppVersion>20.0500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title>PowerPoint 演示文稿</dc:title>
  <dc:creator>谢 忠凯</dc:creator>
  <cp:lastModifiedBy>谢 忠凯</cp:lastModifiedBy>
  <cp:revision>18</cp:revision>
  <dcterms:created xsi:type="dcterms:W3CDTF">2020-08-05T07:15:01Z</dcterms:created>
  <dcterms:modified xsi:type="dcterms:W3CDTF">2020-08-21T11:13:56Z</dcterms:modified>
</cp:coreProperties>
</file>