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51" r:id="rId2"/>
  </p:sldMasterIdLst>
  <p:sldIdLst>
    <p:sldId id="271" r:id="rId3"/>
    <p:sldId id="267" r:id="rId4"/>
    <p:sldId id="325" r:id="rId5"/>
    <p:sldId id="326" r:id="rId6"/>
    <p:sldId id="333" r:id="rId7"/>
    <p:sldId id="327" r:id="rId8"/>
    <p:sldId id="334" r:id="rId9"/>
    <p:sldId id="328" r:id="rId10"/>
    <p:sldId id="332" r:id="rId11"/>
    <p:sldId id="272" r:id="rId12"/>
    <p:sldId id="335" r:id="rId13"/>
    <p:sldId id="336" r:id="rId14"/>
    <p:sldId id="330" r:id="rId15"/>
    <p:sldId id="337" r:id="rId16"/>
    <p:sldId id="338" r:id="rId17"/>
    <p:sldId id="331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>
      <p:cViewPr varScale="1">
        <p:scale>
          <a:sx n="61" d="100"/>
          <a:sy n="61" d="100"/>
        </p:scale>
        <p:origin x="-1404" y="-84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88BD37-15AD-4B13-A391-AEEA56FE0305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57F9BC-F373-4664-88C0-DF3D9DBDBD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37B6BB-6D8C-41E0-B04C-FE51E59234E1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9C4A00-E0D5-4660-A194-C59D7E8BE7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A695D-E7DF-4063-8ED6-FE6924199AF2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B082DC-CDC2-42D8-9317-91D17CE1CC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B30E7-142D-4106-A147-4B5D580D1545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B1F3B-6748-4356-996F-6ABB30E9CF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0AD10-57F3-477F-9F2E-0DCCD7CAE47F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2D20D-7590-4242-94C0-70D00268BD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60211-E59E-4E25-B8BF-EE4C02788BC6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CB60D-2F2B-494D-8214-8D00443103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64DF8-2306-4BFC-9949-4C89FCE61423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84F86-8548-4006-BE91-BEED6C807B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EC2ED-9F3F-4F7E-87CE-BF09A7A91034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D56ED-D527-4FD2-B2C5-C6A7C5D25A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012F4-44B4-4737-9EA0-8FE6159C403A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7DC17-CBBB-45CB-8E96-0398ACA54C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5F067-56F7-4A01-AE9F-0462799359BB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67D31-431A-4382-A8C4-5AA771760D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fon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"/>
          <p:cNvGrpSpPr>
            <a:grpSpLocks/>
          </p:cNvGrpSpPr>
          <p:nvPr userDrawn="1"/>
        </p:nvGrpSpPr>
        <p:grpSpPr bwMode="auto">
          <a:xfrm>
            <a:off x="2411413" y="1558925"/>
            <a:ext cx="5946775" cy="214313"/>
            <a:chOff x="2411760" y="1558504"/>
            <a:chExt cx="5946429" cy="214312"/>
          </a:xfrm>
        </p:grpSpPr>
        <p:sp>
          <p:nvSpPr>
            <p:cNvPr id="7" name="Line 46"/>
            <p:cNvSpPr>
              <a:spLocks noChangeShapeType="1"/>
            </p:cNvSpPr>
            <p:nvPr userDrawn="1"/>
          </p:nvSpPr>
          <p:spPr bwMode="auto">
            <a:xfrm>
              <a:off x="2626060" y="1663279"/>
              <a:ext cx="5732129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十六角星 12"/>
            <p:cNvSpPr/>
            <p:nvPr userDrawn="1"/>
          </p:nvSpPr>
          <p:spPr>
            <a:xfrm>
              <a:off x="2411760" y="1558504"/>
              <a:ext cx="214300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E165F-29F0-4648-8F18-2885CBDCA50C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6A366-6864-42DB-95A2-91CBFD4666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6D57A-1D3E-4DDF-A55E-80D372871A42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15F9B-9F5C-4DF0-BC58-A6790A516B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BE39D-98EA-4848-8D5D-5B3E1BF18717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EA256-2CFB-4A53-A61B-1B32321751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D7AFD-A2E7-4DFE-BD05-A255150E2315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9CF6C-3037-49E2-9A1F-F08292CDD0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5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10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2B9287-F6EE-46CD-BEDE-112D1ECA995D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9818A6-41F7-49F5-861C-F88D43D496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CD3E56-CB4F-4789-B03B-FD9BE9C3F146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ACE1064-5E84-4361-A790-C2F999D186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3" r:id="rId2"/>
    <p:sldLayoutId id="2147483872" r:id="rId3"/>
    <p:sldLayoutId id="2147483871" r:id="rId4"/>
    <p:sldLayoutId id="2147483870" r:id="rId5"/>
    <p:sldLayoutId id="2147483869" r:id="rId6"/>
    <p:sldLayoutId id="2147483868" r:id="rId7"/>
    <p:sldLayoutId id="2147483867" r:id="rId8"/>
    <p:sldLayoutId id="2147483866" r:id="rId9"/>
    <p:sldLayoutId id="2147483865" r:id="rId10"/>
    <p:sldLayoutId id="214748386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66.docx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2.xml"/><Relationship Id="rId7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slide" Target="slide6.xml"/><Relationship Id="rId5" Type="http://schemas.openxmlformats.org/officeDocument/2006/relationships/slide" Target="slide4.xml"/><Relationship Id="rId10" Type="http://schemas.openxmlformats.org/officeDocument/2006/relationships/package" Target="../embeddings/Microsoft_Word___33.docx"/><Relationship Id="rId4" Type="http://schemas.openxmlformats.org/officeDocument/2006/relationships/slide" Target="slide3.xml"/><Relationship Id="rId9" Type="http://schemas.openxmlformats.org/officeDocument/2006/relationships/package" Target="../embeddings/Microsoft_Word___22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2.xml"/><Relationship Id="rId7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package" Target="../embeddings/Microsoft_Word___44.docx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2.xml"/><Relationship Id="rId7" Type="http://schemas.openxmlformats.org/officeDocument/2006/relationships/slide" Target="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package" Target="../embeddings/Microsoft_Word___5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6" name="Object 12"/>
          <p:cNvGraphicFramePr>
            <a:graphicFrameLocks noChangeAspect="1"/>
          </p:cNvGraphicFramePr>
          <p:nvPr/>
        </p:nvGraphicFramePr>
        <p:xfrm>
          <a:off x="508000" y="3173413"/>
          <a:ext cx="8128000" cy="765175"/>
        </p:xfrm>
        <a:graphic>
          <a:graphicData uri="http://schemas.openxmlformats.org/presentationml/2006/ole">
            <p:oleObj spid="_x0000_s1036" name="文档" r:id="rId3" imgW="3839157" imgH="36258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01750"/>
            <a:ext cx="8128000" cy="4508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故大人之务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将在于众贤而已。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所以身处高位的人的紧要事务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必定在于使有才有德的人众多。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国家的治理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需要众多有才有德的人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所以对于贤德之人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高层领导者要善于发现并使用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把人才当作第一资源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海纳百川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广揽贤才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从各方面关心、爱护他们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为各类优秀人才提供施展其才能的舞台。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今天的社会更是需要各行各业的人才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要充分调动人才的积极性才能把社会建设得更好。善用人才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除了要使人才各得其所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得到合理使用外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还要对人才有所宽容、有所扶持、有所鼓励。一句话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要笼络人才、爱护人才、尊重人才。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92200"/>
            <a:ext cx="8128000" cy="49276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不义不富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不义不贵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不义不亲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不义不近。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不义就不让他富有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不义就不让他尊贵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不义就不让他亲密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不义就不让他接近。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选拔人才的标准是什么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墨子认为就是一个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字。他告诉执政者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只有贯彻了这个原则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全国上下才会争先恐后行善为义、积极向上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这样天下便人才济济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贤士辈出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国家大业就可以治理好了。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营造环境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在社会上倡导重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的风气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从物质和精神两个层面提高人才的待遇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使人才富贵起来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享有美好的名声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受到普遍推崇。这样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天下的人才就会闻风而来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为我所用。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在我们现实生活中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也受到普遍推崇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不仅有利于人才的选拔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还有利于国家的长治久安。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98550"/>
            <a:ext cx="8128000" cy="4914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故官无常贵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而民无终贱。有能则举之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无能则下之。举公义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辟私怨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所以做官的不会永远尊贵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而做百姓的不会永远低贱。有才能就选用他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没有才能就降他的官职。举荐人员依照公义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避免私怨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的干扰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墨子提出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尚贤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政之本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主张统治者打破血统界限、贫贱界限、亲疏界限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从各阶层中选拔具有真才实学之人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给他们地位和权力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同时将那些尸位素餐的人降职、免职。这种思想突破了任人唯亲的传统观念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正是墨子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尚贤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思想的精华所在。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领导者在任用人才时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要有尚贤之能。公平公正地对待有真才实学之人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而不去考虑他的出身等因素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如果被这些因素限制了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人才的任用可能会大打折扣。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1750"/>
            <a:ext cx="8128000" cy="4508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墨子论述让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国之良士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增多时为什么提到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善射御之士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”?“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国之良士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善射御之士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有什么区别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墨子在论述让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国之良士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增多时提到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善射御之士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这是采用了类比论证的方式。国家要使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善射御之士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增多就必须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富之贵之、敬之誉之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同样道理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国家要想让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国之良士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富之贵之、敬之誉之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墨子认为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善射御之士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还算不上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国之良士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国之良士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厚乎德行、辩乎言谈、博乎道术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而那些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善射御之士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则不具备这些素质。这虽然体现了墨子的时代局限性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但他认为道德品行纯厚、有口才、治国方法知道得多的人才是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国家之珍而社稷之佐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的观点也是有道理的。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350"/>
            <a:ext cx="8128000" cy="32893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在官员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的问题上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墨子和孔子的观点有所不同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请就你知道的内容分析一下。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在官员的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这一问题上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墨子和孔子的观点有明显的不同。墨子主张官员队伍要有一定的流动性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要优胜劣汰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有能则上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无能则下。这种思想具有一定的积极意义。而孔子则认为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上智下愚不移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认为统治者始终富有智慧而老百姓始终是愚昧的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这种观点具有明显的等级观念和愚民思想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体现了孔子思想的局限性。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4950"/>
            <a:ext cx="8128000" cy="41021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文章在提出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尚贤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众贤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的观点后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除了运用类比论证外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还运用了引证和例证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试举例说明。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文章提出论点以后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为了进一步论证自己的观点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又引用古之圣王为政时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不义不富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不义不贵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不义不亲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不义不近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的言论和做法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论述君王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尚贤事能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的必要性。为了论述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列德而尚贤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文章又列举尧举舜、禹举益、汤举伊尹和文王举闳夭与泰颠的事例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以大量事实证明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尚贤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的作用。引证和例证方法的运用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尤其以古代圣王举用德才兼备之士的例子做论据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具有权威性、典型性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对论证尚贤事能的重要性和必要性起到了重要的佐证作用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大大加强了文章的说服力。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文本图解</a:t>
            </a:r>
          </a:p>
        </p:txBody>
      </p:sp>
      <p:graphicFrame>
        <p:nvGraphicFramePr>
          <p:cNvPr id="5130" name="Object 10"/>
          <p:cNvGraphicFramePr>
            <a:graphicFrameLocks noChangeAspect="1"/>
          </p:cNvGraphicFramePr>
          <p:nvPr/>
        </p:nvGraphicFramePr>
        <p:xfrm>
          <a:off x="508000" y="2439988"/>
          <a:ext cx="8128000" cy="2232025"/>
        </p:xfrm>
        <a:graphic>
          <a:graphicData uri="http://schemas.openxmlformats.org/presentationml/2006/ole">
            <p:oleObj spid="_x0000_s5130" name="文档" r:id="rId6" imgW="3839157" imgH="105462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椭圆 13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椭圆 14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椭圆 15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椭圆 16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21" name="矩形 20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3413"/>
            <a:ext cx="8128000" cy="33051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通假字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今上举义不辟贫贱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辟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避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回避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四鄙之萌人闻之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萌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氓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谨上为凿一门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谨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仅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只、仅仅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文王举闳夭、泰颠于罝罔之中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罔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同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网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莫不敬惧而施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施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惕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警惕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美章而恶不生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章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彰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明显、显著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尚欲祖述尧舜禹汤之道　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倘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如果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87763" y="2370138"/>
            <a:ext cx="23241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48038" y="2776538"/>
            <a:ext cx="23241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30550" y="3168650"/>
            <a:ext cx="2395538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076825" y="3563938"/>
            <a:ext cx="2393950" cy="3063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152775" y="3960813"/>
            <a:ext cx="2395538" cy="314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152775" y="4348163"/>
            <a:ext cx="2859088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243388" y="4741863"/>
            <a:ext cx="2859087" cy="3317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8" grpId="0" animBg="1"/>
      <p:bldP spid="20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77" name="矩形 1"/>
          <p:cNvSpPr>
            <a:spLocks noChangeAspect="1"/>
          </p:cNvSpPr>
          <p:nvPr/>
        </p:nvSpPr>
        <p:spPr bwMode="auto">
          <a:xfrm>
            <a:off x="508000" y="2060575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古今异义</a:t>
            </a:r>
            <a:r>
              <a:rPr lang="zh-CN" altLang="en-US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2068" name="Object 20"/>
          <p:cNvGraphicFramePr>
            <a:graphicFrameLocks noChangeAspect="1"/>
          </p:cNvGraphicFramePr>
          <p:nvPr/>
        </p:nvGraphicFramePr>
        <p:xfrm>
          <a:off x="312738" y="2492375"/>
          <a:ext cx="8128000" cy="457200"/>
        </p:xfrm>
        <a:graphic>
          <a:graphicData uri="http://schemas.openxmlformats.org/presentationml/2006/ole">
            <p:oleObj spid="_x0000_s2068" name="文档" r:id="rId9" imgW="3839157" imgH="216039" progId="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2908300"/>
            <a:ext cx="5759450" cy="498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在高位者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区别于孩子的成人。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69" name="Object 21"/>
          <p:cNvGraphicFramePr>
            <a:graphicFrameLocks noChangeAspect="1"/>
          </p:cNvGraphicFramePr>
          <p:nvPr/>
        </p:nvGraphicFramePr>
        <p:xfrm>
          <a:off x="312738" y="3362325"/>
          <a:ext cx="8128000" cy="457200"/>
        </p:xfrm>
        <a:graphic>
          <a:graphicData uri="http://schemas.openxmlformats.org/presentationml/2006/ole">
            <p:oleObj spid="_x0000_s2069" name="文档" r:id="rId10" imgW="3839157" imgH="216039" progId="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776663"/>
            <a:ext cx="8128000" cy="85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行为赖以实现的工具手段和方式方法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表因果关系。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93838" y="2968625"/>
            <a:ext cx="1130300" cy="300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04950" y="3838575"/>
            <a:ext cx="4446588" cy="300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2200"/>
            <a:ext cx="8128000" cy="49276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一词多义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虽在农与工肆之人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手工业作坊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曾不如早索我于枯鱼之肆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店铺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既东封郑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又欲肆其西封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延伸、扩张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尚贤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崇尚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尚欲祖述尧舜禹汤之道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臣以为布衣之交尚不相欺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副词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尚且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尚欲祖述尧舜禹汤之道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效法、遵循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吾祖死于是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祖父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92500" y="1992313"/>
            <a:ext cx="197961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33875" y="2403475"/>
            <a:ext cx="11461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22738" y="2805113"/>
            <a:ext cx="19796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814513" y="3609975"/>
            <a:ext cx="114458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75113" y="4016375"/>
            <a:ext cx="234156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35463" y="4405313"/>
            <a:ext cx="11414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046538" y="5205413"/>
            <a:ext cx="199548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662238" y="5616575"/>
            <a:ext cx="11461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776" name="矩形 2"/>
          <p:cNvSpPr>
            <a:spLocks noChangeAspect="1"/>
          </p:cNvSpPr>
          <p:nvPr/>
        </p:nvSpPr>
        <p:spPr bwMode="auto">
          <a:xfrm>
            <a:off x="508000" y="2716213"/>
            <a:ext cx="81280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故大人之务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将在于众贤而已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事务、事情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内立法度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务耕织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致力、从事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除恶务尽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副词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一定、务必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86300" y="3232150"/>
            <a:ext cx="19827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65488" y="3625850"/>
            <a:ext cx="200342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68550" y="4025900"/>
            <a:ext cx="200342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091" name="矩形 1"/>
          <p:cNvSpPr>
            <a:spLocks noChangeAspect="1"/>
          </p:cNvSpPr>
          <p:nvPr/>
        </p:nvSpPr>
        <p:spPr bwMode="auto">
          <a:xfrm>
            <a:off x="508000" y="992188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词类活用</a:t>
            </a:r>
            <a:r>
              <a:rPr lang="zh-CN" altLang="en-US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3083" name="Object 11"/>
          <p:cNvGraphicFramePr>
            <a:graphicFrameLocks noChangeAspect="1"/>
          </p:cNvGraphicFramePr>
          <p:nvPr/>
        </p:nvGraphicFramePr>
        <p:xfrm>
          <a:off x="312738" y="1466850"/>
          <a:ext cx="8128000" cy="4759325"/>
        </p:xfrm>
        <a:graphic>
          <a:graphicData uri="http://schemas.openxmlformats.org/presentationml/2006/ole">
            <p:oleObj spid="_x0000_s3083" name="文档" r:id="rId9" imgW="3839157" imgH="2248601" progId="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963613" y="1944688"/>
            <a:ext cx="519588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71550" y="2784475"/>
            <a:ext cx="631825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3613" y="3594100"/>
            <a:ext cx="5780087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86275" y="3978275"/>
            <a:ext cx="25685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71838" y="4435475"/>
            <a:ext cx="370998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87675" y="4899025"/>
            <a:ext cx="4643438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64113" y="5353050"/>
            <a:ext cx="25685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562350" y="5816600"/>
            <a:ext cx="39782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4107" name="Object 11"/>
          <p:cNvGraphicFramePr>
            <a:graphicFrameLocks noChangeAspect="1"/>
          </p:cNvGraphicFramePr>
          <p:nvPr/>
        </p:nvGraphicFramePr>
        <p:xfrm>
          <a:off x="312738" y="2457450"/>
          <a:ext cx="8128000" cy="2197100"/>
        </p:xfrm>
        <a:graphic>
          <a:graphicData uri="http://schemas.openxmlformats.org/presentationml/2006/ole">
            <p:oleObj spid="_x0000_s4107" name="文档" r:id="rId9" imgW="3839157" imgH="1037705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3265488" y="2500313"/>
            <a:ext cx="400208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1550" y="3400425"/>
            <a:ext cx="596741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27375" y="3783013"/>
            <a:ext cx="344646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28963" y="4241800"/>
            <a:ext cx="43370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2200"/>
            <a:ext cx="8128000" cy="49276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特殊句式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今者王公大人为政于国家者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定语后置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为政于国家之王公大人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”)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厚乎德行、辩乎言谈、博乎道术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此固国家之珍而社稷之佐也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始我所恃者富贵也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上之所以使下者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一物也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此若言之谓也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故古者尧举舜于服泽之阳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于服泽之阳尧举舜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故士者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所以为辅相承嗣也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贤士不可不举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被举荐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夫尚贤者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政之本也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60900" y="1589088"/>
            <a:ext cx="38163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8600" y="1989138"/>
            <a:ext cx="75565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19700" y="2374900"/>
            <a:ext cx="10810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57725" y="2795588"/>
            <a:ext cx="79216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538538" y="3190875"/>
            <a:ext cx="7905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160838" y="3586163"/>
            <a:ext cx="79216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973388" y="4010025"/>
            <a:ext cx="79216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370388" y="4398963"/>
            <a:ext cx="365918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449763" y="4806950"/>
            <a:ext cx="79216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981325" y="5233988"/>
            <a:ext cx="20701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746500" y="5600700"/>
            <a:ext cx="80010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名句名篇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13"/>
            <a:ext cx="8128000" cy="20859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是故国有贤良之士众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则国家之治厚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贤良之士寡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则国家之治薄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。故大人之务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将在于众贤而已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爵位不高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则民弗敬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蓄禄不厚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则民不信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政令不断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则民不畏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以德就列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以官服事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以劳殿赏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量功而分禄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。故官无常贵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而民无终贱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有能则举之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无能则下之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79838" y="2574925"/>
            <a:ext cx="1665287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04050" y="2574925"/>
            <a:ext cx="1665288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3863" y="2970213"/>
            <a:ext cx="436562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8425" y="2974975"/>
            <a:ext cx="1944688" cy="29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75200" y="3375025"/>
            <a:ext cx="1096963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70738" y="3375025"/>
            <a:ext cx="1098550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57738" y="3776663"/>
            <a:ext cx="1420812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12100" y="3776663"/>
            <a:ext cx="765175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8963" y="4181475"/>
            <a:ext cx="844550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74813" y="4181475"/>
            <a:ext cx="1419225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79763" y="4181475"/>
            <a:ext cx="1420812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CCE8C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97</TotalTime>
  <Words>2086</Words>
  <Application>Microsoft Office PowerPoint</Application>
  <PresentationFormat>全屏显示(4:3)</PresentationFormat>
  <Paragraphs>134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40" baseType="lpstr">
      <vt:lpstr>Arial</vt:lpstr>
      <vt:lpstr>宋体</vt:lpstr>
      <vt:lpstr>黑体</vt:lpstr>
      <vt:lpstr>Calibri</vt:lpstr>
      <vt:lpstr>Calibri Light</vt:lpstr>
      <vt:lpstr>Times New Roman</vt:lpstr>
      <vt:lpstr>NEU-BZ-S92</vt:lpstr>
      <vt:lpstr>方正书宋_GBK</vt:lpstr>
      <vt:lpstr>楷体</vt:lpstr>
      <vt:lpstr>金牌学案14模板</vt:lpstr>
      <vt:lpstr>自定义设计方案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30</cp:revision>
  <dcterms:created xsi:type="dcterms:W3CDTF">2015-07-28T05:59:53Z</dcterms:created>
  <dcterms:modified xsi:type="dcterms:W3CDTF">2016-09-19T01:44:35Z</dcterms:modified>
</cp:coreProperties>
</file>