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docProps/custom.xml" ContentType="application/vnd.openxmlformats-officedocument.custom-properti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Layouts/slideLayout21.xml" ContentType="application/vnd.openxmlformats-officedocument.presentationml.slideLayout+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256" r:id="rId3"/>
    <p:sldId id="305" r:id="rId4"/>
    <p:sldId id="312" r:id="rId5"/>
    <p:sldId id="313" r:id="rId6"/>
    <p:sldId id="314" r:id="rId7"/>
    <p:sldId id="315" r:id="rId8"/>
    <p:sldId id="570" r:id="rId9"/>
    <p:sldId id="571" r:id="rId10"/>
    <p:sldId id="572" r:id="rId11"/>
    <p:sldId id="573" r:id="rId12"/>
    <p:sldId id="300" r:id="rId13"/>
    <p:sldId id="302" r:id="rId14"/>
    <p:sldId id="303" r:id="rId15"/>
    <p:sldId id="304" r:id="rId16"/>
    <p:sldId id="257" r:id="rId17"/>
    <p:sldId id="258" r:id="rId18"/>
    <p:sldId id="259" r:id="rId19"/>
    <p:sldId id="260" r:id="rId20"/>
    <p:sldId id="261" r:id="rId21"/>
    <p:sldId id="262" r:id="rId22"/>
    <p:sldId id="320" r:id="rId23"/>
    <p:sldId id="263" r:id="rId24"/>
    <p:sldId id="264" r:id="rId25"/>
    <p:sldId id="265" r:id="rId26"/>
    <p:sldId id="267" r:id="rId27"/>
    <p:sldId id="268" r:id="rId28"/>
    <p:sldId id="266" r:id="rId29"/>
    <p:sldId id="269" r:id="rId30"/>
    <p:sldId id="270" r:id="rId31"/>
    <p:sldId id="364" r:id="rId32"/>
    <p:sldId id="365" r:id="rId33"/>
    <p:sldId id="366" r:id="rId34"/>
    <p:sldId id="367" r:id="rId35"/>
    <p:sldId id="368" r:id="rId36"/>
    <p:sldId id="370" r:id="rId37"/>
    <p:sldId id="371" r:id="rId38"/>
    <p:sldId id="372" r:id="rId39"/>
    <p:sldId id="369" r:id="rId40"/>
    <p:sldId id="271" r:id="rId41"/>
    <p:sldId id="380" r:id="rId42"/>
    <p:sldId id="381" r:id="rId43"/>
    <p:sldId id="382" r:id="rId44"/>
    <p:sldId id="383" r:id="rId45"/>
    <p:sldId id="384" r:id="rId46"/>
    <p:sldId id="385" r:id="rId47"/>
    <p:sldId id="386" r:id="rId48"/>
    <p:sldId id="387" r:id="rId49"/>
    <p:sldId id="389" r:id="rId50"/>
    <p:sldId id="390" r:id="rId51"/>
    <p:sldId id="391" r:id="rId52"/>
    <p:sldId id="392" r:id="rId53"/>
    <p:sldId id="272" r:id="rId54"/>
    <p:sldId id="273" r:id="rId55"/>
    <p:sldId id="393" r:id="rId56"/>
    <p:sldId id="394" r:id="rId57"/>
    <p:sldId id="388" r:id="rId58"/>
    <p:sldId id="274" r:id="rId59"/>
    <p:sldId id="373" r:id="rId60"/>
    <p:sldId id="374" r:id="rId61"/>
    <p:sldId id="375" r:id="rId62"/>
    <p:sldId id="376" r:id="rId63"/>
    <p:sldId id="395" r:id="rId64"/>
    <p:sldId id="396" r:id="rId65"/>
    <p:sldId id="397" r:id="rId66"/>
    <p:sldId id="398" r:id="rId67"/>
    <p:sldId id="399" r:id="rId68"/>
    <p:sldId id="447" r:id="rId69"/>
    <p:sldId id="448" r:id="rId70"/>
    <p:sldId id="450" r:id="rId71"/>
    <p:sldId id="449" r:id="rId72"/>
    <p:sldId id="400" r:id="rId73"/>
    <p:sldId id="401" r:id="rId74"/>
    <p:sldId id="402" r:id="rId75"/>
    <p:sldId id="403" r:id="rId76"/>
    <p:sldId id="404" r:id="rId77"/>
    <p:sldId id="405" r:id="rId78"/>
    <p:sldId id="406" r:id="rId79"/>
    <p:sldId id="407" r:id="rId80"/>
    <p:sldId id="408" r:id="rId81"/>
    <p:sldId id="418" r:id="rId82"/>
    <p:sldId id="420" r:id="rId83"/>
    <p:sldId id="421" r:id="rId84"/>
    <p:sldId id="422" r:id="rId85"/>
    <p:sldId id="423" r:id="rId86"/>
    <p:sldId id="424" r:id="rId87"/>
    <p:sldId id="425" r:id="rId88"/>
    <p:sldId id="451" r:id="rId89"/>
    <p:sldId id="452" r:id="rId90"/>
    <p:sldId id="454" r:id="rId91"/>
    <p:sldId id="453" r:id="rId92"/>
    <p:sldId id="455" r:id="rId93"/>
    <p:sldId id="465" r:id="rId94"/>
    <p:sldId id="457" r:id="rId95"/>
    <p:sldId id="466" r:id="rId96"/>
    <p:sldId id="458" r:id="rId97"/>
    <p:sldId id="459" r:id="rId98"/>
    <p:sldId id="463" r:id="rId99"/>
    <p:sldId id="460" r:id="rId100"/>
    <p:sldId id="461" r:id="rId101"/>
    <p:sldId id="462" r:id="rId102"/>
    <p:sldId id="464" r:id="rId103"/>
    <p:sldId id="456" r:id="rId104"/>
    <p:sldId id="426" r:id="rId105"/>
    <p:sldId id="427" r:id="rId106"/>
    <p:sldId id="428" r:id="rId107"/>
    <p:sldId id="429" r:id="rId108"/>
    <p:sldId id="430" r:id="rId109"/>
    <p:sldId id="468" r:id="rId110"/>
    <p:sldId id="469" r:id="rId111"/>
    <p:sldId id="470" r:id="rId112"/>
    <p:sldId id="471" r:id="rId113"/>
    <p:sldId id="472" r:id="rId114"/>
    <p:sldId id="473" r:id="rId115"/>
    <p:sldId id="474" r:id="rId116"/>
    <p:sldId id="475" r:id="rId117"/>
    <p:sldId id="476" r:id="rId118"/>
    <p:sldId id="477" r:id="rId119"/>
    <p:sldId id="478" r:id="rId120"/>
    <p:sldId id="480" r:id="rId121"/>
    <p:sldId id="467" r:id="rId122"/>
    <p:sldId id="431" r:id="rId123"/>
    <p:sldId id="432" r:id="rId124"/>
    <p:sldId id="433" r:id="rId125"/>
    <p:sldId id="434" r:id="rId126"/>
    <p:sldId id="482" r:id="rId127"/>
    <p:sldId id="483" r:id="rId128"/>
    <p:sldId id="484" r:id="rId129"/>
    <p:sldId id="485" r:id="rId130"/>
    <p:sldId id="486" r:id="rId131"/>
    <p:sldId id="487" r:id="rId132"/>
    <p:sldId id="488" r:id="rId133"/>
    <p:sldId id="489" r:id="rId134"/>
    <p:sldId id="490" r:id="rId135"/>
    <p:sldId id="491" r:id="rId136"/>
    <p:sldId id="492" r:id="rId137"/>
    <p:sldId id="493" r:id="rId138"/>
    <p:sldId id="494" r:id="rId139"/>
    <p:sldId id="495" r:id="rId140"/>
    <p:sldId id="436" r:id="rId141"/>
    <p:sldId id="437" r:id="rId142"/>
    <p:sldId id="438" r:id="rId143"/>
    <p:sldId id="439" r:id="rId144"/>
    <p:sldId id="440" r:id="rId145"/>
    <p:sldId id="496" r:id="rId146"/>
    <p:sldId id="497" r:id="rId147"/>
    <p:sldId id="500" r:id="rId148"/>
    <p:sldId id="501" r:id="rId149"/>
    <p:sldId id="502" r:id="rId150"/>
    <p:sldId id="503" r:id="rId151"/>
    <p:sldId id="442" r:id="rId152"/>
    <p:sldId id="443" r:id="rId153"/>
    <p:sldId id="444" r:id="rId154"/>
    <p:sldId id="445" r:id="rId155"/>
    <p:sldId id="446" r:id="rId156"/>
    <p:sldId id="504" r:id="rId157"/>
    <p:sldId id="505" r:id="rId158"/>
    <p:sldId id="506" r:id="rId159"/>
    <p:sldId id="377" r:id="rId160"/>
    <p:sldId id="378" r:id="rId161"/>
    <p:sldId id="379" r:id="rId162"/>
    <p:sldId id="275" r:id="rId163"/>
    <p:sldId id="276" r:id="rId164"/>
    <p:sldId id="277" r:id="rId165"/>
    <p:sldId id="278" r:id="rId166"/>
    <p:sldId id="279" r:id="rId167"/>
    <p:sldId id="280" r:id="rId1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20016" autoAdjust="0"/>
    <p:restoredTop sz="94660"/>
  </p:normalViewPr>
  <p:slideViewPr>
    <p:cSldViewPr snapToGrid="0">
      <p:cViewPr varScale="1">
        <p:scale>
          <a:sx n="86" d="100"/>
          <a:sy n="86" d="100"/>
        </p:scale>
        <p:origin x="-72"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70" Type="http://schemas.openxmlformats.org/officeDocument/2006/relationships/viewProps" Target="view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slide" Target="slides/slide154.xml"/><Relationship Id="rId164" Type="http://schemas.openxmlformats.org/officeDocument/2006/relationships/slide" Target="slides/slide162.xml"/><Relationship Id="rId16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72" Type="http://schemas.openxmlformats.org/officeDocument/2006/relationships/tableStyles" Target="tableStyle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6859FFD-1BBF-4E6E-B7C3-C38F239790B1}" type="datetimeFigureOut">
              <a:rPr lang="zh-CN" altLang="en-US" smtClean="0"/>
              <a:pPr/>
              <a:t>2018/9/19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E7388C-A007-40C6-B7F4-8570548A6677}"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E7388C-A007-40C6-B7F4-8570548A667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859FFD-1BBF-4E6E-B7C3-C38F239790B1}" type="datetimeFigureOut">
              <a:rPr lang="zh-CN" altLang="en-US" smtClean="0"/>
              <a:pPr/>
              <a:t>2018/9/19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E7388C-A007-40C6-B7F4-8570548A667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论语十大思想</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100965" y="572135"/>
            <a:ext cx="11170285" cy="4685665"/>
          </a:xfrm>
        </p:spPr>
        <p:txBody>
          <a:bodyPr>
            <a:noAutofit/>
          </a:bodyPr>
          <a:lstStyle/>
          <a:p>
            <a:pPr algn="l"/>
            <a:r>
              <a:rPr lang="zh-CN" altLang="en-US" sz="4400">
                <a:sym typeface="+mn-ea"/>
              </a:rPr>
              <a:t>对“治理者”的“措施”要求。  </a:t>
            </a:r>
          </a:p>
          <a:p>
            <a:pPr algn="l"/>
            <a:r>
              <a:rPr lang="zh-CN" altLang="en-US" sz="4400">
                <a:sym typeface="+mn-ea"/>
              </a:rPr>
              <a:t>“季氏富于周公”章（11.17）——庶而富民      （反对强征暴敛，主张藏富于民） “子适卫”章（13.9）——先富民后教民 “子贡问政”章（12.7）——民信君  “哀公问于有若曰”章（12.9）——民君一体   （反对强征暴敛，主张减轻赋税，藏富于民）  “季康子问使民”章（2.20）—— 举善而教不能 “季氏将伐颛臾章“”（16.1）——反对谋动干戈</a:t>
            </a:r>
          </a:p>
          <a:p>
            <a:endParaRPr lang="zh-CN" altLang="en-US" sz="4400">
              <a:sym typeface="+mn-ea"/>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756745"/>
            <a:ext cx="10515600" cy="5420218"/>
          </a:xfrm>
        </p:spPr>
        <p:txBody>
          <a:bodyPr>
            <a:normAutofit lnSpcReduction="10000"/>
          </a:bodyPr>
          <a:lstStyle/>
          <a:p>
            <a:r>
              <a:rPr lang="en-US" dirty="0" smtClean="0"/>
              <a:t>(1)</a:t>
            </a:r>
            <a:r>
              <a:rPr lang="zh-CN" altLang="en-US" dirty="0" smtClean="0"/>
              <a:t>子贡和庄子对于“文”和“质”关系的认识有何差异</a:t>
            </a:r>
            <a:r>
              <a:rPr lang="en-US" dirty="0" smtClean="0"/>
              <a:t>?</a:t>
            </a:r>
            <a:endParaRPr lang="zh-CN" altLang="en-US" dirty="0" smtClean="0"/>
          </a:p>
          <a:p>
            <a:r>
              <a:rPr lang="en-US" u="sng" dirty="0" smtClean="0"/>
              <a:t>  </a:t>
            </a:r>
            <a:r>
              <a:rPr lang="zh-CN" altLang="en-US" u="sng" dirty="0" smtClean="0"/>
              <a:t>子贡认为“文”和“质”一样重要</a:t>
            </a:r>
            <a:r>
              <a:rPr lang="en-US" u="sng" dirty="0" smtClean="0"/>
              <a:t>;</a:t>
            </a:r>
            <a:endParaRPr lang="zh-CN" altLang="en-US" dirty="0" smtClean="0"/>
          </a:p>
          <a:p>
            <a:r>
              <a:rPr lang="zh-CN" altLang="en-US" u="sng" dirty="0" smtClean="0"/>
              <a:t>庄子认为“文”会损害到“质”。 </a:t>
            </a:r>
            <a:endParaRPr lang="zh-CN" altLang="en-US" dirty="0" smtClean="0"/>
          </a:p>
          <a:p>
            <a:r>
              <a:rPr lang="en-US" dirty="0" smtClean="0"/>
              <a:t> (2)</a:t>
            </a:r>
            <a:r>
              <a:rPr lang="zh-CN" altLang="en-US" dirty="0" smtClean="0"/>
              <a:t>结合生活实际或成长经历</a:t>
            </a:r>
            <a:r>
              <a:rPr lang="en-US" dirty="0" smtClean="0"/>
              <a:t>,</a:t>
            </a:r>
            <a:r>
              <a:rPr lang="zh-CN" altLang="en-US" dirty="0" smtClean="0"/>
              <a:t>谈谈你赞同哪种“文质观”并简述理由。</a:t>
            </a:r>
          </a:p>
          <a:p>
            <a:r>
              <a:rPr lang="zh-CN" altLang="en-US" u="sng" dirty="0" smtClean="0"/>
              <a:t>我赞同子贡的观点</a:t>
            </a:r>
            <a:r>
              <a:rPr lang="en-US" u="sng" dirty="0" smtClean="0"/>
              <a:t>,</a:t>
            </a:r>
            <a:r>
              <a:rPr lang="zh-CN" altLang="en-US" u="sng" dirty="0" smtClean="0"/>
              <a:t>人有了好的本质</a:t>
            </a:r>
            <a:r>
              <a:rPr lang="en-US" u="sng" dirty="0" smtClean="0"/>
              <a:t>,</a:t>
            </a:r>
            <a:r>
              <a:rPr lang="zh-CN" altLang="en-US" u="sng" dirty="0" smtClean="0"/>
              <a:t>还要注重仪容、举止、礼节等外在的修养。当代人</a:t>
            </a:r>
            <a:r>
              <a:rPr lang="en-US" u="sng" dirty="0" smtClean="0"/>
              <a:t>,</a:t>
            </a:r>
            <a:r>
              <a:rPr lang="zh-CN" altLang="en-US" u="sng" dirty="0" smtClean="0"/>
              <a:t>还是要注重内外兼修</a:t>
            </a:r>
            <a:r>
              <a:rPr lang="en-US" u="sng" dirty="0" smtClean="0"/>
              <a:t>,</a:t>
            </a:r>
            <a:r>
              <a:rPr lang="zh-CN" altLang="en-US" u="sng" dirty="0" smtClean="0"/>
              <a:t>不然纵有满腹才情</a:t>
            </a:r>
            <a:r>
              <a:rPr lang="en-US" u="sng" dirty="0" smtClean="0"/>
              <a:t>,</a:t>
            </a:r>
            <a:r>
              <a:rPr lang="zh-CN" altLang="en-US" u="sng" dirty="0" smtClean="0"/>
              <a:t>也可能会在人际沟通等方面出现问题</a:t>
            </a:r>
            <a:r>
              <a:rPr lang="en-US" u="sng" dirty="0" smtClean="0"/>
              <a:t>,</a:t>
            </a:r>
            <a:r>
              <a:rPr lang="zh-CN" altLang="en-US" u="sng" dirty="0" smtClean="0"/>
              <a:t>很难完全实现人生价值。</a:t>
            </a:r>
            <a:endParaRPr lang="zh-CN" altLang="en-US" dirty="0" smtClean="0"/>
          </a:p>
          <a:p>
            <a:r>
              <a:rPr lang="en-US" dirty="0" smtClean="0"/>
              <a:t>   </a:t>
            </a:r>
            <a:endParaRPr lang="zh-CN" altLang="en-US" dirty="0" smtClean="0"/>
          </a:p>
          <a:p>
            <a:r>
              <a:rPr lang="en-US" dirty="0" smtClean="0"/>
              <a:t> </a:t>
            </a:r>
            <a:r>
              <a:rPr lang="zh-CN" altLang="en-US" u="sng" dirty="0" smtClean="0"/>
              <a:t>或者</a:t>
            </a:r>
            <a:r>
              <a:rPr lang="en-US" u="sng" dirty="0" smtClean="0"/>
              <a:t>:</a:t>
            </a:r>
            <a:r>
              <a:rPr lang="zh-CN" altLang="en-US" u="sng" dirty="0" smtClean="0"/>
              <a:t>我赞同庄子的观点</a:t>
            </a:r>
            <a:r>
              <a:rPr lang="en-US" u="sng" dirty="0" smtClean="0"/>
              <a:t>,</a:t>
            </a:r>
            <a:r>
              <a:rPr lang="zh-CN" altLang="en-US" u="sng" dirty="0" smtClean="0"/>
              <a:t>过多外在的追求使人惑乱纠结</a:t>
            </a:r>
            <a:r>
              <a:rPr lang="en-US" u="sng" dirty="0" smtClean="0"/>
              <a:t>,</a:t>
            </a:r>
            <a:r>
              <a:rPr lang="zh-CN" altLang="en-US" u="sng" dirty="0" smtClean="0"/>
              <a:t>反而妨害内心的淳朴。比如一个学生如果过多的注重自己的仪容</a:t>
            </a:r>
            <a:r>
              <a:rPr lang="en-US" u="sng" dirty="0" smtClean="0"/>
              <a:t>,</a:t>
            </a:r>
            <a:r>
              <a:rPr lang="zh-CN" altLang="en-US" u="sng" dirty="0" smtClean="0"/>
              <a:t>就可能会妨碍到自身的学习或内心的宁静</a:t>
            </a:r>
            <a:r>
              <a:rPr lang="en-US" u="sng" dirty="0" smtClean="0"/>
              <a:t>,</a:t>
            </a:r>
            <a:r>
              <a:rPr lang="zh-CN" altLang="en-US" u="sng" dirty="0" smtClean="0"/>
              <a:t>影响自己的人生。</a:t>
            </a:r>
            <a:endParaRPr lang="zh-CN" altLang="en-US" dirty="0" smtClean="0"/>
          </a:p>
          <a:p>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b="1" dirty="0"/>
              <a:t>第八课</a:t>
            </a:r>
            <a:r>
              <a:rPr lang="en-US" b="1" dirty="0"/>
              <a:t>  </a:t>
            </a:r>
            <a:r>
              <a:rPr lang="zh-CN" altLang="en-US" b="1" dirty="0"/>
              <a:t>周而不比</a:t>
            </a:r>
            <a:endParaRPr lang="zh-CN" altLang="en-US" dirty="0"/>
          </a:p>
          <a:p>
            <a:r>
              <a:rPr lang="en-US" b="1" dirty="0"/>
              <a:t> </a:t>
            </a:r>
            <a:endParaRPr lang="zh-CN" altLang="en-US" dirty="0"/>
          </a:p>
          <a:p>
            <a:r>
              <a:rPr lang="en-US" b="1" dirty="0"/>
              <a:t>1</a:t>
            </a:r>
            <a:r>
              <a:rPr lang="zh-CN" altLang="en-US" b="1" dirty="0"/>
              <a:t>．周而不比</a:t>
            </a:r>
            <a:endParaRPr lang="zh-CN" altLang="en-US" dirty="0"/>
          </a:p>
          <a:p>
            <a:r>
              <a:rPr lang="en-US" b="1" dirty="0" smtClean="0"/>
              <a:t>2</a:t>
            </a:r>
            <a:r>
              <a:rPr lang="en-US" b="1" dirty="0"/>
              <a:t>.</a:t>
            </a:r>
            <a:r>
              <a:rPr lang="zh-CN" altLang="en-US" b="1" dirty="0"/>
              <a:t>交友三原</a:t>
            </a:r>
            <a:r>
              <a:rPr lang="zh-CN" altLang="en-US" b="1" dirty="0" smtClean="0"/>
              <a:t>则</a:t>
            </a:r>
            <a:endParaRPr lang="zh-CN" altLang="en-US" dirty="0"/>
          </a:p>
          <a:p>
            <a:r>
              <a:rPr lang="en-US" b="1" dirty="0"/>
              <a:t>3</a:t>
            </a:r>
            <a:r>
              <a:rPr lang="zh-CN" altLang="en-US" b="1" dirty="0"/>
              <a:t>．矜而不争</a:t>
            </a:r>
            <a:endParaRPr lang="zh-CN" altLang="en-US" dirty="0"/>
          </a:p>
          <a:p>
            <a:r>
              <a:rPr lang="en-US" b="1" dirty="0" smtClean="0"/>
              <a:t>4</a:t>
            </a:r>
            <a:r>
              <a:rPr lang="zh-CN" altLang="en-US" b="1" dirty="0"/>
              <a:t>．以直报怨</a:t>
            </a:r>
            <a:endParaRPr lang="zh-CN" altLang="en-US" dirty="0"/>
          </a:p>
          <a:p>
            <a:r>
              <a:rPr lang="en-US" dirty="0"/>
              <a:t>    </a:t>
            </a:r>
            <a:endParaRPr lang="zh-CN" alt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428604"/>
            <a:ext cx="12001541" cy="6000792"/>
          </a:xfrm>
        </p:spPr>
        <p:txBody>
          <a:bodyPr>
            <a:normAutofit lnSpcReduction="10000"/>
          </a:bodyPr>
          <a:lstStyle/>
          <a:p>
            <a:r>
              <a:rPr lang="en-US" b="1" dirty="0" smtClean="0"/>
              <a:t>1</a:t>
            </a:r>
            <a:r>
              <a:rPr lang="zh-CN" altLang="en-US" b="1" dirty="0" smtClean="0"/>
              <a:t>．周而不比</a:t>
            </a:r>
          </a:p>
          <a:p>
            <a:r>
              <a:rPr lang="en-US" b="1" dirty="0" smtClean="0"/>
              <a:t> </a:t>
            </a:r>
            <a:r>
              <a:rPr lang="zh-CN" altLang="en-US" b="1" dirty="0" smtClean="0"/>
              <a:t>“周而不比”主要就是“</a:t>
            </a:r>
            <a:r>
              <a:rPr lang="zh-CN" altLang="en-US" b="1" dirty="0" smtClean="0">
                <a:solidFill>
                  <a:srgbClr val="FF0000"/>
                </a:solidFill>
              </a:rPr>
              <a:t>群而不党</a:t>
            </a:r>
            <a:r>
              <a:rPr lang="zh-CN" altLang="en-US" b="1" dirty="0" smtClean="0"/>
              <a:t>”，</a:t>
            </a:r>
            <a:r>
              <a:rPr lang="zh-CN" altLang="en-US" b="1" dirty="0" smtClean="0">
                <a:solidFill>
                  <a:srgbClr val="FF0000"/>
                </a:solidFill>
              </a:rPr>
              <a:t>普遍团结人而不搞宗派，与众人和谐相处，不拉小团体，不结党营私</a:t>
            </a:r>
            <a:r>
              <a:rPr lang="zh-CN" altLang="en-US" b="1" dirty="0" smtClean="0"/>
              <a:t>。</a:t>
            </a:r>
            <a:endParaRPr lang="en-US" altLang="zh-CN" b="1" dirty="0" smtClean="0"/>
          </a:p>
          <a:p>
            <a:r>
              <a:rPr lang="en-US" altLang="zh-CN" b="1" dirty="0"/>
              <a:t> </a:t>
            </a:r>
            <a:r>
              <a:rPr lang="en-US" altLang="zh-CN" b="1" dirty="0" smtClean="0"/>
              <a:t>      </a:t>
            </a:r>
            <a:r>
              <a:rPr lang="zh-CN" altLang="en-US" b="1" dirty="0" smtClean="0"/>
              <a:t>要做到周而不比，一是要胸襟宽广，不要心胸狭窄，结党营私，排除异己；二要以道义为重，做人讲忠信，办事讲原则，而不要惟私利是图，互相勾结利用，背信弃义，以原则做交易。</a:t>
            </a:r>
          </a:p>
          <a:p>
            <a:r>
              <a:rPr lang="zh-CN" altLang="en-US" b="1" dirty="0" smtClean="0"/>
              <a:t>根据孔子关于交友的论述，“周而不比”主要表现在“</a:t>
            </a:r>
            <a:r>
              <a:rPr lang="zh-CN" altLang="en-US" b="1" dirty="0" smtClean="0">
                <a:solidFill>
                  <a:srgbClr val="FF0000"/>
                </a:solidFill>
              </a:rPr>
              <a:t>群而不党”、“和而不同”</a:t>
            </a:r>
            <a:r>
              <a:rPr lang="zh-CN" altLang="en-US" b="1" dirty="0" smtClean="0"/>
              <a:t>，即交往应有一定的原则，出于正当的目的，“以文为友，以友辅仁”，而不是朋比为奸。又提出三种“益友”与三种“损友”为交友的标准，应该与正直、诚信、博学多闻的朋友交往，而不是与谄媚逢迎、虚伪不一、夸夸其谈的人相交。</a:t>
            </a:r>
          </a:p>
          <a:p>
            <a:r>
              <a:rPr lang="zh-CN" altLang="en-US" b="1" dirty="0" smtClean="0"/>
              <a:t>交友也应有度。“规过劝善”是朋友的真正价值所在，但也有一定的限度，否则感情疏远甚至反目成仇；朋友之间的交往应遵循适度原则，保持一定的距离，才能使彼此的关系更加和睦。对待朋友不“以言举人”，也不“以人废言”。</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993228"/>
            <a:ext cx="10515600" cy="5183735"/>
          </a:xfrm>
        </p:spPr>
        <p:txBody>
          <a:bodyPr>
            <a:normAutofit/>
          </a:bodyPr>
          <a:lstStyle/>
          <a:p>
            <a:r>
              <a:rPr lang="en-US" sz="3200" b="1" dirty="0" smtClean="0"/>
              <a:t>2.</a:t>
            </a:r>
            <a:r>
              <a:rPr lang="zh-CN" altLang="en-US" sz="3200" b="1" dirty="0" smtClean="0"/>
              <a:t>交友三原则：</a:t>
            </a:r>
          </a:p>
          <a:p>
            <a:r>
              <a:rPr lang="zh-CN" altLang="en-US" sz="3200" b="1" dirty="0" smtClean="0"/>
              <a:t>①</a:t>
            </a:r>
            <a:r>
              <a:rPr lang="zh-CN" altLang="en-US" sz="3200" b="1" dirty="0" smtClean="0">
                <a:solidFill>
                  <a:srgbClr val="FF0000"/>
                </a:solidFill>
              </a:rPr>
              <a:t>友好交往，②诚信交往，③适中交往</a:t>
            </a:r>
            <a:r>
              <a:rPr lang="zh-CN" altLang="en-US" sz="3200" b="1" dirty="0" smtClean="0"/>
              <a:t>。</a:t>
            </a:r>
          </a:p>
          <a:p>
            <a:r>
              <a:rPr lang="en-US" sz="3200" b="1" dirty="0" smtClean="0"/>
              <a:t>3</a:t>
            </a:r>
            <a:r>
              <a:rPr lang="zh-CN" altLang="en-US" sz="3200" b="1" dirty="0" smtClean="0"/>
              <a:t>．矜而不争</a:t>
            </a:r>
          </a:p>
          <a:p>
            <a:r>
              <a:rPr lang="en-US" sz="3200" b="1" dirty="0" smtClean="0"/>
              <a:t>    </a:t>
            </a:r>
            <a:r>
              <a:rPr lang="zh-CN" altLang="en-US" sz="3200" b="1" dirty="0" smtClean="0"/>
              <a:t>孔子认为君子有“仁德”之心，君子不争，不是说没有进取心，而是</a:t>
            </a:r>
            <a:r>
              <a:rPr lang="zh-CN" altLang="en-US" sz="3200" b="1" dirty="0" smtClean="0">
                <a:solidFill>
                  <a:srgbClr val="FF0000"/>
                </a:solidFill>
              </a:rPr>
              <a:t>有进取心但不与人斤斤计较。</a:t>
            </a:r>
            <a:r>
              <a:rPr lang="zh-CN" altLang="en-US" sz="3200" b="1" dirty="0" smtClean="0"/>
              <a:t>君子在集体生活中，与他人和睦相处，关系融洽，为公共利益，为多数人的利益而团结一致，而耻于与少数人拉帮结派、相互勾结。</a:t>
            </a:r>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851338"/>
            <a:ext cx="10515600" cy="5325625"/>
          </a:xfrm>
        </p:spPr>
        <p:txBody>
          <a:bodyPr>
            <a:normAutofit/>
          </a:bodyPr>
          <a:lstStyle/>
          <a:p>
            <a:r>
              <a:rPr lang="en-US" sz="3600" b="1" dirty="0" smtClean="0"/>
              <a:t>4</a:t>
            </a:r>
            <a:r>
              <a:rPr lang="zh-CN" altLang="en-US" sz="3600" b="1" dirty="0" smtClean="0"/>
              <a:t>．以直报怨</a:t>
            </a:r>
          </a:p>
          <a:p>
            <a:r>
              <a:rPr lang="en-US" sz="3600" b="1" dirty="0" smtClean="0"/>
              <a:t>    </a:t>
            </a:r>
            <a:r>
              <a:rPr lang="zh-CN" altLang="en-US" sz="3600" b="1" dirty="0" smtClean="0"/>
              <a:t>“以直报怨”即当面直陈其怨，不必迂回曲折，旁敲侧击，而应单刀直入，以直言相告自己的愤怨。相对而言，道家的“以德相报”显得宽厚；法家的“以牙还牙”“以怨报怨”，显得太偏狭。冤冤相报，不利于社会稳定，以直报怨当是比较高的境界。</a:t>
            </a:r>
          </a:p>
          <a:p>
            <a:endParaRPr lang="zh-CN" altLang="en-US" sz="3600" b="1"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41433" y="268014"/>
            <a:ext cx="11288111" cy="6290441"/>
          </a:xfrm>
        </p:spPr>
        <p:txBody>
          <a:bodyPr>
            <a:normAutofit/>
          </a:bodyPr>
          <a:lstStyle/>
          <a:p>
            <a:r>
              <a:rPr lang="zh-CN" altLang="en-US" sz="3200" b="1" dirty="0" smtClean="0"/>
              <a:t>阅读下面的材料，完成</a:t>
            </a:r>
            <a:r>
              <a:rPr lang="en-US" sz="3200" b="1" dirty="0" smtClean="0"/>
              <a:t>21</a:t>
            </a:r>
            <a:r>
              <a:rPr lang="zh-CN" altLang="en-US" sz="3200" b="1" dirty="0" smtClean="0"/>
              <a:t>～</a:t>
            </a:r>
            <a:r>
              <a:rPr lang="en-US" sz="3200" b="1" dirty="0" smtClean="0"/>
              <a:t>22</a:t>
            </a:r>
            <a:r>
              <a:rPr lang="zh-CN" altLang="en-US" sz="3200" b="1" dirty="0" smtClean="0"/>
              <a:t>题。（</a:t>
            </a:r>
            <a:r>
              <a:rPr lang="en-US" sz="3200" b="1" dirty="0" smtClean="0"/>
              <a:t>6</a:t>
            </a:r>
            <a:r>
              <a:rPr lang="zh-CN" altLang="en-US" sz="3200" b="1" dirty="0" smtClean="0"/>
              <a:t>分）</a:t>
            </a:r>
          </a:p>
          <a:p>
            <a:r>
              <a:rPr lang="zh-CN" altLang="en-US" sz="3200" b="1" dirty="0" smtClean="0"/>
              <a:t>子曰：君子和而不同，小人同而不和。（</a:t>
            </a:r>
            <a:r>
              <a:rPr lang="en-US" altLang="zh-CN" sz="3200" b="1" dirty="0" smtClean="0"/>
              <a:t>《</a:t>
            </a:r>
            <a:r>
              <a:rPr lang="zh-CN" altLang="en-US" sz="3200" b="1" dirty="0" smtClean="0"/>
              <a:t>论语</a:t>
            </a:r>
            <a:r>
              <a:rPr lang="en-US" altLang="zh-CN" sz="3200" b="1" dirty="0" smtClean="0"/>
              <a:t>•</a:t>
            </a:r>
            <a:r>
              <a:rPr lang="zh-CN" altLang="en-US" sz="3200" b="1" dirty="0" smtClean="0"/>
              <a:t>子路</a:t>
            </a:r>
            <a:r>
              <a:rPr lang="en-US" altLang="zh-CN" sz="3200" b="1" dirty="0" smtClean="0"/>
              <a:t>》</a:t>
            </a:r>
            <a:r>
              <a:rPr lang="zh-CN" altLang="en-US" sz="3200" b="1" dirty="0" smtClean="0"/>
              <a:t>）</a:t>
            </a:r>
          </a:p>
          <a:p>
            <a:r>
              <a:rPr lang="zh-CN" altLang="en-US" sz="3200" b="1" dirty="0" smtClean="0"/>
              <a:t>君所谓可而有否焉，臣献</a:t>
            </a:r>
            <a:r>
              <a:rPr lang="zh-CN" altLang="en-US" sz="3200" b="1" baseline="30000" dirty="0" smtClean="0"/>
              <a:t>①</a:t>
            </a:r>
            <a:r>
              <a:rPr lang="zh-CN" altLang="en-US" sz="3200" b="1" dirty="0" smtClean="0"/>
              <a:t>其否以成其可；君所谓否而有可焉，臣献其可以去其否。是以政平而不干</a:t>
            </a:r>
            <a:r>
              <a:rPr lang="zh-CN" altLang="en-US" sz="3200" b="1" baseline="30000" dirty="0" smtClean="0"/>
              <a:t>②</a:t>
            </a:r>
            <a:r>
              <a:rPr lang="zh-CN" altLang="en-US" sz="3200" b="1" dirty="0" smtClean="0"/>
              <a:t>，民无争心</a:t>
            </a:r>
            <a:r>
              <a:rPr lang="en-US" altLang="zh-CN" sz="3200" b="1" dirty="0" smtClean="0"/>
              <a:t>……</a:t>
            </a:r>
            <a:r>
              <a:rPr lang="zh-CN" altLang="en-US" sz="3200" b="1" dirty="0" smtClean="0"/>
              <a:t>今据</a:t>
            </a:r>
            <a:r>
              <a:rPr lang="zh-CN" altLang="en-US" sz="3200" b="1" baseline="30000" dirty="0" smtClean="0"/>
              <a:t>③</a:t>
            </a:r>
            <a:r>
              <a:rPr lang="zh-CN" altLang="en-US" sz="3200" b="1" dirty="0" smtClean="0"/>
              <a:t>不然。君所谓可，据亦曰可；君所谓否，据亦曰否。若以水济水，谁能食之？若琴瑟之一专，谁能听之？同之不可也如是。”（</a:t>
            </a:r>
            <a:r>
              <a:rPr lang="en-US" altLang="zh-CN" sz="3200" b="1" dirty="0" smtClean="0"/>
              <a:t>《</a:t>
            </a:r>
            <a:r>
              <a:rPr lang="zh-CN" altLang="en-US" sz="3200" b="1" dirty="0" smtClean="0"/>
              <a:t>晏婴论和与同</a:t>
            </a:r>
            <a:r>
              <a:rPr lang="en-US" altLang="zh-CN" sz="3200" b="1" dirty="0" smtClean="0"/>
              <a:t>》</a:t>
            </a:r>
            <a:r>
              <a:rPr lang="zh-CN" altLang="en-US" sz="3200" b="1" dirty="0" smtClean="0"/>
              <a:t>）</a:t>
            </a:r>
          </a:p>
          <a:p>
            <a:r>
              <a:rPr lang="en-US" altLang="zh-CN" sz="3200" b="1" dirty="0" smtClean="0"/>
              <a:t>【</a:t>
            </a:r>
            <a:r>
              <a:rPr lang="zh-CN" altLang="en-US" sz="3200" b="1" dirty="0" smtClean="0"/>
              <a:t>注</a:t>
            </a:r>
            <a:r>
              <a:rPr lang="en-US" altLang="zh-CN" sz="3200" b="1" dirty="0" smtClean="0"/>
              <a:t>】①</a:t>
            </a:r>
            <a:r>
              <a:rPr lang="zh-CN" altLang="en-US" sz="3200" b="1" dirty="0" smtClean="0"/>
              <a:t>献：进言指出。②干：违背。③据：指大夫梁丘据。</a:t>
            </a:r>
          </a:p>
          <a:p>
            <a:r>
              <a:rPr lang="en-US" altLang="zh-CN" sz="3200" b="1" dirty="0" smtClean="0"/>
              <a:t>21.</a:t>
            </a:r>
            <a:r>
              <a:rPr lang="zh-CN" altLang="en-US" sz="3200" b="1" dirty="0" smtClean="0"/>
              <a:t>上面两段文字体现了孔子的</a:t>
            </a:r>
            <a:r>
              <a:rPr lang="zh-CN" altLang="en-US" sz="3200" b="1" u="sng" dirty="0" smtClean="0"/>
              <a:t>　   ▲　　   </a:t>
            </a:r>
            <a:r>
              <a:rPr lang="zh-CN" altLang="en-US" sz="3200" b="1" dirty="0" smtClean="0"/>
              <a:t>思想。（</a:t>
            </a:r>
            <a:r>
              <a:rPr lang="en-US" altLang="zh-CN" sz="3200" b="1" dirty="0" smtClean="0"/>
              <a:t>2</a:t>
            </a:r>
            <a:r>
              <a:rPr lang="zh-CN" altLang="en-US" sz="3200" b="1" dirty="0" smtClean="0"/>
              <a:t>分）</a:t>
            </a:r>
          </a:p>
          <a:p>
            <a:r>
              <a:rPr lang="en-US" sz="3200" b="1" dirty="0" smtClean="0"/>
              <a:t>22.</a:t>
            </a:r>
            <a:r>
              <a:rPr lang="zh-CN" altLang="en-US" sz="3200" b="1" dirty="0" smtClean="0"/>
              <a:t>结合材料，简要分析“和”与“同”的差异。（</a:t>
            </a:r>
            <a:r>
              <a:rPr lang="en-US" sz="3200" b="1" dirty="0" smtClean="0"/>
              <a:t>4</a:t>
            </a:r>
            <a:r>
              <a:rPr lang="zh-CN" altLang="en-US" sz="3200" b="1" dirty="0" smtClean="0"/>
              <a:t>分）</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199" y="378372"/>
            <a:ext cx="11193517" cy="6227380"/>
          </a:xfrm>
        </p:spPr>
        <p:txBody>
          <a:bodyPr>
            <a:normAutofit/>
          </a:bodyPr>
          <a:lstStyle/>
          <a:p>
            <a:r>
              <a:rPr lang="en-US" altLang="zh-CN" sz="3200" b="1" dirty="0" smtClean="0"/>
              <a:t>21.</a:t>
            </a:r>
            <a:r>
              <a:rPr lang="zh-CN" altLang="en-US" sz="3200" b="1" dirty="0" smtClean="0"/>
              <a:t>上面两段文字体现了孔子的</a:t>
            </a:r>
            <a:r>
              <a:rPr lang="zh-CN" altLang="en-US" sz="3200" b="1" u="sng" dirty="0" smtClean="0"/>
              <a:t>　   ▲　　   </a:t>
            </a:r>
            <a:r>
              <a:rPr lang="zh-CN" altLang="en-US" sz="3200" b="1" dirty="0" smtClean="0"/>
              <a:t>思想。（</a:t>
            </a:r>
            <a:r>
              <a:rPr lang="en-US" altLang="zh-CN" sz="3200" b="1" dirty="0" smtClean="0"/>
              <a:t>2</a:t>
            </a:r>
            <a:r>
              <a:rPr lang="zh-CN" altLang="en-US" sz="3200" b="1" dirty="0" smtClean="0"/>
              <a:t>分）</a:t>
            </a:r>
            <a:endParaRPr lang="en-US" altLang="zh-CN" sz="3200" b="1" dirty="0" smtClean="0"/>
          </a:p>
          <a:p>
            <a:r>
              <a:rPr lang="zh-CN" altLang="en-US" sz="3200" b="1" dirty="0" smtClean="0">
                <a:solidFill>
                  <a:srgbClr val="FF0000"/>
                </a:solidFill>
              </a:rPr>
              <a:t>中庸（</a:t>
            </a:r>
            <a:r>
              <a:rPr lang="en-US" sz="3200" b="1" dirty="0" smtClean="0">
                <a:solidFill>
                  <a:srgbClr val="FF0000"/>
                </a:solidFill>
              </a:rPr>
              <a:t>2</a:t>
            </a:r>
            <a:r>
              <a:rPr lang="zh-CN" altLang="en-US" sz="3200" b="1" dirty="0" smtClean="0">
                <a:solidFill>
                  <a:srgbClr val="FF0000"/>
                </a:solidFill>
              </a:rPr>
              <a:t>分。答成“和而不同”给</a:t>
            </a:r>
            <a:r>
              <a:rPr lang="en-US" sz="3200" b="1" dirty="0" smtClean="0">
                <a:solidFill>
                  <a:srgbClr val="FF0000"/>
                </a:solidFill>
              </a:rPr>
              <a:t>1</a:t>
            </a:r>
            <a:r>
              <a:rPr lang="zh-CN" altLang="en-US" sz="3200" b="1" dirty="0" smtClean="0">
                <a:solidFill>
                  <a:srgbClr val="FF0000"/>
                </a:solidFill>
              </a:rPr>
              <a:t>分）</a:t>
            </a:r>
          </a:p>
          <a:p>
            <a:r>
              <a:rPr lang="en-US" sz="3200" b="1" dirty="0" smtClean="0"/>
              <a:t>22.</a:t>
            </a:r>
            <a:r>
              <a:rPr lang="zh-CN" altLang="en-US" sz="3200" b="1" dirty="0" smtClean="0"/>
              <a:t>结合材料，简要分析“和”与“同”的差异。（</a:t>
            </a:r>
            <a:r>
              <a:rPr lang="en-US" sz="3200" b="1" dirty="0" smtClean="0"/>
              <a:t>4</a:t>
            </a:r>
            <a:r>
              <a:rPr lang="zh-CN" altLang="en-US" sz="3200" b="1" dirty="0" smtClean="0"/>
              <a:t>分）</a:t>
            </a:r>
          </a:p>
          <a:p>
            <a:r>
              <a:rPr lang="zh-CN" altLang="en-US" sz="3200" b="1" dirty="0" smtClean="0">
                <a:solidFill>
                  <a:srgbClr val="FF0000"/>
                </a:solidFill>
              </a:rPr>
              <a:t>（</a:t>
            </a:r>
            <a:r>
              <a:rPr lang="en-US" sz="3200" b="1" dirty="0" smtClean="0">
                <a:solidFill>
                  <a:srgbClr val="FF0000"/>
                </a:solidFill>
              </a:rPr>
              <a:t>1</a:t>
            </a:r>
            <a:r>
              <a:rPr lang="zh-CN" altLang="en-US" sz="3200" b="1" dirty="0" smtClean="0">
                <a:solidFill>
                  <a:srgbClr val="FF0000"/>
                </a:solidFill>
              </a:rPr>
              <a:t>）“和”，讲究原则以寻求各方的统一与平衡，如材料所言，君认为可行之事而实则有不可行的因素，臣应加以指出，切不可君云亦云，反之亦然。“同”，则是无原则的调和，</a:t>
            </a:r>
            <a:r>
              <a:rPr lang="en-US" sz="3200" b="1" dirty="0" smtClean="0">
                <a:solidFill>
                  <a:srgbClr val="FF0000"/>
                </a:solidFill>
              </a:rPr>
              <a:t> </a:t>
            </a:r>
            <a:endParaRPr lang="zh-CN" altLang="en-US" sz="3200" b="1" dirty="0" smtClean="0">
              <a:solidFill>
                <a:srgbClr val="FF0000"/>
              </a:solidFill>
            </a:endParaRPr>
          </a:p>
          <a:p>
            <a:r>
              <a:rPr lang="en-US" sz="3200" b="1" dirty="0" smtClean="0">
                <a:solidFill>
                  <a:srgbClr val="FF0000"/>
                </a:solidFill>
              </a:rPr>
              <a:t>  </a:t>
            </a:r>
            <a:r>
              <a:rPr lang="zh-CN" altLang="en-US" sz="3200" b="1" dirty="0" smtClean="0">
                <a:solidFill>
                  <a:srgbClr val="FF0000"/>
                </a:solidFill>
              </a:rPr>
              <a:t>君云亦云。（</a:t>
            </a:r>
            <a:r>
              <a:rPr lang="en-US" sz="3200" b="1" dirty="0" smtClean="0">
                <a:solidFill>
                  <a:srgbClr val="FF0000"/>
                </a:solidFill>
              </a:rPr>
              <a:t>2</a:t>
            </a:r>
            <a:r>
              <a:rPr lang="zh-CN" altLang="en-US" sz="3200" b="1" dirty="0" smtClean="0">
                <a:solidFill>
                  <a:srgbClr val="FF0000"/>
                </a:solidFill>
              </a:rPr>
              <a:t>）“和”的结果是达到整体的和谐，使可行的更加完备；不可行的能从中汲取积极的因素。“同”的结果，则因异口同声而趋于单调沉闷，给事业带来损害。（</a:t>
            </a:r>
            <a:r>
              <a:rPr lang="en-US" sz="3200" b="1" dirty="0" smtClean="0">
                <a:solidFill>
                  <a:srgbClr val="FF0000"/>
                </a:solidFill>
              </a:rPr>
              <a:t>4</a:t>
            </a:r>
            <a:r>
              <a:rPr lang="zh-CN" altLang="en-US" sz="3200" b="1" dirty="0" smtClean="0">
                <a:solidFill>
                  <a:srgbClr val="FF0000"/>
                </a:solidFill>
              </a:rPr>
              <a:t>分，</a:t>
            </a:r>
            <a:r>
              <a:rPr lang="en-US" sz="3200" b="1" dirty="0" smtClean="0">
                <a:solidFill>
                  <a:srgbClr val="FF0000"/>
                </a:solidFill>
              </a:rPr>
              <a:t>  </a:t>
            </a:r>
            <a:endParaRPr lang="zh-CN" altLang="en-US" sz="3200" b="1" dirty="0" smtClean="0">
              <a:solidFill>
                <a:srgbClr val="FF0000"/>
              </a:solidFill>
            </a:endParaRPr>
          </a:p>
          <a:p>
            <a:r>
              <a:rPr lang="en-US" sz="3200" b="1" dirty="0" smtClean="0">
                <a:solidFill>
                  <a:srgbClr val="FF0000"/>
                </a:solidFill>
              </a:rPr>
              <a:t>  </a:t>
            </a:r>
            <a:r>
              <a:rPr lang="zh-CN" altLang="en-US" sz="3200" b="1" dirty="0" smtClean="0">
                <a:solidFill>
                  <a:srgbClr val="FF0000"/>
                </a:solidFill>
              </a:rPr>
              <a:t>每点</a:t>
            </a:r>
            <a:r>
              <a:rPr lang="en-US" sz="3200" b="1" dirty="0" smtClean="0">
                <a:solidFill>
                  <a:srgbClr val="FF0000"/>
                </a:solidFill>
              </a:rPr>
              <a:t>2</a:t>
            </a:r>
            <a:r>
              <a:rPr lang="zh-CN" altLang="en-US" sz="3200" b="1" dirty="0" smtClean="0">
                <a:solidFill>
                  <a:srgbClr val="FF0000"/>
                </a:solidFill>
              </a:rPr>
              <a:t>分）</a:t>
            </a:r>
          </a:p>
          <a:p>
            <a:endParaRPr lang="en-US" altLang="zh-CN" sz="32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across)">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4137" y="204952"/>
            <a:ext cx="11382703" cy="6432331"/>
          </a:xfrm>
        </p:spPr>
        <p:txBody>
          <a:bodyPr>
            <a:noAutofit/>
          </a:bodyPr>
          <a:lstStyle/>
          <a:p>
            <a:r>
              <a:rPr lang="zh-CN" altLang="en-US" sz="3200" b="1" dirty="0" smtClean="0"/>
              <a:t>阅读甲、乙两则文字</a:t>
            </a:r>
            <a:r>
              <a:rPr lang="en-US" sz="3200" b="1" dirty="0" smtClean="0"/>
              <a:t>,</a:t>
            </a:r>
            <a:r>
              <a:rPr lang="zh-CN" altLang="en-US" sz="3200" b="1" dirty="0" smtClean="0"/>
              <a:t>完成问题。</a:t>
            </a:r>
          </a:p>
          <a:p>
            <a:r>
              <a:rPr lang="zh-CN" altLang="en-US" sz="3200" b="1" dirty="0" smtClean="0"/>
              <a:t>甲</a:t>
            </a:r>
          </a:p>
          <a:p>
            <a:r>
              <a:rPr lang="zh-CN" altLang="en-US" sz="3200" b="1" dirty="0" smtClean="0"/>
              <a:t>子曰</a:t>
            </a:r>
            <a:r>
              <a:rPr lang="en-US" sz="3200" b="1" dirty="0" smtClean="0"/>
              <a:t>:</a:t>
            </a:r>
            <a:r>
              <a:rPr lang="zh-CN" altLang="en-US" sz="3200" b="1" dirty="0" smtClean="0"/>
              <a:t>“君子矜而不争</a:t>
            </a:r>
            <a:r>
              <a:rPr lang="en-US" sz="3200" b="1" dirty="0" smtClean="0"/>
              <a:t>,</a:t>
            </a:r>
            <a:r>
              <a:rPr lang="zh-CN" altLang="en-US" sz="3200" b="1" dirty="0" smtClean="0"/>
              <a:t>群而不党。”</a:t>
            </a:r>
            <a:r>
              <a:rPr lang="en-US" sz="3200" b="1" dirty="0" smtClean="0"/>
              <a:t>(</a:t>
            </a:r>
            <a:r>
              <a:rPr lang="en-US" altLang="zh-CN" sz="3200" b="1" dirty="0" smtClean="0"/>
              <a:t>《</a:t>
            </a:r>
            <a:r>
              <a:rPr lang="zh-CN" altLang="en-US" sz="3200" b="1" dirty="0" smtClean="0"/>
              <a:t>论语</a:t>
            </a:r>
            <a:r>
              <a:rPr lang="en-US" altLang="zh-CN" sz="3200" b="1" dirty="0" smtClean="0"/>
              <a:t>·</a:t>
            </a:r>
            <a:r>
              <a:rPr lang="zh-CN" altLang="en-US" sz="3200" b="1" dirty="0" smtClean="0"/>
              <a:t>卫灵公</a:t>
            </a:r>
            <a:r>
              <a:rPr lang="en-US" altLang="zh-CN" sz="3200" b="1" dirty="0" smtClean="0"/>
              <a:t>》</a:t>
            </a:r>
            <a:r>
              <a:rPr lang="en-US" sz="3200" b="1" dirty="0" smtClean="0"/>
              <a:t>)</a:t>
            </a:r>
            <a:endParaRPr lang="zh-CN" altLang="en-US" sz="3200" b="1" dirty="0" smtClean="0"/>
          </a:p>
          <a:p>
            <a:r>
              <a:rPr lang="zh-CN" altLang="en-US" sz="3200" b="1" dirty="0" smtClean="0"/>
              <a:t>子曰</a:t>
            </a:r>
            <a:r>
              <a:rPr lang="en-US" sz="3200" b="1" dirty="0" smtClean="0"/>
              <a:t>:</a:t>
            </a:r>
            <a:r>
              <a:rPr lang="zh-CN" altLang="en-US" sz="3200" b="1" dirty="0" smtClean="0"/>
              <a:t>“人之过也</a:t>
            </a:r>
            <a:r>
              <a:rPr lang="en-US" sz="3200" b="1" dirty="0" smtClean="0"/>
              <a:t>,</a:t>
            </a:r>
            <a:r>
              <a:rPr lang="zh-CN" altLang="en-US" sz="3200" b="1" dirty="0" smtClean="0"/>
              <a:t>各于其党。观过</a:t>
            </a:r>
            <a:r>
              <a:rPr lang="en-US" sz="3200" b="1" dirty="0" smtClean="0"/>
              <a:t>,</a:t>
            </a:r>
            <a:r>
              <a:rPr lang="zh-CN" altLang="en-US" sz="3200" b="1" dirty="0" smtClean="0"/>
              <a:t>斯知仁矣。”</a:t>
            </a:r>
            <a:r>
              <a:rPr lang="en-US" sz="3200" b="1" dirty="0" smtClean="0"/>
              <a:t>(</a:t>
            </a:r>
            <a:r>
              <a:rPr lang="en-US" altLang="zh-CN" sz="3200" b="1" dirty="0" smtClean="0"/>
              <a:t>《</a:t>
            </a:r>
            <a:r>
              <a:rPr lang="zh-CN" altLang="en-US" sz="3200" b="1" dirty="0" smtClean="0"/>
              <a:t>论语</a:t>
            </a:r>
            <a:r>
              <a:rPr lang="en-US" altLang="zh-CN" sz="3200" b="1" dirty="0" smtClean="0"/>
              <a:t>·</a:t>
            </a:r>
            <a:r>
              <a:rPr lang="zh-CN" altLang="en-US" sz="3200" b="1" dirty="0" smtClean="0"/>
              <a:t>里仁</a:t>
            </a:r>
            <a:r>
              <a:rPr lang="en-US" altLang="zh-CN" sz="3200" b="1" dirty="0" smtClean="0"/>
              <a:t>》</a:t>
            </a:r>
            <a:r>
              <a:rPr lang="en-US" sz="3200" b="1" dirty="0" smtClean="0"/>
              <a:t>)</a:t>
            </a:r>
            <a:endParaRPr lang="zh-CN" altLang="en-US" sz="3200" b="1" dirty="0" smtClean="0"/>
          </a:p>
          <a:p>
            <a:r>
              <a:rPr lang="zh-CN" altLang="en-US" sz="3200" b="1" dirty="0" smtClean="0"/>
              <a:t>子贡问友。子曰</a:t>
            </a:r>
            <a:r>
              <a:rPr lang="en-US" sz="3200" b="1" dirty="0" smtClean="0"/>
              <a:t>:</a:t>
            </a:r>
            <a:r>
              <a:rPr lang="zh-CN" altLang="en-US" sz="3200" b="1" dirty="0" smtClean="0"/>
              <a:t>“忠告而善道之</a:t>
            </a:r>
            <a:r>
              <a:rPr lang="en-US" sz="3200" b="1" dirty="0" smtClean="0"/>
              <a:t>,</a:t>
            </a:r>
            <a:r>
              <a:rPr lang="zh-CN" altLang="en-US" sz="3200" b="1" dirty="0" smtClean="0"/>
              <a:t>不可则止</a:t>
            </a:r>
            <a:r>
              <a:rPr lang="en-US" sz="3200" b="1" dirty="0" smtClean="0"/>
              <a:t>,</a:t>
            </a:r>
            <a:r>
              <a:rPr lang="zh-CN" altLang="en-US" sz="3200" b="1" dirty="0" smtClean="0"/>
              <a:t>毋自辱焉。”</a:t>
            </a:r>
            <a:r>
              <a:rPr lang="en-US" sz="3200" b="1" dirty="0" smtClean="0"/>
              <a:t>(</a:t>
            </a:r>
            <a:r>
              <a:rPr lang="en-US" altLang="zh-CN" sz="3200" b="1" dirty="0" smtClean="0"/>
              <a:t>《</a:t>
            </a:r>
            <a:r>
              <a:rPr lang="zh-CN" altLang="en-US" sz="3200" b="1" dirty="0" smtClean="0"/>
              <a:t>论语</a:t>
            </a:r>
            <a:r>
              <a:rPr lang="en-US" altLang="zh-CN" sz="3200" b="1" dirty="0" smtClean="0"/>
              <a:t>·</a:t>
            </a:r>
            <a:r>
              <a:rPr lang="zh-CN" altLang="en-US" sz="3200" b="1" dirty="0" smtClean="0"/>
              <a:t>颜渊</a:t>
            </a:r>
            <a:r>
              <a:rPr lang="en-US" altLang="zh-CN" sz="3200" b="1" dirty="0" smtClean="0"/>
              <a:t>》</a:t>
            </a:r>
            <a:r>
              <a:rPr lang="en-US" sz="3200" b="1" dirty="0" smtClean="0"/>
              <a:t>)</a:t>
            </a:r>
            <a:r>
              <a:rPr lang="en-US" sz="3200" b="1" u="sng" dirty="0" smtClean="0"/>
              <a:t> </a:t>
            </a:r>
            <a:endParaRPr lang="zh-CN" altLang="en-US" sz="3200" b="1" dirty="0" smtClean="0"/>
          </a:p>
          <a:p>
            <a:r>
              <a:rPr lang="en-US" sz="3200" b="1" dirty="0" smtClean="0"/>
              <a:t> (1)</a:t>
            </a:r>
            <a:r>
              <a:rPr lang="zh-CN" altLang="en-US" sz="3200" b="1" dirty="0" smtClean="0"/>
              <a:t>上述文字着重体现了孔子怎样的“交往”原则</a:t>
            </a:r>
            <a:r>
              <a:rPr lang="en-US" sz="3200" b="1" dirty="0" smtClean="0"/>
              <a:t>?</a:t>
            </a:r>
            <a:endParaRPr lang="zh-CN" altLang="en-US" sz="3200" b="1" dirty="0" smtClean="0"/>
          </a:p>
          <a:p>
            <a:r>
              <a:rPr lang="en-US" sz="3200" b="1" dirty="0" smtClean="0"/>
              <a:t>(2)</a:t>
            </a:r>
            <a:r>
              <a:rPr lang="zh-CN" altLang="en-US" sz="3200" b="1" dirty="0" smtClean="0"/>
              <a:t>结合上述话语</a:t>
            </a:r>
            <a:r>
              <a:rPr lang="en-US" sz="3200" b="1" dirty="0" smtClean="0"/>
              <a:t>,</a:t>
            </a:r>
            <a:r>
              <a:rPr lang="zh-CN" altLang="en-US" sz="3200" b="1" dirty="0" smtClean="0"/>
              <a:t>具体阐述孔子“交往观”的要求。</a:t>
            </a:r>
          </a:p>
          <a:p>
            <a:r>
              <a:rPr lang="en-US" sz="3200" b="1" u="sng" dirty="0" smtClean="0"/>
              <a:t>.</a:t>
            </a:r>
            <a:r>
              <a:rPr lang="zh-CN" altLang="en-US" sz="3200" b="1" u="sng" dirty="0" smtClean="0"/>
              <a:t>解析</a:t>
            </a:r>
            <a:r>
              <a:rPr lang="en-US" sz="3200" b="1" u="sng" dirty="0" smtClean="0"/>
              <a:t>:</a:t>
            </a:r>
            <a:r>
              <a:rPr lang="zh-CN" altLang="en-US" sz="3200" b="1" u="sng" dirty="0" smtClean="0"/>
              <a:t>这是儒家对人伦关系的看法。首先要能理解文句的意思</a:t>
            </a:r>
            <a:r>
              <a:rPr lang="en-US" sz="3200" b="1" u="sng" dirty="0" smtClean="0"/>
              <a:t>,</a:t>
            </a:r>
            <a:r>
              <a:rPr lang="zh-CN" altLang="en-US" sz="3200" b="1" u="sng" dirty="0" smtClean="0"/>
              <a:t>然后从两则文字看</a:t>
            </a:r>
            <a:r>
              <a:rPr lang="en-US" sz="3200" b="1" u="sng" dirty="0" smtClean="0"/>
              <a:t>,</a:t>
            </a:r>
            <a:r>
              <a:rPr lang="zh-CN" altLang="en-US" sz="3200" b="1" u="sng" dirty="0" smtClean="0"/>
              <a:t>找到他们的共性</a:t>
            </a:r>
            <a:r>
              <a:rPr lang="en-US" sz="3200" b="1" u="sng" dirty="0" smtClean="0"/>
              <a:t>,</a:t>
            </a:r>
            <a:r>
              <a:rPr lang="zh-CN" altLang="en-US" sz="3200" b="1" u="sng" dirty="0" smtClean="0"/>
              <a:t>都和交往有关</a:t>
            </a:r>
            <a:r>
              <a:rPr lang="en-US" sz="3200" b="1" u="sng" dirty="0" smtClean="0"/>
              <a:t>,</a:t>
            </a:r>
            <a:r>
              <a:rPr lang="zh-CN" altLang="en-US" sz="3200" b="1" u="sng" dirty="0" smtClean="0"/>
              <a:t>讲了儒家的交往观</a:t>
            </a:r>
            <a:r>
              <a:rPr lang="en-US" sz="3200" b="1" u="sng" dirty="0" smtClean="0"/>
              <a:t>,</a:t>
            </a:r>
            <a:r>
              <a:rPr lang="zh-CN" altLang="en-US" sz="3200" b="1" u="sng" dirty="0" smtClean="0"/>
              <a:t>再来分析组织文字。</a:t>
            </a:r>
            <a:endParaRPr lang="zh-CN" altLang="en-US" sz="3200" b="1" dirty="0" smtClean="0"/>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ox(in)">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427990" y="469900"/>
            <a:ext cx="10925810" cy="6018530"/>
          </a:xfrm>
        </p:spPr>
        <p:txBody>
          <a:bodyPr>
            <a:noAutofit/>
          </a:bodyPr>
          <a:lstStyle/>
          <a:p>
            <a:r>
              <a:rPr lang="zh-CN" altLang="en-US" b="1"/>
              <a:t>   孔子主张运用道德来治理国家，反对暴政与刑杀；以仁义道德来教导百姓，用制度礼义来说服百姓，百姓才有廉耻之心而走正道。</a:t>
            </a:r>
          </a:p>
          <a:p>
            <a:r>
              <a:rPr lang="zh-CN" altLang="en-US" b="1"/>
              <a:t>1．“德”与“礼”</a:t>
            </a:r>
          </a:p>
          <a:p>
            <a:r>
              <a:rPr lang="zh-CN" altLang="en-US" b="1"/>
              <a:t>    “德”与“礼”是孔子治国为政的主要主张。“德”是对个人的要求，以“仁”为核心。对统治者而言，应该执行“仁政”，对百姓不过分压迫剥削，这客观上对百姓有利。“礼”包含两方面的意思，一是制度，孔子提倡以“伦理”为基础的严格的“等级”制，作为治理国家的规范；二是个人之“礼”，即处理人与人之间关系的个人准则，服从于制度之“礼”。</a:t>
            </a:r>
          </a:p>
          <a:p>
            <a:r>
              <a:rPr lang="zh-CN" altLang="en-US" b="1"/>
              <a:t>    古代的“德治”是建立在“人治”基础上的一种政治理想体系，与今天的“以德治国”有本质的区别。它虽在一定程度上对统治者有约束作用，但不能从根本上解决问题。它与民主、法治是不兼容的。但它作为“法治”的辅佐，建立一定的道德标准来规范人(包括统治者与百姓)的行为，以实现社会的稳定，从这个意义上说，还是有其积极的意义，对今天也有借鉴作用。</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amond(in)">
                                      <p:cBhvr>
                                        <p:cTn id="22"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725214"/>
            <a:ext cx="10515600" cy="5451749"/>
          </a:xfrm>
        </p:spPr>
        <p:txBody>
          <a:bodyPr>
            <a:normAutofit/>
          </a:bodyPr>
          <a:lstStyle/>
          <a:p>
            <a:r>
              <a:rPr lang="en-US" sz="3200" b="1" dirty="0" smtClean="0"/>
              <a:t> (1)</a:t>
            </a:r>
            <a:r>
              <a:rPr lang="zh-CN" altLang="en-US" sz="3200" b="1" dirty="0" smtClean="0"/>
              <a:t>上述文字着重体现了孔子怎样的“交往”原则</a:t>
            </a:r>
            <a:r>
              <a:rPr lang="en-US" sz="3200" b="1" dirty="0" smtClean="0"/>
              <a:t>?</a:t>
            </a:r>
            <a:endParaRPr lang="zh-CN" altLang="en-US" sz="3200" b="1" dirty="0" smtClean="0"/>
          </a:p>
          <a:p>
            <a:r>
              <a:rPr lang="zh-CN" altLang="en-US" sz="3200" b="1" u="sng" dirty="0" smtClean="0">
                <a:solidFill>
                  <a:srgbClr val="FF0000"/>
                </a:solidFill>
              </a:rPr>
              <a:t>参考答案</a:t>
            </a:r>
            <a:r>
              <a:rPr lang="en-US" sz="3200" b="1" u="sng" dirty="0" smtClean="0">
                <a:solidFill>
                  <a:srgbClr val="FF0000"/>
                </a:solidFill>
              </a:rPr>
              <a:t>:(1)</a:t>
            </a:r>
            <a:r>
              <a:rPr lang="zh-CN" altLang="en-US" sz="3200" b="1" u="sng" dirty="0" smtClean="0">
                <a:solidFill>
                  <a:srgbClr val="FF0000"/>
                </a:solidFill>
              </a:rPr>
              <a:t>“适中</a:t>
            </a:r>
            <a:r>
              <a:rPr lang="en-US" sz="3200" b="1" u="sng" dirty="0" smtClean="0">
                <a:solidFill>
                  <a:srgbClr val="FF0000"/>
                </a:solidFill>
              </a:rPr>
              <a:t>(</a:t>
            </a:r>
            <a:r>
              <a:rPr lang="zh-CN" altLang="en-US" sz="3200" b="1" u="sng" dirty="0" smtClean="0">
                <a:solidFill>
                  <a:srgbClr val="FF0000"/>
                </a:solidFill>
              </a:rPr>
              <a:t>度</a:t>
            </a:r>
            <a:r>
              <a:rPr lang="en-US" sz="3200" b="1" u="sng" dirty="0" smtClean="0">
                <a:solidFill>
                  <a:srgbClr val="FF0000"/>
                </a:solidFill>
              </a:rPr>
              <a:t>)</a:t>
            </a:r>
            <a:r>
              <a:rPr lang="zh-CN" altLang="en-US" sz="3200" b="1" u="sng" dirty="0" smtClean="0">
                <a:solidFill>
                  <a:srgbClr val="FF0000"/>
                </a:solidFill>
              </a:rPr>
              <a:t>”交往。</a:t>
            </a:r>
            <a:endParaRPr lang="zh-CN" altLang="en-US" sz="3200" b="1" dirty="0" smtClean="0">
              <a:solidFill>
                <a:srgbClr val="FF0000"/>
              </a:solidFill>
            </a:endParaRPr>
          </a:p>
          <a:p>
            <a:r>
              <a:rPr lang="en-US" sz="3200" b="1" dirty="0" smtClean="0"/>
              <a:t>(2)</a:t>
            </a:r>
            <a:r>
              <a:rPr lang="zh-CN" altLang="en-US" sz="3200" b="1" dirty="0" smtClean="0"/>
              <a:t>结合上述话语</a:t>
            </a:r>
            <a:r>
              <a:rPr lang="en-US" sz="3200" b="1" dirty="0" smtClean="0"/>
              <a:t>,</a:t>
            </a:r>
            <a:r>
              <a:rPr lang="zh-CN" altLang="en-US" sz="3200" b="1" dirty="0" smtClean="0"/>
              <a:t>具体阐述孔子“交往观”的要求。</a:t>
            </a:r>
          </a:p>
          <a:p>
            <a:r>
              <a:rPr lang="en-US" sz="3200" b="1" u="sng" dirty="0" smtClean="0"/>
              <a:t>(2)</a:t>
            </a:r>
            <a:r>
              <a:rPr lang="zh-CN" altLang="en-US" sz="3200" b="1" u="sng" dirty="0" smtClean="0">
                <a:solidFill>
                  <a:srgbClr val="FF0000"/>
                </a:solidFill>
              </a:rPr>
              <a:t>首先</a:t>
            </a:r>
            <a:r>
              <a:rPr lang="en-US" sz="3200" b="1" u="sng" dirty="0" smtClean="0">
                <a:solidFill>
                  <a:srgbClr val="FF0000"/>
                </a:solidFill>
              </a:rPr>
              <a:t>,</a:t>
            </a:r>
            <a:r>
              <a:rPr lang="zh-CN" altLang="en-US" sz="3200" b="1" u="sng" dirty="0" smtClean="0">
                <a:solidFill>
                  <a:srgbClr val="FF0000"/>
                </a:solidFill>
              </a:rPr>
              <a:t>交往的对象要有选择</a:t>
            </a:r>
            <a:r>
              <a:rPr lang="en-US" sz="3200" b="1" u="sng" dirty="0" smtClean="0">
                <a:solidFill>
                  <a:srgbClr val="FF0000"/>
                </a:solidFill>
              </a:rPr>
              <a:t>,</a:t>
            </a:r>
            <a:r>
              <a:rPr lang="zh-CN" altLang="en-US" sz="3200" b="1" u="sng" dirty="0" smtClean="0">
                <a:solidFill>
                  <a:srgbClr val="FF0000"/>
                </a:solidFill>
              </a:rPr>
              <a:t>当以“仁”为标准</a:t>
            </a:r>
            <a:r>
              <a:rPr lang="en-US" sz="3200" b="1" u="sng" dirty="0" smtClean="0">
                <a:solidFill>
                  <a:srgbClr val="FF0000"/>
                </a:solidFill>
              </a:rPr>
              <a:t>;</a:t>
            </a:r>
          </a:p>
          <a:p>
            <a:r>
              <a:rPr lang="zh-CN" altLang="en-US" sz="3200" b="1" u="sng" dirty="0" smtClean="0">
                <a:solidFill>
                  <a:srgbClr val="FF0000"/>
                </a:solidFill>
              </a:rPr>
              <a:t>其次</a:t>
            </a:r>
            <a:r>
              <a:rPr lang="en-US" sz="3200" b="1" u="sng" dirty="0" smtClean="0">
                <a:solidFill>
                  <a:srgbClr val="FF0000"/>
                </a:solidFill>
              </a:rPr>
              <a:t>,</a:t>
            </a:r>
            <a:r>
              <a:rPr lang="zh-CN" altLang="en-US" sz="3200" b="1" u="sng" dirty="0" smtClean="0">
                <a:solidFill>
                  <a:srgbClr val="FF0000"/>
                </a:solidFill>
              </a:rPr>
              <a:t>交往过程中要保持自我</a:t>
            </a:r>
            <a:r>
              <a:rPr lang="en-US" sz="3200" b="1" u="sng" dirty="0" smtClean="0">
                <a:solidFill>
                  <a:srgbClr val="FF0000"/>
                </a:solidFill>
              </a:rPr>
              <a:t>(</a:t>
            </a:r>
            <a:r>
              <a:rPr lang="zh-CN" altLang="en-US" sz="3200" b="1" u="sng" dirty="0" smtClean="0">
                <a:solidFill>
                  <a:srgbClr val="FF0000"/>
                </a:solidFill>
              </a:rPr>
              <a:t>主体</a:t>
            </a:r>
            <a:r>
              <a:rPr lang="en-US" sz="3200" b="1" u="sng" dirty="0" smtClean="0">
                <a:solidFill>
                  <a:srgbClr val="FF0000"/>
                </a:solidFill>
              </a:rPr>
              <a:t>)</a:t>
            </a:r>
            <a:r>
              <a:rPr lang="zh-CN" altLang="en-US" sz="3200" b="1" u="sng" dirty="0" smtClean="0">
                <a:solidFill>
                  <a:srgbClr val="FF0000"/>
                </a:solidFill>
              </a:rPr>
              <a:t>的独立性</a:t>
            </a:r>
            <a:r>
              <a:rPr lang="en-US" sz="3200" b="1" u="sng" dirty="0" smtClean="0">
                <a:solidFill>
                  <a:srgbClr val="FF0000"/>
                </a:solidFill>
              </a:rPr>
              <a:t>(</a:t>
            </a:r>
            <a:r>
              <a:rPr lang="zh-CN" altLang="en-US" sz="3200" b="1" u="sng" dirty="0" smtClean="0">
                <a:solidFill>
                  <a:srgbClr val="FF0000"/>
                </a:solidFill>
              </a:rPr>
              <a:t>“矜而不争”</a:t>
            </a:r>
            <a:r>
              <a:rPr lang="en-US" sz="3200" b="1" u="sng" dirty="0" smtClean="0">
                <a:solidFill>
                  <a:srgbClr val="FF0000"/>
                </a:solidFill>
              </a:rPr>
              <a:t>),</a:t>
            </a:r>
            <a:r>
              <a:rPr lang="zh-CN" altLang="en-US" sz="3200" b="1" u="sng" dirty="0" smtClean="0">
                <a:solidFill>
                  <a:srgbClr val="FF0000"/>
                </a:solidFill>
              </a:rPr>
              <a:t>坚持原则</a:t>
            </a:r>
            <a:r>
              <a:rPr lang="en-US" sz="3200" b="1" u="sng" dirty="0" smtClean="0">
                <a:solidFill>
                  <a:srgbClr val="FF0000"/>
                </a:solidFill>
              </a:rPr>
              <a:t>,</a:t>
            </a:r>
            <a:r>
              <a:rPr lang="zh-CN" altLang="en-US" sz="3200" b="1" u="sng" dirty="0" smtClean="0">
                <a:solidFill>
                  <a:srgbClr val="FF0000"/>
                </a:solidFill>
              </a:rPr>
              <a:t>不能放弃自我意志而依附于人</a:t>
            </a:r>
            <a:r>
              <a:rPr lang="en-US" sz="3200" b="1" u="sng" dirty="0" smtClean="0">
                <a:solidFill>
                  <a:srgbClr val="FF0000"/>
                </a:solidFill>
              </a:rPr>
              <a:t>(</a:t>
            </a:r>
            <a:r>
              <a:rPr lang="zh-CN" altLang="en-US" sz="3200" b="1" u="sng" dirty="0" smtClean="0">
                <a:solidFill>
                  <a:srgbClr val="FF0000"/>
                </a:solidFill>
              </a:rPr>
              <a:t>“人之过也</a:t>
            </a:r>
            <a:r>
              <a:rPr lang="en-US" sz="3200" b="1" u="sng" dirty="0" smtClean="0">
                <a:solidFill>
                  <a:srgbClr val="FF0000"/>
                </a:solidFill>
              </a:rPr>
              <a:t>,</a:t>
            </a:r>
            <a:r>
              <a:rPr lang="zh-CN" altLang="en-US" sz="3200" b="1" u="sng" dirty="0" smtClean="0">
                <a:solidFill>
                  <a:srgbClr val="FF0000"/>
                </a:solidFill>
              </a:rPr>
              <a:t>各于其党”</a:t>
            </a:r>
            <a:r>
              <a:rPr lang="en-US" sz="3200" b="1" u="sng" dirty="0" smtClean="0">
                <a:solidFill>
                  <a:srgbClr val="FF0000"/>
                </a:solidFill>
              </a:rPr>
              <a:t>);</a:t>
            </a:r>
          </a:p>
          <a:p>
            <a:r>
              <a:rPr lang="zh-CN" altLang="en-US" sz="3200" b="1" u="sng" dirty="0" smtClean="0">
                <a:solidFill>
                  <a:srgbClr val="FF0000"/>
                </a:solidFill>
              </a:rPr>
              <a:t>第三</a:t>
            </a:r>
            <a:r>
              <a:rPr lang="en-US" sz="3200" b="1" u="sng" dirty="0" smtClean="0">
                <a:solidFill>
                  <a:srgbClr val="FF0000"/>
                </a:solidFill>
              </a:rPr>
              <a:t>,</a:t>
            </a:r>
            <a:r>
              <a:rPr lang="zh-CN" altLang="en-US" sz="3200" b="1" u="sng" dirty="0" smtClean="0">
                <a:solidFill>
                  <a:srgbClr val="FF0000"/>
                </a:solidFill>
              </a:rPr>
              <a:t>交往既要诚实</a:t>
            </a:r>
            <a:r>
              <a:rPr lang="en-US" sz="3200" b="1" u="sng" dirty="0" smtClean="0">
                <a:solidFill>
                  <a:srgbClr val="FF0000"/>
                </a:solidFill>
              </a:rPr>
              <a:t>(</a:t>
            </a:r>
            <a:r>
              <a:rPr lang="zh-CN" altLang="en-US" sz="3200" b="1" u="sng" dirty="0" smtClean="0">
                <a:solidFill>
                  <a:srgbClr val="FF0000"/>
                </a:solidFill>
              </a:rPr>
              <a:t>“忠告”“善道”</a:t>
            </a:r>
            <a:r>
              <a:rPr lang="en-US" sz="3200" b="1" u="sng" dirty="0" smtClean="0">
                <a:solidFill>
                  <a:srgbClr val="FF0000"/>
                </a:solidFill>
              </a:rPr>
              <a:t>),</a:t>
            </a:r>
            <a:r>
              <a:rPr lang="zh-CN" altLang="en-US" sz="3200" b="1" u="sng" dirty="0" smtClean="0">
                <a:solidFill>
                  <a:srgbClr val="FF0000"/>
                </a:solidFill>
              </a:rPr>
              <a:t>也要适度</a:t>
            </a:r>
            <a:r>
              <a:rPr lang="en-US" sz="3200" b="1" u="sng" dirty="0" smtClean="0">
                <a:solidFill>
                  <a:srgbClr val="FF0000"/>
                </a:solidFill>
              </a:rPr>
              <a:t>(</a:t>
            </a:r>
            <a:r>
              <a:rPr lang="zh-CN" altLang="en-US" sz="3200" b="1" u="sng" dirty="0" smtClean="0">
                <a:solidFill>
                  <a:srgbClr val="FF0000"/>
                </a:solidFill>
              </a:rPr>
              <a:t>“不可则止”</a:t>
            </a:r>
            <a:r>
              <a:rPr lang="en-US" sz="3200" b="1" u="sng" dirty="0" smtClean="0">
                <a:solidFill>
                  <a:srgbClr val="FF0000"/>
                </a:solidFill>
              </a:rPr>
              <a:t>),</a:t>
            </a:r>
            <a:r>
              <a:rPr lang="zh-CN" altLang="en-US" sz="3200" b="1" u="sng" dirty="0" smtClean="0">
                <a:solidFill>
                  <a:srgbClr val="FF0000"/>
                </a:solidFill>
              </a:rPr>
              <a:t>避免自讨没趣。</a:t>
            </a:r>
            <a:endParaRPr lang="zh-CN" altLang="en-US" sz="3200" b="1" dirty="0" smtClean="0">
              <a:solidFill>
                <a:srgbClr val="FF0000"/>
              </a:solidFill>
            </a:endParaRPr>
          </a:p>
          <a:p>
            <a:endParaRPr lang="zh-CN" altLang="en-US" sz="3200" b="1" dirty="0" smtClean="0"/>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25669" y="252248"/>
            <a:ext cx="10928131" cy="5924715"/>
          </a:xfrm>
        </p:spPr>
        <p:txBody>
          <a:bodyPr>
            <a:normAutofit lnSpcReduction="10000"/>
          </a:bodyPr>
          <a:lstStyle/>
          <a:p>
            <a:r>
              <a:rPr lang="zh-CN" altLang="en-US" b="1" dirty="0" smtClean="0"/>
              <a:t>阅读下面的文字</a:t>
            </a:r>
            <a:r>
              <a:rPr lang="en-US" b="1" dirty="0" smtClean="0"/>
              <a:t>,</a:t>
            </a:r>
            <a:r>
              <a:rPr lang="zh-CN" altLang="en-US" b="1" dirty="0" smtClean="0"/>
              <a:t>完成题目。</a:t>
            </a:r>
          </a:p>
          <a:p>
            <a:r>
              <a:rPr lang="zh-CN" altLang="en-US" b="1" dirty="0" smtClean="0"/>
              <a:t>曾子曰</a:t>
            </a:r>
            <a:r>
              <a:rPr lang="en-US" b="1" dirty="0" smtClean="0"/>
              <a:t>:</a:t>
            </a:r>
            <a:r>
              <a:rPr lang="zh-CN" altLang="en-US" b="1" dirty="0" smtClean="0"/>
              <a:t>“吾日三省吾身</a:t>
            </a:r>
            <a:r>
              <a:rPr lang="en-US" b="1" dirty="0" smtClean="0"/>
              <a:t>,</a:t>
            </a:r>
            <a:r>
              <a:rPr lang="zh-CN" altLang="en-US" b="1" dirty="0" smtClean="0"/>
              <a:t>为人谋而不忠乎</a:t>
            </a:r>
            <a:r>
              <a:rPr lang="en-US" b="1" dirty="0" smtClean="0"/>
              <a:t>?</a:t>
            </a:r>
            <a:r>
              <a:rPr lang="zh-CN" altLang="en-US" b="1" dirty="0" smtClean="0"/>
              <a:t>与朋友交而不信乎</a:t>
            </a:r>
            <a:r>
              <a:rPr lang="en-US" b="1" dirty="0" smtClean="0"/>
              <a:t>?</a:t>
            </a:r>
            <a:r>
              <a:rPr lang="zh-CN" altLang="en-US" b="1" dirty="0" smtClean="0"/>
              <a:t>传不习乎</a:t>
            </a:r>
            <a:r>
              <a:rPr lang="en-US" b="1" dirty="0" smtClean="0"/>
              <a:t>?</a:t>
            </a:r>
            <a:r>
              <a:rPr lang="zh-CN" altLang="en-US" b="1" dirty="0" smtClean="0"/>
              <a:t>”</a:t>
            </a:r>
          </a:p>
          <a:p>
            <a:r>
              <a:rPr lang="zh-CN" altLang="en-US" b="1" dirty="0" smtClean="0"/>
              <a:t>子贡问友。子曰</a:t>
            </a:r>
            <a:r>
              <a:rPr lang="en-US" b="1" dirty="0" smtClean="0"/>
              <a:t>:</a:t>
            </a:r>
            <a:r>
              <a:rPr lang="zh-CN" altLang="en-US" b="1" dirty="0" smtClean="0"/>
              <a:t>“忠告而善道之</a:t>
            </a:r>
            <a:r>
              <a:rPr lang="en-US" b="1" dirty="0" smtClean="0"/>
              <a:t>,</a:t>
            </a:r>
            <a:r>
              <a:rPr lang="zh-CN" altLang="en-US" b="1" dirty="0" smtClean="0"/>
              <a:t>不可则止</a:t>
            </a:r>
            <a:r>
              <a:rPr lang="en-US" b="1" dirty="0" smtClean="0"/>
              <a:t>,</a:t>
            </a:r>
            <a:r>
              <a:rPr lang="zh-CN" altLang="en-US" b="1" dirty="0" smtClean="0"/>
              <a:t>毋自辱焉。”</a:t>
            </a:r>
          </a:p>
          <a:p>
            <a:r>
              <a:rPr lang="zh-CN" altLang="en-US" b="1" dirty="0" smtClean="0"/>
              <a:t>子曰</a:t>
            </a:r>
            <a:r>
              <a:rPr lang="en-US" b="1" dirty="0" smtClean="0"/>
              <a:t>:</a:t>
            </a:r>
            <a:r>
              <a:rPr lang="zh-CN" altLang="en-US" b="1" dirty="0" smtClean="0"/>
              <a:t>“君子周而不比</a:t>
            </a:r>
            <a:r>
              <a:rPr lang="en-US" b="1" dirty="0" smtClean="0"/>
              <a:t>,</a:t>
            </a:r>
            <a:r>
              <a:rPr lang="zh-CN" altLang="en-US" b="1" dirty="0" smtClean="0"/>
              <a:t>小人比而不周。”</a:t>
            </a:r>
          </a:p>
          <a:p>
            <a:r>
              <a:rPr lang="zh-CN" altLang="en-US" b="1" dirty="0" smtClean="0"/>
              <a:t>子曰</a:t>
            </a:r>
            <a:r>
              <a:rPr lang="en-US" b="1" dirty="0" smtClean="0"/>
              <a:t>:</a:t>
            </a:r>
            <a:r>
              <a:rPr lang="zh-CN" altLang="en-US" b="1" dirty="0" smtClean="0"/>
              <a:t>“乡原</a:t>
            </a:r>
            <a:r>
              <a:rPr lang="en-US" b="1" dirty="0" smtClean="0"/>
              <a:t>,</a:t>
            </a:r>
            <a:r>
              <a:rPr lang="zh-CN" altLang="en-US" b="1" dirty="0" smtClean="0"/>
              <a:t>德之贼也。”</a:t>
            </a:r>
          </a:p>
          <a:p>
            <a:r>
              <a:rPr lang="en-US" b="1" dirty="0" smtClean="0"/>
              <a:t> (1)</a:t>
            </a:r>
            <a:r>
              <a:rPr lang="zh-CN" altLang="en-US" b="1" dirty="0" smtClean="0"/>
              <a:t>从材料中看</a:t>
            </a:r>
            <a:r>
              <a:rPr lang="en-US" b="1" dirty="0" smtClean="0"/>
              <a:t>,</a:t>
            </a:r>
            <a:r>
              <a:rPr lang="zh-CN" altLang="en-US" b="1" dirty="0" smtClean="0"/>
              <a:t>曾子每日反省自我</a:t>
            </a:r>
            <a:r>
              <a:rPr lang="en-US" b="1" dirty="0" smtClean="0"/>
              <a:t>,</a:t>
            </a:r>
            <a:r>
              <a:rPr lang="zh-CN" altLang="en-US" b="1" dirty="0" smtClean="0"/>
              <a:t>希望达到的标准与孔子“</a:t>
            </a:r>
            <a:r>
              <a:rPr lang="zh-CN" altLang="en-US" b="1" u="sng" dirty="0" smtClean="0"/>
              <a:t>　　　　</a:t>
            </a:r>
            <a:r>
              <a:rPr lang="zh-CN" altLang="en-US" b="1" dirty="0" smtClean="0"/>
              <a:t>”的择友标准相似。</a:t>
            </a:r>
            <a:r>
              <a:rPr lang="en-US" b="1" dirty="0" smtClean="0"/>
              <a:t>(</a:t>
            </a:r>
            <a:r>
              <a:rPr lang="zh-CN" altLang="en-US" b="1" dirty="0" smtClean="0"/>
              <a:t>请引用</a:t>
            </a:r>
            <a:r>
              <a:rPr lang="en-US" altLang="zh-CN" b="1" dirty="0" smtClean="0"/>
              <a:t>《</a:t>
            </a:r>
            <a:r>
              <a:rPr lang="zh-CN" altLang="en-US" b="1" dirty="0" smtClean="0"/>
              <a:t>论语</a:t>
            </a:r>
            <a:r>
              <a:rPr lang="en-US" altLang="zh-CN" b="1" dirty="0" smtClean="0"/>
              <a:t>》</a:t>
            </a:r>
            <a:r>
              <a:rPr lang="zh-CN" altLang="en-US" b="1" dirty="0" smtClean="0"/>
              <a:t>中的原句回答</a:t>
            </a:r>
            <a:r>
              <a:rPr lang="en-US" b="1" dirty="0" smtClean="0"/>
              <a:t>) </a:t>
            </a:r>
            <a:endParaRPr lang="zh-CN" altLang="en-US" b="1" dirty="0" smtClean="0"/>
          </a:p>
          <a:p>
            <a:r>
              <a:rPr lang="en-US" b="1" dirty="0" smtClean="0"/>
              <a:t>(2)</a:t>
            </a:r>
            <a:r>
              <a:rPr lang="zh-CN" altLang="en-US" b="1" dirty="0" smtClean="0"/>
              <a:t>结合后三则材料</a:t>
            </a:r>
            <a:r>
              <a:rPr lang="en-US" b="1" dirty="0" smtClean="0"/>
              <a:t>,</a:t>
            </a:r>
            <a:r>
              <a:rPr lang="zh-CN" altLang="en-US" b="1" dirty="0" smtClean="0"/>
              <a:t>简析儒家在与人交往和对人评价中所体现出的中庸思想的原则是什么。</a:t>
            </a:r>
            <a:endParaRPr lang="en-US" altLang="zh-CN" b="1" dirty="0" smtClean="0"/>
          </a:p>
          <a:p>
            <a:r>
              <a:rPr lang="zh-CN" altLang="en-US" b="1" u="sng" dirty="0" smtClean="0"/>
              <a:t>解析</a:t>
            </a:r>
            <a:r>
              <a:rPr lang="en-US" b="1" u="sng" dirty="0" smtClean="0"/>
              <a:t>:</a:t>
            </a:r>
            <a:r>
              <a:rPr lang="zh-CN" altLang="en-US" b="1" u="sng" dirty="0" smtClean="0"/>
              <a:t>解答第</a:t>
            </a:r>
            <a:r>
              <a:rPr lang="en-US" b="1" u="sng" dirty="0" smtClean="0"/>
              <a:t>(1)</a:t>
            </a:r>
            <a:r>
              <a:rPr lang="zh-CN" altLang="en-US" b="1" u="sng" dirty="0" smtClean="0"/>
              <a:t>题</a:t>
            </a:r>
            <a:r>
              <a:rPr lang="en-US" b="1" u="sng" dirty="0" smtClean="0"/>
              <a:t>,</a:t>
            </a:r>
            <a:r>
              <a:rPr lang="zh-CN" altLang="en-US" b="1" u="sng" dirty="0" smtClean="0"/>
              <a:t>先要明白曾子对自己的三个要求各代表了哪三个方面</a:t>
            </a:r>
            <a:r>
              <a:rPr lang="en-US" b="1" u="sng" dirty="0" smtClean="0"/>
              <a:t>,</a:t>
            </a:r>
            <a:r>
              <a:rPr lang="zh-CN" altLang="en-US" b="1" u="sng" dirty="0" smtClean="0"/>
              <a:t>然后还要熟悉课文</a:t>
            </a:r>
            <a:r>
              <a:rPr lang="en-US" b="1" u="sng" dirty="0" smtClean="0"/>
              <a:t>,</a:t>
            </a:r>
            <a:r>
              <a:rPr lang="zh-CN" altLang="en-US" b="1" u="sng" dirty="0" smtClean="0"/>
              <a:t>熟悉孔子的交友观。</a:t>
            </a:r>
            <a:endParaRPr lang="zh-CN" altLang="en-US" b="1" dirty="0" smtClean="0"/>
          </a:p>
          <a:p>
            <a:r>
              <a:rPr lang="zh-CN" altLang="en-US" b="1" u="sng" dirty="0" smtClean="0"/>
              <a:t>第二则材料强调与人交往要适度</a:t>
            </a:r>
            <a:r>
              <a:rPr lang="en-US" b="1" u="sng" dirty="0" smtClean="0"/>
              <a:t>,</a:t>
            </a:r>
            <a:r>
              <a:rPr lang="zh-CN" altLang="en-US" b="1" u="sng" dirty="0" smtClean="0"/>
              <a:t>第三、四段材料强调都是义</a:t>
            </a:r>
            <a:r>
              <a:rPr lang="en-US" b="1" u="sng" dirty="0" smtClean="0"/>
              <a:t>:</a:t>
            </a:r>
            <a:r>
              <a:rPr lang="zh-CN" altLang="en-US" b="1" u="sng" dirty="0" smtClean="0"/>
              <a:t>君子坚守“义”</a:t>
            </a:r>
            <a:r>
              <a:rPr lang="en-US" b="1" u="sng" dirty="0" smtClean="0"/>
              <a:t>,</a:t>
            </a:r>
            <a:r>
              <a:rPr lang="zh-CN" altLang="en-US" b="1" u="sng" dirty="0" smtClean="0"/>
              <a:t>所以周而不比</a:t>
            </a:r>
            <a:r>
              <a:rPr lang="en-US" b="1" u="sng" dirty="0" smtClean="0"/>
              <a:t>;</a:t>
            </a:r>
            <a:r>
              <a:rPr lang="zh-CN" altLang="en-US" b="1" u="sng" dirty="0" smtClean="0"/>
              <a:t>乡原就是不讲是非原则的好好先生。</a:t>
            </a:r>
            <a:endParaRPr lang="zh-CN" altLang="en-US" b="1" dirty="0" smtClean="0"/>
          </a:p>
          <a:p>
            <a:endParaRPr lang="zh-CN" altLang="en-US" b="1" dirty="0" smtClean="0"/>
          </a:p>
          <a:p>
            <a:endParaRPr lang="zh-CN" altLang="en-US" b="1"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599090"/>
            <a:ext cx="10515600" cy="5577873"/>
          </a:xfrm>
        </p:spPr>
        <p:txBody>
          <a:bodyPr>
            <a:noAutofit/>
          </a:bodyPr>
          <a:lstStyle/>
          <a:p>
            <a:r>
              <a:rPr lang="en-US" sz="3200" b="1" dirty="0" smtClean="0"/>
              <a:t>(1)</a:t>
            </a:r>
            <a:r>
              <a:rPr lang="zh-CN" altLang="en-US" sz="3200" b="1" dirty="0" smtClean="0"/>
              <a:t>从材料中看</a:t>
            </a:r>
            <a:r>
              <a:rPr lang="en-US" sz="3200" b="1" dirty="0" smtClean="0"/>
              <a:t>,</a:t>
            </a:r>
            <a:r>
              <a:rPr lang="zh-CN" altLang="en-US" sz="3200" b="1" dirty="0" smtClean="0"/>
              <a:t>曾子每日反省自我</a:t>
            </a:r>
            <a:r>
              <a:rPr lang="en-US" sz="3200" b="1" dirty="0" smtClean="0"/>
              <a:t>,</a:t>
            </a:r>
            <a:r>
              <a:rPr lang="zh-CN" altLang="en-US" sz="3200" b="1" dirty="0" smtClean="0"/>
              <a:t>希望达到的标准与孔子“</a:t>
            </a:r>
            <a:r>
              <a:rPr lang="zh-CN" altLang="en-US" sz="3200" b="1" u="sng" dirty="0" smtClean="0"/>
              <a:t>　　　　</a:t>
            </a:r>
            <a:r>
              <a:rPr lang="zh-CN" altLang="en-US" sz="3200" b="1" dirty="0" smtClean="0"/>
              <a:t>”的择友标准相似。</a:t>
            </a:r>
            <a:r>
              <a:rPr lang="en-US" sz="3200" b="1" dirty="0" smtClean="0"/>
              <a:t>(</a:t>
            </a:r>
            <a:r>
              <a:rPr lang="zh-CN" altLang="en-US" sz="3200" b="1" dirty="0" smtClean="0"/>
              <a:t>请引用</a:t>
            </a:r>
            <a:r>
              <a:rPr lang="en-US" altLang="zh-CN" sz="3200" b="1" dirty="0" smtClean="0"/>
              <a:t>《</a:t>
            </a:r>
            <a:r>
              <a:rPr lang="zh-CN" altLang="en-US" sz="3200" b="1" dirty="0" smtClean="0"/>
              <a:t>论语</a:t>
            </a:r>
            <a:r>
              <a:rPr lang="en-US" altLang="zh-CN" sz="3200" b="1" dirty="0" smtClean="0"/>
              <a:t>》</a:t>
            </a:r>
            <a:r>
              <a:rPr lang="zh-CN" altLang="en-US" sz="3200" b="1" dirty="0" smtClean="0"/>
              <a:t>中的原句回答</a:t>
            </a:r>
            <a:r>
              <a:rPr lang="en-US" sz="3200" b="1" dirty="0" smtClean="0"/>
              <a:t>) </a:t>
            </a:r>
            <a:endParaRPr lang="zh-CN" altLang="en-US" sz="3200" b="1" dirty="0" smtClean="0"/>
          </a:p>
          <a:p>
            <a:r>
              <a:rPr lang="en-US" sz="3200" b="1" u="sng" dirty="0" smtClean="0">
                <a:solidFill>
                  <a:srgbClr val="FF0000"/>
                </a:solidFill>
              </a:rPr>
              <a:t>(1)</a:t>
            </a:r>
            <a:r>
              <a:rPr lang="zh-CN" altLang="en-US" sz="3200" b="1" u="sng" dirty="0" smtClean="0">
                <a:solidFill>
                  <a:srgbClr val="FF0000"/>
                </a:solidFill>
              </a:rPr>
              <a:t>友直</a:t>
            </a:r>
            <a:r>
              <a:rPr lang="en-US" sz="3200" b="1" u="sng" dirty="0" smtClean="0">
                <a:solidFill>
                  <a:srgbClr val="FF0000"/>
                </a:solidFill>
              </a:rPr>
              <a:t>,</a:t>
            </a:r>
            <a:r>
              <a:rPr lang="zh-CN" altLang="en-US" sz="3200" b="1" u="sng" dirty="0" smtClean="0">
                <a:solidFill>
                  <a:srgbClr val="FF0000"/>
                </a:solidFill>
              </a:rPr>
              <a:t>友谅</a:t>
            </a:r>
            <a:r>
              <a:rPr lang="en-US" sz="3200" b="1" u="sng" dirty="0" smtClean="0">
                <a:solidFill>
                  <a:srgbClr val="FF0000"/>
                </a:solidFill>
              </a:rPr>
              <a:t>,</a:t>
            </a:r>
            <a:r>
              <a:rPr lang="zh-CN" altLang="en-US" sz="3200" b="1" u="sng" dirty="0" smtClean="0">
                <a:solidFill>
                  <a:srgbClr val="FF0000"/>
                </a:solidFill>
              </a:rPr>
              <a:t>友多闻</a:t>
            </a:r>
            <a:r>
              <a:rPr lang="en-US" sz="3200" b="1" u="sng" dirty="0" smtClean="0">
                <a:solidFill>
                  <a:srgbClr val="FF0000"/>
                </a:solidFill>
              </a:rPr>
              <a:t>,</a:t>
            </a:r>
            <a:r>
              <a:rPr lang="zh-CN" altLang="en-US" sz="3200" b="1" u="sng" dirty="0" smtClean="0">
                <a:solidFill>
                  <a:srgbClr val="FF0000"/>
                </a:solidFill>
              </a:rPr>
              <a:t>益矣</a:t>
            </a:r>
            <a:endParaRPr lang="zh-CN" altLang="en-US" sz="3200" b="1" dirty="0" smtClean="0"/>
          </a:p>
          <a:p>
            <a:r>
              <a:rPr lang="en-US" sz="3200" b="1" dirty="0" smtClean="0"/>
              <a:t>(2)</a:t>
            </a:r>
            <a:r>
              <a:rPr lang="zh-CN" altLang="en-US" sz="3200" b="1" dirty="0" smtClean="0"/>
              <a:t>结合后三则材料</a:t>
            </a:r>
            <a:r>
              <a:rPr lang="en-US" sz="3200" b="1" dirty="0" smtClean="0"/>
              <a:t>,</a:t>
            </a:r>
            <a:r>
              <a:rPr lang="zh-CN" altLang="en-US" sz="3200" b="1" dirty="0" smtClean="0"/>
              <a:t>简析儒家在与人交往和对人评价中所体现出的中庸思想的原则是什么。</a:t>
            </a:r>
          </a:p>
          <a:p>
            <a:r>
              <a:rPr lang="en-US" sz="3200" b="1" u="sng" dirty="0" smtClean="0"/>
              <a:t>(2)</a:t>
            </a:r>
            <a:r>
              <a:rPr lang="zh-CN" altLang="en-US" sz="3200" b="1" u="sng" dirty="0" smtClean="0">
                <a:solidFill>
                  <a:srgbClr val="FF0000"/>
                </a:solidFill>
              </a:rPr>
              <a:t>第二段材料中</a:t>
            </a:r>
            <a:r>
              <a:rPr lang="en-US" sz="3200" b="1" u="sng" dirty="0" smtClean="0">
                <a:solidFill>
                  <a:srgbClr val="FF0000"/>
                </a:solidFill>
              </a:rPr>
              <a:t>,</a:t>
            </a:r>
            <a:r>
              <a:rPr lang="zh-CN" altLang="en-US" sz="3200" b="1" u="sng" dirty="0" smtClean="0">
                <a:solidFill>
                  <a:srgbClr val="FF0000"/>
                </a:solidFill>
              </a:rPr>
              <a:t>孔子认为与人交往</a:t>
            </a:r>
            <a:r>
              <a:rPr lang="en-US" sz="3200" b="1" u="sng" dirty="0" smtClean="0">
                <a:solidFill>
                  <a:srgbClr val="FF0000"/>
                </a:solidFill>
              </a:rPr>
              <a:t>,</a:t>
            </a:r>
            <a:r>
              <a:rPr lang="zh-CN" altLang="en-US" sz="3200" b="1" u="sng" dirty="0" smtClean="0">
                <a:solidFill>
                  <a:srgbClr val="FF0000"/>
                </a:solidFill>
              </a:rPr>
              <a:t>既要忠言相劝</a:t>
            </a:r>
            <a:r>
              <a:rPr lang="en-US" sz="3200" b="1" u="sng" dirty="0" smtClean="0">
                <a:solidFill>
                  <a:srgbClr val="FF0000"/>
                </a:solidFill>
              </a:rPr>
              <a:t>,</a:t>
            </a:r>
            <a:r>
              <a:rPr lang="zh-CN" altLang="en-US" sz="3200" b="1" u="sng" dirty="0" smtClean="0">
                <a:solidFill>
                  <a:srgbClr val="FF0000"/>
                </a:solidFill>
              </a:rPr>
              <a:t>也不必自取其辱</a:t>
            </a:r>
            <a:r>
              <a:rPr lang="en-US" sz="3200" b="1" u="sng" dirty="0" smtClean="0">
                <a:solidFill>
                  <a:srgbClr val="FF0000"/>
                </a:solidFill>
              </a:rPr>
              <a:t>,</a:t>
            </a:r>
            <a:r>
              <a:rPr lang="zh-CN" altLang="en-US" sz="3200" b="1" u="sng" dirty="0" smtClean="0">
                <a:solidFill>
                  <a:srgbClr val="FF0000"/>
                </a:solidFill>
              </a:rPr>
              <a:t>体现了中庸思想中适度适中的原则</a:t>
            </a:r>
            <a:r>
              <a:rPr lang="en-US" sz="3200" b="1" u="sng" dirty="0" smtClean="0">
                <a:solidFill>
                  <a:srgbClr val="FF0000"/>
                </a:solidFill>
              </a:rPr>
              <a:t>,</a:t>
            </a:r>
            <a:r>
              <a:rPr lang="zh-CN" altLang="en-US" sz="3200" b="1" u="sng" dirty="0" smtClean="0">
                <a:solidFill>
                  <a:srgbClr val="FF0000"/>
                </a:solidFill>
              </a:rPr>
              <a:t>第三、四段材料中孔子评价君子因义而团结</a:t>
            </a:r>
            <a:r>
              <a:rPr lang="en-US" sz="3200" b="1" u="sng" dirty="0" smtClean="0">
                <a:solidFill>
                  <a:srgbClr val="FF0000"/>
                </a:solidFill>
              </a:rPr>
              <a:t>,</a:t>
            </a:r>
            <a:r>
              <a:rPr lang="zh-CN" altLang="en-US" sz="3200" b="1" u="sng" dirty="0" smtClean="0">
                <a:solidFill>
                  <a:srgbClr val="FF0000"/>
                </a:solidFill>
              </a:rPr>
              <a:t>非因利而勾结</a:t>
            </a:r>
            <a:r>
              <a:rPr lang="en-US" sz="3200" b="1" u="sng" dirty="0" smtClean="0">
                <a:solidFill>
                  <a:srgbClr val="FF0000"/>
                </a:solidFill>
              </a:rPr>
              <a:t>,</a:t>
            </a:r>
            <a:r>
              <a:rPr lang="zh-CN" altLang="en-US" sz="3200" b="1" u="sng" dirty="0" smtClean="0">
                <a:solidFill>
                  <a:srgbClr val="FF0000"/>
                </a:solidFill>
              </a:rPr>
              <a:t>并批评了乡原式的好好先生表面忠厚</a:t>
            </a:r>
            <a:r>
              <a:rPr lang="en-US" sz="3200" b="1" u="sng" dirty="0" smtClean="0">
                <a:solidFill>
                  <a:srgbClr val="FF0000"/>
                </a:solidFill>
              </a:rPr>
              <a:t>,</a:t>
            </a:r>
            <a:r>
              <a:rPr lang="zh-CN" altLang="en-US" sz="3200" b="1" u="sng" dirty="0" smtClean="0">
                <a:solidFill>
                  <a:srgbClr val="FF0000"/>
                </a:solidFill>
              </a:rPr>
              <a:t>实则混淆是非</a:t>
            </a:r>
            <a:r>
              <a:rPr lang="en-US" sz="3200" b="1" u="sng" dirty="0" smtClean="0">
                <a:solidFill>
                  <a:srgbClr val="FF0000"/>
                </a:solidFill>
              </a:rPr>
              <a:t>,</a:t>
            </a:r>
            <a:r>
              <a:rPr lang="zh-CN" altLang="en-US" sz="3200" b="1" u="sng" dirty="0" smtClean="0">
                <a:solidFill>
                  <a:srgbClr val="FF0000"/>
                </a:solidFill>
              </a:rPr>
              <a:t>是道德的破坏者</a:t>
            </a:r>
            <a:r>
              <a:rPr lang="en-US" sz="3200" b="1" u="sng" dirty="0" smtClean="0">
                <a:solidFill>
                  <a:srgbClr val="FF0000"/>
                </a:solidFill>
              </a:rPr>
              <a:t>,</a:t>
            </a:r>
            <a:r>
              <a:rPr lang="zh-CN" altLang="en-US" sz="3200" b="1" u="sng" dirty="0" smtClean="0">
                <a:solidFill>
                  <a:srgbClr val="FF0000"/>
                </a:solidFill>
              </a:rPr>
              <a:t>体现出儒家中庸思想以义为原则的思想。</a:t>
            </a:r>
            <a:endParaRPr lang="zh-CN" altLang="en-US" sz="3200" b="1" dirty="0" smtClean="0">
              <a:solidFill>
                <a:srgbClr val="FF0000"/>
              </a:solidFill>
            </a:endParaRPr>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646386"/>
            <a:ext cx="10515600" cy="5530577"/>
          </a:xfrm>
        </p:spPr>
        <p:txBody>
          <a:bodyPr>
            <a:normAutofit/>
          </a:bodyPr>
          <a:lstStyle/>
          <a:p>
            <a:r>
              <a:rPr lang="zh-CN" altLang="en-US" sz="3200" b="1" dirty="0" smtClean="0"/>
              <a:t>阅读下面文字</a:t>
            </a:r>
            <a:r>
              <a:rPr lang="en-US" sz="3200" b="1" dirty="0" smtClean="0"/>
              <a:t>,</a:t>
            </a:r>
            <a:r>
              <a:rPr lang="zh-CN" altLang="en-US" sz="3200" b="1" dirty="0" smtClean="0"/>
              <a:t>完成第</a:t>
            </a:r>
            <a:r>
              <a:rPr lang="en-US" sz="3200" b="1" dirty="0" smtClean="0"/>
              <a:t>(1)~(2)</a:t>
            </a:r>
            <a:r>
              <a:rPr lang="zh-CN" altLang="en-US" sz="3200" b="1" dirty="0" smtClean="0"/>
              <a:t>题。</a:t>
            </a:r>
          </a:p>
          <a:p>
            <a:r>
              <a:rPr lang="zh-CN" altLang="en-US" sz="3200" b="1" dirty="0" smtClean="0"/>
              <a:t>①曾子曰</a:t>
            </a:r>
            <a:r>
              <a:rPr lang="en-US" sz="3200" b="1" dirty="0" smtClean="0"/>
              <a:t>:</a:t>
            </a:r>
            <a:r>
              <a:rPr lang="zh-CN" altLang="en-US" sz="3200" b="1" dirty="0" smtClean="0"/>
              <a:t>“君子以文会友</a:t>
            </a:r>
            <a:r>
              <a:rPr lang="en-US" sz="3200" b="1" dirty="0" smtClean="0"/>
              <a:t>,</a:t>
            </a:r>
            <a:r>
              <a:rPr lang="zh-CN" altLang="en-US" sz="3200" b="1" dirty="0" smtClean="0"/>
              <a:t>以友辅仁。”</a:t>
            </a:r>
            <a:r>
              <a:rPr lang="en-US" sz="3200" b="1" dirty="0" smtClean="0"/>
              <a:t>(</a:t>
            </a:r>
            <a:r>
              <a:rPr lang="en-US" altLang="zh-CN" sz="3200" b="1" dirty="0" smtClean="0"/>
              <a:t>《</a:t>
            </a:r>
            <a:r>
              <a:rPr lang="zh-CN" altLang="en-US" sz="3200" b="1" dirty="0" smtClean="0"/>
              <a:t>论语</a:t>
            </a:r>
            <a:r>
              <a:rPr lang="en-US" altLang="zh-CN" sz="3200" b="1" dirty="0" smtClean="0"/>
              <a:t>·</a:t>
            </a:r>
            <a:r>
              <a:rPr lang="zh-CN" altLang="en-US" sz="3200" b="1" dirty="0" smtClean="0"/>
              <a:t>颜渊</a:t>
            </a:r>
            <a:r>
              <a:rPr lang="en-US" altLang="zh-CN" sz="3200" b="1" dirty="0" smtClean="0"/>
              <a:t>》</a:t>
            </a:r>
            <a:r>
              <a:rPr lang="en-US" sz="3200" b="1" dirty="0" smtClean="0"/>
              <a:t>)</a:t>
            </a:r>
            <a:endParaRPr lang="zh-CN" altLang="en-US" sz="3200" b="1" dirty="0" smtClean="0"/>
          </a:p>
          <a:p>
            <a:r>
              <a:rPr lang="zh-CN" altLang="en-US" sz="3200" b="1" dirty="0" smtClean="0"/>
              <a:t>②子曰</a:t>
            </a:r>
            <a:r>
              <a:rPr lang="en-US" sz="3200" b="1" dirty="0" smtClean="0"/>
              <a:t>:</a:t>
            </a:r>
            <a:r>
              <a:rPr lang="zh-CN" altLang="en-US" sz="3200" b="1" dirty="0" smtClean="0"/>
              <a:t>“君子不重则不威</a:t>
            </a:r>
            <a:r>
              <a:rPr lang="en-US" sz="3200" b="1" dirty="0" smtClean="0"/>
              <a:t>;</a:t>
            </a:r>
            <a:r>
              <a:rPr lang="zh-CN" altLang="en-US" sz="3200" b="1" dirty="0" smtClean="0"/>
              <a:t>学则不固。主忠信。无友不如己者</a:t>
            </a:r>
            <a:r>
              <a:rPr lang="en-US" sz="3200" b="1" dirty="0" smtClean="0"/>
              <a:t>;</a:t>
            </a:r>
            <a:r>
              <a:rPr lang="zh-CN" altLang="en-US" sz="3200" b="1" dirty="0" smtClean="0"/>
              <a:t>过则勿惮改。”</a:t>
            </a:r>
            <a:r>
              <a:rPr lang="en-US" sz="3200" b="1" dirty="0" smtClean="0"/>
              <a:t>(</a:t>
            </a:r>
            <a:r>
              <a:rPr lang="en-US" altLang="zh-CN" sz="3200" b="1" dirty="0" smtClean="0"/>
              <a:t>《</a:t>
            </a:r>
            <a:r>
              <a:rPr lang="zh-CN" altLang="en-US" sz="3200" b="1" dirty="0" smtClean="0"/>
              <a:t>论语</a:t>
            </a:r>
            <a:r>
              <a:rPr lang="en-US" altLang="zh-CN" sz="3200" b="1" dirty="0" smtClean="0"/>
              <a:t>·</a:t>
            </a:r>
            <a:r>
              <a:rPr lang="zh-CN" altLang="en-US" sz="3200" b="1" dirty="0" smtClean="0"/>
              <a:t>学而</a:t>
            </a:r>
            <a:r>
              <a:rPr lang="en-US" altLang="zh-CN" sz="3200" b="1" dirty="0" smtClean="0"/>
              <a:t>》</a:t>
            </a:r>
            <a:r>
              <a:rPr lang="en-US" sz="3200" b="1" dirty="0" smtClean="0"/>
              <a:t>)</a:t>
            </a:r>
            <a:endParaRPr lang="zh-CN" altLang="en-US" sz="3200" b="1" dirty="0" smtClean="0"/>
          </a:p>
          <a:p>
            <a:r>
              <a:rPr lang="zh-CN" altLang="en-US" sz="3200" b="1" dirty="0" smtClean="0"/>
              <a:t>③孔子曰</a:t>
            </a:r>
            <a:r>
              <a:rPr lang="en-US" sz="3200" b="1" dirty="0" smtClean="0"/>
              <a:t>:</a:t>
            </a:r>
            <a:r>
              <a:rPr lang="zh-CN" altLang="en-US" sz="3200" b="1" dirty="0" smtClean="0"/>
              <a:t>“丘死之后</a:t>
            </a:r>
            <a:r>
              <a:rPr lang="en-US" sz="3200" b="1" dirty="0" smtClean="0"/>
              <a:t>,</a:t>
            </a:r>
            <a:r>
              <a:rPr lang="zh-CN" altLang="en-US" sz="3200" b="1" dirty="0" smtClean="0"/>
              <a:t>商也日益</a:t>
            </a:r>
            <a:r>
              <a:rPr lang="en-US" sz="3200" b="1" dirty="0" smtClean="0"/>
              <a:t>,</a:t>
            </a:r>
            <a:r>
              <a:rPr lang="zh-CN" altLang="en-US" sz="3200" b="1" dirty="0" smtClean="0"/>
              <a:t>赐也日损。商也好与贤己者处</a:t>
            </a:r>
            <a:r>
              <a:rPr lang="en-US" sz="3200" b="1" dirty="0" smtClean="0"/>
              <a:t>,</a:t>
            </a:r>
            <a:r>
              <a:rPr lang="zh-CN" altLang="en-US" sz="3200" b="1" dirty="0" smtClean="0"/>
              <a:t>赐也好说不如己者。”</a:t>
            </a:r>
            <a:r>
              <a:rPr lang="en-US" sz="3200" b="1" dirty="0" smtClean="0"/>
              <a:t>(</a:t>
            </a:r>
            <a:r>
              <a:rPr lang="en-US" altLang="zh-CN" sz="3200" b="1" dirty="0" smtClean="0"/>
              <a:t>《</a:t>
            </a:r>
            <a:r>
              <a:rPr lang="zh-CN" altLang="en-US" sz="3200" b="1" dirty="0" smtClean="0"/>
              <a:t>说苑</a:t>
            </a:r>
            <a:r>
              <a:rPr lang="en-US" altLang="zh-CN" sz="3200" b="1" dirty="0" smtClean="0"/>
              <a:t>·</a:t>
            </a:r>
            <a:r>
              <a:rPr lang="zh-CN" altLang="en-US" sz="3200" b="1" dirty="0" smtClean="0"/>
              <a:t>杂言篇</a:t>
            </a:r>
            <a:r>
              <a:rPr lang="en-US" altLang="zh-CN" sz="3200" b="1" dirty="0" smtClean="0"/>
              <a:t>》</a:t>
            </a:r>
            <a:r>
              <a:rPr lang="en-US" sz="3200" b="1" dirty="0" smtClean="0"/>
              <a:t>)</a:t>
            </a:r>
            <a:endParaRPr lang="zh-CN" altLang="en-US" sz="3200" b="1" dirty="0" smtClean="0"/>
          </a:p>
          <a:p>
            <a:r>
              <a:rPr lang="en-US" sz="3200" b="1" dirty="0" smtClean="0"/>
              <a:t>(1)</a:t>
            </a:r>
            <a:r>
              <a:rPr lang="zh-CN" altLang="en-US" sz="3200" b="1" dirty="0" smtClean="0"/>
              <a:t>根据上述文字</a:t>
            </a:r>
            <a:r>
              <a:rPr lang="en-US" sz="3200" b="1" dirty="0" smtClean="0"/>
              <a:t>,</a:t>
            </a:r>
            <a:r>
              <a:rPr lang="zh-CN" altLang="en-US" sz="3200" b="1" dirty="0" smtClean="0"/>
              <a:t>简述儒家主张的交友原则和目的。</a:t>
            </a:r>
          </a:p>
          <a:p>
            <a:r>
              <a:rPr lang="en-US" sz="3200" b="1" dirty="0" smtClean="0"/>
              <a:t> (2)</a:t>
            </a:r>
            <a:r>
              <a:rPr lang="zh-CN" altLang="en-US" sz="3200" b="1" dirty="0" smtClean="0"/>
              <a:t>孔子对“商”“赐”的断言及依据是什么</a:t>
            </a:r>
            <a:r>
              <a:rPr lang="en-US" sz="3200" b="1" dirty="0" smtClean="0"/>
              <a:t>?</a:t>
            </a:r>
            <a:r>
              <a:rPr lang="zh-CN" altLang="en-US" sz="3200" b="1" dirty="0" smtClean="0"/>
              <a:t>从中你得到怎样的启示</a:t>
            </a:r>
            <a:r>
              <a:rPr lang="en-US" sz="3200" b="1" dirty="0" smtClean="0"/>
              <a:t>?</a:t>
            </a:r>
            <a:endParaRPr lang="zh-CN" altLang="en-US" sz="3200" b="1" dirty="0" smtClean="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409903"/>
            <a:ext cx="10515600" cy="5767060"/>
          </a:xfrm>
        </p:spPr>
        <p:txBody>
          <a:bodyPr>
            <a:normAutofit/>
          </a:bodyPr>
          <a:lstStyle/>
          <a:p>
            <a:r>
              <a:rPr lang="en-US" sz="3600" dirty="0" smtClean="0"/>
              <a:t>(1)</a:t>
            </a:r>
            <a:r>
              <a:rPr lang="zh-CN" altLang="en-US" sz="3600" dirty="0" smtClean="0"/>
              <a:t>根据上述文字</a:t>
            </a:r>
            <a:r>
              <a:rPr lang="en-US" sz="3600" dirty="0" smtClean="0"/>
              <a:t>,</a:t>
            </a:r>
            <a:r>
              <a:rPr lang="zh-CN" altLang="en-US" sz="3600" dirty="0" smtClean="0"/>
              <a:t>简述儒家主张的交友原则和目的。</a:t>
            </a:r>
          </a:p>
          <a:p>
            <a:r>
              <a:rPr lang="en-US" sz="3600" u="sng" dirty="0" smtClean="0">
                <a:solidFill>
                  <a:srgbClr val="FF0000"/>
                </a:solidFill>
              </a:rPr>
              <a:t>   </a:t>
            </a:r>
            <a:r>
              <a:rPr lang="zh-CN" altLang="en-US" sz="3600" u="sng" dirty="0" smtClean="0">
                <a:solidFill>
                  <a:srgbClr val="FF0000"/>
                </a:solidFill>
              </a:rPr>
              <a:t>交友原则</a:t>
            </a:r>
            <a:r>
              <a:rPr lang="en-US" sz="3600" u="sng" dirty="0" smtClean="0">
                <a:solidFill>
                  <a:srgbClr val="FF0000"/>
                </a:solidFill>
              </a:rPr>
              <a:t>:</a:t>
            </a:r>
            <a:r>
              <a:rPr lang="zh-CN" altLang="en-US" sz="3600" u="sng" dirty="0" smtClean="0">
                <a:solidFill>
                  <a:srgbClr val="FF0000"/>
                </a:solidFill>
              </a:rPr>
              <a:t>无友不如己者。</a:t>
            </a:r>
            <a:endParaRPr lang="en-US" altLang="zh-CN" sz="3600" u="sng" dirty="0" smtClean="0">
              <a:solidFill>
                <a:srgbClr val="FF0000"/>
              </a:solidFill>
            </a:endParaRPr>
          </a:p>
          <a:p>
            <a:r>
              <a:rPr lang="en-US" altLang="zh-CN" sz="3600" u="sng" dirty="0" smtClean="0">
                <a:solidFill>
                  <a:srgbClr val="FF0000"/>
                </a:solidFill>
              </a:rPr>
              <a:t>   </a:t>
            </a:r>
            <a:r>
              <a:rPr lang="zh-CN" altLang="en-US" sz="3600" u="sng" dirty="0" smtClean="0">
                <a:solidFill>
                  <a:srgbClr val="FF0000"/>
                </a:solidFill>
              </a:rPr>
              <a:t>交友目的</a:t>
            </a:r>
            <a:r>
              <a:rPr lang="en-US" sz="3600" u="sng" dirty="0" smtClean="0">
                <a:solidFill>
                  <a:srgbClr val="FF0000"/>
                </a:solidFill>
              </a:rPr>
              <a:t>:</a:t>
            </a:r>
            <a:r>
              <a:rPr lang="zh-CN" altLang="en-US" sz="3600" u="sng" dirty="0" smtClean="0">
                <a:solidFill>
                  <a:srgbClr val="FF0000"/>
                </a:solidFill>
              </a:rPr>
              <a:t>以友辅仁。</a:t>
            </a:r>
            <a:endParaRPr lang="zh-CN" altLang="en-US" sz="3600" dirty="0" smtClean="0">
              <a:solidFill>
                <a:srgbClr val="FF0000"/>
              </a:solidFill>
            </a:endParaRPr>
          </a:p>
          <a:p>
            <a:r>
              <a:rPr lang="en-US" sz="3600" dirty="0" smtClean="0"/>
              <a:t> (2)</a:t>
            </a:r>
            <a:r>
              <a:rPr lang="zh-CN" altLang="en-US" sz="3600" dirty="0" smtClean="0"/>
              <a:t>孔子对“商”“赐”的断言及依据是什么</a:t>
            </a:r>
            <a:r>
              <a:rPr lang="en-US" sz="3600" dirty="0" smtClean="0"/>
              <a:t>?</a:t>
            </a:r>
            <a:r>
              <a:rPr lang="zh-CN" altLang="en-US" sz="3600" dirty="0" smtClean="0"/>
              <a:t>从中你得到怎样的启示</a:t>
            </a:r>
            <a:r>
              <a:rPr lang="en-US" sz="3600" dirty="0" smtClean="0"/>
              <a:t>?</a:t>
            </a:r>
            <a:endParaRPr lang="zh-CN" altLang="en-US" sz="3600" dirty="0" smtClean="0"/>
          </a:p>
          <a:p>
            <a:r>
              <a:rPr lang="en-US" sz="3600" u="sng" dirty="0" smtClean="0"/>
              <a:t>1.</a:t>
            </a:r>
            <a:r>
              <a:rPr lang="zh-CN" altLang="en-US" sz="3600" u="sng" dirty="0" smtClean="0">
                <a:solidFill>
                  <a:srgbClr val="FF0000"/>
                </a:solidFill>
              </a:rPr>
              <a:t>商</a:t>
            </a:r>
            <a:r>
              <a:rPr lang="en-US" sz="3600" u="sng" dirty="0" smtClean="0">
                <a:solidFill>
                  <a:srgbClr val="FF0000"/>
                </a:solidFill>
              </a:rPr>
              <a:t>:</a:t>
            </a:r>
            <a:r>
              <a:rPr lang="zh-CN" altLang="en-US" sz="3600" u="sng" dirty="0" smtClean="0">
                <a:solidFill>
                  <a:srgbClr val="FF0000"/>
                </a:solidFill>
              </a:rPr>
              <a:t>“日益”。依据是</a:t>
            </a:r>
            <a:r>
              <a:rPr lang="en-US" sz="3600" u="sng" dirty="0" smtClean="0">
                <a:solidFill>
                  <a:srgbClr val="FF0000"/>
                </a:solidFill>
              </a:rPr>
              <a:t>:</a:t>
            </a:r>
            <a:r>
              <a:rPr lang="zh-CN" altLang="en-US" sz="3600" u="sng" dirty="0" smtClean="0">
                <a:solidFill>
                  <a:srgbClr val="FF0000"/>
                </a:solidFill>
              </a:rPr>
              <a:t>“好与贤己者处”</a:t>
            </a:r>
            <a:r>
              <a:rPr lang="en-US" sz="3600" u="sng" dirty="0" smtClean="0">
                <a:solidFill>
                  <a:srgbClr val="FF0000"/>
                </a:solidFill>
              </a:rPr>
              <a:t>;</a:t>
            </a:r>
          </a:p>
          <a:p>
            <a:r>
              <a:rPr lang="en-US" altLang="zh-CN" sz="3600" u="sng" dirty="0" smtClean="0">
                <a:solidFill>
                  <a:srgbClr val="FF0000"/>
                </a:solidFill>
              </a:rPr>
              <a:t>2.</a:t>
            </a:r>
            <a:r>
              <a:rPr lang="zh-CN" altLang="en-US" sz="3600" u="sng" dirty="0" smtClean="0">
                <a:solidFill>
                  <a:srgbClr val="FF0000"/>
                </a:solidFill>
              </a:rPr>
              <a:t>赐</a:t>
            </a:r>
            <a:r>
              <a:rPr lang="en-US" sz="3600" u="sng" dirty="0" smtClean="0">
                <a:solidFill>
                  <a:srgbClr val="FF0000"/>
                </a:solidFill>
              </a:rPr>
              <a:t>:</a:t>
            </a:r>
            <a:r>
              <a:rPr lang="zh-CN" altLang="en-US" sz="3600" u="sng" dirty="0" smtClean="0">
                <a:solidFill>
                  <a:srgbClr val="FF0000"/>
                </a:solidFill>
              </a:rPr>
              <a:t>“日损”。依据是</a:t>
            </a:r>
            <a:r>
              <a:rPr lang="en-US" sz="3600" u="sng" dirty="0" smtClean="0">
                <a:solidFill>
                  <a:srgbClr val="FF0000"/>
                </a:solidFill>
              </a:rPr>
              <a:t>:</a:t>
            </a:r>
            <a:r>
              <a:rPr lang="zh-CN" altLang="en-US" sz="3600" u="sng" dirty="0" smtClean="0">
                <a:solidFill>
                  <a:srgbClr val="FF0000"/>
                </a:solidFill>
              </a:rPr>
              <a:t>“好说不如己者”。启示</a:t>
            </a:r>
            <a:r>
              <a:rPr lang="en-US" sz="3600" u="sng" dirty="0" smtClean="0">
                <a:solidFill>
                  <a:srgbClr val="FF0000"/>
                </a:solidFill>
              </a:rPr>
              <a:t>:(</a:t>
            </a:r>
            <a:r>
              <a:rPr lang="zh-CN" altLang="en-US" sz="3600" u="sng" dirty="0" smtClean="0">
                <a:solidFill>
                  <a:srgbClr val="FF0000"/>
                </a:solidFill>
              </a:rPr>
              <a:t>略</a:t>
            </a:r>
            <a:r>
              <a:rPr lang="en-US" sz="3600" u="sng" dirty="0" smtClean="0">
                <a:solidFill>
                  <a:srgbClr val="FF0000"/>
                </a:solidFill>
              </a:rPr>
              <a:t>)</a:t>
            </a:r>
            <a:r>
              <a:rPr lang="zh-CN" altLang="en-US" sz="3600" u="sng" dirty="0" smtClean="0">
                <a:solidFill>
                  <a:srgbClr val="FF0000"/>
                </a:solidFill>
              </a:rPr>
              <a:t>。能结合材料</a:t>
            </a:r>
            <a:r>
              <a:rPr lang="en-US" sz="3600" u="sng" dirty="0" smtClean="0">
                <a:solidFill>
                  <a:srgbClr val="FF0000"/>
                </a:solidFill>
              </a:rPr>
              <a:t>,</a:t>
            </a:r>
            <a:r>
              <a:rPr lang="zh-CN" altLang="en-US" sz="3600" u="sng" dirty="0" smtClean="0">
                <a:solidFill>
                  <a:srgbClr val="FF0000"/>
                </a:solidFill>
              </a:rPr>
              <a:t>加以阐述即可。</a:t>
            </a:r>
            <a:endParaRPr lang="zh-CN" altLang="en-US" sz="3600" dirty="0" smtClean="0">
              <a:solidFill>
                <a:srgbClr val="FF0000"/>
              </a:solidFill>
            </a:endParaRPr>
          </a:p>
          <a:p>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583324"/>
            <a:ext cx="10896600" cy="5593639"/>
          </a:xfrm>
        </p:spPr>
        <p:txBody>
          <a:bodyPr>
            <a:noAutofit/>
          </a:bodyPr>
          <a:lstStyle/>
          <a:p>
            <a:r>
              <a:rPr lang="zh-CN" altLang="en-US" sz="3600" b="1" dirty="0" smtClean="0"/>
              <a:t>①子曰</a:t>
            </a:r>
            <a:r>
              <a:rPr lang="en-US" sz="3600" b="1" dirty="0" smtClean="0"/>
              <a:t>:</a:t>
            </a:r>
            <a:r>
              <a:rPr lang="zh-CN" altLang="en-US" sz="3600" b="1" dirty="0" smtClean="0"/>
              <a:t>“躬自厚</a:t>
            </a:r>
            <a:r>
              <a:rPr lang="zh-CN" altLang="en-US" sz="3600" b="1" baseline="30000" dirty="0" smtClean="0"/>
              <a:t>①</a:t>
            </a:r>
            <a:r>
              <a:rPr lang="zh-CN" altLang="en-US" sz="3600" b="1" dirty="0" smtClean="0"/>
              <a:t>而薄责于人</a:t>
            </a:r>
            <a:r>
              <a:rPr lang="en-US" sz="3600" b="1" dirty="0" smtClean="0"/>
              <a:t>,</a:t>
            </a:r>
            <a:r>
              <a:rPr lang="zh-CN" altLang="en-US" sz="3600" b="1" dirty="0" smtClean="0"/>
              <a:t>则远怨矣。”</a:t>
            </a:r>
            <a:r>
              <a:rPr lang="en-US" sz="3600" b="1" dirty="0" smtClean="0"/>
              <a:t>        (</a:t>
            </a:r>
            <a:r>
              <a:rPr lang="en-US" altLang="zh-CN" sz="3600" b="1" dirty="0" smtClean="0"/>
              <a:t>《</a:t>
            </a:r>
            <a:r>
              <a:rPr lang="zh-CN" altLang="en-US" sz="3600" b="1" dirty="0" smtClean="0"/>
              <a:t>论语</a:t>
            </a:r>
            <a:r>
              <a:rPr lang="en-US" altLang="zh-CN" sz="3600" b="1" dirty="0" smtClean="0"/>
              <a:t>·</a:t>
            </a:r>
            <a:r>
              <a:rPr lang="zh-CN" altLang="en-US" sz="3600" b="1" dirty="0" smtClean="0"/>
              <a:t>卫灵公</a:t>
            </a:r>
            <a:r>
              <a:rPr lang="en-US" altLang="zh-CN" sz="3600" b="1" dirty="0" smtClean="0"/>
              <a:t>》</a:t>
            </a:r>
            <a:r>
              <a:rPr lang="en-US" sz="3600" b="1" dirty="0" smtClean="0"/>
              <a:t>)</a:t>
            </a:r>
            <a:endParaRPr lang="zh-CN" altLang="en-US" sz="3600" b="1" dirty="0" smtClean="0"/>
          </a:p>
          <a:p>
            <a:r>
              <a:rPr lang="zh-CN" altLang="en-US" sz="3600" b="1" dirty="0" smtClean="0"/>
              <a:t>②孟子曰</a:t>
            </a:r>
            <a:r>
              <a:rPr lang="en-US" sz="3600" b="1" dirty="0" smtClean="0"/>
              <a:t>:</a:t>
            </a:r>
            <a:r>
              <a:rPr lang="zh-CN" altLang="en-US" sz="3600" b="1" dirty="0" smtClean="0"/>
              <a:t>“仁者如射</a:t>
            </a:r>
            <a:r>
              <a:rPr lang="en-US" sz="3600" b="1" dirty="0" smtClean="0"/>
              <a:t>:</a:t>
            </a:r>
            <a:r>
              <a:rPr lang="zh-CN" altLang="en-US" sz="3600" b="1" dirty="0" smtClean="0"/>
              <a:t>射者正己而后发</a:t>
            </a:r>
            <a:r>
              <a:rPr lang="en-US" sz="3600" b="1" dirty="0" smtClean="0"/>
              <a:t>;</a:t>
            </a:r>
            <a:r>
              <a:rPr lang="zh-CN" altLang="en-US" sz="3600" b="1" dirty="0" smtClean="0"/>
              <a:t>发而不中</a:t>
            </a:r>
            <a:r>
              <a:rPr lang="en-US" sz="3600" b="1" dirty="0" smtClean="0"/>
              <a:t>,</a:t>
            </a:r>
            <a:r>
              <a:rPr lang="zh-CN" altLang="en-US" sz="3600" b="1" dirty="0" smtClean="0"/>
              <a:t>不怨胜己者</a:t>
            </a:r>
            <a:r>
              <a:rPr lang="en-US" sz="3600" b="1" dirty="0" smtClean="0"/>
              <a:t>,</a:t>
            </a:r>
            <a:r>
              <a:rPr lang="zh-CN" altLang="en-US" sz="3600" b="1" dirty="0" smtClean="0"/>
              <a:t>反求诸己而已矣。”</a:t>
            </a:r>
            <a:r>
              <a:rPr lang="en-US" sz="3600" b="1" dirty="0" smtClean="0"/>
              <a:t>(</a:t>
            </a:r>
            <a:r>
              <a:rPr lang="en-US" altLang="zh-CN" sz="3600" b="1" dirty="0" smtClean="0"/>
              <a:t>《</a:t>
            </a:r>
            <a:r>
              <a:rPr lang="zh-CN" altLang="en-US" sz="3600" b="1" dirty="0" smtClean="0"/>
              <a:t>孟子</a:t>
            </a:r>
            <a:r>
              <a:rPr lang="en-US" altLang="zh-CN" sz="3600" b="1" dirty="0" smtClean="0"/>
              <a:t>·</a:t>
            </a:r>
            <a:r>
              <a:rPr lang="zh-CN" altLang="en-US" sz="3600" b="1" dirty="0" smtClean="0"/>
              <a:t>公孙丑章句上</a:t>
            </a:r>
            <a:r>
              <a:rPr lang="en-US" altLang="zh-CN" sz="3600" b="1" dirty="0" smtClean="0"/>
              <a:t>》</a:t>
            </a:r>
            <a:r>
              <a:rPr lang="en-US" sz="3600" b="1" dirty="0" smtClean="0"/>
              <a:t>)</a:t>
            </a:r>
            <a:endParaRPr lang="zh-CN" altLang="en-US" sz="3600" b="1" dirty="0" smtClean="0"/>
          </a:p>
          <a:p>
            <a:r>
              <a:rPr lang="zh-CN" altLang="en-US" sz="3600" b="1" dirty="0" smtClean="0"/>
              <a:t>注</a:t>
            </a:r>
            <a:r>
              <a:rPr lang="en-US" sz="3600" b="1" dirty="0" smtClean="0"/>
              <a:t>:</a:t>
            </a:r>
            <a:r>
              <a:rPr lang="zh-CN" altLang="en-US" sz="3600" b="1" dirty="0" smtClean="0"/>
              <a:t>①厚</a:t>
            </a:r>
            <a:r>
              <a:rPr lang="en-US" sz="3600" b="1" dirty="0" smtClean="0"/>
              <a:t>:</a:t>
            </a:r>
            <a:r>
              <a:rPr lang="zh-CN" altLang="en-US" sz="3600" b="1" dirty="0" smtClean="0"/>
              <a:t>重</a:t>
            </a:r>
            <a:r>
              <a:rPr lang="en-US" sz="3600" b="1" dirty="0" smtClean="0"/>
              <a:t>,</a:t>
            </a:r>
            <a:r>
              <a:rPr lang="zh-CN" altLang="en-US" sz="3600" b="1" dirty="0" smtClean="0"/>
              <a:t>与“薄”相对。</a:t>
            </a:r>
          </a:p>
          <a:p>
            <a:r>
              <a:rPr lang="en-US" sz="3600" b="1" dirty="0" smtClean="0"/>
              <a:t>(1)</a:t>
            </a:r>
            <a:r>
              <a:rPr lang="zh-CN" altLang="en-US" sz="3600" b="1" dirty="0" smtClean="0"/>
              <a:t>请概括出两个选段观点的共同之处。</a:t>
            </a:r>
            <a:r>
              <a:rPr lang="en-US" sz="3600" b="1" dirty="0" smtClean="0"/>
              <a:t>(2</a:t>
            </a:r>
            <a:r>
              <a:rPr lang="zh-CN" altLang="en-US" sz="3600" b="1" dirty="0" smtClean="0"/>
              <a:t>分</a:t>
            </a:r>
            <a:r>
              <a:rPr lang="en-US" sz="3600" b="1" dirty="0" smtClean="0"/>
              <a:t>)</a:t>
            </a:r>
            <a:endParaRPr lang="zh-CN" altLang="en-US" sz="3600" b="1" dirty="0" smtClean="0"/>
          </a:p>
          <a:p>
            <a:r>
              <a:rPr lang="en-US" sz="3600" b="1" dirty="0" smtClean="0"/>
              <a:t>(2)</a:t>
            </a:r>
            <a:r>
              <a:rPr lang="zh-CN" altLang="en-US" sz="3600" b="1" dirty="0" smtClean="0"/>
              <a:t>两个选段中</a:t>
            </a:r>
            <a:r>
              <a:rPr lang="en-US" sz="3600" b="1" dirty="0" smtClean="0"/>
              <a:t>,</a:t>
            </a:r>
            <a:r>
              <a:rPr lang="zh-CN" altLang="en-US" sz="3600" b="1" dirty="0" smtClean="0"/>
              <a:t>孔子与孟子的话侧重点有什么不同</a:t>
            </a:r>
            <a:r>
              <a:rPr lang="en-US" sz="3600" b="1" dirty="0" smtClean="0"/>
              <a:t>?</a:t>
            </a:r>
            <a:r>
              <a:rPr lang="zh-CN" altLang="en-US" sz="3600" b="1" dirty="0" smtClean="0"/>
              <a:t>请简述。</a:t>
            </a:r>
            <a:r>
              <a:rPr lang="en-US" sz="3600" b="1" dirty="0" smtClean="0"/>
              <a:t>(4</a:t>
            </a:r>
            <a:r>
              <a:rPr lang="zh-CN" altLang="en-US" sz="3600" b="1" dirty="0" smtClean="0"/>
              <a:t>分</a:t>
            </a:r>
            <a:r>
              <a:rPr lang="en-US" sz="3600" b="1" dirty="0" smtClean="0"/>
              <a:t>)</a:t>
            </a:r>
            <a:endParaRPr lang="zh-CN" altLang="en-US" sz="3600" b="1" dirty="0" smtClean="0"/>
          </a:p>
          <a:p>
            <a:r>
              <a:rPr lang="en-US" sz="3600" b="1" dirty="0" smtClean="0"/>
              <a:t> </a:t>
            </a:r>
            <a:endParaRPr lang="zh-CN" altLang="en-US" sz="3600" b="1" dirty="0" smtClean="0"/>
          </a:p>
          <a:p>
            <a:endParaRPr lang="zh-CN" altLang="en-US" sz="3600" b="1"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46841" y="567559"/>
            <a:ext cx="11477297" cy="5609404"/>
          </a:xfrm>
        </p:spPr>
        <p:txBody>
          <a:bodyPr>
            <a:normAutofit/>
          </a:bodyPr>
          <a:lstStyle/>
          <a:p>
            <a:r>
              <a:rPr lang="en-US" sz="3600" b="1" dirty="0" smtClean="0"/>
              <a:t>(1)</a:t>
            </a:r>
            <a:r>
              <a:rPr lang="zh-CN" altLang="en-US" sz="3600" b="1" dirty="0" smtClean="0"/>
              <a:t>请概括出两个选段观点的共同之处。</a:t>
            </a:r>
            <a:r>
              <a:rPr lang="en-US" sz="3600" b="1" dirty="0" smtClean="0"/>
              <a:t>(2</a:t>
            </a:r>
            <a:r>
              <a:rPr lang="zh-CN" altLang="en-US" sz="3600" b="1" dirty="0" smtClean="0"/>
              <a:t>分</a:t>
            </a:r>
            <a:r>
              <a:rPr lang="en-US" sz="3600" b="1" dirty="0" smtClean="0"/>
              <a:t>)</a:t>
            </a:r>
            <a:endParaRPr lang="zh-CN" altLang="en-US" sz="3600" b="1" dirty="0" smtClean="0"/>
          </a:p>
          <a:p>
            <a:r>
              <a:rPr lang="zh-CN" altLang="en-US" sz="3600" b="1" u="sng" dirty="0" smtClean="0">
                <a:solidFill>
                  <a:srgbClr val="FF0000"/>
                </a:solidFill>
              </a:rPr>
              <a:t>都强调要加强自身的修养。</a:t>
            </a:r>
            <a:r>
              <a:rPr lang="en-US" sz="3600" b="1" u="sng" dirty="0" smtClean="0">
                <a:solidFill>
                  <a:srgbClr val="FF0000"/>
                </a:solidFill>
              </a:rPr>
              <a:t>(</a:t>
            </a:r>
            <a:r>
              <a:rPr lang="zh-CN" altLang="en-US" sz="3600" b="1" u="sng" dirty="0" smtClean="0">
                <a:solidFill>
                  <a:srgbClr val="FF0000"/>
                </a:solidFill>
              </a:rPr>
              <a:t>或严于责己</a:t>
            </a:r>
            <a:r>
              <a:rPr lang="en-US" sz="3600" b="1" u="sng" dirty="0" smtClean="0">
                <a:solidFill>
                  <a:srgbClr val="FF0000"/>
                </a:solidFill>
              </a:rPr>
              <a:t>,</a:t>
            </a:r>
            <a:r>
              <a:rPr lang="zh-CN" altLang="en-US" sz="3600" b="1" u="sng" dirty="0" smtClean="0">
                <a:solidFill>
                  <a:srgbClr val="FF0000"/>
                </a:solidFill>
              </a:rPr>
              <a:t>宽以待人。</a:t>
            </a:r>
            <a:r>
              <a:rPr lang="en-US" sz="3600" b="1" u="sng" dirty="0" smtClean="0">
                <a:solidFill>
                  <a:srgbClr val="FF0000"/>
                </a:solidFill>
              </a:rPr>
              <a:t>)</a:t>
            </a:r>
            <a:endParaRPr lang="zh-CN" altLang="en-US" sz="3600" b="1" dirty="0" smtClean="0">
              <a:solidFill>
                <a:srgbClr val="FF0000"/>
              </a:solidFill>
            </a:endParaRPr>
          </a:p>
          <a:p>
            <a:r>
              <a:rPr lang="en-US" sz="3600" b="1" dirty="0" smtClean="0"/>
              <a:t>(2)</a:t>
            </a:r>
            <a:r>
              <a:rPr lang="zh-CN" altLang="en-US" sz="3600" b="1" dirty="0" smtClean="0"/>
              <a:t>两个选段中</a:t>
            </a:r>
            <a:r>
              <a:rPr lang="en-US" sz="3600" b="1" dirty="0" smtClean="0"/>
              <a:t>,</a:t>
            </a:r>
            <a:r>
              <a:rPr lang="zh-CN" altLang="en-US" sz="3600" b="1" dirty="0" smtClean="0"/>
              <a:t>孔子与孟子的话侧重点有什么不同</a:t>
            </a:r>
            <a:r>
              <a:rPr lang="en-US" sz="3600" b="1" dirty="0" smtClean="0"/>
              <a:t>?</a:t>
            </a:r>
            <a:r>
              <a:rPr lang="zh-CN" altLang="en-US" sz="3600" b="1" dirty="0" smtClean="0"/>
              <a:t>请简述。</a:t>
            </a:r>
            <a:r>
              <a:rPr lang="en-US" sz="3600" b="1" dirty="0" smtClean="0"/>
              <a:t>(4</a:t>
            </a:r>
            <a:r>
              <a:rPr lang="zh-CN" altLang="en-US" sz="3600" b="1" dirty="0" smtClean="0"/>
              <a:t>分</a:t>
            </a:r>
            <a:r>
              <a:rPr lang="en-US" sz="3600" b="1" dirty="0" smtClean="0"/>
              <a:t>)</a:t>
            </a:r>
            <a:endParaRPr lang="zh-CN" altLang="en-US" sz="3600" b="1" dirty="0" smtClean="0"/>
          </a:p>
          <a:p>
            <a:r>
              <a:rPr lang="zh-CN" altLang="en-US" sz="3600" b="1" u="sng" dirty="0" smtClean="0">
                <a:solidFill>
                  <a:srgbClr val="FF0000"/>
                </a:solidFill>
              </a:rPr>
              <a:t>孔子的话侧重点是</a:t>
            </a:r>
            <a:r>
              <a:rPr lang="en-US" sz="3600" b="1" u="sng" dirty="0" smtClean="0">
                <a:solidFill>
                  <a:srgbClr val="FF0000"/>
                </a:solidFill>
              </a:rPr>
              <a:t>,</a:t>
            </a:r>
            <a:r>
              <a:rPr lang="zh-CN" altLang="en-US" sz="3600" b="1" u="sng" dirty="0" smtClean="0">
                <a:solidFill>
                  <a:srgbClr val="FF0000"/>
                </a:solidFill>
              </a:rPr>
              <a:t>少责备别人</a:t>
            </a:r>
            <a:r>
              <a:rPr lang="en-US" sz="3600" b="1" u="sng" dirty="0" smtClean="0">
                <a:solidFill>
                  <a:srgbClr val="FF0000"/>
                </a:solidFill>
              </a:rPr>
              <a:t>,</a:t>
            </a:r>
            <a:r>
              <a:rPr lang="zh-CN" altLang="en-US" sz="3600" b="1" u="sng" dirty="0" smtClean="0">
                <a:solidFill>
                  <a:srgbClr val="FF0000"/>
                </a:solidFill>
              </a:rPr>
              <a:t>从而避免别人的怨恨。</a:t>
            </a:r>
            <a:endParaRPr lang="zh-CN" altLang="en-US" sz="3600" b="1" dirty="0" smtClean="0">
              <a:solidFill>
                <a:srgbClr val="FF0000"/>
              </a:solidFill>
            </a:endParaRPr>
          </a:p>
          <a:p>
            <a:r>
              <a:rPr lang="zh-CN" altLang="en-US" sz="3600" b="1" u="sng" dirty="0" smtClean="0">
                <a:solidFill>
                  <a:srgbClr val="FF0000"/>
                </a:solidFill>
              </a:rPr>
              <a:t>孟子的话侧重点是</a:t>
            </a:r>
            <a:r>
              <a:rPr lang="en-US" sz="3600" b="1" u="sng" dirty="0" smtClean="0">
                <a:solidFill>
                  <a:srgbClr val="FF0000"/>
                </a:solidFill>
              </a:rPr>
              <a:t>,</a:t>
            </a:r>
            <a:r>
              <a:rPr lang="zh-CN" altLang="en-US" sz="3600" b="1" u="sng" dirty="0" smtClean="0">
                <a:solidFill>
                  <a:srgbClr val="FF0000"/>
                </a:solidFill>
              </a:rPr>
              <a:t>如果不如别人</a:t>
            </a:r>
            <a:r>
              <a:rPr lang="en-US" sz="3600" b="1" u="sng" dirty="0" smtClean="0">
                <a:solidFill>
                  <a:srgbClr val="FF0000"/>
                </a:solidFill>
              </a:rPr>
              <a:t>,</a:t>
            </a:r>
            <a:r>
              <a:rPr lang="zh-CN" altLang="en-US" sz="3600" b="1" u="sng" dirty="0" smtClean="0">
                <a:solidFill>
                  <a:srgbClr val="FF0000"/>
                </a:solidFill>
              </a:rPr>
              <a:t>不要怨恨别人</a:t>
            </a:r>
            <a:r>
              <a:rPr lang="en-US" sz="3600" b="1" u="sng" dirty="0" smtClean="0">
                <a:solidFill>
                  <a:srgbClr val="FF0000"/>
                </a:solidFill>
              </a:rPr>
              <a:t>,</a:t>
            </a:r>
            <a:r>
              <a:rPr lang="zh-CN" altLang="en-US" sz="3600" b="1" u="sng" dirty="0" smtClean="0">
                <a:solidFill>
                  <a:srgbClr val="FF0000"/>
                </a:solidFill>
              </a:rPr>
              <a:t>而要从自身寻找原因。</a:t>
            </a:r>
            <a:endParaRPr lang="zh-CN" altLang="en-US" sz="3600" b="1" dirty="0" smtClean="0">
              <a:solidFill>
                <a:srgbClr val="FF0000"/>
              </a:solidFill>
            </a:endParaRPr>
          </a:p>
          <a:p>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1"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diamond(in)">
                                      <p:cBhvr>
                                        <p:cTn id="32" dur="2000"/>
                                        <p:tgtEl>
                                          <p:spTgt spid="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1" nodeType="click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Effect transition="in" filter="diamond(in)">
                                      <p:cBhvr>
                                        <p:cTn id="37" dur="2000"/>
                                        <p:tgtEl>
                                          <p:spTgt spid="3">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1" nodeType="clickEffect">
                                  <p:stCondLst>
                                    <p:cond delay="0"/>
                                  </p:stCondLst>
                                  <p:childTnLst>
                                    <p:set>
                                      <p:cBhvr>
                                        <p:cTn id="41" dur="1" fill="hold">
                                          <p:stCondLst>
                                            <p:cond delay="0"/>
                                          </p:stCondLst>
                                        </p:cTn>
                                        <p:tgtEl>
                                          <p:spTgt spid="3">
                                            <p:txEl>
                                              <p:pRg st="2" end="2"/>
                                            </p:txEl>
                                          </p:spTgt>
                                        </p:tgtEl>
                                        <p:attrNameLst>
                                          <p:attrName>style.visibility</p:attrName>
                                        </p:attrNameLst>
                                      </p:cBhvr>
                                      <p:to>
                                        <p:strVal val="visible"/>
                                      </p:to>
                                    </p:set>
                                    <p:animEffect transition="in" filter="diamond(in)">
                                      <p:cBhvr>
                                        <p:cTn id="42" dur="2000"/>
                                        <p:tgtEl>
                                          <p:spTgt spid="3">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1"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Effect transition="in" filter="diamond(in)">
                                      <p:cBhvr>
                                        <p:cTn id="47" dur="2000"/>
                                        <p:tgtEl>
                                          <p:spTgt spid="3">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1" nodeType="clickEffect">
                                  <p:stCondLst>
                                    <p:cond delay="0"/>
                                  </p:stCondLst>
                                  <p:childTnLst>
                                    <p:set>
                                      <p:cBhvr>
                                        <p:cTn id="51" dur="1" fill="hold">
                                          <p:stCondLst>
                                            <p:cond delay="0"/>
                                          </p:stCondLst>
                                        </p:cTn>
                                        <p:tgtEl>
                                          <p:spTgt spid="3">
                                            <p:txEl>
                                              <p:pRg st="4" end="4"/>
                                            </p:txEl>
                                          </p:spTgt>
                                        </p:tgtEl>
                                        <p:attrNameLst>
                                          <p:attrName>style.visibility</p:attrName>
                                        </p:attrNameLst>
                                      </p:cBhvr>
                                      <p:to>
                                        <p:strVal val="visible"/>
                                      </p:to>
                                    </p:set>
                                    <p:animEffect transition="in" filter="diamond(in)">
                                      <p:cBhvr>
                                        <p:cTn id="5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53291" y="290944"/>
            <a:ext cx="11159836" cy="6567055"/>
          </a:xfrm>
        </p:spPr>
        <p:txBody>
          <a:bodyPr>
            <a:normAutofit/>
          </a:bodyPr>
          <a:lstStyle/>
          <a:p>
            <a:r>
              <a:rPr lang="zh-CN" altLang="en-US" b="1" dirty="0" smtClean="0"/>
              <a:t>阅读甲、乙两则文字</a:t>
            </a:r>
            <a:r>
              <a:rPr lang="en-US" b="1" dirty="0" smtClean="0"/>
              <a:t>,</a:t>
            </a:r>
            <a:r>
              <a:rPr lang="zh-CN" altLang="en-US" b="1" dirty="0" smtClean="0"/>
              <a:t>完成问题。</a:t>
            </a:r>
          </a:p>
          <a:p>
            <a:r>
              <a:rPr lang="zh-CN" altLang="en-US" b="1" dirty="0" smtClean="0"/>
              <a:t>甲</a:t>
            </a:r>
          </a:p>
          <a:p>
            <a:r>
              <a:rPr lang="zh-CN" altLang="en-US" b="1" dirty="0" smtClean="0"/>
              <a:t>子曰</a:t>
            </a:r>
            <a:r>
              <a:rPr lang="en-US" b="1" dirty="0" smtClean="0"/>
              <a:t>:</a:t>
            </a:r>
            <a:r>
              <a:rPr lang="zh-CN" altLang="en-US" b="1" dirty="0" smtClean="0"/>
              <a:t>“志士仁人</a:t>
            </a:r>
            <a:r>
              <a:rPr lang="en-US" b="1" dirty="0" smtClean="0"/>
              <a:t>,</a:t>
            </a:r>
            <a:r>
              <a:rPr lang="zh-CN" altLang="en-US" b="1" dirty="0" smtClean="0"/>
              <a:t>无求生以害仁</a:t>
            </a:r>
            <a:r>
              <a:rPr lang="en-US" b="1" dirty="0" smtClean="0"/>
              <a:t>,</a:t>
            </a:r>
            <a:r>
              <a:rPr lang="zh-CN" altLang="en-US" b="1" dirty="0" smtClean="0"/>
              <a:t>有杀身以成仁。”</a:t>
            </a:r>
          </a:p>
          <a:p>
            <a:r>
              <a:rPr lang="zh-CN" altLang="en-US" b="1" dirty="0" smtClean="0"/>
              <a:t>子曰</a:t>
            </a:r>
            <a:r>
              <a:rPr lang="en-US" b="1" dirty="0" smtClean="0"/>
              <a:t>:</a:t>
            </a:r>
            <a:r>
              <a:rPr lang="zh-CN" altLang="en-US" b="1" dirty="0" smtClean="0"/>
              <a:t>“君子喻于义</a:t>
            </a:r>
            <a:r>
              <a:rPr lang="en-US" b="1" dirty="0" smtClean="0"/>
              <a:t>,</a:t>
            </a:r>
            <a:r>
              <a:rPr lang="zh-CN" altLang="en-US" b="1" dirty="0" smtClean="0"/>
              <a:t>小人喻于利。”</a:t>
            </a:r>
          </a:p>
          <a:p>
            <a:r>
              <a:rPr lang="en-US" b="1" dirty="0" smtClean="0"/>
              <a:t> (1)</a:t>
            </a:r>
            <a:r>
              <a:rPr lang="zh-CN" altLang="en-US" b="1" dirty="0" smtClean="0"/>
              <a:t>孔子从中告诉我们什么道理</a:t>
            </a:r>
            <a:r>
              <a:rPr lang="en-US" b="1" dirty="0" smtClean="0"/>
              <a:t>?</a:t>
            </a:r>
          </a:p>
          <a:p>
            <a:r>
              <a:rPr lang="en-US" b="1" u="sng" dirty="0" smtClean="0">
                <a:solidFill>
                  <a:srgbClr val="FF0000"/>
                </a:solidFill>
              </a:rPr>
              <a:t>(1)</a:t>
            </a:r>
            <a:r>
              <a:rPr lang="zh-CN" altLang="en-US" b="1" u="sng" dirty="0" smtClean="0">
                <a:solidFill>
                  <a:srgbClr val="FF0000"/>
                </a:solidFill>
              </a:rPr>
              <a:t>舍生取义</a:t>
            </a:r>
            <a:r>
              <a:rPr lang="en-US" b="1" u="sng" dirty="0" smtClean="0">
                <a:solidFill>
                  <a:srgbClr val="FF0000"/>
                </a:solidFill>
              </a:rPr>
              <a:t>,</a:t>
            </a:r>
            <a:r>
              <a:rPr lang="zh-CN" altLang="en-US" b="1" u="sng" dirty="0" smtClean="0">
                <a:solidFill>
                  <a:srgbClr val="FF0000"/>
                </a:solidFill>
              </a:rPr>
              <a:t>杀身成仁</a:t>
            </a:r>
            <a:r>
              <a:rPr lang="en-US" b="1" u="sng" dirty="0" smtClean="0">
                <a:solidFill>
                  <a:srgbClr val="FF0000"/>
                </a:solidFill>
              </a:rPr>
              <a:t>,</a:t>
            </a:r>
            <a:r>
              <a:rPr lang="zh-CN" altLang="en-US" b="1" u="sng" dirty="0" smtClean="0">
                <a:solidFill>
                  <a:srgbClr val="FF0000"/>
                </a:solidFill>
              </a:rPr>
              <a:t>重义轻利。</a:t>
            </a:r>
            <a:endParaRPr lang="zh-CN" altLang="en-US" b="1" dirty="0" smtClean="0">
              <a:solidFill>
                <a:srgbClr val="FF0000"/>
              </a:solidFill>
            </a:endParaRPr>
          </a:p>
          <a:p>
            <a:r>
              <a:rPr lang="en-US" b="1" dirty="0" smtClean="0"/>
              <a:t> (2)</a:t>
            </a:r>
            <a:r>
              <a:rPr lang="zh-CN" altLang="en-US" b="1" dirty="0" smtClean="0"/>
              <a:t>为什么说理想的价值观应该是义利统一的</a:t>
            </a:r>
            <a:r>
              <a:rPr lang="en-US" b="1" dirty="0" smtClean="0"/>
              <a:t>?</a:t>
            </a:r>
            <a:endParaRPr lang="zh-CN" altLang="en-US" b="1" dirty="0" smtClean="0"/>
          </a:p>
          <a:p>
            <a:r>
              <a:rPr lang="en-US" b="1" dirty="0" smtClean="0"/>
              <a:t> </a:t>
            </a:r>
            <a:r>
              <a:rPr lang="zh-CN" altLang="en-US" b="1" u="sng" dirty="0" smtClean="0">
                <a:solidFill>
                  <a:srgbClr val="FF0000"/>
                </a:solidFill>
              </a:rPr>
              <a:t>孔子认为</a:t>
            </a:r>
            <a:r>
              <a:rPr lang="en-US" b="1" u="sng" dirty="0" smtClean="0">
                <a:solidFill>
                  <a:srgbClr val="FF0000"/>
                </a:solidFill>
              </a:rPr>
              <a:t>,</a:t>
            </a:r>
            <a:r>
              <a:rPr lang="zh-CN" altLang="en-US" b="1" u="sng" dirty="0" smtClean="0">
                <a:solidFill>
                  <a:srgbClr val="FF0000"/>
                </a:solidFill>
              </a:rPr>
              <a:t>利要服从义</a:t>
            </a:r>
            <a:r>
              <a:rPr lang="en-US" b="1" u="sng" dirty="0" smtClean="0">
                <a:solidFill>
                  <a:srgbClr val="FF0000"/>
                </a:solidFill>
              </a:rPr>
              <a:t>,</a:t>
            </a:r>
            <a:r>
              <a:rPr lang="zh-CN" altLang="en-US" b="1" u="sng" dirty="0" smtClean="0">
                <a:solidFill>
                  <a:srgbClr val="FF0000"/>
                </a:solidFill>
              </a:rPr>
              <a:t>要重义轻利</a:t>
            </a:r>
            <a:r>
              <a:rPr lang="en-US" b="1" u="sng" dirty="0" smtClean="0">
                <a:solidFill>
                  <a:srgbClr val="FF0000"/>
                </a:solidFill>
              </a:rPr>
              <a:t>,</a:t>
            </a:r>
            <a:r>
              <a:rPr lang="zh-CN" altLang="en-US" b="1" u="sng" dirty="0" smtClean="0">
                <a:solidFill>
                  <a:srgbClr val="FF0000"/>
                </a:solidFill>
              </a:rPr>
              <a:t>他的义指服从等级秩序的道德</a:t>
            </a:r>
            <a:r>
              <a:rPr lang="en-US" b="1" u="sng" dirty="0" smtClean="0">
                <a:solidFill>
                  <a:srgbClr val="FF0000"/>
                </a:solidFill>
              </a:rPr>
              <a:t>,</a:t>
            </a:r>
            <a:r>
              <a:rPr lang="zh-CN" altLang="en-US" b="1" u="sng" dirty="0" smtClean="0">
                <a:solidFill>
                  <a:srgbClr val="FF0000"/>
                </a:solidFill>
              </a:rPr>
              <a:t>一味追求个人利益</a:t>
            </a:r>
            <a:r>
              <a:rPr lang="en-US" b="1" u="sng" dirty="0" smtClean="0">
                <a:solidFill>
                  <a:srgbClr val="FF0000"/>
                </a:solidFill>
              </a:rPr>
              <a:t>,</a:t>
            </a:r>
            <a:r>
              <a:rPr lang="zh-CN" altLang="en-US" b="1" u="sng" dirty="0" smtClean="0">
                <a:solidFill>
                  <a:srgbClr val="FF0000"/>
                </a:solidFill>
              </a:rPr>
              <a:t>就会犯上作乱</a:t>
            </a:r>
            <a:r>
              <a:rPr lang="en-US" b="1" u="sng" dirty="0" smtClean="0">
                <a:solidFill>
                  <a:srgbClr val="FF0000"/>
                </a:solidFill>
              </a:rPr>
              <a:t>,</a:t>
            </a:r>
            <a:r>
              <a:rPr lang="zh-CN" altLang="en-US" b="1" u="sng" dirty="0" smtClean="0">
                <a:solidFill>
                  <a:srgbClr val="FF0000"/>
                </a:solidFill>
              </a:rPr>
              <a:t>破坏等级秩序。经过后代儒家的发展</a:t>
            </a:r>
            <a:r>
              <a:rPr lang="en-US" b="1" u="sng" dirty="0" smtClean="0">
                <a:solidFill>
                  <a:srgbClr val="FF0000"/>
                </a:solidFill>
              </a:rPr>
              <a:t>,</a:t>
            </a:r>
            <a:r>
              <a:rPr lang="zh-CN" altLang="en-US" b="1" u="sng" dirty="0" smtClean="0">
                <a:solidFill>
                  <a:srgbClr val="FF0000"/>
                </a:solidFill>
              </a:rPr>
              <a:t>这种思想变成非此即彼的利益观。孔子之论符合人为了生存追求利益而又要遵守“道德”、正确处理好利与义关系的实际</a:t>
            </a:r>
            <a:r>
              <a:rPr lang="en-US" b="1" u="sng" dirty="0" smtClean="0">
                <a:solidFill>
                  <a:srgbClr val="FF0000"/>
                </a:solidFill>
              </a:rPr>
              <a:t>,</a:t>
            </a:r>
            <a:r>
              <a:rPr lang="zh-CN" altLang="en-US" b="1" u="sng" dirty="0" smtClean="0">
                <a:solidFill>
                  <a:srgbClr val="FF0000"/>
                </a:solidFill>
              </a:rPr>
              <a:t>应该是所有经商言利者的原则。所以说理想的价值观应该是义利统一的。</a:t>
            </a:r>
            <a:endParaRPr lang="zh-CN" altLang="en-US" b="1" dirty="0" smtClean="0">
              <a:solidFill>
                <a:srgbClr val="FF0000"/>
              </a:solidFill>
            </a:endParaRPr>
          </a:p>
          <a:p>
            <a:endParaRPr lang="zh-CN" altLang="en-US" b="1" dirty="0" smtClean="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amond(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diamond(in)">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53291" y="0"/>
            <a:ext cx="11513127" cy="6858000"/>
          </a:xfrm>
        </p:spPr>
        <p:txBody>
          <a:bodyPr>
            <a:normAutofit/>
          </a:bodyPr>
          <a:lstStyle/>
          <a:p>
            <a:r>
              <a:rPr lang="zh-CN" altLang="en-US" sz="3200" b="1" dirty="0" smtClean="0"/>
              <a:t>乙</a:t>
            </a:r>
          </a:p>
          <a:p>
            <a:r>
              <a:rPr lang="zh-CN" altLang="en-US" sz="3200" b="1" u="sng" dirty="0" smtClean="0"/>
              <a:t>周而不比</a:t>
            </a:r>
            <a:r>
              <a:rPr lang="zh-CN" altLang="en-US" sz="3200" b="1" dirty="0" smtClean="0"/>
              <a:t>或曰</a:t>
            </a:r>
            <a:r>
              <a:rPr lang="en-US" sz="3200" b="1" dirty="0" smtClean="0"/>
              <a:t>:</a:t>
            </a:r>
            <a:r>
              <a:rPr lang="zh-CN" altLang="en-US" sz="3200" b="1" dirty="0" smtClean="0"/>
              <a:t>“以德报怨</a:t>
            </a:r>
            <a:r>
              <a:rPr lang="en-US" sz="3200" b="1" dirty="0" smtClean="0"/>
              <a:t>,</a:t>
            </a:r>
            <a:r>
              <a:rPr lang="zh-CN" altLang="en-US" sz="3200" b="1" dirty="0" smtClean="0"/>
              <a:t>何如</a:t>
            </a:r>
            <a:r>
              <a:rPr lang="en-US" sz="3200" b="1" dirty="0" smtClean="0"/>
              <a:t>?</a:t>
            </a:r>
            <a:r>
              <a:rPr lang="zh-CN" altLang="en-US" sz="3200" b="1" dirty="0" smtClean="0"/>
              <a:t>”子曰</a:t>
            </a:r>
            <a:r>
              <a:rPr lang="en-US" sz="3200" b="1" dirty="0" smtClean="0"/>
              <a:t>:</a:t>
            </a:r>
            <a:r>
              <a:rPr lang="zh-CN" altLang="en-US" sz="3200" b="1" dirty="0" smtClean="0"/>
              <a:t>“何以报德</a:t>
            </a:r>
            <a:r>
              <a:rPr lang="en-US" sz="3200" b="1" dirty="0" smtClean="0"/>
              <a:t>?</a:t>
            </a:r>
            <a:r>
              <a:rPr lang="zh-CN" altLang="en-US" sz="3200" b="1" dirty="0" smtClean="0"/>
              <a:t>以直报怨</a:t>
            </a:r>
            <a:r>
              <a:rPr lang="en-US" sz="3200" b="1" dirty="0" smtClean="0"/>
              <a:t>,</a:t>
            </a:r>
            <a:r>
              <a:rPr lang="zh-CN" altLang="en-US" sz="3200" b="1" dirty="0" smtClean="0"/>
              <a:t>以德报德。”</a:t>
            </a:r>
          </a:p>
          <a:p>
            <a:r>
              <a:rPr lang="zh-CN" altLang="en-US" sz="3200" b="1" dirty="0" smtClean="0"/>
              <a:t>老子说</a:t>
            </a:r>
            <a:r>
              <a:rPr lang="en-US" sz="3200" b="1" dirty="0" smtClean="0"/>
              <a:t>:</a:t>
            </a:r>
            <a:r>
              <a:rPr lang="zh-CN" altLang="en-US" sz="3200" b="1" dirty="0" smtClean="0"/>
              <a:t>“善者</a:t>
            </a:r>
            <a:r>
              <a:rPr lang="en-US" sz="3200" b="1" dirty="0" smtClean="0"/>
              <a:t>,</a:t>
            </a:r>
            <a:r>
              <a:rPr lang="zh-CN" altLang="en-US" sz="3200" b="1" dirty="0" smtClean="0"/>
              <a:t>吾善之</a:t>
            </a:r>
            <a:r>
              <a:rPr lang="en-US" sz="3200" b="1" dirty="0" smtClean="0"/>
              <a:t>;</a:t>
            </a:r>
            <a:r>
              <a:rPr lang="zh-CN" altLang="en-US" sz="3200" b="1" dirty="0" smtClean="0"/>
              <a:t>不善者</a:t>
            </a:r>
            <a:r>
              <a:rPr lang="en-US" sz="3200" b="1" dirty="0" smtClean="0"/>
              <a:t>,</a:t>
            </a:r>
            <a:r>
              <a:rPr lang="zh-CN" altLang="en-US" sz="3200" b="1" dirty="0" smtClean="0"/>
              <a:t>吾亦善之</a:t>
            </a:r>
            <a:r>
              <a:rPr lang="en-US" sz="3200" b="1" dirty="0" smtClean="0"/>
              <a:t>,</a:t>
            </a:r>
            <a:r>
              <a:rPr lang="zh-CN" altLang="en-US" sz="3200" b="1" dirty="0" smtClean="0"/>
              <a:t>德善。”</a:t>
            </a:r>
          </a:p>
          <a:p>
            <a:r>
              <a:rPr lang="en-US" sz="3200" b="1" dirty="0" smtClean="0"/>
              <a:t>(3)</a:t>
            </a:r>
            <a:r>
              <a:rPr lang="zh-CN" altLang="en-US" sz="3200" b="1" dirty="0" smtClean="0"/>
              <a:t>道家主张“以德报怨”</a:t>
            </a:r>
            <a:r>
              <a:rPr lang="en-US" sz="3200" b="1" dirty="0" smtClean="0"/>
              <a:t>,</a:t>
            </a:r>
            <a:r>
              <a:rPr lang="zh-CN" altLang="en-US" sz="3200" b="1" dirty="0" smtClean="0"/>
              <a:t>而孔子不同意这种做法</a:t>
            </a:r>
            <a:r>
              <a:rPr lang="en-US" sz="3200" b="1" dirty="0" smtClean="0"/>
              <a:t>,</a:t>
            </a:r>
            <a:r>
              <a:rPr lang="zh-CN" altLang="en-US" sz="3200" b="1" dirty="0" smtClean="0"/>
              <a:t>主张“以直报怨”</a:t>
            </a:r>
            <a:r>
              <a:rPr lang="en-US" sz="3200" b="1" dirty="0" smtClean="0"/>
              <a:t>,</a:t>
            </a:r>
            <a:r>
              <a:rPr lang="zh-CN" altLang="en-US" sz="3200" b="1" dirty="0" smtClean="0"/>
              <a:t>这是否有违儒家的忠恕之道</a:t>
            </a:r>
            <a:r>
              <a:rPr lang="en-US" sz="3200" b="1" dirty="0" smtClean="0"/>
              <a:t>?</a:t>
            </a:r>
            <a:r>
              <a:rPr lang="zh-CN" altLang="en-US" sz="3200" b="1" dirty="0" smtClean="0"/>
              <a:t>试谈谈你的理解。</a:t>
            </a:r>
          </a:p>
          <a:p>
            <a:r>
              <a:rPr lang="en-US" sz="3200" b="1" u="sng" dirty="0" smtClean="0"/>
              <a:t>(3)</a:t>
            </a:r>
            <a:r>
              <a:rPr lang="zh-CN" altLang="en-US" sz="3200" b="1" dirty="0" smtClean="0">
                <a:solidFill>
                  <a:srgbClr val="FF0000"/>
                </a:solidFill>
              </a:rPr>
              <a:t>否。乙文</a:t>
            </a:r>
            <a:r>
              <a:rPr lang="en-US" sz="3200" b="1" dirty="0" smtClean="0">
                <a:solidFill>
                  <a:srgbClr val="FF0000"/>
                </a:solidFill>
              </a:rPr>
              <a:t>:</a:t>
            </a:r>
            <a:r>
              <a:rPr lang="zh-CN" altLang="en-US" sz="3200" b="1" dirty="0" smtClean="0">
                <a:solidFill>
                  <a:srgbClr val="FF0000"/>
                </a:solidFill>
              </a:rPr>
              <a:t>老子的话意思是善良的人</a:t>
            </a:r>
            <a:r>
              <a:rPr lang="en-US" sz="3200" b="1" dirty="0" smtClean="0">
                <a:solidFill>
                  <a:srgbClr val="FF0000"/>
                </a:solidFill>
              </a:rPr>
              <a:t>,</a:t>
            </a:r>
            <a:r>
              <a:rPr lang="zh-CN" altLang="en-US" sz="3200" b="1" dirty="0" smtClean="0">
                <a:solidFill>
                  <a:srgbClr val="FF0000"/>
                </a:solidFill>
              </a:rPr>
              <a:t>我以善意对待他</a:t>
            </a:r>
            <a:r>
              <a:rPr lang="en-US" sz="3200" b="1" dirty="0" smtClean="0">
                <a:solidFill>
                  <a:srgbClr val="FF0000"/>
                </a:solidFill>
              </a:rPr>
              <a:t>,</a:t>
            </a:r>
            <a:r>
              <a:rPr lang="zh-CN" altLang="en-US" sz="3200" b="1" dirty="0" smtClean="0">
                <a:solidFill>
                  <a:srgbClr val="FF0000"/>
                </a:solidFill>
              </a:rPr>
              <a:t>不善良的人我也以善意对待他</a:t>
            </a:r>
            <a:r>
              <a:rPr lang="en-US" sz="3200" b="1" dirty="0" smtClean="0">
                <a:solidFill>
                  <a:srgbClr val="FF0000"/>
                </a:solidFill>
              </a:rPr>
              <a:t>,</a:t>
            </a:r>
            <a:r>
              <a:rPr lang="zh-CN" altLang="en-US" sz="3200" b="1" dirty="0" smtClean="0">
                <a:solidFill>
                  <a:srgbClr val="FF0000"/>
                </a:solidFill>
              </a:rPr>
              <a:t>结果就会使他也变得善良。“以德报怨”</a:t>
            </a:r>
            <a:r>
              <a:rPr lang="en-US" sz="3200" b="1" dirty="0" smtClean="0">
                <a:solidFill>
                  <a:srgbClr val="FF0000"/>
                </a:solidFill>
              </a:rPr>
              <a:t>,</a:t>
            </a:r>
            <a:r>
              <a:rPr lang="zh-CN" altLang="en-US" sz="3200" b="1" dirty="0" smtClean="0">
                <a:solidFill>
                  <a:srgbClr val="FF0000"/>
                </a:solidFill>
              </a:rPr>
              <a:t>在某种程度上表明了人们向“善”的心理</a:t>
            </a:r>
            <a:r>
              <a:rPr lang="en-US" sz="3200" b="1" dirty="0" smtClean="0">
                <a:solidFill>
                  <a:srgbClr val="FF0000"/>
                </a:solidFill>
              </a:rPr>
              <a:t>;</a:t>
            </a:r>
            <a:r>
              <a:rPr lang="zh-CN" altLang="en-US" sz="3200" b="1" dirty="0" smtClean="0">
                <a:solidFill>
                  <a:srgbClr val="FF0000"/>
                </a:solidFill>
              </a:rPr>
              <a:t>但是“以德报怨”混淆了是非的判断标准。如是小怨</a:t>
            </a:r>
            <a:r>
              <a:rPr lang="en-US" sz="3200" b="1" dirty="0" smtClean="0">
                <a:solidFill>
                  <a:srgbClr val="FF0000"/>
                </a:solidFill>
              </a:rPr>
              <a:t>,</a:t>
            </a:r>
            <a:r>
              <a:rPr lang="zh-CN" altLang="en-US" sz="3200" b="1" dirty="0" smtClean="0">
                <a:solidFill>
                  <a:srgbClr val="FF0000"/>
                </a:solidFill>
              </a:rPr>
              <a:t>当然可以德报怨。比如朋友之间有些小的误会</a:t>
            </a:r>
            <a:r>
              <a:rPr lang="en-US" sz="3200" b="1" dirty="0" smtClean="0">
                <a:solidFill>
                  <a:srgbClr val="FF0000"/>
                </a:solidFill>
              </a:rPr>
              <a:t>,</a:t>
            </a:r>
            <a:r>
              <a:rPr lang="zh-CN" altLang="en-US" sz="3200" b="1" dirty="0" smtClean="0">
                <a:solidFill>
                  <a:srgbClr val="FF0000"/>
                </a:solidFill>
              </a:rPr>
              <a:t>不妨宽容一点</a:t>
            </a:r>
            <a:r>
              <a:rPr lang="en-US" sz="3200" b="1" dirty="0" smtClean="0">
                <a:solidFill>
                  <a:srgbClr val="FF0000"/>
                </a:solidFill>
              </a:rPr>
              <a:t>,</a:t>
            </a:r>
            <a:r>
              <a:rPr lang="zh-CN" altLang="en-US" sz="3200" b="1" dirty="0" smtClean="0">
                <a:solidFill>
                  <a:srgbClr val="FF0000"/>
                </a:solidFill>
              </a:rPr>
              <a:t>超然一点。“以直报怨”</a:t>
            </a:r>
            <a:r>
              <a:rPr lang="en-US" sz="3200" b="1" dirty="0" smtClean="0">
                <a:solidFill>
                  <a:srgbClr val="FF0000"/>
                </a:solidFill>
              </a:rPr>
              <a:t>,</a:t>
            </a:r>
            <a:r>
              <a:rPr lang="zh-CN" altLang="en-US" sz="3200" b="1" dirty="0" smtClean="0">
                <a:solidFill>
                  <a:srgbClr val="FF0000"/>
                </a:solidFill>
              </a:rPr>
              <a:t>即以自身的公正、正直来保持人生的率真和尊严</a:t>
            </a:r>
            <a:r>
              <a:rPr lang="en-US" sz="3200" b="1" dirty="0" smtClean="0">
                <a:solidFill>
                  <a:srgbClr val="FF0000"/>
                </a:solidFill>
              </a:rPr>
              <a:t>,</a:t>
            </a:r>
            <a:r>
              <a:rPr lang="zh-CN" altLang="en-US" sz="3200" b="1" dirty="0" smtClean="0">
                <a:solidFill>
                  <a:srgbClr val="FF0000"/>
                </a:solidFill>
              </a:rPr>
              <a:t>以正直的心和磊落的行为来对待别人的怨</a:t>
            </a:r>
            <a:r>
              <a:rPr lang="en-US" sz="3200" b="1" dirty="0" smtClean="0">
                <a:solidFill>
                  <a:srgbClr val="FF0000"/>
                </a:solidFill>
              </a:rPr>
              <a:t>,</a:t>
            </a:r>
            <a:r>
              <a:rPr lang="zh-CN" altLang="en-US" sz="3200" b="1" dirty="0" smtClean="0">
                <a:solidFill>
                  <a:srgbClr val="FF0000"/>
                </a:solidFill>
              </a:rPr>
              <a:t>这表现了儒家的原则性与宽容心。</a:t>
            </a:r>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191770" y="631825"/>
            <a:ext cx="11162030" cy="5545455"/>
          </a:xfrm>
        </p:spPr>
        <p:txBody>
          <a:bodyPr>
            <a:noAutofit/>
          </a:bodyPr>
          <a:lstStyle/>
          <a:p>
            <a:r>
              <a:rPr lang="zh-CN" altLang="en-US" sz="3200"/>
              <a:t>3．先富后教</a:t>
            </a:r>
          </a:p>
          <a:p>
            <a:r>
              <a:rPr lang="zh-CN" altLang="en-US" sz="3200"/>
              <a:t>    孔子提出“富民”和“教民”的思想，而且是“先富后教”，这是正确的。但这并不是说“富”比“教”重要。在孔子的观念中，教化百姓始终是十分重要的问题。</a:t>
            </a:r>
          </a:p>
          <a:p>
            <a:r>
              <a:rPr lang="zh-CN" altLang="en-US" sz="3200"/>
              <a:t>孔子一方面主张先“富之”后“教之”，一方面又宁可去“食”留“信”，两者没有矛盾，反映出孔子治国思想的两层意思。他主张为政以“德”，就要保证百姓基本生活，满足物质需求，这是基础，所以提倡“富之”；但他又主张治国以“礼”，就要重视“教化”，使百姓能遵守“礼”，就要提倡百姓有一种精神力量，所以他又很重视人的基本准则，如“信”、“仁”等，甚至把它看得比生命还重要。因为人是万物之灵，如果光满足物质要求，与动物何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693683"/>
            <a:ext cx="10515600" cy="5483280"/>
          </a:xfrm>
        </p:spPr>
        <p:txBody>
          <a:bodyPr>
            <a:normAutofit/>
          </a:bodyPr>
          <a:lstStyle/>
          <a:p>
            <a:r>
              <a:rPr lang="zh-CN" altLang="en-US" sz="3600" b="1" dirty="0"/>
              <a:t>第十一课</a:t>
            </a:r>
            <a:r>
              <a:rPr lang="en-US" sz="3600" b="1" dirty="0"/>
              <a:t>   </a:t>
            </a:r>
            <a:r>
              <a:rPr lang="zh-CN" altLang="en-US" sz="3600" b="1" dirty="0"/>
              <a:t>诲人不</a:t>
            </a:r>
            <a:r>
              <a:rPr lang="zh-CN" altLang="en-US" sz="3600" b="1" dirty="0" smtClean="0"/>
              <a:t>倦</a:t>
            </a:r>
            <a:endParaRPr lang="zh-CN" altLang="en-US" sz="3600" dirty="0"/>
          </a:p>
          <a:p>
            <a:r>
              <a:rPr lang="en-US" sz="3600" b="1" dirty="0"/>
              <a:t>1</a:t>
            </a:r>
            <a:r>
              <a:rPr lang="zh-CN" altLang="en-US" sz="3600" b="1" dirty="0"/>
              <a:t>．因材施</a:t>
            </a:r>
            <a:r>
              <a:rPr lang="zh-CN" altLang="en-US" sz="3600" b="1" dirty="0" smtClean="0"/>
              <a:t>教</a:t>
            </a:r>
            <a:endParaRPr lang="zh-CN" altLang="en-US" sz="3600" dirty="0"/>
          </a:p>
          <a:p>
            <a:r>
              <a:rPr lang="en-US" sz="3600" b="1" dirty="0"/>
              <a:t>2</a:t>
            </a:r>
            <a:r>
              <a:rPr lang="zh-CN" altLang="en-US" sz="3600" b="1" dirty="0"/>
              <a:t>．启发式教育</a:t>
            </a:r>
            <a:endParaRPr lang="zh-CN" altLang="en-US" sz="3600" dirty="0"/>
          </a:p>
          <a:p>
            <a:r>
              <a:rPr lang="en-US" sz="3600" b="1" dirty="0" smtClean="0"/>
              <a:t>3</a:t>
            </a:r>
            <a:r>
              <a:rPr lang="zh-CN" altLang="en-US" sz="3600" b="1" dirty="0"/>
              <a:t>．有教无类</a:t>
            </a:r>
            <a:endParaRPr lang="zh-CN" altLang="en-US" sz="3600" dirty="0"/>
          </a:p>
          <a:p>
            <a:r>
              <a:rPr lang="en-US" sz="3600" b="1" dirty="0" smtClean="0"/>
              <a:t>4</a:t>
            </a:r>
            <a:r>
              <a:rPr lang="zh-CN" altLang="en-US" sz="3600" b="1" dirty="0"/>
              <a:t>．述而不作</a:t>
            </a:r>
            <a:endParaRPr lang="zh-CN" altLang="en-US" sz="3600" dirty="0"/>
          </a:p>
          <a:p>
            <a:r>
              <a:rPr lang="en-US" sz="3600" b="1" dirty="0"/>
              <a:t> </a:t>
            </a:r>
            <a:endParaRPr lang="zh-CN" altLang="en-US" sz="3600" dirty="0"/>
          </a:p>
          <a:p>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across)">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b="1" dirty="0" smtClean="0"/>
              <a:t>1</a:t>
            </a:r>
            <a:r>
              <a:rPr lang="zh-CN" altLang="en-US" b="1" dirty="0" smtClean="0"/>
              <a:t>．因材施教</a:t>
            </a:r>
            <a:endParaRPr lang="zh-CN" altLang="en-US" dirty="0" smtClean="0"/>
          </a:p>
          <a:p>
            <a:r>
              <a:rPr lang="en-US" dirty="0" smtClean="0"/>
              <a:t>    </a:t>
            </a:r>
            <a:r>
              <a:rPr lang="zh-CN" altLang="en-US" dirty="0" smtClean="0"/>
              <a:t>“因材施教”是指</a:t>
            </a:r>
            <a:r>
              <a:rPr lang="zh-CN" altLang="en-US" dirty="0" smtClean="0">
                <a:solidFill>
                  <a:srgbClr val="FF0000"/>
                </a:solidFill>
              </a:rPr>
              <a:t>根据不同人的不同基础、不同个性采取不同的教学内容和方法</a:t>
            </a:r>
            <a:r>
              <a:rPr lang="zh-CN" altLang="en-US" dirty="0" smtClean="0"/>
              <a:t>。</a:t>
            </a:r>
            <a:r>
              <a:rPr lang="en-US" altLang="zh-CN" dirty="0" smtClean="0"/>
              <a:t>《</a:t>
            </a:r>
            <a:r>
              <a:rPr lang="zh-CN" altLang="en-US" dirty="0" smtClean="0"/>
              <a:t>论语</a:t>
            </a:r>
            <a:r>
              <a:rPr lang="en-US" altLang="zh-CN" dirty="0" smtClean="0"/>
              <a:t>》</a:t>
            </a:r>
            <a:r>
              <a:rPr lang="zh-CN" altLang="en-US" dirty="0" smtClean="0"/>
              <a:t>中有许多例子，集中体现在“闻斯行诸”中孔子对待子路、冉有同一问题的不同回答中，可谓抑扬得当，不失时机，效果理想。</a:t>
            </a:r>
          </a:p>
          <a:p>
            <a:endParaRPr lang="zh-CN" altLang="en-US"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0960" y="357166"/>
            <a:ext cx="11525331" cy="6215106"/>
          </a:xfrm>
        </p:spPr>
        <p:txBody>
          <a:bodyPr>
            <a:normAutofit/>
          </a:bodyPr>
          <a:lstStyle/>
          <a:p>
            <a:r>
              <a:rPr lang="en-US" b="1" dirty="0" smtClean="0"/>
              <a:t>2</a:t>
            </a:r>
            <a:r>
              <a:rPr lang="zh-CN" altLang="en-US" b="1" dirty="0" smtClean="0"/>
              <a:t>．启发式教育</a:t>
            </a:r>
          </a:p>
          <a:p>
            <a:r>
              <a:rPr lang="zh-CN" altLang="en-US" b="1" dirty="0" smtClean="0"/>
              <a:t>孔子的启发式教育体现在</a:t>
            </a:r>
            <a:r>
              <a:rPr lang="zh-CN" altLang="en-US" b="1" dirty="0" smtClean="0">
                <a:solidFill>
                  <a:srgbClr val="FF0000"/>
                </a:solidFill>
              </a:rPr>
              <a:t>“不愤不启，不悱不发”。</a:t>
            </a:r>
          </a:p>
          <a:p>
            <a:r>
              <a:rPr lang="en-US" b="1" dirty="0" smtClean="0"/>
              <a:t> </a:t>
            </a:r>
            <a:r>
              <a:rPr lang="zh-CN" altLang="en-US" b="1" dirty="0" smtClean="0"/>
              <a:t>“愤”就是学生对某一问题正在积极思考，急于解决而又尚未搞通时的矛盾心理状态。这时教师应对学生思考问题的方法适时给以指导，以帮助学生开启思路，这就是“启”。</a:t>
            </a:r>
          </a:p>
          <a:p>
            <a:r>
              <a:rPr lang="en-US" b="1" dirty="0" smtClean="0"/>
              <a:t> </a:t>
            </a:r>
            <a:r>
              <a:rPr lang="zh-CN" altLang="en-US" b="1" dirty="0" smtClean="0"/>
              <a:t>“悱”是学生对某一问题已经有一段时间的思考，但尚未考虑成熟，处于想说又难以表达的另一种矛盾心理状态。这时教师应帮助学生明确思路，弄清事物的本质属性，然后用比较准确的语言表达出来，这就是“发”。</a:t>
            </a:r>
          </a:p>
          <a:p>
            <a:r>
              <a:rPr lang="zh-CN" altLang="en-US" b="1" dirty="0" smtClean="0"/>
              <a:t>孔子的启发式教学虽然只有八个字，但它不仅生动地表现出孔子进行启发式教学的完整过程，而且还深刻地揭示出学习过程中遇到疑难问题时将会出现的两种矛盾心理状态，或者说两种不同的思维矛盾，以及这两种矛盾的正确处理方法。</a:t>
            </a:r>
          </a:p>
          <a:p>
            <a:endParaRPr lang="zh-CN" altLang="en-US" b="1" dirty="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0960" y="142853"/>
            <a:ext cx="11430080" cy="5983311"/>
          </a:xfrm>
        </p:spPr>
        <p:txBody>
          <a:bodyPr>
            <a:noAutofit/>
          </a:bodyPr>
          <a:lstStyle/>
          <a:p>
            <a:r>
              <a:rPr lang="en-US" sz="2800" b="1" dirty="0" smtClean="0"/>
              <a:t>3</a:t>
            </a:r>
            <a:r>
              <a:rPr lang="zh-CN" altLang="en-US" sz="2800" b="1" dirty="0" smtClean="0"/>
              <a:t>．有教无类</a:t>
            </a:r>
          </a:p>
          <a:p>
            <a:r>
              <a:rPr lang="zh-CN" altLang="en-US" sz="2800" b="1" dirty="0" smtClean="0">
                <a:solidFill>
                  <a:srgbClr val="FF0000"/>
                </a:solidFill>
              </a:rPr>
              <a:t>有教无类指对教育对象一视同仁、没有区别，而不是指教学方法</a:t>
            </a:r>
            <a:r>
              <a:rPr lang="zh-CN" altLang="en-US" sz="2800" b="1" dirty="0" smtClean="0"/>
              <a:t>。</a:t>
            </a:r>
            <a:endParaRPr lang="en-US" altLang="zh-CN" sz="2800" b="1" dirty="0" smtClean="0"/>
          </a:p>
          <a:p>
            <a:r>
              <a:rPr lang="zh-CN" altLang="en-US" sz="2800" b="1" dirty="0" smtClean="0"/>
              <a:t>教学方法是</a:t>
            </a:r>
            <a:r>
              <a:rPr lang="zh-CN" altLang="en-US" sz="2800" b="1" dirty="0" smtClean="0">
                <a:solidFill>
                  <a:srgbClr val="FF0000"/>
                </a:solidFill>
              </a:rPr>
              <a:t>因材施教</a:t>
            </a:r>
            <a:r>
              <a:rPr lang="zh-CN" altLang="en-US" sz="2800" b="1" dirty="0" smtClean="0"/>
              <a:t>，两者是有所区别的。</a:t>
            </a:r>
          </a:p>
          <a:p>
            <a:r>
              <a:rPr lang="en-US" sz="2800" b="1" dirty="0" smtClean="0"/>
              <a:t>4</a:t>
            </a:r>
            <a:r>
              <a:rPr lang="zh-CN" altLang="en-US" sz="2800" b="1" dirty="0" smtClean="0"/>
              <a:t>．述而不作</a:t>
            </a:r>
          </a:p>
          <a:p>
            <a:r>
              <a:rPr lang="zh-CN" altLang="en-US" sz="2800" b="1" dirty="0" smtClean="0"/>
              <a:t>所谓“述而不作”，是指只综合、阐述和宣传古代前贤的理论、学说、主张，而不创新立异、自立新说。这是孔子谦虚的说法。孔子提倡“复礼”，向往周朝的礼仪、制度、文化，而当时现实是“礼崩乐坏”，所以他更认为要大力宣扬古代文化。对于“述而不作”，一方面</a:t>
            </a:r>
            <a:r>
              <a:rPr lang="zh-CN" altLang="en-US" sz="2800" b="1" dirty="0" smtClean="0">
                <a:solidFill>
                  <a:srgbClr val="FF0000"/>
                </a:solidFill>
              </a:rPr>
              <a:t>说明孔子“复古”的政治立场，以古代礼乐作为最高的标准</a:t>
            </a:r>
            <a:r>
              <a:rPr lang="zh-CN" altLang="en-US" sz="2800" b="1" dirty="0" smtClean="0"/>
              <a:t>。但另一方面，</a:t>
            </a:r>
            <a:r>
              <a:rPr lang="zh-CN" altLang="en-US" sz="2800" b="1" dirty="0" smtClean="0">
                <a:solidFill>
                  <a:srgbClr val="FF0000"/>
                </a:solidFill>
              </a:rPr>
              <a:t>孔子在综述古代文化中形成自己的体系，有创新在</a:t>
            </a:r>
            <a:r>
              <a:rPr lang="zh-CN" altLang="en-US" sz="2800" b="1" dirty="0" smtClean="0"/>
              <a:t>。</a:t>
            </a:r>
          </a:p>
          <a:p>
            <a:r>
              <a:rPr lang="en-US" sz="2800" b="1" dirty="0" smtClean="0"/>
              <a:t> </a:t>
            </a:r>
            <a:endParaRPr lang="zh-CN" altLang="en-US" sz="2800" b="1" dirty="0" smtClean="0"/>
          </a:p>
          <a:p>
            <a:endParaRPr lang="zh-CN" altLang="en-US" sz="2800" b="1"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83779" y="362607"/>
            <a:ext cx="11908221" cy="5814356"/>
          </a:xfrm>
        </p:spPr>
        <p:txBody>
          <a:bodyPr>
            <a:normAutofit/>
          </a:bodyPr>
          <a:lstStyle/>
          <a:p>
            <a:r>
              <a:rPr lang="zh-CN" altLang="en-US" b="1" dirty="0" smtClean="0"/>
              <a:t>（三）阅读下面的材料，完成</a:t>
            </a:r>
            <a:r>
              <a:rPr lang="en-US" b="1" dirty="0" smtClean="0"/>
              <a:t>21—22</a:t>
            </a:r>
            <a:r>
              <a:rPr lang="zh-CN" altLang="en-US" b="1" dirty="0" smtClean="0"/>
              <a:t>题。（</a:t>
            </a:r>
            <a:r>
              <a:rPr lang="en-US" b="1" dirty="0" smtClean="0"/>
              <a:t>6</a:t>
            </a:r>
            <a:r>
              <a:rPr lang="zh-CN" altLang="en-US" b="1" dirty="0" smtClean="0"/>
              <a:t>分）</a:t>
            </a:r>
          </a:p>
          <a:p>
            <a:r>
              <a:rPr lang="zh-CN" altLang="en-US" b="1" dirty="0" smtClean="0"/>
              <a:t>子谓子贡曰：“女与回也孰愈？对曰：赐也何敢望回？回也闻一以知十，赐也闻一以知二。子曰：弗如也，吾与女弗如也。”</a:t>
            </a:r>
            <a:r>
              <a:rPr lang="en-US" b="1" dirty="0" smtClean="0"/>
              <a:t>                          </a:t>
            </a:r>
            <a:r>
              <a:rPr lang="zh-CN" altLang="en-US" b="1" dirty="0" smtClean="0"/>
              <a:t>（</a:t>
            </a:r>
            <a:r>
              <a:rPr lang="en-US" altLang="zh-CN" b="1" dirty="0" smtClean="0"/>
              <a:t>《</a:t>
            </a:r>
            <a:r>
              <a:rPr lang="zh-CN" altLang="en-US" b="1" dirty="0" smtClean="0"/>
              <a:t>论语</a:t>
            </a:r>
            <a:r>
              <a:rPr lang="en-US" altLang="zh-CN" b="1" dirty="0" smtClean="0"/>
              <a:t>·</a:t>
            </a:r>
            <a:r>
              <a:rPr lang="zh-CN" altLang="en-US" b="1" dirty="0" smtClean="0"/>
              <a:t>公治长</a:t>
            </a:r>
            <a:r>
              <a:rPr lang="en-US" altLang="zh-CN" b="1" dirty="0" smtClean="0"/>
              <a:t>》</a:t>
            </a:r>
            <a:r>
              <a:rPr lang="zh-CN" altLang="en-US" b="1" dirty="0" smtClean="0"/>
              <a:t>）</a:t>
            </a:r>
          </a:p>
          <a:p>
            <a:r>
              <a:rPr lang="zh-CN" altLang="en-US" b="1" dirty="0" smtClean="0"/>
              <a:t>子谓颜渊曰：“用之则行，舍之则藏，唯我与尔有是夫。”</a:t>
            </a:r>
            <a:r>
              <a:rPr lang="en-US" b="1" dirty="0" smtClean="0"/>
              <a:t>               </a:t>
            </a:r>
            <a:r>
              <a:rPr lang="zh-CN" altLang="en-US" b="1" dirty="0" smtClean="0"/>
              <a:t>（</a:t>
            </a:r>
            <a:r>
              <a:rPr lang="en-US" altLang="zh-CN" b="1" dirty="0" smtClean="0"/>
              <a:t>《</a:t>
            </a:r>
            <a:r>
              <a:rPr lang="zh-CN" altLang="en-US" b="1" dirty="0" smtClean="0"/>
              <a:t>论语</a:t>
            </a:r>
            <a:r>
              <a:rPr lang="en-US" altLang="zh-CN" b="1" dirty="0" smtClean="0"/>
              <a:t>·</a:t>
            </a:r>
            <a:r>
              <a:rPr lang="zh-CN" altLang="en-US" b="1" dirty="0" smtClean="0"/>
              <a:t>述而</a:t>
            </a:r>
            <a:r>
              <a:rPr lang="en-US" altLang="zh-CN" b="1" dirty="0" smtClean="0"/>
              <a:t>》</a:t>
            </a:r>
            <a:r>
              <a:rPr lang="zh-CN" altLang="en-US" b="1" dirty="0" smtClean="0"/>
              <a:t>）</a:t>
            </a:r>
          </a:p>
          <a:p>
            <a:r>
              <a:rPr lang="en-US" b="1" dirty="0" smtClean="0"/>
              <a:t>21.</a:t>
            </a:r>
            <a:r>
              <a:rPr lang="zh-CN" altLang="en-US" b="1" dirty="0" smtClean="0"/>
              <a:t>孔子的弟子各有所长，</a:t>
            </a:r>
            <a:r>
              <a:rPr lang="en-US" altLang="zh-CN" b="1" dirty="0" smtClean="0"/>
              <a:t>《</a:t>
            </a:r>
            <a:r>
              <a:rPr lang="zh-CN" altLang="en-US" b="1" dirty="0" smtClean="0"/>
              <a:t>论语</a:t>
            </a:r>
            <a:r>
              <a:rPr lang="en-US" altLang="zh-CN" b="1" dirty="0" smtClean="0"/>
              <a:t>》</a:t>
            </a:r>
            <a:r>
              <a:rPr lang="zh-CN" altLang="en-US" b="1" dirty="0" smtClean="0"/>
              <a:t>先进篇以德行、言语、政事、文学“四科”区分，其中颜渊属于</a:t>
            </a:r>
            <a:r>
              <a:rPr lang="en-US" b="1" u="sng" dirty="0" smtClean="0"/>
              <a:t>        </a:t>
            </a:r>
            <a:r>
              <a:rPr lang="zh-CN" altLang="en-US" b="1" dirty="0" smtClean="0"/>
              <a:t>，子贡属于</a:t>
            </a:r>
            <a:r>
              <a:rPr lang="en-US" b="1" u="sng" dirty="0" smtClean="0"/>
              <a:t>         </a:t>
            </a:r>
            <a:r>
              <a:rPr lang="zh-CN" altLang="en-US" b="1" dirty="0" smtClean="0"/>
              <a:t>。（</a:t>
            </a:r>
            <a:r>
              <a:rPr lang="en-US" b="1" dirty="0" smtClean="0"/>
              <a:t>2</a:t>
            </a:r>
            <a:r>
              <a:rPr lang="zh-CN" altLang="en-US" b="1" dirty="0" smtClean="0"/>
              <a:t>分）</a:t>
            </a:r>
          </a:p>
          <a:p>
            <a:r>
              <a:rPr lang="en-US" b="1" dirty="0" smtClean="0"/>
              <a:t>22.</a:t>
            </a:r>
            <a:r>
              <a:rPr lang="zh-CN" altLang="en-US" b="1" dirty="0" smtClean="0"/>
              <a:t>一说“吾与女，弗如也”中的“与”为连词，可断为“吾与女弗如也”。根据这样断句，综合上述材料，分析孔子的教育技巧。（</a:t>
            </a:r>
            <a:r>
              <a:rPr lang="en-US" b="1" dirty="0" smtClean="0"/>
              <a:t>4</a:t>
            </a:r>
            <a:r>
              <a:rPr lang="zh-CN" altLang="en-US" b="1" dirty="0" smtClean="0"/>
              <a:t>分）</a:t>
            </a:r>
          </a:p>
          <a:p>
            <a:endParaRPr lang="zh-CN" altLang="en-US" b="1"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25669" y="378372"/>
            <a:ext cx="11382703" cy="5798591"/>
          </a:xfrm>
        </p:spPr>
        <p:txBody>
          <a:bodyPr>
            <a:normAutofit/>
          </a:bodyPr>
          <a:lstStyle/>
          <a:p>
            <a:r>
              <a:rPr lang="en-US" b="1" dirty="0" smtClean="0"/>
              <a:t>21.</a:t>
            </a:r>
            <a:r>
              <a:rPr lang="zh-CN" altLang="en-US" b="1" dirty="0" smtClean="0"/>
              <a:t>孔子的弟子各有所长，</a:t>
            </a:r>
            <a:r>
              <a:rPr lang="en-US" altLang="zh-CN" b="1" dirty="0" smtClean="0"/>
              <a:t>《</a:t>
            </a:r>
            <a:r>
              <a:rPr lang="zh-CN" altLang="en-US" b="1" dirty="0" smtClean="0"/>
              <a:t>论语</a:t>
            </a:r>
            <a:r>
              <a:rPr lang="en-US" altLang="zh-CN" b="1" dirty="0" smtClean="0"/>
              <a:t>》</a:t>
            </a:r>
            <a:r>
              <a:rPr lang="zh-CN" altLang="en-US" b="1" dirty="0" smtClean="0"/>
              <a:t>先进篇以德行、言语、政事、文学“四科”区分，其中颜渊属于</a:t>
            </a:r>
            <a:r>
              <a:rPr lang="en-US" b="1" u="sng" dirty="0" smtClean="0"/>
              <a:t>        </a:t>
            </a:r>
            <a:r>
              <a:rPr lang="zh-CN" altLang="en-US" b="1" dirty="0" smtClean="0"/>
              <a:t>，子贡属于</a:t>
            </a:r>
            <a:r>
              <a:rPr lang="en-US" b="1" u="sng" dirty="0" smtClean="0"/>
              <a:t>         </a:t>
            </a:r>
            <a:r>
              <a:rPr lang="zh-CN" altLang="en-US" b="1" dirty="0" smtClean="0"/>
              <a:t>。（</a:t>
            </a:r>
            <a:r>
              <a:rPr lang="en-US" b="1" dirty="0" smtClean="0"/>
              <a:t>2</a:t>
            </a:r>
            <a:r>
              <a:rPr lang="zh-CN" altLang="en-US" b="1" dirty="0" smtClean="0"/>
              <a:t>分）</a:t>
            </a:r>
          </a:p>
          <a:p>
            <a:r>
              <a:rPr lang="zh-CN" altLang="en-US" b="1" dirty="0" smtClean="0">
                <a:solidFill>
                  <a:srgbClr val="FF0000"/>
                </a:solidFill>
              </a:rPr>
              <a:t>德行</a:t>
            </a:r>
            <a:r>
              <a:rPr lang="en-US" b="1" dirty="0" smtClean="0">
                <a:solidFill>
                  <a:srgbClr val="FF0000"/>
                </a:solidFill>
              </a:rPr>
              <a:t>   </a:t>
            </a:r>
            <a:r>
              <a:rPr lang="zh-CN" altLang="en-US" b="1" dirty="0" smtClean="0">
                <a:solidFill>
                  <a:srgbClr val="FF0000"/>
                </a:solidFill>
              </a:rPr>
              <a:t>言语</a:t>
            </a:r>
          </a:p>
          <a:p>
            <a:r>
              <a:rPr lang="en-US" b="1" dirty="0" smtClean="0"/>
              <a:t>22.</a:t>
            </a:r>
            <a:r>
              <a:rPr lang="zh-CN" altLang="en-US" b="1" dirty="0" smtClean="0"/>
              <a:t>一说“吾与女，弗如也”中的“与”为连词，可断为“吾与女弗如也”。根据这样断句，综合上述材料，分析孔子的教育技巧。（</a:t>
            </a:r>
            <a:r>
              <a:rPr lang="en-US" b="1" dirty="0" smtClean="0"/>
              <a:t>4</a:t>
            </a:r>
            <a:r>
              <a:rPr lang="zh-CN" altLang="en-US" b="1" dirty="0" smtClean="0"/>
              <a:t>分）</a:t>
            </a:r>
          </a:p>
          <a:p>
            <a:endParaRPr lang="zh-CN" altLang="en-US" b="1" dirty="0" smtClean="0"/>
          </a:p>
          <a:p>
            <a:r>
              <a:rPr lang="zh-CN" altLang="en-US" b="1" dirty="0" smtClean="0">
                <a:solidFill>
                  <a:srgbClr val="FF0000"/>
                </a:solidFill>
              </a:rPr>
              <a:t>①平等待人。孔子常常以自己与弟子同列，来说明同具某种修养，或同有某种不足，体现出平等待人的教育家风度。</a:t>
            </a:r>
          </a:p>
          <a:p>
            <a:r>
              <a:rPr lang="zh-CN" altLang="en-US" b="1" dirty="0" smtClean="0">
                <a:solidFill>
                  <a:srgbClr val="FF0000"/>
                </a:solidFill>
              </a:rPr>
              <a:t>②善于勉励。孔子自称与颜回同样具有“用舍行藏”的修养，意在勉励颜回更加精进。孔子对子贡的一番话，意在安慰子贡，并勉励他取法乎上，再加深造。</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amond(in)">
                                      <p:cBhvr>
                                        <p:cTn id="22" dur="2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amond(in)">
                                      <p:cBhvr>
                                        <p:cTn id="2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78371" y="425668"/>
            <a:ext cx="11461531" cy="6432331"/>
          </a:xfrm>
        </p:spPr>
        <p:txBody>
          <a:bodyPr>
            <a:normAutofit/>
          </a:bodyPr>
          <a:lstStyle/>
          <a:p>
            <a:r>
              <a:rPr lang="zh-CN" altLang="en-US" b="1" dirty="0" smtClean="0"/>
              <a:t>阅读</a:t>
            </a:r>
            <a:r>
              <a:rPr lang="en-US" altLang="zh-CN" b="1" dirty="0" smtClean="0"/>
              <a:t>《</a:t>
            </a:r>
            <a:r>
              <a:rPr lang="zh-CN" altLang="en-US" b="1" dirty="0" smtClean="0"/>
              <a:t>论语</a:t>
            </a:r>
            <a:r>
              <a:rPr lang="en-US" altLang="zh-CN" b="1" dirty="0" smtClean="0"/>
              <a:t>》</a:t>
            </a:r>
            <a:r>
              <a:rPr lang="zh-CN" altLang="en-US" b="1" dirty="0" smtClean="0"/>
              <a:t>中的两则文字</a:t>
            </a:r>
            <a:r>
              <a:rPr lang="en-US" b="1" dirty="0" smtClean="0"/>
              <a:t>,</a:t>
            </a:r>
            <a:r>
              <a:rPr lang="zh-CN" altLang="en-US" b="1" dirty="0" smtClean="0"/>
              <a:t>然后回答问题。</a:t>
            </a:r>
          </a:p>
          <a:p>
            <a:r>
              <a:rPr lang="zh-CN" altLang="en-US" b="1" dirty="0" smtClean="0"/>
              <a:t>子曰</a:t>
            </a:r>
            <a:r>
              <a:rPr lang="en-US" b="1" dirty="0" smtClean="0"/>
              <a:t>:</a:t>
            </a:r>
            <a:r>
              <a:rPr lang="zh-CN" altLang="en-US" b="1" dirty="0" smtClean="0"/>
              <a:t>“不愤不启</a:t>
            </a:r>
            <a:r>
              <a:rPr lang="en-US" b="1" dirty="0" smtClean="0"/>
              <a:t>,</a:t>
            </a:r>
            <a:r>
              <a:rPr lang="zh-CN" altLang="en-US" b="1" dirty="0" smtClean="0"/>
              <a:t>不悱不发。举一隅不以三隅反</a:t>
            </a:r>
            <a:r>
              <a:rPr lang="en-US" b="1" dirty="0" smtClean="0"/>
              <a:t>,</a:t>
            </a:r>
            <a:r>
              <a:rPr lang="zh-CN" altLang="en-US" b="1" dirty="0" smtClean="0"/>
              <a:t>则不复也。”</a:t>
            </a:r>
          </a:p>
          <a:p>
            <a:r>
              <a:rPr lang="zh-CN" altLang="en-US" b="1" dirty="0" smtClean="0"/>
              <a:t>子曰</a:t>
            </a:r>
            <a:r>
              <a:rPr lang="en-US" b="1" dirty="0" smtClean="0"/>
              <a:t>:</a:t>
            </a:r>
            <a:r>
              <a:rPr lang="zh-CN" altLang="en-US" b="1" dirty="0" smtClean="0"/>
              <a:t>“予欲无言。”子贡曰</a:t>
            </a:r>
            <a:r>
              <a:rPr lang="en-US" b="1" dirty="0" smtClean="0"/>
              <a:t>:</a:t>
            </a:r>
            <a:r>
              <a:rPr lang="zh-CN" altLang="en-US" b="1" dirty="0" smtClean="0"/>
              <a:t>“子如不言</a:t>
            </a:r>
            <a:r>
              <a:rPr lang="en-US" b="1" dirty="0" smtClean="0"/>
              <a:t>,</a:t>
            </a:r>
            <a:r>
              <a:rPr lang="zh-CN" altLang="en-US" b="1" dirty="0" smtClean="0"/>
              <a:t>则小子何述焉</a:t>
            </a:r>
            <a:r>
              <a:rPr lang="en-US" b="1" dirty="0" smtClean="0"/>
              <a:t>?</a:t>
            </a:r>
            <a:r>
              <a:rPr lang="zh-CN" altLang="en-US" b="1" dirty="0" smtClean="0"/>
              <a:t>”子曰</a:t>
            </a:r>
            <a:r>
              <a:rPr lang="en-US" b="1" dirty="0" smtClean="0"/>
              <a:t>:</a:t>
            </a:r>
            <a:r>
              <a:rPr lang="zh-CN" altLang="en-US" b="1" dirty="0" smtClean="0"/>
              <a:t>“天何言哉</a:t>
            </a:r>
            <a:r>
              <a:rPr lang="en-US" b="1" dirty="0" smtClean="0"/>
              <a:t>?</a:t>
            </a:r>
            <a:r>
              <a:rPr lang="zh-CN" altLang="en-US" b="1" dirty="0" smtClean="0"/>
              <a:t>四时行焉</a:t>
            </a:r>
            <a:r>
              <a:rPr lang="en-US" b="1" dirty="0" smtClean="0"/>
              <a:t>,</a:t>
            </a:r>
            <a:r>
              <a:rPr lang="zh-CN" altLang="en-US" b="1" dirty="0" smtClean="0"/>
              <a:t>百物生焉</a:t>
            </a:r>
            <a:r>
              <a:rPr lang="en-US" b="1" dirty="0" smtClean="0"/>
              <a:t>,</a:t>
            </a:r>
            <a:r>
              <a:rPr lang="zh-CN" altLang="en-US" b="1" dirty="0" smtClean="0"/>
              <a:t>天何言哉</a:t>
            </a:r>
            <a:r>
              <a:rPr lang="en-US" b="1" dirty="0" smtClean="0"/>
              <a:t>?</a:t>
            </a:r>
            <a:r>
              <a:rPr lang="zh-CN" altLang="en-US" b="1" dirty="0" smtClean="0"/>
              <a:t>”</a:t>
            </a:r>
          </a:p>
          <a:p>
            <a:r>
              <a:rPr lang="en-US" b="1" dirty="0" smtClean="0"/>
              <a:t>(1)</a:t>
            </a:r>
            <a:r>
              <a:rPr lang="zh-CN" altLang="en-US" b="1" dirty="0" smtClean="0"/>
              <a:t>有不少成语源于</a:t>
            </a:r>
            <a:r>
              <a:rPr lang="en-US" altLang="zh-CN" b="1" dirty="0" smtClean="0"/>
              <a:t>《</a:t>
            </a:r>
            <a:r>
              <a:rPr lang="zh-CN" altLang="en-US" b="1" dirty="0" smtClean="0"/>
              <a:t>论语</a:t>
            </a:r>
            <a:r>
              <a:rPr lang="en-US" altLang="zh-CN" b="1" dirty="0" smtClean="0"/>
              <a:t>》</a:t>
            </a:r>
            <a:r>
              <a:rPr lang="en-US" b="1" dirty="0" smtClean="0"/>
              <a:t>,</a:t>
            </a:r>
            <a:r>
              <a:rPr lang="zh-CN" altLang="en-US" b="1" dirty="0" smtClean="0"/>
              <a:t>例如“不愤不启”“不悱不发”</a:t>
            </a:r>
            <a:r>
              <a:rPr lang="en-US" b="1" dirty="0" smtClean="0"/>
              <a:t>,</a:t>
            </a:r>
            <a:r>
              <a:rPr lang="zh-CN" altLang="en-US" b="1" dirty="0" smtClean="0"/>
              <a:t>请再写一个出自上述语段的成语。</a:t>
            </a:r>
            <a:r>
              <a:rPr lang="en-US" b="1" dirty="0" smtClean="0"/>
              <a:t>(1</a:t>
            </a:r>
            <a:r>
              <a:rPr lang="zh-CN" altLang="en-US" b="1" dirty="0" smtClean="0"/>
              <a:t>分</a:t>
            </a:r>
            <a:r>
              <a:rPr lang="en-US" b="1" dirty="0" smtClean="0"/>
              <a:t>)</a:t>
            </a:r>
            <a:endParaRPr lang="zh-CN" altLang="en-US" b="1" dirty="0" smtClean="0"/>
          </a:p>
          <a:p>
            <a:r>
              <a:rPr lang="en-US" b="1" u="sng" dirty="0" smtClean="0">
                <a:solidFill>
                  <a:srgbClr val="FF0000"/>
                </a:solidFill>
              </a:rPr>
              <a:t>    </a:t>
            </a:r>
            <a:r>
              <a:rPr lang="zh-CN" altLang="en-US" b="1" u="sng" dirty="0" smtClean="0">
                <a:solidFill>
                  <a:srgbClr val="FF0000"/>
                </a:solidFill>
              </a:rPr>
              <a:t>举一反三</a:t>
            </a:r>
            <a:endParaRPr lang="zh-CN" altLang="en-US" b="1" dirty="0" smtClean="0">
              <a:solidFill>
                <a:srgbClr val="FF0000"/>
              </a:solidFill>
            </a:endParaRPr>
          </a:p>
          <a:p>
            <a:r>
              <a:rPr lang="en-US" b="1" dirty="0" smtClean="0"/>
              <a:t> (2)</a:t>
            </a:r>
            <a:r>
              <a:rPr lang="zh-CN" altLang="en-US" b="1" dirty="0" smtClean="0"/>
              <a:t>根据孔子与子贡的对话</a:t>
            </a:r>
            <a:r>
              <a:rPr lang="en-US" b="1" dirty="0" smtClean="0"/>
              <a:t>,</a:t>
            </a:r>
            <a:r>
              <a:rPr lang="zh-CN" altLang="en-US" b="1" dirty="0" smtClean="0"/>
              <a:t>概况出一条教学原则</a:t>
            </a:r>
            <a:r>
              <a:rPr lang="en-US" b="1" dirty="0" smtClean="0"/>
              <a:t>,</a:t>
            </a:r>
            <a:r>
              <a:rPr lang="zh-CN" altLang="en-US" b="1" dirty="0" smtClean="0"/>
              <a:t>并加以评析。</a:t>
            </a:r>
            <a:r>
              <a:rPr lang="en-US" b="1" dirty="0" smtClean="0"/>
              <a:t>(3</a:t>
            </a:r>
            <a:r>
              <a:rPr lang="zh-CN" altLang="en-US" b="1" dirty="0" smtClean="0"/>
              <a:t>分</a:t>
            </a:r>
            <a:r>
              <a:rPr lang="en-US" b="1" dirty="0" smtClean="0"/>
              <a:t>)</a:t>
            </a:r>
            <a:endParaRPr lang="zh-CN" altLang="en-US" b="1" dirty="0" smtClean="0"/>
          </a:p>
          <a:p>
            <a:pPr latinLnBrk="1"/>
            <a:r>
              <a:rPr lang="en-US" b="1" u="sng" dirty="0" smtClean="0">
                <a:solidFill>
                  <a:srgbClr val="FF0000"/>
                </a:solidFill>
              </a:rPr>
              <a:t>   </a:t>
            </a:r>
            <a:r>
              <a:rPr lang="zh-CN" altLang="en-US" b="1" u="sng" dirty="0" smtClean="0">
                <a:solidFill>
                  <a:srgbClr val="FF0000"/>
                </a:solidFill>
              </a:rPr>
              <a:t>教学原则</a:t>
            </a:r>
            <a:r>
              <a:rPr lang="en-US" b="1" u="sng" dirty="0" smtClean="0">
                <a:solidFill>
                  <a:srgbClr val="FF0000"/>
                </a:solidFill>
              </a:rPr>
              <a:t>:</a:t>
            </a:r>
            <a:r>
              <a:rPr lang="zh-CN" altLang="en-US" b="1" u="sng" dirty="0" smtClean="0">
                <a:solidFill>
                  <a:srgbClr val="FF0000"/>
                </a:solidFill>
              </a:rPr>
              <a:t>学生主体原则</a:t>
            </a:r>
            <a:r>
              <a:rPr lang="en-US" b="1" u="sng" dirty="0" smtClean="0">
                <a:solidFill>
                  <a:srgbClr val="FF0000"/>
                </a:solidFill>
              </a:rPr>
              <a:t>(</a:t>
            </a:r>
            <a:r>
              <a:rPr lang="zh-CN" altLang="en-US" b="1" u="sng" dirty="0" smtClean="0">
                <a:solidFill>
                  <a:srgbClr val="FF0000"/>
                </a:solidFill>
              </a:rPr>
              <a:t>答“自主学习原则”亦可</a:t>
            </a:r>
            <a:r>
              <a:rPr lang="en-US" b="1" u="sng" dirty="0" smtClean="0">
                <a:solidFill>
                  <a:srgbClr val="FF0000"/>
                </a:solidFill>
              </a:rPr>
              <a:t>),</a:t>
            </a:r>
            <a:r>
              <a:rPr lang="zh-CN" altLang="en-US" b="1" u="sng" dirty="0" smtClean="0">
                <a:solidFill>
                  <a:srgbClr val="FF0000"/>
                </a:solidFill>
              </a:rPr>
              <a:t>注重身教原则</a:t>
            </a:r>
            <a:r>
              <a:rPr lang="en-US" b="1" u="sng" dirty="0" smtClean="0">
                <a:solidFill>
                  <a:srgbClr val="FF0000"/>
                </a:solidFill>
              </a:rPr>
              <a:t>(</a:t>
            </a:r>
            <a:r>
              <a:rPr lang="zh-CN" altLang="en-US" b="1" u="sng" dirty="0" smtClean="0">
                <a:solidFill>
                  <a:srgbClr val="FF0000"/>
                </a:solidFill>
              </a:rPr>
              <a:t>答“无言之教”或“教是为了不教”亦可</a:t>
            </a:r>
            <a:r>
              <a:rPr lang="en-US" b="1" u="sng" dirty="0" smtClean="0">
                <a:solidFill>
                  <a:srgbClr val="FF0000"/>
                </a:solidFill>
              </a:rPr>
              <a:t>)</a:t>
            </a:r>
            <a:r>
              <a:rPr lang="zh-CN" altLang="en-US" b="1" u="sng" dirty="0" smtClean="0">
                <a:solidFill>
                  <a:srgbClr val="FF0000"/>
                </a:solidFill>
              </a:rPr>
              <a:t>。</a:t>
            </a:r>
            <a:r>
              <a:rPr lang="en-US" b="1" u="sng" dirty="0" smtClean="0">
                <a:solidFill>
                  <a:srgbClr val="FF0000"/>
                </a:solidFill>
              </a:rPr>
              <a:t>   </a:t>
            </a:r>
            <a:r>
              <a:rPr lang="en-US" b="1" u="sng" dirty="0" smtClean="0"/>
              <a:t> </a:t>
            </a:r>
            <a:endParaRPr lang="zh-CN" altLang="en-US" b="1" dirty="0" smtClean="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25669" y="614855"/>
            <a:ext cx="11351172" cy="5562108"/>
          </a:xfrm>
        </p:spPr>
        <p:txBody>
          <a:bodyPr>
            <a:normAutofit lnSpcReduction="10000"/>
          </a:bodyPr>
          <a:lstStyle/>
          <a:p>
            <a:r>
              <a:rPr lang="zh-CN" altLang="en-US" dirty="0" smtClean="0"/>
              <a:t>阅</a:t>
            </a:r>
            <a:r>
              <a:rPr lang="zh-CN" altLang="en-US" b="1" dirty="0" smtClean="0"/>
              <a:t>读下面两段文字</a:t>
            </a:r>
            <a:r>
              <a:rPr lang="en-US" b="1" dirty="0" smtClean="0"/>
              <a:t>,</a:t>
            </a:r>
            <a:r>
              <a:rPr lang="zh-CN" altLang="en-US" b="1" dirty="0" smtClean="0"/>
              <a:t>完成题目。</a:t>
            </a:r>
          </a:p>
          <a:p>
            <a:r>
              <a:rPr lang="zh-CN" altLang="en-US" b="1" dirty="0" smtClean="0"/>
              <a:t>子曰</a:t>
            </a:r>
            <a:r>
              <a:rPr lang="en-US" b="1" dirty="0" smtClean="0"/>
              <a:t>:</a:t>
            </a:r>
            <a:r>
              <a:rPr lang="zh-CN" altLang="en-US" b="1" dirty="0" smtClean="0"/>
              <a:t>“不愤不启</a:t>
            </a:r>
            <a:r>
              <a:rPr lang="en-US" b="1" dirty="0" smtClean="0"/>
              <a:t>,</a:t>
            </a:r>
            <a:r>
              <a:rPr lang="zh-CN" altLang="en-US" b="1" dirty="0" smtClean="0"/>
              <a:t>不悱不发。举一隅不以三隅反</a:t>
            </a:r>
            <a:r>
              <a:rPr lang="en-US" b="1" dirty="0" smtClean="0"/>
              <a:t>,</a:t>
            </a:r>
            <a:r>
              <a:rPr lang="zh-CN" altLang="en-US" b="1" dirty="0" smtClean="0"/>
              <a:t>则不复也。”</a:t>
            </a:r>
            <a:r>
              <a:rPr lang="en-US" b="1" dirty="0" smtClean="0"/>
              <a:t>(</a:t>
            </a:r>
            <a:r>
              <a:rPr lang="en-US" altLang="zh-CN" b="1" dirty="0" smtClean="0"/>
              <a:t>《</a:t>
            </a:r>
            <a:r>
              <a:rPr lang="zh-CN" altLang="en-US" b="1" dirty="0" smtClean="0"/>
              <a:t>论语</a:t>
            </a:r>
            <a:r>
              <a:rPr lang="en-US" altLang="zh-CN" b="1" dirty="0" smtClean="0"/>
              <a:t>》</a:t>
            </a:r>
            <a:r>
              <a:rPr lang="en-US" b="1" dirty="0" smtClean="0"/>
              <a:t>)</a:t>
            </a:r>
            <a:endParaRPr lang="zh-CN" altLang="en-US" b="1" dirty="0" smtClean="0"/>
          </a:p>
          <a:p>
            <a:r>
              <a:rPr lang="zh-CN" altLang="en-US" b="1" dirty="0" smtClean="0"/>
              <a:t>故君子之教喻也</a:t>
            </a:r>
            <a:r>
              <a:rPr lang="en-US" b="1" dirty="0" smtClean="0"/>
              <a:t>,</a:t>
            </a:r>
            <a:r>
              <a:rPr lang="zh-CN" altLang="en-US" b="1" dirty="0" smtClean="0"/>
              <a:t>道而弗牵</a:t>
            </a:r>
            <a:r>
              <a:rPr lang="en-US" b="1" dirty="0" smtClean="0"/>
              <a:t>,</a:t>
            </a:r>
            <a:r>
              <a:rPr lang="zh-CN" altLang="en-US" b="1" dirty="0" smtClean="0"/>
              <a:t>强而弗抑</a:t>
            </a:r>
            <a:r>
              <a:rPr lang="en-US" b="1" dirty="0" smtClean="0"/>
              <a:t>,</a:t>
            </a:r>
            <a:r>
              <a:rPr lang="zh-CN" altLang="en-US" b="1" dirty="0" smtClean="0"/>
              <a:t>开而弗达。道而弗牵则和</a:t>
            </a:r>
            <a:r>
              <a:rPr lang="en-US" b="1" dirty="0" smtClean="0"/>
              <a:t>,</a:t>
            </a:r>
            <a:r>
              <a:rPr lang="zh-CN" altLang="en-US" b="1" dirty="0" smtClean="0"/>
              <a:t>强而弗抑则易</a:t>
            </a:r>
            <a:r>
              <a:rPr lang="en-US" b="1" dirty="0" smtClean="0"/>
              <a:t>,</a:t>
            </a:r>
            <a:r>
              <a:rPr lang="zh-CN" altLang="en-US" b="1" dirty="0" smtClean="0"/>
              <a:t>开而弗达则思。和易以思</a:t>
            </a:r>
            <a:r>
              <a:rPr lang="en-US" b="1" dirty="0" smtClean="0"/>
              <a:t>,</a:t>
            </a:r>
            <a:r>
              <a:rPr lang="zh-CN" altLang="en-US" b="1" dirty="0" smtClean="0"/>
              <a:t>可谓善喻矣。</a:t>
            </a:r>
            <a:r>
              <a:rPr lang="en-US" b="1" dirty="0" smtClean="0"/>
              <a:t>(</a:t>
            </a:r>
            <a:r>
              <a:rPr lang="en-US" altLang="zh-CN" b="1" dirty="0" smtClean="0"/>
              <a:t>《</a:t>
            </a:r>
            <a:r>
              <a:rPr lang="zh-CN" altLang="en-US" b="1" dirty="0" smtClean="0"/>
              <a:t>礼记</a:t>
            </a:r>
            <a:r>
              <a:rPr lang="en-US" altLang="zh-CN" b="1" dirty="0" smtClean="0"/>
              <a:t>·</a:t>
            </a:r>
            <a:r>
              <a:rPr lang="zh-CN" altLang="en-US" b="1" dirty="0" smtClean="0"/>
              <a:t>学记</a:t>
            </a:r>
            <a:r>
              <a:rPr lang="en-US" altLang="zh-CN" b="1" dirty="0" smtClean="0"/>
              <a:t>》</a:t>
            </a:r>
            <a:r>
              <a:rPr lang="en-US" b="1" dirty="0" smtClean="0"/>
              <a:t>)</a:t>
            </a:r>
            <a:endParaRPr lang="zh-CN" altLang="en-US" b="1" dirty="0" smtClean="0"/>
          </a:p>
          <a:p>
            <a:r>
              <a:rPr lang="en-US" b="1" dirty="0" smtClean="0"/>
              <a:t>(1)</a:t>
            </a:r>
            <a:r>
              <a:rPr lang="zh-CN" altLang="en-US" b="1" dirty="0" smtClean="0"/>
              <a:t>简要概括孔子和</a:t>
            </a:r>
            <a:r>
              <a:rPr lang="en-US" altLang="zh-CN" b="1" dirty="0" smtClean="0"/>
              <a:t>《</a:t>
            </a:r>
            <a:r>
              <a:rPr lang="zh-CN" altLang="en-US" b="1" dirty="0" smtClean="0"/>
              <a:t>礼记</a:t>
            </a:r>
            <a:r>
              <a:rPr lang="en-US" altLang="zh-CN" b="1" dirty="0" smtClean="0"/>
              <a:t>》</a:t>
            </a:r>
            <a:r>
              <a:rPr lang="zh-CN" altLang="en-US" b="1" dirty="0" smtClean="0"/>
              <a:t>的“教学观”的共同点。</a:t>
            </a:r>
          </a:p>
          <a:p>
            <a:r>
              <a:rPr lang="en-US" b="1" u="sng" dirty="0" smtClean="0">
                <a:solidFill>
                  <a:srgbClr val="FF0000"/>
                </a:solidFill>
              </a:rPr>
              <a:t>      </a:t>
            </a:r>
            <a:r>
              <a:rPr lang="zh-CN" altLang="en-US" b="1" u="sng" dirty="0" smtClean="0">
                <a:solidFill>
                  <a:srgbClr val="FF0000"/>
                </a:solidFill>
              </a:rPr>
              <a:t>主张“启发式”教学</a:t>
            </a:r>
            <a:r>
              <a:rPr lang="en-US" b="1" u="sng" dirty="0" smtClean="0">
                <a:solidFill>
                  <a:srgbClr val="FF0000"/>
                </a:solidFill>
              </a:rPr>
              <a:t>(</a:t>
            </a:r>
            <a:r>
              <a:rPr lang="zh-CN" altLang="en-US" b="1" u="sng" dirty="0" smtClean="0">
                <a:solidFill>
                  <a:srgbClr val="FF0000"/>
                </a:solidFill>
              </a:rPr>
              <a:t>引导学生思考</a:t>
            </a:r>
            <a:r>
              <a:rPr lang="en-US" b="1" u="sng" dirty="0" smtClean="0">
                <a:solidFill>
                  <a:srgbClr val="FF0000"/>
                </a:solidFill>
              </a:rPr>
              <a:t>)   </a:t>
            </a:r>
            <a:endParaRPr lang="zh-CN" altLang="en-US" b="1" dirty="0" smtClean="0">
              <a:solidFill>
                <a:srgbClr val="FF0000"/>
              </a:solidFill>
            </a:endParaRPr>
          </a:p>
          <a:p>
            <a:r>
              <a:rPr lang="en-US" b="1" dirty="0" smtClean="0"/>
              <a:t> (2)</a:t>
            </a:r>
            <a:r>
              <a:rPr lang="zh-CN" altLang="en-US" b="1" dirty="0" smtClean="0"/>
              <a:t>孔子与</a:t>
            </a:r>
            <a:r>
              <a:rPr lang="en-US" altLang="zh-CN" b="1" dirty="0" smtClean="0"/>
              <a:t>《</a:t>
            </a:r>
            <a:r>
              <a:rPr lang="zh-CN" altLang="en-US" b="1" dirty="0" smtClean="0"/>
              <a:t>礼记</a:t>
            </a:r>
            <a:r>
              <a:rPr lang="en-US" altLang="zh-CN" b="1" dirty="0" smtClean="0"/>
              <a:t>》</a:t>
            </a:r>
            <a:r>
              <a:rPr lang="zh-CN" altLang="en-US" b="1" dirty="0" smtClean="0"/>
              <a:t>表述的“教学观”有所不同</a:t>
            </a:r>
            <a:r>
              <a:rPr lang="en-US" b="1" dirty="0" smtClean="0"/>
              <a:t>,</a:t>
            </a:r>
            <a:r>
              <a:rPr lang="zh-CN" altLang="en-US" b="1" dirty="0" smtClean="0"/>
              <a:t>请作简要评析。</a:t>
            </a:r>
          </a:p>
          <a:p>
            <a:r>
              <a:rPr lang="en-US" b="1" u="sng" dirty="0" smtClean="0"/>
              <a:t>   </a:t>
            </a:r>
            <a:r>
              <a:rPr lang="en-US" b="1" u="sng" dirty="0" smtClean="0">
                <a:solidFill>
                  <a:srgbClr val="FF0000"/>
                </a:solidFill>
              </a:rPr>
              <a:t>a.  </a:t>
            </a:r>
            <a:r>
              <a:rPr lang="zh-CN" altLang="en-US" b="1" u="sng" dirty="0" smtClean="0">
                <a:solidFill>
                  <a:srgbClr val="FF0000"/>
                </a:solidFill>
              </a:rPr>
              <a:t>孔子认为采用“启发式”教学要把握恰当时机</a:t>
            </a:r>
            <a:r>
              <a:rPr lang="en-US" b="1" u="sng" dirty="0" smtClean="0">
                <a:solidFill>
                  <a:srgbClr val="FF0000"/>
                </a:solidFill>
              </a:rPr>
              <a:t>,</a:t>
            </a:r>
            <a:r>
              <a:rPr lang="zh-CN" altLang="en-US" b="1" u="sng" dirty="0" smtClean="0">
                <a:solidFill>
                  <a:srgbClr val="FF0000"/>
                </a:solidFill>
              </a:rPr>
              <a:t>要在学生有所“愤”“悱”时</a:t>
            </a:r>
            <a:r>
              <a:rPr lang="en-US" b="1" u="sng" dirty="0" smtClean="0">
                <a:solidFill>
                  <a:srgbClr val="FF0000"/>
                </a:solidFill>
              </a:rPr>
              <a:t>,</a:t>
            </a:r>
            <a:r>
              <a:rPr lang="zh-CN" altLang="en-US" b="1" u="sng" dirty="0" smtClean="0">
                <a:solidFill>
                  <a:srgbClr val="FF0000"/>
                </a:solidFill>
              </a:rPr>
              <a:t>再进行适时开导和点拨。孔子着眼于操作。</a:t>
            </a:r>
            <a:endParaRPr lang="zh-CN" altLang="en-US" b="1" dirty="0" smtClean="0">
              <a:solidFill>
                <a:srgbClr val="FF0000"/>
              </a:solidFill>
            </a:endParaRPr>
          </a:p>
          <a:p>
            <a:r>
              <a:rPr lang="en-US" b="1" u="sng" dirty="0" smtClean="0">
                <a:solidFill>
                  <a:srgbClr val="FF0000"/>
                </a:solidFill>
              </a:rPr>
              <a:t>b.  </a:t>
            </a:r>
            <a:r>
              <a:rPr lang="en-US" altLang="zh-CN" b="1" u="sng" dirty="0" smtClean="0">
                <a:solidFill>
                  <a:srgbClr val="FF0000"/>
                </a:solidFill>
              </a:rPr>
              <a:t>《</a:t>
            </a:r>
            <a:r>
              <a:rPr lang="zh-CN" altLang="en-US" b="1" u="sng" dirty="0" smtClean="0">
                <a:solidFill>
                  <a:srgbClr val="FF0000"/>
                </a:solidFill>
              </a:rPr>
              <a:t>礼记</a:t>
            </a:r>
            <a:r>
              <a:rPr lang="en-US" altLang="zh-CN" b="1" u="sng" dirty="0" smtClean="0">
                <a:solidFill>
                  <a:srgbClr val="FF0000"/>
                </a:solidFill>
              </a:rPr>
              <a:t>》</a:t>
            </a:r>
            <a:r>
              <a:rPr lang="zh-CN" altLang="en-US" b="1" u="sng" dirty="0" smtClean="0">
                <a:solidFill>
                  <a:srgbClr val="FF0000"/>
                </a:solidFill>
              </a:rPr>
              <a:t>则认为教学就在于让人明白道理</a:t>
            </a:r>
            <a:r>
              <a:rPr lang="en-US" b="1" u="sng" dirty="0" smtClean="0">
                <a:solidFill>
                  <a:srgbClr val="FF0000"/>
                </a:solidFill>
              </a:rPr>
              <a:t>,</a:t>
            </a:r>
            <a:r>
              <a:rPr lang="zh-CN" altLang="en-US" b="1" u="sng" dirty="0" smtClean="0">
                <a:solidFill>
                  <a:srgbClr val="FF0000"/>
                </a:solidFill>
              </a:rPr>
              <a:t>要引导但不强迫要求</a:t>
            </a:r>
            <a:r>
              <a:rPr lang="en-US" b="1" u="sng" dirty="0" smtClean="0">
                <a:solidFill>
                  <a:srgbClr val="FF0000"/>
                </a:solidFill>
              </a:rPr>
              <a:t>,</a:t>
            </a:r>
            <a:r>
              <a:rPr lang="zh-CN" altLang="en-US" b="1" u="sng" dirty="0" smtClean="0">
                <a:solidFill>
                  <a:srgbClr val="FF0000"/>
                </a:solidFill>
              </a:rPr>
              <a:t>要严格但不抑制个性</a:t>
            </a:r>
            <a:r>
              <a:rPr lang="en-US" b="1" u="sng" dirty="0" smtClean="0">
                <a:solidFill>
                  <a:srgbClr val="FF0000"/>
                </a:solidFill>
              </a:rPr>
              <a:t>,</a:t>
            </a:r>
            <a:r>
              <a:rPr lang="zh-CN" altLang="en-US" b="1" u="sng" dirty="0" smtClean="0">
                <a:solidFill>
                  <a:srgbClr val="FF0000"/>
                </a:solidFill>
              </a:rPr>
              <a:t>要启发但不全盘告知</a:t>
            </a:r>
            <a:r>
              <a:rPr lang="en-US" b="1" u="sng" dirty="0" smtClean="0">
                <a:solidFill>
                  <a:srgbClr val="FF0000"/>
                </a:solidFill>
              </a:rPr>
              <a:t>,</a:t>
            </a:r>
            <a:r>
              <a:rPr lang="zh-CN" altLang="en-US" b="1" u="sng" dirty="0" smtClean="0">
                <a:solidFill>
                  <a:srgbClr val="FF0000"/>
                </a:solidFill>
              </a:rPr>
              <a:t>从而营造使人亲近而又能主动思考的理想氛围。</a:t>
            </a:r>
            <a:r>
              <a:rPr lang="en-US" altLang="zh-CN" b="1" u="sng" dirty="0" smtClean="0">
                <a:solidFill>
                  <a:srgbClr val="FF0000"/>
                </a:solidFill>
              </a:rPr>
              <a:t>《</a:t>
            </a:r>
            <a:r>
              <a:rPr lang="zh-CN" altLang="en-US" b="1" u="sng" dirty="0" smtClean="0">
                <a:solidFill>
                  <a:srgbClr val="FF0000"/>
                </a:solidFill>
              </a:rPr>
              <a:t>礼记</a:t>
            </a:r>
            <a:r>
              <a:rPr lang="en-US" altLang="zh-CN" b="1" u="sng" dirty="0" smtClean="0">
                <a:solidFill>
                  <a:srgbClr val="FF0000"/>
                </a:solidFill>
              </a:rPr>
              <a:t>》</a:t>
            </a:r>
            <a:r>
              <a:rPr lang="zh-CN" altLang="en-US" b="1" u="sng" dirty="0" smtClean="0">
                <a:solidFill>
                  <a:srgbClr val="FF0000"/>
                </a:solidFill>
              </a:rPr>
              <a:t>偏重于理念。</a:t>
            </a:r>
            <a:endParaRPr lang="zh-CN" altLang="en-US" b="1" dirty="0" smtClean="0">
              <a:solidFill>
                <a:srgbClr val="FF0000"/>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amond(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diamond(in)">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4138" y="283778"/>
            <a:ext cx="11797862" cy="6574221"/>
          </a:xfrm>
        </p:spPr>
        <p:txBody>
          <a:bodyPr>
            <a:normAutofit/>
          </a:bodyPr>
          <a:lstStyle/>
          <a:p>
            <a:r>
              <a:rPr lang="zh-CN" altLang="en-US" b="1" dirty="0" smtClean="0"/>
              <a:t>阅读下面两段文字</a:t>
            </a:r>
            <a:r>
              <a:rPr lang="en-US" b="1" dirty="0" smtClean="0"/>
              <a:t>,</a:t>
            </a:r>
            <a:r>
              <a:rPr lang="zh-CN" altLang="en-US" b="1" dirty="0" smtClean="0"/>
              <a:t>完成问题。</a:t>
            </a:r>
          </a:p>
          <a:p>
            <a:r>
              <a:rPr lang="zh-CN" altLang="en-US" b="1" dirty="0" smtClean="0"/>
              <a:t>材料一　德行</a:t>
            </a:r>
            <a:r>
              <a:rPr lang="en-US" b="1" dirty="0" smtClean="0"/>
              <a:t>:</a:t>
            </a:r>
            <a:r>
              <a:rPr lang="zh-CN" altLang="en-US" b="1" dirty="0" smtClean="0"/>
              <a:t>颜渊</a:t>
            </a:r>
            <a:r>
              <a:rPr lang="en-US" b="1" dirty="0" smtClean="0"/>
              <a:t>,</a:t>
            </a:r>
            <a:r>
              <a:rPr lang="zh-CN" altLang="en-US" b="1" dirty="0" smtClean="0"/>
              <a:t>闵子骞</a:t>
            </a:r>
            <a:r>
              <a:rPr lang="en-US" b="1" dirty="0" smtClean="0"/>
              <a:t>,</a:t>
            </a:r>
            <a:r>
              <a:rPr lang="zh-CN" altLang="en-US" b="1" dirty="0" smtClean="0"/>
              <a:t>冉伯牛</a:t>
            </a:r>
            <a:r>
              <a:rPr lang="en-US" b="1" dirty="0" smtClean="0"/>
              <a:t>,</a:t>
            </a:r>
            <a:r>
              <a:rPr lang="zh-CN" altLang="en-US" b="1" dirty="0" smtClean="0"/>
              <a:t>仲弓。言语</a:t>
            </a:r>
            <a:r>
              <a:rPr lang="en-US" b="1" dirty="0" smtClean="0"/>
              <a:t>:</a:t>
            </a:r>
            <a:r>
              <a:rPr lang="zh-CN" altLang="en-US" b="1" dirty="0" smtClean="0"/>
              <a:t>宰我</a:t>
            </a:r>
            <a:r>
              <a:rPr lang="en-US" b="1" dirty="0" smtClean="0"/>
              <a:t>,</a:t>
            </a:r>
            <a:r>
              <a:rPr lang="zh-CN" altLang="en-US" b="1" dirty="0" smtClean="0"/>
              <a:t>子贡。政事</a:t>
            </a:r>
            <a:r>
              <a:rPr lang="en-US" b="1" dirty="0" smtClean="0"/>
              <a:t>:</a:t>
            </a:r>
            <a:r>
              <a:rPr lang="zh-CN" altLang="en-US" b="1" dirty="0" smtClean="0"/>
              <a:t>冉有</a:t>
            </a:r>
            <a:r>
              <a:rPr lang="en-US" b="1" dirty="0" smtClean="0"/>
              <a:t>,</a:t>
            </a:r>
            <a:r>
              <a:rPr lang="zh-CN" altLang="en-US" b="1" dirty="0" smtClean="0"/>
              <a:t>季路。文学</a:t>
            </a:r>
            <a:r>
              <a:rPr lang="en-US" b="1" dirty="0" smtClean="0"/>
              <a:t>:</a:t>
            </a:r>
            <a:r>
              <a:rPr lang="zh-CN" altLang="en-US" b="1" dirty="0" smtClean="0"/>
              <a:t>子游</a:t>
            </a:r>
            <a:r>
              <a:rPr lang="en-US" b="1" dirty="0" smtClean="0"/>
              <a:t>,</a:t>
            </a:r>
            <a:r>
              <a:rPr lang="zh-CN" altLang="en-US" b="1" dirty="0" smtClean="0"/>
              <a:t>子夏。</a:t>
            </a:r>
          </a:p>
          <a:p>
            <a:r>
              <a:rPr lang="zh-CN" altLang="en-US" b="1" dirty="0" smtClean="0"/>
              <a:t>材料二　或曰</a:t>
            </a:r>
            <a:r>
              <a:rPr lang="en-US" b="1" dirty="0" smtClean="0"/>
              <a:t>:</a:t>
            </a:r>
            <a:r>
              <a:rPr lang="zh-CN" altLang="en-US" b="1" dirty="0" smtClean="0"/>
              <a:t>“雍</a:t>
            </a:r>
            <a:r>
              <a:rPr lang="en-US" b="1" dirty="0" smtClean="0"/>
              <a:t>(</a:t>
            </a:r>
            <a:r>
              <a:rPr lang="zh-CN" altLang="en-US" b="1" dirty="0" smtClean="0"/>
              <a:t>即仲弓</a:t>
            </a:r>
            <a:r>
              <a:rPr lang="en-US" b="1" dirty="0" smtClean="0"/>
              <a:t>)</a:t>
            </a:r>
            <a:r>
              <a:rPr lang="zh-CN" altLang="en-US" b="1" dirty="0" smtClean="0"/>
              <a:t>也仁而不佞。”子曰</a:t>
            </a:r>
            <a:r>
              <a:rPr lang="en-US" b="1" dirty="0" smtClean="0"/>
              <a:t>:</a:t>
            </a:r>
            <a:r>
              <a:rPr lang="zh-CN" altLang="en-US" b="1" dirty="0" smtClean="0"/>
              <a:t>“焉用佞</a:t>
            </a:r>
            <a:r>
              <a:rPr lang="en-US" b="1" dirty="0" smtClean="0"/>
              <a:t>?</a:t>
            </a:r>
            <a:r>
              <a:rPr lang="zh-CN" altLang="en-US" b="1" dirty="0" smtClean="0"/>
              <a:t>御人以口给</a:t>
            </a:r>
            <a:r>
              <a:rPr lang="en-US" b="1" dirty="0" smtClean="0"/>
              <a:t>,</a:t>
            </a:r>
            <a:r>
              <a:rPr lang="zh-CN" altLang="en-US" b="1" dirty="0" smtClean="0"/>
              <a:t>屡憎于人。不知其仁</a:t>
            </a:r>
            <a:r>
              <a:rPr lang="en-US" b="1" dirty="0" smtClean="0"/>
              <a:t>,</a:t>
            </a:r>
            <a:r>
              <a:rPr lang="zh-CN" altLang="en-US" b="1" dirty="0" smtClean="0"/>
              <a:t>焉用佞</a:t>
            </a:r>
            <a:r>
              <a:rPr lang="en-US" b="1" dirty="0" smtClean="0"/>
              <a:t>?</a:t>
            </a:r>
            <a:r>
              <a:rPr lang="zh-CN" altLang="en-US" b="1" dirty="0" smtClean="0"/>
              <a:t>”</a:t>
            </a:r>
          </a:p>
          <a:p>
            <a:r>
              <a:rPr lang="en-US" b="1" dirty="0" smtClean="0"/>
              <a:t>(1)</a:t>
            </a:r>
            <a:r>
              <a:rPr lang="zh-CN" altLang="en-US" b="1" dirty="0" smtClean="0"/>
              <a:t>孔子的学生有的德行方面特别出众</a:t>
            </a:r>
            <a:r>
              <a:rPr lang="en-US" b="1" dirty="0" smtClean="0"/>
              <a:t>,</a:t>
            </a:r>
            <a:r>
              <a:rPr lang="zh-CN" altLang="en-US" b="1" dirty="0" smtClean="0"/>
              <a:t>有的擅长言语</a:t>
            </a:r>
            <a:r>
              <a:rPr lang="en-US" b="1" dirty="0" smtClean="0"/>
              <a:t>,</a:t>
            </a:r>
            <a:r>
              <a:rPr lang="zh-CN" altLang="en-US" b="1" dirty="0" smtClean="0"/>
              <a:t>有的擅长政事</a:t>
            </a:r>
            <a:r>
              <a:rPr lang="en-US" b="1" dirty="0" smtClean="0"/>
              <a:t>,</a:t>
            </a:r>
            <a:r>
              <a:rPr lang="zh-CN" altLang="en-US" b="1" dirty="0" smtClean="0"/>
              <a:t>有的擅长文学。请从“教”的角度用一个成语概括主要原因。</a:t>
            </a:r>
          </a:p>
          <a:p>
            <a:r>
              <a:rPr lang="en-US" b="1" dirty="0" smtClean="0">
                <a:solidFill>
                  <a:srgbClr val="FF0000"/>
                </a:solidFill>
              </a:rPr>
              <a:t>(1</a:t>
            </a:r>
            <a:r>
              <a:rPr lang="en-US" b="1" u="sng" dirty="0" smtClean="0">
                <a:solidFill>
                  <a:srgbClr val="FF0000"/>
                </a:solidFill>
              </a:rPr>
              <a:t>)</a:t>
            </a:r>
            <a:r>
              <a:rPr lang="zh-CN" altLang="en-US" b="1" u="sng" dirty="0" smtClean="0">
                <a:solidFill>
                  <a:srgbClr val="FF0000"/>
                </a:solidFill>
              </a:rPr>
              <a:t>因材施教。</a:t>
            </a:r>
            <a:endParaRPr lang="zh-CN" altLang="en-US" b="1" dirty="0" smtClean="0">
              <a:solidFill>
                <a:srgbClr val="FF0000"/>
              </a:solidFill>
            </a:endParaRPr>
          </a:p>
          <a:p>
            <a:r>
              <a:rPr lang="en-US" b="1" dirty="0" smtClean="0"/>
              <a:t>(2)</a:t>
            </a:r>
            <a:r>
              <a:rPr lang="zh-CN" altLang="en-US" b="1" dirty="0" smtClean="0"/>
              <a:t>针对有人对冉雍的评论</a:t>
            </a:r>
            <a:r>
              <a:rPr lang="en-US" b="1" dirty="0" smtClean="0"/>
              <a:t>,</a:t>
            </a:r>
            <a:r>
              <a:rPr lang="zh-CN" altLang="en-US" b="1" dirty="0" smtClean="0"/>
              <a:t>孔子提出了自己的看法</a:t>
            </a:r>
            <a:r>
              <a:rPr lang="en-US" b="1" dirty="0" smtClean="0"/>
              <a:t>,</a:t>
            </a:r>
            <a:r>
              <a:rPr lang="zh-CN" altLang="en-US" b="1" dirty="0" smtClean="0"/>
              <a:t>他的看法是什么</a:t>
            </a:r>
            <a:r>
              <a:rPr lang="en-US" b="1" dirty="0" smtClean="0"/>
              <a:t>?</a:t>
            </a:r>
          </a:p>
          <a:p>
            <a:r>
              <a:rPr lang="en-US" altLang="zh-CN" b="1" u="sng" dirty="0" smtClean="0"/>
              <a:t>[</a:t>
            </a:r>
            <a:r>
              <a:rPr lang="zh-CN" altLang="en-US" b="1" u="sng" dirty="0" smtClean="0"/>
              <a:t>解析</a:t>
            </a:r>
            <a:r>
              <a:rPr lang="en-US" b="1" u="sng" dirty="0" smtClean="0"/>
              <a:t>] </a:t>
            </a:r>
            <a:r>
              <a:rPr lang="en-US" b="1" u="sng" dirty="0" smtClean="0">
                <a:solidFill>
                  <a:srgbClr val="FF0000"/>
                </a:solidFill>
              </a:rPr>
              <a:t>:</a:t>
            </a:r>
            <a:r>
              <a:rPr lang="zh-CN" altLang="en-US" b="1" u="sng" dirty="0" smtClean="0">
                <a:latin typeface="楷体_GB2312" panose="02010609030101010101" pitchFamily="49" charset="-122"/>
                <a:ea typeface="楷体_GB2312" panose="02010609030101010101" pitchFamily="49" charset="-122"/>
              </a:rPr>
              <a:t>从材料中可知</a:t>
            </a:r>
            <a:r>
              <a:rPr lang="en-US" b="1" u="sng" dirty="0" smtClean="0">
                <a:latin typeface="楷体_GB2312" panose="02010609030101010101" pitchFamily="49" charset="-122"/>
                <a:ea typeface="楷体_GB2312" panose="02010609030101010101" pitchFamily="49" charset="-122"/>
              </a:rPr>
              <a:t>,</a:t>
            </a:r>
            <a:r>
              <a:rPr lang="zh-CN" altLang="en-US" b="1" u="sng" dirty="0" smtClean="0">
                <a:latin typeface="楷体_GB2312" panose="02010609030101010101" pitchFamily="49" charset="-122"/>
                <a:ea typeface="楷体_GB2312" panose="02010609030101010101" pitchFamily="49" charset="-122"/>
              </a:rPr>
              <a:t>有人认为冉雍“有仁德而不能善言”</a:t>
            </a:r>
            <a:r>
              <a:rPr lang="en-US" b="1" u="sng" dirty="0" smtClean="0">
                <a:latin typeface="楷体_GB2312" panose="02010609030101010101" pitchFamily="49" charset="-122"/>
                <a:ea typeface="楷体_GB2312" panose="02010609030101010101" pitchFamily="49" charset="-122"/>
              </a:rPr>
              <a:t>,</a:t>
            </a:r>
            <a:r>
              <a:rPr lang="zh-CN" altLang="en-US" b="1" u="sng" dirty="0" smtClean="0">
                <a:latin typeface="楷体_GB2312" panose="02010609030101010101" pitchFamily="49" charset="-122"/>
                <a:ea typeface="楷体_GB2312" panose="02010609030101010101" pitchFamily="49" charset="-122"/>
              </a:rPr>
              <a:t>而孔子对此持批评态度</a:t>
            </a:r>
            <a:r>
              <a:rPr lang="en-US" b="1" u="sng" dirty="0" smtClean="0">
                <a:latin typeface="楷体_GB2312" panose="02010609030101010101" pitchFamily="49" charset="-122"/>
                <a:ea typeface="楷体_GB2312" panose="02010609030101010101" pitchFamily="49" charset="-122"/>
              </a:rPr>
              <a:t>,</a:t>
            </a:r>
            <a:r>
              <a:rPr lang="zh-CN" altLang="en-US" b="1" u="sng" dirty="0" smtClean="0">
                <a:latin typeface="楷体_GB2312" panose="02010609030101010101" pitchFamily="49" charset="-122"/>
                <a:ea typeface="楷体_GB2312" panose="02010609030101010101" pitchFamily="49" charset="-122"/>
              </a:rPr>
              <a:t>肯定了冉雍的“仁德”。</a:t>
            </a:r>
            <a:endParaRPr lang="zh-CN" altLang="en-US" b="1" dirty="0" smtClean="0"/>
          </a:p>
          <a:p>
            <a:r>
              <a:rPr lang="en-US" b="1" dirty="0" smtClean="0"/>
              <a:t> </a:t>
            </a:r>
            <a:r>
              <a:rPr lang="en-US" b="1" dirty="0" smtClean="0">
                <a:solidFill>
                  <a:srgbClr val="FF0000"/>
                </a:solidFill>
              </a:rPr>
              <a:t>(2</a:t>
            </a:r>
            <a:r>
              <a:rPr lang="en-US" b="1" u="sng" dirty="0" smtClean="0">
                <a:solidFill>
                  <a:srgbClr val="FF0000"/>
                </a:solidFill>
              </a:rPr>
              <a:t>)</a:t>
            </a:r>
            <a:r>
              <a:rPr lang="zh-CN" altLang="en-US" b="1" u="sng" dirty="0" smtClean="0">
                <a:solidFill>
                  <a:srgbClr val="FF0000"/>
                </a:solidFill>
              </a:rPr>
              <a:t>孔子并不赞同有人对冉雍有点贬损的评价</a:t>
            </a:r>
            <a:r>
              <a:rPr lang="en-US" b="1" u="sng" dirty="0" smtClean="0">
                <a:solidFill>
                  <a:srgbClr val="FF0000"/>
                </a:solidFill>
              </a:rPr>
              <a:t>,</a:t>
            </a:r>
            <a:r>
              <a:rPr lang="zh-CN" altLang="en-US" b="1" u="sng" dirty="0" smtClean="0">
                <a:solidFill>
                  <a:srgbClr val="FF0000"/>
                </a:solidFill>
              </a:rPr>
              <a:t>他认为靠伶牙俐齿和人辩论的人</a:t>
            </a:r>
            <a:r>
              <a:rPr lang="en-US" b="1" u="sng" dirty="0" smtClean="0">
                <a:solidFill>
                  <a:srgbClr val="FF0000"/>
                </a:solidFill>
              </a:rPr>
              <a:t>,</a:t>
            </a:r>
            <a:r>
              <a:rPr lang="zh-CN" altLang="en-US" b="1" u="sng" dirty="0" smtClean="0">
                <a:solidFill>
                  <a:srgbClr val="FF0000"/>
                </a:solidFill>
              </a:rPr>
              <a:t>常常会招致别人的讨厌。做人只要像冉雍一样有仁德就可以了</a:t>
            </a:r>
            <a:r>
              <a:rPr lang="en-US" b="1" u="sng" dirty="0" smtClean="0">
                <a:solidFill>
                  <a:srgbClr val="FF0000"/>
                </a:solidFill>
              </a:rPr>
              <a:t>,</a:t>
            </a:r>
            <a:r>
              <a:rPr lang="zh-CN" altLang="en-US" b="1" u="sng" dirty="0" smtClean="0">
                <a:solidFill>
                  <a:srgbClr val="FF0000"/>
                </a:solidFill>
              </a:rPr>
              <a:t>根本不需要能言善辩</a:t>
            </a:r>
            <a:r>
              <a:rPr lang="en-US" b="1" u="sng" dirty="0" smtClean="0">
                <a:solidFill>
                  <a:srgbClr val="FF0000"/>
                </a:solidFill>
              </a:rPr>
              <a:t>,</a:t>
            </a:r>
            <a:r>
              <a:rPr lang="zh-CN" altLang="en-US" b="1" u="sng" dirty="0" smtClean="0">
                <a:solidFill>
                  <a:srgbClr val="FF0000"/>
                </a:solidFill>
              </a:rPr>
              <a:t>伶牙俐齿。要以德服人</a:t>
            </a:r>
            <a:r>
              <a:rPr lang="en-US" b="1" u="sng" dirty="0" smtClean="0">
                <a:solidFill>
                  <a:srgbClr val="FF0000"/>
                </a:solidFill>
              </a:rPr>
              <a:t>,</a:t>
            </a:r>
            <a:r>
              <a:rPr lang="zh-CN" altLang="en-US" b="1" u="sng" dirty="0" smtClean="0">
                <a:solidFill>
                  <a:srgbClr val="FF0000"/>
                </a:solidFill>
              </a:rPr>
              <a:t>而不是以嘴服人。</a:t>
            </a:r>
            <a:endParaRPr lang="zh-CN" altLang="en-US" b="1" dirty="0" smtClean="0">
              <a:solidFill>
                <a:srgbClr val="FF000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ox(in)">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r>
              <a:rPr lang="zh-CN" altLang="en-US" sz="3600"/>
              <a:t>4．正己——率先垂范，克己奉公。</a:t>
            </a:r>
          </a:p>
          <a:p>
            <a:r>
              <a:rPr lang="zh-CN" altLang="en-US" sz="3600"/>
              <a:t>以德治国，首先治理者要有良好的的道德素养，以德服人，百姓才会信服。因此为政者经以身作则，“其身正，不令而行”，君子要带头向善，百姓才会蔚然成风。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0"/>
            <a:ext cx="11934497" cy="6858000"/>
          </a:xfrm>
        </p:spPr>
        <p:txBody>
          <a:bodyPr>
            <a:normAutofit/>
          </a:bodyPr>
          <a:lstStyle/>
          <a:p>
            <a:r>
              <a:rPr lang="zh-CN" altLang="en-US" dirty="0" smtClean="0"/>
              <a:t>阅读下面两段文字</a:t>
            </a:r>
            <a:r>
              <a:rPr lang="en-US" dirty="0" smtClean="0"/>
              <a:t>,</a:t>
            </a:r>
            <a:r>
              <a:rPr lang="zh-CN" altLang="en-US" dirty="0" smtClean="0"/>
              <a:t>完成问题。</a:t>
            </a:r>
          </a:p>
          <a:p>
            <a:r>
              <a:rPr lang="zh-CN" altLang="en-US" dirty="0" smtClean="0"/>
              <a:t>材料一　子曰</a:t>
            </a:r>
            <a:r>
              <a:rPr lang="en-US" dirty="0" smtClean="0"/>
              <a:t>:</a:t>
            </a:r>
            <a:r>
              <a:rPr lang="zh-CN" altLang="en-US" dirty="0" smtClean="0"/>
              <a:t>“吾十有五而志于学</a:t>
            </a:r>
            <a:r>
              <a:rPr lang="en-US" dirty="0" smtClean="0"/>
              <a:t>,</a:t>
            </a:r>
            <a:r>
              <a:rPr lang="zh-CN" altLang="en-US" dirty="0" smtClean="0"/>
              <a:t>三十而立</a:t>
            </a:r>
            <a:r>
              <a:rPr lang="en-US" dirty="0" smtClean="0"/>
              <a:t>,</a:t>
            </a:r>
            <a:r>
              <a:rPr lang="zh-CN" altLang="en-US" dirty="0" smtClean="0"/>
              <a:t>四十而不惑</a:t>
            </a:r>
            <a:r>
              <a:rPr lang="en-US" dirty="0" smtClean="0"/>
              <a:t>,</a:t>
            </a:r>
            <a:r>
              <a:rPr lang="zh-CN" altLang="en-US" dirty="0" smtClean="0"/>
              <a:t>五十而知天命</a:t>
            </a:r>
            <a:r>
              <a:rPr lang="en-US" dirty="0" smtClean="0"/>
              <a:t>,</a:t>
            </a:r>
            <a:r>
              <a:rPr lang="zh-CN" altLang="en-US" dirty="0" smtClean="0"/>
              <a:t>六十而耳顺</a:t>
            </a:r>
            <a:r>
              <a:rPr lang="en-US" dirty="0" smtClean="0"/>
              <a:t>,</a:t>
            </a:r>
            <a:r>
              <a:rPr lang="zh-CN" altLang="en-US" dirty="0" smtClean="0"/>
              <a:t>七十而从心所欲</a:t>
            </a:r>
            <a:r>
              <a:rPr lang="en-US" dirty="0" smtClean="0"/>
              <a:t>,</a:t>
            </a:r>
            <a:r>
              <a:rPr lang="zh-CN" altLang="en-US" dirty="0" smtClean="0"/>
              <a:t>不逾矩。”</a:t>
            </a:r>
          </a:p>
          <a:p>
            <a:r>
              <a:rPr lang="zh-CN" altLang="en-US" b="1" dirty="0" smtClean="0"/>
              <a:t>材料二　子夏问曰</a:t>
            </a:r>
            <a:r>
              <a:rPr lang="en-US" b="1" dirty="0" smtClean="0"/>
              <a:t>:</a:t>
            </a:r>
            <a:r>
              <a:rPr lang="zh-CN" altLang="en-US" b="1" dirty="0" smtClean="0"/>
              <a:t>“‘巧笑倩兮</a:t>
            </a:r>
            <a:r>
              <a:rPr lang="en-US" b="1" dirty="0" smtClean="0"/>
              <a:t>,</a:t>
            </a:r>
            <a:r>
              <a:rPr lang="zh-CN" altLang="en-US" b="1" dirty="0" smtClean="0"/>
              <a:t>美目盼兮</a:t>
            </a:r>
            <a:r>
              <a:rPr lang="en-US" b="1" dirty="0" smtClean="0"/>
              <a:t>,</a:t>
            </a:r>
            <a:r>
              <a:rPr lang="zh-CN" altLang="en-US" b="1" dirty="0" smtClean="0"/>
              <a:t>素以为绚兮。’何谓也</a:t>
            </a:r>
            <a:r>
              <a:rPr lang="en-US" b="1" dirty="0" smtClean="0"/>
              <a:t>?</a:t>
            </a:r>
            <a:r>
              <a:rPr lang="zh-CN" altLang="en-US" b="1" dirty="0" smtClean="0"/>
              <a:t>”子曰</a:t>
            </a:r>
            <a:r>
              <a:rPr lang="en-US" b="1" dirty="0" smtClean="0"/>
              <a:t>:</a:t>
            </a:r>
            <a:r>
              <a:rPr lang="zh-CN" altLang="en-US" b="1" dirty="0" smtClean="0"/>
              <a:t>“绘事后素。”曰</a:t>
            </a:r>
            <a:r>
              <a:rPr lang="en-US" b="1" dirty="0" smtClean="0"/>
              <a:t>:</a:t>
            </a:r>
            <a:r>
              <a:rPr lang="zh-CN" altLang="en-US" b="1" dirty="0" smtClean="0"/>
              <a:t>“礼后乎</a:t>
            </a:r>
            <a:r>
              <a:rPr lang="en-US" b="1" dirty="0" smtClean="0"/>
              <a:t>?</a:t>
            </a:r>
            <a:r>
              <a:rPr lang="zh-CN" altLang="en-US" b="1" dirty="0" smtClean="0"/>
              <a:t>”子曰</a:t>
            </a:r>
            <a:r>
              <a:rPr lang="en-US" b="1" dirty="0" smtClean="0"/>
              <a:t>:</a:t>
            </a:r>
            <a:r>
              <a:rPr lang="zh-CN" altLang="en-US" b="1" dirty="0" smtClean="0"/>
              <a:t>“起予者商也</a:t>
            </a:r>
            <a:r>
              <a:rPr lang="en-US" b="1" dirty="0" smtClean="0"/>
              <a:t>!</a:t>
            </a:r>
            <a:r>
              <a:rPr lang="zh-CN" altLang="en-US" b="1" dirty="0" smtClean="0"/>
              <a:t>始可与言</a:t>
            </a:r>
            <a:r>
              <a:rPr lang="en-US" altLang="zh-CN" b="1" dirty="0" smtClean="0"/>
              <a:t>《</a:t>
            </a:r>
            <a:r>
              <a:rPr lang="zh-CN" altLang="en-US" b="1" dirty="0" smtClean="0"/>
              <a:t>诗</a:t>
            </a:r>
            <a:r>
              <a:rPr lang="en-US" altLang="zh-CN" b="1" dirty="0" smtClean="0"/>
              <a:t>》</a:t>
            </a:r>
            <a:r>
              <a:rPr lang="zh-CN" altLang="en-US" b="1" dirty="0" smtClean="0"/>
              <a:t>已矣。”</a:t>
            </a:r>
          </a:p>
          <a:p>
            <a:r>
              <a:rPr lang="en-US" b="1" dirty="0" smtClean="0"/>
              <a:t>(1)</a:t>
            </a:r>
            <a:r>
              <a:rPr lang="zh-CN" altLang="en-US" b="1" dirty="0" smtClean="0"/>
              <a:t>孔子总结了从十五到七十的人生</a:t>
            </a:r>
            <a:r>
              <a:rPr lang="en-US" b="1" dirty="0" smtClean="0"/>
              <a:t>,</a:t>
            </a:r>
            <a:r>
              <a:rPr lang="zh-CN" altLang="en-US" b="1" dirty="0" smtClean="0"/>
              <a:t>反映了他怎样的教育思想</a:t>
            </a:r>
            <a:r>
              <a:rPr lang="en-US" b="1" dirty="0" smtClean="0"/>
              <a:t>?</a:t>
            </a:r>
          </a:p>
          <a:p>
            <a:r>
              <a:rPr lang="zh-CN" altLang="en-US" b="1" u="sng" dirty="0" smtClean="0"/>
              <a:t>解析</a:t>
            </a:r>
            <a:r>
              <a:rPr lang="en-US" b="1" u="sng" dirty="0" smtClean="0"/>
              <a:t>:</a:t>
            </a:r>
            <a:r>
              <a:rPr lang="zh-CN" altLang="en-US" b="1" u="sng" dirty="0" smtClean="0"/>
              <a:t>材料一中</a:t>
            </a:r>
            <a:r>
              <a:rPr lang="en-US" b="1" u="sng" dirty="0" smtClean="0"/>
              <a:t>,</a:t>
            </a:r>
            <a:r>
              <a:rPr lang="zh-CN" altLang="en-US" b="1" u="sng" dirty="0" smtClean="0"/>
              <a:t>孔子从十五岁“志于学”</a:t>
            </a:r>
            <a:r>
              <a:rPr lang="en-US" b="1" u="sng" dirty="0" smtClean="0"/>
              <a:t>,</a:t>
            </a:r>
            <a:r>
              <a:rPr lang="zh-CN" altLang="en-US" b="1" u="sng" dirty="0" smtClean="0"/>
              <a:t>三十而立</a:t>
            </a:r>
            <a:r>
              <a:rPr lang="en-US" b="1" u="sng" dirty="0" smtClean="0"/>
              <a:t>,</a:t>
            </a:r>
            <a:r>
              <a:rPr lang="zh-CN" altLang="en-US" b="1" u="sng" dirty="0" smtClean="0"/>
              <a:t>四十不惑</a:t>
            </a:r>
            <a:r>
              <a:rPr lang="en-US" b="1" u="sng" dirty="0" smtClean="0"/>
              <a:t>,</a:t>
            </a:r>
            <a:r>
              <a:rPr lang="zh-CN" altLang="en-US" b="1" u="sng" dirty="0" smtClean="0"/>
              <a:t>以至于“七十而从心所欲”</a:t>
            </a:r>
            <a:r>
              <a:rPr lang="en-US" b="1" u="sng" dirty="0" smtClean="0"/>
              <a:t>,</a:t>
            </a:r>
            <a:r>
              <a:rPr lang="zh-CN" altLang="en-US" b="1" u="sng" dirty="0" smtClean="0"/>
              <a:t>达到了学的境界。从而</a:t>
            </a:r>
            <a:r>
              <a:rPr lang="en-US" b="1" u="sng" dirty="0" smtClean="0"/>
              <a:t>,</a:t>
            </a:r>
            <a:r>
              <a:rPr lang="zh-CN" altLang="en-US" b="1" u="sng" dirty="0" smtClean="0"/>
              <a:t>反映出了孔子“循序渐进”的教育思想。谈“活到老学到老”也可酌情给分。</a:t>
            </a:r>
            <a:endParaRPr lang="zh-CN" altLang="en-US" b="1" dirty="0" smtClean="0"/>
          </a:p>
          <a:p>
            <a:r>
              <a:rPr lang="zh-CN" altLang="en-US" b="1" u="sng" dirty="0" smtClean="0">
                <a:solidFill>
                  <a:srgbClr val="FF0000"/>
                </a:solidFill>
              </a:rPr>
              <a:t>参考答案</a:t>
            </a:r>
            <a:r>
              <a:rPr lang="en-US" b="1" u="sng" dirty="0" smtClean="0">
                <a:solidFill>
                  <a:srgbClr val="FF0000"/>
                </a:solidFill>
              </a:rPr>
              <a:t>:(1)</a:t>
            </a:r>
            <a:r>
              <a:rPr lang="zh-CN" altLang="en-US" b="1" u="sng" dirty="0" smtClean="0">
                <a:solidFill>
                  <a:srgbClr val="FF0000"/>
                </a:solidFill>
              </a:rPr>
              <a:t>循序渐进。</a:t>
            </a:r>
            <a:endParaRPr lang="zh-CN" altLang="en-US" b="1" dirty="0" smtClean="0">
              <a:solidFill>
                <a:srgbClr val="FF0000"/>
              </a:solidFill>
            </a:endParaRPr>
          </a:p>
          <a:p>
            <a:r>
              <a:rPr lang="en-US" dirty="0" smtClean="0"/>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amond(in)">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b="1" dirty="0" smtClean="0"/>
              <a:t>(2)</a:t>
            </a:r>
            <a:r>
              <a:rPr lang="zh-CN" altLang="en-US" b="1" dirty="0" smtClean="0"/>
              <a:t>请根据孔子和子夏的对话谈谈你对“绘事后素”的理解。</a:t>
            </a:r>
            <a:endParaRPr lang="en-US" altLang="zh-CN" b="1" dirty="0" smtClean="0"/>
          </a:p>
          <a:p>
            <a:r>
              <a:rPr lang="zh-CN" altLang="en-US" b="1" u="sng" dirty="0" smtClean="0"/>
              <a:t>解析</a:t>
            </a:r>
            <a:r>
              <a:rPr lang="en-US" b="1" u="sng" dirty="0" smtClean="0"/>
              <a:t>:</a:t>
            </a:r>
            <a:r>
              <a:rPr lang="zh-CN" altLang="en-US" b="1" u="sng" dirty="0" smtClean="0"/>
              <a:t>材料二中要了解“绘事后素”是由前文“素以为绚兮”的回答</a:t>
            </a:r>
            <a:r>
              <a:rPr lang="en-US" b="1" u="sng" dirty="0" smtClean="0"/>
              <a:t>,</a:t>
            </a:r>
            <a:r>
              <a:rPr lang="zh-CN" altLang="en-US" b="1" u="sng" dirty="0" smtClean="0"/>
              <a:t>并由后文可知“绘”“素”在文中的意思分别为“礼”“仁”。</a:t>
            </a:r>
            <a:endParaRPr lang="en-US" altLang="zh-CN" b="1" u="sng" dirty="0" smtClean="0"/>
          </a:p>
          <a:p>
            <a:pPr>
              <a:buNone/>
            </a:pPr>
            <a:r>
              <a:rPr lang="en-US" b="1" u="sng" dirty="0" smtClean="0"/>
              <a:t>(2)</a:t>
            </a:r>
            <a:r>
              <a:rPr lang="zh-CN" altLang="en-US" b="1" u="sng" dirty="0" smtClean="0">
                <a:solidFill>
                  <a:srgbClr val="FF0000"/>
                </a:solidFill>
              </a:rPr>
              <a:t>“绘事后素”</a:t>
            </a:r>
            <a:r>
              <a:rPr lang="en-US" b="1" u="sng" dirty="0" smtClean="0">
                <a:solidFill>
                  <a:srgbClr val="FF0000"/>
                </a:solidFill>
              </a:rPr>
              <a:t>,</a:t>
            </a:r>
            <a:r>
              <a:rPr lang="zh-CN" altLang="en-US" b="1" u="sng" dirty="0" smtClean="0">
                <a:solidFill>
                  <a:srgbClr val="FF0000"/>
                </a:solidFill>
              </a:rPr>
              <a:t>即先有底子然后绘画</a:t>
            </a:r>
            <a:r>
              <a:rPr lang="en-US" b="1" u="sng" dirty="0" smtClean="0">
                <a:solidFill>
                  <a:srgbClr val="FF0000"/>
                </a:solidFill>
              </a:rPr>
              <a:t>;</a:t>
            </a:r>
            <a:r>
              <a:rPr lang="zh-CN" altLang="en-US" b="1" u="sng" dirty="0" smtClean="0">
                <a:solidFill>
                  <a:srgbClr val="FF0000"/>
                </a:solidFill>
              </a:rPr>
              <a:t>在文中</a:t>
            </a:r>
            <a:r>
              <a:rPr lang="en-US" b="1" u="sng" dirty="0" smtClean="0">
                <a:solidFill>
                  <a:srgbClr val="FF0000"/>
                </a:solidFill>
              </a:rPr>
              <a:t>,</a:t>
            </a:r>
            <a:r>
              <a:rPr lang="zh-CN" altLang="en-US" b="1" u="sng" dirty="0" smtClean="0">
                <a:solidFill>
                  <a:srgbClr val="FF0000"/>
                </a:solidFill>
              </a:rPr>
              <a:t>“绘”比喻礼</a:t>
            </a:r>
            <a:r>
              <a:rPr lang="en-US" b="1" u="sng" dirty="0" smtClean="0">
                <a:solidFill>
                  <a:srgbClr val="FF0000"/>
                </a:solidFill>
              </a:rPr>
              <a:t>,</a:t>
            </a:r>
            <a:r>
              <a:rPr lang="zh-CN" altLang="en-US" b="1" u="sng" dirty="0" smtClean="0">
                <a:solidFill>
                  <a:srgbClr val="FF0000"/>
                </a:solidFill>
              </a:rPr>
              <a:t>“素”比喻仁义道德</a:t>
            </a:r>
            <a:r>
              <a:rPr lang="en-US" b="1" u="sng" dirty="0" smtClean="0">
                <a:solidFill>
                  <a:srgbClr val="FF0000"/>
                </a:solidFill>
              </a:rPr>
              <a:t>,</a:t>
            </a:r>
            <a:r>
              <a:rPr lang="zh-CN" altLang="en-US" b="1" u="sng" dirty="0" smtClean="0">
                <a:solidFill>
                  <a:srgbClr val="FF0000"/>
                </a:solidFill>
              </a:rPr>
              <a:t>即礼以仁义道德为基础。</a:t>
            </a:r>
            <a:endParaRPr lang="zh-CN" altLang="en-US" b="1" dirty="0" smtClean="0">
              <a:solidFill>
                <a:srgbClr val="FF0000"/>
              </a:solidFill>
            </a:endParaRP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b="1" dirty="0"/>
              <a:t>第十二课</a:t>
            </a:r>
            <a:r>
              <a:rPr lang="en-US" b="1" dirty="0"/>
              <a:t>  </a:t>
            </a:r>
            <a:r>
              <a:rPr lang="zh-CN" altLang="en-US" b="1" dirty="0"/>
              <a:t>高山仰</a:t>
            </a:r>
            <a:r>
              <a:rPr lang="zh-CN" altLang="en-US" b="1" dirty="0" smtClean="0"/>
              <a:t>止</a:t>
            </a:r>
            <a:r>
              <a:rPr lang="en-US" b="1" dirty="0"/>
              <a:t> </a:t>
            </a:r>
            <a:endParaRPr lang="zh-CN" altLang="en-US" dirty="0"/>
          </a:p>
          <a:p>
            <a:r>
              <a:rPr lang="en-US" b="1" dirty="0"/>
              <a:t>1</a:t>
            </a:r>
            <a:r>
              <a:rPr lang="zh-CN" altLang="en-US" b="1" dirty="0"/>
              <a:t>．高山仰</a:t>
            </a:r>
            <a:r>
              <a:rPr lang="zh-CN" altLang="en-US" b="1" dirty="0" smtClean="0"/>
              <a:t>止</a:t>
            </a:r>
            <a:endParaRPr lang="zh-CN" altLang="en-US" dirty="0"/>
          </a:p>
          <a:p>
            <a:r>
              <a:rPr lang="en-US" b="1" dirty="0"/>
              <a:t>2</a:t>
            </a:r>
            <a:r>
              <a:rPr lang="zh-CN" altLang="en-US" b="1" dirty="0"/>
              <a:t>．用行舍</a:t>
            </a:r>
            <a:r>
              <a:rPr lang="zh-CN" altLang="en-US" b="1" dirty="0" smtClean="0"/>
              <a:t>藏</a:t>
            </a:r>
            <a:r>
              <a:rPr lang="en-US" dirty="0" smtClean="0"/>
              <a:t>  </a:t>
            </a:r>
            <a:endParaRPr lang="zh-CN" altLang="en-US" dirty="0"/>
          </a:p>
          <a:p>
            <a:r>
              <a:rPr lang="en-US" b="1" dirty="0"/>
              <a:t>3.</a:t>
            </a:r>
            <a:r>
              <a:rPr lang="zh-CN" altLang="en-US" b="1" dirty="0"/>
              <a:t>割鸡焉用牛刀</a:t>
            </a:r>
            <a:endParaRPr lang="zh-CN" altLang="en-US" dirty="0"/>
          </a:p>
          <a:p>
            <a:r>
              <a:rPr lang="en-US" b="1" dirty="0" smtClean="0"/>
              <a:t>4</a:t>
            </a:r>
            <a:r>
              <a:rPr lang="zh-CN" altLang="en-US" b="1" dirty="0"/>
              <a:t>．</a:t>
            </a:r>
            <a:r>
              <a:rPr lang="zh-CN" altLang="en-US" b="1" dirty="0" smtClean="0"/>
              <a:t>墙</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365125"/>
            <a:ext cx="10515600" cy="1325563"/>
          </a:xfrm>
        </p:spPr>
        <p:txBody>
          <a:bodyPr/>
          <a:lstStyle/>
          <a:p>
            <a:endParaRPr lang="zh-CN" altLang="en-US"/>
          </a:p>
        </p:txBody>
      </p:sp>
      <p:sp>
        <p:nvSpPr>
          <p:cNvPr id="5" name="内容占位符 4"/>
          <p:cNvSpPr>
            <a:spLocks noGrp="1"/>
          </p:cNvSpPr>
          <p:nvPr>
            <p:ph idx="1"/>
          </p:nvPr>
        </p:nvSpPr>
        <p:spPr/>
        <p:txBody>
          <a:bodyPr/>
          <a:lstStyle/>
          <a:p>
            <a:r>
              <a:rPr lang="zh-CN" altLang="en-US" sz="3600"/>
              <a:t>5．“均”的含义</a:t>
            </a:r>
          </a:p>
          <a:p>
            <a:r>
              <a:rPr lang="zh-CN" altLang="en-US" sz="3600"/>
              <a:t>    孔子提出“均无贫”的主张，其实是站在统治者即“富”的立场上提出的调和阶级矛盾的方法，也就是不同等级地位的人各自得到应该得到的部分。这与后来的“均贫富”的含义是不同的，“均贫富”是站在穷人的立场上提出的重新分配社会财富的纲领，实际含义是在劫富济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928670"/>
            <a:ext cx="10972800" cy="5197493"/>
          </a:xfrm>
        </p:spPr>
        <p:txBody>
          <a:bodyPr>
            <a:normAutofit/>
          </a:bodyPr>
          <a:lstStyle/>
          <a:p>
            <a:r>
              <a:rPr lang="en-US" b="1" dirty="0" smtClean="0"/>
              <a:t>1</a:t>
            </a:r>
            <a:r>
              <a:rPr lang="zh-CN" altLang="en-US" b="1" dirty="0" smtClean="0"/>
              <a:t>．高山仰止</a:t>
            </a:r>
            <a:endParaRPr lang="zh-CN" altLang="en-US" dirty="0" smtClean="0"/>
          </a:p>
          <a:p>
            <a:r>
              <a:rPr lang="en-US" dirty="0" smtClean="0"/>
              <a:t> </a:t>
            </a:r>
            <a:r>
              <a:rPr lang="zh-CN" altLang="en-US" dirty="0" smtClean="0"/>
              <a:t>“高山仰止，景行行止”出自</a:t>
            </a:r>
            <a:r>
              <a:rPr lang="en-US" altLang="zh-CN" dirty="0" smtClean="0"/>
              <a:t>《</a:t>
            </a:r>
            <a:r>
              <a:rPr lang="zh-CN" altLang="en-US" dirty="0" smtClean="0"/>
              <a:t>诗经．小雅</a:t>
            </a:r>
            <a:r>
              <a:rPr lang="en-US" altLang="zh-CN" dirty="0" smtClean="0"/>
              <a:t>》</a:t>
            </a:r>
            <a:r>
              <a:rPr lang="zh-CN" altLang="en-US" dirty="0" smtClean="0"/>
              <a:t>。汉郑玄注解说：“</a:t>
            </a:r>
            <a:r>
              <a:rPr lang="zh-CN" altLang="en-US" dirty="0" smtClean="0">
                <a:solidFill>
                  <a:srgbClr val="FF0000"/>
                </a:solidFill>
              </a:rPr>
              <a:t>古人有高德者则慕仰之，有明行者则而行之</a:t>
            </a:r>
            <a:r>
              <a:rPr lang="zh-CN" altLang="en-US" dirty="0" smtClean="0"/>
              <a:t>。”郑把“高山”比喻为崇高的道德，“仰”是慕仰；“景行”是“明行”，即光明正大的行为，是人们行动的准则。宋朱熹则解释说：“仰，瞻望也。景行，大道也。高山则可仰，景行则可行。”朱熹说“高山”，就是人们平时仰望的高山，没有什么喻义；而“景行”是大道、大路，“景行行止”是说大道可供人们行走。</a:t>
            </a:r>
          </a:p>
          <a:p>
            <a:endParaRPr lang="zh-CN" altLang="en-US" dirty="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1071547"/>
            <a:ext cx="10972800" cy="5054617"/>
          </a:xfrm>
        </p:spPr>
        <p:txBody>
          <a:bodyPr/>
          <a:lstStyle/>
          <a:p>
            <a:r>
              <a:rPr lang="en-US" b="1" dirty="0" smtClean="0"/>
              <a:t>2</a:t>
            </a:r>
            <a:r>
              <a:rPr lang="zh-CN" altLang="en-US" b="1" dirty="0" smtClean="0"/>
              <a:t>．用行舍藏</a:t>
            </a:r>
            <a:endParaRPr lang="zh-CN" altLang="en-US" dirty="0" smtClean="0"/>
          </a:p>
          <a:p>
            <a:r>
              <a:rPr lang="en-US" dirty="0" smtClean="0"/>
              <a:t>    </a:t>
            </a:r>
            <a:r>
              <a:rPr lang="zh-CN" altLang="en-US" dirty="0" smtClean="0"/>
              <a:t>“用之则行，舍之则藏”最为精练地表达了儒者对于出仕与退隐、入世与出世、进与退的政治选择与人生态度。里面所蕴涵的，</a:t>
            </a:r>
            <a:r>
              <a:rPr lang="zh-CN" altLang="en-US" dirty="0" smtClean="0">
                <a:solidFill>
                  <a:srgbClr val="FF0000"/>
                </a:solidFill>
              </a:rPr>
              <a:t>一方面是进退之间深刻的内在矛盾，另一方面也显示了儒学通权达变的思想方法和精神气度。</a:t>
            </a:r>
          </a:p>
          <a:p>
            <a:endParaRPr lang="zh-CN" altLang="en-US"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357167"/>
            <a:ext cx="10972800" cy="5768997"/>
          </a:xfrm>
        </p:spPr>
        <p:txBody>
          <a:bodyPr>
            <a:normAutofit/>
          </a:bodyPr>
          <a:lstStyle/>
          <a:p>
            <a:r>
              <a:rPr lang="en-US" b="1" dirty="0" smtClean="0"/>
              <a:t>3.</a:t>
            </a:r>
            <a:r>
              <a:rPr lang="zh-CN" altLang="en-US" b="1" dirty="0" smtClean="0"/>
              <a:t>割鸡焉用牛刀</a:t>
            </a:r>
            <a:endParaRPr lang="zh-CN" altLang="en-US" dirty="0" smtClean="0"/>
          </a:p>
          <a:p>
            <a:r>
              <a:rPr lang="en-US" dirty="0" smtClean="0"/>
              <a:t>    </a:t>
            </a:r>
            <a:r>
              <a:rPr lang="zh-CN" altLang="en-US" dirty="0" smtClean="0"/>
              <a:t>孔子的本来意思是说，“治理一个小小的县城，怎么用得着礼乐之道这种治国的方略呢”。我们现在已不能确知孔子到底是在跟子游开玩笑还是一时失言，但</a:t>
            </a:r>
            <a:r>
              <a:rPr lang="zh-CN" altLang="en-US" dirty="0" smtClean="0">
                <a:solidFill>
                  <a:srgbClr val="FF0000"/>
                </a:solidFill>
              </a:rPr>
              <a:t>子游“当仁，不让于师”的精神和孔子师生之间畅所欲言的风貌却跃然纸上。</a:t>
            </a:r>
            <a:r>
              <a:rPr lang="zh-CN" altLang="en-US" dirty="0" smtClean="0"/>
              <a:t>从子游的答辩词来看，有时候，杀鸡用一用牛刀也未尝不可，虽然是治理一个小县城，也应该与治理一个国家同步，因为其性质是一样的，总是在上位的人学了礼乐就会懂得爱人，在下位的人学了礼乐就容易听使唤，只要目的能够达到，用鸡刀牛刀有什么关系呢</a:t>
            </a:r>
            <a:r>
              <a:rPr lang="en-US" dirty="0" smtClean="0"/>
              <a:t>?</a:t>
            </a:r>
            <a:r>
              <a:rPr lang="zh-CN" altLang="en-US" dirty="0" smtClean="0"/>
              <a:t>孔子完全同意子游的看法，所以立即表态修正，</a:t>
            </a:r>
            <a:r>
              <a:rPr lang="zh-CN" altLang="en-US" dirty="0" smtClean="0">
                <a:solidFill>
                  <a:srgbClr val="FF0000"/>
                </a:solidFill>
              </a:rPr>
              <a:t>向学生们宣布自己的错误，足见孔子知错就改，从善如流。</a:t>
            </a:r>
          </a:p>
          <a:p>
            <a:endParaRPr lang="zh-CN" altLang="en-US" dirty="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b="1" dirty="0" smtClean="0"/>
              <a:t>4</a:t>
            </a:r>
            <a:r>
              <a:rPr lang="zh-CN" altLang="en-US" b="1" dirty="0" smtClean="0"/>
              <a:t>．墙</a:t>
            </a:r>
            <a:endParaRPr lang="zh-CN" altLang="en-US" dirty="0" smtClean="0"/>
          </a:p>
          <a:p>
            <a:r>
              <a:rPr lang="zh-CN" altLang="en-US" dirty="0" smtClean="0"/>
              <a:t>子贡在回答叔孙武叔“子贡贤于仲尼”时把自己比做一堵齐肩高的墙，人们只需在外面把头一伸，自己内部的一切就尽在眼中了，而孔子则不同，他的“墙”非常高，如果你找不到门进去，里面的“宗庙之美”“百官之富”你根本就不知道。叔孙武叔之所以说子贡比孔子贤，是因为他只能看到子贡这个“矮围墙”里的东西，孔子的“围墙”里有什么，他连门都没有找到。</a:t>
            </a:r>
          </a:p>
          <a:p>
            <a:r>
              <a:rPr lang="zh-CN" altLang="en-US" dirty="0" smtClean="0"/>
              <a:t>所谓“深见者深，浅见者浅”，对于我们而言，当尚未进入一个门时，切勿妄加评论，以免贻笑大方。</a:t>
            </a:r>
          </a:p>
          <a:p>
            <a:endParaRPr lang="zh-CN" altLang="en-US"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83324" y="315310"/>
            <a:ext cx="10770476" cy="6542690"/>
          </a:xfrm>
        </p:spPr>
        <p:txBody>
          <a:bodyPr>
            <a:normAutofit/>
          </a:bodyPr>
          <a:lstStyle/>
          <a:p>
            <a:r>
              <a:rPr lang="zh-CN" altLang="en-US" b="1" dirty="0" smtClean="0"/>
              <a:t>（三）阅读下面的材料，完成</a:t>
            </a:r>
            <a:r>
              <a:rPr lang="en-US" b="1" dirty="0" smtClean="0"/>
              <a:t> 21—22 </a:t>
            </a:r>
            <a:r>
              <a:rPr lang="zh-CN" altLang="en-US" b="1" dirty="0" smtClean="0"/>
              <a:t>题。（</a:t>
            </a:r>
            <a:r>
              <a:rPr lang="en-US" b="1" dirty="0" smtClean="0"/>
              <a:t>6 </a:t>
            </a:r>
            <a:r>
              <a:rPr lang="zh-CN" altLang="en-US" b="1" dirty="0" smtClean="0"/>
              <a:t>分）</a:t>
            </a:r>
          </a:p>
          <a:p>
            <a:r>
              <a:rPr lang="zh-CN" altLang="en-US" b="1" dirty="0" smtClean="0"/>
              <a:t>（一）子曰：“由之瑟，奚为于丘之门？”门人不敬子路。子曰：“由也升堂矣，未入于室也。” （</a:t>
            </a:r>
            <a:r>
              <a:rPr lang="en-US" altLang="zh-CN" b="1" dirty="0" smtClean="0"/>
              <a:t>《</a:t>
            </a:r>
            <a:r>
              <a:rPr lang="zh-CN" altLang="en-US" b="1" dirty="0" smtClean="0"/>
              <a:t>论语</a:t>
            </a:r>
            <a:r>
              <a:rPr lang="en-US" altLang="zh-CN" b="1" dirty="0" smtClean="0"/>
              <a:t>·</a:t>
            </a:r>
            <a:r>
              <a:rPr lang="zh-CN" altLang="en-US" b="1" dirty="0" smtClean="0"/>
              <a:t>先进</a:t>
            </a:r>
            <a:r>
              <a:rPr lang="en-US" altLang="zh-CN" b="1" dirty="0" smtClean="0"/>
              <a:t>》</a:t>
            </a:r>
            <a:r>
              <a:rPr lang="zh-CN" altLang="en-US" b="1" dirty="0" smtClean="0"/>
              <a:t>）</a:t>
            </a:r>
          </a:p>
          <a:p>
            <a:r>
              <a:rPr lang="zh-CN" altLang="en-US" b="1" dirty="0" smtClean="0"/>
              <a:t>（二）</a:t>
            </a:r>
            <a:r>
              <a:rPr lang="en-US" altLang="zh-CN" b="1" dirty="0" smtClean="0"/>
              <a:t>《</a:t>
            </a:r>
            <a:r>
              <a:rPr lang="zh-CN" altLang="en-US" b="1" dirty="0" smtClean="0"/>
              <a:t>孔子家语</a:t>
            </a:r>
            <a:r>
              <a:rPr lang="en-US" altLang="zh-CN" b="1" dirty="0" smtClean="0"/>
              <a:t>》</a:t>
            </a:r>
            <a:r>
              <a:rPr lang="zh-CN" altLang="en-US" b="1" dirty="0" smtClean="0"/>
              <a:t>说：“子路鼓瑟，有北鄙杀伐之声。” </a:t>
            </a:r>
          </a:p>
          <a:p>
            <a:r>
              <a:rPr lang="zh-CN" altLang="en-US" b="1" dirty="0" smtClean="0"/>
              <a:t>朱熹</a:t>
            </a:r>
            <a:r>
              <a:rPr lang="en-US" altLang="zh-CN" b="1" dirty="0" smtClean="0"/>
              <a:t>《</a:t>
            </a:r>
            <a:r>
              <a:rPr lang="zh-CN" altLang="en-US" b="1" dirty="0" smtClean="0"/>
              <a:t>四书集注</a:t>
            </a:r>
            <a:r>
              <a:rPr lang="en-US" altLang="zh-CN" b="1" dirty="0" smtClean="0"/>
              <a:t>》</a:t>
            </a:r>
            <a:r>
              <a:rPr lang="zh-CN" altLang="en-US" b="1" dirty="0" smtClean="0"/>
              <a:t>说：“盖其气质刚勇，而不足于中和，故其发于声者如此。”</a:t>
            </a:r>
          </a:p>
          <a:p>
            <a:r>
              <a:rPr lang="zh-CN" altLang="en-US" b="1" dirty="0" smtClean="0"/>
              <a:t>程树德</a:t>
            </a:r>
            <a:r>
              <a:rPr lang="en-US" altLang="zh-CN" b="1" dirty="0" smtClean="0"/>
              <a:t>《</a:t>
            </a:r>
            <a:r>
              <a:rPr lang="zh-CN" altLang="en-US" b="1" dirty="0" smtClean="0"/>
              <a:t>论语集释</a:t>
            </a:r>
            <a:r>
              <a:rPr lang="en-US" altLang="zh-CN" b="1" dirty="0" smtClean="0"/>
              <a:t>》</a:t>
            </a:r>
            <a:r>
              <a:rPr lang="zh-CN" altLang="en-US" b="1" dirty="0" smtClean="0"/>
              <a:t>引皇侃</a:t>
            </a:r>
            <a:r>
              <a:rPr lang="en-US" altLang="zh-CN" b="1" dirty="0" smtClean="0"/>
              <a:t>《</a:t>
            </a:r>
            <a:r>
              <a:rPr lang="zh-CN" altLang="en-US" b="1" dirty="0" smtClean="0"/>
              <a:t>论语义疏</a:t>
            </a:r>
            <a:r>
              <a:rPr lang="en-US" altLang="zh-CN" b="1" dirty="0" smtClean="0"/>
              <a:t>》</a:t>
            </a:r>
            <a:r>
              <a:rPr lang="zh-CN" altLang="en-US" b="1" dirty="0" smtClean="0"/>
              <a:t>云：“子路性刚，其鼓瑟亦有壮气。孔子知其必不得寿终，故每抑之。”</a:t>
            </a:r>
          </a:p>
          <a:p>
            <a:r>
              <a:rPr lang="en-US" b="1" dirty="0" smtClean="0"/>
              <a:t>21</a:t>
            </a:r>
            <a:r>
              <a:rPr lang="zh-CN" altLang="en-US" b="1" dirty="0" smtClean="0"/>
              <a:t>．有一成语源于材料（一），这个成是：</a:t>
            </a:r>
            <a:r>
              <a:rPr lang="en-US" b="1" u="sng" dirty="0" smtClean="0"/>
              <a:t>        </a:t>
            </a:r>
            <a:r>
              <a:rPr lang="zh-CN" altLang="en-US" b="1" dirty="0" smtClean="0"/>
              <a:t>。（</a:t>
            </a:r>
            <a:r>
              <a:rPr lang="en-US" b="1" dirty="0" smtClean="0"/>
              <a:t>1</a:t>
            </a:r>
            <a:r>
              <a:rPr lang="zh-CN" altLang="en-US" b="1" dirty="0" smtClean="0"/>
              <a:t>分）</a:t>
            </a:r>
            <a:endParaRPr lang="en-US" altLang="zh-CN" dirty="0" smtClean="0"/>
          </a:p>
          <a:p>
            <a:r>
              <a:rPr lang="zh-CN" altLang="en-US" b="1" dirty="0" smtClean="0">
                <a:solidFill>
                  <a:srgbClr val="FF0000"/>
                </a:solidFill>
              </a:rPr>
              <a:t>登堂入室。</a:t>
            </a:r>
            <a:endParaRPr lang="en-US" altLang="zh-CN" b="1" dirty="0" smtClean="0">
              <a:solidFill>
                <a:srgbClr val="FF0000"/>
              </a:solidFill>
            </a:endParaRPr>
          </a:p>
          <a:p>
            <a:r>
              <a:rPr lang="en-US" b="1" dirty="0" smtClean="0"/>
              <a:t>22</a:t>
            </a:r>
            <a:r>
              <a:rPr lang="zh-CN" altLang="en-US" b="1" dirty="0" smtClean="0"/>
              <a:t>．孔子好乐，为什么偏偏不喜欢子路鼓的瑟？结合材料（二）中前人的解读，分析概括其原因。（</a:t>
            </a:r>
            <a:r>
              <a:rPr lang="en-US" b="1" dirty="0" smtClean="0"/>
              <a:t>5</a:t>
            </a:r>
            <a:r>
              <a:rPr lang="zh-CN" altLang="en-US" b="1" dirty="0" smtClean="0"/>
              <a:t>分）</a:t>
            </a:r>
            <a:endParaRPr lang="zh-CN" altLang="en-US" dirty="0" smtClean="0"/>
          </a:p>
          <a:p>
            <a:endParaRPr lang="zh-CN" altLang="en-US" b="1" dirty="0" smtClean="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ox(in)">
                                      <p:cBhvr>
                                        <p:cTn id="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838200" y="567559"/>
            <a:ext cx="10515600" cy="5609404"/>
          </a:xfrm>
        </p:spPr>
        <p:txBody>
          <a:bodyPr>
            <a:normAutofit/>
          </a:bodyPr>
          <a:lstStyle/>
          <a:p>
            <a:r>
              <a:rPr lang="en-US" b="1" dirty="0" smtClean="0"/>
              <a:t>22</a:t>
            </a:r>
            <a:r>
              <a:rPr lang="zh-CN" altLang="en-US" b="1" dirty="0" smtClean="0"/>
              <a:t>．孔子好乐，为什么偏偏不喜欢子路鼓的瑟？结合材料（二）中前人的解读，分析概括其原因。（</a:t>
            </a:r>
            <a:r>
              <a:rPr lang="en-US" b="1" dirty="0" smtClean="0"/>
              <a:t>5</a:t>
            </a:r>
            <a:r>
              <a:rPr lang="zh-CN" altLang="en-US" b="1" dirty="0" smtClean="0"/>
              <a:t>分）</a:t>
            </a:r>
            <a:endParaRPr lang="zh-CN" altLang="en-US" dirty="0" smtClean="0"/>
          </a:p>
          <a:p>
            <a:r>
              <a:rPr lang="zh-CN" altLang="en-US" dirty="0" smtClean="0"/>
              <a:t>（</a:t>
            </a:r>
            <a:r>
              <a:rPr lang="en-US" b="1" dirty="0" smtClean="0">
                <a:solidFill>
                  <a:srgbClr val="FF0000"/>
                </a:solidFill>
              </a:rPr>
              <a:t>1</a:t>
            </a:r>
            <a:r>
              <a:rPr lang="zh-CN" altLang="en-US" b="1" dirty="0" smtClean="0">
                <a:solidFill>
                  <a:srgbClr val="FF0000"/>
                </a:solidFill>
              </a:rPr>
              <a:t>）儒家主张以德服人，反对以力服人，子路鼓瑟有北鄙杀伐之声，孔子不喜。</a:t>
            </a:r>
          </a:p>
          <a:p>
            <a:r>
              <a:rPr lang="zh-CN" altLang="en-US" b="1" dirty="0" smtClean="0">
                <a:solidFill>
                  <a:srgbClr val="FF0000"/>
                </a:solidFill>
              </a:rPr>
              <a:t>（</a:t>
            </a:r>
            <a:r>
              <a:rPr lang="en-US" b="1" dirty="0" smtClean="0">
                <a:solidFill>
                  <a:srgbClr val="FF0000"/>
                </a:solidFill>
              </a:rPr>
              <a:t>2</a:t>
            </a:r>
            <a:r>
              <a:rPr lang="zh-CN" altLang="en-US" b="1" dirty="0" smtClean="0">
                <a:solidFill>
                  <a:srgbClr val="FF0000"/>
                </a:solidFill>
              </a:rPr>
              <a:t>）子路鼓瑟有北鄙杀伐之声，不足于中和，不符合原则，孔子不喜。</a:t>
            </a:r>
          </a:p>
          <a:p>
            <a:r>
              <a:rPr lang="zh-CN" altLang="en-US" b="1" dirty="0" smtClean="0">
                <a:solidFill>
                  <a:srgbClr val="FF0000"/>
                </a:solidFill>
              </a:rPr>
              <a:t>（</a:t>
            </a:r>
            <a:r>
              <a:rPr lang="en-US" b="1" dirty="0" smtClean="0">
                <a:solidFill>
                  <a:srgbClr val="FF0000"/>
                </a:solidFill>
              </a:rPr>
              <a:t>3</a:t>
            </a:r>
            <a:r>
              <a:rPr lang="zh-CN" altLang="en-US" b="1" dirty="0" smtClean="0">
                <a:solidFill>
                  <a:srgbClr val="FF0000"/>
                </a:solidFill>
              </a:rPr>
              <a:t>）由鼓瑟知子路气质刚勇，进而推知其必不得寿终，故有意抑之。</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2000"/>
                                        <p:tgtEl>
                                          <p:spTgt spid="3">
                                            <p:txEl>
                                              <p:pRg st="1" end="1"/>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diamond(in)">
                                      <p:cBhvr>
                                        <p:cTn id="10" dur="2000"/>
                                        <p:tgtEl>
                                          <p:spTgt spid="3">
                                            <p:txEl>
                                              <p:pRg st="2" end="2"/>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diamond(in)">
                                      <p:cBhvr>
                                        <p:cTn id="13"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472966"/>
            <a:ext cx="10515600" cy="5703997"/>
          </a:xfrm>
        </p:spPr>
        <p:txBody>
          <a:bodyPr>
            <a:normAutofit lnSpcReduction="10000"/>
          </a:bodyPr>
          <a:lstStyle/>
          <a:p>
            <a:r>
              <a:rPr lang="zh-CN" altLang="en-US" dirty="0" smtClean="0"/>
              <a:t>读下面的文字，然后回答问题。（</a:t>
            </a:r>
            <a:r>
              <a:rPr lang="en-US" dirty="0" smtClean="0"/>
              <a:t>4</a:t>
            </a:r>
            <a:r>
              <a:rPr lang="zh-CN" altLang="en-US" dirty="0" smtClean="0"/>
              <a:t>分）</a:t>
            </a:r>
          </a:p>
          <a:p>
            <a:r>
              <a:rPr lang="zh-CN" altLang="en-US" dirty="0" smtClean="0"/>
              <a:t>子谓颜渊曰：“用之则行，舍之则藏，惟我与尔有是夫！”</a:t>
            </a:r>
          </a:p>
          <a:p>
            <a:r>
              <a:rPr lang="zh-CN" altLang="en-US" dirty="0" smtClean="0"/>
              <a:t>子路曰：“子行三军，则谁与？”子曰：“暴虎冯河，死而无悔者，吾不与也。必也临事而惧，好谋而成者也。”</a:t>
            </a:r>
          </a:p>
          <a:p>
            <a:r>
              <a:rPr lang="zh-CN" altLang="en-US" dirty="0" smtClean="0"/>
              <a:t>颜渊喟然叹曰：“仰之弥高，钻之弥坚；瞻之在前，忽焉在后。夫子循循然善诱人，博我以文，约我以礼。欲罢不能，既竭吾才，如有所立卓尔。虽欲从之，未由也已。”</a:t>
            </a:r>
          </a:p>
          <a:p>
            <a:r>
              <a:rPr lang="zh-CN" altLang="en-US" dirty="0" smtClean="0"/>
              <a:t>孔子通过平时的言行赢得了学生们的喜爱和崇敬。请结合上面三段谈谈其理由，并作简要分析。</a:t>
            </a:r>
          </a:p>
          <a:p>
            <a:r>
              <a:rPr lang="zh-CN" altLang="en-US" dirty="0" smtClean="0"/>
              <a:t>参考答案：</a:t>
            </a:r>
          </a:p>
          <a:p>
            <a:r>
              <a:rPr lang="zh-CN" altLang="en-US" dirty="0" smtClean="0">
                <a:solidFill>
                  <a:srgbClr val="FF0000"/>
                </a:solidFill>
              </a:rPr>
              <a:t>（</a:t>
            </a:r>
            <a:r>
              <a:rPr lang="en-US" dirty="0" smtClean="0">
                <a:solidFill>
                  <a:srgbClr val="FF0000"/>
                </a:solidFill>
              </a:rPr>
              <a:t>1</a:t>
            </a:r>
            <a:r>
              <a:rPr lang="zh-CN" altLang="en-US" dirty="0" smtClean="0">
                <a:solidFill>
                  <a:srgbClr val="FF0000"/>
                </a:solidFill>
              </a:rPr>
              <a:t>）孔子对学生生活上的关心、性格上的理解和引导。（</a:t>
            </a:r>
            <a:r>
              <a:rPr lang="en-US" dirty="0" smtClean="0">
                <a:solidFill>
                  <a:srgbClr val="FF0000"/>
                </a:solidFill>
              </a:rPr>
              <a:t>2</a:t>
            </a:r>
            <a:r>
              <a:rPr lang="zh-CN" altLang="en-US" dirty="0" smtClean="0">
                <a:solidFill>
                  <a:srgbClr val="FF0000"/>
                </a:solidFill>
              </a:rPr>
              <a:t>）孔子不仅希望自己的学生“博学于文”，还希望学生“约之以礼”，更难得的是对学生采取了“循循善诱”的教育方法。</a:t>
            </a:r>
          </a:p>
          <a:p>
            <a:endParaRPr lang="zh-CN" altLang="en-US"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diamond(in)">
                                      <p:cBhvr>
                                        <p:cTn id="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596900" y="365125"/>
            <a:ext cx="10756900" cy="1325563"/>
          </a:xfrm>
        </p:spPr>
        <p:txBody>
          <a:bodyPr>
            <a:normAutofit fontScale="90000"/>
          </a:bodyPr>
          <a:lstStyle/>
          <a:p>
            <a:r>
              <a:rPr lang="en-US" altLang="zh-CN" dirty="0"/>
              <a:t>(</a:t>
            </a:r>
            <a:r>
              <a:rPr lang="zh-CN" altLang="en-US" dirty="0"/>
              <a:t>宁波高三第二次模拟</a:t>
            </a:r>
            <a:r>
              <a:rPr lang="en-US" altLang="zh-CN" dirty="0"/>
              <a:t>)</a:t>
            </a:r>
            <a:r>
              <a:rPr lang="zh-CN" altLang="en-US" dirty="0"/>
              <a:t>阅读下面的文字</a:t>
            </a:r>
            <a:r>
              <a:rPr lang="en-US" altLang="zh-CN" dirty="0"/>
              <a:t>,</a:t>
            </a:r>
            <a:r>
              <a:rPr lang="zh-CN" altLang="en-US" dirty="0"/>
              <a:t>完成题目。</a:t>
            </a:r>
            <a:br>
              <a:rPr lang="zh-CN" altLang="en-US" dirty="0"/>
            </a:br>
            <a:endParaRPr lang="zh-CN" altLang="en-US" dirty="0"/>
          </a:p>
        </p:txBody>
      </p:sp>
      <p:sp>
        <p:nvSpPr>
          <p:cNvPr id="5" name="内容占位符 4"/>
          <p:cNvSpPr>
            <a:spLocks noGrp="1"/>
          </p:cNvSpPr>
          <p:nvPr>
            <p:ph idx="1"/>
          </p:nvPr>
        </p:nvSpPr>
        <p:spPr/>
        <p:txBody>
          <a:bodyPr/>
          <a:lstStyle/>
          <a:p>
            <a:r>
              <a:rPr lang="en-US" altLang="zh-CN" b="1" dirty="0"/>
              <a:t>(</a:t>
            </a:r>
            <a:r>
              <a:rPr lang="zh-CN" altLang="en-US" b="1" dirty="0"/>
              <a:t>材料一</a:t>
            </a:r>
            <a:r>
              <a:rPr lang="en-US" altLang="zh-CN" b="1" dirty="0"/>
              <a:t>)</a:t>
            </a:r>
            <a:r>
              <a:rPr lang="zh-CN" altLang="en-US" b="1" dirty="0"/>
              <a:t>子曰</a:t>
            </a:r>
            <a:r>
              <a:rPr lang="en-US" altLang="zh-CN" b="1" dirty="0"/>
              <a:t>:“</a:t>
            </a:r>
            <a:r>
              <a:rPr lang="zh-CN" altLang="en-US" b="1" dirty="0"/>
              <a:t>道之以政</a:t>
            </a:r>
            <a:r>
              <a:rPr lang="en-US" altLang="zh-CN" b="1" dirty="0"/>
              <a:t>,</a:t>
            </a:r>
            <a:r>
              <a:rPr lang="zh-CN" altLang="en-US" b="1" dirty="0"/>
              <a:t>齐之以刑</a:t>
            </a:r>
            <a:r>
              <a:rPr lang="en-US" altLang="zh-CN" b="1" dirty="0"/>
              <a:t>,</a:t>
            </a:r>
            <a:r>
              <a:rPr lang="zh-CN" altLang="en-US" b="1" dirty="0"/>
              <a:t>民免而无耻</a:t>
            </a:r>
            <a:r>
              <a:rPr lang="en-US" altLang="zh-CN" b="1" dirty="0"/>
              <a:t>;</a:t>
            </a:r>
            <a:r>
              <a:rPr lang="zh-CN" altLang="en-US" b="1" dirty="0"/>
              <a:t>道之以德</a:t>
            </a:r>
            <a:r>
              <a:rPr lang="en-US" altLang="zh-CN" b="1" dirty="0"/>
              <a:t>,</a:t>
            </a:r>
            <a:r>
              <a:rPr lang="zh-CN" altLang="en-US" b="1" dirty="0"/>
              <a:t>齐之以礼</a:t>
            </a:r>
            <a:r>
              <a:rPr lang="en-US" altLang="zh-CN" b="1" dirty="0"/>
              <a:t>,</a:t>
            </a:r>
            <a:r>
              <a:rPr lang="zh-CN" altLang="en-US" b="1" dirty="0"/>
              <a:t>有耻且格。”</a:t>
            </a:r>
            <a:r>
              <a:rPr lang="en-US" altLang="zh-CN" b="1" dirty="0"/>
              <a:t>(《</a:t>
            </a:r>
            <a:r>
              <a:rPr lang="zh-CN" altLang="en-US" b="1" dirty="0"/>
              <a:t>论语</a:t>
            </a:r>
            <a:r>
              <a:rPr lang="en-US" altLang="zh-CN" b="1" dirty="0"/>
              <a:t>·</a:t>
            </a:r>
            <a:r>
              <a:rPr lang="zh-CN" altLang="en-US" b="1" dirty="0"/>
              <a:t>为政</a:t>
            </a:r>
            <a:r>
              <a:rPr lang="en-US" altLang="zh-CN" b="1" dirty="0"/>
              <a:t>》)</a:t>
            </a:r>
            <a:endParaRPr lang="zh-CN" altLang="en-US" b="1" dirty="0"/>
          </a:p>
          <a:p>
            <a:r>
              <a:rPr lang="en-US" altLang="zh-CN" b="1" dirty="0"/>
              <a:t>(</a:t>
            </a:r>
            <a:r>
              <a:rPr lang="zh-CN" altLang="en-US" b="1" dirty="0"/>
              <a:t>材料二</a:t>
            </a:r>
            <a:r>
              <a:rPr lang="en-US" altLang="zh-CN" b="1" dirty="0"/>
              <a:t>)</a:t>
            </a:r>
            <a:r>
              <a:rPr lang="zh-CN" altLang="en-US" b="1" dirty="0"/>
              <a:t>子曰</a:t>
            </a:r>
            <a:r>
              <a:rPr lang="en-US" altLang="zh-CN" b="1" dirty="0"/>
              <a:t>:“</a:t>
            </a:r>
            <a:r>
              <a:rPr lang="zh-CN" altLang="en-US" b="1" dirty="0"/>
              <a:t>君子怀德</a:t>
            </a:r>
            <a:r>
              <a:rPr lang="en-US" altLang="zh-CN" b="1" dirty="0"/>
              <a:t>,</a:t>
            </a:r>
            <a:r>
              <a:rPr lang="zh-CN" altLang="en-US" b="1" dirty="0"/>
              <a:t>小人怀土</a:t>
            </a:r>
            <a:r>
              <a:rPr lang="en-US" altLang="zh-CN" b="1" dirty="0"/>
              <a:t>;</a:t>
            </a:r>
            <a:r>
              <a:rPr lang="zh-CN" altLang="en-US" b="1" dirty="0"/>
              <a:t>君子怀刑</a:t>
            </a:r>
            <a:r>
              <a:rPr lang="en-US" altLang="zh-CN" b="1" dirty="0"/>
              <a:t>,</a:t>
            </a:r>
            <a:r>
              <a:rPr lang="zh-CN" altLang="en-US" b="1" dirty="0"/>
              <a:t>小人怀惠。”</a:t>
            </a:r>
            <a:r>
              <a:rPr lang="en-US" altLang="zh-CN" b="1" dirty="0"/>
              <a:t>(《</a:t>
            </a:r>
            <a:r>
              <a:rPr lang="zh-CN" altLang="en-US" b="1" dirty="0"/>
              <a:t>论语</a:t>
            </a:r>
            <a:r>
              <a:rPr lang="en-US" altLang="zh-CN" b="1" dirty="0"/>
              <a:t>·</a:t>
            </a:r>
            <a:r>
              <a:rPr lang="zh-CN" altLang="en-US" b="1" dirty="0"/>
              <a:t>里仁</a:t>
            </a:r>
            <a:r>
              <a:rPr lang="en-US" altLang="zh-CN" b="1" dirty="0"/>
              <a:t>》)</a:t>
            </a:r>
            <a:endParaRPr lang="zh-CN" altLang="en-US" b="1" dirty="0"/>
          </a:p>
          <a:p>
            <a:r>
              <a:rPr lang="en-US" altLang="zh-CN" b="1" dirty="0"/>
              <a:t>(</a:t>
            </a:r>
            <a:r>
              <a:rPr lang="zh-CN" altLang="en-US" b="1" dirty="0"/>
              <a:t>材料三</a:t>
            </a:r>
            <a:r>
              <a:rPr lang="en-US" altLang="zh-CN" b="1" dirty="0"/>
              <a:t>)</a:t>
            </a:r>
            <a:r>
              <a:rPr lang="zh-CN" altLang="en-US" b="1" dirty="0"/>
              <a:t>台湾学者萧民元先生对材料二有过质疑</a:t>
            </a:r>
            <a:r>
              <a:rPr lang="en-US" altLang="zh-CN" b="1" dirty="0"/>
              <a:t>,</a:t>
            </a:r>
            <a:r>
              <a:rPr lang="zh-CN" altLang="en-US" b="1" dirty="0"/>
              <a:t>他认为“刑”是一个音误字</a:t>
            </a:r>
            <a:r>
              <a:rPr lang="en-US" altLang="zh-CN" b="1" dirty="0"/>
              <a:t>(</a:t>
            </a:r>
            <a:r>
              <a:rPr lang="zh-CN" altLang="en-US" b="1" dirty="0"/>
              <a:t>声音相近</a:t>
            </a:r>
            <a:r>
              <a:rPr lang="en-US" altLang="zh-CN" b="1" dirty="0"/>
              <a:t>,</a:t>
            </a:r>
            <a:r>
              <a:rPr lang="zh-CN" altLang="en-US" b="1" dirty="0"/>
              <a:t>写的人写时误听而错写</a:t>
            </a:r>
            <a:r>
              <a:rPr lang="en-US" altLang="zh-CN" b="1" dirty="0"/>
              <a:t>),</a:t>
            </a:r>
            <a:r>
              <a:rPr lang="zh-CN" altLang="en-US" b="1" dirty="0"/>
              <a:t>正确的应该是“君子怀德</a:t>
            </a:r>
            <a:r>
              <a:rPr lang="en-US" altLang="zh-CN" b="1" dirty="0"/>
              <a:t>,</a:t>
            </a:r>
            <a:r>
              <a:rPr lang="zh-CN" altLang="en-US" b="1" dirty="0"/>
              <a:t>小人怀土</a:t>
            </a:r>
            <a:r>
              <a:rPr lang="en-US" altLang="zh-CN" b="1" dirty="0"/>
              <a:t>;</a:t>
            </a:r>
            <a:r>
              <a:rPr lang="zh-CN" altLang="en-US" b="1" dirty="0"/>
              <a:t>君子怀信</a:t>
            </a:r>
            <a:r>
              <a:rPr lang="en-US" altLang="zh-CN" b="1" dirty="0"/>
              <a:t>,</a:t>
            </a:r>
            <a:r>
              <a:rPr lang="zh-CN" altLang="en-US" b="1" dirty="0"/>
              <a:t>小人怀惠。”</a:t>
            </a:r>
          </a:p>
          <a:p>
            <a:r>
              <a:rPr lang="en-US" altLang="zh-CN" b="1" dirty="0"/>
              <a:t>(1)</a:t>
            </a:r>
            <a:r>
              <a:rPr lang="zh-CN" altLang="en-US" b="1" dirty="0"/>
              <a:t>请指出材料一所体现出的孔子的思想。</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560786" y="567559"/>
            <a:ext cx="8481848" cy="5609404"/>
          </a:xfrm>
        </p:spPr>
        <p:txBody>
          <a:bodyPr>
            <a:normAutofit/>
          </a:bodyPr>
          <a:lstStyle/>
          <a:p>
            <a:r>
              <a:rPr lang="zh-CN" altLang="en-US" sz="3600" b="1" dirty="0" smtClean="0"/>
              <a:t>第十三课</a:t>
            </a:r>
            <a:r>
              <a:rPr lang="en-US" sz="3600" b="1" dirty="0" smtClean="0"/>
              <a:t>   </a:t>
            </a:r>
            <a:r>
              <a:rPr lang="zh-CN" altLang="en-US" sz="3600" b="1" dirty="0" smtClean="0"/>
              <a:t>沂水春风</a:t>
            </a:r>
            <a:endParaRPr lang="zh-CN" altLang="en-US" sz="3600" dirty="0" smtClean="0"/>
          </a:p>
          <a:p>
            <a:r>
              <a:rPr lang="en-US" sz="3600" b="1" dirty="0" smtClean="0"/>
              <a:t>1</a:t>
            </a:r>
            <a:r>
              <a:rPr lang="zh-CN" altLang="en-US" sz="3600" b="1" dirty="0" smtClean="0"/>
              <a:t>．子路、冉有、公西华、曾皙之志及性格</a:t>
            </a:r>
            <a:endParaRPr lang="zh-CN" altLang="en-US" sz="3600" dirty="0" smtClean="0"/>
          </a:p>
          <a:p>
            <a:r>
              <a:rPr lang="en-US" sz="3600" b="1" dirty="0" smtClean="0"/>
              <a:t>2</a:t>
            </a:r>
            <a:r>
              <a:rPr lang="zh-CN" altLang="en-US" sz="3600" b="1" dirty="0" smtClean="0"/>
              <a:t>．吾与点也</a:t>
            </a:r>
            <a:endParaRPr lang="zh-CN" altLang="en-US" sz="3600" dirty="0" smtClean="0"/>
          </a:p>
          <a:p>
            <a:r>
              <a:rPr lang="en-US" sz="3600" b="1" dirty="0" smtClean="0"/>
              <a:t>3</a:t>
            </a:r>
            <a:r>
              <a:rPr lang="zh-CN" altLang="en-US" sz="3600" b="1" dirty="0" smtClean="0"/>
              <a:t>．</a:t>
            </a:r>
            <a:r>
              <a:rPr lang="en-US" altLang="zh-CN" sz="3600" b="1" dirty="0" smtClean="0"/>
              <a:t>《</a:t>
            </a:r>
            <a:r>
              <a:rPr lang="zh-CN" altLang="en-US" sz="3600" b="1" dirty="0" smtClean="0"/>
              <a:t>沂水春风</a:t>
            </a:r>
            <a:r>
              <a:rPr lang="en-US" altLang="zh-CN" sz="3600" b="1" dirty="0" smtClean="0"/>
              <a:t>》</a:t>
            </a:r>
            <a:r>
              <a:rPr lang="zh-CN" altLang="en-US" sz="3600" b="1" dirty="0" smtClean="0"/>
              <a:t>中的孔子形象</a:t>
            </a:r>
            <a:endParaRPr lang="zh-CN" altLang="en-US" sz="3600" dirty="0" smtClean="0"/>
          </a:p>
          <a:p>
            <a:endParaRPr lang="zh-CN" altLang="en-US" sz="3600"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67559" y="425669"/>
            <a:ext cx="10786241" cy="5751294"/>
          </a:xfrm>
        </p:spPr>
        <p:txBody>
          <a:bodyPr>
            <a:normAutofit/>
          </a:bodyPr>
          <a:lstStyle/>
          <a:p>
            <a:r>
              <a:rPr lang="en-US" b="1" dirty="0" smtClean="0"/>
              <a:t>1</a:t>
            </a:r>
            <a:r>
              <a:rPr lang="zh-CN" altLang="en-US" b="1" dirty="0" smtClean="0"/>
              <a:t>．子路、冉有、公西华、曾皙之志及性格</a:t>
            </a:r>
          </a:p>
          <a:p>
            <a:r>
              <a:rPr lang="zh-CN" altLang="en-US" b="1" dirty="0" smtClean="0"/>
              <a:t>子路：有抱负，坦诚，性格也比较鲁莽、轻率。子路是希望受命于危难之际，通过自己三年努力而达到大治。他的回答，充分体现了他的志向远大、信心十足，有大政治家的气魄。</a:t>
            </a:r>
          </a:p>
          <a:p>
            <a:r>
              <a:rPr lang="en-US" b="1" dirty="0" smtClean="0"/>
              <a:t>    </a:t>
            </a:r>
            <a:r>
              <a:rPr lang="zh-CN" altLang="en-US" b="1" dirty="0" smtClean="0"/>
              <a:t>冉有：谦虚谨慎，说话很有分寸。他从老师的笑中意识到了老师对子路的批评，懂得了“为国以礼”的道理，因此说自己只能治理一个小国家，并且还只能解决吃的问题，礼乐教化的事有待君子来解决。可见他既想有所作为，又不愿对自己估计过高。</a:t>
            </a:r>
          </a:p>
          <a:p>
            <a:r>
              <a:rPr lang="en-US" b="1" dirty="0" smtClean="0"/>
              <a:t>    </a:t>
            </a:r>
            <a:r>
              <a:rPr lang="zh-CN" altLang="en-US" b="1" dirty="0" smtClean="0"/>
              <a:t>公西华：谦恭有礼，娴于辞令。他有志于礼乐教化的事，但因冉有刚刚说到“如其礼乐，以俟君子”，为避免以君子自居，他先</a:t>
            </a:r>
            <a:r>
              <a:rPr lang="en-US" b="1" dirty="0" smtClean="0"/>
              <a:t>  </a:t>
            </a:r>
            <a:r>
              <a:rPr lang="zh-CN" altLang="en-US" b="1" dirty="0" smtClean="0"/>
              <a:t>谦虚一番，说“非曰能之，愿学焉”，然后委婉地说出自己的志向。</a:t>
            </a:r>
          </a:p>
          <a:p>
            <a:r>
              <a:rPr lang="en-US" b="1" dirty="0" smtClean="0"/>
              <a:t>    </a:t>
            </a:r>
            <a:r>
              <a:rPr lang="zh-CN" altLang="en-US" b="1" dirty="0" smtClean="0"/>
              <a:t>曾皙：温文尔雅，谦恭安详。他的理想是礼乐治天下，即实行“仁政”，实现太平社会。他的志向最为高远，且性格放达洒脱。</a:t>
            </a:r>
          </a:p>
          <a:p>
            <a:endParaRPr lang="zh-CN" altLang="en-US" b="1" dirty="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551793"/>
            <a:ext cx="10515600" cy="5625170"/>
          </a:xfrm>
        </p:spPr>
        <p:txBody>
          <a:bodyPr>
            <a:normAutofit lnSpcReduction="10000"/>
          </a:bodyPr>
          <a:lstStyle/>
          <a:p>
            <a:r>
              <a:rPr lang="en-US" b="1" dirty="0" smtClean="0"/>
              <a:t>2</a:t>
            </a:r>
            <a:r>
              <a:rPr lang="zh-CN" altLang="en-US" b="1" dirty="0" smtClean="0"/>
              <a:t>．吾与点也</a:t>
            </a:r>
            <a:endParaRPr lang="en-US" altLang="zh-CN" b="1" dirty="0" smtClean="0"/>
          </a:p>
          <a:p>
            <a:r>
              <a:rPr lang="zh-CN" altLang="en-US" b="1" dirty="0" smtClean="0"/>
              <a:t>曾点所向往的是一种无忧无虑、自由自在的生活，与朋友、学生一起，沐浴春风，咏诗论文，将富贵名利等世俗的东西和救世为民之志向全抛之脑外。这对久在政治、官场、交际生活中浪迹的孔子来说，是一种自然回归，对政治生厌、理想破灭的孔子来说是一种放松和解脱，但是孔子又是“知其不可而为之”、坚持理想的人，难以抛弃自己的追求，只能向往而已，所以引起了他的赞赏和感叹。</a:t>
            </a:r>
          </a:p>
          <a:p>
            <a:r>
              <a:rPr lang="zh-CN" altLang="en-US" b="1" dirty="0" smtClean="0"/>
              <a:t>其实曾点所向往的正是孔子所希望的在礼乐治理下的盛世景象，人民自乐，安享生活，看似简单平常，却是尧舜也难以达到的。真正的政治家不追求个人的物质享受，也不追求个人的丰功伟绩，而是能让百姓安居乐业。独赞曾点，表现了孔子性情中率真、诚恳的一面，因为这也是自己穷其一生追求的政治理想，当然里面也还有一份自己的理想实现不了的喟叹。</a:t>
            </a:r>
          </a:p>
          <a:p>
            <a:endParaRPr lang="zh-CN" altLang="en-US" b="1" dirty="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1229710"/>
            <a:ext cx="10515600" cy="4947253"/>
          </a:xfrm>
        </p:spPr>
        <p:txBody>
          <a:bodyPr/>
          <a:lstStyle/>
          <a:p>
            <a:r>
              <a:rPr lang="en-US" b="1" dirty="0" smtClean="0"/>
              <a:t>3</a:t>
            </a:r>
            <a:r>
              <a:rPr lang="zh-CN" altLang="en-US" b="1" dirty="0" smtClean="0"/>
              <a:t>．</a:t>
            </a:r>
            <a:r>
              <a:rPr lang="en-US" altLang="zh-CN" b="1" dirty="0" smtClean="0"/>
              <a:t>《</a:t>
            </a:r>
            <a:r>
              <a:rPr lang="zh-CN" altLang="en-US" b="1" dirty="0" smtClean="0"/>
              <a:t>沂水春风</a:t>
            </a:r>
            <a:r>
              <a:rPr lang="en-US" altLang="zh-CN" b="1" dirty="0" smtClean="0"/>
              <a:t>》</a:t>
            </a:r>
            <a:r>
              <a:rPr lang="zh-CN" altLang="en-US" b="1" dirty="0" smtClean="0"/>
              <a:t>中的孔子形象</a:t>
            </a:r>
          </a:p>
          <a:p>
            <a:r>
              <a:rPr lang="en-US" b="1" dirty="0" smtClean="0"/>
              <a:t>    </a:t>
            </a:r>
            <a:r>
              <a:rPr lang="zh-CN" altLang="en-US" b="1" dirty="0" smtClean="0"/>
              <a:t>孔子循循善诱、启发开导。他能结合自身，拉近与学生距离，表现平等，消除学生顾虑，引导学生发言言志。</a:t>
            </a:r>
          </a:p>
          <a:p>
            <a:r>
              <a:rPr lang="en-US" b="1" dirty="0" smtClean="0"/>
              <a:t>    </a:t>
            </a:r>
            <a:r>
              <a:rPr lang="zh-CN" altLang="en-US" b="1" dirty="0" smtClean="0"/>
              <a:t>对学生回答善于区别评价，即使对令他不满意的回答，也不直接批评，而用神情来表达。肯定赞扬也用“喟然叹曰”表达，体现出对学生的尊重。</a:t>
            </a:r>
          </a:p>
          <a:p>
            <a:endParaRPr lang="zh-CN" altLang="en-US" b="1" dirty="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188595"/>
            <a:ext cx="10515600" cy="5988685"/>
          </a:xfrm>
        </p:spPr>
        <p:txBody>
          <a:bodyPr>
            <a:normAutofit/>
          </a:bodyPr>
          <a:lstStyle/>
          <a:p>
            <a:r>
              <a:rPr lang="zh-CN" altLang="en-US" b="1" dirty="0" smtClean="0"/>
              <a:t>阅读</a:t>
            </a:r>
            <a:r>
              <a:rPr lang="en-US" altLang="zh-CN" b="1" dirty="0" smtClean="0"/>
              <a:t>《</a:t>
            </a:r>
            <a:r>
              <a:rPr lang="zh-CN" altLang="en-US" b="1" dirty="0" smtClean="0"/>
              <a:t>论语</a:t>
            </a:r>
            <a:r>
              <a:rPr lang="en-US" altLang="zh-CN" b="1" dirty="0" smtClean="0"/>
              <a:t>》</a:t>
            </a:r>
            <a:r>
              <a:rPr lang="zh-CN" altLang="en-US" b="1" dirty="0" smtClean="0"/>
              <a:t>中的文字，然后回答问题。（</a:t>
            </a:r>
            <a:r>
              <a:rPr lang="en-US" b="1" dirty="0" smtClean="0"/>
              <a:t>4</a:t>
            </a:r>
            <a:r>
              <a:rPr lang="zh-CN" altLang="en-US" b="1" dirty="0" smtClean="0"/>
              <a:t>分）</a:t>
            </a:r>
          </a:p>
          <a:p>
            <a:r>
              <a:rPr lang="zh-CN" altLang="en-US" b="1" dirty="0" smtClean="0"/>
              <a:t>子路率尔而对曰：“千乘之国，摄乎大国之间，加之以师旅，因之以饥馑；由也为之，比及三年，可使有勇，且知方也。”</a:t>
            </a:r>
          </a:p>
          <a:p>
            <a:r>
              <a:rPr lang="zh-CN" altLang="en-US" b="1" dirty="0" smtClean="0"/>
              <a:t>（冉有）对曰：“方六七十，如五六十，求也为之，比及三年，可使足民。如其礼乐，以俟君子。”</a:t>
            </a:r>
          </a:p>
          <a:p>
            <a:r>
              <a:rPr lang="zh-CN" altLang="en-US" b="1" dirty="0" smtClean="0"/>
              <a:t>（公西华）对曰：“非曰能之，愿学焉。宗庙之事，如会同，端章甫，愿为小相焉。”</a:t>
            </a:r>
          </a:p>
          <a:p>
            <a:r>
              <a:rPr lang="zh-CN" altLang="en-US" b="1" dirty="0" smtClean="0"/>
              <a:t>（曾皙）曰：“莫春者，春服既成，冠者五六人，童子六七人，浴乎沂，风乎舞雩，咏而归。”</a:t>
            </a:r>
          </a:p>
          <a:p>
            <a:r>
              <a:rPr lang="zh-CN" altLang="en-US" b="1" dirty="0" smtClean="0"/>
              <a:t>（</a:t>
            </a:r>
            <a:r>
              <a:rPr lang="en-US" b="1" dirty="0" smtClean="0"/>
              <a:t>1</a:t>
            </a:r>
            <a:r>
              <a:rPr lang="zh-CN" altLang="en-US" b="1" dirty="0" smtClean="0"/>
              <a:t>）子路、冉有、公西华的志向都是符合儒家</a:t>
            </a:r>
            <a:r>
              <a:rPr lang="en-US" b="1" u="sng" dirty="0" smtClean="0"/>
              <a:t>            </a:t>
            </a:r>
            <a:r>
              <a:rPr lang="zh-CN" altLang="en-US" b="1" dirty="0" smtClean="0"/>
              <a:t>（子路见荷蓧丈人后语）这一入世精神的。</a:t>
            </a:r>
          </a:p>
          <a:p>
            <a:r>
              <a:rPr lang="zh-CN" altLang="en-US" b="1" dirty="0" smtClean="0">
                <a:solidFill>
                  <a:srgbClr val="FF0000"/>
                </a:solidFill>
              </a:rPr>
              <a:t>参考答案：</a:t>
            </a:r>
            <a:r>
              <a:rPr lang="en-US" b="1" dirty="0" smtClean="0">
                <a:solidFill>
                  <a:srgbClr val="FF0000"/>
                </a:solidFill>
              </a:rPr>
              <a:t>1</a:t>
            </a:r>
            <a:r>
              <a:rPr lang="zh-CN" altLang="en-US" b="1" dirty="0" smtClean="0">
                <a:solidFill>
                  <a:srgbClr val="FF0000"/>
                </a:solidFill>
              </a:rPr>
              <a:t>）“不仕无义”或“君子之仕也，行其义也”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ox(in)">
                                      <p:cBhvr>
                                        <p:cTn id="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364490"/>
            <a:ext cx="10515600" cy="5812790"/>
          </a:xfrm>
        </p:spPr>
        <p:txBody>
          <a:bodyPr/>
          <a:lstStyle/>
          <a:p>
            <a:r>
              <a:rPr lang="zh-CN" altLang="en-US" sz="3200" b="1" dirty="0" smtClean="0"/>
              <a:t>（</a:t>
            </a:r>
            <a:r>
              <a:rPr lang="en-US" sz="3200" b="1" dirty="0" smtClean="0"/>
              <a:t>2</a:t>
            </a:r>
            <a:r>
              <a:rPr lang="zh-CN" altLang="en-US" sz="3200" b="1" dirty="0" smtClean="0"/>
              <a:t>）曾皙的志向似乎不符入世精神，孔子却对他大加赞赏。根据你的理解，分析孔子赞赏曾皙的原因。</a:t>
            </a:r>
          </a:p>
          <a:p>
            <a:r>
              <a:rPr lang="zh-CN" altLang="en-US" sz="3200" b="1" dirty="0" smtClean="0"/>
              <a:t>（</a:t>
            </a:r>
            <a:r>
              <a:rPr lang="en-US" sz="3200" b="1" dirty="0" smtClean="0"/>
              <a:t>2</a:t>
            </a:r>
            <a:r>
              <a:rPr lang="zh-CN" altLang="en-US" sz="3200" b="1" dirty="0" smtClean="0"/>
              <a:t>）</a:t>
            </a:r>
            <a:r>
              <a:rPr lang="zh-CN" altLang="en-US" sz="3200" b="1" dirty="0" smtClean="0">
                <a:solidFill>
                  <a:srgbClr val="FF0000"/>
                </a:solidFill>
              </a:rPr>
              <a:t>原因一：孔子虽提倡积极入世，但多年的奔波，多次的碰壁，让他心灰意冷，曾皙描绘的图景，正与孔子此时，“知时而不求为政”的心情契合。原因二：曾皙所阐述的志向正是孔子“老者安之，朋友信之，少者怀之”的政治理想的写照。（说出其中一种原因即可）</a:t>
            </a:r>
          </a:p>
          <a:p>
            <a:endParaRPr lang="zh-CN" altLang="en-US" sz="3200" b="1"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normAutofit/>
          </a:bodyPr>
          <a:lstStyle/>
          <a:p>
            <a:r>
              <a:rPr lang="zh-CN" altLang="en-US" b="1" dirty="0" smtClean="0"/>
              <a:t>第十四课</a:t>
            </a:r>
            <a:r>
              <a:rPr lang="en-US" b="1" dirty="0" smtClean="0"/>
              <a:t>   </a:t>
            </a:r>
            <a:r>
              <a:rPr lang="zh-CN" altLang="en-US" b="1" dirty="0" smtClean="0"/>
              <a:t>中庸之道</a:t>
            </a:r>
            <a:endParaRPr lang="zh-CN" altLang="en-US" dirty="0" smtClean="0"/>
          </a:p>
          <a:p>
            <a:r>
              <a:rPr lang="en-US" b="1" dirty="0" smtClean="0"/>
              <a:t>1</a:t>
            </a:r>
            <a:r>
              <a:rPr lang="zh-CN" altLang="en-US" b="1" dirty="0" smtClean="0"/>
              <a:t>．中庸之道</a:t>
            </a:r>
            <a:endParaRPr lang="zh-CN" altLang="en-US" dirty="0" smtClean="0"/>
          </a:p>
          <a:p>
            <a:r>
              <a:rPr lang="en-US" b="1" dirty="0" smtClean="0"/>
              <a:t>2</a:t>
            </a:r>
            <a:r>
              <a:rPr lang="zh-CN" altLang="en-US" b="1" dirty="0" smtClean="0"/>
              <a:t>．和而不同</a:t>
            </a:r>
            <a:endParaRPr lang="zh-CN" altLang="en-US" dirty="0" smtClean="0"/>
          </a:p>
          <a:p>
            <a:r>
              <a:rPr lang="en-US" b="1" dirty="0" smtClean="0"/>
              <a:t>3</a:t>
            </a:r>
            <a:r>
              <a:rPr lang="zh-CN" altLang="en-US" b="1" dirty="0" smtClean="0"/>
              <a:t>．“中庸”、“和”的精神实质</a:t>
            </a:r>
            <a:endParaRPr lang="zh-CN" altLang="en-US" dirty="0" smtClean="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583324" y="409903"/>
            <a:ext cx="10770476" cy="5767060"/>
          </a:xfrm>
        </p:spPr>
        <p:txBody>
          <a:bodyPr>
            <a:normAutofit fontScale="92500"/>
          </a:bodyPr>
          <a:lstStyle/>
          <a:p>
            <a:r>
              <a:rPr lang="en-US" b="1" dirty="0" smtClean="0"/>
              <a:t>1</a:t>
            </a:r>
            <a:r>
              <a:rPr lang="zh-CN" altLang="en-US" b="1" dirty="0" smtClean="0"/>
              <a:t>．中庸之道</a:t>
            </a:r>
          </a:p>
          <a:p>
            <a:r>
              <a:rPr lang="en-US" b="1" dirty="0" smtClean="0"/>
              <a:t>    </a:t>
            </a:r>
            <a:r>
              <a:rPr lang="zh-CN" altLang="en-US" b="1" dirty="0" smtClean="0"/>
              <a:t>“中庸之道”强调处事有“度”，过犹不及。“不及”是没有达到“中”，其根源在于太拘谨和保守；而“过”则是超过了“中”，其原因在于太放纵和激进。两者尽管趋向相反，但都违背事物的客观规律，因而都是偏离中道而走向极端的失中现象。</a:t>
            </a:r>
          </a:p>
          <a:p>
            <a:r>
              <a:rPr lang="en-US" b="1" dirty="0" smtClean="0"/>
              <a:t>    </a:t>
            </a:r>
            <a:r>
              <a:rPr lang="zh-CN" altLang="en-US" b="1" dirty="0" smtClean="0"/>
              <a:t>强调符合义的原则性。与人交往要有度，符合道义的就去做，不符合道义的就不做。只要努力做到合情合理就够了，就是一个君子了。</a:t>
            </a:r>
          </a:p>
          <a:p>
            <a:r>
              <a:rPr lang="en-US" b="1" dirty="0" smtClean="0"/>
              <a:t>    </a:t>
            </a:r>
            <a:r>
              <a:rPr lang="zh-CN" altLang="en-US" b="1" dirty="0" smtClean="0"/>
              <a:t>强调取两用中</a:t>
            </a:r>
            <a:r>
              <a:rPr lang="en-US" altLang="zh-CN" b="1" dirty="0" smtClean="0"/>
              <a:t>——</a:t>
            </a:r>
            <a:r>
              <a:rPr lang="zh-CN" altLang="en-US" b="1" dirty="0" smtClean="0"/>
              <a:t>温和的处事原则。真正的中庸是不偏于狂，也不偏于狷，人的气质、德行、作风都不偏于任何一方，对立的双方应互相牵制，互相补充，这样才符合中庸。</a:t>
            </a:r>
          </a:p>
          <a:p>
            <a:r>
              <a:rPr lang="en-US" b="1" dirty="0" smtClean="0"/>
              <a:t>    </a:t>
            </a:r>
            <a:r>
              <a:rPr lang="zh-CN" altLang="en-US" b="1" dirty="0" smtClean="0"/>
              <a:t>强调“权”的重要性。</a:t>
            </a:r>
            <a:r>
              <a:rPr lang="en-US" b="1" dirty="0" smtClean="0"/>
              <a:t>(</a:t>
            </a:r>
            <a:r>
              <a:rPr lang="zh-CN" altLang="en-US" b="1" dirty="0" smtClean="0"/>
              <a:t>通权达变</a:t>
            </a:r>
            <a:r>
              <a:rPr lang="en-US" b="1" dirty="0" smtClean="0"/>
              <a:t>)</a:t>
            </a:r>
            <a:r>
              <a:rPr lang="zh-CN" altLang="en-US" b="1" dirty="0" smtClean="0"/>
              <a:t>一切事物在按照常规不断变化发展的同时，还可能出现某些意想不到的反常情况。而中庸之道作为一种切合实际的思想方法，必须与之相适应。所以，当在具体实践中运用“中”这一基本原则时，还必须根据实际情况而有所变通。</a:t>
            </a:r>
            <a:endParaRPr lang="zh-CN" altLang="en-US"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365124"/>
            <a:ext cx="10515600" cy="6264275"/>
          </a:xfrm>
        </p:spPr>
        <p:txBody>
          <a:bodyPr>
            <a:normAutofit lnSpcReduction="10000"/>
          </a:bodyPr>
          <a:lstStyle/>
          <a:p>
            <a:r>
              <a:rPr lang="en-US" altLang="zh-CN" b="1" dirty="0"/>
              <a:t>(1)</a:t>
            </a:r>
            <a:r>
              <a:rPr lang="zh-CN" altLang="en-US" b="1" dirty="0"/>
              <a:t>请指出材料一所体现出的孔子的思想。</a:t>
            </a:r>
          </a:p>
          <a:p>
            <a:r>
              <a:rPr lang="zh-CN" altLang="en-US" b="1" u="sng" dirty="0"/>
              <a:t>  主张统治者为政以德</a:t>
            </a:r>
            <a:r>
              <a:rPr lang="en-US" altLang="zh-CN" b="1" u="sng" dirty="0"/>
              <a:t>,</a:t>
            </a:r>
            <a:r>
              <a:rPr lang="zh-CN" altLang="en-US" b="1" u="sng" dirty="0"/>
              <a:t>养民以礼</a:t>
            </a:r>
            <a:r>
              <a:rPr lang="en-US" altLang="zh-CN" b="1" u="sng" dirty="0"/>
              <a:t>,</a:t>
            </a:r>
            <a:r>
              <a:rPr lang="zh-CN" altLang="en-US" b="1" u="sng" dirty="0"/>
              <a:t>反对用刑罚来整顿百姓。君子也会“怀刑”</a:t>
            </a:r>
            <a:r>
              <a:rPr lang="en-US" altLang="zh-CN" b="1" u="sng" dirty="0"/>
              <a:t>,</a:t>
            </a:r>
            <a:r>
              <a:rPr lang="zh-CN" altLang="en-US" b="1" u="sng" dirty="0"/>
              <a:t>因为孔子并不反对刑</a:t>
            </a:r>
            <a:r>
              <a:rPr lang="en-US" altLang="zh-CN" b="1" u="sng" dirty="0"/>
              <a:t>,</a:t>
            </a:r>
            <a:r>
              <a:rPr lang="zh-CN" altLang="en-US" b="1" u="sng" dirty="0"/>
              <a:t>从治国的角度看</a:t>
            </a:r>
            <a:r>
              <a:rPr lang="en-US" altLang="zh-CN" b="1" u="sng" dirty="0"/>
              <a:t>,“</a:t>
            </a:r>
            <a:r>
              <a:rPr lang="zh-CN" altLang="en-US" b="1" u="sng" dirty="0"/>
              <a:t>齐之以刑”。</a:t>
            </a:r>
            <a:endParaRPr lang="zh-CN" altLang="en-US" b="1" dirty="0"/>
          </a:p>
          <a:p>
            <a:r>
              <a:rPr lang="zh-CN" altLang="en-US" b="1" dirty="0"/>
              <a:t> </a:t>
            </a:r>
            <a:r>
              <a:rPr lang="en-US" altLang="zh-CN" b="1" dirty="0"/>
              <a:t>(2)</a:t>
            </a:r>
            <a:r>
              <a:rPr lang="zh-CN" altLang="en-US" b="1" dirty="0"/>
              <a:t>你同意萧民元先生的观点吗</a:t>
            </a:r>
            <a:r>
              <a:rPr lang="en-US" altLang="zh-CN" b="1" dirty="0"/>
              <a:t>?</a:t>
            </a:r>
            <a:r>
              <a:rPr lang="zh-CN" altLang="en-US" b="1" dirty="0"/>
              <a:t>请结合上面三则材料和孔子的有关思想说说相关理由。</a:t>
            </a:r>
          </a:p>
          <a:p>
            <a:r>
              <a:rPr lang="zh-CN" altLang="en-US" b="1" u="sng" dirty="0"/>
              <a:t> </a:t>
            </a:r>
            <a:r>
              <a:rPr lang="en-US" altLang="zh-CN" b="1" u="sng" dirty="0"/>
              <a:t>A.  </a:t>
            </a:r>
            <a:r>
              <a:rPr lang="zh-CN" altLang="en-US" b="1" u="sng" dirty="0"/>
              <a:t>认同萧民元先生的观点</a:t>
            </a:r>
            <a:r>
              <a:rPr lang="en-US" altLang="zh-CN" b="1" u="sng" dirty="0"/>
              <a:t>,</a:t>
            </a:r>
            <a:r>
              <a:rPr lang="zh-CN" altLang="en-US" b="1" u="sng" dirty="0"/>
              <a:t>如材料一所讲</a:t>
            </a:r>
            <a:r>
              <a:rPr lang="en-US" altLang="zh-CN" b="1" u="sng" dirty="0"/>
              <a:t>,</a:t>
            </a:r>
            <a:r>
              <a:rPr lang="zh-CN" altLang="en-US" b="1" u="sng" dirty="0"/>
              <a:t>孔子反对惩罚性的行为</a:t>
            </a:r>
            <a:r>
              <a:rPr lang="en-US" altLang="zh-CN" b="1" u="sng" dirty="0"/>
              <a:t>,“</a:t>
            </a:r>
            <a:r>
              <a:rPr lang="zh-CN" altLang="en-US" b="1" u="sng" dirty="0"/>
              <a:t>怀刑”同前面的“怀德”也对应不上。真正心里想的是“刑”的是小人</a:t>
            </a:r>
            <a:r>
              <a:rPr lang="en-US" altLang="zh-CN" b="1" u="sng" dirty="0"/>
              <a:t>,</a:t>
            </a:r>
            <a:r>
              <a:rPr lang="zh-CN" altLang="en-US" b="1" u="sng" dirty="0"/>
              <a:t>而不是君子。而“怀信”就符合君子的行为</a:t>
            </a:r>
            <a:r>
              <a:rPr lang="en-US" altLang="zh-CN" b="1" u="sng" dirty="0"/>
              <a:t>,</a:t>
            </a:r>
            <a:r>
              <a:rPr lang="zh-CN" altLang="en-US" b="1" u="sng" dirty="0"/>
              <a:t>告诉我们君子不像一般百姓一样只关注物质功利的现实世界</a:t>
            </a:r>
            <a:r>
              <a:rPr lang="en-US" altLang="zh-CN" b="1" u="sng" dirty="0"/>
              <a:t>,</a:t>
            </a:r>
            <a:r>
              <a:rPr lang="zh-CN" altLang="en-US" b="1" u="sng" dirty="0"/>
              <a:t>而是关注精神和道德的层面。</a:t>
            </a:r>
            <a:endParaRPr lang="zh-CN" altLang="en-US" b="1" dirty="0"/>
          </a:p>
          <a:p>
            <a:r>
              <a:rPr lang="en-US" altLang="zh-CN" b="1" u="sng" dirty="0"/>
              <a:t>B.  </a:t>
            </a:r>
            <a:r>
              <a:rPr lang="zh-CN" altLang="en-US" b="1" u="sng" dirty="0"/>
              <a:t>反对萧民元先生的观点</a:t>
            </a:r>
            <a:r>
              <a:rPr lang="en-US" altLang="zh-CN" b="1" u="sng" dirty="0"/>
              <a:t>,</a:t>
            </a:r>
            <a:r>
              <a:rPr lang="zh-CN" altLang="en-US" b="1" u="sng" dirty="0"/>
              <a:t>这里的“怀刑”意思是“君子关怀刑罚当否”</a:t>
            </a:r>
            <a:r>
              <a:rPr lang="en-US" altLang="zh-CN" b="1" u="sng" dirty="0"/>
              <a:t>,</a:t>
            </a:r>
            <a:r>
              <a:rPr lang="zh-CN" altLang="en-US" b="1" u="sng" dirty="0"/>
              <a:t>能够同后面的“小人关怀利益足够否”对应</a:t>
            </a:r>
            <a:r>
              <a:rPr lang="en-US" altLang="zh-CN" b="1" u="sng" dirty="0"/>
              <a:t>;</a:t>
            </a:r>
            <a:r>
              <a:rPr lang="zh-CN" altLang="en-US" b="1" u="sng" dirty="0"/>
              <a:t>与“君子喻于义</a:t>
            </a:r>
            <a:r>
              <a:rPr lang="en-US" altLang="zh-CN" b="1" u="sng" dirty="0"/>
              <a:t>,</a:t>
            </a:r>
            <a:r>
              <a:rPr lang="zh-CN" altLang="en-US" b="1" u="sng" dirty="0"/>
              <a:t>小人喻于利”意思相同。要尊重经典文本</a:t>
            </a:r>
            <a:r>
              <a:rPr lang="en-US" altLang="zh-CN" b="1" u="sng" dirty="0"/>
              <a:t>,</a:t>
            </a:r>
            <a:r>
              <a:rPr lang="zh-CN" altLang="en-US" b="1" u="sng" dirty="0"/>
              <a:t>不能随意篡改。</a:t>
            </a:r>
            <a:endParaRPr lang="zh-CN" altLang="en-US" b="1" dirty="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614855" y="1150883"/>
            <a:ext cx="10738945" cy="5026080"/>
          </a:xfrm>
        </p:spPr>
        <p:txBody>
          <a:bodyPr/>
          <a:lstStyle/>
          <a:p>
            <a:r>
              <a:rPr lang="en-US" b="1" dirty="0" smtClean="0"/>
              <a:t>2</a:t>
            </a:r>
            <a:r>
              <a:rPr lang="zh-CN" altLang="en-US" b="1" dirty="0" smtClean="0"/>
              <a:t>．和而不同</a:t>
            </a:r>
          </a:p>
          <a:p>
            <a:r>
              <a:rPr lang="en-US" b="1" dirty="0" smtClean="0"/>
              <a:t>    </a:t>
            </a:r>
            <a:r>
              <a:rPr lang="zh-CN" altLang="en-US" b="1" dirty="0" smtClean="0"/>
              <a:t>事物通过变革达到实质上的统一或协调状态，叫做“和”；掩盖或否定事物的矛盾，只求表面上的整齐一致，谓之“同”。君子可以与他周围的人保持和谐融洽的关系，但他对待任何事物都必须经过自己大脑的独立思考，从来不愿人云亦云，盲目附和；但小人则没有自己独立的见解，只求与别人完全一致，而不讲求原则，但他却与别人不能保持融洽友好的关系。这是在处事为人方面。其实，在所有的问题上，往往都能体现出“和而不同”和“同而不和”的区别。</a:t>
            </a:r>
          </a:p>
          <a:p>
            <a:endParaRPr lang="zh-CN" altLang="en-US" b="1" dirty="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normAutofit fontScale="92500" lnSpcReduction="20000"/>
          </a:bodyPr>
          <a:lstStyle/>
          <a:p>
            <a:r>
              <a:rPr lang="en-US" b="1" dirty="0" smtClean="0"/>
              <a:t>3</a:t>
            </a:r>
            <a:r>
              <a:rPr lang="zh-CN" altLang="en-US" b="1" dirty="0" smtClean="0"/>
              <a:t>．“中庸”、“和”的精神实质</a:t>
            </a:r>
          </a:p>
          <a:p>
            <a:r>
              <a:rPr lang="en-US" b="1" dirty="0" smtClean="0"/>
              <a:t>    </a:t>
            </a:r>
            <a:r>
              <a:rPr lang="zh-CN" altLang="en-US" b="1" dirty="0" smtClean="0"/>
              <a:t>“中庸”、“和”的精神实质是要求人们在处理人际关系、对待社会问题时要依据道德原则保持中立态度，考虑问题全面，不走极端，对人宽容大度，这样可以使人与人之间关系保持稳定，有利于社会安定。在今天建设“和谐社会”进程中，应借鉴孔子的这一理论。</a:t>
            </a:r>
          </a:p>
          <a:p>
            <a:r>
              <a:rPr lang="en-US" b="1" dirty="0" smtClean="0"/>
              <a:t>    </a:t>
            </a:r>
            <a:r>
              <a:rPr lang="zh-CN" altLang="en-US" b="1" dirty="0" smtClean="0"/>
              <a:t>“中庸”不是“折中主义”。全面看</a:t>
            </a:r>
            <a:r>
              <a:rPr lang="en-US" altLang="zh-CN" b="1" dirty="0" smtClean="0"/>
              <a:t>《</a:t>
            </a:r>
            <a:r>
              <a:rPr lang="zh-CN" altLang="en-US" b="1" dirty="0" smtClean="0"/>
              <a:t>论语</a:t>
            </a:r>
            <a:r>
              <a:rPr lang="en-US" altLang="zh-CN" b="1" dirty="0" smtClean="0"/>
              <a:t>》</a:t>
            </a:r>
            <a:r>
              <a:rPr lang="zh-CN" altLang="en-US" b="1" dirty="0" smtClean="0"/>
              <a:t>中关于“中庸”、“和”的论述，可知孔子还提倡“和而不同”</a:t>
            </a:r>
            <a:r>
              <a:rPr lang="en-US" b="1" dirty="0" smtClean="0"/>
              <a:t>(</a:t>
            </a:r>
            <a:r>
              <a:rPr lang="zh-CN" altLang="en-US" b="1" dirty="0" smtClean="0"/>
              <a:t>在保持稳定下允许不同意见</a:t>
            </a:r>
            <a:r>
              <a:rPr lang="en-US" b="1" dirty="0" smtClean="0"/>
              <a:t>)</a:t>
            </a:r>
            <a:r>
              <a:rPr lang="zh-CN" altLang="en-US" b="1" dirty="0" smtClean="0"/>
              <a:t>，反对“同而不和”</a:t>
            </a:r>
            <a:r>
              <a:rPr lang="en-US" b="1" dirty="0" smtClean="0"/>
              <a:t>(</a:t>
            </a:r>
            <a:r>
              <a:rPr lang="zh-CN" altLang="en-US" b="1" dirty="0" smtClean="0"/>
              <a:t>表面上强求统一</a:t>
            </a:r>
            <a:r>
              <a:rPr lang="en-US" b="1" dirty="0" smtClean="0"/>
              <a:t>)</a:t>
            </a:r>
            <a:r>
              <a:rPr lang="zh-CN" altLang="en-US" b="1" dirty="0" smtClean="0"/>
              <a:t>，反对无“是非”原则的“乡原”等。孔子“中庸”思想包含做事、考虑问题要“执中”而不偏</a:t>
            </a:r>
            <a:r>
              <a:rPr lang="en-US" b="1" dirty="0" smtClean="0"/>
              <a:t>(</a:t>
            </a:r>
            <a:r>
              <a:rPr lang="zh-CN" altLang="en-US" b="1" dirty="0" smtClean="0"/>
              <a:t>考虑全面，不走极端</a:t>
            </a:r>
            <a:r>
              <a:rPr lang="en-US" b="1" dirty="0" smtClean="0"/>
              <a:t>)</a:t>
            </a:r>
            <a:r>
              <a:rPr lang="zh-CN" altLang="en-US" b="1" dirty="0" smtClean="0"/>
              <a:t>，“和而不同”，对人宽容包含，但又坚持道德原则，做事、考虑问题要稳健、合情合理等内容，不应片面理解。孔子鄙视那种善恶不分、含糊苟且、两头讨好，见人说人话，见鬼说鬼话，“同乎流俗，合乎污世”的折中主义者，称之为“乡原”，贬之曰“乡原，德之贼也”。</a:t>
            </a:r>
          </a:p>
          <a:p>
            <a:endParaRPr lang="zh-CN" altLang="en-US" b="1"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0"/>
            <a:ext cx="10515600" cy="6176963"/>
          </a:xfrm>
        </p:spPr>
        <p:txBody>
          <a:bodyPr>
            <a:normAutofit/>
          </a:bodyPr>
          <a:lstStyle/>
          <a:p>
            <a:r>
              <a:rPr lang="zh-CN" altLang="en-US" sz="3200" dirty="0" smtClean="0"/>
              <a:t>阅读甲、乙两则文字</a:t>
            </a:r>
            <a:r>
              <a:rPr lang="en-US" sz="3200" dirty="0" smtClean="0"/>
              <a:t>,</a:t>
            </a:r>
            <a:r>
              <a:rPr lang="zh-CN" altLang="en-US" sz="3200" dirty="0" smtClean="0"/>
              <a:t>完成问题。</a:t>
            </a:r>
          </a:p>
          <a:p>
            <a:r>
              <a:rPr lang="zh-CN" altLang="en-US" sz="3200" dirty="0" smtClean="0"/>
              <a:t>甲</a:t>
            </a:r>
          </a:p>
          <a:p>
            <a:r>
              <a:rPr lang="zh-CN" altLang="en-US" sz="3200" dirty="0" smtClean="0"/>
              <a:t>子曰</a:t>
            </a:r>
            <a:r>
              <a:rPr lang="en-US" sz="3200" dirty="0" smtClean="0"/>
              <a:t>:</a:t>
            </a:r>
            <a:r>
              <a:rPr lang="zh-CN" altLang="en-US" sz="3200" dirty="0" smtClean="0"/>
              <a:t>“中庸之为德也</a:t>
            </a:r>
            <a:r>
              <a:rPr lang="en-US" sz="3200" dirty="0" smtClean="0"/>
              <a:t>,</a:t>
            </a:r>
            <a:r>
              <a:rPr lang="zh-CN" altLang="en-US" sz="3200" dirty="0" smtClean="0"/>
              <a:t>其至矣乎</a:t>
            </a:r>
            <a:r>
              <a:rPr lang="en-US" sz="3200" dirty="0" smtClean="0"/>
              <a:t>!</a:t>
            </a:r>
            <a:r>
              <a:rPr lang="zh-CN" altLang="en-US" sz="3200" dirty="0" smtClean="0"/>
              <a:t>民鲜久矣。”</a:t>
            </a:r>
          </a:p>
          <a:p>
            <a:r>
              <a:rPr lang="zh-CN" altLang="en-US" sz="3200" dirty="0" smtClean="0"/>
              <a:t>子曰</a:t>
            </a:r>
            <a:r>
              <a:rPr lang="en-US" sz="3200" dirty="0" smtClean="0"/>
              <a:t>:</a:t>
            </a:r>
            <a:r>
              <a:rPr lang="zh-CN" altLang="en-US" sz="3200" dirty="0" smtClean="0"/>
              <a:t>“君子之于天下也</a:t>
            </a:r>
            <a:r>
              <a:rPr lang="en-US" sz="3200" dirty="0" smtClean="0"/>
              <a:t>,</a:t>
            </a:r>
            <a:r>
              <a:rPr lang="zh-CN" altLang="en-US" sz="3200" dirty="0" smtClean="0"/>
              <a:t>无适也</a:t>
            </a:r>
            <a:r>
              <a:rPr lang="en-US" sz="3200" dirty="0" smtClean="0"/>
              <a:t>,</a:t>
            </a:r>
            <a:r>
              <a:rPr lang="zh-CN" altLang="en-US" sz="3200" dirty="0" smtClean="0"/>
              <a:t>无莫也</a:t>
            </a:r>
            <a:r>
              <a:rPr lang="en-US" sz="3200" dirty="0" smtClean="0"/>
              <a:t>,</a:t>
            </a:r>
            <a:r>
              <a:rPr lang="zh-CN" altLang="en-US" sz="3200" dirty="0" smtClean="0"/>
              <a:t>义之与比。”</a:t>
            </a:r>
          </a:p>
          <a:p>
            <a:r>
              <a:rPr lang="en-US" sz="3200" dirty="0" smtClean="0"/>
              <a:t>(1)</a:t>
            </a:r>
            <a:r>
              <a:rPr lang="zh-CN" altLang="en-US" sz="3200" dirty="0" smtClean="0"/>
              <a:t>请写两个体现孔子中庸之道的成语。</a:t>
            </a:r>
          </a:p>
          <a:p>
            <a:r>
              <a:rPr lang="en-US" sz="3200" u="sng" dirty="0" smtClean="0"/>
              <a:t>DA:</a:t>
            </a:r>
            <a:r>
              <a:rPr lang="zh-CN" altLang="en-US" sz="3200" u="sng" dirty="0" smtClean="0">
                <a:solidFill>
                  <a:srgbClr val="FF0000"/>
                </a:solidFill>
              </a:rPr>
              <a:t>不偏不倚　不瘟不火　不即不离</a:t>
            </a:r>
            <a:r>
              <a:rPr lang="en-US" sz="3200" u="sng" dirty="0" smtClean="0">
                <a:solidFill>
                  <a:srgbClr val="FF0000"/>
                </a:solidFill>
              </a:rPr>
              <a:t>(</a:t>
            </a:r>
            <a:r>
              <a:rPr lang="zh-CN" altLang="en-US" sz="3200" u="sng" dirty="0" smtClean="0">
                <a:solidFill>
                  <a:srgbClr val="FF0000"/>
                </a:solidFill>
              </a:rPr>
              <a:t>回答其中任意两个即可</a:t>
            </a:r>
            <a:r>
              <a:rPr lang="en-US" sz="3200" u="sng" dirty="0" smtClean="0">
                <a:solidFill>
                  <a:srgbClr val="FF0000"/>
                </a:solidFill>
              </a:rPr>
              <a:t>)</a:t>
            </a:r>
            <a:endParaRPr lang="en-US" altLang="en-US" sz="3200" u="sng" dirty="0" smtClean="0">
              <a:solidFill>
                <a:srgbClr val="FF0000"/>
              </a:solidFill>
            </a:endParaRPr>
          </a:p>
          <a:p>
            <a:r>
              <a:rPr lang="en-US" sz="3200" dirty="0" smtClean="0"/>
              <a:t> (2)</a:t>
            </a:r>
            <a:r>
              <a:rPr lang="zh-CN" altLang="en-US" sz="3200" dirty="0" smtClean="0"/>
              <a:t>结合两则文字</a:t>
            </a:r>
            <a:r>
              <a:rPr lang="en-US" sz="3200" dirty="0" smtClean="0"/>
              <a:t>,</a:t>
            </a:r>
            <a:r>
              <a:rPr lang="zh-CN" altLang="en-US" sz="3200" dirty="0" smtClean="0"/>
              <a:t>说说“民鲜久矣”的原因。</a:t>
            </a:r>
          </a:p>
          <a:p>
            <a:r>
              <a:rPr lang="en-US" sz="3200" u="sng" dirty="0" smtClean="0"/>
              <a:t>DA:</a:t>
            </a:r>
            <a:r>
              <a:rPr lang="zh-CN" altLang="en-US" sz="3200" b="1" u="sng" dirty="0" smtClean="0">
                <a:solidFill>
                  <a:srgbClr val="FF0000"/>
                </a:solidFill>
              </a:rPr>
              <a:t>统治者考虑自己利益时过于张扬</a:t>
            </a:r>
            <a:r>
              <a:rPr lang="en-US" sz="3200" b="1" u="sng" dirty="0" smtClean="0">
                <a:solidFill>
                  <a:srgbClr val="FF0000"/>
                </a:solidFill>
              </a:rPr>
              <a:t>,</a:t>
            </a:r>
            <a:r>
              <a:rPr lang="zh-CN" altLang="en-US" sz="3200" b="1" u="sng" dirty="0" smtClean="0">
                <a:solidFill>
                  <a:srgbClr val="FF0000"/>
                </a:solidFill>
              </a:rPr>
              <a:t>未能在自己利益与民众利益之间寻求一种平衡关系</a:t>
            </a:r>
            <a:r>
              <a:rPr lang="en-US" sz="3200" b="1" u="sng" dirty="0" smtClean="0">
                <a:solidFill>
                  <a:srgbClr val="FF0000"/>
                </a:solidFill>
              </a:rPr>
              <a:t>,</a:t>
            </a:r>
            <a:r>
              <a:rPr lang="zh-CN" altLang="en-US" sz="3200" b="1" u="sng" dirty="0" smtClean="0">
                <a:solidFill>
                  <a:srgbClr val="FF0000"/>
                </a:solidFill>
              </a:rPr>
              <a:t>因为统治者缺乏“中庸”这一道德很久了</a:t>
            </a:r>
            <a:r>
              <a:rPr lang="en-US" sz="3200" b="1" u="sng" dirty="0" smtClean="0">
                <a:solidFill>
                  <a:srgbClr val="FF0000"/>
                </a:solidFill>
              </a:rPr>
              <a:t>,</a:t>
            </a:r>
            <a:r>
              <a:rPr lang="zh-CN" altLang="en-US" sz="3200" b="1" u="sng" dirty="0" smtClean="0">
                <a:solidFill>
                  <a:srgbClr val="FF0000"/>
                </a:solidFill>
              </a:rPr>
              <a:t>老百姓很久没感受到它了。</a:t>
            </a:r>
          </a:p>
          <a:p>
            <a:endParaRPr lang="zh-CN" altLang="en-US" sz="3200" b="1" u="sng"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box(in)">
                                      <p:cBhvr>
                                        <p:cTn id="7" dur="2000"/>
                                        <p:tgtEl>
                                          <p:spTgt spid="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xEl>
                                              <p:pRg st="7" end="7"/>
                                            </p:txEl>
                                          </p:spTgt>
                                        </p:tgtEl>
                                        <p:attrNameLst>
                                          <p:attrName>style.visibility</p:attrName>
                                        </p:attrNameLst>
                                      </p:cBhvr>
                                      <p:to>
                                        <p:strVal val="visible"/>
                                      </p:to>
                                    </p:set>
                                    <p:animEffect transition="in" filter="diamond(in)">
                                      <p:cBhvr>
                                        <p:cTn id="12" dur="2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365125"/>
            <a:ext cx="10515600" cy="5812155"/>
          </a:xfrm>
        </p:spPr>
        <p:txBody>
          <a:bodyPr/>
          <a:lstStyle/>
          <a:p>
            <a:r>
              <a:rPr lang="zh-CN" altLang="en-US" sz="3200" dirty="0" smtClean="0"/>
              <a:t>子曰</a:t>
            </a:r>
            <a:r>
              <a:rPr lang="en-US" sz="3200" dirty="0" smtClean="0"/>
              <a:t>:</a:t>
            </a:r>
            <a:r>
              <a:rPr lang="zh-CN" altLang="en-US" sz="3200" dirty="0" smtClean="0"/>
              <a:t>“质胜文则野</a:t>
            </a:r>
            <a:r>
              <a:rPr lang="en-US" sz="3200" dirty="0" smtClean="0"/>
              <a:t>,</a:t>
            </a:r>
            <a:r>
              <a:rPr lang="zh-CN" altLang="en-US" sz="3200" dirty="0" smtClean="0"/>
              <a:t>文胜质则史。文质彬彬</a:t>
            </a:r>
            <a:r>
              <a:rPr lang="en-US" sz="3200" dirty="0" smtClean="0"/>
              <a:t>,</a:t>
            </a:r>
            <a:r>
              <a:rPr lang="zh-CN" altLang="en-US" sz="3200" dirty="0" smtClean="0"/>
              <a:t>然后君子。”</a:t>
            </a:r>
          </a:p>
          <a:p>
            <a:r>
              <a:rPr lang="en-US" sz="3200" dirty="0" smtClean="0"/>
              <a:t> (3)</a:t>
            </a:r>
            <a:r>
              <a:rPr lang="zh-CN" altLang="en-US" sz="3200" dirty="0" smtClean="0"/>
              <a:t>文质彬彬</a:t>
            </a:r>
            <a:r>
              <a:rPr lang="en-US" sz="3200" dirty="0" smtClean="0"/>
              <a:t>,</a:t>
            </a:r>
            <a:r>
              <a:rPr lang="zh-CN" altLang="en-US" sz="3200" dirty="0" smtClean="0"/>
              <a:t>是孔子对君子形象的描述</a:t>
            </a:r>
            <a:r>
              <a:rPr lang="en-US" sz="3200" dirty="0" smtClean="0"/>
              <a:t>,</a:t>
            </a:r>
            <a:r>
              <a:rPr lang="zh-CN" altLang="en-US" sz="3200" dirty="0" smtClean="0"/>
              <a:t>也是他对君子人格的要求</a:t>
            </a:r>
            <a:r>
              <a:rPr lang="en-US" sz="3200" dirty="0" smtClean="0"/>
              <a:t>,</a:t>
            </a:r>
            <a:r>
              <a:rPr lang="zh-CN" altLang="en-US" sz="3200" dirty="0" smtClean="0"/>
              <a:t>是儒家中庸之道的一种表现。就这一看法</a:t>
            </a:r>
            <a:r>
              <a:rPr lang="en-US" sz="3200" dirty="0" smtClean="0"/>
              <a:t>,</a:t>
            </a:r>
            <a:r>
              <a:rPr lang="zh-CN" altLang="en-US" sz="3200" dirty="0" smtClean="0"/>
              <a:t>请你谈谈自己的理解。</a:t>
            </a:r>
          </a:p>
          <a:p>
            <a:r>
              <a:rPr lang="zh-CN" altLang="en-US" sz="3200" u="sng" dirty="0" smtClean="0"/>
              <a:t>答案</a:t>
            </a:r>
            <a:r>
              <a:rPr lang="en-US" sz="3200" b="1" u="sng" dirty="0" smtClean="0">
                <a:solidFill>
                  <a:srgbClr val="FF0000"/>
                </a:solidFill>
              </a:rPr>
              <a:t>: </a:t>
            </a:r>
            <a:r>
              <a:rPr lang="zh-CN" altLang="en-US" sz="3200" b="1" u="sng" dirty="0" smtClean="0">
                <a:solidFill>
                  <a:srgbClr val="FF0000"/>
                </a:solidFill>
              </a:rPr>
              <a:t>成为君子不是一件容易的事情</a:t>
            </a:r>
            <a:r>
              <a:rPr lang="en-US" sz="3200" b="1" u="sng" dirty="0" smtClean="0">
                <a:solidFill>
                  <a:srgbClr val="FF0000"/>
                </a:solidFill>
              </a:rPr>
              <a:t>,</a:t>
            </a:r>
            <a:r>
              <a:rPr lang="zh-CN" altLang="en-US" sz="3200" b="1" u="sng" dirty="0" smtClean="0">
                <a:solidFill>
                  <a:srgbClr val="FF0000"/>
                </a:solidFill>
              </a:rPr>
              <a:t>需要的是对文和质的关系不偏不倚的把握。儒家讲“过犹不及”</a:t>
            </a:r>
            <a:r>
              <a:rPr lang="en-US" sz="3200" b="1" u="sng" dirty="0" smtClean="0">
                <a:solidFill>
                  <a:srgbClr val="FF0000"/>
                </a:solidFill>
              </a:rPr>
              <a:t>,</a:t>
            </a:r>
            <a:r>
              <a:rPr lang="zh-CN" altLang="en-US" sz="3200" b="1" u="sng" dirty="0" smtClean="0">
                <a:solidFill>
                  <a:srgbClr val="FF0000"/>
                </a:solidFill>
              </a:rPr>
              <a:t>太过于修饰和太质朴都不能算是君子</a:t>
            </a:r>
            <a:r>
              <a:rPr lang="en-US" sz="3200" b="1" u="sng" dirty="0" smtClean="0">
                <a:solidFill>
                  <a:srgbClr val="FF0000"/>
                </a:solidFill>
              </a:rPr>
              <a:t>,</a:t>
            </a:r>
            <a:r>
              <a:rPr lang="zh-CN" altLang="en-US" sz="3200" b="1" u="sng" dirty="0" smtClean="0">
                <a:solidFill>
                  <a:srgbClr val="FF0000"/>
                </a:solidFill>
              </a:rPr>
              <a:t>只有文与质恰当的调和</a:t>
            </a:r>
            <a:r>
              <a:rPr lang="en-US" sz="3200" b="1" u="sng" dirty="0" smtClean="0">
                <a:solidFill>
                  <a:srgbClr val="FF0000"/>
                </a:solidFill>
              </a:rPr>
              <a:t>,</a:t>
            </a:r>
            <a:r>
              <a:rPr lang="zh-CN" altLang="en-US" sz="3200" b="1" u="sng" dirty="0" smtClean="0">
                <a:solidFill>
                  <a:srgbClr val="FF0000"/>
                </a:solidFill>
              </a:rPr>
              <a:t>才能达到君子的境界。因此“文质彬彬</a:t>
            </a:r>
            <a:r>
              <a:rPr lang="en-US" sz="3200" b="1" u="sng" dirty="0" smtClean="0">
                <a:solidFill>
                  <a:srgbClr val="FF0000"/>
                </a:solidFill>
              </a:rPr>
              <a:t>,</a:t>
            </a:r>
            <a:r>
              <a:rPr lang="zh-CN" altLang="en-US" sz="3200" b="1" u="sng" dirty="0" smtClean="0">
                <a:solidFill>
                  <a:srgbClr val="FF0000"/>
                </a:solidFill>
              </a:rPr>
              <a:t>然后君子”是儒家中庸之道的一种表现</a:t>
            </a:r>
          </a:p>
          <a:p>
            <a:endParaRPr lang="zh-CN" altLang="en-US" sz="3200" b="1" u="sng"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amond(in)">
                                      <p:cBhvr>
                                        <p:cTn id="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15875" y="196850"/>
            <a:ext cx="12105005" cy="5979795"/>
          </a:xfrm>
        </p:spPr>
        <p:txBody>
          <a:bodyPr>
            <a:noAutofit/>
          </a:bodyPr>
          <a:lstStyle/>
          <a:p>
            <a:r>
              <a:rPr lang="zh-CN" altLang="en-US" sz="3200" dirty="0" smtClean="0"/>
              <a:t>阅读下面几段文字</a:t>
            </a:r>
            <a:r>
              <a:rPr lang="en-US" sz="3200" dirty="0" smtClean="0"/>
              <a:t>,</a:t>
            </a:r>
            <a:r>
              <a:rPr lang="zh-CN" altLang="en-US" sz="3200" dirty="0" smtClean="0"/>
              <a:t>完成题目。</a:t>
            </a:r>
          </a:p>
          <a:p>
            <a:r>
              <a:rPr lang="zh-CN" altLang="en-US" sz="3200" dirty="0" smtClean="0"/>
              <a:t>有子曰</a:t>
            </a:r>
            <a:r>
              <a:rPr lang="en-US" sz="3200" dirty="0" smtClean="0"/>
              <a:t>:</a:t>
            </a:r>
            <a:r>
              <a:rPr lang="zh-CN" altLang="en-US" sz="3200" dirty="0" smtClean="0"/>
              <a:t>“礼之用</a:t>
            </a:r>
            <a:r>
              <a:rPr lang="en-US" sz="3200" dirty="0" smtClean="0"/>
              <a:t>,</a:t>
            </a:r>
            <a:r>
              <a:rPr lang="zh-CN" altLang="en-US" sz="3200" dirty="0" smtClean="0"/>
              <a:t>和为贵。先王之道</a:t>
            </a:r>
            <a:r>
              <a:rPr lang="en-US" sz="3200" dirty="0" smtClean="0"/>
              <a:t>,</a:t>
            </a:r>
            <a:r>
              <a:rPr lang="zh-CN" altLang="en-US" sz="3200" dirty="0" smtClean="0"/>
              <a:t>斯为美</a:t>
            </a:r>
            <a:r>
              <a:rPr lang="en-US" sz="3200" dirty="0" smtClean="0"/>
              <a:t>,</a:t>
            </a:r>
            <a:r>
              <a:rPr lang="zh-CN" altLang="en-US" sz="3200" dirty="0" smtClean="0"/>
              <a:t>小大由之。”</a:t>
            </a:r>
          </a:p>
          <a:p>
            <a:r>
              <a:rPr lang="zh-CN" altLang="en-US" sz="3200" dirty="0" smtClean="0"/>
              <a:t>喜怒哀乐之未发</a:t>
            </a:r>
            <a:r>
              <a:rPr lang="en-US" sz="3200" dirty="0" smtClean="0"/>
              <a:t>,</a:t>
            </a:r>
            <a:r>
              <a:rPr lang="zh-CN" altLang="en-US" sz="3200" dirty="0" smtClean="0"/>
              <a:t>谓之中</a:t>
            </a:r>
            <a:r>
              <a:rPr lang="en-US" sz="3200" dirty="0" smtClean="0"/>
              <a:t>;</a:t>
            </a:r>
            <a:r>
              <a:rPr lang="zh-CN" altLang="en-US" sz="3200" dirty="0" smtClean="0"/>
              <a:t>发而皆中节</a:t>
            </a:r>
            <a:r>
              <a:rPr lang="en-US" sz="3200" dirty="0" smtClean="0"/>
              <a:t>,</a:t>
            </a:r>
            <a:r>
              <a:rPr lang="zh-CN" altLang="en-US" sz="3200" dirty="0" smtClean="0"/>
              <a:t>谓之和。中也者</a:t>
            </a:r>
            <a:r>
              <a:rPr lang="en-US" sz="3200" dirty="0" smtClean="0"/>
              <a:t>,</a:t>
            </a:r>
            <a:r>
              <a:rPr lang="zh-CN" altLang="en-US" sz="3200" dirty="0" smtClean="0"/>
              <a:t>天下之大本也</a:t>
            </a:r>
            <a:r>
              <a:rPr lang="en-US" sz="3200" dirty="0" smtClean="0"/>
              <a:t>,</a:t>
            </a:r>
            <a:r>
              <a:rPr lang="zh-CN" altLang="en-US" sz="3200" dirty="0" smtClean="0"/>
              <a:t>和也者</a:t>
            </a:r>
            <a:r>
              <a:rPr lang="en-US" sz="3200" dirty="0" smtClean="0"/>
              <a:t>,</a:t>
            </a:r>
            <a:r>
              <a:rPr lang="zh-CN" altLang="en-US" sz="3200" dirty="0" smtClean="0"/>
              <a:t>天下之达道也。致中和</a:t>
            </a:r>
            <a:r>
              <a:rPr lang="en-US" sz="3200" dirty="0" smtClean="0"/>
              <a:t>,</a:t>
            </a:r>
            <a:r>
              <a:rPr lang="zh-CN" altLang="en-US" sz="3200" dirty="0" smtClean="0"/>
              <a:t>天地位焉</a:t>
            </a:r>
            <a:r>
              <a:rPr lang="en-US" sz="3200" dirty="0" smtClean="0"/>
              <a:t>,</a:t>
            </a:r>
            <a:r>
              <a:rPr lang="zh-CN" altLang="en-US" sz="3200" dirty="0" smtClean="0"/>
              <a:t>万物育焉。</a:t>
            </a:r>
            <a:endParaRPr lang="en-US" altLang="en-US" sz="3200" dirty="0" smtClean="0"/>
          </a:p>
          <a:p>
            <a:r>
              <a:rPr lang="en-US" sz="3200" dirty="0" smtClean="0"/>
              <a:t>(1)</a:t>
            </a:r>
            <a:r>
              <a:rPr lang="zh-CN" altLang="en-US" sz="3200" dirty="0" smtClean="0"/>
              <a:t>这两段文字体现了孔子的</a:t>
            </a:r>
            <a:r>
              <a:rPr lang="zh-CN" altLang="en-US" sz="3200" u="sng" dirty="0" smtClean="0"/>
              <a:t>　　　　</a:t>
            </a:r>
            <a:r>
              <a:rPr lang="zh-CN" altLang="en-US" sz="3200" dirty="0" smtClean="0"/>
              <a:t>思想。</a:t>
            </a:r>
            <a:r>
              <a:rPr lang="en-US" sz="3200" dirty="0" smtClean="0"/>
              <a:t> </a:t>
            </a:r>
            <a:endParaRPr lang="en-US" altLang="en-US" sz="3200" dirty="0" smtClean="0"/>
          </a:p>
          <a:p>
            <a:r>
              <a:rPr lang="zh-CN" altLang="en-US" sz="3200" u="sng" dirty="0" smtClean="0">
                <a:solidFill>
                  <a:srgbClr val="FF0000"/>
                </a:solidFill>
              </a:rPr>
              <a:t>中和</a:t>
            </a:r>
            <a:r>
              <a:rPr lang="en-US" sz="3200" u="sng" dirty="0" smtClean="0">
                <a:solidFill>
                  <a:srgbClr val="FF0000"/>
                </a:solidFill>
              </a:rPr>
              <a:t>/</a:t>
            </a:r>
            <a:r>
              <a:rPr lang="zh-CN" altLang="en-US" sz="3200" u="sng" dirty="0" smtClean="0">
                <a:solidFill>
                  <a:srgbClr val="FF0000"/>
                </a:solidFill>
              </a:rPr>
              <a:t>中庸</a:t>
            </a:r>
            <a:r>
              <a:rPr lang="en-US" sz="3200" u="sng" dirty="0" smtClean="0">
                <a:solidFill>
                  <a:srgbClr val="FF0000"/>
                </a:solidFill>
              </a:rPr>
              <a:t>/</a:t>
            </a:r>
            <a:r>
              <a:rPr lang="zh-CN" altLang="en-US" sz="3200" u="sng" dirty="0" smtClean="0">
                <a:solidFill>
                  <a:srgbClr val="FF0000"/>
                </a:solidFill>
              </a:rPr>
              <a:t>中庸之道</a:t>
            </a:r>
          </a:p>
          <a:p>
            <a:r>
              <a:rPr lang="en-US" sz="3200" dirty="0" smtClean="0"/>
              <a:t> (2)</a:t>
            </a:r>
            <a:r>
              <a:rPr lang="zh-CN" altLang="en-US" sz="3200" dirty="0" smtClean="0"/>
              <a:t>请结合第二段文字</a:t>
            </a:r>
            <a:r>
              <a:rPr lang="en-US" sz="3200" dirty="0" smtClean="0"/>
              <a:t>,</a:t>
            </a:r>
            <a:r>
              <a:rPr lang="zh-CN" altLang="en-US" sz="3200" dirty="0" smtClean="0"/>
              <a:t>说说你对孔子这一思想的看法。</a:t>
            </a:r>
          </a:p>
          <a:p>
            <a:r>
              <a:rPr lang="en-US" sz="3200" u="sng" dirty="0" smtClean="0"/>
              <a:t>  </a:t>
            </a:r>
            <a:r>
              <a:rPr lang="zh-CN" altLang="en-US" sz="3200" b="1" u="sng" dirty="0" smtClean="0">
                <a:solidFill>
                  <a:srgbClr val="FF0000"/>
                </a:solidFill>
              </a:rPr>
              <a:t>这段文字体现的孔子中庸思想是从人性论角度讲的。所谓中庸</a:t>
            </a:r>
            <a:r>
              <a:rPr lang="en-US" sz="3200" b="1" u="sng" dirty="0" smtClean="0">
                <a:solidFill>
                  <a:srgbClr val="FF0000"/>
                </a:solidFill>
              </a:rPr>
              <a:t>,</a:t>
            </a:r>
            <a:r>
              <a:rPr lang="zh-CN" altLang="en-US" sz="3200" b="1" u="sng" dirty="0" smtClean="0">
                <a:solidFill>
                  <a:srgbClr val="FF0000"/>
                </a:solidFill>
              </a:rPr>
              <a:t>就是符合社会行为一般规则</a:t>
            </a:r>
            <a:r>
              <a:rPr lang="en-US" sz="3200" b="1" u="sng" dirty="0" smtClean="0">
                <a:solidFill>
                  <a:srgbClr val="FF0000"/>
                </a:solidFill>
              </a:rPr>
              <a:t>,</a:t>
            </a:r>
            <a:r>
              <a:rPr lang="zh-CN" altLang="en-US" sz="3200" b="1" u="sng" dirty="0" smtClean="0">
                <a:solidFill>
                  <a:srgbClr val="FF0000"/>
                </a:solidFill>
              </a:rPr>
              <a:t>能与社会人群和谐相处。淳朴人性是天下之大本</a:t>
            </a:r>
            <a:r>
              <a:rPr lang="en-US" sz="3200" b="1" u="sng" dirty="0" smtClean="0">
                <a:solidFill>
                  <a:srgbClr val="FF0000"/>
                </a:solidFill>
              </a:rPr>
              <a:t>,</a:t>
            </a:r>
            <a:r>
              <a:rPr lang="zh-CN" altLang="en-US" sz="3200" b="1" u="sng" dirty="0" smtClean="0">
                <a:solidFill>
                  <a:srgbClr val="FF0000"/>
                </a:solidFill>
              </a:rPr>
              <a:t>和谐原则是天下之达道</a:t>
            </a:r>
            <a:r>
              <a:rPr lang="en-US" sz="3200" b="1" u="sng" dirty="0" smtClean="0">
                <a:solidFill>
                  <a:srgbClr val="FF0000"/>
                </a:solidFill>
              </a:rPr>
              <a:t>,</a:t>
            </a:r>
            <a:r>
              <a:rPr lang="zh-CN" altLang="en-US" sz="3200" b="1" u="sng" dirty="0" smtClean="0">
                <a:solidFill>
                  <a:srgbClr val="FF0000"/>
                </a:solidFill>
              </a:rPr>
              <a:t>中庸原则是正确处理人际关系的黄金规则</a:t>
            </a:r>
            <a:r>
              <a:rPr lang="en-US" sz="3200" b="1" u="sng" dirty="0" smtClean="0">
                <a:solidFill>
                  <a:srgbClr val="FF0000"/>
                </a:solidFill>
              </a:rPr>
              <a:t>,</a:t>
            </a:r>
            <a:r>
              <a:rPr lang="zh-CN" altLang="en-US" sz="3200" b="1" u="sng" dirty="0" smtClean="0">
                <a:solidFill>
                  <a:srgbClr val="FF0000"/>
                </a:solidFill>
              </a:rPr>
              <a:t>对我们当今建设和谐社会具有重要的意义。</a:t>
            </a:r>
          </a:p>
          <a:p>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box(in)">
                                      <p:cBhvr>
                                        <p:cTn id="7" dur="20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 calcmode="lin" valueType="num">
                                      <p:cBhvr additive="base">
                                        <p:cTn id="12"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545465"/>
            <a:ext cx="10515600" cy="5631815"/>
          </a:xfrm>
        </p:spPr>
        <p:txBody>
          <a:bodyPr>
            <a:noAutofit/>
          </a:bodyPr>
          <a:lstStyle/>
          <a:p>
            <a:r>
              <a:rPr lang="zh-CN" altLang="en-US" sz="3200" dirty="0" smtClean="0"/>
              <a:t>）阅读下面的材料，完成</a:t>
            </a:r>
            <a:r>
              <a:rPr lang="en-US" sz="3200" dirty="0" smtClean="0"/>
              <a:t>21</a:t>
            </a:r>
            <a:r>
              <a:rPr lang="zh-CN" altLang="en-US" sz="3200" dirty="0" smtClean="0"/>
              <a:t>～</a:t>
            </a:r>
            <a:r>
              <a:rPr lang="en-US" sz="3200" dirty="0" smtClean="0"/>
              <a:t>22</a:t>
            </a:r>
            <a:r>
              <a:rPr lang="zh-CN" altLang="en-US" sz="3200" dirty="0" smtClean="0"/>
              <a:t>题。（</a:t>
            </a:r>
            <a:r>
              <a:rPr lang="en-US" sz="3200" dirty="0" smtClean="0"/>
              <a:t>6</a:t>
            </a:r>
            <a:r>
              <a:rPr lang="zh-CN" altLang="en-US" sz="3200" dirty="0" smtClean="0"/>
              <a:t>分）</a:t>
            </a:r>
          </a:p>
          <a:p>
            <a:r>
              <a:rPr lang="zh-CN" altLang="en-US" sz="3200" dirty="0" smtClean="0"/>
              <a:t>子曰：君子和而不同，小人同而不和。（</a:t>
            </a:r>
            <a:r>
              <a:rPr lang="en-US" altLang="zh-CN" sz="3200" dirty="0" smtClean="0"/>
              <a:t>《</a:t>
            </a:r>
            <a:r>
              <a:rPr lang="zh-CN" altLang="en-US" sz="3200" dirty="0" smtClean="0"/>
              <a:t>论语</a:t>
            </a:r>
            <a:r>
              <a:rPr lang="en-US" altLang="zh-CN" sz="3200" dirty="0" smtClean="0"/>
              <a:t>•</a:t>
            </a:r>
            <a:r>
              <a:rPr lang="zh-CN" altLang="en-US" sz="3200" dirty="0" smtClean="0"/>
              <a:t>子路</a:t>
            </a:r>
            <a:r>
              <a:rPr lang="en-US" altLang="zh-CN" sz="3200" dirty="0" smtClean="0"/>
              <a:t>》</a:t>
            </a:r>
            <a:r>
              <a:rPr lang="zh-CN" altLang="en-US" sz="3200" dirty="0" smtClean="0"/>
              <a:t>）</a:t>
            </a:r>
          </a:p>
          <a:p>
            <a:r>
              <a:rPr lang="zh-CN" altLang="en-US" sz="3200" dirty="0" smtClean="0"/>
              <a:t>君所谓可而有否焉，臣献</a:t>
            </a:r>
            <a:r>
              <a:rPr lang="zh-CN" altLang="en-US" sz="3200" baseline="30000" dirty="0" smtClean="0"/>
              <a:t>①</a:t>
            </a:r>
            <a:r>
              <a:rPr lang="zh-CN" altLang="en-US" sz="3200" dirty="0" smtClean="0"/>
              <a:t>其否以成其可；君所谓否而有可焉，臣献其可以去其否。是以政平而不干</a:t>
            </a:r>
            <a:r>
              <a:rPr lang="zh-CN" altLang="en-US" sz="3200" baseline="30000" dirty="0" smtClean="0"/>
              <a:t>②</a:t>
            </a:r>
            <a:r>
              <a:rPr lang="zh-CN" altLang="en-US" sz="3200" dirty="0" smtClean="0"/>
              <a:t>，民无争心</a:t>
            </a:r>
            <a:r>
              <a:rPr lang="en-US" altLang="zh-CN" sz="3200" dirty="0" smtClean="0"/>
              <a:t>……</a:t>
            </a:r>
            <a:r>
              <a:rPr lang="zh-CN" altLang="en-US" sz="3200" dirty="0" smtClean="0"/>
              <a:t>今据</a:t>
            </a:r>
            <a:r>
              <a:rPr lang="zh-CN" altLang="en-US" sz="3200" baseline="30000" dirty="0" smtClean="0"/>
              <a:t>③</a:t>
            </a:r>
            <a:r>
              <a:rPr lang="zh-CN" altLang="en-US" sz="3200" dirty="0" smtClean="0"/>
              <a:t>不然。君所谓可，据亦曰可；君所谓否，据亦曰否。若以水济水，谁能食之？若琴瑟之一专，谁能听之？同之不可也如是。”（</a:t>
            </a:r>
            <a:r>
              <a:rPr lang="en-US" altLang="zh-CN" sz="3200" dirty="0" smtClean="0"/>
              <a:t>《</a:t>
            </a:r>
            <a:r>
              <a:rPr lang="zh-CN" altLang="en-US" sz="3200" dirty="0" smtClean="0"/>
              <a:t>晏婴论和与同</a:t>
            </a:r>
            <a:r>
              <a:rPr lang="en-US" altLang="zh-CN" sz="3200" dirty="0" smtClean="0"/>
              <a:t>》</a:t>
            </a:r>
            <a:r>
              <a:rPr lang="zh-CN" altLang="en-US" sz="3200" dirty="0" smtClean="0"/>
              <a:t>）</a:t>
            </a:r>
          </a:p>
          <a:p>
            <a:r>
              <a:rPr lang="en-US" altLang="zh-CN" sz="3200" dirty="0" smtClean="0"/>
              <a:t>【</a:t>
            </a:r>
            <a:r>
              <a:rPr lang="zh-CN" altLang="en-US" sz="3200" dirty="0" smtClean="0"/>
              <a:t>注</a:t>
            </a:r>
            <a:r>
              <a:rPr lang="en-US" altLang="zh-CN" sz="3200" dirty="0" smtClean="0"/>
              <a:t>】①</a:t>
            </a:r>
            <a:r>
              <a:rPr lang="zh-CN" altLang="en-US" sz="3200" dirty="0" smtClean="0"/>
              <a:t>献：进言指出。②干：违背。③据：指大夫梁丘据。</a:t>
            </a:r>
          </a:p>
          <a:p>
            <a:r>
              <a:rPr lang="en-US" altLang="zh-CN" sz="3200" dirty="0" smtClean="0"/>
              <a:t>21.</a:t>
            </a:r>
            <a:r>
              <a:rPr lang="zh-CN" altLang="en-US" sz="3200" dirty="0" smtClean="0"/>
              <a:t>上面两段文字体现了孔子的</a:t>
            </a:r>
            <a:r>
              <a:rPr lang="zh-CN" altLang="en-US" sz="3200" u="sng" dirty="0" smtClean="0"/>
              <a:t>　   ▲　　   </a:t>
            </a:r>
            <a:r>
              <a:rPr lang="zh-CN" altLang="en-US" sz="3200" dirty="0" smtClean="0"/>
              <a:t>思想。（</a:t>
            </a:r>
            <a:r>
              <a:rPr lang="en-US" altLang="zh-CN" sz="3200" dirty="0" smtClean="0"/>
              <a:t>2</a:t>
            </a:r>
            <a:r>
              <a:rPr lang="zh-CN" altLang="en-US" sz="3200" dirty="0" smtClean="0"/>
              <a:t>分）</a:t>
            </a:r>
          </a:p>
          <a:p>
            <a:r>
              <a:rPr lang="zh-CN" altLang="en-US" sz="3200" dirty="0" smtClean="0">
                <a:solidFill>
                  <a:srgbClr val="FF0000"/>
                </a:solidFill>
              </a:rPr>
              <a:t>中庸（</a:t>
            </a:r>
            <a:r>
              <a:rPr lang="en-US" sz="3200" dirty="0" smtClean="0">
                <a:solidFill>
                  <a:srgbClr val="FF0000"/>
                </a:solidFill>
              </a:rPr>
              <a:t>2</a:t>
            </a:r>
            <a:r>
              <a:rPr lang="zh-CN" altLang="en-US" sz="3200" dirty="0" smtClean="0">
                <a:solidFill>
                  <a:srgbClr val="FF0000"/>
                </a:solidFill>
              </a:rPr>
              <a:t>分。答成“和而不同”给</a:t>
            </a:r>
            <a:r>
              <a:rPr lang="en-US" sz="3200" dirty="0" smtClean="0">
                <a:solidFill>
                  <a:srgbClr val="FF0000"/>
                </a:solidFill>
              </a:rPr>
              <a:t>1</a:t>
            </a:r>
            <a:r>
              <a:rPr lang="zh-CN" altLang="en-US" sz="3200" dirty="0" smtClean="0">
                <a:solidFill>
                  <a:srgbClr val="FF0000"/>
                </a:solidFill>
              </a:rPr>
              <a:t>分）</a:t>
            </a:r>
          </a:p>
          <a:p>
            <a:r>
              <a:rPr lang="zh-CN" altLang="en-US" sz="32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box(in)">
                                      <p:cBhvr>
                                        <p:cTn id="7"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615950"/>
            <a:ext cx="10895330" cy="5561330"/>
          </a:xfrm>
        </p:spPr>
        <p:txBody>
          <a:bodyPr>
            <a:noAutofit/>
          </a:bodyPr>
          <a:lstStyle/>
          <a:p>
            <a:r>
              <a:rPr lang="en-US" sz="3200" dirty="0" smtClean="0"/>
              <a:t>22.</a:t>
            </a:r>
            <a:r>
              <a:rPr lang="zh-CN" altLang="en-US" sz="3200" dirty="0" smtClean="0"/>
              <a:t>结合材料，简要分析“和”与“同”的差异。（</a:t>
            </a:r>
            <a:r>
              <a:rPr lang="en-US" sz="3200" dirty="0" smtClean="0"/>
              <a:t>4</a:t>
            </a:r>
            <a:r>
              <a:rPr lang="zh-CN" altLang="en-US" sz="3200" dirty="0" smtClean="0"/>
              <a:t>分）</a:t>
            </a:r>
          </a:p>
          <a:p>
            <a:r>
              <a:rPr lang="zh-CN" altLang="en-US" sz="3200" b="1" dirty="0" smtClean="0">
                <a:solidFill>
                  <a:srgbClr val="FF0000"/>
                </a:solidFill>
              </a:rPr>
              <a:t>（</a:t>
            </a:r>
            <a:r>
              <a:rPr lang="en-US" sz="3200" b="1" dirty="0" smtClean="0">
                <a:solidFill>
                  <a:srgbClr val="FF0000"/>
                </a:solidFill>
              </a:rPr>
              <a:t>1</a:t>
            </a:r>
            <a:r>
              <a:rPr lang="zh-CN" altLang="en-US" sz="3200" b="1" dirty="0" smtClean="0">
                <a:solidFill>
                  <a:srgbClr val="FF0000"/>
                </a:solidFill>
              </a:rPr>
              <a:t>）“和”，讲究原则以寻求各方的统一与平衡，如材料所言，君认为可行之事而实则有</a:t>
            </a:r>
          </a:p>
          <a:p>
            <a:r>
              <a:rPr lang="en-US" sz="3200" b="1" dirty="0" smtClean="0">
                <a:solidFill>
                  <a:srgbClr val="FF0000"/>
                </a:solidFill>
              </a:rPr>
              <a:t>  </a:t>
            </a:r>
            <a:r>
              <a:rPr lang="zh-CN" altLang="en-US" sz="3200" b="1" dirty="0" smtClean="0">
                <a:solidFill>
                  <a:srgbClr val="FF0000"/>
                </a:solidFill>
              </a:rPr>
              <a:t>不可行的因素，臣应加以指出，切不可君云亦云，反之亦然。“同”，则是无原则的调和，</a:t>
            </a:r>
            <a:r>
              <a:rPr lang="en-US" sz="3200" b="1" dirty="0" smtClean="0">
                <a:solidFill>
                  <a:srgbClr val="FF0000"/>
                </a:solidFill>
              </a:rPr>
              <a:t> </a:t>
            </a:r>
            <a:endParaRPr lang="en-US" altLang="en-US" sz="3200" b="1" dirty="0" smtClean="0">
              <a:solidFill>
                <a:srgbClr val="FF0000"/>
              </a:solidFill>
            </a:endParaRPr>
          </a:p>
          <a:p>
            <a:r>
              <a:rPr lang="en-US" sz="3200" b="1" dirty="0" smtClean="0">
                <a:solidFill>
                  <a:srgbClr val="FF0000"/>
                </a:solidFill>
              </a:rPr>
              <a:t>  </a:t>
            </a:r>
            <a:r>
              <a:rPr lang="zh-CN" altLang="en-US" sz="3200" b="1" dirty="0" smtClean="0">
                <a:solidFill>
                  <a:srgbClr val="FF0000"/>
                </a:solidFill>
              </a:rPr>
              <a:t>君云亦云。（</a:t>
            </a:r>
            <a:r>
              <a:rPr lang="en-US" sz="3200" b="1" dirty="0" smtClean="0">
                <a:solidFill>
                  <a:srgbClr val="FF0000"/>
                </a:solidFill>
              </a:rPr>
              <a:t>2</a:t>
            </a:r>
            <a:r>
              <a:rPr lang="zh-CN" altLang="en-US" sz="3200" b="1" dirty="0" smtClean="0">
                <a:solidFill>
                  <a:srgbClr val="FF0000"/>
                </a:solidFill>
              </a:rPr>
              <a:t>）“和”的结果是达到整体的和谐，使可行的更加完备；不可行的能从中汲</a:t>
            </a:r>
          </a:p>
          <a:p>
            <a:r>
              <a:rPr lang="en-US" sz="3200" b="1" dirty="0" smtClean="0">
                <a:solidFill>
                  <a:srgbClr val="FF0000"/>
                </a:solidFill>
              </a:rPr>
              <a:t>  </a:t>
            </a:r>
            <a:r>
              <a:rPr lang="zh-CN" altLang="en-US" sz="3200" b="1" dirty="0" smtClean="0">
                <a:solidFill>
                  <a:srgbClr val="FF0000"/>
                </a:solidFill>
              </a:rPr>
              <a:t>取积极的因素。“同”的结果，则因异口同声而趋于单调沉闷，给事业带来损害。（</a:t>
            </a:r>
            <a:r>
              <a:rPr lang="en-US" sz="3200" b="1" dirty="0" smtClean="0">
                <a:solidFill>
                  <a:srgbClr val="FF0000"/>
                </a:solidFill>
              </a:rPr>
              <a:t>4</a:t>
            </a:r>
            <a:r>
              <a:rPr lang="zh-CN" altLang="en-US" sz="3200" b="1" dirty="0" smtClean="0">
                <a:solidFill>
                  <a:srgbClr val="FF0000"/>
                </a:solidFill>
              </a:rPr>
              <a:t>分，</a:t>
            </a:r>
            <a:r>
              <a:rPr lang="en-US" sz="3200" b="1" dirty="0" smtClean="0">
                <a:solidFill>
                  <a:srgbClr val="FF0000"/>
                </a:solidFill>
              </a:rPr>
              <a:t>  </a:t>
            </a:r>
            <a:endParaRPr lang="en-US" altLang="en-US" sz="3200" b="1" dirty="0" smtClean="0">
              <a:solidFill>
                <a:srgbClr val="FF0000"/>
              </a:solidFill>
            </a:endParaRPr>
          </a:p>
          <a:p>
            <a:r>
              <a:rPr lang="en-US" sz="3200" b="1" dirty="0" smtClean="0">
                <a:solidFill>
                  <a:srgbClr val="FF0000"/>
                </a:solidFill>
              </a:rPr>
              <a:t>  </a:t>
            </a:r>
            <a:r>
              <a:rPr lang="zh-CN" altLang="en-US" sz="3200" b="1" dirty="0" smtClean="0">
                <a:solidFill>
                  <a:srgbClr val="FF0000"/>
                </a:solidFill>
              </a:rPr>
              <a:t>每点</a:t>
            </a:r>
            <a:r>
              <a:rPr lang="en-US" sz="3200" b="1" dirty="0" smtClean="0">
                <a:solidFill>
                  <a:srgbClr val="FF0000"/>
                </a:solidFill>
              </a:rPr>
              <a:t>2</a:t>
            </a:r>
            <a:r>
              <a:rPr lang="zh-CN" altLang="en-US" sz="3200" b="1" smtClean="0">
                <a:solidFill>
                  <a:srgbClr val="FF0000"/>
                </a:solidFill>
              </a:rPr>
              <a:t>分）</a:t>
            </a:r>
          </a:p>
          <a:p>
            <a:endParaRPr lang="zh-CN" altLang="en-US" sz="3200" b="1"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blinds(horizontal)">
                                      <p:cBhvr>
                                        <p:cTn id="10" dur="500"/>
                                        <p:tgtEl>
                                          <p:spTgt spid="5">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blinds(horizontal)">
                                      <p:cBhvr>
                                        <p:cTn id="13" dur="500"/>
                                        <p:tgtEl>
                                          <p:spTgt spid="5">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blinds(horizontal)">
                                      <p:cBhvr>
                                        <p:cTn id="16" dur="500"/>
                                        <p:tgtEl>
                                          <p:spTgt spid="5">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Effect transition="in" filter="blinds(horizontal)">
                                      <p:cBhvr>
                                        <p:cTn id="19"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241935" y="154305"/>
            <a:ext cx="11621770" cy="6022975"/>
          </a:xfrm>
        </p:spPr>
        <p:txBody>
          <a:bodyPr>
            <a:normAutofit fontScale="92500" lnSpcReduction="10000"/>
          </a:bodyPr>
          <a:lstStyle/>
          <a:p>
            <a:r>
              <a:rPr lang="zh-CN" altLang="en-US" dirty="0"/>
              <a:t>阅读下面两段文字</a:t>
            </a:r>
            <a:r>
              <a:rPr lang="en-US" altLang="zh-CN" dirty="0"/>
              <a:t>,</a:t>
            </a:r>
            <a:r>
              <a:rPr lang="zh-CN" altLang="en-US" dirty="0"/>
              <a:t>完成问题。</a:t>
            </a:r>
          </a:p>
          <a:p>
            <a:r>
              <a:rPr lang="zh-CN" altLang="en-US" dirty="0"/>
              <a:t>  子曰</a:t>
            </a:r>
            <a:r>
              <a:rPr lang="en-US" altLang="zh-CN" dirty="0"/>
              <a:t>:“</a:t>
            </a:r>
            <a:r>
              <a:rPr lang="zh-CN" altLang="en-US" dirty="0"/>
              <a:t>道之以政</a:t>
            </a:r>
            <a:r>
              <a:rPr lang="en-US" altLang="zh-CN" dirty="0"/>
              <a:t>,</a:t>
            </a:r>
            <a:r>
              <a:rPr lang="zh-CN" altLang="en-US" dirty="0"/>
              <a:t>齐之以刑</a:t>
            </a:r>
            <a:r>
              <a:rPr lang="en-US" altLang="zh-CN" dirty="0"/>
              <a:t>,</a:t>
            </a:r>
            <a:r>
              <a:rPr lang="zh-CN" altLang="en-US" dirty="0"/>
              <a:t>民免而无耻</a:t>
            </a:r>
            <a:r>
              <a:rPr lang="en-US" altLang="zh-CN" dirty="0"/>
              <a:t>;</a:t>
            </a:r>
            <a:r>
              <a:rPr lang="zh-CN" altLang="en-US" dirty="0"/>
              <a:t>道之以德</a:t>
            </a:r>
            <a:r>
              <a:rPr lang="en-US" altLang="zh-CN" dirty="0"/>
              <a:t>,</a:t>
            </a:r>
            <a:r>
              <a:rPr lang="zh-CN" altLang="en-US" dirty="0"/>
              <a:t>齐之以礼</a:t>
            </a:r>
            <a:r>
              <a:rPr lang="en-US" altLang="zh-CN" dirty="0"/>
              <a:t>,</a:t>
            </a:r>
            <a:r>
              <a:rPr lang="zh-CN" altLang="en-US" dirty="0"/>
              <a:t>有耻且格。”</a:t>
            </a:r>
            <a:r>
              <a:rPr lang="en-US" altLang="zh-CN" dirty="0"/>
              <a:t>(《</a:t>
            </a:r>
            <a:r>
              <a:rPr lang="zh-CN" altLang="en-US" dirty="0"/>
              <a:t>论语</a:t>
            </a:r>
            <a:r>
              <a:rPr lang="en-US" altLang="zh-CN" dirty="0"/>
              <a:t>》)</a:t>
            </a:r>
            <a:endParaRPr lang="zh-CN" altLang="en-US" dirty="0"/>
          </a:p>
          <a:p>
            <a:r>
              <a:rPr lang="zh-CN" altLang="en-US" dirty="0"/>
              <a:t>夫圣人之治国</a:t>
            </a:r>
            <a:r>
              <a:rPr lang="en-US" altLang="zh-CN" dirty="0"/>
              <a:t>,</a:t>
            </a:r>
            <a:r>
              <a:rPr lang="zh-CN" altLang="en-US" dirty="0"/>
              <a:t>不恃人之为吾善</a:t>
            </a:r>
            <a:r>
              <a:rPr lang="zh-CN" altLang="en-US" baseline="30000" dirty="0"/>
              <a:t>①</a:t>
            </a:r>
            <a:r>
              <a:rPr lang="zh-CN" altLang="en-US" dirty="0"/>
              <a:t>也</a:t>
            </a:r>
            <a:r>
              <a:rPr lang="en-US" altLang="zh-CN" dirty="0"/>
              <a:t>,</a:t>
            </a:r>
            <a:r>
              <a:rPr lang="zh-CN" altLang="en-US" dirty="0"/>
              <a:t>而用</a:t>
            </a:r>
            <a:r>
              <a:rPr lang="zh-CN" altLang="en-US" baseline="30000" dirty="0"/>
              <a:t>②</a:t>
            </a:r>
            <a:r>
              <a:rPr lang="zh-CN" altLang="en-US" dirty="0"/>
              <a:t>其不得为非也。恃人之为吾善也</a:t>
            </a:r>
            <a:r>
              <a:rPr lang="en-US" altLang="zh-CN" dirty="0"/>
              <a:t>,</a:t>
            </a:r>
            <a:r>
              <a:rPr lang="zh-CN" altLang="en-US" dirty="0"/>
              <a:t>境内不什数</a:t>
            </a:r>
            <a:r>
              <a:rPr lang="zh-CN" altLang="en-US" baseline="30000" dirty="0"/>
              <a:t>③</a:t>
            </a:r>
            <a:r>
              <a:rPr lang="en-US" altLang="zh-CN" dirty="0"/>
              <a:t>;</a:t>
            </a:r>
            <a:r>
              <a:rPr lang="zh-CN" altLang="en-US" dirty="0"/>
              <a:t>用人不得为非</a:t>
            </a:r>
            <a:r>
              <a:rPr lang="en-US" altLang="zh-CN" dirty="0"/>
              <a:t>,</a:t>
            </a:r>
            <a:r>
              <a:rPr lang="zh-CN" altLang="en-US" dirty="0"/>
              <a:t>一国可使齐。为治者用众而舍寡</a:t>
            </a:r>
            <a:r>
              <a:rPr lang="en-US" altLang="zh-CN" dirty="0"/>
              <a:t>,</a:t>
            </a:r>
            <a:r>
              <a:rPr lang="zh-CN" altLang="en-US" dirty="0"/>
              <a:t>故不务德而务法。</a:t>
            </a:r>
            <a:r>
              <a:rPr lang="en-US" altLang="zh-CN" dirty="0"/>
              <a:t>(《</a:t>
            </a:r>
            <a:r>
              <a:rPr lang="zh-CN" altLang="en-US" dirty="0"/>
              <a:t>韩非子</a:t>
            </a:r>
            <a:r>
              <a:rPr lang="en-US" altLang="zh-CN" dirty="0"/>
              <a:t>》)</a:t>
            </a:r>
            <a:endParaRPr lang="zh-CN" altLang="en-US" dirty="0"/>
          </a:p>
          <a:p>
            <a:r>
              <a:rPr lang="zh-CN" altLang="en-US" dirty="0"/>
              <a:t>注</a:t>
            </a:r>
            <a:r>
              <a:rPr lang="en-US" altLang="zh-CN" dirty="0"/>
              <a:t>:①</a:t>
            </a:r>
            <a:r>
              <a:rPr lang="zh-CN" altLang="en-US" dirty="0"/>
              <a:t>为吾善</a:t>
            </a:r>
            <a:r>
              <a:rPr lang="en-US" altLang="zh-CN" dirty="0"/>
              <a:t>:</a:t>
            </a:r>
            <a:r>
              <a:rPr lang="zh-CN" altLang="en-US" dirty="0"/>
              <a:t>自我完善。②用</a:t>
            </a:r>
            <a:r>
              <a:rPr lang="en-US" altLang="zh-CN" dirty="0"/>
              <a:t>:</a:t>
            </a:r>
            <a:r>
              <a:rPr lang="zh-CN" altLang="en-US" dirty="0"/>
              <a:t>使。③不什数</a:t>
            </a:r>
            <a:r>
              <a:rPr lang="en-US" altLang="zh-CN" dirty="0"/>
              <a:t>:</a:t>
            </a:r>
            <a:r>
              <a:rPr lang="zh-CN" altLang="en-US" dirty="0"/>
              <a:t>不能用十来计算</a:t>
            </a:r>
            <a:r>
              <a:rPr lang="en-US" altLang="zh-CN" dirty="0"/>
              <a:t>,</a:t>
            </a:r>
            <a:r>
              <a:rPr lang="zh-CN" altLang="en-US" dirty="0"/>
              <a:t>即不到十个。</a:t>
            </a:r>
          </a:p>
          <a:p>
            <a:r>
              <a:rPr lang="en-US" altLang="zh-CN" dirty="0"/>
              <a:t>(1)</a:t>
            </a:r>
            <a:r>
              <a:rPr lang="zh-CN" altLang="en-US" dirty="0"/>
              <a:t>从上面两段文字中</a:t>
            </a:r>
            <a:r>
              <a:rPr lang="en-US" altLang="zh-CN" dirty="0"/>
              <a:t>,</a:t>
            </a:r>
            <a:r>
              <a:rPr lang="zh-CN" altLang="en-US" dirty="0"/>
              <a:t>概括出孔子和韩非子的为政观。</a:t>
            </a:r>
            <a:r>
              <a:rPr lang="en-US" altLang="zh-CN" dirty="0"/>
              <a:t>(1</a:t>
            </a:r>
            <a:r>
              <a:rPr lang="zh-CN" altLang="en-US" dirty="0"/>
              <a:t>分</a:t>
            </a:r>
            <a:r>
              <a:rPr lang="en-US" altLang="zh-CN" dirty="0"/>
              <a:t>)</a:t>
            </a:r>
            <a:endParaRPr lang="zh-CN" altLang="en-US" dirty="0"/>
          </a:p>
          <a:p>
            <a:r>
              <a:rPr lang="zh-CN" altLang="en-US" dirty="0"/>
              <a:t>孔子</a:t>
            </a:r>
            <a:r>
              <a:rPr lang="en-US" altLang="zh-CN" dirty="0"/>
              <a:t>:</a:t>
            </a:r>
            <a:r>
              <a:rPr lang="zh-CN" altLang="en-US" u="sng" dirty="0"/>
              <a:t>      为政以德</a:t>
            </a:r>
            <a:r>
              <a:rPr lang="en-US" altLang="zh-CN" u="sng" dirty="0"/>
              <a:t>(</a:t>
            </a:r>
            <a:r>
              <a:rPr lang="zh-CN" altLang="en-US" u="sng" dirty="0"/>
              <a:t>或“以德、礼治国”</a:t>
            </a:r>
            <a:r>
              <a:rPr lang="en-US" altLang="zh-CN" u="sng" dirty="0"/>
              <a:t>)</a:t>
            </a:r>
            <a:r>
              <a:rPr lang="zh-CN" altLang="en-US" dirty="0"/>
              <a:t> </a:t>
            </a:r>
          </a:p>
          <a:p>
            <a:r>
              <a:rPr lang="zh-CN" altLang="en-US" dirty="0"/>
              <a:t>韩非子</a:t>
            </a:r>
            <a:r>
              <a:rPr lang="en-US" altLang="zh-CN" dirty="0"/>
              <a:t>:</a:t>
            </a:r>
            <a:r>
              <a:rPr lang="zh-CN" altLang="en-US" u="sng" dirty="0"/>
              <a:t>    以法治国 </a:t>
            </a:r>
            <a:endParaRPr lang="zh-CN" altLang="en-US" dirty="0"/>
          </a:p>
          <a:p>
            <a:r>
              <a:rPr lang="en-US" altLang="zh-CN" dirty="0"/>
              <a:t>(2)</a:t>
            </a:r>
            <a:r>
              <a:rPr lang="zh-CN" altLang="en-US" dirty="0"/>
              <a:t>对这两种为政观进行简要评析。</a:t>
            </a:r>
            <a:r>
              <a:rPr lang="en-US" altLang="zh-CN" dirty="0"/>
              <a:t>(4</a:t>
            </a:r>
            <a:r>
              <a:rPr lang="zh-CN" altLang="en-US" dirty="0"/>
              <a:t>分</a:t>
            </a:r>
            <a:r>
              <a:rPr lang="en-US" altLang="zh-CN" dirty="0"/>
              <a:t>)</a:t>
            </a:r>
            <a:endParaRPr lang="zh-CN" altLang="en-US" dirty="0"/>
          </a:p>
          <a:p>
            <a:r>
              <a:rPr lang="zh-CN" altLang="en-US" u="sng" dirty="0"/>
              <a:t>孔子认为“法治”虽有一定的作用</a:t>
            </a:r>
            <a:r>
              <a:rPr lang="en-US" altLang="zh-CN" u="sng" dirty="0"/>
              <a:t>,</a:t>
            </a:r>
            <a:r>
              <a:rPr lang="zh-CN" altLang="en-US" u="sng" dirty="0"/>
              <a:t>但也有缺陷</a:t>
            </a:r>
            <a:r>
              <a:rPr lang="en-US" altLang="zh-CN" u="sng" dirty="0"/>
              <a:t>,</a:t>
            </a:r>
            <a:r>
              <a:rPr lang="zh-CN" altLang="en-US" u="sng" dirty="0"/>
              <a:t>所以要“德治”</a:t>
            </a:r>
            <a:r>
              <a:rPr lang="en-US" altLang="zh-CN" u="sng" dirty="0"/>
              <a:t>;</a:t>
            </a:r>
            <a:r>
              <a:rPr lang="zh-CN" altLang="en-US" u="sng" dirty="0"/>
              <a:t>韩非子认为能够自我完善的人很少</a:t>
            </a:r>
            <a:r>
              <a:rPr lang="en-US" altLang="zh-CN" u="sng" dirty="0"/>
              <a:t>,</a:t>
            </a:r>
            <a:r>
              <a:rPr lang="zh-CN" altLang="en-US" u="sng" dirty="0"/>
              <a:t>要管理众人</a:t>
            </a:r>
            <a:r>
              <a:rPr lang="en-US" altLang="zh-CN" u="sng" dirty="0"/>
              <a:t>,</a:t>
            </a:r>
            <a:r>
              <a:rPr lang="zh-CN" altLang="en-US" u="sng" dirty="0"/>
              <a:t>必须以法治国。两种观点各有侧重</a:t>
            </a:r>
            <a:r>
              <a:rPr lang="en-US" altLang="zh-CN" u="sng" dirty="0"/>
              <a:t>,</a:t>
            </a:r>
            <a:r>
              <a:rPr lang="zh-CN" altLang="en-US" u="sng" dirty="0"/>
              <a:t>各有偏颇</a:t>
            </a:r>
            <a:r>
              <a:rPr lang="en-US" altLang="zh-CN" u="sng" dirty="0"/>
              <a:t>,</a:t>
            </a:r>
            <a:r>
              <a:rPr lang="zh-CN" altLang="en-US" u="sng" dirty="0"/>
              <a:t>宜相互补充。</a:t>
            </a:r>
            <a:endParaRPr lang="zh-CN" altLang="en-US" dirty="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Effect transition="in" filter="fade">
                                      <p:cBhvr>
                                        <p:cTn id="49" dur="1000"/>
                                        <p:tgtEl>
                                          <p:spTgt spid="5">
                                            <p:txEl>
                                              <p:pRg st="6" end="6"/>
                                            </p:txEl>
                                          </p:spTgt>
                                        </p:tgtEl>
                                      </p:cBhvr>
                                    </p:animEffect>
                                    <p:anim calcmode="lin" valueType="num">
                                      <p:cBhvr>
                                        <p:cTn id="5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txEl>
                                              <p:pRg st="7" end="7"/>
                                            </p:txEl>
                                          </p:spTgt>
                                        </p:tgtEl>
                                        <p:attrNameLst>
                                          <p:attrName>style.visibility</p:attrName>
                                        </p:attrNameLst>
                                      </p:cBhvr>
                                      <p:to>
                                        <p:strVal val="visible"/>
                                      </p:to>
                                    </p:set>
                                    <p:animEffect transition="in" filter="fade">
                                      <p:cBhvr>
                                        <p:cTn id="56" dur="1000"/>
                                        <p:tgtEl>
                                          <p:spTgt spid="5">
                                            <p:txEl>
                                              <p:pRg st="7" end="7"/>
                                            </p:txEl>
                                          </p:spTgt>
                                        </p:tgtEl>
                                      </p:cBhvr>
                                    </p:animEffect>
                                    <p:anim calcmode="lin" valueType="num">
                                      <p:cBhvr>
                                        <p:cTn id="57"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5">
                                            <p:txEl>
                                              <p:pRg st="8" end="8"/>
                                            </p:txEl>
                                          </p:spTgt>
                                        </p:tgtEl>
                                        <p:attrNameLst>
                                          <p:attrName>style.visibility</p:attrName>
                                        </p:attrNameLst>
                                      </p:cBhvr>
                                      <p:to>
                                        <p:strVal val="visible"/>
                                      </p:to>
                                    </p:set>
                                    <p:animEffect transition="in" filter="fade">
                                      <p:cBhvr>
                                        <p:cTn id="63" dur="1000"/>
                                        <p:tgtEl>
                                          <p:spTgt spid="5">
                                            <p:txEl>
                                              <p:pRg st="8" end="8"/>
                                            </p:txEl>
                                          </p:spTgt>
                                        </p:tgtEl>
                                      </p:cBhvr>
                                    </p:animEffect>
                                    <p:anim calcmode="lin" valueType="num">
                                      <p:cBhvr>
                                        <p:cTn id="64"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606425"/>
            <a:ext cx="10515600" cy="5570855"/>
          </a:xfrm>
        </p:spPr>
        <p:txBody>
          <a:bodyPr/>
          <a:lstStyle/>
          <a:p>
            <a:r>
              <a:rPr lang="en-US" altLang="zh-CN" sz="3200" dirty="0"/>
              <a:t>《</a:t>
            </a:r>
            <a:r>
              <a:rPr lang="zh-CN" altLang="en-US" sz="3200" dirty="0"/>
              <a:t>论语</a:t>
            </a:r>
            <a:r>
              <a:rPr lang="en-US" altLang="zh-CN" sz="3200" dirty="0"/>
              <a:t>》</a:t>
            </a:r>
            <a:r>
              <a:rPr lang="zh-CN" altLang="en-US" sz="3200" dirty="0"/>
              <a:t>对后人的思想有深刻的影响。请引用</a:t>
            </a:r>
            <a:r>
              <a:rPr lang="en-US" altLang="zh-CN" sz="3200" dirty="0"/>
              <a:t>《</a:t>
            </a:r>
            <a:r>
              <a:rPr lang="zh-CN" altLang="en-US" sz="3200" dirty="0"/>
              <a:t>论语</a:t>
            </a:r>
            <a:r>
              <a:rPr lang="en-US" altLang="zh-CN" sz="3200" dirty="0"/>
              <a:t>》</a:t>
            </a:r>
            <a:r>
              <a:rPr lang="zh-CN" altLang="en-US" sz="3200" dirty="0"/>
              <a:t>中与下面文字意思相仿的一句话</a:t>
            </a:r>
            <a:r>
              <a:rPr lang="en-US" altLang="zh-CN" sz="3200" dirty="0"/>
              <a:t>,</a:t>
            </a:r>
            <a:r>
              <a:rPr lang="zh-CN" altLang="en-US" sz="3200" dirty="0"/>
              <a:t>然后分析它们所表达的思想。</a:t>
            </a:r>
          </a:p>
          <a:p>
            <a:r>
              <a:rPr lang="zh-CN" altLang="en-US" sz="3200" dirty="0"/>
              <a:t>  “大凡君子与君子以同道为朋</a:t>
            </a:r>
            <a:r>
              <a:rPr lang="en-US" altLang="zh-CN" sz="3200" dirty="0"/>
              <a:t>,</a:t>
            </a:r>
            <a:r>
              <a:rPr lang="zh-CN" altLang="en-US" sz="3200" dirty="0"/>
              <a:t>小人与小人以同利为朋</a:t>
            </a:r>
            <a:r>
              <a:rPr lang="en-US" altLang="zh-CN" sz="3200" dirty="0"/>
              <a:t>,</a:t>
            </a:r>
            <a:r>
              <a:rPr lang="zh-CN" altLang="en-US" sz="3200" dirty="0"/>
              <a:t>此自然之理也。”</a:t>
            </a:r>
            <a:r>
              <a:rPr lang="en-US" altLang="zh-CN" sz="3200" dirty="0"/>
              <a:t>(</a:t>
            </a:r>
            <a:r>
              <a:rPr lang="zh-CN" altLang="en-US" sz="3200" dirty="0"/>
              <a:t>欧阳修</a:t>
            </a:r>
            <a:r>
              <a:rPr lang="en-US" altLang="zh-CN" sz="3200" dirty="0"/>
              <a:t>《</a:t>
            </a:r>
            <a:r>
              <a:rPr lang="zh-CN" altLang="en-US" sz="3200" dirty="0"/>
              <a:t>朋党论</a:t>
            </a:r>
            <a:r>
              <a:rPr lang="en-US" altLang="zh-CN" sz="3200" dirty="0"/>
              <a:t>》)</a:t>
            </a:r>
            <a:endParaRPr lang="zh-CN" altLang="en-US" sz="3200" dirty="0"/>
          </a:p>
          <a:p>
            <a:r>
              <a:rPr lang="zh-CN" altLang="en-US" sz="3200" u="sng" dirty="0"/>
              <a:t>    君子喻于义</a:t>
            </a:r>
            <a:r>
              <a:rPr lang="en-US" altLang="zh-CN" sz="3200" u="sng" dirty="0"/>
              <a:t>,</a:t>
            </a:r>
            <a:r>
              <a:rPr lang="zh-CN" altLang="en-US" sz="3200" u="sng" dirty="0"/>
              <a:t>小人喻于利。</a:t>
            </a:r>
            <a:r>
              <a:rPr lang="en-US" altLang="zh-CN" sz="3200" u="sng" dirty="0"/>
              <a:t>《</a:t>
            </a:r>
            <a:r>
              <a:rPr lang="zh-CN" altLang="en-US" sz="3200" u="sng" dirty="0"/>
              <a:t>论语</a:t>
            </a:r>
            <a:r>
              <a:rPr lang="en-US" altLang="zh-CN" sz="3200" u="sng" dirty="0"/>
              <a:t>》</a:t>
            </a:r>
            <a:r>
              <a:rPr lang="zh-CN" altLang="en-US" sz="3200" u="sng" dirty="0"/>
              <a:t>告诉我们</a:t>
            </a:r>
            <a:r>
              <a:rPr lang="en-US" altLang="zh-CN" sz="3200" u="sng" dirty="0"/>
              <a:t>,</a:t>
            </a:r>
            <a:r>
              <a:rPr lang="zh-CN" altLang="en-US" sz="3200" u="sng" dirty="0"/>
              <a:t>君子追求义</a:t>
            </a:r>
            <a:r>
              <a:rPr lang="en-US" altLang="zh-CN" sz="3200" u="sng" dirty="0"/>
              <a:t>,</a:t>
            </a:r>
            <a:r>
              <a:rPr lang="zh-CN" altLang="en-US" sz="3200" u="sng" dirty="0"/>
              <a:t>小人追逐利。这种思想反映在欧阳修的</a:t>
            </a:r>
            <a:r>
              <a:rPr lang="en-US" altLang="zh-CN" sz="3200" u="sng" dirty="0"/>
              <a:t>《</a:t>
            </a:r>
            <a:r>
              <a:rPr lang="zh-CN" altLang="en-US" sz="3200" u="sng" dirty="0"/>
              <a:t>朋党论</a:t>
            </a:r>
            <a:r>
              <a:rPr lang="en-US" altLang="zh-CN" sz="3200" u="sng" dirty="0"/>
              <a:t>》</a:t>
            </a:r>
            <a:r>
              <a:rPr lang="zh-CN" altLang="en-US" sz="3200" u="sng" dirty="0"/>
              <a:t>中</a:t>
            </a:r>
            <a:r>
              <a:rPr lang="en-US" altLang="zh-CN" sz="3200" u="sng" dirty="0"/>
              <a:t>,</a:t>
            </a:r>
            <a:r>
              <a:rPr lang="zh-CN" altLang="en-US" sz="3200" u="sng" dirty="0"/>
              <a:t>即君子交友与小人交友的本质区别在于对义和利有不同的价值取向。</a:t>
            </a:r>
            <a:endParaRPr lang="zh-CN" altLang="en-US" sz="3200" dirty="0"/>
          </a:p>
          <a:p>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ircle(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ircle(in)">
                                      <p:cBhvr>
                                        <p:cTn id="1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445770"/>
            <a:ext cx="10515600" cy="5731510"/>
          </a:xfrm>
        </p:spPr>
        <p:txBody>
          <a:bodyPr>
            <a:noAutofit/>
          </a:bodyPr>
          <a:lstStyle/>
          <a:p>
            <a:r>
              <a:rPr lang="zh-CN" altLang="en-US" sz="2700" b="1" dirty="0"/>
              <a:t>阅读下列两则文字</a:t>
            </a:r>
            <a:r>
              <a:rPr lang="en-US" altLang="zh-CN" sz="2700" b="1" dirty="0"/>
              <a:t>,</a:t>
            </a:r>
            <a:r>
              <a:rPr lang="zh-CN" altLang="en-US" sz="2700" b="1" dirty="0"/>
              <a:t>然后回答问题。</a:t>
            </a:r>
          </a:p>
          <a:p>
            <a:r>
              <a:rPr lang="zh-CN" altLang="en-US" sz="2700" b="1" dirty="0"/>
              <a:t>季氏富于周公</a:t>
            </a:r>
            <a:r>
              <a:rPr lang="en-US" altLang="zh-CN" sz="2700" b="1" dirty="0"/>
              <a:t>,</a:t>
            </a:r>
            <a:r>
              <a:rPr lang="zh-CN" altLang="en-US" sz="2700" b="1" dirty="0"/>
              <a:t>而求也为之聚敛而附益之。子曰</a:t>
            </a:r>
            <a:r>
              <a:rPr lang="en-US" altLang="zh-CN" sz="2700" b="1" dirty="0"/>
              <a:t>:“</a:t>
            </a:r>
            <a:r>
              <a:rPr lang="zh-CN" altLang="en-US" sz="2700" b="1" dirty="0"/>
              <a:t>非吾徒也。小子鸣鼓而攻之可也。”</a:t>
            </a:r>
          </a:p>
          <a:p>
            <a:r>
              <a:rPr lang="zh-CN" altLang="en-US" sz="2700" b="1" dirty="0"/>
              <a:t>季康子问政于孔子曰</a:t>
            </a:r>
            <a:r>
              <a:rPr lang="en-US" altLang="zh-CN" sz="2700" b="1" dirty="0"/>
              <a:t>:“</a:t>
            </a:r>
            <a:r>
              <a:rPr lang="zh-CN" altLang="en-US" sz="2700" b="1" dirty="0"/>
              <a:t>如杀无道</a:t>
            </a:r>
            <a:r>
              <a:rPr lang="en-US" altLang="zh-CN" sz="2700" b="1" dirty="0"/>
              <a:t>,</a:t>
            </a:r>
            <a:r>
              <a:rPr lang="zh-CN" altLang="en-US" sz="2700" b="1" dirty="0"/>
              <a:t>以就有道</a:t>
            </a:r>
            <a:r>
              <a:rPr lang="en-US" altLang="zh-CN" sz="2700" b="1" dirty="0"/>
              <a:t>,</a:t>
            </a:r>
            <a:r>
              <a:rPr lang="zh-CN" altLang="en-US" sz="2700" b="1" dirty="0"/>
              <a:t>何如</a:t>
            </a:r>
            <a:r>
              <a:rPr lang="en-US" altLang="zh-CN" sz="2700" b="1" dirty="0"/>
              <a:t>?”</a:t>
            </a:r>
            <a:r>
              <a:rPr lang="zh-CN" altLang="en-US" sz="2700" b="1" dirty="0"/>
              <a:t>孔子对曰</a:t>
            </a:r>
            <a:r>
              <a:rPr lang="en-US" altLang="zh-CN" sz="2700" b="1" dirty="0"/>
              <a:t>:“</a:t>
            </a:r>
            <a:r>
              <a:rPr lang="zh-CN" altLang="en-US" sz="2700" b="1" dirty="0"/>
              <a:t>子为政</a:t>
            </a:r>
            <a:r>
              <a:rPr lang="en-US" altLang="zh-CN" sz="2700" b="1" dirty="0"/>
              <a:t>,</a:t>
            </a:r>
            <a:r>
              <a:rPr lang="zh-CN" altLang="en-US" sz="2700" b="1" dirty="0"/>
              <a:t>焉用杀</a:t>
            </a:r>
            <a:r>
              <a:rPr lang="en-US" altLang="zh-CN" sz="2700" b="1" dirty="0"/>
              <a:t>?</a:t>
            </a:r>
            <a:r>
              <a:rPr lang="zh-CN" altLang="en-US" sz="2700" b="1" dirty="0"/>
              <a:t>子欲善而民善矣。君子之德风</a:t>
            </a:r>
            <a:r>
              <a:rPr lang="en-US" altLang="zh-CN" sz="2700" b="1" dirty="0"/>
              <a:t>,</a:t>
            </a:r>
            <a:r>
              <a:rPr lang="zh-CN" altLang="en-US" sz="2700" b="1" dirty="0"/>
              <a:t>人小之德草</a:t>
            </a:r>
            <a:r>
              <a:rPr lang="en-US" altLang="zh-CN" sz="2700" b="1" dirty="0"/>
              <a:t>,</a:t>
            </a:r>
            <a:r>
              <a:rPr lang="zh-CN" altLang="en-US" sz="2700" b="1" dirty="0"/>
              <a:t>草上之风</a:t>
            </a:r>
            <a:r>
              <a:rPr lang="en-US" altLang="zh-CN" sz="2700" b="1" dirty="0"/>
              <a:t>,</a:t>
            </a:r>
            <a:r>
              <a:rPr lang="zh-CN" altLang="en-US" sz="2700" b="1" dirty="0"/>
              <a:t>必偃。”</a:t>
            </a:r>
          </a:p>
          <a:p>
            <a:r>
              <a:rPr lang="en-US" altLang="zh-CN" sz="2700" b="1" dirty="0"/>
              <a:t>(1)</a:t>
            </a:r>
            <a:r>
              <a:rPr lang="zh-CN" altLang="en-US" sz="2700" b="1" dirty="0"/>
              <a:t>在本章中</a:t>
            </a:r>
            <a:r>
              <a:rPr lang="en-US" altLang="zh-CN" sz="2700" b="1" dirty="0"/>
              <a:t>,</a:t>
            </a:r>
            <a:r>
              <a:rPr lang="zh-CN" altLang="en-US" sz="2700" b="1" dirty="0"/>
              <a:t>孔子借用“风”与“草”的比喻</a:t>
            </a:r>
            <a:r>
              <a:rPr lang="en-US" altLang="zh-CN" sz="2700" b="1" dirty="0"/>
              <a:t>,</a:t>
            </a:r>
            <a:r>
              <a:rPr lang="zh-CN" altLang="en-US" sz="2700" b="1" dirty="0"/>
              <a:t>说明了什么道理</a:t>
            </a:r>
            <a:r>
              <a:rPr lang="en-US" altLang="zh-CN" sz="2700" b="1" dirty="0"/>
              <a:t>?(</a:t>
            </a:r>
            <a:r>
              <a:rPr lang="zh-CN" altLang="en-US" sz="2700" b="1" dirty="0"/>
              <a:t>请用自己的话说</a:t>
            </a:r>
            <a:r>
              <a:rPr lang="en-US" altLang="zh-CN" sz="2700" b="1" dirty="0"/>
              <a:t>)</a:t>
            </a:r>
          </a:p>
          <a:p>
            <a:r>
              <a:rPr lang="zh-CN" altLang="en-US" sz="2700" b="1" u="sng" dirty="0"/>
              <a:t>    说明了统治者应当用自身的道德来教育熏陶百姓</a:t>
            </a:r>
            <a:r>
              <a:rPr lang="en-US" altLang="zh-CN" sz="2700" b="1" u="sng" dirty="0"/>
              <a:t>,</a:t>
            </a:r>
            <a:r>
              <a:rPr lang="zh-CN" altLang="en-US" sz="2700" b="1" u="sng" dirty="0"/>
              <a:t>这样百姓自然会有礼有德。 </a:t>
            </a:r>
          </a:p>
          <a:p>
            <a:r>
              <a:rPr lang="zh-CN" altLang="en-US" sz="2700" b="1" dirty="0"/>
              <a:t> </a:t>
            </a:r>
            <a:r>
              <a:rPr lang="en-US" altLang="zh-CN" sz="2700" b="1" dirty="0"/>
              <a:t>(2)</a:t>
            </a:r>
            <a:r>
              <a:rPr lang="zh-CN" altLang="en-US" sz="2700" b="1" dirty="0"/>
              <a:t>孔子对为政者自身提出了哪些要求</a:t>
            </a:r>
            <a:r>
              <a:rPr lang="en-US" altLang="zh-CN" sz="2700" b="1" dirty="0"/>
              <a:t>?</a:t>
            </a:r>
            <a:r>
              <a:rPr lang="zh-CN" altLang="en-US" sz="2700" b="1" dirty="0"/>
              <a:t>结合上述材料作一番分析。</a:t>
            </a:r>
          </a:p>
          <a:p>
            <a:r>
              <a:rPr lang="zh-CN" altLang="en-US" sz="2700" b="1" u="sng" dirty="0"/>
              <a:t>  作为国家的管理者</a:t>
            </a:r>
            <a:r>
              <a:rPr lang="en-US" altLang="zh-CN" sz="2700" b="1" u="sng" dirty="0"/>
              <a:t>,</a:t>
            </a:r>
            <a:r>
              <a:rPr lang="zh-CN" altLang="en-US" sz="2700" b="1" u="sng" dirty="0"/>
              <a:t>首先自身要正</a:t>
            </a:r>
            <a:r>
              <a:rPr lang="en-US" altLang="zh-CN" sz="2700" b="1" u="sng" dirty="0"/>
              <a:t>,</a:t>
            </a:r>
            <a:r>
              <a:rPr lang="zh-CN" altLang="en-US" sz="2700" b="1" u="sng" dirty="0"/>
              <a:t>只有当一个人的内心修养达到了君子的要求</a:t>
            </a:r>
            <a:r>
              <a:rPr lang="en-US" altLang="zh-CN" sz="2700" b="1" u="sng" dirty="0"/>
              <a:t>,</a:t>
            </a:r>
            <a:r>
              <a:rPr lang="zh-CN" altLang="en-US" sz="2700" b="1" u="sng" dirty="0"/>
              <a:t>他才可能为国家做事</a:t>
            </a:r>
            <a:r>
              <a:rPr lang="en-US" altLang="zh-CN" sz="2700" b="1" u="sng" dirty="0"/>
              <a:t>,</a:t>
            </a:r>
            <a:r>
              <a:rPr lang="zh-CN" altLang="en-US" sz="2700" b="1" u="sng" dirty="0"/>
              <a:t>也才能做成事。如果这样</a:t>
            </a:r>
            <a:r>
              <a:rPr lang="en-US" altLang="zh-CN" sz="2700" b="1" u="sng" dirty="0"/>
              <a:t>,</a:t>
            </a:r>
            <a:r>
              <a:rPr lang="zh-CN" altLang="en-US" sz="2700" b="1" u="sng" dirty="0"/>
              <a:t>就没必要“如杀无道</a:t>
            </a:r>
            <a:r>
              <a:rPr lang="en-US" altLang="zh-CN" sz="2700" b="1" u="sng" dirty="0"/>
              <a:t>,</a:t>
            </a:r>
            <a:r>
              <a:rPr lang="zh-CN" altLang="en-US" sz="2700" b="1" u="sng" dirty="0"/>
              <a:t>以就有道”</a:t>
            </a:r>
            <a:r>
              <a:rPr lang="en-US" altLang="zh-CN" sz="2700" b="1" u="sng" dirty="0"/>
              <a:t>,</a:t>
            </a:r>
            <a:r>
              <a:rPr lang="zh-CN" altLang="en-US" sz="2700" b="1" u="sng" dirty="0"/>
              <a:t>小人必然会被感化。</a:t>
            </a:r>
          </a:p>
          <a:p>
            <a:endParaRPr lang="zh-CN" altLang="en-US" sz="27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220345"/>
            <a:ext cx="10515600" cy="5956935"/>
          </a:xfrm>
        </p:spPr>
        <p:txBody>
          <a:bodyPr>
            <a:normAutofit/>
          </a:bodyPr>
          <a:lstStyle/>
          <a:p>
            <a:r>
              <a:rPr lang="zh-CN" altLang="en-US" sz="3200"/>
              <a:t>建立知识体系</a:t>
            </a:r>
          </a:p>
          <a:p>
            <a:r>
              <a:rPr lang="zh-CN" altLang="en-US" sz="3200"/>
              <a:t>▲政治主张及实践</a:t>
            </a:r>
          </a:p>
          <a:p>
            <a:r>
              <a:rPr lang="zh-CN" altLang="en-US" sz="3200"/>
              <a:t>   《为政以德》：德政主张——为政以德思想，德与礼，民生与教化，为政者自身的素养，均贫富含义。</a:t>
            </a:r>
          </a:p>
          <a:p>
            <a:r>
              <a:rPr lang="zh-CN" altLang="en-US" sz="3200"/>
              <a:t>   《克己复礼》：礼治主张——礼的内涵，礼与仁的关系，克己复礼，孝悌之情。</a:t>
            </a:r>
          </a:p>
          <a:p>
            <a:r>
              <a:rPr lang="zh-CN" altLang="en-US" sz="3200"/>
              <a:t>   《知其不可而为之》：社会责任心、社会实践精神——孔子坚韧不拔的奋斗精神，知其不可而为之的社会责任感，入世与出世。</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419100" y="508000"/>
            <a:ext cx="10934700" cy="6121400"/>
          </a:xfrm>
        </p:spPr>
        <p:txBody>
          <a:bodyPr>
            <a:normAutofit/>
          </a:bodyPr>
          <a:lstStyle/>
          <a:p>
            <a:r>
              <a:rPr lang="zh-CN" altLang="en-US" b="1" dirty="0"/>
              <a:t>阅读下面的文字</a:t>
            </a:r>
            <a:r>
              <a:rPr lang="en-US" altLang="zh-CN" b="1" dirty="0"/>
              <a:t>,</a:t>
            </a:r>
            <a:r>
              <a:rPr lang="zh-CN" altLang="en-US" b="1" dirty="0"/>
              <a:t>完成题目。</a:t>
            </a:r>
          </a:p>
          <a:p>
            <a:r>
              <a:rPr lang="zh-CN" altLang="en-US" b="1" dirty="0"/>
              <a:t>子贡问政。子曰</a:t>
            </a:r>
            <a:r>
              <a:rPr lang="en-US" altLang="zh-CN" b="1" dirty="0"/>
              <a:t>:“</a:t>
            </a:r>
            <a:r>
              <a:rPr lang="zh-CN" altLang="en-US" b="1" dirty="0"/>
              <a:t>足食</a:t>
            </a:r>
            <a:r>
              <a:rPr lang="en-US" altLang="zh-CN" b="1" dirty="0"/>
              <a:t>,</a:t>
            </a:r>
            <a:r>
              <a:rPr lang="zh-CN" altLang="en-US" b="1" dirty="0"/>
              <a:t>足兵</a:t>
            </a:r>
            <a:r>
              <a:rPr lang="en-US" altLang="zh-CN" b="1" dirty="0"/>
              <a:t>,</a:t>
            </a:r>
            <a:r>
              <a:rPr lang="zh-CN" altLang="en-US" b="1" dirty="0"/>
              <a:t>民信之矣。”子贡曰</a:t>
            </a:r>
            <a:r>
              <a:rPr lang="en-US" altLang="zh-CN" b="1" dirty="0"/>
              <a:t>:“</a:t>
            </a:r>
            <a:r>
              <a:rPr lang="zh-CN" altLang="en-US" b="1" dirty="0"/>
              <a:t>必不得已而去</a:t>
            </a:r>
            <a:r>
              <a:rPr lang="en-US" altLang="zh-CN" b="1" dirty="0"/>
              <a:t>,</a:t>
            </a:r>
            <a:r>
              <a:rPr lang="zh-CN" altLang="en-US" b="1" dirty="0"/>
              <a:t>于斯三者何先</a:t>
            </a:r>
            <a:r>
              <a:rPr lang="en-US" altLang="zh-CN" b="1" dirty="0"/>
              <a:t>?”</a:t>
            </a:r>
            <a:r>
              <a:rPr lang="zh-CN" altLang="en-US" b="1" dirty="0"/>
              <a:t>曰</a:t>
            </a:r>
            <a:r>
              <a:rPr lang="en-US" altLang="zh-CN" b="1" dirty="0"/>
              <a:t>:“</a:t>
            </a:r>
            <a:r>
              <a:rPr lang="zh-CN" altLang="en-US" b="1" dirty="0"/>
              <a:t>去兵。”子贡曰</a:t>
            </a:r>
            <a:r>
              <a:rPr lang="en-US" altLang="zh-CN" b="1" dirty="0"/>
              <a:t>:“</a:t>
            </a:r>
            <a:r>
              <a:rPr lang="zh-CN" altLang="en-US" b="1" dirty="0"/>
              <a:t>必不得已而去</a:t>
            </a:r>
            <a:r>
              <a:rPr lang="en-US" altLang="zh-CN" b="1" dirty="0"/>
              <a:t>,</a:t>
            </a:r>
            <a:r>
              <a:rPr lang="zh-CN" altLang="en-US" b="1" dirty="0"/>
              <a:t>于斯二者何先</a:t>
            </a:r>
            <a:r>
              <a:rPr lang="en-US" altLang="zh-CN" b="1" dirty="0"/>
              <a:t>?”</a:t>
            </a:r>
            <a:r>
              <a:rPr lang="zh-CN" altLang="en-US" b="1" dirty="0"/>
              <a:t>曰</a:t>
            </a:r>
            <a:r>
              <a:rPr lang="en-US" altLang="zh-CN" b="1" dirty="0"/>
              <a:t>:“</a:t>
            </a:r>
            <a:r>
              <a:rPr lang="zh-CN" altLang="en-US" b="1" dirty="0"/>
              <a:t>去食。自古皆有死。民无信不立。”</a:t>
            </a:r>
            <a:r>
              <a:rPr lang="en-US" altLang="zh-CN" b="1" dirty="0"/>
              <a:t>(《</a:t>
            </a:r>
            <a:r>
              <a:rPr lang="zh-CN" altLang="en-US" b="1" dirty="0"/>
              <a:t>论语</a:t>
            </a:r>
            <a:r>
              <a:rPr lang="en-US" altLang="zh-CN" b="1" dirty="0"/>
              <a:t>》)</a:t>
            </a:r>
            <a:endParaRPr lang="zh-CN" altLang="en-US" b="1" dirty="0"/>
          </a:p>
          <a:p>
            <a:r>
              <a:rPr lang="zh-CN" altLang="en-US" b="1" dirty="0"/>
              <a:t>郑子产有疾</a:t>
            </a:r>
            <a:r>
              <a:rPr lang="en-US" altLang="zh-CN" b="1" dirty="0"/>
              <a:t>,</a:t>
            </a:r>
            <a:r>
              <a:rPr lang="zh-CN" altLang="en-US" b="1" dirty="0"/>
              <a:t>谓子太叔曰</a:t>
            </a:r>
            <a:r>
              <a:rPr lang="en-US" altLang="zh-CN" b="1" dirty="0"/>
              <a:t>:“</a:t>
            </a:r>
            <a:r>
              <a:rPr lang="zh-CN" altLang="en-US" b="1" dirty="0"/>
              <a:t>我死</a:t>
            </a:r>
            <a:r>
              <a:rPr lang="en-US" altLang="zh-CN" b="1" dirty="0"/>
              <a:t>,</a:t>
            </a:r>
            <a:r>
              <a:rPr lang="zh-CN" altLang="en-US" b="1" dirty="0"/>
              <a:t>子必为政。唯有德者能以宽服民</a:t>
            </a:r>
            <a:r>
              <a:rPr lang="en-US" altLang="zh-CN" b="1" dirty="0"/>
              <a:t>,</a:t>
            </a:r>
            <a:r>
              <a:rPr lang="zh-CN" altLang="en-US" b="1" dirty="0"/>
              <a:t>其次莫如猛。夫火烈</a:t>
            </a:r>
            <a:r>
              <a:rPr lang="en-US" altLang="zh-CN" b="1" dirty="0"/>
              <a:t>,</a:t>
            </a:r>
            <a:r>
              <a:rPr lang="zh-CN" altLang="en-US" b="1" dirty="0"/>
              <a:t>民望而畏之</a:t>
            </a:r>
            <a:r>
              <a:rPr lang="en-US" altLang="zh-CN" b="1" dirty="0"/>
              <a:t>,</a:t>
            </a:r>
            <a:r>
              <a:rPr lang="zh-CN" altLang="en-US" b="1" dirty="0"/>
              <a:t>故鲜死焉。水懦弱</a:t>
            </a:r>
            <a:r>
              <a:rPr lang="en-US" altLang="zh-CN" b="1" dirty="0"/>
              <a:t>,</a:t>
            </a:r>
            <a:r>
              <a:rPr lang="zh-CN" altLang="en-US" b="1" dirty="0"/>
              <a:t>民狎而玩之</a:t>
            </a:r>
            <a:r>
              <a:rPr lang="en-US" altLang="zh-CN" b="1" dirty="0"/>
              <a:t>,</a:t>
            </a:r>
            <a:r>
              <a:rPr lang="zh-CN" altLang="en-US" b="1" dirty="0"/>
              <a:t>则多死焉。故宽难。”疾数月而卒。</a:t>
            </a:r>
          </a:p>
          <a:p>
            <a:r>
              <a:rPr lang="zh-CN" altLang="en-US" b="1" dirty="0"/>
              <a:t>太叔为政</a:t>
            </a:r>
            <a:r>
              <a:rPr lang="en-US" altLang="zh-CN" b="1" dirty="0"/>
              <a:t>,</a:t>
            </a:r>
            <a:r>
              <a:rPr lang="zh-CN" altLang="en-US" b="1" dirty="0"/>
              <a:t>不忍猛而宽。郑国多盗</a:t>
            </a:r>
            <a:r>
              <a:rPr lang="en-US" altLang="zh-CN" b="1" dirty="0"/>
              <a:t>,</a:t>
            </a:r>
            <a:r>
              <a:rPr lang="zh-CN" altLang="en-US" b="1" dirty="0"/>
              <a:t>取</a:t>
            </a:r>
            <a:r>
              <a:rPr lang="zh-CN" altLang="en-US" b="1" baseline="30000" dirty="0"/>
              <a:t>①</a:t>
            </a:r>
            <a:r>
              <a:rPr lang="zh-CN" altLang="en-US" b="1" dirty="0"/>
              <a:t>人于萑苻之泽。太叔悔之</a:t>
            </a:r>
            <a:r>
              <a:rPr lang="en-US" altLang="zh-CN" b="1" dirty="0"/>
              <a:t>,</a:t>
            </a:r>
            <a:r>
              <a:rPr lang="zh-CN" altLang="en-US" b="1" dirty="0"/>
              <a:t>曰</a:t>
            </a:r>
            <a:r>
              <a:rPr lang="en-US" altLang="zh-CN" b="1" dirty="0"/>
              <a:t>:“</a:t>
            </a:r>
            <a:r>
              <a:rPr lang="zh-CN" altLang="en-US" b="1" dirty="0"/>
              <a:t>吾早从夫子</a:t>
            </a:r>
            <a:r>
              <a:rPr lang="en-US" altLang="zh-CN" b="1" dirty="0"/>
              <a:t>,</a:t>
            </a:r>
            <a:r>
              <a:rPr lang="zh-CN" altLang="en-US" b="1" dirty="0"/>
              <a:t>不及此。”兴徒兵以攻萑苻</a:t>
            </a:r>
            <a:r>
              <a:rPr lang="zh-CN" altLang="en-US" b="1" baseline="30000" dirty="0"/>
              <a:t>②</a:t>
            </a:r>
            <a:r>
              <a:rPr lang="zh-CN" altLang="en-US" b="1" dirty="0"/>
              <a:t>之盗</a:t>
            </a:r>
            <a:r>
              <a:rPr lang="en-US" altLang="zh-CN" b="1" dirty="0"/>
              <a:t>,</a:t>
            </a:r>
            <a:r>
              <a:rPr lang="zh-CN" altLang="en-US" b="1" dirty="0"/>
              <a:t>尽杀之</a:t>
            </a:r>
            <a:r>
              <a:rPr lang="en-US" altLang="zh-CN" b="1" dirty="0"/>
              <a:t>,</a:t>
            </a:r>
            <a:r>
              <a:rPr lang="zh-CN" altLang="en-US" b="1" dirty="0"/>
              <a:t>盗少止。”</a:t>
            </a:r>
            <a:r>
              <a:rPr lang="en-US" altLang="zh-CN" b="1" dirty="0"/>
              <a:t>(《</a:t>
            </a:r>
            <a:r>
              <a:rPr lang="zh-CN" altLang="en-US" b="1" dirty="0"/>
              <a:t>左传</a:t>
            </a:r>
            <a:r>
              <a:rPr lang="en-US" altLang="zh-CN" b="1" dirty="0"/>
              <a:t>》)</a:t>
            </a:r>
            <a:endParaRPr lang="zh-CN" altLang="en-US" b="1" dirty="0"/>
          </a:p>
          <a:p>
            <a:r>
              <a:rPr lang="zh-CN" altLang="en-US" b="1" dirty="0"/>
              <a:t>注</a:t>
            </a:r>
            <a:r>
              <a:rPr lang="en-US" altLang="zh-CN" b="1" dirty="0"/>
              <a:t>:①</a:t>
            </a:r>
            <a:r>
              <a:rPr lang="zh-CN" altLang="en-US" b="1" dirty="0"/>
              <a:t>取</a:t>
            </a:r>
            <a:r>
              <a:rPr lang="en-US" altLang="zh-CN" b="1" dirty="0"/>
              <a:t>:</a:t>
            </a:r>
            <a:r>
              <a:rPr lang="zh-CN" altLang="en-US" b="1" dirty="0"/>
              <a:t>同“聚”。②萑苻</a:t>
            </a:r>
            <a:r>
              <a:rPr lang="en-US" altLang="zh-CN" b="1" dirty="0"/>
              <a:t>:</a:t>
            </a:r>
            <a:r>
              <a:rPr lang="zh-CN" altLang="en-US" b="1" dirty="0"/>
              <a:t>芦苇丛生的水泽</a:t>
            </a:r>
            <a:r>
              <a:rPr lang="en-US" altLang="zh-CN" b="1" dirty="0"/>
              <a:t>,</a:t>
            </a:r>
            <a:r>
              <a:rPr lang="zh-CN" altLang="en-US" b="1" dirty="0"/>
              <a:t>代指强盗出没的地方。</a:t>
            </a:r>
          </a:p>
          <a:p>
            <a:r>
              <a:rPr lang="zh-CN" altLang="en-US" b="1" u="sng" dirty="0"/>
              <a:t> </a:t>
            </a:r>
            <a:r>
              <a:rPr lang="en-US" altLang="zh-CN" b="1" dirty="0"/>
              <a:t>(1)</a:t>
            </a:r>
            <a:r>
              <a:rPr lang="zh-CN" altLang="en-US" b="1" dirty="0"/>
              <a:t>从上面两段文字中。概括出孔子和子产的为政观。</a:t>
            </a:r>
          </a:p>
          <a:p>
            <a:r>
              <a:rPr lang="zh-CN" altLang="en-US" b="1" dirty="0"/>
              <a:t> </a:t>
            </a:r>
            <a:r>
              <a:rPr lang="en-US" altLang="zh-CN" b="1" dirty="0"/>
              <a:t>(2)</a:t>
            </a:r>
            <a:r>
              <a:rPr lang="zh-CN" altLang="en-US" b="1" dirty="0"/>
              <a:t>对这两种为政观进行简要评析。</a:t>
            </a:r>
          </a:p>
          <a:p>
            <a:endParaRPr lang="zh-CN" altLang="en-US" b="1" dirty="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arn(inVertic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arn(inVertic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arn(inVertical)">
                                      <p:cBhvr>
                                        <p:cTn id="3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r>
              <a:rPr lang="zh-CN" altLang="en-US" sz="3600" u="sng" dirty="0">
                <a:sym typeface="+mn-ea"/>
              </a:rPr>
              <a:t>解析</a:t>
            </a:r>
            <a:r>
              <a:rPr lang="en-US" altLang="zh-CN" sz="3600" u="sng" dirty="0">
                <a:sym typeface="+mn-ea"/>
              </a:rPr>
              <a:t>:</a:t>
            </a:r>
            <a:r>
              <a:rPr lang="zh-CN" altLang="en-US" sz="3600" u="sng" dirty="0">
                <a:sym typeface="+mn-ea"/>
              </a:rPr>
              <a:t>从孔子的回答中可以看出他特别重视要取信于民</a:t>
            </a:r>
            <a:r>
              <a:rPr lang="en-US" altLang="zh-CN" sz="3600" u="sng" dirty="0">
                <a:sym typeface="+mn-ea"/>
              </a:rPr>
              <a:t>,</a:t>
            </a:r>
            <a:r>
              <a:rPr lang="zh-CN" altLang="en-US" sz="3600" u="sng" dirty="0">
                <a:sym typeface="+mn-ea"/>
              </a:rPr>
              <a:t>而子产虽然也指出以宽服民</a:t>
            </a:r>
            <a:r>
              <a:rPr lang="en-US" altLang="zh-CN" sz="3600" u="sng" dirty="0">
                <a:sym typeface="+mn-ea"/>
              </a:rPr>
              <a:t>,</a:t>
            </a:r>
            <a:r>
              <a:rPr lang="zh-CN" altLang="en-US" sz="3600" u="sng" dirty="0">
                <a:sym typeface="+mn-ea"/>
              </a:rPr>
              <a:t>但同时也强调要以“猛”让民畏惧</a:t>
            </a:r>
            <a:r>
              <a:rPr lang="en-US" altLang="zh-CN" sz="3600" u="sng" dirty="0">
                <a:sym typeface="+mn-ea"/>
              </a:rPr>
              <a:t>,</a:t>
            </a:r>
            <a:r>
              <a:rPr lang="zh-CN" altLang="en-US" sz="3600" u="sng" dirty="0">
                <a:sym typeface="+mn-ea"/>
              </a:rPr>
              <a:t>这从太叔后来的做法可以看出。明白二人的为政观后</a:t>
            </a:r>
            <a:r>
              <a:rPr lang="en-US" altLang="zh-CN" sz="3600" u="sng" dirty="0">
                <a:sym typeface="+mn-ea"/>
              </a:rPr>
              <a:t>,</a:t>
            </a:r>
            <a:r>
              <a:rPr lang="zh-CN" altLang="en-US" sz="3600" u="sng" dirty="0">
                <a:sym typeface="+mn-ea"/>
              </a:rPr>
              <a:t>再来评析就简单了。而所谓的“猛”</a:t>
            </a:r>
            <a:r>
              <a:rPr lang="en-US" altLang="zh-CN" sz="3600" u="sng" dirty="0">
                <a:sym typeface="+mn-ea"/>
              </a:rPr>
              <a:t>,</a:t>
            </a:r>
            <a:r>
              <a:rPr lang="zh-CN" altLang="en-US" sz="3600" u="sng" dirty="0">
                <a:sym typeface="+mn-ea"/>
              </a:rPr>
              <a:t>其实指的就是法治</a:t>
            </a:r>
            <a:r>
              <a:rPr lang="en-US" altLang="zh-CN" sz="3600" u="sng" dirty="0">
                <a:sym typeface="+mn-ea"/>
              </a:rPr>
              <a:t>,</a:t>
            </a:r>
            <a:r>
              <a:rPr lang="zh-CN" altLang="en-US" sz="3600" u="sng" dirty="0">
                <a:sym typeface="+mn-ea"/>
              </a:rPr>
              <a:t>这一点一定要明白。二人的做法都有道理</a:t>
            </a:r>
            <a:r>
              <a:rPr lang="en-US" altLang="zh-CN" sz="3600" u="sng" dirty="0">
                <a:sym typeface="+mn-ea"/>
              </a:rPr>
              <a:t>,</a:t>
            </a:r>
            <a:r>
              <a:rPr lang="zh-CN" altLang="en-US" sz="3600" u="sng" dirty="0">
                <a:sym typeface="+mn-ea"/>
              </a:rPr>
              <a:t>只是出发点不同而已</a:t>
            </a:r>
            <a:r>
              <a:rPr lang="en-US" altLang="zh-CN" sz="3600" u="sng" dirty="0">
                <a:sym typeface="+mn-ea"/>
              </a:rPr>
              <a:t>,</a:t>
            </a:r>
            <a:r>
              <a:rPr lang="zh-CN" altLang="en-US" sz="3600" u="sng" dirty="0">
                <a:sym typeface="+mn-ea"/>
              </a:rPr>
              <a:t>回答时不能简单地否定一方</a:t>
            </a:r>
            <a:r>
              <a:rPr lang="en-US" altLang="zh-CN" sz="3600" u="sng" dirty="0">
                <a:sym typeface="+mn-ea"/>
              </a:rPr>
              <a:t>,</a:t>
            </a:r>
            <a:r>
              <a:rPr lang="zh-CN" altLang="en-US" sz="3600" u="sng" dirty="0">
                <a:sym typeface="+mn-ea"/>
              </a:rPr>
              <a:t>支持另一方。</a:t>
            </a:r>
            <a:endParaRPr lang="zh-CN" altLang="en-US" sz="3600" dirty="0"/>
          </a:p>
          <a:p>
            <a:endParaRPr lang="zh-CN" altLang="en-US" sz="36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490855" y="99060"/>
            <a:ext cx="11173460" cy="6078220"/>
          </a:xfrm>
        </p:spPr>
        <p:txBody>
          <a:bodyPr>
            <a:noAutofit/>
          </a:bodyPr>
          <a:lstStyle/>
          <a:p>
            <a:pPr marL="0" indent="0">
              <a:buNone/>
            </a:pPr>
            <a:endParaRPr lang="zh-CN" altLang="en-US" sz="3200" dirty="0"/>
          </a:p>
          <a:p>
            <a:r>
              <a:rPr lang="en-US" altLang="zh-CN" sz="3200" dirty="0"/>
              <a:t>(1)</a:t>
            </a:r>
            <a:r>
              <a:rPr lang="zh-CN" altLang="en-US" sz="3200" dirty="0"/>
              <a:t>从上面两段文字中。概括出孔子和子产的为政观。</a:t>
            </a:r>
          </a:p>
          <a:p>
            <a:r>
              <a:rPr lang="zh-CN" altLang="en-US" sz="3200" dirty="0"/>
              <a:t>孔子</a:t>
            </a:r>
            <a:r>
              <a:rPr lang="en-US" altLang="zh-CN" sz="3200" dirty="0"/>
              <a:t>:</a:t>
            </a:r>
            <a:r>
              <a:rPr lang="zh-CN" altLang="en-US" sz="3200" u="sng" dirty="0"/>
              <a:t>  参考答案</a:t>
            </a:r>
            <a:r>
              <a:rPr lang="en-US" altLang="zh-CN" sz="3200" u="sng" dirty="0"/>
              <a:t>:(1)(</a:t>
            </a:r>
            <a:r>
              <a:rPr lang="zh-CN" altLang="en-US" sz="3200" u="sng" dirty="0"/>
              <a:t>孔子</a:t>
            </a:r>
            <a:r>
              <a:rPr lang="en-US" altLang="zh-CN" sz="3200" u="sng" dirty="0"/>
              <a:t>)</a:t>
            </a:r>
            <a:r>
              <a:rPr lang="zh-CN" altLang="en-US" sz="3200" u="sng" dirty="0"/>
              <a:t>取信于民 </a:t>
            </a:r>
          </a:p>
          <a:p>
            <a:r>
              <a:rPr lang="zh-CN" altLang="en-US" sz="3200" dirty="0"/>
              <a:t>子产</a:t>
            </a:r>
            <a:r>
              <a:rPr lang="en-US" altLang="zh-CN" sz="3200" dirty="0"/>
              <a:t>:</a:t>
            </a:r>
            <a:r>
              <a:rPr lang="zh-CN" altLang="en-US" sz="3200" u="sng" dirty="0"/>
              <a:t>  </a:t>
            </a:r>
            <a:r>
              <a:rPr lang="en-US" altLang="zh-CN" sz="3200" u="sng" dirty="0"/>
              <a:t>(</a:t>
            </a:r>
            <a:r>
              <a:rPr lang="zh-CN" altLang="en-US" sz="3200" u="sng" dirty="0"/>
              <a:t>子产</a:t>
            </a:r>
            <a:r>
              <a:rPr lang="en-US" altLang="zh-CN" sz="3200" u="sng" dirty="0"/>
              <a:t>)</a:t>
            </a:r>
            <a:r>
              <a:rPr lang="zh-CN" altLang="en-US" sz="3200" u="sng" dirty="0"/>
              <a:t>以“猛”畏民</a:t>
            </a:r>
          </a:p>
          <a:p>
            <a:r>
              <a:rPr lang="zh-CN" altLang="en-US" sz="3200" dirty="0"/>
              <a:t> </a:t>
            </a:r>
            <a:r>
              <a:rPr lang="en-US" altLang="zh-CN" sz="3200" dirty="0"/>
              <a:t>(2)</a:t>
            </a:r>
            <a:r>
              <a:rPr lang="zh-CN" altLang="en-US" sz="3200" dirty="0"/>
              <a:t>对这两种为政观进行简要评析。</a:t>
            </a:r>
          </a:p>
          <a:p>
            <a:r>
              <a:rPr lang="zh-CN" altLang="en-US" sz="3200" u="sng" dirty="0"/>
              <a:t> </a:t>
            </a:r>
            <a:r>
              <a:rPr lang="en-US" altLang="zh-CN" sz="3200" u="sng" dirty="0"/>
              <a:t>(2)</a:t>
            </a:r>
            <a:r>
              <a:rPr lang="zh-CN" altLang="en-US" sz="3200" u="sng" dirty="0"/>
              <a:t>两人都提到了治国和治民的关系。孔子认为</a:t>
            </a:r>
            <a:r>
              <a:rPr lang="en-US" altLang="zh-CN" sz="3200" u="sng" dirty="0"/>
              <a:t>,</a:t>
            </a:r>
            <a:r>
              <a:rPr lang="zh-CN" altLang="en-US" sz="3200" u="sng" dirty="0"/>
              <a:t>食、兵、信这三个治理国家的必备条件中</a:t>
            </a:r>
            <a:r>
              <a:rPr lang="en-US" altLang="zh-CN" sz="3200" u="sng" dirty="0"/>
              <a:t>,“</a:t>
            </a:r>
            <a:r>
              <a:rPr lang="zh-CN" altLang="en-US" sz="3200" u="sng" dirty="0"/>
              <a:t>信”更重要。取信于民</a:t>
            </a:r>
            <a:r>
              <a:rPr lang="en-US" altLang="zh-CN" sz="3200" u="sng" dirty="0"/>
              <a:t>,</a:t>
            </a:r>
            <a:r>
              <a:rPr lang="zh-CN" altLang="en-US" sz="3200" u="sng" dirty="0"/>
              <a:t>才是国家立足的基本前提。子产认为</a:t>
            </a:r>
            <a:r>
              <a:rPr lang="en-US" altLang="zh-CN" sz="3200" u="sng" dirty="0"/>
              <a:t>,</a:t>
            </a:r>
            <a:r>
              <a:rPr lang="zh-CN" altLang="en-US" sz="3200" u="sng" dirty="0"/>
              <a:t>只有德者能“以宽服民”</a:t>
            </a:r>
            <a:r>
              <a:rPr lang="en-US" altLang="zh-CN" sz="3200" u="sng" dirty="0"/>
              <a:t>,</a:t>
            </a:r>
            <a:r>
              <a:rPr lang="zh-CN" altLang="en-US" sz="3200" u="sng" dirty="0"/>
              <a:t>还是采取“以猛畏民”比较恰当</a:t>
            </a:r>
            <a:r>
              <a:rPr lang="en-US" altLang="zh-CN" sz="3200" u="sng" dirty="0"/>
              <a:t>,</a:t>
            </a:r>
            <a:r>
              <a:rPr lang="zh-CN" altLang="en-US" sz="3200" u="sng" dirty="0"/>
              <a:t>因为猛政如烈火</a:t>
            </a:r>
            <a:r>
              <a:rPr lang="en-US" altLang="zh-CN" sz="3200" u="sng" dirty="0"/>
              <a:t>,</a:t>
            </a:r>
            <a:r>
              <a:rPr lang="zh-CN" altLang="en-US" sz="3200" u="sng" dirty="0"/>
              <a:t>让人望而生畏</a:t>
            </a:r>
            <a:r>
              <a:rPr lang="en-US" altLang="zh-CN" sz="3200" u="sng" dirty="0"/>
              <a:t>,</a:t>
            </a:r>
            <a:r>
              <a:rPr lang="zh-CN" altLang="en-US" sz="3200" u="sng" dirty="0"/>
              <a:t>自然就“鲜死焉”。</a:t>
            </a:r>
          </a:p>
          <a:p>
            <a:r>
              <a:rPr lang="zh-CN" altLang="en-US" sz="3200" u="sng" dirty="0"/>
              <a:t>子产的观点可能容易取得短期效应</a:t>
            </a:r>
            <a:r>
              <a:rPr lang="en-US" altLang="zh-CN" sz="3200" u="sng" dirty="0"/>
              <a:t>,</a:t>
            </a:r>
            <a:r>
              <a:rPr lang="zh-CN" altLang="en-US" sz="3200" u="sng" dirty="0"/>
              <a:t>孔子的观点更立足于根本和长远</a:t>
            </a:r>
            <a:r>
              <a:rPr lang="en-US" altLang="zh-CN" sz="3200" u="sng" dirty="0"/>
              <a:t>,</a:t>
            </a:r>
            <a:r>
              <a:rPr lang="zh-CN" altLang="en-US" sz="3200" u="sng" dirty="0"/>
              <a:t>要深刻和高远得多。</a:t>
            </a:r>
            <a:r>
              <a:rPr lang="en-US" altLang="zh-CN" sz="3200" u="sng" dirty="0"/>
              <a:t>(</a:t>
            </a:r>
            <a:r>
              <a:rPr lang="zh-CN" altLang="en-US" sz="3200" u="sng" dirty="0"/>
              <a:t>在此基础上</a:t>
            </a:r>
            <a:r>
              <a:rPr lang="en-US" altLang="zh-CN" sz="3200" u="sng" dirty="0"/>
              <a:t>,</a:t>
            </a:r>
            <a:r>
              <a:rPr lang="zh-CN" altLang="en-US" sz="3200" u="sng" dirty="0"/>
              <a:t>如果答“德治法制应兼而有之</a:t>
            </a:r>
            <a:r>
              <a:rPr lang="en-US" altLang="zh-CN" sz="3200" u="sng" dirty="0"/>
              <a:t>,</a:t>
            </a:r>
            <a:r>
              <a:rPr lang="zh-CN" altLang="en-US" sz="3200" u="sng" dirty="0"/>
              <a:t>才能取得良好的治效”</a:t>
            </a:r>
            <a:r>
              <a:rPr lang="en-US" altLang="zh-CN" sz="3200" u="sng" dirty="0"/>
              <a:t>,</a:t>
            </a:r>
            <a:r>
              <a:rPr lang="zh-CN" altLang="en-US" sz="3200" u="sng" dirty="0"/>
              <a:t>也可</a:t>
            </a:r>
            <a:r>
              <a:rPr lang="en-US" altLang="zh-CN" sz="3200" u="sng" dirty="0"/>
              <a:t>)</a:t>
            </a:r>
          </a:p>
          <a:p>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down)">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wipe(down)">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wipe(down)">
                                      <p:cBhvr>
                                        <p:cTn id="27" dur="5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wipe(down)">
                                      <p:cBhvr>
                                        <p:cTn id="3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128905" y="220980"/>
            <a:ext cx="11796395" cy="5956300"/>
          </a:xfrm>
        </p:spPr>
        <p:txBody>
          <a:bodyPr>
            <a:normAutofit fontScale="95000" lnSpcReduction="10000"/>
          </a:bodyPr>
          <a:lstStyle/>
          <a:p>
            <a:r>
              <a:rPr lang="zh-CN" altLang="en-US" b="1" dirty="0"/>
              <a:t>阅读下面两段文字</a:t>
            </a:r>
            <a:r>
              <a:rPr lang="en-US" altLang="zh-CN" b="1" dirty="0"/>
              <a:t>,</a:t>
            </a:r>
            <a:r>
              <a:rPr lang="zh-CN" altLang="en-US" b="1" dirty="0"/>
              <a:t>完成问题。</a:t>
            </a:r>
          </a:p>
          <a:p>
            <a:r>
              <a:rPr lang="zh-CN" altLang="en-US" b="1" dirty="0"/>
              <a:t>哀公问于有若曰</a:t>
            </a:r>
            <a:r>
              <a:rPr lang="en-US" altLang="zh-CN" b="1" dirty="0"/>
              <a:t>:“</a:t>
            </a:r>
            <a:r>
              <a:rPr lang="zh-CN" altLang="en-US" b="1" dirty="0"/>
              <a:t>年饥</a:t>
            </a:r>
            <a:r>
              <a:rPr lang="en-US" altLang="zh-CN" b="1" dirty="0"/>
              <a:t>,</a:t>
            </a:r>
            <a:r>
              <a:rPr lang="zh-CN" altLang="en-US" b="1" dirty="0"/>
              <a:t>用不足</a:t>
            </a:r>
            <a:r>
              <a:rPr lang="en-US" altLang="zh-CN" b="1" dirty="0"/>
              <a:t>,</a:t>
            </a:r>
            <a:r>
              <a:rPr lang="zh-CN" altLang="en-US" b="1" dirty="0"/>
              <a:t>如之何</a:t>
            </a:r>
            <a:r>
              <a:rPr lang="en-US" altLang="zh-CN" b="1" dirty="0"/>
              <a:t>?”</a:t>
            </a:r>
            <a:r>
              <a:rPr lang="zh-CN" altLang="en-US" b="1" dirty="0"/>
              <a:t>有若对曰</a:t>
            </a:r>
            <a:r>
              <a:rPr lang="en-US" altLang="zh-CN" b="1" dirty="0"/>
              <a:t>:“</a:t>
            </a:r>
            <a:r>
              <a:rPr lang="zh-CN" altLang="en-US" b="1" dirty="0"/>
              <a:t>盍彻乎</a:t>
            </a:r>
            <a:r>
              <a:rPr lang="en-US" altLang="zh-CN" b="1" dirty="0"/>
              <a:t>?”</a:t>
            </a:r>
            <a:r>
              <a:rPr lang="zh-CN" altLang="en-US" b="1" dirty="0"/>
              <a:t>曰</a:t>
            </a:r>
            <a:r>
              <a:rPr lang="en-US" altLang="zh-CN" b="1" dirty="0"/>
              <a:t>:“</a:t>
            </a:r>
            <a:r>
              <a:rPr lang="zh-CN" altLang="en-US" b="1" dirty="0"/>
              <a:t>二</a:t>
            </a:r>
            <a:r>
              <a:rPr lang="en-US" altLang="zh-CN" b="1" dirty="0"/>
              <a:t>,</a:t>
            </a:r>
            <a:r>
              <a:rPr lang="zh-CN" altLang="en-US" b="1" dirty="0"/>
              <a:t>吾犹不足</a:t>
            </a:r>
            <a:r>
              <a:rPr lang="en-US" altLang="zh-CN" b="1" dirty="0"/>
              <a:t>,</a:t>
            </a:r>
            <a:r>
              <a:rPr lang="zh-CN" altLang="en-US" b="1" dirty="0"/>
              <a:t>如之何其彻也</a:t>
            </a:r>
            <a:r>
              <a:rPr lang="en-US" altLang="zh-CN" b="1" dirty="0"/>
              <a:t>?”</a:t>
            </a:r>
            <a:r>
              <a:rPr lang="zh-CN" altLang="en-US" b="1" dirty="0"/>
              <a:t>对曰</a:t>
            </a:r>
            <a:r>
              <a:rPr lang="en-US" altLang="zh-CN" b="1" dirty="0"/>
              <a:t>:“</a:t>
            </a:r>
            <a:r>
              <a:rPr lang="zh-CN" altLang="en-US" b="1" dirty="0"/>
              <a:t>百姓足</a:t>
            </a:r>
            <a:r>
              <a:rPr lang="en-US" altLang="zh-CN" b="1" dirty="0"/>
              <a:t>,</a:t>
            </a:r>
            <a:r>
              <a:rPr lang="zh-CN" altLang="en-US" b="1" dirty="0"/>
              <a:t>君孰与不足</a:t>
            </a:r>
            <a:r>
              <a:rPr lang="en-US" altLang="zh-CN" b="1" dirty="0"/>
              <a:t>?</a:t>
            </a:r>
            <a:r>
              <a:rPr lang="zh-CN" altLang="en-US" b="1" dirty="0"/>
              <a:t>百姓不足</a:t>
            </a:r>
            <a:r>
              <a:rPr lang="en-US" altLang="zh-CN" b="1" dirty="0"/>
              <a:t>,</a:t>
            </a:r>
            <a:r>
              <a:rPr lang="zh-CN" altLang="en-US" b="1" dirty="0"/>
              <a:t>君孰与足</a:t>
            </a:r>
            <a:r>
              <a:rPr lang="en-US" altLang="zh-CN" b="1" dirty="0"/>
              <a:t>?”(《</a:t>
            </a:r>
            <a:r>
              <a:rPr lang="zh-CN" altLang="en-US" b="1" dirty="0"/>
              <a:t>论语</a:t>
            </a:r>
            <a:r>
              <a:rPr lang="en-US" altLang="zh-CN" b="1" dirty="0"/>
              <a:t>》)</a:t>
            </a:r>
            <a:endParaRPr lang="zh-CN" altLang="en-US" b="1" dirty="0"/>
          </a:p>
          <a:p>
            <a:r>
              <a:rPr lang="zh-CN" altLang="en-US" b="1" dirty="0"/>
              <a:t>“民</a:t>
            </a:r>
            <a:r>
              <a:rPr lang="en-US" altLang="zh-CN" b="1" dirty="0"/>
              <a:t>,</a:t>
            </a:r>
            <a:r>
              <a:rPr lang="zh-CN" altLang="en-US" b="1" dirty="0"/>
              <a:t>辱</a:t>
            </a:r>
            <a:r>
              <a:rPr lang="zh-CN" altLang="en-US" b="1" baseline="30000" dirty="0"/>
              <a:t>①</a:t>
            </a:r>
            <a:r>
              <a:rPr lang="zh-CN" altLang="en-US" b="1" dirty="0"/>
              <a:t>则贵爵</a:t>
            </a:r>
            <a:r>
              <a:rPr lang="en-US" altLang="zh-CN" b="1" dirty="0"/>
              <a:t>,</a:t>
            </a:r>
            <a:r>
              <a:rPr lang="zh-CN" altLang="en-US" b="1" dirty="0"/>
              <a:t>弱则尊官</a:t>
            </a:r>
            <a:r>
              <a:rPr lang="en-US" altLang="zh-CN" b="1" dirty="0"/>
              <a:t>,</a:t>
            </a:r>
            <a:r>
              <a:rPr lang="zh-CN" altLang="en-US" b="1" dirty="0"/>
              <a:t>贫则重赏。以刑治民</a:t>
            </a:r>
            <a:r>
              <a:rPr lang="en-US" altLang="zh-CN" b="1" dirty="0"/>
              <a:t>,</a:t>
            </a:r>
            <a:r>
              <a:rPr lang="zh-CN" altLang="en-US" b="1" dirty="0"/>
              <a:t>则乐用</a:t>
            </a:r>
            <a:r>
              <a:rPr lang="en-US" altLang="zh-CN" b="1" dirty="0"/>
              <a:t>;</a:t>
            </a:r>
            <a:r>
              <a:rPr lang="zh-CN" altLang="en-US" b="1" dirty="0"/>
              <a:t>以赏战民</a:t>
            </a:r>
            <a:r>
              <a:rPr lang="en-US" altLang="zh-CN" b="1" dirty="0"/>
              <a:t>,</a:t>
            </a:r>
            <a:r>
              <a:rPr lang="zh-CN" altLang="en-US" b="1" dirty="0"/>
              <a:t>则轻死。故战事兵用</a:t>
            </a:r>
            <a:r>
              <a:rPr lang="zh-CN" altLang="en-US" b="1" baseline="30000" dirty="0"/>
              <a:t>②</a:t>
            </a:r>
            <a:r>
              <a:rPr lang="zh-CN" altLang="en-US" b="1" dirty="0"/>
              <a:t>曰强。”</a:t>
            </a:r>
            <a:r>
              <a:rPr lang="en-US" altLang="zh-CN" b="1" dirty="0"/>
              <a:t>(《</a:t>
            </a:r>
            <a:r>
              <a:rPr lang="zh-CN" altLang="en-US" b="1" dirty="0"/>
              <a:t>商君书</a:t>
            </a:r>
            <a:r>
              <a:rPr lang="en-US" altLang="zh-CN" b="1" dirty="0"/>
              <a:t>》)</a:t>
            </a:r>
            <a:endParaRPr lang="zh-CN" altLang="en-US" b="1" dirty="0"/>
          </a:p>
          <a:p>
            <a:r>
              <a:rPr lang="zh-CN" altLang="en-US" b="1" dirty="0"/>
              <a:t>注</a:t>
            </a:r>
            <a:r>
              <a:rPr lang="en-US" altLang="zh-CN" b="1" dirty="0"/>
              <a:t>:①</a:t>
            </a:r>
            <a:r>
              <a:rPr lang="zh-CN" altLang="en-US" b="1" dirty="0"/>
              <a:t>辱</a:t>
            </a:r>
            <a:r>
              <a:rPr lang="en-US" altLang="zh-CN" b="1" dirty="0"/>
              <a:t>:</a:t>
            </a:r>
            <a:r>
              <a:rPr lang="zh-CN" altLang="en-US" b="1" dirty="0"/>
              <a:t>地位卑下</a:t>
            </a:r>
            <a:r>
              <a:rPr lang="en-US" altLang="zh-CN" b="1" dirty="0"/>
              <a:t>;②</a:t>
            </a:r>
            <a:r>
              <a:rPr lang="zh-CN" altLang="en-US" b="1" dirty="0"/>
              <a:t>战事兵用</a:t>
            </a:r>
            <a:r>
              <a:rPr lang="en-US" altLang="zh-CN" b="1" dirty="0"/>
              <a:t>:</a:t>
            </a:r>
            <a:r>
              <a:rPr lang="zh-CN" altLang="en-US" b="1" dirty="0"/>
              <a:t>临战严整、士兵全力以赴。 </a:t>
            </a:r>
          </a:p>
          <a:p>
            <a:r>
              <a:rPr lang="en-US" altLang="zh-CN" b="1" dirty="0"/>
              <a:t>(1)</a:t>
            </a:r>
            <a:r>
              <a:rPr lang="zh-CN" altLang="en-US" b="1" dirty="0"/>
              <a:t>从上面两段文字中</a:t>
            </a:r>
            <a:r>
              <a:rPr lang="en-US" altLang="zh-CN" b="1" dirty="0"/>
              <a:t>,</a:t>
            </a:r>
            <a:r>
              <a:rPr lang="zh-CN" altLang="en-US" b="1" dirty="0"/>
              <a:t>概括出儒家与法家的经济思想。</a:t>
            </a:r>
          </a:p>
          <a:p>
            <a:r>
              <a:rPr lang="zh-CN" altLang="en-US" b="1" dirty="0"/>
              <a:t> </a:t>
            </a:r>
          </a:p>
          <a:p>
            <a:r>
              <a:rPr lang="en-US" altLang="zh-CN" b="1" dirty="0"/>
              <a:t>(2)</a:t>
            </a:r>
            <a:r>
              <a:rPr lang="zh-CN" altLang="en-US" b="1" dirty="0"/>
              <a:t>对这两种经济思想作简要评析。</a:t>
            </a:r>
            <a:endParaRPr lang="en-US" altLang="zh-CN" b="1" dirty="0"/>
          </a:p>
          <a:p>
            <a:r>
              <a:rPr lang="zh-CN" altLang="en-US" b="1" u="sng" dirty="0"/>
              <a:t>解析</a:t>
            </a:r>
            <a:r>
              <a:rPr lang="en-US" altLang="zh-CN" b="1" u="sng" dirty="0"/>
              <a:t>:</a:t>
            </a:r>
            <a:r>
              <a:rPr lang="zh-CN" altLang="en-US" b="1" u="sng" dirty="0"/>
              <a:t>本题考查对文章思想内容的概括能力。儒家与法家的经济观迥异</a:t>
            </a:r>
            <a:r>
              <a:rPr lang="en-US" altLang="zh-CN" b="1" u="sng" dirty="0"/>
              <a:t>,</a:t>
            </a:r>
            <a:r>
              <a:rPr lang="zh-CN" altLang="en-US" b="1" u="sng" dirty="0"/>
              <a:t>通过比较</a:t>
            </a:r>
            <a:r>
              <a:rPr lang="en-US" altLang="zh-CN" b="1" u="sng" dirty="0"/>
              <a:t>,</a:t>
            </a:r>
            <a:r>
              <a:rPr lang="zh-CN" altLang="en-US" b="1" u="sng" dirty="0"/>
              <a:t>予以概括即可。儒家认为“百姓足”则“君孰与不足”</a:t>
            </a:r>
            <a:r>
              <a:rPr lang="en-US" altLang="zh-CN" b="1" u="sng" dirty="0"/>
              <a:t>,</a:t>
            </a:r>
            <a:r>
              <a:rPr lang="zh-CN" altLang="en-US" b="1" u="sng" dirty="0"/>
              <a:t>也就是百姓富足了</a:t>
            </a:r>
            <a:r>
              <a:rPr lang="en-US" altLang="zh-CN" b="1" u="sng" dirty="0"/>
              <a:t>,</a:t>
            </a:r>
            <a:r>
              <a:rPr lang="zh-CN" altLang="en-US" b="1" u="sng" dirty="0"/>
              <a:t>君主</a:t>
            </a:r>
            <a:r>
              <a:rPr lang="en-US" altLang="zh-CN" b="1" u="sng" dirty="0"/>
              <a:t>(</a:t>
            </a:r>
            <a:r>
              <a:rPr lang="zh-CN" altLang="en-US" b="1" u="sng" dirty="0"/>
              <a:t>国家</a:t>
            </a:r>
            <a:r>
              <a:rPr lang="en-US" altLang="zh-CN" b="1" u="sng" dirty="0"/>
              <a:t>)</a:t>
            </a:r>
            <a:r>
              <a:rPr lang="zh-CN" altLang="en-US" b="1" u="sng" dirty="0"/>
              <a:t>也就富足了。法家认为“贫则重赏”“以赏战民</a:t>
            </a:r>
            <a:r>
              <a:rPr lang="en-US" altLang="zh-CN" b="1" u="sng" dirty="0"/>
              <a:t>,</a:t>
            </a:r>
            <a:r>
              <a:rPr lang="zh-CN" altLang="en-US" b="1" u="sng" dirty="0"/>
              <a:t>则轻死”</a:t>
            </a:r>
            <a:r>
              <a:rPr lang="en-US" altLang="zh-CN" b="1" u="sng" dirty="0"/>
              <a:t>,</a:t>
            </a:r>
            <a:r>
              <a:rPr lang="zh-CN" altLang="en-US" b="1" u="sng" dirty="0"/>
              <a:t>强调了“贫民”的好处。</a:t>
            </a:r>
            <a:endParaRPr lang="zh-CN" altLang="en-US" b="1" dirty="0"/>
          </a:p>
          <a:p>
            <a:endParaRPr lang="zh-CN" altLang="en-US" b="1" dirty="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down)">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down)">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down)">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wipe(down)">
                                      <p:cBhvr>
                                        <p:cTn id="4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365125"/>
            <a:ext cx="10515600" cy="5812155"/>
          </a:xfrm>
        </p:spPr>
        <p:txBody>
          <a:bodyPr/>
          <a:lstStyle/>
          <a:p>
            <a:r>
              <a:rPr lang="en-US" altLang="zh-CN" sz="3200" dirty="0"/>
              <a:t>(1)</a:t>
            </a:r>
            <a:r>
              <a:rPr lang="zh-CN" altLang="en-US" sz="3200" dirty="0"/>
              <a:t>从上面两段文字中</a:t>
            </a:r>
            <a:r>
              <a:rPr lang="en-US" altLang="zh-CN" sz="3200" dirty="0"/>
              <a:t>,</a:t>
            </a:r>
            <a:r>
              <a:rPr lang="zh-CN" altLang="en-US" sz="3200" dirty="0"/>
              <a:t>概括出儒家与法家的经济思想。</a:t>
            </a:r>
          </a:p>
          <a:p>
            <a:r>
              <a:rPr lang="en-US" altLang="zh-CN" sz="3200" u="sng" dirty="0"/>
              <a:t>(</a:t>
            </a:r>
            <a:r>
              <a:rPr lang="zh-CN" altLang="en-US" sz="3200" u="sng" dirty="0"/>
              <a:t>儒家</a:t>
            </a:r>
            <a:r>
              <a:rPr lang="en-US" altLang="zh-CN" sz="3200" u="sng" dirty="0"/>
              <a:t>)</a:t>
            </a:r>
            <a:r>
              <a:rPr lang="zh-CN" altLang="en-US" sz="3200" u="sng" dirty="0"/>
              <a:t>富民       </a:t>
            </a:r>
            <a:r>
              <a:rPr lang="en-US" altLang="zh-CN" sz="3200" u="sng" dirty="0"/>
              <a:t>(</a:t>
            </a:r>
            <a:r>
              <a:rPr lang="zh-CN" altLang="en-US" sz="3200" u="sng" dirty="0"/>
              <a:t>法家</a:t>
            </a:r>
            <a:r>
              <a:rPr lang="en-US" altLang="zh-CN" sz="3200" u="sng" dirty="0"/>
              <a:t>)</a:t>
            </a:r>
            <a:r>
              <a:rPr lang="zh-CN" altLang="en-US" sz="3200" u="sng" dirty="0"/>
              <a:t>贫民</a:t>
            </a:r>
            <a:endParaRPr lang="zh-CN" altLang="en-US" sz="3200" dirty="0"/>
          </a:p>
          <a:p>
            <a:r>
              <a:rPr lang="zh-CN" altLang="en-US" sz="3200" dirty="0"/>
              <a:t> </a:t>
            </a:r>
          </a:p>
          <a:p>
            <a:r>
              <a:rPr lang="en-US" altLang="zh-CN" sz="3200" dirty="0"/>
              <a:t>(2)</a:t>
            </a:r>
            <a:r>
              <a:rPr lang="zh-CN" altLang="en-US" sz="3200" dirty="0"/>
              <a:t>对这两种经济思想作简要评析。</a:t>
            </a:r>
          </a:p>
          <a:p>
            <a:r>
              <a:rPr lang="zh-CN" altLang="en-US" sz="3200" u="sng" dirty="0"/>
              <a:t>参考答案</a:t>
            </a:r>
            <a:r>
              <a:rPr lang="en-US" altLang="zh-CN" sz="3200" u="sng" dirty="0"/>
              <a:t>:</a:t>
            </a:r>
            <a:r>
              <a:rPr lang="zh-CN" altLang="en-US" sz="3200" u="sng" dirty="0"/>
              <a:t>儒家主张藏富于民</a:t>
            </a:r>
            <a:r>
              <a:rPr lang="en-US" altLang="zh-CN" sz="3200" u="sng" dirty="0"/>
              <a:t>,</a:t>
            </a:r>
            <a:r>
              <a:rPr lang="zh-CN" altLang="en-US" sz="3200" u="sng" dirty="0"/>
              <a:t>认为百姓富裕了</a:t>
            </a:r>
            <a:r>
              <a:rPr lang="en-US" altLang="zh-CN" sz="3200" u="sng" dirty="0"/>
              <a:t>,</a:t>
            </a:r>
            <a:r>
              <a:rPr lang="zh-CN" altLang="en-US" sz="3200" u="sng" dirty="0"/>
              <a:t>国家自然富裕了</a:t>
            </a:r>
            <a:r>
              <a:rPr lang="en-US" altLang="zh-CN" sz="3200" u="sng" dirty="0"/>
              <a:t>;</a:t>
            </a:r>
            <a:endParaRPr lang="zh-CN" altLang="en-US" sz="3200" dirty="0"/>
          </a:p>
          <a:p>
            <a:r>
              <a:rPr lang="zh-CN" altLang="en-US" sz="3200" u="sng" dirty="0"/>
              <a:t>法家主张贫民弱民</a:t>
            </a:r>
            <a:r>
              <a:rPr lang="en-US" altLang="zh-CN" sz="3200" u="sng" dirty="0"/>
              <a:t>,</a:t>
            </a:r>
            <a:r>
              <a:rPr lang="zh-CN" altLang="en-US" sz="3200" u="sng" dirty="0"/>
              <a:t>认为百姓贫穷就会看重赏赐</a:t>
            </a:r>
            <a:r>
              <a:rPr lang="en-US" altLang="zh-CN" sz="3200" u="sng" dirty="0"/>
              <a:t>,</a:t>
            </a:r>
            <a:r>
              <a:rPr lang="zh-CN" altLang="en-US" sz="3200" u="sng" dirty="0"/>
              <a:t>就能为国死战。</a:t>
            </a:r>
            <a:endParaRPr lang="zh-CN" altLang="en-US" sz="3200" dirty="0"/>
          </a:p>
          <a:p>
            <a:r>
              <a:rPr lang="zh-CN" altLang="en-US" sz="3200" u="sng" dirty="0"/>
              <a:t>相较之下</a:t>
            </a:r>
            <a:r>
              <a:rPr lang="en-US" altLang="zh-CN" sz="3200" u="sng" dirty="0"/>
              <a:t>,</a:t>
            </a:r>
            <a:r>
              <a:rPr lang="zh-CN" altLang="en-US" sz="3200" u="sng" dirty="0"/>
              <a:t>法家考虑的多是地主阶级甚至是君主一人的功利</a:t>
            </a:r>
            <a:r>
              <a:rPr lang="en-US" altLang="zh-CN" sz="3200" u="sng" dirty="0"/>
              <a:t>,</a:t>
            </a:r>
            <a:r>
              <a:rPr lang="zh-CN" altLang="en-US" sz="3200" u="sng" dirty="0"/>
              <a:t>是片面的</a:t>
            </a:r>
            <a:r>
              <a:rPr lang="en-US" altLang="zh-CN" sz="3200" u="sng" dirty="0"/>
              <a:t>;</a:t>
            </a:r>
            <a:r>
              <a:rPr lang="zh-CN" altLang="en-US" sz="3200" u="sng" dirty="0"/>
              <a:t>而儒家藏富于民的思想</a:t>
            </a:r>
            <a:r>
              <a:rPr lang="en-US" altLang="zh-CN" sz="3200" u="sng" dirty="0"/>
              <a:t>,</a:t>
            </a:r>
            <a:r>
              <a:rPr lang="zh-CN" altLang="en-US" sz="3200" u="sng" dirty="0"/>
              <a:t>则强调了民与国的统一关系</a:t>
            </a:r>
            <a:r>
              <a:rPr lang="en-US" altLang="zh-CN" sz="3200" u="sng" dirty="0"/>
              <a:t>,</a:t>
            </a:r>
            <a:r>
              <a:rPr lang="zh-CN" altLang="en-US" sz="3200" u="sng" dirty="0"/>
              <a:t>对现实很有借鉴意义。</a:t>
            </a:r>
            <a:endParaRPr lang="zh-CN" altLang="en-US" sz="3200" dirty="0"/>
          </a:p>
          <a:p>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down)">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down)">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wipe(down)">
                                      <p:cBhvr>
                                        <p:cTn id="3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365125"/>
            <a:ext cx="10515600" cy="606425"/>
          </a:xfrm>
        </p:spPr>
        <p:txBody>
          <a:bodyPr>
            <a:normAutofit fontScale="90000"/>
          </a:bodyPr>
          <a:lstStyle/>
          <a:p>
            <a:r>
              <a:rPr lang="zh-CN" altLang="en-US">
                <a:sym typeface="+mn-ea"/>
              </a:rPr>
              <a:t>第二课   克己复礼</a:t>
            </a:r>
            <a:r>
              <a:rPr lang="zh-CN" altLang="en-US"/>
              <a:t/>
            </a:r>
            <a:br>
              <a:rPr lang="zh-CN" altLang="en-US"/>
            </a:br>
            <a:endParaRPr lang="zh-CN" altLang="en-US"/>
          </a:p>
        </p:txBody>
      </p:sp>
      <p:sp>
        <p:nvSpPr>
          <p:cNvPr id="5" name="内容占位符 4"/>
          <p:cNvSpPr>
            <a:spLocks noGrp="1"/>
          </p:cNvSpPr>
          <p:nvPr>
            <p:ph idx="1"/>
          </p:nvPr>
        </p:nvSpPr>
        <p:spPr>
          <a:xfrm>
            <a:off x="1270" y="971550"/>
            <a:ext cx="12205970" cy="5925820"/>
          </a:xfrm>
        </p:spPr>
        <p:txBody>
          <a:bodyPr>
            <a:normAutofit/>
          </a:bodyPr>
          <a:lstStyle/>
          <a:p>
            <a:r>
              <a:rPr lang="zh-CN" altLang="en-US" b="1" dirty="0">
                <a:sym typeface="+mn-ea"/>
              </a:rPr>
              <a:t>1．“礼”的内涵</a:t>
            </a:r>
            <a:endParaRPr lang="zh-CN" altLang="en-US" b="1" dirty="0"/>
          </a:p>
          <a:p>
            <a:r>
              <a:rPr lang="zh-CN" altLang="en-US" b="1" dirty="0">
                <a:sym typeface="+mn-ea"/>
              </a:rPr>
              <a:t>孔子所说的“礼”，包含两方面的内容。</a:t>
            </a:r>
            <a:endParaRPr lang="zh-CN" altLang="en-US" b="1" dirty="0"/>
          </a:p>
          <a:p>
            <a:r>
              <a:rPr lang="zh-CN" altLang="en-US" b="1" dirty="0">
                <a:sym typeface="+mn-ea"/>
              </a:rPr>
              <a:t>一是制度之礼。他认为，“礼”(制度)的完善是根本，所以他推崇理想中的“周礼”。西周面对当时社会纷争(主要是国君、诸侯的权利争夺)，建立以“宗族嫡长继承制”、“等级制”为核心的“周礼”，来巩固社会秩序。</a:t>
            </a:r>
            <a:endParaRPr lang="zh-CN" altLang="en-US" b="1" dirty="0"/>
          </a:p>
          <a:p>
            <a:r>
              <a:rPr lang="zh-CN" altLang="en-US" b="1" dirty="0">
                <a:sym typeface="+mn-ea"/>
              </a:rPr>
              <a:t>二是个人之礼。到孔子生活的春秋后期，这种制度受到冲击，所谓“礼崩乐坏”，所以孔子竭力提倡“克己复礼”。这就要求个人以“礼”为规范，不违规逾矩。</a:t>
            </a:r>
            <a:endParaRPr lang="zh-CN" altLang="en-US" b="1" dirty="0"/>
          </a:p>
          <a:p>
            <a:r>
              <a:rPr lang="zh-CN" altLang="en-US" b="1" dirty="0">
                <a:sym typeface="+mn-ea"/>
              </a:rPr>
              <a:t>在当时的历史条件下，孔子的这一理论有助于社会的稳定。但后世统治者借此强化自己的绝对统治，成为了压迫百姓的手段。</a:t>
            </a:r>
            <a:endParaRPr lang="zh-CN" altLang="en-US" b="1" dirty="0"/>
          </a:p>
          <a:p>
            <a:endParaRPr lang="zh-CN" altLang="en-US"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365125"/>
            <a:ext cx="10515600" cy="5812155"/>
          </a:xfrm>
        </p:spPr>
        <p:txBody>
          <a:bodyPr/>
          <a:lstStyle/>
          <a:p>
            <a:r>
              <a:rPr lang="zh-CN" altLang="en-US" sz="3200" b="1">
                <a:sym typeface="+mn-ea"/>
              </a:rPr>
              <a:t>2．“礼”与“仁”</a:t>
            </a:r>
            <a:endParaRPr lang="zh-CN" altLang="en-US" sz="3200" b="1"/>
          </a:p>
          <a:p>
            <a:r>
              <a:rPr lang="zh-CN" altLang="en-US" sz="3200" b="1">
                <a:sym typeface="+mn-ea"/>
              </a:rPr>
              <a:t>礼以仁为基础，仁以礼来维护，仁是内在的，礼是外在的，二者紧密结合。</a:t>
            </a:r>
            <a:endParaRPr lang="zh-CN" altLang="en-US" sz="3200" b="1"/>
          </a:p>
          <a:p>
            <a:r>
              <a:rPr lang="zh-CN" altLang="en-US" sz="3200" b="1">
                <a:sym typeface="+mn-ea"/>
              </a:rPr>
              <a:t>    在孔子看来，“礼”，是一种制度、规范，而“仁”则是“礼”的基础和体现。对统治者来说，要实行“仁政”；对个人来说，要以“仁”作为处理人际关系的出发点和准则。离开了“仁”，也无所谓“礼”了。</a:t>
            </a:r>
            <a:endParaRPr lang="zh-CN" altLang="en-US" sz="3200" b="1"/>
          </a:p>
          <a:p>
            <a:endParaRPr lang="zh-CN" altLang="en-US" sz="3200" b="1"/>
          </a:p>
          <a:p>
            <a:endParaRPr lang="zh-CN" altLang="en-US" sz="3200"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1440180"/>
            <a:ext cx="10515600" cy="4737100"/>
          </a:xfrm>
        </p:spPr>
        <p:txBody>
          <a:bodyPr>
            <a:normAutofit/>
          </a:bodyPr>
          <a:lstStyle/>
          <a:p>
            <a:r>
              <a:rPr lang="zh-CN" altLang="en-US" sz="3200" b="1"/>
              <a:t>3．克己复礼</a:t>
            </a:r>
          </a:p>
          <a:p>
            <a:r>
              <a:rPr lang="zh-CN" altLang="en-US" sz="3200" b="1"/>
              <a:t>孔子所说的“克己复礼”，是在承认个人有一定自由欲望基础上提倡人要克服欲望、约束自己，达到“礼”所规范的要求。孔子“君君、臣臣”的意思主要还是正名分，定等级，而汉代统治者则发展为“三纲”(君为臣纲，父为子纲，夫为妻纲)，而宋以后，又将维护统治者的意志强化为“天理”，特别是明代后，更绝对否定了个人的一切愿望需求，实行封建专制统治。</a:t>
            </a:r>
          </a:p>
          <a:p>
            <a:endParaRPr lang="zh-CN" altLang="en-US" sz="3200" b="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602615"/>
            <a:ext cx="10515600" cy="5574665"/>
          </a:xfrm>
        </p:spPr>
        <p:txBody>
          <a:bodyPr/>
          <a:lstStyle/>
          <a:p>
            <a:r>
              <a:rPr lang="zh-CN" altLang="en-US" sz="3200" b="1">
                <a:sym typeface="+mn-ea"/>
              </a:rPr>
              <a:t>4．“孝悌”之情</a:t>
            </a:r>
            <a:endParaRPr lang="zh-CN" altLang="en-US" sz="3200" b="1"/>
          </a:p>
          <a:p>
            <a:r>
              <a:rPr lang="zh-CN" altLang="en-US" sz="3200" b="1">
                <a:sym typeface="+mn-ea"/>
              </a:rPr>
              <a:t>孝，指孝顺父母；悌，指敬爱兄长，孔子认为，“孝悌”是仁之根本，本立则人道以生。一个人在家中能孝顺父母，尊敬兄长，那么他在外就可以对国家尽忠，就不会犯上作乱，就可以使国家与社会的安定团结得到保证。</a:t>
            </a:r>
            <a:endParaRPr lang="zh-CN" altLang="en-US" sz="3200" b="1"/>
          </a:p>
          <a:p>
            <a:r>
              <a:rPr lang="zh-CN" altLang="en-US" sz="3200" b="1">
                <a:sym typeface="+mn-ea"/>
              </a:rPr>
              <a:t>孔子认为，要想在父母面前时时表现出和颜悦色是很难的，也就是说“色难”。在现实生活中，对父母的孝不仅仅表现在物质上，更重要的是精神上的“孝”，深层次的精神的孝是物质所不能代替的；真正的孝心须是发自内心的，像宰我，即使强迫他守孝三年，也是徒有虚名而非真正的孝。</a:t>
            </a:r>
            <a:endParaRPr lang="zh-CN" altLang="en-US" sz="3200" b="1"/>
          </a:p>
          <a:p>
            <a:endParaRPr lang="zh-CN" altLang="en-US" sz="3200" b="1"/>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a:sym typeface="+mn-ea"/>
              </a:rPr>
              <a:t>【课文梳理】</a:t>
            </a:r>
            <a:endParaRPr lang="zh-CN" altLang="en-US"/>
          </a:p>
        </p:txBody>
      </p:sp>
      <p:sp>
        <p:nvSpPr>
          <p:cNvPr id="5" name="内容占位符 4"/>
          <p:cNvSpPr>
            <a:spLocks noGrp="1"/>
          </p:cNvSpPr>
          <p:nvPr>
            <p:ph idx="1"/>
          </p:nvPr>
        </p:nvSpPr>
        <p:spPr>
          <a:xfrm>
            <a:off x="374073" y="988060"/>
            <a:ext cx="11430000" cy="5189220"/>
          </a:xfrm>
        </p:spPr>
        <p:txBody>
          <a:bodyPr>
            <a:noAutofit/>
          </a:bodyPr>
          <a:lstStyle/>
          <a:p>
            <a:endParaRPr lang="zh-CN" altLang="en-US" sz="3600" b="1" dirty="0"/>
          </a:p>
          <a:p>
            <a:r>
              <a:rPr lang="zh-CN" altLang="en-US" sz="3600" b="1" dirty="0"/>
              <a:t>1．“仁”与“礼”的关系：</a:t>
            </a:r>
          </a:p>
          <a:p>
            <a:r>
              <a:rPr lang="zh-CN" altLang="en-US" sz="3600" b="1" dirty="0"/>
              <a:t>　　颜渊问仁章（12.1）—— 克己复礼为仁（“礼”即“仁”，“礼”是“仁”的外在表现形式）</a:t>
            </a:r>
          </a:p>
          <a:p>
            <a:endParaRPr lang="zh-CN" altLang="en-US" sz="3600" b="1" dirty="0"/>
          </a:p>
          <a:p>
            <a:r>
              <a:rPr lang="zh-CN" altLang="en-US" sz="3600" b="1" dirty="0"/>
              <a:t>2．“礼”是什么？</a:t>
            </a:r>
          </a:p>
          <a:p>
            <a:r>
              <a:rPr lang="zh-CN" altLang="en-US" sz="3600" b="1" dirty="0"/>
              <a:t>　　周监于二代章（3.14）——周礼（周代的礼仪制度）</a:t>
            </a:r>
          </a:p>
          <a:p>
            <a:r>
              <a:rPr lang="zh-CN" altLang="en-US" sz="3600" b="1" dirty="0"/>
              <a:t>　　甚矣吾衰也章（7.5）——极力推崇“周礼”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diamond(in)">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diamond(in)">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diamond(in)">
                                      <p:cBhvr>
                                        <p:cTn id="17" dur="20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diamond(in)">
                                      <p:cBhvr>
                                        <p:cTn id="22" dur="2000"/>
                                        <p:tgtEl>
                                          <p:spTgt spid="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diamond(in)">
                                      <p:cBhvr>
                                        <p:cTn id="27"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266700" y="365125"/>
            <a:ext cx="11087100" cy="6259195"/>
          </a:xfrm>
        </p:spPr>
        <p:txBody>
          <a:bodyPr>
            <a:normAutofit/>
          </a:bodyPr>
          <a:lstStyle/>
          <a:p>
            <a:r>
              <a:rPr lang="zh-CN" altLang="en-US" sz="3200" b="1"/>
              <a:t>▲修身</a:t>
            </a:r>
          </a:p>
          <a:p>
            <a:r>
              <a:rPr lang="zh-CN" altLang="en-US" sz="3200" b="1"/>
              <a:t>  《仁者爱人》：人生价值观——仁的内涵，仁爱的基本含义，忠恕-推己及人，评价仁的标准。</a:t>
            </a:r>
          </a:p>
          <a:p>
            <a:r>
              <a:rPr lang="zh-CN" altLang="en-US" sz="3200" b="1"/>
              <a:t>  《君子之风》：自我修养——君子自我修养的主要内容和要求，“浮云”的比喻义，义利观-见利思义，仁者和智者。</a:t>
            </a:r>
          </a:p>
          <a:p>
            <a:r>
              <a:rPr lang="zh-CN" altLang="en-US" sz="3200" b="1"/>
              <a:t>  《周而不比》：人际交往观——周而不比的含义，交友三原则-友好交往、诚信交往、 适中交往，矜而不争，以直报怨。</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332509" y="1089025"/>
            <a:ext cx="11021291" cy="5088255"/>
          </a:xfrm>
        </p:spPr>
        <p:txBody>
          <a:bodyPr/>
          <a:lstStyle/>
          <a:p>
            <a:r>
              <a:rPr lang="zh-CN" altLang="en-US" sz="3600" b="1" dirty="0"/>
              <a:t>3．为什么要回复“周礼”？（因为当前礼崩乐坏）</a:t>
            </a:r>
          </a:p>
          <a:p>
            <a:r>
              <a:rPr lang="zh-CN" altLang="en-US" sz="3600" b="1" dirty="0"/>
              <a:t>　　八佾舞于庭章（3.1）——痛斥僭越天子礼仪</a:t>
            </a:r>
          </a:p>
          <a:p>
            <a:r>
              <a:rPr lang="zh-CN" altLang="en-US" sz="3600" b="1" dirty="0"/>
              <a:t>　　天下有道章（16.2）——暗示天下无道</a:t>
            </a:r>
          </a:p>
          <a:p>
            <a:r>
              <a:rPr lang="zh-CN" altLang="en-US" sz="3600" b="1" dirty="0"/>
              <a:t>　　卫君待子而为政章（13.3）——说明名不正</a:t>
            </a:r>
          </a:p>
          <a:p>
            <a:r>
              <a:rPr lang="zh-CN" altLang="en-US" sz="3600" b="1" dirty="0"/>
              <a:t>　　齐景公问政于孔子章（12.11）——暗示等级制度破坏</a:t>
            </a:r>
          </a:p>
          <a:p>
            <a:r>
              <a:rPr lang="zh-CN" altLang="en-US" sz="3600" b="1" dirty="0"/>
              <a:t>　　觚不觚章（6.25）——感叹礼崩乐坏</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653415"/>
            <a:ext cx="10515600" cy="5523865"/>
          </a:xfrm>
        </p:spPr>
        <p:txBody>
          <a:bodyPr/>
          <a:lstStyle/>
          <a:p>
            <a:r>
              <a:rPr lang="zh-CN" altLang="en-US" sz="3200" b="1"/>
              <a:t>4．如何恢复“周礼”？</a:t>
            </a:r>
          </a:p>
          <a:p>
            <a:r>
              <a:rPr lang="zh-CN" altLang="en-US" sz="3200" b="1"/>
              <a:t>　　齐景公问政于孔子章（12.11）——严明等级制度</a:t>
            </a:r>
          </a:p>
          <a:p>
            <a:r>
              <a:rPr lang="zh-CN" altLang="en-US" sz="3200" b="1"/>
              <a:t>　　其为人也孝弟章（1.2）——要求为人孝弟（“孝弟”是“仁之本”）</a:t>
            </a:r>
          </a:p>
          <a:p>
            <a:r>
              <a:rPr lang="zh-CN" altLang="en-US" sz="3200" b="1"/>
              <a:t>　　礼云礼云章（17.11）——强调“礼乐”不在外在，（而在内心）。</a:t>
            </a:r>
          </a:p>
          <a:p>
            <a:r>
              <a:rPr lang="zh-CN" altLang="en-US" sz="3200" b="1"/>
              <a:t>　　人而不仁章（3.3）——强调内心情感是外在形式的礼乐的基础。</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364490"/>
            <a:ext cx="10515600" cy="5812790"/>
          </a:xfrm>
        </p:spPr>
        <p:txBody>
          <a:bodyPr/>
          <a:lstStyle/>
          <a:p>
            <a:r>
              <a:rPr lang="zh-CN" altLang="en-US" sz="3200" b="1"/>
              <a:t>5．“孝”什么？如何做到“孝”？</a:t>
            </a:r>
          </a:p>
          <a:p>
            <a:r>
              <a:rPr lang="zh-CN" altLang="en-US" sz="3200" b="1"/>
              <a:t>　　子夏问孝章（2.8）——不仅能“服其劳”“先生馔”（基础），更能保持“色”（“心”敬）</a:t>
            </a:r>
          </a:p>
          <a:p>
            <a:r>
              <a:rPr lang="zh-CN" altLang="en-US" sz="3200" b="1"/>
              <a:t>　　三年之丧章（17.21）——强调“心安”（外在礼仪通过内心情感来实现）</a:t>
            </a:r>
          </a:p>
          <a:p>
            <a:endParaRPr lang="zh-CN" altLang="en-US" sz="3200" b="1"/>
          </a:p>
          <a:p>
            <a:r>
              <a:rPr lang="zh-CN" altLang="en-US" sz="3200" b="1"/>
              <a:t>6．“孝”与“礼”是什么关系？（请探讨）</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636270"/>
            <a:ext cx="10515600" cy="5541010"/>
          </a:xfrm>
        </p:spPr>
        <p:txBody>
          <a:bodyPr>
            <a:noAutofit/>
          </a:bodyPr>
          <a:lstStyle/>
          <a:p>
            <a:r>
              <a:rPr lang="zh-CN" altLang="en-US" sz="3600" b="1"/>
              <a:t>【说明】</a:t>
            </a:r>
          </a:p>
          <a:p>
            <a:r>
              <a:rPr lang="zh-CN" altLang="en-US" sz="3600" b="1"/>
              <a:t>1．“礼”不仅是具体的礼节仪式，而且包括古代社会一系列制度以及相关的宗教、政治、伦理等思想观念。</a:t>
            </a:r>
          </a:p>
          <a:p>
            <a:r>
              <a:rPr lang="zh-CN" altLang="en-US" sz="3600" b="1"/>
              <a:t>2．孔子纳“仁”入“礼”，提出“仁”“礼”结合的主张，在“礼崩乐坏”的当时，具有创新意义。</a:t>
            </a:r>
          </a:p>
          <a:p>
            <a:r>
              <a:rPr lang="zh-CN" altLang="en-US" sz="3600" b="1"/>
              <a:t>3．“礼”和“乐”有着密切的关系。孔子常把两者相提并论。因为“礼”和“乐”是相辅相成的，音乐、舞蹈能起到感化人的作用。“礼”有了“乐”的配合，才能有效地发挥陶冶性情、协调社会关系的功能。</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a:t>沙场练兵</a:t>
            </a:r>
          </a:p>
        </p:txBody>
      </p:sp>
      <p:sp>
        <p:nvSpPr>
          <p:cNvPr id="5" name="内容占位符 4"/>
          <p:cNvSpPr>
            <a:spLocks noGrp="1"/>
          </p:cNvSpPr>
          <p:nvPr>
            <p:ph idx="1"/>
          </p:nvPr>
        </p:nvSpPr>
        <p:spPr/>
        <p:txBody>
          <a:bodyPr/>
          <a:lstStyle/>
          <a:p>
            <a:r>
              <a:rPr lang="zh-CN" altLang="en-US" sz="3200" b="1"/>
              <a:t>3．宋儒说“君君，臣臣”就是“君叫臣死，臣不得不死”，这和孔子的原意相同吗？</a:t>
            </a:r>
          </a:p>
          <a:p>
            <a:r>
              <a:rPr lang="zh-CN" altLang="en-US" sz="3200" b="1"/>
              <a:t>答：__________</a:t>
            </a:r>
          </a:p>
          <a:p>
            <a:r>
              <a:rPr lang="zh-CN" altLang="en-US" sz="3200" b="1"/>
              <a:t>孔子提倡要各守本分，不但对臣子提出了制约，而且对君主也有制约；而宋儒则把君权绝对化了，只讲臣子的义务，不讲君主的责任。</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364490"/>
            <a:ext cx="10515600" cy="5812790"/>
          </a:xfrm>
        </p:spPr>
        <p:txBody>
          <a:bodyPr>
            <a:normAutofit/>
          </a:bodyPr>
          <a:lstStyle/>
          <a:p>
            <a:r>
              <a:rPr lang="zh-CN" altLang="en-US" sz="3200" b="1"/>
              <a:t>4．阅读下面的材料，完成(1)～(2)题。</a:t>
            </a:r>
          </a:p>
          <a:p>
            <a:r>
              <a:rPr lang="zh-CN" altLang="en-US" sz="3200" b="1"/>
              <a:t>子路从而后，遇丈人，以杖荷。子路问曰：“子见夫子乎？”丈人曰：“四体不勤，五谷不分，孰为夫子？”植其杖而芸。</a:t>
            </a:r>
          </a:p>
          <a:p>
            <a:r>
              <a:rPr lang="zh-CN" altLang="en-US" sz="3200" b="1"/>
              <a:t>子路拱而立。</a:t>
            </a:r>
          </a:p>
          <a:p>
            <a:r>
              <a:rPr lang="zh-CN" altLang="en-US" sz="3200" b="1"/>
              <a:t>止子路宿，杀鸡为黍而食之，见其二子焉。</a:t>
            </a:r>
          </a:p>
          <a:p>
            <a:r>
              <a:rPr lang="zh-CN" altLang="en-US" sz="3200" b="1"/>
              <a:t>明日，子路行，以告。子曰：“隐者也。”使子路反见之。至，则行矣。</a:t>
            </a:r>
          </a:p>
          <a:p>
            <a:r>
              <a:rPr lang="zh-CN" altLang="en-US" sz="3200" b="1"/>
              <a:t>子路曰：“不仕无义。长幼之节，不可废也；君臣之义，如之何其废之？欲洁其身，而乱大伦。君子之仕也，行其义也。道之不行，已知之矣。”(《论语·微子》)</a:t>
            </a:r>
          </a:p>
          <a:p>
            <a:endParaRPr lang="zh-CN" altLang="en-US" sz="3200" b="1"/>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904240"/>
            <a:ext cx="10515600" cy="5273040"/>
          </a:xfrm>
        </p:spPr>
        <p:txBody>
          <a:bodyPr/>
          <a:lstStyle/>
          <a:p>
            <a:r>
              <a:rPr lang="zh-CN" altLang="en-US" sz="3600" b="1">
                <a:sym typeface="+mn-ea"/>
              </a:rPr>
              <a:t>(1)荷蓧丈人为什么要留子路食宿，并让两个儿子与子路见面？</a:t>
            </a:r>
            <a:endParaRPr lang="zh-CN" altLang="en-US" sz="3600" b="1"/>
          </a:p>
          <a:p>
            <a:r>
              <a:rPr lang="zh-CN" altLang="en-US" sz="3600" b="1">
                <a:sym typeface="+mn-ea"/>
              </a:rPr>
              <a:t>答：_____________________________________________________</a:t>
            </a:r>
            <a:endParaRPr lang="zh-CN" altLang="en-US" sz="3600" b="1"/>
          </a:p>
          <a:p>
            <a:endParaRPr lang="zh-CN" altLang="en-US" sz="3600" b="1"/>
          </a:p>
          <a:p>
            <a:r>
              <a:rPr lang="zh-CN" altLang="en-US" sz="3600" b="1"/>
              <a:t>　表现出他对长幼之节的重视，也展示了他隐居生活的逍遥自在。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diamond(in)">
                                      <p:cBhvr>
                                        <p:cTn id="17"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365125"/>
            <a:ext cx="10515600" cy="5812155"/>
          </a:xfrm>
        </p:spPr>
        <p:txBody>
          <a:bodyPr/>
          <a:lstStyle/>
          <a:p>
            <a:r>
              <a:rPr lang="zh-CN" altLang="en-US" sz="3600" b="1">
                <a:sym typeface="+mn-ea"/>
              </a:rPr>
              <a:t>(2)从本文来看，孔子是不赞成隐居的，但历史上如陶渊明等隐者却获得了很高的名声。你更认同谁？为什么？</a:t>
            </a:r>
            <a:endParaRPr lang="zh-CN" altLang="en-US" sz="3600" b="1"/>
          </a:p>
          <a:p>
            <a:r>
              <a:rPr lang="zh-CN" altLang="en-US" sz="3600" b="1">
                <a:sym typeface="+mn-ea"/>
              </a:rPr>
              <a:t>答：______________________________</a:t>
            </a:r>
          </a:p>
          <a:p>
            <a:r>
              <a:rPr lang="zh-CN" altLang="en-US" sz="3600" b="1"/>
              <a:t>认同孔子或陶渊明均可。</a:t>
            </a:r>
          </a:p>
          <a:p>
            <a:r>
              <a:rPr lang="zh-CN" altLang="en-US" sz="3600" b="1"/>
              <a:t>认同孔子，主要从其积极入世承担责任，“知其不可而为之”的人生态度方面作答；</a:t>
            </a:r>
          </a:p>
          <a:p>
            <a:r>
              <a:rPr lang="zh-CN" altLang="en-US" sz="3600" b="1"/>
              <a:t>认同陶渊明，主要从其洁身自好、坚守人格方面作答。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heckerboard(across)">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checkerboard(across)">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135890" y="364490"/>
            <a:ext cx="12004040" cy="6565900"/>
          </a:xfrm>
        </p:spPr>
        <p:txBody>
          <a:bodyPr>
            <a:normAutofit/>
          </a:bodyPr>
          <a:lstStyle/>
          <a:p>
            <a:r>
              <a:rPr lang="zh-CN" altLang="en-US" sz="3200" b="1"/>
              <a:t>15.阅读下面两段文字,完成题目。</a:t>
            </a:r>
          </a:p>
          <a:p>
            <a:r>
              <a:rPr lang="zh-CN" altLang="en-US" sz="3200" b="1"/>
              <a:t>子夏问孝,子曰:“色难。有事,弟子服其劳。有酒食先生馔,曾是以为孝乎?”</a:t>
            </a:r>
          </a:p>
          <a:p>
            <a:r>
              <a:rPr lang="zh-CN" altLang="en-US" sz="3200" b="1"/>
              <a:t>孟子曰:惰其四支,不顾父母之养,一不孝也;博奕好饮酒,不顾父母之养,二不孝也;好货财,私妻子,不顾父母之养,三不孝也。</a:t>
            </a:r>
          </a:p>
          <a:p>
            <a:r>
              <a:rPr lang="zh-CN" altLang="en-US" sz="3200" b="1"/>
              <a:t>(1)指出上面两段文字中孔子与孟子对“孝道”理解的不同之处。</a:t>
            </a:r>
          </a:p>
          <a:p>
            <a:r>
              <a:rPr lang="zh-CN" altLang="en-US" sz="3200" b="1"/>
              <a:t> (2)这两种孝道观,你更倾向于哪一种?请表明观点并简述理由。</a:t>
            </a:r>
          </a:p>
          <a:p>
            <a:r>
              <a:rPr lang="zh-CN" altLang="en-US" sz="3200" b="1">
                <a:sym typeface="+mn-ea"/>
              </a:rPr>
              <a:t>解析:明白了孔子所说的“色难”是什么意思,孔子的孝道思想就明白了。孟子从反面指出不孝的行为,三次提到“不顾父母之养”,明显强调的是物质方面的。两种孝道观各有各的道理。比较而言,孔子并没有否定物质上的奉养,而是在此基础上提出要重视在精神上孝顺父母,更值得肯定。</a:t>
            </a:r>
            <a:endParaRPr lang="zh-CN" altLang="en-US" sz="3200" b="1"/>
          </a:p>
          <a:p>
            <a:endParaRPr lang="zh-CN" altLang="en-US" sz="3200" b="1"/>
          </a:p>
          <a:p>
            <a:pPr marL="0" indent="0">
              <a:buNone/>
            </a:pPr>
            <a:endParaRPr lang="zh-CN" altLang="en-US" sz="3200" b="1"/>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5725" y="146685"/>
            <a:ext cx="11786870" cy="5812790"/>
          </a:xfrm>
        </p:spPr>
        <p:txBody>
          <a:bodyPr>
            <a:noAutofit/>
          </a:bodyPr>
          <a:lstStyle/>
          <a:p>
            <a:r>
              <a:rPr lang="zh-CN" altLang="en-US" sz="3200" b="1" dirty="0">
                <a:sym typeface="+mn-ea"/>
              </a:rPr>
              <a:t>(1)指出上面两段文字中孔子与孟子对“孝道”理解的不同之处。</a:t>
            </a:r>
          </a:p>
          <a:p>
            <a:r>
              <a:rPr lang="zh-CN" altLang="en-US" sz="3200" b="1" dirty="0">
                <a:sym typeface="+mn-ea"/>
              </a:rPr>
              <a:t>(1)孔子:注重精神方面的敬。孟子:注重物质方面的养。</a:t>
            </a:r>
          </a:p>
          <a:p>
            <a:r>
              <a:rPr lang="zh-CN" altLang="en-US" sz="3200" b="1" dirty="0">
                <a:sym typeface="+mn-ea"/>
              </a:rPr>
              <a:t> (2)这两种孝道观,你更倾向于哪一种?请表明观点并简述理由。</a:t>
            </a:r>
          </a:p>
          <a:p>
            <a:r>
              <a:rPr lang="zh-CN" altLang="en-US" sz="3200" b="1" dirty="0">
                <a:sym typeface="+mn-ea"/>
              </a:rPr>
              <a:t>(2)我更倾向于孔子的观点。因为在我看来,父母有事,子女效劳;有酒食,让给父母享用,并不是真正的孝,唯有“色难”即在父母面前永葆和颜悦色的敬意,才是发自内心的真正的孝,也是最难做到的。　我更倾向于孟子的观点。因为在我看来,精神方面对父母的心孝固然重要,但比较虚幻,作为子女,首先应该在物质方面满足父母的衣食所需,这是最实际,也是最能做到的,何况长期能做到这一点,本身也表明子女心存孝心。</a:t>
            </a:r>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amond(in)">
                                      <p:cBhvr>
                                        <p:cTn id="22"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normAutofit fontScale="92500"/>
          </a:bodyPr>
          <a:lstStyle/>
          <a:p>
            <a:r>
              <a:rPr lang="zh-CN" altLang="en-US" sz="3200"/>
              <a:t>▲学习与教育</a:t>
            </a:r>
          </a:p>
          <a:p>
            <a:r>
              <a:rPr lang="zh-CN" altLang="en-US" sz="3200"/>
              <a:t>  《诲人不倦》：孔子的教学智慧——因材施教，启发式教育，有教无类，述而不作等教育原则、方法及思想价值和现实意义。</a:t>
            </a:r>
          </a:p>
          <a:p>
            <a:endParaRPr lang="zh-CN" altLang="en-US" sz="3200"/>
          </a:p>
          <a:p>
            <a:r>
              <a:rPr lang="zh-CN" altLang="en-US" sz="3200"/>
              <a:t>  《高山仰止》：师生关系——高山仰止，用行舍藏，割鸡焉用牛刀，孔子的“围墙”。</a:t>
            </a:r>
          </a:p>
          <a:p>
            <a:r>
              <a:rPr lang="zh-CN" altLang="en-US" sz="3200"/>
              <a:t> 《沂水春风》：社会理想——子路、冉有、公西华、曾皙之志及性格，孔子的社会理 想，礼乐治国，孔子的形象。</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185420" y="251460"/>
            <a:ext cx="11821795" cy="6494780"/>
          </a:xfrm>
        </p:spPr>
        <p:txBody>
          <a:bodyPr>
            <a:normAutofit/>
          </a:bodyPr>
          <a:lstStyle/>
          <a:p>
            <a:r>
              <a:rPr lang="zh-CN" altLang="en-US" sz="3600" b="1" dirty="0"/>
              <a:t>阅读下面的文字,完成题目。</a:t>
            </a:r>
          </a:p>
          <a:p>
            <a:r>
              <a:rPr lang="zh-CN" altLang="en-US" sz="3600" b="1" dirty="0"/>
              <a:t>孔子谓季氏:“八佾舞于庭,是可忍也,孰不可忍也?”</a:t>
            </a:r>
          </a:p>
          <a:p>
            <a:r>
              <a:rPr lang="zh-CN" altLang="en-US" sz="3600" b="1" dirty="0"/>
              <a:t>颜渊问仁。子曰:“克己复礼为仁。一日克己复礼,天下归仁焉。为仁由己,而由人乎哉?”</a:t>
            </a:r>
          </a:p>
          <a:p>
            <a:r>
              <a:rPr lang="zh-CN" altLang="en-US" sz="3600" b="1" dirty="0"/>
              <a:t>子曰:“礼云礼云,玉帛云乎哉?乐云乐云,钟鼓云乎哉?”</a:t>
            </a:r>
          </a:p>
          <a:p>
            <a:r>
              <a:rPr lang="zh-CN" altLang="en-US" sz="3600" b="1" dirty="0"/>
              <a:t>子曰:“人而不仁,如礼何?人而不仁,如乐何?”</a:t>
            </a:r>
          </a:p>
          <a:p>
            <a:r>
              <a:rPr lang="zh-CN" altLang="en-US" sz="3600" b="1" dirty="0"/>
              <a:t>(1)孔子为什么认为季氏用八佾舞是件不能容忍的事?</a:t>
            </a:r>
          </a:p>
          <a:p>
            <a:r>
              <a:rPr lang="zh-CN" altLang="en-US" sz="3600" b="1" dirty="0"/>
              <a:t> (2)以上章句中孔子强调了“礼”“乐”“仁”三者的关系,请用自己的话说说它们之间的关系。</a:t>
            </a:r>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heckerboard(across)">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checkerboard(across)">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checkerboard(across)">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checkerboard(across)">
                                      <p:cBhvr>
                                        <p:cTn id="3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235585" y="364490"/>
            <a:ext cx="11670030" cy="5812790"/>
          </a:xfrm>
        </p:spPr>
        <p:txBody>
          <a:bodyPr>
            <a:normAutofit/>
          </a:bodyPr>
          <a:lstStyle/>
          <a:p>
            <a:r>
              <a:rPr lang="zh-CN" altLang="en-US" sz="3200" b="1">
                <a:sym typeface="+mn-ea"/>
              </a:rPr>
              <a:t>(1)孔子为什么认为季氏用八佾舞是件不能容忍的事?</a:t>
            </a:r>
            <a:endParaRPr lang="zh-CN" altLang="en-US" sz="3200" b="1"/>
          </a:p>
          <a:p>
            <a:r>
              <a:rPr lang="zh-CN" altLang="en-US" sz="3200" b="1">
                <a:sym typeface="+mn-ea"/>
              </a:rPr>
              <a:t>    不合周礼的规定。按照周礼,天子才能有八佾,季氏是大夫,只能有四佾,用八佾是对天子的僭越,僭越就是犯上。不合仁的要求。犯上就会作乱,没有规矩不成方圆,天下就会乱套,这是最大的不仁,所以孔子不能容忍。  </a:t>
            </a:r>
            <a:endParaRPr lang="zh-CN" altLang="en-US" sz="3200" b="1"/>
          </a:p>
          <a:p>
            <a:r>
              <a:rPr lang="zh-CN" altLang="en-US" sz="3200" b="1">
                <a:sym typeface="+mn-ea"/>
              </a:rPr>
              <a:t> (2)以上章句中孔子强调了“礼”“乐”“仁”三者的关系,请用自己的话说说它们之间的关系。</a:t>
            </a:r>
            <a:endParaRPr lang="zh-CN" altLang="en-US" sz="3200" b="1"/>
          </a:p>
          <a:p>
            <a:r>
              <a:rPr lang="zh-CN" altLang="en-US" sz="3200" b="1">
                <a:sym typeface="+mn-ea"/>
              </a:rPr>
              <a:t>    乐是表达人们思想情感的一种形式,在古代它也是礼的一部分。礼与乐都是外在的表现,而仁则是人们内心的道德情感和要求,所以乐必须反映人们的道德。这里,孔子把礼、乐与仁紧紧联系起来,认为没有仁德的人根本谈不上礼、乐的问题。</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amond(in)">
                                      <p:cBhvr>
                                        <p:cTn id="22"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185420" y="80645"/>
            <a:ext cx="12055475" cy="6777355"/>
          </a:xfrm>
        </p:spPr>
        <p:txBody>
          <a:bodyPr>
            <a:noAutofit/>
          </a:bodyPr>
          <a:lstStyle/>
          <a:p>
            <a:r>
              <a:rPr lang="zh-CN" altLang="en-US" b="1" dirty="0"/>
              <a:t>阅读下面三段文字,完成问题。</a:t>
            </a:r>
          </a:p>
          <a:p>
            <a:r>
              <a:rPr lang="zh-CN" altLang="en-US" b="1" dirty="0"/>
              <a:t>　①子曰:“由!诲女知之乎?知之为知之,不知为不知,是知也。”(《论语·为政》)</a:t>
            </a:r>
          </a:p>
          <a:p>
            <a:r>
              <a:rPr lang="zh-CN" altLang="en-US" b="1" dirty="0"/>
              <a:t>　②君子于其所不知,盖阙如也。(《论语·子路》)</a:t>
            </a:r>
          </a:p>
          <a:p>
            <a:r>
              <a:rPr lang="zh-CN" altLang="en-US" b="1" dirty="0"/>
              <a:t>③世界著名物理学家、获诺贝尔物理学奖的美籍华人丁肇中在接受中央电视台《东方之子》采访时,曾对很多问题都表示“不知道”。前一阶段又听说他在为南航师生作学术报告时,面对同学提问又是“三问三不知”:“您觉得人类在太空能找到暗物质和反物质吗?”“不知道”;“您觉得您从事的科学实验有什么经济价值吗?”“不知道”;“您能不能谈谈物理学未来20年的发展方向?”“不知道”。三问三不知!这让在场的所有同学意外,但不久就赢得全场热烈的掌声。</a:t>
            </a:r>
          </a:p>
          <a:p>
            <a:r>
              <a:rPr lang="zh-CN" altLang="en-US" b="1" dirty="0"/>
              <a:t>(1)根据①②的文字我们可以看出孔子基本的治学精神是什么?</a:t>
            </a:r>
          </a:p>
          <a:p>
            <a:r>
              <a:rPr lang="zh-CN" altLang="en-US" b="1" dirty="0"/>
              <a:t> (2)结合①②的文字,请谈一下你对丁肇中先生“三问三不知”的看法。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amond(in)">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diamond(in)">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diamond(in)">
                                      <p:cBhvr>
                                        <p:cTn id="32"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50800" y="230505"/>
            <a:ext cx="11821160" cy="5996940"/>
          </a:xfrm>
        </p:spPr>
        <p:txBody>
          <a:bodyPr>
            <a:noAutofit/>
          </a:bodyPr>
          <a:lstStyle/>
          <a:p>
            <a:r>
              <a:rPr lang="zh-CN" altLang="en-US" sz="3200" b="1"/>
              <a:t>解析:从孔子两段言论中可以看出,孔子治学是“知之为知之,不知为不知”“不知道不要妄说”,由此可见,孔子的治学精神是“实事求是”。而材料③中,丁肇中“三问三不知”正是体现了这一点。只要围绕材料简要分析阐述,即可解决第(2)问。</a:t>
            </a:r>
          </a:p>
          <a:p>
            <a:r>
              <a:rPr lang="zh-CN" altLang="en-US" sz="3200" b="1"/>
              <a:t>(1)根据①②的文字我们可以看出孔子基本的治学精神是什么?</a:t>
            </a:r>
          </a:p>
          <a:p>
            <a:r>
              <a:rPr lang="zh-CN" altLang="en-US" sz="3200" b="1"/>
              <a:t>参考答案:(1)实事求是(知道的就是知道,知道几分就是知道几分,不知道的就是不知道,不妄说。)</a:t>
            </a:r>
          </a:p>
          <a:p>
            <a:r>
              <a:rPr lang="zh-CN" altLang="en-US" sz="3200" b="1"/>
              <a:t> (2)结合①②的文字,请谈一下你对丁肇中先生“三问三不知”的看法。</a:t>
            </a:r>
          </a:p>
          <a:p>
            <a:r>
              <a:rPr lang="zh-CN" altLang="en-US" sz="3200" b="1"/>
              <a:t>丁先生的“不知道”体现着一种做人的谦逊和科学家治学的严谨态度,是对孔子的治学精神的继承。对不知道的东西,我们不仅应当老实地承认“不知道”,而且要敢于说“不知道”。学人只有秉持这样的治学态度,才能不断地“格物致知”,获得新认识,达到新境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四、知其不可而为之</a:t>
            </a:r>
            <a:r>
              <a:rPr lang="zh-CN" altLang="en-US" dirty="0" smtClean="0"/>
              <a:t/>
            </a:r>
            <a:br>
              <a:rPr lang="zh-CN" altLang="en-US" dirty="0" smtClean="0"/>
            </a:br>
            <a:endParaRPr lang="zh-CN" altLang="en-US" dirty="0"/>
          </a:p>
        </p:txBody>
      </p:sp>
      <p:sp>
        <p:nvSpPr>
          <p:cNvPr id="5" name="内容占位符 4"/>
          <p:cNvSpPr>
            <a:spLocks noGrp="1"/>
          </p:cNvSpPr>
          <p:nvPr>
            <p:ph idx="1"/>
          </p:nvPr>
        </p:nvSpPr>
        <p:spPr/>
        <p:txBody>
          <a:bodyPr/>
          <a:lstStyle/>
          <a:p>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498764"/>
            <a:ext cx="10515600" cy="5678199"/>
          </a:xfrm>
        </p:spPr>
        <p:txBody>
          <a:bodyPr>
            <a:normAutofit/>
          </a:bodyPr>
          <a:lstStyle/>
          <a:p>
            <a:r>
              <a:rPr lang="en-US" sz="3600" b="1" dirty="0" smtClean="0"/>
              <a:t>1</a:t>
            </a:r>
            <a:r>
              <a:rPr lang="zh-CN" altLang="en-US" sz="3600" b="1" dirty="0" smtClean="0"/>
              <a:t>．孔子的人生态度：无可无不可</a:t>
            </a:r>
          </a:p>
          <a:p>
            <a:r>
              <a:rPr lang="zh-CN" altLang="en-US" sz="3600" b="1" dirty="0" smtClean="0"/>
              <a:t>逸民：伯夷、叔齐、虞仲、夷逸、朱张、柳下惠、少连。子曰：“不降其志，不辱其身，伯夷、叔齐与！”谓：“柳下惠、少连，降志辱身矣。言中伦，行中虑，其斯而已矣。”谓：“虞仲、夷逸，隐居放言。身中清，废中权。”“我则异于是，无可无不可。”</a:t>
            </a:r>
          </a:p>
          <a:p>
            <a:endParaRPr lang="zh-CN" altLang="en-US" sz="3600"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311727" y="409903"/>
            <a:ext cx="11042073" cy="5767060"/>
          </a:xfrm>
        </p:spPr>
        <p:txBody>
          <a:bodyPr>
            <a:noAutofit/>
          </a:bodyPr>
          <a:lstStyle/>
          <a:p>
            <a:r>
              <a:rPr lang="en-US" sz="3600" b="1" dirty="0" smtClean="0"/>
              <a:t>[</a:t>
            </a:r>
            <a:r>
              <a:rPr lang="zh-CN" altLang="en-US" sz="3600" b="1" dirty="0" smtClean="0"/>
              <a:t>解说</a:t>
            </a:r>
            <a:r>
              <a:rPr lang="en-US" sz="3600" b="1" dirty="0" smtClean="0"/>
              <a:t>]</a:t>
            </a:r>
            <a:r>
              <a:rPr lang="zh-CN" altLang="en-US" sz="3600" b="1" dirty="0" smtClean="0"/>
              <a:t>根据孟子的解释，这种态度具体说来就是“可以仕则仕，可以止则止，可以久则久，可以速则速”（孟子</a:t>
            </a:r>
            <a:r>
              <a:rPr lang="en-US" altLang="zh-CN" sz="3600" b="1" dirty="0" smtClean="0"/>
              <a:t>《</a:t>
            </a:r>
            <a:r>
              <a:rPr lang="zh-CN" altLang="en-US" sz="3600" b="1" dirty="0" smtClean="0"/>
              <a:t>公孙丑上</a:t>
            </a:r>
            <a:r>
              <a:rPr lang="en-US" altLang="zh-CN" sz="3600" b="1" dirty="0" smtClean="0"/>
              <a:t>》</a:t>
            </a:r>
            <a:r>
              <a:rPr lang="zh-CN" altLang="en-US" sz="3600" b="1" dirty="0" smtClean="0"/>
              <a:t>）。这些并不表明孔子无一贯的处世之道，也不是说他的人生观自相矛盾，而是说明他的无可无不可的人生态度是根据时代、环境、个人的境遇和才能来确定恰当的生活样式和人生途径。孟子称孔子为“圣之时者也”、即趋时的圣人，可以说是这种态度的一个准确的描绘和概括。</a:t>
            </a:r>
            <a:endParaRPr lang="en-US" altLang="zh-CN" sz="3600" b="1" dirty="0" smtClean="0"/>
          </a:p>
          <a:p>
            <a:r>
              <a:rPr lang="zh-CN" altLang="en-US" sz="3600" b="1" dirty="0" smtClean="0"/>
              <a:t>陈成子弑简公章（</a:t>
            </a:r>
            <a:r>
              <a:rPr lang="en-US" sz="3600" b="1" dirty="0" smtClean="0"/>
              <a:t>14.21</a:t>
            </a:r>
            <a:r>
              <a:rPr lang="zh-CN" altLang="en-US" sz="3600" b="1" dirty="0" smtClean="0"/>
              <a:t>）</a:t>
            </a:r>
            <a:r>
              <a:rPr lang="en-US" altLang="zh-CN" sz="3600" b="1" dirty="0" smtClean="0"/>
              <a:t>——</a:t>
            </a:r>
            <a:r>
              <a:rPr lang="zh-CN" altLang="en-US" sz="3600" b="1" dirty="0" smtClean="0"/>
              <a:t>充分体现孔子的人生态度：</a:t>
            </a:r>
            <a:endParaRPr lang="en-US" altLang="zh-CN" sz="3600" b="1" dirty="0" smtClean="0"/>
          </a:p>
          <a:p>
            <a:r>
              <a:rPr lang="zh-CN" altLang="en-US" sz="3600" b="1" dirty="0" smtClean="0"/>
              <a:t>无可而无不可。</a:t>
            </a:r>
          </a:p>
          <a:p>
            <a:pPr>
              <a:buNone/>
            </a:pPr>
            <a:endParaRPr lang="zh-CN" altLang="en-US" sz="3600" b="1" dirty="0" smtClean="0"/>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748145"/>
            <a:ext cx="10515600" cy="5428818"/>
          </a:xfrm>
        </p:spPr>
        <p:txBody>
          <a:bodyPr>
            <a:normAutofit/>
          </a:bodyPr>
          <a:lstStyle/>
          <a:p>
            <a:r>
              <a:rPr lang="en-US" sz="4000" b="1" dirty="0" smtClean="0"/>
              <a:t>2</a:t>
            </a:r>
            <a:r>
              <a:rPr lang="zh-CN" altLang="en-US" sz="4000" b="1" dirty="0" smtClean="0"/>
              <a:t>．孔子的实践精神：知其不可而为之</a:t>
            </a:r>
          </a:p>
          <a:p>
            <a:r>
              <a:rPr lang="zh-CN" altLang="en-US" sz="4000" b="1" dirty="0" smtClean="0"/>
              <a:t>子路宿于石门章（</a:t>
            </a:r>
            <a:r>
              <a:rPr lang="en-US" sz="4000" b="1" dirty="0" smtClean="0"/>
              <a:t>14.38</a:t>
            </a:r>
            <a:r>
              <a:rPr lang="zh-CN" altLang="en-US" sz="4000" b="1" dirty="0" smtClean="0"/>
              <a:t>）</a:t>
            </a:r>
            <a:endParaRPr lang="en-US" altLang="zh-CN" sz="4000" b="1" dirty="0" smtClean="0"/>
          </a:p>
          <a:p>
            <a:r>
              <a:rPr lang="en-US" altLang="zh-CN" sz="4000" b="1" dirty="0" smtClean="0"/>
              <a:t>——</a:t>
            </a:r>
            <a:r>
              <a:rPr lang="zh-CN" altLang="en-US" sz="4000" b="1" dirty="0" smtClean="0"/>
              <a:t>高度概括孔子的实践精神：</a:t>
            </a:r>
            <a:endParaRPr lang="en-US" altLang="zh-CN" sz="4000" b="1" dirty="0" smtClean="0"/>
          </a:p>
          <a:p>
            <a:r>
              <a:rPr lang="zh-CN" altLang="en-US" sz="4000" b="1" dirty="0" smtClean="0"/>
              <a:t>知其不可而为之。</a:t>
            </a:r>
          </a:p>
          <a:p>
            <a:endParaRPr lang="zh-CN" alt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299545"/>
            <a:ext cx="10515600" cy="5877418"/>
          </a:xfrm>
        </p:spPr>
        <p:txBody>
          <a:bodyPr>
            <a:normAutofit/>
          </a:bodyPr>
          <a:lstStyle/>
          <a:p>
            <a:r>
              <a:rPr lang="en-US" sz="3600" b="1" dirty="0" smtClean="0"/>
              <a:t>3</a:t>
            </a:r>
            <a:r>
              <a:rPr lang="zh-CN" altLang="en-US" sz="3600" b="1" dirty="0" smtClean="0"/>
              <a:t>．“避人之士”（避政：避开坏的政治）与“避世之士”（避世：干脆不问世事）</a:t>
            </a:r>
          </a:p>
          <a:p>
            <a:r>
              <a:rPr lang="zh-CN" altLang="en-US" sz="3600" b="1" dirty="0" smtClean="0"/>
              <a:t>楚狂接舆歌而过孔子章（</a:t>
            </a:r>
            <a:r>
              <a:rPr lang="en-US" sz="3600" b="1" dirty="0" smtClean="0"/>
              <a:t>18.5</a:t>
            </a:r>
            <a:r>
              <a:rPr lang="zh-CN" altLang="en-US" sz="3600" b="1" dirty="0" smtClean="0"/>
              <a:t>）</a:t>
            </a:r>
            <a:r>
              <a:rPr lang="en-US" altLang="zh-CN" sz="3600" b="1" dirty="0" smtClean="0"/>
              <a:t>——</a:t>
            </a:r>
            <a:r>
              <a:rPr lang="zh-CN" altLang="en-US" sz="3600" b="1" dirty="0" smtClean="0"/>
              <a:t>天下无道：</a:t>
            </a:r>
            <a:endParaRPr lang="en-US" altLang="zh-CN" sz="3600" b="1" dirty="0" smtClean="0"/>
          </a:p>
          <a:p>
            <a:r>
              <a:rPr lang="zh-CN" altLang="en-US" sz="3600" b="1" dirty="0" smtClean="0"/>
              <a:t>何德之衰</a:t>
            </a:r>
            <a:r>
              <a:rPr lang="en-US" sz="3600" b="1" dirty="0" smtClean="0"/>
              <a:t>  </a:t>
            </a:r>
            <a:r>
              <a:rPr lang="zh-CN" altLang="en-US" sz="3600" b="1" dirty="0" smtClean="0"/>
              <a:t>从政者殆</a:t>
            </a:r>
          </a:p>
          <a:p>
            <a:r>
              <a:rPr lang="en-US" sz="3600" b="1" dirty="0" smtClean="0"/>
              <a:t>    </a:t>
            </a:r>
            <a:r>
              <a:rPr lang="zh-CN" altLang="en-US" sz="3600" b="1" dirty="0" smtClean="0"/>
              <a:t>孔子避政不避“避世之士”：</a:t>
            </a:r>
            <a:endParaRPr lang="en-US" altLang="zh-CN" sz="3600" b="1" dirty="0" smtClean="0"/>
          </a:p>
          <a:p>
            <a:r>
              <a:rPr lang="zh-CN" altLang="en-US" sz="3600" b="1" dirty="0" smtClean="0"/>
              <a:t>孔子下，欲与之言</a:t>
            </a:r>
          </a:p>
          <a:p>
            <a:r>
              <a:rPr lang="en-US" sz="3600" b="1" dirty="0" smtClean="0"/>
              <a:t> </a:t>
            </a:r>
            <a:r>
              <a:rPr lang="zh-CN" altLang="en-US" sz="3600" b="1" dirty="0" smtClean="0"/>
              <a:t>接舆避世避“避人之士”：</a:t>
            </a:r>
            <a:endParaRPr lang="en-US" altLang="zh-CN" sz="3600" b="1" dirty="0" smtClean="0"/>
          </a:p>
          <a:p>
            <a:r>
              <a:rPr lang="zh-CN" altLang="en-US" sz="3600" b="1" dirty="0" smtClean="0"/>
              <a:t>趋而辟之</a:t>
            </a:r>
          </a:p>
          <a:p>
            <a:r>
              <a:rPr lang="zh-CN" altLang="en-US" sz="3600" b="1" dirty="0" smtClean="0"/>
              <a:t>暗含“知其不可而为之”。</a:t>
            </a:r>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amond(in)">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diamond(in)">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diamond(in)">
                                      <p:cBhvr>
                                        <p:cTn id="32" dur="2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diamond(in)">
                                      <p:cBhvr>
                                        <p:cTn id="37" dur="20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diamond(in)">
                                      <p:cBhvr>
                                        <p:cTn id="42" dur="20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457200"/>
            <a:ext cx="10515600" cy="5719763"/>
          </a:xfrm>
        </p:spPr>
        <p:txBody>
          <a:bodyPr>
            <a:normAutofit/>
          </a:bodyPr>
          <a:lstStyle/>
          <a:p>
            <a:r>
              <a:rPr lang="zh-CN" altLang="en-US" sz="3600" b="1" dirty="0" smtClean="0"/>
              <a:t>子路从而后，遇丈人章（</a:t>
            </a:r>
            <a:r>
              <a:rPr lang="en-US" sz="3600" b="1" dirty="0" smtClean="0"/>
              <a:t>18.7</a:t>
            </a:r>
            <a:r>
              <a:rPr lang="zh-CN" altLang="en-US" sz="3600" b="1" dirty="0" smtClean="0"/>
              <a:t>）</a:t>
            </a:r>
            <a:r>
              <a:rPr lang="en-US" altLang="zh-CN" sz="3600" b="1" dirty="0" smtClean="0"/>
              <a:t>——</a:t>
            </a:r>
            <a:r>
              <a:rPr lang="zh-CN" altLang="en-US" sz="3600" b="1" dirty="0" smtClean="0"/>
              <a:t>天下无道，孔子有悲天悯人之心</a:t>
            </a:r>
          </a:p>
          <a:p>
            <a:r>
              <a:rPr lang="en-US" sz="3600" b="1" dirty="0" smtClean="0"/>
              <a:t> </a:t>
            </a:r>
            <a:r>
              <a:rPr lang="zh-CN" altLang="en-US" sz="3600" b="1" dirty="0" smtClean="0"/>
              <a:t>孔子避政不避“避世之士”：</a:t>
            </a:r>
            <a:endParaRPr lang="en-US" altLang="zh-CN" sz="3600" b="1" dirty="0" smtClean="0"/>
          </a:p>
          <a:p>
            <a:r>
              <a:rPr lang="zh-CN" altLang="en-US" sz="3600" b="1" dirty="0" smtClean="0"/>
              <a:t>使子路反见之</a:t>
            </a:r>
          </a:p>
          <a:p>
            <a:r>
              <a:rPr lang="zh-CN" altLang="en-US" sz="3600" b="1" dirty="0" smtClean="0"/>
              <a:t>丈人避世避“避人之士”：</a:t>
            </a:r>
            <a:endParaRPr lang="en-US" altLang="zh-CN" sz="3600" b="1" dirty="0" smtClean="0"/>
          </a:p>
          <a:p>
            <a:r>
              <a:rPr lang="zh-CN" altLang="en-US" sz="3600" b="1" dirty="0" smtClean="0"/>
              <a:t>至，则行矣</a:t>
            </a:r>
          </a:p>
          <a:p>
            <a:r>
              <a:rPr lang="en-US" sz="3600" b="1" dirty="0" smtClean="0"/>
              <a:t> </a:t>
            </a:r>
            <a:r>
              <a:rPr lang="zh-CN" altLang="en-US" sz="3600" b="1" dirty="0" smtClean="0"/>
              <a:t>暗含“知其不可而为之”。</a:t>
            </a:r>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amond(in)">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diamond(in)">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diamond(in)">
                                      <p:cBhvr>
                                        <p:cTn id="32"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r>
              <a:rPr lang="zh-CN" altLang="en-US" sz="3600" b="1"/>
              <a:t>▲哲学</a:t>
            </a:r>
          </a:p>
          <a:p>
            <a:r>
              <a:rPr lang="zh-CN" altLang="en-US" sz="3600" b="1"/>
              <a:t>  《中庸之道》：哲学思想——中庸之道，和而不同，“中庸”“和”的精神实质。</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561109" y="394855"/>
            <a:ext cx="10792691" cy="5782108"/>
          </a:xfrm>
        </p:spPr>
        <p:txBody>
          <a:bodyPr>
            <a:normAutofit/>
          </a:bodyPr>
          <a:lstStyle/>
          <a:p>
            <a:r>
              <a:rPr lang="zh-CN" altLang="en-US" sz="3600" b="1" dirty="0" smtClean="0"/>
              <a:t>长沮、桀溺耦而耕章（</a:t>
            </a:r>
            <a:r>
              <a:rPr lang="en-US" sz="3600" b="1" dirty="0" smtClean="0"/>
              <a:t>18.6</a:t>
            </a:r>
            <a:r>
              <a:rPr lang="zh-CN" altLang="en-US" sz="3600" b="1" dirty="0" smtClean="0"/>
              <a:t>）</a:t>
            </a:r>
            <a:r>
              <a:rPr lang="en-US" sz="3600" b="1" dirty="0" smtClean="0"/>
              <a:t>  </a:t>
            </a:r>
            <a:r>
              <a:rPr lang="en-US" altLang="zh-CN" sz="3600" b="1" dirty="0" smtClean="0"/>
              <a:t>——</a:t>
            </a:r>
            <a:r>
              <a:rPr lang="zh-CN" altLang="en-US" sz="3600" b="1" dirty="0" smtClean="0"/>
              <a:t>天下无道：涛涛者，天下皆是也</a:t>
            </a:r>
          </a:p>
          <a:p>
            <a:r>
              <a:rPr lang="zh-CN" altLang="en-US" sz="3600" b="1" dirty="0" smtClean="0"/>
              <a:t>孔子乃“避人之士”</a:t>
            </a:r>
          </a:p>
          <a:p>
            <a:r>
              <a:rPr lang="en-US" sz="3600" b="1" dirty="0" smtClean="0"/>
              <a:t> </a:t>
            </a:r>
            <a:r>
              <a:rPr lang="zh-CN" altLang="en-US" sz="3600" b="1" dirty="0" smtClean="0"/>
              <a:t>长沮、桀溺乃“避人之士”</a:t>
            </a:r>
          </a:p>
          <a:p>
            <a:r>
              <a:rPr lang="en-US" sz="3600" b="1" dirty="0" smtClean="0"/>
              <a:t> </a:t>
            </a:r>
            <a:r>
              <a:rPr lang="zh-CN" altLang="en-US" sz="3600" b="1" dirty="0" smtClean="0"/>
              <a:t>坚持“知其不可而为之”</a:t>
            </a:r>
            <a:r>
              <a:rPr lang="en-US" altLang="zh-CN" sz="3600" b="1" dirty="0" smtClean="0"/>
              <a:t>——</a:t>
            </a:r>
            <a:r>
              <a:rPr lang="zh-CN" altLang="en-US" sz="3600" b="1" dirty="0" smtClean="0"/>
              <a:t>天下有道，丘不与易也</a:t>
            </a:r>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amond(in)">
                                      <p:cBhvr>
                                        <p:cTn id="22"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53291" y="394856"/>
            <a:ext cx="11450782" cy="6463144"/>
          </a:xfrm>
        </p:spPr>
        <p:txBody>
          <a:bodyPr>
            <a:normAutofit/>
          </a:bodyPr>
          <a:lstStyle/>
          <a:p>
            <a:r>
              <a:rPr lang="en-US" sz="3600" b="1" dirty="0" smtClean="0"/>
              <a:t>4</a:t>
            </a:r>
            <a:r>
              <a:rPr lang="zh-CN" altLang="en-US" sz="3600" b="1" dirty="0" smtClean="0"/>
              <a:t>．孔子的理想（行道推仁）与现实（击磬于卫）的矛盾</a:t>
            </a:r>
          </a:p>
          <a:p>
            <a:r>
              <a:rPr lang="zh-CN" altLang="en-US" sz="3600" b="1" dirty="0" smtClean="0"/>
              <a:t>子击磬于卫章（</a:t>
            </a:r>
            <a:r>
              <a:rPr lang="en-US" sz="3600" b="1" dirty="0" smtClean="0"/>
              <a:t>14.39</a:t>
            </a:r>
            <a:r>
              <a:rPr lang="zh-CN" altLang="en-US" sz="3600" b="1" dirty="0" smtClean="0"/>
              <a:t>）</a:t>
            </a:r>
            <a:endParaRPr lang="en-US" altLang="zh-CN" sz="3600" b="1" dirty="0" smtClean="0"/>
          </a:p>
          <a:p>
            <a:r>
              <a:rPr lang="en-US" altLang="zh-CN" sz="3600" b="1" dirty="0" smtClean="0"/>
              <a:t>——</a:t>
            </a:r>
            <a:r>
              <a:rPr lang="zh-CN" altLang="en-US" sz="3600" b="1" dirty="0" smtClean="0"/>
              <a:t>不被认可：</a:t>
            </a:r>
            <a:r>
              <a:rPr lang="en-US" altLang="zh-CN" sz="3600" b="1" dirty="0" smtClean="0"/>
              <a:t> </a:t>
            </a:r>
            <a:r>
              <a:rPr lang="zh-CN" altLang="en-US" sz="3600" b="1" dirty="0" smtClean="0"/>
              <a:t>莫己知也</a:t>
            </a:r>
          </a:p>
          <a:p>
            <a:r>
              <a:rPr lang="en-US" sz="3600" b="1" dirty="0" smtClean="0"/>
              <a:t>     </a:t>
            </a:r>
            <a:r>
              <a:rPr lang="zh-CN" altLang="en-US" sz="3600" b="1" dirty="0" smtClean="0"/>
              <a:t>陷入困境：</a:t>
            </a:r>
            <a:r>
              <a:rPr lang="en-US" altLang="zh-CN" sz="3600" b="1" dirty="0" smtClean="0"/>
              <a:t>  </a:t>
            </a:r>
            <a:r>
              <a:rPr lang="zh-CN" altLang="en-US" sz="3600" b="1" dirty="0" smtClean="0"/>
              <a:t>击磬</a:t>
            </a:r>
            <a:r>
              <a:rPr lang="en-US" sz="3600" b="1" dirty="0" smtClean="0"/>
              <a:t>  </a:t>
            </a:r>
            <a:r>
              <a:rPr lang="zh-CN" altLang="en-US" sz="3600" b="1" dirty="0" smtClean="0"/>
              <a:t>鄙哉，硁硁乎</a:t>
            </a:r>
          </a:p>
          <a:p>
            <a:r>
              <a:rPr lang="zh-CN" altLang="en-US" sz="3600" b="1" dirty="0" smtClean="0"/>
              <a:t>    产生动摇：</a:t>
            </a:r>
            <a:r>
              <a:rPr lang="en-US" altLang="zh-CN" sz="3600" b="1" dirty="0" smtClean="0"/>
              <a:t>   </a:t>
            </a:r>
            <a:r>
              <a:rPr lang="zh-CN" altLang="en-US" sz="3600" b="1" dirty="0" smtClean="0"/>
              <a:t>果哉！末之难矣</a:t>
            </a:r>
          </a:p>
          <a:p>
            <a:r>
              <a:rPr lang="zh-CN" altLang="en-US" sz="3600" b="1" dirty="0" smtClean="0"/>
              <a:t>凤鸟不至章（</a:t>
            </a:r>
            <a:r>
              <a:rPr lang="en-US" sz="3600" b="1" dirty="0" smtClean="0"/>
              <a:t>9.9</a:t>
            </a:r>
            <a:r>
              <a:rPr lang="zh-CN" altLang="en-US" sz="3600" b="1" dirty="0" smtClean="0"/>
              <a:t>）</a:t>
            </a:r>
            <a:r>
              <a:rPr lang="en-US" sz="3600" b="1" dirty="0" smtClean="0"/>
              <a:t>   </a:t>
            </a:r>
          </a:p>
          <a:p>
            <a:r>
              <a:rPr lang="en-US" sz="3600" b="1" dirty="0" smtClean="0"/>
              <a:t> </a:t>
            </a:r>
            <a:r>
              <a:rPr lang="en-US" altLang="zh-CN" sz="3600" b="1" dirty="0" smtClean="0"/>
              <a:t>——</a:t>
            </a:r>
            <a:r>
              <a:rPr lang="zh-CN" altLang="en-US" sz="3600" b="1" dirty="0" smtClean="0"/>
              <a:t>接受现实：凤鸟不至，河不出图</a:t>
            </a:r>
          </a:p>
          <a:p>
            <a:r>
              <a:rPr lang="zh-CN" altLang="en-US" sz="3600" b="1" dirty="0" smtClean="0"/>
              <a:t>     流露放弃：吾已矣夫</a:t>
            </a:r>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1" nodeType="clickEffect">
                                  <p:stCondLst>
                                    <p:cond delay="0"/>
                                  </p:stCondLst>
                                  <p:childTnLst>
                                    <p:set>
                                      <p:cBhvr>
                                        <p:cTn id="54" dur="1" fill="hold">
                                          <p:stCondLst>
                                            <p:cond delay="0"/>
                                          </p:stCondLst>
                                        </p:cTn>
                                        <p:tgtEl>
                                          <p:spTgt spid="5">
                                            <p:txEl>
                                              <p:pRg st="0" end="0"/>
                                            </p:txEl>
                                          </p:spTgt>
                                        </p:tgtEl>
                                        <p:attrNameLst>
                                          <p:attrName>style.visibility</p:attrName>
                                        </p:attrNameLst>
                                      </p:cBhvr>
                                      <p:to>
                                        <p:strVal val="visible"/>
                                      </p:to>
                                    </p:set>
                                    <p:animEffect transition="in" filter="box(in)">
                                      <p:cBhvr>
                                        <p:cTn id="55" dur="500"/>
                                        <p:tgtEl>
                                          <p:spTgt spid="5">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grpId="1" nodeType="clickEffect">
                                  <p:stCondLst>
                                    <p:cond delay="0"/>
                                  </p:stCondLst>
                                  <p:childTnLst>
                                    <p:set>
                                      <p:cBhvr>
                                        <p:cTn id="59" dur="1" fill="hold">
                                          <p:stCondLst>
                                            <p:cond delay="0"/>
                                          </p:stCondLst>
                                        </p:cTn>
                                        <p:tgtEl>
                                          <p:spTgt spid="5">
                                            <p:txEl>
                                              <p:pRg st="1" end="1"/>
                                            </p:txEl>
                                          </p:spTgt>
                                        </p:tgtEl>
                                        <p:attrNameLst>
                                          <p:attrName>style.visibility</p:attrName>
                                        </p:attrNameLst>
                                      </p:cBhvr>
                                      <p:to>
                                        <p:strVal val="visible"/>
                                      </p:to>
                                    </p:set>
                                    <p:animEffect transition="in" filter="box(in)">
                                      <p:cBhvr>
                                        <p:cTn id="60" dur="500"/>
                                        <p:tgtEl>
                                          <p:spTgt spid="5">
                                            <p:txEl>
                                              <p:pRg st="1" end="1"/>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grpId="1" nodeType="clickEffect">
                                  <p:stCondLst>
                                    <p:cond delay="0"/>
                                  </p:stCondLst>
                                  <p:childTnLst>
                                    <p:set>
                                      <p:cBhvr>
                                        <p:cTn id="64" dur="1" fill="hold">
                                          <p:stCondLst>
                                            <p:cond delay="0"/>
                                          </p:stCondLst>
                                        </p:cTn>
                                        <p:tgtEl>
                                          <p:spTgt spid="5">
                                            <p:txEl>
                                              <p:pRg st="2" end="2"/>
                                            </p:txEl>
                                          </p:spTgt>
                                        </p:tgtEl>
                                        <p:attrNameLst>
                                          <p:attrName>style.visibility</p:attrName>
                                        </p:attrNameLst>
                                      </p:cBhvr>
                                      <p:to>
                                        <p:strVal val="visible"/>
                                      </p:to>
                                    </p:set>
                                    <p:animEffect transition="in" filter="box(in)">
                                      <p:cBhvr>
                                        <p:cTn id="65" dur="500"/>
                                        <p:tgtEl>
                                          <p:spTgt spid="5">
                                            <p:txEl>
                                              <p:pRg st="2" end="2"/>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4" presetClass="entr" presetSubtype="16" fill="hold" grpId="1" nodeType="clickEffect">
                                  <p:stCondLst>
                                    <p:cond delay="0"/>
                                  </p:stCondLst>
                                  <p:childTnLst>
                                    <p:set>
                                      <p:cBhvr>
                                        <p:cTn id="69" dur="1" fill="hold">
                                          <p:stCondLst>
                                            <p:cond delay="0"/>
                                          </p:stCondLst>
                                        </p:cTn>
                                        <p:tgtEl>
                                          <p:spTgt spid="5">
                                            <p:txEl>
                                              <p:pRg st="3" end="3"/>
                                            </p:txEl>
                                          </p:spTgt>
                                        </p:tgtEl>
                                        <p:attrNameLst>
                                          <p:attrName>style.visibility</p:attrName>
                                        </p:attrNameLst>
                                      </p:cBhvr>
                                      <p:to>
                                        <p:strVal val="visible"/>
                                      </p:to>
                                    </p:set>
                                    <p:animEffect transition="in" filter="box(in)">
                                      <p:cBhvr>
                                        <p:cTn id="70" dur="500"/>
                                        <p:tgtEl>
                                          <p:spTgt spid="5">
                                            <p:txEl>
                                              <p:pRg st="3" end="3"/>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4" presetClass="entr" presetSubtype="16" fill="hold" grpId="1" nodeType="clickEffect">
                                  <p:stCondLst>
                                    <p:cond delay="0"/>
                                  </p:stCondLst>
                                  <p:childTnLst>
                                    <p:set>
                                      <p:cBhvr>
                                        <p:cTn id="74" dur="1" fill="hold">
                                          <p:stCondLst>
                                            <p:cond delay="0"/>
                                          </p:stCondLst>
                                        </p:cTn>
                                        <p:tgtEl>
                                          <p:spTgt spid="5">
                                            <p:txEl>
                                              <p:pRg st="4" end="4"/>
                                            </p:txEl>
                                          </p:spTgt>
                                        </p:tgtEl>
                                        <p:attrNameLst>
                                          <p:attrName>style.visibility</p:attrName>
                                        </p:attrNameLst>
                                      </p:cBhvr>
                                      <p:to>
                                        <p:strVal val="visible"/>
                                      </p:to>
                                    </p:set>
                                    <p:animEffect transition="in" filter="box(in)">
                                      <p:cBhvr>
                                        <p:cTn id="75" dur="500"/>
                                        <p:tgtEl>
                                          <p:spTgt spid="5">
                                            <p:txEl>
                                              <p:pRg st="4" end="4"/>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4" presetClass="entr" presetSubtype="16" fill="hold" grpId="1" nodeType="clickEffect">
                                  <p:stCondLst>
                                    <p:cond delay="0"/>
                                  </p:stCondLst>
                                  <p:childTnLst>
                                    <p:set>
                                      <p:cBhvr>
                                        <p:cTn id="79" dur="1" fill="hold">
                                          <p:stCondLst>
                                            <p:cond delay="0"/>
                                          </p:stCondLst>
                                        </p:cTn>
                                        <p:tgtEl>
                                          <p:spTgt spid="5">
                                            <p:txEl>
                                              <p:pRg st="5" end="5"/>
                                            </p:txEl>
                                          </p:spTgt>
                                        </p:tgtEl>
                                        <p:attrNameLst>
                                          <p:attrName>style.visibility</p:attrName>
                                        </p:attrNameLst>
                                      </p:cBhvr>
                                      <p:to>
                                        <p:strVal val="visible"/>
                                      </p:to>
                                    </p:set>
                                    <p:animEffect transition="in" filter="box(in)">
                                      <p:cBhvr>
                                        <p:cTn id="80" dur="500"/>
                                        <p:tgtEl>
                                          <p:spTgt spid="5">
                                            <p:txEl>
                                              <p:pRg st="5" end="5"/>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4" presetClass="entr" presetSubtype="16" fill="hold" grpId="1" nodeType="clickEffect">
                                  <p:stCondLst>
                                    <p:cond delay="0"/>
                                  </p:stCondLst>
                                  <p:childTnLst>
                                    <p:set>
                                      <p:cBhvr>
                                        <p:cTn id="84" dur="1" fill="hold">
                                          <p:stCondLst>
                                            <p:cond delay="0"/>
                                          </p:stCondLst>
                                        </p:cTn>
                                        <p:tgtEl>
                                          <p:spTgt spid="5">
                                            <p:txEl>
                                              <p:pRg st="6" end="6"/>
                                            </p:txEl>
                                          </p:spTgt>
                                        </p:tgtEl>
                                        <p:attrNameLst>
                                          <p:attrName>style.visibility</p:attrName>
                                        </p:attrNameLst>
                                      </p:cBhvr>
                                      <p:to>
                                        <p:strVal val="visible"/>
                                      </p:to>
                                    </p:set>
                                    <p:animEffect transition="in" filter="box(in)">
                                      <p:cBhvr>
                                        <p:cTn id="85" dur="500"/>
                                        <p:tgtEl>
                                          <p:spTgt spid="5">
                                            <p:txEl>
                                              <p:pRg st="6" end="6"/>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4" presetClass="entr" presetSubtype="16" fill="hold" grpId="1" nodeType="clickEffect">
                                  <p:stCondLst>
                                    <p:cond delay="0"/>
                                  </p:stCondLst>
                                  <p:childTnLst>
                                    <p:set>
                                      <p:cBhvr>
                                        <p:cTn id="89" dur="1" fill="hold">
                                          <p:stCondLst>
                                            <p:cond delay="0"/>
                                          </p:stCondLst>
                                        </p:cTn>
                                        <p:tgtEl>
                                          <p:spTgt spid="5">
                                            <p:txEl>
                                              <p:pRg st="7" end="7"/>
                                            </p:txEl>
                                          </p:spTgt>
                                        </p:tgtEl>
                                        <p:attrNameLst>
                                          <p:attrName>style.visibility</p:attrName>
                                        </p:attrNameLst>
                                      </p:cBhvr>
                                      <p:to>
                                        <p:strVal val="visible"/>
                                      </p:to>
                                    </p:set>
                                    <p:animEffect transition="in" filter="box(in)">
                                      <p:cBhvr>
                                        <p:cTn id="90"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370205" y="402590"/>
            <a:ext cx="10983595" cy="5774690"/>
          </a:xfrm>
        </p:spPr>
        <p:txBody>
          <a:bodyPr>
            <a:normAutofit/>
          </a:bodyPr>
          <a:lstStyle/>
          <a:p>
            <a:r>
              <a:rPr lang="zh-CN" altLang="en-US" sz="3600" b="1"/>
              <a:t>第四课  知其不可而为之</a:t>
            </a:r>
          </a:p>
          <a:p>
            <a:r>
              <a:rPr lang="zh-CN" altLang="en-US" sz="3600" b="1"/>
              <a:t>1．知其不可而为之</a:t>
            </a:r>
          </a:p>
          <a:p>
            <a:r>
              <a:rPr lang="zh-CN" altLang="en-US" sz="3600" b="1"/>
              <a:t>    “知其不可而为之”是对孔子的概括，表现出孔子坚持理想、坚持原则、认定目标的执著精神。这种精神，是儒家积极进取思想的集中体现。在今天，这种精神还是值得提倡的。</a:t>
            </a:r>
          </a:p>
          <a:p>
            <a:endParaRPr lang="zh-CN" altLang="en-US" sz="3600" b="1"/>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r>
              <a:rPr lang="zh-CN" altLang="en-US" sz="3600" b="1">
                <a:sym typeface="+mn-ea"/>
              </a:rPr>
              <a:t>2．儒道之辩——入世与出世</a:t>
            </a:r>
            <a:endParaRPr lang="zh-CN" altLang="en-US" sz="3600" b="1"/>
          </a:p>
          <a:p>
            <a:r>
              <a:rPr lang="zh-CN" altLang="en-US" sz="3600" b="1">
                <a:sym typeface="+mn-ea"/>
              </a:rPr>
              <a:t>    孔子不倡导消极避世，与道家的主张不同。孔子怃然(怅惘失意的样子)，一方面为众生滔滔、知音难觅而怅惘；另一方面又坚定不移地坚持着自己的济世思想，知其不可而为之，认为天下无道，才更需要自己挺身而出，匡扶正道。应该说“知其不可而为之”是做人的大道理，我们也应该学习孔子孜孜不倦的执著精神。</a:t>
            </a:r>
            <a:endParaRPr lang="zh-CN" altLang="en-US" sz="3600" b="1"/>
          </a:p>
          <a:p>
            <a:endParaRPr lang="zh-CN" altLang="en-US" sz="360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315310"/>
            <a:ext cx="10515600" cy="5861653"/>
          </a:xfrm>
        </p:spPr>
        <p:txBody>
          <a:bodyPr>
            <a:normAutofit/>
          </a:bodyPr>
          <a:lstStyle/>
          <a:p>
            <a:r>
              <a:rPr lang="en-US" sz="3200" b="1" dirty="0" smtClean="0"/>
              <a:t>[</a:t>
            </a:r>
            <a:r>
              <a:rPr lang="zh-CN" altLang="en-US" sz="3200" b="1" dirty="0" smtClean="0"/>
              <a:t>补充</a:t>
            </a:r>
            <a:r>
              <a:rPr lang="en-US" sz="3200" b="1" dirty="0" smtClean="0"/>
              <a:t>]</a:t>
            </a:r>
            <a:r>
              <a:rPr lang="zh-CN" altLang="en-US" sz="3200" b="1" dirty="0" smtClean="0"/>
              <a:t>孔子内心是向往隐士生活的，他说过：“天下有道则见，无道则隐</a:t>
            </a:r>
            <a:r>
              <a:rPr lang="en-US" altLang="zh-CN" sz="3200" b="1" dirty="0" smtClean="0"/>
              <a:t>……</a:t>
            </a:r>
            <a:r>
              <a:rPr lang="zh-CN" altLang="en-US" sz="3200" b="1" dirty="0" smtClean="0"/>
              <a:t>邦无道，富且贵焉，耻也。”</a:t>
            </a:r>
            <a:r>
              <a:rPr lang="en-US" sz="3200" b="1" dirty="0" smtClean="0"/>
              <a:t>(</a:t>
            </a:r>
            <a:r>
              <a:rPr lang="en-US" altLang="zh-CN" sz="3200" b="1" dirty="0" smtClean="0"/>
              <a:t>《</a:t>
            </a:r>
            <a:r>
              <a:rPr lang="zh-CN" altLang="en-US" sz="3200" b="1" dirty="0" smtClean="0"/>
              <a:t>泰伯</a:t>
            </a:r>
            <a:r>
              <a:rPr lang="en-US" altLang="zh-CN" sz="3200" b="1" dirty="0" smtClean="0"/>
              <a:t>》</a:t>
            </a:r>
            <a:r>
              <a:rPr lang="en-US" sz="3200" b="1" dirty="0" smtClean="0"/>
              <a:t>&lt;8.13&gt;)</a:t>
            </a:r>
            <a:r>
              <a:rPr lang="zh-CN" altLang="en-US" sz="3200" b="1" dirty="0" smtClean="0"/>
              <a:t>。无怪乎他在</a:t>
            </a:r>
            <a:r>
              <a:rPr lang="en-US" altLang="zh-CN" sz="3200" b="1" dirty="0" smtClean="0"/>
              <a:t>《</a:t>
            </a:r>
            <a:r>
              <a:rPr lang="zh-CN" altLang="en-US" sz="3200" b="1" dirty="0" smtClean="0"/>
              <a:t>先进</a:t>
            </a:r>
            <a:r>
              <a:rPr lang="en-US" altLang="zh-CN" sz="3200" b="1" dirty="0" smtClean="0"/>
              <a:t>》</a:t>
            </a:r>
            <a:r>
              <a:rPr lang="zh-CN" altLang="en-US" sz="3200" b="1" dirty="0" smtClean="0"/>
              <a:t>（</a:t>
            </a:r>
            <a:r>
              <a:rPr lang="en-US" sz="3200" b="1" dirty="0" smtClean="0"/>
              <a:t>11.26</a:t>
            </a:r>
            <a:r>
              <a:rPr lang="zh-CN" altLang="en-US" sz="3200" b="1" dirty="0" smtClean="0"/>
              <a:t>）中赞赏曾皙所向往的生活样式：暮春时节与一些志同道合者在沂河中洗澡，在舞雩台上吹风，一路唱歌返回。由此我们可以理解为何本篇、以及其他篇中孔子一再谈及隐士，显示出对这类人的强烈兴趣。实际上孔子多次流露出要去隐居的意向，如</a:t>
            </a:r>
            <a:r>
              <a:rPr lang="en-US" altLang="zh-CN" sz="3200" b="1" dirty="0" smtClean="0"/>
              <a:t>《</a:t>
            </a:r>
            <a:r>
              <a:rPr lang="zh-CN" altLang="en-US" sz="3200" b="1" dirty="0" smtClean="0"/>
              <a:t>公冶长</a:t>
            </a:r>
            <a:r>
              <a:rPr lang="en-US" altLang="zh-CN" sz="3200" b="1" dirty="0" smtClean="0"/>
              <a:t>》</a:t>
            </a:r>
            <a:r>
              <a:rPr lang="zh-CN" altLang="en-US" sz="3200" b="1" dirty="0" smtClean="0"/>
              <a:t>篇中孔子说“道不行，乘桴浮于海”，</a:t>
            </a:r>
            <a:r>
              <a:rPr lang="en-US" altLang="zh-CN" sz="3200" b="1" dirty="0" smtClean="0"/>
              <a:t>《</a:t>
            </a:r>
            <a:r>
              <a:rPr lang="zh-CN" altLang="en-US" sz="3200" b="1" dirty="0" smtClean="0"/>
              <a:t>子罕</a:t>
            </a:r>
            <a:r>
              <a:rPr lang="en-US" altLang="zh-CN" sz="3200" b="1" dirty="0" smtClean="0"/>
              <a:t>》</a:t>
            </a:r>
            <a:r>
              <a:rPr lang="zh-CN" altLang="en-US" sz="3200" b="1" dirty="0" smtClean="0"/>
              <a:t>篇中说“子欲居九夷”。</a:t>
            </a:r>
          </a:p>
          <a:p>
            <a:endParaRPr lang="zh-CN" altLang="en-US" sz="3200" b="1"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472966" y="315310"/>
            <a:ext cx="10880834" cy="5861653"/>
          </a:xfrm>
        </p:spPr>
        <p:txBody>
          <a:bodyPr>
            <a:noAutofit/>
          </a:bodyPr>
          <a:lstStyle/>
          <a:p>
            <a:r>
              <a:rPr lang="en-US" sz="3200" b="1" dirty="0" smtClean="0"/>
              <a:t>5.(</a:t>
            </a:r>
            <a:r>
              <a:rPr lang="zh-CN" altLang="en-US" sz="3200" b="1" dirty="0" smtClean="0"/>
              <a:t>温州高三第一次适应性测试</a:t>
            </a:r>
            <a:r>
              <a:rPr lang="en-US" sz="3200" b="1" dirty="0" smtClean="0"/>
              <a:t>)</a:t>
            </a:r>
            <a:r>
              <a:rPr lang="zh-CN" altLang="en-US" sz="3200" b="1" dirty="0" smtClean="0"/>
              <a:t>阅读下面的文字</a:t>
            </a:r>
            <a:r>
              <a:rPr lang="en-US" sz="3200" b="1" dirty="0" smtClean="0"/>
              <a:t>,</a:t>
            </a:r>
            <a:r>
              <a:rPr lang="zh-CN" altLang="en-US" sz="3200" b="1" dirty="0" smtClean="0"/>
              <a:t>完成题目。</a:t>
            </a:r>
          </a:p>
          <a:p>
            <a:r>
              <a:rPr lang="zh-CN" altLang="en-US" sz="3200" b="1" dirty="0" smtClean="0"/>
              <a:t>陈成子弑简公。孔子沐浴而朝</a:t>
            </a:r>
            <a:r>
              <a:rPr lang="en-US" sz="3200" b="1" dirty="0" smtClean="0"/>
              <a:t>,</a:t>
            </a:r>
            <a:r>
              <a:rPr lang="zh-CN" altLang="en-US" sz="3200" b="1" dirty="0" smtClean="0"/>
              <a:t>告于哀公曰</a:t>
            </a:r>
            <a:r>
              <a:rPr lang="en-US" sz="3200" b="1" dirty="0" smtClean="0"/>
              <a:t>:</a:t>
            </a:r>
            <a:r>
              <a:rPr lang="zh-CN" altLang="en-US" sz="3200" b="1" dirty="0" smtClean="0"/>
              <a:t>“陈恒弑其君</a:t>
            </a:r>
            <a:r>
              <a:rPr lang="en-US" sz="3200" b="1" dirty="0" smtClean="0"/>
              <a:t>,</a:t>
            </a:r>
            <a:r>
              <a:rPr lang="zh-CN" altLang="en-US" sz="3200" b="1" dirty="0" smtClean="0"/>
              <a:t>请讨之。”公曰</a:t>
            </a:r>
            <a:r>
              <a:rPr lang="en-US" sz="3200" b="1" dirty="0" smtClean="0"/>
              <a:t>:</a:t>
            </a:r>
            <a:r>
              <a:rPr lang="zh-CN" altLang="en-US" sz="3200" b="1" dirty="0" smtClean="0"/>
              <a:t>“告夫三子</a:t>
            </a:r>
            <a:r>
              <a:rPr lang="en-US" sz="3200" b="1" dirty="0" smtClean="0"/>
              <a:t>!</a:t>
            </a:r>
            <a:r>
              <a:rPr lang="zh-CN" altLang="en-US" sz="3200" b="1" dirty="0" smtClean="0"/>
              <a:t>”孔子曰</a:t>
            </a:r>
            <a:r>
              <a:rPr lang="en-US" sz="3200" b="1" dirty="0" smtClean="0"/>
              <a:t>:</a:t>
            </a:r>
            <a:r>
              <a:rPr lang="zh-CN" altLang="en-US" sz="3200" b="1" dirty="0" smtClean="0"/>
              <a:t>“以吾从大夫之后</a:t>
            </a:r>
            <a:r>
              <a:rPr lang="en-US" sz="3200" b="1" dirty="0" smtClean="0"/>
              <a:t>,</a:t>
            </a:r>
            <a:r>
              <a:rPr lang="zh-CN" altLang="en-US" sz="3200" b="1" dirty="0" smtClean="0"/>
              <a:t>不敢不告也。君曰‘告夫三子’者</a:t>
            </a:r>
            <a:r>
              <a:rPr lang="en-US" sz="3200" b="1" dirty="0" smtClean="0"/>
              <a:t>!</a:t>
            </a:r>
            <a:r>
              <a:rPr lang="zh-CN" altLang="en-US" sz="3200" b="1" dirty="0" smtClean="0"/>
              <a:t>”</a:t>
            </a:r>
          </a:p>
          <a:p>
            <a:r>
              <a:rPr lang="zh-CN" altLang="en-US" sz="3200" b="1" dirty="0" smtClean="0"/>
              <a:t>之三子告</a:t>
            </a:r>
            <a:r>
              <a:rPr lang="en-US" sz="3200" b="1" dirty="0" smtClean="0"/>
              <a:t>,</a:t>
            </a:r>
            <a:r>
              <a:rPr lang="zh-CN" altLang="en-US" sz="3200" b="1" dirty="0" smtClean="0"/>
              <a:t>不可。孔子曰</a:t>
            </a:r>
            <a:r>
              <a:rPr lang="en-US" sz="3200" b="1" dirty="0" smtClean="0"/>
              <a:t>:</a:t>
            </a:r>
            <a:r>
              <a:rPr lang="zh-CN" altLang="en-US" sz="3200" b="1" dirty="0" smtClean="0"/>
              <a:t>“以吾从大夫之后</a:t>
            </a:r>
            <a:r>
              <a:rPr lang="en-US" sz="3200" b="1" dirty="0" smtClean="0"/>
              <a:t>,</a:t>
            </a:r>
            <a:r>
              <a:rPr lang="zh-CN" altLang="en-US" sz="3200" b="1" dirty="0" smtClean="0"/>
              <a:t>不敢不告也。”</a:t>
            </a:r>
            <a:r>
              <a:rPr lang="en-US" sz="3200" b="1" dirty="0" smtClean="0"/>
              <a:t>(</a:t>
            </a:r>
            <a:r>
              <a:rPr lang="en-US" altLang="zh-CN" sz="3200" b="1" dirty="0" smtClean="0"/>
              <a:t>《</a:t>
            </a:r>
            <a:r>
              <a:rPr lang="zh-CN" altLang="en-US" sz="3200" b="1" dirty="0" smtClean="0"/>
              <a:t>论语</a:t>
            </a:r>
            <a:r>
              <a:rPr lang="en-US" altLang="zh-CN" sz="3200" b="1" dirty="0" smtClean="0"/>
              <a:t>·</a:t>
            </a:r>
            <a:r>
              <a:rPr lang="zh-CN" altLang="en-US" sz="3200" b="1" dirty="0" smtClean="0"/>
              <a:t>宪问</a:t>
            </a:r>
            <a:r>
              <a:rPr lang="en-US" altLang="zh-CN" sz="3200" b="1" dirty="0" smtClean="0"/>
              <a:t>》</a:t>
            </a:r>
            <a:r>
              <a:rPr lang="en-US" sz="3200" b="1" dirty="0" smtClean="0"/>
              <a:t>)</a:t>
            </a:r>
            <a:endParaRPr lang="zh-CN" altLang="en-US" sz="3200" b="1" dirty="0" smtClean="0"/>
          </a:p>
          <a:p>
            <a:r>
              <a:rPr lang="zh-CN" altLang="en-US" sz="3200" b="1" dirty="0" smtClean="0"/>
              <a:t>子曰</a:t>
            </a:r>
            <a:r>
              <a:rPr lang="en-US" sz="3200" b="1" dirty="0" smtClean="0"/>
              <a:t>:</a:t>
            </a:r>
            <a:r>
              <a:rPr lang="zh-CN" altLang="en-US" sz="3200" b="1" dirty="0" smtClean="0"/>
              <a:t>“不在其位</a:t>
            </a:r>
            <a:r>
              <a:rPr lang="en-US" sz="3200" b="1" dirty="0" smtClean="0"/>
              <a:t>,</a:t>
            </a:r>
            <a:r>
              <a:rPr lang="zh-CN" altLang="en-US" sz="3200" b="1" dirty="0" smtClean="0"/>
              <a:t>不谋其政。”</a:t>
            </a:r>
          </a:p>
          <a:p>
            <a:r>
              <a:rPr lang="zh-CN" altLang="en-US" sz="3200" b="1" dirty="0" smtClean="0"/>
              <a:t>曾子曰</a:t>
            </a:r>
            <a:r>
              <a:rPr lang="en-US" sz="3200" b="1" dirty="0" smtClean="0"/>
              <a:t>:</a:t>
            </a:r>
            <a:r>
              <a:rPr lang="zh-CN" altLang="en-US" sz="3200" b="1" dirty="0" smtClean="0"/>
              <a:t>“君子思不出其位。”</a:t>
            </a:r>
            <a:r>
              <a:rPr lang="en-US" sz="3200" b="1" dirty="0" smtClean="0"/>
              <a:t>(</a:t>
            </a:r>
            <a:r>
              <a:rPr lang="en-US" altLang="zh-CN" sz="3200" b="1" dirty="0" smtClean="0"/>
              <a:t>《</a:t>
            </a:r>
            <a:r>
              <a:rPr lang="zh-CN" altLang="en-US" sz="3200" b="1" dirty="0" smtClean="0"/>
              <a:t>论语</a:t>
            </a:r>
            <a:r>
              <a:rPr lang="en-US" altLang="zh-CN" sz="3200" b="1" dirty="0" smtClean="0"/>
              <a:t>·</a:t>
            </a:r>
            <a:r>
              <a:rPr lang="zh-CN" altLang="en-US" sz="3200" b="1" dirty="0" smtClean="0"/>
              <a:t>宪问</a:t>
            </a:r>
            <a:r>
              <a:rPr lang="en-US" altLang="zh-CN" sz="3200" b="1" dirty="0" smtClean="0"/>
              <a:t>》</a:t>
            </a:r>
            <a:r>
              <a:rPr lang="en-US" sz="3200" b="1" dirty="0" smtClean="0"/>
              <a:t>)</a:t>
            </a:r>
            <a:endParaRPr lang="zh-CN" altLang="en-US" sz="3200" b="1" dirty="0" smtClean="0"/>
          </a:p>
          <a:p>
            <a:r>
              <a:rPr lang="en-US" sz="3200" b="1" dirty="0" smtClean="0"/>
              <a:t>(1)</a:t>
            </a:r>
            <a:r>
              <a:rPr lang="zh-CN" altLang="en-US" sz="3200" b="1" dirty="0" smtClean="0"/>
              <a:t>解释曾子这句话的意思</a:t>
            </a:r>
            <a:r>
              <a:rPr lang="en-US" sz="3200" b="1" dirty="0" smtClean="0"/>
              <a:t>,</a:t>
            </a:r>
            <a:r>
              <a:rPr lang="zh-CN" altLang="en-US" sz="3200" b="1" dirty="0" smtClean="0"/>
              <a:t>并指出和第一则文字中孔子行为的共同点。</a:t>
            </a:r>
          </a:p>
          <a:p>
            <a:r>
              <a:rPr lang="en-US" sz="3200" b="1" dirty="0" smtClean="0"/>
              <a:t> (2)</a:t>
            </a:r>
            <a:r>
              <a:rPr lang="zh-CN" altLang="en-US" sz="3200" b="1" dirty="0" smtClean="0"/>
              <a:t>孔子“不在其位</a:t>
            </a:r>
            <a:r>
              <a:rPr lang="en-US" sz="3200" b="1" dirty="0" smtClean="0"/>
              <a:t>,</a:t>
            </a:r>
            <a:r>
              <a:rPr lang="zh-CN" altLang="en-US" sz="3200" b="1" dirty="0" smtClean="0"/>
              <a:t>不谋其政”的思想与他“知其不可而为之”的精神是否矛盾</a:t>
            </a:r>
            <a:r>
              <a:rPr lang="en-US" sz="3200" b="1" dirty="0" smtClean="0"/>
              <a:t>?</a:t>
            </a:r>
            <a:endParaRPr lang="zh-CN" altLang="en-US" sz="3200" b="1" dirty="0" smtClean="0"/>
          </a:p>
          <a:p>
            <a:r>
              <a:rPr lang="en-US" sz="3200" b="1" u="sng" dirty="0" smtClean="0"/>
              <a:t>  </a:t>
            </a:r>
            <a:endParaRPr lang="zh-CN" altLang="en-US" sz="3200" b="1"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346841" y="252248"/>
            <a:ext cx="11571890" cy="6353504"/>
          </a:xfrm>
        </p:spPr>
        <p:txBody>
          <a:bodyPr>
            <a:normAutofit/>
          </a:bodyPr>
          <a:lstStyle/>
          <a:p>
            <a:r>
              <a:rPr lang="en-US" sz="3200" b="1" dirty="0" smtClean="0"/>
              <a:t>(1)</a:t>
            </a:r>
            <a:r>
              <a:rPr lang="zh-CN" altLang="en-US" sz="3200" b="1" dirty="0" smtClean="0"/>
              <a:t>解释曾子这句话的意思</a:t>
            </a:r>
            <a:r>
              <a:rPr lang="en-US" sz="3200" b="1" dirty="0" smtClean="0"/>
              <a:t>,</a:t>
            </a:r>
            <a:r>
              <a:rPr lang="zh-CN" altLang="en-US" sz="3200" b="1" dirty="0" smtClean="0"/>
              <a:t>并指出和第一则文字中孔子行为的共同点。</a:t>
            </a:r>
          </a:p>
          <a:p>
            <a:r>
              <a:rPr lang="en-US" sz="3200" b="1" u="sng" dirty="0" smtClean="0"/>
              <a:t>  </a:t>
            </a:r>
            <a:r>
              <a:rPr lang="zh-CN" altLang="en-US" sz="3200" b="1" u="sng" dirty="0" smtClean="0"/>
              <a:t>①解释</a:t>
            </a:r>
            <a:r>
              <a:rPr lang="en-US" sz="3200" b="1" u="sng" dirty="0" smtClean="0"/>
              <a:t>:</a:t>
            </a:r>
            <a:r>
              <a:rPr lang="zh-CN" altLang="en-US" sz="3200" b="1" u="sng" dirty="0" smtClean="0"/>
              <a:t>君子的思虑</a:t>
            </a:r>
            <a:r>
              <a:rPr lang="en-US" sz="3200" b="1" u="sng" dirty="0" smtClean="0"/>
              <a:t>,</a:t>
            </a:r>
            <a:r>
              <a:rPr lang="zh-CN" altLang="en-US" sz="3200" b="1" u="sng" dirty="0" smtClean="0"/>
              <a:t>不应该越出职务范围。</a:t>
            </a:r>
            <a:endParaRPr lang="zh-CN" altLang="en-US" sz="3200" b="1" dirty="0" smtClean="0"/>
          </a:p>
          <a:p>
            <a:r>
              <a:rPr lang="en-US" sz="3200" b="1" u="sng" dirty="0" smtClean="0"/>
              <a:t>  </a:t>
            </a:r>
            <a:r>
              <a:rPr lang="zh-CN" altLang="en-US" sz="3200" b="1" u="sng" dirty="0" smtClean="0"/>
              <a:t>②共同点</a:t>
            </a:r>
            <a:r>
              <a:rPr lang="en-US" sz="3200" b="1" u="sng" dirty="0" smtClean="0"/>
              <a:t>:</a:t>
            </a:r>
            <a:r>
              <a:rPr lang="zh-CN" altLang="en-US" sz="3200" b="1" u="sng" dirty="0" smtClean="0"/>
              <a:t>都强调各司其职、恪尽职守。</a:t>
            </a:r>
            <a:r>
              <a:rPr lang="en-US" sz="3200" b="1" u="sng" dirty="0" smtClean="0"/>
              <a:t>   </a:t>
            </a:r>
            <a:endParaRPr lang="zh-CN" altLang="en-US" sz="3200" b="1" dirty="0" smtClean="0"/>
          </a:p>
          <a:p>
            <a:r>
              <a:rPr lang="en-US" sz="3200" b="1" dirty="0" smtClean="0"/>
              <a:t> (2)</a:t>
            </a:r>
            <a:r>
              <a:rPr lang="zh-CN" altLang="en-US" sz="3200" b="1" dirty="0" smtClean="0"/>
              <a:t>孔子“不在其位</a:t>
            </a:r>
            <a:r>
              <a:rPr lang="en-US" sz="3200" b="1" dirty="0" smtClean="0"/>
              <a:t>,</a:t>
            </a:r>
            <a:r>
              <a:rPr lang="zh-CN" altLang="en-US" sz="3200" b="1" dirty="0" smtClean="0"/>
              <a:t>不谋其政”的思想与他“知其不可而为之”的精神是否矛盾</a:t>
            </a:r>
            <a:r>
              <a:rPr lang="en-US" sz="3200" b="1" dirty="0" smtClean="0"/>
              <a:t>?</a:t>
            </a:r>
            <a:endParaRPr lang="zh-CN" altLang="en-US" sz="3200" b="1" dirty="0" smtClean="0"/>
          </a:p>
          <a:p>
            <a:r>
              <a:rPr lang="en-US" sz="3200" b="1" u="sng" dirty="0" smtClean="0"/>
              <a:t>  </a:t>
            </a:r>
            <a:r>
              <a:rPr lang="zh-CN" altLang="en-US" sz="3200" b="1" u="sng" dirty="0" smtClean="0"/>
              <a:t>不矛盾</a:t>
            </a:r>
            <a:r>
              <a:rPr lang="en-US" sz="3200" b="1" u="sng" dirty="0" smtClean="0"/>
              <a:t>,</a:t>
            </a:r>
            <a:r>
              <a:rPr lang="zh-CN" altLang="en-US" sz="3200" b="1" u="sng" dirty="0" smtClean="0"/>
              <a:t>二者是从不同的角度来表达。</a:t>
            </a:r>
            <a:endParaRPr lang="zh-CN" altLang="en-US" sz="3200" b="1" dirty="0" smtClean="0"/>
          </a:p>
          <a:p>
            <a:r>
              <a:rPr lang="zh-CN" altLang="en-US" sz="3200" b="1" u="sng" dirty="0" smtClean="0"/>
              <a:t>①孔子提出的“位”指职守</a:t>
            </a:r>
            <a:r>
              <a:rPr lang="en-US" sz="3200" b="1" u="sng" dirty="0" smtClean="0"/>
              <a:t>,</a:t>
            </a:r>
            <a:r>
              <a:rPr lang="zh-CN" altLang="en-US" sz="3200" b="1" u="sng" dirty="0" smtClean="0"/>
              <a:t>强调各有权限</a:t>
            </a:r>
            <a:r>
              <a:rPr lang="en-US" sz="3200" b="1" u="sng" dirty="0" smtClean="0"/>
              <a:t>,</a:t>
            </a:r>
            <a:r>
              <a:rPr lang="zh-CN" altLang="en-US" sz="3200" b="1" u="sng" dirty="0" smtClean="0"/>
              <a:t>不能越出权限之外</a:t>
            </a:r>
            <a:r>
              <a:rPr lang="en-US" sz="3200" b="1" u="sng" dirty="0" smtClean="0"/>
              <a:t>,</a:t>
            </a:r>
            <a:r>
              <a:rPr lang="zh-CN" altLang="en-US" sz="3200" b="1" u="sng" dirty="0" smtClean="0"/>
              <a:t>体现孔子礼制的精神。</a:t>
            </a:r>
            <a:endParaRPr lang="zh-CN" altLang="en-US" sz="3200" b="1" dirty="0" smtClean="0"/>
          </a:p>
          <a:p>
            <a:r>
              <a:rPr lang="zh-CN" altLang="en-US" sz="3200" b="1" u="sng" dirty="0" smtClean="0"/>
              <a:t>②后者是孔子强调“仕”的担当</a:t>
            </a:r>
            <a:r>
              <a:rPr lang="en-US" sz="3200" b="1" u="sng" dirty="0" smtClean="0"/>
              <a:t>,</a:t>
            </a:r>
            <a:r>
              <a:rPr lang="zh-CN" altLang="en-US" sz="3200" b="1" u="sng" dirty="0" smtClean="0"/>
              <a:t>强调的是面对纷乱的世界如何承担自己的责任</a:t>
            </a:r>
            <a:r>
              <a:rPr lang="en-US" sz="3200" b="1" u="sng" dirty="0" smtClean="0"/>
              <a:t>,</a:t>
            </a:r>
            <a:r>
              <a:rPr lang="zh-CN" altLang="en-US" sz="3200" b="1" u="sng" dirty="0" smtClean="0"/>
              <a:t>要有一种坚定的勇气和执着精神。</a:t>
            </a:r>
            <a:endParaRPr lang="zh-CN" altLang="en-US" sz="3200" b="1" dirty="0" smtClean="0"/>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amond(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amond(in)">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diamond(in)">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diamond(in)">
                                      <p:cBhvr>
                                        <p:cTn id="32" dur="2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diamond(in)">
                                      <p:cBhvr>
                                        <p:cTn id="37"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838200" y="551793"/>
            <a:ext cx="10515600" cy="5625170"/>
          </a:xfrm>
        </p:spPr>
        <p:txBody>
          <a:bodyPr>
            <a:normAutofit/>
          </a:bodyPr>
          <a:lstStyle/>
          <a:p>
            <a:r>
              <a:rPr lang="zh-CN" altLang="en-US" sz="3600" b="1" dirty="0" smtClean="0"/>
              <a:t>下面是</a:t>
            </a:r>
            <a:r>
              <a:rPr lang="en-US" altLang="zh-CN" sz="3600" b="1" dirty="0" smtClean="0"/>
              <a:t>《</a:t>
            </a:r>
            <a:r>
              <a:rPr lang="zh-CN" altLang="en-US" sz="3600" b="1" dirty="0" smtClean="0"/>
              <a:t>论语</a:t>
            </a:r>
            <a:r>
              <a:rPr lang="en-US" altLang="zh-CN" sz="3600" b="1" dirty="0" smtClean="0"/>
              <a:t>》</a:t>
            </a:r>
            <a:r>
              <a:rPr lang="zh-CN" altLang="en-US" sz="3600" b="1" dirty="0" smtClean="0"/>
              <a:t>中的选段，请阅读后完成有关题目。（</a:t>
            </a:r>
            <a:r>
              <a:rPr lang="en-US" sz="3600" b="1" dirty="0" smtClean="0"/>
              <a:t>4</a:t>
            </a:r>
            <a:r>
              <a:rPr lang="zh-CN" altLang="en-US" sz="3600" b="1" dirty="0" smtClean="0"/>
              <a:t>分）</a:t>
            </a:r>
          </a:p>
          <a:p>
            <a:r>
              <a:rPr lang="zh-CN" altLang="en-US" sz="3600" b="1" dirty="0" smtClean="0"/>
              <a:t>子路曰：“不仕无义。长幼之节，不可废也；君臣之义，如之何其废之？欲洁其身，而乱大伦。君子之仕也，行其义也；道之不行，已知之矣。”</a:t>
            </a:r>
          </a:p>
          <a:p>
            <a:r>
              <a:rPr lang="zh-CN" altLang="en-US" sz="3600" b="1" dirty="0" smtClean="0"/>
              <a:t>（</a:t>
            </a:r>
            <a:r>
              <a:rPr lang="en-US" sz="3600" b="1" dirty="0" smtClean="0"/>
              <a:t>1</a:t>
            </a:r>
            <a:r>
              <a:rPr lang="zh-CN" altLang="en-US" sz="3600" b="1" dirty="0" smtClean="0"/>
              <a:t>）对于子路的观点，孔子是否认同？请简要说明理由。</a:t>
            </a:r>
          </a:p>
          <a:p>
            <a:r>
              <a:rPr lang="zh-CN" altLang="en-US" sz="3600" b="1" dirty="0" smtClean="0"/>
              <a:t>（</a:t>
            </a:r>
            <a:r>
              <a:rPr lang="en-US" sz="3600" b="1" dirty="0" smtClean="0"/>
              <a:t>2</a:t>
            </a:r>
            <a:r>
              <a:rPr lang="zh-CN" altLang="en-US" sz="3600" b="1" dirty="0" smtClean="0"/>
              <a:t>）对</a:t>
            </a:r>
            <a:r>
              <a:rPr lang="en-US" sz="3600" b="1" dirty="0" smtClean="0"/>
              <a:t>“</a:t>
            </a:r>
            <a:r>
              <a:rPr lang="zh-CN" altLang="en-US" sz="3600" b="1" dirty="0" smtClean="0"/>
              <a:t>君子之仕也，行其义也</a:t>
            </a:r>
            <a:r>
              <a:rPr lang="en-US" sz="3600" b="1" dirty="0" smtClean="0"/>
              <a:t>”</a:t>
            </a:r>
            <a:r>
              <a:rPr lang="zh-CN" altLang="en-US" sz="3600" b="1" dirty="0" smtClean="0"/>
              <a:t>这一观点，你怎么看待？</a:t>
            </a:r>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268013" y="299545"/>
            <a:ext cx="11508827" cy="6337738"/>
          </a:xfrm>
        </p:spPr>
        <p:txBody>
          <a:bodyPr>
            <a:noAutofit/>
          </a:bodyPr>
          <a:lstStyle/>
          <a:p>
            <a:r>
              <a:rPr lang="zh-CN" altLang="en-US" sz="3200" b="1" dirty="0" smtClean="0"/>
              <a:t>（</a:t>
            </a:r>
            <a:r>
              <a:rPr lang="en-US" sz="3200" b="1" dirty="0" smtClean="0"/>
              <a:t>1</a:t>
            </a:r>
            <a:r>
              <a:rPr lang="zh-CN" altLang="en-US" sz="3200" b="1" dirty="0" smtClean="0"/>
              <a:t>）对于子路的观点，孔子是否认同？请简要说明理由。</a:t>
            </a:r>
            <a:endParaRPr lang="en-US" altLang="zh-CN" sz="3200" b="1" dirty="0" smtClean="0"/>
          </a:p>
          <a:p>
            <a:r>
              <a:rPr lang="zh-CN" altLang="en-US" sz="3200" b="1" dirty="0" smtClean="0"/>
              <a:t>（</a:t>
            </a:r>
            <a:r>
              <a:rPr lang="en-US" sz="3200" b="1" dirty="0" smtClean="0"/>
              <a:t>1</a:t>
            </a:r>
            <a:r>
              <a:rPr lang="zh-CN" altLang="en-US" sz="3200" b="1" dirty="0" smtClean="0"/>
              <a:t>）对于子路的观点，孔子完全认同。这正是孔子一贯的思想主张。他认为君臣之义是大义，长幼之节是小节，君子要行大义。尽管自己的政治主张不会被采纳，还坚定地认为君子出来做官是做他应该做的事，这便是孔子“知其不可而为之”的精神。（注： “子路曰”，宋初写本作“子路反，子曰”。就认定这句话就是孔子说的。）</a:t>
            </a:r>
          </a:p>
          <a:p>
            <a:pPr>
              <a:buNone/>
            </a:pPr>
            <a:r>
              <a:rPr lang="zh-CN" altLang="en-US" sz="3200" b="1" dirty="0" smtClean="0"/>
              <a:t>（</a:t>
            </a:r>
            <a:r>
              <a:rPr lang="en-US" sz="3200" b="1" dirty="0" smtClean="0"/>
              <a:t>2</a:t>
            </a:r>
            <a:r>
              <a:rPr lang="zh-CN" altLang="en-US" sz="3200" b="1" dirty="0" smtClean="0"/>
              <a:t>）对</a:t>
            </a:r>
            <a:r>
              <a:rPr lang="en-US" sz="3200" b="1" dirty="0" smtClean="0"/>
              <a:t>“</a:t>
            </a:r>
            <a:r>
              <a:rPr lang="zh-CN" altLang="en-US" sz="3200" b="1" dirty="0" smtClean="0"/>
              <a:t>君子之仕也，行其义也</a:t>
            </a:r>
            <a:r>
              <a:rPr lang="en-US" sz="3200" b="1" dirty="0" smtClean="0"/>
              <a:t>”</a:t>
            </a:r>
            <a:r>
              <a:rPr lang="zh-CN" altLang="en-US" sz="3200" b="1" dirty="0" smtClean="0"/>
              <a:t>这一观点，你怎么看待？</a:t>
            </a:r>
          </a:p>
          <a:p>
            <a:r>
              <a:rPr lang="zh-CN" altLang="en-US" sz="3200" b="1" dirty="0" smtClean="0"/>
              <a:t>（</a:t>
            </a:r>
            <a:r>
              <a:rPr lang="en-US" sz="3200" b="1" dirty="0" smtClean="0"/>
              <a:t>2</a:t>
            </a:r>
            <a:r>
              <a:rPr lang="zh-CN" altLang="en-US" sz="3200" b="1" dirty="0" smtClean="0"/>
              <a:t>）有值得肯定的一面，也有局限性。首先，倡导君子学有所长，就出来为社会做事，为改革社会现状而努力，这对于促进社会进步是有益的，当然值得肯定。但是把出仕与建立君臣关系等同起来，认为一个人出来做官就是“售于帝王家”，有很大的思想局限性。</a:t>
            </a:r>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i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ox(i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ox(in)">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268013" y="252248"/>
            <a:ext cx="11524593" cy="6369269"/>
          </a:xfrm>
        </p:spPr>
        <p:txBody>
          <a:bodyPr>
            <a:noAutofit/>
          </a:bodyPr>
          <a:lstStyle/>
          <a:p>
            <a:r>
              <a:rPr lang="zh-CN" altLang="en-US" b="1" dirty="0" smtClean="0"/>
              <a:t>（三）阅读下面材料，完成</a:t>
            </a:r>
            <a:r>
              <a:rPr lang="en-US" b="1" dirty="0" smtClean="0"/>
              <a:t>21-22</a:t>
            </a:r>
            <a:r>
              <a:rPr lang="zh-CN" altLang="en-US" b="1" dirty="0" smtClean="0"/>
              <a:t>题。（</a:t>
            </a:r>
            <a:r>
              <a:rPr lang="en-US" b="1" dirty="0" smtClean="0"/>
              <a:t>6</a:t>
            </a:r>
            <a:r>
              <a:rPr lang="zh-CN" altLang="en-US" b="1" dirty="0" smtClean="0"/>
              <a:t>分）</a:t>
            </a:r>
          </a:p>
          <a:p>
            <a:r>
              <a:rPr lang="zh-CN" altLang="en-US" b="1" dirty="0" smtClean="0"/>
              <a:t>材料一：陈成子弑简公，孔子沐浴而朝，告于哀公曰：“陈恒弑其君，请讨之</a:t>
            </a:r>
            <a:r>
              <a:rPr lang="en-US" b="1" dirty="0" smtClean="0"/>
              <a:t>!</a:t>
            </a:r>
            <a:r>
              <a:rPr lang="zh-CN" altLang="en-US" b="1" dirty="0" smtClean="0"/>
              <a:t>”公曰：“告夫三子。”孔子曰：“以吾从大夫之后，不敢不告也。君曰：‘告夫三子者’”。之三子告，不可。孔子曰： “以吾从大夫之后，不敢不告也。”（</a:t>
            </a:r>
            <a:r>
              <a:rPr lang="en-US" altLang="zh-CN" b="1" dirty="0" smtClean="0"/>
              <a:t>《</a:t>
            </a:r>
            <a:r>
              <a:rPr lang="zh-CN" altLang="en-US" b="1" dirty="0" smtClean="0"/>
              <a:t>论语</a:t>
            </a:r>
            <a:r>
              <a:rPr lang="en-US" altLang="zh-CN" b="1" dirty="0" smtClean="0"/>
              <a:t>·</a:t>
            </a:r>
            <a:r>
              <a:rPr lang="zh-CN" altLang="en-US" b="1" dirty="0" smtClean="0"/>
              <a:t>宪问</a:t>
            </a:r>
            <a:r>
              <a:rPr lang="en-US" altLang="zh-CN" b="1" dirty="0" smtClean="0"/>
              <a:t>》</a:t>
            </a:r>
            <a:r>
              <a:rPr lang="zh-CN" altLang="en-US" b="1" dirty="0" smtClean="0"/>
              <a:t>）</a:t>
            </a:r>
          </a:p>
          <a:p>
            <a:r>
              <a:rPr lang="zh-CN" altLang="en-US" b="1" dirty="0" smtClean="0"/>
              <a:t>材料二：子张问曰：“崔子①弑齐君，陈文子②有马十乘③，弃而违④之。至于他邦，则曰：‘犹吾大夫崔子也。’违之，至一邦，则又曰：’犹吾大夫崔子也。’违之。何如？”子曰：“清矣。”曰：“仁矣乎？”曰：“未知。焉得仁？”（</a:t>
            </a:r>
            <a:r>
              <a:rPr lang="en-US" altLang="zh-CN" b="1" dirty="0" smtClean="0"/>
              <a:t>《</a:t>
            </a:r>
            <a:r>
              <a:rPr lang="zh-CN" altLang="en-US" b="1" dirty="0" smtClean="0"/>
              <a:t>论语</a:t>
            </a:r>
            <a:r>
              <a:rPr lang="en-US" altLang="zh-CN" b="1" dirty="0" smtClean="0"/>
              <a:t>·</a:t>
            </a:r>
            <a:r>
              <a:rPr lang="zh-CN" altLang="en-US" b="1" dirty="0" smtClean="0"/>
              <a:t>公冶长</a:t>
            </a:r>
            <a:r>
              <a:rPr lang="en-US" altLang="zh-CN" b="1" dirty="0" smtClean="0"/>
              <a:t>》</a:t>
            </a:r>
            <a:r>
              <a:rPr lang="zh-CN" altLang="en-US" b="1" dirty="0" smtClean="0"/>
              <a:t>）</a:t>
            </a:r>
          </a:p>
          <a:p>
            <a:r>
              <a:rPr lang="en-US" altLang="zh-CN" b="1" dirty="0" smtClean="0"/>
              <a:t>【</a:t>
            </a:r>
            <a:r>
              <a:rPr lang="zh-CN" altLang="en-US" b="1" dirty="0" smtClean="0"/>
              <a:t>注</a:t>
            </a:r>
            <a:r>
              <a:rPr lang="en-US" altLang="zh-CN" b="1" dirty="0" smtClean="0"/>
              <a:t>】①</a:t>
            </a:r>
            <a:r>
              <a:rPr lang="zh-CN" altLang="en-US" b="1" dirty="0" smtClean="0"/>
              <a:t>崔子：齐君的臣子崔柕。②陈文子：与崔柕同朝为官，两者地位相当。③乘：一辆四匹马拉的大车叫一乘。陈文子有马十乘，在当时应算及其富有。④违：避开，离开。</a:t>
            </a:r>
          </a:p>
          <a:p>
            <a:r>
              <a:rPr lang="en-US" b="1" u="sng" dirty="0" smtClean="0"/>
              <a:t>                                                                          </a:t>
            </a:r>
            <a:endParaRPr lang="zh-CN" altLang="en-US" b="1" dirty="0" smtClean="0"/>
          </a:p>
          <a:p>
            <a:endParaRPr lang="zh-CN" altLang="en-US"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a:t>第一课《为政以德》</a:t>
            </a:r>
          </a:p>
        </p:txBody>
      </p:sp>
      <p:sp>
        <p:nvSpPr>
          <p:cNvPr id="5" name="内容占位符 4"/>
          <p:cNvSpPr>
            <a:spLocks noGrp="1"/>
          </p:cNvSpPr>
          <p:nvPr>
            <p:ph idx="1"/>
          </p:nvPr>
        </p:nvSpPr>
        <p:spPr/>
        <p:txBody>
          <a:bodyPr>
            <a:normAutofit/>
          </a:bodyPr>
          <a:lstStyle/>
          <a:p>
            <a:r>
              <a:rPr lang="zh-CN" altLang="en-US"/>
              <a:t>一、课文梳理（请从课文中找出对应章节，并概括主要内容）</a:t>
            </a:r>
          </a:p>
          <a:p>
            <a:r>
              <a:rPr lang="zh-CN" altLang="en-US"/>
              <a:t>1、为什么要为政以德：</a:t>
            </a:r>
          </a:p>
          <a:p>
            <a:r>
              <a:rPr lang="zh-CN" altLang="en-US"/>
              <a:t>2、如何为政以德：</a:t>
            </a:r>
          </a:p>
          <a:p>
            <a:r>
              <a:rPr lang="zh-CN" altLang="en-US"/>
              <a:t>  （1）对治理者“素质”的要求：</a:t>
            </a:r>
          </a:p>
          <a:p>
            <a:r>
              <a:rPr lang="zh-CN" altLang="en-US"/>
              <a:t>  （2）治理者的具体“措施”：</a:t>
            </a:r>
          </a:p>
          <a:p>
            <a:r>
              <a:rPr lang="zh-CN" altLang="en-US"/>
              <a:t>3、孔子“均无贫”主张的含义：</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283779" y="551793"/>
            <a:ext cx="11587655" cy="5625170"/>
          </a:xfrm>
        </p:spPr>
        <p:txBody>
          <a:bodyPr>
            <a:noAutofit/>
          </a:bodyPr>
          <a:lstStyle/>
          <a:p>
            <a:r>
              <a:rPr lang="en-US" sz="3200" b="1" dirty="0" smtClean="0"/>
              <a:t>21</a:t>
            </a:r>
            <a:r>
              <a:rPr lang="zh-CN" altLang="en-US" sz="3200" b="1" dirty="0" smtClean="0"/>
              <a:t>．材料一体现的是儒家的</a:t>
            </a:r>
            <a:r>
              <a:rPr lang="en-US" sz="3200" b="1" u="sng" dirty="0" smtClean="0"/>
              <a:t>           </a:t>
            </a:r>
            <a:r>
              <a:rPr lang="zh-CN" altLang="en-US" sz="3200" b="1" dirty="0" smtClean="0"/>
              <a:t>精神。（</a:t>
            </a:r>
            <a:r>
              <a:rPr lang="en-US" sz="3200" b="1" dirty="0" smtClean="0"/>
              <a:t>2</a:t>
            </a:r>
            <a:r>
              <a:rPr lang="zh-CN" altLang="en-US" sz="3200" b="1" dirty="0" smtClean="0"/>
              <a:t>分）</a:t>
            </a:r>
          </a:p>
          <a:p>
            <a:pPr>
              <a:buNone/>
            </a:pPr>
            <a:r>
              <a:rPr lang="en-US" altLang="zh-CN" sz="3200" b="1" dirty="0" smtClean="0"/>
              <a:t>:     </a:t>
            </a:r>
            <a:r>
              <a:rPr lang="zh-CN" altLang="en-US" sz="3200" b="1" dirty="0" smtClean="0"/>
              <a:t>知其不可而为之（或“恪守周礼”，或“维护周礼”）</a:t>
            </a:r>
          </a:p>
          <a:p>
            <a:r>
              <a:rPr lang="en-US" sz="3200" b="1" dirty="0" smtClean="0"/>
              <a:t>22</a:t>
            </a:r>
            <a:r>
              <a:rPr lang="zh-CN" altLang="en-US" sz="3200" b="1" dirty="0" smtClean="0"/>
              <a:t>．</a:t>
            </a:r>
            <a:r>
              <a:rPr lang="en-US" sz="3200" b="1" dirty="0" smtClean="0"/>
              <a:t>22</a:t>
            </a:r>
            <a:r>
              <a:rPr lang="zh-CN" altLang="en-US" sz="3200" b="1" dirty="0" smtClean="0"/>
              <a:t>．对弑君事件，孔子与陈文子的做法有何不同？你更赞成哪一种做法？为什么？（</a:t>
            </a:r>
            <a:r>
              <a:rPr lang="en-US" sz="3200" b="1" dirty="0" smtClean="0"/>
              <a:t>4</a:t>
            </a:r>
            <a:r>
              <a:rPr lang="zh-CN" altLang="en-US" sz="3200" b="1" dirty="0" smtClean="0"/>
              <a:t>分）</a:t>
            </a:r>
            <a:endParaRPr lang="en-US" altLang="zh-CN" sz="3200" b="1" dirty="0" smtClean="0"/>
          </a:p>
          <a:p>
            <a:r>
              <a:rPr lang="zh-CN" altLang="en-US" sz="3200" b="1" dirty="0" smtClean="0"/>
              <a:t>孔子：积极参与，尽到自己的责任。陈文子：洁身自好，远离污浊之地。</a:t>
            </a:r>
          </a:p>
          <a:p>
            <a:r>
              <a:rPr lang="zh-CN" altLang="en-US" sz="3200" b="1" dirty="0" smtClean="0"/>
              <a:t>评析示例</a:t>
            </a:r>
            <a:r>
              <a:rPr lang="en-US" sz="3200" b="1" dirty="0" smtClean="0"/>
              <a:t>1</a:t>
            </a:r>
            <a:r>
              <a:rPr lang="zh-CN" altLang="en-US" sz="3200" b="1" dirty="0" smtClean="0"/>
              <a:t>：赞同孔子做法。世道混乱，如果人人都洁身自好，明哲保身，那世间事务谁来承担，社会进步谁来推进。孔子的做法虽然没有取得很好的效果，但他“知其不可而为之”的精神值得肯定。陈文子的做法在本质上就是一种躲避责任的表现。</a:t>
            </a:r>
            <a:endParaRPr lang="en-US" altLang="zh-CN" sz="3200" b="1" dirty="0" smtClean="0"/>
          </a:p>
          <a:p>
            <a:endParaRPr lang="zh-CN" altLang="en-US" sz="3200" b="1" dirty="0" smtClean="0"/>
          </a:p>
          <a:p>
            <a:endParaRPr lang="zh-CN" altLang="en-US" sz="3200" b="1" dirty="0" smtClean="0"/>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heckerboard(across)">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checkerboard(across)">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6" name="内容占位符 5"/>
          <p:cNvSpPr>
            <a:spLocks noGrp="1"/>
          </p:cNvSpPr>
          <p:nvPr>
            <p:ph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952464" y="1500174"/>
            <a:ext cx="10096571" cy="4138626"/>
          </a:xfrm>
        </p:spPr>
        <p:txBody>
          <a:bodyPr>
            <a:normAutofit/>
          </a:bodyPr>
          <a:lstStyle/>
          <a:p>
            <a:r>
              <a:rPr lang="zh-CN" altLang="en-US" sz="3600" b="1" dirty="0"/>
              <a:t>第五课</a:t>
            </a:r>
            <a:r>
              <a:rPr lang="en-US" sz="3600" b="1" dirty="0"/>
              <a:t>  </a:t>
            </a:r>
            <a:r>
              <a:rPr lang="zh-CN" altLang="en-US" sz="3600" b="1" dirty="0"/>
              <a:t>仁者爱</a:t>
            </a:r>
            <a:r>
              <a:rPr lang="zh-CN" altLang="en-US" sz="3600" b="1" dirty="0" smtClean="0"/>
              <a:t>人</a:t>
            </a:r>
            <a:endParaRPr lang="en-US" altLang="zh-CN" sz="3600" dirty="0"/>
          </a:p>
          <a:p>
            <a:r>
              <a:rPr lang="en-US" sz="3600" b="1" dirty="0" smtClean="0"/>
              <a:t>1</a:t>
            </a:r>
            <a:r>
              <a:rPr lang="zh-CN" altLang="en-US" sz="3600" b="1" dirty="0"/>
              <a:t>．仁的内</a:t>
            </a:r>
            <a:r>
              <a:rPr lang="zh-CN" altLang="en-US" sz="3600" b="1" dirty="0" smtClean="0"/>
              <a:t>涵</a:t>
            </a:r>
            <a:endParaRPr lang="en-US" altLang="zh-CN" sz="3600" b="1" dirty="0" smtClean="0"/>
          </a:p>
          <a:p>
            <a:r>
              <a:rPr lang="en-US" sz="3600" b="1" dirty="0" smtClean="0"/>
              <a:t>        2</a:t>
            </a:r>
            <a:r>
              <a:rPr lang="zh-CN" altLang="en-US" sz="3600" b="1" dirty="0"/>
              <a:t>．忠恕</a:t>
            </a:r>
            <a:r>
              <a:rPr lang="en-US" altLang="zh-CN" sz="3600" b="1" dirty="0"/>
              <a:t>——</a:t>
            </a:r>
            <a:r>
              <a:rPr lang="zh-CN" altLang="en-US" sz="3600" b="1" dirty="0"/>
              <a:t>推己及人</a:t>
            </a:r>
            <a:endParaRPr lang="zh-CN" altLang="en-US" sz="3600" dirty="0"/>
          </a:p>
          <a:p>
            <a:r>
              <a:rPr lang="en-US" sz="3600" b="1" dirty="0" smtClean="0"/>
              <a:t>    3</a:t>
            </a:r>
            <a:r>
              <a:rPr lang="zh-CN" altLang="en-US" sz="3600" b="1" dirty="0"/>
              <a:t>．孔子的仁爱观</a:t>
            </a:r>
            <a:endParaRPr lang="zh-CN" altLang="en-US" sz="3600" dirty="0"/>
          </a:p>
          <a:p>
            <a:endParaRPr lang="zh-CN" altLang="en-US" sz="36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428605"/>
            <a:ext cx="12001541" cy="5697559"/>
          </a:xfrm>
          <a:ln>
            <a:solidFill>
              <a:schemeClr val="accent1"/>
            </a:solidFill>
          </a:ln>
        </p:spPr>
        <p:txBody>
          <a:bodyPr>
            <a:noAutofit/>
          </a:bodyPr>
          <a:lstStyle/>
          <a:p>
            <a:r>
              <a:rPr lang="en-US" sz="2800" b="1" dirty="0" smtClean="0"/>
              <a:t>1</a:t>
            </a:r>
            <a:r>
              <a:rPr lang="zh-CN" altLang="en-US" sz="2800" b="1" dirty="0" smtClean="0"/>
              <a:t>．仁的内涵</a:t>
            </a:r>
          </a:p>
          <a:p>
            <a:pPr>
              <a:buFont typeface="Wingdings" panose="05000000000000000000" pitchFamily="2" charset="2"/>
              <a:buChar char="u"/>
            </a:pPr>
            <a:r>
              <a:rPr lang="en-US" sz="2800" b="1" dirty="0" smtClean="0"/>
              <a:t>    </a:t>
            </a:r>
            <a:r>
              <a:rPr lang="zh-CN" altLang="en-US" sz="2800" b="1" dirty="0" smtClean="0"/>
              <a:t>“仁”作为孔子哲学思想的核心，与孔子政治思想核心的“礼”，是</a:t>
            </a:r>
            <a:r>
              <a:rPr lang="en-US" altLang="zh-CN" sz="2800" b="1" dirty="0" smtClean="0"/>
              <a:t>《</a:t>
            </a:r>
            <a:r>
              <a:rPr lang="zh-CN" altLang="en-US" sz="2800" b="1" dirty="0" smtClean="0"/>
              <a:t>论语</a:t>
            </a:r>
            <a:r>
              <a:rPr lang="en-US" altLang="zh-CN" sz="2800" b="1" dirty="0" smtClean="0"/>
              <a:t>》</a:t>
            </a:r>
            <a:r>
              <a:rPr lang="zh-CN" altLang="en-US" sz="2800" b="1" dirty="0" smtClean="0"/>
              <a:t>的基本思想，也是儒家思想的核心。“仁”是对每一个人最基本的要求，也是搞好人与人之间关系的基本保证。</a:t>
            </a:r>
          </a:p>
          <a:p>
            <a:pPr>
              <a:buFont typeface="Wingdings" panose="05000000000000000000" pitchFamily="2" charset="2"/>
              <a:buChar char="u"/>
            </a:pPr>
            <a:r>
              <a:rPr lang="zh-CN" altLang="en-US" sz="2800" b="1" dirty="0" smtClean="0"/>
              <a:t>概括一下“仁”的内涵，其基本</a:t>
            </a:r>
            <a:r>
              <a:rPr lang="zh-CN" altLang="en-US" sz="2800" b="1" dirty="0" smtClean="0">
                <a:solidFill>
                  <a:srgbClr val="FF0000"/>
                </a:solidFill>
              </a:rPr>
              <a:t>要点是“爱人”</a:t>
            </a:r>
            <a:r>
              <a:rPr lang="zh-CN" altLang="en-US" sz="2800" b="1" dirty="0" smtClean="0"/>
              <a:t>，而其</a:t>
            </a:r>
            <a:r>
              <a:rPr lang="zh-CN" altLang="en-US" sz="2800" b="1" dirty="0" smtClean="0">
                <a:solidFill>
                  <a:srgbClr val="FF0000"/>
                </a:solidFill>
              </a:rPr>
              <a:t>具体体现则包含方方面面</a:t>
            </a:r>
            <a:r>
              <a:rPr lang="zh-CN" altLang="en-US" sz="2800" b="1" dirty="0" smtClean="0"/>
              <a:t>，诸如孝悌、谨信、爱众、亲仁、忠恕、博施济众、体谅人而不强加于人</a:t>
            </a:r>
            <a:r>
              <a:rPr lang="en-US" sz="2800" b="1" dirty="0" smtClean="0"/>
              <a:t>(</a:t>
            </a:r>
            <a:r>
              <a:rPr lang="zh-CN" altLang="en-US" sz="2800" b="1" dirty="0" smtClean="0"/>
              <a:t>己所不欲，勿施于人</a:t>
            </a:r>
            <a:r>
              <a:rPr lang="en-US" sz="2800" b="1" dirty="0" smtClean="0"/>
              <a:t>)</a:t>
            </a:r>
            <a:r>
              <a:rPr lang="zh-CN" altLang="en-US" sz="2800" b="1" dirty="0" smtClean="0"/>
              <a:t>、重视人、关心弱者、珍爱生命等等。</a:t>
            </a:r>
          </a:p>
          <a:p>
            <a:pPr>
              <a:buFont typeface="Wingdings" panose="05000000000000000000" pitchFamily="2" charset="2"/>
              <a:buChar char="u"/>
            </a:pPr>
            <a:r>
              <a:rPr lang="zh-CN" altLang="en-US" sz="2800" b="1" dirty="0" smtClean="0"/>
              <a:t>孔子的</a:t>
            </a:r>
            <a:r>
              <a:rPr lang="zh-CN" altLang="en-US" sz="2800" b="1" dirty="0" smtClean="0">
                <a:solidFill>
                  <a:srgbClr val="FF0000"/>
                </a:solidFill>
              </a:rPr>
              <a:t>“仁爱”是建立在“礼”</a:t>
            </a:r>
            <a:r>
              <a:rPr lang="en-US" sz="2800" b="1" dirty="0" smtClean="0">
                <a:solidFill>
                  <a:srgbClr val="FF0000"/>
                </a:solidFill>
              </a:rPr>
              <a:t>(</a:t>
            </a:r>
            <a:r>
              <a:rPr lang="zh-CN" altLang="en-US" sz="2800" b="1" dirty="0" smtClean="0">
                <a:solidFill>
                  <a:srgbClr val="FF0000"/>
                </a:solidFill>
              </a:rPr>
              <a:t>等级制度</a:t>
            </a:r>
            <a:r>
              <a:rPr lang="en-US" sz="2800" b="1" dirty="0" smtClean="0">
                <a:solidFill>
                  <a:srgbClr val="FF0000"/>
                </a:solidFill>
              </a:rPr>
              <a:t>)</a:t>
            </a:r>
            <a:r>
              <a:rPr lang="zh-CN" altLang="en-US" sz="2800" b="1" dirty="0" smtClean="0">
                <a:solidFill>
                  <a:srgbClr val="FF0000"/>
                </a:solidFill>
              </a:rPr>
              <a:t>的基础上</a:t>
            </a:r>
            <a:r>
              <a:rPr lang="zh-CN" altLang="en-US" sz="2800" b="1" dirty="0" smtClean="0"/>
              <a:t>，也是</a:t>
            </a:r>
            <a:r>
              <a:rPr lang="zh-CN" altLang="en-US" sz="2800" b="1" dirty="0" smtClean="0">
                <a:solidFill>
                  <a:srgbClr val="FF0000"/>
                </a:solidFill>
              </a:rPr>
              <a:t>以“礼”为原则和指导的</a:t>
            </a:r>
            <a:r>
              <a:rPr lang="zh-CN" altLang="en-US" sz="2800" b="1" dirty="0" smtClean="0"/>
              <a:t>，所以他提倡“君君、臣臣、父父、子子”，以</a:t>
            </a:r>
            <a:r>
              <a:rPr lang="zh-CN" altLang="en-US" sz="2800" b="1" dirty="0" smtClean="0">
                <a:solidFill>
                  <a:srgbClr val="FF0000"/>
                </a:solidFill>
              </a:rPr>
              <a:t>亲情为纽带，推己及人，从家庭亲人到整个社会，实现“仁爱”</a:t>
            </a:r>
            <a:r>
              <a:rPr lang="zh-CN" altLang="en-US" sz="2800" b="1" dirty="0" smtClean="0"/>
              <a:t>。</a:t>
            </a:r>
          </a:p>
          <a:p>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ox(in)">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0960" y="285729"/>
            <a:ext cx="11525331" cy="5840435"/>
          </a:xfrm>
        </p:spPr>
        <p:txBody>
          <a:bodyPr>
            <a:noAutofit/>
          </a:bodyPr>
          <a:lstStyle/>
          <a:p>
            <a:pPr>
              <a:buFont typeface="Wingdings" panose="05000000000000000000" pitchFamily="2" charset="2"/>
              <a:buChar char="u"/>
            </a:pPr>
            <a:r>
              <a:rPr lang="zh-CN" altLang="en-US" sz="2800" b="1" dirty="0" smtClean="0">
                <a:solidFill>
                  <a:srgbClr val="FF0000"/>
                </a:solidFill>
              </a:rPr>
              <a:t>墨子“兼爱”则是建立在所有人平等的基础上，人与人之间互相友爱，利益共享。</a:t>
            </a:r>
            <a:r>
              <a:rPr lang="zh-CN" altLang="en-US" sz="2800" b="1" dirty="0" smtClean="0"/>
              <a:t>显然这是一种理想主义的观点，在阶级社会里，是难以实现的。这也是墨子思想在后来衰落的原因。至于孟子说“墨子兼爱，是无父也”，一方面是说儒家的“仁爱”与墨家的“兼爱”有着根本区别</a:t>
            </a:r>
            <a:r>
              <a:rPr lang="en-US" sz="2800" b="1" dirty="0" smtClean="0"/>
              <a:t>(</a:t>
            </a:r>
            <a:r>
              <a:rPr lang="zh-CN" altLang="en-US" sz="2800" b="1" dirty="0" smtClean="0"/>
              <a:t>一强调等级、一强调平等</a:t>
            </a:r>
            <a:r>
              <a:rPr lang="en-US" sz="2800" b="1" dirty="0" smtClean="0"/>
              <a:t>)</a:t>
            </a:r>
            <a:r>
              <a:rPr lang="zh-CN" altLang="en-US" sz="2800" b="1" dirty="0" smtClean="0"/>
              <a:t>，二是春秋战国“百家争鸣”，各派之间互相争沦，批评对方，攻其一点，不及其余，所以儒家讽刺墨家的“兼爱”因平等而“无父无君”。</a:t>
            </a:r>
          </a:p>
          <a:p>
            <a:pPr>
              <a:buFont typeface="Wingdings" panose="05000000000000000000" pitchFamily="2" charset="2"/>
              <a:buChar char="u"/>
            </a:pPr>
            <a:r>
              <a:rPr lang="en-US" sz="2800" b="1" dirty="0" smtClean="0"/>
              <a:t>    </a:t>
            </a:r>
            <a:r>
              <a:rPr lang="zh-CN" altLang="en-US" sz="2800" b="1" dirty="0" smtClean="0"/>
              <a:t>但是孔子对“仁”的理解也不片面，他也肯定管仲统一、匡正天下的“大仁”学习并全面正确地理解和继承孔子“仁”的思想。在今天，尤有重要的现实意义如果每个人都能“我爱人人”、“我为人人”，那么也必将“人人爱我”、“人人为我”</a:t>
            </a:r>
          </a:p>
          <a:p>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428605"/>
            <a:ext cx="10972800" cy="5697559"/>
          </a:xfrm>
        </p:spPr>
        <p:txBody>
          <a:bodyPr>
            <a:noAutofit/>
          </a:bodyPr>
          <a:lstStyle/>
          <a:p>
            <a:r>
              <a:rPr lang="en-US" sz="2800" b="1" dirty="0"/>
              <a:t>2</a:t>
            </a:r>
            <a:r>
              <a:rPr lang="zh-CN" altLang="en-US" sz="2800" b="1" dirty="0"/>
              <a:t>．忠恕</a:t>
            </a:r>
            <a:r>
              <a:rPr lang="en-US" altLang="zh-CN" sz="2800" b="1" dirty="0"/>
              <a:t>——</a:t>
            </a:r>
            <a:r>
              <a:rPr lang="zh-CN" altLang="en-US" sz="2800" b="1" dirty="0"/>
              <a:t>推己及人</a:t>
            </a:r>
          </a:p>
          <a:p>
            <a:pPr>
              <a:buFont typeface="Wingdings" panose="05000000000000000000" pitchFamily="2" charset="2"/>
              <a:buChar char="n"/>
            </a:pPr>
            <a:r>
              <a:rPr lang="zh-CN" altLang="en-US" sz="2800" b="1" dirty="0"/>
              <a:t>忠恕之道是孔子待人的基本原则。</a:t>
            </a:r>
            <a:r>
              <a:rPr lang="zh-CN" altLang="en-US" sz="2800" b="1" dirty="0">
                <a:solidFill>
                  <a:srgbClr val="FF0000"/>
                </a:solidFill>
              </a:rPr>
              <a:t>忠，就是对人尽心竭力，指积极为人，即“己欲立而立人，己欲达而达人”；恕，待人仁爱宽厚，指推己及人，即“己所不欲，勿施于人”。</a:t>
            </a:r>
          </a:p>
          <a:p>
            <a:pPr>
              <a:buFont typeface="Wingdings" panose="05000000000000000000" pitchFamily="2" charset="2"/>
              <a:buChar char="n"/>
            </a:pPr>
            <a:r>
              <a:rPr lang="en-US" sz="2800" b="1" dirty="0"/>
              <a:t>    </a:t>
            </a:r>
            <a:r>
              <a:rPr lang="zh-CN" altLang="en-US" sz="2800" b="1" dirty="0">
                <a:solidFill>
                  <a:srgbClr val="FF0000"/>
                </a:solidFill>
              </a:rPr>
              <a:t>孔子的仁爱把孝悌视为根本，主张在“亲亲”的基础上推己及人，这是他实践仁的方法</a:t>
            </a:r>
            <a:r>
              <a:rPr lang="zh-CN" altLang="en-US" sz="2800" b="1" dirty="0"/>
              <a:t>。 “己欲立而立人，己欲达而达人”，在考虑自己的同时要想到其他的人。在这里孔子并没有否定个人的利益，只是强调一定要由自己的难处或愿望想到别人的难处与愿望，并尽力帮助那些需要帮助的人；同时，“己所不欲，勿施于人”，这其实也就是所谓的“忠恕”之道。</a:t>
            </a:r>
          </a:p>
          <a:p>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500043"/>
            <a:ext cx="10972800" cy="5626121"/>
          </a:xfrm>
        </p:spPr>
        <p:txBody>
          <a:bodyPr>
            <a:normAutofit/>
          </a:bodyPr>
          <a:lstStyle/>
          <a:p>
            <a:r>
              <a:rPr lang="en-US" b="1" dirty="0"/>
              <a:t>3</a:t>
            </a:r>
            <a:r>
              <a:rPr lang="zh-CN" altLang="en-US" b="1" dirty="0"/>
              <a:t>．孔子的仁爱观</a:t>
            </a:r>
          </a:p>
          <a:p>
            <a:r>
              <a:rPr lang="zh-CN" altLang="en-US" b="1" dirty="0">
                <a:solidFill>
                  <a:srgbClr val="FF0000"/>
                </a:solidFill>
              </a:rPr>
              <a:t>孔子的“仁”是以大的原则为前提，即保证国家稳定、百姓安生，不能违背此原则。</a:t>
            </a:r>
            <a:r>
              <a:rPr lang="zh-CN" altLang="en-US" b="1" dirty="0"/>
              <a:t>而具体则应从小事做起，落实到个人的一切行为中。</a:t>
            </a:r>
          </a:p>
          <a:p>
            <a:r>
              <a:rPr lang="zh-CN" altLang="en-US" b="1" dirty="0"/>
              <a:t>如孔子一方面否定管仲“知礼”，另一方面又肯定管仲在维护天下一统方面的贡献，肯定其为“仁者”。孔子否定管仲“知礼”，是指管仲超越了一个臣子的本分，也像国君一样建“三归”、“反坫”、“塞门”</a:t>
            </a:r>
            <a:r>
              <a:rPr lang="en-US" b="1" dirty="0"/>
              <a:t>(</a:t>
            </a:r>
            <a:r>
              <a:rPr lang="zh-CN" altLang="en-US" b="1" dirty="0"/>
              <a:t>国君享有的建筑</a:t>
            </a:r>
            <a:r>
              <a:rPr lang="en-US" b="1" dirty="0"/>
              <a:t>)</a:t>
            </a:r>
            <a:r>
              <a:rPr lang="zh-CN" altLang="en-US" b="1" dirty="0"/>
              <a:t>，在孔子看来，是违背了“礼”的等级。但是孔子不否定管仲是个“仁者”，因为管仲辅佐齐桓公称霸，九合诸侯，匡正天下，使华夏民族免于衰落。</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1734207"/>
            <a:ext cx="10515600" cy="4442756"/>
          </a:xfrm>
        </p:spPr>
        <p:txBody>
          <a:bodyPr>
            <a:normAutofit/>
          </a:bodyPr>
          <a:lstStyle/>
          <a:p>
            <a:r>
              <a:rPr lang="en-US" altLang="zh-CN" sz="3600" dirty="0" smtClean="0"/>
              <a:t>【</a:t>
            </a:r>
            <a:r>
              <a:rPr lang="zh-CN" altLang="en-US" sz="3600" dirty="0" smtClean="0"/>
              <a:t>课文梳理</a:t>
            </a:r>
            <a:r>
              <a:rPr lang="en-US" altLang="zh-CN" sz="3600" dirty="0" smtClean="0"/>
              <a:t>】</a:t>
            </a:r>
          </a:p>
          <a:p>
            <a:r>
              <a:rPr lang="en-US" sz="3600" dirty="0" smtClean="0"/>
              <a:t>1</a:t>
            </a:r>
            <a:r>
              <a:rPr lang="zh-CN" altLang="en-US" sz="3600" dirty="0" smtClean="0"/>
              <a:t>．提出“仁”的概念</a:t>
            </a:r>
            <a:r>
              <a:rPr lang="en-US" altLang="zh-CN" sz="3600" dirty="0" smtClean="0"/>
              <a:t>——</a:t>
            </a:r>
            <a:r>
              <a:rPr lang="zh-CN" altLang="en-US" sz="3600" dirty="0" smtClean="0"/>
              <a:t>众中贤者为“仁”</a:t>
            </a:r>
          </a:p>
          <a:p>
            <a:r>
              <a:rPr lang="zh-CN" altLang="en-US" sz="3600" dirty="0" smtClean="0"/>
              <a:t>　　弟子，入则孝章（</a:t>
            </a:r>
            <a:r>
              <a:rPr lang="en-US" sz="3600" dirty="0" smtClean="0"/>
              <a:t>1.6</a:t>
            </a:r>
            <a:r>
              <a:rPr lang="zh-CN" altLang="en-US" sz="3600" dirty="0" smtClean="0"/>
              <a:t>）</a:t>
            </a:r>
          </a:p>
          <a:p>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62607" y="378372"/>
            <a:ext cx="11556124" cy="5798591"/>
          </a:xfrm>
        </p:spPr>
        <p:txBody>
          <a:bodyPr>
            <a:noAutofit/>
          </a:bodyPr>
          <a:lstStyle/>
          <a:p>
            <a:r>
              <a:rPr lang="en-US" b="1" dirty="0" smtClean="0"/>
              <a:t>2</a:t>
            </a:r>
            <a:r>
              <a:rPr lang="zh-CN" altLang="en-US" b="1" dirty="0" smtClean="0"/>
              <a:t>．解说“仁”的内涵</a:t>
            </a:r>
            <a:r>
              <a:rPr lang="en-US" altLang="zh-CN" b="1" dirty="0" smtClean="0"/>
              <a:t>——</a:t>
            </a:r>
            <a:r>
              <a:rPr lang="zh-CN" altLang="en-US" b="1" dirty="0" smtClean="0"/>
              <a:t>忠恕</a:t>
            </a:r>
          </a:p>
          <a:p>
            <a:pPr>
              <a:buFont typeface="Wingdings" panose="05000000000000000000" pitchFamily="2" charset="2"/>
              <a:buChar char="Ø"/>
            </a:pPr>
            <a:r>
              <a:rPr lang="en-US" b="1" dirty="0" smtClean="0"/>
              <a:t> </a:t>
            </a:r>
            <a:r>
              <a:rPr lang="zh-CN" altLang="en-US" b="1" dirty="0" smtClean="0">
                <a:solidFill>
                  <a:srgbClr val="FF0000"/>
                </a:solidFill>
              </a:rPr>
              <a:t>对己</a:t>
            </a:r>
          </a:p>
          <a:p>
            <a:r>
              <a:rPr lang="zh-CN" altLang="en-US" b="1" dirty="0" smtClean="0"/>
              <a:t>　弟子，入则孝章（</a:t>
            </a:r>
            <a:r>
              <a:rPr lang="en-US" b="1" dirty="0" smtClean="0"/>
              <a:t>1.6</a:t>
            </a:r>
            <a:r>
              <a:rPr lang="zh-CN" altLang="en-US" b="1" dirty="0" smtClean="0"/>
              <a:t>）</a:t>
            </a:r>
            <a:r>
              <a:rPr lang="en-US" altLang="zh-CN" b="1" dirty="0" smtClean="0"/>
              <a:t>——</a:t>
            </a:r>
            <a:r>
              <a:rPr lang="zh-CN" altLang="en-US" b="1" dirty="0" smtClean="0"/>
              <a:t>孝弟立本，谨信持身，泛仁接物</a:t>
            </a:r>
          </a:p>
          <a:p>
            <a:r>
              <a:rPr lang="zh-CN" altLang="en-US" b="1" dirty="0" smtClean="0"/>
              <a:t>　　　　</a:t>
            </a:r>
            <a:r>
              <a:rPr lang="en-US" b="1" dirty="0" smtClean="0"/>
              <a:t>                         </a:t>
            </a:r>
            <a:r>
              <a:rPr lang="zh-CN" altLang="en-US" b="1" dirty="0" smtClean="0"/>
              <a:t>（修身首要，学文次要）</a:t>
            </a:r>
          </a:p>
          <a:p>
            <a:pPr>
              <a:buFont typeface="Wingdings" panose="05000000000000000000" pitchFamily="2" charset="2"/>
              <a:buChar char="Ø"/>
            </a:pPr>
            <a:r>
              <a:rPr lang="en-US" b="1" dirty="0" smtClean="0"/>
              <a:t> </a:t>
            </a:r>
            <a:r>
              <a:rPr lang="zh-CN" altLang="en-US" b="1" dirty="0" smtClean="0">
                <a:solidFill>
                  <a:srgbClr val="FF0000"/>
                </a:solidFill>
              </a:rPr>
              <a:t>对人</a:t>
            </a:r>
          </a:p>
          <a:p>
            <a:r>
              <a:rPr lang="zh-CN" altLang="en-US" b="1" dirty="0" smtClean="0"/>
              <a:t>参乎！吾道一以贯之章（</a:t>
            </a:r>
            <a:r>
              <a:rPr lang="en-US" b="1" dirty="0" smtClean="0"/>
              <a:t>4.15</a:t>
            </a:r>
            <a:r>
              <a:rPr lang="zh-CN" altLang="en-US" b="1" dirty="0" smtClean="0"/>
              <a:t>）</a:t>
            </a:r>
            <a:r>
              <a:rPr lang="en-US" altLang="zh-CN" b="1" dirty="0" smtClean="0"/>
              <a:t>——</a:t>
            </a:r>
            <a:r>
              <a:rPr lang="zh-CN" altLang="en-US" b="1" dirty="0" smtClean="0"/>
              <a:t>忠（对人尽心竭力，指积极为人）</a:t>
            </a:r>
          </a:p>
          <a:p>
            <a:r>
              <a:rPr lang="zh-CN" altLang="en-US" b="1" dirty="0" smtClean="0"/>
              <a:t>　　　　　　　　　　　　　　　　恕（待人仁爱宽厚，指推己及人）</a:t>
            </a:r>
          </a:p>
          <a:p>
            <a:r>
              <a:rPr lang="zh-CN" altLang="en-US" b="1" dirty="0" smtClean="0"/>
              <a:t>我不欲人之加诸我也章（</a:t>
            </a:r>
            <a:r>
              <a:rPr lang="en-US" b="1" dirty="0" smtClean="0"/>
              <a:t>5.12</a:t>
            </a:r>
            <a:r>
              <a:rPr lang="zh-CN" altLang="en-US" b="1" dirty="0" smtClean="0"/>
              <a:t>）</a:t>
            </a:r>
            <a:r>
              <a:rPr lang="en-US" altLang="zh-CN" b="1" dirty="0" smtClean="0"/>
              <a:t>——</a:t>
            </a:r>
            <a:r>
              <a:rPr lang="zh-CN" altLang="en-US" b="1" dirty="0" smtClean="0"/>
              <a:t>己所不欲，勿施于人（恕）</a:t>
            </a:r>
          </a:p>
          <a:p>
            <a:r>
              <a:rPr lang="zh-CN" altLang="en-US" b="1" dirty="0" smtClean="0"/>
              <a:t>　　　　</a:t>
            </a:r>
            <a:r>
              <a:rPr lang="en-US" b="1" dirty="0" smtClean="0"/>
              <a:t>                   </a:t>
            </a:r>
            <a:r>
              <a:rPr lang="zh-CN" altLang="en-US" b="1" dirty="0" smtClean="0"/>
              <a:t>人所不欲，勿施于己（“非尔所及”）</a:t>
            </a:r>
          </a:p>
          <a:p>
            <a:r>
              <a:rPr lang="zh-CN" altLang="en-US" b="1" dirty="0" smtClean="0"/>
              <a:t>如有博施于民而能济众章（</a:t>
            </a:r>
            <a:r>
              <a:rPr lang="en-US" b="1" dirty="0" smtClean="0"/>
              <a:t>6.30</a:t>
            </a:r>
            <a:r>
              <a:rPr lang="zh-CN" altLang="en-US" b="1" dirty="0" smtClean="0"/>
              <a:t>）</a:t>
            </a:r>
            <a:r>
              <a:rPr lang="en-US" altLang="zh-CN" b="1" dirty="0" smtClean="0"/>
              <a:t>——</a:t>
            </a:r>
            <a:r>
              <a:rPr lang="zh-CN" altLang="en-US" b="1" dirty="0" smtClean="0"/>
              <a:t>己欲立而立人，己欲达而达人（忠）</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linds(horizontal)">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740979"/>
            <a:ext cx="10515600" cy="5435984"/>
          </a:xfrm>
        </p:spPr>
        <p:txBody>
          <a:bodyPr>
            <a:normAutofit/>
          </a:bodyPr>
          <a:lstStyle/>
          <a:p>
            <a:r>
              <a:rPr lang="en-US" b="1" dirty="0" smtClean="0"/>
              <a:t>3</a:t>
            </a:r>
            <a:r>
              <a:rPr lang="zh-CN" altLang="en-US" b="1" dirty="0" smtClean="0"/>
              <a:t>．实践“仁”的途径</a:t>
            </a:r>
            <a:r>
              <a:rPr lang="en-US" altLang="zh-CN" b="1" dirty="0" smtClean="0"/>
              <a:t>——</a:t>
            </a:r>
            <a:r>
              <a:rPr lang="zh-CN" altLang="en-US" b="1" dirty="0" smtClean="0"/>
              <a:t>能近取譬（仁之方）</a:t>
            </a:r>
          </a:p>
          <a:p>
            <a:pPr>
              <a:buFont typeface="Wingdings" panose="05000000000000000000" pitchFamily="2" charset="2"/>
              <a:buChar char="Ø"/>
            </a:pPr>
            <a:r>
              <a:rPr lang="zh-CN" altLang="en-US" b="1" dirty="0" smtClean="0">
                <a:solidFill>
                  <a:srgbClr val="FF0000"/>
                </a:solidFill>
              </a:rPr>
              <a:t>立志于仁</a:t>
            </a:r>
          </a:p>
          <a:p>
            <a:r>
              <a:rPr lang="zh-CN" altLang="en-US" b="1" dirty="0" smtClean="0"/>
              <a:t>　　　　颜渊、季路侍章（</a:t>
            </a:r>
            <a:r>
              <a:rPr lang="en-US" b="1" dirty="0" smtClean="0"/>
              <a:t>5.26</a:t>
            </a:r>
            <a:r>
              <a:rPr lang="zh-CN" altLang="en-US" b="1" dirty="0" smtClean="0"/>
              <a:t>）</a:t>
            </a:r>
          </a:p>
          <a:p>
            <a:pPr>
              <a:buFont typeface="Wingdings" panose="05000000000000000000" pitchFamily="2" charset="2"/>
              <a:buChar char="Ø"/>
            </a:pPr>
            <a:r>
              <a:rPr lang="zh-CN" altLang="en-US" b="1" dirty="0" smtClean="0">
                <a:solidFill>
                  <a:srgbClr val="FF0000"/>
                </a:solidFill>
              </a:rPr>
              <a:t>言行求仁</a:t>
            </a:r>
          </a:p>
          <a:p>
            <a:r>
              <a:rPr lang="zh-CN" altLang="en-US" b="1" dirty="0" smtClean="0"/>
              <a:t>　　　　厩焚章（</a:t>
            </a:r>
            <a:r>
              <a:rPr lang="en-US" b="1" dirty="0" smtClean="0"/>
              <a:t>10.17</a:t>
            </a:r>
            <a:r>
              <a:rPr lang="zh-CN" altLang="en-US" b="1" dirty="0" smtClean="0"/>
              <a:t>）</a:t>
            </a:r>
          </a:p>
          <a:p>
            <a:r>
              <a:rPr lang="zh-CN" altLang="en-US" b="1" dirty="0" smtClean="0"/>
              <a:t>　　　　子食于有丧者之侧章（</a:t>
            </a:r>
            <a:r>
              <a:rPr lang="en-US" b="1" dirty="0" smtClean="0"/>
              <a:t>7.9</a:t>
            </a:r>
            <a:r>
              <a:rPr lang="zh-CN" altLang="en-US" b="1" dirty="0" smtClean="0"/>
              <a:t>）</a:t>
            </a:r>
          </a:p>
          <a:p>
            <a:r>
              <a:rPr lang="zh-CN" altLang="en-US" b="1" dirty="0" smtClean="0"/>
              <a:t>　　　　师冕见，及阶章（</a:t>
            </a:r>
            <a:r>
              <a:rPr lang="en-US" b="1" dirty="0" smtClean="0"/>
              <a:t>15.42</a:t>
            </a:r>
            <a:r>
              <a:rPr lang="zh-CN" altLang="en-US" b="1" dirty="0" smtClean="0"/>
              <a:t>）</a:t>
            </a:r>
          </a:p>
          <a:p>
            <a:r>
              <a:rPr lang="zh-CN" altLang="en-US" b="1" dirty="0" smtClean="0"/>
              <a:t>　　　　子见齐衰者、冕衣裳者与瞽者章（</a:t>
            </a:r>
            <a:r>
              <a:rPr lang="en-US" b="1" dirty="0" smtClean="0"/>
              <a:t>9.10</a:t>
            </a:r>
            <a:r>
              <a:rPr lang="zh-CN" altLang="en-US" b="1" dirty="0" smtClean="0"/>
              <a:t>）</a:t>
            </a:r>
          </a:p>
          <a:p>
            <a:r>
              <a:rPr lang="zh-CN" altLang="en-US" b="1" dirty="0" smtClean="0"/>
              <a:t>　　　　子钓而不纲章（</a:t>
            </a:r>
            <a:r>
              <a:rPr lang="en-US" b="1" dirty="0" smtClean="0"/>
              <a:t>7.27</a:t>
            </a:r>
            <a:r>
              <a:rPr lang="zh-CN" altLang="en-US" b="1" dirty="0" smtClean="0"/>
              <a:t>）</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168275" y="336550"/>
            <a:ext cx="12356465" cy="6662420"/>
          </a:xfrm>
        </p:spPr>
        <p:txBody>
          <a:bodyPr>
            <a:noAutofit/>
          </a:bodyPr>
          <a:lstStyle/>
          <a:p>
            <a:pPr algn="l"/>
            <a:r>
              <a:rPr lang="zh-CN" altLang="en-US" sz="3200">
                <a:sym typeface="+mn-ea"/>
              </a:rPr>
              <a:t> 二、课文梳理  1．为什么要为政以德？     “</a:t>
            </a:r>
          </a:p>
          <a:p>
            <a:pPr algn="l"/>
            <a:r>
              <a:rPr lang="zh-CN" altLang="en-US" sz="3200">
                <a:sym typeface="+mn-ea"/>
              </a:rPr>
              <a:t>为政以德”章（2.1）——居其所而众星共之  （从治理者而言） “</a:t>
            </a:r>
          </a:p>
          <a:p>
            <a:pPr algn="l"/>
            <a:r>
              <a:rPr lang="zh-CN" altLang="en-US" sz="3200">
                <a:sym typeface="+mn-ea"/>
              </a:rPr>
              <a:t>道之以政”章（2.3）——民有耻且格     （从被治理者而言）</a:t>
            </a:r>
          </a:p>
          <a:p>
            <a:pPr algn="l"/>
            <a:r>
              <a:rPr lang="zh-CN" altLang="en-US" sz="3200">
                <a:sym typeface="+mn-ea"/>
              </a:rPr>
              <a:t> 2．如何为政以德？  </a:t>
            </a:r>
          </a:p>
          <a:p>
            <a:pPr algn="l"/>
            <a:r>
              <a:rPr lang="zh-CN" altLang="en-US" sz="3200">
                <a:sym typeface="+mn-ea"/>
              </a:rPr>
              <a:t>对“治理者”的“素质”要求。  “道千乘之国”章（1.5）——敬事而信，节用而爱人，使民有时 </a:t>
            </a:r>
          </a:p>
          <a:p>
            <a:pPr algn="l"/>
            <a:r>
              <a:rPr lang="zh-CN" altLang="en-US" sz="3200">
                <a:sym typeface="+mn-ea"/>
              </a:rPr>
              <a:t>“其身正”章（13.6）——正己  </a:t>
            </a:r>
          </a:p>
          <a:p>
            <a:pPr algn="l"/>
            <a:r>
              <a:rPr lang="zh-CN" altLang="en-US" sz="3200">
                <a:sym typeface="+mn-ea"/>
              </a:rPr>
              <a:t>“季康子问政于孔子”章（12.19）——正己、善己 </a:t>
            </a:r>
          </a:p>
          <a:p>
            <a:pPr algn="l"/>
            <a:r>
              <a:rPr lang="zh-CN" altLang="en-US" sz="3200">
                <a:sym typeface="+mn-ea"/>
              </a:rPr>
              <a:t>“季康子问使民敬”章（2.20）——正己（己庄，己孝慈） </a:t>
            </a:r>
          </a:p>
          <a:p>
            <a:pPr algn="l"/>
            <a:r>
              <a:rPr lang="zh-CN" altLang="en-US" sz="3200">
                <a:sym typeface="+mn-ea"/>
              </a:rPr>
              <a:t>“南宫适问于孔子曰”章（14.5）——尚德而不尚力</a:t>
            </a:r>
          </a:p>
          <a:p>
            <a:pPr algn="l"/>
            <a:r>
              <a:rPr lang="zh-CN" altLang="en-US" sz="3200">
                <a:sym typeface="+mn-ea"/>
              </a:rPr>
              <a:t>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540327"/>
            <a:ext cx="10515600" cy="5636636"/>
          </a:xfrm>
        </p:spPr>
        <p:txBody>
          <a:bodyPr>
            <a:normAutofit/>
          </a:bodyPr>
          <a:lstStyle/>
          <a:p>
            <a:r>
              <a:rPr lang="en-US" sz="3200" b="1" dirty="0" smtClean="0"/>
              <a:t>4</a:t>
            </a:r>
            <a:r>
              <a:rPr lang="zh-CN" altLang="en-US" sz="3200" b="1" dirty="0" smtClean="0"/>
              <a:t>．评价“仁”的标准</a:t>
            </a:r>
          </a:p>
          <a:p>
            <a:r>
              <a:rPr lang="en-US" sz="3200" b="1" dirty="0" smtClean="0"/>
              <a:t>     </a:t>
            </a:r>
            <a:r>
              <a:rPr lang="zh-CN" altLang="en-US" sz="3200" b="1" dirty="0" smtClean="0"/>
              <a:t>管仲非仁者与章（</a:t>
            </a:r>
            <a:r>
              <a:rPr lang="en-US" sz="3200" b="1" dirty="0" smtClean="0"/>
              <a:t>14.17</a:t>
            </a:r>
            <a:r>
              <a:rPr lang="zh-CN" altLang="en-US" sz="3200" b="1" dirty="0" smtClean="0"/>
              <a:t>）</a:t>
            </a:r>
            <a:r>
              <a:rPr lang="en-US" altLang="zh-CN" sz="3200" b="1" dirty="0" smtClean="0"/>
              <a:t>——</a:t>
            </a:r>
            <a:r>
              <a:rPr lang="zh-CN" altLang="en-US" sz="3200" b="1" dirty="0" smtClean="0"/>
              <a:t>重大节轻小信</a:t>
            </a:r>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99546" y="441434"/>
            <a:ext cx="11540358" cy="6416566"/>
          </a:xfrm>
        </p:spPr>
        <p:txBody>
          <a:bodyPr>
            <a:normAutofit lnSpcReduction="10000"/>
          </a:bodyPr>
          <a:lstStyle/>
          <a:p>
            <a:r>
              <a:rPr lang="zh-CN" altLang="en-US" b="1" dirty="0" smtClean="0"/>
              <a:t>阅读下面文字</a:t>
            </a:r>
            <a:r>
              <a:rPr lang="en-US" b="1" dirty="0" smtClean="0"/>
              <a:t>,</a:t>
            </a:r>
            <a:r>
              <a:rPr lang="zh-CN" altLang="en-US" b="1" dirty="0" smtClean="0"/>
              <a:t>完成问题。</a:t>
            </a:r>
          </a:p>
          <a:p>
            <a:r>
              <a:rPr lang="zh-CN" altLang="en-US" b="1" dirty="0" smtClean="0"/>
              <a:t>　　①子贡曰</a:t>
            </a:r>
            <a:r>
              <a:rPr lang="en-US" b="1" dirty="0" smtClean="0"/>
              <a:t>:</a:t>
            </a:r>
            <a:r>
              <a:rPr lang="zh-CN" altLang="en-US" b="1" dirty="0" smtClean="0"/>
              <a:t>“如有博施于民而能济众</a:t>
            </a:r>
            <a:r>
              <a:rPr lang="en-US" b="1" dirty="0" smtClean="0"/>
              <a:t>,</a:t>
            </a:r>
            <a:r>
              <a:rPr lang="zh-CN" altLang="en-US" b="1" dirty="0" smtClean="0"/>
              <a:t>何如</a:t>
            </a:r>
            <a:r>
              <a:rPr lang="en-US" b="1" dirty="0" smtClean="0"/>
              <a:t>?</a:t>
            </a:r>
            <a:r>
              <a:rPr lang="zh-CN" altLang="en-US" b="1" dirty="0" smtClean="0"/>
              <a:t>可谓仁乎</a:t>
            </a:r>
            <a:r>
              <a:rPr lang="en-US" b="1" dirty="0" smtClean="0"/>
              <a:t>?</a:t>
            </a:r>
            <a:r>
              <a:rPr lang="zh-CN" altLang="en-US" b="1" dirty="0" smtClean="0"/>
              <a:t>”子曰</a:t>
            </a:r>
            <a:r>
              <a:rPr lang="en-US" b="1" dirty="0" smtClean="0"/>
              <a:t>:</a:t>
            </a:r>
            <a:r>
              <a:rPr lang="zh-CN" altLang="en-US" b="1" dirty="0" smtClean="0"/>
              <a:t>“何事于仁</a:t>
            </a:r>
            <a:r>
              <a:rPr lang="en-US" b="1" dirty="0" smtClean="0"/>
              <a:t>!</a:t>
            </a:r>
            <a:r>
              <a:rPr lang="zh-CN" altLang="en-US" b="1" dirty="0" smtClean="0"/>
              <a:t>必也圣乎</a:t>
            </a:r>
            <a:r>
              <a:rPr lang="en-US" b="1" dirty="0" smtClean="0"/>
              <a:t>!</a:t>
            </a:r>
            <a:r>
              <a:rPr lang="zh-CN" altLang="en-US" b="1" dirty="0" smtClean="0"/>
              <a:t>尧舜其犹病诸</a:t>
            </a:r>
            <a:r>
              <a:rPr lang="en-US" b="1" dirty="0" smtClean="0"/>
              <a:t>!</a:t>
            </a:r>
            <a:r>
              <a:rPr lang="zh-CN" altLang="en-US" b="1" dirty="0" smtClean="0"/>
              <a:t>夫仁者</a:t>
            </a:r>
            <a:r>
              <a:rPr lang="en-US" b="1" dirty="0" smtClean="0"/>
              <a:t>,</a:t>
            </a:r>
            <a:r>
              <a:rPr lang="zh-CN" altLang="en-US" b="1" dirty="0" smtClean="0"/>
              <a:t>己欲立而立人</a:t>
            </a:r>
            <a:r>
              <a:rPr lang="en-US" b="1" dirty="0" smtClean="0"/>
              <a:t>,</a:t>
            </a:r>
            <a:r>
              <a:rPr lang="zh-CN" altLang="en-US" b="1" dirty="0" smtClean="0"/>
              <a:t>己欲达而达人。能近取譬</a:t>
            </a:r>
            <a:r>
              <a:rPr lang="en-US" b="1" dirty="0" smtClean="0"/>
              <a:t>,</a:t>
            </a:r>
            <a:r>
              <a:rPr lang="zh-CN" altLang="en-US" b="1" dirty="0" smtClean="0"/>
              <a:t>可谓仁之方也已。”</a:t>
            </a:r>
            <a:r>
              <a:rPr lang="en-US" b="1" dirty="0" smtClean="0"/>
              <a:t>(</a:t>
            </a:r>
            <a:r>
              <a:rPr lang="en-US" altLang="zh-CN" b="1" dirty="0" smtClean="0"/>
              <a:t>《</a:t>
            </a:r>
            <a:r>
              <a:rPr lang="zh-CN" altLang="en-US" b="1" dirty="0" smtClean="0"/>
              <a:t>论语</a:t>
            </a:r>
            <a:r>
              <a:rPr lang="en-US" altLang="zh-CN" b="1" dirty="0" smtClean="0"/>
              <a:t>》</a:t>
            </a:r>
            <a:r>
              <a:rPr lang="en-US" b="1" dirty="0" smtClean="0"/>
              <a:t>)</a:t>
            </a:r>
            <a:endParaRPr lang="zh-CN" altLang="en-US" b="1" dirty="0" smtClean="0"/>
          </a:p>
          <a:p>
            <a:r>
              <a:rPr lang="zh-CN" altLang="en-US" b="1" dirty="0" smtClean="0"/>
              <a:t>②“恻隐之心</a:t>
            </a:r>
            <a:r>
              <a:rPr lang="en-US" b="1" dirty="0" smtClean="0"/>
              <a:t>,</a:t>
            </a:r>
            <a:r>
              <a:rPr lang="zh-CN" altLang="en-US" b="1" dirty="0" smtClean="0"/>
              <a:t>人皆有之</a:t>
            </a:r>
            <a:r>
              <a:rPr lang="en-US" b="1" dirty="0" smtClean="0"/>
              <a:t>;</a:t>
            </a:r>
            <a:r>
              <a:rPr lang="zh-CN" altLang="en-US" b="1" dirty="0" smtClean="0"/>
              <a:t>羞恶之心</a:t>
            </a:r>
            <a:r>
              <a:rPr lang="en-US" b="1" dirty="0" smtClean="0"/>
              <a:t>,</a:t>
            </a:r>
            <a:r>
              <a:rPr lang="zh-CN" altLang="en-US" b="1" dirty="0" smtClean="0"/>
              <a:t>人皆有之</a:t>
            </a:r>
            <a:r>
              <a:rPr lang="en-US" b="1" dirty="0" smtClean="0"/>
              <a:t>;</a:t>
            </a:r>
            <a:r>
              <a:rPr lang="zh-CN" altLang="en-US" b="1" dirty="0" smtClean="0"/>
              <a:t>恭敬之心</a:t>
            </a:r>
            <a:r>
              <a:rPr lang="en-US" b="1" dirty="0" smtClean="0"/>
              <a:t>,</a:t>
            </a:r>
            <a:r>
              <a:rPr lang="zh-CN" altLang="en-US" b="1" dirty="0" smtClean="0"/>
              <a:t>人皆有之</a:t>
            </a:r>
            <a:r>
              <a:rPr lang="en-US" b="1" dirty="0" smtClean="0"/>
              <a:t>;</a:t>
            </a:r>
            <a:r>
              <a:rPr lang="zh-CN" altLang="en-US" b="1" dirty="0" smtClean="0"/>
              <a:t>是非之心</a:t>
            </a:r>
            <a:r>
              <a:rPr lang="en-US" b="1" dirty="0" smtClean="0"/>
              <a:t>,</a:t>
            </a:r>
            <a:r>
              <a:rPr lang="zh-CN" altLang="en-US" b="1" dirty="0" smtClean="0"/>
              <a:t>人皆有之。恻隐之心</a:t>
            </a:r>
            <a:r>
              <a:rPr lang="en-US" b="1" dirty="0" smtClean="0"/>
              <a:t>,</a:t>
            </a:r>
            <a:r>
              <a:rPr lang="zh-CN" altLang="en-US" b="1" dirty="0" smtClean="0"/>
              <a:t>仁也</a:t>
            </a:r>
            <a:r>
              <a:rPr lang="en-US" b="1" dirty="0" smtClean="0"/>
              <a:t>;</a:t>
            </a:r>
            <a:r>
              <a:rPr lang="zh-CN" altLang="en-US" b="1" dirty="0" smtClean="0"/>
              <a:t>羞恶之心</a:t>
            </a:r>
            <a:r>
              <a:rPr lang="en-US" b="1" dirty="0" smtClean="0"/>
              <a:t>,</a:t>
            </a:r>
            <a:r>
              <a:rPr lang="zh-CN" altLang="en-US" b="1" dirty="0" smtClean="0"/>
              <a:t>义也</a:t>
            </a:r>
            <a:r>
              <a:rPr lang="en-US" b="1" dirty="0" smtClean="0"/>
              <a:t>;</a:t>
            </a:r>
            <a:r>
              <a:rPr lang="zh-CN" altLang="en-US" b="1" dirty="0" smtClean="0"/>
              <a:t>恭敬之心</a:t>
            </a:r>
            <a:r>
              <a:rPr lang="en-US" b="1" dirty="0" smtClean="0"/>
              <a:t>,</a:t>
            </a:r>
            <a:r>
              <a:rPr lang="zh-CN" altLang="en-US" b="1" dirty="0" smtClean="0"/>
              <a:t>礼也</a:t>
            </a:r>
            <a:r>
              <a:rPr lang="en-US" b="1" dirty="0" smtClean="0"/>
              <a:t>;</a:t>
            </a:r>
            <a:r>
              <a:rPr lang="zh-CN" altLang="en-US" b="1" dirty="0" smtClean="0"/>
              <a:t>是非之心</a:t>
            </a:r>
            <a:r>
              <a:rPr lang="en-US" b="1" dirty="0" smtClean="0"/>
              <a:t>,</a:t>
            </a:r>
            <a:r>
              <a:rPr lang="zh-CN" altLang="en-US" b="1" dirty="0" smtClean="0"/>
              <a:t>智也。仁义礼智非由外铄我也</a:t>
            </a:r>
            <a:r>
              <a:rPr lang="en-US" b="1" dirty="0" smtClean="0"/>
              <a:t>,</a:t>
            </a:r>
            <a:r>
              <a:rPr lang="zh-CN" altLang="en-US" b="1" dirty="0" smtClean="0"/>
              <a:t>我固有之也。”</a:t>
            </a:r>
            <a:r>
              <a:rPr lang="en-US" b="1" dirty="0" smtClean="0"/>
              <a:t>(</a:t>
            </a:r>
            <a:r>
              <a:rPr lang="en-US" altLang="zh-CN" b="1" dirty="0" smtClean="0"/>
              <a:t>《</a:t>
            </a:r>
            <a:r>
              <a:rPr lang="zh-CN" altLang="en-US" b="1" dirty="0" smtClean="0"/>
              <a:t>孟子</a:t>
            </a:r>
            <a:r>
              <a:rPr lang="en-US" altLang="zh-CN" b="1" dirty="0" smtClean="0"/>
              <a:t>·</a:t>
            </a:r>
            <a:r>
              <a:rPr lang="zh-CN" altLang="en-US" b="1" dirty="0" smtClean="0"/>
              <a:t>告子上</a:t>
            </a:r>
            <a:r>
              <a:rPr lang="en-US" altLang="zh-CN" b="1" dirty="0" smtClean="0"/>
              <a:t>》</a:t>
            </a:r>
            <a:r>
              <a:rPr lang="en-US" b="1" dirty="0" smtClean="0"/>
              <a:t>)</a:t>
            </a:r>
            <a:endParaRPr lang="zh-CN" altLang="en-US" b="1" dirty="0" smtClean="0"/>
          </a:p>
          <a:p>
            <a:r>
              <a:rPr lang="en-US" b="1" dirty="0" smtClean="0"/>
              <a:t>(1)</a:t>
            </a:r>
            <a:r>
              <a:rPr lang="zh-CN" altLang="en-US" b="1" dirty="0" smtClean="0"/>
              <a:t>从第①段文字看</a:t>
            </a:r>
            <a:r>
              <a:rPr lang="en-US" b="1" dirty="0" smtClean="0"/>
              <a:t>,</a:t>
            </a:r>
            <a:r>
              <a:rPr lang="zh-CN" altLang="en-US" b="1" dirty="0" smtClean="0"/>
              <a:t>“圣”的具体表现是什么</a:t>
            </a:r>
            <a:r>
              <a:rPr lang="en-US" b="1" dirty="0" smtClean="0"/>
              <a:t>?</a:t>
            </a:r>
            <a:r>
              <a:rPr lang="zh-CN" altLang="en-US" b="1" dirty="0" smtClean="0"/>
              <a:t>实践“仁”的途径是什么</a:t>
            </a:r>
            <a:r>
              <a:rPr lang="en-US" b="1" dirty="0" smtClean="0"/>
              <a:t>?</a:t>
            </a:r>
            <a:endParaRPr lang="zh-CN" altLang="en-US" b="1" dirty="0" smtClean="0"/>
          </a:p>
          <a:p>
            <a:r>
              <a:rPr lang="en-US" b="1" dirty="0" smtClean="0"/>
              <a:t> (2)</a:t>
            </a:r>
            <a:r>
              <a:rPr lang="zh-CN" altLang="en-US" b="1" dirty="0" smtClean="0"/>
              <a:t>从①②两段文字看</a:t>
            </a:r>
            <a:r>
              <a:rPr lang="en-US" b="1" dirty="0" smtClean="0"/>
              <a:t>,</a:t>
            </a:r>
            <a:r>
              <a:rPr lang="zh-CN" altLang="en-US" b="1" dirty="0" smtClean="0"/>
              <a:t>孔孟对“仁”的理解是有差异的</a:t>
            </a:r>
            <a:r>
              <a:rPr lang="en-US" b="1" dirty="0" smtClean="0"/>
              <a:t>,</a:t>
            </a:r>
            <a:r>
              <a:rPr lang="zh-CN" altLang="en-US" b="1" dirty="0" smtClean="0"/>
              <a:t>请作简要分析。</a:t>
            </a:r>
            <a:endParaRPr lang="en-US" altLang="zh-CN" b="1" dirty="0" smtClean="0"/>
          </a:p>
          <a:p>
            <a:r>
              <a:rPr lang="zh-CN" altLang="en-US" b="1" u="sng" dirty="0" smtClean="0"/>
              <a:t>解析</a:t>
            </a:r>
            <a:r>
              <a:rPr lang="en-US" b="1" u="sng" dirty="0" smtClean="0"/>
              <a:t>:</a:t>
            </a:r>
            <a:r>
              <a:rPr lang="zh-CN" altLang="en-US" b="1" u="sng" dirty="0" smtClean="0"/>
              <a:t>材料①中子贡问“如有博施于民而能济众”“可谓仁乎”</a:t>
            </a:r>
            <a:r>
              <a:rPr lang="en-US" b="1" u="sng" dirty="0" smtClean="0"/>
              <a:t>,</a:t>
            </a:r>
            <a:r>
              <a:rPr lang="zh-CN" altLang="en-US" b="1" u="sng" dirty="0" smtClean="0"/>
              <a:t>而孔子的回答则上升到了“圣”</a:t>
            </a:r>
            <a:r>
              <a:rPr lang="en-US" b="1" u="sng" dirty="0" smtClean="0"/>
              <a:t>,</a:t>
            </a:r>
            <a:r>
              <a:rPr lang="zh-CN" altLang="en-US" b="1" u="sng" dirty="0" smtClean="0"/>
              <a:t>由此可知“圣”的具体内容。由“能近取譬</a:t>
            </a:r>
            <a:r>
              <a:rPr lang="en-US" b="1" u="sng" dirty="0" smtClean="0"/>
              <a:t>,</a:t>
            </a:r>
            <a:r>
              <a:rPr lang="zh-CN" altLang="en-US" b="1" u="sng" dirty="0" smtClean="0"/>
              <a:t>可谓仁之方也已”可知实践“仁”的途径。由材料①可知孔子的“仁”指“己欲立而立人</a:t>
            </a:r>
            <a:r>
              <a:rPr lang="en-US" b="1" u="sng" dirty="0" smtClean="0"/>
              <a:t>,</a:t>
            </a:r>
            <a:r>
              <a:rPr lang="zh-CN" altLang="en-US" b="1" u="sng" dirty="0" smtClean="0"/>
              <a:t>己欲达而达人”</a:t>
            </a:r>
            <a:r>
              <a:rPr lang="en-US" b="1" u="sng" dirty="0" smtClean="0"/>
              <a:t>,</a:t>
            </a:r>
            <a:r>
              <a:rPr lang="zh-CN" altLang="en-US" b="1" u="sng" dirty="0" smtClean="0"/>
              <a:t>而孟子的“仁”则指“恻隐之心”。</a:t>
            </a:r>
            <a:endParaRPr lang="zh-CN" altLang="en-US" b="1" dirty="0" smtClean="0"/>
          </a:p>
          <a:p>
            <a:r>
              <a:rPr lang="en-US" b="1" u="sng" dirty="0" smtClean="0"/>
              <a:t> </a:t>
            </a:r>
            <a:endParaRPr lang="zh-CN" altLang="en-US" b="1" dirty="0" smtClean="0"/>
          </a:p>
          <a:p>
            <a:endParaRPr lang="zh-CN" altLang="en-US"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72966" y="283778"/>
            <a:ext cx="10880834" cy="6574221"/>
          </a:xfrm>
        </p:spPr>
        <p:txBody>
          <a:bodyPr>
            <a:normAutofit/>
          </a:bodyPr>
          <a:lstStyle/>
          <a:p>
            <a:r>
              <a:rPr lang="en-US" sz="3200" dirty="0" smtClean="0"/>
              <a:t>(1)</a:t>
            </a:r>
            <a:r>
              <a:rPr lang="zh-CN" altLang="en-US" sz="3200" dirty="0" smtClean="0"/>
              <a:t>从第①段文字看</a:t>
            </a:r>
            <a:r>
              <a:rPr lang="en-US" sz="3200" dirty="0" smtClean="0"/>
              <a:t>,</a:t>
            </a:r>
            <a:r>
              <a:rPr lang="zh-CN" altLang="en-US" sz="3200" dirty="0" smtClean="0"/>
              <a:t>“圣”的具体表现是什么</a:t>
            </a:r>
            <a:r>
              <a:rPr lang="en-US" sz="3200" dirty="0" smtClean="0"/>
              <a:t>?</a:t>
            </a:r>
            <a:r>
              <a:rPr lang="zh-CN" altLang="en-US" sz="3200" dirty="0" smtClean="0"/>
              <a:t>实践“仁”的途径是什么</a:t>
            </a:r>
            <a:r>
              <a:rPr lang="en-US" sz="3200" dirty="0" smtClean="0"/>
              <a:t>?</a:t>
            </a:r>
            <a:endParaRPr lang="zh-CN" altLang="en-US" sz="3200" dirty="0" smtClean="0"/>
          </a:p>
          <a:p>
            <a:r>
              <a:rPr lang="zh-CN" altLang="en-US" sz="3200" u="sng" dirty="0" smtClean="0"/>
              <a:t>参考答案</a:t>
            </a:r>
            <a:r>
              <a:rPr lang="en-US" sz="3200" u="sng" dirty="0" smtClean="0"/>
              <a:t>:(1)</a:t>
            </a:r>
            <a:r>
              <a:rPr lang="zh-CN" altLang="en-US" sz="3200" u="sng" dirty="0" smtClean="0"/>
              <a:t>“圣”的具体表现</a:t>
            </a:r>
            <a:r>
              <a:rPr lang="en-US" sz="3200" u="sng" dirty="0" smtClean="0"/>
              <a:t>:</a:t>
            </a:r>
            <a:r>
              <a:rPr lang="zh-CN" altLang="en-US" sz="3200" u="sng" dirty="0" smtClean="0"/>
              <a:t>有博施于民而能济众</a:t>
            </a:r>
            <a:r>
              <a:rPr lang="en-US" sz="3200" u="sng" dirty="0" smtClean="0"/>
              <a:t>;</a:t>
            </a:r>
            <a:r>
              <a:rPr lang="zh-CN" altLang="en-US" sz="3200" u="sng" dirty="0" smtClean="0"/>
              <a:t>实践“仁”的途径</a:t>
            </a:r>
            <a:r>
              <a:rPr lang="en-US" sz="3200" u="sng" dirty="0" smtClean="0"/>
              <a:t>:</a:t>
            </a:r>
            <a:r>
              <a:rPr lang="zh-CN" altLang="en-US" sz="3200" u="sng" dirty="0" smtClean="0"/>
              <a:t>能近取譬。</a:t>
            </a:r>
            <a:endParaRPr lang="zh-CN" altLang="en-US" sz="3200" dirty="0" smtClean="0"/>
          </a:p>
          <a:p>
            <a:r>
              <a:rPr lang="en-US" sz="3200" dirty="0" smtClean="0"/>
              <a:t> (2)</a:t>
            </a:r>
            <a:r>
              <a:rPr lang="zh-CN" altLang="en-US" sz="3200" dirty="0" smtClean="0"/>
              <a:t>从①②两段文字看</a:t>
            </a:r>
            <a:r>
              <a:rPr lang="en-US" sz="3200" dirty="0" smtClean="0"/>
              <a:t>,</a:t>
            </a:r>
            <a:r>
              <a:rPr lang="zh-CN" altLang="en-US" sz="3200" dirty="0" smtClean="0"/>
              <a:t>孔孟对“仁”的理解是有差异的</a:t>
            </a:r>
            <a:r>
              <a:rPr lang="en-US" sz="3200" dirty="0" smtClean="0"/>
              <a:t>,</a:t>
            </a:r>
            <a:r>
              <a:rPr lang="zh-CN" altLang="en-US" sz="3200" dirty="0" smtClean="0"/>
              <a:t>请作简要分析。</a:t>
            </a:r>
          </a:p>
          <a:p>
            <a:r>
              <a:rPr lang="en-US" sz="3200" u="sng" dirty="0" smtClean="0"/>
              <a:t> (2)</a:t>
            </a:r>
            <a:r>
              <a:rPr lang="zh-CN" altLang="en-US" sz="3200" u="sng" dirty="0" smtClean="0"/>
              <a:t>孔子</a:t>
            </a:r>
            <a:r>
              <a:rPr lang="en-US" sz="3200" u="sng" dirty="0" smtClean="0"/>
              <a:t>:</a:t>
            </a:r>
            <a:r>
              <a:rPr lang="zh-CN" altLang="en-US" sz="3200" u="sng" dirty="0" smtClean="0"/>
              <a:t>仁</a:t>
            </a:r>
            <a:r>
              <a:rPr lang="en-US" sz="3200" u="sng" dirty="0" smtClean="0"/>
              <a:t>,</a:t>
            </a:r>
            <a:r>
              <a:rPr lang="zh-CN" altLang="en-US" sz="3200" u="sng" dirty="0" smtClean="0"/>
              <a:t>即是“己欲立而立人</a:t>
            </a:r>
            <a:r>
              <a:rPr lang="en-US" sz="3200" u="sng" dirty="0" smtClean="0"/>
              <a:t>,</a:t>
            </a:r>
            <a:r>
              <a:rPr lang="zh-CN" altLang="en-US" sz="3200" u="sng" dirty="0" smtClean="0"/>
              <a:t>己欲达而达人”</a:t>
            </a:r>
            <a:r>
              <a:rPr lang="en-US" sz="3200" u="sng" dirty="0" smtClean="0"/>
              <a:t>;</a:t>
            </a:r>
            <a:r>
              <a:rPr lang="zh-CN" altLang="en-US" sz="3200" u="sng" dirty="0" smtClean="0"/>
              <a:t>仁者</a:t>
            </a:r>
            <a:r>
              <a:rPr lang="en-US" sz="3200" u="sng" dirty="0" smtClean="0"/>
              <a:t>,</a:t>
            </a:r>
            <a:r>
              <a:rPr lang="zh-CN" altLang="en-US" sz="3200" u="sng" dirty="0" smtClean="0"/>
              <a:t>也即己欲富而富人</a:t>
            </a:r>
            <a:r>
              <a:rPr lang="en-US" sz="3200" u="sng" dirty="0" smtClean="0"/>
              <a:t>,</a:t>
            </a:r>
            <a:r>
              <a:rPr lang="zh-CN" altLang="en-US" sz="3200" u="sng" dirty="0" smtClean="0"/>
              <a:t>己欲诚而诚人</a:t>
            </a:r>
            <a:r>
              <a:rPr lang="en-US" sz="3200" u="sng" dirty="0" smtClean="0"/>
              <a:t>,</a:t>
            </a:r>
            <a:r>
              <a:rPr lang="zh-CN" altLang="en-US" sz="3200" u="sng" dirty="0" smtClean="0"/>
              <a:t>己欲善而善人</a:t>
            </a:r>
            <a:r>
              <a:rPr lang="en-US" altLang="zh-CN" sz="3200" u="sng" dirty="0" smtClean="0"/>
              <a:t>……</a:t>
            </a:r>
            <a:r>
              <a:rPr lang="zh-CN" altLang="en-US" sz="3200" u="sng" dirty="0" smtClean="0"/>
              <a:t>以己及人</a:t>
            </a:r>
            <a:r>
              <a:rPr lang="en-US" sz="3200" u="sng" dirty="0" smtClean="0"/>
              <a:t>,</a:t>
            </a:r>
            <a:r>
              <a:rPr lang="zh-CN" altLang="en-US" sz="3200" u="sng" dirty="0" smtClean="0"/>
              <a:t>济世为人之心。</a:t>
            </a:r>
            <a:endParaRPr lang="zh-CN" altLang="en-US" sz="3200" dirty="0" smtClean="0"/>
          </a:p>
          <a:p>
            <a:r>
              <a:rPr lang="zh-CN" altLang="en-US" sz="3200" u="sng" dirty="0" smtClean="0"/>
              <a:t>孟子</a:t>
            </a:r>
            <a:r>
              <a:rPr lang="en-US" sz="3200" u="sng" dirty="0" smtClean="0"/>
              <a:t>:</a:t>
            </a:r>
            <a:r>
              <a:rPr lang="zh-CN" altLang="en-US" sz="3200" u="sng" dirty="0" smtClean="0"/>
              <a:t>“恻隐之心”便是“仁”</a:t>
            </a:r>
            <a:r>
              <a:rPr lang="en-US" sz="3200" u="sng" dirty="0" smtClean="0"/>
              <a:t>,</a:t>
            </a:r>
            <a:r>
              <a:rPr lang="zh-CN" altLang="en-US" sz="3200" u="sng" dirty="0" smtClean="0"/>
              <a:t>善心</a:t>
            </a:r>
            <a:r>
              <a:rPr lang="en-US" sz="3200" u="sng" dirty="0" smtClean="0"/>
              <a:t>,</a:t>
            </a:r>
            <a:r>
              <a:rPr lang="zh-CN" altLang="en-US" sz="3200" u="sng" dirty="0" smtClean="0"/>
              <a:t>其本质就是爱心</a:t>
            </a:r>
            <a:r>
              <a:rPr lang="en-US" sz="3200" u="sng" dirty="0" smtClean="0"/>
              <a:t>;</a:t>
            </a:r>
            <a:r>
              <a:rPr lang="zh-CN" altLang="en-US" sz="3200" u="sng" dirty="0" smtClean="0"/>
              <a:t>仁心是内在固有的同情心。</a:t>
            </a:r>
            <a:endParaRPr lang="zh-CN" altLang="en-US" sz="3200" dirty="0" smtClean="0"/>
          </a:p>
          <a:p>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dirty="0" smtClean="0"/>
              <a:t>阅读下面的文字</a:t>
            </a:r>
            <a:r>
              <a:rPr lang="en-US" dirty="0" smtClean="0"/>
              <a:t>,</a:t>
            </a:r>
            <a:r>
              <a:rPr lang="zh-CN" altLang="en-US" dirty="0" smtClean="0"/>
              <a:t>完成问题。</a:t>
            </a:r>
          </a:p>
          <a:p>
            <a:r>
              <a:rPr lang="en-US" altLang="zh-CN" dirty="0" smtClean="0"/>
              <a:t>《</a:t>
            </a:r>
            <a:r>
              <a:rPr lang="zh-CN" altLang="en-US" dirty="0" smtClean="0"/>
              <a:t>论语</a:t>
            </a:r>
            <a:r>
              <a:rPr lang="en-US" altLang="zh-CN" dirty="0" smtClean="0"/>
              <a:t>·</a:t>
            </a:r>
            <a:r>
              <a:rPr lang="zh-CN" altLang="en-US" dirty="0" smtClean="0"/>
              <a:t>乡党</a:t>
            </a:r>
            <a:r>
              <a:rPr lang="en-US" altLang="zh-CN" dirty="0" smtClean="0"/>
              <a:t>》</a:t>
            </a:r>
            <a:r>
              <a:rPr lang="en-US" dirty="0" smtClean="0"/>
              <a:t>:</a:t>
            </a:r>
            <a:r>
              <a:rPr lang="zh-CN" altLang="en-US" dirty="0" smtClean="0"/>
              <a:t>“厩焚。子退朝</a:t>
            </a:r>
            <a:r>
              <a:rPr lang="en-US" dirty="0" smtClean="0"/>
              <a:t>,</a:t>
            </a:r>
            <a:r>
              <a:rPr lang="zh-CN" altLang="en-US" dirty="0" smtClean="0"/>
              <a:t>曰</a:t>
            </a:r>
            <a:r>
              <a:rPr lang="en-US" dirty="0" smtClean="0"/>
              <a:t>:</a:t>
            </a:r>
            <a:r>
              <a:rPr lang="zh-CN" altLang="en-US" dirty="0" smtClean="0"/>
              <a:t>‘伤人乎</a:t>
            </a:r>
            <a:r>
              <a:rPr lang="en-US" dirty="0" smtClean="0"/>
              <a:t>?</a:t>
            </a:r>
            <a:r>
              <a:rPr lang="zh-CN" altLang="en-US" dirty="0" smtClean="0"/>
              <a:t>’不问马。”</a:t>
            </a:r>
          </a:p>
          <a:p>
            <a:r>
              <a:rPr lang="zh-CN" altLang="en-US" dirty="0" smtClean="0"/>
              <a:t>　　这段文字</a:t>
            </a:r>
            <a:r>
              <a:rPr lang="en-US" dirty="0" smtClean="0"/>
              <a:t>,</a:t>
            </a:r>
            <a:r>
              <a:rPr lang="zh-CN" altLang="en-US" dirty="0" smtClean="0"/>
              <a:t>据唐人陆德明</a:t>
            </a:r>
            <a:r>
              <a:rPr lang="en-US" altLang="zh-CN" dirty="0" smtClean="0"/>
              <a:t>《</a:t>
            </a:r>
            <a:r>
              <a:rPr lang="zh-CN" altLang="en-US" dirty="0" smtClean="0"/>
              <a:t>经典释文</a:t>
            </a:r>
            <a:r>
              <a:rPr lang="en-US" altLang="zh-CN" dirty="0" smtClean="0"/>
              <a:t>》</a:t>
            </a:r>
            <a:r>
              <a:rPr lang="zh-CN" altLang="en-US" dirty="0" smtClean="0"/>
              <a:t>的句读可以标点为</a:t>
            </a:r>
            <a:r>
              <a:rPr lang="en-US" dirty="0" smtClean="0"/>
              <a:t>:</a:t>
            </a:r>
            <a:endParaRPr lang="zh-CN" altLang="en-US" dirty="0" smtClean="0"/>
          </a:p>
          <a:p>
            <a:r>
              <a:rPr lang="zh-CN" altLang="en-US" dirty="0" smtClean="0"/>
              <a:t>　　“厩焚。子退朝</a:t>
            </a:r>
            <a:r>
              <a:rPr lang="en-US" dirty="0" smtClean="0"/>
              <a:t>,</a:t>
            </a:r>
            <a:r>
              <a:rPr lang="zh-CN" altLang="en-US" dirty="0" smtClean="0"/>
              <a:t>曰</a:t>
            </a:r>
            <a:r>
              <a:rPr lang="en-US" dirty="0" smtClean="0"/>
              <a:t>:</a:t>
            </a:r>
            <a:r>
              <a:rPr lang="zh-CN" altLang="en-US" dirty="0" smtClean="0"/>
              <a:t>‘伤人乎</a:t>
            </a:r>
            <a:r>
              <a:rPr lang="en-US" dirty="0" smtClean="0"/>
              <a:t>?</a:t>
            </a:r>
            <a:r>
              <a:rPr lang="zh-CN" altLang="en-US" dirty="0" smtClean="0"/>
              <a:t>’‘不。’问马。”</a:t>
            </a:r>
          </a:p>
          <a:p>
            <a:r>
              <a:rPr lang="en-US" dirty="0" smtClean="0"/>
              <a:t>(1)</a:t>
            </a:r>
            <a:r>
              <a:rPr lang="zh-CN" altLang="en-US" dirty="0" smtClean="0"/>
              <a:t>分别指出上面两种不同标点的引文中孔子对人、马的态度。</a:t>
            </a:r>
            <a:r>
              <a:rPr lang="en-US" dirty="0" smtClean="0"/>
              <a:t>(2</a:t>
            </a:r>
            <a:r>
              <a:rPr lang="zh-CN" altLang="en-US" dirty="0" smtClean="0"/>
              <a:t>分</a:t>
            </a:r>
            <a:r>
              <a:rPr lang="en-US" dirty="0" smtClean="0"/>
              <a:t>)</a:t>
            </a:r>
            <a:endParaRPr lang="zh-CN" altLang="en-US" dirty="0" smtClean="0"/>
          </a:p>
          <a:p>
            <a:r>
              <a:rPr lang="zh-CN" altLang="en-US" u="sng" dirty="0" smtClean="0"/>
              <a:t>①贵人贱马</a:t>
            </a:r>
            <a:endParaRPr lang="zh-CN" altLang="en-US" dirty="0" smtClean="0"/>
          </a:p>
          <a:p>
            <a:r>
              <a:rPr lang="zh-CN" altLang="en-US" u="sng" dirty="0" smtClean="0"/>
              <a:t>②人、马并重</a:t>
            </a:r>
            <a:r>
              <a:rPr lang="en-US" u="sng" dirty="0" smtClean="0"/>
              <a:t>(</a:t>
            </a:r>
            <a:r>
              <a:rPr lang="zh-CN" altLang="en-US" u="sng" dirty="0" smtClean="0"/>
              <a:t>或“先人后马”</a:t>
            </a:r>
            <a:r>
              <a:rPr lang="en-US" u="sng" dirty="0" smtClean="0"/>
              <a:t>)</a:t>
            </a:r>
            <a:endParaRPr lang="zh-CN" altLang="en-US" dirty="0" smtClean="0"/>
          </a:p>
          <a:p>
            <a:r>
              <a:rPr lang="en-US" dirty="0" smtClean="0"/>
              <a:t> (2)</a:t>
            </a:r>
            <a:r>
              <a:rPr lang="zh-CN" altLang="en-US" dirty="0" smtClean="0"/>
              <a:t>对照孔子的仁爱观</a:t>
            </a:r>
            <a:r>
              <a:rPr lang="en-US" dirty="0" smtClean="0"/>
              <a:t>,</a:t>
            </a:r>
            <a:r>
              <a:rPr lang="zh-CN" altLang="en-US" dirty="0" smtClean="0"/>
              <a:t>谈谈你对后一种句读的看法。</a:t>
            </a:r>
            <a:r>
              <a:rPr lang="en-US" dirty="0" smtClean="0"/>
              <a:t>(3</a:t>
            </a:r>
            <a:r>
              <a:rPr lang="zh-CN" altLang="en-US" dirty="0" smtClean="0"/>
              <a:t>分</a:t>
            </a:r>
            <a:r>
              <a:rPr lang="en-US" dirty="0" smtClean="0"/>
              <a:t>)</a:t>
            </a:r>
            <a:endParaRPr lang="zh-CN" altLang="en-US" dirty="0" smtClean="0"/>
          </a:p>
          <a:p>
            <a:r>
              <a:rPr lang="zh-CN" altLang="en-US" u="sng" dirty="0" smtClean="0"/>
              <a:t>这种句读体现了后儒对孔子的推崇</a:t>
            </a:r>
            <a:r>
              <a:rPr lang="en-US" u="sng" dirty="0" smtClean="0"/>
              <a:t>,</a:t>
            </a:r>
            <a:r>
              <a:rPr lang="zh-CN" altLang="en-US" u="sng" dirty="0" smtClean="0"/>
              <a:t>但“人马并重”并非孔子的本意。因为孔子的“仁”并非兼爱</a:t>
            </a:r>
            <a:r>
              <a:rPr lang="en-US" u="sng" dirty="0" smtClean="0"/>
              <a:t>,</a:t>
            </a:r>
            <a:r>
              <a:rPr lang="zh-CN" altLang="en-US" u="sng" dirty="0" smtClean="0"/>
              <a:t>他主张在“亲亲”的基础上推己及人。</a:t>
            </a:r>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04497" y="268014"/>
            <a:ext cx="11067393" cy="6321972"/>
          </a:xfrm>
        </p:spPr>
        <p:txBody>
          <a:bodyPr>
            <a:normAutofit/>
          </a:bodyPr>
          <a:lstStyle/>
          <a:p>
            <a:r>
              <a:rPr lang="zh-CN" altLang="en-US" b="1" dirty="0" smtClean="0"/>
              <a:t>阅读下面的材料，完成</a:t>
            </a:r>
            <a:r>
              <a:rPr lang="en-US" b="1" dirty="0" smtClean="0"/>
              <a:t>21-22</a:t>
            </a:r>
            <a:r>
              <a:rPr lang="zh-CN" altLang="en-US" b="1" dirty="0" smtClean="0"/>
              <a:t>题。</a:t>
            </a:r>
            <a:r>
              <a:rPr lang="en-US" b="1" dirty="0" smtClean="0"/>
              <a:t>(6</a:t>
            </a:r>
            <a:r>
              <a:rPr lang="zh-CN" altLang="en-US" b="1" dirty="0" smtClean="0"/>
              <a:t>分</a:t>
            </a:r>
            <a:r>
              <a:rPr lang="en-US" b="1" dirty="0" smtClean="0"/>
              <a:t>)</a:t>
            </a:r>
            <a:endParaRPr lang="zh-CN" altLang="en-US" b="1" dirty="0" smtClean="0"/>
          </a:p>
          <a:p>
            <a:r>
              <a:rPr lang="zh-CN" altLang="en-US" b="1" dirty="0" smtClean="0"/>
              <a:t>一</a:t>
            </a:r>
            <a:r>
              <a:rPr lang="en-US" altLang="zh-CN" b="1" dirty="0" smtClean="0"/>
              <a:t>/</a:t>
            </a:r>
            <a:r>
              <a:rPr lang="zh-CN" altLang="en-US" b="1" dirty="0" smtClean="0"/>
              <a:t>君子之于物也，爱之而弗仁；于民也，仁之而弗亲。亲亲而仁民，仁民而爱物。（</a:t>
            </a:r>
            <a:r>
              <a:rPr lang="en-US" altLang="zh-CN" b="1" dirty="0" smtClean="0"/>
              <a:t>《</a:t>
            </a:r>
            <a:r>
              <a:rPr lang="zh-CN" altLang="en-US" b="1" dirty="0" smtClean="0"/>
              <a:t>孟子</a:t>
            </a:r>
            <a:r>
              <a:rPr lang="en-US" altLang="zh-CN" b="1" dirty="0" smtClean="0"/>
              <a:t>》</a:t>
            </a:r>
            <a:r>
              <a:rPr lang="zh-CN" altLang="en-US" b="1" dirty="0" smtClean="0"/>
              <a:t>）</a:t>
            </a:r>
          </a:p>
          <a:p>
            <a:r>
              <a:rPr lang="zh-CN" altLang="en-US" b="1" dirty="0" smtClean="0"/>
              <a:t>人之所不学而能者，其良能也；所不虑而知者，其良知也。孩提之童无不知爱其亲者，及其长也，无不知敬其兄也。（</a:t>
            </a:r>
            <a:r>
              <a:rPr lang="en-US" altLang="zh-CN" b="1" dirty="0" smtClean="0"/>
              <a:t>《</a:t>
            </a:r>
            <a:r>
              <a:rPr lang="zh-CN" altLang="en-US" b="1" dirty="0" smtClean="0"/>
              <a:t>孟子</a:t>
            </a:r>
            <a:r>
              <a:rPr lang="en-US" altLang="zh-CN" b="1" dirty="0" smtClean="0"/>
              <a:t>》</a:t>
            </a:r>
            <a:r>
              <a:rPr lang="zh-CN" altLang="en-US" b="1" dirty="0" smtClean="0"/>
              <a:t>）</a:t>
            </a:r>
          </a:p>
          <a:p>
            <a:r>
              <a:rPr lang="zh-CN" altLang="en-US" b="1" dirty="0" smtClean="0"/>
              <a:t>二</a:t>
            </a:r>
            <a:r>
              <a:rPr lang="en-US" altLang="zh-CN" b="1" dirty="0" smtClean="0"/>
              <a:t>/</a:t>
            </a:r>
            <a:r>
              <a:rPr lang="zh-CN" altLang="en-US" b="1" dirty="0" smtClean="0"/>
              <a:t>若使天下兼相爱，爱人若爱其身，犹有不孝者乎？视父兄与君若其身，恶施不孝？视弟子与臣若其身，恶施不慈？（</a:t>
            </a:r>
            <a:r>
              <a:rPr lang="en-US" altLang="zh-CN" b="1" dirty="0" smtClean="0"/>
              <a:t>《</a:t>
            </a:r>
            <a:r>
              <a:rPr lang="zh-CN" altLang="en-US" b="1" dirty="0" smtClean="0"/>
              <a:t>墨子</a:t>
            </a:r>
            <a:r>
              <a:rPr lang="en-US" altLang="zh-CN" b="1" dirty="0" smtClean="0"/>
              <a:t>》</a:t>
            </a:r>
            <a:r>
              <a:rPr lang="zh-CN" altLang="en-US" b="1" dirty="0" smtClean="0"/>
              <a:t>）</a:t>
            </a:r>
          </a:p>
          <a:p>
            <a:r>
              <a:rPr lang="en-US" b="1" dirty="0" smtClean="0"/>
              <a:t>    </a:t>
            </a:r>
            <a:r>
              <a:rPr lang="zh-CN" altLang="en-US" b="1" dirty="0" smtClean="0"/>
              <a:t>夫爱人者，人必从而爱之；利人者，人必从而利之；恶人者，人必从而恶之；害人者，人必从而害之。（</a:t>
            </a:r>
            <a:r>
              <a:rPr lang="en-US" altLang="zh-CN" b="1" dirty="0" smtClean="0"/>
              <a:t>《</a:t>
            </a:r>
            <a:r>
              <a:rPr lang="zh-CN" altLang="en-US" b="1" dirty="0" smtClean="0"/>
              <a:t>墨子</a:t>
            </a:r>
            <a:r>
              <a:rPr lang="en-US" altLang="zh-CN" b="1" dirty="0" smtClean="0"/>
              <a:t>》</a:t>
            </a:r>
            <a:r>
              <a:rPr lang="zh-CN" altLang="en-US" b="1" dirty="0" smtClean="0"/>
              <a:t>）</a:t>
            </a:r>
          </a:p>
          <a:p>
            <a:r>
              <a:rPr lang="en-US" b="1" dirty="0" smtClean="0"/>
              <a:t>21.</a:t>
            </a:r>
            <a:r>
              <a:rPr lang="zh-CN" altLang="en-US" b="1" dirty="0" smtClean="0"/>
              <a:t>根据上述材料可知，在“爱”的问题上，孟子主张</a:t>
            </a:r>
            <a:r>
              <a:rPr lang="en-US" b="1" u="sng" dirty="0" smtClean="0"/>
              <a:t>         </a:t>
            </a:r>
            <a:r>
              <a:rPr lang="zh-CN" altLang="en-US" b="1" dirty="0" smtClean="0"/>
              <a:t>爱，墨子主张</a:t>
            </a:r>
            <a:r>
              <a:rPr lang="en-US" b="1" u="sng" dirty="0" smtClean="0"/>
              <a:t>          </a:t>
            </a:r>
            <a:r>
              <a:rPr lang="zh-CN" altLang="en-US" b="1" dirty="0" smtClean="0"/>
              <a:t>爱。（各用一个字概括）（</a:t>
            </a:r>
            <a:r>
              <a:rPr lang="en-US" b="1" dirty="0" smtClean="0"/>
              <a:t>2</a:t>
            </a:r>
            <a:r>
              <a:rPr lang="zh-CN" altLang="en-US" b="1" dirty="0" smtClean="0"/>
              <a:t>分）</a:t>
            </a:r>
          </a:p>
          <a:p>
            <a:r>
              <a:rPr lang="en-US" b="1" dirty="0" smtClean="0"/>
              <a:t>22.</a:t>
            </a:r>
            <a:r>
              <a:rPr lang="zh-CN" altLang="en-US" b="1" dirty="0" smtClean="0"/>
              <a:t>结合材料，简析孟子之“爱”与墨子之“爱”的区别。（</a:t>
            </a:r>
            <a:r>
              <a:rPr lang="en-US" b="1" dirty="0" smtClean="0"/>
              <a:t>4</a:t>
            </a:r>
            <a:r>
              <a:rPr lang="zh-CN" altLang="en-US" b="1" dirty="0" smtClean="0"/>
              <a:t>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581891"/>
            <a:ext cx="10515600" cy="5595072"/>
          </a:xfrm>
        </p:spPr>
        <p:txBody>
          <a:bodyPr>
            <a:normAutofit/>
          </a:bodyPr>
          <a:lstStyle/>
          <a:p>
            <a:r>
              <a:rPr lang="en-US" b="1" dirty="0" smtClean="0"/>
              <a:t>21.</a:t>
            </a:r>
            <a:r>
              <a:rPr lang="zh-CN" altLang="en-US" b="1" dirty="0" smtClean="0"/>
              <a:t>根据上述材料可知，在“爱”的问题上，孟子主张</a:t>
            </a:r>
            <a:r>
              <a:rPr lang="en-US" b="1" u="sng" dirty="0" smtClean="0"/>
              <a:t>         </a:t>
            </a:r>
            <a:r>
              <a:rPr lang="zh-CN" altLang="en-US" b="1" dirty="0" smtClean="0"/>
              <a:t>爱，墨子主张</a:t>
            </a:r>
            <a:r>
              <a:rPr lang="en-US" b="1" u="sng" dirty="0" smtClean="0"/>
              <a:t>          </a:t>
            </a:r>
            <a:r>
              <a:rPr lang="zh-CN" altLang="en-US" b="1" dirty="0" smtClean="0"/>
              <a:t>爱。（各用一个字概括）（</a:t>
            </a:r>
            <a:r>
              <a:rPr lang="en-US" b="1" dirty="0" smtClean="0"/>
              <a:t>2</a:t>
            </a:r>
            <a:r>
              <a:rPr lang="zh-CN" altLang="en-US" b="1" dirty="0" smtClean="0"/>
              <a:t>分）</a:t>
            </a:r>
            <a:endParaRPr lang="en-US" altLang="zh-CN" b="1" dirty="0" smtClean="0"/>
          </a:p>
          <a:p>
            <a:r>
              <a:rPr lang="en-US" b="1" dirty="0" smtClean="0"/>
              <a:t>21.</a:t>
            </a:r>
            <a:r>
              <a:rPr lang="zh-CN" altLang="en-US" b="1" dirty="0" smtClean="0"/>
              <a:t>（孟子）仁（墨子）兼（</a:t>
            </a:r>
            <a:r>
              <a:rPr lang="en-US" b="1" dirty="0" smtClean="0"/>
              <a:t>2</a:t>
            </a:r>
            <a:r>
              <a:rPr lang="zh-CN" altLang="en-US" b="1" dirty="0" smtClean="0"/>
              <a:t>分）</a:t>
            </a:r>
          </a:p>
          <a:p>
            <a:r>
              <a:rPr lang="en-US" b="1" dirty="0" smtClean="0"/>
              <a:t>22.</a:t>
            </a:r>
            <a:r>
              <a:rPr lang="zh-CN" altLang="en-US" b="1" dirty="0" smtClean="0"/>
              <a:t>结合材料，简析孟子之“爱”与墨子之“爱”的区别。（</a:t>
            </a:r>
            <a:r>
              <a:rPr lang="en-US" b="1" dirty="0" smtClean="0"/>
              <a:t>4</a:t>
            </a:r>
            <a:r>
              <a:rPr lang="zh-CN" altLang="en-US" b="1" dirty="0" smtClean="0"/>
              <a:t>分）</a:t>
            </a:r>
          </a:p>
          <a:p>
            <a:r>
              <a:rPr lang="en-US" b="1" u="sng" dirty="0" smtClean="0"/>
              <a:t>                                                                                                                                                               </a:t>
            </a:r>
            <a:r>
              <a:rPr lang="en-US" altLang="zh-CN" b="1" dirty="0" smtClean="0"/>
              <a:t>①</a:t>
            </a:r>
            <a:r>
              <a:rPr lang="zh-CN" altLang="en-US" b="1" dirty="0" smtClean="0"/>
              <a:t>孟子之“爱”：由己及人有差等；以血缘为基础，出于天性。言之成理即可。（</a:t>
            </a:r>
            <a:r>
              <a:rPr lang="en-US" altLang="zh-CN" b="1" dirty="0" smtClean="0"/>
              <a:t>2</a:t>
            </a:r>
            <a:r>
              <a:rPr lang="zh-CN" altLang="en-US" b="1" dirty="0" smtClean="0"/>
              <a:t>分）</a:t>
            </a:r>
          </a:p>
          <a:p>
            <a:r>
              <a:rPr lang="zh-CN" altLang="en-US" b="1" dirty="0" smtClean="0"/>
              <a:t>   ②墨子之“爱”：视人如己无差等；以利益交换为基础，出于功利心。言之成理即可。（</a:t>
            </a:r>
            <a:r>
              <a:rPr lang="en-US" altLang="zh-CN" b="1" dirty="0" smtClean="0"/>
              <a:t>2</a:t>
            </a:r>
            <a:r>
              <a:rPr lang="zh-CN" altLang="en-US" b="1" dirty="0" smtClean="0"/>
              <a:t>分）</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09903" y="331076"/>
            <a:ext cx="11382704" cy="5845887"/>
          </a:xfrm>
        </p:spPr>
        <p:txBody>
          <a:bodyPr>
            <a:normAutofit fontScale="92500" lnSpcReduction="10000"/>
          </a:bodyPr>
          <a:lstStyle/>
          <a:p>
            <a:r>
              <a:rPr lang="zh-CN" altLang="en-US" b="1" dirty="0" smtClean="0"/>
              <a:t>阅读下面的材料，完成</a:t>
            </a:r>
            <a:r>
              <a:rPr lang="en-US" b="1" dirty="0" smtClean="0"/>
              <a:t>21-22</a:t>
            </a:r>
            <a:r>
              <a:rPr lang="zh-CN" altLang="en-US" b="1" dirty="0" smtClean="0"/>
              <a:t>题。（</a:t>
            </a:r>
            <a:r>
              <a:rPr lang="en-US" b="1" dirty="0" smtClean="0"/>
              <a:t>6</a:t>
            </a:r>
            <a:r>
              <a:rPr lang="zh-CN" altLang="en-US" b="1" dirty="0" smtClean="0"/>
              <a:t>分）</a:t>
            </a:r>
          </a:p>
          <a:p>
            <a:r>
              <a:rPr lang="zh-CN" altLang="en-US" b="1" dirty="0" smtClean="0"/>
              <a:t>有子曰：“其为人也孝悌，而好犯上者，鲜矣！不犯上，而好作乱者，未之有也。君子务本，本立而道生。孝弟也者，其为仁之本与！”（</a:t>
            </a:r>
            <a:r>
              <a:rPr lang="en-US" altLang="zh-CN" b="1" dirty="0" smtClean="0"/>
              <a:t>《</a:t>
            </a:r>
            <a:r>
              <a:rPr lang="zh-CN" altLang="en-US" b="1" dirty="0" smtClean="0"/>
              <a:t>论语</a:t>
            </a:r>
            <a:r>
              <a:rPr lang="en-US" altLang="zh-CN" b="1" dirty="0" smtClean="0"/>
              <a:t>·</a:t>
            </a:r>
            <a:r>
              <a:rPr lang="zh-CN" altLang="en-US" b="1" dirty="0" smtClean="0"/>
              <a:t>学而</a:t>
            </a:r>
            <a:r>
              <a:rPr lang="en-US" altLang="zh-CN" b="1" dirty="0" smtClean="0"/>
              <a:t>》</a:t>
            </a:r>
            <a:r>
              <a:rPr lang="zh-CN" altLang="en-US" b="1" dirty="0" smtClean="0"/>
              <a:t>）</a:t>
            </a:r>
          </a:p>
          <a:p>
            <a:r>
              <a:rPr lang="zh-CN" altLang="en-US" b="1" dirty="0" smtClean="0"/>
              <a:t>子曰：“士而怀居，不足以为士矣。”（</a:t>
            </a:r>
            <a:r>
              <a:rPr lang="en-US" altLang="zh-CN" b="1" dirty="0" smtClean="0"/>
              <a:t>《</a:t>
            </a:r>
            <a:r>
              <a:rPr lang="zh-CN" altLang="en-US" b="1" dirty="0" smtClean="0"/>
              <a:t>论语</a:t>
            </a:r>
            <a:r>
              <a:rPr lang="en-US" altLang="zh-CN" b="1" dirty="0" smtClean="0"/>
              <a:t>·</a:t>
            </a:r>
            <a:r>
              <a:rPr lang="zh-CN" altLang="en-US" b="1" dirty="0" smtClean="0"/>
              <a:t>宪问</a:t>
            </a:r>
            <a:r>
              <a:rPr lang="en-US" altLang="zh-CN" b="1" dirty="0" smtClean="0"/>
              <a:t>》</a:t>
            </a:r>
            <a:r>
              <a:rPr lang="zh-CN" altLang="en-US" b="1" dirty="0" smtClean="0"/>
              <a:t>）</a:t>
            </a:r>
          </a:p>
          <a:p>
            <a:r>
              <a:rPr lang="zh-CN" altLang="en-US" b="1" dirty="0" smtClean="0"/>
              <a:t>所谓治国必先齐其家者，其家不可教而能教人者，无之。故君子不出家而成教于国。孝者，所以事君也；弟者，所以事长也；慈者，所以使众也。（</a:t>
            </a:r>
            <a:r>
              <a:rPr lang="en-US" altLang="zh-CN" b="1" dirty="0" smtClean="0"/>
              <a:t>《</a:t>
            </a:r>
            <a:r>
              <a:rPr lang="zh-CN" altLang="en-US" b="1" dirty="0" smtClean="0"/>
              <a:t>礼记</a:t>
            </a:r>
            <a:r>
              <a:rPr lang="en-US" altLang="zh-CN" b="1" dirty="0" smtClean="0"/>
              <a:t>·</a:t>
            </a:r>
            <a:r>
              <a:rPr lang="zh-CN" altLang="en-US" b="1" dirty="0" smtClean="0"/>
              <a:t>大学</a:t>
            </a:r>
            <a:r>
              <a:rPr lang="en-US" altLang="zh-CN" b="1" dirty="0" smtClean="0"/>
              <a:t>》</a:t>
            </a:r>
            <a:r>
              <a:rPr lang="zh-CN" altLang="en-US" b="1" dirty="0" smtClean="0"/>
              <a:t>）</a:t>
            </a:r>
          </a:p>
          <a:p>
            <a:r>
              <a:rPr lang="zh-CN" altLang="en-US" b="1" dirty="0" smtClean="0"/>
              <a:t>曾子曰：“若夫慈爱恭敬，安亲扬名，则闻命矣。敢问子从父之令，可谓孝乎</a:t>
            </a:r>
            <a:r>
              <a:rPr lang="en-US" b="1" dirty="0" smtClean="0"/>
              <a:t>?</a:t>
            </a:r>
            <a:r>
              <a:rPr lang="zh-CN" altLang="en-US" b="1" dirty="0" smtClean="0"/>
              <a:t>”子曰：“是何言与</a:t>
            </a:r>
            <a:r>
              <a:rPr lang="en-US" b="1" dirty="0" smtClean="0"/>
              <a:t>!</a:t>
            </a:r>
            <a:r>
              <a:rPr lang="zh-CN" altLang="en-US" b="1" dirty="0" smtClean="0"/>
              <a:t>是何言与</a:t>
            </a:r>
            <a:r>
              <a:rPr lang="en-US" b="1" dirty="0" smtClean="0"/>
              <a:t>!</a:t>
            </a:r>
            <a:r>
              <a:rPr lang="zh-CN" altLang="en-US" b="1" dirty="0" smtClean="0"/>
              <a:t>昔者天子有争臣七人，虽无道，不失其天下；</a:t>
            </a:r>
            <a:r>
              <a:rPr lang="en-US" altLang="zh-CN" b="1" dirty="0" smtClean="0"/>
              <a:t>……</a:t>
            </a:r>
            <a:r>
              <a:rPr lang="zh-CN" altLang="en-US" b="1" dirty="0" smtClean="0"/>
              <a:t>父有争子，则身不陷于不义。故当不义，则子不可以不争于父，臣不可以不争于君。故当不义，则争之。从父之令，又焉得为孝乎</a:t>
            </a:r>
            <a:r>
              <a:rPr lang="en-US" b="1" dirty="0" smtClean="0"/>
              <a:t>?</a:t>
            </a:r>
            <a:r>
              <a:rPr lang="zh-CN" altLang="en-US" b="1" dirty="0" smtClean="0"/>
              <a:t>”（</a:t>
            </a:r>
            <a:r>
              <a:rPr lang="en-US" altLang="zh-CN" b="1" dirty="0" smtClean="0"/>
              <a:t>《</a:t>
            </a:r>
            <a:r>
              <a:rPr lang="zh-CN" altLang="en-US" b="1" dirty="0" smtClean="0"/>
              <a:t>孝经</a:t>
            </a:r>
            <a:r>
              <a:rPr lang="en-US" altLang="zh-CN" b="1" dirty="0" smtClean="0"/>
              <a:t>·</a:t>
            </a:r>
            <a:r>
              <a:rPr lang="zh-CN" altLang="en-US" b="1" dirty="0" smtClean="0"/>
              <a:t>谏诤章</a:t>
            </a:r>
            <a:r>
              <a:rPr lang="en-US" altLang="zh-CN" b="1" dirty="0" smtClean="0"/>
              <a:t>》</a:t>
            </a:r>
            <a:r>
              <a:rPr lang="zh-CN" altLang="en-US" b="1" dirty="0" smtClean="0"/>
              <a:t>）</a:t>
            </a:r>
          </a:p>
          <a:p>
            <a:r>
              <a:rPr lang="en-US" b="1" dirty="0" smtClean="0"/>
              <a:t>21.</a:t>
            </a:r>
            <a:r>
              <a:rPr lang="zh-CN" altLang="en-US" b="1" dirty="0" smtClean="0"/>
              <a:t>从上述材料来看，儒家为什么要推崇孝道？（</a:t>
            </a:r>
            <a:r>
              <a:rPr lang="en-US" b="1" dirty="0" smtClean="0"/>
              <a:t>3</a:t>
            </a:r>
            <a:r>
              <a:rPr lang="zh-CN" altLang="en-US" b="1" dirty="0" smtClean="0"/>
              <a:t>分）</a:t>
            </a:r>
            <a:r>
              <a:rPr lang="en-US" b="1" u="sng" dirty="0" smtClean="0"/>
              <a:t>                                                                                </a:t>
            </a:r>
            <a:endParaRPr lang="zh-CN" altLang="en-US" b="1" dirty="0" smtClean="0"/>
          </a:p>
          <a:p>
            <a:r>
              <a:rPr lang="en-US" b="1" dirty="0" smtClean="0"/>
              <a:t>22.</a:t>
            </a:r>
            <a:r>
              <a:rPr lang="zh-CN" altLang="en-US" b="1" dirty="0" smtClean="0"/>
              <a:t>联系现实，结合材料，简述如何做到“为人也孝悌”。（</a:t>
            </a:r>
            <a:r>
              <a:rPr lang="en-US" b="1" dirty="0" smtClean="0"/>
              <a:t>3</a:t>
            </a:r>
            <a:r>
              <a:rPr lang="zh-CN" altLang="en-US" b="1" dirty="0" smtClean="0"/>
              <a:t>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662152"/>
            <a:ext cx="10515600" cy="5514811"/>
          </a:xfrm>
        </p:spPr>
        <p:txBody>
          <a:bodyPr>
            <a:normAutofit/>
          </a:bodyPr>
          <a:lstStyle/>
          <a:p>
            <a:r>
              <a:rPr lang="en-US" b="1" dirty="0" smtClean="0"/>
              <a:t>21.</a:t>
            </a:r>
            <a:r>
              <a:rPr lang="zh-CN" altLang="en-US" b="1" dirty="0" smtClean="0"/>
              <a:t>从上述材料来看，儒家为什么要推崇孝道？（</a:t>
            </a:r>
            <a:r>
              <a:rPr lang="en-US" b="1" dirty="0" smtClean="0"/>
              <a:t>3</a:t>
            </a:r>
            <a:r>
              <a:rPr lang="zh-CN" altLang="en-US" b="1" dirty="0" smtClean="0"/>
              <a:t>分）</a:t>
            </a:r>
          </a:p>
          <a:p>
            <a:r>
              <a:rPr lang="zh-CN" altLang="en-US" b="1" dirty="0" smtClean="0"/>
              <a:t>以“孝”齐家（调整好自己的家族）（</a:t>
            </a:r>
            <a:r>
              <a:rPr lang="en-US" b="1" dirty="0" smtClean="0"/>
              <a:t>1</a:t>
            </a:r>
            <a:r>
              <a:rPr lang="zh-CN" altLang="en-US" b="1" dirty="0" smtClean="0"/>
              <a:t>分），以“孝”治国（</a:t>
            </a:r>
            <a:r>
              <a:rPr lang="en-US" b="1" dirty="0" smtClean="0"/>
              <a:t>1</a:t>
            </a:r>
            <a:r>
              <a:rPr lang="zh-CN" altLang="en-US" b="1" dirty="0" smtClean="0"/>
              <a:t>分），从而推行为政以德之道，实现“仁”的理想。（</a:t>
            </a:r>
            <a:r>
              <a:rPr lang="en-US" b="1" dirty="0" smtClean="0"/>
              <a:t>1</a:t>
            </a:r>
            <a:r>
              <a:rPr lang="zh-CN" altLang="en-US" b="1" dirty="0" smtClean="0"/>
              <a:t>分）</a:t>
            </a:r>
            <a:r>
              <a:rPr lang="en-US" b="1" u="sng" dirty="0" smtClean="0"/>
              <a:t>                                                                           </a:t>
            </a:r>
            <a:endParaRPr lang="zh-CN" altLang="en-US" b="1" dirty="0" smtClean="0"/>
          </a:p>
          <a:p>
            <a:r>
              <a:rPr lang="en-US" b="1" dirty="0" smtClean="0"/>
              <a:t>22.</a:t>
            </a:r>
            <a:r>
              <a:rPr lang="zh-CN" altLang="en-US" b="1" dirty="0" smtClean="0"/>
              <a:t>联系现实，结合材料，简述如何做到“为人也孝悌”。（</a:t>
            </a:r>
            <a:r>
              <a:rPr lang="en-US" b="1" dirty="0" smtClean="0"/>
              <a:t>3</a:t>
            </a:r>
            <a:r>
              <a:rPr lang="zh-CN" altLang="en-US" b="1" dirty="0" smtClean="0"/>
              <a:t>分）</a:t>
            </a:r>
          </a:p>
          <a:p>
            <a:r>
              <a:rPr lang="zh-CN" altLang="en-US" b="1" dirty="0" smtClean="0"/>
              <a:t>慈爱恭敬，安亲扬名（</a:t>
            </a:r>
            <a:r>
              <a:rPr lang="en-US" b="1" dirty="0" smtClean="0"/>
              <a:t>1</a:t>
            </a:r>
            <a:r>
              <a:rPr lang="zh-CN" altLang="en-US" b="1" dirty="0" smtClean="0"/>
              <a:t>分）；胸怀天下（</a:t>
            </a:r>
            <a:r>
              <a:rPr lang="en-US" b="1" dirty="0" smtClean="0"/>
              <a:t>1</a:t>
            </a:r>
            <a:r>
              <a:rPr lang="zh-CN" altLang="en-US" b="1" dirty="0" smtClean="0"/>
              <a:t>分）；为人子女，要孝敬父母，但不是绝对的服从，父母有过错还得要谏诤（</a:t>
            </a:r>
            <a:r>
              <a:rPr lang="en-US" b="1" dirty="0" smtClean="0"/>
              <a:t>1</a:t>
            </a:r>
            <a:r>
              <a:rPr lang="zh-CN" altLang="en-US" b="1" dirty="0" smtClean="0"/>
              <a:t>分）。</a:t>
            </a:r>
          </a:p>
          <a:p>
            <a:r>
              <a:rPr lang="en-US" b="1" u="sng" dirty="0" smtClean="0"/>
              <a:t>                                                                         </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36483" y="299545"/>
            <a:ext cx="11603420" cy="6274676"/>
          </a:xfrm>
        </p:spPr>
        <p:txBody>
          <a:bodyPr>
            <a:normAutofit/>
          </a:bodyPr>
          <a:lstStyle/>
          <a:p>
            <a:r>
              <a:rPr lang="en-US" b="1" dirty="0" smtClean="0"/>
              <a:t>1</a:t>
            </a:r>
            <a:r>
              <a:rPr lang="zh-CN" altLang="en-US" b="1" dirty="0" smtClean="0"/>
              <a:t>、子贡曰：“如有博施于民而能济众，何如？可谓仁乎？”子曰：“何事于仁？必也圣乎！尧舜其犹病诸！夫仁者，己欲立而立人，己欲达而达人。能近取譬，可谓仁之方也已。”</a:t>
            </a:r>
          </a:p>
          <a:p>
            <a:r>
              <a:rPr lang="zh-CN" altLang="en-US" b="1" dirty="0" smtClean="0"/>
              <a:t>（</a:t>
            </a:r>
            <a:r>
              <a:rPr lang="en-US" b="1" dirty="0" smtClean="0"/>
              <a:t>1</a:t>
            </a:r>
            <a:r>
              <a:rPr lang="zh-CN" altLang="en-US" b="1" dirty="0" smtClean="0"/>
              <a:t>）孔子在这里把“仁”与“圣”做了区别，这个区别的关键在哪里？请用自己的话简要陈述。（</a:t>
            </a:r>
            <a:r>
              <a:rPr lang="en-US" b="1" dirty="0" smtClean="0"/>
              <a:t>2</a:t>
            </a:r>
            <a:r>
              <a:rPr lang="zh-CN" altLang="en-US" b="1" dirty="0" smtClean="0"/>
              <a:t>分）</a:t>
            </a:r>
          </a:p>
          <a:p>
            <a:r>
              <a:rPr lang="zh-CN" altLang="en-US" b="1" dirty="0" smtClean="0"/>
              <a:t>（</a:t>
            </a:r>
            <a:r>
              <a:rPr lang="en-US" b="1" dirty="0" smtClean="0"/>
              <a:t>2</a:t>
            </a:r>
            <a:r>
              <a:rPr lang="zh-CN" altLang="en-US" b="1" dirty="0" smtClean="0"/>
              <a:t>） 孔子认为“圣”的境界“尧舜其犹病诸”，你如何理解？（</a:t>
            </a:r>
            <a:r>
              <a:rPr lang="en-US" b="1" dirty="0" smtClean="0"/>
              <a:t>2</a:t>
            </a:r>
            <a:r>
              <a:rPr lang="zh-CN" altLang="en-US" b="1" dirty="0" smtClean="0"/>
              <a:t>分）</a:t>
            </a:r>
          </a:p>
          <a:p>
            <a:r>
              <a:rPr lang="zh-CN" altLang="en-US" b="1" dirty="0" smtClean="0"/>
              <a:t>答：</a:t>
            </a:r>
            <a:r>
              <a:rPr lang="en-US" b="1" dirty="0" smtClean="0"/>
              <a:t>1</a:t>
            </a:r>
            <a:r>
              <a:rPr lang="zh-CN" altLang="en-US" b="1" dirty="0" smtClean="0"/>
              <a:t>．“仁”着眼于推己及人，侧重于主观愿望；“圣”追求博施济众，侧重于行为效果。</a:t>
            </a:r>
          </a:p>
          <a:p>
            <a:r>
              <a:rPr lang="en-US" b="1" dirty="0" smtClean="0"/>
              <a:t>2</a:t>
            </a:r>
            <a:r>
              <a:rPr lang="zh-CN" altLang="en-US" b="1" dirty="0" smtClean="0"/>
              <a:t>．孔子旨在说明达到“圣”的境界是很困难的，即使是尧舜也为此苦恼，这并不是说“圣”的境界不可追求。</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83779" y="268014"/>
            <a:ext cx="11587655" cy="5908949"/>
          </a:xfrm>
        </p:spPr>
        <p:txBody>
          <a:bodyPr>
            <a:normAutofit lnSpcReduction="10000"/>
          </a:bodyPr>
          <a:lstStyle/>
          <a:p>
            <a:r>
              <a:rPr lang="zh-CN" altLang="en-US" b="1" dirty="0" smtClean="0"/>
              <a:t>子曰：“管仲之器小哉！”或曰：“管仲俭乎？”曰：“管氏有三归，官事不摄，焉得俭？”“然则管仲知礼乎？”曰：“邦君树塞门，管氏亦树塞门；邦君为两君之好，有反坫，管氏亦有反坫。管氏而知礼，孰不知礼？”</a:t>
            </a:r>
          </a:p>
          <a:p>
            <a:r>
              <a:rPr lang="en-US" altLang="zh-CN" b="1" dirty="0" smtClean="0"/>
              <a:t>【</a:t>
            </a:r>
            <a:r>
              <a:rPr lang="zh-CN" altLang="en-US" b="1" dirty="0" smtClean="0"/>
              <a:t>注</a:t>
            </a:r>
            <a:r>
              <a:rPr lang="en-US" altLang="zh-CN" b="1" dirty="0" smtClean="0"/>
              <a:t>】②</a:t>
            </a:r>
            <a:r>
              <a:rPr lang="zh-CN" altLang="en-US" b="1" dirty="0" smtClean="0"/>
              <a:t>三归：相传是三处藏钱币的府库。③摄：统辖。④反玷（</a:t>
            </a:r>
            <a:r>
              <a:rPr lang="en-US" b="1" dirty="0" smtClean="0"/>
              <a:t>di</a:t>
            </a:r>
            <a:r>
              <a:rPr lang="en-US" altLang="zh-CN" b="1" dirty="0" smtClean="0"/>
              <a:t>à</a:t>
            </a:r>
            <a:r>
              <a:rPr lang="en-US" b="1" dirty="0" smtClean="0"/>
              <a:t>n</a:t>
            </a:r>
            <a:r>
              <a:rPr lang="zh-CN" altLang="en-US" b="1" dirty="0" smtClean="0"/>
              <a:t>）：古代君主招待别国国君时，放置献过酒的空杯子的土台。</a:t>
            </a:r>
          </a:p>
          <a:p>
            <a:r>
              <a:rPr lang="en-US" b="1" dirty="0" smtClean="0"/>
              <a:t>2</a:t>
            </a:r>
            <a:r>
              <a:rPr lang="zh-CN" altLang="en-US" b="1" dirty="0" smtClean="0"/>
              <a:t>、子贡曰：“管仲非仁者与？桓公杀公子纠，不能死，又相之。”子曰：“管仲相桓公，霸诸侯，一匡天下，民到于今受其赐。微管仲，吾其被发左衽矣。岂若匹夫匹妇之为谅也，自经于沟渎而莫之知也！”</a:t>
            </a:r>
          </a:p>
          <a:p>
            <a:r>
              <a:rPr lang="en-US" b="1" dirty="0" smtClean="0"/>
              <a:t>Q</a:t>
            </a:r>
            <a:r>
              <a:rPr lang="zh-CN" altLang="en-US" b="1" dirty="0" smtClean="0"/>
              <a:t>： （</a:t>
            </a:r>
            <a:r>
              <a:rPr lang="en-US" b="1" dirty="0" smtClean="0"/>
              <a:t>1</a:t>
            </a:r>
            <a:r>
              <a:rPr lang="zh-CN" altLang="en-US" b="1" dirty="0" smtClean="0"/>
              <a:t>）孔子对管仲的评价分别是什么？（</a:t>
            </a:r>
            <a:r>
              <a:rPr lang="en-US" b="1" dirty="0" smtClean="0"/>
              <a:t>1</a:t>
            </a:r>
            <a:r>
              <a:rPr lang="zh-CN" altLang="en-US" b="1" dirty="0" smtClean="0"/>
              <a:t>分）（</a:t>
            </a:r>
            <a:r>
              <a:rPr lang="en-US" b="1" dirty="0" smtClean="0"/>
              <a:t>2</a:t>
            </a:r>
            <a:r>
              <a:rPr lang="zh-CN" altLang="en-US" b="1" dirty="0" smtClean="0"/>
              <a:t>）从这两则文字中我们发现孔子具有什么样的仁爱观？（</a:t>
            </a:r>
            <a:r>
              <a:rPr lang="en-US" b="1" dirty="0" smtClean="0"/>
              <a:t>3</a:t>
            </a:r>
            <a:r>
              <a:rPr lang="zh-CN" altLang="en-US" b="1" dirty="0" smtClean="0"/>
              <a:t>分）</a:t>
            </a:r>
          </a:p>
          <a:p>
            <a:r>
              <a:rPr lang="zh-CN" altLang="en-US" b="1" dirty="0" smtClean="0"/>
              <a:t>答：</a:t>
            </a:r>
            <a:r>
              <a:rPr lang="en-US" b="1" dirty="0" smtClean="0"/>
              <a:t>1</a:t>
            </a:r>
            <a:r>
              <a:rPr lang="zh-CN" altLang="en-US" b="1" dirty="0" smtClean="0"/>
              <a:t>．①管仲之器小哉</a:t>
            </a:r>
            <a:r>
              <a:rPr lang="en-US" b="1" dirty="0" smtClean="0"/>
              <a:t>  </a:t>
            </a:r>
            <a:r>
              <a:rPr lang="zh-CN" altLang="en-US" b="1" dirty="0" smtClean="0"/>
              <a:t>②管仲是仁者</a:t>
            </a:r>
          </a:p>
          <a:p>
            <a:r>
              <a:rPr lang="en-US" b="1" dirty="0" smtClean="0"/>
              <a:t>2</a:t>
            </a:r>
            <a:r>
              <a:rPr lang="zh-CN" altLang="en-US" b="1" dirty="0" smtClean="0"/>
              <a:t>．孔子的仁爱观，主要是看一个人对全社会的贡献。孔子否定了管仲知礼而肯定他为仁，忽略他的小节小信。而肯定他的大节大信，说明孔子在仁的认识上能通达。</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66040" y="320040"/>
            <a:ext cx="12124055" cy="6360795"/>
          </a:xfrm>
        </p:spPr>
        <p:txBody>
          <a:bodyPr>
            <a:noAutofit/>
          </a:bodyPr>
          <a:lstStyle/>
          <a:p>
            <a:pPr algn="l"/>
            <a:r>
              <a:rPr lang="zh-CN" altLang="en-US" sz="3600">
                <a:sym typeface="+mn-ea"/>
              </a:rPr>
              <a:t>对“治理者”的“措施”要求。  </a:t>
            </a:r>
          </a:p>
          <a:p>
            <a:pPr algn="l"/>
            <a:r>
              <a:rPr lang="zh-CN" altLang="en-US" sz="3600">
                <a:sym typeface="+mn-ea"/>
              </a:rPr>
              <a:t>“季氏富于周公”章（11.17）——</a:t>
            </a:r>
            <a:r>
              <a:rPr lang="zh-CN" altLang="en-US" sz="3600">
                <a:solidFill>
                  <a:srgbClr val="FF0000"/>
                </a:solidFill>
                <a:sym typeface="+mn-ea"/>
              </a:rPr>
              <a:t>庶而富民 </a:t>
            </a:r>
            <a:r>
              <a:rPr lang="zh-CN" altLang="en-US" sz="3600">
                <a:sym typeface="+mn-ea"/>
              </a:rPr>
              <a:t>    （反对强征暴敛，主张藏富于民） </a:t>
            </a:r>
          </a:p>
          <a:p>
            <a:pPr algn="l"/>
            <a:r>
              <a:rPr lang="zh-CN" altLang="en-US" sz="3600">
                <a:sym typeface="+mn-ea"/>
              </a:rPr>
              <a:t>“子适卫”章（13.9）——先富民后教民 “</a:t>
            </a:r>
          </a:p>
          <a:p>
            <a:pPr algn="l"/>
            <a:r>
              <a:rPr lang="zh-CN" altLang="en-US" sz="3600">
                <a:sym typeface="+mn-ea"/>
              </a:rPr>
              <a:t>子贡问政”章（12.7）——民信君  </a:t>
            </a:r>
          </a:p>
          <a:p>
            <a:pPr algn="l"/>
            <a:r>
              <a:rPr lang="zh-CN" altLang="en-US" sz="3600">
                <a:sym typeface="+mn-ea"/>
              </a:rPr>
              <a:t>“哀公问于有若曰”章（12.9）——民君一体   （反对强征暴敛，主张减轻赋税，藏富于民）  </a:t>
            </a:r>
          </a:p>
          <a:p>
            <a:pPr algn="l"/>
            <a:r>
              <a:rPr lang="zh-CN" altLang="en-US" sz="3600">
                <a:sym typeface="+mn-ea"/>
              </a:rPr>
              <a:t>“季康子问使民”章（2.20）—— 举善而教不能 “季氏将伐颛臾章“”（16.1）——反对谋动干戈</a:t>
            </a:r>
          </a:p>
          <a:p>
            <a:pPr algn="l"/>
            <a:endParaRPr lang="zh-CN" altLang="en-US" sz="360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第六课</a:t>
            </a:r>
            <a:r>
              <a:rPr lang="en-US" b="1" dirty="0" smtClean="0"/>
              <a:t>   </a:t>
            </a:r>
            <a:r>
              <a:rPr lang="zh-CN" altLang="en-US" b="1" dirty="0" smtClean="0"/>
              <a:t>君子之风</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838200" y="1288473"/>
            <a:ext cx="10515600" cy="4888490"/>
          </a:xfrm>
        </p:spPr>
        <p:txBody>
          <a:bodyPr>
            <a:normAutofit/>
          </a:bodyPr>
          <a:lstStyle/>
          <a:p>
            <a:r>
              <a:rPr lang="en-US" sz="3200" b="1" dirty="0" smtClean="0"/>
              <a:t>1</a:t>
            </a:r>
            <a:r>
              <a:rPr lang="zh-CN" altLang="en-US" sz="3200" b="1" dirty="0"/>
              <a:t>．君子之风</a:t>
            </a:r>
            <a:endParaRPr lang="zh-CN" altLang="en-US" sz="3200" dirty="0"/>
          </a:p>
          <a:p>
            <a:r>
              <a:rPr lang="en-US" sz="3200" b="1" dirty="0" smtClean="0"/>
              <a:t>2</a:t>
            </a:r>
            <a:r>
              <a:rPr lang="zh-CN" altLang="en-US" sz="3200" b="1" dirty="0"/>
              <a:t>．“浮云”的比喻义</a:t>
            </a:r>
            <a:endParaRPr lang="zh-CN" altLang="en-US" sz="3200" dirty="0"/>
          </a:p>
          <a:p>
            <a:r>
              <a:rPr lang="en-US" sz="3200" b="1" dirty="0" smtClean="0"/>
              <a:t>3</a:t>
            </a:r>
            <a:r>
              <a:rPr lang="zh-CN" altLang="en-US" sz="3200" b="1" dirty="0"/>
              <a:t>．义利观</a:t>
            </a:r>
            <a:r>
              <a:rPr lang="en-US" altLang="zh-CN" sz="3200" b="1" dirty="0"/>
              <a:t>——</a:t>
            </a:r>
            <a:r>
              <a:rPr lang="zh-CN" altLang="en-US" sz="3200" b="1" dirty="0"/>
              <a:t>见利思义</a:t>
            </a:r>
            <a:endParaRPr lang="zh-CN" altLang="en-US" sz="3200" dirty="0"/>
          </a:p>
          <a:p>
            <a:r>
              <a:rPr lang="en-US" sz="3200" b="1" dirty="0" smtClean="0"/>
              <a:t>4</a:t>
            </a:r>
            <a:r>
              <a:rPr lang="zh-CN" altLang="en-US" sz="3200" b="1" dirty="0"/>
              <a:t>．仁者和智者</a:t>
            </a:r>
            <a:endParaRPr lang="zh-CN" altLang="en-US" sz="3200" dirty="0"/>
          </a:p>
          <a:p>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285709" y="1285861"/>
            <a:ext cx="11430080" cy="4840303"/>
          </a:xfrm>
        </p:spPr>
        <p:txBody>
          <a:bodyPr>
            <a:normAutofit/>
          </a:bodyPr>
          <a:lstStyle/>
          <a:p>
            <a:r>
              <a:rPr lang="en-US" sz="3600" b="1" dirty="0" smtClean="0"/>
              <a:t>1</a:t>
            </a:r>
            <a:r>
              <a:rPr lang="zh-CN" altLang="en-US" sz="3600" b="1" dirty="0" smtClean="0"/>
              <a:t>．君子之风</a:t>
            </a:r>
          </a:p>
          <a:p>
            <a:r>
              <a:rPr lang="en-US" sz="3600" b="1" dirty="0" smtClean="0"/>
              <a:t>     </a:t>
            </a:r>
            <a:r>
              <a:rPr lang="zh-CN" altLang="en-US" sz="3600" b="1" dirty="0" smtClean="0"/>
              <a:t>君子之风即儒家心目中的“</a:t>
            </a:r>
            <a:r>
              <a:rPr lang="zh-CN" altLang="en-US" sz="3600" b="1" u="sng" dirty="0" smtClean="0"/>
              <a:t>君子”必须具备的品质，</a:t>
            </a:r>
            <a:r>
              <a:rPr lang="zh-CN" altLang="en-US" sz="3600" b="1" dirty="0" smtClean="0"/>
              <a:t>包括“</a:t>
            </a:r>
            <a:r>
              <a:rPr lang="zh-CN" altLang="en-US" sz="3600" b="1" dirty="0" smtClean="0">
                <a:solidFill>
                  <a:srgbClr val="FF0000"/>
                </a:solidFill>
              </a:rPr>
              <a:t>道”、“德”、“仁”、“义”、“礼”、“信”等为核心的政治、道德素质及“六艺”的知识技能素质</a:t>
            </a:r>
            <a:r>
              <a:rPr lang="zh-CN" altLang="en-US" sz="3600" b="1" dirty="0" smtClean="0"/>
              <a:t>。具体又有能正确处理“利”与“义”的关系，能以生命捍卫仁义，不以个人利益为重，不以非正当手段去追求富贵名利，重视个人修养，追求内涵与外表的统一等。</a:t>
            </a:r>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1142985"/>
            <a:ext cx="10972800" cy="5153906"/>
          </a:xfrm>
        </p:spPr>
        <p:txBody>
          <a:bodyPr>
            <a:normAutofit/>
          </a:bodyPr>
          <a:lstStyle/>
          <a:p>
            <a:r>
              <a:rPr lang="en-US" sz="3600" b="1" dirty="0" smtClean="0"/>
              <a:t>2</a:t>
            </a:r>
            <a:r>
              <a:rPr lang="zh-CN" altLang="en-US" sz="3600" b="1" dirty="0" smtClean="0"/>
              <a:t>．“浮云”的比喻义</a:t>
            </a:r>
          </a:p>
          <a:p>
            <a:r>
              <a:rPr lang="zh-CN" altLang="en-US" sz="3600" b="1" dirty="0" smtClean="0">
                <a:solidFill>
                  <a:srgbClr val="FF0000"/>
                </a:solidFill>
              </a:rPr>
              <a:t>浮云游离无根，来去匆匆，表现孔子轻视不义之财的高贵精神；浮云聚散无常，喻富贵短暂，如过眼烟云；浮云在天上，高不可及，喻富贵与己无关；浮云至轻至淡，喻富贵无足轻重。</a:t>
            </a:r>
          </a:p>
          <a:p>
            <a:r>
              <a:rPr lang="en-US" sz="3600" b="1" dirty="0" smtClean="0"/>
              <a:t> </a:t>
            </a:r>
            <a:r>
              <a:rPr lang="zh-CN" altLang="en-US" sz="3600" b="1" dirty="0" smtClean="0"/>
              <a:t>“浮云”的比喻，形象地表明了孔子的富贵金钱观。正当的富贵、金钱是人追求创造得来的，用不正当非法手段谋得的富贵、金钱是可耻的，而且终有被暴露、清算的一天。</a:t>
            </a:r>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90945" y="353291"/>
            <a:ext cx="11291455" cy="5772873"/>
          </a:xfrm>
        </p:spPr>
        <p:txBody>
          <a:bodyPr>
            <a:normAutofit/>
          </a:bodyPr>
          <a:lstStyle/>
          <a:p>
            <a:r>
              <a:rPr lang="en-US" sz="3200" b="1" dirty="0" smtClean="0"/>
              <a:t>3</a:t>
            </a:r>
            <a:r>
              <a:rPr lang="zh-CN" altLang="en-US" sz="3200" b="1" dirty="0" smtClean="0"/>
              <a:t>．义利观</a:t>
            </a:r>
            <a:r>
              <a:rPr lang="en-US" altLang="zh-CN" sz="3200" b="1" dirty="0" smtClean="0"/>
              <a:t>——</a:t>
            </a:r>
            <a:r>
              <a:rPr lang="zh-CN" altLang="en-US" sz="3200" b="1" dirty="0" smtClean="0"/>
              <a:t>见利思义</a:t>
            </a:r>
          </a:p>
          <a:p>
            <a:r>
              <a:rPr lang="en-US" sz="3200" b="1" dirty="0" smtClean="0"/>
              <a:t>    </a:t>
            </a:r>
            <a:r>
              <a:rPr lang="zh-CN" altLang="en-US" sz="3200" b="1" dirty="0" smtClean="0"/>
              <a:t>孔子说“君子喻于义”，</a:t>
            </a:r>
            <a:r>
              <a:rPr lang="zh-CN" altLang="en-US" sz="3200" b="1" dirty="0" smtClean="0">
                <a:solidFill>
                  <a:srgbClr val="FF0000"/>
                </a:solidFill>
              </a:rPr>
              <a:t>倡导“见利思义”，反对见利忘义，并不反对正当的求利</a:t>
            </a:r>
            <a:r>
              <a:rPr lang="zh-CN" altLang="en-US" sz="3200" b="1" dirty="0" smtClean="0"/>
              <a:t>。孔子认为利要服从义，要重义轻利。孔子之论符合人为了生存追求利益而又要遵守“道德”、正确处理好利与义关系的实际，应该是所有经商言利者的原则。所以中国历来就有“儒商”，无论是“徽商”还是“晋商”，都以“诚信”为本。到现代，如日本的商人、企业家都奉</a:t>
            </a:r>
            <a:r>
              <a:rPr lang="en-US" altLang="zh-CN" sz="3200" b="1" dirty="0" smtClean="0"/>
              <a:t>《</a:t>
            </a:r>
            <a:r>
              <a:rPr lang="zh-CN" altLang="en-US" sz="3200" b="1" dirty="0" smtClean="0"/>
              <a:t>论语</a:t>
            </a:r>
            <a:r>
              <a:rPr lang="en-US" altLang="zh-CN" sz="3200" b="1" dirty="0" smtClean="0"/>
              <a:t>》</a:t>
            </a:r>
            <a:r>
              <a:rPr lang="zh-CN" altLang="en-US" sz="3200" b="1" dirty="0" smtClean="0"/>
              <a:t>中的道德为本，大力提倡言“利”而不忘“义”，这对我们今天的市场经济发展应该是十分重要的。</a:t>
            </a:r>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09600" y="928670"/>
            <a:ext cx="10972800" cy="5197493"/>
          </a:xfrm>
        </p:spPr>
        <p:txBody>
          <a:bodyPr>
            <a:normAutofit/>
          </a:bodyPr>
          <a:lstStyle/>
          <a:p>
            <a:r>
              <a:rPr lang="en-US" sz="3600" b="1" dirty="0" smtClean="0"/>
              <a:t>4</a:t>
            </a:r>
            <a:r>
              <a:rPr lang="zh-CN" altLang="en-US" sz="3600" b="1" dirty="0" smtClean="0"/>
              <a:t>．仁者和智者</a:t>
            </a:r>
          </a:p>
          <a:p>
            <a:pPr>
              <a:buFont typeface="Wingdings" panose="05000000000000000000" pitchFamily="2" charset="2"/>
              <a:buChar char="Ø"/>
            </a:pPr>
            <a:r>
              <a:rPr lang="en-US" sz="3600" b="1" dirty="0" smtClean="0"/>
              <a:t>    </a:t>
            </a:r>
            <a:r>
              <a:rPr lang="zh-CN" altLang="en-US" sz="3600" b="1" dirty="0" smtClean="0"/>
              <a:t>孔子所说的“仁者”和“智者”不是一般的人，而是那些有修养的“君子”。以山水形容仁者智者，形象生动而深刻。</a:t>
            </a:r>
            <a:endParaRPr lang="en-US" altLang="zh-CN" sz="3600" b="1" dirty="0" smtClean="0"/>
          </a:p>
          <a:p>
            <a:pPr>
              <a:buFont typeface="Wingdings" panose="05000000000000000000" pitchFamily="2" charset="2"/>
              <a:buChar char="Ø"/>
            </a:pPr>
            <a:r>
              <a:rPr lang="zh-CN" altLang="en-US" sz="3600" b="1" dirty="0" smtClean="0">
                <a:solidFill>
                  <a:srgbClr val="FF0000"/>
                </a:solidFill>
              </a:rPr>
              <a:t>仁厚的人安于义理，仁慈宽容而不易冲动，性情好静就像山一样稳重不迂</a:t>
            </a:r>
            <a:r>
              <a:rPr lang="zh-CN" altLang="en-US" sz="3600" b="1" dirty="0" smtClean="0"/>
              <a:t>；</a:t>
            </a:r>
            <a:endParaRPr lang="en-US" altLang="zh-CN" sz="3600" b="1" dirty="0" smtClean="0"/>
          </a:p>
          <a:p>
            <a:pPr>
              <a:buFont typeface="Wingdings" panose="05000000000000000000" pitchFamily="2" charset="2"/>
              <a:buChar char="Ø"/>
            </a:pPr>
            <a:r>
              <a:rPr lang="zh-CN" altLang="en-US" sz="3600" b="1" dirty="0" smtClean="0">
                <a:solidFill>
                  <a:srgbClr val="FF0000"/>
                </a:solidFill>
              </a:rPr>
              <a:t>有智慧的人通晓事理，反应敏捷而又思想活跃，性情好动就像水不停地流一样</a:t>
            </a:r>
            <a:r>
              <a:rPr lang="zh-CN" altLang="en-US" sz="3600" b="1" dirty="0" smtClean="0"/>
              <a:t>。</a:t>
            </a:r>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72966" y="662152"/>
            <a:ext cx="10880834" cy="5514811"/>
          </a:xfrm>
        </p:spPr>
        <p:txBody>
          <a:bodyPr>
            <a:normAutofit/>
          </a:bodyPr>
          <a:lstStyle/>
          <a:p>
            <a:r>
              <a:rPr lang="en-US" altLang="zh-CN" sz="3200" b="1" dirty="0" smtClean="0"/>
              <a:t>【</a:t>
            </a:r>
            <a:r>
              <a:rPr lang="zh-CN" altLang="en-US" sz="3200" b="1" dirty="0" smtClean="0"/>
              <a:t>课文梳理</a:t>
            </a:r>
            <a:r>
              <a:rPr lang="en-US" altLang="zh-CN" sz="3200" b="1" dirty="0" smtClean="0"/>
              <a:t>】</a:t>
            </a:r>
          </a:p>
          <a:p>
            <a:r>
              <a:rPr lang="en-US" sz="3200" b="1" dirty="0" smtClean="0">
                <a:solidFill>
                  <a:srgbClr val="FF0000"/>
                </a:solidFill>
              </a:rPr>
              <a:t>1</a:t>
            </a:r>
            <a:r>
              <a:rPr lang="zh-CN" altLang="en-US" sz="3200" b="1" dirty="0" smtClean="0">
                <a:solidFill>
                  <a:srgbClr val="FF0000"/>
                </a:solidFill>
              </a:rPr>
              <a:t>．君子之风：君子的修养</a:t>
            </a:r>
            <a:r>
              <a:rPr lang="en-US" altLang="zh-CN" sz="3200" b="1" dirty="0" smtClean="0">
                <a:solidFill>
                  <a:srgbClr val="FF0000"/>
                </a:solidFill>
              </a:rPr>
              <a:t>——</a:t>
            </a:r>
            <a:r>
              <a:rPr lang="zh-CN" altLang="en-US" sz="3200" b="1" dirty="0" smtClean="0">
                <a:solidFill>
                  <a:srgbClr val="FF0000"/>
                </a:solidFill>
              </a:rPr>
              <a:t>质与文</a:t>
            </a:r>
          </a:p>
          <a:p>
            <a:r>
              <a:rPr lang="zh-CN" altLang="en-US" sz="3200" b="1" dirty="0" smtClean="0"/>
              <a:t>　　志于道，据于德，依于仁，游于艺。（</a:t>
            </a:r>
            <a:r>
              <a:rPr lang="en-US" sz="3200" b="1" dirty="0" smtClean="0"/>
              <a:t>7.6</a:t>
            </a:r>
            <a:r>
              <a:rPr lang="zh-CN" altLang="en-US" sz="3200" b="1" dirty="0" smtClean="0"/>
              <a:t>）</a:t>
            </a:r>
          </a:p>
          <a:p>
            <a:r>
              <a:rPr lang="zh-CN" altLang="en-US" sz="3200" b="1" dirty="0" smtClean="0"/>
              <a:t>　　君子义以为质，礼以行之，孙以出之，信以成之。 （</a:t>
            </a:r>
            <a:r>
              <a:rPr lang="en-US" sz="3200" b="1" dirty="0" smtClean="0"/>
              <a:t>15.18</a:t>
            </a:r>
            <a:r>
              <a:rPr lang="zh-CN" altLang="en-US" sz="3200" b="1" dirty="0" smtClean="0"/>
              <a:t>）</a:t>
            </a:r>
          </a:p>
          <a:p>
            <a:r>
              <a:rPr lang="zh-CN" altLang="en-US" sz="3200" b="1" dirty="0" smtClean="0"/>
              <a:t>　　孔子心目中的“君子”必须具备的品质，包括道、德、仁、义（义以为质）礼、信等为核心的政治、道德素质及掌握“六艺”的知识技能素质。</a:t>
            </a:r>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25669" y="220717"/>
            <a:ext cx="10928131" cy="5956246"/>
          </a:xfrm>
        </p:spPr>
        <p:txBody>
          <a:bodyPr>
            <a:normAutofit/>
          </a:bodyPr>
          <a:lstStyle/>
          <a:p>
            <a:r>
              <a:rPr lang="en-US" sz="3200" b="1" dirty="0" smtClean="0">
                <a:solidFill>
                  <a:srgbClr val="FF0000"/>
                </a:solidFill>
              </a:rPr>
              <a:t>2</a:t>
            </a:r>
            <a:r>
              <a:rPr lang="zh-CN" altLang="en-US" sz="3200" b="1" dirty="0" smtClean="0">
                <a:solidFill>
                  <a:srgbClr val="FF0000"/>
                </a:solidFill>
              </a:rPr>
              <a:t>．“质”的具体体现</a:t>
            </a:r>
          </a:p>
          <a:p>
            <a:r>
              <a:rPr lang="zh-CN" altLang="en-US" sz="3200" b="1" dirty="0" smtClean="0">
                <a:solidFill>
                  <a:srgbClr val="FF0000"/>
                </a:solidFill>
              </a:rPr>
              <a:t>⑴讲究诚信，坚守道义</a:t>
            </a:r>
            <a:r>
              <a:rPr lang="en-US" altLang="zh-CN" sz="3200" b="1" dirty="0" smtClean="0">
                <a:solidFill>
                  <a:srgbClr val="FF0000"/>
                </a:solidFill>
              </a:rPr>
              <a:t>——</a:t>
            </a:r>
            <a:r>
              <a:rPr lang="zh-CN" altLang="en-US" sz="3200" b="1" dirty="0" smtClean="0">
                <a:solidFill>
                  <a:srgbClr val="FF0000"/>
                </a:solidFill>
              </a:rPr>
              <a:t>仁义与生命，孔子的生死观</a:t>
            </a:r>
          </a:p>
          <a:p>
            <a:r>
              <a:rPr lang="zh-CN" altLang="en-US" sz="3200" b="1" dirty="0" smtClean="0"/>
              <a:t>　　无求生以害仁</a:t>
            </a:r>
            <a:r>
              <a:rPr lang="en-US" sz="3200" b="1" dirty="0" smtClean="0"/>
              <a:t>? </a:t>
            </a:r>
            <a:r>
              <a:rPr lang="zh-CN" altLang="en-US" sz="3200" b="1" dirty="0" smtClean="0"/>
              <a:t>有杀身以成仁。（</a:t>
            </a:r>
            <a:r>
              <a:rPr lang="en-US" sz="3200" b="1" dirty="0" smtClean="0"/>
              <a:t>15.9</a:t>
            </a:r>
            <a:r>
              <a:rPr lang="zh-CN" altLang="en-US" sz="3200" b="1" dirty="0" smtClean="0"/>
              <a:t>）</a:t>
            </a:r>
          </a:p>
          <a:p>
            <a:r>
              <a:rPr lang="zh-CN" altLang="en-US" sz="3200" b="1" dirty="0" smtClean="0"/>
              <a:t>　　以生命捍卫仁义，不以个人利益为重。</a:t>
            </a:r>
          </a:p>
          <a:p>
            <a:r>
              <a:rPr lang="zh-CN" altLang="en-US" sz="3200" b="1" dirty="0" smtClean="0"/>
              <a:t>　　⑵见利思义</a:t>
            </a:r>
            <a:r>
              <a:rPr lang="en-US" altLang="zh-CN" sz="3200" b="1" dirty="0" smtClean="0"/>
              <a:t>——</a:t>
            </a:r>
            <a:r>
              <a:rPr lang="zh-CN" altLang="en-US" sz="3200" b="1" dirty="0" smtClean="0"/>
              <a:t>义与利，孔子的义利观</a:t>
            </a:r>
          </a:p>
          <a:p>
            <a:r>
              <a:rPr lang="zh-CN" altLang="en-US" sz="3200" b="1" dirty="0" smtClean="0"/>
              <a:t>　　君子喻于义，小人喻于利（</a:t>
            </a:r>
            <a:r>
              <a:rPr lang="en-US" sz="3200" b="1" dirty="0" smtClean="0"/>
              <a:t>4.16</a:t>
            </a:r>
            <a:r>
              <a:rPr lang="zh-CN" altLang="en-US" sz="3200" b="1" dirty="0" smtClean="0"/>
              <a:t>）</a:t>
            </a:r>
            <a:r>
              <a:rPr lang="en-US" sz="3200" b="1" dirty="0" smtClean="0"/>
              <a:t> </a:t>
            </a:r>
            <a:endParaRPr lang="zh-CN" altLang="en-US" sz="3200" b="1" dirty="0" smtClean="0"/>
          </a:p>
          <a:p>
            <a:r>
              <a:rPr lang="zh-CN" altLang="en-US" sz="3200" b="1" dirty="0" smtClean="0"/>
              <a:t>　　</a:t>
            </a:r>
            <a:r>
              <a:rPr lang="zh-CN" altLang="en-US" sz="3200" b="1" dirty="0" smtClean="0">
                <a:solidFill>
                  <a:srgbClr val="FF0000"/>
                </a:solidFill>
              </a:rPr>
              <a:t>孔子说“君子喻于义”，是指“见利思义”，反对见利忘义，并不反对正当的求利。</a:t>
            </a:r>
          </a:p>
          <a:p>
            <a:r>
              <a:rPr lang="zh-CN" altLang="en-US" sz="3200" b="1" dirty="0" smtClean="0">
                <a:solidFill>
                  <a:srgbClr val="FF0000"/>
                </a:solidFill>
              </a:rPr>
              <a:t>　　</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ox(in)">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52247" y="331076"/>
            <a:ext cx="11603421" cy="5845887"/>
          </a:xfrm>
        </p:spPr>
        <p:txBody>
          <a:bodyPr>
            <a:noAutofit/>
          </a:bodyPr>
          <a:lstStyle/>
          <a:p>
            <a:r>
              <a:rPr lang="zh-CN" altLang="en-US" sz="3200" b="1" dirty="0" smtClean="0">
                <a:solidFill>
                  <a:srgbClr val="FF0000"/>
                </a:solidFill>
              </a:rPr>
              <a:t>⑶安贫乐道，乐以忘忧</a:t>
            </a:r>
            <a:r>
              <a:rPr lang="en-US" altLang="zh-CN" sz="3200" b="1" dirty="0" smtClean="0">
                <a:solidFill>
                  <a:srgbClr val="FF0000"/>
                </a:solidFill>
              </a:rPr>
              <a:t>——</a:t>
            </a:r>
            <a:r>
              <a:rPr lang="zh-CN" altLang="en-US" sz="3200" b="1" dirty="0" smtClean="0">
                <a:solidFill>
                  <a:srgbClr val="FF0000"/>
                </a:solidFill>
              </a:rPr>
              <a:t>乐与忧 ，孔子的富贵观、苦乐观</a:t>
            </a:r>
          </a:p>
          <a:p>
            <a:r>
              <a:rPr lang="zh-CN" altLang="en-US" sz="3200" b="1" dirty="0" smtClean="0"/>
              <a:t>　　贤哉回也，一箪食，一瓢饮，在陋巷，人不堪其忧，回也不改其乐。（</a:t>
            </a:r>
            <a:r>
              <a:rPr lang="en-US" sz="3200" b="1" dirty="0" smtClean="0"/>
              <a:t>6.11</a:t>
            </a:r>
            <a:r>
              <a:rPr lang="zh-CN" altLang="en-US" sz="3200" b="1" dirty="0" smtClean="0"/>
              <a:t>）</a:t>
            </a:r>
          </a:p>
          <a:p>
            <a:r>
              <a:rPr lang="zh-CN" altLang="en-US" sz="3200" b="1" dirty="0" smtClean="0"/>
              <a:t>　　饭疏食</a:t>
            </a:r>
            <a:r>
              <a:rPr lang="en-US" sz="3200" b="1" dirty="0" smtClean="0"/>
              <a:t>(1)</a:t>
            </a:r>
            <a:r>
              <a:rPr lang="zh-CN" altLang="en-US" sz="3200" b="1" dirty="0" smtClean="0"/>
              <a:t>饮水，曲肱而枕之，乐亦在其中矣。不义而富且贵，于我如浮云。（</a:t>
            </a:r>
            <a:r>
              <a:rPr lang="en-US" sz="3200" b="1" dirty="0" smtClean="0"/>
              <a:t>7.16</a:t>
            </a:r>
            <a:r>
              <a:rPr lang="zh-CN" altLang="en-US" sz="3200" b="1" dirty="0" smtClean="0"/>
              <a:t>）</a:t>
            </a:r>
          </a:p>
          <a:p>
            <a:r>
              <a:rPr lang="zh-CN" altLang="en-US" sz="3200" b="1" dirty="0" smtClean="0"/>
              <a:t>　　其为人也，发愤忘食，乐以忘忧，不知老之将至云尔。”（</a:t>
            </a:r>
            <a:r>
              <a:rPr lang="en-US" sz="3200" b="1" dirty="0" smtClean="0"/>
              <a:t>7.19</a:t>
            </a:r>
            <a:r>
              <a:rPr lang="zh-CN" altLang="en-US" sz="3200" b="1" dirty="0" smtClean="0"/>
              <a:t>）</a:t>
            </a:r>
          </a:p>
          <a:p>
            <a:r>
              <a:rPr lang="zh-CN" altLang="en-US" sz="3200" b="1" dirty="0" smtClean="0"/>
              <a:t>　</a:t>
            </a:r>
            <a:r>
              <a:rPr lang="zh-CN" altLang="en-US" sz="3200" b="1" dirty="0" smtClean="0">
                <a:solidFill>
                  <a:srgbClr val="FF0000"/>
                </a:solidFill>
              </a:rPr>
              <a:t>　孔子过着安贫乐道的生活，却有着乐以忘忧的心境。看重的不是物质生活的快乐，而是在追求真理过程中产生的快乐。“忘食”“忘忧”“忘老”，完美体现了孔子积极的乐观向上的精神面貌。</a:t>
            </a:r>
          </a:p>
          <a:p>
            <a:r>
              <a:rPr lang="zh-CN" altLang="en-US" sz="3200" b="1" dirty="0" smtClean="0"/>
              <a:t>　</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583324"/>
            <a:ext cx="10515600" cy="5593639"/>
          </a:xfrm>
        </p:spPr>
        <p:txBody>
          <a:bodyPr/>
          <a:lstStyle/>
          <a:p>
            <a:r>
              <a:rPr lang="zh-CN" altLang="en-US" b="1" dirty="0" smtClean="0">
                <a:solidFill>
                  <a:srgbClr val="FF0000"/>
                </a:solidFill>
              </a:rPr>
              <a:t>　⑷动静相宜 </a:t>
            </a:r>
            <a:r>
              <a:rPr lang="en-US" altLang="zh-CN" b="1" dirty="0" smtClean="0">
                <a:solidFill>
                  <a:srgbClr val="FF0000"/>
                </a:solidFill>
              </a:rPr>
              <a:t>——</a:t>
            </a:r>
            <a:r>
              <a:rPr lang="zh-CN" altLang="en-US" b="1" dirty="0" smtClean="0">
                <a:solidFill>
                  <a:srgbClr val="FF0000"/>
                </a:solidFill>
              </a:rPr>
              <a:t>仁与智</a:t>
            </a:r>
            <a:r>
              <a:rPr lang="en-US" b="1" dirty="0" smtClean="0">
                <a:solidFill>
                  <a:srgbClr val="FF0000"/>
                </a:solidFill>
              </a:rPr>
              <a:t>  </a:t>
            </a:r>
            <a:endParaRPr lang="zh-CN" altLang="en-US" b="1" dirty="0" smtClean="0">
              <a:solidFill>
                <a:srgbClr val="FF0000"/>
              </a:solidFill>
            </a:endParaRPr>
          </a:p>
          <a:p>
            <a:r>
              <a:rPr lang="zh-CN" altLang="en-US" b="1" dirty="0" smtClean="0"/>
              <a:t>　　知者乐水，仁者乐山；知者动，仁者静；知者乐，仁者寿。”（</a:t>
            </a:r>
            <a:r>
              <a:rPr lang="en-US" b="1" dirty="0" smtClean="0"/>
              <a:t>6.23</a:t>
            </a:r>
            <a:r>
              <a:rPr lang="zh-CN" altLang="en-US" b="1" dirty="0" smtClean="0"/>
              <a:t>）</a:t>
            </a:r>
          </a:p>
          <a:p>
            <a:r>
              <a:rPr lang="zh-CN" altLang="en-US" b="1" dirty="0" smtClean="0"/>
              <a:t>　　</a:t>
            </a:r>
            <a:r>
              <a:rPr lang="zh-CN" altLang="en-US" b="1" dirty="0" smtClean="0">
                <a:solidFill>
                  <a:srgbClr val="FF0000"/>
                </a:solidFill>
              </a:rPr>
              <a:t>仁厚的人安于义理，仁慈宽容而不易冲动，性情好静就像山一样稳重不迂；有智慧的人通晓事理，反应敏捷而又思想活跃，性情好动就像水不停地流一样。</a:t>
            </a:r>
          </a:p>
          <a:p>
            <a:r>
              <a:rPr lang="zh-CN" altLang="en-US" b="1" dirty="0" smtClean="0">
                <a:solidFill>
                  <a:srgbClr val="FF0000"/>
                </a:solidFill>
              </a:rPr>
              <a:t>⑸心胸广阔，意志坚毅 </a:t>
            </a:r>
            <a:r>
              <a:rPr lang="en-US" altLang="zh-CN" b="1" dirty="0" smtClean="0">
                <a:solidFill>
                  <a:srgbClr val="FF0000"/>
                </a:solidFill>
              </a:rPr>
              <a:t>——</a:t>
            </a:r>
            <a:r>
              <a:rPr lang="zh-CN" altLang="en-US" b="1" dirty="0" smtClean="0">
                <a:solidFill>
                  <a:srgbClr val="FF0000"/>
                </a:solidFill>
              </a:rPr>
              <a:t>君子的使命</a:t>
            </a:r>
          </a:p>
          <a:p>
            <a:r>
              <a:rPr lang="zh-CN" altLang="en-US" b="1" dirty="0" smtClean="0"/>
              <a:t>　　士不可以不弘毅，任重而道远。（</a:t>
            </a:r>
            <a:r>
              <a:rPr lang="en-US" b="1" dirty="0" smtClean="0"/>
              <a:t>8.7</a:t>
            </a:r>
            <a:r>
              <a:rPr lang="zh-CN" altLang="en-US" b="1" dirty="0" smtClean="0"/>
              <a:t>）</a:t>
            </a:r>
          </a:p>
          <a:p>
            <a:r>
              <a:rPr lang="zh-CN" altLang="en-US" b="1" dirty="0" smtClean="0"/>
              <a:t>　</a:t>
            </a:r>
            <a:r>
              <a:rPr lang="zh-CN" altLang="en-US" b="1" dirty="0" smtClean="0">
                <a:solidFill>
                  <a:srgbClr val="FF0000"/>
                </a:solidFill>
              </a:rPr>
              <a:t>　君子把实现仁作为自己的责任，奋斗终身，死而后已。</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351790" y="772795"/>
            <a:ext cx="11505565" cy="4485005"/>
          </a:xfrm>
        </p:spPr>
        <p:txBody>
          <a:bodyPr>
            <a:noAutofit/>
          </a:bodyPr>
          <a:lstStyle/>
          <a:p>
            <a:pPr algn="l"/>
            <a:r>
              <a:rPr lang="zh-CN" altLang="en-US" sz="4000">
                <a:sym typeface="+mn-ea"/>
              </a:rPr>
              <a:t>3．孔子提倡的“为政以德”包含“君德”和“政德”。  “君德”，即强调国君要“其身正”，“身正”才能感化人，才能“令行”。（13.6） “政德”，即为政者要以德为先，强调对民众进行道德教化。并非取消刑罚，反对“不教而诛”。对治理者“素质”的要求：</a:t>
            </a:r>
          </a:p>
          <a:p>
            <a:endParaRPr lang="zh-CN" altLang="en-US" sz="4000">
              <a:sym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sz="3600" b="1" dirty="0" smtClean="0"/>
              <a:t>3</a:t>
            </a:r>
            <a:r>
              <a:rPr lang="zh-CN" altLang="en-US" sz="3600" b="1" dirty="0" smtClean="0">
                <a:solidFill>
                  <a:srgbClr val="FF0000"/>
                </a:solidFill>
              </a:rPr>
              <a:t>．“文”与“质”的关系</a:t>
            </a:r>
            <a:r>
              <a:rPr lang="en-US" altLang="zh-CN" sz="3600" b="1" dirty="0" smtClean="0">
                <a:solidFill>
                  <a:srgbClr val="FF0000"/>
                </a:solidFill>
              </a:rPr>
              <a:t>——</a:t>
            </a:r>
            <a:r>
              <a:rPr lang="zh-CN" altLang="en-US" sz="3600" b="1" dirty="0" smtClean="0">
                <a:solidFill>
                  <a:srgbClr val="FF0000"/>
                </a:solidFill>
              </a:rPr>
              <a:t>文质兼美</a:t>
            </a:r>
          </a:p>
          <a:p>
            <a:r>
              <a:rPr lang="zh-CN" altLang="en-US" sz="3600" b="1" dirty="0" smtClean="0"/>
              <a:t>　　文犹质也，质犹文也。（</a:t>
            </a:r>
            <a:r>
              <a:rPr lang="en-US" sz="3600" b="1" dirty="0" smtClean="0"/>
              <a:t>12.8</a:t>
            </a:r>
            <a:r>
              <a:rPr lang="zh-CN" altLang="en-US" sz="3600" b="1" dirty="0" smtClean="0"/>
              <a:t>）</a:t>
            </a:r>
          </a:p>
          <a:p>
            <a:r>
              <a:rPr lang="zh-CN" altLang="en-US" sz="3600" b="1" dirty="0" smtClean="0"/>
              <a:t>　　</a:t>
            </a:r>
            <a:r>
              <a:rPr lang="zh-CN" altLang="en-US" sz="3600" b="1" dirty="0" smtClean="0">
                <a:solidFill>
                  <a:srgbClr val="FF0000"/>
                </a:solidFill>
              </a:rPr>
              <a:t>君子应表里一致，良好的本质应当有适当的表现形式，否则，本质再好，也无法显现出来。</a:t>
            </a:r>
          </a:p>
          <a:p>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62607" y="204952"/>
            <a:ext cx="10991193" cy="6653048"/>
          </a:xfrm>
        </p:spPr>
        <p:txBody>
          <a:bodyPr>
            <a:noAutofit/>
          </a:bodyPr>
          <a:lstStyle/>
          <a:p>
            <a:r>
              <a:rPr lang="zh-CN" altLang="en-US" sz="3200" b="1" dirty="0" smtClean="0"/>
              <a:t>阅读</a:t>
            </a:r>
            <a:r>
              <a:rPr lang="en-US" altLang="zh-CN" sz="3200" b="1" dirty="0" smtClean="0"/>
              <a:t>《</a:t>
            </a:r>
            <a:r>
              <a:rPr lang="zh-CN" altLang="en-US" sz="3200" b="1" dirty="0" smtClean="0"/>
              <a:t>论语</a:t>
            </a:r>
            <a:r>
              <a:rPr lang="en-US" altLang="zh-CN" sz="3200" b="1" dirty="0" smtClean="0"/>
              <a:t>》</a:t>
            </a:r>
            <a:r>
              <a:rPr lang="zh-CN" altLang="en-US" sz="3200" b="1" dirty="0" smtClean="0"/>
              <a:t>中的文字，完成后面的题目。（</a:t>
            </a:r>
            <a:r>
              <a:rPr lang="en-US" sz="3200" b="1" dirty="0" smtClean="0"/>
              <a:t>4</a:t>
            </a:r>
            <a:r>
              <a:rPr lang="zh-CN" altLang="en-US" sz="3200" b="1" dirty="0" smtClean="0"/>
              <a:t>分）</a:t>
            </a:r>
          </a:p>
          <a:p>
            <a:r>
              <a:rPr lang="zh-CN" altLang="en-US" sz="3200" b="1" dirty="0" smtClean="0"/>
              <a:t>子曰：“君子喻于义，小人喻于利。”</a:t>
            </a:r>
          </a:p>
          <a:p>
            <a:r>
              <a:rPr lang="zh-CN" altLang="en-US" sz="3200" b="1" dirty="0" smtClean="0"/>
              <a:t>子曰：“君子周而不比，小人比而不周。”</a:t>
            </a:r>
          </a:p>
          <a:p>
            <a:r>
              <a:rPr lang="zh-CN" altLang="en-US" sz="3200" b="1" dirty="0" smtClean="0"/>
              <a:t>子曰：“君子矜而不争，群而不党。”</a:t>
            </a:r>
          </a:p>
          <a:p>
            <a:r>
              <a:rPr lang="zh-CN" altLang="en-US" sz="3200" b="1" dirty="0" smtClean="0"/>
              <a:t>子曰：“君子义以为质，礼以行之，孙以出之，信以成之。君子哉！”</a:t>
            </a:r>
          </a:p>
          <a:p>
            <a:r>
              <a:rPr lang="zh-CN" altLang="en-US" sz="3200" b="1" dirty="0" smtClean="0"/>
              <a:t>子曰：“士志于道而耻恶衣恶食者，未足与议也。”</a:t>
            </a:r>
          </a:p>
          <a:p>
            <a:r>
              <a:rPr lang="zh-CN" altLang="en-US" sz="3200" b="1" dirty="0" smtClean="0"/>
              <a:t>（</a:t>
            </a:r>
            <a:r>
              <a:rPr lang="en-US" sz="3200" b="1" dirty="0" smtClean="0"/>
              <a:t>1</a:t>
            </a:r>
            <a:r>
              <a:rPr lang="zh-CN" altLang="en-US" sz="3200" b="1" dirty="0" smtClean="0"/>
              <a:t>）从这几段文字看，孔子区分君子与小人的标准是什么？（</a:t>
            </a:r>
            <a:r>
              <a:rPr lang="en-US" sz="3200" b="1" dirty="0" smtClean="0"/>
              <a:t>1</a:t>
            </a:r>
            <a:r>
              <a:rPr lang="zh-CN" altLang="en-US" sz="3200" b="1" dirty="0" smtClean="0"/>
              <a:t>分）</a:t>
            </a:r>
          </a:p>
          <a:p>
            <a:r>
              <a:rPr lang="zh-CN" altLang="en-US" sz="3200" b="1" dirty="0" smtClean="0"/>
              <a:t>（</a:t>
            </a:r>
            <a:r>
              <a:rPr lang="en-US" sz="3200" b="1" dirty="0" smtClean="0"/>
              <a:t>2</a:t>
            </a:r>
            <a:r>
              <a:rPr lang="zh-CN" altLang="en-US" sz="3200" b="1" dirty="0" smtClean="0"/>
              <a:t>）以孔子对君子的要求看，我们怎样才能成为君子？（</a:t>
            </a:r>
            <a:r>
              <a:rPr lang="en-US" sz="3200" b="1" dirty="0" smtClean="0"/>
              <a:t>3</a:t>
            </a:r>
            <a:r>
              <a:rPr lang="zh-CN" altLang="en-US" sz="3200" b="1" dirty="0" smtClean="0"/>
              <a:t>分）</a:t>
            </a:r>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amond(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diamond(in)">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199" y="472966"/>
            <a:ext cx="11346873" cy="5703997"/>
          </a:xfrm>
        </p:spPr>
        <p:txBody>
          <a:bodyPr>
            <a:noAutofit/>
          </a:bodyPr>
          <a:lstStyle/>
          <a:p>
            <a:r>
              <a:rPr lang="zh-CN" altLang="en-US" sz="3200" b="1" dirty="0" smtClean="0"/>
              <a:t>（</a:t>
            </a:r>
            <a:r>
              <a:rPr lang="en-US" sz="3200" b="1" dirty="0" smtClean="0"/>
              <a:t>1</a:t>
            </a:r>
            <a:r>
              <a:rPr lang="zh-CN" altLang="en-US" sz="3200" b="1" dirty="0" smtClean="0"/>
              <a:t>）从这几段文字看，孔子区分君子与小人的标准是什么？（</a:t>
            </a:r>
            <a:r>
              <a:rPr lang="en-US" sz="3200" b="1" dirty="0" smtClean="0"/>
              <a:t>1</a:t>
            </a:r>
            <a:r>
              <a:rPr lang="zh-CN" altLang="en-US" sz="3200" b="1" dirty="0" smtClean="0"/>
              <a:t>分）</a:t>
            </a:r>
            <a:endParaRPr lang="en-US" altLang="zh-CN" sz="3200" b="1" dirty="0" smtClean="0"/>
          </a:p>
          <a:p>
            <a:r>
              <a:rPr lang="zh-CN" altLang="en-US" sz="3200" b="1" dirty="0" smtClean="0"/>
              <a:t>参考答案：</a:t>
            </a:r>
          </a:p>
          <a:p>
            <a:r>
              <a:rPr lang="zh-CN" altLang="en-US" sz="3200" b="1" dirty="0" smtClean="0"/>
              <a:t>（</a:t>
            </a:r>
            <a:r>
              <a:rPr lang="en-US" sz="3200" b="1" dirty="0" smtClean="0"/>
              <a:t>1</a:t>
            </a:r>
            <a:r>
              <a:rPr lang="zh-CN" altLang="en-US" sz="3200" b="1" dirty="0" smtClean="0"/>
              <a:t>）孔子区分君子与小人的标准是如何看待“利”和“义”。</a:t>
            </a:r>
          </a:p>
          <a:p>
            <a:r>
              <a:rPr lang="zh-CN" altLang="en-US" sz="3200" b="1" dirty="0" smtClean="0"/>
              <a:t>（</a:t>
            </a:r>
            <a:r>
              <a:rPr lang="en-US" sz="3200" b="1" dirty="0" smtClean="0"/>
              <a:t>2</a:t>
            </a:r>
            <a:r>
              <a:rPr lang="zh-CN" altLang="en-US" sz="3200" b="1" dirty="0" smtClean="0"/>
              <a:t>）以孔子对君子的要求看，我们怎样才能成为君子？（</a:t>
            </a:r>
            <a:r>
              <a:rPr lang="en-US" sz="3200" b="1" dirty="0" smtClean="0"/>
              <a:t>3</a:t>
            </a:r>
            <a:r>
              <a:rPr lang="zh-CN" altLang="en-US" sz="3200" b="1" dirty="0" smtClean="0"/>
              <a:t>分）</a:t>
            </a:r>
          </a:p>
          <a:p>
            <a:r>
              <a:rPr lang="zh-CN" altLang="en-US" sz="3200" b="1" dirty="0" smtClean="0"/>
              <a:t>参考答案：</a:t>
            </a:r>
          </a:p>
          <a:p>
            <a:r>
              <a:rPr lang="zh-CN" altLang="en-US" sz="3200" b="1" dirty="0" smtClean="0"/>
              <a:t>（</a:t>
            </a:r>
            <a:r>
              <a:rPr lang="en-US" sz="3200" b="1" dirty="0" smtClean="0"/>
              <a:t>2</a:t>
            </a:r>
            <a:r>
              <a:rPr lang="zh-CN" altLang="en-US" sz="3200" b="1" dirty="0" smtClean="0"/>
              <a:t>）以孔子对君子的要求看，我们要重义轻利，交友要“以义合”，不能“以利合”，不能为了私利而结党，要安贫乐道，还要讲诚信、态度要谦逊、要按照“礼”来实践，这样才能成为君子。</a:t>
            </a:r>
          </a:p>
          <a:p>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315310"/>
            <a:ext cx="10515600" cy="5861653"/>
          </a:xfrm>
        </p:spPr>
        <p:txBody>
          <a:bodyPr>
            <a:normAutofit lnSpcReduction="10000"/>
          </a:bodyPr>
          <a:lstStyle/>
          <a:p>
            <a:r>
              <a:rPr lang="en-US" b="1" dirty="0" smtClean="0"/>
              <a:t>2. </a:t>
            </a:r>
            <a:r>
              <a:rPr lang="zh-CN" altLang="en-US" b="1" dirty="0" smtClean="0"/>
              <a:t>阅读</a:t>
            </a:r>
            <a:r>
              <a:rPr lang="en-US" altLang="zh-CN" b="1" dirty="0" smtClean="0"/>
              <a:t>《</a:t>
            </a:r>
            <a:r>
              <a:rPr lang="zh-CN" altLang="en-US" b="1" dirty="0" smtClean="0"/>
              <a:t>论语</a:t>
            </a:r>
            <a:r>
              <a:rPr lang="en-US" altLang="zh-CN" b="1" dirty="0" smtClean="0"/>
              <a:t>》</a:t>
            </a:r>
            <a:r>
              <a:rPr lang="zh-CN" altLang="en-US" b="1" dirty="0" smtClean="0"/>
              <a:t>中的两段文字，然后回答问题。</a:t>
            </a:r>
          </a:p>
          <a:p>
            <a:r>
              <a:rPr lang="zh-CN" altLang="en-US" b="1" dirty="0" smtClean="0"/>
              <a:t>叶公问孔子于子路，子路不对。子曰：“女奚不曰：其为人也，发愤忘食，乐以忘忧，不知老之将至云尔。”</a:t>
            </a:r>
          </a:p>
          <a:p>
            <a:r>
              <a:rPr lang="zh-CN" altLang="en-US" b="1" dirty="0" smtClean="0"/>
              <a:t>子曰：“君子以义为质，礼以行之，孙以出之，信以成之。君子哉！”</a:t>
            </a:r>
          </a:p>
          <a:p>
            <a:r>
              <a:rPr lang="en-US" b="1" dirty="0" smtClean="0"/>
              <a:t>    </a:t>
            </a:r>
            <a:r>
              <a:rPr lang="zh-CN" altLang="en-US" b="1" dirty="0" smtClean="0"/>
              <a:t>子温而不厉，威而不猛，恭而不安。</a:t>
            </a:r>
          </a:p>
          <a:p>
            <a:r>
              <a:rPr lang="zh-CN" altLang="en-US" b="1" dirty="0" smtClean="0"/>
              <a:t>子曰：“君子喻于义，小人喻于利。”</a:t>
            </a:r>
          </a:p>
          <a:p>
            <a:r>
              <a:rPr lang="zh-CN" altLang="en-US" b="1" dirty="0" smtClean="0"/>
              <a:t>子曰：“志士仁人，无求生以害仁，有杀身以成仁。”</a:t>
            </a:r>
          </a:p>
          <a:p>
            <a:r>
              <a:rPr lang="zh-CN" altLang="en-US" b="1" dirty="0" smtClean="0"/>
              <a:t>（</a:t>
            </a:r>
            <a:r>
              <a:rPr lang="en-US" b="1" dirty="0" smtClean="0"/>
              <a:t>1</a:t>
            </a:r>
            <a:r>
              <a:rPr lang="zh-CN" altLang="en-US" b="1" dirty="0" smtClean="0"/>
              <a:t>）节选的几个章节，孔子从哪些方面阐述了君子应该具有的品质？</a:t>
            </a:r>
          </a:p>
          <a:p>
            <a:r>
              <a:rPr lang="zh-CN" altLang="en-US" b="1" dirty="0" smtClean="0"/>
              <a:t>（</a:t>
            </a:r>
            <a:r>
              <a:rPr lang="en-US" b="1" dirty="0" smtClean="0"/>
              <a:t>2</a:t>
            </a:r>
            <a:r>
              <a:rPr lang="zh-CN" altLang="en-US" b="1" dirty="0" smtClean="0"/>
              <a:t>）作为君子，应该具有高尚的情怀和乐观的精神。从节选的章节看，你们认为君子个人修养的内容和要求有哪些呢？</a:t>
            </a:r>
          </a:p>
          <a:p>
            <a:r>
              <a:rPr lang="zh-CN" altLang="en-US" b="1" dirty="0" smtClean="0"/>
              <a:t>参考答案：</a:t>
            </a:r>
          </a:p>
          <a:p>
            <a:pPr>
              <a:buNone/>
            </a:pP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ox(i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ox(i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ox(in)">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425669"/>
            <a:ext cx="10515600" cy="5751294"/>
          </a:xfrm>
        </p:spPr>
        <p:txBody>
          <a:bodyPr>
            <a:normAutofit/>
          </a:bodyPr>
          <a:lstStyle/>
          <a:p>
            <a:r>
              <a:rPr lang="zh-CN" altLang="en-US" b="1" dirty="0" smtClean="0"/>
              <a:t>（</a:t>
            </a:r>
            <a:r>
              <a:rPr lang="en-US" b="1" dirty="0" smtClean="0"/>
              <a:t>1</a:t>
            </a:r>
            <a:r>
              <a:rPr lang="zh-CN" altLang="en-US" b="1" dirty="0" smtClean="0"/>
              <a:t>）节选的几个章节，孔子从哪些方面阐述了君子应该具有的品质？</a:t>
            </a:r>
            <a:endParaRPr lang="en-US" altLang="zh-CN" b="1" dirty="0" smtClean="0"/>
          </a:p>
          <a:p>
            <a:r>
              <a:rPr lang="zh-CN" altLang="en-US" b="1" dirty="0" smtClean="0"/>
              <a:t>参考答案：</a:t>
            </a:r>
          </a:p>
          <a:p>
            <a:r>
              <a:rPr lang="en-US" b="1" dirty="0" smtClean="0"/>
              <a:t>(1)</a:t>
            </a:r>
            <a:r>
              <a:rPr lang="zh-CN" altLang="en-US" b="1" dirty="0" smtClean="0"/>
              <a:t>义、仁</a:t>
            </a:r>
            <a:r>
              <a:rPr lang="en-US" b="1" dirty="0" smtClean="0"/>
              <a:t>     </a:t>
            </a:r>
            <a:endParaRPr lang="zh-CN" altLang="en-US" b="1" dirty="0" smtClean="0"/>
          </a:p>
          <a:p>
            <a:endParaRPr lang="zh-CN" altLang="en-US" b="1" dirty="0" smtClean="0"/>
          </a:p>
          <a:p>
            <a:r>
              <a:rPr lang="zh-CN" altLang="en-US" b="1" dirty="0" smtClean="0"/>
              <a:t>（</a:t>
            </a:r>
            <a:r>
              <a:rPr lang="en-US" b="1" dirty="0" smtClean="0"/>
              <a:t>2</a:t>
            </a:r>
            <a:r>
              <a:rPr lang="zh-CN" altLang="en-US" b="1" dirty="0" smtClean="0"/>
              <a:t>）作为君子，应该具有高尚的情怀和乐观的精神。从节选的章节看，你们认为君子个人修养的内容和要求有哪些呢？</a:t>
            </a:r>
          </a:p>
          <a:p>
            <a:r>
              <a:rPr lang="zh-CN" altLang="en-US" b="1" dirty="0" smtClean="0"/>
              <a:t>参考答案：</a:t>
            </a:r>
          </a:p>
          <a:p>
            <a:r>
              <a:rPr lang="en-US" b="1" dirty="0" smtClean="0"/>
              <a:t>(1)</a:t>
            </a:r>
            <a:r>
              <a:rPr lang="zh-CN" altLang="en-US" b="1" dirty="0" smtClean="0"/>
              <a:t>义、仁</a:t>
            </a:r>
            <a:r>
              <a:rPr lang="en-US" b="1" dirty="0" smtClean="0"/>
              <a:t>     </a:t>
            </a:r>
            <a:endParaRPr lang="zh-CN" altLang="en-US" b="1" dirty="0" smtClean="0"/>
          </a:p>
          <a:p>
            <a:r>
              <a:rPr lang="en-US" b="1" dirty="0" smtClean="0"/>
              <a:t>(2)</a:t>
            </a:r>
            <a:r>
              <a:rPr lang="zh-CN" altLang="en-US" b="1" dirty="0" smtClean="0"/>
              <a:t>要点：发愤忘食</a:t>
            </a:r>
            <a:r>
              <a:rPr lang="en-US" b="1" dirty="0" smtClean="0"/>
              <a:t>    </a:t>
            </a:r>
            <a:r>
              <a:rPr lang="zh-CN" altLang="en-US" b="1" dirty="0" smtClean="0"/>
              <a:t>乐以忘忧</a:t>
            </a:r>
            <a:r>
              <a:rPr lang="en-US" b="1" dirty="0" smtClean="0"/>
              <a:t>    </a:t>
            </a:r>
            <a:r>
              <a:rPr lang="zh-CN" altLang="en-US" b="1" dirty="0" smtClean="0"/>
              <a:t>行为有礼</a:t>
            </a:r>
            <a:r>
              <a:rPr lang="en-US" b="1" dirty="0" smtClean="0"/>
              <a:t>    </a:t>
            </a:r>
            <a:r>
              <a:rPr lang="zh-CN" altLang="en-US" b="1" dirty="0" smtClean="0"/>
              <a:t>态度谦逊</a:t>
            </a:r>
            <a:r>
              <a:rPr lang="en-US" b="1" dirty="0" smtClean="0"/>
              <a:t>   </a:t>
            </a:r>
            <a:r>
              <a:rPr lang="zh-CN" altLang="en-US" b="1" dirty="0" smtClean="0"/>
              <a:t>讲求诚信</a:t>
            </a:r>
            <a:r>
              <a:rPr lang="en-US" b="1" dirty="0" smtClean="0"/>
              <a:t>    </a:t>
            </a:r>
            <a:r>
              <a:rPr lang="zh-CN" altLang="en-US" b="1" dirty="0" smtClean="0"/>
              <a:t>见利思义</a:t>
            </a:r>
            <a:r>
              <a:rPr lang="en-US" b="1" dirty="0" smtClean="0"/>
              <a:t>    </a:t>
            </a:r>
            <a:r>
              <a:rPr lang="zh-CN" altLang="en-US" b="1" dirty="0" smtClean="0"/>
              <a:t>庄重安详</a:t>
            </a:r>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ox(i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ox(i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ox(in)">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ox(in)">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599090"/>
            <a:ext cx="10515600" cy="5577873"/>
          </a:xfrm>
        </p:spPr>
        <p:txBody>
          <a:bodyPr>
            <a:normAutofit/>
          </a:bodyPr>
          <a:lstStyle/>
          <a:p>
            <a:r>
              <a:rPr lang="zh-CN" altLang="en-US" b="1" dirty="0" smtClean="0"/>
              <a:t>阅读下面的</a:t>
            </a:r>
            <a:r>
              <a:rPr lang="en-US" altLang="zh-CN" b="1" dirty="0" smtClean="0"/>
              <a:t>《</a:t>
            </a:r>
            <a:r>
              <a:rPr lang="zh-CN" altLang="en-US" b="1" dirty="0" smtClean="0"/>
              <a:t>论语</a:t>
            </a:r>
            <a:r>
              <a:rPr lang="en-US" altLang="zh-CN" b="1" dirty="0" smtClean="0"/>
              <a:t>》</a:t>
            </a:r>
            <a:r>
              <a:rPr lang="zh-CN" altLang="en-US" b="1" dirty="0" smtClean="0"/>
              <a:t>和</a:t>
            </a:r>
            <a:r>
              <a:rPr lang="en-US" altLang="zh-CN" b="1" dirty="0" smtClean="0"/>
              <a:t>《</a:t>
            </a:r>
            <a:r>
              <a:rPr lang="zh-CN" altLang="en-US" b="1" dirty="0" smtClean="0"/>
              <a:t>孟子</a:t>
            </a:r>
            <a:r>
              <a:rPr lang="en-US" altLang="zh-CN" b="1" dirty="0" smtClean="0"/>
              <a:t>》</a:t>
            </a:r>
            <a:r>
              <a:rPr lang="zh-CN" altLang="en-US" b="1" dirty="0" smtClean="0"/>
              <a:t>选段</a:t>
            </a:r>
            <a:r>
              <a:rPr lang="en-US" b="1" dirty="0" smtClean="0"/>
              <a:t>,</a:t>
            </a:r>
            <a:r>
              <a:rPr lang="zh-CN" altLang="en-US" b="1" dirty="0" smtClean="0"/>
              <a:t>回答问题。</a:t>
            </a:r>
          </a:p>
          <a:p>
            <a:r>
              <a:rPr lang="zh-CN" altLang="en-US" b="1" u="sng" dirty="0" smtClean="0"/>
              <a:t>君子之风</a:t>
            </a:r>
            <a:r>
              <a:rPr lang="zh-CN" altLang="en-US" b="1" dirty="0" smtClean="0"/>
              <a:t>　　①子曰</a:t>
            </a:r>
            <a:r>
              <a:rPr lang="en-US" b="1" dirty="0" smtClean="0"/>
              <a:t>:</a:t>
            </a:r>
            <a:r>
              <a:rPr lang="zh-CN" altLang="en-US" b="1" dirty="0" smtClean="0"/>
              <a:t>“质胜文则野</a:t>
            </a:r>
            <a:r>
              <a:rPr lang="en-US" b="1" dirty="0" smtClean="0"/>
              <a:t>,</a:t>
            </a:r>
            <a:r>
              <a:rPr lang="zh-CN" altLang="en-US" b="1" dirty="0" smtClean="0"/>
              <a:t>文胜质则史</a:t>
            </a:r>
            <a:r>
              <a:rPr lang="en-US" b="1" dirty="0" smtClean="0"/>
              <a:t>,</a:t>
            </a:r>
            <a:r>
              <a:rPr lang="zh-CN" altLang="en-US" b="1" dirty="0" smtClean="0"/>
              <a:t>文质彬彬</a:t>
            </a:r>
            <a:r>
              <a:rPr lang="en-US" b="1" dirty="0" smtClean="0"/>
              <a:t>,</a:t>
            </a:r>
            <a:r>
              <a:rPr lang="zh-CN" altLang="en-US" b="1" dirty="0" smtClean="0"/>
              <a:t>然后君子。”</a:t>
            </a:r>
            <a:r>
              <a:rPr lang="en-US" b="1" dirty="0" smtClean="0"/>
              <a:t>(</a:t>
            </a:r>
            <a:r>
              <a:rPr lang="en-US" altLang="zh-CN" b="1" dirty="0" smtClean="0"/>
              <a:t>《</a:t>
            </a:r>
            <a:r>
              <a:rPr lang="zh-CN" altLang="en-US" b="1" dirty="0" smtClean="0"/>
              <a:t>论语</a:t>
            </a:r>
            <a:r>
              <a:rPr lang="en-US" altLang="zh-CN" b="1" dirty="0" smtClean="0"/>
              <a:t>·</a:t>
            </a:r>
            <a:r>
              <a:rPr lang="zh-CN" altLang="en-US" b="1" dirty="0" smtClean="0"/>
              <a:t>雍也</a:t>
            </a:r>
            <a:r>
              <a:rPr lang="en-US" altLang="zh-CN" b="1" dirty="0" smtClean="0"/>
              <a:t>》</a:t>
            </a:r>
            <a:r>
              <a:rPr lang="en-US" b="1" dirty="0" smtClean="0"/>
              <a:t>)</a:t>
            </a:r>
            <a:endParaRPr lang="zh-CN" altLang="en-US" b="1" dirty="0" smtClean="0"/>
          </a:p>
          <a:p>
            <a:r>
              <a:rPr lang="zh-CN" altLang="en-US" b="1" dirty="0" smtClean="0"/>
              <a:t>②孟子曰</a:t>
            </a:r>
            <a:r>
              <a:rPr lang="en-US" b="1" dirty="0" smtClean="0"/>
              <a:t>:</a:t>
            </a:r>
            <a:r>
              <a:rPr lang="zh-CN" altLang="en-US" b="1" dirty="0" smtClean="0"/>
              <a:t>“君子所以异于人者</a:t>
            </a:r>
            <a:r>
              <a:rPr lang="en-US" b="1" dirty="0" smtClean="0"/>
              <a:t>,</a:t>
            </a:r>
            <a:r>
              <a:rPr lang="zh-CN" altLang="en-US" b="1" dirty="0" smtClean="0"/>
              <a:t>以其存心也。君子以仁存心</a:t>
            </a:r>
            <a:r>
              <a:rPr lang="en-US" b="1" dirty="0" smtClean="0"/>
              <a:t>,</a:t>
            </a:r>
            <a:r>
              <a:rPr lang="zh-CN" altLang="en-US" b="1" dirty="0" smtClean="0"/>
              <a:t>以礼存心。仁者爱人</a:t>
            </a:r>
            <a:r>
              <a:rPr lang="en-US" b="1" dirty="0" smtClean="0"/>
              <a:t>,</a:t>
            </a:r>
            <a:r>
              <a:rPr lang="zh-CN" altLang="en-US" b="1" dirty="0" smtClean="0"/>
              <a:t>有礼者敬人。爱人者人恒爱之</a:t>
            </a:r>
            <a:r>
              <a:rPr lang="en-US" b="1" dirty="0" smtClean="0"/>
              <a:t>,</a:t>
            </a:r>
            <a:r>
              <a:rPr lang="zh-CN" altLang="en-US" b="1" dirty="0" smtClean="0"/>
              <a:t>敬人者人恒敬之。”</a:t>
            </a:r>
            <a:r>
              <a:rPr lang="en-US" b="1" dirty="0" smtClean="0"/>
              <a:t>(</a:t>
            </a:r>
            <a:r>
              <a:rPr lang="en-US" altLang="zh-CN" b="1" dirty="0" smtClean="0"/>
              <a:t>《</a:t>
            </a:r>
            <a:r>
              <a:rPr lang="zh-CN" altLang="en-US" b="1" dirty="0" smtClean="0"/>
              <a:t>孟子</a:t>
            </a:r>
            <a:r>
              <a:rPr lang="en-US" altLang="zh-CN" b="1" dirty="0" smtClean="0"/>
              <a:t>·</a:t>
            </a:r>
            <a:r>
              <a:rPr lang="zh-CN" altLang="en-US" b="1" dirty="0" smtClean="0"/>
              <a:t>离娄下</a:t>
            </a:r>
            <a:r>
              <a:rPr lang="en-US" altLang="zh-CN" b="1" dirty="0" smtClean="0"/>
              <a:t>》</a:t>
            </a:r>
            <a:r>
              <a:rPr lang="en-US" b="1" dirty="0" smtClean="0"/>
              <a:t>)</a:t>
            </a:r>
            <a:endParaRPr lang="zh-CN" altLang="en-US" b="1" dirty="0" smtClean="0"/>
          </a:p>
          <a:p>
            <a:r>
              <a:rPr lang="zh-CN" altLang="en-US" b="1" dirty="0" smtClean="0"/>
              <a:t>在孔子、孟子看来</a:t>
            </a:r>
            <a:r>
              <a:rPr lang="en-US" b="1" dirty="0" smtClean="0"/>
              <a:t>,</a:t>
            </a:r>
            <a:r>
              <a:rPr lang="zh-CN" altLang="en-US" b="1" dirty="0" smtClean="0"/>
              <a:t>怎样的人可以称为君子</a:t>
            </a:r>
            <a:r>
              <a:rPr lang="en-US" b="1" dirty="0" smtClean="0"/>
              <a:t>?</a:t>
            </a:r>
            <a:r>
              <a:rPr lang="zh-CN" altLang="en-US" b="1" dirty="0" smtClean="0"/>
              <a:t>如何才能成为君子</a:t>
            </a:r>
            <a:r>
              <a:rPr lang="en-US" b="1" dirty="0" smtClean="0"/>
              <a:t>?</a:t>
            </a:r>
            <a:r>
              <a:rPr lang="zh-CN" altLang="en-US" b="1" dirty="0" smtClean="0"/>
              <a:t>请综合上述材料</a:t>
            </a:r>
            <a:r>
              <a:rPr lang="en-US" b="1" dirty="0" smtClean="0"/>
              <a:t>,</a:t>
            </a:r>
            <a:r>
              <a:rPr lang="zh-CN" altLang="en-US" b="1" dirty="0" smtClean="0"/>
              <a:t>用自己的话回答。</a:t>
            </a:r>
            <a:r>
              <a:rPr lang="en-US" b="1" dirty="0" smtClean="0"/>
              <a:t>(6</a:t>
            </a:r>
            <a:r>
              <a:rPr lang="zh-CN" altLang="en-US" b="1" dirty="0" smtClean="0"/>
              <a:t>分</a:t>
            </a:r>
            <a:r>
              <a:rPr lang="en-US" b="1" dirty="0" smtClean="0"/>
              <a:t>)</a:t>
            </a:r>
            <a:endParaRPr lang="zh-CN" altLang="en-US" b="1" dirty="0" smtClean="0"/>
          </a:p>
          <a:p>
            <a:r>
              <a:rPr lang="zh-CN" altLang="en-US" b="1" u="sng" dirty="0" smtClean="0"/>
              <a:t>文质兼备、心存仁礼的人可以称为“君子”。</a:t>
            </a:r>
            <a:endParaRPr lang="zh-CN" altLang="en-US" b="1" dirty="0" smtClean="0"/>
          </a:p>
          <a:p>
            <a:r>
              <a:rPr lang="zh-CN" altLang="en-US" b="1" u="sng" dirty="0" smtClean="0"/>
              <a:t>要成为君子</a:t>
            </a:r>
            <a:r>
              <a:rPr lang="en-US" b="1" u="sng" dirty="0" smtClean="0"/>
              <a:t>,</a:t>
            </a:r>
            <a:r>
              <a:rPr lang="zh-CN" altLang="en-US" b="1" u="sng" dirty="0" smtClean="0"/>
              <a:t>就要文质兼修</a:t>
            </a:r>
            <a:r>
              <a:rPr lang="en-US" b="1" u="sng" dirty="0" smtClean="0"/>
              <a:t>,</a:t>
            </a:r>
            <a:r>
              <a:rPr lang="zh-CN" altLang="en-US" b="1" u="sng" dirty="0" smtClean="0"/>
              <a:t>才能达到内在本质与外在表现的统一</a:t>
            </a:r>
            <a:r>
              <a:rPr lang="en-US" b="1" u="sng" dirty="0" smtClean="0"/>
              <a:t>;</a:t>
            </a:r>
            <a:r>
              <a:rPr lang="zh-CN" altLang="en-US" b="1" u="sng" dirty="0" smtClean="0"/>
              <a:t>不仅要心存仁礼</a:t>
            </a:r>
            <a:r>
              <a:rPr lang="en-US" b="1" u="sng" dirty="0" smtClean="0"/>
              <a:t>,</a:t>
            </a:r>
            <a:r>
              <a:rPr lang="zh-CN" altLang="en-US" b="1" u="sng" dirty="0" smtClean="0"/>
              <a:t>更要付诸实践</a:t>
            </a:r>
            <a:r>
              <a:rPr lang="en-US" b="1" u="sng" dirty="0" smtClean="0"/>
              <a:t>,</a:t>
            </a:r>
            <a:r>
              <a:rPr lang="zh-CN" altLang="en-US" b="1" u="sng" dirty="0" smtClean="0"/>
              <a:t>坚持用仁礼之心去爱人、敬人。</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53291" y="477982"/>
            <a:ext cx="11575473" cy="5698981"/>
          </a:xfrm>
        </p:spPr>
        <p:txBody>
          <a:bodyPr>
            <a:noAutofit/>
          </a:bodyPr>
          <a:lstStyle/>
          <a:p>
            <a:r>
              <a:rPr lang="zh-CN" altLang="en-US" b="1" dirty="0" smtClean="0"/>
              <a:t>阅读下面的文字</a:t>
            </a:r>
            <a:r>
              <a:rPr lang="en-US" b="1" dirty="0" smtClean="0"/>
              <a:t>,</a:t>
            </a:r>
            <a:r>
              <a:rPr lang="zh-CN" altLang="en-US" b="1" dirty="0" smtClean="0"/>
              <a:t>完成题目。</a:t>
            </a:r>
          </a:p>
          <a:p>
            <a:r>
              <a:rPr lang="zh-CN" altLang="en-US" b="1" dirty="0" smtClean="0"/>
              <a:t>棘子成曰</a:t>
            </a:r>
            <a:r>
              <a:rPr lang="en-US" b="1" dirty="0" smtClean="0"/>
              <a:t>:</a:t>
            </a:r>
            <a:r>
              <a:rPr lang="zh-CN" altLang="en-US" b="1" dirty="0" smtClean="0"/>
              <a:t>“君子质而已矣</a:t>
            </a:r>
            <a:r>
              <a:rPr lang="en-US" b="1" dirty="0" smtClean="0"/>
              <a:t>,</a:t>
            </a:r>
            <a:r>
              <a:rPr lang="zh-CN" altLang="en-US" b="1" dirty="0" smtClean="0"/>
              <a:t>何以文为</a:t>
            </a:r>
            <a:r>
              <a:rPr lang="en-US" b="1" dirty="0" smtClean="0"/>
              <a:t>?</a:t>
            </a:r>
            <a:r>
              <a:rPr lang="zh-CN" altLang="en-US" b="1" dirty="0" smtClean="0"/>
              <a:t>”子贡曰</a:t>
            </a:r>
            <a:r>
              <a:rPr lang="en-US" b="1" dirty="0" smtClean="0"/>
              <a:t>:</a:t>
            </a:r>
            <a:r>
              <a:rPr lang="zh-CN" altLang="en-US" b="1" dirty="0" smtClean="0"/>
              <a:t>“惜乎</a:t>
            </a:r>
            <a:r>
              <a:rPr lang="en-US" b="1" dirty="0" smtClean="0"/>
              <a:t>,</a:t>
            </a:r>
            <a:r>
              <a:rPr lang="zh-CN" altLang="en-US" b="1" dirty="0" smtClean="0"/>
              <a:t>夫子之说君子也</a:t>
            </a:r>
            <a:r>
              <a:rPr lang="en-US" b="1" dirty="0" smtClean="0"/>
              <a:t>!</a:t>
            </a:r>
            <a:r>
              <a:rPr lang="zh-CN" altLang="en-US" b="1" dirty="0" smtClean="0"/>
              <a:t>驷不及舌。文犹质也</a:t>
            </a:r>
            <a:r>
              <a:rPr lang="en-US" b="1" dirty="0" smtClean="0"/>
              <a:t>,</a:t>
            </a:r>
            <a:r>
              <a:rPr lang="zh-CN" altLang="en-US" b="1" dirty="0" smtClean="0"/>
              <a:t>质犹文也。虎豹之鞟犹犬羊之鞟。”</a:t>
            </a:r>
            <a:r>
              <a:rPr lang="en-US" b="1" dirty="0" smtClean="0"/>
              <a:t>(</a:t>
            </a:r>
            <a:r>
              <a:rPr lang="en-US" altLang="zh-CN" b="1" dirty="0" smtClean="0"/>
              <a:t>《</a:t>
            </a:r>
            <a:r>
              <a:rPr lang="zh-CN" altLang="en-US" b="1" dirty="0" smtClean="0"/>
              <a:t>论语</a:t>
            </a:r>
            <a:r>
              <a:rPr lang="en-US" altLang="zh-CN" b="1" dirty="0" smtClean="0"/>
              <a:t>·</a:t>
            </a:r>
            <a:r>
              <a:rPr lang="zh-CN" altLang="en-US" b="1" dirty="0" smtClean="0"/>
              <a:t>颜渊</a:t>
            </a:r>
            <a:r>
              <a:rPr lang="en-US" altLang="zh-CN" b="1" dirty="0" smtClean="0"/>
              <a:t>》</a:t>
            </a:r>
            <a:r>
              <a:rPr lang="en-US" b="1" dirty="0" smtClean="0"/>
              <a:t>)</a:t>
            </a:r>
            <a:endParaRPr lang="zh-CN" altLang="en-US" b="1" dirty="0" smtClean="0"/>
          </a:p>
          <a:p>
            <a:r>
              <a:rPr lang="zh-CN" altLang="en-US" b="1" dirty="0" smtClean="0"/>
              <a:t>“文灭质</a:t>
            </a:r>
            <a:r>
              <a:rPr lang="en-US" b="1" dirty="0" smtClean="0"/>
              <a:t>,</a:t>
            </a:r>
            <a:r>
              <a:rPr lang="zh-CN" altLang="en-US" b="1" dirty="0" smtClean="0"/>
              <a:t>博溺心</a:t>
            </a:r>
            <a:r>
              <a:rPr lang="zh-CN" altLang="en-US" b="1" baseline="30000" dirty="0" smtClean="0"/>
              <a:t>①</a:t>
            </a:r>
            <a:r>
              <a:rPr lang="en-US" b="1" dirty="0" smtClean="0"/>
              <a:t>,</a:t>
            </a:r>
            <a:r>
              <a:rPr lang="zh-CN" altLang="en-US" b="1" dirty="0" smtClean="0"/>
              <a:t>然后民始惑乱</a:t>
            </a:r>
            <a:r>
              <a:rPr lang="en-US" b="1" dirty="0" smtClean="0"/>
              <a:t>,</a:t>
            </a:r>
            <a:r>
              <a:rPr lang="zh-CN" altLang="en-US" b="1" dirty="0" smtClean="0"/>
              <a:t>无以反其性情而复其初。”</a:t>
            </a:r>
            <a:r>
              <a:rPr lang="en-US" b="1" dirty="0" smtClean="0"/>
              <a:t>(</a:t>
            </a:r>
            <a:r>
              <a:rPr lang="en-US" altLang="zh-CN" b="1" dirty="0" smtClean="0"/>
              <a:t>《</a:t>
            </a:r>
            <a:r>
              <a:rPr lang="zh-CN" altLang="en-US" b="1" dirty="0" smtClean="0"/>
              <a:t>庄子</a:t>
            </a:r>
            <a:r>
              <a:rPr lang="en-US" altLang="zh-CN" b="1" dirty="0" smtClean="0"/>
              <a:t>·</a:t>
            </a:r>
            <a:r>
              <a:rPr lang="zh-CN" altLang="en-US" b="1" dirty="0" smtClean="0"/>
              <a:t>缮性</a:t>
            </a:r>
            <a:r>
              <a:rPr lang="en-US" altLang="zh-CN" b="1" dirty="0" smtClean="0"/>
              <a:t>》</a:t>
            </a:r>
            <a:r>
              <a:rPr lang="en-US" b="1" dirty="0" smtClean="0"/>
              <a:t>)</a:t>
            </a:r>
            <a:endParaRPr lang="zh-CN" altLang="en-US" b="1" dirty="0" smtClean="0"/>
          </a:p>
          <a:p>
            <a:r>
              <a:rPr lang="zh-CN" altLang="en-US" b="1" dirty="0" smtClean="0"/>
              <a:t>注</a:t>
            </a:r>
            <a:r>
              <a:rPr lang="en-US" b="1" dirty="0" smtClean="0"/>
              <a:t>:</a:t>
            </a:r>
            <a:r>
              <a:rPr lang="zh-CN" altLang="en-US" b="1" dirty="0" smtClean="0"/>
              <a:t>①溺心</a:t>
            </a:r>
            <a:r>
              <a:rPr lang="en-US" b="1" dirty="0" smtClean="0"/>
              <a:t>,</a:t>
            </a:r>
            <a:r>
              <a:rPr lang="zh-CN" altLang="en-US" b="1" dirty="0" smtClean="0"/>
              <a:t>指掩盖了天然的心性或纯朴的本质。</a:t>
            </a:r>
          </a:p>
          <a:p>
            <a:r>
              <a:rPr lang="en-US" b="1" dirty="0" smtClean="0"/>
              <a:t>1.</a:t>
            </a:r>
            <a:r>
              <a:rPr lang="zh-CN" altLang="en-US" b="1" dirty="0" smtClean="0"/>
              <a:t>解析</a:t>
            </a:r>
            <a:r>
              <a:rPr lang="en-US" b="1" dirty="0" smtClean="0"/>
              <a:t>:</a:t>
            </a:r>
            <a:r>
              <a:rPr lang="zh-CN" altLang="en-US" b="1" dirty="0" smtClean="0"/>
              <a:t>第</a:t>
            </a:r>
            <a:r>
              <a:rPr lang="en-US" b="1" dirty="0" smtClean="0"/>
              <a:t>(1)</a:t>
            </a:r>
            <a:r>
              <a:rPr lang="zh-CN" altLang="en-US" b="1" dirty="0" smtClean="0"/>
              <a:t>问从“文犹质也</a:t>
            </a:r>
            <a:r>
              <a:rPr lang="en-US" b="1" dirty="0" smtClean="0"/>
              <a:t>,</a:t>
            </a:r>
            <a:r>
              <a:rPr lang="zh-CN" altLang="en-US" b="1" dirty="0" smtClean="0"/>
              <a:t>质犹文也”“文灭质”可以看出</a:t>
            </a:r>
            <a:r>
              <a:rPr lang="en-US" b="1" dirty="0" smtClean="0"/>
              <a:t>;</a:t>
            </a:r>
            <a:r>
              <a:rPr lang="zh-CN" altLang="en-US" b="1" dirty="0" smtClean="0"/>
              <a:t>第</a:t>
            </a:r>
            <a:r>
              <a:rPr lang="en-US" b="1" dirty="0" smtClean="0"/>
              <a:t>(2)</a:t>
            </a:r>
            <a:r>
              <a:rPr lang="zh-CN" altLang="en-US" b="1" dirty="0" smtClean="0"/>
              <a:t>问回答时要注意</a:t>
            </a:r>
            <a:r>
              <a:rPr lang="en-US" b="1" dirty="0" smtClean="0"/>
              <a:t>,</a:t>
            </a:r>
            <a:r>
              <a:rPr lang="zh-CN" altLang="en-US" b="1" dirty="0" smtClean="0"/>
              <a:t>先要表明你的态度</a:t>
            </a:r>
            <a:r>
              <a:rPr lang="en-US" b="1" dirty="0" smtClean="0"/>
              <a:t>,</a:t>
            </a:r>
            <a:r>
              <a:rPr lang="zh-CN" altLang="en-US" b="1" dirty="0" smtClean="0"/>
              <a:t>是赞成子贡还是庄子</a:t>
            </a:r>
            <a:r>
              <a:rPr lang="en-US" b="1" dirty="0" smtClean="0"/>
              <a:t>,</a:t>
            </a:r>
            <a:r>
              <a:rPr lang="zh-CN" altLang="en-US" b="1" dirty="0" smtClean="0"/>
              <a:t>分析理由时一定要结合生活实际或成长经历。如果有第三种观点</a:t>
            </a:r>
            <a:r>
              <a:rPr lang="en-US" b="1" dirty="0" smtClean="0"/>
              <a:t>,</a:t>
            </a:r>
            <a:r>
              <a:rPr lang="zh-CN" altLang="en-US" b="1" dirty="0" smtClean="0"/>
              <a:t>言之成理亦可。</a:t>
            </a:r>
          </a:p>
          <a:p>
            <a:r>
              <a:rPr lang="en-US" b="1" dirty="0" smtClean="0"/>
              <a:t> </a:t>
            </a:r>
            <a:endParaRPr lang="zh-CN" altLang="en-US" b="1" dirty="0" smtClean="0"/>
          </a:p>
          <a:p>
            <a:r>
              <a:rPr lang="en-US" b="1" dirty="0" smtClean="0"/>
              <a:t>(1)</a:t>
            </a:r>
            <a:r>
              <a:rPr lang="zh-CN" altLang="en-US" b="1" dirty="0" smtClean="0"/>
              <a:t>子贡和庄子对于“文”和“质”关系的认识有何差异</a:t>
            </a:r>
            <a:r>
              <a:rPr lang="en-US" b="1" dirty="0" smtClean="0"/>
              <a:t>?</a:t>
            </a:r>
            <a:endParaRPr lang="zh-CN" altLang="en-US" b="1" dirty="0" smtClean="0"/>
          </a:p>
          <a:p>
            <a:r>
              <a:rPr lang="en-US" b="1" dirty="0" smtClean="0"/>
              <a:t> (2)</a:t>
            </a:r>
            <a:r>
              <a:rPr lang="zh-CN" altLang="en-US" b="1" dirty="0" smtClean="0"/>
              <a:t>结合生活实际或成长经历</a:t>
            </a:r>
            <a:r>
              <a:rPr lang="en-US" b="1" dirty="0" smtClean="0"/>
              <a:t>,</a:t>
            </a:r>
            <a:r>
              <a:rPr lang="zh-CN" altLang="en-US" b="1" dirty="0" smtClean="0"/>
              <a:t>谈谈你赞同哪种“文质观”并简述理由。</a:t>
            </a:r>
          </a:p>
          <a:p>
            <a:endParaRPr lang="zh-CN" altLang="en-US" b="1"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32509" y="353291"/>
            <a:ext cx="11021291" cy="5823672"/>
          </a:xfrm>
        </p:spPr>
        <p:txBody>
          <a:bodyPr>
            <a:normAutofit/>
          </a:bodyPr>
          <a:lstStyle/>
          <a:p>
            <a:r>
              <a:rPr lang="en-US" b="1" dirty="0" smtClean="0"/>
              <a:t>(1)</a:t>
            </a:r>
            <a:r>
              <a:rPr lang="zh-CN" altLang="en-US" b="1" dirty="0" smtClean="0"/>
              <a:t>子贡和庄子对于“文”和“质”关系的认识有何差异</a:t>
            </a:r>
            <a:r>
              <a:rPr lang="en-US" b="1" dirty="0" smtClean="0"/>
              <a:t>?</a:t>
            </a:r>
            <a:endParaRPr lang="zh-CN" altLang="en-US" b="1" dirty="0" smtClean="0"/>
          </a:p>
          <a:p>
            <a:r>
              <a:rPr lang="en-US" b="1" u="sng" dirty="0" smtClean="0"/>
              <a:t>  </a:t>
            </a:r>
            <a:r>
              <a:rPr lang="zh-CN" altLang="en-US" b="1" u="sng" dirty="0" smtClean="0"/>
              <a:t>子贡认为“文”和“质”一样重要</a:t>
            </a:r>
            <a:r>
              <a:rPr lang="en-US" b="1" u="sng" dirty="0" smtClean="0"/>
              <a:t>;</a:t>
            </a:r>
            <a:endParaRPr lang="zh-CN" altLang="en-US" b="1" dirty="0" smtClean="0"/>
          </a:p>
          <a:p>
            <a:r>
              <a:rPr lang="zh-CN" altLang="en-US" b="1" u="sng" dirty="0" smtClean="0"/>
              <a:t>庄子认为“文”会损害到“质”。 </a:t>
            </a:r>
            <a:endParaRPr lang="zh-CN" altLang="en-US" b="1" dirty="0" smtClean="0"/>
          </a:p>
          <a:p>
            <a:r>
              <a:rPr lang="en-US" b="1" dirty="0" smtClean="0"/>
              <a:t> (2)</a:t>
            </a:r>
            <a:r>
              <a:rPr lang="zh-CN" altLang="en-US" b="1" dirty="0" smtClean="0"/>
              <a:t>结合生活实际或成长经历</a:t>
            </a:r>
            <a:r>
              <a:rPr lang="en-US" b="1" dirty="0" smtClean="0"/>
              <a:t>,</a:t>
            </a:r>
            <a:r>
              <a:rPr lang="zh-CN" altLang="en-US" b="1" dirty="0" smtClean="0"/>
              <a:t>谈谈你赞同哪种“文质观”并简述理由。</a:t>
            </a:r>
          </a:p>
          <a:p>
            <a:r>
              <a:rPr lang="zh-CN" altLang="en-US" b="1" u="sng" dirty="0" smtClean="0"/>
              <a:t>我赞同子贡的观点</a:t>
            </a:r>
            <a:r>
              <a:rPr lang="en-US" b="1" u="sng" dirty="0" smtClean="0"/>
              <a:t>,</a:t>
            </a:r>
            <a:r>
              <a:rPr lang="zh-CN" altLang="en-US" b="1" u="sng" dirty="0" smtClean="0"/>
              <a:t>人有了好的本质</a:t>
            </a:r>
            <a:r>
              <a:rPr lang="en-US" b="1" u="sng" dirty="0" smtClean="0"/>
              <a:t>,</a:t>
            </a:r>
            <a:r>
              <a:rPr lang="zh-CN" altLang="en-US" b="1" u="sng" dirty="0" smtClean="0"/>
              <a:t>还要注重仪容、举止、礼节等外在的修养。当代人</a:t>
            </a:r>
            <a:r>
              <a:rPr lang="en-US" b="1" u="sng" dirty="0" smtClean="0"/>
              <a:t>,</a:t>
            </a:r>
            <a:r>
              <a:rPr lang="zh-CN" altLang="en-US" b="1" u="sng" dirty="0" smtClean="0"/>
              <a:t>还是要注重内外兼修</a:t>
            </a:r>
            <a:r>
              <a:rPr lang="en-US" b="1" u="sng" dirty="0" smtClean="0"/>
              <a:t>,</a:t>
            </a:r>
            <a:r>
              <a:rPr lang="zh-CN" altLang="en-US" b="1" u="sng" dirty="0" smtClean="0"/>
              <a:t>不然纵有满腹才情</a:t>
            </a:r>
            <a:r>
              <a:rPr lang="en-US" b="1" u="sng" dirty="0" smtClean="0"/>
              <a:t>,</a:t>
            </a:r>
            <a:r>
              <a:rPr lang="zh-CN" altLang="en-US" b="1" u="sng" dirty="0" smtClean="0"/>
              <a:t>也可能会在人际沟通等方面出现问题</a:t>
            </a:r>
            <a:r>
              <a:rPr lang="en-US" b="1" u="sng" dirty="0" smtClean="0"/>
              <a:t>,</a:t>
            </a:r>
            <a:r>
              <a:rPr lang="zh-CN" altLang="en-US" b="1" u="sng" dirty="0" smtClean="0"/>
              <a:t>很难完全实现人生价值。</a:t>
            </a:r>
            <a:endParaRPr lang="zh-CN" altLang="en-US" b="1" dirty="0" smtClean="0"/>
          </a:p>
          <a:p>
            <a:r>
              <a:rPr lang="en-US" b="1" dirty="0" smtClean="0"/>
              <a:t>   </a:t>
            </a:r>
            <a:endParaRPr lang="zh-CN" altLang="en-US" b="1" dirty="0" smtClean="0"/>
          </a:p>
          <a:p>
            <a:r>
              <a:rPr lang="en-US" b="1" dirty="0" smtClean="0"/>
              <a:t> </a:t>
            </a:r>
            <a:r>
              <a:rPr lang="zh-CN" altLang="en-US" b="1" u="sng" dirty="0" smtClean="0"/>
              <a:t>或者</a:t>
            </a:r>
            <a:r>
              <a:rPr lang="en-US" b="1" u="sng" dirty="0" smtClean="0"/>
              <a:t>:</a:t>
            </a:r>
            <a:r>
              <a:rPr lang="zh-CN" altLang="en-US" b="1" u="sng" dirty="0" smtClean="0"/>
              <a:t>我赞同庄子的观点</a:t>
            </a:r>
            <a:r>
              <a:rPr lang="en-US" b="1" u="sng" dirty="0" smtClean="0"/>
              <a:t>,</a:t>
            </a:r>
            <a:r>
              <a:rPr lang="zh-CN" altLang="en-US" b="1" u="sng" dirty="0" smtClean="0"/>
              <a:t>过多外在的追求使人惑乱纠结</a:t>
            </a:r>
            <a:r>
              <a:rPr lang="en-US" b="1" u="sng" dirty="0" smtClean="0"/>
              <a:t>,</a:t>
            </a:r>
            <a:r>
              <a:rPr lang="zh-CN" altLang="en-US" b="1" u="sng" dirty="0" smtClean="0"/>
              <a:t>反而妨害内心的淳朴。比如一个学生如果过多的注重自己的仪容</a:t>
            </a:r>
            <a:r>
              <a:rPr lang="en-US" b="1" u="sng" dirty="0" smtClean="0"/>
              <a:t>,</a:t>
            </a:r>
            <a:r>
              <a:rPr lang="zh-CN" altLang="en-US" b="1" u="sng" dirty="0" smtClean="0"/>
              <a:t>就可能会妨碍到自身的学习或内心的宁静</a:t>
            </a:r>
            <a:r>
              <a:rPr lang="en-US" b="1" u="sng" dirty="0" smtClean="0"/>
              <a:t>,</a:t>
            </a:r>
            <a:r>
              <a:rPr lang="zh-CN" altLang="en-US" b="1" u="sng" dirty="0" smtClean="0"/>
              <a:t>影响自己的人生。</a:t>
            </a:r>
            <a:endParaRPr lang="zh-CN" altLang="en-US" b="1" dirty="0" smtClean="0"/>
          </a:p>
          <a:p>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amond(in)">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b="1" dirty="0" smtClean="0"/>
              <a:t>阅读下面的文字</a:t>
            </a:r>
            <a:r>
              <a:rPr lang="en-US" b="1" dirty="0" smtClean="0"/>
              <a:t>,</a:t>
            </a:r>
            <a:r>
              <a:rPr lang="zh-CN" altLang="en-US" b="1" dirty="0" smtClean="0"/>
              <a:t>完成题目。</a:t>
            </a:r>
            <a:endParaRPr lang="zh-CN" altLang="en-US" dirty="0" smtClean="0"/>
          </a:p>
          <a:p>
            <a:r>
              <a:rPr lang="zh-CN" altLang="en-US" b="1" dirty="0" smtClean="0"/>
              <a:t>子曰</a:t>
            </a:r>
            <a:r>
              <a:rPr lang="en-US" b="1" dirty="0" smtClean="0"/>
              <a:t>:</a:t>
            </a:r>
            <a:r>
              <a:rPr lang="zh-CN" altLang="en-US" b="1" dirty="0" smtClean="0"/>
              <a:t>“知者乐水</a:t>
            </a:r>
            <a:r>
              <a:rPr lang="en-US" b="1" dirty="0" smtClean="0"/>
              <a:t>,</a:t>
            </a:r>
            <a:r>
              <a:rPr lang="zh-CN" altLang="en-US" b="1" dirty="0" smtClean="0"/>
              <a:t>仁者乐山。知者动</a:t>
            </a:r>
            <a:r>
              <a:rPr lang="en-US" b="1" dirty="0" smtClean="0"/>
              <a:t>,</a:t>
            </a:r>
            <a:r>
              <a:rPr lang="zh-CN" altLang="en-US" b="1" dirty="0" smtClean="0"/>
              <a:t>仁者静。知者乐</a:t>
            </a:r>
            <a:r>
              <a:rPr lang="en-US" b="1" dirty="0" smtClean="0"/>
              <a:t>,</a:t>
            </a:r>
            <a:r>
              <a:rPr lang="zh-CN" altLang="en-US" b="1" dirty="0" smtClean="0"/>
              <a:t>仁者寿。”</a:t>
            </a:r>
            <a:endParaRPr lang="zh-CN" altLang="en-US" dirty="0" smtClean="0"/>
          </a:p>
          <a:p>
            <a:r>
              <a:rPr lang="en-US" b="1" dirty="0" smtClean="0"/>
              <a:t>(1)</a:t>
            </a:r>
            <a:r>
              <a:rPr lang="zh-CN" altLang="en-US" b="1" dirty="0" smtClean="0"/>
              <a:t>说明“知者乐水</a:t>
            </a:r>
            <a:r>
              <a:rPr lang="en-US" b="1" dirty="0" smtClean="0"/>
              <a:t>,</a:t>
            </a:r>
            <a:r>
              <a:rPr lang="zh-CN" altLang="en-US" b="1" dirty="0" smtClean="0"/>
              <a:t>仁者乐山”的基本含义。</a:t>
            </a:r>
            <a:endParaRPr lang="zh-CN" altLang="en-US" dirty="0" smtClean="0"/>
          </a:p>
          <a:p>
            <a:r>
              <a:rPr lang="en-US" b="1" u="sng" dirty="0" smtClean="0"/>
              <a:t>   </a:t>
            </a:r>
            <a:r>
              <a:rPr lang="zh-CN" altLang="en-US" b="1" u="sng" dirty="0" smtClean="0"/>
              <a:t>有智慧的人认识和处理问题灵活迅捷而又变动自如</a:t>
            </a:r>
            <a:r>
              <a:rPr lang="en-US" b="1" u="sng" dirty="0" smtClean="0"/>
              <a:t>,</a:t>
            </a:r>
            <a:r>
              <a:rPr lang="zh-CN" altLang="en-US" b="1" u="sng" dirty="0" smtClean="0"/>
              <a:t>就像水一样</a:t>
            </a:r>
            <a:r>
              <a:rPr lang="en-US" b="1" u="sng" dirty="0" smtClean="0"/>
              <a:t>;</a:t>
            </a:r>
            <a:r>
              <a:rPr lang="zh-CN" altLang="en-US" b="1" u="sng" dirty="0" smtClean="0"/>
              <a:t>有仁德的人坚守道义</a:t>
            </a:r>
            <a:r>
              <a:rPr lang="en-US" b="1" u="sng" dirty="0" smtClean="0"/>
              <a:t>,</a:t>
            </a:r>
            <a:r>
              <a:rPr lang="zh-CN" altLang="en-US" b="1" u="sng" dirty="0" smtClean="0"/>
              <a:t>稳重安定</a:t>
            </a:r>
            <a:r>
              <a:rPr lang="en-US" b="1" u="sng" dirty="0" smtClean="0"/>
              <a:t>(</a:t>
            </a:r>
            <a:r>
              <a:rPr lang="zh-CN" altLang="en-US" b="1" u="sng" dirty="0" smtClean="0"/>
              <a:t>或执着守望</a:t>
            </a:r>
            <a:r>
              <a:rPr lang="en-US" b="1" u="sng" dirty="0" smtClean="0"/>
              <a:t>),</a:t>
            </a:r>
            <a:r>
              <a:rPr lang="zh-CN" altLang="en-US" b="1" u="sng" dirty="0" smtClean="0"/>
              <a:t>就像山一样。</a:t>
            </a:r>
            <a:r>
              <a:rPr lang="en-US" b="1" u="sng" dirty="0" smtClean="0"/>
              <a:t>  </a:t>
            </a:r>
            <a:endParaRPr lang="zh-CN" altLang="en-US" dirty="0" smtClean="0"/>
          </a:p>
          <a:p>
            <a:r>
              <a:rPr lang="en-US" b="1" dirty="0" smtClean="0"/>
              <a:t> (2)</a:t>
            </a:r>
            <a:r>
              <a:rPr lang="zh-CN" altLang="en-US" b="1" dirty="0" smtClean="0"/>
              <a:t>结合现代生活</a:t>
            </a:r>
            <a:r>
              <a:rPr lang="en-US" b="1" dirty="0" smtClean="0"/>
              <a:t>,</a:t>
            </a:r>
            <a:r>
              <a:rPr lang="zh-CN" altLang="en-US" b="1" dirty="0" smtClean="0"/>
              <a:t>举例说明怎样才能既做到“知者动”</a:t>
            </a:r>
            <a:r>
              <a:rPr lang="en-US" b="1" dirty="0" smtClean="0"/>
              <a:t>,</a:t>
            </a:r>
            <a:r>
              <a:rPr lang="zh-CN" altLang="en-US" b="1" dirty="0" smtClean="0"/>
              <a:t>又做到“仁者静”。</a:t>
            </a:r>
            <a:endParaRPr lang="zh-CN" altLang="en-US" dirty="0" smtClean="0"/>
          </a:p>
          <a:p>
            <a:r>
              <a:rPr lang="en-US" b="1" u="sng" dirty="0" smtClean="0"/>
              <a:t>   </a:t>
            </a:r>
            <a:r>
              <a:rPr lang="zh-CN" altLang="en-US" b="1" u="sng" dirty="0" smtClean="0"/>
              <a:t>在现代市场经济情况下</a:t>
            </a:r>
            <a:r>
              <a:rPr lang="en-US" b="1" u="sng" dirty="0" smtClean="0"/>
              <a:t>,</a:t>
            </a:r>
            <a:r>
              <a:rPr lang="zh-CN" altLang="en-US" b="1" u="sng" dirty="0" smtClean="0"/>
              <a:t>既要解放思想</a:t>
            </a:r>
            <a:r>
              <a:rPr lang="en-US" b="1" u="sng" dirty="0" smtClean="0"/>
              <a:t>,</a:t>
            </a:r>
            <a:r>
              <a:rPr lang="zh-CN" altLang="en-US" b="1" u="sng" dirty="0" smtClean="0"/>
              <a:t>更新观念</a:t>
            </a:r>
            <a:r>
              <a:rPr lang="en-US" b="1" u="sng" dirty="0" smtClean="0"/>
              <a:t>(</a:t>
            </a:r>
            <a:r>
              <a:rPr lang="zh-CN" altLang="en-US" b="1" u="sng" dirty="0" smtClean="0"/>
              <a:t>比如注重效益的观念</a:t>
            </a:r>
            <a:r>
              <a:rPr lang="en-US" b="1" u="sng" dirty="0" smtClean="0"/>
              <a:t>),</a:t>
            </a:r>
            <a:r>
              <a:rPr lang="zh-CN" altLang="en-US" b="1" u="sng" dirty="0" smtClean="0"/>
              <a:t>与时俱进</a:t>
            </a:r>
            <a:r>
              <a:rPr lang="en-US" b="1" u="sng" dirty="0" smtClean="0"/>
              <a:t>,</a:t>
            </a:r>
            <a:r>
              <a:rPr lang="zh-CN" altLang="en-US" b="1" u="sng" dirty="0" smtClean="0"/>
              <a:t>又要执着地坚守我们中华民族传统的文化和美德</a:t>
            </a:r>
            <a:r>
              <a:rPr lang="en-US" b="1" u="sng" dirty="0" smtClean="0"/>
              <a:t>,</a:t>
            </a:r>
            <a:r>
              <a:rPr lang="zh-CN" altLang="en-US" b="1" u="sng" dirty="0" smtClean="0"/>
              <a:t>比如讲求诚信。　在现代商业社会</a:t>
            </a:r>
            <a:r>
              <a:rPr lang="en-US" b="1" u="sng" dirty="0" smtClean="0"/>
              <a:t>,</a:t>
            </a:r>
            <a:r>
              <a:rPr lang="zh-CN" altLang="en-US" b="1" u="sng" dirty="0" smtClean="0"/>
              <a:t>既要不断地适应新形势新特点</a:t>
            </a:r>
            <a:r>
              <a:rPr lang="en-US" b="1" u="sng" dirty="0" smtClean="0"/>
              <a:t>,</a:t>
            </a:r>
            <a:r>
              <a:rPr lang="zh-CN" altLang="en-US" b="1" u="sng" dirty="0" smtClean="0"/>
              <a:t>追求个人价值的实现</a:t>
            </a:r>
            <a:r>
              <a:rPr lang="en-US" b="1" u="sng" dirty="0" smtClean="0"/>
              <a:t>,</a:t>
            </a:r>
            <a:r>
              <a:rPr lang="zh-CN" altLang="en-US" b="1" u="sng" dirty="0" smtClean="0"/>
              <a:t>但我们同时也要坚定不移地倡导回报社会</a:t>
            </a:r>
            <a:r>
              <a:rPr lang="en-US" b="1" u="sng" dirty="0" smtClean="0"/>
              <a:t>,</a:t>
            </a:r>
            <a:r>
              <a:rPr lang="zh-CN" altLang="en-US" b="1" u="sng" dirty="0" smtClean="0"/>
              <a:t>助人为乐的精神。</a:t>
            </a:r>
            <a:endParaRPr lang="zh-CN" alt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204952"/>
            <a:ext cx="10515600" cy="5972011"/>
          </a:xfrm>
        </p:spPr>
        <p:txBody>
          <a:bodyPr>
            <a:normAutofit fontScale="92500" lnSpcReduction="20000"/>
          </a:bodyPr>
          <a:lstStyle/>
          <a:p>
            <a:r>
              <a:rPr lang="zh-CN" altLang="en-US" b="1" dirty="0" smtClean="0"/>
              <a:t>阅读下面几段文字</a:t>
            </a:r>
            <a:r>
              <a:rPr lang="en-US" b="1" dirty="0" smtClean="0"/>
              <a:t>,</a:t>
            </a:r>
            <a:r>
              <a:rPr lang="zh-CN" altLang="en-US" b="1" dirty="0" smtClean="0"/>
              <a:t>完成题目。</a:t>
            </a:r>
            <a:endParaRPr lang="zh-CN" altLang="en-US" dirty="0" smtClean="0"/>
          </a:p>
          <a:p>
            <a:r>
              <a:rPr lang="zh-CN" altLang="en-US" b="1" dirty="0" smtClean="0"/>
              <a:t>棘子成曰</a:t>
            </a:r>
            <a:r>
              <a:rPr lang="en-US" b="1" dirty="0" smtClean="0"/>
              <a:t>:</a:t>
            </a:r>
            <a:r>
              <a:rPr lang="zh-CN" altLang="en-US" b="1" dirty="0" smtClean="0"/>
              <a:t>“君子质而已矣</a:t>
            </a:r>
            <a:r>
              <a:rPr lang="en-US" b="1" dirty="0" smtClean="0"/>
              <a:t>,</a:t>
            </a:r>
            <a:r>
              <a:rPr lang="zh-CN" altLang="en-US" b="1" dirty="0" smtClean="0"/>
              <a:t>何以文为</a:t>
            </a:r>
            <a:r>
              <a:rPr lang="en-US" b="1" dirty="0" smtClean="0"/>
              <a:t>?</a:t>
            </a:r>
            <a:r>
              <a:rPr lang="zh-CN" altLang="en-US" b="1" dirty="0" smtClean="0"/>
              <a:t>”子贡曰</a:t>
            </a:r>
            <a:r>
              <a:rPr lang="en-US" b="1" dirty="0" smtClean="0"/>
              <a:t>:</a:t>
            </a:r>
            <a:r>
              <a:rPr lang="zh-CN" altLang="en-US" b="1" dirty="0" smtClean="0"/>
              <a:t>“惜乎</a:t>
            </a:r>
            <a:r>
              <a:rPr lang="en-US" b="1" dirty="0" smtClean="0"/>
              <a:t>,</a:t>
            </a:r>
            <a:r>
              <a:rPr lang="zh-CN" altLang="en-US" b="1" dirty="0" smtClean="0"/>
              <a:t>夫子之说君子也</a:t>
            </a:r>
            <a:r>
              <a:rPr lang="en-US" b="1" dirty="0" smtClean="0"/>
              <a:t>!</a:t>
            </a:r>
            <a:r>
              <a:rPr lang="zh-CN" altLang="en-US" b="1" dirty="0" smtClean="0"/>
              <a:t>驷不及舌。文犹质也</a:t>
            </a:r>
            <a:r>
              <a:rPr lang="en-US" b="1" dirty="0" smtClean="0"/>
              <a:t>,</a:t>
            </a:r>
            <a:r>
              <a:rPr lang="zh-CN" altLang="en-US" b="1" dirty="0" smtClean="0"/>
              <a:t>质犹文也。虎豹之鞟犹犬羊之鞟。”</a:t>
            </a:r>
            <a:r>
              <a:rPr lang="en-US" b="1" dirty="0" smtClean="0"/>
              <a:t>(</a:t>
            </a:r>
            <a:r>
              <a:rPr lang="en-US" altLang="zh-CN" b="1" dirty="0" smtClean="0"/>
              <a:t>《</a:t>
            </a:r>
            <a:r>
              <a:rPr lang="zh-CN" altLang="en-US" b="1" dirty="0" smtClean="0"/>
              <a:t>论语</a:t>
            </a:r>
            <a:r>
              <a:rPr lang="en-US" altLang="zh-CN" b="1" dirty="0" smtClean="0"/>
              <a:t>·</a:t>
            </a:r>
            <a:r>
              <a:rPr lang="zh-CN" altLang="en-US" b="1" dirty="0" smtClean="0"/>
              <a:t>颜渊</a:t>
            </a:r>
            <a:r>
              <a:rPr lang="en-US" altLang="zh-CN" b="1" dirty="0" smtClean="0"/>
              <a:t>》</a:t>
            </a:r>
            <a:r>
              <a:rPr lang="en-US" b="1" dirty="0" smtClean="0"/>
              <a:t>)</a:t>
            </a:r>
            <a:endParaRPr lang="zh-CN" altLang="en-US" dirty="0" smtClean="0"/>
          </a:p>
          <a:p>
            <a:r>
              <a:rPr lang="zh-CN" altLang="en-US" b="1" dirty="0" smtClean="0"/>
              <a:t>礼为情貌者也</a:t>
            </a:r>
            <a:r>
              <a:rPr lang="en-US" b="1" dirty="0" smtClean="0"/>
              <a:t>,</a:t>
            </a:r>
            <a:r>
              <a:rPr lang="zh-CN" altLang="en-US" b="1" dirty="0" smtClean="0"/>
              <a:t>文为质饰者也。夫君子取情而去貌</a:t>
            </a:r>
            <a:r>
              <a:rPr lang="en-US" b="1" dirty="0" smtClean="0"/>
              <a:t>,</a:t>
            </a:r>
            <a:r>
              <a:rPr lang="zh-CN" altLang="en-US" b="1" dirty="0" smtClean="0"/>
              <a:t>好质而恶饰。夫恃貌而论情者</a:t>
            </a:r>
            <a:r>
              <a:rPr lang="en-US" b="1" dirty="0" smtClean="0"/>
              <a:t>,</a:t>
            </a:r>
            <a:r>
              <a:rPr lang="zh-CN" altLang="en-US" b="1" dirty="0" smtClean="0"/>
              <a:t>其情恶也</a:t>
            </a:r>
            <a:r>
              <a:rPr lang="en-US" b="1" dirty="0" smtClean="0"/>
              <a:t>;</a:t>
            </a:r>
            <a:r>
              <a:rPr lang="zh-CN" altLang="en-US" b="1" dirty="0" smtClean="0"/>
              <a:t>须饰而论质者</a:t>
            </a:r>
            <a:r>
              <a:rPr lang="en-US" b="1" dirty="0" smtClean="0"/>
              <a:t>,</a:t>
            </a:r>
            <a:r>
              <a:rPr lang="zh-CN" altLang="en-US" b="1" dirty="0" smtClean="0"/>
              <a:t>其质衰也。何以论之</a:t>
            </a:r>
            <a:r>
              <a:rPr lang="en-US" b="1" dirty="0" smtClean="0"/>
              <a:t>?</a:t>
            </a:r>
            <a:r>
              <a:rPr lang="zh-CN" altLang="en-US" b="1" dirty="0" smtClean="0"/>
              <a:t>和氏之璧</a:t>
            </a:r>
            <a:r>
              <a:rPr lang="en-US" b="1" dirty="0" smtClean="0"/>
              <a:t>,</a:t>
            </a:r>
            <a:r>
              <a:rPr lang="zh-CN" altLang="en-US" b="1" dirty="0" smtClean="0"/>
              <a:t>不饰以五采</a:t>
            </a:r>
            <a:r>
              <a:rPr lang="en-US" b="1" dirty="0" smtClean="0"/>
              <a:t>;</a:t>
            </a:r>
            <a:r>
              <a:rPr lang="zh-CN" altLang="en-US" b="1" dirty="0" smtClean="0"/>
              <a:t>隋侯之珠</a:t>
            </a:r>
            <a:r>
              <a:rPr lang="en-US" b="1" dirty="0" smtClean="0"/>
              <a:t>,</a:t>
            </a:r>
            <a:r>
              <a:rPr lang="zh-CN" altLang="en-US" b="1" dirty="0" smtClean="0"/>
              <a:t>不饰以银黄。其质至美</a:t>
            </a:r>
            <a:r>
              <a:rPr lang="en-US" b="1" dirty="0" smtClean="0"/>
              <a:t>,</a:t>
            </a:r>
            <a:r>
              <a:rPr lang="zh-CN" altLang="en-US" b="1" dirty="0" smtClean="0"/>
              <a:t>物不足以饰之。夫物之待饰而后行者</a:t>
            </a:r>
            <a:r>
              <a:rPr lang="en-US" b="1" dirty="0" smtClean="0"/>
              <a:t>,</a:t>
            </a:r>
            <a:r>
              <a:rPr lang="zh-CN" altLang="en-US" b="1" dirty="0" smtClean="0"/>
              <a:t>其质不美。</a:t>
            </a:r>
            <a:r>
              <a:rPr lang="en-US" b="1" dirty="0" smtClean="0"/>
              <a:t>(</a:t>
            </a:r>
            <a:r>
              <a:rPr lang="en-US" altLang="zh-CN" b="1" dirty="0" smtClean="0"/>
              <a:t>《</a:t>
            </a:r>
            <a:r>
              <a:rPr lang="zh-CN" altLang="en-US" b="1" dirty="0" smtClean="0"/>
              <a:t>韩非子</a:t>
            </a:r>
            <a:r>
              <a:rPr lang="en-US" altLang="zh-CN" b="1" dirty="0" smtClean="0"/>
              <a:t>·</a:t>
            </a:r>
            <a:r>
              <a:rPr lang="zh-CN" altLang="en-US" b="1" dirty="0" smtClean="0"/>
              <a:t>解老</a:t>
            </a:r>
            <a:r>
              <a:rPr lang="en-US" altLang="zh-CN" b="1" dirty="0" smtClean="0"/>
              <a:t>》</a:t>
            </a:r>
            <a:r>
              <a:rPr lang="en-US" b="1" dirty="0" smtClean="0"/>
              <a:t>)</a:t>
            </a:r>
            <a:endParaRPr lang="zh-CN" altLang="en-US" dirty="0" smtClean="0"/>
          </a:p>
          <a:p>
            <a:r>
              <a:rPr lang="zh-CN" altLang="en-US" b="1" u="sng" dirty="0" smtClean="0"/>
              <a:t>参考译文</a:t>
            </a:r>
            <a:r>
              <a:rPr lang="en-US" b="1" u="sng" dirty="0" smtClean="0"/>
              <a:t>:</a:t>
            </a:r>
            <a:r>
              <a:rPr lang="zh-CN" altLang="en-US" b="1" u="sng" dirty="0" smtClean="0"/>
              <a:t>礼是情感的描绘</a:t>
            </a:r>
            <a:r>
              <a:rPr lang="en-US" b="1" u="sng" dirty="0" smtClean="0"/>
              <a:t>,</a:t>
            </a:r>
            <a:r>
              <a:rPr lang="zh-CN" altLang="en-US" b="1" u="sng" dirty="0" smtClean="0"/>
              <a:t>文采是本质的修饰。君子采纳情感而舍弃描绘</a:t>
            </a:r>
            <a:r>
              <a:rPr lang="en-US" b="1" u="sng" dirty="0" smtClean="0"/>
              <a:t>,</a:t>
            </a:r>
            <a:r>
              <a:rPr lang="zh-CN" altLang="en-US" b="1" u="sng" dirty="0" smtClean="0"/>
              <a:t>喜欢本质而厌恶修饰。依靠描绘来阐明情感的</a:t>
            </a:r>
            <a:r>
              <a:rPr lang="en-US" b="1" u="sng" dirty="0" smtClean="0"/>
              <a:t>,</a:t>
            </a:r>
            <a:r>
              <a:rPr lang="zh-CN" altLang="en-US" b="1" u="sng" dirty="0" smtClean="0"/>
              <a:t>这种情感就是恶的</a:t>
            </a:r>
            <a:r>
              <a:rPr lang="en-US" b="1" u="sng" dirty="0" smtClean="0"/>
              <a:t>;</a:t>
            </a:r>
            <a:r>
              <a:rPr lang="zh-CN" altLang="en-US" b="1" u="sng" dirty="0" smtClean="0"/>
              <a:t>依靠修饰来阐明本质的</a:t>
            </a:r>
            <a:r>
              <a:rPr lang="en-US" b="1" u="sng" dirty="0" smtClean="0"/>
              <a:t>,</a:t>
            </a:r>
            <a:r>
              <a:rPr lang="zh-CN" altLang="en-US" b="1" u="sng" dirty="0" smtClean="0"/>
              <a:t>这种本质就是糟的。凭什么这样说呢</a:t>
            </a:r>
            <a:r>
              <a:rPr lang="en-US" b="1" u="sng" dirty="0" smtClean="0"/>
              <a:t>?</a:t>
            </a:r>
            <a:r>
              <a:rPr lang="zh-CN" altLang="en-US" b="1" u="sng" dirty="0" smtClean="0"/>
              <a:t>和氏璧</a:t>
            </a:r>
            <a:r>
              <a:rPr lang="en-US" b="1" u="sng" dirty="0" smtClean="0"/>
              <a:t>,</a:t>
            </a:r>
            <a:r>
              <a:rPr lang="zh-CN" altLang="en-US" b="1" u="sng" dirty="0" smtClean="0"/>
              <a:t>不用五彩修饰</a:t>
            </a:r>
            <a:r>
              <a:rPr lang="en-US" b="1" u="sng" dirty="0" smtClean="0"/>
              <a:t>;</a:t>
            </a:r>
            <a:r>
              <a:rPr lang="zh-CN" altLang="en-US" b="1" u="sng" dirty="0" smtClean="0"/>
              <a:t>隋侯珠</a:t>
            </a:r>
            <a:r>
              <a:rPr lang="en-US" b="1" u="sng" dirty="0" smtClean="0"/>
              <a:t>,</a:t>
            </a:r>
            <a:r>
              <a:rPr lang="zh-CN" altLang="en-US" b="1" u="sng" dirty="0" smtClean="0"/>
              <a:t>不用金银修饰。它们的本质极美</a:t>
            </a:r>
            <a:r>
              <a:rPr lang="en-US" b="1" u="sng" dirty="0" smtClean="0"/>
              <a:t>,</a:t>
            </a:r>
            <a:r>
              <a:rPr lang="zh-CN" altLang="en-US" b="1" u="sng" dirty="0" smtClean="0"/>
              <a:t>别的东西不足以修饰它们。事物等待修饰然后流行的</a:t>
            </a:r>
            <a:r>
              <a:rPr lang="en-US" b="1" u="sng" dirty="0" smtClean="0"/>
              <a:t>,</a:t>
            </a:r>
            <a:r>
              <a:rPr lang="zh-CN" altLang="en-US" b="1" u="sng" dirty="0" smtClean="0"/>
              <a:t>它的本质不美。</a:t>
            </a:r>
            <a:endParaRPr lang="zh-CN" altLang="en-US" dirty="0" smtClean="0"/>
          </a:p>
          <a:p>
            <a:pPr>
              <a:buNone/>
            </a:pPr>
            <a:r>
              <a:rPr lang="en-US" b="1" dirty="0" smtClean="0"/>
              <a:t>(1)</a:t>
            </a:r>
            <a:r>
              <a:rPr lang="zh-CN" altLang="en-US" b="1" dirty="0" smtClean="0"/>
              <a:t>子贡在反驳棘子成时说“虎豹之鞟犹犬羊之鞟”</a:t>
            </a:r>
            <a:r>
              <a:rPr lang="en-US" b="1" dirty="0" smtClean="0"/>
              <a:t>,</a:t>
            </a:r>
            <a:r>
              <a:rPr lang="zh-CN" altLang="en-US" b="1" dirty="0" smtClean="0"/>
              <a:t>意在强调</a:t>
            </a:r>
            <a:r>
              <a:rPr lang="zh-CN" altLang="en-US" b="1" u="sng" dirty="0" smtClean="0"/>
              <a:t>　　　　</a:t>
            </a:r>
            <a:r>
              <a:rPr lang="zh-CN" altLang="en-US" b="1" dirty="0" smtClean="0"/>
              <a:t>的重要性。</a:t>
            </a:r>
            <a:endParaRPr lang="zh-CN" altLang="en-US" dirty="0" smtClean="0"/>
          </a:p>
          <a:p>
            <a:r>
              <a:rPr lang="en-US" b="1" dirty="0" smtClean="0"/>
              <a:t>(2)</a:t>
            </a:r>
            <a:r>
              <a:rPr lang="zh-CN" altLang="en-US" b="1" dirty="0" smtClean="0"/>
              <a:t>根据这两段文字</a:t>
            </a:r>
            <a:r>
              <a:rPr lang="en-US" b="1" dirty="0" smtClean="0"/>
              <a:t>,</a:t>
            </a:r>
            <a:r>
              <a:rPr lang="zh-CN" altLang="en-US" b="1" dirty="0" smtClean="0"/>
              <a:t>分别说出棘子成、韩非子的文质观</a:t>
            </a:r>
            <a:r>
              <a:rPr lang="en-US" b="1" dirty="0" smtClean="0"/>
              <a:t>,</a:t>
            </a:r>
            <a:r>
              <a:rPr lang="zh-CN" altLang="en-US" b="1" dirty="0" smtClean="0"/>
              <a:t>并作简要评价。</a:t>
            </a:r>
            <a:endParaRPr lang="zh-CN" altLang="en-US" dirty="0" smtClean="0"/>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17134</Words>
  <Application>WPS 演示</Application>
  <PresentationFormat>自定义</PresentationFormat>
  <Paragraphs>751</Paragraphs>
  <Slides>166</Slides>
  <Notes>0</Notes>
  <HiddenSlides>0</HiddenSlides>
  <MMClips>0</MMClips>
  <ScaleCrop>false</ScaleCrop>
  <HeadingPairs>
    <vt:vector size="4" baseType="variant">
      <vt:variant>
        <vt:lpstr>主题</vt:lpstr>
      </vt:variant>
      <vt:variant>
        <vt:i4>2</vt:i4>
      </vt:variant>
      <vt:variant>
        <vt:lpstr>幻灯片标题</vt:lpstr>
      </vt:variant>
      <vt:variant>
        <vt:i4>166</vt:i4>
      </vt:variant>
    </vt:vector>
  </HeadingPairs>
  <TitlesOfParts>
    <vt:vector size="168" baseType="lpstr">
      <vt:lpstr>Office 主题​​</vt:lpstr>
      <vt:lpstr>1_Office 主题​​</vt:lpstr>
      <vt:lpstr>论语十大思想</vt:lpstr>
      <vt:lpstr>幻灯片 2</vt:lpstr>
      <vt:lpstr>幻灯片 3</vt:lpstr>
      <vt:lpstr>幻灯片 4</vt:lpstr>
      <vt:lpstr>幻灯片 5</vt:lpstr>
      <vt:lpstr>第一课《为政以德》</vt:lpstr>
      <vt:lpstr>幻灯片 7</vt:lpstr>
      <vt:lpstr>幻灯片 8</vt:lpstr>
      <vt:lpstr>幻灯片 9</vt:lpstr>
      <vt:lpstr>幻灯片 10</vt:lpstr>
      <vt:lpstr>幻灯片 11</vt:lpstr>
      <vt:lpstr>幻灯片 12</vt:lpstr>
      <vt:lpstr>幻灯片 13</vt:lpstr>
      <vt:lpstr>幻灯片 14</vt:lpstr>
      <vt:lpstr>(宁波高三第二次模拟)阅读下面的文字,完成题目。 </vt:lpstr>
      <vt:lpstr>幻灯片 16</vt:lpstr>
      <vt:lpstr>幻灯片 17</vt:lpstr>
      <vt:lpstr>幻灯片 18</vt:lpstr>
      <vt:lpstr>幻灯片 19</vt:lpstr>
      <vt:lpstr>幻灯片 20</vt:lpstr>
      <vt:lpstr>幻灯片 21</vt:lpstr>
      <vt:lpstr>幻灯片 22</vt:lpstr>
      <vt:lpstr>幻灯片 23</vt:lpstr>
      <vt:lpstr>幻灯片 24</vt:lpstr>
      <vt:lpstr>第二课   克己复礼 </vt:lpstr>
      <vt:lpstr>幻灯片 26</vt:lpstr>
      <vt:lpstr>幻灯片 27</vt:lpstr>
      <vt:lpstr>幻灯片 28</vt:lpstr>
      <vt:lpstr>【课文梳理】</vt:lpstr>
      <vt:lpstr>幻灯片 30</vt:lpstr>
      <vt:lpstr>幻灯片 31</vt:lpstr>
      <vt:lpstr>幻灯片 32</vt:lpstr>
      <vt:lpstr>幻灯片 33</vt:lpstr>
      <vt:lpstr>沙场练兵</vt:lpstr>
      <vt:lpstr>幻灯片 35</vt:lpstr>
      <vt:lpstr>幻灯片 36</vt:lpstr>
      <vt:lpstr>幻灯片 37</vt:lpstr>
      <vt:lpstr>幻灯片 38</vt:lpstr>
      <vt:lpstr>幻灯片 39</vt:lpstr>
      <vt:lpstr>幻灯片 40</vt:lpstr>
      <vt:lpstr>幻灯片 41</vt:lpstr>
      <vt:lpstr>幻灯片 42</vt:lpstr>
      <vt:lpstr>幻灯片 43</vt:lpstr>
      <vt:lpstr>四、知其不可而为之 </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第六课   君子之风 </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论语十大思想</dc:title>
  <dc:creator>Administrator</dc:creator>
  <cp:lastModifiedBy>微软用户</cp:lastModifiedBy>
  <cp:revision>50</cp:revision>
  <dcterms:created xsi:type="dcterms:W3CDTF">2017-11-29T06:26:00Z</dcterms:created>
  <dcterms:modified xsi:type="dcterms:W3CDTF">2018-09-19T12:25:00Z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