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2"/>
  </p:sldMasterIdLst>
  <p:notesMasterIdLst>
    <p:notesMasterId r:id="rId3"/>
  </p:notesMasterIdLst>
  <p:sldIdLst>
    <p:sldId id="307" r:id="rId4"/>
    <p:sldId id="278" r:id="rId5"/>
    <p:sldId id="279" r:id="rId6"/>
    <p:sldId id="266" r:id="rId7"/>
    <p:sldId id="260" r:id="rId8"/>
    <p:sldId id="411" r:id="rId9"/>
    <p:sldId id="376" r:id="rId10"/>
    <p:sldId id="337" r:id="rId11"/>
    <p:sldId id="406" r:id="rId12"/>
    <p:sldId id="358" r:id="rId13"/>
    <p:sldId id="293" r:id="rId14"/>
    <p:sldId id="259" r:id="rId15"/>
    <p:sldId id="290" r:id="rId16"/>
    <p:sldId id="377" r:id="rId17"/>
    <p:sldId id="412" r:id="rId18"/>
    <p:sldId id="413" r:id="rId19"/>
    <p:sldId id="414" r:id="rId20"/>
    <p:sldId id="415" r:id="rId21"/>
    <p:sldId id="361" r:id="rId22"/>
    <p:sldId id="416" r:id="rId23"/>
    <p:sldId id="417" r:id="rId24"/>
    <p:sldId id="418" r:id="rId25"/>
    <p:sldId id="323" r:id="rId26"/>
    <p:sldId id="324" r:id="rId27"/>
    <p:sldId id="419" r:id="rId28"/>
    <p:sldId id="420" r:id="rId29"/>
    <p:sldId id="280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贺 凡" initials="贺" lastIdx="0" clrIdx="0">
    <p:extLst>
      <p:ext uri="{19B8F6BF-5375-455C-9EA6-DF929625EA0E}">
        <p15:presenceInfo xmlns:p15="http://schemas.microsoft.com/office/powerpoint/2012/main" userId="4aa56ec1f2548ec3" providerId="Windows Live"/>
      </p:ext>
    </p:extLst>
  </p:cmAuthor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57" autoAdjust="0"/>
    <p:restoredTop sz="94671"/>
  </p:normalViewPr>
  <p:slideViewPr>
    <p:cSldViewPr snapToGrid="0">
      <p:cViewPr varScale="1">
        <p:scale>
          <a:sx n="101" d="100"/>
          <a:sy n="101" d="100"/>
        </p:scale>
        <p:origin x="232" y="2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4DAA03B0-3645-4451-9D1E-59E2048DBF07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2C58D2EC-BCD6-4C57-9B0E-B75E493D6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02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4776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8498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7428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9159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0369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372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0488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1518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4970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4382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074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5815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856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8315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8431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8169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7366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580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1939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34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916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712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83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619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0486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6498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5713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181200" y="180000"/>
            <a:ext cx="11829600" cy="6498000"/>
          </a:xfrm>
          <a:prstGeom prst="rect">
            <a:avLst/>
          </a:prstGeom>
          <a:solidFill>
            <a:srgbClr val="F0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9523183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174145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302547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788402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6004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66982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806574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91397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154073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53162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312710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0EF7E283-1319-47E0-9BFE-D186D74C3DAC}" type="datetimeFigureOut">
              <a:rPr lang="zh-CN" altLang="en-US" smtClean="0"/>
              <a:t>2021/4/21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63FA2E7-5837-DE4D-A3F6-95531AF7E59C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66675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91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2.jpeg" /><Relationship Id="rId4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4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Freeform 5"/>
          <p:cNvSpPr/>
          <p:nvPr/>
        </p:nvSpPr>
        <p:spPr bwMode="auto">
          <a:xfrm rot="10800000">
            <a:off x="186426" y="1737666"/>
            <a:ext cx="5143838" cy="254268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5180913" y="1466605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4" name="TextBox 2088"/>
          <p:cNvSpPr txBox="1"/>
          <p:nvPr/>
        </p:nvSpPr>
        <p:spPr>
          <a:xfrm>
            <a:off x="701641" y="2716619"/>
            <a:ext cx="38892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10.1</a:t>
            </a:r>
            <a:r>
              <a:rPr lang="zh-CN" altLang="en-US" sz="32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   兰亭集序</a:t>
            </a:r>
            <a:endParaRPr lang="zh-CN" altLang="en-US" sz="3200" b="1">
              <a:solidFill>
                <a:srgbClr val="F0EC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089"/>
          <p:cNvSpPr txBox="1"/>
          <p:nvPr/>
        </p:nvSpPr>
        <p:spPr>
          <a:xfrm>
            <a:off x="410887" y="1965089"/>
            <a:ext cx="3780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部编版高中语文选择性必修下册</a:t>
            </a:r>
          </a:p>
        </p:txBody>
      </p:sp>
    </p:spTree>
    <p:extLst>
      <p:ext uri="{BB962C8B-B14F-4D97-AF65-F5344CB8AC3E}">
        <p14:creationId xmlns:p14="http://schemas.microsoft.com/office/powerpoint/2010/main" val="964728098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题目解说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5A875F-60C3-43B0-BDAC-0122159E1E6A}"/>
              </a:ext>
            </a:extLst>
          </p:cNvPr>
          <p:cNvSpPr txBox="1"/>
          <p:nvPr/>
        </p:nvSpPr>
        <p:spPr>
          <a:xfrm>
            <a:off x="1409700" y="2327998"/>
            <a:ext cx="9594341" cy="1812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①兰亭：是东晋时期会稽郡山阴（今浙江绍兴市）城西南郊名胜。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②集：诗集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③序：一种文体</a:t>
            </a:r>
          </a:p>
        </p:txBody>
      </p:sp>
    </p:spTree>
    <p:extLst>
      <p:ext uri="{BB962C8B-B14F-4D97-AF65-F5344CB8AC3E}">
        <p14:creationId xmlns:p14="http://schemas.microsoft.com/office/powerpoint/2010/main" val="2607720634"/>
      </p:ext>
    </p:extLst>
  </p:cSld>
  <p:clrMapOvr>
    <a:masterClrMapping/>
  </p:clrMapOvr>
  <p:transition spd="med" advClick="0">
    <p:pull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BC6FB9-CB3A-4AE5-80E5-DF776C96D2CA}"/>
              </a:ext>
            </a:extLst>
          </p:cNvPr>
          <p:cNvSpPr txBox="1"/>
          <p:nvPr/>
        </p:nvSpPr>
        <p:spPr>
          <a:xfrm>
            <a:off x="3955472" y="3100627"/>
            <a:ext cx="5056909" cy="52322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板块二       语言知识强化</a:t>
            </a:r>
          </a:p>
        </p:txBody>
      </p:sp>
    </p:spTree>
    <p:extLst>
      <p:ext uri="{BB962C8B-B14F-4D97-AF65-F5344CB8AC3E}">
        <p14:creationId xmlns:p14="http://schemas.microsoft.com/office/powerpoint/2010/main" val="783444150"/>
      </p:ext>
    </p:extLst>
  </p:cSld>
  <p:clrMapOvr>
    <a:masterClrMapping/>
  </p:clrMapOvr>
  <p:transition spd="med" advClick="0">
    <p:pull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>
            <a:extLst>
              <a:ext uri="{FF2B5EF4-FFF2-40B4-BE49-F238E27FC236}">
                <a16:creationId xmlns:a16="http://schemas.microsoft.com/office/drawing/2014/main" id="{7AEC7AC1-B9DC-4179-8633-F39E7622A5B6}"/>
              </a:ext>
            </a:extLst>
          </p:cNvPr>
          <p:cNvSpPr txBox="1"/>
          <p:nvPr/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读准字音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61991D8-7DF9-4E1C-99CE-D0BAC7B2F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432" y="2321286"/>
            <a:ext cx="9816033" cy="145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ct val="0"/>
              </a:spcAft>
              <a:tabLst>
                <a:tab pos="2610485"/>
              </a:tabLs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癸（</a:t>
            </a:r>
            <a:r>
              <a:rPr lang="en-US" altLang="zh-CN" sz="2400" b="1" kern="1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ɡuǐ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）丑          会稽（</a:t>
            </a:r>
            <a:r>
              <a:rPr lang="en-US" altLang="zh-CN" sz="2400" b="1" kern="1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kuài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 </a:t>
            </a:r>
            <a:r>
              <a:rPr lang="en-US" altLang="zh-CN" sz="2400" b="1" kern="1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jī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）    修禊（</a:t>
            </a:r>
            <a:r>
              <a:rPr lang="en-US" altLang="zh-CN" sz="2400" b="1" kern="1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xì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）    流觞（</a:t>
            </a:r>
            <a:r>
              <a:rPr lang="en-US" altLang="zh-CN" sz="2400" b="1" kern="1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shāng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）</a:t>
            </a:r>
          </a:p>
          <a:p>
            <a:pPr algn="just">
              <a:lnSpc>
                <a:spcPct val="200000"/>
              </a:lnSpc>
              <a:spcAft>
                <a:spcPct val="0"/>
              </a:spcAft>
              <a:tabLst>
                <a:tab pos="2610485"/>
              </a:tabLs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趣（</a:t>
            </a:r>
            <a:r>
              <a:rPr lang="en-US" altLang="zh-CN" sz="2400" b="1" kern="1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qū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）舍万殊    嗟（</a:t>
            </a:r>
            <a:r>
              <a:rPr lang="en-US" altLang="zh-CN" sz="2400" b="1" kern="1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jiē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）悼          骋（</a:t>
            </a:r>
            <a:r>
              <a:rPr lang="en-US" altLang="zh-CN" sz="2400" b="1" kern="10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chěnɡ</a:t>
            </a: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）怀 </a:t>
            </a:r>
          </a:p>
        </p:txBody>
      </p:sp>
    </p:spTree>
    <p:extLst>
      <p:ext uri="{BB962C8B-B14F-4D97-AF65-F5344CB8AC3E}">
        <p14:creationId xmlns:p14="http://schemas.microsoft.com/office/powerpoint/2010/main" val="243285395"/>
      </p:ext>
    </p:extLst>
  </p:cSld>
  <p:clrMapOvr>
    <a:masterClrMapping/>
  </p:clrMapOvr>
  <p:transition spd="med" advClick="0">
    <p:pull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品读研析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2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1639133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疏通文意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E5DD9CDB-8798-DD42-96C8-4E3D17C52C61}"/>
              </a:ext>
            </a:extLst>
          </p:cNvPr>
          <p:cNvSpPr/>
          <p:nvPr/>
        </p:nvSpPr>
        <p:spPr>
          <a:xfrm>
            <a:off x="446495" y="1558043"/>
            <a:ext cx="11299010" cy="39202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5963" algn="just">
              <a:lnSpc>
                <a:spcPct val="150000"/>
              </a:lnSpc>
              <a:spcAft>
                <a:spcPct val="0"/>
              </a:spcAft>
              <a:tabLst>
                <a:tab pos="2250440"/>
              </a:tabLs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第一段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永和九年，岁在癸丑，暮春之初，会于会稽山阴之兰亭，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修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禊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事也。群贤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毕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至，少长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咸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集。此地有崇山峻岭，茂林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修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竹，又有清流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激湍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映带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左右，引以为流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觞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曲水，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列坐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其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次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。虽无丝竹管弦之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盛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，一觞一咏，亦足以畅叙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幽情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15963" algn="just">
              <a:lnSpc>
                <a:spcPct val="150000"/>
              </a:lnSpc>
              <a:spcAft>
                <a:spcPct val="0"/>
              </a:spcAft>
              <a:tabLst>
                <a:tab pos="2250440"/>
              </a:tabLst>
            </a:pPr>
            <a:r>
              <a:rPr lang="zh-CN" altLang="en-US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3829C29-A689-8E4E-ABF2-870E1F79A234}"/>
              </a:ext>
            </a:extLst>
          </p:cNvPr>
          <p:cNvSpPr/>
          <p:nvPr/>
        </p:nvSpPr>
        <p:spPr>
          <a:xfrm>
            <a:off x="974785" y="235411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做，从事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9164124-FDC2-6542-97E7-6C317ADEAB7D}"/>
              </a:ext>
            </a:extLst>
          </p:cNvPr>
          <p:cNvSpPr/>
          <p:nvPr/>
        </p:nvSpPr>
        <p:spPr>
          <a:xfrm>
            <a:off x="2991009" y="236282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一种祭礼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40FBD05-8078-AF48-9DBE-FFB249A0F175}"/>
              </a:ext>
            </a:extLst>
          </p:cNvPr>
          <p:cNvSpPr/>
          <p:nvPr/>
        </p:nvSpPr>
        <p:spPr>
          <a:xfrm>
            <a:off x="6846304" y="235411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全，都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D68E48E5-78CE-6549-A862-2F015AB31DD8}"/>
              </a:ext>
            </a:extLst>
          </p:cNvPr>
          <p:cNvSpPr/>
          <p:nvPr/>
        </p:nvSpPr>
        <p:spPr>
          <a:xfrm>
            <a:off x="9975785" y="235411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全，都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DC3D3A2-D76F-DA43-AD23-44A5C743A136}"/>
              </a:ext>
            </a:extLst>
          </p:cNvPr>
          <p:cNvSpPr/>
          <p:nvPr/>
        </p:nvSpPr>
        <p:spPr>
          <a:xfrm>
            <a:off x="4620844" y="296790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高高的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899629AF-AB7D-5D43-A6FA-C5C634BD867A}"/>
              </a:ext>
            </a:extLst>
          </p:cNvPr>
          <p:cNvSpPr/>
          <p:nvPr/>
        </p:nvSpPr>
        <p:spPr>
          <a:xfrm>
            <a:off x="8889689" y="298566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流势很急的水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2682FD1-B2A9-354E-BAD9-047A87EF23D8}"/>
              </a:ext>
            </a:extLst>
          </p:cNvPr>
          <p:cNvSpPr/>
          <p:nvPr/>
        </p:nvSpPr>
        <p:spPr>
          <a:xfrm>
            <a:off x="1317069" y="3641627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景物互相衬托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204AF18D-86D3-2345-B3C5-70A5811429D9}"/>
              </a:ext>
            </a:extLst>
          </p:cNvPr>
          <p:cNvSpPr/>
          <p:nvPr/>
        </p:nvSpPr>
        <p:spPr>
          <a:xfrm>
            <a:off x="6547801" y="364162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酒杯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C0637CB5-130B-084D-B205-AE301D2781EF}"/>
              </a:ext>
            </a:extLst>
          </p:cNvPr>
          <p:cNvSpPr/>
          <p:nvPr/>
        </p:nvSpPr>
        <p:spPr>
          <a:xfrm>
            <a:off x="9283323" y="363274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排列而坐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11A987D3-865C-FB40-B964-F9C63FD54E94}"/>
              </a:ext>
            </a:extLst>
          </p:cNvPr>
          <p:cNvSpPr/>
          <p:nvPr/>
        </p:nvSpPr>
        <p:spPr>
          <a:xfrm>
            <a:off x="603648" y="426306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旁边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B115BBB5-259C-A04C-9927-1207CC044C1A}"/>
              </a:ext>
            </a:extLst>
          </p:cNvPr>
          <p:cNvSpPr/>
          <p:nvPr/>
        </p:nvSpPr>
        <p:spPr>
          <a:xfrm>
            <a:off x="4809258" y="426306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繁盛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58B47C0C-1A2B-CC4A-8EE9-852878C51381}"/>
              </a:ext>
            </a:extLst>
          </p:cNvPr>
          <p:cNvSpPr/>
          <p:nvPr/>
        </p:nvSpPr>
        <p:spPr>
          <a:xfrm>
            <a:off x="10370085" y="427820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深远高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9C644BA-8868-EA43-AC96-BCBD05425E3D}"/>
              </a:ext>
            </a:extLst>
          </p:cNvPr>
          <p:cNvSpPr/>
          <p:nvPr/>
        </p:nvSpPr>
        <p:spPr>
          <a:xfrm>
            <a:off x="488834" y="490225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雅的情思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998831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疏通文意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0D181F3-0A93-3B4D-BFDE-8AF75E539E03}"/>
              </a:ext>
            </a:extLst>
          </p:cNvPr>
          <p:cNvSpPr/>
          <p:nvPr/>
        </p:nvSpPr>
        <p:spPr>
          <a:xfrm>
            <a:off x="297123" y="1849177"/>
            <a:ext cx="11409359" cy="3353964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indent="720581" algn="just"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第二段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是日也，天朗气清，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惠风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和畅。仰观宇宙之大，俯察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品类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之盛，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游目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骋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怀，足以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极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视听之娱，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信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可乐也。</a:t>
            </a:r>
            <a:endParaRPr lang="zh-CN" altLang="zh-CN" sz="2799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20581" algn="just">
              <a:lnSpc>
                <a:spcPct val="150000"/>
              </a:lnSpc>
              <a:tabLst>
                <a:tab pos="2249990"/>
              </a:tabLst>
            </a:pP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请概括第一、二段段意：</a:t>
            </a:r>
            <a:r>
              <a:rPr lang="en-US" altLang="zh-CN" sz="2799" u="sng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							</a:t>
            </a:r>
          </a:p>
          <a:p>
            <a:pPr algn="just"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u="sng" kern="100">
                <a:solidFill>
                  <a:prstClr val="black"/>
                </a:solidFill>
                <a:latin typeface="宋体" panose="02010600030101010101" pitchFamily="2" charset="-122"/>
                <a:cs typeface="Courier New" panose="02070309020205020404" pitchFamily="49" charset="0"/>
              </a:rPr>
              <a:t>	</a:t>
            </a:r>
            <a:endParaRPr lang="zh-CN" altLang="zh-CN" sz="2799" u="sng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F02D495-C49A-6B42-9AA5-F9FBFCE2CFF2}"/>
              </a:ext>
            </a:extLst>
          </p:cNvPr>
          <p:cNvSpPr/>
          <p:nvPr/>
        </p:nvSpPr>
        <p:spPr>
          <a:xfrm>
            <a:off x="4993924" y="3884804"/>
            <a:ext cx="6799977" cy="523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叙述兰亭集会盛况，描写环境之美，抒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13CA96A-736F-1B4D-BDB8-2FBE4213749D}"/>
              </a:ext>
            </a:extLst>
          </p:cNvPr>
          <p:cNvSpPr/>
          <p:nvPr/>
        </p:nvSpPr>
        <p:spPr>
          <a:xfrm>
            <a:off x="386478" y="4481050"/>
            <a:ext cx="233856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发快乐之情。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方正中等线简体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BFECAD7-0402-F842-A406-431BEFC117E7}"/>
              </a:ext>
            </a:extLst>
          </p:cNvPr>
          <p:cNvSpPr/>
          <p:nvPr/>
        </p:nvSpPr>
        <p:spPr>
          <a:xfrm>
            <a:off x="6379173" y="2021702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和风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38E0B91-87AB-AE42-9C3C-76D35EAF37DB}"/>
              </a:ext>
            </a:extLst>
          </p:cNvPr>
          <p:cNvSpPr/>
          <p:nvPr/>
        </p:nvSpPr>
        <p:spPr>
          <a:xfrm>
            <a:off x="1152261" y="2652124"/>
            <a:ext cx="233856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自然界的万物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622A9CD-2406-D743-9C50-CEFB52AFB9F2}"/>
              </a:ext>
            </a:extLst>
          </p:cNvPr>
          <p:cNvSpPr/>
          <p:nvPr/>
        </p:nvSpPr>
        <p:spPr>
          <a:xfrm>
            <a:off x="5560171" y="2674289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用来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EF52A65-DF1C-004E-9E5A-BED108CA4DB4}"/>
              </a:ext>
            </a:extLst>
          </p:cNvPr>
          <p:cNvSpPr/>
          <p:nvPr/>
        </p:nvSpPr>
        <p:spPr>
          <a:xfrm>
            <a:off x="9034145" y="2675910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开畅、舒展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DB2A94F-B2E6-7044-97B3-72BFD304F664}"/>
              </a:ext>
            </a:extLst>
          </p:cNvPr>
          <p:cNvSpPr/>
          <p:nvPr/>
        </p:nvSpPr>
        <p:spPr>
          <a:xfrm>
            <a:off x="1523125" y="3296330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穷尽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C2813B6-426B-2045-AF0E-407D50BA7384}"/>
              </a:ext>
            </a:extLst>
          </p:cNvPr>
          <p:cNvSpPr/>
          <p:nvPr/>
        </p:nvSpPr>
        <p:spPr>
          <a:xfrm>
            <a:off x="4605183" y="3287623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实在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651060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疏通文意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C4A001-0661-6946-B31D-B1EE30CABAA4}"/>
              </a:ext>
            </a:extLst>
          </p:cNvPr>
          <p:cNvSpPr/>
          <p:nvPr/>
        </p:nvSpPr>
        <p:spPr>
          <a:xfrm>
            <a:off x="297123" y="946300"/>
            <a:ext cx="11409359" cy="5292508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indent="720581" algn="just"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第三段</a:t>
            </a:r>
            <a:r>
              <a:rPr lang="en-US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夫人之相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俯仰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一世。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取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诸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怀抱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悟言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20581" algn="just">
              <a:lnSpc>
                <a:spcPct val="150000"/>
              </a:lnSpc>
              <a:tabLst>
                <a:tab pos="2249990"/>
              </a:tabLst>
            </a:pP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一室之内；或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因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寄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所托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放浪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形骸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之外。虽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趣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舍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万殊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20581" algn="just"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静躁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不同，当其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欣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于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所遇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暂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得于己，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快然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自足，不知老之将至；及其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所之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20581" algn="just">
              <a:lnSpc>
                <a:spcPct val="150000"/>
              </a:lnSpc>
              <a:tabLst>
                <a:tab pos="2249990"/>
              </a:tabLst>
            </a:pP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既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倦，情随事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迁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，感慨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系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</a:t>
            </a:r>
            <a:endParaRPr lang="en-US" altLang="zh-CN" sz="2799" kern="100">
              <a:latin typeface="Times New Roman" panose="02020603050405020304" pitchFamily="18" charset="0"/>
              <a:ea typeface="楷体_GB2312" pitchFamily="49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tabLst>
                <a:tab pos="2249990"/>
              </a:tabLst>
            </a:pPr>
            <a:r>
              <a:rPr lang="zh-CN" altLang="en-US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</a:t>
            </a:r>
            <a:r>
              <a:rPr lang="en-US" altLang="zh-CN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之矣。</a:t>
            </a:r>
            <a:r>
              <a:rPr lang="zh-CN" altLang="zh-CN" sz="2799" kern="100" spc="5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向</a:t>
            </a:r>
            <a:r>
              <a:rPr lang="en-US" altLang="zh-CN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</a:t>
            </a:r>
            <a:r>
              <a:rPr lang="en-US" altLang="zh-CN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之所欣，俯仰之间，已为</a:t>
            </a:r>
            <a:r>
              <a:rPr lang="zh-CN" altLang="zh-CN" sz="2799" kern="100" spc="5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陈迹</a:t>
            </a:r>
            <a:r>
              <a:rPr lang="en-US" altLang="zh-CN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，犹不能</a:t>
            </a:r>
            <a:endParaRPr lang="zh-CN" altLang="zh-CN" sz="2799" kern="100" spc="5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CB66F75-380F-AD49-8D6A-EBDBD228FC41}"/>
              </a:ext>
            </a:extLst>
          </p:cNvPr>
          <p:cNvSpPr/>
          <p:nvPr/>
        </p:nvSpPr>
        <p:spPr>
          <a:xfrm>
            <a:off x="4302467" y="1117615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交往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85CD51C-A87B-2C48-8F89-C427E90E8500}"/>
              </a:ext>
            </a:extLst>
          </p:cNvPr>
          <p:cNvSpPr/>
          <p:nvPr/>
        </p:nvSpPr>
        <p:spPr>
          <a:xfrm>
            <a:off x="6372801" y="1117615"/>
            <a:ext cx="4851487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一俯一仰之间，比喻时间短暂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3F913EB-81BE-8746-A820-CD34F9277055}"/>
              </a:ext>
            </a:extLst>
          </p:cNvPr>
          <p:cNvSpPr/>
          <p:nvPr/>
        </p:nvSpPr>
        <p:spPr>
          <a:xfrm>
            <a:off x="1520925" y="1748123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有的人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A9FC4D0-62D7-DE4B-AA79-4C33EF44ED6C}"/>
              </a:ext>
            </a:extLst>
          </p:cNvPr>
          <p:cNvSpPr/>
          <p:nvPr/>
        </p:nvSpPr>
        <p:spPr>
          <a:xfrm>
            <a:off x="3628583" y="1767762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相当于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之于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D332362-1809-9446-A7A2-E92F89AF0085}"/>
              </a:ext>
            </a:extLst>
          </p:cNvPr>
          <p:cNvSpPr/>
          <p:nvPr/>
        </p:nvSpPr>
        <p:spPr>
          <a:xfrm>
            <a:off x="6974853" y="1759362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心怀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D45D4B2-BE40-EA4B-9BAD-D733A23B3FC0}"/>
              </a:ext>
            </a:extLst>
          </p:cNvPr>
          <p:cNvSpPr/>
          <p:nvPr/>
        </p:nvSpPr>
        <p:spPr>
          <a:xfrm>
            <a:off x="9008025" y="1766037"/>
            <a:ext cx="3056539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晤谈、对谈。悟，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F44846D-B239-9B40-9A1C-F8F155488F6C}"/>
              </a:ext>
            </a:extLst>
          </p:cNvPr>
          <p:cNvSpPr/>
          <p:nvPr/>
        </p:nvSpPr>
        <p:spPr>
          <a:xfrm>
            <a:off x="310755" y="2422166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同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晤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，面对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50D8E21-6407-6147-8138-6C6CAA4251C0}"/>
              </a:ext>
            </a:extLst>
          </p:cNvPr>
          <p:cNvSpPr/>
          <p:nvPr/>
        </p:nvSpPr>
        <p:spPr>
          <a:xfrm>
            <a:off x="5571217" y="2399079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依、随着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14C8454-A194-8640-BA84-B3536961679E}"/>
              </a:ext>
            </a:extLst>
          </p:cNvPr>
          <p:cNvSpPr/>
          <p:nvPr/>
        </p:nvSpPr>
        <p:spPr>
          <a:xfrm>
            <a:off x="7559491" y="2399079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寄托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312F435-FACF-4E44-8F22-A652B84C23BB}"/>
              </a:ext>
            </a:extLst>
          </p:cNvPr>
          <p:cNvSpPr/>
          <p:nvPr/>
        </p:nvSpPr>
        <p:spPr>
          <a:xfrm>
            <a:off x="9250119" y="2396045"/>
            <a:ext cx="233856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所爱好的事物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A5AD2BD-9AD7-CE43-BAFF-2D1F28E96A53}"/>
              </a:ext>
            </a:extLst>
          </p:cNvPr>
          <p:cNvSpPr/>
          <p:nvPr/>
        </p:nvSpPr>
        <p:spPr>
          <a:xfrm>
            <a:off x="1169676" y="3043333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放纵、不受拘束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819E251-EF3F-644A-96C4-8F20E4AC9C59}"/>
              </a:ext>
            </a:extLst>
          </p:cNvPr>
          <p:cNvSpPr/>
          <p:nvPr/>
        </p:nvSpPr>
        <p:spPr>
          <a:xfrm>
            <a:off x="4605511" y="3021689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人的躯体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2A1E9B6-4786-7145-B821-FF580D5E0BFF}"/>
              </a:ext>
            </a:extLst>
          </p:cNvPr>
          <p:cNvSpPr/>
          <p:nvPr/>
        </p:nvSpPr>
        <p:spPr>
          <a:xfrm>
            <a:off x="8128040" y="3060747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同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EF07B4B-CD8F-5043-BCBC-B409EB9D1358}"/>
              </a:ext>
            </a:extLst>
          </p:cNvPr>
          <p:cNvSpPr/>
          <p:nvPr/>
        </p:nvSpPr>
        <p:spPr>
          <a:xfrm>
            <a:off x="10802085" y="3033950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千差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5155E14-1AF7-A447-BCA2-747FE5964AFF}"/>
              </a:ext>
            </a:extLst>
          </p:cNvPr>
          <p:cNvSpPr/>
          <p:nvPr/>
        </p:nvSpPr>
        <p:spPr>
          <a:xfrm>
            <a:off x="319310" y="3682252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万别</a:t>
            </a:r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37C3B1A-EB52-9E4C-8FC4-8E833093BDF4}"/>
              </a:ext>
            </a:extLst>
          </p:cNvPr>
          <p:cNvSpPr/>
          <p:nvPr/>
        </p:nvSpPr>
        <p:spPr>
          <a:xfrm>
            <a:off x="2366732" y="3674195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静与动。躁，动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6708326-6E7E-A945-8962-3F368FFD1666}"/>
              </a:ext>
            </a:extLst>
          </p:cNvPr>
          <p:cNvSpPr/>
          <p:nvPr/>
        </p:nvSpPr>
        <p:spPr>
          <a:xfrm>
            <a:off x="7241189" y="3655064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欣喜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6D89A7C-3DB8-4843-9962-CFF81A68EA97}"/>
              </a:ext>
            </a:extLst>
          </p:cNvPr>
          <p:cNvSpPr/>
          <p:nvPr/>
        </p:nvSpPr>
        <p:spPr>
          <a:xfrm>
            <a:off x="9236315" y="3689608"/>
            <a:ext cx="233856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所接触的事物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53BC2F4-5056-3446-AFF5-04FF8AB72213}"/>
              </a:ext>
            </a:extLst>
          </p:cNvPr>
          <p:cNvSpPr/>
          <p:nvPr/>
        </p:nvSpPr>
        <p:spPr>
          <a:xfrm>
            <a:off x="851712" y="4311861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一时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A9630A75-0CC9-B846-8CB0-14F2613FC0F9}"/>
              </a:ext>
            </a:extLst>
          </p:cNvPr>
          <p:cNvSpPr/>
          <p:nvPr/>
        </p:nvSpPr>
        <p:spPr>
          <a:xfrm>
            <a:off x="3896302" y="4320737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高兴的样子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9DE9971A-10DB-FD4D-B67E-AB1E1C4F6EFF}"/>
              </a:ext>
            </a:extLst>
          </p:cNvPr>
          <p:cNvSpPr/>
          <p:nvPr/>
        </p:nvSpPr>
        <p:spPr>
          <a:xfrm>
            <a:off x="10942104" y="4340390"/>
            <a:ext cx="543613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D5D3495-D723-444C-8CBD-4CB63F3CE950}"/>
              </a:ext>
            </a:extLst>
          </p:cNvPr>
          <p:cNvSpPr/>
          <p:nvPr/>
        </p:nvSpPr>
        <p:spPr>
          <a:xfrm>
            <a:off x="314874" y="4969643"/>
            <a:ext cx="4851487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喜爱或得到的事物。之，求得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E455428-6368-214D-9009-89A7513A048C}"/>
              </a:ext>
            </a:extLst>
          </p:cNvPr>
          <p:cNvSpPr/>
          <p:nvPr/>
        </p:nvSpPr>
        <p:spPr>
          <a:xfrm>
            <a:off x="5543227" y="4978519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已经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5DE5692-8762-DF45-B109-50DD7158B1C3}"/>
              </a:ext>
            </a:extLst>
          </p:cNvPr>
          <p:cNvSpPr/>
          <p:nvPr/>
        </p:nvSpPr>
        <p:spPr>
          <a:xfrm>
            <a:off x="8620118" y="4973083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变化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D547A657-1C2E-5F45-8ED2-379543E09D5C}"/>
              </a:ext>
            </a:extLst>
          </p:cNvPr>
          <p:cNvSpPr/>
          <p:nvPr/>
        </p:nvSpPr>
        <p:spPr>
          <a:xfrm>
            <a:off x="11018877" y="4973083"/>
            <a:ext cx="543613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连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F22BF767-D69B-A346-BB62-814E952B10FE}"/>
              </a:ext>
            </a:extLst>
          </p:cNvPr>
          <p:cNvSpPr/>
          <p:nvPr/>
        </p:nvSpPr>
        <p:spPr>
          <a:xfrm>
            <a:off x="319310" y="5600797"/>
            <a:ext cx="543613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接</a:t>
            </a:r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A75F8C48-ED0D-6640-99E5-5E1BD7162CD3}"/>
              </a:ext>
            </a:extLst>
          </p:cNvPr>
          <p:cNvSpPr/>
          <p:nvPr/>
        </p:nvSpPr>
        <p:spPr>
          <a:xfrm>
            <a:off x="2412095" y="5617438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过去，以前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B71508E3-0990-6D43-A874-226A43BA4F25}"/>
              </a:ext>
            </a:extLst>
          </p:cNvPr>
          <p:cNvSpPr/>
          <p:nvPr/>
        </p:nvSpPr>
        <p:spPr>
          <a:xfrm>
            <a:off x="9141810" y="5615696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旧迹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022160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疏通文意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2C8ECC3-142F-574B-9F76-718845F02308}"/>
              </a:ext>
            </a:extLst>
          </p:cNvPr>
          <p:cNvSpPr/>
          <p:nvPr/>
        </p:nvSpPr>
        <p:spPr>
          <a:xfrm>
            <a:off x="447802" y="1976507"/>
            <a:ext cx="11296395" cy="2707783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  <a:tabLst>
                <a:tab pos="2249990"/>
              </a:tabLst>
            </a:pP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兴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怀，况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修短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随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化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，终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期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</a:t>
            </a:r>
            <a:r>
              <a:rPr lang="en-US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于尽！古人云：</a:t>
            </a:r>
            <a:r>
              <a:rPr lang="en-US" altLang="zh-CN" sz="2799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死生亦大矣。</a:t>
            </a:r>
            <a:r>
              <a:rPr lang="en-US" altLang="zh-CN" sz="2799" kern="10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岂不痛哉！</a:t>
            </a:r>
            <a:endParaRPr lang="zh-CN" altLang="zh-CN" sz="2799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20581" algn="just">
              <a:lnSpc>
                <a:spcPct val="150000"/>
              </a:lnSpc>
              <a:tabLst>
                <a:tab pos="2249990"/>
              </a:tabLst>
            </a:pPr>
            <a:r>
              <a:rPr lang="zh-CN" altLang="zh-CN" sz="2799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799" u="sng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									</a:t>
            </a:r>
          </a:p>
          <a:p>
            <a:pPr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u="sng" kern="100">
                <a:solidFill>
                  <a:prstClr val="black"/>
                </a:solidFill>
                <a:latin typeface="宋体" panose="02010600030101010101" pitchFamily="2" charset="-122"/>
                <a:cs typeface="Courier New" panose="02070309020205020404" pitchFamily="49" charset="0"/>
              </a:rPr>
              <a:t>	</a:t>
            </a:r>
            <a:endParaRPr lang="zh-CN" altLang="zh-CN" sz="2799" u="sng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2907AD1-60CF-C448-B0DC-69FFA2D85EAD}"/>
              </a:ext>
            </a:extLst>
          </p:cNvPr>
          <p:cNvSpPr/>
          <p:nvPr/>
        </p:nvSpPr>
        <p:spPr>
          <a:xfrm>
            <a:off x="3242048" y="3405486"/>
            <a:ext cx="8401575" cy="5384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引出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死生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重大问题，抒发人生无常、情随事迁的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79BFF5A-5B86-D849-8267-3EDAF022203E}"/>
              </a:ext>
            </a:extLst>
          </p:cNvPr>
          <p:cNvSpPr/>
          <p:nvPr/>
        </p:nvSpPr>
        <p:spPr>
          <a:xfrm>
            <a:off x="613086" y="4008546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伤感之情。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6E353F-80B5-2D4A-9916-653444185668}"/>
              </a:ext>
            </a:extLst>
          </p:cNvPr>
          <p:cNvSpPr/>
          <p:nvPr/>
        </p:nvSpPr>
        <p:spPr>
          <a:xfrm>
            <a:off x="1497430" y="2181251"/>
            <a:ext cx="543613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因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B4FA75F-74A8-F34C-AD88-F46059489BC9}"/>
              </a:ext>
            </a:extLst>
          </p:cNvPr>
          <p:cNvSpPr/>
          <p:nvPr/>
        </p:nvSpPr>
        <p:spPr>
          <a:xfrm>
            <a:off x="3027984" y="2140287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发生、引起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C4918DE-E82A-2F48-95C6-00244E5596D4}"/>
              </a:ext>
            </a:extLst>
          </p:cNvPr>
          <p:cNvSpPr/>
          <p:nvPr/>
        </p:nvSpPr>
        <p:spPr>
          <a:xfrm>
            <a:off x="6861276" y="2154623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寿命长短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35E44D5-4305-6A40-AB48-0AB41CEB65C6}"/>
              </a:ext>
            </a:extLst>
          </p:cNvPr>
          <p:cNvSpPr/>
          <p:nvPr/>
        </p:nvSpPr>
        <p:spPr>
          <a:xfrm>
            <a:off x="9254742" y="2154623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指自然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7D87900-8A7E-704B-AC6A-086F4E98FDE9}"/>
              </a:ext>
            </a:extLst>
          </p:cNvPr>
          <p:cNvSpPr/>
          <p:nvPr/>
        </p:nvSpPr>
        <p:spPr>
          <a:xfrm>
            <a:off x="605390" y="2791442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至、及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370179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疏通文意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6F93B7F-B6E7-AB44-8E60-E8A2DD18AB24}"/>
              </a:ext>
            </a:extLst>
          </p:cNvPr>
          <p:cNvSpPr/>
          <p:nvPr/>
        </p:nvSpPr>
        <p:spPr>
          <a:xfrm>
            <a:off x="410087" y="1100864"/>
            <a:ext cx="11296395" cy="4646326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indent="715820" algn="just">
              <a:lnSpc>
                <a:spcPct val="150000"/>
              </a:lnSpc>
              <a:tabLst>
                <a:tab pos="2249990"/>
              </a:tabLst>
            </a:pPr>
            <a:r>
              <a:rPr lang="en-US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第四段</a:t>
            </a:r>
            <a:r>
              <a:rPr lang="en-US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每览昔人兴感之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，若合一契，未尝不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临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文嗟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悼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，不能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喻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之于怀。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固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知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死生为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虚诞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齐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彭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殇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妄作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。后之视今，亦犹今之视昔，悲夫！故列叙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时人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algn="just">
              <a:lnSpc>
                <a:spcPct val="150000"/>
              </a:lnSpc>
              <a:tabLst>
                <a:tab pos="2249990"/>
              </a:tabLst>
            </a:pP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，录其所述，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虽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世殊事异，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兴怀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，其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致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一也。后之览者，亦将有感于</a:t>
            </a:r>
            <a:r>
              <a:rPr lang="zh-CN" altLang="zh-CN" sz="2799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斯文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　　　　　　　</a:t>
            </a:r>
            <a:r>
              <a:rPr lang="en-US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799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799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5820" algn="just">
              <a:lnSpc>
                <a:spcPct val="150000"/>
              </a:lnSpc>
              <a:tabLst>
                <a:tab pos="2249990"/>
              </a:tabLst>
            </a:pPr>
            <a:r>
              <a:rPr lang="zh-CN" altLang="zh-CN" sz="2799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799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							</a:t>
            </a:r>
            <a:endParaRPr lang="zh-CN" altLang="zh-CN" sz="2799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A9204EA-9E9A-0D4E-880A-33024C37C04A}"/>
              </a:ext>
            </a:extLst>
          </p:cNvPr>
          <p:cNvSpPr/>
          <p:nvPr/>
        </p:nvSpPr>
        <p:spPr>
          <a:xfrm>
            <a:off x="3328030" y="5079025"/>
            <a:ext cx="6943451" cy="5384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表明作者对生死的看法，交代作序目的。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BCB3599-243B-EA47-ADAC-8653C7AD846D}"/>
              </a:ext>
            </a:extLst>
          </p:cNvPr>
          <p:cNvSpPr/>
          <p:nvPr/>
        </p:nvSpPr>
        <p:spPr>
          <a:xfrm>
            <a:off x="5454742" y="1290210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原因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1D6E909-D498-E040-B5BE-9485029AB8C1}"/>
              </a:ext>
            </a:extLst>
          </p:cNvPr>
          <p:cNvSpPr/>
          <p:nvPr/>
        </p:nvSpPr>
        <p:spPr>
          <a:xfrm>
            <a:off x="9955676" y="1263582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面对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6382589-69B6-2A42-80AE-3E356D8DFBD0}"/>
              </a:ext>
            </a:extLst>
          </p:cNvPr>
          <p:cNvSpPr/>
          <p:nvPr/>
        </p:nvSpPr>
        <p:spPr>
          <a:xfrm>
            <a:off x="938024" y="1910520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悲伤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60B73BF-5E7B-8D49-90D1-6677B30A1A04}"/>
              </a:ext>
            </a:extLst>
          </p:cNvPr>
          <p:cNvSpPr/>
          <p:nvPr/>
        </p:nvSpPr>
        <p:spPr>
          <a:xfrm>
            <a:off x="3359101" y="1928272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明白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0E7C4A6-DD43-9F47-B6B3-C5A22AB6608F}"/>
              </a:ext>
            </a:extLst>
          </p:cNvPr>
          <p:cNvSpPr/>
          <p:nvPr/>
        </p:nvSpPr>
        <p:spPr>
          <a:xfrm>
            <a:off x="6297700" y="1928272"/>
            <a:ext cx="543613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乃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040D578-B8F4-7448-A76F-ABBAE03D8990}"/>
              </a:ext>
            </a:extLst>
          </p:cNvPr>
          <p:cNvSpPr/>
          <p:nvPr/>
        </p:nvSpPr>
        <p:spPr>
          <a:xfrm>
            <a:off x="7816835" y="1931647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看作一样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B3733BD-3263-1B4B-8BC8-87302A1FAF35}"/>
              </a:ext>
            </a:extLst>
          </p:cNvPr>
          <p:cNvSpPr/>
          <p:nvPr/>
        </p:nvSpPr>
        <p:spPr>
          <a:xfrm>
            <a:off x="1324608" y="2559426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虚妄荒诞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E10EFC0-6AAA-C24F-9240-C9E179121345}"/>
              </a:ext>
            </a:extLst>
          </p:cNvPr>
          <p:cNvSpPr/>
          <p:nvPr/>
        </p:nvSpPr>
        <p:spPr>
          <a:xfrm>
            <a:off x="3835497" y="2558493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看作相等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684DE56-055F-7544-8163-B1CD32891BB4}"/>
              </a:ext>
            </a:extLst>
          </p:cNvPr>
          <p:cNvSpPr/>
          <p:nvPr/>
        </p:nvSpPr>
        <p:spPr>
          <a:xfrm>
            <a:off x="7370099" y="2567369"/>
            <a:ext cx="3056539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未成年而死去的人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D592380-331F-E441-9791-33658664761E}"/>
              </a:ext>
            </a:extLst>
          </p:cNvPr>
          <p:cNvSpPr/>
          <p:nvPr/>
        </p:nvSpPr>
        <p:spPr>
          <a:xfrm>
            <a:off x="561281" y="3189105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虚妄之谈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B172254-8C10-3A40-B96F-3017050A1400}"/>
              </a:ext>
            </a:extLst>
          </p:cNvPr>
          <p:cNvSpPr/>
          <p:nvPr/>
        </p:nvSpPr>
        <p:spPr>
          <a:xfrm>
            <a:off x="9688998" y="3189105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当时与会的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0476EA1-7C05-514B-A18D-2FBC87E6C42E}"/>
              </a:ext>
            </a:extLst>
          </p:cNvPr>
          <p:cNvSpPr/>
          <p:nvPr/>
        </p:nvSpPr>
        <p:spPr>
          <a:xfrm>
            <a:off x="430251" y="3818784"/>
            <a:ext cx="543613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D8B4BFD-3205-6D44-A1EC-3E666021EB43}"/>
              </a:ext>
            </a:extLst>
          </p:cNvPr>
          <p:cNvSpPr/>
          <p:nvPr/>
        </p:nvSpPr>
        <p:spPr>
          <a:xfrm>
            <a:off x="3592827" y="3854764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即使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8D1A215-F866-E448-99CE-D9C6EBD73067}"/>
              </a:ext>
            </a:extLst>
          </p:cNvPr>
          <p:cNvSpPr/>
          <p:nvPr/>
        </p:nvSpPr>
        <p:spPr>
          <a:xfrm>
            <a:off x="7146673" y="3864608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799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的原因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50E6CFC-9AE8-9C49-80E8-4A6EB9173C5B}"/>
              </a:ext>
            </a:extLst>
          </p:cNvPr>
          <p:cNvSpPr/>
          <p:nvPr/>
        </p:nvSpPr>
        <p:spPr>
          <a:xfrm>
            <a:off x="9935957" y="3829534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抒发情感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D7FB383-9569-2540-A3D6-3E8C6C23C5F6}"/>
              </a:ext>
            </a:extLst>
          </p:cNvPr>
          <p:cNvSpPr/>
          <p:nvPr/>
        </p:nvSpPr>
        <p:spPr>
          <a:xfrm>
            <a:off x="1302303" y="4484456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意态，情趣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BB5EBAA-26D7-1F49-A31E-5676EA70B5B9}"/>
              </a:ext>
            </a:extLst>
          </p:cNvPr>
          <p:cNvSpPr/>
          <p:nvPr/>
        </p:nvSpPr>
        <p:spPr>
          <a:xfrm>
            <a:off x="8847211" y="4493522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99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这次集会的诗文</a:t>
            </a:r>
            <a:endParaRPr lang="zh-CN" altLang="en-US" sz="2799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673568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93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体会感情，赏析写法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id="{27511CF8-C2B6-432A-A74F-CB7360FEF8D4}"/>
              </a:ext>
            </a:extLst>
          </p:cNvPr>
          <p:cNvSpPr/>
          <p:nvPr/>
        </p:nvSpPr>
        <p:spPr>
          <a:xfrm>
            <a:off x="605614" y="847036"/>
            <a:ext cx="11291728" cy="1633096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从文章内容上看，开头两段概述了兰亭集会的情况，作者为什么会有“信可乐也”的感受？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0FC9B9E-154A-47B7-87A9-32EAB71314A2}"/>
              </a:ext>
            </a:extLst>
          </p:cNvPr>
          <p:cNvSpPr txBox="1"/>
          <p:nvPr/>
        </p:nvSpPr>
        <p:spPr>
          <a:xfrm>
            <a:off x="581616" y="2656242"/>
            <a:ext cx="10972800" cy="1422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   ①前来聚会的人多，“群贤毕至，少长咸集”。②聚会的地点环境优美，“有崇山峻岭，茂林修竹，又有清流激湍，映带左右”。③聚会时的活动高雅有趣，“流觞曲水”“畅叙幽情”。④聚会时天气晴朗，正值春日，“天朗气清，惠风和畅”。</a:t>
            </a:r>
          </a:p>
        </p:txBody>
      </p:sp>
    </p:spTree>
    <p:extLst>
      <p:ext uri="{BB962C8B-B14F-4D97-AF65-F5344CB8AC3E}">
        <p14:creationId xmlns:p14="http://schemas.microsoft.com/office/powerpoint/2010/main" val="1451322944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79494" y="588815"/>
            <a:ext cx="2466723" cy="64633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6824" y="681148"/>
            <a:ext cx="1415772" cy="713452"/>
            <a:chOff x="563751" y="1817221"/>
            <a:chExt cx="1415772" cy="713452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91CBB1E5-5E59-46EB-AAF3-04475ED69AEC}"/>
              </a:ext>
            </a:extLst>
          </p:cNvPr>
          <p:cNvSpPr txBox="1"/>
          <p:nvPr/>
        </p:nvSpPr>
        <p:spPr>
          <a:xfrm>
            <a:off x="972610" y="2095879"/>
            <a:ext cx="10698690" cy="24485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了解王羲之的生平及文章写作背景，积累文化常识。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积累整合文言知识，疏通文意，背诵全文。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体会作者由“乐”到“悲”再“痛”的思想感情及其变化。   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探究王羲之“向死而生”的积极人生观。</a:t>
            </a:r>
          </a:p>
        </p:txBody>
      </p:sp>
    </p:spTree>
    <p:extLst>
      <p:ext uri="{BB962C8B-B14F-4D97-AF65-F5344CB8AC3E}">
        <p14:creationId xmlns:p14="http://schemas.microsoft.com/office/powerpoint/2010/main" val="2048457397"/>
      </p:ext>
    </p:extLst>
  </p:cSld>
  <p:clrMapOvr>
    <a:masterClrMapping/>
  </p:clrMapOvr>
  <mc:AlternateContent>
    <mc:Choice xmlns:p15="http://schemas.microsoft.com/office/powerpoint/2012/main" Requires="p15">
      <p:transition spd="slow" advClick="0" p14:dur="3000">
        <p15:prstTrans prst="curtains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93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体会感情，赏析写法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id="{27511CF8-C2B6-432A-A74F-CB7360FEF8D4}"/>
              </a:ext>
            </a:extLst>
          </p:cNvPr>
          <p:cNvSpPr/>
          <p:nvPr/>
        </p:nvSpPr>
        <p:spPr>
          <a:xfrm>
            <a:off x="605614" y="847036"/>
            <a:ext cx="11291728" cy="1633096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第三段作者的感情是怎样由“乐”转“痛”的？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0FC9B9E-154A-47B7-87A9-32EAB71314A2}"/>
              </a:ext>
            </a:extLst>
          </p:cNvPr>
          <p:cNvSpPr txBox="1"/>
          <p:nvPr/>
        </p:nvSpPr>
        <p:spPr>
          <a:xfrm>
            <a:off x="581616" y="2656242"/>
            <a:ext cx="10972800" cy="961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   作者由“信可乐也”的感觉，联想到人的两种不同的生存状态，忽然感到“不知老之将至”，因此感慨横生，引出人生苦短的悲叹。“死生亦大矣”，自然转而为“痛”。</a:t>
            </a:r>
          </a:p>
        </p:txBody>
      </p:sp>
    </p:spTree>
    <p:extLst>
      <p:ext uri="{BB962C8B-B14F-4D97-AF65-F5344CB8AC3E}">
        <p14:creationId xmlns:p14="http://schemas.microsoft.com/office/powerpoint/2010/main" val="3184178314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93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体会感情，赏析写法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id="{27511CF8-C2B6-432A-A74F-CB7360FEF8D4}"/>
              </a:ext>
            </a:extLst>
          </p:cNvPr>
          <p:cNvSpPr/>
          <p:nvPr/>
        </p:nvSpPr>
        <p:spPr>
          <a:xfrm>
            <a:off x="605614" y="847036"/>
            <a:ext cx="11291728" cy="1633096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“固知一死生为虚诞，齐彭殇为妄作。”这句表达了作者怎样的生死观？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0FC9B9E-154A-47B7-87A9-32EAB71314A2}"/>
              </a:ext>
            </a:extLst>
          </p:cNvPr>
          <p:cNvSpPr txBox="1"/>
          <p:nvPr/>
        </p:nvSpPr>
        <p:spPr>
          <a:xfrm>
            <a:off x="581616" y="2656242"/>
            <a:ext cx="10972800" cy="1422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  作者认为，不管人以怎样的方式活着，生命都在不知不觉中逝去，而寿命的长短只能听凭造化，最终归于结束。所以生就是生，活着能享受乐趣；死就是死，死后一切皆无。活着和死去是人生大事，二者不可等量齐观。暗含有生之年应当做些实事，不宜空谈玄理之意。</a:t>
            </a:r>
          </a:p>
        </p:txBody>
      </p:sp>
    </p:spTree>
    <p:extLst>
      <p:ext uri="{BB962C8B-B14F-4D97-AF65-F5344CB8AC3E}">
        <p14:creationId xmlns:p14="http://schemas.microsoft.com/office/powerpoint/2010/main" val="3864066195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93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体会感情，赏析写法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id="{27511CF8-C2B6-432A-A74F-CB7360FEF8D4}"/>
              </a:ext>
            </a:extLst>
          </p:cNvPr>
          <p:cNvSpPr/>
          <p:nvPr/>
        </p:nvSpPr>
        <p:spPr>
          <a:xfrm>
            <a:off x="605614" y="847036"/>
            <a:ext cx="11291728" cy="1633096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全文共四段，从表达方式上看，前两段和后两段有什么不同？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0FC9B9E-154A-47B7-87A9-32EAB71314A2}"/>
              </a:ext>
            </a:extLst>
          </p:cNvPr>
          <p:cNvSpPr txBox="1"/>
          <p:nvPr/>
        </p:nvSpPr>
        <p:spPr>
          <a:xfrm>
            <a:off x="581616" y="2656242"/>
            <a:ext cx="10972800" cy="961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    前两段以描写为主，借景抒情；后两段以议论为主，抒发自己的人生感悟。</a:t>
            </a:r>
          </a:p>
          <a:p>
            <a:pPr algn="just">
              <a:lnSpc>
                <a:spcPct val="150000"/>
              </a:lnSpc>
            </a:pPr>
            <a:endParaRPr lang="zh-CN" altLang="en-US" sz="20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773260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3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424887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拓展思考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6E76F9-1735-4FF3-918F-AF1FF27AD312}"/>
              </a:ext>
            </a:extLst>
          </p:cNvPr>
          <p:cNvSpPr txBox="1"/>
          <p:nvPr/>
        </p:nvSpPr>
        <p:spPr>
          <a:xfrm>
            <a:off x="581616" y="1522964"/>
            <a:ext cx="11013183" cy="3357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2400">
                <a:solidFill>
                  <a:srgbClr val="4C4C4C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南浦  春水</a:t>
            </a:r>
          </a:p>
          <a:p>
            <a:pPr indent="457200" algn="ctr">
              <a:lnSpc>
                <a:spcPct val="150000"/>
              </a:lnSpc>
            </a:pPr>
            <a:r>
              <a:rPr lang="zh-CN" altLang="en-US" sz="2400">
                <a:solidFill>
                  <a:srgbClr val="4C4C4C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（南宋） 张炎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rgbClr val="4C4C4C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波暖绿粼粼，燕飞来，好是苏堤才晓。鱼没浪痕圆，流红去，翻笑东风难扫。荒桥断浦，柳阴撑出扁舟小。回首池塘青欲遍，绝似梦中芳草。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rgbClr val="4C4C4C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和云流出空山，甚年年净洗，花香不了？新绿乍生时，孤村路，犹忆那回曾到。余情渺渺，茂林觞咏如今悄。前度刘郎归去后，溪上碧桃多少。</a:t>
            </a:r>
          </a:p>
        </p:txBody>
      </p:sp>
    </p:spTree>
    <p:extLst>
      <p:ext uri="{BB962C8B-B14F-4D97-AF65-F5344CB8AC3E}">
        <p14:creationId xmlns:p14="http://schemas.microsoft.com/office/powerpoint/2010/main" val="386881440"/>
      </p:ext>
    </p:extLst>
  </p:cSld>
  <p:clrMapOvr>
    <a:masterClrMapping/>
  </p:clrMapOvr>
  <p:transition spd="med" advClick="0">
    <p:pull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拓展思考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6E76F9-1735-4FF3-918F-AF1FF27AD312}"/>
              </a:ext>
            </a:extLst>
          </p:cNvPr>
          <p:cNvSpPr txBox="1"/>
          <p:nvPr/>
        </p:nvSpPr>
        <p:spPr>
          <a:xfrm>
            <a:off x="581616" y="1522964"/>
            <a:ext cx="11013183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lang="zh-CN" altLang="en-US" sz="24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．下片“余情渺渺，茂林觞咏如今悄”语出王羲之</a:t>
            </a:r>
            <a:r>
              <a:rPr lang="en-US" altLang="zh-CN" sz="24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兰亭集序</a:t>
            </a:r>
            <a:r>
              <a:rPr lang="en-US" altLang="zh-CN" sz="24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，写出</a:t>
            </a:r>
            <a:r>
              <a:rPr lang="en-US" altLang="zh-CN" sz="24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兰亭集序</a:t>
            </a:r>
            <a:r>
              <a:rPr lang="en-US" altLang="zh-CN" sz="24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中与此句匹配的两个句子。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①此地有崇山峻岭，茂林修竹。②一觞一咏，亦足以畅叙幽情。</a:t>
            </a:r>
          </a:p>
        </p:txBody>
      </p:sp>
    </p:spTree>
    <p:extLst>
      <p:ext uri="{BB962C8B-B14F-4D97-AF65-F5344CB8AC3E}">
        <p14:creationId xmlns:p14="http://schemas.microsoft.com/office/powerpoint/2010/main" val="1967285041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拓展思考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6E76F9-1735-4FF3-918F-AF1FF27AD312}"/>
              </a:ext>
            </a:extLst>
          </p:cNvPr>
          <p:cNvSpPr txBox="1"/>
          <p:nvPr/>
        </p:nvSpPr>
        <p:spPr>
          <a:xfrm>
            <a:off x="581616" y="1522964"/>
            <a:ext cx="11013183" cy="4654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</a:t>
            </a:r>
            <a:r>
              <a:rPr lang="zh-CN" altLang="en-US" sz="20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．邓牧在</a:t>
            </a:r>
            <a:r>
              <a:rPr lang="en-US" altLang="zh-CN" sz="20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张叔夏词集序</a:t>
            </a:r>
            <a:r>
              <a:rPr lang="en-US" altLang="zh-CN" sz="20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中说：“</a:t>
            </a:r>
            <a:r>
              <a:rPr lang="en-US" altLang="zh-CN" sz="20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春水</a:t>
            </a:r>
            <a:r>
              <a:rPr lang="en-US" altLang="zh-CN" sz="20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一词，绝唱古今，人以‘张春水’目之。”请结合上片谈谈词人是如何表现“春水”的</a:t>
            </a:r>
            <a:r>
              <a:rPr lang="en-US" altLang="zh-CN" sz="2000">
                <a:solidFill>
                  <a:srgbClr val="4C4C4C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? 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①融情于景，富有诗情画意。首二句直扣题面，“波暖绿”“燕飞”应“春”字，“粼粼”，写出了水的清澈，“苏堤”或明或暗点“水”字。开篇三句写出了春水溶溶、春光满眼的景色。②动静结合。“鱼没浪痕圆，流红去，翻笑东风难扫”，是接着写水的春景。“鱼入水波痕圆”又写出了鱼儿没入水中，波翻涟漪之状，与下句的“流红”适成对照。“流红”，即落花逐水流，既写出了湖水潮动，又暗点春之将老。③既用典，又虚实结合。“回首池塘青欲遍，绝似梦中芳草”，这是写池中的春水。回想池塘边已长满青草，那情景很像谢灵运梦中得佳句“池塘生春草，园柳变鸣禽”的境况。这里以“回首”二字领起，引来旧典，增加了朦胧的意态美，寓有怀人之意。</a:t>
            </a:r>
          </a:p>
        </p:txBody>
      </p:sp>
    </p:spTree>
    <p:extLst>
      <p:ext uri="{BB962C8B-B14F-4D97-AF65-F5344CB8AC3E}">
        <p14:creationId xmlns:p14="http://schemas.microsoft.com/office/powerpoint/2010/main" val="2237269339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182616" y="3585482"/>
            <a:ext cx="4789006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705313" y="426129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en-US" altLang="zh-CN" sz="6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59CFE887-66B3-45B4-93D6-4029D61F3A6F}"/>
              </a:ext>
            </a:extLst>
          </p:cNvPr>
          <p:cNvSpPr/>
          <p:nvPr/>
        </p:nvSpPr>
        <p:spPr bwMode="auto">
          <a:xfrm>
            <a:off x="5180913" y="1466605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pic>
        <p:nvPicPr>
          <p:cNvPr id="10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2293600" y="12179300"/>
            <a:ext cx="368300" cy="2794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43695778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预读先学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5774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1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304894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CA6277-DE31-4479-8A5B-25ECDAFE78FC}"/>
              </a:ext>
            </a:extLst>
          </p:cNvPr>
          <p:cNvSpPr txBox="1"/>
          <p:nvPr/>
        </p:nvSpPr>
        <p:spPr>
          <a:xfrm>
            <a:off x="3955472" y="3100627"/>
            <a:ext cx="5056909" cy="52322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板块一       文本常识积累</a:t>
            </a:r>
          </a:p>
        </p:txBody>
      </p:sp>
    </p:spTree>
    <p:extLst>
      <p:ext uri="{BB962C8B-B14F-4D97-AF65-F5344CB8AC3E}">
        <p14:creationId xmlns:p14="http://schemas.microsoft.com/office/powerpoint/2010/main" val="2211058572"/>
      </p:ext>
    </p:extLst>
  </p:cSld>
  <p:clrMapOvr>
    <a:masterClrMapping/>
  </p:clrMapOvr>
  <p:transition spd="med" advClick="0">
    <p:pull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5A875F-60C3-43B0-BDAC-0122159E1E6A}"/>
              </a:ext>
            </a:extLst>
          </p:cNvPr>
          <p:cNvSpPr txBox="1"/>
          <p:nvPr/>
        </p:nvSpPr>
        <p:spPr>
          <a:xfrm>
            <a:off x="983433" y="1794225"/>
            <a:ext cx="6258215" cy="3269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王羲之</a:t>
            </a:r>
            <a:r>
              <a:rPr lang="en-US" altLang="zh-CN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(303—361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，一说</a:t>
            </a:r>
            <a:r>
              <a:rPr lang="en-US" altLang="zh-CN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321—379)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，字逸少，祖籍琅玡临沂</a:t>
            </a:r>
            <a:r>
              <a:rPr lang="en-US" altLang="zh-CN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今属山东</a:t>
            </a:r>
            <a:r>
              <a:rPr lang="en-US" altLang="zh-CN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，书法家。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因曾任右军将军，世称王右军。王羲之善于隶、草、楷、行各体，精研体势，心摹手追，广采众长，备精诸体，冶于一炉，摆脱了汉魏笔风，自成一家，影响深远。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兰亭集序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为历代书家所敬仰，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被誉为“天下第一行书”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。由于他在书法上的成就和贡献，他被后世赞誉为</a:t>
            </a: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“书圣”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C3BA792-857B-452D-A7B3-0C676B763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961" y="2245813"/>
            <a:ext cx="3097121" cy="21122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6510473"/>
      </p:ext>
    </p:extLst>
  </p:cSld>
  <p:clrMapOvr>
    <a:masterClrMapping/>
  </p:clrMapOvr>
  <p:transition spd="med" advClick="0">
    <p:pull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5A875F-60C3-43B0-BDAC-0122159E1E6A}"/>
              </a:ext>
            </a:extLst>
          </p:cNvPr>
          <p:cNvSpPr txBox="1"/>
          <p:nvPr/>
        </p:nvSpPr>
        <p:spPr>
          <a:xfrm>
            <a:off x="749614" y="1603725"/>
            <a:ext cx="6823886" cy="4192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据传，王羲之曾到天台山，在那里每天不知疲倦地练字，不停地洗笔、洗砚，最后竟然把一个澄澈清碧的水池都染黑了。有一晚，他梦到一鹤发银髯的老人翩然而至，后老人在王羲之手心上写了一个字，告诉他这个字里有书法秘诀。老人走了之后，王羲之一看手心，原来是个“永”字。思考了一整夜，他终于明白了，横竖钩，点撇捺，方块字的笔画和结构的诀窍，都体现在这“永”字上了。此后，王羲之练字更加勤奋了，专攻“永”字八画，后得八法之势，遂能通一切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641BCEA-014E-024B-AAC3-0A50019453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961" y="2245813"/>
            <a:ext cx="3097121" cy="21122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2511238"/>
      </p:ext>
    </p:extLst>
  </p:cSld>
  <p:clrMapOvr>
    <a:masterClrMapping/>
  </p:clrMapOvr>
  <p:transition spd="med" advClick="0">
    <p:pull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了解文体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5A875F-60C3-43B0-BDAC-0122159E1E6A}"/>
              </a:ext>
            </a:extLst>
          </p:cNvPr>
          <p:cNvSpPr txBox="1"/>
          <p:nvPr/>
        </p:nvSpPr>
        <p:spPr>
          <a:xfrm>
            <a:off x="605614" y="1692030"/>
            <a:ext cx="7766517" cy="3269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序，文体名，是对书籍和文章举其纲要、论其大旨的一种文体，相当于引言。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列于卷首的叫“序”，附于卷末的叫“跋”。其作用在于介绍、推荐某人著作或某一材料，说明写作过程、写作目的、主要内容，或说明同本书内容有关的一些事情，帮助读者更好地去阅读和理解。如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兰亭集序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就是王羲之为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兰亭集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所写的序言。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“序”包括“书序”和“赠序”。“书序”多为叙述著作者意趣、写作缘起等；“赠序”创于唐初，用于临别赠言，多为劝勉之语。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F341183-1A05-054B-9B2B-F0FC555430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5599" y="1863870"/>
            <a:ext cx="2375895" cy="29258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5569247"/>
      </p:ext>
    </p:extLst>
  </p:cSld>
  <p:clrMapOvr>
    <a:masterClrMapping/>
  </p:clrMapOvr>
  <p:transition spd="med" advClick="0">
    <p:pull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创作背景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5A875F-60C3-43B0-BDAC-0122159E1E6A}"/>
              </a:ext>
            </a:extLst>
          </p:cNvPr>
          <p:cNvSpPr txBox="1"/>
          <p:nvPr/>
        </p:nvSpPr>
        <p:spPr>
          <a:xfrm>
            <a:off x="794568" y="2255890"/>
            <a:ext cx="10698961" cy="2346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兰亭，是东晋时期会稽郡治山阴</a:t>
            </a:r>
            <a:r>
              <a:rPr lang="en-US" altLang="zh-CN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今属浙江绍兴市</a:t>
            </a:r>
            <a:r>
              <a:rPr lang="en-US" altLang="zh-CN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城西南郊名胜。这里山清水秀、风景幽雅，是当时名流雅士时常集会的地方。晋穆帝永和九年</a:t>
            </a:r>
            <a:r>
              <a:rPr lang="en-US" altLang="zh-CN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(353)</a:t>
            </a:r>
            <a:r>
              <a:rPr lang="zh-CN" altLang="en-US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三月三日，五十一岁的王羲之</a:t>
            </a:r>
            <a:r>
              <a:rPr lang="en-US" altLang="zh-CN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当时任会稽内史</a:t>
            </a:r>
            <a:r>
              <a:rPr lang="en-US" altLang="zh-CN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邀请友人谢安、孙绰等四十一人在兰亭聚会，他们做曲水流觞之饮，当时要求每人作四言、五言诗各一首。之后王羲之将诸名士的诗作一一记录并集结成集，即</a:t>
            </a:r>
            <a:r>
              <a:rPr lang="en-US" altLang="zh-CN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兰亭集</a:t>
            </a:r>
            <a:r>
              <a:rPr lang="en-US" altLang="zh-CN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，并为此集作序一篇，这就是</a:t>
            </a:r>
            <a:r>
              <a:rPr lang="en-US" altLang="zh-CN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兰亭集序</a:t>
            </a:r>
            <a:r>
              <a:rPr lang="en-US" altLang="zh-CN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69663984"/>
      </p:ext>
    </p:extLst>
  </p:cSld>
  <p:clrMapOvr>
    <a:masterClrMapping/>
  </p:clrMapOvr>
  <p:transition spd="med" advClick="0">
    <p:pull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课内积累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45A875F-60C3-43B0-BDAC-0122159E1E6A}"/>
              </a:ext>
            </a:extLst>
          </p:cNvPr>
          <p:cNvSpPr txBox="1"/>
          <p:nvPr/>
        </p:nvSpPr>
        <p:spPr>
          <a:xfrm>
            <a:off x="355567" y="1218164"/>
            <a:ext cx="11350915" cy="4613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文化常识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(1)</a:t>
            </a: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永和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九年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“永和”是东晋穆帝司马聃的第一个年号。“年号”是中国古代封建王朝用来纪年的一种名号。从汉武帝起开始有年号，此后每个皇帝即位都要改元，并以年号纪年，一个皇帝所用年号不限一个。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(2)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岁在</a:t>
            </a: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癸丑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“癸丑”为干支之一，顺序为第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50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个。前一位是壬子，后一位是甲寅。干支是天干和地支的总称。把干支顺序相配，正好六十为一周，周而复始，循环记录。“甲”“乙”“丙”“丁”“戊”“己”“庚”“辛”“壬”“癸”十个符号叫天干，“子”“丑”“寅”“卯”“辰”“巳”“午”“未”“申”“酉”“戌”“亥”十二个符号叫地支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(3)</a:t>
            </a: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修禊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事也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修禊：古代民俗，于农历三月上旬的巳日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三国魏以后始固定为三月初三</a:t>
            </a:r>
            <a:r>
              <a:rPr lang="en-US" altLang="zh-CN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kern="1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到水边嬉戏，以祓除不祥。</a:t>
            </a:r>
          </a:p>
        </p:txBody>
      </p:sp>
    </p:spTree>
    <p:extLst>
      <p:ext uri="{BB962C8B-B14F-4D97-AF65-F5344CB8AC3E}">
        <p14:creationId xmlns:p14="http://schemas.microsoft.com/office/powerpoint/2010/main" val="3980842032"/>
      </p:ext>
    </p:extLst>
  </p:cSld>
  <p:clrMapOvr>
    <a:masterClrMapping/>
  </p:clrMapOvr>
  <p:transition spd="med" advClick="0">
    <p:pull/>
  </p:transition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ISPRING_PLAYERS_CUSTOMIZATION" val="UEsDBBQAAgAIAOdaeEo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CngyZI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p4MmSM0WweooAwAAhgwAACcAAAB1bml2ZXJzYWwvZmxhc2hfcHVibGlzaGluZ19zZXR0aW5ncy54bWzVV91u2jAUvucpLE+9LKEdXTsUqKYCGmoLqLCtvapMbIhVx85iG0qv9jR7sD3JjmOgoHZd+oO0ISHi8/Od/xMTHt8mAk1ZprmSdbxXrmDEZKQol5M6/jJs7x5hpA2RlAglWR1LhdFxoxSmdiS4jgfMGBDVCGCkrqWmjmNj0loQzGazMtdp5rhKWAP4uhypJEgzppk0LAtSQebwY+Yp03iBUAAAvomSC7VGqYRQ6JHOFbWCIU7Bc8ldUES0BdExDrzYiEQ3k0xZSU+UUBnKJqM6flfJP0sZD9XkCZMuJ7oBREc2NUIpd14QMeB3DMWMT2Jw97CK0YxTE9fxftWhgHTwECXH9qETh3KiIAfSLOATZgglhvijt2fYrdFLgifRuSQJj4bAQS7+Om4Orz9f9VsXZ53u6fWw1zsbdvreiVwn2MQJg01DITikbBaxlZ2QGEOiGPwGnTERmoXBOmkpNlZywzl3RiMlIPe5FrRRMmK0SxK2Vo3BDZdtkNzDaAyBiHkdf8o4ERhxQwSPVsrajrThJq96e10SARa0J0PnA3xv3mcnikmm2bpbS452OY8a35QVFM2VRYLfMGQUgvhtAk8xQ+vFQeNMJTkV2scgLThYnHI2Y/Q4z+kC8E+GrsBEYkETejUVzHgL3y2/QyM2VhngMjKFzgY61x6//CzglGh9D0qWPu4MzjrN1nWn22xd7rgACZ0SGT0THArOktRsBZ/MkVRmqQfpiIjVLC8K5TTnFYmt/PIyaJ5Y4cv81sVYg95iSbZj5TmF+asHhc3GZJoPohuuHBpGkENJPCYwIlgXXFpWFDAiEikp5ohEsNa0G+spV1YDxQ+wh9Yv99DrIy7z0wRWG1jMKMsKQVb29t9XDz4cHn2slYNfP37uPqm0WPh9QZw5v/FPnlz5q7X/cBuGgdvSjy9tk9l/c2f3L1pfi+S127ocFippa1AIrldEqndaROrCv2T6ay+YQi7AUpr4IYO1JHjCDaNv2WIvaJNXvdt9j22nTbYY82tG478J2Z9W18SNe2EYPHpxdZyES55AItxKXN12GwfVCtw0H2WVSoC2+d+hUfoNUEsDBBQAAgAIAKeDJkjdIlMWuAIAAFUKAAAhAAAAdW5pdmVyc2FsL2ZsYXNoX3NraW5fc2V0dGluZ3MueG1slVbbbuIwEH3fr0DsO+leu5VcpJZSqVJ3W22rvjvJkFg4dmRP6PL3ayd2YwOBwKgSnjlnPJ4bJXrNxPzTZEIyyaV6AUQmCm01Xjdh+fU0bRClmGVSIAicCakqyqfzz5f3VkjSIk+x5AaU4fy4snKCs6IZ9Nd8u7cyhuLuOE7IZFVTsX2UhZylNFsXSjYiN7T79jNEK7c1KM7E2iAvri4Xy8shJGcaHxCqKKblLyvjKLUCrcGG9HNp5SSL0xS4v+mi/Yzk9Fcdf/0ObcM0w5Z288XKEK2mBcRJPh6dKYzxfjYB4R/aun+1MgjldAvqLOeybupzeqRWsrAJjTnHi/jB4ZLmZvwM4e7CykmCfZC96GQVXHq+31kJQO5rOPfEjquS/NnmdWch2KKnHOaoGiCJP3U2Xcr3pwbNfMB8Rbk2gFDVg55N0M+00d5NrOtxf+GdiTz05TQ95E3ypoJFF3DgLtb3+MXitt0VodMPXRChgo1TBiH2yh75x+R1Dxkoe+QLZzk8Cb7dj2DX1JF8kW+pK+fx/BsrCGqOubP6k7famx7t6OogVKfwmErmMNc2nFdWga0bSVpdF1KyFxMRdMMKikyK3xaXbtvHaJLsGFyvHe4sggw5HGq4NkazpsN0tee4H501bsjuZ6F/XHeeoNni11OKSLOyMj9LejpxPDMmJjHT5DDD7kkDB/UgVjLgtHcPkSqq1qBepeRjrxESQY91L7vhGoKTJMgBSQ5nmTgnh9IvmioFtTRVY6B9lmNlByxZUXLzh28M3iHfYQxYOyqWxp+g7KMvA4VrAqAqK33XdofOUjUcGYcN+OEPFO2Th95GtOnSoYa7wUdYYdhyTjOqJ92u6Hsl3iGB/gD+zYQVOd6xjGh7pKluXxZNvl/DfSzRYvbrzDZfuMnas+ulyLGx72fQKO2/k/8BUEsDBBQAAgAIAKeDJkgsT7aL/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/cUWB09ppTsEDnxlGMFKZB2hs+ZJZRYEobBnmV31swFQUSnkuQ87cMM8uEnuNW/Ob3uti/Pzy4+3fQ7nfP+WTc4UepEq5w4WjUUg0PK6ZQt7MTEWpJm4DfoDIkwLI6WRfNlQyVXnPNjNFACUl9qYTQET8U0wR81JwIjbong6WLWEj1i9oQLiMHr7taH0uIHYIg3zYg2bNnQfMb4LKbNb8oJiqbKIcFvGbIKQUQuh38ZQ8vpRkOt8lIqiLHICE4ZGnM2YfSozNIM+CdD12Aid6AJm68QzAYL3x2/RwM2VBq4jIxhq4Kcm8CvPwtcEGMeoGTu41bv/KzVvjm7aLWvtnyAhI6JTJ8JhxKyvLAb4ZMpksrO9SAdKXGGlUWhnJZzVWKrv7wMhudOhDK/djGW0BssyWasPKcwf/WgstmMjMuD6A9XiYYjyKEkgQkTKRx3Lh2rCkyJREqKKSIpNCrjj/WYK2dAEg5wQJuXexj0EZflaAQ3B1jUlOlKyJ3dvbf7794fHH5o1KNfP35ur1WatfCuIN5c6OHHa5v4opE/7oZx5Hvn023YavevunD3sv21SqYu2lf9SkVq9yrhOlVWdT5VWXUZro3u0pVRyQVoM6NwbKDRCJ5zy+hrbpoXFH79/Ru2xSsVfoNRrN2+/28QYbR4bq28r+LoyQdgDeSrj+lm7TdQSwMEFAACAAgAp4MmSD1kiNCZAQAAHwYAAB8AAAB1bml2ZXJzYWwvaHRtbF9za2luX3NldHRpbmdzLmpzjZTLbsIwEEX3fEXkbitEn5TuqgJSJRaVyq7qwglDiHDsyHZSKOLfm0l4OM6kxbOJb47v2GN5dr2gHCxiwXOwq76r+XtzXmmAmtU5XDd10aGnqDMjkgXMkxREIoF5SHFcepL3Z4IyZrIyDbcfaGscP6bwz5IL4+IZYaEJzVCLCwL8JrQNtfjnJPacc9Vncgod5tYq2Y+UtCBtXyqd8ophV8MphntED1YF6Bp9GGEQ6JJH0DC9m2J0kWfHNhepNONyO1Ox6oc8Wsda5XJR09NquPRqm4Eur3xdA4PR8HUydAGRGPtmIfUTT54wuslMgzFwyPs4wSBhwUMQju+gGn+gDeP2gTy6SExij/TLDYZLZzyGVpXaWygLWnpdylnY2MPt3GI0CMG3oC+xUlmeXXCBmVYxVqSFtmt+QoXii0TGNTceYJAcbhZtu6p3Puj9GIM1npDyntCKen5pV+/wQUOAttGWjnmNl3dG2QlKlEQORWhUtyroPmL9PoLzz4Bxa3m0Ssv2UDbHsgxcr0HPlRLl7r/+26efq7f/BVBLAwQUAAIACACngyZ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CngyZIsO1dV24AAAB2AAAAHAAAAHVuaXZlcnNhbC9sb2NhbF9zZXR0aW5ncy54bWwNzD0OwjAMQOG9p7C8l5+NoWk3NhAS5QBWY1Akx0aJheD2eHvDpzct3yrw4daLacLj7oDAulku+kr4WM/jCaE7aSYx5YRqCMs8TGIbyZ3dA3Z4C/24rVwjnK9UQ94ad1YnjzOMcInns3DG/Tz8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ngyZIF6nhQW8BAAD7AgAAKQAAAHVuaXZlcnNhbC9za2luX2N1c3RvbWl6YXRpb25fc2V0dGluZ3MueG1sjVLbatwwEH3PV4j8wEoa3Qzugm4ufklCspBnd60W00QulkJL0cdXTrJsttnQap5mzpkzzOi06fsU7VPK8+P0e8jTHO9CzlP8lrYXCLX7+WFebpaQQk6bY+V+iuP8s49f57VWqykPcRyW0a5o2mLUPT+kpFZO1YwZRpFknnqFnOe2Yg24BmzFHCW23fwl8aK7hH2I+bxquzlB3zf0MYUl93EMv7Zwyn4LnW7weRnGqfLSVrA1ymFqcWwNxAiX3BeqAUAgyx1xuEjZSE2Qx4xjKEZRoIAI56QRhUjKoWZdI6oK841ATDJGXaGe1m6ktXHUFgkNIbpO86qxpeuMxBgRQoC5wgV0BqPKhqqhQa0HBAcGRNFGEwWos53pWPHOC8uRol5gXJgxgPHxuMft3p7rWP3vdQ7n/Ifg2S84i67e2pwxV7t/WpZK3oXHHw9DDujLkEI/frq8ufV3/mqnd/311eWrN599fGCuhq2bf+jvP1BLAwQUAAIACACngyZIEQ5x/AERAABjOQAAFwAAAHVuaXZlcnNhbC91bml2ZXJzYWwucG5n7dt5WFLZ3wBwSrOopiadsnIrtZx3plxyyg2hLM1+ubW4ZCqaZmMu6KCmrFo6TbllzqiNC1njUiaMY+4CZQuZJuVGiYqGioKCqAgCF16aead837/fP+F5uDwH7vme7/3w3HPP949zw8vj+Ffrd64HgUBfnXA9dhoE0gCDQKvx67RU31gXEMZVH6uQp487gYjd+tOqhualI+5HQKDanA3ykDWqNjjW9RwSBNKO//ReNRJulAQC2UpOHDtyNilodphaHXZlB02YEnxr3Sod8L3xq8ZbNHVvG6enfrNt27Yt+zW3bjvlurspPT3jv5xcIw06b5kHl71f7xNxeo8yFf96CilsLS7p6uIUL8cJuiCkJ7fDqEhOt7iL110qTp4cwYYfXObU0aHnHTGSWNFkEWJEgZq8c0n+08btwSmrtP45NDlpsIup3cpqjQolxFrBeXf/eKn8e8x8eunbi59PKgy9iwqWI/XARjhJ2eGv1220fALS+Ofwg41XoJcSskBQytf+PLl98tdyZtPqp//+umgZy1wrMjT1TMoxG1qYSQ7/HNJVK0Y2OjnpYlpo+iWY5ZMnNalKcerv/zl4sWSL1r9ppoZrQcbelMb6ggP2BK+IcOyq65em6rTKjaBVmhorkvsl7Yeg2hhN2uf4bz+kXD6bteIMy+Dbb5vXzw57rxgt7PDBhy5aK4wsT7hOhAUGWn/uFX/o7k5vk5UjFZrGE53QV7zTPqeza4dX1sPcVSviuGmftjvny/jSq+SrKpf+V6AVcfaCS6rfjgRuDVlxlWfvXw5bcZWr8tLOegz0H/zc6/AljYenDh5YgZhywonz3eMrvs5fxr69qr9q544VWk9Md/+Wl5DwRk2jplHTqGnUNGoaNY2aRk2jplHTqGnUNGoaNY2aRk2jplHTqGnUNGoaNY2aRk2jplHTqGnUNGoaNY2aRk2jplHTqGnUNGoaNc3/A01ntfAkXNrDnZwMF40+vdbPI1EpqIU3NnS+ryMRhRHZ8oTfPZug14VOFlr93Sk2UKuCE8tJUhwSW/XbBQHS7iuUuikIaQluZA3F8TkONObw02T+ATkdKpvhXofJxz44PyWakQwRjjEW8Z2lkbRO4YW/8xlFbYSIh5CX0HHiW3lz9vRq8p7qhKKTDtdLkAHcdkkxUMmuC8HuUPgGJU/cWx2iP4QaQusXS6zgskGGjyiyG8s4y+6EK+Z1Y2T9JFyCKAuBYS8xGFSF6Jz4IGeh2b0B+I2EmeioxSuWOQT7pV5OeUzjbNIA8lApVfSgv4eTUJQbisle9KOIahA1ibMLXp600sO/bwtnXYdego5YhasS7HvRg8SKacU6Y/FFArxSJpQ/iMnjc04zeM2OT9cIL8JBBf7BoqYc4IKvWQyJIuXOgj8WyxT8K1RZOtM7uE/AAEcA3z0RCezEnEOdMzH2QQkz32/iFuJlTBYFELQElrzN5twboIjJguiv2qRNLe7YqOEYTOlPp8xGTA5xqb3Iho5XSVHXMdmBOeVL/uhvOyv/usIF/xExNgbf0FGRQCtM7TzoRVogkZcG+0t35ejIwhZPawTz2USO5BWiFv4zjq/hSGPugZwc4P3x0GMdj4U0Ltu7rshDm/dauPg8KmA2cN5vKPHOWFzbyw6lRNlyE0o8lpnHrfU54kf3BvDpw0ndLmGZzN+uW517mMef1uVtxs1dyyqzgiYW5WJhx2dD3IiJjvmDC3OYh65NGeDxBxXpFMqSTPrTkL6NVjftMLCckM25SMO5dQzVwlh2Iyxb3xO0C5PSA885SYcnoRV31poGzdbIdiA6C9Gn4WZ3eIhLHxaT3LTzkyHjdgaIsTsjx0vcGEoS7XwJJKdavhVtosl9jpcKnx0tKSZ5rnn5/Edm6Eh4GIt+ikAqrqAdcDJ2pBzNFgW67fK02g8Jo0OX+JR8g0ja76mzWlwyF0nPMwcSO56WCxDdbIIM2DHtB+CxHzI6i9cmERvvJB8Od25vIjXnevle7l1X5eGWE5CSsfTTTTayW9w83ayX+yeuHZKV5n6qlh/SO9t7QnLIhG01K7ObhOYvSjYlmwu4B8du0aZCC4Bzo0l2QRuLqan2gqZJwVE/Zd2eO23VsAy+bKGPmd1TW9hM2biMRchv0WELKfvs/0SahPSi39DYDyw++uuu69xnKMWUnjeNsjbWnlT+MnHUXSJpBXbGtxkgtDwiR3+nnrrSuxw8H//KbrwcGwUUMuIh4Y8sNFARayOkSZf0M1+sjfcw7WNmNmBZTmucsIhnxYjLji/YAgxBlF8WUehONSvD4aVnqitYeZaO4aLVEOCGNxutzRUP4HvaiYIT7y+Ov6VbiWsLTfeh98/I60MFjyxjFVpBqOnyQwjr+azOIosK8lz7hgx6JIPSUHAE5mPaJuO3Vk+TpgG+v8P4AuGjc7SH6Yz03e2EA/65lriWUwC6N+eE44tQAY6QUMx7jsXgOxZng7auE7WdfZ51S++dJfByYprWB7gdvevBrzSq49Hq9piYhOdjsqdtzOnJ+zjbwJuNoEOStQFkaBTaYCpmUFEAJE+qlBmXR/tgp/i3kLVncFEoqOdyM11IyZnLU+aTXfV5uwJOmnYto7UbyFlhbW+qBiqpkwryhumMp6iGQFrLSPcZqss3mWwfs8nQmr2abHElqwmy+sJQjHQoS0fqX530XpR3rYf5jlu7H9Bn6xXw4lSpVMrR2vltMfKp4zB/R9Ti1JJxe0WODvhDPQlL+yV1RGvTclxlQmo4wKDjFQtmJBpMIcwh+CtVk1Q9ilfT6ANb7vAsRb0ZiYeJ0FTJCwsfNpRLZcA5PAo3USTYg0/si86TlYt9G0m00+hi3ExSZn2OFBikNQADKAOqP8GQJgVaWFJAikQwaQL0vpdsxzmZTj529ywypRE4gv8qL02zR3oAns1IMCQ1k/RE7bJuBwHkzgGi53ae0rk9YaewXpB8cdRWdUdMIeFITjEhC1kfdy+A1MvTRdGUSoWYip9vbhyuMF/dzzEgiRKuQrD6eDnbCCHAF6dYfDh54PE45WU0DVrx7rQZXyRji1+m17ijibIHKQ/rBxfeI9YcBUZsDZnZvoCioUM6BOjPAeBOr27s4elExoETrrtqLBYmkgI5wkER6k9e+inTgMq1cE6pr5ZH6F0KdX8Jvlw0fYPXNOgIkLeAe3UY9mXKXoJisa8DkAKP8CONLJxsaam3ejFBBbh1/XRcjL8ncUn1r186O4vAyBtc3yco2aGXWVvXm9weCP1Rn7Vlswwy6W5kzaHNIWxxnXcNeU9vpl2kOT5t5CeV1qUeNQ5x2zSgJNONvuZgMiGH4M9Uj7mq1FD5D/fdzcRsLo7Mj7mZJgVYiqVGz8BAz1xLItHz2t2rZdCYXuatyWJ8BduGAx1AWDvCDUIee5r2Adls272bi/ZqVt5MC2TpNrOb9svuDXFACOn23D9nmswkAwZ05KFd2hLIJYKhHoFxYXQ750f2f3AljwZIcfNwX0plrpdZCxu7yGt8wIwu0vb0zKQthmBgz2xvBOE39AxhyzlxfMANYXOh0vC8wTUh8I1INj3rwutN2eIiqu3teL64UPKdNhf5Bzv09hwV8XGIvWt5Oy0rVWPjL5okh6ArO4JHF7WW7MAjCRMY1D0YZTqx+Hm2jrzFvQTCEJu4seytcVSPXyupFWeubtEVCYQ+91EO3RSZ68ulZtYWcCirnh6dlyYiD1AqCEjpofvRCDNtsN56JHmwwlKcfDpH6JNWAMcli1pZQIxIImRX4oD5AmoAWfIxw2PnZtsIN/irAU/l9Y5Aw9Dc2EA6J3BQ2Pw+JJiiEp99zVNFJhx4rEi8H9fehnMqHok5izd3o5Zdaev/ETAD7bdb6+aTP8Romo03Ysu+fclMHzADTyu+t3z5TQggs3pJK/1O+7WLPXQv2Noz6ntNqHTqfg0VKhm95j0cnqPBDw2Hrs2elcO2dwN+BtrgXl2uVftIIp6D04dQeFazzYsBpfdTEbiFIjQ8nRV/um26PrFXbJrZCK5Rxt+3Y2EcSlyj0Bs87JcNedN2d9CwIlV6VJsSzShU6zuijAR+vS47Qr9GOfX+jLPTB1facdMu2yNYdpZNolb7D4bcBrR+vJE1Ozk2gMTZPNZs0cW+2VdoSqR6ZaTxrMZ4TGTHk4iNkKS50bterjop0bDhH9ticqp5zJGYx4abQq96NcIJLl1AHZtoXAalS96VFxmHALMuIuXWVSKfh6iTA5LSn1sItQIRYTz+puu3Omgcef/RlkUwM1GGVM2uKL13RHB7RT1cKWVUf7qbq+kw5RBpg4PWp9WID17yzEg+GLcRt1RHmJV9nB9nq+Y4NyUxzd3Il2SwF9wZ1CiWPxsb5QxzRBCrWLEW12L5ETXiSgePv9iQcKGVF0b2QPEO8WCpVR4omo01A4i2DzGk2gCYhNWOODyBqheCgncwobSwXmFVo0EWqEr2iF0fTU1o4672qyEpy6PYuApE7U6a+G3wTvT+DReNDYr28zpBgr8nNeqsbFPimue7CfjuVQ8FR/w2p+IBHrzaE7o8vuQLiKVSmYBKRQnIYs329DXtv9jn3jKJ6GZ0E5n7gBYDPO8vV78lKWZqYZyteoISnz2xUlDSyklMTqxsXKxvyA6E/awblBTCOlyVc35pTRyjyGGSU1THoMonLDydn8CUy3SLYjlD4H50jKQadlZsVmgaMGnqbFoMN52RJcA4kUPR+eRJh6BsXY2CiFHVWloQ0U4hPRUDcR1cLIzSqpCT2uZf707dpT1wpMYT3FAiIbGILs7GR0wDImP/0B15jPO1yJyO86N25RnQizhZqcDGtqXByBqn3XbNqkVD99hCn6e1/Wi0i4l5/lOH61kC2XbtUn9dcEHyPbzr3UDeDcBKteSN5BQibOwnGJIytFDYqeiKbdO30OLTn9TRoei3YrMZmT8GblTwaJjBbsmhy4aQdAN7Z8sTfmvrVTeb1DBNpPNWJDg5l3i/c1NGaKkbnIct/5TZK5t3b7BxNfRcw+simcO5uBkDtBafdphshuXzpspZ5jtaF4E3WLkFebGnVgEJ+DmRrwH5tOKsp0zrFSgBAR4GTpcK3FlNcg5M+YGZhWHP9yt+/cMO7tAac0aQARFFtm8ZQSc/0vUW182hhzeJJtgFgB0/SaSaqIQ7MVyGxE5MiKI355ykvslV7gtYevGTrq+mp1DzDfm1H75zvscoVVrEkoeLhDSjjLQNmWmeMGDxsudMzsH+KqN3+UFJvdIHx0dEokCCieMmXmeQwMCClpHKs4qdYhFibyLrQkc4xdRTku14E5GV0UKtgJdC3RzCJBA6KSDzepeCX72lzPzKLWOIwKBJmpEtNseXDJv/Bu/ajzWcJhcYP9NU1TLEgScPLAb0ZWlXpoE3dvTWPuR7O9rHY7qd+SWPA4z/wm4a8sRLe0t00jdDJcHejXE9rV057Imk/ymoYFrcq6/LKSZhjBvzQwttJyHXS/TWmbX4NehzHxDXddt9fRKBfOX90heOTfg0m1o8dyJn3R/JH3eOaTagdVmF/lNMKTYG9NgNFSMp5ZzkYTF1LlKguGuOuevxOit1RV3bpKdhfOTR/9oCd0YrBXR1ZbF57KpV/3DmA/1LtDufux3TsLGxKW06ifkICY/5Es8jeLRhsyEUMzVaOjq603fHuS9ldsC9VCZUMlNH/7/b5s5rNGL/lLJgOYaOV1evXzHu73pV5lX4GJMyRbJ4+ErZj9kftWkhhnVW5v/mGquv0a/BJpjlelGFYqoS641vLdHAFmvM2tpnfymEOTF3/9lfKNfNvndxz4fc39xBqtcJZ49jRKfgq/8NUEsDBBQAAgAIAKeDJkhjUB02SwAAAGoAAAAbAAAAdW5pdmVyc2FsL3VuaXZlcnNhbC5wbmcueG1ss7GvyM1RKEstKs7Mz7NVMtQzULK34+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+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"/>
  <p:tag name="ISPRING_PRESENTATION_TITLE" val="HG00077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"/>
  <p:tag name="ISPRING_SCORM_RATE_SLIDES" val="1"/>
  <p:tag name="ISPRING_ULTRA_SCORM_COURSE_ID" val="6711571B-384C-4F8B-828C-E071D9F183B8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158</Paragraphs>
  <Slides>27</Slides>
  <Notes>27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1">
      <vt:lpstr>Arial</vt:lpstr>
      <vt:lpstr>Calibri Light</vt:lpstr>
      <vt:lpstr>Calibri</vt:lpstr>
      <vt:lpstr>印品黑体</vt:lpstr>
      <vt:lpstr>微软雅黑</vt:lpstr>
      <vt:lpstr>Wingdings</vt:lpstr>
      <vt:lpstr>Times New Roman</vt:lpstr>
      <vt:lpstr>方正中等线简体</vt:lpstr>
      <vt:lpstr>Courier New</vt:lpstr>
      <vt:lpstr>楷体_GB2312</vt:lpstr>
      <vt:lpstr>宋体</vt:lpstr>
      <vt:lpstr>KaiTi</vt:lpstr>
      <vt:lpstr>Microsoft YaHei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2021-04-23T16:30:08.850</cp:lastPrinted>
  <dcterms:created xsi:type="dcterms:W3CDTF">2021-04-23T16:30:08Z</dcterms:created>
  <dcterms:modified xsi:type="dcterms:W3CDTF">2021-05-25T04:16:10Z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