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3"/>
  </p:notesMasterIdLst>
  <p:sldIdLst>
    <p:sldId id="256" r:id="rId2"/>
    <p:sldId id="278" r:id="rId3"/>
    <p:sldId id="290" r:id="rId4"/>
    <p:sldId id="257" r:id="rId5"/>
    <p:sldId id="279" r:id="rId6"/>
    <p:sldId id="277" r:id="rId7"/>
    <p:sldId id="258" r:id="rId8"/>
    <p:sldId id="260" r:id="rId9"/>
    <p:sldId id="261" r:id="rId10"/>
    <p:sldId id="304" r:id="rId11"/>
    <p:sldId id="291" r:id="rId12"/>
    <p:sldId id="263" r:id="rId13"/>
    <p:sldId id="308" r:id="rId14"/>
    <p:sldId id="310" r:id="rId15"/>
    <p:sldId id="309" r:id="rId16"/>
    <p:sldId id="281" r:id="rId17"/>
    <p:sldId id="264" r:id="rId18"/>
    <p:sldId id="265" r:id="rId19"/>
    <p:sldId id="266" r:id="rId20"/>
    <p:sldId id="267" r:id="rId21"/>
    <p:sldId id="268" r:id="rId22"/>
    <p:sldId id="269" r:id="rId23"/>
    <p:sldId id="305" r:id="rId24"/>
    <p:sldId id="271" r:id="rId25"/>
    <p:sldId id="285" r:id="rId26"/>
    <p:sldId id="272" r:id="rId27"/>
    <p:sldId id="307" r:id="rId28"/>
    <p:sldId id="303" r:id="rId29"/>
    <p:sldId id="274" r:id="rId30"/>
    <p:sldId id="306" r:id="rId31"/>
    <p:sldId id="299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华文楷体"/>
        <a:cs typeface="华文楷体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华文楷体"/>
        <a:cs typeface="华文楷体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华文楷体"/>
        <a:cs typeface="华文楷体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华文楷体"/>
        <a:cs typeface="华文楷体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华文楷体"/>
        <a:cs typeface="华文楷体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华文楷体"/>
        <a:cs typeface="华文楷体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华文楷体"/>
        <a:cs typeface="华文楷体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华文楷体"/>
        <a:cs typeface="华文楷体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华文楷体"/>
        <a:cs typeface="华文楷体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zjl" initials="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FF"/>
    <a:srgbClr val="FFFF66"/>
    <a:srgbClr val="FFFF99"/>
    <a:srgbClr val="9CED0B"/>
    <a:srgbClr val="003300"/>
    <a:srgbClr val="66FF33"/>
    <a:srgbClr val="00FF00"/>
    <a:srgbClr val="339966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96" autoAdjust="0"/>
  </p:normalViewPr>
  <p:slideViewPr>
    <p:cSldViewPr>
      <p:cViewPr varScale="1">
        <p:scale>
          <a:sx n="67" d="100"/>
          <a:sy n="67" d="100"/>
        </p:scale>
        <p:origin x="-125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D4D1C3B8-49F0-41DC-9137-901F4C3BC708}" type="datetimeFigureOut">
              <a:rPr lang="zh-CN" altLang="en-US"/>
              <a:pPr>
                <a:defRPr/>
              </a:pPr>
              <a:t>2012-10-23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21B838ED-991A-45EC-91E9-CD69B10E39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9849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E926A-A205-471D-ACFB-FF5BD017727E}" type="datetimeFigureOut">
              <a:rPr lang="zh-CN" altLang="en-US"/>
              <a:pPr>
                <a:defRPr/>
              </a:pPr>
              <a:t>2012-10-23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E9145-DD87-4D6D-B593-8C77D60BB3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B0AF6-CE93-4C6E-BD03-D44C7AAFB62C}" type="datetimeFigureOut">
              <a:rPr lang="zh-CN" altLang="en-US"/>
              <a:pPr>
                <a:defRPr/>
              </a:pPr>
              <a:t>2012-10-23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C513D-A90A-4CC6-B34F-DF54A4462F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9AB96-FD2D-4783-857B-265F4499FE08}" type="datetimeFigureOut">
              <a:rPr lang="zh-CN" altLang="en-US"/>
              <a:pPr>
                <a:defRPr/>
              </a:pPr>
              <a:t>2012-10-23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3FB3B-DC22-474D-B2D9-C4EE2B7FBE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90E49-C7F9-4460-A3B5-BA8277488DE9}" type="datetimeFigureOut">
              <a:rPr lang="zh-CN" altLang="en-US"/>
              <a:pPr>
                <a:defRPr/>
              </a:pPr>
              <a:t>2012-10-23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E3519-FDC8-436E-B561-687BAD373F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421CC-5BF1-4925-9742-E8F37BE6A69B}" type="datetimeFigureOut">
              <a:rPr lang="zh-CN" altLang="en-US"/>
              <a:pPr>
                <a:defRPr/>
              </a:pPr>
              <a:t>2012-10-23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2BF54-5AB5-4033-974C-F9967426D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4598D-2599-480F-BCB5-F48D8358509F}" type="datetimeFigureOut">
              <a:rPr lang="zh-CN" altLang="en-US"/>
              <a:pPr>
                <a:defRPr/>
              </a:pPr>
              <a:t>2012-10-23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E539E-C7E1-41A5-A908-159E633008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16A62-C4B8-4B00-88FB-369A11812C95}" type="datetimeFigureOut">
              <a:rPr lang="zh-CN" altLang="en-US"/>
              <a:pPr>
                <a:defRPr/>
              </a:pPr>
              <a:t>2012-10-23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902F5-32F2-4ADC-B293-C0461CF68C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7C919-0BEF-43AB-A4E2-90E4702604A6}" type="datetimeFigureOut">
              <a:rPr lang="zh-CN" altLang="en-US"/>
              <a:pPr>
                <a:defRPr/>
              </a:pPr>
              <a:t>2012-10-23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2887F-7DE4-4050-AF91-797A5A45EB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4F52B-E4FA-4413-997B-B8B86FFD5DCE}" type="datetimeFigureOut">
              <a:rPr lang="zh-CN" altLang="en-US"/>
              <a:pPr>
                <a:defRPr/>
              </a:pPr>
              <a:t>2012-10-23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3ED84-B8EE-4368-9565-D38AF570E6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3FAEE-66B9-4F41-8BE7-CC333267CFB5}" type="datetimeFigureOut">
              <a:rPr lang="zh-CN" altLang="en-US"/>
              <a:pPr>
                <a:defRPr/>
              </a:pPr>
              <a:t>2012-10-23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21353-2B37-43D1-BFA3-42DA7995A2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F8253-9B8D-4F5A-A332-6296FA8003B4}" type="datetimeFigureOut">
              <a:rPr lang="zh-CN" altLang="en-US"/>
              <a:pPr>
                <a:defRPr/>
              </a:pPr>
              <a:t>2012-10-23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06388-2D90-49F5-B444-00C462BA02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14" cstate="print">
            <a:lum bright="12000" contrast="40000"/>
          </a:blip>
          <a:srcRect/>
          <a:stretch>
            <a:fillRect/>
          </a:stretch>
        </p:blipFill>
        <p:spPr bwMode="auto">
          <a:xfrm>
            <a:off x="6667500" y="4914900"/>
            <a:ext cx="24765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33" name="图片 8"/>
          <p:cNvPicPr>
            <a:picLocks noChangeAspect="1"/>
          </p:cNvPicPr>
          <p:nvPr/>
        </p:nvPicPr>
        <p:blipFill>
          <a:blip r:embed="rId15" cstate="print">
            <a:lum bright="34000" contrast="40000"/>
          </a:blip>
          <a:srcRect/>
          <a:stretch>
            <a:fillRect/>
          </a:stretch>
        </p:blipFill>
        <p:spPr bwMode="auto">
          <a:xfrm>
            <a:off x="0" y="6419850"/>
            <a:ext cx="91440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3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BED968-A5CA-4837-8060-7E74A4CB594F}" type="datetimeFigureOut">
              <a:rPr lang="zh-CN" altLang="en-US"/>
              <a:pPr>
                <a:defRPr/>
              </a:pPr>
              <a:t>2012-10-23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19511A4-B533-4478-9568-79772A6F84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隶书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/>
          <a:ea typeface="隶书"/>
          <a:cs typeface="隶书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/>
          <a:ea typeface="隶书"/>
          <a:cs typeface="隶书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/>
          <a:ea typeface="隶书"/>
          <a:cs typeface="隶书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/>
          <a:ea typeface="隶书"/>
          <a:cs typeface="隶书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华文楷体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 2" pitchFamily="18" charset="2"/>
        <a:buChar char="³"/>
        <a:defRPr sz="2800" kern="1200">
          <a:solidFill>
            <a:schemeClr val="tx1"/>
          </a:solidFill>
          <a:latin typeface="+mn-lt"/>
          <a:ea typeface="+mn-ea"/>
          <a:cs typeface="华文楷体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B9B57"/>
        </a:buClr>
        <a:buSzPct val="60000"/>
        <a:buFont typeface="Wingdings 2" pitchFamily="18" charset="2"/>
        <a:buChar char="®"/>
        <a:defRPr sz="2400" kern="1200">
          <a:solidFill>
            <a:schemeClr val="tx1"/>
          </a:solidFill>
          <a:latin typeface="+mn-lt"/>
          <a:ea typeface="+mn-ea"/>
          <a:cs typeface="华文楷体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8B7396"/>
        </a:buClr>
        <a:buSzPct val="45000"/>
        <a:buFont typeface="Wingdings 2" pitchFamily="18" charset="2"/>
        <a:buChar char="¯"/>
        <a:defRPr sz="2000" kern="1200">
          <a:solidFill>
            <a:schemeClr val="tx1"/>
          </a:solidFill>
          <a:latin typeface="+mn-lt"/>
          <a:ea typeface="+mn-ea"/>
          <a:cs typeface="华文楷体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89A53"/>
        </a:buClr>
        <a:buFont typeface="Wingdings 2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华文楷体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My%20Documents\&#20877;&#21035;&#24247;&#26725;\%5b&#20154;&#38388;&#22235;&#26376;&#22825;%5d&#25105;&#31561;&#20505;&#20320;&#65288;&#38050;&#29748;&#28436;&#22863;&#26354;&#65289;.mp3" TargetMode="Externa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12" Type="http://schemas.openxmlformats.org/officeDocument/2006/relationships/slide" Target="slide1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11" Type="http://schemas.openxmlformats.org/officeDocument/2006/relationships/image" Target="../media/image13.jpeg"/><Relationship Id="rId5" Type="http://schemas.openxmlformats.org/officeDocument/2006/relationships/image" Target="../media/image10.jpeg"/><Relationship Id="rId15" Type="http://schemas.openxmlformats.org/officeDocument/2006/relationships/image" Target="../media/image15.png"/><Relationship Id="rId10" Type="http://schemas.openxmlformats.org/officeDocument/2006/relationships/slide" Target="slide26.xml"/><Relationship Id="rId4" Type="http://schemas.openxmlformats.org/officeDocument/2006/relationships/slide" Target="slide24.xml"/><Relationship Id="rId9" Type="http://schemas.openxmlformats.org/officeDocument/2006/relationships/image" Target="../media/image12.jpeg"/><Relationship Id="rId1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26.jpeg"/><Relationship Id="rId7" Type="http://schemas.openxmlformats.org/officeDocument/2006/relationships/slide" Target="slide22.xml"/><Relationship Id="rId12" Type="http://schemas.openxmlformats.org/officeDocument/2006/relationships/slide" Target="slide1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slide" Target="slide19.xml"/><Relationship Id="rId5" Type="http://schemas.openxmlformats.org/officeDocument/2006/relationships/image" Target="../media/image17.gif"/><Relationship Id="rId10" Type="http://schemas.openxmlformats.org/officeDocument/2006/relationships/slide" Target="slide18.xml"/><Relationship Id="rId4" Type="http://schemas.openxmlformats.org/officeDocument/2006/relationships/slide" Target="slide2.xml"/><Relationship Id="rId9" Type="http://schemas.openxmlformats.org/officeDocument/2006/relationships/slide" Target="slide2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26.jpeg"/><Relationship Id="rId7" Type="http://schemas.openxmlformats.org/officeDocument/2006/relationships/slide" Target="slide18.xml"/><Relationship Id="rId12" Type="http://schemas.openxmlformats.org/officeDocument/2006/relationships/slide" Target="slide20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11" Type="http://schemas.openxmlformats.org/officeDocument/2006/relationships/slide" Target="slide19.xml"/><Relationship Id="rId5" Type="http://schemas.openxmlformats.org/officeDocument/2006/relationships/image" Target="../media/image27.gif"/><Relationship Id="rId10" Type="http://schemas.openxmlformats.org/officeDocument/2006/relationships/slide" Target="slide21.xml"/><Relationship Id="rId4" Type="http://schemas.openxmlformats.org/officeDocument/2006/relationships/slide" Target="slide2.xml"/><Relationship Id="rId9" Type="http://schemas.openxmlformats.org/officeDocument/2006/relationships/slide" Target="slide2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17.gif"/><Relationship Id="rId7" Type="http://schemas.openxmlformats.org/officeDocument/2006/relationships/slide" Target="slide2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17.xml"/><Relationship Id="rId10" Type="http://schemas.openxmlformats.org/officeDocument/2006/relationships/slide" Target="slide19.xml"/><Relationship Id="rId4" Type="http://schemas.openxmlformats.org/officeDocument/2006/relationships/slide" Target="slide16.xml"/><Relationship Id="rId9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2.xml"/><Relationship Id="rId7" Type="http://schemas.openxmlformats.org/officeDocument/2006/relationships/slide" Target="slide22.xml"/><Relationship Id="rId12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17.xml"/><Relationship Id="rId11" Type="http://schemas.openxmlformats.org/officeDocument/2006/relationships/slide" Target="slide19.xml"/><Relationship Id="rId5" Type="http://schemas.openxmlformats.org/officeDocument/2006/relationships/slide" Target="slide16.xml"/><Relationship Id="rId10" Type="http://schemas.openxmlformats.org/officeDocument/2006/relationships/slide" Target="slide18.xml"/><Relationship Id="rId4" Type="http://schemas.openxmlformats.org/officeDocument/2006/relationships/image" Target="../media/image25.gif"/><Relationship Id="rId9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19.xml"/><Relationship Id="rId3" Type="http://schemas.openxmlformats.org/officeDocument/2006/relationships/image" Target="../media/image30.jpeg"/><Relationship Id="rId7" Type="http://schemas.openxmlformats.org/officeDocument/2006/relationships/slide" Target="slide16.xml"/><Relationship Id="rId12" Type="http://schemas.openxmlformats.org/officeDocument/2006/relationships/slide" Target="slide18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11" Type="http://schemas.openxmlformats.org/officeDocument/2006/relationships/slide" Target="slide20.xml"/><Relationship Id="rId5" Type="http://schemas.openxmlformats.org/officeDocument/2006/relationships/image" Target="../media/image17.gif"/><Relationship Id="rId10" Type="http://schemas.openxmlformats.org/officeDocument/2006/relationships/slide" Target="slide21.xml"/><Relationship Id="rId4" Type="http://schemas.openxmlformats.org/officeDocument/2006/relationships/slide" Target="slide2.xml"/><Relationship Id="rId9" Type="http://schemas.openxmlformats.org/officeDocument/2006/relationships/slide" Target="slide22.xml"/><Relationship Id="rId14" Type="http://schemas.openxmlformats.org/officeDocument/2006/relationships/image" Target="../media/image27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image" Target="../media/image32.png"/><Relationship Id="rId3" Type="http://schemas.openxmlformats.org/officeDocument/2006/relationships/image" Target="../media/image31.jpeg"/><Relationship Id="rId7" Type="http://schemas.openxmlformats.org/officeDocument/2006/relationships/slide" Target="slide17.xml"/><Relationship Id="rId12" Type="http://schemas.openxmlformats.org/officeDocument/2006/relationships/slide" Target="slide19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My%20Documents\&#20877;&#21035;&#24247;&#26725;\&#27700;&#33609;.wmv" TargetMode="External"/><Relationship Id="rId6" Type="http://schemas.openxmlformats.org/officeDocument/2006/relationships/slide" Target="slide16.xml"/><Relationship Id="rId11" Type="http://schemas.openxmlformats.org/officeDocument/2006/relationships/slide" Target="slide18.xml"/><Relationship Id="rId5" Type="http://schemas.openxmlformats.org/officeDocument/2006/relationships/image" Target="../media/image25.gif"/><Relationship Id="rId10" Type="http://schemas.openxmlformats.org/officeDocument/2006/relationships/slide" Target="slide20.xml"/><Relationship Id="rId4" Type="http://schemas.openxmlformats.org/officeDocument/2006/relationships/slide" Target="slide2.xml"/><Relationship Id="rId9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31.xml"/><Relationship Id="rId7" Type="http://schemas.openxmlformats.org/officeDocument/2006/relationships/slide" Target="slide17.xml"/><Relationship Id="rId12" Type="http://schemas.openxmlformats.org/officeDocument/2006/relationships/slide" Target="slide19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slide" Target="slide18.xml"/><Relationship Id="rId5" Type="http://schemas.openxmlformats.org/officeDocument/2006/relationships/image" Target="../media/image17.gif"/><Relationship Id="rId10" Type="http://schemas.openxmlformats.org/officeDocument/2006/relationships/slide" Target="slide20.xml"/><Relationship Id="rId4" Type="http://schemas.openxmlformats.org/officeDocument/2006/relationships/slide" Target="slide2.xml"/><Relationship Id="rId9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12" Type="http://schemas.openxmlformats.org/officeDocument/2006/relationships/slide" Target="slide1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11" Type="http://schemas.openxmlformats.org/officeDocument/2006/relationships/image" Target="../media/image13.jpeg"/><Relationship Id="rId5" Type="http://schemas.openxmlformats.org/officeDocument/2006/relationships/image" Target="../media/image10.jpeg"/><Relationship Id="rId15" Type="http://schemas.openxmlformats.org/officeDocument/2006/relationships/image" Target="../media/image15.png"/><Relationship Id="rId10" Type="http://schemas.openxmlformats.org/officeDocument/2006/relationships/slide" Target="slide26.xml"/><Relationship Id="rId4" Type="http://schemas.openxmlformats.org/officeDocument/2006/relationships/slide" Target="slide24.xml"/><Relationship Id="rId9" Type="http://schemas.openxmlformats.org/officeDocument/2006/relationships/image" Target="../media/image12.jpeg"/><Relationship Id="rId1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2.xml"/><Relationship Id="rId7" Type="http://schemas.openxmlformats.org/officeDocument/2006/relationships/slide" Target="slide22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11" Type="http://schemas.openxmlformats.org/officeDocument/2006/relationships/slide" Target="slide19.xml"/><Relationship Id="rId5" Type="http://schemas.openxmlformats.org/officeDocument/2006/relationships/slide" Target="slide16.xml"/><Relationship Id="rId10" Type="http://schemas.openxmlformats.org/officeDocument/2006/relationships/slide" Target="slide18.xml"/><Relationship Id="rId4" Type="http://schemas.openxmlformats.org/officeDocument/2006/relationships/image" Target="../media/image17.gif"/><Relationship Id="rId9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2.xml"/><Relationship Id="rId7" Type="http://schemas.openxmlformats.org/officeDocument/2006/relationships/slide" Target="slide22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11" Type="http://schemas.openxmlformats.org/officeDocument/2006/relationships/slide" Target="slide19.xml"/><Relationship Id="rId5" Type="http://schemas.openxmlformats.org/officeDocument/2006/relationships/slide" Target="slide16.xml"/><Relationship Id="rId10" Type="http://schemas.openxmlformats.org/officeDocument/2006/relationships/slide" Target="slide18.xml"/><Relationship Id="rId4" Type="http://schemas.openxmlformats.org/officeDocument/2006/relationships/image" Target="../media/image36.gif"/><Relationship Id="rId9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2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11" Type="http://schemas.openxmlformats.org/officeDocument/2006/relationships/slide" Target="slide19.xml"/><Relationship Id="rId5" Type="http://schemas.openxmlformats.org/officeDocument/2006/relationships/image" Target="../media/image17.gif"/><Relationship Id="rId10" Type="http://schemas.openxmlformats.org/officeDocument/2006/relationships/slide" Target="slide18.xml"/><Relationship Id="rId4" Type="http://schemas.openxmlformats.org/officeDocument/2006/relationships/slide" Target="slide2.xml"/><Relationship Id="rId9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12" Type="http://schemas.openxmlformats.org/officeDocument/2006/relationships/slide" Target="slide1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11" Type="http://schemas.openxmlformats.org/officeDocument/2006/relationships/image" Target="../media/image13.jpeg"/><Relationship Id="rId5" Type="http://schemas.openxmlformats.org/officeDocument/2006/relationships/image" Target="../media/image10.jpeg"/><Relationship Id="rId15" Type="http://schemas.openxmlformats.org/officeDocument/2006/relationships/image" Target="../media/image15.png"/><Relationship Id="rId10" Type="http://schemas.openxmlformats.org/officeDocument/2006/relationships/slide" Target="slide26.xml"/><Relationship Id="rId4" Type="http://schemas.openxmlformats.org/officeDocument/2006/relationships/slide" Target="slide24.xml"/><Relationship Id="rId9" Type="http://schemas.openxmlformats.org/officeDocument/2006/relationships/image" Target="../media/image12.jpeg"/><Relationship Id="rId14" Type="http://schemas.openxmlformats.org/officeDocument/2006/relationships/slide" Target="slide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&#20877;&#21035;&#24247;&#26725;-320x240.avi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gif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zjl\Desktop\&#20877;&#21035;&#24247;&#26725;\&#20877;&#21035;&#24247;&#26725;\%5b&#20154;&#38388;&#22235;&#26376;&#22825;%5d&#25105;&#31561;&#20505;&#20320;&#65288;&#38050;&#29748;&#28436;&#22863;&#26354;&#65289;.mp3" TargetMode="External"/><Relationship Id="rId6" Type="http://schemas.openxmlformats.org/officeDocument/2006/relationships/image" Target="../media/image17.gif"/><Relationship Id="rId5" Type="http://schemas.openxmlformats.org/officeDocument/2006/relationships/slide" Target="slide2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50.jpeg"/><Relationship Id="rId18" Type="http://schemas.openxmlformats.org/officeDocument/2006/relationships/image" Target="../media/image55.jpeg"/><Relationship Id="rId3" Type="http://schemas.openxmlformats.org/officeDocument/2006/relationships/image" Target="../media/image22.png"/><Relationship Id="rId21" Type="http://schemas.openxmlformats.org/officeDocument/2006/relationships/image" Target="../media/image58.jpeg"/><Relationship Id="rId7" Type="http://schemas.openxmlformats.org/officeDocument/2006/relationships/image" Target="../media/image44.jpeg"/><Relationship Id="rId12" Type="http://schemas.openxmlformats.org/officeDocument/2006/relationships/image" Target="../media/image49.jpeg"/><Relationship Id="rId17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3.jpeg"/><Relationship Id="rId20" Type="http://schemas.openxmlformats.org/officeDocument/2006/relationships/image" Target="../media/image57.jpeg"/><Relationship Id="rId1" Type="http://schemas.openxmlformats.org/officeDocument/2006/relationships/audio" Target="file:///d:\My%20Documents\&#20877;&#21035;&#24247;&#26725;\%5b&#20154;&#38388;&#22235;&#26376;&#22825;%5d&#25105;&#31561;&#20505;&#20320;&#65288;&#38050;&#29748;&#28436;&#22863;&#26354;&#65289;.mp3" TargetMode="Externa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5" Type="http://schemas.openxmlformats.org/officeDocument/2006/relationships/image" Target="../media/image52.jpeg"/><Relationship Id="rId10" Type="http://schemas.openxmlformats.org/officeDocument/2006/relationships/image" Target="../media/image47.jpeg"/><Relationship Id="rId19" Type="http://schemas.openxmlformats.org/officeDocument/2006/relationships/image" Target="../media/image56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Relationship Id="rId14" Type="http://schemas.openxmlformats.org/officeDocument/2006/relationships/image" Target="../media/image51.jpeg"/><Relationship Id="rId22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My%20Documents\&#20877;&#21035;&#24247;&#26725;\&#22270;&#29255;&#28378;&#21160;.swf" TargetMode="External"/><Relationship Id="rId5" Type="http://schemas.openxmlformats.org/officeDocument/2006/relationships/image" Target="../media/image17.gif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62.gif"/><Relationship Id="rId7" Type="http://schemas.openxmlformats.org/officeDocument/2006/relationships/slide" Target="slide17.xml"/><Relationship Id="rId12" Type="http://schemas.openxmlformats.org/officeDocument/2006/relationships/slide" Target="slide20.xml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slide" Target="slide21.xml"/><Relationship Id="rId5" Type="http://schemas.openxmlformats.org/officeDocument/2006/relationships/image" Target="../media/image17.gif"/><Relationship Id="rId10" Type="http://schemas.openxmlformats.org/officeDocument/2006/relationships/slide" Target="slide22.xml"/><Relationship Id="rId4" Type="http://schemas.openxmlformats.org/officeDocument/2006/relationships/slide" Target="slide2.xml"/><Relationship Id="rId9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zjl\Desktop\&#20877;&#21035;&#24247;&#26725;\&#20877;&#21035;&#24247;&#26725;\%5b&#20154;&#38388;&#22235;&#26376;&#22825;%5d&#25105;&#31561;&#20505;&#20320;&#65288;&#38050;&#29748;&#28436;&#22863;&#26354;&#65289;.mp3" TargetMode="External"/><Relationship Id="rId6" Type="http://schemas.openxmlformats.org/officeDocument/2006/relationships/image" Target="../media/image17.gif"/><Relationship Id="rId5" Type="http://schemas.openxmlformats.org/officeDocument/2006/relationships/slide" Target="slide2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ctrTitle"/>
          </p:nvPr>
        </p:nvSpPr>
        <p:spPr>
          <a:xfrm>
            <a:off x="685800" y="1173163"/>
            <a:ext cx="7772400" cy="1470025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388" y="2643188"/>
            <a:ext cx="6670675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zh-CN" altLang="en-US">
              <a:cs typeface="+mn-cs"/>
            </a:endParaRPr>
          </a:p>
        </p:txBody>
      </p:sp>
      <p:pic>
        <p:nvPicPr>
          <p:cNvPr id="13316" name="Picture 8" descr="DSC00531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187624" y="1988840"/>
            <a:ext cx="6984775" cy="132343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j-ea"/>
                <a:ea typeface="+mj-ea"/>
                <a:cs typeface="+mn-cs"/>
              </a:rPr>
              <a:t>再 别 康 桥</a:t>
            </a:r>
          </a:p>
        </p:txBody>
      </p:sp>
      <p:sp>
        <p:nvSpPr>
          <p:cNvPr id="6" name="矩形 5"/>
          <p:cNvSpPr/>
          <p:nvPr/>
        </p:nvSpPr>
        <p:spPr>
          <a:xfrm>
            <a:off x="4572000" y="4221088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徐志摩</a:t>
            </a:r>
          </a:p>
        </p:txBody>
      </p:sp>
      <p:pic>
        <p:nvPicPr>
          <p:cNvPr id="8" name="[人间四月天]我等候你（钢琴演奏曲）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85584" y="5868888"/>
            <a:ext cx="304800" cy="304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98650" y="5788967"/>
            <a:ext cx="6346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FFFF"/>
                </a:solidFill>
              </a:rPr>
              <a:t>青岛市中心聋校    程颖</a:t>
            </a:r>
            <a:endParaRPr lang="zh-CN" altLang="en-US" sz="44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0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" name="Picture 7" descr="http://www.askfoto.com/home/attachment/200906/17/1382_1245244779jLj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645024"/>
            <a:ext cx="1826304" cy="11182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2" descr="剑桥大学日记（十六）——《满庭芳：别康桥》 - 倦鸟 - 倦鸟飞翔的天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56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 descr="C:\Users\zjl\Pictures\图片1.jpg">
            <a:hlinkClick r:id="rId4" action="ppaction://hlinksldjump" tooltip="视频回顾"/>
          </p:cNvPr>
          <p:cNvPicPr>
            <a:picLocks noChangeAspect="1" noChangeArrowheads="1"/>
          </p:cNvPicPr>
          <p:nvPr/>
        </p:nvPicPr>
        <p:blipFill>
          <a:blip r:embed="rId5" cstate="print"/>
          <a:srcRect l="51923" t="10893" r="290" b="32203"/>
          <a:stretch>
            <a:fillRect/>
          </a:stretch>
        </p:blipFill>
        <p:spPr bwMode="auto">
          <a:xfrm>
            <a:off x="5148064" y="5095698"/>
            <a:ext cx="2232248" cy="17623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8" name="Picture 8" descr="I:\20089169542889829.jpg">
            <a:hlinkClick r:id="rId6" action="ppaction://hlinksldjump" tooltip=" 作者及背景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4042" y="1340768"/>
            <a:ext cx="2054357" cy="1540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0" name="Picture 10" descr="I:\20055101705548207.jpg">
            <a:hlinkClick r:id="rId8" action="ppaction://hlinksldjump" tooltip="作业"/>
          </p:cNvPr>
          <p:cNvPicPr>
            <a:picLocks noChangeAspect="1" noChangeArrowheads="1"/>
          </p:cNvPicPr>
          <p:nvPr/>
        </p:nvPicPr>
        <p:blipFill>
          <a:blip r:embed="rId9" cstate="print"/>
          <a:srcRect l="34773" t="7549" r="2935" b="16778"/>
          <a:stretch>
            <a:fillRect/>
          </a:stretch>
        </p:blipFill>
        <p:spPr bwMode="auto">
          <a:xfrm>
            <a:off x="7380312" y="1119606"/>
            <a:ext cx="1763688" cy="16069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1" name="Picture 11" descr="I:\496abff86b334a506c22eb7e.jpg">
            <a:hlinkClick r:id="rId10" action="ppaction://hlinksldjump" tooltip="拓展延伸"/>
          </p:cNvPr>
          <p:cNvPicPr>
            <a:picLocks noChangeAspect="1" noChangeArrowheads="1"/>
          </p:cNvPicPr>
          <p:nvPr/>
        </p:nvPicPr>
        <p:blipFill>
          <a:blip r:embed="rId11" cstate="print"/>
          <a:srcRect l="3538" t="22663" r="38587" b="8995"/>
          <a:stretch>
            <a:fillRect/>
          </a:stretch>
        </p:blipFill>
        <p:spPr bwMode="auto">
          <a:xfrm>
            <a:off x="7092280" y="3501008"/>
            <a:ext cx="2051720" cy="18146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2" name="Picture 12" descr="I:\4da35fd9b96a34efb7fd485b.jpg">
            <a:hlinkClick r:id="rId12" action="ppaction://hlinksldjump" tooltip="品味赏析"/>
          </p:cNvPr>
          <p:cNvPicPr>
            <a:picLocks noChangeAspect="1" noChangeArrowheads="1"/>
          </p:cNvPicPr>
          <p:nvPr/>
        </p:nvPicPr>
        <p:blipFill>
          <a:blip r:embed="rId13" cstate="print"/>
          <a:srcRect l="25588" t="7161" r="40550" b="15980"/>
          <a:stretch>
            <a:fillRect/>
          </a:stretch>
        </p:blipFill>
        <p:spPr bwMode="auto">
          <a:xfrm>
            <a:off x="2411760" y="5229200"/>
            <a:ext cx="2035112" cy="1628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zjl\Pictures\无标题.png">
            <a:hlinkClick r:id="rId14" action="ppaction://hlinksldjump" tooltip="整体感知"/>
          </p:cNvPr>
          <p:cNvPicPr>
            <a:picLocks noChangeAspect="1" noChangeArrowheads="1"/>
          </p:cNvPicPr>
          <p:nvPr/>
        </p:nvPicPr>
        <p:blipFill>
          <a:blip r:embed="rId15" cstate="print"/>
          <a:srcRect t="9360" r="11165" b="12635"/>
          <a:stretch>
            <a:fillRect/>
          </a:stretch>
        </p:blipFill>
        <p:spPr bwMode="auto">
          <a:xfrm>
            <a:off x="683568" y="3573016"/>
            <a:ext cx="2108295" cy="1656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395536" y="2492896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作者及背景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486916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整体感知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93590" y="6311621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品味赏析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2080" y="6334780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小结回顾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24328" y="4941168"/>
            <a:ext cx="16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拓展延伸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84368" y="220486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作业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34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nosky.blog.edu.cn/upload/photo/177085/1144598100_162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3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 txBox="1">
            <a:spLocks/>
          </p:cNvSpPr>
          <p:nvPr/>
        </p:nvSpPr>
        <p:spPr>
          <a:xfrm>
            <a:off x="0" y="980728"/>
            <a:ext cx="8244408" cy="180020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6600" b="1" dirty="0">
                <a:ln w="900" cmpd="sng"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2700000" scaled="1"/>
                    <a:tileRect/>
                  </a:gradFill>
                  <a:prstDash val="solid"/>
                </a:ln>
                <a:solidFill>
                  <a:srgbClr val="FFFF00"/>
                </a:solidFill>
                <a:effectLst>
                  <a:glow rad="139700">
                    <a:srgbClr val="FFFFFF">
                      <a:alpha val="40000"/>
                    </a:srgb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ea"/>
                <a:ea typeface="+mn-ea"/>
                <a:cs typeface="+mj-cs"/>
              </a:rPr>
              <a:t>第一眼  遇见康桥</a:t>
            </a:r>
          </a:p>
        </p:txBody>
      </p:sp>
      <p:sp>
        <p:nvSpPr>
          <p:cNvPr id="4" name="矩形 3"/>
          <p:cNvSpPr/>
          <p:nvPr/>
        </p:nvSpPr>
        <p:spPr>
          <a:xfrm>
            <a:off x="4479925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5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79925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7604" y="3890963"/>
            <a:ext cx="7128792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   </a:t>
            </a:r>
            <a:r>
              <a:rPr lang="zh-CN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 你</a:t>
            </a:r>
            <a:r>
              <a:rPr lang="zh-CN" alt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有怎样的感受</a:t>
            </a:r>
            <a:r>
              <a:rPr lang="en-US" altLang="zh-CN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?</a:t>
            </a:r>
            <a:r>
              <a:rPr lang="zh-CN" alt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这是怎样的康桥</a:t>
            </a:r>
            <a:r>
              <a:rPr lang="en-US" altLang="zh-CN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ea"/>
                <a:ea typeface="+mj-ea"/>
              </a:rPr>
              <a:t>?</a:t>
            </a:r>
            <a:endParaRPr lang="zh-CN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2880747" y="5751512"/>
            <a:ext cx="610936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初读诗歌  整体</a:t>
            </a:r>
            <a:r>
              <a:rPr lang="zh-CN" alt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感知</a:t>
            </a:r>
          </a:p>
        </p:txBody>
      </p:sp>
      <p:sp>
        <p:nvSpPr>
          <p:cNvPr id="13" name="云形 12">
            <a:hlinkClick r:id="rId3" action="ppaction://hlinksldjump"/>
          </p:cNvPr>
          <p:cNvSpPr/>
          <p:nvPr/>
        </p:nvSpPr>
        <p:spPr>
          <a:xfrm>
            <a:off x="683568" y="5949280"/>
            <a:ext cx="1512168" cy="908720"/>
          </a:xfrm>
          <a:prstGeom prst="cloud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519318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9CED0B"/>
                </a:solidFill>
              </a:rPr>
              <a:t>        就像遇见一位清丽的女子，袅袅婷婷，从烟雨江南中走来。</a:t>
            </a:r>
            <a:endParaRPr lang="zh-CN" altLang="en-US" sz="2800" b="1" dirty="0">
              <a:solidFill>
                <a:srgbClr val="9CED0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7" descr="1935703414839245080"/>
          <p:cNvPicPr>
            <a:picLocks noChangeAspect="1" noChangeArrowheads="1"/>
          </p:cNvPicPr>
          <p:nvPr/>
        </p:nvPicPr>
        <p:blipFill>
          <a:blip r:embed="rId2" cstate="print"/>
          <a:srcRect b="-69"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899592" y="692696"/>
            <a:ext cx="72008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6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ea"/>
                <a:ea typeface="+mn-ea"/>
                <a:cs typeface="+mn-cs"/>
              </a:rPr>
              <a:t>第二眼    走近康桥</a:t>
            </a:r>
          </a:p>
        </p:txBody>
      </p:sp>
      <p:sp>
        <p:nvSpPr>
          <p:cNvPr id="6" name="矩形 5"/>
          <p:cNvSpPr/>
          <p:nvPr/>
        </p:nvSpPr>
        <p:spPr>
          <a:xfrm>
            <a:off x="2843808" y="5805264"/>
            <a:ext cx="618150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再读</a:t>
            </a:r>
            <a:r>
              <a:rPr lang="zh-CN" altLang="en-US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诗歌   品味</a:t>
            </a:r>
            <a:r>
              <a:rPr lang="zh-CN" altLang="en-US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赏析</a:t>
            </a:r>
          </a:p>
        </p:txBody>
      </p:sp>
      <p:sp>
        <p:nvSpPr>
          <p:cNvPr id="11" name="云形 10">
            <a:hlinkClick r:id="rId3" action="ppaction://hlinksldjump"/>
          </p:cNvPr>
          <p:cNvSpPr/>
          <p:nvPr/>
        </p:nvSpPr>
        <p:spPr>
          <a:xfrm>
            <a:off x="539552" y="5819874"/>
            <a:ext cx="1512168" cy="908720"/>
          </a:xfrm>
          <a:prstGeom prst="cloud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7" name="内容占位符 2"/>
          <p:cNvSpPr>
            <a:spLocks noGrp="1"/>
          </p:cNvSpPr>
          <p:nvPr>
            <p:ph idx="1"/>
          </p:nvPr>
        </p:nvSpPr>
        <p:spPr>
          <a:xfrm>
            <a:off x="395536" y="2332037"/>
            <a:ext cx="8229600" cy="4525963"/>
          </a:xfrm>
        </p:spPr>
        <p:txBody>
          <a:bodyPr/>
          <a:lstStyle/>
          <a:p>
            <a:r>
              <a:rPr lang="zh-CN" altLang="en-US" sz="4000" dirty="0" smtClean="0"/>
              <a:t>         </a:t>
            </a:r>
            <a:r>
              <a:rPr lang="zh-CN" altLang="zh-CN" sz="4000" dirty="0" smtClean="0"/>
              <a:t>边读边发挥自己的想象力，说说：“</a:t>
            </a:r>
            <a:r>
              <a:rPr lang="zh-CN" altLang="en-US" sz="4000" dirty="0" smtClean="0">
                <a:solidFill>
                  <a:srgbClr val="FF0000"/>
                </a:solidFill>
              </a:rPr>
              <a:t>在富有诗意的文字中，</a:t>
            </a:r>
            <a:r>
              <a:rPr lang="zh-CN" altLang="zh-CN" sz="4000" dirty="0" smtClean="0">
                <a:solidFill>
                  <a:srgbClr val="FF0000"/>
                </a:solidFill>
              </a:rPr>
              <a:t>你看到了什么？你想到了什么？你感受到了什么？”</a:t>
            </a:r>
            <a:endParaRPr lang="zh-CN" altLang="en-US" sz="4000" dirty="0" smtClean="0"/>
          </a:p>
        </p:txBody>
      </p:sp>
      <p:sp>
        <p:nvSpPr>
          <p:cNvPr id="7" name="矩形 6"/>
          <p:cNvSpPr/>
          <p:nvPr/>
        </p:nvSpPr>
        <p:spPr>
          <a:xfrm>
            <a:off x="539552" y="404664"/>
            <a:ext cx="2954656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品味赏析</a:t>
            </a:r>
          </a:p>
        </p:txBody>
      </p:sp>
      <p:pic>
        <p:nvPicPr>
          <p:cNvPr id="8" name="Picture 6" descr="http://www.iuchina.cn/edit/uploadfile/200711/20071112035332321.jpg">
            <a:hlinkClick r:id="rId2" action="ppaction://hlinksldjump" tooltip="返回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65535">
            <a:off x="6712852" y="691843"/>
            <a:ext cx="1190923" cy="161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1691680" y="1412776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方法指导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云形 15">
            <a:hlinkClick r:id="rId4" action="ppaction://hlinksldjump"/>
          </p:cNvPr>
          <p:cNvSpPr/>
          <p:nvPr/>
        </p:nvSpPr>
        <p:spPr>
          <a:xfrm>
            <a:off x="6908261" y="5753967"/>
            <a:ext cx="1512168" cy="908720"/>
          </a:xfrm>
          <a:prstGeom prst="cloud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23" name="十字星 22">
            <a:hlinkClick r:id="rId6" action="ppaction://hlinksldjump"/>
          </p:cNvPr>
          <p:cNvSpPr/>
          <p:nvPr/>
        </p:nvSpPr>
        <p:spPr>
          <a:xfrm>
            <a:off x="2791471" y="6119011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24" name="十字星 23">
            <a:hlinkClick r:id="rId2" action="ppaction://hlinksldjump"/>
          </p:cNvPr>
          <p:cNvSpPr/>
          <p:nvPr/>
        </p:nvSpPr>
        <p:spPr>
          <a:xfrm>
            <a:off x="3286958" y="6119011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5" name="十字星 24">
            <a:hlinkClick r:id="rId7" action="ppaction://hlinksldjump"/>
          </p:cNvPr>
          <p:cNvSpPr/>
          <p:nvPr/>
        </p:nvSpPr>
        <p:spPr>
          <a:xfrm>
            <a:off x="5838692" y="6132928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26" name="十字星 25">
            <a:hlinkClick r:id="rId8" action="ppaction://hlinksldjump"/>
          </p:cNvPr>
          <p:cNvSpPr/>
          <p:nvPr/>
        </p:nvSpPr>
        <p:spPr>
          <a:xfrm>
            <a:off x="5316178" y="6132928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27" name="十字星 26">
            <a:hlinkClick r:id="rId9" action="ppaction://hlinksldjump"/>
          </p:cNvPr>
          <p:cNvSpPr/>
          <p:nvPr/>
        </p:nvSpPr>
        <p:spPr>
          <a:xfrm>
            <a:off x="4768216" y="6122401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8" name="十字星 27">
            <a:hlinkClick r:id="rId10" action="ppaction://hlinksldjump"/>
          </p:cNvPr>
          <p:cNvSpPr/>
          <p:nvPr/>
        </p:nvSpPr>
        <p:spPr>
          <a:xfrm>
            <a:off x="3805724" y="6117007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29" name="十字星 28">
            <a:hlinkClick r:id="rId11" action="ppaction://hlinksldjump"/>
          </p:cNvPr>
          <p:cNvSpPr/>
          <p:nvPr/>
        </p:nvSpPr>
        <p:spPr>
          <a:xfrm>
            <a:off x="4269519" y="6119011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423702" y="5107636"/>
            <a:ext cx="710963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12" action="ppaction://hlinksldjump"/>
              </a:rPr>
              <a:t>教师指路，师生共同赏析第三小节</a:t>
            </a:r>
            <a:endParaRPr lang="zh-CN" altLang="en-US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341112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55976" y="0"/>
            <a:ext cx="4788024" cy="6858000"/>
          </a:xfrm>
          <a:solidFill>
            <a:srgbClr val="FFFF00">
              <a:alpha val="46000"/>
            </a:srgbClr>
          </a:solidFill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/>
              <a:t>       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en-US" b="1" kern="1100" dirty="0" smtClean="0"/>
              <a:t>        </a:t>
            </a:r>
            <a:endParaRPr lang="en-US" altLang="zh-CN" b="1" kern="1100" dirty="0" smtClean="0"/>
          </a:p>
          <a:p>
            <a:pPr marL="0" indent="0">
              <a:buNone/>
            </a:pPr>
            <a:r>
              <a:rPr lang="en-US" altLang="zh-CN" b="1" kern="1100" dirty="0"/>
              <a:t> </a:t>
            </a:r>
            <a:r>
              <a:rPr lang="en-US" altLang="zh-CN" b="1" kern="1100" dirty="0" smtClean="0"/>
              <a:t>        </a:t>
            </a:r>
            <a:r>
              <a:rPr lang="zh-CN" altLang="zh-CN" b="1" kern="1100" dirty="0" smtClean="0"/>
              <a:t>夕阳中的垂柳披着满身的霞光，美丽的倩影倒影在水面上，微风拂过，柔软的柳枝随风招摇，显得亮丽、妩媚、妖娆。</a:t>
            </a:r>
          </a:p>
          <a:p>
            <a:pPr marL="0" indent="0">
              <a:buNone/>
            </a:pPr>
            <a:r>
              <a:rPr lang="zh-CN" altLang="en-US" b="1" kern="1100" dirty="0" smtClean="0"/>
              <a:t>         </a:t>
            </a:r>
            <a:r>
              <a:rPr lang="zh-CN" altLang="zh-CN" b="1" kern="1100" dirty="0" smtClean="0"/>
              <a:t>夕阳吻红了她的脸庞</a:t>
            </a:r>
            <a:r>
              <a:rPr lang="en-US" altLang="zh-CN" b="1" kern="1100" dirty="0" smtClean="0"/>
              <a:t>,</a:t>
            </a:r>
            <a:r>
              <a:rPr lang="zh-CN" altLang="zh-CN" b="1" kern="1100" dirty="0" smtClean="0"/>
              <a:t>正像新娘子含羞脉脉的模样。</a:t>
            </a:r>
          </a:p>
          <a:p>
            <a:endParaRPr lang="zh-CN" altLang="en-US" b="1" dirty="0"/>
          </a:p>
        </p:txBody>
      </p:sp>
      <p:pic>
        <p:nvPicPr>
          <p:cNvPr id="5" name="Picture 6" descr="http://www.iuchina.cn/edit/uploadfile/200711/20071112035332321.jpg">
            <a:hlinkClick r:id="rId2" action="ppaction://hlinksldjump" tooltip="返回图片页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65535">
            <a:off x="7454102" y="5112547"/>
            <a:ext cx="1190923" cy="161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5"/>
          <p:cNvGrpSpPr/>
          <p:nvPr/>
        </p:nvGrpSpPr>
        <p:grpSpPr>
          <a:xfrm>
            <a:off x="0" y="6396335"/>
            <a:ext cx="2483768" cy="461665"/>
            <a:chOff x="6660232" y="6165304"/>
            <a:chExt cx="2483768" cy="461665"/>
          </a:xfrm>
        </p:grpSpPr>
        <p:sp>
          <p:nvSpPr>
            <p:cNvPr id="7" name="矩形 6">
              <a:hlinkClick r:id="rId4" action="ppaction://hlinksldjump" tooltip="返回主页面"/>
            </p:cNvPr>
            <p:cNvSpPr/>
            <p:nvPr/>
          </p:nvSpPr>
          <p:spPr>
            <a:xfrm>
              <a:off x="6660232" y="6165304"/>
              <a:ext cx="2304256" cy="461665"/>
            </a:xfrm>
            <a:prstGeom prst="rect">
              <a:avLst/>
            </a:prstGeom>
            <a:noFill/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  <a:latin typeface="+mj-ea"/>
                  <a:ea typeface="+mj-ea"/>
                  <a:cs typeface="+mn-cs"/>
                </a:rPr>
                <a:t>再 别 康 桥</a:t>
              </a:r>
            </a:p>
          </p:txBody>
        </p:sp>
        <p:sp>
          <p:nvSpPr>
            <p:cNvPr id="8" name="动作按钮: 第一张 7">
              <a:hlinkClick r:id="rId4" action="ppaction://hlinksldjump" highlightClick="1"/>
            </p:cNvPr>
            <p:cNvSpPr/>
            <p:nvPr/>
          </p:nvSpPr>
          <p:spPr>
            <a:xfrm>
              <a:off x="8675440" y="6237312"/>
              <a:ext cx="468560" cy="360040"/>
            </a:xfrm>
            <a:prstGeom prst="actionButtonHome">
              <a:avLst/>
            </a:prstGeom>
            <a:solidFill>
              <a:schemeClr val="accent3">
                <a:alpha val="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 descr="final_1842234116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4355976" cy="6858000"/>
          </a:xfrm>
          <a:prstGeom prst="rect">
            <a:avLst/>
          </a:prstGeom>
        </p:spPr>
      </p:pic>
      <p:sp>
        <p:nvSpPr>
          <p:cNvPr id="14" name="云形 13">
            <a:hlinkClick r:id="rId4" action="ppaction://hlinksldjump"/>
          </p:cNvPr>
          <p:cNvSpPr/>
          <p:nvPr/>
        </p:nvSpPr>
        <p:spPr>
          <a:xfrm>
            <a:off x="5112060" y="5919663"/>
            <a:ext cx="1512168" cy="908720"/>
          </a:xfrm>
          <a:prstGeom prst="cloud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15" name="十字星 14">
            <a:hlinkClick r:id="rId2" action="ppaction://hlinksldjump"/>
          </p:cNvPr>
          <p:cNvSpPr/>
          <p:nvPr/>
        </p:nvSpPr>
        <p:spPr>
          <a:xfrm>
            <a:off x="475378" y="6013983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6" name="十字星 15">
            <a:hlinkClick r:id="rId7" action="ppaction://hlinksldjump"/>
          </p:cNvPr>
          <p:cNvSpPr/>
          <p:nvPr/>
        </p:nvSpPr>
        <p:spPr>
          <a:xfrm>
            <a:off x="970865" y="6013983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7" name="十字星 16">
            <a:hlinkClick r:id="rId8" action="ppaction://hlinksldjump"/>
          </p:cNvPr>
          <p:cNvSpPr/>
          <p:nvPr/>
        </p:nvSpPr>
        <p:spPr>
          <a:xfrm>
            <a:off x="3522599" y="6027900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8" name="十字星 17">
            <a:hlinkClick r:id="rId9" action="ppaction://hlinksldjump"/>
          </p:cNvPr>
          <p:cNvSpPr/>
          <p:nvPr/>
        </p:nvSpPr>
        <p:spPr>
          <a:xfrm>
            <a:off x="3000085" y="6027900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9" name="十字星 18">
            <a:hlinkClick r:id="rId10" action="ppaction://hlinksldjump"/>
          </p:cNvPr>
          <p:cNvSpPr/>
          <p:nvPr/>
        </p:nvSpPr>
        <p:spPr>
          <a:xfrm>
            <a:off x="2452123" y="6017373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0" name="十字星 19">
            <a:hlinkClick r:id="rId11" action="ppaction://hlinksldjump"/>
          </p:cNvPr>
          <p:cNvSpPr/>
          <p:nvPr/>
        </p:nvSpPr>
        <p:spPr>
          <a:xfrm>
            <a:off x="1489631" y="6011979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21" name="十字星 20">
            <a:hlinkClick r:id="rId12" action="ppaction://hlinksldjump"/>
          </p:cNvPr>
          <p:cNvSpPr/>
          <p:nvPr/>
        </p:nvSpPr>
        <p:spPr>
          <a:xfrm>
            <a:off x="1953426" y="6013983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-18979" y="2307"/>
            <a:ext cx="43377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chemeClr val="tx1">
                      <a:alpha val="71000"/>
                    </a:schemeClr>
                  </a:outerShdw>
                </a:effectLst>
                <a:latin typeface="Cambria" pitchFamily="18" charset="0"/>
              </a:rPr>
              <a:t>那河畔的金柳，</a:t>
            </a:r>
          </a:p>
          <a:p>
            <a:pPr lvl="0">
              <a:spcBef>
                <a:spcPts val="0"/>
              </a:spcBef>
              <a:defRPr/>
            </a:pP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chemeClr val="tx1">
                      <a:alpha val="71000"/>
                    </a:schemeClr>
                  </a:outerShdw>
                </a:effectLst>
                <a:latin typeface="Cambria" pitchFamily="18" charset="0"/>
              </a:rPr>
              <a:t>是夕阳中的新娘；</a:t>
            </a:r>
          </a:p>
          <a:p>
            <a:pPr lvl="0">
              <a:spcBef>
                <a:spcPts val="0"/>
              </a:spcBef>
              <a:defRPr/>
            </a:pP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chemeClr val="tx1">
                      <a:alpha val="71000"/>
                    </a:schemeClr>
                  </a:outerShdw>
                </a:effectLst>
                <a:latin typeface="Cambria" pitchFamily="18" charset="0"/>
              </a:rPr>
              <a:t>波光里的艳影，</a:t>
            </a:r>
          </a:p>
          <a:p>
            <a:pPr lvl="0">
              <a:spcBef>
                <a:spcPts val="0"/>
              </a:spcBef>
              <a:defRPr/>
            </a:pP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chemeClr val="tx1">
                      <a:alpha val="71000"/>
                    </a:schemeClr>
                  </a:outerShdw>
                </a:effectLst>
                <a:latin typeface="Cambria" pitchFamily="18" charset="0"/>
              </a:rPr>
              <a:t>在我的心头荡漾。</a:t>
            </a:r>
          </a:p>
        </p:txBody>
      </p:sp>
      <p:sp>
        <p:nvSpPr>
          <p:cNvPr id="10" name="矩形 9"/>
          <p:cNvSpPr/>
          <p:nvPr/>
        </p:nvSpPr>
        <p:spPr>
          <a:xfrm>
            <a:off x="6881842" y="10864"/>
            <a:ext cx="1569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示例</a:t>
            </a:r>
            <a:endParaRPr lang="zh-CN" alt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406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552" y="404664"/>
            <a:ext cx="2954656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品味赏析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0748" y="2492896"/>
            <a:ext cx="74888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       选用你喜欢的方法来展现情境， 可以展示自己搜集的图片，展示自己的画作，配上合适的音乐，</a:t>
            </a:r>
            <a:r>
              <a:rPr lang="zh-CN" altLang="zh-CN" sz="4000" dirty="0" smtClean="0"/>
              <a:t>用富有感染力的语言将</a:t>
            </a:r>
            <a:r>
              <a:rPr lang="zh-CN" altLang="en-US" sz="4000" dirty="0" smtClean="0"/>
              <a:t>诗歌的</a:t>
            </a:r>
            <a:r>
              <a:rPr lang="zh-CN" altLang="zh-CN" sz="4000" dirty="0" smtClean="0"/>
              <a:t>情境表现出来。</a:t>
            </a:r>
            <a:endParaRPr lang="zh-CN" altLang="en-US" sz="4000" dirty="0"/>
          </a:p>
        </p:txBody>
      </p:sp>
      <p:sp>
        <p:nvSpPr>
          <p:cNvPr id="13" name="云形 12">
            <a:hlinkClick r:id="rId2" action="ppaction://hlinksldjump"/>
          </p:cNvPr>
          <p:cNvSpPr/>
          <p:nvPr/>
        </p:nvSpPr>
        <p:spPr>
          <a:xfrm>
            <a:off x="683568" y="5949280"/>
            <a:ext cx="1512168" cy="908720"/>
          </a:xfrm>
          <a:prstGeom prst="cloud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10" name="十字星 9">
            <a:hlinkClick r:id="rId4" action="ppaction://hlinksldjump"/>
          </p:cNvPr>
          <p:cNvSpPr/>
          <p:nvPr/>
        </p:nvSpPr>
        <p:spPr>
          <a:xfrm>
            <a:off x="2902671" y="6121832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1" name="十字星 10">
            <a:hlinkClick r:id="rId5" action="ppaction://hlinksldjump"/>
          </p:cNvPr>
          <p:cNvSpPr/>
          <p:nvPr/>
        </p:nvSpPr>
        <p:spPr>
          <a:xfrm>
            <a:off x="3398158" y="6121832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2" name="十字星 11">
            <a:hlinkClick r:id="rId6" action="ppaction://hlinksldjump"/>
          </p:cNvPr>
          <p:cNvSpPr/>
          <p:nvPr/>
        </p:nvSpPr>
        <p:spPr>
          <a:xfrm>
            <a:off x="5949892" y="6135749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4" name="十字星 13">
            <a:hlinkClick r:id="rId7" action="ppaction://hlinksldjump"/>
          </p:cNvPr>
          <p:cNvSpPr/>
          <p:nvPr/>
        </p:nvSpPr>
        <p:spPr>
          <a:xfrm>
            <a:off x="5427378" y="6135749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7" name="十字星 16">
            <a:hlinkClick r:id="rId8" action="ppaction://hlinksldjump"/>
          </p:cNvPr>
          <p:cNvSpPr/>
          <p:nvPr/>
        </p:nvSpPr>
        <p:spPr>
          <a:xfrm>
            <a:off x="4879416" y="6125222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8" name="十字星 17">
            <a:hlinkClick r:id="rId9" action="ppaction://hlinksldjump"/>
          </p:cNvPr>
          <p:cNvSpPr/>
          <p:nvPr/>
        </p:nvSpPr>
        <p:spPr>
          <a:xfrm>
            <a:off x="3916924" y="6119828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9" name="十字星 18">
            <a:hlinkClick r:id="rId10" action="ppaction://hlinksldjump"/>
          </p:cNvPr>
          <p:cNvSpPr/>
          <p:nvPr/>
        </p:nvSpPr>
        <p:spPr>
          <a:xfrm>
            <a:off x="4380719" y="6121832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514856" y="1327448"/>
            <a:ext cx="4339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小组讨论交流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15990" y="5025950"/>
            <a:ext cx="295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分组展示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415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s0.bedo.cn/attachment/Mon_0901/818425_0237b79c9a64a88.jpg"/>
          <p:cNvPicPr>
            <a:picLocks noChangeAspect="1" noChangeArrowheads="1"/>
          </p:cNvPicPr>
          <p:nvPr/>
        </p:nvPicPr>
        <p:blipFill>
          <a:blip r:embed="rId2" cstate="print"/>
          <a:srcRect b="2503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39552" y="2761506"/>
            <a:ext cx="518477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50800" dir="5400000" algn="ctr" rotWithShape="0">
                    <a:schemeClr val="tx1"/>
                  </a:outerShdw>
                </a:effectLst>
                <a:latin typeface="Cambria" pitchFamily="18" charset="0"/>
              </a:rPr>
              <a:t>轻轻的，我走了，</a:t>
            </a:r>
          </a:p>
          <a:p>
            <a:pPr>
              <a:spcBef>
                <a:spcPts val="0"/>
              </a:spcBef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50800" dir="5400000" algn="ctr" rotWithShape="0">
                    <a:schemeClr val="tx1"/>
                  </a:outerShdw>
                </a:effectLst>
                <a:latin typeface="Cambria" pitchFamily="18" charset="0"/>
              </a:rPr>
              <a:t>正如我轻轻的来；</a:t>
            </a:r>
          </a:p>
          <a:p>
            <a:pPr>
              <a:spcBef>
                <a:spcPts val="0"/>
              </a:spcBef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50800" dir="5400000" algn="ctr" rotWithShape="0">
                    <a:schemeClr val="tx1"/>
                  </a:outerShdw>
                </a:effectLst>
                <a:latin typeface="Cambria" pitchFamily="18" charset="0"/>
              </a:rPr>
              <a:t>我轻轻的招手，</a:t>
            </a:r>
          </a:p>
          <a:p>
            <a:pPr>
              <a:spcBef>
                <a:spcPts val="0"/>
              </a:spcBef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50800" dir="5400000" algn="ctr" rotWithShape="0">
                    <a:schemeClr val="tx1"/>
                  </a:outerShdw>
                </a:effectLst>
                <a:latin typeface="Cambria" pitchFamily="18" charset="0"/>
              </a:rPr>
              <a:t>作别西天的云彩。</a:t>
            </a:r>
          </a:p>
        </p:txBody>
      </p:sp>
      <p:sp>
        <p:nvSpPr>
          <p:cNvPr id="10" name="云形 9">
            <a:hlinkClick r:id="rId3" action="ppaction://hlinksldjump"/>
          </p:cNvPr>
          <p:cNvSpPr/>
          <p:nvPr/>
        </p:nvSpPr>
        <p:spPr>
          <a:xfrm>
            <a:off x="539552" y="5733256"/>
            <a:ext cx="1512168" cy="908720"/>
          </a:xfrm>
          <a:prstGeom prst="cloud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2" name="十字星 1">
            <a:hlinkClick r:id="rId5" action="ppaction://hlinksldjump"/>
          </p:cNvPr>
          <p:cNvSpPr/>
          <p:nvPr/>
        </p:nvSpPr>
        <p:spPr>
          <a:xfrm>
            <a:off x="4584498" y="6187616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9" name="十字星 8">
            <a:hlinkClick r:id="rId6" action="ppaction://hlinksldjump"/>
          </p:cNvPr>
          <p:cNvSpPr/>
          <p:nvPr/>
        </p:nvSpPr>
        <p:spPr>
          <a:xfrm>
            <a:off x="5079985" y="6187616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1" name="十字星 10">
            <a:hlinkClick r:id="rId7" action="ppaction://hlinksldjump"/>
          </p:cNvPr>
          <p:cNvSpPr/>
          <p:nvPr/>
        </p:nvSpPr>
        <p:spPr>
          <a:xfrm>
            <a:off x="7631719" y="6201533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2" name="十字星 11">
            <a:hlinkClick r:id="rId8" action="ppaction://hlinksldjump"/>
          </p:cNvPr>
          <p:cNvSpPr/>
          <p:nvPr/>
        </p:nvSpPr>
        <p:spPr>
          <a:xfrm>
            <a:off x="7109205" y="6201533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3" name="十字星 12">
            <a:hlinkClick r:id="rId9" action="ppaction://hlinksldjump"/>
          </p:cNvPr>
          <p:cNvSpPr/>
          <p:nvPr/>
        </p:nvSpPr>
        <p:spPr>
          <a:xfrm>
            <a:off x="6561243" y="6191006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4" name="十字星 13">
            <a:hlinkClick r:id="rId10" action="ppaction://hlinksldjump"/>
          </p:cNvPr>
          <p:cNvSpPr/>
          <p:nvPr/>
        </p:nvSpPr>
        <p:spPr>
          <a:xfrm>
            <a:off x="5598751" y="6185612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5" name="十字星 14">
            <a:hlinkClick r:id="rId11" action="ppaction://hlinksldjump"/>
          </p:cNvPr>
          <p:cNvSpPr/>
          <p:nvPr/>
        </p:nvSpPr>
        <p:spPr>
          <a:xfrm>
            <a:off x="6062546" y="6187616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pic>
        <p:nvPicPr>
          <p:cNvPr id="1027" name="Picture 3" descr="C:\Documents and Settings\Administrator\桌面\新建文件夹\图片9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4563">
            <a:off x="6848287" y="4439402"/>
            <a:ext cx="1566863" cy="1169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212015" y="3073100"/>
            <a:ext cx="4526281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ts val="5700"/>
              </a:lnSpc>
              <a:spcBef>
                <a:spcPts val="0"/>
              </a:spcBef>
              <a:defRPr/>
            </a:pPr>
            <a:r>
              <a:rPr lang="zh-CN" alt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那河畔的金柳，</a:t>
            </a:r>
          </a:p>
          <a:p>
            <a:pPr>
              <a:lnSpc>
                <a:spcPts val="5700"/>
              </a:lnSpc>
              <a:spcBef>
                <a:spcPts val="0"/>
              </a:spcBef>
              <a:defRPr/>
            </a:pPr>
            <a:r>
              <a:rPr lang="zh-CN" alt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是夕阳中的新娘；</a:t>
            </a:r>
          </a:p>
          <a:p>
            <a:pPr>
              <a:lnSpc>
                <a:spcPts val="5700"/>
              </a:lnSpc>
              <a:spcBef>
                <a:spcPts val="0"/>
              </a:spcBef>
              <a:defRPr/>
            </a:pPr>
            <a:r>
              <a:rPr lang="zh-CN" alt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波光里的艳影，</a:t>
            </a:r>
          </a:p>
          <a:p>
            <a:pPr>
              <a:lnSpc>
                <a:spcPts val="5700"/>
              </a:lnSpc>
              <a:spcBef>
                <a:spcPts val="0"/>
              </a:spcBef>
              <a:defRPr/>
            </a:pPr>
            <a:r>
              <a:rPr lang="zh-CN" alt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在我的心头荡漾。</a:t>
            </a:r>
          </a:p>
        </p:txBody>
      </p:sp>
      <p:pic>
        <p:nvPicPr>
          <p:cNvPr id="25604" name="Picture 5" descr="http://img.bimg.126.net/photo/HZxhUx-DnqicIlFWuUZtiA==/4282923245629984648.jpg">
            <a:hlinkClick r:id="rId2" action="ppaction://hlinksldjump" tooltip="品味赏析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808" y="31452"/>
            <a:ext cx="4052438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云形 11">
            <a:hlinkClick r:id="rId4" action="ppaction://hlinksldjump"/>
          </p:cNvPr>
          <p:cNvSpPr/>
          <p:nvPr/>
        </p:nvSpPr>
        <p:spPr>
          <a:xfrm>
            <a:off x="20496" y="5973477"/>
            <a:ext cx="1512168" cy="908720"/>
          </a:xfrm>
          <a:prstGeom prst="cloud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13" name="云形 12">
            <a:hlinkClick r:id="rId6" action="ppaction://hlinksldjump"/>
          </p:cNvPr>
          <p:cNvSpPr/>
          <p:nvPr/>
        </p:nvSpPr>
        <p:spPr>
          <a:xfrm>
            <a:off x="66859" y="4941168"/>
            <a:ext cx="1145156" cy="746968"/>
          </a:xfrm>
          <a:prstGeom prst="cloud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赏析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7" name="十字星 6">
            <a:hlinkClick r:id="rId7" action="ppaction://hlinksldjump"/>
          </p:cNvPr>
          <p:cNvSpPr/>
          <p:nvPr/>
        </p:nvSpPr>
        <p:spPr>
          <a:xfrm>
            <a:off x="2075693" y="6202661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8" name="十字星 7">
            <a:hlinkClick r:id="rId8" action="ppaction://hlinksldjump"/>
          </p:cNvPr>
          <p:cNvSpPr/>
          <p:nvPr/>
        </p:nvSpPr>
        <p:spPr>
          <a:xfrm>
            <a:off x="2571180" y="6202661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9" name="十字星 8">
            <a:hlinkClick r:id="rId9" action="ppaction://hlinksldjump"/>
          </p:cNvPr>
          <p:cNvSpPr/>
          <p:nvPr/>
        </p:nvSpPr>
        <p:spPr>
          <a:xfrm>
            <a:off x="5122914" y="6216578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1" name="十字星 10">
            <a:hlinkClick r:id="rId10" action="ppaction://hlinksldjump"/>
          </p:cNvPr>
          <p:cNvSpPr/>
          <p:nvPr/>
        </p:nvSpPr>
        <p:spPr>
          <a:xfrm>
            <a:off x="4600400" y="6216578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4" name="十字星 13">
            <a:hlinkClick r:id="rId11" action="ppaction://hlinksldjump"/>
          </p:cNvPr>
          <p:cNvSpPr/>
          <p:nvPr/>
        </p:nvSpPr>
        <p:spPr>
          <a:xfrm>
            <a:off x="4052438" y="6206051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5" name="十字星 14">
            <a:hlinkClick r:id="rId12" action="ppaction://hlinksldjump"/>
          </p:cNvPr>
          <p:cNvSpPr/>
          <p:nvPr/>
        </p:nvSpPr>
        <p:spPr>
          <a:xfrm>
            <a:off x="3089946" y="6200657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6" name="十字星 15">
            <a:hlinkClick r:id="rId13" action="ppaction://hlinksldjump"/>
          </p:cNvPr>
          <p:cNvSpPr/>
          <p:nvPr/>
        </p:nvSpPr>
        <p:spPr>
          <a:xfrm>
            <a:off x="3553741" y="6202661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pic>
        <p:nvPicPr>
          <p:cNvPr id="17" name="图片 16" descr="final_1842234116.gif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543527" y="-27434"/>
            <a:ext cx="3600471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shuicao 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shuicao 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57045">
            <a:off x="6609217" y="4594670"/>
            <a:ext cx="1656184" cy="12421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云形 9">
            <a:hlinkClick r:id="rId4" action="ppaction://hlinksldjump"/>
          </p:cNvPr>
          <p:cNvSpPr/>
          <p:nvPr/>
        </p:nvSpPr>
        <p:spPr>
          <a:xfrm>
            <a:off x="755576" y="5733256"/>
            <a:ext cx="1512168" cy="908720"/>
          </a:xfrm>
          <a:prstGeom prst="cloud">
            <a:avLst/>
          </a:prstGeom>
          <a:blipFill>
            <a:blip r:embed="rId5" cstate="print"/>
            <a:stretch>
              <a:fillRect/>
            </a:stretch>
          </a:blip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003300"/>
                </a:solidFill>
              </a:rPr>
              <a:t>返回</a:t>
            </a:r>
            <a:endParaRPr lang="en-US" altLang="zh-CN" sz="2000" dirty="0" smtClean="0">
              <a:solidFill>
                <a:srgbClr val="0033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003300"/>
                </a:solidFill>
              </a:rPr>
              <a:t>主页面</a:t>
            </a:r>
            <a:endParaRPr lang="zh-CN" altLang="en-US" sz="2000" dirty="0">
              <a:solidFill>
                <a:srgbClr val="003300"/>
              </a:solidFill>
            </a:endParaRPr>
          </a:p>
        </p:txBody>
      </p:sp>
      <p:sp>
        <p:nvSpPr>
          <p:cNvPr id="6" name="十字星 5">
            <a:hlinkClick r:id="rId6" action="ppaction://hlinksldjump"/>
          </p:cNvPr>
          <p:cNvSpPr/>
          <p:nvPr/>
        </p:nvSpPr>
        <p:spPr>
          <a:xfrm>
            <a:off x="2896561" y="6011602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7" name="十字星 6">
            <a:hlinkClick r:id="rId7" action="ppaction://hlinksldjump"/>
          </p:cNvPr>
          <p:cNvSpPr/>
          <p:nvPr/>
        </p:nvSpPr>
        <p:spPr>
          <a:xfrm>
            <a:off x="3392048" y="6011602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8" name="十字星 7">
            <a:hlinkClick r:id="rId8" action="ppaction://hlinksldjump"/>
          </p:cNvPr>
          <p:cNvSpPr/>
          <p:nvPr/>
        </p:nvSpPr>
        <p:spPr>
          <a:xfrm>
            <a:off x="5943782" y="6025519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9" name="十字星 8">
            <a:hlinkClick r:id="rId9" action="ppaction://hlinksldjump"/>
          </p:cNvPr>
          <p:cNvSpPr/>
          <p:nvPr/>
        </p:nvSpPr>
        <p:spPr>
          <a:xfrm>
            <a:off x="5421268" y="6025519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1" name="十字星 10">
            <a:hlinkClick r:id="rId10" action="ppaction://hlinksldjump"/>
          </p:cNvPr>
          <p:cNvSpPr/>
          <p:nvPr/>
        </p:nvSpPr>
        <p:spPr>
          <a:xfrm>
            <a:off x="4873306" y="6014992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2" name="十字星 11">
            <a:hlinkClick r:id="rId11" action="ppaction://hlinksldjump"/>
          </p:cNvPr>
          <p:cNvSpPr/>
          <p:nvPr/>
        </p:nvSpPr>
        <p:spPr>
          <a:xfrm>
            <a:off x="3910814" y="6009598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3" name="十字星 12">
            <a:hlinkClick r:id="rId12" action="ppaction://hlinksldjump"/>
          </p:cNvPr>
          <p:cNvSpPr/>
          <p:nvPr/>
        </p:nvSpPr>
        <p:spPr>
          <a:xfrm>
            <a:off x="4374609" y="6011602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824329" y="407556"/>
            <a:ext cx="5976664" cy="3046988"/>
          </a:xfrm>
          <a:prstGeom prst="rect">
            <a:avLst/>
          </a:prstGeom>
          <a:noFill/>
          <a:effectLst>
            <a:outerShdw blurRad="50800" dist="38100" dir="2700000" algn="tl" rotWithShape="0">
              <a:srgbClr val="7030A0"/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软泥上的青荇，</a:t>
            </a:r>
            <a:endParaRPr lang="en-US" altLang="zh-CN" sz="4800" b="1" dirty="0" smtClean="0">
              <a:solidFill>
                <a:schemeClr val="bg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zh-CN" altLang="en-US" sz="4800" b="1" dirty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油油的在</a:t>
            </a:r>
            <a:r>
              <a:rPr lang="zh-CN" altLang="en-US" sz="4800" b="1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水底招摇；</a:t>
            </a:r>
            <a:endParaRPr lang="en-US" altLang="zh-CN" sz="4800" b="1" dirty="0" smtClean="0">
              <a:solidFill>
                <a:schemeClr val="bg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zh-CN" altLang="en-US" sz="4800" b="1" dirty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在康桥的柔波</a:t>
            </a:r>
            <a:r>
              <a:rPr lang="zh-CN" altLang="en-US" sz="4800" b="1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里，</a:t>
            </a:r>
            <a:endParaRPr lang="en-US" altLang="zh-CN" sz="4800" b="1" dirty="0" smtClean="0">
              <a:solidFill>
                <a:schemeClr val="bg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zh-CN" altLang="en-US" sz="4800" b="1" dirty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我甘心做一</a:t>
            </a:r>
            <a:r>
              <a:rPr lang="zh-CN" altLang="en-US" sz="4800" b="1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条</a:t>
            </a:r>
            <a:r>
              <a:rPr lang="zh-CN" altLang="en-US" sz="4800" b="1" u="sng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水草</a:t>
            </a:r>
            <a:r>
              <a:rPr lang="zh-CN" altLang="en-US" sz="4800" b="1" dirty="0" smtClean="0">
                <a:solidFill>
                  <a:schemeClr val="bg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。</a:t>
            </a:r>
            <a:endParaRPr lang="zh-CN" altLang="en-US" sz="4800" b="1" dirty="0">
              <a:solidFill>
                <a:schemeClr val="bg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4" name="水草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13" cstate="print"/>
          <a:stretch>
            <a:fillRect/>
          </a:stretch>
        </p:blipFill>
        <p:spPr>
          <a:xfrm>
            <a:off x="6497302" y="4483998"/>
            <a:ext cx="1880013" cy="14634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mg3.fengniao.com/album/upload/131/26092/52183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141946" y="2231508"/>
            <a:ext cx="5810250" cy="2941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lnSpc>
                <a:spcPts val="3500"/>
              </a:lnSpc>
              <a:spcBef>
                <a:spcPct val="50000"/>
              </a:spcBef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mbria" pitchFamily="18" charset="0"/>
              </a:rPr>
              <a:t>那榆阴下的一潭，</a:t>
            </a:r>
          </a:p>
          <a:p>
            <a:pPr>
              <a:lnSpc>
                <a:spcPts val="3500"/>
              </a:lnSpc>
              <a:spcBef>
                <a:spcPct val="50000"/>
              </a:spcBef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mbria" pitchFamily="18" charset="0"/>
              </a:rPr>
              <a:t>不是清泉，是天上虹；</a:t>
            </a:r>
          </a:p>
          <a:p>
            <a:pPr>
              <a:lnSpc>
                <a:spcPts val="3500"/>
              </a:lnSpc>
              <a:spcBef>
                <a:spcPct val="50000"/>
              </a:spcBef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mbria" pitchFamily="18" charset="0"/>
                <a:hlinkClick r:id="rId3" action="ppaction://hlinksldjump"/>
              </a:rPr>
              <a:t>揉碎</a:t>
            </a: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mbria" pitchFamily="18" charset="0"/>
              </a:rPr>
              <a:t>在浮藻间，</a:t>
            </a:r>
          </a:p>
          <a:p>
            <a:pPr>
              <a:lnSpc>
                <a:spcPts val="3500"/>
              </a:lnSpc>
              <a:spcBef>
                <a:spcPct val="50000"/>
              </a:spcBef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ambria" pitchFamily="18" charset="0"/>
              </a:rPr>
              <a:t>沉淀着彩虹似的梦。</a:t>
            </a:r>
          </a:p>
        </p:txBody>
      </p:sp>
      <p:sp>
        <p:nvSpPr>
          <p:cNvPr id="12" name="云形 11">
            <a:hlinkClick r:id="rId4" action="ppaction://hlinksldjump"/>
          </p:cNvPr>
          <p:cNvSpPr/>
          <p:nvPr/>
        </p:nvSpPr>
        <p:spPr>
          <a:xfrm>
            <a:off x="395536" y="5661248"/>
            <a:ext cx="1512168" cy="908720"/>
          </a:xfrm>
          <a:prstGeom prst="cloud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8" name="十字星 7">
            <a:hlinkClick r:id="rId6" action="ppaction://hlinksldjump"/>
          </p:cNvPr>
          <p:cNvSpPr/>
          <p:nvPr/>
        </p:nvSpPr>
        <p:spPr>
          <a:xfrm>
            <a:off x="4584498" y="6187616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9" name="十字星 8">
            <a:hlinkClick r:id="rId7" action="ppaction://hlinksldjump"/>
          </p:cNvPr>
          <p:cNvSpPr/>
          <p:nvPr/>
        </p:nvSpPr>
        <p:spPr>
          <a:xfrm>
            <a:off x="5079985" y="6187616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0" name="十字星 9">
            <a:hlinkClick r:id="rId8" action="ppaction://hlinksldjump"/>
          </p:cNvPr>
          <p:cNvSpPr/>
          <p:nvPr/>
        </p:nvSpPr>
        <p:spPr>
          <a:xfrm>
            <a:off x="7631719" y="6201533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1" name="十字星 10">
            <a:hlinkClick r:id="rId9" action="ppaction://hlinksldjump"/>
          </p:cNvPr>
          <p:cNvSpPr/>
          <p:nvPr/>
        </p:nvSpPr>
        <p:spPr>
          <a:xfrm>
            <a:off x="7109205" y="6201533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3" name="十字星 12">
            <a:hlinkClick r:id="rId10" action="ppaction://hlinksldjump"/>
          </p:cNvPr>
          <p:cNvSpPr/>
          <p:nvPr/>
        </p:nvSpPr>
        <p:spPr>
          <a:xfrm>
            <a:off x="6561243" y="6191006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4" name="十字星 13">
            <a:hlinkClick r:id="rId11" action="ppaction://hlinksldjump"/>
          </p:cNvPr>
          <p:cNvSpPr/>
          <p:nvPr/>
        </p:nvSpPr>
        <p:spPr>
          <a:xfrm>
            <a:off x="5598751" y="6185612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5" name="十字星 14">
            <a:hlinkClick r:id="rId12" action="ppaction://hlinksldjump"/>
          </p:cNvPr>
          <p:cNvSpPr/>
          <p:nvPr/>
        </p:nvSpPr>
        <p:spPr>
          <a:xfrm>
            <a:off x="6062546" y="6187616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pic>
        <p:nvPicPr>
          <p:cNvPr id="16" name="Picture 2" descr="http://img3.fengniao.com/album/upload/131/26092/52183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496286">
            <a:off x="7127157" y="4534849"/>
            <a:ext cx="1565920" cy="1174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" name="Picture 7" descr="http://www.askfoto.com/home/attachment/200906/17/1382_1245244779jLj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645024"/>
            <a:ext cx="1826304" cy="11182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2" descr="剑桥大学日记（十六）——《满庭芳：别康桥》 - 倦鸟 - 倦鸟飞翔的天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56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 descr="C:\Users\zjl\Pictures\图片1.jpg">
            <a:hlinkClick r:id="rId4" action="ppaction://hlinksldjump" tooltip="视频回顾"/>
          </p:cNvPr>
          <p:cNvPicPr>
            <a:picLocks noChangeAspect="1" noChangeArrowheads="1"/>
          </p:cNvPicPr>
          <p:nvPr/>
        </p:nvPicPr>
        <p:blipFill>
          <a:blip r:embed="rId5" cstate="print"/>
          <a:srcRect l="51923" t="10893" r="290" b="32203"/>
          <a:stretch>
            <a:fillRect/>
          </a:stretch>
        </p:blipFill>
        <p:spPr bwMode="auto">
          <a:xfrm>
            <a:off x="5148064" y="5095698"/>
            <a:ext cx="2232248" cy="17623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8" name="Picture 8" descr="I:\20089169542889829.jpg">
            <a:hlinkClick r:id="rId6" action="ppaction://hlinksldjump" tooltip=" 作者及背景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4042" y="1340768"/>
            <a:ext cx="2054357" cy="1540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0" name="Picture 10" descr="I:\20055101705548207.jpg">
            <a:hlinkClick r:id="rId8" action="ppaction://hlinksldjump" tooltip="作业"/>
          </p:cNvPr>
          <p:cNvPicPr>
            <a:picLocks noChangeAspect="1" noChangeArrowheads="1"/>
          </p:cNvPicPr>
          <p:nvPr/>
        </p:nvPicPr>
        <p:blipFill>
          <a:blip r:embed="rId9" cstate="print"/>
          <a:srcRect l="34773" t="7549" r="2935" b="16778"/>
          <a:stretch>
            <a:fillRect/>
          </a:stretch>
        </p:blipFill>
        <p:spPr bwMode="auto">
          <a:xfrm>
            <a:off x="7380312" y="1119606"/>
            <a:ext cx="1763688" cy="16069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1" name="Picture 11" descr="I:\496abff86b334a506c22eb7e.jpg">
            <a:hlinkClick r:id="rId10" action="ppaction://hlinksldjump" tooltip="拓展延伸"/>
          </p:cNvPr>
          <p:cNvPicPr>
            <a:picLocks noChangeAspect="1" noChangeArrowheads="1"/>
          </p:cNvPicPr>
          <p:nvPr/>
        </p:nvPicPr>
        <p:blipFill>
          <a:blip r:embed="rId11" cstate="print"/>
          <a:srcRect l="3538" t="22663" r="38587" b="8995"/>
          <a:stretch>
            <a:fillRect/>
          </a:stretch>
        </p:blipFill>
        <p:spPr bwMode="auto">
          <a:xfrm>
            <a:off x="7092280" y="3501008"/>
            <a:ext cx="2051720" cy="18146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2" name="Picture 12" descr="I:\4da35fd9b96a34efb7fd485b.jpg">
            <a:hlinkClick r:id="rId12" action="ppaction://hlinksldjump" tooltip="品味赏析"/>
          </p:cNvPr>
          <p:cNvPicPr>
            <a:picLocks noChangeAspect="1" noChangeArrowheads="1"/>
          </p:cNvPicPr>
          <p:nvPr/>
        </p:nvPicPr>
        <p:blipFill>
          <a:blip r:embed="rId13" cstate="print"/>
          <a:srcRect l="25588" t="7161" r="40550" b="15980"/>
          <a:stretch>
            <a:fillRect/>
          </a:stretch>
        </p:blipFill>
        <p:spPr bwMode="auto">
          <a:xfrm>
            <a:off x="2411760" y="5229200"/>
            <a:ext cx="2035112" cy="1628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zjl\Pictures\无标题.png">
            <a:hlinkClick r:id="rId14" action="ppaction://hlinksldjump" tooltip="整体感知"/>
          </p:cNvPr>
          <p:cNvPicPr>
            <a:picLocks noChangeAspect="1" noChangeArrowheads="1"/>
          </p:cNvPicPr>
          <p:nvPr/>
        </p:nvPicPr>
        <p:blipFill>
          <a:blip r:embed="rId15" cstate="print"/>
          <a:srcRect t="9360" r="11165" b="12635"/>
          <a:stretch>
            <a:fillRect/>
          </a:stretch>
        </p:blipFill>
        <p:spPr bwMode="auto">
          <a:xfrm>
            <a:off x="683568" y="3573016"/>
            <a:ext cx="2108295" cy="1656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395536" y="2492896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作者及背景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486916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整体感知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93590" y="6311621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品味赏析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2080" y="6334780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小结回顾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24328" y="4941168"/>
            <a:ext cx="16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拓展延伸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84368" y="220486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作业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deskcar.com/desktop/else/2004216102657/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7515" y="-27817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787084" y="1772816"/>
            <a:ext cx="5810250" cy="3019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eaLnBrk="0" fontAlgn="auto" hangingPunct="0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 pitchFamily="18" charset="0"/>
              <a:buNone/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寻梦？撑一支长篙，</a:t>
            </a:r>
            <a:endParaRPr lang="zh-CN" altLang="en-US" sz="2000" b="1" dirty="0">
              <a:solidFill>
                <a:srgbClr val="FFFF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  <a:cs typeface="+mn-cs"/>
            </a:endParaRPr>
          </a:p>
          <a:p>
            <a:pPr eaLnBrk="0" fontAlgn="auto" hangingPunct="0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 pitchFamily="18" charset="0"/>
              <a:buNone/>
              <a:defRPr/>
            </a:pPr>
            <a:r>
              <a:rPr lang="zh-CN" altLang="en-US" sz="2000" b="1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　　　</a:t>
            </a:r>
          </a:p>
          <a:p>
            <a:pPr eaLnBrk="0" fontAlgn="auto" hangingPunct="0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 pitchFamily="18" charset="0"/>
              <a:buNone/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向青草更青处漫溯；</a:t>
            </a:r>
            <a:endParaRPr lang="zh-CN" altLang="en-US" sz="2000" b="1" dirty="0">
              <a:solidFill>
                <a:srgbClr val="FFFF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  <a:cs typeface="+mn-cs"/>
            </a:endParaRPr>
          </a:p>
          <a:p>
            <a:pPr eaLnBrk="0" fontAlgn="auto" hangingPunct="0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 pitchFamily="18" charset="0"/>
              <a:buNone/>
              <a:defRPr/>
            </a:pPr>
            <a:r>
              <a:rPr lang="zh-CN" altLang="en-US" sz="2000" b="1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　　</a:t>
            </a:r>
          </a:p>
          <a:p>
            <a:pPr eaLnBrk="0" fontAlgn="auto" hangingPunct="0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 pitchFamily="18" charset="0"/>
              <a:buNone/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满载一船星辉，</a:t>
            </a:r>
          </a:p>
          <a:p>
            <a:pPr eaLnBrk="0" fontAlgn="auto" hangingPunct="0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 pitchFamily="18" charset="0"/>
              <a:buNone/>
              <a:defRPr/>
            </a:pPr>
            <a:r>
              <a:rPr lang="zh-CN" altLang="en-US" sz="2000" b="1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　　</a:t>
            </a:r>
          </a:p>
          <a:p>
            <a:pPr eaLnBrk="0" fontAlgn="auto" hangingPunct="0">
              <a:lnSpc>
                <a:spcPts val="3200"/>
              </a:lnSpc>
              <a:spcBef>
                <a:spcPts val="0"/>
              </a:spcBef>
              <a:spcAft>
                <a:spcPts val="0"/>
              </a:spcAft>
              <a:buSzPct val="100000"/>
              <a:buFont typeface="Times New Roman" pitchFamily="18" charset="0"/>
              <a:buNone/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在星辉斑斓里放歌。</a:t>
            </a:r>
          </a:p>
        </p:txBody>
      </p:sp>
      <p:pic>
        <p:nvPicPr>
          <p:cNvPr id="4" name="Picture 2" descr="http://www.deskcar.com/desktop/else/2004216102657/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212821">
            <a:off x="7057414" y="4430253"/>
            <a:ext cx="1691680" cy="1268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云形 8">
            <a:hlinkClick r:id="rId3" action="ppaction://hlinksldjump"/>
          </p:cNvPr>
          <p:cNvSpPr/>
          <p:nvPr/>
        </p:nvSpPr>
        <p:spPr>
          <a:xfrm>
            <a:off x="683568" y="5949280"/>
            <a:ext cx="1512168" cy="908720"/>
          </a:xfrm>
          <a:prstGeom prst="cloud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6" name="十字星 5">
            <a:hlinkClick r:id="rId5" action="ppaction://hlinksldjump"/>
          </p:cNvPr>
          <p:cNvSpPr/>
          <p:nvPr/>
        </p:nvSpPr>
        <p:spPr>
          <a:xfrm>
            <a:off x="4584498" y="6201532"/>
            <a:ext cx="420613" cy="440443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7" name="十字星 6">
            <a:hlinkClick r:id="rId6" action="ppaction://hlinksldjump"/>
          </p:cNvPr>
          <p:cNvSpPr/>
          <p:nvPr/>
        </p:nvSpPr>
        <p:spPr>
          <a:xfrm>
            <a:off x="5079985" y="6201532"/>
            <a:ext cx="420613" cy="440443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8" name="十字星 7">
            <a:hlinkClick r:id="rId7" action="ppaction://hlinksldjump"/>
          </p:cNvPr>
          <p:cNvSpPr/>
          <p:nvPr/>
        </p:nvSpPr>
        <p:spPr>
          <a:xfrm>
            <a:off x="7631719" y="6215449"/>
            <a:ext cx="420613" cy="440443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0" name="十字星 9">
            <a:hlinkClick r:id="rId8" action="ppaction://hlinksldjump"/>
          </p:cNvPr>
          <p:cNvSpPr/>
          <p:nvPr/>
        </p:nvSpPr>
        <p:spPr>
          <a:xfrm>
            <a:off x="7109205" y="6215449"/>
            <a:ext cx="420613" cy="440443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1" name="十字星 10">
            <a:hlinkClick r:id="rId9" action="ppaction://hlinksldjump"/>
          </p:cNvPr>
          <p:cNvSpPr/>
          <p:nvPr/>
        </p:nvSpPr>
        <p:spPr>
          <a:xfrm>
            <a:off x="6561243" y="6204922"/>
            <a:ext cx="420613" cy="440443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2" name="十字星 11">
            <a:hlinkClick r:id="rId10" action="ppaction://hlinksldjump"/>
          </p:cNvPr>
          <p:cNvSpPr/>
          <p:nvPr/>
        </p:nvSpPr>
        <p:spPr>
          <a:xfrm>
            <a:off x="5598751" y="6199528"/>
            <a:ext cx="420613" cy="440443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3" name="十字星 12">
            <a:hlinkClick r:id="rId11" action="ppaction://hlinksldjump"/>
          </p:cNvPr>
          <p:cNvSpPr/>
          <p:nvPr/>
        </p:nvSpPr>
        <p:spPr>
          <a:xfrm>
            <a:off x="6062546" y="6201532"/>
            <a:ext cx="420613" cy="440443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7" descr="http://blog.oeeee.com/aspspaw/UploadFile/200799181567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3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115616" y="2492896"/>
            <a:ext cx="5334000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ts val="1200"/>
              </a:spcBef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" pitchFamily="18" charset="0"/>
              </a:rPr>
              <a:t>但我不能放歌，</a:t>
            </a:r>
          </a:p>
          <a:p>
            <a:pPr>
              <a:spcBef>
                <a:spcPts val="1200"/>
              </a:spcBef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" pitchFamily="18" charset="0"/>
              </a:rPr>
              <a:t>悄悄是别离的笙箫；</a:t>
            </a:r>
          </a:p>
          <a:p>
            <a:pPr>
              <a:spcBef>
                <a:spcPts val="1200"/>
              </a:spcBef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" pitchFamily="18" charset="0"/>
              </a:rPr>
              <a:t>夏虫也为我沉默，</a:t>
            </a:r>
          </a:p>
          <a:p>
            <a:pPr>
              <a:spcBef>
                <a:spcPts val="1200"/>
              </a:spcBef>
              <a:defRPr/>
            </a:pPr>
            <a:r>
              <a:rPr lang="zh-CN" altLang="en-US" sz="4400" b="1" dirty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mbria" pitchFamily="18" charset="0"/>
              </a:rPr>
              <a:t>沉默是今晚的康桥。</a:t>
            </a:r>
          </a:p>
        </p:txBody>
      </p:sp>
      <p:sp>
        <p:nvSpPr>
          <p:cNvPr id="10" name="云形 9">
            <a:hlinkClick r:id="rId3" action="ppaction://hlinksldjump"/>
          </p:cNvPr>
          <p:cNvSpPr/>
          <p:nvPr/>
        </p:nvSpPr>
        <p:spPr>
          <a:xfrm>
            <a:off x="683568" y="5949280"/>
            <a:ext cx="1512168" cy="908720"/>
          </a:xfrm>
          <a:prstGeom prst="cloud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6" name="十字星 5">
            <a:hlinkClick r:id="rId5" action="ppaction://hlinksldjump"/>
          </p:cNvPr>
          <p:cNvSpPr/>
          <p:nvPr/>
        </p:nvSpPr>
        <p:spPr>
          <a:xfrm>
            <a:off x="4584498" y="6187616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8" name="十字星 7">
            <a:hlinkClick r:id="rId6" action="ppaction://hlinksldjump"/>
          </p:cNvPr>
          <p:cNvSpPr/>
          <p:nvPr/>
        </p:nvSpPr>
        <p:spPr>
          <a:xfrm>
            <a:off x="5079985" y="6187616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9" name="十字星 8">
            <a:hlinkClick r:id="rId7" action="ppaction://hlinksldjump"/>
          </p:cNvPr>
          <p:cNvSpPr/>
          <p:nvPr/>
        </p:nvSpPr>
        <p:spPr>
          <a:xfrm>
            <a:off x="7631719" y="6201533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1" name="十字星 10">
            <a:hlinkClick r:id="rId8" action="ppaction://hlinksldjump"/>
          </p:cNvPr>
          <p:cNvSpPr/>
          <p:nvPr/>
        </p:nvSpPr>
        <p:spPr>
          <a:xfrm>
            <a:off x="7109205" y="6201533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2" name="十字星 11">
            <a:hlinkClick r:id="rId9" action="ppaction://hlinksldjump"/>
          </p:cNvPr>
          <p:cNvSpPr/>
          <p:nvPr/>
        </p:nvSpPr>
        <p:spPr>
          <a:xfrm>
            <a:off x="6561243" y="6191006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3" name="十字星 12">
            <a:hlinkClick r:id="rId10" action="ppaction://hlinksldjump"/>
          </p:cNvPr>
          <p:cNvSpPr/>
          <p:nvPr/>
        </p:nvSpPr>
        <p:spPr>
          <a:xfrm>
            <a:off x="5598751" y="6185612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4" name="十字星 13">
            <a:hlinkClick r:id="rId11" action="ppaction://hlinksldjump"/>
          </p:cNvPr>
          <p:cNvSpPr/>
          <p:nvPr/>
        </p:nvSpPr>
        <p:spPr>
          <a:xfrm>
            <a:off x="6062546" y="6187616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pic>
        <p:nvPicPr>
          <p:cNvPr id="15" name="Picture 7" descr="http://blog.oeeee.com/aspspaw/UploadFile/200799181567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051951">
            <a:off x="7334309" y="4655079"/>
            <a:ext cx="1436047" cy="10608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30411" y="1988840"/>
            <a:ext cx="5219700" cy="303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lnSpc>
                <a:spcPts val="37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C00000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悄悄的，我走了，</a:t>
            </a:r>
          </a:p>
          <a:p>
            <a:pPr fontAlgn="auto">
              <a:lnSpc>
                <a:spcPts val="37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C00000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正如我悄悄的来；</a:t>
            </a:r>
          </a:p>
          <a:p>
            <a:pPr fontAlgn="auto">
              <a:lnSpc>
                <a:spcPts val="37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C00000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我挥一挥衣袖，</a:t>
            </a:r>
          </a:p>
          <a:p>
            <a:pPr fontAlgn="auto">
              <a:lnSpc>
                <a:spcPts val="37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C00000"/>
                </a:solidFill>
                <a:effectLst>
                  <a:glow rad="228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不带走一片云彩。</a:t>
            </a:r>
          </a:p>
        </p:txBody>
      </p:sp>
      <p:pic>
        <p:nvPicPr>
          <p:cNvPr id="32771" name="Picture 2" descr="http://www.wchol.com/upimg/allimg/0703/1_04110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333375"/>
            <a:ext cx="4286250" cy="51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www.wchol.com/upimg/allimg/0703/1_04110540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74377">
            <a:off x="7319689" y="4466688"/>
            <a:ext cx="1309485" cy="15835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云形 8">
            <a:hlinkClick r:id="rId4" action="ppaction://hlinksldjump"/>
          </p:cNvPr>
          <p:cNvSpPr/>
          <p:nvPr/>
        </p:nvSpPr>
        <p:spPr>
          <a:xfrm>
            <a:off x="683568" y="5949280"/>
            <a:ext cx="1512168" cy="908720"/>
          </a:xfrm>
          <a:prstGeom prst="cloud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6" name="十字星 5">
            <a:hlinkClick r:id="rId3" action="ppaction://hlinksldjump"/>
          </p:cNvPr>
          <p:cNvSpPr/>
          <p:nvPr/>
        </p:nvSpPr>
        <p:spPr>
          <a:xfrm>
            <a:off x="4584498" y="6187616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7" name="十字星 6">
            <a:hlinkClick r:id="rId6" action="ppaction://hlinksldjump"/>
          </p:cNvPr>
          <p:cNvSpPr/>
          <p:nvPr/>
        </p:nvSpPr>
        <p:spPr>
          <a:xfrm>
            <a:off x="5079985" y="6187616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8" name="十字星 7">
            <a:hlinkClick r:id="rId7" action="ppaction://hlinksldjump"/>
          </p:cNvPr>
          <p:cNvSpPr/>
          <p:nvPr/>
        </p:nvSpPr>
        <p:spPr>
          <a:xfrm>
            <a:off x="7631719" y="6201533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0" name="十字星 9">
            <a:hlinkClick r:id="rId8" action="ppaction://hlinksldjump"/>
          </p:cNvPr>
          <p:cNvSpPr/>
          <p:nvPr/>
        </p:nvSpPr>
        <p:spPr>
          <a:xfrm>
            <a:off x="7109205" y="6201533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1" name="十字星 10">
            <a:hlinkClick r:id="rId9" action="ppaction://hlinksldjump"/>
          </p:cNvPr>
          <p:cNvSpPr/>
          <p:nvPr/>
        </p:nvSpPr>
        <p:spPr>
          <a:xfrm>
            <a:off x="6561243" y="6191006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12" name="十字星 11">
            <a:hlinkClick r:id="rId10" action="ppaction://hlinksldjump"/>
          </p:cNvPr>
          <p:cNvSpPr/>
          <p:nvPr/>
        </p:nvSpPr>
        <p:spPr>
          <a:xfrm>
            <a:off x="5598751" y="6185612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3" name="十字星 12">
            <a:hlinkClick r:id="rId11" action="ppaction://hlinksldjump"/>
          </p:cNvPr>
          <p:cNvSpPr/>
          <p:nvPr/>
        </p:nvSpPr>
        <p:spPr>
          <a:xfrm>
            <a:off x="6062546" y="6187616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" name="Picture 7" descr="http://www.askfoto.com/home/attachment/200906/17/1382_1245244779jLj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645024"/>
            <a:ext cx="1826304" cy="11182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2" descr="剑桥大学日记（十六）——《满庭芳：别康桥》 - 倦鸟 - 倦鸟飞翔的天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56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 descr="C:\Users\zjl\Pictures\图片1.jpg">
            <a:hlinkClick r:id="rId4" action="ppaction://hlinksldjump" tooltip="视频回顾"/>
          </p:cNvPr>
          <p:cNvPicPr>
            <a:picLocks noChangeAspect="1" noChangeArrowheads="1"/>
          </p:cNvPicPr>
          <p:nvPr/>
        </p:nvPicPr>
        <p:blipFill>
          <a:blip r:embed="rId5" cstate="print"/>
          <a:srcRect l="51923" t="10893" r="290" b="32203"/>
          <a:stretch>
            <a:fillRect/>
          </a:stretch>
        </p:blipFill>
        <p:spPr bwMode="auto">
          <a:xfrm>
            <a:off x="5148064" y="5095698"/>
            <a:ext cx="2232248" cy="17623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8" name="Picture 8" descr="I:\20089169542889829.jpg">
            <a:hlinkClick r:id="rId6" action="ppaction://hlinksldjump" tooltip=" 作者及背景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4042" y="1340768"/>
            <a:ext cx="2054357" cy="1540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0" name="Picture 10" descr="I:\20055101705548207.jpg">
            <a:hlinkClick r:id="rId8" action="ppaction://hlinksldjump" tooltip="作业"/>
          </p:cNvPr>
          <p:cNvPicPr>
            <a:picLocks noChangeAspect="1" noChangeArrowheads="1"/>
          </p:cNvPicPr>
          <p:nvPr/>
        </p:nvPicPr>
        <p:blipFill>
          <a:blip r:embed="rId9" cstate="print"/>
          <a:srcRect l="34773" t="7549" r="2935" b="16778"/>
          <a:stretch>
            <a:fillRect/>
          </a:stretch>
        </p:blipFill>
        <p:spPr bwMode="auto">
          <a:xfrm>
            <a:off x="7380312" y="1119606"/>
            <a:ext cx="1763688" cy="16069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1" name="Picture 11" descr="I:\496abff86b334a506c22eb7e.jpg">
            <a:hlinkClick r:id="rId10" action="ppaction://hlinksldjump" tooltip="拓展延伸"/>
          </p:cNvPr>
          <p:cNvPicPr>
            <a:picLocks noChangeAspect="1" noChangeArrowheads="1"/>
          </p:cNvPicPr>
          <p:nvPr/>
        </p:nvPicPr>
        <p:blipFill>
          <a:blip r:embed="rId11" cstate="print"/>
          <a:srcRect l="3538" t="22663" r="38587" b="8995"/>
          <a:stretch>
            <a:fillRect/>
          </a:stretch>
        </p:blipFill>
        <p:spPr bwMode="auto">
          <a:xfrm>
            <a:off x="7092280" y="3501008"/>
            <a:ext cx="2051720" cy="18146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72" name="Picture 12" descr="I:\4da35fd9b96a34efb7fd485b.jpg">
            <a:hlinkClick r:id="rId12" action="ppaction://hlinksldjump" tooltip="品味赏析"/>
          </p:cNvPr>
          <p:cNvPicPr>
            <a:picLocks noChangeAspect="1" noChangeArrowheads="1"/>
          </p:cNvPicPr>
          <p:nvPr/>
        </p:nvPicPr>
        <p:blipFill>
          <a:blip r:embed="rId13" cstate="print"/>
          <a:srcRect l="25588" t="7161" r="40550" b="15980"/>
          <a:stretch>
            <a:fillRect/>
          </a:stretch>
        </p:blipFill>
        <p:spPr bwMode="auto">
          <a:xfrm>
            <a:off x="2411760" y="5229200"/>
            <a:ext cx="2035112" cy="1628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zjl\Pictures\无标题.png">
            <a:hlinkClick r:id="rId14" action="ppaction://hlinksldjump" tooltip="整体感知"/>
          </p:cNvPr>
          <p:cNvPicPr>
            <a:picLocks noChangeAspect="1" noChangeArrowheads="1"/>
          </p:cNvPicPr>
          <p:nvPr/>
        </p:nvPicPr>
        <p:blipFill>
          <a:blip r:embed="rId15" cstate="print"/>
          <a:srcRect t="9360" r="11165" b="12635"/>
          <a:stretch>
            <a:fillRect/>
          </a:stretch>
        </p:blipFill>
        <p:spPr bwMode="auto">
          <a:xfrm>
            <a:off x="683568" y="3573016"/>
            <a:ext cx="2108295" cy="1656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395536" y="2492896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作者及背景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486916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整体感知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93590" y="6311621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品味赏析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92080" y="6334780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小结回顾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24328" y="4941168"/>
            <a:ext cx="161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拓展延伸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84368" y="220486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FF00"/>
                </a:solidFill>
              </a:rPr>
              <a:t>作业</a:t>
            </a:r>
            <a:endParaRPr lang="zh-CN" altLang="en-US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34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8" descr="DSC00531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>
            <a:hlinkClick r:id="rId3" action="ppaction://hlinkfile"/>
          </p:cNvPr>
          <p:cNvSpPr/>
          <p:nvPr/>
        </p:nvSpPr>
        <p:spPr>
          <a:xfrm>
            <a:off x="6475617" y="404664"/>
            <a:ext cx="2031325" cy="6264695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vert="eaVert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6000" b="1" spc="30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rgbClr val="FFFF00">
                      <a:alpha val="40000"/>
                    </a:srgb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ea"/>
                <a:ea typeface="+mn-ea"/>
                <a:cs typeface="+mn-cs"/>
              </a:rPr>
              <a:t>第三眼   </a:t>
            </a:r>
            <a:endParaRPr lang="en-US" altLang="zh-CN" sz="6000" b="1" spc="30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rgbClr val="FFFF00">
                    <a:alpha val="40000"/>
                  </a:srgb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ea"/>
              <a:ea typeface="+mn-ea"/>
              <a:cs typeface="+mn-cs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zh-CN" altLang="en-US" sz="6000" b="1" spc="30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rgbClr val="FFFF00">
                      <a:alpha val="40000"/>
                    </a:srgb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ea"/>
                <a:ea typeface="+mn-ea"/>
                <a:cs typeface="+mn-cs"/>
              </a:rPr>
              <a:t>     </a:t>
            </a:r>
            <a:r>
              <a:rPr lang="en-US" altLang="zh-CN" sz="6000" b="1" spc="30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rgbClr val="FFFF00">
                      <a:alpha val="40000"/>
                    </a:srgb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ea"/>
                <a:ea typeface="+mn-ea"/>
                <a:cs typeface="+mn-cs"/>
              </a:rPr>
              <a:t> </a:t>
            </a:r>
            <a:r>
              <a:rPr lang="en-US" altLang="zh-CN" sz="6000" b="1" spc="3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rgbClr val="FFFF00">
                      <a:alpha val="40000"/>
                    </a:srgb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ea"/>
                <a:ea typeface="+mn-ea"/>
                <a:cs typeface="+mn-cs"/>
              </a:rPr>
              <a:t> </a:t>
            </a:r>
            <a:r>
              <a:rPr lang="zh-CN" altLang="en-US" sz="6000" b="1" spc="3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rgbClr val="FFFF00">
                      <a:alpha val="40000"/>
                    </a:srgb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ea"/>
                <a:ea typeface="+mn-ea"/>
                <a:cs typeface="+mn-cs"/>
              </a:rPr>
              <a:t>回望</a:t>
            </a:r>
            <a:r>
              <a:rPr lang="zh-CN" altLang="en-US" sz="6000" b="1" spc="30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rgbClr val="FFFF00">
                      <a:alpha val="40000"/>
                    </a:srgb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ea"/>
                <a:ea typeface="+mn-ea"/>
                <a:cs typeface="+mn-cs"/>
              </a:rPr>
              <a:t>康桥</a:t>
            </a:r>
          </a:p>
        </p:txBody>
      </p:sp>
      <p:sp>
        <p:nvSpPr>
          <p:cNvPr id="11" name="云形 10">
            <a:hlinkClick r:id="rId4" action="ppaction://hlinksldjump"/>
          </p:cNvPr>
          <p:cNvSpPr/>
          <p:nvPr/>
        </p:nvSpPr>
        <p:spPr>
          <a:xfrm>
            <a:off x="683568" y="5949280"/>
            <a:ext cx="1512168" cy="908720"/>
          </a:xfrm>
          <a:prstGeom prst="cloud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3" name="矩形 2">
            <a:hlinkClick r:id="rId3" action="ppaction://hlinkfile"/>
          </p:cNvPr>
          <p:cNvSpPr/>
          <p:nvPr/>
        </p:nvSpPr>
        <p:spPr>
          <a:xfrm>
            <a:off x="386974" y="3933056"/>
            <a:ext cx="608584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带着感情</a:t>
            </a:r>
            <a:endParaRPr lang="en-US" altLang="zh-CN" sz="5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zh-CN" altLang="en-US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观看视频</a:t>
            </a:r>
            <a:endParaRPr lang="zh-CN" altLang="en-US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404664"/>
            <a:ext cx="295465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方法导航</a:t>
            </a:r>
          </a:p>
        </p:txBody>
      </p:sp>
      <p:sp>
        <p:nvSpPr>
          <p:cNvPr id="34819" name="TextBox 5"/>
          <p:cNvSpPr txBox="1">
            <a:spLocks noChangeArrowheads="1"/>
          </p:cNvSpPr>
          <p:nvPr/>
        </p:nvSpPr>
        <p:spPr bwMode="auto">
          <a:xfrm>
            <a:off x="468313" y="1557338"/>
            <a:ext cx="78486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/>
              <a:t>        今天我们跟着诗人一起游览了他魂牵梦萦的康桥</a:t>
            </a:r>
            <a:r>
              <a:rPr lang="en-US" altLang="zh-CN" sz="3200"/>
              <a:t>.</a:t>
            </a:r>
            <a:r>
              <a:rPr lang="zh-CN" altLang="en-US" sz="3200"/>
              <a:t>诗人并没有说我多么的喜爱康桥</a:t>
            </a:r>
            <a:r>
              <a:rPr lang="en-US" altLang="zh-CN" sz="3200"/>
              <a:t>,</a:t>
            </a:r>
            <a:r>
              <a:rPr lang="zh-CN" altLang="en-US" sz="3200"/>
              <a:t>多么的留恋康桥</a:t>
            </a:r>
            <a:r>
              <a:rPr lang="en-US" altLang="zh-CN" sz="3200"/>
              <a:t>,</a:t>
            </a:r>
            <a:r>
              <a:rPr lang="zh-CN" altLang="en-US" sz="3200"/>
              <a:t>但是我们从他的字里行间可以真切的感受的到</a:t>
            </a:r>
            <a:r>
              <a:rPr lang="en-US" altLang="zh-CN" sz="3200"/>
              <a:t>.</a:t>
            </a:r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611560" y="4221088"/>
            <a:ext cx="79928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00" b="1" cap="none" spc="0" dirty="0" smtClean="0">
                <a:ln w="24500" cap="sq" cmpd="dbl">
                  <a:solidFill>
                    <a:schemeClr val="tx1"/>
                  </a:solidFill>
                  <a:prstDash val="solid"/>
                  <a:bevel/>
                </a:ln>
                <a:gradFill flip="none" rotWithShape="1">
                  <a:gsLst>
                    <a:gs pos="100000">
                      <a:srgbClr val="A603AB">
                        <a:alpha val="69000"/>
                      </a:srgbClr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融情入景   </a:t>
            </a:r>
            <a:r>
              <a:rPr lang="zh-CN" altLang="en-US" sz="6600" b="1" dirty="0" smtClean="0">
                <a:ln w="24500" cap="sq" cmpd="dbl">
                  <a:solidFill>
                    <a:schemeClr val="tx1"/>
                  </a:solidFill>
                  <a:prstDash val="solid"/>
                  <a:bevel/>
                </a:ln>
                <a:gradFill flip="none" rotWithShape="1">
                  <a:gsLst>
                    <a:gs pos="100000">
                      <a:srgbClr val="A603AB">
                        <a:alpha val="69000"/>
                      </a:srgbClr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情景交融</a:t>
            </a:r>
            <a:endParaRPr lang="zh-CN" altLang="en-US" sz="6600" b="1" cap="none" spc="0" dirty="0">
              <a:ln w="24500" cap="sq" cmpd="dbl">
                <a:solidFill>
                  <a:schemeClr val="tx1"/>
                </a:solidFill>
                <a:prstDash val="solid"/>
                <a:bevel/>
              </a:ln>
              <a:gradFill flip="none" rotWithShape="1">
                <a:gsLst>
                  <a:gs pos="100000">
                    <a:srgbClr val="A603AB">
                      <a:alpha val="69000"/>
                    </a:srgbClr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云形 9">
            <a:hlinkClick r:id="rId2" action="ppaction://hlinksldjump"/>
          </p:cNvPr>
          <p:cNvSpPr/>
          <p:nvPr/>
        </p:nvSpPr>
        <p:spPr>
          <a:xfrm>
            <a:off x="683568" y="5949280"/>
            <a:ext cx="1512168" cy="908720"/>
          </a:xfrm>
          <a:prstGeom prst="cloud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1340768"/>
            <a:ext cx="540060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        </a:t>
            </a:r>
            <a:r>
              <a:rPr lang="zh-CN" altLang="en-US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 让</a:t>
            </a:r>
            <a:r>
              <a:rPr lang="zh-CN" altLang="en-US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  <a:cs typeface="+mn-cs"/>
              </a:rPr>
              <a:t>我们再一次深情的凝望我们的校园，把你记忆中最美的情和景印在心间，诉诸笔端。</a:t>
            </a:r>
          </a:p>
        </p:txBody>
      </p:sp>
      <p:sp>
        <p:nvSpPr>
          <p:cNvPr id="6" name="矩形 5"/>
          <p:cNvSpPr/>
          <p:nvPr/>
        </p:nvSpPr>
        <p:spPr>
          <a:xfrm rot="21136009">
            <a:off x="386218" y="359012"/>
            <a:ext cx="2607167" cy="1107996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5000"/>
                <a:lumOff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6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ea typeface="宋体" pitchFamily="2" charset="-122"/>
              </a:rPr>
              <a:t>拓展</a:t>
            </a:r>
          </a:p>
        </p:txBody>
      </p:sp>
      <p:pic>
        <p:nvPicPr>
          <p:cNvPr id="35844" name="Picture 7" descr="P1010471"/>
          <p:cNvPicPr>
            <a:picLocks noChangeAspect="1" noChangeArrowheads="1"/>
          </p:cNvPicPr>
          <p:nvPr/>
        </p:nvPicPr>
        <p:blipFill>
          <a:blip r:embed="rId3" cstate="print"/>
          <a:srcRect l="38919" t="25959" r="35610" b="38684"/>
          <a:stretch>
            <a:fillRect/>
          </a:stretch>
        </p:blipFill>
        <p:spPr bwMode="auto">
          <a:xfrm>
            <a:off x="5508104" y="332656"/>
            <a:ext cx="3312368" cy="4717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[人间四月天]我等候你（钢琴演奏曲）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00392" y="5805264"/>
            <a:ext cx="304800" cy="304800"/>
          </a:xfrm>
          <a:prstGeom prst="rect">
            <a:avLst/>
          </a:prstGeom>
        </p:spPr>
      </p:pic>
      <p:sp>
        <p:nvSpPr>
          <p:cNvPr id="12" name="云形 11">
            <a:hlinkClick r:id="rId5" action="ppaction://hlinksldjump"/>
          </p:cNvPr>
          <p:cNvSpPr/>
          <p:nvPr/>
        </p:nvSpPr>
        <p:spPr>
          <a:xfrm>
            <a:off x="6372200" y="5949280"/>
            <a:ext cx="1512168" cy="908720"/>
          </a:xfrm>
          <a:prstGeom prst="cloud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08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4860" name="[人间四月天]我等候你（钢琴演奏曲）.mp3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31913" y="6381750"/>
            <a:ext cx="304800" cy="304800"/>
          </a:xfrm>
        </p:spPr>
      </p:pic>
      <p:pic>
        <p:nvPicPr>
          <p:cNvPr id="37892" name="Picture 4" descr="P1010427"/>
          <p:cNvPicPr>
            <a:picLocks noChangeAspect="1" noChangeArrowheads="1"/>
          </p:cNvPicPr>
          <p:nvPr/>
        </p:nvPicPr>
        <p:blipFill>
          <a:blip r:embed="rId4" cstate="print"/>
          <a:srcRect r="16689"/>
          <a:stretch>
            <a:fillRect/>
          </a:stretch>
        </p:blipFill>
        <p:spPr bwMode="auto">
          <a:xfrm>
            <a:off x="1331913" y="692150"/>
            <a:ext cx="13176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6" descr="P10104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692150"/>
            <a:ext cx="136842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7" descr="P101043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738" y="692150"/>
            <a:ext cx="12700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23" descr="P101048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37163" y="692150"/>
            <a:ext cx="1281112" cy="139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24" descr="P101047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16688" y="692150"/>
            <a:ext cx="1328737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28" descr="P101046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92150"/>
            <a:ext cx="1347788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898" name="Group 22"/>
          <p:cNvGrpSpPr>
            <a:grpSpLocks/>
          </p:cNvGrpSpPr>
          <p:nvPr/>
        </p:nvGrpSpPr>
        <p:grpSpPr bwMode="auto">
          <a:xfrm>
            <a:off x="1187450" y="2565400"/>
            <a:ext cx="7956550" cy="1439863"/>
            <a:chOff x="0" y="2341"/>
            <a:chExt cx="11520" cy="1475"/>
          </a:xfrm>
        </p:grpSpPr>
        <p:grpSp>
          <p:nvGrpSpPr>
            <p:cNvPr id="37905" name="Group 20"/>
            <p:cNvGrpSpPr>
              <a:grpSpLocks/>
            </p:cNvGrpSpPr>
            <p:nvPr/>
          </p:nvGrpSpPr>
          <p:grpSpPr bwMode="auto">
            <a:xfrm>
              <a:off x="0" y="2341"/>
              <a:ext cx="5760" cy="1475"/>
              <a:chOff x="0" y="2341"/>
              <a:chExt cx="5760" cy="1475"/>
            </a:xfrm>
          </p:grpSpPr>
          <p:pic>
            <p:nvPicPr>
              <p:cNvPr id="37910" name="Picture 10" descr="P1010442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0" y="2341"/>
                <a:ext cx="1944" cy="1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911" name="Picture 13" descr="P1010445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3816" y="2341"/>
                <a:ext cx="1944" cy="14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912" name="Picture 14" descr="P1010438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1927" y="2341"/>
                <a:ext cx="1967" cy="14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7906" name="Group 19"/>
            <p:cNvGrpSpPr>
              <a:grpSpLocks/>
            </p:cNvGrpSpPr>
            <p:nvPr/>
          </p:nvGrpSpPr>
          <p:grpSpPr bwMode="auto">
            <a:xfrm>
              <a:off x="5760" y="2341"/>
              <a:ext cx="5760" cy="1464"/>
              <a:chOff x="0" y="1207"/>
              <a:chExt cx="5760" cy="1464"/>
            </a:xfrm>
          </p:grpSpPr>
          <p:pic>
            <p:nvPicPr>
              <p:cNvPr id="37907" name="Picture 15" descr="P1010462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1882" y="1207"/>
                <a:ext cx="1951" cy="1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908" name="Picture 17" descr="P1010464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3839" y="1207"/>
                <a:ext cx="1921" cy="14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909" name="Picture 18" descr="P1010482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0" y="1207"/>
                <a:ext cx="1927" cy="14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37899" name="Picture 29" descr="P1010488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2565400"/>
            <a:ext cx="1362075" cy="14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0" name="Picture 35" descr="P1010325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812088" y="692150"/>
            <a:ext cx="1331912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1" name="Picture 45" descr="PA180106"/>
          <p:cNvPicPr>
            <a:picLocks noChangeAspect="1" noChangeArrowheads="1"/>
          </p:cNvPicPr>
          <p:nvPr/>
        </p:nvPicPr>
        <p:blipFill>
          <a:blip r:embed="rId18" cstate="print"/>
          <a:srcRect t="17346" b="19826"/>
          <a:stretch>
            <a:fillRect/>
          </a:stretch>
        </p:blipFill>
        <p:spPr bwMode="auto">
          <a:xfrm>
            <a:off x="0" y="4365625"/>
            <a:ext cx="2232025" cy="168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2" name="Picture 46" descr="PC070147"/>
          <p:cNvPicPr>
            <a:picLocks noChangeAspect="1" noChangeArrowheads="1"/>
          </p:cNvPicPr>
          <p:nvPr/>
        </p:nvPicPr>
        <p:blipFill>
          <a:blip r:embed="rId19" cstate="print"/>
          <a:srcRect b="12245"/>
          <a:stretch>
            <a:fillRect/>
          </a:stretch>
        </p:blipFill>
        <p:spPr bwMode="auto">
          <a:xfrm>
            <a:off x="2268538" y="4365625"/>
            <a:ext cx="2473325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3" name="Picture 47" descr="IMG_7565"/>
          <p:cNvPicPr>
            <a:picLocks noChangeAspect="1" noChangeArrowheads="1"/>
          </p:cNvPicPr>
          <p:nvPr/>
        </p:nvPicPr>
        <p:blipFill>
          <a:blip r:embed="rId20" cstate="print"/>
          <a:srcRect l="3009" r="8044"/>
          <a:stretch>
            <a:fillRect/>
          </a:stretch>
        </p:blipFill>
        <p:spPr bwMode="auto">
          <a:xfrm>
            <a:off x="4716463" y="4365625"/>
            <a:ext cx="2159000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4" name="Picture 48" descr="DSC06276"/>
          <p:cNvPicPr>
            <a:picLocks noChangeAspect="1" noChangeArrowheads="1"/>
          </p:cNvPicPr>
          <p:nvPr/>
        </p:nvPicPr>
        <p:blipFill>
          <a:blip r:embed="rId21" cstate="print"/>
          <a:srcRect l="35022" t="32986" r="29536" b="38605"/>
          <a:stretch>
            <a:fillRect/>
          </a:stretch>
        </p:blipFill>
        <p:spPr bwMode="auto">
          <a:xfrm>
            <a:off x="6838950" y="4365625"/>
            <a:ext cx="2305050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矩形 24">
            <a:hlinkClick r:id="rId22" action="ppaction://hlinksldjump"/>
          </p:cNvPr>
          <p:cNvSpPr/>
          <p:nvPr/>
        </p:nvSpPr>
        <p:spPr>
          <a:xfrm>
            <a:off x="7380312" y="6309320"/>
            <a:ext cx="1584175" cy="369332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j-ea"/>
                <a:ea typeface="+mj-ea"/>
                <a:cs typeface="+mn-cs"/>
              </a:rPr>
              <a:t>再 别 康 桥</a:t>
            </a:r>
          </a:p>
        </p:txBody>
      </p:sp>
    </p:spTree>
    <p:extLst>
      <p:ext uri="{BB962C8B-B14F-4D97-AF65-F5344CB8AC3E}">
        <p14:creationId xmlns:p14="http://schemas.microsoft.com/office/powerpoint/2010/main" val="364692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087" fill="hold"/>
                                        <p:tgtEl>
                                          <p:spTgt spid="348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60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滚动.swf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40258" y="156157"/>
            <a:ext cx="7820173" cy="5865131"/>
          </a:xfrm>
          <a:prstGeom prst="rect">
            <a:avLst/>
          </a:prstGeom>
        </p:spPr>
      </p:pic>
      <p:sp>
        <p:nvSpPr>
          <p:cNvPr id="3" name="云形 2">
            <a:hlinkClick r:id="rId4" action="ppaction://hlinksldjump"/>
          </p:cNvPr>
          <p:cNvSpPr/>
          <p:nvPr/>
        </p:nvSpPr>
        <p:spPr>
          <a:xfrm>
            <a:off x="640259" y="6021288"/>
            <a:ext cx="1512168" cy="908720"/>
          </a:xfrm>
          <a:prstGeom prst="cloud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25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07006" y="2654826"/>
            <a:ext cx="7704855" cy="2849325"/>
          </a:xfrm>
          <a:prstGeom prst="rect">
            <a:avLst/>
          </a:prstGeom>
          <a:noFill/>
        </p:spPr>
        <p:txBody>
          <a:bodyPr>
            <a:prstTxWarp prst="textWave1">
              <a:avLst>
                <a:gd name="adj1" fmla="val 12534"/>
                <a:gd name="adj2" fmla="val 1832"/>
              </a:avLst>
            </a:prstTxWarp>
            <a:spAutoFit/>
            <a:scene3d>
              <a:camera prst="perspectiveRelaxedModerately"/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softRound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400" b="1" cap="all" dirty="0" smtClean="0">
                <a:ln w="0"/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50000" endPos="50000" dist="5000" dir="5400000" sy="-100000" rotWithShape="0"/>
                </a:effectLst>
                <a:latin typeface="黑体" pitchFamily="49" charset="-122"/>
                <a:ea typeface="黑体" pitchFamily="49" charset="-122"/>
              </a:rPr>
              <a:t>品味康桥</a:t>
            </a:r>
            <a:endParaRPr lang="zh-CN" altLang="en-US" sz="5400" b="1" cap="all" dirty="0">
              <a:ln w="0"/>
              <a:blipFill>
                <a:blip r:embed="rId2"/>
                <a:stretch>
                  <a:fillRect/>
                </a:stretch>
              </a:blip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12700" stA="50000" endPos="50000" dist="5000" dir="5400000" sy="-100000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9939" name="矩形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03664">
            <a:off x="3690972" y="449554"/>
            <a:ext cx="4140200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3528" y="2276872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小练笔</a:t>
            </a:r>
            <a:r>
              <a:rPr lang="en-US" altLang="zh-CN" sz="4000" dirty="0" smtClean="0"/>
              <a:t>: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491880" y="548680"/>
            <a:ext cx="5328592" cy="6120680"/>
          </a:xfrm>
        </p:spPr>
        <p:txBody>
          <a:bodyPr/>
          <a:lstStyle/>
          <a:p>
            <a:r>
              <a:rPr lang="zh-CN" altLang="en-US" sz="3600" dirty="0" smtClean="0"/>
              <a:t>         </a:t>
            </a:r>
            <a:r>
              <a:rPr lang="zh-CN" altLang="en-US" sz="3600" dirty="0" smtClean="0">
                <a:solidFill>
                  <a:srgbClr val="FFFF00"/>
                </a:solidFill>
              </a:rPr>
              <a:t>徐志摩</a:t>
            </a:r>
            <a:r>
              <a:rPr lang="zh-CN" altLang="en-US" sz="3600" dirty="0" smtClean="0"/>
              <a:t>，</a:t>
            </a:r>
            <a:r>
              <a:rPr lang="zh-CN" altLang="en-US" sz="3600" dirty="0" smtClean="0">
                <a:solidFill>
                  <a:srgbClr val="FFFFFF"/>
                </a:solidFill>
              </a:rPr>
              <a:t>浙江海宁人，中国著名</a:t>
            </a:r>
            <a:r>
              <a:rPr lang="zh-CN" altLang="en-US" sz="3600" dirty="0" smtClean="0">
                <a:solidFill>
                  <a:srgbClr val="FFFF00"/>
                </a:solidFill>
              </a:rPr>
              <a:t>新月派</a:t>
            </a:r>
            <a:r>
              <a:rPr lang="zh-CN" altLang="en-US" sz="3600" dirty="0" smtClean="0">
                <a:solidFill>
                  <a:srgbClr val="FFFFFF"/>
                </a:solidFill>
              </a:rPr>
              <a:t>现代</a:t>
            </a:r>
            <a:r>
              <a:rPr lang="zh-CN" altLang="en-US" sz="3600" dirty="0" smtClean="0">
                <a:solidFill>
                  <a:srgbClr val="FFFF00"/>
                </a:solidFill>
              </a:rPr>
              <a:t>诗人，散文家</a:t>
            </a:r>
            <a:r>
              <a:rPr lang="zh-CN" altLang="en-US" sz="3600" dirty="0" smtClean="0"/>
              <a:t>，</a:t>
            </a:r>
            <a:r>
              <a:rPr lang="zh-CN" altLang="en-US" sz="3600" dirty="0" smtClean="0">
                <a:solidFill>
                  <a:srgbClr val="002060"/>
                </a:solidFill>
              </a:rPr>
              <a:t>倡导新诗格律，对中国新诗的发展做出了重要的贡献 </a:t>
            </a:r>
            <a:r>
              <a:rPr lang="en-US" altLang="zh-CN" sz="3600" dirty="0" smtClean="0">
                <a:solidFill>
                  <a:srgbClr val="002060"/>
                </a:solidFill>
              </a:rPr>
              <a:t>.</a:t>
            </a:r>
            <a:r>
              <a:rPr lang="zh-CN" altLang="en-US" sz="3600" dirty="0" smtClean="0">
                <a:solidFill>
                  <a:srgbClr val="002060"/>
                </a:solidFill>
              </a:rPr>
              <a:t> </a:t>
            </a:r>
            <a:r>
              <a:rPr lang="en-US" altLang="zh-CN" sz="3600" dirty="0" smtClean="0">
                <a:solidFill>
                  <a:srgbClr val="002060"/>
                </a:solidFill>
              </a:rPr>
              <a:t>1931</a:t>
            </a:r>
            <a:r>
              <a:rPr lang="zh-CN" altLang="en-US" sz="3600" dirty="0" smtClean="0">
                <a:solidFill>
                  <a:srgbClr val="002060"/>
                </a:solidFill>
              </a:rPr>
              <a:t>年</a:t>
            </a:r>
            <a:r>
              <a:rPr lang="en-US" altLang="zh-CN" sz="3600" dirty="0" smtClean="0">
                <a:solidFill>
                  <a:srgbClr val="002060"/>
                </a:solidFill>
              </a:rPr>
              <a:t>11</a:t>
            </a:r>
            <a:r>
              <a:rPr lang="zh-CN" altLang="en-US" sz="3600" dirty="0" smtClean="0">
                <a:solidFill>
                  <a:srgbClr val="002060"/>
                </a:solidFill>
              </a:rPr>
              <a:t>月</a:t>
            </a:r>
            <a:r>
              <a:rPr lang="en-US" altLang="zh-CN" sz="3600" dirty="0" smtClean="0">
                <a:solidFill>
                  <a:srgbClr val="002060"/>
                </a:solidFill>
              </a:rPr>
              <a:t>19</a:t>
            </a:r>
            <a:r>
              <a:rPr lang="zh-CN" altLang="en-US" sz="3600" dirty="0" smtClean="0">
                <a:solidFill>
                  <a:srgbClr val="002060"/>
                </a:solidFill>
              </a:rPr>
              <a:t>日因乘坐的飞机失事去世。沈钧儒是徐志摩的表叔，金庸是徐志摩的姑表弟，琼瑶是徐志摩的表外甥女。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  <p:pic>
        <p:nvPicPr>
          <p:cNvPr id="26626" name="Picture 2" descr="http://news.xinhuanet.com/book/2004-02/23/xinsrc_130201231034671215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333750" cy="5010150"/>
          </a:xfrm>
          <a:prstGeom prst="rect">
            <a:avLst/>
          </a:prstGeom>
          <a:noFill/>
        </p:spPr>
      </p:pic>
      <p:sp>
        <p:nvSpPr>
          <p:cNvPr id="9" name="云形 8">
            <a:hlinkClick r:id="rId3" action="ppaction://hlinksldjump"/>
          </p:cNvPr>
          <p:cNvSpPr/>
          <p:nvPr/>
        </p:nvSpPr>
        <p:spPr>
          <a:xfrm>
            <a:off x="395536" y="5661248"/>
            <a:ext cx="1800200" cy="1196752"/>
          </a:xfrm>
          <a:prstGeom prst="cloud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FF00"/>
                </a:solidFill>
              </a:rPr>
              <a:t>返回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400" dirty="0" smtClean="0">
                <a:solidFill>
                  <a:srgbClr val="FFFF00"/>
                </a:solidFill>
              </a:rPr>
              <a:t>主页面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pic>
        <p:nvPicPr>
          <p:cNvPr id="4" name="Picture 7" descr="http://www.askfoto.com/home/attachment/200906/17/1382_1245244779jLj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772816"/>
            <a:ext cx="6840760" cy="49847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828469" y="548680"/>
            <a:ext cx="568863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谢谢大家！</a:t>
            </a:r>
            <a:endParaRPr lang="zh-CN" altLang="en-US" sz="8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094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图片1.gif"/>
          <p:cNvPicPr>
            <a:picLocks noChangeAspect="1" noChangeArrowheads="1"/>
          </p:cNvPicPr>
          <p:nvPr/>
        </p:nvPicPr>
        <p:blipFill>
          <a:blip r:embed="rId2" cstate="print"/>
          <a:srcRect l="2751" t="2961" r="1963" b="2961"/>
          <a:stretch>
            <a:fillRect/>
          </a:stretch>
        </p:blipFill>
        <p:spPr bwMode="auto">
          <a:xfrm>
            <a:off x="0" y="0"/>
            <a:ext cx="5220072" cy="3808592"/>
          </a:xfrm>
          <a:prstGeom prst="rect">
            <a:avLst/>
          </a:prstGeom>
          <a:noFill/>
        </p:spPr>
      </p:pic>
      <p:pic>
        <p:nvPicPr>
          <p:cNvPr id="3" name="图片 2" descr="final_167805434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3491880" y="3162990"/>
            <a:ext cx="5652120" cy="7856386"/>
          </a:xfrm>
          <a:prstGeom prst="rect">
            <a:avLst/>
          </a:prstGeom>
        </p:spPr>
      </p:pic>
      <p:sp>
        <p:nvSpPr>
          <p:cNvPr id="7" name="云形 6">
            <a:hlinkClick r:id="rId4" action="ppaction://hlinksldjump"/>
          </p:cNvPr>
          <p:cNvSpPr/>
          <p:nvPr/>
        </p:nvSpPr>
        <p:spPr>
          <a:xfrm>
            <a:off x="0" y="5661248"/>
            <a:ext cx="1512168" cy="908720"/>
          </a:xfrm>
          <a:prstGeom prst="cloud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4725144"/>
            <a:ext cx="1296144" cy="720080"/>
            <a:chOff x="755576" y="5877272"/>
            <a:chExt cx="1296144" cy="648072"/>
          </a:xfrm>
        </p:grpSpPr>
        <p:sp>
          <p:nvSpPr>
            <p:cNvPr id="12" name="云形 11">
              <a:hlinkClick r:id="rId6" action="ppaction://hlinksldjump" tooltip="返回"/>
            </p:cNvPr>
            <p:cNvSpPr/>
            <p:nvPr/>
          </p:nvSpPr>
          <p:spPr>
            <a:xfrm>
              <a:off x="755576" y="5877272"/>
              <a:ext cx="1224136" cy="648072"/>
            </a:xfrm>
            <a:prstGeom prst="cloud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>
              <a:hlinkClick r:id="rId6" action="ppaction://hlinksldjump"/>
            </p:cNvPr>
            <p:cNvSpPr txBox="1"/>
            <p:nvPr/>
          </p:nvSpPr>
          <p:spPr>
            <a:xfrm>
              <a:off x="899592" y="5943643"/>
              <a:ext cx="1152128" cy="581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339966"/>
                  </a:solidFill>
                </a:rPr>
                <a:t>  返回</a:t>
              </a:r>
              <a:endParaRPr lang="en-US" altLang="zh-CN" dirty="0" smtClean="0">
                <a:solidFill>
                  <a:srgbClr val="339966"/>
                </a:solidFill>
              </a:endParaRPr>
            </a:p>
            <a:p>
              <a:r>
                <a:rPr lang="zh-CN" altLang="en-US" dirty="0" smtClean="0">
                  <a:solidFill>
                    <a:srgbClr val="339966"/>
                  </a:solidFill>
                </a:rPr>
                <a:t>图片页</a:t>
              </a:r>
              <a:endParaRPr lang="zh-CN" altLang="en-US" dirty="0">
                <a:solidFill>
                  <a:srgbClr val="339966"/>
                </a:solidFill>
              </a:endParaRPr>
            </a:p>
          </p:txBody>
        </p:sp>
      </p:grpSp>
      <p:sp>
        <p:nvSpPr>
          <p:cNvPr id="18" name="十字星 17">
            <a:hlinkClick r:id="rId7" action="ppaction://hlinksldjump"/>
          </p:cNvPr>
          <p:cNvSpPr/>
          <p:nvPr/>
        </p:nvSpPr>
        <p:spPr>
          <a:xfrm>
            <a:off x="4062642" y="6039634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9" name="十字星 18">
            <a:hlinkClick r:id="rId8" action="ppaction://hlinksldjump"/>
          </p:cNvPr>
          <p:cNvSpPr/>
          <p:nvPr/>
        </p:nvSpPr>
        <p:spPr>
          <a:xfrm>
            <a:off x="4558129" y="6039634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0" name="十字星 19">
            <a:hlinkClick r:id="rId9" action="ppaction://hlinksldjump"/>
          </p:cNvPr>
          <p:cNvSpPr/>
          <p:nvPr/>
        </p:nvSpPr>
        <p:spPr>
          <a:xfrm>
            <a:off x="7109863" y="6053551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21" name="十字星 20">
            <a:hlinkClick r:id="rId10" action="ppaction://hlinksldjump"/>
          </p:cNvPr>
          <p:cNvSpPr/>
          <p:nvPr/>
        </p:nvSpPr>
        <p:spPr>
          <a:xfrm>
            <a:off x="6587349" y="6053551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22" name="十字星 21">
            <a:hlinkClick r:id="rId11" action="ppaction://hlinksldjump"/>
          </p:cNvPr>
          <p:cNvSpPr/>
          <p:nvPr/>
        </p:nvSpPr>
        <p:spPr>
          <a:xfrm>
            <a:off x="6039387" y="6043024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3" name="十字星 22">
            <a:hlinkClick r:id="rId6" action="ppaction://hlinksldjump"/>
          </p:cNvPr>
          <p:cNvSpPr/>
          <p:nvPr/>
        </p:nvSpPr>
        <p:spPr>
          <a:xfrm>
            <a:off x="5076895" y="6037630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24" name="十字星 23">
            <a:hlinkClick r:id="rId12" action="ppaction://hlinksldjump"/>
          </p:cNvPr>
          <p:cNvSpPr/>
          <p:nvPr/>
        </p:nvSpPr>
        <p:spPr>
          <a:xfrm>
            <a:off x="5540690" y="6039634"/>
            <a:ext cx="420613" cy="454360"/>
          </a:xfrm>
          <a:prstGeom prst="star4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7" descr="1935703414839245080"/>
          <p:cNvPicPr>
            <a:picLocks noChangeAspect="1" noChangeArrowheads="1"/>
          </p:cNvPicPr>
          <p:nvPr/>
        </p:nvPicPr>
        <p:blipFill>
          <a:blip r:embed="rId2" cstate="print"/>
          <a:srcRect b="-69"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 </a:t>
            </a:r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dirty="0" smtClean="0"/>
          </a:p>
        </p:txBody>
      </p:sp>
      <p:sp>
        <p:nvSpPr>
          <p:cNvPr id="15365" name="内容占位符 2"/>
          <p:cNvSpPr txBox="1">
            <a:spLocks/>
          </p:cNvSpPr>
          <p:nvPr/>
        </p:nvSpPr>
        <p:spPr bwMode="auto">
          <a:xfrm>
            <a:off x="0" y="3645024"/>
            <a:ext cx="9144000" cy="3212975"/>
          </a:xfrm>
          <a:prstGeom prst="rect">
            <a:avLst/>
          </a:prstGeom>
          <a:solidFill>
            <a:srgbClr val="9CED0B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50000"/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徐志摩在康桥时结交了很多学界名流，如著名作家狄更生、吴尔芙、嘉本特、福斯特、哈代、萧伯纳、康拉德；画家傅来义；文学史家威尔斯；著名汉学家魏雷；诗人卡因、毕列茨等。尤其是文艺批评家麦雷和他的夫人，英国著名女作家曼斯菲尔德给徐志摩留下终生难忘的回忆。</a:t>
            </a:r>
          </a:p>
        </p:txBody>
      </p:sp>
      <p:sp>
        <p:nvSpPr>
          <p:cNvPr id="7" name="矩形 6"/>
          <p:cNvSpPr/>
          <p:nvPr/>
        </p:nvSpPr>
        <p:spPr>
          <a:xfrm>
            <a:off x="3131840" y="692696"/>
            <a:ext cx="2031326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7200" b="1" dirty="0">
                <a:ln w="31550" cmpd="sng">
                  <a:gradFill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5400000" scaled="0"/>
                  </a:gradFill>
                  <a:prstDash val="solid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自由</a:t>
            </a:r>
          </a:p>
        </p:txBody>
      </p:sp>
      <p:sp>
        <p:nvSpPr>
          <p:cNvPr id="8" name="矩形 7"/>
          <p:cNvSpPr/>
          <p:nvPr/>
        </p:nvSpPr>
        <p:spPr>
          <a:xfrm>
            <a:off x="6300192" y="692696"/>
            <a:ext cx="1107997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>
              <a:defRPr/>
            </a:pPr>
            <a:r>
              <a:rPr lang="zh-CN" altLang="en-US" sz="7200" b="1" dirty="0">
                <a:ln w="1905">
                  <a:gradFill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美</a:t>
            </a:r>
          </a:p>
        </p:txBody>
      </p:sp>
      <p:sp>
        <p:nvSpPr>
          <p:cNvPr id="13" name="矩形 12"/>
          <p:cNvSpPr/>
          <p:nvPr/>
        </p:nvSpPr>
        <p:spPr>
          <a:xfrm>
            <a:off x="1115616" y="692696"/>
            <a:ext cx="1237203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>
              <a:defRPr/>
            </a:pPr>
            <a:r>
              <a:rPr lang="zh-CN" altLang="en-US" sz="7200" b="1" dirty="0">
                <a:ln w="1905">
                  <a:gradFill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5400000" scaled="0"/>
                  </a:gradFill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45000">
                      <a:srgbClr val="FF7A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隶书"/>
              </a:rPr>
              <a:t>爱</a:t>
            </a:r>
            <a:endParaRPr lang="zh-CN" altLang="en-US" sz="7200" b="1" dirty="0">
              <a:ln w="1905"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</a:ln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45000">
                    <a:srgbClr val="FF7A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188640"/>
            <a:ext cx="6417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徐志摩和康桥的情缘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7544" y="2636912"/>
            <a:ext cx="453201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思想的启迪地 </a:t>
            </a:r>
            <a:endParaRPr lang="en-US" altLang="zh-CN" sz="5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zh-CN" alt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性灵的开启地</a:t>
            </a:r>
            <a:endParaRPr lang="zh-CN" alt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云形 19">
            <a:hlinkClick r:id="rId3" action="ppaction://hlinksldjump"/>
          </p:cNvPr>
          <p:cNvSpPr/>
          <p:nvPr/>
        </p:nvSpPr>
        <p:spPr>
          <a:xfrm>
            <a:off x="7452320" y="5877272"/>
            <a:ext cx="1368152" cy="980728"/>
          </a:xfrm>
          <a:prstGeom prst="cloud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FF00"/>
                </a:solidFill>
              </a:rPr>
              <a:t>返回</a:t>
            </a:r>
            <a:endParaRPr lang="en-US" altLang="zh-CN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dirty="0" smtClean="0">
                <a:solidFill>
                  <a:srgbClr val="FFFF00"/>
                </a:solidFill>
              </a:rPr>
              <a:t>主页面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4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5" grpId="1" animBg="1"/>
      <p:bldP spid="7" grpId="0" build="allAtOnce"/>
      <p:bldP spid="7" grpId="1" build="allAtOnce"/>
      <p:bldP spid="7" grpId="2" build="allAtOnce"/>
      <p:bldP spid="8" grpId="0" build="allAtOnce"/>
      <p:bldP spid="8" grpId="1" build="allAtOnce"/>
      <p:bldP spid="8" grpId="2" build="allAtOnce"/>
      <p:bldP spid="13" grpId="0" build="allAtOnce"/>
      <p:bldP spid="13" grpId="1" build="allAtOnce"/>
      <p:bldP spid="13" grpId="2" build="allAtOnce"/>
      <p:bldP spid="12" grpId="0"/>
      <p:bldP spid="16" grpId="0"/>
      <p:bldP spid="16" grpId="4"/>
      <p:bldP spid="16" grpId="5"/>
      <p:bldP spid="16" grpId="6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7861596099539149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87824" cy="489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1052736"/>
            <a:ext cx="2843808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483768" y="188640"/>
            <a:ext cx="6660232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遇到一生挚爱的女子</a:t>
            </a:r>
            <a:endParaRPr lang="en-US" altLang="zh-CN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zh-CN" alt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林徽因</a:t>
            </a:r>
          </a:p>
        </p:txBody>
      </p:sp>
      <p:sp>
        <p:nvSpPr>
          <p:cNvPr id="9" name="矩形 8"/>
          <p:cNvSpPr/>
          <p:nvPr/>
        </p:nvSpPr>
        <p:spPr>
          <a:xfrm>
            <a:off x="539552" y="5229200"/>
            <a:ext cx="4339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情感的承载地</a:t>
            </a:r>
            <a:endParaRPr lang="zh-CN" alt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007" y="3501008"/>
            <a:ext cx="86869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思想的启迪地 性灵的开启地</a:t>
            </a:r>
            <a:endParaRPr lang="zh-CN" alt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4" action="ppaction://hlinksldjump"/>
          </p:cNvPr>
          <p:cNvSpPr/>
          <p:nvPr/>
        </p:nvSpPr>
        <p:spPr>
          <a:xfrm>
            <a:off x="395536" y="5661248"/>
            <a:ext cx="1800200" cy="1196752"/>
          </a:xfrm>
          <a:prstGeom prst="cloud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FF00"/>
                </a:solidFill>
              </a:rPr>
              <a:t>返回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400" dirty="0" smtClean="0">
                <a:solidFill>
                  <a:srgbClr val="FFFF00"/>
                </a:solidFill>
              </a:rPr>
              <a:t>主页面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6" grpId="2"/>
      <p:bldP spid="6" grpId="3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ctrTitle"/>
          </p:nvPr>
        </p:nvSpPr>
        <p:spPr>
          <a:xfrm>
            <a:off x="685800" y="1173163"/>
            <a:ext cx="7772400" cy="1470025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388" y="2643188"/>
            <a:ext cx="6670675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zh-CN" altLang="en-US">
              <a:cs typeface="+mn-cs"/>
            </a:endParaRPr>
          </a:p>
        </p:txBody>
      </p:sp>
      <p:pic>
        <p:nvPicPr>
          <p:cNvPr id="17412" name="Picture 8" descr="DSC00531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95536" y="188640"/>
            <a:ext cx="7056784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900" cmpd="sng">
                  <a:gradFill flip="none" rotWithShape="1"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5400000" scaled="0"/>
                    <a:tileRect r="-100000" b="-100000"/>
                  </a:gra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故地重游</a:t>
            </a:r>
            <a:r>
              <a:rPr lang="en-US" altLang="zh-CN" sz="5400" b="1" dirty="0">
                <a:ln w="900" cmpd="sng">
                  <a:gradFill flip="none" rotWithShape="1"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5400000" scaled="0"/>
                    <a:tileRect r="-100000" b="-100000"/>
                  </a:gra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</a:t>
            </a:r>
          </a:p>
          <a:p>
            <a:pPr algn="ctr">
              <a:defRPr/>
            </a:pPr>
            <a:r>
              <a:rPr lang="zh-CN" altLang="en-US" sz="5400" b="1" dirty="0">
                <a:ln w="900" cmpd="sng">
                  <a:gradFill flip="none" rotWithShape="1"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5400000" scaled="0"/>
                    <a:tileRect r="-100000" b="-100000"/>
                  </a:gra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别有一番滋味在心头</a:t>
            </a:r>
            <a:r>
              <a:rPr lang="en-US" altLang="zh-CN" sz="5400" b="1" dirty="0">
                <a:ln w="900" cmpd="sng">
                  <a:gradFill flip="none" rotWithShape="1">
                    <a:gsLst>
                      <a:gs pos="0">
                        <a:srgbClr val="A603AB"/>
                      </a:gs>
                      <a:gs pos="21001">
                        <a:srgbClr val="0819FB"/>
                      </a:gs>
                      <a:gs pos="35001">
                        <a:srgbClr val="1A8D48"/>
                      </a:gs>
                      <a:gs pos="52000">
                        <a:srgbClr val="FFFF00"/>
                      </a:gs>
                      <a:gs pos="73000">
                        <a:srgbClr val="EE3F17"/>
                      </a:gs>
                      <a:gs pos="88000">
                        <a:srgbClr val="E81766"/>
                      </a:gs>
                      <a:gs pos="100000">
                        <a:srgbClr val="A603AB"/>
                      </a:gs>
                    </a:gsLst>
                    <a:lin ang="5400000" scaled="0"/>
                    <a:tileRect r="-100000" b="-100000"/>
                  </a:gra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  <a:endParaRPr lang="zh-CN" altLang="en-US" sz="5400" b="1" dirty="0">
              <a:ln w="900" cmpd="sng"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  <a:tileRect r="-100000" b="-100000"/>
                </a:gra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4048" y="5229200"/>
            <a:ext cx="3384376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8000" b="1" dirty="0">
                <a:ln w="900" cmpd="sng"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5400000" scaled="0"/>
                    <a:tileRect r="-100000" b="-100000"/>
                  </a:gra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滋味</a:t>
            </a:r>
            <a:r>
              <a:rPr lang="en-US" altLang="zh-CN" sz="8000" b="1" dirty="0">
                <a:ln w="900" cmpd="sng">
                  <a:gradFill flip="none" rotWithShape="1">
                    <a:gsLst>
                      <a:gs pos="0">
                        <a:srgbClr val="000000"/>
                      </a:gs>
                      <a:gs pos="20000">
                        <a:srgbClr val="000040"/>
                      </a:gs>
                      <a:gs pos="50000">
                        <a:srgbClr val="400040"/>
                      </a:gs>
                      <a:gs pos="75000">
                        <a:srgbClr val="8F0040"/>
                      </a:gs>
                      <a:gs pos="89999">
                        <a:srgbClr val="F27300"/>
                      </a:gs>
                      <a:gs pos="100000">
                        <a:srgbClr val="FFBF00"/>
                      </a:gs>
                    </a:gsLst>
                    <a:lin ang="5400000" scaled="0"/>
                    <a:tileRect r="-100000" b="-100000"/>
                  </a:gra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  <a:endParaRPr lang="zh-CN" altLang="en-US" sz="8000" dirty="0">
              <a:ln w="900" cmpd="sng"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  <a:tileRect r="-100000" b="-100000"/>
                </a:gra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9672" y="2276872"/>
            <a:ext cx="3179075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关于青春 </a:t>
            </a:r>
            <a:endParaRPr lang="en-US" altLang="zh-CN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关于梦想</a:t>
            </a:r>
            <a:endParaRPr lang="en-US" altLang="zh-CN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关于爱情</a:t>
            </a:r>
          </a:p>
        </p:txBody>
      </p:sp>
      <p:sp>
        <p:nvSpPr>
          <p:cNvPr id="14" name="云形 13">
            <a:hlinkClick r:id="rId3" action="ppaction://hlinksldjump"/>
          </p:cNvPr>
          <p:cNvSpPr/>
          <p:nvPr/>
        </p:nvSpPr>
        <p:spPr>
          <a:xfrm>
            <a:off x="395536" y="5661248"/>
            <a:ext cx="1800200" cy="1196752"/>
          </a:xfrm>
          <a:prstGeom prst="cloud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FF00"/>
                </a:solidFill>
              </a:rPr>
              <a:t>返回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400" dirty="0" smtClean="0">
                <a:solidFill>
                  <a:srgbClr val="FFFF00"/>
                </a:solidFill>
              </a:rPr>
              <a:t>主页面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8" grpId="2" build="allAtOnce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8435" name="Text Box 25"/>
          <p:cNvSpPr txBox="1">
            <a:spLocks noChangeArrowheads="1"/>
          </p:cNvSpPr>
          <p:nvPr/>
        </p:nvSpPr>
        <p:spPr bwMode="auto">
          <a:xfrm>
            <a:off x="971550" y="2852738"/>
            <a:ext cx="78486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latin typeface="Times New Roman" pitchFamily="18" charset="0"/>
                <a:ea typeface="黑体" pitchFamily="49" charset="-122"/>
              </a:rPr>
              <a:t>荇</a:t>
            </a:r>
            <a:r>
              <a:rPr kumimoji="1" lang="zh-CN" altLang="en-US" sz="4400" b="1">
                <a:solidFill>
                  <a:schemeClr val="accent2"/>
                </a:solidFill>
                <a:latin typeface="Times New Roman" pitchFamily="18" charset="0"/>
              </a:rPr>
              <a:t>（</a:t>
            </a:r>
            <a:r>
              <a:rPr kumimoji="1" lang="en-US" altLang="zh-CN" sz="44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xìng</a:t>
            </a:r>
            <a:r>
              <a:rPr kumimoji="1" lang="zh-CN" altLang="en-US" sz="4400" b="1">
                <a:solidFill>
                  <a:schemeClr val="accent2"/>
                </a:solidFill>
                <a:latin typeface="Times New Roman" pitchFamily="18" charset="0"/>
              </a:rPr>
              <a:t>） </a:t>
            </a:r>
            <a:r>
              <a:rPr kumimoji="1" lang="zh-CN" altLang="en-US" sz="4400" b="1">
                <a:latin typeface="Times New Roman" pitchFamily="18" charset="0"/>
                <a:ea typeface="黑体" pitchFamily="49" charset="-122"/>
              </a:rPr>
              <a:t>斓</a:t>
            </a:r>
            <a:r>
              <a:rPr kumimoji="1" lang="en-US" altLang="zh-CN" sz="44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(l</a:t>
            </a:r>
            <a:r>
              <a:rPr kumimoji="1" lang="en-US" altLang="zh-CN" sz="4400" b="1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á</a:t>
            </a:r>
            <a:r>
              <a:rPr kumimoji="1" lang="en-US" altLang="zh-CN" sz="44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n)  </a:t>
            </a:r>
            <a:r>
              <a:rPr kumimoji="1" lang="zh-CN" altLang="en-US" sz="4400" b="1">
                <a:latin typeface="Times New Roman" pitchFamily="18" charset="0"/>
                <a:ea typeface="黑体" pitchFamily="49" charset="-122"/>
              </a:rPr>
              <a:t>畔</a:t>
            </a:r>
            <a:r>
              <a:rPr kumimoji="1" lang="en-US" altLang="zh-CN" sz="4400" b="1">
                <a:solidFill>
                  <a:schemeClr val="accent2"/>
                </a:solidFill>
                <a:latin typeface="Times New Roman" pitchFamily="18" charset="0"/>
              </a:rPr>
              <a:t>(pàn)</a:t>
            </a:r>
          </a:p>
          <a:p>
            <a:pPr>
              <a:spcBef>
                <a:spcPct val="50000"/>
              </a:spcBef>
            </a:pPr>
            <a:r>
              <a:rPr kumimoji="1" lang="zh-CN" altLang="en-US" sz="4400" b="1">
                <a:latin typeface="Times New Roman" pitchFamily="18" charset="0"/>
                <a:ea typeface="黑体" pitchFamily="49" charset="-122"/>
              </a:rPr>
              <a:t>溯</a:t>
            </a:r>
            <a:r>
              <a:rPr kumimoji="1" lang="en-US" altLang="zh-CN" sz="4400" b="1">
                <a:solidFill>
                  <a:schemeClr val="accent2"/>
                </a:solidFill>
                <a:latin typeface="Times New Roman" pitchFamily="18" charset="0"/>
              </a:rPr>
              <a:t>(sù)         </a:t>
            </a:r>
            <a:r>
              <a:rPr kumimoji="1" lang="zh-CN" altLang="en-US" sz="4400" b="1">
                <a:latin typeface="Times New Roman" pitchFamily="18" charset="0"/>
                <a:ea typeface="黑体" pitchFamily="49" charset="-122"/>
              </a:rPr>
              <a:t>篙</a:t>
            </a:r>
            <a:r>
              <a:rPr kumimoji="1" lang="zh-CN" altLang="en-US" sz="44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44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gāo</a:t>
            </a:r>
            <a:r>
              <a:rPr kumimoji="1" lang="zh-CN" altLang="en-US" sz="44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） </a:t>
            </a:r>
            <a:r>
              <a:rPr kumimoji="1" lang="zh-CN" altLang="en-US" sz="4400" b="1">
                <a:latin typeface="黑体" pitchFamily="49" charset="-122"/>
                <a:ea typeface="黑体" pitchFamily="49" charset="-122"/>
              </a:rPr>
              <a:t>榆</a:t>
            </a:r>
            <a:r>
              <a:rPr kumimoji="1" lang="zh-CN" altLang="en-US" sz="44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44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y</a:t>
            </a:r>
            <a:r>
              <a:rPr kumimoji="1" lang="en-US" altLang="zh-CN" sz="4400" b="1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ú</a:t>
            </a:r>
            <a:r>
              <a:rPr kumimoji="1" lang="en-US" altLang="zh-CN" sz="44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1772816"/>
            <a:ext cx="657134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24500" cmpd="dbl">
                  <a:gradFill>
                    <a:gsLst>
                      <a:gs pos="0">
                        <a:srgbClr val="000082"/>
                      </a:gs>
                      <a:gs pos="30000">
                        <a:srgbClr val="66008F"/>
                      </a:gs>
                      <a:gs pos="64999">
                        <a:srgbClr val="BA0066"/>
                      </a:gs>
                      <a:gs pos="89999">
                        <a:srgbClr val="FF0000"/>
                      </a:gs>
                      <a:gs pos="100000">
                        <a:srgbClr val="FF8200"/>
                      </a:gs>
                    </a:gsLst>
                    <a:lin ang="5400000" scaled="0"/>
                  </a:gradFill>
                  <a:prstDash val="solid"/>
                  <a:miter lim="800000"/>
                </a:ln>
                <a:gradFill>
                  <a:gsLst>
                    <a:gs pos="0">
                      <a:srgbClr val="5E9EFF"/>
                    </a:gs>
                    <a:gs pos="39999">
                      <a:srgbClr val="85C2FF"/>
                    </a:gs>
                    <a:gs pos="70000">
                      <a:srgbClr val="C4D6EB"/>
                    </a:gs>
                    <a:gs pos="100000">
                      <a:srgbClr val="FFEBFA"/>
                    </a:gs>
                  </a:gsLst>
                  <a:lin ang="5400000" scaled="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ea typeface="+mn-ea"/>
                <a:cs typeface="+mn-cs"/>
              </a:rPr>
              <a:t>请 注 意 以 下 读 音</a:t>
            </a:r>
          </a:p>
        </p:txBody>
      </p:sp>
      <p:pic>
        <p:nvPicPr>
          <p:cNvPr id="7174" name="[人间四月天]我等候你（钢琴演奏曲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2813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7"/>
          <p:cNvPicPr>
            <a:picLocks noChangeAspect="1" noChangeArrowheads="1"/>
          </p:cNvPicPr>
          <p:nvPr/>
        </p:nvPicPr>
        <p:blipFill>
          <a:blip r:embed="rId4" cstate="print"/>
          <a:srcRect t="19696" b="17885"/>
          <a:stretch>
            <a:fillRect/>
          </a:stretch>
        </p:blipFill>
        <p:spPr bwMode="auto">
          <a:xfrm>
            <a:off x="0" y="4724400"/>
            <a:ext cx="9144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5724126" y="188640"/>
            <a:ext cx="2954656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朗读诗歌</a:t>
            </a:r>
            <a:endParaRPr lang="zh-CN" alt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2" name="云形 11">
            <a:hlinkClick r:id="rId5" action="ppaction://hlinksldjump"/>
          </p:cNvPr>
          <p:cNvSpPr/>
          <p:nvPr/>
        </p:nvSpPr>
        <p:spPr>
          <a:xfrm>
            <a:off x="395536" y="5661248"/>
            <a:ext cx="1800200" cy="1196752"/>
          </a:xfrm>
          <a:prstGeom prst="cloud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FF00"/>
                </a:solidFill>
              </a:rPr>
              <a:t>返回</a:t>
            </a:r>
            <a:endParaRPr lang="en-US" altLang="zh-CN" sz="24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400" dirty="0" smtClean="0">
                <a:solidFill>
                  <a:srgbClr val="FFFF00"/>
                </a:solidFill>
              </a:rPr>
              <a:t>主页面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087" fill="hold"/>
                                        <p:tgtEl>
                                          <p:spTgt spid="71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>
          <a:xfrm>
            <a:off x="-684213" y="692150"/>
            <a:ext cx="5329238" cy="662463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  轻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轻的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我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走了，</a:t>
            </a:r>
            <a:b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</a:b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      </a:t>
            </a:r>
            <a:r>
              <a:rPr lang="zh-CN" altLang="en-US" sz="3200" b="1" dirty="0" smtClean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      正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如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我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轻轻的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+mj-cs"/>
              </a:rPr>
              <a:t>来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；   </a:t>
            </a:r>
            <a:b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</a:br>
            <a:r>
              <a:rPr lang="zh-CN" altLang="en-US" sz="3200" b="1" dirty="0" smtClean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  我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轻轻的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招手，</a:t>
            </a:r>
            <a:b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</a:b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     </a:t>
            </a:r>
            <a:r>
              <a:rPr lang="zh-CN" altLang="en-US" sz="3200" b="1" dirty="0" smtClean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      作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别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西天的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云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+mj-cs"/>
              </a:rPr>
              <a:t>彩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。</a:t>
            </a:r>
            <a:b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</a:br>
            <a:r>
              <a:rPr lang="en-US" altLang="zh-CN" sz="3200" b="1" dirty="0" smtClean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/>
            </a:r>
            <a:br>
              <a:rPr lang="en-US" altLang="zh-CN" sz="3200" b="1" dirty="0" smtClean="0">
                <a:solidFill>
                  <a:srgbClr val="0000CC"/>
                </a:solidFill>
                <a:latin typeface="+mn-ea"/>
                <a:ea typeface="+mn-ea"/>
                <a:cs typeface="+mj-cs"/>
              </a:rPr>
            </a:br>
            <a:r>
              <a:rPr lang="zh-CN" altLang="en-US" sz="3200" b="1" dirty="0" smtClean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那河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畔的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金柳，</a:t>
            </a:r>
            <a:b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</a:b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     </a:t>
            </a:r>
            <a:r>
              <a:rPr lang="zh-CN" altLang="en-US" sz="3200" b="1" dirty="0" smtClean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       是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夕阳中的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新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+mj-cs"/>
              </a:rPr>
              <a:t>娘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；</a:t>
            </a:r>
            <a:b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</a:b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波光里的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艳影，</a:t>
            </a:r>
            <a:b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</a:b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      </a:t>
            </a:r>
            <a:r>
              <a:rPr lang="zh-CN" altLang="en-US" sz="3200" b="1" dirty="0" smtClean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    在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我的心头</a:t>
            </a:r>
            <a:r>
              <a:rPr lang="en-US" altLang="zh-CN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荡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cs typeface="+mj-cs"/>
              </a:rPr>
              <a:t>漾</a:t>
            </a: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>。</a:t>
            </a:r>
            <a:b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</a:br>
            <a: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  <a:t/>
            </a:r>
            <a:br>
              <a:rPr lang="zh-CN" altLang="en-US" sz="3200" b="1" dirty="0">
                <a:solidFill>
                  <a:srgbClr val="0000CC"/>
                </a:solidFill>
                <a:latin typeface="+mn-ea"/>
                <a:ea typeface="+mn-ea"/>
                <a:cs typeface="+mj-cs"/>
              </a:rPr>
            </a:br>
            <a:endParaRPr lang="zh-CN" altLang="en-US" sz="3200" b="1" dirty="0">
              <a:solidFill>
                <a:schemeClr val="folHlink"/>
              </a:solidFill>
              <a:latin typeface="+mn-ea"/>
              <a:ea typeface="+mn-ea"/>
              <a:cs typeface="+mj-cs"/>
            </a:endParaRPr>
          </a:p>
        </p:txBody>
      </p:sp>
      <p:sp>
        <p:nvSpPr>
          <p:cNvPr id="19459" name="Text Box 7"/>
          <p:cNvSpPr txBox="1">
            <a:spLocks noChangeArrowheads="1"/>
          </p:cNvSpPr>
          <p:nvPr/>
        </p:nvSpPr>
        <p:spPr bwMode="auto">
          <a:xfrm>
            <a:off x="4572000" y="1349375"/>
            <a:ext cx="4787900" cy="55086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 软泥上的</a:t>
            </a:r>
            <a:r>
              <a:rPr lang="en-US" altLang="zh-CN" sz="32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青荇，</a:t>
            </a:r>
            <a:b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</a:b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      油油的</a:t>
            </a:r>
            <a:r>
              <a:rPr lang="en-US" altLang="zh-CN" sz="32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在水底</a:t>
            </a:r>
            <a:r>
              <a:rPr lang="en-US" altLang="zh-CN" sz="32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招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</a:rPr>
              <a:t>摇</a:t>
            </a: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；</a:t>
            </a:r>
            <a:b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</a:b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 在康河的</a:t>
            </a:r>
            <a:r>
              <a:rPr lang="en-US" altLang="zh-CN" sz="32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柔波里，</a:t>
            </a:r>
            <a:b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</a:b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      我</a:t>
            </a:r>
            <a:r>
              <a:rPr lang="en-US" altLang="zh-CN" sz="32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甘心做一条</a:t>
            </a:r>
            <a:r>
              <a:rPr lang="en-US" altLang="zh-CN" sz="32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水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</a:rPr>
              <a:t>草</a:t>
            </a: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！</a:t>
            </a:r>
            <a:b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</a:b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 </a:t>
            </a:r>
            <a:b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</a:b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 那榆荫下的</a:t>
            </a:r>
            <a:r>
              <a:rPr lang="en-US" altLang="zh-CN" sz="32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一潭，</a:t>
            </a:r>
            <a:b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</a:b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      不是</a:t>
            </a:r>
            <a:r>
              <a:rPr lang="en-US" altLang="zh-CN" sz="32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清泉</a:t>
            </a:r>
            <a:r>
              <a:rPr lang="en-US" altLang="zh-CN" sz="3200" b="1">
                <a:solidFill>
                  <a:srgbClr val="0000CC"/>
                </a:solidFill>
                <a:latin typeface="Cambria" pitchFamily="18" charset="0"/>
              </a:rPr>
              <a:t>,</a:t>
            </a: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是</a:t>
            </a:r>
            <a:r>
              <a:rPr lang="en-US" altLang="zh-CN" sz="32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天上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</a:rPr>
              <a:t>虹</a:t>
            </a:r>
            <a:r>
              <a:rPr lang="zh-CN" altLang="en-US" sz="3200" b="1">
                <a:solidFill>
                  <a:schemeClr val="folHlink"/>
                </a:solidFill>
                <a:latin typeface="Cambria" pitchFamily="18" charset="0"/>
              </a:rPr>
              <a:t/>
            </a:r>
            <a:br>
              <a:rPr lang="zh-CN" altLang="en-US" sz="3200" b="1">
                <a:solidFill>
                  <a:schemeClr val="folHlink"/>
                </a:solidFill>
                <a:latin typeface="Cambria" pitchFamily="18" charset="0"/>
              </a:rPr>
            </a:br>
            <a:r>
              <a:rPr lang="zh-CN" altLang="en-US" sz="3200" b="1">
                <a:solidFill>
                  <a:schemeClr val="folHlink"/>
                </a:solidFill>
                <a:latin typeface="Cambria" pitchFamily="18" charset="0"/>
              </a:rPr>
              <a:t> </a:t>
            </a: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揉碎在</a:t>
            </a:r>
            <a:r>
              <a:rPr lang="en-US" altLang="zh-CN" sz="32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浮藻间，</a:t>
            </a:r>
            <a:b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</a:b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      沉淀着</a:t>
            </a:r>
            <a:r>
              <a:rPr lang="en-US" altLang="zh-CN" sz="32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彩虹似的</a:t>
            </a:r>
            <a:r>
              <a:rPr lang="en-US" altLang="zh-CN" sz="32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</a:rPr>
              <a:t>梦</a:t>
            </a:r>
            <a: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  <a:t>。</a:t>
            </a:r>
            <a:br>
              <a:rPr lang="zh-CN" altLang="en-US" sz="3200" b="1">
                <a:solidFill>
                  <a:srgbClr val="0000CC"/>
                </a:solidFill>
                <a:latin typeface="Cambria" pitchFamily="18" charset="0"/>
              </a:rPr>
            </a:br>
            <a:r>
              <a:rPr lang="zh-CN" altLang="en-US" sz="3200" b="1">
                <a:solidFill>
                  <a:schemeClr val="folHlink"/>
                </a:solidFill>
                <a:latin typeface="Cambria" pitchFamily="18" charset="0"/>
              </a:rPr>
              <a:t/>
            </a:r>
            <a:br>
              <a:rPr lang="zh-CN" altLang="en-US" sz="3200" b="1">
                <a:solidFill>
                  <a:schemeClr val="folHlink"/>
                </a:solidFill>
                <a:latin typeface="Cambria" pitchFamily="18" charset="0"/>
              </a:rPr>
            </a:br>
            <a:endParaRPr lang="zh-CN" altLang="en-US" sz="3200" b="1">
              <a:solidFill>
                <a:schemeClr val="folHlink"/>
              </a:solidFill>
              <a:latin typeface="Cambria" pitchFamily="18" charset="0"/>
            </a:endParaRPr>
          </a:p>
        </p:txBody>
      </p:sp>
      <p:sp>
        <p:nvSpPr>
          <p:cNvPr id="19460" name="Text Box 8"/>
          <p:cNvSpPr txBox="1">
            <a:spLocks noChangeArrowheads="1"/>
          </p:cNvSpPr>
          <p:nvPr/>
        </p:nvSpPr>
        <p:spPr bwMode="auto">
          <a:xfrm>
            <a:off x="1908175" y="188913"/>
            <a:ext cx="5832475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Cambria" pitchFamily="18" charset="0"/>
              </a:rPr>
              <a:t>再别康桥  </a:t>
            </a:r>
            <a:r>
              <a:rPr lang="en-US" altLang="zh-CN" sz="4000" b="1">
                <a:solidFill>
                  <a:srgbClr val="000000"/>
                </a:solidFill>
                <a:latin typeface="Cambria" pitchFamily="18" charset="0"/>
              </a:rPr>
              <a:t>----</a:t>
            </a:r>
            <a:r>
              <a:rPr lang="zh-CN" altLang="en-US" sz="4000" b="1">
                <a:solidFill>
                  <a:srgbClr val="000000"/>
                </a:solidFill>
                <a:latin typeface="Cambria" pitchFamily="18" charset="0"/>
              </a:rPr>
              <a:t>徐志摩     </a:t>
            </a:r>
          </a:p>
        </p:txBody>
      </p:sp>
      <p:cxnSp>
        <p:nvCxnSpPr>
          <p:cNvPr id="6" name="直接连接符 5"/>
          <p:cNvCxnSpPr/>
          <p:nvPr/>
        </p:nvCxnSpPr>
        <p:spPr>
          <a:xfrm rot="16200000" flipH="1">
            <a:off x="2267745" y="3644106"/>
            <a:ext cx="4392612" cy="73025"/>
          </a:xfrm>
          <a:prstGeom prst="line">
            <a:avLst/>
          </a:prstGeom>
          <a:ln w="22225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云形 10">
            <a:hlinkClick r:id="rId2" action="ppaction://hlinksldjump"/>
          </p:cNvPr>
          <p:cNvSpPr/>
          <p:nvPr/>
        </p:nvSpPr>
        <p:spPr>
          <a:xfrm>
            <a:off x="683568" y="5949280"/>
            <a:ext cx="1512168" cy="908720"/>
          </a:xfrm>
          <a:prstGeom prst="cloud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1258888" y="376238"/>
            <a:ext cx="6840537" cy="67119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寻梦？撑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一支长篙，</a:t>
            </a:r>
          </a:p>
          <a:p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           向青草更青处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漫</a:t>
            </a:r>
            <a:r>
              <a:rPr lang="zh-CN" altLang="en-US" sz="2800" b="1">
                <a:solidFill>
                  <a:srgbClr val="FF0000"/>
                </a:solidFill>
                <a:latin typeface="Cambria" pitchFamily="18" charset="0"/>
              </a:rPr>
              <a:t>溯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，  </a:t>
            </a:r>
          </a:p>
          <a:p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满载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一船星辉，</a:t>
            </a:r>
          </a:p>
          <a:p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            在星辉斑斓里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放</a:t>
            </a:r>
            <a:r>
              <a:rPr lang="zh-CN" altLang="en-US" sz="2800" b="1">
                <a:solidFill>
                  <a:srgbClr val="FF0000"/>
                </a:solidFill>
                <a:latin typeface="Cambria" pitchFamily="18" charset="0"/>
              </a:rPr>
              <a:t>歌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。  </a:t>
            </a:r>
          </a:p>
          <a:p>
            <a:endParaRPr lang="zh-CN" altLang="en-US" sz="2800" b="1">
              <a:solidFill>
                <a:srgbClr val="0000CC"/>
              </a:solidFill>
              <a:latin typeface="Cambria" pitchFamily="18" charset="0"/>
            </a:endParaRPr>
          </a:p>
          <a:p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但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我不能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放歌，</a:t>
            </a:r>
          </a:p>
          <a:p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            悄悄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是别离的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笙</a:t>
            </a:r>
            <a:r>
              <a:rPr lang="zh-CN" altLang="en-US" sz="2800" b="1">
                <a:solidFill>
                  <a:srgbClr val="FF0000"/>
                </a:solidFill>
                <a:latin typeface="Cambria" pitchFamily="18" charset="0"/>
              </a:rPr>
              <a:t>箫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；</a:t>
            </a:r>
            <a:b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</a:b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夏虫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也为我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沉默，</a:t>
            </a:r>
            <a:r>
              <a:rPr lang="zh-CN" altLang="en-US" sz="2800">
                <a:solidFill>
                  <a:srgbClr val="0000CC"/>
                </a:solidFill>
                <a:latin typeface="Cambria" pitchFamily="18" charset="0"/>
              </a:rPr>
              <a:t> </a:t>
            </a:r>
            <a:endParaRPr lang="zh-CN" altLang="en-US" sz="2800" b="1">
              <a:solidFill>
                <a:srgbClr val="0000CC"/>
              </a:solidFill>
              <a:latin typeface="Cambria" pitchFamily="18" charset="0"/>
            </a:endParaRPr>
          </a:p>
          <a:p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            沉默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是今晚的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康</a:t>
            </a:r>
            <a:r>
              <a:rPr lang="zh-CN" altLang="en-US" sz="2800" b="1">
                <a:solidFill>
                  <a:srgbClr val="FF0000"/>
                </a:solidFill>
                <a:latin typeface="Cambria" pitchFamily="18" charset="0"/>
              </a:rPr>
              <a:t>桥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。</a:t>
            </a:r>
          </a:p>
          <a:p>
            <a:endParaRPr lang="zh-CN" altLang="en-US" sz="2800" b="1">
              <a:solidFill>
                <a:srgbClr val="0000CC"/>
              </a:solidFill>
              <a:latin typeface="Cambria" pitchFamily="18" charset="0"/>
            </a:endParaRPr>
          </a:p>
          <a:p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悄悄的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我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走了，</a:t>
            </a:r>
          </a:p>
          <a:p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            正如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我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悄悄的</a:t>
            </a:r>
            <a:r>
              <a:rPr lang="zh-CN" altLang="en-US" sz="2800" b="1">
                <a:solidFill>
                  <a:srgbClr val="FF0000"/>
                </a:solidFill>
                <a:latin typeface="Cambria" pitchFamily="18" charset="0"/>
              </a:rPr>
              <a:t>来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；</a:t>
            </a:r>
            <a:b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</a:b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我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挥一挥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衣袖，</a:t>
            </a:r>
          </a:p>
          <a:p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            不带走</a:t>
            </a:r>
            <a:r>
              <a:rPr lang="en-US" altLang="zh-CN" sz="2800" b="1">
                <a:solidFill>
                  <a:srgbClr val="0000CC"/>
                </a:solidFill>
                <a:latin typeface="Cambria" pitchFamily="18" charset="0"/>
              </a:rPr>
              <a:t>/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一片云</a:t>
            </a:r>
            <a:r>
              <a:rPr lang="zh-CN" altLang="en-US" sz="2800" b="1">
                <a:solidFill>
                  <a:srgbClr val="FF0000"/>
                </a:solidFill>
                <a:latin typeface="Cambria" pitchFamily="18" charset="0"/>
              </a:rPr>
              <a:t>彩</a:t>
            </a:r>
            <a:r>
              <a:rPr lang="zh-CN" altLang="en-US" sz="2800" b="1">
                <a:solidFill>
                  <a:srgbClr val="0000CC"/>
                </a:solidFill>
                <a:latin typeface="Cambria" pitchFamily="18" charset="0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en-US" sz="2800">
              <a:latin typeface="Cambria" pitchFamily="18" charset="0"/>
            </a:endParaRPr>
          </a:p>
        </p:txBody>
      </p:sp>
      <p:sp>
        <p:nvSpPr>
          <p:cNvPr id="7" name="云形 6">
            <a:hlinkClick r:id="rId2" action="ppaction://hlinksldjump"/>
          </p:cNvPr>
          <p:cNvSpPr/>
          <p:nvPr/>
        </p:nvSpPr>
        <p:spPr>
          <a:xfrm>
            <a:off x="6804248" y="5949280"/>
            <a:ext cx="1512168" cy="908720"/>
          </a:xfrm>
          <a:prstGeom prst="cloud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返回</a:t>
            </a:r>
            <a:endParaRPr lang="en-US" altLang="zh-CN" sz="2000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FFFF00"/>
                </a:solidFill>
              </a:rPr>
              <a:t>主页面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3061</TotalTime>
  <Words>980</Words>
  <Application>Microsoft Office PowerPoint</Application>
  <PresentationFormat>全屏显示(4:3)</PresentationFormat>
  <Paragraphs>255</Paragraphs>
  <Slides>31</Slides>
  <Notes>0</Notes>
  <HiddenSlides>0</HiddenSlides>
  <MMClips>6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龙腾四海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  轻轻的/我/走了，             正如/我/轻轻的来；      我/轻轻的/招手，            作别/西天的/云彩。  那河畔的/金柳，             是/夕阳中的/新娘； 波光里的/艳影，           在我的心头/荡漾。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zjl</dc:creator>
  <cp:lastModifiedBy>微软用户</cp:lastModifiedBy>
  <cp:revision>427</cp:revision>
  <dcterms:created xsi:type="dcterms:W3CDTF">2011-05-29T18:55:24Z</dcterms:created>
  <dcterms:modified xsi:type="dcterms:W3CDTF">2012-10-23T00:07:46Z</dcterms:modified>
</cp:coreProperties>
</file>