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notesMasterIdLst>
    <p:notesMasterId r:id="rId2"/>
  </p:notesMasterIdLst>
  <p:sldIdLst>
    <p:sldId id="498" r:id="rId3"/>
    <p:sldId id="499" r:id="rId4"/>
    <p:sldId id="461" r:id="rId5"/>
    <p:sldId id="502" r:id="rId6"/>
    <p:sldId id="460" r:id="rId7"/>
    <p:sldId id="507" r:id="rId8"/>
    <p:sldId id="504" r:id="rId9"/>
    <p:sldId id="468" r:id="rId10"/>
    <p:sldId id="505" r:id="rId11"/>
    <p:sldId id="506" r:id="rId12"/>
    <p:sldId id="508" r:id="rId13"/>
    <p:sldId id="509" r:id="rId14"/>
    <p:sldId id="510" r:id="rId15"/>
    <p:sldId id="512" r:id="rId16"/>
    <p:sldId id="511" r:id="rId17"/>
    <p:sldId id="472" r:id="rId18"/>
    <p:sldId id="471" r:id="rId19"/>
    <p:sldId id="514" r:id="rId20"/>
    <p:sldId id="476" r:id="rId21"/>
    <p:sldId id="495" r:id="rId22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42854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85709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028563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71417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714271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057126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99504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742358" algn="l" defTabSz="68523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6655"/>
    <a:srgbClr val="489849"/>
    <a:srgbClr val="DF709F"/>
    <a:srgbClr val="8AC5D2"/>
    <a:srgbClr val="E39AAF"/>
    <a:srgbClr val="A0D294"/>
    <a:srgbClr val="E2C857"/>
    <a:srgbClr val="D876A2"/>
    <a:srgbClr val="D8EEEC"/>
    <a:srgbClr val="78C4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0" autoAdjust="0"/>
    <p:restoredTop sz="69449" autoAdjust="0"/>
  </p:normalViewPr>
  <p:slideViewPr>
    <p:cSldViewPr snapToGrid="0">
      <p:cViewPr>
        <p:scale>
          <a:sx n="60" d="100"/>
          <a:sy n="60" d="100"/>
        </p:scale>
        <p:origin x="-1908" y="-4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3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A5268-FB0C-450E-96E9-03F931237804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156D-592E-4B4D-8772-D689FB057A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8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9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8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17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56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95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58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97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36" algn="l" defTabSz="9138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142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04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384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392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745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67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40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21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28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387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93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98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58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74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79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54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644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30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0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6172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1" y="841772"/>
            <a:ext cx="6858000" cy="1790700"/>
          </a:xfrm>
          <a:prstGeom prst="rect">
            <a:avLst/>
          </a:prstGeom>
        </p:spPr>
        <p:txBody>
          <a:bodyPr lIns="68571" tIns="34285" rIns="68571" bIns="34285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1528"/>
            <a:ext cx="6858000" cy="1241822"/>
          </a:xfrm>
          <a:prstGeom prst="rect">
            <a:avLst/>
          </a:prstGeom>
        </p:spPr>
        <p:txBody>
          <a:bodyPr lIns="68571" tIns="34285" rIns="68571" bIns="34285"/>
          <a:lstStyle>
            <a:lvl1pPr marL="0" indent="0" algn="ctr">
              <a:buNone/>
              <a:defRPr sz="1800"/>
            </a:lvl1pPr>
            <a:lvl2pPr marL="342854" indent="0" algn="ctr">
              <a:buNone/>
              <a:defRPr sz="1500"/>
            </a:lvl2pPr>
            <a:lvl3pPr marL="685709" indent="0" algn="ctr">
              <a:buNone/>
              <a:defRPr sz="1300"/>
            </a:lvl3pPr>
            <a:lvl4pPr marL="1028563" indent="0" algn="ctr">
              <a:buNone/>
              <a:defRPr sz="1200"/>
            </a:lvl4pPr>
            <a:lvl5pPr marL="1371417" indent="0" algn="ctr">
              <a:buNone/>
              <a:defRPr sz="1200"/>
            </a:lvl5pPr>
            <a:lvl6pPr marL="1714271" indent="0" algn="ctr">
              <a:buNone/>
              <a:defRPr sz="1200"/>
            </a:lvl6pPr>
            <a:lvl7pPr marL="2057126" indent="0" algn="ctr">
              <a:buNone/>
              <a:defRPr sz="1200"/>
            </a:lvl7pPr>
            <a:lvl8pPr marL="2399980" indent="0" algn="ctr">
              <a:buNone/>
              <a:defRPr sz="1200"/>
            </a:lvl8pPr>
            <a:lvl9pPr marL="2742834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  <a:prstGeom prst="rect">
            <a:avLst/>
          </a:prstGeom>
        </p:spPr>
        <p:txBody>
          <a:bodyPr vert="eaVert"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6"/>
            <a:ext cx="7886700" cy="2139553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  <a:prstGeom prst="rect">
            <a:avLst/>
          </a:prstGeom>
        </p:spPr>
        <p:txBody>
          <a:bodyPr lIns="68571" tIns="34285" rIns="68571" bIns="34285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56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71" tIns="34285" rIns="68571" bIns="34285" anchor="b"/>
          <a:lstStyle>
            <a:lvl1pPr marL="0" indent="0">
              <a:buNone/>
              <a:defRPr sz="1800" b="1"/>
            </a:lvl1pPr>
            <a:lvl2pPr marL="342854" indent="0">
              <a:buNone/>
              <a:defRPr sz="1500" b="1"/>
            </a:lvl2pPr>
            <a:lvl3pPr marL="685709" indent="0">
              <a:buNone/>
              <a:defRPr sz="1300" b="1"/>
            </a:lvl3pPr>
            <a:lvl4pPr marL="1028563" indent="0">
              <a:buNone/>
              <a:defRPr sz="1200" b="1"/>
            </a:lvl4pPr>
            <a:lvl5pPr marL="1371417" indent="0">
              <a:buNone/>
              <a:defRPr sz="1200" b="1"/>
            </a:lvl5pPr>
            <a:lvl6pPr marL="1714271" indent="0">
              <a:buNone/>
              <a:defRPr sz="1200" b="1"/>
            </a:lvl6pPr>
            <a:lvl7pPr marL="2057126" indent="0">
              <a:buNone/>
              <a:defRPr sz="1200" b="1"/>
            </a:lvl7pPr>
            <a:lvl8pPr marL="2399980" indent="0">
              <a:buNone/>
              <a:defRPr sz="1200" b="1"/>
            </a:lvl8pPr>
            <a:lvl9pPr marL="2742834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71" tIns="34285" rIns="68571" bIns="34285" anchor="b"/>
          <a:lstStyle>
            <a:lvl1pPr marL="0" indent="0">
              <a:buNone/>
              <a:defRPr sz="1800" b="1"/>
            </a:lvl1pPr>
            <a:lvl2pPr marL="342854" indent="0">
              <a:buNone/>
              <a:defRPr sz="1500" b="1"/>
            </a:lvl2pPr>
            <a:lvl3pPr marL="685709" indent="0">
              <a:buNone/>
              <a:defRPr sz="1300" b="1"/>
            </a:lvl3pPr>
            <a:lvl4pPr marL="1028563" indent="0">
              <a:buNone/>
              <a:defRPr sz="1200" b="1"/>
            </a:lvl4pPr>
            <a:lvl5pPr marL="1371417" indent="0">
              <a:buNone/>
              <a:defRPr sz="1200" b="1"/>
            </a:lvl5pPr>
            <a:lvl6pPr marL="1714271" indent="0">
              <a:buNone/>
              <a:defRPr sz="1200" b="1"/>
            </a:lvl6pPr>
            <a:lvl7pPr marL="2057126" indent="0">
              <a:buNone/>
              <a:defRPr sz="1200" b="1"/>
            </a:lvl7pPr>
            <a:lvl8pPr marL="2399980" indent="0">
              <a:buNone/>
              <a:defRPr sz="1200" b="1"/>
            </a:lvl8pPr>
            <a:lvl9pPr marL="2742834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71" tIns="34285" rIns="68571" bIns="3428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lIns="68571" tIns="34285" rIns="68571" bIns="34285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模板：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www.1ppt.com/moban/                  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素材：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www.1ppt.com/sucai/</a:t>
            </a:r>
          </a:p>
          <a:p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背景：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www.1ppt.com/beijing/                   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图表：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www.1ppt.com/tubiao/      </a:t>
            </a:r>
          </a:p>
          <a:p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下载：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www.1ppt.com/xiazai/                     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教程： 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www.1ppt.com/powerpoint/     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资料下载：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www.1ppt.com/ziliao/               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个人简历：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www.1ppt.com/jianli/            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试卷下载：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www.1ppt.com/shiti/                 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教案下载：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www.1ppt.com/jiaoan/              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手抄报：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www.1ppt.com/shouchaobao/          PPT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语文课件：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www.1ppt.com/kejian/yuwen/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数学课件：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www.1ppt.com/kejian/shuxue/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英语课件：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www.1ppt.com/kejian/yingyu/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美术课件：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www.1ppt.com/kejian/meishu/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科学课件：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www.1ppt.com/kejian/kexue/ 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物理课件：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www.1ppt.com/kejian/wuli/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化学课件：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www.1ppt.com/kejian/huaxue/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生物课件：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www.1ppt.com/kejian/shengwu/ </a:t>
            </a:r>
          </a:p>
          <a:p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地理课件：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www.1ppt.com/kejian/dili/          </a:t>
            </a:r>
            <a:r>
              <a:rPr lang="zh-CN" altLang="en-US" sz="100">
                <a:solidFill>
                  <a:schemeClr val="tx2">
                    <a:lumMod val="20000"/>
                    <a:lumOff val="80000"/>
                  </a:schemeClr>
                </a:solidFill>
              </a:rPr>
              <a:t>历史课件：</a:t>
            </a:r>
            <a:r>
              <a:rPr lang="en-US" altLang="zh-CN" sz="10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www.1ppt.com/kejian/lishi/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  <a:prstGeom prst="rect">
            <a:avLst/>
          </a:prstGeom>
        </p:spPr>
        <p:txBody>
          <a:bodyPr lIns="68571" tIns="34285" rIns="68571" bIns="34285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1"/>
            <a:ext cx="2949178" cy="2858691"/>
          </a:xfrm>
          <a:prstGeom prst="rect">
            <a:avLst/>
          </a:prstGeom>
        </p:spPr>
        <p:txBody>
          <a:bodyPr lIns="68571" tIns="34285" rIns="68571" bIns="34285"/>
          <a:lstStyle>
            <a:lvl1pPr marL="0" indent="0">
              <a:buNone/>
              <a:defRPr sz="1200"/>
            </a:lvl1pPr>
            <a:lvl2pPr marL="342854" indent="0">
              <a:buNone/>
              <a:defRPr sz="1000"/>
            </a:lvl2pPr>
            <a:lvl3pPr marL="685709" indent="0">
              <a:buNone/>
              <a:defRPr sz="900"/>
            </a:lvl3pPr>
            <a:lvl4pPr marL="1028563" indent="0">
              <a:buNone/>
              <a:defRPr sz="700"/>
            </a:lvl4pPr>
            <a:lvl5pPr marL="1371417" indent="0">
              <a:buNone/>
              <a:defRPr sz="700"/>
            </a:lvl5pPr>
            <a:lvl6pPr marL="1714271" indent="0">
              <a:buNone/>
              <a:defRPr sz="700"/>
            </a:lvl6pPr>
            <a:lvl7pPr marL="2057126" indent="0">
              <a:buNone/>
              <a:defRPr sz="700"/>
            </a:lvl7pPr>
            <a:lvl8pPr marL="2399980" indent="0">
              <a:buNone/>
              <a:defRPr sz="700"/>
            </a:lvl8pPr>
            <a:lvl9pPr marL="2742834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  <a:prstGeom prst="rect">
            <a:avLst/>
          </a:prstGeom>
        </p:spPr>
        <p:txBody>
          <a:bodyPr lIns="68571" tIns="34285" rIns="68571" bIns="34285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  <a:prstGeom prst="rect">
            <a:avLst/>
          </a:prstGeom>
        </p:spPr>
        <p:txBody>
          <a:bodyPr lIns="68571" tIns="34285" rIns="68571" bIns="34285" anchor="t"/>
          <a:lstStyle>
            <a:lvl1pPr marL="0" indent="0">
              <a:buNone/>
              <a:defRPr sz="2400"/>
            </a:lvl1pPr>
            <a:lvl2pPr marL="342854" indent="0">
              <a:buNone/>
              <a:defRPr sz="2100"/>
            </a:lvl2pPr>
            <a:lvl3pPr marL="685709" indent="0">
              <a:buNone/>
              <a:defRPr sz="1800"/>
            </a:lvl3pPr>
            <a:lvl4pPr marL="1028563" indent="0">
              <a:buNone/>
              <a:defRPr sz="1500"/>
            </a:lvl4pPr>
            <a:lvl5pPr marL="1371417" indent="0">
              <a:buNone/>
              <a:defRPr sz="1500"/>
            </a:lvl5pPr>
            <a:lvl6pPr marL="1714271" indent="0">
              <a:buNone/>
              <a:defRPr sz="1500"/>
            </a:lvl6pPr>
            <a:lvl7pPr marL="2057126" indent="0">
              <a:buNone/>
              <a:defRPr sz="1500"/>
            </a:lvl7pPr>
            <a:lvl8pPr marL="2399980" indent="0">
              <a:buNone/>
              <a:defRPr sz="1500"/>
            </a:lvl8pPr>
            <a:lvl9pPr marL="2742834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1543051"/>
            <a:ext cx="2949178" cy="2858691"/>
          </a:xfrm>
          <a:prstGeom prst="rect">
            <a:avLst/>
          </a:prstGeom>
        </p:spPr>
        <p:txBody>
          <a:bodyPr lIns="68571" tIns="34285" rIns="68571" bIns="34285"/>
          <a:lstStyle>
            <a:lvl1pPr marL="0" indent="0">
              <a:buNone/>
              <a:defRPr sz="1200"/>
            </a:lvl1pPr>
            <a:lvl2pPr marL="342854" indent="0">
              <a:buNone/>
              <a:defRPr sz="1000"/>
            </a:lvl2pPr>
            <a:lvl3pPr marL="685709" indent="0">
              <a:buNone/>
              <a:defRPr sz="900"/>
            </a:lvl3pPr>
            <a:lvl4pPr marL="1028563" indent="0">
              <a:buNone/>
              <a:defRPr sz="700"/>
            </a:lvl4pPr>
            <a:lvl5pPr marL="1371417" indent="0">
              <a:buNone/>
              <a:defRPr sz="700"/>
            </a:lvl5pPr>
            <a:lvl6pPr marL="1714271" indent="0">
              <a:buNone/>
              <a:defRPr sz="700"/>
            </a:lvl6pPr>
            <a:lvl7pPr marL="2057126" indent="0">
              <a:buNone/>
              <a:defRPr sz="700"/>
            </a:lvl7pPr>
            <a:lvl8pPr marL="2399980" indent="0">
              <a:buNone/>
              <a:defRPr sz="700"/>
            </a:lvl8pPr>
            <a:lvl9pPr marL="2742834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ED213BF9-2C63-42AA-BA6C-67E1412DA37E}" type="datetimeFigureOut">
              <a:rPr lang="zh-CN" altLang="en-US" smtClean="0"/>
              <a:t>2020-11-19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 lIns="68571" tIns="34285" rIns="68571" bIns="34285"/>
          <a:lstStyle/>
          <a:p>
            <a:fld id="{1C82B4B2-DDA9-4394-A6AD-947A4CE2D7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D8EE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685709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7" indent="-171427" algn="l" defTabSz="685709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1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36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90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44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99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53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07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61" indent="-171427" algn="l" defTabSz="685709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4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09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3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7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1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26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80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34" algn="l" defTabSz="6857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4.png" /><Relationship Id="rId6" Type="http://schemas.openxmlformats.org/officeDocument/2006/relationships/image" Target="../media/image1.png" /><Relationship Id="rId7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5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image" Target="../media/image16.png" /><Relationship Id="rId9" Type="http://schemas.openxmlformats.org/officeDocument/2006/relationships/image" Target="../media/image1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4.png" /><Relationship Id="rId6" Type="http://schemas.openxmlformats.org/officeDocument/2006/relationships/image" Target="../media/image1.png" /><Relationship Id="rId7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8.png" /><Relationship Id="rId7" Type="http://schemas.openxmlformats.org/officeDocument/2006/relationships/tags" Target="../tags/tag1.xml" /><Relationship Id="rId8" Type="http://schemas.openxmlformats.org/officeDocument/2006/relationships/tags" Target="../tags/tag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png" /><Relationship Id="rId4" Type="http://schemas.openxmlformats.org/officeDocument/2006/relationships/image" Target="../media/image1.png" /><Relationship Id="rId5" Type="http://schemas.openxmlformats.org/officeDocument/2006/relationships/image" Target="../media/image5.png" /><Relationship Id="rId6" Type="http://schemas.openxmlformats.org/officeDocument/2006/relationships/image" Target="../media/image20.png" /><Relationship Id="rId7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4.png" /><Relationship Id="rId6" Type="http://schemas.openxmlformats.org/officeDocument/2006/relationships/image" Target="../media/image1.png" /><Relationship Id="rId7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4.png" /><Relationship Id="rId6" Type="http://schemas.openxmlformats.org/officeDocument/2006/relationships/image" Target="../media/image1.png" /><Relationship Id="rId7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04760" y="238126"/>
            <a:ext cx="8561860" cy="461962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94" y="2736425"/>
            <a:ext cx="1945192" cy="24047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273" y="1"/>
            <a:ext cx="2505135" cy="12618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4285" y="523876"/>
            <a:ext cx="7942815" cy="4048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12" y="669115"/>
            <a:ext cx="7590436" cy="38130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927876" cy="2282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605" y="2370845"/>
            <a:ext cx="2145397" cy="277036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0" y="1564961"/>
            <a:ext cx="9144000" cy="8079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480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你是人间的四月</a:t>
            </a:r>
            <a:r>
              <a:rPr lang="zh-CN" altLang="en-US" sz="4800" smtClean="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天</a:t>
            </a:r>
            <a:endParaRPr lang="en-US" altLang="zh-CN" sz="4800">
              <a:solidFill>
                <a:srgbClr val="076655"/>
              </a:solidFill>
              <a:latin typeface="华文行楷" panose="02010800040101010101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6" presetClass="entr" presetSubtype="0" fill="hold" grpId="2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1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第二节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89521" y="1582739"/>
            <a:ext cx="5888223" cy="35822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这一节中出现了哪些意象？有什么样的特点呢？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9520" y="2179189"/>
            <a:ext cx="3923789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云烟、黄昏、星子、细雨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80910" y="2736022"/>
            <a:ext cx="3663474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云烟：若隐若现，柔和中带些朦胧。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521" y="3314644"/>
            <a:ext cx="3354903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黄昏：温暖、柔情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9520" y="3934079"/>
            <a:ext cx="2653955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星子、细雨：温馨美好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  <p:bldP spid="3" grpId="3"/>
      <p:bldP spid="12" grpId="4"/>
      <p:bldP spid="14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602" y="172355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第三节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928480" y="1499945"/>
            <a:ext cx="6969841" cy="35822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“那轻，那娉婷你是， 鲜妍百花的冠冕你戴着”，你会想到什么呢？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9517" y="2179188"/>
            <a:ext cx="6992980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让人觉得“你”仿佛是一个戴着花冠的少女，婀娜轻盈，在四月的万花丛中翩翩起舞。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9519" y="3023612"/>
            <a:ext cx="3272365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solidFill>
                  <a:srgbClr val="DF709F"/>
                </a:solidFill>
              </a:rPr>
              <a:t>“月圆”这一意象有何特点？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520" y="3587830"/>
            <a:ext cx="2831731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月圆：纯洁、天真、庄严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  <p:bldP spid="14" grpId="3"/>
      <p:bldP spid="15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第四节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89518" y="1582739"/>
            <a:ext cx="6605680" cy="35822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在这一节中作者用了哪些表示颜色的词语，这些词语有什么特点？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9333" y="2268818"/>
            <a:ext cx="6243644" cy="90023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“雪化后那片鹅黄”“初放芽的绿”“期待中的白莲”这些清新淡雅的词语描绘出一幅幅明艳的画面，给人以春天的清新美好之感，蕴含着无限生机。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697" y="240278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第五节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89521" y="1582739"/>
            <a:ext cx="5888223" cy="35822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第五节在内容上和结构上有何作用？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1149" y="2385611"/>
            <a:ext cx="7170757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内容上：诗人以抽象的爱、暖、希望来比喻心中的你，极尽盛赞之情。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1150" y="3143272"/>
            <a:ext cx="7012461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结构上：收束全文，“你是人间的四月天”一句与开篇形成呼应，形成回环往复的音乐美。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  <p:bldP spid="3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697" y="329178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深入探究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89521" y="1582739"/>
            <a:ext cx="5888223" cy="35822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诗歌以“四月天”为喻 ，突出了“你”的哪些特点呢？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17653" y="2336010"/>
            <a:ext cx="475215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欢快、轻灵、温和、静雅、鲜妍、天真、庄严、娇柔、美好、纯洁。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1245486" y="2696414"/>
            <a:ext cx="3088686" cy="24075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10238" y="3664483"/>
            <a:ext cx="2505461" cy="1261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51693" y="540205"/>
            <a:ext cx="2927876" cy="2282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1720980" y="1916703"/>
            <a:ext cx="1945445" cy="2404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13578">
            <a:off x="5289630" y="1682334"/>
            <a:ext cx="2145677" cy="2770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630422" y="938784"/>
            <a:ext cx="2505461" cy="1261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16200000">
            <a:off x="2366234" y="1556167"/>
            <a:ext cx="4033993" cy="2226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3759919" y="1273709"/>
            <a:ext cx="1246477" cy="2441043"/>
          </a:xfrm>
          <a:prstGeom prst="rect">
            <a:avLst/>
          </a:prstGeom>
        </p:spPr>
        <p:txBody>
          <a:bodyPr vert="eaVert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b="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熟读课文主旨探究</a:t>
            </a:r>
            <a:endParaRPr lang="zh-CN" altLang="zh-CN" sz="3600" b="0">
              <a:solidFill>
                <a:srgbClr val="076655"/>
              </a:solidFill>
              <a:latin typeface="华文行楷" panose="02010800040101010101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5043" y="699544"/>
            <a:ext cx="3224535" cy="45623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01585" y="1781393"/>
            <a:ext cx="4095217" cy="165428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</a:rPr>
              <a:t>这首诗从不同角度描摹“人间的四月天”，充分展开想象，把自己的所爱比喻成轻柔灵秀、庄严纯净、生机勃勃、五彩斑斓的“人间的四月天”，谱写了一曲爱的颂歌。</a:t>
            </a: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28" y="1679057"/>
            <a:ext cx="2045413" cy="3008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123" y="616606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91833" y="321013"/>
            <a:ext cx="1722404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489849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课堂小结</a:t>
            </a:r>
            <a:endParaRPr lang="zh-CN" altLang="zh-CN" sz="3000">
              <a:solidFill>
                <a:srgbClr val="489849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3615" y="1941936"/>
            <a:ext cx="1949934" cy="29035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31730" y="1734722"/>
            <a:ext cx="4704738" cy="145423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林徽因，一个才貌双全、诗情洋溢的民国奇女子，她何尝不是“人间的四月天”？让我们永远记住她的</a:t>
            </a:r>
            <a:r>
              <a:rPr lang="en-US" altLang="zh-CN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你是人间的四月天</a:t>
            </a:r>
            <a:r>
              <a:rPr lang="en-US" altLang="zh-CN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吧，在诗中感受四月天的爱、暖与希望，让四月天成为我们心中美好的记忆。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650" y="1098551"/>
            <a:ext cx="1969393" cy="37468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9540" y="1476031"/>
            <a:ext cx="969478" cy="3088250"/>
          </a:xfrm>
          <a:prstGeom prst="rect">
            <a:avLst/>
          </a:prstGeom>
          <a:noFill/>
        </p:spPr>
        <p:txBody>
          <a:bodyPr vert="eaVert" wrap="square" lIns="68571" tIns="34285" rIns="68571" bIns="34285" rtlCol="0">
            <a:spAutoFit/>
          </a:bodyPr>
          <a:lstStyle/>
          <a:p>
            <a:r>
              <a:rPr lang="zh-CN" altLang="en-US" sz="2700">
                <a:latin typeface="华文行楷" panose="02010800040101010101" pitchFamily="2" charset="-122"/>
                <a:ea typeface="华文行楷" pitchFamily="2" charset="-122"/>
              </a:rPr>
              <a:t>一身诗意千寻瀑，万古人间四月天。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1"/>
      <p:bldP spid="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1245486" y="2696414"/>
            <a:ext cx="3088686" cy="24075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10238" y="3664483"/>
            <a:ext cx="2505461" cy="1261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51693" y="540205"/>
            <a:ext cx="2927876" cy="2282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1720980" y="1916703"/>
            <a:ext cx="1945445" cy="2404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13578">
            <a:off x="5289630" y="1682334"/>
            <a:ext cx="2145677" cy="2770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630422" y="938784"/>
            <a:ext cx="2505461" cy="1261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16200000">
            <a:off x="2366234" y="1556167"/>
            <a:ext cx="4033993" cy="2226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3759919" y="1273709"/>
            <a:ext cx="1246477" cy="2441043"/>
          </a:xfrm>
          <a:prstGeom prst="rect">
            <a:avLst/>
          </a:prstGeom>
        </p:spPr>
        <p:txBody>
          <a:bodyPr vert="eaVert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b="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课后作业诗歌仿写</a:t>
            </a:r>
            <a:endParaRPr lang="zh-CN" altLang="zh-CN" sz="3600" b="0">
              <a:solidFill>
                <a:srgbClr val="076655"/>
              </a:solidFill>
              <a:latin typeface="华文行楷" panose="02010800040101010101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12" name="PA_库_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024" y="2721757"/>
            <a:ext cx="2022262" cy="1975334"/>
          </a:xfrm>
          <a:prstGeom prst="rect">
            <a:avLst/>
          </a:prstGeom>
        </p:spPr>
      </p:pic>
      <p:sp>
        <p:nvSpPr>
          <p:cNvPr id="15" name="PA_库_任意多边形 100"/>
          <p:cNvSpPr/>
          <p:nvPr>
            <p:custDataLst>
              <p:tags r:id="rId8"/>
            </p:custDataLst>
          </p:nvPr>
        </p:nvSpPr>
        <p:spPr>
          <a:xfrm flipH="1">
            <a:off x="1009518" y="1016000"/>
            <a:ext cx="5815844" cy="3346449"/>
          </a:xfrm>
          <a:custGeom>
            <a:gdLst>
              <a:gd name="connsiteX0" fmla="*/ 311215 w 1959161"/>
              <a:gd name="connsiteY0" fmla="*/ 506192 h 1058742"/>
              <a:gd name="connsiteX1" fmla="*/ 0 w 1959161"/>
              <a:gd name="connsiteY1" fmla="*/ 712843 h 1058742"/>
              <a:gd name="connsiteX2" fmla="*/ 355904 w 1959161"/>
              <a:gd name="connsiteY2" fmla="*/ 826518 h 1058742"/>
              <a:gd name="connsiteX3" fmla="*/ 563240 w 1959161"/>
              <a:gd name="connsiteY3" fmla="*/ 1032278 h 1058742"/>
              <a:gd name="connsiteX4" fmla="*/ 1476218 w 1959161"/>
              <a:gd name="connsiteY4" fmla="*/ 1045555 h 1058742"/>
              <a:gd name="connsiteX5" fmla="*/ 1912671 w 1959161"/>
              <a:gd name="connsiteY5" fmla="*/ 869929 h 1058742"/>
              <a:gd name="connsiteX6" fmla="*/ 1789919 w 1959161"/>
              <a:gd name="connsiteY6" fmla="*/ 84125 h 1058742"/>
              <a:gd name="connsiteX7" fmla="*/ 582323 w 1959161"/>
              <a:gd name="connsiteY7" fmla="*/ 62917 h 1058742"/>
              <a:gd name="connsiteX8" fmla="*/ 311215 w 1959161"/>
              <a:gd name="connsiteY8" fmla="*/ 506192 h 10587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9160" h="1058742">
                <a:moveTo>
                  <a:pt x="311215" y="506192"/>
                </a:moveTo>
                <a:cubicBezTo>
                  <a:pt x="329520" y="702744"/>
                  <a:pt x="211546" y="642528"/>
                  <a:pt x="0" y="712843"/>
                </a:cubicBezTo>
                <a:cubicBezTo>
                  <a:pt x="36443" y="744460"/>
                  <a:pt x="262031" y="773279"/>
                  <a:pt x="355904" y="826518"/>
                </a:cubicBezTo>
                <a:cubicBezTo>
                  <a:pt x="449777" y="879757"/>
                  <a:pt x="376521" y="995772"/>
                  <a:pt x="563240" y="1032278"/>
                </a:cubicBezTo>
                <a:cubicBezTo>
                  <a:pt x="749959" y="1068784"/>
                  <a:pt x="1234024" y="1061731"/>
                  <a:pt x="1476218" y="1045555"/>
                </a:cubicBezTo>
                <a:cubicBezTo>
                  <a:pt x="1718412" y="1029379"/>
                  <a:pt x="1860388" y="1030167"/>
                  <a:pt x="1912671" y="869929"/>
                </a:cubicBezTo>
                <a:cubicBezTo>
                  <a:pt x="1964954" y="709691"/>
                  <a:pt x="2021208" y="209631"/>
                  <a:pt x="1789919" y="84125"/>
                </a:cubicBezTo>
                <a:cubicBezTo>
                  <a:pt x="1558630" y="-41381"/>
                  <a:pt x="828774" y="-7427"/>
                  <a:pt x="582323" y="62917"/>
                </a:cubicBezTo>
                <a:cubicBezTo>
                  <a:pt x="335872" y="133261"/>
                  <a:pt x="292910" y="309640"/>
                  <a:pt x="311215" y="506192"/>
                </a:cubicBezTo>
                <a:close/>
              </a:path>
            </a:pathLst>
          </a:custGeom>
          <a:noFill/>
          <a:ln w="25400" cap="rnd">
            <a:solidFill>
              <a:srgbClr val="8AC5D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05862" y="2077259"/>
            <a:ext cx="3848078" cy="900236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solidFill>
                  <a:srgbClr val="076655"/>
                </a:solidFill>
              </a:rPr>
              <a:t>学习本诗比喻的手法，借助联想将要表达的情感赋予一定的意象，创作一首小诗。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04760" y="238126"/>
            <a:ext cx="8561860" cy="461962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94" y="2818922"/>
            <a:ext cx="1945192" cy="24047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273" y="1"/>
            <a:ext cx="2505135" cy="12618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4285" y="523876"/>
            <a:ext cx="7942815" cy="4048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12" y="669115"/>
            <a:ext cx="7590436" cy="38130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7625"/>
            <a:ext cx="2927876" cy="2282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605" y="2370845"/>
            <a:ext cx="2145397" cy="277036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39674" y="1510227"/>
            <a:ext cx="5739652" cy="2331397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2100" b="1">
                <a:solidFill>
                  <a:srgbClr val="076655"/>
                </a:solidFill>
                <a:latin typeface="楷体" pitchFamily="49" charset="-122"/>
                <a:ea typeface="楷体" pitchFamily="49" charset="-122"/>
              </a:rPr>
              <a:t>有这样一种美丽跨越漫长的时空，定格在回眸的瞬间；有这样一种聪慧穿过激荡的暗流，徜徉在岁月的长河。她不仅有美丽的外表，更有幽默机智的谈吐和优雅迷人的气质。她是一位才华横溢的诗人，更是一位卓有成就的建筑家。她就是中国现代历史上集才艺和美貌于一身的林徽因。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grpId="2" nodeType="after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87331">
            <a:off x="2793165" y="-152616"/>
            <a:ext cx="3460984" cy="1743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841790">
            <a:off x="4145984" y="3306899"/>
            <a:ext cx="1945445" cy="24044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52555">
            <a:off x="1130762" y="2852979"/>
            <a:ext cx="3460984" cy="1743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4435">
            <a:off x="5263782" y="2299021"/>
            <a:ext cx="2145397" cy="27703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8434">
            <a:off x="5500157" y="475597"/>
            <a:ext cx="1945192" cy="24047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57765" flipH="1" flipV="1">
            <a:off x="1711031" y="97901"/>
            <a:ext cx="2098478" cy="2709781"/>
          </a:xfrm>
          <a:custGeom>
            <a:gdLst>
              <a:gd name="connsiteX0" fmla="*/ 4421222 w 4421222"/>
              <a:gd name="connsiteY0" fmla="*/ 0 h 1975510"/>
              <a:gd name="connsiteX1" fmla="*/ 4389965 w 4421222"/>
              <a:gd name="connsiteY1" fmla="*/ 190721 h 1975510"/>
              <a:gd name="connsiteX2" fmla="*/ 1921407 w 4421222"/>
              <a:gd name="connsiteY2" fmla="*/ 1961106 h 1975510"/>
              <a:gd name="connsiteX3" fmla="*/ 420 w 4421222"/>
              <a:gd name="connsiteY3" fmla="*/ 351795 h 1975510"/>
              <a:gd name="connsiteX4" fmla="*/ 0 w 4421222"/>
              <a:gd name="connsiteY4" fmla="*/ 350072 h 1975510"/>
              <a:gd name="connsiteX5" fmla="*/ 0 w 4421222"/>
              <a:gd name="connsiteY5" fmla="*/ 0 h 19755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1222" h="1975510">
                <a:moveTo>
                  <a:pt x="4421222" y="0"/>
                </a:moveTo>
                <a:lnTo>
                  <a:pt x="4389965" y="190721"/>
                </a:lnTo>
                <a:cubicBezTo>
                  <a:pt x="4146853" y="1313710"/>
                  <a:pt x="3087807" y="2092278"/>
                  <a:pt x="1921407" y="1961106"/>
                </a:cubicBezTo>
                <a:cubicBezTo>
                  <a:pt x="988288" y="1856168"/>
                  <a:pt x="251478" y="1198800"/>
                  <a:pt x="420" y="351795"/>
                </a:cubicBezTo>
                <a:lnTo>
                  <a:pt x="0" y="35007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椭圆 4"/>
          <p:cNvSpPr/>
          <p:nvPr/>
        </p:nvSpPr>
        <p:spPr>
          <a:xfrm>
            <a:off x="2861253" y="783052"/>
            <a:ext cx="3509028" cy="35094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06037" y="1810673"/>
            <a:ext cx="1619458" cy="145423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dist"/>
            <a:r>
              <a:rPr lang="zh-CN" altLang="en-US" sz="4500" b="1">
                <a:solidFill>
                  <a:srgbClr val="8AC5D2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谢谢观看</a:t>
            </a:r>
          </a:p>
        </p:txBody>
      </p:sp>
      <p:pic>
        <p:nvPicPr>
          <p:cNvPr id="15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963400" y="105410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04760" y="238126"/>
            <a:ext cx="8561860" cy="461962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394" y="2818922"/>
            <a:ext cx="1945192" cy="24047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273" y="1"/>
            <a:ext cx="2505135" cy="126187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4285" y="748694"/>
            <a:ext cx="7942815" cy="40481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lvl="0"/>
            <a:endParaRPr lang="zh-CN" altLang="zh-CN">
              <a:solidFill>
                <a:srgbClr val="8AC5D2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7625"/>
            <a:ext cx="2927876" cy="2282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605" y="2370845"/>
            <a:ext cx="2145397" cy="277036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03" y="2547937"/>
            <a:ext cx="2119261" cy="1191374"/>
          </a:xfrm>
          <a:prstGeom prst="rect">
            <a:avLst/>
          </a:prstGeom>
        </p:spPr>
      </p:pic>
      <p:sp>
        <p:nvSpPr>
          <p:cNvPr id="20" name="TextBox 50"/>
          <p:cNvSpPr txBox="1"/>
          <p:nvPr/>
        </p:nvSpPr>
        <p:spPr>
          <a:xfrm>
            <a:off x="1284980" y="1627933"/>
            <a:ext cx="2585247" cy="57707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defTabSz="5138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>
                <a:solidFill>
                  <a:srgbClr val="42455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学习目标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71409" y="1957541"/>
            <a:ext cx="4609499" cy="145423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朗读诗歌，感受诗歌的音韵美。</a:t>
            </a:r>
            <a:endParaRPr lang="en-US" altLang="zh-CN" sz="1800" b="1">
              <a:latin typeface="楷体" pitchFamily="49" charset="-122"/>
              <a:ea typeface="楷体" pitchFamily="49" charset="-122"/>
            </a:endParaRPr>
          </a:p>
          <a:p>
            <a:endParaRPr lang="en-US" altLang="zh-CN" sz="1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理解诗歌的意象，领会其象征意义。</a:t>
            </a:r>
            <a:endParaRPr lang="en-US" altLang="zh-CN" sz="1800" b="1">
              <a:latin typeface="楷体" pitchFamily="49" charset="-122"/>
              <a:ea typeface="楷体" pitchFamily="49" charset="-122"/>
            </a:endParaRPr>
          </a:p>
          <a:p>
            <a:endParaRPr lang="en-US" altLang="zh-CN" sz="1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体会诗中优美的意境和诗人的情感。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作者简介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2" name="文本框 41"/>
          <p:cNvSpPr txBox="1"/>
          <p:nvPr/>
        </p:nvSpPr>
        <p:spPr>
          <a:xfrm>
            <a:off x="1032852" y="1735963"/>
            <a:ext cx="6865469" cy="2146731"/>
          </a:xfrm>
          <a:prstGeom prst="rect">
            <a:avLst/>
          </a:prstGeom>
          <a:noFill/>
          <a:effectLst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800" b="1"/>
              <a:t>林徽因</a:t>
            </a:r>
            <a:r>
              <a:rPr lang="en-US" altLang="zh-CN" sz="1800" b="1"/>
              <a:t>(1904—1955)</a:t>
            </a:r>
            <a:r>
              <a:rPr lang="zh-CN" altLang="en-US" sz="1800" b="1"/>
              <a:t>，福建闽县</a:t>
            </a:r>
            <a:r>
              <a:rPr lang="en-US" altLang="zh-CN" sz="1800" b="1"/>
              <a:t>(</a:t>
            </a:r>
            <a:r>
              <a:rPr lang="zh-CN" altLang="en-US" sz="1800" b="1"/>
              <a:t>今福州</a:t>
            </a:r>
            <a:r>
              <a:rPr lang="en-US" altLang="zh-CN" sz="1800" b="1"/>
              <a:t>)</a:t>
            </a:r>
            <a:r>
              <a:rPr lang="zh-CN" altLang="en-US" sz="1800" b="1"/>
              <a:t>人，建筑学家、文学家。她是中国第一位女性建筑学家，她是人民英雄纪念碑和中华人民共和国国徽深化方案的设计者之一。她和丈夫梁思成为中国古代建筑研究奠定了坚实的科学基础。她在文学方面也成就颇丰，著有散文、诗歌、小说、戏剧、译文和书信等，代表作有诗歌</a:t>
            </a:r>
            <a:r>
              <a:rPr lang="en-US" altLang="zh-CN" sz="1800" b="1"/>
              <a:t>《</a:t>
            </a:r>
            <a:r>
              <a:rPr lang="zh-CN" altLang="en-US" sz="1800" b="1"/>
              <a:t>你是人间的四月天</a:t>
            </a:r>
            <a:r>
              <a:rPr lang="en-US" altLang="zh-CN" sz="1800" b="1"/>
              <a:t>》</a:t>
            </a:r>
            <a:r>
              <a:rPr lang="zh-CN" altLang="en-US" sz="1800" b="1"/>
              <a:t>，小说</a:t>
            </a:r>
            <a:r>
              <a:rPr lang="en-US" altLang="zh-CN" sz="1800" b="1"/>
              <a:t>《</a:t>
            </a:r>
            <a:r>
              <a:rPr lang="zh-CN" altLang="en-US" sz="1800" b="1"/>
              <a:t>九十九度中</a:t>
            </a:r>
            <a:r>
              <a:rPr lang="en-US" altLang="zh-CN" sz="1800" b="1"/>
              <a:t>》</a:t>
            </a:r>
            <a:r>
              <a:rPr lang="zh-CN" altLang="en-US" sz="1800" b="1"/>
              <a:t>等。</a:t>
            </a:r>
            <a:endParaRPr lang="en-US" altLang="zh-CN" sz="1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1245486" y="2696414"/>
            <a:ext cx="3088686" cy="24075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10238" y="3664483"/>
            <a:ext cx="2505461" cy="1261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51693" y="540205"/>
            <a:ext cx="2927876" cy="2282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1720980" y="1916703"/>
            <a:ext cx="1945445" cy="2404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13578">
            <a:off x="5289630" y="1682334"/>
            <a:ext cx="2145677" cy="2770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630422" y="938784"/>
            <a:ext cx="2505461" cy="1261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16200000">
            <a:off x="2366234" y="1556167"/>
            <a:ext cx="4033993" cy="2226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25"/>
          <p:cNvSpPr txBox="1"/>
          <p:nvPr/>
        </p:nvSpPr>
        <p:spPr>
          <a:xfrm>
            <a:off x="3759919" y="1587742"/>
            <a:ext cx="1246477" cy="2252809"/>
          </a:xfrm>
          <a:prstGeom prst="rect">
            <a:avLst/>
          </a:prstGeom>
          <a:noFill/>
        </p:spPr>
        <p:txBody>
          <a:bodyPr vert="eaVert" wrap="square" lIns="68571" tIns="34285" rIns="68571" bIns="34285" rtlCol="0">
            <a:spAutoFit/>
          </a:bodyPr>
          <a:lstStyle/>
          <a:p>
            <a:pPr defTabSz="5138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初读课文感知诗意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321013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98" y="58647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847643" y="321013"/>
            <a:ext cx="1703357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题解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25" y="1274055"/>
            <a:ext cx="1987988" cy="12426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矩形 15"/>
          <p:cNvSpPr/>
          <p:nvPr/>
        </p:nvSpPr>
        <p:spPr>
          <a:xfrm>
            <a:off x="2882473" y="1679057"/>
            <a:ext cx="4863466" cy="231021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zh-CN" altLang="zh-CN" sz="1800" b="1">
                <a:solidFill>
                  <a:srgbClr val="DF709F"/>
                </a:solidFill>
              </a:rPr>
              <a:t>作者将</a:t>
            </a:r>
            <a:r>
              <a:rPr lang="zh-CN" altLang="en-US" sz="1800" b="1">
                <a:solidFill>
                  <a:srgbClr val="DF709F"/>
                </a:solidFill>
              </a:rPr>
              <a:t>“你”</a:t>
            </a:r>
            <a:r>
              <a:rPr lang="zh-CN" altLang="zh-CN" sz="1800" b="1">
                <a:solidFill>
                  <a:srgbClr val="DF709F"/>
                </a:solidFill>
              </a:rPr>
              <a:t>比作了什么呢？</a:t>
            </a:r>
            <a:endParaRPr lang="en-US" altLang="zh-CN" sz="1800" b="1">
              <a:solidFill>
                <a:srgbClr val="DF709F"/>
              </a:solidFill>
            </a:endParaRPr>
          </a:p>
          <a:p>
            <a:endParaRPr lang="en-US" altLang="zh-CN" sz="1800" b="1">
              <a:solidFill>
                <a:srgbClr val="DF709F"/>
              </a:solidFill>
            </a:endParaRPr>
          </a:p>
          <a:p>
            <a:endParaRPr lang="en-US" altLang="zh-CN" sz="1800" b="1">
              <a:solidFill>
                <a:srgbClr val="DF709F"/>
              </a:solidFill>
            </a:endParaRPr>
          </a:p>
          <a:p>
            <a:r>
              <a:rPr lang="zh-CN" altLang="en-US" sz="1800" b="1">
                <a:solidFill>
                  <a:srgbClr val="DF709F"/>
                </a:solidFill>
              </a:rPr>
              <a:t>副标题“一句爱的赞颂”有什么作用？</a:t>
            </a:r>
          </a:p>
          <a:p>
            <a:endParaRPr lang="en-US" altLang="zh-CN" sz="1800" b="1"/>
          </a:p>
          <a:p>
            <a:endParaRPr lang="en-US" altLang="zh-CN" sz="1800" b="1"/>
          </a:p>
          <a:p>
            <a:r>
              <a:rPr lang="zh-CN" altLang="en-US" sz="1800" b="1">
                <a:solidFill>
                  <a:srgbClr val="076655"/>
                </a:solidFill>
              </a:rPr>
              <a:t>揭示了诗歌的写作缘由，整首诗笼罩在爱的光辉之中。</a:t>
            </a:r>
          </a:p>
          <a:p>
            <a:endParaRPr lang="en-US" altLang="zh-CN" sz="1800" b="1">
              <a:solidFill>
                <a:srgbClr val="076655"/>
              </a:solidFill>
            </a:endParaRPr>
          </a:p>
          <a:p>
            <a:endParaRPr lang="zh-CN" altLang="zh-CN" sz="1800"/>
          </a:p>
          <a:p>
            <a:pPr algn="r"/>
            <a:endParaRPr lang="zh-CN" altLang="en-US" sz="1800" b="1">
              <a:solidFill>
                <a:srgbClr val="8AC5D2"/>
              </a:solidFill>
              <a:latin typeface="南宋书局体" panose="02000000000000000000" pitchFamily="2" charset="-122"/>
              <a:ea typeface="南宋书局体" panose="02000000000000000000" pitchFamily="2" charset="-122"/>
              <a:cs typeface="【嵐】芊柔体" panose="020b0604000101010104" pitchFamily="34" charset="-12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472" y="208926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1000630" y="760640"/>
            <a:ext cx="6326965" cy="75406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诗歌以“四月天”来喻指赞美的对象，诗中通过哪些具体的意象来表现“四月天”的呢？</a:t>
            </a:r>
            <a:endParaRPr sz="1800" b="1">
              <a:solidFill>
                <a:srgbClr val="DF709F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00631" y="1679057"/>
            <a:ext cx="6611517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云烟、风、星子、细雨、百花的冠冕、月、雪化后那片鹅黄、初放芽的绿、白莲、一树一树的花开、燕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630" y="2566971"/>
            <a:ext cx="3468296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>
                <a:solidFill>
                  <a:srgbClr val="DF709F"/>
                </a:solidFill>
              </a:rPr>
              <a:t>这些意象给人怎样的感受？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0629" y="3178002"/>
            <a:ext cx="6192984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让人感受到春天带给人们的希望、明丽、喜悦和美好，营造了美好的诗歌意境，让人沉醉其中。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1"/>
      <p:bldP spid="3" grpId="2"/>
      <p:bldP spid="1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1245486" y="2696414"/>
            <a:ext cx="3088686" cy="24075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10238" y="3664483"/>
            <a:ext cx="2505461" cy="1261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51693" y="540205"/>
            <a:ext cx="2927876" cy="2282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1720980" y="1916703"/>
            <a:ext cx="1945445" cy="24044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13578">
            <a:off x="5289630" y="1682334"/>
            <a:ext cx="2145677" cy="2770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630422" y="938784"/>
            <a:ext cx="2505461" cy="1261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16200000">
            <a:off x="2366234" y="1556167"/>
            <a:ext cx="4033993" cy="22266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3759919" y="1273709"/>
            <a:ext cx="1246477" cy="2441043"/>
          </a:xfrm>
          <a:prstGeom prst="rect">
            <a:avLst/>
          </a:prstGeom>
        </p:spPr>
        <p:txBody>
          <a:bodyPr vert="eaVert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b="0">
                <a:solidFill>
                  <a:srgbClr val="076655"/>
                </a:solidFill>
                <a:latin typeface="华文行楷" panose="02010800040101010101" pitchFamily="2" charset="-122"/>
                <a:ea typeface="华文行楷" pitchFamily="2" charset="-122"/>
              </a:rPr>
              <a:t>再读诗歌品析词句</a:t>
            </a:r>
            <a:endParaRPr lang="zh-CN" altLang="zh-CN" sz="3600" b="0">
              <a:solidFill>
                <a:srgbClr val="076655"/>
              </a:solidFill>
              <a:latin typeface="华文行楷" panose="02010800040101010101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56748" flipH="1">
            <a:off x="7704145" y="2875843"/>
            <a:ext cx="2270361" cy="1769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591033" y="586469"/>
            <a:ext cx="2152156" cy="1677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1102" flipH="1">
            <a:off x="8316156" y="1843198"/>
            <a:ext cx="1430015" cy="1767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43252">
            <a:off x="-858702" y="2969592"/>
            <a:ext cx="2270361" cy="17696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979587" y="760639"/>
            <a:ext cx="2152156" cy="16775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78898">
            <a:off x="-618517" y="1922854"/>
            <a:ext cx="1430015" cy="1767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933" y="240279"/>
            <a:ext cx="7942815" cy="4636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5" y="760640"/>
            <a:ext cx="1093748" cy="614867"/>
          </a:xfrm>
          <a:prstGeom prst="rect">
            <a:avLst/>
          </a:prstGeom>
        </p:spPr>
      </p:pic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36314" y="376424"/>
            <a:ext cx="1741452" cy="530904"/>
          </a:xfrm>
          <a:prstGeom prst="rect">
            <a:avLst/>
          </a:prstGeom>
        </p:spPr>
        <p:txBody>
          <a:bodyPr vert="horz" wrap="square" lIns="68571" tIns="34285" rIns="68571" bIns="34285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00">
                      <a:schemeClr val="tx2"/>
                    </a:gs>
                    <a:gs pos="0">
                      <a:schemeClr val="accent2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000">
                <a:solidFill>
                  <a:srgbClr val="076655"/>
                </a:solidFill>
                <a:latin typeface="汉仪晓波折纸体简" panose="00020600040101010101" pitchFamily="18" charset="-122"/>
                <a:ea typeface="汉仪晓波折纸体简" panose="00020600040101010101" pitchFamily="18" charset="-122"/>
              </a:rPr>
              <a:t>第一节</a:t>
            </a:r>
            <a:endParaRPr lang="zh-CN" altLang="zh-CN" sz="3000">
              <a:solidFill>
                <a:srgbClr val="076655"/>
              </a:solidFill>
              <a:latin typeface="汉仪晓波折纸体简" panose="00020600040101010101" pitchFamily="18" charset="-122"/>
              <a:ea typeface="汉仪晓波折纸体简" panose="00020600040101010101" pitchFamily="18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089520" y="1582738"/>
            <a:ext cx="6027905" cy="1027113"/>
          </a:xfrm>
          <a:prstGeom prst="rect">
            <a:avLst/>
          </a:prstGeom>
        </p:spPr>
        <p:txBody>
          <a:bodyPr wrap="square" lIns="53993" tIns="0" rIns="53993" bIns="0" anchor="t" anchorCtr="0">
            <a:noAutofit/>
          </a:bodyPr>
          <a:lstStyle/>
          <a:p>
            <a:pPr defTabSz="342854">
              <a:lnSpc>
                <a:spcPct val="120000"/>
              </a:lnSpc>
            </a:pP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笑响</a:t>
            </a:r>
            <a:r>
              <a:rPr lang="zh-CN" altLang="en-US" sz="1800" b="1">
                <a:solidFill>
                  <a:srgbClr val="076655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点亮</a:t>
            </a: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了四面风； 轻灵在春的光艳中</a:t>
            </a:r>
            <a:r>
              <a:rPr lang="zh-CN" altLang="en-US" sz="1800" b="1">
                <a:solidFill>
                  <a:srgbClr val="076655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交舞</a:t>
            </a:r>
            <a:r>
              <a:rPr lang="zh-CN" altLang="en-US" sz="1800" b="1">
                <a:solidFill>
                  <a:srgbClr val="DF709F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着变。 </a:t>
            </a:r>
          </a:p>
          <a:p>
            <a:pPr defTabSz="342854">
              <a:lnSpc>
                <a:spcPct val="120000"/>
              </a:lnSpc>
            </a:pPr>
            <a:endParaRPr sz="100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1266" y="2433633"/>
            <a:ext cx="6184095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风本是抽象的，由爱的“笑响”将它“点亮”，这是一种动态的渲染，同时表现了笑声的清脆悦耳，给人以美好的感受。</a:t>
            </a:r>
            <a:endParaRPr lang="en-US" altLang="zh-CN" sz="1800" b="1"/>
          </a:p>
        </p:txBody>
      </p:sp>
      <p:sp>
        <p:nvSpPr>
          <p:cNvPr id="3" name="TextBox 2"/>
          <p:cNvSpPr txBox="1"/>
          <p:nvPr/>
        </p:nvSpPr>
        <p:spPr>
          <a:xfrm>
            <a:off x="1041264" y="3508174"/>
            <a:ext cx="5169410" cy="34623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1800" b="1"/>
              <a:t>“交舞”充分表现了春光的光艳多彩，色彩明丽。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1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2" grpId="2"/>
      <p:bldP spid="3" grpId="3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自定义 1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00B05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51</Paragraphs>
  <Slides>20</Slides>
  <Notes>20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1">
      <vt:lpstr>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2020-11-19T19:09:29.214</cp:lastPrinted>
  <dcterms:created xsi:type="dcterms:W3CDTF">2020-11-19T19:09:29Z</dcterms:created>
  <dcterms:modified xsi:type="dcterms:W3CDTF">2020-11-19T11:09:30Z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