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8" r:id="rId3"/>
    <p:sldId id="480" r:id="rId4"/>
    <p:sldId id="650" r:id="rId5"/>
    <p:sldId id="727" r:id="rId6"/>
    <p:sldId id="728" r:id="rId7"/>
    <p:sldId id="729" r:id="rId8"/>
    <p:sldId id="730" r:id="rId9"/>
    <p:sldId id="731" r:id="rId10"/>
    <p:sldId id="748" r:id="rId11"/>
    <p:sldId id="286" r:id="rId12"/>
    <p:sldId id="380" r:id="rId13"/>
    <p:sldId id="545" r:id="rId14"/>
    <p:sldId id="262" r:id="rId15"/>
    <p:sldId id="549" r:id="rId16"/>
    <p:sldId id="277" r:id="rId17"/>
    <p:sldId id="745" r:id="rId18"/>
    <p:sldId id="747" r:id="rId19"/>
    <p:sldId id="746" r:id="rId20"/>
    <p:sldId id="732" r:id="rId21"/>
    <p:sldId id="738" r:id="rId22"/>
    <p:sldId id="739" r:id="rId23"/>
    <p:sldId id="740" r:id="rId24"/>
    <p:sldId id="741" r:id="rId25"/>
    <p:sldId id="742" r:id="rId26"/>
    <p:sldId id="749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anose="0201080004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00CC"/>
    <a:srgbClr val="006600"/>
    <a:srgbClr val="CC0000"/>
    <a:srgbClr val="339933"/>
    <a:srgbClr val="996633"/>
    <a:srgbClr val="FF505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129E-90CA-430E-851C-FB3F2C6D5A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34A-1BED-497A-875D-D155AD91F0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5E998-2FA6-47E6-9C30-98CFB0BA3F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9872-AF59-440A-B41C-E2DC1AEBAD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61B2-B591-4CA1-9309-21D8DA0384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D1D31-9502-4051-839D-5382511B8B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D4C4-F382-4DD1-8CE1-C320162805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7096E-3529-4197-BCEC-70B60B91CF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8F4D2-234F-4591-BF69-CF375E3215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0875-254F-49C1-8784-78409E88CE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0902-5F69-456F-AD63-746C2A1543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79916C6D-B072-40D5-B113-9D56863461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http://www.sz.chinanews.com.cn/suzhou/images/pic58.jpg" TargetMode="Externa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back0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 rot="5476208">
            <a:off x="-531812" y="3492500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 panose="02010800040101010101" pitchFamily="2" charset="-122"/>
              </a:rPr>
              <a:t>上有天堂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 panose="02010800040101010101" pitchFamily="2" charset="-122"/>
            </a:endParaRPr>
          </a:p>
        </p:txBody>
      </p:sp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6035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zhuozh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438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 rot="5476208">
            <a:off x="6237288" y="3635375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 panose="02010800040101010101" pitchFamily="2" charset="-122"/>
              </a:rPr>
              <a:t>下有苏杭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WordArt 26"/>
          <p:cNvSpPr>
            <a:spLocks noChangeArrowheads="1" noChangeShapeType="1" noTextEdit="1"/>
          </p:cNvSpPr>
          <p:nvPr/>
        </p:nvSpPr>
        <p:spPr bwMode="auto">
          <a:xfrm>
            <a:off x="1000100" y="428604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 panose="02010509060101010101" pitchFamily="49" charset="-122"/>
              </a:rPr>
              <a:t>1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 panose="02010509060101010101" pitchFamily="49" charset="-122"/>
              </a:rPr>
              <a:t>、讲究亭台轩榭的布局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 panose="02010509060101010101" pitchFamily="49" charset="-122"/>
            </a:endParaRPr>
          </a:p>
        </p:txBody>
      </p:sp>
      <p:pic>
        <p:nvPicPr>
          <p:cNvPr id="27651" name="Picture 27" descr="苏州园林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8" descr="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838200" y="2514600"/>
            <a:ext cx="35052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绝不讲究对称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好像故意避免似的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953000" y="4572000"/>
            <a:ext cx="3810000" cy="1676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对称的建筑是图案画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不是美术画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而园林是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美术画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，美术画要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求自然之趣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，是不讲究对称的。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7655" name="AutoShape 3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287337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87845" y="5852160"/>
            <a:ext cx="25533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（自然之趣）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autoUpdateAnimBg="0" build="p"/>
      <p:bldP spid="2" grpId="0"/>
      <p:bldP spid="338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12391" y="357166"/>
            <a:ext cx="7767662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B2B2B2"/>
                </a:solidFill>
                <a:round/>
              </a:ln>
              <a:solidFill>
                <a:srgbClr val="003366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Picture 3" descr="liuyuan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789363"/>
            <a:ext cx="3851275" cy="2824162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kumimoji="1" lang="zh-CN" altLang="zh-CN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44037" name="Picture 5" descr="狮 子 林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08425" y="1828800"/>
            <a:ext cx="3832225" cy="2160588"/>
          </a:xfrm>
          <a:prstGeom prst="rect">
            <a:avLst/>
          </a:prstGeom>
          <a:noFill/>
        </p:spPr>
      </p:pic>
      <p:pic>
        <p:nvPicPr>
          <p:cNvPr id="44038" name="Picture 6" descr="耦 园 假 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076700"/>
            <a:ext cx="3025775" cy="239871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827088" y="1819275"/>
            <a:ext cx="27368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</a:rPr>
              <a:t>假山的堆叠，是一项艺术而不仅是技术。</a:t>
            </a:r>
            <a:endParaRPr kumimoji="1"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563938" y="4464050"/>
            <a:ext cx="2363787" cy="192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</a:rPr>
              <a:t>池沼或河道的边沿很少砌齐整的石岸，总是高低屈曲任其</a:t>
            </a:r>
            <a:r>
              <a:rPr kumimoji="1"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</a:rPr>
              <a:t>自然。</a:t>
            </a:r>
            <a:endParaRPr kumimoji="1"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835" y="478790"/>
            <a:ext cx="86499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2</a:t>
            </a:r>
            <a:r>
              <a:rPr lang="zh-CN" altLang="en-US" sz="4800">
                <a:solidFill>
                  <a:srgbClr val="FF0000"/>
                </a:solidFill>
              </a:rPr>
              <a:t>、</a:t>
            </a:r>
            <a:r>
              <a:rPr lang="zh-CN" altLang="en-US" sz="6000">
                <a:solidFill>
                  <a:srgbClr val="FF0000"/>
                </a:solidFill>
              </a:rPr>
              <a:t>讲究假山池沼的配合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0640" y="5805170"/>
            <a:ext cx="20770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 build="p"/>
      <p:bldP spid="44040" grpId="0" autoUpdateAnimBg="0" uiExpand="1" build="p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B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29360" y="50800"/>
            <a:ext cx="6091555" cy="70104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505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ea typeface="宋体" panose="02010600030101010101" pitchFamily="2" charset="-122"/>
              </a:rPr>
              <a:t>讲究花草树木的映衬</a:t>
            </a:r>
            <a:endParaRPr lang="zh-CN" altLang="en-US" sz="4000" dirty="0">
              <a:solidFill>
                <a:srgbClr val="FFFF00"/>
              </a:solidFill>
              <a:effectDag name="">
                <a:cont type="tree" name="">
                  <a:effect ref="fillLine"/>
                  <a:outerShdw dist="38100" dir="13500000" algn="br">
                    <a:srgbClr val="7FE57F"/>
                  </a:outerShdw>
                </a:cont>
                <a:cont type="tree" name="">
                  <a:effect ref="fillLine"/>
                  <a:outerShdw dist="38100" dir="2700000" algn="tl">
                    <a:srgbClr val="1E5B1E"/>
                  </a:outerShdw>
                </a:cont>
                <a:effect ref="fillLine"/>
              </a:effectDag>
              <a:ea typeface="宋体" panose="02010600030101010101" pitchFamily="2" charset="-122"/>
            </a:endParaRPr>
          </a:p>
        </p:txBody>
      </p:sp>
      <p:pic>
        <p:nvPicPr>
          <p:cNvPr id="29699" name="Picture 3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405" y="829628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8"/>
          <p:cNvGrpSpPr/>
          <p:nvPr/>
        </p:nvGrpSpPr>
        <p:grpSpPr bwMode="auto">
          <a:xfrm>
            <a:off x="4500563" y="4724400"/>
            <a:ext cx="3276600" cy="1747838"/>
            <a:chOff x="2976" y="2736"/>
            <a:chExt cx="2064" cy="1296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2" name="Picture 4" descr="P40200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1" name="Group 17"/>
          <p:cNvGrpSpPr/>
          <p:nvPr/>
        </p:nvGrpSpPr>
        <p:grpSpPr bwMode="auto">
          <a:xfrm>
            <a:off x="395288" y="4724400"/>
            <a:ext cx="3200400" cy="1824038"/>
            <a:chOff x="528" y="2736"/>
            <a:chExt cx="2016" cy="1344"/>
          </a:xfrm>
        </p:grpSpPr>
        <p:sp>
          <p:nvSpPr>
            <p:cNvPr id="29709" name="Rectangle 14"/>
            <p:cNvSpPr>
              <a:spLocks noChangeArrowheads="1"/>
            </p:cNvSpPr>
            <p:nvPr/>
          </p:nvSpPr>
          <p:spPr bwMode="auto"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0" name="Picture 5" descr="G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2" name="Group 16"/>
          <p:cNvGrpSpPr/>
          <p:nvPr/>
        </p:nvGrpSpPr>
        <p:grpSpPr bwMode="auto">
          <a:xfrm>
            <a:off x="4795203" y="829628"/>
            <a:ext cx="3124200" cy="1905000"/>
            <a:chOff x="3072" y="192"/>
            <a:chExt cx="1968" cy="1296"/>
          </a:xfrm>
        </p:grpSpPr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8" name="Picture 10" descr="P40200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79388" y="3196273"/>
            <a:ext cx="867568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高树与低树俯仰生姿，</a:t>
            </a:r>
            <a:r>
              <a:rPr lang="zh-CN" altLang="en-US" sz="3200" i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3200" i="1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71488" y="2734945"/>
            <a:ext cx="4537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着眼在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画意</a:t>
            </a:r>
            <a:r>
              <a:rPr lang="en-US" altLang="zh-CN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AutoShape 2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01320" y="4149090"/>
            <a:ext cx="774827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古老的藤萝就是一幅</a:t>
            </a:r>
            <a:r>
              <a:rPr lang="zh-CN" altLang="en-US" sz="3600">
                <a:solidFill>
                  <a:srgbClr val="FF5050"/>
                </a:solidFill>
              </a:rPr>
              <a:t>好画</a:t>
            </a:r>
            <a:r>
              <a:rPr lang="zh-CN" altLang="en-US" sz="3600"/>
              <a:t>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8330" y="4145280"/>
            <a:ext cx="18415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（图画美）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utoUpdateAnimBg="0" build="p"/>
      <p:bldP spid="8211" grpId="0" autoUpdateAnimBg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9" name="图片 96258" descr="P402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3"/>
          <p:cNvGrpSpPr/>
          <p:nvPr/>
        </p:nvGrpSpPr>
        <p:grpSpPr bwMode="auto"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30729" name="Rectangle 8"/>
            <p:cNvSpPr>
              <a:spLocks noChangeArrowheads="1"/>
            </p:cNvSpPr>
            <p:nvPr/>
          </p:nvSpPr>
          <p:spPr bwMode="auto"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0730" name="Picture 4" descr="TN_B0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563938" y="2276475"/>
            <a:ext cx="5181600" cy="2773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苏州园林的墙壁上有砖砌的镂空图案，增加了景致的深度。</a:t>
            </a:r>
            <a:endParaRPr lang="zh-CN" alt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563938" y="4982845"/>
            <a:ext cx="518160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廊子是隔而不隔，界而未界。</a:t>
            </a:r>
            <a:endParaRPr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4143372" y="428604"/>
            <a:ext cx="4648200" cy="827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7" name="Picture 18" descr="B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652963"/>
            <a:ext cx="33131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9" descr="B0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88913"/>
            <a:ext cx="32893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73955" y="5633085"/>
            <a:ext cx="27355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（景致美）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 autoUpdateAnimBg="0"/>
      <p:bldP spid="24587" grpId="0" bldLvl="0" animBg="1" autoUpdateAnimBg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8" name="文本框 23557"/>
          <p:cNvSpPr txBox="1"/>
          <p:nvPr/>
        </p:nvSpPr>
        <p:spPr>
          <a:xfrm>
            <a:off x="493395" y="3087370"/>
            <a:ext cx="7391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问题：这段用了什么说明方法？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564515" y="3977005"/>
            <a:ext cx="7113588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打比方（图案画和美术画）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   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一般建筑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苏州园林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500" y="2192655"/>
            <a:ext cx="727900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/>
              <a:t>讲究亭台轩榭的布局（第</a:t>
            </a:r>
            <a:r>
              <a:rPr lang="en-US" altLang="zh-CN" sz="3600"/>
              <a:t>3</a:t>
            </a:r>
            <a:r>
              <a:rPr lang="zh-CN" altLang="en-US" sz="3600"/>
              <a:t>自然</a:t>
            </a:r>
            <a:r>
              <a:rPr lang="zh-CN" altLang="en-US" sz="3600"/>
              <a:t>段）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026795" y="1081405"/>
            <a:ext cx="68580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研学：</a:t>
            </a:r>
            <a:r>
              <a:rPr lang="zh-CN" altLang="en-US" sz="4800">
                <a:solidFill>
                  <a:srgbClr val="FF0000"/>
                </a:solidFill>
              </a:rPr>
              <a:t>说明方法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457200" y="457200"/>
            <a:ext cx="844677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0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讲究花草树木的映衬（第</a:t>
            </a: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5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自然段）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734378" y="1760538"/>
            <a:ext cx="61722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本段用了哪些说明方法？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445770" y="3032760"/>
            <a:ext cx="825182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作比较：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苏州园林的树木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松柏，道旁树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举例子：“古老的藤萝”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打比方：把藤萝比作一幅画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457200" y="457200"/>
            <a:ext cx="84124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近景远景的层次（第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自然段）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581025" y="1196975"/>
            <a:ext cx="73704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“隔而不隔，界而未界”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90195" y="2043430"/>
            <a:ext cx="8693785" cy="3017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意思是：咋看上去花墙和廊子把景致分开了，但因为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墙壁是镂空的，廊子两边无所依傍，所以景致并没有被真正隔开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，只是缓冲了一下视线，使得景物不是一览无余地呈现在游览者眼前，而是逐次展开，这样就使游览者在心理上觉得园林中景致有层次了。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1908175" y="620713"/>
            <a:ext cx="4076700" cy="1584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知识拓展</a:t>
            </a:r>
            <a:endParaRPr lang="zh-CN" altLang="en-US" sz="8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2700338" y="3068638"/>
            <a:ext cx="4205287" cy="1924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苏州园林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9" name="图片 12083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7" name="文本框 120836"/>
          <p:cNvSpPr txBox="1"/>
          <p:nvPr/>
        </p:nvSpPr>
        <p:spPr>
          <a:xfrm>
            <a:off x="2124075" y="333375"/>
            <a:ext cx="4660900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800" b="1" dirty="0">
                <a:solidFill>
                  <a:srgbClr val="3366CC"/>
                </a:solidFill>
                <a:latin typeface="Times New Roman" panose="02020603050405020304" pitchFamily="18" charset="0"/>
                <a:ea typeface="楷体_GB2312" pitchFamily="49" charset="-122"/>
              </a:rPr>
              <a:t>苏州园林</a:t>
            </a:r>
            <a:endParaRPr lang="zh-CN" altLang="en-US" sz="8800" b="1" dirty="0">
              <a:solidFill>
                <a:srgbClr val="33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0840" name="文本框 120839"/>
          <p:cNvSpPr txBox="1"/>
          <p:nvPr/>
        </p:nvSpPr>
        <p:spPr>
          <a:xfrm>
            <a:off x="3255963" y="181768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叶圣陶</a:t>
            </a:r>
            <a:endParaRPr lang="zh-CN" altLang="en-US" sz="48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  <p:bldP spid="1208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accent2"/>
                </a:solidFill>
                <a:ea typeface="华文行楷" panose="02010800040101010101" pitchFamily="2" charset="-122"/>
              </a:rPr>
              <a:t>苏州四大园林</a:t>
            </a:r>
            <a:endParaRPr lang="zh-CN" altLang="en-US" sz="5400" b="1">
              <a:solidFill>
                <a:schemeClr val="accent2"/>
              </a:solidFill>
              <a:ea typeface="华文行楷" panose="02010800040101010101" pitchFamily="2" charset="-122"/>
            </a:endParaRPr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2700338" y="3716338"/>
            <a:ext cx="7772400" cy="4114800"/>
          </a:xfrm>
        </p:spPr>
        <p:txBody>
          <a:bodyPr/>
          <a:p>
            <a:endParaRPr lang="en-US" altLang="zh-CN" sz="4800" b="1" dirty="0">
              <a:solidFill>
                <a:srgbClr val="FF3300"/>
              </a:solidFill>
              <a:ea typeface="隶书" panose="02010509060101010101" pitchFamily="49" charset="-122"/>
            </a:endParaRPr>
          </a:p>
          <a:p>
            <a:endParaRPr lang="en-US" altLang="zh-CN" sz="4800" b="1" dirty="0">
              <a:solidFill>
                <a:srgbClr val="FF3300"/>
              </a:solidFill>
              <a:ea typeface="隶书" panose="02010509060101010101" pitchFamily="49" charset="-122"/>
            </a:endParaRPr>
          </a:p>
          <a:p>
            <a:endParaRPr lang="en-US" altLang="zh-CN" sz="4800" b="1">
              <a:solidFill>
                <a:srgbClr val="FF3300"/>
              </a:solidFill>
              <a:ea typeface="隶书" panose="02010509060101010101" pitchFamily="49" charset="-122"/>
            </a:endParaRPr>
          </a:p>
        </p:txBody>
      </p:sp>
      <p:grpSp>
        <p:nvGrpSpPr>
          <p:cNvPr id="97284" name="组合 97283"/>
          <p:cNvGrpSpPr/>
          <p:nvPr/>
        </p:nvGrpSpPr>
        <p:grpSpPr>
          <a:xfrm>
            <a:off x="1781175" y="469900"/>
            <a:ext cx="5581650" cy="5919788"/>
            <a:chOff x="0" y="0"/>
            <a:chExt cx="3516" cy="3729"/>
          </a:xfrm>
        </p:grpSpPr>
        <p:grpSp>
          <p:nvGrpSpPr>
            <p:cNvPr id="97285" name="组合 97284"/>
            <p:cNvGrpSpPr/>
            <p:nvPr/>
          </p:nvGrpSpPr>
          <p:grpSpPr>
            <a:xfrm>
              <a:off x="0" y="0"/>
              <a:ext cx="3516" cy="3729"/>
              <a:chOff x="0" y="0"/>
              <a:chExt cx="3516" cy="3729"/>
            </a:xfrm>
          </p:grpSpPr>
          <p:grpSp>
            <p:nvGrpSpPr>
              <p:cNvPr id="97286" name="组合 97285"/>
              <p:cNvGrpSpPr/>
              <p:nvPr/>
            </p:nvGrpSpPr>
            <p:grpSpPr>
              <a:xfrm>
                <a:off x="0" y="0"/>
                <a:ext cx="3516" cy="3729"/>
                <a:chOff x="0" y="3729"/>
                <a:chExt cx="3516" cy="3729"/>
              </a:xfrm>
            </p:grpSpPr>
            <p:sp>
              <p:nvSpPr>
                <p:cNvPr id="97287" name="矩形 97286"/>
                <p:cNvSpPr/>
                <p:nvPr/>
              </p:nvSpPr>
              <p:spPr>
                <a:xfrm>
                  <a:off x="0" y="3729"/>
                  <a:ext cx="3516" cy="37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288" name="矩形 97287"/>
                <p:cNvSpPr/>
                <p:nvPr/>
              </p:nvSpPr>
              <p:spPr>
                <a:xfrm>
                  <a:off x="0" y="3729"/>
                  <a:ext cx="3516" cy="12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lvl="0" algn="ctr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108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</a:t>
                  </a: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7289" name="矩形 97288"/>
              <p:cNvSpPr/>
              <p:nvPr/>
            </p:nvSpPr>
            <p:spPr>
              <a:xfrm>
                <a:off x="0" y="0"/>
                <a:ext cx="3516" cy="3729"/>
              </a:xfrm>
              <a:prstGeom prst="rect">
                <a:avLst/>
              </a:prstGeom>
              <a:noFill/>
              <a:ln w="7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7290" name="矩形 97289"/>
            <p:cNvSpPr/>
            <p:nvPr/>
          </p:nvSpPr>
          <p:spPr>
            <a:xfrm>
              <a:off x="0" y="0"/>
              <a:ext cx="3516" cy="3729"/>
            </a:xfrm>
            <a:prstGeom prst="rect">
              <a:avLst/>
            </a:prstGeom>
            <a:noFill/>
            <a:ln w="1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299" name="组合 97298"/>
          <p:cNvGrpSpPr/>
          <p:nvPr/>
        </p:nvGrpSpPr>
        <p:grpSpPr>
          <a:xfrm>
            <a:off x="539750" y="990600"/>
            <a:ext cx="7766050" cy="5697538"/>
            <a:chOff x="340" y="624"/>
            <a:chExt cx="4892" cy="3589"/>
          </a:xfrm>
        </p:grpSpPr>
        <p:pic>
          <p:nvPicPr>
            <p:cNvPr id="97291" name="图片 97290" descr="CLT004"/>
            <p:cNvPicPr>
              <a:picLocks noChangeAspect="1"/>
            </p:cNvPicPr>
            <p:nvPr/>
          </p:nvPicPr>
          <p:blipFill>
            <a:blip r:embed="rId1">
              <a:lum contrast="28000"/>
            </a:blip>
            <a:stretch>
              <a:fillRect/>
            </a:stretch>
          </p:blipFill>
          <p:spPr>
            <a:xfrm>
              <a:off x="340" y="709"/>
              <a:ext cx="1728" cy="1296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3" name="图片 97292" descr="wmg.jpg (16264 bytes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0" y="624"/>
              <a:ext cx="2064" cy="1380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5" name="图片 97294" descr="zz2"/>
            <p:cNvPicPr>
              <a:picLocks noChangeAspect="1"/>
            </p:cNvPicPr>
            <p:nvPr/>
          </p:nvPicPr>
          <p:blipFill>
            <a:blip r:embed="rId3">
              <a:lum contrast="20000"/>
            </a:blip>
            <a:stretch>
              <a:fillRect/>
            </a:stretch>
          </p:blipFill>
          <p:spPr>
            <a:xfrm>
              <a:off x="432" y="2832"/>
              <a:ext cx="1632" cy="122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7" name="图片 97296" descr="ly_xbsz_tu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6" y="2688"/>
              <a:ext cx="2016" cy="1525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97300" name="组合 97299"/>
          <p:cNvGrpSpPr/>
          <p:nvPr/>
        </p:nvGrpSpPr>
        <p:grpSpPr>
          <a:xfrm>
            <a:off x="990600" y="3200400"/>
            <a:ext cx="7789863" cy="1770063"/>
            <a:chOff x="624" y="2016"/>
            <a:chExt cx="4907" cy="1115"/>
          </a:xfrm>
        </p:grpSpPr>
        <p:sp>
          <p:nvSpPr>
            <p:cNvPr id="97292" name="文本框 97291"/>
            <p:cNvSpPr txBox="1"/>
            <p:nvPr/>
          </p:nvSpPr>
          <p:spPr>
            <a:xfrm>
              <a:off x="624" y="2064"/>
              <a:ext cx="15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宋代沧浪亭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7294" name="文本框 97293"/>
            <p:cNvSpPr txBox="1"/>
            <p:nvPr/>
          </p:nvSpPr>
          <p:spPr>
            <a:xfrm>
              <a:off x="3408" y="2016"/>
              <a:ext cx="13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元代狮子林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7296" name="文本框 97295"/>
            <p:cNvSpPr txBox="1"/>
            <p:nvPr/>
          </p:nvSpPr>
          <p:spPr>
            <a:xfrm>
              <a:off x="624" y="2400"/>
              <a:ext cx="1488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明代拙政园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  <a:p>
              <a:pPr lvl="0" algn="l">
                <a:spcBef>
                  <a:spcPct val="50000"/>
                </a:spcBef>
              </a:pP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97298" name="文本框 97297"/>
            <p:cNvSpPr txBox="1"/>
            <p:nvPr/>
          </p:nvSpPr>
          <p:spPr>
            <a:xfrm>
              <a:off x="3515" y="2341"/>
              <a:ext cx="2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清代留园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2000"/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2" grpId="1"/>
      <p:bldP spid="9728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1" name="图片 55300" descr="C7A71CA8CBA89B72EF0BD6637FFA4D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0"/>
            <a:ext cx="6153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91033" y="0"/>
            <a:ext cx="188976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拙政园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，是苏州园林的代表，苏州园林中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面积最大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的古典山水园林。与北京的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颐和园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承德避暑山庄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，苏州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留园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并称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中国四大古典园林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7488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900113" y="69215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anose="02010800040101010101" pitchFamily="2" charset="-122"/>
              </a:rPr>
              <a:t>留  园</a:t>
            </a:r>
            <a:endParaRPr lang="zh-CN" altLang="en-US" sz="4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827088" y="5300663"/>
            <a:ext cx="7140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5013325"/>
            <a:ext cx="8964613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留园始建于明嘉靖年间，厅堂红利轩敞，风景明静清幽，以其建筑的合理位于苏州园林之首。 </a:t>
            </a:r>
            <a:endParaRPr lang="zh-CN" altLang="en-US" sz="36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676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242"/>
          <p:cNvGrpSpPr>
            <a:grpSpLocks noChangeAspect="1"/>
          </p:cNvGrpSpPr>
          <p:nvPr/>
        </p:nvGrpSpPr>
        <p:grpSpPr>
          <a:xfrm>
            <a:off x="9467850" y="5949950"/>
            <a:ext cx="719138" cy="719138"/>
            <a:chOff x="0" y="0"/>
            <a:chExt cx="2858" cy="2858"/>
          </a:xfrm>
        </p:grpSpPr>
        <p:sp>
          <p:nvSpPr>
            <p:cNvPr id="10244" name="矩形 10243"/>
            <p:cNvSpPr>
              <a:spLocks noChangeAspect="1" noTextEdit="1"/>
            </p:cNvSpPr>
            <p:nvPr/>
          </p:nvSpPr>
          <p:spPr>
            <a:xfrm>
              <a:off x="0" y="0"/>
              <a:ext cx="285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51" name="文本框 10250"/>
          <p:cNvSpPr txBox="1"/>
          <p:nvPr/>
        </p:nvSpPr>
        <p:spPr>
          <a:xfrm>
            <a:off x="5940425" y="2708275"/>
            <a:ext cx="23034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 rot="-10316590" flipV="1">
            <a:off x="2700338" y="5248275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狮 子 林</a:t>
            </a:r>
            <a:endParaRPr lang="zh-CN" altLang="en-US" sz="4000" b="0">
              <a:solidFill>
                <a:srgbClr val="CC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7684453" y="0"/>
            <a:ext cx="128016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狮子林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，一般所指为苏州园林中的狮子林，狮子林为苏州四大名园之一，至今已有</a:t>
            </a:r>
            <a:r>
              <a:rPr lang="en-US" altLang="zh-CN" sz="2000" b="1">
                <a:latin typeface="Times New Roman" panose="02020603050405020304" pitchFamily="18" charset="0"/>
                <a:ea typeface="华文新魏" panose="02010800040101010101" pitchFamily="2" charset="-122"/>
              </a:rPr>
              <a:t>650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多年的历史。因园内“林有竹万，竹下多怪石，状如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狻猊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（狮子）者” 而得名。</a:t>
            </a:r>
            <a:endParaRPr lang="en-US" altLang="zh-CN" sz="20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48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859338" y="549275"/>
            <a:ext cx="2520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787900" y="0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网 师 园 </a:t>
            </a:r>
            <a:endParaRPr lang="en-US" altLang="zh-CN" sz="4000" b="0">
              <a:solidFill>
                <a:srgbClr val="CC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11269" name="图片 11268" descr="狮子林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482975"/>
            <a:ext cx="4500562" cy="337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200701291129588810016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4643438" y="692150"/>
            <a:ext cx="4500562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网师园占地面积很小，不及拙政园的六分之一，院内主次分明，错落有致，是苏州园林中以少胜多的典范。曾有诗写道：“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寒花瘦竹岸边生，小阁回廊叠画屏。我欲踱桥还却步，一池倒影怕人惊。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lang="en-US" altLang="zh-CN" sz="24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90" y="795020"/>
            <a:ext cx="897509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悟学：</a:t>
            </a:r>
            <a:r>
              <a:rPr lang="zh-CN" altLang="en-US" sz="4000">
                <a:solidFill>
                  <a:srgbClr val="00B0F0"/>
                </a:solidFill>
              </a:rPr>
              <a:t>说明（顺序）方法</a:t>
            </a:r>
            <a:r>
              <a:rPr lang="zh-CN" altLang="en-US" sz="4000"/>
              <a:t>  </a:t>
            </a:r>
            <a:r>
              <a:rPr lang="zh-CN" altLang="en-US" sz="4000">
                <a:solidFill>
                  <a:srgbClr val="002060"/>
                </a:solidFill>
              </a:rPr>
              <a:t>审美情趣</a:t>
            </a:r>
            <a:endParaRPr lang="zh-CN" altLang="en-US" sz="4000">
              <a:solidFill>
                <a:srgbClr val="00206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660" y="2966720"/>
            <a:ext cx="76796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0000CC"/>
                </a:solidFill>
              </a:rPr>
              <a:t>学以致用</a:t>
            </a:r>
            <a:r>
              <a:rPr lang="zh-CN" altLang="en-US" sz="5400"/>
              <a:t>   </a:t>
            </a:r>
            <a:r>
              <a:rPr lang="zh-CN" altLang="en-US" sz="4400">
                <a:solidFill>
                  <a:srgbClr val="CC00CC"/>
                </a:solidFill>
              </a:rPr>
              <a:t>介绍咱们班级布置</a:t>
            </a:r>
            <a:endParaRPr lang="zh-CN" altLang="en-US" sz="4400">
              <a:solidFill>
                <a:srgbClr val="CC00CC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1195070" y="134620"/>
            <a:ext cx="6754495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学习目标及方法 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154940" y="1075690"/>
            <a:ext cx="8856345" cy="2613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学习说明文的一般方法。</a:t>
            </a:r>
            <a:endParaRPr lang="en-US" altLang="zh-CN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领会欣赏中国园林的方法，培养审美观。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400" y="3563620"/>
            <a:ext cx="886714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0">
                <a:solidFill>
                  <a:srgbClr val="0000CC"/>
                </a:solidFill>
              </a:rPr>
              <a:t>三学循环</a:t>
            </a:r>
            <a:r>
              <a:rPr lang="zh-CN" altLang="en-US" sz="6000">
                <a:solidFill>
                  <a:srgbClr val="FF0000"/>
                </a:solidFill>
              </a:rPr>
              <a:t>  </a:t>
            </a:r>
            <a:r>
              <a:rPr lang="zh-CN" altLang="en-US" sz="4400">
                <a:solidFill>
                  <a:srgbClr val="FF0000"/>
                </a:solidFill>
              </a:rPr>
              <a:t>自学</a:t>
            </a:r>
            <a:r>
              <a:rPr lang="en-US" altLang="zh-CN" sz="4400">
                <a:solidFill>
                  <a:srgbClr val="FF0000"/>
                </a:solidFill>
              </a:rPr>
              <a:t>—</a:t>
            </a:r>
            <a:r>
              <a:rPr lang="zh-CN" altLang="en-US" sz="4400">
                <a:solidFill>
                  <a:srgbClr val="FF0000"/>
                </a:solidFill>
              </a:rPr>
              <a:t>议学</a:t>
            </a:r>
            <a:r>
              <a:rPr lang="en-US" altLang="zh-CN" sz="4400">
                <a:solidFill>
                  <a:srgbClr val="FF0000"/>
                </a:solidFill>
              </a:rPr>
              <a:t>—</a:t>
            </a:r>
            <a:r>
              <a:rPr lang="zh-CN" altLang="en-US" sz="4400">
                <a:solidFill>
                  <a:srgbClr val="FF0000"/>
                </a:solidFill>
              </a:rPr>
              <a:t>悟学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9125" y="325755"/>
            <a:ext cx="63868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自学</a:t>
            </a:r>
            <a:r>
              <a:rPr lang="zh-CN" altLang="en-US" sz="4000"/>
              <a:t>检测：整体感知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621030" y="1636395"/>
            <a:ext cx="71266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/>
              <a:t>作者对苏州园林的总的印象是什么？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81355" y="2651760"/>
            <a:ext cx="712851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是我国各地园林的</a:t>
            </a:r>
            <a:r>
              <a:rPr lang="zh-CN" altLang="en-US" sz="3200">
                <a:solidFill>
                  <a:srgbClr val="FF0000"/>
                </a:solidFill>
              </a:rPr>
              <a:t>标本</a:t>
            </a:r>
            <a:r>
              <a:rPr lang="en-US" altLang="zh-CN" sz="3200">
                <a:solidFill>
                  <a:srgbClr val="FF0000"/>
                </a:solidFill>
              </a:rPr>
              <a:t>,</a:t>
            </a:r>
            <a:r>
              <a:rPr lang="zh-CN" altLang="en-US" sz="3200">
                <a:solidFill>
                  <a:schemeClr val="tx1"/>
                </a:solidFill>
              </a:rPr>
              <a:t>各地园林或多或少都受到它的影响。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355" y="3877310"/>
            <a:ext cx="6714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、苏州园林的总体特征是什么呢？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01345" y="4688205"/>
            <a:ext cx="7940675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务必使游览者</a:t>
            </a:r>
            <a:r>
              <a:rPr lang="zh-CN" altLang="en-US" sz="3200">
                <a:solidFill>
                  <a:srgbClr val="FF0000"/>
                </a:solidFill>
              </a:rPr>
              <a:t>无论</a:t>
            </a:r>
            <a:r>
              <a:rPr lang="zh-CN" altLang="en-US" sz="3200"/>
              <a:t>站在哪个点上，眼前总是</a:t>
            </a:r>
            <a:endParaRPr lang="zh-CN" altLang="en-US" sz="3200"/>
          </a:p>
          <a:p>
            <a:r>
              <a:rPr lang="zh-CN" altLang="en-US" sz="3200"/>
              <a:t>一幅完美的</a:t>
            </a:r>
            <a:r>
              <a:rPr lang="zh-CN" altLang="en-US" sz="3200">
                <a:solidFill>
                  <a:srgbClr val="FF0000"/>
                </a:solidFill>
              </a:rPr>
              <a:t>图画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1219200" y="14478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1" name="文本框 114690"/>
          <p:cNvSpPr txBox="1"/>
          <p:nvPr/>
        </p:nvSpPr>
        <p:spPr>
          <a:xfrm>
            <a:off x="172720" y="1402080"/>
            <a:ext cx="8811895" cy="5273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为了说明这幅美丽的“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图画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”，作者是按怎样的</a:t>
            </a:r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顺序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来说明苏州园林图画美的特征的？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20" y="298450"/>
            <a:ext cx="922210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>
                <a:solidFill>
                  <a:srgbClr val="FF0000"/>
                </a:solidFill>
              </a:rPr>
              <a:t>议学：</a:t>
            </a:r>
            <a:r>
              <a:rPr lang="zh-CN" altLang="zh-CN" sz="4000"/>
              <a:t>把握结构，理清说明顺序</a:t>
            </a:r>
            <a:endParaRPr lang="zh-CN" altLang="zh-CN" sz="400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46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完美的图   画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57347" name="组合 57346"/>
          <p:cNvGrpSpPr/>
          <p:nvPr/>
        </p:nvGrpSpPr>
        <p:grpSpPr>
          <a:xfrm>
            <a:off x="2438400" y="1447800"/>
            <a:ext cx="228600" cy="3429000"/>
            <a:chOff x="1536" y="912"/>
            <a:chExt cx="144" cy="2160"/>
          </a:xfrm>
        </p:grpSpPr>
        <p:sp>
          <p:nvSpPr>
            <p:cNvPr id="57348" name="直接连接符 57347"/>
            <p:cNvSpPr/>
            <p:nvPr/>
          </p:nvSpPr>
          <p:spPr>
            <a:xfrm>
              <a:off x="1536" y="912"/>
              <a:ext cx="144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49" name="直接连接符 57348"/>
            <p:cNvSpPr/>
            <p:nvPr/>
          </p:nvSpPr>
          <p:spPr>
            <a:xfrm>
              <a:off x="1536" y="912"/>
              <a:ext cx="0" cy="216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0" name="直接连接符 57349"/>
            <p:cNvSpPr/>
            <p:nvPr/>
          </p:nvSpPr>
          <p:spPr>
            <a:xfrm>
              <a:off x="1536" y="3072"/>
              <a:ext cx="115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51" name="文本框 57350"/>
          <p:cNvSpPr txBox="1"/>
          <p:nvPr/>
        </p:nvSpPr>
        <p:spPr>
          <a:xfrm>
            <a:off x="2667000" y="1143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讲究亭台轩榭的布局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讲究假山池沼的配合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2743200" y="3429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讲究花草树木的映衬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2667000" y="44958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讲究近景远景的层次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57355" name="直接连接符 57354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6" name="直接连接符 57355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7" name="直接连接符 57356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8" name="文本框 57357"/>
          <p:cNvSpPr txBox="1"/>
          <p:nvPr/>
        </p:nvSpPr>
        <p:spPr>
          <a:xfrm>
            <a:off x="6172200" y="1158240"/>
            <a:ext cx="13550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3 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171565" y="2205355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4 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6171565" y="443738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6 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1" name="文本框 57360"/>
          <p:cNvSpPr txBox="1"/>
          <p:nvPr/>
        </p:nvSpPr>
        <p:spPr>
          <a:xfrm>
            <a:off x="6171565" y="342900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5 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2" name="文本框 57361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3" name="文本框 57362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分说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4" name="矩形 57363"/>
          <p:cNvSpPr/>
          <p:nvPr/>
        </p:nvSpPr>
        <p:spPr>
          <a:xfrm>
            <a:off x="457200" y="5334000"/>
            <a:ext cx="16954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总说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7365" name="直接连接符 57364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366" name="文本框 57365"/>
          <p:cNvSpPr txBox="1"/>
          <p:nvPr/>
        </p:nvSpPr>
        <p:spPr>
          <a:xfrm>
            <a:off x="8243570" y="1312545"/>
            <a:ext cx="731520" cy="42329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内容上一一对应</a:t>
            </a: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7367" name="矩形 57366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（</a:t>
            </a: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2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段）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4598" name="右大括号 24597"/>
          <p:cNvSpPr/>
          <p:nvPr/>
        </p:nvSpPr>
        <p:spPr>
          <a:xfrm>
            <a:off x="7298690" y="2019300"/>
            <a:ext cx="228600" cy="2286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矩形 24588"/>
          <p:cNvSpPr/>
          <p:nvPr/>
        </p:nvSpPr>
        <p:spPr>
          <a:xfrm>
            <a:off x="7663180" y="2332990"/>
            <a:ext cx="69024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四个讲究</a:t>
            </a:r>
            <a:endParaRPr lang="zh-CN" altLang="en-US" sz="32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07950" y="-60960"/>
            <a:ext cx="958850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1</a:t>
            </a:r>
            <a:r>
              <a:rPr lang="zh-CN" altLang="en-US" sz="3200" dirty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algn="l">
              <a:spcBef>
                <a:spcPct val="50000"/>
              </a:spcBef>
            </a:pP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" fill="hold"/>
                                        <p:tgtEl>
                                          <p:spTgt spid="57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" fill="hold"/>
                                        <p:tgtEl>
                                          <p:spTgt spid="57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/>
      <p:bldP spid="57352" grpId="0" build="p"/>
      <p:bldP spid="57353" grpId="0" build="p"/>
      <p:bldP spid="57354" grpId="0" build="p"/>
      <p:bldP spid="57358" grpId="0"/>
      <p:bldP spid="57359" grpId="0"/>
      <p:bldP spid="57360" grpId="0"/>
      <p:bldP spid="57361" grpId="0"/>
      <p:bldP spid="57363" grpId="0"/>
      <p:bldP spid="57364" grpId="0"/>
      <p:bldP spid="57366" grpId="0"/>
      <p:bldP spid="24598" grpId="0" bldLvl="0" animBg="1"/>
      <p:bldP spid="24589" grpId="0"/>
      <p:bldP spid="4" grpId="0"/>
      <p:bldP spid="57346" grpId="0"/>
      <p:bldP spid="57367" grpId="0"/>
      <p:bldP spid="5736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9195" y="2950210"/>
            <a:ext cx="5200650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注意角落的图画美（</a:t>
            </a:r>
            <a:r>
              <a:rPr lang="en-US" altLang="zh-CN" sz="3600">
                <a:sym typeface="+mn-ea"/>
              </a:rPr>
              <a:t>7</a:t>
            </a:r>
            <a:r>
              <a:rPr lang="zh-CN" altLang="en-US" sz="3600">
                <a:sym typeface="+mn-ea"/>
              </a:rPr>
              <a:t>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注意门窗的图案美（</a:t>
            </a:r>
            <a:r>
              <a:rPr lang="en-US" altLang="zh-CN" sz="3600">
                <a:sym typeface="+mn-ea"/>
              </a:rPr>
              <a:t>8</a:t>
            </a:r>
            <a:r>
              <a:rPr lang="zh-CN" altLang="en-US" sz="3600">
                <a:sym typeface="+mn-ea"/>
              </a:rPr>
              <a:t>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注意色彩的搭配（</a:t>
            </a:r>
            <a:r>
              <a:rPr lang="en-US" altLang="zh-CN" sz="3600">
                <a:sym typeface="+mn-ea"/>
              </a:rPr>
              <a:t>9)</a:t>
            </a:r>
            <a:endParaRPr lang="en-US" altLang="zh-CN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315" y="411480"/>
            <a:ext cx="849312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</a:t>
            </a:r>
            <a:r>
              <a:rPr lang="zh-CN" altLang="en-US" sz="3600"/>
              <a:t>、作者除了从以上</a:t>
            </a:r>
            <a:r>
              <a:rPr lang="en-US" altLang="zh-CN" sz="3600"/>
              <a:t>4</a:t>
            </a:r>
            <a:r>
              <a:rPr lang="zh-CN" altLang="zh-CN" sz="3600"/>
              <a:t>个讲究主要说明苏州园林的特点外，有没有从哪些细节方面补充说明苏州园林的图画美呢？</a:t>
            </a:r>
            <a:endParaRPr lang="zh-CN" altLang="zh-CN" sz="3600"/>
          </a:p>
        </p:txBody>
      </p:sp>
      <p:sp>
        <p:nvSpPr>
          <p:cNvPr id="24599" name="右大括号 24598"/>
          <p:cNvSpPr/>
          <p:nvPr/>
        </p:nvSpPr>
        <p:spPr>
          <a:xfrm>
            <a:off x="6884035" y="3102610"/>
            <a:ext cx="114300" cy="1889760"/>
          </a:xfrm>
          <a:prstGeom prst="rightBrace">
            <a:avLst>
              <a:gd name="adj1" fmla="val 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6" name="矩形 24595"/>
          <p:cNvSpPr/>
          <p:nvPr/>
        </p:nvSpPr>
        <p:spPr>
          <a:xfrm>
            <a:off x="7327265" y="2950210"/>
            <a:ext cx="72771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三个注意</a:t>
            </a: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3" grpId="0"/>
      <p:bldP spid="2" grpId="0"/>
      <p:bldP spid="2459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501650" y="2195513"/>
            <a:ext cx="6858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完美的图画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447800" y="1201738"/>
            <a:ext cx="4852988" cy="243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讲究亭台轩榭的布局（</a:t>
            </a:r>
            <a:r>
              <a:rPr lang="en-US" altLang="zh-CN" sz="2800"/>
              <a:t>3</a:t>
            </a:r>
            <a:r>
              <a:rPr lang="zh-CN" altLang="en-US" sz="2800"/>
              <a:t>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讲究假山池沼的配合（</a:t>
            </a:r>
            <a:r>
              <a:rPr lang="en-US" altLang="zh-CN" sz="2800"/>
              <a:t>4</a:t>
            </a:r>
            <a:r>
              <a:rPr lang="zh-CN" altLang="en-US" sz="2800"/>
              <a:t>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讲究花草树木的映衬（</a:t>
            </a:r>
            <a:r>
              <a:rPr lang="en-US" altLang="zh-CN" sz="2800"/>
              <a:t>5</a:t>
            </a:r>
            <a:r>
              <a:rPr lang="zh-CN" altLang="en-US" sz="2800"/>
              <a:t>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讲究近景远景的层次（</a:t>
            </a:r>
            <a:r>
              <a:rPr lang="en-US" altLang="zh-CN" sz="2800"/>
              <a:t>6</a:t>
            </a:r>
            <a:r>
              <a:rPr lang="zh-CN" altLang="en-US" sz="2800"/>
              <a:t>）</a:t>
            </a:r>
            <a:endParaRPr lang="zh-CN" altLang="en-US" sz="2800"/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476375" y="3787775"/>
            <a:ext cx="4572000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注意角落的图画美（</a:t>
            </a:r>
            <a:r>
              <a:rPr lang="en-US" altLang="zh-CN" sz="2800"/>
              <a:t>7</a:t>
            </a:r>
            <a:r>
              <a:rPr lang="zh-CN" altLang="en-US" sz="2800"/>
              <a:t>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注意门窗的图案美（</a:t>
            </a:r>
            <a:r>
              <a:rPr lang="en-US" altLang="zh-CN" sz="2800"/>
              <a:t>8</a:t>
            </a:r>
            <a:r>
              <a:rPr lang="zh-CN" altLang="en-US" sz="2800"/>
              <a:t>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注意色彩的搭配（</a:t>
            </a:r>
            <a:r>
              <a:rPr lang="en-US" altLang="zh-CN" sz="2800"/>
              <a:t>9</a:t>
            </a:r>
            <a:r>
              <a:rPr lang="zh-CN" altLang="en-US" sz="2800"/>
              <a:t>）</a:t>
            </a:r>
            <a:endParaRPr lang="zh-CN" altLang="en-US" sz="2800"/>
          </a:p>
        </p:txBody>
      </p:sp>
      <p:sp>
        <p:nvSpPr>
          <p:cNvPr id="24581" name="AutoShape 21"/>
          <p:cNvSpPr/>
          <p:nvPr/>
        </p:nvSpPr>
        <p:spPr bwMode="auto">
          <a:xfrm>
            <a:off x="1219200" y="1482725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22"/>
          <p:cNvSpPr/>
          <p:nvPr/>
        </p:nvSpPr>
        <p:spPr bwMode="auto">
          <a:xfrm>
            <a:off x="5943600" y="1484313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23"/>
          <p:cNvSpPr/>
          <p:nvPr/>
        </p:nvSpPr>
        <p:spPr bwMode="auto">
          <a:xfrm>
            <a:off x="5867400" y="400526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6227763" y="1930400"/>
            <a:ext cx="60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5050"/>
                </a:solidFill>
              </a:rPr>
              <a:t>整体</a:t>
            </a:r>
            <a:endParaRPr lang="zh-CN" altLang="zh-CN" sz="3200" dirty="0">
              <a:solidFill>
                <a:srgbClr val="FF5050"/>
              </a:solidFill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6227763" y="4221163"/>
            <a:ext cx="533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</a:rPr>
              <a:t>局部</a:t>
            </a:r>
            <a:endParaRPr lang="zh-CN" altLang="en-US" sz="3200">
              <a:solidFill>
                <a:srgbClr val="FF5050"/>
              </a:solidFill>
            </a:endParaRPr>
          </a:p>
        </p:txBody>
      </p:sp>
      <p:sp>
        <p:nvSpPr>
          <p:cNvPr id="24586" name="AutoShape 26"/>
          <p:cNvSpPr/>
          <p:nvPr/>
        </p:nvSpPr>
        <p:spPr bwMode="auto">
          <a:xfrm>
            <a:off x="7740650" y="2060575"/>
            <a:ext cx="228600" cy="2751138"/>
          </a:xfrm>
          <a:prstGeom prst="rightBrace">
            <a:avLst>
              <a:gd name="adj1" fmla="val 1002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2" name="Line 30"/>
          <p:cNvSpPr>
            <a:spLocks noChangeShapeType="1"/>
          </p:cNvSpPr>
          <p:nvPr/>
        </p:nvSpPr>
        <p:spPr bwMode="auto">
          <a:xfrm>
            <a:off x="6516688" y="32845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6819781" y="2159000"/>
            <a:ext cx="800219" cy="3009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       次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7959964" y="2205038"/>
            <a:ext cx="861774" cy="2317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逻辑顺序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99745" y="285750"/>
            <a:ext cx="7459980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悟学：</a:t>
            </a:r>
            <a:r>
              <a:rPr lang="zh-CN" altLang="en-US" sz="3200" dirty="0" smtClean="0"/>
              <a:t>本文的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说明顺序</a:t>
            </a:r>
            <a:r>
              <a:rPr lang="zh-CN" altLang="en-US" sz="3200" dirty="0" smtClean="0"/>
              <a:t>是什么？</a:t>
            </a:r>
            <a:endParaRPr lang="zh-CN" altLang="en-US" sz="3200" dirty="0"/>
          </a:p>
        </p:txBody>
      </p:sp>
      <p:sp>
        <p:nvSpPr>
          <p:cNvPr id="17" name="下箭头 16"/>
          <p:cNvSpPr/>
          <p:nvPr/>
        </p:nvSpPr>
        <p:spPr bwMode="auto">
          <a:xfrm>
            <a:off x="7143768" y="3357562"/>
            <a:ext cx="142876" cy="64294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775" y="4709160"/>
            <a:ext cx="971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6" grpId="0" autoUpdateAnimBg="0" build="p"/>
      <p:bldP spid="59417" grpId="0" autoUpdateAnimBg="0" build="p"/>
      <p:bldP spid="59422" grpId="0" bldLvl="0" animBg="1"/>
      <p:bldP spid="59425" grpId="0"/>
      <p:bldP spid="594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7305" y="1121410"/>
            <a:ext cx="67310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欣赏苏州园林之美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56840" y="3253105"/>
            <a:ext cx="450786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图画美</a:t>
            </a:r>
            <a:endParaRPr lang="zh-CN" altLang="en-US" sz="6600"/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anose="020108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anose="0201080004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1677</Words>
  <Application>WPS 演示</Application>
  <PresentationFormat>全屏显示(4:3)</PresentationFormat>
  <Paragraphs>197</Paragraphs>
  <Slides>25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华文新魏</vt:lpstr>
      <vt:lpstr>楷体_GB2312</vt:lpstr>
      <vt:lpstr>隶书</vt:lpstr>
      <vt:lpstr>华文行楷</vt:lpstr>
      <vt:lpstr>微软雅黑</vt:lpstr>
      <vt:lpstr>Calibri</vt:lpstr>
      <vt:lpstr>华文中宋</vt:lpstr>
      <vt:lpstr>黑体</vt:lpstr>
      <vt:lpstr>华文楷体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苏州四大园林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xzlujie</dc:creator>
  <cp:lastModifiedBy>lenovo</cp:lastModifiedBy>
  <cp:revision>211</cp:revision>
  <dcterms:created xsi:type="dcterms:W3CDTF">2001-12-04T06:56:00Z</dcterms:created>
  <dcterms:modified xsi:type="dcterms:W3CDTF">2017-05-07T01:49:16Z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