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677" r:id="rId3"/>
    <p:sldId id="437" r:id="rId4"/>
    <p:sldId id="438" r:id="rId5"/>
    <p:sldId id="497" r:id="rId6"/>
    <p:sldId id="498" r:id="rId7"/>
    <p:sldId id="499" r:id="rId8"/>
    <p:sldId id="500" r:id="rId9"/>
    <p:sldId id="501" r:id="rId10"/>
    <p:sldId id="502" r:id="rId11"/>
    <p:sldId id="503" r:id="rId12"/>
    <p:sldId id="504" r:id="rId13"/>
    <p:sldId id="505" r:id="rId14"/>
    <p:sldId id="506" r:id="rId15"/>
    <p:sldId id="507" r:id="rId16"/>
    <p:sldId id="508" r:id="rId17"/>
    <p:sldId id="509" r:id="rId18"/>
    <p:sldId id="510" r:id="rId19"/>
    <p:sldId id="511" r:id="rId20"/>
    <p:sldId id="540" r:id="rId21"/>
    <p:sldId id="541" r:id="rId22"/>
    <p:sldId id="542" r:id="rId23"/>
    <p:sldId id="543" r:id="rId24"/>
    <p:sldId id="435" r:id="rId25"/>
    <p:sldId id="450" r:id="rId26"/>
    <p:sldId id="451" r:id="rId27"/>
    <p:sldId id="512" r:id="rId28"/>
    <p:sldId id="513" r:id="rId29"/>
    <p:sldId id="514" r:id="rId30"/>
    <p:sldId id="515" r:id="rId31"/>
    <p:sldId id="516" r:id="rId32"/>
    <p:sldId id="517" r:id="rId33"/>
    <p:sldId id="544" r:id="rId34"/>
    <p:sldId id="545" r:id="rId35"/>
    <p:sldId id="546" r:id="rId36"/>
    <p:sldId id="547" r:id="rId37"/>
    <p:sldId id="548" r:id="rId38"/>
    <p:sldId id="549" r:id="rId39"/>
    <p:sldId id="550" r:id="rId40"/>
    <p:sldId id="551" r:id="rId41"/>
    <p:sldId id="552" r:id="rId42"/>
    <p:sldId id="553" r:id="rId43"/>
    <p:sldId id="554" r:id="rId44"/>
    <p:sldId id="555" r:id="rId45"/>
    <p:sldId id="556" r:id="rId46"/>
    <p:sldId id="277" r:id="rId47"/>
    <p:sldId id="456" r:id="rId48"/>
    <p:sldId id="518" r:id="rId49"/>
    <p:sldId id="519" r:id="rId50"/>
    <p:sldId id="520" r:id="rId51"/>
    <p:sldId id="521" r:id="rId52"/>
    <p:sldId id="522" r:id="rId53"/>
    <p:sldId id="523" r:id="rId54"/>
    <p:sldId id="461" r:id="rId55"/>
    <p:sldId id="460" r:id="rId56"/>
    <p:sldId id="528" r:id="rId57"/>
    <p:sldId id="529" r:id="rId58"/>
    <p:sldId id="530" r:id="rId59"/>
    <p:sldId id="531" r:id="rId60"/>
    <p:sldId id="532" r:id="rId61"/>
    <p:sldId id="533" r:id="rId62"/>
    <p:sldId id="534" r:id="rId63"/>
    <p:sldId id="535" r:id="rId64"/>
    <p:sldId id="536" r:id="rId65"/>
    <p:sldId id="537" r:id="rId66"/>
    <p:sldId id="538" r:id="rId67"/>
    <p:sldId id="557" r:id="rId68"/>
    <p:sldId id="4701" r:id="rId69"/>
  </p:sldIdLst>
  <p:sldSz cx="12190413" cy="6859588"/>
  <p:notesSz cx="6858000" cy="9144000"/>
  <p:custDataLst>
    <p:tags r:id="rId70"/>
  </p:custDataLst>
  <p:defaultTextStyle>
    <a:defPPr>
      <a:defRPr lang="zh-CN"/>
    </a:defPPr>
    <a:lvl1pPr algn="l" rtl="0" fontAlgn="base">
      <a:lnSpc>
        <a:spcPct val="150000"/>
      </a:lnSpc>
      <a:spcBef>
        <a:spcPct val="0"/>
      </a:spcBef>
      <a:spcAft>
        <a:spcPct val="0"/>
      </a:spcAft>
      <a:defRPr sz="2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</a:defRPr>
    </a:lvl1pPr>
    <a:lvl2pPr marL="457200" algn="l" rtl="0" fontAlgn="base">
      <a:lnSpc>
        <a:spcPct val="150000"/>
      </a:lnSpc>
      <a:spcBef>
        <a:spcPct val="0"/>
      </a:spcBef>
      <a:spcAft>
        <a:spcPct val="0"/>
      </a:spcAft>
      <a:defRPr sz="2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</a:defRPr>
    </a:lvl2pPr>
    <a:lvl3pPr marL="914400" algn="l" rtl="0" fontAlgn="base">
      <a:lnSpc>
        <a:spcPct val="150000"/>
      </a:lnSpc>
      <a:spcBef>
        <a:spcPct val="0"/>
      </a:spcBef>
      <a:spcAft>
        <a:spcPct val="0"/>
      </a:spcAft>
      <a:defRPr sz="2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</a:defRPr>
    </a:lvl3pPr>
    <a:lvl4pPr marL="1371600" algn="l" rtl="0" fontAlgn="base">
      <a:lnSpc>
        <a:spcPct val="150000"/>
      </a:lnSpc>
      <a:spcBef>
        <a:spcPct val="0"/>
      </a:spcBef>
      <a:spcAft>
        <a:spcPct val="0"/>
      </a:spcAft>
      <a:defRPr sz="2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</a:defRPr>
    </a:lvl4pPr>
    <a:lvl5pPr marL="1828800" algn="l" rtl="0" fontAlgn="base">
      <a:lnSpc>
        <a:spcPct val="150000"/>
      </a:lnSpc>
      <a:spcBef>
        <a:spcPct val="0"/>
      </a:spcBef>
      <a:spcAft>
        <a:spcPct val="0"/>
      </a:spcAft>
      <a:defRPr sz="2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</a:defRPr>
    </a:lvl5pPr>
    <a:lvl6pPr marL="2286000" algn="l" defTabSz="914400" rtl="0" eaLnBrk="1" latinLnBrk="0" hangingPunct="1">
      <a:defRPr sz="2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</a:defRPr>
    </a:lvl6pPr>
    <a:lvl7pPr marL="2743200" algn="l" defTabSz="914400" rtl="0" eaLnBrk="1" latinLnBrk="0" hangingPunct="1">
      <a:defRPr sz="2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</a:defRPr>
    </a:lvl7pPr>
    <a:lvl8pPr marL="3200400" algn="l" defTabSz="914400" rtl="0" eaLnBrk="1" latinLnBrk="0" hangingPunct="1">
      <a:defRPr sz="2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</a:defRPr>
    </a:lvl8pPr>
    <a:lvl9pPr marL="3657600" algn="l" defTabSz="914400" rtl="0" eaLnBrk="1" latinLnBrk="0" hangingPunct="1">
      <a:defRPr sz="2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9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78" y="-96"/>
      </p:cViewPr>
      <p:guideLst>
        <p:guide orient="horz" pos="917"/>
        <p:guide orient="horz" pos="377"/>
        <p:guide pos="8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36004" cy="36004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slide" Target="slides/slide64.xml" /><Relationship Id="rId67" Type="http://schemas.openxmlformats.org/officeDocument/2006/relationships/slide" Target="slides/slide65.xml" /><Relationship Id="rId68" Type="http://schemas.openxmlformats.org/officeDocument/2006/relationships/slide" Target="slides/slide66.xml" /><Relationship Id="rId69" Type="http://schemas.openxmlformats.org/officeDocument/2006/relationships/slide" Target="slides/slide67.xml" /><Relationship Id="rId7" Type="http://schemas.openxmlformats.org/officeDocument/2006/relationships/slide" Target="slides/slide5.xml" /><Relationship Id="rId70" Type="http://schemas.openxmlformats.org/officeDocument/2006/relationships/tags" Target="tags/tag1.xml" /><Relationship Id="rId71" Type="http://schemas.openxmlformats.org/officeDocument/2006/relationships/presProps" Target="presProps.xml" /><Relationship Id="rId72" Type="http://schemas.openxmlformats.org/officeDocument/2006/relationships/viewProps" Target="viewProps.xml" /><Relationship Id="rId73" Type="http://schemas.openxmlformats.org/officeDocument/2006/relationships/theme" Target="theme/theme1.xml" /><Relationship Id="rId74" Type="http://schemas.openxmlformats.org/officeDocument/2006/relationships/tableStyles" Target="tableStyles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F586D-CF6F-4B31-B3C5-A60B0B51E104}" type="datetimeFigureOut">
              <a:rPr lang="zh-CN" altLang="en-US" smtClean="0"/>
              <a:t>2023/8/12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2E395-9011-41A4-8B56-C9EF425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29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2531" name="备注占位符 2"/>
          <p:cNvSpPr txBox="1"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fld id="{9D411E91-FEAD-4615-8138-75FFCFB65647}" type="slidenum">
              <a:rPr lang="en-US" altLang="zh-CN"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3625"/>
            <a:ext cx="9142413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7313" cy="58134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34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blinds dir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4013" cy="285432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91050"/>
            <a:ext cx="10514013" cy="15001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0013" cy="4352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825625"/>
            <a:ext cx="5181600" cy="4352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4012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6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0613" y="1681163"/>
            <a:ext cx="51831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0613" y="2505075"/>
            <a:ext cx="5183187" cy="3686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0612" cy="48752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31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0612" cy="48752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31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" Target="../slides/slide1.xml" TargetMode="Internal" /><Relationship Id="rId14" Type="http://schemas.openxmlformats.org/officeDocument/2006/relationships/image" Target="file:///D:\qq&#25991;&#20214;\712321467\Image\C2C\Image2\%7b75232B38-A165-1FB7-499C-2E1C792CACB5%7d.png" TargetMode="External" /><Relationship Id="rId15" Type="http://schemas.openxmlformats.org/officeDocument/2006/relationships/image" Target="../media/image1.png" /><Relationship Id="rId16" Type="http://schemas.openxmlformats.org/officeDocument/2006/relationships/image" Target="../media/image2.jpeg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blipFill dpi="0" rotWithShape="0">
          <a:blip r:embed="rId16">
            <a:alphaModFix amt="84000"/>
            <a:lum/>
          </a:blip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69187" name="Rectangle 3">
            <a:hlinkClick r:id="rId13" action="ppaction://hlinksldjump" tooltip="返回"/>
          </p:cNvPr>
          <p:cNvSpPr>
            <a:spLocks noChangeArrowheads="1"/>
          </p:cNvSpPr>
          <p:nvPr userDrawn="1"/>
        </p:nvSpPr>
        <p:spPr bwMode="auto">
          <a:xfrm>
            <a:off x="10223500" y="76200"/>
            <a:ext cx="1054100" cy="406400"/>
          </a:xfrm>
          <a:prstGeom prst="rect">
            <a:avLst/>
          </a:prstGeom>
          <a:solidFill>
            <a:srgbClr val="CC99FF">
              <a:alpha val="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269188" name="图片 1073743875" descr="学科网 zxxk.com" title=""/>
          <p:cNvPicPr>
            <a:picLocks noChangeAspect="1"/>
          </p:cNvPicPr>
          <p:nvPr/>
        </p:nvPicPr>
        <p:blipFill>
          <a:blip r:embed="rId15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990"/>
        </a:spcBef>
        <a:spcAft>
          <a:spcPct val="0"/>
        </a:spcAft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905" indent="-230505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30505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Relationship Id="rId4" Type="http://schemas.openxmlformats.org/officeDocument/2006/relationships/image" Target="../media/image7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Relationship Id="rId4" Type="http://schemas.openxmlformats.org/officeDocument/2006/relationships/image" Target="../media/image7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0">
          <a:blip r:embed="rId3">
            <a:alphaModFix amt="8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矩形 2" title=""/>
          <p:cNvSpPr>
            <a:spLocks noChangeArrowheads="1"/>
          </p:cNvSpPr>
          <p:nvPr/>
        </p:nvSpPr>
        <p:spPr bwMode="auto">
          <a:xfrm>
            <a:off x="0" y="1241"/>
            <a:ext cx="3860297" cy="685710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1507" name="直角三角形 5" title=""/>
          <p:cNvSpPr>
            <a:spLocks noChangeArrowheads="1"/>
          </p:cNvSpPr>
          <p:nvPr/>
        </p:nvSpPr>
        <p:spPr bwMode="auto">
          <a:xfrm>
            <a:off x="3860297" y="1241"/>
            <a:ext cx="2133322" cy="6857107"/>
          </a:xfrm>
          <a:prstGeom prst="rtTriangl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2" name="文本框 1" title=""/>
          <p:cNvSpPr txBox="1"/>
          <p:nvPr/>
        </p:nvSpPr>
        <p:spPr>
          <a:xfrm>
            <a:off x="131745" y="2679005"/>
            <a:ext cx="5892033" cy="9590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ct val="0"/>
              </a:spcAft>
              <a:defRPr/>
            </a:pPr>
            <a:r>
              <a:rPr lang="zh-CN" altLang="en-US" sz="4800" kern="100">
                <a:solidFill>
                  <a:srgbClr val="35828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孔雀东南飞并序</a:t>
            </a:r>
            <a:endParaRPr lang="zh-CN" altLang="en-US" sz="4800" kern="100">
              <a:solidFill>
                <a:srgbClr val="35828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23810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二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一词多义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适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①贫贱有此</a:t>
            </a:r>
            <a:r>
              <a:rPr lang="zh-CN" altLang="en-US">
                <a:latin typeface="宋体" panose="02010600030101010101" pitchFamily="2" charset="-122"/>
              </a:rPr>
              <a:t>女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始适还家门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②</a:t>
            </a:r>
            <a:r>
              <a:rPr lang="zh-CN" altLang="en-US">
                <a:latin typeface="宋体" panose="02010600030101010101" pitchFamily="2" charset="-122"/>
              </a:rPr>
              <a:t>中道还兄门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处分适兄意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③</a:t>
            </a:r>
            <a:r>
              <a:rPr lang="zh-CN" altLang="en-US">
                <a:latin typeface="宋体" panose="02010600030101010101" pitchFamily="2" charset="-122"/>
              </a:rPr>
              <a:t>适得府君书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明日来迎汝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④</a:t>
            </a:r>
            <a:r>
              <a:rPr lang="zh-CN" altLang="en-US">
                <a:latin typeface="宋体" panose="02010600030101010101" pitchFamily="2" charset="-122"/>
              </a:rPr>
              <a:t>少无适俗韵</a:t>
            </a:r>
            <a:r>
              <a:rPr lang="en-US" altLang="zh-CN">
                <a:latin typeface="宋体" panose="02010600030101010101" pitchFamily="2" charset="-122"/>
              </a:rPr>
              <a:t>/</a:t>
            </a:r>
            <a:r>
              <a:rPr lang="zh-CN" altLang="en-US">
                <a:latin typeface="宋体" panose="02010600030101010101" pitchFamily="2" charset="-122"/>
              </a:rPr>
              <a:t>削足适履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⑤</a:t>
            </a:r>
            <a:r>
              <a:rPr lang="zh-CN" altLang="en-US">
                <a:latin typeface="宋体" panose="02010600030101010101" pitchFamily="2" charset="-122"/>
              </a:rPr>
              <a:t>从上观之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适与地平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⑥</a:t>
            </a:r>
            <a:r>
              <a:rPr lang="zh-CN" altLang="en-US">
                <a:latin typeface="宋体" panose="02010600030101010101" pitchFamily="2" charset="-122"/>
              </a:rPr>
              <a:t>逝将去女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适彼乐土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　　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</a:p>
        </p:txBody>
      </p:sp>
      <p:sp>
        <p:nvSpPr>
          <p:cNvPr id="2423814" name="Rectangle 6" title=""/>
          <p:cNvSpPr>
            <a:spLocks noChangeArrowheads="1"/>
          </p:cNvSpPr>
          <p:nvPr/>
        </p:nvSpPr>
        <p:spPr bwMode="auto">
          <a:xfrm>
            <a:off x="2744788" y="243840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3815" name="Rectangle 7" title=""/>
          <p:cNvSpPr>
            <a:spLocks noChangeArrowheads="1"/>
          </p:cNvSpPr>
          <p:nvPr/>
        </p:nvSpPr>
        <p:spPr bwMode="auto">
          <a:xfrm>
            <a:off x="3106738" y="3070225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3816" name="Rectangle 8" title=""/>
          <p:cNvSpPr>
            <a:spLocks noChangeArrowheads="1"/>
          </p:cNvSpPr>
          <p:nvPr/>
        </p:nvSpPr>
        <p:spPr bwMode="auto">
          <a:xfrm>
            <a:off x="3106738" y="422116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3819" name="Rectangle 11" title=""/>
          <p:cNvSpPr>
            <a:spLocks noChangeArrowheads="1"/>
          </p:cNvSpPr>
          <p:nvPr/>
        </p:nvSpPr>
        <p:spPr bwMode="auto">
          <a:xfrm>
            <a:off x="1306513" y="422116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3820" name="Rectangle 12" title=""/>
          <p:cNvSpPr>
            <a:spLocks noChangeArrowheads="1"/>
          </p:cNvSpPr>
          <p:nvPr/>
        </p:nvSpPr>
        <p:spPr bwMode="auto">
          <a:xfrm>
            <a:off x="555625" y="3627438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3823" name="Rectangle 15" title=""/>
          <p:cNvSpPr>
            <a:spLocks noChangeArrowheads="1"/>
          </p:cNvSpPr>
          <p:nvPr/>
        </p:nvSpPr>
        <p:spPr bwMode="auto">
          <a:xfrm>
            <a:off x="2105025" y="4833938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3824" name="Rectangle 16" title=""/>
          <p:cNvSpPr>
            <a:spLocks noChangeArrowheads="1"/>
          </p:cNvSpPr>
          <p:nvPr/>
        </p:nvSpPr>
        <p:spPr bwMode="auto">
          <a:xfrm>
            <a:off x="2105025" y="5411788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24834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>
                <a:latin typeface="宋体" panose="02010600030101010101" pitchFamily="2" charset="-122"/>
              </a:rPr>
              <a:t>谢</a:t>
            </a:r>
          </a:p>
          <a:p>
            <a:r>
              <a:rPr lang="zh-CN" altLang="en-US">
                <a:latin typeface="宋体" panose="02010600030101010101" pitchFamily="2" charset="-122"/>
              </a:rPr>
              <a:t>①谢家来贵门</a:t>
            </a:r>
            <a:r>
              <a:rPr lang="en-US" altLang="zh-CN">
                <a:latin typeface="宋体" panose="02010600030101010101" pitchFamily="2" charset="-122"/>
              </a:rPr>
              <a:t>/</a:t>
            </a:r>
            <a:r>
              <a:rPr lang="zh-CN" altLang="en-US">
                <a:latin typeface="宋体" panose="02010600030101010101" pitchFamily="2" charset="-122"/>
              </a:rPr>
              <a:t>谢家事夫婿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②</a:t>
            </a:r>
            <a:r>
              <a:rPr lang="zh-CN" altLang="en-US">
                <a:latin typeface="宋体" panose="02010600030101010101" pitchFamily="2" charset="-122"/>
              </a:rPr>
              <a:t>阿母谢媒人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③</a:t>
            </a:r>
            <a:r>
              <a:rPr lang="zh-CN" altLang="en-US">
                <a:latin typeface="宋体" panose="02010600030101010101" pitchFamily="2" charset="-122"/>
              </a:rPr>
              <a:t>多谢后世人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戒之慎勿忘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3.</a:t>
            </a:r>
            <a:r>
              <a:rPr lang="zh-CN" altLang="en-US">
                <a:latin typeface="宋体" panose="02010600030101010101" pitchFamily="2" charset="-122"/>
              </a:rPr>
              <a:t>令</a:t>
            </a:r>
          </a:p>
          <a:p>
            <a:r>
              <a:rPr lang="zh-CN" altLang="en-US">
                <a:latin typeface="宋体" panose="02010600030101010101" pitchFamily="2" charset="-122"/>
              </a:rPr>
              <a:t>①年始十八九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便言多令才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②</a:t>
            </a:r>
            <a:r>
              <a:rPr lang="zh-CN" altLang="en-US">
                <a:latin typeface="宋体" panose="02010600030101010101" pitchFamily="2" charset="-122"/>
              </a:rPr>
              <a:t>不堪吏人妇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岂合令郎君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③</a:t>
            </a:r>
            <a:r>
              <a:rPr lang="zh-CN" altLang="en-US">
                <a:latin typeface="宋体" panose="02010600030101010101" pitchFamily="2" charset="-122"/>
              </a:rPr>
              <a:t>何不作衣裳</a:t>
            </a:r>
            <a:r>
              <a:rPr lang="en-US" altLang="zh-CN">
                <a:latin typeface="宋体" panose="02010600030101010101" pitchFamily="2" charset="-122"/>
              </a:rPr>
              <a:t>?</a:t>
            </a:r>
            <a:r>
              <a:rPr lang="zh-CN" altLang="en-US">
                <a:latin typeface="宋体" panose="02010600030101010101" pitchFamily="2" charset="-122"/>
              </a:rPr>
              <a:t>莫令事不举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</p:txBody>
      </p:sp>
      <p:sp>
        <p:nvSpPr>
          <p:cNvPr id="2424838" name="Rectangle 6" title=""/>
          <p:cNvSpPr>
            <a:spLocks noChangeArrowheads="1"/>
          </p:cNvSpPr>
          <p:nvPr/>
        </p:nvSpPr>
        <p:spPr bwMode="auto">
          <a:xfrm>
            <a:off x="549275" y="185420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4839" name="Rectangle 7" title=""/>
          <p:cNvSpPr>
            <a:spLocks noChangeArrowheads="1"/>
          </p:cNvSpPr>
          <p:nvPr/>
        </p:nvSpPr>
        <p:spPr bwMode="auto">
          <a:xfrm>
            <a:off x="2457450" y="185420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4840" name="Rectangle 8" title=""/>
          <p:cNvSpPr>
            <a:spLocks noChangeArrowheads="1"/>
          </p:cNvSpPr>
          <p:nvPr/>
        </p:nvSpPr>
        <p:spPr bwMode="auto">
          <a:xfrm>
            <a:off x="1250950" y="247650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4841" name="Rectangle 9" title=""/>
          <p:cNvSpPr>
            <a:spLocks noChangeArrowheads="1"/>
          </p:cNvSpPr>
          <p:nvPr/>
        </p:nvSpPr>
        <p:spPr bwMode="auto">
          <a:xfrm>
            <a:off x="957263" y="307816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4842" name="Rectangle 10" title=""/>
          <p:cNvSpPr>
            <a:spLocks noChangeArrowheads="1"/>
          </p:cNvSpPr>
          <p:nvPr/>
        </p:nvSpPr>
        <p:spPr bwMode="auto">
          <a:xfrm>
            <a:off x="3430588" y="4224338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4843" name="Rectangle 11" title=""/>
          <p:cNvSpPr>
            <a:spLocks noChangeArrowheads="1"/>
          </p:cNvSpPr>
          <p:nvPr/>
        </p:nvSpPr>
        <p:spPr bwMode="auto">
          <a:xfrm>
            <a:off x="3081338" y="480060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4844" name="Rectangle 12" title=""/>
          <p:cNvSpPr>
            <a:spLocks noChangeArrowheads="1"/>
          </p:cNvSpPr>
          <p:nvPr/>
        </p:nvSpPr>
        <p:spPr bwMode="auto">
          <a:xfrm>
            <a:off x="2782888" y="544671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25858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举</a:t>
            </a:r>
            <a:endParaRPr lang="zh-CN" altLang="en-US">
              <a:latin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</a:rPr>
              <a:t>①举言谓新妇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哽咽不能语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②</a:t>
            </a:r>
            <a:r>
              <a:rPr lang="zh-CN" altLang="en-US">
                <a:latin typeface="宋体" panose="02010600030101010101" pitchFamily="2" charset="-122"/>
              </a:rPr>
              <a:t>举手长劳劳</a:t>
            </a:r>
            <a:r>
              <a:rPr lang="en-US" altLang="zh-CN">
                <a:latin typeface="宋体" panose="02010600030101010101" pitchFamily="2" charset="-122"/>
              </a:rPr>
              <a:t>/</a:t>
            </a:r>
            <a:r>
              <a:rPr lang="zh-CN" altLang="en-US">
                <a:latin typeface="宋体" panose="02010600030101010101" pitchFamily="2" charset="-122"/>
              </a:rPr>
              <a:t>举手拍马鞍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③</a:t>
            </a:r>
            <a:r>
              <a:rPr lang="zh-CN" altLang="en-US">
                <a:latin typeface="宋体" panose="02010600030101010101" pitchFamily="2" charset="-122"/>
              </a:rPr>
              <a:t>何不作衣裳</a:t>
            </a:r>
            <a:r>
              <a:rPr lang="en-US" altLang="zh-CN">
                <a:latin typeface="宋体" panose="02010600030101010101" pitchFamily="2" charset="-122"/>
              </a:rPr>
              <a:t>?</a:t>
            </a:r>
            <a:r>
              <a:rPr lang="zh-CN" altLang="en-US">
                <a:latin typeface="宋体" panose="02010600030101010101" pitchFamily="2" charset="-122"/>
              </a:rPr>
              <a:t>莫令事不举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5.</a:t>
            </a:r>
            <a:r>
              <a:rPr lang="zh-CN" altLang="en-US">
                <a:latin typeface="宋体" panose="02010600030101010101" pitchFamily="2" charset="-122"/>
              </a:rPr>
              <a:t>作</a:t>
            </a:r>
          </a:p>
          <a:p>
            <a:r>
              <a:rPr lang="zh-CN" altLang="en-US">
                <a:latin typeface="宋体" panose="02010600030101010101" pitchFamily="2" charset="-122"/>
              </a:rPr>
              <a:t>①非为织作迟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②</a:t>
            </a:r>
            <a:r>
              <a:rPr lang="zh-CN" altLang="en-US">
                <a:latin typeface="宋体" panose="02010600030101010101" pitchFamily="2" charset="-122"/>
              </a:rPr>
              <a:t>纤纤作细步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③</a:t>
            </a:r>
            <a:r>
              <a:rPr lang="zh-CN" altLang="en-US">
                <a:latin typeface="宋体" panose="02010600030101010101" pitchFamily="2" charset="-122"/>
              </a:rPr>
              <a:t>便可作婚姻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</p:txBody>
      </p:sp>
      <p:sp>
        <p:nvSpPr>
          <p:cNvPr id="2425862" name="Rectangle 6" title=""/>
          <p:cNvSpPr>
            <a:spLocks noChangeArrowheads="1"/>
          </p:cNvSpPr>
          <p:nvPr/>
        </p:nvSpPr>
        <p:spPr bwMode="auto">
          <a:xfrm>
            <a:off x="574675" y="185420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5863" name="Rectangle 7" title=""/>
          <p:cNvSpPr>
            <a:spLocks noChangeArrowheads="1"/>
          </p:cNvSpPr>
          <p:nvPr/>
        </p:nvSpPr>
        <p:spPr bwMode="auto">
          <a:xfrm>
            <a:off x="574675" y="2411413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5864" name="Rectangle 8" title=""/>
          <p:cNvSpPr>
            <a:spLocks noChangeArrowheads="1"/>
          </p:cNvSpPr>
          <p:nvPr/>
        </p:nvSpPr>
        <p:spPr bwMode="auto">
          <a:xfrm>
            <a:off x="2416175" y="2411413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5865" name="Rectangle 9" title=""/>
          <p:cNvSpPr>
            <a:spLocks noChangeArrowheads="1"/>
          </p:cNvSpPr>
          <p:nvPr/>
        </p:nvSpPr>
        <p:spPr bwMode="auto">
          <a:xfrm>
            <a:off x="3754438" y="303371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5866" name="Rectangle 10" title=""/>
          <p:cNvSpPr>
            <a:spLocks noChangeArrowheads="1"/>
          </p:cNvSpPr>
          <p:nvPr/>
        </p:nvSpPr>
        <p:spPr bwMode="auto">
          <a:xfrm>
            <a:off x="1595438" y="422116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5867" name="Rectangle 11" title=""/>
          <p:cNvSpPr>
            <a:spLocks noChangeArrowheads="1"/>
          </p:cNvSpPr>
          <p:nvPr/>
        </p:nvSpPr>
        <p:spPr bwMode="auto">
          <a:xfrm>
            <a:off x="1255713" y="487045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5870" name="Rectangle 14" title=""/>
          <p:cNvSpPr>
            <a:spLocks noChangeArrowheads="1"/>
          </p:cNvSpPr>
          <p:nvPr/>
        </p:nvSpPr>
        <p:spPr bwMode="auto">
          <a:xfrm>
            <a:off x="1255713" y="544671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26882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428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6.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遣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①为仲卿母</a:t>
            </a:r>
            <a:r>
              <a:rPr lang="zh-CN" altLang="en-US">
                <a:latin typeface="宋体" panose="02010600030101010101" pitchFamily="2" charset="-122"/>
              </a:rPr>
              <a:t>所遣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②</a:t>
            </a:r>
            <a:r>
              <a:rPr lang="zh-CN" altLang="en-US">
                <a:latin typeface="宋体" panose="02010600030101010101" pitchFamily="2" charset="-122"/>
              </a:rPr>
              <a:t>十七遣汝嫁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③</a:t>
            </a:r>
            <a:r>
              <a:rPr lang="zh-CN" altLang="en-US">
                <a:latin typeface="宋体" panose="02010600030101010101" pitchFamily="2" charset="-122"/>
              </a:rPr>
              <a:t>县令遣媒来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7.</a:t>
            </a:r>
            <a:r>
              <a:rPr lang="zh-CN" altLang="en-US">
                <a:latin typeface="宋体" panose="02010600030101010101" pitchFamily="2" charset="-122"/>
              </a:rPr>
              <a:t>迎</a:t>
            </a:r>
          </a:p>
          <a:p>
            <a:r>
              <a:rPr lang="zh-CN" altLang="en-US">
                <a:latin typeface="宋体" panose="02010600030101010101" pitchFamily="2" charset="-122"/>
              </a:rPr>
              <a:t>①还必相迎取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②</a:t>
            </a:r>
            <a:r>
              <a:rPr lang="zh-CN" altLang="en-US">
                <a:latin typeface="宋体" panose="02010600030101010101" pitchFamily="2" charset="-122"/>
              </a:rPr>
              <a:t>不足迎后人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</p:txBody>
      </p:sp>
      <p:sp>
        <p:nvSpPr>
          <p:cNvPr id="2426886" name="Rectangle 6" title=""/>
          <p:cNvSpPr>
            <a:spLocks noChangeArrowheads="1"/>
          </p:cNvSpPr>
          <p:nvPr/>
        </p:nvSpPr>
        <p:spPr bwMode="auto">
          <a:xfrm>
            <a:off x="2287588" y="189230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6887" name="Rectangle 7" title=""/>
          <p:cNvSpPr>
            <a:spLocks noChangeArrowheads="1"/>
          </p:cNvSpPr>
          <p:nvPr/>
        </p:nvSpPr>
        <p:spPr bwMode="auto">
          <a:xfrm>
            <a:off x="1292225" y="245745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6888" name="Rectangle 8" title=""/>
          <p:cNvSpPr>
            <a:spLocks noChangeArrowheads="1"/>
          </p:cNvSpPr>
          <p:nvPr/>
        </p:nvSpPr>
        <p:spPr bwMode="auto">
          <a:xfrm>
            <a:off x="1292225" y="3070225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6889" name="Rectangle 9" title=""/>
          <p:cNvSpPr>
            <a:spLocks noChangeArrowheads="1"/>
          </p:cNvSpPr>
          <p:nvPr/>
        </p:nvSpPr>
        <p:spPr bwMode="auto">
          <a:xfrm>
            <a:off x="1550988" y="422116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6890" name="Rectangle 10" title=""/>
          <p:cNvSpPr>
            <a:spLocks noChangeArrowheads="1"/>
          </p:cNvSpPr>
          <p:nvPr/>
        </p:nvSpPr>
        <p:spPr bwMode="auto">
          <a:xfrm>
            <a:off x="1292225" y="485140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27906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249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8.</a:t>
            </a:r>
            <a:r>
              <a:rPr lang="zh-CN" altLang="en-US">
                <a:latin typeface="宋体" panose="02010600030101010101" pitchFamily="2" charset="-122"/>
              </a:rPr>
              <a:t>结</a:t>
            </a:r>
          </a:p>
          <a:p>
            <a:r>
              <a:rPr lang="zh-CN" altLang="en-US">
                <a:latin typeface="宋体" panose="02010600030101010101" pitchFamily="2" charset="-122"/>
              </a:rPr>
              <a:t>①结发同枕席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②</a:t>
            </a:r>
            <a:r>
              <a:rPr lang="zh-CN" altLang="en-US">
                <a:latin typeface="宋体" panose="02010600030101010101" pitchFamily="2" charset="-122"/>
              </a:rPr>
              <a:t>既欲结大义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③</a:t>
            </a:r>
            <a:r>
              <a:rPr lang="zh-CN" altLang="en-US">
                <a:latin typeface="宋体" panose="02010600030101010101" pitchFamily="2" charset="-122"/>
              </a:rPr>
              <a:t>严霜结庭兰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</p:txBody>
      </p:sp>
      <p:sp>
        <p:nvSpPr>
          <p:cNvPr id="2427910" name="Rectangle 6" title=""/>
          <p:cNvSpPr>
            <a:spLocks noChangeArrowheads="1"/>
          </p:cNvSpPr>
          <p:nvPr/>
        </p:nvSpPr>
        <p:spPr bwMode="auto">
          <a:xfrm>
            <a:off x="587375" y="187960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7911" name="Rectangle 7" title=""/>
          <p:cNvSpPr>
            <a:spLocks noChangeArrowheads="1"/>
          </p:cNvSpPr>
          <p:nvPr/>
        </p:nvSpPr>
        <p:spPr bwMode="auto">
          <a:xfrm>
            <a:off x="1270000" y="245745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7912" name="Rectangle 8" title=""/>
          <p:cNvSpPr>
            <a:spLocks noChangeArrowheads="1"/>
          </p:cNvSpPr>
          <p:nvPr/>
        </p:nvSpPr>
        <p:spPr bwMode="auto">
          <a:xfrm>
            <a:off x="1270000" y="304800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28930" name="Text Box 2" title=""/>
          <p:cNvSpPr txBox="1">
            <a:spLocks noChangeArrowheads="1"/>
          </p:cNvSpPr>
          <p:nvPr/>
        </p:nvSpPr>
        <p:spPr bwMode="auto">
          <a:xfrm>
            <a:off x="284163" y="908050"/>
            <a:ext cx="12084050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答案</a:t>
            </a:r>
            <a:r>
              <a:rPr lang="en-US" altLang="zh-CN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1.①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出嫁　②适合、依照　③刚才　④适应　⑤正、恰好　⑥到、往</a:t>
            </a:r>
          </a:p>
          <a:p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2.①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辞别　②辞谢　③告诉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告知</a:t>
            </a:r>
          </a:p>
          <a:p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3.①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美好　②敬辞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对对方亲属的尊称　③让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使</a:t>
            </a:r>
          </a:p>
          <a:p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4.①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开口　②举起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抬起　③成功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成就</a:t>
            </a:r>
          </a:p>
          <a:p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5.①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做工　②迈动　③结成</a:t>
            </a:r>
          </a:p>
          <a:p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6.①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指被夫家休掉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返回娘家　②送　③派</a:t>
            </a:r>
          </a:p>
          <a:p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7.①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迎接　②送给</a:t>
            </a:r>
          </a:p>
          <a:p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8.①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系　②结为　③凝聚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29954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三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古今</a:t>
            </a:r>
            <a:r>
              <a:rPr lang="zh-CN" altLang="en-US">
                <a:latin typeface="宋体" panose="02010600030101010101" pitchFamily="2" charset="-122"/>
              </a:rPr>
              <a:t>异义</a:t>
            </a:r>
          </a:p>
          <a:p>
            <a:r>
              <a:rPr lang="en-US" altLang="zh-CN">
                <a:latin typeface="宋体" panose="02010600030101010101" pitchFamily="2" charset="-122"/>
              </a:rPr>
              <a:t>1.</a:t>
            </a:r>
            <a:r>
              <a:rPr lang="zh-CN" altLang="en-US">
                <a:latin typeface="宋体" panose="02010600030101010101" pitchFamily="2" charset="-122"/>
              </a:rPr>
              <a:t>可怜体无比</a:t>
            </a:r>
          </a:p>
          <a:p>
            <a:r>
              <a:rPr lang="zh-CN" altLang="en-US">
                <a:latin typeface="宋体" panose="02010600030101010101" pitchFamily="2" charset="-122"/>
              </a:rPr>
              <a:t>古义</a:t>
            </a:r>
            <a:r>
              <a:rPr lang="en-US" altLang="zh-CN">
                <a:latin typeface="宋体" panose="02010600030101010101" pitchFamily="2" charset="-122"/>
              </a:rPr>
              <a:t>:________</a:t>
            </a:r>
            <a:r>
              <a:rPr lang="zh-CN" altLang="en-US">
                <a:latin typeface="宋体" panose="02010600030101010101" pitchFamily="2" charset="-122"/>
              </a:rPr>
              <a:t>　今义</a:t>
            </a:r>
            <a:r>
              <a:rPr lang="en-US" altLang="zh-CN">
                <a:latin typeface="宋体" panose="02010600030101010101" pitchFamily="2" charset="-122"/>
              </a:rPr>
              <a:t>:</a:t>
            </a:r>
            <a:r>
              <a:rPr lang="zh-CN" altLang="en-US">
                <a:latin typeface="宋体" panose="02010600030101010101" pitchFamily="2" charset="-122"/>
              </a:rPr>
              <a:t>同情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怜悯 </a:t>
            </a:r>
          </a:p>
          <a:p>
            <a:r>
              <a:rPr lang="en-US" altLang="zh-CN">
                <a:latin typeface="宋体" panose="02010600030101010101" pitchFamily="2" charset="-122"/>
              </a:rPr>
              <a:t>2.</a:t>
            </a:r>
            <a:r>
              <a:rPr lang="zh-CN" altLang="en-US">
                <a:latin typeface="宋体" panose="02010600030101010101" pitchFamily="2" charset="-122"/>
              </a:rPr>
              <a:t>涕落百余行</a:t>
            </a:r>
          </a:p>
          <a:p>
            <a:r>
              <a:rPr lang="zh-CN" altLang="en-US">
                <a:latin typeface="宋体" panose="02010600030101010101" pitchFamily="2" charset="-122"/>
              </a:rPr>
              <a:t>古义</a:t>
            </a:r>
            <a:r>
              <a:rPr lang="en-US" altLang="zh-CN">
                <a:latin typeface="宋体" panose="02010600030101010101" pitchFamily="2" charset="-122"/>
              </a:rPr>
              <a:t>:________</a:t>
            </a:r>
            <a:r>
              <a:rPr lang="zh-CN" altLang="en-US">
                <a:latin typeface="宋体" panose="02010600030101010101" pitchFamily="2" charset="-122"/>
              </a:rPr>
              <a:t>　今义</a:t>
            </a:r>
            <a:r>
              <a:rPr lang="en-US" altLang="zh-CN">
                <a:latin typeface="宋体" panose="02010600030101010101" pitchFamily="2" charset="-122"/>
              </a:rPr>
              <a:t>:</a:t>
            </a:r>
            <a:r>
              <a:rPr lang="zh-CN" altLang="en-US">
                <a:latin typeface="宋体" panose="02010600030101010101" pitchFamily="2" charset="-122"/>
              </a:rPr>
              <a:t>鼻涕 </a:t>
            </a:r>
          </a:p>
          <a:p>
            <a:r>
              <a:rPr lang="en-US" altLang="zh-CN">
                <a:latin typeface="宋体" panose="02010600030101010101" pitchFamily="2" charset="-122"/>
              </a:rPr>
              <a:t>3.</a:t>
            </a:r>
            <a:r>
              <a:rPr lang="zh-CN" altLang="en-US">
                <a:latin typeface="宋体" panose="02010600030101010101" pitchFamily="2" charset="-122"/>
              </a:rPr>
              <a:t>感君区区怀</a:t>
            </a:r>
          </a:p>
          <a:p>
            <a:r>
              <a:rPr lang="zh-CN" altLang="en-US">
                <a:latin typeface="宋体" panose="02010600030101010101" pitchFamily="2" charset="-122"/>
              </a:rPr>
              <a:t>古义</a:t>
            </a:r>
            <a:r>
              <a:rPr lang="en-US" altLang="zh-CN">
                <a:latin typeface="宋体" panose="02010600030101010101" pitchFamily="2" charset="-122"/>
              </a:rPr>
              <a:t>:________</a:t>
            </a:r>
            <a:r>
              <a:rPr lang="zh-CN" altLang="en-US">
                <a:latin typeface="宋体" panose="02010600030101010101" pitchFamily="2" charset="-122"/>
              </a:rPr>
              <a:t>　今义</a:t>
            </a:r>
            <a:r>
              <a:rPr lang="en-US" altLang="zh-CN">
                <a:latin typeface="宋体" panose="02010600030101010101" pitchFamily="2" charset="-122"/>
              </a:rPr>
              <a:t>:</a:t>
            </a:r>
            <a:r>
              <a:rPr lang="zh-CN" altLang="en-US">
                <a:latin typeface="宋体" panose="02010600030101010101" pitchFamily="2" charset="-122"/>
              </a:rPr>
              <a:t>数量少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事物不重要 </a:t>
            </a:r>
          </a:p>
          <a:p>
            <a:r>
              <a:rPr lang="en-US" altLang="zh-CN">
                <a:latin typeface="宋体" panose="02010600030101010101" pitchFamily="2" charset="-122"/>
              </a:rPr>
              <a:t>4.</a:t>
            </a:r>
            <a:r>
              <a:rPr lang="zh-CN" altLang="en-US">
                <a:latin typeface="宋体" panose="02010600030101010101" pitchFamily="2" charset="-122"/>
              </a:rPr>
              <a:t>自可断来信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徐徐更谓之</a:t>
            </a:r>
          </a:p>
          <a:p>
            <a:r>
              <a:rPr lang="zh-CN" altLang="en-US">
                <a:latin typeface="宋体" panose="02010600030101010101" pitchFamily="2" charset="-122"/>
              </a:rPr>
              <a:t>古义</a:t>
            </a:r>
            <a:r>
              <a:rPr lang="en-US" altLang="zh-CN">
                <a:latin typeface="宋体" panose="02010600030101010101" pitchFamily="2" charset="-122"/>
              </a:rPr>
              <a:t>:________</a:t>
            </a:r>
            <a:r>
              <a:rPr lang="zh-CN" altLang="en-US">
                <a:latin typeface="宋体" panose="02010600030101010101" pitchFamily="2" charset="-122"/>
              </a:rPr>
              <a:t>　今义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书信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信件 </a:t>
            </a:r>
          </a:p>
        </p:txBody>
      </p:sp>
      <p:grpSp>
        <p:nvGrpSpPr>
          <p:cNvPr id="2429955" name="Group 3" title=""/>
          <p:cNvGrpSpPr/>
          <p:nvPr/>
        </p:nvGrpSpPr>
        <p:grpSpPr>
          <a:xfrm>
            <a:off x="571500" y="1803400"/>
            <a:ext cx="909638" cy="366713"/>
            <a:chOff x="3251" y="431"/>
            <a:chExt cx="573" cy="231"/>
          </a:xfrm>
        </p:grpSpPr>
        <p:sp>
          <p:nvSpPr>
            <p:cNvPr id="2429956" name="Rectangle 4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29957" name="Rectangle 5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sp>
        <p:nvSpPr>
          <p:cNvPr id="2429958" name="Rectangle 6" title=""/>
          <p:cNvSpPr>
            <a:spLocks noChangeArrowheads="1"/>
          </p:cNvSpPr>
          <p:nvPr/>
        </p:nvSpPr>
        <p:spPr bwMode="auto">
          <a:xfrm>
            <a:off x="600075" y="303530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grpSp>
        <p:nvGrpSpPr>
          <p:cNvPr id="2429959" name="Group 7" title=""/>
          <p:cNvGrpSpPr/>
          <p:nvPr/>
        </p:nvGrpSpPr>
        <p:grpSpPr>
          <a:xfrm>
            <a:off x="1281113" y="4175125"/>
            <a:ext cx="909637" cy="366713"/>
            <a:chOff x="3251" y="431"/>
            <a:chExt cx="573" cy="231"/>
          </a:xfrm>
        </p:grpSpPr>
        <p:sp>
          <p:nvSpPr>
            <p:cNvPr id="2429960" name="Rectangle 8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29961" name="Rectangle 9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sp>
        <p:nvSpPr>
          <p:cNvPr id="2429962" name="Rectangle 10" title=""/>
          <p:cNvSpPr>
            <a:spLocks noChangeArrowheads="1"/>
          </p:cNvSpPr>
          <p:nvPr/>
        </p:nvSpPr>
        <p:spPr bwMode="auto">
          <a:xfrm>
            <a:off x="1908175" y="5446713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30978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428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5</a:t>
            </a:r>
            <a:r>
              <a:rPr lang="en-US" altLang="zh-CN">
                <a:latin typeface="宋体" panose="02010600030101010101" pitchFamily="2" charset="-122"/>
              </a:rPr>
              <a:t>.</a:t>
            </a:r>
            <a:r>
              <a:rPr lang="zh-CN" altLang="en-US">
                <a:latin typeface="宋体" panose="02010600030101010101" pitchFamily="2" charset="-122"/>
              </a:rPr>
              <a:t>处分适兄意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那得自任专</a:t>
            </a:r>
          </a:p>
          <a:p>
            <a:r>
              <a:rPr lang="zh-CN" altLang="en-US">
                <a:latin typeface="宋体" panose="02010600030101010101" pitchFamily="2" charset="-122"/>
              </a:rPr>
              <a:t>古义</a:t>
            </a:r>
            <a:r>
              <a:rPr lang="en-US" altLang="zh-CN">
                <a:latin typeface="宋体" panose="02010600030101010101" pitchFamily="2" charset="-122"/>
              </a:rPr>
              <a:t>:______</a:t>
            </a:r>
            <a:r>
              <a:rPr lang="en-US" altLang="zh-CN" u="sng">
                <a:latin typeface="宋体" panose="02010600030101010101" pitchFamily="2" charset="-122"/>
              </a:rPr>
              <a:t> </a:t>
            </a:r>
            <a:endParaRPr lang="en-US" altLang="zh-CN">
              <a:latin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</a:rPr>
              <a:t>今义</a:t>
            </a:r>
            <a:r>
              <a:rPr lang="en-US" altLang="zh-CN">
                <a:latin typeface="宋体" panose="02010600030101010101" pitchFamily="2" charset="-122"/>
              </a:rPr>
              <a:t>:</a:t>
            </a:r>
            <a:r>
              <a:rPr lang="zh-CN" altLang="en-US">
                <a:latin typeface="宋体" panose="02010600030101010101" pitchFamily="2" charset="-122"/>
              </a:rPr>
              <a:t>对犯罪或犯错误的人做出处罚决定</a:t>
            </a:r>
          </a:p>
          <a:p>
            <a:r>
              <a:rPr lang="en-US" altLang="zh-CN">
                <a:latin typeface="宋体" panose="02010600030101010101" pitchFamily="2" charset="-122"/>
              </a:rPr>
              <a:t>6.</a:t>
            </a:r>
            <a:r>
              <a:rPr lang="zh-CN" altLang="en-US">
                <a:latin typeface="宋体" panose="02010600030101010101" pitchFamily="2" charset="-122"/>
              </a:rPr>
              <a:t>生人作死别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恨恨那可论</a:t>
            </a:r>
          </a:p>
          <a:p>
            <a:r>
              <a:rPr lang="zh-CN" altLang="en-US">
                <a:latin typeface="宋体" panose="02010600030101010101" pitchFamily="2" charset="-122"/>
              </a:rPr>
              <a:t>古义</a:t>
            </a:r>
            <a:r>
              <a:rPr lang="en-US" altLang="zh-CN">
                <a:latin typeface="宋体" panose="02010600030101010101" pitchFamily="2" charset="-122"/>
              </a:rPr>
              <a:t>:________</a:t>
            </a:r>
            <a:r>
              <a:rPr lang="zh-CN" altLang="en-US">
                <a:latin typeface="宋体" panose="02010600030101010101" pitchFamily="2" charset="-122"/>
              </a:rPr>
              <a:t>　今义</a:t>
            </a:r>
            <a:r>
              <a:rPr lang="en-US" altLang="zh-CN">
                <a:latin typeface="宋体" panose="02010600030101010101" pitchFamily="2" charset="-122"/>
              </a:rPr>
              <a:t>:</a:t>
            </a:r>
            <a:r>
              <a:rPr lang="zh-CN" altLang="en-US">
                <a:latin typeface="宋体" panose="02010600030101010101" pitchFamily="2" charset="-122"/>
              </a:rPr>
              <a:t>陌生人 </a:t>
            </a:r>
          </a:p>
          <a:p>
            <a:r>
              <a:rPr lang="en-US" altLang="zh-CN">
                <a:latin typeface="宋体" panose="02010600030101010101" pitchFamily="2" charset="-122"/>
              </a:rPr>
              <a:t>7.</a:t>
            </a:r>
            <a:r>
              <a:rPr lang="zh-CN" altLang="en-US">
                <a:latin typeface="宋体" panose="02010600030101010101" pitchFamily="2" charset="-122"/>
              </a:rPr>
              <a:t>枝枝相覆盖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叶叶相交通</a:t>
            </a:r>
          </a:p>
          <a:p>
            <a:r>
              <a:rPr lang="zh-CN" altLang="en-US">
                <a:latin typeface="宋体" panose="02010600030101010101" pitchFamily="2" charset="-122"/>
              </a:rPr>
              <a:t>古义</a:t>
            </a:r>
            <a:r>
              <a:rPr lang="en-US" altLang="zh-CN">
                <a:latin typeface="宋体" panose="02010600030101010101" pitchFamily="2" charset="-122"/>
              </a:rPr>
              <a:t>:________</a:t>
            </a:r>
            <a:r>
              <a:rPr lang="zh-CN" altLang="en-US">
                <a:latin typeface="宋体" panose="02010600030101010101" pitchFamily="2" charset="-122"/>
              </a:rPr>
              <a:t>　今义</a:t>
            </a:r>
            <a:r>
              <a:rPr lang="en-US" altLang="zh-CN">
                <a:latin typeface="宋体" panose="02010600030101010101" pitchFamily="2" charset="-122"/>
              </a:rPr>
              <a:t>:</a:t>
            </a:r>
            <a:r>
              <a:rPr lang="zh-CN" altLang="en-US">
                <a:latin typeface="宋体" panose="02010600030101010101" pitchFamily="2" charset="-122"/>
              </a:rPr>
              <a:t>运输事业的总称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 </a:t>
            </a:r>
          </a:p>
        </p:txBody>
      </p:sp>
      <p:grpSp>
        <p:nvGrpSpPr>
          <p:cNvPr id="2430979" name="Group 3" title=""/>
          <p:cNvGrpSpPr/>
          <p:nvPr/>
        </p:nvGrpSpPr>
        <p:grpSpPr>
          <a:xfrm>
            <a:off x="527050" y="1227138"/>
            <a:ext cx="909638" cy="366712"/>
            <a:chOff x="3251" y="431"/>
            <a:chExt cx="573" cy="231"/>
          </a:xfrm>
        </p:grpSpPr>
        <p:sp>
          <p:nvSpPr>
            <p:cNvPr id="2430980" name="Rectangle 4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30981" name="Rectangle 5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grpSp>
        <p:nvGrpSpPr>
          <p:cNvPr id="2430983" name="Group 7" title=""/>
          <p:cNvGrpSpPr/>
          <p:nvPr/>
        </p:nvGrpSpPr>
        <p:grpSpPr>
          <a:xfrm>
            <a:off x="527050" y="3033713"/>
            <a:ext cx="909638" cy="366712"/>
            <a:chOff x="3251" y="431"/>
            <a:chExt cx="573" cy="231"/>
          </a:xfrm>
        </p:grpSpPr>
        <p:sp>
          <p:nvSpPr>
            <p:cNvPr id="2430984" name="Rectangle 8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30985" name="Rectangle 9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grpSp>
        <p:nvGrpSpPr>
          <p:cNvPr id="2430986" name="Group 10" title=""/>
          <p:cNvGrpSpPr/>
          <p:nvPr/>
        </p:nvGrpSpPr>
        <p:grpSpPr>
          <a:xfrm>
            <a:off x="3454400" y="4175125"/>
            <a:ext cx="909638" cy="366713"/>
            <a:chOff x="3251" y="431"/>
            <a:chExt cx="573" cy="231"/>
          </a:xfrm>
        </p:grpSpPr>
        <p:sp>
          <p:nvSpPr>
            <p:cNvPr id="2430987" name="Rectangle 11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30988" name="Rectangle 12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299700" y="105918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32002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答案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可爱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2.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眼泪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3.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情意真挚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4.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使者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这里指媒人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5.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处理、处置　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6.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活着的人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7.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彼此相通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连接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61698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四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偏义</a:t>
            </a:r>
            <a:r>
              <a:rPr lang="zh-CN" altLang="en-US">
                <a:latin typeface="宋体" panose="02010600030101010101" pitchFamily="2" charset="-122"/>
              </a:rPr>
              <a:t>复词</a:t>
            </a:r>
          </a:p>
          <a:p>
            <a:r>
              <a:rPr lang="en-US" altLang="zh-CN">
                <a:latin typeface="宋体" panose="02010600030101010101" pitchFamily="2" charset="-122"/>
              </a:rPr>
              <a:t>1.</a:t>
            </a:r>
            <a:r>
              <a:rPr lang="zh-CN" altLang="en-US">
                <a:latin typeface="宋体" panose="02010600030101010101" pitchFamily="2" charset="-122"/>
              </a:rPr>
              <a:t>便可白公姥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及时相遣归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2.</a:t>
            </a:r>
            <a:r>
              <a:rPr lang="zh-CN" altLang="en-US">
                <a:latin typeface="宋体" panose="02010600030101010101" pitchFamily="2" charset="-122"/>
              </a:rPr>
              <a:t>我有亲父兄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性行暴如雷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3.</a:t>
            </a:r>
            <a:r>
              <a:rPr lang="zh-CN" altLang="en-US">
                <a:latin typeface="宋体" panose="02010600030101010101" pitchFamily="2" charset="-122"/>
              </a:rPr>
              <a:t>我有亲父母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逼迫兼弟兄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4.</a:t>
            </a:r>
            <a:r>
              <a:rPr lang="zh-CN" altLang="en-US">
                <a:latin typeface="宋体" panose="02010600030101010101" pitchFamily="2" charset="-122"/>
              </a:rPr>
              <a:t>昼夜勤作息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伶俜萦苦辛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　　　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答案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1.“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公姥”偏指“姥”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婆婆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2.“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父兄”偏指“兄”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哥哥　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3.“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父母”偏指“母”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母亲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;“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弟兄”偏指“兄”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兄长　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4.“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作息”偏指“作”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劳作</a:t>
            </a:r>
          </a:p>
        </p:txBody>
      </p:sp>
      <p:grpSp>
        <p:nvGrpSpPr>
          <p:cNvPr id="2461699" name="Group 3" title=""/>
          <p:cNvGrpSpPr/>
          <p:nvPr/>
        </p:nvGrpSpPr>
        <p:grpSpPr>
          <a:xfrm>
            <a:off x="1581150" y="1841500"/>
            <a:ext cx="909638" cy="366713"/>
            <a:chOff x="3251" y="431"/>
            <a:chExt cx="573" cy="231"/>
          </a:xfrm>
        </p:grpSpPr>
        <p:sp>
          <p:nvSpPr>
            <p:cNvPr id="2461700" name="Rectangle 4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61701" name="Rectangle 5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grpSp>
        <p:nvGrpSpPr>
          <p:cNvPr id="2461703" name="Group 7" title=""/>
          <p:cNvGrpSpPr/>
          <p:nvPr/>
        </p:nvGrpSpPr>
        <p:grpSpPr>
          <a:xfrm>
            <a:off x="1581150" y="2420938"/>
            <a:ext cx="909638" cy="366712"/>
            <a:chOff x="3251" y="431"/>
            <a:chExt cx="573" cy="231"/>
          </a:xfrm>
        </p:grpSpPr>
        <p:sp>
          <p:nvSpPr>
            <p:cNvPr id="2461704" name="Rectangle 8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61705" name="Rectangle 9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grpSp>
        <p:nvGrpSpPr>
          <p:cNvPr id="2461706" name="Group 10" title=""/>
          <p:cNvGrpSpPr/>
          <p:nvPr/>
        </p:nvGrpSpPr>
        <p:grpSpPr>
          <a:xfrm>
            <a:off x="1581150" y="3033713"/>
            <a:ext cx="909638" cy="366712"/>
            <a:chOff x="3251" y="431"/>
            <a:chExt cx="573" cy="231"/>
          </a:xfrm>
        </p:grpSpPr>
        <p:sp>
          <p:nvSpPr>
            <p:cNvPr id="2461707" name="Rectangle 11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61708" name="Rectangle 12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grpSp>
        <p:nvGrpSpPr>
          <p:cNvPr id="2461709" name="Group 13" title=""/>
          <p:cNvGrpSpPr/>
          <p:nvPr/>
        </p:nvGrpSpPr>
        <p:grpSpPr>
          <a:xfrm>
            <a:off x="1581150" y="3573463"/>
            <a:ext cx="909638" cy="366712"/>
            <a:chOff x="3251" y="431"/>
            <a:chExt cx="573" cy="231"/>
          </a:xfrm>
        </p:grpSpPr>
        <p:sp>
          <p:nvSpPr>
            <p:cNvPr id="2461710" name="Rectangle 14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61711" name="Rectangle 15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grpSp>
        <p:nvGrpSpPr>
          <p:cNvPr id="2461712" name="Group 16" title=""/>
          <p:cNvGrpSpPr/>
          <p:nvPr/>
        </p:nvGrpSpPr>
        <p:grpSpPr>
          <a:xfrm>
            <a:off x="3435350" y="3033713"/>
            <a:ext cx="909638" cy="366712"/>
            <a:chOff x="3251" y="431"/>
            <a:chExt cx="573" cy="231"/>
          </a:xfrm>
        </p:grpSpPr>
        <p:sp>
          <p:nvSpPr>
            <p:cNvPr id="2461713" name="Rectangle 17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61714" name="Rectangle 18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24482" name="Text Box 2" title=""/>
          <p:cNvSpPr txBox="1">
            <a:spLocks noChangeArrowheads="1"/>
          </p:cNvSpPr>
          <p:nvPr/>
        </p:nvSpPr>
        <p:spPr bwMode="auto">
          <a:xfrm>
            <a:off x="211138" y="911225"/>
            <a:ext cx="11504612" cy="547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任务驱动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读准字音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结合注释理解句意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标出重点句子。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把握故事情节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初步按开端、发展、高潮、结局划分层次。了解课文中的古代文化知识。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背诵第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～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9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节。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思考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小序为什么称刘兰芝为刘氏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开篇“孔雀东南飞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五里一徘徊”起什么作用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(3)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焦母为什么处心积虑地毁灭儿子的美满婚姻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</a:p>
        </p:txBody>
      </p:sp>
      <p:sp>
        <p:nvSpPr>
          <p:cNvPr id="2324484" name="Text Box 4" title=""/>
          <p:cNvSpPr txBox="1">
            <a:spLocks noChangeArrowheads="1"/>
          </p:cNvSpPr>
          <p:nvPr/>
        </p:nvSpPr>
        <p:spPr bwMode="auto">
          <a:xfrm>
            <a:off x="335118" y="321643"/>
            <a:ext cx="3535362" cy="45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课前自主学习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62722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428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课前自测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下列与例句加点词</a:t>
            </a:r>
            <a:r>
              <a:rPr lang="zh-CN" altLang="en-US">
                <a:latin typeface="宋体" panose="02010600030101010101" pitchFamily="2" charset="-122"/>
              </a:rPr>
              <a:t>的用法、意义完全相同的一项是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zh-CN" altLang="en-US">
                <a:latin typeface="宋体" panose="02010600030101010101" pitchFamily="2" charset="-122"/>
              </a:rPr>
              <a:t>例句</a:t>
            </a:r>
            <a:r>
              <a:rPr lang="en-US" altLang="zh-CN">
                <a:latin typeface="宋体" panose="02010600030101010101" pitchFamily="2" charset="-122"/>
              </a:rPr>
              <a:t>:</a:t>
            </a:r>
            <a:r>
              <a:rPr lang="zh-CN" altLang="en-US">
                <a:latin typeface="宋体" panose="02010600030101010101" pitchFamily="2" charset="-122"/>
              </a:rPr>
              <a:t>及时相遣归</a:t>
            </a:r>
          </a:p>
          <a:p>
            <a:r>
              <a:rPr lang="en-US" altLang="zh-CN">
                <a:latin typeface="宋体" panose="02010600030101010101" pitchFamily="2" charset="-122"/>
              </a:rPr>
              <a:t>A.</a:t>
            </a:r>
            <a:r>
              <a:rPr lang="zh-CN" altLang="en-US">
                <a:latin typeface="宋体" panose="02010600030101010101" pitchFamily="2" charset="-122"/>
              </a:rPr>
              <a:t>还必相迎取　　　	</a:t>
            </a:r>
            <a:r>
              <a:rPr lang="en-US" altLang="zh-CN">
                <a:latin typeface="宋体" panose="02010600030101010101" pitchFamily="2" charset="-122"/>
              </a:rPr>
              <a:t>B.</a:t>
            </a:r>
            <a:r>
              <a:rPr lang="zh-CN" altLang="en-US">
                <a:latin typeface="宋体" panose="02010600030101010101" pitchFamily="2" charset="-122"/>
              </a:rPr>
              <a:t>嬉戏莫相忘</a:t>
            </a:r>
          </a:p>
          <a:p>
            <a:r>
              <a:rPr lang="en-US" altLang="zh-CN">
                <a:latin typeface="宋体" panose="02010600030101010101" pitchFamily="2" charset="-122"/>
              </a:rPr>
              <a:t>C.</a:t>
            </a:r>
            <a:r>
              <a:rPr lang="zh-CN" altLang="en-US">
                <a:latin typeface="宋体" panose="02010600030101010101" pitchFamily="2" charset="-122"/>
              </a:rPr>
              <a:t>登即相许和　　　	</a:t>
            </a:r>
            <a:r>
              <a:rPr lang="en-US" altLang="zh-CN">
                <a:latin typeface="宋体" panose="02010600030101010101" pitchFamily="2" charset="-122"/>
              </a:rPr>
              <a:t>D.</a:t>
            </a:r>
            <a:r>
              <a:rPr lang="zh-CN" altLang="en-US">
                <a:latin typeface="宋体" panose="02010600030101010101" pitchFamily="2" charset="-122"/>
              </a:rPr>
              <a:t>叶叶相交通</a:t>
            </a:r>
            <a:endParaRPr lang="zh-CN" altLang="en-US"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解析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】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选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B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。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A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项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你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表示一方对另一方有所施为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;C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项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它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指婚事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;D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项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交互、互相。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B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项和例句的“相”都是指代兰芝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可译作“我”。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2462726" name="Rectangle 6" title=""/>
          <p:cNvSpPr>
            <a:spLocks noChangeArrowheads="1"/>
          </p:cNvSpPr>
          <p:nvPr/>
        </p:nvSpPr>
        <p:spPr bwMode="auto">
          <a:xfrm>
            <a:off x="1792288" y="243840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62729" name="Rectangle 9" title=""/>
          <p:cNvSpPr>
            <a:spLocks noChangeArrowheads="1"/>
          </p:cNvSpPr>
          <p:nvPr/>
        </p:nvSpPr>
        <p:spPr bwMode="auto">
          <a:xfrm>
            <a:off x="1263650" y="306705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62730" name="Rectangle 10" title=""/>
          <p:cNvSpPr>
            <a:spLocks noChangeArrowheads="1"/>
          </p:cNvSpPr>
          <p:nvPr/>
        </p:nvSpPr>
        <p:spPr bwMode="auto">
          <a:xfrm>
            <a:off x="1263650" y="3681413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62731" name="Rectangle 11" title=""/>
          <p:cNvSpPr>
            <a:spLocks noChangeArrowheads="1"/>
          </p:cNvSpPr>
          <p:nvPr/>
        </p:nvSpPr>
        <p:spPr bwMode="auto">
          <a:xfrm>
            <a:off x="5110163" y="306705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62732" name="Rectangle 12" title=""/>
          <p:cNvSpPr>
            <a:spLocks noChangeArrowheads="1"/>
          </p:cNvSpPr>
          <p:nvPr/>
        </p:nvSpPr>
        <p:spPr bwMode="auto">
          <a:xfrm>
            <a:off x="4805363" y="368141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63746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宋体" panose="02010600030101010101" pitchFamily="2" charset="-122"/>
              </a:rPr>
              <a:t>2.</a:t>
            </a:r>
            <a:r>
              <a:rPr lang="zh-CN" altLang="en-US">
                <a:latin typeface="宋体" panose="02010600030101010101" pitchFamily="2" charset="-122"/>
              </a:rPr>
              <a:t>下列说法不正确的一项是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A.《</a:t>
            </a:r>
            <a:r>
              <a:rPr lang="zh-CN" altLang="en-US">
                <a:latin typeface="宋体" panose="02010600030101010101" pitchFamily="2" charset="-122"/>
              </a:rPr>
              <a:t>孔雀东南飞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以现实主义的手法叙述故事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而以浪漫主义的手法结尾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使全诗产生了质的变化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成为浪漫主义的代表作。</a:t>
            </a:r>
          </a:p>
          <a:p>
            <a:r>
              <a:rPr lang="en-US" altLang="zh-CN">
                <a:latin typeface="宋体" panose="02010600030101010101" pitchFamily="2" charset="-122"/>
              </a:rPr>
              <a:t>B.《</a:t>
            </a:r>
            <a:r>
              <a:rPr lang="zh-CN" altLang="en-US">
                <a:latin typeface="宋体" panose="02010600030101010101" pitchFamily="2" charset="-122"/>
              </a:rPr>
              <a:t>孔雀东南飞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是乐府诗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也是我国最早的一篇长篇叙事诗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选自南朝诗人徐陵编的</a:t>
            </a:r>
            <a:r>
              <a:rPr lang="en-US" altLang="zh-CN">
                <a:latin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</a:rPr>
              <a:t>玉台新咏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。</a:t>
            </a:r>
          </a:p>
          <a:p>
            <a:r>
              <a:rPr lang="en-US" altLang="zh-CN">
                <a:latin typeface="宋体" panose="02010600030101010101" pitchFamily="2" charset="-122"/>
              </a:rPr>
              <a:t>C.</a:t>
            </a:r>
            <a:r>
              <a:rPr lang="zh-CN" altLang="en-US">
                <a:latin typeface="宋体" panose="02010600030101010101" pitchFamily="2" charset="-122"/>
              </a:rPr>
              <a:t>这首诗是乐府民歌的代表作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它与北朝民歌</a:t>
            </a:r>
            <a:r>
              <a:rPr lang="en-US" altLang="zh-CN">
                <a:latin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</a:rPr>
              <a:t>木兰诗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在文学史上因其文学价值而被合称为“乐府双璧”。</a:t>
            </a:r>
          </a:p>
          <a:p>
            <a:r>
              <a:rPr lang="en-US" altLang="zh-CN">
                <a:latin typeface="宋体" panose="02010600030101010101" pitchFamily="2" charset="-122"/>
              </a:rPr>
              <a:t>D.</a:t>
            </a:r>
            <a:r>
              <a:rPr lang="zh-CN" altLang="en-US">
                <a:latin typeface="宋体" panose="02010600030101010101" pitchFamily="2" charset="-122"/>
              </a:rPr>
              <a:t>诗中采用了托物起兴的手法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借飞禽的离散相依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暗示了焦、刘两人婚姻的破裂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给全诗奠定了缠绵悱恻的抒情基调。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64770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解析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】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选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A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。乐府诗歌是现实主义的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孔雀东南飞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浪漫主义结尾并没有改变全诗的现实主义风格。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62024" name="Text Box 8" title=""/>
          <p:cNvSpPr txBox="1">
            <a:spLocks noChangeArrowheads="1"/>
          </p:cNvSpPr>
          <p:nvPr/>
        </p:nvSpPr>
        <p:spPr bwMode="auto">
          <a:xfrm>
            <a:off x="223606" y="299341"/>
            <a:ext cx="3535362" cy="45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文本研读梳理</a:t>
            </a:r>
          </a:p>
        </p:txBody>
      </p:sp>
      <p:sp>
        <p:nvSpPr>
          <p:cNvPr id="2262025" name="Text Box 9" title=""/>
          <p:cNvSpPr txBox="1">
            <a:spLocks noChangeArrowheads="1"/>
          </p:cNvSpPr>
          <p:nvPr/>
        </p:nvSpPr>
        <p:spPr bwMode="auto">
          <a:xfrm>
            <a:off x="241300" y="725488"/>
            <a:ext cx="12533313" cy="607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一、阅读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孔雀东南飞并序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一诗中从序到第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节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完成后面问题。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　　汉末建安中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庐江府小吏焦仲卿妻刘氏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为仲卿母所遣</a:t>
            </a:r>
            <a:r>
              <a:rPr lang="en-US" altLang="zh-CN">
                <a:latin typeface="宋体" panose="02010600030101010101" pitchFamily="2" charset="-122"/>
              </a:rPr>
              <a:t>(①____________),</a:t>
            </a:r>
          </a:p>
          <a:p>
            <a:r>
              <a:rPr lang="zh-CN" altLang="en-US">
                <a:latin typeface="宋体" panose="02010600030101010101" pitchFamily="2" charset="-122"/>
              </a:rPr>
              <a:t>自誓不嫁。其家逼之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乃投水而死。仲卿闻之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亦自缢于庭树。时人伤之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为诗</a:t>
            </a:r>
          </a:p>
          <a:p>
            <a:r>
              <a:rPr lang="zh-CN" altLang="en-US">
                <a:latin typeface="宋体" panose="02010600030101010101" pitchFamily="2" charset="-122"/>
              </a:rPr>
              <a:t>云尔。 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孔雀东南飞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五里一徘徊。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“十三能织素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十四学裁衣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十五弹箜篌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十六诵诗书。十七为君妇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心中常</a:t>
            </a:r>
          </a:p>
          <a:p>
            <a:r>
              <a:rPr lang="zh-CN" altLang="en-US">
                <a:latin typeface="宋体" panose="02010600030101010101" pitchFamily="2" charset="-122"/>
              </a:rPr>
              <a:t>苦悲。君既为府吏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守节</a:t>
            </a:r>
            <a:r>
              <a:rPr lang="en-US" altLang="zh-CN">
                <a:latin typeface="宋体" panose="02010600030101010101" pitchFamily="2" charset="-122"/>
              </a:rPr>
              <a:t>(②__________)</a:t>
            </a:r>
            <a:r>
              <a:rPr lang="zh-CN" altLang="en-US">
                <a:latin typeface="宋体" panose="02010600030101010101" pitchFamily="2" charset="-122"/>
              </a:rPr>
              <a:t>情不移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贱妾留空房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相见常日稀。鸡鸣</a:t>
            </a:r>
          </a:p>
          <a:p>
            <a:r>
              <a:rPr lang="zh-CN" altLang="en-US">
                <a:latin typeface="宋体" panose="02010600030101010101" pitchFamily="2" charset="-122"/>
              </a:rPr>
              <a:t>入机织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夜夜不得息。三日断五匹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大人故</a:t>
            </a:r>
            <a:r>
              <a:rPr lang="en-US" altLang="zh-CN">
                <a:latin typeface="宋体" panose="02010600030101010101" pitchFamily="2" charset="-122"/>
              </a:rPr>
              <a:t>(③______)</a:t>
            </a:r>
            <a:r>
              <a:rPr lang="zh-CN" altLang="en-US">
                <a:latin typeface="宋体" panose="02010600030101010101" pitchFamily="2" charset="-122"/>
              </a:rPr>
              <a:t>嫌迟。非为</a:t>
            </a:r>
            <a:r>
              <a:rPr lang="en-US" altLang="zh-CN">
                <a:latin typeface="宋体" panose="02010600030101010101" pitchFamily="2" charset="-122"/>
              </a:rPr>
              <a:t>(④____)</a:t>
            </a:r>
            <a:r>
              <a:rPr lang="zh-CN" altLang="en-US">
                <a:latin typeface="宋体" panose="02010600030101010101" pitchFamily="2" charset="-122"/>
              </a:rPr>
              <a:t>织</a:t>
            </a:r>
          </a:p>
          <a:p>
            <a:r>
              <a:rPr lang="zh-CN" altLang="en-US">
                <a:latin typeface="宋体" panose="02010600030101010101" pitchFamily="2" charset="-122"/>
              </a:rPr>
              <a:t>作迟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君家妇难为</a:t>
            </a:r>
            <a:r>
              <a:rPr lang="en-US" altLang="zh-CN">
                <a:latin typeface="宋体" panose="02010600030101010101" pitchFamily="2" charset="-122"/>
              </a:rPr>
              <a:t>(⑤______)!</a:t>
            </a:r>
            <a:r>
              <a:rPr lang="zh-CN" altLang="en-US">
                <a:latin typeface="宋体" panose="02010600030101010101" pitchFamily="2" charset="-122"/>
              </a:rPr>
              <a:t>妾不堪驱使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徒</a:t>
            </a:r>
            <a:r>
              <a:rPr lang="en-US" altLang="zh-CN">
                <a:latin typeface="宋体" panose="02010600030101010101" pitchFamily="2" charset="-122"/>
              </a:rPr>
              <a:t>(⑥________)</a:t>
            </a:r>
            <a:r>
              <a:rPr lang="zh-CN" altLang="en-US">
                <a:latin typeface="宋体" panose="02010600030101010101" pitchFamily="2" charset="-122"/>
              </a:rPr>
              <a:t>留无所施</a:t>
            </a:r>
          </a:p>
          <a:p>
            <a:r>
              <a:rPr lang="en-US" altLang="zh-CN">
                <a:latin typeface="宋体" panose="02010600030101010101" pitchFamily="2" charset="-122"/>
              </a:rPr>
              <a:t>(⑦__________),</a:t>
            </a:r>
            <a:r>
              <a:rPr lang="zh-CN" altLang="en-US">
                <a:latin typeface="宋体" panose="02010600030101010101" pitchFamily="2" charset="-122"/>
              </a:rPr>
              <a:t>便可白</a:t>
            </a:r>
            <a:r>
              <a:rPr lang="en-US" altLang="zh-CN">
                <a:latin typeface="宋体" panose="02010600030101010101" pitchFamily="2" charset="-122"/>
              </a:rPr>
              <a:t>(⑧________)</a:t>
            </a:r>
            <a:r>
              <a:rPr lang="zh-CN" altLang="en-US">
                <a:latin typeface="宋体" panose="02010600030101010101" pitchFamily="2" charset="-122"/>
              </a:rPr>
              <a:t>公姥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及时相遣归。” </a:t>
            </a:r>
          </a:p>
        </p:txBody>
      </p:sp>
      <p:grpSp>
        <p:nvGrpSpPr>
          <p:cNvPr id="2262027" name="Group 11" title=""/>
          <p:cNvGrpSpPr/>
          <p:nvPr/>
        </p:nvGrpSpPr>
        <p:grpSpPr>
          <a:xfrm>
            <a:off x="3067050" y="4800600"/>
            <a:ext cx="909638" cy="366713"/>
            <a:chOff x="3251" y="431"/>
            <a:chExt cx="573" cy="231"/>
          </a:xfrm>
        </p:grpSpPr>
        <p:sp>
          <p:nvSpPr>
            <p:cNvPr id="2262028" name="Rectangle 12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262029" name="Rectangle 13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sp>
        <p:nvSpPr>
          <p:cNvPr id="2262030" name="Rectangle 14" title=""/>
          <p:cNvSpPr>
            <a:spLocks noChangeArrowheads="1"/>
          </p:cNvSpPr>
          <p:nvPr/>
        </p:nvSpPr>
        <p:spPr bwMode="auto">
          <a:xfrm>
            <a:off x="8193088" y="184150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262031" name="Rectangle 15" title=""/>
          <p:cNvSpPr>
            <a:spLocks noChangeArrowheads="1"/>
          </p:cNvSpPr>
          <p:nvPr/>
        </p:nvSpPr>
        <p:spPr bwMode="auto">
          <a:xfrm>
            <a:off x="5888038" y="5449888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262032" name="Rectangle 16" title=""/>
          <p:cNvSpPr>
            <a:spLocks noChangeArrowheads="1"/>
          </p:cNvSpPr>
          <p:nvPr/>
        </p:nvSpPr>
        <p:spPr bwMode="auto">
          <a:xfrm>
            <a:off x="9231313" y="5449888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262033" name="Rectangle 17" title=""/>
          <p:cNvSpPr>
            <a:spLocks noChangeArrowheads="1"/>
          </p:cNvSpPr>
          <p:nvPr/>
        </p:nvSpPr>
        <p:spPr bwMode="auto">
          <a:xfrm>
            <a:off x="9691688" y="6021388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262034" name="Rectangle 18" title=""/>
          <p:cNvSpPr>
            <a:spLocks noChangeArrowheads="1"/>
          </p:cNvSpPr>
          <p:nvPr/>
        </p:nvSpPr>
        <p:spPr bwMode="auto">
          <a:xfrm>
            <a:off x="6383338" y="6021388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262035" name="Rectangle 19" title=""/>
          <p:cNvSpPr>
            <a:spLocks noChangeArrowheads="1"/>
          </p:cNvSpPr>
          <p:nvPr/>
        </p:nvSpPr>
        <p:spPr bwMode="auto">
          <a:xfrm>
            <a:off x="2422525" y="6021388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262036" name="Rectangle 20" title=""/>
          <p:cNvSpPr>
            <a:spLocks noChangeArrowheads="1"/>
          </p:cNvSpPr>
          <p:nvPr/>
        </p:nvSpPr>
        <p:spPr bwMode="auto">
          <a:xfrm>
            <a:off x="3395663" y="659765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37794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2457112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府吏得闻之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堂上启阿母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:“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儿已</a:t>
            </a:r>
            <a:r>
              <a:rPr lang="zh-CN" altLang="en-US">
                <a:latin typeface="宋体" panose="02010600030101010101" pitchFamily="2" charset="-122"/>
              </a:rPr>
              <a:t>薄禄相</a:t>
            </a:r>
            <a:r>
              <a:rPr lang="en-US" altLang="zh-CN">
                <a:latin typeface="宋体" panose="02010600030101010101" pitchFamily="2" charset="-122"/>
              </a:rPr>
              <a:t>(⑨______),</a:t>
            </a:r>
            <a:r>
              <a:rPr lang="zh-CN" altLang="en-US">
                <a:latin typeface="宋体" panose="02010600030101010101" pitchFamily="2" charset="-122"/>
              </a:rPr>
              <a:t>幸复得此妇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结发同</a:t>
            </a:r>
          </a:p>
          <a:p>
            <a:r>
              <a:rPr lang="zh-CN" altLang="en-US">
                <a:latin typeface="宋体" panose="02010600030101010101" pitchFamily="2" charset="-122"/>
              </a:rPr>
              <a:t>枕席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黄泉共为友。共事二三年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始尔未为久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女行无偏斜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何意致</a:t>
            </a:r>
            <a:r>
              <a:rPr lang="en-US" altLang="zh-CN">
                <a:latin typeface="宋体" panose="02010600030101010101" pitchFamily="2" charset="-122"/>
              </a:rPr>
              <a:t>(⑩________)</a:t>
            </a:r>
          </a:p>
          <a:p>
            <a:r>
              <a:rPr lang="zh-CN" altLang="en-US">
                <a:latin typeface="宋体" panose="02010600030101010101" pitchFamily="2" charset="-122"/>
              </a:rPr>
              <a:t>不厚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  <a:cs typeface="MS Gothic" panose="020b0609070205080204" pitchFamily="49" charset="-128"/>
              </a:rPr>
              <a:t>⑪</a:t>
            </a:r>
            <a:r>
              <a:rPr lang="en-US" altLang="zh-CN">
                <a:latin typeface="宋体" panose="02010600030101010101" pitchFamily="2" charset="-122"/>
              </a:rPr>
              <a:t>__________)?” </a:t>
            </a:r>
          </a:p>
          <a:p>
            <a:r>
              <a:rPr lang="en-US" altLang="zh-CN">
                <a:latin typeface="宋体" panose="02010600030101010101" pitchFamily="2" charset="-122"/>
              </a:rPr>
              <a:t>    </a:t>
            </a:r>
            <a:r>
              <a:rPr lang="zh-CN" altLang="en-US">
                <a:latin typeface="宋体" panose="02010600030101010101" pitchFamily="2" charset="-122"/>
              </a:rPr>
              <a:t>阿母谓府吏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何乃太区区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⑫</a:t>
            </a:r>
            <a:r>
              <a:rPr lang="en-US" altLang="zh-CN">
                <a:latin typeface="宋体" panose="02010600030101010101" pitchFamily="2" charset="-122"/>
              </a:rPr>
              <a:t>______)!</a:t>
            </a:r>
            <a:r>
              <a:rPr lang="zh-CN" altLang="en-US">
                <a:latin typeface="宋体" panose="02010600030101010101" pitchFamily="2" charset="-122"/>
              </a:rPr>
              <a:t>此妇无礼节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举动自专由。吾意</a:t>
            </a:r>
          </a:p>
          <a:p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⑬</a:t>
            </a:r>
            <a:r>
              <a:rPr lang="en-US" altLang="zh-CN">
                <a:latin typeface="宋体" panose="02010600030101010101" pitchFamily="2" charset="-122"/>
              </a:rPr>
              <a:t>______)</a:t>
            </a:r>
            <a:r>
              <a:rPr lang="zh-CN" altLang="en-US">
                <a:latin typeface="宋体" panose="02010600030101010101" pitchFamily="2" charset="-122"/>
              </a:rPr>
              <a:t>久怀忿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汝岂得自由</a:t>
            </a:r>
            <a:r>
              <a:rPr lang="en-US" altLang="zh-CN">
                <a:latin typeface="宋体" panose="02010600030101010101" pitchFamily="2" charset="-122"/>
              </a:rPr>
              <a:t>!</a:t>
            </a:r>
            <a:r>
              <a:rPr lang="zh-CN" altLang="en-US">
                <a:latin typeface="宋体" panose="02010600030101010101" pitchFamily="2" charset="-122"/>
              </a:rPr>
              <a:t>东家有贤女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自名秦罗敷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可怜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⑭</a:t>
            </a:r>
            <a:r>
              <a:rPr lang="en-US" altLang="zh-CN">
                <a:latin typeface="宋体" panose="02010600030101010101" pitchFamily="2" charset="-122"/>
              </a:rPr>
              <a:t>________)</a:t>
            </a:r>
          </a:p>
          <a:p>
            <a:r>
              <a:rPr lang="zh-CN" altLang="en-US">
                <a:latin typeface="宋体" panose="02010600030101010101" pitchFamily="2" charset="-122"/>
              </a:rPr>
              <a:t>体无比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阿母为汝求。便可速遣之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遣去慎莫留</a:t>
            </a:r>
            <a:r>
              <a:rPr lang="en-US" altLang="zh-CN">
                <a:latin typeface="宋体" panose="02010600030101010101" pitchFamily="2" charset="-122"/>
              </a:rPr>
              <a:t>!” </a:t>
            </a:r>
          </a:p>
          <a:p>
            <a:r>
              <a:rPr lang="en-US" altLang="zh-CN">
                <a:latin typeface="宋体" panose="02010600030101010101" pitchFamily="2" charset="-122"/>
              </a:rPr>
              <a:t>    </a:t>
            </a:r>
            <a:r>
              <a:rPr lang="zh-CN" altLang="en-US">
                <a:latin typeface="宋体" panose="02010600030101010101" pitchFamily="2" charset="-122"/>
              </a:rPr>
              <a:t>府吏长跪告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伏惟启阿母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今若遣此妇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终老不复取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⑮</a:t>
            </a:r>
            <a:r>
              <a:rPr lang="en-US" altLang="zh-CN">
                <a:latin typeface="宋体" panose="02010600030101010101" pitchFamily="2" charset="-122"/>
              </a:rPr>
              <a:t>__________)!” </a:t>
            </a:r>
          </a:p>
          <a:p>
            <a:r>
              <a:rPr lang="en-US" altLang="zh-CN">
                <a:latin typeface="宋体" panose="02010600030101010101" pitchFamily="2" charset="-122"/>
              </a:rPr>
              <a:t>    </a:t>
            </a:r>
            <a:r>
              <a:rPr lang="zh-CN" altLang="en-US">
                <a:latin typeface="宋体" panose="02010600030101010101" pitchFamily="2" charset="-122"/>
              </a:rPr>
              <a:t>阿母得闻之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槌床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⑯</a:t>
            </a:r>
            <a:r>
              <a:rPr lang="en-US" altLang="zh-CN">
                <a:latin typeface="宋体" panose="02010600030101010101" pitchFamily="2" charset="-122"/>
              </a:rPr>
              <a:t>________)</a:t>
            </a:r>
            <a:r>
              <a:rPr lang="zh-CN" altLang="en-US">
                <a:latin typeface="宋体" panose="02010600030101010101" pitchFamily="2" charset="-122"/>
              </a:rPr>
              <a:t>便大怒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小子无所畏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何敢助妇语</a:t>
            </a:r>
            <a:r>
              <a:rPr lang="en-US" altLang="zh-CN">
                <a:latin typeface="宋体" panose="02010600030101010101" pitchFamily="2" charset="-122"/>
              </a:rPr>
              <a:t>!</a:t>
            </a:r>
            <a:r>
              <a:rPr lang="zh-CN" altLang="en-US">
                <a:latin typeface="宋体" panose="02010600030101010101" pitchFamily="2" charset="-122"/>
              </a:rPr>
              <a:t>吾已</a:t>
            </a:r>
          </a:p>
          <a:p>
            <a:r>
              <a:rPr lang="zh-CN" altLang="en-US">
                <a:latin typeface="宋体" panose="02010600030101010101" pitchFamily="2" charset="-122"/>
              </a:rPr>
              <a:t>失恩义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会不相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⑰</a:t>
            </a:r>
            <a:r>
              <a:rPr lang="en-US" altLang="zh-CN">
                <a:latin typeface="宋体" panose="02010600030101010101" pitchFamily="2" charset="-122"/>
              </a:rPr>
              <a:t>________________)</a:t>
            </a:r>
            <a:r>
              <a:rPr lang="zh-CN" altLang="en-US">
                <a:latin typeface="宋体" panose="02010600030101010101" pitchFamily="2" charset="-122"/>
              </a:rPr>
              <a:t>从许</a:t>
            </a:r>
            <a:r>
              <a:rPr lang="en-US" altLang="zh-CN">
                <a:latin typeface="宋体" panose="02010600030101010101" pitchFamily="2" charset="-122"/>
              </a:rPr>
              <a:t>!” </a:t>
            </a:r>
          </a:p>
        </p:txBody>
      </p:sp>
      <p:sp>
        <p:nvSpPr>
          <p:cNvPr id="2337795" name="Rectangle 3" title=""/>
          <p:cNvSpPr>
            <a:spLocks noChangeArrowheads="1"/>
          </p:cNvSpPr>
          <p:nvPr/>
        </p:nvSpPr>
        <p:spPr bwMode="auto">
          <a:xfrm>
            <a:off x="6311900" y="1363663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337796" name="Rectangle 4" title=""/>
          <p:cNvSpPr>
            <a:spLocks noChangeArrowheads="1"/>
          </p:cNvSpPr>
          <p:nvPr/>
        </p:nvSpPr>
        <p:spPr bwMode="auto">
          <a:xfrm>
            <a:off x="628650" y="2555875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337797" name="Rectangle 5" title=""/>
          <p:cNvSpPr>
            <a:spLocks noChangeArrowheads="1"/>
          </p:cNvSpPr>
          <p:nvPr/>
        </p:nvSpPr>
        <p:spPr bwMode="auto">
          <a:xfrm>
            <a:off x="9269413" y="194310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337798" name="Rectangle 6" title=""/>
          <p:cNvSpPr>
            <a:spLocks noChangeArrowheads="1"/>
          </p:cNvSpPr>
          <p:nvPr/>
        </p:nvSpPr>
        <p:spPr bwMode="auto">
          <a:xfrm>
            <a:off x="8169275" y="4941888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337799" name="Rectangle 7" title=""/>
          <p:cNvSpPr>
            <a:spLocks noChangeArrowheads="1"/>
          </p:cNvSpPr>
          <p:nvPr/>
        </p:nvSpPr>
        <p:spPr bwMode="auto">
          <a:xfrm>
            <a:off x="3138488" y="551815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337800" name="Rectangle 8" title=""/>
          <p:cNvSpPr>
            <a:spLocks noChangeArrowheads="1"/>
          </p:cNvSpPr>
          <p:nvPr/>
        </p:nvSpPr>
        <p:spPr bwMode="auto">
          <a:xfrm>
            <a:off x="2147888" y="6129338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337801" name="Rectangle 9" title=""/>
          <p:cNvSpPr>
            <a:spLocks noChangeArrowheads="1"/>
          </p:cNvSpPr>
          <p:nvPr/>
        </p:nvSpPr>
        <p:spPr bwMode="auto">
          <a:xfrm>
            <a:off x="10774363" y="3178175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grpSp>
        <p:nvGrpSpPr>
          <p:cNvPr id="2337802" name="Group 10" title=""/>
          <p:cNvGrpSpPr/>
          <p:nvPr/>
        </p:nvGrpSpPr>
        <p:grpSpPr>
          <a:xfrm>
            <a:off x="4132263" y="3122613"/>
            <a:ext cx="909637" cy="366712"/>
            <a:chOff x="3251" y="431"/>
            <a:chExt cx="573" cy="231"/>
          </a:xfrm>
        </p:grpSpPr>
        <p:sp>
          <p:nvSpPr>
            <p:cNvPr id="2337803" name="Rectangle 11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337804" name="Rectangle 12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grpSp>
        <p:nvGrpSpPr>
          <p:cNvPr id="2337805" name="Group 13" title=""/>
          <p:cNvGrpSpPr/>
          <p:nvPr/>
        </p:nvGrpSpPr>
        <p:grpSpPr>
          <a:xfrm>
            <a:off x="8648700" y="3754438"/>
            <a:ext cx="909638" cy="366712"/>
            <a:chOff x="3251" y="431"/>
            <a:chExt cx="573" cy="231"/>
          </a:xfrm>
        </p:grpSpPr>
        <p:sp>
          <p:nvSpPr>
            <p:cNvPr id="2337806" name="Rectangle 14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337807" name="Rectangle 15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66466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2698412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府吏默无声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再拜还入户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举言谓新妇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哽咽不能语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我自不驱卿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逼迫有</a:t>
            </a:r>
          </a:p>
          <a:p>
            <a:r>
              <a:rPr lang="zh-CN" altLang="en-US">
                <a:latin typeface="宋体" panose="02010600030101010101" pitchFamily="2" charset="-122"/>
              </a:rPr>
              <a:t>阿母。卿但暂还家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吾今且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  <a:cs typeface="MS Gothic" panose="020b0609070205080204" pitchFamily="49" charset="-128"/>
              </a:rPr>
              <a:t>⑱</a:t>
            </a:r>
            <a:r>
              <a:rPr lang="en-US" altLang="zh-CN">
                <a:latin typeface="宋体" panose="02010600030101010101" pitchFamily="2" charset="-122"/>
              </a:rPr>
              <a:t>________)</a:t>
            </a:r>
            <a:r>
              <a:rPr lang="zh-CN" altLang="en-US">
                <a:latin typeface="宋体" panose="02010600030101010101" pitchFamily="2" charset="-122"/>
              </a:rPr>
              <a:t>报府。不久当归还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还必相迎取。以</a:t>
            </a:r>
          </a:p>
          <a:p>
            <a:r>
              <a:rPr lang="zh-CN" altLang="en-US">
                <a:latin typeface="宋体" panose="02010600030101010101" pitchFamily="2" charset="-122"/>
              </a:rPr>
              <a:t>此下心意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慎勿违吾语。” 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新妇谓府吏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勿复重纷纭。往昔初阳岁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谢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⑲</a:t>
            </a:r>
            <a:r>
              <a:rPr lang="en-US" altLang="zh-CN">
                <a:latin typeface="宋体" panose="02010600030101010101" pitchFamily="2" charset="-122"/>
              </a:rPr>
              <a:t>______)</a:t>
            </a:r>
            <a:r>
              <a:rPr lang="zh-CN" altLang="en-US">
                <a:latin typeface="宋体" panose="02010600030101010101" pitchFamily="2" charset="-122"/>
              </a:rPr>
              <a:t>家来贵门。奉事</a:t>
            </a:r>
          </a:p>
          <a:p>
            <a:r>
              <a:rPr lang="zh-CN" altLang="en-US">
                <a:latin typeface="宋体" panose="02010600030101010101" pitchFamily="2" charset="-122"/>
              </a:rPr>
              <a:t>循公姥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进止敢自专</a:t>
            </a:r>
            <a:r>
              <a:rPr lang="en-US" altLang="zh-CN">
                <a:latin typeface="宋体" panose="02010600030101010101" pitchFamily="2" charset="-122"/>
              </a:rPr>
              <a:t>?</a:t>
            </a:r>
            <a:r>
              <a:rPr lang="zh-CN" altLang="en-US">
                <a:latin typeface="宋体" panose="02010600030101010101" pitchFamily="2" charset="-122"/>
              </a:rPr>
              <a:t>昼夜勤作息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⑳</a:t>
            </a:r>
            <a:r>
              <a:rPr lang="en-US" altLang="zh-CN">
                <a:latin typeface="宋体" panose="02010600030101010101" pitchFamily="2" charset="-122"/>
              </a:rPr>
              <a:t>______________),</a:t>
            </a:r>
            <a:r>
              <a:rPr lang="zh-CN" altLang="en-US">
                <a:latin typeface="宋体" panose="02010600030101010101" pitchFamily="2" charset="-122"/>
              </a:rPr>
              <a:t>伶俜萦苦辛。谓言无罪</a:t>
            </a:r>
          </a:p>
          <a:p>
            <a:r>
              <a:rPr lang="zh-CN" altLang="en-US">
                <a:latin typeface="宋体" panose="02010600030101010101" pitchFamily="2" charset="-122"/>
              </a:rPr>
              <a:t>过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供养卒</a:t>
            </a:r>
            <a:r>
              <a:rPr lang="en-US" altLang="zh-CN">
                <a:latin typeface="宋体" panose="02010600030101010101" pitchFamily="2" charset="-122"/>
              </a:rPr>
              <a:t>(   ________)</a:t>
            </a:r>
            <a:r>
              <a:rPr lang="zh-CN" altLang="en-US">
                <a:latin typeface="宋体" panose="02010600030101010101" pitchFamily="2" charset="-122"/>
              </a:rPr>
              <a:t>大恩</a:t>
            </a:r>
            <a:r>
              <a:rPr lang="en-US" altLang="zh-CN">
                <a:latin typeface="宋体" panose="02010600030101010101" pitchFamily="2" charset="-122"/>
              </a:rPr>
              <a:t>;</a:t>
            </a:r>
            <a:r>
              <a:rPr lang="zh-CN" altLang="en-US">
                <a:latin typeface="宋体" panose="02010600030101010101" pitchFamily="2" charset="-122"/>
              </a:rPr>
              <a:t>仍更被驱遣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何言复来还</a:t>
            </a:r>
            <a:r>
              <a:rPr lang="en-US" altLang="zh-CN">
                <a:latin typeface="宋体" panose="02010600030101010101" pitchFamily="2" charset="-122"/>
              </a:rPr>
              <a:t>!</a:t>
            </a:r>
            <a:r>
              <a:rPr lang="zh-CN" altLang="en-US">
                <a:latin typeface="宋体" panose="02010600030101010101" pitchFamily="2" charset="-122"/>
              </a:rPr>
              <a:t>妾有绣腰襦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葳蕤自</a:t>
            </a:r>
          </a:p>
          <a:p>
            <a:r>
              <a:rPr lang="zh-CN" altLang="en-US">
                <a:latin typeface="宋体" panose="02010600030101010101" pitchFamily="2" charset="-122"/>
              </a:rPr>
              <a:t>生光</a:t>
            </a:r>
            <a:r>
              <a:rPr lang="en-US" altLang="zh-CN">
                <a:latin typeface="宋体" panose="02010600030101010101" pitchFamily="2" charset="-122"/>
              </a:rPr>
              <a:t>;</a:t>
            </a:r>
            <a:r>
              <a:rPr lang="zh-CN" altLang="en-US">
                <a:latin typeface="宋体" panose="02010600030101010101" pitchFamily="2" charset="-122"/>
              </a:rPr>
              <a:t>红罗复斗帐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四角垂香囊</a:t>
            </a:r>
            <a:r>
              <a:rPr lang="en-US" altLang="zh-CN">
                <a:latin typeface="宋体" panose="02010600030101010101" pitchFamily="2" charset="-122"/>
              </a:rPr>
              <a:t>;</a:t>
            </a:r>
            <a:r>
              <a:rPr lang="zh-CN" altLang="en-US">
                <a:latin typeface="宋体" panose="02010600030101010101" pitchFamily="2" charset="-122"/>
              </a:rPr>
              <a:t>箱帘</a:t>
            </a:r>
            <a:r>
              <a:rPr lang="en-US" altLang="zh-CN">
                <a:latin typeface="宋体" panose="02010600030101010101" pitchFamily="2" charset="-122"/>
              </a:rPr>
              <a:t>(   __________________)</a:t>
            </a:r>
            <a:r>
              <a:rPr lang="zh-CN" altLang="en-US">
                <a:latin typeface="宋体" panose="02010600030101010101" pitchFamily="2" charset="-122"/>
              </a:rPr>
              <a:t>六七十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绿碧青</a:t>
            </a:r>
          </a:p>
          <a:p>
            <a:r>
              <a:rPr lang="zh-CN" altLang="en-US">
                <a:latin typeface="宋体" panose="02010600030101010101" pitchFamily="2" charset="-122"/>
              </a:rPr>
              <a:t>丝绳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物物各自异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种种在其中。人贱物亦鄙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不足迎后人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留待作遗施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(   __________),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于今无会因。时时为安慰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久久莫相忘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!” </a:t>
            </a:r>
          </a:p>
        </p:txBody>
      </p:sp>
      <p:pic>
        <p:nvPicPr>
          <p:cNvPr id="2366467" name="Picture 3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90738" y="4049713"/>
            <a:ext cx="3905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6468" name="Picture 4" title="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54700" y="4633913"/>
            <a:ext cx="3905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6469" name="Picture 5" title="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8025" y="5830888"/>
            <a:ext cx="3905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66470" name="Group 6" title=""/>
          <p:cNvGrpSpPr/>
          <p:nvPr/>
        </p:nvGrpSpPr>
        <p:grpSpPr>
          <a:xfrm>
            <a:off x="9605963" y="5484813"/>
            <a:ext cx="909637" cy="366712"/>
            <a:chOff x="3251" y="431"/>
            <a:chExt cx="573" cy="231"/>
          </a:xfrm>
        </p:grpSpPr>
        <p:sp>
          <p:nvSpPr>
            <p:cNvPr id="2366471" name="Rectangle 7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366472" name="Rectangle 8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grpSp>
        <p:nvGrpSpPr>
          <p:cNvPr id="2366473" name="Group 9" title=""/>
          <p:cNvGrpSpPr/>
          <p:nvPr/>
        </p:nvGrpSpPr>
        <p:grpSpPr>
          <a:xfrm>
            <a:off x="4259263" y="3694113"/>
            <a:ext cx="909637" cy="366712"/>
            <a:chOff x="3251" y="431"/>
            <a:chExt cx="573" cy="231"/>
          </a:xfrm>
        </p:grpSpPr>
        <p:sp>
          <p:nvSpPr>
            <p:cNvPr id="2366474" name="Rectangle 10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366475" name="Rectangle 11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sp>
        <p:nvSpPr>
          <p:cNvPr id="2366476" name="Rectangle 12" title=""/>
          <p:cNvSpPr>
            <a:spLocks noChangeArrowheads="1"/>
          </p:cNvSpPr>
          <p:nvPr/>
        </p:nvSpPr>
        <p:spPr bwMode="auto">
          <a:xfrm>
            <a:off x="3810000" y="1954213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366477" name="Rectangle 13" title=""/>
          <p:cNvSpPr>
            <a:spLocks noChangeArrowheads="1"/>
          </p:cNvSpPr>
          <p:nvPr/>
        </p:nvSpPr>
        <p:spPr bwMode="auto">
          <a:xfrm>
            <a:off x="6959600" y="321310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366478" name="Rectangle 14" title=""/>
          <p:cNvSpPr>
            <a:spLocks noChangeArrowheads="1"/>
          </p:cNvSpPr>
          <p:nvPr/>
        </p:nvSpPr>
        <p:spPr bwMode="auto">
          <a:xfrm>
            <a:off x="1446213" y="432911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366479" name="Rectangle 15" title=""/>
          <p:cNvSpPr>
            <a:spLocks noChangeArrowheads="1"/>
          </p:cNvSpPr>
          <p:nvPr/>
        </p:nvSpPr>
        <p:spPr bwMode="auto">
          <a:xfrm>
            <a:off x="5121275" y="493395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33026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2288837" cy="368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宋体" panose="02010600030101010101" pitchFamily="2" charset="-122"/>
              </a:rPr>
              <a:t>1.</a:t>
            </a:r>
            <a:r>
              <a:rPr lang="zh-CN" altLang="en-US">
                <a:latin typeface="宋体" panose="02010600030101010101" pitchFamily="2" charset="-122"/>
              </a:rPr>
              <a:t>解释诗中加点词语的含义。</a:t>
            </a:r>
          </a:p>
          <a:p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答案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①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指夫家休弃妻子　②遵守官府的规则　③仍旧　④是　⑤当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做　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⑥徒然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白白地　⑦用　⑧告诉、禀告　⑨相貌　⑩招致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招来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⑪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厚待、满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意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⑫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愚拙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⑬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心中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心里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⑭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可爱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⑮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娶妻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⑯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古代坐具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⑰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副词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表示动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作偏指一方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指代“你”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⑱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暂且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⑲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辞别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⑳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劳作和休息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这里是偏义复词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单指劳作　   尽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终　   同“奁”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女子梳妆用的镜匣　   赠送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施与</a:t>
            </a:r>
          </a:p>
        </p:txBody>
      </p:sp>
      <p:pic>
        <p:nvPicPr>
          <p:cNvPr id="2433027" name="Picture 3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19313" y="4076700"/>
            <a:ext cx="3905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33028" name="Picture 4" title="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13" y="4067175"/>
            <a:ext cx="3905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33029" name="Picture 5" title="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78875" y="4057650"/>
            <a:ext cx="3905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3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3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3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3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3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34050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428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小序为什么称刘兰芝为“刘氏”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答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:____________________________________________________________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_______________________________________________________________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______________________________________________________________</a:t>
            </a:r>
          </a:p>
          <a:p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答案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刘兰芝处在女性地位极其低下的时代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其姓名可以淡化。但女性如果处在家长的地位上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便可对这个家庭的一切发号施令。可知刘兰芝是生活在一个歧视女性的以家长为核心的礼教社会中。所以小序称刘兰芝为“刘氏”。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4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35074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309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从刘兰芝“自白”中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可以看出她具有哪些优秀品质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答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:____________________________________________________________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_______________________________________________________________ _______________________________________________________________</a:t>
            </a:r>
            <a:endParaRPr lang="en-US" altLang="zh-CN" u="sng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答案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勤劳善良、孝顺婆婆、忠于爱情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注重感情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)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等优秀品质。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5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36098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2533312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二、阅读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孔雀东南飞并序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第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9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～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20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节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完成后面问题。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　　鸡鸣外欲曙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新妇起严妆。著我绣夹裙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事事四五通</a:t>
            </a:r>
            <a:r>
              <a:rPr lang="en-US" altLang="zh-CN">
                <a:latin typeface="宋体" panose="02010600030101010101" pitchFamily="2" charset="-122"/>
              </a:rPr>
              <a:t>(①________)</a:t>
            </a:r>
            <a:r>
              <a:rPr lang="zh-CN" altLang="en-US">
                <a:latin typeface="宋体" panose="02010600030101010101" pitchFamily="2" charset="-122"/>
              </a:rPr>
              <a:t>。足下</a:t>
            </a:r>
          </a:p>
          <a:p>
            <a:r>
              <a:rPr lang="zh-CN" altLang="en-US">
                <a:latin typeface="宋体" panose="02010600030101010101" pitchFamily="2" charset="-122"/>
              </a:rPr>
              <a:t>蹑丝履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头上玳瑁光。腰若流纨素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耳著明月珰。指如削葱根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口如含朱丹。纤</a:t>
            </a:r>
          </a:p>
          <a:p>
            <a:r>
              <a:rPr lang="zh-CN" altLang="en-US">
                <a:latin typeface="宋体" panose="02010600030101010101" pitchFamily="2" charset="-122"/>
              </a:rPr>
              <a:t>纤作细步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精妙世无双。 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上堂拜阿母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阿母怒不止。“昔作女儿时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生小出野里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本自无教训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兼愧</a:t>
            </a:r>
          </a:p>
          <a:p>
            <a:r>
              <a:rPr lang="zh-CN" altLang="en-US">
                <a:latin typeface="宋体" panose="02010600030101010101" pitchFamily="2" charset="-122"/>
              </a:rPr>
              <a:t>贵家子。受母钱帛多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不堪母驱使。今日还家去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念母劳家里。”却</a:t>
            </a:r>
            <a:r>
              <a:rPr lang="en-US" altLang="zh-CN">
                <a:latin typeface="宋体" panose="02010600030101010101" pitchFamily="2" charset="-122"/>
              </a:rPr>
              <a:t>(②______)</a:t>
            </a:r>
          </a:p>
          <a:p>
            <a:r>
              <a:rPr lang="zh-CN" altLang="en-US">
                <a:latin typeface="宋体" panose="02010600030101010101" pitchFamily="2" charset="-122"/>
              </a:rPr>
              <a:t>与小姑别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泪落连珠子。“新妇初来时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小姑始扶床</a:t>
            </a:r>
            <a:r>
              <a:rPr lang="en-US" altLang="zh-CN">
                <a:latin typeface="宋体" panose="02010600030101010101" pitchFamily="2" charset="-122"/>
              </a:rPr>
              <a:t>;</a:t>
            </a:r>
            <a:r>
              <a:rPr lang="zh-CN" altLang="en-US">
                <a:latin typeface="宋体" panose="02010600030101010101" pitchFamily="2" charset="-122"/>
              </a:rPr>
              <a:t>今日被驱遣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小姑如我</a:t>
            </a:r>
          </a:p>
          <a:p>
            <a:r>
              <a:rPr lang="zh-CN" altLang="en-US">
                <a:latin typeface="宋体" panose="02010600030101010101" pitchFamily="2" charset="-122"/>
              </a:rPr>
              <a:t>长。勤心养公姥</a:t>
            </a:r>
            <a:r>
              <a:rPr lang="en-US" altLang="zh-CN">
                <a:latin typeface="宋体" panose="02010600030101010101" pitchFamily="2" charset="-122"/>
              </a:rPr>
              <a:t>(③__________),</a:t>
            </a:r>
            <a:r>
              <a:rPr lang="zh-CN" altLang="en-US">
                <a:latin typeface="宋体" panose="02010600030101010101" pitchFamily="2" charset="-122"/>
              </a:rPr>
              <a:t>好自相扶将</a:t>
            </a:r>
            <a:r>
              <a:rPr lang="en-US" altLang="zh-CN">
                <a:latin typeface="宋体" panose="02010600030101010101" pitchFamily="2" charset="-122"/>
              </a:rPr>
              <a:t>(④____________)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。初七及下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嬉戏莫相忘。”出门登车去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涕落百余行。 </a:t>
            </a:r>
          </a:p>
        </p:txBody>
      </p:sp>
      <p:grpSp>
        <p:nvGrpSpPr>
          <p:cNvPr id="2436099" name="Group 3" title=""/>
          <p:cNvGrpSpPr/>
          <p:nvPr/>
        </p:nvGrpSpPr>
        <p:grpSpPr>
          <a:xfrm>
            <a:off x="1962150" y="5499100"/>
            <a:ext cx="909638" cy="366713"/>
            <a:chOff x="3251" y="431"/>
            <a:chExt cx="573" cy="231"/>
          </a:xfrm>
        </p:grpSpPr>
        <p:sp>
          <p:nvSpPr>
            <p:cNvPr id="2436100" name="Rectangle 4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36101" name="Rectangle 5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sp>
        <p:nvSpPr>
          <p:cNvPr id="2436102" name="Rectangle 6" title=""/>
          <p:cNvSpPr>
            <a:spLocks noChangeArrowheads="1"/>
          </p:cNvSpPr>
          <p:nvPr/>
        </p:nvSpPr>
        <p:spPr bwMode="auto">
          <a:xfrm>
            <a:off x="7977188" y="194310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36103" name="Rectangle 7" title=""/>
          <p:cNvSpPr>
            <a:spLocks noChangeArrowheads="1"/>
          </p:cNvSpPr>
          <p:nvPr/>
        </p:nvSpPr>
        <p:spPr bwMode="auto">
          <a:xfrm>
            <a:off x="9599613" y="4306888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grpSp>
        <p:nvGrpSpPr>
          <p:cNvPr id="2436105" name="Group 9" title=""/>
          <p:cNvGrpSpPr/>
          <p:nvPr/>
        </p:nvGrpSpPr>
        <p:grpSpPr>
          <a:xfrm>
            <a:off x="6129338" y="5499100"/>
            <a:ext cx="909637" cy="366713"/>
            <a:chOff x="3251" y="431"/>
            <a:chExt cx="573" cy="231"/>
          </a:xfrm>
        </p:grpSpPr>
        <p:sp>
          <p:nvSpPr>
            <p:cNvPr id="2436106" name="Rectangle 10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36107" name="Rectangle 11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25506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607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助读博览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一、作品简介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中国古代汉民族最长的叙事诗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——《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孔雀东南飞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孔雀东南飞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是中国古代汉民族最长的叙事诗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也是中国古代最优秀的民间叙事诗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原题为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古诗为焦仲卿妻作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又称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焦仲卿妻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。后人盛称它与北朝的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木兰诗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为“乐府双璧”。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孔雀东南飞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取材于东汉献帝年间发生在庐江郡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今安徽怀宁、潜山一带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的一桩婚姻悲剧。全诗以时间为顺序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以刘兰芝、焦仲卿的爱情和封建家长制的迫害为矛盾冲突的线索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揭露了封建礼教破坏青年男女幸福生活的罪恶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歌颂了刘兰芝、焦仲卿的忠贞爱情和反抗精神。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37122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2495212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府吏马在前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新妇车在后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隐隐何甸甸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俱会大道口。下马入车中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低头共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耳语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:“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誓不相隔卿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且暂还家去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;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吾今</a:t>
            </a:r>
            <a:r>
              <a:rPr lang="zh-CN" altLang="en-US">
                <a:latin typeface="宋体" panose="02010600030101010101" pitchFamily="2" charset="-122"/>
              </a:rPr>
              <a:t>且赴府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不久当还归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誓天不相负</a:t>
            </a:r>
            <a:r>
              <a:rPr lang="en-US" altLang="zh-CN">
                <a:latin typeface="宋体" panose="02010600030101010101" pitchFamily="2" charset="-122"/>
              </a:rPr>
              <a:t>!”</a:t>
            </a:r>
          </a:p>
          <a:p>
            <a:r>
              <a:rPr lang="en-US" altLang="zh-CN">
                <a:latin typeface="宋体" panose="02010600030101010101" pitchFamily="2" charset="-122"/>
              </a:rPr>
              <a:t>    </a:t>
            </a:r>
            <a:r>
              <a:rPr lang="zh-CN" altLang="en-US">
                <a:latin typeface="宋体" panose="02010600030101010101" pitchFamily="2" charset="-122"/>
              </a:rPr>
              <a:t>新妇谓府吏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感君区区怀</a:t>
            </a:r>
            <a:r>
              <a:rPr lang="en-US" altLang="zh-CN">
                <a:latin typeface="宋体" panose="02010600030101010101" pitchFamily="2" charset="-122"/>
              </a:rPr>
              <a:t>!</a:t>
            </a:r>
            <a:r>
              <a:rPr lang="zh-CN" altLang="en-US">
                <a:latin typeface="宋体" panose="02010600030101010101" pitchFamily="2" charset="-122"/>
              </a:rPr>
              <a:t>君既若见录</a:t>
            </a:r>
            <a:r>
              <a:rPr lang="en-US" altLang="zh-CN">
                <a:latin typeface="宋体" panose="02010600030101010101" pitchFamily="2" charset="-122"/>
              </a:rPr>
              <a:t>(⑤______),</a:t>
            </a:r>
            <a:r>
              <a:rPr lang="zh-CN" altLang="en-US">
                <a:latin typeface="宋体" panose="02010600030101010101" pitchFamily="2" charset="-122"/>
              </a:rPr>
              <a:t>不久望君来。君当作</a:t>
            </a:r>
          </a:p>
          <a:p>
            <a:r>
              <a:rPr lang="zh-CN" altLang="en-US">
                <a:latin typeface="宋体" panose="02010600030101010101" pitchFamily="2" charset="-122"/>
              </a:rPr>
              <a:t>磐石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妾当作蒲苇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蒲苇纫</a:t>
            </a:r>
            <a:r>
              <a:rPr lang="en-US" altLang="zh-CN">
                <a:latin typeface="宋体" panose="02010600030101010101" pitchFamily="2" charset="-122"/>
              </a:rPr>
              <a:t>(⑥________)</a:t>
            </a:r>
            <a:r>
              <a:rPr lang="zh-CN" altLang="en-US">
                <a:latin typeface="宋体" panose="02010600030101010101" pitchFamily="2" charset="-122"/>
              </a:rPr>
              <a:t>如丝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磐石无转移。我有亲父兄</a:t>
            </a:r>
          </a:p>
          <a:p>
            <a:r>
              <a:rPr lang="en-US" altLang="zh-CN">
                <a:latin typeface="宋体" panose="02010600030101010101" pitchFamily="2" charset="-122"/>
              </a:rPr>
              <a:t>(⑦________),</a:t>
            </a:r>
            <a:r>
              <a:rPr lang="zh-CN" altLang="en-US">
                <a:latin typeface="宋体" panose="02010600030101010101" pitchFamily="2" charset="-122"/>
              </a:rPr>
              <a:t>性行暴如雷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恐不任我意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逆</a:t>
            </a:r>
            <a:r>
              <a:rPr lang="en-US" altLang="zh-CN">
                <a:latin typeface="宋体" panose="02010600030101010101" pitchFamily="2" charset="-122"/>
              </a:rPr>
              <a:t>(⑧________)</a:t>
            </a:r>
            <a:r>
              <a:rPr lang="zh-CN" altLang="en-US">
                <a:latin typeface="宋体" panose="02010600030101010101" pitchFamily="2" charset="-122"/>
              </a:rPr>
              <a:t>以煎我怀。”举手</a:t>
            </a:r>
          </a:p>
          <a:p>
            <a:r>
              <a:rPr lang="zh-CN" altLang="en-US">
                <a:latin typeface="宋体" panose="02010600030101010101" pitchFamily="2" charset="-122"/>
              </a:rPr>
              <a:t>长劳劳</a:t>
            </a:r>
            <a:r>
              <a:rPr lang="en-US" altLang="zh-CN">
                <a:latin typeface="宋体" panose="02010600030101010101" pitchFamily="2" charset="-122"/>
              </a:rPr>
              <a:t>(⑨__________),</a:t>
            </a:r>
            <a:r>
              <a:rPr lang="zh-CN" altLang="en-US">
                <a:latin typeface="宋体" panose="02010600030101010101" pitchFamily="2" charset="-122"/>
              </a:rPr>
              <a:t>二情同依依。 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入门上家堂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进退无颜仪。阿母大拊掌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不图子</a:t>
            </a:r>
            <a:r>
              <a:rPr lang="en-US" altLang="zh-CN">
                <a:latin typeface="宋体" panose="02010600030101010101" pitchFamily="2" charset="-122"/>
              </a:rPr>
              <a:t>(⑩______)</a:t>
            </a:r>
            <a:r>
              <a:rPr lang="zh-CN" altLang="en-US">
                <a:latin typeface="宋体" panose="02010600030101010101" pitchFamily="2" charset="-122"/>
              </a:rPr>
              <a:t>自归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十三教</a:t>
            </a:r>
          </a:p>
          <a:p>
            <a:r>
              <a:rPr lang="zh-CN" altLang="en-US">
                <a:latin typeface="宋体" panose="02010600030101010101" pitchFamily="2" charset="-122"/>
              </a:rPr>
              <a:t>汝织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十四能裁衣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十五弹箜篌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十六知礼仪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十七遣汝嫁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谓言无誓违。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汝今何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罪过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不迎而自归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?”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兰芝惭阿母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:“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儿实无罪过。”阿母大悲摧。 </a:t>
            </a:r>
          </a:p>
        </p:txBody>
      </p:sp>
      <p:grpSp>
        <p:nvGrpSpPr>
          <p:cNvPr id="2437123" name="Group 3" title=""/>
          <p:cNvGrpSpPr/>
          <p:nvPr/>
        </p:nvGrpSpPr>
        <p:grpSpPr>
          <a:xfrm>
            <a:off x="628650" y="4305300"/>
            <a:ext cx="909638" cy="366713"/>
            <a:chOff x="3251" y="431"/>
            <a:chExt cx="573" cy="231"/>
          </a:xfrm>
        </p:grpSpPr>
        <p:sp>
          <p:nvSpPr>
            <p:cNvPr id="2437124" name="Rectangle 4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37125" name="Rectangle 5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sp>
        <p:nvSpPr>
          <p:cNvPr id="2437126" name="Rectangle 6" title=""/>
          <p:cNvSpPr>
            <a:spLocks noChangeArrowheads="1"/>
          </p:cNvSpPr>
          <p:nvPr/>
        </p:nvSpPr>
        <p:spPr bwMode="auto">
          <a:xfrm>
            <a:off x="3608388" y="313690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37127" name="Rectangle 7" title=""/>
          <p:cNvSpPr>
            <a:spLocks noChangeArrowheads="1"/>
          </p:cNvSpPr>
          <p:nvPr/>
        </p:nvSpPr>
        <p:spPr bwMode="auto">
          <a:xfrm>
            <a:off x="6286500" y="2532063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37128" name="Rectangle 8" title=""/>
          <p:cNvSpPr>
            <a:spLocks noChangeArrowheads="1"/>
          </p:cNvSpPr>
          <p:nvPr/>
        </p:nvSpPr>
        <p:spPr bwMode="auto">
          <a:xfrm>
            <a:off x="6165850" y="3717925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37129" name="Rectangle 9" title=""/>
          <p:cNvSpPr>
            <a:spLocks noChangeArrowheads="1"/>
          </p:cNvSpPr>
          <p:nvPr/>
        </p:nvSpPr>
        <p:spPr bwMode="auto">
          <a:xfrm>
            <a:off x="7258050" y="490855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grpSp>
        <p:nvGrpSpPr>
          <p:cNvPr id="2437130" name="Group 10" title=""/>
          <p:cNvGrpSpPr/>
          <p:nvPr/>
        </p:nvGrpSpPr>
        <p:grpSpPr>
          <a:xfrm>
            <a:off x="9767888" y="3092450"/>
            <a:ext cx="909637" cy="366713"/>
            <a:chOff x="3251" y="431"/>
            <a:chExt cx="573" cy="231"/>
          </a:xfrm>
        </p:grpSpPr>
        <p:sp>
          <p:nvSpPr>
            <p:cNvPr id="2437131" name="Rectangle 11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37132" name="Rectangle 12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38146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2634912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还家十余日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县令遣媒来。云有第三</a:t>
            </a:r>
            <a:r>
              <a:rPr lang="zh-CN" altLang="en-US">
                <a:latin typeface="宋体" panose="02010600030101010101" pitchFamily="2" charset="-122"/>
              </a:rPr>
              <a:t>郎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窈窕世无双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年始十八九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便言多</a:t>
            </a:r>
          </a:p>
          <a:p>
            <a:r>
              <a:rPr lang="zh-CN" altLang="en-US">
                <a:latin typeface="宋体" panose="02010600030101010101" pitchFamily="2" charset="-122"/>
              </a:rPr>
              <a:t>令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  <a:cs typeface="MS Gothic" panose="020b0609070205080204" pitchFamily="49" charset="-128"/>
              </a:rPr>
              <a:t>⑪</a:t>
            </a:r>
            <a:r>
              <a:rPr lang="en-US" altLang="zh-CN">
                <a:latin typeface="宋体" panose="02010600030101010101" pitchFamily="2" charset="-122"/>
              </a:rPr>
              <a:t>________)</a:t>
            </a:r>
            <a:r>
              <a:rPr lang="zh-CN" altLang="en-US">
                <a:latin typeface="宋体" panose="02010600030101010101" pitchFamily="2" charset="-122"/>
              </a:rPr>
              <a:t>才。 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阿母谓阿女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汝可去应之。”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阿女含泪答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兰芝初还时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府吏见丁宁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结誓不别离。今日违情义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恐此</a:t>
            </a:r>
          </a:p>
          <a:p>
            <a:r>
              <a:rPr lang="zh-CN" altLang="en-US">
                <a:latin typeface="宋体" panose="02010600030101010101" pitchFamily="2" charset="-122"/>
              </a:rPr>
              <a:t>事非奇。自可断来信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⑫</a:t>
            </a:r>
            <a:r>
              <a:rPr lang="en-US" altLang="zh-CN">
                <a:latin typeface="宋体" panose="02010600030101010101" pitchFamily="2" charset="-122"/>
              </a:rPr>
              <a:t>______),</a:t>
            </a:r>
            <a:r>
              <a:rPr lang="zh-CN" altLang="en-US">
                <a:latin typeface="宋体" panose="02010600030101010101" pitchFamily="2" charset="-122"/>
              </a:rPr>
              <a:t>徐徐更谓之。” 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阿母白媒人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贫贱有此女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始适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⑬</a:t>
            </a:r>
            <a:r>
              <a:rPr lang="en-US" altLang="zh-CN">
                <a:latin typeface="宋体" panose="02010600030101010101" pitchFamily="2" charset="-122"/>
              </a:rPr>
              <a:t>______)</a:t>
            </a:r>
            <a:r>
              <a:rPr lang="zh-CN" altLang="en-US">
                <a:latin typeface="宋体" panose="02010600030101010101" pitchFamily="2" charset="-122"/>
              </a:rPr>
              <a:t>还家门。不堪吏人妇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岂合令</a:t>
            </a:r>
          </a:p>
          <a:p>
            <a:r>
              <a:rPr lang="zh-CN" altLang="en-US">
                <a:latin typeface="宋体" panose="02010600030101010101" pitchFamily="2" charset="-122"/>
              </a:rPr>
              <a:t>郎君</a:t>
            </a:r>
            <a:r>
              <a:rPr lang="en-US" altLang="zh-CN">
                <a:latin typeface="宋体" panose="02010600030101010101" pitchFamily="2" charset="-122"/>
              </a:rPr>
              <a:t>?</a:t>
            </a:r>
            <a:r>
              <a:rPr lang="zh-CN" altLang="en-US">
                <a:latin typeface="宋体" panose="02010600030101010101" pitchFamily="2" charset="-122"/>
              </a:rPr>
              <a:t>幸可广问讯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不得便相许。”媒人去数日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寻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⑭</a:t>
            </a:r>
            <a:r>
              <a:rPr lang="en-US" altLang="zh-CN">
                <a:latin typeface="宋体" panose="02010600030101010101" pitchFamily="2" charset="-122"/>
              </a:rPr>
              <a:t>__________)</a:t>
            </a:r>
            <a:r>
              <a:rPr lang="zh-CN" altLang="en-US">
                <a:latin typeface="宋体" panose="02010600030101010101" pitchFamily="2" charset="-122"/>
              </a:rPr>
              <a:t>遣丞请还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</a:p>
          <a:p>
            <a:r>
              <a:rPr lang="zh-CN" altLang="en-US">
                <a:latin typeface="宋体" panose="02010600030101010101" pitchFamily="2" charset="-122"/>
              </a:rPr>
              <a:t>说有兰家女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承籍有宦官。云有第五郎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娇逸未有婚。遣丞为媒人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主簿</a:t>
            </a:r>
          </a:p>
          <a:p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⑮</a:t>
            </a:r>
            <a:r>
              <a:rPr lang="en-US" altLang="zh-CN">
                <a:latin typeface="宋体" panose="02010600030101010101" pitchFamily="2" charset="-122"/>
              </a:rPr>
              <a:t>__________)</a:t>
            </a:r>
            <a:r>
              <a:rPr lang="zh-CN" altLang="en-US">
                <a:latin typeface="宋体" panose="02010600030101010101" pitchFamily="2" charset="-122"/>
              </a:rPr>
              <a:t>通语言。直说太守家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有此令郎君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既欲结大义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故遣来贵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门。 </a:t>
            </a:r>
          </a:p>
        </p:txBody>
      </p:sp>
      <p:grpSp>
        <p:nvGrpSpPr>
          <p:cNvPr id="2438147" name="Group 3" title=""/>
          <p:cNvGrpSpPr/>
          <p:nvPr/>
        </p:nvGrpSpPr>
        <p:grpSpPr>
          <a:xfrm>
            <a:off x="9785350" y="5486400"/>
            <a:ext cx="909638" cy="366713"/>
            <a:chOff x="3251" y="431"/>
            <a:chExt cx="573" cy="231"/>
          </a:xfrm>
        </p:grpSpPr>
        <p:sp>
          <p:nvSpPr>
            <p:cNvPr id="2438148" name="Rectangle 4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38149" name="Rectangle 5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sp>
        <p:nvSpPr>
          <p:cNvPr id="2438150" name="Rectangle 6" title=""/>
          <p:cNvSpPr>
            <a:spLocks noChangeArrowheads="1"/>
          </p:cNvSpPr>
          <p:nvPr/>
        </p:nvSpPr>
        <p:spPr bwMode="auto">
          <a:xfrm>
            <a:off x="280988" y="196850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38151" name="Rectangle 7" title=""/>
          <p:cNvSpPr>
            <a:spLocks noChangeArrowheads="1"/>
          </p:cNvSpPr>
          <p:nvPr/>
        </p:nvSpPr>
        <p:spPr bwMode="auto">
          <a:xfrm>
            <a:off x="2952750" y="3719513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38152" name="Rectangle 8" title=""/>
          <p:cNvSpPr>
            <a:spLocks noChangeArrowheads="1"/>
          </p:cNvSpPr>
          <p:nvPr/>
        </p:nvSpPr>
        <p:spPr bwMode="auto">
          <a:xfrm>
            <a:off x="5338763" y="432911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38153" name="Rectangle 9" title=""/>
          <p:cNvSpPr>
            <a:spLocks noChangeArrowheads="1"/>
          </p:cNvSpPr>
          <p:nvPr/>
        </p:nvSpPr>
        <p:spPr bwMode="auto">
          <a:xfrm>
            <a:off x="7104063" y="497840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73986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2419012" cy="428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阿母谢媒人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:“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女子先有誓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老姥</a:t>
            </a:r>
            <a:r>
              <a:rPr lang="zh-CN" altLang="en-US">
                <a:latin typeface="宋体" panose="02010600030101010101" pitchFamily="2" charset="-122"/>
              </a:rPr>
              <a:t>岂敢言</a:t>
            </a:r>
            <a:r>
              <a:rPr lang="en-US" altLang="zh-CN">
                <a:latin typeface="宋体" panose="02010600030101010101" pitchFamily="2" charset="-122"/>
              </a:rPr>
              <a:t>!”</a:t>
            </a:r>
          </a:p>
          <a:p>
            <a:r>
              <a:rPr lang="en-US" altLang="zh-CN">
                <a:latin typeface="宋体" panose="02010600030101010101" pitchFamily="2" charset="-122"/>
              </a:rPr>
              <a:t>    </a:t>
            </a:r>
            <a:r>
              <a:rPr lang="zh-CN" altLang="en-US">
                <a:latin typeface="宋体" panose="02010600030101010101" pitchFamily="2" charset="-122"/>
              </a:rPr>
              <a:t>阿兄得闻之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怅然心中烦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举言谓阿妹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作计何不量</a:t>
            </a:r>
            <a:r>
              <a:rPr lang="en-US" altLang="zh-CN">
                <a:latin typeface="宋体" panose="02010600030101010101" pitchFamily="2" charset="-122"/>
              </a:rPr>
              <a:t>!</a:t>
            </a:r>
            <a:r>
              <a:rPr lang="zh-CN" altLang="en-US">
                <a:latin typeface="宋体" panose="02010600030101010101" pitchFamily="2" charset="-122"/>
              </a:rPr>
              <a:t>先嫁得府吏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后嫁得</a:t>
            </a:r>
          </a:p>
          <a:p>
            <a:r>
              <a:rPr lang="zh-CN" altLang="en-US">
                <a:latin typeface="宋体" panose="02010600030101010101" pitchFamily="2" charset="-122"/>
              </a:rPr>
              <a:t>郎君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否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  <a:cs typeface="MS Gothic" panose="020b0609070205080204" pitchFamily="49" charset="-128"/>
              </a:rPr>
              <a:t>⑯</a:t>
            </a:r>
            <a:r>
              <a:rPr lang="en-US" altLang="zh-CN">
                <a:latin typeface="宋体" panose="02010600030101010101" pitchFamily="2" charset="-122"/>
              </a:rPr>
              <a:t>________)</a:t>
            </a:r>
            <a:r>
              <a:rPr lang="zh-CN" altLang="en-US">
                <a:latin typeface="宋体" panose="02010600030101010101" pitchFamily="2" charset="-122"/>
              </a:rPr>
              <a:t>泰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⑰</a:t>
            </a:r>
            <a:r>
              <a:rPr lang="en-US" altLang="zh-CN">
                <a:latin typeface="宋体" panose="02010600030101010101" pitchFamily="2" charset="-122"/>
              </a:rPr>
              <a:t>________)</a:t>
            </a:r>
            <a:r>
              <a:rPr lang="zh-CN" altLang="en-US">
                <a:latin typeface="宋体" panose="02010600030101010101" pitchFamily="2" charset="-122"/>
              </a:rPr>
              <a:t>如天地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足以荣汝身。不嫁义郎体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其往</a:t>
            </a:r>
          </a:p>
          <a:p>
            <a:r>
              <a:rPr lang="zh-CN" altLang="en-US">
                <a:latin typeface="宋体" panose="02010600030101010101" pitchFamily="2" charset="-122"/>
              </a:rPr>
              <a:t>欲何云</a:t>
            </a:r>
            <a:r>
              <a:rPr lang="en-US" altLang="zh-CN">
                <a:latin typeface="宋体" panose="02010600030101010101" pitchFamily="2" charset="-122"/>
              </a:rPr>
              <a:t>?” </a:t>
            </a:r>
          </a:p>
          <a:p>
            <a:r>
              <a:rPr lang="en-US" altLang="zh-CN">
                <a:latin typeface="宋体" panose="02010600030101010101" pitchFamily="2" charset="-122"/>
              </a:rPr>
              <a:t>    </a:t>
            </a:r>
            <a:r>
              <a:rPr lang="zh-CN" altLang="en-US">
                <a:latin typeface="宋体" panose="02010600030101010101" pitchFamily="2" charset="-122"/>
              </a:rPr>
              <a:t>兰芝仰头答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理实如兄言。谢家事夫婿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中道还兄门。处分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⑱</a:t>
            </a:r>
            <a:r>
              <a:rPr lang="en-US" altLang="zh-CN">
                <a:latin typeface="宋体" panose="02010600030101010101" pitchFamily="2" charset="-122"/>
              </a:rPr>
              <a:t>_______)</a:t>
            </a:r>
          </a:p>
          <a:p>
            <a:r>
              <a:rPr lang="zh-CN" altLang="en-US">
                <a:latin typeface="宋体" panose="02010600030101010101" pitchFamily="2" charset="-122"/>
              </a:rPr>
              <a:t>适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⑲</a:t>
            </a:r>
            <a:r>
              <a:rPr lang="en-US" altLang="zh-CN">
                <a:latin typeface="宋体" panose="02010600030101010101" pitchFamily="2" charset="-122"/>
              </a:rPr>
              <a:t>__________)</a:t>
            </a:r>
            <a:r>
              <a:rPr lang="zh-CN" altLang="en-US">
                <a:latin typeface="宋体" panose="02010600030101010101" pitchFamily="2" charset="-122"/>
              </a:rPr>
              <a:t>兄意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那得自任专</a:t>
            </a:r>
            <a:r>
              <a:rPr lang="en-US" altLang="zh-CN">
                <a:latin typeface="宋体" panose="02010600030101010101" pitchFamily="2" charset="-122"/>
              </a:rPr>
              <a:t>!</a:t>
            </a:r>
            <a:r>
              <a:rPr lang="zh-CN" altLang="en-US">
                <a:latin typeface="宋体" panose="02010600030101010101" pitchFamily="2" charset="-122"/>
              </a:rPr>
              <a:t>虽与府吏要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渠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⑳</a:t>
            </a:r>
            <a:r>
              <a:rPr lang="en-US" altLang="zh-CN">
                <a:latin typeface="宋体" panose="02010600030101010101" pitchFamily="2" charset="-122"/>
              </a:rPr>
              <a:t>__________)</a:t>
            </a:r>
            <a:r>
              <a:rPr lang="zh-CN" altLang="en-US">
                <a:latin typeface="宋体" panose="02010600030101010101" pitchFamily="2" charset="-122"/>
              </a:rPr>
              <a:t>会永无</a:t>
            </a:r>
          </a:p>
          <a:p>
            <a:r>
              <a:rPr lang="zh-CN" altLang="en-US">
                <a:latin typeface="宋体" panose="02010600030101010101" pitchFamily="2" charset="-122"/>
              </a:rPr>
              <a:t>缘。登即相许和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便可作婚姻。” </a:t>
            </a:r>
          </a:p>
        </p:txBody>
      </p:sp>
      <p:grpSp>
        <p:nvGrpSpPr>
          <p:cNvPr id="2473987" name="Group 3" title=""/>
          <p:cNvGrpSpPr/>
          <p:nvPr/>
        </p:nvGrpSpPr>
        <p:grpSpPr>
          <a:xfrm>
            <a:off x="8909050" y="3721100"/>
            <a:ext cx="909638" cy="366713"/>
            <a:chOff x="3251" y="431"/>
            <a:chExt cx="573" cy="231"/>
          </a:xfrm>
        </p:grpSpPr>
        <p:sp>
          <p:nvSpPr>
            <p:cNvPr id="2473988" name="Rectangle 4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73989" name="Rectangle 5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sp>
        <p:nvSpPr>
          <p:cNvPr id="2473990" name="Rectangle 6" title=""/>
          <p:cNvSpPr>
            <a:spLocks noChangeArrowheads="1"/>
          </p:cNvSpPr>
          <p:nvPr/>
        </p:nvSpPr>
        <p:spPr bwMode="auto">
          <a:xfrm>
            <a:off x="1141413" y="252730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73991" name="Rectangle 7" title=""/>
          <p:cNvSpPr>
            <a:spLocks noChangeArrowheads="1"/>
          </p:cNvSpPr>
          <p:nvPr/>
        </p:nvSpPr>
        <p:spPr bwMode="auto">
          <a:xfrm>
            <a:off x="3435350" y="252730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73992" name="Rectangle 8" title=""/>
          <p:cNvSpPr>
            <a:spLocks noChangeArrowheads="1"/>
          </p:cNvSpPr>
          <p:nvPr/>
        </p:nvSpPr>
        <p:spPr bwMode="auto">
          <a:xfrm>
            <a:off x="298450" y="4332288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73993" name="Rectangle 9" title=""/>
          <p:cNvSpPr>
            <a:spLocks noChangeArrowheads="1"/>
          </p:cNvSpPr>
          <p:nvPr/>
        </p:nvSpPr>
        <p:spPr bwMode="auto">
          <a:xfrm>
            <a:off x="7499350" y="4332288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75010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368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解释诗中加点词语的含义。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答案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①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遍、次　②退下　③偏义复词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偏指“姥”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婆婆　④扶持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扶养　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⑤记取　⑥同“韧”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坚韧　⑦偏义复词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这里单指哥哥　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⑧预料、想到将来　⑨忧愁伤感的样子　⑩女儿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⑪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美好　</a:t>
            </a:r>
          </a:p>
          <a:p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⑫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使者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指媒人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⑬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出嫁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⑭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接着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不久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⑮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太守的属官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⑯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坏运气　</a:t>
            </a:r>
          </a:p>
          <a:p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⑰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好运气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⑱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处理、处置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⑲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顺从、依照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⑳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他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指府吏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76034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5.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刘兰芝为什么要“严妆”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这样写有什么作用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答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:____________________________________________________________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_______________________________________________________________ _______________________________________________________________</a:t>
            </a:r>
            <a:endParaRPr lang="en-US" altLang="zh-CN" u="sng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答案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(1)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运用一连串夸张性的铺陈排比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旨在写她的美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表现了她大家闺秀的风范。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(2)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她是“严妆”而来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所以“严妆”而去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表现了她冷静、沉着、镇定的性格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;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用自己的美向丈夫表达了自己对他的爱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向婆婆表示了她的无辜与坚强。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6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77058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6.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面对兄长的威逼利诱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兰芝一口应婚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这与她对母亲的态度形成鲜明的对比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为什么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答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:____________________________________________________________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_______________________________________________________________ _______________________________________________________________</a:t>
            </a:r>
            <a:endParaRPr lang="en-US" altLang="zh-CN" u="sng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答案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因为她对兄长的性格了如指掌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她知道哀求不会有效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而且她不屑去哀求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她的突然允诺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是对前途完全绝望的表现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是不动声色拿定主意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决心以死来抗议“吃”人的封建势力。所以表面上是突然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实际上是深思熟虑的结果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这预示着不幸即将发生。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7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78082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2482512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三、阅读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孔雀东南飞并序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第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21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节到结尾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完成后面问题。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　　媒人下床去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诺诺复尔尔。还部白府君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:“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下官奉使命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言谈大有缘。”府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君得闻之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心中大欢喜。视历复开书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便利此月内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六合正相应。良吉三十日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今已二十七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卿可去成婚。交语速装束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络绎如浮云。青雀白鹄舫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四角龙子幡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婀娜随风转。金车玉作轮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踯躅青骢马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流苏</a:t>
            </a:r>
            <a:r>
              <a:rPr lang="zh-CN" altLang="en-US">
                <a:latin typeface="宋体" panose="02010600030101010101" pitchFamily="2" charset="-122"/>
              </a:rPr>
              <a:t>金镂鞍。赍</a:t>
            </a:r>
            <a:r>
              <a:rPr lang="en-US" altLang="zh-CN">
                <a:latin typeface="宋体" panose="02010600030101010101" pitchFamily="2" charset="-122"/>
              </a:rPr>
              <a:t>(①______)</a:t>
            </a:r>
            <a:r>
              <a:rPr lang="zh-CN" altLang="en-US">
                <a:latin typeface="宋体" panose="02010600030101010101" pitchFamily="2" charset="-122"/>
              </a:rPr>
              <a:t>钱三百万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</a:p>
          <a:p>
            <a:r>
              <a:rPr lang="zh-CN" altLang="en-US">
                <a:latin typeface="宋体" panose="02010600030101010101" pitchFamily="2" charset="-122"/>
              </a:rPr>
              <a:t>皆用青丝穿。杂彩三百匹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交广市鲑珍。从人四五百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郁郁登郡门。 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阿母谓阿女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适</a:t>
            </a:r>
            <a:r>
              <a:rPr lang="en-US" altLang="zh-CN">
                <a:latin typeface="宋体" panose="02010600030101010101" pitchFamily="2" charset="-122"/>
              </a:rPr>
              <a:t>(②______)</a:t>
            </a:r>
            <a:r>
              <a:rPr lang="zh-CN" altLang="en-US">
                <a:latin typeface="宋体" panose="02010600030101010101" pitchFamily="2" charset="-122"/>
              </a:rPr>
              <a:t>得府君书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明日来迎汝。何不作衣裳</a:t>
            </a:r>
            <a:r>
              <a:rPr lang="en-US" altLang="zh-CN">
                <a:latin typeface="宋体" panose="02010600030101010101" pitchFamily="2" charset="-122"/>
              </a:rPr>
              <a:t>?</a:t>
            </a:r>
            <a:r>
              <a:rPr lang="zh-CN" altLang="en-US">
                <a:latin typeface="宋体" panose="02010600030101010101" pitchFamily="2" charset="-122"/>
              </a:rPr>
              <a:t>莫令事</a:t>
            </a:r>
          </a:p>
          <a:p>
            <a:r>
              <a:rPr lang="zh-CN" altLang="en-US">
                <a:latin typeface="宋体" panose="02010600030101010101" pitchFamily="2" charset="-122"/>
              </a:rPr>
              <a:t>不举</a:t>
            </a:r>
            <a:r>
              <a:rPr lang="en-US" altLang="zh-CN">
                <a:latin typeface="宋体" panose="02010600030101010101" pitchFamily="2" charset="-122"/>
              </a:rPr>
              <a:t>(③________)!” </a:t>
            </a:r>
          </a:p>
        </p:txBody>
      </p:sp>
      <p:sp>
        <p:nvSpPr>
          <p:cNvPr id="2478083" name="Rectangle 3" title=""/>
          <p:cNvSpPr>
            <a:spLocks noChangeArrowheads="1"/>
          </p:cNvSpPr>
          <p:nvPr/>
        </p:nvSpPr>
        <p:spPr bwMode="auto">
          <a:xfrm>
            <a:off x="7962900" y="3795713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78084" name="Rectangle 4" title=""/>
          <p:cNvSpPr>
            <a:spLocks noChangeArrowheads="1"/>
          </p:cNvSpPr>
          <p:nvPr/>
        </p:nvSpPr>
        <p:spPr bwMode="auto">
          <a:xfrm>
            <a:off x="3106738" y="4941888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78085" name="Rectangle 5" title=""/>
          <p:cNvSpPr>
            <a:spLocks noChangeArrowheads="1"/>
          </p:cNvSpPr>
          <p:nvPr/>
        </p:nvSpPr>
        <p:spPr bwMode="auto">
          <a:xfrm>
            <a:off x="587375" y="551815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79106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2634912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阿女默无声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手巾掩口啼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泪落便如泻</a:t>
            </a:r>
            <a:r>
              <a:rPr lang="zh-CN" altLang="en-US">
                <a:latin typeface="宋体" panose="02010600030101010101" pitchFamily="2" charset="-122"/>
              </a:rPr>
              <a:t>。移我琉璃榻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出置前窗下。左手持</a:t>
            </a:r>
          </a:p>
          <a:p>
            <a:r>
              <a:rPr lang="zh-CN" altLang="en-US">
                <a:latin typeface="宋体" panose="02010600030101010101" pitchFamily="2" charset="-122"/>
              </a:rPr>
              <a:t>刀尺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右手执绫罗。朝成绣夹裙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晚成单罗衫。晻晻日欲暝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愁思出门啼。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府吏闻此变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因</a:t>
            </a:r>
            <a:r>
              <a:rPr lang="en-US" altLang="zh-CN">
                <a:latin typeface="宋体" panose="02010600030101010101" pitchFamily="2" charset="-122"/>
              </a:rPr>
              <a:t>(④__________)</a:t>
            </a:r>
            <a:r>
              <a:rPr lang="zh-CN" altLang="en-US">
                <a:latin typeface="宋体" panose="02010600030101010101" pitchFamily="2" charset="-122"/>
              </a:rPr>
              <a:t>求假暂归。未至二三里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摧藏</a:t>
            </a:r>
            <a:r>
              <a:rPr lang="en-US" altLang="zh-CN">
                <a:latin typeface="宋体" panose="02010600030101010101" pitchFamily="2" charset="-122"/>
              </a:rPr>
              <a:t>(⑤______)</a:t>
            </a:r>
          </a:p>
          <a:p>
            <a:r>
              <a:rPr lang="zh-CN" altLang="en-US">
                <a:latin typeface="宋体" panose="02010600030101010101" pitchFamily="2" charset="-122"/>
              </a:rPr>
              <a:t>马悲哀。新妇识马声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蹑履相</a:t>
            </a:r>
            <a:r>
              <a:rPr lang="en-US" altLang="zh-CN">
                <a:latin typeface="宋体" panose="02010600030101010101" pitchFamily="2" charset="-122"/>
              </a:rPr>
              <a:t>(⑥________________)</a:t>
            </a:r>
            <a:r>
              <a:rPr lang="zh-CN" altLang="en-US">
                <a:latin typeface="宋体" panose="02010600030101010101" pitchFamily="2" charset="-122"/>
              </a:rPr>
              <a:t>逢迎。怅然遥相望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知是</a:t>
            </a:r>
          </a:p>
          <a:p>
            <a:r>
              <a:rPr lang="zh-CN" altLang="en-US">
                <a:latin typeface="宋体" panose="02010600030101010101" pitchFamily="2" charset="-122"/>
              </a:rPr>
              <a:t>故人来。举手拍马鞍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嗟叹使心伤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自君别我后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人事不可量。果不如先愿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</a:p>
          <a:p>
            <a:r>
              <a:rPr lang="zh-CN" altLang="en-US">
                <a:latin typeface="宋体" panose="02010600030101010101" pitchFamily="2" charset="-122"/>
              </a:rPr>
              <a:t>又非君所详</a:t>
            </a:r>
            <a:r>
              <a:rPr lang="en-US" altLang="zh-CN">
                <a:latin typeface="宋体" panose="02010600030101010101" pitchFamily="2" charset="-122"/>
              </a:rPr>
              <a:t>(⑦__________)</a:t>
            </a:r>
            <a:r>
              <a:rPr lang="zh-CN" altLang="en-US">
                <a:latin typeface="宋体" panose="02010600030101010101" pitchFamily="2" charset="-122"/>
              </a:rPr>
              <a:t>。我有亲父母</a:t>
            </a:r>
            <a:r>
              <a:rPr lang="en-US" altLang="zh-CN">
                <a:latin typeface="宋体" panose="02010600030101010101" pitchFamily="2" charset="-122"/>
              </a:rPr>
              <a:t>(⑧__________),</a:t>
            </a:r>
            <a:r>
              <a:rPr lang="zh-CN" altLang="en-US">
                <a:latin typeface="宋体" panose="02010600030101010101" pitchFamily="2" charset="-122"/>
              </a:rPr>
              <a:t>逼迫兼弟兄</a:t>
            </a:r>
          </a:p>
          <a:p>
            <a:r>
              <a:rPr lang="en-US" altLang="zh-CN">
                <a:latin typeface="宋体" panose="02010600030101010101" pitchFamily="2" charset="-122"/>
              </a:rPr>
              <a:t>(⑨______________),</a:t>
            </a:r>
            <a:r>
              <a:rPr lang="zh-CN" altLang="en-US">
                <a:latin typeface="宋体" panose="02010600030101010101" pitchFamily="2" charset="-122"/>
              </a:rPr>
              <a:t>以</a:t>
            </a:r>
            <a:r>
              <a:rPr lang="en-US" altLang="zh-CN">
                <a:latin typeface="宋体" panose="02010600030101010101" pitchFamily="2" charset="-122"/>
              </a:rPr>
              <a:t>(⑩________)</a:t>
            </a:r>
            <a:r>
              <a:rPr lang="zh-CN" altLang="en-US">
                <a:latin typeface="宋体" panose="02010600030101010101" pitchFamily="2" charset="-122"/>
              </a:rPr>
              <a:t>我应他人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君还何所望</a:t>
            </a:r>
            <a:r>
              <a:rPr lang="en-US" altLang="zh-CN">
                <a:latin typeface="宋体" panose="02010600030101010101" pitchFamily="2" charset="-122"/>
              </a:rPr>
              <a:t>!” </a:t>
            </a:r>
          </a:p>
          <a:p>
            <a:r>
              <a:rPr lang="en-US" altLang="zh-CN">
                <a:latin typeface="宋体" panose="02010600030101010101" pitchFamily="2" charset="-122"/>
              </a:rPr>
              <a:t>    </a:t>
            </a:r>
            <a:r>
              <a:rPr lang="zh-CN" altLang="en-US">
                <a:latin typeface="宋体" panose="02010600030101010101" pitchFamily="2" charset="-122"/>
              </a:rPr>
              <a:t>府吏谓新妇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贺卿得高迁</a:t>
            </a:r>
            <a:r>
              <a:rPr lang="en-US" altLang="zh-CN">
                <a:latin typeface="宋体" panose="02010600030101010101" pitchFamily="2" charset="-122"/>
              </a:rPr>
              <a:t>!</a:t>
            </a:r>
            <a:r>
              <a:rPr lang="zh-CN" altLang="en-US">
                <a:latin typeface="宋体" panose="02010600030101010101" pitchFamily="2" charset="-122"/>
              </a:rPr>
              <a:t>磐石方且厚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可以卒千年</a:t>
            </a:r>
            <a:r>
              <a:rPr lang="en-US" altLang="zh-CN">
                <a:latin typeface="宋体" panose="02010600030101010101" pitchFamily="2" charset="-122"/>
              </a:rPr>
              <a:t>;</a:t>
            </a:r>
            <a:r>
              <a:rPr lang="zh-CN" altLang="en-US">
                <a:latin typeface="宋体" panose="02010600030101010101" pitchFamily="2" charset="-122"/>
              </a:rPr>
              <a:t>蒲苇一时纫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便作</a:t>
            </a:r>
          </a:p>
          <a:p>
            <a:r>
              <a:rPr lang="zh-CN" altLang="en-US">
                <a:latin typeface="宋体" panose="02010600030101010101" pitchFamily="2" charset="-122"/>
              </a:rPr>
              <a:t>旦夕间。卿当日胜贵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吾独向黄泉</a:t>
            </a:r>
            <a:r>
              <a:rPr lang="en-US" altLang="zh-CN">
                <a:latin typeface="宋体" panose="02010600030101010101" pitchFamily="2" charset="-122"/>
              </a:rPr>
              <a:t>!”</a:t>
            </a:r>
          </a:p>
        </p:txBody>
      </p:sp>
      <p:sp>
        <p:nvSpPr>
          <p:cNvPr id="2479107" name="Rectangle 3" title=""/>
          <p:cNvSpPr>
            <a:spLocks noChangeArrowheads="1"/>
          </p:cNvSpPr>
          <p:nvPr/>
        </p:nvSpPr>
        <p:spPr bwMode="auto">
          <a:xfrm>
            <a:off x="2768600" y="2563813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79108" name="Rectangle 4" title=""/>
          <p:cNvSpPr>
            <a:spLocks noChangeArrowheads="1"/>
          </p:cNvSpPr>
          <p:nvPr/>
        </p:nvSpPr>
        <p:spPr bwMode="auto">
          <a:xfrm>
            <a:off x="9336088" y="256381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79111" name="Rectangle 7" title=""/>
          <p:cNvSpPr>
            <a:spLocks noChangeArrowheads="1"/>
          </p:cNvSpPr>
          <p:nvPr/>
        </p:nvSpPr>
        <p:spPr bwMode="auto">
          <a:xfrm>
            <a:off x="4125913" y="312261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79112" name="Rectangle 8" title=""/>
          <p:cNvSpPr>
            <a:spLocks noChangeArrowheads="1"/>
          </p:cNvSpPr>
          <p:nvPr/>
        </p:nvSpPr>
        <p:spPr bwMode="auto">
          <a:xfrm>
            <a:off x="1595438" y="432911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79113" name="Rectangle 9" title=""/>
          <p:cNvSpPr>
            <a:spLocks noChangeArrowheads="1"/>
          </p:cNvSpPr>
          <p:nvPr/>
        </p:nvSpPr>
        <p:spPr bwMode="auto">
          <a:xfrm>
            <a:off x="3455988" y="4905375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grpSp>
        <p:nvGrpSpPr>
          <p:cNvPr id="2479114" name="Group 10" title=""/>
          <p:cNvGrpSpPr/>
          <p:nvPr/>
        </p:nvGrpSpPr>
        <p:grpSpPr>
          <a:xfrm>
            <a:off x="5580063" y="4303713"/>
            <a:ext cx="909637" cy="366712"/>
            <a:chOff x="3251" y="431"/>
            <a:chExt cx="573" cy="231"/>
          </a:xfrm>
        </p:grpSpPr>
        <p:sp>
          <p:nvSpPr>
            <p:cNvPr id="2479115" name="Rectangle 11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79116" name="Rectangle 12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grpSp>
        <p:nvGrpSpPr>
          <p:cNvPr id="2479117" name="Group 13" title=""/>
          <p:cNvGrpSpPr/>
          <p:nvPr/>
        </p:nvGrpSpPr>
        <p:grpSpPr>
          <a:xfrm>
            <a:off x="9788525" y="4303713"/>
            <a:ext cx="909638" cy="366712"/>
            <a:chOff x="3251" y="431"/>
            <a:chExt cx="573" cy="231"/>
          </a:xfrm>
        </p:grpSpPr>
        <p:sp>
          <p:nvSpPr>
            <p:cNvPr id="2479118" name="Rectangle 14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79119" name="Rectangle 15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80130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2215812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新妇谓府吏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:“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何意出此言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!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同是被逼迫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君尔妾亦然。黄泉下相见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勿违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今日言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!”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执手分道去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各各还家门。</a:t>
            </a:r>
            <a:r>
              <a:rPr lang="zh-CN" altLang="en-US">
                <a:latin typeface="宋体" panose="02010600030101010101" pitchFamily="2" charset="-122"/>
              </a:rPr>
              <a:t>生人作死别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恨恨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  <a:cs typeface="MS Gothic" panose="020b0609070205080204" pitchFamily="49" charset="-128"/>
              </a:rPr>
              <a:t>⑪</a:t>
            </a:r>
            <a:r>
              <a:rPr lang="en-US" altLang="zh-CN">
                <a:latin typeface="宋体" panose="02010600030101010101" pitchFamily="2" charset="-122"/>
              </a:rPr>
              <a:t>________)</a:t>
            </a:r>
            <a:r>
              <a:rPr lang="zh-CN" altLang="en-US">
                <a:latin typeface="宋体" panose="02010600030101010101" pitchFamily="2" charset="-122"/>
              </a:rPr>
              <a:t>那可论</a:t>
            </a:r>
            <a:r>
              <a:rPr lang="en-US" altLang="zh-CN">
                <a:latin typeface="宋体" panose="02010600030101010101" pitchFamily="2" charset="-122"/>
              </a:rPr>
              <a:t>?</a:t>
            </a:r>
          </a:p>
          <a:p>
            <a:r>
              <a:rPr lang="zh-CN" altLang="en-US">
                <a:latin typeface="宋体" panose="02010600030101010101" pitchFamily="2" charset="-122"/>
              </a:rPr>
              <a:t>念与世间辞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千万不复全</a:t>
            </a:r>
            <a:r>
              <a:rPr lang="en-US" altLang="zh-CN">
                <a:latin typeface="宋体" panose="02010600030101010101" pitchFamily="2" charset="-122"/>
              </a:rPr>
              <a:t>! </a:t>
            </a:r>
          </a:p>
          <a:p>
            <a:r>
              <a:rPr lang="en-US" altLang="zh-CN">
                <a:latin typeface="宋体" panose="02010600030101010101" pitchFamily="2" charset="-122"/>
              </a:rPr>
              <a:t>    </a:t>
            </a:r>
            <a:r>
              <a:rPr lang="zh-CN" altLang="en-US">
                <a:latin typeface="宋体" panose="02010600030101010101" pitchFamily="2" charset="-122"/>
              </a:rPr>
              <a:t>府吏还家去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上堂拜阿母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今日大风寒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寒风摧树木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严霜结庭兰。儿今</a:t>
            </a:r>
          </a:p>
          <a:p>
            <a:r>
              <a:rPr lang="zh-CN" altLang="en-US">
                <a:latin typeface="宋体" panose="02010600030101010101" pitchFamily="2" charset="-122"/>
              </a:rPr>
              <a:t>日冥冥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令母在后单。故作不良计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勿复怨鬼神</a:t>
            </a:r>
            <a:r>
              <a:rPr lang="en-US" altLang="zh-CN">
                <a:latin typeface="宋体" panose="02010600030101010101" pitchFamily="2" charset="-122"/>
              </a:rPr>
              <a:t>!</a:t>
            </a:r>
            <a:r>
              <a:rPr lang="zh-CN" altLang="en-US">
                <a:latin typeface="宋体" panose="02010600030101010101" pitchFamily="2" charset="-122"/>
              </a:rPr>
              <a:t>命如南山石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四体康且直</a:t>
            </a:r>
            <a:r>
              <a:rPr lang="en-US" altLang="zh-CN">
                <a:latin typeface="宋体" panose="02010600030101010101" pitchFamily="2" charset="-122"/>
              </a:rPr>
              <a:t>!”</a:t>
            </a:r>
          </a:p>
          <a:p>
            <a:r>
              <a:rPr lang="en-US" altLang="zh-CN">
                <a:latin typeface="宋体" panose="02010600030101010101" pitchFamily="2" charset="-122"/>
              </a:rPr>
              <a:t>    </a:t>
            </a:r>
            <a:r>
              <a:rPr lang="zh-CN" altLang="en-US">
                <a:latin typeface="宋体" panose="02010600030101010101" pitchFamily="2" charset="-122"/>
              </a:rPr>
              <a:t>阿母得闻之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零泪应声落</a:t>
            </a:r>
            <a:r>
              <a:rPr lang="en-US" altLang="zh-CN">
                <a:latin typeface="宋体" panose="02010600030101010101" pitchFamily="2" charset="-122"/>
              </a:rPr>
              <a:t>:“</a:t>
            </a:r>
            <a:r>
              <a:rPr lang="zh-CN" altLang="en-US">
                <a:latin typeface="宋体" panose="02010600030101010101" pitchFamily="2" charset="-122"/>
              </a:rPr>
              <a:t>汝是大家子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仕宦于台阁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慎勿为妇死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贵贱情</a:t>
            </a:r>
          </a:p>
          <a:p>
            <a:r>
              <a:rPr lang="zh-CN" altLang="en-US">
                <a:latin typeface="宋体" panose="02010600030101010101" pitchFamily="2" charset="-122"/>
              </a:rPr>
              <a:t>何薄</a:t>
            </a:r>
            <a:r>
              <a:rPr lang="en-US" altLang="zh-CN">
                <a:latin typeface="宋体" panose="02010600030101010101" pitchFamily="2" charset="-122"/>
              </a:rPr>
              <a:t>!</a:t>
            </a:r>
            <a:r>
              <a:rPr lang="zh-CN" altLang="en-US">
                <a:latin typeface="宋体" panose="02010600030101010101" pitchFamily="2" charset="-122"/>
              </a:rPr>
              <a:t>东家有贤女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窈窕艳城郭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阿母为汝求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便复在旦夕。”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府吏再拜还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长叹空房中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作计乃尔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⑫</a:t>
            </a:r>
            <a:r>
              <a:rPr lang="en-US" altLang="zh-CN">
                <a:latin typeface="宋体" panose="02010600030101010101" pitchFamily="2" charset="-122"/>
              </a:rPr>
              <a:t>______)</a:t>
            </a:r>
            <a:r>
              <a:rPr lang="zh-CN" altLang="en-US">
                <a:latin typeface="宋体" panose="02010600030101010101" pitchFamily="2" charset="-122"/>
              </a:rPr>
              <a:t>立。转头向户里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渐见</a:t>
            </a:r>
          </a:p>
          <a:p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⑬</a:t>
            </a:r>
            <a:r>
              <a:rPr lang="en-US" altLang="zh-CN">
                <a:latin typeface="宋体" panose="02010600030101010101" pitchFamily="2" charset="-122"/>
              </a:rPr>
              <a:t>________)</a:t>
            </a:r>
            <a:r>
              <a:rPr lang="zh-CN" altLang="en-US">
                <a:latin typeface="宋体" panose="02010600030101010101" pitchFamily="2" charset="-122"/>
              </a:rPr>
              <a:t>愁煎迫。 </a:t>
            </a:r>
          </a:p>
        </p:txBody>
      </p:sp>
      <p:grpSp>
        <p:nvGrpSpPr>
          <p:cNvPr id="2480131" name="Group 3" title=""/>
          <p:cNvGrpSpPr/>
          <p:nvPr/>
        </p:nvGrpSpPr>
        <p:grpSpPr>
          <a:xfrm>
            <a:off x="7446963" y="1928813"/>
            <a:ext cx="909637" cy="366712"/>
            <a:chOff x="3251" y="431"/>
            <a:chExt cx="573" cy="231"/>
          </a:xfrm>
        </p:grpSpPr>
        <p:sp>
          <p:nvSpPr>
            <p:cNvPr id="2480132" name="Rectangle 4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80133" name="Rectangle 5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grpSp>
        <p:nvGrpSpPr>
          <p:cNvPr id="2480134" name="Group 6" title=""/>
          <p:cNvGrpSpPr/>
          <p:nvPr/>
        </p:nvGrpSpPr>
        <p:grpSpPr>
          <a:xfrm>
            <a:off x="5267325" y="5481638"/>
            <a:ext cx="909638" cy="366712"/>
            <a:chOff x="3251" y="431"/>
            <a:chExt cx="573" cy="231"/>
          </a:xfrm>
        </p:grpSpPr>
        <p:sp>
          <p:nvSpPr>
            <p:cNvPr id="2480135" name="Rectangle 7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80136" name="Rectangle 8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sp>
        <p:nvSpPr>
          <p:cNvPr id="2480137" name="Rectangle 9" title=""/>
          <p:cNvSpPr>
            <a:spLocks noChangeArrowheads="1"/>
          </p:cNvSpPr>
          <p:nvPr/>
        </p:nvSpPr>
        <p:spPr bwMode="auto">
          <a:xfrm>
            <a:off x="10402888" y="554831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81154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2355512" cy="368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其日牛马嘶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新妇入青庐。奄奄黄昏后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寂寂人定初。“我命绝今日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魂去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尸长留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!”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揽裙脱丝履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举身赴清池。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府吏闻此事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心知长别离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徘徊庭</a:t>
            </a:r>
            <a:r>
              <a:rPr lang="zh-CN" altLang="en-US">
                <a:latin typeface="宋体" panose="02010600030101010101" pitchFamily="2" charset="-122"/>
              </a:rPr>
              <a:t>树下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自挂东南枝。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两家求合葬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合葬华山傍。东西植松柏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左右种梧桐。枝枝相覆盖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叶叶相</a:t>
            </a:r>
          </a:p>
          <a:p>
            <a:r>
              <a:rPr lang="zh-CN" altLang="en-US">
                <a:latin typeface="宋体" panose="02010600030101010101" pitchFamily="2" charset="-122"/>
              </a:rPr>
              <a:t>交通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  <a:cs typeface="MS Gothic" panose="020b0609070205080204" pitchFamily="49" charset="-128"/>
              </a:rPr>
              <a:t>⑭</a:t>
            </a:r>
            <a:r>
              <a:rPr lang="en-US" altLang="zh-CN">
                <a:latin typeface="宋体" panose="02010600030101010101" pitchFamily="2" charset="-122"/>
              </a:rPr>
              <a:t>____________)</a:t>
            </a:r>
            <a:r>
              <a:rPr lang="zh-CN" altLang="en-US">
                <a:latin typeface="宋体" panose="02010600030101010101" pitchFamily="2" charset="-122"/>
              </a:rPr>
              <a:t>。中有双飞鸟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自名为鸳鸯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仰头相向鸣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夜夜达五更。</a:t>
            </a:r>
          </a:p>
          <a:p>
            <a:r>
              <a:rPr lang="zh-CN" altLang="en-US">
                <a:latin typeface="宋体" panose="02010600030101010101" pitchFamily="2" charset="-122"/>
              </a:rPr>
              <a:t>行人驻足听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寡妇起彷徨。多谢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en-US" altLang="zh-CN">
                <a:latin typeface="NEU-BZ-S92" charset="-122"/>
                <a:ea typeface="NEU-BZ-S92" charset="-122"/>
              </a:rPr>
              <a:t>⑮</a:t>
            </a:r>
            <a:r>
              <a:rPr lang="en-US" altLang="zh-CN">
                <a:latin typeface="宋体" panose="02010600030101010101" pitchFamily="2" charset="-122"/>
              </a:rPr>
              <a:t>____________)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后世人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戒之慎勿忘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! </a:t>
            </a:r>
          </a:p>
        </p:txBody>
      </p:sp>
      <p:sp>
        <p:nvSpPr>
          <p:cNvPr id="2481155" name="Rectangle 3" title=""/>
          <p:cNvSpPr>
            <a:spLocks noChangeArrowheads="1"/>
          </p:cNvSpPr>
          <p:nvPr/>
        </p:nvSpPr>
        <p:spPr bwMode="auto">
          <a:xfrm>
            <a:off x="4408488" y="435451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grpSp>
        <p:nvGrpSpPr>
          <p:cNvPr id="2481156" name="Group 4" title=""/>
          <p:cNvGrpSpPr/>
          <p:nvPr/>
        </p:nvGrpSpPr>
        <p:grpSpPr>
          <a:xfrm>
            <a:off x="269875" y="3732213"/>
            <a:ext cx="909638" cy="366712"/>
            <a:chOff x="3251" y="431"/>
            <a:chExt cx="573" cy="231"/>
          </a:xfrm>
        </p:grpSpPr>
        <p:sp>
          <p:nvSpPr>
            <p:cNvPr id="2481157" name="Rectangle 5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81158" name="Rectangle 6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17666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428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二</a:t>
            </a:r>
            <a:r>
              <a:rPr lang="zh-CN" altLang="en-US">
                <a:latin typeface="宋体" panose="02010600030101010101" pitchFamily="2" charset="-122"/>
              </a:rPr>
              <a:t>、背景透视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清规戒律造成悲剧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在东汉时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因受汉武帝“罢黜百家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独尊儒术”的影响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儒家的伦理纲常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逐渐占据了统治地位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并发展到相当苛刻的程度。在婚姻制度方面就规定有“七出”“天下无不是之父母”等清规戒律。这正是本文焦、刘悲剧的根本原因之一。在这样的时代氛围中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在焦母的威逼下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焦仲卿敢于站在兰芝一边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表明与兰芝“结发同枕席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黄泉共为友”的坚决态度实在是难能可贵。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82178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309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7.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解释诗中加点词语的含义。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答案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①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赠送　②刚才　③成功　④副词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于是、就　⑤同“脏”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脏腑　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⑥指代性副词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可译作“他”　⑦了解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知悉　⑧偏义复词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单指母亲　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⑨偏义复词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单指兄长　⑩介词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把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⑪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抱恨不已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⑫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如此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⑬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表被动　</a:t>
            </a:r>
          </a:p>
          <a:p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⑭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彼此相通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连接　</a:t>
            </a:r>
            <a:r>
              <a:rPr lang="zh-CN" altLang="en-US">
                <a:solidFill>
                  <a:srgbClr val="000000"/>
                </a:solidFill>
                <a:latin typeface="NEU-BZ-S92" charset="-122"/>
                <a:ea typeface="NEU-BZ-S92" charset="-122"/>
                <a:cs typeface="MS Gothic" panose="020b0609070205080204" pitchFamily="49" charset="-128"/>
              </a:rPr>
              <a:t>⑮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告诉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告知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2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2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2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2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83202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368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宋体" panose="02010600030101010101" pitchFamily="2" charset="-122"/>
              </a:rPr>
              <a:t>8.</a:t>
            </a:r>
            <a:r>
              <a:rPr lang="zh-CN" altLang="en-US">
                <a:latin typeface="宋体" panose="02010600030101010101" pitchFamily="2" charset="-122"/>
              </a:rPr>
              <a:t>下列对第</a:t>
            </a:r>
            <a:r>
              <a:rPr lang="en-US" altLang="zh-CN">
                <a:latin typeface="宋体" panose="02010600030101010101" pitchFamily="2" charset="-122"/>
              </a:rPr>
              <a:t>21</a:t>
            </a:r>
            <a:r>
              <a:rPr lang="zh-CN" altLang="en-US">
                <a:latin typeface="宋体" panose="02010600030101010101" pitchFamily="2" charset="-122"/>
              </a:rPr>
              <a:t>节到结尾内容的理解与分析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不正确的一项是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A.“</a:t>
            </a:r>
            <a:r>
              <a:rPr lang="zh-CN" altLang="en-US">
                <a:latin typeface="宋体" panose="02010600030101010101" pitchFamily="2" charset="-122"/>
              </a:rPr>
              <a:t>未至二三里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摧藏马悲哀”既写了焦仲卿因“闻此变”而摧折心肝的悲伤心情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也写到焦仲卿当时所骑的马的哀鸣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从而为下文渲染了一种凄怆的故事氛围。</a:t>
            </a:r>
          </a:p>
          <a:p>
            <a:r>
              <a:rPr lang="en-US" altLang="zh-CN">
                <a:latin typeface="宋体" panose="02010600030101010101" pitchFamily="2" charset="-122"/>
              </a:rPr>
              <a:t>B.“</a:t>
            </a:r>
            <a:r>
              <a:rPr lang="zh-CN" altLang="en-US">
                <a:latin typeface="宋体" panose="02010600030101010101" pitchFamily="2" charset="-122"/>
              </a:rPr>
              <a:t>贺卿得高迁</a:t>
            </a:r>
            <a:r>
              <a:rPr lang="en-US" altLang="zh-CN">
                <a:latin typeface="宋体" panose="02010600030101010101" pitchFamily="2" charset="-122"/>
              </a:rPr>
              <a:t>!”</a:t>
            </a:r>
            <a:r>
              <a:rPr lang="zh-CN" altLang="en-US">
                <a:latin typeface="宋体" panose="02010600030101010101" pitchFamily="2" charset="-122"/>
              </a:rPr>
              <a:t>一句表面上表现了焦仲卿对刘兰芝的讥讽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但实际上却反映了焦仲卿对刘兰芝的爱恋。</a:t>
            </a: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84226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368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宋体" panose="02010600030101010101" pitchFamily="2" charset="-122"/>
              </a:rPr>
              <a:t>C.“</a:t>
            </a:r>
            <a:r>
              <a:rPr lang="zh-CN" altLang="en-US">
                <a:latin typeface="宋体" panose="02010600030101010101" pitchFamily="2" charset="-122"/>
              </a:rPr>
              <a:t>汝是大家子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仕宦于台阁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慎勿为妇死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贵贱情何薄</a:t>
            </a:r>
            <a:r>
              <a:rPr lang="en-US" altLang="zh-CN">
                <a:latin typeface="宋体" panose="02010600030101010101" pitchFamily="2" charset="-122"/>
              </a:rPr>
              <a:t>!”</a:t>
            </a:r>
            <a:r>
              <a:rPr lang="zh-CN" altLang="en-US">
                <a:latin typeface="宋体" panose="02010600030101010101" pitchFamily="2" charset="-122"/>
              </a:rPr>
              <a:t>既表明焦母那种顽固保守的封建等级思想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也在一定程度上反映出焦母拆散焦仲卿和刘兰芝夫妇的原因。</a:t>
            </a:r>
          </a:p>
          <a:p>
            <a:r>
              <a:rPr lang="en-US" altLang="zh-CN">
                <a:latin typeface="宋体" panose="02010600030101010101" pitchFamily="2" charset="-122"/>
              </a:rPr>
              <a:t>D.“</a:t>
            </a:r>
            <a:r>
              <a:rPr lang="zh-CN" altLang="en-US">
                <a:latin typeface="宋体" panose="02010600030101010101" pitchFamily="2" charset="-122"/>
              </a:rPr>
              <a:t>中有双飞鸟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自名为鸳鸯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仰头相向鸣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夜夜达五更”运用了浪漫主义手法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表明刘兰芝和焦仲卿双双殉情的爱情故事终于感动上苍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让他们两人化作鸳鸯鸟而结为夫妇。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85250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解析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】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选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D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。“终于感动上苍”有误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写鸳鸯的和鸣是象征男女主人公的爱情绵绵不绝。</a:t>
            </a: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86274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428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9.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诗歌运用铺陈和排比大肆渲染太守家对婚事的排场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其用意是什么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答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:____________________________________________________________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_______________________________________________________________ _______________________________________________________________</a:t>
            </a:r>
          </a:p>
          <a:p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答案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用较多的笔墨写太守迎娶的排场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太守家为婚事铺张忙碌、喜气洋洋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反衬出刘兰芝的痛苦、孤独、凄凉与悲剧命运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也从侧面表现了刘兰芝的不慕荣华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忠于爱情。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6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9651" name="Text Box 35" title=""/>
          <p:cNvSpPr txBox="1">
            <a:spLocks noChangeArrowheads="1"/>
          </p:cNvSpPr>
          <p:nvPr/>
        </p:nvSpPr>
        <p:spPr bwMode="auto">
          <a:xfrm>
            <a:off x="245908" y="355097"/>
            <a:ext cx="3535362" cy="45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课堂素养探究</a:t>
            </a:r>
          </a:p>
        </p:txBody>
      </p:sp>
      <p:sp>
        <p:nvSpPr>
          <p:cNvPr id="879652" name="Text Box 36" title=""/>
          <p:cNvSpPr txBox="1">
            <a:spLocks noChangeArrowheads="1"/>
          </p:cNvSpPr>
          <p:nvPr/>
        </p:nvSpPr>
        <p:spPr bwMode="auto">
          <a:xfrm>
            <a:off x="241300" y="868363"/>
            <a:ext cx="11504613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综合探究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刘兰芝与焦仲卿二人婚姻悲剧产生的原因是什么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71586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368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点拨</a:t>
            </a:r>
            <a:r>
              <a:rPr lang="en-US" altLang="zh-CN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】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(1)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性格原因。刘兰芝外柔内刚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所以当她面对独断专行的婆婆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性情暴戾的哥哥也决不屈服。焦仲卿官宦世家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从小生活在母亲的淫威之中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养成了懦弱无能的性格。</a:t>
            </a:r>
          </a:p>
          <a:p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(2)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社会原因。在当时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儒家经义中的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孝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充当着捍卫封建礼教、维护封建家长权威的坚实堤坝。所以焦母能用高压政策对待儿子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刘兄能用威逼手段胁迫妹妹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将他们双双推向了婚姻的坟墓。</a:t>
            </a: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39170" name="Text Box 2" title=""/>
          <p:cNvSpPr txBox="1">
            <a:spLocks noChangeArrowheads="1"/>
          </p:cNvSpPr>
          <p:nvPr/>
        </p:nvSpPr>
        <p:spPr bwMode="auto">
          <a:xfrm>
            <a:off x="328613" y="709613"/>
            <a:ext cx="11504612" cy="607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兰芝被遣前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焦仲卿与兰芝、焦母的对话描写有什么作用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en-US" altLang="zh-CN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点拨</a:t>
            </a:r>
            <a:r>
              <a:rPr lang="en-US" altLang="zh-CN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】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(1)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通过仲卿之口证实兰芝是无辜被遣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并表现了兰芝和仲卿夫妻恩爱。 </a:t>
            </a:r>
          </a:p>
          <a:p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(2)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初次展示了焦仲卿懦弱的性格。</a:t>
            </a:r>
          </a:p>
          <a:p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他虽然很爱兰芝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对爱情忠贞不贰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但在他母亲的逼迫下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不敢反抗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只好休了兰芝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对未来还抱有一丝幻想。 </a:t>
            </a:r>
          </a:p>
          <a:p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(3)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塑造了一个专断蛮横、顽固而有心计的封建家长形象。</a:t>
            </a:r>
          </a:p>
          <a:p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焦母对儿子的请求不为所动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反而勃然大怒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显示了她的专断而又顽固。训斥之后又安抚仲卿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东家有贤女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”“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阿母为汝求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企图以此打动仲卿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动摇他对爱情的专一态度。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9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9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9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9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9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40194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素养践行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生活气息浓厚的乐府诗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“乐府诗”包括民歌和文人创作两大类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句式灵活自由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语言自然流畅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通俗易懂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朗朗上口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生活气息比较浓厚。民歌部分与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诗经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中的国风性质相同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广泛地反映了社会生活和劳动人民的思想感情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最具有人民性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是乐府诗的精华。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运用方向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生活气息　社会生活　继承与发展　人民性</a:t>
            </a: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41218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368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善良而富有反抗精神的刘兰芝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刘兰芝对仲卿、对焦母、对小姑、对自己的哥哥和母亲讲话时的态度与语气各不相同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正是在这种不同中可以感受到她那勤劳、善良、备受压迫而又富于反抗精神的外柔内刚的个性。</a:t>
            </a:r>
            <a:endParaRPr lang="zh-CN" altLang="en-US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运用方向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勤劳　善良　反抗精神　个性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18690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428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文化常识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汉乐府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“乐府”是汉武帝时正式成立的一个官署。它的职责是采集民间歌谣或文人的诗来配乐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以备朝廷祭祀或宴会时演奏之用。它搜集整理的诗歌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后世就叫“乐府诗”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或简称“乐府”。它是继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诗经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楚辞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而起的一种新诗体。到了唐代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这些诗歌的乐谱虽然早已失传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但这种形式却沿袭下来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成为一种没有严格格律、近于五七言古体诗的诗歌体裁。</a:t>
            </a: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42242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309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写作实践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    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孔雀东南飞 并序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的悲剧意义不仅在于它向人们昭示了封建礼教和封建家长制的罪恶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而且还在于启示人们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没有一个健全的性格和健康的心理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就不可能有幸福的婚姻。学过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孔雀东南飞 并序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后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你对健全的性格和健康的心理有怎样的评价呢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用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200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字以上的文字予以说明。</a:t>
            </a: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43266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428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参考示例</a:t>
            </a:r>
            <a:r>
              <a:rPr lang="en-US" altLang="zh-CN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</a:p>
          <a:p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没有一个健全的性格和健康的心理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悲剧的发生也就不可能避免。焦仲卿懦弱、忠厚善良但是不敢积极反抗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只知一味孝顺、屈从母亲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对任何事情都感到很无奈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就不能保护自己的爱情。但作为一个男人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他又何尝不想变得霸气一点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可他也只能说出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今若遣此妇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终老不复取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!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可这样无力的话语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根本留不住自己心爱的妻子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只能眼看着她被驱遣。最后开出一张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誓天不相负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的空头支票</a:t>
            </a:r>
            <a:r>
              <a:rPr lang="en-US" altLang="zh-CN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让刘兰芝也感动地说我们之间的感情坚不可破。</a:t>
            </a:r>
          </a:p>
        </p:txBody>
      </p: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44290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249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疫情严重期间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澳籍女不听劝告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对工作人员恶言恶语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我们刚性适度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将她驱逐出境。美国国务卿蓬佩奥甩祸、污蔑我国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我国新闻发言人耿爽、华春莹针锋相对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奋力回击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戳穿对方谎言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维护了祖国的尊严。一味屈从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一味点头哈腰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解决不了问题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国际大事是这样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个人工作、家庭也是这样。</a:t>
            </a: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76707" name="Text Box 3" title=""/>
          <p:cNvSpPr txBox="1">
            <a:spLocks noChangeArrowheads="1"/>
          </p:cNvSpPr>
          <p:nvPr/>
        </p:nvSpPr>
        <p:spPr bwMode="auto">
          <a:xfrm>
            <a:off x="446630" y="332794"/>
            <a:ext cx="3535362" cy="45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课外阅读延伸</a:t>
            </a:r>
          </a:p>
        </p:txBody>
      </p:sp>
      <p:sp>
        <p:nvSpPr>
          <p:cNvPr id="2376706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285537" cy="428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核心素养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坚贞的爱情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孔雀东南飞并序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始终为人民所喜爱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传诵不衰。这首长篇叙事诗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在广阔的背景下演绎和展示了刘兰芝和焦仲卿的爱情故事。刘兰芝和焦仲卿之间互敬互爱、坚如磐石、韧如柔丝的爱情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终因焦母的干涉酿成了一幕悲剧。但是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爱情是永恒的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刘兰芝和焦仲卿对爱情的忠贞不渝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黄泉共为友的绝唱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永远闪烁着人性的光芒。</a:t>
            </a: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75682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宋体" panose="02010600030101010101" pitchFamily="2" charset="-122"/>
              </a:rPr>
              <a:t>★</a:t>
            </a:r>
            <a:r>
              <a:rPr lang="zh-CN" altLang="en-US">
                <a:latin typeface="宋体" panose="02010600030101010101" pitchFamily="2" charset="-122"/>
              </a:rPr>
              <a:t>文化传承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</a:t>
            </a:r>
            <a:r>
              <a:rPr lang="en-US" altLang="zh-CN">
                <a:latin typeface="宋体" panose="02010600030101010101" pitchFamily="2" charset="-122"/>
              </a:rPr>
              <a:t>1.</a:t>
            </a:r>
            <a:r>
              <a:rPr lang="zh-CN" altLang="en-US">
                <a:latin typeface="宋体" panose="02010600030101010101" pitchFamily="2" charset="-122"/>
              </a:rPr>
              <a:t>常相知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才能不相疑</a:t>
            </a:r>
            <a:r>
              <a:rPr lang="en-US" altLang="zh-CN">
                <a:latin typeface="宋体" panose="02010600030101010101" pitchFamily="2" charset="-122"/>
              </a:rPr>
              <a:t>;</a:t>
            </a:r>
            <a:r>
              <a:rPr lang="zh-CN" altLang="en-US">
                <a:latin typeface="宋体" panose="02010600030101010101" pitchFamily="2" charset="-122"/>
              </a:rPr>
              <a:t>不相疑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才能常相知。	</a:t>
            </a:r>
            <a:r>
              <a:rPr lang="en-US" altLang="zh-CN">
                <a:latin typeface="宋体" panose="02010600030101010101" pitchFamily="2" charset="-122"/>
              </a:rPr>
              <a:t>——</a:t>
            </a:r>
            <a:r>
              <a:rPr lang="zh-CN" altLang="en-US">
                <a:latin typeface="宋体" panose="02010600030101010101" pitchFamily="2" charset="-122"/>
              </a:rPr>
              <a:t>曹禺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</a:t>
            </a:r>
            <a:r>
              <a:rPr lang="en-US" altLang="zh-CN">
                <a:latin typeface="宋体" panose="02010600030101010101" pitchFamily="2" charset="-122"/>
              </a:rPr>
              <a:t>2.</a:t>
            </a:r>
            <a:r>
              <a:rPr lang="zh-CN" altLang="en-US">
                <a:latin typeface="宋体" panose="02010600030101010101" pitchFamily="2" charset="-122"/>
              </a:rPr>
              <a:t>一刹真情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不能说那是假的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爱情永恒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不能说只有那一刹。	</a:t>
            </a:r>
          </a:p>
          <a:p>
            <a:pPr algn="r"/>
            <a:r>
              <a:rPr lang="en-US" altLang="zh-CN">
                <a:latin typeface="宋体" panose="02010600030101010101" pitchFamily="2" charset="-122"/>
              </a:rPr>
              <a:t>——</a:t>
            </a:r>
            <a:r>
              <a:rPr lang="zh-CN" altLang="en-US">
                <a:latin typeface="宋体" panose="02010600030101010101" pitchFamily="2" charset="-122"/>
              </a:rPr>
              <a:t>三毛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</a:t>
            </a:r>
            <a:r>
              <a:rPr lang="en-US" altLang="zh-CN">
                <a:latin typeface="宋体" panose="02010600030101010101" pitchFamily="2" charset="-122"/>
              </a:rPr>
              <a:t>3.</a:t>
            </a:r>
            <a:r>
              <a:rPr lang="zh-CN" altLang="en-US">
                <a:latin typeface="宋体" panose="02010600030101010101" pitchFamily="2" charset="-122"/>
              </a:rPr>
              <a:t>所谓永恒的爱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是从红颜爱到白发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从花开爱到花残。	</a:t>
            </a:r>
          </a:p>
          <a:p>
            <a:pPr algn="r"/>
            <a:r>
              <a:rPr lang="en-US" altLang="zh-CN">
                <a:latin typeface="宋体" panose="02010600030101010101" pitchFamily="2" charset="-122"/>
              </a:rPr>
              <a:t>—— (</a:t>
            </a:r>
            <a:r>
              <a:rPr lang="zh-CN" altLang="en-US">
                <a:latin typeface="宋体" panose="02010600030101010101" pitchFamily="2" charset="-122"/>
              </a:rPr>
              <a:t>英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  <a:r>
              <a:rPr lang="zh-CN" altLang="en-US">
                <a:latin typeface="宋体" panose="02010600030101010101" pitchFamily="2" charset="-122"/>
              </a:rPr>
              <a:t>培根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</a:t>
            </a:r>
            <a:r>
              <a:rPr lang="en-US" altLang="zh-CN">
                <a:latin typeface="宋体" panose="02010600030101010101" pitchFamily="2" charset="-122"/>
              </a:rPr>
              <a:t>4.</a:t>
            </a:r>
            <a:r>
              <a:rPr lang="zh-CN" altLang="en-US">
                <a:latin typeface="宋体" panose="02010600030101010101" pitchFamily="2" charset="-122"/>
              </a:rPr>
              <a:t>爱情是真实的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是持久的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是我们所知道的最甜也是最苦的东西。	</a:t>
            </a:r>
          </a:p>
          <a:p>
            <a:pPr algn="r"/>
            <a:r>
              <a:rPr lang="en-US" altLang="zh-CN">
                <a:latin typeface="宋体" panose="02010600030101010101" pitchFamily="2" charset="-122"/>
              </a:rPr>
              <a:t>——(</a:t>
            </a:r>
            <a:r>
              <a:rPr lang="zh-CN" altLang="en-US">
                <a:latin typeface="宋体" panose="02010600030101010101" pitchFamily="2" charset="-122"/>
              </a:rPr>
              <a:t>英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  <a:r>
              <a:rPr lang="zh-CN" altLang="en-US">
                <a:latin typeface="宋体" panose="02010600030101010101" pitchFamily="2" charset="-122"/>
              </a:rPr>
              <a:t>夏洛蒂</a:t>
            </a:r>
            <a:r>
              <a:rPr lang="en-US" altLang="zh-CN">
                <a:latin typeface="宋体" panose="02010600030101010101" pitchFamily="2" charset="-122"/>
              </a:rPr>
              <a:t>·</a:t>
            </a:r>
            <a:r>
              <a:rPr lang="zh-CN" altLang="en-US">
                <a:latin typeface="宋体" panose="02010600030101010101" pitchFamily="2" charset="-122"/>
              </a:rPr>
              <a:t>勃朗特</a:t>
            </a: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49410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368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践行楷模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爱情的见证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鲜花山谷   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山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还是那座山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;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水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还是那池水。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多的是漫山遍野的鲜花。还有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两个人和一条狗。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金黄色的阳光闯进屋的时候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殷洁刚刚醒来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宠物狗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“丑妹”安安静静地靠在她身边。</a:t>
            </a:r>
          </a:p>
        </p:txBody>
      </p:sp>
      <p:pic>
        <p:nvPicPr>
          <p:cNvPr id="2449411" name="20ywxxx24.jpg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20113" y="2873375"/>
            <a:ext cx="3286125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0434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宋体" panose="02010600030101010101" pitchFamily="2" charset="-122"/>
              </a:rPr>
              <a:t>    “</a:t>
            </a:r>
            <a:r>
              <a:rPr lang="zh-CN" altLang="en-US">
                <a:latin typeface="宋体" panose="02010600030101010101" pitchFamily="2" charset="-122"/>
              </a:rPr>
              <a:t>宝贝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起来了</a:t>
            </a:r>
            <a:r>
              <a:rPr lang="en-US" altLang="zh-CN">
                <a:latin typeface="宋体" panose="02010600030101010101" pitchFamily="2" charset="-122"/>
              </a:rPr>
              <a:t>?</a:t>
            </a:r>
            <a:r>
              <a:rPr lang="zh-CN" altLang="en-US">
                <a:latin typeface="宋体" panose="02010600030101010101" pitchFamily="2" charset="-122"/>
              </a:rPr>
              <a:t>你看蜀葵的苗起来了。”老公周小林隔着老远扯着嗓子喊。殷洁笑着答应着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不紧不慢地端着一杯咖啡坐到花园里。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殷洁眼前的</a:t>
            </a:r>
            <a:r>
              <a:rPr lang="en-US" altLang="zh-CN">
                <a:latin typeface="宋体" panose="02010600030101010101" pitchFamily="2" charset="-122"/>
              </a:rPr>
              <a:t>1 200</a:t>
            </a:r>
            <a:r>
              <a:rPr lang="zh-CN" altLang="en-US">
                <a:latin typeface="宋体" panose="02010600030101010101" pitchFamily="2" charset="-122"/>
              </a:rPr>
              <a:t>亩山谷里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种着蜀葵、百合、木芙蓉等鲜花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从</a:t>
            </a:r>
            <a:r>
              <a:rPr lang="en-US" altLang="zh-CN">
                <a:latin typeface="宋体" panose="02010600030101010101" pitchFamily="2" charset="-122"/>
              </a:rPr>
              <a:t>3</a:t>
            </a:r>
            <a:r>
              <a:rPr lang="zh-CN" altLang="en-US">
                <a:latin typeface="宋体" panose="02010600030101010101" pitchFamily="2" charset="-122"/>
              </a:rPr>
              <a:t>月份开始到</a:t>
            </a:r>
            <a:r>
              <a:rPr lang="en-US" altLang="zh-CN">
                <a:latin typeface="宋体" panose="02010600030101010101" pitchFamily="2" charset="-122"/>
              </a:rPr>
              <a:t>10</a:t>
            </a:r>
            <a:r>
              <a:rPr lang="zh-CN" altLang="en-US">
                <a:latin typeface="宋体" panose="02010600030101010101" pitchFamily="2" charset="-122"/>
              </a:rPr>
              <a:t>月份绵绵的花海都会把地面覆盖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它们已成为周小林和殷洁爱情的见证。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“</a:t>
            </a:r>
            <a:r>
              <a:rPr lang="en-US" altLang="zh-CN">
                <a:latin typeface="宋体" panose="02010600030101010101" pitchFamily="2" charset="-122"/>
              </a:rPr>
              <a:t>10</a:t>
            </a:r>
            <a:r>
              <a:rPr lang="zh-CN" altLang="en-US">
                <a:latin typeface="宋体" panose="02010600030101010101" pitchFamily="2" charset="-122"/>
              </a:rPr>
              <a:t>年前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她和我说想有个属于自己的花园。后来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就有了这个鲜花山谷。”周小林看着殷洁微笑着说</a:t>
            </a:r>
            <a:r>
              <a:rPr lang="en-US" altLang="zh-CN">
                <a:latin typeface="宋体" panose="02010600030101010101" pitchFamily="2" charset="-122"/>
              </a:rPr>
              <a:t>,“</a:t>
            </a:r>
            <a:r>
              <a:rPr lang="zh-CN" altLang="en-US">
                <a:latin typeface="宋体" panose="02010600030101010101" pitchFamily="2" charset="-122"/>
              </a:rPr>
              <a:t>我就想在这个花园里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牵着她的手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陪她看日出日落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陪她看星光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然后一起慢慢变老。”</a:t>
            </a: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1458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368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808080"/>
                </a:solidFill>
                <a:latin typeface="宋体" panose="02010600030101010101" pitchFamily="2" charset="-122"/>
              </a:rPr>
              <a:t>★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素养内化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请你运用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孔雀东南飞并序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中的素材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围绕“坚贞的爱情”这一话题写一个片段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,100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字左右。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答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:____________________________________________________________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_______________________________________________________________ _______________________________________________________________</a:t>
            </a: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2482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249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参考示例</a:t>
            </a:r>
            <a:r>
              <a:rPr lang="en-US" altLang="zh-CN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在爱情上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刘兰芝忠于焦仲卿。她用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磐石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和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蒲苇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作比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以示二人矢志不渝的感情。在上门说媒的人面前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她没有动摇。即使是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第五郎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这样有身份有地位的人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她也毫不在意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这表明了她不追求荣华富贵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只为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蒲苇纫如丝</a:t>
            </a:r>
            <a:r>
              <a:rPr lang="zh-CN" altLang="en-US"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的忠贞的誓言。而最终她也忠于誓言</a:t>
            </a:r>
            <a:r>
              <a:rPr lang="en-US" altLang="zh-CN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用死捍卫了自己的爱情。</a:t>
            </a:r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3506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428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类文欣赏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美 人 风 骨</a:t>
            </a:r>
          </a:p>
          <a:p>
            <a:pPr algn="r"/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汉乐府诗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孔雀东南飞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读后感</a:t>
            </a:r>
          </a:p>
          <a:p>
            <a:pPr algn="ctr"/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张译文   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自汉乐府中“君既为侬死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独生为谁施”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到梁祝化蝶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再到西方的罗密欧朱丽叶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殉情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似乎成为了证明爱情的绝佳方式。</a:t>
            </a:r>
          </a:p>
        </p:txBody>
      </p:sp>
      <p:pic>
        <p:nvPicPr>
          <p:cNvPr id="2453507" name="20ywjx5.jpg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1175" y="3538538"/>
            <a:ext cx="3367088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19714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428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初七及下九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初七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旧历七月初七日晚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为“七夕节”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也叫“乞巧节”“女儿节”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是汉族传统的节日之一。其来源于中国古代民间四大传说之一的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牛郎织女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。民间据此出现了拜银河、乞巧等许多民俗活动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从而形成了一个具有神话传奇色彩的节日。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    下九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指农历每月的十九日。古人以农历每月二十九日为“上九”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初九日为“中九”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十九日为“下九”。下九日为汉代妇女欢聚的日子。</a:t>
            </a:r>
          </a:p>
        </p:txBody>
      </p:sp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4530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宋体" panose="02010600030101010101" pitchFamily="2" charset="-122"/>
              </a:rPr>
              <a:t>    </a:t>
            </a:r>
            <a:r>
              <a:rPr lang="zh-CN" altLang="en-US">
                <a:latin typeface="宋体" panose="02010600030101010101" pitchFamily="2" charset="-122"/>
              </a:rPr>
              <a:t>而当我第一遍读完</a:t>
            </a:r>
            <a:r>
              <a:rPr lang="en-US" altLang="zh-CN">
                <a:latin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</a:rPr>
              <a:t>孔雀东南飞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时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亦曾以为这只是一首描写爱情冲破封建束缚的叙事诗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内心颇为不屑。毕竟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我更向往</a:t>
            </a:r>
            <a:r>
              <a:rPr lang="en-US" altLang="zh-CN">
                <a:latin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</a:rPr>
              <a:t>泰坦尼克号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中为了爱情而活下去的人生态度。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而当深度解读到刘兰芝后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我为我第一次的浅薄感到愧疚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也并非殉情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而是“殉义”。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“纤纤作细步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精妙世无双”美人之美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美在风骨。作为世家贵女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她自小学妇功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习仪态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守礼节。指如削葱根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口如含朱丹。莲步微移间如青莲破浪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流风回雪。</a:t>
            </a:r>
          </a:p>
        </p:txBody>
      </p:sp>
    </p:spTree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5554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宋体" panose="02010600030101010101" pitchFamily="2" charset="-122"/>
              </a:rPr>
              <a:t>    </a:t>
            </a:r>
            <a:r>
              <a:rPr lang="zh-CN" altLang="en-US">
                <a:latin typeface="宋体" panose="02010600030101010101" pitchFamily="2" charset="-122"/>
              </a:rPr>
              <a:t>刘兰芝的美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在于她的庄重。世人常道女为悦己者容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可即使焦仲卿不在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兰芝仍然盛装打扮。无关张扬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无关妖媚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只是出于对自己的尊重。无人悦己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我自悦己。丈夫不在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亦要郑重对待每一天。即使将回娘家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内心荒凉千疮百孔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也要梳洗四五遍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高傲地漂亮地离开这里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而非发如蓬草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哭红了双眼后落魄收场。</a:t>
            </a:r>
          </a:p>
          <a:p>
            <a:r>
              <a:rPr lang="zh-CN" altLang="en-US">
                <a:latin typeface="宋体" panose="02010600030101010101" pitchFamily="2" charset="-122"/>
              </a:rPr>
              <a:t>    刘兰芝之美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在于她的真挚。本为天之骄女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却为焦仲卿走下神坛。本有无数娇美文雅的少年郎可供选择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她却偏偏爱上了仅为府吏的焦仲卿</a:t>
            </a:r>
            <a:r>
              <a:rPr lang="en-US" altLang="zh-CN">
                <a:latin typeface="宋体" panose="02010600030101010101" pitchFamily="2" charset="-122"/>
              </a:rPr>
              <a:t>,“‘</a:t>
            </a:r>
            <a:r>
              <a:rPr lang="zh-CN" altLang="en-US">
                <a:latin typeface="宋体" panose="02010600030101010101" pitchFamily="2" charset="-122"/>
              </a:rPr>
              <a:t>死生契阔’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与子成说”。她的爱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浓烈似火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一往直前。他人再好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终不是你。刘兰芝信奉着对焦仲卿的爱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真挚纯洁。</a:t>
            </a:r>
          </a:p>
        </p:txBody>
      </p:sp>
    </p:spTree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6578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宋体" panose="02010600030101010101" pitchFamily="2" charset="-122"/>
              </a:rPr>
              <a:t>    </a:t>
            </a:r>
            <a:r>
              <a:rPr lang="zh-CN" altLang="en-US">
                <a:latin typeface="宋体" panose="02010600030101010101" pitchFamily="2" charset="-122"/>
              </a:rPr>
              <a:t>刘兰芝之美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在于她的决绝。她爱焦仲卿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却不愿为改变自我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忍受压迫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任劳任怨并非善良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而是懦弱。她自请下堂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不是不痛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只是不愿被磨去棱角。她自知与焦仲卿再难相见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亦曾有过放下过往的念头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譬如陆游、唐琬的</a:t>
            </a:r>
            <a:r>
              <a:rPr lang="en-US" altLang="zh-CN">
                <a:latin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</a:rPr>
              <a:t>钗头凤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令多少人潸然泪下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其间真情自是不假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可唐琬不也嫁作她人妇</a:t>
            </a:r>
            <a:r>
              <a:rPr lang="en-US" altLang="zh-CN">
                <a:latin typeface="宋体" panose="02010600030101010101" pitchFamily="2" charset="-122"/>
              </a:rPr>
              <a:t>?</a:t>
            </a:r>
            <a:r>
              <a:rPr lang="zh-CN" altLang="en-US">
                <a:latin typeface="宋体" panose="02010600030101010101" pitchFamily="2" charset="-122"/>
              </a:rPr>
              <a:t>不是不爱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只是不能继续了。最后一次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刘兰芝走到街头试图埋葬自己的脆弱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她本想将深情吞咽入喉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却又见到那人踏马而来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日暝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马鸣悠悠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多少深情说不尽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只留待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一声叹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她以为这会是相忘于江湖的最后一面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却不料焦仲卿竟撕碎她的尊严。她本就是极其固执的人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更不许他人折辱她的尊严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尤其是当被她最爱的人质疑时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鲁迅以血荐轩辕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刘兰芝便以死证清白。</a:t>
            </a:r>
          </a:p>
        </p:txBody>
      </p:sp>
    </p:spTree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602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249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宋体" panose="02010600030101010101" pitchFamily="2" charset="-122"/>
              </a:rPr>
              <a:t>    “</a:t>
            </a:r>
            <a:r>
              <a:rPr lang="zh-CN" altLang="en-US">
                <a:latin typeface="宋体" panose="02010600030101010101" pitchFamily="2" charset="-122"/>
              </a:rPr>
              <a:t>黄泉下相见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勿违今日言</a:t>
            </a:r>
            <a:r>
              <a:rPr lang="en-US" altLang="zh-CN">
                <a:latin typeface="宋体" panose="02010600030101010101" pitchFamily="2" charset="-122"/>
              </a:rPr>
              <a:t>!”</a:t>
            </a:r>
            <a:r>
              <a:rPr lang="zh-CN" altLang="en-US">
                <a:latin typeface="宋体" panose="02010600030101010101" pitchFamily="2" charset="-122"/>
              </a:rPr>
              <a:t>何其决绝。她凛然赴死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毫不迟疑。以她的死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成全了她的尊严。古今容貌出众者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不知几许也。巧笑倩兮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美目盼兮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绝美外表下是脆弱的灵魂。可美人之美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美在风骨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如刘兰芝般铁骨铮铮者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可谓美人。</a:t>
            </a:r>
          </a:p>
        </p:txBody>
      </p:sp>
    </p:spTree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8626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>
                <a:solidFill>
                  <a:srgbClr val="808080"/>
                </a:solidFill>
                <a:latin typeface="宋体" panose="02010600030101010101" pitchFamily="2" charset="-122"/>
              </a:rPr>
              <a:t>★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鉴赏体验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思维发展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三言两语述人物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文中的刘兰芝美在哪些方面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?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请简单概括。</a:t>
            </a:r>
            <a:endParaRPr lang="zh-CN" altLang="en-US" u="sng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(1)</a:t>
            </a:r>
            <a:r>
              <a:rPr lang="zh-CN" altLang="en-US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外表美</a:t>
            </a:r>
            <a:r>
              <a:rPr lang="en-US" altLang="zh-CN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手如葱根</a:t>
            </a:r>
            <a:r>
              <a:rPr lang="en-US" altLang="zh-CN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口含朱丹。</a:t>
            </a:r>
          </a:p>
          <a:p>
            <a:r>
              <a:rPr lang="en-US" altLang="zh-CN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(2)</a:t>
            </a:r>
            <a:r>
              <a:rPr lang="zh-CN" altLang="en-US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行为美</a:t>
            </a:r>
            <a:r>
              <a:rPr lang="en-US" altLang="zh-CN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庄重。</a:t>
            </a:r>
          </a:p>
          <a:p>
            <a:r>
              <a:rPr lang="en-US" altLang="zh-CN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(3)</a:t>
            </a:r>
            <a:r>
              <a:rPr lang="zh-CN" altLang="en-US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爱情美</a:t>
            </a:r>
            <a:r>
              <a:rPr lang="en-US" altLang="zh-CN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真挚纯洁。</a:t>
            </a:r>
          </a:p>
          <a:p>
            <a:r>
              <a:rPr lang="en-US" altLang="zh-CN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(4)</a:t>
            </a:r>
            <a:r>
              <a:rPr lang="zh-CN" altLang="en-US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性格美</a:t>
            </a:r>
            <a:r>
              <a:rPr lang="en-US" altLang="zh-CN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u="sng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决绝。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9650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309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宋体" panose="02010600030101010101" pitchFamily="2" charset="-122"/>
              </a:rPr>
              <a:t>2.</a:t>
            </a:r>
            <a:r>
              <a:rPr lang="zh-CN" altLang="en-US">
                <a:latin typeface="宋体" panose="02010600030101010101" pitchFamily="2" charset="-122"/>
              </a:rPr>
              <a:t>审美鉴赏</a:t>
            </a:r>
          </a:p>
          <a:p>
            <a:r>
              <a:rPr lang="zh-CN" altLang="en-US">
                <a:latin typeface="宋体" panose="02010600030101010101" pitchFamily="2" charset="-122"/>
              </a:rPr>
              <a:t>反复斟酌学技法</a:t>
            </a:r>
            <a:r>
              <a:rPr lang="en-US" altLang="zh-CN">
                <a:latin typeface="宋体" panose="02010600030101010101" pitchFamily="2" charset="-122"/>
              </a:rPr>
              <a:t>:</a:t>
            </a:r>
          </a:p>
          <a:p>
            <a:r>
              <a:rPr lang="zh-CN" altLang="en-US">
                <a:latin typeface="宋体" panose="02010600030101010101" pitchFamily="2" charset="-122"/>
              </a:rPr>
              <a:t>本文引用、化用</a:t>
            </a:r>
            <a:r>
              <a:rPr lang="en-US" altLang="zh-CN">
                <a:latin typeface="宋体" panose="02010600030101010101" pitchFamily="2" charset="-122"/>
              </a:rPr>
              <a:t>《</a:t>
            </a:r>
            <a:r>
              <a:rPr lang="zh-CN" altLang="en-US">
                <a:latin typeface="宋体" panose="02010600030101010101" pitchFamily="2" charset="-122"/>
              </a:rPr>
              <a:t>孔雀东南飞</a:t>
            </a:r>
            <a:r>
              <a:rPr lang="en-US" altLang="zh-CN">
                <a:latin typeface="宋体" panose="02010600030101010101" pitchFamily="2" charset="-122"/>
              </a:rPr>
              <a:t>》</a:t>
            </a:r>
            <a:r>
              <a:rPr lang="zh-CN" altLang="en-US">
                <a:latin typeface="宋体" panose="02010600030101010101" pitchFamily="2" charset="-122"/>
              </a:rPr>
              <a:t>中的原句和其他诗词中的原句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有何作用</a:t>
            </a:r>
            <a:r>
              <a:rPr lang="en-US" altLang="zh-CN">
                <a:latin typeface="宋体" panose="02010600030101010101" pitchFamily="2" charset="-122"/>
              </a:rPr>
              <a:t>?</a:t>
            </a:r>
            <a:endParaRPr lang="en-US" altLang="zh-CN" u="sng">
              <a:latin typeface="宋体" panose="02010600030101010101" pitchFamily="2" charset="-122"/>
            </a:endParaRPr>
          </a:p>
          <a:p>
            <a:r>
              <a:rPr lang="en-US" altLang="zh-CN" u="sng">
                <a:latin typeface="楷体_GB2312" panose="02010609030101010101" pitchFamily="49" charset="-122"/>
                <a:ea typeface="楷体_GB2312" panose="02010609030101010101" pitchFamily="49" charset="-122"/>
              </a:rPr>
              <a:t>(1)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提高文章的文化底蕴</a:t>
            </a:r>
            <a:r>
              <a:rPr lang="en-US" altLang="zh-CN" u="sng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增强文学色彩</a:t>
            </a:r>
            <a:r>
              <a:rPr lang="en-US" altLang="zh-CN" u="sng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使语言凝练精辟。</a:t>
            </a:r>
          </a:p>
          <a:p>
            <a:r>
              <a:rPr lang="en-US" altLang="zh-CN" u="sng">
                <a:latin typeface="楷体_GB2312" panose="02010609030101010101" pitchFamily="49" charset="-122"/>
                <a:ea typeface="楷体_GB2312" panose="02010609030101010101" pitchFamily="49" charset="-122"/>
              </a:rPr>
              <a:t>(2)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增强说服力</a:t>
            </a:r>
            <a:r>
              <a:rPr lang="en-US" altLang="zh-CN" u="sng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丰富文章的内容。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89346" name="Text Box 2" title=""/>
          <p:cNvSpPr txBox="1">
            <a:spLocks noChangeArrowheads="1"/>
          </p:cNvSpPr>
          <p:nvPr/>
        </p:nvSpPr>
        <p:spPr bwMode="auto">
          <a:xfrm>
            <a:off x="328613" y="823913"/>
            <a:ext cx="11504612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latin typeface="宋体" panose="02010600030101010101" pitchFamily="2" charset="-122"/>
              </a:rPr>
              <a:t>3.</a:t>
            </a:r>
            <a:r>
              <a:rPr lang="zh-CN" altLang="en-US">
                <a:latin typeface="宋体" panose="02010600030101010101" pitchFamily="2" charset="-122"/>
              </a:rPr>
              <a:t>文化传承</a:t>
            </a:r>
          </a:p>
          <a:p>
            <a:r>
              <a:rPr lang="zh-CN" altLang="en-US">
                <a:latin typeface="宋体" panose="02010600030101010101" pitchFamily="2" charset="-122"/>
              </a:rPr>
              <a:t>读写思悟长智慧</a:t>
            </a:r>
          </a:p>
          <a:p>
            <a:r>
              <a:rPr lang="zh-CN" altLang="en-US">
                <a:latin typeface="宋体" panose="02010600030101010101" pitchFamily="2" charset="-122"/>
              </a:rPr>
              <a:t>你对文中的陆游、唐琬的爱情故事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有何感想</a:t>
            </a:r>
            <a:r>
              <a:rPr lang="en-US" altLang="zh-CN">
                <a:latin typeface="宋体" panose="02010600030101010101" pitchFamily="2" charset="-122"/>
              </a:rPr>
              <a:t>?</a:t>
            </a:r>
            <a:endParaRPr lang="en-US" altLang="zh-CN" u="sng">
              <a:latin typeface="宋体" panose="02010600030101010101" pitchFamily="2" charset="-122"/>
            </a:endParaRPr>
          </a:p>
          <a:p>
            <a:r>
              <a:rPr lang="en-US" altLang="zh-CN" u="sng">
                <a:latin typeface="楷体_GB2312" panose="02010609030101010101" pitchFamily="49" charset="-122"/>
                <a:ea typeface="楷体_GB2312" panose="02010609030101010101" pitchFamily="49" charset="-122"/>
              </a:rPr>
              <a:t>(1)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陆母棒打鸳鸯。越是爱得深沉</a:t>
            </a:r>
            <a:r>
              <a:rPr lang="en-US" altLang="zh-CN" u="sng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越是痛得悲哀。唐琬英年早逝。</a:t>
            </a:r>
          </a:p>
          <a:p>
            <a:r>
              <a:rPr lang="en-US" altLang="zh-CN" u="sng">
                <a:latin typeface="楷体_GB2312" panose="02010609030101010101" pitchFamily="49" charset="-122"/>
                <a:ea typeface="楷体_GB2312" panose="02010609030101010101" pitchFamily="49" charset="-122"/>
              </a:rPr>
              <a:t>(2)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封建礼教、家长制害死了无数人。</a:t>
            </a:r>
          </a:p>
          <a:p>
            <a:r>
              <a:rPr lang="en-US" altLang="zh-CN" u="sng">
                <a:latin typeface="楷体_GB2312" panose="02010609030101010101" pitchFamily="49" charset="-122"/>
                <a:ea typeface="楷体_GB2312" panose="02010609030101010101" pitchFamily="49" charset="-122"/>
              </a:rPr>
              <a:t>(3)</a:t>
            </a:r>
            <a:r>
              <a:rPr lang="en-US" altLang="zh-CN" u="sng"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不孝有三</a:t>
            </a:r>
            <a:r>
              <a:rPr lang="en-US" altLang="zh-CN" u="sng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无后为大</a:t>
            </a:r>
            <a:r>
              <a:rPr lang="zh-CN" altLang="en-US" u="sng"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这样的理念是错误的</a:t>
            </a:r>
            <a:r>
              <a:rPr lang="en-US" altLang="zh-CN" u="sng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守</a:t>
            </a:r>
            <a:r>
              <a:rPr lang="zh-CN" altLang="en-US" u="sng"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孝道</a:t>
            </a:r>
            <a:r>
              <a:rPr lang="zh-CN" altLang="en-US" u="sng"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也要灵活。</a:t>
            </a:r>
          </a:p>
          <a:p>
            <a:r>
              <a:rPr lang="en-US" altLang="zh-CN" u="sng">
                <a:latin typeface="楷体_GB2312" panose="02010609030101010101" pitchFamily="49" charset="-122"/>
                <a:ea typeface="楷体_GB2312" panose="02010609030101010101" pitchFamily="49" charset="-122"/>
              </a:rPr>
              <a:t>(4)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陆游胸怀天下</a:t>
            </a:r>
            <a:r>
              <a:rPr lang="en-US" altLang="zh-CN" u="sng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以民族安危为己任</a:t>
            </a:r>
            <a:r>
              <a:rPr lang="en-US" altLang="zh-CN" u="sng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尽管不能与唐琬白头偕老</a:t>
            </a:r>
            <a:r>
              <a:rPr lang="en-US" altLang="zh-CN" u="sng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u="sng">
                <a:latin typeface="楷体_GB2312" panose="02010609030101010101" pitchFamily="49" charset="-122"/>
                <a:ea typeface="楷体_GB2312" panose="02010609030101010101" pitchFamily="49" charset="-122"/>
              </a:rPr>
              <a:t>依然写出了许多优秀诗篇。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9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9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9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9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0">
          <a:blip r:embed="rId2">
            <a:alphaModFix amt="84000"/>
            <a:lum/>
          </a:blip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363" name="组合 5" title=""/>
          <p:cNvGrpSpPr/>
          <p:nvPr/>
        </p:nvGrpSpPr>
        <p:grpSpPr>
          <a:xfrm>
            <a:off x="1588" y="4515503"/>
            <a:ext cx="12187238" cy="1279035"/>
            <a:chOff x="0" y="4515729"/>
            <a:chExt cx="12192000" cy="1279210"/>
          </a:xfrm>
        </p:grpSpPr>
        <p:sp>
          <p:nvSpPr>
            <p:cNvPr id="4" name="矩形 3"/>
            <p:cNvSpPr/>
            <p:nvPr/>
          </p:nvSpPr>
          <p:spPr>
            <a:xfrm>
              <a:off x="0" y="4515729"/>
              <a:ext cx="12192000" cy="1257308"/>
            </a:xfrm>
            <a:prstGeom prst="rect">
              <a:avLst/>
            </a:prstGeom>
            <a:solidFill>
              <a:srgbClr val="1EA69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567992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535035" y="4725280"/>
              <a:ext cx="3150420" cy="10696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>
                <a:defRPr/>
              </a:pPr>
              <a:r>
                <a:rPr lang="zh-CN" altLang="en-US" sz="480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谢谢观看</a:t>
              </a:r>
            </a:p>
          </p:txBody>
        </p:sp>
      </p:grpSp>
    </p:spTree>
  </p:cSld>
  <p:clrMapOvr>
    <a:masterClrMapping/>
  </p:clrMapOvr>
  <p:transition spd="slow">
    <p:blinds dir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20738" name="Text Box 2" title=""/>
          <p:cNvSpPr txBox="1">
            <a:spLocks noChangeArrowheads="1"/>
          </p:cNvSpPr>
          <p:nvPr/>
        </p:nvSpPr>
        <p:spPr bwMode="auto">
          <a:xfrm>
            <a:off x="284163" y="722313"/>
            <a:ext cx="11504612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</a:rPr>
              <a:t>要点识记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endParaRPr lang="en-US" altLang="zh-CN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一、字音</a:t>
            </a:r>
            <a:r>
              <a:rPr lang="zh-CN" altLang="en-US">
                <a:latin typeface="宋体" panose="02010600030101010101" pitchFamily="2" charset="-122"/>
              </a:rPr>
              <a:t>识记</a:t>
            </a:r>
          </a:p>
          <a:p>
            <a:r>
              <a:rPr lang="zh-CN" altLang="en-US">
                <a:latin typeface="宋体" panose="02010600030101010101" pitchFamily="2" charset="-122"/>
              </a:rPr>
              <a:t>箜篌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  <a:r>
              <a:rPr lang="zh-CN" altLang="en-US">
                <a:latin typeface="宋体" panose="02010600030101010101" pitchFamily="2" charset="-122"/>
              </a:rPr>
              <a:t>　　	公姥 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  <a:r>
              <a:rPr lang="zh-CN" altLang="en-US">
                <a:latin typeface="宋体" panose="02010600030101010101" pitchFamily="2" charset="-122"/>
              </a:rPr>
              <a:t>　　	罗敷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 </a:t>
            </a:r>
          </a:p>
          <a:p>
            <a:r>
              <a:rPr lang="zh-CN" altLang="en-US">
                <a:latin typeface="宋体" panose="02010600030101010101" pitchFamily="2" charset="-122"/>
              </a:rPr>
              <a:t>伶俜 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  <a:r>
              <a:rPr lang="zh-CN" altLang="en-US">
                <a:latin typeface="宋体" panose="02010600030101010101" pitchFamily="2" charset="-122"/>
              </a:rPr>
              <a:t>　		槌床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 </a:t>
            </a:r>
            <a:r>
              <a:rPr lang="zh-CN" altLang="en-US">
                <a:latin typeface="宋体" panose="02010600030101010101" pitchFamily="2" charset="-122"/>
              </a:rPr>
              <a:t>　		绣腰襦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zh-CN" altLang="en-US">
                <a:latin typeface="宋体" panose="02010600030101010101" pitchFamily="2" charset="-122"/>
              </a:rPr>
              <a:t>葳蕤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 </a:t>
            </a:r>
            <a:r>
              <a:rPr lang="zh-CN" altLang="en-US">
                <a:latin typeface="宋体" panose="02010600030101010101" pitchFamily="2" charset="-122"/>
              </a:rPr>
              <a:t>　　	遗施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  <a:r>
              <a:rPr lang="zh-CN" altLang="en-US">
                <a:latin typeface="宋体" panose="02010600030101010101" pitchFamily="2" charset="-122"/>
              </a:rPr>
              <a:t>　		纨素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zh-CN" altLang="en-US">
                <a:latin typeface="宋体" panose="02010600030101010101" pitchFamily="2" charset="-122"/>
              </a:rPr>
              <a:t>踯躅 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 </a:t>
            </a:r>
            <a:r>
              <a:rPr lang="zh-CN" altLang="en-US">
                <a:latin typeface="宋体" panose="02010600030101010101" pitchFamily="2" charset="-122"/>
              </a:rPr>
              <a:t>　　	拊掌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  <a:r>
              <a:rPr lang="zh-CN" altLang="en-US">
                <a:latin typeface="宋体" panose="02010600030101010101" pitchFamily="2" charset="-122"/>
              </a:rPr>
              <a:t>　　		明月珰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zh-CN" altLang="en-US">
                <a:latin typeface="宋体" panose="02010600030101010101" pitchFamily="2" charset="-122"/>
              </a:rPr>
              <a:t>磐石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 </a:t>
            </a:r>
            <a:r>
              <a:rPr lang="zh-CN" altLang="en-US">
                <a:latin typeface="宋体" panose="02010600030101010101" pitchFamily="2" charset="-122"/>
              </a:rPr>
              <a:t>　　　　	便言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 </a:t>
            </a:r>
            <a:r>
              <a:rPr lang="zh-CN" altLang="en-US">
                <a:latin typeface="宋体" panose="02010600030101010101" pitchFamily="2" charset="-122"/>
              </a:rPr>
              <a:t>　		否泰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 </a:t>
            </a:r>
          </a:p>
          <a:p>
            <a:r>
              <a:rPr lang="zh-CN" altLang="en-US">
                <a:latin typeface="宋体" panose="02010600030101010101" pitchFamily="2" charset="-122"/>
              </a:rPr>
              <a:t>白鹄舫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 </a:t>
            </a:r>
            <a:r>
              <a:rPr lang="zh-CN" altLang="en-US">
                <a:latin typeface="宋体" panose="02010600030101010101" pitchFamily="2" charset="-122"/>
              </a:rPr>
              <a:t>　	赍钱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 </a:t>
            </a:r>
            <a:r>
              <a:rPr lang="zh-CN" altLang="en-US">
                <a:latin typeface="宋体" panose="02010600030101010101" pitchFamily="2" charset="-122"/>
              </a:rPr>
              <a:t>　　	鲑珍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</p:txBody>
      </p:sp>
      <p:grpSp>
        <p:nvGrpSpPr>
          <p:cNvPr id="2420739" name="Group 3" title=""/>
          <p:cNvGrpSpPr/>
          <p:nvPr/>
        </p:nvGrpSpPr>
        <p:grpSpPr>
          <a:xfrm>
            <a:off x="257175" y="2413000"/>
            <a:ext cx="909638" cy="366713"/>
            <a:chOff x="3251" y="431"/>
            <a:chExt cx="573" cy="231"/>
          </a:xfrm>
        </p:grpSpPr>
        <p:sp>
          <p:nvSpPr>
            <p:cNvPr id="2420740" name="Rectangle 4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20741" name="Rectangle 5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sp>
        <p:nvSpPr>
          <p:cNvPr id="2420742" name="Rectangle 6" title=""/>
          <p:cNvSpPr>
            <a:spLocks noChangeArrowheads="1"/>
          </p:cNvSpPr>
          <p:nvPr/>
        </p:nvSpPr>
        <p:spPr bwMode="auto">
          <a:xfrm>
            <a:off x="293688" y="481330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grpSp>
        <p:nvGrpSpPr>
          <p:cNvPr id="2420743" name="Group 7" title=""/>
          <p:cNvGrpSpPr/>
          <p:nvPr/>
        </p:nvGrpSpPr>
        <p:grpSpPr>
          <a:xfrm>
            <a:off x="257175" y="3033713"/>
            <a:ext cx="909638" cy="366712"/>
            <a:chOff x="3251" y="431"/>
            <a:chExt cx="573" cy="231"/>
          </a:xfrm>
        </p:grpSpPr>
        <p:sp>
          <p:nvSpPr>
            <p:cNvPr id="2420744" name="Rectangle 8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20745" name="Rectangle 9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grpSp>
        <p:nvGrpSpPr>
          <p:cNvPr id="2420746" name="Group 10" title=""/>
          <p:cNvGrpSpPr/>
          <p:nvPr/>
        </p:nvGrpSpPr>
        <p:grpSpPr>
          <a:xfrm>
            <a:off x="257175" y="3602038"/>
            <a:ext cx="909638" cy="366712"/>
            <a:chOff x="3251" y="431"/>
            <a:chExt cx="573" cy="231"/>
          </a:xfrm>
        </p:grpSpPr>
        <p:sp>
          <p:nvSpPr>
            <p:cNvPr id="2420747" name="Rectangle 11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20748" name="Rectangle 12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grpSp>
        <p:nvGrpSpPr>
          <p:cNvPr id="2420749" name="Group 13" title=""/>
          <p:cNvGrpSpPr/>
          <p:nvPr/>
        </p:nvGrpSpPr>
        <p:grpSpPr>
          <a:xfrm>
            <a:off x="257175" y="4149725"/>
            <a:ext cx="909638" cy="366713"/>
            <a:chOff x="3251" y="431"/>
            <a:chExt cx="573" cy="231"/>
          </a:xfrm>
        </p:grpSpPr>
        <p:sp>
          <p:nvSpPr>
            <p:cNvPr id="2420750" name="Rectangle 14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20751" name="Rectangle 15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grpSp>
        <p:nvGrpSpPr>
          <p:cNvPr id="2420752" name="Group 16" title=""/>
          <p:cNvGrpSpPr/>
          <p:nvPr/>
        </p:nvGrpSpPr>
        <p:grpSpPr>
          <a:xfrm>
            <a:off x="596900" y="5378450"/>
            <a:ext cx="909638" cy="366713"/>
            <a:chOff x="3251" y="431"/>
            <a:chExt cx="573" cy="231"/>
          </a:xfrm>
        </p:grpSpPr>
        <p:sp>
          <p:nvSpPr>
            <p:cNvPr id="2420753" name="Rectangle 17"/>
            <p:cNvSpPr>
              <a:spLocks noChangeArrowheads="1"/>
            </p:cNvSpPr>
            <p:nvPr/>
          </p:nvSpPr>
          <p:spPr bwMode="auto">
            <a:xfrm>
              <a:off x="3464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  <p:sp>
          <p:nvSpPr>
            <p:cNvPr id="2420754" name="Rectangle 18"/>
            <p:cNvSpPr>
              <a:spLocks noChangeArrowheads="1"/>
            </p:cNvSpPr>
            <p:nvPr/>
          </p:nvSpPr>
          <p:spPr bwMode="auto">
            <a:xfrm>
              <a:off x="3251" y="431"/>
              <a:ext cx="3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en-US" altLang="zh-CN" sz="3600">
                  <a:solidFill>
                    <a:srgbClr val="FF0000"/>
                  </a:solidFill>
                </a:rPr>
                <a:t>﹒</a:t>
              </a:r>
            </a:p>
          </p:txBody>
        </p:sp>
      </p:grpSp>
      <p:sp>
        <p:nvSpPr>
          <p:cNvPr id="2420755" name="Rectangle 19" title=""/>
          <p:cNvSpPr>
            <a:spLocks noChangeArrowheads="1"/>
          </p:cNvSpPr>
          <p:nvPr/>
        </p:nvSpPr>
        <p:spPr bwMode="auto">
          <a:xfrm>
            <a:off x="4114800" y="245745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0756" name="Rectangle 20" title=""/>
          <p:cNvSpPr>
            <a:spLocks noChangeArrowheads="1"/>
          </p:cNvSpPr>
          <p:nvPr/>
        </p:nvSpPr>
        <p:spPr bwMode="auto">
          <a:xfrm>
            <a:off x="3795713" y="3035300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0757" name="Rectangle 21" title=""/>
          <p:cNvSpPr>
            <a:spLocks noChangeArrowheads="1"/>
          </p:cNvSpPr>
          <p:nvPr/>
        </p:nvSpPr>
        <p:spPr bwMode="auto">
          <a:xfrm>
            <a:off x="3795713" y="3609975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0758" name="Rectangle 22" title=""/>
          <p:cNvSpPr>
            <a:spLocks noChangeArrowheads="1"/>
          </p:cNvSpPr>
          <p:nvPr/>
        </p:nvSpPr>
        <p:spPr bwMode="auto">
          <a:xfrm>
            <a:off x="3795713" y="422116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0759" name="Rectangle 23" title=""/>
          <p:cNvSpPr>
            <a:spLocks noChangeArrowheads="1"/>
          </p:cNvSpPr>
          <p:nvPr/>
        </p:nvSpPr>
        <p:spPr bwMode="auto">
          <a:xfrm>
            <a:off x="3795713" y="4833938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0760" name="Rectangle 24" title=""/>
          <p:cNvSpPr>
            <a:spLocks noChangeArrowheads="1"/>
          </p:cNvSpPr>
          <p:nvPr/>
        </p:nvSpPr>
        <p:spPr bwMode="auto">
          <a:xfrm>
            <a:off x="3795713" y="5373688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0761" name="Rectangle 25" title=""/>
          <p:cNvSpPr>
            <a:spLocks noChangeArrowheads="1"/>
          </p:cNvSpPr>
          <p:nvPr/>
        </p:nvSpPr>
        <p:spPr bwMode="auto">
          <a:xfrm>
            <a:off x="7596188" y="2446338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0762" name="Rectangle 26" title=""/>
          <p:cNvSpPr>
            <a:spLocks noChangeArrowheads="1"/>
          </p:cNvSpPr>
          <p:nvPr/>
        </p:nvSpPr>
        <p:spPr bwMode="auto">
          <a:xfrm>
            <a:off x="7931150" y="302260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0763" name="Rectangle 27" title=""/>
          <p:cNvSpPr>
            <a:spLocks noChangeArrowheads="1"/>
          </p:cNvSpPr>
          <p:nvPr/>
        </p:nvSpPr>
        <p:spPr bwMode="auto">
          <a:xfrm>
            <a:off x="7342188" y="3622675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0766" name="Rectangle 30" title=""/>
          <p:cNvSpPr>
            <a:spLocks noChangeArrowheads="1"/>
          </p:cNvSpPr>
          <p:nvPr/>
        </p:nvSpPr>
        <p:spPr bwMode="auto">
          <a:xfrm>
            <a:off x="7967663" y="4213225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0767" name="Rectangle 31" title=""/>
          <p:cNvSpPr>
            <a:spLocks noChangeArrowheads="1"/>
          </p:cNvSpPr>
          <p:nvPr/>
        </p:nvSpPr>
        <p:spPr bwMode="auto">
          <a:xfrm>
            <a:off x="7329488" y="4810125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0768" name="Rectangle 32" title=""/>
          <p:cNvSpPr>
            <a:spLocks noChangeArrowheads="1"/>
          </p:cNvSpPr>
          <p:nvPr/>
        </p:nvSpPr>
        <p:spPr bwMode="auto">
          <a:xfrm>
            <a:off x="7329488" y="544671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21762" name="Text Box 2" title=""/>
          <p:cNvSpPr txBox="1">
            <a:spLocks noChangeArrowheads="1"/>
          </p:cNvSpPr>
          <p:nvPr/>
        </p:nvSpPr>
        <p:spPr bwMode="auto">
          <a:xfrm>
            <a:off x="284163" y="1455738"/>
            <a:ext cx="11504612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答案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kōnɡ hóu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mǔ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fū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línɡ pīnɡ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chuí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rú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wēi ruí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wèi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wán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zhí zhú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fǔ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dānɡ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pán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pián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pǐ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hú fǎnɡ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jī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xié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22786" name="Text Box 2" title=""/>
          <p:cNvSpPr txBox="1">
            <a:spLocks noChangeArrowheads="1"/>
          </p:cNvSpPr>
          <p:nvPr/>
        </p:nvSpPr>
        <p:spPr bwMode="auto">
          <a:xfrm>
            <a:off x="284163" y="1006475"/>
            <a:ext cx="11504612" cy="428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117176" tIns="58589" rIns="117176" bIns="58589">
            <a:spAutoFit/>
          </a:bodyPr>
          <a:lstStyle>
            <a:lvl1pPr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8610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7157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58950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345055" defTabSz="1171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022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594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66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173855" defTabSz="11715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二、文言基础</a:t>
            </a: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>
                <a:latin typeface="宋体" panose="02010600030101010101" pitchFamily="2" charset="-122"/>
              </a:rPr>
              <a:t>通假字</a:t>
            </a:r>
          </a:p>
          <a:p>
            <a:r>
              <a:rPr lang="en-US" altLang="zh-CN">
                <a:latin typeface="宋体" panose="02010600030101010101" pitchFamily="2" charset="-122"/>
              </a:rPr>
              <a:t>1.</a:t>
            </a:r>
            <a:r>
              <a:rPr lang="zh-CN" altLang="en-US">
                <a:latin typeface="宋体" panose="02010600030101010101" pitchFamily="2" charset="-122"/>
              </a:rPr>
              <a:t>箱帘六七十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2.</a:t>
            </a:r>
            <a:r>
              <a:rPr lang="zh-CN" altLang="en-US">
                <a:latin typeface="宋体" panose="02010600030101010101" pitchFamily="2" charset="-122"/>
              </a:rPr>
              <a:t>蒲苇纫如丝	</a:t>
            </a:r>
            <a:r>
              <a:rPr lang="en-US" altLang="zh-CN">
                <a:latin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</a:rPr>
              <a:t>　　　　　</a:t>
            </a:r>
            <a:r>
              <a:rPr lang="en-US" altLang="zh-CN">
                <a:latin typeface="宋体" panose="02010600030101010101" pitchFamily="2" charset="-122"/>
              </a:rPr>
              <a:t>)</a:t>
            </a:r>
          </a:p>
          <a:p>
            <a:r>
              <a:rPr lang="en-US" altLang="zh-CN">
                <a:latin typeface="宋体" panose="02010600030101010101" pitchFamily="2" charset="-122"/>
              </a:rPr>
              <a:t>3.</a:t>
            </a:r>
            <a:r>
              <a:rPr lang="zh-CN" altLang="en-US">
                <a:latin typeface="宋体" panose="02010600030101010101" pitchFamily="2" charset="-122"/>
              </a:rPr>
              <a:t>未至二三里</a:t>
            </a:r>
            <a:r>
              <a:rPr lang="en-US" altLang="zh-CN">
                <a:latin typeface="宋体" panose="02010600030101010101" pitchFamily="2" charset="-122"/>
              </a:rPr>
              <a:t>,</a:t>
            </a:r>
            <a:r>
              <a:rPr lang="zh-CN" altLang="en-US">
                <a:latin typeface="宋体" panose="02010600030101010101" pitchFamily="2" charset="-122"/>
              </a:rPr>
              <a:t>摧藏马悲哀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	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endParaRPr lang="en-US" altLang="zh-CN">
              <a:solidFill>
                <a:srgbClr val="00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  <a:p>
            <a:r>
              <a:rPr lang="zh-CN" altLang="en-US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答案</a:t>
            </a:r>
            <a:r>
              <a:rPr lang="en-US" altLang="zh-CN">
                <a:solidFill>
                  <a:srgbClr val="00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: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1.“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帘”同“奁”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女子梳妆用的镜匣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2.“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纫”同“韧”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坚韧　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3.“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藏”同“脏”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脏腑</a:t>
            </a:r>
          </a:p>
        </p:txBody>
      </p:sp>
      <p:sp>
        <p:nvSpPr>
          <p:cNvPr id="2422790" name="Rectangle 6" title=""/>
          <p:cNvSpPr>
            <a:spLocks noChangeArrowheads="1"/>
          </p:cNvSpPr>
          <p:nvPr/>
        </p:nvSpPr>
        <p:spPr bwMode="auto">
          <a:xfrm>
            <a:off x="920750" y="2717800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2791" name="Rectangle 7" title=""/>
          <p:cNvSpPr>
            <a:spLocks noChangeArrowheads="1"/>
          </p:cNvSpPr>
          <p:nvPr/>
        </p:nvSpPr>
        <p:spPr bwMode="auto">
          <a:xfrm>
            <a:off x="1255713" y="3262313"/>
            <a:ext cx="642937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  <p:sp>
        <p:nvSpPr>
          <p:cNvPr id="2422792" name="Rectangle 8" title=""/>
          <p:cNvSpPr>
            <a:spLocks noChangeArrowheads="1"/>
          </p:cNvSpPr>
          <p:nvPr/>
        </p:nvSpPr>
        <p:spPr bwMode="auto">
          <a:xfrm>
            <a:off x="2720975" y="3897313"/>
            <a:ext cx="642938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3600">
                <a:solidFill>
                  <a:srgbClr val="FF0000"/>
                </a:solidFill>
              </a:rPr>
              <a:t>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27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RTICULATE_PROJECT_OPEN" val="0"/>
  <p:tag name="AS_OS" val="Unix 3.10 unknown"/>
  <p:tag name="AS_RELEASE_DATE" val="2023.03.31"/>
  <p:tag name="AS_TITLE" val="Aspose.Slides for Java"/>
  <p:tag name="AS_VERSION" val="23.3"/>
</p:tagLst>
</file>

<file path=ppt/theme/theme1.xml><?xml version="1.0" encoding="utf-8"?>
<a:theme xmlns:r="http://schemas.openxmlformats.org/officeDocument/2006/relationships" xmlns:a="http://schemas.openxmlformats.org/drawingml/2006/main" name="6_Office 主题​​">
  <a:themeElements>
    <a:clrScheme name="6_Office 主题​​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Office 主题​​">
      <a:majorFont>
        <a:latin typeface="等线 Light"/>
        <a:ea typeface="宋体"/>
        <a:cs typeface="Arial"/>
      </a:majorFont>
      <a:minorFont>
        <a:latin typeface="等线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117235" tIns="58618" rIns="117235" bIns="58618" numCol="1" anchor="t" anchorCtr="0" compatLnSpc="1">
        <a:spAutoFit/>
      </a:bodyPr>
      <a:lstStyle>
        <a:defPPr marL="0" marR="0" indent="0" algn="l" defTabSz="1171575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anose="02010600030101010101" pitchFamily="2" charset="-122"/>
            <a:ea typeface="宋体" panose="02010600030101010101" pitchFamily="2" charset="-122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117235" tIns="58618" rIns="117235" bIns="58618" numCol="1" anchor="t" anchorCtr="0" compatLnSpc="1">
        <a:spAutoFit/>
      </a:bodyPr>
      <a:lstStyle>
        <a:defPPr marL="0" marR="0" indent="0" algn="l" defTabSz="1171575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anose="02010600030101010101" pitchFamily="2" charset="-122"/>
            <a:ea typeface="宋体" panose="02010600030101010101" pitchFamily="2" charset="-122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6_Office 主题​​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502</Paragraphs>
  <Slides>67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baseType="lpstr" size="78">
      <vt:lpstr>Arial</vt:lpstr>
      <vt:lpstr>等线 Light</vt:lpstr>
      <vt:lpstr>宋体</vt:lpstr>
      <vt:lpstr>等线</vt:lpstr>
      <vt:lpstr>微软雅黑</vt:lpstr>
      <vt:lpstr>Times New Roman</vt:lpstr>
      <vt:lpstr>黑体</vt:lpstr>
      <vt:lpstr>楷体_GB2312</vt:lpstr>
      <vt:lpstr>NEU-BZ-S92</vt:lpstr>
      <vt:lpstr>MS Gothic</vt:lpstr>
      <vt:lpstr>6_Office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2023-08-12T12:08:12.322</cp:lastPrinted>
  <dcterms:created xsi:type="dcterms:W3CDTF">2023-08-12T12:08:12Z</dcterms:created>
  <dcterms:modified xsi:type="dcterms:W3CDTF">2023-08-12T04:08:12Z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