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2"/>
  </p:sldMasterIdLst>
  <p:notesMasterIdLst>
    <p:notesMasterId r:id="rId3"/>
  </p:notesMasterIdLst>
  <p:sldIdLst>
    <p:sldId id="885" r:id="rId4"/>
    <p:sldId id="506" r:id="rId5"/>
    <p:sldId id="508" r:id="rId6"/>
    <p:sldId id="509" r:id="rId7"/>
    <p:sldId id="759" r:id="rId8"/>
    <p:sldId id="852" r:id="rId9"/>
    <p:sldId id="797" r:id="rId10"/>
    <p:sldId id="855" r:id="rId11"/>
    <p:sldId id="856" r:id="rId12"/>
    <p:sldId id="805" r:id="rId13"/>
    <p:sldId id="806" r:id="rId14"/>
    <p:sldId id="860" r:id="rId15"/>
    <p:sldId id="861" r:id="rId16"/>
    <p:sldId id="815" r:id="rId17"/>
    <p:sldId id="862" r:id="rId18"/>
    <p:sldId id="864" r:id="rId19"/>
    <p:sldId id="865" r:id="rId20"/>
    <p:sldId id="866" r:id="rId21"/>
    <p:sldId id="867" r:id="rId22"/>
    <p:sldId id="868" r:id="rId23"/>
    <p:sldId id="757" r:id="rId24"/>
    <p:sldId id="869" r:id="rId25"/>
    <p:sldId id="809" r:id="rId26"/>
    <p:sldId id="871" r:id="rId27"/>
    <p:sldId id="872" r:id="rId28"/>
    <p:sldId id="873" r:id="rId29"/>
    <p:sldId id="874" r:id="rId30"/>
    <p:sldId id="756" r:id="rId31"/>
    <p:sldId id="814" r:id="rId32"/>
    <p:sldId id="813" r:id="rId33"/>
    <p:sldId id="876" r:id="rId34"/>
    <p:sldId id="877" r:id="rId35"/>
  </p:sldIdLst>
  <p:sldSz cx="9144000" cy="5143500" type="screen16x9"/>
  <p:notesSz cx="6858000" cy="9144000"/>
  <p:custDataLst>
    <p:tags r:id="rId36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B0203ABA-9EF5-4CDA-AD59-DC57B1B5ED99}">
          <p14:sldIdLst>
            <p14:sldId id="885"/>
            <p14:sldId id="506"/>
            <p14:sldId id="508"/>
            <p14:sldId id="509"/>
            <p14:sldId id="759"/>
            <p14:sldId id="852"/>
            <p14:sldId id="797"/>
            <p14:sldId id="855"/>
            <p14:sldId id="856"/>
            <p14:sldId id="805"/>
            <p14:sldId id="806"/>
            <p14:sldId id="860"/>
            <p14:sldId id="861"/>
            <p14:sldId id="815"/>
            <p14:sldId id="862"/>
            <p14:sldId id="864"/>
            <p14:sldId id="865"/>
            <p14:sldId id="866"/>
            <p14:sldId id="867"/>
            <p14:sldId id="868"/>
            <p14:sldId id="757"/>
            <p14:sldId id="869"/>
            <p14:sldId id="809"/>
            <p14:sldId id="871"/>
            <p14:sldId id="872"/>
            <p14:sldId id="873"/>
            <p14:sldId id="874"/>
            <p14:sldId id="756"/>
            <p14:sldId id="814"/>
            <p14:sldId id="813"/>
            <p14:sldId id="876"/>
            <p14:sldId id="8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37">
          <p15:clr>
            <a:srgbClr val="A4A3A4"/>
          </p15:clr>
        </p15:guide>
        <p15:guide id="2" pos="3164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Administrator" initials="A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97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102" y="198"/>
      </p:cViewPr>
      <p:guideLst>
        <p:guide orient="horz" pos="1637"/>
        <p:guide pos="316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tags" Target="tags/tag6.xml" /><Relationship Id="rId37" Type="http://schemas.openxmlformats.org/officeDocument/2006/relationships/presProps" Target="presProps.xml" /><Relationship Id="rId38" Type="http://schemas.openxmlformats.org/officeDocument/2006/relationships/viewProps" Target="viewProps.xml" /><Relationship Id="rId39" Type="http://schemas.openxmlformats.org/officeDocument/2006/relationships/theme" Target="theme/theme1.xml" /><Relationship Id="rId4" Type="http://schemas.openxmlformats.org/officeDocument/2006/relationships/slide" Target="slides/slide1.xml" /><Relationship Id="rId40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AF039-AB69-4C4E-B352-C973400BBE8E}" type="datetimeFigureOut">
              <a:rPr lang="zh-CN" altLang="en-US" smtClean="0"/>
              <a:t>2021/6/4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4E5803-944E-4CCB-A36B-5BBC78F81D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1123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033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791270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63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64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77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6_自定义版式">
    <p:bg>
      <p:bgPr>
        <a:solidFill>
          <a:srgbClr val="FB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>6/4/2021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56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57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58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62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image" Target="../media/image1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/>
              <a:t>6/4/2021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/>
              <a:t>‹#›</a:t>
            </a:fld>
            <a:endParaRPr lang="en-US"/>
          </a:p>
        </p:txBody>
      </p:sp>
      <p:pic>
        <p:nvPicPr>
          <p:cNvPr id="1026" name="图片 1" descr="图片1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.xml" /><Relationship Id="rId3" Type="http://schemas.openxmlformats.org/officeDocument/2006/relationships/image" Target="../media/image2.png" /><Relationship Id="rId4" Type="http://schemas.openxmlformats.org/officeDocument/2006/relationships/tags" Target="../tags/tag2.xml" /><Relationship Id="rId5" Type="http://schemas.openxmlformats.org/officeDocument/2006/relationships/tags" Target="../tags/tag3.xml" /><Relationship Id="rId6" Type="http://schemas.openxmlformats.org/officeDocument/2006/relationships/tags" Target="../tags/tag4.xml" /><Relationship Id="rId7" Type="http://schemas.openxmlformats.org/officeDocument/2006/relationships/tags" Target="../tags/tag5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5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" Target="slide3.xml" TargetMode="Internal" /><Relationship Id="rId3" Type="http://schemas.openxmlformats.org/officeDocument/2006/relationships/image" Target="../media/image3.png" /><Relationship Id="rId4" Type="http://schemas.openxmlformats.org/officeDocument/2006/relationships/image" Target="../media/image4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321945" y="255270"/>
            <a:ext cx="8499475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 hangingPunct="0">
              <a:lnSpc>
                <a:spcPct val="150000"/>
              </a:lnSpc>
            </a:pPr>
            <a:r>
              <a:rPr kumimoji="1"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生活中离不开传话，传话就离不开复述与转述，如果不注意</a:t>
            </a:r>
            <a:r>
              <a:rPr kumimoji="1"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复述与转述</a:t>
            </a:r>
            <a:r>
              <a:rPr kumimoji="1"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的规则，就会闹出“穿井得一人”的笑话。今天，我们就来探究一下，怎样才能更好地复述与转述。　</a:t>
            </a:r>
            <a:endParaRPr kumimoji="1" lang="zh-CN" altLang="en-US" sz="3200" kern="10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11150" y="285750"/>
            <a:ext cx="5059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2.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转述的注意事项有哪些？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311150" y="869315"/>
            <a:ext cx="8542655" cy="402484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>
                <a:lumMod val="75000"/>
              </a:schemeClr>
            </a:solidFill>
            <a:prstDash val="solid"/>
          </a:ln>
        </p:spPr>
        <p:txBody>
          <a:bodyPr wrap="square">
            <a:spAutoFit/>
          </a:bodyPr>
          <a:lstStyle/>
          <a:p>
            <a:pPr algn="just" fontAlgn="auto" hangingPunct="0">
              <a:lnSpc>
                <a:spcPct val="120000"/>
              </a:lnSpc>
            </a:pPr>
            <a:r>
              <a:rPr lang="en-US" altLang="zh-CN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1.</a:t>
            </a:r>
            <a:r>
              <a:rPr lang="zh-CN" altLang="en-US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转述时，尽可能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完整地保留原材料内容</a:t>
            </a:r>
            <a:r>
              <a:rPr lang="zh-CN" altLang="en-US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，不改变内容的顺序。</a:t>
            </a:r>
            <a:endParaRPr lang="zh-CN" altLang="en-US" sz="32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 fontAlgn="auto" hangingPunct="0">
              <a:lnSpc>
                <a:spcPct val="120000"/>
              </a:lnSpc>
            </a:pPr>
            <a:r>
              <a:rPr lang="en-US" altLang="zh-CN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2.</a:t>
            </a:r>
            <a:r>
              <a:rPr lang="zh-CN" altLang="en-US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转述时，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忠实于原材料</a:t>
            </a:r>
            <a:r>
              <a:rPr lang="zh-CN" altLang="en-US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条理清楚</a:t>
            </a:r>
            <a:r>
              <a:rPr lang="zh-CN" altLang="en-US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，适当进行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综合</a:t>
            </a:r>
            <a:r>
              <a:rPr lang="zh-CN" altLang="en-US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，要点之间要有内在联系。</a:t>
            </a:r>
          </a:p>
          <a:p>
            <a:pPr algn="just" fontAlgn="auto" hangingPunct="0">
              <a:lnSpc>
                <a:spcPct val="120000"/>
              </a:lnSpc>
            </a:pPr>
            <a:r>
              <a:rPr lang="en-US" altLang="zh-CN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3.</a:t>
            </a:r>
            <a:r>
              <a:rPr lang="zh-CN" altLang="en-US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转述时，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变换成自己的语言</a:t>
            </a:r>
            <a:r>
              <a:rPr lang="zh-CN" altLang="en-US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要注意人物的变换</a:t>
            </a:r>
            <a:r>
              <a:rPr lang="zh-CN" altLang="en-US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，语言力求简洁、清晰、连贯。</a:t>
            </a:r>
            <a:endParaRPr kumimoji="1" lang="zh-CN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459740" y="825500"/>
            <a:ext cx="8004810" cy="2951541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>
                <a:lumMod val="75000"/>
              </a:schemeClr>
            </a:solidFill>
            <a:prstDash val="solid"/>
          </a:ln>
        </p:spPr>
        <p:txBody>
          <a:bodyPr wrap="square">
            <a:spAutoFit/>
          </a:bodyPr>
          <a:lstStyle/>
          <a:p>
            <a:pPr algn="just" fontAlgn="auto" hangingPunct="0">
              <a:lnSpc>
                <a:spcPct val="130000"/>
              </a:lnSpc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4.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要听清记准别人说的话；转述时，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要把原话说清楚明白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；转述时要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有礼貌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，要用合适的称谓称呼对方，态度自然大方，声音要让对方听见。</a:t>
            </a:r>
            <a:endParaRPr kumimoji="1" lang="zh-CN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22580" y="387985"/>
            <a:ext cx="83108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just"/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3.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同样都是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叙述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，复述与转述有什么区别呢？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322580" y="1101725"/>
            <a:ext cx="8542655" cy="3646596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>
                <a:lumMod val="75000"/>
              </a:schemeClr>
            </a:solidFill>
            <a:prstDash val="solid"/>
          </a:ln>
        </p:spPr>
        <p:txBody>
          <a:bodyPr wrap="square">
            <a:spAutoFit/>
          </a:bodyPr>
          <a:lstStyle/>
          <a:p>
            <a:pPr lvl="0" algn="just" fontAlgn="auto" hangingPunct="0">
              <a:lnSpc>
                <a:spcPct val="130000"/>
              </a:lnSpc>
            </a:pPr>
            <a:r>
              <a:rPr lang="zh-CN" altLang="en-US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en-US" altLang="zh-CN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）复述重在“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复</a:t>
            </a:r>
            <a:r>
              <a:rPr lang="zh-CN" altLang="en-US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”，转述重在“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转</a:t>
            </a:r>
            <a:r>
              <a:rPr lang="zh-CN" altLang="en-US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”。</a:t>
            </a:r>
            <a:endParaRPr lang="en-US" altLang="zh-CN" sz="32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 algn="just" fontAlgn="auto" hangingPunct="0">
              <a:lnSpc>
                <a:spcPct val="130000"/>
              </a:lnSpc>
            </a:pPr>
            <a:r>
              <a:rPr lang="zh-CN" altLang="en-US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en-US" altLang="zh-CN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</a:t>
            </a:r>
            <a:r>
              <a:rPr lang="zh-CN" altLang="en-US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）复述重在“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保值</a:t>
            </a:r>
            <a:r>
              <a:rPr lang="zh-CN" altLang="en-US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en-US" altLang="zh-CN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——</a:t>
            </a:r>
            <a:r>
              <a:rPr lang="zh-CN" altLang="en-US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保持原汁原味，完整准确，突出要点，但又不是简单的复制粘贴；转述重在“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保真</a:t>
            </a:r>
            <a:r>
              <a:rPr lang="zh-CN" altLang="en-US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en-US" altLang="zh-CN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——</a:t>
            </a:r>
            <a:r>
              <a:rPr lang="zh-CN" altLang="en-US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重在真实、准确地传递信息。</a:t>
            </a:r>
            <a:endParaRPr kumimoji="1" lang="zh-CN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圆角矩形 2"/>
          <p:cNvSpPr/>
          <p:nvPr/>
        </p:nvSpPr>
        <p:spPr>
          <a:xfrm>
            <a:off x="429895" y="1219835"/>
            <a:ext cx="7994015" cy="2235453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>
                <a:lumMod val="75000"/>
              </a:schemeClr>
            </a:solidFill>
            <a:prstDash val="solid"/>
          </a:ln>
        </p:spPr>
        <p:txBody>
          <a:bodyPr wrap="square">
            <a:spAutoFit/>
          </a:bodyPr>
          <a:lstStyle/>
          <a:p>
            <a:pPr lvl="0" algn="just" fontAlgn="auto" hangingPunct="0">
              <a:lnSpc>
                <a:spcPct val="130000"/>
              </a:lnSpc>
            </a:pPr>
            <a:r>
              <a:rPr lang="zh-CN" altLang="en-US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en-US" altLang="zh-CN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</a:t>
            </a:r>
            <a:r>
              <a:rPr lang="zh-CN" altLang="en-US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复述</a:t>
            </a:r>
            <a:r>
              <a:rPr lang="zh-CN" altLang="en-US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重在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知识的巩固和运用</a:t>
            </a:r>
            <a:r>
              <a:rPr lang="zh-CN" altLang="en-US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转述</a:t>
            </a:r>
            <a:r>
              <a:rPr lang="zh-CN" altLang="en-US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重在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学会与人沟通</a:t>
            </a:r>
            <a:r>
              <a:rPr lang="zh-CN" altLang="en-US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</a:p>
          <a:p>
            <a:pPr lvl="0" algn="just" fontAlgn="auto" hangingPunct="0">
              <a:lnSpc>
                <a:spcPct val="130000"/>
              </a:lnSpc>
            </a:pPr>
            <a:r>
              <a:rPr lang="zh-CN" altLang="en-US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en-US" altLang="zh-CN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4</a:t>
            </a:r>
            <a:r>
              <a:rPr lang="zh-CN" altLang="en-US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复述</a:t>
            </a:r>
            <a:r>
              <a:rPr lang="zh-CN" altLang="en-US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可以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创新</a:t>
            </a:r>
            <a:r>
              <a:rPr lang="zh-CN" altLang="en-US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转述</a:t>
            </a:r>
            <a:r>
              <a:rPr lang="zh-CN" altLang="en-US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只能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遵循原意</a:t>
            </a:r>
            <a:r>
              <a:rPr lang="zh-CN" altLang="en-US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kumimoji="1" lang="zh-CN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矩形 21"/>
          <p:cNvSpPr/>
          <p:nvPr/>
        </p:nvSpPr>
        <p:spPr>
          <a:xfrm>
            <a:off x="299085" y="726440"/>
            <a:ext cx="8520430" cy="30441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 hangingPunct="0">
              <a:lnSpc>
                <a:spcPct val="120000"/>
              </a:lnSpc>
            </a:pPr>
            <a:r>
              <a:rPr lang="zh-CN" sz="3200">
                <a:latin typeface="黑体" panose="02010609060101010101" charset="-122"/>
                <a:ea typeface="黑体" panose="02010609060101010101" charset="-122"/>
              </a:rPr>
              <a:t>一、</a:t>
            </a:r>
            <a:r>
              <a:rPr sz="3200">
                <a:latin typeface="黑体" panose="02010609060101010101" charset="-122"/>
                <a:ea typeface="黑体" panose="02010609060101010101" charset="-122"/>
              </a:rPr>
              <a:t>老师读一段故事，学生先在小组内练习详细复述和简要复述。老师再根据故事的内容、主题提出简要复述的不同要求，每个小组推荐一名代表在班里进行复述。注意详细复述和简要复述的异同。</a:t>
            </a:r>
          </a:p>
        </p:txBody>
      </p:sp>
      <p:sp>
        <p:nvSpPr>
          <p:cNvPr id="2" name="五边形 1"/>
          <p:cNvSpPr/>
          <p:nvPr/>
        </p:nvSpPr>
        <p:spPr>
          <a:xfrm>
            <a:off x="299085" y="291465"/>
            <a:ext cx="1532255" cy="434975"/>
          </a:xfrm>
          <a:prstGeom prst="homePlate">
            <a:avLst>
              <a:gd name="adj" fmla="val 42490"/>
            </a:avLst>
          </a:prstGeom>
          <a:solidFill>
            <a:srgbClr val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口语实践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82575" y="303530"/>
            <a:ext cx="140779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示例：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09880" y="825500"/>
            <a:ext cx="8524240" cy="1272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原材料：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七年级上册第14课莫顿·亨特的《走一步，再走一步》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82575" y="2002790"/>
            <a:ext cx="2912745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简要复述示例：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09880" y="2630170"/>
            <a:ext cx="8524240" cy="2256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 hangingPunct="0">
              <a:lnSpc>
                <a:spcPct val="110000"/>
              </a:lnSpc>
            </a:pP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走一步，再走一步</a:t>
            </a:r>
          </a:p>
          <a:p>
            <a:pPr algn="just" fontAlgn="auto" hangingPunct="0">
              <a:lnSpc>
                <a:spcPct val="11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费城七月里的一天，和我在一起的五个男孩子，想玩点儿新鲜好玩的事，他们决定爬悬崖。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00355" y="286385"/>
            <a:ext cx="8543290" cy="4570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 hangingPunct="0">
              <a:lnSpc>
                <a:spcPct val="13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我一时拿不定主意。因为我从小病弱，母亲不让我冒险。但我不想做胆小鬼，还是跟他们去了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just" fontAlgn="auto" hangingPunct="0">
              <a:lnSpc>
                <a:spcPct val="13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他们很快就爬到了悬崖的岩脊上，我落在最后，全身颤抖，冷汗直冒，但还是努力向他们爬去。接着，他们又开始向崖顶攀爬。他们打算从崖顶下山回家。</a:t>
            </a: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05435" y="286385"/>
            <a:ext cx="8532495" cy="4570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 hangingPunct="0">
              <a:lnSpc>
                <a:spcPct val="13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我不敢爬，求他们等等我。他们不理我，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爬上崖顶后还嘲笑了我，然后才离开。杰里看起来有点不放心，但还是和大家一起走了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fontAlgn="auto" hangingPunct="0">
              <a:lnSpc>
                <a:spcPct val="13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我紧贴在岩石上，进退两难。我害怕得哭了。</a:t>
            </a:r>
          </a:p>
          <a:p>
            <a:pPr algn="just" fontAlgn="auto" hangingPunct="0">
              <a:lnSpc>
                <a:spcPct val="13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天黑了，我越发害怕。这时树林里闪烁着一道手电筒发出的光。杰里和父亲来了！父亲用手</a:t>
            </a:r>
          </a:p>
          <a:p>
            <a:pPr algn="just" fontAlgn="auto" hangingPunct="0">
              <a:lnSpc>
                <a:spcPct val="13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筒照着我，劝我下去，但我还是不敢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96545" y="337185"/>
            <a:ext cx="855091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 hangingPunct="0">
              <a:lnSpc>
                <a:spcPct val="15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父亲启发我说：“不要想有多远，有多困难，你需要想的是迈一小步，这个你能做到。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endParaRPr lang="en-US" altLang="zh-CN" sz="320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 fontAlgn="auto" hangingPunct="0">
              <a:lnSpc>
                <a:spcPct val="150000"/>
              </a:lnSpc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在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父亲的引导下，我一小步一小步地移动着，一次换一个地方落脚。最后， 我终于爬下来了，扑入父亲的怀中。从此，我提醒自己，不要总想着遥远的岩石，而要着眼于那最初的一</a:t>
            </a: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09880" y="308610"/>
            <a:ext cx="8524875" cy="136806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 hangingPunct="0">
              <a:lnSpc>
                <a:spcPct val="14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小步，走了这一步再走下一步，直到抵达我想要到达的地方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9880" y="1900555"/>
            <a:ext cx="8538210" cy="2848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 hangingPunct="0">
              <a:lnSpc>
                <a:spcPct val="140000"/>
              </a:lnSpc>
            </a:pP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点评：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 fontAlgn="auto" hangingPunct="0">
              <a:lnSpc>
                <a:spcPct val="14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本文是对课文《走一步，再走一步》的简要复述，虽然对课文进行了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大幅缩减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，但保留了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主要情节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。这篇复述主要有以下几个优点：(1)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0" y="1558290"/>
            <a:ext cx="914336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口语交际 </a:t>
            </a:r>
          </a:p>
          <a:p>
            <a:pPr algn="ctr"/>
            <a:r>
              <a:rPr lang="zh-CN" altLang="en-US" sz="4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复述与转述</a:t>
            </a:r>
            <a:r>
              <a:rPr lang="zh-CN" altLang="en-US" sz="6600" b="1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83128" y="180514"/>
            <a:ext cx="3121660" cy="366395"/>
          </a:xfrm>
          <a:prstGeom prst="roundRect">
            <a:avLst>
              <a:gd name="adj" fmla="val 48158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solidFill>
                  <a:schemeClr val="tx1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统编版·语文·八年级上册</a:t>
            </a:r>
            <a:endParaRPr lang="en-US" altLang="zh-CN" sz="2000" b="1">
              <a:solidFill>
                <a:schemeClr val="tx1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07975" y="290195"/>
            <a:ext cx="8528050" cy="2848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 hangingPunct="0">
              <a:lnSpc>
                <a:spcPct val="140000"/>
              </a:lnSpc>
            </a:pP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容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和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思路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完全符合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原文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；(2)突出了故事的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重点部分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；(3)适当穿插了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对话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；(4)将文中部分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书面语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转化成了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口语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。这样复述，使重点更加突出，听起来也更加简明生动。</a:t>
            </a:r>
            <a:endParaRPr lang="zh-CN" altLang="en-US" sz="3200"/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矩形 21"/>
          <p:cNvSpPr/>
          <p:nvPr/>
        </p:nvSpPr>
        <p:spPr>
          <a:xfrm>
            <a:off x="291465" y="293370"/>
            <a:ext cx="8560435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 hangingPunct="0">
              <a:lnSpc>
                <a:spcPct val="150000"/>
              </a:lnSpc>
            </a:pP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二、根据下面的材料，进行转述训练。请与同学合作，轮流扮演材料中的人物，再现这件事情。要求转述准确、完整。</a:t>
            </a:r>
          </a:p>
          <a:p>
            <a:pPr algn="just" fontAlgn="auto" hangingPunct="0">
              <a:lnSpc>
                <a:spcPct val="15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张明有了一辆新自行车，刘宇特别想骑一次，但是又不好意思直接跟张明说，所以请李晨帮忙转述自己的想法。听了李晨的话，张明欣然</a:t>
            </a:r>
            <a:endParaRPr lang="zh-CN" altLang="en-US" sz="320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95910" y="276860"/>
            <a:ext cx="8552815" cy="14700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 hangingPunct="0">
              <a:lnSpc>
                <a:spcPct val="14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同意，请刘宇第二天上午九点到自己家所在的小区来骑车，并请李晨转述自己的邀请。</a:t>
            </a:r>
            <a:endParaRPr lang="zh-CN" altLang="en-US" sz="3200"/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82575" y="303530"/>
            <a:ext cx="140779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示例：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82575" y="831215"/>
            <a:ext cx="8559165" cy="39306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 hangingPunct="0">
              <a:lnSpc>
                <a:spcPct val="130000"/>
              </a:lnSpc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【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情景一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】</a:t>
            </a:r>
          </a:p>
          <a:p>
            <a:pPr algn="just" fontAlgn="auto" hangingPunct="0">
              <a:lnSpc>
                <a:spcPct val="13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刘宇：李晨，我想请你帮我个忙。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fontAlgn="auto" hangingPunct="0">
              <a:lnSpc>
                <a:spcPct val="13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李晨：什么事呀？只要我能办到，一定尽力帮你！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fontAlgn="auto" hangingPunct="0">
              <a:lnSpc>
                <a:spcPct val="13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刘宇：是这样的，张明的爸妈给他买了一辆新自行车，那辆车特别好看，我很想骑一次，但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05435" y="257175"/>
            <a:ext cx="8533130" cy="26511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 hangingPunct="0">
              <a:lnSpc>
                <a:spcPct val="13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是又不好意思直接跟张明说。你跟他是好朋友，你能不能帮我跟他说一下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?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fontAlgn="auto" hangingPunct="0">
              <a:lnSpc>
                <a:spcPct val="13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李晨：没问题，我帮你问问他。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fontAlgn="auto" hangingPunct="0">
              <a:lnSpc>
                <a:spcPct val="13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刘宇：谢谢你，李晨。</a:t>
            </a:r>
            <a:endParaRPr lang="zh-CN" altLang="en-US" sz="3200"/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88290" y="284480"/>
            <a:ext cx="854519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 hangingPunct="0">
              <a:lnSpc>
                <a:spcPct val="150000"/>
              </a:lnSpc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【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情景二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】</a:t>
            </a:r>
          </a:p>
          <a:p>
            <a:pPr algn="just" fontAlgn="auto" hangingPunct="0">
              <a:lnSpc>
                <a:spcPct val="15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李晨：张明，你的新自行车真漂亮，刘宇很想骑一次，但他又不好意思跟你说，让我替他问问你可不可以借他骑一次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fontAlgn="auto" hangingPunct="0">
              <a:lnSpc>
                <a:spcPct val="15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张明：可以啊，大家都是同学，这不算什么。明天正好是周末，你告诉他，明天上午九点来</a:t>
            </a: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87020" y="287655"/>
            <a:ext cx="8569960" cy="14773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 hangingPunct="0">
              <a:lnSpc>
                <a:spcPct val="15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我家小区找我骑车吧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fontAlgn="auto" hangingPunct="0">
              <a:lnSpc>
                <a:spcPct val="15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李晨：好的，谢谢你，我一定转告他。</a:t>
            </a:r>
            <a:endParaRPr lang="zh-CN" altLang="en-US" sz="3200"/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01625" y="230505"/>
            <a:ext cx="8541385" cy="4570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 hangingPunct="0">
              <a:lnSpc>
                <a:spcPct val="13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情景三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</a:p>
          <a:p>
            <a:pPr algn="just" fontAlgn="auto" hangingPunct="0">
              <a:lnSpc>
                <a:spcPct val="13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李晨：刘宇，你的想法我和张明说了，张明很爽快地同意了。他约你明天上午九点到他家小区去骑车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fontAlgn="auto" hangingPunct="0">
              <a:lnSpc>
                <a:spcPct val="13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刘宇：那太好了！真的很感谢你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fontAlgn="auto" hangingPunct="0">
              <a:lnSpc>
                <a:spcPct val="13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李晨：别客气，咱们都是同学，互相帮助是应该的。</a:t>
            </a: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TextBox 14"/>
          <p:cNvSpPr txBox="1">
            <a:spLocks noChangeArrowheads="1"/>
          </p:cNvSpPr>
          <p:nvPr/>
        </p:nvSpPr>
        <p:spPr bwMode="auto">
          <a:xfrm>
            <a:off x="299720" y="971550"/>
            <a:ext cx="8544560" cy="603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just" fontAlgn="auto">
              <a:lnSpc>
                <a:spcPts val="4000"/>
              </a:lnSpc>
            </a:pPr>
            <a:r>
              <a:rPr kumimoji="1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重庆中考A卷</a:t>
            </a:r>
          </a:p>
        </p:txBody>
      </p:sp>
      <p:sp>
        <p:nvSpPr>
          <p:cNvPr id="7" name="五边形 6"/>
          <p:cNvSpPr/>
          <p:nvPr/>
        </p:nvSpPr>
        <p:spPr>
          <a:xfrm>
            <a:off x="306705" y="296545"/>
            <a:ext cx="1574165" cy="460375"/>
          </a:xfrm>
          <a:prstGeom prst="homePlate">
            <a:avLst>
              <a:gd name="adj" fmla="val 42490"/>
            </a:avLst>
          </a:prstGeom>
          <a:solidFill>
            <a:srgbClr val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真题演练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99720" y="1697355"/>
            <a:ext cx="8538210" cy="26511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 hangingPunct="0">
              <a:lnSpc>
                <a:spcPct val="130000"/>
              </a:lnSpc>
            </a:pP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综合性学习(8分）</a:t>
            </a:r>
          </a:p>
          <a:p>
            <a:pPr algn="just" fontAlgn="auto" hangingPunct="0">
              <a:lnSpc>
                <a:spcPct val="130000"/>
              </a:lnSpc>
            </a:pP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近视是中学生绕不开的话题，为此，初三(1)班将开展“未来之光——护眼行动”的主题活动，请你完成以下任务。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09880" y="275590"/>
            <a:ext cx="8598535" cy="47705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 hangingPunct="0">
              <a:lnSpc>
                <a:spcPct val="140000"/>
              </a:lnSpc>
            </a:pP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【请你调查】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just" fontAlgn="auto" hangingPunct="0">
              <a:lnSpc>
                <a:spcPct val="140000"/>
              </a:lnSpc>
            </a:pP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（1）围绕本次活动主题，我们准备对初三部分学生进行问卷调查，请你为问卷设计两个问题。（4分</a:t>
            </a:r>
            <a:r>
              <a:rPr lang="zh-CN" altLang="en-US" sz="32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endParaRPr lang="en-US" altLang="zh-CN" sz="3200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just" fontAlgn="auto" hangingPunct="0">
              <a:lnSpc>
                <a:spcPct val="130000"/>
              </a:lnSpc>
            </a:pP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【请你转述】</a:t>
            </a:r>
          </a:p>
          <a:p>
            <a:pPr algn="just" fontAlgn="auto" hangingPunct="0">
              <a:lnSpc>
                <a:spcPct val="130000"/>
              </a:lnSpc>
            </a:pP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(2)班主任王老师对金晶同学说:“我们班想举办一次‘眼健康科普’讲座，听说你的</a:t>
            </a:r>
            <a:r>
              <a:rPr lang="zh-CN" altLang="en-US" sz="32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邻居李</a:t>
            </a:r>
            <a:endParaRPr lang="zh-CN" altLang="en-US" sz="3200"/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chenying0907 1"/>
          <p:cNvGrpSpPr/>
          <p:nvPr/>
        </p:nvGrpSpPr>
        <p:grpSpPr>
          <a:xfrm>
            <a:off x="433001" y="1427984"/>
            <a:ext cx="3569335" cy="706755"/>
            <a:chOff x="6530072" y="1583160"/>
            <a:chExt cx="2395208" cy="706348"/>
          </a:xfrm>
        </p:grpSpPr>
        <p:sp>
          <p:nvSpPr>
            <p:cNvPr id="3" name="文本框 19">
              <a:hlinkClick action="ppaction://noaction"/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7250211" y="1583160"/>
              <a:ext cx="1675069" cy="7063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z="4000">
                  <a:solidFill>
                    <a:schemeClr val="tx1"/>
                  </a:solidFill>
                  <a:latin typeface="Times New Roman" panose="02020603050405020304" charset="0"/>
                  <a:ea typeface="楷体" panose="02010609060101010101" pitchFamily="49" charset="-122"/>
                </a:rPr>
                <a:t>学习目标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530072" y="1583160"/>
              <a:ext cx="960823" cy="7063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4000">
                  <a:solidFill>
                    <a:schemeClr val="tx1"/>
                  </a:solidFill>
                  <a:latin typeface="Times New Roman" panose="02020603050405020304" charset="0"/>
                  <a:ea typeface="楷体" panose="02010609060101010101" pitchFamily="49" charset="-122"/>
                </a:rPr>
                <a:t>01</a:t>
              </a:r>
            </a:p>
          </p:txBody>
        </p:sp>
      </p:grpSp>
      <p:grpSp>
        <p:nvGrpSpPr>
          <p:cNvPr id="5" name="chenying0907 3"/>
          <p:cNvGrpSpPr/>
          <p:nvPr/>
        </p:nvGrpSpPr>
        <p:grpSpPr>
          <a:xfrm>
            <a:off x="433070" y="2188795"/>
            <a:ext cx="3675380" cy="746124"/>
            <a:chOff x="6530072" y="3041083"/>
            <a:chExt cx="2794498" cy="745556"/>
          </a:xfrm>
        </p:grpSpPr>
        <p:sp>
          <p:nvSpPr>
            <p:cNvPr id="16" name="文本框 21">
              <a:hlinkClick action="ppaction://noaction"/>
            </p:cNvPr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7346026" y="3041083"/>
              <a:ext cx="1978544" cy="706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z="4000">
                  <a:solidFill>
                    <a:schemeClr val="tx1"/>
                  </a:solidFill>
                  <a:latin typeface="Times New Roman" panose="02020603050405020304" charset="0"/>
                  <a:ea typeface="楷体" panose="02010609060101010101" pitchFamily="49" charset="-122"/>
                </a:rPr>
                <a:t>交际指导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530072" y="3080422"/>
              <a:ext cx="960823" cy="706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4000">
                  <a:solidFill>
                    <a:schemeClr val="tx1"/>
                  </a:solidFill>
                  <a:latin typeface="Times New Roman" panose="02020603050405020304" charset="0"/>
                  <a:ea typeface="楷体" panose="02010609060101010101" pitchFamily="49" charset="-122"/>
                </a:rPr>
                <a:t>02</a:t>
              </a:r>
            </a:p>
          </p:txBody>
        </p:sp>
      </p:grpSp>
      <p:grpSp>
        <p:nvGrpSpPr>
          <p:cNvPr id="18" name="chenying0907 4"/>
          <p:cNvGrpSpPr/>
          <p:nvPr/>
        </p:nvGrpSpPr>
        <p:grpSpPr>
          <a:xfrm>
            <a:off x="433070" y="2996517"/>
            <a:ext cx="3412490" cy="706755"/>
            <a:chOff x="6594423" y="3834132"/>
            <a:chExt cx="3471913" cy="706147"/>
          </a:xfrm>
        </p:grpSpPr>
        <p:sp>
          <p:nvSpPr>
            <p:cNvPr id="28" name="文本框 22">
              <a:hlinkClick action="ppaction://noaction"/>
            </p:cNvPr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7686260" y="3834132"/>
              <a:ext cx="2380076" cy="706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z="4000">
                  <a:solidFill>
                    <a:schemeClr val="tx1"/>
                  </a:solidFill>
                  <a:latin typeface="Times New Roman" panose="02020603050405020304" charset="0"/>
                  <a:ea typeface="楷体" panose="02010609060101010101" pitchFamily="49" charset="-122"/>
                </a:rPr>
                <a:t>口语实践</a:t>
              </a:r>
              <a:endParaRPr lang="en-US" altLang="zh-CN" sz="400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594423" y="3834132"/>
              <a:ext cx="960823" cy="706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4000">
                  <a:solidFill>
                    <a:schemeClr val="tx1"/>
                  </a:solidFill>
                  <a:latin typeface="Times New Roman" panose="02020603050405020304" charset="0"/>
                  <a:ea typeface="楷体" panose="02010609060101010101" pitchFamily="49" charset="-122"/>
                </a:rPr>
                <a:t>03</a:t>
              </a:r>
            </a:p>
          </p:txBody>
        </p:sp>
      </p:grpSp>
      <p:grpSp>
        <p:nvGrpSpPr>
          <p:cNvPr id="30" name="chenying0907 6"/>
          <p:cNvGrpSpPr/>
          <p:nvPr/>
        </p:nvGrpSpPr>
        <p:grpSpPr>
          <a:xfrm>
            <a:off x="433038" y="3853049"/>
            <a:ext cx="3675380" cy="706755"/>
            <a:chOff x="6467824" y="5333939"/>
            <a:chExt cx="2967551" cy="706451"/>
          </a:xfrm>
        </p:grpSpPr>
        <p:sp>
          <p:nvSpPr>
            <p:cNvPr id="31" name="文本框 22">
              <a:hlinkClick action="ppaction://noaction"/>
            </p:cNvPr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7347117" y="5333939"/>
              <a:ext cx="2088258" cy="706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z="4000">
                  <a:solidFill>
                    <a:schemeClr val="tx1"/>
                  </a:solidFill>
                  <a:latin typeface="Times New Roman" panose="02020603050405020304" charset="0"/>
                  <a:ea typeface="楷体" panose="02010609060101010101" pitchFamily="49" charset="-122"/>
                </a:rPr>
                <a:t>真题演练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467824" y="5333939"/>
              <a:ext cx="960823" cy="706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4000">
                  <a:solidFill>
                    <a:schemeClr val="tx1"/>
                  </a:solidFill>
                  <a:latin typeface="Times New Roman" panose="02020603050405020304" charset="0"/>
                  <a:ea typeface="楷体" panose="02010609060101010101" pitchFamily="49" charset="-122"/>
                </a:rPr>
                <a:t>04</a:t>
              </a:r>
            </a:p>
          </p:txBody>
        </p:sp>
      </p:grpSp>
      <p:sp>
        <p:nvSpPr>
          <p:cNvPr id="33" name="文本框 1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84338" y="530413"/>
            <a:ext cx="7937851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8800" b="1">
                <a:blipFill dpi="0" rotWithShape="1"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algn="l"/>
            <a:r>
              <a:rPr lang="zh-CN" altLang="en-US" sz="400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</a:rPr>
              <a:t> </a:t>
            </a:r>
            <a:r>
              <a:rPr lang="en-US" altLang="zh-CN" sz="400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</a:rPr>
              <a:t>CONTENTS </a:t>
            </a:r>
            <a:r>
              <a:rPr lang="zh-CN" altLang="en-US" sz="4000">
                <a:solidFill>
                  <a:schemeClr val="tx1"/>
                </a:solidFill>
                <a:latin typeface="Times New Roman" panose="02020603050405020304" charset="0"/>
                <a:ea typeface="楷体" panose="02010609060101010101" pitchFamily="49" charset="-122"/>
              </a:rPr>
              <a:t>教学目录</a:t>
            </a: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14960" y="294005"/>
            <a:ext cx="8513445" cy="293157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zh-CN" altLang="en-US" sz="32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叔叔是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眼科专家，我想邀请他后天下午两点半到班上来做这次讲座，你问问他能来吗?”</a:t>
            </a:r>
          </a:p>
          <a:p>
            <a:pPr algn="just" fontAlgn="auto" hangingPunct="0">
              <a:lnSpc>
                <a:spcPct val="150000"/>
              </a:lnSpc>
            </a:pP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第二天，金晶应该怎样向李叔叔转述王老师的话?(4分</a:t>
            </a:r>
            <a:r>
              <a:rPr lang="zh-CN" altLang="en-US" sz="32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374015" y="371475"/>
            <a:ext cx="20053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答案示例：</a:t>
            </a:r>
            <a:endParaRPr lang="zh-CN" altLang="en-US" sz="3200" b="1"/>
          </a:p>
        </p:txBody>
      </p:sp>
      <p:sp>
        <p:nvSpPr>
          <p:cNvPr id="2" name="文本框 1"/>
          <p:cNvSpPr txBox="1"/>
          <p:nvPr/>
        </p:nvSpPr>
        <p:spPr>
          <a:xfrm>
            <a:off x="296545" y="893445"/>
            <a:ext cx="8550910" cy="39306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 hangingPunct="0">
              <a:lnSpc>
                <a:spcPct val="13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(1)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示例1：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你认为导致近视的原因有哪些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 fontAlgn="auto" hangingPunct="0">
              <a:lnSpc>
                <a:spcPct val="130000"/>
              </a:lnSpc>
            </a:pP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示例2：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你知道预防近视的措施有哪些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 fontAlgn="auto" hangingPunct="0">
              <a:lnSpc>
                <a:spcPct val="130000"/>
              </a:lnSpc>
            </a:pP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示例3：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为保护视力，你会做些什么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 fontAlgn="auto" hangingPunct="0">
              <a:lnSpc>
                <a:spcPct val="13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（要求：①围绕“未来之光——护眼行动”这一主题；②以问题形式呈现；③两个问题指向不同。一个问题2分，共4分）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04800" y="290195"/>
            <a:ext cx="853376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 hangingPunct="0">
              <a:lnSpc>
                <a:spcPct val="15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（2）李叔叔，您好!(1分)我们班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明天下午两点半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(1分)将举办一次“眼健康科普”讲座。我们班主任王老师想邀请您来做这次讲座，(1分)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不知您能否在百忙中抽出时间来?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(1分)(共4分)</a:t>
            </a:r>
          </a:p>
        </p:txBody>
      </p:sp>
      <p:pic>
        <p:nvPicPr>
          <p:cNvPr id="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557000" y="106045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427294" y="848234"/>
            <a:ext cx="967359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zh-CN" sz="2800">
              <a:solidFill>
                <a:prstClr val="black"/>
              </a:solidFill>
              <a:latin typeface="Times New Roman" panose="02020603050405020304" charset="0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zh-CN" sz="2800">
              <a:solidFill>
                <a:prstClr val="black"/>
              </a:solidFill>
              <a:latin typeface="Times New Roman" panose="02020603050405020304" charset="0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40925" y="1213529"/>
            <a:ext cx="8379460" cy="641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sz="32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文本框 100"/>
          <p:cNvSpPr txBox="1">
            <a:spLocks noChangeArrowheads="1"/>
          </p:cNvSpPr>
          <p:nvPr/>
        </p:nvSpPr>
        <p:spPr bwMode="auto">
          <a:xfrm>
            <a:off x="318770" y="751840"/>
            <a:ext cx="8507095" cy="332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fontAlgn="auto">
              <a:lnSpc>
                <a:spcPct val="150000"/>
              </a:lnSpc>
            </a:pPr>
            <a:r>
              <a:rPr lang="en-US" altLang="zh-CN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了解复述与转述的含义与区别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掌握复述与转述的基本要求。</a:t>
            </a:r>
            <a:endParaRPr lang="en-US" altLang="zh-CN" sz="28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fontAlgn="auto">
              <a:lnSpc>
                <a:spcPct val="150000"/>
              </a:lnSpc>
            </a:pPr>
            <a:r>
              <a:rPr lang="en-US" altLang="zh-CN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掌握变换人称、转换时空等转述方法。</a:t>
            </a:r>
            <a:endParaRPr lang="en-US" altLang="zh-CN" sz="28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fontAlgn="auto">
              <a:lnSpc>
                <a:spcPct val="150000"/>
              </a:lnSpc>
            </a:pPr>
            <a:r>
              <a:rPr lang="en-US" altLang="zh-CN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zh-CN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培养记忆能力、理解能力和语言表达能力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激发想象力和联想力。</a:t>
            </a:r>
            <a:endParaRPr lang="en-US" altLang="zh-CN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79596">
            <a:off x="2023945" y="1403756"/>
            <a:ext cx="673100" cy="6819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79596">
            <a:off x="6657031" y="2005587"/>
            <a:ext cx="673100" cy="681990"/>
          </a:xfrm>
          <a:prstGeom prst="rect">
            <a:avLst/>
          </a:prstGeom>
        </p:spPr>
      </p:pic>
      <p:pic>
        <p:nvPicPr>
          <p:cNvPr id="6" name="图片 5" descr="难点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460000">
            <a:off x="2728996" y="3368287"/>
            <a:ext cx="666750" cy="676910"/>
          </a:xfrm>
          <a:prstGeom prst="rect">
            <a:avLst/>
          </a:prstGeom>
        </p:spPr>
      </p:pic>
      <p:sp>
        <p:nvSpPr>
          <p:cNvPr id="2" name="五边形 17"/>
          <p:cNvSpPr/>
          <p:nvPr/>
        </p:nvSpPr>
        <p:spPr>
          <a:xfrm>
            <a:off x="314325" y="306705"/>
            <a:ext cx="1631315" cy="445135"/>
          </a:xfrm>
          <a:prstGeom prst="homePlate">
            <a:avLst>
              <a:gd name="adj" fmla="val 4249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学习目标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五边形 1"/>
          <p:cNvSpPr/>
          <p:nvPr/>
        </p:nvSpPr>
        <p:spPr>
          <a:xfrm>
            <a:off x="299085" y="291465"/>
            <a:ext cx="1639570" cy="440055"/>
          </a:xfrm>
          <a:prstGeom prst="homePlate">
            <a:avLst>
              <a:gd name="adj" fmla="val 42490"/>
            </a:avLst>
          </a:prstGeom>
          <a:solidFill>
            <a:srgbClr val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交际指导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99085" y="866140"/>
            <a:ext cx="18161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一、复述</a:t>
            </a:r>
            <a:endParaRPr lang="zh-CN" altLang="en-US" sz="3200" b="1"/>
          </a:p>
        </p:txBody>
      </p:sp>
      <p:sp>
        <p:nvSpPr>
          <p:cNvPr id="5" name="文本框 4"/>
          <p:cNvSpPr txBox="1"/>
          <p:nvPr/>
        </p:nvSpPr>
        <p:spPr>
          <a:xfrm>
            <a:off x="299085" y="1675765"/>
            <a:ext cx="3027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1.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什么是复述？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300990" y="2485390"/>
            <a:ext cx="8542655" cy="2391014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>
                <a:lumMod val="75000"/>
              </a:schemeClr>
            </a:solidFill>
            <a:prstDash val="solid"/>
          </a:ln>
        </p:spPr>
        <p:txBody>
          <a:bodyPr wrap="square">
            <a:spAutoFit/>
          </a:bodyPr>
          <a:lstStyle/>
          <a:p>
            <a:pPr algn="just" fontAlgn="auto" hangingPunct="0">
              <a:lnSpc>
                <a:spcPct val="140000"/>
              </a:lnSpc>
            </a:pP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复述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是指在理解、吸收的基础上，把看到的书面材料或听到的口头材料讲给别人听。一般有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详细复述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与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简要复述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两种。</a:t>
            </a:r>
            <a:endParaRPr kumimoji="1" lang="zh-CN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圆角矩形 5"/>
          <p:cNvSpPr/>
          <p:nvPr/>
        </p:nvSpPr>
        <p:spPr>
          <a:xfrm>
            <a:off x="300355" y="464185"/>
            <a:ext cx="8542655" cy="4390747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>
                <a:lumMod val="75000"/>
              </a:schemeClr>
            </a:solidFill>
            <a:prstDash val="solid"/>
          </a:ln>
        </p:spPr>
        <p:txBody>
          <a:bodyPr wrap="square">
            <a:spAutoFit/>
          </a:bodyPr>
          <a:lstStyle/>
          <a:p>
            <a:pPr algn="just" fontAlgn="auto" hangingPunct="0">
              <a:lnSpc>
                <a:spcPct val="150000"/>
              </a:lnSpc>
            </a:pPr>
            <a:r>
              <a:rPr lang="zh-CN" altLang="en-US" sz="2800" spc="-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详细复述：</a:t>
            </a:r>
            <a:r>
              <a:rPr lang="zh-CN" altLang="en-US" sz="2800" spc="-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要求</a:t>
            </a:r>
            <a:r>
              <a:rPr lang="zh-CN" altLang="en-US" sz="2800" spc="-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基本保留原材料内容</a:t>
            </a:r>
            <a:r>
              <a:rPr lang="zh-CN" altLang="en-US" sz="2800" spc="-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，按原材料的</a:t>
            </a:r>
            <a:r>
              <a:rPr lang="zh-CN" altLang="en-US" sz="2800" spc="-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顺序</a:t>
            </a:r>
            <a:r>
              <a:rPr lang="zh-CN" altLang="en-US" sz="2800" spc="-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</a:t>
            </a:r>
            <a:r>
              <a:rPr lang="zh-CN" altLang="en-US" sz="2800" spc="-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结构</a:t>
            </a:r>
            <a:r>
              <a:rPr lang="zh-CN" altLang="en-US" sz="2800" spc="-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等，把内容</a:t>
            </a:r>
            <a:r>
              <a:rPr lang="zh-CN" altLang="en-US" sz="2800" spc="-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完整</a:t>
            </a:r>
            <a:r>
              <a:rPr lang="zh-CN" altLang="en-US" sz="2800" spc="-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</a:t>
            </a:r>
            <a:r>
              <a:rPr lang="zh-CN" altLang="en-US" sz="2800" spc="-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详细</a:t>
            </a:r>
            <a:r>
              <a:rPr lang="zh-CN" altLang="en-US" sz="2800" spc="-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地说出来。    </a:t>
            </a:r>
            <a:endParaRPr lang="en-US" altLang="zh-CN" sz="2800" spc="-1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 fontAlgn="auto" hangingPunct="0">
              <a:lnSpc>
                <a:spcPct val="150000"/>
              </a:lnSpc>
            </a:pPr>
            <a:r>
              <a:rPr lang="zh-CN" altLang="en-US" sz="2800" spc="-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简要复述：</a:t>
            </a:r>
            <a:r>
              <a:rPr lang="zh-CN" altLang="en-US" sz="2800" spc="-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要求在总体把握原材料的基础上，保留主要内容，缩减次要内容，也就是</a:t>
            </a:r>
            <a:r>
              <a:rPr lang="zh-CN" altLang="en-US" sz="2800" spc="-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存干去枝</a:t>
            </a:r>
            <a:r>
              <a:rPr lang="zh-CN" altLang="en-US" sz="2800" spc="-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。这需要对原材料进行分析，叙述时要注意把握</a:t>
            </a:r>
            <a:r>
              <a:rPr lang="zh-CN" altLang="en-US" sz="2800" spc="-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主要信息</a:t>
            </a:r>
            <a:r>
              <a:rPr lang="zh-CN" altLang="en-US" sz="2800" spc="-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和</a:t>
            </a:r>
            <a:r>
              <a:rPr lang="zh-CN" altLang="en-US" sz="2800" spc="-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脉络</a:t>
            </a:r>
            <a:r>
              <a:rPr lang="zh-CN" altLang="en-US" sz="2800" spc="-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，还要辨明次要信息。</a:t>
            </a:r>
            <a:endParaRPr kumimoji="1" lang="zh-CN" sz="2800" spc="-1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93370" y="289560"/>
            <a:ext cx="42468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2.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分析复述的侧重点。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293370" y="1046480"/>
            <a:ext cx="8542655" cy="3680225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>
                <a:lumMod val="75000"/>
              </a:schemeClr>
            </a:solidFill>
            <a:prstDash val="solid"/>
          </a:ln>
        </p:spPr>
        <p:txBody>
          <a:bodyPr wrap="square">
            <a:spAutoFit/>
          </a:bodyPr>
          <a:lstStyle/>
          <a:p>
            <a:pPr algn="just" fontAlgn="auto" hangingPunct="0">
              <a:lnSpc>
                <a:spcPct val="150000"/>
              </a:lnSpc>
            </a:pPr>
            <a:r>
              <a:rPr lang="zh-CN" altLang="en-US" sz="2800" spc="-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记叙性的材料</a:t>
            </a:r>
            <a:r>
              <a:rPr lang="zh-CN" altLang="en-US" sz="2800" spc="-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，要抓住主要人物，按事情的主线叙述；</a:t>
            </a:r>
            <a:endParaRPr lang="en-US" altLang="zh-CN" sz="2800" spc="-1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 fontAlgn="auto" hangingPunct="0">
              <a:lnSpc>
                <a:spcPct val="150000"/>
              </a:lnSpc>
            </a:pPr>
            <a:r>
              <a:rPr lang="zh-CN" altLang="en-US" sz="2800" spc="-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议论性的材料</a:t>
            </a:r>
            <a:r>
              <a:rPr lang="zh-CN" altLang="en-US" sz="2800" spc="-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，要针对主要观点和论据做陈述；</a:t>
            </a:r>
            <a:endParaRPr lang="en-US" altLang="zh-CN" sz="2800" spc="-1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 fontAlgn="auto" hangingPunct="0">
              <a:lnSpc>
                <a:spcPct val="150000"/>
              </a:lnSpc>
            </a:pPr>
            <a:r>
              <a:rPr lang="zh-CN" altLang="en-US" sz="2800" spc="-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说明性的材料</a:t>
            </a:r>
            <a:r>
              <a:rPr lang="zh-CN" altLang="en-US" sz="2800" spc="-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，可抓住事物的主要特征来说。一些优美的修辞或者连接性的段落，均可舍去。</a:t>
            </a:r>
            <a:endParaRPr kumimoji="1" lang="zh-CN" sz="2800" spc="-1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圆角矩形 2"/>
          <p:cNvSpPr/>
          <p:nvPr/>
        </p:nvSpPr>
        <p:spPr>
          <a:xfrm>
            <a:off x="300990" y="1320800"/>
            <a:ext cx="8477885" cy="3164022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>
                <a:lumMod val="75000"/>
              </a:schemeClr>
            </a:solidFill>
            <a:prstDash val="solid"/>
          </a:ln>
        </p:spPr>
        <p:txBody>
          <a:bodyPr wrap="square">
            <a:spAutoFit/>
          </a:bodyPr>
          <a:lstStyle/>
          <a:p>
            <a:pPr algn="just" fontAlgn="auto" hangingPunct="0">
              <a:lnSpc>
                <a:spcPct val="140000"/>
              </a:lnSpc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1.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内容和思路完全符合原文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，忠实于原作；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 fontAlgn="auto" hangingPunct="0">
              <a:lnSpc>
                <a:spcPct val="140000"/>
              </a:lnSpc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2.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保留故事中的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重点部分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；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 fontAlgn="auto" hangingPunct="0">
              <a:lnSpc>
                <a:spcPct val="140000"/>
              </a:lnSpc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3.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适当穿插对话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；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 fontAlgn="auto" hangingPunct="0">
              <a:lnSpc>
                <a:spcPct val="140000"/>
              </a:lnSpc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4.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将文中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部分书面语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转化成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口语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等。</a:t>
            </a:r>
            <a:endParaRPr kumimoji="1" lang="zh-CN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0990" y="336550"/>
            <a:ext cx="4653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3.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复述注意事项有哪些？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95910" y="346075"/>
            <a:ext cx="18161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kumimoji="1" sz="3200" b="1" err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二、转述</a:t>
            </a:r>
            <a:endParaRPr kumimoji="1" lang="zh-CN" altLang="en-US" sz="3200" b="1" err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5910" y="1296670"/>
            <a:ext cx="28244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en-US" altLang="zh-CN" sz="3200" err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1.</a:t>
            </a:r>
            <a:r>
              <a:rPr kumimoji="1" lang="zh-CN" sz="3200" err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什么是</a:t>
            </a:r>
            <a:r>
              <a:rPr kumimoji="1" sz="3200" err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转述</a:t>
            </a:r>
            <a:r>
              <a:rPr kumimoji="1" lang="en-US" sz="3200" err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?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758825" y="2247265"/>
            <a:ext cx="7258685" cy="872133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>
                <a:lumMod val="75000"/>
              </a:schemeClr>
            </a:solidFill>
            <a:prstDash val="solid"/>
          </a:ln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</a:pPr>
            <a:r>
              <a:rPr kumimoji="1" lang="zh-CN" sz="3200" err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转述</a:t>
            </a:r>
            <a:r>
              <a:rPr kumimoji="1" lang="zh-CN" sz="3200" err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就是</a:t>
            </a:r>
            <a:r>
              <a:rPr kumimoji="1" sz="3200" err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把别人的话说给另外的人听</a:t>
            </a:r>
            <a:r>
              <a:rPr kumimoji="1" lang="zh-CN" sz="3200" err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kumimoji="1" lang="zh-CN" sz="3200" err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ags/tag1.xml><?xml version="1.0" encoding="utf-8"?>
<p:tagLst xmlns:p="http://schemas.openxmlformats.org/presentationml/2006/main">
  <p:tag name="MH" val="20150828150733"/>
  <p:tag name="MH_LIBRARY" val="GRAPHIC"/>
  <p:tag name="MH_ORDER" val="文本框 19"/>
</p:tagLst>
</file>

<file path=ppt/tags/tag2.xml><?xml version="1.0" encoding="utf-8"?>
<p:tagLst xmlns:p="http://schemas.openxmlformats.org/presentationml/2006/main">
  <p:tag name="MH" val="20150828150733"/>
  <p:tag name="MH_LIBRARY" val="GRAPHIC"/>
  <p:tag name="MH_ORDER" val="文本框 21"/>
</p:tagLst>
</file>

<file path=ppt/tags/tag3.xml><?xml version="1.0" encoding="utf-8"?>
<p:tagLst xmlns:p="http://schemas.openxmlformats.org/presentationml/2006/main">
  <p:tag name="MH" val="20150828150733"/>
  <p:tag name="MH_LIBRARY" val="GRAPHIC"/>
  <p:tag name="MH_ORDER" val="文本框 22"/>
</p:tagLst>
</file>

<file path=ppt/tags/tag4.xml><?xml version="1.0" encoding="utf-8"?>
<p:tagLst xmlns:p="http://schemas.openxmlformats.org/presentationml/2006/main">
  <p:tag name="MH" val="20150828150733"/>
  <p:tag name="MH_LIBRARY" val="GRAPHIC"/>
  <p:tag name="MH_ORDER" val="文本框 22"/>
</p:tagLst>
</file>

<file path=ppt/tags/tag5.xml><?xml version="1.0" encoding="utf-8"?>
<p:tagLst xmlns:p="http://schemas.openxmlformats.org/presentationml/2006/main">
  <p:tag name="MH" val="20150828150733"/>
  <p:tag name="MH_LIBRARY" val="GRAPHIC"/>
  <p:tag name="MH_ORDER" val="文本框 18"/>
</p:tagLst>
</file>

<file path=ppt/tags/tag6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20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 w="28575" cap="flat">
          <a:solidFill>
            <a:schemeClr val="accent1">
              <a:lumMod val="75000"/>
            </a:schemeClr>
          </a:solidFill>
          <a:prstDash val="solid"/>
          <a:round/>
        </a:ln>
      </a:spPr>
      <a:bodyPr wrap="square">
        <a:spAutoFit/>
      </a:bodyPr>
      <a:lstStyle>
        <a:defPPr marL="12700" indent="-12700">
          <a:defRPr kumimoji="1" sz="2800" spc="-200" dirty="0">
            <a:solidFill>
              <a:prstClr val="black"/>
            </a:solidFill>
            <a:latin typeface="Times New Roman" panose="02020603050405020304" charset="0"/>
            <a:ea typeface="楷体" panose="02010609060101010101" pitchFamily="49" charset="-122"/>
            <a:sym typeface="+mn-ea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100</Paragraphs>
  <Slides>32</Slides>
  <Notes>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baseType="lpstr" size="40">
      <vt:lpstr>Arial</vt:lpstr>
      <vt:lpstr>Calibri Light</vt:lpstr>
      <vt:lpstr>Calibri</vt:lpstr>
      <vt:lpstr>楷体</vt:lpstr>
      <vt:lpstr>黑体</vt:lpstr>
      <vt:lpstr>Times New Roman</vt:lpstr>
      <vt:lpstr>宋体</vt:lpstr>
      <vt:lpstr>20_Office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2021-06-04T06:20:44.942</cp:lastPrinted>
  <dcterms:created xsi:type="dcterms:W3CDTF">2021-06-04T06:20:44Z</dcterms:created>
  <dcterms:modified xsi:type="dcterms:W3CDTF">2021-06-03T22:20:48Z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