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18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0"/>
  </p:notesMasterIdLst>
  <p:sldIdLst>
    <p:sldId id="258" r:id="rId2"/>
    <p:sldId id="286" r:id="rId3"/>
    <p:sldId id="287" r:id="rId4"/>
    <p:sldId id="288" r:id="rId5"/>
    <p:sldId id="289" r:id="rId6"/>
    <p:sldId id="290" r:id="rId7"/>
    <p:sldId id="301" r:id="rId8"/>
    <p:sldId id="302" r:id="rId9"/>
    <p:sldId id="310" r:id="rId10"/>
    <p:sldId id="304" r:id="rId11"/>
    <p:sldId id="305" r:id="rId12"/>
    <p:sldId id="306" r:id="rId13"/>
    <p:sldId id="307" r:id="rId14"/>
    <p:sldId id="308" r:id="rId15"/>
    <p:sldId id="309" r:id="rId16"/>
    <p:sldId id="303" r:id="rId17"/>
    <p:sldId id="313" r:id="rId18"/>
    <p:sldId id="314" r:id="rId19"/>
    <p:sldId id="295" r:id="rId20"/>
    <p:sldId id="315" r:id="rId21"/>
    <p:sldId id="316" r:id="rId22"/>
    <p:sldId id="317" r:id="rId23"/>
    <p:sldId id="318" r:id="rId24"/>
    <p:sldId id="311" r:id="rId25"/>
    <p:sldId id="312" r:id="rId26"/>
    <p:sldId id="294" r:id="rId27"/>
    <p:sldId id="296" r:id="rId28"/>
    <p:sldId id="297" r:id="rId29"/>
  </p:sldIdLst>
  <p:sldSz cx="12192000" cy="6858000"/>
  <p:notesSz cx="6858000" cy="9144000"/>
  <p:embeddedFontLst>
    <p:embeddedFont>
      <p:font typeface="字魂36号-正文宋楷" charset="-122"/>
      <p:regular r:id="rId31"/>
    </p:embeddedFont>
    <p:embeddedFont>
      <p:font typeface="字魂58号-创中黑" charset="-122"/>
      <p:regular r:id="rId32"/>
    </p:embeddedFont>
    <p:embeddedFont>
      <p:font typeface="仿宋" charset="-122"/>
      <p:regular r:id="rId33"/>
    </p:embeddedFont>
    <p:embeddedFont>
      <p:font typeface="楷体" charset="-122"/>
      <p:regular r:id="rId34"/>
    </p:embeddedFont>
    <p:embeddedFont>
      <p:font typeface="字魂59号-创粗黑" charset="-122"/>
      <p:regular r:id="rId35"/>
    </p:embeddedFont>
    <p:embeddedFont>
      <p:font typeface="字魂86号-杨任东楷书" charset="-122"/>
      <p:regular r:id="rId36"/>
    </p:embeddedFont>
    <p:embeddedFont>
      <p:font typeface="等线" charset="-122"/>
      <p:regular r:id="rId37"/>
    </p:embeddedFont>
  </p:embeddedFontLst>
  <p:custDataLst>
    <p:tags r:id="rId3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napToGrid="0">
      <p:cViewPr>
        <p:scale>
          <a:sx n="70" d="100"/>
          <a:sy n="70" d="100"/>
        </p:scale>
        <p:origin x="396" y="-32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4.fntdata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3.fntdata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2.fntdata"/><Relationship Id="rId37" Type="http://schemas.openxmlformats.org/officeDocument/2006/relationships/font" Target="fonts/font7.fntdata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font" Target="fonts/font5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11B07E-B486-4E01-80B5-F0DF27795921}" type="datetimeFigureOut">
              <a:rPr lang="zh-CN" altLang="en-US" smtClean="0"/>
              <a:t>2021-2-21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7DE1E8-1B41-4BEC-9047-9AC84CF48E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7681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B10B4A-0904-4E9E-A428-EA3E6B848F06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B10B4A-0904-4E9E-A428-EA3E6B848F06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403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>
              <a:ea typeface="等线" charset="0"/>
            </a:endParaRPr>
          </a:p>
        </p:txBody>
      </p:sp>
      <p:sp>
        <p:nvSpPr>
          <p:cNvPr id="44036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/>
              <a:t>17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>
              <a:ea typeface="等线" charset="0"/>
            </a:endParaRPr>
          </a:p>
        </p:txBody>
      </p:sp>
      <p:sp>
        <p:nvSpPr>
          <p:cNvPr id="46084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/>
              <a:t>18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B10B4A-0904-4E9E-A428-EA3E6B848F06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813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>
              <a:ea typeface="等线" charset="0"/>
            </a:endParaRPr>
          </a:p>
        </p:txBody>
      </p:sp>
      <p:sp>
        <p:nvSpPr>
          <p:cNvPr id="48132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/>
              <a:t>20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5222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>
              <a:ea typeface="等线" charset="0"/>
            </a:endParaRPr>
          </a:p>
        </p:txBody>
      </p:sp>
      <p:sp>
        <p:nvSpPr>
          <p:cNvPr id="52228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/>
              <a:t>21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>
              <a:ea typeface="等线" charset="0"/>
            </a:endParaRPr>
          </a:p>
        </p:txBody>
      </p:sp>
      <p:sp>
        <p:nvSpPr>
          <p:cNvPr id="54276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/>
              <a:t>22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6451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>
              <a:ea typeface="等线" charset="0"/>
            </a:endParaRPr>
          </a:p>
        </p:txBody>
      </p:sp>
      <p:sp>
        <p:nvSpPr>
          <p:cNvPr id="64516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/>
              <a:t>23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B10B4A-0904-4E9E-A428-EA3E6B848F06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B10B4A-0904-4E9E-A428-EA3E6B848F06}" type="slidenum">
              <a:rPr lang="zh-CN" altLang="en-US" smtClean="0"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B10B4A-0904-4E9E-A428-EA3E6B848F06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B10B4A-0904-4E9E-A428-EA3E6B848F06}" type="slidenum">
              <a:rPr lang="zh-CN" altLang="en-US" smtClean="0"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B10B4A-0904-4E9E-A428-EA3E6B848F06}" type="slidenum">
              <a:rPr lang="zh-CN" altLang="en-US" smtClean="0"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B10B4A-0904-4E9E-A428-EA3E6B848F06}" type="slidenum">
              <a:rPr lang="zh-CN" altLang="en-US" smtClean="0"/>
              <a:t>28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B10B4A-0904-4E9E-A428-EA3E6B848F06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B10B4A-0904-4E9E-A428-EA3E6B848F06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B10B4A-0904-4E9E-A428-EA3E6B848F06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B10B4A-0904-4E9E-A428-EA3E6B848F06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B10B4A-0904-4E9E-A428-EA3E6B848F06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B10B4A-0904-4E9E-A428-EA3E6B848F06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B10B4A-0904-4E9E-A428-EA3E6B848F06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F977D-17CB-46BE-8439-19210EE1E719}" type="datetimeFigureOut">
              <a:rPr lang="zh-CN" altLang="en-US" smtClean="0"/>
              <a:t>2021-2-21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1ECEF-AA8C-40CF-A0E6-F1419A779C5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3000">
        <p:random/>
      </p:transition>
    </mc:Choice>
    <mc:Fallback xmlns:p15="http://schemas.microsoft.com/office/powerpoint/2012/main" xmlns="">
      <p:transition spd="slow" advClick="0" advTm="3300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F977D-17CB-46BE-8439-19210EE1E719}" type="datetimeFigureOut">
              <a:rPr lang="zh-CN" altLang="en-US" smtClean="0"/>
              <a:t>2021-2-21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1ECEF-AA8C-40CF-A0E6-F1419A779C5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3000">
        <p:random/>
      </p:transition>
    </mc:Choice>
    <mc:Fallback xmlns:p15="http://schemas.microsoft.com/office/powerpoint/2012/main" xmlns="">
      <p:transition spd="slow" advClick="0" advTm="3300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F977D-17CB-46BE-8439-19210EE1E719}" type="datetimeFigureOut">
              <a:rPr lang="zh-CN" altLang="en-US" smtClean="0"/>
              <a:t>2021-2-21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1ECEF-AA8C-40CF-A0E6-F1419A779C5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3000">
        <p:random/>
      </p:transition>
    </mc:Choice>
    <mc:Fallback xmlns:p15="http://schemas.microsoft.com/office/powerpoint/2012/main" xmlns="">
      <p:transition spd="slow" advClick="0" advTm="3300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3000">
        <p:random/>
      </p:transition>
    </mc:Choice>
    <mc:Fallback xmlns:p15="http://schemas.microsoft.com/office/powerpoint/2012/main" xmlns="">
      <p:transition spd="slow" advClick="0" advTm="3300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503238" y="596900"/>
            <a:ext cx="11185525" cy="5730875"/>
            <a:chOff x="792" y="939"/>
            <a:chExt cx="17616" cy="9027"/>
          </a:xfrm>
        </p:grpSpPr>
        <p:sp>
          <p:nvSpPr>
            <p:cNvPr id="9" name="矩形 8"/>
            <p:cNvSpPr/>
            <p:nvPr/>
          </p:nvSpPr>
          <p:spPr>
            <a:xfrm>
              <a:off x="792" y="939"/>
              <a:ext cx="17616" cy="902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792" y="939"/>
              <a:ext cx="17616" cy="902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7" name="图片 6" descr="背景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050" y="-4762"/>
            <a:ext cx="12215813" cy="2228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2F288E0-7875-42C4-84C8-98DBBD3BF4D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t>2021-2-21</a:t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D9BB5D0-35E4-459D-AEF3-FE4D7C45CC1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9" presetClass="entr" presetSubtype="0" fill="hold" nodeType="afterEffect"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F977D-17CB-46BE-8439-19210EE1E719}" type="datetimeFigureOut">
              <a:rPr lang="zh-CN" altLang="en-US" smtClean="0"/>
              <a:t>2021-2-21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1ECEF-AA8C-40CF-A0E6-F1419A779C5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3000">
        <p:random/>
      </p:transition>
    </mc:Choice>
    <mc:Fallback xmlns:p15="http://schemas.microsoft.com/office/powerpoint/2012/main" xmlns="">
      <p:transition spd="slow" advClick="0" advTm="33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F977D-17CB-46BE-8439-19210EE1E719}" type="datetimeFigureOut">
              <a:rPr lang="zh-CN" altLang="en-US" smtClean="0"/>
              <a:t>2021-2-21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1ECEF-AA8C-40CF-A0E6-F1419A779C5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3000">
        <p:random/>
      </p:transition>
    </mc:Choice>
    <mc:Fallback xmlns:p15="http://schemas.microsoft.com/office/powerpoint/2012/main" xmlns="">
      <p:transition spd="slow" advClick="0" advTm="33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F977D-17CB-46BE-8439-19210EE1E719}" type="datetimeFigureOut">
              <a:rPr lang="zh-CN" altLang="en-US" smtClean="0"/>
              <a:t>2021-2-21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1ECEF-AA8C-40CF-A0E6-F1419A779C5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3000">
        <p:random/>
      </p:transition>
    </mc:Choice>
    <mc:Fallback xmlns:p15="http://schemas.microsoft.com/office/powerpoint/2012/main" xmlns="">
      <p:transition spd="slow" advClick="0" advTm="33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F977D-17CB-46BE-8439-19210EE1E719}" type="datetimeFigureOut">
              <a:rPr lang="zh-CN" altLang="en-US" smtClean="0"/>
              <a:t>2021-2-21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1ECEF-AA8C-40CF-A0E6-F1419A779C5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3000">
        <p:random/>
      </p:transition>
    </mc:Choice>
    <mc:Fallback xmlns:p15="http://schemas.microsoft.com/office/powerpoint/2012/main" xmlns="">
      <p:transition spd="slow" advClick="0" advTm="3300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F977D-17CB-46BE-8439-19210EE1E719}" type="datetimeFigureOut">
              <a:rPr lang="zh-CN" altLang="en-US" smtClean="0"/>
              <a:t>2021-2-21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1ECEF-AA8C-40CF-A0E6-F1419A779C5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3000">
        <p:random/>
      </p:transition>
    </mc:Choice>
    <mc:Fallback xmlns:p15="http://schemas.microsoft.com/office/powerpoint/2012/main" xmlns="">
      <p:transition spd="slow" advClick="0" advTm="3300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F977D-17CB-46BE-8439-19210EE1E719}" type="datetimeFigureOut">
              <a:rPr lang="zh-CN" altLang="en-US" smtClean="0"/>
              <a:t>2021-2-21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1ECEF-AA8C-40CF-A0E6-F1419A779C5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3000">
        <p:random/>
      </p:transition>
    </mc:Choice>
    <mc:Fallback xmlns:p15="http://schemas.microsoft.com/office/powerpoint/2012/main" xmlns="">
      <p:transition spd="slow" advClick="0" advTm="3300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F977D-17CB-46BE-8439-19210EE1E719}" type="datetimeFigureOut">
              <a:rPr lang="zh-CN" altLang="en-US" smtClean="0"/>
              <a:t>2021-2-21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1ECEF-AA8C-40CF-A0E6-F1419A779C5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3000">
        <p:random/>
      </p:transition>
    </mc:Choice>
    <mc:Fallback xmlns:p15="http://schemas.microsoft.com/office/powerpoint/2012/main" xmlns="">
      <p:transition spd="slow" advClick="0" advTm="3300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F977D-17CB-46BE-8439-19210EE1E719}" type="datetimeFigureOut">
              <a:rPr lang="zh-CN" altLang="en-US" smtClean="0"/>
              <a:t>2021-2-21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1ECEF-AA8C-40CF-A0E6-F1419A779C5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3000">
        <p:random/>
      </p:transition>
    </mc:Choice>
    <mc:Fallback xmlns:p15="http://schemas.microsoft.com/office/powerpoint/2012/main" xmlns="">
      <p:transition spd="slow" advClick="0" advTm="33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2F977D-17CB-46BE-8439-19210EE1E719}" type="datetimeFigureOut">
              <a:rPr lang="zh-CN" altLang="en-US" smtClean="0"/>
              <a:t>2021-2-21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21ECEF-AA8C-40CF-A0E6-F1419A779C53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33000">
        <p:random/>
      </p:transition>
    </mc:Choice>
    <mc:Fallback xmlns:p15="http://schemas.microsoft.com/office/powerpoint/2012/main" xmlns="">
      <p:transition spd="slow" advClick="0" advTm="33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20.png"/><Relationship Id="rId5" Type="http://schemas.openxmlformats.org/officeDocument/2006/relationships/image" Target="../media/image12.png"/><Relationship Id="rId4" Type="http://schemas.openxmlformats.org/officeDocument/2006/relationships/notesSlide" Target="../notesSlides/notesSlide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1.jpeg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8.png"/><Relationship Id="rId4" Type="http://schemas.openxmlformats.org/officeDocument/2006/relationships/audio" Target="../media/audio4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20.png"/><Relationship Id="rId5" Type="http://schemas.openxmlformats.org/officeDocument/2006/relationships/image" Target="../media/image12.png"/><Relationship Id="rId4" Type="http://schemas.openxmlformats.org/officeDocument/2006/relationships/notesSlide" Target="../notesSlides/notesSlide1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image" Target="../media/image20.png"/><Relationship Id="rId5" Type="http://schemas.openxmlformats.org/officeDocument/2006/relationships/image" Target="../media/image12.png"/><Relationship Id="rId4" Type="http://schemas.openxmlformats.org/officeDocument/2006/relationships/notesSlide" Target="../notesSlides/notesSlide1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490" y="3976247"/>
            <a:ext cx="1669584" cy="1458572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21788">
            <a:off x="2197323" y="6231875"/>
            <a:ext cx="762453" cy="573054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473254">
            <a:off x="2590602" y="4275424"/>
            <a:ext cx="785155" cy="590117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95337">
            <a:off x="2238642" y="5093658"/>
            <a:ext cx="1016000" cy="763618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9184">
            <a:off x="1387937" y="5486273"/>
            <a:ext cx="714092" cy="536706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473254">
            <a:off x="196364" y="5596581"/>
            <a:ext cx="785155" cy="59011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22570" y="2178685"/>
            <a:ext cx="6868795" cy="2527935"/>
          </a:xfrm>
          <a:prstGeom prst="rect">
            <a:avLst/>
          </a:prstGeom>
          <a:solidFill>
            <a:schemeClr val="accent1">
              <a:lumMod val="40000"/>
              <a:lumOff val="6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455337">
            <a:off x="719722" y="3602678"/>
            <a:ext cx="1016000" cy="76361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9184">
            <a:off x="5396865" y="4429125"/>
            <a:ext cx="1185545" cy="890905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5041179" y="2350393"/>
            <a:ext cx="7412938" cy="1879600"/>
            <a:chOff x="2365924" y="2058478"/>
            <a:chExt cx="7412938" cy="1879600"/>
          </a:xfrm>
        </p:grpSpPr>
        <p:sp>
          <p:nvSpPr>
            <p:cNvPr id="9" name="文本框 8"/>
            <p:cNvSpPr txBox="1"/>
            <p:nvPr/>
          </p:nvSpPr>
          <p:spPr>
            <a:xfrm>
              <a:off x="2365924" y="2204672"/>
              <a:ext cx="1415772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9600">
                  <a:effectLst>
                    <a:outerShdw blurRad="139700" dist="38100" dir="2700000" sx="101000" sy="101000" algn="tl" rotWithShape="0">
                      <a:prstClr val="black">
                        <a:alpha val="20000"/>
                      </a:prstClr>
                    </a:outerShdw>
                  </a:effectLst>
                  <a:latin typeface="禹卫书法行书简体" panose="02000603000000000000" pitchFamily="2" charset="-122"/>
                  <a:ea typeface="禹卫书法行书简体" panose="02000603000000000000" pitchFamily="2" charset="-122"/>
                </a:rPr>
                <a:t>《</a:t>
              </a:r>
              <a:endParaRPr lang="zh-CN" altLang="en-US" sz="9600">
                <a:effectLst>
                  <a:outerShdw blurRad="139700" dist="38100" dir="2700000" sx="101000" sy="101000" algn="tl" rotWithShape="0">
                    <a:prstClr val="black">
                      <a:alpha val="20000"/>
                    </a:prstClr>
                  </a:outerShdw>
                </a:effectLst>
                <a:latin typeface="禹卫书法行书简体" panose="02000603000000000000" pitchFamily="2" charset="-122"/>
                <a:ea typeface="禹卫书法行书简体" panose="02000603000000000000" pitchFamily="2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512321" y="2058478"/>
              <a:ext cx="1643380" cy="18611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1500">
                  <a:effectLst>
                    <a:outerShdw blurRad="139700" dist="38100" dir="2700000" sx="101000" sy="101000" algn="tl" rotWithShape="0">
                      <a:prstClr val="black">
                        <a:alpha val="20000"/>
                      </a:prstClr>
                    </a:outerShdw>
                  </a:effectLst>
                  <a:latin typeface="字魂86号-杨任东楷书" panose="00000500000000000000" charset="-122"/>
                  <a:ea typeface="字魂86号-杨任东楷书" panose="00000500000000000000" charset="-122"/>
                </a:rPr>
                <a:t>诗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4995951" y="2213562"/>
              <a:ext cx="1402080" cy="15684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9600">
                  <a:effectLst>
                    <a:outerShdw blurRad="139700" dist="38100" dir="2700000" sx="101000" sy="101000" algn="tl" rotWithShape="0">
                      <a:prstClr val="black">
                        <a:alpha val="20000"/>
                      </a:prstClr>
                    </a:outerShdw>
                  </a:effectLst>
                  <a:latin typeface="字魂86号-杨任东楷书" panose="00000500000000000000" charset="-122"/>
                  <a:ea typeface="字魂86号-杨任东楷书" panose="00000500000000000000" charset="-122"/>
                </a:rPr>
                <a:t>经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6410767" y="2204672"/>
              <a:ext cx="498855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9600">
                  <a:effectLst>
                    <a:outerShdw blurRad="139700" dist="38100" dir="2700000" sx="101000" sy="101000" algn="tl" rotWithShape="0">
                      <a:prstClr val="black">
                        <a:alpha val="20000"/>
                      </a:prstClr>
                    </a:outerShdw>
                  </a:effectLst>
                  <a:latin typeface="禹卫书法行书简体" panose="02000603000000000000" pitchFamily="2" charset="-122"/>
                  <a:ea typeface="禹卫书法行书简体" panose="02000603000000000000" pitchFamily="2" charset="-122"/>
                </a:rPr>
                <a:t>·</a:t>
              </a:r>
              <a:endParaRPr lang="zh-CN" altLang="en-US" sz="9600">
                <a:effectLst>
                  <a:outerShdw blurRad="139700" dist="38100" dir="2700000" sx="101000" sy="101000" algn="tl" rotWithShape="0">
                    <a:prstClr val="black">
                      <a:alpha val="20000"/>
                    </a:prstClr>
                  </a:outerShdw>
                </a:effectLst>
                <a:latin typeface="禹卫书法行书简体" panose="02000603000000000000" pitchFamily="2" charset="-122"/>
                <a:ea typeface="禹卫书法行书简体" panose="02000603000000000000" pitchFamily="2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6932976" y="2076893"/>
              <a:ext cx="1643380" cy="18611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1500">
                  <a:effectLst>
                    <a:outerShdw blurRad="139700" dist="38100" dir="2700000" sx="101000" sy="101000" algn="tl" rotWithShape="0">
                      <a:prstClr val="black">
                        <a:alpha val="20000"/>
                      </a:prstClr>
                    </a:outerShdw>
                  </a:effectLst>
                  <a:latin typeface="字魂86号-杨任东楷书" panose="00000500000000000000" charset="-122"/>
                  <a:ea typeface="字魂86号-杨任东楷书" panose="00000500000000000000" charset="-122"/>
                </a:rPr>
                <a:t>氓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8363089" y="2214197"/>
              <a:ext cx="1415773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9600">
                  <a:effectLst>
                    <a:outerShdw blurRad="139700" dist="38100" dir="2700000" sx="101000" sy="101000" algn="tl" rotWithShape="0">
                      <a:prstClr val="black">
                        <a:alpha val="20000"/>
                      </a:prstClr>
                    </a:outerShdw>
                  </a:effectLst>
                  <a:latin typeface="禹卫书法行书简体" panose="02000603000000000000" pitchFamily="2" charset="-122"/>
                  <a:ea typeface="禹卫书法行书简体" panose="02000603000000000000" pitchFamily="2" charset="-122"/>
                </a:rPr>
                <a:t>》</a:t>
              </a:r>
              <a:endParaRPr lang="zh-CN" altLang="en-US" sz="9600">
                <a:effectLst>
                  <a:outerShdw blurRad="139700" dist="38100" dir="2700000" sx="101000" sy="101000" algn="tl" rotWithShape="0">
                    <a:prstClr val="black">
                      <a:alpha val="20000"/>
                    </a:prstClr>
                  </a:outerShdw>
                </a:effectLst>
                <a:latin typeface="禹卫书法行书简体" panose="02000603000000000000" pitchFamily="2" charset="-122"/>
                <a:ea typeface="禹卫书法行书简体" panose="02000603000000000000" pitchFamily="2" charset="-122"/>
              </a:endParaRPr>
            </a:p>
          </p:txBody>
        </p:sp>
      </p:grpSp>
      <p:pic>
        <p:nvPicPr>
          <p:cNvPr id="26" name="图片 25" descr="aa658c3b0bb057559722608898f365be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91230" y="4398010"/>
            <a:ext cx="3215005" cy="3215005"/>
          </a:xfrm>
          <a:prstGeom prst="rect">
            <a:avLst/>
          </a:prstGeom>
        </p:spPr>
      </p:pic>
      <p:pic>
        <p:nvPicPr>
          <p:cNvPr id="27" name="图片 26" descr="aa658c3b0bb057559722608898f365be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01903" y="3293610"/>
            <a:ext cx="2823845" cy="2823845"/>
          </a:xfrm>
          <a:prstGeom prst="rect">
            <a:avLst/>
          </a:prstGeom>
        </p:spPr>
      </p:pic>
      <p:pic>
        <p:nvPicPr>
          <p:cNvPr id="30" name="图片 29" descr="aa658c3b0bb057559722608898f365be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73908" y="353532"/>
            <a:ext cx="3646170" cy="364617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28844" y="0"/>
            <a:ext cx="2324683" cy="443719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3000">
        <p:random/>
      </p:transition>
    </mc:Choice>
    <mc:Fallback xmlns:p15="http://schemas.microsoft.com/office/powerpoint/2012/main" xmlns="">
      <p:transition spd="slow" advClick="0" advTm="3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背景图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9845" y="-635"/>
            <a:ext cx="12454255" cy="6972935"/>
          </a:xfrm>
          <a:prstGeom prst="rect">
            <a:avLst/>
          </a:prstGeom>
        </p:spPr>
      </p:pic>
      <p:sp>
        <p:nvSpPr>
          <p:cNvPr id="135170" name="文本框 135169"/>
          <p:cNvSpPr txBox="1"/>
          <p:nvPr/>
        </p:nvSpPr>
        <p:spPr>
          <a:xfrm>
            <a:off x="1919288" y="1773238"/>
            <a:ext cx="8312150" cy="20612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333333"/>
                </a:solidFill>
                <a:latin typeface="Times New Roman" pitchFamily="18" charset="0"/>
              </a:rPr>
              <a:t>        </a:t>
            </a:r>
            <a:r>
              <a:rPr lang="zh-CN" altLang="en-US" sz="3200">
                <a:solidFill>
                  <a:srgbClr val="0000CC"/>
                </a:solidFill>
                <a:latin typeface="Times New Roman" pitchFamily="18" charset="0"/>
              </a:rPr>
              <a:t>氓</a:t>
            </a:r>
            <a:r>
              <a:rPr lang="zh-CN" altLang="en-US" sz="3200">
                <a:solidFill>
                  <a:srgbClr val="FF3300"/>
                </a:solidFill>
                <a:latin typeface="Times New Roman" pitchFamily="18" charset="0"/>
              </a:rPr>
              <a:t>之</a:t>
            </a:r>
            <a:r>
              <a:rPr lang="zh-CN" altLang="en-US" sz="3200">
                <a:solidFill>
                  <a:srgbClr val="0000CC"/>
                </a:solidFill>
                <a:latin typeface="Times New Roman" pitchFamily="18" charset="0"/>
              </a:rPr>
              <a:t>蚩蚩</a:t>
            </a:r>
            <a:r>
              <a:rPr lang="zh-CN" altLang="en-US" sz="3200">
                <a:solidFill>
                  <a:srgbClr val="333333"/>
                </a:solidFill>
                <a:latin typeface="Times New Roman" pitchFamily="18" charset="0"/>
              </a:rPr>
              <a:t>，抱</a:t>
            </a:r>
            <a:r>
              <a:rPr lang="zh-CN" altLang="en-US" sz="3200">
                <a:solidFill>
                  <a:srgbClr val="0000CC"/>
                </a:solidFill>
                <a:latin typeface="Times New Roman" pitchFamily="18" charset="0"/>
              </a:rPr>
              <a:t>布贸</a:t>
            </a:r>
            <a:r>
              <a:rPr lang="zh-CN" altLang="en-US" sz="3200">
                <a:solidFill>
                  <a:srgbClr val="333333"/>
                </a:solidFill>
                <a:latin typeface="Times New Roman" pitchFamily="18" charset="0"/>
              </a:rPr>
              <a:t>丝。</a:t>
            </a:r>
            <a:r>
              <a:rPr lang="zh-CN" altLang="en-US" sz="3200">
                <a:solidFill>
                  <a:srgbClr val="0000CC"/>
                </a:solidFill>
                <a:latin typeface="Times New Roman" pitchFamily="18" charset="0"/>
              </a:rPr>
              <a:t>匪</a:t>
            </a:r>
            <a:r>
              <a:rPr lang="zh-CN" altLang="en-US" sz="3200">
                <a:solidFill>
                  <a:srgbClr val="333333"/>
                </a:solidFill>
                <a:latin typeface="Times New Roman" pitchFamily="18" charset="0"/>
              </a:rPr>
              <a:t>来贸丝，来</a:t>
            </a:r>
            <a:r>
              <a:rPr lang="zh-CN" altLang="en-US" sz="3200">
                <a:solidFill>
                  <a:srgbClr val="0000CC"/>
                </a:solidFill>
                <a:latin typeface="Times New Roman" pitchFamily="18" charset="0"/>
              </a:rPr>
              <a:t>即</a:t>
            </a:r>
            <a:r>
              <a:rPr lang="zh-CN" altLang="en-US" sz="3200">
                <a:solidFill>
                  <a:srgbClr val="333333"/>
                </a:solidFill>
                <a:latin typeface="Times New Roman" pitchFamily="18" charset="0"/>
              </a:rPr>
              <a:t>我</a:t>
            </a:r>
          </a:p>
          <a:p>
            <a:r>
              <a:rPr lang="zh-CN" altLang="en-US" sz="3200">
                <a:solidFill>
                  <a:srgbClr val="0000CC"/>
                </a:solidFill>
                <a:latin typeface="Times New Roman" pitchFamily="18" charset="0"/>
              </a:rPr>
              <a:t>谋</a:t>
            </a:r>
            <a:r>
              <a:rPr lang="zh-CN" altLang="en-US" sz="3200">
                <a:solidFill>
                  <a:srgbClr val="333333"/>
                </a:solidFill>
                <a:latin typeface="Times New Roman" pitchFamily="18" charset="0"/>
              </a:rPr>
              <a:t>。送</a:t>
            </a:r>
            <a:r>
              <a:rPr lang="zh-CN" altLang="en-US" sz="3200">
                <a:solidFill>
                  <a:srgbClr val="0000CC"/>
                </a:solidFill>
                <a:latin typeface="Times New Roman" pitchFamily="18" charset="0"/>
              </a:rPr>
              <a:t>子涉</a:t>
            </a:r>
            <a:r>
              <a:rPr lang="zh-CN" altLang="en-US" sz="3200">
                <a:solidFill>
                  <a:srgbClr val="333333"/>
                </a:solidFill>
                <a:latin typeface="Times New Roman" pitchFamily="18" charset="0"/>
              </a:rPr>
              <a:t>淇，</a:t>
            </a:r>
            <a:r>
              <a:rPr lang="zh-CN" altLang="en-US" sz="3200">
                <a:solidFill>
                  <a:srgbClr val="FF3300"/>
                </a:solidFill>
                <a:latin typeface="Times New Roman" pitchFamily="18" charset="0"/>
              </a:rPr>
              <a:t>至于</a:t>
            </a:r>
            <a:r>
              <a:rPr lang="zh-CN" altLang="en-US" sz="3200">
                <a:solidFill>
                  <a:srgbClr val="333333"/>
                </a:solidFill>
                <a:latin typeface="Times New Roman" pitchFamily="18" charset="0"/>
              </a:rPr>
              <a:t>顿丘。匪我</a:t>
            </a:r>
            <a:r>
              <a:rPr lang="zh-CN" altLang="en-US" sz="3200">
                <a:solidFill>
                  <a:srgbClr val="0000CC"/>
                </a:solidFill>
                <a:latin typeface="Times New Roman" pitchFamily="18" charset="0"/>
              </a:rPr>
              <a:t>愆</a:t>
            </a:r>
            <a:r>
              <a:rPr lang="zh-CN" altLang="en-US" sz="3200">
                <a:solidFill>
                  <a:srgbClr val="333333"/>
                </a:solidFill>
                <a:latin typeface="Times New Roman" pitchFamily="18" charset="0"/>
              </a:rPr>
              <a:t>期，子无良</a:t>
            </a:r>
          </a:p>
          <a:p>
            <a:r>
              <a:rPr lang="zh-CN" altLang="en-US" sz="3200">
                <a:solidFill>
                  <a:srgbClr val="333333"/>
                </a:solidFill>
                <a:latin typeface="Times New Roman" pitchFamily="18" charset="0"/>
              </a:rPr>
              <a:t>媒。</a:t>
            </a:r>
            <a:r>
              <a:rPr lang="zh-CN" altLang="en-US" sz="3200">
                <a:solidFill>
                  <a:srgbClr val="0000CC"/>
                </a:solidFill>
                <a:latin typeface="Times New Roman" pitchFamily="18" charset="0"/>
              </a:rPr>
              <a:t>将</a:t>
            </a:r>
            <a:r>
              <a:rPr lang="zh-CN" altLang="en-US" sz="3200">
                <a:solidFill>
                  <a:srgbClr val="333333"/>
                </a:solidFill>
                <a:latin typeface="Times New Roman" pitchFamily="18" charset="0"/>
              </a:rPr>
              <a:t>子</a:t>
            </a:r>
            <a:r>
              <a:rPr lang="zh-CN" altLang="en-US" sz="3200">
                <a:solidFill>
                  <a:srgbClr val="0000CC"/>
                </a:solidFill>
                <a:latin typeface="Times New Roman" pitchFamily="18" charset="0"/>
              </a:rPr>
              <a:t>无</a:t>
            </a:r>
            <a:r>
              <a:rPr lang="zh-CN" altLang="en-US" sz="3200">
                <a:solidFill>
                  <a:srgbClr val="333333"/>
                </a:solidFill>
                <a:latin typeface="Times New Roman" pitchFamily="18" charset="0"/>
              </a:rPr>
              <a:t>怒，秋</a:t>
            </a:r>
            <a:r>
              <a:rPr lang="zh-CN" altLang="en-US" sz="3200">
                <a:solidFill>
                  <a:srgbClr val="FF3300"/>
                </a:solidFill>
                <a:latin typeface="Times New Roman" pitchFamily="18" charset="0"/>
              </a:rPr>
              <a:t>以为</a:t>
            </a:r>
            <a:r>
              <a:rPr lang="zh-CN" altLang="en-US" sz="3200">
                <a:solidFill>
                  <a:srgbClr val="333333"/>
                </a:solidFill>
                <a:latin typeface="Times New Roman" pitchFamily="18" charset="0"/>
              </a:rPr>
              <a:t>期。</a:t>
            </a:r>
          </a:p>
          <a:p>
            <a:endParaRPr lang="zh-CN" altLang="en-US" sz="3200">
              <a:solidFill>
                <a:srgbClr val="333333"/>
              </a:solidFill>
              <a:latin typeface="Times New Roman" pitchFamily="18" charset="0"/>
            </a:endParaRPr>
          </a:p>
        </p:txBody>
      </p:sp>
      <p:sp>
        <p:nvSpPr>
          <p:cNvPr id="135171" name="矩形标注 135170"/>
          <p:cNvSpPr/>
          <p:nvPr/>
        </p:nvSpPr>
        <p:spPr>
          <a:xfrm>
            <a:off x="1992313" y="549275"/>
            <a:ext cx="4032250" cy="936625"/>
          </a:xfrm>
          <a:prstGeom prst="wedgeRectCallout">
            <a:avLst>
              <a:gd name="adj1" fmla="val -24880"/>
              <a:gd name="adj2" fmla="val 82204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r>
              <a:rPr lang="zh-CN" altLang="en-US" sz="2400">
                <a:latin typeface="Times New Roman" pitchFamily="18" charset="0"/>
              </a:rPr>
              <a:t>（ｍ</a:t>
            </a:r>
            <a:r>
              <a:rPr lang="en-US" altLang="zh-CN" sz="2400">
                <a:latin typeface="Times New Roman" pitchFamily="18" charset="0"/>
                <a:cs typeface="Times New Roman" panose="02020603050405020304" pitchFamily="18" charset="0"/>
              </a:rPr>
              <a:t>é</a:t>
            </a:r>
            <a:r>
              <a:rPr lang="zh-CN" altLang="en-US" sz="2400">
                <a:latin typeface="Times New Roman" pitchFamily="18" charset="0"/>
                <a:cs typeface="Times New Roman" panose="02020603050405020304" pitchFamily="18" charset="0"/>
              </a:rPr>
              <a:t>ｎｇ），民。现代汉语中读作（ｍ</a:t>
            </a:r>
            <a:r>
              <a:rPr lang="en-US" altLang="zh-CN" sz="2400" err="1">
                <a:latin typeface="Times New Roman" pitchFamily="18" charset="0"/>
                <a:cs typeface="Times New Roman" panose="02020603050405020304" pitchFamily="18" charset="0"/>
              </a:rPr>
              <a:t>án</a:t>
            </a:r>
            <a:r>
              <a:rPr lang="zh-CN" altLang="en-US" sz="2400">
                <a:latin typeface="Times New Roman" pitchFamily="18" charset="0"/>
                <a:cs typeface="Times New Roman" panose="02020603050405020304" pitchFamily="18" charset="0"/>
              </a:rPr>
              <a:t>ｇ），流氓。</a:t>
            </a:r>
            <a:endParaRPr lang="zh-CN" altLang="en-US" sz="2400">
              <a:latin typeface="Times New Roman" pitchFamily="18" charset="0"/>
              <a:ea typeface="Times New Roman" pitchFamily="18" charset="0"/>
            </a:endParaRPr>
          </a:p>
        </p:txBody>
      </p:sp>
      <p:sp>
        <p:nvSpPr>
          <p:cNvPr id="135172" name="矩形标注 135171"/>
          <p:cNvSpPr/>
          <p:nvPr/>
        </p:nvSpPr>
        <p:spPr>
          <a:xfrm>
            <a:off x="4008438" y="549275"/>
            <a:ext cx="3816350" cy="1152525"/>
          </a:xfrm>
          <a:prstGeom prst="wedgeRectCallout">
            <a:avLst>
              <a:gd name="adj1" fmla="val -45880"/>
              <a:gd name="adj2" fmla="val 73690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r>
              <a:rPr lang="zh-CN" altLang="en-US" sz="2400">
                <a:latin typeface="Times New Roman" pitchFamily="18" charset="0"/>
              </a:rPr>
              <a:t>（ｃｈ</a:t>
            </a:r>
            <a:r>
              <a:rPr lang="en-US" altLang="zh-CN" sz="2400">
                <a:latin typeface="Times New Roman" pitchFamily="18" charset="0"/>
                <a:cs typeface="Times New Roman" panose="02020603050405020304" pitchFamily="18" charset="0"/>
              </a:rPr>
              <a:t>ī</a:t>
            </a:r>
            <a:r>
              <a:rPr lang="zh-CN" altLang="en-US" sz="2400">
                <a:latin typeface="Times New Roman" pitchFamily="18" charset="0"/>
              </a:rPr>
              <a:t>ｃｈ</a:t>
            </a:r>
            <a:r>
              <a:rPr lang="en-US" altLang="zh-CN" sz="2400">
                <a:latin typeface="Times New Roman" pitchFamily="18" charset="0"/>
              </a:rPr>
              <a:t>ī</a:t>
            </a:r>
            <a:r>
              <a:rPr lang="zh-CN" altLang="en-US" sz="2400">
                <a:latin typeface="Times New Roman" pitchFamily="18" charset="0"/>
              </a:rPr>
              <a:t>），通“媸媸”，笑嘻嘻的样子；一说是忠厚的样子。</a:t>
            </a:r>
          </a:p>
        </p:txBody>
      </p:sp>
      <p:sp>
        <p:nvSpPr>
          <p:cNvPr id="135173" name="矩形标注 135172"/>
          <p:cNvSpPr/>
          <p:nvPr/>
        </p:nvSpPr>
        <p:spPr>
          <a:xfrm>
            <a:off x="5159375" y="1196975"/>
            <a:ext cx="1152525" cy="393700"/>
          </a:xfrm>
          <a:prstGeom prst="wedgeRectCallout">
            <a:avLst>
              <a:gd name="adj1" fmla="val -23690"/>
              <a:gd name="adj2" fmla="val 137903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400">
                <a:latin typeface="Times New Roman" pitchFamily="18" charset="0"/>
              </a:rPr>
              <a:t>布币。</a:t>
            </a:r>
          </a:p>
        </p:txBody>
      </p:sp>
      <p:sp>
        <p:nvSpPr>
          <p:cNvPr id="135174" name="矩形标注 135173"/>
          <p:cNvSpPr/>
          <p:nvPr/>
        </p:nvSpPr>
        <p:spPr>
          <a:xfrm>
            <a:off x="6240463" y="765175"/>
            <a:ext cx="1871662" cy="792163"/>
          </a:xfrm>
          <a:prstGeom prst="wedgeRectCallout">
            <a:avLst>
              <a:gd name="adj1" fmla="val -66963"/>
              <a:gd name="adj2" fmla="val 93287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400">
                <a:latin typeface="Times New Roman" pitchFamily="18" charset="0"/>
              </a:rPr>
              <a:t>买，交易，交换。</a:t>
            </a:r>
          </a:p>
        </p:txBody>
      </p:sp>
      <p:sp>
        <p:nvSpPr>
          <p:cNvPr id="135175" name="矩形标注 135174"/>
          <p:cNvSpPr/>
          <p:nvPr/>
        </p:nvSpPr>
        <p:spPr>
          <a:xfrm>
            <a:off x="7175500" y="620713"/>
            <a:ext cx="1944688" cy="827087"/>
          </a:xfrm>
          <a:prstGeom prst="wedgeRectCallout">
            <a:avLst>
              <a:gd name="adj1" fmla="val -50736"/>
              <a:gd name="adj2" fmla="val 101440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400">
                <a:latin typeface="Times New Roman" pitchFamily="18" charset="0"/>
              </a:rPr>
              <a:t>通“非”，不是。</a:t>
            </a:r>
          </a:p>
        </p:txBody>
      </p:sp>
      <p:sp>
        <p:nvSpPr>
          <p:cNvPr id="135176" name="矩形标注 135175"/>
          <p:cNvSpPr/>
          <p:nvPr/>
        </p:nvSpPr>
        <p:spPr>
          <a:xfrm>
            <a:off x="8472488" y="981075"/>
            <a:ext cx="1922462" cy="719138"/>
          </a:xfrm>
          <a:prstGeom prst="wedgeRectCallout">
            <a:avLst>
              <a:gd name="adj1" fmla="val 5407"/>
              <a:gd name="adj2" fmla="val 73843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400">
                <a:latin typeface="Times New Roman" pitchFamily="18" charset="0"/>
              </a:rPr>
              <a:t>就</a:t>
            </a:r>
          </a:p>
        </p:txBody>
      </p:sp>
      <p:sp>
        <p:nvSpPr>
          <p:cNvPr id="135177" name="矩形标注 135176"/>
          <p:cNvSpPr/>
          <p:nvPr/>
        </p:nvSpPr>
        <p:spPr>
          <a:xfrm>
            <a:off x="1919288" y="3573463"/>
            <a:ext cx="2447925" cy="576262"/>
          </a:xfrm>
          <a:prstGeom prst="wedgeRectCallout">
            <a:avLst>
              <a:gd name="adj1" fmla="val -38264"/>
              <a:gd name="adj2" fmla="val -199861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400">
                <a:latin typeface="Times New Roman" pitchFamily="18" charset="0"/>
              </a:rPr>
              <a:t>指商量婚事。</a:t>
            </a:r>
          </a:p>
        </p:txBody>
      </p:sp>
      <p:sp>
        <p:nvSpPr>
          <p:cNvPr id="135178" name="矩形标注 135177"/>
          <p:cNvSpPr/>
          <p:nvPr/>
        </p:nvSpPr>
        <p:spPr>
          <a:xfrm>
            <a:off x="3216275" y="3500438"/>
            <a:ext cx="2159000" cy="865187"/>
          </a:xfrm>
          <a:prstGeom prst="wedgeRectCallout">
            <a:avLst>
              <a:gd name="adj1" fmla="val -39412"/>
              <a:gd name="adj2" fmla="val -138991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400">
                <a:latin typeface="Times New Roman" pitchFamily="18" charset="0"/>
              </a:rPr>
              <a:t>你，先秦时表尊称。</a:t>
            </a:r>
          </a:p>
        </p:txBody>
      </p:sp>
      <p:sp>
        <p:nvSpPr>
          <p:cNvPr id="135179" name="矩形标注 135178"/>
          <p:cNvSpPr/>
          <p:nvPr/>
        </p:nvSpPr>
        <p:spPr>
          <a:xfrm>
            <a:off x="4295775" y="3429000"/>
            <a:ext cx="1295400" cy="609600"/>
          </a:xfrm>
          <a:prstGeom prst="wedgeRectCallout">
            <a:avLst>
              <a:gd name="adj1" fmla="val -78065"/>
              <a:gd name="adj2" fmla="val -171875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400">
                <a:latin typeface="Times New Roman" pitchFamily="18" charset="0"/>
              </a:rPr>
              <a:t>渡过。</a:t>
            </a:r>
          </a:p>
        </p:txBody>
      </p:sp>
      <p:sp>
        <p:nvSpPr>
          <p:cNvPr id="135180" name="矩形标注 135179"/>
          <p:cNvSpPr/>
          <p:nvPr/>
        </p:nvSpPr>
        <p:spPr>
          <a:xfrm>
            <a:off x="7896225" y="3141663"/>
            <a:ext cx="2520950" cy="1150937"/>
          </a:xfrm>
          <a:prstGeom prst="wedgeRectCallout">
            <a:avLst>
              <a:gd name="adj1" fmla="val -47796"/>
              <a:gd name="adj2" fmla="val -83380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400">
                <a:latin typeface="Times New Roman" pitchFamily="18" charset="0"/>
              </a:rPr>
              <a:t>（ｑｉ</a:t>
            </a:r>
            <a:r>
              <a:rPr lang="en-US" altLang="zh-CN" sz="2400">
                <a:latin typeface="Times New Roman" pitchFamily="18" charset="0"/>
              </a:rPr>
              <a:t>ā</a:t>
            </a:r>
            <a:r>
              <a:rPr lang="zh-CN" altLang="en-US" sz="2400">
                <a:latin typeface="Times New Roman" pitchFamily="18" charset="0"/>
              </a:rPr>
              <a:t>ｎ</a:t>
            </a:r>
            <a:r>
              <a:rPr lang="zh-CN" altLang="en-US" sz="2400">
                <a:latin typeface="Times New Roman" pitchFamily="18" charset="0"/>
                <a:cs typeface="Times New Roman" panose="02020603050405020304" pitchFamily="18" charset="0"/>
              </a:rPr>
              <a:t>），本指过失、过错，这里指延误。</a:t>
            </a:r>
            <a:endParaRPr lang="zh-CN" altLang="en-US" sz="2400">
              <a:latin typeface="Times New Roman" pitchFamily="18" charset="0"/>
              <a:ea typeface="Times New Roman" pitchFamily="18" charset="0"/>
            </a:endParaRPr>
          </a:p>
        </p:txBody>
      </p:sp>
      <p:sp>
        <p:nvSpPr>
          <p:cNvPr id="135181" name="矩形标注 135180"/>
          <p:cNvSpPr/>
          <p:nvPr/>
        </p:nvSpPr>
        <p:spPr>
          <a:xfrm>
            <a:off x="2566988" y="3860800"/>
            <a:ext cx="2520950" cy="863600"/>
          </a:xfrm>
          <a:prstGeom prst="wedgeRectCallout">
            <a:avLst>
              <a:gd name="adj1" fmla="val -30542"/>
              <a:gd name="adj2" fmla="val -124079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400">
                <a:latin typeface="Times New Roman" pitchFamily="18" charset="0"/>
              </a:rPr>
              <a:t>（ｑｉ</a:t>
            </a:r>
            <a:r>
              <a:rPr lang="en-US" altLang="zh-CN" sz="2400" err="1">
                <a:latin typeface="Times New Roman" pitchFamily="18" charset="0"/>
                <a:cs typeface="Times New Roman" panose="02020603050405020304" pitchFamily="18" charset="0"/>
              </a:rPr>
              <a:t>ān</a:t>
            </a:r>
            <a:r>
              <a:rPr lang="zh-CN" altLang="en-US" sz="2400">
                <a:latin typeface="Times New Roman" pitchFamily="18" charset="0"/>
                <a:cs typeface="Times New Roman" panose="02020603050405020304" pitchFamily="18" charset="0"/>
              </a:rPr>
              <a:t>ｇ），请，愿。</a:t>
            </a:r>
            <a:endParaRPr lang="zh-CN" altLang="en-US" sz="2400">
              <a:latin typeface="Times New Roman" pitchFamily="18" charset="0"/>
              <a:ea typeface="Times New Roman" pitchFamily="18" charset="0"/>
            </a:endParaRPr>
          </a:p>
        </p:txBody>
      </p:sp>
      <p:sp>
        <p:nvSpPr>
          <p:cNvPr id="135182" name="矩形标注 135181"/>
          <p:cNvSpPr/>
          <p:nvPr/>
        </p:nvSpPr>
        <p:spPr>
          <a:xfrm>
            <a:off x="4583113" y="3429000"/>
            <a:ext cx="2449512" cy="609600"/>
          </a:xfrm>
          <a:prstGeom prst="wedgeRectCallout">
            <a:avLst>
              <a:gd name="adj1" fmla="val -74824"/>
              <a:gd name="adj2" fmla="val -98958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400">
                <a:latin typeface="Times New Roman" pitchFamily="18" charset="0"/>
              </a:rPr>
              <a:t>通“毋”，不要。</a:t>
            </a:r>
          </a:p>
        </p:txBody>
      </p:sp>
      <p:sp>
        <p:nvSpPr>
          <p:cNvPr id="135183" name="上箭头 135182"/>
          <p:cNvSpPr/>
          <p:nvPr/>
        </p:nvSpPr>
        <p:spPr>
          <a:xfrm>
            <a:off x="3359150" y="1557338"/>
            <a:ext cx="288925" cy="287337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0000FF"/>
          </a:solidFill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5184" name="文本框 135183"/>
          <p:cNvSpPr txBox="1"/>
          <p:nvPr/>
        </p:nvSpPr>
        <p:spPr>
          <a:xfrm>
            <a:off x="1524000" y="692150"/>
            <a:ext cx="4249738" cy="953135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0000CC"/>
                </a:solidFill>
                <a:latin typeface="Times New Roman" pitchFamily="18" charset="0"/>
              </a:rPr>
              <a:t>主谓之间的结构助词，取消句子的独立性。不译。</a:t>
            </a:r>
          </a:p>
        </p:txBody>
      </p:sp>
      <p:sp>
        <p:nvSpPr>
          <p:cNvPr id="135185" name="右箭头 135184"/>
          <p:cNvSpPr/>
          <p:nvPr/>
        </p:nvSpPr>
        <p:spPr>
          <a:xfrm rot="-2242000">
            <a:off x="5448300" y="1844675"/>
            <a:ext cx="1368425" cy="215900"/>
          </a:xfrm>
          <a:prstGeom prst="rightArrow">
            <a:avLst>
              <a:gd name="adj1" fmla="val 50000"/>
              <a:gd name="adj2" fmla="val 158455"/>
            </a:avLst>
          </a:prstGeom>
          <a:solidFill>
            <a:srgbClr val="0000CC"/>
          </a:solidFill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5186" name="文本框 135185"/>
          <p:cNvSpPr txBox="1"/>
          <p:nvPr/>
        </p:nvSpPr>
        <p:spPr>
          <a:xfrm>
            <a:off x="5735638" y="476250"/>
            <a:ext cx="4451350" cy="953135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0000CC"/>
                </a:solidFill>
                <a:latin typeface="Times New Roman" pitchFamily="18" charset="0"/>
              </a:rPr>
              <a:t>古义：直到；今义：递进关系连词。</a:t>
            </a:r>
          </a:p>
        </p:txBody>
      </p:sp>
      <p:sp>
        <p:nvSpPr>
          <p:cNvPr id="135187" name="下箭头 135186"/>
          <p:cNvSpPr/>
          <p:nvPr/>
        </p:nvSpPr>
        <p:spPr>
          <a:xfrm>
            <a:off x="5375275" y="3284538"/>
            <a:ext cx="504825" cy="288925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0000CC"/>
          </a:solidFill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5188" name="文本框 135187"/>
          <p:cNvSpPr txBox="1"/>
          <p:nvPr/>
        </p:nvSpPr>
        <p:spPr>
          <a:xfrm>
            <a:off x="2782888" y="3573463"/>
            <a:ext cx="6939280" cy="521970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r>
              <a:rPr lang="zh-CN" altLang="en-US" sz="2800">
                <a:solidFill>
                  <a:srgbClr val="0000CC"/>
                </a:solidFill>
                <a:latin typeface="Times New Roman" pitchFamily="18" charset="0"/>
              </a:rPr>
              <a:t>古义：把</a:t>
            </a:r>
            <a:r>
              <a:rPr lang="en-US" altLang="zh-CN" sz="2800">
                <a:solidFill>
                  <a:srgbClr val="0000CC"/>
                </a:solidFill>
                <a:latin typeface="Arial" pitchFamily="34" charset="0"/>
              </a:rPr>
              <a:t>……</a:t>
            </a:r>
            <a:r>
              <a:rPr lang="zh-CN" altLang="en-US" sz="2800">
                <a:solidFill>
                  <a:srgbClr val="0000CC"/>
                </a:solidFill>
                <a:latin typeface="Times New Roman" pitchFamily="18" charset="0"/>
              </a:rPr>
              <a:t>作为（看作）；今义：认为。</a:t>
            </a:r>
          </a:p>
        </p:txBody>
      </p:sp>
      <p:sp>
        <p:nvSpPr>
          <p:cNvPr id="135189" name="文本框 135188"/>
          <p:cNvSpPr txBox="1"/>
          <p:nvPr/>
        </p:nvSpPr>
        <p:spPr>
          <a:xfrm>
            <a:off x="2063750" y="4508500"/>
            <a:ext cx="8107680" cy="15684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>
                <a:latin typeface="Times New Roman" pitchFamily="18" charset="0"/>
              </a:rPr>
              <a:t>译文：有个青年笑嘻嘻地抱着布币来买丝，其实他不是来买</a:t>
            </a:r>
          </a:p>
          <a:p>
            <a:r>
              <a:rPr lang="zh-CN" altLang="en-US" sz="2400">
                <a:latin typeface="Times New Roman" pitchFamily="18" charset="0"/>
              </a:rPr>
              <a:t>丝，而是来找我商量婚事。我送你渡过淇水，直到顿丘。不</a:t>
            </a:r>
          </a:p>
          <a:p>
            <a:r>
              <a:rPr lang="zh-CN" altLang="en-US" sz="2400">
                <a:latin typeface="Times New Roman" pitchFamily="18" charset="0"/>
              </a:rPr>
              <a:t>我拖延婚期，而是你没有好的媒人。请你不要发怒，就把秋</a:t>
            </a:r>
          </a:p>
          <a:p>
            <a:r>
              <a:rPr lang="zh-CN" altLang="en-US" sz="2400">
                <a:latin typeface="Times New Roman" pitchFamily="18" charset="0"/>
              </a:rPr>
              <a:t>定为婚期吧！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35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351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5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3517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5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13517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3517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5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351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5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13517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5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8" presetClass="entr" presetSubtype="16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9" dur="500"/>
                                        <p:tgtEl>
                                          <p:spTgt spid="13517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5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8" presetClass="entr" presetSubtype="16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5" dur="500"/>
                                        <p:tgtEl>
                                          <p:spTgt spid="13517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5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8" presetClass="entr" presetSubtype="16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1" dur="500"/>
                                        <p:tgtEl>
                                          <p:spTgt spid="13517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5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8" presetClass="entr" presetSubtype="16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7" dur="500"/>
                                        <p:tgtEl>
                                          <p:spTgt spid="13518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5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5" presetClass="entr" presetSubtype="10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3" dur="500"/>
                                        <p:tgtEl>
                                          <p:spTgt spid="13518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5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5" presetClass="entr" presetSubtype="10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9" dur="500"/>
                                        <p:tgtEl>
                                          <p:spTgt spid="13518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5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500"/>
                                        <p:tgtEl>
                                          <p:spTgt spid="135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3" presetClass="entr" presetSubtype="10" fill="hold" grpId="1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1" dur="500"/>
                                        <p:tgtEl>
                                          <p:spTgt spid="135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</p:stCondLst>
                      <p:childTnLst>
                        <p:par>
                          <p:cTn id="9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7" dur="500"/>
                                        <p:tgtEl>
                                          <p:spTgt spid="135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4" presetClass="entr" presetSubtype="16" fill="hold" grpId="1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3" dur="500"/>
                                        <p:tgtEl>
                                          <p:spTgt spid="135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 nodeType="clickPar">
                      <p:stCondLst>
                        <p:cond delay="indefinite"/>
                      </p:stCondLst>
                      <p:childTnLst>
                        <p:par>
                          <p:cTn id="10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9" dur="500"/>
                                        <p:tgtEl>
                                          <p:spTgt spid="135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 nodeType="clickPar">
                      <p:stCondLst>
                        <p:cond delay="indefinite"/>
                      </p:stCondLst>
                      <p:childTnLst>
                        <p:par>
                          <p:cTn id="11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3" presetID="5" presetClass="entr" presetSubtype="10" fill="hold" grpId="1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5" dur="500"/>
                                        <p:tgtEl>
                                          <p:spTgt spid="135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 nodeType="clickPar">
                      <p:stCondLst>
                        <p:cond delay="indefinite"/>
                      </p:stCondLst>
                      <p:childTnLst>
                        <p:par>
                          <p:cTn id="1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1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135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135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170" grpId="0"/>
      <p:bldP spid="135171" grpId="1" animBg="1"/>
      <p:bldP spid="135172" grpId="2" animBg="1"/>
      <p:bldP spid="135173" grpId="3" animBg="1"/>
      <p:bldP spid="135174" grpId="4" animBg="1"/>
      <p:bldP spid="135175" grpId="5" animBg="1"/>
      <p:bldP spid="135176" grpId="6" animBg="1"/>
      <p:bldP spid="135177" grpId="7" animBg="1"/>
      <p:bldP spid="135178" grpId="8" animBg="1"/>
      <p:bldP spid="135179" grpId="9" animBg="1"/>
      <p:bldP spid="135180" grpId="10" animBg="1"/>
      <p:bldP spid="135181" grpId="11" animBg="1"/>
      <p:bldP spid="135182" grpId="12" animBg="1"/>
      <p:bldP spid="135184" grpId="13" animBg="1"/>
      <p:bldP spid="135186" grpId="14" animBg="1"/>
      <p:bldP spid="135188" grpId="15" animBg="1"/>
      <p:bldP spid="135189" grpId="16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背景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335" y="0"/>
            <a:ext cx="12219940" cy="6858000"/>
          </a:xfrm>
          <a:prstGeom prst="rect">
            <a:avLst/>
          </a:prstGeom>
        </p:spPr>
      </p:pic>
      <p:sp>
        <p:nvSpPr>
          <p:cNvPr id="136194" name="文本框 136193"/>
          <p:cNvSpPr txBox="1"/>
          <p:nvPr/>
        </p:nvSpPr>
        <p:spPr>
          <a:xfrm>
            <a:off x="2495550" y="1844675"/>
            <a:ext cx="3098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sz="3200">
              <a:latin typeface="Times New Roman" pitchFamily="18" charset="0"/>
            </a:endParaRPr>
          </a:p>
        </p:txBody>
      </p:sp>
      <p:sp>
        <p:nvSpPr>
          <p:cNvPr id="136195" name="文本框 136194"/>
          <p:cNvSpPr txBox="1"/>
          <p:nvPr/>
        </p:nvSpPr>
        <p:spPr>
          <a:xfrm>
            <a:off x="1919288" y="1844675"/>
            <a:ext cx="8310880" cy="15684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>
                <a:latin typeface="Times New Roman" pitchFamily="18" charset="0"/>
              </a:rPr>
              <a:t>        </a:t>
            </a:r>
            <a:r>
              <a:rPr lang="zh-CN" altLang="en-US" sz="3200">
                <a:solidFill>
                  <a:srgbClr val="0000CC"/>
                </a:solidFill>
                <a:latin typeface="Times New Roman" pitchFamily="18" charset="0"/>
              </a:rPr>
              <a:t>乘</a:t>
            </a:r>
            <a:r>
              <a:rPr lang="zh-CN" altLang="en-US" sz="3200">
                <a:solidFill>
                  <a:srgbClr val="FF3300"/>
                </a:solidFill>
                <a:latin typeface="Times New Roman" pitchFamily="18" charset="0"/>
              </a:rPr>
              <a:t>彼</a:t>
            </a:r>
            <a:r>
              <a:rPr lang="zh-CN" altLang="en-US" sz="3200">
                <a:solidFill>
                  <a:srgbClr val="0000CC"/>
                </a:solidFill>
                <a:latin typeface="Times New Roman" pitchFamily="18" charset="0"/>
              </a:rPr>
              <a:t>垝垣</a:t>
            </a:r>
            <a:r>
              <a:rPr lang="zh-CN" altLang="en-US" sz="3200">
                <a:solidFill>
                  <a:srgbClr val="333333"/>
                </a:solidFill>
                <a:latin typeface="Times New Roman" pitchFamily="18" charset="0"/>
              </a:rPr>
              <a:t>，</a:t>
            </a:r>
            <a:r>
              <a:rPr lang="zh-CN" altLang="en-US" sz="3200">
                <a:solidFill>
                  <a:srgbClr val="FF3300"/>
                </a:solidFill>
                <a:latin typeface="Times New Roman" pitchFamily="18" charset="0"/>
              </a:rPr>
              <a:t>以</a:t>
            </a:r>
            <a:r>
              <a:rPr lang="zh-CN" altLang="en-US" sz="3200">
                <a:solidFill>
                  <a:srgbClr val="333333"/>
                </a:solidFill>
                <a:latin typeface="Times New Roman" pitchFamily="18" charset="0"/>
              </a:rPr>
              <a:t>望复关。不见</a:t>
            </a:r>
            <a:r>
              <a:rPr lang="zh-CN" altLang="en-US" sz="3200">
                <a:solidFill>
                  <a:srgbClr val="FF3300"/>
                </a:solidFill>
                <a:latin typeface="Times New Roman" pitchFamily="18" charset="0"/>
              </a:rPr>
              <a:t>复关</a:t>
            </a:r>
            <a:r>
              <a:rPr lang="zh-CN" altLang="en-US" sz="3200">
                <a:solidFill>
                  <a:srgbClr val="333333"/>
                </a:solidFill>
                <a:latin typeface="Times New Roman" pitchFamily="18" charset="0"/>
              </a:rPr>
              <a:t>，泣</a:t>
            </a:r>
            <a:r>
              <a:rPr lang="zh-CN" altLang="en-US" sz="3200">
                <a:solidFill>
                  <a:srgbClr val="0000CC"/>
                </a:solidFill>
                <a:latin typeface="Times New Roman" pitchFamily="18" charset="0"/>
              </a:rPr>
              <a:t>涕</a:t>
            </a:r>
            <a:r>
              <a:rPr lang="zh-CN" altLang="en-US" sz="3200">
                <a:solidFill>
                  <a:srgbClr val="333333"/>
                </a:solidFill>
                <a:latin typeface="Times New Roman" pitchFamily="18" charset="0"/>
              </a:rPr>
              <a:t>涟</a:t>
            </a:r>
          </a:p>
          <a:p>
            <a:r>
              <a:rPr lang="zh-CN" altLang="en-US" sz="3200">
                <a:solidFill>
                  <a:srgbClr val="333333"/>
                </a:solidFill>
                <a:latin typeface="Times New Roman" pitchFamily="18" charset="0"/>
              </a:rPr>
              <a:t>涟。</a:t>
            </a:r>
            <a:r>
              <a:rPr lang="zh-CN" altLang="en-US" sz="3200">
                <a:solidFill>
                  <a:srgbClr val="FF3300"/>
                </a:solidFill>
                <a:latin typeface="Times New Roman" pitchFamily="18" charset="0"/>
              </a:rPr>
              <a:t>既</a:t>
            </a:r>
            <a:r>
              <a:rPr lang="zh-CN" altLang="en-US" sz="3200">
                <a:solidFill>
                  <a:srgbClr val="333333"/>
                </a:solidFill>
                <a:latin typeface="Times New Roman" pitchFamily="18" charset="0"/>
              </a:rPr>
              <a:t>见复关，</a:t>
            </a:r>
            <a:r>
              <a:rPr lang="zh-CN" altLang="en-US" sz="3200">
                <a:solidFill>
                  <a:srgbClr val="0000CC"/>
                </a:solidFill>
                <a:latin typeface="Times New Roman" pitchFamily="18" charset="0"/>
              </a:rPr>
              <a:t>载</a:t>
            </a:r>
            <a:r>
              <a:rPr lang="zh-CN" altLang="en-US" sz="3200">
                <a:solidFill>
                  <a:srgbClr val="333333"/>
                </a:solidFill>
                <a:latin typeface="Times New Roman" pitchFamily="18" charset="0"/>
              </a:rPr>
              <a:t>笑载言。尔</a:t>
            </a:r>
            <a:r>
              <a:rPr lang="zh-CN" altLang="en-US" sz="3200">
                <a:solidFill>
                  <a:srgbClr val="0000CC"/>
                </a:solidFill>
                <a:latin typeface="Times New Roman" pitchFamily="18" charset="0"/>
              </a:rPr>
              <a:t>卜</a:t>
            </a:r>
            <a:r>
              <a:rPr lang="zh-CN" altLang="en-US" sz="3200">
                <a:solidFill>
                  <a:srgbClr val="333333"/>
                </a:solidFill>
                <a:latin typeface="Times New Roman" pitchFamily="18" charset="0"/>
              </a:rPr>
              <a:t>尔</a:t>
            </a:r>
            <a:r>
              <a:rPr lang="zh-CN" altLang="en-US" sz="3200">
                <a:solidFill>
                  <a:srgbClr val="0000CC"/>
                </a:solidFill>
                <a:latin typeface="Times New Roman" pitchFamily="18" charset="0"/>
              </a:rPr>
              <a:t>筮</a:t>
            </a:r>
            <a:r>
              <a:rPr lang="zh-CN" altLang="en-US" sz="3200">
                <a:solidFill>
                  <a:srgbClr val="333333"/>
                </a:solidFill>
                <a:latin typeface="Times New Roman" pitchFamily="18" charset="0"/>
              </a:rPr>
              <a:t>，</a:t>
            </a:r>
            <a:r>
              <a:rPr lang="zh-CN" altLang="en-US" sz="3200">
                <a:solidFill>
                  <a:srgbClr val="0000CC"/>
                </a:solidFill>
                <a:latin typeface="Times New Roman" pitchFamily="18" charset="0"/>
              </a:rPr>
              <a:t>体</a:t>
            </a:r>
            <a:r>
              <a:rPr lang="zh-CN" altLang="en-US" sz="3200">
                <a:solidFill>
                  <a:srgbClr val="333333"/>
                </a:solidFill>
                <a:latin typeface="Times New Roman" pitchFamily="18" charset="0"/>
              </a:rPr>
              <a:t>无</a:t>
            </a:r>
            <a:r>
              <a:rPr lang="zh-CN" altLang="en-US" sz="3200">
                <a:solidFill>
                  <a:srgbClr val="0000CC"/>
                </a:solidFill>
                <a:latin typeface="Times New Roman" pitchFamily="18" charset="0"/>
              </a:rPr>
              <a:t>咎</a:t>
            </a:r>
          </a:p>
          <a:p>
            <a:r>
              <a:rPr lang="zh-CN" altLang="en-US" sz="3200">
                <a:solidFill>
                  <a:srgbClr val="333333"/>
                </a:solidFill>
                <a:latin typeface="Times New Roman" pitchFamily="18" charset="0"/>
              </a:rPr>
              <a:t>言。</a:t>
            </a:r>
            <a:r>
              <a:rPr lang="zh-CN" altLang="en-US" sz="3200">
                <a:solidFill>
                  <a:srgbClr val="FF3300"/>
                </a:solidFill>
                <a:latin typeface="Times New Roman" pitchFamily="18" charset="0"/>
              </a:rPr>
              <a:t>以</a:t>
            </a:r>
            <a:r>
              <a:rPr lang="zh-CN" altLang="en-US" sz="3200">
                <a:solidFill>
                  <a:srgbClr val="333333"/>
                </a:solidFill>
                <a:latin typeface="Times New Roman" pitchFamily="18" charset="0"/>
              </a:rPr>
              <a:t>尔车来，以我</a:t>
            </a:r>
            <a:r>
              <a:rPr lang="zh-CN" altLang="en-US" sz="3200">
                <a:solidFill>
                  <a:srgbClr val="0000CC"/>
                </a:solidFill>
                <a:latin typeface="Times New Roman" pitchFamily="18" charset="0"/>
              </a:rPr>
              <a:t>贿</a:t>
            </a:r>
            <a:r>
              <a:rPr lang="zh-CN" altLang="en-US" sz="3200">
                <a:solidFill>
                  <a:srgbClr val="333333"/>
                </a:solidFill>
                <a:latin typeface="Times New Roman" pitchFamily="18" charset="0"/>
              </a:rPr>
              <a:t>迁。</a:t>
            </a:r>
          </a:p>
        </p:txBody>
      </p:sp>
      <p:sp>
        <p:nvSpPr>
          <p:cNvPr id="136196" name="矩形标注 136195"/>
          <p:cNvSpPr/>
          <p:nvPr/>
        </p:nvSpPr>
        <p:spPr>
          <a:xfrm>
            <a:off x="1992313" y="1052513"/>
            <a:ext cx="3240087" cy="465137"/>
          </a:xfrm>
          <a:prstGeom prst="wedgeRectCallout">
            <a:avLst>
              <a:gd name="adj1" fmla="val -18935"/>
              <a:gd name="adj2" fmla="val 150000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400">
                <a:latin typeface="Times New Roman" pitchFamily="18" charset="0"/>
              </a:rPr>
              <a:t>（</a:t>
            </a:r>
            <a:r>
              <a:rPr lang="en-US" altLang="zh-CN" sz="2400">
                <a:latin typeface="Times New Roman" pitchFamily="18" charset="0"/>
                <a:cs typeface="Times New Roman" panose="02020603050405020304" pitchFamily="18" charset="0"/>
              </a:rPr>
              <a:t>c</a:t>
            </a:r>
            <a:r>
              <a:rPr lang="zh-CN" altLang="en-US" sz="2400">
                <a:latin typeface="Times New Roman" pitchFamily="18" charset="0"/>
                <a:cs typeface="Times New Roman" panose="02020603050405020304" pitchFamily="18" charset="0"/>
              </a:rPr>
              <a:t>ｈ</a:t>
            </a:r>
            <a:r>
              <a:rPr lang="en-US" altLang="zh-CN" sz="2400">
                <a:latin typeface="Times New Roman" pitchFamily="18" charset="0"/>
                <a:cs typeface="Times New Roman" panose="02020603050405020304" pitchFamily="18" charset="0"/>
              </a:rPr>
              <a:t>é</a:t>
            </a:r>
            <a:r>
              <a:rPr lang="zh-CN" altLang="en-US" sz="2400">
                <a:latin typeface="Times New Roman" pitchFamily="18" charset="0"/>
                <a:cs typeface="Times New Roman" panose="02020603050405020304" pitchFamily="18" charset="0"/>
              </a:rPr>
              <a:t>ｎｇ）登上。</a:t>
            </a:r>
            <a:endParaRPr lang="zh-CN" altLang="en-US" sz="2400">
              <a:latin typeface="Times New Roman" pitchFamily="18" charset="0"/>
              <a:ea typeface="Times New Roman" pitchFamily="18" charset="0"/>
            </a:endParaRPr>
          </a:p>
        </p:txBody>
      </p:sp>
      <p:sp>
        <p:nvSpPr>
          <p:cNvPr id="136197" name="矩形标注 136196"/>
          <p:cNvSpPr/>
          <p:nvPr/>
        </p:nvSpPr>
        <p:spPr>
          <a:xfrm>
            <a:off x="3648075" y="765175"/>
            <a:ext cx="2952750" cy="752475"/>
          </a:xfrm>
          <a:prstGeom prst="wedgeRectCallout">
            <a:avLst>
              <a:gd name="adj1" fmla="val -34514"/>
              <a:gd name="adj2" fmla="val 96412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400">
                <a:latin typeface="Times New Roman" pitchFamily="18" charset="0"/>
              </a:rPr>
              <a:t>倒坍的墙壁。垝：倒坍。垣：矮墙。</a:t>
            </a:r>
          </a:p>
        </p:txBody>
      </p:sp>
      <p:sp>
        <p:nvSpPr>
          <p:cNvPr id="136198" name="矩形标注 136197"/>
          <p:cNvSpPr/>
          <p:nvPr/>
        </p:nvSpPr>
        <p:spPr>
          <a:xfrm>
            <a:off x="8328025" y="908050"/>
            <a:ext cx="1152525" cy="466725"/>
          </a:xfrm>
          <a:prstGeom prst="wedgeRectCallout">
            <a:avLst>
              <a:gd name="adj1" fmla="val 53856"/>
              <a:gd name="adj2" fmla="val 161903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400">
                <a:latin typeface="Times New Roman" pitchFamily="18" charset="0"/>
              </a:rPr>
              <a:t>眼泪。</a:t>
            </a:r>
          </a:p>
        </p:txBody>
      </p:sp>
      <p:sp>
        <p:nvSpPr>
          <p:cNvPr id="136199" name="矩形标注 136198"/>
          <p:cNvSpPr/>
          <p:nvPr/>
        </p:nvSpPr>
        <p:spPr>
          <a:xfrm>
            <a:off x="4583113" y="1557338"/>
            <a:ext cx="3168650" cy="465137"/>
          </a:xfrm>
          <a:prstGeom prst="wedgeRectCallout">
            <a:avLst>
              <a:gd name="adj1" fmla="val -32764"/>
              <a:gd name="adj2" fmla="val 143514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400">
                <a:latin typeface="Times New Roman" pitchFamily="18" charset="0"/>
              </a:rPr>
              <a:t>（ｚ</a:t>
            </a:r>
            <a:r>
              <a:rPr lang="en-US" altLang="zh-CN" sz="2400">
                <a:latin typeface="Times New Roman" pitchFamily="18" charset="0"/>
                <a:ea typeface="Times New Roman" pitchFamily="18" charset="0"/>
              </a:rPr>
              <a:t>à</a:t>
            </a:r>
            <a:r>
              <a:rPr lang="zh-CN" altLang="en-US" sz="2400">
                <a:latin typeface="Times New Roman" pitchFamily="18" charset="0"/>
                <a:cs typeface="Times New Roman" panose="02020603050405020304" pitchFamily="18" charset="0"/>
              </a:rPr>
              <a:t>ｉ）又，且。</a:t>
            </a:r>
            <a:endParaRPr lang="zh-CN" altLang="en-US" sz="2400">
              <a:latin typeface="Times New Roman" pitchFamily="18" charset="0"/>
              <a:ea typeface="Times New Roman" pitchFamily="18" charset="0"/>
            </a:endParaRPr>
          </a:p>
        </p:txBody>
      </p:sp>
      <p:sp>
        <p:nvSpPr>
          <p:cNvPr id="136200" name="矩形标注 136199"/>
          <p:cNvSpPr/>
          <p:nvPr/>
        </p:nvSpPr>
        <p:spPr>
          <a:xfrm>
            <a:off x="4727575" y="1557338"/>
            <a:ext cx="2447925" cy="503237"/>
          </a:xfrm>
          <a:prstGeom prst="wedgeRectCallout">
            <a:avLst>
              <a:gd name="adj1" fmla="val 61023"/>
              <a:gd name="adj2" fmla="val 130125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400">
                <a:latin typeface="Times New Roman" pitchFamily="18" charset="0"/>
              </a:rPr>
              <a:t>用龟甲占卜。</a:t>
            </a:r>
          </a:p>
        </p:txBody>
      </p:sp>
      <p:sp>
        <p:nvSpPr>
          <p:cNvPr id="136201" name="矩形标注 136200"/>
          <p:cNvSpPr/>
          <p:nvPr/>
        </p:nvSpPr>
        <p:spPr>
          <a:xfrm>
            <a:off x="5232400" y="1628775"/>
            <a:ext cx="5184775" cy="504825"/>
          </a:xfrm>
          <a:prstGeom prst="wedgeRectCallout">
            <a:avLst>
              <a:gd name="adj1" fmla="val 10074"/>
              <a:gd name="adj2" fmla="val 116037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400">
                <a:latin typeface="Times New Roman" pitchFamily="18" charset="0"/>
              </a:rPr>
              <a:t>（ｓｈ</a:t>
            </a:r>
            <a:r>
              <a:rPr lang="en-US" altLang="zh-CN" sz="2400" err="1">
                <a:latin typeface="Times New Roman" pitchFamily="18" charset="0"/>
                <a:cs typeface="Times New Roman" panose="02020603050405020304" pitchFamily="18" charset="0"/>
              </a:rPr>
              <a:t>ì</a:t>
            </a:r>
            <a:r>
              <a:rPr lang="zh-CN" altLang="en-US" sz="2400">
                <a:latin typeface="Times New Roman" pitchFamily="18" charset="0"/>
                <a:cs typeface="Times New Roman" panose="02020603050405020304" pitchFamily="18" charset="0"/>
              </a:rPr>
              <a:t>），用蓍（ｓｈ</a:t>
            </a:r>
            <a:r>
              <a:rPr lang="en-US" altLang="zh-CN" sz="2400">
                <a:latin typeface="Times New Roman" pitchFamily="18" charset="0"/>
                <a:cs typeface="Times New Roman" panose="02020603050405020304" pitchFamily="18" charset="0"/>
              </a:rPr>
              <a:t>ī</a:t>
            </a:r>
            <a:r>
              <a:rPr lang="zh-CN" altLang="en-US" sz="2400">
                <a:latin typeface="Times New Roman" pitchFamily="18" charset="0"/>
                <a:cs typeface="Times New Roman" panose="02020603050405020304" pitchFamily="18" charset="0"/>
              </a:rPr>
              <a:t>）草占卦。</a:t>
            </a:r>
            <a:endParaRPr lang="zh-CN" altLang="en-US" sz="2400">
              <a:latin typeface="Times New Roman" pitchFamily="18" charset="0"/>
              <a:ea typeface="Times New Roman" pitchFamily="18" charset="0"/>
            </a:endParaRPr>
          </a:p>
        </p:txBody>
      </p:sp>
      <p:sp>
        <p:nvSpPr>
          <p:cNvPr id="136202" name="矩形标注 136201"/>
          <p:cNvSpPr/>
          <p:nvPr/>
        </p:nvSpPr>
        <p:spPr>
          <a:xfrm>
            <a:off x="5303838" y="1484313"/>
            <a:ext cx="3744912" cy="538162"/>
          </a:xfrm>
          <a:prstGeom prst="wedgeRectCallout">
            <a:avLst>
              <a:gd name="adj1" fmla="val 50426"/>
              <a:gd name="adj2" fmla="val 133778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400">
                <a:latin typeface="Times New Roman" pitchFamily="18" charset="0"/>
              </a:rPr>
              <a:t>指卦象，即占卦的结果。</a:t>
            </a:r>
          </a:p>
        </p:txBody>
      </p:sp>
      <p:sp>
        <p:nvSpPr>
          <p:cNvPr id="136203" name="矩形标注 136202"/>
          <p:cNvSpPr/>
          <p:nvPr/>
        </p:nvSpPr>
        <p:spPr>
          <a:xfrm>
            <a:off x="8472488" y="1484313"/>
            <a:ext cx="1511300" cy="538162"/>
          </a:xfrm>
          <a:prstGeom prst="wedgeRectCallout">
            <a:avLst>
              <a:gd name="adj1" fmla="val 46745"/>
              <a:gd name="adj2" fmla="val 133778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400">
                <a:latin typeface="Times New Roman" pitchFamily="18" charset="0"/>
              </a:rPr>
              <a:t>不吉利。</a:t>
            </a:r>
          </a:p>
        </p:txBody>
      </p:sp>
      <p:sp>
        <p:nvSpPr>
          <p:cNvPr id="136204" name="矩形标注 136203"/>
          <p:cNvSpPr/>
          <p:nvPr/>
        </p:nvSpPr>
        <p:spPr>
          <a:xfrm>
            <a:off x="6240463" y="3429000"/>
            <a:ext cx="2376487" cy="609600"/>
          </a:xfrm>
          <a:prstGeom prst="wedgeRectCallout">
            <a:avLst>
              <a:gd name="adj1" fmla="val -65898"/>
              <a:gd name="adj2" fmla="val -86458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400">
                <a:latin typeface="Times New Roman" pitchFamily="18" charset="0"/>
              </a:rPr>
              <a:t>财物，指嫁妆。</a:t>
            </a:r>
          </a:p>
        </p:txBody>
      </p:sp>
      <p:sp>
        <p:nvSpPr>
          <p:cNvPr id="136205" name="上箭头 136204"/>
          <p:cNvSpPr/>
          <p:nvPr/>
        </p:nvSpPr>
        <p:spPr>
          <a:xfrm>
            <a:off x="3287713" y="1628775"/>
            <a:ext cx="288925" cy="288925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0000CC"/>
          </a:solidFill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6206" name="上箭头 136205"/>
          <p:cNvSpPr/>
          <p:nvPr/>
        </p:nvSpPr>
        <p:spPr>
          <a:xfrm>
            <a:off x="4943475" y="1628775"/>
            <a:ext cx="288925" cy="288925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0000CC"/>
          </a:solidFill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6207" name="上箭头 136206"/>
          <p:cNvSpPr/>
          <p:nvPr/>
        </p:nvSpPr>
        <p:spPr>
          <a:xfrm>
            <a:off x="7824788" y="1628775"/>
            <a:ext cx="504825" cy="288925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0000CC"/>
          </a:solidFill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6208" name="下箭头 136207"/>
          <p:cNvSpPr/>
          <p:nvPr/>
        </p:nvSpPr>
        <p:spPr>
          <a:xfrm>
            <a:off x="2927350" y="3357563"/>
            <a:ext cx="287338" cy="215900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0000CC"/>
          </a:solidFill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6209" name="下箭头 136208"/>
          <p:cNvSpPr/>
          <p:nvPr/>
        </p:nvSpPr>
        <p:spPr>
          <a:xfrm rot="-3189632">
            <a:off x="3575050" y="2493963"/>
            <a:ext cx="217488" cy="1366837"/>
          </a:xfrm>
          <a:prstGeom prst="downArrow">
            <a:avLst>
              <a:gd name="adj1" fmla="val 50000"/>
              <a:gd name="adj2" fmla="val 157116"/>
            </a:avLst>
          </a:prstGeom>
          <a:solidFill>
            <a:srgbClr val="0000CC"/>
          </a:solidFill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6210" name="文本框 136209"/>
          <p:cNvSpPr txBox="1"/>
          <p:nvPr/>
        </p:nvSpPr>
        <p:spPr>
          <a:xfrm>
            <a:off x="2403475" y="666750"/>
            <a:ext cx="309880" cy="8299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sz="4800">
              <a:latin typeface="Times New Roman" pitchFamily="18" charset="0"/>
            </a:endParaRPr>
          </a:p>
        </p:txBody>
      </p:sp>
      <p:sp>
        <p:nvSpPr>
          <p:cNvPr id="136211" name="文本框 136210"/>
          <p:cNvSpPr txBox="1"/>
          <p:nvPr/>
        </p:nvSpPr>
        <p:spPr>
          <a:xfrm>
            <a:off x="1524000" y="1052513"/>
            <a:ext cx="2672080" cy="521970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r>
              <a:rPr lang="zh-CN" altLang="en-US" sz="2800">
                <a:solidFill>
                  <a:srgbClr val="0000CC"/>
                </a:solidFill>
                <a:latin typeface="Times New Roman" pitchFamily="18" charset="0"/>
              </a:rPr>
              <a:t>指示代词，那。</a:t>
            </a:r>
          </a:p>
        </p:txBody>
      </p:sp>
      <p:sp>
        <p:nvSpPr>
          <p:cNvPr id="136212" name="文本框 136211"/>
          <p:cNvSpPr txBox="1"/>
          <p:nvPr/>
        </p:nvSpPr>
        <p:spPr>
          <a:xfrm>
            <a:off x="4151313" y="1052513"/>
            <a:ext cx="3529012" cy="521970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0000CC"/>
                </a:solidFill>
                <a:latin typeface="Times New Roman" pitchFamily="18" charset="0"/>
              </a:rPr>
              <a:t>目的关系连词，来。</a:t>
            </a:r>
          </a:p>
        </p:txBody>
      </p:sp>
      <p:sp>
        <p:nvSpPr>
          <p:cNvPr id="136213" name="文本框 136212"/>
          <p:cNvSpPr txBox="1"/>
          <p:nvPr/>
        </p:nvSpPr>
        <p:spPr>
          <a:xfrm>
            <a:off x="7680325" y="765175"/>
            <a:ext cx="2808288" cy="829945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0000CC"/>
                </a:solidFill>
                <a:latin typeface="Times New Roman" pitchFamily="18" charset="0"/>
              </a:rPr>
              <a:t>借代手法，以人物的居住地代人物。</a:t>
            </a:r>
          </a:p>
        </p:txBody>
      </p:sp>
      <p:sp>
        <p:nvSpPr>
          <p:cNvPr id="136214" name="文本框 136213"/>
          <p:cNvSpPr txBox="1"/>
          <p:nvPr/>
        </p:nvSpPr>
        <p:spPr>
          <a:xfrm>
            <a:off x="1847850" y="3500438"/>
            <a:ext cx="1960880" cy="521970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r>
              <a:rPr lang="zh-CN" altLang="en-US" sz="2800">
                <a:solidFill>
                  <a:srgbClr val="0000CC"/>
                </a:solidFill>
                <a:latin typeface="Times New Roman" pitchFamily="18" charset="0"/>
              </a:rPr>
              <a:t>介词，用。</a:t>
            </a:r>
          </a:p>
        </p:txBody>
      </p:sp>
      <p:sp>
        <p:nvSpPr>
          <p:cNvPr id="136215" name="文本框 136214"/>
          <p:cNvSpPr txBox="1"/>
          <p:nvPr/>
        </p:nvSpPr>
        <p:spPr>
          <a:xfrm>
            <a:off x="4224338" y="3500438"/>
            <a:ext cx="1260475" cy="521970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0000CC"/>
                </a:solidFill>
                <a:latin typeface="Times New Roman" pitchFamily="18" charset="0"/>
              </a:rPr>
              <a:t>已经。</a:t>
            </a:r>
          </a:p>
        </p:txBody>
      </p:sp>
      <p:sp>
        <p:nvSpPr>
          <p:cNvPr id="136216" name="文本框 136215"/>
          <p:cNvSpPr txBox="1"/>
          <p:nvPr/>
        </p:nvSpPr>
        <p:spPr>
          <a:xfrm>
            <a:off x="2351088" y="4365625"/>
            <a:ext cx="7802880" cy="15684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>
                <a:latin typeface="Times New Roman" pitchFamily="18" charset="0"/>
              </a:rPr>
              <a:t>译文：我登上那倒塌的墙壁，来远望青年所住的复关。看</a:t>
            </a:r>
          </a:p>
          <a:p>
            <a:r>
              <a:rPr lang="zh-CN" altLang="en-US" sz="2400">
                <a:latin typeface="Times New Roman" pitchFamily="18" charset="0"/>
              </a:rPr>
              <a:t>不见青年的到来，惹得我眼泪涟涟。见到了青年的到来，</a:t>
            </a:r>
          </a:p>
          <a:p>
            <a:r>
              <a:rPr lang="zh-CN" altLang="en-US" sz="2400">
                <a:latin typeface="Times New Roman" pitchFamily="18" charset="0"/>
              </a:rPr>
              <a:t>喜得我有说有笑，你用龟甲和著草占卜，结果很吉利。你</a:t>
            </a:r>
          </a:p>
          <a:p>
            <a:r>
              <a:rPr lang="zh-CN" altLang="en-US" sz="2400">
                <a:latin typeface="Times New Roman" pitchFamily="18" charset="0"/>
              </a:rPr>
              <a:t>用车子来接我，我把我的嫁妆搬到你家。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3000">
        <p:random/>
      </p:transition>
    </mc:Choice>
    <mc:Fallback xmlns:p15="http://schemas.microsoft.com/office/powerpoint/2012/main" xmlns="">
      <p:transition spd="slow" advClick="0" advTm="3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36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3619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6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3619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6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13619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6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3619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6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3620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6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13620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6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4" presetClass="entr" presetSubtype="16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500"/>
                                        <p:tgtEl>
                                          <p:spTgt spid="13620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6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4" presetClass="entr" presetSubtype="16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13620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6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4" presetClass="entr" presetSubtype="16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1" dur="500"/>
                                        <p:tgtEl>
                                          <p:spTgt spid="13620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6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7" dur="500"/>
                                        <p:tgtEl>
                                          <p:spTgt spid="136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8" presetClass="entr" presetSubtype="16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3" dur="500"/>
                                        <p:tgtEl>
                                          <p:spTgt spid="136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9" dur="500"/>
                                        <p:tgtEl>
                                          <p:spTgt spid="136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8" presetClass="entr" presetSubtype="16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5" dur="500"/>
                                        <p:tgtEl>
                                          <p:spTgt spid="136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1" dur="500"/>
                                        <p:tgtEl>
                                          <p:spTgt spid="136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</p:stCondLst>
                      <p:childTnLst>
                        <p:par>
                          <p:cTn id="9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8" presetClass="entr" presetSubtype="16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7" dur="500"/>
                                        <p:tgtEl>
                                          <p:spTgt spid="136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3" dur="500"/>
                                        <p:tgtEl>
                                          <p:spTgt spid="136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 nodeType="clickPar">
                      <p:stCondLst>
                        <p:cond delay="indefinite"/>
                      </p:stCondLst>
                      <p:childTnLst>
                        <p:par>
                          <p:cTn id="10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5" presetClass="entr" presetSubtype="10" fill="hold" grpId="1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9" dur="500"/>
                                        <p:tgtEl>
                                          <p:spTgt spid="136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 nodeType="clickPar">
                      <p:stCondLst>
                        <p:cond delay="indefinite"/>
                      </p:stCondLst>
                      <p:childTnLst>
                        <p:par>
                          <p:cTn id="11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5" dur="500"/>
                                        <p:tgtEl>
                                          <p:spTgt spid="136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 nodeType="clickPar">
                      <p:stCondLst>
                        <p:cond delay="indefinite"/>
                      </p:stCondLst>
                      <p:childTnLst>
                        <p:par>
                          <p:cTn id="1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5" presetClass="entr" presetSubtype="10" fill="hold" grpId="1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1" dur="500"/>
                                        <p:tgtEl>
                                          <p:spTgt spid="136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 nodeType="clickPar">
                      <p:stCondLst>
                        <p:cond delay="indefinite"/>
                      </p:stCondLst>
                      <p:childTnLst>
                        <p:par>
                          <p:cTn id="1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1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136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136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195" grpId="0"/>
      <p:bldP spid="136196" grpId="1" animBg="1"/>
      <p:bldP spid="136197" grpId="2" animBg="1"/>
      <p:bldP spid="136198" grpId="3" animBg="1"/>
      <p:bldP spid="136199" grpId="4" animBg="1"/>
      <p:bldP spid="136200" grpId="5" animBg="1"/>
      <p:bldP spid="136201" grpId="6" animBg="1"/>
      <p:bldP spid="136202" grpId="7" animBg="1"/>
      <p:bldP spid="136203" grpId="8" animBg="1"/>
      <p:bldP spid="136204" grpId="9" animBg="1"/>
      <p:bldP spid="136211" grpId="10" animBg="1"/>
      <p:bldP spid="136212" grpId="11" animBg="1"/>
      <p:bldP spid="136213" grpId="12" animBg="1"/>
      <p:bldP spid="136214" grpId="13" animBg="1"/>
      <p:bldP spid="136215" grpId="14" animBg="1"/>
      <p:bldP spid="136216" grpId="15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背景图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" y="16510"/>
            <a:ext cx="12284075" cy="6877685"/>
          </a:xfrm>
          <a:prstGeom prst="rect">
            <a:avLst/>
          </a:prstGeom>
        </p:spPr>
      </p:pic>
      <p:sp>
        <p:nvSpPr>
          <p:cNvPr id="137218" name="文本框 137217"/>
          <p:cNvSpPr txBox="1"/>
          <p:nvPr/>
        </p:nvSpPr>
        <p:spPr>
          <a:xfrm>
            <a:off x="2640013" y="1700213"/>
            <a:ext cx="3098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sz="3200">
              <a:latin typeface="Times New Roman" pitchFamily="18" charset="0"/>
            </a:endParaRPr>
          </a:p>
        </p:txBody>
      </p:sp>
      <p:sp>
        <p:nvSpPr>
          <p:cNvPr id="137219" name="文本框 137218"/>
          <p:cNvSpPr txBox="1"/>
          <p:nvPr/>
        </p:nvSpPr>
        <p:spPr>
          <a:xfrm>
            <a:off x="1992313" y="1916113"/>
            <a:ext cx="8310880" cy="15684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>
                <a:latin typeface="Times New Roman" pitchFamily="18" charset="0"/>
              </a:rPr>
              <a:t>        </a:t>
            </a:r>
            <a:r>
              <a:rPr lang="zh-CN" altLang="en-US" sz="3200">
                <a:solidFill>
                  <a:srgbClr val="333333"/>
                </a:solidFill>
                <a:latin typeface="Times New Roman" pitchFamily="18" charset="0"/>
              </a:rPr>
              <a:t>桑</a:t>
            </a:r>
            <a:r>
              <a:rPr lang="zh-CN" altLang="en-US" sz="3200">
                <a:solidFill>
                  <a:srgbClr val="FF3300"/>
                </a:solidFill>
                <a:latin typeface="Times New Roman" pitchFamily="18" charset="0"/>
              </a:rPr>
              <a:t>之</a:t>
            </a:r>
            <a:r>
              <a:rPr lang="zh-CN" altLang="en-US" sz="3200">
                <a:solidFill>
                  <a:srgbClr val="333333"/>
                </a:solidFill>
                <a:latin typeface="Times New Roman" pitchFamily="18" charset="0"/>
              </a:rPr>
              <a:t>未落，</a:t>
            </a:r>
            <a:r>
              <a:rPr lang="zh-CN" altLang="en-US" sz="3200">
                <a:solidFill>
                  <a:srgbClr val="FF3300"/>
                </a:solidFill>
                <a:latin typeface="Times New Roman" pitchFamily="18" charset="0"/>
              </a:rPr>
              <a:t>其</a:t>
            </a:r>
            <a:r>
              <a:rPr lang="zh-CN" altLang="en-US" sz="3200">
                <a:solidFill>
                  <a:srgbClr val="333333"/>
                </a:solidFill>
                <a:latin typeface="Times New Roman" pitchFamily="18" charset="0"/>
              </a:rPr>
              <a:t>叶</a:t>
            </a:r>
            <a:r>
              <a:rPr lang="zh-CN" altLang="en-US" sz="3200">
                <a:solidFill>
                  <a:srgbClr val="0000CC"/>
                </a:solidFill>
                <a:latin typeface="Times New Roman" pitchFamily="18" charset="0"/>
              </a:rPr>
              <a:t>沃若</a:t>
            </a:r>
            <a:r>
              <a:rPr lang="zh-CN" altLang="en-US" sz="3200">
                <a:solidFill>
                  <a:srgbClr val="333333"/>
                </a:solidFill>
                <a:latin typeface="Times New Roman" pitchFamily="18" charset="0"/>
              </a:rPr>
              <a:t>。</a:t>
            </a:r>
            <a:r>
              <a:rPr lang="zh-CN" altLang="en-US" sz="3200">
                <a:solidFill>
                  <a:srgbClr val="0000CC"/>
                </a:solidFill>
                <a:latin typeface="Times New Roman" pitchFamily="18" charset="0"/>
              </a:rPr>
              <a:t>于嗟</a:t>
            </a:r>
            <a:r>
              <a:rPr lang="zh-CN" altLang="en-US" sz="3200">
                <a:solidFill>
                  <a:srgbClr val="333333"/>
                </a:solidFill>
                <a:latin typeface="Times New Roman" pitchFamily="18" charset="0"/>
              </a:rPr>
              <a:t>鸠兮，无</a:t>
            </a:r>
            <a:r>
              <a:rPr lang="zh-CN" altLang="en-US" sz="3200">
                <a:solidFill>
                  <a:srgbClr val="FF3300"/>
                </a:solidFill>
                <a:latin typeface="Times New Roman" pitchFamily="18" charset="0"/>
              </a:rPr>
              <a:t>食</a:t>
            </a:r>
            <a:r>
              <a:rPr lang="zh-CN" altLang="en-US" sz="3200">
                <a:solidFill>
                  <a:srgbClr val="333333"/>
                </a:solidFill>
                <a:latin typeface="Times New Roman" pitchFamily="18" charset="0"/>
              </a:rPr>
              <a:t>桑</a:t>
            </a:r>
          </a:p>
          <a:p>
            <a:r>
              <a:rPr lang="zh-CN" altLang="en-US" sz="3200">
                <a:solidFill>
                  <a:srgbClr val="333333"/>
                </a:solidFill>
                <a:latin typeface="Times New Roman" pitchFamily="18" charset="0"/>
              </a:rPr>
              <a:t>葚；于嗟女兮，无</a:t>
            </a:r>
            <a:r>
              <a:rPr lang="zh-CN" altLang="en-US" sz="3200">
                <a:solidFill>
                  <a:srgbClr val="FF3300"/>
                </a:solidFill>
                <a:latin typeface="Times New Roman" pitchFamily="18" charset="0"/>
              </a:rPr>
              <a:t>与</a:t>
            </a:r>
            <a:r>
              <a:rPr lang="zh-CN" altLang="en-US" sz="3200">
                <a:solidFill>
                  <a:srgbClr val="333333"/>
                </a:solidFill>
                <a:latin typeface="Times New Roman" pitchFamily="18" charset="0"/>
              </a:rPr>
              <a:t>士</a:t>
            </a:r>
            <a:r>
              <a:rPr lang="zh-CN" altLang="en-US" sz="3200">
                <a:solidFill>
                  <a:srgbClr val="0000CC"/>
                </a:solidFill>
                <a:latin typeface="Times New Roman" pitchFamily="18" charset="0"/>
              </a:rPr>
              <a:t>耽</a:t>
            </a:r>
            <a:r>
              <a:rPr lang="zh-CN" altLang="en-US" sz="3200">
                <a:solidFill>
                  <a:srgbClr val="333333"/>
                </a:solidFill>
                <a:latin typeface="Times New Roman" pitchFamily="18" charset="0"/>
              </a:rPr>
              <a:t>。士</a:t>
            </a:r>
            <a:r>
              <a:rPr lang="zh-CN" altLang="en-US" sz="3200">
                <a:solidFill>
                  <a:srgbClr val="FF3300"/>
                </a:solidFill>
                <a:latin typeface="Times New Roman" pitchFamily="18" charset="0"/>
              </a:rPr>
              <a:t>之</a:t>
            </a:r>
            <a:r>
              <a:rPr lang="zh-CN" altLang="en-US" sz="3200">
                <a:solidFill>
                  <a:srgbClr val="333333"/>
                </a:solidFill>
                <a:latin typeface="Times New Roman" pitchFamily="18" charset="0"/>
              </a:rPr>
              <a:t>耽兮，</a:t>
            </a:r>
            <a:r>
              <a:rPr lang="zh-CN" altLang="en-US" sz="3200">
                <a:solidFill>
                  <a:srgbClr val="FF3300"/>
                </a:solidFill>
                <a:latin typeface="Times New Roman" pitchFamily="18" charset="0"/>
              </a:rPr>
              <a:t>犹</a:t>
            </a:r>
            <a:r>
              <a:rPr lang="zh-CN" altLang="en-US" sz="3200">
                <a:solidFill>
                  <a:srgbClr val="333333"/>
                </a:solidFill>
                <a:latin typeface="Times New Roman" pitchFamily="18" charset="0"/>
              </a:rPr>
              <a:t>可</a:t>
            </a:r>
            <a:r>
              <a:rPr lang="zh-CN" altLang="en-US" sz="3200">
                <a:solidFill>
                  <a:srgbClr val="0000CC"/>
                </a:solidFill>
                <a:latin typeface="Times New Roman" pitchFamily="18" charset="0"/>
              </a:rPr>
              <a:t>说</a:t>
            </a:r>
          </a:p>
          <a:p>
            <a:r>
              <a:rPr lang="zh-CN" altLang="en-US" sz="3200">
                <a:solidFill>
                  <a:srgbClr val="333333"/>
                </a:solidFill>
                <a:latin typeface="Times New Roman" pitchFamily="18" charset="0"/>
              </a:rPr>
              <a:t>也；女之耽兮，不可说也。</a:t>
            </a:r>
          </a:p>
        </p:txBody>
      </p:sp>
      <p:sp>
        <p:nvSpPr>
          <p:cNvPr id="137220" name="矩形标注 137219"/>
          <p:cNvSpPr/>
          <p:nvPr/>
        </p:nvSpPr>
        <p:spPr>
          <a:xfrm>
            <a:off x="1703388" y="692150"/>
            <a:ext cx="4897437" cy="865188"/>
          </a:xfrm>
          <a:prstGeom prst="wedgeRectCallout">
            <a:avLst>
              <a:gd name="adj1" fmla="val 39625"/>
              <a:gd name="adj2" fmla="val 103028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r>
              <a:rPr lang="zh-CN" altLang="en-US" sz="2400">
                <a:latin typeface="Times New Roman" pitchFamily="18" charset="0"/>
              </a:rPr>
              <a:t>润泽的样子，比喻女子年轻貌美。若，形容词词尾，相当于“然”。</a:t>
            </a:r>
          </a:p>
        </p:txBody>
      </p:sp>
      <p:sp>
        <p:nvSpPr>
          <p:cNvPr id="137221" name="矩形标注 137220"/>
          <p:cNvSpPr/>
          <p:nvPr/>
        </p:nvSpPr>
        <p:spPr>
          <a:xfrm>
            <a:off x="7175500" y="765175"/>
            <a:ext cx="2663825" cy="825500"/>
          </a:xfrm>
          <a:prstGeom prst="wedgeRectCallout">
            <a:avLst>
              <a:gd name="adj1" fmla="val -37009"/>
              <a:gd name="adj2" fmla="val 99616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r>
              <a:rPr lang="zh-CN" altLang="en-US" sz="2400">
                <a:latin typeface="Times New Roman" pitchFamily="18" charset="0"/>
              </a:rPr>
              <a:t>（</a:t>
            </a:r>
            <a:r>
              <a:rPr lang="en-US" altLang="zh-CN" sz="2400" err="1">
                <a:latin typeface="Times New Roman" pitchFamily="18" charset="0"/>
                <a:cs typeface="Times New Roman" panose="02020603050405020304" pitchFamily="18" charset="0"/>
              </a:rPr>
              <a:t>xūjiē</a:t>
            </a:r>
            <a:r>
              <a:rPr lang="zh-CN" altLang="en-US" sz="2400">
                <a:latin typeface="Times New Roman" pitchFamily="18" charset="0"/>
                <a:cs typeface="Times New Roman" panose="02020603050405020304" pitchFamily="18" charset="0"/>
              </a:rPr>
              <a:t>），感叹词。于，通“吁”。</a:t>
            </a:r>
            <a:endParaRPr lang="zh-CN" altLang="en-US" sz="2400">
              <a:latin typeface="Times New Roman" pitchFamily="18" charset="0"/>
              <a:ea typeface="Times New Roman" pitchFamily="18" charset="0"/>
            </a:endParaRPr>
          </a:p>
        </p:txBody>
      </p:sp>
      <p:sp>
        <p:nvSpPr>
          <p:cNvPr id="137222" name="矩形标注 137221"/>
          <p:cNvSpPr/>
          <p:nvPr/>
        </p:nvSpPr>
        <p:spPr>
          <a:xfrm>
            <a:off x="2424113" y="3284538"/>
            <a:ext cx="3938587" cy="504825"/>
          </a:xfrm>
          <a:prstGeom prst="wedgeRectCallout">
            <a:avLst>
              <a:gd name="adj1" fmla="val 48870"/>
              <a:gd name="adj2" fmla="val -135222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400">
                <a:latin typeface="Times New Roman" pitchFamily="18" charset="0"/>
              </a:rPr>
              <a:t>（ｄ</a:t>
            </a:r>
            <a:r>
              <a:rPr lang="en-US" altLang="zh-CN" sz="2400">
                <a:latin typeface="Times New Roman" pitchFamily="18" charset="0"/>
                <a:cs typeface="Times New Roman" panose="02020603050405020304" pitchFamily="18" charset="0"/>
              </a:rPr>
              <a:t>ā</a:t>
            </a:r>
            <a:r>
              <a:rPr lang="zh-CN" altLang="en-US" sz="2400">
                <a:latin typeface="Times New Roman" pitchFamily="18" charset="0"/>
                <a:cs typeface="Times New Roman" panose="02020603050405020304" pitchFamily="18" charset="0"/>
              </a:rPr>
              <a:t>ｎ），迷恋，沉溺。</a:t>
            </a:r>
            <a:endParaRPr lang="zh-CN" altLang="en-US" sz="2400">
              <a:latin typeface="Times New Roman" pitchFamily="18" charset="0"/>
              <a:ea typeface="Times New Roman" pitchFamily="18" charset="0"/>
            </a:endParaRPr>
          </a:p>
        </p:txBody>
      </p:sp>
      <p:sp>
        <p:nvSpPr>
          <p:cNvPr id="137223" name="矩形标注 137222"/>
          <p:cNvSpPr/>
          <p:nvPr/>
        </p:nvSpPr>
        <p:spPr>
          <a:xfrm>
            <a:off x="7248525" y="3284538"/>
            <a:ext cx="2425700" cy="431800"/>
          </a:xfrm>
          <a:prstGeom prst="wedgeRectCallout">
            <a:avLst>
              <a:gd name="adj1" fmla="val 61389"/>
              <a:gd name="adj2" fmla="val -152940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400">
                <a:latin typeface="Times New Roman" pitchFamily="18" charset="0"/>
              </a:rPr>
              <a:t>通“脱”，解脱。</a:t>
            </a:r>
          </a:p>
        </p:txBody>
      </p:sp>
      <p:sp>
        <p:nvSpPr>
          <p:cNvPr id="137224" name="上箭头 137223"/>
          <p:cNvSpPr/>
          <p:nvPr/>
        </p:nvSpPr>
        <p:spPr>
          <a:xfrm>
            <a:off x="3359150" y="1700213"/>
            <a:ext cx="288925" cy="288925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0000CC"/>
          </a:solidFill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7225" name="上箭头 137224"/>
          <p:cNvSpPr/>
          <p:nvPr/>
        </p:nvSpPr>
        <p:spPr>
          <a:xfrm>
            <a:off x="5016500" y="1700213"/>
            <a:ext cx="288925" cy="288925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0000CC"/>
          </a:solidFill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7226" name="上箭头 137225"/>
          <p:cNvSpPr/>
          <p:nvPr/>
        </p:nvSpPr>
        <p:spPr>
          <a:xfrm>
            <a:off x="9480550" y="1700213"/>
            <a:ext cx="288925" cy="288925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0000CC"/>
          </a:solidFill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7227" name="文本框 137226"/>
          <p:cNvSpPr txBox="1"/>
          <p:nvPr/>
        </p:nvSpPr>
        <p:spPr>
          <a:xfrm>
            <a:off x="1703388" y="620713"/>
            <a:ext cx="3132137" cy="1568450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en-US" altLang="zh-CN" sz="2400">
                <a:latin typeface="Times New Roman" pitchFamily="18" charset="0"/>
              </a:rPr>
              <a:t>    </a:t>
            </a:r>
            <a:r>
              <a:rPr lang="zh-CN" altLang="en-US" sz="2400">
                <a:solidFill>
                  <a:srgbClr val="0000CC"/>
                </a:solidFill>
                <a:latin typeface="Times New Roman" pitchFamily="18" charset="0"/>
              </a:rPr>
              <a:t>用法同“氓之蚩蚩”的“之”。是放在主谓</a:t>
            </a:r>
          </a:p>
          <a:p>
            <a:r>
              <a:rPr lang="zh-CN" altLang="en-US" sz="2400">
                <a:solidFill>
                  <a:srgbClr val="0000CC"/>
                </a:solidFill>
                <a:latin typeface="Times New Roman" pitchFamily="18" charset="0"/>
              </a:rPr>
              <a:t>之间的结构助词。</a:t>
            </a:r>
          </a:p>
        </p:txBody>
      </p:sp>
      <p:sp>
        <p:nvSpPr>
          <p:cNvPr id="137228" name="文本框 137227"/>
          <p:cNvSpPr txBox="1"/>
          <p:nvPr/>
        </p:nvSpPr>
        <p:spPr>
          <a:xfrm>
            <a:off x="4872038" y="857250"/>
            <a:ext cx="1706880" cy="829945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r>
              <a:rPr lang="en-US" altLang="zh-CN" sz="2400">
                <a:solidFill>
                  <a:srgbClr val="0000CC"/>
                </a:solidFill>
                <a:latin typeface="Times New Roman" pitchFamily="18" charset="0"/>
              </a:rPr>
              <a:t>    </a:t>
            </a:r>
            <a:r>
              <a:rPr lang="zh-CN" altLang="en-US" sz="2400">
                <a:solidFill>
                  <a:srgbClr val="0000CC"/>
                </a:solidFill>
                <a:latin typeface="Times New Roman" pitchFamily="18" charset="0"/>
              </a:rPr>
              <a:t>物主代</a:t>
            </a:r>
          </a:p>
          <a:p>
            <a:r>
              <a:rPr lang="zh-CN" altLang="en-US" sz="2400">
                <a:solidFill>
                  <a:srgbClr val="0000CC"/>
                </a:solidFill>
                <a:latin typeface="Times New Roman" pitchFamily="18" charset="0"/>
              </a:rPr>
              <a:t>词，它的。</a:t>
            </a:r>
          </a:p>
        </p:txBody>
      </p:sp>
      <p:sp>
        <p:nvSpPr>
          <p:cNvPr id="137229" name="文本框 137228"/>
          <p:cNvSpPr txBox="1"/>
          <p:nvPr/>
        </p:nvSpPr>
        <p:spPr>
          <a:xfrm>
            <a:off x="6600825" y="260350"/>
            <a:ext cx="3862388" cy="1568450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en-US" altLang="zh-CN" sz="2400">
                <a:solidFill>
                  <a:srgbClr val="0000CC"/>
                </a:solidFill>
                <a:latin typeface="Times New Roman" pitchFamily="18" charset="0"/>
              </a:rPr>
              <a:t>    </a:t>
            </a:r>
            <a:r>
              <a:rPr lang="zh-CN" altLang="en-US" sz="2400">
                <a:solidFill>
                  <a:srgbClr val="0000CC"/>
                </a:solidFill>
                <a:latin typeface="Times New Roman" pitchFamily="18" charset="0"/>
              </a:rPr>
              <a:t>动词，吃。它还可表“吃的东西，粮食”意。另外当它读作ｓ</a:t>
            </a:r>
            <a:r>
              <a:rPr lang="en-US" altLang="zh-CN" sz="2400" err="1">
                <a:solidFill>
                  <a:srgbClr val="0000CC"/>
                </a:solidFill>
                <a:latin typeface="Times New Roman" pitchFamily="18" charset="0"/>
                <a:cs typeface="Times New Roman" panose="02020603050405020304" pitchFamily="18" charset="0"/>
              </a:rPr>
              <a:t>ì</a:t>
            </a:r>
            <a:r>
              <a:rPr lang="zh-CN" altLang="en-US" sz="2400">
                <a:solidFill>
                  <a:srgbClr val="0000CC"/>
                </a:solidFill>
                <a:latin typeface="Times New Roman" pitchFamily="18" charset="0"/>
                <a:cs typeface="Times New Roman" panose="02020603050405020304" pitchFamily="18" charset="0"/>
              </a:rPr>
              <a:t>时，意为“供养，给</a:t>
            </a:r>
            <a:r>
              <a:rPr lang="en-US" altLang="zh-CN" sz="240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</a:rPr>
              <a:t>……</a:t>
            </a:r>
            <a:r>
              <a:rPr lang="zh-CN" altLang="en-US" sz="2400">
                <a:solidFill>
                  <a:srgbClr val="0000CC"/>
                </a:solidFill>
                <a:latin typeface="Times New Roman" pitchFamily="18" charset="0"/>
                <a:cs typeface="Times New Roman" panose="02020603050405020304" pitchFamily="18" charset="0"/>
              </a:rPr>
              <a:t>吃”。</a:t>
            </a:r>
            <a:endParaRPr lang="zh-CN" altLang="en-US" sz="2400">
              <a:solidFill>
                <a:srgbClr val="0000CC"/>
              </a:solidFill>
              <a:latin typeface="Times New Roman" pitchFamily="18" charset="0"/>
              <a:ea typeface="Times New Roman" pitchFamily="18" charset="0"/>
            </a:endParaRPr>
          </a:p>
        </p:txBody>
      </p:sp>
      <p:sp>
        <p:nvSpPr>
          <p:cNvPr id="137230" name="下箭头 137229"/>
          <p:cNvSpPr/>
          <p:nvPr/>
        </p:nvSpPr>
        <p:spPr>
          <a:xfrm rot="2957349">
            <a:off x="4837113" y="2598738"/>
            <a:ext cx="160337" cy="1204912"/>
          </a:xfrm>
          <a:prstGeom prst="downArrow">
            <a:avLst>
              <a:gd name="adj1" fmla="val 50000"/>
              <a:gd name="adj2" fmla="val 187871"/>
            </a:avLst>
          </a:prstGeom>
          <a:solidFill>
            <a:srgbClr val="0000CC"/>
          </a:solidFill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7231" name="文本框 137230"/>
          <p:cNvSpPr txBox="1"/>
          <p:nvPr/>
        </p:nvSpPr>
        <p:spPr>
          <a:xfrm>
            <a:off x="2495550" y="3429000"/>
            <a:ext cx="2936875" cy="460375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0000CC"/>
                </a:solidFill>
                <a:latin typeface="Times New Roman" pitchFamily="18" charset="0"/>
              </a:rPr>
              <a:t>连词，和，跟，同。</a:t>
            </a:r>
          </a:p>
        </p:txBody>
      </p:sp>
      <p:sp>
        <p:nvSpPr>
          <p:cNvPr id="137232" name="下箭头 137231"/>
          <p:cNvSpPr/>
          <p:nvPr/>
        </p:nvSpPr>
        <p:spPr>
          <a:xfrm>
            <a:off x="7464425" y="2924175"/>
            <a:ext cx="215900" cy="433388"/>
          </a:xfrm>
          <a:prstGeom prst="downArrow">
            <a:avLst>
              <a:gd name="adj1" fmla="val 50000"/>
              <a:gd name="adj2" fmla="val 50183"/>
            </a:avLst>
          </a:prstGeom>
          <a:solidFill>
            <a:srgbClr val="0000CC"/>
          </a:solidFill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7233" name="下箭头 137232"/>
          <p:cNvSpPr/>
          <p:nvPr/>
        </p:nvSpPr>
        <p:spPr>
          <a:xfrm>
            <a:off x="9120188" y="2924175"/>
            <a:ext cx="215900" cy="433388"/>
          </a:xfrm>
          <a:prstGeom prst="downArrow">
            <a:avLst>
              <a:gd name="adj1" fmla="val 50000"/>
              <a:gd name="adj2" fmla="val 50183"/>
            </a:avLst>
          </a:prstGeom>
          <a:solidFill>
            <a:srgbClr val="0000CC"/>
          </a:solidFill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7234" name="文本框 137233"/>
          <p:cNvSpPr txBox="1"/>
          <p:nvPr/>
        </p:nvSpPr>
        <p:spPr>
          <a:xfrm>
            <a:off x="5735638" y="3429000"/>
            <a:ext cx="3230880" cy="460375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r>
              <a:rPr lang="zh-CN" altLang="en-US" sz="2400">
                <a:solidFill>
                  <a:srgbClr val="0000CC"/>
                </a:solidFill>
                <a:latin typeface="Times New Roman" pitchFamily="18" charset="0"/>
              </a:rPr>
              <a:t>用法同“桑之未落”。</a:t>
            </a:r>
          </a:p>
        </p:txBody>
      </p:sp>
      <p:sp>
        <p:nvSpPr>
          <p:cNvPr id="137235" name="文本框 137234"/>
          <p:cNvSpPr txBox="1"/>
          <p:nvPr/>
        </p:nvSpPr>
        <p:spPr>
          <a:xfrm>
            <a:off x="8950325" y="3429000"/>
            <a:ext cx="1706880" cy="460375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r>
              <a:rPr lang="zh-CN" altLang="en-US" sz="2400">
                <a:solidFill>
                  <a:srgbClr val="0000CC"/>
                </a:solidFill>
                <a:latin typeface="Times New Roman" pitchFamily="18" charset="0"/>
              </a:rPr>
              <a:t>尚且，还。</a:t>
            </a:r>
          </a:p>
        </p:txBody>
      </p:sp>
      <p:sp>
        <p:nvSpPr>
          <p:cNvPr id="137236" name="文本框 137235"/>
          <p:cNvSpPr txBox="1"/>
          <p:nvPr/>
        </p:nvSpPr>
        <p:spPr>
          <a:xfrm>
            <a:off x="2351088" y="4508500"/>
            <a:ext cx="7498080" cy="15684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>
                <a:latin typeface="Times New Roman" pitchFamily="18" charset="0"/>
              </a:rPr>
              <a:t>译文：桑树没有凋落的时候，它的叶子很润泽。唉呀斑</a:t>
            </a:r>
          </a:p>
          <a:p>
            <a:r>
              <a:rPr lang="zh-CN" altLang="en-US" sz="2400">
                <a:latin typeface="Times New Roman" pitchFamily="18" charset="0"/>
              </a:rPr>
              <a:t>鸠啊，不要贪吃桑葚；唉呀姑娘啊，不要对男子迷恋。</a:t>
            </a:r>
          </a:p>
          <a:p>
            <a:r>
              <a:rPr lang="zh-CN" altLang="en-US" sz="2400">
                <a:latin typeface="Times New Roman" pitchFamily="18" charset="0"/>
              </a:rPr>
              <a:t>男子迷恋爱情，还可以解脱；女子迷恋爱情，是不可解</a:t>
            </a:r>
          </a:p>
          <a:p>
            <a:r>
              <a:rPr lang="zh-CN" altLang="en-US" sz="2400">
                <a:latin typeface="Times New Roman" pitchFamily="18" charset="0"/>
              </a:rPr>
              <a:t>脱的。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3000">
        <p:random/>
      </p:transition>
    </mc:Choice>
    <mc:Fallback xmlns:p15="http://schemas.microsoft.com/office/powerpoint/2012/main" xmlns="">
      <p:transition spd="slow" advClick="0" advTm="3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37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3" dur="500"/>
                                        <p:tgtEl>
                                          <p:spTgt spid="1372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7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5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9" dur="500"/>
                                        <p:tgtEl>
                                          <p:spTgt spid="1372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7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1372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7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372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7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37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137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9" dur="500"/>
                                        <p:tgtEl>
                                          <p:spTgt spid="137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8" presetClass="entr" presetSubtype="16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5" dur="500"/>
                                        <p:tgtEl>
                                          <p:spTgt spid="137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500"/>
                                        <p:tgtEl>
                                          <p:spTgt spid="137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137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3" dur="500"/>
                                        <p:tgtEl>
                                          <p:spTgt spid="137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4" presetClass="entr" presetSubtype="16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9" dur="500"/>
                                        <p:tgtEl>
                                          <p:spTgt spid="137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5" dur="500"/>
                                        <p:tgtEl>
                                          <p:spTgt spid="137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5" presetClass="entr" presetSubtype="1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1" dur="500"/>
                                        <p:tgtEl>
                                          <p:spTgt spid="137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</p:stCondLst>
                      <p:childTnLst>
                        <p:par>
                          <p:cTn id="9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137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3" presetClass="entr" presetSubtype="10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3" dur="500"/>
                                        <p:tgtEl>
                                          <p:spTgt spid="137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 nodeType="clickPar">
                      <p:stCondLst>
                        <p:cond delay="indefinite"/>
                      </p:stCondLst>
                      <p:childTnLst>
                        <p:par>
                          <p:cTn id="10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3" presetClass="entr" presetSubtype="10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9" dur="500"/>
                                        <p:tgtEl>
                                          <p:spTgt spid="137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219" grpId="0"/>
      <p:bldP spid="137220" grpId="1" animBg="1"/>
      <p:bldP spid="137221" grpId="2" animBg="1"/>
      <p:bldP spid="137222" grpId="3" animBg="1"/>
      <p:bldP spid="137223" grpId="4" animBg="1"/>
      <p:bldP spid="137227" grpId="5" animBg="1"/>
      <p:bldP spid="137228" grpId="6" animBg="1"/>
      <p:bldP spid="137229" grpId="7" animBg="1"/>
      <p:bldP spid="137231" grpId="8" animBg="1"/>
      <p:bldP spid="137234" grpId="9" animBg="1"/>
      <p:bldP spid="137235" grpId="10" animBg="1"/>
      <p:bldP spid="137236" grpId="1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背景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35" y="-2540"/>
            <a:ext cx="12189460" cy="6861175"/>
          </a:xfrm>
          <a:prstGeom prst="rect">
            <a:avLst/>
          </a:prstGeom>
        </p:spPr>
      </p:pic>
      <p:sp>
        <p:nvSpPr>
          <p:cNvPr id="138242" name="文本框 138241"/>
          <p:cNvSpPr txBox="1"/>
          <p:nvPr/>
        </p:nvSpPr>
        <p:spPr>
          <a:xfrm>
            <a:off x="1992313" y="1844675"/>
            <a:ext cx="8310880" cy="15684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>
                <a:latin typeface="Times New Roman" pitchFamily="18" charset="0"/>
              </a:rPr>
              <a:t>        </a:t>
            </a:r>
            <a:r>
              <a:rPr lang="zh-CN" altLang="en-US" sz="3200">
                <a:solidFill>
                  <a:srgbClr val="333333"/>
                </a:solidFill>
                <a:latin typeface="Times New Roman" pitchFamily="18" charset="0"/>
              </a:rPr>
              <a:t>桑</a:t>
            </a:r>
            <a:r>
              <a:rPr lang="zh-CN" altLang="en-US" sz="3200">
                <a:solidFill>
                  <a:srgbClr val="FF3300"/>
                </a:solidFill>
                <a:latin typeface="Times New Roman" pitchFamily="18" charset="0"/>
              </a:rPr>
              <a:t>之</a:t>
            </a:r>
            <a:r>
              <a:rPr lang="zh-CN" altLang="en-US" sz="3200">
                <a:solidFill>
                  <a:srgbClr val="333333"/>
                </a:solidFill>
                <a:latin typeface="Times New Roman" pitchFamily="18" charset="0"/>
              </a:rPr>
              <a:t>落矣，</a:t>
            </a:r>
            <a:r>
              <a:rPr lang="zh-CN" altLang="en-US" sz="3200">
                <a:solidFill>
                  <a:srgbClr val="FF3300"/>
                </a:solidFill>
                <a:latin typeface="Times New Roman" pitchFamily="18" charset="0"/>
              </a:rPr>
              <a:t>其</a:t>
            </a:r>
            <a:r>
              <a:rPr lang="zh-CN" altLang="en-US" sz="3200">
                <a:solidFill>
                  <a:srgbClr val="333333"/>
                </a:solidFill>
                <a:latin typeface="Times New Roman" pitchFamily="18" charset="0"/>
              </a:rPr>
              <a:t>黄</a:t>
            </a:r>
            <a:r>
              <a:rPr lang="zh-CN" altLang="en-US" sz="3200">
                <a:solidFill>
                  <a:srgbClr val="FF3300"/>
                </a:solidFill>
                <a:latin typeface="Times New Roman" pitchFamily="18" charset="0"/>
              </a:rPr>
              <a:t>而</a:t>
            </a:r>
            <a:r>
              <a:rPr lang="zh-CN" altLang="en-US" sz="3200">
                <a:solidFill>
                  <a:srgbClr val="0000CC"/>
                </a:solidFill>
                <a:latin typeface="Times New Roman" pitchFamily="18" charset="0"/>
              </a:rPr>
              <a:t>陨</a:t>
            </a:r>
            <a:r>
              <a:rPr lang="zh-CN" altLang="en-US" sz="3200">
                <a:solidFill>
                  <a:srgbClr val="333333"/>
                </a:solidFill>
                <a:latin typeface="Times New Roman" pitchFamily="18" charset="0"/>
              </a:rPr>
              <a:t>。自我</a:t>
            </a:r>
            <a:r>
              <a:rPr lang="zh-CN" altLang="en-US" sz="3200">
                <a:solidFill>
                  <a:srgbClr val="0000CC"/>
                </a:solidFill>
                <a:latin typeface="Times New Roman" pitchFamily="18" charset="0"/>
              </a:rPr>
              <a:t>徂</a:t>
            </a:r>
            <a:r>
              <a:rPr lang="zh-CN" altLang="en-US" sz="3200">
                <a:solidFill>
                  <a:srgbClr val="333333"/>
                </a:solidFill>
                <a:latin typeface="Times New Roman" pitchFamily="18" charset="0"/>
              </a:rPr>
              <a:t>尔，</a:t>
            </a:r>
            <a:r>
              <a:rPr lang="zh-CN" altLang="en-US" sz="3200">
                <a:solidFill>
                  <a:srgbClr val="FF3300"/>
                </a:solidFill>
                <a:latin typeface="Times New Roman" pitchFamily="18" charset="0"/>
              </a:rPr>
              <a:t>三</a:t>
            </a:r>
            <a:r>
              <a:rPr lang="zh-CN" altLang="en-US" sz="3200">
                <a:solidFill>
                  <a:srgbClr val="333333"/>
                </a:solidFill>
                <a:latin typeface="Times New Roman" pitchFamily="18" charset="0"/>
              </a:rPr>
              <a:t>岁</a:t>
            </a:r>
            <a:r>
              <a:rPr lang="zh-CN" altLang="en-US" sz="3200">
                <a:solidFill>
                  <a:srgbClr val="FF3300"/>
                </a:solidFill>
                <a:latin typeface="Times New Roman" pitchFamily="18" charset="0"/>
              </a:rPr>
              <a:t>食</a:t>
            </a:r>
          </a:p>
          <a:p>
            <a:r>
              <a:rPr lang="zh-CN" altLang="en-US" sz="3200">
                <a:solidFill>
                  <a:srgbClr val="FF3300"/>
                </a:solidFill>
                <a:latin typeface="Times New Roman" pitchFamily="18" charset="0"/>
              </a:rPr>
              <a:t>贫</a:t>
            </a:r>
            <a:r>
              <a:rPr lang="zh-CN" altLang="en-US" sz="3200">
                <a:solidFill>
                  <a:srgbClr val="333333"/>
                </a:solidFill>
                <a:latin typeface="Times New Roman" pitchFamily="18" charset="0"/>
              </a:rPr>
              <a:t>。淇水</a:t>
            </a:r>
            <a:r>
              <a:rPr lang="zh-CN" altLang="en-US" sz="3200">
                <a:solidFill>
                  <a:srgbClr val="0000CC"/>
                </a:solidFill>
                <a:latin typeface="Times New Roman" pitchFamily="18" charset="0"/>
              </a:rPr>
              <a:t>汤汤</a:t>
            </a:r>
            <a:r>
              <a:rPr lang="zh-CN" altLang="en-US" sz="3200">
                <a:solidFill>
                  <a:srgbClr val="333333"/>
                </a:solidFill>
                <a:latin typeface="Times New Roman" pitchFamily="18" charset="0"/>
              </a:rPr>
              <a:t>，</a:t>
            </a:r>
            <a:r>
              <a:rPr lang="zh-CN" altLang="en-US" sz="3200">
                <a:solidFill>
                  <a:srgbClr val="0000CC"/>
                </a:solidFill>
                <a:latin typeface="Times New Roman" pitchFamily="18" charset="0"/>
              </a:rPr>
              <a:t>渐</a:t>
            </a:r>
            <a:r>
              <a:rPr lang="zh-CN" altLang="en-US" sz="3200">
                <a:solidFill>
                  <a:srgbClr val="333333"/>
                </a:solidFill>
                <a:latin typeface="Times New Roman" pitchFamily="18" charset="0"/>
              </a:rPr>
              <a:t>车</a:t>
            </a:r>
            <a:r>
              <a:rPr lang="zh-CN" altLang="en-US" sz="3200">
                <a:solidFill>
                  <a:srgbClr val="0000CC"/>
                </a:solidFill>
                <a:latin typeface="Times New Roman" pitchFamily="18" charset="0"/>
              </a:rPr>
              <a:t>帏裳</a:t>
            </a:r>
            <a:r>
              <a:rPr lang="zh-CN" altLang="en-US" sz="3200">
                <a:solidFill>
                  <a:srgbClr val="333333"/>
                </a:solidFill>
                <a:latin typeface="Times New Roman" pitchFamily="18" charset="0"/>
              </a:rPr>
              <a:t>。女也不</a:t>
            </a:r>
            <a:r>
              <a:rPr lang="zh-CN" altLang="en-US" sz="3200">
                <a:solidFill>
                  <a:srgbClr val="0000CC"/>
                </a:solidFill>
                <a:latin typeface="Times New Roman" pitchFamily="18" charset="0"/>
              </a:rPr>
              <a:t>爽</a:t>
            </a:r>
            <a:r>
              <a:rPr lang="zh-CN" altLang="en-US" sz="3200">
                <a:solidFill>
                  <a:srgbClr val="333333"/>
                </a:solidFill>
                <a:latin typeface="Times New Roman" pitchFamily="18" charset="0"/>
              </a:rPr>
              <a:t>，士</a:t>
            </a:r>
            <a:r>
              <a:rPr lang="zh-CN" altLang="en-US" sz="3200">
                <a:solidFill>
                  <a:srgbClr val="FF3300"/>
                </a:solidFill>
                <a:latin typeface="Times New Roman" pitchFamily="18" charset="0"/>
              </a:rPr>
              <a:t>贰</a:t>
            </a:r>
            <a:r>
              <a:rPr lang="zh-CN" altLang="en-US" sz="3200">
                <a:solidFill>
                  <a:srgbClr val="333333"/>
                </a:solidFill>
                <a:latin typeface="Times New Roman" pitchFamily="18" charset="0"/>
              </a:rPr>
              <a:t>其</a:t>
            </a:r>
          </a:p>
          <a:p>
            <a:r>
              <a:rPr lang="zh-CN" altLang="en-US" sz="3200">
                <a:solidFill>
                  <a:srgbClr val="333333"/>
                </a:solidFill>
                <a:latin typeface="Times New Roman" pitchFamily="18" charset="0"/>
              </a:rPr>
              <a:t>行。士也</a:t>
            </a:r>
            <a:r>
              <a:rPr lang="zh-CN" altLang="en-US" sz="3200">
                <a:solidFill>
                  <a:srgbClr val="0000CC"/>
                </a:solidFill>
                <a:latin typeface="Times New Roman" pitchFamily="18" charset="0"/>
              </a:rPr>
              <a:t>罔极</a:t>
            </a:r>
            <a:r>
              <a:rPr lang="zh-CN" altLang="en-US" sz="3200">
                <a:solidFill>
                  <a:srgbClr val="333333"/>
                </a:solidFill>
                <a:latin typeface="Times New Roman" pitchFamily="18" charset="0"/>
              </a:rPr>
              <a:t>，</a:t>
            </a:r>
            <a:r>
              <a:rPr lang="zh-CN" altLang="en-US" sz="3200">
                <a:solidFill>
                  <a:srgbClr val="FF3300"/>
                </a:solidFill>
                <a:latin typeface="Times New Roman" pitchFamily="18" charset="0"/>
              </a:rPr>
              <a:t>二三</a:t>
            </a:r>
            <a:r>
              <a:rPr lang="zh-CN" altLang="en-US" sz="3200">
                <a:solidFill>
                  <a:srgbClr val="333333"/>
                </a:solidFill>
                <a:latin typeface="Times New Roman" pitchFamily="18" charset="0"/>
              </a:rPr>
              <a:t>其德。</a:t>
            </a:r>
          </a:p>
        </p:txBody>
      </p:sp>
      <p:sp>
        <p:nvSpPr>
          <p:cNvPr id="138243" name="矩形标注 138242"/>
          <p:cNvSpPr/>
          <p:nvPr/>
        </p:nvSpPr>
        <p:spPr>
          <a:xfrm>
            <a:off x="1703388" y="836613"/>
            <a:ext cx="5472112" cy="863600"/>
          </a:xfrm>
          <a:prstGeom prst="wedgeRectCallout">
            <a:avLst>
              <a:gd name="adj1" fmla="val 34713"/>
              <a:gd name="adj2" fmla="val 86579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r>
              <a:rPr lang="en-US" altLang="zh-CN" sz="2400">
                <a:latin typeface="Times New Roman" pitchFamily="18" charset="0"/>
              </a:rPr>
              <a:t>        (</a:t>
            </a:r>
            <a:r>
              <a:rPr lang="en-US" altLang="zh-CN" sz="2400" err="1">
                <a:latin typeface="Times New Roman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400" err="1">
                <a:latin typeface="Times New Roman" pitchFamily="18" charset="0"/>
              </a:rPr>
              <a:t>ǔn),</a:t>
            </a:r>
            <a:r>
              <a:rPr lang="zh-CN" altLang="en-US" sz="2400">
                <a:latin typeface="Times New Roman" pitchFamily="18" charset="0"/>
              </a:rPr>
              <a:t>坠落，掉下。这里用黄叶落下比喻女子年老色衰。</a:t>
            </a:r>
          </a:p>
        </p:txBody>
      </p:sp>
      <p:sp>
        <p:nvSpPr>
          <p:cNvPr id="138244" name="矩形标注 138243"/>
          <p:cNvSpPr/>
          <p:nvPr/>
        </p:nvSpPr>
        <p:spPr>
          <a:xfrm>
            <a:off x="7967663" y="908050"/>
            <a:ext cx="1512887" cy="609600"/>
          </a:xfrm>
          <a:prstGeom prst="wedgeRectCallout">
            <a:avLst>
              <a:gd name="adj1" fmla="val -46958"/>
              <a:gd name="adj2" fmla="val 129167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400">
                <a:latin typeface="Times New Roman" pitchFamily="18" charset="0"/>
              </a:rPr>
              <a:t>到，往。</a:t>
            </a:r>
          </a:p>
        </p:txBody>
      </p:sp>
      <p:sp>
        <p:nvSpPr>
          <p:cNvPr id="138245" name="矩形标注 138244"/>
          <p:cNvSpPr/>
          <p:nvPr/>
        </p:nvSpPr>
        <p:spPr>
          <a:xfrm>
            <a:off x="4079875" y="620713"/>
            <a:ext cx="3529013" cy="936625"/>
          </a:xfrm>
          <a:prstGeom prst="wedgeRectCallout">
            <a:avLst>
              <a:gd name="adj1" fmla="val -49102"/>
              <a:gd name="adj2" fmla="val 151866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400">
                <a:latin typeface="Times New Roman" pitchFamily="18" charset="0"/>
              </a:rPr>
              <a:t>（ｓｈ</a:t>
            </a:r>
            <a:r>
              <a:rPr lang="en-US" altLang="zh-CN" sz="2400">
                <a:latin typeface="Times New Roman" pitchFamily="18" charset="0"/>
                <a:cs typeface="Times New Roman" panose="02020603050405020304" pitchFamily="18" charset="0"/>
              </a:rPr>
              <a:t>ā</a:t>
            </a:r>
            <a:r>
              <a:rPr lang="zh-CN" altLang="en-US" sz="2400">
                <a:latin typeface="Times New Roman" pitchFamily="18" charset="0"/>
                <a:cs typeface="Times New Roman" panose="02020603050405020304" pitchFamily="18" charset="0"/>
              </a:rPr>
              <a:t>ｎｇｓｈ</a:t>
            </a:r>
            <a:r>
              <a:rPr lang="en-US" altLang="zh-CN" sz="2400">
                <a:latin typeface="Times New Roman" pitchFamily="18" charset="0"/>
                <a:cs typeface="Times New Roman" panose="02020603050405020304" pitchFamily="18" charset="0"/>
              </a:rPr>
              <a:t>ā</a:t>
            </a:r>
            <a:r>
              <a:rPr lang="zh-CN" altLang="en-US" sz="2400">
                <a:latin typeface="Times New Roman" pitchFamily="18" charset="0"/>
                <a:cs typeface="Times New Roman" panose="02020603050405020304" pitchFamily="18" charset="0"/>
              </a:rPr>
              <a:t>ｎｇ</a:t>
            </a:r>
            <a:r>
              <a:rPr lang="en-US" altLang="zh-CN" sz="2400">
                <a:latin typeface="Times New Roman" pitchFamily="18" charset="0"/>
                <a:cs typeface="Times New Roman" panose="02020603050405020304" pitchFamily="18" charset="0"/>
              </a:rPr>
              <a:t>),</a:t>
            </a:r>
            <a:r>
              <a:rPr lang="zh-CN" altLang="en-US" sz="2400">
                <a:latin typeface="Times New Roman" pitchFamily="18" charset="0"/>
                <a:cs typeface="Times New Roman" panose="02020603050405020304" pitchFamily="18" charset="0"/>
              </a:rPr>
              <a:t>水势很大的样子。</a:t>
            </a:r>
            <a:endParaRPr lang="zh-CN" altLang="en-US" sz="2400">
              <a:latin typeface="Times New Roman" pitchFamily="18" charset="0"/>
              <a:ea typeface="Times New Roman" pitchFamily="18" charset="0"/>
            </a:endParaRPr>
          </a:p>
        </p:txBody>
      </p:sp>
      <p:sp>
        <p:nvSpPr>
          <p:cNvPr id="138246" name="矩形标注 138245"/>
          <p:cNvSpPr/>
          <p:nvPr/>
        </p:nvSpPr>
        <p:spPr>
          <a:xfrm>
            <a:off x="4872038" y="3573463"/>
            <a:ext cx="2663825" cy="431800"/>
          </a:xfrm>
          <a:prstGeom prst="wedgeRectCallout">
            <a:avLst>
              <a:gd name="adj1" fmla="val -39690"/>
              <a:gd name="adj2" fmla="val -227574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400">
                <a:latin typeface="Times New Roman" pitchFamily="18" charset="0"/>
              </a:rPr>
              <a:t>（</a:t>
            </a:r>
            <a:r>
              <a:rPr lang="en-US" altLang="zh-CN" sz="2400" err="1">
                <a:latin typeface="Times New Roman" pitchFamily="18" charset="0"/>
                <a:cs typeface="Times New Roman" panose="02020603050405020304" pitchFamily="18" charset="0"/>
              </a:rPr>
              <a:t>jiān</a:t>
            </a:r>
            <a:r>
              <a:rPr lang="zh-CN" altLang="en-US" sz="2400">
                <a:latin typeface="Times New Roman" pitchFamily="18" charset="0"/>
                <a:cs typeface="Times New Roman" panose="02020603050405020304" pitchFamily="18" charset="0"/>
              </a:rPr>
              <a:t>），浸湿。</a:t>
            </a:r>
            <a:endParaRPr lang="zh-CN" altLang="en-US" sz="2400">
              <a:latin typeface="Times New Roman" pitchFamily="18" charset="0"/>
              <a:ea typeface="Times New Roman" pitchFamily="18" charset="0"/>
            </a:endParaRPr>
          </a:p>
        </p:txBody>
      </p:sp>
      <p:sp>
        <p:nvSpPr>
          <p:cNvPr id="138247" name="矩形标注 138246"/>
          <p:cNvSpPr/>
          <p:nvPr/>
        </p:nvSpPr>
        <p:spPr>
          <a:xfrm>
            <a:off x="4943475" y="3573463"/>
            <a:ext cx="2663825" cy="609600"/>
          </a:xfrm>
          <a:prstGeom prst="wedgeRectCallout">
            <a:avLst>
              <a:gd name="adj1" fmla="val -8167"/>
              <a:gd name="adj2" fmla="val -156509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400">
                <a:latin typeface="Times New Roman" pitchFamily="18" charset="0"/>
              </a:rPr>
              <a:t>围着车子的布幔。</a:t>
            </a:r>
          </a:p>
        </p:txBody>
      </p:sp>
      <p:sp>
        <p:nvSpPr>
          <p:cNvPr id="138248" name="矩形标注 138247"/>
          <p:cNvSpPr/>
          <p:nvPr/>
        </p:nvSpPr>
        <p:spPr>
          <a:xfrm>
            <a:off x="7391400" y="3429000"/>
            <a:ext cx="2808288" cy="865188"/>
          </a:xfrm>
          <a:prstGeom prst="wedgeRectCallout">
            <a:avLst>
              <a:gd name="adj1" fmla="val -15009"/>
              <a:gd name="adj2" fmla="val -127431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400">
                <a:latin typeface="Times New Roman" pitchFamily="18" charset="0"/>
              </a:rPr>
              <a:t>差错，这里指爱情不专一。</a:t>
            </a:r>
          </a:p>
        </p:txBody>
      </p:sp>
      <p:sp>
        <p:nvSpPr>
          <p:cNvPr id="138249" name="矩形标注 138248"/>
          <p:cNvSpPr/>
          <p:nvPr/>
        </p:nvSpPr>
        <p:spPr>
          <a:xfrm>
            <a:off x="1774825" y="3500438"/>
            <a:ext cx="1800225" cy="609600"/>
          </a:xfrm>
          <a:prstGeom prst="wedgeRectCallout">
            <a:avLst>
              <a:gd name="adj1" fmla="val 69491"/>
              <a:gd name="adj2" fmla="val -94532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400">
                <a:latin typeface="Times New Roman" pitchFamily="18" charset="0"/>
              </a:rPr>
              <a:t>无，没有。</a:t>
            </a:r>
          </a:p>
        </p:txBody>
      </p:sp>
      <p:sp>
        <p:nvSpPr>
          <p:cNvPr id="138250" name="矩形标注 138249"/>
          <p:cNvSpPr/>
          <p:nvPr/>
        </p:nvSpPr>
        <p:spPr>
          <a:xfrm>
            <a:off x="3648075" y="3573463"/>
            <a:ext cx="1274763" cy="609600"/>
          </a:xfrm>
          <a:prstGeom prst="wedgeRectCallout">
            <a:avLst>
              <a:gd name="adj1" fmla="val 185"/>
              <a:gd name="adj2" fmla="val -100782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400">
                <a:latin typeface="Times New Roman" pitchFamily="18" charset="0"/>
              </a:rPr>
              <a:t>准则。</a:t>
            </a:r>
          </a:p>
        </p:txBody>
      </p:sp>
      <p:sp>
        <p:nvSpPr>
          <p:cNvPr id="138251" name="上箭头 138250"/>
          <p:cNvSpPr/>
          <p:nvPr/>
        </p:nvSpPr>
        <p:spPr>
          <a:xfrm rot="10632166">
            <a:off x="9551988" y="2781300"/>
            <a:ext cx="215900" cy="719138"/>
          </a:xfrm>
          <a:prstGeom prst="upArrow">
            <a:avLst>
              <a:gd name="adj1" fmla="val 50000"/>
              <a:gd name="adj2" fmla="val 83272"/>
            </a:avLst>
          </a:prstGeom>
          <a:solidFill>
            <a:srgbClr val="0000CC"/>
          </a:solidFill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8252" name="上箭头 138251"/>
          <p:cNvSpPr/>
          <p:nvPr/>
        </p:nvSpPr>
        <p:spPr>
          <a:xfrm rot="10800000">
            <a:off x="5087938" y="3284538"/>
            <a:ext cx="431800" cy="288925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0000CC"/>
          </a:solidFill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8253" name="上箭头 138252"/>
          <p:cNvSpPr/>
          <p:nvPr/>
        </p:nvSpPr>
        <p:spPr>
          <a:xfrm rot="-3621209">
            <a:off x="8412163" y="1087438"/>
            <a:ext cx="139700" cy="1293812"/>
          </a:xfrm>
          <a:prstGeom prst="upArrow">
            <a:avLst>
              <a:gd name="adj1" fmla="val 50000"/>
              <a:gd name="adj2" fmla="val 231534"/>
            </a:avLst>
          </a:prstGeom>
          <a:solidFill>
            <a:srgbClr val="0000CC"/>
          </a:solidFill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8254" name="上箭头 138253"/>
          <p:cNvSpPr/>
          <p:nvPr/>
        </p:nvSpPr>
        <p:spPr>
          <a:xfrm>
            <a:off x="5808663" y="1196975"/>
            <a:ext cx="215900" cy="760413"/>
          </a:xfrm>
          <a:prstGeom prst="upArrow">
            <a:avLst>
              <a:gd name="adj1" fmla="val 50000"/>
              <a:gd name="adj2" fmla="val 88051"/>
            </a:avLst>
          </a:prstGeom>
          <a:solidFill>
            <a:srgbClr val="0000CC"/>
          </a:solidFill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8255" name="上箭头 138254"/>
          <p:cNvSpPr/>
          <p:nvPr/>
        </p:nvSpPr>
        <p:spPr>
          <a:xfrm>
            <a:off x="9840913" y="1700213"/>
            <a:ext cx="287337" cy="288925"/>
          </a:xfrm>
          <a:prstGeom prst="upArrow">
            <a:avLst>
              <a:gd name="adj1" fmla="val 50000"/>
              <a:gd name="adj2" fmla="val 25138"/>
            </a:avLst>
          </a:prstGeom>
          <a:solidFill>
            <a:srgbClr val="0000CC"/>
          </a:solidFill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8256" name="上箭头 138255"/>
          <p:cNvSpPr/>
          <p:nvPr/>
        </p:nvSpPr>
        <p:spPr>
          <a:xfrm rot="-3319194">
            <a:off x="3071813" y="1484313"/>
            <a:ext cx="184150" cy="615950"/>
          </a:xfrm>
          <a:prstGeom prst="upArrow">
            <a:avLst>
              <a:gd name="adj1" fmla="val 50000"/>
              <a:gd name="adj2" fmla="val 83620"/>
            </a:avLst>
          </a:prstGeom>
          <a:solidFill>
            <a:srgbClr val="0000CC"/>
          </a:solidFill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8257" name="文本框 138256"/>
          <p:cNvSpPr txBox="1"/>
          <p:nvPr/>
        </p:nvSpPr>
        <p:spPr>
          <a:xfrm>
            <a:off x="1703388" y="692150"/>
            <a:ext cx="1258887" cy="1198880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0000CC"/>
                </a:solidFill>
                <a:latin typeface="Times New Roman" pitchFamily="18" charset="0"/>
              </a:rPr>
              <a:t>主谓间的结构助词。</a:t>
            </a:r>
          </a:p>
        </p:txBody>
      </p:sp>
      <p:sp>
        <p:nvSpPr>
          <p:cNvPr id="138258" name="文本框 138257"/>
          <p:cNvSpPr txBox="1"/>
          <p:nvPr/>
        </p:nvSpPr>
        <p:spPr>
          <a:xfrm>
            <a:off x="3216275" y="1268413"/>
            <a:ext cx="1728788" cy="460375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0000CC"/>
                </a:solidFill>
                <a:latin typeface="Times New Roman" pitchFamily="18" charset="0"/>
              </a:rPr>
              <a:t>代词，它。</a:t>
            </a:r>
          </a:p>
        </p:txBody>
      </p:sp>
      <p:sp>
        <p:nvSpPr>
          <p:cNvPr id="138259" name="文本框 138258"/>
          <p:cNvSpPr txBox="1"/>
          <p:nvPr/>
        </p:nvSpPr>
        <p:spPr>
          <a:xfrm>
            <a:off x="3071813" y="765175"/>
            <a:ext cx="2926080" cy="460375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r>
              <a:rPr lang="zh-CN" altLang="en-US" sz="2400">
                <a:solidFill>
                  <a:srgbClr val="0000CC"/>
                </a:solidFill>
                <a:latin typeface="Times New Roman" pitchFamily="18" charset="0"/>
              </a:rPr>
              <a:t>连词，表承接关系。</a:t>
            </a:r>
          </a:p>
        </p:txBody>
      </p:sp>
      <p:sp>
        <p:nvSpPr>
          <p:cNvPr id="138260" name="文本框 138259"/>
          <p:cNvSpPr txBox="1"/>
          <p:nvPr/>
        </p:nvSpPr>
        <p:spPr>
          <a:xfrm>
            <a:off x="6024563" y="549275"/>
            <a:ext cx="2016125" cy="1322070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0000CC"/>
                </a:solidFill>
                <a:latin typeface="Times New Roman" pitchFamily="18" charset="0"/>
              </a:rPr>
              <a:t>古汉语里的“三”和“九”往往不是具体数字，而是泛指多次。</a:t>
            </a:r>
          </a:p>
        </p:txBody>
      </p:sp>
      <p:sp>
        <p:nvSpPr>
          <p:cNvPr id="138261" name="任意多边形 138260"/>
          <p:cNvSpPr/>
          <p:nvPr/>
        </p:nvSpPr>
        <p:spPr>
          <a:xfrm rot="16034242">
            <a:off x="4697413" y="1516063"/>
            <a:ext cx="646112" cy="296862"/>
          </a:xfrm>
          <a:custGeom>
            <a:avLst/>
            <a:gdLst>
              <a:gd name="txL" fmla="*/ 0 w 21600"/>
              <a:gd name="txT" fmla="*/ 14400 h 21600"/>
              <a:gd name="txR" fmla="*/ 18514 w 21600"/>
              <a:gd name="txB" fmla="*/ 21600 h 21600"/>
            </a:gdLst>
            <a:ahLst/>
            <a:cxnLst>
              <a:cxn ang="270">
                <a:pos x="15428" y="0"/>
              </a:cxn>
              <a:cxn ang="180">
                <a:pos x="9257" y="7200"/>
              </a:cxn>
              <a:cxn ang="180">
                <a:pos x="0" y="18000"/>
              </a:cxn>
              <a:cxn ang="90">
                <a:pos x="9257" y="21600"/>
              </a:cxn>
              <a:cxn ang="0">
                <a:pos x="18514" y="15000"/>
              </a:cxn>
              <a:cxn ang="0">
                <a:pos x="21600" y="7200"/>
              </a:cxn>
            </a:cxnLst>
            <a:rect l="txL" t="txT" r="txR" b="txB"/>
            <a:pathLst>
              <a:path w="21600" h="21600">
                <a:moveTo>
                  <a:pt x="15428" y="0"/>
                </a:moveTo>
                <a:lnTo>
                  <a:pt x="9257" y="7200"/>
                </a:lnTo>
                <a:lnTo>
                  <a:pt x="12343" y="7200"/>
                </a:lnTo>
                <a:lnTo>
                  <a:pt x="12343" y="14400"/>
                </a:lnTo>
                <a:lnTo>
                  <a:pt x="0" y="14400"/>
                </a:lnTo>
                <a:lnTo>
                  <a:pt x="0" y="21600"/>
                </a:lnTo>
                <a:lnTo>
                  <a:pt x="18514" y="21600"/>
                </a:lnTo>
                <a:lnTo>
                  <a:pt x="18514" y="7200"/>
                </a:lnTo>
                <a:lnTo>
                  <a:pt x="21600" y="7200"/>
                </a:lnTo>
                <a:close/>
              </a:path>
            </a:pathLst>
          </a:custGeom>
          <a:solidFill>
            <a:srgbClr val="0000CC"/>
          </a:solidFill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8262" name="文本框 138261"/>
          <p:cNvSpPr txBox="1"/>
          <p:nvPr/>
        </p:nvSpPr>
        <p:spPr>
          <a:xfrm>
            <a:off x="8308975" y="404813"/>
            <a:ext cx="3098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sz="2400">
              <a:latin typeface="Times New Roman" pitchFamily="18" charset="0"/>
            </a:endParaRPr>
          </a:p>
        </p:txBody>
      </p:sp>
      <p:sp>
        <p:nvSpPr>
          <p:cNvPr id="138263" name="文本框 138262"/>
          <p:cNvSpPr txBox="1"/>
          <p:nvPr/>
        </p:nvSpPr>
        <p:spPr>
          <a:xfrm>
            <a:off x="8256588" y="908050"/>
            <a:ext cx="2233612" cy="706755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0000CC"/>
                </a:solidFill>
                <a:latin typeface="Times New Roman" pitchFamily="18" charset="0"/>
              </a:rPr>
              <a:t>本义为“吃”，此处引申为“过着”。</a:t>
            </a:r>
          </a:p>
        </p:txBody>
      </p:sp>
      <p:sp>
        <p:nvSpPr>
          <p:cNvPr id="138264" name="左弧形箭头 138263"/>
          <p:cNvSpPr/>
          <p:nvPr/>
        </p:nvSpPr>
        <p:spPr>
          <a:xfrm>
            <a:off x="1524000" y="2565400"/>
            <a:ext cx="539750" cy="1584325"/>
          </a:xfrm>
          <a:prstGeom prst="curvedRightArrow">
            <a:avLst>
              <a:gd name="adj1" fmla="val 58705"/>
              <a:gd name="adj2" fmla="val 117411"/>
              <a:gd name="adj3" fmla="val 33333"/>
            </a:avLst>
          </a:prstGeom>
          <a:solidFill>
            <a:srgbClr val="0000CC"/>
          </a:solidFill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8265" name="文本框 138264"/>
          <p:cNvSpPr txBox="1"/>
          <p:nvPr/>
        </p:nvSpPr>
        <p:spPr>
          <a:xfrm>
            <a:off x="1992313" y="3429000"/>
            <a:ext cx="2926080" cy="829945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r>
              <a:rPr lang="zh-CN" altLang="en-US" sz="2400">
                <a:solidFill>
                  <a:srgbClr val="0000CC"/>
                </a:solidFill>
                <a:latin typeface="Times New Roman" pitchFamily="18" charset="0"/>
              </a:rPr>
              <a:t>形容词活用作名词。</a:t>
            </a:r>
          </a:p>
          <a:p>
            <a:r>
              <a:rPr lang="zh-CN" altLang="en-US" sz="2400">
                <a:solidFill>
                  <a:srgbClr val="0000CC"/>
                </a:solidFill>
                <a:latin typeface="Times New Roman" pitchFamily="18" charset="0"/>
              </a:rPr>
              <a:t>贫苦的生活。</a:t>
            </a:r>
          </a:p>
        </p:txBody>
      </p:sp>
      <p:sp>
        <p:nvSpPr>
          <p:cNvPr id="138266" name="文本框 138265"/>
          <p:cNvSpPr txBox="1"/>
          <p:nvPr/>
        </p:nvSpPr>
        <p:spPr>
          <a:xfrm>
            <a:off x="5016500" y="3573463"/>
            <a:ext cx="1706880" cy="460375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r>
              <a:rPr lang="zh-CN" altLang="en-US" sz="2400">
                <a:solidFill>
                  <a:srgbClr val="0000CC"/>
                </a:solidFill>
                <a:latin typeface="Times New Roman" pitchFamily="18" charset="0"/>
              </a:rPr>
              <a:t>三心二意。</a:t>
            </a:r>
          </a:p>
        </p:txBody>
      </p:sp>
      <p:sp>
        <p:nvSpPr>
          <p:cNvPr id="138267" name="文本框 138266"/>
          <p:cNvSpPr txBox="1"/>
          <p:nvPr/>
        </p:nvSpPr>
        <p:spPr>
          <a:xfrm>
            <a:off x="7391400" y="3573463"/>
            <a:ext cx="2926080" cy="460375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r>
              <a:rPr lang="zh-CN" altLang="en-US" sz="2400">
                <a:solidFill>
                  <a:srgbClr val="0000CC"/>
                </a:solidFill>
                <a:latin typeface="Times New Roman" pitchFamily="18" charset="0"/>
              </a:rPr>
              <a:t>不专一，指变了心。</a:t>
            </a:r>
          </a:p>
        </p:txBody>
      </p:sp>
      <p:sp>
        <p:nvSpPr>
          <p:cNvPr id="138268" name="文本框 138267"/>
          <p:cNvSpPr txBox="1"/>
          <p:nvPr/>
        </p:nvSpPr>
        <p:spPr>
          <a:xfrm>
            <a:off x="2063750" y="4581525"/>
            <a:ext cx="8107680" cy="15684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>
                <a:latin typeface="Times New Roman" pitchFamily="18" charset="0"/>
              </a:rPr>
              <a:t>译文：桑树凋落的时候，它的叶子枯黄坠落。自从我嫁到你</a:t>
            </a:r>
          </a:p>
          <a:p>
            <a:r>
              <a:rPr lang="zh-CN" altLang="en-US" sz="2400">
                <a:latin typeface="Times New Roman" pitchFamily="18" charset="0"/>
              </a:rPr>
              <a:t>家，多年来过着贫苦的生活。淇水的水势很大，浸湿了车上</a:t>
            </a:r>
          </a:p>
          <a:p>
            <a:r>
              <a:rPr lang="zh-CN" altLang="en-US" sz="2400">
                <a:latin typeface="Times New Roman" pitchFamily="18" charset="0"/>
              </a:rPr>
              <a:t>四周的布幔。我对爱情始终如一，男子却怀有二心。男子的</a:t>
            </a:r>
          </a:p>
          <a:p>
            <a:r>
              <a:rPr lang="zh-CN" altLang="en-US" sz="2400">
                <a:latin typeface="Times New Roman" pitchFamily="18" charset="0"/>
              </a:rPr>
              <a:t>行为没有准则，在品德上三心二意。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3000">
        <p:random/>
      </p:transition>
    </mc:Choice>
    <mc:Fallback xmlns:p15="http://schemas.microsoft.com/office/powerpoint/2012/main" xmlns="">
      <p:transition spd="slow" advClick="0" advTm="3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38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3" dur="500"/>
                                        <p:tgtEl>
                                          <p:spTgt spid="1382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8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5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9" dur="500"/>
                                        <p:tgtEl>
                                          <p:spTgt spid="1382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8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1382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8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382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8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382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8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1382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8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8" presetClass="entr" presetSubtype="16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9" dur="500"/>
                                        <p:tgtEl>
                                          <p:spTgt spid="1382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8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8" presetClass="entr" presetSubtype="16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5" dur="500"/>
                                        <p:tgtEl>
                                          <p:spTgt spid="1382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8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138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38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3" dur="500"/>
                                        <p:tgtEl>
                                          <p:spTgt spid="138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5" presetClass="entr" presetSubtype="10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9" dur="500"/>
                                        <p:tgtEl>
                                          <p:spTgt spid="138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500"/>
                                        <p:tgtEl>
                                          <p:spTgt spid="138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3" presetClass="entr" presetSubtype="10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1" dur="500"/>
                                        <p:tgtEl>
                                          <p:spTgt spid="138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</p:stCondLst>
                      <p:childTnLst>
                        <p:par>
                          <p:cTn id="9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138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5" presetClass="entr" presetSubtype="10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3" dur="500"/>
                                        <p:tgtEl>
                                          <p:spTgt spid="138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 nodeType="clickPar">
                      <p:stCondLst>
                        <p:cond delay="indefinite"/>
                      </p:stCondLst>
                      <p:childTnLst>
                        <p:par>
                          <p:cTn id="10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9" dur="500"/>
                                        <p:tgtEl>
                                          <p:spTgt spid="138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 nodeType="clickPar">
                      <p:stCondLst>
                        <p:cond delay="indefinite"/>
                      </p:stCondLst>
                      <p:childTnLst>
                        <p:par>
                          <p:cTn id="11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3" presetID="4" presetClass="entr" presetSubtype="16" fill="hold" grpId="1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5" dur="500"/>
                                        <p:tgtEl>
                                          <p:spTgt spid="138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 nodeType="clickPar">
                      <p:stCondLst>
                        <p:cond delay="indefinite"/>
                      </p:stCondLst>
                      <p:childTnLst>
                        <p:par>
                          <p:cTn id="1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1" dur="500"/>
                                        <p:tgtEl>
                                          <p:spTgt spid="138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 nodeType="clickPar">
                      <p:stCondLst>
                        <p:cond delay="indefinite"/>
                      </p:stCondLst>
                      <p:childTnLst>
                        <p:par>
                          <p:cTn id="1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5" presetID="4" presetClass="entr" presetSubtype="32" fill="hold" grpId="1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7" dur="500"/>
                                        <p:tgtEl>
                                          <p:spTgt spid="138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 nodeType="clickPar">
                      <p:stCondLst>
                        <p:cond delay="indefinite"/>
                      </p:stCondLst>
                      <p:childTnLst>
                        <p:par>
                          <p:cTn id="12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1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33" dur="500"/>
                                        <p:tgtEl>
                                          <p:spTgt spid="138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 nodeType="clickPar">
                      <p:stCondLst>
                        <p:cond delay="indefinite"/>
                      </p:stCondLst>
                      <p:childTnLst>
                        <p:par>
                          <p:cTn id="13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7" presetID="8" presetClass="entr" presetSubtype="32" fill="hold" grpId="1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39" dur="500"/>
                                        <p:tgtEl>
                                          <p:spTgt spid="138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 nodeType="clickPar">
                      <p:stCondLst>
                        <p:cond delay="indefinite"/>
                      </p:stCondLst>
                      <p:childTnLst>
                        <p:par>
                          <p:cTn id="14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5" dur="500"/>
                                        <p:tgtEl>
                                          <p:spTgt spid="138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 nodeType="clickPar">
                      <p:stCondLst>
                        <p:cond delay="indefinite"/>
                      </p:stCondLst>
                      <p:childTnLst>
                        <p:par>
                          <p:cTn id="14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9" presetID="5" presetClass="entr" presetSubtype="10" fill="hold" grpId="1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1" dur="500"/>
                                        <p:tgtEl>
                                          <p:spTgt spid="138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 nodeType="clickPar">
                      <p:stCondLst>
                        <p:cond delay="indefinite"/>
                      </p:stCondLst>
                      <p:childTnLst>
                        <p:par>
                          <p:cTn id="15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5" presetID="2" presetClass="entr" presetSubtype="4" fill="hold" grpId="1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138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138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242" grpId="0"/>
      <p:bldP spid="138243" grpId="1" animBg="1"/>
      <p:bldP spid="138244" grpId="2" animBg="1"/>
      <p:bldP spid="138245" grpId="3" animBg="1"/>
      <p:bldP spid="138246" grpId="4" animBg="1"/>
      <p:bldP spid="138247" grpId="5" animBg="1"/>
      <p:bldP spid="138248" grpId="6" animBg="1"/>
      <p:bldP spid="138249" grpId="7" animBg="1"/>
      <p:bldP spid="138250" grpId="8" animBg="1"/>
      <p:bldP spid="138257" grpId="9" animBg="1"/>
      <p:bldP spid="138258" grpId="10" animBg="1"/>
      <p:bldP spid="138259" grpId="11" animBg="1"/>
      <p:bldP spid="138260" grpId="12" animBg="1"/>
      <p:bldP spid="138263" grpId="13" animBg="1"/>
      <p:bldP spid="138265" grpId="14" animBg="1"/>
      <p:bldP spid="138266" grpId="15" animBg="1"/>
      <p:bldP spid="138267" grpId="16" animBg="1"/>
      <p:bldP spid="138268" grpId="17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背景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620"/>
            <a:ext cx="12207875" cy="6851015"/>
          </a:xfrm>
          <a:prstGeom prst="rect">
            <a:avLst/>
          </a:prstGeom>
        </p:spPr>
      </p:pic>
      <p:sp>
        <p:nvSpPr>
          <p:cNvPr id="140290" name="文本框 140289"/>
          <p:cNvSpPr txBox="1"/>
          <p:nvPr/>
        </p:nvSpPr>
        <p:spPr>
          <a:xfrm>
            <a:off x="2619375" y="2027238"/>
            <a:ext cx="3098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sz="3200">
              <a:latin typeface="Times New Roman" pitchFamily="18" charset="0"/>
            </a:endParaRPr>
          </a:p>
        </p:txBody>
      </p:sp>
      <p:sp>
        <p:nvSpPr>
          <p:cNvPr id="140291" name="文本框 140290"/>
          <p:cNvSpPr txBox="1"/>
          <p:nvPr/>
        </p:nvSpPr>
        <p:spPr>
          <a:xfrm>
            <a:off x="2424113" y="1700213"/>
            <a:ext cx="3098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sz="3200">
              <a:latin typeface="Times New Roman" pitchFamily="18" charset="0"/>
            </a:endParaRPr>
          </a:p>
        </p:txBody>
      </p:sp>
      <p:sp>
        <p:nvSpPr>
          <p:cNvPr id="140292" name="文本框 140291"/>
          <p:cNvSpPr txBox="1"/>
          <p:nvPr/>
        </p:nvSpPr>
        <p:spPr>
          <a:xfrm>
            <a:off x="2063750" y="1871663"/>
            <a:ext cx="7904480" cy="15684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>
                <a:latin typeface="Times New Roman" pitchFamily="18" charset="0"/>
              </a:rPr>
              <a:t>        </a:t>
            </a:r>
            <a:r>
              <a:rPr lang="zh-CN" altLang="en-US" sz="3200">
                <a:solidFill>
                  <a:srgbClr val="FF3300"/>
                </a:solidFill>
                <a:latin typeface="Times New Roman" pitchFamily="18" charset="0"/>
              </a:rPr>
              <a:t>三岁为</a:t>
            </a:r>
            <a:r>
              <a:rPr lang="zh-CN" altLang="en-US" sz="3200">
                <a:solidFill>
                  <a:srgbClr val="333333"/>
                </a:solidFill>
                <a:latin typeface="Times New Roman" pitchFamily="18" charset="0"/>
              </a:rPr>
              <a:t>妇，</a:t>
            </a:r>
            <a:r>
              <a:rPr lang="zh-CN" altLang="en-US" sz="3200">
                <a:solidFill>
                  <a:srgbClr val="0000CC"/>
                </a:solidFill>
                <a:latin typeface="Times New Roman" pitchFamily="18" charset="0"/>
              </a:rPr>
              <a:t>靡室劳</a:t>
            </a:r>
            <a:r>
              <a:rPr lang="zh-CN" altLang="en-US" sz="3200">
                <a:solidFill>
                  <a:srgbClr val="333333"/>
                </a:solidFill>
                <a:latin typeface="Times New Roman" pitchFamily="18" charset="0"/>
              </a:rPr>
              <a:t>矣。</a:t>
            </a:r>
            <a:r>
              <a:rPr lang="zh-CN" altLang="en-US" sz="3200">
                <a:solidFill>
                  <a:srgbClr val="0000CC"/>
                </a:solidFill>
                <a:latin typeface="Times New Roman" pitchFamily="18" charset="0"/>
              </a:rPr>
              <a:t>夙兴</a:t>
            </a:r>
            <a:r>
              <a:rPr lang="zh-CN" altLang="en-US" sz="3200">
                <a:solidFill>
                  <a:srgbClr val="333333"/>
                </a:solidFill>
                <a:latin typeface="Times New Roman" pitchFamily="18" charset="0"/>
              </a:rPr>
              <a:t>夜</a:t>
            </a:r>
            <a:r>
              <a:rPr lang="zh-CN" altLang="en-US" sz="3200">
                <a:solidFill>
                  <a:srgbClr val="FF3300"/>
                </a:solidFill>
                <a:latin typeface="Times New Roman" pitchFamily="18" charset="0"/>
              </a:rPr>
              <a:t>寐</a:t>
            </a:r>
            <a:r>
              <a:rPr lang="zh-CN" altLang="en-US" sz="3200">
                <a:solidFill>
                  <a:srgbClr val="333333"/>
                </a:solidFill>
                <a:latin typeface="Times New Roman" pitchFamily="18" charset="0"/>
              </a:rPr>
              <a:t>，靡有</a:t>
            </a:r>
          </a:p>
          <a:p>
            <a:r>
              <a:rPr lang="zh-CN" altLang="en-US" sz="3200">
                <a:solidFill>
                  <a:srgbClr val="0000CC"/>
                </a:solidFill>
                <a:latin typeface="Times New Roman" pitchFamily="18" charset="0"/>
              </a:rPr>
              <a:t>朝</a:t>
            </a:r>
            <a:r>
              <a:rPr lang="zh-CN" altLang="en-US" sz="3200">
                <a:solidFill>
                  <a:srgbClr val="333333"/>
                </a:solidFill>
                <a:latin typeface="Times New Roman" pitchFamily="18" charset="0"/>
              </a:rPr>
              <a:t>矣。</a:t>
            </a:r>
            <a:r>
              <a:rPr lang="zh-CN" altLang="en-US" sz="3200">
                <a:solidFill>
                  <a:srgbClr val="0000CC"/>
                </a:solidFill>
                <a:latin typeface="Times New Roman" pitchFamily="18" charset="0"/>
              </a:rPr>
              <a:t>言</a:t>
            </a:r>
            <a:r>
              <a:rPr lang="zh-CN" altLang="en-US" sz="3200">
                <a:solidFill>
                  <a:srgbClr val="FF3300"/>
                </a:solidFill>
                <a:latin typeface="Times New Roman" pitchFamily="18" charset="0"/>
              </a:rPr>
              <a:t>既</a:t>
            </a:r>
            <a:r>
              <a:rPr lang="zh-CN" altLang="en-US" sz="3200">
                <a:solidFill>
                  <a:srgbClr val="0000CC"/>
                </a:solidFill>
                <a:latin typeface="Times New Roman" pitchFamily="18" charset="0"/>
              </a:rPr>
              <a:t>遂</a:t>
            </a:r>
            <a:r>
              <a:rPr lang="zh-CN" altLang="en-US" sz="3200">
                <a:solidFill>
                  <a:srgbClr val="333333"/>
                </a:solidFill>
                <a:latin typeface="Times New Roman" pitchFamily="18" charset="0"/>
              </a:rPr>
              <a:t>矣，</a:t>
            </a:r>
            <a:r>
              <a:rPr lang="zh-CN" altLang="en-US" sz="3200">
                <a:solidFill>
                  <a:srgbClr val="FF3300"/>
                </a:solidFill>
                <a:latin typeface="Times New Roman" pitchFamily="18" charset="0"/>
              </a:rPr>
              <a:t>至于</a:t>
            </a:r>
            <a:r>
              <a:rPr lang="zh-CN" altLang="en-US" sz="3200">
                <a:solidFill>
                  <a:srgbClr val="333333"/>
                </a:solidFill>
                <a:latin typeface="Times New Roman" pitchFamily="18" charset="0"/>
              </a:rPr>
              <a:t>暴矣。兄弟不知，</a:t>
            </a:r>
            <a:r>
              <a:rPr lang="zh-CN" altLang="en-US" sz="3200">
                <a:solidFill>
                  <a:srgbClr val="0000CC"/>
                </a:solidFill>
                <a:latin typeface="Times New Roman" pitchFamily="18" charset="0"/>
              </a:rPr>
              <a:t>咥</a:t>
            </a:r>
          </a:p>
          <a:p>
            <a:r>
              <a:rPr lang="zh-CN" altLang="en-US" sz="3200">
                <a:solidFill>
                  <a:srgbClr val="FF3300"/>
                </a:solidFill>
                <a:latin typeface="Times New Roman" pitchFamily="18" charset="0"/>
              </a:rPr>
              <a:t>其</a:t>
            </a:r>
            <a:r>
              <a:rPr lang="zh-CN" altLang="en-US" sz="3200">
                <a:solidFill>
                  <a:srgbClr val="333333"/>
                </a:solidFill>
                <a:latin typeface="Times New Roman" pitchFamily="18" charset="0"/>
              </a:rPr>
              <a:t>笑矣，</a:t>
            </a:r>
            <a:r>
              <a:rPr lang="zh-CN" altLang="en-US" sz="3200">
                <a:solidFill>
                  <a:srgbClr val="0000CC"/>
                </a:solidFill>
                <a:latin typeface="Times New Roman" pitchFamily="18" charset="0"/>
              </a:rPr>
              <a:t>静</a:t>
            </a:r>
            <a:r>
              <a:rPr lang="zh-CN" altLang="en-US" sz="3200">
                <a:solidFill>
                  <a:srgbClr val="333333"/>
                </a:solidFill>
                <a:latin typeface="Times New Roman" pitchFamily="18" charset="0"/>
              </a:rPr>
              <a:t>言思</a:t>
            </a:r>
            <a:r>
              <a:rPr lang="zh-CN" altLang="en-US" sz="3200">
                <a:solidFill>
                  <a:srgbClr val="FF3300"/>
                </a:solidFill>
                <a:latin typeface="Times New Roman" pitchFamily="18" charset="0"/>
              </a:rPr>
              <a:t>之</a:t>
            </a:r>
            <a:r>
              <a:rPr lang="zh-CN" altLang="en-US" sz="3200">
                <a:solidFill>
                  <a:srgbClr val="333333"/>
                </a:solidFill>
                <a:latin typeface="Times New Roman" pitchFamily="18" charset="0"/>
              </a:rPr>
              <a:t>，</a:t>
            </a:r>
            <a:r>
              <a:rPr lang="zh-CN" altLang="en-US" sz="3200">
                <a:solidFill>
                  <a:srgbClr val="0000CC"/>
                </a:solidFill>
                <a:latin typeface="Times New Roman" pitchFamily="18" charset="0"/>
              </a:rPr>
              <a:t>躬</a:t>
            </a:r>
            <a:r>
              <a:rPr lang="zh-CN" altLang="en-US" sz="3200">
                <a:solidFill>
                  <a:srgbClr val="333333"/>
                </a:solidFill>
                <a:latin typeface="Times New Roman" pitchFamily="18" charset="0"/>
              </a:rPr>
              <a:t>自</a:t>
            </a:r>
            <a:r>
              <a:rPr lang="zh-CN" altLang="en-US" sz="3200">
                <a:solidFill>
                  <a:srgbClr val="0000CC"/>
                </a:solidFill>
                <a:latin typeface="Times New Roman" pitchFamily="18" charset="0"/>
              </a:rPr>
              <a:t>悼</a:t>
            </a:r>
            <a:r>
              <a:rPr lang="zh-CN" altLang="en-US" sz="3200">
                <a:solidFill>
                  <a:srgbClr val="333333"/>
                </a:solidFill>
                <a:latin typeface="Times New Roman" pitchFamily="18" charset="0"/>
              </a:rPr>
              <a:t>矣。</a:t>
            </a:r>
          </a:p>
        </p:txBody>
      </p:sp>
      <p:sp>
        <p:nvSpPr>
          <p:cNvPr id="140293" name="矩形标注 140292"/>
          <p:cNvSpPr/>
          <p:nvPr/>
        </p:nvSpPr>
        <p:spPr>
          <a:xfrm>
            <a:off x="2135188" y="1052513"/>
            <a:ext cx="1800225" cy="504825"/>
          </a:xfrm>
          <a:prstGeom prst="wedgeRectCallout">
            <a:avLst>
              <a:gd name="adj1" fmla="val 119046"/>
              <a:gd name="adj2" fmla="val 131444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400">
                <a:latin typeface="Times New Roman" pitchFamily="18" charset="0"/>
              </a:rPr>
              <a:t>没有，不。</a:t>
            </a:r>
          </a:p>
        </p:txBody>
      </p:sp>
      <p:sp>
        <p:nvSpPr>
          <p:cNvPr id="140294" name="矩形标注 140293"/>
          <p:cNvSpPr/>
          <p:nvPr/>
        </p:nvSpPr>
        <p:spPr>
          <a:xfrm>
            <a:off x="4008438" y="1052513"/>
            <a:ext cx="1511300" cy="504825"/>
          </a:xfrm>
          <a:prstGeom prst="wedgeRectCallout">
            <a:avLst>
              <a:gd name="adj1" fmla="val 58824"/>
              <a:gd name="adj2" fmla="val 140565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400">
                <a:latin typeface="Times New Roman" pitchFamily="18" charset="0"/>
              </a:rPr>
              <a:t>指家务。</a:t>
            </a:r>
          </a:p>
        </p:txBody>
      </p:sp>
      <p:sp>
        <p:nvSpPr>
          <p:cNvPr id="140295" name="矩形标注 140294"/>
          <p:cNvSpPr/>
          <p:nvPr/>
        </p:nvSpPr>
        <p:spPr>
          <a:xfrm>
            <a:off x="5519738" y="1052513"/>
            <a:ext cx="1368425" cy="503237"/>
          </a:xfrm>
          <a:prstGeom prst="wedgeRectCallout">
            <a:avLst>
              <a:gd name="adj1" fmla="val -13343"/>
              <a:gd name="adj2" fmla="val 147477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400">
                <a:latin typeface="Times New Roman" pitchFamily="18" charset="0"/>
              </a:rPr>
              <a:t>劳作。</a:t>
            </a:r>
          </a:p>
        </p:txBody>
      </p:sp>
      <p:sp>
        <p:nvSpPr>
          <p:cNvPr id="140296" name="矩形标注 140295"/>
          <p:cNvSpPr/>
          <p:nvPr/>
        </p:nvSpPr>
        <p:spPr>
          <a:xfrm>
            <a:off x="6456363" y="1052513"/>
            <a:ext cx="1943100" cy="504825"/>
          </a:xfrm>
          <a:prstGeom prst="wedgeRectCallout">
            <a:avLst>
              <a:gd name="adj1" fmla="val -10130"/>
              <a:gd name="adj2" fmla="val 140565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400">
                <a:latin typeface="Times New Roman" pitchFamily="18" charset="0"/>
              </a:rPr>
              <a:t>（ｓ</a:t>
            </a:r>
            <a:r>
              <a:rPr lang="en-US" altLang="zh-CN" sz="2400">
                <a:latin typeface="Times New Roman" pitchFamily="18" charset="0"/>
                <a:cs typeface="Times New Roman" panose="02020603050405020304" pitchFamily="18" charset="0"/>
              </a:rPr>
              <a:t>ù</a:t>
            </a:r>
            <a:r>
              <a:rPr lang="zh-CN" altLang="en-US" sz="2400">
                <a:latin typeface="Times New Roman" pitchFamily="18" charset="0"/>
                <a:cs typeface="Times New Roman" panose="02020603050405020304" pitchFamily="18" charset="0"/>
              </a:rPr>
              <a:t>）</a:t>
            </a:r>
            <a:r>
              <a:rPr lang="zh-CN" altLang="en-US" sz="2400">
                <a:latin typeface="Times New Roman" pitchFamily="18" charset="0"/>
              </a:rPr>
              <a:t>早。</a:t>
            </a:r>
          </a:p>
        </p:txBody>
      </p:sp>
      <p:sp>
        <p:nvSpPr>
          <p:cNvPr id="140297" name="矩形标注 140296"/>
          <p:cNvSpPr/>
          <p:nvPr/>
        </p:nvSpPr>
        <p:spPr>
          <a:xfrm>
            <a:off x="9264650" y="1052513"/>
            <a:ext cx="1130300" cy="504825"/>
          </a:xfrm>
          <a:prstGeom prst="wedgeRectCallout">
            <a:avLst>
              <a:gd name="adj1" fmla="val -196630"/>
              <a:gd name="adj2" fmla="val 143713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400">
                <a:latin typeface="Times New Roman" pitchFamily="18" charset="0"/>
              </a:rPr>
              <a:t>起来。</a:t>
            </a:r>
          </a:p>
        </p:txBody>
      </p:sp>
      <p:sp>
        <p:nvSpPr>
          <p:cNvPr id="140298" name="矩形标注 140297"/>
          <p:cNvSpPr/>
          <p:nvPr/>
        </p:nvSpPr>
        <p:spPr>
          <a:xfrm>
            <a:off x="1703388" y="1628775"/>
            <a:ext cx="1368425" cy="431800"/>
          </a:xfrm>
          <a:prstGeom prst="wedgeRectCallout">
            <a:avLst>
              <a:gd name="adj1" fmla="val -3713"/>
              <a:gd name="adj2" fmla="val 150366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r>
              <a:rPr lang="zh-CN" altLang="en-US" sz="2400">
                <a:latin typeface="Times New Roman" pitchFamily="18" charset="0"/>
              </a:rPr>
              <a:t>一天。</a:t>
            </a:r>
          </a:p>
        </p:txBody>
      </p:sp>
      <p:sp>
        <p:nvSpPr>
          <p:cNvPr id="140299" name="矩形标注 140298"/>
          <p:cNvSpPr/>
          <p:nvPr/>
        </p:nvSpPr>
        <p:spPr>
          <a:xfrm>
            <a:off x="1524000" y="549275"/>
            <a:ext cx="3744913" cy="1223963"/>
          </a:xfrm>
          <a:prstGeom prst="wedgeRectCallout">
            <a:avLst>
              <a:gd name="adj1" fmla="val -528"/>
              <a:gd name="adj2" fmla="val 114722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r>
              <a:rPr lang="zh-CN" altLang="en-US" sz="2400">
                <a:latin typeface="Times New Roman" pitchFamily="18" charset="0"/>
              </a:rPr>
              <a:t>语助词。在句中没有实在意义。下面的“静言思之”的“言”用法相同。</a:t>
            </a:r>
          </a:p>
        </p:txBody>
      </p:sp>
      <p:sp>
        <p:nvSpPr>
          <p:cNvPr id="140300" name="矩形标注 140299"/>
          <p:cNvSpPr/>
          <p:nvPr/>
        </p:nvSpPr>
        <p:spPr>
          <a:xfrm>
            <a:off x="5303838" y="981075"/>
            <a:ext cx="2447925" cy="609600"/>
          </a:xfrm>
          <a:prstGeom prst="wedgeRectCallout">
            <a:avLst>
              <a:gd name="adj1" fmla="val -87745"/>
              <a:gd name="adj2" fmla="val 202866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400">
                <a:latin typeface="Times New Roman" pitchFamily="18" charset="0"/>
              </a:rPr>
              <a:t>满足，实现。</a:t>
            </a:r>
          </a:p>
        </p:txBody>
      </p:sp>
      <p:sp>
        <p:nvSpPr>
          <p:cNvPr id="140301" name="矩形标注 140300"/>
          <p:cNvSpPr/>
          <p:nvPr/>
        </p:nvSpPr>
        <p:spPr>
          <a:xfrm>
            <a:off x="7248525" y="1052513"/>
            <a:ext cx="2592388" cy="609600"/>
          </a:xfrm>
          <a:prstGeom prst="wedgeRectCallout">
            <a:avLst>
              <a:gd name="adj1" fmla="val 43204"/>
              <a:gd name="adj2" fmla="val 195574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400">
                <a:latin typeface="Times New Roman" pitchFamily="18" charset="0"/>
              </a:rPr>
              <a:t>（</a:t>
            </a:r>
            <a:r>
              <a:rPr lang="en-US" altLang="zh-CN" sz="2400" err="1">
                <a:latin typeface="Times New Roman" pitchFamily="18" charset="0"/>
                <a:cs typeface="Times New Roman" panose="02020603050405020304" pitchFamily="18" charset="0"/>
              </a:rPr>
              <a:t>xì</a:t>
            </a:r>
            <a:r>
              <a:rPr lang="zh-CN" altLang="en-US" sz="2400">
                <a:latin typeface="Times New Roman" pitchFamily="18" charset="0"/>
                <a:cs typeface="Times New Roman" panose="02020603050405020304" pitchFamily="18" charset="0"/>
              </a:rPr>
              <a:t>）笑的样子。</a:t>
            </a:r>
            <a:endParaRPr lang="zh-CN" altLang="en-US" sz="2400">
              <a:latin typeface="Times New Roman" pitchFamily="18" charset="0"/>
              <a:ea typeface="Times New Roman" pitchFamily="18" charset="0"/>
            </a:endParaRPr>
          </a:p>
        </p:txBody>
      </p:sp>
      <p:sp>
        <p:nvSpPr>
          <p:cNvPr id="140302" name="矩形标注 140301"/>
          <p:cNvSpPr/>
          <p:nvPr/>
        </p:nvSpPr>
        <p:spPr>
          <a:xfrm>
            <a:off x="2640013" y="3644900"/>
            <a:ext cx="2087562" cy="609600"/>
          </a:xfrm>
          <a:prstGeom prst="wedgeRectCallout">
            <a:avLst>
              <a:gd name="adj1" fmla="val 14333"/>
              <a:gd name="adj2" fmla="val -103907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400">
                <a:latin typeface="Times New Roman" pitchFamily="18" charset="0"/>
              </a:rPr>
              <a:t>静下心来。</a:t>
            </a:r>
          </a:p>
        </p:txBody>
      </p:sp>
      <p:sp>
        <p:nvSpPr>
          <p:cNvPr id="140303" name="矩形标注 140302"/>
          <p:cNvSpPr/>
          <p:nvPr/>
        </p:nvSpPr>
        <p:spPr>
          <a:xfrm>
            <a:off x="5519738" y="3573463"/>
            <a:ext cx="1346200" cy="609600"/>
          </a:xfrm>
          <a:prstGeom prst="wedgeRectCallout">
            <a:avLst>
              <a:gd name="adj1" fmla="val -13681"/>
              <a:gd name="adj2" fmla="val -99218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400">
                <a:latin typeface="Times New Roman" pitchFamily="18" charset="0"/>
              </a:rPr>
              <a:t>自身。</a:t>
            </a:r>
          </a:p>
        </p:txBody>
      </p:sp>
      <p:sp>
        <p:nvSpPr>
          <p:cNvPr id="140304" name="矩形标注 140303"/>
          <p:cNvSpPr/>
          <p:nvPr/>
        </p:nvSpPr>
        <p:spPr>
          <a:xfrm>
            <a:off x="7319963" y="3500438"/>
            <a:ext cx="1419225" cy="609600"/>
          </a:xfrm>
          <a:prstGeom prst="wedgeRectCallout">
            <a:avLst>
              <a:gd name="adj1" fmla="val -80986"/>
              <a:gd name="adj2" fmla="val -85157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400">
                <a:latin typeface="Times New Roman" pitchFamily="18" charset="0"/>
              </a:rPr>
              <a:t>伤心。</a:t>
            </a:r>
          </a:p>
        </p:txBody>
      </p:sp>
      <p:sp>
        <p:nvSpPr>
          <p:cNvPr id="140305" name="上箭头 140304"/>
          <p:cNvSpPr/>
          <p:nvPr/>
        </p:nvSpPr>
        <p:spPr>
          <a:xfrm rot="10800000">
            <a:off x="5664200" y="2852738"/>
            <a:ext cx="215900" cy="831850"/>
          </a:xfrm>
          <a:prstGeom prst="upArrow">
            <a:avLst>
              <a:gd name="adj1" fmla="val 50000"/>
              <a:gd name="adj2" fmla="val 96323"/>
            </a:avLst>
          </a:prstGeom>
          <a:solidFill>
            <a:srgbClr val="0000CC"/>
          </a:solidFill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0306" name="上箭头 140305"/>
          <p:cNvSpPr/>
          <p:nvPr/>
        </p:nvSpPr>
        <p:spPr>
          <a:xfrm rot="3429719">
            <a:off x="4746625" y="1336675"/>
            <a:ext cx="144463" cy="1582738"/>
          </a:xfrm>
          <a:prstGeom prst="upArrow">
            <a:avLst>
              <a:gd name="adj1" fmla="val 50000"/>
              <a:gd name="adj2" fmla="val 273900"/>
            </a:avLst>
          </a:prstGeom>
          <a:solidFill>
            <a:srgbClr val="0000CC"/>
          </a:solidFill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0307" name="上箭头 140306"/>
          <p:cNvSpPr/>
          <p:nvPr/>
        </p:nvSpPr>
        <p:spPr>
          <a:xfrm>
            <a:off x="8328025" y="1700213"/>
            <a:ext cx="288925" cy="257175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0000CC"/>
          </a:solidFill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0308" name="上箭头 140307"/>
          <p:cNvSpPr/>
          <p:nvPr/>
        </p:nvSpPr>
        <p:spPr>
          <a:xfrm>
            <a:off x="3863975" y="1700213"/>
            <a:ext cx="287338" cy="257175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0000CC"/>
          </a:solidFill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0309" name="上箭头 140308"/>
          <p:cNvSpPr/>
          <p:nvPr/>
        </p:nvSpPr>
        <p:spPr>
          <a:xfrm>
            <a:off x="3143250" y="1700213"/>
            <a:ext cx="431800" cy="257175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0000CC"/>
          </a:solidFill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0310" name="文本框 140309"/>
          <p:cNvSpPr txBox="1"/>
          <p:nvPr/>
        </p:nvSpPr>
        <p:spPr>
          <a:xfrm>
            <a:off x="2495550" y="1196975"/>
            <a:ext cx="1097280" cy="460375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r>
              <a:rPr lang="zh-CN" altLang="en-US" sz="2400">
                <a:solidFill>
                  <a:srgbClr val="0000CC"/>
                </a:solidFill>
                <a:latin typeface="Times New Roman" pitchFamily="18" charset="0"/>
              </a:rPr>
              <a:t>多年。</a:t>
            </a:r>
          </a:p>
        </p:txBody>
      </p:sp>
      <p:sp>
        <p:nvSpPr>
          <p:cNvPr id="140311" name="文本框 140310"/>
          <p:cNvSpPr txBox="1"/>
          <p:nvPr/>
        </p:nvSpPr>
        <p:spPr>
          <a:xfrm>
            <a:off x="3719513" y="1196975"/>
            <a:ext cx="1097280" cy="460375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r>
              <a:rPr lang="zh-CN" altLang="en-US" sz="2400">
                <a:solidFill>
                  <a:srgbClr val="0000CC"/>
                </a:solidFill>
                <a:latin typeface="Times New Roman" pitchFamily="18" charset="0"/>
              </a:rPr>
              <a:t>作为。</a:t>
            </a:r>
          </a:p>
        </p:txBody>
      </p:sp>
      <p:sp>
        <p:nvSpPr>
          <p:cNvPr id="140312" name="文本框 140311"/>
          <p:cNvSpPr txBox="1"/>
          <p:nvPr/>
        </p:nvSpPr>
        <p:spPr>
          <a:xfrm>
            <a:off x="7464425" y="1196975"/>
            <a:ext cx="2231390" cy="460375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r>
              <a:rPr lang="zh-CN" altLang="en-US" sz="2400">
                <a:solidFill>
                  <a:srgbClr val="0000CC"/>
                </a:solidFill>
                <a:latin typeface="Times New Roman" pitchFamily="18" charset="0"/>
              </a:rPr>
              <a:t>（ｍ</a:t>
            </a:r>
            <a:r>
              <a:rPr lang="en-US" altLang="zh-CN" sz="2400" err="1">
                <a:solidFill>
                  <a:srgbClr val="0000CC"/>
                </a:solidFill>
                <a:latin typeface="Times New Roman" pitchFamily="18" charset="0"/>
                <a:cs typeface="Times New Roman" panose="02020603050405020304" pitchFamily="18" charset="0"/>
              </a:rPr>
              <a:t>èi</a:t>
            </a:r>
            <a:r>
              <a:rPr lang="zh-CN" altLang="en-US" sz="2400">
                <a:solidFill>
                  <a:srgbClr val="0000CC"/>
                </a:solidFill>
                <a:latin typeface="Times New Roman" pitchFamily="18" charset="0"/>
                <a:cs typeface="Times New Roman" panose="02020603050405020304" pitchFamily="18" charset="0"/>
              </a:rPr>
              <a:t>），睡。</a:t>
            </a:r>
            <a:endParaRPr lang="en-US" altLang="en-US" sz="2400">
              <a:solidFill>
                <a:srgbClr val="0000CC"/>
              </a:solidFill>
              <a:latin typeface="Times New Roman" pitchFamily="18" charset="0"/>
              <a:ea typeface="Times New Roman" pitchFamily="18" charset="0"/>
            </a:endParaRPr>
          </a:p>
        </p:txBody>
      </p:sp>
      <p:sp>
        <p:nvSpPr>
          <p:cNvPr id="140313" name="文本框 140312"/>
          <p:cNvSpPr txBox="1"/>
          <p:nvPr/>
        </p:nvSpPr>
        <p:spPr>
          <a:xfrm>
            <a:off x="5232400" y="1196975"/>
            <a:ext cx="1097280" cy="460375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r>
              <a:rPr lang="zh-CN" altLang="en-US" sz="2400">
                <a:solidFill>
                  <a:srgbClr val="0000CC"/>
                </a:solidFill>
                <a:latin typeface="Times New Roman" pitchFamily="18" charset="0"/>
              </a:rPr>
              <a:t>已经。</a:t>
            </a:r>
          </a:p>
        </p:txBody>
      </p:sp>
      <p:sp>
        <p:nvSpPr>
          <p:cNvPr id="140314" name="上箭头 140313"/>
          <p:cNvSpPr/>
          <p:nvPr/>
        </p:nvSpPr>
        <p:spPr>
          <a:xfrm rot="12961642">
            <a:off x="4835525" y="3317875"/>
            <a:ext cx="358775" cy="504825"/>
          </a:xfrm>
          <a:prstGeom prst="upArrow">
            <a:avLst>
              <a:gd name="adj1" fmla="val 50000"/>
              <a:gd name="adj2" fmla="val 35176"/>
            </a:avLst>
          </a:prstGeom>
          <a:solidFill>
            <a:srgbClr val="0000CC"/>
          </a:solidFill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0315" name="上箭头 140314"/>
          <p:cNvSpPr/>
          <p:nvPr/>
        </p:nvSpPr>
        <p:spPr>
          <a:xfrm rot="10800000">
            <a:off x="2208213" y="3357563"/>
            <a:ext cx="288925" cy="215900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0000CC"/>
          </a:solidFill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0316" name="文本框 140315"/>
          <p:cNvSpPr txBox="1"/>
          <p:nvPr/>
        </p:nvSpPr>
        <p:spPr>
          <a:xfrm>
            <a:off x="1774825" y="3644900"/>
            <a:ext cx="1835150" cy="829945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0000CC"/>
                </a:solidFill>
                <a:latin typeface="Times New Roman" pitchFamily="18" charset="0"/>
              </a:rPr>
              <a:t>代词，他，</a:t>
            </a:r>
          </a:p>
          <a:p>
            <a:r>
              <a:rPr lang="zh-CN" altLang="en-US" sz="2400">
                <a:solidFill>
                  <a:srgbClr val="0000CC"/>
                </a:solidFill>
                <a:latin typeface="Times New Roman" pitchFamily="18" charset="0"/>
              </a:rPr>
              <a:t>他们。</a:t>
            </a:r>
          </a:p>
        </p:txBody>
      </p:sp>
      <p:sp>
        <p:nvSpPr>
          <p:cNvPr id="140317" name="文本框 140316"/>
          <p:cNvSpPr txBox="1"/>
          <p:nvPr/>
        </p:nvSpPr>
        <p:spPr>
          <a:xfrm>
            <a:off x="3648075" y="3644900"/>
            <a:ext cx="1402080" cy="829945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r>
              <a:rPr lang="zh-CN" altLang="en-US" sz="2400">
                <a:solidFill>
                  <a:srgbClr val="0000CC"/>
                </a:solidFill>
                <a:latin typeface="Times New Roman" pitchFamily="18" charset="0"/>
              </a:rPr>
              <a:t>代词，代</a:t>
            </a:r>
          </a:p>
          <a:p>
            <a:r>
              <a:rPr lang="zh-CN" altLang="en-US" sz="2400">
                <a:solidFill>
                  <a:srgbClr val="0000CC"/>
                </a:solidFill>
                <a:latin typeface="Times New Roman" pitchFamily="18" charset="0"/>
              </a:rPr>
              <a:t>这件事。</a:t>
            </a:r>
          </a:p>
        </p:txBody>
      </p:sp>
      <p:sp>
        <p:nvSpPr>
          <p:cNvPr id="140318" name="文本框 140317"/>
          <p:cNvSpPr txBox="1"/>
          <p:nvPr/>
        </p:nvSpPr>
        <p:spPr>
          <a:xfrm>
            <a:off x="5283200" y="3663950"/>
            <a:ext cx="2316480" cy="460375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r>
              <a:rPr lang="zh-CN" altLang="en-US" sz="2400">
                <a:solidFill>
                  <a:srgbClr val="0000CC"/>
                </a:solidFill>
                <a:latin typeface="Times New Roman" pitchFamily="18" charset="0"/>
              </a:rPr>
              <a:t>达到</a:t>
            </a:r>
            <a:r>
              <a:rPr lang="en-US" altLang="zh-CN" sz="2400">
                <a:solidFill>
                  <a:srgbClr val="0000CC"/>
                </a:solidFill>
                <a:latin typeface="Arial" pitchFamily="34" charset="0"/>
              </a:rPr>
              <a:t>……</a:t>
            </a:r>
            <a:r>
              <a:rPr lang="zh-CN" altLang="en-US" sz="2400">
                <a:solidFill>
                  <a:srgbClr val="0000CC"/>
                </a:solidFill>
                <a:latin typeface="Times New Roman" pitchFamily="18" charset="0"/>
              </a:rPr>
              <a:t>地步。</a:t>
            </a:r>
          </a:p>
        </p:txBody>
      </p:sp>
      <p:sp>
        <p:nvSpPr>
          <p:cNvPr id="140319" name="文本框 140318"/>
          <p:cNvSpPr txBox="1"/>
          <p:nvPr/>
        </p:nvSpPr>
        <p:spPr>
          <a:xfrm>
            <a:off x="2279650" y="4652963"/>
            <a:ext cx="7802880" cy="15684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>
                <a:latin typeface="Times New Roman" pitchFamily="18" charset="0"/>
              </a:rPr>
              <a:t>译文：我多年来做媳妇，所有的家庭劳作一身担负无余。</a:t>
            </a:r>
          </a:p>
          <a:p>
            <a:r>
              <a:rPr lang="zh-CN" altLang="en-US" sz="2400">
                <a:latin typeface="Times New Roman" pitchFamily="18" charset="0"/>
              </a:rPr>
              <a:t>起早睡晚，没有一天不是这样。你的心愿已经实现了，就</a:t>
            </a:r>
          </a:p>
          <a:p>
            <a:r>
              <a:rPr lang="zh-CN" altLang="en-US" sz="2400">
                <a:latin typeface="Times New Roman" pitchFamily="18" charset="0"/>
              </a:rPr>
              <a:t>对我施以凶暴。兄弟不知我的处境，见我回来都讥笑我。</a:t>
            </a:r>
          </a:p>
          <a:p>
            <a:r>
              <a:rPr lang="zh-CN" altLang="en-US" sz="2400">
                <a:latin typeface="Times New Roman" pitchFamily="18" charset="0"/>
              </a:rPr>
              <a:t>我静下心来想一想，自身感到很悲伤。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3000">
        <p:random/>
      </p:transition>
    </mc:Choice>
    <mc:Fallback xmlns:p15="http://schemas.microsoft.com/office/powerpoint/2012/main" xmlns="">
      <p:transition spd="slow" advClick="0" advTm="3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40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4029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0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4029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0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14029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0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4029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0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4029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0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14029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0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ntr" presetSubtype="1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14029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0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5" presetClass="entr" presetSubtype="1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14030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0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5" presetClass="entr" presetSubtype="1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500"/>
                                        <p:tgtEl>
                                          <p:spTgt spid="14030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0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8" presetClass="entr" presetSubtype="16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7" dur="500"/>
                                        <p:tgtEl>
                                          <p:spTgt spid="14030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0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8" presetClass="entr" presetSubtype="16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3" dur="500"/>
                                        <p:tgtEl>
                                          <p:spTgt spid="14030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0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8" presetClass="entr" presetSubtype="16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9" dur="500"/>
                                        <p:tgtEl>
                                          <p:spTgt spid="14030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0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85" dur="500"/>
                                        <p:tgtEl>
                                          <p:spTgt spid="140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4" presetClass="entr" presetSubtype="32" fill="hold" grpId="1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91" dur="500"/>
                                        <p:tgtEl>
                                          <p:spTgt spid="140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</p:stCondLst>
                      <p:childTnLst>
                        <p:par>
                          <p:cTn id="9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97" dur="500"/>
                                        <p:tgtEl>
                                          <p:spTgt spid="140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4" presetClass="entr" presetSubtype="32" fill="hold" grpId="1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3" dur="500"/>
                                        <p:tgtEl>
                                          <p:spTgt spid="140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 nodeType="clickPar">
                      <p:stCondLst>
                        <p:cond delay="indefinite"/>
                      </p:stCondLst>
                      <p:childTnLst>
                        <p:par>
                          <p:cTn id="10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9" dur="500"/>
                                        <p:tgtEl>
                                          <p:spTgt spid="140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 nodeType="clickPar">
                      <p:stCondLst>
                        <p:cond delay="indefinite"/>
                      </p:stCondLst>
                      <p:childTnLst>
                        <p:par>
                          <p:cTn id="11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3" presetID="4" presetClass="entr" presetSubtype="32" fill="hold" grpId="1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5" dur="500"/>
                                        <p:tgtEl>
                                          <p:spTgt spid="140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 nodeType="clickPar">
                      <p:stCondLst>
                        <p:cond delay="indefinite"/>
                      </p:stCondLst>
                      <p:childTnLst>
                        <p:par>
                          <p:cTn id="1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1" dur="500"/>
                                        <p:tgtEl>
                                          <p:spTgt spid="140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 nodeType="clickPar">
                      <p:stCondLst>
                        <p:cond delay="indefinite"/>
                      </p:stCondLst>
                      <p:childTnLst>
                        <p:par>
                          <p:cTn id="1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5" presetID="4" presetClass="entr" presetSubtype="16" fill="hold" grpId="1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7" dur="500"/>
                                        <p:tgtEl>
                                          <p:spTgt spid="140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 nodeType="clickPar">
                      <p:stCondLst>
                        <p:cond delay="indefinite"/>
                      </p:stCondLst>
                      <p:childTnLst>
                        <p:par>
                          <p:cTn id="12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3" dur="500"/>
                                        <p:tgtEl>
                                          <p:spTgt spid="140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 nodeType="clickPar">
                      <p:stCondLst>
                        <p:cond delay="indefinite"/>
                      </p:stCondLst>
                      <p:childTnLst>
                        <p:par>
                          <p:cTn id="13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7" presetID="4" presetClass="entr" presetSubtype="16" fill="hold" grpId="1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9" dur="500"/>
                                        <p:tgtEl>
                                          <p:spTgt spid="140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 nodeType="clickPar">
                      <p:stCondLst>
                        <p:cond delay="indefinite"/>
                      </p:stCondLst>
                      <p:childTnLst>
                        <p:par>
                          <p:cTn id="14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5" dur="500"/>
                                        <p:tgtEl>
                                          <p:spTgt spid="140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 nodeType="clickPar">
                      <p:stCondLst>
                        <p:cond delay="indefinite"/>
                      </p:stCondLst>
                      <p:childTnLst>
                        <p:par>
                          <p:cTn id="14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9" presetID="4" presetClass="entr" presetSubtype="16" fill="hold" grpId="1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1" dur="500"/>
                                        <p:tgtEl>
                                          <p:spTgt spid="140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 nodeType="clickPar">
                      <p:stCondLst>
                        <p:cond delay="indefinite"/>
                      </p:stCondLst>
                      <p:childTnLst>
                        <p:par>
                          <p:cTn id="15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7" dur="500"/>
                                        <p:tgtEl>
                                          <p:spTgt spid="140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 nodeType="clickPar">
                      <p:stCondLst>
                        <p:cond delay="indefinite"/>
                      </p:stCondLst>
                      <p:childTnLst>
                        <p:par>
                          <p:cTn id="15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1" presetID="4" presetClass="entr" presetSubtype="16" fill="hold" grpId="1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3" dur="500"/>
                                        <p:tgtEl>
                                          <p:spTgt spid="140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 nodeType="clickPar">
                      <p:stCondLst>
                        <p:cond delay="indefinite"/>
                      </p:stCondLst>
                      <p:childTnLst>
                        <p:par>
                          <p:cTn id="16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7" presetID="2" presetClass="entr" presetSubtype="4" fill="hold" grpId="2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140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140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292" grpId="0"/>
      <p:bldP spid="140293" grpId="1" animBg="1"/>
      <p:bldP spid="140294" grpId="2" animBg="1"/>
      <p:bldP spid="140295" grpId="3" animBg="1"/>
      <p:bldP spid="140296" grpId="4" animBg="1"/>
      <p:bldP spid="140297" grpId="5" animBg="1"/>
      <p:bldP spid="140298" grpId="6" animBg="1"/>
      <p:bldP spid="140299" grpId="7" animBg="1"/>
      <p:bldP spid="140300" grpId="8" animBg="1"/>
      <p:bldP spid="140301" grpId="9" animBg="1"/>
      <p:bldP spid="140302" grpId="10" animBg="1"/>
      <p:bldP spid="140303" grpId="11" animBg="1"/>
      <p:bldP spid="140304" grpId="12" animBg="1"/>
      <p:bldP spid="140310" grpId="13" animBg="1"/>
      <p:bldP spid="140311" grpId="14" animBg="1"/>
      <p:bldP spid="140312" grpId="15" animBg="1"/>
      <p:bldP spid="140313" grpId="16" animBg="1"/>
      <p:bldP spid="140316" grpId="17" animBg="1"/>
      <p:bldP spid="140317" grpId="18" animBg="1"/>
      <p:bldP spid="140318" grpId="19" animBg="1"/>
      <p:bldP spid="140319" grpId="2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背景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35" y="-2540"/>
            <a:ext cx="12189460" cy="6861175"/>
          </a:xfrm>
          <a:prstGeom prst="rect">
            <a:avLst/>
          </a:prstGeom>
        </p:spPr>
      </p:pic>
      <p:sp>
        <p:nvSpPr>
          <p:cNvPr id="141314" name="文本框 141313"/>
          <p:cNvSpPr txBox="1"/>
          <p:nvPr/>
        </p:nvSpPr>
        <p:spPr>
          <a:xfrm>
            <a:off x="2135188" y="1773238"/>
            <a:ext cx="7904480" cy="15684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>
                <a:latin typeface="Times New Roman" pitchFamily="18" charset="0"/>
              </a:rPr>
              <a:t>        </a:t>
            </a:r>
            <a:r>
              <a:rPr lang="zh-CN" altLang="en-US" sz="3200">
                <a:solidFill>
                  <a:srgbClr val="FF3300"/>
                </a:solidFill>
                <a:latin typeface="Times New Roman" pitchFamily="18" charset="0"/>
              </a:rPr>
              <a:t>及</a:t>
            </a:r>
            <a:r>
              <a:rPr lang="zh-CN" altLang="en-US" sz="3200">
                <a:solidFill>
                  <a:srgbClr val="333333"/>
                </a:solidFill>
                <a:latin typeface="Times New Roman" pitchFamily="18" charset="0"/>
              </a:rPr>
              <a:t>尔</a:t>
            </a:r>
            <a:r>
              <a:rPr lang="zh-CN" altLang="en-US" sz="3200">
                <a:solidFill>
                  <a:srgbClr val="FF3300"/>
                </a:solidFill>
                <a:latin typeface="Times New Roman" pitchFamily="18" charset="0"/>
              </a:rPr>
              <a:t>偕</a:t>
            </a:r>
            <a:r>
              <a:rPr lang="zh-CN" altLang="en-US" sz="3200">
                <a:solidFill>
                  <a:srgbClr val="333333"/>
                </a:solidFill>
                <a:latin typeface="Times New Roman" pitchFamily="18" charset="0"/>
              </a:rPr>
              <a:t>老，老使我</a:t>
            </a:r>
            <a:r>
              <a:rPr lang="zh-CN" altLang="en-US" sz="3200">
                <a:solidFill>
                  <a:srgbClr val="0000CC"/>
                </a:solidFill>
                <a:latin typeface="Times New Roman" pitchFamily="18" charset="0"/>
              </a:rPr>
              <a:t>怨</a:t>
            </a:r>
            <a:r>
              <a:rPr lang="zh-CN" altLang="en-US" sz="3200">
                <a:solidFill>
                  <a:srgbClr val="333333"/>
                </a:solidFill>
                <a:latin typeface="Times New Roman" pitchFamily="18" charset="0"/>
              </a:rPr>
              <a:t>。淇</a:t>
            </a:r>
            <a:r>
              <a:rPr lang="zh-CN" altLang="en-US" sz="3200">
                <a:solidFill>
                  <a:srgbClr val="FF3300"/>
                </a:solidFill>
                <a:latin typeface="Times New Roman" pitchFamily="18" charset="0"/>
              </a:rPr>
              <a:t>则</a:t>
            </a:r>
            <a:r>
              <a:rPr lang="zh-CN" altLang="en-US" sz="3200">
                <a:solidFill>
                  <a:srgbClr val="333333"/>
                </a:solidFill>
                <a:latin typeface="Times New Roman" pitchFamily="18" charset="0"/>
              </a:rPr>
              <a:t>有岸，</a:t>
            </a:r>
            <a:r>
              <a:rPr lang="zh-CN" altLang="en-US" sz="3200">
                <a:solidFill>
                  <a:srgbClr val="0000CC"/>
                </a:solidFill>
                <a:latin typeface="Times New Roman" pitchFamily="18" charset="0"/>
              </a:rPr>
              <a:t>隰</a:t>
            </a:r>
            <a:r>
              <a:rPr lang="zh-CN" altLang="en-US" sz="3200">
                <a:solidFill>
                  <a:srgbClr val="FF3300"/>
                </a:solidFill>
                <a:latin typeface="Times New Roman" pitchFamily="18" charset="0"/>
              </a:rPr>
              <a:t>则</a:t>
            </a:r>
          </a:p>
          <a:p>
            <a:r>
              <a:rPr lang="zh-CN" altLang="en-US" sz="3200">
                <a:solidFill>
                  <a:srgbClr val="333333"/>
                </a:solidFill>
                <a:latin typeface="Times New Roman" pitchFamily="18" charset="0"/>
              </a:rPr>
              <a:t>有</a:t>
            </a:r>
            <a:r>
              <a:rPr lang="zh-CN" altLang="en-US" sz="3200">
                <a:solidFill>
                  <a:srgbClr val="0000CC"/>
                </a:solidFill>
                <a:latin typeface="Times New Roman" pitchFamily="18" charset="0"/>
              </a:rPr>
              <a:t>泮</a:t>
            </a:r>
            <a:r>
              <a:rPr lang="zh-CN" altLang="en-US" sz="3200">
                <a:latin typeface="Times New Roman" pitchFamily="18" charset="0"/>
              </a:rPr>
              <a:t>。</a:t>
            </a:r>
            <a:r>
              <a:rPr lang="zh-CN" altLang="en-US" sz="3200">
                <a:solidFill>
                  <a:srgbClr val="0000CC"/>
                </a:solidFill>
                <a:latin typeface="Times New Roman" pitchFamily="18" charset="0"/>
              </a:rPr>
              <a:t>总角</a:t>
            </a:r>
            <a:r>
              <a:rPr lang="zh-CN" altLang="en-US" sz="3200">
                <a:solidFill>
                  <a:srgbClr val="FF3300"/>
                </a:solidFill>
                <a:latin typeface="Times New Roman" pitchFamily="18" charset="0"/>
              </a:rPr>
              <a:t>之</a:t>
            </a:r>
            <a:r>
              <a:rPr lang="zh-CN" altLang="en-US" sz="3200">
                <a:solidFill>
                  <a:srgbClr val="0000CC"/>
                </a:solidFill>
                <a:latin typeface="Times New Roman" pitchFamily="18" charset="0"/>
              </a:rPr>
              <a:t>宴</a:t>
            </a:r>
            <a:r>
              <a:rPr lang="zh-CN" altLang="en-US" sz="3200">
                <a:latin typeface="Times New Roman" pitchFamily="18" charset="0"/>
              </a:rPr>
              <a:t>，</a:t>
            </a:r>
            <a:r>
              <a:rPr lang="zh-CN" altLang="en-US" sz="3200">
                <a:solidFill>
                  <a:srgbClr val="333333"/>
                </a:solidFill>
                <a:latin typeface="Times New Roman" pitchFamily="18" charset="0"/>
              </a:rPr>
              <a:t>言笑</a:t>
            </a:r>
            <a:r>
              <a:rPr lang="zh-CN" altLang="en-US" sz="3200">
                <a:solidFill>
                  <a:srgbClr val="0000CC"/>
                </a:solidFill>
                <a:latin typeface="Times New Roman" pitchFamily="18" charset="0"/>
              </a:rPr>
              <a:t>晏晏</a:t>
            </a:r>
            <a:r>
              <a:rPr lang="zh-CN" altLang="en-US" sz="3200">
                <a:solidFill>
                  <a:srgbClr val="333333"/>
                </a:solidFill>
                <a:latin typeface="Times New Roman" pitchFamily="18" charset="0"/>
              </a:rPr>
              <a:t>。信誓</a:t>
            </a:r>
            <a:r>
              <a:rPr lang="zh-CN" altLang="en-US" sz="3200">
                <a:solidFill>
                  <a:srgbClr val="0000CC"/>
                </a:solidFill>
                <a:latin typeface="Times New Roman" pitchFamily="18" charset="0"/>
              </a:rPr>
              <a:t>旦旦</a:t>
            </a:r>
            <a:r>
              <a:rPr lang="zh-CN" altLang="en-US" sz="3200">
                <a:solidFill>
                  <a:srgbClr val="333333"/>
                </a:solidFill>
                <a:latin typeface="Times New Roman" pitchFamily="18" charset="0"/>
              </a:rPr>
              <a:t>，不</a:t>
            </a:r>
          </a:p>
          <a:p>
            <a:r>
              <a:rPr lang="zh-CN" altLang="en-US" sz="3200">
                <a:solidFill>
                  <a:srgbClr val="FF3300"/>
                </a:solidFill>
                <a:latin typeface="Times New Roman" pitchFamily="18" charset="0"/>
              </a:rPr>
              <a:t>思其反</a:t>
            </a:r>
            <a:r>
              <a:rPr lang="zh-CN" altLang="en-US" sz="3200">
                <a:solidFill>
                  <a:srgbClr val="333333"/>
                </a:solidFill>
                <a:latin typeface="Times New Roman" pitchFamily="18" charset="0"/>
              </a:rPr>
              <a:t>，反</a:t>
            </a:r>
            <a:r>
              <a:rPr lang="zh-CN" altLang="en-US" sz="3200">
                <a:solidFill>
                  <a:srgbClr val="0000CC"/>
                </a:solidFill>
                <a:latin typeface="Times New Roman" pitchFamily="18" charset="0"/>
              </a:rPr>
              <a:t>是</a:t>
            </a:r>
            <a:r>
              <a:rPr lang="zh-CN" altLang="en-US" sz="3200">
                <a:solidFill>
                  <a:srgbClr val="333333"/>
                </a:solidFill>
                <a:latin typeface="Times New Roman" pitchFamily="18" charset="0"/>
              </a:rPr>
              <a:t>不</a:t>
            </a:r>
            <a:r>
              <a:rPr lang="zh-CN" altLang="en-US" sz="3200">
                <a:solidFill>
                  <a:srgbClr val="FF3300"/>
                </a:solidFill>
                <a:latin typeface="Times New Roman" pitchFamily="18" charset="0"/>
              </a:rPr>
              <a:t>思</a:t>
            </a:r>
            <a:r>
              <a:rPr lang="zh-CN" altLang="en-US" sz="3200">
                <a:solidFill>
                  <a:srgbClr val="333333"/>
                </a:solidFill>
                <a:latin typeface="Times New Roman" pitchFamily="18" charset="0"/>
              </a:rPr>
              <a:t>，亦</a:t>
            </a:r>
            <a:r>
              <a:rPr lang="zh-CN" altLang="en-US" sz="3200">
                <a:solidFill>
                  <a:srgbClr val="0000CC"/>
                </a:solidFill>
                <a:latin typeface="Times New Roman" pitchFamily="18" charset="0"/>
              </a:rPr>
              <a:t>已焉哉</a:t>
            </a:r>
            <a:r>
              <a:rPr lang="zh-CN" altLang="en-US" sz="3200">
                <a:latin typeface="Times New Roman" pitchFamily="18" charset="0"/>
              </a:rPr>
              <a:t>。</a:t>
            </a:r>
          </a:p>
        </p:txBody>
      </p:sp>
      <p:sp>
        <p:nvSpPr>
          <p:cNvPr id="141315" name="矩形标注 141314"/>
          <p:cNvSpPr/>
          <p:nvPr/>
        </p:nvSpPr>
        <p:spPr>
          <a:xfrm>
            <a:off x="4224338" y="981075"/>
            <a:ext cx="1295400" cy="609600"/>
          </a:xfrm>
          <a:prstGeom prst="wedgeRectCallout">
            <a:avLst>
              <a:gd name="adj1" fmla="val 118995"/>
              <a:gd name="adj2" fmla="val 100523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400">
                <a:latin typeface="Times New Roman" pitchFamily="18" charset="0"/>
              </a:rPr>
              <a:t>怨恨。</a:t>
            </a:r>
          </a:p>
        </p:txBody>
      </p:sp>
      <p:sp>
        <p:nvSpPr>
          <p:cNvPr id="141316" name="矩形标注 141315"/>
          <p:cNvSpPr/>
          <p:nvPr/>
        </p:nvSpPr>
        <p:spPr>
          <a:xfrm>
            <a:off x="6024563" y="765175"/>
            <a:ext cx="4032250" cy="863600"/>
          </a:xfrm>
          <a:prstGeom prst="wedgeRectCallout">
            <a:avLst>
              <a:gd name="adj1" fmla="val 33111"/>
              <a:gd name="adj2" fmla="val 83454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400">
                <a:latin typeface="Times New Roman" pitchFamily="18" charset="0"/>
              </a:rPr>
              <a:t>（</a:t>
            </a:r>
            <a:r>
              <a:rPr lang="en-US" altLang="zh-CN" sz="2400" err="1">
                <a:latin typeface="Times New Roman" pitchFamily="18" charset="0"/>
                <a:cs typeface="Times New Roman" panose="02020603050405020304" pitchFamily="18" charset="0"/>
              </a:rPr>
              <a:t>xí</a:t>
            </a:r>
            <a:r>
              <a:rPr lang="zh-CN" altLang="en-US" sz="2400">
                <a:latin typeface="Times New Roman" pitchFamily="18" charset="0"/>
                <a:cs typeface="Times New Roman" panose="02020603050405020304" pitchFamily="18" charset="0"/>
              </a:rPr>
              <a:t>）低湿的地方。一说是水名，即“漯（</a:t>
            </a:r>
            <a:r>
              <a:rPr lang="en-US" altLang="zh-CN" sz="2400" err="1">
                <a:latin typeface="Times New Roman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400" err="1">
                <a:latin typeface="Times New Roman" pitchFamily="18" charset="0"/>
                <a:ea typeface="Times New Roman" pitchFamily="18" charset="0"/>
              </a:rPr>
              <a:t>à</a:t>
            </a:r>
            <a:r>
              <a:rPr lang="zh-CN" altLang="en-US" sz="2400">
                <a:latin typeface="Times New Roman" pitchFamily="18" charset="0"/>
                <a:cs typeface="Times New Roman" panose="02020603050405020304" pitchFamily="18" charset="0"/>
              </a:rPr>
              <a:t>）水”。</a:t>
            </a:r>
            <a:endParaRPr lang="zh-CN" altLang="en-US" sz="2400">
              <a:latin typeface="Times New Roman" pitchFamily="18" charset="0"/>
              <a:ea typeface="Times New Roman" pitchFamily="18" charset="0"/>
            </a:endParaRPr>
          </a:p>
        </p:txBody>
      </p:sp>
      <p:sp>
        <p:nvSpPr>
          <p:cNvPr id="141317" name="矩形标注 141316"/>
          <p:cNvSpPr/>
          <p:nvPr/>
        </p:nvSpPr>
        <p:spPr>
          <a:xfrm>
            <a:off x="1992313" y="765175"/>
            <a:ext cx="1944687" cy="865188"/>
          </a:xfrm>
          <a:prstGeom prst="wedgeRectCallout">
            <a:avLst>
              <a:gd name="adj1" fmla="val -7713"/>
              <a:gd name="adj2" fmla="val 140273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r>
              <a:rPr lang="zh-CN" altLang="en-US" sz="2400">
                <a:latin typeface="Times New Roman" pitchFamily="18" charset="0"/>
              </a:rPr>
              <a:t>通“畔”，边，岸。</a:t>
            </a:r>
          </a:p>
        </p:txBody>
      </p:sp>
      <p:sp>
        <p:nvSpPr>
          <p:cNvPr id="141318" name="矩形标注 141317"/>
          <p:cNvSpPr/>
          <p:nvPr/>
        </p:nvSpPr>
        <p:spPr>
          <a:xfrm>
            <a:off x="1847850" y="260350"/>
            <a:ext cx="3960813" cy="1223963"/>
          </a:xfrm>
          <a:prstGeom prst="wedgeRectCallout">
            <a:avLst>
              <a:gd name="adj1" fmla="val 259"/>
              <a:gd name="adj2" fmla="val 128986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r>
              <a:rPr lang="zh-CN" altLang="en-US" sz="2400">
                <a:latin typeface="Times New Roman" pitchFamily="18" charset="0"/>
              </a:rPr>
              <a:t>古代男女未成年时把头发扎成丫髻（ｊ</a:t>
            </a:r>
            <a:r>
              <a:rPr lang="en-US" altLang="zh-CN" sz="2400" err="1">
                <a:latin typeface="Times New Roman" pitchFamily="18" charset="0"/>
                <a:cs typeface="Times New Roman" panose="02020603050405020304" pitchFamily="18" charset="0"/>
              </a:rPr>
              <a:t>ì</a:t>
            </a:r>
            <a:r>
              <a:rPr lang="zh-CN" altLang="en-US" sz="2400">
                <a:latin typeface="Times New Roman" pitchFamily="18" charset="0"/>
                <a:cs typeface="Times New Roman" panose="02020603050405020304" pitchFamily="18" charset="0"/>
              </a:rPr>
              <a:t>），称为“总角”。这里指代少年时代。</a:t>
            </a:r>
            <a:endParaRPr lang="zh-CN" altLang="en-US" sz="2400">
              <a:latin typeface="Times New Roman" pitchFamily="18" charset="0"/>
              <a:ea typeface="Times New Roman" pitchFamily="18" charset="0"/>
            </a:endParaRPr>
          </a:p>
        </p:txBody>
      </p:sp>
      <p:sp>
        <p:nvSpPr>
          <p:cNvPr id="141319" name="矩形标注 141318"/>
          <p:cNvSpPr/>
          <p:nvPr/>
        </p:nvSpPr>
        <p:spPr>
          <a:xfrm>
            <a:off x="5016500" y="1125538"/>
            <a:ext cx="1223963" cy="609600"/>
          </a:xfrm>
          <a:prstGeom prst="wedgeRectCallout">
            <a:avLst>
              <a:gd name="adj1" fmla="val -61153"/>
              <a:gd name="adj2" fmla="val 167708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r>
              <a:rPr lang="zh-CN" altLang="en-US" sz="2400">
                <a:latin typeface="Times New Roman" pitchFamily="18" charset="0"/>
              </a:rPr>
              <a:t>欢乐。</a:t>
            </a:r>
          </a:p>
        </p:txBody>
      </p:sp>
      <p:sp>
        <p:nvSpPr>
          <p:cNvPr id="141320" name="矩形标注 141319"/>
          <p:cNvSpPr/>
          <p:nvPr/>
        </p:nvSpPr>
        <p:spPr>
          <a:xfrm>
            <a:off x="6096000" y="1125538"/>
            <a:ext cx="3024188" cy="609600"/>
          </a:xfrm>
          <a:prstGeom prst="wedgeRectCallout">
            <a:avLst>
              <a:gd name="adj1" fmla="val -30944"/>
              <a:gd name="adj2" fmla="val 176824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r>
              <a:rPr lang="zh-CN" altLang="en-US" sz="2400">
                <a:latin typeface="Times New Roman" pitchFamily="18" charset="0"/>
              </a:rPr>
              <a:t>欢乐、和悦的样子。</a:t>
            </a:r>
          </a:p>
        </p:txBody>
      </p:sp>
      <p:sp>
        <p:nvSpPr>
          <p:cNvPr id="141321" name="矩形标注 141320"/>
          <p:cNvSpPr/>
          <p:nvPr/>
        </p:nvSpPr>
        <p:spPr>
          <a:xfrm>
            <a:off x="7824788" y="1196975"/>
            <a:ext cx="2160587" cy="609600"/>
          </a:xfrm>
          <a:prstGeom prst="wedgeRectCallout">
            <a:avLst>
              <a:gd name="adj1" fmla="val -7898"/>
              <a:gd name="adj2" fmla="val 155468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r>
              <a:rPr lang="zh-CN" altLang="en-US" sz="2400">
                <a:latin typeface="Times New Roman" pitchFamily="18" charset="0"/>
              </a:rPr>
              <a:t>诚恳的样子。</a:t>
            </a:r>
          </a:p>
        </p:txBody>
      </p:sp>
      <p:sp>
        <p:nvSpPr>
          <p:cNvPr id="141322" name="矩形标注 141321"/>
          <p:cNvSpPr/>
          <p:nvPr/>
        </p:nvSpPr>
        <p:spPr>
          <a:xfrm>
            <a:off x="1774825" y="3500438"/>
            <a:ext cx="3889375" cy="609600"/>
          </a:xfrm>
          <a:prstGeom prst="wedgeRectCallout">
            <a:avLst>
              <a:gd name="adj1" fmla="val 19347"/>
              <a:gd name="adj2" fmla="val -89324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r>
              <a:rPr lang="zh-CN" altLang="en-US" sz="2400">
                <a:latin typeface="Times New Roman" pitchFamily="18" charset="0"/>
              </a:rPr>
              <a:t>指示代词，这，指代誓言。</a:t>
            </a:r>
          </a:p>
        </p:txBody>
      </p:sp>
      <p:sp>
        <p:nvSpPr>
          <p:cNvPr id="141323" name="矩形标注 141322"/>
          <p:cNvSpPr/>
          <p:nvPr/>
        </p:nvSpPr>
        <p:spPr>
          <a:xfrm>
            <a:off x="5808663" y="3500438"/>
            <a:ext cx="2159000" cy="609600"/>
          </a:xfrm>
          <a:prstGeom prst="wedgeRectCallout">
            <a:avLst>
              <a:gd name="adj1" fmla="val -19926"/>
              <a:gd name="adj2" fmla="val -117968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r>
              <a:rPr lang="zh-CN" altLang="en-US" sz="2400">
                <a:latin typeface="Times New Roman" pitchFamily="18" charset="0"/>
              </a:rPr>
              <a:t>了结，终止。</a:t>
            </a:r>
          </a:p>
        </p:txBody>
      </p:sp>
      <p:sp>
        <p:nvSpPr>
          <p:cNvPr id="141324" name="矩形标注 141323"/>
          <p:cNvSpPr/>
          <p:nvPr/>
        </p:nvSpPr>
        <p:spPr>
          <a:xfrm>
            <a:off x="5303838" y="3500438"/>
            <a:ext cx="5184775" cy="609600"/>
          </a:xfrm>
          <a:prstGeom prst="wedgeRectCallout">
            <a:avLst>
              <a:gd name="adj1" fmla="val -15921"/>
              <a:gd name="adj2" fmla="val -106250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r>
              <a:rPr lang="zh-CN" altLang="en-US" sz="2400">
                <a:latin typeface="Times New Roman" pitchFamily="18" charset="0"/>
              </a:rPr>
              <a:t>语气词连用，加强语气，表示感叹。</a:t>
            </a:r>
          </a:p>
        </p:txBody>
      </p:sp>
      <p:sp>
        <p:nvSpPr>
          <p:cNvPr id="141325" name="上箭头 141324"/>
          <p:cNvSpPr/>
          <p:nvPr/>
        </p:nvSpPr>
        <p:spPr>
          <a:xfrm rot="8337255">
            <a:off x="5448300" y="3141663"/>
            <a:ext cx="268288" cy="379412"/>
          </a:xfrm>
          <a:prstGeom prst="upArrow">
            <a:avLst>
              <a:gd name="adj1" fmla="val 50000"/>
              <a:gd name="adj2" fmla="val 35354"/>
            </a:avLst>
          </a:prstGeom>
          <a:solidFill>
            <a:srgbClr val="0000CC"/>
          </a:solidFill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1326" name="上箭头 141325"/>
          <p:cNvSpPr/>
          <p:nvPr/>
        </p:nvSpPr>
        <p:spPr>
          <a:xfrm rot="2741968" flipH="1">
            <a:off x="5072063" y="1241425"/>
            <a:ext cx="85725" cy="1508125"/>
          </a:xfrm>
          <a:prstGeom prst="upArrow">
            <a:avLst>
              <a:gd name="adj1" fmla="val 50000"/>
              <a:gd name="adj2" fmla="val 439814"/>
            </a:avLst>
          </a:prstGeom>
          <a:solidFill>
            <a:srgbClr val="0000CC"/>
          </a:solidFill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1327" name="上箭头 141326"/>
          <p:cNvSpPr/>
          <p:nvPr/>
        </p:nvSpPr>
        <p:spPr>
          <a:xfrm rot="-2960296">
            <a:off x="9353550" y="1641475"/>
            <a:ext cx="298450" cy="288925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0000CC"/>
          </a:solidFill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1328" name="上箭头 141327"/>
          <p:cNvSpPr/>
          <p:nvPr/>
        </p:nvSpPr>
        <p:spPr>
          <a:xfrm rot="2565720">
            <a:off x="7786688" y="1590675"/>
            <a:ext cx="261937" cy="311150"/>
          </a:xfrm>
          <a:prstGeom prst="upArrow">
            <a:avLst>
              <a:gd name="adj1" fmla="val 50000"/>
              <a:gd name="adj2" fmla="val 29697"/>
            </a:avLst>
          </a:prstGeom>
          <a:solidFill>
            <a:srgbClr val="0000CC"/>
          </a:solidFill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1329" name="上箭头 141328"/>
          <p:cNvSpPr/>
          <p:nvPr/>
        </p:nvSpPr>
        <p:spPr>
          <a:xfrm>
            <a:off x="3935413" y="1700213"/>
            <a:ext cx="288925" cy="184150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0000CC"/>
          </a:solidFill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1330" name="上箭头 141329"/>
          <p:cNvSpPr/>
          <p:nvPr/>
        </p:nvSpPr>
        <p:spPr>
          <a:xfrm>
            <a:off x="3071813" y="1700213"/>
            <a:ext cx="288925" cy="184150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0000CC"/>
          </a:solidFill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1331" name="文本框 141330"/>
          <p:cNvSpPr txBox="1"/>
          <p:nvPr/>
        </p:nvSpPr>
        <p:spPr>
          <a:xfrm>
            <a:off x="1919288" y="1196975"/>
            <a:ext cx="1402080" cy="460375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r>
              <a:rPr lang="zh-CN" altLang="en-US" sz="2400">
                <a:solidFill>
                  <a:srgbClr val="0000CC"/>
                </a:solidFill>
                <a:latin typeface="Times New Roman" pitchFamily="18" charset="0"/>
              </a:rPr>
              <a:t>和，与。</a:t>
            </a:r>
          </a:p>
        </p:txBody>
      </p:sp>
      <p:sp>
        <p:nvSpPr>
          <p:cNvPr id="141332" name="文本框 141331"/>
          <p:cNvSpPr txBox="1"/>
          <p:nvPr/>
        </p:nvSpPr>
        <p:spPr>
          <a:xfrm>
            <a:off x="3359150" y="1196975"/>
            <a:ext cx="2011680" cy="460375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r>
              <a:rPr lang="zh-CN" altLang="en-US" sz="2400">
                <a:solidFill>
                  <a:srgbClr val="0000CC"/>
                </a:solidFill>
                <a:latin typeface="Times New Roman" pitchFamily="18" charset="0"/>
              </a:rPr>
              <a:t>共同，一起。</a:t>
            </a:r>
          </a:p>
        </p:txBody>
      </p:sp>
      <p:sp>
        <p:nvSpPr>
          <p:cNvPr id="141333" name="文本框 141332"/>
          <p:cNvSpPr txBox="1"/>
          <p:nvPr/>
        </p:nvSpPr>
        <p:spPr>
          <a:xfrm>
            <a:off x="7426325" y="1196975"/>
            <a:ext cx="3230880" cy="460375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r>
              <a:rPr lang="zh-CN" altLang="en-US" sz="2400">
                <a:solidFill>
                  <a:srgbClr val="0000CC"/>
                </a:solidFill>
                <a:latin typeface="Times New Roman" pitchFamily="18" charset="0"/>
              </a:rPr>
              <a:t>连词，用在对比句中。</a:t>
            </a:r>
          </a:p>
        </p:txBody>
      </p:sp>
      <p:sp>
        <p:nvSpPr>
          <p:cNvPr id="141334" name="文本框 141333"/>
          <p:cNvSpPr txBox="1"/>
          <p:nvPr/>
        </p:nvSpPr>
        <p:spPr>
          <a:xfrm>
            <a:off x="5519738" y="1196975"/>
            <a:ext cx="1706880" cy="460375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r>
              <a:rPr lang="zh-CN" altLang="en-US" sz="2400">
                <a:solidFill>
                  <a:srgbClr val="0000CC"/>
                </a:solidFill>
                <a:latin typeface="Times New Roman" pitchFamily="18" charset="0"/>
              </a:rPr>
              <a:t>助词，的。</a:t>
            </a:r>
          </a:p>
        </p:txBody>
      </p:sp>
      <p:sp>
        <p:nvSpPr>
          <p:cNvPr id="141335" name="上箭头 141334"/>
          <p:cNvSpPr/>
          <p:nvPr/>
        </p:nvSpPr>
        <p:spPr>
          <a:xfrm rot="6444200" flipH="1">
            <a:off x="3967163" y="2643188"/>
            <a:ext cx="144462" cy="1368425"/>
          </a:xfrm>
          <a:prstGeom prst="upArrow">
            <a:avLst>
              <a:gd name="adj1" fmla="val 50000"/>
              <a:gd name="adj2" fmla="val 236814"/>
            </a:avLst>
          </a:prstGeom>
          <a:solidFill>
            <a:srgbClr val="0000CC"/>
          </a:solidFill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1336" name="上箭头 141335"/>
          <p:cNvSpPr/>
          <p:nvPr/>
        </p:nvSpPr>
        <p:spPr>
          <a:xfrm rot="9601968">
            <a:off x="2782888" y="3213100"/>
            <a:ext cx="288925" cy="287338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0000CC"/>
          </a:solidFill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1337" name="上箭头 141336"/>
          <p:cNvSpPr/>
          <p:nvPr/>
        </p:nvSpPr>
        <p:spPr>
          <a:xfrm rot="10800000">
            <a:off x="2279650" y="3284538"/>
            <a:ext cx="287338" cy="217487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0000CC"/>
          </a:solidFill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1338" name="文本框 141337"/>
          <p:cNvSpPr txBox="1"/>
          <p:nvPr/>
        </p:nvSpPr>
        <p:spPr>
          <a:xfrm>
            <a:off x="1774825" y="3500438"/>
            <a:ext cx="792480" cy="460375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r>
              <a:rPr lang="zh-CN" altLang="en-US" sz="2400">
                <a:solidFill>
                  <a:srgbClr val="0000CC"/>
                </a:solidFill>
                <a:latin typeface="Times New Roman" pitchFamily="18" charset="0"/>
              </a:rPr>
              <a:t>想。</a:t>
            </a:r>
          </a:p>
        </p:txBody>
      </p:sp>
      <p:sp>
        <p:nvSpPr>
          <p:cNvPr id="141339" name="文本框 141338"/>
          <p:cNvSpPr txBox="1"/>
          <p:nvPr/>
        </p:nvSpPr>
        <p:spPr>
          <a:xfrm>
            <a:off x="2640013" y="3500438"/>
            <a:ext cx="1402080" cy="460375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r>
              <a:rPr lang="zh-CN" altLang="en-US" sz="2400">
                <a:solidFill>
                  <a:srgbClr val="0000CC"/>
                </a:solidFill>
                <a:latin typeface="Times New Roman" pitchFamily="18" charset="0"/>
              </a:rPr>
              <a:t>代词，你</a:t>
            </a:r>
          </a:p>
        </p:txBody>
      </p:sp>
      <p:sp>
        <p:nvSpPr>
          <p:cNvPr id="141340" name="文本框 141339"/>
          <p:cNvSpPr txBox="1"/>
          <p:nvPr/>
        </p:nvSpPr>
        <p:spPr>
          <a:xfrm>
            <a:off x="4275138" y="3500438"/>
            <a:ext cx="1097280" cy="460375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r>
              <a:rPr lang="zh-CN" altLang="en-US" sz="2400">
                <a:solidFill>
                  <a:srgbClr val="0000CC"/>
                </a:solidFill>
                <a:latin typeface="Times New Roman" pitchFamily="18" charset="0"/>
              </a:rPr>
              <a:t>违反。</a:t>
            </a:r>
          </a:p>
        </p:txBody>
      </p:sp>
      <p:sp>
        <p:nvSpPr>
          <p:cNvPr id="141341" name="文本框 141340"/>
          <p:cNvSpPr txBox="1"/>
          <p:nvPr/>
        </p:nvSpPr>
        <p:spPr>
          <a:xfrm>
            <a:off x="5519738" y="3500438"/>
            <a:ext cx="2011680" cy="460375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r>
              <a:rPr lang="zh-CN" altLang="en-US" sz="2400">
                <a:solidFill>
                  <a:srgbClr val="0000CC"/>
                </a:solidFill>
                <a:latin typeface="Times New Roman" pitchFamily="18" charset="0"/>
              </a:rPr>
              <a:t>思想，考虑。</a:t>
            </a:r>
          </a:p>
        </p:txBody>
      </p:sp>
      <p:sp>
        <p:nvSpPr>
          <p:cNvPr id="141342" name="文本框 141341"/>
          <p:cNvSpPr txBox="1"/>
          <p:nvPr/>
        </p:nvSpPr>
        <p:spPr>
          <a:xfrm>
            <a:off x="1992313" y="4292600"/>
            <a:ext cx="8107680" cy="15684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>
                <a:latin typeface="Times New Roman" pitchFamily="18" charset="0"/>
              </a:rPr>
              <a:t>译文：本想与你百年偕老，如今年老了却使我产生怨恨。淇</a:t>
            </a:r>
          </a:p>
          <a:p>
            <a:r>
              <a:rPr lang="zh-CN" altLang="en-US" sz="2400">
                <a:latin typeface="Times New Roman" pitchFamily="18" charset="0"/>
              </a:rPr>
              <a:t>水也有岸，沼泽总有边。少年时代多么欢乐，有说有笑是那</a:t>
            </a:r>
          </a:p>
          <a:p>
            <a:r>
              <a:rPr lang="zh-CN" altLang="en-US" sz="2400">
                <a:latin typeface="Times New Roman" pitchFamily="18" charset="0"/>
              </a:rPr>
              <a:t>样的开心。当年的誓言是多么的诚恳。不想现在却变了心。</a:t>
            </a:r>
          </a:p>
          <a:p>
            <a:r>
              <a:rPr lang="zh-CN" altLang="en-US" sz="2400">
                <a:latin typeface="Times New Roman" pitchFamily="18" charset="0"/>
              </a:rPr>
              <a:t>违反誓言不念情，那就让这场爱情了结了吧！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3000">
        <p:random/>
      </p:transition>
    </mc:Choice>
    <mc:Fallback xmlns:p15="http://schemas.microsoft.com/office/powerpoint/2012/main" xmlns="">
      <p:transition spd="slow" advClick="0" advTm="3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41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13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1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413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1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413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1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413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1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13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1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413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1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413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1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4" presetClass="entr" presetSubtype="16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1413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1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4" presetClass="entr" presetSubtype="16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1" dur="500"/>
                                        <p:tgtEl>
                                          <p:spTgt spid="1413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1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16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1413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1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3" dur="500"/>
                                        <p:tgtEl>
                                          <p:spTgt spid="141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4" presetClass="entr" presetSubtype="16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9" dur="500"/>
                                        <p:tgtEl>
                                          <p:spTgt spid="141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5" dur="500"/>
                                        <p:tgtEl>
                                          <p:spTgt spid="141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4" presetClass="entr" presetSubtype="16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1" dur="500"/>
                                        <p:tgtEl>
                                          <p:spTgt spid="141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</p:stCondLst>
                      <p:childTnLst>
                        <p:par>
                          <p:cTn id="9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7" dur="500"/>
                                        <p:tgtEl>
                                          <p:spTgt spid="141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3" dur="500"/>
                                        <p:tgtEl>
                                          <p:spTgt spid="141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 nodeType="clickPar">
                      <p:stCondLst>
                        <p:cond delay="indefinite"/>
                      </p:stCondLst>
                      <p:childTnLst>
                        <p:par>
                          <p:cTn id="10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4" presetClass="entr" presetSubtype="16" fill="hold" grpId="1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9" dur="500"/>
                                        <p:tgtEl>
                                          <p:spTgt spid="141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 nodeType="clickPar">
                      <p:stCondLst>
                        <p:cond delay="indefinite"/>
                      </p:stCondLst>
                      <p:childTnLst>
                        <p:par>
                          <p:cTn id="11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5" dur="500"/>
                                        <p:tgtEl>
                                          <p:spTgt spid="141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 nodeType="clickPar">
                      <p:stCondLst>
                        <p:cond delay="indefinite"/>
                      </p:stCondLst>
                      <p:childTnLst>
                        <p:par>
                          <p:cTn id="1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4" presetClass="entr" presetSubtype="16" fill="hold" grpId="1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1" dur="500"/>
                                        <p:tgtEl>
                                          <p:spTgt spid="141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 nodeType="clickPar">
                      <p:stCondLst>
                        <p:cond delay="indefinite"/>
                      </p:stCondLst>
                      <p:childTnLst>
                        <p:par>
                          <p:cTn id="1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7" dur="500"/>
                                        <p:tgtEl>
                                          <p:spTgt spid="141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 nodeType="clickPar">
                      <p:stCondLst>
                        <p:cond delay="indefinite"/>
                      </p:stCondLst>
                      <p:childTnLst>
                        <p:par>
                          <p:cTn id="12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1" presetID="5" presetClass="entr" presetSubtype="10" fill="hold" grpId="1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3" dur="500"/>
                                        <p:tgtEl>
                                          <p:spTgt spid="141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 nodeType="clickPar">
                      <p:stCondLst>
                        <p:cond delay="indefinite"/>
                      </p:stCondLst>
                      <p:childTnLst>
                        <p:par>
                          <p:cTn id="13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9" dur="500"/>
                                        <p:tgtEl>
                                          <p:spTgt spid="141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 nodeType="clickPar">
                      <p:stCondLst>
                        <p:cond delay="indefinite"/>
                      </p:stCondLst>
                      <p:childTnLst>
                        <p:par>
                          <p:cTn id="14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3" presetID="5" presetClass="entr" presetSubtype="10" fill="hold" grpId="1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5" dur="500"/>
                                        <p:tgtEl>
                                          <p:spTgt spid="141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 nodeType="clickPar">
                      <p:stCondLst>
                        <p:cond delay="indefinite"/>
                      </p:stCondLst>
                      <p:childTnLst>
                        <p:par>
                          <p:cTn id="14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1" dur="500"/>
                                        <p:tgtEl>
                                          <p:spTgt spid="141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 nodeType="clickPar">
                      <p:stCondLst>
                        <p:cond delay="indefinite"/>
                      </p:stCondLst>
                      <p:childTnLst>
                        <p:par>
                          <p:cTn id="15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5" presetID="5" presetClass="entr" presetSubtype="10" fill="hold" grpId="1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7" dur="500"/>
                                        <p:tgtEl>
                                          <p:spTgt spid="141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 nodeType="clickPar">
                      <p:stCondLst>
                        <p:cond delay="indefinite"/>
                      </p:stCondLst>
                      <p:childTnLst>
                        <p:par>
                          <p:cTn id="15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3" dur="500"/>
                                        <p:tgtEl>
                                          <p:spTgt spid="141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 nodeType="clickPar">
                      <p:stCondLst>
                        <p:cond delay="indefinite"/>
                      </p:stCondLst>
                      <p:childTnLst>
                        <p:par>
                          <p:cTn id="16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7" presetID="5" presetClass="entr" presetSubtype="10" fill="hold" grpId="1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9" dur="500"/>
                                        <p:tgtEl>
                                          <p:spTgt spid="141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 nodeType="clickPar">
                      <p:stCondLst>
                        <p:cond delay="indefinite"/>
                      </p:stCondLst>
                      <p:childTnLst>
                        <p:par>
                          <p:cTn id="17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3" presetID="2" presetClass="entr" presetSubtype="4" fill="hold" grpId="1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141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141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314" grpId="0"/>
      <p:bldP spid="141315" grpId="1" animBg="1"/>
      <p:bldP spid="141316" grpId="2" animBg="1"/>
      <p:bldP spid="141317" grpId="3" animBg="1"/>
      <p:bldP spid="141318" grpId="4" animBg="1"/>
      <p:bldP spid="141319" grpId="5" animBg="1"/>
      <p:bldP spid="141320" grpId="6" animBg="1"/>
      <p:bldP spid="141321" grpId="7" animBg="1"/>
      <p:bldP spid="141322" grpId="8" animBg="1"/>
      <p:bldP spid="141323" grpId="9" animBg="1"/>
      <p:bldP spid="141324" grpId="10" animBg="1"/>
      <p:bldP spid="141331" grpId="11" animBg="1"/>
      <p:bldP spid="141332" grpId="12" animBg="1"/>
      <p:bldP spid="141333" grpId="13" animBg="1"/>
      <p:bldP spid="141334" grpId="14" animBg="1"/>
      <p:bldP spid="141338" grpId="15" animBg="1"/>
      <p:bldP spid="141339" grpId="16" animBg="1"/>
      <p:bldP spid="141340" grpId="17" animBg="1"/>
      <p:bldP spid="141341" grpId="18" animBg="1"/>
      <p:bldP spid="141342" grpId="19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-23495" y="-17780"/>
            <a:ext cx="12215495" cy="6884670"/>
          </a:xfrm>
          <a:prstGeom prst="rect">
            <a:avLst/>
          </a:prstGeom>
          <a:solidFill>
            <a:schemeClr val="bg1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442595"/>
            <a:ext cx="12202795" cy="596392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tx1"/>
              </a:solidFill>
            </a:endParaRPr>
          </a:p>
        </p:txBody>
      </p:sp>
      <p:sp>
        <p:nvSpPr>
          <p:cNvPr id="5" name="图文框 4"/>
          <p:cNvSpPr/>
          <p:nvPr/>
        </p:nvSpPr>
        <p:spPr>
          <a:xfrm>
            <a:off x="125261" y="586409"/>
            <a:ext cx="11941479" cy="5685182"/>
          </a:xfrm>
          <a:prstGeom prst="frame">
            <a:avLst>
              <a:gd name="adj1" fmla="val 524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字魂73号-江南手书" panose="00000500000000000000" pitchFamily="2" charset="-122"/>
              <a:ea typeface="字魂73号-江南手书" panose="00000500000000000000" pitchFamily="2" charset="-122"/>
              <a:sym typeface="字魂73号-江南手书" panose="00000500000000000000" pitchFamily="2" charset="-122"/>
            </a:endParaRPr>
          </a:p>
        </p:txBody>
      </p:sp>
      <p:pic>
        <p:nvPicPr>
          <p:cNvPr id="44" name="图片 4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969135" cy="196913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3415" y="218440"/>
            <a:ext cx="2648585" cy="3069590"/>
          </a:xfrm>
          <a:prstGeom prst="rect">
            <a:avLst/>
          </a:prstGeom>
        </p:spPr>
      </p:pic>
      <p:sp>
        <p:nvSpPr>
          <p:cNvPr id="46083" name="Text Box 2"/>
          <p:cNvSpPr txBox="1">
            <a:spLocks noChangeArrowheads="1"/>
          </p:cNvSpPr>
          <p:nvPr/>
        </p:nvSpPr>
        <p:spPr bwMode="auto">
          <a:xfrm>
            <a:off x="1054735" y="762000"/>
            <a:ext cx="2438400" cy="70802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ea typeface="楷体" panose="02010609060101010101" charset="-122"/>
                <a:cs typeface="+mn-cs"/>
                <a:sym typeface="Arial" pitchFamily="34" charset="0"/>
              </a:rPr>
              <a:t>整体把握</a:t>
            </a:r>
          </a:p>
        </p:txBody>
      </p:sp>
      <p:sp>
        <p:nvSpPr>
          <p:cNvPr id="46082" name="Rectangle 2"/>
          <p:cNvSpPr>
            <a:spLocks noGrp="1" noRot="1" noChangeArrowheads="1"/>
          </p:cNvSpPr>
          <p:nvPr>
            <p:ph idx="1"/>
          </p:nvPr>
        </p:nvSpPr>
        <p:spPr>
          <a:xfrm>
            <a:off x="1520825" y="1519555"/>
            <a:ext cx="8229600" cy="3810000"/>
          </a:xfr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仿宋" charset="-122"/>
                <a:ea typeface="仿宋" panose="02010609060101010101" charset="-122"/>
                <a:cs typeface="仿宋" panose="02010609060101010101" charset="-122"/>
                <a:sym typeface="Arial" pitchFamily="34" charset="0"/>
              </a:rPr>
              <a:t>讨论：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仿宋" charset="-122"/>
                <a:ea typeface="仿宋" panose="02010609060101010101" charset="-122"/>
                <a:cs typeface="仿宋" panose="02010609060101010101" charset="-122"/>
                <a:sym typeface="Arial" pitchFamily="34" charset="0"/>
              </a:rPr>
              <a:t>    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仿宋" charset="-122"/>
                <a:ea typeface="仿宋" panose="02010609060101010101" charset="-122"/>
                <a:cs typeface="仿宋" panose="02010609060101010101" charset="-122"/>
                <a:sym typeface="Arial" pitchFamily="34" charset="0"/>
              </a:rPr>
              <a:t>1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仿宋" charset="-122"/>
                <a:ea typeface="仿宋" panose="02010609060101010101" charset="-122"/>
                <a:cs typeface="仿宋" panose="02010609060101010101" charset="-122"/>
                <a:sym typeface="Arial" pitchFamily="34" charset="0"/>
              </a:rPr>
              <a:t>、从每节中找出一句诗句作为中心句，并用自己的话概括每节大意。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仿宋" charset="-122"/>
                <a:ea typeface="仿宋" panose="02010609060101010101" charset="-122"/>
                <a:cs typeface="仿宋" panose="02010609060101010101" charset="-122"/>
                <a:sym typeface="Arial" pitchFamily="34" charset="0"/>
              </a:rPr>
              <a:t>    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仿宋" charset="-122"/>
                <a:ea typeface="仿宋" panose="02010609060101010101" charset="-122"/>
                <a:cs typeface="仿宋" panose="02010609060101010101" charset="-122"/>
                <a:sym typeface="Arial" pitchFamily="34" charset="0"/>
              </a:rPr>
              <a:t>2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仿宋" charset="-122"/>
                <a:ea typeface="仿宋" panose="02010609060101010101" charset="-122"/>
                <a:cs typeface="仿宋" panose="02010609060101010101" charset="-122"/>
                <a:sym typeface="Arial" pitchFamily="34" charset="0"/>
              </a:rPr>
              <a:t>、诗中的女主人公经历了太大的变故，试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仿宋" charset="-122"/>
                <a:ea typeface="仿宋" panose="02010609060101010101" charset="-122"/>
                <a:cs typeface="仿宋" panose="02010609060101010101" charset="-122"/>
                <a:sym typeface="Arial" pitchFamily="34" charset="0"/>
              </a:rPr>
              <a:t>说说下面的两个变化：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仿宋" charset="-122"/>
                <a:ea typeface="仿宋" panose="02010609060101010101" charset="-122"/>
                <a:cs typeface="仿宋" panose="02010609060101010101" charset="-122"/>
                <a:sym typeface="Arial" pitchFamily="34" charset="0"/>
              </a:rPr>
              <a:t>    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仿宋" charset="-122"/>
                <a:ea typeface="仿宋" panose="02010609060101010101" charset="-122"/>
                <a:cs typeface="仿宋" panose="02010609060101010101" charset="-122"/>
                <a:sym typeface="Arial" pitchFamily="34" charset="0"/>
              </a:rPr>
              <a:t>A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仿宋" charset="-122"/>
                <a:ea typeface="仿宋" panose="02010609060101010101" charset="-122"/>
                <a:cs typeface="仿宋" panose="02010609060101010101" charset="-122"/>
                <a:sym typeface="Arial" pitchFamily="34" charset="0"/>
              </a:rPr>
              <a:t>、生活经历的三种变化；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仿宋" charset="-122"/>
                <a:ea typeface="仿宋" panose="02010609060101010101" charset="-122"/>
                <a:cs typeface="仿宋" panose="02010609060101010101" charset="-122"/>
                <a:sym typeface="Arial" pitchFamily="34" charset="0"/>
              </a:rPr>
              <a:t>    B、内心情感的三种变化；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仿宋" charset="-122"/>
                <a:ea typeface="仿宋" panose="02010609060101010101" charset="-122"/>
                <a:cs typeface="仿宋" panose="02010609060101010101" charset="-122"/>
                <a:sym typeface="Arial" pitchFamily="34" charset="0"/>
              </a:rPr>
              <a:t>    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仿宋" charset="-122"/>
                <a:ea typeface="仿宋" panose="02010609060101010101" charset="-122"/>
                <a:cs typeface="仿宋" panose="02010609060101010101" charset="-122"/>
                <a:sym typeface="Arial" pitchFamily="34" charset="0"/>
              </a:rPr>
              <a:t>——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仿宋" charset="-122"/>
                <a:ea typeface="仿宋" panose="02010609060101010101" charset="-122"/>
                <a:cs typeface="仿宋" panose="02010609060101010101" charset="-122"/>
                <a:sym typeface="Arial" pitchFamily="34" charset="0"/>
              </a:rPr>
              <a:t>明确：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3000">
        <p:random/>
      </p:transition>
    </mc:Choice>
    <mc:Fallback xmlns:p15="http://schemas.microsoft.com/office/powerpoint/2012/main" xmlns="">
      <p:transition spd="slow" advClick="0" advTm="33000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背景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635" y="6985"/>
            <a:ext cx="12205970" cy="6850380"/>
          </a:xfrm>
          <a:prstGeom prst="rect">
            <a:avLst/>
          </a:prstGeom>
        </p:spPr>
      </p:pic>
      <p:sp>
        <p:nvSpPr>
          <p:cNvPr id="4813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250815" y="731520"/>
            <a:ext cx="4772660" cy="2124075"/>
          </a:xfrm>
        </p:spPr>
        <p:txBody>
          <a:bodyPr vert="horz" lIns="91440" tIns="45720" rIns="91440" bIns="45720" rtlCol="0">
            <a:noAutofit/>
          </a:bodyPr>
          <a:lstStyle/>
          <a:p>
            <a:pPr marL="812800" marR="0" lvl="0" indent="-812800" algn="l" defTabSz="914400" rtl="0" eaLnBrk="1" fontAlgn="auto" latinLnBrk="0" hangingPunct="1">
              <a:lnSpc>
                <a:spcPct val="92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ea typeface="楷体" panose="02010609060101010101" charset="-122"/>
                <a:cs typeface="+mn-cs"/>
                <a:sym typeface="Arial" pitchFamily="34" charset="0"/>
              </a:rPr>
              <a:t>一　男子求婚，女子许婚。</a:t>
            </a:r>
          </a:p>
          <a:p>
            <a:pPr marL="812800" marR="0" lvl="0" indent="-812800" algn="l" defTabSz="914400" rtl="0" eaLnBrk="1" fontAlgn="auto" latinLnBrk="0" hangingPunct="1">
              <a:lnSpc>
                <a:spcPct val="92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ea typeface="楷体" panose="02010609060101010101" charset="-122"/>
                <a:cs typeface="+mn-cs"/>
                <a:sym typeface="Arial" pitchFamily="34" charset="0"/>
              </a:rPr>
              <a:t>　　　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ea typeface="楷体" panose="02010609060101010101" charset="-122"/>
                <a:cs typeface="+mn-cs"/>
                <a:sym typeface="Arial" pitchFamily="34" charset="0"/>
              </a:rPr>
              <a:t>将子无怒，秋以为期。</a:t>
            </a:r>
          </a:p>
          <a:p>
            <a:pPr marL="812800" marR="0" lvl="0" indent="-812800" algn="l" defTabSz="914400" rtl="0" eaLnBrk="1" fontAlgn="auto" latinLnBrk="0" hangingPunct="1">
              <a:lnSpc>
                <a:spcPct val="92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ea typeface="楷体" panose="02010609060101010101" charset="-122"/>
                <a:cs typeface="+mn-cs"/>
                <a:sym typeface="Arial" pitchFamily="34" charset="0"/>
              </a:rPr>
              <a:t>二　男女恋人相思、结婚。</a:t>
            </a:r>
          </a:p>
          <a:p>
            <a:pPr marL="812800" marR="0" lvl="0" indent="-812800" algn="l" defTabSz="914400" rtl="0" eaLnBrk="1" fontAlgn="auto" latinLnBrk="0" hangingPunct="1">
              <a:lnSpc>
                <a:spcPct val="92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ea typeface="楷体" panose="02010609060101010101" charset="-122"/>
                <a:cs typeface="+mn-cs"/>
                <a:sym typeface="Arial" pitchFamily="34" charset="0"/>
              </a:rPr>
              <a:t>　　　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ea typeface="楷体" panose="02010609060101010101" charset="-122"/>
                <a:cs typeface="+mn-cs"/>
                <a:sym typeface="Arial" pitchFamily="34" charset="0"/>
              </a:rPr>
              <a:t>以尔车来，以我贿迁。</a:t>
            </a:r>
          </a:p>
          <a:p>
            <a:pPr marL="812800" marR="0" lvl="0" indent="-812800" algn="l" defTabSz="914400" rtl="0" eaLnBrk="1" fontAlgn="auto" latinLnBrk="0" hangingPunct="1">
              <a:lnSpc>
                <a:spcPct val="92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ea typeface="楷体" panose="02010609060101010101" charset="-122"/>
                <a:cs typeface="+mn-cs"/>
                <a:sym typeface="Arial" pitchFamily="34" charset="0"/>
              </a:rPr>
              <a:t>三　劝诫女子不要痴情。</a:t>
            </a:r>
          </a:p>
          <a:p>
            <a:pPr marL="812800" marR="0" lvl="0" indent="-812800" algn="l" defTabSz="914400" rtl="0" eaLnBrk="1" fontAlgn="auto" latinLnBrk="0" hangingPunct="1">
              <a:lnSpc>
                <a:spcPct val="92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ea typeface="楷体" panose="02010609060101010101" charset="-122"/>
                <a:cs typeface="+mn-cs"/>
                <a:sym typeface="Arial" pitchFamily="34" charset="0"/>
              </a:rPr>
              <a:t>　　　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ea typeface="楷体" panose="02010609060101010101" charset="-122"/>
                <a:cs typeface="+mn-cs"/>
                <a:sym typeface="Arial" pitchFamily="34" charset="0"/>
              </a:rPr>
              <a:t>于嗟女兮，无与士耽。</a:t>
            </a:r>
          </a:p>
          <a:p>
            <a:pPr marL="812800" marR="0" lvl="0" indent="-812800" algn="l" defTabSz="914400" rtl="0" eaLnBrk="1" fontAlgn="auto" latinLnBrk="0" hangingPunct="1">
              <a:lnSpc>
                <a:spcPct val="92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ea typeface="楷体" panose="02010609060101010101" charset="-122"/>
                <a:cs typeface="+mn-cs"/>
                <a:sym typeface="Arial" pitchFamily="34" charset="0"/>
              </a:rPr>
              <a:t>四　控告男子移情别恋。　</a:t>
            </a:r>
          </a:p>
          <a:p>
            <a:pPr marL="812800" marR="0" lvl="0" indent="-812800" algn="l" defTabSz="914400" rtl="0" eaLnBrk="1" fontAlgn="auto" latinLnBrk="0" hangingPunct="1">
              <a:lnSpc>
                <a:spcPct val="92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ea typeface="楷体" panose="02010609060101010101" charset="-122"/>
                <a:cs typeface="+mn-cs"/>
                <a:sym typeface="Arial" pitchFamily="34" charset="0"/>
              </a:rPr>
              <a:t>  　　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ea typeface="楷体" panose="02010609060101010101" charset="-122"/>
                <a:cs typeface="+mn-cs"/>
                <a:sym typeface="Arial" pitchFamily="34" charset="0"/>
              </a:rPr>
              <a:t>女也不爽，士贰其行。</a:t>
            </a:r>
          </a:p>
          <a:p>
            <a:pPr marL="812800" marR="0" lvl="0" indent="-812800" algn="l" defTabSz="914400" rtl="0" eaLnBrk="1" fontAlgn="auto" latinLnBrk="0" hangingPunct="1">
              <a:lnSpc>
                <a:spcPct val="92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AutoNum type="ea1ChsPlain" startAt="5"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ea typeface="楷体" panose="02010609060101010101" charset="-122"/>
                <a:cs typeface="+mn-cs"/>
                <a:sym typeface="Arial" pitchFamily="34" charset="0"/>
              </a:rPr>
              <a:t>补叙多年的苦楚和处境。</a:t>
            </a:r>
          </a:p>
          <a:p>
            <a:pPr marL="812800" marR="0" lvl="0" indent="-812800" algn="l" defTabSz="914400" rtl="0" eaLnBrk="1" fontAlgn="auto" latinLnBrk="0" hangingPunct="1">
              <a:lnSpc>
                <a:spcPct val="92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ea typeface="楷体" panose="02010609060101010101" charset="-122"/>
                <a:cs typeface="+mn-cs"/>
                <a:sym typeface="Arial" pitchFamily="34" charset="0"/>
              </a:rPr>
              <a:t>　　　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ea typeface="楷体" panose="02010609060101010101" charset="-122"/>
                <a:cs typeface="+mn-cs"/>
                <a:sym typeface="Arial" pitchFamily="34" charset="0"/>
              </a:rPr>
              <a:t>静言思之，躬自悼矣。</a:t>
            </a:r>
          </a:p>
          <a:p>
            <a:pPr marL="812800" marR="0" lvl="0" indent="-812800" algn="l" defTabSz="914400" rtl="0" eaLnBrk="1" fontAlgn="auto" latinLnBrk="0" hangingPunct="1">
              <a:lnSpc>
                <a:spcPct val="92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AutoNum type="ea1ChsPlain" startAt="6"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ea typeface="楷体" panose="02010609060101010101" charset="-122"/>
                <a:cs typeface="+mn-cs"/>
                <a:sym typeface="Arial" pitchFamily="34" charset="0"/>
              </a:rPr>
              <a:t>今昔对比的怨恨和痛苦。</a:t>
            </a:r>
          </a:p>
          <a:p>
            <a:pPr marL="812800" marR="0" lvl="0" indent="-812800" algn="l" defTabSz="914400" rtl="0" eaLnBrk="1" fontAlgn="auto" latinLnBrk="0" hangingPunct="1">
              <a:lnSpc>
                <a:spcPct val="92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ea typeface="楷体" panose="02010609060101010101" charset="-122"/>
                <a:cs typeface="+mn-cs"/>
                <a:sym typeface="Arial" pitchFamily="34" charset="0"/>
              </a:rPr>
              <a:t>　　　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ea typeface="楷体" panose="02010609060101010101" charset="-122"/>
                <a:cs typeface="+mn-cs"/>
                <a:sym typeface="Arial" pitchFamily="34" charset="0"/>
              </a:rPr>
              <a:t>反是不思，亦已焉哉。</a:t>
            </a:r>
          </a:p>
        </p:txBody>
      </p:sp>
      <p:sp>
        <p:nvSpPr>
          <p:cNvPr id="48131" name="Rectangle 10"/>
          <p:cNvSpPr>
            <a:spLocks noChangeArrowheads="1"/>
          </p:cNvSpPr>
          <p:nvPr/>
        </p:nvSpPr>
        <p:spPr bwMode="auto">
          <a:xfrm>
            <a:off x="3141663" y="5605780"/>
            <a:ext cx="1254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ea typeface="楷体" panose="02010609060101010101" charset="-122"/>
                <a:cs typeface="+mn-cs"/>
                <a:sym typeface="Arial" pitchFamily="34" charset="0"/>
              </a:rPr>
              <a:t>决绝</a:t>
            </a:r>
          </a:p>
        </p:txBody>
      </p:sp>
      <p:sp>
        <p:nvSpPr>
          <p:cNvPr id="48132" name="Rectangle 11"/>
          <p:cNvSpPr>
            <a:spLocks noChangeArrowheads="1"/>
          </p:cNvSpPr>
          <p:nvPr/>
        </p:nvSpPr>
        <p:spPr bwMode="auto">
          <a:xfrm>
            <a:off x="3241675" y="3548063"/>
            <a:ext cx="13303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ea typeface="楷体" panose="02010609060101010101" charset="-122"/>
                <a:cs typeface="+mn-cs"/>
                <a:sym typeface="Arial" pitchFamily="34" charset="0"/>
              </a:rPr>
              <a:t>婚变</a:t>
            </a:r>
          </a:p>
        </p:txBody>
      </p:sp>
      <p:sp>
        <p:nvSpPr>
          <p:cNvPr id="48133" name="Rectangle 12"/>
          <p:cNvSpPr>
            <a:spLocks noChangeArrowheads="1"/>
          </p:cNvSpPr>
          <p:nvPr/>
        </p:nvSpPr>
        <p:spPr bwMode="auto">
          <a:xfrm>
            <a:off x="3506470" y="1452880"/>
            <a:ext cx="16764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ea typeface="楷体" panose="02010609060101010101" charset="-122"/>
                <a:cs typeface="+mn-cs"/>
                <a:sym typeface="Arial" pitchFamily="34" charset="0"/>
              </a:rPr>
              <a:t>恋爱</a:t>
            </a:r>
          </a:p>
        </p:txBody>
      </p:sp>
      <p:sp>
        <p:nvSpPr>
          <p:cNvPr id="48134" name="AutoShape 14"/>
          <p:cNvSpPr/>
          <p:nvPr/>
        </p:nvSpPr>
        <p:spPr bwMode="auto">
          <a:xfrm flipH="1">
            <a:off x="4572000" y="1219200"/>
            <a:ext cx="304800" cy="990600"/>
          </a:xfrm>
          <a:prstGeom prst="rightBrace">
            <a:avLst>
              <a:gd name="adj1" fmla="val 27083"/>
              <a:gd name="adj2" fmla="val 50000"/>
            </a:avLst>
          </a:prstGeom>
          <a:noFill/>
          <a:ln w="28575">
            <a:solidFill>
              <a:schemeClr val="tx1">
                <a:lumMod val="75000"/>
                <a:lumOff val="25000"/>
              </a:schemeClr>
            </a:solidFill>
            <a:round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itchFamily="34" charset="0"/>
              <a:ea typeface="楷体" panose="02010609060101010101" charset="-122"/>
              <a:cs typeface="+mn-cs"/>
              <a:sym typeface="Arial" pitchFamily="34" charset="0"/>
            </a:endParaRPr>
          </a:p>
        </p:txBody>
      </p:sp>
      <p:sp>
        <p:nvSpPr>
          <p:cNvPr id="48135" name="AutoShape 15"/>
          <p:cNvSpPr/>
          <p:nvPr/>
        </p:nvSpPr>
        <p:spPr bwMode="auto">
          <a:xfrm flipH="1">
            <a:off x="4475480" y="2667000"/>
            <a:ext cx="457200" cy="2286635"/>
          </a:xfrm>
          <a:prstGeom prst="rightBrace">
            <a:avLst>
              <a:gd name="adj1" fmla="val 33336"/>
              <a:gd name="adj2" fmla="val 50000"/>
            </a:avLst>
          </a:prstGeom>
          <a:noFill/>
          <a:ln w="28575">
            <a:solidFill>
              <a:schemeClr val="tx1">
                <a:lumMod val="75000"/>
                <a:lumOff val="25000"/>
              </a:schemeClr>
            </a:solidFill>
            <a:round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itchFamily="34" charset="0"/>
              <a:ea typeface="楷体" panose="02010609060101010101" charset="-122"/>
              <a:cs typeface="+mn-cs"/>
              <a:sym typeface="Arial" pitchFamily="34" charset="0"/>
            </a:endParaRPr>
          </a:p>
        </p:txBody>
      </p:sp>
      <p:sp>
        <p:nvSpPr>
          <p:cNvPr id="48136" name="AutoShape 16"/>
          <p:cNvSpPr>
            <a:spLocks noChangeArrowheads="1"/>
          </p:cNvSpPr>
          <p:nvPr/>
        </p:nvSpPr>
        <p:spPr bwMode="auto">
          <a:xfrm flipH="1">
            <a:off x="4495483" y="5867400"/>
            <a:ext cx="457200" cy="152400"/>
          </a:xfrm>
          <a:prstGeom prst="rightArrow">
            <a:avLst>
              <a:gd name="adj1" fmla="val 50000"/>
              <a:gd name="adj2" fmla="val 75000"/>
            </a:avLst>
          </a:prstGeom>
          <a:noFill/>
          <a:ln w="9525">
            <a:solidFill>
              <a:srgbClr val="000000"/>
            </a:solidFill>
            <a:miter lim="800000"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itchFamily="34" charset="0"/>
              <a:ea typeface="楷体" panose="02010609060101010101" charset="-122"/>
              <a:cs typeface="+mn-cs"/>
              <a:sym typeface="Arial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34988" y="2971800"/>
            <a:ext cx="2606675" cy="3294063"/>
          </a:xfrm>
          <a:prstGeom prst="rect">
            <a:avLst/>
          </a:prstGeom>
          <a:blipFill dpi="0" rotWithShape="1">
            <a:blip r:embed="rId5">
              <a:alphaModFix amt="33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8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481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481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481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481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481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481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481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4813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500"/>
                                        <p:tgtEl>
                                          <p:spTgt spid="4813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4813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3" dur="500"/>
                                        <p:tgtEl>
                                          <p:spTgt spid="4813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4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" fill="hold"/>
                                        <p:tgtEl>
                                          <p:spTgt spid="4813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500"/>
                                        <p:tgtEl>
                                          <p:spTgt spid="481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3" presetClass="entr" presetSubtype="1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1" dur="500"/>
                                        <p:tgtEl>
                                          <p:spTgt spid="48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</p:stCondLst>
                      <p:childTnLst>
                        <p:par>
                          <p:cTn id="9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8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7" dur="2000"/>
                                        <p:tgtEl>
                                          <p:spTgt spid="481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24" presetClass="entr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" fill="hold"/>
                                        <p:tgtEl>
                                          <p:spTgt spid="4813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 nodeType="clickPar">
                      <p:stCondLst>
                        <p:cond delay="indefinite"/>
                      </p:stCondLst>
                      <p:childTnLst>
                        <p:par>
                          <p:cTn id="10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9" dur="500"/>
                                        <p:tgtEl>
                                          <p:spTgt spid="481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11" presetID="22" presetClass="entr" presetSubtype="4" fill="hold" grpId="7" nodeType="afterEffect"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0" grpId="0" uiExpand="1" build="p"/>
      <p:bldP spid="48131" grpId="1"/>
      <p:bldP spid="48132" grpId="2"/>
      <p:bldP spid="48133" grpId="3"/>
      <p:bldP spid="48134" grpId="4" animBg="1"/>
      <p:bldP spid="48135" grpId="5" animBg="1"/>
      <p:bldP spid="48136" grpId="6" animBg="1"/>
      <p:bldP spid="9" grpId="7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背景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5" y="635"/>
            <a:ext cx="12317095" cy="6933565"/>
          </a:xfrm>
          <a:prstGeom prst="rect">
            <a:avLst/>
          </a:prstGeom>
        </p:spPr>
      </p:pic>
      <p:sp>
        <p:nvSpPr>
          <p:cNvPr id="4915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733550" y="1282700"/>
            <a:ext cx="8305800" cy="114300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ea typeface="楷体" panose="02010609060101010101" charset="-122"/>
                <a:cs typeface="+mj-cs"/>
                <a:sym typeface="Arial" pitchFamily="34" charset="0"/>
              </a:rPr>
              <a:t>　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ea typeface="楷体" panose="02010609060101010101" charset="-122"/>
                <a:cs typeface="+mj-cs"/>
                <a:sym typeface="Arial" pitchFamily="34" charset="0"/>
              </a:rPr>
              <a:t>  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ea typeface="楷体" panose="02010609060101010101" charset="-122"/>
                <a:cs typeface="+mj-cs"/>
                <a:sym typeface="Arial" pitchFamily="34" charset="0"/>
              </a:rPr>
              <a:t>1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ea typeface="楷体" panose="02010609060101010101" charset="-122"/>
                <a:cs typeface="+mj-cs"/>
                <a:sym typeface="Arial" pitchFamily="34" charset="0"/>
              </a:rPr>
              <a:t>、随着情节的发展，女主人公内心的情感是如何变化的？</a:t>
            </a:r>
          </a:p>
        </p:txBody>
      </p:sp>
      <p:sp>
        <p:nvSpPr>
          <p:cNvPr id="49155" name="Rectangle 6"/>
          <p:cNvSpPr>
            <a:spLocks noChangeArrowheads="1"/>
          </p:cNvSpPr>
          <p:nvPr/>
        </p:nvSpPr>
        <p:spPr bwMode="auto">
          <a:xfrm>
            <a:off x="2438400" y="2268538"/>
            <a:ext cx="1752600" cy="367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ea typeface="楷体" panose="02010609060101010101" charset="-122"/>
                <a:cs typeface="+mn-cs"/>
                <a:sym typeface="Arial" pitchFamily="34" charset="0"/>
              </a:rPr>
              <a:t>恋爱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itchFamily="34" charset="0"/>
              <a:ea typeface="楷体" panose="02010609060101010101" charset="-122"/>
              <a:cs typeface="+mn-cs"/>
              <a:sym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ea typeface="楷体" panose="02010609060101010101" charset="-122"/>
                <a:cs typeface="+mn-cs"/>
                <a:sym typeface="Arial" pitchFamily="34" charset="0"/>
              </a:rPr>
              <a:t>婚变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itchFamily="34" charset="0"/>
              <a:ea typeface="楷体" panose="02010609060101010101" charset="-122"/>
              <a:cs typeface="+mn-cs"/>
              <a:sym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ea typeface="楷体" panose="02010609060101010101" charset="-122"/>
                <a:cs typeface="+mn-cs"/>
                <a:sym typeface="Arial" pitchFamily="34" charset="0"/>
              </a:rPr>
              <a:t>决绝</a:t>
            </a:r>
          </a:p>
        </p:txBody>
      </p:sp>
      <p:sp>
        <p:nvSpPr>
          <p:cNvPr id="49156" name="Rectangle 11"/>
          <p:cNvSpPr>
            <a:spLocks noChangeArrowheads="1"/>
          </p:cNvSpPr>
          <p:nvPr/>
        </p:nvSpPr>
        <p:spPr bwMode="auto">
          <a:xfrm>
            <a:off x="7010400" y="2382838"/>
            <a:ext cx="24384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ea typeface="楷体" panose="02010609060101010101" charset="-122"/>
                <a:cs typeface="+mn-cs"/>
                <a:sym typeface="Arial" pitchFamily="34" charset="0"/>
              </a:rPr>
              <a:t>热情，幸福</a:t>
            </a:r>
          </a:p>
        </p:txBody>
      </p:sp>
      <p:sp>
        <p:nvSpPr>
          <p:cNvPr id="49157" name="Rectangle 12"/>
          <p:cNvSpPr>
            <a:spLocks noChangeArrowheads="1"/>
          </p:cNvSpPr>
          <p:nvPr/>
        </p:nvSpPr>
        <p:spPr bwMode="auto">
          <a:xfrm>
            <a:off x="7010400" y="3830638"/>
            <a:ext cx="2286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ea typeface="楷体" panose="02010609060101010101" charset="-122"/>
                <a:cs typeface="+mn-cs"/>
                <a:sym typeface="Arial" pitchFamily="34" charset="0"/>
              </a:rPr>
              <a:t>怨恨，沉痛</a:t>
            </a:r>
          </a:p>
        </p:txBody>
      </p:sp>
      <p:sp>
        <p:nvSpPr>
          <p:cNvPr id="49158" name="Rectangle 13"/>
          <p:cNvSpPr>
            <a:spLocks noChangeArrowheads="1"/>
          </p:cNvSpPr>
          <p:nvPr/>
        </p:nvSpPr>
        <p:spPr bwMode="auto">
          <a:xfrm>
            <a:off x="7010400" y="5278438"/>
            <a:ext cx="24384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ea typeface="楷体" panose="02010609060101010101" charset="-122"/>
                <a:cs typeface="+mn-cs"/>
                <a:sym typeface="Arial" pitchFamily="34" charset="0"/>
              </a:rPr>
              <a:t>清醒，刚强</a:t>
            </a:r>
          </a:p>
        </p:txBody>
      </p:sp>
      <p:sp>
        <p:nvSpPr>
          <p:cNvPr id="49159" name="Text Box 18"/>
          <p:cNvSpPr txBox="1">
            <a:spLocks noChangeArrowheads="1"/>
          </p:cNvSpPr>
          <p:nvPr/>
        </p:nvSpPr>
        <p:spPr bwMode="auto">
          <a:xfrm>
            <a:off x="3733800" y="2128838"/>
            <a:ext cx="3429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ea typeface="楷体" panose="02010609060101010101" charset="-122"/>
                <a:cs typeface="+mn-cs"/>
                <a:sym typeface="Arial" pitchFamily="34" charset="0"/>
              </a:rPr>
              <a:t>送子过淇，至于顿丘。</a:t>
            </a:r>
          </a:p>
        </p:txBody>
      </p:sp>
      <p:sp>
        <p:nvSpPr>
          <p:cNvPr id="49160" name="Text Box 20"/>
          <p:cNvSpPr txBox="1">
            <a:spLocks noChangeArrowheads="1"/>
          </p:cNvSpPr>
          <p:nvPr/>
        </p:nvSpPr>
        <p:spPr bwMode="auto">
          <a:xfrm>
            <a:off x="3733800" y="3576638"/>
            <a:ext cx="3276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ea typeface="楷体" panose="02010609060101010101" charset="-122"/>
                <a:cs typeface="+mn-cs"/>
                <a:sym typeface="Arial" pitchFamily="34" charset="0"/>
              </a:rPr>
              <a:t>淇水汤汤，渐车帷裳。</a:t>
            </a:r>
          </a:p>
        </p:txBody>
      </p:sp>
      <p:sp>
        <p:nvSpPr>
          <p:cNvPr id="49161" name="Text Box 21"/>
          <p:cNvSpPr txBox="1">
            <a:spLocks noChangeArrowheads="1"/>
          </p:cNvSpPr>
          <p:nvPr/>
        </p:nvSpPr>
        <p:spPr bwMode="auto">
          <a:xfrm>
            <a:off x="3733800" y="5024438"/>
            <a:ext cx="3581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ea typeface="楷体" panose="02010609060101010101" charset="-122"/>
                <a:cs typeface="+mn-cs"/>
                <a:sym typeface="Arial" pitchFamily="34" charset="0"/>
              </a:rPr>
              <a:t>淇则有岸，隰则有泮。</a:t>
            </a:r>
          </a:p>
        </p:txBody>
      </p:sp>
      <p:sp>
        <p:nvSpPr>
          <p:cNvPr id="49162" name="Rectangle 22"/>
          <p:cNvSpPr>
            <a:spLocks noChangeArrowheads="1"/>
          </p:cNvSpPr>
          <p:nvPr/>
        </p:nvSpPr>
        <p:spPr bwMode="auto">
          <a:xfrm>
            <a:off x="4464050" y="2738438"/>
            <a:ext cx="16319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ea typeface="楷体" panose="02010609060101010101" charset="-122"/>
                <a:cs typeface="+mn-cs"/>
                <a:sym typeface="Arial" pitchFamily="34" charset="0"/>
              </a:rPr>
              <a:t>沉醉爱河</a:t>
            </a:r>
          </a:p>
        </p:txBody>
      </p:sp>
      <p:sp>
        <p:nvSpPr>
          <p:cNvPr id="49163" name="Rectangle 23"/>
          <p:cNvSpPr>
            <a:spLocks noChangeArrowheads="1"/>
          </p:cNvSpPr>
          <p:nvPr/>
        </p:nvSpPr>
        <p:spPr bwMode="auto">
          <a:xfrm>
            <a:off x="4464050" y="4181475"/>
            <a:ext cx="1422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ea typeface="楷体" panose="02010609060101010101" charset="-122"/>
                <a:cs typeface="+mn-cs"/>
                <a:sym typeface="Arial" pitchFamily="34" charset="0"/>
              </a:rPr>
              <a:t>心如帷湿</a:t>
            </a:r>
          </a:p>
        </p:txBody>
      </p:sp>
      <p:sp>
        <p:nvSpPr>
          <p:cNvPr id="49164" name="Rectangle 24"/>
          <p:cNvSpPr>
            <a:spLocks noChangeArrowheads="1"/>
          </p:cNvSpPr>
          <p:nvPr/>
        </p:nvSpPr>
        <p:spPr bwMode="auto">
          <a:xfrm>
            <a:off x="4464050" y="5629275"/>
            <a:ext cx="1422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ea typeface="楷体" panose="02010609060101010101" charset="-122"/>
                <a:cs typeface="+mn-cs"/>
                <a:sym typeface="Arial" pitchFamily="34" charset="0"/>
              </a:rPr>
              <a:t>回头是岸</a:t>
            </a:r>
          </a:p>
        </p:txBody>
      </p:sp>
      <p:sp>
        <p:nvSpPr>
          <p:cNvPr id="49165" name="AutoShape 26"/>
          <p:cNvSpPr>
            <a:spLocks noChangeArrowheads="1"/>
          </p:cNvSpPr>
          <p:nvPr/>
        </p:nvSpPr>
        <p:spPr bwMode="auto">
          <a:xfrm>
            <a:off x="3733800" y="2662238"/>
            <a:ext cx="3200400" cy="152400"/>
          </a:xfrm>
          <a:prstGeom prst="rightArrow">
            <a:avLst>
              <a:gd name="adj1" fmla="val 50000"/>
              <a:gd name="adj2" fmla="val 525000"/>
            </a:avLst>
          </a:prstGeom>
          <a:solidFill>
            <a:schemeClr val="bg2">
              <a:lumMod val="50000"/>
            </a:schemeClr>
          </a:solidFill>
          <a:ln w="9525">
            <a:noFill/>
            <a:miter lim="800000"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itchFamily="34" charset="0"/>
              <a:ea typeface="楷体" panose="02010609060101010101" charset="-122"/>
              <a:cs typeface="+mn-cs"/>
              <a:sym typeface="Arial" pitchFamily="34" charset="0"/>
            </a:endParaRPr>
          </a:p>
        </p:txBody>
      </p:sp>
      <p:sp>
        <p:nvSpPr>
          <p:cNvPr id="49166" name="AutoShape 27"/>
          <p:cNvSpPr>
            <a:spLocks noChangeArrowheads="1"/>
          </p:cNvSpPr>
          <p:nvPr/>
        </p:nvSpPr>
        <p:spPr bwMode="auto">
          <a:xfrm>
            <a:off x="3733800" y="4110038"/>
            <a:ext cx="3200400" cy="152400"/>
          </a:xfrm>
          <a:prstGeom prst="rightArrow">
            <a:avLst>
              <a:gd name="adj1" fmla="val 50000"/>
              <a:gd name="adj2" fmla="val 525000"/>
            </a:avLst>
          </a:prstGeom>
          <a:solidFill>
            <a:schemeClr val="bg2">
              <a:lumMod val="50000"/>
            </a:schemeClr>
          </a:solidFill>
          <a:ln w="9525">
            <a:noFill/>
            <a:miter lim="800000"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itchFamily="34" charset="0"/>
              <a:ea typeface="楷体" panose="02010609060101010101" charset="-122"/>
              <a:cs typeface="+mn-cs"/>
              <a:sym typeface="Arial" pitchFamily="34" charset="0"/>
            </a:endParaRPr>
          </a:p>
        </p:txBody>
      </p:sp>
      <p:sp>
        <p:nvSpPr>
          <p:cNvPr id="49167" name="AutoShape 28"/>
          <p:cNvSpPr>
            <a:spLocks noChangeArrowheads="1"/>
          </p:cNvSpPr>
          <p:nvPr/>
        </p:nvSpPr>
        <p:spPr bwMode="auto">
          <a:xfrm>
            <a:off x="3657600" y="5557838"/>
            <a:ext cx="3200400" cy="152400"/>
          </a:xfrm>
          <a:prstGeom prst="rightArrow">
            <a:avLst>
              <a:gd name="adj1" fmla="val 50000"/>
              <a:gd name="adj2" fmla="val 525000"/>
            </a:avLst>
          </a:prstGeom>
          <a:solidFill>
            <a:schemeClr val="bg2">
              <a:lumMod val="50000"/>
            </a:schemeClr>
          </a:solidFill>
          <a:ln w="9525">
            <a:noFill/>
            <a:miter lim="800000"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itchFamily="34" charset="0"/>
              <a:ea typeface="楷体" panose="02010609060101010101" charset="-122"/>
              <a:cs typeface="+mn-cs"/>
              <a:sym typeface="Arial" pitchFamily="34" charset="0"/>
            </a:endParaRPr>
          </a:p>
        </p:txBody>
      </p:sp>
      <p:sp>
        <p:nvSpPr>
          <p:cNvPr id="48144" name="矩形 15"/>
          <p:cNvSpPr>
            <a:spLocks noChangeArrowheads="1"/>
          </p:cNvSpPr>
          <p:nvPr/>
        </p:nvSpPr>
        <p:spPr bwMode="auto">
          <a:xfrm>
            <a:off x="914400" y="762000"/>
            <a:ext cx="2236788" cy="7080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ea typeface="楷体" panose="02010609060101010101" charset="-122"/>
                <a:cs typeface="+mn-cs"/>
                <a:sym typeface="Arial" pitchFamily="34" charset="0"/>
              </a:rPr>
              <a:t>问题探究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4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" fill="hold"/>
                                        <p:tgtEl>
                                          <p:spTgt spid="4915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9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9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18" presetClass="entr" presetSubtype="12" fill="hold" grpId="2" nodeType="afterEffect"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ntr" presetSubtype="0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" fill="hold"/>
                                        <p:tgtEl>
                                          <p:spTgt spid="49166"/>
                                        </p:tgtEl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49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1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9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9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44" presetID="5" presetClass="entr" presetSubtype="10" fill="hold" grpId="4" nodeType="afterEffect"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49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1000"/>
                                        <p:tgtEl>
                                          <p:spTgt spid="49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5" presetClass="entr" presetSubtype="1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1000"/>
                                        <p:tgtEl>
                                          <p:spTgt spid="49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5" presetClass="entr" presetSubtype="1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1000"/>
                                        <p:tgtEl>
                                          <p:spTgt spid="49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18" presetClass="entr" presetSubtype="12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0" dur="1000"/>
                                        <p:tgtEl>
                                          <p:spTgt spid="49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49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1000" fill="hold"/>
                                        <p:tgtEl>
                                          <p:spTgt spid="49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9" presetClass="entr" presetSubtype="0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3" dur="1000"/>
                                        <p:tgtEl>
                                          <p:spTgt spid="49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4" grpId="0"/>
      <p:bldP spid="49155" grpId="1"/>
      <p:bldP spid="49156" grpId="2"/>
      <p:bldP spid="49157" grpId="3"/>
      <p:bldP spid="49158" grpId="4"/>
      <p:bldP spid="49159" grpId="5"/>
      <p:bldP spid="49160" grpId="6"/>
      <p:bldP spid="49161" grpId="7"/>
      <p:bldP spid="49162" grpId="8"/>
      <p:bldP spid="49163" grpId="9"/>
      <p:bldP spid="49164" grpId="10"/>
      <p:bldP spid="49165" grpId="11" animBg="1"/>
      <p:bldP spid="49166" grpId="12" animBg="1"/>
      <p:bldP spid="49167" grpId="13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-23495" y="-17780"/>
            <a:ext cx="12215495" cy="6884670"/>
          </a:xfrm>
          <a:prstGeom prst="rect">
            <a:avLst/>
          </a:prstGeom>
          <a:solidFill>
            <a:schemeClr val="bg1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-136525" y="442595"/>
            <a:ext cx="12202795" cy="596392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图文框 4"/>
          <p:cNvSpPr/>
          <p:nvPr/>
        </p:nvSpPr>
        <p:spPr>
          <a:xfrm>
            <a:off x="125261" y="586409"/>
            <a:ext cx="11941479" cy="5685182"/>
          </a:xfrm>
          <a:prstGeom prst="frame">
            <a:avLst>
              <a:gd name="adj1" fmla="val 524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字魂73号-江南手书" panose="00000500000000000000" pitchFamily="2" charset="-122"/>
              <a:ea typeface="字魂73号-江南手书" panose="00000500000000000000" pitchFamily="2" charset="-122"/>
              <a:sym typeface="字魂73号-江南手书" panose="00000500000000000000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56030" y="2426335"/>
            <a:ext cx="4594225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>
                <a:solidFill>
                  <a:prstClr val="black"/>
                </a:solidFill>
                <a:latin typeface="仿宋" charset="-122"/>
                <a:ea typeface="仿宋" panose="02010609060101010101" charset="-122"/>
                <a:cs typeface="仿宋" panose="02010609060101010101" charset="-122"/>
                <a:sym typeface="+mn-ea"/>
              </a:rPr>
              <a:t>第二章:男女恋人相思、结婚(赋)</a:t>
            </a:r>
          </a:p>
        </p:txBody>
      </p:sp>
      <p:sp>
        <p:nvSpPr>
          <p:cNvPr id="7" name="矩形 6"/>
          <p:cNvSpPr/>
          <p:nvPr/>
        </p:nvSpPr>
        <p:spPr>
          <a:xfrm>
            <a:off x="1256030" y="3080385"/>
            <a:ext cx="4808220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>
                <a:solidFill>
                  <a:prstClr val="black"/>
                </a:solidFill>
                <a:latin typeface="仿宋" charset="-122"/>
                <a:ea typeface="仿宋" panose="02010609060101010101" charset="-122"/>
                <a:cs typeface="仿宋" panose="02010609060101010101" charset="-122"/>
                <a:sym typeface="+mn-ea"/>
              </a:rPr>
              <a:t>第三章:劝诫女子不要痴情(比、兴)</a:t>
            </a:r>
          </a:p>
        </p:txBody>
      </p:sp>
      <p:sp>
        <p:nvSpPr>
          <p:cNvPr id="8" name="矩形 7"/>
          <p:cNvSpPr/>
          <p:nvPr/>
        </p:nvSpPr>
        <p:spPr>
          <a:xfrm>
            <a:off x="1256030" y="3665855"/>
            <a:ext cx="4883150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>
                <a:solidFill>
                  <a:prstClr val="black"/>
                </a:solidFill>
                <a:latin typeface="仿宋" charset="-122"/>
                <a:ea typeface="仿宋" panose="02010609060101010101" charset="-122"/>
                <a:cs typeface="仿宋" panose="02010609060101010101" charset="-122"/>
                <a:sym typeface="+mn-ea"/>
              </a:rPr>
              <a:t>第四章:控告男子移情别恋(比、兴)</a:t>
            </a:r>
          </a:p>
        </p:txBody>
      </p:sp>
      <p:sp>
        <p:nvSpPr>
          <p:cNvPr id="9" name="矩形 8"/>
          <p:cNvSpPr/>
          <p:nvPr/>
        </p:nvSpPr>
        <p:spPr>
          <a:xfrm>
            <a:off x="1306830" y="4263390"/>
            <a:ext cx="4944745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>
                <a:solidFill>
                  <a:prstClr val="black"/>
                </a:solidFill>
                <a:latin typeface="仿宋" charset="-122"/>
                <a:ea typeface="仿宋" panose="02010609060101010101" charset="-122"/>
                <a:cs typeface="仿宋" panose="02010609060101010101" charset="-122"/>
                <a:sym typeface="+mn-ea"/>
              </a:rPr>
              <a:t>第五章:补叙多年的苦楚和处境(赋)</a:t>
            </a:r>
          </a:p>
        </p:txBody>
      </p:sp>
      <p:sp>
        <p:nvSpPr>
          <p:cNvPr id="2" name="矩形 1"/>
          <p:cNvSpPr/>
          <p:nvPr/>
        </p:nvSpPr>
        <p:spPr>
          <a:xfrm>
            <a:off x="1376073" y="1312840"/>
            <a:ext cx="14274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chemeClr val="accent4">
                    <a:lumMod val="50000"/>
                  </a:schemeClr>
                </a:solidFill>
                <a:effectLst/>
                <a:latin typeface="字魂59号-创粗黑" panose="00000500000000000000" charset="-122"/>
                <a:ea typeface="字魂59号-创粗黑" panose="00000500000000000000" charset="-122"/>
              </a:rPr>
              <a:t>结构图:</a:t>
            </a:r>
          </a:p>
        </p:txBody>
      </p:sp>
      <p:sp>
        <p:nvSpPr>
          <p:cNvPr id="3" name="矩形 2"/>
          <p:cNvSpPr/>
          <p:nvPr/>
        </p:nvSpPr>
        <p:spPr>
          <a:xfrm>
            <a:off x="1306830" y="1834515"/>
            <a:ext cx="4594860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>
                <a:solidFill>
                  <a:prstClr val="black"/>
                </a:solidFill>
                <a:latin typeface="仿宋" charset="-122"/>
                <a:ea typeface="仿宋" panose="02010609060101010101" charset="-122"/>
                <a:cs typeface="仿宋" panose="02010609060101010101" charset="-122"/>
              </a:rPr>
              <a:t>第一章:男子求婚，女子许婚(赋)</a:t>
            </a:r>
          </a:p>
        </p:txBody>
      </p:sp>
      <p:sp>
        <p:nvSpPr>
          <p:cNvPr id="10" name="矩形 9"/>
          <p:cNvSpPr/>
          <p:nvPr/>
        </p:nvSpPr>
        <p:spPr>
          <a:xfrm>
            <a:off x="1307465" y="4756785"/>
            <a:ext cx="5241290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>
                <a:solidFill>
                  <a:prstClr val="black"/>
                </a:solidFill>
                <a:latin typeface="仿宋" charset="-122"/>
                <a:ea typeface="仿宋" panose="02010609060101010101" charset="-122"/>
                <a:cs typeface="仿宋" panose="02010609060101010101" charset="-122"/>
                <a:sym typeface="+mn-ea"/>
              </a:rPr>
              <a:t>第六章:今昔对比的怨恨和痛苦(赋、比、兴)</a:t>
            </a:r>
          </a:p>
        </p:txBody>
      </p:sp>
      <p:sp>
        <p:nvSpPr>
          <p:cNvPr id="13" name="矩形 12"/>
          <p:cNvSpPr/>
          <p:nvPr/>
        </p:nvSpPr>
        <p:spPr>
          <a:xfrm>
            <a:off x="7155815" y="2011680"/>
            <a:ext cx="100711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>
                <a:solidFill>
                  <a:prstClr val="black"/>
                </a:solidFill>
                <a:latin typeface="楷体" charset="-122"/>
                <a:ea typeface="楷体" panose="02010609060101010101" charset="-122"/>
                <a:cs typeface="字魂58号-创中黑" panose="00000500000000000000" charset="-122"/>
              </a:rPr>
              <a:t>恋爱</a:t>
            </a:r>
          </a:p>
        </p:txBody>
      </p:sp>
      <p:sp>
        <p:nvSpPr>
          <p:cNvPr id="11" name="矩形 10"/>
          <p:cNvSpPr/>
          <p:nvPr/>
        </p:nvSpPr>
        <p:spPr>
          <a:xfrm>
            <a:off x="7244715" y="3463925"/>
            <a:ext cx="103187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>
                <a:solidFill>
                  <a:prstClr val="black"/>
                </a:solidFill>
                <a:latin typeface="楷体" charset="-122"/>
                <a:ea typeface="楷体" panose="02010609060101010101" charset="-122"/>
                <a:cs typeface="字魂58号-创中黑" panose="00000500000000000000" charset="-122"/>
              </a:rPr>
              <a:t>婚变</a:t>
            </a:r>
          </a:p>
        </p:txBody>
      </p:sp>
      <p:sp>
        <p:nvSpPr>
          <p:cNvPr id="15" name="矩形 14"/>
          <p:cNvSpPr/>
          <p:nvPr/>
        </p:nvSpPr>
        <p:spPr>
          <a:xfrm>
            <a:off x="7244715" y="4872355"/>
            <a:ext cx="103187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2800">
                <a:solidFill>
                  <a:prstClr val="black"/>
                </a:solidFill>
                <a:latin typeface="楷体" charset="-122"/>
                <a:ea typeface="楷体" panose="02010609060101010101" charset="-122"/>
                <a:cs typeface="字魂58号-创中黑" panose="00000500000000000000" charset="-122"/>
                <a:sym typeface="+mn-ea"/>
              </a:rPr>
              <a:t>决绝</a:t>
            </a:r>
          </a:p>
        </p:txBody>
      </p:sp>
      <p:sp>
        <p:nvSpPr>
          <p:cNvPr id="25" name="矩形 24"/>
          <p:cNvSpPr/>
          <p:nvPr/>
        </p:nvSpPr>
        <p:spPr>
          <a:xfrm>
            <a:off x="7155839" y="1056594"/>
            <a:ext cx="8940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800">
                <a:solidFill>
                  <a:schemeClr val="accent4">
                    <a:lumMod val="50000"/>
                  </a:schemeClr>
                </a:solidFill>
                <a:effectLst/>
                <a:latin typeface="楷体" charset="-122"/>
                <a:ea typeface="楷体" panose="02010609060101010101" charset="-122"/>
              </a:rPr>
              <a:t>情节</a:t>
            </a:r>
          </a:p>
        </p:txBody>
      </p:sp>
      <p:sp>
        <p:nvSpPr>
          <p:cNvPr id="26" name="矩形 25"/>
          <p:cNvSpPr/>
          <p:nvPr/>
        </p:nvSpPr>
        <p:spPr>
          <a:xfrm>
            <a:off x="9326115" y="1056594"/>
            <a:ext cx="16052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800">
                <a:solidFill>
                  <a:schemeClr val="accent4">
                    <a:lumMod val="50000"/>
                  </a:schemeClr>
                </a:solidFill>
                <a:effectLst/>
                <a:latin typeface="字魂59号-创粗黑" panose="00000500000000000000" charset="-122"/>
                <a:ea typeface="字魂59号-创粗黑" panose="00000500000000000000" charset="-122"/>
              </a:rPr>
              <a:t>感情基调</a:t>
            </a:r>
          </a:p>
        </p:txBody>
      </p:sp>
      <p:sp>
        <p:nvSpPr>
          <p:cNvPr id="27" name="矩形 26"/>
          <p:cNvSpPr/>
          <p:nvPr/>
        </p:nvSpPr>
        <p:spPr>
          <a:xfrm>
            <a:off x="9660255" y="1621790"/>
            <a:ext cx="116459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>
                <a:solidFill>
                  <a:prstClr val="black"/>
                </a:solidFill>
                <a:latin typeface="楷体" charset="-122"/>
                <a:ea typeface="楷体" panose="02010609060101010101" charset="-122"/>
                <a:cs typeface="字魂58号-创中黑" panose="00000500000000000000" charset="-122"/>
              </a:rPr>
              <a:t>热情</a:t>
            </a:r>
          </a:p>
        </p:txBody>
      </p:sp>
      <p:sp>
        <p:nvSpPr>
          <p:cNvPr id="28" name="矩形 27"/>
          <p:cNvSpPr/>
          <p:nvPr/>
        </p:nvSpPr>
        <p:spPr>
          <a:xfrm>
            <a:off x="9714230" y="2143760"/>
            <a:ext cx="105664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>
                <a:solidFill>
                  <a:prstClr val="black"/>
                </a:solidFill>
                <a:latin typeface="楷体" charset="-122"/>
                <a:ea typeface="楷体" panose="02010609060101010101" charset="-122"/>
                <a:cs typeface="字魂58号-创中黑" panose="00000500000000000000" charset="-122"/>
              </a:rPr>
              <a:t>幸福</a:t>
            </a:r>
          </a:p>
        </p:txBody>
      </p:sp>
      <p:sp>
        <p:nvSpPr>
          <p:cNvPr id="29" name="矩形 28"/>
          <p:cNvSpPr/>
          <p:nvPr/>
        </p:nvSpPr>
        <p:spPr>
          <a:xfrm>
            <a:off x="9768205" y="3080385"/>
            <a:ext cx="105664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>
                <a:solidFill>
                  <a:prstClr val="black"/>
                </a:solidFill>
                <a:latin typeface="楷体" charset="-122"/>
                <a:ea typeface="楷体" panose="02010609060101010101" charset="-122"/>
                <a:cs typeface="字魂58号-创中黑" panose="00000500000000000000" charset="-122"/>
              </a:rPr>
              <a:t>沉痛</a:t>
            </a:r>
          </a:p>
        </p:txBody>
      </p:sp>
      <p:sp>
        <p:nvSpPr>
          <p:cNvPr id="30" name="矩形 29"/>
          <p:cNvSpPr/>
          <p:nvPr/>
        </p:nvSpPr>
        <p:spPr>
          <a:xfrm>
            <a:off x="9794875" y="3602355"/>
            <a:ext cx="100330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>
                <a:solidFill>
                  <a:prstClr val="black"/>
                </a:solidFill>
                <a:latin typeface="楷体" charset="-122"/>
                <a:ea typeface="楷体" panose="02010609060101010101" charset="-122"/>
                <a:cs typeface="字魂58号-创中黑" panose="00000500000000000000" charset="-122"/>
              </a:rPr>
              <a:t>怨恨</a:t>
            </a:r>
          </a:p>
        </p:txBody>
      </p:sp>
      <p:sp>
        <p:nvSpPr>
          <p:cNvPr id="31" name="矩形 30"/>
          <p:cNvSpPr/>
          <p:nvPr/>
        </p:nvSpPr>
        <p:spPr>
          <a:xfrm>
            <a:off x="9767570" y="4609465"/>
            <a:ext cx="100330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2800">
                <a:solidFill>
                  <a:prstClr val="black"/>
                </a:solidFill>
                <a:latin typeface="楷体" charset="-122"/>
                <a:ea typeface="楷体" panose="02010609060101010101" charset="-122"/>
                <a:cs typeface="字魂58号-创中黑" panose="00000500000000000000" charset="-122"/>
                <a:sym typeface="+mn-ea"/>
              </a:rPr>
              <a:t>清醒</a:t>
            </a:r>
          </a:p>
        </p:txBody>
      </p:sp>
      <p:sp>
        <p:nvSpPr>
          <p:cNvPr id="32" name="矩形 31"/>
          <p:cNvSpPr/>
          <p:nvPr/>
        </p:nvSpPr>
        <p:spPr>
          <a:xfrm>
            <a:off x="9767570" y="5144135"/>
            <a:ext cx="105664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2800">
                <a:solidFill>
                  <a:prstClr val="black"/>
                </a:solidFill>
                <a:latin typeface="楷体" charset="-122"/>
                <a:ea typeface="楷体" panose="02010609060101010101" charset="-122"/>
                <a:cs typeface="字魂58号-创中黑" panose="00000500000000000000" charset="-122"/>
                <a:sym typeface="+mn-ea"/>
              </a:rPr>
              <a:t>刚强</a:t>
            </a:r>
          </a:p>
        </p:txBody>
      </p:sp>
      <p:sp>
        <p:nvSpPr>
          <p:cNvPr id="36" name="右大括号 35"/>
          <p:cNvSpPr/>
          <p:nvPr/>
        </p:nvSpPr>
        <p:spPr>
          <a:xfrm>
            <a:off x="6463235" y="1923844"/>
            <a:ext cx="159605" cy="635477"/>
          </a:xfrm>
          <a:prstGeom prst="rightBrace">
            <a:avLst>
              <a:gd name="adj1" fmla="val 22258"/>
              <a:gd name="adj2" fmla="val 50000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右大括号 36"/>
          <p:cNvSpPr/>
          <p:nvPr/>
        </p:nvSpPr>
        <p:spPr>
          <a:xfrm>
            <a:off x="6463030" y="3030220"/>
            <a:ext cx="159385" cy="1412875"/>
          </a:xfrm>
          <a:prstGeom prst="rightBrace">
            <a:avLst>
              <a:gd name="adj1" fmla="val 22258"/>
              <a:gd name="adj2" fmla="val 50000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右大括号 37"/>
          <p:cNvSpPr/>
          <p:nvPr/>
        </p:nvSpPr>
        <p:spPr>
          <a:xfrm>
            <a:off x="6548960" y="4724015"/>
            <a:ext cx="159605" cy="635477"/>
          </a:xfrm>
          <a:prstGeom prst="rightBrace">
            <a:avLst>
              <a:gd name="adj1" fmla="val 22258"/>
              <a:gd name="adj2" fmla="val 50000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箭头: 右 38"/>
          <p:cNvSpPr/>
          <p:nvPr/>
        </p:nvSpPr>
        <p:spPr>
          <a:xfrm>
            <a:off x="8525453" y="2143979"/>
            <a:ext cx="646331" cy="195840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箭头: 右 39"/>
          <p:cNvSpPr/>
          <p:nvPr/>
        </p:nvSpPr>
        <p:spPr>
          <a:xfrm>
            <a:off x="8525453" y="3540685"/>
            <a:ext cx="646331" cy="195840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箭头: 右 40"/>
          <p:cNvSpPr/>
          <p:nvPr/>
        </p:nvSpPr>
        <p:spPr>
          <a:xfrm>
            <a:off x="8525453" y="4934615"/>
            <a:ext cx="646331" cy="195840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144905" y="1754505"/>
            <a:ext cx="4919345" cy="3832225"/>
          </a:xfrm>
          <a:prstGeom prst="rect">
            <a:avLst/>
          </a:prstGeom>
          <a:noFill/>
          <a:ln w="19050">
            <a:solidFill>
              <a:schemeClr val="accent4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100076">
            <a:off x="-847725" y="-214630"/>
            <a:ext cx="2800350" cy="2800350"/>
          </a:xfrm>
          <a:prstGeom prst="rect">
            <a:avLst/>
          </a:prstGeom>
        </p:spPr>
      </p:pic>
      <p:pic>
        <p:nvPicPr>
          <p:cNvPr id="19" name="图片 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-1609986">
            <a:off x="10638790" y="5798820"/>
            <a:ext cx="1558925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6525" y="4525645"/>
            <a:ext cx="1805940" cy="25546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3000">
        <p:random/>
      </p:transition>
    </mc:Choice>
    <mc:Fallback xmlns:p15="http://schemas.microsoft.com/office/powerpoint/2012/main" xmlns="">
      <p:transition spd="slow" advClick="0" advTm="3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-23495" y="-17780"/>
            <a:ext cx="12215495" cy="6884670"/>
          </a:xfrm>
          <a:prstGeom prst="rect">
            <a:avLst/>
          </a:prstGeom>
          <a:solidFill>
            <a:schemeClr val="bg1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447040"/>
            <a:ext cx="12202795" cy="596392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图文框 4"/>
          <p:cNvSpPr/>
          <p:nvPr/>
        </p:nvSpPr>
        <p:spPr>
          <a:xfrm>
            <a:off x="125261" y="586409"/>
            <a:ext cx="11941479" cy="5685182"/>
          </a:xfrm>
          <a:prstGeom prst="frame">
            <a:avLst>
              <a:gd name="adj1" fmla="val 524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字魂73号-江南手书" panose="00000500000000000000" pitchFamily="2" charset="-122"/>
              <a:ea typeface="字魂73号-江南手书" panose="00000500000000000000" pitchFamily="2" charset="-122"/>
              <a:sym typeface="字魂73号-江南手书" panose="00000500000000000000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60070" y="2167255"/>
            <a:ext cx="10952480" cy="3046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>
                <a:solidFill>
                  <a:schemeClr val="tx1"/>
                </a:solidFill>
                <a:latin typeface="楷体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lang="zh-CN" altLang="en-US" sz="2400">
                <a:solidFill>
                  <a:schemeClr val="tx1"/>
                </a:solidFill>
                <a:latin typeface="楷体" charset="-122"/>
                <a:ea typeface="楷体" panose="02010609060101010101" charset="-122"/>
                <a:cs typeface="楷体" panose="02010609060101010101" charset="-122"/>
              </a:rPr>
              <a:t>诗经</a:t>
            </a:r>
            <a:r>
              <a:rPr lang="en-US" altLang="zh-CN" sz="2400">
                <a:solidFill>
                  <a:schemeClr val="tx1"/>
                </a:solidFill>
                <a:latin typeface="楷体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lang="zh-CN" altLang="en-US" sz="2400">
                <a:solidFill>
                  <a:schemeClr val="tx1"/>
                </a:solidFill>
                <a:latin typeface="楷体" charset="-122"/>
                <a:ea typeface="楷体" panose="02010609060101010101" charset="-122"/>
                <a:cs typeface="楷体" panose="02010609060101010101" charset="-122"/>
              </a:rPr>
              <a:t>是我国最早的一部诗歌总集。</a:t>
            </a:r>
            <a:r>
              <a:rPr lang="en-US" altLang="zh-CN" sz="2400">
                <a:solidFill>
                  <a:schemeClr val="tx1"/>
                </a:solidFill>
                <a:latin typeface="楷体" charset="-122"/>
                <a:ea typeface="楷体" panose="02010609060101010101" charset="-122"/>
                <a:cs typeface="楷体" panose="02010609060101010101" charset="-122"/>
              </a:rPr>
              <a:t/>
            </a:r>
            <a:br>
              <a:rPr lang="en-US" altLang="zh-CN" sz="2400">
                <a:solidFill>
                  <a:schemeClr val="tx1"/>
                </a:solidFill>
                <a:latin typeface="楷体" charset="-122"/>
                <a:ea typeface="楷体" panose="02010609060101010101" charset="-122"/>
                <a:cs typeface="楷体" panose="02010609060101010101" charset="-122"/>
              </a:rPr>
            </a:br>
            <a:r>
              <a:rPr lang="zh-CN" altLang="en-US" sz="2400">
                <a:solidFill>
                  <a:schemeClr val="tx1"/>
                </a:solidFill>
                <a:latin typeface="楷体" charset="-122"/>
                <a:ea typeface="楷体" panose="02010609060101010101" charset="-122"/>
                <a:cs typeface="楷体" panose="02010609060101010101" charset="-122"/>
              </a:rPr>
              <a:t>包括西周初</a:t>
            </a:r>
            <a:r>
              <a:rPr lang="en-US" altLang="zh-CN" sz="2400">
                <a:solidFill>
                  <a:schemeClr val="tx1"/>
                </a:solidFill>
                <a:latin typeface="楷体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en-US" sz="2400">
                <a:solidFill>
                  <a:schemeClr val="tx1"/>
                </a:solidFill>
                <a:latin typeface="楷体" charset="-122"/>
                <a:ea typeface="楷体" panose="02010609060101010101" charset="-122"/>
                <a:cs typeface="楷体" panose="02010609060101010101" charset="-122"/>
              </a:rPr>
              <a:t>公元前</a:t>
            </a:r>
            <a:r>
              <a:rPr lang="en-US" altLang="zh-CN" sz="2400">
                <a:solidFill>
                  <a:schemeClr val="tx1"/>
                </a:solidFill>
                <a:latin typeface="楷体" charset="-122"/>
                <a:ea typeface="楷体" panose="02010609060101010101" charset="-122"/>
                <a:cs typeface="楷体" panose="02010609060101010101" charset="-122"/>
              </a:rPr>
              <a:t>11</a:t>
            </a:r>
            <a:r>
              <a:rPr lang="zh-CN" altLang="en-US" sz="2400">
                <a:solidFill>
                  <a:schemeClr val="tx1"/>
                </a:solidFill>
                <a:latin typeface="楷体" charset="-122"/>
                <a:ea typeface="楷体" panose="02010609060101010101" charset="-122"/>
                <a:cs typeface="楷体" panose="02010609060101010101" charset="-122"/>
              </a:rPr>
              <a:t>世纪</a:t>
            </a:r>
            <a:r>
              <a:rPr lang="en-US" altLang="zh-CN" sz="2400">
                <a:solidFill>
                  <a:schemeClr val="tx1"/>
                </a:solidFill>
                <a:latin typeface="楷体" charset="-122"/>
                <a:ea typeface="楷体" panose="02010609060101010101" charset="-122"/>
                <a:cs typeface="楷体" panose="02010609060101010101" charset="-122"/>
              </a:rPr>
              <a:t>)</a:t>
            </a:r>
            <a:r>
              <a:rPr lang="zh-CN" altLang="en-US" sz="2400">
                <a:solidFill>
                  <a:schemeClr val="tx1"/>
                </a:solidFill>
                <a:latin typeface="楷体" charset="-122"/>
                <a:ea typeface="楷体" panose="02010609060101010101" charset="-122"/>
                <a:cs typeface="楷体" panose="02010609060101010101" charset="-122"/>
              </a:rPr>
              <a:t>至春秋中叶</a:t>
            </a:r>
            <a:r>
              <a:rPr lang="en-US" altLang="zh-CN" sz="2400">
                <a:solidFill>
                  <a:schemeClr val="tx1"/>
                </a:solidFill>
                <a:latin typeface="楷体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en-US" sz="2400">
                <a:solidFill>
                  <a:schemeClr val="tx1"/>
                </a:solidFill>
                <a:latin typeface="楷体" charset="-122"/>
                <a:ea typeface="楷体" panose="02010609060101010101" charset="-122"/>
                <a:cs typeface="楷体" panose="02010609060101010101" charset="-122"/>
              </a:rPr>
              <a:t>公元前</a:t>
            </a:r>
            <a:r>
              <a:rPr lang="en-US" altLang="zh-CN" sz="2400">
                <a:solidFill>
                  <a:schemeClr val="tx1"/>
                </a:solidFill>
                <a:latin typeface="楷体" charset="-122"/>
                <a:ea typeface="楷体" panose="02010609060101010101" charset="-122"/>
                <a:cs typeface="楷体" panose="02010609060101010101" charset="-122"/>
              </a:rPr>
              <a:t>7</a:t>
            </a:r>
            <a:r>
              <a:rPr lang="zh-CN" altLang="en-US" sz="2400">
                <a:solidFill>
                  <a:schemeClr val="tx1"/>
                </a:solidFill>
                <a:latin typeface="楷体" charset="-122"/>
                <a:ea typeface="楷体" panose="02010609060101010101" charset="-122"/>
                <a:cs typeface="楷体" panose="02010609060101010101" charset="-122"/>
              </a:rPr>
              <a:t>世纪</a:t>
            </a:r>
            <a:r>
              <a:rPr lang="en-US" altLang="zh-CN" sz="2400">
                <a:solidFill>
                  <a:schemeClr val="tx1"/>
                </a:solidFill>
                <a:latin typeface="楷体" charset="-122"/>
                <a:ea typeface="楷体" panose="02010609060101010101" charset="-122"/>
                <a:cs typeface="楷体" panose="02010609060101010101" charset="-122"/>
              </a:rPr>
              <a:t>) 500</a:t>
            </a:r>
            <a:r>
              <a:rPr lang="zh-CN" altLang="en-US" sz="2400">
                <a:solidFill>
                  <a:schemeClr val="tx1"/>
                </a:solidFill>
                <a:latin typeface="楷体" charset="-122"/>
                <a:ea typeface="楷体" panose="02010609060101010101" charset="-122"/>
                <a:cs typeface="楷体" panose="02010609060101010101" charset="-122"/>
              </a:rPr>
              <a:t>年间的诗歌，共</a:t>
            </a:r>
            <a:r>
              <a:rPr lang="en-US" altLang="zh-CN" sz="2400">
                <a:solidFill>
                  <a:schemeClr val="tx1"/>
                </a:solidFill>
                <a:latin typeface="楷体" charset="-122"/>
                <a:ea typeface="楷体" panose="02010609060101010101" charset="-122"/>
                <a:cs typeface="楷体" panose="02010609060101010101" charset="-122"/>
              </a:rPr>
              <a:t>305</a:t>
            </a:r>
            <a:r>
              <a:rPr lang="zh-CN" altLang="en-US" sz="2400">
                <a:solidFill>
                  <a:schemeClr val="tx1"/>
                </a:solidFill>
                <a:latin typeface="楷体" charset="-122"/>
                <a:ea typeface="楷体" panose="02010609060101010101" charset="-122"/>
                <a:cs typeface="楷体" panose="02010609060101010101" charset="-122"/>
              </a:rPr>
              <a:t>篇。</a:t>
            </a:r>
            <a:endParaRPr lang="en-US" altLang="zh-CN" sz="2400">
              <a:solidFill>
                <a:schemeClr val="tx1"/>
              </a:solidFill>
              <a:latin typeface="楷体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>
                <a:solidFill>
                  <a:schemeClr val="tx1"/>
                </a:solidFill>
                <a:latin typeface="楷体" charset="-122"/>
                <a:ea typeface="楷体" panose="02010609060101010101" charset="-122"/>
                <a:cs typeface="楷体" panose="02010609060101010101" charset="-122"/>
              </a:rPr>
              <a:t>先秦时代通称为</a:t>
            </a:r>
            <a:r>
              <a:rPr lang="en-US" altLang="zh-CN" sz="2400">
                <a:solidFill>
                  <a:schemeClr val="tx1"/>
                </a:solidFill>
                <a:latin typeface="楷体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lang="zh-CN" altLang="en-US" sz="2400">
                <a:solidFill>
                  <a:schemeClr val="tx1"/>
                </a:solidFill>
                <a:latin typeface="楷体" charset="-122"/>
                <a:ea typeface="楷体" panose="02010609060101010101" charset="-122"/>
                <a:cs typeface="楷体" panose="02010609060101010101" charset="-122"/>
              </a:rPr>
              <a:t>诗</a:t>
            </a:r>
            <a:r>
              <a:rPr lang="en-US" altLang="zh-CN" sz="2400">
                <a:solidFill>
                  <a:schemeClr val="tx1"/>
                </a:solidFill>
                <a:latin typeface="楷体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lang="zh-CN" altLang="en-US" sz="2400">
                <a:solidFill>
                  <a:schemeClr val="tx1"/>
                </a:solidFill>
                <a:latin typeface="楷体" charset="-122"/>
                <a:ea typeface="楷体" panose="02010609060101010101" charset="-122"/>
                <a:cs typeface="楷体" panose="02010609060101010101" charset="-122"/>
              </a:rPr>
              <a:t>或</a:t>
            </a:r>
            <a:r>
              <a:rPr lang="en-US" altLang="zh-CN" sz="2400">
                <a:solidFill>
                  <a:schemeClr val="tx1"/>
                </a:solidFill>
                <a:latin typeface="楷体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lang="zh-CN" altLang="en-US" sz="2400">
                <a:solidFill>
                  <a:schemeClr val="tx1"/>
                </a:solidFill>
                <a:latin typeface="楷体" charset="-122"/>
                <a:ea typeface="楷体" panose="02010609060101010101" charset="-122"/>
                <a:cs typeface="楷体" panose="02010609060101010101" charset="-122"/>
              </a:rPr>
              <a:t>诗三百</a:t>
            </a:r>
            <a:r>
              <a:rPr lang="en-US" altLang="zh-CN" sz="2400">
                <a:solidFill>
                  <a:schemeClr val="tx1"/>
                </a:solidFill>
                <a:latin typeface="楷体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lang="zh-CN" altLang="en-US" sz="2400">
                <a:solidFill>
                  <a:schemeClr val="tx1"/>
                </a:solidFill>
                <a:latin typeface="楷体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en-US" altLang="zh-CN" sz="2400">
              <a:solidFill>
                <a:schemeClr val="tx1"/>
              </a:solidFill>
              <a:latin typeface="楷体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>
                <a:solidFill>
                  <a:schemeClr val="tx1"/>
                </a:solidFill>
                <a:latin typeface="楷体" charset="-122"/>
                <a:ea typeface="楷体" panose="02010609060101010101" charset="-122"/>
                <a:cs typeface="楷体" panose="02010609060101010101" charset="-122"/>
              </a:rPr>
              <a:t>因其书为毛公传，又称</a:t>
            </a:r>
            <a:r>
              <a:rPr lang="en-US" altLang="zh-CN" sz="2400">
                <a:solidFill>
                  <a:schemeClr val="tx1"/>
                </a:solidFill>
                <a:latin typeface="楷体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lang="zh-CN" altLang="en-US" sz="2400">
                <a:solidFill>
                  <a:schemeClr val="tx1"/>
                </a:solidFill>
                <a:latin typeface="楷体" charset="-122"/>
                <a:ea typeface="楷体" panose="02010609060101010101" charset="-122"/>
                <a:cs typeface="楷体" panose="02010609060101010101" charset="-122"/>
              </a:rPr>
              <a:t>毛诗</a:t>
            </a:r>
            <a:r>
              <a:rPr lang="en-US" altLang="zh-CN" sz="2400">
                <a:solidFill>
                  <a:schemeClr val="tx1"/>
                </a:solidFill>
                <a:latin typeface="楷体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lang="zh-CN" altLang="en-US" sz="2400">
                <a:solidFill>
                  <a:schemeClr val="tx1"/>
                </a:solidFill>
                <a:latin typeface="楷体" charset="-122"/>
                <a:ea typeface="楷体" panose="02010609060101010101" charset="-122"/>
                <a:cs typeface="楷体" panose="02010609060101010101" charset="-122"/>
              </a:rPr>
              <a:t>汉代以后儒家奉为经典，才称为</a:t>
            </a:r>
            <a:r>
              <a:rPr lang="en-US" altLang="zh-CN" sz="2400">
                <a:solidFill>
                  <a:schemeClr val="tx1"/>
                </a:solidFill>
                <a:latin typeface="楷体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lang="zh-CN" altLang="en-US" sz="2400">
                <a:solidFill>
                  <a:schemeClr val="tx1"/>
                </a:solidFill>
                <a:latin typeface="楷体" charset="-122"/>
                <a:ea typeface="楷体" panose="02010609060101010101" charset="-122"/>
                <a:cs typeface="楷体" panose="02010609060101010101" charset="-122"/>
              </a:rPr>
              <a:t>诗经</a:t>
            </a:r>
            <a:r>
              <a:rPr lang="en-US" altLang="zh-CN" sz="2400">
                <a:solidFill>
                  <a:schemeClr val="tx1"/>
                </a:solidFill>
                <a:latin typeface="楷体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lang="zh-CN" altLang="en-US" sz="2400">
                <a:solidFill>
                  <a:schemeClr val="tx1"/>
                </a:solidFill>
                <a:latin typeface="楷体" charset="-122"/>
                <a:ea typeface="楷体" panose="02010609060101010101" charset="-122"/>
                <a:cs typeface="楷体" panose="02010609060101010101" charset="-122"/>
              </a:rPr>
              <a:t>。</a:t>
            </a:r>
          </a:p>
        </p:txBody>
      </p:sp>
      <p:sp>
        <p:nvSpPr>
          <p:cNvPr id="7" name="矩形 6"/>
          <p:cNvSpPr/>
          <p:nvPr/>
        </p:nvSpPr>
        <p:spPr>
          <a:xfrm>
            <a:off x="934321" y="953877"/>
            <a:ext cx="7472680" cy="521970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chemeClr val="accent4">
                    <a:lumMod val="75000"/>
                  </a:schemeClr>
                </a:solidFill>
                <a:effectLst/>
                <a:latin typeface="仿宋" charset="-122"/>
                <a:ea typeface="仿宋" panose="02010609060101010101" charset="-122"/>
                <a:cs typeface="仿宋" panose="02010609060101010101" charset="-122"/>
              </a:rPr>
              <a:t>“四书”</a:t>
            </a:r>
            <a:r>
              <a:rPr lang="en-US" altLang="zh-CN" sz="2800">
                <a:solidFill>
                  <a:schemeClr val="accent4">
                    <a:lumMod val="75000"/>
                  </a:schemeClr>
                </a:solidFill>
                <a:effectLst/>
                <a:latin typeface="仿宋" charset="-122"/>
                <a:ea typeface="仿宋" panose="02010609060101010101" charset="-122"/>
                <a:cs typeface="仿宋" panose="02010609060101010101" charset="-122"/>
              </a:rPr>
              <a:t>:《</a:t>
            </a:r>
            <a:r>
              <a:rPr lang="zh-CN" altLang="en-US" sz="2800">
                <a:solidFill>
                  <a:schemeClr val="accent4">
                    <a:lumMod val="75000"/>
                  </a:schemeClr>
                </a:solidFill>
                <a:effectLst/>
                <a:latin typeface="仿宋" charset="-122"/>
                <a:ea typeface="仿宋" panose="02010609060101010101" charset="-122"/>
                <a:cs typeface="仿宋" panose="02010609060101010101" charset="-122"/>
              </a:rPr>
              <a:t>大学</a:t>
            </a:r>
            <a:r>
              <a:rPr lang="en-US" altLang="zh-CN" sz="2800">
                <a:solidFill>
                  <a:schemeClr val="accent4">
                    <a:lumMod val="75000"/>
                  </a:schemeClr>
                </a:solidFill>
                <a:effectLst/>
                <a:latin typeface="仿宋" charset="-122"/>
                <a:ea typeface="仿宋" panose="02010609060101010101" charset="-122"/>
                <a:cs typeface="仿宋" panose="02010609060101010101" charset="-122"/>
              </a:rPr>
              <a:t>》《</a:t>
            </a:r>
            <a:r>
              <a:rPr lang="zh-CN" altLang="en-US" sz="2800">
                <a:solidFill>
                  <a:schemeClr val="accent4">
                    <a:lumMod val="75000"/>
                  </a:schemeClr>
                </a:solidFill>
                <a:effectLst/>
                <a:latin typeface="仿宋" charset="-122"/>
                <a:ea typeface="仿宋" panose="02010609060101010101" charset="-122"/>
                <a:cs typeface="仿宋" panose="02010609060101010101" charset="-122"/>
              </a:rPr>
              <a:t>论语</a:t>
            </a:r>
            <a:r>
              <a:rPr lang="en-US" altLang="zh-CN" sz="2800">
                <a:solidFill>
                  <a:schemeClr val="accent4">
                    <a:lumMod val="75000"/>
                  </a:schemeClr>
                </a:solidFill>
                <a:effectLst/>
                <a:latin typeface="仿宋" charset="-122"/>
                <a:ea typeface="仿宋" panose="02010609060101010101" charset="-122"/>
                <a:cs typeface="仿宋" panose="02010609060101010101" charset="-122"/>
              </a:rPr>
              <a:t>》《</a:t>
            </a:r>
            <a:r>
              <a:rPr lang="zh-CN" altLang="en-US" sz="2800">
                <a:solidFill>
                  <a:schemeClr val="accent4">
                    <a:lumMod val="75000"/>
                  </a:schemeClr>
                </a:solidFill>
                <a:effectLst/>
                <a:latin typeface="仿宋" charset="-122"/>
                <a:ea typeface="仿宋" panose="02010609060101010101" charset="-122"/>
                <a:cs typeface="仿宋" panose="02010609060101010101" charset="-122"/>
              </a:rPr>
              <a:t>中庸</a:t>
            </a:r>
            <a:r>
              <a:rPr lang="en-US" altLang="zh-CN" sz="2800">
                <a:solidFill>
                  <a:schemeClr val="accent4">
                    <a:lumMod val="75000"/>
                  </a:schemeClr>
                </a:solidFill>
                <a:effectLst/>
                <a:latin typeface="仿宋" charset="-122"/>
                <a:ea typeface="仿宋" panose="02010609060101010101" charset="-122"/>
                <a:cs typeface="仿宋" panose="02010609060101010101" charset="-122"/>
              </a:rPr>
              <a:t>》《</a:t>
            </a:r>
            <a:r>
              <a:rPr lang="zh-CN" altLang="en-US" sz="2800">
                <a:solidFill>
                  <a:schemeClr val="accent4">
                    <a:lumMod val="75000"/>
                  </a:schemeClr>
                </a:solidFill>
                <a:effectLst/>
                <a:latin typeface="仿宋" charset="-122"/>
                <a:ea typeface="仿宋" panose="02010609060101010101" charset="-122"/>
                <a:cs typeface="仿宋" panose="02010609060101010101" charset="-122"/>
              </a:rPr>
              <a:t>孟子</a:t>
            </a:r>
            <a:r>
              <a:rPr lang="en-US" altLang="zh-CN" sz="2800">
                <a:solidFill>
                  <a:schemeClr val="accent4">
                    <a:lumMod val="75000"/>
                  </a:schemeClr>
                </a:solidFill>
                <a:effectLst/>
                <a:latin typeface="仿宋" charset="-122"/>
                <a:ea typeface="仿宋" panose="02010609060101010101" charset="-122"/>
                <a:cs typeface="仿宋" panose="02010609060101010101" charset="-122"/>
              </a:rPr>
              <a:t>》</a:t>
            </a:r>
          </a:p>
        </p:txBody>
      </p:sp>
      <p:sp>
        <p:nvSpPr>
          <p:cNvPr id="8" name="矩形 7"/>
          <p:cNvSpPr/>
          <p:nvPr/>
        </p:nvSpPr>
        <p:spPr>
          <a:xfrm>
            <a:off x="1044176" y="1645392"/>
            <a:ext cx="7472680" cy="521970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chemeClr val="accent4">
                    <a:lumMod val="75000"/>
                  </a:schemeClr>
                </a:solidFill>
                <a:effectLst/>
                <a:latin typeface="仿宋" charset="-122"/>
                <a:ea typeface="仿宋" panose="02010609060101010101" charset="-122"/>
                <a:cs typeface="仿宋" panose="02010609060101010101" charset="-122"/>
              </a:rPr>
              <a:t>“</a:t>
            </a:r>
            <a:r>
              <a:rPr lang="zh-CN" altLang="en-US" sz="2800">
                <a:solidFill>
                  <a:schemeClr val="accent4">
                    <a:lumMod val="75000"/>
                  </a:schemeClr>
                </a:solidFill>
                <a:effectLst/>
                <a:latin typeface="仿宋" charset="-122"/>
                <a:ea typeface="仿宋" panose="02010609060101010101" charset="-122"/>
                <a:cs typeface="仿宋" panose="02010609060101010101" charset="-122"/>
              </a:rPr>
              <a:t>五经”</a:t>
            </a:r>
            <a:r>
              <a:rPr lang="en-US" altLang="zh-CN" sz="2800">
                <a:solidFill>
                  <a:schemeClr val="accent4">
                    <a:lumMod val="75000"/>
                  </a:schemeClr>
                </a:solidFill>
                <a:effectLst/>
                <a:latin typeface="仿宋" charset="-122"/>
                <a:ea typeface="仿宋" panose="02010609060101010101" charset="-122"/>
                <a:cs typeface="仿宋" panose="02010609060101010101" charset="-122"/>
              </a:rPr>
              <a:t>:《</a:t>
            </a:r>
            <a:r>
              <a:rPr lang="zh-CN" altLang="en-US" sz="2800">
                <a:solidFill>
                  <a:schemeClr val="accent4">
                    <a:lumMod val="75000"/>
                  </a:schemeClr>
                </a:solidFill>
                <a:effectLst/>
                <a:latin typeface="仿宋" charset="-122"/>
                <a:ea typeface="仿宋" panose="02010609060101010101" charset="-122"/>
                <a:cs typeface="仿宋" panose="02010609060101010101" charset="-122"/>
              </a:rPr>
              <a:t>诗</a:t>
            </a:r>
            <a:r>
              <a:rPr lang="en-US" altLang="zh-CN" sz="2800">
                <a:solidFill>
                  <a:schemeClr val="accent4">
                    <a:lumMod val="75000"/>
                  </a:schemeClr>
                </a:solidFill>
                <a:effectLst/>
                <a:latin typeface="仿宋" charset="-122"/>
                <a:ea typeface="仿宋" panose="02010609060101010101" charset="-122"/>
                <a:cs typeface="仿宋" panose="02010609060101010101" charset="-122"/>
              </a:rPr>
              <a:t>》《</a:t>
            </a:r>
            <a:r>
              <a:rPr lang="zh-CN" altLang="en-US" sz="2800">
                <a:solidFill>
                  <a:schemeClr val="accent4">
                    <a:lumMod val="75000"/>
                  </a:schemeClr>
                </a:solidFill>
                <a:effectLst/>
                <a:latin typeface="仿宋" charset="-122"/>
                <a:ea typeface="仿宋" panose="02010609060101010101" charset="-122"/>
                <a:cs typeface="仿宋" panose="02010609060101010101" charset="-122"/>
              </a:rPr>
              <a:t>书</a:t>
            </a:r>
            <a:r>
              <a:rPr lang="en-US" altLang="zh-CN" sz="2800">
                <a:solidFill>
                  <a:schemeClr val="accent4">
                    <a:lumMod val="75000"/>
                  </a:schemeClr>
                </a:solidFill>
                <a:effectLst/>
                <a:latin typeface="仿宋" charset="-122"/>
                <a:ea typeface="仿宋" panose="02010609060101010101" charset="-122"/>
                <a:cs typeface="仿宋" panose="02010609060101010101" charset="-122"/>
              </a:rPr>
              <a:t>》《</a:t>
            </a:r>
            <a:r>
              <a:rPr lang="zh-CN" altLang="en-US" sz="2800">
                <a:solidFill>
                  <a:schemeClr val="accent4">
                    <a:lumMod val="75000"/>
                  </a:schemeClr>
                </a:solidFill>
                <a:effectLst/>
                <a:latin typeface="仿宋" charset="-122"/>
                <a:ea typeface="仿宋" panose="02010609060101010101" charset="-122"/>
                <a:cs typeface="仿宋" panose="02010609060101010101" charset="-122"/>
              </a:rPr>
              <a:t>礼</a:t>
            </a:r>
            <a:r>
              <a:rPr lang="en-US" altLang="zh-CN" sz="2800">
                <a:solidFill>
                  <a:schemeClr val="accent4">
                    <a:lumMod val="75000"/>
                  </a:schemeClr>
                </a:solidFill>
                <a:effectLst/>
                <a:latin typeface="仿宋" charset="-122"/>
                <a:ea typeface="仿宋" panose="02010609060101010101" charset="-122"/>
                <a:cs typeface="仿宋" panose="02010609060101010101" charset="-122"/>
              </a:rPr>
              <a:t>》《</a:t>
            </a:r>
            <a:r>
              <a:rPr lang="zh-CN" altLang="en-US" sz="2800">
                <a:solidFill>
                  <a:schemeClr val="accent4">
                    <a:lumMod val="75000"/>
                  </a:schemeClr>
                </a:solidFill>
                <a:effectLst/>
                <a:latin typeface="仿宋" charset="-122"/>
                <a:ea typeface="仿宋" panose="02010609060101010101" charset="-122"/>
                <a:cs typeface="仿宋" panose="02010609060101010101" charset="-122"/>
              </a:rPr>
              <a:t>易</a:t>
            </a:r>
            <a:r>
              <a:rPr lang="en-US" altLang="zh-CN" sz="2800">
                <a:solidFill>
                  <a:schemeClr val="accent4">
                    <a:lumMod val="75000"/>
                  </a:schemeClr>
                </a:solidFill>
                <a:effectLst/>
                <a:latin typeface="仿宋" charset="-122"/>
                <a:ea typeface="仿宋" panose="02010609060101010101" charset="-122"/>
                <a:cs typeface="仿宋" panose="02010609060101010101" charset="-122"/>
              </a:rPr>
              <a:t>》《</a:t>
            </a:r>
            <a:r>
              <a:rPr lang="zh-CN" altLang="en-US" sz="2800">
                <a:solidFill>
                  <a:schemeClr val="accent4">
                    <a:lumMod val="75000"/>
                  </a:schemeClr>
                </a:solidFill>
                <a:effectLst/>
                <a:latin typeface="仿宋" charset="-122"/>
                <a:ea typeface="仿宋" panose="02010609060101010101" charset="-122"/>
                <a:cs typeface="仿宋" panose="02010609060101010101" charset="-122"/>
              </a:rPr>
              <a:t>春秋</a:t>
            </a:r>
            <a:r>
              <a:rPr lang="en-US" altLang="zh-CN" sz="2800">
                <a:solidFill>
                  <a:schemeClr val="accent4">
                    <a:lumMod val="75000"/>
                  </a:schemeClr>
                </a:solidFill>
                <a:effectLst/>
                <a:latin typeface="仿宋" charset="-122"/>
                <a:ea typeface="仿宋" panose="02010609060101010101" charset="-122"/>
                <a:cs typeface="仿宋" panose="02010609060101010101" charset="-122"/>
              </a:rPr>
              <a:t>》</a:t>
            </a: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5336" y="-17939"/>
            <a:ext cx="3786664" cy="378666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3000">
        <p:random/>
      </p:transition>
    </mc:Choice>
    <mc:Fallback xmlns:p15="http://schemas.microsoft.com/office/powerpoint/2012/main" xmlns="">
      <p:transition spd="slow" advClick="0" advTm="33000">
        <p:random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背景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78105" y="-36195"/>
            <a:ext cx="12461240" cy="6993255"/>
          </a:xfrm>
          <a:prstGeom prst="rect">
            <a:avLst/>
          </a:prstGeom>
        </p:spPr>
      </p:pic>
      <p:sp>
        <p:nvSpPr>
          <p:cNvPr id="4915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752600" y="512763"/>
            <a:ext cx="8686800" cy="114300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ea typeface="楷体" panose="02010609060101010101" charset="-122"/>
                <a:cs typeface="+mj-cs"/>
                <a:sym typeface="Arial" pitchFamily="34" charset="0"/>
              </a:rPr>
              <a:t>　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仿宋" charset="-122"/>
                <a:ea typeface="仿宋" panose="02010609060101010101" charset="-122"/>
                <a:cs typeface="仿宋" panose="02010609060101010101" charset="-122"/>
                <a:sym typeface="Arial" pitchFamily="34" charset="0"/>
              </a:rPr>
              <a:t>   </a:t>
            </a: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仿宋" charset="-122"/>
                <a:ea typeface="仿宋" panose="02010609060101010101" charset="-122"/>
                <a:cs typeface="仿宋" panose="02010609060101010101" charset="-122"/>
                <a:sym typeface="Arial" pitchFamily="34" charset="0"/>
              </a:rPr>
              <a:t>2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仿宋" charset="-122"/>
                <a:ea typeface="仿宋" panose="02010609060101010101" charset="-122"/>
                <a:cs typeface="仿宋" panose="02010609060101010101" charset="-122"/>
                <a:sym typeface="Arial" pitchFamily="34" charset="0"/>
              </a:rPr>
              <a:t>、综观全文，你认为男、女主人公分别是什么样的人</a:t>
            </a: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仿宋" charset="-122"/>
                <a:ea typeface="仿宋" panose="02010609060101010101" charset="-122"/>
                <a:cs typeface="仿宋" panose="02010609060101010101" charset="-122"/>
                <a:sym typeface="Arial" pitchFamily="34" charset="0"/>
              </a:rPr>
              <a:t>?</a:t>
            </a:r>
          </a:p>
        </p:txBody>
      </p:sp>
      <p:sp>
        <p:nvSpPr>
          <p:cNvPr id="50179" name="Text Box 3"/>
          <p:cNvSpPr txBox="1">
            <a:spLocks noChangeArrowheads="1"/>
          </p:cNvSpPr>
          <p:nvPr/>
        </p:nvSpPr>
        <p:spPr bwMode="auto">
          <a:xfrm>
            <a:off x="2286000" y="1524000"/>
            <a:ext cx="704850" cy="1471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ea typeface="楷体" panose="02010609060101010101" charset="-122"/>
                <a:cs typeface="+mn-cs"/>
                <a:sym typeface="Arial" pitchFamily="34" charset="0"/>
              </a:rPr>
              <a:t>女主人公</a:t>
            </a:r>
          </a:p>
        </p:txBody>
      </p:sp>
      <p:sp>
        <p:nvSpPr>
          <p:cNvPr id="50180" name="Text Box 4"/>
          <p:cNvSpPr txBox="1">
            <a:spLocks noChangeArrowheads="1"/>
          </p:cNvSpPr>
          <p:nvPr/>
        </p:nvSpPr>
        <p:spPr bwMode="auto">
          <a:xfrm>
            <a:off x="3048000" y="1595438"/>
            <a:ext cx="28194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ea typeface="楷体" panose="02010609060101010101" charset="-122"/>
                <a:cs typeface="+mn-cs"/>
                <a:sym typeface="Arial" pitchFamily="34" charset="0"/>
              </a:rPr>
              <a:t>婚前：生活幸福</a:t>
            </a:r>
          </a:p>
        </p:txBody>
      </p:sp>
      <p:sp>
        <p:nvSpPr>
          <p:cNvPr id="50181" name="Text Box 5"/>
          <p:cNvSpPr txBox="1">
            <a:spLocks noChangeArrowheads="1"/>
          </p:cNvSpPr>
          <p:nvPr/>
        </p:nvSpPr>
        <p:spPr bwMode="auto">
          <a:xfrm>
            <a:off x="3025775" y="2349500"/>
            <a:ext cx="29337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ea typeface="楷体" panose="02010609060101010101" charset="-122"/>
                <a:cs typeface="+mn-cs"/>
                <a:sym typeface="Arial" pitchFamily="34" charset="0"/>
              </a:rPr>
              <a:t>婚后：受尽屈辱</a:t>
            </a:r>
          </a:p>
        </p:txBody>
      </p:sp>
      <p:sp>
        <p:nvSpPr>
          <p:cNvPr id="50182" name="Text Box 6"/>
          <p:cNvSpPr txBox="1">
            <a:spLocks noChangeArrowheads="1"/>
          </p:cNvSpPr>
          <p:nvPr/>
        </p:nvSpPr>
        <p:spPr bwMode="auto">
          <a:xfrm>
            <a:off x="2322513" y="3965575"/>
            <a:ext cx="7508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ea typeface="楷体" panose="02010609060101010101" charset="-122"/>
                <a:cs typeface="+mn-cs"/>
                <a:sym typeface="Arial" pitchFamily="34" charset="0"/>
              </a:rPr>
              <a:t>氓</a:t>
            </a:r>
          </a:p>
        </p:txBody>
      </p:sp>
      <p:sp>
        <p:nvSpPr>
          <p:cNvPr id="50183" name="Text Box 7"/>
          <p:cNvSpPr txBox="1">
            <a:spLocks noChangeArrowheads="1"/>
          </p:cNvSpPr>
          <p:nvPr/>
        </p:nvSpPr>
        <p:spPr bwMode="auto">
          <a:xfrm>
            <a:off x="3084513" y="2822575"/>
            <a:ext cx="2863850" cy="129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4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itchFamily="34" charset="0"/>
              <a:ea typeface="楷体" panose="02010609060101010101" charset="-122"/>
              <a:cs typeface="+mn-cs"/>
              <a:sym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ea typeface="楷体" panose="02010609060101010101" charset="-122"/>
                <a:cs typeface="+mn-cs"/>
                <a:sym typeface="Arial" pitchFamily="34" charset="0"/>
              </a:rPr>
              <a:t>婚 “氓之蚩蚩”</a:t>
            </a:r>
          </a:p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ea typeface="楷体" panose="02010609060101010101" charset="-122"/>
                <a:cs typeface="+mn-cs"/>
                <a:sym typeface="Arial" pitchFamily="34" charset="0"/>
              </a:rPr>
              <a:t>前 “信誓旦旦</a:t>
            </a:r>
            <a:r>
              <a:rPr kumimoji="0" lang="zh-CN" altLang="en-US" sz="26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ea typeface="楷体" panose="02010609060101010101" charset="-122"/>
                <a:cs typeface="+mn-cs"/>
                <a:sym typeface="Arial" pitchFamily="34" charset="0"/>
              </a:rPr>
              <a:t>”</a:t>
            </a:r>
          </a:p>
        </p:txBody>
      </p:sp>
      <p:sp>
        <p:nvSpPr>
          <p:cNvPr id="50184" name="Text Box 8"/>
          <p:cNvSpPr txBox="1">
            <a:spLocks noChangeArrowheads="1"/>
          </p:cNvSpPr>
          <p:nvPr/>
        </p:nvSpPr>
        <p:spPr bwMode="auto">
          <a:xfrm>
            <a:off x="3074988" y="4425950"/>
            <a:ext cx="29051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ea typeface="楷体" panose="02010609060101010101" charset="-122"/>
                <a:cs typeface="+mn-cs"/>
                <a:sym typeface="Arial" pitchFamily="34" charset="0"/>
              </a:rPr>
              <a:t>婚 “二三其德”</a:t>
            </a:r>
          </a:p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ea typeface="楷体" panose="02010609060101010101" charset="-122"/>
                <a:cs typeface="+mn-cs"/>
                <a:sym typeface="Arial" pitchFamily="34" charset="0"/>
              </a:rPr>
              <a:t>后 “至于暴矣”</a:t>
            </a:r>
          </a:p>
        </p:txBody>
      </p:sp>
      <p:sp>
        <p:nvSpPr>
          <p:cNvPr id="50185" name="AutoShape 9"/>
          <p:cNvSpPr>
            <a:spLocks noChangeArrowheads="1"/>
          </p:cNvSpPr>
          <p:nvPr/>
        </p:nvSpPr>
        <p:spPr bwMode="auto">
          <a:xfrm>
            <a:off x="5900738" y="1824038"/>
            <a:ext cx="881063" cy="152400"/>
          </a:xfrm>
          <a:prstGeom prst="rightArrow">
            <a:avLst>
              <a:gd name="adj1" fmla="val 50000"/>
              <a:gd name="adj2" fmla="val 144531"/>
            </a:avLst>
          </a:prstGeom>
          <a:solidFill>
            <a:schemeClr val="bg2">
              <a:lumMod val="50000"/>
            </a:schemeClr>
          </a:solidFill>
          <a:ln w="9525">
            <a:noFill/>
            <a:miter lim="800000"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itchFamily="34" charset="0"/>
              <a:ea typeface="楷体" panose="02010609060101010101" charset="-122"/>
              <a:cs typeface="+mn-cs"/>
              <a:sym typeface="Arial" pitchFamily="34" charset="0"/>
            </a:endParaRPr>
          </a:p>
        </p:txBody>
      </p:sp>
      <p:sp>
        <p:nvSpPr>
          <p:cNvPr id="50186" name="Rectangle 10"/>
          <p:cNvSpPr>
            <a:spLocks noChangeArrowheads="1"/>
          </p:cNvSpPr>
          <p:nvPr/>
        </p:nvSpPr>
        <p:spPr bwMode="auto">
          <a:xfrm>
            <a:off x="6861175" y="1587500"/>
            <a:ext cx="35782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ea typeface="楷体" panose="02010609060101010101" charset="-122"/>
                <a:cs typeface="+mn-cs"/>
                <a:sym typeface="Arial" pitchFamily="34" charset="0"/>
              </a:rPr>
              <a:t>热情、温柔、纯真。</a:t>
            </a:r>
          </a:p>
        </p:txBody>
      </p:sp>
      <p:sp>
        <p:nvSpPr>
          <p:cNvPr id="50187" name="Rectangle 11"/>
          <p:cNvSpPr>
            <a:spLocks noChangeArrowheads="1"/>
          </p:cNvSpPr>
          <p:nvPr/>
        </p:nvSpPr>
        <p:spPr bwMode="auto">
          <a:xfrm>
            <a:off x="6934200" y="2357438"/>
            <a:ext cx="26987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ea typeface="楷体" panose="02010609060101010101" charset="-122"/>
                <a:cs typeface="+mn-cs"/>
                <a:sym typeface="Arial" pitchFamily="34" charset="0"/>
              </a:rPr>
              <a:t>刚烈，认识清醒</a:t>
            </a:r>
          </a:p>
        </p:txBody>
      </p:sp>
      <p:sp>
        <p:nvSpPr>
          <p:cNvPr id="50188" name="AutoShape 12"/>
          <p:cNvSpPr>
            <a:spLocks noChangeArrowheads="1"/>
          </p:cNvSpPr>
          <p:nvPr/>
        </p:nvSpPr>
        <p:spPr bwMode="auto">
          <a:xfrm>
            <a:off x="5900738" y="2578100"/>
            <a:ext cx="881063" cy="152400"/>
          </a:xfrm>
          <a:prstGeom prst="rightArrow">
            <a:avLst>
              <a:gd name="adj1" fmla="val 50000"/>
              <a:gd name="adj2" fmla="val 144531"/>
            </a:avLst>
          </a:prstGeom>
          <a:solidFill>
            <a:schemeClr val="bg2">
              <a:lumMod val="50000"/>
            </a:schemeClr>
          </a:solidFill>
          <a:ln w="9525">
            <a:noFill/>
            <a:miter lim="800000"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itchFamily="34" charset="0"/>
              <a:ea typeface="楷体" panose="02010609060101010101" charset="-122"/>
              <a:cs typeface="+mn-cs"/>
              <a:sym typeface="Arial" pitchFamily="34" charset="0"/>
            </a:endParaRPr>
          </a:p>
        </p:txBody>
      </p:sp>
      <p:sp>
        <p:nvSpPr>
          <p:cNvPr id="50189" name="AutoShape 13"/>
          <p:cNvSpPr/>
          <p:nvPr/>
        </p:nvSpPr>
        <p:spPr bwMode="auto">
          <a:xfrm>
            <a:off x="2895600" y="1752600"/>
            <a:ext cx="152400" cy="985838"/>
          </a:xfrm>
          <a:prstGeom prst="leftBracket">
            <a:avLst>
              <a:gd name="adj" fmla="val 53906"/>
            </a:avLst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itchFamily="34" charset="0"/>
              <a:ea typeface="楷体" panose="02010609060101010101" charset="-122"/>
              <a:cs typeface="+mn-cs"/>
              <a:sym typeface="Arial" pitchFamily="34" charset="0"/>
            </a:endParaRPr>
          </a:p>
        </p:txBody>
      </p:sp>
      <p:sp>
        <p:nvSpPr>
          <p:cNvPr id="50190" name="AutoShape 14"/>
          <p:cNvSpPr/>
          <p:nvPr/>
        </p:nvSpPr>
        <p:spPr bwMode="auto">
          <a:xfrm>
            <a:off x="2932113" y="3581400"/>
            <a:ext cx="176213" cy="1374775"/>
          </a:xfrm>
          <a:prstGeom prst="leftBracket">
            <a:avLst>
              <a:gd name="adj" fmla="val 54071"/>
            </a:avLst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itchFamily="34" charset="0"/>
              <a:ea typeface="楷体" panose="02010609060101010101" charset="-122"/>
              <a:cs typeface="+mn-cs"/>
              <a:sym typeface="Arial" pitchFamily="34" charset="0"/>
            </a:endParaRPr>
          </a:p>
        </p:txBody>
      </p:sp>
      <p:sp>
        <p:nvSpPr>
          <p:cNvPr id="50191" name="Rectangle 15"/>
          <p:cNvSpPr>
            <a:spLocks noChangeArrowheads="1"/>
          </p:cNvSpPr>
          <p:nvPr/>
        </p:nvSpPr>
        <p:spPr bwMode="auto">
          <a:xfrm>
            <a:off x="6934200" y="4306888"/>
            <a:ext cx="3084513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ea typeface="楷体" panose="02010609060101010101" charset="-122"/>
                <a:cs typeface="+mn-cs"/>
                <a:sym typeface="Arial" pitchFamily="34" charset="0"/>
              </a:rPr>
              <a:t>用情不专、暴虐</a:t>
            </a: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ea typeface="楷体" panose="02010609060101010101" charset="-122"/>
                <a:cs typeface="+mn-cs"/>
                <a:sym typeface="Arial" pitchFamily="34" charset="0"/>
              </a:rPr>
              <a:t>没有责任心</a:t>
            </a:r>
          </a:p>
        </p:txBody>
      </p:sp>
      <p:sp>
        <p:nvSpPr>
          <p:cNvPr id="50192" name="AutoShape 16"/>
          <p:cNvSpPr>
            <a:spLocks noChangeArrowheads="1"/>
          </p:cNvSpPr>
          <p:nvPr/>
        </p:nvSpPr>
        <p:spPr bwMode="auto">
          <a:xfrm>
            <a:off x="5937250" y="3513138"/>
            <a:ext cx="881063" cy="152400"/>
          </a:xfrm>
          <a:prstGeom prst="rightArrow">
            <a:avLst>
              <a:gd name="adj1" fmla="val 50000"/>
              <a:gd name="adj2" fmla="val 144531"/>
            </a:avLst>
          </a:prstGeom>
          <a:solidFill>
            <a:schemeClr val="bg2">
              <a:lumMod val="50000"/>
            </a:schemeClr>
          </a:solidFill>
          <a:ln w="9525">
            <a:noFill/>
            <a:miter lim="800000"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itchFamily="34" charset="0"/>
              <a:ea typeface="楷体" panose="02010609060101010101" charset="-122"/>
              <a:cs typeface="+mn-cs"/>
              <a:sym typeface="Arial" pitchFamily="34" charset="0"/>
            </a:endParaRPr>
          </a:p>
        </p:txBody>
      </p:sp>
      <p:sp>
        <p:nvSpPr>
          <p:cNvPr id="50193" name="AutoShape 17"/>
          <p:cNvSpPr>
            <a:spLocks noChangeArrowheads="1"/>
          </p:cNvSpPr>
          <p:nvPr/>
        </p:nvSpPr>
        <p:spPr bwMode="auto">
          <a:xfrm>
            <a:off x="5937250" y="4727575"/>
            <a:ext cx="881063" cy="152400"/>
          </a:xfrm>
          <a:prstGeom prst="rightArrow">
            <a:avLst>
              <a:gd name="adj1" fmla="val 50000"/>
              <a:gd name="adj2" fmla="val 144531"/>
            </a:avLst>
          </a:prstGeom>
          <a:solidFill>
            <a:schemeClr val="bg2">
              <a:lumMod val="50000"/>
            </a:schemeClr>
          </a:solidFill>
          <a:ln w="9525">
            <a:noFill/>
            <a:miter lim="800000"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itchFamily="34" charset="0"/>
              <a:ea typeface="楷体" panose="02010609060101010101" charset="-122"/>
              <a:cs typeface="+mn-cs"/>
              <a:sym typeface="Arial" pitchFamily="34" charset="0"/>
            </a:endParaRPr>
          </a:p>
        </p:txBody>
      </p:sp>
      <p:sp>
        <p:nvSpPr>
          <p:cNvPr id="50194" name="Rectangle 20"/>
          <p:cNvSpPr>
            <a:spLocks noChangeArrowheads="1"/>
          </p:cNvSpPr>
          <p:nvPr/>
        </p:nvSpPr>
        <p:spPr bwMode="auto">
          <a:xfrm>
            <a:off x="6934200" y="3328988"/>
            <a:ext cx="30845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ea typeface="楷体" panose="02010609060101010101" charset="-122"/>
                <a:cs typeface="+mn-cs"/>
                <a:sym typeface="Arial" pitchFamily="34" charset="0"/>
              </a:rPr>
              <a:t>心情急切、热烈</a:t>
            </a:r>
          </a:p>
        </p:txBody>
      </p:sp>
      <p:sp>
        <p:nvSpPr>
          <p:cNvPr id="50195" name="矩形 21"/>
          <p:cNvSpPr>
            <a:spLocks noChangeArrowheads="1"/>
          </p:cNvSpPr>
          <p:nvPr/>
        </p:nvSpPr>
        <p:spPr bwMode="auto">
          <a:xfrm>
            <a:off x="2398713" y="5565775"/>
            <a:ext cx="77724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ea typeface="楷体" panose="02010609060101010101" charset="-122"/>
                <a:cs typeface="+mn-cs"/>
                <a:sym typeface="Arial" pitchFamily="34" charset="0"/>
              </a:rPr>
              <a:t>写作手法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ea typeface="楷体" panose="02010609060101010101" charset="-122"/>
                <a:cs typeface="+mn-cs"/>
                <a:sym typeface="Arial" pitchFamily="34" charset="0"/>
              </a:rPr>
              <a:t>——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ea typeface="楷体" panose="02010609060101010101" charset="-122"/>
                <a:cs typeface="+mn-cs"/>
                <a:sym typeface="Arial" pitchFamily="34" charset="0"/>
              </a:rPr>
              <a:t>对比：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ea typeface="楷体" panose="02010609060101010101" charset="-122"/>
                <a:cs typeface="+mn-cs"/>
                <a:sym typeface="Arial" pitchFamily="34" charset="0"/>
              </a:rPr>
              <a:t>男女主人公婚前后的对比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ea typeface="楷体" panose="02010609060101010101" charset="-122"/>
                <a:cs typeface="+mn-cs"/>
                <a:sym typeface="Arial" pitchFamily="34" charset="0"/>
              </a:rPr>
              <a:t>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5017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" fill="hold"/>
                                        <p:tgtEl>
                                          <p:spTgt spid="5018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grpId="1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" fill="hold"/>
                                        <p:tgtEl>
                                          <p:spTgt spid="5018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grpId="1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" fill="hold"/>
                                        <p:tgtEl>
                                          <p:spTgt spid="5019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" fill="hold"/>
                                        <p:tgtEl>
                                          <p:spTgt spid="5018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ntr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" fill="hold"/>
                                        <p:tgtEl>
                                          <p:spTgt spid="5018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4" presetClass="entr" presetSubtype="0" fill="hold" grpId="7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" fill="hold"/>
                                        <p:tgtEl>
                                          <p:spTgt spid="5018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4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" fill="hold"/>
                                        <p:tgtEl>
                                          <p:spTgt spid="5018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" fill="hold"/>
                                        <p:tgtEl>
                                          <p:spTgt spid="5018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4" presetClass="entr" presetSubtype="0" fill="hold" grpId="8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" fill="hold"/>
                                        <p:tgtEl>
                                          <p:spTgt spid="5018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50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4" presetClass="entr" presetSubtype="16" fill="hold" grpId="1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3" dur="500"/>
                                        <p:tgtEl>
                                          <p:spTgt spid="50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65" presetID="3" presetClass="entr" presetSubtype="10" fill="hold" grpId="15" nodeType="afterEffect"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50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4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" fill="hold"/>
                                        <p:tgtEl>
                                          <p:spTgt spid="5018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4" presetClass="entr" presetSubtype="0" fill="hold" grpId="1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" fill="hold"/>
                                        <p:tgtEl>
                                          <p:spTgt spid="5019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24" presetClass="entr" presetSubtype="0" fill="hold" grpId="1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" fill="hold"/>
                                        <p:tgtEl>
                                          <p:spTgt spid="5019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1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50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50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9" grpId="0"/>
      <p:bldP spid="50180" grpId="1"/>
      <p:bldP spid="50181" grpId="2"/>
      <p:bldP spid="50182" grpId="3"/>
      <p:bldP spid="50183" grpId="4"/>
      <p:bldP spid="50184" grpId="5"/>
      <p:bldP spid="50185" grpId="6" animBg="1"/>
      <p:bldP spid="50186" grpId="7"/>
      <p:bldP spid="50187" grpId="8"/>
      <p:bldP spid="50188" grpId="9" animBg="1"/>
      <p:bldP spid="50189" grpId="10" animBg="1"/>
      <p:bldP spid="50190" grpId="11" animBg="1"/>
      <p:bldP spid="50191" grpId="12"/>
      <p:bldP spid="50192" grpId="13" animBg="1"/>
      <p:bldP spid="50193" grpId="14" animBg="1"/>
      <p:bldP spid="50194" grpId="15"/>
      <p:bldP spid="50195" grpId="16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背景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635" y="7620"/>
            <a:ext cx="12207240" cy="6850380"/>
          </a:xfrm>
          <a:prstGeom prst="rect">
            <a:avLst/>
          </a:prstGeom>
        </p:spPr>
      </p:pic>
      <p:sp>
        <p:nvSpPr>
          <p:cNvPr id="5120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524000" y="952500"/>
            <a:ext cx="7772400" cy="53340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仿宋" charset="-122"/>
                <a:ea typeface="仿宋" panose="02010609060101010101" charset="-122"/>
                <a:cs typeface="仿宋" panose="02010609060101010101" charset="-122"/>
                <a:sym typeface="Arial" pitchFamily="34" charset="0"/>
              </a:rPr>
              <a:t>3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仿宋" charset="-122"/>
                <a:ea typeface="仿宋" panose="02010609060101010101" charset="-122"/>
                <a:cs typeface="仿宋" panose="02010609060101010101" charset="-122"/>
                <a:sym typeface="Arial" pitchFamily="34" charset="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仿宋" charset="-122"/>
                <a:ea typeface="仿宋" panose="02010609060101010101" charset="-122"/>
                <a:cs typeface="仿宋" panose="02010609060101010101" charset="-122"/>
                <a:sym typeface="Arial" pitchFamily="34" charset="0"/>
              </a:rPr>
              <a:t>《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仿宋" charset="-122"/>
                <a:ea typeface="仿宋" panose="02010609060101010101" charset="-122"/>
                <a:cs typeface="仿宋" panose="02010609060101010101" charset="-122"/>
                <a:sym typeface="Arial" pitchFamily="34" charset="0"/>
              </a:rPr>
              <a:t>氓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仿宋" charset="-122"/>
                <a:ea typeface="仿宋" panose="02010609060101010101" charset="-122"/>
                <a:cs typeface="仿宋" panose="02010609060101010101" charset="-122"/>
                <a:sym typeface="Arial" pitchFamily="34" charset="0"/>
              </a:rPr>
              <a:t>》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仿宋" charset="-122"/>
                <a:ea typeface="仿宋" panose="02010609060101010101" charset="-122"/>
                <a:cs typeface="仿宋" panose="02010609060101010101" charset="-122"/>
                <a:sym typeface="Arial" pitchFamily="34" charset="0"/>
              </a:rPr>
              <a:t>中哪些诗句是比兴句？好处是什么？</a:t>
            </a:r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0" y="1531938"/>
            <a:ext cx="7620000" cy="1828800"/>
          </a:xfr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ea typeface="楷体" panose="02010609060101010101" charset="-122"/>
                <a:cs typeface="+mn-cs"/>
                <a:sym typeface="Arial" pitchFamily="34" charset="0"/>
              </a:rPr>
              <a:t>比：“以彼物喻此物”，即打比方。</a:t>
            </a:r>
          </a:p>
          <a:p>
            <a:pPr marL="228600" marR="0" lvl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ea typeface="楷体" panose="02010609060101010101" charset="-122"/>
                <a:cs typeface="+mn-cs"/>
                <a:sym typeface="Arial" pitchFamily="34" charset="0"/>
              </a:rPr>
              <a:t>兴：“先言他物，以引起所咏之辞”，即先描</a:t>
            </a:r>
          </a:p>
          <a:p>
            <a:pPr marL="228600" marR="0" lvl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ea typeface="楷体" panose="02010609060101010101" charset="-122"/>
                <a:cs typeface="+mn-cs"/>
                <a:sym typeface="Arial" pitchFamily="34" charset="0"/>
              </a:rPr>
              <a:t>     写其他事物以引起正题。</a:t>
            </a:r>
          </a:p>
        </p:txBody>
      </p:sp>
      <p:sp>
        <p:nvSpPr>
          <p:cNvPr id="51204" name="Rectangle 8"/>
          <p:cNvSpPr>
            <a:spLocks noChangeArrowheads="1"/>
          </p:cNvSpPr>
          <p:nvPr/>
        </p:nvSpPr>
        <p:spPr bwMode="auto">
          <a:xfrm>
            <a:off x="2209800" y="3360738"/>
            <a:ext cx="7543800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ea typeface="楷体" panose="02010609060101010101" charset="-122"/>
                <a:cs typeface="+mn-cs"/>
                <a:sym typeface="Arial" pitchFamily="34" charset="0"/>
              </a:rPr>
              <a:t> 桑之未落，其叶沃若。于嗟鸠兮，无食桑葚。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ea typeface="楷体" panose="02010609060101010101" charset="-122"/>
                <a:cs typeface="+mn-cs"/>
                <a:sym typeface="Arial" pitchFamily="34" charset="0"/>
              </a:rPr>
              <a:t> 于嗟女兮，无与士耽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ea typeface="楷体" panose="02010609060101010101" charset="-122"/>
                <a:cs typeface="+mn-cs"/>
                <a:sym typeface="Arial" pitchFamily="34" charset="0"/>
              </a:rPr>
              <a:t>! 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ea typeface="楷体" panose="02010609060101010101" charset="-122"/>
                <a:cs typeface="+mn-cs"/>
                <a:sym typeface="Arial" pitchFamily="34" charset="0"/>
              </a:rPr>
              <a:t>士之耽兮，犹可说也。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ea typeface="楷体" panose="02010609060101010101" charset="-122"/>
                <a:cs typeface="+mn-cs"/>
                <a:sym typeface="Arial" pitchFamily="34" charset="0"/>
              </a:rPr>
              <a:t> 女之耽兮，不可说也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ea typeface="楷体" panose="02010609060101010101" charset="-122"/>
                <a:cs typeface="+mn-cs"/>
                <a:sym typeface="Arial" pitchFamily="34" charset="0"/>
              </a:rPr>
              <a:t>!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ea typeface="楷体" panose="02010609060101010101" charset="-122"/>
                <a:cs typeface="+mn-cs"/>
                <a:sym typeface="Arial" pitchFamily="34" charset="0"/>
              </a:rPr>
              <a:t> 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ea typeface="楷体" panose="02010609060101010101" charset="-122"/>
                <a:cs typeface="+mn-cs"/>
                <a:sym typeface="Arial" pitchFamily="34" charset="0"/>
              </a:rPr>
              <a:t>桑之落矣，其黄而陨。自我徂尔，三岁食贫。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ea typeface="楷体" panose="02010609060101010101" charset="-122"/>
                <a:cs typeface="+mn-cs"/>
                <a:sym typeface="Arial" pitchFamily="34" charset="0"/>
              </a:rPr>
              <a:t> 淇水汤汤，渐车帷裳。女也不爽，士贰其行。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ea typeface="楷体" panose="02010609060101010101" charset="-122"/>
                <a:cs typeface="+mn-cs"/>
                <a:sym typeface="Arial" pitchFamily="34" charset="0"/>
              </a:rPr>
              <a:t> 士也罔极，二三其德。 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51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51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背景图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1590" y="3810"/>
            <a:ext cx="12240895" cy="6853555"/>
          </a:xfrm>
          <a:prstGeom prst="rect">
            <a:avLst/>
          </a:prstGeom>
        </p:spPr>
      </p:pic>
      <p:sp>
        <p:nvSpPr>
          <p:cNvPr id="52226" name="Text Box 2"/>
          <p:cNvSpPr txBox="1">
            <a:spLocks noChangeArrowheads="1"/>
          </p:cNvSpPr>
          <p:nvPr/>
        </p:nvSpPr>
        <p:spPr bwMode="auto">
          <a:xfrm>
            <a:off x="1752600" y="1344613"/>
            <a:ext cx="4133850" cy="2247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ea typeface="楷体" panose="02010609060101010101" charset="-122"/>
                <a:cs typeface="+mn-cs"/>
                <a:sym typeface="Arial" pitchFamily="34" charset="0"/>
              </a:rPr>
              <a:t>桑未落：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ea typeface="楷体" panose="02010609060101010101" charset="-122"/>
                <a:cs typeface="+mn-cs"/>
                <a:sym typeface="Arial" pitchFamily="34" charset="0"/>
              </a:rPr>
              <a:t>①比喻女子的年轻貌美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ea typeface="楷体" panose="02010609060101010101" charset="-122"/>
                <a:cs typeface="+mn-cs"/>
                <a:sym typeface="Arial" pitchFamily="34" charset="0"/>
              </a:rPr>
              <a:t>②比喻男子的钟情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ea typeface="楷体" panose="02010609060101010101" charset="-122"/>
                <a:cs typeface="+mn-cs"/>
                <a:sym typeface="Arial" pitchFamily="34" charset="0"/>
              </a:rPr>
              <a:t>③比喻恋爱及新婚的甜美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itchFamily="34" charset="0"/>
              <a:ea typeface="楷体" panose="02010609060101010101" charset="-122"/>
              <a:cs typeface="+mn-cs"/>
              <a:sym typeface="Arial" pitchFamily="34" charset="0"/>
            </a:endParaRPr>
          </a:p>
        </p:txBody>
      </p:sp>
      <p:sp>
        <p:nvSpPr>
          <p:cNvPr id="52227" name="Text Box 3"/>
          <p:cNvSpPr txBox="1">
            <a:spLocks noChangeArrowheads="1"/>
          </p:cNvSpPr>
          <p:nvPr/>
        </p:nvSpPr>
        <p:spPr bwMode="auto">
          <a:xfrm>
            <a:off x="6838950" y="1344613"/>
            <a:ext cx="5651500" cy="181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ea typeface="楷体" panose="02010609060101010101" charset="-122"/>
                <a:cs typeface="+mn-cs"/>
                <a:sym typeface="Arial" pitchFamily="34" charset="0"/>
              </a:rPr>
              <a:t>桑之落：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ea typeface="楷体" panose="02010609060101010101" charset="-122"/>
                <a:cs typeface="+mn-cs"/>
                <a:sym typeface="Arial" pitchFamily="34" charset="0"/>
              </a:rPr>
              <a:t>①比喻女子的年老色衰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ea typeface="楷体" panose="02010609060101010101" charset="-122"/>
                <a:cs typeface="+mn-cs"/>
                <a:sym typeface="Arial" pitchFamily="34" charset="0"/>
              </a:rPr>
              <a:t>②比喻男子的始乱终弃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ea typeface="楷体" panose="02010609060101010101" charset="-122"/>
                <a:cs typeface="+mn-cs"/>
                <a:sym typeface="Arial" pitchFamily="34" charset="0"/>
              </a:rPr>
              <a:t>③比喻爱情的消逝</a:t>
            </a:r>
          </a:p>
        </p:txBody>
      </p:sp>
      <p:sp>
        <p:nvSpPr>
          <p:cNvPr id="52228" name="Text Box 4"/>
          <p:cNvSpPr txBox="1">
            <a:spLocks noChangeArrowheads="1"/>
          </p:cNvSpPr>
          <p:nvPr/>
        </p:nvSpPr>
        <p:spPr bwMode="auto">
          <a:xfrm>
            <a:off x="1295400" y="4117975"/>
            <a:ext cx="4419600" cy="585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ea typeface="楷体" panose="02010609060101010101" charset="-122"/>
                <a:cs typeface="+mn-cs"/>
                <a:sym typeface="Arial" pitchFamily="34" charset="0"/>
              </a:rPr>
              <a:t>于嗟鸠兮，无食桑葚。</a:t>
            </a:r>
          </a:p>
        </p:txBody>
      </p:sp>
      <p:sp>
        <p:nvSpPr>
          <p:cNvPr id="52229" name="AutoShape 5"/>
          <p:cNvSpPr>
            <a:spLocks noChangeArrowheads="1"/>
          </p:cNvSpPr>
          <p:nvPr/>
        </p:nvSpPr>
        <p:spPr bwMode="auto">
          <a:xfrm rot="16200000">
            <a:off x="5680075" y="3922713"/>
            <a:ext cx="414338" cy="976313"/>
          </a:xfrm>
          <a:prstGeom prst="downArrow">
            <a:avLst>
              <a:gd name="adj1" fmla="val 50000"/>
              <a:gd name="adj2" fmla="val 58908"/>
            </a:avLst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 vert="eaVert" wrap="none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itchFamily="34" charset="0"/>
              <a:ea typeface="楷体" panose="02010609060101010101" charset="-122"/>
              <a:cs typeface="+mn-cs"/>
              <a:sym typeface="Arial" pitchFamily="34" charset="0"/>
            </a:endParaRPr>
          </a:p>
        </p:txBody>
      </p:sp>
      <p:sp>
        <p:nvSpPr>
          <p:cNvPr id="52230" name="Rectangle 6"/>
          <p:cNvSpPr>
            <a:spLocks noGrp="1" noChangeArrowheads="1"/>
          </p:cNvSpPr>
          <p:nvPr>
            <p:ph idx="1"/>
          </p:nvPr>
        </p:nvSpPr>
        <p:spPr>
          <a:xfrm>
            <a:off x="6705600" y="3978275"/>
            <a:ext cx="3886200" cy="863600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1440" tIns="45720" rIns="91440" bIns="45720" rtlCol="0">
            <a:no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ea typeface="楷体" panose="02010609060101010101" charset="-122"/>
                <a:cs typeface="+mn-cs"/>
                <a:sym typeface="Arial" pitchFamily="34" charset="0"/>
              </a:rPr>
              <a:t>  斑鸠贪食桑葚喻女子沉溺于爱情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52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2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2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6" grpId="0"/>
      <p:bldP spid="52227" grpId="1"/>
      <p:bldP spid="52228" grpId="2"/>
      <p:bldP spid="52230" grpId="3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背景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" y="-3175"/>
            <a:ext cx="12189460" cy="6861175"/>
          </a:xfrm>
          <a:prstGeom prst="rect">
            <a:avLst/>
          </a:prstGeom>
        </p:spPr>
      </p:pic>
      <p:sp>
        <p:nvSpPr>
          <p:cNvPr id="57346" name="Text Box 2"/>
          <p:cNvSpPr txBox="1">
            <a:spLocks noChangeArrowheads="1"/>
          </p:cNvSpPr>
          <p:nvPr/>
        </p:nvSpPr>
        <p:spPr bwMode="auto">
          <a:xfrm>
            <a:off x="1887220" y="696595"/>
            <a:ext cx="8153400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仿宋" charset="-122"/>
                <a:ea typeface="仿宋" panose="02010609060101010101" charset="-122"/>
                <a:cs typeface="仿宋" panose="02010609060101010101" charset="-122"/>
                <a:sym typeface="Arial" pitchFamily="34" charset="0"/>
              </a:rPr>
              <a:t>    4</a:t>
            </a:r>
            <a:r>
              <a: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仿宋" charset="-122"/>
                <a:ea typeface="仿宋" panose="02010609060101010101" charset="-122"/>
                <a:cs typeface="仿宋" panose="02010609060101010101" charset="-122"/>
                <a:sym typeface="Arial" pitchFamily="34" charset="0"/>
              </a:rPr>
              <a:t>、你如何看待女主人公的婚姻悲剧？</a:t>
            </a:r>
          </a:p>
        </p:txBody>
      </p:sp>
      <p:sp>
        <p:nvSpPr>
          <p:cNvPr id="57347" name="Text Box 3"/>
          <p:cNvSpPr txBox="1">
            <a:spLocks noChangeArrowheads="1"/>
          </p:cNvSpPr>
          <p:nvPr/>
        </p:nvSpPr>
        <p:spPr bwMode="auto">
          <a:xfrm>
            <a:off x="1396048" y="1483360"/>
            <a:ext cx="8153400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ea typeface="楷体" panose="02010609060101010101" charset="-122"/>
                <a:cs typeface="+mn-cs"/>
                <a:sym typeface="Arial" pitchFamily="34" charset="0"/>
              </a:rPr>
              <a:t>    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ea typeface="楷体" panose="02010609060101010101" charset="-122"/>
                <a:cs typeface="+mn-cs"/>
                <a:sym typeface="Arial" pitchFamily="34" charset="0"/>
              </a:rPr>
              <a:t>女主人公的悲剧具有一定的必然性和普遍性，这是由社会特点决定的。在男权社会中，女性在经济、政治上都处于附属地位，她们的生活天地都很狭小，生活的幸福与否都维系在丈夫身上，，如果遇上一个对感情、对家庭不负责任的丈夫，那她的悲剧是不可避免的。 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73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-23495" y="-17780"/>
            <a:ext cx="12215495" cy="6884670"/>
          </a:xfrm>
          <a:prstGeom prst="rect">
            <a:avLst/>
          </a:prstGeom>
          <a:solidFill>
            <a:schemeClr val="bg1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442595"/>
            <a:ext cx="12202795" cy="596392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tx1"/>
              </a:solidFill>
            </a:endParaRPr>
          </a:p>
        </p:txBody>
      </p:sp>
      <p:sp>
        <p:nvSpPr>
          <p:cNvPr id="5" name="图文框 4"/>
          <p:cNvSpPr/>
          <p:nvPr/>
        </p:nvSpPr>
        <p:spPr>
          <a:xfrm>
            <a:off x="125261" y="586409"/>
            <a:ext cx="11941479" cy="5685182"/>
          </a:xfrm>
          <a:prstGeom prst="frame">
            <a:avLst>
              <a:gd name="adj1" fmla="val 524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字魂73号-江南手书" panose="00000500000000000000" pitchFamily="2" charset="-122"/>
              <a:ea typeface="字魂73号-江南手书" panose="00000500000000000000" pitchFamily="2" charset="-122"/>
              <a:sym typeface="字魂73号-江南手书" panose="00000500000000000000" pitchFamily="2" charset="-122"/>
            </a:endParaRPr>
          </a:p>
        </p:txBody>
      </p:sp>
      <p:pic>
        <p:nvPicPr>
          <p:cNvPr id="44" name="图片 4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969135" cy="196913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3415" y="218440"/>
            <a:ext cx="2648585" cy="3069590"/>
          </a:xfrm>
          <a:prstGeom prst="rect">
            <a:avLst/>
          </a:prstGeom>
        </p:spPr>
      </p:pic>
      <p:sp>
        <p:nvSpPr>
          <p:cNvPr id="62467" name="Rectangle 3"/>
          <p:cNvSpPr>
            <a:spLocks noGrp="1" noChangeArrowheads="1"/>
          </p:cNvSpPr>
          <p:nvPr>
            <p:ph idx="1"/>
          </p:nvPr>
        </p:nvSpPr>
        <p:spPr>
          <a:xfrm>
            <a:off x="1541780" y="1154113"/>
            <a:ext cx="8915400" cy="4111625"/>
          </a:xfrm>
          <a:ln>
            <a:solidFill>
              <a:schemeClr val="tx1"/>
            </a:solidFill>
            <a:miter lim="800000"/>
          </a:ln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ea typeface="楷体" panose="02010609060101010101" charset="-122"/>
                <a:cs typeface="+mn-cs"/>
                <a:sym typeface="Arial" pitchFamily="34" charset="0"/>
              </a:rPr>
              <a:t>♫ 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ea typeface="楷体" panose="02010609060101010101" charset="-122"/>
                <a:cs typeface="+mn-cs"/>
                <a:sym typeface="Arial" pitchFamily="34" charset="0"/>
              </a:rPr>
              <a:t>《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ea typeface="楷体" panose="02010609060101010101" charset="-122"/>
                <a:cs typeface="+mn-cs"/>
                <a:sym typeface="Arial" pitchFamily="34" charset="0"/>
              </a:rPr>
              <a:t>氓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ea typeface="楷体" panose="02010609060101010101" charset="-122"/>
                <a:cs typeface="+mn-cs"/>
                <a:sym typeface="Arial" pitchFamily="34" charset="0"/>
              </a:rPr>
              <a:t>》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ea typeface="楷体" panose="02010609060101010101" charset="-122"/>
                <a:cs typeface="+mn-cs"/>
                <a:sym typeface="Arial" pitchFamily="34" charset="0"/>
              </a:rPr>
              <a:t>中的女主人公为什么被遗弃呢？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ea typeface="楷体" panose="02010609060101010101" charset="-122"/>
                <a:cs typeface="+mn-cs"/>
                <a:sym typeface="Arial" pitchFamily="34" charset="0"/>
              </a:rPr>
              <a:t>     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ea typeface="楷体" panose="02010609060101010101" charset="-122"/>
                <a:cs typeface="+mn-cs"/>
                <a:sym typeface="Arial" pitchFamily="34" charset="0"/>
              </a:rPr>
              <a:t>这个问题关系到对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ea typeface="楷体" panose="02010609060101010101" charset="-122"/>
                <a:cs typeface="+mn-cs"/>
                <a:sym typeface="Arial" pitchFamily="34" charset="0"/>
              </a:rPr>
              <a:t>《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ea typeface="楷体" panose="02010609060101010101" charset="-122"/>
                <a:cs typeface="+mn-cs"/>
                <a:sym typeface="Arial" pitchFamily="34" charset="0"/>
              </a:rPr>
              <a:t>氓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ea typeface="楷体" panose="02010609060101010101" charset="-122"/>
                <a:cs typeface="+mn-cs"/>
                <a:sym typeface="Arial" pitchFamily="34" charset="0"/>
              </a:rPr>
              <a:t>》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ea typeface="楷体" panose="02010609060101010101" charset="-122"/>
                <a:cs typeface="+mn-cs"/>
                <a:sym typeface="Arial" pitchFamily="34" charset="0"/>
              </a:rPr>
              <a:t>中那个男子（士）的形象的理解，可从以下几个方面思考：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ea typeface="楷体" panose="02010609060101010101" charset="-122"/>
                <a:cs typeface="+mn-cs"/>
                <a:sym typeface="Arial" pitchFamily="34" charset="0"/>
              </a:rPr>
              <a:t>    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ea typeface="楷体" panose="02010609060101010101" charset="-122"/>
                <a:cs typeface="+mn-cs"/>
                <a:sym typeface="Arial" pitchFamily="34" charset="0"/>
              </a:rPr>
              <a:t>1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ea typeface="楷体" panose="02010609060101010101" charset="-122"/>
                <a:cs typeface="+mn-cs"/>
                <a:sym typeface="Arial" pitchFamily="34" charset="0"/>
              </a:rPr>
              <a:t>、 “士”之变心说。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ea typeface="楷体" panose="02010609060101010101" charset="-122"/>
                <a:cs typeface="+mn-cs"/>
                <a:sym typeface="Arial" pitchFamily="34" charset="0"/>
              </a:rPr>
              <a:t>      “士贰其行”“士也罔极，二三其德”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ea typeface="楷体" panose="02010609060101010101" charset="-122"/>
                <a:cs typeface="+mn-cs"/>
                <a:sym typeface="Arial" pitchFamily="34" charset="0"/>
              </a:rPr>
              <a:t>    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ea typeface="楷体" panose="02010609060101010101" charset="-122"/>
                <a:cs typeface="+mn-cs"/>
                <a:sym typeface="Arial" pitchFamily="34" charset="0"/>
              </a:rPr>
              <a:t>2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ea typeface="楷体" panose="02010609060101010101" charset="-122"/>
                <a:cs typeface="+mn-cs"/>
                <a:sym typeface="Arial" pitchFamily="34" charset="0"/>
              </a:rPr>
              <a:t>、社会道德说。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ea typeface="楷体" panose="02010609060101010101" charset="-122"/>
                <a:cs typeface="+mn-cs"/>
                <a:sym typeface="Arial" pitchFamily="34" charset="0"/>
              </a:rPr>
              <a:t>      “兄弟不知，咥其笑矣”这是由当时的社会风俗、人们的爱情观所造成的。从诗歌内容来看，两人婚后并无子女，这也可能导致他人对女主人公的非议！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3000">
        <p:random/>
      </p:transition>
    </mc:Choice>
    <mc:Fallback xmlns:p15="http://schemas.microsoft.com/office/powerpoint/2012/main" xmlns="">
      <p:transition spd="slow" advClick="0" advTm="3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2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2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24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24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24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24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7" grpId="0" uiExpand="1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-23495" y="-17780"/>
            <a:ext cx="12215495" cy="6884670"/>
          </a:xfrm>
          <a:prstGeom prst="rect">
            <a:avLst/>
          </a:prstGeom>
          <a:solidFill>
            <a:schemeClr val="bg1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442595"/>
            <a:ext cx="12202795" cy="596392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tx1"/>
              </a:solidFill>
            </a:endParaRPr>
          </a:p>
        </p:txBody>
      </p:sp>
      <p:sp>
        <p:nvSpPr>
          <p:cNvPr id="5" name="图文框 4"/>
          <p:cNvSpPr/>
          <p:nvPr/>
        </p:nvSpPr>
        <p:spPr>
          <a:xfrm>
            <a:off x="125261" y="586409"/>
            <a:ext cx="11941479" cy="5685182"/>
          </a:xfrm>
          <a:prstGeom prst="frame">
            <a:avLst>
              <a:gd name="adj1" fmla="val 524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字魂73号-江南手书" panose="00000500000000000000" pitchFamily="2" charset="-122"/>
              <a:ea typeface="字魂73号-江南手书" panose="00000500000000000000" pitchFamily="2" charset="-122"/>
              <a:sym typeface="字魂73号-江南手书" panose="00000500000000000000" pitchFamily="2" charset="-122"/>
            </a:endParaRPr>
          </a:p>
        </p:txBody>
      </p:sp>
      <p:pic>
        <p:nvPicPr>
          <p:cNvPr id="44" name="图片 4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969135" cy="196913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3415" y="218440"/>
            <a:ext cx="2648585" cy="3069590"/>
          </a:xfrm>
          <a:prstGeom prst="rect">
            <a:avLst/>
          </a:prstGeom>
        </p:spPr>
      </p:pic>
      <p:sp>
        <p:nvSpPr>
          <p:cNvPr id="63491" name="Rectangle 3"/>
          <p:cNvSpPr>
            <a:spLocks noGrp="1" noChangeArrowheads="1"/>
          </p:cNvSpPr>
          <p:nvPr>
            <p:ph idx="1"/>
          </p:nvPr>
        </p:nvSpPr>
        <p:spPr>
          <a:xfrm>
            <a:off x="1513205" y="1231900"/>
            <a:ext cx="8610600" cy="3806825"/>
          </a:xfrm>
          <a:ln>
            <a:solidFill>
              <a:schemeClr val="tx1"/>
            </a:solidFill>
            <a:miter lim="800000"/>
          </a:ln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ea typeface="楷体" panose="02010609060101010101" charset="-122"/>
                <a:cs typeface="+mn-cs"/>
                <a:sym typeface="Arial" pitchFamily="34" charset="0"/>
              </a:rPr>
              <a:t>♫ 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ea typeface="楷体" panose="02010609060101010101" charset="-122"/>
                <a:cs typeface="+mn-cs"/>
                <a:sym typeface="Arial" pitchFamily="34" charset="0"/>
              </a:rPr>
              <a:t>3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ea typeface="楷体" panose="02010609060101010101" charset="-122"/>
                <a:cs typeface="+mn-cs"/>
                <a:sym typeface="Arial" pitchFamily="34" charset="0"/>
              </a:rPr>
              <a:t>、 社会制度说。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ea typeface="楷体" panose="02010609060101010101" charset="-122"/>
                <a:cs typeface="+mn-cs"/>
                <a:sym typeface="Arial" pitchFamily="34" charset="0"/>
              </a:rPr>
              <a:t>      “自我徂尔，三岁食贫。”到“言既遂矣，至于暴矣。”由贫富的变化引发婚姻危机，可以看出当时的婚姻制度是建筑在经济之上。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ea typeface="楷体" panose="02010609060101010101" charset="-122"/>
                <a:cs typeface="+mn-cs"/>
                <a:sym typeface="Arial" pitchFamily="34" charset="0"/>
              </a:rPr>
              <a:t>    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ea typeface="楷体" panose="02010609060101010101" charset="-122"/>
                <a:cs typeface="+mn-cs"/>
                <a:sym typeface="Arial" pitchFamily="34" charset="0"/>
              </a:rPr>
              <a:t>4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ea typeface="楷体" panose="02010609060101010101" charset="-122"/>
                <a:cs typeface="+mn-cs"/>
                <a:sym typeface="Arial" pitchFamily="34" charset="0"/>
              </a:rPr>
              <a:t>、年老色衰说。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ea typeface="楷体" panose="02010609060101010101" charset="-122"/>
                <a:cs typeface="+mn-cs"/>
                <a:sym typeface="Arial" pitchFamily="34" charset="0"/>
              </a:rPr>
              <a:t>      “三岁为妇，靡室劳矣；夙兴夜寐，靡有朝矣。”年老色衰，引起“士”的变心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3000">
        <p:random/>
      </p:transition>
    </mc:Choice>
    <mc:Fallback xmlns:p15="http://schemas.microsoft.com/office/powerpoint/2012/main" xmlns="">
      <p:transition spd="slow" advClick="0" advTm="3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3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34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34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34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34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34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34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1" grpId="0" uiExpand="1" build="p" advAuto="100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-23495" y="-17780"/>
            <a:ext cx="12215495" cy="6884670"/>
          </a:xfrm>
          <a:prstGeom prst="rect">
            <a:avLst/>
          </a:prstGeom>
          <a:solidFill>
            <a:schemeClr val="bg1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447040"/>
            <a:ext cx="12202795" cy="596392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图文框 4"/>
          <p:cNvSpPr/>
          <p:nvPr/>
        </p:nvSpPr>
        <p:spPr>
          <a:xfrm>
            <a:off x="125261" y="586409"/>
            <a:ext cx="11941479" cy="5685182"/>
          </a:xfrm>
          <a:prstGeom prst="frame">
            <a:avLst>
              <a:gd name="adj1" fmla="val 524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字魂73号-江南手书" panose="00000500000000000000" pitchFamily="2" charset="-122"/>
              <a:ea typeface="字魂73号-江南手书" panose="00000500000000000000" pitchFamily="2" charset="-122"/>
              <a:sym typeface="字魂73号-江南手书" panose="000005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02970" y="3075305"/>
            <a:ext cx="10114280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(</a:t>
            </a:r>
            <a:r>
              <a:rPr lang="zh-CN" altLang="en-US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1</a:t>
            </a:r>
            <a:r>
              <a:rPr lang="zh-CN" altLang="en-US" sz="20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)</a:t>
            </a:r>
            <a:r>
              <a:rPr lang="zh-CN" altLang="en-US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依据</a:t>
            </a:r>
            <a:r>
              <a:rPr lang="zh-CN" altLang="en-US" sz="20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"</a:t>
            </a:r>
            <a:r>
              <a:rPr lang="zh-CN" altLang="en-US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送</a:t>
            </a:r>
            <a:r>
              <a:rPr lang="zh-CN" altLang="en-US" sz="20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”“</a:t>
            </a:r>
            <a:r>
              <a:rPr lang="zh-CN" altLang="en-US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将</a:t>
            </a:r>
            <a:r>
              <a:rPr lang="zh-CN" altLang="en-US" sz="20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”“</a:t>
            </a:r>
            <a:r>
              <a:rPr lang="zh-CN" altLang="en-US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乘</a:t>
            </a:r>
            <a:r>
              <a:rPr lang="zh-CN" altLang="en-US" sz="20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”“</a:t>
            </a:r>
            <a:r>
              <a:rPr lang="zh-CN" altLang="en-US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望</a:t>
            </a:r>
            <a:r>
              <a:rPr lang="zh-CN" altLang="en-US" sz="20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”“</a:t>
            </a:r>
            <a:r>
              <a:rPr lang="zh-CN" altLang="en-US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泣涕</a:t>
            </a:r>
            <a:r>
              <a:rPr lang="zh-CN" altLang="en-US" sz="20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”“</a:t>
            </a:r>
            <a:r>
              <a:rPr lang="zh-CN" altLang="en-US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耽</a:t>
            </a:r>
            <a:r>
              <a:rPr lang="zh-CN" altLang="en-US" sz="20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”</a:t>
            </a:r>
            <a:r>
              <a:rPr lang="zh-CN" altLang="en-US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等可以看出这个女子善良多情</a:t>
            </a:r>
            <a:r>
              <a:rPr lang="zh-CN" altLang="en-US" sz="20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、</a:t>
            </a:r>
            <a:r>
              <a:rPr lang="zh-CN" altLang="en-US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淳朴天真</a:t>
            </a:r>
            <a:r>
              <a:rPr lang="zh-CN" altLang="en-US" sz="20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     </a:t>
            </a:r>
            <a:r>
              <a:rPr lang="zh-CN" altLang="en-US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清人方玉润评</a:t>
            </a:r>
            <a:r>
              <a:rPr lang="zh-CN" altLang="en-US" sz="20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:“</a:t>
            </a:r>
            <a:r>
              <a:rPr lang="zh-CN" altLang="en-US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不见则忧</a:t>
            </a:r>
            <a:r>
              <a:rPr lang="zh-CN" altLang="en-US" sz="20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， </a:t>
            </a:r>
            <a:r>
              <a:rPr lang="zh-CN" altLang="en-US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既见则喜</a:t>
            </a:r>
            <a:r>
              <a:rPr lang="zh-CN" altLang="en-US" sz="20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，</a:t>
            </a:r>
            <a:r>
              <a:rPr lang="zh-CN" altLang="en-US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夫情之所不容己者</a:t>
            </a:r>
            <a:r>
              <a:rPr lang="zh-CN" altLang="en-US" sz="20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，</a:t>
            </a:r>
            <a:r>
              <a:rPr lang="zh-CN" altLang="en-US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女殆痴于情者耳</a:t>
            </a:r>
            <a:r>
              <a:rPr lang="zh-CN" altLang="en-US" sz="20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。</a:t>
            </a:r>
          </a:p>
        </p:txBody>
      </p:sp>
      <p:sp>
        <p:nvSpPr>
          <p:cNvPr id="9" name="矩形 8"/>
          <p:cNvSpPr/>
          <p:nvPr/>
        </p:nvSpPr>
        <p:spPr>
          <a:xfrm>
            <a:off x="902970" y="3858895"/>
            <a:ext cx="8304530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(</a:t>
            </a:r>
            <a:r>
              <a:rPr lang="zh-CN" altLang="en-US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2</a:t>
            </a:r>
            <a:r>
              <a:rPr lang="zh-CN" altLang="en-US" sz="20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) “</a:t>
            </a:r>
            <a:r>
              <a:rPr lang="zh-CN" altLang="en-US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靡室劳矣</a:t>
            </a:r>
            <a:r>
              <a:rPr lang="zh-CN" altLang="en-US" sz="20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” “</a:t>
            </a:r>
            <a:r>
              <a:rPr lang="zh-CN" altLang="en-US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夙兴夜寐</a:t>
            </a:r>
            <a:r>
              <a:rPr lang="zh-CN" altLang="en-US" sz="20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” ...</a:t>
            </a:r>
            <a:r>
              <a:rPr lang="zh-CN" altLang="en-US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说明</a:t>
            </a:r>
            <a:r>
              <a:rPr lang="zh-CN" altLang="en-US" sz="20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“</a:t>
            </a:r>
            <a:r>
              <a:rPr lang="zh-CN" altLang="en-US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我</a:t>
            </a:r>
            <a:r>
              <a:rPr lang="zh-CN" altLang="en-US" sz="20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”</a:t>
            </a:r>
            <a:r>
              <a:rPr lang="zh-CN" altLang="en-US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很勤劳</a:t>
            </a:r>
            <a:r>
              <a:rPr lang="zh-CN" altLang="en-US" sz="20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。</a:t>
            </a:r>
          </a:p>
        </p:txBody>
      </p:sp>
      <p:sp>
        <p:nvSpPr>
          <p:cNvPr id="10" name="矩形 9"/>
          <p:cNvSpPr/>
          <p:nvPr/>
        </p:nvSpPr>
        <p:spPr>
          <a:xfrm>
            <a:off x="902970" y="4322445"/>
            <a:ext cx="10114915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(</a:t>
            </a:r>
            <a:r>
              <a:rPr lang="zh-CN" altLang="en-US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3</a:t>
            </a:r>
            <a:r>
              <a:rPr lang="zh-CN" altLang="en-US" sz="20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)</a:t>
            </a:r>
            <a:r>
              <a:rPr lang="zh-CN" altLang="en-US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从</a:t>
            </a:r>
            <a:r>
              <a:rPr lang="zh-CN" altLang="en-US" sz="20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“</a:t>
            </a:r>
            <a:r>
              <a:rPr lang="zh-CN" altLang="en-US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亦已焉哉</a:t>
            </a:r>
            <a:r>
              <a:rPr lang="zh-CN" altLang="en-US" sz="20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”</a:t>
            </a:r>
            <a:r>
              <a:rPr lang="zh-CN" altLang="en-US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看出</a:t>
            </a:r>
            <a:r>
              <a:rPr lang="zh-CN" altLang="en-US" sz="20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“</a:t>
            </a:r>
            <a:r>
              <a:rPr lang="zh-CN" altLang="en-US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我</a:t>
            </a:r>
            <a:r>
              <a:rPr lang="zh-CN" altLang="en-US" sz="20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”</a:t>
            </a:r>
            <a:r>
              <a:rPr lang="zh-CN" altLang="en-US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很刚烈</a:t>
            </a:r>
            <a:r>
              <a:rPr lang="zh-CN" altLang="en-US" sz="20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，</a:t>
            </a:r>
            <a:r>
              <a:rPr lang="zh-CN" altLang="en-US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那个时代的女子被休是很痛苦</a:t>
            </a:r>
            <a:r>
              <a:rPr lang="zh-CN" altLang="en-US" sz="20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，</a:t>
            </a:r>
            <a:r>
              <a:rPr lang="zh-CN" altLang="en-US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很难过的</a:t>
            </a:r>
            <a:r>
              <a:rPr lang="zh-CN" altLang="en-US" sz="20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，</a:t>
            </a:r>
            <a:r>
              <a:rPr lang="zh-CN" altLang="en-US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而这个女子表现得非常勇敢</a:t>
            </a:r>
            <a:r>
              <a:rPr lang="zh-CN" altLang="en-US" sz="20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。</a:t>
            </a:r>
          </a:p>
        </p:txBody>
      </p:sp>
      <p:sp>
        <p:nvSpPr>
          <p:cNvPr id="11" name="矩形 10"/>
          <p:cNvSpPr/>
          <p:nvPr/>
        </p:nvSpPr>
        <p:spPr>
          <a:xfrm>
            <a:off x="902970" y="5260975"/>
            <a:ext cx="9488170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(</a:t>
            </a:r>
            <a:r>
              <a:rPr lang="zh-CN" altLang="en-US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4</a:t>
            </a:r>
            <a:r>
              <a:rPr lang="zh-CN" altLang="en-US" sz="20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)</a:t>
            </a:r>
            <a:r>
              <a:rPr lang="zh-CN" altLang="en-US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美丽</a:t>
            </a:r>
            <a:r>
              <a:rPr lang="zh-CN" altLang="en-US" sz="20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:“</a:t>
            </a:r>
            <a:r>
              <a:rPr lang="zh-CN" altLang="en-US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桑之未落</a:t>
            </a:r>
            <a:r>
              <a:rPr lang="zh-CN" altLang="en-US" sz="20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，</a:t>
            </a:r>
            <a:r>
              <a:rPr lang="zh-CN" altLang="en-US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其叶沃若</a:t>
            </a:r>
            <a:r>
              <a:rPr lang="zh-CN" altLang="en-US" sz="20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”，</a:t>
            </a:r>
            <a:r>
              <a:rPr lang="zh-CN" altLang="en-US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是在写这个女子的容貌</a:t>
            </a:r>
            <a:r>
              <a:rPr lang="zh-CN" altLang="en-US" sz="20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，</a:t>
            </a:r>
            <a:r>
              <a:rPr lang="zh-CN" altLang="en-US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用的是比兴的写法</a:t>
            </a:r>
            <a:r>
              <a:rPr lang="zh-CN" altLang="en-US" sz="20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。</a:t>
            </a:r>
          </a:p>
        </p:txBody>
      </p:sp>
      <p:sp>
        <p:nvSpPr>
          <p:cNvPr id="2" name="矩形 1"/>
          <p:cNvSpPr/>
          <p:nvPr/>
        </p:nvSpPr>
        <p:spPr>
          <a:xfrm>
            <a:off x="804545" y="2477033"/>
            <a:ext cx="3995004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800">
                <a:solidFill>
                  <a:schemeClr val="accent4">
                    <a:lumMod val="50000"/>
                  </a:schemeClr>
                </a:solidFill>
                <a:effectLst/>
                <a:latin typeface="字魂59号-创粗黑" panose="00000500000000000000" charset="-122"/>
                <a:ea typeface="字魂59号-创粗黑" panose="00000500000000000000" charset="-122"/>
              </a:rPr>
              <a:t>明确:</a:t>
            </a:r>
          </a:p>
        </p:txBody>
      </p:sp>
      <p:sp>
        <p:nvSpPr>
          <p:cNvPr id="15" name="矩形 14"/>
          <p:cNvSpPr/>
          <p:nvPr/>
        </p:nvSpPr>
        <p:spPr>
          <a:xfrm>
            <a:off x="639445" y="1721737"/>
            <a:ext cx="60502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chemeClr val="accent4">
                    <a:lumMod val="50000"/>
                  </a:schemeClr>
                </a:solidFill>
                <a:effectLst/>
                <a:latin typeface="字魂59号-创粗黑" panose="00000500000000000000" charset="-122"/>
                <a:ea typeface="字魂59号-创粗黑" panose="00000500000000000000" charset="-122"/>
              </a:rPr>
              <a:t>《氓》中的“我”是一个怎样的形象?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9349" y="-197266"/>
            <a:ext cx="4568496" cy="302621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068" y="3416034"/>
            <a:ext cx="3534597" cy="448146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3000">
        <p:random/>
      </p:transition>
    </mc:Choice>
    <mc:Fallback xmlns:p15="http://schemas.microsoft.com/office/powerpoint/2012/main" xmlns="">
      <p:transition spd="slow" advClick="0" advTm="33000">
        <p:random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-23495" y="-17780"/>
            <a:ext cx="12215495" cy="6884670"/>
          </a:xfrm>
          <a:prstGeom prst="rect">
            <a:avLst/>
          </a:prstGeom>
          <a:solidFill>
            <a:schemeClr val="bg1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447040"/>
            <a:ext cx="12202795" cy="596392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图文框 4"/>
          <p:cNvSpPr/>
          <p:nvPr/>
        </p:nvSpPr>
        <p:spPr>
          <a:xfrm>
            <a:off x="125261" y="586409"/>
            <a:ext cx="11941479" cy="5685182"/>
          </a:xfrm>
          <a:prstGeom prst="frame">
            <a:avLst>
              <a:gd name="adj1" fmla="val 524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字魂73号-江南手书" panose="00000500000000000000" pitchFamily="2" charset="-122"/>
              <a:ea typeface="字魂73号-江南手书" panose="00000500000000000000" pitchFamily="2" charset="-122"/>
              <a:sym typeface="字魂73号-江南手书" panose="00000500000000000000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343650" y="3317875"/>
            <a:ext cx="4326255" cy="2168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《</a:t>
            </a:r>
            <a:r>
              <a:rPr lang="zh-CN" altLang="en-US" sz="180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卫风氓</a:t>
            </a:r>
            <a:r>
              <a:rPr lang="en-US" altLang="zh-CN" sz="16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》</a:t>
            </a:r>
            <a:r>
              <a:rPr lang="zh-CN" altLang="en-US" sz="180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融叙事</a:t>
            </a:r>
            <a:r>
              <a:rPr lang="zh-CN" altLang="en-US" sz="18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</a:rPr>
              <a:t>、</a:t>
            </a:r>
            <a:r>
              <a:rPr lang="zh-CN" altLang="en-US" sz="180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抒情</a:t>
            </a:r>
            <a:r>
              <a:rPr lang="zh-CN" altLang="en-US" sz="18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</a:rPr>
              <a:t>、</a:t>
            </a:r>
            <a:r>
              <a:rPr lang="zh-CN" altLang="en-US" sz="180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议论为一体的诗体格局</a:t>
            </a:r>
            <a:r>
              <a:rPr lang="zh-CN" altLang="en-US" sz="18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</a:rPr>
              <a:t>，</a:t>
            </a:r>
          </a:p>
          <a:p>
            <a:pPr>
              <a:lnSpc>
                <a:spcPct val="150000"/>
              </a:lnSpc>
            </a:pPr>
            <a:r>
              <a:rPr lang="zh-CN" altLang="en-US" sz="180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是它的最大特色</a:t>
            </a:r>
            <a:r>
              <a:rPr lang="zh-CN" altLang="en-US" sz="18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</a:rPr>
              <a:t>，</a:t>
            </a:r>
            <a:r>
              <a:rPr lang="zh-CN" altLang="en-US" sz="180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对我国后世诗歌创作，</a:t>
            </a:r>
          </a:p>
          <a:p>
            <a:pPr>
              <a:lnSpc>
                <a:spcPct val="150000"/>
              </a:lnSpc>
            </a:pPr>
            <a:r>
              <a:rPr lang="zh-CN" altLang="en-US" sz="180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有至为重要的影响</a:t>
            </a:r>
            <a:r>
              <a:rPr lang="zh-CN" altLang="en-US" sz="18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</a:rPr>
              <a:t>，</a:t>
            </a:r>
            <a:r>
              <a:rPr lang="zh-CN" altLang="en-US" sz="180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是《诗经》中最杰出的作品之一</a:t>
            </a:r>
            <a:r>
              <a:rPr lang="zh-CN" altLang="en-US" sz="18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</a:rPr>
              <a:t>。</a:t>
            </a:r>
          </a:p>
        </p:txBody>
      </p:sp>
      <p:sp>
        <p:nvSpPr>
          <p:cNvPr id="12" name="矩形 11"/>
          <p:cNvSpPr/>
          <p:nvPr/>
        </p:nvSpPr>
        <p:spPr>
          <a:xfrm>
            <a:off x="6343649" y="2920051"/>
            <a:ext cx="4325658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000">
                <a:solidFill>
                  <a:schemeClr val="accent4">
                    <a:lumMod val="50000"/>
                  </a:schemeClr>
                </a:solidFill>
                <a:effectLst/>
                <a:latin typeface="字魂59号-创粗黑" panose="00000500000000000000" charset="-122"/>
                <a:ea typeface="字魂59号-创粗黑" panose="00000500000000000000" charset="-122"/>
              </a:rPr>
              <a:t>融叙事、抒情、议论为一体</a:t>
            </a:r>
          </a:p>
        </p:txBody>
      </p:sp>
      <p:sp>
        <p:nvSpPr>
          <p:cNvPr id="13" name="矩形 12"/>
          <p:cNvSpPr/>
          <p:nvPr/>
        </p:nvSpPr>
        <p:spPr>
          <a:xfrm>
            <a:off x="6334125" y="2172875"/>
            <a:ext cx="16052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800">
                <a:solidFill>
                  <a:schemeClr val="accent4">
                    <a:lumMod val="50000"/>
                  </a:schemeClr>
                </a:solidFill>
                <a:effectLst/>
                <a:latin typeface="字魂59号-创粗黑" panose="00000500000000000000" charset="-122"/>
                <a:ea typeface="字魂59号-创粗黑" panose="00000500000000000000" charset="-122"/>
              </a:rPr>
              <a:t>鉴赏要点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01" y="947981"/>
            <a:ext cx="5737434" cy="473995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528" t="36781" r="28837" b="22519"/>
          <a:stretch>
            <a:fillRect/>
          </a:stretch>
        </p:blipFill>
        <p:spPr>
          <a:xfrm>
            <a:off x="207645" y="-9525"/>
            <a:ext cx="657860" cy="356044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249285" y="-164465"/>
            <a:ext cx="3942715" cy="26225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1350" y="3632835"/>
            <a:ext cx="3382645" cy="42894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3000">
        <p:random/>
      </p:transition>
    </mc:Choice>
    <mc:Fallback xmlns:p15="http://schemas.microsoft.com/office/powerpoint/2012/main" xmlns="">
      <p:transition spd="slow" advClick="0" advTm="33000">
        <p:random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-23495" y="-17780"/>
            <a:ext cx="12215495" cy="6884670"/>
          </a:xfrm>
          <a:prstGeom prst="rect">
            <a:avLst/>
          </a:prstGeom>
          <a:solidFill>
            <a:schemeClr val="bg1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447040"/>
            <a:ext cx="12202795" cy="596392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图文框 4"/>
          <p:cNvSpPr/>
          <p:nvPr/>
        </p:nvSpPr>
        <p:spPr>
          <a:xfrm>
            <a:off x="125261" y="586409"/>
            <a:ext cx="11941479" cy="5685182"/>
          </a:xfrm>
          <a:prstGeom prst="frame">
            <a:avLst>
              <a:gd name="adj1" fmla="val 524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字魂73号-江南手书" panose="00000500000000000000" pitchFamily="2" charset="-122"/>
              <a:ea typeface="字魂73号-江南手书" panose="00000500000000000000" pitchFamily="2" charset="-122"/>
              <a:sym typeface="字魂73号-江南手书" panose="000005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355850" y="3084830"/>
            <a:ext cx="4591685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80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婚前</a:t>
            </a:r>
            <a:r>
              <a:rPr lang="en-US" altLang="zh-CN" sz="16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:</a:t>
            </a:r>
            <a:r>
              <a:rPr lang="zh-CN" altLang="en-US" sz="180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 生活幸福</a:t>
            </a:r>
            <a:r>
              <a:rPr lang="zh-CN" altLang="en-US" sz="16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，</a:t>
            </a:r>
            <a:r>
              <a:rPr lang="zh-CN" altLang="en-US" sz="180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性格热情</a:t>
            </a:r>
            <a:r>
              <a:rPr lang="zh-CN" altLang="en-US" sz="16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、</a:t>
            </a:r>
            <a:r>
              <a:rPr lang="zh-CN" altLang="en-US" sz="180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温柔</a:t>
            </a:r>
            <a:r>
              <a:rPr lang="zh-CN" altLang="en-US" sz="16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、</a:t>
            </a:r>
            <a:r>
              <a:rPr lang="zh-CN" altLang="en-US" sz="180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纯真</a:t>
            </a:r>
            <a:r>
              <a:rPr lang="zh-CN" altLang="en-US" sz="16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。</a:t>
            </a:r>
          </a:p>
        </p:txBody>
      </p:sp>
      <p:sp>
        <p:nvSpPr>
          <p:cNvPr id="8" name="矩形 7"/>
          <p:cNvSpPr/>
          <p:nvPr/>
        </p:nvSpPr>
        <p:spPr>
          <a:xfrm>
            <a:off x="982980" y="3351530"/>
            <a:ext cx="1236345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>
                <a:solidFill>
                  <a:schemeClr val="accent4">
                    <a:lumMod val="50000"/>
                  </a:schemeClr>
                </a:solidFill>
                <a:effectLst/>
                <a:latin typeface="字魂59号-创粗黑" panose="00000500000000000000" charset="-122"/>
                <a:ea typeface="字魂59号-创粗黑" panose="00000500000000000000" charset="-122"/>
              </a:rPr>
              <a:t>女主人公</a:t>
            </a:r>
            <a:endParaRPr lang="zh-CN" altLang="en-US" sz="1600" b="1">
              <a:solidFill>
                <a:srgbClr val="981112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356063" y="3617949"/>
            <a:ext cx="4171335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80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婚后</a:t>
            </a:r>
            <a:r>
              <a:rPr lang="zh-CN" altLang="en-US" sz="16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:</a:t>
            </a:r>
            <a:r>
              <a:rPr lang="zh-CN" altLang="en-US" sz="180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受尽屈辱</a:t>
            </a:r>
            <a:r>
              <a:rPr lang="zh-CN" altLang="en-US" sz="16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，</a:t>
            </a:r>
            <a:r>
              <a:rPr lang="zh-CN" altLang="en-US" sz="180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性格刚烈</a:t>
            </a:r>
            <a:r>
              <a:rPr lang="zh-CN" altLang="en-US" sz="16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，</a:t>
            </a:r>
            <a:r>
              <a:rPr lang="zh-CN" altLang="en-US" sz="180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认识清醒</a:t>
            </a:r>
            <a:r>
              <a:rPr lang="zh-CN" altLang="en-US" sz="16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。</a:t>
            </a:r>
          </a:p>
        </p:txBody>
      </p:sp>
      <p:sp>
        <p:nvSpPr>
          <p:cNvPr id="10" name="矩形 9"/>
          <p:cNvSpPr/>
          <p:nvPr/>
        </p:nvSpPr>
        <p:spPr>
          <a:xfrm>
            <a:off x="982830" y="4620168"/>
            <a:ext cx="415498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000">
                <a:solidFill>
                  <a:schemeClr val="accent4">
                    <a:lumMod val="50000"/>
                  </a:schemeClr>
                </a:solidFill>
                <a:effectLst/>
                <a:latin typeface="字魂59号-创粗黑" panose="00000500000000000000" charset="-122"/>
                <a:ea typeface="字魂59号-创粗黑" panose="00000500000000000000" charset="-122"/>
                <a:sym typeface="+mn-ea"/>
              </a:rPr>
              <a:t>氓</a:t>
            </a:r>
          </a:p>
        </p:txBody>
      </p:sp>
      <p:sp>
        <p:nvSpPr>
          <p:cNvPr id="11" name="矩形 10"/>
          <p:cNvSpPr/>
          <p:nvPr/>
        </p:nvSpPr>
        <p:spPr>
          <a:xfrm>
            <a:off x="1810283" y="4320610"/>
            <a:ext cx="370967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80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婚前</a:t>
            </a:r>
            <a:r>
              <a:rPr lang="zh-CN" altLang="en-US" sz="16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:“</a:t>
            </a:r>
            <a:r>
              <a:rPr lang="zh-CN" altLang="en-US" sz="180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氓之蚩蚩</a:t>
            </a:r>
            <a:r>
              <a:rPr lang="zh-CN" altLang="en-US" sz="16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”、“</a:t>
            </a:r>
            <a:r>
              <a:rPr lang="zh-CN" altLang="en-US" sz="180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信誓旦旦</a:t>
            </a:r>
            <a:r>
              <a:rPr lang="zh-CN" altLang="en-US" sz="16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”</a:t>
            </a:r>
          </a:p>
        </p:txBody>
      </p:sp>
      <p:sp>
        <p:nvSpPr>
          <p:cNvPr id="12" name="矩形 11"/>
          <p:cNvSpPr/>
          <p:nvPr/>
        </p:nvSpPr>
        <p:spPr>
          <a:xfrm>
            <a:off x="1810283" y="4853993"/>
            <a:ext cx="3762568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80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婚后</a:t>
            </a:r>
            <a:r>
              <a:rPr lang="zh-CN" altLang="en-US" sz="16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:“</a:t>
            </a:r>
            <a:r>
              <a:rPr lang="zh-CN" altLang="en-US" sz="180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二三其德</a:t>
            </a:r>
            <a:r>
              <a:rPr lang="zh-CN" altLang="en-US" sz="16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” 、“</a:t>
            </a:r>
            <a:r>
              <a:rPr lang="zh-CN" altLang="en-US" sz="180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至于暴矣</a:t>
            </a:r>
            <a:r>
              <a:rPr lang="zh-CN" altLang="en-US" sz="16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”</a:t>
            </a:r>
          </a:p>
        </p:txBody>
      </p:sp>
      <p:sp>
        <p:nvSpPr>
          <p:cNvPr id="2" name="矩形 1"/>
          <p:cNvSpPr/>
          <p:nvPr/>
        </p:nvSpPr>
        <p:spPr>
          <a:xfrm>
            <a:off x="913765" y="2506980"/>
            <a:ext cx="7945120" cy="506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《</a:t>
            </a:r>
            <a:r>
              <a:rPr lang="zh-CN" altLang="en-US" sz="180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氓</a:t>
            </a:r>
            <a:r>
              <a:rPr lang="en-US" altLang="zh-CN" sz="16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》</a:t>
            </a:r>
            <a:r>
              <a:rPr lang="zh-CN" altLang="en-US" sz="180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是在女主人公的回忆中叙事抒情的，回忆中运用了对比写法。</a:t>
            </a:r>
          </a:p>
        </p:txBody>
      </p:sp>
      <p:sp>
        <p:nvSpPr>
          <p:cNvPr id="15" name="矩形 14"/>
          <p:cNvSpPr/>
          <p:nvPr/>
        </p:nvSpPr>
        <p:spPr>
          <a:xfrm>
            <a:off x="913634" y="2109084"/>
            <a:ext cx="1625478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000">
                <a:solidFill>
                  <a:schemeClr val="accent4">
                    <a:lumMod val="50000"/>
                  </a:schemeClr>
                </a:solidFill>
                <a:effectLst/>
                <a:latin typeface="字魂59号-创粗黑" panose="00000500000000000000" charset="-122"/>
                <a:ea typeface="字魂59号-创粗黑" panose="00000500000000000000" charset="-122"/>
              </a:rPr>
              <a:t>对比的写法</a:t>
            </a:r>
          </a:p>
        </p:txBody>
      </p:sp>
      <p:sp>
        <p:nvSpPr>
          <p:cNvPr id="16" name="矩形 15"/>
          <p:cNvSpPr/>
          <p:nvPr/>
        </p:nvSpPr>
        <p:spPr>
          <a:xfrm>
            <a:off x="904110" y="1380323"/>
            <a:ext cx="16052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chemeClr val="accent4">
                    <a:lumMod val="50000"/>
                  </a:schemeClr>
                </a:solidFill>
                <a:effectLst/>
                <a:latin typeface="字魂59号-创粗黑" panose="00000500000000000000" charset="-122"/>
                <a:ea typeface="字魂59号-创粗黑" panose="00000500000000000000" charset="-122"/>
              </a:rPr>
              <a:t>鉴赏要点</a:t>
            </a:r>
          </a:p>
        </p:txBody>
      </p:sp>
      <p:sp>
        <p:nvSpPr>
          <p:cNvPr id="20" name="右大括号 19"/>
          <p:cNvSpPr/>
          <p:nvPr/>
        </p:nvSpPr>
        <p:spPr>
          <a:xfrm flipH="1">
            <a:off x="1524503" y="4438839"/>
            <a:ext cx="159605" cy="635477"/>
          </a:xfrm>
          <a:prstGeom prst="rightBrace">
            <a:avLst>
              <a:gd name="adj1" fmla="val 22258"/>
              <a:gd name="adj2" fmla="val 50000"/>
            </a:avLst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右大括号 20"/>
          <p:cNvSpPr/>
          <p:nvPr/>
        </p:nvSpPr>
        <p:spPr>
          <a:xfrm flipH="1">
            <a:off x="2139197" y="3202795"/>
            <a:ext cx="159605" cy="635477"/>
          </a:xfrm>
          <a:prstGeom prst="rightBrace">
            <a:avLst>
              <a:gd name="adj1" fmla="val 22258"/>
              <a:gd name="adj2" fmla="val 50000"/>
            </a:avLst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7068820" y="-1537970"/>
            <a:ext cx="5288915" cy="528891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820" y="3986530"/>
            <a:ext cx="4279265" cy="3087370"/>
          </a:xfrm>
          <a:prstGeom prst="rect">
            <a:avLst/>
          </a:prstGeom>
        </p:spPr>
      </p:pic>
      <p:pic>
        <p:nvPicPr>
          <p:cNvPr id="22" name="New picture"/>
          <p:cNvPicPr/>
          <p:nvPr/>
        </p:nvPicPr>
        <p:blipFill>
          <a:blip r:embed="rId5"/>
          <a:stretch>
            <a:fillRect/>
          </a:stretch>
        </p:blipFill>
        <p:spPr>
          <a:xfrm>
            <a:off x="11645900" y="11252200"/>
            <a:ext cx="304800" cy="228600"/>
          </a:xfrm>
          <a:prstGeom prst="cube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3000">
        <p:random/>
      </p:transition>
    </mc:Choice>
    <mc:Fallback xmlns:p15="http://schemas.microsoft.com/office/powerpoint/2012/main" xmlns="">
      <p:transition spd="slow" advClick="0" advTm="3300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-23495" y="-17780"/>
            <a:ext cx="12215495" cy="6884670"/>
          </a:xfrm>
          <a:prstGeom prst="rect">
            <a:avLst/>
          </a:prstGeom>
          <a:solidFill>
            <a:schemeClr val="bg1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5095" y="442595"/>
            <a:ext cx="12202795" cy="596392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8号-创中黑" panose="00000500000000000000" charset="-122"/>
              <a:ea typeface="字魂58号-创中黑" panose="00000500000000000000" charset="-122"/>
            </a:endParaRPr>
          </a:p>
        </p:txBody>
      </p:sp>
      <p:sp>
        <p:nvSpPr>
          <p:cNvPr id="5" name="图文框 4"/>
          <p:cNvSpPr/>
          <p:nvPr/>
        </p:nvSpPr>
        <p:spPr>
          <a:xfrm>
            <a:off x="125261" y="586409"/>
            <a:ext cx="11941479" cy="5685182"/>
          </a:xfrm>
          <a:prstGeom prst="frame">
            <a:avLst>
              <a:gd name="adj1" fmla="val 524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字魂73号-江南手书" panose="00000500000000000000" pitchFamily="2" charset="-122"/>
              <a:ea typeface="字魂73号-江南手书" panose="00000500000000000000" pitchFamily="2" charset="-122"/>
              <a:sym typeface="字魂73号-江南手书" panose="00000500000000000000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6795" y="-81280"/>
            <a:ext cx="5918200" cy="732091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111"/>
          <a:stretch>
            <a:fillRect/>
          </a:stretch>
        </p:blipFill>
        <p:spPr>
          <a:xfrm flipH="1">
            <a:off x="-338077" y="-623570"/>
            <a:ext cx="3085513" cy="2742678"/>
          </a:xfrm>
          <a:prstGeom prst="rect">
            <a:avLst/>
          </a:prstGeom>
        </p:spPr>
      </p:pic>
      <p:sp>
        <p:nvSpPr>
          <p:cNvPr id="23554" name="Text Box 2"/>
          <p:cNvSpPr txBox="1">
            <a:spLocks noChangeArrowheads="1"/>
          </p:cNvSpPr>
          <p:nvPr/>
        </p:nvSpPr>
        <p:spPr bwMode="auto">
          <a:xfrm>
            <a:off x="2293620" y="867410"/>
            <a:ext cx="5083175" cy="5835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ea typeface="楷体" panose="02010609060101010101" charset="-122"/>
                <a:cs typeface="+mn-cs"/>
                <a:sym typeface="Arial" pitchFamily="34" charset="0"/>
              </a:rPr>
              <a:t>1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ea typeface="楷体" panose="02010609060101010101" charset="-122"/>
                <a:cs typeface="+mn-cs"/>
                <a:sym typeface="Arial" pitchFamily="34" charset="0"/>
              </a:rPr>
              <a:t>、“风”“雅”“颂”</a:t>
            </a:r>
          </a:p>
        </p:txBody>
      </p:sp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795655" y="1807845"/>
            <a:ext cx="7580630" cy="3989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ct val="113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楷体" panose="02010609060101010101" charset="-122"/>
                <a:cs typeface="+mn-cs"/>
                <a:sym typeface="Arial" pitchFamily="34" charset="0"/>
              </a:rPr>
              <a:t>    “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楷体" panose="02010609060101010101" charset="-122"/>
                <a:cs typeface="+mn-cs"/>
                <a:sym typeface="Arial" pitchFamily="34" charset="0"/>
              </a:rPr>
              <a:t>风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楷体" panose="02010609060101010101" charset="-122"/>
                <a:cs typeface="+mn-cs"/>
                <a:sym typeface="Arial" pitchFamily="34" charset="0"/>
              </a:rPr>
              <a:t>”有十五国风，共160篇，为各国当地的土风民谣。风格清新质朴，民歌情调浓厚，多出自下层人民之手。</a:t>
            </a:r>
          </a:p>
          <a:p>
            <a:pPr marL="0" marR="0" lvl="0" indent="0" algn="just" defTabSz="914400" rtl="0" eaLnBrk="0" fontAlgn="base" latinLnBrk="0" hangingPunct="0">
              <a:lnSpc>
                <a:spcPct val="113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楷体" panose="02010609060101010101" charset="-122"/>
                <a:cs typeface="+mn-cs"/>
                <a:sym typeface="Arial" pitchFamily="34" charset="0"/>
              </a:rPr>
              <a:t>    “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楷体" panose="02010609060101010101" charset="-122"/>
                <a:cs typeface="+mn-cs"/>
                <a:sym typeface="Arial" pitchFamily="34" charset="0"/>
              </a:rPr>
              <a:t>雅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楷体" panose="02010609060101010101" charset="-122"/>
                <a:cs typeface="+mn-cs"/>
                <a:sym typeface="Arial" pitchFamily="34" charset="0"/>
              </a:rPr>
              <a:t>”是周朝直接统治地区的音乐，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楷体" panose="02010609060101010101" charset="-122"/>
                <a:cs typeface="+mn-cs"/>
                <a:sym typeface="Arial" pitchFamily="34" charset="0"/>
              </a:rPr>
              <a:t>105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楷体" panose="02010609060101010101" charset="-122"/>
                <a:cs typeface="+mn-cs"/>
                <a:sym typeface="Arial" pitchFamily="34" charset="0"/>
              </a:rPr>
              <a:t>篇。分为“大雅”和“小雅”。大雅31篇，主要用于统治者的朝会宴享，以歌功颂德为主；小雅74篇，多为贵族所作，表现当时知识分子的生活和思想。</a:t>
            </a:r>
          </a:p>
          <a:p>
            <a:pPr marL="0" marR="0" lvl="0" indent="0" algn="just" defTabSz="914400" rtl="0" eaLnBrk="0" fontAlgn="base" latinLnBrk="0" hangingPunct="0">
              <a:lnSpc>
                <a:spcPct val="113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楷体" panose="02010609060101010101" charset="-122"/>
                <a:cs typeface="+mn-cs"/>
                <a:sym typeface="Arial" pitchFamily="34" charset="0"/>
              </a:rPr>
              <a:t>    “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楷体" panose="02010609060101010101" charset="-122"/>
                <a:cs typeface="+mn-cs"/>
                <a:sym typeface="Arial" pitchFamily="34" charset="0"/>
              </a:rPr>
              <a:t>颂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楷体" panose="02010609060101010101" charset="-122"/>
                <a:cs typeface="+mn-cs"/>
                <a:sym typeface="Arial" pitchFamily="34" charset="0"/>
              </a:rPr>
              <a:t>”是统治者用于宗庙祭祀的舞乐，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楷体" panose="02010609060101010101" charset="-122"/>
                <a:cs typeface="+mn-cs"/>
                <a:sym typeface="Arial" pitchFamily="34" charset="0"/>
              </a:rPr>
              <a:t>40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楷体" panose="02010609060101010101" charset="-122"/>
                <a:cs typeface="+mn-cs"/>
                <a:sym typeface="Arial" pitchFamily="34" charset="0"/>
              </a:rPr>
              <a:t>篇。包括周颂31篇、鲁颂4篇、商颂5篇，内容以颂扬为主。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3000">
        <p:random/>
      </p:transition>
    </mc:Choice>
    <mc:Fallback xmlns:p15="http://schemas.microsoft.com/office/powerpoint/2012/main" xmlns="">
      <p:transition spd="slow" advClick="0" advTm="3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-23495" y="-17780"/>
            <a:ext cx="12215495" cy="6884670"/>
          </a:xfrm>
          <a:prstGeom prst="rect">
            <a:avLst/>
          </a:prstGeom>
          <a:solidFill>
            <a:schemeClr val="bg1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442595"/>
            <a:ext cx="12202795" cy="596392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图文框 4"/>
          <p:cNvSpPr/>
          <p:nvPr/>
        </p:nvSpPr>
        <p:spPr>
          <a:xfrm>
            <a:off x="125261" y="586409"/>
            <a:ext cx="11941479" cy="5685182"/>
          </a:xfrm>
          <a:prstGeom prst="frame">
            <a:avLst>
              <a:gd name="adj1" fmla="val 524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字魂73号-江南手书" panose="00000500000000000000" pitchFamily="2" charset="-122"/>
              <a:ea typeface="字魂73号-江南手书" panose="00000500000000000000" pitchFamily="2" charset="-122"/>
              <a:sym typeface="字魂73号-江南手书" panose="00000500000000000000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58570" y="1891453"/>
            <a:ext cx="16052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chemeClr val="accent4">
                    <a:lumMod val="50000"/>
                  </a:schemeClr>
                </a:solidFill>
                <a:effectLst/>
                <a:latin typeface="字魂59号-创粗黑" panose="00000500000000000000" charset="-122"/>
                <a:ea typeface="字魂59号-创粗黑" panose="00000500000000000000" charset="-122"/>
              </a:rPr>
              <a:t>关于诗经</a:t>
            </a:r>
          </a:p>
        </p:txBody>
      </p:sp>
      <p:sp>
        <p:nvSpPr>
          <p:cNvPr id="7" name="矩形 6"/>
          <p:cNvSpPr/>
          <p:nvPr/>
        </p:nvSpPr>
        <p:spPr>
          <a:xfrm>
            <a:off x="1254125" y="2653030"/>
            <a:ext cx="5259705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&lt;</a:t>
            </a:r>
            <a:r>
              <a:rPr lang="zh-CN" altLang="en-US" sz="200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诗经</a:t>
            </a:r>
            <a:r>
              <a:rPr lang="en-US" altLang="zh-CN" sz="200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&gt;</a:t>
            </a:r>
            <a:r>
              <a:rPr lang="zh-CN" altLang="en-US" sz="200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分为：“风”</a:t>
            </a:r>
            <a:r>
              <a:rPr lang="en-US" altLang="zh-CN" sz="200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 “</a:t>
            </a:r>
            <a:r>
              <a:rPr lang="zh-CN" altLang="en-US" sz="200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雅”“颂”三大类。</a:t>
            </a:r>
          </a:p>
        </p:txBody>
      </p:sp>
      <p:sp>
        <p:nvSpPr>
          <p:cNvPr id="9" name="矩形 8"/>
          <p:cNvSpPr/>
          <p:nvPr/>
        </p:nvSpPr>
        <p:spPr>
          <a:xfrm>
            <a:off x="1240155" y="3230880"/>
            <a:ext cx="6203315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风：即</a:t>
            </a:r>
            <a:r>
              <a:rPr lang="en-US" altLang="zh-CN" sz="200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15</a:t>
            </a:r>
            <a:r>
              <a:rPr lang="zh-CN" altLang="en-US" sz="200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国风，大多为民间歌谣，共</a:t>
            </a:r>
            <a:r>
              <a:rPr lang="en-US" altLang="zh-CN" sz="200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160</a:t>
            </a:r>
            <a:r>
              <a:rPr lang="zh-CN" altLang="en-US" sz="200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篇；</a:t>
            </a:r>
          </a:p>
        </p:txBody>
      </p:sp>
      <p:sp>
        <p:nvSpPr>
          <p:cNvPr id="10" name="矩形 9"/>
          <p:cNvSpPr/>
          <p:nvPr/>
        </p:nvSpPr>
        <p:spPr>
          <a:xfrm>
            <a:off x="1240155" y="3835400"/>
            <a:ext cx="8011795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雅：分“大雅</a:t>
            </a:r>
            <a:r>
              <a:rPr lang="en-US" altLang="zh-CN" sz="200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”“</a:t>
            </a:r>
            <a:r>
              <a:rPr lang="zh-CN" altLang="en-US" sz="200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小雅”，多为贵族创作的宫廷乐曲，共</a:t>
            </a:r>
            <a:r>
              <a:rPr lang="en-US" altLang="zh-CN" sz="200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105</a:t>
            </a:r>
            <a:r>
              <a:rPr lang="zh-CN" altLang="en-US" sz="200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篇；</a:t>
            </a:r>
          </a:p>
        </p:txBody>
      </p:sp>
      <p:sp>
        <p:nvSpPr>
          <p:cNvPr id="11" name="矩形 10"/>
          <p:cNvSpPr/>
          <p:nvPr/>
        </p:nvSpPr>
        <p:spPr>
          <a:xfrm>
            <a:off x="1240155" y="4462780"/>
            <a:ext cx="7487285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颂：宗庙祭祀乐歌，分为周颂、鲁颂、商颂，共</a:t>
            </a:r>
            <a:r>
              <a:rPr lang="en-US" altLang="zh-CN" sz="200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40</a:t>
            </a:r>
            <a:r>
              <a:rPr lang="zh-CN" altLang="en-US" sz="200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篇。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8184" y="-1"/>
            <a:ext cx="2583543" cy="58263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9080" y="2083435"/>
            <a:ext cx="3321685" cy="6535420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969135" cy="19691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3000">
        <p:random/>
      </p:transition>
    </mc:Choice>
    <mc:Fallback xmlns:p15="http://schemas.microsoft.com/office/powerpoint/2012/main" xmlns="">
      <p:transition spd="slow" advClick="0" advTm="3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-23495" y="-17780"/>
            <a:ext cx="12215495" cy="6884670"/>
          </a:xfrm>
          <a:prstGeom prst="rect">
            <a:avLst/>
          </a:prstGeom>
          <a:solidFill>
            <a:schemeClr val="bg1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447040"/>
            <a:ext cx="12202795" cy="596392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图文框 4"/>
          <p:cNvSpPr/>
          <p:nvPr/>
        </p:nvSpPr>
        <p:spPr>
          <a:xfrm>
            <a:off x="125261" y="586409"/>
            <a:ext cx="11941479" cy="5685182"/>
          </a:xfrm>
          <a:prstGeom prst="frame">
            <a:avLst>
              <a:gd name="adj1" fmla="val 524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字魂73号-江南手书" panose="00000500000000000000" pitchFamily="2" charset="-122"/>
              <a:ea typeface="字魂73号-江南手书" panose="00000500000000000000" pitchFamily="2" charset="-122"/>
              <a:sym typeface="字魂73号-江南手书" panose="00000500000000000000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300345" y="3688715"/>
            <a:ext cx="6978650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400">
                <a:solidFill>
                  <a:prstClr val="black"/>
                </a:solidFill>
                <a:latin typeface="仿宋" charset="-122"/>
                <a:ea typeface="仿宋" panose="02010609060101010101" charset="-122"/>
                <a:cs typeface="仿宋" panose="02010609060101010101" charset="-122"/>
              </a:rPr>
              <a:t>《</a:t>
            </a:r>
            <a:r>
              <a:rPr lang="zh-CN" altLang="en-US" sz="2400">
                <a:solidFill>
                  <a:prstClr val="black"/>
                </a:solidFill>
                <a:latin typeface="仿宋" charset="-122"/>
                <a:ea typeface="仿宋" panose="02010609060101010101" charset="-122"/>
                <a:cs typeface="仿宋" panose="02010609060101010101" charset="-122"/>
              </a:rPr>
              <a:t>诗经</a:t>
            </a:r>
            <a:r>
              <a:rPr lang="en-US" altLang="zh-CN" sz="2400">
                <a:solidFill>
                  <a:prstClr val="black"/>
                </a:solidFill>
                <a:latin typeface="仿宋" charset="-122"/>
                <a:ea typeface="仿宋" panose="02010609060101010101" charset="-122"/>
                <a:cs typeface="仿宋" panose="02010609060101010101" charset="-122"/>
              </a:rPr>
              <a:t>》</a:t>
            </a:r>
            <a:r>
              <a:rPr lang="zh-CN" altLang="en-US" sz="2400">
                <a:solidFill>
                  <a:prstClr val="black"/>
                </a:solidFill>
                <a:latin typeface="仿宋" charset="-122"/>
                <a:ea typeface="仿宋" panose="02010609060101010101" charset="-122"/>
                <a:cs typeface="仿宋" panose="02010609060101010101" charset="-122"/>
              </a:rPr>
              <a:t>是中国</a:t>
            </a:r>
            <a:r>
              <a:rPr lang="zh-CN" altLang="en-US" sz="2400" b="1">
                <a:solidFill>
                  <a:srgbClr val="FF0000"/>
                </a:solidFill>
                <a:latin typeface="仿宋" charset="-122"/>
                <a:ea typeface="仿宋" panose="02010609060101010101" charset="-122"/>
                <a:cs typeface="仿宋" panose="02010609060101010101" charset="-122"/>
              </a:rPr>
              <a:t>现实主义</a:t>
            </a:r>
            <a:r>
              <a:rPr lang="zh-CN" altLang="en-US" sz="2400">
                <a:solidFill>
                  <a:prstClr val="black"/>
                </a:solidFill>
                <a:latin typeface="仿宋" charset="-122"/>
                <a:ea typeface="仿宋" panose="02010609060101010101" charset="-122"/>
                <a:cs typeface="仿宋" panose="02010609060101010101" charset="-122"/>
              </a:rPr>
              <a:t>诗歌之源，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en-US" sz="2400">
                <a:solidFill>
                  <a:prstClr val="black"/>
                </a:solidFill>
                <a:latin typeface="仿宋" charset="-122"/>
                <a:ea typeface="仿宋" panose="02010609060101010101" charset="-122"/>
                <a:cs typeface="仿宋" panose="02010609060101010101" charset="-122"/>
              </a:rPr>
              <a:t>其内容以反映劳动人民生活的“国风”为主，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en-US" sz="2400">
                <a:solidFill>
                  <a:prstClr val="black"/>
                </a:solidFill>
                <a:latin typeface="仿宋" charset="-122"/>
                <a:ea typeface="仿宋" panose="02010609060101010101" charset="-122"/>
                <a:cs typeface="仿宋" panose="02010609060101010101" charset="-122"/>
              </a:rPr>
              <a:t>故文学史上把这类诗称为“风体诗”。</a:t>
            </a:r>
          </a:p>
        </p:txBody>
      </p:sp>
      <p:sp>
        <p:nvSpPr>
          <p:cNvPr id="9" name="矩形 8"/>
          <p:cNvSpPr/>
          <p:nvPr/>
        </p:nvSpPr>
        <p:spPr>
          <a:xfrm>
            <a:off x="3499485" y="1199515"/>
            <a:ext cx="7607935" cy="2861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solidFill>
                  <a:prstClr val="black"/>
                </a:solidFill>
                <a:latin typeface="楷体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lang="zh-CN" altLang="en-US" sz="2400">
                <a:solidFill>
                  <a:prstClr val="black"/>
                </a:solidFill>
                <a:latin typeface="楷体" charset="-122"/>
                <a:ea typeface="楷体" panose="02010609060101010101" charset="-122"/>
                <a:cs typeface="楷体" panose="02010609060101010101" charset="-122"/>
              </a:rPr>
              <a:t>诗经</a:t>
            </a:r>
            <a:r>
              <a:rPr lang="en-US" altLang="zh-CN" sz="2400">
                <a:solidFill>
                  <a:prstClr val="black"/>
                </a:solidFill>
                <a:latin typeface="楷体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lang="zh-CN" altLang="en-US" sz="2400">
                <a:solidFill>
                  <a:prstClr val="black"/>
                </a:solidFill>
                <a:latin typeface="楷体" charset="-122"/>
                <a:ea typeface="楷体" panose="02010609060101010101" charset="-122"/>
                <a:cs typeface="楷体" panose="02010609060101010101" charset="-122"/>
              </a:rPr>
              <a:t>的诗以四言为主，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prstClr val="black"/>
                </a:solidFill>
                <a:latin typeface="楷体" charset="-122"/>
                <a:ea typeface="楷体" panose="02010609060101010101" charset="-122"/>
                <a:cs typeface="楷体" panose="02010609060101010101" charset="-122"/>
              </a:rPr>
              <a:t>主要有</a:t>
            </a:r>
            <a:r>
              <a:rPr lang="zh-CN" altLang="en-US" sz="2400">
                <a:solidFill>
                  <a:srgbClr val="FF0000"/>
                </a:solidFill>
                <a:latin typeface="楷体" charset="-122"/>
                <a:ea typeface="楷体" panose="02010609060101010101" charset="-122"/>
                <a:cs typeface="楷体" panose="02010609060101010101" charset="-122"/>
              </a:rPr>
              <a:t>“兴”比”“赋”</a:t>
            </a:r>
            <a:r>
              <a:rPr lang="zh-CN" altLang="en-US" sz="2400">
                <a:solidFill>
                  <a:prstClr val="black"/>
                </a:solidFill>
                <a:latin typeface="楷体" charset="-122"/>
                <a:ea typeface="楷体" panose="02010609060101010101" charset="-122"/>
                <a:cs typeface="楷体" panose="02010609060101010101" charset="-122"/>
              </a:rPr>
              <a:t>三种表现手法: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prstClr val="black"/>
                </a:solidFill>
                <a:latin typeface="楷体" charset="-122"/>
                <a:ea typeface="楷体" panose="02010609060101010101" charset="-122"/>
                <a:cs typeface="楷体" panose="02010609060101010101" charset="-122"/>
              </a:rPr>
              <a:t>兴:先言他物以引起所咏之辞。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prstClr val="black"/>
                </a:solidFill>
                <a:latin typeface="楷体" charset="-122"/>
                <a:ea typeface="楷体" panose="02010609060101010101" charset="-122"/>
                <a:cs typeface="楷体" panose="02010609060101010101" charset="-122"/>
              </a:rPr>
              <a:t>比:借物托情。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prstClr val="black"/>
                </a:solidFill>
                <a:latin typeface="楷体" charset="-122"/>
                <a:ea typeface="楷体" panose="02010609060101010101" charset="-122"/>
                <a:cs typeface="楷体" panose="02010609060101010101" charset="-122"/>
              </a:rPr>
              <a:t>赋:铺陈叙事。</a:t>
            </a:r>
          </a:p>
        </p:txBody>
      </p:sp>
      <p:sp>
        <p:nvSpPr>
          <p:cNvPr id="10" name="矩形 9"/>
          <p:cNvSpPr/>
          <p:nvPr/>
        </p:nvSpPr>
        <p:spPr>
          <a:xfrm>
            <a:off x="4356100" y="5556885"/>
            <a:ext cx="6249035" cy="521970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4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800">
                <a:solidFill>
                  <a:schemeClr val="accent4">
                    <a:lumMod val="50000"/>
                  </a:schemeClr>
                </a:solidFill>
                <a:effectLst/>
                <a:latin typeface="楷体" charset="-122"/>
                <a:ea typeface="楷体" panose="02010609060101010101" charset="-122"/>
                <a:cs typeface="楷体" panose="02010609060101010101" charset="-122"/>
              </a:rPr>
              <a:t>“诗经六义”风、雅、颂、兴、比、赋  </a:t>
            </a:r>
          </a:p>
        </p:txBody>
      </p:sp>
      <p:sp>
        <p:nvSpPr>
          <p:cNvPr id="11" name="矩形 10"/>
          <p:cNvSpPr/>
          <p:nvPr/>
        </p:nvSpPr>
        <p:spPr>
          <a:xfrm>
            <a:off x="3499594" y="816404"/>
            <a:ext cx="16052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chemeClr val="accent4">
                    <a:lumMod val="50000"/>
                  </a:schemeClr>
                </a:solidFill>
                <a:effectLst/>
                <a:latin typeface="楷体" charset="-122"/>
                <a:ea typeface="楷体" panose="02010609060101010101" charset="-122"/>
              </a:rPr>
              <a:t>关于诗经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834" y="-17780"/>
            <a:ext cx="3759317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95" t="5333" r="21938" b="65333"/>
          <a:stretch>
            <a:fillRect/>
          </a:stretch>
        </p:blipFill>
        <p:spPr>
          <a:xfrm flipH="1">
            <a:off x="9308465" y="816610"/>
            <a:ext cx="2819400" cy="16713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3000">
        <p:random/>
      </p:transition>
    </mc:Choice>
    <mc:Fallback xmlns:p15="http://schemas.microsoft.com/office/powerpoint/2012/main" xmlns="">
      <p:transition spd="slow" advClick="0" advTm="3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-23495" y="-17780"/>
            <a:ext cx="12215495" cy="6884670"/>
          </a:xfrm>
          <a:prstGeom prst="rect">
            <a:avLst/>
          </a:prstGeom>
          <a:solidFill>
            <a:schemeClr val="bg1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-136525" y="586105"/>
            <a:ext cx="12202795" cy="596392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图文框 4"/>
          <p:cNvSpPr/>
          <p:nvPr/>
        </p:nvSpPr>
        <p:spPr>
          <a:xfrm>
            <a:off x="125261" y="586409"/>
            <a:ext cx="11941479" cy="5685182"/>
          </a:xfrm>
          <a:prstGeom prst="frame">
            <a:avLst>
              <a:gd name="adj1" fmla="val 524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字魂73号-江南手书" panose="00000500000000000000" pitchFamily="2" charset="-122"/>
              <a:ea typeface="字魂73号-江南手书" panose="00000500000000000000" pitchFamily="2" charset="-122"/>
              <a:sym typeface="字魂73号-江南手书" panose="00000500000000000000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80515" y="1732280"/>
            <a:ext cx="9700895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>
                <a:solidFill>
                  <a:prstClr val="black"/>
                </a:solidFill>
                <a:latin typeface="楷体" charset="-122"/>
                <a:ea typeface="楷体" panose="02010609060101010101" charset="-122"/>
              </a:rPr>
              <a:t>氓之</a:t>
            </a:r>
            <a:r>
              <a:rPr lang="zh-CN" altLang="en-US" sz="2800">
                <a:solidFill>
                  <a:srgbClr val="981112"/>
                </a:solidFill>
                <a:latin typeface="楷体" charset="-122"/>
                <a:ea typeface="楷体" panose="02010609060101010101" charset="-122"/>
              </a:rPr>
              <a:t>蚩蚩</a:t>
            </a:r>
            <a:r>
              <a:rPr lang="zh-CN" altLang="en-US" sz="2800">
                <a:solidFill>
                  <a:prstClr val="black"/>
                </a:solidFill>
                <a:latin typeface="楷体" charset="-122"/>
                <a:ea typeface="楷体" panose="02010609060101010101" charset="-122"/>
              </a:rPr>
              <a:t>，抱布贸丝。</a:t>
            </a:r>
            <a:r>
              <a:rPr lang="zh-CN" altLang="en-US" sz="2800">
                <a:solidFill>
                  <a:srgbClr val="981112"/>
                </a:solidFill>
                <a:latin typeface="楷体" charset="-122"/>
                <a:ea typeface="楷体" panose="02010609060101010101" charset="-122"/>
              </a:rPr>
              <a:t>匪</a:t>
            </a:r>
            <a:r>
              <a:rPr lang="zh-CN" altLang="en-US" sz="2800">
                <a:solidFill>
                  <a:prstClr val="black"/>
                </a:solidFill>
                <a:latin typeface="楷体" charset="-122"/>
                <a:ea typeface="楷体" panose="02010609060101010101" charset="-122"/>
              </a:rPr>
              <a:t>来贸丝，来即我谋。送子涉淇，</a:t>
            </a:r>
            <a:endParaRPr lang="en-US" altLang="zh-CN" sz="2800">
              <a:solidFill>
                <a:prstClr val="black"/>
              </a:solidFill>
              <a:latin typeface="楷体" charset="-122"/>
              <a:ea typeface="楷体" panose="02010609060101010101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>
                <a:solidFill>
                  <a:prstClr val="black"/>
                </a:solidFill>
                <a:latin typeface="楷体" charset="-122"/>
                <a:ea typeface="楷体" panose="02010609060101010101" charset="-122"/>
              </a:rPr>
              <a:t>至于顿丘。匪我</a:t>
            </a:r>
            <a:r>
              <a:rPr lang="zh-CN" altLang="en-US" sz="2800">
                <a:solidFill>
                  <a:srgbClr val="981112"/>
                </a:solidFill>
                <a:latin typeface="楷体" charset="-122"/>
                <a:ea typeface="楷体" panose="02010609060101010101" charset="-122"/>
              </a:rPr>
              <a:t>愆期</a:t>
            </a:r>
            <a:r>
              <a:rPr lang="zh-CN" altLang="en-US" sz="2800">
                <a:solidFill>
                  <a:prstClr val="black"/>
                </a:solidFill>
                <a:latin typeface="楷体" charset="-122"/>
                <a:ea typeface="楷体" panose="02010609060101010101" charset="-122"/>
              </a:rPr>
              <a:t>，子无良媒。</a:t>
            </a:r>
            <a:r>
              <a:rPr lang="zh-CN" altLang="en-US" sz="2800">
                <a:solidFill>
                  <a:srgbClr val="981112"/>
                </a:solidFill>
                <a:latin typeface="楷体" charset="-122"/>
                <a:ea typeface="楷体" panose="02010609060101010101" charset="-122"/>
              </a:rPr>
              <a:t>将</a:t>
            </a:r>
            <a:r>
              <a:rPr lang="zh-CN" altLang="en-US" sz="2800">
                <a:solidFill>
                  <a:prstClr val="black"/>
                </a:solidFill>
                <a:latin typeface="楷体" charset="-122"/>
                <a:ea typeface="楷体" panose="02010609060101010101" charset="-122"/>
              </a:rPr>
              <a:t>子无怒，秋以为期。</a:t>
            </a:r>
          </a:p>
          <a:p>
            <a:pPr algn="ctr">
              <a:lnSpc>
                <a:spcPct val="150000"/>
              </a:lnSpc>
            </a:pPr>
            <a:r>
              <a:rPr lang="zh-CN" altLang="en-US" sz="2800">
                <a:solidFill>
                  <a:prstClr val="black"/>
                </a:solidFill>
                <a:latin typeface="楷体" charset="-122"/>
                <a:ea typeface="楷体" panose="02010609060101010101" charset="-122"/>
              </a:rPr>
              <a:t>乘彼</a:t>
            </a:r>
            <a:r>
              <a:rPr lang="zh-CN" altLang="en-US" sz="2800">
                <a:solidFill>
                  <a:srgbClr val="981112"/>
                </a:solidFill>
                <a:latin typeface="楷体" charset="-122"/>
                <a:ea typeface="楷体" panose="02010609060101010101" charset="-122"/>
              </a:rPr>
              <a:t>垝垣</a:t>
            </a:r>
            <a:r>
              <a:rPr lang="zh-CN" altLang="en-US" sz="2800">
                <a:solidFill>
                  <a:prstClr val="black"/>
                </a:solidFill>
                <a:latin typeface="楷体" charset="-122"/>
                <a:ea typeface="楷体" panose="02010609060101010101" charset="-122"/>
              </a:rPr>
              <a:t>，以望复关。不见复关，泣涕涟涟。既见复关，</a:t>
            </a:r>
            <a:endParaRPr lang="en-US" altLang="zh-CN" sz="2800">
              <a:solidFill>
                <a:prstClr val="black"/>
              </a:solidFill>
              <a:latin typeface="楷体" charset="-122"/>
              <a:ea typeface="楷体" panose="02010609060101010101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>
                <a:solidFill>
                  <a:prstClr val="black"/>
                </a:solidFill>
                <a:latin typeface="楷体" charset="-122"/>
                <a:ea typeface="楷体" panose="02010609060101010101" charset="-122"/>
              </a:rPr>
              <a:t>载笑载言。尔卜尔</a:t>
            </a:r>
            <a:r>
              <a:rPr lang="zh-CN" altLang="en-US" sz="2800">
                <a:solidFill>
                  <a:srgbClr val="981112"/>
                </a:solidFill>
                <a:latin typeface="楷体" charset="-122"/>
                <a:ea typeface="楷体" panose="02010609060101010101" charset="-122"/>
              </a:rPr>
              <a:t>筮</a:t>
            </a:r>
            <a:r>
              <a:rPr lang="zh-CN" altLang="en-US" sz="2800">
                <a:solidFill>
                  <a:prstClr val="black"/>
                </a:solidFill>
                <a:latin typeface="楷体" charset="-122"/>
                <a:ea typeface="楷体" panose="02010609060101010101" charset="-122"/>
              </a:rPr>
              <a:t>，体无</a:t>
            </a:r>
            <a:r>
              <a:rPr lang="zh-CN" altLang="en-US" sz="2800">
                <a:solidFill>
                  <a:srgbClr val="981112"/>
                </a:solidFill>
                <a:latin typeface="楷体" charset="-122"/>
                <a:ea typeface="楷体" panose="02010609060101010101" charset="-122"/>
              </a:rPr>
              <a:t>咎</a:t>
            </a:r>
            <a:r>
              <a:rPr lang="zh-CN" altLang="en-US" sz="2800">
                <a:solidFill>
                  <a:prstClr val="black"/>
                </a:solidFill>
                <a:latin typeface="楷体" charset="-122"/>
                <a:ea typeface="楷体" panose="02010609060101010101" charset="-122"/>
              </a:rPr>
              <a:t>言。以尔车来，以我贿迁。</a:t>
            </a:r>
          </a:p>
          <a:p>
            <a:pPr algn="ctr">
              <a:lnSpc>
                <a:spcPct val="150000"/>
              </a:lnSpc>
            </a:pPr>
            <a:r>
              <a:rPr lang="zh-CN" altLang="en-US" sz="2800">
                <a:solidFill>
                  <a:prstClr val="black"/>
                </a:solidFill>
                <a:latin typeface="楷体" charset="-122"/>
                <a:ea typeface="楷体" panose="02010609060101010101" charset="-122"/>
              </a:rPr>
              <a:t>桑之未落，其叶沃若。</a:t>
            </a:r>
            <a:r>
              <a:rPr lang="zh-CN" altLang="en-US" sz="2800">
                <a:solidFill>
                  <a:srgbClr val="981112"/>
                </a:solidFill>
                <a:latin typeface="楷体" charset="-122"/>
                <a:ea typeface="楷体" panose="02010609060101010101" charset="-122"/>
              </a:rPr>
              <a:t>于</a:t>
            </a:r>
            <a:r>
              <a:rPr lang="zh-CN" altLang="en-US" sz="2800">
                <a:solidFill>
                  <a:prstClr val="black"/>
                </a:solidFill>
                <a:latin typeface="楷体" charset="-122"/>
                <a:ea typeface="楷体" panose="02010609060101010101" charset="-122"/>
              </a:rPr>
              <a:t>嗟鸠兮，无食桑葚！于嗟女兮，</a:t>
            </a:r>
            <a:endParaRPr lang="en-US" altLang="zh-CN" sz="2800">
              <a:solidFill>
                <a:prstClr val="black"/>
              </a:solidFill>
              <a:latin typeface="楷体" charset="-122"/>
              <a:ea typeface="楷体" panose="02010609060101010101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>
                <a:solidFill>
                  <a:prstClr val="black"/>
                </a:solidFill>
                <a:latin typeface="楷体" charset="-122"/>
                <a:ea typeface="楷体" panose="02010609060101010101" charset="-122"/>
              </a:rPr>
              <a:t>无与士耽！士之耽兮，犹可</a:t>
            </a:r>
            <a:r>
              <a:rPr lang="zh-CN" altLang="en-US" sz="2800">
                <a:solidFill>
                  <a:srgbClr val="981112"/>
                </a:solidFill>
                <a:latin typeface="楷体" charset="-122"/>
                <a:ea typeface="楷体" panose="02010609060101010101" charset="-122"/>
              </a:rPr>
              <a:t>说</a:t>
            </a:r>
            <a:r>
              <a:rPr lang="zh-CN" altLang="en-US" sz="2800">
                <a:solidFill>
                  <a:prstClr val="black"/>
                </a:solidFill>
                <a:latin typeface="楷体" charset="-122"/>
                <a:ea typeface="楷体" panose="02010609060101010101" charset="-122"/>
              </a:rPr>
              <a:t>也。女之耽兮，不可说也！</a:t>
            </a:r>
          </a:p>
        </p:txBody>
      </p:sp>
      <p:sp>
        <p:nvSpPr>
          <p:cNvPr id="12" name="矩形 11"/>
          <p:cNvSpPr/>
          <p:nvPr/>
        </p:nvSpPr>
        <p:spPr>
          <a:xfrm>
            <a:off x="698609" y="862759"/>
            <a:ext cx="31292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981112"/>
                </a:solidFill>
                <a:effectLst/>
                <a:latin typeface="仿宋" charset="-122"/>
                <a:ea typeface="仿宋" panose="02010609060101010101" charset="-122"/>
                <a:cs typeface="仿宋" panose="02010609060101010101" charset="-122"/>
              </a:rPr>
              <a:t>诵读</a:t>
            </a:r>
            <a:r>
              <a:rPr lang="en-US" altLang="zh-CN" sz="2800">
                <a:solidFill>
                  <a:srgbClr val="981112"/>
                </a:solidFill>
                <a:effectLst/>
                <a:latin typeface="仿宋" charset="-122"/>
                <a:ea typeface="仿宋" panose="02010609060101010101" charset="-122"/>
                <a:cs typeface="仿宋" panose="02010609060101010101" charset="-122"/>
              </a:rPr>
              <a:t> </a:t>
            </a:r>
            <a:r>
              <a:rPr lang="en-US" altLang="zh-CN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仿宋" charset="-122"/>
                <a:ea typeface="仿宋" panose="02010609060101010101" charset="-122"/>
                <a:cs typeface="仿宋" panose="02010609060101010101" charset="-122"/>
              </a:rPr>
              <a:t>(</a:t>
            </a: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仿宋" charset="-122"/>
                <a:ea typeface="仿宋" panose="02010609060101010101" charset="-122"/>
                <a:cs typeface="仿宋" panose="02010609060101010101" charset="-122"/>
              </a:rPr>
              <a:t>注意红色字的读音</a:t>
            </a:r>
            <a:r>
              <a:rPr lang="en-US" altLang="zh-CN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仿宋" charset="-122"/>
                <a:ea typeface="仿宋" panose="02010609060101010101" charset="-122"/>
                <a:cs typeface="仿宋" panose="02010609060101010101" charset="-122"/>
              </a:rPr>
              <a:t>)</a:t>
            </a:r>
            <a:endParaRPr lang="en-US" altLang="zh-CN" sz="2800">
              <a:solidFill>
                <a:schemeClr val="tx1">
                  <a:lumMod val="85000"/>
                  <a:lumOff val="15000"/>
                </a:schemeClr>
              </a:solidFill>
              <a:effectLst/>
              <a:latin typeface="仿宋" charset="-122"/>
              <a:ea typeface="仿宋" panose="02010609060101010101" charset="-122"/>
              <a:cs typeface="仿宋" panose="02010609060101010101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115253" y="1672590"/>
            <a:ext cx="12065953" cy="4335780"/>
            <a:chOff x="1892169" y="1848750"/>
            <a:chExt cx="7576859" cy="3176954"/>
          </a:xfrm>
        </p:grpSpPr>
        <p:sp>
          <p:nvSpPr>
            <p:cNvPr id="17" name="六边形 16"/>
            <p:cNvSpPr/>
            <p:nvPr/>
          </p:nvSpPr>
          <p:spPr>
            <a:xfrm rot="16200000">
              <a:off x="1822543" y="3219075"/>
              <a:ext cx="547173" cy="407922"/>
            </a:xfrm>
            <a:prstGeom prst="hexagon">
              <a:avLst/>
            </a:prstGeom>
            <a:noFill/>
            <a:ln>
              <a:solidFill>
                <a:srgbClr val="769F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36号-正文宋楷" pitchFamily="2" charset="-122"/>
                <a:ea typeface="字魂36号-正文宋楷" panose="00000500000000000000" pitchFamily="2" charset="-122"/>
                <a:sym typeface="字魂36号-正文宋楷" pitchFamily="2" charset="-122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2135407" y="1892487"/>
              <a:ext cx="7116900" cy="3084828"/>
            </a:xfrm>
            <a:prstGeom prst="rect">
              <a:avLst/>
            </a:prstGeom>
            <a:noFill/>
            <a:ln w="28575" cap="flat" cmpd="sng" algn="ctr">
              <a:solidFill>
                <a:srgbClr val="769FA9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36号-正文宋楷" pitchFamily="2" charset="-122"/>
                <a:ea typeface="字魂36号-正文宋楷" panose="00000500000000000000" pitchFamily="2" charset="-122"/>
                <a:sym typeface="字魂36号-正文宋楷" pitchFamily="2" charset="-122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2087115" y="1848750"/>
              <a:ext cx="7206548" cy="3176954"/>
            </a:xfrm>
            <a:prstGeom prst="rect">
              <a:avLst/>
            </a:prstGeom>
            <a:noFill/>
            <a:ln w="28575">
              <a:solidFill>
                <a:srgbClr val="769F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36号-正文宋楷" pitchFamily="2" charset="-122"/>
                <a:ea typeface="字魂36号-正文宋楷" panose="00000500000000000000" pitchFamily="2" charset="-122"/>
                <a:sym typeface="字魂36号-正文宋楷" pitchFamily="2" charset="-122"/>
              </a:endParaRPr>
            </a:p>
          </p:txBody>
        </p:sp>
        <p:sp>
          <p:nvSpPr>
            <p:cNvPr id="15" name="六边形 14"/>
            <p:cNvSpPr/>
            <p:nvPr/>
          </p:nvSpPr>
          <p:spPr>
            <a:xfrm rot="16200000">
              <a:off x="1852786" y="3243932"/>
              <a:ext cx="492270" cy="376819"/>
            </a:xfrm>
            <a:prstGeom prst="hexagon">
              <a:avLst/>
            </a:prstGeom>
            <a:solidFill>
              <a:srgbClr val="769FA9"/>
            </a:solidFill>
            <a:ln>
              <a:solidFill>
                <a:srgbClr val="769F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36号-正文宋楷" pitchFamily="2" charset="-122"/>
                <a:ea typeface="字魂36号-正文宋楷" panose="00000500000000000000" pitchFamily="2" charset="-122"/>
                <a:sym typeface="字魂36号-正文宋楷" pitchFamily="2" charset="-122"/>
              </a:endParaRPr>
            </a:p>
          </p:txBody>
        </p:sp>
        <p:sp>
          <p:nvSpPr>
            <p:cNvPr id="24" name="六边形 23"/>
            <p:cNvSpPr/>
            <p:nvPr/>
          </p:nvSpPr>
          <p:spPr>
            <a:xfrm rot="16200000">
              <a:off x="8991480" y="3219075"/>
              <a:ext cx="547173" cy="407922"/>
            </a:xfrm>
            <a:prstGeom prst="hexagon">
              <a:avLst/>
            </a:prstGeom>
            <a:noFill/>
            <a:ln>
              <a:solidFill>
                <a:srgbClr val="769F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36号-正文宋楷" pitchFamily="2" charset="-122"/>
                <a:ea typeface="字魂36号-正文宋楷" panose="00000500000000000000" pitchFamily="2" charset="-122"/>
                <a:sym typeface="字魂36号-正文宋楷" pitchFamily="2" charset="-122"/>
              </a:endParaRPr>
            </a:p>
          </p:txBody>
        </p:sp>
        <p:sp>
          <p:nvSpPr>
            <p:cNvPr id="25" name="六边形 24"/>
            <p:cNvSpPr/>
            <p:nvPr/>
          </p:nvSpPr>
          <p:spPr>
            <a:xfrm rot="16200000">
              <a:off x="9016141" y="3243932"/>
              <a:ext cx="492270" cy="376819"/>
            </a:xfrm>
            <a:prstGeom prst="hexagon">
              <a:avLst/>
            </a:prstGeom>
            <a:solidFill>
              <a:srgbClr val="769FA9"/>
            </a:solidFill>
            <a:ln>
              <a:solidFill>
                <a:srgbClr val="769F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36号-正文宋楷" pitchFamily="2" charset="-122"/>
                <a:ea typeface="字魂36号-正文宋楷" panose="00000500000000000000" pitchFamily="2" charset="-122"/>
                <a:sym typeface="字魂36号-正文宋楷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3000">
        <p:random/>
      </p:transition>
    </mc:Choice>
    <mc:Fallback xmlns:p15="http://schemas.microsoft.com/office/powerpoint/2012/main" xmlns="">
      <p:transition spd="slow" advClick="0" advTm="3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-23495" y="-17780"/>
            <a:ext cx="12215495" cy="6884670"/>
          </a:xfrm>
          <a:prstGeom prst="rect">
            <a:avLst/>
          </a:prstGeom>
          <a:solidFill>
            <a:schemeClr val="bg1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447040"/>
            <a:ext cx="12202795" cy="596392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图文框 4"/>
          <p:cNvSpPr/>
          <p:nvPr/>
        </p:nvSpPr>
        <p:spPr>
          <a:xfrm>
            <a:off x="125261" y="586409"/>
            <a:ext cx="11941479" cy="5685182"/>
          </a:xfrm>
          <a:prstGeom prst="frame">
            <a:avLst>
              <a:gd name="adj1" fmla="val 524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字魂73号-江南手书" panose="00000500000000000000" pitchFamily="2" charset="-122"/>
              <a:ea typeface="字魂73号-江南手书" panose="00000500000000000000" pitchFamily="2" charset="-122"/>
              <a:sym typeface="字魂73号-江南手书" panose="000005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69745" y="1776730"/>
            <a:ext cx="9140825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2800">
                <a:solidFill>
                  <a:prstClr val="black"/>
                </a:solidFill>
                <a:latin typeface="楷体" charset="-122"/>
                <a:ea typeface="楷体" panose="02010609060101010101" charset="-122"/>
              </a:rPr>
              <a:t>桑之落矣，其黄而陨。自我</a:t>
            </a:r>
            <a:r>
              <a:rPr lang="zh-CN" altLang="en-US" sz="2800">
                <a:solidFill>
                  <a:srgbClr val="981112"/>
                </a:solidFill>
                <a:latin typeface="楷体" charset="-122"/>
                <a:ea typeface="楷体" panose="02010609060101010101" charset="-122"/>
              </a:rPr>
              <a:t>徂</a:t>
            </a:r>
            <a:r>
              <a:rPr lang="zh-CN" altLang="en-US" sz="2800">
                <a:solidFill>
                  <a:prstClr val="black"/>
                </a:solidFill>
                <a:latin typeface="楷体" charset="-122"/>
                <a:ea typeface="楷体" panose="02010609060101010101" charset="-122"/>
              </a:rPr>
              <a:t>尔，三岁食贫。淇水</a:t>
            </a:r>
            <a:r>
              <a:rPr lang="zh-CN" altLang="en-US" sz="2800">
                <a:solidFill>
                  <a:srgbClr val="981112"/>
                </a:solidFill>
                <a:latin typeface="楷体" charset="-122"/>
                <a:ea typeface="楷体" panose="02010609060101010101" charset="-122"/>
              </a:rPr>
              <a:t>汤汤</a:t>
            </a:r>
            <a:r>
              <a:rPr lang="zh-CN" altLang="en-US" sz="2800">
                <a:solidFill>
                  <a:prstClr val="black"/>
                </a:solidFill>
                <a:latin typeface="楷体" charset="-122"/>
                <a:ea typeface="楷体" panose="02010609060101010101" charset="-122"/>
              </a:rPr>
              <a:t>，</a:t>
            </a:r>
            <a:endParaRPr lang="en-US" altLang="zh-CN" sz="2800">
              <a:solidFill>
                <a:prstClr val="black"/>
              </a:solidFill>
              <a:latin typeface="楷体" charset="-122"/>
              <a:ea typeface="楷体" panose="02010609060101010101" charset="-122"/>
            </a:endParaRPr>
          </a:p>
          <a:p>
            <a:pPr lvl="0" algn="ctr">
              <a:lnSpc>
                <a:spcPct val="150000"/>
              </a:lnSpc>
            </a:pPr>
            <a:r>
              <a:rPr lang="zh-CN" altLang="en-US" sz="2800">
                <a:solidFill>
                  <a:srgbClr val="981112"/>
                </a:solidFill>
                <a:latin typeface="楷体" charset="-122"/>
                <a:ea typeface="楷体" panose="02010609060101010101" charset="-122"/>
              </a:rPr>
              <a:t>渐</a:t>
            </a:r>
            <a:r>
              <a:rPr lang="zh-CN" altLang="en-US" sz="2800">
                <a:solidFill>
                  <a:prstClr val="black"/>
                </a:solidFill>
                <a:latin typeface="楷体" charset="-122"/>
                <a:ea typeface="楷体" panose="02010609060101010101" charset="-122"/>
              </a:rPr>
              <a:t>车帷</a:t>
            </a:r>
            <a:r>
              <a:rPr lang="zh-CN" altLang="en-US" sz="2800">
                <a:solidFill>
                  <a:srgbClr val="981112"/>
                </a:solidFill>
                <a:latin typeface="楷体" charset="-122"/>
                <a:ea typeface="楷体" panose="02010609060101010101" charset="-122"/>
              </a:rPr>
              <a:t>裳</a:t>
            </a:r>
            <a:r>
              <a:rPr lang="zh-CN" altLang="en-US" sz="2800">
                <a:solidFill>
                  <a:prstClr val="black"/>
                </a:solidFill>
                <a:latin typeface="楷体" charset="-122"/>
                <a:ea typeface="楷体" panose="02010609060101010101" charset="-122"/>
              </a:rPr>
              <a:t>。女也不爽，士贰其行。士也罔极，二三其德。</a:t>
            </a:r>
          </a:p>
          <a:p>
            <a:pPr lvl="0" algn="ctr">
              <a:lnSpc>
                <a:spcPct val="150000"/>
              </a:lnSpc>
            </a:pPr>
            <a:r>
              <a:rPr lang="zh-CN" altLang="en-US" sz="2800">
                <a:solidFill>
                  <a:prstClr val="black"/>
                </a:solidFill>
                <a:latin typeface="楷体" charset="-122"/>
                <a:ea typeface="楷体" panose="02010609060101010101" charset="-122"/>
              </a:rPr>
              <a:t>三岁为妇，</a:t>
            </a:r>
            <a:r>
              <a:rPr lang="zh-CN" altLang="en-US" sz="2800">
                <a:solidFill>
                  <a:srgbClr val="981112"/>
                </a:solidFill>
                <a:latin typeface="楷体" charset="-122"/>
                <a:ea typeface="楷体" panose="02010609060101010101" charset="-122"/>
              </a:rPr>
              <a:t>靡</a:t>
            </a:r>
            <a:r>
              <a:rPr lang="zh-CN" altLang="en-US" sz="2800">
                <a:solidFill>
                  <a:prstClr val="black"/>
                </a:solidFill>
                <a:latin typeface="楷体" charset="-122"/>
                <a:ea typeface="楷体" panose="02010609060101010101" charset="-122"/>
              </a:rPr>
              <a:t>室劳矣。</a:t>
            </a:r>
            <a:r>
              <a:rPr lang="zh-CN" altLang="en-US" sz="2800">
                <a:solidFill>
                  <a:srgbClr val="981112"/>
                </a:solidFill>
                <a:latin typeface="楷体" charset="-122"/>
                <a:ea typeface="楷体" panose="02010609060101010101" charset="-122"/>
              </a:rPr>
              <a:t>夙</a:t>
            </a:r>
            <a:r>
              <a:rPr lang="zh-CN" altLang="en-US" sz="2800">
                <a:solidFill>
                  <a:prstClr val="black"/>
                </a:solidFill>
                <a:latin typeface="楷体" charset="-122"/>
                <a:ea typeface="楷体" panose="02010609060101010101" charset="-122"/>
              </a:rPr>
              <a:t>兴夜寐，靡有朝矣。言既遂矣，</a:t>
            </a:r>
            <a:endParaRPr lang="en-US" altLang="zh-CN" sz="2800">
              <a:solidFill>
                <a:prstClr val="black"/>
              </a:solidFill>
              <a:latin typeface="楷体" charset="-122"/>
              <a:ea typeface="楷体" panose="02010609060101010101" charset="-122"/>
            </a:endParaRPr>
          </a:p>
          <a:p>
            <a:pPr lvl="0" algn="ctr">
              <a:lnSpc>
                <a:spcPct val="150000"/>
              </a:lnSpc>
            </a:pPr>
            <a:r>
              <a:rPr lang="zh-CN" altLang="en-US" sz="2800">
                <a:solidFill>
                  <a:prstClr val="black"/>
                </a:solidFill>
                <a:latin typeface="楷体" charset="-122"/>
                <a:ea typeface="楷体" panose="02010609060101010101" charset="-122"/>
              </a:rPr>
              <a:t>至于暴矣。兄弟不知，</a:t>
            </a:r>
            <a:r>
              <a:rPr lang="zh-CN" altLang="en-US" sz="2800">
                <a:solidFill>
                  <a:srgbClr val="981112"/>
                </a:solidFill>
                <a:latin typeface="楷体" charset="-122"/>
                <a:ea typeface="楷体" panose="02010609060101010101" charset="-122"/>
              </a:rPr>
              <a:t>咥</a:t>
            </a:r>
            <a:r>
              <a:rPr lang="zh-CN" altLang="en-US" sz="2800">
                <a:solidFill>
                  <a:prstClr val="black"/>
                </a:solidFill>
                <a:latin typeface="楷体" charset="-122"/>
                <a:ea typeface="楷体" panose="02010609060101010101" charset="-122"/>
              </a:rPr>
              <a:t>其笑矣。静言思之，躬自悼矣。</a:t>
            </a:r>
          </a:p>
          <a:p>
            <a:pPr lvl="0" algn="ctr">
              <a:lnSpc>
                <a:spcPct val="150000"/>
              </a:lnSpc>
            </a:pPr>
            <a:r>
              <a:rPr lang="zh-CN" altLang="en-US" sz="2800">
                <a:solidFill>
                  <a:prstClr val="black"/>
                </a:solidFill>
                <a:latin typeface="楷体" charset="-122"/>
                <a:ea typeface="楷体" panose="02010609060101010101" charset="-122"/>
              </a:rPr>
              <a:t>及尔偕老，老使我怨。淇则有岸，</a:t>
            </a:r>
            <a:r>
              <a:rPr lang="zh-CN" altLang="en-US" sz="2800">
                <a:solidFill>
                  <a:srgbClr val="981112"/>
                </a:solidFill>
                <a:latin typeface="楷体" charset="-122"/>
                <a:ea typeface="楷体" panose="02010609060101010101" charset="-122"/>
              </a:rPr>
              <a:t>隰</a:t>
            </a:r>
            <a:r>
              <a:rPr lang="zh-CN" altLang="en-US" sz="2800">
                <a:solidFill>
                  <a:prstClr val="black"/>
                </a:solidFill>
                <a:latin typeface="楷体" charset="-122"/>
                <a:ea typeface="楷体" panose="02010609060101010101" charset="-122"/>
              </a:rPr>
              <a:t>则有泮。总角之宴，</a:t>
            </a:r>
            <a:endParaRPr lang="en-US" altLang="zh-CN" sz="2800">
              <a:solidFill>
                <a:prstClr val="black"/>
              </a:solidFill>
              <a:latin typeface="楷体" charset="-122"/>
              <a:ea typeface="楷体" panose="02010609060101010101" charset="-122"/>
            </a:endParaRPr>
          </a:p>
          <a:p>
            <a:pPr lvl="0" algn="ctr">
              <a:lnSpc>
                <a:spcPct val="150000"/>
              </a:lnSpc>
            </a:pPr>
            <a:r>
              <a:rPr lang="zh-CN" altLang="en-US" sz="2800">
                <a:solidFill>
                  <a:prstClr val="black"/>
                </a:solidFill>
                <a:latin typeface="楷体" charset="-122"/>
                <a:ea typeface="楷体" panose="02010609060101010101" charset="-122"/>
              </a:rPr>
              <a:t>言笑晏晏，信誓旦旦，不思其反。反是不思，亦已焉哉！</a:t>
            </a:r>
          </a:p>
        </p:txBody>
      </p:sp>
      <p:sp>
        <p:nvSpPr>
          <p:cNvPr id="12" name="矩形 11"/>
          <p:cNvSpPr/>
          <p:nvPr/>
        </p:nvSpPr>
        <p:spPr>
          <a:xfrm>
            <a:off x="698609" y="862759"/>
            <a:ext cx="306832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981112"/>
                </a:solidFill>
                <a:effectLst/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诵读</a:t>
            </a:r>
            <a:r>
              <a:rPr lang="en-US" altLang="zh-CN" sz="2800">
                <a:solidFill>
                  <a:srgbClr val="981112"/>
                </a:solidFill>
                <a:effectLst/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 </a:t>
            </a:r>
            <a:r>
              <a:rPr lang="en-US" altLang="zh-CN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(</a:t>
            </a: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注意红色字的读音</a:t>
            </a:r>
            <a:r>
              <a:rPr lang="en-US" altLang="zh-CN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)</a:t>
            </a:r>
            <a:endParaRPr lang="en-US" altLang="zh-CN" sz="2800">
              <a:solidFill>
                <a:schemeClr val="tx1">
                  <a:lumMod val="85000"/>
                  <a:lumOff val="15000"/>
                </a:schemeClr>
              </a:solidFill>
              <a:effectLst/>
              <a:latin typeface="字魂59号-创粗黑" panose="00000500000000000000" charset="-122"/>
              <a:ea typeface="字魂59号-创粗黑" panose="00000500000000000000" charset="-122"/>
              <a:cs typeface="字魂59号-创粗黑" panose="00000500000000000000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126048" y="1612900"/>
            <a:ext cx="12065953" cy="4335780"/>
            <a:chOff x="1892169" y="1848750"/>
            <a:chExt cx="7576859" cy="3176954"/>
          </a:xfrm>
        </p:grpSpPr>
        <p:sp>
          <p:nvSpPr>
            <p:cNvPr id="17" name="六边形 16"/>
            <p:cNvSpPr/>
            <p:nvPr/>
          </p:nvSpPr>
          <p:spPr>
            <a:xfrm rot="16200000">
              <a:off x="1822543" y="3219075"/>
              <a:ext cx="547173" cy="407922"/>
            </a:xfrm>
            <a:prstGeom prst="hexagon">
              <a:avLst/>
            </a:prstGeom>
            <a:noFill/>
            <a:ln>
              <a:solidFill>
                <a:srgbClr val="769F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36号-正文宋楷" pitchFamily="2" charset="-122"/>
                <a:ea typeface="字魂36号-正文宋楷" panose="00000500000000000000" pitchFamily="2" charset="-122"/>
                <a:sym typeface="字魂36号-正文宋楷" pitchFamily="2" charset="-122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2135407" y="1892487"/>
              <a:ext cx="7116900" cy="3084828"/>
            </a:xfrm>
            <a:prstGeom prst="rect">
              <a:avLst/>
            </a:prstGeom>
            <a:noFill/>
            <a:ln w="28575" cap="flat" cmpd="sng" algn="ctr">
              <a:solidFill>
                <a:srgbClr val="769FA9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36号-正文宋楷" pitchFamily="2" charset="-122"/>
                <a:ea typeface="字魂36号-正文宋楷" panose="00000500000000000000" pitchFamily="2" charset="-122"/>
                <a:sym typeface="字魂36号-正文宋楷" pitchFamily="2" charset="-122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2087115" y="1848750"/>
              <a:ext cx="7206548" cy="3176954"/>
            </a:xfrm>
            <a:prstGeom prst="rect">
              <a:avLst/>
            </a:prstGeom>
            <a:noFill/>
            <a:ln w="28575">
              <a:solidFill>
                <a:srgbClr val="769F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36号-正文宋楷" pitchFamily="2" charset="-122"/>
                <a:ea typeface="字魂36号-正文宋楷" panose="00000500000000000000" pitchFamily="2" charset="-122"/>
                <a:sym typeface="字魂36号-正文宋楷" pitchFamily="2" charset="-122"/>
              </a:endParaRPr>
            </a:p>
          </p:txBody>
        </p:sp>
        <p:sp>
          <p:nvSpPr>
            <p:cNvPr id="15" name="六边形 14"/>
            <p:cNvSpPr/>
            <p:nvPr/>
          </p:nvSpPr>
          <p:spPr>
            <a:xfrm rot="16200000">
              <a:off x="1852786" y="3243932"/>
              <a:ext cx="492270" cy="376819"/>
            </a:xfrm>
            <a:prstGeom prst="hexagon">
              <a:avLst/>
            </a:prstGeom>
            <a:solidFill>
              <a:srgbClr val="769FA9"/>
            </a:solidFill>
            <a:ln>
              <a:solidFill>
                <a:srgbClr val="769F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36号-正文宋楷" pitchFamily="2" charset="-122"/>
                <a:ea typeface="字魂36号-正文宋楷" panose="00000500000000000000" pitchFamily="2" charset="-122"/>
                <a:sym typeface="字魂36号-正文宋楷" pitchFamily="2" charset="-122"/>
              </a:endParaRPr>
            </a:p>
          </p:txBody>
        </p:sp>
        <p:sp>
          <p:nvSpPr>
            <p:cNvPr id="24" name="六边形 23"/>
            <p:cNvSpPr/>
            <p:nvPr/>
          </p:nvSpPr>
          <p:spPr>
            <a:xfrm rot="16200000">
              <a:off x="8991480" y="3219075"/>
              <a:ext cx="547173" cy="407922"/>
            </a:xfrm>
            <a:prstGeom prst="hexagon">
              <a:avLst/>
            </a:prstGeom>
            <a:noFill/>
            <a:ln>
              <a:solidFill>
                <a:srgbClr val="769F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36号-正文宋楷" pitchFamily="2" charset="-122"/>
                <a:ea typeface="字魂36号-正文宋楷" panose="00000500000000000000" pitchFamily="2" charset="-122"/>
                <a:sym typeface="字魂36号-正文宋楷" pitchFamily="2" charset="-122"/>
              </a:endParaRPr>
            </a:p>
          </p:txBody>
        </p:sp>
        <p:sp>
          <p:nvSpPr>
            <p:cNvPr id="25" name="六边形 24"/>
            <p:cNvSpPr/>
            <p:nvPr/>
          </p:nvSpPr>
          <p:spPr>
            <a:xfrm rot="16200000">
              <a:off x="9016141" y="3243932"/>
              <a:ext cx="492270" cy="376819"/>
            </a:xfrm>
            <a:prstGeom prst="hexagon">
              <a:avLst/>
            </a:prstGeom>
            <a:solidFill>
              <a:srgbClr val="769FA9"/>
            </a:solidFill>
            <a:ln>
              <a:solidFill>
                <a:srgbClr val="769F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36号-正文宋楷" pitchFamily="2" charset="-122"/>
                <a:ea typeface="字魂36号-正文宋楷" panose="00000500000000000000" pitchFamily="2" charset="-122"/>
                <a:sym typeface="字魂36号-正文宋楷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3000">
        <p:random/>
      </p:transition>
    </mc:Choice>
    <mc:Fallback xmlns:p15="http://schemas.microsoft.com/office/powerpoint/2012/main" xmlns="">
      <p:transition spd="slow" advClick="0" advTm="3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-23495" y="-17780"/>
            <a:ext cx="12215495" cy="6884670"/>
          </a:xfrm>
          <a:prstGeom prst="rect">
            <a:avLst/>
          </a:prstGeom>
          <a:solidFill>
            <a:schemeClr val="bg1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442595"/>
            <a:ext cx="12202795" cy="596392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tx1"/>
              </a:solidFill>
            </a:endParaRPr>
          </a:p>
        </p:txBody>
      </p:sp>
      <p:sp>
        <p:nvSpPr>
          <p:cNvPr id="5" name="图文框 4"/>
          <p:cNvSpPr/>
          <p:nvPr/>
        </p:nvSpPr>
        <p:spPr>
          <a:xfrm>
            <a:off x="125261" y="586409"/>
            <a:ext cx="11941479" cy="5685182"/>
          </a:xfrm>
          <a:prstGeom prst="frame">
            <a:avLst>
              <a:gd name="adj1" fmla="val 524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字魂73号-江南手书" panose="00000500000000000000" pitchFamily="2" charset="-122"/>
              <a:ea typeface="字魂73号-江南手书" panose="00000500000000000000" pitchFamily="2" charset="-122"/>
              <a:sym typeface="字魂73号-江南手书" panose="00000500000000000000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8184" y="-1"/>
            <a:ext cx="2583543" cy="58263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9080" y="2083435"/>
            <a:ext cx="3321685" cy="6535420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969135" cy="196913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91565" y="902335"/>
            <a:ext cx="7942580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>
                <a:sym typeface="+mn-ea"/>
              </a:rPr>
              <a:t>氓之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蚩蚩</a:t>
            </a:r>
            <a:r>
              <a:rPr lang="zh-CN" altLang="en-US" sz="3200">
                <a:sym typeface="+mn-ea"/>
              </a:rPr>
              <a:t> chī          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匪</a:t>
            </a:r>
            <a:r>
              <a:rPr lang="zh-CN" altLang="en-US" sz="3200">
                <a:sym typeface="+mn-ea"/>
              </a:rPr>
              <a:t>我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愆</a:t>
            </a:r>
            <a:r>
              <a:rPr lang="zh-CN" altLang="en-US" sz="3200">
                <a:sym typeface="+mn-ea"/>
              </a:rPr>
              <a:t>期 fēi   qiān         </a:t>
            </a:r>
            <a:endParaRPr lang="zh-CN" altLang="en-US" sz="3200">
              <a:solidFill>
                <a:schemeClr val="tx1"/>
              </a:solidFill>
            </a:endParaRPr>
          </a:p>
          <a:p>
            <a:pPr algn="l"/>
            <a:r>
              <a:rPr lang="zh-CN" altLang="en-US" sz="3200">
                <a:sym typeface="+mn-ea"/>
              </a:rPr>
              <a:t> 将子无怒  qiāng     乘彼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垝垣</a:t>
            </a:r>
            <a:r>
              <a:rPr lang="zh-CN" altLang="en-US" sz="3200">
                <a:sym typeface="+mn-ea"/>
              </a:rPr>
              <a:t>guǐ yuán</a:t>
            </a:r>
            <a:endParaRPr lang="zh-CN" altLang="en-US" sz="3200">
              <a:solidFill>
                <a:schemeClr val="tx1"/>
              </a:solidFill>
            </a:endParaRPr>
          </a:p>
          <a:p>
            <a:pPr algn="l"/>
            <a:r>
              <a:rPr lang="zh-CN" altLang="en-US" sz="3200">
                <a:solidFill>
                  <a:srgbClr val="FF0000"/>
                </a:solidFill>
                <a:sym typeface="+mn-ea"/>
              </a:rPr>
              <a:t>载</a:t>
            </a:r>
            <a:r>
              <a:rPr lang="zh-CN" altLang="en-US" sz="3200">
                <a:sym typeface="+mn-ea"/>
              </a:rPr>
              <a:t>笑载言   zài        尔卜尔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筮</a:t>
            </a:r>
            <a:r>
              <a:rPr lang="zh-CN" altLang="en-US" sz="3200">
                <a:sym typeface="+mn-ea"/>
              </a:rPr>
              <a:t>   shì</a:t>
            </a:r>
            <a:endParaRPr lang="zh-CN" altLang="en-US" sz="3200">
              <a:solidFill>
                <a:schemeClr val="tx1"/>
              </a:solidFill>
            </a:endParaRPr>
          </a:p>
          <a:p>
            <a:pPr algn="l"/>
            <a:r>
              <a:rPr lang="zh-CN" altLang="en-US" sz="3200">
                <a:solidFill>
                  <a:srgbClr val="FF0000"/>
                </a:solidFill>
                <a:sym typeface="+mn-ea"/>
              </a:rPr>
              <a:t>于</a:t>
            </a:r>
            <a:r>
              <a:rPr lang="zh-CN" altLang="en-US" sz="3200">
                <a:sym typeface="+mn-ea"/>
              </a:rPr>
              <a:t>嗟鸠兮，无食桑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葚</a:t>
            </a:r>
            <a:r>
              <a:rPr lang="zh-CN" altLang="en-US" sz="3200">
                <a:sym typeface="+mn-ea"/>
              </a:rPr>
              <a:t>！ xū  shèn                  </a:t>
            </a:r>
            <a:endParaRPr lang="zh-CN" altLang="en-US" sz="3200">
              <a:solidFill>
                <a:schemeClr val="tx1"/>
              </a:solidFill>
            </a:endParaRPr>
          </a:p>
          <a:p>
            <a:pPr algn="l"/>
            <a:r>
              <a:rPr lang="zh-CN" altLang="en-US" sz="3200">
                <a:sym typeface="+mn-ea"/>
              </a:rPr>
              <a:t>犹可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说</a:t>
            </a:r>
            <a:r>
              <a:rPr lang="zh-CN" altLang="en-US" sz="3200">
                <a:sym typeface="+mn-ea"/>
              </a:rPr>
              <a:t>也  tuō         自我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徂</a:t>
            </a:r>
            <a:r>
              <a:rPr lang="zh-CN" altLang="en-US" sz="3200">
                <a:sym typeface="+mn-ea"/>
              </a:rPr>
              <a:t>尔 cú             </a:t>
            </a:r>
            <a:endParaRPr lang="zh-CN" altLang="en-US" sz="3200">
              <a:solidFill>
                <a:schemeClr val="tx1"/>
              </a:solidFill>
            </a:endParaRPr>
          </a:p>
          <a:p>
            <a:pPr algn="l"/>
            <a:r>
              <a:rPr lang="zh-CN" altLang="en-US" sz="3200">
                <a:sym typeface="+mn-ea"/>
              </a:rPr>
              <a:t>淇水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汤</a:t>
            </a:r>
            <a:r>
              <a:rPr lang="zh-CN" altLang="en-US" sz="3200">
                <a:sym typeface="+mn-ea"/>
              </a:rPr>
              <a:t>汤，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渐</a:t>
            </a:r>
            <a:r>
              <a:rPr lang="zh-CN" altLang="en-US" sz="3200">
                <a:sym typeface="+mn-ea"/>
              </a:rPr>
              <a:t>车帷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裳</a:t>
            </a:r>
            <a:r>
              <a:rPr lang="zh-CN" altLang="en-US" sz="3200">
                <a:sym typeface="+mn-ea"/>
              </a:rPr>
              <a:t> shāng  jiān  cháng</a:t>
            </a:r>
            <a:endParaRPr lang="zh-CN" altLang="en-US" sz="3200">
              <a:solidFill>
                <a:schemeClr val="tx1"/>
              </a:solidFill>
            </a:endParaRPr>
          </a:p>
          <a:p>
            <a:pPr algn="l"/>
            <a:r>
              <a:rPr lang="zh-CN" altLang="en-US" sz="3200">
                <a:sym typeface="+mn-ea"/>
              </a:rPr>
              <a:t>士也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罔</a:t>
            </a:r>
            <a:r>
              <a:rPr lang="zh-CN" altLang="en-US" sz="3200">
                <a:sym typeface="+mn-ea"/>
              </a:rPr>
              <a:t>极  wǎng       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靡</a:t>
            </a:r>
            <a:r>
              <a:rPr lang="zh-CN" altLang="en-US" sz="3200">
                <a:sym typeface="+mn-ea"/>
              </a:rPr>
              <a:t>室劳矣 mǐ             </a:t>
            </a:r>
            <a:endParaRPr lang="zh-CN" altLang="en-US" sz="3200">
              <a:solidFill>
                <a:schemeClr val="tx1"/>
              </a:solidFill>
            </a:endParaRPr>
          </a:p>
          <a:p>
            <a:pPr algn="l"/>
            <a:r>
              <a:rPr lang="zh-CN" altLang="en-US" sz="3200">
                <a:solidFill>
                  <a:srgbClr val="FF0000"/>
                </a:solidFill>
                <a:sym typeface="+mn-ea"/>
              </a:rPr>
              <a:t>夙</a:t>
            </a:r>
            <a:r>
              <a:rPr lang="zh-CN" altLang="en-US" sz="3200">
                <a:sym typeface="+mn-ea"/>
              </a:rPr>
              <a:t>兴夜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寐</a:t>
            </a:r>
            <a:r>
              <a:rPr lang="zh-CN" altLang="en-US" sz="3200">
                <a:sym typeface="+mn-ea"/>
              </a:rPr>
              <a:t> sù  mèi    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咥</a:t>
            </a:r>
            <a:r>
              <a:rPr lang="zh-CN" altLang="en-US" sz="3200">
                <a:sym typeface="+mn-ea"/>
              </a:rPr>
              <a:t>其笑矣  xì   </a:t>
            </a:r>
            <a:endParaRPr lang="zh-CN" altLang="en-US" sz="3200">
              <a:solidFill>
                <a:schemeClr val="tx1"/>
              </a:solidFill>
            </a:endParaRPr>
          </a:p>
          <a:p>
            <a:pPr algn="l"/>
            <a:r>
              <a:rPr lang="zh-CN" altLang="en-US" sz="3200">
                <a:solidFill>
                  <a:srgbClr val="FF0000"/>
                </a:solidFill>
                <a:sym typeface="+mn-ea"/>
              </a:rPr>
              <a:t>隰</a:t>
            </a:r>
            <a:r>
              <a:rPr lang="zh-CN" altLang="en-US" sz="3200">
                <a:sym typeface="+mn-ea"/>
              </a:rPr>
              <a:t>则有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泮</a:t>
            </a:r>
            <a:r>
              <a:rPr lang="zh-CN" altLang="en-US" sz="3200">
                <a:sym typeface="+mn-ea"/>
              </a:rPr>
              <a:t> xí  pàn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3000">
        <p:random/>
      </p:transition>
    </mc:Choice>
    <mc:Fallback xmlns:p15="http://schemas.microsoft.com/office/powerpoint/2012/main" xmlns="">
      <p:transition spd="slow" advClick="0" advTm="3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-23495" y="-17780"/>
            <a:ext cx="12215495" cy="6884670"/>
          </a:xfrm>
          <a:prstGeom prst="rect">
            <a:avLst/>
          </a:prstGeom>
          <a:solidFill>
            <a:schemeClr val="bg1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586105"/>
            <a:ext cx="12202795" cy="596392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tx1"/>
              </a:solidFill>
            </a:endParaRPr>
          </a:p>
        </p:txBody>
      </p:sp>
      <p:sp>
        <p:nvSpPr>
          <p:cNvPr id="5" name="图文框 4"/>
          <p:cNvSpPr/>
          <p:nvPr/>
        </p:nvSpPr>
        <p:spPr>
          <a:xfrm>
            <a:off x="125261" y="586409"/>
            <a:ext cx="11941479" cy="5685182"/>
          </a:xfrm>
          <a:prstGeom prst="frame">
            <a:avLst>
              <a:gd name="adj1" fmla="val 524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字魂73号-江南手书" panose="00000500000000000000" pitchFamily="2" charset="-122"/>
              <a:ea typeface="字魂73号-江南手书" panose="00000500000000000000" pitchFamily="2" charset="-122"/>
              <a:sym typeface="字魂73号-江南手书" panose="00000500000000000000" pitchFamily="2" charset="-122"/>
            </a:endParaRPr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969135" cy="1969135"/>
          </a:xfrm>
          <a:prstGeom prst="rect">
            <a:avLst/>
          </a:prstGeom>
        </p:spPr>
      </p:pic>
      <p:pic>
        <p:nvPicPr>
          <p:cNvPr id="25603" name="图片 2" descr="《氓》插图01-求婚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1885" y="895985"/>
            <a:ext cx="4963795" cy="32740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8" name="矩形 3"/>
          <p:cNvSpPr>
            <a:spLocks noChangeArrowheads="1"/>
          </p:cNvSpPr>
          <p:nvPr/>
        </p:nvSpPr>
        <p:spPr bwMode="auto">
          <a:xfrm>
            <a:off x="2384425" y="4757420"/>
            <a:ext cx="10048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ea typeface="楷体" panose="02010609060101010101" charset="-122"/>
                <a:cs typeface="+mn-cs"/>
                <a:sym typeface="Arial" pitchFamily="34" charset="0"/>
              </a:rPr>
              <a:t>求婚</a:t>
            </a:r>
          </a:p>
        </p:txBody>
      </p:sp>
      <p:pic>
        <p:nvPicPr>
          <p:cNvPr id="26626" name="图片 1" descr="《氓》插图01-始乱终弃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01075" y="768350"/>
            <a:ext cx="2466975" cy="35293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6"/>
          <p:cNvSpPr/>
          <p:nvPr/>
        </p:nvSpPr>
        <p:spPr bwMode="auto">
          <a:xfrm>
            <a:off x="9234805" y="4878705"/>
            <a:ext cx="99949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rtlCol="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9pPr>
          </a:lstStyle>
          <a:p>
            <a:pPr lvl="0" algn="l" eaLnBrk="0" fontAlgn="base" hangingPunct="0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lang="zh-CN" altLang="en-US" sz="3200" b="1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ea typeface="楷体" panose="02010609060101010101" charset="-122"/>
                <a:sym typeface="+mn-ea"/>
              </a:rPr>
              <a:t>婚变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3000">
        <p:random/>
      </p:transition>
    </mc:Choice>
    <mc:Fallback xmlns:p15="http://schemas.microsoft.com/office/powerpoint/2012/main" xmlns="">
      <p:transition spd="slow" advClick="0" advTm="3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560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2662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2662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0"/>
      <p:bldP spid="7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17.06.20"/>
  <p:tag name="AS_TITLE" val="Aspose.Slides for Java"/>
  <p:tag name="AS_VERSION" val="17.6"/>
  <p:tag name="ISPRING_PRESENTATION_TITLE" val="国潮古风中国风潮通用PPT背景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101,&quot;width&quot;:3101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7218,&quot;width&quot;:6228}"/>
  <p:tag name="REFSHAPE" val="124428202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101,&quot;width&quot;:3101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7218,&quot;width&quot;:6228}"/>
  <p:tag name="REFSHAPE" val="124428202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101,&quot;width&quot;:3101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7218,&quot;width&quot;:6228}"/>
  <p:tag name="REFSHAPE" val="1244282028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ht5z0vxr">
      <a:majorFont>
        <a:latin typeface="字魂36号-正文宋楷"/>
        <a:ea typeface="字魂36号-正文宋楷"/>
        <a:cs typeface="Arial"/>
      </a:majorFont>
      <a:minorFont>
        <a:latin typeface="字魂36号-正文宋楷"/>
        <a:ea typeface="字魂36号-正文宋楷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charset="0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3140</Words>
  <Application>Microsoft Office PowerPoint</Application>
  <PresentationFormat>自定义</PresentationFormat>
  <Paragraphs>342</Paragraphs>
  <Slides>28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4" baseType="lpstr">
      <vt:lpstr>Arial</vt:lpstr>
      <vt:lpstr>宋体</vt:lpstr>
      <vt:lpstr>字魂73号-江南手书</vt:lpstr>
      <vt:lpstr>字魂36号-正文宋楷</vt:lpstr>
      <vt:lpstr>字魂58号-创中黑</vt:lpstr>
      <vt:lpstr>思源宋体 CN Medium</vt:lpstr>
      <vt:lpstr>仿宋</vt:lpstr>
      <vt:lpstr>楷体</vt:lpstr>
      <vt:lpstr>字魂59号-创粗黑</vt:lpstr>
      <vt:lpstr>思源宋体 CN Heavy</vt:lpstr>
      <vt:lpstr>禹卫书法行书简体</vt:lpstr>
      <vt:lpstr>字魂86号-杨任东楷书</vt:lpstr>
      <vt:lpstr>Wingdings</vt:lpstr>
      <vt:lpstr>等线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　  1、随着情节的发展，女主人公内心的情感是如何变化的？</vt:lpstr>
      <vt:lpstr>PowerPoint 演示文稿</vt:lpstr>
      <vt:lpstr>　   2、综观全文，你认为男、女主人公分别是什么样的人?</vt:lpstr>
      <vt:lpstr>3、《氓》中哪些诗句是比兴句？好处是什么？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2</cp:revision>
  <cp:lastPrinted>2020-10-22T21:21:39Z</cp:lastPrinted>
  <dcterms:created xsi:type="dcterms:W3CDTF">2020-10-22T21:21:39Z</dcterms:created>
  <dcterms:modified xsi:type="dcterms:W3CDTF">2021-02-21T07:15:34Z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