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75" r:id="rId5"/>
    <p:sldId id="274" r:id="rId6"/>
    <p:sldId id="271" r:id="rId7"/>
    <p:sldId id="282" r:id="rId8"/>
    <p:sldId id="281" r:id="rId9"/>
    <p:sldId id="269" r:id="rId10"/>
    <p:sldId id="276" r:id="rId11"/>
    <p:sldId id="268" r:id="rId12"/>
    <p:sldId id="267" r:id="rId13"/>
    <p:sldId id="283" r:id="rId14"/>
    <p:sldId id="266" r:id="rId15"/>
    <p:sldId id="265" r:id="rId16"/>
    <p:sldId id="279" r:id="rId17"/>
    <p:sldId id="280" r:id="rId18"/>
    <p:sldId id="261" r:id="rId19"/>
  </p:sldIdLst>
  <p:sldSz cx="24385588" cy="13717588"/>
  <p:notesSz cx="6858000" cy="9144000"/>
  <p:defaultTextStyle>
    <a:defPPr>
      <a:defRPr lang="zh-CN"/>
    </a:defPPr>
    <a:lvl1pPr marL="0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96" y="-264"/>
      </p:cViewPr>
      <p:guideLst>
        <p:guide orient="horz" pos="4321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82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0CDDB-33D9-4468-9E2C-91FF323D4EA7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3A01E-B137-483C-8457-BCA93EA8FB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9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7学易微课堂（部编教材）项目\PPT模板设计\八年级PPT模板\源文件\语文八年级上册PPT模板-首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66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2017学易微课堂（部编教材）项目\PPT模板设计\八年级PPT模板\源文件\语文八年级上册PPT模板-内页02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1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8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7学易微课堂（部编教材）项目\PPT模板设计\八年级PPT模板\源文件\语文八年级上册PPT模板-尾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4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27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19280" y="549341"/>
            <a:ext cx="21947029" cy="2286265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00773"/>
            <a:ext cx="21947029" cy="9052973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xStyles>
    <p:titleStyle>
      <a:lvl1pPr algn="ctr" defTabSz="2438522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46" indent="-914446" algn="l" defTabSz="2438522" rtl="0" eaLnBrk="1" latinLnBrk="0" hangingPunct="1">
        <a:spcBef>
          <a:spcPct val="20000"/>
        </a:spcBef>
        <a:buFont typeface="Arial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299" indent="-762038" algn="l" defTabSz="2438522" rtl="0" eaLnBrk="1" latinLnBrk="0" hangingPunct="1">
        <a:spcBef>
          <a:spcPct val="20000"/>
        </a:spcBef>
        <a:buFont typeface="Arial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152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413" indent="-609630" algn="l" defTabSz="2438522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674" indent="-609630" algn="l" defTabSz="2438522" rtl="0" eaLnBrk="1" latinLnBrk="0" hangingPunct="1">
        <a:spcBef>
          <a:spcPct val="20000"/>
        </a:spcBef>
        <a:buFont typeface="Arial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935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89966" y="6282730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itchFamily="34" charset="-122"/>
                <a:ea typeface="微软雅黑" pitchFamily="34" charset="-122"/>
              </a:rPr>
              <a:t>首届诺贝尔奖颁发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35226" y="75713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讲师：霍琛莉</a:t>
            </a:r>
          </a:p>
        </p:txBody>
      </p:sp>
    </p:spTree>
    <p:extLst>
      <p:ext uri="{BB962C8B-B14F-4D97-AF65-F5344CB8AC3E}">
        <p14:creationId xmlns:p14="http://schemas.microsoft.com/office/powerpoint/2010/main" val="126103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积累拓展</a:t>
            </a:r>
          </a:p>
        </p:txBody>
      </p:sp>
    </p:spTree>
    <p:extLst>
      <p:ext uri="{BB962C8B-B14F-4D97-AF65-F5344CB8AC3E}">
        <p14:creationId xmlns:p14="http://schemas.microsoft.com/office/powerpoint/2010/main" val="51869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ED29DBC-32F5-4C5D-8977-F7E7E01A5F1D}"/>
              </a:ext>
            </a:extLst>
          </p:cNvPr>
          <p:cNvSpPr txBox="1"/>
          <p:nvPr/>
        </p:nvSpPr>
        <p:spPr>
          <a:xfrm>
            <a:off x="4487938" y="3962787"/>
            <a:ext cx="154817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今年诺贝尔奖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的获得者有：德国的伦琴（物理学奖），他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射线；荷兰的范托夫（化学奖），他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了化学动力学定律和渗透压定律；德国的贝林（生理学或医学奖），他在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血清疗法的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研究方面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卓有成就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；法国的普吕多姆（文学奖），他在诗歌创作方面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颇有建树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。诺贝尔和平奖的获得者有：瑞士的迪南，他于</a:t>
            </a: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1864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年建立了红十字会；经济学家帕西，他建立了促进国际仲裁的各国议会联盟。</a:t>
            </a:r>
          </a:p>
        </p:txBody>
      </p:sp>
    </p:spTree>
    <p:extLst>
      <p:ext uri="{BB962C8B-B14F-4D97-AF65-F5344CB8AC3E}">
        <p14:creationId xmlns:p14="http://schemas.microsoft.com/office/powerpoint/2010/main" val="28148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9577B78-DF55-4784-9CB4-CF8E3FF18AE2}"/>
              </a:ext>
            </a:extLst>
          </p:cNvPr>
          <p:cNvSpPr txBox="1"/>
          <p:nvPr/>
        </p:nvSpPr>
        <p:spPr>
          <a:xfrm>
            <a:off x="6648178" y="4410522"/>
            <a:ext cx="1029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文中的两个发现能否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改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“发明”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xmlns="" id="{FBC68A8F-CE32-4722-8681-2D184C09CB23}"/>
              </a:ext>
            </a:extLst>
          </p:cNvPr>
          <p:cNvSpPr txBox="1"/>
          <p:nvPr/>
        </p:nvSpPr>
        <p:spPr>
          <a:xfrm>
            <a:off x="6648178" y="5513289"/>
            <a:ext cx="1260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卓有成就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颇有建树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两个词语可否调换？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1C786C49-AC2C-4127-A151-6AF033BC7A2D}"/>
              </a:ext>
            </a:extLst>
          </p:cNvPr>
          <p:cNvSpPr txBox="1"/>
          <p:nvPr/>
        </p:nvSpPr>
        <p:spPr>
          <a:xfrm>
            <a:off x="5640066" y="6455777"/>
            <a:ext cx="13321480" cy="285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4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3</a:t>
            </a: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最后一句能否改为“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诺贝尔和平奖的获得者有瑞士的迪南和经济学家帕西，他们分别建立了红十字会和促进国际仲裁的各国议会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联盟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9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9577B78-DF55-4784-9CB4-CF8E3FF18AE2}"/>
              </a:ext>
            </a:extLst>
          </p:cNvPr>
          <p:cNvSpPr txBox="1"/>
          <p:nvPr/>
        </p:nvSpPr>
        <p:spPr>
          <a:xfrm>
            <a:off x="6648178" y="4482530"/>
            <a:ext cx="10297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文中的两个发现能否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改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“发明”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079A24D-B447-4B2F-8ABA-77961F1A600D}"/>
              </a:ext>
            </a:extLst>
          </p:cNvPr>
          <p:cNvSpPr/>
          <p:nvPr/>
        </p:nvSpPr>
        <p:spPr>
          <a:xfrm>
            <a:off x="5784082" y="5778674"/>
            <a:ext cx="12961440" cy="302433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发现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是指找到了别人不知道的事物、现象或规律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；发明是指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创造出新的事物或方法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。“发现”突出了两位科学家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在发现新事物、新规律方面的贡献。</a:t>
            </a:r>
          </a:p>
          <a:p>
            <a:pPr algn="ctr">
              <a:lnSpc>
                <a:spcPct val="150000"/>
              </a:lnSpc>
            </a:pP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76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>
            <a:extLst>
              <a:ext uri="{FF2B5EF4-FFF2-40B4-BE49-F238E27FC236}">
                <a16:creationId xmlns:a16="http://schemas.microsoft.com/office/drawing/2014/main" xmlns="" id="{E079A24D-B447-4B2F-8ABA-77961F1A600D}"/>
              </a:ext>
            </a:extLst>
          </p:cNvPr>
          <p:cNvSpPr/>
          <p:nvPr/>
        </p:nvSpPr>
        <p:spPr>
          <a:xfrm>
            <a:off x="5784082" y="5778674"/>
            <a:ext cx="12961440" cy="302433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卓，意思是卓越、高超。卓有成就，指有非常突出的成绩和效果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颇有建树，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意思是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建立了很大的功绩。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意义相同，可以调换。</a:t>
            </a:r>
          </a:p>
          <a:p>
            <a:pPr>
              <a:lnSpc>
                <a:spcPct val="150000"/>
              </a:lnSpc>
            </a:pP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BC68A8F-CE32-4722-8681-2D184C09CB23}"/>
              </a:ext>
            </a:extLst>
          </p:cNvPr>
          <p:cNvSpPr txBox="1"/>
          <p:nvPr/>
        </p:nvSpPr>
        <p:spPr>
          <a:xfrm>
            <a:off x="6000106" y="4490220"/>
            <a:ext cx="1260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卓有成就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颇有建树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两个词语可否调换？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BAC3690C-769D-42B1-AF1B-BD5DA263B34E}"/>
              </a:ext>
            </a:extLst>
          </p:cNvPr>
          <p:cNvSpPr/>
          <p:nvPr/>
        </p:nvSpPr>
        <p:spPr>
          <a:xfrm>
            <a:off x="12264802" y="7794898"/>
            <a:ext cx="4014215" cy="8805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避免重复，极有分寸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651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C786C49-AC2C-4127-A151-6AF033BC7A2D}"/>
              </a:ext>
            </a:extLst>
          </p:cNvPr>
          <p:cNvSpPr txBox="1"/>
          <p:nvPr/>
        </p:nvSpPr>
        <p:spPr>
          <a:xfrm>
            <a:off x="4847978" y="3935497"/>
            <a:ext cx="146176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3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最后一句能否改为“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诺贝尔和平奖的获得者有瑞士的迪南和经济学家帕西，他们分别建立了红十字会和促进国际仲裁的各国议会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联盟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A981DCC-B695-4CC0-819B-8E065DB2A200}"/>
              </a:ext>
            </a:extLst>
          </p:cNvPr>
          <p:cNvSpPr txBox="1"/>
          <p:nvPr/>
        </p:nvSpPr>
        <p:spPr>
          <a:xfrm>
            <a:off x="5559978" y="3150667"/>
            <a:ext cx="15913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5" name="矩形: 圆角 3">
            <a:extLst>
              <a:ext uri="{FF2B5EF4-FFF2-40B4-BE49-F238E27FC236}">
                <a16:creationId xmlns:a16="http://schemas.microsoft.com/office/drawing/2014/main" xmlns="" id="{E079A24D-B447-4B2F-8ABA-77961F1A600D}"/>
              </a:ext>
            </a:extLst>
          </p:cNvPr>
          <p:cNvSpPr/>
          <p:nvPr/>
        </p:nvSpPr>
        <p:spPr>
          <a:xfrm>
            <a:off x="5460046" y="7204318"/>
            <a:ext cx="13645516" cy="23907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可以。原文对两位获奖者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分别作了介绍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，表述更加清晰。原文还交代了红十字会创立的时间，表述更为严谨。</a:t>
            </a:r>
          </a:p>
          <a:p>
            <a:pPr>
              <a:lnSpc>
                <a:spcPct val="150000"/>
              </a:lnSpc>
            </a:pP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41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3DF76435-5E93-47C5-9038-33B3C24EA0A5}"/>
              </a:ext>
            </a:extLst>
          </p:cNvPr>
          <p:cNvSpPr txBox="1"/>
          <p:nvPr/>
        </p:nvSpPr>
        <p:spPr>
          <a:xfrm>
            <a:off x="3767858" y="4626181"/>
            <a:ext cx="1731792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/>
              <a:t>　　</a:t>
            </a:r>
            <a:r>
              <a:rPr lang="zh-CN" altLang="zh-CN" sz="4000" b="1" dirty="0">
                <a:latin typeface="+mn-ea"/>
              </a:rPr>
              <a:t>新华社北京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4000" b="1" dirty="0">
                <a:latin typeface="+mn-ea"/>
              </a:rPr>
              <a:t>月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4000" b="1" dirty="0">
                <a:latin typeface="+mn-ea"/>
              </a:rPr>
              <a:t>日电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中共中央总书记、国家主席、中央军委主席习近平近日对王继才同志先进事迹作出重要指示强调，王继才同志守岛卫国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年，用无怨无悔的坚守和付出，在平凡的岗位上书写了不平凡的人生华章。我们要大力倡导这种爱国奉献精神，使之成为新时代奋斗者的价值追求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习近平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指出，对王继才同志的家人，有关方面要关心慰问。对像王继才同志那样长期在艰苦岗位甘于奉献的同志，各级组织要积极主动帮助他们解决实际困难，在思想、工作和生活上给予更多关心爱护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3982" y="3065807"/>
            <a:ext cx="15121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习近平对王继才同志先进事迹作出重要指示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强调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大力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倡导爱国奉献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之成为新时代奋斗者的价值追求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对话气泡: 椭圆形 5">
            <a:extLst>
              <a:ext uri="{FF2B5EF4-FFF2-40B4-BE49-F238E27FC236}">
                <a16:creationId xmlns:a16="http://schemas.microsoft.com/office/drawing/2014/main" xmlns="" id="{93BA539E-3DA3-4CAD-B26A-E4B1FB14046A}"/>
              </a:ext>
            </a:extLst>
          </p:cNvPr>
          <p:cNvSpPr/>
          <p:nvPr/>
        </p:nvSpPr>
        <p:spPr>
          <a:xfrm>
            <a:off x="15433154" y="2360842"/>
            <a:ext cx="1800200" cy="756084"/>
          </a:xfrm>
          <a:prstGeom prst="wedgeEllipseCallout">
            <a:avLst>
              <a:gd name="adj1" fmla="val -31218"/>
              <a:gd name="adj2" fmla="val 6246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引标</a:t>
            </a:r>
          </a:p>
        </p:txBody>
      </p:sp>
      <p:sp>
        <p:nvSpPr>
          <p:cNvPr id="5" name="对话气泡: 椭圆形 6">
            <a:extLst>
              <a:ext uri="{FF2B5EF4-FFF2-40B4-BE49-F238E27FC236}">
                <a16:creationId xmlns:a16="http://schemas.microsoft.com/office/drawing/2014/main" xmlns="" id="{352C503F-555E-4879-A34A-5AEF9518860F}"/>
              </a:ext>
            </a:extLst>
          </p:cNvPr>
          <p:cNvSpPr/>
          <p:nvPr/>
        </p:nvSpPr>
        <p:spPr>
          <a:xfrm>
            <a:off x="19321586" y="3080922"/>
            <a:ext cx="1510882" cy="612068"/>
          </a:xfrm>
          <a:prstGeom prst="wedgeEllipseCallout">
            <a:avLst>
              <a:gd name="adj1" fmla="val -52261"/>
              <a:gd name="adj2" fmla="val 7170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主标</a:t>
            </a:r>
          </a:p>
        </p:txBody>
      </p:sp>
      <p:sp>
        <p:nvSpPr>
          <p:cNvPr id="10" name="对话气泡: 椭圆形 7">
            <a:extLst>
              <a:ext uri="{FF2B5EF4-FFF2-40B4-BE49-F238E27FC236}">
                <a16:creationId xmlns:a16="http://schemas.microsoft.com/office/drawing/2014/main" xmlns="" id="{7A7F8F35-86C6-434D-AEC5-C70E2ABE6BE3}"/>
              </a:ext>
            </a:extLst>
          </p:cNvPr>
          <p:cNvSpPr/>
          <p:nvPr/>
        </p:nvSpPr>
        <p:spPr>
          <a:xfrm>
            <a:off x="19755271" y="5133150"/>
            <a:ext cx="1845281" cy="648072"/>
          </a:xfrm>
          <a:prstGeom prst="wedgeEllipseCallout">
            <a:avLst>
              <a:gd name="adj1" fmla="val -43506"/>
              <a:gd name="adj2" fmla="val 7093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导语</a:t>
            </a:r>
          </a:p>
        </p:txBody>
      </p:sp>
      <p:sp>
        <p:nvSpPr>
          <p:cNvPr id="11" name="对话气泡: 椭圆形 8">
            <a:extLst>
              <a:ext uri="{FF2B5EF4-FFF2-40B4-BE49-F238E27FC236}">
                <a16:creationId xmlns:a16="http://schemas.microsoft.com/office/drawing/2014/main" xmlns="" id="{6DBF7DFE-D2F0-4B2F-9C05-4BF545D6BEDA}"/>
              </a:ext>
            </a:extLst>
          </p:cNvPr>
          <p:cNvSpPr/>
          <p:nvPr/>
        </p:nvSpPr>
        <p:spPr>
          <a:xfrm>
            <a:off x="16258077" y="10387186"/>
            <a:ext cx="3639573" cy="1152128"/>
          </a:xfrm>
          <a:prstGeom prst="wedgeEllipseCallout">
            <a:avLst>
              <a:gd name="adj1" fmla="val -38260"/>
              <a:gd name="adj2" fmla="val -758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主体：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如何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倡导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（主）</a:t>
            </a:r>
          </a:p>
        </p:txBody>
      </p:sp>
    </p:spTree>
    <p:extLst>
      <p:ext uri="{BB962C8B-B14F-4D97-AF65-F5344CB8AC3E}">
        <p14:creationId xmlns:p14="http://schemas.microsoft.com/office/powerpoint/2010/main" val="42781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xmlns="" id="{081C69EE-86DF-498D-BA14-5A7520BA4278}"/>
              </a:ext>
            </a:extLst>
          </p:cNvPr>
          <p:cNvSpPr txBox="1"/>
          <p:nvPr/>
        </p:nvSpPr>
        <p:spPr>
          <a:xfrm>
            <a:off x="3839866" y="3358847"/>
            <a:ext cx="1699388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王继才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生前是江苏省灌云县开山岛民兵哨所所长。开山岛位于我国黄海前哨，面积只有两个足球场大，战略位置十分重要。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1985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年部队撤编后，设立民兵哨所，但因条件艰苦，先后上岛的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多位民兵都不愿长期值守。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1986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年，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岁的王继才接受了守岛任务，从此与妻子以海岛为家，与孤独相伴，在没水没电、植物都难以存活的孤岛上默默坚守，把青春年华全部献给了祖国的海防事业。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年，王继才夫妇被评为全国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时代楷模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。今年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日，王继才在执勤时突发疾病，经抢救无效去世，年仅</a:t>
            </a:r>
            <a:r>
              <a:rPr lang="en-US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岁。</a:t>
            </a:r>
          </a:p>
        </p:txBody>
      </p:sp>
      <p:sp>
        <p:nvSpPr>
          <p:cNvPr id="3" name="对话气泡: 椭圆形 3">
            <a:extLst>
              <a:ext uri="{FF2B5EF4-FFF2-40B4-BE49-F238E27FC236}">
                <a16:creationId xmlns:a16="http://schemas.microsoft.com/office/drawing/2014/main" xmlns="" id="{87BD4B58-8DF4-454B-9BDD-B400BC3C26A7}"/>
              </a:ext>
            </a:extLst>
          </p:cNvPr>
          <p:cNvSpPr/>
          <p:nvPr/>
        </p:nvSpPr>
        <p:spPr>
          <a:xfrm>
            <a:off x="17089338" y="9595098"/>
            <a:ext cx="3456384" cy="1375711"/>
          </a:xfrm>
          <a:prstGeom prst="wedgeEllipseCallout">
            <a:avLst>
              <a:gd name="adj1" fmla="val 19602"/>
              <a:gd name="adj2" fmla="val -9113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主体：介绍事迹（次）</a:t>
            </a:r>
          </a:p>
        </p:txBody>
      </p:sp>
    </p:spTree>
    <p:extLst>
      <p:ext uri="{BB962C8B-B14F-4D97-AF65-F5344CB8AC3E}">
        <p14:creationId xmlns:p14="http://schemas.microsoft.com/office/powerpoint/2010/main" val="7190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14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明确目标</a:t>
            </a:r>
          </a:p>
        </p:txBody>
      </p:sp>
    </p:spTree>
    <p:extLst>
      <p:ext uri="{BB962C8B-B14F-4D97-AF65-F5344CB8AC3E}">
        <p14:creationId xmlns:p14="http://schemas.microsoft.com/office/powerpoint/2010/main" val="140513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68658" y="4011573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7" name="矩形 6"/>
          <p:cNvSpPr/>
          <p:nvPr/>
        </p:nvSpPr>
        <p:spPr>
          <a:xfrm>
            <a:off x="4775970" y="4986585"/>
            <a:ext cx="15697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通过了解消息的“倒金字塔结构”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理解课文内容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理清新闻要素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了解作者在写作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方式和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语言方面的特点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了解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诺贝尔奖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在促进科学发展中的巨大作用，培养科学精神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181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课</a:t>
            </a: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前解疑</a:t>
            </a:r>
          </a:p>
        </p:txBody>
      </p:sp>
    </p:spTree>
    <p:extLst>
      <p:ext uri="{BB962C8B-B14F-4D97-AF65-F5344CB8AC3E}">
        <p14:creationId xmlns:p14="http://schemas.microsoft.com/office/powerpoint/2010/main" val="360958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E0BF39-9AA4-4EA0-B144-A9E619B09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920" y="4432334"/>
            <a:ext cx="4550506" cy="500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B11CDBC-76B0-475E-9666-6ABAB59B9479}"/>
              </a:ext>
            </a:extLst>
          </p:cNvPr>
          <p:cNvSpPr txBox="1"/>
          <p:nvPr/>
        </p:nvSpPr>
        <p:spPr>
          <a:xfrm>
            <a:off x="9600506" y="3840837"/>
            <a:ext cx="105131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诺贝尔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1833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1896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），瑞典化学家、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工程师。他在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生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前立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遗嘱将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其遗产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的大部分作为基金，将每年所得利息分为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份，设立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物理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化学、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生理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医学、文学及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和平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种奖金，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授予世界各国在这些领域对人类做出重大贡献的人。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000DC0E-6350-4912-910A-4C41CCA5A6B6}"/>
              </a:ext>
            </a:extLst>
          </p:cNvPr>
          <p:cNvSpPr txBox="1"/>
          <p:nvPr/>
        </p:nvSpPr>
        <p:spPr>
          <a:xfrm>
            <a:off x="5856090" y="4554538"/>
            <a:ext cx="13033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路透社是世界上创办最早的通讯社之一，也是目前英国最大的通讯社和西方四大通讯社之一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。路透社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提供新闻报道给报刊、电视台等各类媒体，并向来以迅速、准确享誉国际。</a:t>
            </a:r>
          </a:p>
        </p:txBody>
      </p:sp>
    </p:spTree>
    <p:extLst>
      <p:ext uri="{BB962C8B-B14F-4D97-AF65-F5344CB8AC3E}">
        <p14:creationId xmlns:p14="http://schemas.microsoft.com/office/powerpoint/2010/main" val="40752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思考探究</a:t>
            </a:r>
          </a:p>
        </p:txBody>
      </p:sp>
    </p:spTree>
    <p:extLst>
      <p:ext uri="{BB962C8B-B14F-4D97-AF65-F5344CB8AC3E}">
        <p14:creationId xmlns:p14="http://schemas.microsoft.com/office/powerpoint/2010/main" val="375775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67858" y="6975515"/>
            <a:ext cx="326243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首届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诺贝尔奖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颁发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667486" y="8483395"/>
            <a:ext cx="2852900" cy="1797520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V="1">
            <a:off x="5478633" y="3637523"/>
            <a:ext cx="3413934" cy="3221271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36210" y="7434858"/>
            <a:ext cx="7700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 flipV="1">
            <a:off x="5478633" y="4830592"/>
            <a:ext cx="3485790" cy="2028202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060409" y="3191609"/>
            <a:ext cx="10801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电头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060409" y="4486012"/>
            <a:ext cx="10801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导语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7872314" y="7146826"/>
            <a:ext cx="10801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820559" y="9956879"/>
            <a:ext cx="10801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</a:p>
        </p:txBody>
      </p:sp>
      <p:sp>
        <p:nvSpPr>
          <p:cNvPr id="15" name="矩形 14"/>
          <p:cNvSpPr/>
          <p:nvPr/>
        </p:nvSpPr>
        <p:spPr>
          <a:xfrm>
            <a:off x="10389498" y="3233709"/>
            <a:ext cx="7455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路透社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斯德哥尔摩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1901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日电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28561" y="4149779"/>
            <a:ext cx="8335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瑞典国王和挪威诺贝尔基金会今天首次颁发了诺贝尔奖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77301" y="643371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获奖者</a:t>
            </a:r>
            <a:endParaRPr lang="zh-CN" altLang="en-US" sz="4400" dirty="0"/>
          </a:p>
        </p:txBody>
      </p:sp>
      <p:sp>
        <p:nvSpPr>
          <p:cNvPr id="20" name="左大括号 19"/>
          <p:cNvSpPr/>
          <p:nvPr/>
        </p:nvSpPr>
        <p:spPr>
          <a:xfrm>
            <a:off x="9062872" y="6689224"/>
            <a:ext cx="213561" cy="2043519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10913446" y="5790431"/>
            <a:ext cx="205561" cy="197542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23121" y="563988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伦琴（物理学奖）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15145122" y="563988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范托夫（化学奖）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11033485" y="6431969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贝林（生理学或医学奖）</a:t>
            </a:r>
            <a:endParaRPr lang="zh-CN" altLang="en-US" sz="3600" dirty="0"/>
          </a:p>
        </p:txBody>
      </p:sp>
      <p:sp>
        <p:nvSpPr>
          <p:cNvPr id="25" name="矩形 24"/>
          <p:cNvSpPr/>
          <p:nvPr/>
        </p:nvSpPr>
        <p:spPr>
          <a:xfrm>
            <a:off x="16458063" y="6359961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普吕多姆（文学奖）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11119008" y="7225798"/>
            <a:ext cx="44550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和平奖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：迪南、帕西</a:t>
            </a:r>
            <a:endParaRPr lang="zh-CN" altLang="en-US" sz="3600" dirty="0"/>
          </a:p>
        </p:txBody>
      </p:sp>
      <p:sp>
        <p:nvSpPr>
          <p:cNvPr id="27" name="矩形 26"/>
          <p:cNvSpPr/>
          <p:nvPr/>
        </p:nvSpPr>
        <p:spPr>
          <a:xfrm>
            <a:off x="9312429" y="8228687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颁奖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机构、领奖时间和地点</a:t>
            </a:r>
            <a:endParaRPr lang="zh-CN" altLang="en-US" sz="4400" dirty="0"/>
          </a:p>
        </p:txBody>
      </p:sp>
      <p:sp>
        <p:nvSpPr>
          <p:cNvPr id="28" name="左大括号 27"/>
          <p:cNvSpPr/>
          <p:nvPr/>
        </p:nvSpPr>
        <p:spPr>
          <a:xfrm>
            <a:off x="15184587" y="7940655"/>
            <a:ext cx="176559" cy="158243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358437" y="7724631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由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个机构颁发</a:t>
            </a:r>
            <a:endParaRPr lang="zh-CN" altLang="en-US" sz="3600" dirty="0"/>
          </a:p>
        </p:txBody>
      </p:sp>
      <p:sp>
        <p:nvSpPr>
          <p:cNvPr id="31" name="矩形 30"/>
          <p:cNvSpPr/>
          <p:nvPr/>
        </p:nvSpPr>
        <p:spPr>
          <a:xfrm>
            <a:off x="15321082" y="8444711"/>
            <a:ext cx="2896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每年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zh-CN" altLang="en-US" sz="3600" dirty="0"/>
          </a:p>
        </p:txBody>
      </p:sp>
      <p:sp>
        <p:nvSpPr>
          <p:cNvPr id="32" name="矩形 31"/>
          <p:cNvSpPr/>
          <p:nvPr/>
        </p:nvSpPr>
        <p:spPr>
          <a:xfrm>
            <a:off x="15341976" y="9164791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斯德哥尔摩和奥斯陆</a:t>
            </a:r>
            <a:endParaRPr lang="zh-CN" altLang="en-US" sz="3600" dirty="0"/>
          </a:p>
        </p:txBody>
      </p:sp>
      <p:sp>
        <p:nvSpPr>
          <p:cNvPr id="33" name="矩形 32"/>
          <p:cNvSpPr/>
          <p:nvPr/>
        </p:nvSpPr>
        <p:spPr>
          <a:xfrm>
            <a:off x="9972535" y="10028887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奖金的来源、资金管理权和评议权分离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387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9BC35F1-D707-4725-9D42-EDE34F35BCA8}"/>
              </a:ext>
            </a:extLst>
          </p:cNvPr>
          <p:cNvSpPr txBox="1"/>
          <p:nvPr/>
        </p:nvSpPr>
        <p:spPr>
          <a:xfrm>
            <a:off x="5496050" y="3978474"/>
            <a:ext cx="13609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第四段作者特别说明资金管理权和评奖权的分离，有什么用意？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C8D3AF-245C-4BB6-ABCB-6D7E64FBA412}"/>
              </a:ext>
            </a:extLst>
          </p:cNvPr>
          <p:cNvSpPr txBox="1"/>
          <p:nvPr/>
        </p:nvSpPr>
        <p:spPr>
          <a:xfrm>
            <a:off x="5568058" y="5994698"/>
            <a:ext cx="133313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1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资金管理权和评议权的分离能够有效保证诺贝尔奖评奖的公正性，而公正性是权威性的基础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2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在当时的情况下，诺贝尔奖只是首次颁发，特别需要强调其权威性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9672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858</Words>
  <Application>Microsoft Office PowerPoint</Application>
  <PresentationFormat>自定义</PresentationFormat>
  <Paragraphs>60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dreamsummit</cp:lastModifiedBy>
  <cp:revision>91</cp:revision>
  <dcterms:created xsi:type="dcterms:W3CDTF">2017-10-09T01:52:29Z</dcterms:created>
  <dcterms:modified xsi:type="dcterms:W3CDTF">2018-09-04T02:19:10Z</dcterms:modified>
</cp:coreProperties>
</file>