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comments/comment1.xml" ContentType="application/vnd.openxmlformats-officedocument.presentationml.comment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sldIdLst>
    <p:sldId id="257" r:id="rId3"/>
    <p:sldId id="306" r:id="rId4"/>
    <p:sldId id="305" r:id="rId5"/>
    <p:sldId id="261" r:id="rId6"/>
    <p:sldId id="264" r:id="rId7"/>
    <p:sldId id="259" r:id="rId8"/>
    <p:sldId id="263" r:id="rId9"/>
    <p:sldId id="275" r:id="rId10"/>
    <p:sldId id="279" r:id="rId11"/>
    <p:sldId id="280" r:id="rId12"/>
    <p:sldId id="278" r:id="rId13"/>
    <p:sldId id="288" r:id="rId14"/>
    <p:sldId id="287" r:id="rId15"/>
    <p:sldId id="291" r:id="rId16"/>
    <p:sldId id="290" r:id="rId17"/>
    <p:sldId id="289" r:id="rId18"/>
    <p:sldId id="296" r:id="rId19"/>
    <p:sldId id="295" r:id="rId20"/>
    <p:sldId id="297" r:id="rId21"/>
    <p:sldId id="298" r:id="rId22"/>
    <p:sldId id="274" r:id="rId23"/>
    <p:sldId id="304" r:id="rId24"/>
    <p:sldId id="307" r:id="rId25"/>
    <p:sldId id="293" r:id="rId26"/>
    <p:sldId id="303"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48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2-19T11:28:04.355" idx="1">
    <p:pos x="5814" y="633"/>
    <p:text/>
    <p:extLst>
      <p:ext uri="{C676402C-5697-4E1C-873F-D02D1690AC5C}">
        <p15:threadingInfo xmlns:p15="http://schemas.microsoft.com/office/powerpoint/2012/main" xmlns="" timeZoneBias="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src=http___5b0988e595225.cdn.sohucs.com_images_20171218_c3344ca0d33a4b2484181b001ec5b84d.jpeg&amp;refer=http___5b0988e595225.cdn.sohucs"/>
          <p:cNvPicPr>
            <a:picLocks noChangeAspect="1"/>
          </p:cNvPicPr>
          <p:nvPr/>
        </p:nvPicPr>
        <p:blipFill>
          <a:blip r:embed="rId2"/>
          <a:stretch>
            <a:fillRect/>
          </a:stretch>
        </p:blipFill>
        <p:spPr>
          <a:xfrm>
            <a:off x="635" y="0"/>
            <a:ext cx="12192000" cy="685863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1270" y="635"/>
            <a:ext cx="12190730" cy="6857365"/>
          </a:xfrm>
          <a:prstGeom prst="rect">
            <a:avLst/>
          </a:prstGeom>
        </p:spPr>
      </p:pic>
      <p:sp>
        <p:nvSpPr>
          <p:cNvPr id="2" name="文本框 1"/>
          <p:cNvSpPr txBox="1"/>
          <p:nvPr/>
        </p:nvSpPr>
        <p:spPr>
          <a:xfrm>
            <a:off x="612775" y="565785"/>
            <a:ext cx="10744200" cy="5692775"/>
          </a:xfrm>
          <a:prstGeom prst="rect">
            <a:avLst/>
          </a:prstGeom>
          <a:noFill/>
        </p:spPr>
        <p:txBody>
          <a:bodyPr wrap="square" rtlCol="0">
            <a:spAutoFit/>
          </a:bodyPr>
          <a:lstStyle/>
          <a:p>
            <a:r>
              <a:rPr lang="zh-CN" altLang="en-US" sz="2800">
                <a:solidFill>
                  <a:srgbClr val="FF0000"/>
                </a:solidFill>
                <a:latin typeface="Calibri"/>
              </a:rPr>
              <a:t>③海尔茂：（低声嘀咕）讨厌！这时侯他还来干什么？（高声）等一等！（开门）请进，</a:t>
            </a:r>
            <a:r>
              <a:rPr lang="zh-CN" altLang="en-US" sz="2800" u="sng">
                <a:solidFill>
                  <a:srgbClr val="FF0000"/>
                </a:solidFill>
                <a:latin typeface="Calibri"/>
              </a:rPr>
              <a:t>谢谢你从来不肯过门不入。</a:t>
            </a:r>
          </a:p>
          <a:p>
            <a:r>
              <a:rPr lang="zh-CN" altLang="en-US" sz="2800">
                <a:solidFill>
                  <a:srgbClr val="FF0000"/>
                </a:solidFill>
                <a:latin typeface="Calibri"/>
              </a:rPr>
              <a:t>阮克：我走过这儿好象听见你说话的声音，因此就忍不住想进来坐一坐。（四面望望）啊，这个亲热的老地方！你们俩在这儿真快活，真舒服！</a:t>
            </a:r>
          </a:p>
          <a:p>
            <a:r>
              <a:rPr lang="zh-CN" altLang="en-US" sz="2800">
                <a:solidFill>
                  <a:srgbClr val="FF0000"/>
                </a:solidFill>
                <a:latin typeface="Calibri"/>
              </a:rPr>
              <a:t>海尔茂：刚才你在楼上好象也觉得很受用。</a:t>
            </a:r>
          </a:p>
          <a:p>
            <a:r>
              <a:rPr lang="zh-CN" altLang="en-US" sz="2800">
                <a:solidFill>
                  <a:srgbClr val="FF0000"/>
                </a:solidFill>
                <a:latin typeface="Calibri"/>
              </a:rPr>
              <a:t>阮克：很受用，为什么不受用？一个人活在世界上能享受为什么不享受，</a:t>
            </a:r>
            <a:r>
              <a:rPr lang="zh-CN" altLang="en-US" sz="2800" u="sng">
                <a:solidFill>
                  <a:srgbClr val="FF0000"/>
                </a:solidFill>
                <a:latin typeface="Calibri"/>
              </a:rPr>
              <a:t>能享受多少就算多少，能享受多久就算多久。</a:t>
            </a:r>
            <a:r>
              <a:rPr lang="zh-CN" altLang="en-US" sz="2800">
                <a:solidFill>
                  <a:srgbClr val="FF0000"/>
                </a:solidFill>
                <a:latin typeface="Calibri"/>
              </a:rPr>
              <a:t>今晚的酒可真好。</a:t>
            </a:r>
          </a:p>
          <a:p>
            <a:r>
              <a:rPr lang="zh-CN" altLang="en-US" sz="2800">
                <a:gradFill>
                  <a:gsLst>
                    <a:gs pos="0">
                      <a:srgbClr val="012D86"/>
                    </a:gs>
                    <a:gs pos="100000">
                      <a:srgbClr val="0E2557"/>
                    </a:gs>
                  </a:gsLst>
                  <a:lin scaled="0"/>
                </a:gradFill>
                <a:latin typeface="Calibri"/>
              </a:rPr>
              <a:t>问题：面对阮克大夫的来访，海尔茂什么态度？阮克的话反映了他什么心态？</a:t>
            </a:r>
          </a:p>
          <a:p>
            <a:r>
              <a:rPr lang="zh-CN" altLang="en-US" sz="2800">
                <a:gradFill>
                  <a:gsLst>
                    <a:gs pos="0">
                      <a:srgbClr val="012D86"/>
                    </a:gs>
                    <a:gs pos="100000">
                      <a:srgbClr val="0E2557"/>
                    </a:gs>
                  </a:gsLst>
                  <a:lin scaled="0"/>
                </a:gradFill>
                <a:latin typeface="Calibri"/>
              </a:rPr>
              <a:t>不耐烦，不欢迎；阮克的话表明他对生活的热爱和留恋，暗示他将不久人世。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998855" y="565150"/>
            <a:ext cx="10194290" cy="5601970"/>
          </a:xfrm>
          <a:prstGeom prst="rect">
            <a:avLst/>
          </a:prstGeom>
          <a:noFill/>
        </p:spPr>
        <p:txBody>
          <a:bodyPr wrap="square" rtlCol="0">
            <a:spAutoFit/>
          </a:bodyPr>
          <a:lstStyle/>
          <a:p>
            <a:pPr>
              <a:lnSpc>
                <a:spcPct val="70000"/>
              </a:lnSpc>
            </a:pPr>
            <a:r>
              <a:rPr lang="zh-CN" altLang="en-US" sz="2800">
                <a:solidFill>
                  <a:srgbClr val="FF0000"/>
                </a:solidFill>
                <a:latin typeface="微软雅黑" panose="020B0503020204020204" charset="-122"/>
                <a:ea typeface="微软雅黑" panose="020B0503020204020204" charset="-122"/>
              </a:rPr>
              <a:t>④</a:t>
            </a:r>
            <a:r>
              <a:rPr lang="zh-CN" altLang="en-US" sz="2800">
                <a:solidFill>
                  <a:srgbClr val="FF0000"/>
                </a:solidFill>
              </a:rPr>
              <a:t>娜拉 阮克大夫，你是不是刚做完科学研究？</a:t>
            </a:r>
          </a:p>
          <a:p>
            <a:pPr>
              <a:lnSpc>
                <a:spcPct val="70000"/>
              </a:lnSpc>
            </a:pPr>
            <a:endParaRPr lang="zh-CN" altLang="en-US" sz="2800">
              <a:solidFill>
                <a:srgbClr val="FF0000"/>
              </a:solidFill>
            </a:endParaRPr>
          </a:p>
          <a:p>
            <a:pPr>
              <a:lnSpc>
                <a:spcPct val="70000"/>
              </a:lnSpc>
            </a:pPr>
            <a:r>
              <a:rPr lang="zh-CN" altLang="en-US" sz="2800">
                <a:solidFill>
                  <a:srgbClr val="FF0000"/>
                </a:solidFill>
              </a:rPr>
              <a:t>阮克 一点儿都不错。</a:t>
            </a:r>
          </a:p>
          <a:p>
            <a:pPr>
              <a:lnSpc>
                <a:spcPct val="70000"/>
              </a:lnSpc>
            </a:pPr>
            <a:endParaRPr lang="zh-CN" altLang="en-US" sz="2800">
              <a:solidFill>
                <a:srgbClr val="FF0000"/>
              </a:solidFill>
            </a:endParaRPr>
          </a:p>
          <a:p>
            <a:pPr>
              <a:lnSpc>
                <a:spcPct val="70000"/>
              </a:lnSpc>
            </a:pPr>
            <a:r>
              <a:rPr lang="zh-CN" altLang="en-US" sz="2800">
                <a:solidFill>
                  <a:srgbClr val="FF0000"/>
                </a:solidFill>
              </a:rPr>
              <a:t>海尔茂 你听！小娜拉也谈起科学研究来了！</a:t>
            </a:r>
          </a:p>
          <a:p>
            <a:pPr>
              <a:lnSpc>
                <a:spcPct val="70000"/>
              </a:lnSpc>
            </a:pPr>
            <a:endParaRPr lang="zh-CN" altLang="en-US" sz="2800">
              <a:solidFill>
                <a:srgbClr val="FF0000"/>
              </a:solidFill>
            </a:endParaRPr>
          </a:p>
          <a:p>
            <a:pPr>
              <a:lnSpc>
                <a:spcPct val="70000"/>
              </a:lnSpc>
            </a:pPr>
            <a:r>
              <a:rPr lang="zh-CN" altLang="en-US" sz="2800">
                <a:solidFill>
                  <a:srgbClr val="FF0000"/>
                </a:solidFill>
              </a:rPr>
              <a:t>娜拉 结果怎么样，是不是可以给你道喜？</a:t>
            </a:r>
          </a:p>
          <a:p>
            <a:pPr>
              <a:lnSpc>
                <a:spcPct val="70000"/>
              </a:lnSpc>
            </a:pPr>
            <a:endParaRPr lang="zh-CN" altLang="en-US" sz="2800">
              <a:solidFill>
                <a:srgbClr val="FF0000"/>
              </a:solidFill>
            </a:endParaRPr>
          </a:p>
          <a:p>
            <a:pPr>
              <a:lnSpc>
                <a:spcPct val="70000"/>
              </a:lnSpc>
            </a:pPr>
            <a:r>
              <a:rPr lang="zh-CN" altLang="en-US" sz="2800">
                <a:solidFill>
                  <a:srgbClr val="FF0000"/>
                </a:solidFill>
              </a:rPr>
              <a:t>阮克 可以。</a:t>
            </a:r>
          </a:p>
          <a:p>
            <a:pPr>
              <a:lnSpc>
                <a:spcPct val="70000"/>
              </a:lnSpc>
            </a:pPr>
            <a:endParaRPr lang="zh-CN" altLang="en-US" sz="2800">
              <a:solidFill>
                <a:srgbClr val="FF0000"/>
              </a:solidFill>
            </a:endParaRPr>
          </a:p>
          <a:p>
            <a:pPr>
              <a:lnSpc>
                <a:spcPct val="70000"/>
              </a:lnSpc>
            </a:pPr>
            <a:r>
              <a:rPr lang="zh-CN" altLang="en-US" sz="2800">
                <a:solidFill>
                  <a:srgbClr val="FF0000"/>
                </a:solidFill>
              </a:rPr>
              <a:t>娜拉 这么说，结果很好？</a:t>
            </a:r>
          </a:p>
          <a:p>
            <a:pPr>
              <a:lnSpc>
                <a:spcPct val="70000"/>
              </a:lnSpc>
            </a:pPr>
            <a:endParaRPr lang="zh-CN" altLang="en-US" sz="2800">
              <a:solidFill>
                <a:srgbClr val="FF0000"/>
              </a:solidFill>
            </a:endParaRPr>
          </a:p>
          <a:p>
            <a:pPr>
              <a:lnSpc>
                <a:spcPct val="70000"/>
              </a:lnSpc>
            </a:pPr>
            <a:r>
              <a:rPr lang="zh-CN" altLang="en-US" sz="2800">
                <a:solidFill>
                  <a:srgbClr val="FF0000"/>
                </a:solidFill>
              </a:rPr>
              <a:t>阮克 好极了，对大夫也好，对病人也好，结果是确实无疑的。</a:t>
            </a:r>
          </a:p>
          <a:p>
            <a:pPr>
              <a:lnSpc>
                <a:spcPct val="70000"/>
              </a:lnSpc>
            </a:pPr>
            <a:endParaRPr lang="zh-CN" altLang="en-US" sz="2800">
              <a:solidFill>
                <a:srgbClr val="FF0000"/>
              </a:solidFill>
            </a:endParaRPr>
          </a:p>
          <a:p>
            <a:pPr>
              <a:lnSpc>
                <a:spcPct val="60000"/>
              </a:lnSpc>
            </a:pPr>
            <a:r>
              <a:rPr lang="zh-CN" altLang="en-US" sz="2800">
                <a:solidFill>
                  <a:srgbClr val="FF0000"/>
                </a:solidFill>
              </a:rPr>
              <a:t>娜拉 （追问）确实无疑？</a:t>
            </a:r>
          </a:p>
          <a:p>
            <a:pPr>
              <a:lnSpc>
                <a:spcPct val="60000"/>
              </a:lnSpc>
            </a:pPr>
            <a:endParaRPr lang="zh-CN" altLang="en-US" sz="2800">
              <a:solidFill>
                <a:srgbClr val="FF0000"/>
              </a:solidFill>
            </a:endParaRPr>
          </a:p>
          <a:p>
            <a:pPr>
              <a:lnSpc>
                <a:spcPct val="90000"/>
              </a:lnSpc>
            </a:pPr>
            <a:r>
              <a:rPr lang="zh-CN" altLang="en-US" sz="2800">
                <a:solidFill>
                  <a:srgbClr val="FF0000"/>
                </a:solidFill>
              </a:rPr>
              <a:t>阮克 绝时地确实无疑。知道了这样的结果，你说难道我还不应该痛快一晚上？</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1270" y="635"/>
            <a:ext cx="12190730" cy="6857365"/>
          </a:xfrm>
          <a:prstGeom prst="rect">
            <a:avLst/>
          </a:prstGeom>
        </p:spPr>
      </p:pic>
      <p:sp>
        <p:nvSpPr>
          <p:cNvPr id="2" name="文本框 1"/>
          <p:cNvSpPr txBox="1"/>
          <p:nvPr/>
        </p:nvSpPr>
        <p:spPr>
          <a:xfrm>
            <a:off x="982980" y="518795"/>
            <a:ext cx="10225405" cy="3969385"/>
          </a:xfrm>
          <a:prstGeom prst="rect">
            <a:avLst/>
          </a:prstGeom>
          <a:noFill/>
        </p:spPr>
        <p:txBody>
          <a:bodyPr wrap="square" rtlCol="0">
            <a:spAutoFit/>
          </a:bodyPr>
          <a:lstStyle/>
          <a:p>
            <a:r>
              <a:rPr lang="zh-CN" altLang="en-US" sz="3600">
                <a:gradFill>
                  <a:gsLst>
                    <a:gs pos="0">
                      <a:srgbClr val="012D86"/>
                    </a:gs>
                    <a:gs pos="100000">
                      <a:srgbClr val="0E2557"/>
                    </a:gs>
                  </a:gsLst>
                  <a:lin scaled="0"/>
                </a:gradFill>
              </a:rPr>
              <a:t>问题：</a:t>
            </a:r>
          </a:p>
          <a:p>
            <a:r>
              <a:rPr lang="zh-CN" altLang="en-US" sz="3600">
                <a:gradFill>
                  <a:gsLst>
                    <a:gs pos="0">
                      <a:srgbClr val="012D86"/>
                    </a:gs>
                    <a:gs pos="100000">
                      <a:srgbClr val="0E2557"/>
                    </a:gs>
                  </a:gsLst>
                  <a:lin scaled="0"/>
                </a:gradFill>
              </a:rPr>
              <a:t>娜拉口中的</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科学研究</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指的是什么？阮克口中的</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确定无疑</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又是什么意思？</a:t>
            </a:r>
            <a:endParaRPr lang="zh-CN" altLang="en-US">
              <a:gradFill>
                <a:gsLst>
                  <a:gs pos="0">
                    <a:srgbClr val="012D86"/>
                  </a:gs>
                  <a:gs pos="100000">
                    <a:srgbClr val="0E2557"/>
                  </a:gs>
                </a:gsLst>
                <a:lin scaled="0"/>
              </a:gradFill>
            </a:endParaRPr>
          </a:p>
          <a:p>
            <a:endParaRPr lang="zh-CN" altLang="en-US" sz="3600">
              <a:gradFill>
                <a:gsLst>
                  <a:gs pos="0">
                    <a:srgbClr val="012D86"/>
                  </a:gs>
                  <a:gs pos="100000">
                    <a:srgbClr val="0E2557"/>
                  </a:gs>
                </a:gsLst>
                <a:lin scaled="0"/>
              </a:gradFill>
            </a:endParaRPr>
          </a:p>
          <a:p>
            <a:r>
              <a:rPr lang="zh-CN" altLang="en-US" sz="3600">
                <a:gradFill>
                  <a:gsLst>
                    <a:gs pos="0">
                      <a:srgbClr val="012D86"/>
                    </a:gs>
                    <a:gs pos="100000">
                      <a:srgbClr val="0E2557"/>
                    </a:gs>
                  </a:gsLst>
                  <a:lin scaled="0"/>
                </a:gradFill>
              </a:rPr>
              <a:t>娜拉是在委婉地询问阮克的病情、检查结果；而阮克的回答是在明确自己的病情，告诉娜拉，他已确诊，将不久人世。</a:t>
            </a:r>
          </a:p>
        </p:txBody>
      </p:sp>
      <p:pic>
        <p:nvPicPr>
          <p:cNvPr id="6" name="图片 5"/>
          <p:cNvPicPr>
            <a:picLocks noChangeAspect="1"/>
          </p:cNvPicPr>
          <p:nvPr/>
        </p:nvPicPr>
        <p:blipFill>
          <a:blip r:embed="rId3"/>
          <a:stretch>
            <a:fillRect/>
          </a:stretch>
        </p:blipFill>
        <p:spPr>
          <a:xfrm>
            <a:off x="8952865" y="4213225"/>
            <a:ext cx="2513965" cy="20942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blinds(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3"/>
          <a:stretch>
            <a:fillRect/>
          </a:stretch>
        </p:blipFill>
        <p:spPr>
          <a:xfrm>
            <a:off x="635" y="635"/>
            <a:ext cx="12190730" cy="6857365"/>
          </a:xfrm>
          <a:prstGeom prst="rect">
            <a:avLst/>
          </a:prstGeom>
        </p:spPr>
      </p:pic>
      <p:sp>
        <p:nvSpPr>
          <p:cNvPr id="2" name="文本框 1"/>
          <p:cNvSpPr txBox="1"/>
          <p:nvPr/>
        </p:nvSpPr>
        <p:spPr>
          <a:xfrm>
            <a:off x="622300" y="336550"/>
            <a:ext cx="10681335" cy="6185535"/>
          </a:xfrm>
          <a:prstGeom prst="rect">
            <a:avLst/>
          </a:prstGeom>
          <a:noFill/>
        </p:spPr>
        <p:txBody>
          <a:bodyPr wrap="square" rtlCol="0">
            <a:spAutoFit/>
          </a:bodyPr>
          <a:lstStyle/>
          <a:p>
            <a:r>
              <a:rPr lang="zh-CN" altLang="en-US" sz="3600">
                <a:solidFill>
                  <a:srgbClr val="FF0000"/>
                </a:solidFill>
                <a:latin typeface="微软雅黑" panose="020B0503020204020204" charset="-122"/>
                <a:ea typeface="微软雅黑" panose="020B0503020204020204" charset="-122"/>
              </a:rPr>
              <a:t>⑤</a:t>
            </a:r>
            <a:r>
              <a:rPr lang="zh-CN" altLang="en-US" sz="3600">
                <a:solidFill>
                  <a:srgbClr val="FF0000"/>
                </a:solidFill>
              </a:rPr>
              <a:t>娜拉 我问你，下次化装跳舞去咱们俩应该打扮什么？</a:t>
            </a:r>
          </a:p>
          <a:p>
            <a:r>
              <a:rPr lang="zh-CN" altLang="en-US" sz="3600">
                <a:solidFill>
                  <a:srgbClr val="FF0000"/>
                </a:solidFill>
                <a:latin typeface="Arial" panose="020B0604020202020204" pitchFamily="34" charset="0"/>
                <a:cs typeface="Arial" panose="020B0604020202020204" pitchFamily="34" charset="0"/>
              </a:rPr>
              <a:t>……</a:t>
            </a:r>
            <a:endParaRPr lang="zh-CN" altLang="en-US" sz="3600">
              <a:solidFill>
                <a:srgbClr val="FF0000"/>
              </a:solidFill>
            </a:endParaRPr>
          </a:p>
          <a:p>
            <a:r>
              <a:rPr lang="zh-CN" altLang="en-US" sz="3600">
                <a:solidFill>
                  <a:srgbClr val="FF0000"/>
                </a:solidFill>
              </a:rPr>
              <a:t>阮克 下次开化装跳舞会的时候，我要扮隐身人。</a:t>
            </a:r>
          </a:p>
          <a:p>
            <a:r>
              <a:rPr lang="zh-CN" altLang="en-US" sz="3600">
                <a:solidFill>
                  <a:srgbClr val="002060"/>
                </a:solidFill>
              </a:rPr>
              <a:t>问题     娜拉为什么要这样问？阮克大夫为什么要扮</a:t>
            </a:r>
            <a:r>
              <a:rPr lang="en-US" altLang="zh-CN" sz="3600">
                <a:solidFill>
                  <a:srgbClr val="002060"/>
                </a:solidFill>
              </a:rPr>
              <a:t>“</a:t>
            </a:r>
            <a:r>
              <a:rPr lang="zh-CN" altLang="en-US" sz="3600">
                <a:solidFill>
                  <a:srgbClr val="002060"/>
                </a:solidFill>
              </a:rPr>
              <a:t>隐身人</a:t>
            </a:r>
            <a:r>
              <a:rPr lang="en-US" altLang="zh-CN" sz="3600">
                <a:solidFill>
                  <a:srgbClr val="002060"/>
                </a:solidFill>
              </a:rPr>
              <a:t>”</a:t>
            </a:r>
            <a:r>
              <a:rPr lang="zh-CN" altLang="en-US" sz="3600">
                <a:solidFill>
                  <a:srgbClr val="002060"/>
                </a:solidFill>
              </a:rPr>
              <a:t>？</a:t>
            </a:r>
          </a:p>
          <a:p>
            <a:r>
              <a:rPr lang="zh-CN" altLang="en-US" sz="3600">
                <a:solidFill>
                  <a:srgbClr val="002060"/>
                </a:solidFill>
              </a:rPr>
              <a:t>明知阮克大夫将不久人世，娜拉还要这样问，其实流露了她的内心想法，她怕即将暴露的事情会连累丈夫，她已经做好了自杀的心理准备，想用自己的死来了结一切；而阮克大夫的话则暗示了他将不久人世，他会缺席未来的舞会。</a:t>
            </a:r>
          </a:p>
        </p:txBody>
      </p:sp>
      <p:graphicFrame>
        <p:nvGraphicFramePr>
          <p:cNvPr id="3" name="对象 2">
            <a:hlinkClick r:id="" action="ppaction://ole?verb=0"/>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41" r:id="rId4" imgW="914400" imgH="215900" progId="Equation.KSEE3">
                  <p:embed/>
                </p:oleObj>
              </mc:Choice>
              <mc:Fallback>
                <p:oleObj r:id="rId4" imgW="914400" imgH="215900" progId="Equation.KSEE3">
                  <p:embed/>
                  <p:pic>
                    <p:nvPicPr>
                      <p:cNvPr id="0" name="OLE substitute image"/>
                      <p:cNvPicPr/>
                      <p:nvPr/>
                    </p:nvPicPr>
                    <p:blipFill>
                      <a:blip r:embed="rId5"/>
                      <a:stretch>
                        <a:fillRect/>
                      </a:stretch>
                    </p:blipFill>
                    <p:spPr>
                      <a:xfrm>
                        <a:off x="5638800" y="3321050"/>
                        <a:ext cx="914400" cy="215900"/>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blinds(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386715" y="502920"/>
            <a:ext cx="11000105" cy="5851525"/>
          </a:xfrm>
          <a:prstGeom prst="rect">
            <a:avLst/>
          </a:prstGeom>
          <a:noFill/>
        </p:spPr>
        <p:txBody>
          <a:bodyPr wrap="square" rtlCol="0">
            <a:spAutoFit/>
          </a:bodyPr>
          <a:lstStyle/>
          <a:p>
            <a:pPr>
              <a:lnSpc>
                <a:spcPct val="80000"/>
              </a:lnSpc>
            </a:pPr>
            <a:r>
              <a:rPr lang="zh-CN" altLang="en-US" sz="3600">
                <a:solidFill>
                  <a:srgbClr val="FF0000"/>
                </a:solidFill>
                <a:latin typeface="微软雅黑" panose="020B0503020204020204" charset="-122"/>
                <a:ea typeface="微软雅黑" panose="020B0503020204020204" charset="-122"/>
                <a:sym typeface="+mn-ea"/>
              </a:rPr>
              <a:t>⑥</a:t>
            </a:r>
            <a:r>
              <a:rPr lang="zh-CN" altLang="en-US" sz="3600">
                <a:solidFill>
                  <a:srgbClr val="FF0000"/>
                </a:solidFill>
                <a:sym typeface="+mn-ea"/>
              </a:rPr>
              <a:t>阮克 谢谢，谢谢！（娜拉拿着火柴，阮克就着火点烟）</a:t>
            </a:r>
            <a:r>
              <a:rPr lang="zh-CN" altLang="en-US" sz="3600" u="sng">
                <a:solidFill>
                  <a:srgbClr val="FF0000"/>
                </a:solidFill>
                <a:sym typeface="+mn-ea"/>
              </a:rPr>
              <a:t>现在我要跟你们告别了！</a:t>
            </a:r>
            <a:endParaRPr lang="zh-CN" altLang="en-US" sz="3600" u="sng">
              <a:solidFill>
                <a:srgbClr val="FF0000"/>
              </a:solidFill>
            </a:endParaRPr>
          </a:p>
          <a:p>
            <a:pPr>
              <a:lnSpc>
                <a:spcPct val="80000"/>
              </a:lnSpc>
            </a:pPr>
            <a:endParaRPr lang="zh-CN" altLang="en-US" sz="3600">
              <a:solidFill>
                <a:srgbClr val="FF0000"/>
              </a:solidFill>
            </a:endParaRPr>
          </a:p>
          <a:p>
            <a:pPr>
              <a:lnSpc>
                <a:spcPct val="80000"/>
              </a:lnSpc>
            </a:pPr>
            <a:r>
              <a:rPr lang="zh-CN" altLang="en-US" sz="3600">
                <a:solidFill>
                  <a:srgbClr val="FF0000"/>
                </a:solidFill>
                <a:sym typeface="+mn-ea"/>
              </a:rPr>
              <a:t>海尔茂 再见，再见！老朋友！</a:t>
            </a:r>
            <a:endParaRPr lang="zh-CN" altLang="en-US" sz="3600">
              <a:solidFill>
                <a:srgbClr val="FF0000"/>
              </a:solidFill>
            </a:endParaRPr>
          </a:p>
          <a:p>
            <a:pPr>
              <a:lnSpc>
                <a:spcPct val="80000"/>
              </a:lnSpc>
            </a:pPr>
            <a:endParaRPr lang="zh-CN" altLang="en-US" sz="3600">
              <a:solidFill>
                <a:srgbClr val="FF0000"/>
              </a:solidFill>
            </a:endParaRPr>
          </a:p>
          <a:p>
            <a:pPr>
              <a:lnSpc>
                <a:spcPct val="80000"/>
              </a:lnSpc>
            </a:pPr>
            <a:r>
              <a:rPr lang="zh-CN" altLang="en-US" sz="3600">
                <a:solidFill>
                  <a:srgbClr val="FF0000"/>
                </a:solidFill>
                <a:sym typeface="+mn-ea"/>
              </a:rPr>
              <a:t>娜拉 阮克大夫，祝你安眠。</a:t>
            </a:r>
            <a:endParaRPr lang="zh-CN" altLang="en-US" sz="3600">
              <a:solidFill>
                <a:srgbClr val="FF0000"/>
              </a:solidFill>
            </a:endParaRPr>
          </a:p>
          <a:p>
            <a:pPr>
              <a:lnSpc>
                <a:spcPct val="80000"/>
              </a:lnSpc>
            </a:pPr>
            <a:endParaRPr lang="zh-CN" altLang="en-US" sz="3600">
              <a:solidFill>
                <a:srgbClr val="FF0000"/>
              </a:solidFill>
            </a:endParaRPr>
          </a:p>
          <a:p>
            <a:pPr>
              <a:lnSpc>
                <a:spcPct val="60000"/>
              </a:lnSpc>
            </a:pPr>
            <a:r>
              <a:rPr lang="zh-CN" altLang="en-US" sz="3600">
                <a:solidFill>
                  <a:srgbClr val="FF0000"/>
                </a:solidFill>
                <a:sym typeface="+mn-ea"/>
              </a:rPr>
              <a:t>阮克 谢谢你。</a:t>
            </a:r>
            <a:endParaRPr lang="zh-CN" altLang="en-US" sz="3600">
              <a:solidFill>
                <a:srgbClr val="FF0000"/>
              </a:solidFill>
            </a:endParaRPr>
          </a:p>
          <a:p>
            <a:pPr>
              <a:lnSpc>
                <a:spcPct val="60000"/>
              </a:lnSpc>
            </a:pPr>
            <a:endParaRPr lang="zh-CN" altLang="en-US" sz="3600">
              <a:solidFill>
                <a:srgbClr val="FF0000"/>
              </a:solidFill>
            </a:endParaRPr>
          </a:p>
          <a:p>
            <a:pPr>
              <a:lnSpc>
                <a:spcPct val="60000"/>
              </a:lnSpc>
            </a:pPr>
            <a:r>
              <a:rPr lang="zh-CN" altLang="en-US" sz="3600">
                <a:solidFill>
                  <a:srgbClr val="FF0000"/>
                </a:solidFill>
                <a:sym typeface="+mn-ea"/>
              </a:rPr>
              <a:t>娜拉 </a:t>
            </a:r>
            <a:r>
              <a:rPr lang="zh-CN" altLang="en-US" sz="3600" u="sng">
                <a:solidFill>
                  <a:srgbClr val="FF0000"/>
                </a:solidFill>
                <a:sym typeface="+mn-ea"/>
              </a:rPr>
              <a:t>你也应该照样祝我。</a:t>
            </a:r>
            <a:endParaRPr lang="zh-CN" altLang="en-US" sz="3600" u="sng">
              <a:solidFill>
                <a:srgbClr val="FF0000"/>
              </a:solidFill>
            </a:endParaRPr>
          </a:p>
          <a:p>
            <a:pPr>
              <a:lnSpc>
                <a:spcPct val="100000"/>
              </a:lnSpc>
            </a:pPr>
            <a:r>
              <a:rPr lang="zh-CN" altLang="en-US" sz="3600">
                <a:gradFill>
                  <a:gsLst>
                    <a:gs pos="0">
                      <a:srgbClr val="012D86"/>
                    </a:gs>
                    <a:gs pos="100000">
                      <a:srgbClr val="0E2557"/>
                    </a:gs>
                  </a:gsLst>
                  <a:lin scaled="0"/>
                </a:gradFill>
                <a:sym typeface="+mn-ea"/>
              </a:rPr>
              <a:t>解读：阮克大夫的</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告别</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，并不是普通意义上的再见而是</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永别</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。而娜拉的</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你也应该走样祝我</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，则是暗示她的自杀。作者借人物对话暗示了下面的情节。</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793750" y="336550"/>
            <a:ext cx="10603865" cy="6185535"/>
          </a:xfrm>
          <a:prstGeom prst="rect">
            <a:avLst/>
          </a:prstGeom>
          <a:noFill/>
        </p:spPr>
        <p:txBody>
          <a:bodyPr wrap="square" rtlCol="0">
            <a:spAutoFit/>
          </a:bodyPr>
          <a:lstStyle/>
          <a:p>
            <a:r>
              <a:rPr lang="zh-CN" altLang="en-US" sz="3600">
                <a:solidFill>
                  <a:srgbClr val="FF0000"/>
                </a:solidFill>
                <a:latin typeface="微软雅黑" panose="020B0503020204020204" charset="-122"/>
                <a:ea typeface="微软雅黑" panose="020B0503020204020204" charset="-122"/>
                <a:sym typeface="+mn-ea"/>
              </a:rPr>
              <a:t>⑦</a:t>
            </a:r>
            <a:r>
              <a:rPr lang="zh-CN" altLang="en-US" sz="3600">
                <a:solidFill>
                  <a:srgbClr val="FF0000"/>
                </a:solidFill>
                <a:sym typeface="+mn-ea"/>
              </a:rPr>
              <a:t>娜拉 （在窗口）那封信！喔，托伐，别看！</a:t>
            </a:r>
            <a:endParaRPr lang="zh-CN" altLang="en-US" sz="3600">
              <a:solidFill>
                <a:srgbClr val="FF0000"/>
              </a:solidFill>
            </a:endParaRPr>
          </a:p>
          <a:p>
            <a:r>
              <a:rPr lang="zh-CN" altLang="en-US" sz="3600">
                <a:solidFill>
                  <a:srgbClr val="FF0000"/>
                </a:solidFill>
                <a:latin typeface="Arial" panose="020B0604020202020204" pitchFamily="34" charset="0"/>
                <a:cs typeface="Arial" panose="020B0604020202020204" pitchFamily="34" charset="0"/>
                <a:sym typeface="+mn-ea"/>
              </a:rPr>
              <a:t>……</a:t>
            </a:r>
            <a:endParaRPr lang="zh-CN" altLang="en-US" sz="3600">
              <a:solidFill>
                <a:srgbClr val="FF0000"/>
              </a:solidFill>
            </a:endParaRPr>
          </a:p>
          <a:p>
            <a:r>
              <a:rPr lang="zh-CN" altLang="en-US" sz="3600">
                <a:solidFill>
                  <a:srgbClr val="FF0000"/>
                </a:solidFill>
                <a:sym typeface="+mn-ea"/>
              </a:rPr>
              <a:t>娜拉 （从他怀里挣出来，斩钉截铁的口气）托伐，现在你可以看信了。</a:t>
            </a:r>
            <a:endParaRPr lang="zh-CN" altLang="en-US" sz="3600">
              <a:solidFill>
                <a:srgbClr val="FF0000"/>
              </a:solidFill>
            </a:endParaRPr>
          </a:p>
          <a:p>
            <a:r>
              <a:rPr lang="zh-CN" altLang="en-US" sz="3600">
                <a:solidFill>
                  <a:srgbClr val="002060"/>
                </a:solidFill>
                <a:sym typeface="+mn-ea"/>
              </a:rPr>
              <a:t>娜拉一会不让海尔茂看信，一会又让他看信，中间经历了怎样的心理变化？</a:t>
            </a:r>
            <a:endParaRPr lang="zh-CN" altLang="en-US" sz="3600">
              <a:solidFill>
                <a:srgbClr val="002060"/>
              </a:solidFill>
            </a:endParaRPr>
          </a:p>
          <a:p>
            <a:r>
              <a:rPr lang="zh-CN" altLang="en-US" sz="3600">
                <a:gradFill>
                  <a:gsLst>
                    <a:gs pos="0">
                      <a:srgbClr val="012D86"/>
                    </a:gs>
                    <a:gs pos="100000">
                      <a:srgbClr val="0E2557"/>
                    </a:gs>
                  </a:gsLst>
                  <a:lin scaled="0"/>
                </a:gradFill>
                <a:sym typeface="+mn-ea"/>
              </a:rPr>
              <a:t>她不想让丈夫担惊受怕，想独立承担。但海尔茂的表白</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我常常盼望有桩危险事情威胁你，好让我拼着命，牺牲一切去救你</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让她感受到了</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爱的奇迹</a:t>
            </a:r>
            <a:r>
              <a:rPr lang="en-US" altLang="zh-CN" sz="3600">
                <a:gradFill>
                  <a:gsLst>
                    <a:gs pos="0">
                      <a:srgbClr val="012D86"/>
                    </a:gs>
                    <a:gs pos="100000">
                      <a:srgbClr val="0E2557"/>
                    </a:gs>
                  </a:gsLst>
                  <a:lin scaled="0"/>
                </a:gradFill>
                <a:sym typeface="+mn-ea"/>
              </a:rPr>
              <a:t>”</a:t>
            </a:r>
            <a:r>
              <a:rPr lang="zh-CN" altLang="en-US" sz="3600">
                <a:gradFill>
                  <a:gsLst>
                    <a:gs pos="0">
                      <a:srgbClr val="012D86"/>
                    </a:gs>
                    <a:gs pos="100000">
                      <a:srgbClr val="0E2557"/>
                    </a:gs>
                  </a:gsLst>
                  <a:lin scaled="0"/>
                </a:gradFill>
                <a:sym typeface="+mn-ea"/>
              </a:rPr>
              <a:t>，给了她鼓舞，让她的牺牲有了意义，她愿意让丈夫知道这一切，和他共同承担。</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642620" y="283210"/>
            <a:ext cx="10618470" cy="6292850"/>
          </a:xfrm>
          <a:prstGeom prst="rect">
            <a:avLst/>
          </a:prstGeom>
          <a:noFill/>
        </p:spPr>
        <p:txBody>
          <a:bodyPr wrap="square" rtlCol="0">
            <a:spAutoFit/>
          </a:bodyPr>
          <a:lstStyle/>
          <a:p>
            <a:pPr>
              <a:lnSpc>
                <a:spcPct val="80000"/>
              </a:lnSpc>
            </a:pPr>
            <a:r>
              <a:rPr lang="zh-CN" altLang="en-US" sz="2800">
                <a:solidFill>
                  <a:srgbClr val="FF0000"/>
                </a:solidFill>
                <a:latin typeface="微软雅黑" panose="020B0503020204020204" charset="-122"/>
                <a:ea typeface="微软雅黑" panose="020B0503020204020204" charset="-122"/>
              </a:rPr>
              <a:t>⑨</a:t>
            </a:r>
            <a:r>
              <a:rPr lang="zh-CN" altLang="en-US" sz="2800">
                <a:solidFill>
                  <a:srgbClr val="FF0000"/>
                </a:solidFill>
              </a:rPr>
              <a:t>海尔茂 不用装腔作势给我看。（把出去的门锁上）我要你老老实实把事情招出来，不许走。你知道不知道自己干的什么事？快说！你知道吗？</a:t>
            </a:r>
          </a:p>
          <a:p>
            <a:pPr>
              <a:lnSpc>
                <a:spcPct val="80000"/>
              </a:lnSpc>
            </a:pPr>
            <a:endParaRPr lang="zh-CN" altLang="en-US" sz="2800">
              <a:solidFill>
                <a:srgbClr val="FF0000"/>
              </a:solidFill>
            </a:endParaRPr>
          </a:p>
          <a:p>
            <a:pPr>
              <a:lnSpc>
                <a:spcPct val="80000"/>
              </a:lnSpc>
            </a:pPr>
            <a:r>
              <a:rPr lang="zh-CN" altLang="en-US" sz="2800">
                <a:solidFill>
                  <a:srgbClr val="FF0000"/>
                </a:solidFill>
              </a:rPr>
              <a:t>娜拉 （眼睛盯着他，悉度越来越冷静）</a:t>
            </a:r>
            <a:r>
              <a:rPr lang="zh-CN" altLang="en-US" sz="2800">
                <a:gradFill>
                  <a:gsLst>
                    <a:gs pos="0">
                      <a:srgbClr val="012D86"/>
                    </a:gs>
                    <a:gs pos="100000">
                      <a:srgbClr val="0E2557"/>
                    </a:gs>
                  </a:gsLst>
                  <a:lin scaled="0"/>
                </a:gradFill>
              </a:rPr>
              <a:t>现在我才完全明白了。</a:t>
            </a:r>
            <a:endParaRPr lang="zh-CN" altLang="en-US" sz="2800">
              <a:solidFill>
                <a:srgbClr val="FF0000"/>
              </a:solidFill>
            </a:endParaRPr>
          </a:p>
          <a:p>
            <a:pPr>
              <a:lnSpc>
                <a:spcPct val="80000"/>
              </a:lnSpc>
            </a:pPr>
            <a:endParaRPr lang="zh-CN" altLang="en-US" sz="2800">
              <a:solidFill>
                <a:srgbClr val="FF0000"/>
              </a:solidFill>
            </a:endParaRPr>
          </a:p>
          <a:p>
            <a:pPr>
              <a:lnSpc>
                <a:spcPct val="100000"/>
              </a:lnSpc>
            </a:pPr>
            <a:r>
              <a:rPr lang="zh-CN" altLang="en-US" sz="2800">
                <a:solidFill>
                  <a:srgbClr val="FF0000"/>
                </a:solidFill>
              </a:rPr>
              <a:t>海尔茂 （走来走去）嘿！好象做了一场恶梦醒过来！这八年工夫－－我最得意、最喜欢的女人－－没想到是个伪君子，是个撒谎的人－－比这还坏－－是个犯罪的人。真是可恶级了！哼！哼！（娜拉不作声，只用眼睛盯着他）其实我早就该知道。我早该料到这一步。你父亲的坏德性－－（娜拉正要说话）少说话！你父亲的坏德性你全都沾上了－－不信宗教，不讲道德，没有责任心。当初我给他遮盖，如今遭了这么个报应！我帮你父亲都是为了你，没想到现在你这么报答我！</a:t>
            </a:r>
          </a:p>
          <a:p>
            <a:pPr>
              <a:lnSpc>
                <a:spcPct val="80000"/>
              </a:lnSpc>
            </a:pPr>
            <a:endParaRPr lang="zh-CN" altLang="en-US" sz="2800">
              <a:solidFill>
                <a:srgbClr val="FF0000"/>
              </a:solidFill>
            </a:endParaRPr>
          </a:p>
          <a:p>
            <a:pPr>
              <a:lnSpc>
                <a:spcPct val="80000"/>
              </a:lnSpc>
            </a:pPr>
            <a:r>
              <a:rPr lang="zh-CN" altLang="en-US" sz="2800">
                <a:solidFill>
                  <a:srgbClr val="FF0000"/>
                </a:solidFill>
              </a:rPr>
              <a:t>娜拉 </a:t>
            </a:r>
            <a:r>
              <a:rPr lang="zh-CN" altLang="en-US" sz="2800">
                <a:gradFill>
                  <a:gsLst>
                    <a:gs pos="0">
                      <a:srgbClr val="012D86"/>
                    </a:gs>
                    <a:gs pos="100000">
                      <a:srgbClr val="0E2557"/>
                    </a:gs>
                  </a:gsLst>
                  <a:lin scaled="0"/>
                </a:gradFill>
              </a:rPr>
              <a:t>不错，这么报答你。</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994410" y="949960"/>
            <a:ext cx="10488930" cy="5077460"/>
          </a:xfrm>
          <a:prstGeom prst="rect">
            <a:avLst/>
          </a:prstGeom>
          <a:noFill/>
        </p:spPr>
        <p:txBody>
          <a:bodyPr wrap="square" rtlCol="0">
            <a:spAutoFit/>
          </a:bodyPr>
          <a:lstStyle/>
          <a:p>
            <a:r>
              <a:rPr lang="zh-CN" altLang="en-US" sz="3600">
                <a:solidFill>
                  <a:srgbClr val="FF0000"/>
                </a:solidFill>
              </a:rPr>
              <a:t>读娜拉的话</a:t>
            </a:r>
            <a:r>
              <a:rPr lang="en-US" altLang="zh-CN" sz="3600">
                <a:solidFill>
                  <a:srgbClr val="FF0000"/>
                </a:solidFill>
              </a:rPr>
              <a:t>“</a:t>
            </a:r>
            <a:r>
              <a:rPr lang="zh-CN" altLang="en-US" sz="3600">
                <a:solidFill>
                  <a:srgbClr val="FF0000"/>
                </a:solidFill>
              </a:rPr>
              <a:t>现在我才全明白了</a:t>
            </a:r>
            <a:r>
              <a:rPr lang="en-US" altLang="zh-CN" sz="3600">
                <a:solidFill>
                  <a:srgbClr val="FF0000"/>
                </a:solidFill>
              </a:rPr>
              <a:t>”“</a:t>
            </a:r>
            <a:r>
              <a:rPr lang="zh-CN" altLang="en-US" sz="3600">
                <a:solidFill>
                  <a:srgbClr val="FF0000"/>
                </a:solidFill>
              </a:rPr>
              <a:t>不错，这么报答你</a:t>
            </a:r>
            <a:r>
              <a:rPr lang="en-US" altLang="zh-CN" sz="3600">
                <a:solidFill>
                  <a:srgbClr val="FF0000"/>
                </a:solidFill>
              </a:rPr>
              <a:t>”</a:t>
            </a:r>
            <a:r>
              <a:rPr lang="zh-CN" altLang="en-US" sz="3600">
                <a:solidFill>
                  <a:srgbClr val="FF0000"/>
                </a:solidFill>
              </a:rPr>
              <a:t>，品味人物内心的情感变化。</a:t>
            </a:r>
          </a:p>
          <a:p>
            <a:r>
              <a:rPr lang="zh-CN" altLang="en-US" sz="3600">
                <a:gradFill>
                  <a:gsLst>
                    <a:gs pos="0">
                      <a:srgbClr val="012D86"/>
                    </a:gs>
                    <a:gs pos="100000">
                      <a:srgbClr val="0E2557"/>
                    </a:gs>
                  </a:gsLst>
                  <a:lin scaled="0"/>
                </a:gradFill>
              </a:rPr>
              <a:t>原来甜言蜜语的丈夫，一口一个</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我的小鸟</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我的好宝贝</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迷人的小东西</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的海尔茂，许诺</a:t>
            </a:r>
            <a:r>
              <a:rPr lang="en-US" altLang="zh-CN" sz="3600">
                <a:gradFill>
                  <a:gsLst>
                    <a:gs pos="0">
                      <a:srgbClr val="012D86"/>
                    </a:gs>
                    <a:gs pos="100000">
                      <a:srgbClr val="0E2557"/>
                    </a:gs>
                  </a:gsLst>
                  <a:lin scaled="0"/>
                </a:gradFill>
              </a:rPr>
              <a:t>“我常常盼望有桩</a:t>
            </a:r>
            <a:r>
              <a:rPr lang="zh-CN" altLang="en-US" sz="3600">
                <a:gradFill>
                  <a:gsLst>
                    <a:gs pos="0">
                      <a:srgbClr val="012D86"/>
                    </a:gs>
                    <a:gs pos="100000">
                      <a:srgbClr val="0E2557"/>
                    </a:gs>
                  </a:gsLst>
                  <a:lin scaled="0"/>
                </a:gradFill>
              </a:rPr>
              <a:t>危险</a:t>
            </a:r>
            <a:r>
              <a:rPr lang="en-US" altLang="zh-CN" sz="3600">
                <a:gradFill>
                  <a:gsLst>
                    <a:gs pos="0">
                      <a:srgbClr val="012D86"/>
                    </a:gs>
                    <a:gs pos="100000">
                      <a:srgbClr val="0E2557"/>
                    </a:gs>
                  </a:gsLst>
                  <a:lin scaled="0"/>
                </a:gradFill>
              </a:rPr>
              <a:t>事情</a:t>
            </a:r>
            <a:r>
              <a:rPr lang="zh-CN" altLang="en-US" sz="3600">
                <a:gradFill>
                  <a:gsLst>
                    <a:gs pos="0">
                      <a:srgbClr val="012D86"/>
                    </a:gs>
                    <a:gs pos="100000">
                      <a:srgbClr val="0E2557"/>
                    </a:gs>
                  </a:gsLst>
                  <a:lin scaled="0"/>
                </a:gradFill>
              </a:rPr>
              <a:t>威胁</a:t>
            </a:r>
            <a:r>
              <a:rPr lang="en-US" altLang="zh-CN" sz="3600">
                <a:gradFill>
                  <a:gsLst>
                    <a:gs pos="0">
                      <a:srgbClr val="012D86"/>
                    </a:gs>
                    <a:gs pos="100000">
                      <a:srgbClr val="0E2557"/>
                    </a:gs>
                  </a:gsLst>
                  <a:lin scaled="0"/>
                </a:gradFill>
              </a:rPr>
              <a:t>你，好让我拚着命，牺牲一切去救你。”</a:t>
            </a:r>
            <a:r>
              <a:rPr lang="zh-CN" altLang="en-US" sz="3600">
                <a:gradFill>
                  <a:gsLst>
                    <a:gs pos="0">
                      <a:srgbClr val="012D86"/>
                    </a:gs>
                    <a:gs pos="100000">
                      <a:srgbClr val="0E2557"/>
                    </a:gs>
                  </a:gsLst>
                  <a:lin scaled="0"/>
                </a:gradFill>
              </a:rPr>
              <a:t>因为一封信，彻底撕下了伪装，</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坏东西</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伪君子</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犯罪的人</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，恶语相加让娜拉彻底看清了他的嘴脸。这两句话表达出了娜拉的觉醒和深深的失望。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1023620" y="848995"/>
            <a:ext cx="10661650" cy="368300"/>
          </a:xfrm>
          <a:prstGeom prst="rect">
            <a:avLst/>
          </a:prstGeom>
          <a:noFill/>
        </p:spPr>
        <p:txBody>
          <a:bodyPr wrap="square" rtlCol="0">
            <a:spAutoFit/>
          </a:bodyPr>
          <a:lstStyle/>
          <a:p>
            <a:endParaRPr lang="zh-CN" altLang="en-US"/>
          </a:p>
        </p:txBody>
      </p:sp>
      <p:sp>
        <p:nvSpPr>
          <p:cNvPr id="3" name="文本框 2"/>
          <p:cNvSpPr txBox="1"/>
          <p:nvPr/>
        </p:nvSpPr>
        <p:spPr>
          <a:xfrm>
            <a:off x="893445" y="835025"/>
            <a:ext cx="10344785" cy="5384800"/>
          </a:xfrm>
          <a:prstGeom prst="rect">
            <a:avLst/>
          </a:prstGeom>
          <a:noFill/>
        </p:spPr>
        <p:txBody>
          <a:bodyPr wrap="square" rtlCol="0">
            <a:spAutoFit/>
          </a:bodyPr>
          <a:lstStyle/>
          <a:p>
            <a:r>
              <a:rPr lang="zh-CN" altLang="en-US" sz="3600">
                <a:solidFill>
                  <a:srgbClr val="FF0000"/>
                </a:solidFill>
                <a:latin typeface="微软雅黑" panose="020B0503020204020204" charset="-122"/>
                <a:ea typeface="微软雅黑" panose="020B0503020204020204" charset="-122"/>
              </a:rPr>
              <a:t>⑩</a:t>
            </a:r>
            <a:r>
              <a:rPr lang="zh-CN" altLang="en-US" sz="3600">
                <a:solidFill>
                  <a:srgbClr val="FF0000"/>
                </a:solidFill>
              </a:rPr>
              <a:t>海尔茂 娜拉！喔，别忙！让我再看一遍！不错，不错！</a:t>
            </a:r>
            <a:r>
              <a:rPr lang="zh-CN" altLang="en-US" sz="3600">
                <a:gradFill>
                  <a:gsLst>
                    <a:gs pos="0">
                      <a:srgbClr val="012D86"/>
                    </a:gs>
                    <a:gs pos="100000">
                      <a:srgbClr val="0E2557"/>
                    </a:gs>
                  </a:gsLst>
                  <a:lin scaled="0"/>
                </a:gradFill>
              </a:rPr>
              <a:t>我没事了！娜拉，我没事了！</a:t>
            </a:r>
          </a:p>
          <a:p>
            <a:endParaRPr lang="en-US" altLang="zh-CN" sz="3600">
              <a:solidFill>
                <a:srgbClr val="FF0000"/>
              </a:solidFill>
            </a:endParaRPr>
          </a:p>
          <a:p>
            <a:r>
              <a:rPr lang="en-US" altLang="zh-CN" sz="3600">
                <a:solidFill>
                  <a:srgbClr val="FF0000"/>
                </a:solidFill>
              </a:rPr>
              <a:t>“</a:t>
            </a:r>
            <a:r>
              <a:rPr lang="zh-CN" altLang="en-US" sz="3600">
                <a:solidFill>
                  <a:srgbClr val="FF0000"/>
                </a:solidFill>
              </a:rPr>
              <a:t>言为心声</a:t>
            </a:r>
            <a:r>
              <a:rPr lang="en-US" altLang="zh-CN" sz="3600">
                <a:solidFill>
                  <a:srgbClr val="FF0000"/>
                </a:solidFill>
              </a:rPr>
              <a:t>”</a:t>
            </a:r>
            <a:r>
              <a:rPr lang="zh-CN" altLang="en-US" sz="3600">
                <a:solidFill>
                  <a:srgbClr val="FF0000"/>
                </a:solidFill>
              </a:rPr>
              <a:t>，一句</a:t>
            </a:r>
            <a:r>
              <a:rPr lang="en-US" altLang="zh-CN" sz="3600">
                <a:solidFill>
                  <a:srgbClr val="FF0000"/>
                </a:solidFill>
              </a:rPr>
              <a:t>“</a:t>
            </a:r>
            <a:r>
              <a:rPr lang="zh-CN" altLang="en-US" sz="3600">
                <a:solidFill>
                  <a:srgbClr val="FF0000"/>
                </a:solidFill>
              </a:rPr>
              <a:t>我没事了</a:t>
            </a:r>
            <a:r>
              <a:rPr lang="en-US" altLang="zh-CN" sz="3600">
                <a:solidFill>
                  <a:srgbClr val="FF0000"/>
                </a:solidFill>
              </a:rPr>
              <a:t>”</a:t>
            </a:r>
            <a:r>
              <a:rPr lang="zh-CN" altLang="en-US" sz="3600">
                <a:solidFill>
                  <a:srgbClr val="FF0000"/>
                </a:solidFill>
              </a:rPr>
              <a:t>暴露了海尔茂怎样的心理？</a:t>
            </a:r>
          </a:p>
          <a:p>
            <a:r>
              <a:rPr lang="zh-CN" altLang="en-US" sz="3600">
                <a:gradFill>
                  <a:gsLst>
                    <a:gs pos="0">
                      <a:srgbClr val="012D86"/>
                    </a:gs>
                    <a:gs pos="100000">
                      <a:srgbClr val="0E2557"/>
                    </a:gs>
                  </a:gsLst>
                  <a:lin scaled="0"/>
                </a:gradFill>
              </a:rPr>
              <a:t>在大难面前，海尔茂想到的首先是自己，充分暴露了他的自私自利的一面，也让娜拉看到了他所谓的</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爱</a:t>
            </a:r>
            <a:r>
              <a:rPr lang="en-US" altLang="zh-CN" sz="3600">
                <a:gradFill>
                  <a:gsLst>
                    <a:gs pos="0">
                      <a:srgbClr val="012D86"/>
                    </a:gs>
                    <a:gs pos="100000">
                      <a:srgbClr val="0E2557"/>
                    </a:gs>
                  </a:gsLst>
                  <a:lin scaled="0"/>
                </a:gradFill>
              </a:rPr>
              <a:t>”</a:t>
            </a:r>
            <a:r>
              <a:rPr lang="zh-CN" altLang="en-US" sz="3600">
                <a:gradFill>
                  <a:gsLst>
                    <a:gs pos="0">
                      <a:srgbClr val="012D86"/>
                    </a:gs>
                    <a:gs pos="100000">
                      <a:srgbClr val="0E2557"/>
                    </a:gs>
                  </a:gsLst>
                  <a:lin scaled="0"/>
                </a:gradFill>
              </a:rPr>
              <a:t>。</a:t>
            </a:r>
            <a:endParaRPr lang="zh-CN" altLang="en-US" sz="2800">
              <a:solidFill>
                <a:srgbClr val="FF0000"/>
              </a:solidFill>
            </a:endParaRPr>
          </a:p>
          <a:p>
            <a:endParaRPr lang="zh-CN" altLang="en-US" sz="2800">
              <a:solidFill>
                <a:srgbClr val="FF0000"/>
              </a:solidFill>
            </a:endParaRPr>
          </a:p>
          <a:p>
            <a:endParaRPr lang="zh-CN" altLang="en-US" sz="2800">
              <a:solidFill>
                <a:srgbClr val="FF0000"/>
              </a:solidFill>
            </a:endParaRPr>
          </a:p>
        </p:txBody>
      </p:sp>
      <p:pic>
        <p:nvPicPr>
          <p:cNvPr id="5" name="图片 4"/>
          <p:cNvPicPr>
            <a:picLocks noChangeAspect="1"/>
          </p:cNvPicPr>
          <p:nvPr/>
        </p:nvPicPr>
        <p:blipFill>
          <a:blip r:embed="rId3"/>
          <a:stretch>
            <a:fillRect/>
          </a:stretch>
        </p:blipFill>
        <p:spPr>
          <a:xfrm>
            <a:off x="3058160" y="4914265"/>
            <a:ext cx="7904480" cy="157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0" y="0"/>
            <a:ext cx="12190730" cy="6857365"/>
          </a:xfrm>
          <a:prstGeom prst="rect">
            <a:avLst/>
          </a:prstGeom>
        </p:spPr>
      </p:pic>
      <p:sp>
        <p:nvSpPr>
          <p:cNvPr id="2" name="文本框 1"/>
          <p:cNvSpPr txBox="1"/>
          <p:nvPr/>
        </p:nvSpPr>
        <p:spPr>
          <a:xfrm>
            <a:off x="778510" y="474345"/>
            <a:ext cx="10273030" cy="4523105"/>
          </a:xfrm>
          <a:prstGeom prst="rect">
            <a:avLst/>
          </a:prstGeom>
          <a:noFill/>
        </p:spPr>
        <p:txBody>
          <a:bodyPr wrap="square" rtlCol="0">
            <a:spAutoFit/>
          </a:bodyPr>
          <a:lstStyle/>
          <a:p>
            <a:r>
              <a:rPr lang="zh-CN" altLang="en-US" sz="3200">
                <a:solidFill>
                  <a:srgbClr val="FF0000"/>
                </a:solidFill>
                <a:latin typeface="微软雅黑" panose="020B0503020204020204" charset="-122"/>
                <a:ea typeface="微软雅黑" panose="020B0503020204020204" charset="-122"/>
              </a:rPr>
              <a:t>⑪</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你只要一心一意依赖我，我会指点你，教导你</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从此以后他老婆越发是他私有的财产。做老婆的就像重新投了胎，不但是她丈夫的老婆，而且还是她丈夫的孩子</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只要你老老实实的对待我，你的事情都由我做主，都由我指点。</a:t>
            </a:r>
            <a:r>
              <a:rPr lang="en-US" altLang="zh-CN" sz="3200">
                <a:solidFill>
                  <a:srgbClr val="FF0000"/>
                </a:solidFill>
                <a:latin typeface="微软雅黑" panose="020B0503020204020204" charset="-122"/>
                <a:ea typeface="微软雅黑" panose="020B0503020204020204" charset="-122"/>
              </a:rPr>
              <a:t>”</a:t>
            </a:r>
            <a:r>
              <a:rPr lang="zh-CN" altLang="en-US" sz="3200">
                <a:solidFill>
                  <a:srgbClr val="FF0000"/>
                </a:solidFill>
                <a:latin typeface="微软雅黑" panose="020B0503020204020204" charset="-122"/>
                <a:ea typeface="微软雅黑" panose="020B0503020204020204" charset="-122"/>
              </a:rPr>
              <a:t>仔细品读海尔茂的这些话，你有什么体会？</a:t>
            </a:r>
          </a:p>
          <a:p>
            <a:r>
              <a:rPr lang="zh-CN" altLang="en-US" sz="3200">
                <a:gradFill>
                  <a:gsLst>
                    <a:gs pos="0">
                      <a:srgbClr val="012D86"/>
                    </a:gs>
                    <a:gs pos="100000">
                      <a:srgbClr val="0E2557"/>
                    </a:gs>
                  </a:gsLst>
                  <a:lin scaled="0"/>
                </a:gradFill>
                <a:latin typeface="微软雅黑" panose="020B0503020204020204" charset="-122"/>
                <a:ea typeface="微软雅黑" panose="020B0503020204020204" charset="-122"/>
              </a:rPr>
              <a:t>这就是海尔茂心目中的爱情观家庭观。在他那里，妻子只是他的私有财产，妻子的一切都由他做主。他的观念也是社会观念的体现，这也是娜拉出走的原因。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6425" y="589915"/>
            <a:ext cx="8428355" cy="5015865"/>
          </a:xfrm>
          <a:prstGeom prst="rect">
            <a:avLst/>
          </a:prstGeom>
          <a:noFill/>
        </p:spPr>
        <p:txBody>
          <a:bodyPr wrap="square" rtlCol="0">
            <a:spAutoFit/>
          </a:bodyPr>
          <a:lstStyle/>
          <a:p>
            <a:r>
              <a:rPr lang="en-US" altLang="zh-CN" sz="4000" b="1" dirty="0">
                <a:solidFill>
                  <a:srgbClr val="FF0000"/>
                </a:solidFill>
              </a:rPr>
              <a:t>1</a:t>
            </a:r>
            <a:r>
              <a:rPr lang="zh-CN" altLang="en-US" sz="4000" b="1" dirty="0">
                <a:solidFill>
                  <a:srgbClr val="FF0000"/>
                </a:solidFill>
              </a:rPr>
              <a:t>、了解易卜生及《玩偶之家》人物及剧情。</a:t>
            </a:r>
          </a:p>
          <a:p>
            <a:r>
              <a:rPr lang="en-US" altLang="zh-CN" sz="4000" b="1" dirty="0">
                <a:solidFill>
                  <a:srgbClr val="FF0000"/>
                </a:solidFill>
              </a:rPr>
              <a:t>2</a:t>
            </a:r>
            <a:r>
              <a:rPr lang="zh-CN" altLang="en-US" sz="4000" b="1" dirty="0">
                <a:solidFill>
                  <a:srgbClr val="FF0000"/>
                </a:solidFill>
              </a:rPr>
              <a:t>、分析选文中的戏剧冲突，品味戏剧语言，感受人物形象</a:t>
            </a:r>
          </a:p>
          <a:p>
            <a:r>
              <a:rPr lang="en-US" altLang="zh-CN" sz="4000" b="1" dirty="0">
                <a:solidFill>
                  <a:srgbClr val="FF0000"/>
                </a:solidFill>
              </a:rPr>
              <a:t>3</a:t>
            </a:r>
            <a:r>
              <a:rPr lang="zh-CN" altLang="en-US" sz="4000" b="1" dirty="0">
                <a:solidFill>
                  <a:srgbClr val="FF0000"/>
                </a:solidFill>
              </a:rPr>
              <a:t>、了解</a:t>
            </a:r>
            <a:r>
              <a:rPr lang="en-US" altLang="zh-CN" sz="4000" b="1" dirty="0">
                <a:solidFill>
                  <a:srgbClr val="FF0000"/>
                </a:solidFill>
              </a:rPr>
              <a:t>“</a:t>
            </a:r>
            <a:r>
              <a:rPr lang="zh-CN" altLang="en-US" sz="4000" b="1" dirty="0">
                <a:solidFill>
                  <a:srgbClr val="FF0000"/>
                </a:solidFill>
              </a:rPr>
              <a:t>回溯</a:t>
            </a:r>
            <a:r>
              <a:rPr lang="en-US" altLang="zh-CN" sz="4000" b="1" dirty="0">
                <a:solidFill>
                  <a:srgbClr val="FF0000"/>
                </a:solidFill>
              </a:rPr>
              <a:t>”“</a:t>
            </a:r>
            <a:r>
              <a:rPr lang="zh-CN" altLang="en-US" sz="4000" b="1" dirty="0">
                <a:solidFill>
                  <a:srgbClr val="FF0000"/>
                </a:solidFill>
              </a:rPr>
              <a:t>突转</a:t>
            </a:r>
            <a:r>
              <a:rPr lang="en-US" altLang="zh-CN" sz="4000" b="1" dirty="0">
                <a:solidFill>
                  <a:srgbClr val="FF0000"/>
                </a:solidFill>
              </a:rPr>
              <a:t>”“</a:t>
            </a:r>
            <a:r>
              <a:rPr lang="zh-CN" altLang="en-US" sz="4000" b="1" dirty="0">
                <a:solidFill>
                  <a:srgbClr val="FF0000"/>
                </a:solidFill>
              </a:rPr>
              <a:t>发现</a:t>
            </a:r>
            <a:r>
              <a:rPr lang="en-US" altLang="zh-CN" sz="4000" b="1" dirty="0">
                <a:solidFill>
                  <a:srgbClr val="FF0000"/>
                </a:solidFill>
              </a:rPr>
              <a:t>”</a:t>
            </a:r>
            <a:r>
              <a:rPr lang="zh-CN" altLang="en-US" sz="4000" b="1" dirty="0">
                <a:solidFill>
                  <a:srgbClr val="FF0000"/>
                </a:solidFill>
              </a:rPr>
              <a:t>等戏剧手法及在本文中的表现。</a:t>
            </a:r>
          </a:p>
          <a:p>
            <a:r>
              <a:rPr lang="en-US" altLang="zh-CN" sz="4000" b="1" dirty="0">
                <a:solidFill>
                  <a:srgbClr val="FF0000"/>
                </a:solidFill>
              </a:rPr>
              <a:t>4</a:t>
            </a:r>
            <a:r>
              <a:rPr lang="zh-CN" altLang="en-US" sz="4000" b="1" dirty="0">
                <a:solidFill>
                  <a:srgbClr val="FF0000"/>
                </a:solidFill>
              </a:rPr>
              <a:t>、分析娜拉出走的原因，感悟该剧的社会意义。</a:t>
            </a:r>
          </a:p>
        </p:txBody>
      </p:sp>
      <p:sp>
        <p:nvSpPr>
          <p:cNvPr id="6" name="文本框 5"/>
          <p:cNvSpPr txBox="1"/>
          <p:nvPr/>
        </p:nvSpPr>
        <p:spPr>
          <a:xfrm>
            <a:off x="10437495" y="188595"/>
            <a:ext cx="1536700" cy="6123305"/>
          </a:xfrm>
          <a:prstGeom prst="rect">
            <a:avLst/>
          </a:prstGeom>
          <a:noFill/>
        </p:spPr>
        <p:txBody>
          <a:bodyPr vert="eaVert" wrap="square" rtlCol="0">
            <a:spAutoFit/>
          </a:bodyPr>
          <a:lstStyle/>
          <a:p>
            <a:r>
              <a:rPr lang="zh-CN" altLang="en-US" sz="8800" b="1">
                <a:solidFill>
                  <a:srgbClr val="FF0000"/>
                </a:solidFill>
              </a:rPr>
              <a:t>教 学 目 标</a:t>
            </a:r>
          </a:p>
        </p:txBody>
      </p:sp>
      <p:pic>
        <p:nvPicPr>
          <p:cNvPr id="2" name="图片 1"/>
          <p:cNvPicPr>
            <a:picLocks noChangeAspect="1"/>
          </p:cNvPicPr>
          <p:nvPr>
            <p:custDataLst>
              <p:tags r:id="rId1"/>
            </p:custDataLst>
          </p:nvPr>
        </p:nvPicPr>
        <p:blipFill>
          <a:blip r:embed="rId3"/>
          <a:stretch>
            <a:fillRect/>
          </a:stretch>
        </p:blipFill>
        <p:spPr>
          <a:xfrm>
            <a:off x="3460750" y="5125085"/>
            <a:ext cx="6976110" cy="1732915"/>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952500" y="633095"/>
            <a:ext cx="10219690" cy="5692775"/>
          </a:xfrm>
          <a:prstGeom prst="rect">
            <a:avLst/>
          </a:prstGeom>
          <a:noFill/>
        </p:spPr>
        <p:txBody>
          <a:bodyPr wrap="square" rtlCol="0">
            <a:spAutoFit/>
          </a:bodyPr>
          <a:lstStyle/>
          <a:p>
            <a:r>
              <a:rPr lang="zh-CN" altLang="en-US" sz="2800">
                <a:solidFill>
                  <a:srgbClr val="FF0000"/>
                </a:solidFill>
                <a:latin typeface="微软雅黑" panose="020B0503020204020204" charset="-122"/>
                <a:ea typeface="微软雅黑" panose="020B0503020204020204" charset="-122"/>
              </a:rPr>
              <a:t>⑫</a:t>
            </a:r>
            <a:r>
              <a:rPr lang="zh-CN" altLang="en-US" sz="2800">
                <a:solidFill>
                  <a:srgbClr val="FF0000"/>
                </a:solidFill>
              </a:rPr>
              <a:t>娜拉：坐下。一下子说不完。我有好些话跟你谈。</a:t>
            </a:r>
          </a:p>
          <a:p>
            <a:r>
              <a:rPr lang="zh-CN" altLang="en-US" sz="2800">
                <a:solidFill>
                  <a:srgbClr val="FF0000"/>
                </a:solidFill>
              </a:rPr>
              <a:t>　　海尔茂：（在桌子那一头坐下）娜拉，你把我吓了一大跳。我不了解你。</a:t>
            </a:r>
          </a:p>
          <a:p>
            <a:r>
              <a:rPr lang="zh-CN" altLang="en-US" sz="2800">
                <a:solidFill>
                  <a:srgbClr val="FF0000"/>
                </a:solidFill>
              </a:rPr>
              <a:t>　　娜拉：这话说得对，你不了解我，我也到今天晚上才了解你。别打岔。听我说下去。托伐，咱们必须把总账算一算。</a:t>
            </a:r>
          </a:p>
          <a:p>
            <a:r>
              <a:rPr lang="zh-CN" altLang="en-US" sz="2800">
                <a:solidFill>
                  <a:srgbClr val="FF0000"/>
                </a:solidFill>
              </a:rPr>
              <a:t>从此处到结尾的部分，是该剧最核心的部分。仔细阅读，摘录原文，用心体会娜拉出走的原因和社会意义。</a:t>
            </a:r>
          </a:p>
          <a:p>
            <a:r>
              <a:rPr lang="zh-CN" altLang="en-US" sz="2800">
                <a:solidFill>
                  <a:srgbClr val="FF0000"/>
                </a:solidFill>
                <a:latin typeface="Calibri"/>
              </a:rPr>
              <a:t>①从咱们认识的时侯算起，其实还不止八年 咱们从来没在正经事情上谈过一句正经话。</a:t>
            </a:r>
          </a:p>
          <a:p>
            <a:r>
              <a:rPr lang="zh-CN" altLang="en-US" sz="2800">
                <a:solidFill>
                  <a:srgbClr val="FF0000"/>
                </a:solidFill>
                <a:latin typeface="Calibri"/>
              </a:rPr>
              <a:t>②我的好娜拉，正经事跟你有什么相干？</a:t>
            </a:r>
          </a:p>
          <a:p>
            <a:r>
              <a:rPr lang="zh-CN" altLang="en-US" sz="2800">
                <a:solidFill>
                  <a:srgbClr val="FF0000"/>
                </a:solidFill>
                <a:latin typeface="Calibri"/>
              </a:rPr>
              <a:t>③你们何尝真爱过我，你们爱我只是拿我当消遣。</a:t>
            </a:r>
          </a:p>
          <a:p>
            <a:r>
              <a:rPr lang="zh-CN" altLang="en-US" sz="2800">
                <a:solidFill>
                  <a:srgbClr val="FF0000"/>
                </a:solidFill>
                <a:latin typeface="微软雅黑" panose="020B0503020204020204" charset="-122"/>
                <a:ea typeface="微软雅黑" panose="020B0503020204020204" charset="-122"/>
                <a:sym typeface="+mn-ea"/>
              </a:rPr>
              <a:t>④</a:t>
            </a:r>
            <a:r>
              <a:rPr lang="zh-CN" altLang="en-US" sz="2800">
                <a:solidFill>
                  <a:srgbClr val="FF0000"/>
                </a:solidFill>
                <a:latin typeface="Calibri"/>
              </a:rPr>
              <a:t>那还用我说？你最神圣的责任是你对丈夫和儿女的责任。</a:t>
            </a:r>
          </a:p>
          <a:p>
            <a:endParaRPr lang="zh-CN" altLang="en-US" sz="2800">
              <a:solidFill>
                <a:srgbClr val="FF0000"/>
              </a:solidFill>
              <a:latin typeface="Calibri"/>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2" name="文本框 1"/>
          <p:cNvSpPr txBox="1"/>
          <p:nvPr/>
        </p:nvSpPr>
        <p:spPr>
          <a:xfrm>
            <a:off x="908050" y="488950"/>
            <a:ext cx="10114280" cy="6369685"/>
          </a:xfrm>
          <a:prstGeom prst="rect">
            <a:avLst/>
          </a:prstGeom>
          <a:noFill/>
        </p:spPr>
        <p:txBody>
          <a:bodyPr wrap="square" rtlCol="0">
            <a:spAutoFit/>
          </a:bodyPr>
          <a:lstStyle/>
          <a:p>
            <a:r>
              <a:rPr lang="zh-CN" altLang="en-US" sz="2400">
                <a:solidFill>
                  <a:srgbClr val="FF0000"/>
                </a:solidFill>
                <a:latin typeface="微软雅黑" panose="020B0503020204020204" charset="-122"/>
                <a:ea typeface="微软雅黑" panose="020B0503020204020204" charset="-122"/>
              </a:rPr>
              <a:t>⑤我说的是我对自己的责任。</a:t>
            </a:r>
          </a:p>
          <a:p>
            <a:r>
              <a:rPr lang="zh-CN" altLang="en-US" sz="2400">
                <a:solidFill>
                  <a:srgbClr val="FF0000"/>
                </a:solidFill>
                <a:latin typeface="微软雅黑" panose="020B0503020204020204" charset="-122"/>
                <a:ea typeface="微软雅黑" panose="020B0503020204020204" charset="-122"/>
              </a:rPr>
              <a:t>⑥现在我只信，首先我是一个人，跟你一样的一个人——至少我要学做一个人；托伐，我知道大多数人赞成你的话，并且书本里也是这么说。可是从今以后我不能一味相信大多数人说的话，也不能一味相信书本里说的话。什么事情我都要用自己脑子想一想，把事情的道理弄明白。</a:t>
            </a:r>
          </a:p>
          <a:p>
            <a:r>
              <a:rPr lang="zh-CN" altLang="en-US" sz="2400">
                <a:solidFill>
                  <a:srgbClr val="FF0000"/>
                </a:solidFill>
                <a:latin typeface="微软雅黑" panose="020B0503020204020204" charset="-122"/>
                <a:ea typeface="微软雅黑" panose="020B0503020204020204" charset="-122"/>
              </a:rPr>
              <a:t>⑦海尔茂：娜拉，我愿意为你日夜工作，我愿意为你受穷受苦。可是男人不能为他爱的女人牺牲自己的名誉。</a:t>
            </a:r>
          </a:p>
          <a:p>
            <a:r>
              <a:rPr lang="zh-CN" altLang="en-US" sz="2400">
                <a:solidFill>
                  <a:srgbClr val="FF0000"/>
                </a:solidFill>
                <a:latin typeface="微软雅黑" panose="020B0503020204020204" charset="-122"/>
                <a:ea typeface="微软雅黑" panose="020B0503020204020204" charset="-122"/>
              </a:rPr>
              <a:t>　　娜拉：千千万万的女人都为男人牺牲过名誉。</a:t>
            </a:r>
          </a:p>
          <a:p>
            <a:r>
              <a:rPr lang="zh-CN" altLang="en-US" sz="2400">
                <a:solidFill>
                  <a:srgbClr val="FF0000"/>
                </a:solidFill>
                <a:latin typeface="微软雅黑" panose="020B0503020204020204" charset="-122"/>
                <a:ea typeface="微软雅黑" panose="020B0503020204020204" charset="-122"/>
              </a:rPr>
              <a:t>　　海尔茂：喔，你心里想的嘴里说的都象个傻孩子。</a:t>
            </a:r>
          </a:p>
          <a:p>
            <a:r>
              <a:rPr lang="zh-CN" altLang="en-US" sz="3200">
                <a:solidFill>
                  <a:srgbClr val="FF0000"/>
                </a:solidFill>
                <a:latin typeface="微软雅黑" panose="020B0503020204020204" charset="-122"/>
                <a:ea typeface="微软雅黑" panose="020B0503020204020204" charset="-122"/>
              </a:rPr>
              <a:t>赏析：风波过后，娜拉发现了自我，在家庭和社会里，她不过是一个附庸，</a:t>
            </a:r>
          </a:p>
          <a:p>
            <a:r>
              <a:rPr lang="zh-CN" altLang="en-US" sz="3200">
                <a:solidFill>
                  <a:srgbClr val="FF0000"/>
                </a:solidFill>
                <a:latin typeface="微软雅黑" panose="020B0503020204020204" charset="-122"/>
                <a:ea typeface="微软雅黑" panose="020B0503020204020204" charset="-122"/>
              </a:rPr>
              <a:t>男女的地位是不相同的，女子的作用就是相夫教子。娜拉的出走是对自我的追寻，是女性的觉醒，是对社会秩序的批判。</a:t>
            </a:r>
          </a:p>
          <a:p>
            <a:endParaRPr lang="zh-CN" altLang="en-US" sz="3200">
              <a:solidFill>
                <a:srgbClr val="FF0000"/>
              </a:solidFill>
              <a:latin typeface="微软雅黑" panose="020B0503020204020204" charset="-122"/>
              <a:ea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0"/>
            <a:ext cx="8876665" cy="5015865"/>
          </a:xfrm>
          <a:prstGeom prst="rect">
            <a:avLst/>
          </a:prstGeom>
          <a:noFill/>
        </p:spPr>
        <p:txBody>
          <a:bodyPr wrap="square" rtlCol="0">
            <a:spAutoFit/>
          </a:bodyPr>
          <a:lstStyle/>
          <a:p>
            <a:r>
              <a:rPr lang="zh-CN" altLang="en-US" sz="3200" b="1">
                <a:solidFill>
                  <a:srgbClr val="FF0000"/>
                </a:solidFill>
              </a:rPr>
              <a:t>海尔茂：资产阶级社会形态的维护者、男权思想的代言人、十足的伪君子。表面上，他爱自己的妻子，愿意为她花钱，但实际上，娜拉只是他的玩具，他从未将妻子放在与自己平等的位置，他是家庭的主宰，妻子只是他的私人财产。他自私虚伪，为了自己的荣誉和地位，可以放弃一切。</a:t>
            </a:r>
          </a:p>
          <a:p>
            <a:r>
              <a:rPr lang="zh-CN" altLang="en-US" sz="3200" b="1">
                <a:solidFill>
                  <a:srgbClr val="FF0000"/>
                </a:solidFill>
              </a:rPr>
              <a:t>娜拉：资本主义社会觉醒的妇女代表。她美丽、天真、善良、热情。对爱情有着浪漫的想象，为了丈夫可以牺牲自己的一切。现实击碎了她的梦想，她认识到自己在家庭的地位，毅然出走。</a:t>
            </a:r>
          </a:p>
        </p:txBody>
      </p:sp>
      <p:sp>
        <p:nvSpPr>
          <p:cNvPr id="3" name="文本框 2"/>
          <p:cNvSpPr txBox="1"/>
          <p:nvPr/>
        </p:nvSpPr>
        <p:spPr>
          <a:xfrm>
            <a:off x="10010775" y="229235"/>
            <a:ext cx="1659890" cy="5679440"/>
          </a:xfrm>
          <a:prstGeom prst="rect">
            <a:avLst/>
          </a:prstGeom>
          <a:noFill/>
        </p:spPr>
        <p:txBody>
          <a:bodyPr vert="eaVert" wrap="square" rtlCol="0">
            <a:spAutoFit/>
          </a:bodyPr>
          <a:lstStyle/>
          <a:p>
            <a:r>
              <a:rPr lang="zh-CN" altLang="en-US" sz="9600" b="1">
                <a:solidFill>
                  <a:srgbClr val="FF0000"/>
                </a:solidFill>
              </a:rPr>
              <a:t>形象总结</a:t>
            </a:r>
          </a:p>
        </p:txBody>
      </p:sp>
      <p:pic>
        <p:nvPicPr>
          <p:cNvPr id="5" name="图片 4"/>
          <p:cNvPicPr>
            <a:picLocks noChangeAspect="1"/>
          </p:cNvPicPr>
          <p:nvPr>
            <p:custDataLst>
              <p:tags r:id="rId1"/>
            </p:custDataLst>
          </p:nvPr>
        </p:nvPicPr>
        <p:blipFill>
          <a:blip r:embed="rId3"/>
          <a:stretch>
            <a:fillRect/>
          </a:stretch>
        </p:blipFill>
        <p:spPr>
          <a:xfrm>
            <a:off x="2135505" y="5283200"/>
            <a:ext cx="8251825" cy="1574800"/>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0157460" cy="5507990"/>
          </a:xfrm>
          <a:prstGeom prst="rect">
            <a:avLst/>
          </a:prstGeom>
          <a:noFill/>
        </p:spPr>
        <p:txBody>
          <a:bodyPr wrap="square" rtlCol="0">
            <a:spAutoFit/>
          </a:bodyPr>
          <a:lstStyle/>
          <a:p>
            <a:r>
              <a:rPr lang="en-US" altLang="zh-CN" sz="3200" b="1">
                <a:solidFill>
                  <a:srgbClr val="FF0000"/>
                </a:solidFill>
              </a:rPr>
              <a:t>“</a:t>
            </a:r>
            <a:r>
              <a:rPr lang="zh-CN" altLang="en-US" sz="3200" b="1">
                <a:solidFill>
                  <a:srgbClr val="FF0000"/>
                </a:solidFill>
              </a:rPr>
              <a:t>在我们今天的社会里</a:t>
            </a:r>
            <a:r>
              <a:rPr lang="en-US" altLang="zh-CN" sz="3200" b="1">
                <a:solidFill>
                  <a:srgbClr val="FF0000"/>
                </a:solidFill>
              </a:rPr>
              <a:t>——</a:t>
            </a:r>
            <a:r>
              <a:rPr lang="zh-CN" altLang="en-US" sz="3200" b="1">
                <a:solidFill>
                  <a:srgbClr val="FF0000"/>
                </a:solidFill>
              </a:rPr>
              <a:t>这个社会完全是一个男人的社会，法律是男人写的，起诉人和法官都是男人，他们从男人的立场出发判断女人的行为方式，在这样的社会里，一个女人不可能忠实于自己。</a:t>
            </a:r>
            <a:r>
              <a:rPr lang="en-US" altLang="zh-CN" sz="3200" b="1">
                <a:solidFill>
                  <a:srgbClr val="FF0000"/>
                </a:solidFill>
              </a:rPr>
              <a:t>”</a:t>
            </a:r>
          </a:p>
          <a:p>
            <a:r>
              <a:rPr lang="en-US" altLang="zh-CN" sz="3200" b="1">
                <a:solidFill>
                  <a:srgbClr val="FF0000"/>
                </a:solidFill>
              </a:rPr>
              <a:t>                                                                     --------------</a:t>
            </a:r>
            <a:r>
              <a:rPr lang="zh-CN" altLang="en-US" sz="3200" b="1">
                <a:solidFill>
                  <a:srgbClr val="FF0000"/>
                </a:solidFill>
              </a:rPr>
              <a:t>易卜生</a:t>
            </a:r>
          </a:p>
          <a:p>
            <a:r>
              <a:rPr lang="zh-CN" altLang="en-US" sz="3200" b="1">
                <a:solidFill>
                  <a:srgbClr val="FF0000"/>
                </a:solidFill>
              </a:rPr>
              <a:t>“妇女解放的第一个先决条件就是一切女性重新回到公共的劳动中去。”“男子在婚姻上的统治是他的经济统治的简单的后果，它将自然地随着后者的消失而消失。”</a:t>
            </a:r>
          </a:p>
          <a:p>
            <a:r>
              <a:rPr lang="zh-CN" altLang="en-US" sz="3200" b="1">
                <a:solidFill>
                  <a:srgbClr val="FF0000"/>
                </a:solidFill>
              </a:rPr>
              <a:t>                                                                    </a:t>
            </a:r>
            <a:r>
              <a:rPr lang="en-US" altLang="zh-CN" sz="3200" b="1">
                <a:solidFill>
                  <a:srgbClr val="FF0000"/>
                </a:solidFill>
              </a:rPr>
              <a:t>-------------</a:t>
            </a:r>
            <a:r>
              <a:rPr lang="zh-CN" altLang="en-US" sz="3200" b="1">
                <a:solidFill>
                  <a:srgbClr val="FF0000"/>
                </a:solidFill>
              </a:rPr>
              <a:t> 恩格斯</a:t>
            </a:r>
          </a:p>
          <a:p>
            <a:r>
              <a:rPr lang="zh-CN" altLang="en-US" sz="3200" b="1">
                <a:solidFill>
                  <a:srgbClr val="FF0000"/>
                </a:solidFill>
              </a:rPr>
              <a:t>“在家应该先获得男女平均的分配。</a:t>
            </a:r>
            <a:r>
              <a:rPr lang="en-US" altLang="zh-CN" sz="3200" b="1">
                <a:solidFill>
                  <a:srgbClr val="FF0000"/>
                </a:solidFill>
              </a:rPr>
              <a:t>”</a:t>
            </a:r>
          </a:p>
          <a:p>
            <a:r>
              <a:rPr lang="en-US" altLang="zh-CN" sz="3200" b="1">
                <a:solidFill>
                  <a:srgbClr val="FF0000"/>
                </a:solidFill>
              </a:rPr>
              <a:t>                                                                               -----------</a:t>
            </a:r>
            <a:r>
              <a:rPr lang="zh-CN" altLang="en-US" sz="3200" b="1">
                <a:solidFill>
                  <a:srgbClr val="FF0000"/>
                </a:solidFill>
              </a:rPr>
              <a:t>鲁迅</a:t>
            </a:r>
          </a:p>
        </p:txBody>
      </p:sp>
      <p:sp>
        <p:nvSpPr>
          <p:cNvPr id="4" name="文本框 3"/>
          <p:cNvSpPr txBox="1"/>
          <p:nvPr/>
        </p:nvSpPr>
        <p:spPr>
          <a:xfrm>
            <a:off x="10588625" y="229870"/>
            <a:ext cx="1413510" cy="5476240"/>
          </a:xfrm>
          <a:prstGeom prst="rect">
            <a:avLst/>
          </a:prstGeom>
          <a:noFill/>
        </p:spPr>
        <p:txBody>
          <a:bodyPr vert="eaVert" wrap="square" rtlCol="0">
            <a:spAutoFit/>
          </a:bodyPr>
          <a:lstStyle/>
          <a:p>
            <a:r>
              <a:rPr lang="zh-CN" altLang="en-US" sz="8000" b="1">
                <a:solidFill>
                  <a:srgbClr val="FF0000"/>
                </a:solidFill>
              </a:rPr>
              <a:t>他 山 之 石</a:t>
            </a:r>
          </a:p>
        </p:txBody>
      </p:sp>
      <p:pic>
        <p:nvPicPr>
          <p:cNvPr id="2" name="图片 1"/>
          <p:cNvPicPr>
            <a:picLocks noChangeAspect="1"/>
          </p:cNvPicPr>
          <p:nvPr/>
        </p:nvPicPr>
        <p:blipFill>
          <a:blip r:embed="rId2"/>
          <a:stretch>
            <a:fillRect/>
          </a:stretch>
        </p:blipFill>
        <p:spPr>
          <a:xfrm>
            <a:off x="1688465" y="5507990"/>
            <a:ext cx="8799195" cy="1350010"/>
          </a:xfrm>
          <a:prstGeom prst="rect">
            <a:avLst/>
          </a:prstGeom>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95990" y="503555"/>
            <a:ext cx="921385" cy="5503545"/>
          </a:xfrm>
          <a:prstGeom prst="rect">
            <a:avLst/>
          </a:prstGeom>
          <a:noFill/>
        </p:spPr>
        <p:txBody>
          <a:bodyPr vert="eaVert" wrap="square" rtlCol="0">
            <a:spAutoFit/>
          </a:bodyPr>
          <a:lstStyle/>
          <a:p>
            <a:r>
              <a:rPr lang="zh-CN" altLang="en-US" sz="4800" b="1">
                <a:solidFill>
                  <a:srgbClr val="FF0000"/>
                </a:solidFill>
              </a:rPr>
              <a:t>戏 剧 手 法 探 究</a:t>
            </a:r>
          </a:p>
        </p:txBody>
      </p:sp>
      <p:sp>
        <p:nvSpPr>
          <p:cNvPr id="3" name="文本框 2"/>
          <p:cNvSpPr txBox="1"/>
          <p:nvPr/>
        </p:nvSpPr>
        <p:spPr>
          <a:xfrm>
            <a:off x="129540" y="6350"/>
            <a:ext cx="9955530" cy="6000750"/>
          </a:xfrm>
          <a:prstGeom prst="rect">
            <a:avLst/>
          </a:prstGeom>
          <a:noFill/>
        </p:spPr>
        <p:txBody>
          <a:bodyPr wrap="square" rtlCol="0">
            <a:spAutoFit/>
          </a:bodyPr>
          <a:lstStyle/>
          <a:p>
            <a:r>
              <a:rPr lang="en-US" altLang="zh-CN" sz="3200">
                <a:solidFill>
                  <a:srgbClr val="FF0000"/>
                </a:solidFill>
              </a:rPr>
              <a:t>1</a:t>
            </a:r>
            <a:r>
              <a:rPr lang="zh-CN" altLang="en-US" sz="3200">
                <a:solidFill>
                  <a:srgbClr val="FF0000"/>
                </a:solidFill>
              </a:rPr>
              <a:t>、回溯</a:t>
            </a:r>
          </a:p>
          <a:p>
            <a:r>
              <a:rPr lang="en-US" altLang="zh-CN" sz="3200">
                <a:solidFill>
                  <a:srgbClr val="FF0000"/>
                </a:solidFill>
              </a:rPr>
              <a:t>“</a:t>
            </a:r>
            <a:r>
              <a:rPr lang="zh-CN" altLang="en-US" sz="3200">
                <a:solidFill>
                  <a:srgbClr val="FF0000"/>
                </a:solidFill>
              </a:rPr>
              <a:t>回溯</a:t>
            </a:r>
            <a:r>
              <a:rPr lang="en-US" altLang="zh-CN" sz="3200">
                <a:solidFill>
                  <a:srgbClr val="FF0000"/>
                </a:solidFill>
              </a:rPr>
              <a:t>”</a:t>
            </a:r>
            <a:r>
              <a:rPr lang="zh-CN" altLang="en-US" sz="3200">
                <a:solidFill>
                  <a:srgbClr val="FF0000"/>
                </a:solidFill>
              </a:rPr>
              <a:t>是结构手法。将故事情节的大部分内容通过人物的追述表现出来，而在舞台上只展现戏剧冲突最紧张的时刻，从而取得最强烈的戏剧效果。比如本文中娜拉借债救海尔茂的情节，就是通过娜拉和林丹太太的对话展现的。这样使结构更紧凑，情节更集中，更具有戏剧性。</a:t>
            </a:r>
          </a:p>
          <a:p>
            <a:r>
              <a:rPr lang="en-US" altLang="zh-CN" sz="3200">
                <a:solidFill>
                  <a:srgbClr val="FF0000"/>
                </a:solidFill>
              </a:rPr>
              <a:t>2</a:t>
            </a:r>
            <a:r>
              <a:rPr lang="zh-CN" altLang="en-US" sz="3200">
                <a:solidFill>
                  <a:srgbClr val="FF0000"/>
                </a:solidFill>
              </a:rPr>
              <a:t>、突转和发现</a:t>
            </a:r>
          </a:p>
          <a:p>
            <a:r>
              <a:rPr lang="zh-CN" altLang="en-US" sz="3200">
                <a:solidFill>
                  <a:srgbClr val="FF0000"/>
                </a:solidFill>
              </a:rPr>
              <a:t>悲剧之所以能使人惊心动魄，主要靠</a:t>
            </a:r>
            <a:r>
              <a:rPr lang="en-US" altLang="zh-CN" sz="3200">
                <a:solidFill>
                  <a:srgbClr val="FF0000"/>
                </a:solidFill>
              </a:rPr>
              <a:t>“</a:t>
            </a:r>
            <a:r>
              <a:rPr lang="zh-CN" altLang="en-US" sz="3200">
                <a:solidFill>
                  <a:srgbClr val="FF0000"/>
                </a:solidFill>
              </a:rPr>
              <a:t>突转</a:t>
            </a:r>
            <a:r>
              <a:rPr lang="en-US" altLang="zh-CN" sz="3200">
                <a:solidFill>
                  <a:srgbClr val="FF0000"/>
                </a:solidFill>
              </a:rPr>
              <a:t>”</a:t>
            </a:r>
            <a:r>
              <a:rPr lang="zh-CN" altLang="en-US" sz="3200">
                <a:solidFill>
                  <a:srgbClr val="FF0000"/>
                </a:solidFill>
              </a:rPr>
              <a:t>和</a:t>
            </a:r>
            <a:r>
              <a:rPr lang="en-US" altLang="zh-CN" sz="3200">
                <a:solidFill>
                  <a:srgbClr val="FF0000"/>
                </a:solidFill>
              </a:rPr>
              <a:t>“</a:t>
            </a:r>
            <a:r>
              <a:rPr lang="zh-CN" altLang="en-US" sz="3200">
                <a:solidFill>
                  <a:srgbClr val="FF0000"/>
                </a:solidFill>
              </a:rPr>
              <a:t>发现</a:t>
            </a:r>
            <a:r>
              <a:rPr lang="en-US" altLang="zh-CN" sz="3200">
                <a:solidFill>
                  <a:srgbClr val="FF0000"/>
                </a:solidFill>
              </a:rPr>
              <a:t>”</a:t>
            </a:r>
            <a:r>
              <a:rPr lang="zh-CN" altLang="en-US" sz="3200">
                <a:solidFill>
                  <a:srgbClr val="FF0000"/>
                </a:solidFill>
              </a:rPr>
              <a:t>。但</a:t>
            </a:r>
            <a:r>
              <a:rPr lang="en-US" altLang="zh-CN" sz="3200">
                <a:solidFill>
                  <a:srgbClr val="FF0000"/>
                </a:solidFill>
              </a:rPr>
              <a:t>“</a:t>
            </a:r>
            <a:r>
              <a:rPr lang="zh-CN" altLang="en-US" sz="3200">
                <a:solidFill>
                  <a:srgbClr val="FF0000"/>
                </a:solidFill>
              </a:rPr>
              <a:t>发现</a:t>
            </a:r>
            <a:r>
              <a:rPr lang="en-US" altLang="zh-CN" sz="3200">
                <a:solidFill>
                  <a:srgbClr val="FF0000"/>
                </a:solidFill>
              </a:rPr>
              <a:t>”</a:t>
            </a:r>
            <a:r>
              <a:rPr lang="zh-CN" altLang="en-US" sz="3200">
                <a:solidFill>
                  <a:srgbClr val="FF0000"/>
                </a:solidFill>
              </a:rPr>
              <a:t>和</a:t>
            </a:r>
            <a:r>
              <a:rPr lang="en-US" altLang="zh-CN" sz="3200">
                <a:solidFill>
                  <a:srgbClr val="FF0000"/>
                </a:solidFill>
              </a:rPr>
              <a:t>“</a:t>
            </a:r>
            <a:r>
              <a:rPr lang="zh-CN" altLang="en-US" sz="3200">
                <a:solidFill>
                  <a:srgbClr val="FF0000"/>
                </a:solidFill>
              </a:rPr>
              <a:t>突转</a:t>
            </a:r>
            <a:r>
              <a:rPr lang="en-US" altLang="zh-CN" sz="3200">
                <a:solidFill>
                  <a:srgbClr val="FF0000"/>
                </a:solidFill>
              </a:rPr>
              <a:t>”</a:t>
            </a:r>
            <a:r>
              <a:rPr lang="zh-CN" altLang="en-US" sz="3200">
                <a:solidFill>
                  <a:srgbClr val="FF0000"/>
                </a:solidFill>
              </a:rPr>
              <a:t>必须由情节的结构中产生出来，成为前事的必然或可然的结果。</a:t>
            </a:r>
            <a:r>
              <a:rPr lang="en-US" altLang="zh-CN" sz="3200">
                <a:solidFill>
                  <a:srgbClr val="FF0000"/>
                </a:solidFill>
              </a:rPr>
              <a:t>——</a:t>
            </a:r>
            <a:r>
              <a:rPr lang="zh-CN" altLang="en-US" sz="3200">
                <a:solidFill>
                  <a:srgbClr val="FF0000"/>
                </a:solidFill>
              </a:rPr>
              <a:t>亚里士多德《诗学》</a:t>
            </a:r>
          </a:p>
          <a:p>
            <a:r>
              <a:rPr lang="zh-CN" altLang="en-US" sz="3200">
                <a:solidFill>
                  <a:srgbClr val="FF0000"/>
                </a:solidFill>
              </a:rPr>
              <a:t>易卜生在剧作中巧妙地运用了</a:t>
            </a:r>
            <a:r>
              <a:rPr lang="en-US" altLang="zh-CN" sz="3200">
                <a:solidFill>
                  <a:srgbClr val="FF0000"/>
                </a:solidFill>
              </a:rPr>
              <a:t>“</a:t>
            </a:r>
            <a:r>
              <a:rPr lang="zh-CN" altLang="en-US" sz="3200">
                <a:solidFill>
                  <a:srgbClr val="FF0000"/>
                </a:solidFill>
              </a:rPr>
              <a:t>突转</a:t>
            </a:r>
            <a:r>
              <a:rPr lang="en-US" altLang="zh-CN" sz="3200">
                <a:solidFill>
                  <a:srgbClr val="FF0000"/>
                </a:solidFill>
              </a:rPr>
              <a:t>”</a:t>
            </a:r>
            <a:r>
              <a:rPr lang="zh-CN" altLang="en-US" sz="3200">
                <a:solidFill>
                  <a:srgbClr val="FF0000"/>
                </a:solidFill>
              </a:rPr>
              <a:t>和</a:t>
            </a:r>
            <a:r>
              <a:rPr lang="en-US" altLang="zh-CN" sz="3200">
                <a:solidFill>
                  <a:srgbClr val="FF0000"/>
                </a:solidFill>
              </a:rPr>
              <a:t>“</a:t>
            </a:r>
            <a:r>
              <a:rPr lang="zh-CN" altLang="en-US" sz="3200">
                <a:solidFill>
                  <a:srgbClr val="FF0000"/>
                </a:solidFill>
              </a:rPr>
              <a:t>发现</a:t>
            </a:r>
            <a:r>
              <a:rPr lang="en-US" altLang="zh-CN" sz="3200">
                <a:solidFill>
                  <a:srgbClr val="FF0000"/>
                </a:solidFill>
              </a:rPr>
              <a:t>”</a:t>
            </a:r>
            <a:r>
              <a:rPr lang="zh-CN" altLang="en-US" sz="3200">
                <a:solidFill>
                  <a:srgbClr val="FF0000"/>
                </a:solidFill>
              </a:rPr>
              <a:t>。，使剧情逆向发展，背离了观众期待的视野。</a:t>
            </a:r>
          </a:p>
        </p:txBody>
      </p:sp>
      <p:pic>
        <p:nvPicPr>
          <p:cNvPr id="5" name="图片 4"/>
          <p:cNvPicPr>
            <a:picLocks noChangeAspect="1"/>
          </p:cNvPicPr>
          <p:nvPr/>
        </p:nvPicPr>
        <p:blipFill>
          <a:blip r:embed="rId2"/>
          <a:stretch>
            <a:fillRect/>
          </a:stretch>
        </p:blipFill>
        <p:spPr>
          <a:xfrm>
            <a:off x="5683250" y="6007735"/>
            <a:ext cx="6508750" cy="850265"/>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7335" y="250190"/>
            <a:ext cx="11525250" cy="6000750"/>
          </a:xfrm>
          <a:prstGeom prst="rect">
            <a:avLst/>
          </a:prstGeom>
          <a:noFill/>
        </p:spPr>
        <p:txBody>
          <a:bodyPr wrap="square" rtlCol="0">
            <a:spAutoFit/>
          </a:bodyPr>
          <a:lstStyle/>
          <a:p>
            <a:r>
              <a:rPr lang="zh-CN" altLang="en-US" sz="3200">
                <a:solidFill>
                  <a:srgbClr val="FF0000"/>
                </a:solidFill>
              </a:rPr>
              <a:t>海尔茂看到信后的表现，构成了与前文期待的相反的</a:t>
            </a:r>
            <a:r>
              <a:rPr lang="en-US" altLang="zh-CN" sz="3200">
                <a:solidFill>
                  <a:srgbClr val="FF0000"/>
                </a:solidFill>
              </a:rPr>
              <a:t>“</a:t>
            </a:r>
            <a:r>
              <a:rPr lang="zh-CN" altLang="en-US" sz="3200">
                <a:solidFill>
                  <a:srgbClr val="FF0000"/>
                </a:solidFill>
              </a:rPr>
              <a:t>突转</a:t>
            </a:r>
            <a:r>
              <a:rPr lang="en-US" altLang="zh-CN" sz="3200">
                <a:solidFill>
                  <a:srgbClr val="FF0000"/>
                </a:solidFill>
              </a:rPr>
              <a:t>”</a:t>
            </a:r>
            <a:r>
              <a:rPr lang="zh-CN" altLang="en-US" sz="3200">
                <a:solidFill>
                  <a:srgbClr val="FF0000"/>
                </a:solidFill>
              </a:rPr>
              <a:t>，这一</a:t>
            </a:r>
            <a:r>
              <a:rPr lang="en-US" altLang="zh-CN" sz="3200">
                <a:solidFill>
                  <a:srgbClr val="FF0000"/>
                </a:solidFill>
              </a:rPr>
              <a:t>“</a:t>
            </a:r>
            <a:r>
              <a:rPr lang="zh-CN" altLang="en-US" sz="3200">
                <a:solidFill>
                  <a:srgbClr val="FF0000"/>
                </a:solidFill>
              </a:rPr>
              <a:t>突转</a:t>
            </a:r>
            <a:r>
              <a:rPr lang="en-US" altLang="zh-CN" sz="3200">
                <a:solidFill>
                  <a:srgbClr val="FF0000"/>
                </a:solidFill>
              </a:rPr>
              <a:t>”</a:t>
            </a:r>
            <a:r>
              <a:rPr lang="zh-CN" altLang="en-US" sz="3200">
                <a:solidFill>
                  <a:srgbClr val="FF0000"/>
                </a:solidFill>
              </a:rPr>
              <a:t>也让娜拉</a:t>
            </a:r>
            <a:r>
              <a:rPr lang="en-US" altLang="zh-CN" sz="3200">
                <a:solidFill>
                  <a:srgbClr val="FF0000"/>
                </a:solidFill>
              </a:rPr>
              <a:t>“</a:t>
            </a:r>
            <a:r>
              <a:rPr lang="zh-CN" altLang="en-US" sz="3200">
                <a:solidFill>
                  <a:srgbClr val="FF0000"/>
                </a:solidFill>
              </a:rPr>
              <a:t>发现</a:t>
            </a:r>
            <a:r>
              <a:rPr lang="en-US" altLang="zh-CN" sz="3200">
                <a:solidFill>
                  <a:srgbClr val="FF0000"/>
                </a:solidFill>
              </a:rPr>
              <a:t>”</a:t>
            </a:r>
            <a:r>
              <a:rPr lang="zh-CN" altLang="en-US" sz="3200">
                <a:solidFill>
                  <a:srgbClr val="FF0000"/>
                </a:solidFill>
              </a:rPr>
              <a:t>了自己的地位。第二次突转是海尔茂收到了借据，这好像是个大团圆的结局，其实则是把主题引向了深化。</a:t>
            </a:r>
          </a:p>
          <a:p>
            <a:r>
              <a:rPr lang="en-US" altLang="zh-CN" sz="3200">
                <a:solidFill>
                  <a:srgbClr val="FF0000"/>
                </a:solidFill>
              </a:rPr>
              <a:t>3</a:t>
            </a:r>
            <a:r>
              <a:rPr lang="zh-CN" altLang="en-US" sz="3200">
                <a:solidFill>
                  <a:srgbClr val="FF0000"/>
                </a:solidFill>
              </a:rPr>
              <a:t>、对比</a:t>
            </a:r>
          </a:p>
          <a:p>
            <a:r>
              <a:rPr lang="zh-CN" altLang="en-US" sz="3200">
                <a:solidFill>
                  <a:srgbClr val="FF0000"/>
                </a:solidFill>
              </a:rPr>
              <a:t>在这里两封信起到了关键作用，围绕着信件，海尔茂变来变去，没有读信时，娜拉是他的</a:t>
            </a:r>
            <a:r>
              <a:rPr lang="en-US" altLang="zh-CN" sz="3200">
                <a:solidFill>
                  <a:srgbClr val="FF0000"/>
                </a:solidFill>
              </a:rPr>
              <a:t>“</a:t>
            </a:r>
            <a:r>
              <a:rPr lang="zh-CN" altLang="en-US" sz="3200">
                <a:solidFill>
                  <a:srgbClr val="FF0000"/>
                </a:solidFill>
              </a:rPr>
              <a:t>小鸟儿</a:t>
            </a:r>
            <a:r>
              <a:rPr lang="en-US" altLang="zh-CN" sz="3200">
                <a:solidFill>
                  <a:srgbClr val="FF0000"/>
                </a:solidFill>
              </a:rPr>
              <a:t>”“</a:t>
            </a:r>
            <a:r>
              <a:rPr lang="zh-CN" altLang="en-US" sz="3200">
                <a:solidFill>
                  <a:srgbClr val="FF0000"/>
                </a:solidFill>
              </a:rPr>
              <a:t>宝贝儿</a:t>
            </a:r>
            <a:r>
              <a:rPr lang="en-US" altLang="zh-CN" sz="3200">
                <a:solidFill>
                  <a:srgbClr val="FF0000"/>
                </a:solidFill>
              </a:rPr>
              <a:t>”</a:t>
            </a:r>
            <a:r>
              <a:rPr lang="zh-CN" altLang="en-US" sz="3200">
                <a:solidFill>
                  <a:srgbClr val="FF0000"/>
                </a:solidFill>
              </a:rPr>
              <a:t>，读信后，娜拉变成了</a:t>
            </a:r>
            <a:r>
              <a:rPr lang="en-US" altLang="zh-CN" sz="3200">
                <a:solidFill>
                  <a:srgbClr val="FF0000"/>
                </a:solidFill>
              </a:rPr>
              <a:t>“</a:t>
            </a:r>
            <a:r>
              <a:rPr lang="zh-CN" altLang="en-US" sz="3200">
                <a:solidFill>
                  <a:srgbClr val="FF0000"/>
                </a:solidFill>
              </a:rPr>
              <a:t>伪君子</a:t>
            </a:r>
            <a:r>
              <a:rPr lang="en-US" altLang="zh-CN" sz="3200">
                <a:solidFill>
                  <a:srgbClr val="FF0000"/>
                </a:solidFill>
              </a:rPr>
              <a:t>”“</a:t>
            </a:r>
            <a:r>
              <a:rPr lang="zh-CN" altLang="en-US" sz="3200">
                <a:solidFill>
                  <a:srgbClr val="FF0000"/>
                </a:solidFill>
              </a:rPr>
              <a:t>忘恩负义的人</a:t>
            </a:r>
            <a:r>
              <a:rPr lang="en-US" altLang="zh-CN" sz="3200">
                <a:solidFill>
                  <a:srgbClr val="FF0000"/>
                </a:solidFill>
              </a:rPr>
              <a:t>”</a:t>
            </a:r>
            <a:r>
              <a:rPr lang="zh-CN" altLang="en-US" sz="3200">
                <a:solidFill>
                  <a:srgbClr val="FF0000"/>
                </a:solidFill>
              </a:rPr>
              <a:t>。收到第二封信后，他又变回了</a:t>
            </a:r>
            <a:r>
              <a:rPr lang="en-US" altLang="zh-CN" sz="3200">
                <a:solidFill>
                  <a:srgbClr val="FF0000"/>
                </a:solidFill>
              </a:rPr>
              <a:t>“</a:t>
            </a:r>
            <a:r>
              <a:rPr lang="zh-CN" altLang="en-US" sz="3200">
                <a:solidFill>
                  <a:srgbClr val="FF0000"/>
                </a:solidFill>
              </a:rPr>
              <a:t>受惊的小鸟儿</a:t>
            </a:r>
            <a:r>
              <a:rPr lang="en-US" altLang="zh-CN" sz="3200">
                <a:solidFill>
                  <a:srgbClr val="FF0000"/>
                </a:solidFill>
              </a:rPr>
              <a:t>”</a:t>
            </a:r>
            <a:r>
              <a:rPr lang="zh-CN" altLang="en-US" sz="3200">
                <a:solidFill>
                  <a:srgbClr val="FF0000"/>
                </a:solidFill>
              </a:rPr>
              <a:t>，前后形成了鲜明对比，充分暴露了他的虚伪自私</a:t>
            </a:r>
          </a:p>
          <a:p>
            <a:r>
              <a:rPr lang="en-US" altLang="zh-CN" sz="3200">
                <a:solidFill>
                  <a:srgbClr val="FF0000"/>
                </a:solidFill>
              </a:rPr>
              <a:t>4</a:t>
            </a:r>
            <a:r>
              <a:rPr lang="zh-CN" altLang="en-US" sz="3200">
                <a:solidFill>
                  <a:srgbClr val="FF0000"/>
                </a:solidFill>
              </a:rPr>
              <a:t>、个性化的台词</a:t>
            </a:r>
          </a:p>
          <a:p>
            <a:r>
              <a:rPr lang="zh-CN" altLang="en-US" sz="3200">
                <a:solidFill>
                  <a:srgbClr val="FF0000"/>
                </a:solidFill>
              </a:rPr>
              <a:t>最突出的是海尔茂。如</a:t>
            </a:r>
            <a:r>
              <a:rPr lang="en-US" altLang="zh-CN" sz="3200">
                <a:solidFill>
                  <a:srgbClr val="FF0000"/>
                </a:solidFill>
              </a:rPr>
              <a:t>“</a:t>
            </a:r>
            <a:r>
              <a:rPr lang="zh-CN" altLang="en-US" sz="3200">
                <a:solidFill>
                  <a:srgbClr val="FF0000"/>
                </a:solidFill>
              </a:rPr>
              <a:t>娜拉，我没事了！</a:t>
            </a:r>
            <a:r>
              <a:rPr lang="en-US" altLang="zh-CN" sz="3200">
                <a:solidFill>
                  <a:srgbClr val="FF0000"/>
                </a:solidFill>
              </a:rPr>
              <a:t>”</a:t>
            </a:r>
            <a:r>
              <a:rPr lang="zh-CN" altLang="en-US" sz="3200">
                <a:solidFill>
                  <a:srgbClr val="FF0000"/>
                </a:solidFill>
              </a:rPr>
              <a:t>，充分暴露了他的自私。两处</a:t>
            </a:r>
            <a:r>
              <a:rPr lang="en-US" altLang="zh-CN" sz="3200">
                <a:solidFill>
                  <a:srgbClr val="FF0000"/>
                </a:solidFill>
              </a:rPr>
              <a:t>“</a:t>
            </a:r>
            <a:r>
              <a:rPr lang="zh-CN" altLang="en-US" sz="3200">
                <a:solidFill>
                  <a:srgbClr val="FF0000"/>
                </a:solidFill>
              </a:rPr>
              <a:t>娜拉！</a:t>
            </a:r>
            <a:r>
              <a:rPr lang="en-US" altLang="zh-CN" sz="3200">
                <a:solidFill>
                  <a:srgbClr val="FF0000"/>
                </a:solidFill>
              </a:rPr>
              <a:t>”</a:t>
            </a:r>
            <a:r>
              <a:rPr lang="zh-CN" altLang="en-US" sz="3200">
                <a:solidFill>
                  <a:srgbClr val="FF0000"/>
                </a:solidFill>
              </a:rPr>
              <a:t>，内心各别。</a:t>
            </a:r>
          </a:p>
        </p:txBody>
      </p:sp>
      <p:pic>
        <p:nvPicPr>
          <p:cNvPr id="5" name="图片 4"/>
          <p:cNvPicPr>
            <a:picLocks noChangeAspect="1"/>
          </p:cNvPicPr>
          <p:nvPr/>
        </p:nvPicPr>
        <p:blipFill>
          <a:blip r:embed="rId2"/>
          <a:stretch>
            <a:fillRect/>
          </a:stretch>
        </p:blipFill>
        <p:spPr>
          <a:xfrm>
            <a:off x="5088890" y="6132830"/>
            <a:ext cx="7103745" cy="725170"/>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0"/>
            <a:ext cx="10507980" cy="6739255"/>
          </a:xfrm>
          <a:prstGeom prst="rect">
            <a:avLst/>
          </a:prstGeom>
          <a:noFill/>
        </p:spPr>
        <p:txBody>
          <a:bodyPr wrap="square" rtlCol="0">
            <a:spAutoFit/>
          </a:bodyPr>
          <a:lstStyle/>
          <a:p>
            <a:r>
              <a:rPr lang="zh-CN" altLang="en-US" sz="2400">
                <a:solidFill>
                  <a:srgbClr val="FF0000"/>
                </a:solidFill>
              </a:rPr>
              <a:t>亨利克·易卜生（1928－1906），是挪威戏剧大师、欧洲近代戏剧新纪元的开创者，在戏剧史上享有同莎士比亚、莫里哀一样不朽的声誉。他出生于挪威海滨小城斯基恩。因家道中落，不满十六岁就到一家药店当学徒。社会的势利，生活的艰辛，培养了他的愤世嫉俗的性格和个人奋斗的意志。他刻苦读书求知，并学习文艺写作。1848年欧洲的革命浪潮和挪威国内的民族解放运动，激发了青年易卜生的政治热情和民族意识，他开始写了一些歌颂历史英雄的富有浪漫色彩的剧作。接着，他先后在卑尔根和奥斯陆被剧院聘为导演和经理，达十余年之久。</a:t>
            </a:r>
          </a:p>
          <a:p>
            <a:r>
              <a:rPr lang="zh-CN" altLang="en-US" sz="2400">
                <a:solidFill>
                  <a:srgbClr val="FF0000"/>
                </a:solidFill>
              </a:rPr>
              <a:t>　　易卜生一生共写了二十多部剧作，除早期那些浪漫抒情诗剧外，主要是现实主义的散文剧即话剧。这些散文剧大都以习见而又重大的社会问题为题材，通常被称为"社会问题剧"。《社会支柱》（1877）、《玩偶之家》（1879）、《群鬼》（1881）和《人民公敌》（1882）是其中最著名的代表作。易卜生的整个创作生涯恰值十九世纪后半叶。在他的笔下，欧洲资产阶级的形象比在莎士比亚、莫里哀笔下显得更腐烂、更丑恶，也更令人憎恨，这是很自然的。他的犀利的笔锋饱含着愤激的热情，戳穿了资产阶级在道德、法律、宗教、教育以及家庭关系多方面的假面具，揭露了整个资本主义社会的虚伪和荒谬。《玩偶之家》就是对于资本主义私有制下的婚姻关系、对于资产阶级的男权中心思想的一篇义正辞严的控诉书。</a:t>
            </a:r>
          </a:p>
        </p:txBody>
      </p:sp>
      <p:sp>
        <p:nvSpPr>
          <p:cNvPr id="5" name="文本框 4"/>
          <p:cNvSpPr txBox="1"/>
          <p:nvPr/>
        </p:nvSpPr>
        <p:spPr>
          <a:xfrm>
            <a:off x="10778490" y="503555"/>
            <a:ext cx="1413510" cy="5721350"/>
          </a:xfrm>
          <a:prstGeom prst="rect">
            <a:avLst/>
          </a:prstGeom>
          <a:noFill/>
        </p:spPr>
        <p:txBody>
          <a:bodyPr vert="eaVert" wrap="square" rtlCol="0">
            <a:spAutoFit/>
          </a:bodyPr>
          <a:lstStyle/>
          <a:p>
            <a:r>
              <a:rPr lang="zh-CN" altLang="en-US" sz="8000" b="1">
                <a:solidFill>
                  <a:srgbClr val="FF0000"/>
                </a:solidFill>
              </a:rPr>
              <a:t>了解作者</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1612265"/>
            <a:ext cx="12073890" cy="5015865"/>
          </a:xfrm>
          <a:prstGeom prst="rect">
            <a:avLst/>
          </a:prstGeom>
          <a:noFill/>
        </p:spPr>
        <p:txBody>
          <a:bodyPr wrap="square" rtlCol="0">
            <a:spAutoFit/>
          </a:bodyPr>
          <a:lstStyle/>
          <a:p>
            <a:r>
              <a:rPr lang="zh-CN" altLang="en-US" sz="3200" b="1" dirty="0">
                <a:solidFill>
                  <a:srgbClr val="FF0000"/>
                </a:solidFill>
              </a:rPr>
              <a:t>海尔茂律师刚谋到银行经理一职，正欲大展鸿图。他的妻子娜拉请他帮助老同学林丹太太找份工作，于是海尔茂解雇了手下的小职员柯洛克斯泰，准备让林丹太太接替空出的位置。娜拉前些年为给丈夫治病而借债，无意中犯了伪造字据罪，柯洛克斯泰拿着字据要挟娜拉。海尔茂看了柯洛克斯泰的揭发信后勃然大怒，骂娜拉是“坏东西”、“罪犯”、“下贱女人”，说自己的前程全被毁了。待柯洛克斯泰被林丹太太说动，退回字据时，海尔茂快活地叫道：“娜拉，我没事了，我饶恕你了。”但娜拉却不饶恕他，因为她已看清，丈夫关心的只是他的地位和名誉，所谓“爱”、“关心”，只是拿她当玩偶。于是她断然出走了。</a:t>
            </a:r>
          </a:p>
        </p:txBody>
      </p:sp>
      <p:sp>
        <p:nvSpPr>
          <p:cNvPr id="4" name="文本框 3"/>
          <p:cNvSpPr txBox="1"/>
          <p:nvPr/>
        </p:nvSpPr>
        <p:spPr>
          <a:xfrm>
            <a:off x="591185" y="257810"/>
            <a:ext cx="5475605" cy="1198880"/>
          </a:xfrm>
          <a:prstGeom prst="rect">
            <a:avLst/>
          </a:prstGeom>
          <a:noFill/>
        </p:spPr>
        <p:txBody>
          <a:bodyPr wrap="square" rtlCol="0">
            <a:spAutoFit/>
          </a:bodyPr>
          <a:lstStyle/>
          <a:p>
            <a:r>
              <a:rPr lang="zh-CN" altLang="en-US" sz="7200" b="1">
                <a:solidFill>
                  <a:srgbClr val="FF0000"/>
                </a:solidFill>
              </a:rPr>
              <a:t>剧 情 梗 概</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0" y="3298825"/>
            <a:ext cx="12192635" cy="3700145"/>
          </a:xfrm>
          <a:prstGeom prst="rect">
            <a:avLst/>
          </a:prstGeom>
        </p:spPr>
      </p:pic>
      <p:pic>
        <p:nvPicPr>
          <p:cNvPr id="6" name="C9F754DE-2CAD-44b6-B708-469DEB6407EB-1" descr="qt_temp"/>
          <p:cNvPicPr>
            <a:picLocks noChangeAspect="1"/>
          </p:cNvPicPr>
          <p:nvPr/>
        </p:nvPicPr>
        <p:blipFill>
          <a:blip r:embed="rId3"/>
          <a:stretch>
            <a:fillRect/>
          </a:stretch>
        </p:blipFill>
        <p:spPr>
          <a:xfrm>
            <a:off x="-635" y="635"/>
            <a:ext cx="12193270" cy="329819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92000" cy="6858000"/>
          </a:xfrm>
          <a:prstGeom prst="rect">
            <a:avLst/>
          </a:prstGeom>
        </p:spPr>
      </p:pic>
      <p:sp>
        <p:nvSpPr>
          <p:cNvPr id="3" name="文本框 2"/>
          <p:cNvSpPr txBox="1"/>
          <p:nvPr/>
        </p:nvSpPr>
        <p:spPr>
          <a:xfrm>
            <a:off x="10875645" y="503555"/>
            <a:ext cx="1198245" cy="5039360"/>
          </a:xfrm>
          <a:prstGeom prst="rect">
            <a:avLst/>
          </a:prstGeom>
          <a:noFill/>
        </p:spPr>
        <p:txBody>
          <a:bodyPr vert="eaVert" wrap="square" rtlCol="0">
            <a:spAutoFit/>
          </a:bodyPr>
          <a:lstStyle/>
          <a:p>
            <a:r>
              <a:rPr lang="zh-CN" altLang="en-US" sz="6600" b="1">
                <a:solidFill>
                  <a:schemeClr val="accent1"/>
                </a:solidFill>
              </a:rPr>
              <a:t>前 情 回 顾</a:t>
            </a:r>
          </a:p>
        </p:txBody>
      </p:sp>
      <p:sp>
        <p:nvSpPr>
          <p:cNvPr id="4" name="文本框 3"/>
          <p:cNvSpPr txBox="1"/>
          <p:nvPr/>
        </p:nvSpPr>
        <p:spPr>
          <a:xfrm>
            <a:off x="300355" y="158115"/>
            <a:ext cx="10373360" cy="6123940"/>
          </a:xfrm>
          <a:prstGeom prst="rect">
            <a:avLst/>
          </a:prstGeom>
          <a:noFill/>
        </p:spPr>
        <p:txBody>
          <a:bodyPr wrap="square" rtlCol="0">
            <a:spAutoFit/>
          </a:bodyPr>
          <a:lstStyle/>
          <a:p>
            <a:r>
              <a:rPr lang="zh-CN" altLang="en-US" sz="2800" b="1">
                <a:solidFill>
                  <a:srgbClr val="FF0000"/>
                </a:solidFill>
              </a:rPr>
              <a:t>第一幕      圣诞节前，海尔茂即将升职为银行经理。娜拉买来圣诞树等，准备过圣诞节。林丹太太来访。她想在城里找一份工作，娜拉欣然答应让丈夫帮忙。柯洛克斯泰造访，想请娜拉帮忙，让海尔茂不要解雇，自己娜拉拒绝。柯洛克斯泰要挟娜拉，会将她前几年因丈夫患重病伪造父亲签名向自己借钱的事告诉海尔茂。</a:t>
            </a:r>
          </a:p>
          <a:p>
            <a:r>
              <a:rPr lang="zh-CN" altLang="en-US" sz="2800" b="1">
                <a:solidFill>
                  <a:srgbClr val="FF0000"/>
                </a:solidFill>
              </a:rPr>
              <a:t>第二幕      圣诞节，林丹太太在娜拉家帮她整理参加舞会的衣服。海尔茂家的老友阮克医生来了。阮克医生一直爱着娜拉，他病重将死，向娜拉表达了爱慕之情。柯洛克斯泰又一次威胁娜拉，二人谈判破裂。柯洛克斯泰将写好的信放进海尔茂的信箱。柯洛克斯泰早年爱恋林丹太太，林丹太太为帮助娜拉，决定找他谈谈。</a:t>
            </a:r>
          </a:p>
          <a:p>
            <a:r>
              <a:rPr lang="zh-CN" altLang="en-US" sz="2800" b="1">
                <a:solidFill>
                  <a:srgbClr val="FF0000"/>
                </a:solidFill>
              </a:rPr>
              <a:t>第三幕       林丹太太找到柯洛克斯泰，经过一番谈话，林丹太太表示可以嫁给他。柯洛克斯泰决定放弃威胁娜拉，</a:t>
            </a:r>
            <a:r>
              <a:rPr lang="en-US" altLang="zh-CN" sz="2800" b="1">
                <a:solidFill>
                  <a:srgbClr val="FF0000"/>
                </a:solidFill>
              </a:rPr>
              <a:t>“</a:t>
            </a:r>
            <a:r>
              <a:rPr lang="zh-CN" altLang="en-US" sz="2800" b="1">
                <a:solidFill>
                  <a:srgbClr val="FF0000"/>
                </a:solidFill>
              </a:rPr>
              <a:t>做个好人</a:t>
            </a:r>
            <a:r>
              <a:rPr lang="en-US" altLang="zh-CN" sz="2800" b="1">
                <a:solidFill>
                  <a:srgbClr val="FF0000"/>
                </a:solidFill>
              </a:rPr>
              <a:t>”</a:t>
            </a:r>
            <a:r>
              <a:rPr lang="zh-CN" altLang="en-US" sz="2800" b="1">
                <a:solidFill>
                  <a:srgbClr val="FF0000"/>
                </a:solidFill>
              </a:rPr>
              <a:t>。娜拉被丈夫从舞会上拉回，林丹太太告诉娜拉，不用怕柯洛克斯泰，但要把实情告诉丈夫。林丹太太告辞，海尔茂送她</a:t>
            </a:r>
            <a:r>
              <a:rPr lang="zh-CN" altLang="en-US" sz="2800" b="1">
                <a:solidFill>
                  <a:srgbClr val="FF0000"/>
                </a:solidFill>
                <a:latin typeface="Arial" panose="020B0604020202020204" pitchFamily="34" charset="0"/>
                <a:cs typeface="Arial" panose="020B0604020202020204" pitchFamily="34" charset="0"/>
              </a:rPr>
              <a:t>……</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3"/>
          <a:stretch>
            <a:fillRect/>
          </a:stretch>
        </p:blipFill>
        <p:spPr>
          <a:xfrm>
            <a:off x="-635" y="0"/>
            <a:ext cx="12192000" cy="6858000"/>
          </a:xfrm>
          <a:prstGeom prst="rect">
            <a:avLst/>
          </a:prstGeom>
        </p:spPr>
      </p:pic>
      <p:sp>
        <p:nvSpPr>
          <p:cNvPr id="2" name="文本框 1"/>
          <p:cNvSpPr txBox="1"/>
          <p:nvPr/>
        </p:nvSpPr>
        <p:spPr>
          <a:xfrm>
            <a:off x="0" y="0"/>
            <a:ext cx="12193270" cy="6739255"/>
          </a:xfrm>
          <a:prstGeom prst="rect">
            <a:avLst/>
          </a:prstGeom>
          <a:noFill/>
        </p:spPr>
        <p:txBody>
          <a:bodyPr wrap="square" rtlCol="0">
            <a:spAutoFit/>
          </a:bodyPr>
          <a:lstStyle/>
          <a:p>
            <a:r>
              <a:rPr lang="en-US" altLang="zh-CN" sz="5400" b="1">
                <a:solidFill>
                  <a:srgbClr val="FF0000"/>
                </a:solidFill>
                <a:sym typeface="+mn-ea"/>
              </a:rPr>
              <a:t>1</a:t>
            </a:r>
            <a:r>
              <a:rPr lang="zh-CN" altLang="en-US" sz="5400" b="1">
                <a:solidFill>
                  <a:srgbClr val="FF0000"/>
                </a:solidFill>
                <a:sym typeface="+mn-ea"/>
              </a:rPr>
              <a:t>、快速阅读课文，梳理一下剧情。</a:t>
            </a:r>
            <a:endParaRPr lang="zh-CN" altLang="en-US" sz="5400" b="1">
              <a:solidFill>
                <a:srgbClr val="FF0000"/>
              </a:solidFill>
            </a:endParaRPr>
          </a:p>
          <a:p>
            <a:r>
              <a:rPr lang="zh-CN" altLang="en-US" sz="5400" b="1">
                <a:solidFill>
                  <a:srgbClr val="FF0000"/>
                </a:solidFill>
                <a:sym typeface="+mn-ea"/>
              </a:rPr>
              <a:t>海尔茂送走林丹太太</a:t>
            </a:r>
            <a:r>
              <a:rPr lang="en-US" altLang="zh-CN" sz="5400" b="1">
                <a:solidFill>
                  <a:srgbClr val="FF0000"/>
                </a:solidFill>
                <a:sym typeface="+mn-ea"/>
              </a:rPr>
              <a:t>——</a:t>
            </a:r>
            <a:r>
              <a:rPr lang="zh-CN" altLang="en-US" sz="5400" b="1">
                <a:solidFill>
                  <a:srgbClr val="FF0000"/>
                </a:solidFill>
                <a:sym typeface="+mn-ea"/>
              </a:rPr>
              <a:t>海尔茂向娜拉诉说衷情</a:t>
            </a:r>
            <a:r>
              <a:rPr lang="en-US" altLang="zh-CN" sz="5400" b="1">
                <a:solidFill>
                  <a:srgbClr val="FF0000"/>
                </a:solidFill>
                <a:sym typeface="+mn-ea"/>
              </a:rPr>
              <a:t>——</a:t>
            </a:r>
            <a:r>
              <a:rPr lang="zh-CN" altLang="en-US" sz="5400" b="1">
                <a:solidFill>
                  <a:srgbClr val="FF0000"/>
                </a:solidFill>
                <a:sym typeface="+mn-ea"/>
              </a:rPr>
              <a:t>阮克大夫来道别（娜拉流露死志）</a:t>
            </a:r>
            <a:r>
              <a:rPr lang="en-US" altLang="zh-CN" sz="5400" b="1">
                <a:solidFill>
                  <a:srgbClr val="FF0000"/>
                </a:solidFill>
                <a:sym typeface="+mn-ea"/>
              </a:rPr>
              <a:t>——</a:t>
            </a:r>
            <a:r>
              <a:rPr lang="zh-CN" altLang="en-US" sz="5400" b="1">
                <a:solidFill>
                  <a:srgbClr val="FF0000"/>
                </a:solidFill>
                <a:sym typeface="+mn-ea"/>
              </a:rPr>
              <a:t>海尔茂收到柯洛克斯泰的信，气急败坏地斥责娜拉（注意此处娜拉的心理变化）</a:t>
            </a:r>
            <a:r>
              <a:rPr lang="en-US" altLang="zh-CN" sz="5400" b="1">
                <a:solidFill>
                  <a:srgbClr val="FF0000"/>
                </a:solidFill>
                <a:sym typeface="+mn-ea"/>
              </a:rPr>
              <a:t>——</a:t>
            </a:r>
            <a:r>
              <a:rPr lang="zh-CN" altLang="en-US" sz="5400" b="1">
                <a:solidFill>
                  <a:srgbClr val="FF0000"/>
                </a:solidFill>
                <a:sym typeface="+mn-ea"/>
              </a:rPr>
              <a:t>海尔茂收到第二封信，警报解除</a:t>
            </a:r>
            <a:r>
              <a:rPr lang="en-US" altLang="zh-CN" sz="5400" b="1">
                <a:solidFill>
                  <a:srgbClr val="FF0000"/>
                </a:solidFill>
                <a:sym typeface="+mn-ea"/>
              </a:rPr>
              <a:t>————</a:t>
            </a:r>
            <a:r>
              <a:rPr lang="zh-CN" altLang="en-US" sz="5400" b="1">
                <a:solidFill>
                  <a:srgbClr val="FF0000"/>
                </a:solidFill>
                <a:sym typeface="+mn-ea"/>
              </a:rPr>
              <a:t>娜拉郑重地和海尔茂交流</a:t>
            </a:r>
            <a:r>
              <a:rPr lang="en-US" altLang="zh-CN" sz="5400" b="1">
                <a:solidFill>
                  <a:srgbClr val="FF0000"/>
                </a:solidFill>
                <a:sym typeface="+mn-ea"/>
              </a:rPr>
              <a:t>——</a:t>
            </a:r>
            <a:r>
              <a:rPr lang="zh-CN" altLang="en-US" sz="5400" b="1">
                <a:solidFill>
                  <a:srgbClr val="FF0000"/>
                </a:solidFill>
                <a:sym typeface="+mn-ea"/>
              </a:rPr>
              <a:t>娜拉出走。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0" y="635"/>
            <a:ext cx="12190730" cy="6857365"/>
          </a:xfrm>
          <a:prstGeom prst="rect">
            <a:avLst/>
          </a:prstGeom>
        </p:spPr>
      </p:pic>
      <p:sp>
        <p:nvSpPr>
          <p:cNvPr id="2" name="文本框 1"/>
          <p:cNvSpPr txBox="1"/>
          <p:nvPr/>
        </p:nvSpPr>
        <p:spPr>
          <a:xfrm>
            <a:off x="902970" y="989330"/>
            <a:ext cx="8310880" cy="5015865"/>
          </a:xfrm>
          <a:prstGeom prst="rect">
            <a:avLst/>
          </a:prstGeom>
          <a:noFill/>
        </p:spPr>
        <p:txBody>
          <a:bodyPr wrap="none" rtlCol="0">
            <a:spAutoFit/>
          </a:bodyPr>
          <a:lstStyle/>
          <a:p>
            <a:pPr algn="l"/>
            <a:r>
              <a:rPr lang="zh-CN" altLang="en-US" sz="3200">
                <a:solidFill>
                  <a:srgbClr val="FF0000"/>
                </a:solidFill>
                <a:latin typeface="Calibri"/>
              </a:rPr>
              <a:t>①</a:t>
            </a:r>
            <a:r>
              <a:rPr lang="zh-CN" altLang="en-US" sz="3200">
                <a:solidFill>
                  <a:srgbClr val="FF0000"/>
                </a:solidFill>
              </a:rPr>
              <a:t>海尔茂：（送她到门口）明天见，明天见，</a:t>
            </a:r>
          </a:p>
          <a:p>
            <a:pPr algn="l"/>
            <a:r>
              <a:rPr lang="zh-CN" altLang="en-US" sz="3200">
                <a:solidFill>
                  <a:srgbClr val="FF0000"/>
                </a:solidFill>
              </a:rPr>
              <a:t>一路平安。我本来该送你回去，可是好在</a:t>
            </a:r>
          </a:p>
          <a:p>
            <a:pPr algn="l"/>
            <a:r>
              <a:rPr lang="zh-CN" altLang="en-US" sz="3200">
                <a:solidFill>
                  <a:srgbClr val="FF0000"/>
                </a:solidFill>
              </a:rPr>
              <a:t>路很近。再见，再见。（林丹太太走出去，</a:t>
            </a:r>
          </a:p>
          <a:p>
            <a:pPr algn="l"/>
            <a:r>
              <a:rPr lang="zh-CN" altLang="en-US" sz="3200">
                <a:solidFill>
                  <a:srgbClr val="FF0000"/>
                </a:solidFill>
              </a:rPr>
              <a:t>海尔茂披上大衣回到屋子里）好了，好容</a:t>
            </a:r>
          </a:p>
          <a:p>
            <a:pPr algn="l"/>
            <a:r>
              <a:rPr lang="zh-CN" altLang="en-US" sz="3200">
                <a:solidFill>
                  <a:srgbClr val="FF0000"/>
                </a:solidFill>
              </a:rPr>
              <a:t>易才把她打发走。</a:t>
            </a:r>
            <a:r>
              <a:rPr lang="zh-CN" altLang="en-US" sz="3200" u="sng">
                <a:solidFill>
                  <a:srgbClr val="FF0000"/>
                </a:solidFill>
              </a:rPr>
              <a:t>这个女人真噜嗦！</a:t>
            </a:r>
            <a:endParaRPr lang="zh-CN" altLang="en-US" sz="3200">
              <a:solidFill>
                <a:srgbClr val="FF0000"/>
              </a:solidFill>
            </a:endParaRPr>
          </a:p>
          <a:p>
            <a:pPr algn="l"/>
            <a:endParaRPr lang="zh-CN" altLang="en-US" sz="3200">
              <a:solidFill>
                <a:srgbClr val="FF0000"/>
              </a:solidFill>
            </a:endParaRPr>
          </a:p>
          <a:p>
            <a:pPr algn="l"/>
            <a:r>
              <a:rPr lang="zh-CN" altLang="en-US" sz="3200">
                <a:solidFill>
                  <a:srgbClr val="002060"/>
                </a:solidFill>
              </a:rPr>
              <a:t>问题：仔细品读，你对海尔茂印象如何？</a:t>
            </a:r>
          </a:p>
          <a:p>
            <a:pPr algn="l"/>
            <a:r>
              <a:rPr lang="zh-CN" altLang="en-US" sz="3200">
                <a:solidFill>
                  <a:srgbClr val="002060"/>
                </a:solidFill>
              </a:rPr>
              <a:t>表面上客气，实际内心极不耐烦。前后两副</a:t>
            </a:r>
          </a:p>
          <a:p>
            <a:pPr algn="l"/>
            <a:r>
              <a:rPr lang="zh-CN" altLang="en-US" sz="3200">
                <a:solidFill>
                  <a:srgbClr val="002060"/>
                </a:solidFill>
              </a:rPr>
              <a:t>面孔，待人虚伪。</a:t>
            </a:r>
            <a:endParaRPr lang="zh-CN" altLang="en-US" sz="3200">
              <a:solidFill>
                <a:srgbClr val="FF0000"/>
              </a:solidFill>
            </a:endParaRPr>
          </a:p>
          <a:p>
            <a:pPr algn="l"/>
            <a:endParaRPr lang="zh-CN" altLang="en-US" sz="3200">
              <a:solidFill>
                <a:srgbClr val="FF0000"/>
              </a:solidFill>
            </a:endParaRPr>
          </a:p>
        </p:txBody>
      </p:sp>
      <p:sp>
        <p:nvSpPr>
          <p:cNvPr id="3" name="文本框 2"/>
          <p:cNvSpPr txBox="1"/>
          <p:nvPr/>
        </p:nvSpPr>
        <p:spPr>
          <a:xfrm>
            <a:off x="9334500" y="989330"/>
            <a:ext cx="2029460" cy="3731260"/>
          </a:xfrm>
          <a:prstGeom prst="rect">
            <a:avLst/>
          </a:prstGeom>
          <a:noFill/>
        </p:spPr>
        <p:txBody>
          <a:bodyPr vert="eaVert" wrap="square" rtlCol="0">
            <a:spAutoFit/>
          </a:bodyPr>
          <a:lstStyle/>
          <a:p>
            <a:r>
              <a:rPr lang="zh-CN" altLang="en-US" sz="6000" b="1">
                <a:solidFill>
                  <a:srgbClr val="FF0000"/>
                </a:solidFill>
              </a:rPr>
              <a:t>深入剧本用心品味</a:t>
            </a:r>
          </a:p>
        </p:txBody>
      </p:sp>
      <p:pic>
        <p:nvPicPr>
          <p:cNvPr id="6" name="图片 5"/>
          <p:cNvPicPr>
            <a:picLocks noChangeAspect="1"/>
          </p:cNvPicPr>
          <p:nvPr/>
        </p:nvPicPr>
        <p:blipFill>
          <a:blip r:embed="rId3"/>
          <a:stretch>
            <a:fillRect/>
          </a:stretch>
        </p:blipFill>
        <p:spPr>
          <a:xfrm>
            <a:off x="9514840" y="4198620"/>
            <a:ext cx="1951990" cy="20942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blinds(horizontal)">
                                      <p:cBhvr>
                                        <p:cTn id="7" dur="500"/>
                                        <p:tgtEl>
                                          <p:spTgt spid="2">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8" end="8"/>
                                            </p:txEl>
                                          </p:spTgt>
                                        </p:tgtEl>
                                        <p:attrNameLst>
                                          <p:attrName>style.visibility</p:attrName>
                                        </p:attrNameLst>
                                      </p:cBhvr>
                                      <p:to>
                                        <p:strVal val="visible"/>
                                      </p:to>
                                    </p:set>
                                    <p:animEffect transition="in" filter="blinds(horizontal)">
                                      <p:cBhvr>
                                        <p:cTn id="10"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704992764,942783655&amp;fm=26&amp;gp=0"/>
          <p:cNvPicPr>
            <a:picLocks noChangeAspect="1"/>
          </p:cNvPicPr>
          <p:nvPr/>
        </p:nvPicPr>
        <p:blipFill>
          <a:blip r:embed="rId2"/>
          <a:stretch>
            <a:fillRect/>
          </a:stretch>
        </p:blipFill>
        <p:spPr>
          <a:xfrm>
            <a:off x="635" y="635"/>
            <a:ext cx="12190730" cy="6857365"/>
          </a:xfrm>
          <a:prstGeom prst="rect">
            <a:avLst/>
          </a:prstGeom>
        </p:spPr>
      </p:pic>
      <p:sp>
        <p:nvSpPr>
          <p:cNvPr id="3" name="文本框 2"/>
          <p:cNvSpPr txBox="1"/>
          <p:nvPr/>
        </p:nvSpPr>
        <p:spPr>
          <a:xfrm>
            <a:off x="896620" y="565785"/>
            <a:ext cx="10398125" cy="4831080"/>
          </a:xfrm>
          <a:prstGeom prst="rect">
            <a:avLst/>
          </a:prstGeom>
          <a:noFill/>
        </p:spPr>
        <p:txBody>
          <a:bodyPr wrap="square" rtlCol="0">
            <a:spAutoFit/>
          </a:bodyPr>
          <a:lstStyle/>
          <a:p>
            <a:r>
              <a:rPr lang="zh-CN" altLang="en-US" sz="2800">
                <a:solidFill>
                  <a:srgbClr val="FF0000"/>
                </a:solidFill>
                <a:latin typeface="Calibri"/>
              </a:rPr>
              <a:t>②</a:t>
            </a:r>
            <a:r>
              <a:rPr lang="zh-CN" altLang="en-US" sz="2800">
                <a:solidFill>
                  <a:srgbClr val="FF0000"/>
                </a:solidFill>
              </a:rPr>
              <a:t>海尔茂：到了要回家的时候，我把披肩搭上你的滑溜的肩膀，围着你的娇嫩的脖子，我心里好象觉得你是我的新娘子，咱们刚结婚，我头一次把你带回家——头一次跟你待在一抉儿——头一次陪着你这娇滴滴的小宝贝！今天晚上我什么都没想，只是想你一个人。刚才跳舞的时候我看见你那些轻巧活泼的身段，我的心也跳得按捺不住了，所以那么早我就把你拉下楼。</a:t>
            </a:r>
          </a:p>
          <a:p>
            <a:r>
              <a:rPr lang="zh-CN" altLang="en-US" sz="2800">
                <a:solidFill>
                  <a:srgbClr val="FF0000"/>
                </a:solidFill>
              </a:rPr>
              <a:t>娜拉：走开，托伐！撒手，我不爱听这些话。</a:t>
            </a:r>
          </a:p>
          <a:p>
            <a:r>
              <a:rPr lang="zh-CN" altLang="en-US" sz="2800">
                <a:gradFill>
                  <a:gsLst>
                    <a:gs pos="0">
                      <a:srgbClr val="007BD3"/>
                    </a:gs>
                    <a:gs pos="100000">
                      <a:srgbClr val="034373"/>
                    </a:gs>
                  </a:gsLst>
                  <a:lin scaled="0"/>
                </a:gradFill>
              </a:rPr>
              <a:t>问题：此刻两人的心态有何不同？此处海尔茂的倾诉有何作用？</a:t>
            </a:r>
          </a:p>
          <a:p>
            <a:r>
              <a:rPr lang="zh-CN" altLang="en-US" sz="2800">
                <a:gradFill>
                  <a:gsLst>
                    <a:gs pos="0">
                      <a:srgbClr val="007BD3"/>
                    </a:gs>
                    <a:gs pos="100000">
                      <a:srgbClr val="034373"/>
                    </a:gs>
                  </a:gsLst>
                  <a:lin scaled="0"/>
                </a:gradFill>
              </a:rPr>
              <a:t>一个轻松喜悦，一个心事重重；海尔茂的话，一方面从侧面说明了娜拉的美丽动人，一方面和后面海尔茂的表现形成对比，有助于认识人物的性格。</a:t>
            </a:r>
          </a:p>
        </p:txBody>
      </p:sp>
      <p:pic>
        <p:nvPicPr>
          <p:cNvPr id="5" name="图片 4"/>
          <p:cNvPicPr>
            <a:picLocks noChangeAspect="1"/>
          </p:cNvPicPr>
          <p:nvPr/>
        </p:nvPicPr>
        <p:blipFill>
          <a:blip r:embed="rId3"/>
          <a:stretch>
            <a:fillRect/>
          </a:stretch>
        </p:blipFill>
        <p:spPr>
          <a:xfrm>
            <a:off x="4296410" y="4943475"/>
            <a:ext cx="6508750" cy="1574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80,&quot;width&quot;:10250}"/>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240,&quot;width&quot;:10800}"/>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480,&quot;width&quot;:102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gICAiRmlsZUlkIiA6ICIxMDM1OTkxNDI3MDMiLAogICAiR3JvdXBJZCIgOiAiMTE1MTk5MDQ3NCIsCiAgICJJbWFnZSIgOiAiaVZCT1J3MEtHZ29BQUFBTlNVaEVVZ0FBQjJJQUFBUWtDQVlBQUFDdjBON3ZBQUFBQ1hCSVdYTUFBQXNUQUFBTEV3RUFtcHdZQUFBZ0FFbEVRVlI0bk96ZGVaeU41Zi9IOGZjNXN4c3pER01aKzc0bG9Td2hLZG9VS2EyU2JKRTJWQkpaS2lteTFwY1dVa0lvS1lueVExSkp5SklTMllheERJWXhHR09Xcy8zK21BekhXZWJNekpselpzenIrWGg0bVB1NnJ2dStQemhueHN6N3ZxN0xZRTZKdFFrQUFBQUFBQUFBQUFBQTRGSmdlQTFEVHNZYjg2c1FBQUFBQUFBQUFBQUFBQ2lxQ0dJQkFBQUFBQUFBQUFBQXdNc0lZZ0VBQUFBQUFBQUFBQURBeXdoaUFRQUFBQUFBQUFBQUFNRExDR0lCQUFBQUFBQUFBQUFBd01zSVlnRUFBQUFBQUFBQUFBREF5d2hpQVFBQUFBQUFBQUFBQU1ETENHSUJBQUFBQUFBQUFBQUF3TXNJWWdFQUFBQUFBQUFBQUFEQXl3aGlBUUFBQUFBQUFBQUFBTURMQ0dJQkFBQUFBQUFBQUFBQXdNc0lZZ0VBQUFBQUFBQUFBQURBeXdoaUFRQUFBQUFBQUFBQUFNRExDR0lCQUFBQUFBQUFBQUFBd01zSVlnRUFBQUFBQUFBQUFBREF5d2hpQVFBQUFBQUFBQUFBQU1ETENHSUJBQUFBQUFBQUFBQUF3TXNJWWdFQUFBQUFBQUFBQUFEQXl3aGlBUUFBQUFBQUFBQUFBTURMQ0dJQkFBQUFBQUFBQUFBQXdNc0lZZ0VBQUFBQUFBQUFBQURBeXdoaUFRQUFBQUFBQUFBQUFNRExDR0lCQUFBQUFBQUFBQUFBd01zSVlnRUFBQUFBQUFBQUFBREF5d2hpQVFBQUFBQUFBQUFBQU1ETENHSUJBQUFBQUFBQUFBQUF3TXNJWWdFQUFBQUFBQUFBQUFEQXl3aGlBUUFBQUFBQUFBQUFBTURMQ0dJQkFBQUFBQUFBQUFBQXdNc0lZZ0VBQUFBQUFBQUFBQURBeXdoaUFRQUFBQUFBQUFBQUFNRExDR0lCQUFBQUFBQUFBQUFBd01zSVlnRUFBQUFBQUFBQUFBREF5d2hpQVFBQUFBQUFBQUFBQU1ETENHSUJBQUFBQUFBQUFBQUF3TXNJWWdFQUFBQUFBQUFBQUFEQXl3aGlBUUFBQUFBQUFBQUFBTURMQ0dJQkFBQUFBQUFBQUFBQXdNc0lZZ0VBQUFBQUFBQUFBQURBeXdoaUFRQUFBQUFBQUFBQUFNRExDR0lCQUFBQUFBQUFBQUFBd01zSVlnRUFBQUFBQUFBQUFBREF5d2hpQVFBQUFBQUFBQUFBQU1ETENHSUJBQUFBQUFBQUFBQUF3TXNJWWdFQUFBQUFBQUFBQUFEQXl3TDlYUUFBQUFBQVA3Tkloa1N6ZE5ZaVE3SkZPbXVSemx0bE1Oc2trMDB5MnlTcnY0dEVnV0NVRkdpUWdneXlCUnFrNGthcFJJQnNFUUdadjVjT2xBTDhYU1FBQUFBQUFBVURRU3dBQUFCUUZKMjF5SERFSk1NeGt3eW56SmxoSzVBZHE2UU1tNVJoazBIS0RPMlBtakkvbHFSQWcyelJnYkxGQk1sV0tVZ3FRU29MQUFBQUFDaTZET2FVV0g3aUFnQUFBQlFGNlRZWkRxVExFSnN1dzJtTHY2dEJFV0FySFNCYjlSRFpxb2RJSVlic1R3QUFBQUFBb0FBTERLK1JvMjl1Q1dJQkFBQ0FxMTJLVmNaZGFUTHNUWmNzL1BjZmZoQmdrSzEyaUt3TlFxVmlSbjlYQXdBQUFBQkFyaERFQWdBQUFNaVVacE54ZTZvTSs5UFk0eFVGZzFHeTFReVZ0WEVZTTJRQkFBQUFBSVZPVG9OWTlvZ0ZBQUFBcmpZMm13eDdNMlRjZGtFeThkd2xDaENyWk5pYnBvQzRkRmtiaDhsV08wUXlFTWdDQUFBQUFLNU9CTEVBQUFEQTFTVFpLdU52NTJVNFpjN1plY0dTWWlTVmxsUlNVZ2xKWVpLQy92dkZhcktRTW1kV20vNzdsU3JwcktRemtoSWxIWk9VNGVGMU1td3licm9nVzJ5R3JLMkxTeEc4d0FBQUFBQUFWeCtXSmdZQUFBQ3VFb2E0REJrM3BIZytDelpTVWgxSmxTVkZTMkppSXZMQ0p1bVVwTU9TOWtnNjUrRjVRUVpaYnd5WHJVcHd2cFVHQUFBQUFJQTNzRWNzQUFBQVVOVFliREp1VFpWaFYxcjJZdzJTYWtxNlJsSzVmSzRMUmR0eFNUc2w3VmRtU0pzTlcvMVFXWnNXNDRFQUFBQUFBRUNCUlJBTEFBQUFGQ1VXeWJqK3ZBeHgyYXdKYTVCVVYxSmpaYzZFQlh6bG5LUS9KZTFXdG9Hc3JWcXdyRGNXbHdKOFVCY0FBQUFBQURsRUVBc0FBQUFVRldhYmpHdVRaVGllelg2d1pTWGRwTXo5WHdGL1NaVDBxNlFFOThOczVZTmt2VGtpYzI5aUFBQUFBQUFLRUlKWUFBQUFvQ2l3U01hZnpya1BZUU1rdFpEVTBGZEZBUjdZSVdtakpJdnJJYmJ5UWJMZUVzSE1XQUFBQUFCQWdaTFRJTmFZWDRVQUFBQUF5Q2MyVytaeXhPNUMyRWhKOTRvUUZnVlBRMlcrTnQwc2tXMDRicEx4OS9NZTdTMExBQUFBQUVCQlJSQUxBQUFBRkRMR3JhbnU5NFNOa1hTL3BHaGZWUVRrVUxReVg2TXhyb2NZRG1iSXVQV0NyeW9DQUFBQUFNRHJDR0lCQUFDQVFzUVFseUhEcmpUWEE2cEo2aWdwMkVjRkFia1ZyTXpYYWpYWFF3eTcwdHcvZEFBQUFBQUFRQUZHRUFzQUFBQVVGc2xXR1g5UGNkMWZUZEp0WWw5TkZCNEJ5bnpOVm5NOXhMZ2hSVXEyK3FnZ0FBQUFBQUM4aHlBV0FBQUFLQXhzTmhuWG5aZk1MamJOakpIVVhwTEJsMFVCWG1CUTVtdlgxVExGSnB1TXY1MlhiR3dZQ3dBQUFBQW9YQWhpQVFBQWdFTEFzRGREaGtTejg4NUlTWGVJbWJBb3ZBS1UrUnFPZE41dE9HV1dZVys2THlzQ0FBQUFBQ0RQQ0dJQkFBQ0FnaTdOSnVPMkM4NzdBaVIxRUh2Q292QUxWdVpyMmNWM3FjWS9VNlYwWnNVQ0FBQUFBQW9QZ2xnQUFBQ2dnRE51VDVWTUxnS29GcEtpZlZvT2tIK2lKYlYwMFpkaHl3eGpBUUFBQUFBb0pBaGlBUUFBZ0lJc3hTckQvalRuZldVbE5mUnBOVUQrYTZqTTE3WVRodjFwMGdXclQ4c0JBQUFBQUNDM0NHSUJBQUNBQXN5NEswMXlsanNaSk4zazYyb0FIN2xKbWEveEsxa2w0MDRYRHlZQUFBQUFBRkRBRU1RQ0FBQUFCVlc2VFlhOTZjNzc2a29xN2ROcUFOOHByY3pYdUJPR3ZlbnNGUXNBQUFBQUtCUUMvVjBBQUFBQUFPY01COUlsaTVQQXlTQ3BzYy9MQVh5cnNhVGRrcTU4QzFoc01oeElsNjFlcUIrS0tuaHM1Z3haVHg2UjlmUUoyYzRteXBwOFdrcE5rYzJVSVpzNVhiS3lsRE1BK0p6UktFTmdpQXhCd1ZKWXVJd1JwV1FvVVZyR1V1VmtMRk5KaHNCZ2YxY0lBQUI4aENBV0FBQUFLS0FNc1M1bXc5YVVGT25UVWdEZmkxVG1hMzJmWTFkUkQySnRxU2t5SDl3cHkrRi9aVTJNbDZ6TUVBYUFBc1ZxbFMwalZiYU1WQ25sckt5bjRpLzFHUTB5bHE2Z2dNcjFGRmk5Z1F5aDRmNnJFd0FBNUR1Q1dBQUFBS0FnT211UjRiVEZlZDgxdmkwRjhKc0djaDdFSmxxa3N4YXBSSURQUy9JZm02d25Ec3UwYTVNczhiR1NqWm11QUZBb1dXMnluandxNjhtak1tMzdTUUVWYWlpb2Znc1p5MVgyZDJVQUFDQWZFTVFDQUFBQUJaRGhpTWw1UjZTa2NqNHRCZkNmOHNwOHpaOXo3REljTWNsV1JJSllhOEloWld6L1JkYUVJMDU2RFRLV3FxREFtRG95UmxXUXNXUjVHWXFYa2lFb1RJYmdFTW5JdC8wQTRITldzMndaNmJLWlVtVTdmMXJXTThkbFRZcVgrZGdlV1UvSEsydmRmWnRWbHFQN1pEbTZUOGF5bFJSOFhWc1p5MWJ4YStrQUFNQzdET2FVV05Zd0FnQUFBQW9ZNCtwa0dZNDdDV052a05UVTUrVUEvclBsdjE5WHNNVUV5ZG8rd3VmbCtKSXQ5YnhNVzMrVStlQ3VLM29NQ29pcHJhRGFMUlZZdFpFTW9WZjMzd01BWEUxc2Fja3l4LzBsMDk0TnNoemJxeXMzUXcrczFrQkJUVytWSWF5NGZ3b0VBQUJ1QlliWE1PUm9mSDRWQWdBQUFDQ1hMSkxobE5sNUg2dldvYWlwSXFkQnJPR2tXYkpLTXZxNklOK3d4TzFTeHNZZlpETmxYTlpxVUdDTjZ4Vnl3NzB5bGlqcnQ5b0FBTGxuQ0kxUVVOM1dDcXJiV3RhekNVcmYvSzNNc1Z0ME1aQTFIOXdweTlGOUNtN1JVUUZWNi9tM1dBQUFrR2ZNaUFVQUFBQUtHRU9DV2NhVlR0WmlEWmIwaEtRY1BYc0pGSEkyU1o5SnluRHNzdDRlS1Z2WnErejVZb3RaR1Z0K2xIbnZOcnZtZ0FyMUZOTDhmZ1dVcWVxbndnQUErY1Z5TWs3cG14YkxFci9icmoyd1RoTUZOMjB2QlZ4bFgrc0FBQ2pFbUJFTEFBQUFGSFpuTGM3YlkwUUlpNkxIb016WGZweVR2bk1XNlNvS1ltMm1OS1gvL0xXc0p3NWx0Umtqb2hYU3Vwc0NLMS9qeDhvQUFQa3BvRXhWRmJ2N0Jaa1A3MUQ2Ynd0a1RUNGxTVEx2MlNicjJVU0YzTnhWaHFBUVAxY0pBQUJ5NHlwZHhBa0FBQUFvdkF6SkxvTFkwcjZ0QXlnd1hMejJEYTRlV2lpRWJLa3BTbHM1M3k2RURZaXBvMkpkaGhQQ0FrQVJFVmk1b1lwMUdhNkFtRHBaYmRZVGg1UzI2blBaVWxQOFdCa0FBTWd0Z2xnQUFBQ2dvSEVWTHBYMGJSbEFnVkhDUmZ1NXF5T0l0Wm5TbGJibUM5bk9KR1MxQmRWdnEySWRCOGtRR3U3SHlnQUF2bVlJRFZleGpvTVVWTDl0VnBzdEtVRnBQMzBobXluZGo1VUJBSURjSUlnRkFBQUFDcHJ6VnVmdHJzSW80R3JuNmlHRUZCZnZsY0xFWWxiNno0c3ZoYkJHbzBKYlA2clFObzlKeGdELzFnWUE4QTlqZ0VMYlBLYlExbzlLeHN3ZjM5cVNFcFQrODJMSll2WnpjUUFBSUNjSVlnRUFBSUFDeG1DMk9lOEk4MjBkUUlFUjZyelpZSEx4WGlsRU1yYjhhTGNjY2VpTkR5dW9RVHYvRlFRQUtEQ0NHclJUNkkwUFp4MWJUeHhTeHRZZi9WZ1JBQURJS1lKWUFBQUFvS0J4RlM0RitiWU1vTUJ3OWRvMytiUUtyN1BFN1pKNTc3YXM0NkQ2YlFsaEFRQjJnaHEwczF1bTJMeG5teXh4Ly9xeElnQUFrQk1Fc1FBQUFFQkI0MnBHTEVFc2lxcGdGKzNtd3JzMHNTMzF2REkyL3BCMUhCQlRSNkd0SHZWalJRQ0FnaXEwMVNNS2lLbVRkWnl4OFFmWlVzLzdzU0lBQU9BcGdsZ0FBQUNnb0hHVkxmRy9keFJWcmw3N2hUZUhsV25yajdLWk1pUkp4b2hvaFhWNEttc2ZRQUFBN0JnREZOYmhLUmtqb2lWSk5sTzZURnZYK0xrb0FBRGdDYjdMQXdBQUFBREFoNndKaDJRK3VDdnJPS1Qxb3pLRWh2dXhJZ0JBUVdjSURWZEk2MHNySjVnUDdwUTE0WkNiTXdBQVFFRkFFQXNBQUFBQWdNL1lsUEhuejFsSEFSWHFLckJ5UXovV0F3QW9MQUlyTjdSZm9uajdyMzZzQmdBQWVJSWdGZ0FBQUFBQUg3R2VPQ3pyeWFQL0hSa1UwcnlyWCtzQkFCUXVJUzI2U2pKSWtxd0poMlU5Y2RpL0JRRUFBTGNDL1YwQUFBQUFBUDh3bWN4Ni92a0pldXFwcnJydXVqclpuM0NGaVJQbmF1TEV1YXBldmFLcVY2K2dHalVxcW5yMWl2LzlYa0ZWcThiSVlERGtRK1c1ODhzdlcvWCsrMTg1MUZxbFNua0ZCZ2I0dTd3OE8zTW1XVkZSdDdqc3Q5azI1K2g2QnNNTkx2dVNrbjVTeVpJUk9ib2VNcGwyYmNyNk9MREc5UW9vVTlXUDFRQUFDcHVBTXRVVVdPTjZtV016djY2YmRtMVVTTG5LZnE0S0FBQzRRaEFMQUFBQUZFRldxMVU5ZW96U3dvVXI5ZGxueXpSdDJsRDE3dDNaNC9PVGtzN3ByYmMrVlZMU09aMDRjVm9iTnZ4dDExKzdkaFg5Kys5WEJTcUluVDU5a2I3OGNwVkRlMENBVVpVcmw5ZWNPYS9ycHB1YStLRXlGQlcyMUJSWjRtUC9PeklvNUlaNy9Wb1BBS0J3Q3JuaFhwbGp0MGl5eVJJZksxdGFDbnVOQXdCUVFMRTBNUUFBQUZBRURSZ3dUZ3NYcnBRa3BhYW1xMCtmTjlTNzl4dEtUVTMzNlB5TElhd3J3NGIxbE5GWWNMN2RTRW82cDIrLy9kbHBuOFZpMWJsejU5VzgrVFUrcmdwRmpmbmdUc2xtbFNRRnhOU1dzVVJaUDFjRUFDaU1qQ1hLS2lDbVZ1YUJ6U3J6Z1ozK0xRZ0FBTGhVY0g0eUFnQUFBTUFuaGc1OVR6Tm1mTzNRL3VtblM5V3laVThkUEJqdjl2eTR1R09hTnUwTGwvMjFhMWRSang3MzVMbE9iNW8xNjF1bHAyZTQ3Ty9SNHg2RmhBVDdzQ0lVUlpiRC8yWjlIRlM3cFI4cnVicWNQbjNhM3lVQWZtVzFXdjFkZ2xNV2k4WGZKVnpWZ21wZCtqcHkrZGNYQUFCUXNMQTBNUUFBQUZDRWpCczNXKys4TThkbC8xOS83Vlh6NWs5bzhlSjNYQzdUMjYvZldLV2x1UTQxOSs0OXBNREE1bm11MVpXcVZXTjA4T0IzSG8rM1dLeWFQbjJSeTM2RHdhQ25uMzdBRzZWNTFjR0Q4ZnJ6enowZWowOUpTWFhidjJUSjJqeFdkTW55NWVzVUhoNldvM082ZEdubnRmc1hSamFUU2RiRWl3ODVHQlJZdFZHZXJ6bGh3Z1FsSmlhcWJObXlLbHUyckpvMGFhSnJyaW00TTd0RFEwTWQyZ1lNR0tBcFU2Yms2RHJwNmVuNjlkZGZ0WExsU3ExY3VWSi8vZldYTm0vZXJLWk5tM3FyMUR3NWYvNjg3cm5IK2NNb2E5YXM4Y3RxQVJhTFJUZmZmTFBUdmw5KythVkFyV0RnRHl0V3JOQzBhZFBVdkhsek5XdldUTTJhTlZOMGRMUy95L0xJZ2dVTE5INzhlTTJmUDE4TkdqVHdkemwyUm93WW9lKy8vMTZQUGZhWXVuWHJwa3FWS3ZtN3BLdEtZTlhycEYvblNiTEptbmhNTm5PR0RJRThWQVlBUUVGREVBc0FBQUFVSVJVcWxGRklTTERiMmFFblR5YXBRNGVuOWY3N3I2aFBIL3M5TEdmTy9FWXJWMjdJN3pLOTZ1dXYxN2lkNVh2bm5UZXFkdTBxUHF6SU15dFcvSzRCQTk3MjJ2WHV1KzhscjEycmUvZVJPVDdIWnR2c3Rmc1hSdFpUaHlXclRaSmtMRlZCaHRDSVBGOXo5dXpaMnJuejBuS1VvMGVQTHRCQmJIcTY0OUxuSnBNcFI5ZDQ2S0dIdEd6Wk1xV20yajk0OFBiYmIydlJJdGNQWFBpU3lXVFN6ejg3WHdyZFg2eFdxMzc3N1RkL2wxRmdmZmZkZDFxK2ZMbVdMMStlMWRhK2ZYdXRYcjNhWWF6SlpGSmlZbUsrMUZHbVRCa0ZCQVI0UFA3WFgzOVZyMTY5bEo2ZXJodHV1RUZUcDA1VnYzNzk4cVcybkVwSlNkRkhIMzJrcEtRay9mWFhYM3JsbFZkMDg4MDNxM3YzN3VyUm80ZUNnb0w4WFdLaFp3aUxrREVxUnRha2VNbHFsZlhrVVFYRVZQZDNXUUFBNEFvRXNRQUFBRUFSMHFQSDNhcFZxN0x1dSs4bEpTUzRYczR6SThPa3ZuM0g2SjkvOW12eTVCY2tTWWNPSGRkTEwwMzFWYWxlWWJQWjlPYWJzOXlPK2VHSDlUSVlidkJSUmE2OSttcHZ2Zm5tMC80dUEvbkVldnBFMXNlQk1YVzhjczFqeDQ3WkhWZXA0dnlCZ3NEQXdCd3ZFYnBtelJxVktsVktmZnIwOGZpY2E2KzlWcDkrK21tTzdwTlRsU3BWY2doaEplbnJyNy9XN3QyN1ZiZHUzWHk5ZjE0WkRBWi9sK0NnSU5ia2E4NEMxeVpObks4S3NXWExGdDE0NDQzNVVzZUJBd2RVclZvMWo4WnUyclJKblR0M3puckFJVFUxVmYzNzk5ZmF0V3MxWThZTUZTOWVYSkowN3R3NUhUcDB5T3UxTm16WTBHMy96Smt6bFpTVWxIVnNzOW0wZHUxYXBhV2xxWGZ2M25aanZmMGFyRnUzcnY3OTEzR3Azb2tUSjJySWtDRTV2cDdOWnN2Mzk0bk5ac3ZWZVlFVjZpb2pLZk5oTSt2cDR3U3hBQUFVUUFTeEFBQUFRQkhUcWxVai9mSEhISFh1L0lLMmIzZS85RzFrWk9ZUGNpMFdxNTU0WXJUT25VdnhSWWxlczJUSld2MzExMTUvbHdISWR2YlNERHBqVklVOFh5ODlQZDB1NUpDa3FsV3I1dm02RndVR0JpbzVPVmxidG16SjBUbjViZURBZ1hydnZmY2NnbVdyMWFxSkV5ZHE1c3laK1Y1RGR0d0ZLZ1V0OURRWURBV3VKbDg3ZVBDZzl1eHgvRnI0d0FNRmI4bjZpelpzMktBNzdyaEQ1ODZkYytoYnNHQ0JUQ1pUMWd6eGxTdFg2c0VISC9SNkRlNWU1eGtaR1pvMGFaTFR2c21USnhmNTE1dzNYZjcxeEhhTy9iSUJBQ2lJaXZZbUlBQUFBRUFSVmFWS2VmMzIyeXgxNnRUVzVaaUJBeC9WYTY5bExuRTRaTWhVclYzcmVTQlRFRmdzVnIzNjZ2ditMZ09RSkZtVEwvMkEzRml5Zko2dmQrVnNXTW4xak5qYzhFV29taHRWcTFaVmx5NWRuUGJOblR0WENRa0pQcTdJa2RWcWRkcnV6L0RKVlUwNVdRYjNhclZ3NFVLSHR1clZxNnRGaXhaK3FDWjdQLzMwazhzUVZwSXFWNjZzcVZQOXUzckZyRm16ZE9USUVZZjJSeDU1Sk45bUV4ZFZ4aExsc2o2MkVzUUNBRkFnRmN6dnJBQUFBQURrdS9Ed01IM3p6VVQxN1R0R3MyZC9aOWZYcTFkblRabVN1U1R4NTUvL29DbFQ1cnU5MXYzMzM2cXdzSkI4cS9WeVpjcEVlVFJ1MXF3bDJyWHJRRDVYQTNnbzlkSnNja1B4VW5tKzNKVkJyTUZnOEdvUUd4UVVsT1BsakgybGYvLytXcng0c1VON2VucTZacytlclpkZmZ0a1BWVjNpYXFhZzBaajNaK0UzYk1qZEh0MFpHYzczQlRjWURMbStaclZxMVZTK2ZONGZLdkMzK2ZNZHY3NGRPSERBYVhBK2V2Um8zWG5ubmI0b3k2bDU4K2FwVDU4K0x2ODlvNktpdEdMRkNsV3NXTkhIbFYyU25wNnV0OTU2eTZFOVBEeGNFeVpNOEVORlZ6ZERST2xMQjJubi9WY0lBQUJ3aVNBV0FBQUFLTUlDQW96NjVKTlJpbzR1cVlrVDUwcVNIbmlndldiT0hDR0R3YUJ0MjNicnlTZmZkSHVOSjUrOFR6Tm12T3FMY2oxMjl1eDVqUnIxb2IvTEFMTFlUSmVDRTBOUVdKNnZGeDhmYjNkY3RteFpoWVE0ZnhpaWE5ZXVzbGdzK3ZiYmIyVTJtN1BhVzdWcXBaaVlHSjA3ZDA2clZxMnlPOGZWak5qcnI3OWVVbWJZdUhYclZycytiODM0M0xGamg5dis4dVhMcTJ6WnNsbXpYMnZWcXFVT0hUcW9mZnYycWxldlhyYm5aN2UzWlY3bDUreFRiODhtTkpsTXViN21sQ2xUTkdqUUlLL1c0MnM3ZHV6UTMzLy83ZTh5UERKMjdGaU5HREhDWlgrSkVpVzBZc1VLTldqUXdJZFZPWHJ2dmZlY3pvWWRPWEtrS2xXcTVQU2MwcVZMTzIxM3gycTFPaXpQZmxHNWN1V2N0bnRidDI3ZEZCRVJrWFg4MFVjZk9ZenAxS21US2xTNHRIeHdjbkt5MC9BL3R3eEJvVmtmWC81MUJnQUFGQndFc1FBQUFFQVJaekFZTkdIQ1FFVkhsOVRhdFZ2MCtlZHZLaURBcU5qWW83cjc3b0ZLVFUxM2VXNmpSclgxN3JzditiQmF6N3o2NnZzNmNhSndMOUgzOE1PM3FVMmJ4aDZQVDA1T1VhdFd2VjMyLy8zM0Z6bTYvN1hYUHV5eWIvMzZUeFFSRVo2ajZ4VjFOdk9sOTVFaE9IZXp4dzhkT3BTMUhPbWZmLzVwMTFlNmRHbW5BV1RWcWxYMXhSZVovL2JGaXhlM0MyS0hEeCt1dSsrK1czLy8vYmNhTldwa2Q1NnJJSGJ6NXMyU3BOallXTldzV2RPdTcvSmpUMFBaNmRPbmEvcjA2Wktrb1VPSGF0eTRjYnIyMm1zOU92ZWlmZnYyYWQrK2ZmcndRODhldnJoOHhtclBuajExNnRTcEhOMHZPK25wemo5bm1zMW0zWFBQUFI1Zlo5bXlaZDRxQ1M1Y2ZPMTV3N1p0MjlTNHNXZWZzMWVzV0tHNzdyckxvN0VwS1NucTA2ZFAxdnZZbVJJbFNtamx5cFZxM3J5NVI5Zk1MNG1KaVhyNzdiY2QydXZWcTZmQmd3ZExrczZjT2FPTkd6ZnFqanZ1eU9yUDZYdlFaREtwVzdkdSt1cXJyeHo2eXBRcG84OCsrOHpwZWIxNjliS2IwZnpISDMrb2QyL0hyNXVlaHZOang0NVZ0V3JWc282ZEJiRXZ2UENDMnJWcmwzVjg4T0JCZ2xnQUFJb1lnbGdBQUFBQWtxU2hRNS9Ra0NHUHkyZzBLajcrcERwMEdLQmp4MXovY0RRcUtsTGZmRFBSWjBzU2Uycno1cDM2NEFQSEg4NWVybW5UZWo3ZnIvSElrUk51dytFclo4dEZSVVVxS2lyUzQrdWZPWlBzdHI5aHc4eVF6R2F6NmVqUmt5N0hWYWdRbmUwU3F2WHJWMWZKa3BtemdESXlURXBQTnlraW9wakh0UlpKbDgrU05PYnVXL0dubjM1YXk1Y3ZkOXEzYytkT3B3SG04dVhMMWJGalIwbVo0Y1hsTG9hdHptWndacmRIN0pWQnNDUzFhZFBHN1RrRjBlclZxM1gwNkZHZjNNdHF0YnI4OTRQdm5UNTlXblBtelBGM0dXN3QzNzlmOTkxM245dGdzR1RKa2xxeFlvWExFUGFPTys3UXJsMjc4cXRFTzhPR0RYT1lwV293R0RSanhnd0ZCd2RuamZud3d3L1Zva1VMalI0OTJ1TkErcUxrNUdROTlOQkRXckZpaFVOZmNIQ3d2dm5tRzd0dzlIS2xTNWUybTMzcktnRE83MW56WGhWdzJlZHFhOEZjVGg0QWdLS09JQllBQUFCQUZxUFJxTVRFczdyOTltZDA0RUM4MjdGSlNlZFVzK2E5UHFwTWlvOWZvWmlZYUxkak1qSk02dFhyZFpkTGcwcVpTeTh2V2pUZTIrVzVaYkZZMWFEQkF5NkQySUFBbzdwMTg4MitneGFMVlpVcmQzVFpmL1RvRDZwUW9ZemJheVFsSld2NThuVmF1dlFYclZpeFhuZmQxVm9MRnpydUNRai9DdzI5TkZ2cTh0bXdVdVkrc0pMelBVMHY5cm5pTElpOTZhYWJjbE1pNEJjelpzelFoUXNYN05yQ3c4UFZ2WHQzbCtmY2NNTU4rVjJXbmQ2OWU3c05ZV05pWXJSaXhRcUhHZTJYaTRpSVVMMTY5ZktqUER2cjE2L1hyRm16SE5yNzlldVg5YmxoOCtiTm1qRmpoaVJwNDhhTjZ0aXhvNW8xYTZheFk4ZnF0dHR1eS9ZZSsvZnZWK2ZPbmJWejUwNkh2b0NBQU0yWk0wZXRXN2ZPNDU4RUFBREF1d2hpQVFBQWdDTG83YmMvVlh6OFNVMmFORmpCd1VFT2ZmLzhFK3VueWx3TERNeCtmOFhYWDUrcEhUdjJ1K3d2Vml4VWt5ZS80Tkg5TEJhcjA0QXFKL1ZjOU9tblM3Vm56eUdYL2IxNzM2dTZkYXQ2ZkQxblFrTkQ5T0tMcmdPRWl3SURBeFFhR3F5ME5PZExHRjY0a0NaSlNrMWRiOWQrK1BCeExWNjhSa3VYL3FMYXRidklZcmtVZG4veHhVb05HdlNvV3JiTTJaS3l5SDhYZzFpcjFlcndnSUs3SURhN0diSGJ0MiszT3k1VnFwVGY5NllFUEhYKy9IbE5tVExGb2IxdjM3NmFPbldxMjNNM2JOamd0TDFKa3laZXFlMXlzMmJOVXJObXpYVG16Qm1IdmxxMWFtbmx5cFdxWHIyNkRoOCtyQklsU2lneTB2TlZGTHdwTFMxTmZmcjBjZmdjVTdseVpiM3p6anVTSkl2Rm92NzkrenVNK2VPUFAzVDgrUEZzN3pGLy9ud05HREFnYTNuMnl3VUVCR2pldkhsNitHSFhTK3JuaDk5KyswMzc5dTF6TzJiTGxpMTJEOEdjT0hFaXY4c0NBQUFGREVFc0FBQUFVTVI4K2VVcXZmcnErN0xaYk5xMDZSOHRXalJlVmFxVXorb2ZOZXBKTFYrK1R2LytlOUIvUlRxUlhmRDV5eTliTlg3OGJMZGpSb3pvbzhxVnkzbDB2N3AxNzlmKy9VZGM5dHRzbXoyNnpvVUxhUm85Mm5IZnVJdkN3a0kwZXZTVEhsM0xuZERRWUUyY09NaWpzWkdSeFpXVzVueDI3c1VnTmpRMDJLNzkwS0hqR2pac21zdHJ2dmppRlAzMjJ5Y2VWZ3RmQ1EvUDNNdjN5bVdKcFV0QmJHNldKdDZ5Wll2ZGNkdTJiWDIrM0hkUnRHM2J0bHlmMjZwVks2V21wanEwYjlxMEtkc1owTTVVckZneDE3WDQyK1RKazVXUWtHRFhGaElTb2lGRGh2aXBJdWRxMWFxbGVmUG1xVk9uVG5ZUFROeHd3dzFhdG15WnlwVXJwNHlNREhYcDBrV25UcDNTSjU5OG92YnQyL3U4enBkZWVrbi8vdnV2WFp2QllORHMyYk96d3VISmt5ZHI2OWF0RHVkMjdkcFZqei8rdU10cm56aHhRZ01IRG5TN1IrNnNXYlAweUNPUDVMTDYzSE0zZS9xaWwxNTZ5UWVWQUFDQWdvd2dGZ0FBQUNoQ2Z2LzlMejN4eE9pc0graHUydlNQbWpaOVRQUG1qZEdkZDdhU0pFVkdodXZiYnllcmVmTWVPbnYydkQvTHRSTVU1UHJibDhURXMrcldiWVRkTE0wck5XeFkwNk1abzk3MnpqdHpGQi92ZWsvVzU1OS9SQlVybHZWaFJWSlVWSVFTRXB3SHNlZk9wVGh0YjkrK3VSNTc3QzU5L3ZrUFR2dlhyLzlMUzVmK29zNmQyM3F0VHVSZFpHU2s1cytmNzNSRzNiSmx5N1JqeHc3RnhjVTU5TGtMWWsrY09PR3dyMnJidHZiLzdnY09ISEE0cjNyMTZnNXRQWHIwME91dnZ5NUpLbEdpaENUbk0zU1JxWEhqeHJrK056MDkzYUV0S0NoSXpabzF5MHRKaGM2cFU2YzBhZElraC9hb3FDZ05IVHJVNVhtREJ3L1c5ZGRmbjUrbE9YWDMzWGRyNE1DQldUTjF1M2J0cXJsejV5b3NMRXlTOVBMTEwyY0ZuTGZkZHB1ZWZ2cHBqUjgvUHVzaGpQejJ4UmRmYVByMDZRN3RqUnMzMXI1OSs3UjkrM2FkUDM5ZTQ4YU5jeGdURXhPamp6NXkvcUNTMld6V2pCa3pOR0xFQ0lkOVo2ODBZc1FJblQ5L1huMzc5bFZJU01IYXR4NEFBSUFnRmdBQUFDZ2lEaHlJMTczM3Z1aXdKRzFpNGxsMTdEaFFiNzQ1UU1PSDk1WWsxYWxUUlo5Ly9xWTZkUnFjRllyVXFWTkYrL1lkY2J2L2FuNXlGUXhaclZiMTZERktSNDhtT08zUFBEZEFzMmUvNXJBTWMzNDdjaVJCRXliTWNka2ZGUldwb1VPZjhHRkZtVXFYTHVHeTc4eVpaSmQ5RXljTzBuZmYvZUl5ckIwK2ZKcnV1YWVOakVaam5tdUVvMlhMbGttUzl1N2RxenAxNm1TMWg0V0ZLU1VsUmRFOE1NTUFBQ0FBU1VSQlZBYURRUTBhTk5DdVhidXkraUlpSXZUQ0N5ODRYUTV6N05peEx1L2xib2JrbGJOaEplbm1tMisyTzY1V3Jackw4eThYRVJIaDBkaWpSNCtxWExseTJjN1VsYVJmZi8xVk0yZk8xTTAzMzZ5MmJkdXFkdTNhTHNjZU9lSjYxbnRlbENsVFJxZE9uWEpvMzd0M3IyclZxcFV2OTNRbk5UWFY2ZWZ1NHNXTCs3d1dmOXUxYTVmVDVXMlBIeit1enovLzNPVjVEenp3Z0YrQ1dFa2FOMjZjVnE5ZXJVNmRPbW5zMkxGWnM4K1hMVnVtZDk5OU4ydWN6V2JUOU9uVHRXTEZDaTFkdXRRbnk0Vi85OTEzVHR1M2JkdW0vdjM3dXp6djRvelowcVZMMjdYYmJEWjk4ODAzR2o1OHVIYnYzdTFSRFVlT0hOR3p6ejZyY2VQRzZaVlhYaUdRQlFBQUJRcEJMQUFBQUZBRW5EbVRySTRkbjlmSms4NW5sZGhzTnIzNjZ2dmF2VHRPTTJlT1VIQndrTzYrdTQxZWV1bHhUWmd3UjVVcWxkV2lSZU4xM1hXUE9qMi9jdVZ5ZXVPTnB4eXUrZFpibjJyZnZzUHExS210N3IvL0ZyYzFYcmlRcG1lZUdlK3kzOVhTeEtOR2ZhanZ2Ly9ON2JWZmVhV25ycisrdnRzeCtXSElrS2xaUy8wNk0ycFVYMFZGZWI2bjM4R0Q4YXBldmJNM1NuT3BVNmZCdVQ3M24zOWlGUkRRM0s3dDNudHYxcElsanJQUGtIdjc5OXZ2ZzF5blRwMnNZT2J5OE05Z01DZ3FLaXBYOTNBWGVHN2F0TW51dUdUSmtubWFxZW5LWDMvOXBXKy8vVlpMbHk3VmxpMWJ0SHIxYXQxNjY2M1pucmQyN1ZyTm5UdFhjK2ZPbFpRNTYrN21tMjlXaHc0ZDFLZFBueHpYc1cvZlBoMDZkTWlqZTEva0xPaVRMczM2OVRWWDlVUkVSUGk0RXY5cjBhS0Z3c0xDbkM3VG5CY1BQUENBUTZqb3l1SERoL1g5OTk5N2ZPMlFrQkN0WDcvZTd0OXJ6NTQ5THBmMHRWZ3NxbHk1c2hZdVhPanhQWEtqVWFOR2V2TEpKOTBHMks0TUhEaFF0OTkrZTlheDJXeldva1dMOU5aYmIybkhqaDI1cXVkaUlEdCsvSGlOSERsU3ZYcjE4dWpoRFFBQWdQekUvMFlBQUFBQUQxZ3NWbDFJUzlPRkMrbEtUVXRYYW1xNkxxU2w2MEpxcWk2a1poNW5tTXd5V3l5eVdDeXlXbXd5bTgyeVdLeXlXSzFaN1JhTFRXWno1c2RtcS9XL05tdG0yMy9INzlidTV2WDZyVmFiSWlPelg2Wnd6cHpsaW8wOXFxKy9ucUF5WmFMMDFsdlBhTy9lUXhvLy9ubTNNMkhyMXEycW5qMDdYWFkvcTU1ODhrM3QyM2RZa3ZUZGQ3OG9LaXBDLy92Znl5N3JPSFhxVEk2RDJFT0hqbXZjdU5sdS8weE5tOWJUeUpGOTNZN0pENy8rdWswTEY2NTAyViszYmxVOTg4eERQcXpvNm5UTC9RTjllcitlRDkrbEp4NiswNmYzdkZKc2JLemRjYjE2OVNSbFB2eHcrdlNsSmFkTGxTcWxnQUQzZXl1NzRpNjgyTGh4bzkzeHpUZmY3TlZaMERhYlRRMGFOSERZYzNMWnNtVWVoYUdiTjl2djMzenMyREV0WExoUVNVbEpPUXBpOSszYnB6ZmZmRlB6NXMxVDZkS2x0V2ZQSG8rQzFPVGtaR1ZrWkRqdDgxY1FlL25yNG5LbFNwWHljU1grRnh3Y3JOYXRXMnYxNnRWZXZlNnJyNzdxOFFNSksxYXN5RkVRSzltSDVrbEpTYnJubm51Y0xqbHVNQmowNmFlZktpSWlRbzgrNnZ6aEtXOFpNMmFNUm93WW9mcjE2OXZOeE05T28wYU5zcFlxam8rUDE4Y2ZmNnlQUHZwSThmSHhiczhMQ0FqUWtDRkRkT1RJRVgzKytlY3VsekUvZlBpdyt2WHJwL0hqeCt2MTExL1hvNDgrbWk4ck5SdzRjTUJ1UnIremZiSi8rdWtudFd2WEx1djQ0TUdEVHBkcEJ3QUFWeStDV0FBQUFCUUpOcHRORjlMU2RlYk1lWjA1ZTE1Slo4OHA2ZXg1blRtWHJMUG5VcFNhbXFZTHFlbVp2NXdFcmhrWkp0OFY2M29WelZ3clZTcFNQLzc0Z1RwM2ZrRS8vYlRaN2RoMTYvNVVpeFpQYU5PbU9ZcU9McWx2dnBrb1NWcTcxbkU1MG92S2w0L08rdGhzdHFoSGoxRmFzT0QvN01iTW1iTmNQLys4VmZQbWpWR2JObzQvckRhYkxTNnY3Mm8yYkpVcTVUVnAwbUFOR3VSOHhtVmtaTGkrL0hLY3o1Y2tscVFtVGVwcTRzUkJtano1YzZkN3hFNmFOTmp0dnJmd1RNK0g3L0xadldaLzRYeC9YRis3TW9pdFh6OXp0bmRpWXFJc2xrdnZvekpseXVUNkhxNkNXSnZONWpBak5pY3pSVDFoTUJoVXNXSkZwMEhzNU1tVHN6My95aUQyb252dXVjZWorOGZHeHVyTk45L1UzTGx6WlRhYkpVa0pDUWw2L2ZYWFBici80Y09IbmJaSFIwY3JPRGpZb3hxODdlUko1L3RVZXpxRDgycHp5eTIzZUQySTlSV3oyYXdISDN4UWUvZnVkZHIvNG9zdjJnVi92dEMvZjM4TkdqVElvN0ZoWVdGYXNHQ0JObXpZb0xmZWVrdXJWNi8yYU11RFdyVnFhZTdjdVdyWnNxVWs2WmxubnRIQWdRTWRQaDlkYnYvKy9lcmV2YnRpWW1LeVBrODVDMHV2ZE9VWTlxMEdBQUI1d1hmOUFBQUFLTFFzRnF0T256Mm5zMmZQSytsc2NtYXdldmE4enB6Si9EaXpMVmxuL3Vzem1jeitMdG12aWhjdnBoOStlRThQUGZTS2xpNzl4ZTNZTm0wYUt6cTZwRjNiOGVPSkxzZkh4RndLWWhjcytEK0hFUGFpdUxoamF0ZXVuNFlONjZYUm8vdlpCYXk1Q1dJbGFlREFSM1hvMEhGTm51eTROT0xNbVNOVXMyWWxsK2ZtcCtMRmkrbkZGN3ZydWVjZTFtZWZMZE03Nzh6Sm1pRjgrKzB0ZGZmZGJmeFMxOVhHbDdOVEMwb1FlK1craWRkY2M0Mmt6SmxXbDZ0WXNhS2t6TDB2MDlMU0ZCWVdadGYveXkrLzZLYWJidEthTld2VXZuMTd1ejVYZThUdTNyM2JZWFpsaHc0ZGN2eG51SnpaYk5iMjdkdTFZY01HUlVaRzZ2SEhIOWZ0dDkrdUgzLzgwVzdjM3IxN3RXZlBIcnY5Y2E5MDdOZ3hsN1BxN3I3N2JvL3FXYkZpaFQ3OTlGT0g5bW5UcHFsZnYzNVpNNUJkdVhMcDZJdXFWS25pMGYyZCtmREREM045cmlUOStlZWZUdHNURXhQemZPMXk1Y3JwdnZ2dXk5TTFmTzNHRzIrVUpMVnExVXJyMXEzVEYxOTg0WFQyYUVFTDRHdzJtL3IwNmVQdzNyaW9WYXRXZXZ2dHQzMWNsZFNqUncrdFhyMWExYXBWVTdWcTFWU3VYRGw5K2VXWFR2ZVBuVEpsaWhvMGFLQS8vdmhEcTFhdHl2YnZPQ1FrUkMrODhJSkdqQmloWXNXS1piVzNiTmxTR3paczBKdzVjelJzMkRBZE8zYk02ZmtEQmd6dytzTWlBQUFBT1VFUUN3QUFnQUxMWkxZbzRkUVpuVGlacU9NSlNUcVJrS2dUSjVOMDdHU2lFaEtTbEpCNHhxTlpGTjVnTkJnVUZoYWlZbUdobWIrS2hhaFlhSWlLaFlXcFdGaUl3c0pDRkJJY3BNQUFvd0lDQWhRUUdKRDVlNEJCQVlZQUJRUVlGUmo0WDkvRk1VYWpBaTgvRGpCa0xpTzZQZi8rSENFaHdWcThlSUtlZUdLMDVzOWY0WFJNczJZTk5HUEdDSWYyNDhkUE9SbWQ2ZklnOXZISE84cHNObXZBZ0hGS1QzZGNudE5pc2VyTk4yZHB6NTVEK3VLTHR5OXJkeDNFWmpkemRPTEVRWXFOUGFvbFM5Wm10VDMzM01ONjZLSGJITVkrL1BBdzFhMWJWVTgvL2FES2w4K2YyV0NiTisrVTJXeFJ5NWJYS2pnNFNFOCtlWi82OUxsWFgzMzFveVpPbktzcFUxN0lsL3VpYU5pelo0L2Q4Y1VnOXNDQkEzYnRsU3BkZWdnaFBUM2Q0VG9YdzFhVHlYN0d2OUZvZERscjdMZmY3UGRqcmxDaGdobzBhT0JoNVk0V0xGaWdUejc1Skd1L3psR2pSa21TYnJ2dE5nMGRPdFJoL0xKbHkvVENDNjdmUDY1bXc5YXJWOC9qNVVENzlldW5hZE9tT1N5MWFqS1oxS2RQSC8zNjY2OXVsem45NTU5L25MYlhyRm5Uby9zN00yREFnRnlmNjg2ZmYvNlo1MnUzYU5HaTBBV3h6WnMzVjFoWW1ENzQ0QU9QWmtoNm9rbVRKbDY1amp2UFBQT001c3laNDdRdk9qcGFYM3p4aFYvMlJJMktpcklMWFgvNzdUZjk4SVBqZ3lzUFB2aWcrdmZ2TDBscTFxeVpldlRvb2M4Kys4emxkVHQzN3F6Smt5ZTdmTzhZREFZOThjUVR1di8rK3pWeTVFaE5temJON3Y4UzllclYwNlJKK2JkSCthdXZ2cHJ0UHN1VEowKzIyNnMzT1RrNTMrb0JBQUFGRTBFc0FBQUEvQ1k5dzZRVEowL3J4TW5UT3A1d1dpY1NUdXY0eWN4ZkNRbG5kQ3JwckZkbm93UUZCU3FxUkhHVkxCR2hxQklSS2xtaXVLSWlJMVNpWkxqQ0x3YXNZYUVxRmhhU0dhNkcvaGU0aG9VcUpEaklheitzemRaMjUzdjVlVXRnWUlEbXpuMURrWkhoK3ZERHhYWjk1Y3VYMWpmZlRGUm9xT1B5bWU1bXhGNFphUGJxMVZrTkc5YlMvZmUvcENOSEVoekdWNjVjVHVQR1BXZlg1bjVHclB0dlhRd0dnMmJQZmszTm12WFEzcjJIMUtGRGMwMmU3QmpXckZ5NVFWOSt1VXFTTkg3OFozcjAwVHMwYUZBM05XN3Nlb1pkVHB3OG1hVGh3NmZyazArV0tpWW1XdHUzTDFEcDBwbDdRaHFOUmozMDBHMU93MkhBVXlhVHlXNXA0ckN3c0t3Wm9sY3VXWHo1M29VWGc4N0xYWHhmWFJuRXVudS9YVGtiTmpBd1VPbnA2UW9KQ1hFWWUrclVLZTNZc1VOLy8vMjNkdXpZNGRIMUxvYWxqUnMzVnRteVpaV1FZUC81STdkQmJNZU9IVjJlYzZYQXdFQk5tRERCNlZMRzY5ZXYxNlJKa3pSa3lCQ1g1MSs1aCs1RjExMTNuY2MxSUgrRmg0ZnI4ODgvVjZOR2pmeGRpc2RlZnZsbGZmREJCeTc3VzdkdWJmZndoYjhrSkNUb2tVY2V5VnJXKzZJYU5XcG81c3laZG0xang0N1Z3b1VMSFI0VXVmUE9PL1hhYTYrcFJZc1dIdDB6SWlKQ1U2ZE8xUk5QUEtFQkF3Wm80OGFOQ2c0TzF2ejU4eDFXQXZDbStmUG5aenZHMmF4Z0FBQlF0QkRFQWdBQUlOK2RUVTdSb2NQSGRmRElDUjA2ZWtKeGgwL28wTkhqT25FeUtjL1hqb3dJVjZtU0Vabmhhc21JLzRMVzRpb1ptZmx4VkluSXpPT1N4VlVzTk1SM1lXb0JaelFhOWNFSHd4UWVIcVpKaytaSmtvS0RnL1QxMXhOVXNXSlpwK2Q0dWpUeFJjMmFOZENXTGZQMHdBTkQ5ZXV2MjdMYUsxWXNxNTkrK2tqVnExZXdHNS9icFlrdktsR2l1Qll2ZmtjOWVvelNsMStPY3pqSFpyTnArUERwV2NjWkdTWjk5dGt5ZmZiWk1yVnJkNzBHRDM1TW5UcmRsS3ZYaU1WaTFmdnZMOUtvVVIvcXpKbk0yUzVIanlhb1Y2L1h0WFJwOW50S2VzdUxMM2IzZU95Nzd5NXcrWGZldi8vOUtsNjhtTk8rbkdyWU1QZXpBT0hvMzMvL3RRczRHalpzbURtVFhvN0x6MTYraEc5YVdwckR0UzRHRkRrSll2djA2YU0zM25oRDU4K2ZseVFkT25SSVU2Wk0wU3V2dkpJMVp0bXlaZXJidDY5T25Eamg2UjhyUzRVS21aOFhEQWFET25UbzRCQjByRnUzVG1mUG5sV0pFaVdjbnUrTklGYktYTWI0OXR0djE4cVZLeDM2Um80Y3FZNGRPMmJOUkw2YzFXclZ1blhybkY3VEZ6TW00Ym5DTkl2M2xWZGUwWVFKRTNKOFhrNGZaaXRldkxoU1VsSnlmUjJUeWFTdVhidnF5SkVqZHUwaElTSDY4c3N2SGQ2M0ZTdFcxSUFCQXpSMTZsUUZCd2VyYTlldUdqeDRzSm8xYTVhanVpOXEwcVNKMXE5ZnJ4a3pac2hzTnZPZUF3QUFCUUpCTEFBQUFMekNhck1wNFZTU0RoM0pERm9QeDUvSURGNFBIOWZaWk1jZjZua3F1bFFKbFMxVFNqRmxvMVN1VENtVkwxdEs1Y3FVVXJreVVTb1hIYVhRVU1kWldQRGN4SW1EVkt4WXFNYU0rVmdmZkRCTU45N29lblpRVG1iRVhsUzJiQ245K09NSEdqeDRzcVpQLzFMbHk1ZldtalVmT3QyMzFkM1N4SjRFc1pKMDdiVzF0R25USEtkTEdTOWF0RnBidHV4eWNwYTBkdTBXWGJpUXBrNmRidkxvUHBmYnRPa2Y5ZTA3Um4vL3ZjK2g3N3Z2ZnRHNzd5N1F3SUdPZXcvbWg0a1RCM2s4ZHZueWRmcjMzNE5PK3g1KytIYmRjc3NOMlY3RFpyUHB1KzkrelhXQWpaeTdjbVpwMDZaTnN6N2V1bldyWGQvbFFheXpHYkhoNGVHU0hJTllWL3ZEU2xLcFVxWFV1M2R2dmZmZWUxbHRiNzMxbHZyMDZhTXlaY3BJeXR6ek5UY2hySlFaQkYxMCsrMjNPd1N4SnBOSi8vZC8vNmVISG5ySTZmbGJ0bXh4ZXMyYmJzcjVlL3Y5OTk5WG8wYU5kT0hDQmJ2MjlQUjBkZTNhVlpzMmJWSmtaS1JkMzdwMTYzVHFsT015N29HQmdibXFBZDUzNGNJRjlldlh6NjR0TGk3TzZkanUzZTBmYm5uMjJXZnpyUzVuckZhcit2ZnZyNDgvL3Rpbjk4MnQvdjM3TzMwUTRkMTMzOVgxMTEvdjlKeGh3NGFwVEpreTZ0dTNyOHFXZGY0Z1dFNFlqVVk5OWRSVEx2c3YzMHQyL2ZyMTZ0cTFxOXN4QUFBQWVVVVFDd0FBZ0J3N2ZlYWM5dXcvb3IwSGptUUdyMGRPNlBEUkUwcHpzaCtvTzBhRFFXV2lTNnBjMlZJcUgvMWZ5RnIydjkralM2bHNkTWxzOXdaRjNyM3h4bE82NVpZYjdJSzMxMTZib2RkZm4rSHhOZXJYZjhDamNjZVBKNnB1M2Z0elhPT3hZNmRrTU5nSGd6YWI4NWx2emw0elpyTkZJMGU2WHRKUmtpWk5HcHlyTU5Gb05Ham56bGlYL1MrLy9KN2F0bTJxSmszcTV2amErYWxodzVvdWc5Zy8vdGlaYlJDYmtXRlN6NTZ2YWNHQy8xT25UbTAxWjg3cktsblMvVjU1eUx2dDIrMDNrVzdldkxrazZkeTVjOXEzNzlMREFFYWpVZGRjYzQyKy8vNTduVDU5V2djUEhuUzQxdkxseTFXaVJBbjkvdnZ2ZHUzWkxRWCs3TFBQMmdXeHljbkptajE3ZHRaeXZhVkw1Mzd2NVdMRkxzM0V2djMyMjUyT1diRmloZE1nOXZEaHcwNEQ0RnR2dlZYQndZN0xyV2VuWnMyYWV1T05OL1RTU3k4NTlPM2V2VnVQUC82NGxpeFpZdmQ1NDlOUFAzVjZyUll0V21TN2x5UjhJeU1qUTU5Ly9ybEhZNjhjZDg4OTk5Z3QrWjJmTWpJeTFLMWJOeTFldkRqN3dRWEFpQkVqbkw3K2UvWHFwZjc5K3lzdExVMG5UNTdVaVJNbmRQejRjWm5OWm5YcDBrVmx5NWJWNU1tVE5YbXk5MWVQV0w1OHVjUHl4dVhMbDgvNnVGU3BVazdQdTN3TUFBQkFYdkZUTFFBQUFMaVZtSFJPZS9ZZjF1NzloN1EzOW9qMjdEK3NVNmZQNXVnYVFVR0JxbHlocktwV0xxOHFGY3VxV3FYeXFscTV2Q3FXajFad3NPdVpWL0FkVDJZL0ZtWWZmN3hFZS9ZY2N0bmZwVXM3dFduVE9GZlh2dUdHQm5yaGhlNmFNR0dPMC82TURKTWVlV1NZdG03OVhPSGgrYmRYWFU0MWJGaFRYMzMxbzlPK1AvNzR4KzI1eWNrWGROOTlMK25ISHpkSnlwejVlLzMxM2JWNDhRU3Y3YmNMNTY2YzhYbHhKdm1hTld0a3RWcXoybXZYcnEyd3NEQU5IejdjSWJ5OXlOWHN2dXlDMk5xMWE2dFZxMVphdjM1OVZ0dW5uMzZhcXlEV1lEQ29UcDA2YXRhc21XNjQ0UWJWckhscEtldVltQmhkYzgwMSt1Y2YrOWZqcWxXcm5GN0xXOHNTWDI3UW9FSDY4c3N2dFduVEpvZStwVXVYYXZqdzRYcjc3YmNsU2ZIeDhWcTRjS0hUNjdpYXdldXBreWRQNXVvOGs4bWtKazJhWkR0RGVmanc0Um84ZUhDdTd1RnVCblZSOHROUFB5a2xKY1hwM3NKcjFxelJ0ZGRlNi9TOEhUdDJaTTE2clZLbFNsYTd5V1RTNnRXcjg2MWVieG96Wm96R2poM3J0Ry81OHVVS0R3OTNtRmwrNjYyM3FrdVhMcEtreEVUWEsyN2t4Wld6L2ZQQ2srV1puVDNNOWROUFA2bGR1M1plcXdNQUFCUStCTEVBQUFESWN1cjBXZTNaZjFoN1k0OW85LzVEMnJQL3NCS1R6bmw4Zm5peFVGV3RWRjVWSzVWVGxjcmxWTFZpZVZXcFZGNHhaYU5rTkJyenNYTEF0YVNrYzI1bnd3WUdCbWo4K09memRJL1hYKyt2SlV2V2F1OWU1Mkh2bmoySE5HalFKTTJjT1NKUDk3RmFjN2Jmbnp0Tm10UnoyZmZISHp0ZDlwMDRjVnAzM2ZXY3RtM2JiZGNlRzN0VXJWcjEwdlRwUTlXclYyZXYxUWw3VjRhcS9mdjNWM3g4dkk0ZlAyN1hmdVVzc0p6d0pGanIycldyWFJDN2E5Y3ViZCsrWGRkZGQxMk9ndGlubjM1YTA2Wk5jOWwvMDAwM09RU3hSNDRjMGE1ZHUxUy9mbjI3OXJWcjF6cTl4cDEzM3VseFBWY0tDQWpRdkhuemRQMzExeXM1T2RtaGY5eTRjUW9QRDllSUVTTTBmUGh3cDN2eEJnY0g2K0dISDg1MURaSVVIZTI0RDdjblpzMmE1ZEV5MFZPbVRGR2ZQbjFVbzBhTlhOMEhVc21TSmRXbVRSdEZSVVVwS1NuSnJ1L2JiNy9WTGJmY1l0ZG1zOWswZGVwVURSczJUT25wNlJvNGNLQTJiTmlRTlhzN1BEeGNQWHYyMUx2dnZ1dXpQME51cEtlbnV3eGhKU2toSWNGcGU3bHk1ZktySkFBQWdBS0ZJQllBQUtDSU9uYytSVHQySGREdWZZZTArNy93OWZRWnowTFhvS0JBMWFoYVFYVnJWbEgxcWpHcVZxbWNxbFFxcDZnU0Vld1RXY2hZTEZZRkJGemRJZm5vMFIvcDFLa3pMdnY3OSsrcU9uV3F1T3ozUkZoWWlENytlSVRhdGV2dmN0Yk14eDh2MGQxM3QxR1hMdTF5ZlI5Mysram05Tit4WmN1R0x2dmk0bzRwTHU2WXFsYU5zV3ZmdlR0T0hUcytyOWpZbzA3UFMwMU5WKy9lYjJqRGhoMzY2S1BoT2FvSG5wazVjNlllZWVTUnJNRFBaclBwdGRkZWMzallwWFhyMXJtK1IzWXpZcVhNY1BQRkYxKzBhMXUvZnIxZEVCc1dGcWFtVFp1cVpjdVdhdG15cFI1ODhNRWMxOUttVFJ0OStPR0hEdTJyVnExeUNHTFhyRm5qTUs1Ky9mcXFXclZxanU5N3VkcTFhK3Zqano5MkdhYU9IRGxTTzNiczBCZGZmT0cwdjN2MzduNEpuUklTRWpSczJEQ1B4cWFtcHFwNzkrNWF1M1p0cnBaeFJxYkF3RUIxNnRSSmMrYllyNUF3Yjk0OGpSMDdObXRmNXJpNE9QWHAwMGMvL25ocFZZSnQyN1pwNU1pUkdqOStmRmJiVTA4OTVSREV2dkxLS3hvM2JsdysvaWx5SmlRa1JLMWJ0M2I2L25NbkwwdVlBd0FBRkNZRXNRQUFBRVZFd3FreitudlhmdjIxTTFaLzdkeW5nNGVQWjMrU3BPRGdJTldzVmtGMWExUlc3WnBWVkxkbUpWV3RGS1BBd0tzN3ZDc3FsaXhacTlHalAxVC8vbDMxK09NZHI3bzlQdi81SjFZZmZQQ1Z5LzdJeUhDTkh2MmtWKzdWdG0xVFBmVlVWN2YzNjl0M2pKbzN2MFlWS3BUSjFUM1MwbHp2dzV6VFpiN0xsaTJsR2pVcXVneFZseTM3VmM4OGMyazUxZSsrKzBYZHU0L1V1WE1wYnE4YkdCaVE2MldlcjJwR28zUng2V0NyV1RMbTd0dnhlKys5VjZ0V3JWTG56cDN0WnQxZHZpeXhKTFZ2M3o3WHBYb1N4RFpvMEVEUjBkRTZkZXBVVnR1bVRaczBZTUFBQlFZR2F0dTJiV3JZc0tGSDEzTG5wcHR1Y3RxK2F0VXFQZi84cFpuc0NRa0oyckZqaDhPNHUrNjZLMC8zditpaGh4N1N1blhyOUwvLy9jOXB2NnNRTmlRa1JNT0grLzZoQkt2VnF0NjllenRkMHJobXpab3FVYUtFdG03ZGF0ZisrKysvNjdubm50TkhIMzNrcXpMOW9tVEprZzRQekN4Y3VGQ1BQdnFvdzFobkQ5WnMyTERCN2ZWNzl1enBFTVFtSmlacTZ0U3BldlhWVi9YUlJ4OXB5SkFoVG1kWVQ1dzRVWGZkZFZmV1VyYjE2dFhUelRmZnJKOS8vbG1TOU00NzcyaklrQ0VGS29pVk12ZHp6bWtRZS9sKzBJWEJBdzg4a0t2elJvOGVyVEpsM0gvTkR3c0wwOXk1YzNOMWZWbk1sejQyQnVUdUdnQUFJRjhSeEFJQUFGeUZiRGFiRGgwOW9iOTJ4dXJ2bmZ2MTk2NVlIVDk1T3R2elFvS0RWTE42SmRXdFdVbDFhbFpXblJxVlZiVlMrYXQreG1SUnRtSEQzL3JubjFnOS8vd0VEUjM2bnJwMGFhY0hIK3lnVzIrOVFkSFJKYlBHL2ZQUGZuMzQ0V0tuMTJqWDducDE3ZW9ZK2xpdFZrMllNRWRIajU1VTM3NWQxS2hSN1d6cmVlR0Z5VEtaekU3N3hvOS9Yc1dLaFhyNEo4czBjT0JFbWMydVo1Rys5bHAvbFNrVGxhTnJ1ak51M0hQNjl0dWZGUi92ZkQvSHhNU3pldUtKMFZxNWNucXVabytucHFhNzdBc0t5dm0zZDYxYlgrY3lpUDN1dTh3ZzFtYXphY3lZai9YYWF6T3kzU012SkNSWUN4ZStsYWRadjFjclEyQ0liQm1wa2lSYlJyb01vYm4vZHJ4Tm16YjYrZWVmZGNjZGQrallzV01PL1JVclZzemFhM1hMbGkyeTJXeHEwcVNKWFZBNWN1UklqUm8xU3BJMGJkbzB1LzFCUGQzenMyblRwbHE1Y21YVzhkOS8vNTMxY2VQRzNnbmpxMVNwb3NxVksrdnc0Y04yN1d2WHJwWEpaTXFxMVZVSWxKZGxpYTgwZWZKazdkKy9YOTkvLzczSDU3ejg4c3QyKzk3NnlvQUJBN1I4K1hLbmZTTkhqbFRseXBXZGh2VXpac3hReFlvVnMxNGJ5TGwyN2RxcFZxMWEycmR2bjEzN2hBa1R0R2JOR3JlQnBkVnExVnR2dldXM3AyamZ2bjIxZnYxNnpabzFTNDgvL25oK2xaMG50OTEybTE1NTVSV1gvY1dLRlZPNWN1VlV1blJwbFM1ZFdsRlJVV3JUcGsxV2YzWmZXNnBWcTZhNHVEaUhkay8yYmZXV3hZdWQveDhvTzcvODhrdTJZeTdPbE00Tm0rblNjdWlHSUdhekF3QlFFQkhFQWdBQVhBWE1acXYySFRpc3YzYkY2cS8vZ3RkenllNW5yUmtOQnRXc1hra042MVZUM1pwVlZMZG1aVld1V0k3UXRZalpzT0ZTY0pLYW1xNEZDLzVQQ3hiOG40b1hMNmIvL1crSWV2YnNKRW42N0xObExvUFlXMjl0cG1lZmZjaXV6V1F5NjRrblJ1dklrWVNzODBlUGZsSkRoL1owK3hwNzRZWEpMdnNHREhoQUVSR2V6NkJadkhpTmZ2eHhrOHYrQmcxcTZMbm44clp2NDVVaUk4TTFiZHJMdXYvK0lTN0hyRjY5U1ZPbkx0RGd3ZDF5ZlAyelo4Kzc3QXNORGNueDlUcDBhS0c1YzUySFNtdlhibEY4L0VrOS9mUTRmZnZ0ejlsZUt5S2ltTDcrZXFJNmRHaWU0enFLQWtOUThLVWcxcFFxUTJqdWYvQXVTZGRlZTYxKysrMDMzWGJiYmRxL2Y3OWQzOUdqUi9Yd3d3L3I0NDgvVmtSRWhCSVRFeDMyV1czVnFsWFdiTlVybDd6Mk5JaTlNbUE4ZlRyN0IzNXk0NmFiYnRMOCtmUHQyczZmUDYvZmYvOWRiZHUybFNTN0pWNHZLbGFzV0ZhL053UUdCbXJSb2tWcTM3NTl0ck1pcGN5LzQ1RWpSM3J0L3A2d1dDeDY3cm5uTkdQR0RLZjkxMTEzbmJwMzc2NkFnQURkZmZmZFRzUGEwYU5IeTJBd2VLWDJNMmZPcUdUSmt0a1B2SW9ZREFZTkdUSkUvZnYzdDJzL2UvYXMyeEMyUm8wYUdqVnFsTHAzNzI3WGZ2Lzk5NnRpeFlvT2U4d1dKRTJhTkZHblRwMVVzV0pGMWFoUlExV3FWRkhGaWhWVm9VSUZsUzlmdnRETmZpMU1DR0lCQUNqNENHSUJBQUFLSVp2TnByakR4N1Z4Mnk3OThlZS8rdWZmQTBwTGQ3MWtxWlE1VzY1ZTdhcTZybjROTmJxbXBoclVyYTd3c0p6TkxzVFZ4V1F5YTh1V1hVNzd6cCsvWURkVDlQanhSSmZYS1YvZWZwKzMxTlIwUGZqZ1VDMWZ2aTZyTFNQRHBGZGZmVjlMbC82aU9YUGVjTGtucTZ2WnNGTE9abnllT1pPczU1NTd4KzJZLy8xdmlBSUR2YitNMzMzMzNhSXVYZHBweVpLMUxzY01IejVOZDl6UlVnMGExTWpSdFUrZlB1dXlyMlRKNGptNmxpVGRjY2VOTWhnTVRtY1ZwYWRucUdIRGg1V1VsUDNlMFRFeDBmcisrL2ZVdUhHZEhOZFFaSVNGU3ltWi8zNjI4NmVsaU9nOFg3SnExYXFLam81MkNHSWw2Y3N2djlTMmJkdTBhTkVpeGNiRzJ2MGJHd3dHdFdqUkl1czRQZDErcHJXbmU0UmV1SERCN3ZqeXBaSzl5VmtRSzJVdVQzd3hhSFVXY04xNjY2MEtDY241QXdydUZDdFdUQysvL0xMdXYvLytiTWRXcVZKRnAwNmRVa3hNVExaanZlSE1tVFBxMXEyYmZ2amhCNmY5UVVGQm1qMTd0Z0lDTWovdlRaOCtYVC8vL0xQT24zZDh3R1BVcUZFNmVQQ2dQdmpnZzF6dkdmdlZWMStwWjgrZW1qSmxpcDU4MGp0THdQdFRTa3FLeHpNWGUvYnNxYkZqeCtyUW9VUFpqcTFTcFlwR2pCaWhYcjE2T1YzS3UxaXhZZ1U2aEpVeVA2Y3NYYnJVMzJWNFRYcDZ1bjc5OVZmOThNTVBXclpzbWI3NzdqdC9sK1NTTGZteS81K0Y1dnovQVFBQUlQOFJ4QUlBQUJRU3lTa1h0R1g3SHYyeGJhZisyTFpiSjArZmNUcytQQ3hVRGV2WDBMVU5hcXBSL1JxcVY2dEtycFl1eGRWcisvWTlMcGU2RFF3TVVOdTJUYk9PY3hMRXZ2WFdKM1loN09VMmJ0eWhKazI2NloxM250ZlRUejlvdHp5dnV4Qldrb0tEUFgvOURobnlybzRkTytXeVAzUDU1V1llWHkrbnBrMTdXV3ZXL09GeVA5VzB0QXc5L3Znb2JkZ3dPMGZ2UzNmL0RxVktsY2h4bmVYS2xWS1RKblcxZGV1L1R2czlDV0hyMWF1bUZTditwNnBWZlJNMkZWYkdpRkt5bm9xWEpGblBIRmRBVE41RDY0OCsra2diTjI1MDJiOTM3MTRkT0hCQWl4WXRzbXV2WDcrK29xSXVNQTBsQ1FBQUlBQkpSRUZVUFdoeFpSRHJMcnc4YythTXpHYXpObS9lcksrK3N0OFAyVm1nNXcyWEwyRXFTUTBiTnRTZGQ5NnBMbDI2U0pMaTR1SVVHeHZyY0o0M2x5V1dwSTBiTjJyTW1ERXVsL3k5MHNLRkMvWHR0OStxVjY5ZUdqeDRzR3JWcXVYVmVpNzM0NDgvcW1mUG5qcHk1SWpMTVdQR2pMRmJNcnBxMWFwNjU1MTM5UFRUVHpzZC84a25uMmpuenAyYU8zZHVqbXVmTzNldWV2WHFKWXZGb243OSttbm56cDJhTkdtU2pNYkN0K3JHaFFzWE5HYk1HTVhHeHJyY0MvaEt3Y0hCbWpoeG9oNTY2Q0dYWXlwVXFLRGh3NGZyeVNlZnpIWFlYZGlrcEtSby8vNzkycjkvdi9idDI2ZmJiNzlkMTExM25iL0xjbEM2ZEdtbHBGejYraDBXRnViSGF0eXpuajJSOWJFeHNwUWZLd0VBQUs3d2t6Z0FBSUFDeW1xMWFzLyt3OXE0YlpjMmJmdFgvKzQ1S0t1YnZiQktsWXhVb3dZMWRHMzltbXJVb0lacVZLMVFLSC9nQ2QvNS9mZS9YZmExYU5IUWJobGdkNkZtK2ZMMk0vdGVmNzIvZ29PRDlQcnJNMlN4V0IzR1g3aVFwbWVmZlVjSERzUnI0c1JCV2UwWkdTYVg5ekFhalI2L250ZXUzYUpaczc1MTJWK3NXS2dtVFJyc3N0OGJLbFlzcTdmZmZsYlBQRFBlNVppdFcvL1ZHMi9NMUpneEF6eStibHljNDM2Z0Y1VXVuZk1nVnNvTXBWMEZzZGxwMzc2NUZpMGFwNmlvU0VtWklYeHdjSkNlZnZyQkhPL25lN1V6bExqMHdJSTFLVDdQMTl1NWM2ZUdESEc5QkxhVXVZZHIrL2J0OWRoamo5bTFYem1iOC9MQVFYSWZPbHdlNEY0cE1qTFNiVDI1ZGMwMTE2aDM3OTVxMDZhTjdyampEbFdvVU1HdTM5bXl4SkozZ2xpVHlhUWxTNWJvdmZmZTA3cDF6aDh3Y1NjMU5WWHZ2LysrUHZqZ0E5MTY2NjNxMWF1WE9uZnVySWlJaUR6WEpra25UcHpRaUJFak5HdldMTGY3WlhicjFrMURodzUxYUgvcXFhZTBhdFVxZmZQTk4wN1AyN0JoZzY2NzdqcTkvZmJiZXVhWlo3Sm0wN296WThZTVBmWFVVM2IxVEowNlZYRnhjWm8vZjc1Q1F3dlA1NFlsUzVabzBLQkJpb3VMeS9HczFIdnZ2VmNOR2pUUXpwMDduZmEzYjk5ZVBYdjJMRkFoYkc3M1hMVmFyVXBLU3RMSmt5ZDEvUGh4eGNmSEt6NCtYa2VQSHRXaFE0Y1VGeGVudUxnNG5UcGwvMytKYTY2NXhpOUI3TW1USjdWNTgyYVhyL3NyUHllR2hvWjY5SGZqYk8vM24zNzZ5VzdQWDIrNy9PdUo0Zi9adSsvd3FLcjhqK09mZTJjbW1WUktRcVFYS2FGSUZTSkZtaWdJU0ZHUW92NnM0SW9GWGRSVnNTQzZpbUJGMXhWeDFSVkVWSlFGVkJRUkN4MmtxaENwMGp0SUM1bGt5djM5RVJrTm1Va2p5YVM4WDgvREkvZWNjKzk4TVJjeXVaODU1eERFQWdCUUxCSEVBZ0FBRkNQSGpwL1VqMnQvMWNxMXlWcTFmbE8yKzd3Nm5lRnExYlMrMnJSc3BOYk5FbFd0U256QUIwQkFNQXNYcmduYTE2MWI1bjArRHh6SUxvak5QQ1BXTkUwOS92Z3dkZXJVU29NSFA2eURCN1B1RzlteVphSkdqNzQxVTF0Mk0ySnpPeHZXNVVyWDhPSC96UGFCNlJOUERGZU5HaGZrNm5ybjQ0NDdCdWk5OXo3WHlwVWJnbzRaTis1ZDllblRTVWxKVFhKMXpWOS8zUkcwcjJiTnlua3RVWkkwZEdnUGpSNzllcDRmd045NTU3V2FPUEdCVE1zNy8vZS9uMnZMbGwxNi92bXBldUNCR3pSaXhFQkZSN00zb0NTWkZmKzg1eno3Tit0OEZzdzlmdnk0Qmd3WWtDVXNHRGx5cExadDIrYWZzVGwyN0ZoTm16WXR5eExDZ3dkbjNodjV3SUVEbVk2elczNjFSbzBhMnIxN2Q4Qyt4bzBiNS9yUGtCZUdZZWp0dDk4TzJoOW9XZUo2OWVwbDJjTTJMMWF2WHEzMzMzOWYwNlpOMCtIRGgvTjluYk1zeTlLQ0JRdTBZTUVDaFllSHEzdjM3dXJWcTVkNjlPaWhPblhxNVBsNnAwK2YxbXV2dmFaeDQ4YnAxS2xUMlk2OS9QTExnLzcvTXd4RDc3MzNubjc5OVZjbEp3ZGVxdjdNbVRPNjk5NTdOV25TSkQzMzNIUHEyN2R2ME5mNjhzc3ZzK3lOZXRiLy92Yy85ZWpSUTU5OTlsbWhoZllGN2VxcnIvYi8vdXpTMno1ZjFnOFkvVlZ5Y3JMZWZ2dHRUWmt5SmR0N1orclVxVnE2ZEtuR2pSdW5nUU1IaHZ3OTNJa1RKN0w4VzVFYjA2ZFAxdzAzM0pEai81ZEFDdW9EQ2JseDhPQkIzWFBQUGZyeHh4KzFZOGVPUEoyYjM0QzZLSGoyYmZMLzNxeVl2L2NCQUFDZ2NCSEVBZ0FBaEpCbFdkcTJZNjhXTHZ0SnkxWnYwTmJmZ2k4cEtFa1gxcXFxUzFvMlVsS3JSbXFTV0llbGhuRmVGaTFhRzdTdlc3Zk15L1lHV3hMWE1Jd3NRZXhablR1MzBwbzEwM1R0dFE5cDZkS2YvTzB0V3licW0yL2VVTVdLbVIvRVp6Y2pOcmYzK2hOUFROTFdyWUZESWtscTNyeUI3ci8vaGx4ZDYzeVpwcWszMzN4VXJWdmZFSEJtc0NSNXZUN2RlT01UV3JkdXVwek9uR2RGclZ1M09XaGZuVHBWZy9abHAwS0ZXRld2bnFEZHV3L21QRmhTV0poREV5YytvRHZ1R0pDcGZkdTJQZHF5SldNL3hFT0hqdWtmLzNoVjQ4ZS9wNUVqaCtqdXV3ZG4rWHFYTldaOERjazBKSjhsMzdGOXNseW5aRGp6SGtLY09YTkd2WHYzMXErL1pwN0ZYS2xTSlQzMTFGT0tpSWpRa0NGRHRIZnZYblh2M2wzMTY5ZlBOSzUrL2ZxcVU2ZU9VbEpTZE9MRUNYMzMzWGRaWm9WbEY1SjE3ZHBWVTZaTUNkaVgzYjZwUjQ4R1gxYjdyRjkrK1NYSE1ZRUVDbUpidEdpUjdmVnExS2loY3VYK25FWHU4L20wZlBseXpabzFTek5uemd5NDcyNTJldmJzcWExYnQyckxsaTA1amsxTFM5Tm5uMzNtMzNleVpzMmE2dGl4bzlxMWE2ZldyVnVyZWZQbVFXZU5IanQyVEsrOTlwcGVmZlZWSFR1VzlVTXU1K3JSbzRkbXpacVY3U3pVbUpnWWZmYlpaK3JZc2FQMjd3OCs2ejQ1T1ZuOSt2VlRpeFl0OVBlLy8xMURoZ3pKTXB1elI0OGV1djMyMnpWNTh1U0ExMWk0Y0tHNmRldW1lZlBtcVdMRjRqTjc3L2p4N0xkN2tLUjkrL1psTzNicTFLbjYyOS8rcHBVclYrYjZkYmR0MjZaQmd3YXBhZE9tR2o1OHVLNjc3anJGeFFYK25scllQdjMwMDREdE9jM1lyVjI3ZHI1QzJOeGN1eUJWckZoUlgzenhSYjdDWnJjNytQdVRVTEpTVDhuMyt4OS9aMDFUWnFWcW9TMElBQUFFeEpNN0FBQ0FJdWF6TFAyNmVZZCtXTFplaTFiOHBQMEhneitjam9tS1ZPdVdEWlhVc3FGYU4yK28rSHpzQVFrRXNtblR6b0F6VlNVcElpSmNiZHMyemRRV2JHbml5RWluNXMxYmx1MXJQZkRBLytueHg5L1FoZzNiRlJNVHFmdnV1MDVMbDY3UE11N1lzZXozSS8zODgwWCszOWVyVjBNTkc5Yk8xUC85OTZ2MTRvdnZCejNmWmpQMW4vODhsbWtHWjJGcjBhS0JSbzRjb3BkZi9pRG9tRTJiZHVxeHgvNmRhWm5tUUxaczJaWHRFdEYxNjFiUGMzM1RwOC9UL2ZlL25PMTEvNnA2OVFUTm1ERSt5LzBoU1hQbkxzblNkdlRvQ1kwWjg2WW1USmlpNzc5L1U2MWJGODZNeVpMQWNEaGt4bFdWNy9CZVNaWThPMytTSTdGRG5xNXg5T2hSOWV2WFQwdVhMczNTTjM3OGVIK3crUEhISDJ2YnRtMmFQSG15ZHUzYWxXbWMxK3RWZEhSMHRxOVR1WEx3V1ZWZHVuUUpHTVMyYXRWS2Q5eHhoLzk0eFlvVmlvaUlrTVBoME5HalJ6Vng0c1NBMS92ckxNQ21UYlBlVi9uMXlTZWZaTm5EOXErbVRwMnFidDI2Nlp0dnZ0SFhYMyt0cjc3NktzdXlxYmxSclZvMXZmamlpeG84ZUxCU1UxTTFac3dZdmZMS0sza0tibmJ0MnFWcDA2WnAyclJwa2lTYnphWjY5ZXFwWDc5K0dqOCtZM256WmN1V2FkS2tTZnI0NDQvbGNybHlkZDJiYnJwSmI3NzVaclo3L3A1VnQyNWRMVml3UUowN2Q4NXhCdkM2ZGV0MDAwMDM2WUVISHRDZ1FZTjAzWFhYcVgzNzlwTE9mZ0RsVGNYRnhXbmN1SEVCejErMWFwVzZkdTJxQlFzV0tENCtQdUNZb3JaMmJmQVBKcDExK1BCaHVkM3VvQUgvU3krOUZQVGN4eDU3VE9QSGp3OTZYL3o4ODg4YU9YS2tSbzBhcFlzdnZsZzMzbmhqMEwxNzgyUHYzcjJhUFh1MnlwY3ZyOWpZV0VWSFJ5c2lJa0poWVdFNmZmcTBGaTllckdlZWVTYmd1ZGt0Unk1SmlZbUorYTZyUjQ4ZXN0dHpmalI1ZGpieXVYSjcvMnpldkZrVksxWlVodzRkTkgvKy9GeWRZNXFtR2pkdXJGOSsrVVhEaHc5WFpHVCtWbmNZTTJhTUtsV3FsT3Z4MmYyN2RTN1B6dldTTW1icm1uRlZaTmlMenpMWEFBRGdUd1N4QUFBQVJjRHI5ZW1uamR1MGNQbDZMVjd4azQ0Y094RnduR2tZYWxpL2x0cTBiS2hMV2paV1lyMGE3UE9LUXBIZHNzVHQyemRYV0pqRGY1eWFtcWFUSndNdms1MlNrcW8rZlhLLzMrcXBVMmQwMDAxamNsL29YODc3NitzODlOQk5ldTY1ZS96SHg0K2YwbzAzUHBIdHJKeDc3eDBha2lEd3FhZnUwSXdaMzJqUG5rTkJ4N3o4OGdjYU1PQXl0V3ZYTE9pWUdUTyt5ZloxV3JUSS9jUHc1T1RmZE04OXoydkJndHpQM0dyZHVySG16cDJvU3BVQ1A1VC85TlBBKzNSS2tzZmp6UktjbDBXMkdnMy9DR0lsOTVibGVRNWliNzc1WmkxWmtqWHc3dGV2bjI2NTVSYi9zZDF1VjBSRWhFYVBIcDFwWEZoWW1GNTY2U1gxNzk4LzI5YzVHNm9GY3VtbGwyWTZybGV2bm9ZT0hhcUhIbm9vMDk2eXQ5NTZhOUM5TWY4cUlTRWh4ekdGWmM2Y09abkM0N3lJaVluUnFGR2o5T0NERC9xWGNvNklpTkNFQ1JNMGJOZ3dQZnp3dzVvMWExYStsalQxZXIzYXVuV3JmMW5jdzRjUGErREFnZjRabVRteDJXeWFNR0dDUm8wYWxhZlhiZFNva1JZdVhLaGV2WHJwdDk5K3kzSDg0Y09IOWZycnIydi8vdjFxMTY1ZHBsRDkyV2VmVmJseTVmVHd3dzhIUFBlbm4zN1NaWmRkcG0rLy9UYmtZZXpKa3lmMThjY2ZaenZHTkUzZGZmZmRNZ3dqVDBIWldVT0hEbFZTVXBJR0RScVViWkR1OFhpMFlzVUtqUm1UOSsrVDJZbU5qZFY5OTkyWHI1bWRPWDFBb21MRmlvcVBqOC9YQnhsT25BajhmamkzY2pQVFh2cHpPZWt1WGJwa0c4VEd4Y1dwZS9mdTZ0Mjd0NjY4OGtyOS92dnZxbCsvdnI3ODhzdDgxN2h3NGNKOG41c1Q5OWJsL3QvYmFqUXN0TmNCQUFEbmh5QVdBQUNna0xqZEhxMzVlYk1XTGx1bnhTdC9DYnJmYTNpWVEwbXRHcWxUMitaS2F0bElzVEhCOStZRENzckNoY0ZuLzNUcGNuR200MkRMRWhjbkkwYU15M1pwM2RxMXErcXBwL0lXdUdTM1oyMWVSRWRINnRWWEg5UTExendZZEl6UDU5TXR0NHdOdWtTeDErdlRtMi9PREhwK1hGdzVYWGhoemtzUzd0MTdTRTgrT1ZudnZqc242SExKd2V6YWRTQm9xTFIvL3hFdFdyUXU2TG1YWDU3RVhyR1M3TFVieTczMk84bnl5YnQvaTN3bkRza3NsL3NnOHY3Nzc5Zm5uMytlcWExV3JWcDY2NjIzc294OThjVVhzK3dkT25EZ1FQOE1OSThuOFAxZHBVb1Y5ZWpSSTJnTjlldlgxNG9WS3hRZEhhM3ExYXNIWGNhNFhidDJ1UXBpNjlXcmwrT1l3dkszdi8xTml4Y3YxdnZ2QjU5SmY2N282R2lOR0RGQ0R6NzRZTkJaYmcwYU5ORE1tVE8xYnQwNlBmdnNzNW81YzZhOFhtK2VhbnY0NFlmVnRtMWJTUm5MVHMrZVBWdWRPblZTYW1wcXR1Y2xKaVpxeXBRcFNrcEt5blpjTUEwYk50VHk1Y3ZWcjE4L0xWKytQTWZ4elpzMzE1UXBVd0x1Yi9yUVF3OHBNakpTOTk1N2I4Qi9PMzcrK1djOTlkUlRldlhWVi9OVmEwRjU5OTEzczEyYXVHblRwbnI3N2JmVnBrMGIvZkRERC9yeHh4L3pkUDJHRFJ1cWZQbnk2dE9uajFhdVhLbWhRNGRxdzRiZ2U0Y1BIanhZUFh2MnpOTnI1Q1FtSmtidDJyWExWeWpZcjErL0hNY2tKaVptQ1dJZERvZnExS21qT25YcXFFYU5HZ0YvWmJjZmRXSG8yclZybHJiRXhFVDE2OWRQL2ZyMVU5dTJiVE45QURMWVROeml3SGZpa0x6N3QyWWNHS2JzZGNydWloTUFBQlIzQkxFQUFBQUZ5SldXcnBWcmtyVncrWG90WDdWQkthbUJaejFFUlRqVnRuVVRkVzdYUW0xYU5wUXpuS1hFVUxTKy9UYjRnK1N1WFZ0bk9zN3RzcldoOHY3N2MvWGhoMThIN1RjTVE1TW5QNnFvcUlpZ1k4N2w4WGkxZDIvd0dheDVkZlhWWGRXelozdDkrV1hXSldYUDJyUnBwOGFNbWFUeDQwZG02WnMrL1N2dDJuVWc2TGtkT2pUUDl2V1BIVHVwNTUrZm9va1RweXMxTlMzM2hmL0ZvVVBITkhqd0kvcjY2OWV6N05uN3lTY0xzcDJOUEdqUUZmbDZ6ZExHaUlpU3JlcUY4dTdkS3NsUzJxclppdWcyUE5mbmQrblNSVGZjY0lNL09JeU5qZFVYWDN3Uk1CQjg0WVVYNUhBNDlOSkxMOG15TEJtR29RY2ZmRkJPcDFOTm16WU51QlNyYVpwNi9mWFhNODFzRFNRM0lWKzdkdTMwOXR0dlp6c21QajQrVnlGUFlabzBhWkpXcjE2dDVPVGtiTWRkY01FRnV2dnV1M1hublhmbWVtL1RGaTFhNk9PUFA5YXVYYnYweGh0djZMMzMzc3QyRDlhekxycm9JajN4eEJPWjJscTNicTMzM250UGd3WU5DbmlPM1c3WFBmZmNvMmVlZVNiSHIxOU9FaElTdEhEaFFvMFpNMGJqeDQ4UCtuYzdJU0ZCYytiTXlUWk11K2VlZStSd09IVG5uWGRtQ1dONzllcWw1NTkvL3J4cUxRakRody9YNU1tVHMzeHd3T0Z3Nk5GSEg5WG8wYVBsY0dTc0V0R21UUnZWcUZGRHUzY0gzNHRjeWdqakJ3OGVyQ0ZEaHFoeDR6OERzcVpObStySEgzL1UyTEZqTlhIaXhDeXpZMk5qWS9YS0s2OFUwSjhzcys3ZHUrYzVpSzFkdTdadXZ2bm1ITWNOR0RCQUxWcTBVUDM2OWRXZ1FRUFZyMTlmdFd2WHp0V3l3MFdwVFpzMmlvbUpVYU5HamRTL2YzLzE3OTlmalJvMUNuVlorWksyYXJiT0xrdHNxM3FoRENjZjVBUUFvTGdxWHUrSUFBQUFTaUNmWmVtbkRWczE3N3NmOWNQeXRVcE5UUTg0TGpZbVNwY21OVlduZHMzVnFtbURMRUVHVUZRMmJ0eXVmZnNDN3dFWUVSR3VwS1FtbWRvT0hDamVRV3hpWW0wbEp0YlNwazA3QS9hUEdERlFWMXh4U1o2dU9XUEdOOW5PR0EwMGF6VW5yNzMyRDExMDBTQzVYSUgvamVqZCsxSU5IMzUxbHZhMHRIUTk5dGdiMlY3N21tc3VDOWkrZCs4aHZmVFNORTJlL0QrZFBuMG16eldmNi92dlYrdm1tNS9VbENsUHlXYkxtRFhrOC9rMFpjb1hRYzhKRHc5VC8vNWR6dnUxU3d0SG82US9nbGpKczMyMXZNMjZ5MWFwVnE3UGYrNjU1elJ6NWt5WnBxazVjK2FvU1pNbUFjYzVIQTY5OE1JTDZ0eTVzMjY0NFFaZGRkVlZhdEdpaGFTTUlQVnNFR3NZaHVMaTR0UzhlWE05OHNnajZ0YXQyM24rQ1ROY2ZQSEYyZmFIaFlWcDBxUkorZDUzc2FCRVJVVnB4b3daYXRPbVRjRFpwbTNidHRWZGQ5MmxhNis5TmxkN3JRWlNzMlpOalJzM1R2Lzg1ejgxYjk0OGZmVFJSNW96WjA3QVdaZzJtMDN2dnZ1dXdzS3kvaHR6N2JYWDZoLy8rSWNtVEppUXFiMWJ0MjU2OWRWWE13Vis1OHZoY09qWlo1L1ZWVmRkcGJ2dXVrdnIxbVdlOFc2MzIvWHh4eCtyWnMyYU9WN3JqanZ1a0dWWm1mWTg3ZHUzcjJiTW1CSHd6MW5VSWlNajllR0hIeW9wS2NrZmpEWnQybFJUcDA1VjgrYk5zNHdkUDM2OHJydnV1aXpYcVZDaGdvWU9IYXFiYnJvcDJ3OHJSRVJFNkxubm50TTk5OXlqc1dQSGF1clVxZjdYSFRObVRMWjdOSitQRGgzeXRoUjY1Y3FWTld2V3JCejNsSmFrdi84OTkxc1VoSkxkYnRmdTNidjkrMm1YVk43RE8rVFp2dHAvN0dpVXQvYzRBQUNnYVBIMER3QUFJSjkyN1Qyb3I3OWJxZmtMVituUWtjQkwyc1ZYTEtlT2JadXBVOXZtYXRxb3JqKzRBRUxwbTIrQzd3dmF0bTNUTEI4U0tPNUxFN2RwMDFocjEzNmdmL3hqb2w1L2ZVYW1XVmYxNjlmVTg4L2Y2ejkydWRJMVpjcm5xbFl0UVJkY1VGSHg4ZVZWcmx5MG9xSWk1SERZZGZEZ01jMmJ0MHlqUnIyVTdXdkd4dWI4WVBwY2RldFcxME1QM2F5eFl5ZG5hcTlYcjRaZWVlVis5ZTU5YWNEem5ubm1IZTNjR1h3V1hWaVlRLzM2ZGM3VXRuNzlacjMyMmtlYU9uV3UwdFB6dmlkZ2RqNzQ0Q3NkT25STUV5YytvS3BWSytuaGgxL1RxbFhCbDZEdDI3ZVRZbU9acVhPV2VVRU5tUW5WNVR1MFI1S2x0SldmS3JKMzd2ZnlyRmF0bXA1KyttbDE2TkJCbDF5Uzg4UDNQbjM2YU1XS0ZYSTZuZjYybDE5K1dlUEdqWlBENFZCVVZGVEFaV1dsakdWNHp3MmljcXRKa3lZS0R3OVhXbHJtR2RnSkNRbTY0b29yTkhMa3lDeGhWWDcyVXkwSVRabzAwY1NKRTNYNzdiZEx5dGduOHZycnI5ZXdZY055M0I4ekwydzJtM3IxNnFWZXZYcko3WFpyNGNLRm1qdDNydWJObTZlTkd6ZktzaXpkZDk5OWF0MjZkZEJyUFB2c3MxcTFhcFcrL2ZaYkpTVWw2Y2tubnl6d1pXei9xbjM3OWxxOWVyWGVmZmRkUGZYVVU5cTFhNWNrNmZubm4xZm56cDF6T1B0UEkwYU1rTXZsMHFoUm96Umd3QUJObno3ZFA4dTBPR2phdEtsZWZ2bGxqUmd4UW5mZWVhZGVldW1sb01INzBLRkQ5ZHBycjJuWnNtV1NNbVkrMzN2dnZSbzhlSENlWmlOWHExWk5reWRQMW9RSkV6UnQyalI5Ly8zM0dqa3k2NG9JQlNVcEtTbmJaY21saktDeVFZTUd1dWFhYXpScTFDaFZxQkI0VC9DQ0VvcS84M2tKWWV2VnF4ZXlmNWV5azdiaVU1MmREV3NtMUpCNVFZM1FGZ1FBQUxKbGVGSzJGNzkzRkFBQUFNWFVpVk1wK25iUkdzMzdmcVUyYmQwVmNNd0ZsU3FvUy91VzZ0U3V1UnJXcnlVenlBTnVJQmpiKzhjQ2Q5eGVNTmZ2MjNlVVB2c3M4UEtFVHo1NXU4YU15ZnhDcWFscFNrbkpmbC9DOCtYeGVGVzllcytnczFEWHI1K3VxbFgvWEg0MU10S3B5RWhubG5IejVpM1RqVGVPMGFGRHgyU3ptVnF5NUIxZGNzbEZtY2JVcWROWE8zYnNPNjk2MjdkdnBpVkwzc256ZVM1WHVwbzB1VmJidCs5VlZGU0VIbnZzTm8wYWRiM0N3Z0lIRW12WGJsSlMwbzN5ZUlMdkwzbkxMWDMxemp0UHlPVksxOGNmejlla1NaOXEyYktmOGx5YkpQWHExVUYzM1RWSVYxLzlRSUVGdUhQbnZxcWVQZHVmLzRVbUIyNzIzcEM3WldJTFF0ZHI3dFhOZzN2cXBzRlhudGQxZklkMnlUWC9BLzl4eEpYM3lGN2pvbXpPS0ptMmJOa2lqOGVqOFBCd1JVWkdxbUxGaXNWaUJtUXdUei85dEpvMWE2WmV2WG9WZVVoNCtQQmhMVnEwU0ZkZWVXV09zNFFQSHo2c1ZhdFdGV29BRzRqSDQ5RW5uM3lpbjMvK1djODg4MHkrcnZIcHA1K3FYNzkreFc3SjJyTysvdnByZGUvZVBjZHhLMWV1MU1pUkl6VjI3TmhzOTFRdUxIdjI3TW5TRmhFUm9iaTR1R3pQVzdwMHFkeHV0K3gydXh3T2g4TER3eFVlSHE2SWlBaEZSMGVyZlBueXN0bHNoVlUyQ29Cbjl5OUsvZW8xLzdIeml1dGtKdVE4TXgwQUFCUWNlOVNGZVhyUVJ4QUxBQUNRQTdmYm8yV3JOdWpySDM3VTh0VWJBZ1pGa2M1d2RlblFRdDI3SktscDQ3cUVyemd2dGcrT1NZSHl5R0dTem5OU3RkdnRVWHg4TjUwOG1SS3cvOXR2SjJYWkk3WW96Sjc5Zy9yM3Z6OW9mMXJhc3FCaDVia09IRGlxRzI1NFhPM2FOZFhUVDQvSTBuL0hIYy9xelRkbjVydFdTUm81Y29nbVRud2dYK2ZPbmJ0RTc3OC9WODgvZjYrcVZVc0lPdTcwNlROS1NycEp5Y20vQlIxam1xWTJicHloeE1SYSt2enpSZXJUSjMvTFExYXBFcTlYWHJuZnY1ZnIwMC8vUjA4OE1TbGYxL3FyQ3krc3BpMWIvaWZUUE04YjF5ZnBQd0hhVGNsN1hja0xZaVVwZmNsc2VYWms3RXRxeHNRcnN2OW85dmdEQUFSbHVVN3J6S3h4OHAzSzJETENYcnV4d2pyMERYRlZBQUNVUFhrTllvdm5SeEFCQUFCQ3pMSXNKVy9lb1huZnI5SjNpOWZvVkVyV3ZSVk53MURyRmczVnZVdVNPaVJkSkdkNDhaM2xneExHYmtqcEFUNHY2WmFVdnkwSy9SWXRXaHMwaEEwTGM2aHQyNEpiaHZPLy8vMU14NCtma3RNWnJ2QndoOExDSEhJNDdMTGJiVEpOVStucGJoMDlla0pyMXZ5cUR6LzhPdWgxNnRhdG51c1FWcElxVjQ3VDExLy9TejVmNE0rY1hubGwrL01PWWdjTUNMd25hMjcwNnRWQnZYcmx2RmZmYmJjOW5XMElLMG5YWG51NUVoTXo5aGU5NnFxT3V2SEczdG51MTNxdThQQXczWDMzSUQzKytEQ1ZLL2ZuY3N1UFBIS0x2dmxtcFJZdVhKUHJhd1Z5OTkyRHp6K0VsYVRBMitwSzlwSzczTHVqVlRkNTkyNlQ1VTZYNzlRUnBYNHpTWkc5N3BOTVpxTUJBTTdoOHlyMW16ZjlJYXpoQ0plalZmN2Zpd0FBZ0tKREVBc0FBUEFYS2FrdXpmLytSODMrYXJGMjdENFFjRXpkMnRYVXZVc2JkZXQ0c2VJcXhCWnhoU2dUSElVWHhIN3h4ZUtnZlJkZjNFZ1JFZWY1QW4reFlzVXZtalRwMC9PK3pxV1h0c2p6T2FacEtsaitkOWxsYldTYXBueSt3TXNnNTZhZVRwMWE1ZXZjM0VwUGQrY1lQa2RGUldUYS8xYVNYbjMxUVgzNzdZL2FzK2RRdHVjYWhxRkJnNjdRYzgvZHJkcTFxMmJwdDl0dCt1aWpjVXBLdWxHN2R4L00reDlBVXFWS0ZYVDc3VmZuNjl3c2dxMlNYSHkybU13ekl5SmFZWmYwVk5yaTJaSWs3LzdOY2kzOVVNNUxydzl4WlFDQTRzYTE5RU41OTIvMkg0ZGQwbE5HUk43M3F3Y0FBRVdQSUJZQUFFRFMxdC8yYU02OEpacS9jTFZjcnJRcy9SWEx4K3J5VGhlcmU1YzJxbHU3V2dncVJGbGkyUTBGWE9jbVZkSjVQblBMTG9qTlQrQ1puVjY5T2hSSUVIdmJiZjBLb0pvL3hjWkdxWEhqT3ZybGwyMTVQcmRDaFZpOSsrNllBcTBua0xBd2g2Wk9mVXFkTzdmUzNYZFBVRnBhMWltaGp6OCtURFZxWEpDcHJWeTVhUDM3M3crcmI5OVJBYTlyR0liNjlPbW9KNTRZcm9zdmJwUnREWlVyeCttYmI5NVFwMDdEZFBCZ2tIMkxzL0gwMHlNVUZSV1I1L01DY2dWdXRod2xleGw0VzYxR3NoL2NKYytXdFpJa2QvSkMyU3BXazZOeGw5QVdCZ0FvTnR3YnY1YzdlYUgvMk42Z3BXeTFHb2F3SWdBQWtCY0VzUUFBb014S1QzZnJ1NlZyTmVlckpkcTRlVWVXZm9mZHBvNXRtNnRIMXlSZDNDeFJObHZKWFFJVEpVeTBLWjN3Wm0wL0lhbFMvaSs3YTljQmJkcTBNMmgveDQ0Rkc4UjI2NWFrOFBDd2dDRmliZzBmZnJVNmRteFpnRlZsYU51MmFaNkQyQVlOYXVxVFR5YW9YcjBhQlY1UE1NT0c5VmV6WnZWMXpUVVBhdS9lUDJlNXRteVpxRkdqQXMrYzdOT25rM3IyYks4dnYxenFiek5OVXdNSGR0T2pqOTZxWnMzcTUvcjFHelNvcWFWTDMxV2ZQbi9YeG8zYmMzMWV6NTd0QzI0MnJDUWREOUllVmZML1hRNjd1SnQ4SjQvS2QzQ1hKTW0xN0NOSklvd0ZBTWk5OFh2Lzl3VkpNaE5xS3F4VnR4QldCQUFBOG9vZ0ZnQUFsRGw3OXgvUm5IbUw5ZFczSzNYeWROYTlNcXRjRUtlcnVyZFhyMjV0VlQ2V0piOFFBdVZzMHQ0QWE3RUdDNk55cVdiTnl0cTllNjYrK0dLeDVzNWRyQVVMZmxSS1NxcWtqSm1TSFRvVWJCQWJHZW5VcFplMjBJSUZLL044Ymt4TXBFYVB2bFVQUFhSVGdkWjBWcnQyemZTZi84d0syaDhaNlZSY1hEbFZxUkt2aGcxcnEyZlBEaG80c0p2czlxTGZ2ek1wcVlsV3JueFBmZnI4WFd2Vy9LcklTS2VtVDM5V0RrZndIK2NtVG54QUN4WU1Wa3hNcEc2N3JaL3V2UE5hMWFwVkpWK3ZmK0dGMWJSaXhYODFldlRyZXYzMUdUa3U2VHhzV0g5Tm5QaUFES01BWjZ1ZUNOSWVXd3IyVTdYWkZkNTVnRnp6cDhuNi9aRGs4OG0xWkxxOHgvYksyWDRJZThZQ1FGbms4OHExOU1OTU0yR05DZ2tLN3pKQXN2RTRGd0NBa3NUd3BHd1BzUGtVQUFCQTZlTDErclIwMWMrYS9kVVNyVjYvS1V1L1lSaHExN3FKK3Zib29EWXRHOGtzeUFBQnlDTmpTNXJNRlZrL0pLQmFrbm9VM091Y09lUFMzTGxMTkdQR045cXhZNTlXckhpdjRDNytoeGRlbUtvSEg1eVlxUzBzektId2NJY2lJNTJLaUhBcUppWlM1Y3ZIS0Q2K3ZPcldyYTQyYlJxclY2OE9pbzZPTFBCNnprcEpTZFhPbmZ0bHM5bGt0OXZrY05nVkhoNm1pSWh3UlVWRkZNc1o4S2RQbjFILy9nOW95SkR1R2phc2Y0N2pWNjdjb0diTjZzdnBEQ3V3R3JadTNhMDMzdmhFWDMyMVRNbkp2OG15TW42Y3JGV3JpcnAxYTZPQjdSZjZBQUFnQUVsRVFWUTc3N3cyeHlXUDgyV2VwQUNUdVgxdG8yVFZLN2g5alhQUzlacDdkZlBnbnJwcDhKVUZmbTByTlVXdTd6N0tDR1AvWUt2U1FCR1gzeUhER1ZYZ3J3Y0FLSjRzVjRwU3Y1bVVhVTlZbzBLQ25GMEh5NGpnK3dFQUFLRm1qN293VHc4TkNXSUJBRUNwZGpvbFZYUG1MZEdzdVl0MCtGalc2WVFWeWtXcjkrWHQxTHQ3ZTFXdVZERUVGUUpaR1ljOE1yOCttYlVqVE5KTlV1QU5aTStQWlZrRk80UHhEeDZQVjZtcGFiTGIvd3c4a1g5dXQ2ZlkvRC8wZW4wNmZ2eVVZbUlpRlJibUtMd1hzaVM5SnluQUN0ZSs3ckd5RW9ydS8wZGhCckdTWkxuVGxQYkRwLzVsaWlYSmpJbFhlSWVoc3RlNHFGQmVFd0JRZkhoMi82SzBKZFBsTzNYRTMyWW0xRlI0bHdFeUhFWDN3U01BQUJCY1hvUFk0dkVUUEFBQVFBRTdkT1M0UHYzOGUzMDJmNGxTVTdNK3ZXL1dwSzc2OWJoVUhkczJseU1FUzQwQzJiSGk3Skxka0R6bmZHWXlYZElSbmRjK3NjRVVSZ2dyU1hhN1RURXhoVGV6dGF3cExpR3NKTmxzcHVMaXloWCtDeDFSd0JCV2RrTldmUEg1LzFFUURFZTRuRjBIS1gzTkFuazJyNVVrK1U0ZFVlcFhyOGxXTlZIaFNRTmtxMVFyeEZVQ0FBcWE5L0FPcGEzNE5OTXNXRW15TjJpbHNGYVhzUnd4QUFBbEdOL0ZBUUJBcWZMYnJ2MzY4SDhMdEdEeGFubTltZmN4akhTR3EzdlhKUFhyMFVHMWErWnZyMFNnU05na0s5NHU0MENBZldKM3ExQ0NXS0RZMmhXNDJhcGtsNHJmQ3RMbnoyWlhXSnNlc2lYVVV2cUtMMlc1MHlSSjNuMmJkR2JXT05rdnZGamhyZnZKTEpjUTRrSUJBT2ZMZCtLUTBsYk5sbWY3YW1Vc0FaSEJjSVFyN0pLZXN0VnFHTHJpQUFCQWdTQ0lCUUFBSlo1bFdWcS9ZYXMrblBXdFZxelptS1gvZ2tvVk5QQ3FMdXAxUlR0Rk9sblNDeVdEVmNVUk9JamRMS2xWa1pjRGhNNld3TTFXNVVKY0Rya1lzTlZxS0dkQ2RiblhmQ3ZQanJQZjJ5eDV0cStTWi90cTJhclVrNk5lVzlsck41ZmhqQWxwclFDQTNMTlNUOG16YzczY1c1Zkx1MytyL2hyQVNwSzlkaE01V25XVkVSRWRtZ0lCQUVDQklvZ0ZBQUFsbHRmcjA2TGw2L1hoN0FYYXRIVjNsdjY2dGF0cDZOWGQxTGxkUzludHBYSGFGRW96cTdwRFdodWc0NlNrZzVJdUtPS0NnRkE0b0l4N1BnQ3JldWtPWWlYSmlJaFdXSWUrc3Rkdm9mVDFDK1U3dE9lUEhrdmUvVnZrM2I5Rld2Uyt6QXBWWksrYUtMTkNWWm5sTHBBUkV5ZkQ0WlRoY0xLY0pRQ0VndGNqeSszSytIWHFxSHduRHNyMyt6NTU5bTJTNy9mOU9qZDhsU1F6b1liQ21uZVVtVkN6Nk9zRkFBQ0ZocC9JQUFCQWllTktTOWRYMzYzVWpEbmZhZCtCSTFuNkwyN1dRRU92dmx5dG1qVW90SDB2Z1VKWHppYXJvazNHTVcvV3ZnMGlpRVhaa0hXUkEwbVNGV2VUeXBXZC9iM05oSnB5WG5HRGZBZDN5NTI4UXQ1OTJ5WHI3UEw3bG55LzcxUDY3L3RDV2lNQUlCOE1VN2FxRjhyUjZCS1pGOVFJZFRVQUFLQVFHSjZVN1ZrL2dnVUFBRkFNdVZ4cG1qVnZzVDZjdVVBblRxVms2ak5OVTEwN3ROU1EvcGVwWHAzcUlhb1FLRmpHcnk2WnE4NEU2SkEwV0ZKc1VWY0VGS0dUa2o1U29FbEQ4cldPbE5YUVdkUVZxZXMxOXhiNWF3WlNJZHltempXZDZsRFZxY1E0aDJ4ODZBZ0FTZ3l2WlduVFViZVc3SFBwKzkycE91N3k1WHhTTG4wM2MyS0JYUXNBQUFSbWo3b3dUeitBTVNNV0FBQVVlMm5wYnMzNWFvbW0vMisrZmo5eE9sT2YweG11M3BlMzFjQStYVlM1VXNVUVZRZ1VEcXRPdUxRMlZmS2VrMFJaa3RaSjZoU0txb0Fpc2s0QlExalpqWXkvR3lGdzgrQ2VJWG5kWURaSStsVSt4VnNwcW1pZFViVFNGR09sS1VKdTJlV1YzYkprcXVBZThBTUFjc2NuVXg3RGtFYzJwY3FoVTBhNFRpdGN4NHhJSFRHaTVLMXNxbnhscVgrclVGY0tBQUFLR3pOaUFRQkFzWldlN3Ribjg1ZHAycWZ6ZGV4NDVrMENLNVNMMXRXOU82dmZsUjBVR3gwVm9ncUJ3bWV1T2lQalYxZldEa1BTTlpMaWlyb2lvQWdja2ZRL0JReGlyWVpPK1ZwSEZuVkZBQUFBQUFBd0l4WUFBSlI4YnJkSFh5eFlyZzgrbWEvRHg0NW42aXNYRTZYckJseWh2ajA2eUJrZUZxSUtnYUxqYSt5VWJiTkxXU2ExV1pJV1Nlb2ZncUtBd21SSldxekFzMkhOakw4VEFBQUFBQUNVQkFTeEFBQ2cySEI3dlBycTJ4VjYvNU41T25Ra2N3QWJHeDJsd1ZkZnBxdXY3S1NJQ0FKWWxDR1JwcXk2VGhsYkFzeUtQU1RwRjBrWEZYVlJRQ0hhb0l4N093Q3JybE9LTkl1MEhBQUFBQUFBOG9zZ0ZnQUFoSnpYNjlPODczL1UxQmxmNmNDaFk1bjZvcU1pTktqZlpicW1keWRGUlRBTENtV1RyM21FYkR2U0pIZUFLWUlySkZXV0ZGL1VWUUdGNElpazVVSDZ3Z3o1V2tRVVpUVUFBQUFBQUp3WGdsZ0FBQkF5bG1YcCt5VnI5ZllIbjJ2dmdhT1orcUlpbkxxMmIxY051S3F6b3FONDhJNHl6bW5JMXpKUzVzcVVySDFlU2Q4b1k3OVlKb3VqSkV0WHhyMTg3akxjZi9DMWlKREM4N1FWRHdBQUFBQUFJVVVRQ3dBQVFtTERyenYwK245bktubnp6a3p0RVJGaEd0aTdxd2IyN2F6WTZLZ1FWUWNVUDFiOU1GbmIwMlFjOFdUdFBDbHBucVJla214RlhCaFFFTHpLdUlkUEJ1NjI0dTJ5Nm9jWFpVVUFBQUFBQUp3M2dsZ0FBRkNrOWg0NHFyZmVuNk1mbHE3TDFPNE1EOU0xdlR0cFVML0xWQzZHQUJiSXdqRGs2eEF0Mjl3VGdaY28zaTlwZ2FRckpERnBFQ1dKcFl4N2QzK1Fma2ZHdlMrREd4c0FBQUFBVUxJUXhBSUFnQ0p4OG5TSzN2L2thLzF2N2tKNVBIK3VPMmthaG5wZjBWNDNEN2xTRmN2SGhyQkNvQVNJTWVWckd5VnowZW5BL1Rza3paZlVUY3lNUmNuZ1ZVWUl1eVA0RUYrN0tDbkdMS0tDQUFBQUFBQW9PQVN4QUFDZ1VMazlYczJhdTBoVFo4elRxWlF6bWZvdWFkVllkOXpVVDdWclZBNVJkVURKWTlVS2szWEVLU1BaRlhqQURrbHpKZlVRZThhaWVFdFh4bkxFd1diQ1NySWFPV1hWNUVZR0FBQUFBSlJNQkxFQUFLQlFXSmFsaGN2VzY2MzM1Mmp2Z2FPWit1clVyS0s3YnJsYUZ6ZFBERkYxUU1ubWF4VWg4NHhQeHM3MHdBUDJTNW9wNlhKSjhVVllHSkJiUnlSOW82Qjd3a3FTVlR0TXZsYVJSVlVSQUFBQUFBQUZqaUFXQUFBVXVPVE5PL1h2OS82blg1Si95OVJlc1h5c2JydSt0NjdzbWlUVFpKbEpJTjhNUTc3MjBUTFRUc280NEFrODVxU2syWkl1a1hSUkVkWUc1T1FYU2NzbCtZSVBzU283NUdzWHpYN0hBQUFBQUlBU3pmQ2tiTGRDWFFRQUFDZ2RUcHhLMGVRcHN6VjN3WXBNN2M3d01BM3AzMDJEK2w2bWlBaVdtQVFLakZzeWZ6Z2w0NEE3KzNFSmtqcEtpaXVLb29BZ2prcGFKT2xROXNPc3lnNzVPc2RJanFJb0NnQUFBQUNBM0xOSFhaaW5qd3dUeEFJQWdQUG1zeXg5TVgrWi92UCs1enA1T3NYZmJoaUdydXlhcEZ1dTY2VktGY3VIc0VLZ0ZQTks1ckxUTW5ZRVdhYjRMRU5Tb3FRV2ttS0xvQzdnckpPUzFrbmFKQ21Ibno2dDJtSHl0WStXV0RRQkFBQUFBRkFNRWNRQ0FJQWl0ZlczUFhycHpZK1Z2SGxucHZibVRlcnA3bHV2VnIwNjFVTlVHVkNHV0pLNTVveU1aRmZPWXcxSmRTVTFsbFM1a090QzJYWkEwa1pKMjVSakFDdEpWaU5ueHA2d0xFY01BQUFBQUNpbUNHSUJBRUNSU0RuajBqdlR2OUNzdVl2a3MvNThPMUdoWExSRzNISzFMdTk0c1F5RHArbEFVVEoycHN0Y25pSzVjL2tXUDFaU2ZVazFKY1dMQUF6bng1SjBSTkl1U1Z1VU1STTJOeHlHZk8yaVpOVms2WG9BQUFBQVFQRkdFQXNBQUFxVlpWbjZkdkVhL2Z2ZFdUcDIvTStuN0laaHFOK1ZsK3EyNjNvck9pb2loQlVDWmR3cG44d2xwMlVjOGVUdHZEQkpWWlN4ajJ3NVNlVWxPWld4VDJlWVdDb1dHWHlTMGlXNUpia2tIWmQwUWhuN3YrNy9veThQckhpN2ZCMmlwUmh1TUFBQUFBQkE4VWNRQ3dBQUNzMnV2UWYxeXVRWld2dnpsa3p0aWZWcTZPKzNEMVppdlJvaHFneEFKcFlsWTB1YXpIV3BVanB2OTFFTWhSbnl0WXlRVlM5Y1l2VUVBQUFBQUVBSmtkY2cxbDVZaFFBQWdOTERsWmF1YVo5OHJROW5MNURINC9PM1IwVTZOZnlHdnVyVHZaMU1rOWxNUUxGaEdMSWFPT1d0RlM1elhhcU1iYTZNbVl4QXFKbVNWZGNwWDRzSUtad0FGZ0FBQUFCUXVqRWpGZ0FBWk92bjVPMGEvNjlwMnJ2L1NLYjJIbDJTOUxjYis2cEMrWmdRVlFZZzE4NzRaRzUweWRpU0pubDUrNDhRc0J1eTZvWEwxOWdwUmZMQkhRQUFBQUJBeWNUU3hBQUFvRUM0WEduNnp3ZGZhT1lYQzJWWmY3NWRxRjI5c3U3NzI3VnEzcVJlQ0tzRGtDOXBsb3pmMGpKK0hmV0d1aHFVQVZhY1hWYWRNRmwxd3BrQkN3QUFBQUFvOFFoaUFRREFlZnRwd3paTmVIMmE5aDQ0Nm05ek9PeTZhWEJQRGVyYlZRNjdMWVRWQVNnUUo3d3k5cmhsSEhETE9PeVJQUHhZZ0FKZ04yUlZzc3VxN0pCVjNTR1Y0L3NGQUFBQUFLRDBZSTlZQUFDUWJ5NVhtdDZhOXJsbWZyRXdVM3VqQnJYMDBOM1hxVmIxeWlHcURFQ0JLMmVUVmM0bXE0bFQ4a3JHVVk5MDBpdmpoRmM2NlpWU2ZETGNsdVNXNVBHeHh5d3ltSkxzcHVTUUxJY2hSWmxTYk1hOXBGaWJyRGk3UlBZS0FBQUFBSUFrZ2xnQUFQQ0hkUnUyNlBuWFA5UytBMy91QmV0dzJIWHJkYjAwcUU5WG1TWjcrZ0dsbGsyeUV1eFNnbDNNaXdVQUFBQUFBQ2dZQkxFQUFKUnhxYW5wbWp4MXRtWjl0VGhUZStNR3RmWFFQZGVwWnJVTFFsUVpBQUFBQUFBQUFKUmNCTEVBQUpSaGEzL2VvZ212ZjZBRGg0NzUyeHdPdTI2N3JyZXU3ZE9GV2JBQUFBQUFBQUFBa0U4RXNRQUFsRUZ1dDBlVDMvOU1uM3oyZmFiMnhvbDE5TkRkUTVrRkN3QUFBQUFBQUFEbmlTQVdBSUF5WnVlZUEzcjZwU25hdG1PdnZ5MHN6S0hicnV1dGdWZDFaaFlzQUFBQUFBQUFBQlFBZ2xnQUFNb0l5N0wwK2Z4bGV2MmRtVXBMZC92Ykd6ZW9yWWRHWHErYVZSTkNXQjBBQUFBQUFBQUFsQzRFc1FBQWxBRW5UNmZvaFg5L3FFWExmL0szbVlhaEd3WjIxNDJEcnBUTnhpeFlBQUFBQUFBQUFDaElCTEVBQUpSeTZ6ZHMxVE92VE5YaG84ZjliUW54NWZYb3ZUZXFXWk82SWF3TUFBQUFBQUFBQUVvdmdsZ0FBRW9wajhlbktSOS9wZmMvL1ZxV1pmbmJPN2R2b2Z0SERGWk1WR1FJcXdNQUFBQUFBQUNBMG8wZ0ZnQ0FVbWovd2FQNjU4dFR0SEh6RG4rYk16eE05d3dib0o2WFhTTERNRUpYSEFBQUFBQUFBQUNVQVFTeEFBQ1VNdDh0WHFNWDMvaElLYWt1ZjF1OU90WDErUDAzcVdiVmhCQldCZ0FBQUFBQUFBQmxCMEVzQUFDbGhOdmoxYVQzWm1ubUZ3c3p0US9xMjFYRHJyOUtEZ2ZmOWdFQUFBQUFBQUNncVBCRUZnQ0FVdURJc1JONjhvVjN0T0hYSGY2MkN1VmpOSHJrRFdyZG9tSG9DZ01BQUFBQUFBQ0FNb29nRmdDQUVtNzlocTBhKytKLzlmdnhVLzYybGszcjYvRlJONnRDdWVnUVZnWUFBQUFBQUFBQVpSZEJMQUFBSlpSbFdacngyZmQ2YzhvYytYdytmL3QxMTF5dVc0ZjJsczFtaHJBNkFBQUFBQUFBQUNqYkNHSUJBQ2lCenJqU05PRmZIK2lIcGV2OGJaSE9jRDE4Ny9YcWVFbnpFRllHQUFBQUFBQUFBSkFJWWdFQUtIRjI3am1nSjhhL28xMTdEL3JiYXRlb3JLY2V1azAxcWlhRXNESUFBQUFBQUFBQXdGa0VzUUFBbENEZkwxMm5DYTlQVTJwcXVyK3RXOGRXZW1ERUVEbWQ0U0dzREFBQUFBQUFBQUR3VndTeEFBQ1VBRDZmVDVPbmZxYVBabi9yYjdQWlRJMjR1Yit1NmRWSmhtR0VzRG9BQUFBQUFBQUF3TGtJWWdFQUtPWlNVbDE2K3NYM3RHTE5SbjliWElWWVBmbkFyYnFvVVowUVZnWUFBQUFBQUFBQUNJWWdGZ0NBWXV6QW9XTjY1Tm5KMnJGcnY3K3RXWk82R25QL3phcFlQamFFbFFFQUFBQUFBQUFBc2tNUUN3QkFNZlZMOG05NmZQeC9kUHprYVg5Ym4rNGROSExZUU5udFpnZ3JBd0FBQUFBQUFBRGtoQ0FXQUlCaTZPc2ZmdFFMcjArWDIrT1ZKSm1Hb1R0dnVWclg5R1kvV0FBQUFBQUFBQUFvQ1FoaUFRQW9SbnlXcFhlbWZhNXBNNy94dDBVNncvWEVBemZya2xhTlExZ1pBQUFBQUFBQUFDQXZDR0lCQUNnbVhLNDBQVHR4bWhhdFdPOXZxNXhRVWVNZS9adHExNmdjd3NvQUFBQUFBQUFBQUhsRkVBc0FRREZ3K09oeGpYNzJMVzM5YlkrLzdhSkdkZlQwUThOVVBqWTZoSlVCQUFBQUFBQUFBUEtESUJZQWdCRGJ2RzIzUmo4N1dVZC9QK2x2NjlFbFNmZVBHQ3lIZzIvVkFBQUFBQUFBQUZBUzhYUVhBSUFRV3JYdVZ6MCs0UjI1WEdtU0pNTXdOT3lHcXpTMGZ6Y1poaEhpNmdBQUFBQUFBQUFBK1VVUUN3QkFpSHl6Y0pXZWUyMmF2RjZmSk1rWkhxWkg3L3MvWFhwSnN4QlhCZ0FBQUFBQUFBQTRYd1N4QUFDRXdNZHp2dE1iLzUzbFB5NFhFNlh4ajkraHhIbzFRMWdWQUFBQUFBQUFBS0NnRU1RQ0FGQ0VmSmFsTjkrYnJZL25mT2R2cTNKQm5DWThQa0xWcTFZS1lXVUFBQUFBQUFBQWdJSkVFQXNBUUJIeGVIeWE4SzlwbXI5d2xiK3RidTFxbXZERUhhcFlQamFFbFFFQUFBQUFBQUFBQ2hwQkxBQUFSU0ExTlYxam5uOUhQNjVMOXJlMXVLaSsvdm53TUVWRk9rTllHUUFBQUFBQUFBQ2dNQkRFQWdCUXlINC9jVnFQUEROSm03YnU5cmQxYWQ5Q28rLzlQemtjZkNzR0FBQUFBQUFBZ05LSXA3OEFBQlNpL1FlUDZzR24vcTI5KzQvNDI2N3UxVkYzMzNxTlROTU1ZV1VBQUFBQUFBQUFnTUpFRUFzQVFDSFp0ZmVnUmozeEx4MzkvYVMvN2JicnI5TDExMXd1d3pCQ1dCa0FBQUFBQUFBQW9MQVJ4QUlBVUFoKzI3VmY5NC81bDM0L2NWcVNaQnFHN3I5emlIcDFheHZpeWdBQUFBQUFBQUFBUllFZ0ZnQ0FBclpsKzI0OThPUWJPbms2UlpMa3NOczA1b0ZiMUNHcGFZZ3JBd0FBQUFBQUFBQVVGWUpZQUFBS1VQTG1uWHJ3cVg4cjVZeExraFFXNXREVEQ5Mm1wSmFOUWx3WkFBQUFBQUFBQUtBb0VjUUNBRkJBZnQ2NFRRODlNMG1wcWVtU0pHZDRtSjRkZmJ0YU5xMGY0c29BQUFBQUFBQUFBRVdOSUJZQWdBS3c1dWZOZXZUWnQrUkt5d2hoSTUzaGV1N3hPOVMwMFlVaHJnd0FBQUFBQUFBQUVBb0VzUUFBbktjVmF6YnE4ZkZ2eSszMlNKS2lJcDE2L29rNzFhaEJyUkJYQmdBQUFBQUFBQUFJRllKWUFBRE93NUtWUCt2SkY5NlJ4K09USk1WR1IrbUZKMGVvL29VMVFsd1pBQUFBQUFBQUFDQ1VDR0lCQU1pbkg1YXUwOU12dnlldk55T0VMUjhiclplZXVsdDFhbFlKY1dVQUFBQUFBQUFBZ0ZBamlBVUFJQitXclB3NVV3Z2JWeUZXTDQ2OVM3V3FWdzV4WlFBQUFBQUFBQUNBNG9BZ0ZnQ0FQUHB4WGJMR3Z2Q3VQNFN0RkZkZUw0MjlXOVdyVmdweFpRQ1FUMTdKT09xUlRuaGxuUEpLSjd6U2FaOE1qeVc1TGNsalNiNVFGMW5DbUpMc2h1UXdaTmtOS2RxVXl0bGt4ZGd5L2h0bmwyeWhMaElBQUFBQUFCUW1nbGdBQVBKZzNTOWI5Tmh6Yjh2dDhVckttQW43OGxQM3FGcVYrQkJYQmdCNWRNSXJZNDlieG42M2pDT2VqTEFWQmNjbktkMlMwaTBaVWthNHZkZWQ4WHRKc2h1eTR1MnlxamhrVlhkSTVVaGxBUUFBQUFBb2JRaGlBUURJcFEyLzd0QWp6NzZsOUhTM3BJdzlZVjhjZXhjaExJQ1NJODJTOFZ1YWpPMXBNbzU1UTExTjJlYXhaQnh3eXpqZ2x0WktWcHhOVnAxd1dYWENwWEFqNS9NQkFBQUFBRUN4UnhBTEFFQXViTnE2V3c4OS9ZWmNyalJKVWt4VXBGNTQ4azcyaEFWUU1xVDRaQ2E3Wkd4Sms3ek1mQzJPaktOZUdVZlBTR3RUWmRVUGw2K3hVNG8wUTEwV0FBQUFBQUE0RHdTeEFBRGtZUHZPZlhwdzdMK1ZrdXFTSkVWRk9QWDhtRHRWdDNhMUVGY0dBRGx3V1RMWHA4clk1bUtQMTVMQ2E4bjQxU1hiWnBlc3VrNzVXa1F3UXhZQUFBQUFnQktLSUJZQWdHenMzSE5BOTQ5NVhhZFN6a2lTbk01d2pYOThoQkxyMVFoeFpRQ1FEY3VTc1NWZDV0b3prcHNac0NXU1R6SzJ1R1RibVNaZml3aFo5Y01sZzBBV0FBQUFBSUNTaENBV0FJQWc5dTQvb3Z2SHZLN2pKMDlMa3NMQ0hCbzNlcmlhTkt3ZDJzSUFJRHVuZkRLWG5KWnh4Sk8zODhJa1ZaRVVKNm04cEhLU0lpUTUvdmpGS3JsNTQ1UGsvdU5YcXFRVGtvNUxPaXBwdjZUMFhGNG4zWks1OG95czdlbnlkWWlXWXZoQ0FBQUFBQUJRVWhpZWxPMThSQjRBZ0hNY1BucGM5NHgrUlFjUC95NUpjdGh0K3Vjanc1WFVzbEdJS3dPQTRJeWQ2VEtYcCtSK0ZteXNwQWFTYWtpS2w4U0V5NkpoU1RvaWFiZWt6WkpPNXZJOGh5RmZ1eWhaTmNNS3JUUUFBQUFBQUJDY1BlckNQRDA5SVlnRkFPQWNwMUxPYU9Ub2lkcXgrNEFreVdZek5mYkJXOVVocVdtSUt3T0FJQ3hMNXBwVUdjbXVuTWNha3VwS2FpTHBna0t1QzdselFOSkdTZHVVRWRMbXdHcmtsSzlWSk1FNUFBQUFBQUJGTEs5QkxFc1RBd0R3RjJucGJqMzY3RnYrRU5Zd0REMTY3LzhSd2dJb3ZyeVN1VFJGeHM0YzFybzFKQ1ZLYXFHTW1iQW9QaXIvOGF1MXBIV1NOaW5iUU5aSWRzbE05Y25YTGxxeUZVbUZBQUFBQUFBZ0h3aGlBUUQ0ZzlmcjA5TXZ2YWVmazdmNzIrNGRmcTI2WHRvcWhGVUJRRFk4bHN6dlQ4azRrTU4rc0FtU09pcGovMWNVWDdHU09pbGp0dklpU1llQ0R6VjJwTXQwblpLdmMwekdIcjRBQUFBQUFLRFlNVU5kQUFBQXhZRmxXWnI0MWd3dFdmbXp2KzNHYTN1bzM1VWRRbGdWQUdURHE1eERXSnVrOXBMNml4QzJKSWxUeHRlc3ZiS2Q4V29jY012ODRaVGtMYUs2QUFBQUFBQkFuaERFQWdBZ2Fjckg4L1RaMTB2OXgxZGQwVjQzRCtrWndvb0FJQnVXSlhQcDZleEQyRmhKL1NSZFZGUkZvY0JkcEl5dllUWkxTUnNIM0RLWG5jN1YzcklBQUFBQUFLQm9FY1FDQU1xOE9mTVc2NzhmZmVrLzdwRFVWUGZkZnEwTUkwLzdyZ05Ba1RIWHBHYS9KMndWU2RkSWlpK3FpbEJvNHBYeHRhd1NmSWl4STEzbW1qTkZWUkVBQUFBQUFNZ2xnbGdBUUptMmFNVjZUWno4aWYrNGFhTUw5ZmlvbTJTejhTMFNRUEZrN0V5WGtld0tQcUMycEY2U3dvcW9JQlMrTUdWOFRXc0hIMklrdTdJUDV3RUFBQUFBUUpIaktUTUFvTXo2ZWVNMlBmM1NGUG1zalBVY2E5ZW9yR2RHRDFkNG1DUEVsUUZBRUtkOE1wZWxCTyt2TGVrS1pidXZLRW9vbXpLK3RyV0REekdYcDBpbmZFVlVFQUFBQUFBQXlBbEJMQUNnVE5xeDU0QkdqM3RMYm5mRy9vb0o4ZVUxNFlrUmlvbUtESEZsQUJDRVpjbGNmRnJ5Qk5rTXRJcWticEpZVmIzME1wVHhOUTYyVExIYmtybmt0R1N4WVN3QUFBQUFBTVVCUVN3QW9NdzVmdkswUmo4eldhZFRVaVZKc2RGUm12REVDRldLS3gvaXlnQWdPR05MdW95am5zQ2RzWko2aUptd1pZRk5HVi9yMk1EZHhoR1BqQzFwUlZrUkFBQUFBQUFJZ2lBV0FGQ21wS2U3OWRoemIybi93YU9TcExBd2g4WTlPbHkxcWxjT2NXVUFrQTJYSlhQdG1jQjlOa21YaXoxaHk1SXdaWHpOZy93MFo2NUxsZEtZRlFzQUFBQUFRS2dSeEFJQXlnekxzdlRDdnovVWhsOTMrTnNldWVkNk5VNnNFN3FpQUNBWHpQV3BranRJc0hhSnBQZ2lMUWZGUWJ5a3RrSDYwcTJNTUJZQUFBQUFBSVFVUVN3QW9NeVkrc25YbXI5d2xmLzRscUc5MUtWRHl4QldCQUM1a09LVHNjMFZ1QzlCMGtWRldnMktrNHVVY1E4RVlHeHpTV2Q4UlZvT0FBQUFBQURJakNBV0FGQW1mTGQ0amQ2ZFB0ZC8zSzNqeGZxL2dkMURXQkVBNUk2WjdKSUM1V21HcEk1RlhRMktuWTdLdUJmTzVaUE1qVUVDZkFBQUFBQUFVQ1FJWWdFQXBkN0d6VHMwN3JWcC91UEdpWFgwajd1R3lqQUNQYmtHZ0dJa3paS3hKUzF3WDZLa3VDS3RCc1ZSbkRMdWhRQ01MV25zRlFzQUFBQUFRQWpaUTEwQUFBQ0Y2Y0RoWTNwczNGdHl1ejJTcE1vSkZmWFBoNGNwTE13UjRzb0FJR2ZHYjJtU04wQ1Faa2hxVWVUbG9MaHFJV21UcEhOdkZhOGw0N2MwV1EyZElTaXErTEU4NmZJZDNpUGZzWU95VGh5Vjc5UXhLVFZGbGp0ZGxpZE44ckdVTTBvcDA1UmhENWZoQ0pNaW9tVEdWSlJSTGs1bXhRdGtWcW91d3g0VzZnb0JBQUNBVW9zZ0ZnQlFhcVdrdXZUSU01UDErNG5Ua3FSSVo3akdQZm8zVlNnWEhlTEtBQ0Izak8xQlpzUFdsUlJicEtXZ09JdFZ4ajJ4Tld0WFdROWlyZFFVZVhac2xIZjNyL0lkM1NmNW1DR01Nc2puazVXZUtpczlWVW81SWQrUmZYLzJtWWJNdUtxeTFXZ29lNTNHTXB4Um9hc1RBQUFBS0lVSVlnRUFwWkxQNTlQVEw3Nm5IYnYyUzVKTXc5Q1lCMjlSN1JxVlExd1pBT1RTQ2ErTVk5N0FmVTJLdGhTVUFJMFZPSWc5NnBWT2VLVnl0aUl2S1hRcytRN3VsanQ1cGJ6N3Rrc1dNMTJCb0h5V2ZJZjN5bmQ0cjl4cnY1T3Q2b1Z5TkxwRTVnVTFRbDBaQUFBQVVDb1F4QUlBU3FWM3A4L1ZpalViL2NkMzN6WkFTUzBiaGJBaUFNZ2JZNDg3Y0Vlc3BBdUt0QlNVQkpXVmNXK2N6TnBsN0hITEtpTkJyTy9RTHFXdlh5amZvVDBCZWcyWkZhdktYcVdCekFwVlpaYXZMQ082b2d4SGhJeXdjTW5reDJPVVVqNlByUFEwV2U1VVdhZVB5WGY4Z0h5Lzc1Tm4vMmI1anUyVGYxMXp5eWZ2M3EzeTd0MHFNNkc2d3BwM2twbFFNNlNsQXdBQUFDVWRQMmtDQUVxZFJTdlc2LzFQNS91UCsxOTVxYTd1MVRHRUZRRkEzaG43Z3dTeERZcTJEcFFnOVNXdHp0cHNISERMYWxLNmx5ZTJVay9MdldhQlBEdVN6K2t4Wkt0U1g0NzZiV1d2MVV5R015WWs5UUVoWmRwbE9PMFp5dzdIeE10V0plTWJTYmdreTNWS25wMC95YjFsdWJ6N3QraHNLT3M3dEVldStSL0lYcnV4SEswdWt4SEIxaDRBQUFCQWZoREVBZ0JLbFoxN0RtamNxKy83ajVzMnJxdTdiaDBRd29vQUlCKzhrbkhFRTdpUDFTSVJURTBGRG1JUGV5U2ZKTE9vQ3lvYTNwM0pTbC94cFN4MytsOWFEZGt2dkZqaHJmdkpMSmNRc3RxQTRzNXd4c2lSMkVHT3hBN3luVGlrdEZXejVkbStXbWNEV2MrT2pmTHUzYXF3UzNySlZxdGhhSXNGQUFBQVNpQ0NXQUJBcVpHUzZ0SVR6NzJ0MU5TTUI3SHhGY3ZweVFkdWx0MWVTcDg4QXlpMWpLTWV5V05sN1FpVEZGL2s1YUNraUZmR1BaSitUcnZIa25IRUl5dWhsUDM0NS9Vb2ZmVUNlYmFzemRSc3E5cFE0VW5YeUZhcFZvZ0tBMG9tczF5Q0lyb05sN2RaZDZXdC9GVGVmWnNrU1pZN1hXbUxaOGwrcUtYQ1duV1RiS1hzM3hJQUFBQ2dFUEh1R1FCUUt2Z3NTK01tdnE5ZCt3NUprdXgyVTJQL2Nhc3FsbzhOY1dVQWtBOG52SUhicTBneWlyUVNsQ1NHTXU2Um5RSDZUbnFsVWhURVdtNlgwbjZZS2QvQlhmNDJNeVplNFIydWs3MUdreEJXQnBSOHRrcTFGTmw3bER5N2YxSGFrdW55blRvaVNmSnNYaXZmaWFNSzd6eEFoaU04eEZVQ0FBQUFKUU5UaEFBQXBjSzBUK2RyeWNxZi9jY2poMTJyeGcxcWg2NGdBRGdQeHFrZ1FXeGMwZGFCRWlqSVBXSUVDL2RMSUNzMVJhNnZQOGdVd3RxcU5GQmsvOUdFc0VBQnN0ZTRTSkg5Ui92M2xKVWszOEZkY3MyZkppczFKWVNWQVFBQUFDVUhRU3dBb01SYnNXYWozcDArMTMvYysvSjI2dE85ZlFnckFvRHpGQ3cwSzErMFphQUVLaGVrL1dUcENHSXRkNXBjMzM0azYvZ2hmNXVqVVNkRjlycFBoak1xaEpVQnBaUGhqRkprci92a2FOVEozMmI5ZmtpdTd6NlM1VTRMWVdVQUFBQkF5VUFRQ3dBbzBmWWVPS3Avdmp4RmxwV3hsMkppdlpvYU9XeEFpS3NDZ1BOMDJoZTRQVmpJQnB3VkxLeFBDWEpQbFNSZWo5SisrUFRQRU5ZMDVld3dWTTVMcjVkTVcyaHJBMG96MHlibnBkZkwyV0dvWkdZOFJySitQNlMwSHo2VnZKNFFGd2NBQUFBVWJ3U3hBT2N0U1EwQUFDQUFTVVJCVklBU3krVkswK1BQdmFYVEthbVNwUEt4MFhycUg3Y3BMTXdSNHNvQTRQd1lIaXR3UjBUUjFvRVN5Qm00MlhBSHVhZEtrUFRWQ3pJdFIreHNOMWlPeGwxQ1Z4QlF4amdhZDVHejNXRC9zZS9nTHFXdldSRENpZ0FBQUlEaWp5QVdBRkJpdmZMV0ovcHQxMzVKa21tYWV2TEJXNVFRejdxZEFFcUJZS0VabnpOQlRvTGRJKzRpcmFMQWVYY215N05scmYvWTBhZ1RJU3dRQW83R1hUSXRVK3padkZiZW5iK0dzQ0lBQUFDZ2VDT0lCUUNVU1BPK1c2bDUzNjMwSDQrNHFaK2FONmtYd29vQW9BQUZteEZMRUl1Y2hBVnA5NVRjcFltdDFOTktYL0dsLzloV3BZR2M3WWVHc0NLZ2JITzJIeUpibFFiKzQvUVZYOHBLUFIzQ2lnQUFBSURpaXlBV0FGRGk3Tnh6UUs5TW51RS83dHkraFFaYzFUbUVGUUZBQVF1V21mSHVIVGtKZG8rVTNCeFc3alVMWkxuVEpVbG1UTHdpTHIvRHYwOGxnQkF3YllxNC9BNlpNZkdTSk11ZEp2ZWFiME5jRkFBQUFGQTg4ZE1yQUtCRVNVdDM2OGtYL2l0WFdzWUQyU29YeE9tQkVVTmtHRWFJS3dNQUFBWE5kMmlYUER1Uy9jZmhIWWJLY0VhRnNDSUFrbVE0b3hUZTRjK1o2WjRkRytYN2YvYnVQQ3lxc3YwRCtIYzJHUFpGZGtGd3dRMVVWQVRGUFZkeXk3MjBOQzNMcFRSOUs5T3lmSDlXWmxxbVdXbnBtNWE5dWIyYVdpYXBxYm1MNG80TEtDcktvZ2pJdnMzTTd3OWtZRHhuaGdFR0J2SDd1UzR1NXp6UE9jKzVrUUZsN3JudjU5NXRBMWNRRVJFUkVUMmRtSWdsSXFJbnlvbzFXM0h6MGI2d2Nya1VILzNyWmRqYVdKazVLaUlpSWpJOURRck9IdFFleWJ5YVFlNFRhTVo0aUtnc3VVK2dib3ZpYzRmTUdBMFJFUkVSVWUzRVJDd1JFVDB4OWgyS3d1OTdqbXFQWDM5cENKbzFhV0RHaUlpSW5teHF0Um9aR2RubURvTklsRG81SHVyN2R4OGRTV0FaTXR5czhSQ1JrR1hvY0FERm5XblU5K0toVG80M2IwQkVSRVJFUkxXTTNOd0JFQkVSR2VOT3duMThzZkpYN1hGWWgwRHVDMHRFVkVVeE1mRm8zbnc0TEMwdDRPcnFDRGMzWjdpNk91R2RkMTVDcjE0aDVnNnZ5cnAwZVVYdjNNOC9MMEREaGw0bXVVOU16RzNzMlhNQ2UvYWN3TVdMMTNIdTNLK3d0bGFhWk8ybldlSGxrOXJIOGtidElYUDFOV00wUkNSRzV1b0hlYVAyS0xweENnQlFlUGtFTE4xOXpCd1ZFUkVSRVZIdHdVUXNFUkhWZWdVRmhmajNGMnVSbTF1OEw2eWJpeU5tdnptRys4SVNFVlZSVXRJREFFQitmZ0h1M0xtSE8zZnVBUUNtVEJsaHpyQk01c2lSYzNybnNyTnpLNzN1Z3djUHNXL2ZTVzN5OWRhdFJKMzUxYXQvdy9UcHoxZDZmUUkwdWRsUUpkeDRkQ1NCWmZBUXM4WkRSUHBaQmc5QjBZM1RBRFJRSmR5QUppK2JlemtURVJFUkVUM0NSQ3dSRWRWNjM2M2JqdGk0T3dBQXFWU0tEMmROZ0wwdFg5d2hJcXFxcEtRVTBYRWZIM2U5MXp6MzNMK3dmZnRCdmZQRzJMaHhJVWFONmxPbE5jeHB5cFNGMkx4NXI5NzVMNzVZajZsVFIwSXVsOVZnVkhWTDBjMW9RS01HQU1nOC9TRjFjRE56UkVTa2o5VEJEVExQSmxBbHhnQWFOWXJpb3FGbzBjSGNZUkVSRVJFUjFRcE14QklSVWExMjZNUTUvUGJuSWUzeHF5OE9SRUJ6UC9NRlJFUlVoeVFtVmp3UmF3b2xDVXFKSkxqU2F5eGVQQU52di8yU3FVS3FrTGZlR21Nd0VYdjdkaEwrKzkvZEdEZHVRQTFHVmJlbzRxOW9IeXY4TzVvbGhveU1ETmpaMmJFRHgxUG85OTkvRjR6NStQaWdUWnMyWm9qbXlhQm8wckU0RVl2aTcxOG1Zb21JaUlpSWlrbk5IUUFSRVpFK0tha1BzZVNiamRyajBIWXRNWHJJTTJhTWlJaW9iaWxwVFZ4VzhYNnhUdFY2WDduOHlYNC9hRmhZYTRTR0JobzhaOG1TbjJzb21ycEhVMWdJOVlPRVIwY1N5SDFiVjNuTmE5ZXVJU3dzREdmT25ESHEvSWNQSDZKUm8wYXdzckpDMDZaTjBhOWZQN3orK3V0WXRHZ1JDZ3NMcXh5UHNRb0xDekZzMkRCTW1USUZpeGN2eHYvKzl6OUVSVVVoUFQyOXhtS29pUG56NTBNaWtRZytqQ1YyN2Z6NTg2c3ZZRDBHRFJvaytGaTZkR21OeC9Fa2tmdTJBVkQ4dFZZL1NJU21xTUM4QVJFUkVSRVIxUkpQOWlzZ1JFUlVaMmswR255KzRsZGtaR1VEQUp3ZDdmSGU5TEdRc2lxRmlNaGt4Qkt4M3Q3VjN3SzJMclRzblRsekRKNS9mcTdlK1FzWFlyRjc5MUgwN3g5V2cxSFZEZXFVZUVDdEFRQkluYjBnVWRwVmFiMzQrSGowNmRNSHQyL2ZScWRPbmJCOCtYSzg5dHByQnEvNTdMUFA4T0JCOGZkSFRFd01ZbUtLSy8zQ3c4TXhlL2JzS3NWVEVkdTJiY08yYmRzRTQyNXVicmh6NXc0VUNrV054VUpraU1US0RsSW5UNmpURWdDMUd1cjdkeUh6YkdqdXNJaUlpSWlJekk2SldDSWlxcFYrKy9Nd0lzOWUxaDdQZm5NTUhPMXR6UmdSRVZIZEk1YUlyZTYyeEVEZFNNUU9HL1lNM04yZGtaeWNxdmVjSlV2V014RmJDZXJVWk8xanVXZlRLcTExLy81OWJSSVdBUEx6OC9INjY2L2o4T0hEK1A3Nzc2RlVLZ1hYM0xsekI4dVdMUk5kcjZhck0xZXRXaVU2L3ZMTEx6TUpXNGNzV2JMRTNDRUFBRUpEUTlHMWE5ZEtYeS8zYW9hQ3RPSnFkblZxRWhPeFJFUkVSRVJnSXBhSWlHcWhtM2VTc1BLbjdkcmo1OEs3SXFSdEN6TkdSRVJVTjRsWHhESVJhd3lGUW82SkU0ZGc0Y0lmOVo0VEZYVUZkKy9lUS8zNjFWOWxYSmRvSHBZK0w2Vk9YcFZlUjZWU0lUdzhIRmV2WGhYTS9menp6N2h5NVFwKysrMDNlSG5wM3VQMTExOUhibTZ1NkpxaG9hR1ZqcWVzMGFOSFk4T0dEUWJQaVltSndmNzkrd1hqVXFrVWt5ZFBOa2tjRlpHZG5RMk5SbVB3bklJQzhYYTBXVmxabGI1dlFVR0JVZGZiMnBhK1ljL2IyN3ZTOTlObjgrYk4yTHRYLzk3UXhyaCsvVG9zTFMwRjQrKzg4MDZWMWpXVjJiTm5WeWtSVy9iN1ZaT2gvMDBxUkVSRVJFUlBFeVppaVlpb1Zpa3NVdUdUcFQram9LQjQvN1VHOWQzeCtyakJabzZLaUtodVNrcEtFWXlWVnhHN2RldGlxQisxalhWejY0TzB0QXlkK2ZmZWV4a0xGa3dCQUd6YytCZGVmSEdlWUExRGlWZzdPMnRZVzVkV0tXWm41eUVySzhkZ1RPWXlhZEpRZlBiWldtMXl5dExTQXAwNnRVS2ZQcUhvM1RzVXdjRXRJSlZLelJ6bGswZWRXWnJBa1RwNlZIb2RtVXlHZWZQbVllellzY2pPemhiTVIwWkdJamc0R051MmJkTW1XTmVzV1lOZHUzWlYrcDZtdEhUcFV0SEVaNHNXTFhEcDBpVmN1blNwMm1QbzM3Ky9kazluQndjSHFGU3FTcTFqWjFmNTl0SUxGeTdFd29VTHl6MnY3Ti9WM2J0M0szMC9mWEp5Y3BDVFU3V2ZSZVVsc3A5MFVvZlNmei9VVE1RU0VSRVJFUUZnSXBhSWlHcVp0UnQySVRidURnQkFKcFBpZzVrdlFXbHBZZWFvaUlqcUhwVktqZnYzMHdYajVlMFJLNVZLVVpKYkxDb3FFc3dyRkhKdG9sV2laMS92a3NTT21FOC9mUU52dkRGS2V6eGx5a0tzWFBrL2tUaExYL0NmUFBsVGd6R0xXYkJnTlp5Y1NwTkRZOGVHbzJ2WHRtamVmRGl1WHIxVjRmVUFJRCsvQUFjT25NYUJBNmZ4L3Z2ZlZ2aDZqZVpVcGU1YjUrU1dKazBsdHM1VldtcklrQ0U0Y3VRSUJnOGVyRzFQWEZaaVlpSSsvUEJEUkVSRUlDNHVEck5temFyUy9VemwxcTFiV0xObWplamNwVXVYTUdqUW9CcUpJeTB0RFk2T2pqVnlMM3J5U2V6cWxSN2tWYjRLbW9pSWlJaW9MbUVpbG9pSWFvM3psNjdqMTIzN3RNY1RYaGdBLzBZK1pveUlpS2p1T0hVcUdoMDZqQ3YzdkduVEZtSGF0RVdpY3g5OTlCcm16MzlOZTF4VUpLeU9LMXZ0cWxhclJkZXBTR3ZpVTZjdWk0NTM3dHhHKzNqVnFxMUdyMWRpMDZZOU9zZEJRYzNRdFd2YkNxOURwcWNwTEcxdksxRllWWG05Tm0zYTRPVEpreGd5WkFoT25EaWhNeGNjSEl3dFc3WWdPenNienozM0hESXlNdlNzVXJQKy9lOS82MjN6UzFSYlNSU2wzUXpLZmg4VEVSRVJFVDNObUlnbElxSmFJVHNuRHd1WHI5ZTJiR3ZWb2hGZWVPNFpNMGRGUkVSbEtaVzZIUXJLUzhUcTY4SnBiQ0syb0tBUUZ5N0VDc1o5Zk56TGJhRk1UeTVOVWI3MnNjUkN1SjltWmJpN3UyUGZ2bjBZUG53NElpSWlBQUFCQVFIWXZYczNiRzF0TVdyVUtKdy9mMTV3blVLaHdLSkZpNnJVV2xkTTQ4YU45YzVkdTNZTlAvMzBrMG52OTdTcGFndGdzV3IrOGVQSFkrM2F0VlZhdDY1aklwYUlpSWlJU0lpSldDSWlxaFdXLzdBRlNmZUw5NUt5VmxwaXp2UVh1YThlRVZFdFkxd2l0dlJYaktwV3hGNjRFSXY4Zk9HTCtWMjZCQmwxUFQyaHlqNXZwS2I3bGRYR3hnWTdkKzdFK1BIakVSa1ppYjE3OTZKZXZYcVlOMjhldG16Wkluck5aNTk5aHBrelo1b3NCbVBNbURHajBudXgwcE9wdXZhTzFXZzAyTHg1TXo3NDRBUEV4TVRvUFU4cWxlTFZWMS9GMjIrL1hiVWJ5c3A4djZyNUhDWWlJaUlpQWdDK3drMUVSR1ozK01SNS9IVXdVbnM4ZmRJSWVMclhNM0FGRVJHWmcyV1pQYnZWYXJWbzhrQzNJbFk4dVdCc0lqWXlNbHAwdkd4YllxS0tVQ2dVK09XWFgzRDA2RkY0ZUhoZ3laSWwrUGpqajBYUGZmNzU1MnQ4ejloZmZ2a0Z1M2Z2cnRGN0dxdW9xQWdhamNiZ3gwY2ZmU1I2YlhuWGxYeUkrZWlqajdUekpUOTNqTDEyeElnUmtFZ2tGZjRRczI3ZHVrcXRwUy9KWDkzMjdkdUhrSkFRakI0OTJtQVN0a2VQSG9pS2lzS3FWYXZnNHVKU2d4RVNFUkVSRVQwZG1JZ2xJaUt6eXNqS3h0SlZtN1hIM1RxMVFkOGVIY3dZRVJFUjZXTmpVN3BmcDFnMUxQRDRIckg2RXJIR1ZUbWVPSEZSZEp4N3VWSkZaV1ZsYVI5TEpCSzR1cnBpNWNxVmVPZWRkL1JlczJIRGhrb2wzZ3g5dlBMS0szcnY5K0RCQTczVnQ4OC8vN3pSeWN5S2ZpeGJ0a3owbnNIQndYQjBkRFR5YjlnNGMrYk1nVnd1MS9td3RDeHRQKzN1N2k3NHlNL1B4NDgvL29oQmd3WWhLQ2lJMWNMbE9IUG1EUHIxNjRmZXZYdmoxS2xUZXMvejgvUEQ1czJic1gvL2ZyUnB3emUzRUJFUkVSRlZGN1ltSmlJaXMvcjJQNzhoTlQwREFPQm9iNHRaazBmcnJVUWdJaUx6c3JlMzBUNDJKaEZiMVlyWTQ4Y3ZDTVljSGUwUUdLaC9mODJxR2p5NE94SVM3bGZiK2xUelB2bmtFNnhldlJxYk4yOUdjSEN3ZHZ6Z3dZTTFIb3VoTnlHODlkWmJ1SDlmK054emNuTFNteXd0OGZ2dnY0dU85KzdkRzBxbFVuUU9LRTVRZi9ycHA2SnpDeGN1TkhoUE1hTkdqVUpnWUtEZWVXdHJhMEVpVmFWU0lTY25COWJXMWtoS1N0S09IenAwQ1BQbno4ZVNKVXRRVkZTa0hmL3h4eC94NnF1dlZqaTJ1dTdHalJ2NDRJTVBzR0hEQm9PdGptMXNiUERlZSsvaDdiZmZOdmpjSUNJaUlpSWkwMkFpbG9pSXpPWkVWRFFpRHB6VUhzK1lOQUlPZGpZR3JpQWlvc3FxVjg4Ulk4ZUdhNDkzN0RpSXpNd2NuWFBhdDIrQjVzMzlBQUFSRWNlUWtwS3VNMjl2YjRNMzN2Z2MzM3l6U2U5OXBrMWJoR25URmhtTXhaaEU3TU9IV2JoNjlaWmd2SFBuTm9JOXhEVWE4YW92aVNSWWRCd0FMbHpZS0pyUS9meno2ZVhHUmsrT1gzLzlGZlBtellOR28wSG56cDJ4ZE9sU1RKMDZGUUN3WnMwYVhMdDJEVkZSVVRVV2owS2hFQjFmdTNZdDFxOWZMenEzZVBGaXVMbTVHVngzMEtCQm91UHg4Zkh3OXZiV2U5MlNKVXVRbkp3c0dPL1ZxeGQ2OSs1dDhKNWlXclpzaVpZdFcrcWQxMWRobTVxYUNtdHJhNTB4ZjM5L1JFVkY2U1JoQVdEQmdnVVlOMjRjTEN4MDk2d1c0K1RrQkhkM2R5TWkxeVgyZDZKVUt1SGc0RkRoNjZyYi9mdjNzV0RCQXF4YXRRb0ZCY0k5dFV0SUpCS01IVHNXaXhZdGdwZVhWdzFHU0VSRVJFVDBkR01pbG9pSXpDSTdKdzlmZkxkUmU5eTFZMnQwRHdzeVkwUkVSSFZidzRaZVdMOStnZmJZM3I2YjRKelpzOGRqNU1qaTVFdEF3Q2pSUkt3cEdKT0lQWEhpb21oVlY3ZHU3VXdTUTAwNmN1UWM5dXc1Z2E1ZGc5Q3hZeXVkRnM5VWZRNGZQb3dKRXlab24wY0ZCUVdZTm0wYWpoOC9qaDkrK0FIVzF0Yll2bjA3MnJWcmgvdjM3ME11bDhQSHh3ZHhjWEhWRnBOWVJlejU4K2UxeWVISGRldldEUk1uVHF5V1dCSVNFckI0OFdMUnVjcFV3eHFqWHIxNm91TkpTVW1DaExHSGh3YysrZVFUVEpzMlRXZjg5dTNiV0wxNnRkNi9zN0orK09HSFNzVXAxcDFsOU9qUldMdDJiWVd2cTA3UjBkSG8yTEVqTWpNekRaNFhFaEtDWmN1V29XUEhqalVVR1JFUkVSRVJsV0FpbG9pSXpHTGx1dTI0LzZENEJYNTdXeHU4OWRwSXRpUW1JcW9oOSsrbkNhcGhBYUJaTTEvdDQ4ZVRzRUJ4VmEwcEdKT0lQWExrbk9oNDkrNDFtNGpOenkvQWdRT25zWFBuSWV6ZWZSUW5ULzRFWjJmN0NxM3g1NTlIOE1rbi93RlEvTG0zYTljY1hib0VvV3ZYdHVqU0pRZ3VMcWJkaDVPQWpJd01EQjA2RlBuNStZSzVuMy8rR1RFeE1kaTJiUnU4dmIzeHl5Ky9ZTUNBQVZpN2RpMSsvUEZIUVNLMlM1Y3UrUHJycjdYSEZ5OWV4S1JKaytEbzZJaXZ2dm9LelpvMUU0MmhVNmRPeU12TDB4bDdQQkdia1pHQkVTTkdJRGMzVjNDOXBhVWx2di8rKzJyNy85SHMyYk9Sa3lQOE9mRENDeStnUTRjTzVWNXZ5cmlNdVY5WjA2Wk4wMG5RNXVibVBwVnRkbE5UVXcwbVlUMDlQYkZ3NFVLTUd6ZU8vODhtSWlJaUlqSVRKbUtKaUtqR25UNS9EYi92T2FvOWZ1UFZZWEIyck5pTDJrUkVwcUxSYUZDa1VxT2dzQkFGQlVVb0tDaEVRV0VoQ2dzZlBTNG9RbUZSRWZJTENsRlFXUFRvdkVmbkZqMmFmelJYcEZKQnJWSkRyUUhVYWpYVWFoWFU2dUxIS3JVYUdvMm1lRnlqZ1ZyOTZMRmFEYlZhVXp5dkxoNWYzbXhNdFg3TzE2L2ZFWXhKcFZJMGJlcXIvVHRKVFgwb09NZlYxVFFKUTVtc2NvbFlXMXRydEcvZndpUXhHSEx2WGlyKytPTXdkdTQ4aEQxN1RpQXJxelJaOWNjZmgvSFNTODlXYUwyb3FDdmF4MFZGS3B3OGVRa25UMTdDbDEvK0FnRDQ2S1BYTUgvK2E2WUozb0NldzJaVSt6M0tlbmwwT01hUDdsK2o5eXhoYjIrUEw3LzhFaE1uVGhTMHRnV0E0OGVQSXlRa0JEdDI3RUNmUG4xdzRjSUZOR3ZXVEhTL1ZIOS9md1FGRlhmdE9IYnNHS1pQbjQ2OHZEd2tKU1Zod29RSitPU1RUL0RXVzI4SkVsMlA3NFVLQ0ZzVFg3NThHVGR2M2hUOUhENy8vSE85U2Q2cXVuZnZIbmJ0MmlVWXQ3S3l3cUpGaGx1TDEzWmJ0bXpCeUpFalRiN3V1blhyc0c3ZHVncGY5M2dzaHZadk5hVTVjK1pnN3R5NXNMVzFyWkg3RVJFUkVSR1JPQ1ppaVlpb1J1WG1GbURKdDc5cWp6dTJiNG5lWGR1Yk1TSWllbEtwVkdwa1p1Y2dNeXNIdWJuNXlNbk5RNDcyenp4azUrWWpOeWNmT1hsNXlNbkpRMDVlUG5KeThwR1RsNHZzbkh6azVlWWpKemNmMmJtNVVLblU1djUwZEZWUDdrWHJ4bzI3Z2pGZlh3OG9sY1Y3THFhblo2S29TRGVKcEZSYXdOYldXbkJkWlpSWEVhdFNxWEhpeEVYQmVGaFlhNk9xYWF0cXpacnRtRHYzRzlHNTdkc1BWQ2tSSzZaVHAxWVZXcSt5WGg0ZFh2NUpKckoyNDU4MWRpOTlYbnJwSmJpNHVHREVpQkdpbFo4cEtTa29MQ3dFQUczQ016RXhVWEJleVg2YUR4OCt4SFBQUFllMHREVHRYRzV1TG1iTm1vWHQyN2RqN2RxMThQUHowODZKSllBZnI0Z05EUTNGNnRXck1YNzhlSjN4TVdQR1lQcjA2dHV2Mk0zTkRUZHYzc1IzMzMySHBVdVhJaWtwQ1FEdzl0dHZ3OGZIcDlydVN6Vkg3RTBGUkVSRVJFUlU4NWlJSlNLaUd2WERMenVRZEM4VkFHQmpyY1NzS2FQWktvM29LYWZSYUpDVG00K0hHVm5Jek1wRlJsWVdNakp6OERBakd4bFoyY2pNZXZRNE02Zk1jUmF5Yy9MS1g1eEV4Y1RjRm93RkJEVFdQazVNVEJITXU3azVBd0JDUWdLUW5oNE9sVXFGRFJ2K0VwelhybDF6dEdqUkVBQVFIWDBEWjg1Y0ZaeFRYakwxekprck9sV29KWHIyRERaNG5hbjA3eCttTnhFYkVYRWMrZmtGc0xTME1HcXR1M2Z2SVRrNVZlKzhuWjExalgxZU5WbWRXaHNTc1FBUUhoNk9QWHYyWU9EQWdUb0pWQUQ0OGNjZmRWcmk1dWZuSXpWVitMWHk5UFFFQURnNE9PRHZ2Ly9HOE9IRGNmV3E3dlA2NE1HREdEeDRNS0tpb2lDWHk2RitWQUgvdU1jcllnRmczTGh4aUkyTnhZSUZ4WHM0QndZR0N2WTJYYkJnQVZxMWFvWEJnd2RES3BVYStkbUx5ODNOUldSa0pMcDE2NFozMzMwWDA2ZFB4My8rOHgvODk3Ly94ZXpaczZ1ME5oRVJFUkVSRWVsaUlwYUlpR3JNaGVqcjJMYnJrUFo0Nm9SaGNIWG12bmhFZFZWdWJnRWVwRDFFYWxvR1V0TXo4S0RzbjJtWmVKRDJFR25wR2NqSXlqRjdSYXBDSVllRlFnNExDd1VzRlFwWUtPU1FQenEyc0pCRElaZkQwcUo0M0VLaEtEN2Zvdml4aFVJT3hhUEhjcGtNVXFuMDBRZEtIMHNra01vZS9TbVJsRGxIVXVaUENhUlNHYVFTQ1NDK1BhckpYTDE2U3pBV0dGaWFpSTJMU3hETWUzdTdBUURHalJ1QWNlTUc0T0hETE5GRTdMaHhBekJqeGdzQWdNOCtXMXVwUk95QkE2ZEZ4NnNyWVhuL2ZocE9uNzZNM054OERCM2FFMEZCVGVIaFVROUpTUThFNTJabDVXRGZ2a2c4KzJ4bm85WXVyeHEyWDc5T3NMQVFKdWZJZE1MQ3d2RFBQLytnVDU4KzJzclBEei84RUtOSGo5WTVyMlR1Y1NVVnNRQVFFQkNBeU1oSXZQTEtLOWk4ZWJOMnZISGp4dmo5OTkrMUZhOWkxYkNBc0NLMnhQejU4M0hpeEFtY09IRUNXN2R1aGJWMWFmWDUyYk5uOGRGSEgwR2owYUJKa3lhWU1XTUdKa3lZQUJzYkd5TStlMTIvL2ZZYlpzNmNpWVNFQkJ3OWVoVHQyN2VIVXFuRTFLbFRNWFhxMUFxdlZ4dTV1N3VqVjY5ZVZWcGozNzU5Z2pGUFQwKzBiTm15d3RlMWF0VUtibTV1T21QcDZlbHdjbktxVW96bHFlb2JIYytjT2FOdHlVMUVSRVJFUkpYSFJDd1JFZFdJd3NJaUxQbHVvL1k0T0tnNXdwOEpNV05FUkZSWmhZVkZ1SmVTam5zcGFVaE9TY1dEdEV5a3BXWGdRZHJETXNuV1RPVGw1VmRySERLWkZQWjJOckN6c1lhMXRSTFdTc3ZTUDYyS0gxdFpsWXhid2xxcExCNjNzb1MxbFJMS2tzZEtLOGpsVmFzd003bHoraXNvVFVFc0VSc1EwRWo3V0t4MXNZK1BoODV4Zm42QjZOcGxrNHFQdHpjdW9TOFpWVUlzRVd0dmI0UGdZTU5Ka0lyNDl0dk5TRXhNd2VuVGx4RWZud3dBZVBYVjV6QjBhRTlJSkJMMDdkc1JQLzMwaCtpMU8zWWNORmtpZHZEZzdoVUxuQ29sTURBUWh3NGRRdS9ldmRHaFF3Zk1uejlmY0k1WVcyS2d0Q0syaEoyZEhUWnQyb1N2dnZvSzc3NzdMdno4L0xCLy8zN1VyMTlmZTA1RkU3RlNxUlMvL1BJTHpwdzVBMzkvZjUyNTk5OS9YMXRkR3hzYml6ZmZmQlB6NXMzRG1qVnJNR3pZTUwyZmMxa3hNVEdZUG4wNmR1L2VyUjE3NFlVWEVCVVZaZEk5UktkUG40NTU4K1laUEdmU3BFbjQ3YmZmQk9ObnpweUJ0N2UzM3V1S2lvb2drVWhFOTVoV0twWGF4MTI3ZHNYZXZYc3JFTFdRV0JLemI5KytXTHQyYllXdisvREREekZpeElncXhVTkVSRVJFUkU4dUptS0ppS2hHYk5pK0Q3ZnZGci9RclZSYTRsOXNTVXhVYTJYbjVDSDVmaXFTN3FVV0oxdnZwU0VwSlJYMzdxY2grWDRxVXRNelJWdHVWb1dOdFJJTzlyYXdzN1dHZzUwTjdPMXNZRzluL2VqWUZ2WjJObkN3c3k1T3ZOcGF3OTdlQnRaS1MvNGNxYVJyMTRTdGlWdTNMazMreE1XSkpXTGRkWTV6YzhVVDdRcEY2YThZaFlYQ1pGUnhJc1Z3NGx0c2Y5aEdqZXFYZTExWjVUMUh2L3R1aTJETTE3YzA0ZGF2WHljRGlkaC84TjEzYzR4Ni9wMDhlVW52bkZRcVJYaDRXTGxya0drMGFkSUVodzhmaHJPenMvWnJaOHpYc0ZPblRnYm5ZMkppRENZUXk1bzllN2EyL2U5SEgzMmtreEIyY1hGQm56NTlkTTQvZlBnd2R1M2FKVmduTHk5UHA2MXllVWFQSG8welo4NEk0bjdqalRmS1RTNVdoSldWRlZ4Y1hBeWUwNlpORzlGRTdOV3JWL1ZXWU9ibjUyUFVxRkVvS0NqQXhvMGJZVzl2YjFROFRabzBRVjZlYWRyWWI5Njh1Y29KWGlJaUlpSWlldm93RVV0RVJOWHVibUlLZnQ1YzJyNXl3dlBoOEhCMU5tTkVSRSszZ29KQ0pOeDdnTHNKOTNFM0tRV0p5UTkwRXErbTJudlZ5c29Dem83MmNIWnlRRDFITzlSemNvQ1RrejNxT2RuQjJkRWU5WnpzNGVSb0J3Yzcyd29sMktocWJ0OU9FdXkvYW1scGdaWXRTeXRpeFNwbW16VHgwVG5PeXhPdmlDMjdkNnBZUmF3eFgrdm5udXVCMWF0MUV6Vm56MTdEMXExL1k5aXdad1RucDZabTRNS0ZXSncvSDRNTEYySng0VUlzTGw2OFh1NTlIdWZuVjVxSTdkdTNJNlJTS2RScVlkdnN4TVFVUkVaR0l5UWt3T0I2R28wR3g0OWYwRHZmc1dNZ1hGellvcjhtR1pzd3JTM2VlKzg5MGZFWk0yYkF4OGRIZEU3TXQ5OStpODZkT3d1ZXordldyVVAvL3YzeC9QUFBWeW5PaXREWDN2ZklrU09DZHRFQWtKMmRqZWVlZTA2YkJPM2N1VE4rLy8xMytQcjZsbnV2TzNmdUlEL2ZOTjBaY25KeWtKTWozTHVhaUlpSWlJaklFQ1ppaVlpb1dtazBHaXo5ZnBPMktxcXhYMzBNSDhBMmpFVFZyV3l5OVU3aWZkeE5UTUdkeEh0SVNFckJ2WlQwS2xXMHl1VlN1TGs0dzYyZUU5eGRuZURpWEp4c2RYWXFUcTQ2T3haL1dGbFpsTDhZMWJnTEYySUZZd0VCalhUMmJSVnJwK3Z2cjV2MDBWY1JhMk5UMmlKVXJEMXJlZnZEQXNEY3VST3hkdTFPUVNKMzFxeWxHRGl3cTA3NzQwV0wxdUc5OTc0dWQwMWp1TG1WdmtuSXhjVVI3ZHMzUjJSa3RPaTUyN2NmTERjUmUvWHFMYVNtWnVpZEh6U29XK1VDcGFmQ2hnMGJjT1RJRWNGNHZYcjFNR2ZPbkFxdDFiRmpSN3p4eGh0WXZueTVZRzdLbENubzNMbHpoUks3aFlXRm91UEdWQmkzYmR0V2RQenc0Y09Dc1ljUEgyTEFnQUU2Znc4WEwxNUVTRWdJdG0vZmpvNGRPeG9aTVJFUkVSRVJrWGt3RVV0RVJOWHE3OE5uY1ByY1ZRREZMODc5YS9Kb1ZyNFJtWWhhbzBGaWNpcHV4U2NpUHVHZXlaS3Qxa3BMdUxrNXc4UFZDUjZ1em5COTlLZUhxeE5jWFoxUXo5RWVVaW0vajU5VVlvbllkdTJhYXg4bkpUMUFVdElEd1RsTm0rcFduMlZuNTRxdWIydHJyWDBzMXBxNHZQMWhBYUJoUXkrTUdORUxHemI4cFROKzYxWWlmdmhoRzZaTkc2VWRzN1pXUG41NXBUMitWdi8rWVhvVHNUdDJITVFubjB3MXVONnhZK2NOemc4YzJMVmlBVktWTEZxMENQSHg4WGp0dGRmUXVuVnJjNGRqVUc1dUx0NTk5MTNSdVhuejVzSEJ3YUhDYTM3NjZhZllzV01IYnQ2OHFUT2VucDZPbDE1NkNYLy8vYmZSUDl2MUpXSVZDb1hvZUZuKy92NXdkblpHYXFydVh0aG56NTVGZkh5OE5pRWNIeCtQUVlNRzRkeTVjNEkxN3QyN2g2bFRwK0xVcVZOUDVMOUhscGFXbURadFdwWFhTVXhNeE5hdFcwWG5xcnErcTZ0cmxhNG5JaUlpSXFKaVRNUVNFVkcxeWN6T3dUZi8rWi8yZUZEZnptalJ0UHcyY2tTa1M2UFJJRGtsRFRkdkp5RXVQaEczU3Y2TVQwSitnZmlMNFliSTVWSjR1Ym5BeTlNRjNsNXU4SFNyQnc4M1o3aTdPc0hkMVJtMk5sYlY4RmxRYlNIV3NqYzBORkQ3K015WnE0SjVSMGM3ZUh1NzZZdzkzdDY0Uk5sRXJGaHJZbU1xWWdGZzVzeXhna1FzQUN4ZCtsOU1tVEpDbTN3eFpXdGZtOGVlKy8zN2gySEJndFdpNTE2OGVCMXhjUWxvMk5CTDczckhqdWx2Uyt6cjY0bkF3TWFWQzVRcVpmZnUzVGh3NEFDKytlWWJ0R3ZYRGlOSGpzVGF0V3ZSdUhIeDEySE9uRG1DcXN3T0hUcmd5eSsvMUJtN2RPa1Mzbnp6VFRSdTNCaWZmLzQ1bkp5Y0JQZEtUazdHaUJFakJPTWZmUEFCK3ZYckJ3Qm8wS0NCM2xoTGtzYVBhOWFzR2FaT05md0dBSDFzYkd6dzNYZmZJVHc4WERCMzhPQkJMRjY4V0x0L2JYa0tDc1JiazF0WUdOY0pvV1BIam9LOWJ6VWFEYlpzMllLWk0yY2lNaklTZ3djUFJsSlNrdWoxZ1lHQnczdFN6QUFBSUFCSlJFRlUyTDE3ZDdsSldHUDNoLzN6enoveDdMUFBpczV0M2JvVlE0Y09OV29kWTFsWldXSEZpaFZWWHVmdzRjTjZFN0dtV0orSWlJaUlpS3FPaVZnaUlxbzJQL3o4TzlJZVpnRUFuQnp0TU9uRmdXYU9pS2gyMDJnMFNFbDlpSnZ4aVlpN25ZU2J0eE1SRjUrRVczY1NrWnNyL3FLM1BpWEoxdnBlcnFqdldmemg0K2tLTHc4WHVMczZQWkVWUkdRYXAwOWZGb3lWYmJGNzhPQnB3WHliTnY0QWdONjlwMkxmdnBNRzErL2NlYUxCZVdNVHNTRWhBUWdLYW9xelo2L3BqRisvZmdkLy9YVWMvZnVIQVFEcTFhdDRaYUMrdU96c3JIWEdRa01ENGVSa2o3UTA4ZmJDdTNjZnhaUXB3bVJiQ1VNVnNheUdyVmtxbFFxUmtaSGE0NmlvS0VSRlJhRlhyMTdhdlVmRldtbjcrL3VqUzVjdTJ1UEl5RWk4Ly83N0tDd3N4SlVyVnpCNThtU3NYcjFha055OGZsMThqK0tBZ0FDZDljVGN2SGtUbjMvK3VlamNzbVhMaktvNjFhZGtQOWdOR3pZSTV1Yk5tNGQrL2ZvaEtDaW8zSFhTMDlORng1Vks0eXJVZS9ic0tVakVBc0NtVFp2ZzdlMk44ZVBISXpkWHZPcStkZXZXMkxkdkgxeGNYSXk2VjNrZVBIaUFWMTk5VlhSdTFLaFJKay9DRWhFUkVSSFIwNFdKV0NJaXFoYlJWK093ODYvUy9ieW1UUmpHS2p1aU1sUXFOVzdmVGNhMUcvR0l1WEVIMTI3Y3dZMmJkNUdkWTF6MVRnazNGMGY0K1hpaWdiYzdrNjFVcnF5c0hGeTdkbHN3L3UyM203RjgrVHV3c0ZEZ3I3K09DK2JidG0wdUdLc3NZeE94QVBEeXk0UHcxbHRmQ01aLy9UVkNtNGl0YkVWc2FHZ2dRa01EMGFaTlV3UUZOVVZBUUNOWVd1cFc4OGxrVXZUc0dZeXRXLzhXWFNNaTRwamVSR3g2ZWlhaW8rUDAzbi9nUU1QSnVLZWFWQXFvMWNXUDFVV0F0T3EvdHA0L2Z4N1oyZG1DOGQ2OWUyc2ZKeVltQ3ViZDNkMjFqK1BpNHRDclZ5OWtabVpxeHhJU0V2RHNzOC9pOWRkZnh4ZGZmQUViR3hzQStpdEdqVW1pVHA0OFdUUUpPWGp3WUcwMWJWVjg5ZFZYaUlpSVFGcGFtczU0WVdFaHhvMGJoMU9uVHBWYjJmcDRXK0VTam83R2ZULzI3ZHNYNzd6emptRDgrUEhqR0QxNnRON1crbTNidHNXZVBYdFFyMTQ5dldzYnMwK3RzVFp0Mm9STm16YVpiRDBIQndlOVNldzZRVlhtelF4UzQzL1dFeEVSRVJIVlpVekVFaEdSeVJVVnFiSGt1NDNhNC9adG11R1pMbTNOR0JHUmVSVVVGQ0x1ZGlLdTNianpLT2thajdqYmlTaW9RRnZoa29Tcm40OEhmSDA4MGRESEF3MTgzR0ZqWmJyOU1hbnVPMzgrRnVxU0JGY1pxMVp0eFlVTHNWaTVjcTZnQWhVQU9uVnFaYklZS3BLSUhUR2lsMmdpZHNlT2Y2QlNxU0dUU1N1ZGlGMjllcDVScllHN2RXdXJOeEg3OTkrUktDd3Nna0loL0xYcW4zL09pUDVkQThWNzBmYm9FVnl4Z0o4aUVya2xOQVhGaVVoTlFUNGt5cXIvMm5yMDZGSFI4YktKMk9Ua1pNRzhoNGVIOW5IRGhnMnhhdFVxdlBiYWE4akt5dEk1YjlXcVZiaDI3UnIrL3J2NHVhSnZEOVh5RXB6cjE2OUhSRVNFWU56UzBoSkxseTQxZUsyeDNOM2Q4Zm5ubjJQU3BFbUN1UXNYTHVERER6L0VaNTk5Wm5BTmZTMkRuWjJkallxaGRldlc4UEh4RVcyL3JDOEpXOUxPMk1uSkNjZU9IVU9uVHAyTXVoZlZIRTFoNlp2SkpBcmoybFFURVJFUkVkVjFUTVFTRVpISi9lK1BBNGk3WFZ4Vm9sRElNZk8xVVNhdFRpQ3F6WEp6Q3hBYkY0OXJjWStTcnRmamNldE9zdDZFek9QY1hCemg2KzJKaGcyS0U2NStQdTd3OWZGZ3dwVk1JalEwRUMrL1BBaHIxKzRVekIwOWVoNGRPb3dUVFlKMDd0ekdaREhJNWNiL0NsSy92aHZhdFd1T3FLZ3JPdVBwNlprNGUvWXEycmR2SVVqRU5tbmlnMDZkV3FGVHA5YVlPdFZ3TXNrWTNidTMxenVYbVptREkwZk9vVWNQNFRuNzk1L1NlMTN2M2lGUUtwbWswRWVpc0NoTnhCYm1RcUswcWZLYS8venpqMkRNeWNrSjdkcTFBd0NrcGFXSjdpZGF0aUlXQUY1NDRRVzBiOThlUTRjT1JYUjB0SGJjeDhjSHExZVg3aWRjbVlyWWxKUVV6Snc1VTNSdTl1elphTlNva2Q1cksrcVZWMTdCanovK0tKcWdYcng0TVFZUEhveXdzREM5MThmRXhJaU9lM3A2R2gzRHFGR2o4TVVYd2pkYWlCazJiQmpXcjE4UEt5c3I1T2ZubzFldlhtalZxaFUrLy94emRPL2UzZWg3VXZWaUlwYUlpSWlJU0lpSldDSWlNcWtIYVJsWXQrbFA3ZkdMSS9xaXZxZHA5dkFpcW0wMEdnM2lFKy9qOHRXYmlMNTJDNWV1eGlIdVZnTFVlcXA1eXBKS0pHaFEzeDMramJ6UnBKRTNtamIyUmhNL2I3YndwbW9sazBueG4vOThDSHQ3R3l4Zkx0d2pNajlmbUR4cTFLZys2dGQzTTFrTUZhbUlCWUJubnVrZ1NNUUN3SkVqNTlDK2ZRdFlXeXN4Yjk2cjZOQ2hKVHAxYXEyVG1EVkZJcloxNnlad2RMUkRlbnFtNkh4RXhESFJST3lCQS9vVHNRTUdzQzJ4UVZZMlFQWkRBSUFtS3hXd3Evci9JdzRkT2lRWTY5R2poN2FGdTc0S3o3SVZzU1dhTm0yS2t5ZFA0cFZYWHNIR2pSdmg3ZTJOL2Z2MzZ5UktLMU1SKythYmJ5SWxKVVV3M3F4Wk04eWRPMWZ2ZFpVaGtVaXdjdVZLdEd2WFRyQTNybHF0eHZqeDQzSCsvSGxZV1luL20zVHg0a1hSOFlZTkd4b2RnNysvdjFIbnpabzFDNHNYTDlaK3JZNGNPWUxjM0Z5Y1BIa1NQWHIwUUw5Ky9mRHh4eDhqT0xpNHl2eng1UG5qTkJvTjd0MjdKem9ubDhzTnRqMHVLejA5SGZuNStZSnhXMXRiYll2cXh6azRtR1pQNjlwS2svbWc5RUJwYTc1QWlJaUlpSWhxRVNaaWlZaklwSDVZdnhPNXVjVXY1TmYzZE1FTHovVXljMFJFcHBPZGs0Y3JNYmR3NmRwTlJGKzlpY3ZYYmlFalM3am40T1BrY2lrYU5xZ1AvNGIxNGQvWUIwMGJlYU9ScnhlVWxxd1dvWm9ua1Vpd2JObmJzTGUzd2NjZnJ5bjMvSDc5U3R0Lzl1d1pEQmNYUjJnMEdtemF0RWR3cnI5L0E3UnJWN3FmN05HajV4QWZyOXZ1dGFLSjJLNWQyMkxKa3A4RjR4Y3V4R29mLzkvL1RhN1FtaFVobFVyUnBVc1FmdjlkbU1nRGdOMjdqMkxod2pkMHhsSlRNM0R1bkhqRklNQkViSG1rZHM1UXB5UUFBTlRwU1pCNU5xM1NlakV4TWFMN3YvYnMyVlA3V0d3ZUFQcjM3MS91K25mdTNFR1RKazJNaXFWWHI5TC9GMTIrZkJuTm14ZC92L3p5eXkvWXNFSDQ1Z2lKUklMdnYvOGVscGFXUnExZkVhMWF0Y0piYjcyRkpVdVdDT1ppWTJQeC92dnY0OHN2dnhTOTlzQ0JBNEl4T3p1N2NwT2dBSER2M2ozODYxLy93dnIxNncyZUo1UEpzSHo1Y2t5ZE9sVm5mTThlM1o4OUVSRVJpSWlJd0xWcjErRHY3NjgzcVE0QUtwVUtyN3p5Q3RhdFd5ZVlrOHZsMkxScEU0WU9IVnJ1NTdCcTFTcE1uejVkTUY2L2ZuMmNPSEVDOWV2WEwzY05VeEJMQkp1VCttSHB6M3VwdlhGdHFvbUlpSWlJNmpvbVlvbUl5R1F1WDd1RmlQMG50Y2R2VEJ3dXVtOGUwWk5BcmRIZzlwMWtYTG9haCtpck54Rjk3U1p1M1VuV3UzZGRDWVZjaGlhTnZOR3NjUVA0Ti9KQjAwYjE0ZXZqQ1VVRmswOUUxVzNCZ2ltd3NyTEUrKzkvYS9DOHJsMUw5L2grLy8ySkFJQkxsMjZJSm1LblRoMkJ0OTRhb3owZU1lTGRLaWRpUTBJQ1JNZXZYYnRkb1hXcW9sdTN0bm9Uc2VmT3hTQXA2UUU4UEVxcjZBNGVQSzMzWjBWUVVGT1RWaGpYUlJLSDByOUxkVnBDbGRjN2VQQ2c2UGd6enp5amZXd29lVmZkYnQrK2pXblRwb25PdmZMS0sraldyWnZCNjQxdGZTOW0vdno1MkxoeG8raGVyY3VXTGNPSUVTTUVMWXFqb3FJUUd4c3JPTDlkdTNZR3Q2SW9MQ3pFZDk5OWgvbno1eU10TGEzYzJQcjM3eTlJd2dMQWI3LzlKaGp6OWZVdHQ4STJMeThQWThlT3hkYXRXMFhuWlRJWnZ2bm1HNXc2ZFFxaG9hRUlDUWtSVkVRbkpTWGhuWGZlRVUwaTI5blpZZGV1WFRXV2hBVWcrblVEb0swZXJtbGx2MThsVE1RU0VSRVJFUUZnSXBhSWlFeEVyZEZnMmVvdDJ1UFFkaTNSc1gxTE0wWkVWREZxalFZM2J0N0Z1VXZYaXoraVk1R1JXWDYxcTRlYk0xbzI5ZE4rTkdsWW4yOUFvQ2ZHM0xrVFlXV2x4S3haNGxWdkFEQno1aGRvMk5BTEhUdTIwbzRkUG54VzlOejI3VnZvSEJjV0Znbk9xZWozaDRkSFBUZzQyT0xod3l5ZDhjUkVZUXZYNm1Kb24xaU5Sb08vL2pxT2NlTUdhTWNPSERpdDkveUJBN3VhTkxhNlNPcGNXbFZabEhnTlZhMEZmYnlDRWdCY1hWMFJFRkNhNU5kWEVWc1RYbjc1WlR4OCtGQXc3dVhsaGNXTEY1ZDcvWjA3ZC9UT0dVcU1Bb0NOalEyKy9QSkxqQnc1VWpDblZxc3hhZElrWExod1FTZXh0MkxGQ3RHMU9uYnNLRHF1MFdpd2VmTm16SjA3Rjlldlh6Y1lUMWwvL1BFSHRtN2RpbUhEaG1uSHJsNjlpaXRYaEszS3k2dGlUVTlQUjNoNE9JNGZQNjczblB6OGZPemJ0dy83OXUzVGpqVm8wRUNibE0zTXpNU1hYMzZKckt3c3diV3VycTdZdG0wYldyZHViY3luWmpMNnFvcnQ3T3hxTkk0U1JRbFh0WStsenNLMjNrUkVSRVJFVHlPK1NraEVSQ1lSc2Y4a3JzWVdWeWZKNVZKTW0xaCtXemNpYzFLcjFZaU51NHV6bDJKeDdsSXN6a2RmUjFaMnJzRnJsSllXYU5ha0FRS2ErcUZGVTErMGJPWUhaMGY3R29xWXFIck1uRGtHaHcrZnhkYXRmNHZPSnllbm9rZVAxN0ZtelR5TUhSc09BRGgwNkl6Z1BLbFVpclp0bSttTWlTVmlMU3dVRlk3UjJkbGVrSWk5ZjcvOGlqcFRhZGV1T1d4dHJaR1ZsU002djN2M1VaMUViRVRFTWIxcnNTMXgrYVF1UG9CVUFxZzFVS2NtUUpPWENZbXljb2tsalVhRHYvOFdQcmU3ZCsrdWMyek9pdGk1YytjaUppWkdrRkJkczJZTkhCMGQ5VnhWNnV1dnY5WTdaMjF0WGU3MUkwYU1RTisrZmZIWFgzL3BqUGZvMFFQTGx5L1hTY0xHeE1UZzU1K0ZyY0lCWU1pUUlUckhLcFVLR3pac3dHZWZmYVozVDlueWpCOC9IbjUrZm1qWHJoMEEvWW5IVWFOR0dWekgwZEVSTzNmdVJHUmtwTTVIY25LeXdldHUzNzZOMjdkdlkvUG16WHJQYWRXcUZYYnUzQWxmWDk5eVBodmovZlBQUDNqdzRBSGMzZDNoNXVZR2UzdDdLSlZLS0pWS2FEUWF4TWJHWXZIaXhUcEo0N0pjWEtxK3IzSkZhWEl6b1U1NzlJWUdxUlJTMTVxckRDWWlJaUlpcXMyWWlDVWlvaXJMenNuRER6L3YwQjZQR05BVFBsNXN1MGkxaTBxbFJzeU5lSnlOanNYWkM3RzRlUGtHc25QekRGN2o1ZUdDVnMwYm9XVXpYN1JzNm9lR0Rid2drNW1uM1I5UmRibDY5WmJldHJzbDh2TUw4T0tMODNEelppTG16cDBnV3ZIWnRHa0QyTnBhUDNaZG9lQTh5d3J1alp5WFY0Q0VCR0gxYTI1dXplMk5LSmZMRUJiV0duLzlKYXltOC9GeGg2K3ZwL2I0NXMwRVhMMTZTM1FkRnhkSHZhMldxWlJFb1lDMG5oZlU5KzhDMEtEbzFua29tbld1MUZwbno1NUZTb3J3K2ZONEluYkdqQmtZTzNac3BlNGg1cnZ2dnNQMzMzOHZHRDkyN0JpVVNpVUFvR0hEaGdDQTNyMTc0OEtGQzVnOGVUSTJidHdJQUhqOTlkZDE5cWZ0MXEwYkNnb0s0T0hoQVFjSEIxaFpXVUVxbGVMczJiTTRka3c4OFc5cGFRa0hCd2VqNHYzNjY2L1JxbFVyRkJRVXdNZkhCMHVXTEJGTmJyNzU1cHNvS2hLK3djTFB6MDliRVp1V2xvYTFhOWRpeFlvVnVISGpobEgzZDNaMlJtcHFxbUE4S3lzTDNidDN4d2NmZkFDcFZJcEZpeFlKem1uVXFCRTZkZW9rR0grY2k0c0x3c1BERVI0ZXJoMkxpNHZEOGVQSEVSRVJnUzFidGlBN3UveE9HR0l4ZnZEQkJ3Z0pDVUZJU0FpQ2dvS3F2S2Z2NmRPbk1XdldyRXBmMzZaTm15cmR2ektLYnAwRFVOeVNYVnJQRXhKNXhYN1dFeEVSRVJIVlZVekVFaEZSbGYyMGFUZlNIbFVxT1R2YTQ4VlJmYzBjRVZGeEZkVGR4QlJFbnIyQ1UrZXU0TXpGYThqTkxUQjRqWStYRzlvRU5FR2JnTVpvM2JJSjNGektyMFFpZXRKTm43NFlCUVhDaEtrWWxVcUZRNGZPNE83ZGU0SzU0R0JoTy9yOGZPSDNuRkpwL0l2elJVVXFmUERCdDZMcnFGUXFvOWN4aGU3ZDIrR3Z2NDdEenM0YVBYb0VvM2Z2RVBUdDJ4SE5tL3ZwbkxkN3QvNXEyUER3TUxQdDNmaWtrZmswZjVTSUJRcGpqbGM2RWZ0NGxXZUp4eE94M3Q3ZThQYjJObXJON094c0tCUUtXRmdJbjh1RmhZVTRkKzRjOXU3ZEs1aXp0N2ZYMjc3WDBkRVJHelpzd0RQUFBJT3Z2LzRhUzVZczBabHYxcXdaVnE5ZWJWUjhKVnExYW1YMDg2MXAwNlo0Ly8zM1VWaFlpRGx6NW9oVzB2NzAwMCtJaUlnUXZYN216Sm1RU0NSNC8vMzNzWFRwVXVUbUd1NHdVY0xkM1IxTGxpeEJuejU5MExKbFM3M0oyUGZlZTAvdkdoTW1UREI0RDQxR2c5VFVWQ1FuSnlNcEtRbDM3OTdGclZ1M2NQUG1UY1RGeGVIS2xTdElTS2o4WHNSeGNYR0lpNHZUVnVzcUZBcTBhZE5HMjlJNE5EUVVUWnMyTGJkTmRGbTllL2V1ZER5bXVMNHlDbU5MMzZnaTgybGU0L2NuSWlJaUlxcXRtSWdsSXFJcXVYVW5DZi83NDZEMitMVnhnMkJqcFRSalJQUTB5OHJPeFprTE1ZZzhld1dSWnk4ajZaN3dCZDJ5L0x3OTBDYXdNZHEwYklMV0FVMVF6NGx0aHVucDh2MzNXMFdyUE1YWTJWbmp6VGRIWSs3Y2IwVG4rL2NYVnFUbDVWVThFYnR3NFkvNDhjY2R5TXNyd0sxYmljalcwekxjM3Q3R2lLaE41OFVYbjBXUEhzRUlDUW1BWEM3VGU5N3UzVWYxenJFdHNmSGtmaTFSZUdZL29GRkRsUmdEOWNON2tEcFV2TnZHSDMvOElSaHpkblpHWUdCZ3BXTWJNMllNZHV3bzdnUWlsOHNobDhzaGs4bWdWcXNOSmlDRGc0UExYZnUxMTE3RHhJa1RJWmZyL3FyZXYzLy9DaWRpaHc4ZlhxSHpQL3p3UTcxenNiR3hlT09OTjBUbjNOemM4TW9ycndBb1RuQi8rdW1uNWQ3THdzSUNVNmRPeGZ6NTg3VlZ1eXRYcml5M3hiRFlPcSsrK3FyTzJOcTFhN0ZxMVNxa3BhVWhQVDBkcWFtcEtDdzA3czBtaGxoWldhR2dvS0RjTjRFVUZoYmkxS2xUT0hYcUZMNzVwdmpucGFPakkvYnYzNCtnb0NDajd0V3FWU3U0dTd1WDJ6cFpqSU9EZzBtcnU0MmhmbmdQcXNUWTRnT0pGUEtHd2pmbUVCRVJFUkU5clppSUpTS2lTdE5vTkZqeG4yMVFxZFFBZ0JaTmZkR25ld2N6UjBWUEU3VmFqU3V4dDdXSjE4dlhia090VnVzOXY1R3ZGNElDbXp4S3ZEYUdvNzF0RFVaTFZMdEVSOS9BVzI5OUlUb250aC9xbENrallHTmpoUzFiaEhzU3l1VXkwU1JqWnFhd3phZTF0ZUUzNnlRbFBVQkN3bjJENXdDQWo0OUh1ZWVZVW9NR0htalF3UEE5Q3d1TDhQZmZrYUp6Y3JrTS9mcVYzejZWaWttc2JDRHphZ1RWM1ZnQUd1U2YyZzZyWHBNcXRFWmFXaHFPSGhVbXhydDA2VktoNnNUSERSbzBTSnVJTFNvcUVtM1ZLK2FsbDE0eTZyekhrN0NBc0lLM1BENCtQcGcyYlZxRnJqRWtNek1Uam82T3lNek1GTXd0WExnUU5qYkZiNHpvMjdjdkprK2VqSlVyVjRxdUk1Vks4Y0lMTCtEamp6K0duNStmenR6SWtTUHg5dHR2QzZxQkRaa3dZUUk4UEhTL0wzdjI3SWxKa3lZWi9YVXhwSDc5K3VqYnR5OEdEeDZNZnYzNklTOHZEM3YzN2tWRVJBUWlJaUlFKy9ycU0yREFBS09Uc0NYQ3dzS3diZHUyQ3NlOFlzVUsyTnZYN0J2TDhrOXRSMGxiWXBsWEkwaVVOZnRHR1NJaUlpS2kyb3lKV0NJaXFyVGpwNk54NnV3VjdmR01WMGRBV29VWE5vbU1rWnFlZ2VPbm8zSHl6R1djUG5jVldYcXE1WURpVnRrZGdwb2pPS2daMnJkcERpY0hKbDZKQUNBdExRUERoNytyZDUvVlRacytRMFRFTVN4YjlpdUE0aXJXV2JOZXhMcDF2eU1sSlYxd2Z2ZnU3ZUhvYUtjenBsYXJrWndzckVwL2ZCL1p4N1Z2M3h5UmtkSGxmZzRkT3hxdWFEVDBwb3pxY3VUSU9XUm01b2pPaFlXMUVmd2RrV0dLRmlHUEVyRkEwWTNUVUxYdUM1bXJyOUhYMzdsekI0R0JnVGgzN3B6T2VKY3VWYXRNSGpCZ1FJV3ZHVE5tRE1hUEgxL3BlN3E0dUtCeDQ4YTRmdjE2dWVjMmFOQUF2Ly8rTyt6c1RQZDhhOXUyTGFLaW9qQnk1RWdjT0hCQU94NFNFaUpvRGJ4bzBTSnMyN1pOcDVwVG9WQmd6Smd4ZU8rOTk5Qzh1ZjYydFo5Ly9qa3lNakpFOTlkOW5MT3pNLzc5NzM4THhuMTlmVEZtekJqODlOTlBSbnhtcGFSU0tabzNiNDdnNEdCMDd0d1pYYnQyUllzV0xYVE9zYkt5d3NpUkl6Rnk1RWdBUUhSME5DSWlJckJyMXk0Y1BIaFF0UExXMDlNVFgzLzlkWVZpQVlDT0hUdFdLQkZyWjJlSDVjdVg0OFVYWDZ6d3ZhcENkZjhtaW02VTdodXVhQkZhby9jbklpSWlJcXJ0bUlnbElxSktVYW5VV0xsdXUvWTQvSmxRTkd2U3dJd1JVVjJsMFdod0t6NEpoeU12NG1qa0JWeStka3Z2dVFxRkhLMWJORUtIdGkzUUlhZzVHamJ3ckZMVkUxRmRsSmRYZ0VHRFp1TEtsWnVpODcxNmhTQThQQXpoNFdFb0xDekN0OTl1eHNTSlErRGk0b2hGaTlhSlhqTmtpTEJhYi9ueURYajRhUC93c3NwTFJ2YnIxd21uVGwyR1JxTXhlTjY0Y1FNTnpzZkdHbGVwQmdBM2J5YWdZY1BCUnA5ZkdmLzhFd1dKcFB6V3RBQ1FtZmxQdVFucnA0SFUzUWRTTjIrbzc5MEJvRUgreWYvQmVzQXNvNjl2MWFvVnpwNDlpNFNFQlB6eHh4L1l2SGt6OXUvZmo2NWR1MVlwTGs5UFQ3UnUzUnJuejUvWGU0NUNvWUMzdHpjNmRPaUFsMTU2Q1FNSEduNitHaU0wTkJUWHIxK0hSQ0tCWEM2SHBhVWxySzJ0WVdkbkJ4Y1hGL2o2K3FKSGp4NFlOMjZjdGtMVmxGeGNYTEJueng1TW1USUZxMWV2aHBXVkZkYXRXeWY0ZDliZTNoNkxGaTNDeXkrL0RGZFhWMHljT0JIVHBrMkRqNDlQdWZlUVNDUll0V29WV3Jac2lUbHo1dWh0OWV6aTRvSXRXN2JBM2QxZGRIN3ExS2w2RTdFV0ZoWm8yTEFobWpScGdxWk5teUlnSUFBQkFRRm8xYXBWaGYvZVdyWnNpWll0VzJMbXpKbkl5TWhBUkVRRWR1N2NpVjI3ZHVIQmd3Y0FnRldyVnNISnlhbEM2d0xGVmRBdFdyU0FXcTBXZktoVUtzaGtNamc2T3NMUHowLzdkWGQyZHE3d2Zhb3EvOFQvVUZJTkszWHpnZFM5L0s4ekVSRVJFZEhUaElsWUlpS3FsRjM3anVIMjNlSktCNlhTRXErTXJmb0xqRVFsaW9yVXVIamxPZzZmdklDamtSZVJtUHhBNzdsKzNoN28wSzQ1Z3RzMFIrdVdqYUcwTkx6L0pOSFRMQ2NuRHlOR3ZJc2pSODZKenN0a1VpeGVQRU43dkdMRnU1QklKSGpublpmdzMvL3V4dlhyd3VTbVJDTEJuajBuY09uU2RhalZHbVJtWnVQeTVaczRkKzZhNkQxY1hCd054dWp1WGc5dDJ2amo3Rm54NndGZzFLZytDQXRyclQyT2pZMUh2WG9Pc0xHeEFnQmN2MzRITTJkK2FmQStmSlBHazBBQ2l6YmRrTGZudndBQVZjSlZGTVZmaE55bll2dTdlbmw1WWRLa1NaZzBhUkpTVTFOTjByWjE4K2JOU0UxTmhVd21nNFdGQlN3c0xLQlVLbUZ0YlExYlc5dHFTWVN1WDc4ZVAvLzhNNlJTcWNuWE5wWmNMc2NQUC93QUR3OFBlSHA2NnExdUhUZHVISnljbk5DL2YzOVlXRlQ4MytVWk0yWmcyTEJoV0xGaUJYYnQycVZOUURkcDBnUkRoZ3pCbTIrK0NWZFhWNzNYaDRhRzR0MTMzNFZNSm9PSGh3ZTh2THpnN2UyTkJnMGF3Tk96ZXQ2a1pXOXZyNjJXVmFsVU9IYnNHSzVldllwQmd3WlZhcjNRMEZCRVI1ZmZIY0NjaXVJdlFwVlkrclBhb2szVjN1UkFSRVJFUkZRWE1SRkxSRVFWbHBPWGp4ODMvS2s5SGoya0orbzUxZXhlVkZUM1pPZms0V1JVTkk1RVhzU0pxR2k5TFllVmxoWUlEbXFPVHNFQjZCRFVISzcxRENkMWlKNUlVZ0JpblhYVmorWXFJVFUxQXdNR3pNRHg0eGYwbnZQMjJ5K2hiZHRtMm1PSlJJSVZLOTVGZW5vbVpzOWVMbnJOb0VGZEVSa1pqY1RFRktQaThQY3Z2MXJxbVdjNjZFM0VUcHc0R0Y5Ly9hN09XTDkrYitER2pidEczYjlFZVh2VlBySDBkV1EyWCs2dVNxUnVEU0QzYTRHaW01Y0JBUGxIZm9Yc3VibVYzb1BTVkJXRFRaczJOY2s2RlNHUlNHck5Hd2dXTEZoZ2NGNGlrV0R3NEtwVm1mdjQrR0RSb2tWWXRHaFJwYTZ2N0hXbUlKUEowS1ZMbHlxM3dhN05OSGxaeUQveXEvWlk3dGNTVWpkMnh5RWlJaUlpZWh3VHNVUkVWR0VidCsxRFdub21BS0Nla3oyZUgvS01tU09pSjFWNlJoWU9IVCtIZzBmUDR1eWxXS2hVNGhrRUYyY0hkQW9PUk9lUVFBUUYrc1BTUWxIRGtSTFZNTGtFS0JCcHpWc0l3TEp5UzhiRTNNYUpFeGYxenJkcTFRVC85MytUUmVmZWZ2c3J2WW5XcVZOSDR0dHZOMlBIam4vS2pVRXFsYUo3OS9ibG50ZXpaekMrK1dZemJHeVVjSEZ4UlBQbWZ1alFJUUNqUi9lQnY3L3doZjdnNEpZVlNzUktwVks0dTlkOEM4OGFVYUJuWFA2RVptSUJLTnIxZ3VydWRXZ0tDNkRPVEVIdTNwV3dmdll0UUNvemQyaEVUeWUxQ3JsN1YwR2RXZnp2Z2tSaENVVTcvajVBUkVSRVJDU0dpVmdpSXFxUSs2bnAyTGo5YiszeGhCZWVoVkpaeWF3QVBaVWVabWJqMFBGek9IRGtETTVjaklWYUxaNThiZExRRzUwN0JLSlRjQ0Q4RzN0RFdrdXFnSWhxaE1MMGlkalEwRUM4OU5LeitPbW5Qd1J6MXRaS3JGKy9BQllpYjNKSVRjM0FsaTM3Uk5kczBzUUhmZnQyUkdSa3RGR0oyUER3TU5TcjUxRHVlUU1IZGtWZTN0Rnl6eXNSSE53Q216YnRNZnI4d01ER2RiY2l0bERQK0JQOC9oV0psUzBzUXNPUmY3aDRiM3BWNGpYa0hkMEFaWmV4Wm82TTZPbVVkM1NEYmt2aTBIQklyR3pOR0JFUkVSRVJVZTNGUkN3UkVWWEkybDkzSWIrZytGVmV2d2FlQ0g4bTFNd1IwWk1nSXpNYmgwNmN4NEdqWnhGMS9wcG84bFV1bDZKdFlET0VkUWhBcCtCQXVMczZtU0ZTb3RwQkk1ZEE5SzBIdVFDcThGcjNva1hUc1czYmZtUm01bWpISkJJSjFxOWZnTmF0L1VXdmNYYTJ4NGtUNnpCMDZOdTRmRGxPWjI3R2pCY2drVWdRSE55aTNIdGJXQ2p3OGNkVEt4KzhBUjA2QkZUby9Ja1RxOVl5dFZiTEV4L1dLSjdzTjdQSWZGdEFubndiUlRGbkFBQ0ZsLytCekxrK0ZDMTdtRGN3b3FkTVlmUUJGRjR1ZmVPTnZHbGJ5SHpGOXdvbUlpSWlJaUltWW9tSXFBTGliaWZpejc5UGFvOG5qeHNNcWZUSmJYVkkxU3NqS3h1SFQxekVnU05uRUhYaHFtamJZWVZjaHBCMkxkRWpMQWlkT2dUQ3hxcU9WcWdSVlpTdEZIaW9FbzQvQk9CYStXVTlQT3BoenB3Sm1EdjNHKzNZcDU5T3c5Q2hQUTFlMTZ5WkwwNmNXSWNYWC94QVcvbnE1K2VGMTE0YkNxQzROYkFoRmhZS3JGMDdIMEZCMWJPdnByNGtzcGlRa0FCTW1USkNaOHpXMWhwang0YWJPcXhLVXlpcThHdGF1cDV4bXlmLzMydUw5cjJnem5nQWRmSnRBRURlc1kwQXdHUXNVUTBwakQ2Zy9iNERpdmR3dG1qWHk0d1JFUkVSRVJIVmZrekVFaEdSMFZhdTJ3Nk5wcmhWWnZ2V1RSSFN0dndLS0hxNjVPVVg0TWpKaTloek1CS256bDNSbTN6dDBMWUZlblp1eStRcmtUNE9NdUN1U0k5WmZVbTJDbmpyclRGWXNXSVRFaEx1WTk2OFYvSGVleThiZFoyZG5UVzJiVnVDV2JPV1l0bXlYN0Znd1dSdEsyTVhGMGMwYWxRZnQyNGxRcUdRdzhiR0NnNE90dkR5Y2tYYnRzM3c1cHVqUmZkMk5SVm5aM3Q0ZTd2aHpwMTdCczhiT3JRblZxK2VKMmpCN09MaWlQWHJGMVJiZkRYcW9aNXgrenF3bjZwTURzdnV3NUczNXhkbzB1NEJhalh5anZ3S1ZlcGRLTU9lNTU2eFJOVkZyVUxlMFEwNmxiQVNKemRZOWhnT3lQaXlFaEVSRVJHUklmd2ZNeEVSR2VYMHVhczRlZVl5Z09JMmxwUEhENEdFZTNZU0FMVkdnL1BSc2ZocmZ5UU9IajJMbkx4OHdUa2x5ZGNlbmRzaUxEZ1FOblYxYjBZaUU5SFl5Y1JiRXorbyt0cFdWcGI0OTc5ZngvMzdhWmd6WjBLRnJwVktwZmpxcTM4aExLdzFSb3pRcllLNmZuMTdoV094c2JFU2pGbFlWTzVYbEw1OU8rTHc0Yk9ReVdSUUtpMWdZMk1GSnlkN2VIcTZvRmt6WC9UdDJ4R0JnWTBydGZZVFJjOXpST05RTjVLVUVvVWxsRDA1Ump2eEFBQWdBRWxFUVZSSEkyLy94dUprTElyYkZLdlRrMkRWZXpJa1Noc3pSMGhVdDJqeXNwRzdkNlhPbnJBU0p6Y29lNDZHUkZISlRjdUppSWlJaUo0aVRNUVNFVkc1MUJvTlZ2NjBRM3ZjdDBjSE5Hbm9iY2FJcURhNGZUY1pldzVFWXM4L3A1QjhQMDB3TDVkTDBTR29PUG5hdVVNckpsK0pLa0pmMGl3UmdBWVF6OUlhNzlWWG42dlM5YU5HOWFsYUFJOWtaUjB5eVRvQXNHYk5oeVpiNjRtbFFmRnpSRXhkcUloOVJHSmxBMldmc2NnLytEOXRtMkpWNGpYay9QWXBMRHUvQUxsUG9Ka2pKS29iaXVJdkl2L0lyMUJucG1qSHBHNE5ZTmxqT0pPd1JFUkVSRVJHWWlLV2lJaktkZWpZT2NURzNRRlF2TS9meEJjR21Ea2lNcGVIbWRuNCsxQVUvam9ZaVNzeHQwVFBDV2p1aDM0OVF0QTlMQWoydHF4TUlxb01UVDA1SUpjQVJScmRpUUlBS2FqU1ByRlVoNldnK0RueU9Ma0VHcGU2OWF0ZmNXWHNLQlJFN1VQUnRUTUFBSFZtQ25KM2Z3MlpWek5ZaGd5SHpOWFh6RkVTUFpsVTkyOGkvOFQvZEtwZ0FVRGV0QjBzMmozRGRzUkVSRVJFUkJYQS96MFRFWkZCYXJVYS8vbDFsL2I0dWY1ZDRPYmlhTWFJcUthcFZHcWNpSXJHcm4zSGNmejBKZEY5WDcwOFhOQ25lekQ2ZEE5QmZZOTZab2lTcUk2UkFSb1hPU1JKSXZ2RXhvT0pXQkozVzN4WTR5b0hwRFViU28yUXlXSFJvUjlrYnI0b09QRW5OSVhGcmZGVkNWZVI4OXRDeUJ1MWgyWHdFRWdkM013Y0tOR1RRZjN3SHZKUGJVZlJqZE1vTHJFdkpsRll3aUkwSERMZjV1WUxqb2lJaUlqb0NjVkVMQkVSR2JUbjRDbmN2cHNNQUxDeXNzQ1k0YVpwUjBtMVgvTDlOUHk1N3poMjdUMk8rNm5wZ25sYkd5djA3TndPL1hxRW9HVXpYKzRaVEdSaUdrK0ZlQ0wyR29CMk5SNE9QUWxpeEljMUhvcWFqYU9HeVh5YlErbm1qY0tvdjFGME0vclJxQVpGTjA2aDZNWnB5RHliUU5Ha0krUitiU0JSMnBrMVZxTGFScE9iaWFKYjUxQVlleHlxeEZpVVRjQUNnTnd2QUlwMlBTR3hzalZQZ0VSRVJFUkVUemdtWW9tSVNLL0NJaFhXYnZ4VGV6eHlZRTg0MkxIVmJGMm1VcWx4L1BRbDdQenJLRTZldVF5TjVyRVg0K1JTaExZTFFMOGVJZWpZdmlVVUN2NVhncWk2YUx3VndCbVJpUXdBeVFEY2F6Z2dxdDJTVVB6Y0VLSHhydHVKV0FDUVdObkNvdk5neVAyRFVIRHVINmp2M1hrMG80RXFNUWFxeEJqZzBIcEluVHdoOTJvR3FaTVhwQTd1a05qVmcwU2hoRVNoWkx0VnFydFVSZEFVNWhWL1pENkErbUV5MUdrSktFcTRDblZheWVianVxUnVQckJvMHhWU3R3WTFIeThSRVJFUlVSM0MzelNKaUVpdlhYdVBJK2xlS2dEQXpzWWFJd2YzTkhORVZGMlM3cWZpejczSHNXdmZjYVNrUGhUTU42anZqZ0Y5T3FGZnp4QW00NGxxaW9NTUdtY1pKS2txNGR3bE1CRkx1cUxGaHpYMVpJQ0RyR1pqTVNPcFd3TW8rN3dJZFhJOENpK2ZnQ3JoQnFBcGFhbXZnVG90QVFWcENXYU5rYWpXa2tnaDgyb0VSWXRRU04xOXpCME5FUkVSRVZHZHdFUXNFUkdKeXNzdndNK2JkMnVQUncvdEJWc2JLek5HUkthbVVxbHg3TlJGL0w3bm1HajFxMEloUjQ5T1FSalVOd3lCTFJxeDlUQ1JHV2dhV1VLU21pT2N1QTRnR0lCOVRVZEV0VklHaXA4VElqUU5MV3MwbExMV2J2eFRwN09HT1RoWnl0QzlnUktkdlpSb1ZrOEJHZjh0STlLaDBtaHc5VUVoamlUazRVQjhMdEx6N2dJNFpKSzE5MjlkWnBKMWlJaUlpSWllWkV6RUVoR1JxTzI3RCtOQlduR1BReWNIV3d4L3RxdVpJeUpUeWNqS3hoOTdqMlA3bjRlUWZEOU5NTy9uN1lHQmZjUFFwMGN3N0cxWi9VcGtUcHFHbHNDWlhFRDFXTnRJRFlDekFMcVpJeXFxZGM1Q3JMTW9JSmVZTFJINzh1aHdzOXhYbjBzQXJrQU5GMDAybkRVNXNFVSs3RFQ1c0VJaDVGQkJydEZBQ25XNTZ4QTlpZFNRb2tnaVFSRmt5SVVDbVJKTFpNRVNxUkpycEVoc29QS1F3dEVEZUk3N2p4TVJFUkVSbVJ3VHNVUkVKSkNkbTRmL2J0MnJQUjQ3dkMrVVN2TlYxSkJwM0l4UHd0WS9EdUt2QTVISUx5alVtYk93VUtCbldGc003Qk9HZ09aK3JINGxxaTBzSmRENFcwSnlKVTg0ZHhWQUFJQjZOUjBVMVNvcEtINHVpTkEwc1FRc3pmUHpmUHpvL21hNUx4RVJFUkVSRVZGdHdrUXNFUkVKYk5sNUFCbVoyUUFBMTNxT0dOUTN6TXdSVVdXcE5Sb2NQM1VKVy84NGlOUG5yd25tNjN1NllHaDROL1R0MlFGMk50Wm1pSkNJeXFOdXFZVHNXaDRFeFhvYUZIZVBmTTRNUVZIdG9BRndHT0xWc05MaTV3NFJFUkVSRVJFUm1ROFRzVVJFcENNN053K2JkK3pYSG84YjFROFdGZ296UmtTVmtaMmJoOTM3VG1EYnJvTzRtL1JBTUI4YzFCd2pCblpIaDdZdElHWDFLMUh0WmkyRnByRVNraGlScXRoN0FDNENDS3pwb0toV3VJVGk1NEFJVFdNbFlDMnQwWENJaUlpSWlJaUlTQmNUc1VSRXBHUDc3c1BJemlsK3NkL0x3d1g5ZTNZMGMwUlVFY24zMDdCNTUzN3MybmNNdWJrRk9uTktTd3YwNjlrQlE1L3RCbDl2RHpORlNFU1ZvVzVqQmRuTmZLQlFwUFR4QkFBUEFDNDFIUldaVlFxQTQzcm1MQ1JRQjFuVlpEUkVSRVJFUkVSRUpJS0pXQ0lpMHNvdktNU1dNdFd3THd6dEJibWMxVFJQZ3B2eFNkaXdiUi8ySGpvRmxVcTNmNm1IbXpPR1B0c040YjFDMlg2WTZFbWxsRURkMWhyU2s5bkNPUldBdlFDR0FiQ280YmpJUEFwUS9EVi92RjMxSStvZ0s3UHREVXRFUkVSRVJFUkVwWmlJSlNJaXJULzNIVWZhd3l3QWdJdXpBL3IxQ0RGelJGU2VTMWR1NHIvYjl1Qm81RVhCWEZDQVA0WVA3SWF3RG9HUVNwbFFKM3JTYWZ3dG9MbVJEMGxLa1hBeUEwQUVnR2NCeUdvNE1LcFpLaFIvclRQRXB6VXVjbWo4TFdzeUlpSWlJaUlpSWlMU2c0bFlJdnAvOXU0N1BvbzYvK1A0ZXpZVlF1aUVJaDFwQVVSNmt3NGlLbGp3d0lJS2VKNktaem5Qc3l1ZTNkT2ZldDU1aCsxQUVjRkdFMEZSbWpScG9mY1dlaWdCRWhMU2RtZCtmNndzaE95bWJuWTJ5ZXY1ZU95RG1lOTN5aWNrTzluTVo3NmZMeUJKY2pwTlRaMHgzN00rZkdnL2hZWHhheUlZV1phbGxYSGI5T1gwWDdScDY1NXNmWVpocUhlM3RycnRwZ0ZxMXFTZVRSRUNLQmFHSWJOSEJZWE1TZkplb3Zpb3BQbVNCa3BpTUdUcFpNbjlQVDdxb3ovTS9UTWk1djRHQUFBQUFDQW9jSWNkQUNCSm1yOWtqWTZkT0MxSnFoZ2RwU0ZYZDdNNUlseks1VEsxY0ZtY3ZwejJpL1lkeUg0WFBpdzBSTmYwNjZMaFEvdXBicDBhTmtVSW9OaEZPMlIyalpKalNZcjMvbmhKUDB2cUwwYkdsall1dVpPdzhiNDNNYnRGU2RGVVFBQUFBQUFBSUZpUWlBVUF5RFJOZmZuZHo1NzFXNGIwVm1Ra1pRMkRoZE5wYXQ3aTFmcmkyNTkwOUZoaXRyN3lrUkc2NFpxck5HeElIMVdyVXRHbUNBRUVrdFVnWE5iSlNCbmIwcjF2RUM5cGpxUkJZczdZMGlKVDduTEV2a2JDU3JKYVJzcXF6emNjQUFBQUFJQmdRaUlXQUtDbEt6ZnB3Skhqa3R5SnZSc0g5N1E1SWtqdUViQS8vN3Bhazc2WnB5TUpKN1AxVmFrY3JWdXU3Nk9oZzNxb1FsUTVteUlFWUJlemZUazV6cGt5OW1kNjMrQ29wR21TQmtpcUhzREE0SDhuSmYwaW4zUENTcExWTUZ4bSsvS0JpZ2dBQUFBQUFPUVRpVmdBS09Nc3k5SVhGNDJHdmZIYW5vcU80bWF1blZ3dVU3OHNXYU5KMy95a3cwZXpKMkJyMWFpcTIyN3VyMnY2ZGxGNGVKaE5FUUt3bldISTdGNUJqb3hrR1FsTzc5c2tTNW9wcVl1azFnR01EZjZ6V2RKdmtremZtMWkxd21SMnE4Qzh3QUFBQUFBQUJDRVNzUUJReHExZXYxMjc5aDZVSklXSGgrbVc2L3ZZRzFBWlpwcW01aStOMCtkZi82aERSMDVrNjZ0Wm80cnVHSGExcnVuWFJXR2hUUHdJUUZLSVpQYXVLTWZpc3pJU3NyeHY0NUswWE5KdVNUMGxWUXRjZUNpQ1JFbExKQjNQZlRPclZwak0zdEhNQnd3QUFBQUFRSkFpRVFzQVpkekZvMkd2RzlCVlZTcEgyeGhOMldTYXBoWXVXNmZQdi9yUlV5TDZ2QnJWS212a0xRTTF1SDgzRXJBQWNncVR6TDdSY3F4SWtSSHZvMHl4NUU3b1RaUFVYTktWa3BoU09qZ2xTMW92YVlja0svZE5yWWJoTXJ0WGtCd0JpQXNBQUFBQUFCUUtpVmdBS01NMmJkMmpUVnYzU0pKQ1Fod2FjVU4vbXlNcVd5ekwwcXAxMi9UaDU3TzA3OERSYkgzVnExYlNIYmRjcmV2NmQxVllHTCt1QWVRaVJESjdWSkNqM0RrWjI5SjliMmRKMmk1M2txK0pwRmhKdFFJU0lmS1NJR21ycEQzS013RXJTVmJMU1BlY3NKUWpCZ0FBQUFBZ3FIRm5Gd0RLc01uVGZ2RXNYOTI3azJyV3FHSmpOR1hManQwSE5QNnpXVnEvWlZlMjltcFZLdXIybXdmcStvSGRtQU1XUVA0Wmt0bWh2SXpxb1hMOGxpcGw1WkxOcytRdVZieGI3cEd4VFNYVmwxUmRKUFlDeFpKMFV0SUJTYnZrSGdtYkgyR0d6RzVSc3VxSEYxdG9BQUFBQUFEQWYwakVBa0FadFh2ZklhMk0yeXBKTWd4RHQ5NDh3T2FJeW9iRENZbjZaUEwzV3JSc1hiYjJpdEZSR2puc2FnMjlwb2NpU01BQ0tDU3JRYmhjVlVQbFdKWWk0NlF6N3gyU0phMzkvUlV1cWJiYzg4aFdrbFJaVXFTa3NOLzdLSUZiTUtha1RFbFprdElsblpHVUpQZjhyMGQvN3lzQXEzcW96QjRWcEdpK0VRQUFBQUFBbEJRa1lnR2dqSnA4MGR5d3ZidTFWZjA2TVRaR1UvcWRUa3JScEc5KzFLeWZsc25sTWozdEVlRmhHajYwcjBiYzJGOVI1U050akJCQXFSSHRrRGtvV3NhdUREbldwMG1aK2FoMUs3a1RnL3QvZnlGNGhCc3kyNVdUZFhtRVpEQmtHUUFBQUFDQWtvUkVMQUNVUVFlT0hOZmlGUnM4NjNjTUcyaGpOS1ZiZW5xR3ZwbTlTRk9uemRlNTlBeFB1OFBoMEhVRHV1bXU0WU5VdldvbEd5TUVVQ29aaHF4bWtYSTFpSkJqZlpxTVBlbnVFWm9vT1J5UzFTUlM1cFhscEFnU3NBQUFBQUFBbEVRa1lnR2dESm82N1JkWmxudUVWSmYyc2JxOFVWMmJJeXA5TE12U0wwdlc2cVBQWitua3FhUnNmYjI2dGRVOWQxelBLR1FBeFMvQ2tObWx2TlFtVW82dDZUSjJaVWl1Zkk2UWhUMUNEVm1YUjhpTWpaVEtVNFlZQUFBQUFJQ1NqRVFzQUpReHgwNmMxcnpGcXozckk0ZGRiV00wcGRPTzNRZjAvcWZUdEhYSHZtenRiV0tiNlA2N2hpcTJXVU43QWdOUWRwVjN5T3hZWG1wVFRzYStEUGNyMFdWM1ZMaUlWUzFVVnFOd1dZMGlHQUVMQUFBQUFFQXBRU0lXQU1xWXIyY3Q4TXhSZWtXckptcmRzcEhORVpVZXA4NGs2NU12Wm12dWdwWFoydXZWaWRIOWQ5K2diaDFieVdCK1B3QjJpakJrdFlpVTFTSlNTbkxKT0pRbEl5Rkx4Z21uNUdTa2JFQ0ZHckpxaE1xcUZTYXJicGhVS2NUdWlBQUFBQUFBZ0orUmlBV0FNdVJNY29wbS83ekNzMzRubzJIOUlpdkxxZS9tTE5ha3IzN0tOZzlzK2NnSTNYM3JZTjEwYlMrRmhYS0RIVUNRcVJRaXExS0lyRmFSa2tzeUVwMVNza3RHa2t0S2RrbXBwb3dzUzhxUzVEU1pZN2FnSEpKQ0hWS1laSVVaVXBSRHF1aitQMWZGRUZuVlFpVitOUUFBQUFBQVVLcVJpQVdBTXVUN2VjdVVtWmtsU1dyV3BKNDZ0RzF1YzBRbG0yVlorbTN0Vm4wd1lab09IejNwYVRjTVE0UDdkZFlmN3hpaUtwV2piWXdRQVBJcFJMSmlRcVdZVURFdUZnQUFBQUFBd0Q5SXhBSkFHZUYwbXByMTR6TFArcTAzOUtOTWJoRWtIRCtsOXo3NlJpdmp0bVpyajIzZVNBL2ZNMHpOTDY5blUyUUFBQUFBQUFBQWdHQkFJaFlBeW9pbEt6Zm81S2trU1ZLMUtoWFZzK3VWTmtkVU1qbWRwcjZadlZDZlRaMnJqTjlIRjB0UzlhcVY5S2U3aG1wQXp3NGt1QUVBQUFBQUFBQUFKR0lCb0t5WU5uZUpaM25Jb0I0S0RYWFlHRTNKdEhYSFByMzkzNiswNzhCUlQxdElpRU1qYnVpbmtjTUdxVnk1Y0J1akF3QUFBQUFBQUFBRUV4S3hBRkFHN0lrL3JFMWI5MGlTUWtNZEduSjFkNXNqS2xuT3BwN1R4NU5tYS9iUHkyVlpGMlpQYk5PeXNSNjdmNFFhMXF0bFkzUUFBQUFBQUFBQWdHQkVJaFlBeW9CcFAvenFXZTdUdmIycVZxNW9ZelFsaDJWWldyQjBuVDZZTUUybno1ejF0RWRIbGRmOW8yN1FOZjI2eUVFWllnQUFBQUFBQUFDQUZ5UmlBYUNVU3o2YnFsK1dyUFdzMzNSdFR4dWpLVGtTVHB6U08vLzlXcXZYYjh2V2ZuWHZUcnAvMUkycVVxbUNUWkVCQUFBQUFBQUFBRW9DRXJFQVVNcjlNUDgzWldabVNaS2FYMTVQTFpzMnNEbWk0R1pabG1iL3ZGei8vV3lHMHRJeVBlMzE2c1RvTC9jTlY3czJUVzJNRGdBQUFBQUFBQUJRVXBDSUJZQlN6RFJOelpxNzFMTiswN1c5WkZCSzE2ZUVFNmYwMXIrbktHN1RUazliYUtoREk0Y04wbTAzOVZkNGVKaU4wUUVBQUFBQUFBQUFTaElTc1FCUWlpMWZ2VmtKSjA1SmtpcEZSNmx2OTNZMlJ4U2NMTXZTOS9PV2Fmem5NN09OZ20xK2VUMDk5ZWM3MUxCK2JSdWpBd0FBQUFBQUFBQ1VSQ1JpQWFBVW16Ym5WOC95a0t1N002TFRpNFRqcC9TUEQ3N1V1azI3UEcxaG9TRzYrOVpyZGVzTi9SUVM0ckF4T2dBQUFBQUFBQUJBU1VVaUZnQktxZmlEQ1o3a29zUGgwSkJCVjlrY1VYQ3hMRXV6ZmxxdThaL1BWSHA2aHFlOStlWDE5ZFJEZDZoaHZWbzJSZ2NBQUFBQUFBQUFLT2xJeEFKQUtUVmo3b1hSc0ZkMWFhT1k2cFZ0akNhNG5EcVRyRGYvOWFWV3Jkdm1hUXNMRGRHbzI2N1ZpS0dNZ2dVQUFBQUFBQUFBRkIySldBQW9oVkxQcGV1blJXczg2emRmMjh2R2FJTExpalZiOUk5L2Y2a3p5U21ldGhaTkcrakpoMjVYdzdxTWdnVUFBQUFBQUFBQStBZUpXQUFvaGViTy84MVRicmRoL2RxNklyYUp6UkhaTHowalUrTS9tNkdaUHk3enREa2NEbzI2OVJyZGZ0TkFSc0VDQUFBQUFBQUFBUHlLUkN3QWxES21aV25HajBzODZ6ZGYyMHVHWWRnWWtmMTI3enVrbDkvNVhBY09IL08wWFZhcm1wNTk5RzYxYk5iQXhzZ0FBQUFBQUFBQUFLVVZpVmdBS0dWV3I5dW13MGRQU3BJcVJKWFR3RjRkYkk3SVBxWmw2WnRaQy9YSjVPL2xkSnFlOW12N2Q5V2Z4d3hUdVhMaE5rWUhBQUFBQUFBQUFDak5TTVFDUUNrejdZZGZQY3ZYOXUrcXlNZ0lHNk94ejZrenlYcjEzVW1LMjdUVDB4WWRWVjZQajcxVnZicTF0VEV5QUFBQUFBQUFBRUJaUUNJV0FFcVJnMGVPYTlXNmJaSWt3ekIwd3pWWDJSeVJQZFp2M3FXWDN2bE1wOCtjOWJTMWE5TlVUejg4VWpXcVZiWXhNZ0FBQUFBQUFBQkFXVUVpRmdCS2tkbnpsbnVXdTNhSVZaMWExVzJNSnZCTXk5SVgzODdUWjFQbnlyUXNTVkpJaUVOL0hIbTloZy90SjBjWm55c1hBQUFBQUFBQUFCQTRKR0lCb0pSd09rM05XN1RhczM3ajRKNDJSaE40WjVKVDlPcDdrN1JtL1haUFc0MXFsZlhpNDZNVTI3eVJqWkVCQUFBQUFBQUFBTW9pRXJFQVVFcjh0bmF6emlTblNISW5JRHUyYlc1elJJR3phZHRldmZ4L24rbkVxVE9ldGk3dFkvWDBJeU5WS1RyS3hzZ0FBQUFBQUFBQUFHVVZpVmdBS0NYbUxsanBXYjZtYjJjNUhBNGJvd2tNMDdJMGRjWjhmVHI1QjVtbUtVbHlHSWJHM0hHOWJydXBQNldJQVFBQUFBQUFBQUMySVJFTEFLWEE2VE5uOWR2YXJaNzFRWDI3MkJoTllKeEx6OUFiLzV5c0pTczNlTnFxVnE2b0YvNTZ0OXEydXR6R3lBQUFBQUFBQUFBQUlCRUxBS1hDejcrdThZd0liUlBiUkpmVnJtNXpSTVhyOE5HVGV1NzFqeFYvS01IVDFyNU5NejMzbDd0VXBYSzBqWkVCQUFBQUFBQUFBT0JHSWhZQVNqakxzalIzL20rZTljSDlTdmRvMkZYcnR1bmxkejVUU21xYXArMk9td2Rvek8zWGxZbHl6QUFBQUFBQUFBQ0Frb0ZFTEFDVWNEdjNIRlQ4UWZmSTBNaklDUFhwMXM3bWlJcUhaVm1hTW1PK1B2bGl0aXpMa2lSRlJvVHJ5WWZ1VUovdVY5b2NIUUFBQUFBQUFBQUEyWkdJQllBU2J1NkNDNk5oKzNTN1V1WEtoZHNZVGZGSVQ4L1FteDlNMGFKbDZ6eHR0V3RXMHl0UC9WR05HOVN4TVRJQUFBQUFBQUFBQUx3akVRc0FKVmhtWnBibUw0bnpySmZHc3NRSkowN3B1ZGMvMFo3NHc1NjI5bTJhYWR6am8xUXhPc3JHeUFBQUFBQUFBQUFBOEkxRUxBQ1VZRXRYYmZMTWxYcFpyV3BxRTl2WTVvajhhL2UrUTNyeTVROTE2a3l5cDIzNDBMNzYwNTFERlJMQ2ZMQUFBQUFBQUFBQWdPQkZJaFlBU3JDNUMxWjZsZ2YxNnlMRE1HeU14ci9Xck4rdUY5NzZWR2xwbVpLa3NMQlFQVDcyVmwzZHU1UE5rUUVBQUFBQUFBQUFrRGNTc1FCUVFoMC9lVVpyTit5UUpCbUdvVUY5U2s5WjRwOFdydEpiLzVraWw4dVVKRldzRUtWWG43NVhyVnMyc2preUFBQUFBQUFBQUFEeWgwUXNBSlJRUHkxYUpjdXlKRW50cjJpbW1PcVZiWTZvNkN6TDBoZmZ6ZFAvdnB6amFhc1ZVMVZ2UG4rLzZsOVcwOGJJQUFBQUFBQUFBQUFvR0JLeEFGQUNXWmFsbnhaZUtFczh1RjlYRzZQeEQ1ZkwxSHNmZmFQWlB5LzN0RFZ0WEU5dlBQY25WYTFjMGNiSUFBQUFBQUFBQUFBb09CS3hBRkFDYmQ2MlY0ZVBucFFrUlpXUDFGVmQydGdjVWRHa3BXWHE3LzgzUVN2anRucmFPcmRycVhGL0c2M3lrUkUyUmdZQUFBQUFBQUFBUU9HUWlBV0FFbWp1Z2d1allmdGQxVUVSNFdFMlJsTTBwOCtjMWRPdmZhZ2R1dzk2MnE3dDMwVi91ZTlXaFlZNmJJd01BQUFBQUFBQUFJRENJeEVMQUNWTVdscW1GaTVmNzFrZjNLK0xqZEVVemNFangvWGt5K04xOUZpaXArM3VFZGZvN3VIWHlEQU1HeU1EQUFBQUFBQUFBS0JvU01RQ1FBbno2Mi9ybFo2ZUlVbHFVTGVXV2pTdGIzTkVoYk5sZTd5ZWVmMGpKWjlObFNRNUhBNzk5WUZiZFczL2twdFlCZ0FBQUFBQUFBRGdQQkt4QUZEQy9MaGdsV2Y1bXY2ZFMrVEkwU1VyTitpVmR5Y3BNek5Ma2hRWkdhRVhIeCtsTHUxamJZNE1BQUFBQUFBQUFBRC9JQkVMQUNYSXlWTkoyckIxdHlUSllSaTZ1bmNubXlNcXVPbHpsdWhmbjM0bnk3SWtTVlVxUit1TlorOVRzeWIxYkk0TUFBQUFBQUFBQUFEL0lSRUxBQ1hJcnlzMmVCS1k3ZG8wVmRYS0ZXMk9LUDhzeTlKblgvMm96NzcrMGROV3YwNk0zbmorZnRXdVdjM0d5QUFBQUFBQUFBQUE4RDhTc1FCUWdpeGNIdWRaN3RPam5ZMlJGSXhsV1pvd1phNG1mZnVUcDYxVmk0WjY3ZWsvcVdKMGxJMlJBUUFBQUFBQUFBQlFQRWpFQWtBSmNTTHhqRFp2MnlkSmNqZ2M2dFcxcmMwUjVZODdDVHRIazc2ZDUybnIwajVXZjM5aWpDTEN3MnlNREFBQUFBQUFBQUNBNGtNaUZnQktpRVhMMW51V08xelJ2RVNNSkxVc1MvLzc4Z2Q5OGQzUG5yYXVIV0wxMGhQM0tDeU1YMEVBQUFBQUFBQUFnTktMdStBQVVFSXNXcjdPczF3U3loSmJscVZQSnMvV2w5Tis4YlIxNzlSYUx6NCttaVFzQUFBQUFBQUFBS0RVNDA0NEFKUUFDU2RPYWV2T2VFbFNhS2hEUGJ1MnNUZWdQRmlXcFUrK21LMHZwNU9FQllBU3dTVVppVTRweVNYanJFdEtja2twcGd5bkpXVlprdE9TVEx1REJJcVJRMUtvSVlVWnNrSU5xWUpEcWhRaUt6ckUvVysxVUNuRTdpQUJBQUFBQUNVTmQ4TUJvQVJZdlB6aXNzUXRGQjFWM3Nab2NtZFpsajZlOUwybXpKanZhZXZSdVkzR1BUNWFZYUhjd1FTQW9KSGtrbkVvUzhiUkxCa25uZTVrSzFCV21aSXlMU25Ua2lHNUgwWTRuT1ZlbHFSUVExYjFVRm0xdzJUVkRaTXE4WmtHQUFBQUFKQTNFckVBVUFJc1hIYWhMSEhmSUM1TGJGbVdQdng4bHI2YXVjRFRkbFdYSy9UQ1gwZVJoQVdBWUpCaHlkaVhJV052aG94VExydWpBVW9PcHlVaklVdEdRcGEwVHJLcWhjaHFGQ0dyVVlRVVllUzlQd0FBQUFDZ1RDSVJDd0JCN2tqQ1NlM1lmVUNTRkJZYW9oNmRnN01zc1dWWkd2L1pUSDA5YTZHbnJXZVh0bnIrcjNlVGhBVUF1NldhY214TGw3RXJRM0l4OGhVb0tpUFJKU1B4bkxRdVRWYlRDSm14a1ZKNWg5MWhBUUFBQUFDQ0RJbFlBQWh5aTFaY0tFdmNxVjFMVllncVoyTTAzbmxOd25hOVFpODhOa3Fob2R5VUJBRGJwRnR5YkVpVHNTZWRPVjZCNHVDeVpHeFBWOGpPZEZsTkltVmVXWTRSc2dBQUFBQUFEeEt4QUJEa0ZpMjdrSWp0RTRSbGlTM0wwbjhtenRDMzN5L3l0UFhxMWxiUC80VWtMQURZeHJKazdNcVVZOTA1S1lzUnNFQ3hNeVZqVjdwQzltZkl2TEtjcktZUmtrRkNGZ0FBQUFES09oS3hBQkRFRGg4OXFWMTdEMHFTd3NKQzFiMVRhNXNqeXM2eUxIMHdZYnErbTczWTA5YTcrNVY2N3RHN1NjSUNnRjNPbW5Jc1M1RngwbG13L2NJbDFaWlVUVkpsU1pVa2xaTVU5dnVMeXpwS00xTlMxdSt2TkVsSmtzNUlTcFIwVkZKbVBvK1RhY214NnB5c3Zaa3llMVNRb25uakFBQUFBRUJaUmlJV0FJTFl3dVhyUE10ZDJzY3FxbHlramRIa05ISHEzR3hKMkQ3ZHI5U3pKR0VCd0RiRy9rdzVma3ZOL3lqWWlwS2FTYW9ucWJva0J2Q2hySEpJaXZqOVZVRlNqWXY2TEVrbkpSMlV0Rk5TY3Q2SE0wNDZGVEluU1dhM0tGbjF3LzBlTGdBQUFBQ2daQ0FSQ3dCQmJPSFNPTTl5bis3QlZaYjQrM25MOVBrM1AzblcrL1JvcCtjZXZVc2hJU1JoQVNEZ0xFdU91RFFaMjlMejN0YVExRVJTSzBrMWl6a3VvRFF3NUU3TTFwRFVYbEtDcEsyUzlzaWRwUFVseTVMajF4UlpMU05sdGkvUGd3NEFBQUFBVUFhUmlBV0FJSFhnOERIdDNYOUVraFFlSHFidUhZT25MUEd5Vlp2MDNvZmZlTmE3dEkvVnM0K1FoQVVBVzdna3gvSlVHZnZ6cUoxcVNHb3U2VXE1UjhJQ0tKeGF2Nzg2U2xvdmFZZHlUY2dhMjlMbFNETmxkcXNnaFFRa1FnQUFBQUJBa0NBUkN3QkJhdEh5OVo3bHJoMWlWYTVjY0pTMTI3STlYaSs5ODVsTXkzM0hzZm5sOVRUdXI2TXBSd3dBZG5CYWNpdzZLeU1oai9sZ1l5VDFsSHYrVndEK1VWRlNMN2xIbHkrUmROejNwa1o4cGh6cFoyWDJqbmJQdVF3QUFBQUFLQk80YXc0QVFlcmlzc1I5ZzZRczhZSER4L1RNYXg4cE16TkxrblJaN2VwNi9kbjdneVpKREFCbGlrdDVKMkZESkhXWGRLTkl3Z0xGcFpyYzc3SHV5blhFcTVHUUpjZmlzNUlyUUhFQkFBQUFBR3hISWhZQWd0Q0J3OGNVZnpCQmtoUVpFYTZ1SFdKdGprZzZlU3BKVDc0MFhza3BxWktreWhVcjZNM254NnBLcFFvMlJ3WUFaWkJseWJFOEpmY2tiRVZKTjBnS25zcjJRT25XV3U3M1hDNmx2NDJFTERsV3BPUSt0eXdBQUFBQW9OUWdFUXNBUVdqNW1zMmU1UzRkWWhVWkdXRmpORkpxV3JxZWV1VkRKWnc0SlVtS2pJelFHOC9kcjh0cU1id0tBT3pnaUV2TGZVN1kycEp1bGxROVVCRUJrT1IrejkwczkzdlFCeU0rVTQ2NGM0R0tDQUFBQUFCZ0l4S3hBQkNFbHEvZTRsbnUxckdWalpGSVdVNlhYbmpqVSsySlB5eEpDZ2x4Nk85L0c2M21sOWV6TlM0QUtLdU0vWmt5dHFYNzNxQ2hwR3NsVVRVZXNFZTQzTy9CaHI0M01iYWw1LzR3QlFBQUFBQ2dWQ0FSQ3dCQkpqa2xWVnUyN1pVa09ReERYVHZZbDRnMUxVdHYvdXNMeFczYTZXbjcyOWpiMUxsZFM5dGlBb0F5N2F3cHg0cFUzLzBOSlExVXJ2TlVBZ2lBRUxuZml3MTliK0w0TFZVNmF3WW9JQUFBQUFDQUhVakVBa0NRV1JXM1RhYmxuamdzdGtWRFZZcU9zaTJXano2ZnBmbEw0anpyZnh3NVJJUDZkcll0SGdBbzB5eExqcVVwa3RQSDVKSzFKZldYWkFReUtBQStHWEsvSjMyVktjNnk1RmlXSWxsTUdBc0FBQUFBcFJXSldBQUlNaXZXWEZTV3VFTnIyK0w0OXZ0Rittcm1Bcy82allONzZ2YWIrdHNXRHdDVWRjYXVUQm1KVHUrZEZTVU5FaU5oZ1dBVEl2ZDdzNkwzYnVPa1U4YXVqRUJHQkFBQUFBQUlJQkt4QUJCRW5FNVRLK08yZXRhN2Q3SW5FYnRvMlRwOU1HRzZaNzFuMXl2MDBEMDN5ekFZWmdVQXRraTM1Rmgzem50ZmlLUUJZazVZSUZpRnkvMGU5ZkhYdDJOOW1wVEJxRmdBQUFBQUtLcytHaGNBQUNBQVNVUkJWSTFJeEFKQUVObThZNDlTejZWTGttclhyS1lHZFdzR1BJYmQrdzdwOVg5TjlxeTNhZGxZeno1Nmx4d09mbVVBZ0YwY0c5S2tMQitKbWk2U3FnYzBIQUFGVlYxU1Z4OTltWlk3R1FzQUFBQUFLSFc0cXc0QVFXVEY2b3ZLRW5kc0ZmQVJxRWxuVS9YOEc1OHFNek5Ma3RTZ2JpMjkrc3k5aWdnUEMyZ2NBSUNMcEpveTlxUjc3NHVSWkY4VmV3QUYwVnJ1OTZ3WHhwNTA2WndaMEhBQUFBQUFBTVdQUkN3QUJKSGxhelo3bHJ0M0RPeWRkWmZMMUV0dlQxVENpVk9TcEtqeWtYcmxxVDhxT3FwOFFPTUFBR1RuMkpZdWVjdlBHSko2QmpvYUFFWFNVKzczN3FWTXliSFZ4d01YQUFBQUFJQVNpMFFzQUFTSmcwZU82OUNSRTVLa2N1WENkVVZzazRDZS81TXZaaXR1MDA1SmttRVlldTR2ZDZ0dW5Sb0JqUUVBY0lrTVM4YXVETzk5elNWVkMyZzBBSXFxbXR6dlhTK01YUm5NRlFzQUFBQUFwVXlvM1FFQUFOeFdyTGxRbHJqVGxTMFZGaGE0Uy9UQ3BYR2FPbk8rWi8zdUVkZW9hNGZZZ0owZkFPQ2RzUzlEY25sSnpCaVNyZ3g0T0FEODRVcEpPeVJkK3RaMldUTDJaY2hxRVdsRFVNSEhjbWJLUEhGSTVxbGpzcElTWlo0OUphV2x5c3JLbE9YTWtFeEtPUU1BQUFCKzVYRElDSTJRRVJZdWxZdVNJN3FxakVyVjVLaGFVNDRhZFdXRWh0c2RZWWxFSWhZQWdzVEY4OE1Hc2l6eDN2MUg5SThQcGx3NGQ2Zld1dk1QZ3dKMmZnQ0FiOFplSDZOaG0waXFHTkJRQVBoTFJibmZ3N3R6ZHBYMVJLeVZsaXBuL0ZhNURtNlhtWGhFTWhraERBQUFBQVNNYWNyS1RKT1ZtU2FsSnNrOGVlUkNuOE9RbzFvZGhkUnJvZEJHc1RJaW8reUxzNFFoRVFzQVFlQnM2amx0M0xaSGtyc3NjT2YyZ1JtTm1weVNxdWZmL0ZUcEdabVNwSHAxWXZUTUkzZktZWGlidkF3QUVGQkpMaG1uWE43N1dnVTJGQUIrRml2dmlkaEVsNVRra2lxRkJEd2srMWd5angxVTFyWlZjaDNaSzFtTWRBVUFBQUNDam1uSlBIRlk1b25EeWxxM1VDRjFHaXVzWlJjNWF0YXpPN0tnUnlJV0FJTEE2blhiWmY1ZVhxMWxzNGFxVXFsQ3NaL1RORTI5OHM0a0hVazRLY2s5TCszTFQ5MmpxUEpsZHhRR0FBUVQ0MUNXOTQ2S2ttb0dOQlFBL2xaTDd2ZHljczR1NDFDV3JES1NpRFdQSDFEbWhsOWxIai9rcGRlUW8yb2RoZFp1SmtlVk9uSlVyaVdqUWxVWlllVmtoRWRJRG01bkFBQUFBSDVsT21WbFpzaktTcE9WY2tybW1RU1pwNC9JZVhTbnpGTkg1SmxmeFRMbE9yeGJyc083NVlpcHEvQzJ2ZVNJcVc5cjZNR012MXdBSUFnc1g3M1pzOXl0WTJDR09VMllNa2VyMTIvenJELzkwSjFxVUxkV1FNNE5BTWliY2RSSElyWlpZT01BVUV5YVNscWJzOWxJeUpMVnFuUS9HR2VscFNncmJyNmM4ZHN1NlRFVVVydXB3cHAyVldpREsyUkVSdHNTSHdBQUFGQW1PVUpsUklhNnl3NUhWMWRJYmZjTmlBaEpWdnBaT2ZkdlZOYXUzK1E2dWt2bms3TG04VU5LLy9sTGhUYU1WVmo3ZmpMS0ZmOEFvNUtHUkN3QTJNemxNclVxN3NKTnFCNmRpbjkrMkY5WGJOQVgzLzNzV1I4NWJLQjZkcjJpMk04TEFNZ25sMlNjZEhydm8rb1BVRHJVbC9kRTdBbW5aRXB5QkRxZ3dIRHQzNmJNbFhObFpXVmUxR29vdEhFSFJYUzhRWTVLTWJiRkJnQUFBTUE3SXpKYVljMTdLS3g1RDVsSng1V3hacWFjZTlmcWZFTFdHYjlWcnNPN0ZkN2xXb1UwYUdGdnNFR0dSQ3dBMkd6TDluMDZtM3BPa2xTclJsVTFyRmU4bzFMakR5Ym85WDlOOXF4M2J0ZFNvMis3dGxqUENRQW9HQ1BSS1RtdG5CM2hrcW9IUEJ3QXhhRzYzTy9wekV2YW5aYU1rMDVaTWFYc3ozV1hVNWxyNTh1NWExMjI1cEE2TFJUUitXYUYxR2hnVTJBQUFBQUFDc0pSS1VibCt0OHIxeFZYSzJQVmQzSWQyU0ZKc3JJeWxiRjBoa0tQdDFONCsvNVNTQ243bTZhUStGOEFBSnY5dG5hTFo3bHJ4MVl5REtQWXpwV2FscTduMy94RTZla1prcVE2dGFycnVjZnVrc05SU29kY0FFQkpsZVR5M2w1YlV2SDltZ0FRU0liYzcrbjlYdnFTWFZJcFNzUmFXZW5LV0R4TjVyRURualpIZEhWRjlMaGRvZlVDTXkwSEFBQUFBUDhLcWRGQTVhOTdUTTZEbTVXeGJJck1zeWNsU2M2ZDYyUW1KU3FpOXpBWllSRTJSMmsvN3J3RGdNMVdiOWpoV2U3YUliWll6L1grUjkvcTBKRVRrcVRJaUhDOS9PUTlpbzRxWDZ6bkJBQVVuSEhXUnlLMldtRGpBRkRNZkx5bkRWOFBZNVJBVmxxcTB1ZDltUzBKRzFLN21jcmYrQXhKV0FBQUFLQVVDSzNYV3VWdmZNWXpwNndrbWNjT0tQM255YkxTVW0yTUxEaVFpQVVBR3lXZFRkWHVmWWNrU2FHaERyV05iVkpzNTFxNE5FN3pGcS8yclAvMWdSRnEzS0JPc1owUEFGQUV2cEl3bFFNYkJvQmlWc2xIZTNMcFNNUmFXUmxLWC9DVnJEUEhQVzFoTFh1cC9MV1B5b2lNc2pFeUFBQUFBUDVrUkVhcC9MV1BLcXhsTDArYmRmcTQwaGQrSlNzcnc4Ykk3RWNpRmdCc3RHN2pUczl5cSthTkZSbFpQS1VhanAwNHJYYysvTnF6UHJCWFJ3M28xYkZZemdVQThJTVUwM3U3cjZRTmdKTEoxOE1WcVQ2dUFTV0p5Nm1NeGQ5ZFNNSTZISXJzY1pzaXI3cERjb1RZR3hzQUFBQUEvM09FS1BLcU94VFo0emJwOTZud3JOUEhsYkg0TzhubHREazQrNUNJQlFBYnJiMG9FZHVoYmJOY3RpdzgwelQxK3Z0ZktDVTFUWkpVcTBaVlBmS25QeFRMdVFBQS9tRTRMZThkNVFJYkI0QmlGdW05MmNqeWNRMG9RVExYenM5V2pqaXkyd2lGeGZheEx5QUFBQUFBQVJFVzIwZVIzVVo0MXMxakI1UVpOOS9HaU94RkloWUFiTFIyNDRYNVlUdGMwYnhZempGMTVnSnQyTEpia3VRd0REM3o2SjJLS3UvanJoOEFJRGo0U3NLRUJUWU1BTVhNMTNzNks2QlIrSjFyL3pZNWQ2M3pySWUxN0VVU0ZnQUFBQ2hEd21MN1pDdFQ3Tnk1VHE3OTIyMk15RDRrWWdIQUprY1NUdXJvc1VSSlVsUzVTRFZ2VXQvdjU5aTU1NkFtVFBuQnMzN0hzS3ZWcG1WanY1OEhBT0JudmtiRWtvZ0ZTcGR3SCszT2tsdWEyRXBMVWViS3VaNzFrTnJORk5uOU5oc2pBZ0FBQUdDSHlPNjNLcVQyaFNxUW1Tdm55a3BMc1RFaWU1Q0lCUUNiWEZ5V3VHM3J5eFVTNHQ5TGNucEdwbDU5OTNNNWY3K1IxNkpwQTkwMS9CcS9uZ01BVUV4ODVXRDQ5QTZVTHI3ZTB5VTNENnVzdVBteXNqSWxTWTdvNmlvMzRIN1AvRkFBQUFBQXloQkhpTW9OdUYrTzZPcVNKQ3NyUTFseEMyd09LdkQ0YXdnQWJCSlh6R1dKL3p0eHBnNGNPUzVKaW95TTBIT1AzcVhRVUM3N0FBQUFLQjdtOFFOeXhtL3pyRWYwdUUxR1pKU05FUUVBQUFDd2t4RVpwWWdlRnlya09PTzN5angrd01hSUFvODc4Z0JnQTlPeUZMZHhsMmU5UTl0bXVXeGRjTXRYYjlhc241WjYxaCs2WjVndXExM2RyK2NBQUFBQUxyQ1V1WDZ4Wnkya1RuT0YxbXR0WXp3QUFBQUFna0ZvdmRiWlN4UnZXR0pqTklGSEloWUFiTEJuM3lFbHA2UktrcXBWcWFqNmw5WDAyN0ZQblVuV1AvNzlwV2U5Wjljck5MaGZaNzhkSHdDQXNzTHBkT1g2QW5DQmVleWd6Qk9IZjE4ekZORjVtSzN4QUFBQUFBZ2VFVjJHU1RJa1NlYnhnektQSGJRM29BQUt0VHNBQUNpTDFsdzBQMnlISzVyTE1BeS9ITmV5TEwzNXJ5K1ZkTmFkNUsxZXRaSWVmK0JXdngwZkFJQ3l3dWwwS1N5c1M2N2JXTmFhQUVXRGduanBwWStWbkp6cXMvL3R0eDhOWURSbFI5YTJWWjdsME1ZZEZGS2pnWTNSQUFBQUFBZ21JVFVhS3JSeEJ6bjN1ditPenRxMlVoRTE2OWtjVldDUWlBVUFHNnpkY0dGKzJQWitMRXM4NjZmbFdyWHV3cnhjVHowOFVoV2ptWmNMQUFDVUhmLzV6emM2ZHV5VXozNFNzZjVucGFYS2RXVHY3MnVHSWpyZVlHczhBQUFBQUlKUFJNY2I1Tnk3VnBJbDE1RzlzdEpUWlVTVy9udlhKR0lCSU1BeU03TzBhZHRlejNyN0sveVRpRDF4Nm93KytueW1aMzM0MEw3cTRLZGpBd0JLRjhQb1dPUmpWS3RXU1NkUHp2ZEROTWdQZjN6UDdMWnYzeXcxYkZnblg5dXVYTGxabXpidFZyOStuZFM0OFdYRkhCbUt5aG0vVmJKTVNWSkk3YVp5VklxeE9TSUFBQUFBd2NaUktVWWh0UytYNitndXlUTGwzTGRWWVMwNzJSMVdzU01SQ3dBQnRtVkh2REl6c3lSSjlTK3JxUnBWSy92bHVQLzZlSnJPcFdlNGoxc25SdmZjZnAxZmpnc0FRRjRDbFNTc1diT3FFaExtQmVSY3NOYzc3MHpXMTEvL0xFbHEwS0MyK3ZYcnBINzlPcXB2MzQ2NjdES1NmTUhHZFhDN1p6bXNhVmRiWWtoT1RsWjBkRFJUY2dBQmN1clVLVld0V3RYdU1PUjBPblh3NEVIRng4ZHIvLzc5R2pseXBFSkR1ZDBKSUhnRnkvVVRwZDk3NzcyWG8rM0tLNjlVbno1OUFoL01SY0l1NytwT3hNcjlkd1NKV0FDQTM2M2RjT0ZHVlFjL2xTVmV1bktqbHF6YzRGbC83SUVSQ2c4UDg4dXhBUUFvQ1E0ZE91N1g0N2xjcm9DZk15d3NWRFZyY2xNbU5UVk5zMmN2OGF6djMzOVVFeWJNMG9RSnN5Ukp6WnJWMTV3NTc2dEprN3AyaFlpTFdGbFpNaE9QL0w1bUtMVEJGVVUrNXM2ZE96VnExQ2g5OE1FSGF0ZXVYWjdiSnlVbHFVbVRKa3BKU1ZIOSt2WFZxRkVqTld6WVVJMGJOOVpqanoybXNMREFmQzdPeXNyU2lCRWpWTE5tVFRWdTNGaU5HemRXbzBhTjFMaHhZMVd1N0orSEwvM3B4UmRmMU4vLy92Y2M3WlpsNVd0L2IwbnZjZVBHNmNVWFh5eHFhRUh0cmJmZVVtSmlvbUppWWhRVEU2TjI3ZHFwVmF0V2RvZmxVMlJrWkk2MkJ4NTRRTysrKzI2QmpwT1JrYUVsUzVabzNyeDVtamR2bmpadTNLZzFhOWFvZmZ2Mi9nbzFYOUxUMC9YQUF3OW83OTY5aW8rUDErSERoN1A5enE1WHI1NzY5KzlmN0hFODhNQUR5c3pNVkxObXpUeXZ5eSsvWEJFUkVmayt4dTdkdXpWbXpCZ05HREJBL2Z2M1YrZk9uUU4ydldyUm9rV090bWJObW1uV3JGa0JPWDlwc1dMRkNuWHYzajFIZStYS2xYWDY5R2tiSWdwdVhEK0w5L3BaMHE5THdlN2YvLzUzanJiT25UdXJjK2ZPWHJkZnRXcVZWcTFhbGFQOXozLytzOTlqOCtVdmYvbExqcllISDN6UTlrUnNhSU8yMHBJdkpGa3lFNC9LY21iS0NBMjNOYWJpUmlJV0FBSnN6Y2FkbnVVT1Z6UXY4dkZTMDlMMS9zZmZlZGF2RzlCTmJWdGRYdVRqQWdCUWt0U3JkMjJKUDJlclZvMjFlZlBYZmoxbVNUUmp4aUtkTzVmdXMvL3MyWE5xMUNoL0pZNVIvTXlUQnlYVG5iaHpWSzBqSXpLNlNNYzdlUENnQmc0Y3FBTUhEcWhidDI1Ni8vMzM5YWMvL1NuWGZkNTQ0dzBsSmlaS2tuYnQycVZkdTl4UDJBOGVQRmhQUHZsa2tlSXBpT25UcDJ2NjlPazUybU5pWW5UbzBDRnVaQmJCdVhQbmRQandZYy9yNE1HRDJyOS92dzRjT0tBVEowNW81Y3FWQVJzTlBYSGlSRzNkdXRXelBtN2N1S0JPSkdSa1pPUm95OHJLS3RBeGhnOGZydG16WnlzdExTMWIrK3V2djY1dnZ2bW1TUEVWVkdSa3BNNmNPYU5mZi8zVmEvLzA2ZE9MUFJIcmREcjErZWVmNjl5NWM5bmFIUTZIeG84ZnIzdnZ2VGRmeC9ueXl5KzFaTWtTTFZteVJPUEdqVk9GQ2hYVXExY3ZqUjA3VnRkZFY3d1ZybmJzMkpHakxWQWppUmN0V2xTay9UdDE2cVNvS1BkOGdwczNiL1pEUkZMcjFxMEx0ZCtSSTBlOHR0ZXB3K2NVYjdoK1h1RHY2MmV3WFplY1RxZVdMVnVXN1hlelpWbXlMRXVtYWNxeUxMbGNMcmxjTHBtbUtaZkxwYXlzTERtZFRtVmxaV1Y3WldabWV2N056TXhVUmtaR3RsZDZlcnJYVjFwYVdyYlhrQ0ZETkhueTVIeC9EWmQ2NktHSGNyU05HemZPWnlKMnpwdzVYaDk0QzJRaTF0K09IajJxcUtnb1ZheFlzVWpITWNwRnkxR2x0c3pUUnlUVGxIbmlzRUpxTi9KVGxNR0pSQ3dBQk5EWjFIUGF1ZWVnSk1saEdMcXlkZE1pSC9OL1gvNmdFNmZPU0pLcVZJN1dmWGNQTGZJeEFRQUE3UExwcHpOejdSOCtmS0FjRGtlQW9rRmV6RlBIUE11aHRZdFc3ZVhFaVJPZUpLemt2Z0Y2MzMzM2FlblNwZnJvbzQrOGprdzVkT2lRL3ZuUGYzbzlYcUJIWm43NDRZZGUyMGVOR2tVUzFvZlRwMDlyNTg2ZE9uNzh1RTZjT0tFVEowN28yTEZqU2toSTBOR2pSNVdRa0tDRWhBU2RPWE1tMStQczNyMWJUWnNXL1crci9EaDY5R2kyOWZyMTYzdmRMalEwTkYvVkZTNjJZTUVDVmExYVZmZmNjMCsrOTJuVHBvMG1USmhRb1BNVVZOMjZkWE1rRVNScDJyUnAyckZqaDVvM0wvb0R4Z1V4ZHV4WXpaZ3h3MnZmOTk5LzczWFVrait0WGJzMlI3SkRjaWNaQmcwYWxPL2pUSmt5SmR0NlNrcUs1c3labzd2dnZydklNUWJTL1BuemRmRGd3WHlYaGU3YnQyK1J6cmRwMHlaUDRyUk5telpGT3RaNSthMEVjQ2xmaWRqTExtTitlMis0Zmw3ZzcrdG5zRjJYUWtORE5YTGtTQjA2ZEtoQSt4V25PWFBteU9sMDVyaE9GYVZxeVJ0dnZPRzEvSy9rcnVEZ1RYN1A5OUJERCtubGwxOHVkR3orbHBTVXBFR0RCaWt0TFUxZmYvMTF2cXJXNUNhMFRuTmxublpmUTgxVENTUmlBUUQrczJuclhzOEgvT1pONnl1cWZNNmJTUVd4YmVkK1RaOXpvWFRmbjhmY3JPaW84a1U2SmdBQStjRThuU2dPKy9ZZDBhSkZhM1BkNXZiYnJ3bFFOTWdQS3luUnMreW9VdmdSUUM2WFM0TUhEL1k2U212U3BFbmF2bjI3WnN5WWtXT1UwWDMzM2VmMUJxY2tkZW5TcGREeFhHekVpQkdhT25WcXJ0dnMyclZMQ3hjdXpOSHVjRGgwLy8zMyt5V09na2hOVGMwenNaQ1ptZW0xUFNVbHBkRG56Y3pNek5mK0ZTcFVrQ1ROblR0WGQ5eHhSNkhQZDE1Y1hKeWFObTJxNWN1WGEvbnk1VVUrM3BBaFE3emVITS9JeU1oUmJyUkJnd1pGUHQ5NW9hR2hPbnYyck5hdXpmMDZlT2sreGUyUlJ4N1IrKysvbnlNeFlwcW0zbjc3YlgzODhjY0ZQdWIxMTE5ZjZIaHkrOWsrY09DQUJnMGFWT2lISDJiUG5wM25OdDdlNjVMVXRXdFhuNG1sUzhYRnhXbjc5dTA1Mml0VXFLQWhRNGJrNnhqQjRQRGh3N3J0dHR0MDRzUUp2ZkxLSzNyMjJXZDE1NTEzbHBsNWV1UGo0NzIyKy9PNlVGcHcvZlRmOWRPYllMd3VEUjQ4Mkc5Zm56K2NPWE5HUzVjdXpWR1dOeWtwcWRESFBEOHF0eUR5ZXo1Zm4yKzlsWll2aU1tVEordVhYMzdKYzd2dnZ2dk9NMkk5TXpOVE45OThzelp0MmlSSjZ0YXRtOTU5OTEwOThNQURoWTdqNHI4YnJPUlRoVDVPU1ZFMmZpc0NRSkRZdkcydlo3bHR5NktWRDNZNlRiMzkzNm1lUDBLN3RJOVYzeDVGZXhvSkFGQzJqUjM3QnozOTlHalArdWJOdXpWNDhNTmV0eDB5cEdlZ3drSXV5cGVQMUpZdGVaY3pYckZpazI2Ly9WazFibnlacnI2NnF3WU83S0oyN1Zvb1FKVThKVWwxNjliTWM1dFBQcG1SNnczMjJOakc2dHc1ZUV2WWxVWG0yUXMzVGh5VmF4WDZPQ0VoSVhyKytlZDF4eDEzS0RVMU5VZi82dFdyMWJGalIwMmZQdDJUWVAzMDAwODFaODZjUXAvVG45NTk5MTJ2UDdzdFc3YlVsaTFidEdYTGxtS1A0WnBycnZIY1ZLNVVxVktCUnhPZEZ4MWQrUExTcjcvK3VsNS8vZlU4dHp2L2YzWDU1ZjZaVWlVdUxrNGpSb3pRdkhuenZKWUJMS2k2ZGV0NlRjUmVPcHBMOGoyaXF6QUtNd29zRUJvMGFLQWJiN3hSMzMzM1hZNitTWk1tNmRWWFgxVk1UTUVlMFByaGh4LzhGVjRPOCtiTks3WmpTOUxQUC8vc3RYMzQ4T0g1UHNZWFgzemh0ZjJtbTI1U3VYTGxDaFdYNUM0SFdoUjU3WDl4NHNycGRPcldXMi9WaVJNbkpFbDc5dXpSbURGalBBblp1KzY2cTlRblpQZnYzKysxdldIRGhvRU5wQVRnK3VtLzY2YzN3WGhkR2pSb1VGQWxZaVgzd3paMno0OWFWTjRlV2l5SU0yZk81RmxwUkxxUUNMWXNTMlBHak5HQ0JRczhmUmtaR1JvN2RxeVdMVnZtOCtjbUw0NUtGLzQyTkVuRUFnRDhhZVAyUFo3bE5yR05pM1Nzcjc5Zm9MMzczU1VjSWlQQzllaWYvaEN3ZVpFQUFLVlRkSFI1MWExNzRVYkF0OS82ZmxKMjZORGVudVdJaVBCaWpldTh5TWlJZ0p5bkpERU1RdzBiNWowSzhjRUgzNVFrN2QxN1dPUEhmNmZ4NDc5VDllcVZOV0JBWnozOTlHaGRjVVZnU25ybUppTWpVeDkvbkhOK3pZdU5IbDF5UmdtVkdXa1hrcVpHaGFwRk90UU5OOXlnWmN1V2FlalFvWjd5eEJjN2V2U29YbmpoQmYzMDAwL2F0MitmSG52c3NTS2R6MS8yNzkrdlR6LzkxR3ZmbGkxYkFqYTY3ZlRwMDBVcXIyZUhKazJhK09VNEJSa0JWUlNYSmhJTXcvQnJJaUVzTEN3b0V3bVNlL1M1dDBSQ1JrYUdKazZjcUNlZWVNS0dxQUl2SlNWRlM1Y3V6ZEZ1R0liKzhJYy81T3NZR1JrWit2enp6NzMyalI0OTJtdDdmaFdsRFBxV0xWdnkzRDh0TGMxVEp2N1paNS8xK24reGQrOWVQZlhVVXhvd1lJQmYzeCtCRWg4ZnIwYU5pbFlpODdubm50Tnp6ejNucDRpeUsyd1paYnR4L1N5KzYyZXdYcGQ2OWVvbHd6Q3kvY3lHaElRb0xDeE1vYUdoU2tsSlViVnExUlFSRWFIdzhIQ0ZoWVhsK0Rjc0xFeW1hV3JseXBXUzNOVVV6cmQ3MjNibHlwV2UwY0Y5Ky9iVkRUZmNvUER3Y00rcmJ0MjZoZnBheWlyVE5IWHZ2ZmY2bkZ0M3dJQUJoVDYyRVYzdHdrcDY0YXV4bEJRa1lnRWdRREl5czdSajk0VWJTcTFiRlA2RC9lR0VSSDMrMVkrZTlkRzNYYXRhTVVXNzhRVUF3S1VXTEZqanRiMTI3ZXJxMUNuV3M1NmVYdlF5a0NnKzY5ZnYxSnc1eTNLMG56eDVSak5uTHRZLy8vbTREVkhsTkhYcVBKMDRjZHBudjhQaFVOKytIWFhvMFBGY2oyT2F1ZCtnekd2Ly9BZ1BEMVVNbjcwa1NWYldoZksyUmxqaFIzR2QxN1p0VzYxYXRVbzMzSENENTZiYmVSMDdkdFMzMzM2cjFOUlUzWGpqalVwT1RpN3krZnpoNzMvL3U4OHl2OGhkdFdyVkZCMGRyYk5ueitaNysyYk5tcWxldlhxcVY2K2VHalJvb0VhTkdnVnNmdGhMNTRPTWlZbFJSSVQzaDRTR0RSc21sOHVsbVROblpodGwyTDE3ZDlXdVhWdkp5Y2s1UmpENUdqM1lvVU1IU2U0RVRGeGNYTFkrZnoyTXUzbno1bHo3YTlXcXBaaVlHQjAvN3I2R1huNzU1Um93WUlENjkrK3ZGaTFhNUxuLytUazlTNXE0dURqUDF5eEo2OWF0OC9wK2I5eTRzVFp0MnVRcDIzaXhtSmdZdFcvZjNyUCs3YmZmS2pFeE1jZDJkZXJVVWV2V3JYWHk1TWs4NDZwVXFaS3RjMDkvOXRsbitzYy8vdUcxTHp3OFhOT25UeStSU1ZnVUg2NmYvcnQrbHBUclVvMGFOWlNVbE9SSnZvYUZoU2t4TVZFVEowN1UrUEhqdFh2M2J2M3RiMy9UazA4K21lTllXVmxabWpkdm5yNzY2aXZObkRuVFUvNTM5T2pSdXU2NjY3eWVQeUVoUVZkY2NZVm5mZUhDaFlxS2l0STc3N3lUNitlRS9EN2M0TzNuWmR5NGNYcnh4UmU5YnYvaWl5OTZyZEpSVWg2bU1FMVQ5OXh6anlaT25PaTEvNVZYWHRHb1VhTUtmWHdqN01KMGZSZi9QVkZha1lnRmdBRFp1ZnVBbkU1VGt0U3diaTFWakk0cTFIRXN5OUs3SDM2bGpNd3NTVkxUeHZVMDdMcmVlZXdGQUVEQnVGeW1mdjAxem12ZmtDRzlncTRLdzRRSjQveDZQTk8wZE04OUx3WDBuRldxVlBUcjhjNTcrZVZQZlBiOTZVODNCMFZDMGJJc3ZmMzJwRnkzTVUxVEhUdmVXZVJ6MWF0M2JaR1AwYlp0TTYxZi8yV1JqMU1hV000TDgySVo0ZjRadFY2elprM05uejlmdzRZTjAwOC8vU1JKYXRXcWxYNzg4VWRWcUZCQnc0Y1AxOGFORzNQc0Z4WVdwamZmZkxOSXBYVzl5VzNVNXM2ZE8zMk9JRUgrREJnd1FJbUppYXBhdGFwcTFLaWhHalZxS0NZbVJvOCsrbWlPYlo5NjZpazkvbmhnSHg0NWNPQ0FKK20vZnYzNmJIM1ZxbFh6ZWdPOVFZTUcrdXFycnlTNTU5YTdPSkh3ekRQUDZMcnJydE9tVFp1eTNUQ1dmQ2NTMXF4eFB4aTFkKy9lSEQrUEY2L245M2Z6Qng5OG9BOCsrRUNTOU9TVFQrcU5OOTVRbXpadDhyWHZlYnQzNzlidTNiczFmdno0ZkcxZlVtNDhYK3FGRjE3SVZ4bmxQWHYyYVBEZ3dWNzdycnZ1dW14enozNzQ0WWRldHp0eTVFaStTNVRPblR0WDExeGp6NXpwYytiTTBSLy8rRWV2ZllaaDZILy8rNTk2OU9oUm9HTnUyclRKYTdLK01KODNaOHlZNGZQOEd6WnNLTklJTGhRTTEwL3ZpbnI5TEVuWHBZcy9rejM1NUpONi8vMzNsWjZlN21rYk4yNmNyci8rZXM5Y3BPZkZ4OGZyNXB0dnpwRmdmdVNSUnpSZ3dJQWNTWHpMc2pSNjlHaFBxZlR6em4rTjMzLy9mYjYrQmx6dzhNTVA1M2dvOHJ6Nzc3OWZ6ejc3YkpHT1R5SVdBRkFzTm03ZjUxa3VTbG5pK1V2V2F1MEc5M3dBRHNQUTM4YU9VRWlJbzhqeEFRQndzZFdydHlncHlYdUpvS0ZEZXdVNG1yeU5HdVhmMHA5T3B5dlBSS3kvejFrY0ZpK08wN1JwQzd6MlJVV1YwelBQRkswRW9yL01ucjFFbXpmdnlYdERCQi9UdkxEczhOOHRocWlvS0gzLy9mZTYrKzY3dFhyMWF2M3l5eStxVnEyYW5uLytlWDM3N2JkZTkzbmpqVGYwbDcvOHhXOHg1TWNqanp3U3RLVVFTNHBwMDZaNWJmZVdpTFhEMkxGamZkN3czcnAxcTljYjhELzg4SU91dmRiOTBFZFdWbGEydnZQSkF2UGk5ODRsZmI1Y21zaVFwS3V1dWlyWGZVcVNZY09HK1h4Lys5c3R0OXppdFZSb2NkdTRjYU9XTEZsUzVPUFlOUnAyMWFwVkdqNTh1TSs1WlAvdi8vNVBkOXh4UjRDanlxNVNwVXFxWHIyNnp6NEVEdGZQa2lGUTE2V2VQWHZtR0VtZmtaR2gwYU5IYThXS0ZRb0pDZkcwTjIzYVZJODk5cGplZU9PTmJOdnYyYk5INzczM1hvNVJ0SysrK3FwKy9QRkhYYXBEaHc2YU1tVkt2citHNDhlUFp4dHRmREZ2STRzbDN5T2liN25sRnQxeXl5MzUzbDdLWC9XSWdqelk1TzBCZ3djZmZGRC8vdmUvZmU3amREbzFjdVJJendNUmx4bzVjcVRuWVlRaUNibm9QV3VXL3MvU0pHSUJJRUEyYmIxd2M3RjF5OElsWXMrbForZy9FMmQ0MW04WjBrZE5HOWNyY213QUFGenE1NSs5UC8wYUZWVk8vZnQzRG5BMEtBelROUFhJSTIvNzdFOU5UVlBObWxjWDIvbWJOS21yM2J0bjVMMmhwRmRlOFQ2L0pzcTJzTEF3VFo0OFdTZFBubFNOR2pYMDl0dHY2NVZYWHZHNjdhMjMzaHJ3T1dNblQ1N3M5YVpmTVBDVkpMbFlVVXZtNVZXaXo3S3NvS21lNE90cjJyMTdkN0dVTlQ0L2g2YVU4M3R4L2thMXQ1anl1b250TFpIUXMyZlB3b1FJbS9ncTUxdFFkaVZpYjd6eFJxV21wbnJ0ZS9iWlp3UCtNQXhLSDY2ZmdWZGMxNlgwOVBSczM4TStmZnJvK3V1dnp6WVNWNUpXcjE2dHQ5OStXdzgrK0dDMjlvY2Vla2pqeDQvWG1UTm5zclcvOXRwcnV1MjIyMVMxcXJ1cXorTEZpelZ1WE01S1JZMGJOL1k4M0pPU2t1S0owVmRKYkVuNnozLys0L1d6VWFEWVhUMGlQVDFkSTBhTTBLeFpzN3oyanhvMVNwOSsrcWtjRGdZRUZSU0pXQUFJQU5PeXRIbjdYczk2bXhhRlM4Uk9uZmFMVHA5eHo1OFVVNzJ5UnQvcXZjUUlBQUJGNVNzUk8zQmdGMFZHaGdjNEdoVEdoeDlPMDRZTk8rME9JMDh6Wml6U3FsVmI3QTREUVNRbEpVVVZLbFNRNUU3MjFhaFJRK1BIajlmZi92WTNuL3RNblRwVlU2ZE85V3NjWThhTTBhZWZlbjlJSURFeDBXZkM0ZFpiYnkzUTZJdUNlUC85OS9YSUk0L2thTy9Zc2FNcVY2N3MxM005L2ZUVGV1dXR0N0sxaFlTRWVPWnBxMW16Wm81OU1qSXlOR0hDQkUyYk5rMEhEaHhRWEZ4Y3RoRXVaY1g1UklKcG1qbEdidVdXU01oclJOZUdEUnV5clZldFdsV3hzYkUrdGthdzJiOS92ODhSUmdVVkh1NzlzMWhSSHFSbzFhcVZ6NUZhVzdkdTFZQUJBM1QwNkZHdi9VODg4WVRQQjJWS21ycDE2MnJmdm4xNWJ2ZlFRdy9sU0NoSjBnTVBQS0Fubm5paU9FSXJFN2grQmxaeFhwZEdqaHlaNzhvRFR6MzFsSjU2NnFsOGJadWNuS3dHRFJya3VkM2V2WHZWcUZHamJHMGpSb3p3KytmRjBpSXhNVkZEaHc3Vjh1WEx2ZmJmYzg4OSt1aWpqMGpDRmhLSldBQUlnUDBIRTVSNnpqMEhRdldxeTRkTnh3QUFJQUJKUkVGVWxWU3JFSE94SFQ5NVJsL05XdWhaLzlPZFF4VVo2Wjk1dUFBQXVOalpzK2YwMjIvZVN5L2RmSE8vQUVkVE9PbnBSWnRuSmorbFJvdDZEa25GbHRUZXMrZVFubmppL1dJNXRqKzVYS2FlZSs0L2RvZUJJUExxcTYvcWswOCswVGZmZktPT0hUdDYyaGN2WGh6d1dISzdxZnZvbzQvbW1JZE1rcXBVcWFKLy92T2Z1UjdYMjQxN3lUMVg2c1VqZ1M2VmtwS2kxMTU3eld2ZjY2Ky9udXM1dlJrK2ZIaXVKZkRLbHkrZjQxcm9jcmwwN3R3NWxTOWZYZ2tKQ1o3MkpVdVc2TVVYWDlUYmI3K2RiZlRMaEFrVGZNNGxLVW1IRGgwcVVNeEpTVWxlOXpFTVE1ZGRkbG1CamxXY29xS2lKT1VzcXlsZFNDUVVwclRtMnJWcnM2MzM2aFY4YzdiN1ErdldyYlZsUy9FOW9HUFhpS05MM3g5RkVjZ1JzUnMyYk5EQWdRTzlYdk1rZHhMMnpUZmZERmc4eFMwME5GUU5HemJNY3p0ZlA2TlhYWFZWdnZhSGQxdy9BNnVrWHBmS212eVVMTTZ2S1ZPbWFOR2lSVG5hang4Lzd2TTZMMGtyVnF6SU1UZnplWC84NHgrRFprcUpZRVVpRmdBQ1lPUFdDNk5oVzdkc1hLZ1BlNTk4OGIweU05MGZSSnRmWGw5OXIycnZ0L2dBQUxqWUw3K3NWRlpXemovSXc4UEROR1JJeVNqaFZhNWM5eEp4RHN0YTQ0ZElzbk81VE4xNTV3dEtTVG5uOTJQNzIvangzMnJMbHIxNWI0Z3lZY3FVS1hyKytlZGxXWlo2OU9paGQ5OTlWMlBIanBVa2ZmcnBwOXE1YzZmaTR1SUNGbyt2RzRvVEowN1VGMTk4NGJYdnJiZmVVa3hNVEs3SEhUTEUrL3pTQnc4ZVZOMjZkWDN1OS9iYmIrdllzV001MnZ2Mzc2OEJBd2JrZWs1dlltTmpjeDBONUd1RTdhbFRwMVMrZlBsc2JVMmJObFZjWEZ5T203a3Z2L3l5N3JyckxwK2o5K3JWSzlnMEs2Kzg4b3JYVVhjaElTRit1NUhzRHhVclZ0U1hYMzZabzV5aTVFN0ViOTY4V2Z2Mzc4L1JsMXNpNGRpeFl6cDgrSEMydGw2OXNzL1o3bTBVMzZXamdTVHBycnZ1OHBSZVBEOW5wdDNsRUVzYVh5TkRhOWV1N2JVOVBqNWVIMzMwa2RlK2wxNTZ5V2VKN09uVHArdnJyNy9PMFI2b2hNZjgrZk0xYk5nd0pTVWxlZTEvK2VXWDlkeHp6eFg1UElNR0RmTGIxM1RYWFhmbHVFYWRsNTZlN3BkekhEOSszT2VvMlhidDJ2bmxIR1VWMTgvQ0t5dlhKVHY0KzN2c2Ezb0lYL3o1Y05LcFU2ZDA2dFNwQXUrM2RldFduMzBYUDV3SDcwakVBa0FBYk5wMllYN1l3cFFsM3JIN29INys5Y0tOMmdkSDN5UUhUKzRCQUlySjNMbmV5eEgxNzk5SmxTdEhCemdhRk5RcnIzeWlGU3MyMmgxR25oSVRrL1Q4OCtQdERnTkJZdW5TcFJvOWVyVG5SbGRtWnFZZWZQQkIvZmJiYi9yNDQ0OVZ2bng1elp3NVUrM2J0OWVKRXljVUdocXFldlhxNWF0OFpHRjV1Nm03Y2VOR1QzTDRVcjE2OWRLWU1XT0tKWllqUjQ3a0tCTjhYbUZHdytaSHRXclZ2TFluSkNUa1NCalhxbFZMcjc3NmFvNzUzUTRjT0tCUFB2bkU1LzlaU1hCK0JQT3VYYnZVckZrelQzdTVjdVdVbXBvcXd6QVVHeHVyYmR1MmVmcWlvNlAxMkdPUGVVMmN2L3JxcXo3UGxkdE43RXRIYzBsUzc5NjlzNjNuZHhSZWRIUjB2clk5ZlBpd2F0YXNtZWRJTThrOUt2cmpqejlXNzk2OTFhdFhyenpuM3IzNzdydHp0SFhxMUNuUDgvaEwzNzU5UFNYUUM2TldyVm9GMnY2Wlo1NVJabWJPU2hydDJyWFQ4ODgvNzNPL1hidDI1WnJ3Y0xsY1BwTXZCZVYwT3JPTk9QL3h4eDgxZHV4WXJ5TVRKZmZYTkdyVXFEeEh0c2ZFeFBoOEdPTzhJMGVPRkR4Z0h3NGVQT2kzWS9teVlzVUtyKzBWSzFaVTgrYk5pLzM4SlFYWHorSzVmdm9TTE5lbDB1akZGMS8wNi9HOGpVaEY2VllxRXJHcFR1bUxQWVlXSlJnNmZFNUtDNTZISUFIQTdmSlI3cGVrMTAzcDllOExlb0FHMHVoL2VkYkc3SmEwMjAreEFRaGE1VUtseThwTGZXcFpHdG5FVWxTcCtPU0drbUR1M0dWZTIyKzU1Y0tJSzhQbzZIV2JRTm0yN1Z1MWFOSFExaGlDMGZUcEMvWDN2MzlzZHhqNThzZ2piK3YwNmVSY3QzbmpqWWYwNUpNNWI5Ym5wbGF0cTNYc21PK252SXRqRkRLS0pqazVXVGZkZEpObjd0R0xUWm8wU2J0MjdkTDA2ZE5WdDI1ZFRaNDhXZGRkZDUwbVRweW9DUk1tNUVqRVhuWFZWZnJYdnk1OGJ0NjhlYlB1dmZkZVZhNWNXZSs5OTU3UEcrVGR1blhMTVZMcTBwdW55Y25KdXVXV1c1U1dscFpqLzRpSUNIMzAwVWZGVnVid3lTZWYxTGx6T1VlNTMzYmJiZmxLWHZrenJvSW15eDU4OE1Gc0NkcTB0TFJjU3pBSHF6MTc5bVJiYjlhc21lZi85ZVRKazU1Mnd6QlVwVXFWUXAwanR4djJxMWF0eXJaZXVYSmxYWG5sbFlVNlQyNDJidHlvbVRObmF0YXNXVnE3ZHExKytlVVg5ZXVYOTdRRWl4WXQwcVJKa3pScDBpUko3aEZZdlh2MzFvQUJBM1RQUGZmazJIN2l4SW4rRHIxQUxuMW9vRGh0M3J4WkJ3NGM4TnFYMTgxOVgxTWxuRTlzN3R1M3I5QkptMHZ0MkxHalFLUFVYM3Z0TlovbDBpKzJZc1VLZGUzYXRTaWhCWjBGQ3haNGJXL2J0bTJoUnBybHBYcjE2bjQvWmlCeC9jeGRRYStmL2xDYzE2VzgvUHp6ei9uYXJxZ0dEaHpvdDJNVlpQUXE0RTJKdjUyMzZxU2hsOWNiU3NqNWR4QUFBRUNKbHVhVWRpZEx1NU1OelQ1bzZQa3JMWFd1SGh4bGp3TE5ORTA1blM1bHVWeHlPVjNLY3Jya1BQOXlPZVZ5bWNyS2NzbmxjcnI3WEthY1RxZDdINmRMTHBmcjkyV251eS9MS2FmcFVsYVdTK2J2MjVxV0pWbVNhVm95TGZlOFE2Wmx5VEl0V2JKa21wWXN5NVJsR2JJczgvZDE5K3ZDdnFaN1daWk1TN0pNVTlidjhWdVdMbXgvMGJyNWU1dGxYampPKzgxdnQrMy9ldE9tM1RwMDZIaU85dERRRU4xd1EyOHZleUJZckYrL1UzZmUrWUxQMGxrVkswWnArL2J2VktPRzl4dGMwZEU5ZmM1N2UvcjBRbFdvNEwzTW55KzVKWDUrK0dHcEprK2VtK3YralJyVjBhT1AzbGFnYzVZbWZXOStKS0RuR3pWaXNPNGVjVTFBejNsZXhZb1Y5YzQ3NzJqTW1ERmV5OHYrOXR0djZ0eTVzMmJObXFXQkF3ZHEwNlpOYXQ2OHVkY0VRTk9tVFQwM1YxZXNXS0dISDM1WTZlbnBTa2hJME9qUm8vWHFxNi9xMFVjZnpmSHo2ZTJtNHFVak83WnQyNmI0K0hpdlg4TS8vdkdQWWhzRmRmejRjYzJaTXlkSGU3bHk1VXJWdkl6QmJ1L2U3R1hVVzdSb0ljbjl1L3ppeEV2VnFsVVZFaEpTcUhQa2xraFl1WEpsdHZYZXZYdkw0WEFVNmp6ZVdKYWwyTmhZYmQrK1BWdjc3Tm16ODVWSVdMTW0rME11UjQ4ZTFkU3BVM1g2OU9rQ0p4THV1KzgrcjZQaEZpOWVyS1ZMbC9yY3IzcjE2aG96Wmt5K1JtVmxaR1JvK2ZMbDZ0dTNiNEZpSzR6bzZHaGRmZlhWK3Vtbm43SzFkKzdjV1VPSERzMTFYMThsdDB2enlMT1M0Tkx2NVhsTGxpeFJqUm8xL0g2K3MyZlBGbWtFdDkyNGZ1Yk9uOWZQL0xMenV1UnRPb1g3Nzc5ZktTa3AyZHE2ZHUycVAvLzV6L2s2SmhEc1NuUWlkdFZKUXcrdW9EUW5BQUFvL1JMU3BBZFhHUHBQTjZtVERjbFlsOHRVUmxhV01qS3lsSkdacVl5TVRHVm1aaWtqdy9sNysrL3JtZWY3M2UyWkdaazUyakorYnp1L2ZWYVdPNUhxZExua2RMb1RxUzZucVN4WGxweE9VeTZuNi9ma1pobGlZMFd6MmJPWGVHM3YwNmVEcWxXckZPQm9VQkF6Wml4U2FxcnZKMVJmZU9GZTFhN3RmVVJGWm1hV3p5U3N3K0h3YTBucWhJUkVqUm56VXA3YnZmbm13NHFJeU4rVDlhWFJxQkdEQTNhdWlWL2xuaFFQaER2dnZGUFZxMWZYTGJmYzRuWGs1OG1USnozbE1jOG5QTDJWNDZ4VHA0NGtLU2twU1RmZWVLTk9uejd0NlV0TFM5TmpqejJtbVRObmF1TEVpZGxLQzNxN3FYanBUZDB1WGJyb2swOCt5VkZTOWZiYmI5ZkREeitjejYrMDRHSmlZaFFmSDYvLy92ZS9ldmZkZHozemNEMysrT01Gbm1NVmhYZHBJcUZseTVhU3BNVEV4R3lKL0tJa1lYd2xFaXpMeWpHaUt6ODM5d3ZDTUF4ZGR0bGxYaE1KNzd6elRwNzdYNXBJT08vNjY2OHZjQ3dQUGZTUVp6azVPVmxUcGt6Ui83TjMxbUZSWlg4WWY2Y1pFQkNrSlN6UVZWUkVRZFpFTWRjQU1UQ3cxMEt4WTIwc3NCTURBenRSTFB5Wmk3RzJVdVlxbUNoMklKSUR6TytQY2NhWnVmZE93RkR1K1R3UEQ5eHp6ajMzVE56RHpIblA5LzJ1WGJzV2QrL2VaVHluYjkrK1dMNTh1VWFSZzFGUlVSZzNiaHllUFh1R2l4Y3ZvbkhqeGxxUFVSc2NIQndRRlJXRitQaDR6SnMzRDVHUmtRQWtHempVOGFzSnNhVWxsMlpoZVBIaUJSNDllbFRTd3loVGtQbFROYnFjUHpXbE9PYWxnUU1Ib2ttVEptcjdpNCtQUjFoWUdLWGMzZDFkN2JtcVdMRmlCYVdzb0p2bVNqcEhiR0d2Zi9ueVpjeWZQNTl4RXdrZ2NaWFp2WHMzN08zdEMzVXRBajFsVm9oTnp3WG14ZjhVWVMzMXVSaGJ0enpxbSt2QlRGaXduVE1FQW9GQUlCQUlwWW1QbVhtSStaQ0ZsUWxmOEM1RDhnVjFiandMK3p5WmJZcEZvbHlrWjJZaEl5TUxtVm5aeU1qSVFzYVAzK21aV2NqSXpFWkdaaFl5TTdObGYyZGxTNFRWckI5aWFZNU1KTTJSQ0s4aUVmTHk4b3Z4a1JOS0VpWWh0bXRYcjJJZUNVRmJnb0tHSWkwdEhjdVg3NmJVVmEvdWdOR2plektlKysxYk9tT2RvYUYya2JEcUdENDhHTy9mcTdidGE5TEVCZDI3VTNmTC81Y296dWpVMGlERUFrRDc5dTF4OXV4WmRPellVVUZBQllDdFc3Y3FXT0ptWjJmVDJqOWFXMXNEQUl5TmpSRWRIWTJ1WGJ0U0Zzd3ZYcnlJenAwN0l6WTJGbHd1OTRkTEFYV0JpMDdvNk5ldkg1S1NrakJ2M2p3QWdMT3pNelp0VXJRRG56ZHZIbXJYcm8zT25Uc1hPdUltTXpNVHQyN2RRck5telRCNThtU01IajBhNGVIaDJMTm5ENlpNbVZLb3Zrc0RkTUphVGs0T1dyWnNpZFRVVkVyZGhBa1RNR0RBQUVwNVVWbEN5NlA4UHFwVnF4WUFVS0trSzFhc0NFQ1NTemNyS3d0Q29WQ2gvdEtsUzJqYXRDbWlvNlBoNWFYNHY1VkpYSHYwNkJIbC9VNFhVYVFOdWJtNVNFaEl3UFhyMTJGa1pJUytmZnVpVFpzMitQdnZ2eFhhSlNZbTR2SGp4d3I1SFpWNTgrWU5ZNDdQRGgwNmFEMjIxTlJVSEQ5K0hCRVJFVGg5K2pTdGJiazhOV3ZXeEtaTm15QVFDRlMyaTR1THc2UkpreFFlbzcrL1ArTGo0MkZzWFBTYnpWeGNYSERvMENGY3VuUUp4NDhmeDVNblQ1Q2NuQXgvZjMvR2MranlOd0svbmhCNzc5NDkyVDBsVDBIdTdRc1hMbER5ZjBxNWZmdDJvWE1SbnpoeG9sRG4veGNoODJmeHpaL2FVbFR6MHRPblR5RVdpMUd0V2pWS08ybnVZQ2tSRVJHMC9iSFpiRXBiYmFDN2RsNWVIcUtpb3JRV3VaVkY5c0lpYjhsZFZHUm5aeU1pSWdLclY2L0dyVnUzR050eHVWek1tREVETTJiTUtIQkVPa0U5WlZhSTNmWGtweDJ4cFQ0SCs5cGF3NWl2TzBzQkFvRkFJQkFJaEpMR1RNaEJXM3NEZUZnSjBmTjBDdDVsNU9GdEpqQmtWd0xza3E4aEl5c0w2ZWsvQk5mTWJHUmtaaUkzOTljVVREa2NOcmdjanVTSHEvVEQ0WUxEWVlQSDQ0REQ0WUxMWllQSDRZRExsWlp6d2VXd3dlVndmNXdqOXplSExXbkhaWVBGWW9QTllvSEZab0hGQXRnc05saVEvTTFpc3lUSExFamFzUUdBQlRhYkJkYVA4cC9uc2lSL3MxaGdBV0N4MlQrUFdaQXR5clBaMHY1K3RHZi83QWZ4SmZNOGYvcVVpdXZYNzlIV3FZcTBMR3UwYXVXTzZkT0x4dVpMbWJsek4rSDgrZUxMU2JwczJUaHd1UndzWHJ4RG9UdzBkQXA0UE9hdmY1OCtVUVVQS2JxT2hLNVV5VVpsUFl2Rnd2TGw0M1Y2VFVMWm9WR2pScmgwNlJKYXQyNHRpL3ljTldzVy9QejhGTnBKNjVTUlJzUUNrb1hlVzdkdVlmRGd3UXFMZkZXclZrVlVWSlFzZW9ZcHNvTXB1aVlvS0FnM2J0ekFqUnMzRUJrWkNYMzluNXNWNHVQak1YdjJiTm5pNDVneFl6Qnc0RUFZR0JobzhPZ1ZPWExrQ01hTkc0ZVVsQlJjdlhvVjlldlhoNTZlSGdJQ0FoQVFFS0IxZjZVUloyZG5TbGw0ZURpdENBc0FWbFpXdE9jVUI0OGZQMVk0bGdvSnlubUtiVzF0WlgvVENZalNoV3BwaExjVXllY0NldEhweWhYRjNPMDJOamFvV2JPbWhpT25zbmZ2WG9TSGg4dnlIYythTlF1QUpKOGVuY0FmRlJXRjhlT1o1MldtYUs0YU5XcWdjdVhLYXNlVG1abUo2OWV2NCsrLy8wWjBkRFJ1M2JyRmVGL1M4ZURCQXdRRUJHRExsaTIwOVVsSlNRZ0tDc0tlUFhzb1F1RHo1ODh4WXNRSTdObXpSK1ByRlJZbkp5ZjgrKysvV0xwMEtRUUNBWnljbkJnanY1VGZKMUkwemNWWTJtQjZYWFc1bVVLWGxyTjA3TnUzcjBqNy94VWg4MmZSelorNlF0ZnpVbVJrSkNaTm1sU29NY203SStnYWJTTk1wVkhjcFIyeFdJeXJWNjlpejU0OTJMdDNMMlZqb3pJZUhoNElDd3REblRwMWltbUUvMTNLckJCNzRlM1B5WFZzWFJNaXdoSUlCQUtCUVBobE1lYXpNYmF1Q2FaZWsreWFmTUt5d0p1NGg4VTZCamFMQmI2QUR6MCtEd0lCRHdJZUQzd0JIM3crNzJjWm53Y0JudytCZ0ErQmdQdWp6WTh5L3M4eVNUMy94OTljOExoY2NManlJdXRQTVpYelEweGxGME9rUzZraVhuVzBZRkZoWkdTQXBrMWRjUEZpTEtWdTJyUzFhTmJNRlc1dUJWKzRLQzFZV2xhQXAyZjlZcm5XaGcySGl1VTY4aXhhTkJvWkdWa0lEVDBBQU9qWHJ3TmF0Vkp0N2ZYaUJkWGlWWXF0cmFWT3h6ZGlSRGVzV3JXWHNkN2Z2LzB2OFQ0akZCeG5aMmY4ODg4L2FOV3FGZHpjM0JBVUZFUnBRMmRMRFB5TWlKVmlhR2lJQXdjT1lPWEtsWmc4ZVRJcVZhcUU4K2ZQeTZKdUFPMkZXRGFiamQyN2R5TXVMZzZPam80S2RkT25UNWN0N2lVbEpTRXdNQkF6Wjg3RWxpMWI0T3ZyeS9pWTVVbE1UTVRvMGFOeDZ0UXBXVm12WHIwUUd4dXIweHlCbzBlUHhzeVpNMVcyR1RKa0NJNGNPVUlwajR1TFUxZ3dWeVkzTnhjc0ZvczJza0pQVDQveFBMRllqQ1ZMbHFnY1Uwa2dFb2tVckRXRlFxRXN3a25aY2xQZThscTZVQytQOUgybHZKQ3RLcitoY2pRWGw4dEZkblkyYlFUb3g0OGZjZS9lUGR5OWV4ZjM3dEZ2cmxMdVQ3clk3K0xpQWdzTEM3eC9yNWdydnFCQ3doOS8vRUZiTGhLSkVCWVdocGlZR01URXhPREJnd2UwZVpycGNIZDNSMHhNREtWOWVIZzRtalJwZ29FREI4cktYcjU4aWZuejUyUHIxcTBxaGQyOWUvZWlYYnQyNk5ldm4wWmpBQW91SEVaRVJHREVpQkg0OU9rVEFJblkxTFZyVjhURnhkSGFLcXVMUEt0YXRTcnQrMHdkYjkrK3hmang0M0g0OEdIR05nS0JBRXVXTE1HUUlVTzA3bCs1SHlsTXIzTkJ4TlA4ZlBvTnFFVXB4TDUrL1ZwbG51S2lvcWpGNWFLRXpKKzZuVDlWVVZybUpVTHhJaEtKY1BIaVJSdy9maHlSa1pGNDllcVZSdWVabXBxaWR1M2FXTGR1bmRiWDNMQmhnOWJuL05jcHMwTHNhN21VTWZYTmYzNklIM3IrSFc2L3p5cUJFUkVJQkFLQlFDRG9sZ1lXZXRqWVFpS0F1TXA5M2hFYk11ZSs0bkU1RUFyMW9DOFVRS2duZ0w2K0FQcDZRaGpvQ3lSbFFqM282K2xCcUMrQXZwNGU5UFVGRUFyNFA4UlZxWWpLQTUvSGhVREFoOTRQc1pYTFlkNWxUUGgxNFBHNE9IaHdNZHpjK3VINWMwV0xySndjRVhyMm5Jb0hEeUprWWpvZDJkbjBYOHdCVU03SnlSRXg3a1pXbHh1MExDOUlGUlc1dVQ4WE41Y3ZINCt2WDcvajVNa3JXTHg0akVJZEhjK2UwVnVpQVVERml1WnF6MWVGUkl6NStYcFZyKzZBbGkzZEVCMU50Y2d5TUJBaU9IaFVnYTlGK0hXb1ZxMGFMbCsrREZOVFU5bi9IMDMrRC8zKysrOHE2eE1URTFVS2lQSk1tVEpGRnQweWUvWnNCVUhZek13TXJWdTNWbWgvK2ZKbC9POS8vNlAwazVXVnBaVVZwcCtmSCtMaTRpampIalZxRkxadDI2WnhQK29RQ29WcTgybldyVnVYVm9oOTlPZ1JYRnhjYU0vSnpzNUdqeDQ5a0pPVGcvMzc5OFBJeUVqak1lM2R1MWV0L2QvTm16ZngvZnQzbmVmNFU4Vy8vLzZySU9RNU96dkxST2I0ZUVVYkMza0x5cXdzNnZxVTFHcFRHeUZoOE9EQm1EdDNMcjUvL3c1QUlqQ3VXTEVDZi8zMWw2eE5WRlFVL3Z6elQ3eDc5MDdUaHlWREdrbk9ZckhRcWxVclNuVG81Y3VYa1pxYXltamZxNjJRd09QeGNPZk9IWTNmendZR0J1alpzeWNDQXdOUnQyNWRMRnEwU09HeFN4azNiaHhhdDI0TmtVaUVrSkFRYk4rK25WRXdrTzk3eUpBaHhmSisyckZqQnlYSE5BQzhldlVLL3Y3K09IbnlKR1dlVXlkNHNGZ3NsWnNibE1uTHk4TzZkZXN3WThZTWZQdjJqYkZkdFdyVmNPREFBZFNyVjAvanZqV0JLWkt1SUovcm1ENURGdVYzbHYzNzk5TmVWMTlmSCsvZXZaTnRsb21OallXenM3TldrY3NUSmt5Z3pTZmF1WE5uQmVlRnNnYVpQM1U3ZitxYW9waVhDRVZMWGw0ZTd0Njlpd3NYTHVEY3VYTzRlUEdpN1AydERaOC9mNmFrMTlBVUlzUnFUNWtWWWpQbE5yTEo1NFFsSWl5QlFDQVFDSVJmQmZuUE5lWnluM2ZFUEFFV3pSd3VFMUwxcGNLclVBODhMc25wUVNnY1ptYmxzWDE3RUpvM0gwcXBlL3IwTmRhczJZK0pFL3NpSytzcTdmazhYa05hMGM3TXJEdytmRGluVUZhalJsYzhldlNDdGgrbS9nbk04SGdOYWN1dHJOb1VxdCs5ZTA5ajc5N1RCVDVmSU9CVFhzK0FnTzYwUXV5U0pXTmdhMnRSNEdzUmZpMDBGVXhMQzNUQ0VBQ01HVE1HZG5aMkd2ZXpidDA2Tkc3Y21CTHR0WDM3ZHJScjF3NDllekxuZTlZMVRQYU5WNjVjb2RoRkEwQjZlanA4Zkh4dzdweGt2bS9jdURHaW9xTGc0T0NnOWxvWkdSbHE4OTdldlhzWHdjSEIrUGJ0RzBKQ1FncHRlNmdweXBGUnJxNnVzcjlqWXhWZEpPU0ZCTHFJTHFsTnRiS1FvR29CMjlUVUZJTUdEY0xxMWF0bFpjSEJ3Umc4ZURETXpjMEJTS0tRQ3lJaUFGQ0l0RzdUcGcxRlNCQ0pSRGg5K2pSNjlPaEJlMzVNVEF4dG4wMmJObVc4NW9vVkt4QWRIWTBuVDU3UTFuTTRITFJzMlJKOSsvYUZyNjh2REF3TUlCS0pzSDc5ZXF4WnM0YjJuTlRVVkRSdDJoU3ZYcjFTYTIxY29VSUZCQVlHSWpBd0VLYW1waXJiNmdvL1B6OHNYNzRjQ1FrSmxMclRwMDlqNGNLRm1EcDFxa0k1blhESllyRlVDazlNbkRsekJsT21US0dJWDhyMDZ0VUxZV0ZoTURRMFpHd2pFb2x3OHVSSmJONjhHUllXRnRpOGViTkdZMkRLOTF1UXZJUk1yM0ZSYmRZVGk4VUlDd3VqcmV2Y3ViUHNQb3FLaW9LZm54L0dqeDh2eXlldWpwaVlHS3hhdFlwU3p1RndFQklTVXZCQmx3TEkvS243K1ZPWGxQUzhWTm9JQ2dxaWRXS1JjdkxrU2ZUdTNSdGZ2MzZWbGZGNFBJU0ZoU2s0TXVpU3RMUTBSRWRINC9idDI3aDU4eWF1WGJ1R3RMUzBJcmtXb2VnbyszY0hnVUFnRUFnRXduOFE5M3BsSTBjSm9XelNySmtyK3ZScGo5MjdUMUxxZ29PM1lzaVFMakEycHJmSFpJcWM1UFBKRG1uQ1Q3eTltOFBHeGh3cEtSOWtaYTFiTjhTSUVkMEFBSzlldldjNlZTMzUrYXB6UGhXbWJ4WUxxRmlSQ01VRUt2djI3YVBrb1FNa1lvL3lBcVk2UER3OE1HclVLSVZGWXlralJveEE0OGFOdFJKMm1TTFFOSWthWTRxR283UG1URTFOUlljT0hSU2VoM3YzN3NIZDNSMUhqeDZGaDRlSHltc3RYcnhZclozZWpoMC84MTlQbmp3WnQyN2R3dGF0V3d1VWcxY2JsQmVvcFhuenZuMzdocVNrSkZrNW04MUdyVnExOEwvLy9RK2ZQMy9HOCtmUEtYMmRPSEVDeHNiR3VIYnRta0s1dWdWczVmZEVXbG9hdG0zYkpoT2pLMVNvb05WamtrYysycTVORy9yTk82ZE9uYUlWRXBLVGsya0ZqSll0VzZxTUJqUXdNRUJZV0JoYXRXcWxNSTVXclZyQng4Y0huVHAxa2tWc1oyWm1Zc3VXTFpnL2Z6N3RjeXFQdW5wcmEydE1uandaUTRZTUtmTDNqVElDZ1FENzkrOUh2WHIxYUVXbTJiTm55eXpacGRCRm5ta2JkUlliRzRzcFU2YklOa2d3WVdKaWdwVXJWekphTkV0ekQrN2J0dy83OXUzRHg0OGZaWFhPenM0WU8zYXMyckhRUlRrQ0JSTlBtZWEybmoxN01rWUpNMTFmRTg2ZE8wZkpkU3FsVDU4K0FJRE5temRqK1BEaHlNdkx3NkpGaStEajQ0UDY5VldudzBoUFQwZi8vdjFwYlp2NzlldFhxSHltcFFFeWYrcCsvdFFsUlRVdlRadzRFUk1uVGxSNWJTOHZMMFJIUjFQS3o1NDlxL0Mvb2FncFg3Njh4bTIvZmZ0R2lZb1hpOFVZTjI0Y3hvMGJwOU54aFllSHc5ZlhGNTgrZllLUGo0OU8reVlVUDcrMEVCdnJwMzdISllGQUlCQUlCRUpwdzNVL2ZZUWdnVkNjTEZ3WWlIMzdUaU12VHpFaTY4dVhiemh3NEN5R0RPbENPU2NuaDM1QkRBQUVBaUxFRW43QzVYSXdZRUFuQkFlSEE1RGtKOTZ5WlphczNzNnU2T3pZQ3RNM1hYUXZvV2hZdEdnUmtwT1RNWFRvVU5TcFU2ZWtoNk9Tek14TVRKNDhtYlp1NXN5WmpIYUVxZ2dPRHNheFk4Y29DOUZmdjM1RjM3NTlFUjBkcmJGd3dTUldhQ0xtT0RvNnd0VFVsSklUTHo0K0hzbkp5VEpCT0RrNUdaMDZkYUtOcUhuLy9qMENBZ0p3Ky9adHhqRW5KQ1FVS09vcklpSUNTVWxKT0g3OHVFTGVYMTJqSExFa0ZVeWlvNk1WSXBjZEhSMGhGQW94YmRvMDJ1Y0NrQWdDZEtnVEVod2RIZEdvVVNOY3ZmcHpEdHE2ZFd1QmhBUVdpd1VuSnllNHVibWhRWU1HcUZxMXFxek8ydG9hdFdyVnd2Mzc5eFhPT1h2MkxHMWZoYkhWOVBMeXdxeFpzNUNYbDRkV3JWcWhVYU5HQ3VMRC9mdjNzWEhqUnV6WXNVTWgra2dLbTgxbXpCUEtoTG01T2NhTUdWTmlLVGVxVjYrT3hZc1hJekF3a0ZJbkVvblF1M2R2eE1mSHkwVGl3Z2l4OGZIeENBNE94c0dEQnhsdGZLWDQrUGhnL2ZyMXNMS3lVaWpQeTh2RGxTdFhFQmtaaWNqSVNDUW5KOU9lUDNIaVJEZzdPNnNWVDVqeTJWYXBVa1hsZVhRd1JkZStlRkUwMzZYV3JsMUxXMTZ4WWtXMGE5Y09jK2JNVVlpa0U0bEU2TnExSzJKaVlsVGVuME9IRHFYY2I0RGtubDY0Y0dHaHgxM1NrUG16YU9aUFhWS2M4NUtVSTBlTzBJcXd2Ly8rZTdHS3NJQmtJMWxoeU0zTkxYUWZkRWlmNTBxVktzSFYxWlVTUVU0b1cvelNRaXlCUUNBUUNBUUNnVUFvR0xhMkZ1amN1VGtPSHo1UHFkdTE2eVN0RVB2OU8vM2lHZ0FZR2hadjFJa3Fuang1aGMyYnFUa1BpNEtuVDFWSGQvMlhHVHpZR3lFaFd5RVdpN0Z5NVFUWTJWbVc5SkFJcFloVHAwN2h3b1VMV0x0MkxWeGRYZEc5ZTNkczI3Wk50dUE1ZGVwVVNsU21tNXNiSmIvZS9mdjNFUmdZaUtwVnEyTHg0c1V3TVRHaFhPdmR1M2ZvMXEwYnBYekdqQmxvMjdZdEFNRGUzcDV4ckZMUldKbnExYXNqSUNCQS9ZT2x3Y0RBQU92WHIwZjc5dTBwZFJjdlhzU1NKVXZVMnZoS1ljcmxwbW0walllSEJ5WDNyVmdzeHNHREJ6RnUzRGpjdW5VTG5UdDN4dHUzYjJuUGQzWjJ4cWxUcHhoRjJPenNiUGo3KzZ2TjVjbEVYRndjR2pac2lPUEhqeGZvZkUxUUZnV0dEUnVHbEpRVXltTnUySkRlSWw0VE5GbkU3dHExcTRLUThQRGhReVFrSktCdTNicGFDUWtCQVFFSURRMWxyRy9hdENsRlNIajE2aFVlUG55STMzNVRkR1c1Y09FQ2JSL3QyclhUYUN4ejVzeFJPSDcwNkJHT0hqMkt3NGNQNC9yMTY0em5kZWpRQWN1WEw4Y2ZmL3pCYUc4TVNPNmw5UFIwMmZHZE8zZHcvUGh4ZE83Y1dhUHhNYkYxNjFiYWNrMnNLVWVPSEltalI0L1NScWdtSlNWaDBxUkpXTGR1SFlDQ0NSNlhMMTlHY0hBd1RwNmtPcHNvWTI1dWp0V3JWeXRZbnFlbXB1THMyYk9JaW9yQ2lSTW5GQ0pmbWNqTHk0T2ZueDl1M2JxbFVsUlZsWmRXVytSZjE2SW1JU0VCeDQ0ZG82MGJNbVFJQU5EbUNIL3g0Z1c2ZGV1R1U2ZE9RU0FRVU9vWExGaEFzYktWc21yVktsaFlsSDBYRGpKL0Z0MzhxVXhwbnBma3ljbkpZWXlXdlhidFdwRnNsRm0vZmoyR0R4K3U4MzZMQzE5Zlg0MkZXSFViYjdSaDFLaFJqSnRRQ05wQmhGZ0NnVUFnRUFnRUFvRkF5N0JodnJSQzdEODNqVDBaQUFBZ0FFbEVRVlQveENFdExRT0dodm9LNWQrK2ZXZnNTN2x0U1hMOStsMWN2MzYzcElmeG42ZEtsWXJ3OG5LRFFNREh3SUdGV3hBbi9Gcms1ZVhoMXEyZk9ZUmpZMk1SR3hzTEx5OHYyUUloWFc1QVIwZEhOR25TUkhaODY5WXRUSjgrSFNLUkNQLysreStHRHgrT3paczNVOFJOSmhHblZxMWFDdjNSOGZ6NWN5eGV2SmkyYnRXcVZWcEhpTWdqelFlN2I5OCtTdDNNbVRQUnRtMWJ1TGk0cU8ySExwSVFBS04xcHpJdFdyU2dGUmdPSERnQVcxdGI5Ty9mbnpIS3JVNmRPdmo3Nzc5bEZyTjBqQjA3bHBKRFVDQVEwRWE3bVp1YjQ4T0hENVR5MTY5ZlkrREFnZkQyOWxiM2NBckVwazJiMExOblQ1bXRxVmdzUmxCUUVFVmNidHk0Y1lHdm9VbHV2WGJ0Mm1IQ2hBa0taVmV2WGxVUUVvUkNJVnhkWGVIaDRRRVBEdzkwNzk1ZDY3RTBhZElFR3pac29KU2ZQWHVXSWlUUVJUVDk5dHR2R3VVRkJpVEMzTldyVjNIKy9Ia2NPM1lNLy83N3I4cjJkbloyV0xseUpYeDlmWkdmbjQvNjlldlQzc05PVGs3WXRXc1huajU5U3NtcnZHREJna0lMc1FNR0RLQXQxMFR3WUxGWTJMaHhJNXlkblpHUmtVR3BYNzkrUGZyMjdZdmZmLytkTnFLZGJoTkZUazRPRGgwNmhORFFVQVd4U1IwUEhqeEFoUW9WRUJzYmk5T25UK1BVcVZPNGV2V3EyaHk3ZEh6Ky9CbmUzdDY0ZHUyYVF0NU1lWmptbzRKUW5FTHNuRGx6YU1VTkhvK0hJVU9HZ012bFl0KytmWEJ4Y2FHSXpSY3VYRUNQSGoxdzZOQWhoZnQ4N2RxMW1ERmpCdTMxT25ic0tMTTdMdXVRK1ZOQ1VjeWZ5cFMyZVltSlJZc1dxZHhBUTZEU3JsMDdoZm1DeCtQQnlNZ0luejU5S3NGUkViU2hhTEtYRXdnRUFvRkFJQkFJaERKUDgrYjFJUkJRdjFTTHhXSWtKRkJ6WkgzNHdMeTRabUppcE5PeEVYNE5Ka3p3eDZaTjlJdVFoREtDL0VKcXZ2WUw5M1RjdVhPSGRvRmQzcXJ1elpzM2xIcEx5NTlSMWMrZVBZT1hsNWZDQWxWS1NncisrT01QREI4K1hLRi9wa2hNVFVUVTRjT0gwNHFRblR0M2xrWFRGb2FWSzFmU1J2R0tSQ0wwNjlkUG95aFNaVnRoS1pybVJHUEtlWGY5K25YNCtma3hpckQxNnRWRGRIUzBTaEYyOWVyVnRBdldvMGVQcG0wL2NlSkUyb1htQ2hVcUlDSWlvc2pzWnIyOXZYSDI3Rm5LYTZGc2krdmw1VlhnYTJnaUpOU3NXWlB5Zk42OGVWTjJmbHhjSEw1OSs0YkxseTlqNmRLbHRKSGVtdEMwYVZQYWNtVjd6ZmZ2MzFORWRBQzBrZHp5cEtTa0lEQXdFQzR1TGpBeE1VSDc5dTJ4ZVBGaWxTS3NwYVVsbGk1ZGluLy8vUmUrdnI1NDl1d1ptamR2amdNSER0QzJUMDFOUllNR0RkQ2xTeGZhNTJ6Mzd0MHF4MWpVVks1Y0dmUG56NmVVQ3dRQ0xGMjZWQllkcUM3eTdQMzc5NWcxYXhiczdlM1J1M2R2clVSWVFCTGRaMjV1anZyMTYyUGF0R200ZE9tUzFpSXNoOE5CdzRZTk1YMzZkS3haczRZMjhsT0tMa1dETDErKzZLd3ZWZHkrZlJ0SGp0QTdxZmo3KzhQR3hnYUE1RFhkdUhFamJidGp4NDZoVzdkdXN2bHkrZkxsdERhd0FPRGc0SUJ0MjdZVmZ1Q2xCREovU3REVi9GbVU2R3BlVXNYbHk1Y3BUZ2dsalZnc3B2d2NPM1lNdHJhMnRPMGJOV3FFMU5SVTJ2UG9mdExUMDlHaFF3ZEtQMncyRzBPSERzV0hEeDlvejVQZlJPVHE2Z3BIUjBmNCtmbGgxNjVkZVAvK1BXV1RrWlMzYjkvcTdJZE9sTmNaZVhML2E5aWNvcnRPS1lGRXhCSUlCQUtCUUNBUUNBUmE5UFQ0Y0hldmhYLytpYVBVM2JtVGlDWk5GQ094M3J4aHRxNnpzS0FLQ1FUZEloYlQ1NWxpNHRTcHEralVhUnh5Yy9NWTI5U29VUW5EaHZtaWYvK09SU0ttdDJ2WFNPZDlFb29YRmxjQWNZNWtZVm1ja3cyV1h1R1hHWmlFQkhraDl0MjdkNVI2K2R5R2xTdFhSbGhZR0lZT0hZcnYzeFdqOWNQQ3d2RDQ4V05aSkFwVERsVjEwUjI3ZHUzQzZkT25LZVVDZ1FBclZxeFFlYTZtV0ZwYVl2SGl4VExyUzNudTNyMkxXYk5tcWMwaHlHUVpiR3BxcXRFWTZ0U3BBenM3TzFyN1pTYjdPNm1kc1ltSkNhNWR1NGJmZi8rZDBpWW1KZ2JqeDQrbkhkZTBhZE93Wk1rU1NoMmJ6Y2FXTFZzQVFDWlU2T25wNGRpeFkzQjBkTlRvOFJTVUprMmE0T0xGaTJqYnRpM3RSb0NLRlN2S3JMTmpZbUlnRm90UnIxNDloWVgybVRObll0WXNTVDdzME5CUWpCczNUbGFuNlNLMnE2c3J6cHc1SXp1K2UvZW53NE1tRWRLYVlHOXZUL3VhWDdod0FTS1JTRFpXdW1ndVFMMnRwcFdWRldKaVloanpRQ3EzblRScEVrYU1HQUdoVUFpUlNJU0ZDeGRpM3J4NUtoZUkzNzE3aHp0MzdxQnUzYm9ZT25Rb2dvT0RGZXBIamh5SnBrMmJxclFkTDJwR2p4Nk5uVHQzSWk1Tzhqbkx4Y1VGdTNidFFxMWF0V1J0MUFrZUR4NDh3THg1OHdvOGhvaUlpQUtkNStUa2hGYXRXc0hlM2g3Ky92NGE1MmltbTQ4NEhBNmo0S0VxMyt2NzkrOXB5NTgvZjg0WVVYajc5bTI0dWJscE1GSUpZckVZbzBhTm9wM3IyR3cyL3Zyckw0VXlQejgvbkQ5L0htRmhZWlQyUjQ4ZVJZc1dMZENnUVFOR3EwK2hVSWpEaHc5clpaVmJGaUR6cCs3bXo2SkdGL01TRTU4L2YwYnYzcjFsZVlLWk1ESXlRdS9ldmNIaGFDN09uVGh4QXMrZlA2ZXRZN1BacUZTcGtrYjkzTHQzRDlPbVRXTk1kOUM4ZVhORVJVWEpvdjQ5UFQwcGJTSWpJeFUrWStucjYrUElrU01ZT25Tb2duMTBmbjQrTm03Y2lJaUlDSXdkT3hZalI0NWt2UGRaTEJZZVA2WnVoS2JEMnRwYW8zWWxqVmlVSmZ1YnhkTThvcnFzUWlKaUNRUUNnVUFnRUFnRUFpUDE2bFduTFgvM2pocGg5ZUlGZFdGRmlxWGxyN1dnVk5ZNWZQZzhmSDBucVJSaEFlRGZmNTlqM0xqbHNMRnBoLzc5WitQcTFUdkZORUpDV1VGKzRVUXNZczRUclEyWExsMmlsSm1ZbU1EVjFSV0FKQXBLYW5Fb2ozeEVMQUQwNnRVTE1URXhxRm16cGtLNW5aMGRObS9lTERzdVNFVHN4NDhmRlJhQjVaa3laWXJLSEluYU1uandZRFJxUkw5cFljbVNKV29qNEJJVEUybkx0Vm1vNjlHamg4WnRmWDE5RVIwZERSTVRFMlJuWjhQTHl3c05HemJFeFlzWEZkcloyZG5SUnJET25EbFRaYlN1Vkl6MTgvTURpOFhDamgwN0dKOGZYVk83ZG0xY3VYSkZKaGpJOC9yMWEvajUrU0V0TFEwY0RnZXBxYW1VUElHTkdqVUNsOHNGbDh1bExFUnJLaVFvWDVzcDRybXcwRVYxZmYvK0hkZXVYWk1kLy8zMzM1UTIrdnI2YU5hc21jcSsyV3cydG03ZHltaVB6V0t4MEtwVkt4dzRjQUF2WDc3RStQSGpaUUpWN2RxMU1YWHFWSTJpZEtUUmJvR0JnWlFvemRUVVZQVHQyNWNTbFZlY2NEZ2NiTml3QVR3ZUQxT25Uc1hObXpjVnhBNEF0QmJkOHUrVnhvMGJ3OURRVU9WMTlQWDFZV0JnVUtpeFdscGFvbGV2WHRpeVpRdGV2bnlKUjQ4ZVllM2F0WGp5NUFscTFLaUJRWU1HNGRLbFMycHpFOUlKSmJWcTFjTHo1ODlwZjFUeDZ0VXIybkpkaWhEaDRlRzRjZU1HYloyZm54K2NuSndvNWFHaG9iVFJid0J3NDhZTlJoR1d4V0poeTVZdHFGZXZYc0VIWElvaDg2ZHU1cytpUmhmekVoMjV1Ym5vMjdjdjdhWXVaYjU5KzRhRWhBU01HemNPb2FHaEtuK21UcDJLbHk5Zk1zNFg1Y3FWdzlHalI5VUszTGR1M1VMUG5qMVJ0MjVkUmhIV3o4OFBKMCtlVkxCZXYzanhJdVdIN25NbGw4dEZlSGc0NXMrZlQ0bmcvdkxsQzJiUG5nMTdlM3NNSGp3WTU4NmRVeXRXL3dvUUlaWkFJQkFJQkFLQlFDQVFma0JuVFF3QVg3NThvNVE5ZVBDVXNSOEhoN0t4TS9kWFJ5VEt4VjkvclVHM2JsT1FtVWxkUkdFaUt5c0hPM2FjUU9QR2cxQzd0aDlDUXc4Z05aVTVKekRoUDRUdzUrSysrTHR1RmpULytlY2ZTcG1ucDZjc254eFRoS2Q4Ukt3VUp5Y24zTHg1RTM1K2ZnQUFXMXRibkQ5L1hrRW9MVWhFYkdCZ0lENStwTG9BVks5ZUhkT21UV004cnlDd1dDeHMyTENCMW5veFB6OWZaWTVXQUxUV2g0QWthbGhUTkkwMkhUOStQQ0lpSWlBVUNnRUFWNjVjUVdabUptN2V2QWxQVDArMGE5Y090MjlMb3ZjdExDd29WcFJWcWxSQlFFQ0EydXV3Mld6czJyVUxSNDhlMVNpSDM5S2xTMmwvcE5HMTJ1RGc0TUJvdDN6Z3dBSFVyMThmQ1FrSkZGR0t4V0xKYkIwQjZrSzJwdm4xbEFYSW9ySm4xY1Jla3k2aXEyWExsaXF0YWFWVXIxNGRjK2ZPVlNoemRuYkd6Smt6a1pTVWhMTm56Nko3OSs3Z2NyazRmdnc0UER3ODRPdnJpMGVQSGxINllySWxsVVlQV1ZsWjBVYVZYN3AwQ1FNSERpeFJNZGJkM1IySmlZa0lEZzZtRlRMb05wM0l2MWQ0UEI2anBhdWVuaDdHakJtRHAwK2ZhaHdOSnNYR3hnWTllL2JFaGcwYjhQRGhRN3g5K3haNzl1ekJvRUdEWUdkbkoydVhrcEtDNzkrL1krdldyV2pldkRtcVZhdUd1WFBuTW9vaXNiR3hsREw1L3JTQkxqcXNRb1VLV3VXcVZNWExseTh4Y2VKRTJqbytuNDhGQ3hiUTFuRzVYRVJFUkdpZDgzVGR1blhvMWF1WDF1TXNESjgrZmNLclY2OG9QMFVsQXBINVV6ZnpaMUZUMkhsSkdiRllqSUVEQjlMbW0rZHl1YkxQRFBKY3UzWU5MaTR1MkxCaEErMzdVU1FTWWUzYXRhaFZxeGFqY09yZzRJQ3JWNitpWThlT3RQVmZ2MzdGK3ZYcjRlSGhBWGQzZCt6ZnY1LzIvd0dielVaSVNBajI3ZHRITzFaMXlQYzVmZnAwL1BQUFA3UWJFakl5TWhBZUhvN1dyVnZEd3NJQ1BqNCsyTGR2bjliWEt5dUkwK1NzNnZYbzg0ci9TaEJyWWdLQlFDQVFDQVFDZ1VDTFNKU0xVNmZvSTYyK2Y2Y3Urc2ZFUEdUc3EzSmxHNTJOaTFBd3pweTVqckZqbCtIaHcyZUY2dWZldlNjSURGeU1LVk5XbzFldnRoZzVzZ2RqNUhSQjBkWm1XUjRycXphMEVkdTY2SnRBaFcxb2l2eVBLUUNBL0s5dndiR21SZ2RwUTJKaUlxMXRZWXNXTFdSLzA5VURtdG41dlhyMUN0V3FWZE5vTFBMaXhzT0hEMUdqUmcwQXdPN2R1MmtYeGxnc0ZqWnUzRmdraTZpMWE5ZkcyTEZqc1hUcFVrcGRVbElTcGsrZmp1WExsOU9lZStIQ0JVcVpvYUVoSllLWWp2ZnYzMlBDaEFuWXRXdVh5blljRGdlclY2K21pS2pLT2ZGT256Nk4wNmRQNC9IangzQjBkRVNQSGowVTdKMURRME0xWGxEbmNybm8xS21UUm0wblRacWtVVHROQ0FzTFk0eVFBeVR2NFdmUG5sRXNYMy83N1RlRkhJbktRb0txOTgzWHIxK1JtNXVMMjdkdjQrREJnd3AxeXRiYnVxSkpreVlLeDg3T3ptalhyaDE4Zkh3QVNDeGpuejZsYnNEU3hsWnovUGp4ZVBUb0VaeWRuZUh0N2Eyd09TQWpJd043OSs3Rjh1WEw4ZURCQThZK0dqVnFoTldyVjZOQmd3YVV1cFNVRk5uZjA2ZFBSM2g0T0VXSTJiRmpCd0JnNjlhdHNzMGV4UTJUalM0QTJuelp5c0tJbDVlWFFnNVRQcCtQUVlNR1ljYU1HUnBiQnR2WjJhRjU4K2F5SDAwM1h5aEh0ejE5K2hTelo4OUdRa0lDRGgwNnBGQW5Fb2x3NjlZdDJtc1hCT1VvZXdDTUZzZmFrcCtmRDM5L2YzejkrcFcyZnRTb1VTbzNzd2lGUWh3L2ZoeU5HalZTbWZ0WXlwSWxTekI4K1BBQ2o3ZWd0R3paRW5mdUtMcWRtSnFhTXRvK0Z4WXlmK3B1L2l4cUNqc3Z5VE5xMUNqR3p4R3JWNitHcTZzcnZMMjlLV2tudm4vL2poRWpSbURGaWhVSUNncUNuNThmOHZMeXNHM2JOaXhZc0VDbGRYbVRKazF3Nk5BaFdGaFlNTFo1L2ZvMXhvd1p3N2doVC82eHBhU2s0TVdMRnlxZkYzblMwOU1SR1JtSjdkdTN3OERBQUVlUEhwWFZlWGg0SUNvcUNxMWJ0MmFNN1AvOCtUT09IajFhN0pzemlwUDgxSit2Tjl0SXMzUVpaUmtpeEJJSUJBS0JRQ0FRQ0FRQVFFcktCeHc1Y2dFR0JrSzhldlVPbXpjZndkMjdTYlJ0eTVkWDNMWDY1Y3MzeE1ZeUx6VDk5cHZta1ZkMDlPa3pBelZyVmtILy9oMWhhOHY4aFZxS09yRXRNek1iK3ZyTWtRcXVyalVRRTBPL1lEQng0a29zVzhZc1NwUW1vVThzRnVQczJSdFlzQ0FjbHk1Um8xQ1VNVGMzUVdabU5yNS9WMi81bUpHUmhTMWJqbUxMbHFObzNMZ3VSbzN5UTlldUxjSGprYStaL3lWWXhqOXR4L08vcEtob3FSbDBDK3VBWkxGWUNsTkViSEh3OHVWTGpCdzVrclp1OE9EQmFpMEZDeE41RnhRVWhQMzc5OVBhK3ExYXRRcmR1bldqV1BUR3hzWWlLWWs2ajd1NnV0TGFBa3NSaVVSWXYzNDlnb0tDTklvWWF0ZXVIVzBrcTd3NEpNWEJ3VUVtOG5UcDBnWERoZzFEYm00dVJvd1lnZmJ0MjZ1OVZrbnk0TUVEdGFLdXE2c3J2THk4MEtkUEg0VnlYMTlmaFdQbGhXeFZVVGJ5QW9ReVJrYTZ6OThOU094aUJ3MGFoQ1pObXFCdDI3YXdzVkhjVUVWbnF3bG9KeVJ3T0J3Rm0zQkFZaWU4YytkTzdOeTVFNm1wcVl6bjh2bDhCQVVGWWZMa3ljak56YVZ0SS84Y1cxbFpZZHEwYVpneFl3YWwzWTRkTzVDZW5vN05temVydE1XV1I5M21CRjN4NmRNblNwbXl6YkEwUjZHQmdRR0dEQm1DaVJNbmFpekFTaU5adFltUWwrZlpNL3JOWFhUQ2VHeHNMRzMwdnFiQ2hqd3BLU2tVQVJHQTJ2eXY2cXlUcGN5YU5ZdlduUUdRNURPZFBYdTJ5dk5mdm55SmVmUG0wYzYvZElTSGg4UE16QXg5K3ZUUjJHYTNzS1NucDFQc2Z3R2dmZnYyV3VYbTFCUXlmLzVFRi9NbkhhVnBYZ0tBdkx3OGpCMDdGdXZXcmFQdFo4U0lFUmd4WWdRQWlXMTM1ODZkYWUvcng0OGZvM2Z2M2dnT0RzYjM3OTlWMnBZTGhVTE1uejhmWThlT1ZidTVwbGF0V3BnNGNTSkNRa0lvZGZyNit1alRwdysyYnQySzdPeHNyRm16QnV2WHIwZWZQbjBRSGg2dXN1L2x5NWRqL2ZyMUNrSi9mSHc4WEZ4Y0VCVVZoVGx6NXNoeUlhdWlaczJhR3JsK0tDT2ZoN2F3N05xMWkvSDlXbGprdnpld2lCQkxJQkFJQkFLQlFDQVEvaXZrNTR2UnBRdTlCWnN5Wm1hS0M1VUhELzZOdkR4NmdhRjhlVVBZMmFtUHZGSkZUTXhEN05sekNyTm1iVUR6NXE3bzBhTTF1blh6b294RFU1NCtmYTJ5M3Q2ZWFuR3FLekl6c3lFVUZxM3RXRXJLQit6ZGV4cWJOaDNHbzBmTXU4WGxzYlEweGNXTG0yQm1WaDdMbHUxQ2FPaCtwS1dwRjJRQjRNcVZCRnk1a2dCcmF6TU1IZXFMWWNOOFlXMU5iejFIK0xWZ20vNjh0M1BmUEVaaDM5bktFWlFBWUc1dXJwQ2ZqQ2tpdGpnWU1HQUFyVGhrWTJPREpVdVdxRDJmS2ZJQmdFcGhGSkFzY2k1ZnZweDJVUzQvUHg5RGhnekIzYnQzRlJZSFEwTkRhZnZ5OFBDZ0xSZUx4WWlJaU1DMGFkUHc1TWtUbGVPUjU4U0pFNGlNakZSWUxILzA2QkZ0SkZpWExsMWtmNXVZbUtCNTgrWklUazZtamZZdFRYejkraFZkdTNhbENBQ2pSNC9Ha3lkUGNPTEVDUURBbkRsenNIdjNia3JrcGRRZVc0cnloZ0pWT1R6dDdPd1k4K29wNTBEV0ZkSjhsVXpRMldwV3ExYU4xbTVSRldLeEdEZHYzc1RSbzBleGYvOSsyaWd4WlJvM2JveTFhOWVpYnQyNkFFQnJWd3lBa29OMjRzU0oyTFZyRiszNzh0Q2hRN2g1OHlhMmJkdW1zUEdEaWI1OSs2cHRVMWl1WHIxS0czbW1uQk8yVnExYUNBNE94dENoUTFHaFFnVktld0NNb2tHSERoMWdibTVlb1BIZHUzY1BhV2xwdEhYeU5ySlNtRGJhTUltbmRIa29wWnc2ZFlxMnZIbno1b3puQU5Eby9iVjkrM1pHMjJFQVdMTm1EYU9BZCsvZVBheGV2Um83ZHV4UU9YNWxIajU4aUlFREIyTDY5T25vMzc4Lyt2ZnZqK3JWZGVzMm9reE1UQXl0NWF1bVRnUGFRT1pQUlhRMWZ5cFRtdWFsdExRMDlPelprOWFPR0pCc0lGbTllclhzMk1IQkFUZHUzTURreVpNUkdocEtLMUl5cFZxUTBxeFpNMnpac2tWajV4TkFrcGQrMjdadHNzK1diRFliL3Y3K0NBNE94dFNwVXhVMit1VG01a0lzRnFzVmVPM3Q3U25SMXZQbno4ZkJnd2ZoNU9TRWhJUUV5dU5yM0xneHZuMzdocnQzNzhySy92cnJyd0k1TlF3WU1FRHJjNWk0ZmZ0MmtRbXh1U2svLzNlelRZdnV1M2RwZ1FpeEJBS0JRQ0FRQ0FRQ0FRQmdhMnNCT3p0TEpDZS9VOXZXemUybktKS2ZuNC9seTNjenRuVjNyOFZZcHlsZnY2YkpyblgrL0cyY1AzOGJob2I2Nk5PbllORlRodytmVjFsZldPRllGZUhoUjdGaHd5RUVCSFNIdi84Zk1EVFUxMG0vTDErK1JXUmtOSTRldlloTGwrSzBpcnh6Y3JMSHlaTnJVS1dLSklJbU9IZ2tKazdzaXhVcmRtUE5tdjBhNTROOTgrWWo1c3paaU9EZ2NQajZ0c1RreWYzZzZscWpRSStIVURaZ205a0JiQmFRTDBiKzV4U0lzOUxBMGpOVWZ5SU5ZckdZZG5GU2VXRzlKQ05pcDAyYmhzVEVSSXFndW1YTEZvMGk2ZGFzV2NOWXA2K3ZmaTdvMXEwYjJyUnBnek5uemlpVVN4YzA1UmZzRWhNVHNYUG5UdHArdkwyOUZZN3o4dkt3Yjk4K0xGeTRVTzFDSnhQOSsvZEhwVXFWNE9ycUNvQTVNcWRIang0S3h6NCtQbkIzZDlmbzhaY1VHUmtaNk5DaEEwWEFNemMzeDl5NWN5RVVDdEd6WjArOGZ2MGFiZHEwb2RpNk9qbzZvbkxseWtoUFQwZHFhaXJPbnorUHc0Y1BLN1JSRlpuVm9rVUxtWVd1TXNxUll2TFFSUzBwVTlEWG0rNWVkWEZ4VWRtZm5aMGRqSTJOa1p5Y2pQUG56eU02T2hxblRwMmkyRkV5VWExYU5TeGN1QkJkdTNaVktOKzRjU050ZTJOalk0VmpnVUNBSFR0Mm9GR2pSclJSdE1uSnlSZzBhQkR1M0xsVFpKRnlVaElURTJGZ1lBQWpJeU1ZR0Jnb2JNVEl5TWpBeVpNbk1YcjBhTnB6bFczRldTd1dwazZkcXZKNnlzK0ZsQ05IanREbXoxV0hXQ3htRkNzNUhBN2MzZDBwNWR1MmJhTnRTeWZhQXBJY3ZreHMyTENCdHJ4WnMyYkl5TWlBbnA0ZVJjQjQrUEFoNXMyYng5Z25JQkdQVkZrRTkrclZTMkV6Q1NDSnpqeDY5Q2kyYk5sQ2UxOW9RMHBLQ2tKQ1FoQVNFb0lHRFJxZ1k4ZU82TkNoQStyWHI2OTJzNDYyMEZrRTgzZzhuZHZqa3ZtVFNtSG16NkpFVi9OU1Nrb0syclp0eS9oNDNOM2RjZVRJRVVwK2J6MDlQU3hac2dROEhvOHgzUUlURFJvMHdMSmx5N1NPc0JjS2haZzFheFltVEppQWdRTUhZdno0OGFoU3BRcisvdnR2eW1jb1BUMDloZHptVEs0TlBqNCtDQWtKVWJESGo0eU14SU1IRDFDelprMk1IRGtTSzFldVZEam4zcjE3U0VwS3d1WExsN0ZpeFFvOGUvYnNsN1lsRm1lbUlmL0xqNDJWYkRiWTVwcTVPSlJsaUJCTElCQUlCQUtCUUNBUVpEUnFWQmY3OTU5UjJjYkFRSWhtemVySmp2ZnRPNE4vLzMzTzJON1RzMzZoeC9YMUsxVUl0TEVwV0FSSGVub21ObTZNVk5tbWJ0M0M1YmxVUlZMU0s5eTc5d1FCQVFzeGFkSXErUG0xeG9BQm5kQ2tpVXVoRnRrK2YvNkdHVFBXSXoyZGF2dW5pazZkbW1ISGpqa29YMTVSUERNMU5jSzhlU013WVlJL1ZxellnMVdyOW1vc3lJcEV1WWlJT0llQWdHNWFqWVZROW1EeGVHQlhzRUgraDljQXhNaDljUWU4NnN5MjM2cUlqNC9IeDQ4ZktlWEtRdXlZTVdNb3RvV0ZZZjM2OWJSQ3pyVnIxMlFSZFZMYnpsYXRXdUh1M2JzWVBudzQ5dS9mRHdBWU5teVl3c0oxczJiTmtKT1RBeXNyS3hnYkcwTW9GSUxOWmlNK1BoN1hybDJqSFlOQUlOQjRnWFhObWpXb1hiczJjbkp5WUdkbmg2VkxsMUxFVFFBSURBeWtGWnNxVmFva2k0ajk4dVVMdG0zYmh0RFFVSTBpeFFCSi9zRFBuNmw1bUw5Ly80N216WnRqeG93WllMUFpXTFJvRWFWTmxTcFY4UHZ2dnl1VUJRUUVsRmh1VGszNDlPa1R2TDI5Y2ZVcU5XZjZva1dMWksvYmdRTUg4T1RKRTJ6Y3VCRXZYNzVVYUplWGw0ZHk1Y3BSenBmSHlvbzVHc1RUMDVOV1NIQjFkVlVRalc3Y3VBR2hVQWdlajRkUG56NWgxYXBWdFAzSi82K3BYYnUyeW5GcHc4R0RCeWs1R09YWnVYTW5PblhxQkE4UEQ0VUZhazN3OC9ORFVGQVFyS3lza0pPVGc5emNYRHg5K2hSaFlXR010cGVWS2xXaWxMbTV1V0hSb2tXWU1HRUNwYzdSMFJIbnpwMHJjaEVXa0x6dno1MDdKenZtY0RqZ2NybGdzOW0wOXIzeUZDUnF6dDdlbnJaODdOaXhTRWxKUVpzMmJXQmxaYVgyYzBoNmVqb1NFeE94ZnYxNnlvWVFLVzV1YnBUMyt6Ly8vSU9IRHg5UzJ0YXBVd2ZseXBYRHExZXZzR3paTWxTclZnMUdSa1o0OHVRSlkwVC8yYk5uYVhQTjFxbFRCL2IyOXFoVXFSSmV2SGdCUHA4UExwY0xEb2VEM054Y3h1ZFZQcExQME5BUWZmcjBvWTFtckZ5NXNrd0FUa3RMdzdsejV4QVpHWW5EaHcvVFJnZ3lVYjU4ZWNiY3MvTGN2bjBidDIvZlJsQlFFTXpNek9EaDRZR0dEUnVpYytmT3FGT25qc2JYWStMbXpadVVzaVpObXVoVTdDUHpwK1pvTW4vNisvdnI3SHAwNkdwZTB0ZlhaOXhnMDdCaFE1dytmVnIyMnVmbTVpSTJOaFlYTDE3RWhRc1hjT0hDQlVwRXRDYmN2bjBiYm01dUVBZ0VxRm16SnFwWHJ3NG5KeWRVcWxRSjF0YldzTGEyaHBtWkdjcVZLNGR5NWNvcDJHLy8rZWVmNk42OXU4eFJJQzB0alhhRHl2ang0MlZDYjA1T0R1YlBuMDg3Rmk2WGl6Ly8vRk5CdEJXTHhWaTJiQm0yYk5tQzJiTm5ZK2ZPblFwaWYycHFLa0pDUXJCczJUTDQrUGpnNjlldkZLRmFVM1NaYi9yeTVjczY2MHVlM0JjSkFDUlJ3ZXdLMW1CeCtVVnluZElFRVdJSkJBS0JRQ0FRQ0FTQ0REZTNtbXFGMkNsVCtrTWdrSHhaU2szOWprbVQ2QmNxcEhUbzBLUlFZMHBOL1k3czdCeEtlY1dLNm5QRjBoRVl1RVJsMUMrTHhjSWZmeFJNU05LRXg0OS9XZ1ducDJjaVBQd1l3c09Qb1hKbEcvVG8wUnJUcGcyQ2tSR3p4Um9UTGk1TzJMbHpMcnAybmF4UkRqUURBeUVXTHg2TkVTTzZxVng0TFYvZUVIUG1ETU80Y2IyeGF0VmVyRnk1VnhhaHJJcXhZM3VoV1ROWHJSNERvV3pDc2F2eFE0Z0ZSSW5YQ3l6RU1pM3FLd3V4dHJhMnNMVzExYWpQOVBSMDhIZzg4UG5VQlI2UlNJU0VoQVNGUlVjcFJrWkdqUGE5NWN1WHg3NTkrOUN5WlV1c1diT0dZcWxidlhwMVN0NUxkZFN1WFZ0ak1kTEp5UW5UcDArSFNDVEMxS2xUYVNOSmQrellnZE9uVDlPZVAyN2NPTEJZTEV5ZlBoMHJWcXhRdTdncXhkTFNFa3VYTGtYcjFxMVJzMlpOUmpIMnI3LytZdXhqNE1DQmxMTGlFR0daNXNTa3BDUks5SlV5QXdZTXdKVXJWeWpsM3Q3ZUNvK0h5K1ZDS0JSaTJyUnBDdTM0ZkQ2V0wxOE9IeDhmbGRkUnp1OHJUNU1taXY5SHExV3JobDY5ZW1IS2xDa0t1UkVIRFJxRUJ3OGVxTHdPQUZoWUZPei9weTR3TmpiR3RtM2IwTFp0VzdYL3ErenQ3VEYyN0ZpOGZQa1NLMWV1bEcxKzBCUmwwVi9LK1BIamNmLytmWVNIaDh2S25KMmRjZTdjT1VxMGFWSGg0K09qTVBmazVlWFIyc1RTd1JSQnFvcW1UWnRpejU0OWxQS01qQXdFQlFVaEtDaEk2ejZaYU51MkxhVnMrL2J0dEcybE5yZ1ZLMWJFZ1FNSE5CTG9seTFiUmxzK2JOZ3cyZlUzYnR5SW5Kd2M1T1JRUHo4cW96d0h6SjA3RjN2MzdsVVFnd1FDQWZidTNRc2pJeVAwN2RzWEJ3NGMwS2h2ZVp5Y25MQnUzVHE0dWJsaDVzeVpXTHQycmNhditjZVBIeEVWRllWVHAwNmhRNGNPV2wyWENUb2hWdGUyeEdUK0xGdm9hbDRxWDc0OEZpeFlnS0ZEaHlxMHFWdTNMb0tEZzNINDhHSEV4OGZqNXMyYmlJdUxRMVpXbG00ZUFDU1c1bkZ4Y1lpTGkyTnN3K1Z5Y2YvK2ZUZzVPY21PNVczZGh3OGZUc2wvN2VEZ2dQWHIxMlB6NXMzZzgvbjQ4T0VEby8yNHZyNCtoZ3daZ3ZuejV5czRGTzNldlJzaElTR3dzTERBakJrek1HN2NPSVh6MXE5Zmo0a1RKOExhMmxyamZPVjBoSVdGRmZqYzRrS1VkRjMyTjhmdXYrR2VWSHEzSEJJSUJBS0JRQ0FRQ0lSaVIycE55NFNuWjMxTW50eFBkang0OEZ5a3BIeGdiRityVmhYVXFhTjZrVnNkNzk1UkYvdUJndVZ4blRadExiWnVQYWF5amF0cmpTTE5iM3IvUG4zVTJiTm5LVmkyYkJlNFhBNXR2U1owNmRJQ0N4WUVxRzNuNjlzUzkrOGZRRUJBZDQyamNNdVhOOFRzMlVQeC9QbHh6Sm8xQk1iR3pORUpOV3RXd1lJRkl6VWVONkZzdzRQZ241c0FBQ0FBU1VSQlZLMVVFMkJKbGhmeTNpUWlQL1Y5Z2ZxUjVvaVR4OVRVRk03T3pnVWVXKy9ldlNFUUNNQmlzY0RqOFNBVUNsR3VYRG5vNit1RHorZkR6YzJOTmhLMFFZTUdhdnNlT25RbzR1TGlLSkU2QmJGMVZMWmFWY2VzV2JNd2I5NDhXaEUyS1NrSm8wYU5vajNQd3NJQ2d3Y1BCaUFSdURVUllmbDhQc2FPSFl0SGp4N0IzOThmbHBhV2pMYWc2dnI1ODg4L3RUNnZwS0dMbkhSd2NNQ21UWnNvNWN1V0xhUGt6T3pXclJ2YXRtMnJNckxGMnRxYVZyeVM0dWpvaUJzM2J1RCsvZnRJVFUxRlltSWk1czZkUzhtTHlDUThLcU5OL3J5aW9IWHIxb3p2VVVDeVdMOXo1MDQ4ZWZJRTQ4YU4wL3IrQUNUUjE4b0NqRHdiTjI1RXo1NDlaZGM3Zi81OHNZbXdBTkNtVFpzQ25lZms1QVF2THkrdHordlpzMmV4UlBxeVdDelo4eXJQcUZHamFQTjQ5dXZYVDNhZXN1VXZIZVhMbDZmTmcybGdZQ0NMRmxSMUw5R2hiTlZ1WTJPRHdNQkFoYkpObXpiSmhLYXVYYnRxSmNJYUdocGl6cHc1dUhQbkRyeTh2R0JrWklSVnExYmgxcTFiYU5hc21WWmpIVDE2Tk9yVnE2ZStvUnJldm4xTGlUd0ZkQy9Fa3ZtemJLSExlV253NE1Hb1VlT253T2JtNWlhN0J3WU9ISWhWcTFiaDJyVnJXb213ZGVyVWdZMk5UWUhHS00rUUlVTmtJcXd5cTFldnB0MjBzbVRKRXJpNHVPRDkrL2Q0OWVvVm93aHJibTRPSXlNajJOcmFVcDdQN094c21ZUERpQkVqS0pzS016TXpFUklTVXBDSFZLYklUMzJQdkRkSmtnTVdHOXpLUlpPcnViUkJoRmdDZ1VBZ0VBZ0VBb0VnbzNKbGVpR1d6K2NoSUtBN1RwMWFJNHVHblRWckF3NGRVcDBMYThTSXdsdlR2bjlQRldJdExFeWhwNmU1aGRIWHIybnc5NStKa0pDdGF0c0dCSFRYYW56YThPWExON3g0OFlheHZrNGRSK2pyNnhYcUdsT25Ea1NYTGkxbzY1bzBjY0hGaXh0eDZOQmlPRGhZRjZoL1krTnltRE5uR0o0OU80WVpNd1pUY3R6eWVGenMyREZIcTllSFVMWmhDUTNBc2FueTQwaU03TnRIdGU3ank1Y3Z0TmFGVFpvMEtaUmx0L3lpY201dUxyS3lzcENlbnE1V2dLUmI2S2VEYm5GWU9ZSlhIWFoyZGhnNVVuY2JGOUxTMGhnaktVSkNRbVNMejIzYXRGRnBYOGRtczlHblR4ODhldlFJSzFhc1VMQ3I3TjY5T3laT25LalZ1QVlPSEtqU1BySzA0dW5wcVdBSGFXUmtoQk1uVHNEY25HcVB2M1RwVWt5WU1FSDJubVd4V0pnMGFSTDA5UFFZTFN6WmJEYldybDJyRUpsRmg3dTdPMnJXcktsU1ROTkVTREF6TTZNSVR5WEJnZ1VMRkJiVURRME5NV2pRSUZ5OGVCSHg4Zkh3OS9lWDNWOGVIaDRLOXJIcVlMRllXTEpraVVyeGhzUGhZTStlUFZpNmRDbWlvNk5oWnFiZEJpeXhXRXo3b3ltT2pvNWFDNzljTGhkcjFxeFJzTlRVbFBMbHkxT2k5NHVDVWFOR0tZZ3ZVbHhjWExCcjF5NkZDUGpHalJzcjJKbHFJZ0wyN05rVElTRWhsRGw2d0lBQnNudERVMEVOa05pcGpoa3pobEkrZHV4WUNBUUNBTUQwNmRNVnJ1Zmo0NFBldlh1cjdkdkF3QUNUSjAvR3MyZlBNR3ZXTEZsL1V1clZxNGVMRnkvaS9QbnphTkdDL25PYlBKYVdsanFMWEthTGhxMWV2YnJPUlVZeWZ4WXZwV2xlWXJQWnN0elZ3NFlOdzlXclZ3dGttVnVoUWdVRUJnWWlMaTRPQ1FrSlNFNU94dW5UcDlHblR4L2F6UjNxTURRMFZIa2ZkZWpRQWExYnQxWW84L1QwUlBmdTNWVkdYa3VSMzNCRzV3SWlUVkVoRUFnd1k4WU1XVG1YeTBXWExsMUs5ZnRMVjBpK0owamVseHliS21EcGFmODZsa1dJTlRHQlFDQVFDQVFDZ1VDUVVibnl6MFZSSXlNRHVMdlhRb3NXRGRDM2J3ZlkyZjM4WXI1MDZVN01tNmZhZXRQQ3doUURCaFJzWi8yWEw5OWdZaUpaTEhuMDZBV2x2bXBWeld4SjgvUHpzWC8vV1l3ZnZ4eHYzMzVTMjk3UjBSNzkraFhPOHUzcjF6Ukt2bFVwVjY0a3FEeTNlWFBkV1BsdTNUb2JDUW1QOGZTcHhDNjJYYnRHbUR5NUgxcTBVQi9scHlrbUpwSWNzbVBIOXNhU0pUc1FHbm9BNmVtWm1ERmpNT3JYLzAzdCtRY1AvcTJ6c2NpVG5TMHF0dXYrOWx0bDFLcFZSWDNEL3dDODM5eVI5MXF5dXozM2FRenk2clFCeDl4QjQvTmZ2WG9GWjJkbkpDUW8zaU9xSXRvMG9TQVdqcjE3OTBiLy92MExmRTB6TXpOVXJWb1ZUNTQ4VWR2VzN0NGVVVkZSV29sTTZxaFhyeDVpWTJQUnZYdDNYTGh3UVZidTd1NU9XUlJjdEdnUkRoOCtySkRMamNmam9YZnYzdmpycjc5b0JSVXBpeGN2eHJkdjMyano2eXBqYW1xS09YUG1hUDlndE1US3lncDE2OWJWdUgzNTh1VnBSWERsU0ptRkN4Y2lNaklTYkRZYng0NGRRNjFhdFdqNzQvRjRXTHAwS1pvM2J3NS9mMzkwN05nUkxpNHVBQ1RQdjlRcWtjVmlvVUtGQ3FoYnR5Nm1UcDFhb0FoSE91clhWNTJUbmMvblk4T0dEYlNSMU1XTm9hRWhWcTFhaGJDd01Bd1lNQUJkdW5SaEhCZVh5MFdqUm8wWTdiYmxFUWdFV0wxNk5YeDlmZFcyWmJGWXRCRjd4VVhEaGcxeDdKaHFsdzRwTmpZMldMZHVYWUVqMWdCSkZKaElKTUw0OGVNWm83a0tpcjYrUGlaUG5xd2dMQ2pqNCtPREdUTm15UEltS20vbThQRHdBSXZGWWhTT21qWnRpaVZMbGdBQXRtelpnc1RFUkZ5L2ZoMG1KaVlLd29xMXRUWHM3T3lRbkp6TU9CWVdpd1Z2YjIrc1c3ZU9OaWVxbFpVVkJnd1lBQjZQUjVzSGN0bXlaVGg2OUNodGJsZzdPenNNSFRvVXc0WU5veFVjbGZIMDlJU25weWR1M3J5SlRaczJZZi8rL1pUSVVFQmltYXlyL3hYRllVc3NoY3lmWlF0ZHprdFNWeEkvUHo4QWtzOGNVVkZSS3U5TlFHSlY3dTN0RFY5Zlh6UnYzbHhoVXcyYnpVYWJObTNRcGswYlpHVmw0ZEtsU3poejVnek9uRG1EdTNmdnFoM3o2TkdqVmRwTFY2MWFGV2ZPbk1IT25Uc3hac3dZWkdSa3lLeCsxZVZtYnRXcUZhWlBueTQ3OXZiMmhvbUpDZmg4UHZyMDZZUCsvZnNyOURGbzBDQWNPSEFBWGw1ZUdEUm9VSm5jcktZdGVSK2VJL2Rwak95WTk1djJWdnRsRlNMRUVnZ0VBb0ZBSUJBSUJCbkd4dVdRbUhnWVZsWVZVSzRjL1VMRHJGa2IxSXF3QURCbnpqQVlHS2plb2M3RXJsMG5FUmpvaDZ5c0hHemFkSmhTNytSa3IvTDhqSXdzN04xN0dvc1hiOGZqeDFUck5TWkNRa2FwdFFaV1YzLzI3QTEwNzk2S3RtNzM3cE1xejIzWjBrMzFBRFhFMkxnY0RoNWNqSjA3VDJEWXNLNm9YbDF6UVV4YktsUXd4c0tGZ1JnL3ZnKzJiajJPQ1JQODFaOEVvSHYzS1VVMnB1SzY3dlRwZ3pCL3Zub3I2UDhDYkVzN3NDMXNrZi8rRlFBeHNtOGVnbjZIOFJxZlg3dDJiY1RIeHlNbEpRVW5UcHhBUkVRRXpwOC9qNlpObXhacVhOYlcxcWhUcHc3dTNMbkQySWJINDhIVzFoWnVibTdvMjdjdk9uYnNXS2hyQXBLRnpDZFBub0RGWW9ITDVVSWdFRUJmWHgrR2hvWXdNek9EZzRNRFBEMDkwYTlmdndKRmRLakR6TXdNWjgrZXhZZ1JJN0I1ODJZSWhVSnMzNzZkRWwxc1pHU0VSWXNXWWNDQUFUQTNOOGVnUVlNd2N1UkkyTm5acWIwR2k4VkNXRmdZYXRhc2lhbFRwekpHR1p1Wm1lSGd3WVBGWXZzNmZQaHdyU0p1ek16TUVCb2FxclpkeFlvVk1XL2VQRFJ1M0Zpai9KeWRPblhDalJzM29LZjMwK0ZneFlvVkNBa0pBWS9IZzRHQkFXT2tkN2x5NWJRU2srV3BWYXNXQkFJQlJXU3pzTEJBNjlhdE1YcjBhTGk3dXl2VWFSTXRwV3U2ZGV1R2J0MDBjODVvMnJRcG94REw1L1BoNE9DQXRtM2JZdlRvMFdyei9oWWxkTzhQcGcwTjllclZ3N0ZqeDhCaXNjRGhjQ2h6aGJtNU9XclVxSUhXclZ1alE0Y09GQnYwZ2hBUUVBQnZiMjlzM3J3WjU4K2Z4OE9IRC9IMTYxZXRySGI1ZkQ2TWpZMWhhMnNMWjJkbmVIcDZ3dHZiV3lISEloT3paczFDZEhRMHhHSXhKZStuc2JFeGF0YXNpUWNQSHNESXlBZ1ZLbFNBalkwTjZ0U3Bnelp0MnFCejU4NnkrNGJINHlFaUlnS3VycTZZUFhzMkphSjUyN1p0U0U1T1JtNXVyaXpISlp2TmhrQWdnSm1aR2VyWHI2ODIxMmR3Y0RCTVRFeG82NnlzckRCcDBpU1pBS3lucDRlMmJkdGk0TUNCNk5peFk0R2lsdDNkM2VIdTdvNlZLMWNpSWlJQ2taR1JpSTZPUm5wNk9xcFhyeTZ6bGRjRk4yN2NvSlFWbFJCTDVzK1NwNlRtSlM2WEt4TmhBY2tHbkdYTGxxRkhqeDRLN2NxVks0ZG16WnJCeThzTExWdTJSTjI2ZFRWeVE5SFQwNU9Kc2dEdytmTm54TWJHSWk0dURyR3hzYmgzN3g2ZVAzK083OSsvQTVCODV0RjA4MDNmdm4zUnVuVnJYTDE2VmJZNXk5blpXZmE4Q0FRQ2xDdFhEdWJtNW5CMGRFU1BIajNRclZzM0JkRllJQkRnbjMvK1FZMGFOV2puQkI2UGg3Ly8xdjNHVkYyK0wwZU5Hb1cxYTlmcXJML3NHNGNnallabFc5aUJiYW4rOCthdkFpczMvV25abURHVWNEdiswOG9pMXUvbm9vTHIvaGUwNVFRQ2dVQWdFQWhsQmFiUE0vTGx0enJsRit1WUNNVUxaeGQ5VGxRTTFVMy9MQlo5Vk9TVUtmMnhjR0VnYlIwQVpHWm00ODgvNTJIUG5sTnFyOUdvVVIzODg4OW1CUXM2WldyVzdJNkhENTh4akpHRk9uVWM4Zjc5Wjd4NTg1RlN2M0JoSUtaTVVZeFl5OHpNUm5UMExlemRleHBIajE3RTkrOFphc2NwejZoUlBiQm16V1MxN1VKQ3RtTGFOT1l2cE9YTEcyTDY5RUdvVjY4NkJBSSt4R0l4UG56NGdzakk4eXFGV0Q2Zmg4K2ZvMm5GYTZiWHJDeXhhZE1NL1BubnowWFhYK0V4NlVTSVpRZ216UE0zTFZ5L1d0RENkd3dHK0xWSGZ6L3RjNXZLay8vK0piTE8vc3lySld3WENLNWR3Zk83ZnY3OEdVWkdSaXJ0UlRYaDhlUEgrUHo1TXpnY0R2aDhQdmg4UHZUMDlLQ3ZyNDl5NWNvVmlSQXF0UU5VTlFjV0Z6Tm56b1MxdFRVQ0F1amZxMkt4R01lUEgwZTdkdTNBNXhmTVVqdzVPUm1ob2FINDMvLytKeE9ncTFXckJtOXZid1FHQm1vVUZhWU1uWTJxcDZlblJ2bDcvOHNrSmlZaU56ZFh0bkJ1YW1wYTROZTFOSkdlbm80UEh6NkF6V2JMeEFFK253K2hVS2dnMkJURmRVVWlxdE1Day8wM1FUMHZYNzdFdTNmdjRPWkczWHlXbFpVRlBwK3Y4ZHdaRXhNREZ4ZVhBZ21maFNVOVBSMGpSNDVFdTNidDBLRkRCNTA2RzBqSnpzN0doUXNYWUdSa3BKWGxzaXJFWWpGTVRVM3g5ZXRYV1ptSmlRaytmUGhRSXM5amFhS3N6SjlsZlY0YU9IQWdPQnlPYlBPQnM3TnpvVC9ycWVMVHAwOTQ4ZUlGeEdLeDJzam5za1JvYUNpT0hEbENLVDkzN2x5cHZFWnU4ajFrbmxvak85WnIzUnRzQzlXYnEwc3pYSU1xV3VWT0lSR3hCQUtCUUNBUUNBUkNhWU1OZ0U1cnovOVJWd0w4Kys5eitQbE54WjA3aVdyYkdoa1pZUHYyT1dvWDBaUnppOG9qRm91UmtQQ1lzYjVodzUvaXp1clYrM0RreUFWY3ZYb0gyZG1hUjNUSTA3aHhYU3hmcmxuMG5yMjlhdHVvcjEvVE1HblNLcTNIMExLbFc0RWppQWxsRktZOU5TV3YzUlVJdG9VOXVKVitRKzd6aHdDQTdDdDd3ZkdaVnVEY1Q2YW11aEdqbFcxbWl3TVdpMVdvM0xhNlpONjhlU3JyV1N3V09uZnVYS2hyMk5uWllkR2lSVmkwYUZHaCtwRkgyeHkwQkFrbEdRMWFsQmdZR0JUSnBnbE5ya3ZRTGZiMjlyQzNwMTk4MTFaVUwwbFJ4Y0RBQU51MmJTdlNhd2dFQXJSdDIxYW5mYkpZTEh6NThrV25mZjRxbEpYNXM2elBTMXUzYmkzVzYxV29VRUdqaVAyeXhxaFJvekJxMUtneWNRMXgxbmRrWDlrck8rWldxbG1tUmRpQ1VFYS8zaEVJQkFLQlFDQVFDTDh3WEliRmU5V3BMNHVNRnkvZXdNMnRuMFlpTEl2RndyWnRRYWhXVGIzTmtDWnQ2Q2hmM2hDLy8xNWJkbHlqUmlWY3ZoeGZZQkcyVFJzUG5EcTFCanllWnZ0VTVVVmdYZEt6WjhIenZoSEtLRXh2V1c3Wi9hck9jL1VDaXllSkhzbFArNGpNY3h1QS9Md1NIaFdCUUNBUUNBUUNnVUFvZHZMemtIa3VEUGxwRXBjckZrOEFubXZMRWg1VThWTjJ2OTBSQ0FRQ2dVQWdFQWkvS3J6U0pjUTZPRmhqeTVhWjRQTjVhdHN1V1RJR1hicTAwS2pmVnEzYzFUZWlZY0NBVGhBSWZ0cUV0V25qZ1czYmdnb1VmVFpvVUdlY09MR0tNUjh1SGRXcTJlbGNqTFd4TVllZkh4RmkvM013M2RQcWI3VlNDMHRZRHZ5RzdXWEhlVzhlSSt2cXZoSWNFWUZBSUJBSUJBS0JRQ2dKc3E3dVE5NmJuMDVYL0lidHdSSVdQdWQ1V1lNSXNRUUNnVUFnRUFnRVFpbER6QlFSbTFtODQ1Q25SNC9XT0hac09ZUkNBV09iNmRNSFljSUVmNDM3N05tenJWcWJYMlVzTFUweFk4WmdTbm52M3Uyd1lJSG11VG9yVnJUQTRjTkxzV1hMTEhDNTJ1ZkRXcmd3VUdlNUgxa3NGdGF0K3d0NmVxVXZCeFdoaU1taUx4WXpiY1lvSTNBY2ZnUFhzWjdzV1BUd0VrUVBMcFRjZ0FnRUFvRkFJQkFJQkVLeElucHdBYUtIbDJUSFhLZDY0RGpVS01FUmxSeEVpQ1VRQ0FRQ2dVQWdFRW9iNVJnK3BxY1c3ekNVYWR2MmQ1dzRzWXBXakowNTgwL01uNis1RUFvQVFxRUFodzR0aHJtNWlVYnRMUzFOY2VMRUtsU29ZRXhiUDNYcVFBd2FwRHJQb2I2K0hzYU83WTBIRHlMZzQrT3AxWGpsOGZTc2ozWHIvZ0tIVTdpdlZIcDZmR3plUEJQZTNzMEwxUStoalBLVm9keWc3SDlWNTlmM0F0dnlaKzZuckd2N2lSaExJQkFJQkFLQlFDRDhCeEE5dUlDc2EvdGx4MndMZS9CZHZVcHdSQ1dMWmttUUNBUUNnVUFnRUFnRVF2Rmh6QUZlMDNpV01vazJ4VWlMRmcwUUdia0UzdDRUa0pNakFwdk54c3FWRXhBWTZGZWcvaG8wcUlsNzkvWmo5ZXA5K04vL3JpQXBLUmxwYVJteWVxRlFnS3BWYmRHcFV6T01HOWRicldpN2Z2MVVQSHo0SE5ldTNWRW90N1EweGNpUlBSQVEwSjFSeU5XV1ljTjg0ZTVlQ3dzWGJzUHAwOWVRbXZwZG8vTllMQmFxVmJORGh3NU5FQmpvaHlwVktxbzlKem41ZjRVZGJvbGphbXFrY0N3VzN5NmhrWlFpbURaWEdHa2ZwVjNxNEhBaGFONFZXV2QzUS96bFBaQ2ZqNndyZTVIMytUWDBHdlVFMkwvQVl5UVFDQVFDZ1VBZ0VBZy95YzlEMXRWOUNwR3dMQk1MQ0R5N0Fwei9yaHo1MzMza0JBS0JRQ0FRQ0FSQ0tVVnN5QUd0TWVtbjRoNEpQZTNhTlVKNCtDeU1ITGtJdTNiTlE4ZU9UUXZWbjRXRktlYlBEOUE2b3BZT1BwK0hpSWlGY0hIcERiRllqTTZkbThQWHR3WGF0UEhRS01ldHR0U3JWeDM3OTRjZ1B6OGZyMTkvd09mUHFSQ0pjbW5iY3JsY0dCam9vV0pGQytqcjYybDFIVnRiQzEwTWwxRGFZTGlueGNhL2hrako0Z21nMThJUFdlZjNTOFJZU0d5Szg3KytoYkRWY0xEMERFcDRoQVFDZ1VBZ0VBZ0VBa0VYaUxQU2tYbHVnMEpPV0phSkJmUmErSUhGWTA1eDlGK0FDTEVFQW9GQUlCQUlCRUpwZzBtRWVRTkFETkNydEpwejl1dzYydkpLbGF3MTdxTlBuL1pvMzc0eEpjcXhORkN4b2dYaTQvZkF5c3FzME5iQm1zSm1zMkZuWndrN084dGl1UjdoRjBBTXlUMU54NjhRRWZzRGx0QUFlcTM3SVB2aUllUy9ld2tBeUh2ekdCbEhnaUZvM0F0Y08rY1NIaUdCUUNBUUNBUUNnVUFvRExuSjk1QjlaUy95MHo3S3l0Z1c5aEI0ZHYzUGk3QUFFV0lKQkFLQlFDQVFDSVJTaDdnQ0YrQ3lnRnl4WWtVT2dJOEF6QXZYZjZ0VzdvWHI0QWVsVVlTVlVyRWlpU0FsbEhJK1FuSlBLOE5sUVd6MmEzMVZsMFRHOWtCTzdOL0lmUndIQU1oUCs0ak1VMnZBc2FrT2dYdFhjTXdkU25pVUJBS0JRQ0FRQ0FRQ1FSdnlQanhIOW8xRENsR3dBTUIxY2dYZnRlVi8ybzVZSHZJc0VBZ0VBb0ZBSUJBSXBRME9JRGJqZ3ZXV0prOXNNZ290eEJJSWhGTEFTL3Bpc1RrWEtKNUE3dUtGd3dYZnJTMDRGZzdJdVhFU1lsRTJBQ0F2NVJFeWpvU0FXNlUrQkEyOHdUWW1teWdJQkFLQlFDQVFDSVRTVEg3cWUyVGZQb3JjcHpHUVdQMUlZUEVFNERkc0Q0NURqWkliWENtRUNMRUVBb0ZBSUJBSUJFSXBSR3pOb3hkaUh3TndMZmJoRUFnRVhaTklYeXkyMG4wdTQ5SUV4NkVHOUN4c0lZcU5SdTd6Qno5S3hjaDllaHU1VDJQQXNhNEdYalVQY0N2VkJVdlBzRVRIU2lBUUNBUUNnVUFnRUNTSU05T1EreUlCb3FUcnlIdVRCSGtCRmdDNGxXcUI1OW9DTEdHNWtobGdLWVlJc1FRQ2dVQWdFQWdFUWlsRWJNc0Q0bWdxdmdGNEI0Q2tJaVVReWk1dklibVhhUkRiL3RwQ0xBQ3doT1hBYjl3WlhFY1g1Q1JjUXY3N1Z6OXF4TWg3azRpOE40bkFQN3ZBTnJFRzE2WTYyQ1kyWUJ0YmdtVllBU3llSGxnOFBXSnpSaUFRQ0FRQ2dVQWc2SnE4WEloRldaS2Z0RS9JVDMySC9DOHB5RTE1aFB3dmI2QXN2Z0lBMjhJTy9McE53YmF3TC83eGxoSElOeGNDZ1VBZ0VBZ0VBcUUwWXN5QjJKUUQxdWM4YXQxOUVDR1dRQ2pMUEtBdkZsZmdBTWFjNGgxTENjSzJzSWRlYTMva3YwdUc2T0VONUtVOEJjVDVQMnJGeVArU2dwd3ZLU1U2UmdLQlFDQVFDQVFDZ2FBRWl3Mk9UUlh3Zm1zSXRxVmRTWSttMUVPRVdBS0JRQ0FRQ0FRQ29aUWlyaUlBNjNNR3RlSUpnQVlBaklwN1JQOW43NzdEb3JqYU5vRGZ1M1FFUmJHRGlpM1l1OWg3angxRjFLallZc3hyakNXV21OaDdTMFJpTnlaZ2lXZ3NXS0lpc1RkVVZHSjhrU2dSaVFVMW9sSkVCSGJuKzROWFBoRjJkMlozdHFEMzc3cTRrcDA1NVJGWlNMam5uRU5FQmt0QzFuczREMEo1TzVPVzhyYkFIWWNSdU9PdzJlWUhnTUoyVm1oVjFoN05TdHZEMDlVR1ZncUZXZXNoSWlJaUlxSXNLa0hBWHdrWk9QY3dEU2Z2dmNLTHRBY0F6c2d5OW9rOUsyVVp4MUl4aUNVaUlpSWlzbEJDZVR2ZzJpdEE5YzcyUHdLQVNBQXR6VkVWRVJra0VubnQ2QVZZSzh3V3hBNzE3V0tXZVRYNUw0Qm9xRkZVZUlraVFpcWM4QnJPd21zNElBUFdVTUZhRUtDRVd1YzRSRVJFUkVRa25ocEtaQ29VeUlRVlhzRUd5UW83cE1BT3p4U09lS29vQUZWSkpWeEtBcjNxbWJ2Uy9JVkJMQkVSRVJHUnBiSlRRS2hzQjBWMFd1NTdmd0dvRHNEVjFFVVJrZDZlSXV1OW13ZWhraDFnWjU0Vm9INituYzB5THhFUkVSRVIwZnRPYWU0Q2lJaUlpSWhJTTNVMSs3ei9xMTJBWExzQUVaRXBDQURPSXUvVnNNci92ZGVKaUlpSWlJam92Y0lnbG9pSWlJaklramtxSVZUVUVOQThBWEREcE5VUWtiNytpNnozYkI2RWl2YUFJLy8zbklpSWlJaUk2SDNELzlNaklpSWlJckp3NnRvT2dJMkdMVXN2SW11N1V5S3lYRThCaEd1NFo2dUF1bzZES2FzaElpSWlJaUlpRTJFUVMwUkVSRVJrNmV3VlVOZDF6UHVlQ3NEdkFOSk5XUkFSaVphT3JQZW9PdS9iNmpvT1pqc2Jsb2lJaUlpSWlJeUxRU3dSRVJFUlVUNGdWTGFGVU5RNjc1dEpBRUtSRmNvU2tlVlFJZXU5bVpUM2JhR29OWVRLZHFhc2lJaUlpSWlJaUV5SVFTd1JFUkVSVVg2Z1VFRGR6RW56RnNYeEFJNEJFRXhaRkJGcEpDRHJQUm12NGI3Ti85N1RDcTZHSlNJaUlpSWllbDh4aUNVaUlpSWl5aStjbFZBM0xxRDUvbDBBWWVES1dDSnpVeUhydlhoWGN4TjFrd0tBTS8rWG5JaUlpSWlJNkgzRy8rc2pJaUlpSXNwSGhISzJFS3JhYTI1d0Y4QWg4TXhZSW5OSlI5Wjc4SzdtSmtKVmV3aGxiVTFVRUJFUkVSRVJFWmtMZzFnaUlpSWlvbnhHWGM4QlFqa3RJVTQ4Z0QwQW5wcXFJaUlDa1BXZTJ3UE4yeEVERUR4c29hN25hS3FLaUlpSWlJaUl5SXdZeEJJUkVSRVI1VGNLQmRSTm5TQ1V0TmJjSmduQVBnQTNURlVVMFFmdUJvQVFaTDMzTkJCSzJrRGR4QW5nc2JCRVJFUkVSRVFmQkFheFJFUkVSRVQ1a1JXZ2JsVVFRa2tielcxVUFNNGpLeHhLTUZGZFJCK2FCR1M5eDg0RFVHdHVKcFMwZ2JxVk0yQmxvcnFJaUlpSWlJakk3QmpFRWhFUkVSSGxWemFBdW8wekJBOGRaMDArUWRaMnFhZWhkYlVlRVVtUWhLejMxQjVrdmNlMEVEeHNvVzdyREdoNWJvS0lpSWlJaUlqZVAxcjJNaU1pSWlJaUlvdG5CYWliT1VIcGtBckZ6VFRON1FRQTBRRCtBbEFSUURVQUpVMVNJZEg3NVJHQUtBQi9JK3Q5cFlOUTFUN3JURmh1UjB4RVJFUkVSUFRCWVJCTEZpRTVPUm5PenM3bUx1T0Q5ZkxsUy96NDQ0L3c5UFJFNTg2ZHpWMk94Vk9wVkxoLy96NWlZMk54OSs1ZHhNYkdJalkyRnIxNjlZSzN0N2U1eXpNYlFSQ1FrQ0J1MzBzYkd4c1VLbFRJeUJYbEwydlhya1hCZ2dWUnQyNWRlSHA2d3NxSyt4YStNWDc4ZU55NG9mdVFTeDhmSDN6MjJXY21xSWpJQWlrQWRYMUhLSXBhUXhuK0VzalFrZzRKQUdMKzkxRVFRR1VBWlFFVUJZTWlvcndJQUo0QytBZkFiWWhmVlc2amdMcEpBUWhsZGF4WUp5SWlJaUlpb3ZjV2cxZ3l1enQzN3FCU3BVcnc5UFNFbDVjWEdqWnNDQzh2TDlTdVhSdDJkbmJtTHUrOTl1elpNNnhhdFFvQkFRRklTRWhBaVJJbDhOLy8vaGV1cnE3bUxzM3NYcjE2aFd2WHJ1VUtXMk5qWTNIdjNqMWtabWJtNnZQMDZkTVBPb2hWcTlVb1ZxeVlxTFk5ZXZUQXZuMzdqRnlSL0tLam8xRzFhbFdkN2Y3OTkxOFVMVnBVOUxpUEh6L0cyTEZqb1ZLcEFBQ09qbzZvVmFzVzZ0YXRpM3IxNnFGdTNicW9VYVBHQi9zOU1TSWlBdWZPbmRQWnJrNmRPaWFvaHNpeUNlVnNvU3BpRGVXNUZDaWU1djVabFVzU2dDdi8rN0FGVUFxQUs0QkNBRndBMkNOcksxVmI4RkFUZXIrcEFhUUR5QUNRQnVBRmdFUmtuZjhhLzc5N0VnaEZyYUZ1NWdRNDg0MURSRVJFUkVUMElXTVFTMlozNE1BQkNJS0E2T2hvUkVkSFkvUG16UUN5VnN6VnFWTW5PNWp0MUtrVFNwYmsvbmx5ZVBqd0liNy8vbnVzWDc4ZUtTa3AyZGZmaEVHLy9QS0xHYXV6RE9ucDZlallzU05ldm53cHVzK3hZOGMrNk5YZGIwSkVNV3hzZUVEYTI0S0RnM044L2xKVFV4RWVIbzd3OFBEc2E5YlcxcWhUcHc3T25qMzd3UWF5UkNTU3N4THFUczVRM0g0TlplUXJJRjNFM3FsQVZ0QVU5NzhQSXRLUHJRTHF1ZzRRS3RrQkNpNHhKeUlpSWlJaSt0QXhpQ1d6TzNqd1lKN1hNekl5Y1BueVpWeStmQmxyMXF6QmhRc1hVTEprU1FRSEIrZTVHdEZTRFJvMHlOd2xaSXVKaWNIU3BVc1JGQlNFOVBTOEgrdmZ2bjA3K3ZUcGd6NTkrcGk0T3N0U3FGQWhEQmt5Qkd2WHJoWGRKejA5SGFHaG9lamJ0NjhSSzdOY0RHTDE5K1lCRkcweU16TlJ2bng1aHJCRUpJNUNBZUVqZTZqSzJVRVorUXFLdjlPeVZ2d1JrWEVvQWFHaVBkUjFIQUE3QnJCRVJFUkVSRVNVaFVHc0JIdjI3RUZVVkpUUnhtL2V2RGxhdDI2ZDQ5cjU4K2V4WWNNR284MnBqOXExYTJQQ2hBbXlqSldVbElSVHAwN3BiRmU2ZEdsNGVYa0JBRWFPSENscGxhSzVXVUlRZS9QbVRjeWRPeGM3ZCs2RVdxMzd0N0NqUjQ5R2l4WXRVTHg0Y1JOVVo3bkdqQmtqS1lnRmdIMzc5bjJ3UWF5VUJ5UVl4UDYvcUtnb1hMMTZWVlJibm45S1JKTFpLYUJ1NUFqVXRJY3lLZzJLMjY4QmxjZ1Zza1NrbTdVQ1FpVTdxS3ZaQTQ3Y2hwaUlpSWlJaUloeVloQXJ3YzZkTzdGanh3NmpqZi90dDkvbUNtTHYzTG1Eb0tBZ284MnBqNjVkdThvV3hJYUdoaUlqSTBObnU5NjllME9wNUM4MjlKV1VsQ1E2aEFXeXpqcjkvUFBQc1d2WExpZys0QzNWcWxldmp0YXRXK1BreVpPaSsvejIyMi9JeU1qNElJTkdyb2pWejVZdFcwUzFxMWl4SXRxMGFXUGthb2pvdmVXb2hMcUJJMURUQVlyWTExa2ZDZUsvYnhOUlRvS3JOWVR5dGhESzIzRUZMQkVSRVJFUkVXbkVJSmJNNnNDQkE2TGFlWHQ3RzdtUzkxdWpSbzB3Y2VKRUxGKytYSFNmUFh2MklEZzRHQU1HRERCaVpkSzlldlVLcjErL050bDhnd2NQbGhURVBuLytIRWVQSGtXelpzMk1WOVJickt5c0xPWk1XaWxCcksydHJSRXIwVTk2ZWpwc2JHeE0rdkNCV3EzRzFxMWJSYlVkTldxVXhUeVFzbXZYTHR5L2Y5OWs4ejE0OEVCVXV5dFhyc0RmMzkvSTFmdy9WMWRYREI0ODJHVHpFY25DVGdHaGlqMkVXRFcvY0FBQUlBQkpSRUZVS3ZaQW9ncUsreGxRUE1xQTR0OU1JSk1yWllrMHNsWkFLR1lOb2FRTkJIY2JvSkNWdVNzaUlpSWlJaUtpZklCQkxKbU5TcVhDb1VPSGRMWXJVcVFJV3Jac2FZS0szbTl6NTg3RnZuMzdjUHYyYmRGOXhvOGZqeTVkdXNERnhjV0lsVWt6YmRvMHJGeTUwdHhsYU5XdFd6ZVR6ZFdvVVNPRWg0ZWJiRDV0MHRMU1JMZTF4Qld4RXlkT3hLWk5tMUNxVktrY0h5Vkxsc1JubjMyR29rV0x5ajdueVpNblJRV2FOalkyR0RwMHFPeno2MnZWcWxXaXRwVTN0Wk1uVDBwNmNNSlExYXRYWnhCTCtWc2hLd2lGckNCVXR3ZFVnQ0loRTBoU1FaR29BcEpVd0VzMUZCa0NrQUVnVTgwelp1bjlwZ1JnclFSc0FNRkdBUlJRQWdXejNpTW9hQVhCMVJwZzlrcEVSRVJFUkVRU01ZZ2xzd2tQRDBkQ1FvTE9kajE3OW9TMU5iOVVEZVhnNElCTm16WkpDcldmUEhtQzZkT25ZOVdxVlVhc2pONFhTVWxKb3R0YVloQ2JrSkNBdExRMHhNYkdJalkyTnNlOVFZTUdHU1dJM2J4NXM2aDJ2WHYzL3VEUGJDWWlJN01DaE9MV1FIRnJjRjBzRVJFUkVSRVJFWkU4TEdPUFEvb2dpZDJXdUUrZlBrYXU1TVBSb2tVTGZQSEZGNUw2ckZtekJsZXVYREZTUmZRK2tSTEVGaXBVeUlpVjZFZmJneUhGaWhXVGZiNlVsQlRzM3IxYlZOdFJvMGJKUGo4UkVSRVJFUkVSRVJFUkdSZVhHWkpaQ0lLQWtKQVFuZTJjblozUnJsMDdTV003T1RtaFU2ZE9XdHZFeDhmai9QbnpXdHQ0ZVhtaFRKa3lXdHNjTzNZTUwxNjhrRlNmdWMyZlB4ODdkKzdFa3lkUFJMVVhCQUdmZi80NUxseTRBQ3NyN3NkR21ra0pZbDFkWFkxWWlYNDBCYkZPVGs1d2RIU1VmYjVObXpZaEpTVkZaN3RLbFNxaFRaczJzczlQUkVSRVJFUkVSRVJFUk1iRklKYk1JaUlpQW4vOTlaZk9kajE2OUlDOXZiMmtzZDNjM0xCcjF5NnRiUTRlUElqdTNidHJiVE5od2dUMDc5OWZhNXNHRFJya3U5V2loUW9Wd3VMRml6RjgrSERSZlo0OGVZS1ltQmg0ZW5vYXNUTEs3NlFFc1VXS0ZERmlKZnJSRk1TV0tGRkM5cm5TMDlPeGZQbHlVVzM3OXUwcitzRUp1Ymk2dWxyazl0RkVSRVJFUkVSRVJFUkUrUW1EV0RJTHNlY2krdm41R2JtU0Q1T2ZueC9XclZ1SFM1Y3VhVzNuNmVtSmFkT21ZZURBZ1F4bFNLZjNkVVdzTWM1bS9lV1hYM0QvL24xUmJSY3ZYb3pGaXhmTFhvTTIxNjlmUjgyYU5VMDZKeEVSRVJFUkVSRVJFZEg3aGtHc0JKOS8vams2ZCs2YzU3MFRKMDZJQ2hlLysrNDdqU3ZCYXRXcVpWQjkrVVY2ZWpxQ2c0TjF0bk56YzBQYnRtMU5VSkhsaUkrUGgwcWxNc2xjVTZkTzFYaitidW5TcFRGNThtVDA3dDBiVmxaV2VQejRzVkZyS1Z5NE1Bb1VLR0RVT2NqNHBLemF0TFFWc2VucDZScTNDWlk3aUZXcjFWaXlaSW1zWThxTkQxNFFFUkVSRVJFUkVSRVJHWTVCckFTdFdyVkNxMWF0OHJ5WGxwWW1Lb2p0MTY4ZjNOM2RSYzg1WU1BQTlPM2JWM1I3VTFBcWxRYjFQM0xrQ0o0K2ZhcXozZURCZ3orNE0wbWJOR21DdUxnNGM1ZUJodzhmWXNLRUNaZ3dZWUpKNXR1NGNTTkdqaHhwa3JuSWVCNCtmQ2k2cmFXdGlJMlBqOWQ0VCs0Z2R0KytmWWlPanBaMVRMbnBDbUpyMXF5SnpNeE1FMVdUdFVJM09UbFpaN3ZTcFV1amZQbnlKcWdvaXlubklpSWlJaUlpSWlJaW92eUhRYXlGczdLeWV1L0NTR052UzV5U2tvSWpSNDVvYlNQbVhOZkl5RWk0dUxob2JaT1ltQ2lwTmpLZExsMjZZT0RBZ2VZdVEyK1hMbDNDRHovOFlPNHlKSkVTeEZyYWl0aDc5KzVwdkNmbkdiR0NJSmg4bTJGOTZBcGlUZjIxMmJ4NWM1dzdkMDVudXdFREJvZytlNWVJaUlpSWlJaUlpSWpJMkJqRWtrazlmLzRjQnc0YzBObk95OHNMVmFwVTBXdU9Cdzhlb0V1WExucjFmZHVTSlVzc2Z2dFEwcXhhdFdvWU5HaVF1Y3ZRbTcyOS9Yc2R4Q29VQ2lOV0lwMjJJUGJ3NGNQWjk4VStmUEhGRjEvQTN0NCt4N1ZCZ3daQnFWVHFQSnZaRW5CcllpSWlJaUlpSWlJaUlpTERNWWdsazlxNWN5ZlMwOU4xdGhzeVpJZ0pxaUVpT1VrSllxOWR1Nlp4cTNkejBCYkVYcmx5UmRRcStyZnQyTEVqMTdVR0RScGcvLzc5a21zekIxdGJXM09YUUVSRVJFUkVSRVJFUkpUdkdYYllKNUZFVzdaczBkbkd4c1lHL2Z2M04wRTFSQ1NYakl3TTNMOS9YM1Q3eTVjdkc3RWE2YlFGc1hLNWN1VUt3c0xDakQ2UEhMZ2lsb2lJaUlpSWlJaUlpTWh3WEJGTEp2UEhIMytJT3VPdlJvMGFjSFYxTlVGRjlLSDQ0NDgvOFB6NWMzT1hvWk9Ua3hNYU5HaGc3akwwRWhzYmk4ek1UTkh0TFcxNzNuLysrY2ZvYzJ6ZHV0WG9jOGhGU2hENysrKy80KzdkdThZckJzQ2pSNDlFdGJ0Ky9UcCsvUEZIbzliU3ZIbHp2YmZPSnlJaUlpSWlJaUlpb2c4TGcxZ3ltUlVyVm9ocXAxUnlvVGJKNjZ1dnZzS3hZOGZNWFlaT3RXdlhSbVJrcExuTDBFdDBkTFNrOXBhMkl0WVVRYXlVb05yY3BBU3g2OWF0dys3ZHU0MVlqWGhoWVdGR1gzVzhjZU5HQnJGRVJFUkVSRVJFUkVRa0NvTllNb240K0hqODhzc3Y1aTZEaUl4RWFoQjc5KzVkL1B2dnZ5aFdySmlSS2hKUHJWYmoxcTFiNWk0REFGQy9mbjAwYnR3NCsvVzJiZHZ3NHNXTFBOdjYrUGlnZVBIaUFJQ0VoQVFFQndmbjJjN0p5UWwrZm43WnIzLysrV2VrcHFacXJjUEt5a3BxNlVSRVJFUkVSRVJFUkVUMERnYXhaQkpyMXF4QlJrYUdTZVlxWGJvMFZxOWVyYlhONWN1WHNYRGhRcTF0Sms2Y2lCWXRXbWh0ODlWWFgrSE9uVHVTYXlSNjMwZ05ZZ0VnSWlJQ1hicDBNVUkxMHR5L2YxOW5NR2tLZG5aMjJMbHpKeXBVcUFBQWVQTGtDZGF1WGF1eC9icDE2MUNrU0JFQVFHaG9xTVlnMXMzTkRhdFdyY3ArdldQSERxMS9YaHNiR3lnVUNuMytDRVJFUkVSRVJFUkVSRVQwRmdheFpIU3BxYWxhd3dTNU9UczdvMWV2WGxyYldGdnIvdEp2MkxDaHpuSG16NTh2cVRaZDZ0YXRpNUlsUzhvNnBxbjg4Y2NmU0V0TDA2dHZmdjB6MC8rN2Z2MjY1RDZYTGwyeWlDQldueERaR0NaUG5wd2R3Z0pBU0VnSTFHcDFubTNkM2QyelExZ0FXbGYwT2pzNzUzajkrdlZyclhWSTJaYVlpSWlJaUlpSWlJaUlpRFJqRUd0aEJFRkFYRnljdWN1UXBHalJvbkJ5Y3RKNGY4dVdMVWhJU0RCaFJmblgzcjE3elYyQ1pJSWdZTzdjdWJoNDhhSmUvWmN1WFlwdTNickpYQldaVW1wcUt2NzQ0dy9KL1M1Y3VHQ0VhcVN6aENEVzNkMGRYMy85ZFk1cnUzYnQwdGkrVnExYU9WNHppQ1VpSWlJaUlpSWlJaUt5UEF4aUxZeEtwVUw1OHVYTlhZWWtXN1pzd2FCQmcvSzhwMWFyc1dMRkNoTlhSS2FpVnFzeGJ0eTRITnVlU3JGMDZWSk1uanhaVWg5ZlgxL1VxRkZEWjd1YU5XdnFWWk9scUYrL1BqWnUzS2l6blNXY3NYcjE2bFZrWm1aSzduZnk1RWtrSnlmbkNncE5UVnNRVzZWS2xSem5wYjUrL1JveE1URTZ4L1QwOU14ZWVYLzc5bTJrcDZkcmJiOTgrWElVS0ZBZyszVkNRZ0tPSHordXNiMlVJUGJ0QjJVRVFkQlpDNE5ZSWlJaUlpSWlJaUlpSW5rd2lDV2pPblRvRVA3NjZ5OXpsMEZHa0o2ZURqOC9QNDNuVXVxeVpNa1N5U0VzQURScDBnUk5talRSYTg3OHBIejU4aGc1Y3FTNXl4QkYzNVd0cjErL3hwRWpSK0RqNHlOelJkTGN2SGt6eitzdUxpNklpb3JLY1Y1cWRIUTBxbGF0cW5QTXMyZlBvbWpSb2dDQW9LQWdEQjA2VkdQYmxpMWJvbCsvZmptdWhZU0VRS1ZTYWV6VHNHSERISy9Gcm9nVmMxWTNnMWdpSWlJaUlpSWlJaUlpZVRDSWxhaFRwMDVJVEV6TWRmM3g0OGVpK25mdjNoMTJkblo1M2dzUER6ZW9Oa3VqVnFzeGZmcDBrODhiSHgrdk5mUUFnSHYzN3VrY1orM2F0VGh5NUlqV05yR3hzVkpLZTIra3BLU2dUNTgrT0hyMHFGNzlseXhaZ2lsVHBzaGNsV1lWSzFiRTA2ZFBSYlVWQkFIUjBkRTZWdzNteGRuWk9jY1puMUo1ZW5ybXVwYVNrcUoxNjI5TFlNZ1d3eUVoSVdZTll0VnFOYTVkdTViblBTOHZyeHdockw3OC9Qd1FIaDZPZGV2VzVicG5aMmVIMWF0WDU1aEhFQVN0cTZFVkNnVmF0MjZkL1RvdExVM3Jsdlp2bnlXcmExdGlBTEMxdGRYWjVtMGVIaDZvWGJ1MnBENVMzYjU5RzZtcHFUcmJGUzFhRkc1dWJrYXQ1ZTNQSnhFUkVSRVJFUkVSRVpFMkRHSWx1bkxsaWtIbm5VWkdSc3BZaldYYnRtMmJYdWRHR2lvcEtRbEJRVUVHajNQNjlHbWNQbjFhaG9yZUx3a0pDZWphdGF2ZVo4S2FPb1FGZ1BYcjErdHNrNWFXaHVEZ1lLeGN1Vkt2RUxaSGp4NVl1M1l0U3BjdXJVK0plZGF6Y3VWS0xGcTBDTUhCd2VqY3ViTXM0OG90TXpNVEowNmMwTHYvYjcvOWh2VDBkTW5objF4aVltTHlmTGdHQUJvMWFpVGJQUDcrL3JoNjlTb3VYYnFVNC9yeTVjdHpiYlVkR2hxcTlmMVZyMTY5SEdGZ1ZGUVVCRUhRMkw1Y3VYTFoveTRtaUpXNkluYjU4dVdTMnV1amVmUG1PSGZ1bk01MmZuNStKcW1IaUlpSWlJaUlpSWlJU0F5bHVRdWc5MU5hV3BwWlZzT1NjZDI3ZHc4dFdyVFFPNFJkdkhpeHlVTllYUjQ5ZW9SWnMyYWhYTGx5R0Rac21PU0hKWW9XTFlydDI3Y2pKQ1JFbGhCV0VBUUVCd2VqU3BVcStQcnJyNUdZbUlqaHc0Y2I5QUNJTVowL2Z4NHZYcnpRdTM5aVlpSk9uandwWDBFU1JVUkVhTHduWnhCcloyZUhYMy85Tlh1N1lpQnJoNFF4WThia2FDY0lBdWJNbWFOMXJIYnQydVY0cmV2elord2dsb2lJaUlpSWlJaUlpSWp5eGlDV2pHTDE2dFg0NTU5L3pGMEd5U2dxS2dyTm1qWFRlSjZtTG9zWEw4YlVxVk5scmtvL3IxNjl3dTdkdTlHM2IxK1VMVnNXYytmT3haTW5UeVNQNCtQamc2aW9LUFR2MzErV0xXd3ZYTGlBcGsyYllzQ0FBVG0ybW8yUGo4Zm8wYU8xcm5vMGw5OSsrODNnTWZidTNTdERKZnE1ZlBteXhudGVYbDZ5emxXMmJGbHMzNzRkU3FVU3BVcVZ3azgvL1pUcjZ5WXNMRXpuTnZVZE9uVEk4ZnI0OGVNNjUzMkRRU3dSRVJFUkVSRVJFUkdSNlRDSUpkazlmLzRjQ3hZc01IY1pKS045Ky9haFVhTkdvczdXemN1aVJZdk1Ic0ptWkdUZzBLRkRHREprQ0VxVUtJRytmZnRpOSs3ZHlNakkwSHRNRHc4UEZDdFd6T0RhWW1OajRldnJpNlpObTJvTTRYYnQyb1Z0MjdZWlBKZmM1QWhpOSszYkI3VmFMVU0xMG1rS1lzdVhMeS9MMysyNzJyZHZqNFVMRjJMejVzMDVWc2NDNGxiREZpOWVQTWY1c0JrWkdUaDE2cFRXUG04SHNXSzIzV1lRUzBSRVJFUkVSRVJFUkNRUG5oRkxzbHU4ZURHZVAzOXU3akpJQm1xMUd2UG16Y1BzMmJQMUhtUFJva1g0K3V1djVTdEtndmo0ZUJ3N2RneGhZV0U0ZVBBZ25qMTdKdXY0eTVZdFErUEdqZUh0N2ExWC84VEVSQ3hjdUJEKy92NmlBckl4WThhZ1pjdVdPWUkxYzRxS2lzSi8vL3RmZzhlSmo0L0hrU05IOFBISEg4dFFsVFFGQ2hUSTg3cmNxMkhmcHVtaGhGMjdkdUg4K2ZOYSt3NFlNQURXMXYvL296c2lJZ0lwS1NrYTI5dloyYUZFaVJMWnJ3MVpFZnZreVJNY1BYcFVaMzlqRUx0aVBTb3FDbHUzYmpWeU5YbnIxcTBiWEZ4Y3pESTNFUkVSRVJFUkVSRVJXU1lHc1NTcjVPUmtyRnk1MHR4bGtBeVNrNU14Wk1nUWhJU0U2TlZmcVZRaUlDQWcxeG1ZeHBTU2tvTFRwMDhqTEN3TVlXRmhzb1NFdWd3Yk5ndzFhOVpFNWNxVlJmZDU4ZUlGQWdJQ3NHTEZDa25ucXlZbEpjSFB6dy9IamgyRFVtbitEUTErL3ZsbjJjYjYvdnZ2elJMRUhqbHlCSHYzN3NYVXFWTVJFeE9UZlYzTzgySEZlUGp3SVVhUEhxMnozU2VmZkpManRhNXRpV3ZWcXBYamE4V1FJUGJXclZzWVBIaXd6djdtZFBqd1lSdytmTmdzYy8vNTU1OE1Zb21JaUlpSWlJaUlpQ2dIQnJFV1JxRlE0S3V2dnRKNGYvLysvYmg5KzdiV01hcFdyYW94MEZpNWNpVXlNek8xOXE5ZHV6YmF0Mit2dTlpMzVudkR5Y2tKenM3T29uN1pyeTkvZjMrZGZ3WmRybCsvanJWcjEycHRNM3o0Y0RSczJOQ2dlZktybUpnWTlPelpFMUZSVVhyMWQzQndRSEJ3TUhyMDZDRnpaZjh2SXlNRE4yN2NRRVJFQkM1ZnZveUlpQWo4K2VlZkJuOXRTSldVbElRK2Zmcmc0c1dMY0hCdzBOcjJ4WXNYV0xseUpWYXNXSUhFeEVTOTVqdDU4aVQ4L2YweGNlSkV2ZnJMSlNNakExdTJiSkZ0dkdQSGppRXlNaEoxNnRTUmJVd3hGQW9GdkwyOTBhMWJONnhidHc1ejVzekJzMmZQakxvaTlsMXF0UnJEaGczVHVXTGIwOU1URFJvMHlISHQ5OTkvMTlxblhyMTZPVjd6akZnaUlpSWlJaUlpSWlJaTAyRVFLMUhCZ2dYekRIcGV2MzZOdExRMG5mMmRuWjIxcm1TenNyTEM4dVhMTmQ2UGlZblJHY1EyYnR4WTR4anIxcTNUR1ZRMWI5NWNhdzNhS0JRS05HM2FGUHYzNzllcnZ4Z2pSNDQwZUl5REJ3L3FER0k3ZE9pQS92MzdHenhYZm5Qa3lCRU1HREJBMGtyTnR4VXZYaHdIRHg0MFdvaTlldlZxYk4yNkZaR1JrYUxlYy9vb1Y2NGNoZ3daZ21YTGxvbWE0ODgvLzhTY09YT3dlUEhpUE84L2YvNGMvdjcrV0xseXBkNEI3TnVtVFp1R2poMDdva2FOR2dhUHBhL0Rody9qOGVQSHNvNjVZc1VLQkFVRnlUcW1XTGEydHZqeXl5OHhlUEJnTEZxMEtGZUFhVXlyVjY4V3RlWHYrUEhqb1ZBb3NsL2Z1M2RQNS9td2Rldld6ZkdhUVN3UkVSRVJFUkVSRVJHUjZaaC9iOHQ4NXM2ZE8zang0a1d1anhVclZvanFIeFVWbFdkL3NhR1htRkRJMXRaVzFGakcwclJwVTdQT1Qvb1JCQUZMbHk1RjE2NWQ5UTVoUFQwOWNlSENCYU91Skc3WXNDRXVYYnBrbEJDMmFkT20rUFhYWHhFVEU0TzVjK2RpOWVyVm92c3VYNzRjVjY5ZXpYSHQyYk5ubURsekpqdzhQREIzN2x4WlF0aml4WXRqMXF4WmNITnpNM2dzUTRqOW5pZkY5dTNiOGZEaFE5bkhsYUp3NGNKWXVuU3B6dFhOY29tS2lzS1VLVk4wdGl0ZXZEajgvUHh5WE51OGVUTUVRZERhanl0aWlZaUlpSWlJaUlpSWlNeUhRV3crSSthWDZPWU9ZcHMxYTJiVytVbTZwS1FrREJnd0FGT25Ub1ZhcmRacmpPYk5tK1BjdVhPb1VLR0N6TlhsNU9YbGhYSGp4c2sybm9PREF3WU5Hb1NMRnkvaTNMbHo2TnUzTDZ5dHN6WUxHRFpzR05xMGFTTnFISlZLaFJFalJpQWpJd1BQbmozRDlPblQ0ZUhoZ1huejVpRXBLY25nT2l0VnFvVDE2OWNqTGk0TzMzenpEUW9YTG16d21QbzZjK1lNVHA0OEticjkyNnM0dGNuSXlNQ3FWYXYwckNwL3lNakl5UDczK1BoNDlPalJROVJEQmVQR2pjc1JEcXZWYXZ6MDAwOWErMWhiVzZObXpabzVycVducCt1Y2kwRXNFUkVSRVJFUkVSRVJrVHdZeE9ZeitXRkZiSU1HRFRUK0lyOVVxVkltcm9aMHVYRGhBdXJVcVlNZE8zYm9QVWEvZnYwUUZoWUdWMWRYR1N2VGJONjhlU2hmdnJ4Qll6UnQyaFFiTm14QWZIdzh0bXpaa3V0TTBIUG56cUZGaXhZNGNlS0U2REVqSXlQUnRXdFhlSGg0WU1HQ0JVaE9UamFvUmlCckJmQ3VYYnNRSFIyTlVhTkd3ZDdlM3VBeERUVnYzanlqdFYrM2JwMHNuemR6UzAxTnhaVXJWeEFVRklRcFU2Ymc0NDgvUnRteVpmSHBwNThDeUZvdDNiRmpSL3o5OTk4Nnh5cFVxQkErLy96ekhOZk9uRG1ETzNmdWFPM1h0R25UWEY4ditlRmhIaUlpSWlJaUlpSWlJcUwzQmMrSXpXZnlReEJyYjIrUCt2WHJJenc4UE1mMUFnVUtZTTZjT1JnMWFwVGtNV05qWTlHa1NSTzVTaFQxZWZ6c3M4OHdmdng0MmVZRWdFZVBIc2s2bmlGVUtoVVdMbHlJT1hQbVFLVlM2VDNPNU1tVHNYanhZcTFuSDh1dFFJRUMyTEJoQXpwMDZDQ3BYNlZLbGVEajR3TS9Qejk0ZW5ybTJlYkdqUnY0NXB0dmNPREFBYjFxQ3dzTDA2dmZ1N3AwNllLcFU2ZWlaY3VXb2xlVW1zTFpzMmNsL1JuZDNkMHhkZXBVN051M0Q1Y3ZYOWJaL3ZuejU1ZzllemErKys0N1E4bzB1M0xseXVWNTNjbkpDU2twS2ZqNDQ0OXg0OFlOVVdQTm1qVXIxd3JvbjMvK1dXZS96cDA3NTdyR3JZbUppSWlJaUlpSWlJaUlUSWRCYkQ0ajV2eEVjd2V4UU5aS3JIZUQySmt6WjZKTW1USjZqYWRTcWZENDhXTTVTaE10S1NsSmxpMWxMVkZjWEJ3R0RScUVzMmZQNmoyR1VxbEVRRUFBeG93WkkyTmw0clZ2M3g3RGh3L1h1VDFydFdyVjBLZFBIL1R0MnhjMWE5YlVHR3JHeGNWaDFxeFpvczdkTkJZckt5c01HREFBa3lkUFJxMWF0Y3hTZ3phWm1abVMvNzQvL2ZSVFdGdGJZL2p3NGFLQ1dBQll1WElsL1B6OExPSnprSm1aaVljUEh5SXVMZzV4Y1hHNGR1MmFRZVBaMnRxaVY2OWV1SGp4b3FqMm5wNmV1VDduTDE2OHdLKy8vcXF6YjZkT25YSmRFeFBFYWpvZjE4SEJRZU1ERElaSVQwOUhiR3lzTEdQWjJkbkJ3OE5EbHJIUzB0SVFGeGNIQVBqb280OTBQaEJoQ1Q5N2lZaUlpSWlJaUlpSXlMSXdpTTFIVWxKUzhPVEpFNTN0SEIwZFRWQ05kdlhyMTgveHVtclZxaGcvZmp5T0h6OXVwb3JvamVEZ1lJd2VQUnFKaVlsNmorSGc0SURnNEdEMDZORkR4c3FrVzc1OE9RNGRPcFJqcGJHdHJTMWF0R2lCRGgwNm9HZlBucWhTcFlyRy9vSWc0T1RKazFpOWVqVkNRa0lNV2hrc2g4aklTTlNvVWNPc05XaXpldlZxWEw5K1hYUjdLeXNyakJneEFnRFF2MzkvVEpnd1FkUnFkSlZLaGM4Ly94eG56cHd4K2tycjFOUlUvUFBQUDlsQjY5di9IaGNYaHdjUEhzajZkYkZ1M1RxOGV2VktkUHNWSzFia0N2aVdMVnVHMU5SVXJmMktGeStPT25YcTVMcHVTQkJidjM1OVJFZEg2K3d2eGJObnorRHQ3UzFiRUp1Wm1ZbXRXN2VpUVlNR0JvM3p4eDkvNEpOUFBzbCtQV25TcE94dHBZbUlpSWlJaUlpSWlJakVZaENiaitnNkQvQ05zbVhMR3JrUzNlcldyWnZqOVpvMWE3aGF5TXlTazVNeGR1eFlCQVVGR1RSTzVjcVZzWHYzYnRTc1dWT215dlJYdUhCaHJGNjlHak5uemtUSGpoM1JzV05IdEd6WlV1ZkRDSW1KaWRpOGVUUFdyRmtqZTdCa2lHUEhqbGxzRVB2dzRVUE1tREZEVXA4ZVBYckF6YzBOQU9EaTRvSStmZnBnMjdadG92cWVQMzhlZ1lHQkdENTh1T1JhcGFoYnR5NXUzYnBsMURuZUppV0U5Zkh4UVpjdVhYSmNlL1RvRWZ6OS9YWDI3ZFNwVTU0aGRucDZ1czYrbW9KWXVjWEV4S0JyMTY2eWZ2NVZLaFdHREJtQ0sxZXU2UFhuVUt2VitQNzc3L0h0dDkvbStGeU5IVHNXWGw1ZXFGMjd0bXkxRWhFUkVSRVJFUkVSMGZ2UGRJYzZrc0h5VXhENzBVY2ZaZjhTZk9EQWdXamR1clY1Qy9yQVhicDBDWFhyMWpVNGhPM2J0eThpSWlJc0lvUjl3OXZiR3pkdTNNRDMzMytQenAwN2F3eGhCVUhBbFN0WE1IcjBhTGk1dWVITEw3K1VGTUphVzF2am0yKytNZXI3S3lBZ3dPeXJjdk9pVnFzeGRPaFFKQ2NuUytyMzFWZGY1WGo5Wm5Xc1dGT21URUZDUW9La1BsTEp0WTJ0M01xVUtZUDE2OWZudXI1Z3dRS2RxMkdCck8rN2VURmtSYXljenA0OWk4YU5HeHNsQkw5NTh5YSsvZlpieWYzdTNidUg5dTNiWS9Ma3lia0M2OWV2WDZOZnYzNlMzd05FUkVSRVJFUkVSRVQwWVdNUW00L0V4TVNJYW1jSlFheVZsUlZxMWFxRmdnVUxZdm55NWVZdTU0UDErdlZyeko0OUc4MmFOY1BmZi8rdDl6alcxdGJ3OS9mSHpwMDdVYkJnUVJrck5DNjFXbzN6NTg5ajBxUkpxRml4SWhvMGFJRDE2OWZqNWN1WGtzWnAxS2dScmw2OWlnVUxGbURTcEVsNjE2TnJtOTA3ZCs0Z0pDUkU3L0dOeGQvZkgyRmhZWkw2ZE9uU0JjMmFOY3R4clhYcjFybTJMZGNtSVNIQm9NKzNHSllZeENvVUNtelpzZ1dGQ3hmT2NUMDJOamJQY1BaZHBVcVZRdnYyN2ZPOEoyWnJhR01Ic2R1M2IwZTdkdTBraCt3OWUvYkVxRkdqUkxYMTkvZkh5Wk1uUlkrOWMrZE8xS3BWQ3lkT25ORFk1dGF0V3hnOWVyVFp6cEFtSWlJaUlpSWlJaUtpL0lkQmJENXk3dHc1blcyc3JhMVJxbFFwRTFTalc5MjZkVEYzN2x5THFlZERFeDRlam5yMTZtSE9uRG5Jek16VWV4eDNkM2VjUG4wYTQ4YU5nMEtoa0xGQzQ4ak16TVR4NDhjeFpzd1l1THU3bzFtelp2anV1Ky8wT29QU3lja0pBUUVCT0hmdVhQWXE0QkVqUnFCWXNXS1N4dm40NDQ5eDdOZ3hMRnk0VUdmYjZkT25HL1QzSmJmSXlFaE1telpOY3I5NTgrYmx1cVpRS0NTdlZBd01ETVNHRFJza3p5K1dKUWF4MDZkUFI2dFdyWEpkbnpObkRqSXlNblQyLytTVFQyQnRuZmZKQXlrcEtUcjcyOXZiNnk1U0QrbnA2Wmc2ZFNvR0Rod29hb3ZrdDNYdDJoVTdkdXpBdkhuejRPVGtwTE85SUFnWU1tUklqdk9qODVLWW1JZ2hRNGJBMTljWEwxNjgwRG51TDcvOGdrMmJOb211bTRpSWlJaUlpSWlJaUQ1c1BDTTJuMUNwVktKVzk3aTd1OFBLeXNyNEJZa3dhTkFnTkdyVXlHVHp1Ym01WWZUbzBhTGFSa2RINnp5cjBzZkhCN1ZxMWNyem5rcWx5dlY1bmo5L3ZxaHRQNDB0SlNVRjA2ZFBSMEJBZ01FcnR6cDA2SUJ0MjdaSkRoNU5TYTFXNCtiTm16aDE2aFJPblRxRlk4ZU95YktkYmJkdTNiQm16UnFVS1ZNbXgvWERodzlMQ3BGKysrMDNmUHp4eHdDQU9uWHFZTzdjdVZxM2xvMk9qa1pnWUNCR2poeXBYK0V5ZXZMa0NYcjM3aTA1TlBQMjl0YTQ4clZuejU2b1ZxMGFvcUtpUkk4M1pzd1lWS2xTQlMxYnRwUlVoeGlXRnNUMjc5OGZzMmZQem5YOXdvVUwyTEpsaTZneC9QejhOTjRURThRYVkwWHM3ZHUzTVhEZ1FFUkVSRWp1MjdseloremF0UXQyZG5Zb1hydzRwa3laZ3BrelorcnNkKy9lUFhUdDJoVW5UNTZFczdOempudUNJR0R2M3IwWU8zWXNIajU4S0ttZXNXUEhvbEdqUmhhMVJUc1JFUkVSRVJFUkVSRlpKZ2F4K1VSa1pLU28xVHFXRkNxOHV5MnBzYm03dTJQNjlPbWkyaDQ4ZUZCbkVPdnQ3WTMrL2Z2bnVIYjE2bFdzVzdjT3AwNmR3bzBiTjJCalk1TjliL255NVdZUFlzUEN3akJxMUNqY3ZYdlhvSEVVQ2dWbXpweUpHVE5tV0V5dy80WktwY0wxNjlkeCt2UnBuRHAxQ3FkUG41YjFITkhhdFd0ajNyeDU2TmF0VzQ0VndLOWV2Y0tFQ1JORWJRMzd0bHUzYm1VSHNVV0tGSUdmbngvV3JsMnJ0Yy9NbVRQaDQrT0RRb1VLU2Y4RHlDUXRMUTI5ZS9lVy9MV2tVQ2d3ZCs1Y2pmZVZTaVdtVFp1R3dZTUhpeDR6TXpNVGZmcjB3ZVhMbDJYL0htZks3NWtLaFVMcnd4RXRXN1pFWUdCZ3JpMnNVMUpTTUhqd1lLalZhcDF6TkdyVUNEVnExTkI0WDh3WnAzSUdzWUlnSUNnb0NGOTg4WVhrTGNHQnJJZEI5dXpaazJPVjdzU0pFN0YrL1hvOGVQQkFaLytyVjYvQ3g4Y0hCdzRjeVA1Ky9jOC8vK0NMTDc3QWdRTUhKTmNEWkwwM2ZIeDhFQkVSSVdwMUxoRVJFUkVSRVJFUkVYMjR1RFd4aFVoT1RzYkJnd2MxQmtySGp4OFhOVTdqeG8zbExDdUh5NWN2UzE0Wjl6NUlUVTNGenovL2pFYU5HcUYrL2ZyWXVIRWpidDI2aGYzNzk1dTd0R3pQbmozRHNHSEQwTEZqUjRORFdGZFhWeHcrZkJpelo4KzJ1QkEySlNVRkZTcFVRTDE2OVRCKy9IanMzYnRYdGhEVzA5TVRPM2Jzd05XclY5RzllL2NjSWV3ZmYveUJoZzBiU2c1aGdhelEvMjFmZnZtbHpqN3g4Zkg0K3V1dkpjOGxGMEVRTUhMa1NKdy9mMTV5MzFHalJxRjY5ZXBhMi9UdjN4L2x5NWVYTk83VHAwL1JzMmRQVVNzNnBUQldFTnVxVlN1TUdUTUdBUUVCQ0EwTnhkMjdkNUdRa0lEbXpadm4yYjVxMWFyWXUzY3Y3T3pzY3QyYk5HbVM2RE9lcDA2ZHF2VytLWVBZRnk5ZVlNQ0FBUmcyYkpoZUlXenIxcTBSRWhLU3E1NENCUXBnM2JwMW9zY0pEUTNGcUZHamtKbVppUlVyVnFCYXRXcDZoN0J2bEN0WERrK2VQREZvRENJaUlpSWlJaUlpSW5yL01ZZzFrL1QwZEp3K2ZScXpaczFDczJiTlVLUklFWFR2M2wzanF0YzllL2FJR3RlWXExQUhEUnFFVXFYc1UxRFpBQUFnQUVsRVFWUktZZFNvVVRoeDRnUlVLcFhSNXJJa0lTRWhHRDU4T0M1ZHVwVGp1cTVWamFheWUvZHVWS3RXRFlHQmdRYVAxYmh4WTF5N2RnMmRPblV5dkRBamNISnkwdXU4VW0wOFBEd1FHQmlJR3pkdW9GKy9mamxXSTc1NjlRclRwazFEL2ZyMThkLy8vbGV2OFUrZlBvMjB0TFRzMTFXcVZFSG56cDExOWx1M2JoMU9uejZ0MTV5R0VBUUI0OGVQMTdsaVBDK2xTcFhDNHNXTGRiYXp0cllXZFY3dXU2NWZ2NDRoUTRhSVdoa3FWb2tTSmZJTVB3MjFhOWN1ckZxMUNtUEhqa1hIamgxUnJsdzVGQzVjR0tHaG9ibisvbXZYcm8yVEowK2lTSkVpdWNZNWRPaVE2QWNBcWxTcGdwNDllMnB0WTRxdGlRVkJ3TDU5KzFDclZpM3MyTEZENzNIOC9Qemc2T2lZNTcxdTNicGgwS0JCb3NjS0RBeUVoNGNISms2Y3FGY28vRWJUcGsxeDRzUUpoSWFHb2tLRkNucVBRMFJFUkVSRVJFUkVSQjhHQnJFbXRtYk5HblRwMGdXRkN4ZEdxMWF0TUhmdVhKdy9meDZabVprQTh2NEZlR1JrSk1MRHcwV04zN1JwVTFucmZkdXpaOC93N05remJOeTRFVzNidGtXWk1tVXdZY0lFWEx4NDBlQ3pTQzJadDdjM0NoY3VuT3Y2c1dQSEVCMGRiZEpha3BLU2NPM2FOZHk5ZXhjUEh6NkV0N2MzK3ZidGk4ZVBIeHMwcnBXVkZiNzU1aHVjT25VcTE1bW9sbWJVcUZGbzBhS0Z3ZU5Vcmx3WmE5ZXV4VjkvL1FVL1B6OVlXK2ZjcWYzWXNXT29XYk1tRmk5ZWJOQkRCeGtaR1lpTWpNeHhiZno0OGFMNkRoa3lSTlp0bDNVUkJBRlRwMDVGUUVDQVh2MS8rT0VIdUxpNGlHcnI2K3VMTm0zYVNKNWo3OTY5R0RSb2tHeXI4NVZLSmNxVks2ZXpUZlhxMVRGa3lCQ2RLMDUxY1hSMHhMNTkrOUN2WHo4QVdROC9uRGh4QXNXTEY4L1Y5dW5UcHhneFlvVG9zYWRPblpwclcrTjNHWHRGYkV4TURMcDI3WXBldlhyaDNyMTdlbzhqaHIrL1AwcVVLQ0c2dlppdGpEV3BYYnMyRGg0OGlMTm56NkoxNjlaNmowTkVSRVJFUkVSRVJFUWZGZ2F4SnJabzBTSWNPWElFcWFtcGVkNS8reHk4TjhTdWhxcGF0V3FlSzZya29GYXI4ZXpac3h6WDR1UGo0ZS92ajhhTkc2TmJ0MjVHbWRjUzJOdmJhenpQVXNyMm1JYTRmZnMydkwyOTRlcnFpbnIxNnFGOCtmSndjM1BEM3IxN0RSNjdXclZxQ0E4UHg0SUZDMkJyYXl0RHRjYWxWQ3F4Y2VOR3ZWWXhXbGxad2R2YkcyRmhZWWlPanNibzBhTnovWm52M0xrRFgxOWZ0Ry9mWHZSMnNMcGN1SEFoeCt1T0hUdWlhdFdxT3Z2RnhjVmgwS0JCc3E0QTFVUVFCTXlZTVFQTGxpM1RxMytQSGozZzdlMHR1cjFDb2NBUFAveVFLd0FYWS92MjdlalJvNGRCS3h2Zjl2YjJ4RXFsRWpWcTFJQ2ZueDhDQWdKdzd0dzVKQ1VsNGNhTkd3Z0tDc0xRb1VNTm5zL1cxaGEvL1BJTHZ2dnVPeHc5ZWpUUEJ6MHlNelBoNStlSFI0OGVpUnF6VEpreUdEaHdvTTUyU1VsSk90dm9FOFNtcHFaaTVzeVpxRjY5T2c0ZlBpeTV2ejVjWFYyeGJkczJuZUd6SVNwWHJvemc0R0JjdlhvVlhidDJ6YkZsT1JFUkVSRVJFUkVSRVpFdURHSmxvRktwOFBUcFUxbkdldmNYNE1uSnlkaTZkYXVvdnByT0hwUkRjbkt5MWpESXhzYkdhSE9ieXg5Ly9JRWRPM1pnOWVyVkdzT0x3TUJBMmNLZ3ZBaUNnSlVyVjZKV3JWcll1M2R2OXNwcE9TaVZTa3liTmcxWHIxNUZnd1lOWkJ2WEZEdzlQVEZ6NWt6UjdVdVhMbzNaczJjakxpNE91M2Z2UnZ2MjdYT0ZOOCtmUDhla1NaTlF0V3BWN055NVU5WjZiOTY4bWVPMVFxSEFwRW1UUlBVOWN1U0lwRCtyUGxRcUZjYU1HWU1GQ3hibzFkL1oyUm1yVjYrV0hGSlZyMTRkNDhhTjAydk8wTkJRdEd2WFRwWVZ3NE1HRGNvUnV2NzU1NThJREF6RTJMRmowYlJwVXhRb1VNRGdPZDVsWldXRmlSTW53dG5aT2RjOVFSQXdac3dZSERwMFNQUjRpeFl0RXZVZ2haaHpUZk42SUVnVFFSQVFFaEtDYXRXcVlkNjhlU1kvUjd4ZHUzWll0R2lSN09PNnU3dGo0OGFOaUlxS2dxK3ZyMUhEWGlJaUlpSWlJaUlpSW5wL1NWK0s5SUZUcTlXNGRlc1dJaUlpc2ordVhidW1jWVdyVk8rdThnc0lDQkIxcGg4QWRPalFRWllhOHZMdWF0aDN1YnU3RzIxdUtSNC9mb3lIRHg4aUtTa0pTVWxKU0V4TXpQUGZiOSsrclhNc01XZGRKaVltSWpnNFdOTDJvV0s5ZXZVS0kwYU13UGJ0MjJVZnUyclZxZ2dNRElTWGw1ZnNZNXZLNU1tVHNXUEhEbHkvZmozUCs0Nk9qdWpTcFFzR0RoeUk3dDI3YTN4WUlDa3BDYXRYcjhieTVjdDFmcDNyNis3ZHU3bXUrZm41WWVYS2xScnJmOXVDQlF0UXFsUXBqQmt6UnZiYVVsTlRNV0RBQU96ZnYxL3ZNVFp0MnFUMzk0QlpzMmJobDE5K1FYeDh2T1MrRnk5ZVJJc1dMUkFhR21yUWx0cWFWcnlieThLRkM3Rmh3d2JSN1pzMmJTcHFOV3hhV3Bwc0sySUZRVUJvYUNobXo1Nk5peGN2aXFyVFdDWlBub3hMbHk1aDkrN2RCbzlWckZneGZQUE5OeGc5ZXJTa1FKcm92YUFDRkFtWlFLSUtpbVFWa0tnQ1V0UlFaQXBBaGdCa0NvRHhOMmdnSWlMNmNDZ0JXQ3NBR3dVRWF3WGdwQVFLV1VGd3RzcjZwNnMxWUdYdUlvbUlpSWpJVUF4aVJabytmVHJPbkRtRHExZXZpZzVHOWFGU3FiSlgzc1RGeFlsZW9lYmk0b0x1M2JzYnJhNzhFc1J1MnJRSjMzNzdyVW5uWEwxNk5ZWVBIeTdybVBIeDhlalZxeGN1WGJvazY3aEtwUktUSjAvRzdObXo4MzNJWUdOamcwMmJOcUZSbzBiWnE3VUxGU3FVdlVWdXg0NGQ0ZWpvcUxGL1FrSUNBZ0lDRUJBUWdCY3ZYa2lldjJMRmltamJ0aTAyYnR5b3MyMWNYRnl1YTFaV1ZsaXhZZ1hhdFdzbmFyNnhZOGVpY09IQ29nSTNzUjQ5ZW9UZXZYdUxQb002TCtQR2pZT1BqNC9lL1oyZG5mSHp6eitqYytmT2V2Vy9lZk1tbWpWcmhwMDdkNkp4NDhaNjEyRXBnb0tDTUgzNmROSHRGUW9GQWdJQ1JLMUdGbnVXdExZZ1ZoQUVIRDE2RkxObnp6Ym82MFpPQ29VQ2dZR0J1SC8vdnQ2aGNNR0NCVEY1OG1TTUd6Y3V6MVhLUk8rdFJCVVU5ek9naU0rQTRtbG1WdGhLUkVSRXBxRUdrQzRBNlFJVVFOWkRVQTh5a1AxZjl0WUtDRVd0SVpTeWdlQnVBeFJpS2t0RVJFU1VIM0d2UFpHT0h6K08wNmRQR3pXRUJaQmpXOGVKRXlmaTFhdFhvdnI1K3ZvYU5WakxMMEZzeTVZdFRUN250V3ZYWkExTWI5NjhDUzh2TDlsRDJDcFZxdUQ4K2ZOWXZIaHh2ZzloMzJqUW9BRm16WnFGVWFORzRjaVJJM2p5NUFrMmI5Nk1YcjE2YVF4aGI5KytqWWtUSjhMRHd3Tno1ODdWSzRRZFBIZ3dybDI3SmpvODFEUkgyN1p0MGF0WEwxRmpDSUtBd1lNSGl3cCt4VGgvL2p6cTE2OXZVSmpXdUhGakxGMjYxT0JhT25YcWhDbFRwdWpkLzk2OWUyaldyQm0rL3ZwcnBLV2xHVnlQdVJ3OWVoUWpSNDZVMUdmRWlCR29YNysrcUxaNXJjek9TMTVCN0pzQXRsbXpadWpjdWJQRmhMQnZPRGs1NGJmZmZrUDE2dFgxNnE5U3FTQUlBcXlzK01zdCtnQzhGcUNJVG9QeVVDS3NEaVJDZVMwVmlrY1pER0dKaUlnc1RhWUF4YU1NS0srbFp2M01QcHdJUlhRYThKby9zNG1JaUlqeUV3YXhJcGxxQzllTWpBd0F3S0ZEaDdCbnp4N1IvZno4L0l4VkVvRDhFOFEyYk5ndzEvYk9wckJtelJwWnhybHk1UXBhdEdpQisvZnZ5ekllOFArcllLOWR1NFpHalJySk5xNmxtRGx6SnRhdlg0OU9uVHBwUENOVHBWSmgvLzc5Nk5TcEV6NzY2Q09zV0xGQ3I0Y3FuSnljc0dYTEZtemV2Qm5PenM0b1hyeTRxSDdhemhGZXRteVo2RE9XMVdvMVJvMGFoZm56NTBNUTlQdWZiMEVRc0dyVktyUnExUW9QSHo3VWF3d0FjSFYxeGM2ZE8wV2RTeXJHL1BuekRmcjZWS3ZWV0xKa0NlclhyNCtJaUFoWmFqS2xRNGNPb1hmdjNwTE9nUzVkdXJTb0xkVGZPSExraUtoMmVRV3hpWW1KNk5xMUt5NWN1Q0I2UGsya25pVXNscXVySzQ0ZVBZcnk1Y3RMN3Z2eTVVdk1uRGtUbFN0WFJtQmdJRlFxbFJFcUpES3psMm9vSTFKaHRlY0ZsQkdwVUR6ajF6a1JFVkYrb2toUTVmaFpqbFNlR1VCRVJFU1VIekNJRmFsaHc0WkduME9oVUNBek14TXhNVEVZTkdpUTZINlZLMWMyK3BhY3VzNXZ0SlFnMXM3T3ppemJrKzdZc1VQMDZtVk56cHc1ZzdadDJ5SWhJVUdtcXJLMnp6MTM3aHlXTGwzNjNxeUNsZUwyN2R1WU9YTW1LbGFzaUo0OWUrTG8wYU42aitYbDVZWEl5TWdjNzAyeHErZTBmVzFVcWxRSjQ4YU5rMVRMakJrejRPdnJLK3E4ejdjOWZ2d1kvZnIxdzlpeFl5VUZmdSt5dGJYRnpwMDdEVHFYOVYwMk5qYll2bjA3Q2hVcVpOQTRVVkZSYU55NE1XYk1tSkZqaHdGTDl2UFBQNk5Iang2U3p4b1BDZ3FDcTZ1cnFMWVpHUm1pSCs3Sks0aDFjWEdSNVJ6eXdZTUhZL255NVFhUDg2NlltQmdFQkFSZ3hJZ1JlcDAzL01iRGh3OHhiTmd3MUtwVkN6LysrS1BCMzllSkxFS2FBT1hGVkZqdGU1RzFpa2JGVlRSRVJFVDVtaXByZHd1cmtCZFFYa3psQ2xraUlpSWlDOGNnVmlSakJiRWVIaDc0OU5OUHNYUG5Udno3Nzcrd3RyWkc5KzdkOGZ6NWM5RmpqQjQ5V3RZVlJtOVc1Yjd0enAwN0d0dmIyZG5CdzhORHR2a05aWTd0aVYrL2ZtMVE2SFA0OEdGMDdOaFJjckNtUzF4Y0hGYXVYSWx6NTg3cHZZSXl2MGxJU01DYU5XdlF1SEZqZlBUUlI1ZzNiMTZlWjdTS3BWQW9NSFhxVkp3OWV4WVZLMWJNY2UvSmt5ZWl4bkJ5Y3RKNmYvcjA2U2hXckppa3VuNzk5VmMwYU5BQWtaR1JPdHNLZ29EQXdFQlVyVm9WdTNidGtqVFB1eFFLQmJadTNZcTJiZHNhTkU1ZXlwY3ZqNkNnSUlPL242bFVLc3lmUHg5MTY5YkZyNy8rbW4yR3NLVVJCQUdMRmkzQzhPSERKYS9BbkRoeEl0cTNieSs2L2JmZmZvdGJ0MjdwYk9mbzZLanhBUU5mWDEvUjg3MnJWS2xTMkw5L1B6WnYzb3lDQlF2cVBjNGJhV2xwQ0EwTnhiaHg0L0RSUngraGN1WEtHRGR1SEk0Y09TTEw5dFJSVVZINDlOTlBVYVpNR1h6enpUZXk3bEpBWkRLQ0FNV3QxMWtCN08yMHJIUG9pSWlJNlAyaEJoUzMwN0orMXQ5S0F6NlEvK2NuSWlJaXltK3N6VjFBZmxHcFVpVzR1TGpvZFo3azIxeGNYTkMyYlZ1MGI5OGVIVHAwUU1XS0ZiTkRoNHlNREhUdjNoM1IwZEdpeHl0VHBneis4NS8vR0ZUVHUvSmFUZlRYWDM5cGJGKzFhbFZZVzF2T2w1TGNRYXlEZ3dQYzNOemc3dTRPTnpjM25EMTcxcUJnNzEyLy92b3JQdm5ra3p3RGNFTmxabVlpT0RnWXdjSEJxRkNoQWpwMjdJZ09IVHFnVWFOR0tGMjZ0TkcyQ0RVbFFSRHc1NTkvNHRDaFF6aDA2QkRPbno4djI3YWlMVnEwUUVCQUFPclVxWlBuL2F0WHI0b2FSMWZ3VktoUUlmejAwMC9vM3IyN3BQcHUzNzZOaGcwYllzcVVLWmd4WTBhZXE1NWpZMlB4MldlZklTd3NUTkxZbXF4WnN3WStQajZ5akpXWG5qMTdZczJhTmZqODg4OE5IaXNxS2dyOSt2VkQxYXBWTVgzNmRQajYrbHJNR2FBcWxRcmp4NC9IcWxXckpQZXRWYXNXRmk1Y0tLcnRvMGVQTUhmdVhLeGR1MVpVK3dvVkttaTgxN05uVDlqWTJFaitYalYwNkZCOC8vMzNLRnk0TUlDc2JZNzFFUnNiaThPSEQrUFFvVU00ZnZ5NHp0V3FQajQrc0xLeVFuQndzRjd6QVZrUGRpeGF0QWhMbGl4QjY5YXQ0ZXZyQzI5dmJ4UXRXbFR2TVlsTUlsa041YmtVS0o1SzNQM0FGa0FwQUs0QVhBQVVBdUFBd09aL0gzeUVrNGlJU0Q1cUFCbi8rM2dGSUJIQUN3QUpBT0lCaUgzV08xMkE4bElxaER2cFVEZHpBcHo1QTV1SWlJaklrbGhPZW1iaGxFb2xHalJvZ045Ly8xMVNQeHNiR3pSdDJqUTdlSzFmdjM2ZW9XVnljako4Zkh3UUdob3FhZng1OCtiSnZ1WHNxVk9ua0p5Y0RHZG5ad0JadjRnK2UvYXN4dlkxYTlhVWRYNUROV25TQk5iVzFxSzJYaTFTcEVpT2tQWGRmN3E1dWFGdzRjSTVBc3Y1OCtkanhvd1oyYStWU2lXNmRldUcvZnYzUzY1MTA2Wk5HRFZxbEVsVzdOMjVjd2ZyMXEzRHVuWHJBR1N0MHZUMDlFVFpzbVhoNU9RRUp5Y25GQ2hRQUFxRkFvSWc1UGhRcTlXNXJrbTVyMUtwa0pHUmdjek1URW4vTEZhc0dNTER3M01GeHNuSnlmajk5OTl4Nk5BaEhENThHQThlUEpEMWMxV21UQmtzVzdZTS9mcjEweGhXWjJabVl0dTJiYUxHRTdNQ3NGdTNicGcyYlJvV0xWb2txZGJNekV3c1hMZ1FseTVkd3RHalI3UHJWYWxVQ0FnSXdQVHAweVZ2ZWF2SjNMbHpNWHIwYUZuRzBtYjA2TkY0L1BneFpzK2VMY3Q0TjIvZXhDZWZmSUxaczJmajIyKy94Y0NCQTBXZnkyc016NTgveC9EaHd4RVNFaUs1YitIQ2haR1FrSURTcFV1alFJRUMyUjl2M3I5di9qMGxKUVV4TVRHNGVmT21wQldpMm9KWUZ4Y1hkT3JVQ1FjUEhoUTFscHViR3paczJJQ1BQLzQ0eC9XblQ1K0s2di82OVd2OC92dnYyZUdybEllVWdLejMzY2FORzlHa1NSTjg5ZFZYQm0zSHJWYXJjZno0Y1J3L2Zoei8rYzkvMEw1OWUvVG8wUU50MnJSQmxTcFYzb3VIV3VqOW9ZaExoekw4SlpBaGNsVk1RUUFmQVNnRG9DZ0FmamtURVJHWmhoS0EzZjgrbkFDOHZVbVNBT0FwZ0hzQWJnRVFzWG1XNG1rbXJBNGxRdDJrQUlTeXRyS1hTMFJFUkVUNllSQXJnWmVYbDZnZ3RucjE2dWpRb1FNNmRPaUFsaTFiNnR5VzlPSERoK2phdGF1b0xVYmZWck5tVFVsbnlZcVZsSlNFcmwyN1l2TGt5WGoxNmhXV0xGbWlOY2l4dENDMlFJRUM4UEx5UWx4Y25OYVF0WFRwMG5CMGRKUThmbzhlUFRCanhndzRPenRqNU1pUkdEdDJMSjQrZmFwWEVMdG16UnE5UWxnN096dThmdjFhY3IrM3BhU2s0TXFWSzdoeTVZcEI0eGhUejU0OXN3T092Lzc2Q3djUEhzU2hRNGR3NXN3Wm82d2d0cmUzeDVRcFV6QjE2bFNkWHh0TGx5N0YzMy8vTFdwY3NWdXh6cDA3RitIaDRUaHg0b1NvOW0rVUwxOGVQLzc0WS9ibjZzYU5HeGd4WWdRdVhib2thUnh0Smt5WWdPblRwOHMybmk0elo4N0VvMGVQc2g4Y2tNUHQyN2N4ZE9oUVJFVkZZY21TSmJLTks4WHAwNmN4YU5BZzNMdDNUM0pmR3hzYjdOMjdGOEhCd1ZpM2JoMmVQWHNtZTMzdmJyLzlMbDlmWDFGQjdQRGh3L0hkZDkvQnhjVWwxejJ4SzhrTkRmMlZTaVVVQ2dXKy9QSkwxS3RYRHo0K1BuajA2SkZCWXdKWkR6bUVob1ptUHpoVm9rUUp0RzdkR2wyN2RzWGd3WU1OSHA5SWI0SUE1ZFZYVU53VThmQ0ZBa0JGQU5VQmxEQnlYVVJFUkNTZEFsbkJiREVBOVFBOEFoQUY0RzlraGJTYVpBaFFuazZCVU5VZTZucU9mTUNLaUlpSXlBSXdpSlZBMHpteEpVdVd6QTVlMjdkdmoxS2xTb2tlTXlJaUFuMzY5TUUvLy93anVaN0ZpeGRMM21iVHlja0pMMSsrMU5udXpKa3pPSFBtaktneExTMklCWUN6Wjg4YWJZVlN6Wm8xc1g3OWV2VHYzejg3WUJPN1RlaTdoZzRkS2pxVWVDTWdJQUFsUzVaRXYzNzk5Sm96UHhrNGNHRDJ2eDgrZkJpVEprMHkybHcrUGo1WXRtd1p5cFVycDdYZHk1Y3ZzV0RCQWtrclY2dFZxeWFxbmJXMU5iWnYzNDY2ZGV2bXVVVjRYaXBYcm96ang0L0QzZDA5KzlxTUdUTmtEV0huekptREdUTm1tSFRWbjBLaHdLcFZxNUNTa29LdFc3ZktObTdEaGcxbFcya3JSVVpHQnViTW1ZT0ZDeGZxZlY3enBrMmIwS3BWS3lRbko4c2FVTCt0UVlNR1d1LzM2TkZENjRNZ0xWdTJ4SGZmZmFkeG5KY3ZYK0xDaFFzRzF5bUdVdm4vVzdJMWI5NGNWNjllaForZm4yemJkTC94K1BGajdOaXhBKzNhdFpOMVhDSkpWSUR5L0VzbzRuVHNZYWdBNEFtZ0RySld3aElSRVZIK1VQSi9IdzBBUkFMNEMxb0RXY1hOTkNoZnFhRnU0Z1JZeHVrc1JFUkVSQjhzQnJFU3ZBbGlDeFFvZ0ZhdFdtVUhyOVdyVjVjY1VMeDgrUkl6Wjg2RXY3Ky9YaXNpUjR3WWtXdTdSekZjWEZ6dytQRmp5ZjAwc2JXMVJiTm16V1FiVHk1eUJFYXBxYW5Jek15RW5aMGRiRzF0czhkVUtCUVlOV29VZ0t5L3grKysrdzQvL3Zpanp2SHlXbUU1Y09CQVRKbzBDZW5wNGc1L1diQmdBY2FPSFFzQW1EVnJGdWJNbVNQMmo1UHZWS3BVS1VlWTgrV1hYK0szMzM2VHZEMjRMcVZMbDhiVHAwK3pWMHNXTGx3WUxpNHVPZjVwWTJPRGhJUUUvUG5ubndnTkRjWHo1ODhsemRHb1VTUFJiVXVVS0lHZE8zZWlkZXZXT3MrNnJWcTFLbzRkTzVicjRZK05HemNpSWlJQzkrL2ZsMVJuWG43NDRRZDg4Y1VYQm8rakR5c3JLd1FGQmFGa3laSll2bnk1d2VPVkxsMGFJU0VoY0hCd2tLRTY4ZjcrKzI5ODhza251SGp4b3Q1anpKa3pKM3UxWmR1MmJXRnZieTlweTJFeDdPenNkSjVUWExCZ1FYVHUzQm43OXUzTGNiMWl4WXBZdG13WmV2WHFwZlg3NzdadDI1Q2NuQ3hMdmJxOEhjUUNRS2xTcFJBYUdvcmc0R0JNbURCQjFwK0YvZnIxdzhpUkkyVWJqMGlTVEFIS2s4bFFQTkt4L1haeEFDMlFkZjRyRVJFUjVVOEZBYlJFMXE0V1p3QTgwZHhVY1RjZHlyUmtxRnM1WjUzMVRrUkVSRVJtd1NCV0FqYzNONXc5ZXhZTkd6YUVyYTMrNTIyY1BIa1N3NFlOdzkyN2QvWHFYN3QyYmZ6d3d3OTY5YTFjdVRMKyt1c3Z2ZnJtcFhYcjF0bG55YjV2RGh3NGdQNzkrMmUvdHJXMWhaMmRYZllIa0xXdHROalZiWVVLRmNwMXpkWFZGVDE2OU1DdVhidDA5di82NjYveHpUZmZaTCtlTldzV2JHeHNUTHBkckNrTkhEZ3dSNkNqVkNvUkdCaUltalZyU2c1QzM2VlFLTkNyVnk5TW5qd1pUazVPcUZXcmx1U3R3YVh3OHZLUzFMNTU4K1pZdTNadGR1Q2ZsNW8xYStMMzMzOUg4ZUxGYzkwcldyUW9kdXpZZ1ZhdFd1bDlMcWExdFRXQ2dvSnlyRW8yQjZWU2lXWExsc0hOelEwVEprelFleHg3ZTN1RWhJU2dkT25TTWxZbnpsZGZmV1ZRQ0R0dDJyUWM1MUk3T2pxaVRaczJPSHo0c0J6bFpmdjQ0NDlGZlQvMzlmWE5EbUpkWEZ3d2E5WXMvT2MvLzlINWMvSGV2WHVZTm0yYUxMV0s4VzRRQzJTOTl3Y01HSUF1WGJwZyt2VHBXTE5tamQ0cmxOL3c4UERBaGcwYmVFNHNtWWNLdWtOWUt3Q05BTlF3VlZGRVJFUmtkSzRBZWdHNEFlQWlBQTNQOENvZVpVQjVLaG5xTnM1Y0dVdEVSRVJrSnJsL1MwbGFOV3ZXektBUUZzamFIdmpmZi8vVnEyL0JnZ1d4YTljdXZWZDA2ZHAyVXFwdTNickpPcDRsNmR5NU0yeHMvdit4MGZUMGRDUW5KK1BwMDZkNDhPQUJIang0SU9rWCtKVXFWY3J6K3JCaHczVDJIVE5tVEs3dGp4VUtCYjc5OWxzRUJRWHBkZGF0cGZQMjlzNTF6YzNORGV2WHI5ZDdURnRiVzN6NjZhZTRlZk1tOXV6Wmd5Wk5tcUI2OWVvb1dyU29JYVZxNWVIaGdSbzFwUC8yKzlOUFA5WDR3RVhkdW5WeDRzU0pQRVBZTjVvMmJTcHArK1MzRlN4WUVBY09IREI3Q1B1MjhlUEhJemc0V08vdnY1czJiZEs0dmJ5eC9mTExMM3B2V3p0bHloUXNXTEFnVjhqWHRtMWJPVXJMUWN6M0lpRHIrMzdCZ2dVeGJ0dzR4TVRFWVB6NDhhTCtYaElTRW94eXJxMG1lUVd4YjdpNHVHRFZxbFc0ZVBHaTVBY2wzdlptTy9HOEhyUWhNanBCZ1BKOGl2WVF0aUNBbm1BSVMwUkU5TDZxZ2F5ZjlWcU9IRkE4eW9EeVFvcjJzMldKaUlpSXlHZ1l4SnBCZ3dZTnNIZnYzaHdobjFnLy8veXp4a0JQREI4Zkg3Mzd2c3ZXMWhhOWUvZVdiVHhMVTZoUUliUnUzVnEyOFRTRjRCMDdkdFM2U3E5Mzc5NElDQWpRdU5wcXlKQWgrUFBQUDkrcjh3bUxGeSt1OGV4aEh4K2ZIQ3VWeFNoVXFCQ21UWnVHdUxnNGJOaXdBWjZlbnRuM2xFb2xXclZxWlZDOTJreWVQQm5XMXZwdFB2REZGMS9rK3J2Mzh2TENzV1BINE9xcWUyL0pyNzc2U3VkV3MrK3FVYU1HSWlJaTBMbHpaOG4xR3B1dnJ5L09uRG1EQ2hVcVNPbzNiZG8wczRiS2pvNk9PSERnQURwMDZDQ3AzOVNwVTdGNDhlSTgzL3RTdHJzV28wT0hEcUlmckhGMmRzYmZmLzhOZjM5L1VWK0hiOVNwVThla1B6UEVyTzV0MkxBaHdzUERjZVRJRWIyMjJWK3dZQUVhTjI2c1QzbEVCbE5lZmFYOVROaFNBTHdCR085Wkl5SWlJcklFUlpIMU03K1U1aWFLdStsUVhrMDFWVVZFUkVSRTlCWUdzV2JTb1VNSGJONjhXZlJXaGdxRkFwczJiY3B6bGFBVTFhcFYwK3RzMmJ4TW5EZ1I3dTd1c294bHFYcjA2Q0hiV0pyQ1EydHJhd3daTWlUUGV3MGJOc1RXclZ1MXJ1d0NnQW9WS2lBc0xBeTdkKzlHL2ZyMURhN1YzTnExYTZmMXovejk5OStMQ2xucTFxMkxsU3RYNHQ2OWUxaTRjQ0ZLbGl5Wlo3czJiZHJvWGFzMkpVdVdGTDNLVUpPeFk4ZGl6NTQ5Y0hCd1FOT21UUkVXRm9iQ2hRdUw2cXRRS0JBWUdJaHk1Y3FKYWo5Z3dBQ0VoNGVqY3VYS2hwUnNWRjVlWHJoMjdWcjJlYW02ZE9uU0JmUG56emR5VmJvNU9EaGczNzU5Nk5TcGs4NjJDb1VDL3Y3K0drTllBS2hmdno2c3JPVFpXNnhjdVhMWXVuV3JwSzExOVYxRlBuUG1UTDM2aWVIaDRZRmh3NFloS0NnSS8venpEeFlzV0NDcW4wS2hRS2RPblhEbXpCbWNQSGtTN2R1M0Y5V3ZZOGVPbURScGtpRWxFK2xORVpjT3hVMHQ1MFI3QVBnWWdHR2J1QkFSRVZGK1lZdXNuLzBlbXBzb2JxWnBmNGlMaUlpSWlJeUNRYXdaOWUvZkgvNysvanJidmRuNmNQanc0YkxNdTNIalJoUXJWc3lnTWFwWHI1N2p2TkwzbFZ4Ykw3ZG8wVUxydHFoNWhYVmx5NWJGL3YzN1JXODdyRkFvNE8zdGpjdVhMeU1zTEF5REJ3L090OXRsNmdwQ1NwVXFwVEZjSzFhc0dDWk1tSURJeUVoY3ZYb1ZYMzc1cGM3UTFoaEJySU9EQS9idTNhdjNOdUp2NjlXckY4TER3eEVhR29xQ0JiWHNPWldISWtXS0lDZ29TR3NiS3lzcitQdjdZOXUyYlNoUW9JQWhwWnBFd1lJRnNYbnpabXpkdWxYcjM2Mjd1enMyYjk2czgwRUdVM0Z3Y0VCSVNBaTZkT21pc1kyZG5SMSsvZlZYakJzM1R1dFlqbzZPR2xlTlMxR3ZYajJjT1hORzZ6YlhjcEp6VmF5N3V6c0dEeDZNbjM3NkNiR3hzWWlOamNWUFAvMkVJVU9Hb0V5Wk1wTEhVeWdVYU5XcUZjTEN3aEFlSG80QkF3YkEzdDQrejdZbFNwU3dxSzh0K3NBa3E2Rzg4Rkx6ZlE4QUhjQno0SWlJaUQ0MFZzajZid0FQelUyVTRTK0JaTFdKQ2lJaUlpSWlnRUdzMlgzNTVaY1lPblNveHZ0MmRuYll1M2N2ZkgxOVpadXpkT25TT0hmdVhJN3RXYVhvMmJNbnpwMDdKMnBGWW43bjRlRmg4S3BmWjJkbi9QampqMXBYbS8wZmUvY2RGc1gxOVFIOE8xdGdBUUdsaWdwV3NDQzIySHZCbmxoaTdKcWZ2V3VNR2syTUdqV2FHSk9vTWZyR0ZqVWFlNHZkaEZpdzl3YUNSc1VLQWdvcWJkazY3eDhySzh2T0xOdFlkdUY4bnNkSDV0NlpPM2NVbDNIT25ITkRRa0xRdEdsVDdiYUhod2VPSERuQ204RnBDTU13Q0E4UHg2Wk5tNUNjbkl5alI0OWk1c3laQ0E4UE56bUlWMWlNeVVnYk4yNGM2dGF0Q3dBUWk4WDQrT09QY2VEQUFjVEh4MlBKa2lXb1hidTIwZWVyWHIyNlZRTlJRcUVRTzNmdXRHckowbHExYXFGRWlSSm1IZHVxVlN1TUdqV0tzeTg0T0JobnpwekJaNTk5WmxKR3BEMFlPSEFnYnQrK2pWNjlldW4xQ1lWQ2JOKyt2VURYL3pXSFJDTEJ2bjM3MExWclY3MiswcVZMNDhTSkU1elh3OFdTOHNSaFlXRll2bnc1TGw2OGFGYlEwaExtWnNVR0JBUmd3SUFCV0x0MkxSNDhlSUNuVDU5aTA2Wk5HRHAwS0NwVXFHRFZPVFpxMUFoYnQyNUZZbUlpMXE1ZGl4WXRXdWowYjk2OEdmNysvbFk5SnlGR1lWa0l6bVlBU3A1RjNnSUF0QVBnV0IvbmhCQkNDTEVXQnBwN0FiNHl4UW9XZ25NWkFFc0x4aEpDQ0NHRTJJcDVDeGNTcTFxeFlnVXVYNzZNbUpnWW5mYkF3RUJzMmJKRjd3R3dOUVFIQnlNcUtncWJObTNDdG0zYmNPN2NPV1JuODVlNEsxR2lCRHAxNm9ReFk4WVVxYlZJamRHOGVYTnMzNzdkckdQTGxpMkxBeXQ0Y2VJQUFDQUFTVVJCVkFjT0lDUWtKTjk5aHcwYmh2UG56ME1rRW1IUG5qMElEUTAxNjV5NU9UazVvVk9uVHRyMVB0VnFOWktTa3ZEMDZWTThlL1lNOGZIeHlNek1oRlFxUlZaV0ZxUlNLUlFLQlJRS0JlUnl1ZllYMzdaQ29ZQktwZEwrVXF2Vk90dGNmUXpEUUNRU1FTZ1VjdjZxV0xFaWdvS0M4cjAya1VpRU5Xdlc0TUtGQytqZnY3OUZBVGVHWWRDNmRXdnMzTG5UN0RGeTFLNWRHMnZYcmpXWUFWMFlGaTllakVPSERpRWhJUUdBNXBvblQ1Nk1CUXNXR0oxMWJZOHFWS2lBM2J0M0l6SXlFcE1uVDhiTm16Y0JBTjk5OTUxWmEzN2Fnck96TS9iczJZUGV2WHZqNE1HREFJQ1dMVnRpeDQ0ZEpyMTgwYjkvZnpBTUE0VkNBYVZTcWYybFZxdmg3T3lzL1NXUlNPRHI2NHN5WmNvZ0lDQUFZV0ZoWnIza1lTMDVXYkg3OXUwenVKK3JxeXM2ZE9pQWpoMDdvazJiTmdnSkNiSDV5d0tlbnA0WU1XSUVSb3dZZ2JpNE9HemV2QmtTaWNUazlYNEpzUmJtdmh4TWlwSzcwd05BUjFBbUxDR0VFRkxjQ2FHNUo5Z0xJRTIvbTNtbEJITmZCamFFdS9vTElZUVFRZ2l4TGthWkdlZVFyOEUxT1BnK21mZDYzL2ZySDliYjhZU3ozZDdGeE1TZ1FZTUd5TXJLQWdBTUdUSUV5NVl0czFscFdZVkNnZFRVVktTbXBrS2xVbW5iR1lhQmo0OFBmSHg4ckxJZTRiRmp4d3lXNVFRMGF4OWV2WHBWcCszQmd3ZjVybHZacUZFalhMeDQwZUk1NXJWaXhRcE1uRGpScEdQcTFLbUR2bjM3WXVMRWlVYVhlazFQVDBmcDBxWHh5eSsvWU1TSUVlWk1sVmhnMWFwVkdEdDJyTm5ITjJ6WUVBTUhEc1RZc1dNaEZvdXRPRFByMmI5L1AzcjA2SUhLbFN0anc0WU5CZktTUjJGU3FWVFl1SEVqenB3NWcvWHIxeGRJMmRpN2QrK2lldlhxK2U3Mzh1WExmRjhPa012bDZOdTNMMEpDUXJCdzRVS0lSTVhuM2FpYk4yOXFNOXB6SzEyNk5McDE2NFp1M2JxaGJkdTJWaW50N2FqNDdtZHl0MS81aU1yS0ZTdlpMSVQ3M3dBS2psdDNJWUR1QU95ckNBQWhoQkJDQ3RNckFIOEI0THBsZEdLZzZsNFNjS1l5R29RUVFnZ2hwaEs1VlRMcEpxcjRQUFcxY3pWcTFNRC8vZC8vWWZyMDZWaXpaZzI2ZCs5dTAvT0x4V0w0Ky9zWGVLbEZYMTlmenBLY3VWV3BVa1d2emRYVk5kL2p6QzIxbkovT25UdmppeSsrZ0VRaWdVUWlnWXVMaS9icnZHM2UzdDZvVUtHQ1dXV2IzZDNkY2ZUb1ViUnMyYklBcm9Ma0p6dzhIRTJhTk5GbTY0cEVJcDJ2Y3pKMjNkM2Q0ZVhscGYzbDdlMk5wazJib2t5Wk1vVjlDZm5xM3IwNzFxOWZqejU5K2pqRVdyQ21FZ3FGR0Q1OE9JWVBIMTZnNS9EMjlzNTNQMk15TjUyY25MQjM3MTZIS3dsdERibXpZc1BDd3JUQjEvcjE2OU82cTRUd0VOeVNjZ2RoQWFBUktBaExDQ0dFRUYwK0FCb0RPTS9SSjJjaHVDbUZ1cEhqVmtjaWhCQkNDSEVVbEJGclo5TFMwaHhtSFU5Q0NDSEVYTStlUFlOQ29VQ2xTcFVLZXlwMmlUSmlpWTVNdFNZYmx1dXYzQTlBRDF0UGlCQkNDQ0VPNHk4QXlSenRBa0RWb3lUZ1NpOUNFa0lJSVlTWXd0U01XTHJic2pNVWhDV0VFRkljQkFZR1VoQ1dFQ01KWXJPNWc3QU1nS0pWWlo0UVFnZ2gxdFlDbW51R3ZOU0FJQ2JiMXJNaGhCQkNDQ2wyS0JCTENDR0VFRUtJdlpLeFlPN0x1UHVxQXNpL1dqb2hoQkJDaWpOdmFPNFpPREQzWllETUlRdmxFVUlJSVlRNERGb2psaEJDQ0NHRUVEdkZQSklCS280SHBBeUFPamFmRGlHRUVFSWNVUjBBOXdEa3ZhVlFzV0FleWNCV2t4VENwT3dQcTVSRC9mSTUxS2xKWU4rbVFKMmVDa2d6d1Nya1lKVXlRRTFMZ3hCQ2lNMEpCR0JFem1ERVRvQ0xHd1R1WG1BOHZTSHc4b2ZBdHh3WWtWTmh6NUNRZkZFZ2xoQkNDQ0dFRUR2RnhQRmt3MVlHUUN0YUVFSUlJY1FZSHREY096elE3eXJ1Z1ZoV21nbmw0eGlvbnQyRk9pVUJVRk9HTUNHRTJCVzFHcXhjQ2xZdUJUTGZRdjBxNFgyZmdJSEF1d3lFZ2RVZ3FsZ0RqTVN0OE9aSmlBRVVpQ1dFRUVJSUljUWV2VldCU1ZWeDk0WGFkaXFFRUVJSWNYQTF3QjJJVFZFQmIxV0FwOURtVXlvOExOUkp6NkNJdlF4VlFoekFVcVlySVlRNEpEVUw5Y3Q0cUYvR1EzSGpKSVJsS2tGY3ZSRUUvb0dGUFROQ2RGQWdsaEJDQ0NHRUVEdkVQRmR3ZDNnQThMZnBWQWdoaEJEaTZFcERjdytScHQvRlBGZUFMU2FCV0hYeVU4aHZuWVk2K1RsSEx3T0JWeG1JQWtJZ0tGVUdncEtsd1pUd0FpTjJBZVBrREFqb01Tb2hoTmljV2dsV0xnT3JrSUxOU0lYNlRTTFVyeE9nZlBFZjFLa0owTmJkWjlWUXhUK0FLdjRCQkg3bDRGUzdKUVIrUVlVNmRVSnkwQjBFSVlRUVFnZ2hkb2g1d1JPSURiSHRQQWdoaEJCU1JBUUR1S2JmekNRcXdJWVc3ZkxFckRRRGl1dkhvWHdjbTZlSGdUQWdHT0xneGhDVnJ3Vkc0bDRvOHlPRUVNSkRJQUlqRVduS0RydjdRQmlnK1EreE13QTJPeDNLSjdlaHVIOFJxaGYza1JPVVZTYy9SM2JFVm9ncTFJQzRYbHN3TGlVS2IvNkVnQUt4aEJCQ0NDR0UyQjhWd0x4U2N2ZFJsU1ZDQ0NHRW1DTUkzSUhZbDBwQURVQmc2d25aaHVwSkxPU1hqb0pWeUhPMU1oQlYrZ0RPOWJ0RDRPbFhhSE1qaEJCaVBrYmlEbkhWWmhCWGJRYjEyMlRJcnU2SE11NGFjZ0t5eXNjeFVNVS9nRk9qTGhDV3IxYTRreVhGR2dWaUNTR0VFRUlJc1ROTWloSlFzdm9kVGdCOGJENGRRZ2doaEJRRlB0RGNTOGp6dEN0Wk1LK1VZUDJLMkdOQ2xSTHlhOGVodkg5RHAxbFlwaHFjRzM0TW9XLzVRcG9ZSVlRUWF4TjQrc0dsM1Vpb2FuV0E3UEllcUJMdUFRQlloUnl5czM5QmxGd1hUdlhhQWNJaTlyT09PQVQ2cmlPRUVFSUlJY1RldkZWeHR3Y0FZR3c2RTBJSUlZUVVGUXcwOXhKUE9QclNWRUFSQ3NTeWlteklJdmRDbmZSVTJ5Wnc5NEZ6c3dFUUJZWVc0c3dJSVlRVUpLRnZlYmgyblFMbHMyakl6bTJET3YwVkFFRDUzdzJvMzZiQXVWVXZNR0xuUXA0bEtXNkthTkVSUWdnaGhCQkNIQmVUemhPSTliYnRQQWdoaEJCU3hQRGNTekI4TDRFNUlGYWFpZXgvdHVvRVlZVUJJWER0TVpPQ3NJUVFVa3lJQW12Q3RjZE03WnF5QUtCT2VvcnNpQzFncFptRk9ETlNIRkVnbGhCQ0NDR0VFSHZEOXpDMHBHMm5RUWdoaEpBaXhwT25QYTFvQkdKWmhRelpKM2FBZlpPc2JSTlhid25YTHBQQlNOd0tjV2FFRUVKc2paRzR3YlhMWklpcnQ5UzJzYStUa1gxeUIxaUZyQkJuUm9vYkNzUVNRZ2doaEJCaWJ6TFUzTzE4RDA4SklZUVFRb3pCOTFKWEpzKzloeU5SS1NHTDNQTStDQ3NRUU5Lc1B5VE5Cd0lDWWVIT2pSQkNTT0VRQ0NGcFBoQ1NadjBCZ1NZY3hyNU9oaXh5RDZCU0Z2TGtTSEZCZ1ZoQ0NDR0VFRUxzREtOa3VUdGNiRHNQUWdnaGhCUXhFdTVtUnNGejcrRkE1TmVPNjVRamxqVHBDM0dOMW9VM0lVSUlJWFpEWEtNMUpFMzZhcmZWU1U4aHYzNjhFR2RFaWhNS3hCSkNDQ0dFRUdKditCNkdpbTA3RFVJSUlZUVVNWHozRWdxYnpzTHFWRTlpb2J4L1E3c3RydDZTZ3JDRUVFSjBpR3UwMWlsVHJQenZCbFJQN2hiaWpFaHhRWUZZUWdnaGhCQkM3QTFmUml3Rllna2hoQkJpQ1NlZWRxWGpsaVptcFJtUVh6cXEzUllHaEVEU3RIOGh6b2dRUW9pOWtqVHRCMkZBaUhaYmZ1a29XR2xHSWM2SUZBY1VpQ1dFRUVJSUljVGU4RDBMcGJ0M1FnZ2hoRmlDNzE3Q2NlT3dVRncvRGxZaEJ3QUkzSDNnRWo1R3V3NGdJWVFRb2tNZ2hFdjRHQWpjZlFBQXJFSUd4ZlVUaFR3cFV0VFJYUWtoaEJCQ0NDR0VFRUlJSWNUaHFKT2ZRdms0VnJ2dDNLdy9HSWxiSWM2SUVFS0l2V01rYm5CdTlyNXlndkp4RE5USlR3MGNRWWhsS0JCTENDR0VFRUlJSVlRUVFnaHhNQ3prTnlPMVc4SXlWU0VLckZtSTh5R0VFT0lvUklFMWRVc1UzenBUaUxNaFJSMEZZZ2toaEJCQ0NDRVdVU3BWQm44UlFnZ2hoRmliT3VrWjFDL2ozMjB4Y0c3WXExRG5Rd2doeExFNE4rb0ZnQUVBcUpPZlFaMzBySEFuUklvc1VXRlBnQkJDQ0NHRUVPSzRsRW9WeE9KR0J2ZGgyYXMybWszUnRYRGhla1JFWE9Uc08zVnFqVkZqdEc0OWlyTzlmZnZHK1BycllXYlBqVXRpWWdxT0hqMkhPbldxb203ZHFoYU54VEQxZWZ1aW9uYWdaczNLSm8wWEhmMFFZV0Y5ZWZzTDZ2djEyYk1rekptekNxTkc5VVNUSnJXc09uYlpzcDBoazhuMTJrTkRLeU15MHJqdmo4S3lhTkZHem5hUlNJaHAwd2JiL2ZqRU9GMjZURUpDd2l2ZS9rMmI1cUZXcldBYnpzZzZpdXAxT1FwRjdHWHQxNkpLSDBEb1c3NFFaME1JSWNUUkNIMHJRRlRwQXlqak5QZi9pdGhMY1BZUExPUlprYUtJQXJHRUVFSUlJWVNRSW9ObFdhaFU2c0tlaGtsRUltRysrOFRHUGtKazVIV0x6c04zZkxseS9oYU5Dd0F5bVJ5WExrWGorUEVyT0hMa0hLNWRpd1hMc3VqYnR3TzJiLy9PNHZHTGdwVXJkMkxqeG9QWXVQRWd3c0txWVBUb2p6Rm9VQmQ0ZXBhd2VPeFhyOTVBTGxmb3RhZW5aMW84ZGtINzZxc1ZuTzNPems1V0NaUVc5UGg4M3J4Skw3Q3h6U1VVQ3VIdTdsb281NDZLZW9Ebno1TjUreDIxZWtKUnZTNUh3RW96b1VxSWU3ZkZ3TGwrOTBLZER5R0VFTWZrWEw4N2xISFhBTEJRSmNTQnpjNmt0Y2FKMVZFZ2xoQkNDQ0dFRUZKay9QMzNCWFR1UEttd3AyRVNSOHdZenNyS3hwVXJNVGh6NWdaT25icUc4K2R2UVNxVjZlMjNiOTlKdkh6NUdyNitwUXBobHZZak8xdU9kZXYrMG01SFJUM0FoQW1MTVgzNmN2VHAweDZ6WmcxSDVjcmxySDVlWTRMOHBHQ1VLdFdtc0tlZ3AzYnRFTnk4dWJWUXpxMVdzd2I3bloyZGJEUVQ2eXFxMStVSWxJOWpBRmJ6NHBVd0lCZ0NUNzlDbmhFaGhCQkhKUEQwZ3pDZ0NsUXY3Z09zR3NwSE1SQlhiMURZMHlKRkRLMFJTd2doaEJCQ0NDR0VGOHV5dUhmdkNiWnNPWW9KRXhiamd3OEd3ZE96RlZxM0hvWFpzMy9EOGVPWE9ZT3dBQ0NYSzdCaHcwRWJ6OWorYk5seUZDa3BiL1hhczdLeXNYWHJNWWpGbHIwanpiTGN3U0NSaU42OUp2WkJyVFpjcWNEWldXeWptVmhYVWIwdVI2QjZkbGY3dFRpNGNTSE9wR2hKVFUwdDdDa1V1cE1uVHhxMTM1czNiN0I0OFdMODhjY2ZCVHdqUWtoQkUxZDUvM01rOTg4WFFxeUYvbGRHQ0NHRUVFSklNV0tvaEtJNVZLcjh5eTVhKzV4aXNRaisvbDVXSFpQbzJyejVDSzVmdjR0cjEySng4K1k5cEtkbm1UM1dtalY3OGNVWGc4RXdEQURnMzM4dm8zMzdjVmFacDZHMVhzMWxhRTFhTHZsbE5MTXNpeVZMdHZEMmp4elpFMEZCcFUwNnA3RW9JNWJZQzVsTXYzUjJibzZhT1ZwVXI4dmVzUW9GMUNrSjc3WVlpTXBidnU3Mmp6LytpSlNVRlBqNStjSFB6dzkxNjlaRmFHaW94ZU1XRklsRW90YzJkdXhZTEYyNjFLUnhaRElaenB3NWczLysrUWYvL1BNUGJ0KytqYXRYcjZKZXZYcldtcXJEaUkrUHg1Z3hZM0RvMENFc1hMZ1FNMmZPNU56dnlaTW5XTFpzR2RhdFc0ZU1qQXk0dTdzalBEd2NaY3VXelhmOGJ0MjZZYzZjT2VqZW5VcHA1OWE4ZVhPOXR0RFFVS3hldmJvUVpzTk5wVktoVmF0V25IMm5UNStHUUdEOWZMY3Z2L3dTZCs3Y2dhK3ZMM3g5ZlJFVUZJVHg0OGRiL1R3RUVKV3ZEWno1RXdBTGRjb0xzRW81R0JIOURDZldRNEZZUWdnaGhCQkNpcEhBd0M0T2Y4N1EwRXFJanQ1cDFUSHRsVEZCUVZNRGgzbHQyWElVVzdZY0JRQzBhbFVQcDA2dHdhZWZ6ckZvek53ZVBueU80OGV2SUR5OG9kWEdkQ1RIamwxQVRFd2NaNTlFNG9TWk00ZGFmQTYrckR3S3hCSjdJWlBKRGZZN2F1Wm9VYjB1ZTZkKzlReDRWeFphNEZVR2pNVGQ0akUzYnR5SW1KZ1k3ZlkzMzN4ajE0RlltVXkvRW9WQ1lmakZnTHo2OU9tRFE0Y09RU3FWNnJSLy8vMzMyTFZybDFuemV2UG1EZDY4ZVdQV3NRV2xaTW1TS0ZteUpHOC95N0pZczJZTnBrK2ZqclMwTkFEQTdObXpFUllXaG84KytraG4zM1hyMW1ITW1ERTZMeUttcDZmajg4OC94ODZkL1BlbUxNdGkyTEJodUg3OU9ucjA2SUZPblRwaCtmTGxDQTRPdHZEcWlvWno1ODdwdFNtVnlrS1lDVCsxV3MwNXo0SVVHUm1KaXhjdmFyZXJWNi9PRzRqTnlzckNtalZyQ213dWt5ZFBMckN4N1FIajRnNUJxUUNvWHljQWFqWFVMK01oREtoWTJOTWlSUWdGWWdraGhCQkNDQ0dFRktqVnEvY1UyMERzVHo5dDV1MGJPL1lUbENuamEvRTUrTmFwRkFwcE5TSmlIN0t6RFFjc1hWMzFzL3NjUVZHOUxudW5UazNTZmkwS0NMSEttQzlldk5EWkRnb0s0dHhQSkJJWlZRMGt0eE1uVHNETHl3dkRodzgzK3Bpd3NEQnMyTERCcFBPWXFseTVjbnBCV0FEWXUzY3Y3dDI3aDZwVnE1bzg1ckpseXpCdjNqeHJUTTlxdnZubUc4eWRPNWUzZjlhc1dmanV1KzkwMnRScU5RWU9ISWpMbHkraldyVnEydlp1M2JwaDJyUnBlUHRXZDdtQlhidDI0Zmp4NDJqWHJoM25PVmFzV0lGLy92bEh1MzNzMkRIVXJGa1RVNlpNd2F4WnMrRG01bWJHbFJGN2tWUDF4ZG9TRXhOMXRzdVZLOGU3YjFwYUdqNy8vUE1DbVFkZ09CQmJvVUlGUEhueXBNRE9iYXpLbFN2andZTUhaaDh2S2xNVjh0ZWFhZ3ZxMUVRS3hCS3JvditWRVVJSUlZUVFRZ2dwRUJVcWxFSC8vaDBSSHQ2b3NLZFNLQzVkaXNhSkUxYzQrenc4M0RCejVqQ3JuSWZXaUNYMkxDc3IyK0JhcWd6RHdNM054WVl6c282aWVsMk9nSDJib3YxYVVLcU14ZVBKWkRLOGZ2MWFwNjE4K2ZJV2o1dERKQkloUFQwZDE2NWRNL3BYYkd5czFjN1A1N1BQUG9OUXFGODVRYTFXNDZlZmZpcnc4OXVMcVZPbm9uTGx5bnJ0NmVucDZOT25qMDZ3MnMvUEQ3Tm16ZUljWi9Ma3laeEIrdGpZV015WU1VT3ZYUzZYWThPR0RiUXVyNE5qR0tiQUFyRkpTVWs2MjRZQ3NjUnl1WCtlc0duMDc1SllGLzJ2akJCQ0NDR0VFRkpzNUxlZVoyNkdTdjV1MlBBTmhnejVpTGMvdDJQSHpxTno1MGxHbjlkUlNTUk9xRmV2R3BvMnJZMG1UY0xRcEVrdEJBVDRGUGEwQ3RWMzM2M243ZnZpaTAvaDQ4TmRLbkhRb05sV09YOVUxQU9UeC9yenoyK3RjbTVDY3FTbFpScnNMMUhDcGNBZVloZWtvbnBkamtDZC92NEJ1YUNrNVd0czU4MkdCZmd6WXMxaFRoYXRMWlF2WHg0OWV2VEFuajE3OVBvMmI5Nk1oUXNYd3MvUHJ4Qm1abHRlWGw0NGNPQUFHalZxaEl5TURKMitxS2dvZlBiWlp6b2xYeWRPbklnVksxYm9aUUJHUjBkanpabzFHRHQyckxaTkxwZGp3SUFCbkpuSHpzN08yTGR2SHdJREE2MThSYmEzWU1FQ3pKNXRuWHVYSEpjdVhiTDRNNVR2UlRWejhMMTR3L1V5Z3pXa3BhWHBmZDhVaGU4VmV5Ync5TmQrcmFaQUxMRXlDc1FTUWdnaGhCQkNDREZadVhKK2FOS2sxcnRmWWFoWHJ4cWNuUEpmRDlIZDNSVzFheHRmU3ZMV3JmOTQrNnBXTFErSnhObm9zUUFnTzF1R2UvZjR5NmVaTWpkRGJ0eTRod01IVG5QMmxTN3RqYzgvSDhCN2JNNmF2WmFLajA4MmVTeHJCMkl6TXJLc2VxeWJtK01IdCtyVUNjSEprNnZ6M1M4MU5RMWVYaDRtalYycVZCdHpwMVZnOGd0WWVuaVVzTkZNckt1b1hwZERrTDcvczJkS2VGazhYTjVBTE1Nd1ZnM0Vpc1ZpdXd6RUFzRG8wYU01QTdFeW1Rd2JOMjdFOU9uVEMyRld0bGVqUmcyc1c3Y08vZnIxMCt0YnUzWXRldmJzaWM2ZE93UFFCRkRuejUrUC8vM3ZmM3I3cmxpeEFtUEdqTkgrbkpvNWN5WnUzcnpKZWM3VnExZWpTWk1tVnJ3S1lvemNhNjZhUWk3bkxrWFBNSXpaWTFhb1VBR2xTM08vVEJJZkg2L1hadWh6cVhUcDBrWUZucm51b1Y2OGVNRTdqK0tFY2ZkK3Y1R2R3YjhqSVdhZ1FDd2hoQkJDQ0NHRTJDbC9mODBENXJkdk0zalhJc3paSno5SlNkeHZka3NrVHZEMDFBUU12THc4RFk3aDYxc0t2Lzc2QlpvMnJZM0FRSCtEKy9KcDFLZ21idDdjYXZUK2hqS1RkKzllakpvMUt5TWw1UzJrVWhublBrS2hRQ2N6TnpyNkljTEMrdktPYWNyY0RKa3paeFZ2Mzd4NW80dE55VkozOTVabUhTZVR5VG1QalkzZGpXclZLaGo4dmpCMmZGUEdpSWo0UDZ1dGN5d1VDbEd5cER0dnYwS2h4THg1YTdCa3lSWWNPTERVNGRkWGZ2bnl0Y0YrZDNkWEc4M0V1b3JxZFRrQ1Z2SCs1eUVqdHZ5ek5DRWhRV2Ziejg4UHpzN2NML24wNnRVTEtwVUsrL2Z2aDFLcDFMWTNiZG9VQVFFQlNFdExRMFJFaE00eGZHWGlQL2pnQXdDYXJMM3IxNi9yOUZucmhaUG82R2lEL2FWTGw0YWZueCtTazVNQkFGV3FWRUY0ZURqYXRXdUhhdFdxNVh0OHpabzFyVEpQZTlDM2IxK2NPM2NPdi83NnE3Wk5KQkpoMXF4WmFOKyt2YzYrQXdjT3hQZmZmNCs3ZCs4Q0FDcFdySWlwVTZkaTJMQmgycis3aUlnSUxGbXloUE5jVTZaTTRRemtrb0puN2VDM1FxRXdlOHlsUzVmeXJyMmE5M01KNEEvRXJsckZmODlwakUyYk5zSERJLzhYdjF4Y1hFejZ2bTNWcXBVbDB6SW9NakxTNm1NeTR2ZnJ1dWYrT1VPSU5WQWdsaEJDQ0NHRWtHSmt3NFp2ckRxZVdzMWkrUEQ1TmoxbnFWS21aWWc1c3NURWZ3Qm9TdFh5WlRibTdKTWZ2cUJUcjE3dGpNNkM5UEx5UU4rK0hZemExNVptemx5Sk5XdjJjdlo1ZUxqaDdWdnJQNnd4NU9MRktCdzZkSWF6THl5c0NvWVA3NkhkL3ZMTFg2RldzNWcyYlJEOC9DelA3Q0tPN2M2ZE9Bd2VQQnMzYnR3REFIejg4VFNjUExrYUgzeFF2WkJuWnI2VWxMY0creDAxWUZsVXI4c1JzTXIzTDk0d1RxWlZSY2p4OU9sVHBLV2xBWUJleHFLM3R6ZG5BTEo4K2ZMWXNXTUhBS0JFaVJJNmdkaVpNMmVpYTlldWlJcUtRcTFhdFhTTzR3dkVYcjJxV1M0aExpNU9iNDNTM052R0JtVlhybHlKbFN0WEFnQm16SmlCUllzV0lTd3N6S2hqY3p4NDhBQVBIand3T3JCamJPbFhhNWFJTmNUWVB5dGo5MU1xbFpnN2R5N216cDFyY0w5SGp4NWh3b1FKbURCaGdsSGpMbG15aEROSWE2cy9KMktma3BLUzhPalJJd0RBdVhQbjlQcGZ2WHFsbDMxYnBVb1ZuWExZNXVCYXc1aUx0N2UzU1lIWVU2ZE9tVG1qL0JWRWRSUUt4SktDUklGWVFnZ2hoQkJDaWhGajF6VTFsbEtweWpjUWErMXprdUxsekpsMXZIMlZLcFVGb0FsdThzbkt5dFk3eHRDWTFqQjE2bExldmlWTHBrQW9GQUFBSGo1OGppVkx0a0NoVUdMbHlwMFlNNllYdnZqaTB3S2RHN0ZQYXJVYVM1WnN3YXhadjBFbWUvL3dMejA5QzEyNmZJYno1OWVqY3VWeU5wbUxwZG5HcHJweUphWkF6dm4xMThPd1lNRTQ3WFpSdmE1aUtmZGFqUUx6SG0yT0d6Y09odzhmNXV5TGlZbmhER0FlUG53WVhicDBBYURKZ3NzdEo5akt0WTRrWHlBMkIxZnAydWJObXhzOGhoQjdVclZxVlhUdjNsMm43ZlRwMDNCM2QwZmR1blh6UFg3Ly92MTZiYVZLbFVMTGxvYXJhc1RFeE9EaHc0Zm8xS2tUeE9MOGw4ZXdkN3QyN2NMRWlSTjUrd2NNMEYvV1lzdVdMUVU1cGVKRm1PdXpXbTJmNWVTSjR5clNnZGg2Ty9qWC9TR0VFRUlJSVlRVVA5WjZLRDUwNkR3TUhUclBLbU1SdzVvM3I1UHZQb1lDc1VxbENuSzVRcnQrcmF1cnhLZ3h6YlZqeHo4NGYvNDJaOTlISDdYVUtUTTdjK1pLS0JTYWpLcXNyR3dzV2JJRnYvMjJ1OERtUnV4VFdsb21QdnJvYzV3K2ZaMnpQems1RlIwN1RzQ0ZDeHZnNjF2S3hyTWpoT1NRU041blMrWE9oZ1dnRFFKeFpUVG1GeURpQ3NTMmFOSENuQ2tTVWloNjkrNk4zcjE3QTlDOGpEQnQyalRzMzc4Zm1abVpHRHg0TUhyMTZtWHdlSzdzeHBDUUVQejExMSs4eDV3NWN3WmR1blNCV3EzR3k1Y3ZzWDM3ZGxTcVZNbXlDM0ZBdVQrWENDSDJxMGdIWWdraGhCQkNDQ0drcUR0N1Z2OEJycVA0ODg4akdEeDRUb0dmeDluWnV1dUJzZXhWenZiMDlDeE1tY0tkRFN1Uk9HSFpzcW5hN1V1WG9yRnIxNzk2Ky9HdGRVdUtMZzhQTjFTc1dJWTNFQXRvc3FlN2R2ME1wMDZ0Z2FzclBYUWxwRERrQkR6VWFyVmU1cXVoUUd4K0diRzNidDNTMmZieThrS05HalVzbWFyZEVvbEVVS21zbjJsR0pYM3RRM3A2T3ZyMTY0Y2pSNDRBQU9SeU9mcjI3WXNOR3paZzhPREJWanRQWkdRa3VuYnRpc3pNVEFEQWxTdFhVTGR1WGF4WnN3WjkrL2ExMm5rY2dZdUwvanJaNDhhTnd3OC8vTUM1djd1Ny9ocjFEeDgraEorZm4xSDdtcUlneWdjVDRxZ2NOaERySWdLazcxNCtleVZWd2NkRkNBQ283eWZCMWVSc0EwY1NRZ2doaERpR21sN3YxN3g2S1gzL3dNSlZSQThhaVBWa1oxdTIvbzB4RDlNc1BRZWdDV0lSYmkxYWpDanNLWkIzcGs1ZGlvU0VsNXg5TTJZTTBaWlN6dG5YMUFmSEF3ZDIxbHZQOThXTFZ5aFRwaFBuL3FOSGY0eFZxMmJxdFJ0YWM1Z1VqalZydnNhREI4OXc3dHd0M24ydVhJbEIvLzR6c1cvZlR4QUlCRGFjSFNFRUFOemMzQURvbHlVRzNnZGl6U2xOZk8zYU5aM3RsaTFiVWdDRE9LVERodzlyZzdBNVZDb1ZoZ3daQXJsY2p1SERoMXQ4anBNblQrTEREejlFVmxhV1RudGFXaG9HRHg2TUdqVnFHRndiK2NhTkcyYWZ1Mm5UcHBCS3BYcnRseTlmTnFzMGN0bXlaZlBmS1I4NW4wdTVaV1JrNFBuejV6cHRQajQrOFBIeDRSekQxZFZWYjM5Q2lIVTViQ0MyckN2d0lFM3o5YldYMmVnWXBQblFXZFBHdnhCblJRZ2hoQkJTTUs2L2ZQK2ltZnIxUzR5ZHNRbXVFbWU0dWtyZzVpS0JpNHN6WEYyYzRlSWllZGZ1REZlSkJLN3YybDFkWGVDU3F6MW5mVUpDWEZ5YU9zUTUrRElRQ2JFWCsvZEhZdTNhZlp4OXBVdDdZOUNnem5qNDhEbXlzckp4K3ZSMTNvQmJ6NTV0c0cvZlNhUFBtM2NOM053OFBVc1lQVTVCNmRxVmY1M0RLMWRpa0p5Y3l0a25FQWpRdWJQK1owZUpFcTRBZ0ZhdDZ2R09tNXo4R3JHeGo0eWVZNHNXZFNFUUdBNTZsQ3BsV1ZaSWZweWN4Tmk3OTBjMGJQZy9QSG55Z25lL0F3ZE80L1BQbCtDWFg2WVY2SHdJSWZvOFBEeXdkZXRXdkhuelJxL3YwS0ZEaUk2T3hwTW4rc3VrR1FyRUppVWxJVDQrWHFjdDc3cVlqeDdwZjU1VnJGaFJyKzNUVHovRnZIbWFaUk04UFQwQlVLYW9LVnExYW9WVHAwN1o1RnpoNGVFNGZ2eTRUYzVsUy8zNjlVTnNiQ3ptejUrdjA2NVdxekZ5NUVnb2xVcU1IajNhN1BFUEhEaUF2bjM3SWp0Yi85N0h5Y2tKTzNic01CaUVCWUE2ZGN4Zm5rSW0wNjlhSWhhTDBhQkJBN1BIdEZUT3YvWGNObTNhaEUyYk51bTBmZlBOTjVnN2R5N3ZPTldyVjdmMjFBZ2h1VGhzSUxaMWFSWVAwalQvVVZwMjZ6VWFsM2FCcHhNOVVDU0VFRUpJMGZOV3JzYXlXNisxMitxNDY3aDdYLzhoanltY25NVGFRSzdFMlFuT3ptSTRpOS85N2l5R3MxZ001NXgySnpHY25NUzU5bkdDczVNWXprNGlPRHVMSVhGeWdwT1RabDhuc1FnU2lST2NuWnpnNUNTR1NDaWdOL29KS1VJZVBIaUcwcVU3bUhYc3hZc2JVYUZDR1N2UHlENWtaV1hqMDAvNVN5d25KcVlnT0xobnZ1TklKRTc0K2VmUFRRckVHaXBsYkErQjJFT0hsbkcyWjJaS1VhNWNGOTdqeEdJUjc3RUFjT3JVR3Q2K2NlTVdtUlNJblR0M0ZOcTJMYnlIcURuOC9MeHc4T0JTTkcwNkRCa1pXYno3TFYrK0hTRWhRUmcvdm84TlowZEkwWExvMENFQXdQMzc5eEVTRXFKdGQzRnhRV1ptSmhpR1FZMGFOUkFiRzZ2dGMzZDN4NVFwVTVDVWxLUTMzc0tGQzNuUFpTaFRMbTgyTEtBSkNPWldvVUlGM3VOemMzZDNOMnJmK1BoNCtQdjc1NXVwQzJqVzRWeTdkaTFhdFdxRmxpMWJJamc0MktpNWtPSnIzcng1ZVBIaUJkYXVYYXZUenJJc3hvNGRDNFpoTUdyVUtKUEgvZU9QUHpCaXhBaTk5WmtCVGRud1BYdjJvRXNYL3ZzS1MwbWxVczZNOXhJbHJIZXZOV0hDQkV5WU1BRlNxUlN1cnE0NmZkdTJiVU8vZnYwUUhCeU1CdzhlYU5zOUhja1ZmQUFBSUFCSlJFRlVQRHh3NWNvVkFDaXdnUEN4WThmZzdlMXRWdFl2SVVURFlRT3hneXF6T1BTTVFhSVVTTXBTb2QvZkNaaGN1eFRxK1VyZys2NU1NU0dFRUVLSUkzc3BWZUg2eTJ3c3UvVWFTVm1hOHE5TVppckVVZnByQ3BwS0xsZEFMbGZnVFZxR3hXTVpJbUFZT0V0eUJYbkZZamc1TzhIWldhUnRFNG1FRUl0RUVBbUZFSWtFRUluRW10K0ZRb2hFUXMzdllpR0VRczNYWXBFSUlwRUFRcUVJWXJFUUlvRUFJcEZJczY5SUFKRlE5UDQ0a1FCaWtRZ0NrV1kvc1ZoekhxRklBTEZRY3g2aFNBZ0JCWXVMalJrei9tZjB2ai84OEFkdlg1Y3V6UkFXVnNXb2NSNDlTc0RPblJGR245ZWVxVlJxSkNWeFp6RG1SNm0wL3BwdzlzTFZWWUtnb05LSWpuNW8wVGhUcGd4Q3hZcW1CYXRmdmRMUHpNcmg1YVdmSldFdi92enpLTjY4U2JmNnVOblpjbXpiOXJkSngyemI5cmRkQkdJQklDeXNDalp0bW9lUFAvN0M0SDVUcHk3RGh4KzJRUG55QVRhYUdTRkYwOE9IdXAvYklTRWgycGNJWDcxNnBXMW5HQWFsU3BVeTZ4eUdBcDZYTDEvVzJTNVpzcVJGR1h0OGJ0KytqZjM3OStQQWdRTzRkdTBhL3YzM1g3UnQyemJmNDA2ZE9vWE5temRqOCtiTkFJQ0FnQUMwYXRVSzRlSGhacFdaN2RXclY0R3NFVXZzeTIrLy9ZYkV4RVFjUEhoUXA1MWxXWXdaTXdidTd1N28zNysvMGVOdDNib1ZRNGNPNWN6d2RuTnp3NEVEQjR6NmZyWkVXbG9hWjd1bDY2aHlpWXVMMDJ1cldyVXFBQ0E1T1ZtbjNkdmJXNXNoYjBrR3ZMV3o1d1VDQVZxMGFHSFNNWkdSa1hwdFlyRVlUWnNhVjEzSkdxV2VDU2tvRGh1SWRSTUJzK3V3R0g5QmMzT1VsS1hDVnhkZTVYTVVJWVFRUW9oalc5aFFqSkRtVXlDVnlwQ1ZMVU5tbGhSWlVobWtVaGt5cFRKSXM2U2EzNlV5WkVuZjlXZS8yODdLUnBZMEcxblpNcHVWS1ZPekxLUlNPYVJTeTljSUxVZ0NoZ0VqWU43OUxnQURnQkVJSUlEbXdadW1Ud0F3Ny9kbHdFQWdZRFQ5RENCZ0JKcjIzTnZ2eG1FWUFJeG0vSngxL2Q0Zm0zUGVkK2RpQkZoWmJWQWgvbWtVYllzV1RUUjZYME9CMk42OXd6Rmt5RWRHalhQczJQa2lFNGkxdG5MbC9BMldyaTBvYXJYYTZtdHM5dW5UM3FKQWJKa3l2cGc1YzZqSngvR3RTUXNBNWNyNW1UMmZnclppeFk0Q0dYZlBudU1tQjNqMzdEbUJsU3Rud01uSlBqSTlldlpzZ3lsVEJtTEpraTJjL1pVcmw4UG16Zk1MTEFoNzlPaHlxNDIxZjM4a1ZxM2FrKzkrNWNyNVllM2FXVlk3TDZENWM4cXRxRjZYTmYyeDR4ZzI3ckR0K3RFbjkvNWkwL1BsbFRmZ1VhMWFOUUNhb0VScTZ2c1hqN3k4dkNBVW1wZjRZU2dRZStuU0paM3RWcTFhV2ZYbkU4dXlxRkdqQnU3ZXZhdlRmdWpRSWFNQ1YxZXY2aTROOGVMRkMyemZ2aDJ2WDc4Mkt4QzdZMGZCZlBaYlUySmlJZ0lDQ3U0bGwrSlFMbG9vRkdMYnRtMW8xcXdaYnQzU1hZcWhjZVBHYU4yNnRVbmpmZmpoaDJqVHBnMU9uRGloMCs3bDVZVWpSNDZnVWFOR2xrNDVYN2svRC9MT3dkcTR5cEdIaElSQUpwUHBCSVNkbkp6ZzRlR2gzVFpVaVNxLzBzU0dqbjN4NGdWS2x5N04yOC8xUGUzczdHeHlxVyt1T1hoNWVkbXNaRGdoQmNsaEE3RUEwTkNIeGNvbXdMYzNOWm14aEJCQ0NDRkZWV2tYWUU0ZEZnMTgzQUM0V1RRV3k3TEl6bFlnS3pzYm1kSnN5R1Z5eUdSS1pNdmxrTW5ra01zVmtNa1ZrTWsxN1RLRkFuS1paanVuTDF1dWdFd21oK3hkWnExTS9tNGZoUUt5WFBzcUhDUURUczJ5Z0lxRlpyWjJNT2RxaFQwQjRraU1YVCtYWWVvWDhFeE0xN3IxQjJqZCtnUGUvajE3VGlBbUpnNHZYNzVHY3ZKcnZIejUrdDNYcVFnSktZL1RwOWZ5SHN2bnhZdFhDQTd1Q1c5dlQxU29VQVlWSzViUis3MWNPVCtUSDRUMzdoMk9PWE5XbVR5ZkhFdVdmQTQzTnhlVGo0dVBUK2J0Q3d6ME4zcytCZW5VcVd2NUJxM2xjZ1cyYmoyR0FRTTZtVFQyaWhVN1RaN1A2OWRwK091dlUralRwNzNKeHhhVUgzNlloSXNYbzNEKy9HMmQ5dUhEdTJQWnNxbmF0WElMUXFkTzFsczdmT3ZXWTBidDkveDVNaXBWS29lUWtDQ3JuVHV2b25wZDFsUzdabVVNUVdlYm5NdldBVjgrZVFPeE9lc2twcVNrNkdSdSt2cjZtbjBPdmtBc3k3SjZHYkhXenVwakdBWmx5NWJsRE1RdVdiSWszK1B6Qm1KemZQamhoMWFaSHltNmNqSlZHelpzcUMzblBYcjBhQ3hmdmh4T1RrNG1qZVhoNFlHalI0OWl5SkFoMkxadEd3Qk45dVBmZi8rTjBOQlFxOCtkeTh1WDNDKytlWHQ3Vy8xY2VUK1hBZ01ENGVibXBoZWc5Zk96anhmdXVNcEZtL3ZpQ2lGRmxVTUhZZ0ZOTUhaN2F4Wi9QbVFRbWNnZ1BvdEZscEpLeXhGQ0NDSEU4Ym1LV0pSMVpkQ3FOSXRCbFZtNFdlbk9qV0VZdUxnNHdjWEZDZDZsUFBJL3dBSnF0ZnBkTUZldUNkQXFGSkJyZzcxS3lPUUtLSlFLcUpScUtGUXFLSlVxS0pWS0tKVnFLSlVxS0ZSS3FGUXFLQlVxS0hQNlZTb29GQ3FvVkVvb0ZDb28xZXAzeDZpZ1ZLcWhVR3FPVVNqZmo2ZFNxVFhISzFSUXFwU2FQcFVhU3FVQ1NxWCtXaitFRVB0dzkrNWozdUJtVWxJcUhqNThibkoyMk9MRm01Q1pLVVZtcGhSUG55Ymk5T25yT3YydFd0WER2Ly8rQmxNVGtxcFZxNENhTlN1YmxSWGJybDFEOU8xcjN0cTdNVEg4YTZGbVpOam5HOHQ4bVo2NXNTeUxnUU5uNGQ2OUo1ZzdkNVJSNjQxZnZCaUZpeGVqekpyVG1qWDc3Q29RS3hJSnNYUG5JdFN0T3hBdlg3NkdqMDlKckYwN0N6MTZ0QzdzcVpuazdObWJSdS83NTU5SE1ILyttQUtjamZVVTFldXFFeHFNT3FHMld3UFVIb0t4OSs3ZDA5bk9DZW84ZnZ4WXB6Mm41R1ZpWWlLeXM3UGg0cUw3NHN6cDA2ZlJva1VMbkRoeEF1M2F0ZFBwNDF0WDhkNjllM3BaZHVIaDRTWmZRMjVLcFJLM2J0M0N4WXNYNGVIaGdjR0RCNk5EaHc0NGZ2eTR6bjczNzkvSGYvLzlwN00rYmw0dlhyeEFRa0lDWjEvWHJsMHRtbWRoNHdxcTJYTDl5NzE3OTBJdXQrK0tRZFlRRkJTRXYvNzZDNTA2ZGNMUFAvOXNWaFoxRGljbkoyelpzZ1ZseTViRmtTTkhjT3pZTVFRR0JocDkvS3BWNXI4c0J3QTNiM0ovN3Fla3BGZzh0cisvUDNyMjdLbmQvdSsvLzNUNmE5U29BUUE2YThNQ1FMbHl1dmZBT1VGcUxqVnIxZ1NnQ1libjVlcnFhdkRZa2lWTDh2WUIzSUZZcVZTSyt2VXRmd2swSlNYRjVIRmNYVjF4K3ZScGk4OU5pRFU1ZkNBVzBKUXBIbDJWeGVpcU9XbndSYi9FQXlIRWNTZ1VTblFkTkFNS2hlYkc1Szgvdm9PbnUvSFpiSy9mcEdQZytQbmFzcDdUeHZWRDEvQW1CVEpYUW9nOWN1ejdHb0ZBb0EzNjJpdVdaYUZXczVxc1dGYnpPNnRXZzJVWnFLRUdxMmJCZ2dYN2JoL05ibXFvdGUyQW1sVURyQ2J3ck9sbm9jYTdjUUJBZXl5clBaOTJuSnp6cWpYYkxBdmdSaUgvb2J3VEh0NFFYMzl0L2dNVFU4eWZ2eFluVHhxWDJVbUtqN0ZqUDhHaVJSdVJrWkhGMmI5aHd3RXNXRERPNlBFU0UxT3dlalYvT2RHZ29OTFl0ZXNIaUVUbXZjWFBWWjdZeGNVWlBqNGw4ZXhaRXVjeFRrNWlyRnc1dzZ6ekFjQ2RPL3lCMzhtVGY4YWxTeHV0WG9iWkVqZHYvb2VEQjQxL09EWi8vbHJjdmZzWUd6Zk9oWXVMczhGOWx5N2RhdmE4VHB5NFlsWmd2eUNWTGV1SExWc1dZUG55N1ZpM2JqYjgvYTFmL3JBZ3ZYanhDbzhlY1FkeHVHemRlc3doQXBaRjlicUtxN3dCajV4QWJON01zOXdCRDVsTXBqZE9UaEJQb1ZEb3RBc0VBdDRYU2M2ZE82ZXpYYVpNR1czQXhSemJ0bTNEK3ZYcklaVnFYc0taTTJjT0FLQjkrL2FZTVVQLzU4eWhRNGN3WmNvVTN2SDRzbUdyVmF1bVhaUFNITHQzNzBidjNyM05QajYzWGJ0MjRaTlBQakg1T0I4Zkg2dWMzMXk1eThrNk9tTmVsQUtBRVNOR1lNU0lFVWFQZStuU0pZTmpCd1hsWDJsQUtCUnFnNFJqeDQ0MSt0eW11SG56cHNWak4yclV5Q3FCMkZPblRtSDE2dFU2YlhuTEJ2TUZqZnYxNjJmYXBIUGgra3hVcVZTNGR1MmEyV1BtVUNxVkpvL2o1bVpaQlRGQ0NrS1JDTVFTUW9nOUU0dEZxRllsQ0ZHeG10SWkwYkZ4YU5Zd3pPampTNVYweDRDUE8rRDNMWWNBQU91M0hrR2I1dlhnS2pIOElJb1FRb2h4R0lhQlVNakFyb29uM2VCZWc4alcvUDI5RFphTnRTWmoxdHF6QnFXVnltV3IxYXpSWTZuVkJmdEN4ZVBIeGdjRTdNWFRwNG1ZTk9sSG8vWjFkWlh3Qm1KLysyMjNTUm1vVDU2OGdGU3EvN0FvaDRlSEcwYU9YR0QwZUgvOTliUE85dURCWGVEcUtrRndjSkMyeEhHcFVoNzQrZWMvTVczYU1zNHhwazBiaktwVnl4dDl6dHl5cytXNGZmc0JiLy9WcXpINHYvL2JqUWtUK3BnMWZrRllzR0NkeWNmczNCbUJSNC9pY2ZEZ010NWc1TjI3ajdGNzkzSE9QaTVDb1FCQ29SQnl1U1pvd3JJc2xpL2ZqbDkrbVdiVThaYjh1NVBMRlVZZkh4d2NpRjkvL1FKU2FiYkYvOWI1enV2bTVnSmYzMUlXamMxbC8vNUlrL1ovK1BBNXpwMjdoV2JOYWx0OUx0WlVWSytyT0ZJb0ZEb2xRRjFjWExRWm9ubExnMWFvVUVIN2RVNmdNN2VjOHNONUE3R0cxb2ZObXcwckVva2drOG5nN0t6L2YvMVhyMTRoT2pvYVVWRlJpSTZPTm1xOG5HQnBuVHAxNE9mbmgrUmszVkwyNWdaaXUzVHB3bnNNSWNSeTkrL2YxOW5PeVdiTlcyTGMxQmNpVnE5ZWpkallXTFBtVktsU0pVeWFOSW16anlzUVN3alJSWUZZUWdpeGdiRHFsYlNCMkNnVEE3RUEwUHVqMWpqNDkxa2t2M3FEMURkcDJMNzNPSVlOb1AvOEVFSUlJYVlTaXh0Wlpaemh3K2RqK1BENVZobkxVaFVyZHJQWnVhcFdMWSs3ZDNXRDVueHJ6em83T3lFNyt6eG5YMXBhcHNuQkRDNnBxV2xXR1NkSGRQUkRzMG9MNTZoUW9ReW1UaDJrMC9iMGFTSysrV1kxNS81VnFnUmk5bXpqczBQeXVuRGhObVF5dzZVTnYvNTZKWHIxYW91QWdNTE4vZ0dBMk5oSDJMdjNwRm5IWHJrU2crYk5oK09mZjFhaVlzVXlldjN6NTYrRldxMWJhdDdEd3cxcGFabWM0NGxFSWpSb1VFT254T3o2OVFjd2QrNG9sREtpYkw4bC8rNmlvaDdZOU45dGp0allSNXpuN2RXckxYYnZYbXoxODYxZnY5L2tZMzcrK1UrN0QxZ1cxZXNxanU3ZXZhdFRVck5telpyYWRRM3psaUhOWGNJM096dGJiNnljVXNXbUJHS0hEeCtPK2ZQbkl5TWpBd0R3OU9sVExGMjZGRjkrK2FWMm4wT0hEbUhFaUJIYU5UWk5VYWFNNXJPU1lSaUVoNGRqNjFiZHFnRm56NTdGMjdkdjRlbnB5WGw4Y1EzRWxpNWRXdS92MFJobno1N0ZrQ0ZEOE9USkU4NStmMzkvdld4RlF2TEt6TXpVK3g2cVZhc1dBT0RLbFNzNjdZWktpM1BadDI4Zi92NzdiN1BtMWF4Wk04NUFyRnF0NXZ4TUpJVG9zcC82UklRUVVvU0ZWYStzL1RvbklHc0taeWN4Umc3NlNMdTk0OEFKSkw5Nlk1VzVFVUlJSVlTUWdqTjY5SGZJek9SZXEzWFZxcThna1poZnVqMGk0bEsrKzZTbFpXTHk1Si96M2M4V1pzLytUYTlFbmlrZVBIaUdwazJINHZadDNVeVJtSmc0N05nUm9iZC9mbXUrdG0zYlFHYzdJeU1Mdi8yMjIrejVrZmZ1M0luRGxTc3h2UDNlM3R5Qm43LytPb1hZV1A1MWp3dGJVYjJ1NGlwdlptbTlldlcwWDErL3JydCtlTzZBQjFkR2JFNHB6THdCUEVQcmpucDVlV0hZc0dFNmJkOTk5NTNPK3FWS3BkS3NJQ3dBbENoUlF2dDFodzc2NjVBckZBcURRUm11Y3FBbFNwUkFpeFl0ekpxUEl4R0pSRWIvVXF2Vm1EVnJGdHExYThjYmhPM2R1emVpbzZQUnZYdDNHMThKY1RTeHNiRTY5MHBDb1JDaG9hRlFLcFY2TDRoVXJWb1Y0OGFOUThtU0pWR3laRWxzMkxCQmI3eWN2dnpXZVRWWHpvc2toQkRES0NPV0VFSnNJTFJhQmUzWC84VTlSYlpNRG9temFRL2QycmI0QUxzUFJlTGVnNmVReXhWWTkrZEJ6Snc4Mk1vekpZUVFRZ2doMXZMSEg0ZHc3QmgzVnZDbm4zWkZ1M1lOTFJwLyszYmpzaHAyN296QXNHSGQwTEZqRTR2T1o0a3paMjVnejU0VEZvK1RtSmlDbGkxSDR2RGhYN1FaaHRPbUxkUExoZ1dBSVVNK3dycDFmL0dPMWJadEE4eWZ2MWFuN2VlZi84U0VDWDNoNFVIcmkxbGk3ZHA5dkgwTXcyRGR1dG5vMlZPL0REVExzdmorK3czWXRNaytLZzdrVlZTdnE3aTZkZXVXem5iRGhwclA1TFMwTkoyMUdBVUNBVUpEUTNIa3lCR2twcWJpOGVQSGVtTWRQbndZbnA2ZXVIRGhnazY3b1l4WUFKZ3dZUUtXTDErdTNVNVBUOGZHalJ2eHhSZGZBQUM4dmIxTnVxYmNYRjFkdFY5ekJXSUI0Tml4WStqVFI3OTgvYk5uenpnRHdHM2J0b1dUay9rdkVCa3lldlJvZy8zMm1FMGFGUldGd1lNSDYzMHY1ZkR5OHNLS0ZTdlF2MzkvRzgvTWRyaUN5N2R2MzlaYlo1bHIzOGpJU0x4NW81dGtJQmFMVGM2Nnpzakl3SVVMRjlDK3ZlNExXRGtaN280azd3c2lWYXRXaFl1TEN5NWZ2cXp6RWdqRE1LaFZxeForLy8xM3ZIMzdsbmM4UTMzV2tKNmV6dG5ldW5Wcm5EeHBXaFVVcmpXQi9mMzlrWmlZYU5iY0NMRW5GSWdsaEJBYmNIZHpSWVdnQUR4KytnSktwUnIzSGp4RjdkQXFKbzBoWUJpTUg5b1RrNzcrQlFBUWNmb3FQdXJRRkdFMUt1ZHpKQ0dFRUVJSXNiWG56NU41TTFIOS9iMndkT2xVaThZL2UvWW1IajB5ZnMzUThlTi9RSFQwVG9zeWNNM0ZzaXltVEZscXRmRXlNNlVRaVRRUFZ5TWlMdUhvVWYxZ2QzQndVTDZsWUpzMnJRVjNkMWVrcDc5Zmd6ZzFOUTFMbG16QjNMbWpyRGJmNHViWnN5U3NYczIvN25lelpyWFJvMGRyaElWVlFWU1UvaHJIMjdiOWpXKytHWVhLbGNzVjVEUk5WbFN2cXpqTG0vR3BVbW5XZmo5eDRvVE95eDNCd2NGd2NYSEJ6Smt6ZVFOdUV5Wk00R3pQTHhBYkhCeU1wazJiNHZ6NTk1OWpHelpzTUNzUXl6QU1Ra0pDMEtCQkE5U3ZYeCtWSzc5L1ZoQVFFSURRMEZEY3VYTkg1NWlJQ1AxcUFrRGhsQ1ZldFdxVndYNTdDOFF1VzdZTVgzNzVKZS82bUYyN2RzWGF0V3NSRUJCZzQ1bloxbDkvNmIvd05HSENCS3hjdVRMZmZYLzQ0UWVkVXR5QUpsTzdZOGVPR0R0MmJMN25WcXZWV0w5K1BXYlBubzJzckN4MDc5NGRRNGNPNWR3M2Q2YTVLUlFLQmVyV3JadHZadnJNbVRQeCtlZWZtM1dPM0puemViUHh2YjI5b1ZhcjliTFhLMWFzeUZ0VzNCUjhsVXE0Z3FKY1VsSlNPTnR6dndoQ0NLRkFMQ0dFMkV5dDZwWHgrT2tMQU1EdDJEaVRBN0dBWnEzWjFrM3I0TlI1VFRtU24zN2JnWFZMcGtNc3BvOXpRZ2doMXZmdzRYT0QyV1RXRkJmMzNDYm5JY1FXMUdvMWhneVppemR2dUxNRWZ2dnRLM2g1NWI4T3FTRS8vL3luU2ZzL2ZQZ2NDeGYram0rL3pmL0JwclZ0Mm5RWVY2L3lsM1BsNHV6c2hERmpldUdYWDdicDljMmRPeHFOR3RXRVFxSEU1NTl6Qjd2Lzk3OFA4ejJIV0N4Q2h3Nk45VEoxbHl6NUUyUEc5RUxwMHVabm9oVm5jK2FzUW5ZMi85ckYvZnQzQkFBTUhkb05VNllzMGV0WEtsV1lOT2xISEQ3OFM0SE4wUnhGOWJxS3M3eEIxZEdqUnlNaElVRXYrNnBSSS9QWGx6ZFVtamhIcjE2OWRBS3hzYkd4dUhYckZtclhybTFTSUhiY3VIRllzV0lGYjMrTEZpMzBBckhQbno5SGJHd3NxbGV2cnROKzZ0UXB6akU2ZGVwazlIenNsVUtoMEFiZExiRm8wU0xPSUt5Ym14dCsrT0VIREI4K0hBRDNtc0tHU0NRU2krZm1LQ1pNbUlBbFM1WWdPVGxacDMzcTFLbG8xYW9WYXRTb3dYdnN2Ly8raTZsVHArTDI3ZHZhdHZIang2TisvZm9JQ3d2VDI5L0h4OGVzT2Y3KysrOUdsUWRmdW5RcGhnOGZqa3FWS3BsMW5oeDV5dytmT1hNRzRlSGhlcG5EalJzM3R1ZzhPYmd5L0UzeDZ0VXJ6dmFjY3UyRUVBMTZjazhJSVRZU1ZyMGlEdng5RmdBUWJjWTZzVG5HRC9zWVYyN2NSYVkwRzAvams3Qmxid1NHOU8xc3JXa1NRZ2doV2hjdlJ1SGl4YWpDbmdiSng0c1h4cFduRFFqb1dNQXpzUjZXNWM3RU1ZUmg2dlAySFQyNkhKMDZOVFY1ek9qb2h3Z0w2MnZ5Y1lzV2JjVHg0NWM1Ky9yMGFZOGVQVm9qSmVVdEVoTlQ4UHg1RXA0OVM4TFRwNG5vMmJNTjZ0YXRtdS80VVZFUGNPREFhWlBudFhqeEpnd2NhTnY3eHFTa1ZNNmdsREdXTHAyQ1Y2L2VZTXVXbzlxMlZxM3E0YXV2aGdBQWZ2amhEOXk1bzM5ZkxSQUk4T21uWFkwNlI5ZXV6ZlVDc2VucFdaZysvUmNxSTJ1R08zZmlzR25UWWQ1K1Q4OFNHRFJJazFFM2FGQm56Sml4SEFxRlVtKy9JMGZPWWZmdTQvamtrM1lGTmxkVEZOWHJLdTdXcmwyTGZ2MzZhUU5sTE10aTd0eTVFQWdFT3ZzMWE5Yk03SFBrbHhFTGFJS2JVNmZxVmtrNGYvNjhUaURXeGNVRjllclZRK1BHamRHNGNXUDA3dDNiNUxrMGI5NmNNK3MwSWlKQ0x4Qjc0b1IrS2ZucTFhdWpmUG55SnAvWDNuVHUzQm5Iang4dnNQRXpNek14WWNJRTNpenAvRml5bHJxamNYTnp3NHdaTS9TKy82VlNLZnIwNllPelo4L3FyVzBhSFIyTkdUTm00TWlSSTNyalNhVlNmUExKSjdoNjlTcmMzZDB0bmw5eWNqSysrdW9yby9hVlNxVVlOR2dRVHAwNlpWSDU3dSsrK3c3ZHVuWEQ2OWV2dFcxY0pYNXoxbXJldUhFak5tN2NDSlpsVWIxNmRkeTdkMDludjl6ZlQxd3ZVbFNzV05Ic3VRSkFRZ0ozZFJZL1B6OEF3STRkTzB3dVVaeGJXbG9heG93Wlk5UysrV1hWRTFLWUtCQkxDQ0UyVXJQNis3Zmk3dHg5QkxWYXJmY2ZQR1A0ZUhsaTVPQnVXTFptSndCZzY1NEl0R2xXRitYTGxiYmFYQWtoaEJCSDFhbFRVN09DZUZ3TUJmWTJiUGdHUTRaOFpKWHpXTXJhV1h1R0hnQ2FjKzlTM0J3L2ZobHo1dkEvQ1Bybm40dHdjbW9NcFZJL0c2ZHQyd1pHbldQaXhNV2NhNklDUUpzMjllSHU3c29acUpYTEZSZzc5bnVVTGV0bjFIbXNZZXpZNzVHYW1zYlpWNmxTV2NURnhmTWV5ekFNTm02Y2krVGtWRVJFWEVLcFVoN1l2UGxiQ0FRQy9QZmZVeXhZOER2bmNaMDZOVUZnb0w5Ujgvdm9vNVlRaVlSNmZ4OS8vbmtVbzBaOWpPYk42eGcxRGdGVUtqVkdqVnJBKzcwSkFLTkhmNnhkZjlmWHR4UUdEdXlNalJzUGN1NDdlZkxQNk5peENkemRDN2U4WVZHOUxvY21FQUE1Zng5cUpTQXc3L0ZtOSs3ZEVSRVJvUmYweVB0MzNhNmQrWUZ6WXdLeE5XclVnSStQajA1bTJlWExsekYyN0ZpSVJDTGN1SEVETld2V05Hb3NRM0lDTjNsRlJFUmcwcVJKMnUzazVHUzlkU29CVFFDVEVHc2JQMzQ4MXE5ZnI1ZXRmZWZPSFhUcTFBbi8vdnN2U3BRb2dlZlBuMlBPbkRuNDQ0OC9ESDRlLy9mZmZ4ZzVjaVMyYjk5dTBielVhaldHRFJ2R1dkSzRjdVhLOFBUMDFDc2pmT0hDQlV5Y09OR2lNdHJObXpmSG1UTm4wS2xUSnp4L3psOHhLTzk2dUFjT0hOQUx3dG9DWDBadFRrbnVNMmZPV1BUbklaVktqVDdlNGtDc0t0Y0xWQUxIVzErWTJEY0t4QkpDaUkzNCs1U0NyM2RKdkV4NWcweHBOaDQ5ZllIS0ZjcWFOZFpISFpzaTR2UmwzTG43R0FxbENqK3Yyb2xsMzA2RXdNZzFIQWdoaEJCQytNamxDdDQrYXkySFVMS2t1ODB6TTgxaDZqenYzbjJNM3IyL2hFckYvNENRcjF3eEFBUUU1RjgyYjlXcVBZaU12TTdiUDJsU1A5U3NXUm5IamwzZy9MczhkZXFheFdXUmpYWG8wQm5zMjhlZkJURjc5Z2dNSFRyUDRCZ2lrUkM3ZHk5RzgrYkRNV2ZPU0FRRytrT3BWT0hUVCtkQUp1TXVFL3ZsbDBPTW5xT1BUMG0wYVZNZkVSR1hkTnBabHNXd1lmTng4K1pXdUxycWw0azA5TUxIM0xsck1HL2VHdDcrSlV1bTRQUFBCeGc5UjFNWWVvR2tkdTBRM0x5NXRVRE9Dd0RmZnJzTzU4L2Y1dTEzZG5iQzVNbTYxejFqeHYvd3h4K0hPRjhBaVk5UHh1ZWYvNHgxNjJaYmZhNm1LS3JYNWNnWWtUTll1UlFBd01wbFlDVG0vMnhxM3J3NUlpTWowYkZqUjd4NDhVS3Z2Mnpac3RxMVZxOWR1d2FXWlZHM2JsMmRRT1hzMmJNeFo4NGNBTUNLRlN0MDFvazBwalF4QU5TclZ3Ly8vUE9QZGpzcTZuMUZranAxclBOQ1NGQlFFQUlEQS9IczJUT2Q5bE9uVGtHaFVHam55cFVOQ3hTTnNzVEUvamc3TzJQOSt2Vm8yclNwWHNub1M1Y3U0Y01QUDBTVEprM3d5eSsvUUNxVjVqdGVhR2dvd3NQRG9WS3BJQlNhSDB3Yk8zWXNEaC9tcm9Rd2UvWnNCQVlHY3I2a3NXYk5HcFF0VzFiN21XQ08wTkJRbkR0M0RoMDZkT0FNcnBZcFUwWm5EV2dBK09tbm44dytueVh1M3IzTDJSNFVGR1RqbVZpT1Zid3ZJODZJemM5cUpvUUxCV0lKSWNSR0dJWkJXUFZLT0hGVzgrQXNLamJPN0VDc2dHRXdiVXcvakppNkdDcVZHbEV4RDNIazN3djRzTDNwSmZjSUlZUVFRbkxqS3FlWnc5blp1QWZLK1NsWHpnOS8vdm10VHR2VHA0bVlOT2xIQUVDUEhsTzVEalBiL1BucnNHclZIb3ZHK09zdjdyVkljeHMvL2dlOGZzMmQvV21NL0xLYm82TWZZdmR1L25LS2xTcVZSYmR1TFNFUUNQRFpaLzN4NDQrYk9QZmp5MUMxdHB3TVFTNlZLNWZEb0VGZDhnM0U1b3h6OXV6djJ2RysvWFlkTGwzU3o5WUNnR2JOYXFORmk3b216Yk52M3c1NmdWZ0F1SC8vS2FaUFg0NFZLNmFiTk43ZHU0OE45cGNyWjd1TVpGczVmLzQyRml4WVozQ2ZrU043Nkwxc1VLMWFCZlRvMFpvM1lQLzc3L3ZScUZGTmpCelowMnB6TlVWUnZTNUh4NGlkM2dkaUZWSXdFc3ZXSWd3TEM4TzVjK2ZRdm4xN1BIejRVS2N2UGo0ZWZmdjJ4YnAxNitEdTdvNlVsQlM5ekwybVRadHFzMVh6QnBLTURjVG1EYXFrcHFhYWVobEdhZEdpQmJadTFYMGhJeU1qQXhjdVhFRExsaTBCZ0xOc3I2dXJxN2Evb0REMFlubXgxYkJoUTB5Yk5nMC8vUENEWGw5a1pDUWlJeVB6SFNNOFBCeFRwMDYxK0lVQmxVcUZpUk1uWXMwYTdoZXFhdGV1alVHREJrRW9GS0pyMTY2Y3dkcHZ2dmtHRE1OZzltenpYN2dKQ2dyQ21UTm4wTGx6WjF5N2RrMm5MeUVoQWYzNzk4ZUdEUnNna1VodzZOQWhuRDE3bG5PY2VmUG1ZZmJzMmJ4VmJmZ3E0Umo3Ny9IaXhZdWM3WWJXOTdWWEZJZ2xCWWtDc1lRUVlrTzVBN0czWStQUW96TjNhU0JqVkFnS3dJQ2U0ZGk4Vy9QVzdLby85cU5wZzVyd0ttbWJEQWRDQ0NIRTNzVEZ4ZVA2ZGU2M3NxM3Q2dFZZbENoaHZiS1NlZGNMdkhvMUJnMGFmR3JVc1lZeTRJeXhaY3RSN1JxY1VWRTdER1pMT2psWkp4RExKUzB0RS92MzUvK2d6UndYTHZCbnMxbFRodzZOY2VMRUZiT09sVWljNE9sWnd1QSt0Mjc5WjdEL3UrL0dheCswelpvMUhKczJIVUpTVXNFOHpEZEcwNmExNGVIaGhyUzBUTDIrMmJOSFFDUXlQbE1sSndoNzl1eE5MRnpJWFpJWUFHYk9IR2J5UEQvNXBCMG1UbHdNcVZTbTE3ZHk1VTYwYnYyQlNXdDZ4c1krTXRodmJObGtSNUdZbUlJQkE3NDJtQW51N2UySitmTzUxM2o3NnF1aEJqT25KMDc4RWJWcmg2Qmh3MUNMNTJxS29ucGRSWUtMRzVENUZnREFacVFDN3ZsWEU4aFArZkxsNGVQam94ZUlCWUNkTzNmaXhvMGIyTFZyRitMaTRuUUNGd3pEb0ZHalJ0cHRtVXozYzhUWXRTS3pzckowdG5PWFNyWW1ya0Fzb0NsUG5CTm81Y3FJYmR1MkxaeWRuUXRrVHFUZ3BLU2tjR2FSQmdRRVdKUXRXaERtejUrUEN4Y3U0UFJwL2FVVitEZzVPV0hBZ0FHWU1tVUt3c0xDTEo3RG16ZHZNR0RBQUJ3OWVwU3pYeXdXWStQR2pkby91NVVyVnlJeU1oSVpHUmw2Kzg2Wk13ZVBIei9HYjcvOVp2YWFzYjYrdnFoV3JacGVJQllBdG0vZmpyaTRPT3pac3dmVHAvTy9NRFozN2x4RVJrWmk4K2JOblAxdjNyd3hhMjZBSmlETTlaa3BFQWowMXAxMkJHeDZ5dnNOaWVGN2NrSk1SWUZZUWdpeG9iQmM2OFRlalBvUExNdGE5TmJud0U4NjRNUzU2NGgvOFFxWldkbFlzWDRmNWt6NW56V21TZ2doaERpY2YvNjVpTEZqdjdmSnVWYXUzSW1WSzNkYWJUeHJyV3RPajFRMkFBQWdBRWxFUVZSckRhOWY4NWZPTlpUaFNJQUJBenJocTY5V0dGeG5sNCt2YnltTHp0MjRjUmo2OXUyZzNmYndjTU9DQmVNd2N1UUNpOGExaEVna1JMdDJEZldDVWNIQlFSZzBxSXZKNDcxNDhRcTllOC9nRFl6VnJoMkNMbDJhbVR5dXAyY0o5TzRkamsyYnVFc1FEaDA2RDZHaGxWQzllc1Y4eDhyTWxPTE9IZjJIa3JrRkJaVTJlWTcyS2kwdEU1MDdUOFNUSi9vbFhYTmJzR0FjU3BYaWZzbWpRWU1hNk4wN0hMdDIvY3ZaTDVQSjBhdlhGemgvZm9QTmd0aEY5YnFLQ29HN0Y5U3ZFZ0FBNmplSkVBYUVXRHptNnRXcmNlbVNmbVo4anZ2MzcrUFJvMGZZdFd1WFRudjE2dFZScXRUN3orKzhnVmhEd2NzM2I5NUFxVlRpNnRXcjJMMTd0MDRmVjJESEdwbzNiNjZ6WGJObVRYVHExQWs5ZXZRQUFEeDU4Z1J4Y1hGNnh4V2xzc1Q3OSsrSFFzRy9ESU94cWxhdGl1VGtaTDMyZ2dxaW02TnQyN2E0ZlZ2M1pUUXZMeS9PZVJjMkp5Y243TnUzRDQwYk44YjkrL2NON3V2dDdZMHhZOFpnd29RSktGM2FPajlUang4L2ppRkRoaGhjbC9YYmI3L1ZLUlZldm54NUxGNjhHT1BHamVQY2YvMzY5WWlKaWNIbXpadFJwVW9WaytkMDc5NDlnMnZkWHI1OEdWV3JWdFY3a1NPdmt5ZFBvbDY5ZWdnSjBmK3N6UDM1WmFxOWUvZHl0dGVxVlF1dXJvWmZXRFhuWGpuSGhBa1RzSExsU3JPUDU2TittNlQ5V3VEaFpmWHhTZkhHblpOT0NDR2tRRlFzWHdhZTdwb0htSy9mWnVEeHMwU0x4bk4yRW1QcW1IN2E3Wk5ucitQaXRSaUx4aVNFRUZLOHNPeFZnNyt5c3M0WlBMNWV2V3E4eDA2ZE9zaWljK2YrUld3bktTbUZ0OC9IcDZRTlorSjRBZ1A5MGJyMUJ5WWRJNUU0SVNRa3lLd0FZZzVuWnllc1d2V1ZYdnZRb2QyTUNoNFdwSTRkbStpMXpaNDlBa0toYVk4akZBb2xldmVlZ2NSRS91L1ByNzRhWXVyMHRFYU4rcGkzTHlNakMxMjZmSWFFaEpmNWpuUDU4aDJER1pRbFM3cWpUQmxmcytab2IyUXlPWHIwbUlxYk53MW5hbi93UVhXTUdtVzRCTy9peFpNZ2tmQm5ERDEvbm93MmJVYmoyYk1rM24yc3BhaGVWMUhDZUw0djQ2NStuV0R4ZURFeE1mamlpeThNN2xPdlhqMjBhOWNPKy9mdjEybi8rR1BkejQ3TVROMEtBQzR1THJ4amxpcFZDcjYrdnVqY3ViUGVjUjRlQlZQcEtqUTBGTU9HRGNQNjllc1JIeCtQcUtnby9QampqL2pnQTgzUExxNnl4RURSQ3NTNnVibWhaTW1TRnYvaWU2bmUwbkd0SlRNelU2K01OZ0IwN3R5NXdMTmg4NWJvTnNhVEowK3dZOGNPSEQ1OEdINStoa3Y0c3l3TFQwOVBlSHA2bWp0RnJhU2tKSXdjT1JMdDI3YzNHSVFkTUdBQVpzeVlvZGMrWnN3WTlPekovN1BnNHNXTHFGMjdOcFl2WDI3eW44dXNXYlB5UFNhL0lHeU9vVU9Id3MzTnVpOVVidHUyamJNOTd3c2ZqaUwzenhPR0FySEV5aWdqbGhCQ2JFakFNS2hYdXlwT3ZpdFBmUFhtUFZRTUNyQm96THBod2VqWXBpSCtQbmtaQUxCc3pVNXNXRFlUTGk2MG5nRWhoQkRMeGNYRkcrd3Z5TXd1cVZRR0Z4Y3FnMmRyaGpMQUtCQ2J2MEdEdXVEa1NmMlhCNEtDU2lNMHRCSnExS2lFcWxYTEl5U2tQQ3BYTG9leVpYMk5ycEJTdVhJNUpDUzgxQ3VoKy8zM0UxQzd0bjZXZzFBb3dLSkZFOUc5K3hSdFc3MTYxZURtNW9JeloyNlllR1VhU3FVS3g0OWZSbFRVQTdBc2l4bzFLcUY5KzBhOFphczdkbXlzczkyNGNSZ0dEZXBzOG5sSGpWcUljK2R1OGZZM2FWSUxmZnEwTjNuY0hNMmExY1lISDFUSHRXdXhuUDJQSHllZ2E5ZlBjUDM2Rm9OL1gxeHJ6ZVlXR2xySllMK2prTXNWR0RCZ0Z1ZjNlbTR1THM3WXZIays3OXAwT1NwVUtJT3BVd2RoNGNMMXZQczhmUGdjclZ1UHdxbFRhd29zZzdTb1hsZFJJL0I2Lytla2ZQRWZMTGxUZVBQbURYcjE2cVVYQ0owMGFSSWVQbnlvWGY5eDNyeDUyTEpsaTE3UW8yL2Z2anJiaVltNkwxc2JDbndFQmdiaTJiTm5uSDBGdGI0aXd6RDQvWGYrOHU1Y1pZbXJWS21pdDRadFFSZzllclRKeCtTZVYzWjJ0b0U5clUrcFZOcjBmS2E2ZHUwYVp4RHZvNDgrS3ZCenA2WGx2eFk5eTdLNGN1VUtEaDQ4aUlNSEQrTFdyVnR3ZDNkSFdsb2F6cDQ5aXc0ZE91RHg0OGVjeDZhbXBtTDY5T2xZdG13WnhvOGZqeEVqUnVRYnZNMHJJeU1Edi83Nks3Ny8vbnVrcC9OWGd3RTA2OC95L2J0aEdBWi8vUEVIN3Q2OWk5aFk3bnVJckt3c2ZQYlpaMWkxYWhVV0xWcUVidDI2NVR1L2YvLzlWeTlUdmxhdFd2RDM5MGRFUkFUbk1VS2hrUFB2UERnNEdIUG56dFZtdmx2RHRXdlhjUDc4ZWM2K2poMDdXdTA4dHFSTXVLZjlXdUJWZEtxWEVQdEFnVmhDQ0xHeEQycUZhQU94MTI3ZlErOXVyUzBlYyt5UUhyaHc5UTdTMGpPUjlQSTFOdXc0akhGRERMK2RUUWdoaEJqRDBQcDJRTUd1ZGJoKy9YNnNXclVINDhiMXhxQkJYZUR1YnIwMVdRay9ROEgzb3BMSlY1QSsrYVFkWnMzNlA5U3ZYd1BObXRWR2d3WTFVSzllTlpRczZXN3gySTBiaDJINjlFL3g4Y2RmNE9GRFRkWkdyMTV0TVhseWY5NWp1blZyaVJZdDZ1THMyWnVZUExrL0ZpMmFpR0hENXB0MS9qTm5idUIvLy9zR2p4N3BacUFGQnZwajA2YjVuTm5BRlNxVVFaVXFnWGp3NEJtRVFnSCs3LysrTkhscGpybHoxMkRqeG9POC9RS0JBQ3RXVExkb3lROEFtRFp0TVByM244bmIzN3AxL1h6UGNlalFHWVA5WVdHbWx5YTBOK25wV2VqWmN4cU9INytjNzc0Ly9UUlptNVY5NlZJMFRwKytqaSsrNEY3LytxdXZobUx6NWlONCtwUy9hbEJjWER4YXR4NkZRNGVXV1QzYnU2aGVWMUVrOEFrRUJBeWdacUZPVFFDYm5RNUdZdnBuYkZaV0ZycDI3WXE3ZDNYWGwvZjE5Y1g4K2ZQaDR1S0NmdjM2SVQ0K0hoMDZkRUJ3Y0xET2ZzSEJ3YWhZc1NJeU16UHg5dTFibkR4NUV2djI3ZFBaeDFCbWE1czJiYkJwMHliT3ZyeVp0cm1scFBCWEJzZ1JIUjJkN3o1Y3VBS3hkZXJVTVRoZVlHQ2dWVElUVjYxYVpkSHhmRUdoZ2xqYk5pRWh3YWkvaDhMRVZXcGJMQmJiSkx2NXYvKzRLd3FrcHFZaUlpSUNSNDhleGRHalIvVktKRXNrRWdDYWYxdm56NTlIcDA2ZDlFb3I1NWFRa0lDdnYvNGE4K2I5UDN2M0hSNUYrYlZ4L0R0YlVrbUFCRUl2MG90MHBQZmVGS1dJZ2dxV0g0b1VwUXFJZ2xJRmxDSWdnZ0tpSXFKaWV4VlFRVVdxZ29DQ0NFaFJlcStCMUozM2o1V0ZtTjMwWkZQdXozVnhtWmw1WnVZc3lNNHdaNTV6WHFKejU4NTA2OWFOOXUzYkV4VGsrZnZnd29VTHZQNzY2OHllUFpzTEZ5NGsrbG5hdG0zTFo1OTk1b3JObmFDZ0lMNzg4a3NhTjI3TXlaT2VYMmpjdTNjdm5UdDNwbnIxNmd3ZVBKZ0hIbmpBYmYvWTY5ZXYwNzkvLzNqclo4NmNTYjE2OVdqYnRpMC8vUlQzZmlNa0pJU1dMVnZHSzUvZXJWczNCZzRjNkRGK1Qwbm9oSDRQQWFaUG4rNXh2OWF0VS81aW5MZVlONjdpdVBqdm41M0ZnaVYvRWU4R0pObU9FckVpSWhtc1Z0WHlycDkzL1hHUW1CZ0hObHZxS3NYbkRncWsvMlAzTVhuV2V3Qjg4dVdQTkc5UWs0cmxTcVRxdUNJaWtyT0ZoOTlnd1FMM3ZYOXVjamNMTDYzODlkY3hkdTgreU5OUFQySDQ4Rm4wNk5HYVBuM3VwbEdqNnFsT3VHUjJkcnVOQWdVOGw4U0tpb3JCeHlmdC96bG50OXY0N1RmUGZibEtseTZhNXVkTXFzUktWQnRHYlkvYlZxMmFUYnQyRFJMY2YvZnVnMVNwMGlQQk1Va1JIQnpJaVJPclUzMGNUNnBXTGN2UFB5K2xlL2ZuY0RnY3ZQLytoRVQvUHJ6MjJtRE9uTG1ZcXZMSDI3YjlRWnMyL1ltSWlJcTM3ZWpSMDdSdlA1QU5HOTZtVnEySzhiYTNhbFdIdi80NlNyOSszYWhSbzN5ODdRbUpqbzVoMGFMUEV4enp2Ly9kUzgyYUZaSjFYSGU2ZDIvRjJMSHoyYi8vbjNqYkNoZk96OHN2UDVYZy92djIvYzN2di8rVjRKaDY5YXFrS2tadk8zMzZBdTNiRDJUSGpuMkpqdTNZc1JGUFA5MGRnR1hMVnZQNDR5OFRFUkdGM1c3ajJXZDd4aHNmR09qUGtpWGphTm15WDRLOTR3NGRPazdkdXIxWnZIZ2NYYnUyU1BtSHVVMTIvVnpabFdHM1l3a3RqT1BzY2NBazV1L2ZzSmRQM3ZmYitmUG42ZHk1czl2azNTdXZ2T0pLTEs1WXNZS0RCdyt5WU1FQy92a243bmREYkd3c3VYTGxTdkE4Q2ZXdmJOYXNtZHRFYk0yYU5YbnFxVnZmTjF1M2JzWGYzeCs3M2M3NTgrZVpOV3VXMitQZGZpMm9VaVh0dm1zKy92amplRFB6YnZmdXUrL3kwRU1KdDZPNG5jVmlTVkZwM08zYnQzUHExQ2xDUWtJSURBekUxOWNYd3pBSUR3OW45KzdkakI3dC9rV2FsSlQ3alk2TzV2VHAwd1FFQkJBUUVJQ1BqdzhXaTRYbzZHajI3dDNMb0VHRDNPNW50N3V2RHVFTlAvOGMvNldTUm8wYXBVblNQQ0huejUvM21Eek5uejgvRG9mbjh2MjNKd3NMRlNyRXhvMGJHVFJvRUlzWEwwN3duRkZSVVh6MDBVZDg5TkZIK1ByNjByUnBVeG8xYWtURGhnMnBWNjhlQVFFQmJONjhtZm56NTdOaXhZb2t6NTd1M2JzM2I3NzVacEtTK2FWTGwyYnQyclUwYmRxVXMyY1RibVd3YytkT2V2ZnV6YkJodzdqLy92dnAyYk1uRFJyY3VrOGRQSGh3dkdSMmp4NDlhTjY4T2Rldlh5Y3FLdjY5MkxoeDQ5eVdvdjV2WXZhL0V2c09jMmZIamgxOCtPR0hicmZkZSsrOVNmcjl5bXovbG92NWV4Zmd2RVpiUWd0aDJGUmxVTktXRXJFaUlobXNZRmdJUlFxR2N2elVlU0lpSXRsNzRBaFZLcWErUkZuckpyVlpzKzVuZnYxOVB3N1RaT0xNZDFqNDZraVZLQllSa1JRYk9IQmFnbjNyRE1OSVZXSW5NZnYzLyszNk9UejhCb3NXZmNHaVJWOXd4eDJGdWYvKzFvd2UvUmpCd1duYjZ5aXpxRmF0SEtkT2ZlTjIyei8vbktKdTNkNE1ILzRJeno3N1lLS2xNVzg2Y09BZlJvNmN3Nnhad3loYTFIUDV0b1FTRVdYS0ZFdlN1U1JsVE5OTTBvT3BrSkJnMXF5WlEwUkVKTDYraWQvcjFhNmQraEtYeno4L3oyMFM5cWFJaUNqR2pIbURWYXRteDl2V3FsVmRQdjMwZXlaTWVEclo1N1hiYmN5Yk41Szc3eDdzZG50SVNEQVRKOGFmTlpJU1ZxdUY4ZVA3MGFOSC9INjdyNzQ2T05GWitZc1hmNUhvT1JvM3JwSGkrQktUVUpJdkxlemVmWkRPbllja1dySWVuTjhWUzVlK2pHbWFqQm56QnBNbTNTck5PMlRJRFBMa0NhSlBuL2psTVpzM3I4MlFJYjE0OWRYM0VqeisxYXZYNmRadEJNT0dQY3lVS1FPVDNYUDRkdG4xYzJWMzFtSVYvazNFUXZTQkxjbE94UGJwMDRlTkd6ZkdXOSs1YzJjZWZmUlIxN0xOWnNQZjN6OWVrcy9IeDRmWFhuc3QwVktmdHlkWC91dS9mUlRMbENuRGd3OCt5SFBQUFJlbnQreGpqejNHSDMvOGtlQjVnR1NYWnZXV0xsMjZwS2lzNzlhdFc5M09Fa3hNU3NvOFIwZEhVNlpNR1NJamI3VUN1SGw5VHVpN05qUDlHYmhMeEdaRVdlSjU4K2E1VFJRQ0NTWmhnWGl6UTNQbHlzV2lSWXZvMkxFamZmdjJUZElNMXNqSVNMNzU1aHUrK2VZYlFrTkQyYmx6SitIaDRYVHIxbzBUSjVMV1U5cHF0VEoxNmxTR0RCbVMrT0RiVkt4WWtmWHIxOU9oUXdjT0h6NmM2UGl6Wjg4eWQrNWNUcDQ4U2YzNjlURU1ndzgvL0pBRkN4YkVHUmNXRnNhY09YTUFaOS9wTW1YS3hKbnhYS2xTSmZyMTY4ZUFBUU9TRlMra0xDSDYxbHR2ZWZ4N2tKSVM0NWxCOUY5YlhEOWJpNlgrNVQ2Ui85SWRuWWlJRjlTc2V1dWkvdXR2N2t1MkpKZGhHQXp2L3lBQmZzNDN6NDZmT3MrY1JaN2ZXaFVSRVVuSTZORnpFMDBxMUt4WmdVS0Y4cVZiREh2MkhISzcvdkRoRTd6NjZudlliSEZuVXp6MVZGZE1jMXVhL1VySTRzVmpNK3hjdDNNNEhQVHVQWlpUcDg0emRPZ01talQ1SDMvOTViNi8zRTJtYVRKMzdncXFWKy9KeXBYcmFOZHVBQmN2dXUvZGRmandDWS9KZDV2TlN0bXl4Wk1jcTdnWEcrdmcwS0hqckZtem1kZGYvNUNCQTZmU3R1MEE3cmpqSGg1NVpHeVNqMk96V2NtVksrUEtkU2ZVbi9XbURSdDJ1bDNmckZrdFhuMTFNTGx6SjMvV0JVQ25UbzE1NElFMmJyZE5uanlBME5DMG05M1R2WHVyZUxOV216ZXY3Zkg4TjkyNEVjbml4WjdMSndNVUtSSkdxVkxwVitydXlwWHd4QWVsME50dmYwNmRPbzhrS1ZtWk8zY3V2dnh5QnI2K2RycDJIUkVuV1FuTzc2UW5uaGp2c2ZUOXhJbFBKN21FOC9UcDcxS256aVA4L0hQOFdVQkprVjAvVjA1Z0sxa0pET2RqemRpVEIzQmNQcFBJSG5FTkhUbzAzcm9TSlVxd2NPSENlT3RmZmZYVmVPVTd1M1hyUnR1MmJiSFpQTTl4S1ZTb1VJSzlFc3VXTGN2V3JWdlpzMmNQbHk5ZjVzQ0JBN3o4OHN2eCtzcldyMTgvc1k4RE9CTzUyVm1USmsyU3ZVK2VQSG1vVTZkT3N2Y0xDQWlnY2VQR2NkYVpwcG5vQ3k5Si9iTktiNmRPbllvM2d4c3lKaEdiVUEvaXhIaWFVZHkxYTFmMjdkdkhNODg4NDdhVXJ5ZExsaXloYU5HaTVNK2ZuODgvL3p6T0N3NmVsQzlmbmsyYk5pVTdDWHRUaFFvVjJMSmxDL1hxMVV2UytHclZxckYwNlZJTXcrQ1hYMzZKOHlJSU9KLzFMVnk0a0h6NThybVdGeTllVE5PbVRRSG55eUtMRnk5TzhMc29yVTJlUE5udDU2dFJvd1lORzZiZlM3cnB4WEg1RExFbi82MW9ZbGl3M1pFK1Bib2xaMU1pVmtURUMycFZ2VlhHY2R0dmZ5WXdNbmtLaG9YdzdGUDN1NWEvWHJ1Vjlac1RmMmdtSWlKeTA2VkxWM25vb1JlWVBEbmhFbUNBcXpSamVyaDQ4UXAvLysyNXgxTFZxbVVKQ1BEY3F5bTdtakRoYlg3NFlidHJlZVBHWFZTcjlpQ3Z2LzZoMjRlRHg0NmRvVzNiQVF3WU1KWHIxNTFsMlBic09VVG56a09Kakl3L1crR2JiN2JFVzNkVGxTcGw4UFBMdnBVMnpwMjdsR2JIaW9pSVl1L2V3M3oxMVFabXoxN09NODlNcDJQSFp5aGZ2Z3YrL2cwb1hib3o3ZG9OWk5DZ2FjeVpzNEp2dnRuQ2tTTW44UGRQK3o1MmFTVTFKZVJDUTNQVHExZjdWSjEvOXV6aDVNMGJ0OWZpUGZjMG9XOWZ6MzBVVThJd0RPYlBIK1Y2MGNObXN6Sm56b2hFOTN2enpVODRjeWJobVRvZE96WktjSHRxSlZSV0hJajM4a3BTaElmZjRKRkhYdVNKSjhaejQwWmtvdU90Vmd2TGwwK2lRb1dTeko2OTNHTlNNamJXd1lNUFB1LzJPOGZYMTRlVks2Y1JFdUs1dCtidGZ2MzFUK3JYZjVSKy9TWjdmTW5rdjdMcjU4cEpEUDlBcklWdlZwWXlpZHlXY0Fuei8ycldyRm1jY3JyQndjRjg5ZFZYNU04ZnZ4ZjY5T25UR1RwMHFPdDcwREFNaGc4ZmpwK2ZuOGNTd0JhTGhibHo1eWFhK0tsVHB3NlZLbFZLc0pkc1VwSjcrZkxsbzNQbnpvbU95OG9xVjY1TTNyeDVrN1ZQLy83OWs1UjhjeWNsZlM3NzlldVhvbk9sTlhlelljdVhMNThoeWZxbm4wNSs5WXRpeFlyUnMyZFBYbmpoQlk5ajh1WEx4OHlaTTltM2J4KzllL2RPdFB6dE04ODhRNmRPblZ6THRXdlg1cDEzM3ZFNDNtYXpNWGp3WUhiczJKR2k1UDN0d3NMQ1dMOStQYU5HalVxd2NrMVlXQmhmZlBHRjYrV0xpeGN2eGhzellzUUk3cm5ubmpqcjdIWTdIMzc0SVlVS0ZXTDA2TkdwamplNWdvT0RXYjE2TmJWcngyMEw4dUtMTDJab0hHbkZlZjF3L2p2S1dyZ1VobC8yckxnazNxWFN4Q0lpWGxDalNsa013OEEwVGZidS81dnJFWkd1bWF5cDFhcHhMYlpzMjhPNkRiOENNSDNlY2lxV0wwSCtrT1QzUlJFUmtaekQ0WER3NFlmZk1tVElhNXc2ZFQ3UjhXWExGdWVSUnpxbTZweVhMbDBsVDU0Z3Q5c1NtMzNYdEduTlZKMDdLL3JxcXcyTUc3Y2czdnJyMXlNWU5HZ2FLMWV1NDUxM1hxSjRjV2MvdW84KytvNitmU2R5NmRMVmVQdjg5Tk1PSG5sa0xNdVhUNHFUWVB2a2s3VWV6My9YWFpYVDRGTmtUcVpwc25UcFZ5bmUvK3JWNi9Uck41bkRoNDl6K1BBSlRwMDZuNkl5c2JseXBleGhjWEtsSktuVHFGRjFWcStPMzB2eGR2WHEzWm5Ta0JLVlAzOWVYbnJwU1FZTm1nWkFzV0lGV0x4NFhMcWNxMXExY2p6M1hHOG1UbHpFd0lFOXFGUXA0VFlpbHk1ZFpmTGtKWWtldDB1WDVta1VvWHR2dkpGd05aekVTaXYvMStiTnYvSFlZeS96NTU5SGtyelAzTGtqWGYyWWh3MTdtTldyTjdOKy9hOXV4MFpHUm5IdnZVTlp2ZnAxbWpTSis1MWVwa3d4UHY3WU9WczhPanJ4RXFZT2g0UDU4ei9oazAvV01XUklML3IxNitaeEJuWjIvVnc1a2IxaUhXS1BPMmN4eFJ6YVRtelZObGp6bDBqeS9sT21UR0hseXBWWUxCYSsrT0lMS2xkMmY1MnoyKzFNbno2ZHBrMmI4dEJERDlHcFV5ZXFWNjhPT0JPcE8zYnNBSndKMnREUVVLcFZxOGFvVWFObzJiSmxLaitoVTYxYXRSTGM3dVBqdy96NTh3a0l5TGdxQ2Q1Z0dBYTFhdFhpdSsrK1M5TDRsaTFicGlveGxGQlphWGVHRFJ0R2l4YVpvNyt6dDhvU2d6TVpQV1hLRkxkSnhadUtGU3RHaXhZdGFObXlKVTJhTktGRWlhVC92UzFac2lSTGxpeGgrdlRwdlBQT095eGN1SkI5KytLMjFhaFFvUUpUcGt5SnQyLzM3dDBaTVdJRVU2ZE9qYk8rWmN1V3pKNDlPMFZsckQyeDIrMU1talNKVHAwNjBiOS9mM2J1akZzMXhHYXpzV0xGQ29vWHYxVnRwazJiTm56OTlkZDA2TkNCR3pkdTBMWnRXeVpPbk9qMitBVUtGR0RWcWxVZXY3ZVM2cm5ubm5PNy9wVlhYa2x3djl5NWM3Tm16UnFhTjIvT2I3LzlSdDI2ZFpQMU1raHFTaGh2MkxEQmJUL2NsSWc5ZTRTWVE3ZGVjclZYckpzbXh4WDVMeVZpUlVTOElEZ29rTEtsaXJMLzRGRmlZeDM4dHVjZzlXcWx6UTJmWVJnTWZ2Sitkdjk1aURQbkxuRTEvRHBUWnIzUHRIRlBZMG5GVEFZUkVjbWVybCtQNElNUDFqQjE2anZzM3grL2hKa25reWNQU0hSMlZXTGJ2LzEySzkyN3QzSzc3ZjMzVnlXNGI0c1dkeVVjWURienh4K0hlT2loRnhKTTd1M2FGWGMyWEVDQVg0S2xTbGVzK0phU0pRdnh5aXVEQURoNjlEVHIxdjNpY1h5elpnay9DTTRLb3FOanFGU3BPMWFyaGVEZ1FIeDlmYkRiYlJ3L2ZpYkIvLzhUNjlPWUs1Yy9YM3p4STFldlhrOVZmQmt4eXpzOC9BWmJ0dnp1ZGx0Q24zUDgrS2Y0L3Z0dGJtZFNnN09YNjBzdlBaVW1NWHJ5OU5QZFdiQmdKWHYzSG1iWnNvbEpubG1ZRXVQR1BjbWZmeDVoN05pK2lZNGRNK2FOUkdmRGhvUUVKK3Q3NjhLRks1dytmWjQ4ZVlJSURnNGtJTURQNDZ6a0N4ZXVNSEhpMjN6d3dab0VqL25mR2NXZVhMa1N6c2lScnpOLy9pZkplcUZnK3ZSbmVmTEpXek9VN1hZYkgzLzhDclZyUDh3Ly81eHl1OCtORzVGMDZ2UXMzMzQ3ajdwMTR5YnltemV2elp3NUkzanl5VWxKanVIczJZdU1HaldIeVpNWDg5UlRYUms4dUJjRkM0Wm02OCtWazFrS0ZNTVNWaFRIbVdPQVNlVFBueERRTWVubFJJc1VLY0w0OGVOcDJMQWhkZXNtL3ZEOTdydnZadXZXcmZqNTNmcXVuakZqQnBNblQ4WnV0eE1ZR09qeDcybXVYTG1vVnExYWttTzdYZVhLbGZIMTlZM1RyeFNjcytsYXQyN05vRUdENHMySVMrK2UwZDV5MTExM0pacUlMVnk0TVAzNzkyZllzR0hKS21QN1g3VnExY0p1dHhNZEhaM2d1R3JWcWpGaXhBaDY5dXlaNG5PbHRkdjdoOTZVVVluWW9LQWdCZzBheEVzdnZlUmE1K2ZuUjlPbVRlblFvUVB0MnJXalhMbHlDUndoYWZMbHk4ZlFvVU1aT25Rb08zYnNZTTJhTmF4ZXZacXRXN2V5Wk1tU09IOVBiemRwMGlTMmJkdkd1blhycUZPbkR1UEdqYU45KzlSVjdVaElnd1lOMkw1OU80c1hMK2JsbDE5MmxZeWVObTJhcTd6dzdabzFhOGF5WmN1WU1HRUNIMy84TVZhcjUzOVBwZlE3NVhidUV0YVFlQ0lXSUNRa2hHKy8vWlptelpveGI5NjhaRlZQbVQ5L2ZwTEgvdGVBQVFQU0xCRWJ1ZlVUYnM2R3RZUVZ3MUtnV0pvY1YrUy9sSWdWRWZHUzJsWExzLytnczZmYjl0LzJwVmtpRmlCWG9EK2puM21Zd1MvT3dUUk5mdjE5UHg5LytRUDMzNU8rYitHTGlFaldjT05HSk92Vy9jSUhINnpoODg5LzVOcTE1Q1dQQmd5NG42NWRFMy9qUDdGWk8zMzdUdVR2djA5U28wWjVmSDE5TUUyVHMyY3ZzbkxsOXl4Zi9vM0gvWHg4N0RSdmZxc1VsbUhVOWpnMnZUejY2RXM4K3VoTGlROU1wc21UQnpCeVpKODQ2MDZjT0V1N2RnUGR6bXk5M2NLRlkxeXpZY0ZaQnZXVlZ3WXlmUGdzai90TW5icVVNbVdLOGIvLzNjZmN1U3VJalhXNEhXZTFXbWpiTm5QMFBVc051OTNHWFhkVlNqUmg5Vi81OHlkY0N0RXdETzY4c3d5Yk4vK1dtdkFTTEYrWEZLZE9uZWZnd1dNRUJRVVFFT0NIdjc4dmRyc053ekFJRDcvQm5qMkhtRHAxS1JjdXVKOFJHeGpvZVVadTdkcVYrT3FybWZUdVBZN2p4K1AyWWl4VUtCK0xGcjFJZ3daVlV4Vi9ZcXhXQzdObkQyZmp4bDAwYWxROVhjOWxzMW41K09PcGlZNWJ0V29UOCtaOWxPaTRQbjN1eG01UCtpT1lZOGRPVTYzYWc2NWx3ekFJQ1BERHo4OEhQei9ubjZ2RlloQVZGYzJKRStkd09Oei8zYjFkK2ZLSnp6aGF1WElkQXdkTzQ4U0pzMG1PRldEY3VMNE1IZnBRdlBYNTgrZmwwMCtuMDZqUjR4NUxBRis5ZXAxMjdRYXlidDE4YXRRb0gyZGIzNzVkT0hQbUlpKzg4RWF5NHJseUpaeXBVNWRTdW5SUit2YnRrbTAvbHhqNFZHdEN4TGZMQUlnOXNZK1lvN3V4RlV2NjdQems5b0dzVUtGQ25HVi9mLzhrbGI2dFhyMTZ2Qmx4U1dXMzIvbjk5OStKaVluQjE5ZVhnSUFBUWtKQ1VwVmtUQzlQUFBFRTdkcTFTN2ZqOSt2WHp6VlQxVEFNckZZckZvc0ZpOFdDbjU4ZmhRb1ZvbFNwVXFrcXAzK1R2NzgvMzMvL1BUZHUzSENkNytZdmk4VkNVRkFRSlVxVUlEUTBjNzBVWVpvbTI3WnRpN011Yjk2OEdkcTdjOUNnUVN4WXNJQm16WnJSdlh0MzJyWnRtNjR6dG12VXFFR05HalVZT1hJa1VWRlJDZjdkc0ZxdExGKytuRzNidHFWckF2WjJGb3VGeHg5L25ONjllL1B4eHgveisrKy84K3l6ejNvY2YrKzk5OUt4WTBlUFBYTTltVEZqaHNmRUtzQW5uM3lTNklzRk4vMTNSck9uSHJSaFlXRnMzNzdkNC9kZ2h3NGRYUDF0MDBwYUhUUG02RzVpVCs1M0xmdFVhNXpBYUpIVVVTSldSTVJMYWxZcno3SlBuVzl5YnR1MUw1SFJ5VmV0Y2hrZXZLOGx5MVk2ei9IV2UxOVNxMm81U3Bjc2t1Ym5FaEdSTkdZQjNEMVRkL3k3TFlWbXoxN09aNS85d0taTnYzbWMxWmFZaGcycjhkcHJTWHRvZVh0UzBKMUxsNjRtbUNUMHBFV0x1eEpNR0dVbmx5NWRwVU9IWnpoNjlIU0M0d1lPN09FMk9UNXMyTVBzM24yUWQ5NzVQNC83UHYzMEZBSUQvWmt6WjRYSE1RMGFWRXZYMlljWnFYdjNWc2xPeENZbDZWZXRXdGxVSjJKVDYvanhNelJxOUhpSzl5OVFJT0dIeVMxYjF1SGd3Yy80NXBzdC9QSEhZU3dXZzBxVlN0R3FWUjE4ZlRNbUlkQzhlZTA0TDJKNDA4R0R4M2pra1JjVG5YbG1HQWI5K25WTDFyR3JWaTFMOGVJRlhUTXVUZE1rUFB3RzRlRTNVaHh2OWVvSnowQnlPQnk4OTk2cVpDY3JSNDdzaytETTRabzFLL0RXV3kvUXE5Y1lqMk11WGJwS2p4NmorT09QaitKVlV4Z3o1bkVzRm9Qbm41K1hyTGlHRE9sRjM3NWRzdTNuU2pGUE9mdlV2UWZpTlphdzR0aEtWaVRteUY0QUlqZCtnUFhlMGRtdXgxL1pzbVc5SFVLU0ZDMWFsS0pGaTZiYjhZc1ZLMGF4WWhrM1l5MGprNWRweFRDTUJNc0NaNFNRa0JDT0h6K2VKZ254NUVyS0N3cjU4K2ZQc0NUczdXdzJHdzg4OEFBUFBQQkFvbU9UbTRTRnhGOE11ZG1MTmlueTVFbDZlN09FenRtaFF3YzZkT2lRNUdNbFJWb2MwNHk0UnVUR0Qxekx0cEtWc0lRVlQyQVBrZFRKb3JkWklpSlozNTBWN25DOUZYL2tuNU5jdUpUOFhsMko2Zk5BQjhxV2N2NGpKVG9tbGdtdkxTVXlLbWx2djRtSWlCZlpQRHkwU09WWGVJVUtKZG13WVdlS2s3QnQydFJqOWVyWGt6eXI2Ny9sR05QS0F3KzBTWmZqWmpZM1oxUHQyclUvd1hFTkdsVGwxVmNIZTl5K1lLY3kxVU1BQUNBQVNVUkJWTUh6Q2M1VWpJbUpwVmV2TVFrbWVGTGJEemd6YWRteVRxS2xobTludFZvWU1hSjNvdU9xVmszOVEvTFV6b2l0WHIwOHdjRXBUejVVcW5SSG9tTjhmWDI0Kys0bVBQZGNiNFlQZjRTT0hSdGxXQkkyTXdrUHYwR2JOdjA1ZCs1U29tTTdkMjVLbVRMSlR4emM3RW1hRm54ODdJa2V6Mkt4c0h6NUpGcTJySlBndU50Tm10U2Z5Wk1ISkRxdVo4OTJQUFBNZ3g2M1Y2cFVpbFdyWm5zc2FUOTY5R05KT3M5TjdkczNZTnEwWjREcys3bFN6Tk10Z0MzclBpSzAxMnlKWVhkK0R6bXVudVBHZC9QQkVldmxxRVJ5Tm04a1lVV1N4QkhMamUvZXhISDFIQUNHM1JkN3pjelIzMW15cjZ4N2x5VWlrc1g1K3RpcFVxR1VhM25IN3djU0dKMHlkcHVWTVVNZXdkZkgrU2Jka1dPbmVIUHA1MmwrSGhFUlNXUDI5RW5FdG1sVGp5Vkx4cVhvd2Noamo5M0RWMS9OSWxldXBKY1ZLMU9tV0pvbll3c1h6aytQSGprakVYdmZmY1BZdW5WM2dtTUtGODdQUngrOWttQnkzTWZIenFlZlRxZHc0ZndwaWlNdzBEOWIvWjRIQndkU3ExYkZKSTBOQ1BCajZkS1h1ZXV1eEZ0SUpDY1JXNkJBQ00yYjEyYkFnUHVaTy9jNTFxNTlneE1uVmpOdVhPTDlTQk5pdFZxb1Y2OUtpdmR2MDZaZXFzNmZrd1FHK2pOMmJGLzgvQkpPUWxzc0ZpWk1lRHBGNTJqWk11MTZZZmZvMFRyUmN2SGcvTDVZdVhKYW9yTm5MUllMYjc0NW1sR2pIazF5RE5PbVBVUDkrdkZmQ3JuNzdpWnMyYktFMHFVVG5rVTNjbVFmbGl3Wmwyaml2MEtGa2l4ZlBqbk9pdzNaOVhPbGlLZDdpZVJQdnNvMERQOWMrTlM5TmJzdDl1UitJall0OTJKRUlpS1NXVVZzV2g2M0pISGQ5aGoraWQ4amlhU0dTaE9MaUhoUnJXcmwrZlYzNThWLys2NTl0R3hjSzgzUFVieHdHUDBmdTQvWDVqdkxEWDc2OVUvVXJWbUp1alhUcmlldGlJaWtMZE5tNERaVmVnTkk1YjhSZS9ac3g5OS9uMlQwNkxsSkdsK2tTQmh6NW96ZzNudWJwZWg4VTZZTXBHWExma25xWDVnWXd6Q1lOMjlrb29tUDdHTG16S0U4OHNpTDdOamh2b1dCbjU4UG4zMzJhcElTckdGaElTeGZQb2tXTFo0aUppYnVMS0U4ZVlJWU1xUVhNMmN1YzlzNzlJa243aVVvS1AzNmV0MVVxRkMrMU0vMFNxTG16V3Z6ODg5NzNHNnoyYXhVcmx5YTl1MGIwSzlmdDBSTGJOOVVwVW9aRE1PSVU2WTJPRGlRTys4c1RaVXFaVnkvN3J5elRMcVdlVzdRb0NyZmZMTWwyZnZsenAyTEJ4NW9tdzRSWlYrUFBOS1JDaFZLY3UrOVF6bDU4cHpiTVgzNmRLSnk1Vkp1dHlVbXJVb3dCd1VGOFBMTFR5VjVmSEJ3SVAvM2Z6T3BVNmUzMjNLK1BqNTIzbjMzWmU2L3YzV3k0ckRiYmF4WU1ZV2FOWHR4OXF5emJPYm8wWTh4WVVLL0pMOGcxTHQzSjhxVks4NTk5dzNqOU9rTDhiYm56cDJMeno5L3plM004T3o2dVpJdHd2MXEwOU5MWUZtRXRVUkZiS2YvSWViQURnQ2k5NjdIR2xJRWU2Vm0zZzFNUkVReWplZy9maUI2NzNyWHNxMWNEYXdsS2lTd2gwamFVQ0pXUk1TTGFsVXR6MEsrQkdEN2Ivc3dUVE5keXJkMGF0MkFMZHYvWU5NdnpsazFyN3orUG0vUEhFWGVKTHdWTHlJaVhwRExBcGZkbE5TN0RLUnNVbU1jbzBZOXlsOS9IV1hSb2k4OGpna0k4S052M3k2ODlOS1RxWHJ3MjZ4WkxlYk5HMG4vL2xPSWpVMTVNdGJQejRlNWMwZlN1WFBURkI4anE3bnp6dEpzM2ZvT2t5WXRZc0tFdCtNbFVOOTY2NFVremRTOHFYSGpHa3ljMkovbm5wdnRXbGV6WmdVKyt1Z1ZTcFVxd3NNUGQ2Qjc5NUZzMi9hSGE3dS92eThqUi9aSjlXZEppdERRM0F3YjluQ0duT3VGRjU3Z3FhZTZFaDBkUTB4TUxGYXJGUjhmR3dFQmZ1VExseWRGTTg2Q2d3UHAyL2MrQ2hmT1Q5V3FaYWxXclJ3bFN4Yks4Tko4ZGVxa2JCYjZ6SmxEczAwZjRJeFVwMDVsZnY1NUtaMDdEK0hYWC8rTXM2MVFvWHhNbi81c2lvK2RQMzlleXBRcHhsOS9IVTN4TVh4ODdDeGJOcEdTSlFzbmE3OGlSY0w0OHNzWk5HNzhCTmV2MzhyYzVjK2ZsNVVycHlXcGI3STdSWXVHc1d6WlJPNjdieGh2di8xQ3NwT2VBUFhyVjJYYnR2Zm8wV01rbXpiZDZzdHNHQWJ2dlRlZWN1VTg5M2pMcnA4cldUeFYwdzdNK2tYemZHcTF4SEhsUEk3VC93QVFzZmxEQUNWalJVU0U2RDkrY0YwWHdObGozS2RtU3k5R0pEbUpFckVpSWw1VXRsUVJnZ0lEdUJwK25UUG5MbkhzNUZtS0ZRNUw4L01ZaHNIdy9nL3kyTE5UdUhqcEtoY3ZYMlBpektWTWZlR3AxSmUyRWhHUnRKZmJDc2ZkMUE1TXZCVmhrcjN4eGlqMjdqM0M1czIveFZsZm9FQUkvZnZmejlOUGR5YzBOSGVhbk92Sko3dFFwMDVscGt4WndwbzFtN2w4K1ZxUzlqTU1nekpsaXRHeFl5TUdEdXhCcVZKRjNJNGJPdlNoTklrek0vaHZLV2U3M2NiWXNYMXAzYm9lRHp3d2lxTkhUd013ZG14ZmV2VnE3KzRRQ1JvKy9HRTJiTmpKbDErdXAyL2ZMc3llUGN4VkRyTmt5Y0pzMlBBV0F3Wk01YTIzUGdPY3Y3Y0ZDNGFtOGxObFBvR0IvZ1FHK3FmNWNlZlBINTNteDB5dVdyV1M5MVovYUdodVpzMGFscUwvbjhTcGFORXcxcTlmU0k4ZW8vanFxdzJBOC90cjRjSXg1TTJidXVUMlhYZFZTbkVpOXM0N1M3Tmd3Zk51eStZbVJjMmFGVml5WkJ6MzN6L1NkYnd2djV5UjdLVHVmN1ZxVllmRGg3OGdYNzQ4S1Q1RzBhSmgvUFRUVzB5YjlpNWp4NzVKWkdRVUw3endCSjA2TlU1MDMrejZ1Wkxzc29mMXdlNzcyR1lwVmh1K1Ric1M4ZTM3bUJmUGdNTkJ4TVlQaUwxd0hMOEdENEFsRzN4R0VSRkpIa2NzRVp1V3g1a0phK1FOdzdkWlY3QXFQU1ladzRnSlAyUW1Qa3hFUk5MTDJHbUxXTDk1RndBREh1OUMxNDdwTjlQbjV4MTdlVzc4Zk5keXovdGE4YitINzA2Mzg0bUlTTW9ZQnlLeGJBMlB2NkVFa0lhVlE0OGZQMFAxNmoweFRaTjc3bWxLbHk3TmFkT21IajQrNmRjb3p1RndjUHo0V1M1Y3VFeDBkSXpiTVRhYmpjQkFQNG9VQ1NNZ3dDL2RZc2xxTGx5NFFwOCs0OGlkT3hmdnZ2dHlpbzl6OGVJVnZ2MTJhNEl6dG1iT1hNWmJiMzNHOXUzdkpkcTNjUHIwZDkydXQ5bXNQUHRzenhUSG1WeUc0Ym1NNjZwVnMyblhya0dHeFpKYW5qNUxyMTd0ZWUrOThZbnVYNmhRVzA2ZnZvREZZdURqWThmWDF3ZC9mMStDZ3dQSm16ZVlBZ1ZDS0YyNktQWHFWZUh1dTV0NHRkeTNwOC9xNit0RFJNU21USC84MjhYR09uajY2U2tzV0xDUzhlUDdNV2JNNDZrKzV1VEppK09Wa3JmYmJmajYrdURuNTBOQWdCK0JnZjZ1UDl1d3NMeVVMVnVjSmsxcTBMaHhqVFNaa2YzQ0MyK3dhOWNCM245L1FvYVVLVSt1M2JzUDh0WmJuL0hhYTRPVDlaSnBkdjFjaVZvRC9CMS90YU5lSUdZWjM3UTdUeUxlK1hBMVN6NWN4ZmNyWjZYNXNjMGI0VVI4LzZFekdmc3ZhNkZ5K0xkNkNzTXZEY283aTRoSWxtQkdoSFBqdS9seGVzSWFlY1B3YTk0RHcxL1hBMGs1VzJDcFpOMWtLeEVySXVKbFgzMjNtZW56bGdQT25ySFR4ejZkcnVkYnRPeHIzdjE0ald0NTdMQkhhZFlnWlNXNFJFUWtmUmhuWXJCOEU3OVhKejVBYjNEZlFEWmxqaDgvUThHQytiQmFWU0VocTRpSmljVm1TLzlaUFRkdVJPTHZuM0VQNVZQcjQ0L1hldHpXdUhFTkNoUUl5Y0JvSkNkYnVYSWRYYnEwU0pOalJVZkhFQkVSaGMxbXhXYXpZcmRuL013TjB6UXhUVFBiVmRMSnJwOHJRU2J3RGhBVmY1T2pUVEJtV01iOS81V2VpVmdBTXpxU3lCOC9jWlVwQnJBRTVjTzM0WVBZaXFXc2hMdUlpR1FkTVVkM0U3bnhBeHhYejduV1djS0s0OXVzSzRZOTYvd2JSektuNUNaaU5mZGFSTVRMNnRXcTdQcDUxNTREaE4rSUlOQS8vV2IvOUhtZ0hmc1BIV1hycjg3K2I2L01XVWJKb2dVb1dieFF1cDFUUkVTU3h3eTFnYzJBbVArOE14a0ZuQ05OK3NUZVZLUkkycGZFbC9TVkVVbFlJRXNsWVFHNmRWT1BKOGtjMGlvSkM4N1pyOTVJdnQ3T01Jd003M1djRWJMcjUwclFPZHdtWWJFWm1QbXkxeU5Ddys2TFgvUDdpZnAxTFRIN2R3RGd1SHFPRzZ0ZngxcTRQTDUxdW1MTlg4TExVWXFJU0ZxTFBYdUV5SzJmeEprRkMyQXJWeE9mbWkxVWpsaThJZ2U5OWljaWtqbUY1ZzJtZkpsaUFNVEVPTmkrYzErNm5zOWlzVEJtOENNVUtaUVBnSWlJU01hODhoYlh3bStrNjNsRlJDUVpySGgrSUpxeVZvRWlJaUtTMC8zamZyV1ozNVk5bnhCYWJmamMxUmJmUnZmR21mMFVlMklmMXorYnpJMjFDM0ZjUHBQQUFVUkVKS3R3WEQ3RGpiVUx1ZjdabExpbGlPMisrRGE2RjUrNzJpZ0pLMTZUSFcrelJFU3luUHExYjVWRzJyUnRkN3FmTDFlZ1B4T2Vld0kvUCtjL1JvK2ZQTWVFR1V0eG1LcFdMeUtTV1ppRlBQUnAzZTkrdFlpSWlFaUNEcmhmYlJaTXY5N3dtWUcxUkFYODd2NGZ0cEtWYmx0ckVuTm9HK0VyWHVUNi8wMG4rczhObUJGWHZSYWppSWdrbjNuakt0Ri9idUQ2LzAwbmZNV0x4QnphaHJNT3Y1T3RaR1g4N3Y0ZjFoSVZ2QmVrQ0NwTkxDS1NLVFNvWFprbHkxY0JzSFg3SHpnY2puVHZWVlN5ZUNHZUc5Q1RsNll2ZHA3MzF6OVkrdUZxK2p6UVBsM1BLeUlpU1dNV3RjTU9OeHV1QUtlQkFoa2NrSWlJaUdSZHAzRGVRN2hoRnMzZWlWZ0F3ejhYUGczdndWYTJPbEc3MXVNNGMremZMU2F4Snc4UWUvSUEvUFFlbHJ5RnNCVXVqeVZ2WVN5NUMyQUVoV0xZL1REc2ZwcEpKU0xpRGJFeG1ORVJ6bDlYeitPNGZCckh4UlBFbk5pSDQrSkpiays4M21RSks0WlB0Y1pZd29wbmZMd2lidWdPUWtRa0V5aHpSMUh5aGVUbTNJWExYTHB5alQ4UC9FMmw4bmVrKzNtYk5hak9nZnRhc2V6VDd3QjRaOFZxeXBZcVNzTTZWZEw5M0NJaWtvamNWc3dRSzhhRjJQamI5cUJFcklpSWlDVGRIKzVYbTZGV3lKMHh2Y2N6QTB0WWNmeGFQNFRqOUZHaTkyNGw5c1FoTUIzL2JqVnhYRHhCMU1VVFhvMVJSRVJTd0xCZ0xWd0tlOFc2V0FvVTgzWTBJbkVvRVNzaWtna1loa0g5MnBYNThwdE5BR3o2WlhlR0pHSUJIdS9Wa2YySGo3RnQ1NThBVEpyNUxtOU1HMHJ4SW5yQ0x5TGliV1lwWDR3TDErTnZPQWpVQm9Jek9pSVJFUkhKY3E3Z3ZIZHd3N3pEMS8yR0ROSzh5ek5lUFg5ZVh5dE5pL3ZSc0xBZjVVUHRXQTNEcS9HSWlFalN4Wm9tKzg1SHMvRkVCRDhjdmNHbGlPUEFUMmx5N085WHprcVQ0NGdBR0RIaGg5UVFVRVFrRTlpOGJRK2pKeTBBNEk3aWhWZzBjMlNHbmZ2S3RYQ2VHdjRxSjArZkI2QjRrUUxNbXpxRVFIKy9ESXRCUkVUY2lEU3hycndFc1c1dTJTc0FUVEk4SWhFUkVjbHExZ04vdWxsdk00aTlMdy80Wm56eWNlZWVBK3phN1NFNzdDVldIT1F6d3dreHI1T0xTSUxNU1B5SnhrWXNOdFBFZ2lQeGc0aUlTSnB5WUNIR01JakJ5ZzNzWERWOHVZWXZGNHdBemhtQnhKSStyZDE2OTJpWExzZVY3TUVXV0NwWk4wOUt4SXFJWkJJUmtWRjA3ajJhcUtob0FENTRjeXdGODRkazJQa1BIamxPLzVFemlQejMvSTNxVnVXbEVZOWgwUnZCSWlKZVpkbDJIZVBQaVBnYkRLQUxFSnJSRVltSWlFaVdjUTc0RkhjdDlEQXIrT0dvSFpEUkVZbUlpSWhrYWNsTnhLYlA2d0lpSXBKc2ZyNCsxS3BhenJXOCtaYzlHWHIrMGlXTE1Mei9nNjdsRFZ0LzQvMVB2c25RR0VSRUpENUhKVC8zZCswbWFWVjFTVVJFUkxJakU5aUEyeVFzbG4vdk1VUkVSRVFrWFNrUkt5S1NpZFN2WGRuMTgrWnRHWnVJQldqWnVCYjMzOVBjdGJ4bzJkZXMvV2w3aHNjaElpSzNDYkJnbHZid29QUU1zRHREb3hFUkVaR3NZZy9PZXdVM3pOSitFS0RIZ2lJaUlpTHBUWGRjSWlLWlNMM2JFckU3ZCsvbmVrUmtoc2ZROStGN3FGbmwxc3pjS2ErL3g2Ky83OC93T0VSRTVCWkhOWCt3ZTZoOHN4Vm4yVUVSRVJHUm04NEJXenhzOHpGd1ZQZlB5R2hFUkVSRWNpd2xZa1ZFTXBIOElYa29jMGRSQUtKall0bSs2ODhNajhGcXRmRFNpTWNvV2J3UUFERXhEbDZZL0JaL0hUNlc0YkdJaU1pLy9Bd2NOVHowY0lzRnZnT2lNaklnRVJFUnliU2ljTjRiT054dmRsVDNCOTlrdFRZVEVSRVJrUlJTSWxaRUpKTnBlTmVkcnA4enVrL3NUYmtDL1puNndsUGtEODBEd1BXSVNKNGIveVluVDUvM1Nqd2lJZ0ptV1IvTWZEYjNHNjhBYTNBbVpVVkVSQ1RuaXNWNVQzREYvV1l6bncyenJHOUdSaVFpSWlLU295a1JLeUtTeWR6ZUozYkw5ajA0VE5NcmNlUVB6Y1BVRi91Uks5QlpzdXJDcFNzOE4zNCtsNitHZXlVZUVaRWN6ekJ3Tk16bHVVVHhTV0F0NEozTGhvaUlpSGliaWZOZTRLU0g3ZlovN3lVTXpZWVZFUkVSeVNoS3hJcUlaREpsU3hjakpFOHdBQmN2WDJQZmdYKzhGa3ZKWWdXWk5PcC8yTzNPR1ZoSFQ1eGg5TVFGUkVTcS9xV0lpRmNFV1hEVUMvUzgvUWp3TFpvWkt5SWlrdFBFNHJ3SE9PSjVpS04rSUFUcFVhQ0lpSWhJUnRMZGw0aElKbU14RE9yVnF1UmEzcnh0dHhlamdTcVZTdlBDNE40WS83NDEvY2YrSTR4LzdSMWlZejAwSEJJUmtYUmxsdkRCck9qbmVjQVI0R3ZVTTFaRVJDU25pTUo1N1QvaWVZaFowUSt6dUU4R0JTUWlJaUlpTnlrUkt5S1NDVFc0clUvc1QxdCs4MklrVG8zclZXWGc0MTFkeTV0KzJjM01CUjloZXFsc3NvaElUdWVvNlk5WklvR0hxU2VCbGNDNWpJcElSRVJFdk9JY3ptdStwM0xFZ0ZuU0IwZk5nSXlLU0VSRVJFUnVvMFNzaUVnbVZLdGFlZng4blEvWWp4dzd4WkdqcDd3Y0VkelhvVEU5dTdSeUxmL2Z0NXQ0WjhWcUwwWWtJcEtER1FhT0Jya3dDOW84ajdrQ2ZBNTR0N0NDaUlpSXBKZmR3R2M0ci9rZW1BWHRPT3JuQXJXRkZSRVJFZkVLSldKRlJESWhQMThmNnRXdTdGcitZZU1PTDBaenl4TzlPdEcyV1IzWDhqc2ZydWIvdnQza3hZaEVSSEl3S3ppYUJtTVd0SHNlRXd0c3d2bVE5bndHeFNVaUlpTHA2enpPYS9zbUlJR09NV1pCTzQ2bVFXRE5vTGhFUkVSRUpCNGxZa1ZFTXFrV0RXdTZmdjUrNDQ1TVVRYllNQXlHUGYwZ2QxV3Y2Rm8zWS80S05tL2I0OFdvUkVSeU1EczRtZ2RobGt5azU5c1puR1VMMTVQZ3JCa1JFUkhKeEs3Z3ZKYXZ4SGx0VDRCWjBnZEhpeUJJNEgwdEVSRVJFVWwvU3NTS2lHUlNkV3BXeE4vZitXRDluK09uTTBWNVlnQ2J6Y0s0RVk5U3JuUXhBQnlteVV2VEY3Tjc3MkV2UnlZaWtrTlp3ZEV3RjJaRnY0VEhtY0Nmd0lmQU9pQnpYRlpFUkVRa01hZHdYcnMveEhrdFQrUWRYYk9pSDQ2R3VmVFVUMFJFUkNRVDBDMlppRWdtNWV0anAwSHRLcTdsN3pmODZzVm80Z3J3ODJYSzgwOVNxRUFvQUpGUjBZeVlNRS9KV0JFUmJ6SEFVU3NBUitOY1lFK2tDWndKL0FWOEFTd0h0Z05uU2ZTaHJvaUlpR1FRRStlMWVUdk9hL1VYT0svZGlWMnI3UWFPSnJsdzFBcFFUMWdSRVJHUlRNS0lDVCtrUnk0aUlwblV4cDkvWjh5VXR3QW9XamcvUzE5L0hzUElQUCtpUG5iaUxJUEd6T0xpcGFzQStQdjc4TXFZZmxTcFdNckxrWW1JNUdCWEhWZzJYc000RjVPOC9YeUFRa0Fva0J2SUEvamhMR25vZzE3aEZCRVJTVXNPSUFxSUJpS0FTOEJsblAxZlQvNjdMUm5NZkRibkxOZ2dYYkJGUkVSRTBwTXRzRlN5SHRBckVTc2lrb2xGUlVYVDVkRXhoTitJQUdEaHE4TXBjMGRSTDBjVjE5L0hUakg0eFRtdVpLeWZueTlUeHp4SmxVcWx2UnlaaUVnT1pwb1lCeUt4N0x3QlVicmRGeEVSeWJaOERCdzEvREhMK0VJbWVtbFhSRVJFSkx0S2JpSldyOG1KaUdSaVBqNTJHdGE1clR6eHhoMWVqTWE5RWtVTE1uUDhRRUx5QkFNUUVSSEppQWx2OHR1ZWcxNk9URVFrQnpNTXpISit4SGJPZzFuV1QzZjlJaUlpMlkwRnpMSzNYZXVWaEJVUkVSSEpsUFJJUmtRa2sydldzSWJyNXg4MjdjUTBNOS9NcHVKRkNqQmp3a0JDODk1S3hqNDNZVDY3OXZ6bDVjaEVSSEk0WHdOSDNRQmk3ODJEV2NFUHJIcElLeUlpa3FYWkRNd0tmc1RlbXdkSDNRRHcxYlZkUkVSRUpETlRJbFpFSkpPclhiMENnUUYrQUp3NGRZNERoNDU1T1NMM2loY09ZOGI0Z2VRTHlRMUFSR1FVSXllOHljNDlCN3djbVlpSUVHREJVVHVBMkM1NWNOUU93QXkxZWpzaUVSRVJTUVl6MU9hOGx0L252SllUb0VkNklpSWlJbG1CN3RwRVJESTV1ODFLNDdyVlhNdmZiOGg4NVlsdktsWTRqQmt2eDAzR2pwcXdnSjI3bFl3VkVja1VmSjJ6YUJ6dGN4TjdkMjRjTlFJd0M5bkJwdGswSWlJaW1Zck53Q3hreDFFandIbk5iaC9zckc2aEdiQWlJaUlpV1lvUkUzNG84OVc0RkJHUk9MYisrZ2NqSjd3SlFNSDhJU3liL3lKR0p1NEJkT3pFV1lhOE9JZXpGeTRCNE90alovTHpUMUtqU2xrdlJ5WWlJbTdGZ25FK0JxN0VZbHlPaFN1eEVPN0FpRFloR29oeGdNUGJRWXFJaUdRakZzQm1BVHVZZGdNQ0xSQnN4Y3h0ZGY0MzFBWXFZQ0VpSWlLUzZkZ0NTeVhyd2J3U3NTSWlXVUJNaklNdWp6N1AxZkRyQUx6eHloQXFsQzNoNWFnU2R2emtPUWEvK0Rwbno5OUt4azU2dmk4MXE1VHpjbVFpSWlJaUlpSWlJaUlpSXNtWDNFU3NTaE9MaUdRQk5wdUZ4dldxdXBhLzM1aDV5eFBmVktSUVBtYU1IMFQrMER3QVJFWkZNMnJpQXJiL3R0L0xrWW1JaUlpSWlJaUlpSWlJcEQ4bFlrVkVzb2dXaldxNmZ2NWgwdzRjWnVZdmFGQ2tZQ2d6eGc4aUxKOHpHUnNWRmMzb1NRdll2bXVmbHlNVEVSRVJFUkVSRVJFUkVVbGZTc1NLaUdRUjFlOHNTM0JRSUFCbnpsM2l6LzFIdkJ0UUVoVXBHTXFNbHdkU0lIOWU0TjlrN09TRmJOajZtNWNqRXhFUkVSRVJFUkVSRVJGSlAwckVpb2hrRVZhcmhhYjFxN21XMTJXQjhzUTNGUzZZTDE0eWR1elVSWHkyNmljdlJ5WWlJaUlpSWlJaUlpSWlrajZVaUJVUnlVS2FON3hWbnZqSFRUdXpSSG5pbXdvVkNHWG0rRUVVS3h3R2dNTTBtYlh3WXhhKysyV1craHdpSWlJaUlpSWlJaUlpSWttaFJLeUlTQlpTdFZKcDh1Yk9CY0M1QzVmWjhmc0JMMGVVUEFYRFFwZ3orVmtxVnlqcFdyZnMwKytZTlBOZG9xTmp2QmVZaUlpSWlJaUlpSWlJaUVnYVV5SldSQ1FMc1ZvdHRHaGN5N1c4YXUwV0wwYVRNc0ZCZ2J3NmJnQ042OTRxczd6MnArMk1HRCtmYStFM3ZCaVppSWlJaUlpSWlJaUlpRWphVVNKV1JDU0xhZCtpcnV2bm43YitsaVdUbDc0K2RzWU43ME9YamsxYzYzYnVQc0RBNTJkeDV0d2xMMFltSWlJaUlpSWlJaUlpSXBJMmxJZ1ZFY2xpU3Bjc1FwazdpZ0lRRlJYTjl4dC85WEpFS1dPeFdCandXQmY2OWJuWHRlN0lQeWNaTUhJR2gvODU2Y1hJUkVSRVJFUkVSRVJFUkVSU1Q0bFlFWkVzNlBaWnNhdldiZlZpSktsakdBYjMzOU9jRjRiMHhtNnpBbkQyd2lVR2pwcVo1ZnJmaW9pSWlJaUlpSWlJaUlqY1RvbFlFWkVzcUZXVFdxN0U1ZDc5Zi9QM3NWTmVqaWgxV2pTcXliU3hUNU1yMEIrQThCc1JqQmcvaisvV2IvTnlaQ0lpSWlJaUlpSWlJaUlpS2FORXJJaElGaFFjRkVpRE9sVmN5NnZYL3V6RmFOSkd0Y3BsZUgzU3M0VGx5d05BVEl5RGlUUGZaZG5LN3pCTjA4dlJpWWlJaUlpSWlJaUlpSWdranhLeElpSloxTzNsaWIvNThSZGlZeDFlakNadGxDeFdrTGxUaGxDNlpCSFh1b1h2ZmNuc2hSL2pjR1Q5enljaUlpSWlJaUlpSWlJaU9ZY1NzU0lpV1ZUdGFoVUl6UnNNd0lWTFYvaDV4MTR2UjVRMjhvWGtadGJFUWRTcVdzNjE3clBWRzNoeDZpSnUzSWp5WW1RaUlpSWlJaUlpSWlJaUlrbW5SS3lJU0JabHRWcG8yNnlPYTNuVnVpMWVqQ1p0QmZyN01Ybk1VN1JwZXBkcjNjYWZmNmYvcU5jNGVmcThGeU1URVJFUkVSRVJFUkVSRVVrYUpXSkZSTEt3dGkxdmxTZmV2RzAzbDYrR2V6R2F0R1czV1JrNXFCY1BkMnZqV25mNG41TThOZnhWZnYxOXZ4Y2pFeEVSRVJFUkVSRVJFUkZKbkJLeElpSlpXUEhDWVZRcWZ3Y0FNVEVPdnZ0eG01Y2pTbHVHWWZCWXo0NDgvK3pEK1BqWUFiaHlMWnpoNCtieDBSYy9ZSnFtbHlNVUVSRVJFUkVSRVJFUkVYRlBpVmdSa1N5dWZZdmJ5eE52OVdJazZhZFZrOXJNbWZRTVlmbnlBT0F3VGVZdCtaVEpzOTRqTWlyYXk5R0ppSWlJaUlpSWlJaUlpTVNuUkt5SVNCYlh2RkZOZlArZExYcnd5SEgrT256TXl4R2xqN0tsaWpGLzJuQ3FWUzdqV3ZmdCttME1IRDJMMDJjdmVqRXlFUkVSRVJFUkVSRVJFWkg0bElnVkVjbmlBdjM5YUZLdm1tczV1ODZLQmNpYk94ZlR4L2FuUzhjbXJuVUhEaDNscWVIVDJmSDdBUzlHSmlJaUlpSWlJaUlpSWlJU2x4S3hJaUxaUUx1V2RWMC9mL2ZqZHFLalk3d1lUZnF5MlN3TWZMd3JJd2IweEc2ekFuRHB5aldHanB2TE95dFc0M0E0dkJ5aGlJaUlpSWlJaUlpSWlJZ1NzU0lpMlVMMU84dFNNSDhJQUZldWhiUHBsOTFlamlqOXRXOVJsMWtUbmlGL3FMTnZyR21hTEZtK2loSGo1M1B4OGpVdlJ5Y2lJaUlpSWlJaUlpSWlPWjBTc1NJaTJZREZNR2pidkk1ck9UdVhKNzVkeFhJbFdQamFDT3JXck9SYXQzM1hQdm9PbmNydmZ4ejBZbVFpSWlJaUlpSWlJaUlpa3RNcEVTc2lrazNjbm9qOVpjZGV6bDI0N01Wb01rN3VvRUFtUGQrWEp4NjZHNHRoQUhEdXdtV2VmWEVPSDN5MkZvZHBlamxDRVJFUkVSRVJFUkVSRWNtSmxJZ1ZFY2ttQ2hVSXBYcmxzZ0E0VEpPdjEyN3hja1FaeDJJWTlPclNpaGt2RHlRMGJ6QUFEb2VEQlV1L1lNemtoVnk1RnU3bENFVkVSRVJFUkVSRVJFUWtwMUVpVmtRa0crblVwcjdyNXkvWGJDUW14dUhGYURKZTFjcWxXZmphYzlTcVdzNjFidk8yUFR6eDdGUjI3ajdneGNoRVJFUkVSRVJFUkVSRUpLZFJJbFpFSkJ0cFVyODZlZk1FQWM3eXZCdTI3dkp5UkJrdmIrNWNUSDJ4SDMwZWFJL3hiNm5pc3hjdU1XVHNYQllzL1lMb21GZ3ZSeWdpSWlJaUlpSWlJaUlpT1lFU3NTSWkyWWpkWnVXZU5nMWR5eXUvWHUvRmFMekhZckhRKy81MnZQWnlmL0tINWdIQU5FMCsrR3d0L1VmTzRKL2pwNzBjb1lpSWlJaUlpSWlJaUloa2QwckVpb2hrTTUzYU5NQnFkWDY5Lzc3M0VIOGRQdWJsaUx5bmV1V3l2RDN6T1pvMXFPNWFkK0RRVWZvT25jWVhhelpnbXFZWG94TVJFUkVSRVJFUkVSR1I3RXlKV0JHUmJDWmZTRzZhMXIrVmVQejA2NSs4R0kzM0JRVUc4T0xRUG93YzJBdC9meDhBSXFPaW1mSG1SNHlaOGhhWHJsenpjb1FpSWlJaUlpSWlJaUlpa2gwcEVTc2lrZzExNmREVTlmTjNQMjNueXRWd0wwYmpmWVpoMExaNUhSYStPcEpLNVVxNjFtLzZaVGVQUFR1RlRiL3M5bDV3SWlJaUlpSWlJaUlpSXBJdEtSRXJJcElOVlNwZmdyS2xpZ0VRRlJYTlYydTNlRG1pektGSXdWQm1UM3lHUGozYVl6RU1BQzVldXNyemt4Y3llZFo3WExtV3N4UFdJaUlpSWlJaUlpSWlJcEoybElnVkVjbUdETU9nUzhmR3J1VXZWbTNBNFhCNE1hTE13MnExMEx0SE8yWk5lSWJDQmZPNTFuL3o0eTg4T2tpelkwVkVSRVJFUkVSRVJFUWtiU2dSS3lLU1RiVm9XSlBjUVlFQW5EcDdnYzNiOW5nNW9zemx6b3AzOFBackk3aXZ3NjJFOVlWTFYzaCs4a0ltem53M3g1ZHpGaEVSRVJFUkVSRVJFWkhVVVNKV1JDU2I4dkd4MDZsMWZkZnl5cS9XZXpHYXpNblB6NWRCVDNSajV2aUJjV2JIZnJkK0czMmVtY3lHcmI5NU1Ub1JFUkVSRVJFUkVSRVJ5Y3FVaUJVUnljYnVhZGNZaThYNVZmL3I3L3Y1KzlncEwwZVVPVldyWElhM1h4dEIxNDVOWGVzdVhycktDNis4ellRWjczQlpzMk5GUkVSRVJFUkVSRVJFSkptVWlCVVJ5Y2JDOHVXaFVkMHFydVhQdnY3Smk5RmtibjUrdmd4NHZBdXp4ZytpU01GUTEvcTFQLzNLSXdNbXNtcmRWa3pUOUdLRUlpSWlJaUlpSWlJaUlwS1ZLQkVyNXpQaGhRQUFJQUJKUkVGVUlwTE4zZDREZGZVUHZ4QitQY0tMMFdSK1ZTdVg1cTNYbm9zek8vYksxWENtemxuR3N5KytybG5GSWlJaUlpSWlJaUlpSXBJa1NzU0tpR1J6MVNxVm9XVHhRZ0JFUkVTeSt2dXRYbzRvODdzNU8zYk9wTUd1M3p1QTMvWWM1SWtocjdCbzJkZEVSa1Y3TVVJUkVSRVJFUkVSRVJFUnlleVVpQlVSeWVZTXc2QkxoeWF1NWM5Vy9ZUkRKWGFUcEhLRmtpeWNQb0wvUFh3M3ZqNTJBR0ppSEx6NzhSb2VmM1l5MjNmdDgzS0VJaUlpSWlJaUlpSWlJcEpaS1JFcklwSUR0RzVTaTF5Qi9nQWNPM0dXN2J2KzlISkVXWWZOWnFIbmZhMVlQR3NVZFdwVWRLMC9mdW84dzE2YXg0UVo3M0R4MGxVdlJpZ2lJaUlpSWlJaUlpSWltWkVTc1NJaU9ZQ2ZueThkV3RaekxhLzhhcjBYbzhtYUNoVUlaY3FZSnhrN3RBOGhlWUpkNjlmKzlDc1BENWpBUjEvOFFFeU13NHNSaW9pSWlJaUlpSWlJaUVobVlzU0VIMUo5U2hHUkhPREVxWE04MUg4Q3BtbGlHQWJ2em4yQklnVkR2UjFXbGhSK1BZSzMzdnVTejlkc3hMeXR6SFB4SWdYby85aDljV2JPaW9pSWlJaUlpSWlJaUVqMllBc3NaU1JudkdiRWlvamtFSVVMNXFOKzdjb0FtS2JKcDEvOTZPV0lzcTdBQUQrZTZkdWR1Wk1IVTc1TWNkZjZmNDZmNXJueDh4azlhUUhIVHB6MVlvUWlJaUlpSWlJaUlpSWk0bTJhRVNzaWtvTnMzN1dQWVMvTkE4RFAxNGNQM2h4TG51QmNYbzRxYTNPWUp0Lzg4RE1MM3YweVRxOVltODFDOTA3TmVlait0Z1Q0K1hveFFoR1JKSWdGNDN3TVhJN0Z1Qm9MbDJQaG1nTWp4b1JvRTJKTVVQVjFFYzhzZ00wQXU0RnBNeUNYQlhKYk1ZT3N6ditHMnNEcTdTQkZSRVJFUkVRa3RaSTdJMWFKV0JHUkhNUTBUZm9PbTg1Zmg0OEI4SEMzdGp6V3M0T1hvOG9ld205RThQNUgzL0RSLzMwZnAxZHNTSjVnK2o1OE42MmIzWVhGU05ZMVdrUWtmVjJPeFRnV2pYRXlHdU5jakRQWktpTHB3MlpnNXJOaEZySmpGclZEYm1WbFJVUkVSRVJFc2lJbFlrVkVKRUUvYk5ySlM5TVhBODRTdXg4dWVJbkFBRDh2UjVWOUhEdHhsamZlK1l4TnYreU9zNzVjNldJODlVaG5hbFFwNjZYSVJFU0FTQlBqY0NUR29VaU1DN0hlamtZa3h6SkRyWmgzK0dMZTRRdStlbEZMUkVSRVJFUWtxMUFpVmtSRUV1UndPT2d6YURKSFQ1d0I0SDhQM1UzUExxMjhIRlgyODh2T3ZjeGQ5QmwvSHpzVlovMWQxU3Z5NUNOM1U3cGtFUzlGSmlJNVVyZ0R5OTRJakFPUkVLdmJmNUZNdzJwZ2x2WEZVY2tQQWl6ZWprWkVSRVJFUkVRU29VU3NpSWdrYXRXNnJVeWRzd3lBUE1HNStPRE5zZmo1K25nNXF1d25Kc2JCNTZ0L1l1bUtOVnk1RnU1YWJ4Z0dyUnJYNHJHZUhTa1lGdUxGQ0VVazI0c3dzZXk2Z1hFd1FqMWVSVEl6QzVpbC9YQlU5OWNNV1JFUkVSRVJrVXhNaVZnUkVVbFVkRXdzRHozOU1tZk9YUUpnNE9OZDZkS3hpWmVqeXI2dWhkL2dnMCsvNCtQLys1R29xR2pYZXJ2TlN1ZjJqWG1vV3h0eUJ3VjZNVUlSeVhaTUUrTkFGSllkMXlGYXQvc2lXWWFQZ2FPNlAyWlpYMUJ2ZVJFUkVSRVJrVXhIaVZnUkVVbVNsVit0NS9XM1B3RWdMRjhlM3B2M0luYWIxY3RSWlc5bnoxOWl5Zkt2V2IzdVp4em1yY3R2b0w4ZlBlNXJTZmRPVGZIejgvVmloQ0tTTFZ4MVlObDREZU5jVFBMMjh3RUtBYUZBSGlBMzRBL1kvLzJscXFraW5qbUE2SDkvM1FBdUE1ZUE4OEJKSUNwNWh6UHoyWEEwekFWQitvc25JaUlpSWlLU21TZ1JLeUlpU1JJUkdjV0RUNzdFcFN2WEFCZ3hvQ2Z0VzlUMWNsUTV3NUdqcDFqdzdoZHMzclluenZxOGVZTG8xYVUxbmRvMHdOZkg3cVhvUkNRck0vNk93cklsUE9tellJT0Jja0F4SUIrZ0NYZ2lhYzhFemdGSGdmM0FsU1R1WnpkdzFBL0VMSzcyRVNJaUlpSWlJcG1GRXJFaUlwSms3Ni84anJmZSt4S0FZb1hEV0RKN0ZCYUxabDVrbE4vMkhHVCt1NSt6ZC8vZmNkYUg1ZzJtWjVmV2RHcGRIeDhsWkVVa0tVd1R5NjgzTVBaR0pEN1dBRW9EbFlFQzZSeVhpTVIzQ3ZnRE9JZ3pTWnNJczZJZmpwb0JlbEZDUkVSRVJFUWtFMUFpVmtSRWtpejhlZ1E5L2plVzhCdk9CL2RqaC9haFdjTWFYbzRxWnpGTmsvV2JkN0hvZzYvNTUvanBPTnZ5aCtTaFo3ZldkR3haRDd2ZDVxVUlSU1RUaXdYTHBtc1lmeWRTKzlRQXlnUFZjYzZFRlJIdnVnTHNCUGFSYUVMV0xPbURvMzR1VUJjSkVSRVJFUkVScjFJaVZrUkVrdVh0OS8rUDl6NzVGb0RTSll1dzhOWGhHSWFtWEdRMGg4UEI5eHQzc1BURDFmeHo0a3ljYldINTh0Q3JhMnZhdDZ5dlByNGlFbGVNaWVXSHF4aW5FdWtIR3dZMHh0bi9WVVF5bC9QQVQ4Q1poSWVaQmUwNG1nWTVlemFMaUlpSWlJaUlWeWdSS3lJaXlYTHB5alVlNkR1T3lLaG9BS2FNZVpLNk5TdDVPYXFjeStGd3NIYkRyeXhkc1pwako4N0cyVllnZjE1NmRXMUR1eFoxbFpBVkVlZE0yTyt2Skp5RXRRSjFnVHN6S2lnUlNiSGR3RllnMXZNUXM2QWRSL01nell3VkVSRVJFUkh4RWlWaVJVUWsyZVlzV3Nrbi8vY2pBSlVybE9UMWljOXFWcXlYeGNZNitPNm5iYnk3WWpYSFQ1MlBzeTEvYUI3dXY2YzVIVnMxd04vZngwc1Jpb2hYbVNhV0RlRUpseU1PQmxvQitUSXFLQkZKdFhQQWR6akxGbnRnbHZUQjBUQ1hlc2FLaUlpSWlJaDRnUkt4SWlLU2JHZk9YYUxYMHk4UkUrTUFZT2I0Z1ZTclhNYkxVUWs0RTdMZnJ2K0Zkei82aGhPbnpzWFpGaFFZUUplT1RiaXZZeE55QndWNktVSVI4UWJMOXVzWWV5TThEeWdFdEFYMHJvWkkxaE1GckFGT2VoNWlWdlREVVNzZ295SVNFUkVSRVJHUmZ5a1JLeUlpS1RKdDdnZDh2WFlMQUxXclYyRGFpLzI4SEpIY0xpYkdtWkQ5WU9WM0hQMVBEMWxmSHpzZFc5ZW4rejNOS1pnL3hFc1Jpa2hHTWY2T3d2TFROYzhEU2dJdFVlbFNrYXdzRmxnTEhQRTh4TkU0RjJZSnZXMGhJaUlpSWlLU2taU0lGUkdSRkRsMjRpeTlCMDdFWVRvdkMvT25EcU44bVdKZWprcit5K0Z3c1BIbjNieS84bHYyL2ZWUG5HMFdpNFdXaldyeVlKZFczRkc4a0pjaUZKRjBkZFdCOWF2TEVPUGhGcjRrMEJxVkxCWEpEa3pnV3p3blkrMEdzUjF5UTVBbDQySVNFUkVSRVJISjRaU0lGUkdSRkh2NXRYZjRmc092QURTdVc0MlhuM3ZNeXhHSko2WnBzbXZQWDd5LzhqdTI3Znd6M3ZaNnRTclI0OTRXVkt0VVJ2MStSYklMMDhTeStpckcrUmozMndzQkhkQk1XSkhzSkJiNEdvOWxpczE4Tmh4dGcwRFhlaEVSRVJFUmtReWhSS3lJaUtUWXdTUEhlV0xJVk5meTR0bWpLRm0wb0JjamtxUTRjT2dvSDN5MmpoODM3bkROYUw2cFZJbkNkTzNVbEphTmErSHJZL2RTaENLU0ZvejlrVmgrRG5lL01Sam9nbnJDaW1SSFVjQks0SXI3elk0NkFaamwvREl5SWhFUkVSRVJrUnhMaVZnUkVVbVZVUlBmWk12MlB3Qm8zYVEybzU5OTJNc1JTVklkUDNtT0R6OWZ4K3J2dHhJZEhYZkdYSEJRSUhlM3JrL245bzNKSDVySFN4R0tTSXBGbUZnL3Z3VFJibTdkclVCbklGOUdCeVVpR2VZYzhCbmdjTFBOeHlDMmN4N3cxYXhZRVJFUkVSR1I5S1pFcklpSXBNcWVQNDh3WVBRTUFDeUd3ZUxYUjFPOGNKaVhvNUxrdUhEcENsK3MyY2dYYXpaeThkTFZPTnNzRmd0TkcxU25hNGVtVkNwZlFtV0xSYklJeTlickdBY2kzRzlzQU55Wm9lR0lpRGZzQmphNTMyU1c5Y05STnlCRHd4RVJFUkVSRWNtSmxJZ1ZFWkZVRy96Q0hIYnVPUUJBaTBZMStYLzI3and1cXFyL0EvaG43akREanV5TGdDSUtJbTZJVzJvdXVadTVaS2FaVy9vcnpiUk1zM3F5elI3THN0VEtMUzB6OWRGU3kzSkwwekxOcmR4MzNCVlVGZ1ZsaDRGaDV2NytJRWJIZTJjWVlHQllQdS9YaTVjejU1eDc3aGNGQkQ1enpubDM2bWdiVjBTbG9kVVdZUGZCRTlpdzlTOWN1bnBUMHQrd1FUQUc5ZTJNeDlxM2dFcGxaNE1LaWNnaTJmckMxYkJ5SytGOEFReXM2SUtJeUdZMkFyZ2oweTRBdW9IdWdKTlEwUlVSRVJFUkVSSFZLQXhpaVlpb3pNNmN2NFpYM3Y3UzhQemJ6OTlFYU4zYU5xeUl5a0lVUmNSY2pNTlB2KzdCM3I5UFFhODNUbk04YXJtZ1Q5ZEg4SGozZGdnTTRONm1SSldOY0RRSGlnc3lxMkVWS0R3WDFxdWlLeUlpbTdtTHd2TmlaWDZLRnlNY29HL0ZWYkZFUkVSRVJFVGxpVUVzRVJGWnhYOCtYSXBEeHd2UGltM2Z1Z2srZXVzRkcxZEUxbkFuSlEyYmY5dUhMYi8vall6TWJFbC9kTk53OU92WkhoM2FOb1BLVG1tRENvbklTSjRJNWM5cGdFN21XL1lJQUowcXZDSWlzclc5QUM3SXRDc1YwQTNpV2JGRVJFUkVSRVRsaVVFc0VSRlp4ZVZyTnpGdTJoekQ4OFdmVEVXajhMbzJySWlzS1M5ZmkxMzdqdUhuWC9maWFteThwTi9kelFXOUgydUx4M3M4Z21DZUVVeGtNNG9MR2doSGMyUTZBQXdGNEZiUkZSR1J6V1VBV0FmWlZiSDZWazRRSXh3cXVxSktTU3pJaHo3NUZ2VDNia05Ndnd0OTVqMGdOeHVpTmg5aVFSNmdsOXZ2dlpvUkJDanM3S0ZRcVFGSFp3aXVubERVOG9MZzZRZkJKd2dLTzdXdEt5UWlJaUlpcW5JWXhCSVJrZFc4LzlseTdQMzdGQUNnWmJOd3pKa3gwY1lWa2JXSm9vaExWMjlpeTg2RDJMWC9PRFNhUE1tWXFDWmg2TmV6UFRxMmJjYXpaSWtxbUxBdEhZcDdPbWxIQXdCZEs3d2NJcW9zL2dSd1Jkb3NlaW1oNzFPcndzdXBMTVRjYkJURXhrQjM4d0wwZHhNQVBYL2RZWktnZ09CVkc4cmdDTmpWaTRUQ3dkbldGUkVSRVJFUlZRa01Zb21JeUdwaWJ5Vmg3T1JQSUlxRi8xVjhQbk1Tb2hxSDJiZ3FLaS9adVJyczJuc1VXM2IralN2WGIwbjYzVnlkMGV1eDF1alp1VFhxaHdSQ29lRFdoMFRsS2wwSDVaWjArYjRCQVB3cXRCb2lxa3lTQUd5Vzc5TDFxd1hVcWtuSEM0alEzNzRKN2ZuRDBDVmNBOFFhc05MVjJoUUNsTFZEb1dyVUZvSmZzSzJySVNJaUlpS3ExQmpFRWhHUlZYMHlmdzEyN0RrTUFHZ2NFWUlGSDczS0FLNmFLMXdsZXd0YmZ6K0lQL1lkazEwbEcxSW5BRDI3dEViM1RpM2g0K2x1Z3lxSnFqL0ZPUTJFRXpMYkVyc0JlS2JDeXlHaXltWXRDcmNwZm9pK2hSUEV4alZqZTJMOW5SdklQN1VYK2p2U0Y1QUJDZ2lldFdFWEVBN0JvellFZDM4b1hEeWhVRGxDb2JZSGhCcXd5NGUrQUdKK0hrUnRMc1NzZTlDbkpVR2Ztb0NDeEV2UTMwdUEzUDdXZ204UTFNMDdRZkN0VS9IMUVoRVJFUkZWQVF4aWlZaklxaEtTVWpEcTVZK2cweFd1THZqa25mRm9HeDFwNDZxb291Um84ckJyNzFGczNuRlFkcFdzUXFGQWROTXc5T2pTR3AzYVJzSFJrV2VORVZtTDhFY21GRWxhYVVjckFORVZYZzRSVlRiSC9uMTdpQmlnZ3I2YmE0V1hVNUhFM0N4b2orOUNRZXo1aDNvVVVBYUVRUlgyQ096cU5vUENvWHIvUFpTRnFNbEVRZHhwYUMvL0ExM2laVHdjeXRxRlJFSVYzUlVLUnhmYkZFaEVSRVJFVkVreGlDVWlJcXY3Zk9tUDJMeGpQd0NnUWIwZ0xKMHpEUUpYeGRZNFY2N2Z3dTkvSGNYdmU0OGlOUzFUMHU5Z3IwYkh0czNRczB0clJEY0xoeUFJTnFpU3FKclFBY29mVTRFQ21XL1Zud1RnVStFVkVWRmxrd3pnRjVsMk93VjBRenlBYXZyZnNDN3VQUElQYlllb3pYK2dWUUc3MEphd2J6VUFRaTFmbTlWV1ZlblQ3eUR2NkNZVVhEdUdCd05aaFVvTmRkdkhvYXdiWWJ2aWlJaUlpSWdxR1FheFJFUmtkY24zMGpEaXBRK1JuMSs0TXV1ZEthUFJyU09YWTlWVU9wMGV4MDVmeE00OWg3SHYwQm5EeDhXRHZEMXJvVnZIbG5pc1F6VEM2d2R4TzJ1aUVsTGNLWUN3VTJiUFVUV0EwUUQ0S1VWRUlvQ1ZBUEtsWGZxZWJoQjlxOW5XdTdvQzVCL2JoWUxMSjR5YWxiVWpZTjltRUpRK2RXMVVXUFdoUzQ1RDN1RU4wQ1ZjTkdxM0MyOEJkWFEzUUZuTlBxYUlpSWlJaUVxQlFTd1JFWldMSlNzM1lkMm1Qd0VBL2o2ZVdMbGdPdFJxbFkycklsdkx6dFZnNzkrbnNIUDNFWnc4ZDFsMlRJQ2ZGN3EwaTBLWERpMFFGc3BRbHNnU2lzdDVFQTVsU3p2cUF1aFY0ZVVRVVdXMUEwQ2N0Rm4vaURQRUJ2WVZYazU1RWJVYTVQMzFNL1MzYnhqYUJGZHYySGQ0Rm5iQmpXMVlXZlZVY1BNczhnNzhBSDFtaXFGTjhLc0QrODVQUWFHcVBoOVhSRVJFUkVTbHdTQ1dpSWpLUldaMkRvYS9PQk9aMlRrQWdCZEhEOERRQVYxdFhCVlZKa25KOS9ESDNtUDRmZmRoM0VpNEl6dW10ci8zdjZGc0ZCclVZeWhMWklwd1BBZUtHSTIwSXhxRlo4UVNFUUhBVVFESHBjMWlJd2ZvV3pwVmVEbmxRY3pOaHViUGRSRFQ3bjl2b1F3SWgyUDNGNkZ3Y0xaaFpkV2JxTWxHN2g5TG9FdThaR2hUZVBqQzRiR2hVRGp5NzUySWlJaUlhaTRHc1VSRVZHNSszTHdIaTFjVUhrYm03T1NBNzc5NkQyNnUvRVVNR1JORkVaZXUzc1R1QXlldzUrQUozRTVPbFIxWDI5OGJYZHBINGJFT0xWQS9KSkNoTE5FRGhOMlpVTVJMdC8xR1Z3QU5LcndjSXFxc0xnUFlMVzBXQTFYUVArWmE0ZVZZbTZqTmcyYm5HcU1RVnRXb0V4emFQd01JU2h0V1ZrUG9kZEFjWEF2dCtiMkdKb1dITHh4NkRPZktXQ0lpSWlLcXNSakVFaEZSdWRGcUMvRGM1SStSa0ZTNFRkbmdmbDB3Y2N5VE5xNktLak5SRkhIaDhnM3NPVmdZeXQ1SlNaTWRGK2p2aGM3dFdxQkRteWFJQ0tzTFFSQXF1RktpeWtYWWtnNUZ1azdhOFNRQW53b3ZoNGdxcTJRQXYwaWJSWGNsOUUvVXF2QnlyRXBYQU0zdTlmZTNJeFlFT0xRYkNsVmtGNXVXVlJOcFkvWkE4L2M2UUs4SFVMaE5zY05qUTNobUxCRVJFUkhWU0F4aWlZaW9YTzA1Y0FJZnpGMEJBTEN6RTdCaS9qc0k5UGV5YlZGVUplaEZFUmN1eFdMUDN5ZXhaLzlKSk4rVEQyWGQzVnpRcmxWanRHL2RCSzJhTjRTREExZGNVTTJqL0NVTnlOWkxPNTRGNEZMaDVSQlJaWlVKNEFlWmRtY0J1aWZkSzdvYXE4by92QU1GbDA4WW5qdDBHTVlRMW9hME1YdWdPWEQvZzgwdXZBWFVyWGxvT1JFUkVSSFZQQXhpaVlpb1hJbWlpSWx2Zlk3emwrSUFBRjNhUitIOWFXTnNYQlZWTlhwUnhQbUxjZGg5OERqK09uZ1NLZmZTWmNlcFZIYUliaHFPRG0yYW9GMnJKdkQyck9LcmU0Z3NwRnlmQ3VUTGZKcytHZ0JmbTBCRVJUUUFWc20wcXdYb2hsVGRJRllYZHg1NSt6Y1pucXNhZFlMRG84TnRXQkVCZ0diL0dxTnRpdTBmSFFobDNRZ2JWa1JFUkVSRVZQRVl4QklSVWJrN2UvNDZYbjc3QzhQelJSKy9pc2lHOVd4WUVWVmxSYUhzd1NObmNPRElXY1RkU2pJNXRtR0RZTFJ2M1JUdFd6WG11YkpVclNtL3Z3ZklMSWpGOHdDNGN6Y1JGZEVEV0NiVExnQzZaejBydWhxckVIT3pvTm55TlVSdFBnQkFHUkFPcDhlbkFEeTJ3UGIwT3VScyt3SzZ4RXNBQUlYS0hnNzlYb0RDa1ZzMUVCRVJFVkhOd1NDV2lJZ3F4SHV6bDJQZm9WTUFnTVlSSVZqdzBhc014Y2dxYmlVazQrRFJzemg0NUN6T3hGeUZYcFQvVnNYSHl4MnRveUxRT2lvQzBjM0Q0ZWJpWE1HVkVwVWY1ZXA3OGgzaktyWU9JcW9DdnBadjFvMm9ta0ZzL29GTktJZzlEd0FRWEwzaE5IQTZGQTc4UDc2eUVEWFp5Tms0Qy9yTUZBQ0FYVWdrMUIzNjI3Z3FJaUlpSXFLS3d5Q1dpSWdxeE0yRU94Z3orV1BvZElWTHRtWk1HNFBPN2FOc1hCVlZOeG1aMmZqbmVBd09Iam1Md3lkaWtKdWJMenRPb1ZDZ1lZTTZhQk1WZ1ZaUkVXZ1VGZ0k3TzY2Y29hcUxRU3dSV2F3YUJiSDZPemVnK2YxN3czUEgzaS9ETHJpSkRTc2lPUVUzenlMM3R3V0c1dzQ5bm9YZ1c4ZUdGUkVSRVJFUlZSd0dzVVJFVkdIbUwvc0p2MnpiQndEdzkvSEVpZ1hUWWE5VzJiZ3FxcTYwMmdLY1BIY1pCdytmeFlFalo1RjhOODNrV0dkSEI3Um9GbzVXelNQUU9xb2hhdnQ3VjJDbFJHWEhJSmFJTEZadGdsZ1JtcDJyb1UrT0J3QW9hemVFVTkrcE5xNkpUTW5aT3Rld1JiSGdHd3lISGp6RGw0aUlpSWhxQmdheFJFUlVZZEl6c3pIaXBabkl5czRGQUR6M1RCK01IdExieGxWUlRTQ0tJdUxpYitQb2lRczRjdklDVHAyN2dyeDhyY254Z2Y1ZWFCM1ZDTkhOR3FKWjQvcW81Y290RHFseXF5NUJyRWFUajd5OGZOU3FWYkhuQityMWVtUmw1Y0xOalovclZBTlVreUJXZi9zR05IOFVyWVpWd0duZ1cxRDYxTFZwVFdTYUxqa1dPUnMvQVZENEt5V0g3c01oK0FYYnRpZ2lJaUlpb2dyQUlKYUlpQ3JVejcvdXhZSnZOd0FBN05VcXJGendOdng4UEd4Y0ZkVTArZmxhbkxsd0hVZFBYTURoaytkeExTN0I3UGlRWUg5RU5XNkE1disrZWJpN1ZsQ2xSSmFwaWtGc1hsNCtUcDI2akdQSHp1UFlzZk00ZXZROHpwMjdpakZqK3VQcnI5K3UwRm91WG94RFJNUlRzTGRYdzhmSEhiNitudkR4OGNEcnI0OUV0MjV0S3JRV29uSlhUWUxZdkQwL1FSZC9CUUJnRjlvS2p0MWVzSEZGVkp6Y1hkK2c0TnBSQUlBeXNBSHN1d3kyY1VWRVJFUkVST1dQUVN3UkVWVW9uVTZQNTZmT1J1ek5KQUJBbHc0dDhQNXJ6OW0yS0tyeDdxWm00T2lwQ3poeTRnS09uYnFJdEl3c3MrUHIxUFpGOHlhRm9XeXp4dlhoNCtsZVFaVVN5YXNxUVd4UzBsMjgrKzVYT0hvMEJ1Zk9YWU5XV3lBWjQrSGhocVNrSFZCWDROYjFmLzExSEYyNlNQK3lObTZjaXdFRE9sZFlIVVFWb2hvRXNXSnVObkovV1FTSWVnQUtPQS81TDRSYXZyWXVpNHFoVDcrRDdQWHZBUkFCaFFESFFST2hjT0JPQkVSRVJFUlV2WlUwaUxVcnIwS0lpS2htVUNvRnZQejhVM2p0L1VVQWdEMEhUbUJBN3c2SWFoeG00OHFvSnZQeWNFT3ZMbTNRcTBzYjZFVVIxMkxqY2VUVVJadzZld1ZuejE5RGRxN0dhUHlOaER1NGtYQUhXM1llQkZDNGxYRmhLTnNBelJyVmg3K3ZKeFNLRW4yUFJWUWorUGg0NE5kZjl5TXhNY1hrbU5UVURHemZmckJDQTlDa0pQbDZnb1A5VEY0emNPQnIyTFRwcnpMZGQ5MjZqekZrU0k4eXpWSFpqUjgvQzluL0hrbFFudHExYTRxSkU0Zkk5bjM1NVE4NGYvNTZ1ZGRRRVpZc21XN3JFaXFGZ3RpWWYwTllRQmtReGhDMmloQnErVUlaMEFDNnhNdUFxRWZCOVJpb0dyVzJkVmxFUkVSRVJKVUtnMWdpSWlxejZLYmg2TlN1T2ZiK2ZRb0FNUCtiRGZobTdodFFLZ1ViVjBZRUNBb0ZHdFFMUW9ONlFSZzJzQnQwT2oydXhzYmo1TGtyT0hYdUNrN0hYRFdjYzF3a1B1a3U0cFB1WXR1dVF3QUFqMW91YUJRZWdzaUc5ZEE0dkM0YTFxOExSMGUxTGQ0ZG9rcEZxUlF3YWxSZnpKNjkwdXk0Tld1MlYyZ1FheW9ZTmhmRVdvT2RuUklBb0ZDMEt2VWNuMzAyR2RPbWpiUktQYUlvUXFmVFcyV3VvdmR0M2JxZFNFODN2OHVBTmJpYjJUSit5NVo5MkxYcmNMblhVQkVZeEJiUzNieGdlS3dLZThTR2xWQkpxUm84VWhqRW92RGZrVUVzRVJFUkVaRXhCckZFUkdRVkUwWVB4RC9IWXBDZnI4WDFHNG5ZOHZ0QkRPejlxSzNMSXBKUUtnV0UxdzlHZVAxZ0RPbi9HUFI2UGE3RkplRGsyU3M0RlhNVnA4OWRSVVpXdHRFMXFlbFpPSGprTEE0ZU9RdWdNTndOcVJPQXhnM3JJYkpoWFVTR2h5Q290aThFcnBxbEdzaVNJSGJMbHIzSXpNeUJxNnRUaGRTVWxIUlgwbFo0WG16NW5tRnVaMWU1ZnJ4YXMyWTdSbzU4enlwemllSlJxOHhqS1QrL3FyT3RMcFdOcU5WQ2Y3Zm9iSGNGN09vMnMrcjhCdzhleEI5Ly9JSCsvZnNqS2lyS3FuTmJ3eXV2dklJREJ3NGdNRERROFBiVVUwK2hVYU5HdGk3TkluWjFtd1A3VmdNUW9iK2JDTEVnSHdvN3ZsaU5pSWlJaUtoSTVmcE5BUkVSVlZuK3ZwNFlOckFiVnE3L0RRQ3dmTTJ2Nk5xaEJkeGNlVTRVVlc2Q0lCaFd6QTd1MXdWNlVVVGN6U1NjT0hNWlo4NWZ4Ym1Mc1VpK20yWjBqVjRVY1MwdUFkZmlFckJsNXdFQWdJdXpJeHFGaGFCeHd4QTBDcStMOFByQmNIZHpzY1c3UkZTc2FkTytzT3A4TGk1T3lNcktNZG12MGVSanpKZ1pDQW1wYlpYN3pabnpxdGwrdVNBMktLajh0em90V2pWS1plZnY3MlhyRXFpQzZGTnVBbm9SQUNCNDFvYkN3ZlJxNk5MWXNHRUQ1czJiaC9mZmZ4OTE2dFJCdjM3OTBLOWZQM1R2M2gxS3BlMC9aOCtlUFl2ang0L2orUEhqaHJibXpadFhtU0JXNGVnS3dTTUErdFFFUUsrSFBqa2V5b0I2dGk2TGlJaUlpS2pTWUJCTFJFUlc4OHlUM2JEOXozOXdKeVVObWRrNVdQN0RyM2gxblB6NWJrU1ZsYUJRb0Y2ZEFOU3JFNEJCZlRzQkFKTHZwdUg4cFRpY3UzZ2RNWmRqY2ZIS1RXaTFCVWJYWldYbjRzako4emh5OHJ5aHpjZkxIV0doUVFnUERVWllhR0hZNitOVmkrZk5rczNObmJ1Nnd1KzVZY09mVnB1ck5FRnNlVzlMRERDSXRTWUdzVFdIL3Q1dHcyTzdnSENyejc5cjF5N0Q0eHMzYm1EUm9rVll1WElsVWxKU3luMFYrNzU5Ky9Eb28rWjNpSW1QajVlMGhZYUdtcjJtb0tBQWFyVWFvaWlXcWI0SEhUbHlCSzFhbFc1YmRidmFEWkdmV3JpcVdYOHZpVUVzRVJFUkVkRURHTVFTRVpIVk9OaXJNZUc1Si9IQm5POEFBRnQySEVUZjd1MFFGaHBzNDhxSXlzYkh5eDArN2R6UnFWMXpBSUMyUUlkcnNmRTRkekVXTVpldUkrWlNIQkp2UzRPZjVMdHBTTDZiWnRqU0dBQnF1VG9qckg0d3d1c0ZJU3cwQ0dHaHdRanc5K0syeGtSV0pMOGlsa0ZzVmVMbnh5QzJwaERUNzMrK0NoN1dXVFZmNVBidDJ6aDkrclNrdldmUG5yQzN0N2ZxdlVxck5FSHMzYnQzclJyQ0FvQ0RnME9wcjMzdzMwM011R2VOY29pSWlJaUlxZzBHc1VSRVpGV2QyelZIVk9Nd25EeDNHWHBSeE53bDY3SDRreWtRQk1IV3BSRlpqY3BPaVlZTjZxQmhnenFHVmJPcGFabUl1UlNMbUl1eHVIRGxCcTVjajVlY05Rc0E2Wm5aT0hyeUFvNmV2R0JvYzNLd1I0UDZRUWlyRjRUUXVyVVJFdVNIdXNFQmNIWXEvUzlGaVdxeXBLUVVTVnR4SzJKLy92a3o2UC9kSHRYWHR3ZFNVek9NK3Yvem4rY3djK1lFQU1DNmRUc3hZc1M3a2puTUJiR3VyazV3ZXVCek9qdGJZM1k3NTVxT0sySnJEbjNtL2VCT2NQZTM2dHpidG0yVERTejc5ZXRuMWZ1VVZucDZPckt6amI5WDhQZjNoNk9qbzlucmtwT1RyVjVMbVlMWVd2ZS92dW9aeEJJUkVSRVJHV0VRUzBSRVZxVlFLREI1M0dBOFAzVTJkRG85TGw2NWdjMDdEbUJnbjQ2MkxvMm9YSG00dTZKRG02Ym8wS1lwQUVBVVJkeE9TY1hsYXpkeDVWbzhMbDI3aVN2WDQ1RnlMMTF5Ylk0bUQ2ZlBYY1hwYzFlTjJuMjgzRkUzMkIvMTZ2Z2pKRGdBSWNIK3FCdmt6NENXeUF5ZFRvL2s1RFJKZTNGbnhBcUNnS0xYREJVVUZFajZWU283UTlCcWFudHhjOXVjenBvMUNaTW0zZCt1ZjhLRWo3Rmt5UWFaT3N0LzVXNVpwS1h0c2NvODMzMjNHV1BIL3Rka3Y1K2ZwOG0rUC81WWJKVWFxSkxJdlI5RUtseE0vN3VYeHJadDJ5UnRnaUNnYjkrK1ZyMVBhY1hGeFVuYWlsc05Dd0FwS2RJWG01UlZXWUpZaGVzREw1elFaRm1oR2lJaUlpS2k2b05CTEJFUldWMUlzRCtHRHVpSzczLytBd0N3YlBWV1BOcTJHYnc5YTltNE1xS0tvMUFvNE8vakNYOGZUM1JzMjl6UWZpOHRBNWV2M2NMbDYvR0ZJZTMxZUNUSXJONEQ3bTl0L09EcVdhQXdvQTBKRGtCSUhUOEd0RlRqSFQwYWc5YXRSeFU3YnVMRTJaZzRjYlpzMy92dmo4T01HZU1NendzS2RKSXhENjUyMWV2MXN2T1VaR3ZpbzBmUHk3WjM2TkJjdHIyNlNVZ3dIU1M1dTd2QzNsNWRnZFdRTFluYWZNTmpoY3I4U3RDUzBHZzArTzIzM3lUdGp6enlDSHg4ZkV4ZVY2dFdMYmk0dUpUb1h2bjUrYVZhcFhyejVrMUpXLzM2OVl1OVR1NWVUWnMyUmYvKy9TMjY3NElGQzVDUllienF2eXhiTlN0VTk3Ly9lUERmazRpSWlJaUlHTVFTRVZFNUdmbDBMK3crY0FLSnQrL1pEWjJZQUFBZ0FFbEVRVlFpTzFlRHhTczI0cjJwbzIxZEZwSE5lYnE3b1cxMEpOcEdSeHJhTXJOemNQVjZQSzVjajBmc3pTUmN2NW1FdUJ1SnlNN1Z5TTVSRk5BZU9Xa2M1TlJ5ZFVaZ2JWOEUrWHNqc0xZUEF2MTlFQlRnZzhBQWI3ZzRXKytYMjBUVmpZT0RjZWhYWEJCcjZtaEdTNFBZL0h3dHpweTVJbWtQRHZZcmRndmxraGd4NG5HTUdQRzRwTjNmdnlkdTM1YmZQbFFVanhZN3J5aUttRFhyTzVOblZMN3h4aWlvMVNxemN5UWttQTZ0dUMxeHpTSVc1QmtlSzlUV083ZDF4NDRkeU1xU3JzNGNPblNvMmV2ZWVlY2RUSnMyclVUMzJyOS9QenAyTEg3M0Y0MUdnNlNrSk1QelU2ZE9TY2E0dTdzak5qWlc5dnFnb0NEWTJkbkpCckdkTzNmR2h4OSthSGkrZE9sU3hNYkc0dU9QUDVhTVhiWnNtU1NJTGRPS1dBYXhSRVJFUkVRbU1ZZ2xJcUp5NFdDdnhxdmpuc2FiTTVjQUFIYnZQNDQrWGR1Z2RWUWpHMWRHVlBtNE9qc2hxa2tZb3BxRUdkcEVVVVR5M1hURTNreEU3TTBreE41SXhMVWJpWWk3ZFJzYVRaN3NQT21aMlVpL2VCMHhGNjlMK21xNU9pTXdvRENZclIzZ2phQUFYd1FGZUNNd3dJY2hMUmtaT3JRbjFxNmRWZXc0VVJSTmJ0RmJWaU5HdklzMWE3YVh5OXh5TEF0aTcvL29WTllWc1dmT1hFRmVualNzZVBUUktJdXV0N1U3ZDFMeHpqdnkyd003T0tqeHpqdi9WK3djNW9KWWM5c1NQK2p3NFhPNGRFbTZ0V3RaTkd3WWd0YXQ3NzlRWnZWcTZkYTIxaUFYa05kWUQzNCtDZGI3RmNXUFAvNG9hYk96czhNenp6eGp0WHVVMVA3OSs5R2pSdyt6WXhZc1dJQUZDeGJJOWwyN2RnMzE2dFdUM1pxNGFKVnZmbjQrWG43NVpYejk5ZGNBZ096c2JIejU1WmRHWDYvejhxVGZSNVFsaUlYeWdYODN2ZlRySnhFUkVSRlJUY1lnbG9pSXlrMmJGbzNRcFVNTDdEbHdBZ0R3eGRjL1lma1gvNEY5TWF0a2lLaHdhMk5mYjNmNGVydWpUWXY3TDJEUWl5THVKS2NpOW1ZU3J0MUlRTnlOd2hXMHR4SnZJemZYOUNxVTlNeHNwR2RtSStaU3JLVFB6Y1Vadmo0ZThQUHhnTCtQWitGamJ3LzQrM3JDMThjVDdtN081UmE0VWRXazFSYWdZY05CYU5BZ0dGMjd0a2EzYm0wUUhSMEJwVkt3ZFdtbDh1QTJ1SHE5WG5hbHAvR0tXUG1Wb0pZR3NVZU94TWkyVjVWdGlXL2R1bTJ5ejlJemJzMnZpUFcyYUk3bHl6ZGg2ZEtmTFJwcnFZa1RoeGdGc1NOSHZtZlYrWXN3aUMxZjJkbloyTGh4bzZTOVI0OGU4UFUxZjE1MFplYm9XUGpDS2JrVnNUNCtQaEJGRVgzNjlNR2ZmLzVwYUYrd1lBRUtDZ3F3ZVBIOUYwOW9OTVk3YmdpQ0FKV0szNThURVJFUkVaVUhCckZFUkZTdUpvMGRoQ1BIenlNN1Y0T0VwQlNzL25FSC9tLzRFN1l1aTZqS0VoUUsrUHQ2d3QvWEU0KzB2QjhXaUtLSXRQUXMzRXBNUm54U011SVRrbkVyTVJtM0VsTVFuM1RIYkVpYmtaV05qS3hzWExsK1M3WmZyVmJCejl2REVORDYrWHJDNzkvZzFzL2JFMTRlYnNWdVEwclZ5OGFOZTNEOWVnS3VYMC9BNzc4ZkFsQjRybWVYTGkzUnJWc2JkT3ZXR28wYTFiTnhsWlp6Zm1CVnVOeHFXT0RoTTJKTkJiR1cvWGgxNk5CWjJmYU9IVnRZZEwydDNicDF4MlJmVUpCbElSZTNKcWJ5OVBQUFB5TTdPMXZTUG1MRUNCdFVZejFPVGs0QVlISkZyRUtod0xScDAzRGd3QUdqVmE5ZmZmVVZ2THk4TUhQbVRBRFNGYkZsT1IrV2lJaUlpSWpNWXhCTFJFVGx5c3ZERGMrUGVBSmZmdk1UQUdEdHBsM28xcmtWUW9MOGJWd1pVZldpVUNqZzRlNEtEM2RYTkcwVWF0UlhscEFXS0R6UDhtYkNIZHhNTUIyK3VEbzd3ZFBERFo0ZXJ2QjBkNE9YaDl1L3ovOTk3RjdZNStyc3hOVzExWURjS3NTMHRFeHMzTGdIR3pmdUFRRE1tREVPNzc4L3JvSXJLeDAzTjJmRFkwdUMyTEt1aVAzbm56T1NObmQzVnpScFV0K2k2MjB0UHQ1Y0VGdjhpbGhSRkpHVWROZGt2NlZiRXhPWnNtelpNdG4yL3YzN1YzQWwxdVhzWFBpMVNtNUZyTGQzNFVyeVBuMzY0SmRmZnNHVFR6NXBGTGgrK09HSDhQWDF4Zmp4NHlWZnc4cTBMVEVSRVJFUkVabkZJSmFJaU1wZC8xNGRzR1BQRVZ5NEhJZUNBajArWDdvZVgvejNaWVl4UkJXa3VKQTJNeXNIdDVQdjRYWnlhdUZieWowazNibUhPeW1wdUgwbkZXa1pXY1hlSXpNN0I1blpPWWk3bFdSMm5NcE9DVThQTjNpNDN3OW8zZDJjNGVyaUREYzNKOVJ5ZFlHYnF4UGNYSnpoNXVvRUZ4Y25DUHhhWVhYZHVyVXgyZGUwYVFPejExNitmQU4vL25uRTdCZzNOMmRNbWpTMFZMVUJoZWVNT2x0NGRyR1hsenVHRCs5amVMNTU4MS9Jek13eEd0T3laU05FUklRQUFIYnMrQnNwS1dreTlYNktSWXZXbTd6UHhJbXpNWEhpYkxPMVdCTEVwcWRuNGVKRjZibW1IVG8waHlCVWphMmR5N29pOXM2ZFZKT0JOOEFWc1ZRMkZ5NWN3TjY5ZTJYN0xBa2NaODJhaFlVTEY1Ym9ubkpucmxxYnE2c3JsTXJDcnpHbXRpWXUwcWRQSDN6MzNYY1lQbnk0SVhSMWRIU0VVcW1VclpVcllvbUlpSWlJeWcrRFdDSWlLbmVDSU9DMUY0ZGcvT3R6b2RmcmNmcmNWV3o5L1cvMDY5bmUxcVVSMVhnS2hRSnVyczV3YzNWR1dHaXc3QmhOWGo3dXBLVGlUbklxa3BMdkZmNTU1eDV1M3kxc3U1dWFBYTIyd0tMN2FRdDBoc0RYMHZwY25aM2c1blkvbkhWemNZYWJXOUZqRjdpNU9NTEp5UUZPRHZad2RMU0hvNk1qbkJ6dDRleG9ENVhLamkvNmtQSEhINHVMSDJUQzRzVS9tVndSV3VTMTEwYkF5NnRXcWUreGJObTdXTGJzWFl2RzFxdFhHNnRYenpROGQzUHJKQm56NXB1ajhmVFQzUUVBalJzUGtRMWlyY0dTSVBiUW9iT3lmMytkT2tWYnBZYUtZSDVGYlBGQnJMbHRpUUhMejRnbGtsUFNFUFZocWFtcFNFMjE3UCtva3VyZXZidmg4Ly92di85RysvYkczd3VQSFRzVzMzNzdMUUJnd0lBQjJMeDVzNkhQMC9QK1NuRlRXeE0vYU5pd1lZaU5qY1gwNmRQUnVuVnIvTzkvLzBQRGhnMWxRMXl1aUNVaUlpSWlLajhNWW9tSXFFSTBxQmVFd1U5MHh2ck51d0VBUzFac1JOdm9TUGg2dTl1NE1pSXFqb085R25VQy9WQW5VSDdMVVZFVWtaMmp3ZDNVZE54THpjUzl0QXpjVGMzQXZkVENQKyttcGlNMU5STjNVek9RbVowak80Y3BvaWdhenJBRnpJYzNjcFJLQVU0T0RuQnlzb2VqZ3oyY0hCM2c2R2dQSjhmQ3g0V0JyUU1jSEIyZ3RyT0RXcTJDV20wSHRVb0Z0Y3JPOEZobDkrOWp0UW9xbFFwcWxiSndySjBLS3BVZGxFcEZqUWg4TXpLeThlMjNHODJPOGZIeHdOU3B3eXVvSW1QSnlhbVMxYkFBMExCaFhjUGpoME5Zb0hCVnJUVllFc1FlT0hCS3RyMXo1Nm9UeEpwYkVSc2NYUHpSQThVRnNkeWFtRW9yTlRVVksxYXNzSFVaRm9tSmlaRzBOV25TeFBBNFBqN2VxTTljRUt0UUtPRGxKVjFKL3RaYmJ5RThQQndEQmd3d25HRXR0eUtXUVN3UkVSRVJVZmxoRUV0RVJCVm16RE45c1Avd0dTUWtwU0JIazRlNVg2M0ZKKytNcnhIaEJWRjFwbEFvNE9Mc0NCZG5SOVF0NXZ4bnJiWUFkOU15L2cxbTAzRXZMUVBwbVRuSXpNcEdSa1lPTXJLeUM1OW5aaU05TXh0WldUblFGN1A2MGh5ZFRtL1lOcms4Q1FvRjFHb1ZsRW9CU2tFSlFWQkFJU2lnRkFRSWdnS0NRb0NnRktCUUFFcUZVTGdGcmFGZmdDRGczejhMeHk1cU5MSmM2eTJ0WmNzMnlnYWREM3I3N2JGd2NYR3FvSXFNWGIxNlM5SW1DQUxDd3d1RFdGRVVjZTlldW1TTWo0OTFndGlpYlVQTmtRdGlYVnljMExKbEk2dlVVQkhLZjBWczJiY21UazcrdzJ5L2owLzNNczAvZXZRVG1EUG5WYk5qcGszN0FpdFhiaTNUZmNwaTVicmZzR0xkOWdxOTUrNmZ2NnpRK3oxczRjS0Z5TTdPdG1rTmxqcC8vcnlrN2NFZ05pRWh3YWd2SUNEQTVQZk1vaWdhZ3RiU3VIRGhnbUh1RXlkT0lDb3FxdFJ6RVJFUkVSR1JNUWF4UkVSVVlSd2M3UEg2Uzg5Z3ludUZXOFlkUG5FZU8vY2NRYS9IVEo5VlNFVFZpMHBsQjM4ZlQvajdXTGJpVFMrS3lNN0pMUXhwTTdQL1hSMmJnNHlNN0grZjV5QXpLd2U1bWp4azUyaVFrNXVIWEkwR09UbDV5TW5WUUpPWFg4N3YwZjA2clhxdlNwako2WFI2TEZpd3p1eVl1blVETUdIQzRBcXFTT3JhdFhoSlc5MjYvbkJ3VUFNQTB0SXlKV2VUT2ppb3JSWWNGN2NpVnFmVDQ5Q2hzNUwyOXUyYldiU2F0cktJanpjZHBKWTFpRlVvRlBEMUxmdUtXTzl5M25IRHdVRmQ3RDJLUHU1c3BYbVQrbmdPZllvZmFBVVZIZmpLeWNqSXdPZWZmMjdyTWl3bXR5SzJhZE9tQUFDZFRvYzdkNHhmOEJBWUdGZ2hkUkVSRVJFUmtYVXhpQ1Vpb2dvVjFTUU0vWHM5aXMwNzlnTUFGaTcvR1MyYk40UzNaK25QRWlTaTZrdjQ5NHhZVjJjbkJBYVUvTnhJdlY2UFhFMStZVWlyMFNBM0p3ODVtanprNUdpUWsxc1kzT1pvOHBDYmt3dHRnUTc1K1Zya2E3WEl5eTlBdmxhTC9ILy8xQllVRkQ3TzEwS3IxU0kvWDRjOHJSYjUyZ0xrNStXWGFkVnVSY25LeW9HcnEvVDhWR3VLaTB1RXZYMjdjcjNIZzI3ZTNHWVUvRjIrZkVNeXBuSGorb2JIaVluU2N4V0xRcjgyYlJvakxhMFBkRG9kMXE3ZEtSa1hIUjJCUm8zcUFRQmlZcTdoeEltTGtqSEZoYWtuVGx4QVZwWjBSZkZqajdVeWUxMVpPRGhJejJQUE0vT2lBYm54ZGV2NjQrTEZud0VBNmVsWnN1OERBTmpicStIajQxRnNUUWtKMG4rSElsNWV0YXBVS0YyWlJUVU9RMVRqc0FxN242M0QyTGx6NTViNGJOZml6cnNHZ0tpb0tKdzZKVjNKYnNtMTVqdzhwN2UzTi96OUMzZVZ1SGJ0R25RNjR4ZU5CQVVGbGVsK1JFUkVSRVJrR3d4aWlZaW93bzBmM1IrSGpwL0Q3ZVJVWkdYbjR2T2w2L0hoZjU3bkZzVkVaSFdDSU1EWnlRSE9UdVY3L3AxT3AwZCtmZ0VLOUFYUTY4Vi8zL1Qvdm9uMy94UUwyMFFSTXYxNjZQV0Y3VGhScnVWV1d4Y3Z4a25hbWpTNUg4UmV2NTRnNlM4S2NrZU42b3RSby9vaVBUMUxOb2dkTmFvdkprOGVCZ0Q0NUpNVnBRcGk5K3c1SnR0ZW5rR3N1ZERWMHZGNWVWckRZM1BudzlhdTdXM1IvK1htVnNSYVkxdmlpcWJUNmZIcnIvc1JIbDRIRVJFaHRpNm5Sa3BJU01DY09YTnNYWWJGN3Q2OUs5bDZ1R2cxTENDL2JYSDkrdlVsYlVSRVJFUkVWUGt4aUNVaW9ncm41R0NQMXlZTXhSdi9YUUlBT0hqa0xQN2Nmd0xkT2tiYnVESWlvdEpSS2dVNE9xb0JXR2tyMGhQM3JETlBEU01YeERadUhHcDRMTGQxY1hDdzhibkdwb0pMdFZwbGVQenc5c1pGaWp1alVTNklkWE56UnF0V2tXYXZxMHh1M2JwdHN1LzY5UVFvRkdVTGxjK2V2U3FaWS9ic1YvREdHNk5LUEZkS1NocVdMOStNbXplVHNHREJHMldxUzg2ZE8vZXdiTmxHTEYzNk0yN2NTTUtvVVgyeGN1VUhWcjhQRmUvbzBhUEl5U25mczhDdDZlVEprNUsyRmkxYUdCN0xCYkZoWVdFWVAzNDh6cDQ5aXdNSERoajFSVVpHb21QSGpoYmZmKzNhdFVoUE56NHZlL2p3NFhCeGNZRzNkOGwzbnlBaUlpSWlJdE1ZeEJJUmtVMjBqbXFFeDd1MXhiWmRod0FBODVmOWhPaW1ZZkJ3ZDdWeFpVUkVWRlZkdWlUZG1yaFpzL3RiczE2L0xoZkUraGs5ejgzTms1MWJwYnIvbzVOV1d5RHBWeWdVVUNvRnMvWEpuUThiR2hwWTdIV1ZpYm56WWN1TFV5bFd0SThlL1Q3V3Jmc2RlWG41RUFRQlU2ZU9RTDE2dGExVzA4YU5lL0RkZDF1UW4zOS90ZkRhdFR2eHlTY3ZJNkFVMjZoVDJVUkhWNjBYOHgwN0puMVJ4b1B2dzRrVDBtMFJHalpzaUNWTGx1Q2pqejZTQkxGOSsvYkZwNTkrYW5pK2FORWk3TjY5Rzk5Ly96M1VhdWtMaExadjN5NEpZdWZNbVdQWUdwbUlpSWlJaUt5bjZ2ekVUMFJFMWM2RTU1NDBuQTJia1ptTitjdCtzbkZGUkVSVVZkMjRrU1E1dTlUZVhvM0l5UHNyWXVWV3pEWm9FR3owWEtPUlh4RnJiMzgvekpCYkVXdEptRHB3WUJkSjI4bVRsL0R6ejM4V2UyMWxZVzVGYkhrcFRSQzdhdFd2aHRYTmVyMGVDeGV1czJwTnQyL2ZNd3BoQVNBL1g0dEZpOVpiOVQ1a21hQ2dJUGo1K1JVL0VNQ1NKVXVnVUNnc2ZwTTdIeFpBaWVaNGVNdnU0b0xZZmZ2MkdmV0Zob2FpVnEzQzc1bFRVcVJuTEJldFlzM0t5c0t3WWNNd2FkSWtiTml3QVU4OTlSVHk4NlZmMDNKemN5VnRqbzZPc3U4bkVSRVJFUkdWRFlOWUlpS3lHUmRuUjB4OWNhamgrWjZESi9IWFFlbFdiVVJFUk1VNWMrYUtwSzF4NDFDamMxdVBINzhnR1JNV1poekVtbG9SNit4OFB3d3NLSkN1aUMzdWZGZ0FtRDU5ck95NHFWTS9sNFI2bFZWVldSSDdzRysvM1NRSjZzdkRraVViVEg0TVVmbHEyYktsNGJHbnA2Y05LeW5lNGNPSGpaNDdPenVqWWNPR0FJQ3JWNjlLem85OThIMlRDMks5dkFyUFZoNDBhQkRXcmwxcmFOKzZkU3VHREJraStab2x0NDB6ZzFnaUlpSWlvdkxCclltSmlNaW0yclZxak82ZFd1R1B2VWNCQVBPV3JrZVRScUh3OG5DemNXVkVSTldMU21XSDRjUDdsT2lhdi84K0xYdXVhaEVmSHcvMDdQbElpZVpNVGMzQXRtMEh6STdwMGFNdGZIMkxEMUllREVmbGd0am82QWpENDZTa3UwaEt1aXNaRXg1ZTEraDVkclowcFJnQXVMZzRHUjdMYlUxYzNQbXdBRkN2WG0wTUh0d05hOWZ1TkdxUGkwdkVOOS84Z29rVGh4UTdoNjFWbFJXeEQwdFB6OEtLRlZzeGFaSjEvbzU5ZkR5UW5Kd3FhYjk3TngyclYyL0RDeTg4YVpYN2tPV2FObTJLYmR1MkFRQSsvdmhqakI4LzNzWVZ5VXRNVEVSc2JLeFJtMXF0UmtKQ0FvS0NnckI5KzNiSk5lM2F0VE04TmhmRXpwczNEeDA3ZGtSYVdwcWhiOU9tVFJnMWFoUldyMTROUVNoOExmN0RLMklGUVpEZHdwaUlpSWlJaU1xT1FTd1JFZG5jeS84M0NNZE9YMFJxV2lZeU1yTXhlOEgzbVAzdWVNazJia1JFVkhyMjltcXNYajNUNHZFcEtXa0lDek1mSnMyZE93VWpSejVlb2pwbXpseG1Ob2l0VmNzRm16Yk5nNk9qZllubVBYdjJxcVN0YmRzbWhzY25UbHlVOUx1N3V5SW95TmVvemRTcXlRZURXTG10aVMxWkVRc0FVNllNbHdTeEFQRDU1OTlqd29UQmhxREVXa1R4cUtUTjM3OG5idCsrWi9INEIxV1ZGYkVxbFowa01GK3dZQzBtVG56YUt0OWY5TzM3S0xadTNZZVVsRFJKMzVJbEd4akUya0NEQmcwQUFDTkhqa1NuVHAxc1hJMXA1OCtmbDdTbHBxYWlWNjllMkxkdkg5YXRrMjZqM2JWclY4TmpjMXNUTjJuU0JKczJiVUxQbmoyUmwzZC9aZllQUC93QVYxZFhMRjI2RlBuNStkRHI5VWJYT3ppVS9jVU9SRVJFUkVRa2owRXNFUkhabkp1ck05NmM5Q3orOCtGU0FNQ1JrK2V4Y2Z0K1BQbDRSeHRYUmtSVWM3Mzk5bUtrcFdXYTdPL1FvWG1KUTlqOGZDMisrc3I4ZWVEUFB0dTd4Q0VzQUJ3N0pnMDMyclJwYkhqODExL1NNeG1iTnc4REFIVHYvaEoyN1RvczZYOVFodzVqemZaYkdzUzJhZE1ZVVZIaE9IbnlrbEg3MWF1M3NIUG5QK2pkdTcxRjg5aEt1M1pORVJFUll2VjVmL3JwRCtoMGV0bSswZ1N4VHp6UkViLzhzdHVvN2RLbEc5aTkreWk2ZG0xZHFob2ZaRyt2d3VqUlQyRHUzTldTdnVQSEwrRHc0WE5sdmdlVlRJTUdEZURyNjR0NTgrYkpocFZGNnRXcmh3RURCcGpzejhqSXdPN2R1MDMyUDZ4MjdkcG8zZHJ5ajZtdVhidGk3Tml4V0w1OHVWRjdURXdNdW5mdmpwTW5qWS9wOFBQelE3Tm16UXpQemEySUJZQk9uVHJoMjIrL3hZZ1JJNHpHbkRsekJoa1pHWklRRm1BUVMwUkVSRVJVbmhqRUVoRlJwZEEyT2hJRCszVEV4dTM3QUFCTFZtMUNkTE13MUEzeXQzRmxSRVExejhtVGw3QnMyVWFUL1haMlNpeGE5R2FKNS8zZi83WWhNZEYwUUFJQXp6OC9zTVR6Wm1YbDROS2xHNUwyeFl0L3hQejVyME90Vm1IbnpuOGsvUzFhUkVqYVNzdlNJQllBbm51dUgxNTlkYTZrL1ljZmRsVDZJUGFycjk0cWwzbnQ3UDR3MmZmZ0Z0U1dHanUydnlTSUJZQnZ2dm5GS2tFc0FJd2JOMGcyaUFXQXI3NzZDZmIyS3F2Y3A5b1RCS0FvSE5RWEFFTHBmazBSRmhhR1JZc1d3ZHZiMjJ3UTI2dFhML1RxMVV1MlQ2dlZvaytma20zaG5weWNqRmRlZWNWbzFXcHhsaTVkaXR1M2IrUFhYMzgxYWo5eDRvUms3S0JCZzR4V2NSY1h4QUxBOE9IRGNmejRjY3liTnc4QU1HYk1HQ3hac2dScXRScUppWW1TNjh0OFBxenVnZFhuZ3VWZkM0bUlpSWlJYWdMcjdudEZSRVJVQnVOSDlVZWRRRDhBaGF1bVB2ejhmOURLYlA5SVJFVGxhL0xrT2JLcnB1NzNEMFB6NXVFbG1qTTlQUXZUcHk4eU82Wmp4eFpHNTdwYTZ2VHBLN0wxTGwzNk14NTdiRHpPbkxraVdZRUtGSzd1dEphU0JMR0RCM2VUYmQrOGVhL0pWYUhWV1VHQnp1ejdYWm9Wc1gzNmRFRHQyajZTOWw5KzJTTzduWEJwaElmWFFlZk8wYko5NjlidFJGcGFsbFh1VTkwcDdPNnZnQmZ6ODh5TU5DOHdNQkNEQnc4dVV5MHZ2UEFDZHUzYVZhSnJ0Rm90QmcwYWhOT25UMXQ4aloyZEhkYXZYNCsyYmRzV08zYklrUHZuR3VmbDVTRXJ5L2pqU3FGUVNJSllBUGowMDAvUnExY3ZmUDc1NTFpK2ZMbmhETmljSE9uMjYyVmRFU3RxTmZmclVmR3NXU0lpSWlLaUIzRkZMQkVSVlJvTzltcTgvZXBJdlBTZmVkRHA5TGh5L1JaV3J0Mkc1MGYwczNWcFJFUTF4dkxsbTdGMzczR1QvWUdCdnZqZ2cvRWxudmU5OTViZ3poMzVjMG1Mekp3NW9jVHpBb1Zud1Q3M1hEK3NXTEZGMG5mdzRHbTBiajBLb2loSytqcDBhRjZxKzhteHM3UDhSNnZBUUY5RVIwZmcrUEVMUnUxcGFaazRlZklpV3Jac1pMVzZxb0xjWFBQaFcybUNXS1ZTd0toUmZmSEpKeXVNMnZQeThyRnExYS95RjVYQ3VIR0Q4TmRmMHMrWDNOdzhiTjc4bDlYdVU1MHBWR3FJK2JrQUFGR2JDNFdEczAzcW1ESmxDbGF1WEZtcWE5UFQwOUc1YzJkczJMREI0cFd4VGs1TzJMSmxDOXExYTRlclY2Vm5YQU5BUkVRRXVuVHBZbmd1dHhyV3pzNE9NMmZLbi8vZHRtMWJwS1dsWWNhTUdZYTI1R1RwT2MvcDZlbVlNV01HSG4vOGNiUnAwOGFpK2gvRUlKYUlpSWlJeURRR3NVUkVWS21FMXcvR2M4ODhqbS9YYkFVQWZQL0xMclNOamtUVHlQbzJyb3lJcVBwTFNycUxhZE8rTURzbVB2NE91bldiZ09lZTY0ZG5udWtKZDNmWFl1ZmR2SGt2Rml4WVozWk10MjV0VEs0dUxJNVNLV0Q1OHZmZzV1YU0rZlBYU3Zyejh2SWxiYUdoZ1FnTTlDM1YvZVNVWkVVc0FIVHQybG9TeEFMQWdRT25hbUFRcXpIYlg1b2dGb0JzRUFzVWJrOXNMUU1IZG9HcnF4TXlNNldyRElzTG1PbGZqczVBZGpvQVFNeTZCN2g2VitqdDlYbzlYbnp4Ulh6enpUZVNQbDlmWDZqVmF0eTZkVXZTTjJEQUFHemF0TW53UEMwdERiMTc5OGJDaFFzeGJ0dzRpKzd0NCtPRDdkdTNvMTI3ZHJoNzk2Nmt2MlhMbGtiUDVZSllyVmFMRHo3NHdLTDdtWktTa29JUFB2Z0EzdDdlcFF0aU14K28zY0dsVExVUUVSRVJFVlUzM0pxWWlJZ3FuV2VmN0lZbWplb0JBRVJSeEt3dlZ5TTd4L3d2YVltSXFPd21UWnFOMU5TTVlzY2RPblFXRXlaOGpJQ0FYbmptbWVuNDdiZURKcmVXdlhneERpTkh2aXU3SXJXSVVpbGc5dXlYUzEwM1VMZzk1NWRmVHNNNzcveWZSZU43OVdwbmVQellZNjB3ZEdoUERCblNRM1pzV0ZnZERCM2EwL0FXSE93bkdWUFNJTFpqeHhheTdXZk9YQ25SUEJWSm9XaGwxYmVzck1Md01pc3IxK3g5U3h2RU5tcFVEMUZSMGkyMEwxeUlMZFY4Y3B5Y0hQRGtrNDlaYmI2YVNIRDFORHpXcHlWVjZMMXpjbkl3Yk5ndzJSRFd6czRPNjlhdGs5MzJGd0MrK3VvcmVIaDRHTFZwdFZxTUh6OGUvZnIxUTN4OHZFVTErUG41bWJ6SG1qVnJNSGZ1L2ZPa3paMTlhMHY2OU51R3g0S2JwNW1SUkVSRVJFUTFENE5ZSWlLcWRBUkJ3UFJYUnNMSm9mRE1zS1RrZTFpd2JJT05xeUlpcXQ3Ky9QTUlObXo0czBUWGFEVDVXTGR1Si9yMGVRVjE2dlRGbTIvT3gvbnoxdzM5NTg1ZFE5ZXVMeUlqSTl2c1BHKzhNZHBxcTBCbnpweUFqejU2cWRoeER3YWhiNzg5Rm12WHpzSjc3NzBnTy9hbGx3Wmo3ZHBaaHJjMmJScEx4cFEwaUpXYkF3QXVYYnBSb25tcWc4eE0weDhmU3FVQWUvdlNiM1g2N0xPOVMzMnRwVWFNZUx6YzcxR2RLV3JkRHlIMXFRa1ZkdDlyMTY2aFhidDJXTDkrdld6LzdObXpqYllGZmxoQVFBRG16NTh2MjdkMTYxWTBidHdZaXhZdFFuNitkRVYrRVoxT2h4RWpSdURTSmVrWjFrV21UWnVHWmN1V0FhakVRZXdELzI0S0JyRkVSRVJFUkVZWXhCSVJVYVVVNE9lRlYxNFliSGkrWTg5aDdOcG4rc3hDSWlJcW02NWRXK1BJa1ZXWU1HR3dSZHNOUHl3aElSbWZmcm9La1pGUG8yM2IwZmo0NCsvUXFkUHpTRWlRbmtmNG9NaklVTHovdm53QVdsclRwNC9GdkhsVHpZNlpNbVV1L3ZubmpGSGIvdjBuWmNjK0hCSnJ0UVdTTVNwVnlVNTk4ZmYzUXExYTBpMDhFeE5OQnkwRkJUcnMyUEUzNXN6NUh6NzdiQlYrL1hVLzh2TzFKYnB2WlNTM3JXOFJSOGZTcllZdE1teFlieWdVQ2dDRllYbnYzdTJ4YXRWL3l6VG53N3AxYTQyQUFPUHRkSDE4UEJBU1V0dXE5Nm11Qk0vN0s4d0xFazBIa3RhMGR1MWF0R3JWQ3FkUG41YnRmL0hGRnpGMXF2bXZJUUF3WXNRSVRKa3lSYll2UFQwZGt5Wk5Rbmg0T0pZdFc0YUNBdU92RzZJb1l1ellzZGl5UlhxMjljUEdqeCtQOWV2WHkyNWZYQmtVSkZ3MFBCWTgvVzFZQ1JFUkVSRlI1Y01nbG9pSUtxMmVYVnFqYy9zb3cvTzVTMzdBcldKK29VOUVSS1hYcWxVa0ZpLytEeElTZnNPcVZmOUZwMDZsTzdQMThPRnptRDU5RWU3ZE03L05zWnViTTlhdCs3aE1LeDVObVRMbFdRd2ExTlZrLyszYjk5Q2x5M2lzV2JQZDBMWnYzd25KT0VFUTBLSkZRNk0ydVNCV3JWYVZ1RVpQVHpkSlczSnlxdXpZZmZ0T0lEejhTZlR1L1RKZWYvMUx2UEhHZkR6eHhLdG8wR0FnOXV3NVZ1SjdWeWJtZ3RqU2JrdGNKQ2pJRnkrL1BCU0xGcjJKeE1RZDJMNTlQa2FPdE80S1ZrRVE4T3l6dmVIazVJQmh3M3BoNjlZdmtKRHdHM3IxZXNTcTk2bXVCTzlnUUNnTXkvWDNFaUJxTXN2dFh2SHg4ZWpmdnorR0RSdUcxRlQ1ejdWaHc0WmgwYUpGRnM4NVo4NGNEQnc0MEdSL1hGd2N4bzBiaHlOSGpoamF0Rm90Um80Y2lWV3JWbGwwRDcxZWp4RWpSaUFrSkFTaUtKYnBiZlRvMFpMNXg0NGRDMUVVTVduU0pJdmY3eUppYmliMHFZbUZUd1FCZ2s5Z2llY2dJaUlpSXFyT0dNUVNFVkdscFZBb01QWEZJZkQxZGdjQTVPYm00NE81SzZyRjZoOGlvc3JNMGRFZUkwYytqci8rK2hvWEwvNk0xMTRiQVMrdldsYTloNTJkRXV2WGY0SW1UZXBiZGQ0aUZ5L0dZZXZXZldiSDVPWGxZOFNJZC9IUlI4c2hpcUpzb0JrZVhnY3VMazRQWFNmOWY2aWtZYkpHazQrRUJPbnExOXpjUEVuYjBhTXg2Tmx6SXE1ZmwyN2JldlBtYmZUcDh6S09IVHRmb3Z1YmtwUjBGM3YySE1PU0pSc3dlZkljZE8vK0Vtclg3bzJjY2p5cjNkeTV4TTdPWlF0aUFlRExMNmZocFplZWh2ZS8zMCtVaDdmZUdvUGJ0M2ZpKys4L1F0KytqNVo0cStxYVRLRlNRZkFxV2owc29pQk9mcFdxTlp3NWM4YnNDdFFCQXdaZzVjcVZFQVRMZjFVaUNBSysvLzU3OU81dGVodnM1NTkvSHUzYUZaNUxuWktTZ3Q2OWUyUE5tald5WTk5Ly8zM1p1YlJhTFRac0tQNm9qcnk4UEdpMTBxOVJTVWxKbURGamhtejRXNjlldldMbk5hVWc3aFNBd2pQQUJhOEFLT3lzLzhJYUlpSWlJcUtxakVFc0VSRlZhbTR1em5odjZoakRMOFN1WEwrRnIxWnVzbkZWUkVRMVIzaDRIY3laOHlyaTQ3ZGp6Wm9QOGVpalVjVmZaSUhISCsrQURoMmFXMlV1T2ErODhwbkZMOXpSNlhUWXQrOEU0dVB2U1BwYXRZcVV0T1hsU2M5OGRIQ3dQSHdvS0tkcXo5d0FBQ0FBU1VSQlZORGhuWGNXeTg2ajAra2tiVysvdlJnYWplbHpKaldhZkx6enpsY1czMXNVVGZjSEJQVENZNCtOeDRRSkgyUCsvTFhZdGVzd2NuSTBaVjZaYW82NWxkUGxlVjlyOHZLcUpRbnN5WExLNEFqRFkrM2xmOHJ0UHIxNzk4YUlFU05rKzhhT0hZc05HelpBcFNyNTZuWkhSMGRzM3J4WmRtNC9Qei9NbmowYkFIRGp4ZzIwYU5FQ2YvNHBmeDUzbno1OThQNzc3MlBkdW5WbzBxU0pVVjlFUklUSk0ya2Y5TzIzMzBLdFZrT2xVc0haMlJsdWJtNXdkSFJFUUVBQVB2amdBNGd5WHdDYU55LzkxMkx0bGZ2L1hnLytPeElSRVJFUlVhR1NIV1JFUkVSa0E0MGpRdkQ4aUNmdzlhck5BSUNOMi9laFJaTXdkR3BYZnIvQUp5SWlZL2IyYWp6N2JHODgrMnh2bkR0M0RlKzhzeGdiTis0cDlYeWJOKytGdjM4dlBQMTBkNHdaMHc4ZE83WXduT1ZaVmw5Ly9UTjI3clFzekhGMWRjTExMdy9GOU9ueVc1SDI3dDFPMGlZWGloWVh4SDc4OFhmNDdydk4wR2p5RVJlWGlPenNYTmx4Ym03T2tyWURCMDZablJ1UW5tK2JrNlBCRHovc1FHeHNBdUxpRWhFYm00aTR1RVRFeDkrQlRxY3ZkcjRIRmEwa0hUNjhUNG11SzA3UnVicEpTYWJQeGEwcVFTeVZqVjFJSkxRbmRnT2lIcnJFeTlDbjM0RlF5N2RjN3ZYRkYxOWcrL2J0UnVldFRwOCtIUjk5OUZHWjVsV3BWRmkxYWhWQ1FrSXdhOVlzNlBXRm4yZHo1ODZGaDRjSEFDQTRPQmdSRVJHNGRldVc1UG9XTFZwZzNicDFVQ2dVY0hOenc5YXRXOUc2ZFdza0p5ZkR3Y0VCNjlldmg3T3o5T3ZEdzdwMzd3NEFLQ2dva0p4TEs4Zk56UTFkdTVyZXh0MGNmZm9kNkJLdkZENVJDTENySjMzaENoRVJFUkZSVGNjZ2xvaUlxb1NoQTdyaTFOa3JPSFE4QmdEdzZhTHYwYUJlSUdyN2U5dTRNaUtpbWlNMk5nRmJ0dXpEVHovdGtqMVB0YVN5czNPeFlzVVdyRml4QmZYckIrRzU1L3BoOU9nbkVCenNWK281WTJLdTRkVlg1OHIydWJnNElTdkwrRHpTQ1JNR3c5blpFVC85dEVzeTNzNU9pYjU5SDVXMFoyWm1TOXFLQ3d5VGt1NGl3WUp6em9PRC9TVnRwUW1vOVhvOW5uOStab212azFPcmxnc0FZUFZxNjh6M3NLdFhwYUZVRVFheE5ZUEMwUm5LMnFIUXhWOEJJQ0x2NkNZNGRudWhYTzdsNWVXRjk5NTdENU1uVDRhYm14dVdMVnVHcDU5KzJpcHpLeFFLekp3NUU5MjdkOGZJa1NQUm9FRUREQjgrM0tqL2YvLzdINW8xYTRiazVQdGZEeG8xYW9SdDI3YkIxZFhWMEZhM2JsMzgrT09QNk5HakI3NzQ0Z3MwYmRyVW9ockN3OE1SR0JpSStQaDRpOGEvOWRaYkZnVzhjdktPYmtMUnRzVEsycUZRT0pSdUhpSWlJaUtpNm94YkV4TVJVWlVnS0JUNHp5dkQ0ZTFaZUVaaGRvNEcvNTIzRXRvQzZSYU9SRVJrSFNrcGFkaTA2Uys4OHNwbmFOeDRDT3JWNjQ5WFh2a01lL2NlbDkzZXNpeXVYcjJGZDkvOUNpRWgvZEN6NTBUODhNTU9zOXZ4eWtsTnpjQlRUNzBoZTg0cUFLeGYvd2ttVHg1bWVPN2dvTWJVcVNPd2N1VldwS1NrU2NaMzd0d1M3dTZ1Um0xNnZSNjNiOStUakMxdVc5cVdMUzNic3ZPUlI1cEkyaXpaRHZyaDYxeGNuQ1MxbDViY0tsMXJ5Y3JLd1o5L0hqWFpYeDdudWo0Y3hwY1hVeCtISkUvVnFJM2hjY0cxWTlBbHg1WGJ2U1pNbUlDbm4zNGF4NDRkczFvSSs2RE9uVHZqOU9uVFdMNTh1YVRQMzk4Zml4Y3ZOanlQam83RzNyMTc0ZTh2ZlJGRzU4NmRzWHYzYm93ZlA3NUU5Ky9Rb1VPeFl3UkJ3SXdaTS9EbW0yK1dhTzRpdXVSWUZGeTdmNjYycWxIYlVzMURSRVJFUkZUZGNVVXNFUkZWR2U1dUxuaDN5bWhNZVc4QjlLS0lpMWR1NEp2Vm0vSFNjMC9hdWpRaW9pb3ZNek1IWjg1Y3diRmo1M0gwYUF3T0hUcUxpeGZMTHdneFJhL1g0L2ZmRCtIMzN3L0IzZDBWenp6VEUyUEc5RWViTm8zTlhxZlI1S05mdnltNGNDRld0cjlidHpibzA2YzkrdlJwRDYyMkFJc1gvNGl4WXdmQTI5c2RzMmV2bEwxbXdJRE9rcmI1ODljaVBUMUwwbDVjNk5tclZ6c2NQWHErMkFCNzFLZ25KRzB6Wjc2STNidVB5cDRwQ3hSdThmdkJCeTlLMm9PRC9aQ1dsbW4yZnBad2RuYTBlR3h5Y2lvT0h6NEhEdzgzdUx1N3dOWFZHUzR1am5CeWNvQzkvZjN0bTNVNlBVNmV2SWpYWHZzY2QrNUlnKzBpZ1lIVzM1NzI5T2tySnZ1c3REczJBT0RzMmF2V202d0dFUHlDSWZnR1FYL25GZ0FSZVljM3dLbnYxSEs1bDBxbHd2cjE2OHRsN2lMdTd1NXdkNWQvSWNIZ3dZUHgxRk5QUWFGUVlNV0tGV1pYcEZvU3FqNnNkKy9lT0hMa0NFUlJoRUtoZ0ZLcGhMMjlQWnljbk9EajQ0TldyVnBoMkxCaGlJZ28vWm11ZVljMm9HZzFyT0FiRE1FdnVOUnpFUkVSRVJGVlp3eGlpWWlvU21uV3VENmVHOVlIeTcvZkJnRDRjZk1lUkRVT1EvdlcwaFZFUkVSa1RLL1g0OWF0TzdoMkxSNlhMOS9BeFl0eHVIZ3hEbWZQWGtWY1hLSlZWN2txRkFyMDY5Y1JzYkdKT0gzNmNxbm1TRXZMeEpJbEc3Qmt5UVpFUm9aaXpKaCtHRG15TC96OFBJM0c1ZVJvTUhqd0d5YlBVbFVxQlh6MjJXVEQ4NFVMMzRCQ29jRHJyNC9FOTkvL0pyczFya0tod08rL0g4SzVjMWVoMTR2SXpNekcrZk94T0hYcWt1dzlpbHU1NmVmbmhlYk53M0R5cFB6MUFEQmtTQSswYjk5TTB0NnFWU1IrL2ZVTGpCNDlBL0h4ZDR6NkFnSzhzWHo1ZTdMWEJRZjc0Y3daMDZHakpYeDlQZEdzV1pqRjQ5UFNNdkhFRTYvSzlpa1VDcWpWS2lpVkF2THk4aTA2cXpZeU10VGllejhzSXlNYmFyWEs2UHplcTFkdjRiWFhQamQ1amFOanliWkN6c3ZMUjE2ZUZrNU9EckN6VXhyYTVzOWZpK1BITDhoZVk2MnprS3NmQmRUTk8wSHorL2NBQUYzQ1JSVGNQQXU3NEpKL2orZm82SWkyYmFVck5FdnpkOStzV1RNNE9GaC9pK3lpQUxZOFBoN0dqQm1ETVdQR1dIM2VJZ1UzejBLWGVQOXJtYnA1eDNLN0Z4RVJFUkZSVmNjZ2xvaUlxcHpoZzNyZzVKa3JPSDZtOEJkQW44eGZnNi9udlE1L0g4OWlyaVFpcWlJRUFISVpsUjZsUGx4RXI5ZWpXYk5uY083Y3RUSVVWcnlpQUhiR2pQRm8wYUloQU9EUFA0L2c4OCsveDYrLzdpOTEyQnNUY3cydnYvNGwzbnBySVRadG1vZkhIeTljSlhidlhnYjY5cDJNZi80NVkvTGFhZE5HR21vcHFuSGh3amVRbHBhSk45K2NMM3ROdjM0ZGNlUklEQklUVXl5cUx5eXMrTlZnWGJ1Mk5obkVqaDNiSHdzV3ZHSHkybTdkMnVEcTFZM1l1Zk1meE1SY2h5QW9FQmtaaXU3ZDJ4aXROSDJRcFdmdE9qaW8wYUJCTUJvMnJJdUdEVVArL2JQd3JhVGJHNGVHQmtHdFZpRS9YeXZwRTBYUjVLcGVVM3IwS1AxMnArUEhmNFMxYTNkQ0VBUUlnZ0tpS0JZYi9ucDZ1cFhvSGtlT3hLQmp4K2NCQUdxMUNvNk85c2pLeWpGN0g2dHU5V3pxTmxYMEVDTEJ0dzdzUWhxaElQWThBQ0R2d0E5UURweGU0ck5INjlhdGkzLysrY2NxTmExYXRjb3E4enpNeGNXbFhPWXRiNkltQzNrSGZqQTh0d3VKaE9CYng0WVZFUkVSRVJGVmJneGlpWWlveWhFRUFXOVBHWW5ucDM2SzFMUk1aR2JuNEwzWnk3RmcxbVRZcTFXMkxvK0lxT3pzRkVDK1RHQ3BCV0JmdWlrRlFjQ3NXWk13WUVENWJQWHA0dUtFVWFQNll2TGtZUWdQTi82bGZOZXVyZEcxYTJ0Y3Zud0RYMzY1Rml0V2JFRjJkbTZwN2xPM2JvQlJPSGY1OGcwY09uVFc1UGltVFJ2Z3YvK1ZidHNMQU5PbWZXRXlhSDNwcGFleGVQR1AyTHg1YjdFMUNZS0F6cDFiRmp2dXNjZGFZZEdpSCtIczdBQnZiM2RFUklTZ2RldkdHRHEwQjhMQ2lnOHk3TzNWNk5ldkUvcjE2MVRzV0FBSURqWStjOUxWMVFrUkVTR0lqQXhGWkdRb0dqVUtRZVBHOVJFU0VnQkJzRTV5cDFRS0NBME5OTGxGZEVsMDZoU04wTkRBVWw4ZkhSMkJ0V3QzUXEvWFExLzg0bHNBaFI4dkpiMkhuWjBTQlFVNjVPZHJaUVBvaDRXRTFDN1JQY3d5bFd2YlZkRWtGb0FxdWh0MDhWY2hhdk9oejB4QjdoOUw0UFQ0cTRDZ3RIVnBwTmNoOTQrbDBHY1dmdDFVcU95aGl1NXE0NktJaUlpSWlDbzNCckZFUkZRbGVicTc0WjBwby9ENmpNWFFpeUl1WDd1Sno1ZXV4NXVUbnVXV2YwUlU5YW1zSDhRQ1FQLytuZEN4WXd2czIzZWk5Sk04UUtGUTRORkhvekJtVEQ4OC9YUjN1TGc0bVIwZkZsWUhDeGUrZ1E4L25JQnZ2dmtGQ3hldXg0MGJTU1c2NTZ4WkU2RlMzZjh4cG0zYkpoZzU4bkdzV3ZXclpLeVRrd05XcjU0SnRjeUxkTzdkeThCUFArMlN2VWVEQnNIbzJmTVJIRGtTWTFFUTI2ZFBlM2g1MVNwMjNCTlBkSVJHYzdEWWNkYlN2WHNiT0RrNUlES3lIaUlqUXkxZUlWdFdZV0YxeWh6RUtwVUNQdjU0VXBubWFOR2laT2RmT2prNW9HUEhGaVcrcGttVCttYTNuSDVZNTg3UkpicUhXYVp5M3lyOHVqU0Zvd3ZVYmZzZ2IvOG1BSUF1OFJJMEI5ZkM0ZEhoTnE2TU5BZlhHbTlKM0xZUEZJNVZjMlV2RVJFUkVWRkZxYm92a3lVaW9ob3Z1bWs0L20vRUU0Ym5PM1lmeHFiZjl0dXdJaUlpNnhEdFRMeWdwSFNMU0kzTW52MXltYTRYQkFFZE83YkFGMSs4aGhzM2ZzWGV2ZDlnekpqK3hZYXdEM0ozZDhYcnI0L0N0V3Vic1c3ZHgzamtrYVlXWGRlNmRTU2VmcnE3cEgzMjdGZmc2bXA4ZjRWQ2dkV3JaNW84MzlUVDB3MkhEcTFFbzBiMUpIMlRKdytEUXFGQXExYU5pcTFKclZiaHd3OWZzcWoraXRhMmJSTk1tZklzZXZWcVYyRWhMQURVcng5VTVqa1dMbnhUOXR6YmtvaU9MbGtRKzMvL042QlUyd2FYNUQ0cWxSMG1UQmhjNG51WXBKRnZGbFZWKzBWcHlycU5ZQmQyUHhUWG50OExiY3dlMnhWRTBNYnNnZmI4L1JlbTJJVzNnTEp1eVQ3SGlJaUlpSWhxSWdheFJFUlVwUTBiMkEyZDIwY1puaTljL2pQT25DL2Y4dytKaU1xZGk0bHYwOVBMUG5XN2RzM3d4Qk1kUzNSTllLQXZSbzkrQWovOE1Bdkp5WDlnNzk1dk1IbnlNQVFGK1phcEZxVlN3SkFoUGZEMzM5L2huMzlXWU9qUW5yQ3pNNzM5NktlZlRwYmQ5Y0RmM3d0dnZUWEdxRzNXcklsNDhzbkh6TjYvWWNPNk9IUm9KZnIzdjcvVmIwaEliWXdiOXlRQW9GV3JTTFBYcTlVcXJGZ3hBMUZSNFdiSDFUUmwyVTQ0SktRMmR1eFlpQmRmZktyTWRYaDZ1cUZPSGYvaUJ3Sm8yYklSUHZwb1lxbnVFeGtaYXRFNGhVS0JlZk9tSWlJaXBGVDNrWlZtb3QyNTZ2K29yMjdaRFlMZi9TMjdOWCt2WXhockk5cVlQZEQ4dmM3d1hQQ3RBM1YwTnh0V1JFUkVSRVJVZFZUOW44NklpS2hHVXlnVWVHUFNzd2dKS3Z4RnEwNm54NHpQdmtQS1BTdWtGVVJFdGxMTFJCaHBLblFwSVZObnBnS0ZYMWNqSWtMdzNIUDk4TzIzNytIeTVWOXc2OVkyckZneEE4ODgweE9lbm03V0tlSWhiZHMyd2RxMXMzRDkraGE4OGNZb2VIZ1kzNmR2MzBmUnBZdnBjMWhmZmZWWjFLN3RBd0I0OTkzbjhaLy9QR2ZSZlYxZG5mRExMM013ZWZJd0FNRE1tUzhhdGpMMjluWkhhR2dnbEVvQkRnNXFlSG5WUW1ob0lCNTlOQW92dnp3VVo4K3V3N0JodlVyeDNsWnY5ZXBaZGdhcVdxMkNqNDhIb3FNak1HN2NJR3plUEE5WHJteEV6NTZQV0syVzRsYXJ1cm82WWNxVVo3Rjc5MUxKcW1wTFdSTEV0bWpSRUZ1M2ZvRkprNGFVNmg0bW1mcDJ4NjBhbktlcXRJTjk1NmVnOFBqM0JSOTZQVFFIZm9CbS94cEFyN050YlRXRlhnZk4valhRSFBnQlJRY3RLeng4WWQvbEtVREprNjZJaUlpSWlDekI3NXlKaUtqS2MzS3d4My8vODMrWThQcGNaT2RxY0M4dEErOS85aDIrbVBreVZHWldWaEVSVlZhaXF4S3lHNHZldGM3OExWbzBSUC8rbmJCOSswRTBiRmdYelpxRm9YbnpjTFJxMVFpdFdrV1dhbnRXYXdrSzhzWHMyYS9ndmZkZXdNcVZXL0hsbHovZ3lwVmIrT1FUODFzcU8vNC9lL2NkSG1XWnZuMzhmS1lrazU1QUVrTHZuUVZFUWFWSlViR0Jpb0p0QVh0ajFiV3NaWFgxWGJ2aTZyclduN2gyeExLQUtFaVJKcUlJVWtXcGdqUWhrSkJLK3N6enZIOE1ETWJNcEVBeWsvTDlIRWNPbU90K3loVWdZU2JuM1BjZEVhNS8vdk1tcGFWbGxwa2RXeEdiemFaLy8vdHU5ZS9mVTVkZVducVcxL2J0TTZ2OE9VUkZSWlNwaFlVMW5KZGVGMXd3U0phMXFzYnZZN2ZiWmJlWC85N2l2LzcxU2cwWTBNdDN2TXNWcG9pSWNNWEdScWxGaXlicTNidVQzejJFajkzRC8vWHQ5bVBQTC9yMTY2NUprKzZRNUgwalEzaTQ5eDZSa1M0bEpTV29hOWMyYXQ3OHhHYVBCeFRnZTRJVjZNMGNkWXpoREpkcjZHVXFYUHl4ck15RGtyekxGSnRacVlvNDgyWVpydEI5cjZydnJNSThGU3g0dmRTZXNFWkNzbHhETDVQaFBJSE55Z0VBQUlBR3huRG43YkJDM1FRQUFOVmgrYXFmOWZjbjMvQTlIalZpb082OGFVd0lPd0tBNDJNY2RNczJQNmZzUUppa0NaTC9sTFpxY25QekZSN3VMRGVFcWcwc3k5SzZkVnQxMGttZFE5MEtVTHRZa3Q2VlZGeDJ5RHc3VmxaeThNTC9keitlcTNjK25xUEYwMStza2V0YkpVVXErbnFhekFPN2ZUVmJUS0xDQjF3aFI4c2VOWExQaHN5OTV5Y1ZmVHRWWm02NnIyWkxicVh3SVpjUXdnSUFBS0RCYzBTMXE5SlBaVmlhR0FCUWI1eCtTbmRkZmRtNXZzZWZ6MXVtTHhldUNHRkhBSEI4ck1ZT3llSG5lWDJ4cFBTeTVlTVJFeE5aNjBOWXlUdkRrQkFXOENOZGZrTllPUXhaaWZWckJyWjNadXhZT1RxZDVLdVp1ZWtxbVB1UzhtYy9MMC9hcmhCMlYzOTQwbllxZjlhL1ZERDNwVklocktOVEg3bUdqU1dFQlFBQUFJNERRU3dBb0Y0Wk4zYUVUaitsdSsveHYvL3ZZMjM1WlhjNVp3QkFMV1JYNENCbFQzQmJBVkJMQlhoNll5VTU2dWNyZmJ0RFlYMUhLSHpnUmFVQ1FjKytMY3IvN0NrVkxKd3NNL3RnQ0J1c3U4enNneXBZT0ZuNW56MWRlaWxpWjdqQ0IxNmtzTDVuc3ljc0FBQUFjSnpxNDhzekFFQURaak1NL2YyT2NXclJMRW1TVk9MMjZLR24zMVJhUmxhSU93T0FxckdhQnBpdHV0Vi9HVUFEczgxLzJVcXAvVFBkVDRTOWRSZTVSdDRnUjV0dXY2dGFjdTlZcGJ4UEhsYityT2RVc25tWnJNTGNrUFZZRjFnRnVTclp2RXo1czU1VDNpY1B5NzFqbGJ6clhYczUyblNYYStRTnNyZnVFcm9tQVFBQWdIcUF0elFDQU9xZDZLZ0lQWGJmOWJybHZ1ZFZXRmlrOUl4cy9mMkp5WHJwaWR2bGNyR2tHb0M2d1dyaGxOYjZHY2lSZEVCU2t5QTNCS0QyU0pYM2U0RWZWb3Y2SGNSS2toRVJyYkFCbytUbzJGdkY2NWZLUExqM3lJZ2x6LzV0OHV6ZkpuM3pnV3dKVGVWbzFsbTJoR2F5eFRXUkVkTllodE1sdytscUdETThQVzVaSllYZWo5eERNck1QeU16Y0ovZStMVEl6OSt2M3dldFJ0dVNXQ3VzMVNMYmtWc0h2RndBQUFLaUhHc0FyRHdCQVE5U21aWXIrY2VkNFBmVDBtN0lzUzcvOHVsZFB2UGlCL25udnRiSVpWZHBQSFFCQ0k4NHVxNUZkUm9hbjdOalBJb2dGR3JLTi9zdFdZN3NVWnc5dUx5RmtTMjRsMTFsL2xubGdqMG8yclpCbjN3N0pNbytNV2pJejk2azRjMTlJZTZ3VERKdnN6ZHJKMmZWVTJacTBESFUzQUFBQVFMMUNFQXNBcUxmNjkrMmhteWRjcU5mZStVeVN0R3pGai9ydkI3TjB3N2lSSWU0TUFDckhhaGN1SXlPLzdNQjJTYWRJaWcxMlJ3QkNMa2ZlN3dGK1dHMUR1L0xIME5GM2hQVCtDZUYybmRIS3BRSE5YT3JjMkNrN2I3NEx5R05aMm5Lb1JOL3VLOVNTUFFYS0t2eE4wamZWY3UzRjAxK3NsdXNBQUFBQTlRRkJMQUNnWGhzemNvaDI3ejJnMlF1V1M1SStuTEZBTFpvbjY5eGhwNGE0TXdDb21OVTJYRnBiSUhuK3NIeWtKV21kcE1HaDZBcEFTSzJUdnhWbEpZY1JzaUMyVjQvMnVscm5odVRlL3Z3c2FiTk1KVnA1YW1UbEsxcEZpckdLRktFU09lU1J3N0prazFuaGRlbzZVemE1RFVOdTJWVWdwM0tOY0IxV3VES01TS1ViVWZLazJCU2ZJbDNVSjlTZEFnQUFBUFdYNGM3YjRlOGxIQUFBOVliYmJlcmV4MTdWMmczYkpFbDJ1MDNQL2I5YjFidDd4eEIzQmdBVnM2M0tsN0c1c095QUlXbTBwTWJCN2doQXlLUkxtaUcvUWF6VnhTWHpsTWhnZHdRQUFBQUFEWW9qcWwyVmx0NngxVlFqQUFEVUZnNkhUZis4OTFxMWFwWXNTZko0VEQzeXpOdmF1eTh0eEowQlFNWE1iaTcvejlvdFZkY3FrZ0RxQWt2U012bWZEV3M3OHIwQ0FBQUFBRkNyRU1RQ0FCcUVtS2hJUGZuZ1RZcU5qcElrNVJ6TzA5K2ZmRU81ZVg3MlhnU0EyaVRTSnF0OWdJRGxvS1NmZ3RvTmdGRDVXZDZ2ZVQrczlpNHBrcGYzQUFBQUFGRGI4RW9OQU5CZ05HK2FxTWZ1dTA0T2gvZS92ejM3RHVxUlo5K1MyMTMvOXdnRFVMZVp2U0lrWjRDVmIxYkl1MXdwZ1BvclhkTDNBY2JDREptOUk0TFpEUUFBQUFDZ2tnaGlBUUFOU3MvdTdYWFBMVmY0SHEvZHNFM1B2VHBWbHNXVzZRQnFNWmNoODZRQWV6OTZKQzJRVkJ6TWhnQUVUYkc4WCtNQjNqZG05bzZRd3F1MFJSRUFBQUFBSUVnSVlnRUFEYzZJb2YxMDFlZ3pmWS9uTFZtcHllOS9FY0tPQUtCaVZzY3dXWWtPLzRNNWt1YkpHOG9DcUQ4ODhuNXQ1L2dmdGhJZHNqcUdCN01qQUFBQUFFQVZFTVFDQUJxa2E2KzZRTU1IOWZFOW52clpRbjM2K1pMUU5RUUFGVEVNbVFPaUF5OVJ2Ri9TUWtsTThBZnFCMHZlcituOUFjYWRSNzRuR015R0JRQUFBSURhaWlBV0FOQWcyUXhEOTkzMlo1M2NzNU92OXVvN003Umc2YW9RZGdVQUZZaXh5VHd0S3ZENFRrbGZpWm14UUYzbmtmZHJlV2ZnUTh6VG82UVlYdElEQUFBQVFHM0dxellBUUlQbGROajE2UDNYcTJPN2xyN2EweTlOMGFwMW0wUFlGUUNVejJvZEpxdXJLL0FCT3lWOUtmYU1CZXFxWW5tL2huY0dQc1RxNnBMVktpeElEUUVBQUFBQWpoZEJMQUNnUVl0MGhldVpoMjVTczVSRVNaTEhZK29mejc2bExiL3NDWEZuQUJDWTJTZENWdXR5UXBqOWtxWkxTZzlXUndDcVJicThYN3VCbGlPV1pMVUprOWtuTWxnZEFRQUFBQUJPQUVFc0FLREJTNGlQMGJQL3VFVUpjZEdTcE1MQ0l0My8rT3ZhdXk4dHhKMEJRQUNHSWJOL3RLd1VSK0JqY2lUTmxQUlRzSm9DY0VKK2t2U1p2Ris3QVZncFRwbW5SMHRzQ3dzQUFBQUFkUUpCTEFBQWtwbzNUZFRURDkyc2lBanZETE9zbk1PNjk3SFhsSkZWems5REFTQ1U3Sko1UnF5c0ZHZmdZenlTdnBNMzNEa1VwTDRBVk0waGViOUd2NU5rQmo3TVNuSEtQQ05Hc2dlcEx3QUFBQURBQ1RQY2VUdXNVRGNCQUVCdHNYcjlGdDMzK092eWVMdy9DVzNmcHJsZWZQeDJSVVdXc3g4akFJU1NSN0l0UHl4alp3V2J3aHFTT2t2cUxTazJDSDBCS0YrT3BIV1N0a2lxNEZXNTFTWk1adjlvM2tvTkFBQUFBQ0htaUdwWHBUV0tDR0lCQVBpREJVdFg2WWwvdis5Ny9LZXU3ZlRzUDI2V3l4VWV3cTRBb0J5V1pGdVRMMk5UWWNYSEdwTGFTK29tS2FXRyt3SlFWcXFralpLMnE4SUFWcEtzcmk3dm5yQXNSd3dBQUFBQUlVY1FDd0JBTmZqazg4VjY3WjNQZkk5UCtsTkhQZlhnVFFvUEsyY0pVQUFJTVdOWHNXemY1MGtsbFh5S0h5dXBvNlJXa2hKRjBBUFVCRXRTdXFUZGtyYXAzRDFnUzNFYU1rK1BrdFVxck1aYUF3QUFBQUJVRFVFc0FBRFY1SzBQWit2OS84MzNQVDYxVHpjOWR0OTFjam9kSWV3S0FDcVFhOHIyN1dFWjZlNnFuUmNtcWFta3hwTGlKTVZMY2tseUhobGpTVlFnTUZOU3NhUVNTWVdTc2lSbHk3di82LzRqWTFWZ0pUcGtEb2lXWXZqQ0F3QUFBSURhaENBV0FJQnFZbG1XWG52M00zMzYrUkpmYmVDcFBmWEkzZGZJNGVBSG93QnFNY3VTc2ExSXRuVUZVakZQOTRFNkk4eVFlVktFckE3aGtzRVVkUUFBQUFDb2JRaGlBUUNvUnBabDZjWEpuMnJtM0c5OXRXRUQrK2pCdjQ2VHpVWVlDNkNXSzdKa1cxY2dZM3VoZDhZZWdOckpKbG50WFRKN1IwamhCTEFBQUFBQVVGc1J4QUlBVU0xTXk5SnpyMHpWbkVVcmZMVVJRL3ZwM3I5Y0tSdXpWUURVQmZtbWJCc0xaV3dya2p3OC9RZHFEWWNocTBPNHpHNHVLWkkzZUFFQUFBQkFiVWNRQ3dCQURUQk5VMCsrK0w0V2ZyUEdWeHMxWXFEK2V1T2xNZ2hqQWRRVlJaYU1YNHU4SDRjOG9lNEdhTENzeGc1WmJjTmt0UTFuQml3QUFBQUExQ0VFc1FBQTFCQzMyOVNqLzNwSDM2eFk3NnVOR1RWRXQweTRpREFXUU4yVDdaR3h0MFJHYW9tTU5MZms1bVVCVUdNY2hxd2toNndVcDZ3V1Rpbk9IdXFPQUFBQUFBREhnU0FXQUlBYVZPTDI2QjlQdjZrVmF6YjZhbGVOUGxQWFhYVUJZU3lBdXNzakdZZmNVbzVIUnJaSHl2RkllYWFNRWtzcWtlUTIyV01XS0k5TmtzTW1PU1hMYVVoUk5pbldMaXZPN3YyMXNVTWlld1VBQUFDQU9vOGdGZ0NBR2xaY1hLSUhubmhEYXpaczlkVXV2M0M0Ymh3L2tqQVdBQUFBQUFBQUFPcXBxZ2F4dHBwcUJBQ0EraW9zektrbkhyaGVmK3JXM2xmN2FPWkN2ZnpXZEZrVzcyOENBQUFBQUFBQUFCREVBZ0J3WEZ5dWNEMzkwRTNxMWIyRHJ6Wjk5bEs5OEgrZnlDU01CUUFBQUFBQUFJQUdqeUFXQUlEakZIa2tqRDI1VjJkZjdZdjUzK25abHorVWFiS1pJZ0FBQUFBQUFBQTBaQVN4QUFDY0FGZDRtSjU4NEFhZGRuSTNYMjNlNHBWNjR0L3Z5KzBtakFVQUFBQUFBQUNBaG9vZ0ZnQ0FFeFFXNXRTajkxMnZRYWYxOU5VV0xWdWpSNTkvV3lWdVR3ZzdBd0FBQUFBQUFBQ0VDa0VzQUFEVndPbXc2NUc3cjlId1FYMTh0VysrLzFFUFAvT21pb3RMUXRnWkFBQUFBQUFBQUNBVUNHSUJBS2dtZHJ0TmY3OWpuTTRaZXFxdjl2M3FqWHJ3NlRkVldGUWN3czRBQUFBQUFBQUFBTUZHRUFzQVFEV3kyV3o2MjErdTBNaXpCL2hxcTladDFyMlB2YTdEZVFVaDdBd0FBQUFBQUFBQUVFd0VzUUFBVkRPYlllak9tOGJva2d2TzhOVTJiTnl1Mng5OFVXa1pXU0hzREFBQUFBQUFBQUFRTEFTeEFBRFVBTU13TlBHYWkzWFY2RE45dFY5Mzc5ZHREL3hidTM4N0VNTE9BQUFBQUFBQUFBREJRQkFMQUVBTk1ReEQxLzk1cFA1eTdXaGY3VUJhcG03Nys0dmF1SFZuNkJvREFBQUFBQUFBQU5RNGdsZ0FBR3JZSlJlY29YL2NOVUVPaC9lLzNaemNQTjMxOE10YXNXWmppRHNEQUFBQUFBQUFBTlFVZ2xnQUFJSmcyTUErZXZxaFd4UVJFU1pKS2lvdTBkK2ZuS3g1aTFlR3VETUFBQUFBQUFBQVFFMGdpQVVBSUVoTzd0bEpMejUydXhMaW9pVkpwbW5xNlplbTZNTVpDMlJaVm9pN0F3QUFBQUFBQUFCVUo0SllBQUNDcUdPN2xucnBxYnZVUEtXeHJ6YjUvUy8weXRzelpCTEdBZ0FBQUFBQUFFQzlRUkFMQUVDUU5VOXBySmVldWt1ZDJyZjAxYWJOK2xxUHYvQ2Vpb3RMUXRnWkFBQUFBQUFBQUtDNkVNUUNBQkFDQ1hIUmV1R3gyM1J5cjg2KzJ1SmxhL1RYaDE5U1JsWk9DRHNEQUFBQUFBQUFBRlFIZ2xnQUFFSWswaFd1cHg2OFNjTUhuZXlyYmRxNlM3ZmMreS90MkxVdmhKMEJBQUFBQUFBQUFFNlU0Yzdid1laMEFBQ0VrR2xaZXUvanVYcjNrN20rbXNzVnJuL2NPVjc5Ky9ZSVlXY0FBQUFBQUFBQWdLTWNVZTJNcWh4UEVBc0FRQzJ4OEpzMWV1YmxLU29wY1V1U0RNUFFUZU5IYWV5b29US01LdjMvRGdBQUFBQUFBQUNvWmdTeEFBRFVZWnUyN3RLRFQwOVdabGF1cjNiZThGUDExNXN1azlOaEQyRm5BQUFBQUFBQUFOQ3dFY1FDQUZESEhVakwxSU5QVGRiMm5iLzVhajI3dDllajkxNm51SmlvRUhZR0FBQUFBQUFBQUExWFZZTllXMDAxQWdBQWprK1RwQVM5OU1SZlMrMFArK1BQMjNYcmZjOXIxOTdVRUhZR0FBQUFBQUFBQUtnc1pzUUNBRkJMbWFhcE56K1lwYW1mTGZUVm9pSmMrc2ZkRTNScW4yNGg3QXdBQUFBQUFBQUFHaDZXSmdZQW9KNlp1M2lGL3ZYYVIzSzdUVW1TWVJpYWNOazVRN1V0TUFBQUlBQkpSRUZVR2pkbWhHeEdsZjdmQndBQUFBQUFBQUFjSjRKWUFBRHFvUTBidCt1aFovNnJuTnc4WCszVVB0MzA0SjNqRkJNVkdjTE9BQUFBQUFBQUFLQmhJSWdGQUtDZVNqMllvVWNtdmFXdDIvZjRhazJiTk5hajkxNnJEbTFiaExBekFBQUFBQUFBQUtqL0NHSUJBS2pIaW90TDlKODNwMm4yZ3VXK1dsaVlVM2ZlTkVibkREMDFoSjBCQUFBQUFBQUFRUDFHRUFzQVFBTXdlOEZ5dlRqNWZ5b3BjZnRxSTg4ZW9OdXVHeTJuMHhIQ3pnQUFBQUFBQUFDZ2ZpS0lCUUNnZ2RpNmZZOGVlZll0cGFabCtHcWRPN1RTUC85MnJab2tKWVN3TXdBQUFBQUFBQUNvZndoaUFRQm9RSEp5OC9UNEMrL3JoM1diZkxYWW1DZzlmUGZWT3JsbnB4QjJCZ0FBQUFBQUFBRDFDMEVzQUFBTmpHbWFldStUZVhyM2s3bSttczB3TlA2eWN6VHUwck5sczlsQzJCMEFBQUFBQUFBQTFBOEVzUUFBTkZEZnI5Nm9KLzc5bmc3bkZmaHFmK3JXWGcvZU1ZNmxpZ0VBQUFBQUFBRGdCQkhFQWdEUWdPMUxUZGNqazk3V0w3L3U5ZFdpb3lKMHp5Mlg2NHordlVQWUdRQUFBQUFBQUFEVWJRU3hBQUEwY01YRkpYcmovUzgwYmZiWHBlcm5EVDlOdDEwM1dpNVhlSWc2QXdBQUFBQUFBSUM2aXlBV0FBQkk4aTVWL014TFU1U1ZjOWhYYTlrc1dmKzRhN3c2dG1zWndzNEFBQUFBQUFBQW9PNGhpQVVBQUQ2SE1uUDAxSDgrME9yMVczdzFoOE9tNjY4YXFUR2poc3BtVk9sNUF3QUFBQUFBQUFBMFdBU3hBQUNnRk5PeTlMOHZsbWp5QjUvTDdUWjk5Wk43ZGRZRHQvOVpqUk5pUTlnZEFBQUFBQUFBQU5RTkJMRUFBTUN2cmR2MzZMRVgzdFhlZldtK1dseE1sTzY3N1NxZGZrcjNFSFlHQUFBQUFBQUFBTFVmUVN3QUFBaW9vS0JZTC8zM2Y1cXphRVdwK3JuRFR0V3QxMXlzNktpSUVIVUdBQUFBQUFBQUFMVWJRU3dBQUtqUTRtVnI5Sy9YUDFaZWZxR3ZsdFFvWG5mZmVwbE83ZE10aEowQkFBQUFBQUFBUU8xRUVBc0FBQ29sOVdDR25ubnBRNjM3ZVZ1cCtqbERUOVhFYTVrZEN3QUFBQUFBQUFDL1J4QUxBQUFxemJRc2ZUN3ZXLzNmZTUrcnNMRElWMDlzRktlN2I3bGNwNTNNN0ZnQUFBQUFBQUFBa0FoaUFRREFjZGgvNEpBbXZUcFZhemVVbmgwN1ltZy9UYnoyWXNWRVJZYW9Nd0FBQUFBQUFBQ29IUWhpQVFEQWNiRXNTN08rK2s2dnZmdVpDZ3FLZmZYR0NiRzYrNWJMZGZvcDNVUFlIWUFhNVpHTVEyNHAyeU1qMXlObGU2VERwZ3kzSlpWWWt0dVN6RkEzaVZyQkpzbGhTRTVEbHNPUW9tMVNuRjFXak4zN2EyT0haQTkxa3dBQUFBQUExQXlDV0FBQWNFSlMwekwwM0N0VHRmckhyYVhxSTRiMDA4VHJtQjBMMUJ2WkhobDdTMlRzTDVHUjd2YUdyY0NKY2hpeUVoMnltanBsdFhCS2NhU3lBQUFBQUlENmd5QVdBQUNjTU11eU5IdkJjcjMyOW1mSy85M2VzUW54TWJyMTZvczBmTkRKTW93cVBlY0FVQnNVV1RKK0xaS3hvMGhHaGlmVTNhQUJzQnJiWmJVTmw5VTJYQXJuL3cwQUFBQUFRTjFHRUFzQUFLck5nYlJNUGZmYVIxcTFibk9wZXU4ZUhmWFhHeTlWNnhZcEllb01RSlhrbWJKdEtwU3hyVWp5OFBRZklXQTNaSFVNbDluTkpVWGFRdDBOQUFBQUFBREhoU0FXQUFCVUs4dXlOR2ZSQ3IzMnptYzZuRmZncXpzY05sMDJhcGorUEdhRVhPRmhJZXdRUUVDRmxtenJDMlJzTDJTUFY5UU9Oc2xxNzVMWk80SVpzZ0FBQUFDQU9vY2dGZ0FBMUlqTTdNUDZ2L2RtYXQ3aWxhWHFLVW1OZE52MWw2aC8zeDRoNmd4QUdaWWxZMXV4Ykd2enBSS2U3cU1XQ2pOazlvNlExVEZjWXFsN0FBQUFBRUFkUVJBTEFBQnExSTgvYjljTGIzeWluWHRTUzlYNzkrMmgyNjY3UkNuSmpVTFVHUUJKVXE0cDI3ZUhaYVM3cTNaZW1LU21raHBMaXBjVUp5bENrdlBJQjZ2SlF2TE9yQzQ1OGxFZ0tWdFNscVJEa3ZaTEtxN2E1YXhFaDh3QjBWSU0vOEFBQUFBQUFMVWZRU3dBQUtoeGJyZXAvODFlckhjL21xdkNvbU0vZFE4UGMycmMySE0wZHRSUU9SMzJFSFlJTkV6R3JtTFp2cytyL0N6WVdFbWRKTFdVbENpSmlZazRFWmFrZEVsN0pHMlZsRlBKODV5R3pOT2paTFZpbVhzQUFBQUFRTzFHRUFzQUFJTG1ZSHFXWG41cm1yNzUvc2RTOVZiTm0rak9tOGFvZDQrT0llb01hR0FzUzdZMUJUSTJGVlo4ckNHcHZhVHVrcHJVY0Y5bzJGSWxiWlMwWGQ2UXRnSldWNWZNUHBHOElRQUFBQUFBVUdzUnhBSUFnS0Jic1dhai92UG1OTzFMVFM5VkgzUnFMOTA0YnFSYU5Fc0tVV2RBQStDUmJOOGRsckdyZ2pWaERVbWRKZldXZHlZc0VDdzVrdFpKMnFJS0ExbXJUWmpNMDZNbEZsVUFBQUFBQU5SQ0JMRUFBQ0FraW9wTDlOR01oWm95YmI1SzNCNWYzVzYzNmFKekIybjhtQkdLallrS1lZZEFQZVMyWkZ1U0t5TzFndjFna3lVTmtuZi9WeUJVRGtuNlJ0TEI4Zyt6VXB3eXo0ang3azBNQUFBQUFFQXRRaEFMQUFCQ2F1KytOTDM4MW5TdFdMT3hWRDA2S2tManhvelF4ZWNPa3RQcENGRjNRRDNpa1d5TGM4b1BZZTJTVHBYVUkxaE5BWlh3azZRVmtqeUJEN0ZTbkRLSHhqQXpGZ0FBQUFCUXF4REVBZ0NBV21IMStpMTY5WjNQdEdQWHZsTDFaaW1KdXVIUEkzWEc2YjFrR0d3RUNCd1h5NUp0V1Y3NXl4SEhTanBUVW1Ld21nS3FJRjNTQW5tWExRN0FhaE1tYzBBMGU4WUNBQUFBQUdvTmdsZ0FBRkJybUthcGVVdCswSCtuek5LaHpOSS9iZS9lcFkxdXZmcGlkZXZVSmpUTkFYV1liWFcrakUyRmdROW9LbW1FcExCZ2RRUWNoMkpKOHlUdEQzeUkxZFVsOCtUSVlIVUVBQUFBQUVDNUNHSUJBRUN0VTFoWXBJOC9YNnlQWml4VVlWSHBHWHhEQi9iUkRWZGRvS1pOMkx3U3FBeGpWN0ZzM3h3T2ZFQWJTY1BGa3E2b0d6eVNGa3JhR2ZnUWMxQzByTmE4cXdBQUFBQUFFSG9Fc1FBQW9OWTZsSm1qdHo2Y3JUbUxWc2l5amowRmNUcnN1dmk4d2JwaTlKbUtqNDBPWVlkQUxaZHJ5ajQ3VzNJSGVBcmZSdEpaWWlsWDFDMldwSzhVT0l4MUd2S2NGeWZGMklMWEV3QUFBQUFBZmhERUFnQ0FXbS9Icm4xNjdkMlpXclZ1YzZtNnl4V3VTODRicExFWERsTnNURlNJdWdOcUtjdVNiVzZ1akVOdS8rTk5KWjBuWnNLaWJ2SkkrbElCbHltMkVoMHlSOFJJN0MwT0FBQUFBQWdoZ2xnQUFGQm5yRnk3U2ErOTg1bDI3a2t0Vlk5MGhldlNrVU4wNmFnaGlvbGliMEJBa295dFJiS3R6UE0vR0N0cHROZ1RGblZic2FUcGtuTDhENXY5SW1WMWNnV3pJd0FBQUFBQVNpR0lCUUFBZFlySFkyckIwbFY2NzlONTJwZWFYbW9zS3RLbE1hT0c2dElMaGlncWtoKytvd0VydEdTZm1TV1YrSG5xYnBkMG9hVEVZRGNGMUlCMFNaOUpNdjJNaFJueVhCZ3ZoVE1yRmdBQUFBQVFHZ1N4QUFDZ1RuSzdUYzMvZXFYZS8yU2VVdE15U28zRlJFVnE3RVhETlByOHdZcDBoWWVvUXlCMGJDdnlaV3dyOUQvWVgxS1BvTFlEMUt5ZkpIM25mOGpxNkpKNUtpc2xBQUFBQUFCQ2d5QVdBQURVYVNWdWorWXUrbDd2ZnpwZmFZZXlTbzNGeGtUcDhvdUg2K0p6QnNwRklJdUdJcy8wem9iMU4wTXdXZEpGd1c0SUNJTFBKQjMwVTdkSm5vdmlwVWhic0RzQ0FBQUFBSUFnRmdBQTFBOGxKVzdOWHJCY1U2WjlwZlNNN0ZKajhiSFJ1dnppNFJvNVlnQXpaRkh2MlZibHk5anNaemFzSWUrK3NJMkQzUkVRQklmazNTL1d6NnRWcTR0TDVpbk1pZ1VBQUFBQUJCOUJMQUFBcUZlS2kwdjB4VmZmYWNxMHI1U1psVnRxTERvcVFoZU9HS0RSRjV5aFJ2R3hJZW9RcUVGRmx1elRzeVNQbjZmc1hTUU5EbnBIUVBBc2xiVFpUOTF1eURPYXZXSUJBQUFBQU1GSEVBc0FBT3Fsd3FKaWZUN3ZXMDJkdmtCWk9ZZExqVGtkZHAxMVJsOWRkdEV3dFdyZUpFUWRBdFhQMkZ3bzI2cDhQd09TTHBQRSt3OVFuK1ZJK2xoK1o4V2FwMFRLNnVJS2RrZTFrdVV1bHBtMlYyYkdBVm5aaDJUbVprZ0ZlYkpLaW1XNWl5VFQzN3JtOVl6TkpzTVJMc01aSmtWRXlSYlRTRVpjWTlrYU5aRXRxWVVNUjFpb093UUFBQUJRVHhERUFnQ0FlcTJ3c0VnejUzMnJhVjk4cmJTTXJETGovZnYyMEJVWG5ha2VYZHVHb0R1Z2V0bSt6SmFSNFNrNzBFSFNzS0MzQXdUZklrbS9sQzFiamUweXo0MExlanUxaFZXUUovZk9qZkxzMlN6ejBEN0o1R1Y5UURaRHRzYk5aRy9aUlk2MjNXUzRva0xkRVFBQUFJQTZqQ0FXQUFBMENDVnVqeFo5czFvZmZiWlFPL2VrbGhudjFybXRMcjlvcUFiMDZ5bWJ3ZktWcUlPeVBiSi9rZTEvN0VKSlRQNUdRNUFxNlhQL1E1NlJjVktjUGFqdGhKWWw4OEFlbFd4YUtjKytIWkxWQUdhNlZqZkRKbnV6ZG5KMlBWVzJKaTFEM1EwQUFBQ0FPb2dnRmdBQU5DaVdaV25sMmsyYU9tT2gxdjljZHRwVXkyYkpHak5xcUVZTTZhdXdNR2NJT2dTT2ovRnpvV3hyL1N4TEhDdnA4cUMzQTRUT1IvSXVVL3dINWttUnNybzNqT1dKellPN1ZieCtxY3lEZS8yTUdySTFhaVpIMDA2eUpUU1RMVDVGUm5RakdjNElHV0hoa3MwUjlINkR6blRMS2k2U1ZWSWc2M0NHekt4VW1abjc1TjYvVldiR1B2bGIzOXFXM0VKaHZRYkxsdHdxK1AwQ0FBQUFxTE1JWWdFQVFJTzFlZHN1ZlRSemtaWXVYeS9MS3YwVUp5RXVXcVBPR2FnTHp1cXZ4RVlOZHpsTDFCMjJCYmt5VWt2S0Rwd2lxVS9RMndGQ1ovV1Jqeit3bWpwbERvOEplanZCWkJVY1ZzbWFoWEx2M1BTSEVVUDJwaDNsN0hpYUhLMTd5bkRWN3orSEUyRVY1c3E5NjBlVmJQdGVudjNiOU1kUTF0R21tNXg5aHNtSWlBNU5nd0FBQUFEcUZJSllBQURRNFAyMlAxMmZmckZJY3hhdFZIRng2U0RMWnJOcDRLbC8wa1huREZMdkhoMWtzR3d4YWlPUFpQODBVM0w3ZWFwK3NhU2tvSGNFaEU2YXBCbCs2ZzVEbnJFSmtpM1lEUVdIWjljbUZhK1lJNnVrK0hkVlE0NTJKeXY4bEF0bGkwc09XVzkxbFpsOVVFV3Jac3E5WTdWK0g4Z2F6akNGblhxZTdLMjdoSzQ1QUFBQUFIVUNRU3dBQU1BUm1kbUhOWFBPTjVyeDVUZktPWnhYWnJ4VnMyU05IREZBSTRiMVUweFVaQWc2QlB3ekRycGxtKzluTGRZd1NSTWs4ZjRCTkNTV3BIY2xGWmNkTXMrT2xaVmN6NWJlOWJoVnZIcWgzTnZXbGlyYm0zVlJlTC9Sc2llMURsRmo5WWNuYlplS1ZrNlRaOStXVW5WSHA1TVUxbWU0Wks5bi82WUFBQUFBVkJ1Q1dBQUFnRDhvTEN6U1YwdFg2L041MytxWFg4dnVyeGNlNXRUd1FYMTA0VG1EMUtsOXl4QjBDSlJtYkN1U2JVWFpOdytvdGFRUlFXOEhDTDE1a25hVkxadW5SY25xRUI3MGRtcUtWVktvb3Erbnl6eXcyMWV6eFNRcWZNQ1ZjclRzSHNMTzZpZjNucDlVOU8xVW1ibnB2cHF0U1N1Rm4zR0pER2Y5K1hjRkFBQUFvUG9ReEFJQUFBUmdXWlkyYmQycG1YTy8xZUx2MXFxa3hGM21tTTRkV3VuQ2N3WnE2SUNUNUFvUEMwR1hnR1Jia3k5alkySFpnVDd5N2hFTE5EU3JKSzBwVzdhNnVtU2VYRDlXTkxBSzhsUzQ2R05aV1FkOU5YdlRUb280ODJZWnJxZ1FkbGEvV1lWNUtsand1ano3dC9wcVJrS3lYRU12a3hIQm56c0FBQUNBMGdoaUFRQUFLaUVuTjA5ekZxM1FGL09XNmJmVVEyWEdZNklpZGM3d2ZycmdyUDVxMWJ4SkNEcEVRMlpibkN2anQ1S3lBOE1rZFFoNk8wRG9iWk8wdUd6WmF1NlVPVFFtNk8xVU42dWtTSVh6cDVRS1laMWRCOHZWLzNMSlpnOWhadzJFNlZIaGR4K3BaTk5TWDhsSVNKYnJyS3VZR1FzQUFBQ2dGSUpZQUFDQUtqQXRTMnZXYjlITWVkL3F1NVViWkZwbG54cDE2ZGhhSTRiMDFiQ0JmUlFidyt3WTFEemJGOWt5c2oxbEJ5NldsQlQwZG9EUVM1TTBvMnpaaXJmTHZDQXU2TzFVSzQ5YmhZcy9PYlljc2MwbTErbVh5ZGx0U0VqYmFvaEtOaTVSNGZLUEpkT1U1RjJtMkRWMExIdkdBZ0FBQVBBaGlBVUFBRGhPYVlleU5QdXI1WnIxMVhjNmxKbFRadHpoc09tMGszdm83Q0duNkxRKzNlVjA4b05aMUF6N2pDd3B6eXc3Y0tXazZLQzNBNFJlcnFTcGZ1cFJObmt1amc5Mk45V3FlT1U4dWJldDlUMTJEYmlDRURhRVNqWXVVZUczeC82eE9UcWRwTEMrYk00TkFBQUF3SXNnRmdBQTRBUzUzYWErKzJHRFpuMjFYS3ZYYi9ZN1N6WTJPa3JEQnA2a3M0YjBWZGVPcldVWVZYb09CcFRML2ttbVZPem5hZm9FU2F5U2lZYW9VTko3ZnVwaE5ubkcxdDBnMXJOcms0cVd6ZlE5ZG5ZZExOZkFxMExZRVNTcGNObVVVc3NVaHcrOFNQYldYVUxZRVFBQUFJRGFnaUFXQUFDZ0dxVm5aR3ZoTjZzMWIvRksvYnA3djk5aldqUkwwdGxEK3Vxc3dYMlZrdHdveUIyaVBySi9tQ0g1bVJDcjZ5WFpndDBOVUF1WWt0NzBVN2RKbml2cjV2ZGRxK0N3Q3I5NFExWkpzU1RKM3JTVElzKzdVN0x4UlI1eXBrZjVYLzVibnYxYkpVbUdNMXl1a1RmSWlHQkpBZ0FBQUtDaEk0Z0ZBQUNvSWR0My9xYjVTMzdRVjB0WEtUTXIxKzh4dmJwMzBObEQrbXJRYVQwVkV4VVo1QTVSWDlnL3lQQS9jR053K3dCcWxUZjhsejEvcnB0QmJQRzNNK1hldVVtU1pJdEpWT1JGZjVmaFloL3kyc0lxekZQK1owL0t6RTJYSkRuYWRGUFlnRkVoN2dvQUFBQkFxQkhFQWdBQTFEQ1B4OVNxOVpzMWY4a1BXclp5ZzRxTFM4b2NZN2ZiZE5LZk9tbndhVDAxc0Y5UEpjVEhoS0JUMUZVRXNZQWY5U2lJTlEvdVZ1RlhIL29lUjV4em14d3RlNFN3SS9qajN2T1RDdWErNUh2c091dEsyWkpiaGJBakFBQUFBS0ZHRUFzQUFCQkVlZm1GK25yNU9zMWY4b1BXLy95TDMyTU13MUNQcnUxMHhtbTlOUERVbm1xU2xCRGtMbEhYRU1RQ2Z0U2JJTlpTNGZ3UFpLYjlKa215Tit1c3lQUHZDbkZQQ0NSLzFyOThTeFRia2x2S2RSWjcrQUlBQUFBTkdVRXNBQUJBaUtRZXpOQlhTMy9RNG1WckErNG5LMG1kTzdUUzROTjZhZkJwdmRTaVdWSVFPMFJkUVJCYmN5ekxrbUZVNlRWVHJXR2FwZzRmTGxCc2JBTmR2cmFlQkxIbWdkMHFYSEIwTnF5aHlJc2VrRDJwZFVoN1FtQ2V0SjNLLyt4cFNkNGZuYmpPdkVxMkppMUQyeFFBQUFDQWtDR0lCUUFBcUFYMjdrdlQwaFhyOWMzM1Aycnp0bDBCajJ2VHFxbUduTjViZzA3cnFiYXRtdGJaZ0FqVksxaEJiRW1KVzdmZlBrazMzM3lKZXZYcVZPWHpuM3Z1ZlQzMzNQdHEyN2E1MnJadHBuYnRtcXR0MitaSGZtMm0xcTFyMzcvcEN5NzRxL0x5Q25UZWVRTjAzbmtEMWIxN3UrTzZ6cUpGUDJqZnZyU0E0NFpoYU15WU14VVc1anplVnN2WXNtV1h1blM1Uk9IaFlVcEtpbGR5Y2lNbEpTWG9iMzhicCtIRCsxWGJmV3F0ZWhMRUZpMzVuenkvZVZkUWNMUTdSUkhEYndoeFI2aEl3Y0xKY3U5WUpVbXlOKytnOENHWGhyZ2pBQUFBQUtGQ0VBc0FBRkRMSEV6UDBqY3IxbXZwOSt1MVllTU9XWmIvcDEvTm15YnF0Sk83cTk5SlhkV3Jld2VGVjJPQWc3b2xHRUdzYVpxNjZxcUg5TkZIOHhVUkVhNlhYNzVQMTE0N3F0TG5aMmJtcUgzN2k1U1ptZU4zdkdQSFZ0cTgrWCt5Mld6VjFmSUpPM2d3UTgyYW5TT1B4L1RWV3JWS09STEtEdER3NGYwVUdlbXE4RG9iTis1UTc5NVhxcVRFSGZDWVcyOGRvMWRldWE5YStqN3E2Ni9YYU1pUXN2OElQdnZzWDdyd3dqT3E5VjYxVWowSVlxMkNQQlhNZUVXeVRFbUdvc1krS2x0Y2NxamJRZ1hNN0lQSysrUmhTWlprMkJReGVxSU1Wd09kbVE0QUFBQTBjRlVOWWgwMTFRZ0FBQUM4a2hQamRjbjVaK2lTODg5UVpsYXVscTNjb0tYZnI5ZmFEVnRMQlVLLzdVL1h0RmxmYTlxc3J4VVc1bFRQYnUzVnIzZFg5ZXZUUmEyYU42bDFNd3RSdDkxeXk5UDY2S1A1a3FTQ2dpSmRkOTJqV3Jac25WNTU1VDVGUklSWGVQNlRUNzRkTUlTVnBBY2V1THBXaGJDUzlNa25DMHA5elVuUzd0MnBldjMxYVhyOTlXbGF2Zm9EOWVuVHBkeHJXSmFsVzI1NXV0d1FWcEpTVWhxZmNMOS9sSnFhN3JmZXNtV1RnT2RjZE5IZG1qbno2eE82NzhjZlA2V3hZODg2b1d2QXk3MXo0NUVRVnJJMzdVZ0lXMGZZNHBKbGI5cEJudjNiSk11VSs5ZU5jbmJ0RytxMkFBQUFBTlFCQkxFQUFBQkJsQkFmbzVGbjk5ZklzL3NyTnk5ZnkxZjlyS1hMMSt1SGRadFZYRnppTzY2NHVFU3IxbTNXcW5XYjllbzdVcE9rQlBYdDNWWDlUdXFxUGowN0thb1NzL2FBUU82Nzd6OTY0NDNwWmVwdnYvMjVWcS9lcEprei82VTJiWm9GUEgvWHJ2MTYrZVdQQTQ1MzdOaEs0OGRmVUMyOVZxY1BQNXdiY0t4TGx6WVZockNTOU1vcm4ycnAwalVWSHZmWVkyOXE1TWpCNnQyNzZrcytCN0ovZjlXRDJPcmdjTmdsU1laeHluRmZZOUtrTzNUUFBlT3FxNlU2eTdObnMrLzN6bzZuQmZYZWh3OGZWbFpXbGxxMGFCSFUrL3BUVUZDZ2lJaUlVTGRSSmM0T3AzbURXSG4vSGdsaUFRQUFBRlFHUVN3QUFFQ0l4RVJGNnV3eit1cnNNL3Fxb0tCWWEzL2FxcFZyTjJybDJzM2FmK0JRcVdNUHBHVnExbGZmYWRaWDM4bG1zNmw3bDdicTI3dUxUajJwcXpxMGF5RWJzMlZSU1U4Ly9ZNmVmZmE5Z09NLy9yaE4vZnBOMExScHoyclFvSlA4SG5QampVK29zTEE0NERXMmJkc3RoNlBtOWl4dDNicXBkdTc4b2tybjdOeTVUOHVYL3hody9Jb3JSbFI0alkwYmQramVlMStzMVAxS1N0d2FOKzRmV3JueXZVck5NSzZNMU5SRFpXcmUvV0lUcXVYNmdUZ2N2R3lzRGxaSmljeEQrNDQ4TXVSbzNUT285NTh5WllwdXZ2bG10V3JWU2dNR0ROQ0FBUVBVdjM5LzllelpVM2E3UFdoOUZCVVZxVW1USm1yVHBvMEdEaHlvQVFNR2FPREFnV3JkdW5YUWVqZ2VqdGE5cEc4K2tHVEpQTFJmbHJ0WWhpTXMxRzBCQUFBQXFPVjRSUTBBQUZBTFJFU0VxWC9mSHVyZnQ0Y3N5OUp2KzlPMWN1MG1yVnk3U2V0KzJxYWkzODJXTlUxVEd6WnUxNGFOMi9YV2g3TVZIeHV0azN0MVVzOXU3ZFd6V3dlMWF0R0VZQllCTld1V3BQRHdNQlVWQlE1UzA5SXlkZWFadCtyVlYrL1hkZGRkV0dwczh1UVptai8vKzVwdXM5cE5uVHF2M1BFcnJ6eW4zUEg4L0VKZGNjV0RLaWdvcXZROWYvcHB1MjY5OVdtOS9mWWpsVDZuUFA2QzJCWXRhbjVwMjZNelluRml6UFE5a3VuZEk5eldxSmtNVjB4UTd6OWp4Z3hKMHU3ZHU3Vjc5MjVOblRwVmtoUWRIYTAzMzN4VGwxMTJXVkQ2V0xKa2lYSnpjN1Zod3dadDJMQkJyNzMybWlScDVzeVo2dCsvZjQzZlB5NHVUazVuMWZkZ055SmlaRXRvS2pOem4yU2FNdE4razcxcDJ4cm9FQUFBQUVCOVFoQUxBQUJReXhpR29SYk5rdFNpV1pKR256OVl4Y1VsMnJCcGh5K1kzYmtudGRUeFdUbUh0ZkNiTlZyNGpYZTUxTmpvS1BYbzJ0WWJ6SFp0cjQ3dFdzcmhxRjE3ZFNKMHhvOC9YeDA2dE5URkY5K2pnd2N6QWg1WFhGeWk2NjkvVEQvL3ZGM1BQMytYSk85K3F2ZmM4KzlndFZwdExNdlMyMjhIbmtIYnQyODNkZWpRc3R4clhILzlZL3J4eDIxVnZ2Yzc3M3loL3YxNzZvWWJMcTd5dVgva0w0aXQ2V1dKSllMWTZtSm1IUEQ5M3RHMCtwYXNyb3pzN0d3dFdyVEk3MWgrZm41UUF0Q2pacytlWGFibWNybVVtSmlvcEtTa0dyLy80c1dMTldUSWtPTTYxOUdzczRvenZiT2F6WXhVZ2xnQUFBQUFGU0tJQlFBQXFPWEN3cHc2dVZkbm5keXJzMjY1K2lJZFRNL1NxdldidFhMdEpxMWF0MWw1K1lXbGpzODVuS2Z2ZnZoSjMvM3dreVRKRlI2bXJwMWFxMWUzRHZwVHQzYnExckcxWEs3cVdTb1ZkVlAvL2ozMXd3L3ZhZFNvdTdSKy9kWnlqNDJOalpZa2VUeW1Ka3g0UkRrNWVjRm9zVnJObXZXTnRtM2JIWEM4b3Rtd3p6enpicmt6YXZ2MTY2NnNyRnh0M2VyL0hoTW5QcVAyN1Z0bzJMQVQyMVBTLzR4WWd0aTZ3c28rOXZkblN3aThCM05OK09LTEwxUlNVdUozYk9qUW9XclpzdnczSWxRbmYwSHM4T0hERlJrWkdiUWVqdGZ2Lzk2c25NQnZaQUVBQUFDQW93aGlBUUFBNnBqa3hIaWROL3cwblRmOE5Iazhwalp2MjYzMUczL1JqeHUzNjZmTk84b0VzNFZGeFZxN1ladldidkRPNXJQYmJlclV2cVY2ZG0ydm50M2FxMGVYdG9xTmlRckZwNElRYXRVcVJkOSsrMTlkY2NXRCt1S0xwWDZQdWVPT0svVC8vdCtOa3FTLy9lM2ZXckprZFRCYnJEWXZ2UEJod0RHYnphYkxMdys4UCt3SEgzeXBCeDU0T2VDNDArblFmLy83c1BidVBhQnp6NzNkN3pFbEpXNk5IdjAzTFZ2MlgvWG8wYjd5amY5QmFtcDZtVnBGTTJLblQ1OGs4OGh5dU1uSlp5a3pNNmZVK1AzM1g2M0hIcnRGa3ZUeHgvUDE1ei8vbzh3MXlndGlZMklpRlJucDhqM095eXZVNGNQNTVmYlVVSm01eDRJN1czeEtVTzg5ZmZyMGdHTVRKa3dJV2grYk5tM1NqaDA3eXRRdnZQQkNQMGZYUHJhNFkxOXZKa0VzQUFBQWdFb2dpQVVBQUtqRDdIYWJ1bmRwbys1ZDJ1akswV2ZLTkUzOXVudS9ObXphb1I4MzdkQ0dqZHVWbnBGZDZoeVB4OVNtcmJ1MGFlc3VmVHpUdTFSbFNsSWpkV3pmUXAzYXQxTG5JNy9HRWM3V2UxRlJFWm94NHpsZGYvMWpldWVkMGt2M1huUE5LTDN3Z25kSjRpbFQ1cFFiWmtyUzZOSERGQkVSbkpuV1NVa0psVDUyM2JxdFdyeDRWY0R4ODg4ZnFKU1V4bjdINXN6NVR0ZGUrNmdzeXdwNC92MzNYNjBlUGRxclI0LzJHajE2bUtaUDk3LzhhM2IyWVoxNTVpMWFzdVFOZGVuU3B0TDlIK1h4bUVwTHl5cFRyMmlQV0p2Tkp0dVJsY25kYm5lWmNhZlQ0UXRhalFCN1N6c2NnVjgyUHZua1gvU1h2NHoxUGI3bGxxZjArdXZUL1BSWjh6TjNhNzJDWTdQSmplaEdRYnR0ZG5hMnZ2enlTNzlqc2JHeEdqMTZkTkI2OFJjSUc0YWhDeTY0UUFjT0hQQnpSdTFpeFB6dWUwWGg0ZEExQWdBQUFLRE9JSWdGQUFDb1IydzJtOXEzYWE3MmJacnJvbk1IeWJJczdUOXd5QnZNYnR5dURadDJhTSsrZzJYT1MwM0xVR3BhaHI3NS9rZGZyVWxTZ2pxMmE2bE83VnVvVTd1VzZ0UytsUkxpb29QNTZTQUk3SGFiM25ycllTVW14dXU1NTk2WEpGMTY2WEJObnZ5UURNUFEyclZiZE1NTmo1ZDdqUnR1dUZodnZQRmdNTnF0c2hkZW1GTHUrRzIzWGVhM1BtZk9kN3I0NG50VVVsSTJ2RHlxYTllMmV2REJhMzJQWDMzMWZpMWR1a2JwNldVRFUwazZjQ0JEUTRmZXBJVUxYMU8zYnUzSzdXdlZxbzNxMjNkOHVjZEkzbVdQSjA1OHh1L1lJNC9jNkp2UkxFbHV0NmZNTWIrZjdXcWFwdC9yVkdWcDRsV3JOdm10RHhqUXE5TFhxSytza21MZjd3MW5STkR1TzIzYU5CVVZGZmtkdS9MS0t4VVZGYnczM2J6MzNudGxhb01IRDFiVHBrM3JSaERyUERiNysvZC9ud0FBQUFBUUNFRXNBQUJBUFdZWWhwcWxKS3BaU3FKR0RPMG5TY3JNeXRXR1RUdTBZYk0zbk4yeDZ6ZTUzV1VEbUFOcG1UcVFscWxsSzQ2RnMwbU40OVdwZlV0MWJOZENuZHUzVXFmMkxkUW9Qalpvbnc5cWhtRVltalRwRGlVbXhtdkprdFdhTXVWeDJlMDI3ZGp4bTg0Ly93NFZGUGdQY1NTcFo4K09ldkhGZTRMWWJlV2xwaDdTUngvTkR6amVwVXNiblhsbXZ6TDFXYk8rMGFXWDNxZWlvc0JCUzBSRXVLWk9mVUxoNFdHK1dwTW1qZlQ2NjMvWHBaZmVXMjVQQXdkZXI4OC9mMTREQi9hdTVHZHlmRnl1c0ZLUEt3cGlBMDM4cld3UVcxeGNvZzBiZmlsVGI5bXlTWVZMS0RjRWx2dlkxNUVSRnJ4OXVqLzhNUEJzOWh0dXVDRm9mU3hmdmx4YnQ1YmRrM3JjdUhIbG5yZGx5eGJGeGg3N2Z5WW5KMGVkTzNjdWM5eUNCUXZVdlh2M1VyV21UWnNlWjdmK0VjUUNBQUFBcUNxQ1dBQUFnQVltSVQ1R2cwL3ZwY0duZTJlb2xaUzR0V1BYZm0zZHNWdmJkdXpWbHUxN0FvYXphWWV5bEhZb1M5K3UzT0NyeGNWRXFWWExGTFZwMFVTdG1qZFJxeGJlaitUcFMvZjlBQUFnQUVsRVFWVEVCTmtDTEhXSzJ1bSsreWJvYjM4Yko1dk5wbjM3MG5UbW1iZG8vLzZ5KzVJZWxaQVFxeGt6bmd2YWtzUlY5ZXl6NzZxNHVDVGcrRi8rTXJiTWNyei8vZTlNM1h6emszNUR5OTk3N2JVSDFLdFhwekwxU3k0WnBva1R4K3FWVno0SmVHNW1abzdPT3V0V3ZmSEdReG8zN3J3S1BvdmpWN2tnOXRoTHdoT2RFYnRod3k5K3crdWFEcHpyak4vLytkcUM4MUo4Ly83OVdyeDRzZCt4azA0NlNYMzY5QWxLSDVMMDdydnZscW01WEM1ZGV1bWw1WjZYbkp5cytQajRVdWY0MDdoeFk2V2sxUERldS9iZi9iMlo1WCtQQUFBQUFBQ0pJQllBQUtEQmN6b2Q2dHlocFRwM2FPbXJsYmc5MnJsN243WnMzNk90Mi9kcTY0N2QyckZ6bjByOEJEblp1WG5hc0hHN05temNYcXJ1Y29XclpiTmt0VDRTekxacGthSldMWkxWUENWWkRvZXR4ajh2SEIrYnphWkRoN0oxOXRrVDlldXYrOG85TmpNelIrM2JYeGlrenFSOSsrYXFhZFBFU2gyN2E5ZCt2ZnJxL3dLT3g4WkdhY0tFQzN5UExjdlNJNC84bng1NzdNMEtyMzNqamFOTG5mdEhMN3h3bDlhczJhemx5MzhNZUV4aFliSEdqMzlZeTVhdDA0c3YzbE1tTkswT3Y1K3RhNXFtMzcxdVM4K0k5VDhsdHJKQjdBOC9iUFJiWjFuaTZwT2FtbHB0c3p6WHJsMGJjRi9nRTcxdTc5Nmx3L2Vpb2lKOS9QSEhaWTRkT1hLazR1TGlxcjBIQUFBQUFLZ3RDR0lCQUFCUWh0TmhWOGQyTGRXeFhVdnBMRyt0eE8zUnJqMzdmZUhzbHUyN3RXUFh2b0I3YUJZV0ZtbmJqajNhdG1OUHFicmRibFB6bENTMWJwR2kxaTJTMVRRbFNVMlRHeWs1cVpHU0UrUGxyTUorbERoK1R6MzF0dmJ0UzlPLy9uV253c0tjWmNaKy9ubEhpRG9MckNwN2xUNzAwR3ZsTGkxOHpUV2pGQjBkS1VuS3ljblQrUEVQYStiTXJ5dThidi8rUGZXZi81Uy9GTFBUNmRDTUdjL3B0Tk91MXM2ZDVZZlpiN3d4WFY5L3ZWcHZ2ZldJK3ZmdldlSDlxeUlxNnRnK3BJRm0rSmJlSXpaUUVGdTVsNDByVnZ6a3R6NW8wRW1WT2gvMTE0Y2ZmcWlzckxKN0o0OGFOU29FM1FBQUFBQkE4QkRFQWdBQW9GS2NEcnM2dEcyaERtMWI2UHd6dlRYVE5MWC9ZS1oyNzAzVnJ0OVN0WHZQQWUzYWUwQzc5cVlxTDcvUTczVThIbE83Znp1ZzNiOGQwRGNyU284WmhxSEVoRGcxYVpLZ0pvbU5sSktVb0NiSmpaV1M3UDIxU1dLQ3d2OFFHcUxxUHZua0t6MzQ0S3V5TEVzclYvNnNUejk5UnExYUhWdlM4K0dIYjlEczJjdTBlZlBPMERYcFIyV0QyUFhydDJyS2xEbmxIak54NGhoSjN1VjB4NHk1VDF1MjdLcnd1bi82VXdmTm52MWlxWm1tZ1RScDBraHo1NzZrL3YydlVVWkdUcm5IYnRteVM0TUdYYS9ycnJ0UWp6NTZzMUpTR2xkNC9jcUlqWTN5L2I0eVFleUp6b2o5L3ZzTlpXcng4VEhxMGFOOXBjNUgvV1JabGlaTm11UjNMTkF5d3dBQUFBQlFYeERFQWdBQTRMalpiRFkxVDJtczVpbU5kZm9wM1gxMXk3S1VrWldyUGI4ZDBNNjlCN3hCN1I1ditKcWVrUjN3ZXBabEtTMGpTMmtaV2ZwSnYvbzlKaUUrUmsyU3ZDRnRTbEpqSlNjbEtDRStSZ2x4MFlxUGkxWkNYSXlpb3lQWm56YUE1Y3QvMUlRSmovaEN0NVVyZjFhZlBsZnBndzhlMHpubjlKZmtEZkJtem54ZS9mcU5WM2IyNFZDMlc0clRXYm1YTC9mZDkxTEFVUEdvRGgxYTZqLy8rVWozM3Z1ZmNtZk9IdFcrZlF2Tm4vK0s0dU5qS3RXREpIWHUzRnB6NXJ5a3M4K2VXT0dmbzJtYW1qeDVoajc4Y0s1Ky92a1ROVzRjcjZ1dU90YzMvdm5uWHlzM043L1VPU2VmM0ZWZHVyU1JKTTJidDF6cDZhVm5ITWJHUnVrdmYzbTIzUDFxSjA1OFJoTW5QbE51YjVVSllyT3pEL3NOc3djTTZDV2JqYVhJRzdKWnMyWnAwNlpOeDMxK1JrYUczTzVqS3kvazVQaC9ZME5XVnBiUzB3UHZhUTBBQUFBQW9VQVFDd0FBZ0dwbkdJWWFKOFNxY1VLc2V2Zm9XR29zTDc5UXUvY2UwSzdmVXJYbnQ0TktQWmloMUxSTUhUaDRTSWN5eTU4NUtFbVpXYm5Lek1yVjVtMkJaekRhYkRiRnh4NE5acU1WSHhlamhQZ1k3Njl4MFlxUDlRYTJSOGRkcnZBVC9wenJnbDkvM2FjTEw3eGJoWVdsZzhkRGg3SjEzbmwzNlBISGI5SGYvMzZ0SktsVHAxYWFNdVZ4alJ4NXB5L1U3TlNwbFg3NVphOU0wd3g2NzFMbGxzaGR1SENsNXMxYlh1RnhuMzY2UUhmYzhWeWw3dHU4ZWJMbXozL2x1R2FxOXV2WFhmUG52MUtwTUZhU2hnM3JxOWF0dlh1QWZ2REJZNzU2Yk96Z01zZmVkOThFalJuam5aN2V2ZnRZdjBGc2RhaE1FTHRpeFU5K3crL0JnL3RVU3crb3U1NTk5dGtUT3I5OSs4ck5xQjQ2ZE9nSjNRY0FBQUFBYWdKQkxBQUFBSUlxS3RLbHJwMWFxMnVuMW1YR2lvdExkREE5U3dmU00zVWdMVU9wQnpKMElDMUQrOU15ZERBdFEybnBXVElybU9rb2VXY1habVRsS0NPcjRtQlhrc0xEbklxTWRDa3lJbHlSRVJGSGZqMzY0VkpraEVzUkVlR0tkTGtVR1JtdVNGZjRrZU85NTBRY2Vld0tjOHB1dDh0dXQ5VzZXWUJaV2JrNjc3emJsWmFXNlhmY3NpdzkrT0NyMnJKbGx5WlBma2hoWVU2ZGYvNUEzWFBQT0UyYTlKNWF0RWpXcDU4K28xNjlydkI3ZnN1V1RmVG9vemVYdWVhVFQ3NnRYMzdabzVFakIydjA2UEtEa3Z6OHduSm5aMVlVQ0JZVkZWYzR1L09vMGFPSDZVOS82cUFORzM0cDk3aE9uVnBwL3Z4WGZPSG84ZWpYcjdzV0xYcGQ1NTEzdXc0Y3lBaDRYRmlZVTg4L2YyZVplbHBhWnBuWnNKSjN4dTFSZnd4aEphbHg0L2pqN0xpMHlnU3gzMzY3M20vOWpETUlZcXVUeStYUytlZWZYK0Z4R3paczBPN2R1LzJPRFJreVJGRlJGWWYwYnJkYjgrYk44enNXRXhPandZUEx2amxBa3VMaTRueS8vL2JiYjdWczJiSUs3d1VBQUFBQTlSVkJMQUFBQUdxTnNEQ25XalJMVW90bVNYN0gzVzVUNlJsWlNrMDdwQU1ITTdYLzRDRWR5c2hSWm5hdU1yTVBLenM3UjVsWmg1VmZXRlNsK3hZVmw2aW91RVNaV2JuVjhXbEk4czRLdHRzTjJXMTIyVzAyMmUxMk9SdzJYMUJydHgrdC83N20vWGkxNi9ocTYrTW8wN1FxTlVQeXZmZG1hOGVPM3pSOStpUWxKU1hveVNjbmF0dTIzWHJtbWR2TG5RbmJ1WE5yWFgzMXlOL2R6OVFOTnp5dVgzN1pJMG42NG91bFNraUkwVXN2M1J1d2ovVDByQk1LWXYvNXo4bVYydXYxNkxWZWZ2bGVuWEhHalFHUE9lV1VidnJ5eXhlVmxKUlFxV3VXcDArZkx2cnV1N2MxWXNSZmZIOG1mM1Q3N1plclE0ZVdaZXJidCs4dFU3UFpiT3AwNU0wTWxtVXB3OCtTMzBsSjFSUEUydTNIRjhSR1IwZnE1Sk83VmtzUDVSazYrbzRhdjhmdlhYM1p1WnB3MlRsQnZlZFI4Zkh4bWpWclZybkh1TjF1ZGVqUXdlOVlwMDZkdEdqUklobVZXTHA5NmRLbEFZUFl5eSsvWEcrODhVYTU1MXVXcGJ2dnZydkMrd0FBQUFCQWZVWVFDd0FBZ0RyRDRiQXBKYm1SVXBJYlNkMERIMWRVWEtLczdNUGVqNXhjWldUbEtqTTdWOW5aaDcxTEcrY2NHY3YyMWoyZTZsOXExN0lzdWQyVzNEcU9hOWRBZHRXb1Vhd1dMbnhObzBiZHBjV0xWNVY3N0xKbDYzVHFxUk8wY3VWN1NreU0xNHdaM2lWOGx5eFpIZkNjbEpSRTMrL2Riby9HajM5WVU2ZVdEbkhlZTIrMnZ2NTZqVDc0NERFTkhOaTd6RFhjYmsvQTYxY1V3cTVmdjFXVEpyMVg3akYvTkhod0gxMXh4WWd5ZlVwUzA2YUpldkRCYTdWKy9iWlM5Wk5PNnF6R2plUEtIRjhaN2RvMTEvZmZ2NlBMTDM5QUN4YXNMRFhXdUhHY0hucm9Pci9uN2RqeFc1bGE2OVlwY3JuQ0pIbG5PLy94ejg3bENsTjBkT1J4OWZsSEZmM1plenltVnF6NHFVeTlmLytlbFpwTmU2S3V2dXpjaWcrcUp1OThQQ2RvOXpwZS8vdmYvN1JybC84M0pOeDU1NTJWQ21FbGFlN2N1UUhIeG80ZFcrSDVVNmRPMVlvVkt5cDFMd0FBQUFDb3J3aGlBUUFBVU8rRWh6blZKQ2xCVFNveGs5R3lMT1VYRkNtL29GRDVCWVVxS0NoU2ZtR1I4dk1MVlZCVXJQejhJdVVYRnFyZzZLOEZoY292S0ZKQllmR1JjNHBVY09UNDR1SVNlVXhUYm8rblJzTGRFeFVkSGFrNWMvNmpzV1B2MStlZkx5MzMySUVEZXlzeHNmU015dFRVUXdHUGI5cjBXQkE3ZGVvOHYrR21KTzNhdFY5RGh0eW9CeDY0Um84OGNtT3BvTzU0ZzFpUHg5UjExejFXN3ZtQlBQbmtSRTJmdmxoRlJhWDN6ZDIvUDEwWFgzeFBtZVBuelBtUHpqbW5mNVh1a1pwNlNGT216TkhkZC85WmpSdkhhZTdjbC9YQUF5K1hDbzRmZXVnNnhjVkYrejEvMjdheVM4eDI3MzVzMzh6OSs5UExqQ2NuTjVMa1hSWTVLK3RjZVR3ZWZmVFIvRExIOWVuVFJWMjd0cFVrYmR5NFEydlhiaWx6VEVWaDZ0cTFtM1g0Y05tbGs0Y09QYVhjODZwTE1HZW4xb1VnZHRLa1NYN3JpWW1KbWpCaFFxV3ZFMmcyYkhKeWNvWDdzUllVRk9qKysrK3Y5TDBBQUFBQW9MNGlpQVVBQUVDRFpoaUdvaUpkaW9wMFZldDFMY3VTYVZyeWVEenllQ3k1VGJjOEhsTWVqeW0zMnlPUHh5TzNhY3IwbU43ZnUwMTV6Q01CYnVDSnB5Y3NQRHhNMDZaTjBvUUpqK2pERC8zUGVPdmJ0NXZlZU9PaE12WFUxTEtCMzFHL0QyTEhqVHRQYnJkYnQ5enlkSm1BVS9JR3A0OC8vbDl0M2JwYkgzLzgxTy9xZ1lOVXB6UHdTNWZubm50ZnExZHZDamhlbmpadG1tbml4REY2L3ZrcGNqanNldmJaTzNUWFhjOGYxN1g4ZWVlZEwzVFhYUzhvTXpOSGxtWHBubnZHeVc2MzZkbG5iOWVRSVNmcm1tditxY2hJbDI2OWRVekFhL2hiYnJsSGoyTkI3SysvN2lzejNxSkZzaVJwL1Bqek5YNzgrY3JPUHV3M2lCMC8vbnpkY1lkMzM5K25uMzdudUlMWVFET2xneFhFNHBqUFAvOWNhOWFzOFRzMmNlSkVSVVJFVk9vNlAvMzBVOERyWEhMSkpSVXVWejE1OG1UdDJlTi9DZTZxeXN6TVZIejhzVGVGWkdWbEtTR2g3SnRzMXE1ZHE5NjlTOCswcit6c1h3QUFBQUNvS1FTeEFBQUFRQTN3N1JGcnR4MnBoRlgrNU5VWk5kTFRVUTZIWGUrLy82aGlZNlAwK3V2L3Y3MzdqcEtxeXRjKy9wektIVUc2YVpBbU5xa0pra0VCRVpBWmdvSUJHQmtkRlVTOUdFa0dGR1FjY1Y2UkZ3eWpDTWg0RmIwZ1luYXVPaU9HTVlIZ0VKVWdLSWlBNU54QXg2cHovMmhwdXFoVHFhbE85UGV6Rm10MTdiM1BQaithYWhhSHAvYmViL24xMWE2ZG9uZmVtVkcwN1cxeG9WYkUxcTZkNHZmNnBwdXVVT3ZXVFRSNDhMM2F1WE5md1BoNjlXcnA4Y2Z2OW1zTHZTSTIrS1BMdEdrdkIrMkx4S1JKTit1amo3N1I3TmtQcWtlUDlqRUpZcmR1L1ZXMzN6NVZpeGN2SzJwNzRJRm4xYUZEcGk2OXRMTWs2YkxMdXV1NzcxN1Rqejl1bDh2bEREcVhWUkRicWxXRzM3M09WSzllYmIvWFZvRzRKTC83QnZ2K2gvcmVTOVpCYkhKeWdqcDFhaG55T3NTV2FacWFNbVdLWlY5aVlxSkdqeDRkOFZ3elo4NE0ybmZycmJlR3ZUNDFOVFhzR0FBQUFBQ29DbXpoaHdBQUFBQTQxOWhzTnMyZS9hRHV1ZWY2b2phWHk2bTMzNTZ1OVBRMHkyc2kzWnI0bE02ZFcycmx5dm5xMGFPOVgzdDZlcHIrL2UvbjFhaFJIYi8ya201TjNLRkRadEMrU05Tb2thenZ2bnN0b002U09IRWlXNU1telZMTGxuL3dDMkdsd3BYQWYvempSRzNmdnFlb3JWYXRHcGJuNVJhM2VYUGcxc1J0MmpRdCt2cm5uNjJDMkZwK3I3T3pjeTNuTHI3U09EKy9JS0MvOEFNRm9SOGJyYzZIemNoSUQzc2RZbXZSb2tWYXVkSjZkZktvVWFOVW8wYU5pT1k1ZlBpdzVzK2ZiOW5Ydlh0M3RXOGYvdWVrWjgrZUVkMExBQUFBQU01MVBCa0RBQUFBVmRpTUdXTTFlZkl0a3FUWnN4OVUxNjV0Z282TlprWHNLV2xwTmZUcHA3TjE1NTNYRkkzNzdMTTVhdHk0YnNEWVVGc1Rod3BpZi9lN0xrSDdJbVd6bmQyamtXbWFldlhWZnlremM0Z2VlK3pGb0N0UTkrOC9yTUdENzFOT2puWC9tYlp2M3hOdy9xcmI3VkxMbHFkWHhGcXRtRzNTcEo3ZjYyRDNjN3RQcjN5MkNzSWpDVk92dXFwWFFOdWFOWnYxOXR1ZmhiMFdzWkdYbDZkSmt5WUY3VTlKU1ZGK2ZuNUVjMDJlUEZrblRweXc3THY3N3JzdDI4K1VucDZ1eG8xUGI1OU5NQXNBQUFDZ3FtSnJZZ0FBQUtDS216TGxOdlh1M2NudlRNKy8vR1d1SG5sa2JzUnp0R2d4TktKeGUvWWNWUFBtZzZPdWNmZnVBeklNL3pOSFRYT0ZwTUlnOXNFSG81NHladDUvL3lzOTlOQnNyVjI3T2FMeEsxZHUxTzIzVDlWTEx6MGNkdXozMy84VTBOYXFWWVpmTUwxcTFROEJZNW8yOVE5aWc2MklUVWc0ZlRaeVFVSGdpdGh3NThOSzBzU0pJelZ2M3Y4R0JMbmp4eitsZ1FON2hOeDJHYkV4YmRvMGJkMjZOV2oveElrVE5XZk9IRTJZTUVFMzMzeXozRzYzNWJqVnExZHI5dXpabG4zMTY5Zlg0TUdSLyt6MjZORkRXN1pzVVZ4Y25GNTQ0UVUxYmRvMC9FVVdEaDA2NVBmZVBIYnNtT1c0STBlTzZNQ0I0T2RZQXdBQUFFQjVZRVVzQUFBQUFMOFF0ckpwM3o1VDFhb2xsdmw5UC81NHVicDNINmxCZzhaRkhNSktoYXRRVTFPclcyNEZmQ2FySUxiNFZzeDc5aHkwWEtuY3JGa0R2OWNuVG1SYnpwK1lHRi8wdFZVOTRjNkhsYVJHamVwbzZOQStBZTIvL0xKYmYvLzdPMkd2eDlrNWZ2eTRubm5tbWJEanRtL2ZyanZ2dkZNWkdSbDY2cW1uZFBLay8wcnI3T3hzM1h6enpmTDVmSmJYUC9yb28zSTZJdy9WTzNic1dIUmRreVpOd280UHRpSytjZVBHcWxtelp0R3Y0aXR0aSt2ZHU3ZmZ1Sm8xYTBaY0t3QUFBQUNVRm9KWUFBQUFBSldhM1c3VEpaZDA4R3NMZCs1cVNYbTlQcjMyMm1KMTZQQW45ZTE3cDVZdS9TNnE2Nis1NXZmYXVQRk5UWjgreHU5ODFtRFdyZHNTMEhiaGhhMkx2bDY5ZWxOQWYvWHFTYXBiMS8rYzN6TzNOejZsZUJCcnRUVnhKQ3RpSlduY3VEOVp0ai8xMUt0Qmd6M0VSbUppb243NDRRZjkrYzkvanVnYzJGMjdkbW44K1BGcTJMQ2hIbi84Y1dWbFpjazBUUTBmUGx5clY2KzJ2S1pObXphNi92cnJMZnVDNmRpeG8zcjA2S0Z4NDhaRk5EN1NyWk1CQUFBQW9ESWhpQVVBQUFDcU1LLzMzQWpKTHJta2ZkSFhLU25WTkhkdThQTXl6OGExMTA3VXRkZE90QXhBUStuYXRZMldMbjFSaXhaTlZhTkdkU0srYnVYS2pRRnRYYnEwS3ZyNml5OVdCdlMzYlZ1NEJlenZmbmVIREtPVERLT1QrdmUzUHR1emUvZVJSV09lZlhaUlFIK2tRV3lYTHEzVXJsMnpnUFl0VzNacThlSmxFYzJCa2t0SlNkRWpqenlpWDM3NVJWT25UbzFvTmVqKy9mdjE0SU1QcWtHREJobzRjS0RlZU9PTm9HT25UNThlOVRuS2JkdTIxYng1OHlLK0xpY25KNnI1QVFBQUFLQXlJSWdGQUFBQXFyQjMzLzFjclZ0Zm8yZWZYYVFqUjdMS3U1d1NLNzRpZHRhc0IzVCsrYW1sY3Arc0xPdVZwY0YwN3R4U0gzendOeTFkK3FLNmRtMFQxYlhIajUvVTVzM2JBOXBuelhwRGVYbUZxd2V0UXM3MjdUTUQya29xMGlCV2trYU1HR1Radm5EaFI3RXFwM0lySGtqNndtOUxYUktKaVlsNjRJRUh0RzNiTnMyWU1TT2lRUGJ3NGNQNjhNTVBnL2JmY3NzdDZ0dTNiOVMxeE1mSEt5TWpJK0x4UjQ0Y2lmb2VaYzViN00vTkZ2blBCZ0FBQUlDcUsveGVXQUFBQUFET1djdVdmYS8xNjdkcTlPanBtakRoR1YxMVZTLzk0USsvMDZXWGRsSnFhdldpY2V2WGI5R2NPVzlaenRHclYwY05HUko0UnFqUDU5UDA2YS9vMTEvMzY1WmJybEtiTmszRDFqTisvSk5CejA2ZE5tMjA0dU05bG4wZE9tUXFQdDZqWWNQNjZwcHJmbC91b1hLSERwbjZ5MS8rUzRNR1hWTGlPYjc3N2lmTGJYMmZmLzV0ZmYvOVQ1b3paNkxXckFrOG03WnIxd3RLZk04elJSUEVEaDNhUjJQSFBoSFEvbzkvZkNtdjF5ZTd2V3AvRHRod3VHWG1GWjdWYStibHl2Q1UzdU40Zkh5ODdybm5IdDEyMjIyYU9YT21waytmcm9NSEE4OFNEcWRKa3laNit1bW5TNkhDUUljUEh5NlQrNXdOTS8vMHFsM0Q2U3JIU2dBQUFBQlVGZ1N4QUFBQVFCVzJiTm4zUlY5blorZHE0Y0tQdEhEaFIwcE1qTmV6ejk1WHRNcng1WmZmRHhyRVhucHBaOTExMXpWK2JmbjVCUm8rL0dIdDNMbXY2UHFISDc1VkV5YU1DQm5JalIvL1pOQysyMjhmcXFTa2VNcytoOE91RzI2NFRFODhFZGw1bEtXbFo4OE91dSsrRzNYNTVSZWY5VndYWHRoYUkwWU0wcng1L3h2UXQzVHBkK3JjK1VhWnBoblExNzE3MjdPKzl5a09SK1NQak9ucGFlclFJVk9yVnYzZzEzN2tTSmJXck5ta2poMWJ4S3l1eXNod3VrNEhzZm5aTWp3SnBYN1BoSVFFVFpnd1FYZmNjWWVlZlBKSlBmbmtrenAyN0ZqRTE3ZHExVXBIang1VlFrTHAxN3B6NTg2QXRtYk5tbW5USnY5dHdJOGNPYUx6empzdllPenExYXZWcnAzLzJkQ0dZY1MwUm9KWUFBQUFBTkdxMmg5SkJnQUFBS3F3L1B3Q3l6TklwY0p0Y1d2V1BCMTI3TmtUZkRWZDdkb3BmcSt6czNOMTlkWDMrbTFKbTVlWHIwbVRacWw3OTVHVzIrMFdyeWtZcHpOMEtQamNjdzhvSVNFdTVKalNZTGZiTkd4WVg2MVk4VC82L1BPNUlVUFk0OGNqMzlyWWJyZnB4UmYvck5Hai8yalpuNXViRjlDV2taR3U5UFMwaU84UlRqUXJZcVhDVU43S2tpVnJZMUZPNVJaM09zdzBqeDhxMDFzbkpTWHA0WWNmMXV1dnZ5NlB4M3BWdVpYMzNudFBHUmtadXV1dXV5eUQwbGphdmozdzc0VzB0Tmk5bDJQQnpDcjI5NkFuc2Z3S0FRQUFBRkJwRU1RQ0FBQUFWZFRhdFp1Vm5aMXIyZWR3MlAzT1hZMG1pSDNzc1JmMXdRZGZXNDVkdm55ZDJyZS9Uczg5OTNyQWFzNVFJYXdrdVZ5aGc5aXkzdm8yTGEyRzdyLy9SdjMwMDd0NjdiWEhJbHJ4MmFYTGNGMTIyV2k5OXRyaW9OLzc0Z3pEME4vK2RxOGVldWptaUdycTE2OXIwZGU5ZTNjcTJxclpTdE9tOVRWc1dOK2lYL1hxMVFvWUUyMFEyNk5IZTh2Mjc3Ly9LYXA1emtXMnBCcEZYL3VPN0NuVGUzLysrZWNhTkdpUSt2ZnZyNXljblBBWEZKT2JtNnZubm50T2pSczMxdTIzMzI0Wm1NYkMrdlhyQTlvcVdoRHJPN3EzNkd0YmNvMFFJd0VBQUFDZ0VGc1RBd0FBQUZYVU45OThIN1R2d2d0YisyMER2SHYzZ2FCamE5ZE85WHY5eUNPajVISTU5Y2dqYytYMUJwNXhldkpranU2NjYvL3I1NTkzYWNhTXNVWHRlWG41UWU5aHM5bGtzMVdNejVIMjd0MUpvMFlOMXRWWDk1Ykw1WXpxMnQyN0Qyamp4cC8xejM4dVZYSnlnZ1lNNks1Ky9TNVMzNzRYaFZ6Sit1aWp0eXN1enExSmsyYUZuTDk0RURwcDBraEowdnIxVy9YNjZ4OEhqTDNqanFFYU8vYTZvdGREaDk2dkhUdjIrbzJKTm9qdDBxV1ZaWHVvVmRCVmhWSHQ5QWNXZklkM2xmcjk5dTdkcTRVTEYrcUZGMTZ3RERtamxaZVhwemx6NXVpLy8vdS9OWHo0Y0UyY09GR05HaldLUWFXRjUwbXZXN2N1b0wxV3JjQVBCNVNuNG45dUJrRXNBQUFBZ0FoVWpQL0pBQUFBQUZEbXZ2eHlWZEMrUG4yNitMM2VzeWRVRU91L0l0Wm1zMm55NUZ2MDZhZHpWS3VXZFZqUnZuMXpUWnc0MHE4dDFJclljS3RoeThxcnIvNC9mZmJaSEEwYjFqZnFFTGFnd0t1alI0OFh2VDUyN0lRV0xWcXNrU09ucUc3ZHkzVExMWStHdkg3aXhKRjY4c254SWNlTUcvZUUzN20va3ZUMTEyc3N4NTY1Z3RmcSt4OXVPK2d6MWE2ZG9tclZBcmRzRFJYa1Z4VzJHcWREeFlMZG0wdmxIdHUyYmRQTW1UUFZwMDhmcGFlbmE5eTRjUkdIc0hYcTFJbG9YSDUrdmw1NDRRVTFhOVpNTjkxMGszNzY2ZXhYTzY5ZHUxWlpXVmtCN1ptWm1TV2U4K2pSbzJkVGtxV0NYYWZQcTdYVnFCM3orUUVBQUFDY2V3aGlBUUFBZ0NycXE2OVdCKzNyMDhmL3JNOWdXeE1iaGhFUXhKN1NzMmNIclZxMVFOMjZ0ZkZyYjkrK3VUNzVaTFpxMUVqMmF3KzFJamJhUUxDMG5IZGVVb212M2JmdlVNQjJ6TVY1UE82d2M0d2JkNTBHRDc0MGFQL2V2WWZVcTljb0xWand6NkkycXo5bm04Mm05dTJiKzdWWkJiSFJoczJTQXY1Y0pXbi8vc05SejNPdXNhWFdrMnlHSk1sM2FKZk1uTURnTVZxLy92cXIzbmpqRGQxeHh4M0t6TXhVbzBhTmRQZmRkK3V6eno2VDErdU5hSTdrNUdROS8venoycmx6cDk1NTV4MDFhOVlzb3VzS0NnbzBiOTQ4WldabTZvWWJidENtVFp2Q1h4VEU0c1dMTGR2YnRXdFg0amtYTEZoUTRtdXRtTmxaOGgzZVhmakNacE90Wm5wTTV3Y0FBQUJ3YnFvWS81c0JBQUFBb0V4dDJ2U0w5dTQ5Wk5rWEYrZldSUmRkNE5jV2JFVmpmTHhISDMzMFRjaDczWHZ2RFpvOGViYldyOStxcEtSNGpSMTduWll1WFJzdzd0Q2hZeUhuZWYvOXI0cStidEtrbmpJekc0WWNYOUZzM1BoenlQNG1UZXFHbldQVHBsLzh2ZzlXY25QemRQMzFrN1Z0MjI1Tm5IaVRQdjk4WmNDWVpzM3FLekV4L296ckFvTnd0OXNWdHFiaWNuTHl0R3RYNEhzbGt2Tnd6M1dHMHlsYlNoMzU5djhxeVZUQkw5L0oyYng3VkhQczI3ZFB6ei8vdkZhdlhxMFZLMVpveDQ0ZEphN0hack5weElnUmV1eXh4NHEyQUw3cXFxczBjT0JBelprelIxT21UTkgrL2Z2RHp1UDFlalYvL255OSt1cXJldkhGRnpWOCtQQ29hM256elRjRDJnekRVTnUyYlNPZTQwOS8rcE9TazVOVnJWbzFIVHg0VUN0V3JMQWNaN2RIdDkzMktRVy9ySlZVK0VFS1c4cjVNaHpSL1d3QUFBQUFxSm9JWWdFQUFJQXFLTlMyeE4yNnRmVmJDWm1kbmF0angwNVlqajF4SWx1REJvMkwrTDVaV1NjMWZQakRrUmRhN0xyaTk1a3dZYmdlZi96dXFPY3BUK3ZXYlFuWmY4RUZUY0xPTVhyMDlKQXJoNHZ6ZXIzNjZxdlYrdlhYZlFGOW5UcTFER2pMemMwTGFQTjRJZytiQ2dxOGV1aWhXWmJ6UkxvNjgxeG5yNWY1V3hBcjVmKzRMT29nTmlVbFJlKy8vNzYrL2ZiYkV0ZGdzOWswZE9oUVRaNDhXYTFidHc3b2R6Z2N1dXV1dTNUampUZHE2dFNwZXZycHA1V1RreE4yM3ZUMGRGMTk5ZFZSMTdOcTFTckwwTFJObXphcVZxMWF4UFBVckZsVFgzenhSZGh4MWF0WGo2cStVL0ovV2xiMHRiMWV5YmRNQmdBQUFGQzFzRFV4QUFBQVVBVjkrV1h3YllsNzllcm85enJZdHNTSXp2cjFXMFAydDJ2WFBHVC8zTGx2YS9IaVpTSEhuSktVRksrNzd4Nm1oUXMvc3V6djM3OXJRRnRPVHZSQjdOU3BMNmxqeCt2VnF0VTFxbDY5bDU1NFlyN2x1T1RraEFpcVB2YzVHcmFVak1MSGNPL3VIK1U3R2hpU2gySzMyL1hTU3kvSjdRNi9qZldaRWhNVGRlZWRkMnJEaGcxYXRHaVJaUWhiWEhKeXNxWk9uYXJObXpmcnV1dXVDenYvMy8vK2R5VW5CMjVMSGM1Zi8vcFh5L1pvUTkyTEw3NDQ3QmkzMjYybVRadEdOYThrK1k3dWszZjNiMmZoR2pZNUdnVitrQUVBQUFBQXJCREVBZ0FBQUZYUVo1LzlKMmhmNzk2ZC9GNEgyNWE0S2dxMm5YTTRYcTlQLy9yWDBxRDlUWnZXVjBwSzhOVi9HelpzMWRpeFQxajJuYm5Gc0NUZGZ2dFFKU1RFNmMwM1B3M29jempzdXZ6eXdOQXFLeXR3MVhOOHZDZG9UVkpoU0w5cTFRL2FzR0dyVHB6SURqcXVYcjNhSWVlcEtveTRCTm5yWlB6MnlsVHVpdmVpbnFObHk1WjY2S0dISWg3ZnJWczN6WjA3VjcvKytxdG16cHlwNXMxREIvNW5xbGV2bmhZc1dLQ2xTNWVxUzVjdWxtTkdqaHlwZnYzNlJUV3ZKUGw4UHNYRnhWbjJSUnZFZHU4ZWZuWHhrQ0ZENVBHRWZrOWJLZnh6S3R5VzJGNG5RNGFIRHhZQUFBQUFpQXhCTEFBQUFGREZiTml3VmJ0MldaLzlHQmZuVnBjdXJmemE5dXdoaUQzbDAwOUx0aVhzQ3krOHF4MDc5Z2J0ditTUzlrSDdEaDgrcGlGRDdnOTZ6dXJycnordU1XT3VMWHJ0OGJnMGZ2ejFldm5sOTNYZ3dKR0E4VDE3ZGxUMTZrbCtiVDZmenpKa3RncDVpK3ZZTWJJdFdpKzZLUFRxeTZyRTJlSjBtRm13ZGFXOCszK0plbzc3N3J0UGpSczN0dXd6REVOZHVuVFJ0SUYwNWhZQUFCTzRTVVJCVkduVHRHWExGaTFac2tTMzNucHJpVmFyRnRlMWExY3RXN1pNcjd6eWl0TFQwNHZhMDlQVDllU1RUNVpvVHB2TnBnVUxGdWpkZDk5VjdkcW53L3BPblRxcFRaczJVYzExL3ZubnEwR0RCa0g3R3pkdXJCa3paa1JkbzNmL05oVnNQWDNPc3JQRmhWSFBBUUFBQUtEcTRveFlBQUFBb0lyNTVKUGdZZUpGRjEwZ3A5UC9NYUdxYlUwY0YrY09HbnJPbi85UHRXM2JUS05IL3pIZysyVGw2TkhqbWpYckRVMmVQRHZrdUROWElaK1NrNU9uUVlQRzZZY2Z0bG4yOStuVFJRTUdkTk9BQWQyVW4xK2dXYlBlME1pUlZ5bzF0YnFtVFh2Wjhwb3JyK3daMFBiTU02L3A2TkhqQWUxbkJyWm42dGV2cTFhczJDalRORU9PdS9IR2dTSDdxeEpiclhxeXBkV1ZiOTlPU2FaeXYzMUw4WmVQajJvT3Q5dXRwNTkrV29NR0RaSlVHRUwyNnRWTC9mdjNWNzkrL1ZTclZxMVNxTHd3NUwzaGhoczBlUEJnVFpzMlRUTm16TkRjdVhPak9zdlZ5cFZYWHFsdTNicnB1dXV1MHllZmZCSnl4YS9INDlFOTk5d1QwSjZXbHFhdVhidHE5KzdkY3J2ZFNrcEtVbXBxcXVyV3JhdGV2WHBwMUtoUkpRcWpjNWUvcFZPcllXMXA5V1NyVlMvcU9RQUFBQUJVWFFTeEFBQUFRQlVUS29qdDJiTkRRTnROTjEyaGE2NzVmV21XcElJQ3IrcldIU0N2MTJmWnYzYnRRdFdwVTdQb2RiZ3RjODlHOWVwSlFZTlkwelIxNzcxUDY2R0hacWxSby9TUWRlemZmMWk3ZHUxWFFZRTM1UDNzZHB2NjkrOFcwSDd5Wkk2R0RyMWZTNWFzRFhyZDlPbGppbDdQbkhtL0RNUFFmZmZkb0ZkZi9aZTJiTmtaY0kxaEdQcjQ0K1ZhdjM2TGZENVRXVmtudEhIak5xMWR1OW55SHFtcDFVUFdYcXRXaXRxMmJhbzFhNnl2bDZScnJ2bTl1bldMYm5YanVjMlFxKzBseXZuNFZVbVNkOWNtRmV4WUowZTk2RllORHh3NFVHKysrYVl1dU9BQ05XdldyRFFLRFNvaElVRlRwa3pSbURGamxKS1NFdEUxano3NmFFQmI4WE5xYTlhc3FZOCsra2h6NTg3VkZWZGNFWFFlajhjVGRHWHJ3b1VMSTZvbFVnVTcxc203Ky9SNzI5VzJSMHpuQndBQUFIRHVJNGdGQUFBQUtocWJKS3M4MHFlelBsd2tQNzlBWDN5eE1tai9KWmNFQnJGeGNXN0Z4Ym5QN3NaaHZQZmVGMEZEV0VuS3pHd29sOHRacWpXYzBySmxSdGh6Y1hOeThyUng0ODh4dVYvWHJtMEN6b2M5ZE9pWUxyOThqSll0K3o3b2RmZmVlNFBhdHo5OTNxZGhHSm81ODM0ZE9aS2xDUk9lc2J4bTBLQWUrczkvTmtSODdtL1RwdUZYLzExNmFlZWdRZXpJa1ZmbzJXZnZqK2hlSVFWN2ExVFN3M1pzYWZYbGFOaENCZHMyU3BKeWx5eVUvYXFKVVo4OU9tVElrTklvTDJLUmhyQ1NJanJYMW1hejZiYmJianVia21MR3pEbXUzQ1duZzExSHc1YXlwZFV2eDRvQUFBQUFWRVlFc1FBQUFFQkY0ekNrUEl1dFh2TWxuV1VlK3RWWHEzWHMyQW5MUHBmTHFZc3V1dURzYmxETXZIbi9xeU5Ic3VUeHVPVjJPK1Z5T2VWME91UncyR1d6MlpTWGw2K0RCNDlxMWFvZjlOcHJpNFBPMDdoeDNUSUxZYVhDVmNFbFBRdTJKRWFPREZ6OTkrT1AyN1Y4K2JxZzExeHdRUk5ObVdJZFdOMTc3OU5CZzlZNzd2aURaczE2US8vNHg1ZGg2N0xaYk9yWnMyUFljYjE3ZDlKeno3MmhoQVNQVWxPckt6T3pvVHAzYnFWaHczNnZwazFqRkZ6bEJXbDNWTklrVnBLelF4OTVmOTBpTXo5UHZxd0R5djVranVJdkd5dlo3T1ZkR254ZVpYL3l2SHhaaFQ5SGh0TXRaNGRMeTdrb0FBQUFBSlVSUVN3QUFBQlEwVGhMTDRqOTRJT3ZnL1oxN05naXBpdGZseTlmcHpsejNqcnJlUzYrdUYwTXFvbmNpQkdETkdYSzM4TnVLUndMclZzMzF2WFhYeGJRZnVHRnJYWEREWmZwbFZjK0NPaUxqL2RvL3Z4SExjUHBRNGVPNmMwM1A3VzhWNU1tOWRTMzcwWDZ6MzgyUkJURURoalFMV0NscnBXQkEzc29KMmRwMkhGbkpUOUllOW5sOHpGbnhDWEtkZUVBNVg3OW5pVEp1M3V6Y3BhK0pzL0ZmeXJueXBDejlEWC9MWWt2SENBakxyRWNLd0lBQUFCUVdWWGVqdzhEQUFBQTV5alRZVmgzWkovOTNLR0MyRmdIbnBkZDFqMG04OXg4ODVVeG1TZFM5ZXJWMHFSSk41ZjZmV3JWcXFHMzM1NHVwOVA2ODdIVHBvMVdVbEs4WDV0aEdKby8vMUcxYWRQVThwb2FOWksxZlBuTGF0R2lVVURmbURIWHlqQU1kZXJVSW14dExwZFRmLzNySFJIOExzcElqbld6NlF6eXMxSkoyQnUwa0tOcCs2TFgrUnUvVlA2R3o4dXZJQ2gvdytmSzMzajZnd3FPWnUxbGI1QlpqaFVCQUFBQXFNd0lZZ0VBQUlDS0pqSElQOU9QbnQyMDI3ZnYwYVpOdndUdDc5RWp0a0Zzbno1ZDVIYTd6bXFPVzIrOVdqMTZ0QTgvTU1iKy9PZGJOSGJzZGFVMi80QUIzYlJpeGZ5UVcvZldycDJpQngrOHlhL3RzY2Z1MU5WWDl3NDVkL1BtRGJSOCtjdTY0b3BMaXRvYU5xeWovL3F2cXlWSm5UcTFESG05eStYVXZIbC9VYnQyemNMOU5zck9rU0R0Q1pYL2tkYlZzWTlzdFU2L0QzSytXVVFZVzA3eU4zeXVuRzhXRmIyMnBkV1hxME9mY3F3SUFBQUFRR1ZYK1o5YUFRQUFnSE5OdFNCblJBWUxveUpVdjM1dDdkanhvZWJNbWFncnJyaEVDUWx4UlgyR1lhaDc5OWdHc2ZIeG5oS3ZzazFLaXRmVXFYZnArZWNueHJTbVNObHNOajMxMUhoOSsrMHJHakZpa0JvMnJDT0hvMlJuZHhxR29SbzFrdFd0V3h2ZGYvK05XckhpZi9UaGg4K29idDIwc05lT0hYdWQ2dFNwS1VtYVBQa1dQZkRBaUlqdW1aUVVyM2ZlbWFFeFk2NlZKRDM2NkcxRld4bW5wbFpYUmthNjdIYWJQQjZYVWxLcUtTTWpYUmRmM0U1MzN6MU02OVl0MHJYWDlpdlI3N1hVQlBzUVF2STVjSjZxM1NGM3p5RXl6dnZ0L2VEektXZkpRdVY4dlVEeWxmNzIySkRrOHlybjZ3WEtXYkpROHZra1NjWjVhWEwzR2lMWk9kRUpBQUFBUU1ueFJBRUFBQUJVTUdhU1haWWJyaDQ4KzducjFrM1RxRkdETldyVVlKMDhtYU1QUDF5aU45NzRSTnUyN1ZLTkdzbG5mNE16OU8vZlZaOSsrcTFmbTh2bGxOdnRWSHk4UjNGeEhpVWx4YXQ2OVNTbHBsWlg0OFoxMWJselMxMTJXWGNsSnNZSG1UVTh3ekQ4Z3VhUzZ0eTVwVjU2NmVHaTF5ZFA1c2ozVzFBVGFSMXhjVzdaYkNYN0RHeGNuRnVQUERKSysvY2ZEbGdkRzQ3Tlp0UFRUOStqYnQzYWFPaFEvMVY5VzdhOEYzVXRWdDlQbDZ1TUhpbUR2UGZOWUI5YXFHUU1wMXVlM3NPVTgrOUZNZy92azFTNFRiSHZ5QjdGL2U0MkdaNkVjcTd3M0dYbW5GRDJKM1A4em9RMXprdVRwL2N3R2M3WW5aa05BQUFBb0dveUNrNXNOY3U3Q0FBQUFBQ25HZnNLWkZ0OExMRERKV200WkozU25oM1ROR1VZc1orNG9NQ3I3T3hjT1J4Mk9SejJvT2VoQWtHWmtsNldsQmZZNWV1YkxET3Q3TjVUdlFlUDBZaGhBelI4V1A5U21kL016MVh1RjIvSnQzZDdVWnN0S1ZYdTd0ZktVYTkxcWR5ektpdllzVTY1U3hiS2wzV2dxTTJXVmwvdVhrTUlZUUVBQUFCWWNpUmtSUFdmSi93dkNBQUFBRkRCbUNrT3lXRklCV2Q4WmpKUDBnRkpOV04vejlJSVlTWEo0YkFyS2Fua0sxc0JIWkJsQ0N1SElUUDEzSHFrTFZ3WmU0M3lWbjJxZ3MyckpVbStyQVBLL3RlenN0ZHBMbmVYSWJMWGJGRE9WVlorM3YzYmxMdjhMYjlWc0pMa2FOWkJyZzZYc2gweEFBQUFnSmpoNlFJQUFBQ29hT3lTbWVxUXNTYy9zRytIU2lXSUJTcXM3ZGJOWmsySFZMSWRueXMydTBPdXp2MWtUMnVndk9YL2xKbWZLMG55N3Rxa2srOU9sU09qbzl5ZHJwU3RXdmd6aHVIUGQzU2ZjbGU4cDRLdEsxVzQxTHFRNFhUTGRlRUEyUnRrbGw5eEFBQUFBTTVKQkxFQUFBQkFCV1NlNzdRT1lqZEw2bERtNVFEbDUwZnJack8yczJ6cktHUDJCcG55cE5WVi9xclBWTEJ0dzIrdHBncTJybERCMXBXeW45OUV6aVlYeWRHd3JReFBVcm5XV3BHWjJWa3ErR1d0OG45YUp1L3VuMVE4Z0pVa1I4TldjbmJvTFNNdXNYd0tCQUFBQUhCT0k0Z0ZBQUFBS2lDenJsTmFiZEZ4VE5KZVNiWEt1Q0NnUE94UjRYdmVnbG4zM0E1aUpjbUlTNVNyK3hWeU5HMm52TFZmeXJkdjUyODlwcnk3ZjVSMzk0L1NWL05sTys5OE9lbzBsKzI4T3JKVnF5VWpLVVdHMHlQRDZha2EyK3g2QzJUbTV4VCt5am9vMzlHOThoM2VwWUpkbStRN3ZGdG5ocStTWkV1ckoxZmJIcktsMVMvN2VnRUFBQUJVR1ZYZ2lRd0FBQUNvaEtyWlpkYXd5emprRGV4Ykw0SllWQTBickp2TkZMdFV6VjYydFpRalcxcDllWDUvdlh4N2R5aC80M0o1ZDIyVlROOXZ2YVo4aDNjcDcvQ3VjcTJ4VWpCc3N0ZkprTFBGaGJMVnFsZmUxUUFBQUFDb0FveUNFMXNEUHhvS0FBQUFvTndaUCtUSXR1S2tSWWVrWVpLU3k3b2lvQXdkazdSSVZvc1o1ZXNVTHpQVFU5WVZxZmZnTVdWK1R5dm51ZTNxV2QrajduVThhcDdpbE4wd3lydWtDc3RybXRwME1GOUxkdVhvOHgzWk9wTGpDMzlSaFA3OTl0OWlOaGNBQUFDQXlzR1JrQkhWQXhncllnRUFBSUFLeW16a2xsWm5TOTR6a2loVDBocEpsNVJIVlVBWldTUExFRllPby9Cbm94eU1HRGFnWE80YnpIcEpQOGluVlBPRWFwZ25sYWhjSlptNWlsTytIUExLWVpxeUtYYkJZMFhsazAwRmhxRUMyWlV0cDdJTXQ0N0xyVU5HdkE0WUNmTFd0cWw2YmVrcXp0Y0dBQUFBVU1aWUVRc0FBQUJVWUxZVkoyWDhrQlBZWVVnYUxDbWxyQ3NDeXNBQlNlL0lNb2cxTXozeWRZb3Y2NG9BQUFBQUFJaDZSYXl0dEFvQkFBQUFjUFo4TFQzVy8ybzNKWDFWMXRVQVpjQ1U5TFdzVjhQYWZ2dVpBQUFBQUFDZ0VpQ0lCUUFBQUNxeWVKdk14a0dDcDMyUzFwVnBOVURwVzYvQzk3WUZzN0ZIaXVjeEZnQUFBQUJRT2ZBRUN3QUFBRlJ3dnJaeGtqUEl6amZMVmJpTkszQXVPQ0JwV1pBK2x5RmZ1N2l5ckFZQUFBQUFnTE5DRUFzQUFBQlVkQjVEdnZaQnpzVDBTdnBFVWw1WkZnU1VnandWdnBkOTF0MitkbkdTTzZxamVBQUFBQUFBS0ZjRXNRQUFBRUFsWURaMXlVeDFXSGNlay9TUkNrTlpvREx5cXZBOWZNeTYyMHgxeUd6cUxzdUtBQUFBQUFBNGF3U3hBQUFBUUdWZ0dQSjFUd3krUmZGdVNaOUtNc3V5S0NBR1RCVytkM2NINlhmKzl0NDNXQTBMQUFBQUFLaGNDR0lCQUFDQXlpTEpKdDlGQ2NIN3QwbjZXS3lNUmVYaFZlRjdkbHZ3SWI2dUNWSVNqNjRBQUFBQWdNcUhwMWtBQUFDZ0VqRWJ1R1MyOEFRZnNFM1NoK0xNV0ZSOGVTcDhyMjRMUHNSczRaRlozMVZHQlFFQUFBQUFFRnNFc1FBQUFFQWw0K3NRSjdOQmlIQnF0NlMzSlIwb3E0cUFLQjFRNFhzMDJIYkVrc3lHTHZrNnhKZFZSUUFBQUFBQXhCeEJMQUFBQUZEWkdJWjgzUkpsMW5ZRUgzTk0wbnVTMXBWVlVVQ0Uxa2w2VjRYdjBTRE0yazc1dWlaS0hBc0xBQUFBQUtqRWpJSVRXODN5TGdJQUFBQkFDZVJMdGkreVpPekpEejB1VFZJUFNTbGxVUlFReEVGSlgwbmFGM3FZV2RzcFg4OGt5VmtXUlFFQUFBQUFFRGxIUWtaVUh4a21pQVVBQUFBcU02OWsrK2E0akcxaERvVTFKRFdYMUU1U2NoblVCWnh5VE5JYVNac2toWG42TkJ1NjVPdVd5TjVOQUFBQUFJQUtpU0FXQUFBQXFHcE15YmJxcEl5Tk9lSEhHcElhUzJvcHFYWXAxNFdxYlkra0RaSzJLR3dBSzBsbUMwL2htYkJzUnd3QUFBQUFxS0FJWWdFQUFJQXF5dmdsVDdabEo2VDhDUCtKbnl5cHFhVDZrbEpGQUlhelkwbzZJR203cEI4VjhneFlQMDVEdnE0Sk11dTdTcTAwQUFBQUFBQmlnU0FXQUFBQXFNcXlmTEl0T1M3alFFRjAxN2trbmEvQ2MyU3JTYW91eWFQQ2N6cGRZcXRZRlBKSnlwT1VMeWxIMGhGSlIxVjQvdXZ1My9xaVlLWTY1T3VlS0NYeEJnTUFBQUFBVkh3RXNRQUFBRUJWWjVveWZzeVZiVTIybE1jLzkxRUJ1UXo1MnNmSmJPS1dESlppQXdBQUFBQXFoMmlEV0VkcEZRSUFBQUNnbkJpR3pHWWVlUnU0WlZ1VExXTkxUdUZLUnFDODJTU3pzVWUrZG5HU213QVdBQUFBQUhCdVkwVXNBQUFBY0s0NzZaTnRRNDZNSDNNbEwvLzhSemx3R0RLYnVPVnI2WkhpMllZWUFBQUFBRkE1c1RVeEFBQUFBR3U1cG95ZmN3dC9IZlNXZHpXb0Fzd1VoOHhHTHBtTjNLeUFCUUFBQUFCVWVnU3hBQUFBQU1JNzZwV3hNMS9Hbm53Wit3dWtBaDRMRUFNT1EyWk5oOHphVHBsMW5WSTFlM2xYQkFBQUFBQkF6SEJHTEFBQUFJRHdxdGxsVnJQTGJPV1J2Skp4c0VBNjVwVngxQ3NkODBvbmZETHlUU2xmVW9HUE0yWlJ5Q2JKWVpPY2t1azBwQVNibEZ6NFhsS3lYV2FLUXlKN0JRQUFBQUJBRWtFc0FBQUFBTHRrcGpta05JZFlGd3NBQUFBQUFCQWJ0dkl1QUFBQUFBQUFBQUFBQUFET05RU3hBQUFBQUFBQUFBQUFBQkJqQkxFQUFBQUFBQUFBQUFBQUVHTUVzUUFBQUFBQUFBQUFBQUFRWXdTeEFBQUFBQUFBQUFBQUFCQmpCTEVBQUFBQUFBQUFBQUFBRUdNRXNRQUFBQUFBQUFBQUFBQVFZd1N4QUFBQUFBQUFBQUFBQUJCakJMRUFBQUFBQUFBQUFBQUFFR01Fc1FBQUFBQUFBQUFBQUFBUVl3U3hBQUFBQUFBQUFBQUFBQkJqQkxFQUFBQUFBQUFBQUFBQUVHTUVzUUFBQUFBQUFBQUFBQUFRWXdTeEFBQUFBQUFBQUFBQUFCQmpCTEVBQUFBQUFBQUFBQUFBRUdNRXNRQUFBQUFBQUFBQUFBQVFZd1N4QUFBQUFBQUFBQUFBQUJCakJMRUFBQUFBQUFBQUFBQUFFR01Fc1FBQUFBQUFBQUFBQUFBUVl3U3hBQUFBQUFBQUFBQUFBQkJqQkxFQUFBQUFBQUFBQUFBQUVHTUVzUUFBQUFBQUFBQUFBQUFRWXdTeEFBQUFBQUFBQUFBQUFCQmpCTEVBQUFBQUFBQUFBQUFBRUdNRXNRQUFBQUFBQUFBQUFBQVFZd1N4QUFBQUFBQUFBQUFBQUJCakJMRUFBQUFBQUFBQUFBQUFFR01Fc1FBQUFBQUFBQUFBQUFBUVl3U3hBQUFBQUFBQUFBQUFBQkJqQkxFQUFBQUFBQUFBQUFBQUVHTUVzUUFBQUFBQUFBQUFBQUFRWXdTeEFBQUFBQUFBQUFBQUFCQmpCTEVBQUFBQUFBQUFBQUFBRUdNRXNRQUFBQUFBQUFBQUFBQVFZd1N4QUFBQUFBQUFBQUFBQUJCakJMRUFBQUFBQUFBQUFBQUFFR01Fc1FBQUFBQUFBQUFBQUFBUVl3U3hBQUFBQUFBQUFBQUFBQkJqQkxFQUFBQUFBQUFBQUFBQUVHTUVzUUFBQUFBQUFBQUFBQUFRWXdTeEFBQUFBQUFBQUFBQUFCQmpCTEVBQUFBQUFBQUFBQUFBRUdNRXNRQUFBQUFBQUFBQUFBQUFBQUFBQUFBQUFBQUFBQUFBQUFBQUFBQUFBQUFBQUFBQUFBQUFBQUFBQUFBQUFBQUFBQUFBQUFBQUFBQUFBQUFBQUFBQUFBQUFBQUFBQUFBQUFBQUFBQUFBQUFBQUFBQUFBQUFBQUNnUC93ZnF1eVd0dHhCM1p3QUFBQUJKUlU1RXJrSmdnZz09IiwKICAgIlR5cGUiIDogIm1pbmQiLAogICAiVmVyc2lvbiIgOiAiNDYiCn0K"/>
    </extobj>
  </extobjs>
</s:customData>
</file>

<file path=customXml/itemProps1.xml><?xml version="1.0" encoding="utf-8"?>
<ds:datastoreItem xmlns:ds="http://schemas.openxmlformats.org/officeDocument/2006/customXml" ds:itemID="{0E744E12-0E6D-4C29-9B78-25ABF51A6BB1}">
  <ds:schemaRefs/>
</ds:datastoreItem>
</file>

<file path=docProps/app.xml><?xml version="1.0" encoding="utf-8"?>
<Properties xmlns="http://schemas.openxmlformats.org/officeDocument/2006/extended-properties" xmlns:vt="http://schemas.openxmlformats.org/officeDocument/2006/docPropsVTypes">
  <TotalTime>1</TotalTime>
  <Words>3004</Words>
  <Application>Microsoft Office PowerPoint</Application>
  <PresentationFormat>自定义</PresentationFormat>
  <Paragraphs>128</Paragraphs>
  <Slides>25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Office 主题</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2021-03-04T18:31:16Z</cp:lastPrinted>
  <dcterms:created xsi:type="dcterms:W3CDTF">2021-03-04T18:31:16Z</dcterms:created>
  <dcterms:modified xsi:type="dcterms:W3CDTF">2021-11-04T06:46:38Z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