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3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8" r:id="rId11"/>
    <p:sldId id="269" r:id="rId12"/>
    <p:sldId id="274" r:id="rId13"/>
    <p:sldId id="277" r:id="rId14"/>
    <p:sldId id="290" r:id="rId15"/>
    <p:sldId id="301" r:id="rId16"/>
    <p:sldId id="350" r:id="rId17"/>
    <p:sldId id="351" r:id="rId18"/>
    <p:sldId id="352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93170-8476-49FF-8216-0AF1910EDA1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312A78-8AFD-4DCB-B39B-BC7521F68AF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A8992-F1F4-4536-91F3-5CEC743C192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969A9A-53AB-4B73-9218-3E4AA10735C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8E4F1-811A-4BC7-AB9B-3F7D8CAE984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0CFE20-5FDA-4F06-890D-690151783E8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42C82-3183-43B6-A6D2-57A5A68423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AE6D24-2CFD-4B3C-A996-BA897271B71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E8907-5F2D-4723-88DD-9A5B488F4A8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4101B-8098-4365-B6F0-209714B7CF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B66F1E-E260-4A21-946F-D93ACD04658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9446F15-D423-497D-9F80-152A3D86C18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8.GIF"/><Relationship Id="rId1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wmf"/><Relationship Id="rId1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1116013" y="2781300"/>
            <a:ext cx="6697662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>
                <a:solidFill>
                  <a:srgbClr val="070707"/>
                </a:solidFill>
                <a:latin typeface="宋体" panose="02010600030101010101" pitchFamily="2" charset="-122"/>
              </a:rPr>
              <a:t>22 </a:t>
            </a:r>
            <a:r>
              <a:rPr lang="zh-CN" altLang="en-US" sz="6000" b="1">
                <a:solidFill>
                  <a:srgbClr val="070707"/>
                </a:solidFill>
                <a:latin typeface="宋体" panose="02010600030101010101" pitchFamily="2" charset="-122"/>
              </a:rPr>
              <a:t>河中石兽</a:t>
            </a:r>
            <a:endParaRPr lang="zh-CN" altLang="en-US" sz="6000" b="1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  <p:sp>
        <p:nvSpPr>
          <p:cNvPr id="2082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83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/>
          </a:p>
        </p:txBody>
      </p:sp>
      <p:sp>
        <p:nvSpPr>
          <p:cNvPr id="2084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85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86" name="MH_SubTitle_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/>
          </a:p>
        </p:txBody>
      </p:sp>
      <p:sp>
        <p:nvSpPr>
          <p:cNvPr id="2087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88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89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90" name="MH_SubTitle_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/>
          </a:p>
        </p:txBody>
      </p:sp>
      <p:sp>
        <p:nvSpPr>
          <p:cNvPr id="2091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92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93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94" name="MH_SubTitle_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/>
          </a:p>
        </p:txBody>
      </p:sp>
      <p:sp>
        <p:nvSpPr>
          <p:cNvPr id="2095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096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2097" name="MH_Other_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98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99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100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2101" name="MH_Other_9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02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03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2104" name="MH_Other_1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5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106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1828800" y="533400"/>
            <a:ext cx="5410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总结四种寻找石兽的方法</a:t>
            </a:r>
            <a:endParaRPr lang="zh-CN" altLang="en-US" sz="36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5257800" y="1295400"/>
            <a:ext cx="18288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</p:txBody>
      </p:sp>
      <p:graphicFrame>
        <p:nvGraphicFramePr>
          <p:cNvPr id="20485" name="表格 20484"/>
          <p:cNvGraphicFramePr/>
          <p:nvPr/>
        </p:nvGraphicFramePr>
        <p:xfrm>
          <a:off x="1066800" y="1295400"/>
          <a:ext cx="7239000" cy="4343400"/>
        </p:xfrm>
        <a:graphic>
          <a:graphicData uri="http://schemas.openxmlformats.org/drawingml/2006/table">
            <a:tbl>
              <a:tblPr/>
              <a:tblGrid>
                <a:gridCol w="1809750"/>
                <a:gridCol w="1543050"/>
                <a:gridCol w="2076450"/>
                <a:gridCol w="1809750"/>
              </a:tblGrid>
              <a:tr h="8382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/>
                        <a:t>寻找经过</a:t>
                      </a:r>
                      <a:endParaRPr lang="zh-CN" altLang="en-US" sz="28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/>
                        <a:t>人物</a:t>
                      </a:r>
                      <a:endParaRPr lang="zh-CN" altLang="en-US" sz="28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/>
                        <a:t>寻找的地点</a:t>
                      </a:r>
                      <a:endParaRPr lang="zh-CN" altLang="en-US" sz="28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/>
                        <a:t>结果</a:t>
                      </a:r>
                      <a:endParaRPr lang="zh-CN" altLang="en-US" sz="28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36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32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36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36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36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22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02" name="Text Box 39"/>
          <p:cNvSpPr txBox="1">
            <a:spLocks noChangeArrowheads="1"/>
          </p:cNvSpPr>
          <p:nvPr/>
        </p:nvSpPr>
        <p:spPr bwMode="auto">
          <a:xfrm>
            <a:off x="1371600" y="2286000"/>
            <a:ext cx="1752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第一种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0520" name="Text Box 40"/>
          <p:cNvSpPr txBox="1">
            <a:spLocks noChangeArrowheads="1"/>
          </p:cNvSpPr>
          <p:nvPr/>
        </p:nvSpPr>
        <p:spPr bwMode="auto">
          <a:xfrm>
            <a:off x="3276600" y="2133600"/>
            <a:ext cx="990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僧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304" name="Text Box 41"/>
          <p:cNvSpPr txBox="1">
            <a:spLocks noChangeArrowheads="1"/>
          </p:cNvSpPr>
          <p:nvPr/>
        </p:nvSpPr>
        <p:spPr bwMode="auto">
          <a:xfrm>
            <a:off x="1371600" y="3048000"/>
            <a:ext cx="1752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第二种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0522" name="Text Box 42"/>
          <p:cNvSpPr txBox="1">
            <a:spLocks noChangeArrowheads="1"/>
          </p:cNvSpPr>
          <p:nvPr/>
        </p:nvSpPr>
        <p:spPr bwMode="auto">
          <a:xfrm>
            <a:off x="3276600" y="3048000"/>
            <a:ext cx="762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僧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523" name="Text Box 43"/>
          <p:cNvSpPr txBox="1">
            <a:spLocks noChangeArrowheads="1"/>
          </p:cNvSpPr>
          <p:nvPr/>
        </p:nvSpPr>
        <p:spPr bwMode="auto">
          <a:xfrm>
            <a:off x="4419600" y="3048000"/>
            <a:ext cx="2057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顺流而下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307" name="Text Box 44"/>
          <p:cNvSpPr txBox="1">
            <a:spLocks noChangeArrowheads="1"/>
          </p:cNvSpPr>
          <p:nvPr/>
        </p:nvSpPr>
        <p:spPr bwMode="auto">
          <a:xfrm>
            <a:off x="1371600" y="3886200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第三种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0525" name="Text Box 45"/>
          <p:cNvSpPr txBox="1">
            <a:spLocks noChangeArrowheads="1"/>
          </p:cNvSpPr>
          <p:nvPr/>
        </p:nvSpPr>
        <p:spPr bwMode="auto">
          <a:xfrm>
            <a:off x="2895600" y="3810000"/>
            <a:ext cx="1600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讲学家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526" name="Text Box 46"/>
          <p:cNvSpPr txBox="1">
            <a:spLocks noChangeArrowheads="1"/>
          </p:cNvSpPr>
          <p:nvPr/>
        </p:nvSpPr>
        <p:spPr bwMode="auto">
          <a:xfrm>
            <a:off x="4419600" y="3886200"/>
            <a:ext cx="2057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原地沙下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310" name="Text Box 47"/>
          <p:cNvSpPr txBox="1">
            <a:spLocks noChangeArrowheads="1"/>
          </p:cNvSpPr>
          <p:nvPr/>
        </p:nvSpPr>
        <p:spPr bwMode="auto">
          <a:xfrm>
            <a:off x="1371600" y="4800600"/>
            <a:ext cx="1676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第四种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0528" name="Text Box 48"/>
          <p:cNvSpPr txBox="1">
            <a:spLocks noChangeArrowheads="1"/>
          </p:cNvSpPr>
          <p:nvPr/>
        </p:nvSpPr>
        <p:spPr bwMode="auto">
          <a:xfrm>
            <a:off x="2895600" y="4800600"/>
            <a:ext cx="1600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老河兵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529" name="Text Box 49"/>
          <p:cNvSpPr txBox="1">
            <a:spLocks noChangeArrowheads="1"/>
          </p:cNvSpPr>
          <p:nvPr/>
        </p:nvSpPr>
        <p:spPr bwMode="auto">
          <a:xfrm>
            <a:off x="4343400" y="4876800"/>
            <a:ext cx="22240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求之于上</a:t>
            </a:r>
            <a:r>
              <a:rPr lang="zh-CN" altLang="en-US" sz="3200" b="1">
                <a:latin typeface="Times New Roman" panose="02020603050405020304" pitchFamily="18" charset="0"/>
              </a:rPr>
              <a:t>流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0530" name="Text Box 50"/>
          <p:cNvSpPr txBox="1">
            <a:spLocks noChangeArrowheads="1"/>
          </p:cNvSpPr>
          <p:nvPr/>
        </p:nvSpPr>
        <p:spPr bwMode="auto">
          <a:xfrm>
            <a:off x="6629400" y="4495800"/>
            <a:ext cx="14478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果得于数里外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531" name="Text Box 51"/>
          <p:cNvSpPr txBox="1">
            <a:spLocks noChangeArrowheads="1"/>
          </p:cNvSpPr>
          <p:nvPr/>
        </p:nvSpPr>
        <p:spPr bwMode="auto">
          <a:xfrm>
            <a:off x="6781800" y="3886200"/>
            <a:ext cx="1371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失败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532" name="Text Box 52"/>
          <p:cNvSpPr txBox="1">
            <a:spLocks noChangeArrowheads="1"/>
          </p:cNvSpPr>
          <p:nvPr/>
        </p:nvSpPr>
        <p:spPr bwMode="auto">
          <a:xfrm>
            <a:off x="4495800" y="2286000"/>
            <a:ext cx="2895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原地水中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533" name="Text Box 53"/>
          <p:cNvSpPr txBox="1">
            <a:spLocks noChangeArrowheads="1"/>
          </p:cNvSpPr>
          <p:nvPr/>
        </p:nvSpPr>
        <p:spPr bwMode="auto">
          <a:xfrm>
            <a:off x="6553200" y="2209800"/>
            <a:ext cx="1676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不可得</a:t>
            </a:r>
            <a:endParaRPr lang="zh-CN" altLang="en-US" sz="320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534" name="Text Box 54"/>
          <p:cNvSpPr txBox="1">
            <a:spLocks noChangeArrowheads="1"/>
          </p:cNvSpPr>
          <p:nvPr/>
        </p:nvSpPr>
        <p:spPr bwMode="auto">
          <a:xfrm>
            <a:off x="6705600" y="304800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无迹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318" name="Line 55"/>
          <p:cNvSpPr>
            <a:spLocks noChangeShapeType="1"/>
          </p:cNvSpPr>
          <p:nvPr/>
        </p:nvSpPr>
        <p:spPr bwMode="auto">
          <a:xfrm>
            <a:off x="4419600" y="5638800"/>
            <a:ext cx="213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0" grpId="0"/>
      <p:bldP spid="20522" grpId="0"/>
      <p:bldP spid="20523" grpId="0"/>
      <p:bldP spid="20525" grpId="0"/>
      <p:bldP spid="20526" grpId="0"/>
      <p:bldP spid="20528" grpId="0"/>
      <p:bldP spid="20529" grpId="0"/>
      <p:bldP spid="20530" grpId="0"/>
      <p:bldP spid="20531" grpId="0"/>
      <p:bldP spid="20532" grpId="0"/>
      <p:bldP spid="20533" grpId="0"/>
      <p:bldP spid="205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4" name="内容占位符 25603"/>
          <p:cNvGraphicFramePr>
            <a:graphicFrameLocks noGrp="1"/>
          </p:cNvGraphicFramePr>
          <p:nvPr>
            <p:ph idx="4294967295"/>
          </p:nvPr>
        </p:nvGraphicFramePr>
        <p:xfrm>
          <a:off x="1441450" y="1447800"/>
          <a:ext cx="6864350" cy="4714875"/>
        </p:xfrm>
        <a:graphic>
          <a:graphicData uri="http://schemas.openxmlformats.org/drawingml/2006/table">
            <a:tbl>
              <a:tblPr/>
              <a:tblGrid>
                <a:gridCol w="1533525"/>
                <a:gridCol w="3876675"/>
              </a:tblGrid>
              <a:tr h="5334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rgbClr val="CCFFFF">
                            <a:alpha val="10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FF0066"/>
                          </a:solidFill>
                        </a:rPr>
                        <a:t>理由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rgbClr val="CCFFFF">
                            <a:alpha val="10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6159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/>
                        <a:t>寺僧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rgbClr val="CCFFFF">
                            <a:alpha val="10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FF0066"/>
                          </a:solidFill>
                          <a:ea typeface="楷体_GB2312" panose="02010609030101010101" pitchFamily="49" charset="-122"/>
                        </a:rPr>
                        <a:t>以为顺流下矣</a:t>
                      </a:r>
                      <a:r>
                        <a:rPr lang="zh-CN" altLang="en-US" sz="2400" b="1">
                          <a:solidFill>
                            <a:srgbClr val="FF9999"/>
                          </a:solidFill>
                          <a:ea typeface="楷体_GB2312" panose="02010609030101010101" pitchFamily="49" charset="-122"/>
                        </a:rPr>
                        <a:t> </a:t>
                      </a:r>
                      <a:endParaRPr lang="zh-CN" altLang="en-US" sz="2400" b="1">
                        <a:solidFill>
                          <a:srgbClr val="FF9999"/>
                        </a:solidFill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rgbClr val="CCFFFF">
                            <a:alpha val="10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9144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/>
                        <a:t>讲学家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rgbClr val="CCFFFF">
                            <a:alpha val="10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FF0066"/>
                          </a:solidFill>
                          <a:ea typeface="楷体_GB2312" panose="02010609030101010101" pitchFamily="49" charset="-122"/>
                        </a:rPr>
                        <a:t>石性坚重，沙性松浮，湮于沙上，渐沉渐深耳 </a:t>
                      </a:r>
                      <a:endParaRPr lang="zh-CN" altLang="en-US" sz="2400" b="1">
                        <a:solidFill>
                          <a:srgbClr val="FF0066"/>
                        </a:solidFill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rgbClr val="CCFFFF">
                            <a:alpha val="10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6511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/>
                        <a:t>老河兵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rgbClr val="CCFFFF">
                            <a:alpha val="10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FF0066"/>
                          </a:solidFill>
                          <a:ea typeface="楷体_GB2312" panose="02010609030101010101" pitchFamily="49" charset="-122"/>
                        </a:rPr>
                        <a:t>石性坚重，沙性松浮，水不能冲石，其反激之力，必于石下迎水处啮沙为坎穴。渐激渐深，至石之半，石必倒掷坎穴中。如是再啮，石又再转。转转不已，遂反溯流逆上矣 </a:t>
                      </a:r>
                      <a:endParaRPr lang="zh-CN" altLang="en-US" sz="2400" b="1">
                        <a:solidFill>
                          <a:srgbClr val="FF0066"/>
                        </a:solidFill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rgbClr val="CCFFFF">
                            <a:alpha val="10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81000" y="228600"/>
            <a:ext cx="6861175" cy="162718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 eaLnBrk="1" hangingPunct="1">
              <a:buFontTx/>
              <a:buNone/>
            </a:pPr>
            <a:endParaRPr lang="zh-CN" altLang="en-US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 eaLnBrk="1" hangingPunct="1">
              <a:buFontTx/>
              <a:buNone/>
            </a:pPr>
            <a:r>
              <a:rPr lang="en-US" sz="2400" b="1">
                <a:latin typeface="宋体" panose="02010600030101010101" pitchFamily="2" charset="-122"/>
              </a:rPr>
              <a:t>2</a:t>
            </a:r>
            <a:r>
              <a:rPr lang="en-US" altLang="zh-CN" sz="2400" b="1">
                <a:latin typeface="宋体" panose="02010600030101010101" pitchFamily="2" charset="-122"/>
              </a:rPr>
              <a:t>.</a:t>
            </a:r>
            <a:r>
              <a:rPr lang="zh-CN" altLang="en-US" sz="2400" b="1">
                <a:latin typeface="宋体" panose="02010600030101010101" pitchFamily="2" charset="-122"/>
              </a:rPr>
              <a:t>在文中找出他们寻找石兽的理由有什么不同？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3"/>
          <p:cNvSpPr txBox="1">
            <a:spLocks noChangeArrowheads="1"/>
          </p:cNvSpPr>
          <p:nvPr/>
        </p:nvSpPr>
        <p:spPr bwMode="auto">
          <a:xfrm>
            <a:off x="609600" y="2286000"/>
            <a:ext cx="3170238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僧：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362200" y="2209800"/>
            <a:ext cx="67056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没考虑流水、石兽、泥沙的关系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609600" y="2895600"/>
            <a:ext cx="3025775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僧</a:t>
            </a:r>
            <a:r>
              <a:rPr lang="zh-CN" altLang="en-US" sz="3200" b="1">
                <a:latin typeface="Times New Roman" panose="02020603050405020304" pitchFamily="18" charset="0"/>
              </a:rPr>
              <a:t>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362200" y="2971800"/>
            <a:ext cx="67992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只考虑了流水，没考虑石兽、泥沙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609600" y="3733800"/>
            <a:ext cx="4178300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讲学家</a:t>
            </a:r>
            <a:r>
              <a:rPr lang="en-US" sz="3200" b="1">
                <a:latin typeface="Times New Roman" panose="02020603050405020304" pitchFamily="18" charset="0"/>
              </a:rPr>
              <a:t>:</a:t>
            </a:r>
            <a:endParaRPr lang="en-US" sz="3200" b="1">
              <a:latin typeface="Times New Roman" panose="02020603050405020304" pitchFamily="18" charset="0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2362200" y="3657600"/>
            <a:ext cx="548640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考虑了石兽和泥沙的关系，忽略了流水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584200" y="4648200"/>
            <a:ext cx="4826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老河兵</a:t>
            </a:r>
            <a:r>
              <a:rPr lang="en-US" sz="3200" b="1">
                <a:latin typeface="Times New Roman" panose="02020603050405020304" pitchFamily="18" charset="0"/>
              </a:rPr>
              <a:t>:</a:t>
            </a:r>
            <a:endParaRPr lang="en-US" sz="3200" b="1">
              <a:latin typeface="Times New Roman" panose="02020603050405020304" pitchFamily="18" charset="0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2438400" y="4724400"/>
            <a:ext cx="518160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宋体" panose="02010600030101010101" pitchFamily="2" charset="-122"/>
              </a:rPr>
              <a:t>既有理论又有实践，准确把握了三者的性质及相互关系</a:t>
            </a:r>
            <a:endParaRPr lang="zh-CN" altLang="en-US" sz="28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3322" name="文本框 1"/>
          <p:cNvSpPr txBox="1">
            <a:spLocks noChangeArrowheads="1"/>
          </p:cNvSpPr>
          <p:nvPr/>
        </p:nvSpPr>
        <p:spPr bwMode="auto">
          <a:xfrm>
            <a:off x="457200" y="838200"/>
            <a:ext cx="807720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800" b="1">
                <a:latin typeface="宋体" panose="02010600030101010101" pitchFamily="2" charset="-122"/>
                <a:sym typeface="Arial" panose="020B0604020202020204" pitchFamily="34" charset="0"/>
              </a:rPr>
              <a:t>3</a:t>
            </a:r>
            <a:r>
              <a:rPr lang="en-US" altLang="zh-CN" sz="2800" b="1">
                <a:latin typeface="宋体" panose="02010600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为什么前三种方法是错的，只有老河兵的方法是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  对的？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8" grpId="0"/>
      <p:bldP spid="28681" grpId="0"/>
      <p:bldP spid="286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图片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38200" y="533400"/>
            <a:ext cx="17303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3" descr="图片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2514600"/>
            <a:ext cx="1871663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3505200" y="609600"/>
            <a:ext cx="4572000" cy="974725"/>
          </a:xfrm>
          <a:prstGeom prst="wedgeRectCallout">
            <a:avLst>
              <a:gd name="adj1" fmla="val -71458"/>
              <a:gd name="adj2" fmla="val 51528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sz="2800" b="1">
                <a:solidFill>
                  <a:srgbClr val="FF0066"/>
                </a:solidFill>
                <a:ea typeface="仿宋_GB2312" panose="02010609030101010101" pitchFamily="49" charset="-122"/>
              </a:rPr>
              <a:t>“</a:t>
            </a:r>
            <a:r>
              <a:rPr lang="zh-CN" altLang="en-US" sz="2800" b="1" u="sng">
                <a:solidFill>
                  <a:srgbClr val="FF0066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阅十余岁，僧募金重修</a:t>
            </a:r>
            <a:r>
              <a:rPr lang="zh-CN" altLang="en-US" sz="2800" b="1">
                <a:solidFill>
                  <a:srgbClr val="FF0066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 </a:t>
            </a:r>
            <a:r>
              <a:rPr lang="zh-CN" altLang="en-US" sz="2800" b="1">
                <a:solidFill>
                  <a:srgbClr val="FF0066"/>
                </a:solidFill>
                <a:ea typeface="仿宋_GB2312" panose="02010609030101010101" pitchFamily="49" charset="-122"/>
              </a:rPr>
              <a:t>”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可见其毅力坚定但经验不足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41990" name="AutoShape 6"/>
          <p:cNvSpPr>
            <a:spLocks noChangeArrowheads="1"/>
          </p:cNvSpPr>
          <p:nvPr/>
        </p:nvSpPr>
        <p:spPr bwMode="auto">
          <a:xfrm>
            <a:off x="914400" y="3048000"/>
            <a:ext cx="4264025" cy="1244600"/>
          </a:xfrm>
          <a:prstGeom prst="wedgeRectCallout">
            <a:avLst>
              <a:gd name="adj1" fmla="val 81981"/>
              <a:gd name="adj2" fmla="val -14583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b="1" u="sng">
                <a:latin typeface="Arial" panose="020B0604020202020204"/>
              </a:rPr>
              <a:t>“</a:t>
            </a:r>
            <a:r>
              <a:rPr lang="zh-CN" altLang="en-US" b="1" u="sng">
                <a:latin typeface="宋体" panose="02010600030101010101" pitchFamily="2" charset="-122"/>
              </a:rPr>
              <a:t>笑曰</a:t>
            </a:r>
            <a:r>
              <a:rPr lang="zh-CN" altLang="en-US" b="1" u="sng">
                <a:latin typeface="Arial" panose="020B0604020202020204"/>
              </a:rPr>
              <a:t>”“</a:t>
            </a:r>
            <a:r>
              <a:rPr lang="zh-CN" altLang="en-US" b="1" u="sng">
                <a:latin typeface="宋体" panose="02010600030101010101" pitchFamily="2" charset="-122"/>
              </a:rPr>
              <a:t>尔辈不能究物理</a:t>
            </a:r>
            <a:r>
              <a:rPr lang="zh-CN" altLang="en-US" b="1" u="sng">
                <a:latin typeface="Arial" panose="020B0604020202020204"/>
              </a:rPr>
              <a:t>”</a:t>
            </a:r>
            <a:r>
              <a:rPr lang="zh-CN" altLang="en-US" b="1">
                <a:solidFill>
                  <a:srgbClr val="CC3300"/>
                </a:solidFill>
                <a:latin typeface="宋体" panose="02010600030101010101" pitchFamily="2" charset="-122"/>
              </a:rPr>
              <a:t>足显其一知半解而好为人师，自视清高而轻视他人</a:t>
            </a:r>
            <a:endParaRPr lang="zh-CN" altLang="en-US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14341" name="WordArt 7" descr="白色大理石"/>
          <p:cNvSpPr>
            <a:spLocks noChangeArrowheads="1" noChangeShapeType="1" noTextEdit="1"/>
          </p:cNvSpPr>
          <p:nvPr/>
        </p:nvSpPr>
        <p:spPr bwMode="auto">
          <a:xfrm>
            <a:off x="609600" y="53340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老河兵</a:t>
            </a:r>
            <a:endParaRPr lang="zh-CN" altLang="en-US" sz="3600">
              <a:ln w="9525">
                <a:noFill/>
                <a:rou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2" name="AutoShape 8"/>
          <p:cNvSpPr>
            <a:spLocks noChangeArrowheads="1"/>
          </p:cNvSpPr>
          <p:nvPr/>
        </p:nvSpPr>
        <p:spPr bwMode="auto">
          <a:xfrm>
            <a:off x="2668588" y="5257800"/>
            <a:ext cx="4314825" cy="498475"/>
          </a:xfrm>
          <a:prstGeom prst="wedgeRectCallout">
            <a:avLst>
              <a:gd name="adj1" fmla="val -61676"/>
              <a:gd name="adj2" fmla="val -7009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2800" b="1">
                <a:solidFill>
                  <a:srgbClr val="FF0066"/>
                </a:solidFill>
                <a:latin typeface="宋体" panose="02010600030101010101" pitchFamily="2" charset="-122"/>
              </a:rPr>
              <a:t>有实际经验，自信满满</a:t>
            </a:r>
            <a:endParaRPr lang="zh-CN" altLang="en-US" sz="28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bldLvl="0" animBg="1"/>
      <p:bldP spid="41990" grpId="0" bldLvl="0" animBg="1"/>
      <p:bldP spid="4199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5"/>
          <p:cNvSpPr txBox="1">
            <a:spLocks noChangeArrowheads="1"/>
          </p:cNvSpPr>
          <p:nvPr/>
        </p:nvSpPr>
        <p:spPr bwMode="auto">
          <a:xfrm>
            <a:off x="1143000" y="1905000"/>
            <a:ext cx="7162800" cy="3019425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许多自然现象的发生往往有着复杂的原因，我们不能只知其一，不知其二，仅根据自己的一知半解就作出主观判断，而要根据实践情况作出判断。</a:t>
            </a:r>
            <a:r>
              <a:rPr lang="zh-CN" altLang="en-US" sz="3200" b="1">
                <a:ea typeface="楷体_GB2312" panose="02010609030101010101" pitchFamily="49" charset="-122"/>
              </a:rPr>
              <a:t> 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5362" name="Group 10"/>
          <p:cNvGrpSpPr/>
          <p:nvPr/>
        </p:nvGrpSpPr>
        <p:grpSpPr bwMode="auto">
          <a:xfrm>
            <a:off x="457200" y="685800"/>
            <a:ext cx="2055813" cy="633413"/>
            <a:chOff x="0" y="0"/>
            <a:chExt cx="3236" cy="998"/>
          </a:xfrm>
        </p:grpSpPr>
        <p:grpSp>
          <p:nvGrpSpPr>
            <p:cNvPr id="15363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5364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pic>
            <p:nvPicPr>
              <p:cNvPr id="15365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66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5367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sp>
          <p:nvSpPr>
            <p:cNvPr id="15368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课堂小结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533400" y="1260475"/>
            <a:ext cx="7848600" cy="521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1.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对下列句子中加点的</a:t>
            </a:r>
            <a:r>
              <a:rPr lang="zh-CN" altLang="en-US" sz="2800" b="1">
                <a:ea typeface="仿宋_GB2312" panose="02010609030101010101" pitchFamily="49" charset="-122"/>
              </a:rPr>
              <a:t>“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之</a:t>
            </a:r>
            <a:r>
              <a:rPr lang="zh-CN" altLang="en-US" sz="2800" b="1">
                <a:ea typeface="仿宋_GB2312" panose="02010609030101010101" pitchFamily="49" charset="-122"/>
              </a:rPr>
              <a:t>”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所指代的意思，理解正确的一项是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(     )</a:t>
            </a:r>
            <a:endParaRPr lang="en-US" altLang="zh-CN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endParaRPr lang="en-US" altLang="zh-CN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①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一讲学者设帐寺中，闻之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②沿河求之，不亦颠乎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③一老河兵闻之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④果得之于数里外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A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．①和②句相同，③和④句不同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B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．①和③句相同，②和④句相同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C. ①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和③句不同，②和④句相同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D. ①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和④句相同，②和③句不同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200400" y="1676400"/>
            <a:ext cx="514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99"/>
                </a:solidFill>
              </a:rPr>
              <a:t>C</a:t>
            </a:r>
            <a:endParaRPr lang="en-US" altLang="zh-CN" sz="3600">
              <a:solidFill>
                <a:srgbClr val="FF3399"/>
              </a:solidFill>
            </a:endParaRPr>
          </a:p>
        </p:txBody>
      </p:sp>
      <p:pic>
        <p:nvPicPr>
          <p:cNvPr id="17412" name="Picture 5" descr="1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2438400"/>
            <a:ext cx="1981200" cy="176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4" name="Group 10"/>
          <p:cNvGrpSpPr/>
          <p:nvPr/>
        </p:nvGrpSpPr>
        <p:grpSpPr bwMode="auto">
          <a:xfrm>
            <a:off x="457200" y="685800"/>
            <a:ext cx="2055813" cy="633413"/>
            <a:chOff x="0" y="0"/>
            <a:chExt cx="3236" cy="998"/>
          </a:xfrm>
        </p:grpSpPr>
        <p:grpSp>
          <p:nvGrpSpPr>
            <p:cNvPr id="17415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7416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pic>
            <p:nvPicPr>
              <p:cNvPr id="17417" name="MH_Other_8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18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7419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sp>
          <p:nvSpPr>
            <p:cNvPr id="17420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巩固提高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33400" y="608013"/>
            <a:ext cx="8229600" cy="54562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3200" b="1">
                <a:latin typeface="仿宋_GB2312" panose="02010609030101010101" pitchFamily="49" charset="-122"/>
                <a:ea typeface="仿宋_GB2312" panose="02010609030101010101" pitchFamily="49" charset="-122"/>
              </a:rPr>
              <a:t>2.</a:t>
            </a:r>
            <a:r>
              <a:rPr lang="zh-CN" altLang="en-US" sz="3200" b="1">
                <a:latin typeface="仿宋_GB2312" panose="02010609030101010101" pitchFamily="49" charset="-122"/>
                <a:ea typeface="仿宋_GB2312" panose="02010609030101010101" pitchFamily="49" charset="-122"/>
              </a:rPr>
              <a:t>讲学家和老河兵都说到了</a:t>
            </a:r>
            <a:r>
              <a:rPr lang="zh-CN" altLang="en-US" sz="3200" b="1">
                <a:ea typeface="仿宋_GB2312" panose="02010609030101010101" pitchFamily="49" charset="-122"/>
              </a:rPr>
              <a:t>“</a:t>
            </a:r>
            <a:r>
              <a:rPr lang="zh-CN" altLang="en-US" sz="3200" b="1">
                <a:latin typeface="仿宋_GB2312" panose="02010609030101010101" pitchFamily="49" charset="-122"/>
                <a:ea typeface="仿宋_GB2312" panose="02010609030101010101" pitchFamily="49" charset="-122"/>
              </a:rPr>
              <a:t>石性坚重，沙性松浮</a:t>
            </a:r>
            <a:r>
              <a:rPr lang="zh-CN" altLang="en-US" sz="3200" b="1">
                <a:ea typeface="仿宋_GB2312" panose="02010609030101010101" pitchFamily="49" charset="-122"/>
              </a:rPr>
              <a:t>”</a:t>
            </a:r>
            <a:r>
              <a:rPr lang="zh-CN" altLang="en-US" sz="3200" b="1">
                <a:latin typeface="仿宋_GB2312" panose="02010609030101010101" pitchFamily="49" charset="-122"/>
                <a:ea typeface="仿宋_GB2312" panose="02010609030101010101" pitchFamily="49" charset="-122"/>
              </a:rPr>
              <a:t>，但他们对沉在河中的石兽作出的结论是完全不同的。讲学家据此得出的最终结论是</a:t>
            </a:r>
            <a:r>
              <a:rPr lang="en-US" altLang="zh-CN" sz="3200" b="1">
                <a:latin typeface="仿宋_GB2312" panose="02010609030101010101" pitchFamily="49" charset="-122"/>
                <a:ea typeface="仿宋_GB2312" panose="02010609030101010101" pitchFamily="49" charset="-122"/>
              </a:rPr>
              <a:t>___________</a:t>
            </a:r>
            <a:r>
              <a:rPr lang="zh-CN" altLang="en-US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（</a:t>
            </a:r>
            <a:r>
              <a:rPr lang="en-US" altLang="zh-CN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A</a:t>
            </a:r>
            <a:r>
              <a:rPr lang="zh-CN" altLang="en-US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、尔辈不能究物理；</a:t>
            </a:r>
            <a:r>
              <a:rPr lang="en-US" altLang="zh-CN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B</a:t>
            </a:r>
            <a:r>
              <a:rPr lang="zh-CN" altLang="en-US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、是非木柿，岂能为暴涨携之去？</a:t>
            </a:r>
            <a:r>
              <a:rPr lang="en-US" altLang="zh-CN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C</a:t>
            </a:r>
            <a:r>
              <a:rPr lang="zh-CN" altLang="en-US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、湮于沙上，渐沉渐深耳；</a:t>
            </a:r>
            <a:r>
              <a:rPr lang="en-US" altLang="zh-CN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D</a:t>
            </a:r>
            <a:r>
              <a:rPr lang="zh-CN" altLang="en-US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、沿河求之，不亦颠乎？）；</a:t>
            </a:r>
            <a:endParaRPr lang="zh-CN" altLang="en-US" sz="3200" b="1">
              <a:solidFill>
                <a:srgbClr val="0033CC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algn="ctr"/>
            <a:endParaRPr lang="zh-CN" altLang="en-US" sz="32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algn="ctr"/>
            <a:r>
              <a:rPr lang="en-US" altLang="zh-CN" sz="3200" b="1">
                <a:latin typeface="仿宋_GB2312" panose="02010609030101010101" pitchFamily="49" charset="-122"/>
                <a:ea typeface="仿宋_GB2312" panose="02010609030101010101" pitchFamily="49" charset="-122"/>
              </a:rPr>
              <a:t>3.</a:t>
            </a:r>
            <a:r>
              <a:rPr lang="zh-CN" altLang="en-US" sz="3200" b="1">
                <a:latin typeface="仿宋_GB2312" panose="02010609030101010101" pitchFamily="49" charset="-122"/>
                <a:ea typeface="仿宋_GB2312" panose="02010609030101010101" pitchFamily="49" charset="-122"/>
              </a:rPr>
              <a:t>老河兵的最终结论则为</a:t>
            </a:r>
            <a:r>
              <a:rPr lang="en-US" altLang="zh-CN" sz="3200" b="1">
                <a:latin typeface="仿宋_GB2312" panose="02010609030101010101" pitchFamily="49" charset="-122"/>
                <a:ea typeface="仿宋_GB2312" panose="02010609030101010101" pitchFamily="49" charset="-122"/>
              </a:rPr>
              <a:t>_________</a:t>
            </a:r>
            <a:r>
              <a:rPr lang="zh-CN" altLang="en-US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（</a:t>
            </a:r>
            <a:r>
              <a:rPr lang="en-US" altLang="zh-CN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A</a:t>
            </a:r>
            <a:r>
              <a:rPr lang="zh-CN" altLang="en-US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、水不能冲石；</a:t>
            </a:r>
            <a:r>
              <a:rPr lang="en-US" altLang="zh-CN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B</a:t>
            </a:r>
            <a:r>
              <a:rPr lang="zh-CN" altLang="en-US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、再转不已，遂反朔流逆上矣；</a:t>
            </a:r>
            <a:r>
              <a:rPr lang="en-US" altLang="zh-CN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C</a:t>
            </a:r>
            <a:r>
              <a:rPr lang="zh-CN" altLang="en-US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、求之下流，固颠；</a:t>
            </a:r>
            <a:r>
              <a:rPr lang="en-US" altLang="zh-CN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D</a:t>
            </a:r>
            <a:r>
              <a:rPr lang="zh-CN" altLang="en-US" sz="3200" b="1">
                <a:solidFill>
                  <a:srgbClr val="0033CC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、石必倒掷坎穴中）。</a:t>
            </a:r>
            <a:endParaRPr lang="zh-CN" altLang="en-US" sz="3200" b="1">
              <a:solidFill>
                <a:srgbClr val="0033CC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endParaRPr lang="en-US" altLang="zh-CN" sz="3200" b="1">
              <a:solidFill>
                <a:srgbClr val="0033CC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2057400" y="2025650"/>
            <a:ext cx="514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99"/>
                </a:solidFill>
              </a:rPr>
              <a:t>C</a:t>
            </a:r>
            <a:endParaRPr lang="en-US" altLang="zh-CN" sz="3600">
              <a:solidFill>
                <a:srgbClr val="FF3399"/>
              </a:solidFill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5607050" y="4006850"/>
            <a:ext cx="4889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99"/>
                </a:solidFill>
              </a:rPr>
              <a:t>B</a:t>
            </a:r>
            <a:endParaRPr lang="en-US" altLang="zh-CN" sz="3600">
              <a:solidFill>
                <a:srgbClr val="FF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1524000" y="915988"/>
            <a:ext cx="7315200" cy="3932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4.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下列语句中含通假字的一项是（     ）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 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A.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一寺临河干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en-US" sz="2800" b="1">
                <a:ea typeface="仿宋_GB2312" panose="02010609030101010101" pitchFamily="49" charset="-122"/>
              </a:rPr>
              <a:t>  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B.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曳铁钯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en-US" sz="2800" b="1">
                <a:ea typeface="仿宋_GB2312" panose="02010609030101010101" pitchFamily="49" charset="-122"/>
              </a:rPr>
              <a:t>  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C.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不亦颠乎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 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en-US" sz="2800" b="1">
                <a:ea typeface="仿宋_GB2312" panose="02010609030101010101" pitchFamily="49" charset="-122"/>
              </a:rPr>
              <a:t>  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D.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一讲学家设帐寺中</a:t>
            </a:r>
            <a:r>
              <a:rPr lang="zh-CN" altLang="en-US" sz="2800" b="1">
                <a:ea typeface="仿宋_GB2312" panose="02010609030101010101" pitchFamily="49" charset="-122"/>
              </a:rPr>
              <a:t> 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7010400" y="838200"/>
            <a:ext cx="5175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99"/>
                </a:solidFill>
              </a:rPr>
              <a:t>C</a:t>
            </a:r>
            <a:endParaRPr lang="en-US" altLang="zh-CN" sz="3600">
              <a:solidFill>
                <a:srgbClr val="FF3399"/>
              </a:solidFill>
            </a:endParaRPr>
          </a:p>
        </p:txBody>
      </p:sp>
      <p:pic>
        <p:nvPicPr>
          <p:cNvPr id="19460" name="Picture 6" descr="NA00864_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4953000"/>
            <a:ext cx="1295400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62000" y="1371600"/>
            <a:ext cx="7772400" cy="50292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 algn="just" eaLnBrk="1" hangingPunct="1">
              <a:lnSpc>
                <a:spcPct val="120000"/>
              </a:lnSpc>
              <a:buFontTx/>
              <a:buNone/>
            </a:pP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这篇讲了一个故事：有一个庙靠近河，庙门倒塌之后，门旁的两只石狮也掉到了河里。后来要修庙，决定要把石狮打捞上来。有人说，到下游去找，因为石狮被水冲走了，结果在下游没找到。一个读书人说，石狮肯定沉到沙泥里去了，因为石头重，沙泥轻，结果在庙前的沙泥里也没找到。一个老水手最后说，这两个石狮在上游，结果果然在上游打捞到了。怎么会到上游去呢？阅读完课文后我们便知道了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</a:pP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3074" name="Group 10"/>
          <p:cNvGrpSpPr/>
          <p:nvPr/>
        </p:nvGrpSpPr>
        <p:grpSpPr bwMode="auto">
          <a:xfrm>
            <a:off x="465138" y="700088"/>
            <a:ext cx="2055812" cy="633412"/>
            <a:chOff x="0" y="0"/>
            <a:chExt cx="3236" cy="998"/>
          </a:xfrm>
        </p:grpSpPr>
        <p:grpSp>
          <p:nvGrpSpPr>
            <p:cNvPr id="3075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3076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pic>
            <p:nvPicPr>
              <p:cNvPr id="3077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8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3079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sp>
          <p:nvSpPr>
            <p:cNvPr id="3080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情景引入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3"/>
          <p:cNvSpPr>
            <a:spLocks noChangeArrowheads="1"/>
          </p:cNvSpPr>
          <p:nvPr/>
        </p:nvSpPr>
        <p:spPr bwMode="auto">
          <a:xfrm>
            <a:off x="1676400" y="457200"/>
            <a:ext cx="6786563" cy="327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3429000" y="2590800"/>
            <a:ext cx="5118100" cy="2209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r>
              <a:rPr lang="en-US" b="1">
                <a:latin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</a:rPr>
              <a:t>纪昀</a:t>
            </a:r>
            <a:r>
              <a:rPr lang="zh-CN" altLang="en-US" b="1">
                <a:latin typeface="宋体" panose="02010600030101010101" pitchFamily="2" charset="-122"/>
              </a:rPr>
              <a:t>，字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</a:rPr>
              <a:t>晓岚</a:t>
            </a:r>
            <a:r>
              <a:rPr lang="zh-CN" altLang="en-US" b="1">
                <a:latin typeface="宋体" panose="02010600030101010101" pitchFamily="2" charset="-122"/>
              </a:rPr>
              <a:t>，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</a:rPr>
              <a:t>清</a:t>
            </a:r>
            <a:r>
              <a:rPr lang="zh-CN" altLang="en-US" b="1">
                <a:latin typeface="宋体" panose="02010600030101010101" pitchFamily="2" charset="-122"/>
              </a:rPr>
              <a:t>代著名学者</a:t>
            </a:r>
            <a:r>
              <a:rPr lang="en-US" b="1">
                <a:latin typeface="宋体" panose="02010600030101010101" pitchFamily="2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</a:rPr>
              <a:t>生性诙谐风趣，任</a:t>
            </a:r>
            <a:r>
              <a:rPr lang="en-US" b="1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四库全书</a:t>
            </a:r>
            <a:r>
              <a:rPr lang="en-US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b="1">
                <a:latin typeface="宋体" panose="02010600030101010101" pitchFamily="2" charset="-122"/>
              </a:rPr>
              <a:t>总纂官，著有</a:t>
            </a:r>
            <a:r>
              <a:rPr lang="en-US" b="1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阅微草堂笔记</a:t>
            </a:r>
            <a:r>
              <a:rPr lang="en-US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b="1">
                <a:latin typeface="宋体" panose="02010600030101010101" pitchFamily="2" charset="-122"/>
              </a:rPr>
              <a:t>等。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3352800" y="3886200"/>
            <a:ext cx="5400675" cy="228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b="1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阅微草堂笔记</a:t>
            </a:r>
            <a:r>
              <a:rPr lang="en-US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是纪昀晚年所作的一部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</a:rPr>
              <a:t>文言笔记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小说，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</a:rPr>
              <a:t>题材以妖怪鬼狐为主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，但于人事异闻、名物典故等也有记述，内容相当广泛。</a:t>
            </a:r>
            <a:r>
              <a:rPr lang="zh-CN" altLang="en-US" b="1">
                <a:latin typeface="宋体" panose="02010600030101010101" pitchFamily="2" charset="-122"/>
                <a:sym typeface="Arial" panose="020B0604020202020204" pitchFamily="34" charset="0"/>
              </a:rPr>
              <a:t>分古今图书为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经、史、子、集</a:t>
            </a:r>
            <a:r>
              <a:rPr lang="zh-CN" altLang="en-US" b="1">
                <a:latin typeface="宋体" panose="02010600030101010101" pitchFamily="2" charset="-122"/>
                <a:sym typeface="Arial" panose="020B0604020202020204" pitchFamily="34" charset="0"/>
              </a:rPr>
              <a:t>四档，总名为“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四库全书</a:t>
            </a:r>
            <a:r>
              <a:rPr lang="zh-CN" altLang="en-US" b="1">
                <a:latin typeface="宋体" panose="02010600030101010101" pitchFamily="2" charset="-122"/>
                <a:sym typeface="Arial" panose="020B0604020202020204" pitchFamily="34" charset="0"/>
              </a:rPr>
              <a:t>”。</a:t>
            </a:r>
            <a:endParaRPr lang="zh-CN" altLang="en-US" b="1">
              <a:latin typeface="宋体" panose="02010600030101010101" pitchFamily="2" charset="-122"/>
            </a:endParaRPr>
          </a:p>
          <a:p>
            <a:endParaRPr lang="zh-CN" altLang="en-US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341313" y="685800"/>
            <a:ext cx="2055812" cy="631825"/>
            <a:chOff x="0" y="0"/>
            <a:chExt cx="3236" cy="998"/>
          </a:xfrm>
        </p:grpSpPr>
        <p:grpSp>
          <p:nvGrpSpPr>
            <p:cNvPr id="4101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4102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pic>
            <p:nvPicPr>
              <p:cNvPr id="4103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04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4105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sp>
          <p:nvSpPr>
            <p:cNvPr id="4106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自主预习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sp>
        <p:nvSpPr>
          <p:cNvPr id="9229" name="矩形 9228"/>
          <p:cNvSpPr/>
          <p:nvPr/>
        </p:nvSpPr>
        <p:spPr>
          <a:xfrm>
            <a:off x="4876800" y="1600200"/>
            <a:ext cx="2089150" cy="584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方正粗活意简体" panose="03000509000000000000" pitchFamily="65" charset="-122"/>
                <a:cs typeface="+mn-ea"/>
              </a:rPr>
              <a:t>作者作品</a:t>
            </a:r>
            <a:endParaRPr lang="zh-CN" altLang="en-US" sz="3600" b="1" noProof="1">
              <a:solidFill>
                <a:srgbClr val="800000"/>
              </a:solidFill>
              <a:effectLst>
                <a:outerShdw blurRad="38100" dist="38100" dir="2700000">
                  <a:srgbClr val="C0C0C0"/>
                </a:outerShdw>
              </a:effectLst>
              <a:ea typeface="方正粗活意简体" panose="03000509000000000000" pitchFamily="65" charset="-122"/>
            </a:endParaRPr>
          </a:p>
        </p:txBody>
      </p:sp>
      <p:pic>
        <p:nvPicPr>
          <p:cNvPr id="4108" name="图片 1" descr="纪昀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438400"/>
            <a:ext cx="2765425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515938"/>
            <a:ext cx="7926387" cy="11604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沧州南一寺临河干，山门 圮（</a:t>
            </a:r>
            <a:r>
              <a:rPr lang="en-US" sz="28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pǐ</a:t>
            </a:r>
            <a:r>
              <a:rPr lang="zh-CN" altLang="en-US" sz="28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）于河，二石兽</a:t>
            </a:r>
            <a:endParaRPr lang="zh-CN" altLang="en-US" sz="2800" b="1" u="sng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8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并沉焉。</a:t>
            </a:r>
            <a:endParaRPr lang="zh-CN" altLang="en-US" sz="2800" b="1" u="sng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04800" y="1430338"/>
            <a:ext cx="8353425" cy="1160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ea typeface="楷体_GB2312" panose="02010609030101010101" pitchFamily="49" charset="-122"/>
              </a:rPr>
              <a:t>沧州南边有一座寺庙就在河岸上，寺院的大门倒塌在河中，（门前）两只石兽一起陷入水中。</a:t>
            </a:r>
            <a:r>
              <a:rPr lang="zh-CN" altLang="en-US" sz="2800"/>
              <a:t> </a:t>
            </a:r>
            <a:endParaRPr lang="zh-CN" altLang="en-US" sz="280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685800" y="2286000"/>
            <a:ext cx="7926388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u="sng">
                <a:solidFill>
                  <a:srgbClr val="FF3300"/>
                </a:solidFill>
              </a:rPr>
              <a:t>阅十余岁，僧募金重修，求二石兽于水中，竟不</a:t>
            </a:r>
            <a:endParaRPr lang="zh-CN" altLang="en-US" sz="2800" b="1" u="sng">
              <a:solidFill>
                <a:srgbClr val="FF3300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u="sng">
                <a:solidFill>
                  <a:srgbClr val="FF3300"/>
                </a:solidFill>
              </a:rPr>
              <a:t>可得，以为顺流下矣。</a:t>
            </a:r>
            <a:endParaRPr lang="zh-CN" altLang="en-US" sz="2800" b="1" u="sng">
              <a:solidFill>
                <a:srgbClr val="FF3300"/>
              </a:solidFill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81000" y="3309938"/>
            <a:ext cx="8229600" cy="1871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ea typeface="楷体_GB2312" panose="02010609030101010101" pitchFamily="49" charset="-122"/>
              </a:rPr>
              <a:t>过了十多年，僧人募集资金重新修缮寺庙，在水中寻找石兽，竟然无法找到，就认为石兽顺着河水流到下游去了。</a:t>
            </a:r>
            <a:endParaRPr lang="zh-CN" altLang="en-US" sz="2800" b="1">
              <a:ea typeface="楷体_GB2312" panose="02010609030101010101" pitchFamily="49" charset="-122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603250" y="4813300"/>
            <a:ext cx="8083550" cy="673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u="sng">
                <a:solidFill>
                  <a:srgbClr val="FF3300"/>
                </a:solidFill>
                <a:latin typeface="宋体" panose="02010600030101010101" pitchFamily="2" charset="-122"/>
              </a:rPr>
              <a:t>棹（</a:t>
            </a:r>
            <a:r>
              <a:rPr lang="en-US" sz="2800" b="1" u="sng">
                <a:solidFill>
                  <a:srgbClr val="FF3300"/>
                </a:solidFill>
                <a:latin typeface="宋体" panose="02010600030101010101" pitchFamily="2" charset="-122"/>
              </a:rPr>
              <a:t>zhào</a:t>
            </a:r>
            <a:r>
              <a:rPr lang="zh-CN" altLang="en-US" sz="2800" b="1" u="sng">
                <a:solidFill>
                  <a:srgbClr val="FF3300"/>
                </a:solidFill>
                <a:latin typeface="宋体" panose="02010600030101010101" pitchFamily="2" charset="-122"/>
              </a:rPr>
              <a:t>）数小舟，曳（</a:t>
            </a:r>
            <a:r>
              <a:rPr lang="en-US" sz="2800" b="1" u="sng">
                <a:solidFill>
                  <a:srgbClr val="FF3300"/>
                </a:solidFill>
                <a:latin typeface="宋体" panose="02010600030101010101" pitchFamily="2" charset="-122"/>
              </a:rPr>
              <a:t>yè</a:t>
            </a:r>
            <a:r>
              <a:rPr lang="zh-CN" altLang="en-US" sz="2800" b="1" u="sng">
                <a:solidFill>
                  <a:srgbClr val="FF3300"/>
                </a:solidFill>
                <a:latin typeface="宋体" panose="02010600030101010101" pitchFamily="2" charset="-122"/>
              </a:rPr>
              <a:t>）铁钯，寻十余里无迹。</a:t>
            </a:r>
            <a:endParaRPr lang="zh-CN" altLang="en-US" sz="2800" b="1" u="sng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611188" y="5445125"/>
            <a:ext cx="7488237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划着几只小船，拖着铁耙，往下游找了十几里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地，不见石兽的踪迹。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  <p:bldP spid="5126" grpId="0"/>
      <p:bldP spid="51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9738"/>
            <a:ext cx="7926387" cy="11604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一讲学家设帐寺中，闻之笑曰：“尔辈不能究 物</a:t>
            </a:r>
            <a:endParaRPr lang="zh-CN" altLang="en-US" sz="2800" b="1" u="sng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8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理。是非木杮（</a:t>
            </a:r>
            <a:r>
              <a:rPr lang="en-US" sz="28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fèi</a:t>
            </a:r>
            <a:r>
              <a:rPr lang="zh-CN" altLang="en-US" sz="28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endParaRPr lang="zh-CN" altLang="en-US" sz="2800" b="1" u="sng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68313" y="1493838"/>
            <a:ext cx="8353425" cy="1401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一位教书先生在寺中开设学馆教学，听了这件事笑着说： </a:t>
            </a:r>
            <a:r>
              <a:rPr lang="zh-CN" altLang="en-US" sz="2800" b="1">
                <a:ea typeface="楷体_GB2312" panose="02010609030101010101" pitchFamily="49" charset="-122"/>
              </a:rPr>
              <a:t>“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你们这些人不能推究客观事物的道理。这两尊石兽不是木片，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33400" y="2781300"/>
            <a:ext cx="8208963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u="sng">
                <a:solidFill>
                  <a:srgbClr val="FF3300"/>
                </a:solidFill>
              </a:rPr>
              <a:t>岂能为暴涨携之去</a:t>
            </a:r>
            <a:r>
              <a:rPr lang="en-US" sz="2800" b="1" u="sng">
                <a:solidFill>
                  <a:srgbClr val="FF3300"/>
                </a:solidFill>
              </a:rPr>
              <a:t>? </a:t>
            </a:r>
            <a:r>
              <a:rPr lang="zh-CN" altLang="en-US" sz="2800" b="1" u="sng">
                <a:solidFill>
                  <a:srgbClr val="FF3300"/>
                </a:solidFill>
              </a:rPr>
              <a:t>乃石性坚重，沙性松浮，</a:t>
            </a:r>
            <a:endParaRPr lang="zh-CN" altLang="en-US" sz="2800" b="1" u="sng">
              <a:solidFill>
                <a:srgbClr val="FF3300"/>
              </a:solidFill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468313" y="3284538"/>
            <a:ext cx="7848600" cy="1135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怎么能够被洪水携带走呢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? 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只不过石头的性质坚硬沉重，沙子的性质疏松漂浮，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33400" y="4191000"/>
            <a:ext cx="7920038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u="sng">
                <a:solidFill>
                  <a:srgbClr val="FF3300"/>
                </a:solidFill>
              </a:rPr>
              <a:t>湮（</a:t>
            </a:r>
            <a:r>
              <a:rPr lang="en-US" sz="2800" b="1" u="sng">
                <a:solidFill>
                  <a:srgbClr val="FF3300"/>
                </a:solidFill>
              </a:rPr>
              <a:t>yān</a:t>
            </a:r>
            <a:r>
              <a:rPr lang="zh-CN" altLang="en-US" sz="2800" b="1" u="sng">
                <a:solidFill>
                  <a:srgbClr val="FF3300"/>
                </a:solidFill>
              </a:rPr>
              <a:t>）于沙上，渐沉渐深耳。沿河求之，不亦颠乎</a:t>
            </a:r>
            <a:r>
              <a:rPr lang="en-US" sz="2800" b="1" u="sng">
                <a:solidFill>
                  <a:srgbClr val="FF3300"/>
                </a:solidFill>
              </a:rPr>
              <a:t>?” </a:t>
            </a:r>
            <a:r>
              <a:rPr lang="zh-CN" altLang="en-US" sz="2800" b="1" u="sng">
                <a:solidFill>
                  <a:srgbClr val="FF3300"/>
                </a:solidFill>
              </a:rPr>
              <a:t>众服为确论。</a:t>
            </a:r>
            <a:endParaRPr lang="zh-CN" altLang="en-US" sz="2800" b="1" u="sng">
              <a:solidFill>
                <a:srgbClr val="FF3300"/>
              </a:solidFill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512763" y="5105400"/>
            <a:ext cx="7488237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石兽埋没在沙中，逐渐沉到深处罢了。顺着河水寻找它们，不是弄颠倒了吗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r>
              <a:rPr lang="en-US" sz="2800" b="1">
                <a:ea typeface="楷体_GB2312" panose="02010609030101010101" pitchFamily="49" charset="-122"/>
              </a:rPr>
              <a:t>”</a:t>
            </a:r>
            <a:endParaRPr 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大家信服，认为是确定不移的道理。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  <p:bldP spid="61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609600"/>
            <a:ext cx="8307388" cy="11604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u="sng">
                <a:solidFill>
                  <a:srgbClr val="FF3300"/>
                </a:solidFill>
              </a:rPr>
              <a:t>一老河兵闻之，又笑曰：“凡河中失石，当求之于上</a:t>
            </a:r>
            <a:endParaRPr lang="zh-CN" altLang="en-US" sz="2800" b="1" u="sng">
              <a:solidFill>
                <a:srgbClr val="FF3300"/>
              </a:solidFill>
            </a:endParaRPr>
          </a:p>
          <a:p>
            <a:pPr eaLnBrk="1" hangingPunct="1">
              <a:buFontTx/>
              <a:buNone/>
            </a:pPr>
            <a:r>
              <a:rPr lang="zh-CN" altLang="en-US" sz="2800" b="1" u="sng">
                <a:solidFill>
                  <a:srgbClr val="FF3300"/>
                </a:solidFill>
              </a:rPr>
              <a:t>流。</a:t>
            </a:r>
            <a:endParaRPr lang="zh-CN" altLang="en-US" sz="2800" b="1" u="sng">
              <a:solidFill>
                <a:srgbClr val="FF33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57200" y="1752600"/>
            <a:ext cx="8353425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ea typeface="楷体_GB2312" panose="02010609030101010101" pitchFamily="49" charset="-122"/>
              </a:rPr>
              <a:t>一位镇守河防的老兵听到了这件事，又笑着说：“凡是河水中丢失的石头，应当到上游去寻找。”</a:t>
            </a:r>
            <a:endParaRPr lang="zh-CN" altLang="en-US" sz="2800" b="1">
              <a:ea typeface="楷体_GB2312" panose="02010609030101010101" pitchFamily="49" charset="-122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755650" y="2997200"/>
            <a:ext cx="8208963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u="sng">
                <a:solidFill>
                  <a:srgbClr val="FF3300"/>
                </a:solidFill>
              </a:rPr>
              <a:t>盖石性坚重，沙性松浮，水不能冲石，</a:t>
            </a:r>
            <a:endParaRPr lang="zh-CN" altLang="en-US" sz="2800" b="1" u="sng">
              <a:solidFill>
                <a:srgbClr val="FF3300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u="sng">
                <a:solidFill>
                  <a:srgbClr val="FF3300"/>
                </a:solidFill>
              </a:rPr>
              <a:t>其反激之力，必于石下迎水处啮沙为坎穴</a:t>
            </a:r>
            <a:endParaRPr lang="zh-CN" altLang="en-US" sz="2800" b="1" u="sng">
              <a:solidFill>
                <a:srgbClr val="FF3300"/>
              </a:solidFill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533400" y="4267200"/>
            <a:ext cx="7848600" cy="2057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ea typeface="楷体_GB2312" panose="02010609030101010101" pitchFamily="49" charset="-122"/>
              </a:rPr>
              <a:t>正因为石头的性质坚硬沉重，沙子的性质疏松漂浮，（所以）河水不能冲走石头，</a:t>
            </a:r>
            <a:endParaRPr lang="zh-CN" altLang="en-US" sz="2800" b="1"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ea typeface="楷体_GB2312" panose="02010609030101010101" pitchFamily="49" charset="-122"/>
              </a:rPr>
              <a:t>它相反的冲刷力量，一定在石头下面迎水的地方冲走沙子形成陷坑。</a:t>
            </a:r>
            <a:endParaRPr lang="zh-CN" altLang="en-US" sz="2800" b="1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533400"/>
            <a:ext cx="8078788" cy="11604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u="sng">
                <a:solidFill>
                  <a:srgbClr val="FF3300"/>
                </a:solidFill>
              </a:rPr>
              <a:t>渐激渐深，至石之半，石必倒掷坎穴中。</a:t>
            </a:r>
            <a:endParaRPr lang="zh-CN" altLang="en-US" sz="2800" b="1" u="sng">
              <a:solidFill>
                <a:srgbClr val="FF3300"/>
              </a:solidFill>
            </a:endParaRPr>
          </a:p>
          <a:p>
            <a:pPr eaLnBrk="1" hangingPunct="1">
              <a:buFontTx/>
              <a:buNone/>
            </a:pPr>
            <a:r>
              <a:rPr lang="zh-CN" altLang="en-US" sz="2800" b="1" u="sng">
                <a:solidFill>
                  <a:srgbClr val="FF3300"/>
                </a:solidFill>
              </a:rPr>
              <a:t>如是再啮，石又再转。</a:t>
            </a:r>
            <a:endParaRPr lang="zh-CN" altLang="en-US" sz="2800" b="1" u="sng">
              <a:solidFill>
                <a:srgbClr val="FF3300"/>
              </a:solidFill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68313" y="1484313"/>
            <a:ext cx="8353425" cy="163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ea typeface="楷体_GB2312" panose="02010609030101010101" pitchFamily="49" charset="-122"/>
              </a:rPr>
              <a:t>越冲刷坑越深，到了石头的一半那么深，石头</a:t>
            </a:r>
            <a:endParaRPr lang="zh-CN" altLang="en-US" sz="2800" b="1"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ea typeface="楷体_GB2312" panose="02010609030101010101" pitchFamily="49" charset="-122"/>
              </a:rPr>
              <a:t>一定倒转栽倒在洞坑中。</a:t>
            </a:r>
            <a:endParaRPr lang="zh-CN" altLang="en-US" sz="2800" b="1"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ea typeface="楷体_GB2312" panose="02010609030101010101" pitchFamily="49" charset="-122"/>
              </a:rPr>
              <a:t>   如此这般又一次冲刷，石头又往后翻转一圈</a:t>
            </a:r>
            <a:r>
              <a:rPr lang="zh-CN" altLang="en-US" sz="2800">
                <a:ea typeface="楷体_GB2312" panose="02010609030101010101" pitchFamily="49" charset="-122"/>
              </a:rPr>
              <a:t>。</a:t>
            </a:r>
            <a:endParaRPr lang="zh-CN" altLang="en-US" sz="2800">
              <a:ea typeface="楷体_GB2312" panose="02010609030101010101" pitchFamily="49" charset="-122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95288" y="3141663"/>
            <a:ext cx="8208962" cy="1160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u="sng">
                <a:solidFill>
                  <a:srgbClr val="FF3300"/>
                </a:solidFill>
              </a:rPr>
              <a:t>转转不已， 遂反溯（</a:t>
            </a:r>
            <a:r>
              <a:rPr lang="en-US" sz="2800" b="1" u="sng">
                <a:solidFill>
                  <a:srgbClr val="FF3300"/>
                </a:solidFill>
              </a:rPr>
              <a:t>sù</a:t>
            </a:r>
            <a:r>
              <a:rPr lang="zh-CN" altLang="en-US" sz="2800" b="1" u="sng">
                <a:solidFill>
                  <a:srgbClr val="FF3300"/>
                </a:solidFill>
              </a:rPr>
              <a:t>）流逆上矣。</a:t>
            </a:r>
            <a:endParaRPr lang="zh-CN" altLang="en-US" sz="2800" b="1" u="sng">
              <a:solidFill>
                <a:srgbClr val="FF3300"/>
              </a:solidFill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u="sng">
                <a:solidFill>
                  <a:srgbClr val="FF3300"/>
                </a:solidFill>
              </a:rPr>
              <a:t>求之下流，固颠； 求之地中，不更颠乎</a:t>
            </a:r>
            <a:r>
              <a:rPr lang="en-US" sz="2800" b="1" u="sng">
                <a:solidFill>
                  <a:srgbClr val="FF3300"/>
                </a:solidFill>
              </a:rPr>
              <a:t>?”</a:t>
            </a:r>
            <a:r>
              <a:rPr lang="en-US" sz="2800">
                <a:solidFill>
                  <a:srgbClr val="FF3300"/>
                </a:solidFill>
              </a:rPr>
              <a:t> </a:t>
            </a:r>
            <a:endParaRPr lang="en-US" sz="2800">
              <a:solidFill>
                <a:srgbClr val="FF3300"/>
              </a:solidFill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23850" y="4292600"/>
            <a:ext cx="8134350" cy="20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翻来翻去停不下来，石头于是反而逆着河水朝相反的方向移到上游去了。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到下游寻找石头，固然颠倒了；在河底寻找，不更加颠倒吗？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55650" y="836613"/>
            <a:ext cx="7199313" cy="1160462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/>
              <a:t> </a:t>
            </a:r>
            <a:r>
              <a:rPr lang="zh-CN" altLang="en-US" sz="2800" b="1" u="sng">
                <a:solidFill>
                  <a:srgbClr val="FF3300"/>
                </a:solidFill>
              </a:rPr>
              <a:t>如其言， 果得于数里外。</a:t>
            </a:r>
            <a:endParaRPr lang="zh-CN" altLang="en-US" sz="2800" b="1" u="sng">
              <a:solidFill>
                <a:srgbClr val="FF3300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68313" y="1484313"/>
            <a:ext cx="8353425" cy="1160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ea typeface="楷体_GB2312" panose="02010609030101010101" pitchFamily="49" charset="-122"/>
              </a:rPr>
              <a:t>按照他说的那样去找，果然在上游几里外找</a:t>
            </a:r>
            <a:endParaRPr lang="zh-CN" altLang="en-US" sz="2800" b="1">
              <a:ea typeface="楷体_GB2312" panose="0201060903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ea typeface="楷体_GB2312" panose="02010609030101010101" pitchFamily="49" charset="-122"/>
              </a:rPr>
              <a:t>到了石兽。</a:t>
            </a:r>
            <a:endParaRPr lang="zh-CN" altLang="en-US" sz="2800" b="1">
              <a:ea typeface="楷体_GB2312" panose="02010609030101010101" pitchFamily="49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39750" y="2781300"/>
            <a:ext cx="8208963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u="sng">
                <a:solidFill>
                  <a:srgbClr val="FF3300"/>
                </a:solidFill>
              </a:rPr>
              <a:t>然则天下之事，但知其一，不知其二者多矣，</a:t>
            </a:r>
            <a:endParaRPr lang="zh-CN" altLang="en-US" sz="2800" b="1" u="sng">
              <a:solidFill>
                <a:srgbClr val="FF3300"/>
              </a:solidFill>
            </a:endParaRPr>
          </a:p>
          <a:p>
            <a: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u="sng">
                <a:solidFill>
                  <a:srgbClr val="FF3300"/>
                </a:solidFill>
              </a:rPr>
              <a:t>可据理臆断欤</a:t>
            </a:r>
            <a:r>
              <a:rPr lang="en-US" sz="2800" b="1" u="sng">
                <a:solidFill>
                  <a:srgbClr val="FF3300"/>
                </a:solidFill>
              </a:rPr>
              <a:t>?</a:t>
            </a:r>
            <a:endParaRPr lang="en-US" sz="2800" b="1" u="sng">
              <a:solidFill>
                <a:srgbClr val="FF3300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468313" y="4076700"/>
            <a:ext cx="7848600" cy="172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真么说来，天下的事，只知道其中一点、不知其中第二点的多了，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可以凭据常理主观地推断吗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219200" y="2438400"/>
            <a:ext cx="7010400" cy="17526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b="1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en-US" altLang="zh-CN" b="1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lang="zh-CN" altLang="en-US" b="1">
                <a:latin typeface="楷体_GB2312" panose="02010609030101010101" pitchFamily="49" charset="-122"/>
                <a:ea typeface="楷体_GB2312" panose="02010609030101010101" pitchFamily="49" charset="-122"/>
              </a:rPr>
              <a:t>文中主要说出了几位主要人物，概括他们各自寻找河中石兽的四种方法及结果。</a:t>
            </a:r>
            <a:endParaRPr lang="zh-CN" altLang="en-US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0242" name="Group 10"/>
          <p:cNvGrpSpPr/>
          <p:nvPr/>
        </p:nvGrpSpPr>
        <p:grpSpPr bwMode="auto">
          <a:xfrm>
            <a:off x="388938" y="623888"/>
            <a:ext cx="2054225" cy="633412"/>
            <a:chOff x="0" y="0"/>
            <a:chExt cx="3236" cy="998"/>
          </a:xfrm>
        </p:grpSpPr>
        <p:grpSp>
          <p:nvGrpSpPr>
            <p:cNvPr id="10243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0244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pic>
            <p:nvPicPr>
              <p:cNvPr id="10245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46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247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sp>
          <p:nvSpPr>
            <p:cNvPr id="10248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合作探究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">
  <a:themeElements>
    <a:clrScheme name="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0</TotalTime>
  <Words>2149</Words>
  <Application>WPS 演示</Application>
  <PresentationFormat>全屏显示(4:3)</PresentationFormat>
  <Paragraphs>218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华文细黑</vt:lpstr>
      <vt:lpstr>楷体_GB2312</vt:lpstr>
      <vt:lpstr>方正粗活意简体</vt:lpstr>
      <vt:lpstr>Times New Roman</vt:lpstr>
      <vt:lpstr>仿宋_GB2312</vt:lpstr>
      <vt:lpstr>Arial</vt:lpstr>
      <vt:lpstr>微软雅黑</vt:lpstr>
      <vt:lpstr>Calibri</vt:lpstr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lx</dc:creator>
  <cp:lastModifiedBy>Administrator</cp:lastModifiedBy>
  <cp:revision>28</cp:revision>
  <dcterms:created xsi:type="dcterms:W3CDTF">2014-11-21T02:27:00Z</dcterms:created>
  <dcterms:modified xsi:type="dcterms:W3CDTF">2017-02-05T06:22:20Z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2052-10.1.0.6206</vt:lpwstr>
  </property>
</Properties>
</file>