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09" r:id="rId3"/>
    <p:sldId id="450" r:id="rId4"/>
    <p:sldId id="429" r:id="rId5"/>
    <p:sldId id="430" r:id="rId6"/>
    <p:sldId id="432" r:id="rId7"/>
    <p:sldId id="451" r:id="rId8"/>
    <p:sldId id="414" r:id="rId9"/>
    <p:sldId id="413" r:id="rId10"/>
    <p:sldId id="452" r:id="rId11"/>
    <p:sldId id="412" r:id="rId12"/>
    <p:sldId id="453" r:id="rId13"/>
    <p:sldId id="411" r:id="rId14"/>
    <p:sldId id="435" r:id="rId15"/>
    <p:sldId id="436" r:id="rId16"/>
    <p:sldId id="437" r:id="rId17"/>
    <p:sldId id="458" r:id="rId18"/>
    <p:sldId id="454" r:id="rId19"/>
    <p:sldId id="440" r:id="rId20"/>
    <p:sldId id="441" r:id="rId21"/>
    <p:sldId id="442" r:id="rId22"/>
    <p:sldId id="443" r:id="rId23"/>
    <p:sldId id="455" r:id="rId24"/>
    <p:sldId id="491" r:id="rId25"/>
    <p:sldId id="459" r:id="rId26"/>
    <p:sldId id="444" r:id="rId27"/>
    <p:sldId id="492" r:id="rId28"/>
    <p:sldId id="456" r:id="rId29"/>
    <p:sldId id="446" r:id="rId30"/>
    <p:sldId id="457" r:id="rId31"/>
    <p:sldId id="447" r:id="rId32"/>
    <p:sldId id="434" r:id="rId33"/>
    <p:sldId id="489" r:id="rId34"/>
    <p:sldId id="417" r:id="rId35"/>
    <p:sldId id="418" r:id="rId36"/>
    <p:sldId id="493" r:id="rId37"/>
    <p:sldId id="494" r:id="rId38"/>
    <p:sldId id="419" r:id="rId39"/>
    <p:sldId id="490" r:id="rId40"/>
    <p:sldId id="421" r:id="rId41"/>
    <p:sldId id="422" r:id="rId42"/>
    <p:sldId id="415" r:id="rId43"/>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4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tags" Target="tags/tag103.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vl6pPr marL="228600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1pPr>
            <a:lvl2pPr marL="685800" indent="-228600" defTabSz="914400" eaLnBrk="1" fontAlgn="auto" latinLnBrk="0" hangingPunct="1">
              <a:lnSpc>
                <a:spcPct val="120000"/>
              </a:lnSpc>
              <a:buFont typeface="Arial" pitchFamily="34" charset="0"/>
              <a:buChar char="●"/>
              <a:tabLst>
                <a:tab pos="1609725"/>
              </a:tabLst>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2pPr>
            <a:lvl3pPr marL="1143000" indent="-228600" eaLnBrk="1" fontAlgn="auto" latinLnBrk="0" hangingPunct="1">
              <a:lnSpc>
                <a:spcPct val="120000"/>
              </a:lnSpc>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lumMod val="75000"/>
                    <a:lumOff val="25000"/>
                  </a:schemeClr>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defTabSz="914400" eaLnBrk="1" fontAlgn="auto" latinLnBrk="0" hangingPunct="1">
              <a:buFont typeface="Arial" pitchFamily="34" charset="0"/>
              <a:buNone/>
              <a:tabLst>
                <a:tab pos="1609725"/>
              </a:tabLst>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8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itchFamily="34" charset="0"/>
        <a:buChar char="●"/>
        <a:tabLst>
          <a:tab pos="1609725"/>
        </a:tabLst>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itchFamily="34" charset="0"/>
        <a:buChar char="●"/>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itchFamily="34" charset="0"/>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7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93.xml" /><Relationship Id="rId4" Type="http://schemas.openxmlformats.org/officeDocument/2006/relationships/tags" Target="../tags/tag9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5.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9.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6.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1.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10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1.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2086610" y="1967230"/>
            <a:ext cx="7500620" cy="2922905"/>
          </a:xfrm>
          <a:prstGeom prst="rect">
            <a:avLst/>
          </a:prstGeom>
          <a:noFill/>
          <a:ln>
            <a:noFill/>
          </a:ln>
        </p:spPr>
        <p:txBody>
          <a:bodyPr wrap="squar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百  年  孤  独</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r>
              <a:rPr lang="en-US" altLang="zh-CN" sz="4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t>
            </a:r>
            <a:r>
              <a:rPr lang="zh-CN" altLang="en-US" sz="4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加西亚</a:t>
            </a:r>
            <a:r>
              <a:rPr lang="zh-CN" altLang="en-US" sz="4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宋体" panose="02010600030101010101" pitchFamily="2" charset="-122"/>
                <a:ea typeface="宋体" panose="02010600030101010101" pitchFamily="2" charset="-122"/>
              </a:rPr>
              <a:t>·</a:t>
            </a:r>
            <a:r>
              <a:rPr lang="zh-CN" altLang="en-US" sz="4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马尔克斯</a:t>
            </a:r>
            <a:endParaRPr lang="zh-CN" altLang="en-US" sz="4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213995" y="66675"/>
            <a:ext cx="11764010" cy="6724015"/>
          </a:xfrm>
          <a:prstGeom prst="rect">
            <a:avLst/>
          </a:prstGeom>
          <a:noFill/>
          <a:ln w="9525">
            <a:noFill/>
          </a:ln>
        </p:spPr>
        <p:txBody>
          <a:bodyPr wrap="square">
            <a:spAutoFit/>
          </a:bodyPr>
          <a:lstStyle/>
          <a:p>
            <a:pPr indent="0" algn="l" fontAlgn="auto"/>
            <a:r>
              <a:rPr lang="zh-CN" sz="2800" b="1">
                <a:ea typeface="黑体" panose="02010609060101010101" charset="-122"/>
              </a:rPr>
              <a:t>拉美的魔幻现实主义文学</a:t>
            </a:r>
          </a:p>
          <a:p>
            <a:pPr indent="0" defTabSz="0" fontAlgn="auto">
              <a:lnSpc>
                <a:spcPct val="120000"/>
              </a:lnSpc>
              <a:spcAft>
                <a:spcPct val="0"/>
              </a:spcAft>
              <a:tabLst>
                <a:tab pos="1029335"/>
                <a:tab pos="1850390"/>
                <a:tab pos="2538095"/>
                <a:tab pos="3221990"/>
              </a:tabLst>
            </a:pP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世纪</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年代末期诞生于拉美的一种文学流派</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indent="0" defTabSz="0" fontAlgn="auto">
              <a:lnSpc>
                <a:spcPct val="120000"/>
              </a:lnSpc>
              <a:spcAft>
                <a:spcPct val="0"/>
              </a:spcAft>
              <a:tabLst>
                <a:tab pos="1029335"/>
                <a:tab pos="1850390"/>
                <a:tab pos="2538095"/>
                <a:tab pos="3221990"/>
              </a:tabLst>
            </a:pP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代表作家有加西亚</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马尔克斯、胡安、略萨等。</a:t>
            </a:r>
          </a:p>
          <a:p>
            <a:pPr indent="0" defTabSz="0" fontAlgn="auto">
              <a:lnSpc>
                <a:spcPct val="120000"/>
              </a:lnSpc>
              <a:spcAft>
                <a:spcPct val="0"/>
              </a:spcAft>
              <a:tabLst>
                <a:tab pos="1029335"/>
                <a:tab pos="1850390"/>
                <a:tab pos="2538095"/>
                <a:tab pos="3221990"/>
              </a:tabLst>
            </a:pPr>
            <a:r>
              <a:rPr lang="zh-CN" altLang="zh-CN"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作品大多以神奇、魔幻的手法反映拉丁美洲的现实生活，</a:t>
            </a:r>
          </a:p>
          <a:p>
            <a:pPr indent="0" defTabSz="0" fontAlgn="auto">
              <a:lnSpc>
                <a:spcPct val="120000"/>
              </a:lnSpc>
              <a:spcAft>
                <a:spcPct val="0"/>
              </a:spcAft>
              <a:tabLst>
                <a:tab pos="1029335"/>
                <a:tab pos="1850390"/>
                <a:tab pos="2538095"/>
                <a:tab pos="3221990"/>
              </a:tabLst>
            </a:pPr>
            <a:r>
              <a:rPr lang="zh-CN" altLang="zh-CN"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创造出一种魔幻和现实融为一体、魔幻而不失其真实的独特风格。</a:t>
            </a:r>
          </a:p>
          <a:p>
            <a:pPr indent="0" defTabSz="0" fontAlgn="auto">
              <a:lnSpc>
                <a:spcPct val="120000"/>
              </a:lnSpc>
              <a:spcAft>
                <a:spcPct val="0"/>
              </a:spcAft>
              <a:tabLst>
                <a:tab pos="1029335"/>
                <a:tab pos="1850390"/>
                <a:tab pos="2538095"/>
                <a:tab pos="3221990"/>
              </a:tabLst>
            </a:pP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在描写现实、叙述故事时</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总是插入离奇怪诞的情节和各种超自然的现象</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indent="0" defTabSz="0" fontAlgn="auto">
              <a:lnSpc>
                <a:spcPct val="120000"/>
              </a:lnSpc>
              <a:spcAft>
                <a:spcPct val="0"/>
              </a:spcAft>
              <a:tabLst>
                <a:tab pos="1029335"/>
                <a:tab pos="1850390"/>
                <a:tab pos="2538095"/>
                <a:tab pos="3221990"/>
              </a:tabLst>
            </a:pP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将现实与幻象、常人与鬼魂交织于一体</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使作品带有</a:t>
            </a:r>
            <a:r>
              <a:rPr lang="zh-CN" altLang="zh-CN"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神话色彩</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zh-CN" altLang="zh-CN"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象征意味</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indent="0" defTabSz="0" fontAlgn="auto">
              <a:lnSpc>
                <a:spcPct val="120000"/>
              </a:lnSpc>
              <a:spcAft>
                <a:spcPct val="0"/>
              </a:spcAft>
              <a:tabLst>
                <a:tab pos="1029335"/>
                <a:tab pos="1850390"/>
                <a:tab pos="2538095"/>
                <a:tab pos="3221990"/>
              </a:tabLst>
            </a:pPr>
            <a:endPar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defTabSz="0" fontAlgn="auto">
              <a:lnSpc>
                <a:spcPct val="120000"/>
              </a:lnSpc>
              <a:spcAft>
                <a:spcPct val="0"/>
              </a:spcAft>
              <a:tabLst>
                <a:tab pos="1029335"/>
                <a:tab pos="1850390"/>
                <a:tab pos="2538095"/>
                <a:tab pos="3221990"/>
              </a:tabLst>
            </a:pP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在技巧方面</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大量使用象征、比喻、借代、暗示、渲染等手法</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indent="0" defTabSz="0" fontAlgn="auto">
              <a:lnSpc>
                <a:spcPct val="120000"/>
              </a:lnSpc>
              <a:spcAft>
                <a:spcPct val="0"/>
              </a:spcAft>
              <a:tabLst>
                <a:tab pos="1029335"/>
                <a:tab pos="1850390"/>
                <a:tab pos="2538095"/>
                <a:tab pos="3221990"/>
              </a:tabLst>
            </a:pP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常常使作品显得玄奥诡秘</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变幻莫测</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甚至隐晦艰涩</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indent="0" defTabSz="0" fontAlgn="auto">
              <a:lnSpc>
                <a:spcPct val="120000"/>
              </a:lnSpc>
              <a:spcAft>
                <a:spcPct val="0"/>
              </a:spcAft>
              <a:tabLst>
                <a:tab pos="1029335"/>
                <a:tab pos="1850390"/>
                <a:tab pos="2538095"/>
                <a:tab pos="3221990"/>
              </a:tabLst>
            </a:pP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结构上多采取</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戏中戏</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手法</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大故事中套小故事</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具有多层次特点</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indent="0" defTabSz="0" fontAlgn="auto">
              <a:lnSpc>
                <a:spcPct val="120000"/>
              </a:lnSpc>
              <a:spcAft>
                <a:spcPct val="0"/>
              </a:spcAft>
              <a:tabLst>
                <a:tab pos="1029335"/>
                <a:tab pos="1850390"/>
                <a:tab pos="2538095"/>
                <a:tab pos="3221990"/>
              </a:tabLst>
            </a:pP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有时也突破时间顺序</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采用意识流手法</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indent="0" defTabSz="0" fontAlgn="auto">
              <a:lnSpc>
                <a:spcPct val="120000"/>
              </a:lnSpc>
              <a:spcAft>
                <a:spcPct val="0"/>
              </a:spcAft>
              <a:tabLst>
                <a:tab pos="1029335"/>
                <a:tab pos="1850390"/>
                <a:tab pos="2538095"/>
                <a:tab pos="3221990"/>
              </a:tabLst>
            </a:pP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使情节颠倒、跳跃</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具有随意性和偶然性。</a:t>
            </a:r>
            <a:endParaRPr lang="en-US" sz="32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1641158" y="2829560"/>
            <a:ext cx="7955915" cy="1198880"/>
          </a:xfrm>
          <a:prstGeom prst="rect">
            <a:avLst/>
          </a:prstGeom>
          <a:noFill/>
          <a:ln>
            <a:noFill/>
          </a:ln>
        </p:spPr>
        <p:txBody>
          <a:bodyPr wrap="none" rtlCol="0" anchor="t">
            <a:spAutoFit/>
          </a:bodyPr>
          <a:lstStyle/>
          <a:p>
            <a:pPr algn="ctr"/>
            <a:r>
              <a:rPr lang="en-US" altLang="zh-CN"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4. </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了 解 故 事 内 容</a:t>
            </a: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62560" y="1780540"/>
            <a:ext cx="11866245" cy="3538220"/>
          </a:xfrm>
          <a:prstGeom prst="rect">
            <a:avLst/>
          </a:prstGeom>
          <a:noFill/>
        </p:spPr>
        <p:txBody>
          <a:bodyPr wrap="square" rtlCol="0" anchor="t">
            <a:spAutoFit/>
          </a:bodyPr>
          <a:lstStyle/>
          <a:p>
            <a:pPr indent="0" defTabSz="914400" fontAlgn="auto">
              <a:lnSpc>
                <a:spcPct val="100000"/>
              </a:lnSpc>
              <a:spcAft>
                <a:spcPct val="0"/>
              </a:spcAft>
              <a:tabLst>
                <a:tab pos="1029335"/>
                <a:tab pos="1850390"/>
                <a:tab pos="2538095"/>
                <a:tab pos="3221990"/>
              </a:tabLst>
            </a:pPr>
            <a:r>
              <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《百年孤独》</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是哥伦比亚作家加西亚</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马尔克斯创作的长篇小说</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被誉为</a:t>
            </a:r>
            <a:r>
              <a:rPr lang="en-US" altLang="zh-CN"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再现拉丁美洲历史社会图景的鸿篇巨制</a:t>
            </a:r>
            <a:r>
              <a:rPr lang="en-US" altLang="zh-CN"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defTabSz="914400" fontAlgn="auto">
              <a:lnSpc>
                <a:spcPct val="100000"/>
              </a:lnSpc>
              <a:spcAft>
                <a:spcPct val="0"/>
              </a:spcAft>
              <a:tabLst>
                <a:tab pos="1029335"/>
                <a:tab pos="1850390"/>
                <a:tab pos="2538095"/>
                <a:tab pos="3221990"/>
              </a:tabLst>
            </a:pPr>
            <a:r>
              <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作品描写了</a:t>
            </a:r>
            <a:r>
              <a:rPr lang="zh-CN" altLang="zh-CN" sz="3200" b="1" u="sng">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布恩迪亚家族七代人的传奇故事</a:t>
            </a:r>
            <a:r>
              <a:rPr lang="en-US" altLang="zh-CN" sz="3200" b="1" u="sng">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3200" u="sng">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defTabSz="914400" fontAlgn="auto">
              <a:lnSpc>
                <a:spcPct val="100000"/>
              </a:lnSpc>
              <a:spcAft>
                <a:spcPct val="0"/>
              </a:spcAft>
              <a:tabLst>
                <a:tab pos="1029335"/>
                <a:tab pos="1850390"/>
                <a:tab pos="2538095"/>
                <a:tab pos="3221990"/>
              </a:tabLst>
            </a:pPr>
            <a:r>
              <a:rPr lang="zh-CN" altLang="zh-CN" sz="3200" u="sng">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以及加勒比海沿岸小镇马孔多的百年兴衰</a:t>
            </a:r>
            <a:r>
              <a:rPr lang="en-US" altLang="zh-CN" sz="3200" u="sng">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indent="0" defTabSz="914400" fontAlgn="auto">
              <a:lnSpc>
                <a:spcPct val="100000"/>
              </a:lnSpc>
              <a:spcAft>
                <a:spcPct val="0"/>
              </a:spcAft>
              <a:tabLst>
                <a:tab pos="1029335"/>
                <a:tab pos="1850390"/>
                <a:tab pos="2538095"/>
                <a:tab pos="3221990"/>
              </a:tabLst>
            </a:pPr>
            <a:r>
              <a:rPr lang="zh-CN" altLang="zh-CN" sz="3200" u="sng">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反映了拉丁美洲一个世纪以来风云变幻的历史。</a:t>
            </a:r>
            <a:endPar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defTabSz="914400" fontAlgn="auto">
              <a:lnSpc>
                <a:spcPct val="100000"/>
              </a:lnSpc>
              <a:spcAft>
                <a:spcPct val="0"/>
              </a:spcAft>
              <a:tabLst>
                <a:tab pos="1029335"/>
                <a:tab pos="1850390"/>
                <a:tab pos="2538095"/>
                <a:tab pos="3221990"/>
              </a:tabLst>
            </a:pPr>
            <a:r>
              <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作品融入神话传说、民间故事、宗教典故等神秘因素</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indent="0" defTabSz="914400" fontAlgn="auto">
              <a:lnSpc>
                <a:spcPct val="100000"/>
              </a:lnSpc>
              <a:spcAft>
                <a:spcPct val="0"/>
              </a:spcAft>
              <a:tabLst>
                <a:tab pos="1029335"/>
                <a:tab pos="1850390"/>
                <a:tab pos="2538095"/>
                <a:tab pos="3221990"/>
              </a:tabLst>
            </a:pPr>
            <a:r>
              <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巧妙地糅合了现实与虚幻。</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264160" y="142240"/>
            <a:ext cx="11664315" cy="5539105"/>
          </a:xfrm>
          <a:prstGeom prst="rect">
            <a:avLst/>
          </a:prstGeom>
          <a:noFill/>
        </p:spPr>
        <p:txBody>
          <a:bodyPr wrap="square" rtlCol="0" anchor="t">
            <a:spAutoFit/>
          </a:bodyPr>
          <a:lstStyle/>
          <a:p>
            <a:r>
              <a:rPr lang="zh-CN" altLang="en-US" sz="2800">
                <a:latin typeface="宋体" panose="02010600030101010101" pitchFamily="2" charset="-122"/>
                <a:ea typeface="宋体" panose="02010600030101010101" pitchFamily="2" charset="-122"/>
                <a:cs typeface="宋体" panose="02010600030101010101" pitchFamily="2" charset="-122"/>
              </a:rPr>
              <a:t>《百年孤独》是哥伦比亚作家加西亚.马尔克斯的代表作，</a:t>
            </a:r>
          </a:p>
          <a:p>
            <a:r>
              <a:rPr lang="zh-CN" altLang="en-US" sz="2800">
                <a:latin typeface="宋体" panose="02010600030101010101" pitchFamily="2" charset="-122"/>
                <a:ea typeface="宋体" panose="02010600030101010101" pitchFamily="2" charset="-122"/>
                <a:cs typeface="宋体" panose="02010600030101010101" pitchFamily="2" charset="-122"/>
              </a:rPr>
              <a:t>是拉丁美洲魔幻现实主义文学的经典作品，</a:t>
            </a:r>
          </a:p>
          <a:p>
            <a:r>
              <a:rPr lang="zh-CN" altLang="en-US" sz="2800">
                <a:latin typeface="宋体" panose="02010600030101010101" pitchFamily="2" charset="-122"/>
                <a:ea typeface="宋体" panose="02010600030101010101" pitchFamily="2" charset="-122"/>
                <a:cs typeface="宋体" panose="02010600030101010101" pitchFamily="2" charset="-122"/>
              </a:rPr>
              <a:t>被誉为“再现拉丁美洲历史社会图景的鸿篇巨著”。</a:t>
            </a:r>
          </a:p>
          <a:p>
            <a:endParaRPr lang="zh-CN" altLang="en-US"/>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小说描写了布恩迪亚家族七代人的命运。</a:t>
            </a: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第一代，</a:t>
            </a:r>
            <a:r>
              <a:rPr lang="zh-CN" altLang="en-US" sz="2800">
                <a:solidFill>
                  <a:srgbClr val="C00000"/>
                </a:solidFill>
                <a:latin typeface="宋体" panose="02010600030101010101" pitchFamily="2" charset="-122"/>
                <a:ea typeface="宋体" panose="02010600030101010101" pitchFamily="2" charset="-122"/>
                <a:cs typeface="宋体" panose="02010600030101010101" pitchFamily="2" charset="-122"/>
              </a:rPr>
              <a:t>何塞·阿尔卡蒂奥·布恩迪亚，</a:t>
            </a:r>
          </a:p>
          <a:p>
            <a:r>
              <a:rPr lang="zh-CN" altLang="en-US" sz="2800">
                <a:latin typeface="宋体" panose="02010600030101010101" pitchFamily="2" charset="-122"/>
                <a:ea typeface="宋体" panose="02010600030101010101" pitchFamily="2" charset="-122"/>
                <a:cs typeface="宋体" panose="02010600030101010101" pitchFamily="2" charset="-122"/>
              </a:rPr>
              <a:t>为了躲避在决斗中被他杀死的普鲁邓西奥的鬼魂的纠缠，</a:t>
            </a:r>
          </a:p>
          <a:p>
            <a:r>
              <a:rPr lang="zh-CN" altLang="en-US" sz="2800">
                <a:latin typeface="宋体" panose="02010600030101010101" pitchFamily="2" charset="-122"/>
                <a:ea typeface="宋体" panose="02010600030101010101" pitchFamily="2" charset="-122"/>
                <a:cs typeface="宋体" panose="02010600030101010101" pitchFamily="2" charset="-122"/>
              </a:rPr>
              <a:t>带着妻子乌尔苏拉和他的朋友及家人，离开故土里奥阿查，</a:t>
            </a:r>
          </a:p>
          <a:p>
            <a:r>
              <a:rPr lang="zh-CN" altLang="en-US" sz="2800">
                <a:latin typeface="宋体" panose="02010600030101010101" pitchFamily="2" charset="-122"/>
                <a:ea typeface="宋体" panose="02010600030101010101" pitchFamily="2" charset="-122"/>
                <a:cs typeface="宋体" panose="02010600030101010101" pitchFamily="2" charset="-122"/>
              </a:rPr>
              <a:t>经过将近两年的跋涉，在一个荒僻的河滩边建立了村庄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马孔多。 </a:t>
            </a:r>
          </a:p>
          <a:p>
            <a:r>
              <a:rPr lang="zh-CN" altLang="en-US" sz="2800">
                <a:latin typeface="宋体" panose="02010600030101010101" pitchFamily="2" charset="-122"/>
                <a:ea typeface="宋体" panose="02010600030101010101" pitchFamily="2" charset="-122"/>
                <a:cs typeface="宋体" panose="02010600030101010101" pitchFamily="2" charset="-122"/>
              </a:rPr>
              <a:t>晚年时他因精神失常被家人绑在一棵栗树下，</a:t>
            </a:r>
          </a:p>
          <a:p>
            <a:r>
              <a:rPr lang="zh-CN" altLang="en-US" sz="2800">
                <a:latin typeface="宋体" panose="02010600030101010101" pitchFamily="2" charset="-122"/>
                <a:ea typeface="宋体" panose="02010600030101010101" pitchFamily="2" charset="-122"/>
                <a:cs typeface="宋体" panose="02010600030101010101" pitchFamily="2" charset="-122"/>
              </a:rPr>
              <a:t>几十年后在天降花雨中默默死去。</a:t>
            </a:r>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274320" y="1228725"/>
            <a:ext cx="11917680" cy="4399915"/>
          </a:xfrm>
          <a:prstGeom prst="rect">
            <a:avLst/>
          </a:prstGeom>
          <a:noFill/>
        </p:spPr>
        <p:txBody>
          <a:bodyPr wrap="none" rtlCol="0" anchor="t">
            <a:spAutoFit/>
          </a:bodyPr>
          <a:lstStyle/>
          <a:p>
            <a:pPr algn="l"/>
            <a:r>
              <a:rPr lang="zh-CN"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sym typeface="+mn-ea"/>
              </a:rPr>
              <a:t>第二代，</a:t>
            </a:r>
            <a:r>
              <a:rPr lang="zh-CN" altLang="en-US" sz="280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何塞·阿尔卡蒂奥·布恩迪亚的长子何塞·阿尔卡蒂奥</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不顾家人的反对与丽贝卡结婚，被赶出家门，最后在家中被枪杀;</a:t>
            </a:r>
          </a:p>
          <a:p>
            <a:pPr algn="l"/>
            <a:r>
              <a:rPr lang="zh-CN" altLang="en-US" sz="280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次子奥雷里亚诺上校，</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从小就有预见事物的本领，</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他一生发动过32次武装起义，</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遭遇过14次暗杀、73次埋伏和1次行刑队的枪决，</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终于厌倦内战，签订停战协定后开枪自杀未遂，</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回到马孔多每天在孤寂的作坊里制作小金鱼，一直到死；</a:t>
            </a:r>
          </a:p>
          <a:p>
            <a:pPr algn="l"/>
            <a:r>
              <a:rPr lang="zh-CN" altLang="en-US" sz="280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女儿阿玛兰坦</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终身未嫁，一直织着那永远织不光的寿衣。</a:t>
            </a:r>
          </a:p>
          <a:p>
            <a:pPr algn="l"/>
            <a:endParaRPr lang="zh-CN"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sym typeface="+mn-ea"/>
            </a:endParaRPr>
          </a:p>
          <a:p>
            <a:pPr algn="l"/>
            <a:r>
              <a:rPr lang="zh-CN"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sym typeface="+mn-ea"/>
              </a:rPr>
              <a:t>第三代</a:t>
            </a:r>
            <a:r>
              <a:rPr lang="zh-CN" altLang="en-US" sz="280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阿尔卡蒂奥，</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成为马孔多从未有过的暴君，最后被保守派军队枪毙。</a:t>
            </a:r>
            <a:endParaRPr lang="zh-CN" altLang="en-US" sz="2800"/>
          </a:p>
        </p:txBody>
      </p:sp>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49225" y="458470"/>
            <a:ext cx="11793220" cy="6123940"/>
          </a:xfrm>
          <a:prstGeom prst="rect">
            <a:avLst/>
          </a:prstGeom>
          <a:noFill/>
        </p:spPr>
        <p:txBody>
          <a:bodyPr wrap="square" rtlCol="0" anchor="t">
            <a:spAutoFit/>
          </a:bodyPr>
          <a:lstStyle/>
          <a:p>
            <a:pPr algn="l"/>
            <a:r>
              <a:rPr lang="zh-CN"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sym typeface="+mn-ea"/>
              </a:rPr>
              <a:t>第四代，</a:t>
            </a:r>
            <a:r>
              <a:rPr lang="zh-CN" altLang="en-US" sz="280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俏姑娘蕾梅黛丝</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抓着床单，乘着微风冉冉上升，</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永远消失在高邈的空间；</a:t>
            </a:r>
            <a:r>
              <a:rPr lang="zh-CN" altLang="en-US" sz="280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阿尔卡带奥第二</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参与香蕉公司工人大罢工，</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遭到大屠杀，从满载工人尸体的火车车厢里逃脱后遇到暴雨，</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这场雨下了4年11个月零两天，回来后他将自己关在房里，</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专心钻研吉卜赛人留下的羊皮卷，一直到死。</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第五代</a:t>
            </a:r>
            <a:r>
              <a:rPr lang="zh-CN" altLang="en-US" sz="2800">
                <a:latin typeface="宋体" panose="02010600030101010101" pitchFamily="2" charset="-122"/>
                <a:ea typeface="宋体" panose="02010600030101010101" pitchFamily="2" charset="-122"/>
                <a:cs typeface="宋体" panose="02010600030101010101" pitchFamily="2" charset="-122"/>
              </a:rPr>
              <a:t>何塞·阿尔卡蒂奥，从小被送往罗马神学院学习，回家后靠变卖家产为生，后来发现乌尔苏拉藏在地窖里的7000多个金币，从此过上放荡的生活，不久被抢劫金币的歹徒杀死。</a:t>
            </a: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第六代</a:t>
            </a:r>
            <a:r>
              <a:rPr lang="zh-CN" altLang="en-US" sz="2800">
                <a:solidFill>
                  <a:srgbClr val="C00000"/>
                </a:solidFill>
                <a:latin typeface="宋体" panose="02010600030101010101" pitchFamily="2" charset="-122"/>
                <a:ea typeface="宋体" panose="02010600030101010101" pitchFamily="2" charset="-122"/>
                <a:cs typeface="宋体" panose="02010600030101010101" pitchFamily="2" charset="-122"/>
              </a:rPr>
              <a:t>奥雷里亚诺·布恩迪亚，</a:t>
            </a:r>
          </a:p>
          <a:p>
            <a:r>
              <a:rPr lang="zh-CN" altLang="en-US" sz="2800">
                <a:latin typeface="宋体" panose="02010600030101010101" pitchFamily="2" charset="-122"/>
                <a:ea typeface="宋体" panose="02010600030101010101" pitchFamily="2" charset="-122"/>
                <a:cs typeface="宋体" panose="02010600030101010101" pitchFamily="2" charset="-122"/>
              </a:rPr>
              <a:t>与姨妈阿玛兰坦·乌尔苏拉生下一个长着猪尾巴的婴儿，</a:t>
            </a:r>
          </a:p>
          <a:p>
            <a:r>
              <a:rPr lang="zh-CN" altLang="en-US" sz="2800">
                <a:latin typeface="宋体" panose="02010600030101010101" pitchFamily="2" charset="-122"/>
                <a:ea typeface="宋体" panose="02010600030101010101" pitchFamily="2" charset="-122"/>
                <a:cs typeface="宋体" panose="02010600030101010101" pitchFamily="2" charset="-122"/>
              </a:rPr>
              <a:t>这位第七代继承人一出生就被一群蚂蚁吃掉了。</a:t>
            </a:r>
          </a:p>
          <a:p>
            <a:r>
              <a:rPr lang="zh-CN" altLang="en-US" sz="2800">
                <a:latin typeface="宋体" panose="02010600030101010101" pitchFamily="2" charset="-122"/>
                <a:ea typeface="宋体" panose="02010600030101010101" pitchFamily="2" charset="-122"/>
                <a:cs typeface="宋体" panose="02010600030101010101" pitchFamily="2" charset="-122"/>
              </a:rPr>
              <a:t>最后，马孔多被飓风刮走，从世人记忆中消失。</a:t>
            </a: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63195" y="223520"/>
            <a:ext cx="11779250" cy="6554470"/>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课文节选的是《百年孤独》的第三章，</a:t>
            </a:r>
          </a:p>
          <a:p>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主要写马孔多开始受到外部文明的冲击。</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何塞</a:t>
            </a:r>
            <a:r>
              <a:rPr lang="zh-CN" altLang="en-US" sz="2800">
                <a:latin typeface="宋体" panose="02010600030101010101" pitchFamily="2" charset="-122"/>
                <a:ea typeface="宋体" panose="02010600030101010101" pitchFamily="2"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阿尔卡蒂奧跟着吉卜赛人跑了，乌尔苏拉外出寻找，“没有追上吉卜赛人，却找到了丈夫在失败的远征中没能发现的通向远大发明的道路”，马孔多与世隔绝的状态就此改变。</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大量移民的到来，使昔日僻静的小村落很快变成繁华的城镇，</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有了手工作坊和店铺，开通了永久商道。</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人们兴高采烈地迎接外来文明，重新设计街道、规划新居、分配土地，大家夜以继日地工作，总觉得时间不够用，有太多的事情要做。</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现代文明的融入，使马孔多迅速发展壮大，但也在传播、滋生着“贪欲与堕落”。吉卜赛人“把流动游艺会变成了大型赌场”，之后轮船、火车的到来，又将文化偏见、尊卑等级、种族歧视等随着科技文明源不断地输人，何塞</a:t>
            </a:r>
            <a:r>
              <a:rPr lang="zh-CN" altLang="en-US" sz="2800">
                <a:latin typeface="宋体" panose="02010600030101010101" pitchFamily="2" charset="-122"/>
                <a:ea typeface="宋体" panose="02010600030101010101" pitchFamily="2"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阿尔卡蒂奥</a:t>
            </a:r>
            <a:r>
              <a:rPr lang="zh-CN" altLang="en-US" sz="2800">
                <a:latin typeface="宋体" panose="02010600030101010101" pitchFamily="2" charset="-122"/>
                <a:ea typeface="宋体" panose="02010600030101010101" pitchFamily="2"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布恩迪亚“保证人人享有平等权益”的文化消失治尽，暴力、 掠夺、专制、死亡取代原先的和平、宁静，</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布恩蒂亚家族、马孔多镇面临的将是长达百年的动乱和灾难。</a:t>
            </a: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769938" y="2829560"/>
            <a:ext cx="11257915" cy="1198880"/>
          </a:xfrm>
          <a:prstGeom prst="rect">
            <a:avLst/>
          </a:prstGeom>
          <a:noFill/>
          <a:ln>
            <a:noFill/>
          </a:ln>
        </p:spPr>
        <p:txBody>
          <a:bodyPr wrap="none" rtlCol="0" anchor="t">
            <a:spAutoFit/>
          </a:bodyPr>
          <a:lstStyle/>
          <a:p>
            <a:pPr algn="ctr"/>
            <a:r>
              <a:rPr lang="en-US" altLang="zh-CN"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5. </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把握主要人物的形象特征</a:t>
            </a: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34620" y="114300"/>
            <a:ext cx="11764645" cy="6123940"/>
          </a:xfrm>
          <a:prstGeom prst="rect">
            <a:avLst/>
          </a:prstGeom>
          <a:noFill/>
        </p:spPr>
        <p:txBody>
          <a:bodyPr wrap="square" rtlCol="0" anchor="t">
            <a:spAutoFit/>
          </a:bodyPr>
          <a:lstStyle/>
          <a:p>
            <a:r>
              <a:rPr lang="zh-CN" altLang="en-US" sz="2800">
                <a:latin typeface="楷体" panose="02010609060101010101" pitchFamily="49" charset="-122"/>
                <a:ea typeface="楷体" panose="02010609060101010101" pitchFamily="49" charset="-122"/>
                <a:cs typeface="楷体" panose="02010609060101010101" pitchFamily="49" charset="-122"/>
              </a:rPr>
              <a:t>作者在展现马孔多的变化时，注重表现人物的精神面貌。</a:t>
            </a:r>
          </a:p>
          <a:p>
            <a:endParaRPr lang="zh-CN" altLang="en-US" sz="2800">
              <a:latin typeface="楷体" panose="02010609060101010101" pitchFamily="49" charset="-122"/>
              <a:ea typeface="楷体" panose="02010609060101010101" pitchFamily="49" charset="-122"/>
              <a:cs typeface="楷体" panose="02010609060101010101" pitchFamily="49" charset="-122"/>
            </a:endParaRPr>
          </a:p>
          <a:p>
            <a:endParaRPr lang="zh-CN" altLang="en-US" sz="2800">
              <a:latin typeface="楷体" panose="02010609060101010101" pitchFamily="49" charset="-122"/>
              <a:ea typeface="楷体" panose="02010609060101010101" pitchFamily="49" charset="-122"/>
              <a:cs typeface="楷体" panose="02010609060101010101" pitchFamily="49" charset="-122"/>
            </a:endParaRPr>
          </a:p>
          <a:p>
            <a:r>
              <a:rPr lang="zh-CN" altLang="en-US" sz="2800">
                <a:latin typeface="楷体" panose="02010609060101010101" pitchFamily="49" charset="-122"/>
                <a:ea typeface="楷体" panose="02010609060101010101" pitchFamily="49" charset="-122"/>
                <a:cs typeface="楷体" panose="02010609060101010101" pitchFamily="49" charset="-122"/>
              </a:rPr>
              <a:t>文中写道，何塞</a:t>
            </a:r>
            <a:r>
              <a:rPr lang="zh-CN" altLang="en-US" sz="2800">
                <a:latin typeface="宋体" panose="02010600030101010101" pitchFamily="2" charset="-122"/>
                <a:ea typeface="宋体" panose="02010600030101010101" pitchFamily="2" charset="-122"/>
                <a:cs typeface="楷体" panose="02010609060101010101" pitchFamily="49" charset="-122"/>
              </a:rPr>
              <a:t>·</a:t>
            </a:r>
            <a:r>
              <a:rPr lang="zh-CN" altLang="en-US" sz="2800">
                <a:latin typeface="楷体" panose="02010609060101010101" pitchFamily="49" charset="-122"/>
                <a:ea typeface="楷体" panose="02010609060101010101" pitchFamily="49" charset="-122"/>
                <a:cs typeface="楷体" panose="02010609060101010101" pitchFamily="49" charset="-122"/>
              </a:rPr>
              <a:t>阿尔卡蒂奥</a:t>
            </a:r>
            <a:r>
              <a:rPr lang="zh-CN" altLang="en-US" sz="2800">
                <a:latin typeface="宋体" panose="02010600030101010101" pitchFamily="2" charset="-122"/>
                <a:ea typeface="宋体" panose="02010600030101010101" pitchFamily="2" charset="-122"/>
                <a:cs typeface="楷体" panose="02010609060101010101" pitchFamily="49" charset="-122"/>
              </a:rPr>
              <a:t>·</a:t>
            </a:r>
            <a:r>
              <a:rPr lang="zh-CN" altLang="en-US" sz="2800">
                <a:latin typeface="楷体" panose="02010609060101010101" pitchFamily="49" charset="-122"/>
                <a:ea typeface="楷体" panose="02010609060101010101" pitchFamily="49" charset="-122"/>
                <a:cs typeface="楷体" panose="02010609060101010101" pitchFamily="49" charset="-122"/>
              </a:rPr>
              <a:t>布恩迪亚“着迷于眼前的现实”，</a:t>
            </a:r>
          </a:p>
          <a:p>
            <a:r>
              <a:rPr lang="zh-CN" altLang="en-US" sz="2800">
                <a:latin typeface="楷体" panose="02010609060101010101" pitchFamily="49" charset="-122"/>
                <a:ea typeface="楷体" panose="02010609060101010101" pitchFamily="49" charset="-122"/>
                <a:cs typeface="楷体" panose="02010609060101010101" pitchFamily="49" charset="-122"/>
              </a:rPr>
              <a:t>“暂时从幻想的种种煎熬中解脱出来，</a:t>
            </a:r>
          </a:p>
          <a:p>
            <a:r>
              <a:rPr lang="zh-CN" altLang="en-US" sz="2800">
                <a:latin typeface="楷体" panose="02010609060101010101" pitchFamily="49" charset="-122"/>
                <a:ea typeface="楷体" panose="02010609060101010101" pitchFamily="49" charset="-122"/>
                <a:cs typeface="楷体" panose="02010609060101010101" pitchFamily="49" charset="-122"/>
              </a:rPr>
              <a:t>很快便营造出一种井然有序的实干氛围”。</a:t>
            </a:r>
          </a:p>
          <a:p>
            <a:r>
              <a:rPr lang="zh-CN" altLang="en-US" sz="2800">
                <a:latin typeface="楷体" panose="02010609060101010101" pitchFamily="49" charset="-122"/>
                <a:ea typeface="楷体" panose="02010609060101010101" pitchFamily="49" charset="-122"/>
                <a:cs typeface="楷体" panose="02010609060101010101" pitchFamily="49" charset="-122"/>
              </a:rPr>
              <a:t>他用音乐钟代替以歌声报时的群鸟，用巴旦杏代替金合欢，</a:t>
            </a:r>
          </a:p>
          <a:p>
            <a:r>
              <a:rPr lang="zh-CN" altLang="en-US" sz="2800">
                <a:latin typeface="楷体" panose="02010609060101010101" pitchFamily="49" charset="-122"/>
                <a:ea typeface="楷体" panose="02010609060101010101" pitchFamily="49" charset="-122"/>
                <a:cs typeface="楷体" panose="02010609060101010101" pitchFamily="49" charset="-122"/>
              </a:rPr>
              <a:t>并且发现了能使树木经久不衰的方法。</a:t>
            </a:r>
          </a:p>
          <a:p>
            <a:r>
              <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rPr>
              <a:t>他以惊人的智慧和实干精神，推动马孔多从原始乌托邦进人现代社会。</a:t>
            </a:r>
          </a:p>
          <a:p>
            <a:endPar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endParaRPr>
          </a:p>
          <a:p>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何塞</a:t>
            </a:r>
            <a:r>
              <a:rPr lang="zh-CN" altLang="en-US" sz="2800" b="1">
                <a:solidFill>
                  <a:srgbClr val="C00000"/>
                </a:solidFill>
                <a:latin typeface="宋体" panose="02010600030101010101" pitchFamily="2" charset="-122"/>
                <a:ea typeface="宋体" panose="02010600030101010101" pitchFamily="2" charset="-122"/>
                <a:cs typeface="楷体" panose="02010609060101010101" pitchFamily="49" charset="-122"/>
              </a:rPr>
              <a:t>·</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阿尔卡蒂奥</a:t>
            </a:r>
            <a:r>
              <a:rPr lang="zh-CN" altLang="en-US" sz="2800" b="1">
                <a:solidFill>
                  <a:srgbClr val="C00000"/>
                </a:solidFill>
                <a:latin typeface="宋体" panose="02010600030101010101" pitchFamily="2" charset="-122"/>
                <a:ea typeface="宋体" panose="02010600030101010101" pitchFamily="2" charset="-122"/>
                <a:cs typeface="楷体" panose="02010609060101010101" pitchFamily="49" charset="-122"/>
              </a:rPr>
              <a:t>·</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布恩迪亚身上体现了人类对科学文明的向往，</a:t>
            </a:r>
          </a:p>
          <a:p>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代表着一种积极进取、不懈探索的开拓精神。</a:t>
            </a:r>
          </a:p>
          <a:p>
            <a:r>
              <a:rPr lang="zh-CN" altLang="en-US" sz="2800">
                <a:latin typeface="楷体" panose="02010609060101010101" pitchFamily="49" charset="-122"/>
                <a:ea typeface="楷体" panose="02010609060101010101" pitchFamily="49" charset="-122"/>
                <a:cs typeface="楷体" panose="02010609060101010101" pitchFamily="49" charset="-122"/>
              </a:rPr>
              <a:t>但由于他的思维超越了常人对科学认知的极限，</a:t>
            </a:r>
          </a:p>
          <a:p>
            <a:r>
              <a:rPr lang="zh-CN" altLang="en-US" sz="2800">
                <a:latin typeface="楷体" panose="02010609060101010101" pitchFamily="49" charset="-122"/>
                <a:ea typeface="楷体" panose="02010609060101010101" pitchFamily="49" charset="-122"/>
                <a:cs typeface="楷体" panose="02010609060101010101" pitchFamily="49" charset="-122"/>
              </a:rPr>
              <a:t>故而陷入无人理解的神秘之境，终生备受孤独的折磨。</a:t>
            </a: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203960" y="210185"/>
            <a:ext cx="9784080" cy="6123940"/>
          </a:xfrm>
          <a:prstGeom prst="rect">
            <a:avLst/>
          </a:prstGeom>
          <a:noFill/>
        </p:spPr>
        <p:txBody>
          <a:bodyPr wrap="none" rtlCol="0" anchor="t">
            <a:spAutoFit/>
          </a:bodyPr>
          <a:lstStyle/>
          <a:p>
            <a:pPr algn="l"/>
            <a:r>
              <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乌尔苏拉也是一位开拓者。</a:t>
            </a:r>
          </a:p>
          <a:p>
            <a:pPr algn="l"/>
            <a:endPar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是她打破了马孔多的闭塞，使马孔多与外部世界建立了联系。</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她又率先改变原有的生活方式，</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“每天两次用树枝穿着糖制的小鸡小鱼出门销售”，</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忙于买卖，用积攒起来的钱不断壮大家业。</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当她发现丽贝卡有吃泥土的恶习时，用严厉的手段加以遏制，</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想尽办法使丽贝卡显出康复的迹象。</a:t>
            </a:r>
          </a:p>
          <a:p>
            <a:pPr algn="l"/>
            <a:endPar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她勇于承担家族责任，不抱怨，也不幻想，</a:t>
            </a:r>
          </a:p>
          <a:p>
            <a:pPr algn="l"/>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以勤劳务实的态度与落后闭塞的生存状态相抗衡，</a:t>
            </a:r>
          </a:p>
          <a:p>
            <a:pPr algn="l"/>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以坚强刚毅的姿态改变着落后民族久存的痼疾与恶习。</a:t>
            </a:r>
          </a:p>
          <a:p>
            <a:pPr algn="l"/>
            <a:endParaRPr lang="zh-CN" altLang="en-US" sz="2800">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乌尔苏拉是作者用心塑造的理想中的妇女形象。</a:t>
            </a: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2225358" y="2829560"/>
            <a:ext cx="6787515" cy="1198880"/>
          </a:xfrm>
          <a:prstGeom prst="rect">
            <a:avLst/>
          </a:prstGeom>
          <a:noFill/>
          <a:ln>
            <a:noFill/>
          </a:ln>
        </p:spPr>
        <p:txBody>
          <a:bodyPr wrap="none" rtlCol="0" anchor="t">
            <a:spAutoFit/>
          </a:bodyPr>
          <a:lstStyle/>
          <a:p>
            <a:pPr algn="ctr"/>
            <a:r>
              <a:rPr lang="en-US" altLang="zh-CN"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1. </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赏 析 开 头 段</a:t>
            </a: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93700" y="934085"/>
            <a:ext cx="11680190" cy="3969385"/>
          </a:xfrm>
          <a:prstGeom prst="rect">
            <a:avLst/>
          </a:prstGeom>
          <a:noFill/>
        </p:spPr>
        <p:txBody>
          <a:bodyPr wrap="square" rtlCol="0" anchor="t">
            <a:spAutoFit/>
          </a:bodyPr>
          <a:lstStyle/>
          <a:p>
            <a:pPr algn="l"/>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她不仅是整个家族的守护者，也是马孔多理性秩序的维护者。</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她支持奥雷里亚诺同专横独断的统治者作斗争，</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在他被枪决之前勇敢地去探监，偷偷带给他一把手枪;</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她鞭打训斥残暴、大肆挪用公款的孙子阿尔卡蒂奧;</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她发动镇上年长的妇女到军事法庭为马孔多有史以来</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最好的统治者蒙卡达将军求情。</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虽然她始终坚持用道德律令与一切的混乱进行抗争，</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但仅凭个人的努力，无力扭转布恩迪亚家族的命运，</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也无法改变马孔多终将消失的结局。</a:t>
            </a:r>
            <a:endParaRPr lang="zh-CN" altLang="en-US" sz="2800"/>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488315" y="582930"/>
            <a:ext cx="11216005" cy="5692775"/>
          </a:xfrm>
          <a:prstGeom prst="rect">
            <a:avLst/>
          </a:prstGeom>
          <a:noFill/>
        </p:spPr>
        <p:txBody>
          <a:bodyPr wrap="square" rtlCol="0" anchor="t">
            <a:spAutoFit/>
          </a:bodyPr>
          <a:lstStyle/>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文中还写到了处于青春期的奥雷里亚诺所发生的变化。</a:t>
            </a:r>
          </a:p>
          <a:p>
            <a:pPr algn="l"/>
            <a:endParaRPr lang="zh-CN" altLang="en-US" sz="2800">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当父亲忙于整治市镇，母亲一心扩展家业，无暇顾及他时，</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奥雷里亚诺“变得沉默寡言孤独入骨”，</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整天待在被遗弃的实验室里，全神贯注地研究金银器工艺实验。</a:t>
            </a:r>
          </a:p>
          <a:p>
            <a:pPr algn="l"/>
            <a:endParaRPr lang="zh-CN" altLang="en-US" sz="2800">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心理上的压抑、孤独，恢复了的执着，</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加上能够预知未来的天赋，造就了他的世界观、人生观，</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影响了他的人生之路。</a:t>
            </a:r>
          </a:p>
          <a:p>
            <a:pPr algn="l"/>
            <a:endParaRPr lang="zh-CN" altLang="en-US" sz="2800">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奥雷连诺一生都在为虚荣心、自尊心、荣誉感而不停战斗，</a:t>
            </a:r>
          </a:p>
          <a:p>
            <a:pPr algn="l"/>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他忍受着权力的孤独，失去了爱的能力，</a:t>
            </a:r>
          </a:p>
          <a:p>
            <a:pPr algn="l"/>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最后只能在反复制作小金鱼中排遣孤独。</a:t>
            </a:r>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1684338" y="2829560"/>
            <a:ext cx="9429115" cy="1198880"/>
          </a:xfrm>
          <a:prstGeom prst="rect">
            <a:avLst/>
          </a:prstGeom>
          <a:noFill/>
          <a:ln>
            <a:noFill/>
          </a:ln>
        </p:spPr>
        <p:txBody>
          <a:bodyPr wrap="none" rtlCol="0" anchor="t">
            <a:spAutoFit/>
          </a:bodyPr>
          <a:lstStyle/>
          <a:p>
            <a:pPr algn="ctr"/>
            <a:r>
              <a:rPr lang="en-US" altLang="zh-CN"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6. </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把握作品的创作主旨</a:t>
            </a:r>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482" name="标题 1"/>
          <p:cNvSpPr>
            <a:spLocks noGrp="1"/>
          </p:cNvSpPr>
          <p:nvPr>
            <p:ph type="title"/>
          </p:nvPr>
        </p:nvSpPr>
        <p:spPr>
          <a:xfrm>
            <a:off x="673100" y="464503"/>
            <a:ext cx="10953750" cy="795337"/>
          </a:xfrm>
        </p:spPr>
        <p:txBody>
          <a:bodyPr vert="horz" wrap="square" lIns="91440" tIns="45720" rIns="91440" bIns="45720" anchor="ctr"/>
          <a:lstStyle/>
          <a:p>
            <a:r>
              <a:rPr lang="en-US" altLang="zh-CN">
                <a:solidFill>
                  <a:srgbClr val="C00000"/>
                </a:solidFill>
                <a:sym typeface="+mn-ea"/>
              </a:rPr>
              <a:t>《</a:t>
            </a:r>
            <a:r>
              <a:rPr lang="zh-CN" altLang="en-US">
                <a:solidFill>
                  <a:srgbClr val="C00000"/>
                </a:solidFill>
                <a:sym typeface="+mn-ea"/>
              </a:rPr>
              <a:t>百年孤独</a:t>
            </a:r>
            <a:r>
              <a:rPr lang="en-US" altLang="zh-CN">
                <a:solidFill>
                  <a:srgbClr val="C00000"/>
                </a:solidFill>
                <a:sym typeface="+mn-ea"/>
              </a:rPr>
              <a:t>》</a:t>
            </a:r>
            <a:r>
              <a:rPr lang="zh-CN" altLang="en-US">
                <a:solidFill>
                  <a:srgbClr val="C00000"/>
                </a:solidFill>
                <a:sym typeface="+mn-ea"/>
              </a:rPr>
              <a:t>情节分析</a:t>
            </a:r>
            <a:endParaRPr lang="zh-CN" altLang="en-US" b="1">
              <a:solidFill>
                <a:srgbClr val="C00000"/>
              </a:solidFill>
              <a:sym typeface="+mn-ea"/>
            </a:endParaRPr>
          </a:p>
          <a:p>
            <a:endParaRPr lang="zh-CN" altLang="en-US"/>
          </a:p>
        </p:txBody>
      </p:sp>
      <p:sp>
        <p:nvSpPr>
          <p:cNvPr id="20483" name="内容占位符 2"/>
          <p:cNvSpPr>
            <a:spLocks noGrp="1"/>
          </p:cNvSpPr>
          <p:nvPr>
            <p:ph sz="half" idx="1"/>
          </p:nvPr>
        </p:nvSpPr>
        <p:spPr>
          <a:xfrm>
            <a:off x="183515" y="770890"/>
            <a:ext cx="5901055" cy="5668645"/>
          </a:xfrm>
        </p:spPr>
        <p:txBody>
          <a:bodyPr vert="horz" wrap="square" lIns="91440" tIns="45720" rIns="91440" bIns="45720" anchor="t">
            <a:noAutofit/>
          </a:bodyPr>
          <a:lstStyle/>
          <a:p>
            <a:pPr marL="0" indent="0">
              <a:buNone/>
            </a:pPr>
            <a:endParaRPr lang="zh-CN" altLang="en-US" sz="2800">
              <a:latin typeface="宋体" panose="02010600030101010101" pitchFamily="2" charset="-122"/>
              <a:ea typeface="宋体" panose="02010600030101010101" pitchFamily="2" charset="-122"/>
            </a:endParaRPr>
          </a:p>
          <a:p>
            <a:pPr marL="0" indent="0">
              <a:buNone/>
            </a:pPr>
            <a:r>
              <a:rPr sz="2800">
                <a:solidFill>
                  <a:schemeClr val="tx1"/>
                </a:solidFill>
                <a:latin typeface="宋体" panose="02010600030101010101" pitchFamily="2" charset="-122"/>
                <a:ea typeface="宋体" panose="02010600030101010101" pitchFamily="2" charset="-122"/>
                <a:sym typeface="+mn-ea"/>
              </a:rPr>
              <a:t>作家力图通过布恩蒂亚家族七代人充满神奇色彩的生活和经历以及马孔多由开拓、发展到毁灭，写出哥伦比亚及整个拉丁美洲愚昧落后、与世隔绝和被殖民入侵的屈辱历史，从而启发人们思考：造成马孔多百年孤独的原因是什么？怎样才能彻底摆脱这种孤独？</a:t>
            </a:r>
            <a:endParaRPr lang="zh-CN" altLang="en-US" sz="2800">
              <a:solidFill>
                <a:schemeClr val="tx1"/>
              </a:solidFill>
              <a:latin typeface="宋体" panose="02010600030101010101" pitchFamily="2" charset="-122"/>
              <a:ea typeface="宋体" panose="02010600030101010101" pitchFamily="2" charset="-122"/>
              <a:sym typeface="+mn-ea"/>
            </a:endParaRPr>
          </a:p>
          <a:p>
            <a:endParaRPr lang="zh-CN" altLang="en-US" sz="2800" kern="1200">
              <a:solidFill>
                <a:schemeClr val="tx1"/>
              </a:solidFill>
              <a:latin typeface="宋体" panose="02010600030101010101" pitchFamily="2" charset="-122"/>
              <a:ea typeface="宋体" panose="02010600030101010101" pitchFamily="2" charset="-122"/>
              <a:sym typeface="+mn-ea"/>
            </a:endParaRPr>
          </a:p>
        </p:txBody>
      </p:sp>
      <p:sp>
        <p:nvSpPr>
          <p:cNvPr id="20484" name="内容占位符 3"/>
          <p:cNvSpPr>
            <a:spLocks noGrp="1"/>
          </p:cNvSpPr>
          <p:nvPr>
            <p:ph sz="half" idx="2"/>
          </p:nvPr>
        </p:nvSpPr>
        <p:spPr>
          <a:xfrm>
            <a:off x="6219825" y="0"/>
            <a:ext cx="5694680" cy="6440170"/>
          </a:xfrm>
        </p:spPr>
        <p:txBody>
          <a:bodyPr vert="horz" wrap="square" lIns="91440" tIns="45720" rIns="91440" bIns="45720" anchor="t">
            <a:normAutofit fontScale="90000" lnSpcReduction="10000"/>
          </a:bodyPr>
          <a:lstStyle/>
          <a:p>
            <a:pPr marL="0" indent="0">
              <a:lnSpc>
                <a:spcPct val="90000"/>
              </a:lnSpc>
              <a:buNone/>
            </a:pPr>
            <a:endParaRPr lang="zh-CN" altLang="en-US" b="1"/>
          </a:p>
          <a:p>
            <a:pPr marL="0" indent="0">
              <a:lnSpc>
                <a:spcPct val="90000"/>
              </a:lnSpc>
              <a:buNone/>
            </a:pPr>
            <a:endParaRPr lang="zh-CN" altLang="en-US" b="1"/>
          </a:p>
          <a:p>
            <a:pPr marL="0" indent="0">
              <a:lnSpc>
                <a:spcPct val="100000"/>
              </a:lnSpc>
            </a:pPr>
            <a:r>
              <a:rPr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经济发展：</a:t>
            </a:r>
          </a:p>
          <a:p>
            <a:pPr marL="0" indent="0">
              <a:lnSpc>
                <a:spcPct val="100000"/>
              </a:lnSpc>
              <a:buNone/>
            </a:pPr>
            <a:r>
              <a:rPr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市镇、商店，来了外国人。火车开来了，带来了外部的文明，</a:t>
            </a:r>
          </a:p>
          <a:p>
            <a:pPr marL="0" indent="0">
              <a:lnSpc>
                <a:spcPct val="100000"/>
              </a:lnSpc>
              <a:buNone/>
            </a:pPr>
            <a:r>
              <a:rPr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电灯使人们惊奇，电影使人们痛苦。</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nSpc>
                <a:spcPct val="100000"/>
              </a:lnSpc>
            </a:pPr>
            <a:r>
              <a:rPr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殖民入侵：</a:t>
            </a:r>
          </a:p>
          <a:p>
            <a:pPr marL="0" indent="0">
              <a:lnSpc>
                <a:spcPct val="100000"/>
              </a:lnSpc>
              <a:buNone/>
            </a:pPr>
            <a:r>
              <a:rPr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美国联合果品公司、坐小汽车的美国经理，镇压农民起义的屠杀</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nSpc>
                <a:spcPct val="100000"/>
              </a:lnSpc>
            </a:pPr>
            <a:r>
              <a:rPr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消亡：</a:t>
            </a:r>
          </a:p>
          <a:p>
            <a:pPr marL="0" indent="0">
              <a:lnSpc>
                <a:spcPct val="100000"/>
              </a:lnSpc>
              <a:buNone/>
            </a:pPr>
            <a:r>
              <a:rPr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马孔多镇消失</a:t>
            </a:r>
            <a:r>
              <a:rPr lang="en-US" altLang="zh-CN"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既是具体的又是抽象的，它的消失代表着一种反动落后的意识形态的消失。</a:t>
            </a:r>
            <a:endParaRPr lang="en-US" altLang="zh-CN"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endParaRPr lang="en-US" altLang="zh-CN" sz="3200" kern="1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4">
                                            <p:txEl>
                                              <p:pRg st="2" end="2"/>
                                            </p:txEl>
                                          </p:spTgt>
                                        </p:tgtEl>
                                        <p:attrNameLst>
                                          <p:attrName>style.visibility</p:attrName>
                                        </p:attrNameLst>
                                      </p:cBhvr>
                                      <p:to>
                                        <p:strVal val="visible"/>
                                      </p:to>
                                    </p:set>
                                    <p:anim calcmode="lin" valueType="num">
                                      <p:cBhvr additive="base">
                                        <p:cTn id="7" dur="500" fill="hold"/>
                                        <p:tgtEl>
                                          <p:spTgt spid="2048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4">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4">
                                            <p:txEl>
                                              <p:pRg st="3" end="3"/>
                                            </p:txEl>
                                          </p:spTgt>
                                        </p:tgtEl>
                                        <p:attrNameLst>
                                          <p:attrName>style.visibility</p:attrName>
                                        </p:attrNameLst>
                                      </p:cBhvr>
                                      <p:to>
                                        <p:strVal val="visible"/>
                                      </p:to>
                                    </p:set>
                                    <p:anim calcmode="lin" valueType="num">
                                      <p:cBhvr additive="base">
                                        <p:cTn id="11" dur="500" fill="hold"/>
                                        <p:tgtEl>
                                          <p:spTgt spid="20484">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4">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484">
                                            <p:txEl>
                                              <p:pRg st="4" end="4"/>
                                            </p:txEl>
                                          </p:spTgt>
                                        </p:tgtEl>
                                        <p:attrNameLst>
                                          <p:attrName>style.visibility</p:attrName>
                                        </p:attrNameLst>
                                      </p:cBhvr>
                                      <p:to>
                                        <p:strVal val="visible"/>
                                      </p:to>
                                    </p:set>
                                    <p:anim calcmode="lin" valueType="num">
                                      <p:cBhvr additive="base">
                                        <p:cTn id="15" dur="500" fill="hold"/>
                                        <p:tgtEl>
                                          <p:spTgt spid="20484">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484">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484">
                                            <p:txEl>
                                              <p:pRg st="5" end="5"/>
                                            </p:txEl>
                                          </p:spTgt>
                                        </p:tgtEl>
                                        <p:attrNameLst>
                                          <p:attrName>style.visibility</p:attrName>
                                        </p:attrNameLst>
                                      </p:cBhvr>
                                      <p:to>
                                        <p:strVal val="visible"/>
                                      </p:to>
                                    </p:set>
                                    <p:anim calcmode="lin" valueType="num">
                                      <p:cBhvr additive="base">
                                        <p:cTn id="19" dur="500" fill="hold"/>
                                        <p:tgtEl>
                                          <p:spTgt spid="20484">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4">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0484">
                                            <p:txEl>
                                              <p:pRg st="6" end="6"/>
                                            </p:txEl>
                                          </p:spTgt>
                                        </p:tgtEl>
                                        <p:attrNameLst>
                                          <p:attrName>style.visibility</p:attrName>
                                        </p:attrNameLst>
                                      </p:cBhvr>
                                      <p:to>
                                        <p:strVal val="visible"/>
                                      </p:to>
                                    </p:set>
                                    <p:anim calcmode="lin" valueType="num">
                                      <p:cBhvr additive="base">
                                        <p:cTn id="23" dur="500" fill="hold"/>
                                        <p:tgtEl>
                                          <p:spTgt spid="20484">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484">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484">
                                            <p:txEl>
                                              <p:pRg st="7" end="7"/>
                                            </p:txEl>
                                          </p:spTgt>
                                        </p:tgtEl>
                                        <p:attrNameLst>
                                          <p:attrName>style.visibility</p:attrName>
                                        </p:attrNameLst>
                                      </p:cBhvr>
                                      <p:to>
                                        <p:strVal val="visible"/>
                                      </p:to>
                                    </p:set>
                                    <p:anim calcmode="lin" valueType="num">
                                      <p:cBhvr additive="base">
                                        <p:cTn id="27" dur="500" fill="hold"/>
                                        <p:tgtEl>
                                          <p:spTgt spid="20484">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0484">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0484">
                                            <p:txEl>
                                              <p:pRg st="8" end="8"/>
                                            </p:txEl>
                                          </p:spTgt>
                                        </p:tgtEl>
                                        <p:attrNameLst>
                                          <p:attrName>style.visibility</p:attrName>
                                        </p:attrNameLst>
                                      </p:cBhvr>
                                      <p:to>
                                        <p:strVal val="visible"/>
                                      </p:to>
                                    </p:set>
                                    <p:anim calcmode="lin" valueType="num">
                                      <p:cBhvr additive="base">
                                        <p:cTn id="31" dur="500" fill="hold"/>
                                        <p:tgtEl>
                                          <p:spTgt spid="2048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635" y="210820"/>
            <a:ext cx="12021185" cy="6492875"/>
          </a:xfrm>
          <a:prstGeom prst="rect">
            <a:avLst/>
          </a:prstGeom>
          <a:noFill/>
        </p:spPr>
        <p:txBody>
          <a:bodyPr wrap="square" rtlCol="0" anchor="t">
            <a:spAutoFit/>
          </a:bodyPr>
          <a:lstStyle/>
          <a:p>
            <a:r>
              <a:rPr lang="zh-CN" altLang="en-US" sz="3200">
                <a:latin typeface="楷体" panose="02010609060101010101" pitchFamily="49" charset="-122"/>
                <a:ea typeface="楷体" panose="02010609060101010101" pitchFamily="49" charset="-122"/>
                <a:cs typeface="楷体" panose="02010609060101010101" pitchFamily="49" charset="-122"/>
              </a:rPr>
              <a:t>这部神奇的小说，“汇集了不可思议的奇迹和最纯粹的现实生活”，</a:t>
            </a:r>
            <a:r>
              <a:rPr lang="zh-CN" altLang="en-US" sz="3200" b="1">
                <a:solidFill>
                  <a:srgbClr val="C00000"/>
                </a:solidFill>
                <a:latin typeface="楷体" panose="02010609060101010101" pitchFamily="49" charset="-122"/>
                <a:ea typeface="楷体" panose="02010609060101010101" pitchFamily="49" charset="-122"/>
                <a:cs typeface="楷体" panose="02010609060101010101" pitchFamily="49" charset="-122"/>
              </a:rPr>
              <a:t>既充满魔幻色彩，又有着惊人的真实。</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rPr>
              <a:t>在《番石榴飘香》一书中，马尔克斯曾说过，</a:t>
            </a:r>
          </a:p>
          <a:p>
            <a:r>
              <a:rPr lang="zh-CN" altLang="en-US" sz="3200" b="1">
                <a:solidFill>
                  <a:srgbClr val="C00000"/>
                </a:solidFill>
                <a:latin typeface="楷体" panose="02010609060101010101" pitchFamily="49" charset="-122"/>
                <a:ea typeface="楷体" panose="02010609060101010101" pitchFamily="49" charset="-122"/>
                <a:cs typeface="楷体" panose="02010609060101010101" pitchFamily="49" charset="-122"/>
              </a:rPr>
              <a:t>布恩迪亚家族的历史就是拉丁美洲历史的翻版。</a:t>
            </a:r>
          </a:p>
          <a:p>
            <a:r>
              <a:rPr lang="zh-CN" altLang="en-US" sz="3200">
                <a:latin typeface="楷体" panose="02010609060101010101" pitchFamily="49" charset="-122"/>
                <a:ea typeface="楷体" panose="02010609060101010101" pitchFamily="49" charset="-122"/>
                <a:cs typeface="楷体" panose="02010609060101010101" pitchFamily="49" charset="-122"/>
              </a:rPr>
              <a:t>作者的根本目的不是将魔幻当成现实来写，</a:t>
            </a:r>
          </a:p>
          <a:p>
            <a:r>
              <a:rPr lang="zh-CN" altLang="en-US" sz="3200">
                <a:latin typeface="楷体" panose="02010609060101010101" pitchFamily="49" charset="-122"/>
                <a:ea typeface="楷体" panose="02010609060101010101" pitchFamily="49" charset="-122"/>
                <a:cs typeface="楷体" panose="02010609060101010101" pitchFamily="49" charset="-122"/>
              </a:rPr>
              <a:t>而是</a:t>
            </a:r>
            <a:r>
              <a:rPr lang="zh-CN" altLang="en-US" sz="3200" b="1">
                <a:solidFill>
                  <a:srgbClr val="C00000"/>
                </a:solidFill>
                <a:latin typeface="楷体" panose="02010609060101010101" pitchFamily="49" charset="-122"/>
                <a:ea typeface="楷体" panose="02010609060101010101" pitchFamily="49" charset="-122"/>
                <a:cs typeface="楷体" panose="02010609060101010101" pitchFamily="49" charset="-122"/>
              </a:rPr>
              <a:t>借助魔幻来表现现实</a:t>
            </a:r>
            <a:r>
              <a:rPr lang="zh-CN" altLang="en-US" sz="3200">
                <a:latin typeface="楷体" panose="02010609060101010101" pitchFamily="49" charset="-122"/>
                <a:ea typeface="楷体" panose="02010609060101010101" pitchFamily="49" charset="-122"/>
                <a:cs typeface="楷体" panose="02010609060101010101" pitchFamily="49" charset="-122"/>
              </a:rPr>
              <a:t>。</a:t>
            </a:r>
          </a:p>
          <a:p>
            <a:r>
              <a:rPr lang="zh-CN" altLang="en-US" sz="3200">
                <a:latin typeface="楷体" panose="02010609060101010101" pitchFamily="49" charset="-122"/>
                <a:ea typeface="楷体" panose="02010609060101010101" pitchFamily="49" charset="-122"/>
                <a:cs typeface="楷体" panose="02010609060101010101" pitchFamily="49" charset="-122"/>
              </a:rPr>
              <a:t>马孔多小镇建立、兴盛、衰落乃至消失的百年历史</a:t>
            </a:r>
          </a:p>
          <a:p>
            <a:r>
              <a:rPr lang="zh-CN" altLang="en-US" sz="3200">
                <a:latin typeface="楷体" panose="02010609060101010101" pitchFamily="49" charset="-122"/>
                <a:ea typeface="楷体" panose="02010609060101010101" pitchFamily="49" charset="-122"/>
                <a:cs typeface="楷体" panose="02010609060101010101" pitchFamily="49" charset="-122"/>
              </a:rPr>
              <a:t>和布恩迪亚家族七代人充满神奇色彩的坎河经历，</a:t>
            </a:r>
          </a:p>
          <a:p>
            <a:r>
              <a:rPr lang="zh-CN" altLang="en-US" sz="3200">
                <a:latin typeface="楷体" panose="02010609060101010101" pitchFamily="49" charset="-122"/>
                <a:ea typeface="楷体" panose="02010609060101010101" pitchFamily="49" charset="-122"/>
                <a:cs typeface="楷体" panose="02010609060101010101" pitchFamily="49" charset="-122"/>
              </a:rPr>
              <a:t>真实地再现了拉丁美洲百年沧系的历史和人们经历的种苦难。</a:t>
            </a:r>
          </a:p>
          <a:p>
            <a:r>
              <a:rPr lang="zh-CN" altLang="en-US" sz="3200">
                <a:latin typeface="楷体" panose="02010609060101010101" pitchFamily="49" charset="-122"/>
                <a:ea typeface="楷体" panose="02010609060101010101" pitchFamily="49" charset="-122"/>
                <a:cs typeface="楷体" panose="02010609060101010101" pitchFamily="49" charset="-122"/>
              </a:rPr>
              <a:t>小说中保守党和自由党之间的内战，美国公司到马孔多开办香蕉园，掀起一阵“香蕉热”.香蕉工人大罢工以及300多人的大屠杀，都在现实中找到对应，这些事件是“完全真实的"。</a:t>
            </a:r>
          </a:p>
          <a:p>
            <a:r>
              <a:rPr lang="zh-CN" altLang="en-US" sz="3200">
                <a:latin typeface="楷体" panose="02010609060101010101" pitchFamily="49" charset="-122"/>
                <a:ea typeface="楷体" panose="02010609060101010101" pitchFamily="49" charset="-122"/>
                <a:cs typeface="楷体" panose="02010609060101010101" pitchFamily="49" charset="-122"/>
              </a:rPr>
              <a:t>都体现了魔幻现实主义“植根于我们生活的这个现实世界”的特点。</a:t>
            </a:r>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635" y="202565"/>
            <a:ext cx="12191365" cy="6554470"/>
          </a:xfrm>
          <a:prstGeom prst="rect">
            <a:avLst/>
          </a:prstGeom>
          <a:noFill/>
        </p:spPr>
        <p:txBody>
          <a:bodyPr wrap="square" rtlCol="0" anchor="t">
            <a:spAutoFit/>
          </a:bodyPr>
          <a:lstStyle/>
          <a:p>
            <a:r>
              <a:rPr lang="zh-CN" altLang="en-US" sz="2800" b="1">
                <a:solidFill>
                  <a:srgbClr val="C00000"/>
                </a:solidFill>
                <a:latin typeface="宋体" panose="02010600030101010101" pitchFamily="2" charset="-122"/>
                <a:ea typeface="宋体" panose="02010600030101010101" pitchFamily="2" charset="-122"/>
                <a:cs typeface="宋体" panose="02010600030101010101" pitchFamily="2" charset="-122"/>
              </a:rPr>
              <a:t>布恩迪亚家族所有人都试图以各自的方式突破孤独，</a:t>
            </a:r>
          </a:p>
          <a:p>
            <a:r>
              <a:rPr lang="zh-CN" altLang="en-US" sz="2800" b="1">
                <a:solidFill>
                  <a:srgbClr val="C00000"/>
                </a:solidFill>
                <a:latin typeface="宋体" panose="02010600030101010101" pitchFamily="2" charset="-122"/>
                <a:ea typeface="宋体" panose="02010600030101010101" pitchFamily="2" charset="-122"/>
                <a:cs typeface="宋体" panose="02010600030101010101" pitchFamily="2" charset="-122"/>
              </a:rPr>
              <a:t>但激烈的行动总是归于失败，</a:t>
            </a:r>
          </a:p>
          <a:p>
            <a:r>
              <a:rPr lang="zh-CN" altLang="en-US" sz="2800" b="1">
                <a:solidFill>
                  <a:srgbClr val="C00000"/>
                </a:solidFill>
                <a:latin typeface="宋体" panose="02010600030101010101" pitchFamily="2" charset="-122"/>
                <a:ea typeface="宋体" panose="02010600030101010101" pitchFamily="2" charset="-122"/>
                <a:cs typeface="宋体" panose="02010600030101010101" pitchFamily="2" charset="-122"/>
              </a:rPr>
              <a:t>最后一个个都以不同的方式陷人更深沉的孤独之中，</a:t>
            </a:r>
          </a:p>
          <a:p>
            <a:r>
              <a:rPr lang="zh-CN" altLang="en-US" sz="2800" b="1">
                <a:solidFill>
                  <a:srgbClr val="C00000"/>
                </a:solidFill>
                <a:latin typeface="宋体" panose="02010600030101010101" pitchFamily="2" charset="-122"/>
                <a:ea typeface="宋体" panose="02010600030101010101" pitchFamily="2" charset="-122"/>
                <a:cs typeface="宋体" panose="02010600030101010101" pitchFamily="2" charset="-122"/>
              </a:rPr>
              <a:t>无法摆脱“百年孤独”的循环命运。</a:t>
            </a:r>
          </a:p>
          <a:p>
            <a:r>
              <a:rPr lang="zh-CN" altLang="en-US" sz="2800">
                <a:latin typeface="宋体" panose="02010600030101010101" pitchFamily="2" charset="-122"/>
                <a:ea typeface="宋体" panose="02010600030101010101" pitchFamily="2" charset="-122"/>
                <a:cs typeface="宋体" panose="02010600030101010101" pitchFamily="2" charset="-122"/>
              </a:rPr>
              <a:t>马尔克斯在解释人物的孤独性时说:</a:t>
            </a:r>
          </a:p>
          <a:p>
            <a:r>
              <a:rPr lang="zh-CN" altLang="en-US" sz="2800">
                <a:latin typeface="宋体" panose="02010600030101010101" pitchFamily="2" charset="-122"/>
                <a:ea typeface="宋体" panose="02010600030101010101" pitchFamily="2" charset="-122"/>
                <a:cs typeface="宋体" panose="02010600030101010101" pitchFamily="2" charset="-122"/>
              </a:rPr>
              <a:t>“布恩迪亚整个家族都不懂爱情，不通人道，</a:t>
            </a:r>
          </a:p>
          <a:p>
            <a:r>
              <a:rPr lang="zh-CN" altLang="en-US" sz="2800">
                <a:latin typeface="宋体" panose="02010600030101010101" pitchFamily="2" charset="-122"/>
                <a:ea typeface="宋体" panose="02010600030101010101" pitchFamily="2" charset="-122"/>
                <a:cs typeface="宋体" panose="02010600030101010101" pitchFamily="2" charset="-122"/>
              </a:rPr>
              <a:t>这就是他们孤独和受挫的秘密。”</a:t>
            </a:r>
          </a:p>
          <a:p>
            <a:r>
              <a:rPr lang="zh-CN" altLang="en-US" sz="2800">
                <a:latin typeface="宋体" panose="02010600030101010101" pitchFamily="2" charset="-122"/>
                <a:ea typeface="宋体" panose="02010600030101010101" pitchFamily="2" charset="-122"/>
                <a:cs typeface="宋体" panose="02010600030101010101" pitchFamily="2" charset="-122"/>
              </a:rPr>
              <a:t>揭示人物孤独的精神状态，是为了寻找出路，摆脱孤独。</a:t>
            </a:r>
          </a:p>
          <a:p>
            <a:r>
              <a:rPr lang="zh-CN" altLang="en-US" sz="2800">
                <a:latin typeface="宋体" panose="02010600030101010101" pitchFamily="2" charset="-122"/>
                <a:ea typeface="宋体" panose="02010600030101010101" pitchFamily="2" charset="-122"/>
                <a:cs typeface="宋体" panose="02010600030101010101" pitchFamily="2" charset="-122"/>
              </a:rPr>
              <a:t>作者说过，“孤独的反义词是团结”，香蕉公司工人罢工“是我们历史上要求解放，寻求联系，获取沟通的一种努力”。</a:t>
            </a:r>
          </a:p>
          <a:p>
            <a:r>
              <a:rPr lang="zh-CN" altLang="en-US" sz="2800">
                <a:latin typeface="宋体" panose="02010600030101010101" pitchFamily="2" charset="-122"/>
                <a:ea typeface="宋体" panose="02010600030101010101" pitchFamily="2" charset="-122"/>
                <a:cs typeface="宋体" panose="02010600030101010101" pitchFamily="2" charset="-122"/>
              </a:rPr>
              <a:t>他以积极的心态思考着拉丁美洲“百年孤独”的原因和结束苦难的途径，</a:t>
            </a:r>
          </a:p>
          <a:p>
            <a:r>
              <a:rPr lang="zh-CN" altLang="en-US" sz="2800">
                <a:latin typeface="宋体" panose="02010600030101010101" pitchFamily="2" charset="-122"/>
                <a:ea typeface="宋体" panose="02010600030101010101" pitchFamily="2" charset="-122"/>
                <a:cs typeface="宋体" panose="02010600030101010101" pitchFamily="2" charset="-122"/>
              </a:rPr>
              <a:t>正如作家莫言所说:“</a:t>
            </a:r>
          </a:p>
          <a:p>
            <a:r>
              <a:rPr lang="zh-CN" altLang="en-US" sz="2800">
                <a:latin typeface="宋体" panose="02010600030101010101" pitchFamily="2" charset="-122"/>
                <a:ea typeface="宋体" panose="02010600030101010101" pitchFamily="2" charset="-122"/>
                <a:cs typeface="宋体" panose="02010600030101010101" pitchFamily="2" charset="-122"/>
              </a:rPr>
              <a:t>加西亚·马尔克斯是用一颗悲怆的心灵</a:t>
            </a:r>
          </a:p>
          <a:p>
            <a:r>
              <a:rPr lang="zh-CN" altLang="en-US" sz="2800">
                <a:latin typeface="宋体" panose="02010600030101010101" pitchFamily="2" charset="-122"/>
                <a:ea typeface="宋体" panose="02010600030101010101" pitchFamily="2" charset="-122"/>
                <a:cs typeface="宋体" panose="02010600030101010101" pitchFamily="2" charset="-122"/>
              </a:rPr>
              <a:t>去寻找拉美迷失的、温暖的精神家园...</a:t>
            </a:r>
          </a:p>
          <a:p>
            <a:r>
              <a:rPr lang="zh-CN" altLang="en-US" sz="2800">
                <a:latin typeface="宋体" panose="02010600030101010101" pitchFamily="2" charset="-122"/>
                <a:ea typeface="宋体" panose="02010600030101010101" pitchFamily="2" charset="-122"/>
                <a:cs typeface="宋体" panose="02010600030101010101" pitchFamily="2" charset="-122"/>
              </a:rPr>
              <a:t>他站在一个非常高的高度，充满同情地鸟瞰纷纷攘攘的人类世界。”</a:t>
            </a: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86436" y="516814"/>
            <a:ext cx="10954459" cy="796011"/>
          </a:xfrm>
        </p:spPr>
        <p:txBody>
          <a:bodyPr/>
          <a:lstStyle/>
          <a:p>
            <a:pPr algn="l"/>
            <a:r>
              <a:rPr lang="en-US" altLang="zh-CN" sz="4800">
                <a:solidFill>
                  <a:srgbClr val="C00000"/>
                </a:solidFill>
                <a:latin typeface="楷体" panose="02010609060101010101" pitchFamily="49" charset="-122"/>
                <a:ea typeface="楷体" panose="02010609060101010101" pitchFamily="49" charset="-122"/>
                <a:sym typeface="+mn-ea"/>
              </a:rPr>
              <a:t>《</a:t>
            </a:r>
            <a:r>
              <a:rPr lang="zh-CN" altLang="en-US" sz="4800">
                <a:solidFill>
                  <a:srgbClr val="C00000"/>
                </a:solidFill>
                <a:latin typeface="楷体" panose="02010609060101010101" pitchFamily="49" charset="-122"/>
                <a:ea typeface="楷体" panose="02010609060101010101" pitchFamily="49" charset="-122"/>
                <a:sym typeface="+mn-ea"/>
              </a:rPr>
              <a:t>百年孤独</a:t>
            </a:r>
            <a:r>
              <a:rPr lang="en-US" altLang="zh-CN" sz="4800">
                <a:solidFill>
                  <a:srgbClr val="C00000"/>
                </a:solidFill>
                <a:latin typeface="楷体" panose="02010609060101010101" pitchFamily="49" charset="-122"/>
                <a:ea typeface="楷体" panose="02010609060101010101" pitchFamily="49" charset="-122"/>
                <a:sym typeface="+mn-ea"/>
              </a:rPr>
              <a:t>》</a:t>
            </a:r>
            <a:r>
              <a:rPr lang="zh-CN" altLang="en-US" sz="4800">
                <a:solidFill>
                  <a:srgbClr val="C00000"/>
                </a:solidFill>
                <a:latin typeface="楷体" panose="02010609060101010101" pitchFamily="49" charset="-122"/>
                <a:ea typeface="楷体" panose="02010609060101010101" pitchFamily="49" charset="-122"/>
                <a:sym typeface="+mn-ea"/>
              </a:rPr>
              <a:t>的主题</a:t>
            </a:r>
            <a:endParaRPr lang="zh-CN" altLang="en-US" sz="4800" b="1">
              <a:solidFill>
                <a:srgbClr val="C00000"/>
              </a:solidFill>
              <a:latin typeface="楷体" panose="02010609060101010101" pitchFamily="49" charset="-122"/>
              <a:ea typeface="楷体" panose="02010609060101010101" pitchFamily="49" charset="-122"/>
              <a:sym typeface="+mn-ea"/>
            </a:endParaRPr>
          </a:p>
          <a:p>
            <a:endParaRPr lang="zh-CN" altLang="en-US" sz="4800"/>
          </a:p>
        </p:txBody>
      </p:sp>
      <p:sp>
        <p:nvSpPr>
          <p:cNvPr id="3" name="内容占位符 2"/>
          <p:cNvSpPr>
            <a:spLocks noGrp="1"/>
          </p:cNvSpPr>
          <p:nvPr>
            <p:ph sz="half" idx="1"/>
          </p:nvPr>
        </p:nvSpPr>
        <p:spPr>
          <a:xfrm>
            <a:off x="191770" y="1313180"/>
            <a:ext cx="6266815" cy="5317490"/>
          </a:xfrm>
        </p:spPr>
        <p:txBody>
          <a:bodyPr>
            <a:normAutofit lnSpcReduction="10000"/>
          </a:bodyPr>
          <a:lstStyle/>
          <a:p>
            <a:pPr marL="0" indent="0">
              <a:lnSpc>
                <a:spcPct val="90000"/>
              </a:lnSpc>
              <a:buNone/>
            </a:pPr>
            <a:r>
              <a:rPr sz="3200">
                <a:solidFill>
                  <a:schemeClr val="tx1"/>
                </a:solidFill>
                <a:latin typeface="楷体" panose="02010609060101010101" pitchFamily="49" charset="-122"/>
                <a:ea typeface="楷体" panose="02010609060101010101" pitchFamily="49" charset="-122"/>
                <a:sym typeface="+mn-ea"/>
              </a:rPr>
              <a:t>百年</a:t>
            </a:r>
            <a:r>
              <a:rPr lang="en-US" altLang="zh-CN" sz="3200">
                <a:solidFill>
                  <a:schemeClr val="tx1"/>
                </a:solidFill>
                <a:latin typeface="楷体" panose="02010609060101010101" pitchFamily="49" charset="-122"/>
                <a:ea typeface="楷体" panose="02010609060101010101" pitchFamily="49" charset="-122"/>
                <a:sym typeface="+mn-ea"/>
              </a:rPr>
              <a:t>——</a:t>
            </a:r>
            <a:r>
              <a:rPr sz="3200">
                <a:solidFill>
                  <a:schemeClr val="tx1"/>
                </a:solidFill>
                <a:latin typeface="楷体" panose="02010609060101010101" pitchFamily="49" charset="-122"/>
                <a:ea typeface="楷体" panose="02010609060101010101" pitchFamily="49" charset="-122"/>
                <a:sym typeface="+mn-ea"/>
              </a:rPr>
              <a:t>它总结了拉丁美洲充满压迫、暴力、痛苦和灾难的历史，愤怒地抨击了独裁统治的残暴和美帝国主义对拉丁美洲的奴役和剥削。</a:t>
            </a:r>
            <a:endParaRPr lang="zh-CN" altLang="en-US" sz="3200">
              <a:solidFill>
                <a:schemeClr val="tx1"/>
              </a:solidFill>
              <a:latin typeface="楷体" panose="02010609060101010101" pitchFamily="49" charset="-122"/>
              <a:ea typeface="楷体" panose="02010609060101010101" pitchFamily="49" charset="-122"/>
              <a:sym typeface="+mn-ea"/>
            </a:endParaRPr>
          </a:p>
          <a:p>
            <a:pPr marL="0" indent="0">
              <a:lnSpc>
                <a:spcPct val="90000"/>
              </a:lnSpc>
              <a:buNone/>
            </a:pPr>
            <a:r>
              <a:rPr sz="3200">
                <a:solidFill>
                  <a:schemeClr val="tx1"/>
                </a:solidFill>
                <a:latin typeface="楷体" panose="02010609060101010101" pitchFamily="49" charset="-122"/>
                <a:ea typeface="楷体" panose="02010609060101010101" pitchFamily="49" charset="-122"/>
                <a:sym typeface="+mn-ea"/>
              </a:rPr>
              <a:t>寓意哥伦比亚一百年的孤独，一百年的徘徊，一百年的荒废，一百年等于零。</a:t>
            </a:r>
          </a:p>
          <a:p>
            <a:pPr marL="0" indent="0">
              <a:lnSpc>
                <a:spcPct val="90000"/>
              </a:lnSpc>
              <a:buNone/>
            </a:pPr>
            <a:r>
              <a:rPr sz="3200">
                <a:solidFill>
                  <a:schemeClr val="tx1"/>
                </a:solidFill>
                <a:latin typeface="楷体" panose="02010609060101010101" pitchFamily="49" charset="-122"/>
                <a:ea typeface="楷体" panose="02010609060101010101" pitchFamily="49" charset="-122"/>
                <a:sym typeface="+mn-ea"/>
              </a:rPr>
              <a:t>零既是个圆圈，圆圈又是这一百年时间轨迹，时间的轮回正是配合了内容和创作意图的需要。 </a:t>
            </a:r>
            <a:endParaRPr lang="zh-CN" altLang="en-US" sz="3200">
              <a:solidFill>
                <a:schemeClr val="tx1"/>
              </a:solidFill>
              <a:latin typeface="楷体" panose="02010609060101010101" pitchFamily="49" charset="-122"/>
              <a:ea typeface="楷体" panose="02010609060101010101" pitchFamily="49" charset="-122"/>
              <a:sym typeface="+mn-ea"/>
            </a:endParaRPr>
          </a:p>
        </p:txBody>
      </p:sp>
      <p:sp>
        <p:nvSpPr>
          <p:cNvPr id="4" name="内容占位符 3"/>
          <p:cNvSpPr>
            <a:spLocks noGrp="1"/>
          </p:cNvSpPr>
          <p:nvPr>
            <p:ph sz="half" idx="2"/>
          </p:nvPr>
        </p:nvSpPr>
        <p:spPr>
          <a:xfrm>
            <a:off x="6458585" y="1697990"/>
            <a:ext cx="5512435" cy="4932680"/>
          </a:xfrm>
        </p:spPr>
        <p:txBody>
          <a:bodyPr>
            <a:normAutofit fontScale="90000"/>
          </a:bodyPr>
          <a:lstStyle/>
          <a:p>
            <a:r>
              <a:rPr sz="3200">
                <a:solidFill>
                  <a:schemeClr val="tx1"/>
                </a:solidFill>
                <a:latin typeface="楷体" panose="02010609060101010101" pitchFamily="49" charset="-122"/>
                <a:ea typeface="楷体" panose="02010609060101010101" pitchFamily="49" charset="-122"/>
                <a:sym typeface="+mn-ea"/>
              </a:rPr>
              <a:t>孤独</a:t>
            </a:r>
            <a:r>
              <a:rPr lang="en-US" altLang="zh-CN" sz="3200">
                <a:solidFill>
                  <a:schemeClr val="tx1"/>
                </a:solidFill>
                <a:latin typeface="楷体" panose="02010609060101010101" pitchFamily="49" charset="-122"/>
                <a:ea typeface="楷体" panose="02010609060101010101" pitchFamily="49" charset="-122"/>
                <a:sym typeface="+mn-ea"/>
              </a:rPr>
              <a:t>——</a:t>
            </a:r>
            <a:r>
              <a:rPr sz="3200">
                <a:solidFill>
                  <a:schemeClr val="tx1"/>
                </a:solidFill>
                <a:latin typeface="楷体" panose="02010609060101010101" pitchFamily="49" charset="-122"/>
                <a:ea typeface="楷体" panose="02010609060101010101" pitchFamily="49" charset="-122"/>
                <a:sym typeface="+mn-ea"/>
              </a:rPr>
              <a:t>小说表达了作者深沉的历史思索和冷峻的民族反省。</a:t>
            </a:r>
            <a:endParaRPr lang="zh-CN" altLang="en-US" sz="3200">
              <a:solidFill>
                <a:schemeClr val="tx1"/>
              </a:solidFill>
              <a:latin typeface="楷体" panose="02010609060101010101" pitchFamily="49" charset="-122"/>
              <a:ea typeface="楷体" panose="02010609060101010101" pitchFamily="49" charset="-122"/>
              <a:sym typeface="+mn-ea"/>
            </a:endParaRPr>
          </a:p>
          <a:p>
            <a:r>
              <a:rPr sz="3200">
                <a:solidFill>
                  <a:schemeClr val="tx1"/>
                </a:solidFill>
                <a:latin typeface="楷体" panose="02010609060101010101" pitchFamily="49" charset="-122"/>
                <a:ea typeface="楷体" panose="02010609060101010101" pitchFamily="49" charset="-122"/>
                <a:sym typeface="+mn-ea"/>
              </a:rPr>
              <a:t>孤独</a:t>
            </a:r>
            <a:r>
              <a:rPr lang="en-US" altLang="zh-CN" sz="3200">
                <a:solidFill>
                  <a:schemeClr val="tx1"/>
                </a:solidFill>
                <a:latin typeface="楷体" panose="02010609060101010101" pitchFamily="49" charset="-122"/>
                <a:ea typeface="楷体" panose="02010609060101010101" pitchFamily="49" charset="-122"/>
                <a:sym typeface="+mn-ea"/>
              </a:rPr>
              <a:t>——</a:t>
            </a:r>
          </a:p>
          <a:p>
            <a:pPr marL="0" indent="0">
              <a:buNone/>
            </a:pPr>
            <a:r>
              <a:rPr sz="3200">
                <a:solidFill>
                  <a:schemeClr val="tx1"/>
                </a:solidFill>
                <a:latin typeface="楷体" panose="02010609060101010101" pitchFamily="49" charset="-122"/>
                <a:ea typeface="楷体" panose="02010609060101010101" pitchFamily="49" charset="-122"/>
                <a:sym typeface="+mn-ea"/>
              </a:rPr>
              <a:t>哥伦比亚（甚至整个拉美大陆）的概括，也就是“贫穷”、“落后”、“与世隔绝”、“毫无出路”的代名词。</a:t>
            </a:r>
            <a:endParaRPr lang="zh-CN" altLang="en-US" sz="320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1843723" y="2829560"/>
            <a:ext cx="9429115" cy="1198880"/>
          </a:xfrm>
          <a:prstGeom prst="rect">
            <a:avLst/>
          </a:prstGeom>
          <a:noFill/>
          <a:ln>
            <a:noFill/>
          </a:ln>
        </p:spPr>
        <p:txBody>
          <a:bodyPr wrap="none" rtlCol="0" anchor="t">
            <a:spAutoFit/>
          </a:bodyPr>
          <a:lstStyle/>
          <a:p>
            <a:pPr algn="ctr"/>
            <a:r>
              <a:rPr lang="en-US" altLang="zh-CN"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7. </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把握作品的叙事特点</a:t>
            </a:r>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316865" y="1589405"/>
            <a:ext cx="2621280" cy="1076325"/>
          </a:xfrm>
          <a:prstGeom prst="rect">
            <a:avLst/>
          </a:prstGeom>
          <a:noFill/>
        </p:spPr>
        <p:txBody>
          <a:bodyPr wrap="none" rtlCol="0">
            <a:spAutoFit/>
          </a:bodyPr>
          <a:lstStyle/>
          <a:p>
            <a:pPr algn="ctr"/>
            <a:r>
              <a:rPr lang="zh-CN" altLang="en-US" sz="3200">
                <a:latin typeface="微软雅黑" panose="020b0503020204020204" pitchFamily="34" charset="-122"/>
                <a:ea typeface="微软雅黑" panose="020b0503020204020204" pitchFamily="34" charset="-122"/>
              </a:rPr>
              <a:t>《百年孤独》</a:t>
            </a:r>
          </a:p>
          <a:p>
            <a:pPr algn="ctr"/>
            <a:r>
              <a:rPr lang="zh-CN" altLang="en-US" sz="3200">
                <a:latin typeface="微软雅黑" panose="020b0503020204020204" pitchFamily="34" charset="-122"/>
                <a:ea typeface="微软雅黑" panose="020b0503020204020204" pitchFamily="34" charset="-122"/>
              </a:rPr>
              <a:t>的魔幻性</a:t>
            </a:r>
          </a:p>
        </p:txBody>
      </p:sp>
      <p:sp>
        <p:nvSpPr>
          <p:cNvPr id="3" name="文本框 2"/>
          <p:cNvSpPr txBox="1"/>
          <p:nvPr/>
        </p:nvSpPr>
        <p:spPr>
          <a:xfrm>
            <a:off x="3521710" y="850900"/>
            <a:ext cx="7021195" cy="2553335"/>
          </a:xfrm>
          <a:prstGeom prst="rect">
            <a:avLst/>
          </a:prstGeom>
          <a:noFill/>
        </p:spPr>
        <p:txBody>
          <a:bodyPr wrap="none" rtlCol="0">
            <a:spAutoFit/>
          </a:bodyPr>
          <a:lstStyle/>
          <a:p>
            <a:r>
              <a:rPr lang="en-US" altLang="zh-CN" sz="32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印第安人的信仰和思维方式</a:t>
            </a:r>
          </a:p>
          <a:p>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32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神话</a:t>
            </a:r>
          </a:p>
          <a:p>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32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作家的独创以及他所运用的象征手法</a:t>
            </a:r>
          </a:p>
        </p:txBody>
      </p:sp>
    </p:spTree>
    <p:custDataLst>
      <p:tags r:id="rId2"/>
    </p:custDataLst>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47320" y="151765"/>
            <a:ext cx="11897995" cy="6554470"/>
          </a:xfrm>
          <a:prstGeom prst="rect">
            <a:avLst/>
          </a:prstGeom>
          <a:noFill/>
        </p:spPr>
        <p:txBody>
          <a:bodyPr wrap="square" rtlCol="0" anchor="t">
            <a:spAutoFit/>
          </a:bodyPr>
          <a:lstStyle/>
          <a:p>
            <a:r>
              <a:rPr lang="zh-CN" altLang="en-US" sz="2800">
                <a:latin typeface="楷体" panose="02010609060101010101" pitchFamily="49" charset="-122"/>
                <a:ea typeface="楷体" panose="02010609060101010101" pitchFamily="49" charset="-122"/>
                <a:cs typeface="楷体" panose="02010609060101010101" pitchFamily="49" charset="-122"/>
              </a:rPr>
              <a:t>丽贝卡带来的“失眼症"，感染了镇上所有人。“失眠症最可怕之处不在于让人毫无倦意不能入睡，而是会不可逆转地恶化到更严重的境地:遗忘。”遗忘童年的记忆、事物的名称和概念、各人的身份，以至失去自我。为了防止灾难扩展到大泽区的其他村镇，马孔多人采取了卓有成效的隔离措施;为了抵御失忆，奧雷里亚诺想了个办法，给每样东西贴上标签，注明名称、解释功用。</a:t>
            </a:r>
            <a:r>
              <a:rPr lang="zh-CN" altLang="en-US" sz="2800" u="sng">
                <a:latin typeface="楷体" panose="02010609060101010101" pitchFamily="49" charset="-122"/>
                <a:ea typeface="楷体" panose="02010609060101010101" pitchFamily="49" charset="-122"/>
                <a:cs typeface="楷体" panose="02010609060101010101" pitchFamily="49" charset="-122"/>
              </a:rPr>
              <a:t>看似荒谬的情节，实则包含着深刻的寓意。</a:t>
            </a:r>
          </a:p>
          <a:p>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rPr>
              <a:t>贴上标签，是让人们记住曾经发生过的事，不要在文明洪流面前忘记历史，失去自己的“童年”也就失去了自我;有效隔离，是为了不让马孔多人的遗忘症扩展到整个地区乃至整个国家，因为这一疾病具有群体性、传染性的特征。</a:t>
            </a:r>
            <a:r>
              <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rPr>
              <a:t>作者以马孔多人日常生活中的遗忘症，来象征世人中普遍存在的历史健忘症，告诫人们不要忘记本民族的历史。</a:t>
            </a:r>
          </a:p>
          <a:p>
            <a:endParaRPr lang="zh-CN" altLang="en-US" sz="2800">
              <a:latin typeface="楷体" panose="02010609060101010101" pitchFamily="49" charset="-122"/>
              <a:ea typeface="楷体" panose="02010609060101010101" pitchFamily="49" charset="-122"/>
              <a:cs typeface="楷体" panose="02010609060101010101" pitchFamily="49" charset="-122"/>
            </a:endParaRPr>
          </a:p>
          <a:p>
            <a:r>
              <a:rPr lang="zh-CN" altLang="en-US" sz="2800">
                <a:latin typeface="楷体" panose="02010609060101010101" pitchFamily="49" charset="-122"/>
                <a:ea typeface="楷体" panose="02010609060101010101" pitchFamily="49" charset="-122"/>
                <a:cs typeface="楷体" panose="02010609060101010101" pitchFamily="49" charset="-122"/>
              </a:rPr>
              <a:t>作者认为，哥伦比亚人缺少对历史的归纳和总结，</a:t>
            </a:r>
          </a:p>
          <a:p>
            <a:endParaRPr lang="zh-CN" altLang="en-US" sz="2800">
              <a:latin typeface="楷体" panose="02010609060101010101" pitchFamily="49" charset="-122"/>
              <a:ea typeface="楷体" panose="02010609060101010101" pitchFamily="49" charset="-122"/>
              <a:cs typeface="楷体" panose="02010609060101010101" pitchFamily="49" charset="-122"/>
            </a:endParaRPr>
          </a:p>
          <a:p>
            <a:r>
              <a:rPr lang="zh-CN" altLang="en-US" sz="2800">
                <a:latin typeface="楷体" panose="02010609060101010101" pitchFamily="49" charset="-122"/>
                <a:ea typeface="楷体" panose="02010609060101010101" pitchFamily="49" charset="-122"/>
                <a:cs typeface="楷体" panose="02010609060101010101" pitchFamily="49" charset="-122"/>
              </a:rPr>
              <a:t>忘记过去意味着背叛，只有记住历史、总结历史，才能图谋民族的新生。</a:t>
            </a:r>
          </a:p>
        </p:txBody>
      </p:sp>
    </p:spTree>
    <p:custDataLst>
      <p:tags r:id="rId2"/>
    </p:custDataLst>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47955" y="243840"/>
            <a:ext cx="11684635" cy="1198880"/>
          </a:xfrm>
          <a:prstGeom prst="rect">
            <a:avLst/>
          </a:prstGeom>
          <a:noFill/>
        </p:spPr>
        <p:txBody>
          <a:bodyPr wrap="square" rtlCol="0">
            <a:spAutoFit/>
          </a:bodyPr>
          <a:lstStyle/>
          <a:p>
            <a:r>
              <a:rPr lang="zh-CN" altLang="en-US" sz="3600" b="1">
                <a:latin typeface="仿宋" panose="02010609060101010101" charset="-122"/>
                <a:ea typeface="仿宋" panose="02010609060101010101" charset="-122"/>
              </a:rPr>
              <a:t>多年以后，面对行刑队，奥雷里亚诺·布恩迪亚上校将会回想起父亲带他去见识冰块的那个遥远的下午。</a:t>
            </a:r>
          </a:p>
        </p:txBody>
      </p:sp>
      <p:sp>
        <p:nvSpPr>
          <p:cNvPr id="3" name="文本框 2"/>
          <p:cNvSpPr txBox="1"/>
          <p:nvPr/>
        </p:nvSpPr>
        <p:spPr>
          <a:xfrm>
            <a:off x="147955" y="1945005"/>
            <a:ext cx="11896090" cy="4523105"/>
          </a:xfrm>
          <a:prstGeom prst="rect">
            <a:avLst/>
          </a:prstGeom>
          <a:noFill/>
        </p:spPr>
        <p:txBody>
          <a:bodyPr wrap="square" rtlCol="0" anchor="t">
            <a:spAutoFit/>
          </a:bodyPr>
          <a:lstStyle/>
          <a:p>
            <a:r>
              <a:rPr lang="zh-CN" altLang="en-US" sz="3200">
                <a:latin typeface="楷体" panose="02010609060101010101" pitchFamily="49" charset="-122"/>
                <a:ea typeface="楷体" panose="02010609060101010101" pitchFamily="49" charset="-122"/>
                <a:cs typeface="楷体" panose="02010609060101010101" pitchFamily="49" charset="-122"/>
              </a:rPr>
              <a:t>仅仅40多个字、一句话，表达了过去、现在、未来三种时空概念，这种时空概念构造了一个新的世界，</a:t>
            </a:r>
          </a:p>
          <a:p>
            <a:r>
              <a:rPr lang="zh-CN" altLang="en-US" sz="3200">
                <a:latin typeface="楷体" panose="02010609060101010101" pitchFamily="49" charset="-122"/>
                <a:ea typeface="楷体" panose="02010609060101010101" pitchFamily="49" charset="-122"/>
                <a:cs typeface="楷体" panose="02010609060101010101" pitchFamily="49" charset="-122"/>
              </a:rPr>
              <a:t>在一个不确定的现在，用未来的角度回忆过去。</a:t>
            </a:r>
          </a:p>
          <a:p>
            <a:r>
              <a:rPr lang="zh-CN" altLang="en-US" sz="3200">
                <a:latin typeface="楷体" panose="02010609060101010101" pitchFamily="49" charset="-122"/>
                <a:ea typeface="楷体" panose="02010609060101010101" pitchFamily="49" charset="-122"/>
                <a:cs typeface="楷体" panose="02010609060101010101" pitchFamily="49" charset="-122"/>
              </a:rPr>
              <a:t>是一种几乎前所未有的“跨时空叙事”。</a:t>
            </a:r>
          </a:p>
          <a:p>
            <a:r>
              <a:rPr lang="zh-CN" altLang="en-US" sz="3200">
                <a:latin typeface="楷体" panose="02010609060101010101" pitchFamily="49" charset="-122"/>
                <a:ea typeface="楷体" panose="02010609060101010101" pitchFamily="49" charset="-122"/>
                <a:cs typeface="楷体" panose="02010609060101010101" pitchFamily="49" charset="-122"/>
              </a:rPr>
              <a:t>这种方式重新定义了时间，仅仅存在于人类大脑里的时空，</a:t>
            </a:r>
          </a:p>
          <a:p>
            <a:r>
              <a:rPr lang="zh-CN" altLang="en-US" sz="3200">
                <a:latin typeface="楷体" panose="02010609060101010101" pitchFamily="49" charset="-122"/>
                <a:ea typeface="楷体" panose="02010609060101010101" pitchFamily="49" charset="-122"/>
                <a:cs typeface="楷体" panose="02010609060101010101" pitchFamily="49" charset="-122"/>
              </a:rPr>
              <a:t>超越了目前任何电影镜头的表达叙述方式。</a:t>
            </a:r>
          </a:p>
          <a:p>
            <a:r>
              <a:rPr lang="zh-CN" altLang="en-US" sz="3200">
                <a:latin typeface="楷体" panose="02010609060101010101" pitchFamily="49" charset="-122"/>
                <a:ea typeface="楷体" panose="02010609060101010101" pitchFamily="49" charset="-122"/>
                <a:cs typeface="楷体" panose="02010609060101010101" pitchFamily="49" charset="-122"/>
              </a:rPr>
              <a:t>这三个时空，隐蔽了叙述者是现在，是“现在将来过去时”，</a:t>
            </a:r>
          </a:p>
          <a:p>
            <a:r>
              <a:rPr lang="zh-CN" altLang="en-US" sz="3200">
                <a:latin typeface="楷体" panose="02010609060101010101" pitchFamily="49" charset="-122"/>
                <a:ea typeface="楷体" panose="02010609060101010101" pitchFamily="49" charset="-122"/>
                <a:cs typeface="楷体" panose="02010609060101010101" pitchFamily="49" charset="-122"/>
              </a:rPr>
              <a:t>有预叙有倒叙，又隐藏顺序，电影镜头根本无法表达，</a:t>
            </a:r>
          </a:p>
          <a:p>
            <a:r>
              <a:rPr lang="zh-CN" altLang="en-US" sz="3200">
                <a:latin typeface="楷体" panose="02010609060101010101" pitchFamily="49" charset="-122"/>
                <a:ea typeface="楷体" panose="02010609060101010101" pitchFamily="49" charset="-122"/>
                <a:cs typeface="楷体" panose="02010609060101010101" pitchFamily="49" charset="-122"/>
              </a:rPr>
              <a:t>唯一的办法是旁白，但旁白又不是电影镜头。</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87325" y="158115"/>
            <a:ext cx="11812270" cy="6554470"/>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为了增强小说的感染力，</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马尔克斯还大量借鉴西方现代派的表现手法并在此基础上不断创新。</a:t>
            </a:r>
          </a:p>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他独创了从未来的角度回忆现在的新颖倒叙法。</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整部小说的开头作者写道:</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“多年以后，面对行刑队，奥雷里亚诺</a:t>
            </a:r>
            <a:r>
              <a:rPr lang="zh-CN" altLang="en-US" sz="2800">
                <a:latin typeface="宋体" panose="02010600030101010101" pitchFamily="2" charset="-122"/>
                <a:ea typeface="宋体" panose="02010600030101010101" pitchFamily="2"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布恩迪亚上校将会回想起父亲带他去见识冰块的那个遥远的下午。”</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站在“现在"这个时间点上，讲述小说主人公从“将来”回顾“过去”，</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三种时序相互交织，突破常规线性叙述。</a:t>
            </a:r>
          </a:p>
          <a:p>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这样的时间结构，在小说中不止一次出现。</a:t>
            </a:r>
          </a:p>
          <a:p>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如第十章开头就有一句类似的话:“多年以后，在临终的床榻上，奥雷里亚诺第二将会回想起那个阴雨绵绵的六月午后，他走进卧室去看自己的头生子。”这些叙述语句形成了文章一环紧扣一环的“ 预叙”，</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不断给读者制造新的悬念，也强化了小说的历史纵深感。</a:t>
            </a:r>
          </a:p>
        </p:txBody>
      </p:sp>
    </p:spTree>
    <p:custDataLst>
      <p:tags r:id="rId2"/>
    </p:custDataLst>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48590" y="1377950"/>
            <a:ext cx="12043410" cy="4399915"/>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整部小说还存在着一个圆形循环的时间结构。</a:t>
            </a:r>
          </a:p>
          <a:p>
            <a:endPar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小说开头写乌尔苏拉的姑妈与何塞</a:t>
            </a:r>
            <a:r>
              <a:rPr lang="zh-CN" altLang="en-US" sz="2800">
                <a:latin typeface="宋体" panose="02010600030101010101" pitchFamily="2" charset="-122"/>
                <a:ea typeface="宋体" panose="02010600030101010101" pitchFamily="2" charset="-122"/>
                <a:cs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阿尔卡蒂奥</a:t>
            </a:r>
            <a:r>
              <a:rPr lang="zh-CN" altLang="en-US" sz="2800">
                <a:latin typeface="宋体" panose="02010600030101010101" pitchFamily="2" charset="-122"/>
                <a:ea typeface="宋体" panose="02010600030101010101" pitchFamily="2" charset="-122"/>
                <a:cs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布恩迪亚的叔父近亲结婚，生出了带有猪尾巴的儿子，</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何塞</a:t>
            </a:r>
            <a:r>
              <a:rPr lang="zh-CN" altLang="en-US" sz="2800">
                <a:latin typeface="宋体" panose="02010600030101010101" pitchFamily="2" charset="-122"/>
                <a:ea typeface="宋体" panose="02010600030101010101" pitchFamily="2" charset="-122"/>
                <a:cs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阿尔卡蒂奧</a:t>
            </a:r>
            <a:r>
              <a:rPr lang="zh-CN" altLang="en-US" sz="2800">
                <a:latin typeface="宋体" panose="02010600030101010101" pitchFamily="2" charset="-122"/>
                <a:ea typeface="宋体" panose="02010600030101010101" pitchFamily="2" charset="-122"/>
                <a:cs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布恩迪亚遇到吉卜赛人获得羊皮手稿。</a:t>
            </a:r>
          </a:p>
          <a:p>
            <a:endPar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小说最后又以奥雷里亚诺</a:t>
            </a:r>
            <a:r>
              <a:rPr lang="zh-CN" altLang="en-US" sz="2800">
                <a:latin typeface="宋体" panose="02010600030101010101" pitchFamily="2" charset="-122"/>
                <a:ea typeface="宋体" panose="02010600030101010101" pitchFamily="2" charset="-122"/>
                <a:cs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布恩迪亚破译手稿，</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生出长着猪尾巴的婴儿结束。</a:t>
            </a:r>
          </a:p>
          <a:p>
            <a:endPar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循环式的叙事手法，大大增强了小说整体的魔幻色彩。</a:t>
            </a:r>
            <a:endParaRPr lang="zh-CN" altLang="en-US" sz="2800"/>
          </a:p>
        </p:txBody>
      </p:sp>
    </p:spTree>
    <p:custDataLst>
      <p:tags r:id="rId2"/>
    </p:custDataLst>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2300923" y="2829560"/>
            <a:ext cx="8514715" cy="1198880"/>
          </a:xfrm>
          <a:prstGeom prst="rect">
            <a:avLst/>
          </a:prstGeom>
          <a:noFill/>
          <a:ln>
            <a:noFill/>
          </a:ln>
        </p:spPr>
        <p:txBody>
          <a:bodyPr wrap="none" rtlCol="0" anchor="t">
            <a:spAutoFit/>
          </a:bodyPr>
          <a:lstStyle/>
          <a:p>
            <a:pPr algn="ctr"/>
            <a:r>
              <a:rPr lang="en-US" altLang="zh-CN"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8. </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深入学习节选部分</a:t>
            </a:r>
          </a:p>
        </p:txBody>
      </p:sp>
    </p:spTree>
    <p:custDataLst>
      <p:tags r:id="rId2"/>
    </p:custDataLst>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7" name="a23.eps" descr="id:2147489116;FounderCES"/>
          <p:cNvPicPr/>
          <p:nvPr>
            <p:custDataLst>
              <p:tags r:id="rId3"/>
            </p:custDataLst>
          </p:nvPr>
        </p:nvPicPr>
        <p:blipFill>
          <a:blip r:embed="rId2"/>
          <a:stretch>
            <a:fillRect/>
          </a:stretch>
        </p:blipFill>
        <p:spPr>
          <a:xfrm>
            <a:off x="190500" y="228600"/>
            <a:ext cx="11806555" cy="6504305"/>
          </a:xfrm>
          <a:prstGeom prst="rect">
            <a:avLst/>
          </a:prstGeom>
        </p:spPr>
      </p:pic>
    </p:spTree>
    <p:custDataLst>
      <p:tags r:id="rId4"/>
    </p:custDataLst>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408305" y="1634490"/>
            <a:ext cx="11606530" cy="4030980"/>
          </a:xfrm>
          <a:prstGeom prst="rect">
            <a:avLst/>
          </a:prstGeom>
          <a:noFill/>
        </p:spPr>
        <p:txBody>
          <a:bodyPr wrap="square" rtlCol="0" anchor="t">
            <a:spAutoFit/>
          </a:bodyPr>
          <a:lstStyle/>
          <a:p>
            <a:pPr indent="0" defTabSz="914400" fontAlgn="auto">
              <a:lnSpc>
                <a:spcPct val="100000"/>
              </a:lnSpc>
              <a:spcAft>
                <a:spcPct val="0"/>
              </a:spcAft>
              <a:tabLst>
                <a:tab pos="1029335"/>
                <a:tab pos="1850390"/>
                <a:tab pos="2538095"/>
                <a:tab pos="3221990"/>
              </a:tabLst>
            </a:pP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文章第一句话</a:t>
            </a: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马孔多变了样</a:t>
            </a: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，变成什么样了？</a:t>
            </a:r>
          </a:p>
          <a:p>
            <a:pPr indent="0" defTabSz="914400" fontAlgn="auto">
              <a:lnSpc>
                <a:spcPct val="100000"/>
              </a:lnSpc>
              <a:spcAft>
                <a:spcPct val="0"/>
              </a:spcAft>
              <a:tabLst>
                <a:tab pos="1029335"/>
                <a:tab pos="1850390"/>
                <a:tab pos="2538095"/>
                <a:tab pos="3221990"/>
              </a:tabLst>
            </a:pPr>
            <a:r>
              <a:rPr lang="zh-CN" altLang="en-US"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这句话在文中的作用是什么？</a:t>
            </a:r>
            <a:endPar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defTabSz="914400" fontAlgn="auto">
              <a:lnSpc>
                <a:spcPct val="100000"/>
              </a:lnSpc>
              <a:spcAft>
                <a:spcPct val="0"/>
              </a:spcAft>
              <a:tabLst>
                <a:tab pos="1029335"/>
                <a:tab pos="1850390"/>
                <a:tab pos="2538095"/>
                <a:tab pos="3221990"/>
              </a:tabLst>
            </a:pPr>
            <a:endPar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defTabSz="914400" fontAlgn="auto">
              <a:lnSpc>
                <a:spcPct val="100000"/>
              </a:lnSpc>
              <a:spcAft>
                <a:spcPct val="0"/>
              </a:spcAft>
              <a:tabLst>
                <a:tab pos="1029335"/>
                <a:tab pos="1850390"/>
                <a:tab pos="2538095"/>
                <a:tab pos="3221990"/>
              </a:tabLst>
            </a:pPr>
            <a:r>
              <a:rPr lang="en-US" altLang="zh-CN" sz="3200">
                <a:solidFill>
                  <a:schemeClr val="tx1"/>
                </a:solidFill>
                <a:latin typeface="微软雅黑" panose="020b0503020204020204" pitchFamily="34" charset="-122"/>
                <a:ea typeface="微软雅黑" panose="020b0503020204020204" pitchFamily="34" charset="-122"/>
                <a:sym typeface="+mn-ea"/>
              </a:rPr>
              <a:t>2.</a:t>
            </a:r>
            <a:r>
              <a:rPr lang="zh-CN" altLang="en-US" sz="3200">
                <a:solidFill>
                  <a:schemeClr val="tx1"/>
                </a:solidFill>
                <a:latin typeface="微软雅黑" panose="020b0503020204020204" pitchFamily="34" charset="-122"/>
                <a:ea typeface="微软雅黑" panose="020b0503020204020204" pitchFamily="34" charset="-122"/>
                <a:sym typeface="+mn-ea"/>
              </a:rPr>
              <a:t>面对失眠症，马孔多的人心态是如何变化的？</a:t>
            </a:r>
            <a:endParaRPr lang="zh-CN" alt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defTabSz="914400" fontAlgn="auto">
              <a:lnSpc>
                <a:spcPct val="100000"/>
              </a:lnSpc>
              <a:spcAft>
                <a:spcPct val="0"/>
              </a:spcAft>
              <a:tabLst>
                <a:tab pos="1029335"/>
                <a:tab pos="1850390"/>
                <a:tab pos="2538095"/>
                <a:tab pos="3221990"/>
              </a:tabLst>
            </a:pPr>
            <a:endPar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defTabSz="914400" fontAlgn="auto">
              <a:lnSpc>
                <a:spcPct val="100000"/>
              </a:lnSpc>
              <a:spcAft>
                <a:spcPct val="0"/>
              </a:spcAft>
              <a:tabLst>
                <a:tab pos="1029335"/>
                <a:tab pos="1850390"/>
                <a:tab pos="2538095"/>
                <a:tab pos="3221990"/>
              </a:tabLst>
            </a:pP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文中哪些方面反映了</a:t>
            </a: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孤独</a:t>
            </a: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defTabSz="914400" fontAlgn="auto">
              <a:lnSpc>
                <a:spcPct val="100000"/>
              </a:lnSpc>
              <a:spcAft>
                <a:spcPct val="0"/>
              </a:spcAft>
              <a:tabLst>
                <a:tab pos="1029335"/>
                <a:tab pos="1850390"/>
                <a:tab pos="2538095"/>
                <a:tab pos="3221990"/>
              </a:tabLst>
            </a:pPr>
            <a:endPar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defTabSz="914400" fontAlgn="auto">
              <a:lnSpc>
                <a:spcPct val="100000"/>
              </a:lnSpc>
              <a:spcAft>
                <a:spcPct val="0"/>
              </a:spcAft>
              <a:tabLst>
                <a:tab pos="1029335"/>
                <a:tab pos="1850390"/>
                <a:tab pos="2538095"/>
                <a:tab pos="3221990"/>
              </a:tabLst>
            </a:pP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哪些地方体现了魔幻现实主义手法？</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408305" y="375285"/>
            <a:ext cx="2225040" cy="706755"/>
          </a:xfrm>
          <a:prstGeom prst="rect">
            <a:avLst/>
          </a:prstGeom>
          <a:noFill/>
          <a:ln>
            <a:noFill/>
          </a:ln>
        </p:spPr>
        <p:txBody>
          <a:bodyPr wrap="none" rtlCol="0" anchor="t">
            <a:spAutoFit/>
            <a:scene3d>
              <a:camera prst="orthographicFront"/>
              <a:lightRig rig="threePt" dir="t"/>
            </a:scene3d>
          </a:bodyPr>
          <a:lstStyle/>
          <a:p>
            <a:pPr algn="ctr"/>
            <a:r>
              <a:rPr lang="zh-CN" altLang="en-US" sz="4000"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合作探究</a:t>
            </a:r>
            <a:endParaRPr lang="zh-CN" altLang="en-US" sz="4000"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endParaRPr>
          </a:p>
        </p:txBody>
      </p:sp>
    </p:spTree>
    <p:custDataLst>
      <p:tags r:id="rId2"/>
    </p:custDataLst>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563880" y="182880"/>
            <a:ext cx="10749280" cy="6492875"/>
          </a:xfrm>
          <a:prstGeom prst="rect">
            <a:avLst/>
          </a:prstGeom>
          <a:noFill/>
        </p:spPr>
        <p:txBody>
          <a:bodyPr wrap="none" rtlCol="0" anchor="t">
            <a:spAutoFit/>
          </a:bodyPr>
          <a:lstStyle/>
          <a:p>
            <a:pPr indent="0" algn="l" defTabSz="914400" fontAlgn="auto">
              <a:lnSpc>
                <a:spcPct val="100000"/>
              </a:lnSpc>
              <a:spcAft>
                <a:spcPct val="0"/>
              </a:spcAft>
              <a:tabLst>
                <a:tab pos="1029335"/>
                <a:tab pos="1850390"/>
                <a:tab pos="2538095"/>
                <a:tab pos="3221990"/>
              </a:tabLst>
            </a:pP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文章第一句话</a:t>
            </a: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马孔多变了样</a:t>
            </a: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，变成什么样了？</a:t>
            </a:r>
          </a:p>
          <a:p>
            <a:pPr indent="0" algn="l" defTabSz="914400" fontAlgn="auto">
              <a:lnSpc>
                <a:spcPct val="100000"/>
              </a:lnSpc>
              <a:spcAft>
                <a:spcPct val="0"/>
              </a:spcAft>
              <a:tabLst>
                <a:tab pos="1029335"/>
                <a:tab pos="1850390"/>
                <a:tab pos="2538095"/>
                <a:tab pos="3221990"/>
              </a:tabLst>
            </a:pPr>
            <a:r>
              <a:rPr lang="zh-CN" altLang="en-US"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这句话在文中的作用是什么？</a:t>
            </a:r>
            <a:endParaRPr lang="zh-CN" altLang="en-US" sz="3200">
              <a:latin typeface="楷体" panose="02010609060101010101" pitchFamily="49" charset="-122"/>
              <a:ea typeface="楷体" panose="02010609060101010101" pitchFamily="49" charset="-122"/>
              <a:sym typeface="+mn-ea"/>
            </a:endParaRPr>
          </a:p>
          <a:p>
            <a:pPr algn="l"/>
            <a:endParaRPr lang="zh-CN" altLang="en-US" sz="3200">
              <a:latin typeface="楷体" panose="02010609060101010101" pitchFamily="49" charset="-122"/>
              <a:ea typeface="楷体" panose="02010609060101010101" pitchFamily="49" charset="-122"/>
              <a:sym typeface="+mn-ea"/>
            </a:endParaRPr>
          </a:p>
          <a:p>
            <a:pPr algn="l"/>
            <a:r>
              <a:rPr lang="zh-CN" altLang="en-US" sz="3200">
                <a:latin typeface="Calibri"/>
                <a:ea typeface="楷体" panose="02010609060101010101" pitchFamily="49" charset="-122"/>
                <a:sym typeface="+mn-ea"/>
              </a:rPr>
              <a:t>①</a:t>
            </a:r>
            <a:r>
              <a:rPr lang="zh-CN" altLang="en-US" sz="3200">
                <a:latin typeface="楷体" panose="02010609060101010101" pitchFamily="49" charset="-122"/>
                <a:ea typeface="楷体" panose="02010609060101010101" pitchFamily="49" charset="-122"/>
                <a:sym typeface="+mn-ea"/>
              </a:rPr>
              <a:t>乌尔苏拉带来的新居民，</a:t>
            </a:r>
          </a:p>
          <a:p>
            <a:pPr algn="l"/>
            <a:r>
              <a:rPr lang="zh-CN" altLang="en-US" sz="3200">
                <a:latin typeface="楷体" panose="02010609060101010101" pitchFamily="49" charset="-122"/>
                <a:ea typeface="楷体" panose="02010609060101010101" pitchFamily="49" charset="-122"/>
                <a:sym typeface="+mn-ea"/>
              </a:rPr>
              <a:t>使这座昔日僻静的小村落有了手工作坊，</a:t>
            </a:r>
          </a:p>
          <a:p>
            <a:pPr algn="l"/>
            <a:r>
              <a:rPr lang="zh-CN" altLang="en-US" sz="3200">
                <a:latin typeface="楷体" panose="02010609060101010101" pitchFamily="49" charset="-122"/>
                <a:ea typeface="楷体" panose="02010609060101010101" pitchFamily="49" charset="-122"/>
                <a:sym typeface="+mn-ea"/>
              </a:rPr>
              <a:t>开通了商铺，建立了与外界的联系，变成了繁华的城镇，</a:t>
            </a:r>
          </a:p>
          <a:p>
            <a:pPr algn="l"/>
            <a:r>
              <a:rPr lang="zh-CN" altLang="en-US" sz="3200">
                <a:latin typeface="楷体" panose="02010609060101010101" pitchFamily="49" charset="-122"/>
                <a:ea typeface="楷体" panose="02010609060101010101" pitchFamily="49" charset="-122"/>
                <a:sym typeface="+mn-ea"/>
              </a:rPr>
              <a:t>天翻地覆的变化即将到来；</a:t>
            </a:r>
          </a:p>
          <a:p>
            <a:pPr algn="l"/>
            <a:r>
              <a:rPr lang="zh-CN" altLang="en-US" sz="3200">
                <a:latin typeface="Calibri"/>
                <a:ea typeface="楷体" panose="02010609060101010101" pitchFamily="49" charset="-122"/>
                <a:sym typeface="+mn-ea"/>
              </a:rPr>
              <a:t>②群鸟被音乐钟取代，巴旦杏代替了金合欢；</a:t>
            </a:r>
          </a:p>
          <a:p>
            <a:pPr algn="l"/>
            <a:r>
              <a:rPr lang="zh-CN" altLang="en-US" sz="3200">
                <a:latin typeface="Calibri"/>
                <a:ea typeface="楷体" panose="02010609060101010101" pitchFamily="49" charset="-122"/>
                <a:sym typeface="+mn-ea"/>
              </a:rPr>
              <a:t>③丽贝卡的到来使马孔多小镇上的居民患上了集体失眠症。</a:t>
            </a:r>
            <a:endParaRPr lang="zh-CN" altLang="en-US" sz="3200">
              <a:latin typeface="楷体" panose="02010609060101010101" pitchFamily="49" charset="-122"/>
              <a:ea typeface="楷体" panose="02010609060101010101" pitchFamily="49" charset="-122"/>
              <a:sym typeface="+mn-ea"/>
            </a:endParaRPr>
          </a:p>
          <a:p>
            <a:pPr algn="l"/>
            <a:endParaRPr lang="zh-CN" altLang="en-US" sz="3200">
              <a:latin typeface="楷体" panose="02010609060101010101" pitchFamily="49" charset="-122"/>
              <a:ea typeface="楷体" panose="02010609060101010101" pitchFamily="49" charset="-122"/>
              <a:sym typeface="+mn-ea"/>
            </a:endParaRPr>
          </a:p>
          <a:p>
            <a:pPr algn="l"/>
            <a:r>
              <a:rPr lang="zh-CN" altLang="en-US" sz="3200">
                <a:latin typeface="楷体" panose="02010609060101010101" pitchFamily="49" charset="-122"/>
                <a:ea typeface="楷体" panose="02010609060101010101" pitchFamily="49" charset="-122"/>
                <a:sym typeface="+mn-ea"/>
              </a:rPr>
              <a:t>作用：</a:t>
            </a:r>
          </a:p>
          <a:p>
            <a:pPr algn="l"/>
            <a:r>
              <a:rPr lang="zh-CN" altLang="en-US" sz="3200">
                <a:latin typeface="Calibri"/>
                <a:ea typeface="楷体" panose="02010609060101010101" pitchFamily="49" charset="-122"/>
                <a:sym typeface="+mn-ea"/>
              </a:rPr>
              <a:t>①</a:t>
            </a:r>
            <a:r>
              <a:rPr lang="zh-CN" altLang="en-US" sz="3200">
                <a:latin typeface="楷体" panose="02010609060101010101" pitchFamily="49" charset="-122"/>
                <a:ea typeface="楷体" panose="02010609060101010101" pitchFamily="49" charset="-122"/>
                <a:sym typeface="+mn-ea"/>
              </a:rPr>
              <a:t>这句话在文中起到引起下文的作用。</a:t>
            </a:r>
          </a:p>
          <a:p>
            <a:pPr algn="l"/>
            <a:r>
              <a:rPr lang="zh-CN" altLang="en-US" sz="3200">
                <a:latin typeface="Calibri"/>
                <a:ea typeface="楷体" panose="02010609060101010101" pitchFamily="49" charset="-122"/>
              </a:rPr>
              <a:t>②可以吸引读者的阅读兴趣。</a:t>
            </a:r>
          </a:p>
        </p:txBody>
      </p:sp>
    </p:spTree>
    <p:custDataLst>
      <p:tags r:id="rId2"/>
    </p:custDataLst>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574165" y="1658620"/>
            <a:ext cx="8646795" cy="3046095"/>
          </a:xfrm>
          <a:prstGeom prst="rect">
            <a:avLst/>
          </a:prstGeom>
          <a:noFill/>
        </p:spPr>
        <p:txBody>
          <a:bodyPr wrap="none" rtlCol="0" anchor="t">
            <a:spAutoFit/>
          </a:bodyPr>
          <a:lstStyle/>
          <a:p>
            <a:pPr indent="0" algn="l" defTabSz="914400" fontAlgn="auto">
              <a:lnSpc>
                <a:spcPct val="100000"/>
              </a:lnSpc>
              <a:spcAft>
                <a:spcPct val="0"/>
              </a:spcAft>
              <a:tabLst>
                <a:tab pos="1029335"/>
                <a:tab pos="1850390"/>
                <a:tab pos="2538095"/>
                <a:tab pos="3221990"/>
              </a:tabLst>
            </a:pPr>
            <a:r>
              <a:rPr lang="en-US" altLang="zh-CN" sz="3200">
                <a:latin typeface="微软雅黑" panose="020b0503020204020204" pitchFamily="34" charset="-122"/>
                <a:ea typeface="微软雅黑" panose="020b0503020204020204" pitchFamily="34" charset="-122"/>
                <a:sym typeface="+mn-ea"/>
              </a:rPr>
              <a:t>2.</a:t>
            </a:r>
            <a:r>
              <a:rPr lang="zh-CN" altLang="en-US" sz="3200">
                <a:latin typeface="微软雅黑" panose="020b0503020204020204" pitchFamily="34" charset="-122"/>
                <a:ea typeface="微软雅黑" panose="020b0503020204020204" pitchFamily="34" charset="-122"/>
                <a:sym typeface="+mn-ea"/>
              </a:rPr>
              <a:t>面对失眠症，马孔多的人心态是如何变化的？</a:t>
            </a:r>
          </a:p>
          <a:p>
            <a:pPr indent="0" algn="l" defTabSz="914400" fontAlgn="auto">
              <a:lnSpc>
                <a:spcPct val="100000"/>
              </a:lnSpc>
              <a:spcAft>
                <a:spcPct val="0"/>
              </a:spcAft>
              <a:tabLst>
                <a:tab pos="1029335"/>
                <a:tab pos="1850390"/>
                <a:tab pos="2538095"/>
                <a:tab pos="3221990"/>
              </a:tabLst>
            </a:pPr>
            <a:endParaRPr lang="zh-CN" altLang="en-US" sz="3200"/>
          </a:p>
          <a:p>
            <a:pPr indent="0" algn="l" defTabSz="914400" fontAlgn="auto">
              <a:lnSpc>
                <a:spcPct val="100000"/>
              </a:lnSpc>
              <a:spcAft>
                <a:spcPct val="0"/>
              </a:spcAft>
              <a:tabLst>
                <a:tab pos="1029335"/>
                <a:tab pos="1850390"/>
                <a:tab pos="2538095"/>
                <a:tab pos="3221990"/>
              </a:tabLst>
            </a:pPr>
            <a:endParaRPr lang="zh-CN" altLang="en-US" sz="3200">
              <a:latin typeface="Calibri"/>
              <a:ea typeface="楷体" panose="02010609060101010101" pitchFamily="49" charset="-122"/>
              <a:sym typeface="+mn-ea"/>
            </a:endParaRPr>
          </a:p>
          <a:p>
            <a:pPr indent="0" algn="l" defTabSz="914400" fontAlgn="auto">
              <a:lnSpc>
                <a:spcPct val="100000"/>
              </a:lnSpc>
              <a:spcAft>
                <a:spcPct val="0"/>
              </a:spcAft>
              <a:tabLst>
                <a:tab pos="1029335"/>
                <a:tab pos="1850390"/>
                <a:tab pos="2538095"/>
                <a:tab pos="3221990"/>
              </a:tabLst>
            </a:pPr>
            <a:endParaRPr lang="zh-CN" altLang="en-US" sz="3200">
              <a:latin typeface="Calibri"/>
              <a:ea typeface="楷体" panose="02010609060101010101" pitchFamily="49" charset="-122"/>
              <a:sym typeface="+mn-ea"/>
            </a:endParaRPr>
          </a:p>
          <a:p>
            <a:pPr indent="0" algn="l" defTabSz="914400" fontAlgn="auto">
              <a:lnSpc>
                <a:spcPct val="100000"/>
              </a:lnSpc>
              <a:spcAft>
                <a:spcPct val="0"/>
              </a:spcAft>
              <a:tabLst>
                <a:tab pos="1029335"/>
                <a:tab pos="1850390"/>
                <a:tab pos="2538095"/>
                <a:tab pos="3221990"/>
              </a:tabLst>
            </a:pPr>
            <a:endParaRPr lang="zh-CN" altLang="en-US" sz="3200">
              <a:latin typeface="Calibri"/>
              <a:ea typeface="楷体" panose="02010609060101010101" pitchFamily="49" charset="-122"/>
              <a:sym typeface="+mn-ea"/>
            </a:endParaRPr>
          </a:p>
          <a:p>
            <a:pPr indent="0" algn="l" defTabSz="914400" fontAlgn="auto">
              <a:lnSpc>
                <a:spcPct val="100000"/>
              </a:lnSpc>
              <a:spcAft>
                <a:spcPct val="0"/>
              </a:spcAft>
              <a:tabLst>
                <a:tab pos="1029335"/>
                <a:tab pos="1850390"/>
                <a:tab pos="2538095"/>
                <a:tab pos="3221990"/>
              </a:tabLst>
            </a:pPr>
            <a:r>
              <a:rPr lang="zh-CN" altLang="en-US" sz="3200">
                <a:latin typeface="Calibri"/>
                <a:ea typeface="楷体" panose="02010609060101010101" pitchFamily="49" charset="-122"/>
                <a:sym typeface="+mn-ea"/>
              </a:rPr>
              <a:t>毫不在意</a:t>
            </a:r>
            <a:r>
              <a:rPr lang="zh-CN" altLang="en-US" sz="3200">
                <a:latin typeface="Arial" pitchFamily="34" charset="0"/>
                <a:ea typeface="楷体" panose="02010609060101010101" pitchFamily="49" charset="-122"/>
                <a:cs typeface="Arial" pitchFamily="34" charset="0"/>
                <a:sym typeface="+mn-ea"/>
              </a:rPr>
              <a:t>→警觉紧张→兴高采烈→习以为常</a:t>
            </a:r>
          </a:p>
        </p:txBody>
      </p:sp>
    </p:spTree>
    <p:custDataLst>
      <p:tags r:id="rId2"/>
    </p:custDataLst>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422910" y="675005"/>
            <a:ext cx="11605895" cy="5507990"/>
          </a:xfrm>
          <a:prstGeom prst="rect">
            <a:avLst/>
          </a:prstGeom>
          <a:noFill/>
        </p:spPr>
        <p:txBody>
          <a:bodyPr wrap="square" rtlCol="0" anchor="t">
            <a:spAutoFit/>
          </a:bodyPr>
          <a:lstStyle/>
          <a:p>
            <a:pPr indent="0" defTabSz="914400" fontAlgn="auto">
              <a:lnSpc>
                <a:spcPct val="100000"/>
              </a:lnSpc>
              <a:spcAft>
                <a:spcPct val="0"/>
              </a:spcAft>
              <a:tabLst>
                <a:tab pos="1029335"/>
                <a:tab pos="1850390"/>
                <a:tab pos="2538095"/>
                <a:tab pos="3221990"/>
              </a:tabLst>
            </a:pP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文中哪些方面反映了</a:t>
            </a: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孤独</a:t>
            </a: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indent="0" defTabSz="914400" fontAlgn="auto">
              <a:lnSpc>
                <a:spcPct val="100000"/>
              </a:lnSpc>
              <a:spcAft>
                <a:spcPct val="0"/>
              </a:spcAft>
              <a:tabLst>
                <a:tab pos="1029335"/>
                <a:tab pos="1850390"/>
                <a:tab pos="2538095"/>
                <a:tab pos="3221990"/>
              </a:tabLst>
            </a:pPr>
            <a:endPar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defTabSz="914400" fontAlgn="auto">
              <a:lnSpc>
                <a:spcPct val="100000"/>
              </a:lnSpc>
              <a:spcAft>
                <a:spcPct val="0"/>
              </a:spcAft>
              <a:tabLst>
                <a:tab pos="1029335"/>
                <a:tab pos="1850390"/>
                <a:tab pos="2538095"/>
                <a:tab pos="3221990"/>
              </a:tabLst>
            </a:pPr>
            <a:r>
              <a:rPr lang="zh-CN" altLang="zh-CN" sz="3200">
                <a:solidFill>
                  <a:srgbClr val="000000"/>
                </a:solidFill>
                <a:latin typeface="Calibri"/>
                <a:ea typeface="楷体" panose="02010609060101010101" pitchFamily="49" charset="-122"/>
                <a:cs typeface="楷体" panose="02010609060101010101" pitchFamily="49" charset="-122"/>
                <a:sym typeface="+mn-ea"/>
              </a:rPr>
              <a:t>①生活方式上，</a:t>
            </a:r>
          </a:p>
          <a:p>
            <a:pPr indent="0" defTabSz="914400" fontAlgn="auto">
              <a:lnSpc>
                <a:spcPct val="100000"/>
              </a:lnSpc>
              <a:spcAft>
                <a:spcPct val="0"/>
              </a:spcAft>
              <a:tabLst>
                <a:tab pos="1029335"/>
                <a:tab pos="1850390"/>
                <a:tab pos="2538095"/>
                <a:tab pos="3221990"/>
              </a:tabLst>
            </a:pP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布恩迪亚忙于整治市镇</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乌尔苏拉忙于照看家庭</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p>
          <a:p>
            <a:pPr indent="0" defTabSz="914400" fontAlgn="auto">
              <a:lnSpc>
                <a:spcPct val="100000"/>
              </a:lnSpc>
              <a:spcAft>
                <a:spcPct val="0"/>
              </a:spcAft>
              <a:tabLst>
                <a:tab pos="1029335"/>
                <a:tab pos="1850390"/>
                <a:tab pos="2538095"/>
                <a:tab pos="3221990"/>
              </a:tabLst>
            </a:pP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长子阿尔卡蒂奥离家出走</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次子沉默寡言</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沉浸于自己的研究中</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丽贝卡自始至终有很多怪癖。</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pPr indent="0" defTabSz="914400" fontAlgn="auto">
              <a:lnSpc>
                <a:spcPct val="100000"/>
              </a:lnSpc>
              <a:spcAft>
                <a:spcPct val="0"/>
              </a:spcAft>
              <a:tabLst>
                <a:tab pos="1029335"/>
                <a:tab pos="1850390"/>
                <a:tab pos="2538095"/>
                <a:tab pos="3221990"/>
              </a:tabLst>
            </a:pPr>
            <a:endParaRPr lang="zh-CN" altLang="zh-CN" sz="3200">
              <a:solidFill>
                <a:srgbClr val="000000"/>
              </a:solidFill>
              <a:latin typeface="Calibri"/>
              <a:ea typeface="楷体" panose="02010609060101010101" pitchFamily="49" charset="-122"/>
              <a:cs typeface="楷体" panose="02010609060101010101" pitchFamily="49" charset="-122"/>
              <a:sym typeface="+mn-ea"/>
            </a:endParaRPr>
          </a:p>
          <a:p>
            <a:pPr indent="0" defTabSz="914400" fontAlgn="auto">
              <a:lnSpc>
                <a:spcPct val="100000"/>
              </a:lnSpc>
              <a:spcAft>
                <a:spcPct val="0"/>
              </a:spcAft>
              <a:tabLst>
                <a:tab pos="1029335"/>
                <a:tab pos="1850390"/>
                <a:tab pos="2538095"/>
                <a:tab pos="3221990"/>
              </a:tabLst>
            </a:pPr>
            <a:r>
              <a:rPr lang="zh-CN" altLang="zh-CN" sz="3200">
                <a:solidFill>
                  <a:srgbClr val="000000"/>
                </a:solidFill>
                <a:latin typeface="Calibri"/>
                <a:ea typeface="楷体" panose="02010609060101010101" pitchFamily="49" charset="-122"/>
                <a:cs typeface="楷体" panose="02010609060101010101" pitchFamily="49" charset="-122"/>
                <a:sym typeface="+mn-ea"/>
              </a:rPr>
              <a:t>②精神交流上，</a:t>
            </a:r>
          </a:p>
          <a:p>
            <a:pPr indent="0" defTabSz="914400" fontAlgn="auto">
              <a:lnSpc>
                <a:spcPct val="100000"/>
              </a:lnSpc>
              <a:spcAft>
                <a:spcPct val="0"/>
              </a:spcAft>
              <a:tabLst>
                <a:tab pos="1029335"/>
                <a:tab pos="1850390"/>
                <a:tab pos="2538095"/>
                <a:tab pos="3221990"/>
              </a:tabLst>
            </a:pP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在布恩迪亚家族中</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夫妻之间</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父子之间</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母子之间</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兄弟姐妹之间</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始终没有推心置腹的切磋商讨</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没有心心相印的感情沟通</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p>
          <a:p>
            <a:pPr indent="0" defTabSz="914400" fontAlgn="auto">
              <a:lnSpc>
                <a:spcPct val="100000"/>
              </a:lnSpc>
              <a:spcAft>
                <a:spcPct val="0"/>
              </a:spcAft>
              <a:tabLst>
                <a:tab pos="1029335"/>
                <a:tab pos="1850390"/>
                <a:tab pos="2538095"/>
                <a:tab pos="3221990"/>
              </a:tabLst>
            </a:pP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彼此之间缺乏信任和了解</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缺乏关怀和支持。</a:t>
            </a:r>
            <a:endParaRPr lang="zh-CN" altLang="en-US" sz="3200">
              <a:latin typeface="楷体" panose="02010609060101010101" pitchFamily="49" charset="-122"/>
              <a:ea typeface="楷体" panose="02010609060101010101" pitchFamily="49" charset="-122"/>
              <a:cs typeface="楷体" panose="02010609060101010101" pitchFamily="49" charset="-122"/>
            </a:endParaRPr>
          </a:p>
        </p:txBody>
      </p:sp>
    </p:spTree>
    <p:custDataLst>
      <p:tags r:id="rId2"/>
    </p:custDataLst>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772795" y="1148080"/>
            <a:ext cx="10342880" cy="4030980"/>
          </a:xfrm>
          <a:prstGeom prst="rect">
            <a:avLst/>
          </a:prstGeom>
          <a:noFill/>
        </p:spPr>
        <p:txBody>
          <a:bodyPr wrap="none" rtlCol="0" anchor="t">
            <a:spAutoFit/>
          </a:bodyPr>
          <a:lstStyle/>
          <a:p>
            <a:pPr algn="l"/>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哪些地方体现了魔幻现实主义手法？</a:t>
            </a:r>
            <a:endPar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a:p>
            <a:pPr algn="l"/>
            <a:endPar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zh-CN" sz="3200">
                <a:solidFill>
                  <a:srgbClr val="000000"/>
                </a:solidFill>
                <a:latin typeface="Calibri"/>
                <a:ea typeface="楷体" panose="02010609060101010101" pitchFamily="49" charset="-122"/>
                <a:cs typeface="楷体" panose="02010609060101010101" pitchFamily="49" charset="-122"/>
                <a:sym typeface="+mn-ea"/>
              </a:rPr>
              <a:t>①</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外部文明对马孔多的侵入</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是现实的</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但又是魔幻化的；</a:t>
            </a:r>
            <a:endPar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a:p>
            <a:pPr algn="l"/>
            <a:endParaRPr lang="zh-CN" altLang="zh-CN" sz="3200">
              <a:solidFill>
                <a:srgbClr val="000000"/>
              </a:solidFill>
              <a:latin typeface="Calibri"/>
              <a:ea typeface="楷体" panose="02010609060101010101" pitchFamily="49" charset="-122"/>
              <a:cs typeface="楷体" panose="02010609060101010101" pitchFamily="49" charset="-122"/>
              <a:sym typeface="+mn-ea"/>
            </a:endParaRPr>
          </a:p>
          <a:p>
            <a:pPr algn="l"/>
            <a:r>
              <a:rPr lang="zh-CN" altLang="zh-CN" sz="3200">
                <a:solidFill>
                  <a:srgbClr val="000000"/>
                </a:solidFill>
                <a:latin typeface="Calibri"/>
                <a:ea typeface="楷体" panose="02010609060101010101" pitchFamily="49" charset="-122"/>
                <a:cs typeface="楷体" panose="02010609060101010101" pitchFamily="49" charset="-122"/>
                <a:sym typeface="+mn-ea"/>
              </a:rPr>
              <a:t>②</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奥雷里亚诺沉溺于金银艺实验</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他能发表预言；</a:t>
            </a:r>
          </a:p>
          <a:p>
            <a:pPr algn="l"/>
            <a:endParaRPr lang="zh-CN" altLang="zh-CN" sz="3200">
              <a:solidFill>
                <a:srgbClr val="000000"/>
              </a:solidFill>
              <a:latin typeface="Calibri"/>
              <a:ea typeface="楷体" panose="02010609060101010101" pitchFamily="49" charset="-122"/>
              <a:cs typeface="楷体" panose="02010609060101010101" pitchFamily="49" charset="-122"/>
              <a:sym typeface="+mn-ea"/>
            </a:endParaRPr>
          </a:p>
          <a:p>
            <a:pPr algn="l"/>
            <a:r>
              <a:rPr lang="zh-CN" altLang="zh-CN" sz="3200">
                <a:solidFill>
                  <a:srgbClr val="000000"/>
                </a:solidFill>
                <a:latin typeface="Calibri"/>
                <a:ea typeface="楷体" panose="02010609060101010101" pitchFamily="49" charset="-122"/>
                <a:cs typeface="楷体" panose="02010609060101010101" pitchFamily="49" charset="-122"/>
                <a:sym typeface="+mn-ea"/>
              </a:rPr>
              <a:t>③</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丽贝卡的怪癖及失眠症和失忆症的蔓延；</a:t>
            </a:r>
          </a:p>
          <a:p>
            <a:pPr algn="l"/>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既有现实的影子</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也有魔幻虚构的成分。</a:t>
            </a:r>
            <a:endParaRPr lang="zh-CN" altLang="en-US" sz="3200">
              <a:latin typeface="楷体" panose="02010609060101010101" pitchFamily="49" charset="-122"/>
              <a:ea typeface="楷体" panose="02010609060101010101" pitchFamily="49" charset="-122"/>
              <a:cs typeface="楷体" panose="02010609060101010101" pitchFamily="49" charset="-122"/>
            </a:endParaRPr>
          </a:p>
        </p:txBody>
      </p:sp>
    </p:spTree>
    <p:custDataLst>
      <p:tags r:id="rId2"/>
    </p:custDataLst>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07645" y="1133475"/>
            <a:ext cx="11750675" cy="5100955"/>
          </a:xfrm>
        </p:spPr>
        <p:txBody>
          <a:bodyPr>
            <a:normAutofit fontScale="90000" lnSpcReduction="10000"/>
          </a:bodyPr>
          <a:lstStyle/>
          <a:p>
            <a:pPr marL="0" indent="0">
              <a:lnSpc>
                <a:spcPct val="100000"/>
              </a:lnSpc>
              <a:spcAft>
                <a:spcPct val="0"/>
              </a:spcAft>
              <a:buNone/>
            </a:pPr>
            <a:r>
              <a:rPr lang="zh-CN" altLang="en-US" sz="3555">
                <a:solidFill>
                  <a:schemeClr val="tx1"/>
                </a:solidFill>
                <a:latin typeface="宋体" panose="02010600030101010101" pitchFamily="2" charset="-122"/>
                <a:ea typeface="宋体" panose="02010600030101010101" pitchFamily="2" charset="-122"/>
                <a:cs typeface="宋体" panose="02010600030101010101" pitchFamily="2" charset="-122"/>
              </a:rPr>
              <a:t>补写出空缺的句子，使整段文字语意完整连贯，内容贴切，逻辑严密，每处不超过15字。</a:t>
            </a:r>
          </a:p>
          <a:p>
            <a:pPr marL="0" indent="0">
              <a:lnSpc>
                <a:spcPct val="100000"/>
              </a:lnSpc>
              <a:spcAft>
                <a:spcPct val="0"/>
              </a:spcAft>
              <a:buNone/>
            </a:pPr>
            <a:endParaRPr lang="zh-CN" altLang="en-US" sz="3555">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nSpc>
                <a:spcPct val="100000"/>
              </a:lnSpc>
              <a:spcAft>
                <a:spcPct val="0"/>
              </a:spcAft>
              <a:buNone/>
            </a:pPr>
            <a:r>
              <a:rPr lang="zh-CN" altLang="en-US" sz="3555">
                <a:solidFill>
                  <a:schemeClr val="tx1"/>
                </a:solidFill>
              </a:rPr>
              <a:t>孤独，虽无法准确下定义，         ①。</a:t>
            </a:r>
          </a:p>
          <a:p>
            <a:pPr marL="0" indent="0">
              <a:lnSpc>
                <a:spcPct val="100000"/>
              </a:lnSpc>
              <a:spcAft>
                <a:spcPct val="0"/>
              </a:spcAft>
              <a:buNone/>
            </a:pPr>
            <a:r>
              <a:rPr lang="zh-CN" altLang="en-US" sz="3555">
                <a:solidFill>
                  <a:schemeClr val="tx1"/>
                </a:solidFill>
              </a:rPr>
              <a:t>19世纪作家爱伦坡在《人群中的人》中描述了</a:t>
            </a:r>
          </a:p>
          <a:p>
            <a:pPr marL="0" indent="0">
              <a:lnSpc>
                <a:spcPct val="100000"/>
              </a:lnSpc>
              <a:spcAft>
                <a:spcPct val="0"/>
              </a:spcAft>
              <a:buNone/>
            </a:pPr>
            <a:r>
              <a:rPr lang="zh-CN" altLang="en-US" sz="3555">
                <a:solidFill>
                  <a:schemeClr val="tx1"/>
                </a:solidFill>
              </a:rPr>
              <a:t>现代人孤独的处境，主人公不断追逐人群却寻找不到安慰。</a:t>
            </a:r>
          </a:p>
          <a:p>
            <a:pPr marL="0" indent="0">
              <a:lnSpc>
                <a:spcPct val="100000"/>
              </a:lnSpc>
              <a:spcAft>
                <a:spcPct val="0"/>
              </a:spcAft>
              <a:buNone/>
            </a:pPr>
            <a:r>
              <a:rPr lang="zh-CN" altLang="en-US" sz="3555">
                <a:solidFill>
                  <a:schemeClr val="tx1"/>
                </a:solidFill>
              </a:rPr>
              <a:t>很多人也都有这样的经历:</a:t>
            </a:r>
          </a:p>
          <a:p>
            <a:pPr marL="0" indent="0">
              <a:lnSpc>
                <a:spcPct val="100000"/>
              </a:lnSpc>
              <a:spcAft>
                <a:spcPct val="0"/>
              </a:spcAft>
              <a:buNone/>
            </a:pPr>
            <a:r>
              <a:rPr lang="zh-CN" altLang="en-US" sz="3555">
                <a:solidFill>
                  <a:schemeClr val="tx1"/>
                </a:solidFill>
              </a:rPr>
              <a:t>遇到不痛快，想找人倾诉，翻开通讯录，           ②。</a:t>
            </a:r>
          </a:p>
          <a:p>
            <a:pPr marL="0" indent="0">
              <a:lnSpc>
                <a:spcPct val="100000"/>
              </a:lnSpc>
              <a:spcAft>
                <a:spcPct val="0"/>
              </a:spcAft>
              <a:buNone/>
            </a:pPr>
            <a:r>
              <a:rPr lang="zh-CN" altLang="en-US" sz="3555">
                <a:solidFill>
                  <a:schemeClr val="tx1"/>
                </a:solidFill>
              </a:rPr>
              <a:t>马尔克斯创作完《百年孤独》后这样解释:</a:t>
            </a:r>
          </a:p>
          <a:p>
            <a:pPr marL="0" indent="0">
              <a:lnSpc>
                <a:spcPct val="100000"/>
              </a:lnSpc>
              <a:spcAft>
                <a:spcPct val="0"/>
              </a:spcAft>
              <a:buNone/>
            </a:pPr>
            <a:r>
              <a:rPr lang="zh-CN" altLang="en-US" sz="3555">
                <a:solidFill>
                  <a:schemeClr val="tx1"/>
                </a:solidFill>
              </a:rPr>
              <a:t>孤独是一种爱的能力的缺失。</a:t>
            </a:r>
          </a:p>
          <a:p>
            <a:pPr marL="0" indent="0">
              <a:lnSpc>
                <a:spcPct val="100000"/>
              </a:lnSpc>
              <a:spcAft>
                <a:spcPct val="0"/>
              </a:spcAft>
              <a:buNone/>
            </a:pPr>
            <a:r>
              <a:rPr lang="zh-CN" altLang="en-US" sz="3555">
                <a:solidFill>
                  <a:schemeClr val="tx1"/>
                </a:solidFill>
              </a:rPr>
              <a:t>在人群中，只有带着爱意、打破坚壳、努力追逐的人，  ③。</a:t>
            </a:r>
          </a:p>
        </p:txBody>
      </p:sp>
      <p:sp>
        <p:nvSpPr>
          <p:cNvPr id="4" name="矩形 3"/>
          <p:cNvSpPr/>
          <p:nvPr/>
        </p:nvSpPr>
        <p:spPr>
          <a:xfrm>
            <a:off x="207645" y="259715"/>
            <a:ext cx="2225040" cy="706755"/>
          </a:xfrm>
          <a:prstGeom prst="rect">
            <a:avLst/>
          </a:prstGeom>
          <a:noFill/>
          <a:ln>
            <a:noFill/>
          </a:ln>
        </p:spPr>
        <p:txBody>
          <a:bodyPr wrap="none" rtlCol="0" anchor="t">
            <a:spAutoFit/>
            <a:scene3d>
              <a:camera prst="orthographicFront"/>
              <a:lightRig rig="threePt" dir="t"/>
            </a:scene3d>
          </a:bodyPr>
          <a:lstStyle/>
          <a:p>
            <a:pPr algn="ctr"/>
            <a:r>
              <a:rPr lang="zh-CN" altLang="en-US" sz="4000"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课堂检测</a:t>
            </a:r>
            <a:endParaRPr lang="zh-CN" altLang="en-US" sz="4000"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endParaRPr>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文本框 4"/>
          <p:cNvSpPr txBox="1"/>
          <p:nvPr/>
        </p:nvSpPr>
        <p:spPr>
          <a:xfrm>
            <a:off x="0" y="133350"/>
            <a:ext cx="12065000" cy="6554470"/>
          </a:xfrm>
          <a:prstGeom prst="rect">
            <a:avLst/>
          </a:prstGeom>
          <a:noFill/>
        </p:spPr>
        <p:txBody>
          <a:bodyPr wrap="square" rtlCol="0" anchor="t">
            <a:spAutoFit/>
          </a:bodyPr>
          <a:lstStyle/>
          <a:p>
            <a:r>
              <a:rPr lang="zh-CN" altLang="en-US" sz="2800">
                <a:latin typeface="楷体" panose="02010609060101010101" pitchFamily="49" charset="-122"/>
                <a:ea typeface="楷体" panose="02010609060101010101" pitchFamily="49" charset="-122"/>
              </a:rPr>
              <a:t>这样的一个开头，与小说的人物、内容、风格和故事情节紧密相连，</a:t>
            </a:r>
          </a:p>
          <a:p>
            <a:r>
              <a:rPr lang="zh-CN" altLang="en-US" sz="2800">
                <a:latin typeface="楷体" panose="02010609060101010101" pitchFamily="49" charset="-122"/>
                <a:ea typeface="楷体" panose="02010609060101010101" pitchFamily="49" charset="-122"/>
              </a:rPr>
              <a:t>过去现在未来穿插交汇，循环往复，</a:t>
            </a:r>
          </a:p>
          <a:p>
            <a:r>
              <a:rPr lang="zh-CN" altLang="en-US" sz="2800">
                <a:latin typeface="楷体" panose="02010609060101010101" pitchFamily="49" charset="-122"/>
                <a:ea typeface="楷体" panose="02010609060101010101" pitchFamily="49" charset="-122"/>
              </a:rPr>
              <a:t>展现了无比辉煌和激动的人性以及人类的思想。</a:t>
            </a:r>
          </a:p>
          <a:p>
            <a:r>
              <a:rPr lang="zh-CN" altLang="en-US" sz="2800">
                <a:latin typeface="楷体" panose="02010609060101010101" pitchFamily="49" charset="-122"/>
                <a:ea typeface="楷体" panose="02010609060101010101" pitchFamily="49" charset="-122"/>
              </a:rPr>
              <a:t>这样的一个开头，对于读者，有强烈的代入感，</a:t>
            </a:r>
          </a:p>
          <a:p>
            <a:r>
              <a:rPr lang="zh-CN" altLang="en-US" sz="2800" u="sng">
                <a:latin typeface="楷体" panose="02010609060101010101" pitchFamily="49" charset="-122"/>
                <a:ea typeface="楷体" panose="02010609060101010101" pitchFamily="49" charset="-122"/>
              </a:rPr>
              <a:t>如何面对死亡？如何走进自己的记忆深处？</a:t>
            </a:r>
          </a:p>
          <a:p>
            <a:r>
              <a:rPr lang="zh-CN" altLang="en-US" sz="2800" u="sng">
                <a:latin typeface="楷体" panose="02010609060101010101" pitchFamily="49" charset="-122"/>
                <a:ea typeface="楷体" panose="02010609060101010101" pitchFamily="49" charset="-122"/>
              </a:rPr>
              <a:t>人生过程中那些看似平常的事物和经历是不是在远处熠熠重现？</a:t>
            </a:r>
          </a:p>
          <a:p>
            <a:r>
              <a:rPr lang="zh-CN" altLang="en-US" sz="2800">
                <a:latin typeface="楷体" panose="02010609060101010101" pitchFamily="49" charset="-122"/>
                <a:ea typeface="楷体" panose="02010609060101010101" pitchFamily="49" charset="-122"/>
              </a:rPr>
              <a:t>这样一个开头的震撼力，仿佛时光荏苒，</a:t>
            </a:r>
          </a:p>
          <a:p>
            <a:r>
              <a:rPr lang="zh-CN" altLang="en-US" sz="2800">
                <a:latin typeface="楷体" panose="02010609060101010101" pitchFamily="49" charset="-122"/>
                <a:ea typeface="楷体" panose="02010609060101010101" pitchFamily="49" charset="-122"/>
              </a:rPr>
              <a:t>多年以后一个人在回忆时沧桑的语气。</a:t>
            </a:r>
          </a:p>
          <a:p>
            <a:r>
              <a:rPr lang="zh-CN" altLang="en-US" sz="2800">
                <a:latin typeface="楷体" panose="02010609060101010101" pitchFamily="49" charset="-122"/>
                <a:ea typeface="楷体" panose="02010609060101010101" pitchFamily="49" charset="-122"/>
              </a:rPr>
              <a:t>时光的转换，作家主体的介入，</a:t>
            </a:r>
          </a:p>
          <a:p>
            <a:r>
              <a:rPr lang="zh-CN" altLang="en-US" sz="2800">
                <a:latin typeface="楷体" panose="02010609060101010101" pitchFamily="49" charset="-122"/>
                <a:ea typeface="楷体" panose="02010609060101010101" pitchFamily="49" charset="-122"/>
              </a:rPr>
              <a:t>使作者和读者双重地进入了一种纯客观的视角中，</a:t>
            </a:r>
          </a:p>
          <a:p>
            <a:r>
              <a:rPr lang="zh-CN" altLang="en-US" sz="2800">
                <a:latin typeface="楷体" panose="02010609060101010101" pitchFamily="49" charset="-122"/>
                <a:ea typeface="楷体" panose="02010609060101010101" pitchFamily="49" charset="-122"/>
              </a:rPr>
              <a:t>故事自身成为了一个既非现在、又非未来的古老传说。</a:t>
            </a:r>
          </a:p>
          <a:p>
            <a:r>
              <a:rPr lang="zh-CN" altLang="en-US" sz="2800">
                <a:latin typeface="楷体" panose="02010609060101010101" pitchFamily="49" charset="-122"/>
                <a:ea typeface="楷体" panose="02010609060101010101" pitchFamily="49" charset="-122"/>
              </a:rPr>
              <a:t>我们永远与故事进行的时刻有着一定距离，</a:t>
            </a:r>
          </a:p>
          <a:p>
            <a:r>
              <a:rPr lang="zh-CN" altLang="en-US" sz="2800" u="sng">
                <a:latin typeface="楷体" panose="02010609060101010101" pitchFamily="49" charset="-122"/>
                <a:ea typeface="楷体" panose="02010609060101010101" pitchFamily="49" charset="-122"/>
              </a:rPr>
              <a:t>使故事成为了一个纯故事，让故事的发生本身更孤独。</a:t>
            </a:r>
          </a:p>
          <a:p>
            <a:r>
              <a:rPr lang="zh-CN" altLang="en-US" sz="2800">
                <a:latin typeface="楷体" panose="02010609060101010101" pitchFamily="49" charset="-122"/>
                <a:ea typeface="楷体" panose="02010609060101010101" pitchFamily="49" charset="-122"/>
              </a:rPr>
              <a:t>这种全新的叙述模式，给读者留下了巨大的悬念，让人不得不读下去。</a:t>
            </a:r>
          </a:p>
          <a:p>
            <a:r>
              <a:rPr lang="zh-CN" altLang="en-US" sz="2800">
                <a:solidFill>
                  <a:srgbClr val="FF0000"/>
                </a:solidFill>
                <a:latin typeface="楷体" panose="02010609060101010101" pitchFamily="49" charset="-122"/>
                <a:ea typeface="楷体" panose="02010609060101010101" pitchFamily="49" charset="-122"/>
              </a:rPr>
              <a:t>这个开头，让文学依然活者，文学依然可以叙述其他艺术所不能表达的东西。</a:t>
            </a:r>
          </a:p>
        </p:txBody>
      </p:sp>
    </p:spTree>
    <p:custDataLst>
      <p:tags r:id="rId2"/>
    </p:custDataLst>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2040255" y="1666875"/>
            <a:ext cx="8298815" cy="2306955"/>
          </a:xfrm>
          <a:prstGeom prst="rect">
            <a:avLst/>
          </a:prstGeom>
          <a:noFill/>
        </p:spPr>
        <p:txBody>
          <a:bodyPr wrap="square" rtlCol="0" anchor="t">
            <a:spAutoFit/>
          </a:bodyPr>
          <a:lstStyle/>
          <a:p>
            <a:pPr marL="0" indent="0">
              <a:lnSpc>
                <a:spcPct val="100000"/>
              </a:lnSpc>
              <a:spcAft>
                <a:spcPct val="0"/>
              </a:spcAft>
              <a:buNone/>
            </a:pPr>
            <a:r>
              <a:rPr lang="zh-CN" altLang="en-US">
                <a:sym typeface="+mn-ea"/>
              </a:rPr>
              <a:t>孤独，虽无法准确下定义， </a:t>
            </a:r>
            <a:r>
              <a:rPr lang="zh-CN" altLang="en-US">
                <a:solidFill>
                  <a:srgbClr val="FF0000"/>
                </a:solidFill>
                <a:sym typeface="+mn-ea"/>
              </a:rPr>
              <a:t> 却是每个现代人都会有的情绪  </a:t>
            </a:r>
            <a:r>
              <a:rPr lang="zh-CN" altLang="en-US">
                <a:sym typeface="+mn-ea"/>
              </a:rPr>
              <a:t>     ①。</a:t>
            </a:r>
            <a:endParaRPr lang="zh-CN" altLang="en-US">
              <a:solidFill>
                <a:schemeClr val="tx1"/>
              </a:solidFill>
            </a:endParaRPr>
          </a:p>
          <a:p>
            <a:pPr marL="0" indent="0">
              <a:lnSpc>
                <a:spcPct val="100000"/>
              </a:lnSpc>
              <a:spcAft>
                <a:spcPct val="0"/>
              </a:spcAft>
              <a:buNone/>
            </a:pPr>
            <a:r>
              <a:rPr lang="zh-CN" altLang="en-US">
                <a:sym typeface="+mn-ea"/>
              </a:rPr>
              <a:t>19世纪作家爱伦坡在《人群中的人》中描述了</a:t>
            </a:r>
            <a:endParaRPr lang="zh-CN" altLang="en-US">
              <a:solidFill>
                <a:schemeClr val="tx1"/>
              </a:solidFill>
            </a:endParaRPr>
          </a:p>
          <a:p>
            <a:pPr marL="0" indent="0">
              <a:lnSpc>
                <a:spcPct val="100000"/>
              </a:lnSpc>
              <a:spcAft>
                <a:spcPct val="0"/>
              </a:spcAft>
              <a:buNone/>
            </a:pPr>
            <a:r>
              <a:rPr lang="zh-CN" altLang="en-US">
                <a:sym typeface="+mn-ea"/>
              </a:rPr>
              <a:t>现代人孤独的处境，主人公不断追逐人群却寻找不到安慰。</a:t>
            </a:r>
            <a:endParaRPr lang="zh-CN" altLang="en-US">
              <a:solidFill>
                <a:schemeClr val="tx1"/>
              </a:solidFill>
            </a:endParaRPr>
          </a:p>
          <a:p>
            <a:pPr marL="0" indent="0">
              <a:lnSpc>
                <a:spcPct val="100000"/>
              </a:lnSpc>
              <a:spcAft>
                <a:spcPct val="0"/>
              </a:spcAft>
              <a:buNone/>
            </a:pPr>
            <a:r>
              <a:rPr lang="zh-CN" altLang="en-US">
                <a:sym typeface="+mn-ea"/>
              </a:rPr>
              <a:t>很多人也都有这样的经历:</a:t>
            </a:r>
            <a:endParaRPr lang="zh-CN" altLang="en-US">
              <a:solidFill>
                <a:schemeClr val="tx1"/>
              </a:solidFill>
            </a:endParaRPr>
          </a:p>
          <a:p>
            <a:pPr marL="0" indent="0">
              <a:lnSpc>
                <a:spcPct val="100000"/>
              </a:lnSpc>
              <a:spcAft>
                <a:spcPct val="0"/>
              </a:spcAft>
              <a:buNone/>
            </a:pPr>
            <a:r>
              <a:rPr lang="zh-CN" altLang="en-US">
                <a:sym typeface="+mn-ea"/>
              </a:rPr>
              <a:t>遇到不痛快，想找人倾诉，翻开通讯录，</a:t>
            </a:r>
            <a:r>
              <a:rPr lang="zh-CN" altLang="en-US">
                <a:solidFill>
                  <a:srgbClr val="FF0000"/>
                </a:solidFill>
                <a:sym typeface="+mn-ea"/>
              </a:rPr>
              <a:t>却发现没有可以联系的人 </a:t>
            </a:r>
            <a:r>
              <a:rPr lang="zh-CN" altLang="en-US">
                <a:sym typeface="+mn-ea"/>
              </a:rPr>
              <a:t>          ②。</a:t>
            </a:r>
            <a:endParaRPr lang="zh-CN" altLang="en-US">
              <a:solidFill>
                <a:schemeClr val="tx1"/>
              </a:solidFill>
            </a:endParaRPr>
          </a:p>
          <a:p>
            <a:pPr marL="0" indent="0">
              <a:lnSpc>
                <a:spcPct val="100000"/>
              </a:lnSpc>
              <a:spcAft>
                <a:spcPct val="0"/>
              </a:spcAft>
              <a:buNone/>
            </a:pPr>
            <a:r>
              <a:rPr lang="zh-CN" altLang="en-US">
                <a:sym typeface="+mn-ea"/>
              </a:rPr>
              <a:t>马尔克斯创作完《百年孤独》后这样解释:</a:t>
            </a:r>
            <a:endParaRPr lang="zh-CN" altLang="en-US">
              <a:solidFill>
                <a:schemeClr val="tx1"/>
              </a:solidFill>
            </a:endParaRPr>
          </a:p>
          <a:p>
            <a:pPr marL="0" indent="0">
              <a:lnSpc>
                <a:spcPct val="100000"/>
              </a:lnSpc>
              <a:spcAft>
                <a:spcPct val="0"/>
              </a:spcAft>
              <a:buNone/>
            </a:pPr>
            <a:r>
              <a:rPr lang="zh-CN" altLang="en-US">
                <a:sym typeface="+mn-ea"/>
              </a:rPr>
              <a:t>孤独是一种爱的能力的缺失。</a:t>
            </a:r>
            <a:endParaRPr lang="zh-CN" altLang="en-US">
              <a:solidFill>
                <a:schemeClr val="tx1"/>
              </a:solidFill>
            </a:endParaRPr>
          </a:p>
          <a:p>
            <a:pPr marL="0" indent="0">
              <a:lnSpc>
                <a:spcPct val="100000"/>
              </a:lnSpc>
              <a:spcAft>
                <a:spcPct val="0"/>
              </a:spcAft>
              <a:buNone/>
            </a:pPr>
            <a:r>
              <a:rPr lang="zh-CN" altLang="en-US">
                <a:sym typeface="+mn-ea"/>
              </a:rPr>
              <a:t>在人群中，只有带着爱意、打破坚壳、努力追逐的人，</a:t>
            </a:r>
            <a:r>
              <a:rPr lang="zh-CN" altLang="en-US">
                <a:solidFill>
                  <a:srgbClr val="FF0000"/>
                </a:solidFill>
                <a:sym typeface="+mn-ea"/>
              </a:rPr>
              <a:t>才能化解孤独 </a:t>
            </a:r>
            <a:r>
              <a:rPr lang="zh-CN" altLang="en-US">
                <a:sym typeface="+mn-ea"/>
              </a:rPr>
              <a:t> ③。</a:t>
            </a:r>
            <a:endParaRPr lang="zh-CN" altLang="en-US"/>
          </a:p>
        </p:txBody>
      </p:sp>
    </p:spTree>
    <p:custDataLst>
      <p:tags r:id="rId2"/>
    </p:custDataLst>
  </p:cSld>
  <p:clrMapOvr>
    <a:masterClrMapping/>
  </p:clrMapOvr>
  <p:transition/>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226436" y="2829560"/>
            <a:ext cx="5364480" cy="1198880"/>
          </a:xfrm>
          <a:prstGeom prst="rect">
            <a:avLst/>
          </a:prstGeom>
          <a:noFill/>
          <a:ln>
            <a:noFill/>
          </a:ln>
        </p:spPr>
        <p:txBody>
          <a:bodyPr wrap="none" rtlCol="0" anchor="t">
            <a:spAutoFit/>
          </a:bodyPr>
          <a:lstStyle/>
          <a:p>
            <a:pPr algn="ct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谢  谢  观  看</a:t>
            </a:r>
          </a:p>
        </p:txBody>
      </p:sp>
      <p:pic>
        <p:nvPicPr>
          <p:cNvPr id="5" name="New picture"/>
          <p:cNvPicPr/>
          <p:nvPr/>
        </p:nvPicPr>
        <p:blipFill>
          <a:blip r:embed="rId2"/>
          <a:stretch>
            <a:fillRect/>
          </a:stretch>
        </p:blipFill>
        <p:spPr>
          <a:xfrm>
            <a:off x="10668000" y="10426700"/>
            <a:ext cx="317500" cy="241300"/>
          </a:xfrm>
          <a:prstGeom prst="cube">
            <a:avLst/>
          </a:prstGeom>
        </p:spPr>
      </p:pic>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80645" y="182245"/>
            <a:ext cx="12030075" cy="6492875"/>
          </a:xfrm>
          <a:prstGeom prst="rect">
            <a:avLst/>
          </a:prstGeom>
          <a:noFill/>
        </p:spPr>
        <p:txBody>
          <a:bodyPr wrap="square" rtlCol="0" anchor="t">
            <a:spAutoFit/>
          </a:bodyPr>
          <a:lstStyle/>
          <a:p>
            <a:r>
              <a:rPr lang="zh-CN" altLang="en-US" sz="3200" u="sng">
                <a:latin typeface="楷体" panose="02010609060101010101" pitchFamily="49" charset="-122"/>
                <a:ea typeface="楷体" panose="02010609060101010101" pitchFamily="49" charset="-122"/>
                <a:cs typeface="楷体" panose="02010609060101010101" pitchFamily="49" charset="-122"/>
                <a:sym typeface="+mn-ea"/>
              </a:rPr>
              <a:t>百年孤独里几乎都是独自一人。</a:t>
            </a:r>
            <a:r>
              <a:rPr lang="zh-CN" altLang="en-US" sz="3200">
                <a:latin typeface="楷体" panose="02010609060101010101" pitchFamily="49" charset="-122"/>
                <a:ea typeface="楷体" panose="02010609060101010101" pitchFamily="49" charset="-122"/>
                <a:cs typeface="楷体" panose="02010609060101010101" pitchFamily="49" charset="-122"/>
                <a:sym typeface="+mn-ea"/>
              </a:rPr>
              <a:t>有的曾经爱上一个人，但那人不在了，后来再也没爱过，有的对年轻时候犯的错懊悔不已。</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sym typeface="+mn-ea"/>
              </a:rPr>
              <a:t>因为没有爱恋，没有感情，他们唯一剩下的只有孤独，阿玛兰塔不停地缝制殓衣，缝好了拆，拆完了再缝；上校不停地做金鱼，做好了融化，再做；奥雷连诺第二反复地修理门窗；雷梅苔丝每天都花许多时间洗澡；隔了两代人重复出现的侄子爱上姑姑的乱伦。</a:t>
            </a:r>
          </a:p>
          <a:p>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u="sng">
                <a:latin typeface="楷体" panose="02010609060101010101" pitchFamily="49" charset="-122"/>
                <a:ea typeface="楷体" panose="02010609060101010101" pitchFamily="49" charset="-122"/>
                <a:cs typeface="楷体" panose="02010609060101010101" pitchFamily="49" charset="-122"/>
                <a:sym typeface="+mn-ea"/>
              </a:rPr>
              <a:t>所有人都显得很寂寞，用自己的方式想尽办法排遣寂寞，</a:t>
            </a:r>
            <a:endParaRPr lang="zh-CN" altLang="en-US" sz="3200" u="sng">
              <a:latin typeface="楷体" panose="02010609060101010101" pitchFamily="49" charset="-122"/>
              <a:ea typeface="楷体" panose="02010609060101010101" pitchFamily="49" charset="-122"/>
              <a:cs typeface="楷体" panose="02010609060101010101" pitchFamily="49" charset="-122"/>
            </a:endParaRPr>
          </a:p>
          <a:p>
            <a:r>
              <a:rPr lang="zh-CN" altLang="en-US" sz="3200" u="sng">
                <a:latin typeface="楷体" panose="02010609060101010101" pitchFamily="49" charset="-122"/>
                <a:ea typeface="楷体" panose="02010609060101010101" pitchFamily="49" charset="-122"/>
                <a:cs typeface="楷体" panose="02010609060101010101" pitchFamily="49" charset="-122"/>
                <a:sym typeface="+mn-ea"/>
              </a:rPr>
              <a:t>事实上仍是延续自己的寂寞。</a:t>
            </a:r>
            <a:endParaRPr lang="zh-CN" altLang="en-US" sz="3200" u="sng">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sym typeface="+mn-ea"/>
              </a:rPr>
              <a:t>总之，这些人物都把自己封闭在一个人的房间里，走不出去。 </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sym typeface="+mn-ea"/>
              </a:rPr>
              <a:t>在一个宏大的时代背景中，家族内部出现了许多重复的故事，</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sym typeface="+mn-ea"/>
              </a:rPr>
              <a:t>但因为有时间跨度，你不会觉得是在简单地重复，</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sym typeface="+mn-ea"/>
              </a:rPr>
              <a:t>而是觉得</a:t>
            </a:r>
            <a:r>
              <a:rPr lang="zh-CN" altLang="en-US" sz="3200" u="sng">
                <a:latin typeface="楷体" panose="02010609060101010101" pitchFamily="49" charset="-122"/>
                <a:ea typeface="楷体" panose="02010609060101010101" pitchFamily="49" charset="-122"/>
                <a:cs typeface="楷体" panose="02010609060101010101" pitchFamily="49" charset="-122"/>
                <a:sym typeface="+mn-ea"/>
              </a:rPr>
              <a:t>是一种家族性的诅咒，这个诅咒就是孤独。</a:t>
            </a:r>
            <a:endParaRPr lang="zh-CN" altLang="en-US" sz="3200" u="sng">
              <a:latin typeface="楷体" panose="02010609060101010101" pitchFamily="49" charset="-122"/>
              <a:ea typeface="楷体" panose="02010609060101010101" pitchFamily="49" charset="-122"/>
              <a:cs typeface="楷体" panose="02010609060101010101" pitchFamily="49" charset="-122"/>
            </a:endParaRPr>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278448" y="2685415"/>
            <a:ext cx="11257915" cy="1198880"/>
          </a:xfrm>
          <a:prstGeom prst="rect">
            <a:avLst/>
          </a:prstGeom>
          <a:noFill/>
          <a:ln>
            <a:noFill/>
          </a:ln>
        </p:spPr>
        <p:txBody>
          <a:bodyPr wrap="none" rtlCol="0" anchor="t">
            <a:spAutoFit/>
          </a:bodyPr>
          <a:lstStyle/>
          <a:p>
            <a:pPr algn="ctr"/>
            <a:r>
              <a:rPr lang="en-US" altLang="zh-CN"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2. </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知人论世，了解马尔克斯</a:t>
            </a: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0" y="151765"/>
            <a:ext cx="12278995" cy="6554470"/>
          </a:xfrm>
          <a:prstGeom prst="rect">
            <a:avLst/>
          </a:prstGeom>
          <a:noFill/>
          <a:ln w="9525">
            <a:noFill/>
          </a:ln>
        </p:spPr>
        <p:txBody>
          <a:bodyPr wrap="square">
            <a:spAutoFit/>
          </a:bodyPr>
          <a:lstStyle/>
          <a:p>
            <a:pPr indent="0" algn="l" fontAlgn="auto"/>
            <a:r>
              <a:rPr lang="zh-CN" sz="2800" b="1">
                <a:ea typeface="黑体" panose="02010609060101010101" charset="-122"/>
              </a:rPr>
              <a:t>哥伦比亚的</a:t>
            </a:r>
            <a:r>
              <a:rPr lang="en-US" sz="2800" b="1">
                <a:latin typeface="宋体" panose="02010600030101010101" pitchFamily="2" charset="-122"/>
                <a:cs typeface="Times New Roman" panose="02020603050405020304" charset="0"/>
              </a:rPr>
              <a:t>“</a:t>
            </a:r>
            <a:r>
              <a:rPr lang="zh-CN" sz="2800" b="1">
                <a:ea typeface="黑体" panose="02010609060101010101" charset="-122"/>
              </a:rPr>
              <a:t>莎士比亚</a:t>
            </a:r>
            <a:r>
              <a:rPr lang="en-US" sz="2800" b="1">
                <a:latin typeface="宋体" panose="02010600030101010101" pitchFamily="2" charset="-122"/>
                <a:cs typeface="Times New Roman" panose="02020603050405020304" charset="0"/>
              </a:rPr>
              <a:t>”</a:t>
            </a:r>
            <a:r>
              <a:rPr lang="en-US" sz="2800" b="1">
                <a:latin typeface="Times New Roman" panose="02020603050405020304" charset="0"/>
                <a:ea typeface="黑体" panose="02010609060101010101" charset="-122"/>
              </a:rPr>
              <a:t>——</a:t>
            </a:r>
            <a:r>
              <a:rPr lang="zh-CN" sz="2800" b="1">
                <a:ea typeface="黑体" panose="02010609060101010101" charset="-122"/>
              </a:rPr>
              <a:t>加西亚</a:t>
            </a:r>
            <a:r>
              <a:rPr lang="en-US" sz="2800" b="1">
                <a:latin typeface="Times New Roman" panose="02020603050405020304" charset="0"/>
                <a:ea typeface="黑体" panose="02010609060101010101" charset="-122"/>
              </a:rPr>
              <a:t>·</a:t>
            </a:r>
            <a:r>
              <a:rPr lang="zh-CN" sz="2800" b="1">
                <a:ea typeface="黑体" panose="02010609060101010101" charset="-122"/>
              </a:rPr>
              <a:t>马尔克斯</a:t>
            </a:r>
          </a:p>
          <a:p>
            <a:pPr indent="0" algn="l" fontAlgn="auto"/>
            <a:endParaRPr lang="zh-CN" sz="2800" b="1">
              <a:ea typeface="宋体" panose="02010600030101010101" pitchFamily="2" charset="-122"/>
            </a:endParaRPr>
          </a:p>
          <a:p>
            <a:pPr indent="0" algn="l" fontAlgn="auto"/>
            <a:r>
              <a:rPr lang="zh-CN" sz="2800">
                <a:latin typeface="宋体" panose="02010600030101010101" pitchFamily="2" charset="-122"/>
                <a:ea typeface="宋体" panose="02010600030101010101" pitchFamily="2" charset="-122"/>
                <a:cs typeface="宋体" panose="02010600030101010101" pitchFamily="2" charset="-122"/>
              </a:rPr>
              <a:t>加西亚</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马尔克斯：生于哥伦比亚马格达莱省阿拉卡塔卡镇，</a:t>
            </a:r>
          </a:p>
          <a:p>
            <a:pPr indent="0" algn="l" fontAlgn="auto"/>
            <a:r>
              <a:rPr lang="en-US" sz="2800">
                <a:latin typeface="宋体" panose="02010600030101010101" pitchFamily="2" charset="-122"/>
                <a:ea typeface="宋体" panose="02010600030101010101" pitchFamily="2" charset="-122"/>
                <a:cs typeface="宋体" panose="02010600030101010101" pitchFamily="2" charset="-122"/>
              </a:rPr>
              <a:t>18</a:t>
            </a:r>
            <a:r>
              <a:rPr lang="zh-CN" sz="2800">
                <a:latin typeface="宋体" panose="02010600030101010101" pitchFamily="2" charset="-122"/>
                <a:ea typeface="宋体" panose="02010600030101010101" pitchFamily="2" charset="-122"/>
                <a:cs typeface="宋体" panose="02010600030101010101" pitchFamily="2" charset="-122"/>
              </a:rPr>
              <a:t>岁进国立波哥大大学攻读法律，在哥伦比亚内战期间被迫辍学。</a:t>
            </a:r>
          </a:p>
          <a:p>
            <a:pPr indent="0" algn="l" fontAlgn="auto"/>
            <a:r>
              <a:rPr lang="zh-CN" altLang="zh-CN" sz="2800">
                <a:solidFill>
                  <a:srgbClr val="000000"/>
                </a:solidFill>
                <a:latin typeface="Times New Roman" panose="02020603050405020304" charset="0"/>
                <a:cs typeface="Times New Roman" panose="02020603050405020304" charset="0"/>
                <a:sym typeface="+mn-ea"/>
              </a:rPr>
              <a:t>哥伦比亚作家、记者和社会活动家</a:t>
            </a:r>
            <a:r>
              <a:rPr lang="en-US" altLang="zh-CN" sz="2800">
                <a:solidFill>
                  <a:srgbClr val="000000"/>
                </a:solidFill>
                <a:latin typeface="Times New Roman" panose="02020603050405020304" charset="0"/>
                <a:cs typeface="Times New Roman" panose="02020603050405020304" charset="0"/>
                <a:sym typeface="+mn-ea"/>
              </a:rPr>
              <a:t>,</a:t>
            </a:r>
          </a:p>
          <a:p>
            <a:pPr indent="0" algn="l" fontAlgn="auto"/>
            <a:r>
              <a:rPr lang="zh-CN" altLang="zh-CN" sz="2800">
                <a:solidFill>
                  <a:srgbClr val="FF0000"/>
                </a:solidFill>
                <a:latin typeface="Times New Roman" panose="02020603050405020304" charset="0"/>
                <a:cs typeface="Times New Roman" panose="02020603050405020304" charset="0"/>
                <a:sym typeface="+mn-ea"/>
              </a:rPr>
              <a:t>拉丁美洲魔幻现实主义文学的代表人物</a:t>
            </a:r>
            <a:r>
              <a:rPr lang="en-US" altLang="zh-CN" sz="2800">
                <a:solidFill>
                  <a:srgbClr val="000000"/>
                </a:solidFill>
                <a:latin typeface="Times New Roman" panose="02020603050405020304" charset="0"/>
                <a:cs typeface="Times New Roman" panose="02020603050405020304" charset="0"/>
                <a:sym typeface="+mn-ea"/>
              </a:rPr>
              <a:t>,</a:t>
            </a:r>
          </a:p>
          <a:p>
            <a:pPr indent="0" algn="l" fontAlgn="auto"/>
            <a:r>
              <a:rPr lang="en-US" altLang="zh-CN" sz="2800">
                <a:solidFill>
                  <a:srgbClr val="000000"/>
                </a:solidFill>
                <a:latin typeface="Times New Roman" panose="02020603050405020304" charset="0"/>
                <a:cs typeface="Times New Roman" panose="02020603050405020304" charset="0"/>
                <a:sym typeface="+mn-ea"/>
              </a:rPr>
              <a:t>20</a:t>
            </a:r>
            <a:r>
              <a:rPr lang="zh-CN" altLang="zh-CN" sz="2800">
                <a:solidFill>
                  <a:srgbClr val="000000"/>
                </a:solidFill>
                <a:latin typeface="Times New Roman" panose="02020603050405020304" charset="0"/>
                <a:cs typeface="Times New Roman" panose="02020603050405020304" charset="0"/>
                <a:sym typeface="+mn-ea"/>
              </a:rPr>
              <a:t>世纪最有影响力的作家之一</a:t>
            </a:r>
            <a:r>
              <a:rPr lang="en-US" altLang="zh-CN" sz="2800">
                <a:solidFill>
                  <a:srgbClr val="000000"/>
                </a:solidFill>
                <a:latin typeface="Times New Roman" panose="02020603050405020304" charset="0"/>
                <a:cs typeface="Times New Roman" panose="02020603050405020304" charset="0"/>
                <a:sym typeface="+mn-ea"/>
              </a:rPr>
              <a:t>,1982</a:t>
            </a:r>
            <a:r>
              <a:rPr lang="zh-CN" altLang="zh-CN" sz="2800">
                <a:solidFill>
                  <a:srgbClr val="000000"/>
                </a:solidFill>
                <a:latin typeface="Times New Roman" panose="02020603050405020304" charset="0"/>
                <a:cs typeface="Times New Roman" panose="02020603050405020304" charset="0"/>
                <a:sym typeface="+mn-ea"/>
              </a:rPr>
              <a:t>年诺贝尔文学奖得主。</a:t>
            </a:r>
          </a:p>
          <a:p>
            <a:pPr indent="0" algn="l" fontAlgn="auto"/>
            <a:endParaRPr lang="zh-CN" sz="2800">
              <a:latin typeface="宋体" panose="02010600030101010101" pitchFamily="2" charset="-122"/>
              <a:ea typeface="宋体" panose="02010600030101010101" pitchFamily="2" charset="-122"/>
              <a:cs typeface="宋体" panose="02010600030101010101" pitchFamily="2" charset="-122"/>
            </a:endParaRPr>
          </a:p>
          <a:p>
            <a:pPr indent="0" algn="l" fontAlgn="auto"/>
            <a:r>
              <a:rPr lang="zh-CN" sz="2800">
                <a:latin typeface="宋体" panose="02010600030101010101" pitchFamily="2" charset="-122"/>
                <a:ea typeface="宋体" panose="02010600030101010101" pitchFamily="2" charset="-122"/>
                <a:cs typeface="宋体" panose="02010600030101010101" pitchFamily="2" charset="-122"/>
              </a:rPr>
              <a:t>他的作品，除了1967年发表的长篇小说</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《百年孤独》</a:t>
            </a:r>
            <a:r>
              <a:rPr lang="zh-CN" sz="2800">
                <a:latin typeface="宋体" panose="02010600030101010101" pitchFamily="2" charset="-122"/>
                <a:ea typeface="宋体" panose="02010600030101010101" pitchFamily="2" charset="-122"/>
                <a:cs typeface="宋体" panose="02010600030101010101" pitchFamily="2" charset="-122"/>
              </a:rPr>
              <a:t>之外，</a:t>
            </a:r>
          </a:p>
          <a:p>
            <a:pPr indent="0" algn="l" fontAlgn="auto"/>
            <a:r>
              <a:rPr lang="zh-CN" sz="2800">
                <a:latin typeface="宋体" panose="02010600030101010101" pitchFamily="2" charset="-122"/>
                <a:ea typeface="宋体" panose="02010600030101010101" pitchFamily="2" charset="-122"/>
                <a:cs typeface="宋体" panose="02010600030101010101" pitchFamily="2" charset="-122"/>
              </a:rPr>
              <a:t>还有长篇小说《家长的没落》</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《霍乱时期的爱情》</a:t>
            </a:r>
            <a:r>
              <a:rPr lang="zh-CN" sz="2800">
                <a:latin typeface="宋体" panose="02010600030101010101" pitchFamily="2" charset="-122"/>
                <a:ea typeface="宋体" panose="02010600030101010101" pitchFamily="2" charset="-122"/>
                <a:cs typeface="宋体" panose="02010600030101010101" pitchFamily="2" charset="-122"/>
              </a:rPr>
              <a:t>，</a:t>
            </a:r>
          </a:p>
          <a:p>
            <a:pPr indent="0" algn="l" fontAlgn="auto"/>
            <a:r>
              <a:rPr lang="zh-CN" sz="2800">
                <a:latin typeface="宋体" panose="02010600030101010101" pitchFamily="2" charset="-122"/>
                <a:ea typeface="宋体" panose="02010600030101010101" pitchFamily="2" charset="-122"/>
                <a:cs typeface="宋体" panose="02010600030101010101" pitchFamily="2" charset="-122"/>
              </a:rPr>
              <a:t>2000年还创作了反映禁毒斗争的《将死》，引起了很大的轰动。</a:t>
            </a:r>
          </a:p>
          <a:p>
            <a:pPr indent="0" algn="l" fontAlgn="auto"/>
            <a:r>
              <a:rPr lang="zh-CN" sz="2800">
                <a:latin typeface="宋体" panose="02010600030101010101" pitchFamily="2" charset="-122"/>
                <a:ea typeface="宋体" panose="02010600030101010101" pitchFamily="2" charset="-122"/>
                <a:cs typeface="宋体" panose="02010600030101010101" pitchFamily="2" charset="-122"/>
              </a:rPr>
              <a:t>他曾被瑞士《周刊》1996年评选为“在世的最伟大作家”。</a:t>
            </a:r>
          </a:p>
          <a:p>
            <a:pPr indent="0" algn="l" fontAlgn="auto"/>
            <a:endParaRPr lang="zh-CN" sz="2800">
              <a:latin typeface="宋体" panose="02010600030101010101" pitchFamily="2" charset="-122"/>
              <a:ea typeface="宋体" panose="02010600030101010101" pitchFamily="2" charset="-122"/>
              <a:cs typeface="宋体" panose="02010600030101010101" pitchFamily="2" charset="-122"/>
            </a:endParaRPr>
          </a:p>
          <a:p>
            <a:pPr indent="0" algn="l" fontAlgn="auto"/>
            <a:r>
              <a:rPr lang="zh-CN" sz="2800">
                <a:latin typeface="宋体" panose="02010600030101010101" pitchFamily="2" charset="-122"/>
                <a:ea typeface="宋体" panose="02010600030101010101" pitchFamily="2" charset="-122"/>
                <a:cs typeface="宋体" panose="02010600030101010101" pitchFamily="2" charset="-122"/>
              </a:rPr>
              <a:t>魔幻现实主义文学大师博尔赫斯也称“马尔克斯是哥伦比亚的莎士比亚。</a:t>
            </a:r>
          </a:p>
          <a:p>
            <a:pPr indent="0" algn="l" fontAlgn="auto"/>
            <a:r>
              <a:rPr lang="zh-CN" sz="2800">
                <a:latin typeface="宋体" panose="02010600030101010101" pitchFamily="2" charset="-122"/>
                <a:ea typeface="宋体" panose="02010600030101010101" pitchFamily="2" charset="-122"/>
                <a:cs typeface="宋体" panose="02010600030101010101" pitchFamily="2" charset="-122"/>
              </a:rPr>
              <a:t>《百年孤独》是拉丁美洲的光荣和自豪”。</a:t>
            </a: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88900" y="515620"/>
            <a:ext cx="12014200" cy="6000750"/>
          </a:xfrm>
          <a:prstGeom prst="rect">
            <a:avLst/>
          </a:prstGeom>
          <a:noFill/>
          <a:ln w="9525">
            <a:noFill/>
          </a:ln>
        </p:spPr>
        <p:txBody>
          <a:bodyPr wrap="square">
            <a:spAutoFit/>
          </a:bodyPr>
          <a:lstStyle/>
          <a:p>
            <a:pPr indent="0" fontAlgn="auto"/>
            <a:r>
              <a:rPr lang="zh-CN" sz="3200">
                <a:latin typeface="宋体" panose="02010600030101010101" pitchFamily="2" charset="-122"/>
                <a:ea typeface="宋体" panose="02010600030101010101" pitchFamily="2" charset="-122"/>
                <a:cs typeface="宋体" panose="02010600030101010101" pitchFamily="2" charset="-122"/>
              </a:rPr>
              <a:t>从</a:t>
            </a:r>
            <a:r>
              <a:rPr lang="en-US" sz="3200">
                <a:latin typeface="宋体" panose="02010600030101010101" pitchFamily="2" charset="-122"/>
                <a:ea typeface="宋体" panose="02010600030101010101" pitchFamily="2" charset="-122"/>
                <a:cs typeface="宋体" panose="02010600030101010101" pitchFamily="2" charset="-122"/>
              </a:rPr>
              <a:t>1830</a:t>
            </a:r>
            <a:r>
              <a:rPr lang="zh-CN" sz="3200">
                <a:latin typeface="宋体" panose="02010600030101010101" pitchFamily="2" charset="-122"/>
                <a:ea typeface="宋体" panose="02010600030101010101" pitchFamily="2" charset="-122"/>
                <a:cs typeface="宋体" panose="02010600030101010101" pitchFamily="2" charset="-122"/>
              </a:rPr>
              <a:t>年至</a:t>
            </a:r>
            <a:r>
              <a:rPr lang="en-US" sz="3200">
                <a:latin typeface="宋体" panose="02010600030101010101" pitchFamily="2" charset="-122"/>
                <a:ea typeface="宋体" panose="02010600030101010101" pitchFamily="2" charset="-122"/>
                <a:cs typeface="宋体" panose="02010600030101010101" pitchFamily="2" charset="-122"/>
              </a:rPr>
              <a:t>19</a:t>
            </a:r>
            <a:r>
              <a:rPr lang="zh-CN" sz="3200">
                <a:latin typeface="宋体" panose="02010600030101010101" pitchFamily="2" charset="-122"/>
                <a:ea typeface="宋体" panose="02010600030101010101" pitchFamily="2" charset="-122"/>
                <a:cs typeface="宋体" panose="02010600030101010101" pitchFamily="2" charset="-122"/>
              </a:rPr>
              <a:t>世纪末的</a:t>
            </a:r>
            <a:r>
              <a:rPr lang="en-US" sz="3200">
                <a:latin typeface="宋体" panose="02010600030101010101" pitchFamily="2" charset="-122"/>
                <a:ea typeface="宋体" panose="02010600030101010101" pitchFamily="2" charset="-122"/>
                <a:cs typeface="宋体" panose="02010600030101010101" pitchFamily="2" charset="-122"/>
              </a:rPr>
              <a:t>70</a:t>
            </a:r>
            <a:r>
              <a:rPr lang="zh-CN" sz="3200">
                <a:latin typeface="宋体" panose="02010600030101010101" pitchFamily="2" charset="-122"/>
                <a:ea typeface="宋体" panose="02010600030101010101" pitchFamily="2" charset="-122"/>
                <a:cs typeface="宋体" panose="02010600030101010101" pitchFamily="2" charset="-122"/>
              </a:rPr>
              <a:t>年间，</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哥伦比亚爆发过几十次内战，</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使数十万人丧生。</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作家</a:t>
            </a:r>
            <a:r>
              <a:rPr lang="zh-CN" sz="3200">
                <a:solidFill>
                  <a:srgbClr val="FF0000"/>
                </a:solidFill>
                <a:latin typeface="宋体" panose="02010600030101010101" pitchFamily="2" charset="-122"/>
                <a:ea typeface="宋体" panose="02010600030101010101" pitchFamily="2" charset="-122"/>
                <a:cs typeface="宋体" panose="02010600030101010101" pitchFamily="2" charset="-122"/>
              </a:rPr>
              <a:t>写出了拉美民众的孤独精神，</a:t>
            </a:r>
            <a:endParaRPr lang="zh-CN" sz="3200">
              <a:latin typeface="宋体" panose="02010600030101010101" pitchFamily="2" charset="-122"/>
              <a:ea typeface="宋体" panose="02010600030101010101" pitchFamily="2" charset="-122"/>
              <a:cs typeface="宋体" panose="02010600030101010101" pitchFamily="2" charset="-122"/>
            </a:endParaRPr>
          </a:p>
          <a:p>
            <a:pPr indent="0" fontAlgn="auto"/>
            <a:r>
              <a:rPr lang="zh-CN" sz="3200">
                <a:latin typeface="宋体" panose="02010600030101010101" pitchFamily="2" charset="-122"/>
                <a:ea typeface="宋体" panose="02010600030101010101" pitchFamily="2" charset="-122"/>
                <a:cs typeface="宋体" panose="02010600030101010101" pitchFamily="2" charset="-122"/>
              </a:rPr>
              <a:t>是希望拉丁美洲民众团结起来，</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共同努力摆脱孤独。</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所以，《百年孤独》中充斥着的孤独感，</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其主要内涵应该是对整个苦难的拉丁美洲</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被排斥在现代文明世界的进程之外的愤懑和抗议，</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是作家在对拉丁美洲近百年的历史，</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以及这块大陆上人民独特的生命力、生存状态、想象力</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进行独特的研究之后形成的倔强的自信。</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pic>
        <p:nvPicPr>
          <p:cNvPr id="7" name="a22.eps" descr="id:2147489042;FounderCES"/>
          <p:cNvPicPr/>
          <p:nvPr/>
        </p:nvPicPr>
        <p:blipFill>
          <a:blip r:embed="rId2"/>
          <a:stretch>
            <a:fillRect/>
          </a:stretch>
        </p:blipFill>
        <p:spPr>
          <a:xfrm>
            <a:off x="8394700" y="133350"/>
            <a:ext cx="3596640" cy="4243705"/>
          </a:xfrm>
          <a:prstGeom prst="rect">
            <a:avLst/>
          </a:prstGeom>
        </p:spPr>
      </p:pic>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467043" y="2829560"/>
            <a:ext cx="11257915" cy="1198880"/>
          </a:xfrm>
          <a:prstGeom prst="rect">
            <a:avLst/>
          </a:prstGeom>
          <a:noFill/>
          <a:ln>
            <a:noFill/>
          </a:ln>
        </p:spPr>
        <p:txBody>
          <a:bodyPr wrap="none" rtlCol="0" anchor="t">
            <a:spAutoFit/>
          </a:bodyPr>
          <a:lstStyle/>
          <a:p>
            <a:pPr algn="ctr"/>
            <a:r>
              <a:rPr lang="en-US" altLang="zh-CN"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3. </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拉美的魔幻现实主义文学</a:t>
            </a: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EMPLATE_CATEGORY" val="custom"/>
  <p:tag name="KSO_WM_TEMPLATE_INDEX" val="20205081"/>
</p:tagLst>
</file>

<file path=ppt/tags/tag101.xml><?xml version="1.0" encoding="utf-8"?>
<p:tagLst xmlns:p="http://schemas.openxmlformats.org/presentationml/2006/main">
  <p:tag name="KSO_WM_BEAUTIFY_FLAG" val="#wm#"/>
  <p:tag name="KSO_WM_TEMPLATE_CATEGORY" val="custom"/>
  <p:tag name="KSO_WM_TEMPLATE_INDEX" val="20205081"/>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AS_OS" val="Unix 3.10 unknown"/>
  <p:tag name="AS_RELEASE_DATE" val="2017.06.20"/>
  <p:tag name="AS_TITLE" val="Aspose.Slides for Java"/>
  <p:tag name="AS_VERSION" val="17.6"/>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BEAUTIFY_FLAG" val="#wm#"/>
  <p:tag name="KSO_WM_TEMPLATE_CATEGORY" val="custom"/>
  <p:tag name="KSO_WM_TEMPLATE_INDEX" val="20205081"/>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UNIT_PLACING_PICTURE_USER_VIEWPORT" val="{&quot;height&quot;:7082,&quot;width&quot;:10112}"/>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277</Paragraphs>
  <Slides>41</Slides>
  <Notes>1</Notes>
  <TotalTime>0</TotalTime>
  <HiddenSlides>0</HiddenSlides>
  <MMClips>0</MMClips>
  <ScaleCrop>0</ScaleCrop>
  <HeadingPairs>
    <vt:vector baseType="variant" size="4">
      <vt:variant>
        <vt:lpstr>Theme</vt:lpstr>
      </vt:variant>
      <vt:variant>
        <vt:i4>1</vt:i4>
      </vt:variant>
      <vt:variant>
        <vt:lpstr>Slide Titles</vt:lpstr>
      </vt:variant>
      <vt:variant>
        <vt:i4>41</vt:i4>
      </vt:variant>
    </vt:vector>
  </HeadingPairs>
  <TitlesOfParts>
    <vt:vector baseType="lpstr" size="42">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《百年孤独》情节分析
</vt:lpstr>
      <vt:lpstr>Slide 24</vt:lpstr>
      <vt:lpstr>Slide 25</vt:lpstr>
      <vt:lpstr>《百年孤独》的主题
</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2020-09-22T19:22:35.539</cp:lastPrinted>
  <dcterms:created xsi:type="dcterms:W3CDTF">2020-09-22T19:22:35Z</dcterms:created>
  <dcterms:modified xsi:type="dcterms:W3CDTF">2020-09-22T11:22:39Z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