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71"/>
  </p:notesMasterIdLst>
  <p:handoutMasterIdLst>
    <p:handoutMasterId r:id="rId72"/>
  </p:handoutMasterIdLst>
  <p:sldIdLst>
    <p:sldId id="453" r:id="rId5"/>
    <p:sldId id="534" r:id="rId6"/>
    <p:sldId id="535" r:id="rId7"/>
    <p:sldId id="536" r:id="rId8"/>
    <p:sldId id="537" r:id="rId9"/>
    <p:sldId id="542" r:id="rId10"/>
    <p:sldId id="460" r:id="rId11"/>
    <p:sldId id="613" r:id="rId12"/>
    <p:sldId id="614" r:id="rId13"/>
    <p:sldId id="615" r:id="rId14"/>
    <p:sldId id="541" r:id="rId15"/>
    <p:sldId id="540" r:id="rId16"/>
    <p:sldId id="538" r:id="rId17"/>
    <p:sldId id="539" r:id="rId18"/>
    <p:sldId id="265" r:id="rId19"/>
    <p:sldId id="545" r:id="rId20"/>
    <p:sldId id="466" r:id="rId21"/>
    <p:sldId id="556" r:id="rId22"/>
    <p:sldId id="557" r:id="rId23"/>
    <p:sldId id="558" r:id="rId24"/>
    <p:sldId id="559" r:id="rId25"/>
    <p:sldId id="560" r:id="rId26"/>
    <p:sldId id="561" r:id="rId27"/>
    <p:sldId id="562" r:id="rId28"/>
    <p:sldId id="563" r:id="rId29"/>
    <p:sldId id="564" r:id="rId30"/>
    <p:sldId id="565" r:id="rId31"/>
    <p:sldId id="566" r:id="rId32"/>
    <p:sldId id="567" r:id="rId33"/>
    <p:sldId id="568" r:id="rId34"/>
    <p:sldId id="569" r:id="rId35"/>
    <p:sldId id="570" r:id="rId36"/>
    <p:sldId id="571" r:id="rId37"/>
    <p:sldId id="572" r:id="rId38"/>
    <p:sldId id="573" r:id="rId39"/>
    <p:sldId id="574" r:id="rId40"/>
    <p:sldId id="575" r:id="rId41"/>
    <p:sldId id="576" r:id="rId42"/>
    <p:sldId id="577" r:id="rId43"/>
    <p:sldId id="586" r:id="rId44"/>
    <p:sldId id="578" r:id="rId45"/>
    <p:sldId id="582" r:id="rId46"/>
    <p:sldId id="579" r:id="rId47"/>
    <p:sldId id="583" r:id="rId48"/>
    <p:sldId id="472" r:id="rId49"/>
    <p:sldId id="473" r:id="rId50"/>
    <p:sldId id="474" r:id="rId51"/>
    <p:sldId id="475" r:id="rId52"/>
    <p:sldId id="476" r:id="rId53"/>
    <p:sldId id="477" r:id="rId54"/>
    <p:sldId id="478" r:id="rId55"/>
    <p:sldId id="467" r:id="rId56"/>
    <p:sldId id="584" r:id="rId57"/>
    <p:sldId id="585" r:id="rId58"/>
    <p:sldId id="469" r:id="rId59"/>
    <p:sldId id="470" r:id="rId60"/>
    <p:sldId id="408" r:id="rId61"/>
    <p:sldId id="409" r:id="rId62"/>
    <p:sldId id="417" r:id="rId63"/>
    <p:sldId id="410" r:id="rId64"/>
    <p:sldId id="420" r:id="rId65"/>
    <p:sldId id="421" r:id="rId66"/>
    <p:sldId id="446" r:id="rId67"/>
    <p:sldId id="447" r:id="rId68"/>
    <p:sldId id="448" r:id="rId69"/>
    <p:sldId id="449" r:id="rId7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00"/>
    <a:srgbClr val="66FF33"/>
    <a:srgbClr val="FF3300"/>
    <a:srgbClr val="008000"/>
    <a:srgbClr val="800000"/>
    <a:srgbClr val="CC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84391"/>
  </p:normalViewPr>
  <p:slideViewPr>
    <p:cSldViewPr showGuides="1">
      <p:cViewPr varScale="1">
        <p:scale>
          <a:sx n="61" d="100"/>
          <a:sy n="61" d="100"/>
        </p:scale>
        <p:origin x="-1548" y="-84"/>
      </p:cViewPr>
      <p:guideLst>
        <p:guide orient="horz" pos="217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2210" name="页眉占位符 2222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222211" name="日期占位符 22221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22212" name="页脚占位符 22221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222213" name="灯片编号占位符 22221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62" name="页眉占位符 921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92163" name="日期占位符 921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幻灯片图像占位符 9216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9216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2166" name="页脚占位符 921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92167" name="灯片编号占位符 921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4260" name="日期占位符 2242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24261" name="页脚占位符 2242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24262" name="灯片编号占位符 2242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pic>
        <p:nvPicPr>
          <p:cNvPr id="1029" name="图片 224262" descr="001"/>
          <p:cNvPicPr>
            <a:picLocks noChangeAspect="1"/>
          </p:cNvPicPr>
          <p:nvPr userDrawn="1"/>
        </p:nvPicPr>
        <p:blipFill>
          <a:blip r:embed="rId13"/>
          <a:srcRect r="71417" b="43143"/>
          <a:stretch>
            <a:fillRect/>
          </a:stretch>
        </p:blipFill>
        <p:spPr>
          <a:xfrm>
            <a:off x="0" y="0"/>
            <a:ext cx="3078163" cy="378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224263" descr="花纹1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47800" y="990600"/>
            <a:ext cx="63246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224264" descr="19_34462_85cf831c5fa0b9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631113" y="5445125"/>
            <a:ext cx="151288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7330" name="日期占位符 22732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27331" name="页脚占位符 22733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27332" name="灯片编号占位符 22733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pic>
        <p:nvPicPr>
          <p:cNvPr id="2053" name="图片 227332" descr="001"/>
          <p:cNvPicPr>
            <a:picLocks noChangeAspect="1"/>
          </p:cNvPicPr>
          <p:nvPr userDrawn="1"/>
        </p:nvPicPr>
        <p:blipFill>
          <a:blip r:embed="rId12"/>
          <a:srcRect r="71417" b="43143"/>
          <a:stretch>
            <a:fillRect/>
          </a:stretch>
        </p:blipFill>
        <p:spPr>
          <a:xfrm>
            <a:off x="0" y="0"/>
            <a:ext cx="3078163" cy="378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27333" descr="花纹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447800" y="990600"/>
            <a:ext cx="63246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27334" descr="19_34462_85cf831c5fa0b9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31113" y="5445125"/>
            <a:ext cx="151288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7284" name="日期占位符 9728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97285" name="页脚占位符 972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97286" name="灯片编号占位符 9728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hyperlink" Target="http://image.baidu.com/i?ct=503316480&amp;z=0&amp;tn=baiduimagedetail&amp;word=%C4%CF%B3%AF+%B7%B6%EA%CA&amp;in=1772&amp;cl=2&amp;cm=1&amp;sc=0&amp;lm=-1&amp;pn=2&amp;rn=1&amp;di=1955778604&amp;ln=3" TargetMode="External"/><Relationship Id="rId2" Type="http://schemas.openxmlformats.org/officeDocument/2006/relationships/image" Target="../media/image5.jpeg"/><Relationship Id="rId1" Type="http://schemas.openxmlformats.org/officeDocument/2006/relationships/hyperlink" Target="http://image.baidu.com/i?ct=503316480&amp;z=0&amp;tn=baiduimagedetail&amp;word=%C4%CF%B3%AF+%B7%B6%EA%CA&amp;in=7568&amp;cl=2&amp;cm=1&amp;sc=0&amp;lm=-1&amp;pn=1&amp;rn=1&amp;di=2588315440&amp;ln=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http://baike.baidu.com/view/9068.htm" TargetMode="External"/><Relationship Id="rId3" Type="http://schemas.openxmlformats.org/officeDocument/2006/relationships/hyperlink" Target="http://baike.baidu.com/view/20375.htm" TargetMode="External"/><Relationship Id="rId2" Type="http://schemas.openxmlformats.org/officeDocument/2006/relationships/hyperlink" Target="http://baike.baidu.com/view/3055.htm" TargetMode="External"/><Relationship Id="rId1" Type="http://schemas.openxmlformats.org/officeDocument/2006/relationships/hyperlink" Target="http://baike.baidu.com/view/420646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5.GIF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6.xml"/><Relationship Id="rId1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2.jpeg"/><Relationship Id="rId1" Type="http://schemas.openxmlformats.org/officeDocument/2006/relationships/slide" Target="slide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42" name="文本框 266241"/>
          <p:cNvSpPr txBox="1"/>
          <p:nvPr/>
        </p:nvSpPr>
        <p:spPr>
          <a:xfrm>
            <a:off x="3352800" y="1828800"/>
            <a:ext cx="3222625" cy="152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0" algn="ctr" fontAlgn="base">
              <a:buClrTx/>
            </a:pPr>
            <a:endParaRPr lang="en-US" altLang="zh-CN" sz="5400" b="1" u="sng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indent="0" algn="ctr" fontAlgn="base">
              <a:buClrTx/>
            </a:pPr>
            <a:endParaRPr lang="en-US" altLang="zh-CN" sz="5400" b="1" u="sng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122" name="矩形 266242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266243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矩形 266244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矩形 266245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矩形 266246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266248"/>
          <p:cNvSpPr txBox="1"/>
          <p:nvPr/>
        </p:nvSpPr>
        <p:spPr>
          <a:xfrm>
            <a:off x="6484938" y="996950"/>
            <a:ext cx="1096962" cy="3962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eaLnBrk="0" hangingPunct="0"/>
            <a:r>
              <a:rPr lang="zh-CN" altLang="en-US" sz="6000" b="1" dirty="0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张 衡 传</a:t>
            </a:r>
            <a:endParaRPr lang="zh-CN" altLang="en-US" sz="6000" b="1" dirty="0">
              <a:solidFill>
                <a:srgbClr val="00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128" name="文本框 266250"/>
          <p:cNvSpPr txBox="1"/>
          <p:nvPr/>
        </p:nvSpPr>
        <p:spPr>
          <a:xfrm>
            <a:off x="7702550" y="2879725"/>
            <a:ext cx="731838" cy="2667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eaLnBrk="0" hangingPunct="0"/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后汉书</a:t>
            </a:r>
            <a:r>
              <a:rPr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9" name="内容占位符 8198" descr="104652LG"/>
          <p:cNvPicPr>
            <a:picLocks noChangeAspect="1"/>
          </p:cNvPicPr>
          <p:nvPr/>
        </p:nvPicPr>
        <p:blipFill>
          <a:blip r:embed="rId1"/>
          <a:srcRect l="12373" r="13271"/>
          <a:stretch>
            <a:fillRect/>
          </a:stretch>
        </p:blipFill>
        <p:spPr>
          <a:xfrm>
            <a:off x="677863" y="996950"/>
            <a:ext cx="5243512" cy="475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28" name="图片 76827" descr="浑天仪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914400" y="381000"/>
            <a:ext cx="7315200" cy="603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4" name="图片 76823" descr="STAR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867400"/>
            <a:ext cx="239713" cy="23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29" name="文本框 76828"/>
          <p:cNvSpPr txBox="1"/>
          <p:nvPr/>
        </p:nvSpPr>
        <p:spPr>
          <a:xfrm>
            <a:off x="8159750" y="1512888"/>
            <a:ext cx="1006475" cy="25590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eaLnBrk="0" hangingPunct="0">
              <a:buClrTx/>
            </a:pPr>
            <a:r>
              <a:rPr lang="zh-CN" altLang="en-US" sz="5400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浑 天 仪</a:t>
            </a:r>
            <a:endParaRPr lang="zh-CN" altLang="en-US" sz="5400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29697"/>
          <p:cNvSpPr/>
          <p:nvPr/>
        </p:nvSpPr>
        <p:spPr>
          <a:xfrm>
            <a:off x="206375" y="568325"/>
            <a:ext cx="5308600" cy="57213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张衡观测记录了两千五百颗恒星，创制了世界上第一架能比较准确地表演天象的漏水转浑天仪，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提出了“月光生于日之所照”的科学论断，第一次正确解释了月食的成因，说明月光是日光的反照，月食是由于月球进入地影而产生的。</a:t>
            </a:r>
            <a:r>
              <a:rPr lang="zh-CN" altLang="en-US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第一架测试地震的仪器</a:t>
            </a:r>
            <a:r>
              <a:rPr lang="en-US" altLang="zh-CN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—</a:t>
            </a:r>
            <a:r>
              <a:rPr lang="zh-CN" altLang="en-US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候风地动仪，还制造出了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指南车、自动记时鼓车、飞行数里的木鸟</a:t>
            </a:r>
            <a:r>
              <a:rPr lang="zh-CN" altLang="en-US" sz="28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</a:rPr>
              <a:t>等等。</a:t>
            </a:r>
            <a:endParaRPr lang="zh-CN" altLang="en-US" sz="2800" b="1">
              <a:solidFill>
                <a:srgbClr val="00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2290" name="Picture 2" descr="ddy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0" y="1458913"/>
            <a:ext cx="3756025" cy="3941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4"/>
          <p:cNvSpPr>
            <a:spLocks noGrp="1"/>
          </p:cNvSpPr>
          <p:nvPr/>
        </p:nvSpPr>
        <p:spPr>
          <a:xfrm>
            <a:off x="233363" y="409575"/>
            <a:ext cx="8229600" cy="4108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ko-KR" sz="3200" dirty="0">
                <a:latin typeface="华文仿宋" panose="02010600040101010101" charset="-122"/>
                <a:ea typeface="华文仿宋" panose="02010600040101010101" charset="-122"/>
              </a:rPr>
              <a:t>       </a:t>
            </a:r>
            <a:endParaRPr lang="zh-CN" altLang="ko-KR" sz="3200" dirty="0">
              <a:latin typeface="华文仿宋" panose="02010600040101010101" charset="-122"/>
              <a:ea typeface="华文仿宋" panose="02010600040101010101" charset="-122"/>
            </a:endParaRPr>
          </a:p>
          <a:p>
            <a:pPr marL="342900" lvl="0" indent="-342900" eaLnBrk="0" hangingPunct="0">
              <a:spcBef>
                <a:spcPct val="20000"/>
              </a:spcBef>
            </a:pPr>
            <a:r>
              <a:rPr lang="zh-CN" altLang="ko-KR" sz="3200" dirty="0">
                <a:latin typeface="华文仿宋" panose="02010600040101010101" charset="-122"/>
                <a:ea typeface="华文仿宋" panose="02010600040101010101" charset="-122"/>
              </a:rPr>
              <a:t>    </a:t>
            </a:r>
            <a:r>
              <a:rPr lang="ko-KR" altLang="en-US" sz="3200" b="1" dirty="0">
                <a:solidFill>
                  <a:srgbClr val="800000"/>
                </a:solidFill>
                <a:latin typeface="华文仿宋" panose="02010600040101010101" charset="-122"/>
                <a:ea typeface="华文仿宋" panose="02010600040101010101" charset="-122"/>
              </a:rPr>
              <a:t>为了纪念张衡的功绩，人们将月球背面的一个环形山命名为“张衡环形山”，将小行星</a:t>
            </a:r>
            <a:r>
              <a:rPr lang="zh-CN" altLang="ko-KR" sz="3200" b="1" dirty="0">
                <a:solidFill>
                  <a:srgbClr val="800000"/>
                </a:solidFill>
                <a:latin typeface="华文仿宋" panose="02010600040101010101" charset="-122"/>
                <a:ea typeface="华文仿宋" panose="02010600040101010101" charset="-122"/>
              </a:rPr>
              <a:t>1802</a:t>
            </a:r>
            <a:r>
              <a:rPr lang="ko-KR" altLang="en-US" sz="3200" b="1" dirty="0">
                <a:solidFill>
                  <a:srgbClr val="800000"/>
                </a:solidFill>
                <a:latin typeface="华文仿宋" panose="02010600040101010101" charset="-122"/>
                <a:ea typeface="华文仿宋" panose="02010600040101010101" charset="-122"/>
              </a:rPr>
              <a:t>命名为“张衡星”</a:t>
            </a:r>
            <a:r>
              <a:rPr lang="ko-KR" altLang="en-US" sz="32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ko-KR" altLang="en-US" sz="3200" b="1" dirty="0">
                <a:solidFill>
                  <a:srgbClr val="800000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ko-KR" altLang="en-US" sz="3200" b="1" dirty="0">
              <a:solidFill>
                <a:srgbClr val="80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3314" name="Picture 4" descr="200711271124260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2703513"/>
            <a:ext cx="33401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2008220135726657"/>
          <p:cNvPicPr>
            <a:picLocks noChangeAspect="1"/>
          </p:cNvPicPr>
          <p:nvPr/>
        </p:nvPicPr>
        <p:blipFill>
          <a:blip r:embed="rId2">
            <a:clrChange>
              <a:clrFrom>
                <a:srgbClr val="E7E5E8"/>
              </a:clrFrom>
              <a:clrTo>
                <a:srgbClr val="E7E5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1063" y="2889250"/>
            <a:ext cx="3052762" cy="338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3" descr="张衡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895600"/>
            <a:ext cx="4119563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4" descr="张衡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895600"/>
            <a:ext cx="3973513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5"/>
          <p:cNvSpPr/>
          <p:nvPr/>
        </p:nvSpPr>
        <p:spPr>
          <a:xfrm>
            <a:off x="665163" y="1174750"/>
            <a:ext cx="6594475" cy="9445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一九五五年全国发行过纪念邮票。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一九五六年南阳重修他的坟墓和读书台。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5262563" y="6019800"/>
            <a:ext cx="29321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张衡故居与张衡墓庐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2769" descr="PA00309108"/>
          <p:cNvPicPr>
            <a:picLocks noChangeAspect="1"/>
          </p:cNvPicPr>
          <p:nvPr/>
        </p:nvPicPr>
        <p:blipFill>
          <a:blip r:embed="rId1"/>
          <a:srcRect r="73" b="101"/>
          <a:stretch>
            <a:fillRect/>
          </a:stretch>
        </p:blipFill>
        <p:spPr>
          <a:xfrm>
            <a:off x="539750" y="476250"/>
            <a:ext cx="8064500" cy="59055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3316"/>
          <p:cNvSpPr/>
          <p:nvPr/>
        </p:nvSpPr>
        <p:spPr>
          <a:xfrm>
            <a:off x="2765425" y="815975"/>
            <a:ext cx="40989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zh-CN" altLang="en-US" sz="44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历史传记的特点</a:t>
            </a:r>
            <a:endParaRPr lang="zh-CN" altLang="en-US" sz="4400" b="1" dirty="0">
              <a:solidFill>
                <a:srgbClr val="FF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685800" y="1903413"/>
            <a:ext cx="7940675" cy="3603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</a:rPr>
              <a:t>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作为传记，除了介绍人物</a:t>
            </a:r>
            <a:r>
              <a:rPr lang="zh-CN" altLang="en-US" sz="32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姓名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、籍贯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之外，还必须选择人物一生中最具有特征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事件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，叙述他的为人以及对社会的</a:t>
            </a:r>
            <a:r>
              <a:rPr lang="zh-CN" altLang="en-US" sz="3200" b="1" u="sng" dirty="0">
                <a:latin typeface="华文仿宋" panose="02010600040101010101" charset="-122"/>
                <a:ea typeface="华文仿宋" panose="02010600040101010101" charset="-122"/>
              </a:rPr>
              <a:t>影响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由于传记不同于史料，所以人物必须“活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跃”，有可感性。</a:t>
            </a:r>
            <a:r>
              <a:rPr lang="zh-CN" altLang="en-US" sz="32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传记的基本特点是：翔</a:t>
            </a:r>
            <a:endParaRPr lang="zh-CN" altLang="en-US" sz="32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32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实而典型的文字记录和朴实而形象的文学</a:t>
            </a:r>
            <a:endParaRPr lang="zh-CN" altLang="en-US" sz="32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32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色彩。 </a:t>
            </a:r>
            <a:endParaRPr lang="zh-CN" altLang="en-US" sz="32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6146"/>
          <p:cNvSpPr/>
          <p:nvPr/>
        </p:nvSpPr>
        <p:spPr>
          <a:xfrm>
            <a:off x="641350" y="914400"/>
            <a:ext cx="741203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>
              <a:lnSpc>
                <a:spcPct val="125000"/>
              </a:lnSpc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传记的种类：</a:t>
            </a:r>
            <a:endParaRPr lang="zh-CN" altLang="en-US" sz="32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>
              <a:lnSpc>
                <a:spcPct val="125000"/>
              </a:lnSpc>
            </a:pPr>
            <a:r>
              <a:rPr lang="zh-CN" altLang="en-US" sz="3200" b="1">
                <a:latin typeface="华文仿宋" panose="02010600040101010101" charset="-122"/>
                <a:ea typeface="华文仿宋" panose="02010600040101010101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自传、小传、评传、别传、外传等。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533400" y="2451100"/>
            <a:ext cx="8078788" cy="1501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    </a:t>
            </a:r>
            <a:r>
              <a:rPr lang="en-US" altLang="zh-CN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华文仿宋" panose="02010600040101010101" charset="-122"/>
                <a:ea typeface="华文仿宋" panose="02010600040101010101" charset="-122"/>
              </a:rPr>
              <a:t>张衡传</a:t>
            </a:r>
            <a:r>
              <a:rPr lang="en-US" altLang="zh-CN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属于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评传</a:t>
            </a:r>
            <a:r>
              <a:rPr lang="zh-CN" altLang="en-US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。评传既记叙人物的事迹，</a:t>
            </a:r>
            <a:endParaRPr lang="zh-CN" altLang="en-US" sz="2800" b="1">
              <a:solidFill>
                <a:srgbClr val="008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又评价探讨人物的思想状况、人物所处的时代背</a:t>
            </a:r>
            <a:endParaRPr lang="zh-CN" altLang="en-US" sz="2800" b="1">
              <a:solidFill>
                <a:srgbClr val="008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008000"/>
                </a:solidFill>
                <a:latin typeface="华文仿宋" panose="02010600040101010101" charset="-122"/>
                <a:ea typeface="华文仿宋" panose="02010600040101010101" charset="-122"/>
              </a:rPr>
              <a:t>景、思想发展过程和对人类的贡献。</a:t>
            </a:r>
            <a:endParaRPr lang="zh-CN" altLang="en-US" sz="2800" b="1">
              <a:solidFill>
                <a:srgbClr val="008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533400" y="3987800"/>
            <a:ext cx="8007350" cy="20542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>
              <a:lnSpc>
                <a:spcPct val="115000"/>
              </a:lnSpc>
            </a:pP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　　注意：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传记叙述一个人的生平，并不在于也不可能把</a:t>
            </a:r>
            <a:endParaRPr lang="zh-CN" altLang="en-US" sz="28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一个人的一生的全部经历，事无巨细都写下来，只</a:t>
            </a:r>
            <a:endParaRPr lang="zh-CN" altLang="en-US" sz="28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能记一生中的主要事件，同时显示他的品格特点。</a:t>
            </a:r>
            <a:endParaRPr lang="zh-CN" altLang="en-US" sz="28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286721"/>
          <p:cNvSpPr/>
          <p:nvPr>
            <p:ph type="title"/>
          </p:nvPr>
        </p:nvSpPr>
        <p:spPr>
          <a:xfrm>
            <a:off x="0" y="381000"/>
            <a:ext cx="8229600" cy="1143000"/>
          </a:xfrm>
          <a:noFill/>
          <a:ln>
            <a:noFill/>
          </a:ln>
        </p:spPr>
        <p:txBody>
          <a:bodyPr anchor="t"/>
          <a:p>
            <a:r>
              <a:rPr lang="zh-CN" altLang="en-US" sz="5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给加点字注音</a:t>
            </a:r>
            <a:endParaRPr lang="zh-CN" altLang="en-US" sz="5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4" name="文本占位符 286722"/>
          <p:cNvSpPr/>
          <p:nvPr>
            <p:ph idx="1"/>
          </p:nvPr>
        </p:nvSpPr>
        <p:spPr>
          <a:xfrm>
            <a:off x="914400" y="1676400"/>
            <a:ext cx="8540750" cy="3886200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属（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zh</a:t>
            </a:r>
            <a:r>
              <a:rPr lang="en-US" altLang="en-US" sz="2800" b="1">
                <a:latin typeface="华文仿宋" panose="02010600040101010101" charset="-122"/>
                <a:ea typeface="华文仿宋" panose="02010600040101010101" charset="-122"/>
              </a:rPr>
              <a:t> ǔ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）文                     邓骘（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zh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ì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璇 （  ｘｕ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á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ｎ） 机          河间相（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xi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à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ng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驿（ ｙ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ì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）站                      骸 （ 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h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á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i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 骨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篆（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zhu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à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n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）文                 范晔（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y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è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蟾（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ch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á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n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 蜍（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ch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ú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  逾侈（ </a:t>
            </a:r>
            <a:r>
              <a:rPr lang="en-US" altLang="zh-CN" sz="2800" b="1" err="1">
                <a:latin typeface="华文仿宋" panose="02010600040101010101" charset="-122"/>
                <a:ea typeface="华文仿宋" panose="02010600040101010101" charset="-122"/>
              </a:rPr>
              <a:t>ch</a:t>
            </a:r>
            <a:r>
              <a:rPr lang="en-US" altLang="en-US" sz="2800" b="1" err="1">
                <a:latin typeface="华文仿宋" panose="02010600040101010101" charset="-122"/>
                <a:ea typeface="华文仿宋" panose="02010600040101010101" charset="-122"/>
              </a:rPr>
              <a:t>ǐ</a:t>
            </a:r>
            <a:r>
              <a:rPr lang="en-US" altLang="zh-CN" sz="2800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2800" dirty="0">
                <a:latin typeface="华文仿宋" panose="02010600040101010101" charset="-122"/>
                <a:ea typeface="华文仿宋" panose="02010600040101010101" charset="-122"/>
              </a:rPr>
              <a:t>） </a:t>
            </a:r>
            <a:endParaRPr lang="zh-CN" altLang="en-US" sz="28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6386"/>
          <p:cNvSpPr/>
          <p:nvPr/>
        </p:nvSpPr>
        <p:spPr>
          <a:xfrm>
            <a:off x="609600" y="439738"/>
            <a:ext cx="8208963" cy="955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张衡，字平子，南阳西鄂人也。衡少</a:t>
            </a:r>
            <a:r>
              <a:rPr lang="zh-CN" altLang="en-US" sz="2800" b="1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善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属文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游于三辅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因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入京师，观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太学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，遂通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五经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，贯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六艺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304800" y="5089525"/>
            <a:ext cx="8642350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    张衡字平子，南阳郡西鄂县人。张衡年轻时就擅长写文章，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曾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到三辅一带游学，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接着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进了</a:t>
            </a:r>
            <a:r>
              <a:rPr lang="en-US" altLang="x-none" sz="2800" b="1" err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京城洛阳，在太学学习</a:t>
            </a:r>
            <a:r>
              <a:rPr lang="en-US" altLang="x-none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于是通晓五经，贯通六种学问和技能。 </a:t>
            </a:r>
            <a:endParaRPr lang="zh-CN" altLang="en-US" sz="28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609600" y="1490663"/>
            <a:ext cx="8124825" cy="33845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善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：擅长，形容词作动词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属（zhǔ）文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：写文章。属，连缀。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游于三辅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：在三辅一带游学。游，游历游学，指考察学习。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下文“观太学”的“观”也是“游”的意思。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三辅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：三个地区在今陕西西安附近。京师：指洛阳。</a:t>
            </a:r>
            <a:endParaRPr lang="en-US" altLang="zh-CN" sz="24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因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于是，就→接着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太学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：古代设在京城的全国最高学府。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五经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：指《诗》《书》《礼》《易》《春秋》五部经书。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六艺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：指礼、乐、射、御、书、数六种学问和技能。  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7412"/>
          <p:cNvSpPr/>
          <p:nvPr/>
        </p:nvSpPr>
        <p:spPr>
          <a:xfrm>
            <a:off x="609600" y="239713"/>
            <a:ext cx="8496300" cy="101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虽才高于世，而无骄尚之情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。常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从容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淡静，不好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交</a:t>
            </a:r>
            <a:endParaRPr lang="zh-CN" altLang="en-US" sz="2800" b="1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接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俗人。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永元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中，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举孝廉不行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连辟公府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不就。</a:t>
            </a: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533400" y="1250950"/>
            <a:ext cx="8229600" cy="37480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虽才高于世，而无骄尚之情：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虽……而……”，相当于“虽然……但是……”。文言文里，前边分句用“虽”，后边分句有时候用“而”“然”“犹”等词同它呼应。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于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，表比较。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从容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：言语举止适度得体。今：不慌忙。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交接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：和……交往，今：接管，移交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举孝廉不行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：（被）举为孝廉，没有去（应荐）。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举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，被推荐</a:t>
            </a:r>
            <a:r>
              <a:rPr lang="zh-CN" altLang="en-US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；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汉朝由地方官（太守）向中央举荐品行端正的人任以官职，被举荐的人称为“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孝廉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”。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不行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，古今异义，不应荐。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连辟（bì）公府：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屡次（被）公府征召。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辟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，被征召。公府，三公（太尉、司徒、司空）的公署。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609600" y="5000625"/>
            <a:ext cx="8077200" cy="1614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虽然才学高出当时一般人，却没有骄傲自大的情绪。（他）平常态度从容稳重，性情</a:t>
            </a:r>
            <a:r>
              <a:rPr lang="en-US" altLang="x-none" sz="2400" b="1" err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淡泊宁静，不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喜欢与一般世俗的人往来。永元年间，被推荐为孝廉，没有去应荐，屡次被公府征召，都没有去应召。</a:t>
            </a:r>
            <a:endParaRPr lang="zh-CN" altLang="en-US" sz="24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2"/>
          <p:cNvSpPr txBox="1"/>
          <p:nvPr/>
        </p:nvSpPr>
        <p:spPr>
          <a:xfrm>
            <a:off x="381000" y="3048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作者简介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6146" name="Picture 3" descr="u=3284972149,2770029991&amp;fm=0&amp;gp=-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90600"/>
            <a:ext cx="246062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4" descr="u=564777386,3532399495&amp;fm=0&amp;gp=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657600"/>
            <a:ext cx="2438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Rectangle 5"/>
          <p:cNvSpPr/>
          <p:nvPr/>
        </p:nvSpPr>
        <p:spPr>
          <a:xfrm>
            <a:off x="2819400" y="152400"/>
            <a:ext cx="6248400" cy="62595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15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华文仿宋" panose="02010600040101010101" charset="-122"/>
                <a:ea typeface="华文仿宋" panose="02010600040101010101" charset="-122"/>
              </a:rPr>
              <a:t>范晔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（398～445年），</a:t>
            </a: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字蔚宗，南朝宋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代顺阳山阴（浙江绍兴）人。 </a:t>
            </a:r>
            <a:r>
              <a:rPr lang="zh-CN" altLang="en-US" sz="3200" b="1" dirty="0">
                <a:solidFill>
                  <a:srgbClr val="FF6600"/>
                </a:solidFill>
                <a:latin typeface="华文仿宋" panose="02010600040101010101" charset="-122"/>
                <a:ea typeface="华文仿宋" panose="02010600040101010101" charset="-122"/>
              </a:rPr>
              <a:t>历史学家。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</a:rPr>
              <a:t>《宋书》上说他少年好学，博通经史，善为文章。后因密谋拥戴文帝的兄弟刘义康被处死刑，死时才48岁。他根据前人撰述的几十种有关后汉的历史著作，编成</a:t>
            </a: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《后汉书》,与《史记》、《汉书》、《三国志》合称“四史”。后世称赞其文笔“简而且周，疏而不漏”</a:t>
            </a:r>
            <a:r>
              <a:rPr lang="en-US" altLang="zh-CN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8434"/>
          <p:cNvSpPr/>
          <p:nvPr/>
        </p:nvSpPr>
        <p:spPr>
          <a:xfrm>
            <a:off x="533400" y="147638"/>
            <a:ext cx="8353425" cy="1382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时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天下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承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平日久，自王侯以下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莫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逾侈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。衡乃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拟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班固</a:t>
            </a:r>
            <a:r>
              <a:rPr lang="en-US" altLang="zh-CN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两都</a:t>
            </a:r>
            <a:r>
              <a:rPr lang="en-US" altLang="zh-CN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作</a:t>
            </a:r>
            <a:r>
              <a:rPr lang="en-US" altLang="zh-CN" sz="2800" b="1"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二京赋</a:t>
            </a:r>
            <a:r>
              <a:rPr lang="en-US" altLang="zh-CN" sz="2800" b="1"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因以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讽谏。精思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傅会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，十年乃成。大将军邓骘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奇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其才，累召不应。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533400" y="1527175"/>
            <a:ext cx="8229600" cy="2651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时：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名作状，当时     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承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：接续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莫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没有谁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en-US" altLang="x-none" sz="2400" b="1" err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逾侈：</a:t>
            </a:r>
            <a:r>
              <a:rPr lang="en-US" altLang="x-none" sz="2400" b="1" err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过度奢侈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en-US" altLang="zh-CN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拟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摹仿，仿照</a:t>
            </a:r>
            <a:endParaRPr lang="zh-CN" altLang="en-US" sz="20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班固《两都》：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班固作的《两都赋》。两都，西汉的都城长安和东汉的都城洛阳。下文的“ 二京”，也指长安和洛阳。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因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：用。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以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：来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傅会：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文章的组织、布局、命意、修辞。也写作“附会”。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奇：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以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……为奇，形容词的意动用法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419100" y="4176713"/>
            <a:ext cx="8305800" cy="19796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当时，社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会长期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太平，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从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王公贵族到一般的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官吏，没有谁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不过着非常奢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侈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的生活。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张衡就仿照班固的</a:t>
            </a:r>
            <a:r>
              <a:rPr lang="en-US" altLang="zh-CN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两都赋</a:t>
            </a:r>
            <a:r>
              <a:rPr lang="en-US" altLang="zh-CN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写了一篇</a:t>
            </a:r>
            <a:r>
              <a:rPr lang="en-US" altLang="zh-CN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用来（向朝廷）讽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喻规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劝。（他）精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心地构思写作，（经过）十年才完成。大将军邓骘认为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他的才华出众，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多次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召请（他）去做官，（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他）也不去应召。 </a:t>
            </a:r>
            <a:endParaRPr lang="zh-CN" altLang="en-US" sz="24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矩形 19458"/>
          <p:cNvSpPr/>
          <p:nvPr/>
        </p:nvSpPr>
        <p:spPr>
          <a:xfrm>
            <a:off x="533400" y="1073150"/>
            <a:ext cx="8332788" cy="5356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这一段为文章的第一部分，记述了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张衡的学业、品德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和文学上的成就。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开头两句按历史人物传记的格式，记述</a:t>
            </a:r>
            <a:r>
              <a:rPr lang="zh-CN" altLang="en-US" sz="2400" b="1" u="sng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张</a:t>
            </a:r>
            <a:endParaRPr lang="zh-CN" altLang="en-US" sz="2400" b="1" u="sng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 u="sng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衡的</a:t>
            </a:r>
            <a:r>
              <a:rPr lang="zh-CN" altLang="en-US" sz="24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姓名、籍贯</a:t>
            </a:r>
            <a:r>
              <a:rPr lang="zh-CN" altLang="en-US" sz="2400" b="1" u="sng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与家世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。接着介绍</a:t>
            </a:r>
            <a:r>
              <a:rPr lang="zh-CN" altLang="en-US" sz="2400" b="1" u="sng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其在文学上的造诣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。“少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善属文”说明他具有</a:t>
            </a:r>
            <a:r>
              <a:rPr lang="zh-CN" altLang="en-US" sz="24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先天的禀赋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，而“ 游于三辅，因入京师，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观太学”说明他注重社会实践。也正是因为他在青少年时代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就打下了如此深厚扎实的基础，并不断自我提高，所以才能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“通五经，贯六艺”。在叙述了其“才”后紧接着叙述其德。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“虽才高于世，而无骄尚之情。常从容淡静，不好交接俗人。”具有</a:t>
            </a: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谦虚稳重、超尘拔俗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的品格，而面对统治者的招罗，作者连用“不行”“不就”“ 不应”等词语表现他的</a:t>
            </a: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不慕荣利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的高洁品德。而</a:t>
            </a:r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进一步证实其文学才能及精研精神。 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2530" name="文本框 19459"/>
          <p:cNvSpPr txBox="1"/>
          <p:nvPr/>
        </p:nvSpPr>
        <p:spPr>
          <a:xfrm>
            <a:off x="415925" y="338138"/>
            <a:ext cx="49688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200" b="1">
                <a:latin typeface="Arial" panose="020B0604020202020204" pitchFamily="34" charset="0"/>
                <a:ea typeface="华文行楷" panose="02010800040101010101" pitchFamily="2" charset="-122"/>
              </a:rPr>
              <a:t>第一段内容小结：</a:t>
            </a:r>
            <a:endParaRPr lang="zh-CN" altLang="en-US" sz="3200" b="1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0482"/>
          <p:cNvSpPr txBox="1"/>
          <p:nvPr/>
        </p:nvSpPr>
        <p:spPr>
          <a:xfrm>
            <a:off x="692150" y="2057400"/>
            <a:ext cx="4891088" cy="1798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3300"/>
                </a:solidFill>
                <a:latin typeface="华文仿宋" panose="02010600040101010101" charset="-122"/>
                <a:ea typeface="华文仿宋" panose="02010600040101010101" charset="-122"/>
              </a:rPr>
              <a:t>虽才高于世，而无骄尚之情。</a:t>
            </a:r>
            <a:endParaRPr lang="zh-CN" altLang="en-US" sz="2800" b="1">
              <a:solidFill>
                <a:srgbClr val="0033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endParaRPr lang="zh-CN" altLang="en-US" sz="2800" b="1">
              <a:solidFill>
                <a:srgbClr val="0033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endParaRPr lang="zh-CN" altLang="en-US" sz="2800" b="1">
              <a:solidFill>
                <a:srgbClr val="0033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2800" b="1">
                <a:solidFill>
                  <a:srgbClr val="003300"/>
                </a:solidFill>
                <a:latin typeface="华文仿宋" panose="02010600040101010101" charset="-122"/>
                <a:ea typeface="华文仿宋" panose="02010600040101010101" charset="-122"/>
              </a:rPr>
              <a:t>常从容淡静，不好交接俗人。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 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85800" y="2667000"/>
            <a:ext cx="48958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治学的态度：严谨、谦虚</a:t>
            </a:r>
            <a:endParaRPr lang="zh-CN" altLang="en-US" sz="28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838200" y="4953000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为人的品行：</a:t>
            </a:r>
            <a:endParaRPr lang="zh-CN" altLang="en-US" sz="28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533400" y="5715000"/>
            <a:ext cx="83883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淡静：诸葛亮所云：“淡泊以明志，宁静以致远”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57" name="文本框 20486"/>
          <p:cNvSpPr txBox="1"/>
          <p:nvPr/>
        </p:nvSpPr>
        <p:spPr>
          <a:xfrm>
            <a:off x="685800" y="3733800"/>
            <a:ext cx="53641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3300"/>
                </a:solidFill>
                <a:latin typeface="华文仿宋" panose="02010600040101010101" charset="-122"/>
                <a:ea typeface="华文仿宋" panose="02010600040101010101" charset="-122"/>
              </a:rPr>
              <a:t>举孝廉不行，连辟公府不就。 </a:t>
            </a:r>
            <a:endParaRPr lang="zh-CN" altLang="en-US" sz="2800" b="1">
              <a:solidFill>
                <a:srgbClr val="0033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2800" b="1">
                <a:solidFill>
                  <a:srgbClr val="003300"/>
                </a:solidFill>
                <a:latin typeface="华文仿宋" panose="02010600040101010101" charset="-122"/>
                <a:ea typeface="华文仿宋" panose="02010600040101010101" charset="-122"/>
              </a:rPr>
              <a:t>大将军邓骘奇其才，累召不应。 </a:t>
            </a:r>
            <a:endParaRPr lang="zh-CN" altLang="en-US" sz="2800" b="1">
              <a:solidFill>
                <a:srgbClr val="00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2971800" y="4953000"/>
            <a:ext cx="5943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质朴、超逸、不慕名利　洁身自好</a:t>
            </a:r>
            <a:endParaRPr lang="zh-CN" altLang="en-US" sz="28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59" name="文本框 20488"/>
          <p:cNvSpPr txBox="1"/>
          <p:nvPr/>
        </p:nvSpPr>
        <p:spPr>
          <a:xfrm>
            <a:off x="685800" y="914400"/>
            <a:ext cx="597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3300"/>
                </a:solidFill>
                <a:latin typeface="华文仿宋" panose="02010600040101010101" charset="-122"/>
                <a:ea typeface="华文仿宋" panose="02010600040101010101" charset="-122"/>
              </a:rPr>
              <a:t>入京师，观太学，遂通五经，贯六艺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 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685800" y="1524000"/>
            <a:ext cx="20859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求学经历</a:t>
            </a:r>
            <a:endParaRPr lang="zh-CN" altLang="en-US" sz="28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3962400" y="1447800"/>
            <a:ext cx="22653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学识渊博</a:t>
            </a:r>
            <a:endParaRPr lang="zh-CN" altLang="en-US" sz="28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62" name="文本框 20491"/>
          <p:cNvSpPr txBox="1"/>
          <p:nvPr/>
        </p:nvSpPr>
        <p:spPr>
          <a:xfrm>
            <a:off x="3255963" y="476250"/>
            <a:ext cx="51323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 eaLnBrk="0" hangingPunct="0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8" grpId="0"/>
      <p:bldP spid="20490" grpId="0"/>
      <p:bldP spid="2049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1506"/>
          <p:cNvSpPr/>
          <p:nvPr/>
        </p:nvSpPr>
        <p:spPr>
          <a:xfrm>
            <a:off x="457200" y="388938"/>
            <a:ext cx="8229600" cy="1114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>
              <a:lnSpc>
                <a:spcPct val="120000"/>
              </a:lnSpc>
            </a:pP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　　衡善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机巧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，尤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致思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于天文阴阳历算。安帝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雅闻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衡善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术学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，公车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特征拜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郎中，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再迁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为太史令。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685800" y="1795463"/>
            <a:ext cx="80010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机巧：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指器械方面制造的巧妙。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致思：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用心思。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雅闻：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常听说。雅，素常。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术学：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关于术数方面的学问，指天文、历算等。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特征：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特地征召。今：事物的特点、征象、标志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拜：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任命   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再迁：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两次迁升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331788" y="4167188"/>
            <a:ext cx="8480425" cy="180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张衡擅长机械方面制造的技巧，尤其用心于天</a:t>
            </a:r>
            <a:endParaRPr lang="zh-CN" altLang="en-US" sz="28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文、气象和历法</a:t>
            </a:r>
            <a:r>
              <a:rPr lang="en-US" altLang="x-none" sz="2800" b="1" err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的推算。汉安帝常听说张衡精通</a:t>
            </a:r>
            <a:endParaRPr lang="en-US" altLang="x-none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天文、历法等术数方面的学问，公</a:t>
            </a:r>
            <a:r>
              <a:rPr lang="en-US" altLang="x-none" sz="2800" b="1" err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车特地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征召，任命</a:t>
            </a:r>
            <a:endParaRPr lang="zh-CN" altLang="en-US" sz="28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他为郎中，两次迁升后，做了太史令。 </a:t>
            </a:r>
            <a:endParaRPr lang="zh-CN" altLang="en-US" sz="28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矩形 22530"/>
          <p:cNvSpPr/>
          <p:nvPr/>
        </p:nvSpPr>
        <p:spPr>
          <a:xfrm>
            <a:off x="533400" y="1690688"/>
            <a:ext cx="833437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研核：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研究考验。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妙尽璇机之正：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精妙地研究透了测天仪器的道理。璇机，玉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饰的测天仪器。也写作“ 璇玑”。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正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，形容词作名词，正确的道理。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作：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制造。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灵宪算、罔论：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《灵宪》，历法书。《算罔论》，算术书。</a:t>
            </a:r>
            <a:endParaRPr lang="en-US" altLang="zh-CN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言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：论述。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5602" name="矩形 22531"/>
          <p:cNvSpPr/>
          <p:nvPr/>
        </p:nvSpPr>
        <p:spPr>
          <a:xfrm>
            <a:off x="646113" y="762000"/>
            <a:ext cx="7735887" cy="955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遂乃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研核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阴阳，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妙尽璇机之正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作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浑天仪，著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eaLnBrk="0" hangingPunct="0"/>
            <a:r>
              <a:rPr lang="en-US" altLang="zh-CN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灵宪</a:t>
            </a:r>
            <a:r>
              <a:rPr lang="en-US" altLang="zh-CN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》《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算罔论</a:t>
            </a:r>
            <a:r>
              <a:rPr lang="en-US" altLang="zh-CN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言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甚详明。</a:t>
            </a:r>
            <a:r>
              <a:rPr lang="zh-CN" altLang="en-US" sz="2800"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457200" y="4343400"/>
            <a:ext cx="8305800" cy="180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于是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他精心研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究、考察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了天文、气象和历法诸科学问，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精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妙而透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彻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地研究出天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仪器的原理，制造了浑天仪，写了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灵宪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算罔论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等论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著，论述十分详尽明白。 </a:t>
            </a:r>
            <a:endParaRPr lang="zh-CN" altLang="en-US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3554" descr="07012909251347"/>
          <p:cNvPicPr>
            <a:picLocks noChangeAspect="1"/>
          </p:cNvPicPr>
          <p:nvPr/>
        </p:nvPicPr>
        <p:blipFill>
          <a:blip r:embed="rId1"/>
          <a:srcRect l="21234" r="6168"/>
          <a:stretch>
            <a:fillRect/>
          </a:stretch>
        </p:blipFill>
        <p:spPr>
          <a:xfrm>
            <a:off x="685800" y="838200"/>
            <a:ext cx="3429000" cy="3043238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56" name="矩形 23555"/>
          <p:cNvSpPr/>
          <p:nvPr/>
        </p:nvSpPr>
        <p:spPr>
          <a:xfrm>
            <a:off x="500698" y="1842929"/>
            <a:ext cx="8323580" cy="3992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                          本段主要介绍了张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                 衡在科学上的成就，包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                 括科学发明和理论著作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                     两部分。张衡上通天文，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                            下穷地理，精于历算，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擅于机械，在天文、数学、地理、气象、机械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制造方面都有卓越的成就，在文学、绘画、诗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赋方面也成绩斐然。”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6627" name="文本框 23556"/>
          <p:cNvSpPr txBox="1"/>
          <p:nvPr/>
        </p:nvSpPr>
        <p:spPr>
          <a:xfrm>
            <a:off x="4953000" y="762000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200" b="1" u="sng">
                <a:latin typeface="Arial" panose="020B0604020202020204" pitchFamily="34" charset="0"/>
                <a:ea typeface="华文新魏" panose="02010800040101010101" pitchFamily="2" charset="-122"/>
              </a:rPr>
              <a:t>第二自然段小结</a:t>
            </a:r>
            <a:endParaRPr lang="zh-CN" altLang="en-US" sz="3200" b="1" u="sng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4578"/>
          <p:cNvSpPr/>
          <p:nvPr/>
        </p:nvSpPr>
        <p:spPr>
          <a:xfrm>
            <a:off x="685800" y="528638"/>
            <a:ext cx="7848600" cy="955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　　顺帝初，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再转复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为太史令。衡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不慕当世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，所居之官辄积年不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徙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。自去史职，五载复还。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685800" y="1674813"/>
            <a:ext cx="80010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再转：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转任两次。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复：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又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不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慕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当世：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不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趋附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当时的权贵。当世，指权臣大官。</a:t>
            </a:r>
            <a:endParaRPr lang="en-US" altLang="zh-CN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所居之官：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他担任的官职     </a:t>
            </a:r>
            <a:r>
              <a:rPr lang="zh-CN" altLang="en-US" sz="20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辄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：就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徙：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迁升，提拔。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457200" y="3271838"/>
            <a:ext cx="8208963" cy="16891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（汉）顺帝初年，（张衡）又两次转任，又做了太史令之职。张衡不趋附当时的那些达官显贵，他所担任的官职，总是多年得不到提升。自他从太史令上离任后，过了五年，又回到这里。。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457200" y="4816475"/>
            <a:ext cx="8208963" cy="16748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>
                <a:solidFill>
                  <a:srgbClr val="008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第三段内容小结：</a:t>
            </a: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“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衡不慕当世，所居之官辄积年不徙。”正因他不想握权柄以抬高地位，居高官以谋私利，不把学问当做沽名之具、钓利之饵、登官之梯，才能有时间和精力在科学上做出这样伟大的成绩。 </a:t>
            </a:r>
            <a:endParaRPr lang="zh-CN" altLang="en-US" sz="24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25602"/>
          <p:cNvSpPr/>
          <p:nvPr/>
        </p:nvSpPr>
        <p:spPr>
          <a:xfrm>
            <a:off x="533400" y="292100"/>
            <a:ext cx="8207375" cy="955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　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　阳嘉元年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复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造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候风地动仪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。以精铜铸成，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员</a:t>
            </a:r>
            <a:endParaRPr lang="zh-CN" altLang="en-US" sz="2400" b="1">
              <a:solidFill>
                <a:srgbClr val="FF00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径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八尺，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合盖隆起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，形似酒尊，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饰以篆文山龟鸟兽之形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533400" y="1312863"/>
            <a:ext cx="8286750" cy="3413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复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en-US" altLang="x-none" sz="2400" b="1" err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候风地动仪：</a:t>
            </a:r>
            <a:r>
              <a:rPr lang="en-US" altLang="x-none" sz="2400" b="1" err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一种测验地震的仪器。也有人说这是两种仪器，一是测验风向的候风仪，一是测验地震的地动仪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en-US" altLang="x-none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员径：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即圆的直径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en-US" altLang="x-none" sz="2400" b="1" err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员，通“圆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”。</a:t>
            </a:r>
            <a:endParaRPr lang="en-US" altLang="x-none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合盖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隆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起：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上下两部分相合盖住，中央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凸起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en-US" altLang="zh-CN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尊：通“樽”，古代酒器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饰以篆文山龟鸟兽之形：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以篆文山龟鸟兽之形饰，介宾后置。篆文，古义</a:t>
            </a:r>
            <a:r>
              <a:rPr lang="zh-CN" altLang="en-US" sz="32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篆，篆文。文，通“纹”，花纹  今义：汉字的一种书体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685800" y="4724400"/>
            <a:ext cx="8305800" cy="16144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（顺帝）阳嘉元年，（ 张衡）又制造了候风地动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仪</a:t>
            </a:r>
            <a:r>
              <a:rPr lang="zh-CN" altLang="en-US" sz="20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。（这种候风地动仪）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是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用纯铜铸造的，直径有八尺，上下两部分相合盖住，中央凸起，样子像个大酒樽。外面用篆体文字和山、龟、鸟、兽的图案装饰。</a:t>
            </a:r>
            <a:endParaRPr lang="zh-CN" altLang="en-US" sz="24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26626"/>
          <p:cNvSpPr/>
          <p:nvPr/>
        </p:nvSpPr>
        <p:spPr>
          <a:xfrm>
            <a:off x="647700" y="452438"/>
            <a:ext cx="8496300" cy="1382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中有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都柱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傍行八道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施关发机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。外有八龙，首衔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铜丸，下有蟾蜍，张口承之。其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牙机巧制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，皆隐在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尊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中，覆盖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周密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无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际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647700" y="1828800"/>
            <a:ext cx="8001000" cy="2651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都柱：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粗大的铜柱。都，大，读dū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傍行八道：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傍，通“旁”，周围。周围伸出八条滑道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施关发机：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设置关键（用来）拨动机件。关，枢纽、关键。发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</a:t>
            </a:r>
            <a:r>
              <a:rPr lang="en-US" altLang="x-none" sz="2400" b="1" err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拨动</a:t>
            </a:r>
            <a:r>
              <a:rPr lang="en-US" altLang="x-none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en-US" altLang="x-none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尊：通“樽”，酒杯，此处指酒樽形的仪器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周密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：古：四周严密，今：周到细致。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际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缝隙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317500" y="4478338"/>
            <a:ext cx="8185150" cy="2041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　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内部中央有根粗大的铜柱，铜柱周围伸出八条滑道，设置关键，（用来）拨动机件。外面有八条铜龙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，每个龙口里都衔着一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枚铜丸，（龙头）下面各有一个蛤蟆，张着嘴巴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，正可接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住龙口吐出的铜丸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，那些枢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纽和机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件的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巧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妙构造，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都隐藏在酒樽形的仪器中，覆盖严密得没有一点缝隙。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矩形 27650"/>
          <p:cNvSpPr/>
          <p:nvPr/>
        </p:nvSpPr>
        <p:spPr>
          <a:xfrm>
            <a:off x="457200" y="2041525"/>
            <a:ext cx="8332788" cy="1981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振：通“震”    </a:t>
            </a:r>
            <a:r>
              <a:rPr lang="zh-CN" altLang="en-US" sz="20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机发吐丸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：机关发动，龙口吐出铜丸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激扬：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古：此处指清脆响亮。今：激动昂扬或激励使振作起来。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方面：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古：方向。今：事情或事物的一面。</a:t>
            </a: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验之以事：</a:t>
            </a:r>
            <a:r>
              <a:rPr lang="zh-CN" altLang="en-US" sz="20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用事实来检验。</a:t>
            </a:r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合契若神</a:t>
            </a:r>
            <a:r>
              <a:rPr lang="zh-CN" altLang="en-US" sz="20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：（彼此）符合，（灵验）如神。</a:t>
            </a:r>
            <a:r>
              <a:rPr lang="zh-CN" altLang="en-US" sz="20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合契</a:t>
            </a:r>
            <a:r>
              <a:rPr lang="zh-CN" altLang="en-US" sz="20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，符合、相合。</a:t>
            </a:r>
            <a:r>
              <a:rPr lang="zh-CN" altLang="en-US" sz="2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未之有也：</a:t>
            </a:r>
            <a:r>
              <a:rPr lang="zh-CN" altLang="en-US" sz="2000" b="1" dirty="0">
                <a:latin typeface="华文仿宋" panose="02010600040101010101" charset="-122"/>
                <a:ea typeface="华文仿宋" panose="02010600040101010101" charset="-122"/>
              </a:rPr>
              <a:t>未有之也，宾语前置句。</a:t>
            </a:r>
            <a:r>
              <a:rPr lang="zh-CN" altLang="en-US" sz="20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从来没有这件事。之，代词，指上文所说的候风地动仪巧妙灵验这件事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 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0722" name="矩形 27651"/>
          <p:cNvSpPr/>
          <p:nvPr/>
        </p:nvSpPr>
        <p:spPr>
          <a:xfrm>
            <a:off x="457200" y="228600"/>
            <a:ext cx="8447088" cy="1809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如有地动，尊则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振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龙，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机发吐丸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，而蟾蜍衔之。振声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激扬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，伺者因此觉知。虽一龙发机，而七首不动，寻其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方面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，乃知震之所在。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验之以事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合契若神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。自书典所记，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未之有也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292100" y="4022725"/>
            <a:ext cx="8305800" cy="2647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fontAlgn="base"/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    如果发生地震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，酒樽就震动铜龙，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机关发动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，龙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口吐出铜丸，下面的蛤蟆就把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它衔住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。（铜丸）震击的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声音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清脆响亮，守候仪器的人因此知道发生了地震。（地震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发生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时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）如果一条铜龙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的机关发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动了，而另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外七个龙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头不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动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，循着龙头的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方向，就能知道地震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的方位。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用实际发生的地震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来验证仪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器，彼此完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全符合，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灵验如神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anose="03000509000000000000" charset="-122"/>
                <a:ea typeface="方正启体简体" panose="03000509000000000000" charset="-122"/>
                <a:cs typeface="+mn-ea"/>
              </a:rPr>
              <a:t>。从有书典记录以来，从来没有这件事情。</a:t>
            </a:r>
            <a:endParaRPr lang="zh-CN" altLang="en-US" sz="2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5263" y="965200"/>
            <a:ext cx="8726487" cy="4697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304800">
              <a:lnSpc>
                <a:spcPct val="12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前四史：司马迁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史记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、班固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汉书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、范晔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后汉书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、陈寿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三国志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en-US" altLang="zh-CN" sz="2800" b="1" u="sng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后汉书</a:t>
            </a: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是一部记载东汉历史的</a:t>
            </a:r>
            <a:r>
              <a:rPr lang="zh-CN" altLang="en-US" sz="2800" b="1" u="sng">
                <a:solidFill>
                  <a:srgbClr val="46999D"/>
                </a:solidFill>
                <a:latin typeface="华文仿宋" panose="02010600040101010101" charset="-122"/>
                <a:ea typeface="华文仿宋" panose="02010600040101010101" charset="-122"/>
              </a:rPr>
              <a:t>纪传体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hlinkClick r:id="rId1"/>
              </a:rPr>
              <a:t>史书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史记</a:t>
            </a: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：由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hlinkClick r:id="rId2"/>
              </a:rPr>
              <a:t>司马迁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撰写的中国</a:t>
            </a:r>
            <a:r>
              <a:rPr lang="zh-CN" altLang="en-US" sz="2800" b="1" u="sng">
                <a:solidFill>
                  <a:srgbClr val="46999D"/>
                </a:solidFill>
                <a:latin typeface="华文仿宋" panose="02010600040101010101" charset="-122"/>
                <a:ea typeface="华文仿宋" panose="02010600040101010101" charset="-122"/>
              </a:rPr>
              <a:t>第一部纪传体通史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汉书</a:t>
            </a: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汉书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，又称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前汉书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，由我国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hlinkClick r:id="rId3"/>
              </a:rPr>
              <a:t>东汉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时期的历史学家</a:t>
            </a: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hlinkClick r:id="rId4"/>
              </a:rPr>
              <a:t>班固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编撰，是中国</a:t>
            </a:r>
            <a:r>
              <a:rPr lang="zh-CN" altLang="en-US" sz="2800" b="1" u="sng">
                <a:solidFill>
                  <a:srgbClr val="46999D"/>
                </a:solidFill>
                <a:latin typeface="华文仿宋" panose="02010600040101010101" charset="-122"/>
                <a:ea typeface="华文仿宋" panose="02010600040101010101" charset="-122"/>
              </a:rPr>
              <a:t>第一部纪传体断代史。</a:t>
            </a:r>
            <a:endParaRPr lang="zh-CN" altLang="en-US" sz="2800" b="1" u="sng">
              <a:solidFill>
                <a:srgbClr val="46999D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30480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三国志</a:t>
            </a:r>
            <a:r>
              <a:rPr lang="en-US" altLang="zh-CN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：西晋</a:t>
            </a:r>
            <a:r>
              <a:rPr lang="zh-CN" altLang="en-US" sz="2800" b="1" u="sng">
                <a:solidFill>
                  <a:srgbClr val="46999D"/>
                </a:solidFill>
                <a:latin typeface="华文仿宋" panose="02010600040101010101" charset="-122"/>
                <a:ea typeface="华文仿宋" panose="02010600040101010101" charset="-122"/>
              </a:rPr>
              <a:t>陈寿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编写的一部主要记载魏、蜀、吴三国鼎立时期的</a:t>
            </a:r>
            <a:r>
              <a:rPr lang="zh-CN" altLang="en-US" sz="2800" b="1" u="sng">
                <a:solidFill>
                  <a:srgbClr val="46999D"/>
                </a:solidFill>
                <a:latin typeface="华文仿宋" panose="02010600040101010101" charset="-122"/>
                <a:ea typeface="华文仿宋" panose="02010600040101010101" charset="-122"/>
              </a:rPr>
              <a:t>纪传体国别史</a:t>
            </a: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en-US" altLang="zh-CN" sz="28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矩形 28674"/>
          <p:cNvSpPr/>
          <p:nvPr/>
        </p:nvSpPr>
        <p:spPr>
          <a:xfrm>
            <a:off x="673100" y="1941513"/>
            <a:ext cx="75438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地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：指洛阳</a:t>
            </a:r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咸：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都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无征：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没有应验。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驿：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这里指驿站上传送文书的人。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陇西：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汉朝郡名，在今甘肃兰州、临洮、陇西一带。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地动：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地震</a:t>
            </a:r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所从方起：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从哪个方向发生。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1746" name="矩形 28675"/>
          <p:cNvSpPr/>
          <p:nvPr/>
        </p:nvSpPr>
        <p:spPr>
          <a:xfrm>
            <a:off x="514350" y="366713"/>
            <a:ext cx="8229600" cy="1382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　尝一龙机发而</a:t>
            </a:r>
            <a:r>
              <a:rPr lang="zh-CN" altLang="en-US" sz="2800" b="1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地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不觉动，京师学者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咸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怪其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无征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。后数日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驿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至，果地震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陇西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，于是皆服其妙。自此以后，乃令史官记地动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所从方起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8677" name="矩形 28676"/>
          <p:cNvSpPr/>
          <p:nvPr/>
        </p:nvSpPr>
        <p:spPr>
          <a:xfrm>
            <a:off x="381000" y="4100513"/>
            <a:ext cx="8362950" cy="1981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曾有一次，一条龙的机关发动了，可是（洛阳）并没有感到地震，京城里的学者都责怪地动仪不灵验。几天后，驿站上传送文书的人来了，证明果然在陇西地区发生了地震，于是全都叹服它的奇妙。从此以后，（朝廷）就责成史官（根据地动仪），记载每次地震发生的方位。 </a:t>
            </a:r>
            <a:endParaRPr lang="zh-CN" altLang="en-US" sz="2400" b="1" dirty="0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29698" descr="地动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209800"/>
            <a:ext cx="3214688" cy="374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29699"/>
          <p:cNvSpPr txBox="1"/>
          <p:nvPr/>
        </p:nvSpPr>
        <p:spPr>
          <a:xfrm>
            <a:off x="304800" y="2438400"/>
            <a:ext cx="854075" cy="3200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4400" b="1">
                <a:solidFill>
                  <a:srgbClr val="CC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候风地动仪</a:t>
            </a:r>
            <a:endParaRPr lang="zh-CN" altLang="en-US" sz="4400" b="1">
              <a:solidFill>
                <a:srgbClr val="CC66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4876800" y="2057400"/>
            <a:ext cx="2779713" cy="4187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以精铜铸成，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员径八尺，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合盖隆起，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形似酒尊，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饰以篆文山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龟鸟兽之形。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4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9702" name="矩形标注 29701"/>
          <p:cNvSpPr/>
          <p:nvPr/>
        </p:nvSpPr>
        <p:spPr>
          <a:xfrm>
            <a:off x="7696200" y="1905000"/>
            <a:ext cx="1143000" cy="641350"/>
          </a:xfrm>
          <a:prstGeom prst="wedgeRectCallout">
            <a:avLst>
              <a:gd name="adj1" fmla="val -102083"/>
              <a:gd name="adj2" fmla="val 4801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质地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3" name="矩形标注 29702"/>
          <p:cNvSpPr/>
          <p:nvPr/>
        </p:nvSpPr>
        <p:spPr>
          <a:xfrm>
            <a:off x="7620000" y="3429000"/>
            <a:ext cx="1219200" cy="641350"/>
          </a:xfrm>
          <a:prstGeom prst="wedgeRectCallout">
            <a:avLst>
              <a:gd name="adj1" fmla="val -130208"/>
              <a:gd name="adj2" fmla="val 115843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外形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4" name="矩形标注 29703"/>
          <p:cNvSpPr/>
          <p:nvPr/>
        </p:nvSpPr>
        <p:spPr>
          <a:xfrm>
            <a:off x="7620000" y="4800600"/>
            <a:ext cx="1219200" cy="641350"/>
          </a:xfrm>
          <a:prstGeom prst="wedgeRectCallout">
            <a:avLst>
              <a:gd name="adj1" fmla="val -100130"/>
              <a:gd name="adj2" fmla="val 75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雕饰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5" name="矩形 29704"/>
          <p:cNvSpPr/>
          <p:nvPr/>
        </p:nvSpPr>
        <p:spPr>
          <a:xfrm>
            <a:off x="-103187" y="411163"/>
            <a:ext cx="8942387" cy="14335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 algn="ctr"/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第四段内容小结：</a:t>
            </a: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段着重介绍了能代表其成就的候风地动仪，重点介绍候风地动仪的结构和功用。“地震陇西”一事用力地证明了候风地动仪的神奇功用。 </a:t>
            </a:r>
            <a:endParaRPr lang="zh-CN" altLang="en-US" sz="28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 bldLvl="0" animBg="1"/>
      <p:bldP spid="29703" grpId="0" bldLvl="0" animBg="1"/>
      <p:bldP spid="29704" grpId="0" bldLvl="0" animBg="1"/>
      <p:bldP spid="297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30722" descr="地动仪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762000"/>
            <a:ext cx="5029200" cy="466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30723"/>
          <p:cNvSpPr txBox="1"/>
          <p:nvPr/>
        </p:nvSpPr>
        <p:spPr>
          <a:xfrm>
            <a:off x="833438" y="5516563"/>
            <a:ext cx="46593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候风地动仪之构造示意图</a:t>
            </a:r>
            <a:endParaRPr lang="zh-CN" altLang="en-US" sz="32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3795" name="文本框 30724"/>
          <p:cNvSpPr txBox="1"/>
          <p:nvPr/>
        </p:nvSpPr>
        <p:spPr>
          <a:xfrm>
            <a:off x="5867400" y="533400"/>
            <a:ext cx="2376488" cy="5649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中有都柱，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傍行八道，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施关发机。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外有八龙，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首衔铜丸，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下有蟾蜍，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张口承之。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其牙机巧制，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皆隐在尊中，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覆盖周密无际。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en-US" altLang="zh-CN" sz="2800" b="1">
                <a:latin typeface="方正启体简体" panose="03000509000000000000" charset="-122"/>
                <a:ea typeface="方正启体简体" panose="03000509000000000000" charset="-122"/>
              </a:rPr>
              <a:t>……</a:t>
            </a:r>
            <a:endParaRPr lang="en-US" altLang="zh-CN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验之以事，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 algn="ctr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合契若神。 </a:t>
            </a:r>
            <a:endParaRPr lang="zh-CN" altLang="en-US" sz="24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pic>
        <p:nvPicPr>
          <p:cNvPr id="30726" name="图片 30725" descr="earthi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38200"/>
            <a:ext cx="48006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30726" descr="earthh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838200"/>
            <a:ext cx="48006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图片 30727" descr="STAR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209800"/>
            <a:ext cx="315913" cy="31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右大括号 30728"/>
          <p:cNvSpPr/>
          <p:nvPr/>
        </p:nvSpPr>
        <p:spPr>
          <a:xfrm rot="11190">
            <a:off x="8077200" y="762000"/>
            <a:ext cx="230188" cy="4495800"/>
          </a:xfrm>
          <a:prstGeom prst="rightBrace">
            <a:avLst>
              <a:gd name="adj1" fmla="val 162487"/>
              <a:gd name="adj2" fmla="val 50000"/>
            </a:avLst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文本框 30729"/>
          <p:cNvSpPr txBox="1"/>
          <p:nvPr/>
        </p:nvSpPr>
        <p:spPr>
          <a:xfrm>
            <a:off x="8305800" y="1905000"/>
            <a:ext cx="54927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31" name="文本框 30730"/>
          <p:cNvSpPr txBox="1"/>
          <p:nvPr/>
        </p:nvSpPr>
        <p:spPr>
          <a:xfrm>
            <a:off x="8229600" y="1524000"/>
            <a:ext cx="671513" cy="2667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/>
            <a:r>
              <a:rPr lang="zh-CN" altLang="en-US" sz="3200" b="1">
                <a:solidFill>
                  <a:srgbClr val="CC3300"/>
                </a:solidFill>
                <a:latin typeface="华文仿宋" panose="02010600040101010101" charset="-122"/>
                <a:ea typeface="华文仿宋" panose="02010600040101010101" charset="-122"/>
              </a:rPr>
              <a:t>内部机械构造</a:t>
            </a:r>
            <a:endParaRPr lang="zh-CN" altLang="en-US" sz="3200" b="1">
              <a:solidFill>
                <a:srgbClr val="CC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3802" name="文本框 30731"/>
          <p:cNvSpPr txBox="1"/>
          <p:nvPr/>
        </p:nvSpPr>
        <p:spPr>
          <a:xfrm>
            <a:off x="5940425" y="692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bldLvl="0" animBg="1"/>
      <p:bldP spid="307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31746"/>
          <p:cNvSpPr/>
          <p:nvPr/>
        </p:nvSpPr>
        <p:spPr>
          <a:xfrm>
            <a:off x="774700" y="1649413"/>
            <a:ext cx="7239000" cy="228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权移于下：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中央权力向下转移  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疏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：古代臣子上给皇帝的奏章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陈事：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陈述事情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帷幄：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这里指皇宫。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讽议左右：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在皇帝的左右，对国家的政事提出意见。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疾恶：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痛恨。  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目之：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给他递眼色。目，名做动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诡对：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不用实话对答。 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4818" name="矩形 31747"/>
          <p:cNvSpPr/>
          <p:nvPr/>
        </p:nvSpPr>
        <p:spPr>
          <a:xfrm>
            <a:off x="609600" y="277813"/>
            <a:ext cx="8153400" cy="1382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　时政事渐损，权移于下，衡因上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疏</a:t>
            </a:r>
            <a:r>
              <a:rPr lang="zh-CN" altLang="en-US" sz="2800" b="1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陈事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。后迁侍中，帝引在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帷幄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讽议左右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。尝问天下所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疾恶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者。宦官惧其毁己，皆共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目之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，衡乃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诡对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而出。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457200" y="4035425"/>
            <a:ext cx="8305800" cy="23447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当时，国家政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治越来越腐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败，中央权利向下转移，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张衡于是给皇帝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上书陈述关于政事的意见。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后来张衡升任侍中，顺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帝让他进入皇宫，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在自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己身边对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国家的政事提出意见。顺帝曾经询问张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衡谁是被天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下所痛恨的人。宦官们害怕他说自己的坏话，都给他使眼色，张衡便用一些不易捉摸的话回答后出来了。 </a:t>
            </a:r>
            <a:endParaRPr lang="zh-CN" altLang="en-US" sz="24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矩形 32770"/>
          <p:cNvSpPr/>
          <p:nvPr/>
        </p:nvSpPr>
        <p:spPr>
          <a:xfrm>
            <a:off x="381000" y="1514475"/>
            <a:ext cx="8569325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阉竖：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对宦官的蔑称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为其患：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成为他们的祸患。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为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：成为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图身之事：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图谋自身安全的事。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吉凶倚伏：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祸福相因。出</a:t>
            </a:r>
            <a:r>
              <a:rPr lang="en-US" altLang="zh-CN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老子</a:t>
            </a:r>
            <a:r>
              <a:rPr lang="en-US" altLang="zh-CN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：祸兮福所倚，福兮祸所伏。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幽微难明：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幽深微妙，难以看清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zh-CN" altLang="en-US" sz="2400" b="1" dirty="0">
                <a:solidFill>
                  <a:srgbClr val="FF33CC"/>
                </a:solidFill>
                <a:latin typeface="华文仿宋" panose="02010600040101010101" charset="-122"/>
                <a:ea typeface="华文仿宋" panose="02010600040101010101" charset="-122"/>
              </a:rPr>
              <a:t>幽：幽深。微：微妙。</a:t>
            </a:r>
            <a:endParaRPr lang="zh-CN" altLang="en-US" sz="2400" b="1" dirty="0">
              <a:solidFill>
                <a:srgbClr val="FF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33CC"/>
                </a:solidFill>
                <a:latin typeface="华文仿宋" panose="02010600040101010101" charset="-122"/>
                <a:ea typeface="华文仿宋" panose="02010600040101010101" charset="-122"/>
              </a:rPr>
              <a:t>明：看清楚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宣寄情志：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表达和寄托自己的情意。 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5842" name="矩形 32771"/>
          <p:cNvSpPr/>
          <p:nvPr/>
        </p:nvSpPr>
        <p:spPr>
          <a:xfrm>
            <a:off x="381000" y="457200"/>
            <a:ext cx="8569325" cy="955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阉竖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恐终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为其患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，遂共谗之。衡常思图身之事，以为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吉凶倚伏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幽微难明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，乃作</a:t>
            </a:r>
            <a:r>
              <a:rPr lang="en-US" altLang="zh-CN" sz="2800" b="1"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思玄赋</a:t>
            </a:r>
            <a:r>
              <a:rPr lang="en-US" altLang="zh-CN" sz="2800" b="1"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宣寄情志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。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228600" y="4038600"/>
            <a:ext cx="8424863" cy="180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这</a:t>
            </a:r>
            <a:r>
              <a:rPr lang="zh-CN" altLang="en-US" sz="28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些宦官还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是担心张衡终究会成为他们的祸害，于是就群起而毁谤张衡。张衡也常考虑自身安全的事，认为祸福相因，幽深微妙，难以知道。于是作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思玄赋</a:t>
            </a:r>
            <a:r>
              <a:rPr lang="en-US" altLang="zh-CN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来抒发和寄托自己的感情志趣。 </a:t>
            </a:r>
            <a:endParaRPr lang="zh-CN" altLang="en-US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矩形 33794"/>
          <p:cNvSpPr/>
          <p:nvPr/>
        </p:nvSpPr>
        <p:spPr>
          <a:xfrm>
            <a:off x="381000" y="1176338"/>
            <a:ext cx="8496300" cy="43561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>
              <a:lnSpc>
                <a:spcPct val="14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第五段内容小结：</a:t>
            </a: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张衡不仅在科学、文学等方面有着突出的成就，在政治方面也有着杰出的才干，面对“时政事渐损，权移于下”的状况，他挺身而出“ 因上疏陈事”“ 讽议左右”向皇上直言进谏，弹劾奸佞，努力剪除奸徒丑类。然而，官场的黑暗，使他难施手脚，只好借</a:t>
            </a:r>
            <a:r>
              <a:rPr lang="en-US" altLang="zh-CN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思玄赋</a:t>
            </a:r>
            <a:r>
              <a:rPr lang="en-US" altLang="zh-CN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来抒发和寄托自己的感情。另一方面也表现了他的心思细密，小心谨慎。 </a:t>
            </a:r>
            <a:endParaRPr lang="zh-CN" altLang="en-US" sz="28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34818"/>
          <p:cNvSpPr/>
          <p:nvPr/>
        </p:nvSpPr>
        <p:spPr>
          <a:xfrm>
            <a:off x="457200" y="147638"/>
            <a:ext cx="8458200" cy="1320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　　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永和初，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出为河间相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。时国王骄奢，不遵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典宪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；又多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豪右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，共为不轨。衡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下车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治威严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，整法度，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阴知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奸党名姓，一时收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禽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，上下肃然，称为</a:t>
            </a:r>
            <a:r>
              <a:rPr lang="zh-CN" altLang="en-US" sz="24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政理</a:t>
            </a:r>
            <a:r>
              <a:rPr lang="zh-CN" altLang="en-US" sz="2400" b="1">
                <a:latin typeface="方正启体简体" panose="03000509000000000000" charset="-122"/>
                <a:ea typeface="方正启体简体" panose="03000509000000000000" charset="-122"/>
              </a:rPr>
              <a:t>。</a:t>
            </a:r>
            <a:r>
              <a:rPr lang="zh-CN" altLang="en-US" sz="2800" b="1"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536575" y="1462088"/>
            <a:ext cx="8299450" cy="29257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出为河间相：</a:t>
            </a:r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出京做河间王（刘政）的相。出：离开（朝廷）</a:t>
            </a:r>
            <a:r>
              <a:rPr lang="zh-CN" altLang="en-US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典宪：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典章法制。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豪右：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豪族大户。右，右族，即豪族。秦汉时，豪族住在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      城市的右边，故称“豪右”。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下车：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指官吏初到任。今：从车上下来    </a:t>
            </a:r>
            <a:endParaRPr lang="en-US" altLang="zh-CN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治威严：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治理严厉。治，治理。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阴知：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暗中查知。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禽：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通“擒” ，抓起来    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政理：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政治清明。 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342900" y="4386263"/>
            <a:ext cx="8458200" cy="2406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（顺帝）永和初年，张衡被调出京城，去当河间王刘政的相国。当时河间王骄横奢侈，不遵守法令制度；（河间地区）又有很多豪门大户，和刘政一道胡作非为，张衡一到任就治理严厉，整顿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法令制度，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暗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中查知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一些奸党分子的姓名，一下子全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都逮捕、拘押起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来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，于是官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民上下</a:t>
            </a:r>
            <a:r>
              <a:rPr lang="zh-CN" altLang="en-US" sz="24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都敬畏恭顺，</a:t>
            </a:r>
            <a:r>
              <a:rPr lang="zh-CN" altLang="en-US" sz="24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赞颂河间地区政治清明。</a:t>
            </a:r>
            <a:r>
              <a:rPr lang="zh-CN" altLang="en-US" sz="28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35842"/>
          <p:cNvSpPr/>
          <p:nvPr/>
        </p:nvSpPr>
        <p:spPr>
          <a:xfrm>
            <a:off x="685800" y="838200"/>
            <a:ext cx="8077200" cy="1260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视事</a:t>
            </a: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三年，上书</a:t>
            </a:r>
            <a:r>
              <a:rPr lang="zh-CN" altLang="en-US" sz="3200" b="1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乞骸骨</a:t>
            </a: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征拜</a:t>
            </a: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尚书。年六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200" b="1">
                <a:latin typeface="方正启体简体" panose="03000509000000000000" charset="-122"/>
                <a:ea typeface="方正启体简体" panose="03000509000000000000" charset="-122"/>
              </a:rPr>
              <a:t>十二，永和四年卒。 </a:t>
            </a:r>
            <a:endParaRPr lang="zh-CN" altLang="en-US" sz="32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809625" y="2259013"/>
            <a:ext cx="7829550" cy="1698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视事：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这里指官员到职工作。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乞骸骨：</a:t>
            </a: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封建社会，大臣年老了请求辞职为“乞骸骨”，</a:t>
            </a:r>
            <a:endParaRPr lang="zh-CN" altLang="en-US" sz="2400" b="1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400" b="1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        意思是请求赐还自己的身体，回家乡</a:t>
            </a:r>
            <a:r>
              <a:rPr lang="zh-CN" altLang="en-US" sz="24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去。</a:t>
            </a:r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征拜：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征召授予官职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323850" y="4152900"/>
            <a:ext cx="8496300" cy="1701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张</a:t>
            </a:r>
            <a:r>
              <a:rPr lang="zh-CN" altLang="en-US" sz="32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衡在河间相位上任职三年，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就向朝廷上书，请求辞职告老还乡，朝廷</a:t>
            </a:r>
            <a:r>
              <a:rPr lang="zh-CN" altLang="en-US" sz="32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却任命他为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尚书。（张衡</a:t>
            </a:r>
            <a:r>
              <a:rPr lang="zh-CN" altLang="en-US" sz="32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）六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十二岁</a:t>
            </a:r>
            <a:r>
              <a:rPr lang="zh-CN" altLang="en-US" sz="32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，于顺帝永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和四</a:t>
            </a:r>
            <a:r>
              <a:rPr lang="zh-CN" altLang="en-US" sz="3200" b="1" dirty="0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年去世。</a:t>
            </a:r>
            <a:r>
              <a:rPr lang="zh-CN" altLang="en-US" sz="3200" b="1">
                <a:solidFill>
                  <a:srgbClr val="0000FF"/>
                </a:solidFill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3200" b="1">
              <a:solidFill>
                <a:srgbClr val="0000FF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文本框 36866"/>
          <p:cNvSpPr txBox="1"/>
          <p:nvPr/>
        </p:nvSpPr>
        <p:spPr>
          <a:xfrm>
            <a:off x="381000" y="3429000"/>
            <a:ext cx="6551613" cy="180975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        </a:t>
            </a:r>
            <a:r>
              <a:rPr lang="zh-CN" altLang="en-US" sz="2800" b="1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永和初，出为河间相。时国王骄奢，不遵典宪；又多豪右，共为不轨。衡下车，治威严，整法度，阴知奸党名姓，一时收禽，上下肃然，称为政理。</a:t>
            </a:r>
            <a:r>
              <a:rPr lang="zh-CN" altLang="en-US" sz="2800">
                <a:solidFill>
                  <a:srgbClr val="FF3300"/>
                </a:solidFill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endParaRPr lang="zh-CN" altLang="en-US" sz="2800">
              <a:solidFill>
                <a:srgbClr val="FF3300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457200" y="4419600"/>
            <a:ext cx="26336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   ＿＿＿</a:t>
            </a:r>
            <a:r>
              <a:rPr lang="zh-CN" altLang="en-US" sz="2400" b="1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7086600" y="3276600"/>
            <a:ext cx="1827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华文中宋" panose="02010600040101010101" charset="-122"/>
                <a:ea typeface="华文中宋" panose="02010600040101010101" charset="-122"/>
              </a:rPr>
              <a:t>果断正直</a:t>
            </a:r>
            <a:endParaRPr lang="zh-CN" altLang="en-US" sz="2400" b="1" u="sng">
              <a:solidFill>
                <a:srgbClr val="33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4495800" y="44196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 </a:t>
            </a:r>
            <a:endParaRPr lang="zh-CN" altLang="en-US" sz="2400" b="1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7086600" y="3733800"/>
            <a:ext cx="1827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华文中宋" panose="02010600040101010101" charset="-122"/>
                <a:ea typeface="华文中宋" panose="02010600040101010101" charset="-122"/>
              </a:rPr>
              <a:t>聪明机智</a:t>
            </a:r>
            <a:endParaRPr lang="zh-CN" altLang="en-US" sz="2400" b="1" u="sng">
              <a:solidFill>
                <a:srgbClr val="33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1143000" y="4800600"/>
            <a:ext cx="18684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　  ＿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7086600" y="4191000"/>
            <a:ext cx="18986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华文中宋" panose="02010600040101010101" charset="-122"/>
                <a:ea typeface="华文中宋" panose="02010600040101010101" charset="-122"/>
              </a:rPr>
              <a:t>果敢决绝</a:t>
            </a:r>
            <a:endParaRPr lang="zh-CN" altLang="en-US" sz="2400" b="1" u="sng">
              <a:solidFill>
                <a:srgbClr val="33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2971800" y="4800600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    ＿＿＿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7086600" y="4724400"/>
            <a:ext cx="1827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u="sng">
                <a:solidFill>
                  <a:srgbClr val="336600"/>
                </a:solidFill>
                <a:latin typeface="华文中宋" panose="02010600040101010101" charset="-122"/>
                <a:ea typeface="华文中宋" panose="02010600040101010101" charset="-122"/>
              </a:rPr>
              <a:t>政绩卓越</a:t>
            </a:r>
            <a:endParaRPr lang="zh-CN" altLang="en-US" sz="2400" b="1" u="sng">
              <a:solidFill>
                <a:srgbClr val="3366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457200" y="801688"/>
            <a:ext cx="8351838" cy="19192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第六段内容小结：</a:t>
            </a:r>
            <a:r>
              <a:rPr lang="zh-CN" altLang="en-US" sz="32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写张衡出任河间相时与奸党斗争一事。笔墨寥寥却写出了一位真实可感、形神丰满的廉吏。 </a:t>
            </a:r>
            <a:endParaRPr lang="zh-CN" altLang="en-US" sz="32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矩形 37891"/>
          <p:cNvSpPr/>
          <p:nvPr/>
        </p:nvSpPr>
        <p:spPr>
          <a:xfrm>
            <a:off x="381000" y="522288"/>
            <a:ext cx="8382000" cy="9445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 algn="ctr"/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    这篇课文了叙述了张衡哪几方面的情况？重点叙述的是什么？他为什么能有多方面的贡献？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1054100" y="1682750"/>
            <a:ext cx="2049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三个方面： 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2820988" y="1682750"/>
            <a:ext cx="3502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文学、科学、政治。 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36513" y="2379663"/>
            <a:ext cx="8942387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    张衡在多方面都有很高的成就，为人类做出了巨大贡献。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本文全面叙述了他在文学、科学、政治上的成就，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又重点突出</a:t>
            </a:r>
            <a:endParaRPr lang="zh-CN" altLang="en-US" sz="24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他在科技方面的成就和贡献。</a:t>
            </a:r>
            <a:r>
              <a:rPr lang="zh-CN" altLang="en-US" sz="2400" b="1" dirty="0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课文二、三、四段详尽地叙述了</a:t>
            </a:r>
            <a:endParaRPr lang="zh-CN" altLang="en-US" sz="2400" b="1" dirty="0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 dirty="0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他的科学成就。</a:t>
            </a:r>
            <a:endParaRPr lang="zh-CN" altLang="en-US" sz="2400" b="1" dirty="0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在科学理论方面著有《灵宪》、《算罔论》等。在技术方面发明了浑天仪，尤其是能精确测定地震方位的候风地动仪，这一伟大成就比欧洲早1700年。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7896" name="矩形 37895"/>
          <p:cNvSpPr/>
          <p:nvPr/>
        </p:nvSpPr>
        <p:spPr>
          <a:xfrm>
            <a:off x="212725" y="5029200"/>
            <a:ext cx="865505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/>
            <a:r>
              <a:rPr lang="zh-CN" altLang="en-US" sz="2400" b="1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       张衡之所以能在多方面取得成绩，他的勤奋好学、刻苦</a:t>
            </a:r>
            <a:endParaRPr lang="zh-CN" altLang="en-US" sz="2400" b="1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钻研、不慕名利、反对骄奢、不趋炎附势、勇于斗争的高贵</a:t>
            </a:r>
            <a:endParaRPr lang="zh-CN" altLang="en-US" sz="2400" b="1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品质，是他取得成功的精神基础。这些精神直到今天也很值</a:t>
            </a:r>
            <a:endParaRPr lang="zh-CN" altLang="en-US" sz="2400" b="1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/>
            <a:r>
              <a:rPr lang="zh-CN" altLang="en-US" sz="2400" b="1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得我们学习和发扬。</a:t>
            </a:r>
            <a:endParaRPr lang="zh-CN" altLang="en-US" sz="2400" b="1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99"/>
          <p:cNvSpPr txBox="1"/>
          <p:nvPr/>
        </p:nvSpPr>
        <p:spPr>
          <a:xfrm>
            <a:off x="457200" y="701675"/>
            <a:ext cx="8207375" cy="5080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四书：</a:t>
            </a:r>
            <a:endParaRPr lang="zh-CN" altLang="en-US" sz="28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论语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孟子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大学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中庸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  </a:t>
            </a:r>
            <a:endParaRPr lang="en-US" altLang="zh-CN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六经：</a:t>
            </a:r>
            <a:endParaRPr lang="zh-CN" altLang="en-US" sz="28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诗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书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礼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易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乐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春秋</a:t>
            </a:r>
            <a:r>
              <a:rPr lang="en-US" altLang="zh-CN" sz="2800" b="1">
                <a:latin typeface="华文仿宋" panose="02010600040101010101" charset="-122"/>
                <a:ea typeface="华文仿宋" panose="02010600040101010101" charset="-122"/>
              </a:rPr>
              <a:t>》 </a:t>
            </a:r>
            <a:endParaRPr lang="en-US" altLang="zh-CN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六艺（技能）：</a:t>
            </a:r>
            <a:endParaRPr lang="zh-CN" altLang="en-US" sz="2800" b="1" u="sng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礼、乐、射、御、书、术 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六义：</a:t>
            </a:r>
            <a:endParaRPr lang="zh-CN" altLang="en-US" sz="28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marL="457200" lvl="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风、雅、颂、赋、比、兴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/>
          <p:nvPr>
            <p:ph idx="1"/>
          </p:nvPr>
        </p:nvSpPr>
        <p:spPr>
          <a:xfrm>
            <a:off x="155575" y="1044575"/>
            <a:ext cx="8229600" cy="4857750"/>
          </a:xfrm>
          <a:noFill/>
          <a:ln>
            <a:noFill/>
          </a:ln>
        </p:spPr>
        <p:txBody>
          <a:bodyPr wrap="square" lIns="91440" tIns="45720" rIns="91440" bIns="45720" anchor="t"/>
          <a:p>
            <a:r>
              <a:rPr lang="zh-CN" altLang="en-US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学这篇传记应抓住几个重点。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一是张衡的贡献。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他发明了地动仪，早于欧洲      1700多年。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二是他的家世。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张衡出身官宦之家，却无骄奢淫逸的恶习，这十分难能可贵。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三是他的学识。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课文里短短几句话反映了他的好学不倦和学识广博。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四是他的为人。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“从容淡静”，意味深长。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五是他的处世。</a:t>
            </a:r>
            <a:r>
              <a:rPr lang="zh-CN" altLang="en-US" sz="3000" b="1" dirty="0">
                <a:latin typeface="华文仿宋" panose="02010600040101010101" charset="-122"/>
                <a:ea typeface="华文仿宋" panose="02010600040101010101" charset="-122"/>
              </a:rPr>
              <a:t>不好结交俗人，但又不自傲。</a:t>
            </a:r>
            <a:endParaRPr lang="zh-CN" altLang="en-US" sz="3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charRg st="1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4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4">
                                            <p:txEl>
                                              <p:charRg st="49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4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15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4">
                                            <p:txEl>
                                              <p:charRg st="115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5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38914"/>
          <p:cNvSpPr/>
          <p:nvPr/>
        </p:nvSpPr>
        <p:spPr>
          <a:xfrm>
            <a:off x="912813" y="534988"/>
            <a:ext cx="42164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张衡有那些可贵的品格？ 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457200" y="1209675"/>
            <a:ext cx="8153400" cy="4921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30000"/>
              </a:lnSpc>
            </a:pPr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　　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一是“从容淡静”“不慕名利”。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他不慕名利，先是“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举孝廉不行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连辟公府不就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累召不应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”，以后做了官，哪怕是“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所居之官辄积年不徙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”也无所谓，由此反复说明了张衡的高洁。不仅如此，他还“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不好结交俗人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”，不满当时“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王侯以下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”的“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逾奢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”的风气，经十年苦心构思写成</a:t>
            </a:r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用以讽谏；一任河间相，立即“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治威严，整法度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”，将图谋不轨的“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奸党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一时收擒</a:t>
            </a:r>
            <a:r>
              <a:rPr lang="zh-CN" altLang="en-US"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”，都反映了他对当时的奢靡庸俗风尚的不满和对不轨行动的斗争。这些都是他从容淡静、不尚虚浮的品德 。</a:t>
            </a:r>
            <a:endParaRPr lang="zh-CN" altLang="en-US"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Rectangle 4"/>
          <p:cNvSpPr/>
          <p:nvPr/>
        </p:nvSpPr>
        <p:spPr>
          <a:xfrm>
            <a:off x="77788" y="1228725"/>
            <a:ext cx="9144000" cy="4184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　　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二是无“骄尚之情”。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他年少时便“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善属文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”“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通五经贯六艺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”，全面发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展，甚至“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才高于世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”，却始终无骄尚之情，这确实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是难能可贵的。正是由于不尚虚浮而又谦逊踏实的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品格，他才能全副精力投入到科研工作上，两次担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任太史令，有机会观察天象博览群书，之后，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浑天</a:t>
            </a:r>
            <a:endParaRPr lang="zh-CN" altLang="en-US" sz="2800" b="1" dirty="0">
              <a:solidFill>
                <a:srgbClr val="FF33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仪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灵宪</a:t>
            </a:r>
            <a:r>
              <a:rPr lang="zh-CN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算罔论</a:t>
            </a:r>
            <a:r>
              <a:rPr lang="zh-CN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、候风地动仪才得以相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继问世。 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43010"/>
          <p:cNvSpPr txBox="1"/>
          <p:nvPr/>
        </p:nvSpPr>
        <p:spPr>
          <a:xfrm>
            <a:off x="2895600" y="457200"/>
            <a:ext cx="2622550" cy="579438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艺术手法探究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533400" y="1447800"/>
            <a:ext cx="51593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 algn="ctr"/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本文在语言运用上的特点： </a:t>
            </a:r>
            <a:endParaRPr lang="zh-CN" altLang="en-US" sz="3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457200" y="2054225"/>
            <a:ext cx="8229600" cy="4041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一、记叙语言非常质朴通俗。</a:t>
            </a:r>
            <a:endParaRPr lang="zh-CN" altLang="en-US" sz="24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    例如：“不行”“不就”“不应”“不慕”等句用语非常质朴通俗，毫无雕饰痕迹，却鲜明地展现了张衡不追逐名利的高尚道德。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二、说明语言十分准确简洁。</a:t>
            </a:r>
            <a:endParaRPr lang="zh-CN" altLang="en-US" sz="24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    例如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</a:rPr>
              <a:t>: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第四自然段仅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用不足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200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个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字就将候风地动仪的有关情况作了比较全面的介绍，课件用语之简洁；用酒樽描摹仪器的外形，用“中、傍、外、下”等指明部位，足见其用语之准确。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Text Box 3"/>
          <p:cNvSpPr txBox="1"/>
          <p:nvPr/>
        </p:nvSpPr>
        <p:spPr>
          <a:xfrm>
            <a:off x="990600" y="2133600"/>
            <a:ext cx="1098550" cy="2286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FF"/>
                </a:solidFill>
                <a:latin typeface="华文仿宋" panose="02010600040101010101" charset="-122"/>
                <a:ea typeface="华文仿宋" panose="02010600040101010101" charset="-122"/>
              </a:rPr>
              <a:t>张 衡</a:t>
            </a:r>
            <a:endParaRPr lang="zh-CN" altLang="en-US" sz="6000" b="1" dirty="0">
              <a:solidFill>
                <a:srgbClr val="FF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4" name="AutoShape 4"/>
          <p:cNvSpPr/>
          <p:nvPr/>
        </p:nvSpPr>
        <p:spPr>
          <a:xfrm>
            <a:off x="1908175" y="836613"/>
            <a:ext cx="304800" cy="4800600"/>
          </a:xfrm>
          <a:prstGeom prst="leftBrace">
            <a:avLst>
              <a:gd name="adj1" fmla="val 131250"/>
              <a:gd name="adj2" fmla="val 50000"/>
            </a:avLst>
          </a:prstGeom>
          <a:noFill/>
          <a:ln w="5715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chemeClr val="bg2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2386013" y="836613"/>
            <a:ext cx="457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一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2386013" y="3789363"/>
            <a:ext cx="4572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三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2382838" y="5300663"/>
            <a:ext cx="533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四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8" name="AutoShape 8"/>
          <p:cNvSpPr/>
          <p:nvPr/>
        </p:nvSpPr>
        <p:spPr>
          <a:xfrm>
            <a:off x="3048000" y="533400"/>
            <a:ext cx="304800" cy="2286000"/>
          </a:xfrm>
          <a:prstGeom prst="leftBrace">
            <a:avLst>
              <a:gd name="adj1" fmla="val 62500"/>
              <a:gd name="adj2" fmla="val 50000"/>
            </a:avLst>
          </a:prstGeom>
          <a:noFill/>
          <a:ln w="38100" cap="sq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chemeClr val="bg2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3352800" y="3048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少善属文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3352800" y="765175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通五经，贯六艺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3348038" y="1268413"/>
            <a:ext cx="2514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二京赋</a:t>
            </a:r>
            <a:r>
              <a:rPr lang="en-US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2" name="Text Box 12"/>
          <p:cNvSpPr txBox="1"/>
          <p:nvPr/>
        </p:nvSpPr>
        <p:spPr>
          <a:xfrm>
            <a:off x="3352800" y="1773238"/>
            <a:ext cx="2133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无骄尚之情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3" name="Text Box 13"/>
          <p:cNvSpPr txBox="1"/>
          <p:nvPr/>
        </p:nvSpPr>
        <p:spPr>
          <a:xfrm>
            <a:off x="3352800" y="23495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从容淡静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4" name="AutoShape 14"/>
          <p:cNvSpPr/>
          <p:nvPr/>
        </p:nvSpPr>
        <p:spPr>
          <a:xfrm>
            <a:off x="3048000" y="3429000"/>
            <a:ext cx="304800" cy="1676400"/>
          </a:xfrm>
          <a:prstGeom prst="leftBrace">
            <a:avLst>
              <a:gd name="adj1" fmla="val 45756"/>
              <a:gd name="adj2" fmla="val 50000"/>
            </a:avLst>
          </a:prstGeom>
          <a:noFill/>
          <a:ln w="38100" cap="sq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sz="2400" dirty="0">
              <a:solidFill>
                <a:schemeClr val="bg2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5" name="Text Box 15"/>
          <p:cNvSpPr txBox="1"/>
          <p:nvPr/>
        </p:nvSpPr>
        <p:spPr>
          <a:xfrm>
            <a:off x="3352800" y="2924175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善机巧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6" name="Text Box 16"/>
          <p:cNvSpPr txBox="1"/>
          <p:nvPr/>
        </p:nvSpPr>
        <p:spPr>
          <a:xfrm>
            <a:off x="3200400" y="3500438"/>
            <a:ext cx="3657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灵宪</a:t>
            </a:r>
            <a:r>
              <a:rPr lang="en-US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 《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算罔论</a:t>
            </a:r>
            <a:r>
              <a:rPr lang="en-US" altLang="zh-CN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7" name="Text Box 17"/>
          <p:cNvSpPr txBox="1"/>
          <p:nvPr/>
        </p:nvSpPr>
        <p:spPr>
          <a:xfrm>
            <a:off x="3352800" y="407670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浑天仪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hlinkClick r:id="rId1" action="ppaction://hlinksldjump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hlinkClick r:id="rId2" action="ppaction://hlinksldjump"/>
              </a:rPr>
              <a:t>               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8" name="Text Box 18"/>
          <p:cNvSpPr txBox="1"/>
          <p:nvPr/>
        </p:nvSpPr>
        <p:spPr>
          <a:xfrm>
            <a:off x="3352800" y="4652963"/>
            <a:ext cx="28956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候风地动仪</a:t>
            </a: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hlinkClick r:id="rId1" action="ppaction://hlinksldjump"/>
              </a:rPr>
              <a:t>         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79" name="Text Box 19"/>
          <p:cNvSpPr txBox="1"/>
          <p:nvPr/>
        </p:nvSpPr>
        <p:spPr>
          <a:xfrm>
            <a:off x="3348038" y="5718175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治威严、整法度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80" name="Line 20"/>
          <p:cNvSpPr/>
          <p:nvPr/>
        </p:nvSpPr>
        <p:spPr>
          <a:xfrm>
            <a:off x="5867400" y="609600"/>
            <a:ext cx="1295400" cy="4572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1" name="Line 21"/>
          <p:cNvSpPr/>
          <p:nvPr/>
        </p:nvSpPr>
        <p:spPr>
          <a:xfrm flipH="1">
            <a:off x="5867400" y="1219200"/>
            <a:ext cx="1295400" cy="4572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2" name="Text Box 22"/>
          <p:cNvSpPr txBox="1"/>
          <p:nvPr/>
        </p:nvSpPr>
        <p:spPr>
          <a:xfrm>
            <a:off x="7086600" y="838200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文学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83" name="Line 23"/>
          <p:cNvSpPr/>
          <p:nvPr/>
        </p:nvSpPr>
        <p:spPr>
          <a:xfrm>
            <a:off x="5943600" y="1143000"/>
            <a:ext cx="1219200" cy="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4" name="Line 24"/>
          <p:cNvSpPr/>
          <p:nvPr/>
        </p:nvSpPr>
        <p:spPr>
          <a:xfrm>
            <a:off x="4643438" y="3357563"/>
            <a:ext cx="2520950" cy="6477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5" name="Line 25"/>
          <p:cNvSpPr/>
          <p:nvPr/>
        </p:nvSpPr>
        <p:spPr>
          <a:xfrm>
            <a:off x="6227763" y="3933825"/>
            <a:ext cx="865187" cy="142875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6" name="Line 26"/>
          <p:cNvSpPr/>
          <p:nvPr/>
        </p:nvSpPr>
        <p:spPr>
          <a:xfrm flipV="1">
            <a:off x="4716463" y="4221163"/>
            <a:ext cx="2447925" cy="144462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7" name="Line 27"/>
          <p:cNvSpPr/>
          <p:nvPr/>
        </p:nvSpPr>
        <p:spPr>
          <a:xfrm flipV="1">
            <a:off x="5435600" y="4292600"/>
            <a:ext cx="1728788" cy="576263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8" name="Text Box 28"/>
          <p:cNvSpPr txBox="1"/>
          <p:nvPr/>
        </p:nvSpPr>
        <p:spPr>
          <a:xfrm>
            <a:off x="7086600" y="3716338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科学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89" name="Line 29"/>
          <p:cNvSpPr/>
          <p:nvPr/>
        </p:nvSpPr>
        <p:spPr>
          <a:xfrm flipV="1">
            <a:off x="6084888" y="5805488"/>
            <a:ext cx="1079500" cy="2159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0" name="Text Box 30"/>
          <p:cNvSpPr txBox="1"/>
          <p:nvPr/>
        </p:nvSpPr>
        <p:spPr>
          <a:xfrm>
            <a:off x="7086600" y="5300663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政治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91" name="Line 31"/>
          <p:cNvSpPr/>
          <p:nvPr/>
        </p:nvSpPr>
        <p:spPr>
          <a:xfrm>
            <a:off x="5257800" y="2209800"/>
            <a:ext cx="1828800" cy="2286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2" name="Line 32"/>
          <p:cNvSpPr/>
          <p:nvPr/>
        </p:nvSpPr>
        <p:spPr>
          <a:xfrm flipV="1">
            <a:off x="5257800" y="2514600"/>
            <a:ext cx="1828800" cy="2286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3" name="Text Box 33"/>
          <p:cNvSpPr txBox="1"/>
          <p:nvPr/>
        </p:nvSpPr>
        <p:spPr>
          <a:xfrm>
            <a:off x="7086600" y="21336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性情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212725" y="765175"/>
            <a:ext cx="609600" cy="42672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>
            <a:outerShdw dist="107763" dir="18900000" algn="ctr" rotWithShape="0">
              <a:srgbClr val="008000">
                <a:alpha val="50000"/>
              </a:srgbClr>
            </a:outerShdw>
          </a:effectLst>
        </p:spPr>
        <p:txBody>
          <a:bodyPr wrap="none" anchor="ctr"/>
          <a:p>
            <a:pPr lvl="0" indent="0" algn="ctr" fontAlgn="base">
              <a:lnSpc>
                <a:spcPct val="1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文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indent="0" algn="ctr" fontAlgn="base">
              <a:lnSpc>
                <a:spcPct val="1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章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indent="0" algn="ctr" fontAlgn="base">
              <a:lnSpc>
                <a:spcPct val="1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结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indent="0" algn="ctr" fontAlgn="base">
              <a:lnSpc>
                <a:spcPct val="1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ea"/>
              </a:rPr>
              <a:t>构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95" name="Text Box 35"/>
          <p:cNvSpPr txBox="1"/>
          <p:nvPr/>
        </p:nvSpPr>
        <p:spPr>
          <a:xfrm>
            <a:off x="3276600" y="5157788"/>
            <a:ext cx="36004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上疏陈事、讽议左右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96" name="Line 36"/>
          <p:cNvSpPr/>
          <p:nvPr/>
        </p:nvSpPr>
        <p:spPr>
          <a:xfrm>
            <a:off x="6588125" y="5516563"/>
            <a:ext cx="576263" cy="142875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7" name="AutoShape 37"/>
          <p:cNvSpPr/>
          <p:nvPr/>
        </p:nvSpPr>
        <p:spPr>
          <a:xfrm>
            <a:off x="2971800" y="549275"/>
            <a:ext cx="304800" cy="1079500"/>
          </a:xfrm>
          <a:prstGeom prst="leftBrace">
            <a:avLst>
              <a:gd name="adj1" fmla="val 2946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98" name="AutoShape 38"/>
          <p:cNvSpPr/>
          <p:nvPr/>
        </p:nvSpPr>
        <p:spPr>
          <a:xfrm>
            <a:off x="3048000" y="3124200"/>
            <a:ext cx="296863" cy="1944688"/>
          </a:xfrm>
          <a:prstGeom prst="leftBrace">
            <a:avLst>
              <a:gd name="adj1" fmla="val 5449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0999" name="AutoShape 39"/>
          <p:cNvSpPr/>
          <p:nvPr/>
        </p:nvSpPr>
        <p:spPr>
          <a:xfrm>
            <a:off x="3048000" y="5334000"/>
            <a:ext cx="230188" cy="831850"/>
          </a:xfrm>
          <a:prstGeom prst="leftBrace">
            <a:avLst>
              <a:gd name="adj1" fmla="val 3006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1000" name="AutoShape 40"/>
          <p:cNvSpPr/>
          <p:nvPr/>
        </p:nvSpPr>
        <p:spPr>
          <a:xfrm>
            <a:off x="3124200" y="1981200"/>
            <a:ext cx="255588" cy="762000"/>
          </a:xfrm>
          <a:prstGeom prst="leftBrace">
            <a:avLst>
              <a:gd name="adj1" fmla="val 2480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1001" name="Text Box 41"/>
          <p:cNvSpPr txBox="1"/>
          <p:nvPr/>
        </p:nvSpPr>
        <p:spPr>
          <a:xfrm>
            <a:off x="2411413" y="2205038"/>
            <a:ext cx="50323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二</a:t>
            </a:r>
            <a:endParaRPr lang="zh-CN" altLang="en-US" sz="2800" b="1" dirty="0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bldLvl="0" animBg="1"/>
      <p:bldP spid="40965" grpId="0"/>
      <p:bldP spid="40966" grpId="0"/>
      <p:bldP spid="40967" grpId="0"/>
      <p:bldP spid="40968" grpId="0" bldLvl="0" animBg="1"/>
      <p:bldP spid="40969" grpId="0"/>
      <p:bldP spid="40970" grpId="0"/>
      <p:bldP spid="40971" grpId="0"/>
      <p:bldP spid="40972" grpId="0"/>
      <p:bldP spid="40973" grpId="0"/>
      <p:bldP spid="40974" grpId="0" bldLvl="0" animBg="1"/>
      <p:bldP spid="40975" grpId="0"/>
      <p:bldP spid="40976" grpId="0"/>
      <p:bldP spid="40977" grpId="0"/>
      <p:bldP spid="40978" grpId="0"/>
      <p:bldP spid="40979" grpId="0"/>
      <p:bldP spid="40982" grpId="0"/>
      <p:bldP spid="40988" grpId="0"/>
      <p:bldP spid="40990" grpId="0"/>
      <p:bldP spid="40993" grpId="0"/>
      <p:bldP spid="40995" grpId="0"/>
      <p:bldP spid="40997" grpId="0" bldLvl="0" animBg="1"/>
      <p:bldP spid="40998" grpId="0" bldLvl="0" animBg="1"/>
      <p:bldP spid="40999" grpId="0" bldLvl="0" animBg="1"/>
      <p:bldP spid="41000" grpId="0" bldLvl="0" animBg="1"/>
      <p:bldP spid="4100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296961"/>
          <p:cNvSpPr/>
          <p:nvPr>
            <p:ph type="title"/>
          </p:nvPr>
        </p:nvSpPr>
        <p:spPr>
          <a:xfrm>
            <a:off x="228600" y="482600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7106" name="文本占位符 296962"/>
          <p:cNvSpPr/>
          <p:nvPr>
            <p:ph idx="1"/>
          </p:nvPr>
        </p:nvSpPr>
        <p:spPr>
          <a:xfrm>
            <a:off x="82550" y="1301750"/>
            <a:ext cx="8940800" cy="5075238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endParaRPr lang="zh-CN" altLang="en-US" sz="20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一、表示征召、举荐官职的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举：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推荐、推举，由地方向中央推荐品行端正的人任以官职。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举其偏，不为党。（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左传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襄公三年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。偏：指任副职的人）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辟（</a:t>
            </a:r>
            <a:r>
              <a:rPr lang="en-US" altLang="zh-CN" sz="2400" b="1" err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bì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）：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招用、征召。由中央官署征聘，然后向上举荐，任以官职。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初辟司徒府，除佐著作郎。（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晋书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谢安传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。当初受司徒府的征召，拜官为著作郎。）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永元中，举孝廉不行，连辟公府不就。（范晔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后汉书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张衡传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征：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征召，特指君招臣。由君王征聘社会知名人士充任官职。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安帝雅闻衡善术学，公车特征拜郎中。（范晔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后汉书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张衡传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endParaRPr lang="zh-CN" altLang="en-US" sz="2400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占位符 297986"/>
          <p:cNvSpPr/>
          <p:nvPr>
            <p:ph idx="1"/>
          </p:nvPr>
        </p:nvSpPr>
        <p:spPr>
          <a:xfrm>
            <a:off x="301625" y="1495425"/>
            <a:ext cx="8540750" cy="4876800"/>
          </a:xfrm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二、表示任命官职的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拜：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授予官职。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以相如功大，拜为上卿。（司马迁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廉颇蔺相如列传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除：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任命，一般指免去旧职授予新职。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除臣洗马。（李密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陈情表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。洗马，官名）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除右丞相兼枢密使。（文天祥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指南录后序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授：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给予官职。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遣使者持黄金印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……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朱轮军，即军中拜授。（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汉书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翟方进传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4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起：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起用人任以官职。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5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任：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担负、担任。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恬任外事，而毅常为内谋。 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史记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蒙恬传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10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8130" name="标题 296961"/>
          <p:cNvSpPr/>
          <p:nvPr/>
        </p:nvSpPr>
        <p:spPr>
          <a:xfrm>
            <a:off x="228600" y="482600"/>
            <a:ext cx="8794750" cy="10271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/>
          <a:p>
            <a:pPr lvl="0" indent="0" algn="ctr">
              <a:buClrTx/>
            </a:pPr>
            <a:r>
              <a:rPr lang="zh-CN" altLang="en-US" sz="4000" b="1" dirty="0">
                <a:solidFill>
                  <a:schemeClr val="tx2"/>
                </a:solidFill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占位符 299010"/>
          <p:cNvSpPr/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三、表示提升官职的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擢：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提升官职。超擢：破格提拔。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奏对称旨，超擢四品卿衔军机章京。（梁启超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谭嗣同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陟：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提升，提拔。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陟罚臧否，不宜异同。（诸葛亮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出师表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升：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提升。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旋升宁夏道。（梁启超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谭嗣同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4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提：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提拔。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提奖后辈，以名行为先。（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北史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魏收传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。名行：名望和德行）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9154" name="标题 296961"/>
          <p:cNvSpPr/>
          <p:nvPr>
            <p:ph type="title"/>
          </p:nvPr>
        </p:nvSpPr>
        <p:spPr>
          <a:xfrm>
            <a:off x="228600" y="482600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占位符 300034"/>
          <p:cNvSpPr/>
          <p:nvPr>
            <p:ph idx="1"/>
          </p:nvPr>
        </p:nvSpPr>
        <p:spPr>
          <a:xfrm>
            <a:off x="301625" y="1509713"/>
            <a:ext cx="8540750" cy="4648200"/>
          </a:xfrm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四、表示降低、罢免官职的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谪：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贬官，降职并外放。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庆历四年春，滕子京谪守巴陵郡。（范仲淹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岳阳楼记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贬：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降职并外放，与“谪”相近。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贬连州刺史。（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旧唐书 刘禹锡传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黜：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 与</a:t>
            </a:r>
            <a:r>
              <a:rPr lang="zh-CN" altLang="en-US" sz="2400" b="1" dirty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</a:rPr>
              <a:t>“罢、免、夺”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都是免去官职。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台臣惭，追受其牒，为复守官而黜臧使者。（高启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书博鸡者事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4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夺：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削去、罢免。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使者遂逮守，胁服夺其官。（高启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书博鸡者事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5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坐：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因犯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……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罪或错误。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群臣坐陷王于恶不道，皆诛死者二百余人。 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汉书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0178" name="标题 296961"/>
          <p:cNvSpPr/>
          <p:nvPr>
            <p:ph type="title"/>
          </p:nvPr>
        </p:nvSpPr>
        <p:spPr>
          <a:xfrm>
            <a:off x="228600" y="482600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占位符 301058"/>
          <p:cNvSpPr/>
          <p:nvPr>
            <p:ph idx="1"/>
          </p:nvPr>
        </p:nvSpPr>
        <p:spPr>
          <a:xfrm>
            <a:off x="252413" y="1238250"/>
            <a:ext cx="8640762" cy="5181600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五、表示官职调动的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转：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迁职调任，无所谓升降。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顺帝初，再转复为太史令。（范晔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后汉书 张衡传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徙：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改任官职，特定语境下可以表示升职或降职。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徙齐王信为楚王。 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史记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淮阴侯列传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调：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调动、调迁。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调为陇西都府。（班固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汉书 袁盎传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4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迁：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调动改派。一般情况下，“转迁”、“迁调”表示调职；“右迁”、“迁除”表示升职；“左迁”、“迁谪”表示降职削职。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元和十年，予左迁九江郡司马。（白居易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琵琶行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5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出、放：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京官调任地方官。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既而胡即放宁夏知府。（梁启超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谭嗣同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6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补：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补充缺职。改：改任官职。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1202" name="标题 296961"/>
          <p:cNvSpPr/>
          <p:nvPr>
            <p:ph type="title"/>
          </p:nvPr>
        </p:nvSpPr>
        <p:spPr>
          <a:xfrm>
            <a:off x="252413" y="74613"/>
            <a:ext cx="8794750" cy="1027112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07012909251347"/>
          <p:cNvPicPr>
            <a:picLocks noChangeAspect="1"/>
          </p:cNvPicPr>
          <p:nvPr>
            <p:ph sz="quarter" idx="1"/>
          </p:nvPr>
        </p:nvPicPr>
        <p:blipFill>
          <a:blip r:embed="rId1"/>
          <a:srcRect l="21234" r="6168"/>
          <a:stretch>
            <a:fillRect/>
          </a:stretch>
        </p:blipFill>
        <p:spPr>
          <a:xfrm>
            <a:off x="152400" y="152400"/>
            <a:ext cx="2917825" cy="2636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3" descr="16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372225" y="1628775"/>
            <a:ext cx="2619375" cy="221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9" name="Picture 4" descr="59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6372225" y="4508500"/>
            <a:ext cx="2619375" cy="2044700"/>
          </a:xfrm>
          <a:prstGeom prst="rect">
            <a:avLst/>
          </a:prstGeom>
          <a:noFill/>
          <a:ln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304800" y="2895600"/>
            <a:ext cx="6227763" cy="3522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5000"/>
              </a:lnSpc>
            </a:pPr>
            <a:r>
              <a:rPr lang="zh-CN" altLang="zh-CN" sz="2800" dirty="0">
                <a:latin typeface="华文仿宋" panose="02010600040101010101" charset="-122"/>
                <a:ea typeface="华文仿宋" panose="02010600040101010101" charset="-122"/>
              </a:rPr>
              <a:t>     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张衡（</a:t>
            </a:r>
            <a:r>
              <a:rPr lang="zh-CN" altLang="zh-CN" sz="2800" b="1" dirty="0">
                <a:latin typeface="华文仿宋" panose="02010600040101010101" charset="-122"/>
                <a:ea typeface="华文仿宋" panose="02010600040101010101" charset="-122"/>
              </a:rPr>
              <a:t>78——139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）东汉著名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文学家、科学家、政治家。字平子，在</a:t>
            </a:r>
            <a:r>
              <a:rPr lang="zh-CN" altLang="en-US" sz="28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文学、艺术、地震学、天文学、地理学、数学、气象学、机械学等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方面都颇有建树</a:t>
            </a:r>
            <a:r>
              <a:rPr lang="zh-CN" altLang="en-US" sz="28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。</a:t>
            </a:r>
            <a:r>
              <a:rPr lang="zh-CN" altLang="zh-CN" sz="2800" b="1" dirty="0">
                <a:latin typeface="华文仿宋" panose="02010600040101010101" charset="-122"/>
                <a:ea typeface="华文仿宋" panose="02010600040101010101" charset="-122"/>
              </a:rPr>
              <a:t>1956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年，郭沫若为南阳重修的张衡墓题词时说：“</a:t>
            </a:r>
            <a:r>
              <a:rPr lang="zh-CN" altLang="en-US" sz="28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如此全面</a:t>
            </a:r>
            <a:endParaRPr lang="zh-CN" altLang="en-US" sz="2800" b="1" dirty="0">
              <a:solidFill>
                <a:srgbClr val="3228F2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28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发展的人物，在世界上亦所罕见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。”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7467600" y="1143000"/>
            <a:ext cx="14763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记里鼓车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9222" name="Text Box 8"/>
          <p:cNvSpPr txBox="1"/>
          <p:nvPr/>
        </p:nvSpPr>
        <p:spPr>
          <a:xfrm>
            <a:off x="7667625" y="4005263"/>
            <a:ext cx="14763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指南车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9223" name="内容占位符 3074" descr="1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3411538" y="44450"/>
            <a:ext cx="2320925" cy="2854325"/>
          </a:xfrm>
          <a:prstGeom prst="rect">
            <a:avLst/>
          </a:prstGeom>
          <a:noFill/>
          <a:ln>
            <a:solidFill>
              <a:srgbClr val="FF0000"/>
            </a:solidFill>
            <a:miter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9221" grpId="0"/>
      <p:bldP spid="92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占位符 302082"/>
          <p:cNvSpPr/>
          <p:nvPr>
            <p:ph idx="1"/>
          </p:nvPr>
        </p:nvSpPr>
        <p:spPr>
          <a:xfrm>
            <a:off x="457200" y="1276350"/>
            <a:ext cx="8229600" cy="4525963"/>
          </a:xfrm>
          <a:noFill/>
          <a:ln>
            <a:noFill/>
          </a:ln>
        </p:spPr>
        <p:txBody>
          <a:bodyPr anchor="t"/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六、兼职，代理的词语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兼：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同时掌管，兼任职务。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予除右丞相兼枢密使。（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〈指南录〉后序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领：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兼任。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又领扬州刺史。（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晋书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谢安传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判：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古时高官兼低职。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宋史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韩绮传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：“除镇安武胜军节度史、司徒兼侍中，判相州。”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4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署、守（</a:t>
            </a:r>
            <a:r>
              <a:rPr lang="en-US" altLang="zh-CN" sz="2400" b="1" err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shòu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）、权：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代理、暂时担任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2226" name="标题 296961"/>
          <p:cNvSpPr/>
          <p:nvPr>
            <p:ph type="title"/>
          </p:nvPr>
        </p:nvSpPr>
        <p:spPr>
          <a:xfrm>
            <a:off x="255588" y="166688"/>
            <a:ext cx="8794750" cy="1027112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占位符 303106"/>
          <p:cNvSpPr/>
          <p:nvPr>
            <p:ph idx="1"/>
          </p:nvPr>
        </p:nvSpPr>
        <p:spPr>
          <a:xfrm>
            <a:off x="457200" y="1398588"/>
            <a:ext cx="8229600" cy="4525962"/>
          </a:xfrm>
          <a:noFill/>
          <a:ln>
            <a:noFill/>
          </a:ln>
        </p:spPr>
        <p:txBody>
          <a:bodyPr anchor="t"/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七、不表职官变动，常与职官结合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1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知：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执掌、主持。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子产其将知政矣。 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左传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襄公二十六年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2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行：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代理（官职）。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太祖行奋武将军。（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三国志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武帝纪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3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主：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掌管；主持。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使之主事而事治。（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孟子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·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万章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此外还有一些短语，也是与官职变迁有关，比如说“以荫补 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+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（某官名）”，意思是“靠先人的业绩补缺做</a:t>
            </a:r>
            <a:r>
              <a:rPr lang="en-US" altLang="zh-CN" sz="2400" b="1" dirty="0">
                <a:latin typeface="华文仿宋" panose="02010600040101010101" charset="-122"/>
                <a:ea typeface="华文仿宋" panose="02010600040101010101" charset="-122"/>
              </a:rPr>
              <a:t>+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（某官名）”。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3250" name="标题 296961"/>
          <p:cNvSpPr/>
          <p:nvPr>
            <p:ph type="title"/>
          </p:nvPr>
        </p:nvSpPr>
        <p:spPr>
          <a:xfrm>
            <a:off x="255588" y="74613"/>
            <a:ext cx="8794750" cy="1027112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文言文中表示“官职变迁”的动词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/>
          </p:cNvSpPr>
          <p:nvPr>
            <p:ph type="title"/>
          </p:nvPr>
        </p:nvSpPr>
        <p:spPr>
          <a:xfrm>
            <a:off x="2743200" y="304800"/>
            <a:ext cx="3581400" cy="11430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通假字</a:t>
            </a:r>
            <a:endParaRPr lang="zh-CN" altLang="en-US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91843" name="Rectangle 3"/>
          <p:cNvSpPr>
            <a:spLocks noGrp="1"/>
          </p:cNvSpPr>
          <p:nvPr>
            <p:ph type="body"/>
          </p:nvPr>
        </p:nvSpPr>
        <p:spPr>
          <a:xfrm>
            <a:off x="0" y="1066800"/>
            <a:ext cx="108204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/>
            <a:endParaRPr lang="en-US" altLang="zh-CN" sz="36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以精铜铸成，员径八尺   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员：通“圆”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形似酒尊                    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尊：通“樽”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傍行八道                    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傍：通“旁”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如有地动，尊则振龙</a:t>
            </a:r>
            <a:endParaRPr lang="zh-CN" altLang="en-US" sz="36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尊：通“樽”；振：通“震”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一时收禽，上下肃然 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禽：通“擒”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endParaRPr lang="zh-CN" altLang="en-US" sz="3600" b="1" u="sng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1843">
                                            <p:txEl>
                                              <p:charRg st="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2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1843">
                                            <p:txEl>
                                              <p:charRg st="2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6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1843">
                                            <p:txEl>
                                              <p:charRg st="67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0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1843">
                                            <p:txEl>
                                              <p:charRg st="108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184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32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1843">
                                            <p:txEl>
                                              <p:charRg st="132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AutoShape 3"/>
          <p:cNvSpPr/>
          <p:nvPr/>
        </p:nvSpPr>
        <p:spPr>
          <a:xfrm>
            <a:off x="1763713" y="0"/>
            <a:ext cx="215900" cy="1196975"/>
          </a:xfrm>
          <a:prstGeom prst="leftBrace">
            <a:avLst>
              <a:gd name="adj1" fmla="val 46123"/>
              <a:gd name="adj2" fmla="val 50000"/>
            </a:avLst>
          </a:prstGeom>
          <a:noFill/>
          <a:ln w="9525">
            <a:noFill/>
          </a:ln>
        </p:spPr>
        <p:txBody>
          <a:bodyPr wrap="none" lIns="90000" tIns="46800" rIns="90000" bIns="46800" anchor="ctr">
            <a:spAutoFit/>
          </a:bodyPr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AutoShape 4"/>
          <p:cNvSpPr/>
          <p:nvPr/>
        </p:nvSpPr>
        <p:spPr>
          <a:xfrm>
            <a:off x="3349625" y="2044700"/>
            <a:ext cx="860425" cy="895350"/>
          </a:xfrm>
          <a:prstGeom prst="leftBrace">
            <a:avLst>
              <a:gd name="adj1" fmla="val 26014"/>
              <a:gd name="adj2" fmla="val 50000"/>
            </a:avLst>
          </a:prstGeom>
          <a:noFill/>
          <a:ln w="9525">
            <a:noFill/>
          </a:ln>
        </p:spPr>
        <p:txBody>
          <a:bodyPr wrap="none" lIns="90000" tIns="46800" rIns="90000" bIns="46800" anchor="ctr">
            <a:spAutoFit/>
          </a:bodyPr>
          <a:p>
            <a:pPr lvl="0" indent="0" algn="ctr"/>
            <a:endParaRPr lang="zh-CN" altLang="en-US" sz="44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838200" y="1447800"/>
            <a:ext cx="7416800" cy="458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举孝廉</a:t>
            </a:r>
            <a:r>
              <a:rPr lang="zh-CN" altLang="en-US" sz="24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不行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（古义：不去应荐。今义：不可以）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7110" name="AutoShape 6"/>
          <p:cNvSpPr/>
          <p:nvPr/>
        </p:nvSpPr>
        <p:spPr>
          <a:xfrm>
            <a:off x="3124200" y="2209800"/>
            <a:ext cx="71438" cy="1223963"/>
          </a:xfrm>
          <a:prstGeom prst="leftBrace">
            <a:avLst>
              <a:gd name="adj1" fmla="val 14253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7111" name="Text Box 7"/>
          <p:cNvSpPr txBox="1"/>
          <p:nvPr/>
        </p:nvSpPr>
        <p:spPr>
          <a:xfrm>
            <a:off x="1066800" y="4419600"/>
            <a:ext cx="7200900" cy="458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寻其</a:t>
            </a:r>
            <a:r>
              <a:rPr lang="zh-CN" altLang="en-US" sz="24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方面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（古：方向。今：事物的几点之一）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5302" name="Text Box 8"/>
          <p:cNvSpPr txBox="1"/>
          <p:nvPr/>
        </p:nvSpPr>
        <p:spPr>
          <a:xfrm>
            <a:off x="1403350" y="3789363"/>
            <a:ext cx="180975" cy="76200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pPr lvl="0" indent="0" algn="ctr"/>
            <a:endParaRPr lang="zh-CN" altLang="en-US" sz="44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7113" name="Text Box 9"/>
          <p:cNvSpPr txBox="1"/>
          <p:nvPr/>
        </p:nvSpPr>
        <p:spPr>
          <a:xfrm>
            <a:off x="990600" y="3657600"/>
            <a:ext cx="7002463" cy="458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不好</a:t>
            </a:r>
            <a:r>
              <a:rPr lang="zh-CN" altLang="en-US" sz="24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交接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俗人（古：结交。今：接管、移交）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1066800" y="5181600"/>
            <a:ext cx="7004050" cy="4587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lvl="0" indent="0" algn="ctr"/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衡</a:t>
            </a:r>
            <a:r>
              <a:rPr lang="zh-CN" altLang="en-US" sz="2400" b="1" dirty="0">
                <a:solidFill>
                  <a:srgbClr val="3228F2"/>
                </a:solidFill>
                <a:latin typeface="华文仿宋" panose="02010600040101010101" charset="-122"/>
                <a:ea typeface="华文仿宋" panose="02010600040101010101" charset="-122"/>
              </a:rPr>
              <a:t>下车</a:t>
            </a:r>
            <a:r>
              <a:rPr lang="zh-CN" altLang="en-US" sz="2400" b="1" dirty="0">
                <a:latin typeface="华文仿宋" panose="02010600040101010101" charset="-122"/>
                <a:ea typeface="华文仿宋" panose="02010600040101010101" charset="-122"/>
              </a:rPr>
              <a:t>（古：官吏初到任。今：从车上下来）</a:t>
            </a:r>
            <a:endParaRPr lang="zh-CN" altLang="en-US" sz="24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762000" y="2057400"/>
            <a:ext cx="8135938" cy="1392238"/>
            <a:chOff x="0" y="0"/>
            <a:chExt cx="5125" cy="877"/>
          </a:xfrm>
        </p:grpSpPr>
        <p:sp>
          <p:nvSpPr>
            <p:cNvPr id="55306" name="Text Box 12"/>
            <p:cNvSpPr txBox="1"/>
            <p:nvPr/>
          </p:nvSpPr>
          <p:spPr>
            <a:xfrm>
              <a:off x="1619" y="0"/>
              <a:ext cx="3005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indent="0" algn="ctr"/>
              <a:r>
                <a:rPr lang="zh-CN" altLang="en-US" sz="2400" b="1" dirty="0">
                  <a:solidFill>
                    <a:srgbClr val="3228F2"/>
                  </a:solidFill>
                  <a:latin typeface="华文仿宋" panose="02010600040101010101" charset="-122"/>
                  <a:ea typeface="华文仿宋" panose="02010600040101010101" charset="-122"/>
                </a:rPr>
                <a:t>特征</a:t>
              </a:r>
              <a:r>
                <a:rPr lang="zh-CN" altLang="en-US" sz="2400" b="1" dirty="0">
                  <a:latin typeface="华文仿宋" panose="02010600040101010101" charset="-122"/>
                  <a:ea typeface="华文仿宋" panose="02010600040101010101" charset="-122"/>
                </a:rPr>
                <a:t>（古：特地征召。今：特点）</a:t>
              </a:r>
              <a:endParaRPr lang="zh-CN" altLang="en-US" sz="2400" b="1" dirty="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  <p:sp>
          <p:nvSpPr>
            <p:cNvPr id="55307" name="Text Box 13"/>
            <p:cNvSpPr txBox="1"/>
            <p:nvPr/>
          </p:nvSpPr>
          <p:spPr>
            <a:xfrm>
              <a:off x="1617" y="318"/>
              <a:ext cx="33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pPr lvl="0" indent="0" algn="ctr"/>
              <a:r>
                <a:rPr lang="zh-CN" altLang="en-US" sz="2400" b="1" dirty="0">
                  <a:solidFill>
                    <a:srgbClr val="3228F2"/>
                  </a:solidFill>
                  <a:latin typeface="华文仿宋" panose="02010600040101010101" charset="-122"/>
                  <a:ea typeface="华文仿宋" panose="02010600040101010101" charset="-122"/>
                </a:rPr>
                <a:t>拜</a:t>
              </a:r>
              <a:r>
                <a:rPr lang="zh-CN" altLang="en-US" sz="2400" b="1" dirty="0">
                  <a:latin typeface="华文仿宋" panose="02010600040101010101" charset="-122"/>
                  <a:ea typeface="华文仿宋" panose="02010600040101010101" charset="-122"/>
                </a:rPr>
                <a:t>（古：授予官职。今：一种礼节）</a:t>
              </a:r>
              <a:endParaRPr lang="zh-CN" altLang="en-US" sz="2400" b="1" dirty="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  <p:sp>
          <p:nvSpPr>
            <p:cNvPr id="55308" name="Text Box 14"/>
            <p:cNvSpPr txBox="1"/>
            <p:nvPr/>
          </p:nvSpPr>
          <p:spPr>
            <a:xfrm>
              <a:off x="1576" y="589"/>
              <a:ext cx="354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pPr lvl="0" indent="0" algn="ctr"/>
              <a:r>
                <a:rPr lang="zh-CN" altLang="en-US" sz="2400" b="1" dirty="0">
                  <a:solidFill>
                    <a:srgbClr val="3228F2"/>
                  </a:solidFill>
                  <a:latin typeface="华文仿宋" panose="02010600040101010101" charset="-122"/>
                  <a:ea typeface="华文仿宋" panose="02010600040101010101" charset="-122"/>
                </a:rPr>
                <a:t>郎中</a:t>
              </a:r>
              <a:r>
                <a:rPr lang="zh-CN" altLang="en-US" sz="2400" b="1" dirty="0">
                  <a:latin typeface="华文仿宋" panose="02010600040101010101" charset="-122"/>
                  <a:ea typeface="华文仿宋" panose="02010600040101010101" charset="-122"/>
                </a:rPr>
                <a:t>（古：官职名。今：医生的别称）</a:t>
              </a:r>
              <a:endParaRPr lang="zh-CN" altLang="en-US" sz="2400" b="1" dirty="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  <p:sp>
          <p:nvSpPr>
            <p:cNvPr id="55309" name="Text Box 15"/>
            <p:cNvSpPr txBox="1"/>
            <p:nvPr/>
          </p:nvSpPr>
          <p:spPr>
            <a:xfrm>
              <a:off x="0" y="272"/>
              <a:ext cx="146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lvl="0" indent="0" algn="ctr"/>
              <a:r>
                <a:rPr lang="zh-CN" altLang="en-US" sz="2400" b="1" dirty="0">
                  <a:latin typeface="华文仿宋" panose="02010600040101010101" charset="-122"/>
                  <a:ea typeface="华文仿宋" panose="02010600040101010101" charset="-122"/>
                </a:rPr>
                <a:t>公车特征拜郎中</a:t>
              </a:r>
              <a:endParaRPr lang="zh-CN" altLang="en-US" sz="2400" b="1" dirty="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</p:grpSp>
      <p:sp>
        <p:nvSpPr>
          <p:cNvPr id="55310" name="Text Box 16"/>
          <p:cNvSpPr txBox="1"/>
          <p:nvPr/>
        </p:nvSpPr>
        <p:spPr>
          <a:xfrm>
            <a:off x="533400" y="381000"/>
            <a:ext cx="180975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zh-CN" altLang="en-US" sz="3200" b="1" u="sng" dirty="0">
                <a:latin typeface="Arial" panose="020B0604020202020204" pitchFamily="34" charset="0"/>
                <a:ea typeface="华文新魏" panose="02010800040101010101" pitchFamily="2" charset="-122"/>
              </a:rPr>
              <a:t>古今异义</a:t>
            </a:r>
            <a:endParaRPr lang="zh-CN" altLang="en-US" sz="3200" b="1" u="sng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 bldLvl="0" animBg="1"/>
      <p:bldP spid="47111" grpId="0"/>
      <p:bldP spid="47113" grpId="0"/>
      <p:bldP spid="471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2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 algn="l"/>
            <a:r>
              <a:rPr lang="zh-CN" altLang="en-US" sz="3200" b="1" u="sng" dirty="0">
                <a:ea typeface="华文新魏" panose="02010800040101010101" pitchFamily="2" charset="-122"/>
              </a:rPr>
              <a:t>古今异义</a:t>
            </a:r>
            <a:endParaRPr lang="zh-CN" altLang="en-US" sz="3200" b="1" u="sng" dirty="0">
              <a:ea typeface="华文新魏" panose="02010800040101010101" pitchFamily="2" charset="-122"/>
            </a:endParaRPr>
          </a:p>
        </p:txBody>
      </p:sp>
      <p:sp>
        <p:nvSpPr>
          <p:cNvPr id="56322" name="Rectangle 3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常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从容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淡静：从容，古：言语举止适度得体。今：不慌忙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篆文</a:t>
            </a:r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，古义</a:t>
            </a:r>
            <a:r>
              <a:rPr lang="zh-CN" altLang="en-US" sz="36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篆，篆文。文，通“纹”，花纹     今义：汉字的一种书体</a:t>
            </a:r>
            <a:endParaRPr lang="zh-CN" altLang="en-US" sz="28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覆盖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周密</a:t>
            </a:r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无际：周密，古：四周严密，今：周到细致。</a:t>
            </a:r>
            <a:endParaRPr lang="zh-CN" altLang="en-US" sz="28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振声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激扬</a:t>
            </a:r>
            <a:r>
              <a:rPr lang="zh-CN" altLang="en-US" sz="2800" b="1" dirty="0">
                <a:solidFill>
                  <a:srgbClr val="000066"/>
                </a:solidFill>
                <a:latin typeface="华文仿宋" panose="02010600040101010101" charset="-122"/>
                <a:ea typeface="华文仿宋" panose="02010600040101010101" charset="-122"/>
              </a:rPr>
              <a:t>：激扬，古：激越传扬，此处指清脆响亮。 今：激动昂扬或激励使振作起来。</a:t>
            </a:r>
            <a:endParaRPr lang="zh-CN" altLang="en-US" sz="28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endParaRPr lang="zh-CN" altLang="en-US" sz="2400" b="1" dirty="0">
              <a:solidFill>
                <a:srgbClr val="000066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/>
          </p:cNvSpPr>
          <p:nvPr>
            <p:ph type="title"/>
          </p:nvPr>
        </p:nvSpPr>
        <p:spPr>
          <a:xfrm>
            <a:off x="2819400" y="0"/>
            <a:ext cx="3733800" cy="10668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词类活用</a:t>
            </a:r>
            <a:endParaRPr lang="zh-CN" altLang="en-US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93891" name="Rectangle 3"/>
          <p:cNvSpPr>
            <a:spLocks noGrp="1"/>
          </p:cNvSpPr>
          <p:nvPr>
            <p:ph type="body"/>
          </p:nvPr>
        </p:nvSpPr>
        <p:spPr>
          <a:xfrm>
            <a:off x="457200" y="10668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大将军邓骘奇其才，累召不应</a:t>
            </a:r>
            <a:endParaRPr lang="zh-CN" altLang="en-US" sz="36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奇：形容词的意动用法，以</a:t>
            </a:r>
            <a:r>
              <a:rPr lang="en-US" altLang="zh-CN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……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为奇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时天下承平日久</a:t>
            </a:r>
            <a:endParaRPr lang="zh-CN" altLang="en-US" sz="36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时：名词作状语，当时。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皆共目之</a:t>
            </a:r>
            <a:endParaRPr lang="zh-CN" altLang="en-US" sz="3600" b="1" dirty="0"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目：名词作动词，使眼色。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下有蟾蜍</a:t>
            </a:r>
            <a:endParaRPr lang="zh-CN" altLang="en-US" sz="3600" b="1" u="sng" dirty="0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CC0000"/>
                </a:solidFill>
                <a:latin typeface="华文仿宋" panose="02010600040101010101" charset="-122"/>
                <a:ea typeface="华文仿宋" panose="02010600040101010101" charset="-122"/>
              </a:rPr>
              <a:t>下：名词作状语，在下面。</a:t>
            </a:r>
            <a:endParaRPr lang="zh-CN" altLang="en-US" sz="3600" b="1" u="sng" dirty="0">
              <a:solidFill>
                <a:srgbClr val="CC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endParaRPr lang="zh-CN" altLang="en-US" sz="3600" b="1" u="sng" dirty="0">
              <a:solidFill>
                <a:srgbClr val="0033CC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>
              <a:buNone/>
            </a:pPr>
            <a:endParaRPr lang="zh-CN" altLang="en-US" sz="3600" b="1" u="sng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38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3891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389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3891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3891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3891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6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3891">
                                            <p:txEl>
                                              <p:charRg st="6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3891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1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85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sz="4000" b="1" dirty="0">
                <a:latin typeface="华文仿宋" panose="02010600040101010101" charset="-122"/>
                <a:ea typeface="华文仿宋" panose="02010600040101010101" charset="-122"/>
              </a:rPr>
              <a:t>特殊句式</a:t>
            </a:r>
            <a:endParaRPr lang="zh-CN" altLang="en-US" sz="4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94915" name="Rectangle 3"/>
          <p:cNvSpPr>
            <a:spLocks noGrp="1"/>
          </p:cNvSpPr>
          <p:nvPr>
            <p:ph type="body"/>
          </p:nvPr>
        </p:nvSpPr>
        <p:spPr>
          <a:xfrm>
            <a:off x="457200" y="609600"/>
            <a:ext cx="8686800" cy="6096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举孝廉不行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被动句，被举为孝廉。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连辟公府不就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被动句，被征召。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游于三辅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状语后置句，“于三辅游”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虽才高于世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状语后置句，“于世才高”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验之以事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状语后置句，“以事验之”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dirty="0">
                <a:latin typeface="华文仿宋" panose="02010600040101010101" charset="-122"/>
                <a:ea typeface="华文仿宋" panose="02010600040101010101" charset="-122"/>
              </a:rPr>
              <a:t>未之有也     </a:t>
            </a:r>
            <a:r>
              <a:rPr lang="zh-CN" altLang="en-US" sz="36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宾语前置句，“未有之也</a:t>
            </a:r>
            <a:endParaRPr lang="zh-CN" altLang="en-US" sz="3600" b="1" u="sng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尤致思天文阴阳历算       </a:t>
            </a:r>
            <a:r>
              <a:rPr lang="zh-CN" altLang="en-US" sz="3600" b="1" u="sng" dirty="0">
                <a:solidFill>
                  <a:srgbClr val="CC0000"/>
                </a:solidFill>
                <a:latin typeface="华文仿宋" panose="02010600040101010101" charset="-122"/>
                <a:ea typeface="华文仿宋" panose="02010600040101010101" charset="-122"/>
              </a:rPr>
              <a:t>状语后置句</a:t>
            </a:r>
            <a:endParaRPr lang="zh-CN" altLang="en-US" sz="3600" b="1" u="sng" dirty="0">
              <a:solidFill>
                <a:srgbClr val="CC0000"/>
              </a:solidFill>
              <a:latin typeface="华文仿宋" panose="02010600040101010101" charset="-122"/>
              <a:ea typeface="华文仿宋" panose="02010600040101010101" charset="-122"/>
            </a:endParaRPr>
          </a:p>
          <a:p>
            <a:pPr lvl="0" indent="-342900"/>
            <a:r>
              <a:rPr lang="zh-CN" altLang="en-US" sz="3600" b="1" u="sng" dirty="0">
                <a:solidFill>
                  <a:srgbClr val="0033CC"/>
                </a:solidFill>
                <a:latin typeface="华文仿宋" panose="02010600040101010101" charset="-122"/>
                <a:ea typeface="华文仿宋" panose="02010600040101010101" charset="-122"/>
              </a:rPr>
              <a:t>张衡字平子，南阳西鄂人也  </a:t>
            </a:r>
            <a:r>
              <a:rPr lang="zh-CN" altLang="en-US" sz="3600" b="1" u="sng" dirty="0">
                <a:solidFill>
                  <a:srgbClr val="CC0000"/>
                </a:solidFill>
                <a:latin typeface="华文仿宋" panose="02010600040101010101" charset="-122"/>
                <a:ea typeface="华文仿宋" panose="02010600040101010101" charset="-122"/>
              </a:rPr>
              <a:t>判断句</a:t>
            </a:r>
            <a:endParaRPr lang="zh-CN" altLang="en-US" sz="3600" b="1" u="sng" dirty="0">
              <a:solidFill>
                <a:srgbClr val="CC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491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491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3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4915">
                                            <p:txEl>
                                              <p:charRg st="3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4915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81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4915">
                                            <p:txEl>
                                              <p:charRg st="81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4915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4915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4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4915">
                                            <p:txEl>
                                              <p:charRg st="14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1676400" y="685800"/>
            <a:ext cx="57150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sz="40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</a:br>
            <a:endParaRPr lang="zh-CN" altLang="en-US" sz="40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98659" name="Rectangle 3"/>
          <p:cNvSpPr>
            <a:spLocks noGrp="1"/>
          </p:cNvSpPr>
          <p:nvPr>
            <p:ph type="body"/>
          </p:nvPr>
        </p:nvSpPr>
        <p:spPr>
          <a:xfrm>
            <a:off x="12700" y="1643063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>
              <a:buNone/>
            </a:pPr>
            <a:r>
              <a:rPr lang="en-US" altLang="zh-CN">
                <a:latin typeface="方正启体简体" panose="03000509000000000000" charset="-122"/>
                <a:ea typeface="方正启体简体" panose="03000509000000000000" charset="-122"/>
              </a:rPr>
              <a:t> 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因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游于三辅，因入京师，观太学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作</a:t>
            </a:r>
            <a:r>
              <a:rPr lang="en-US" altLang="zh-CN" sz="3600" b="1" dirty="0"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二京赋</a:t>
            </a:r>
            <a:r>
              <a:rPr lang="en-US" altLang="zh-CN" sz="3600" b="1" dirty="0"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，因以讽谏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伺者因此觉知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因宾客至蔺相如门谢罪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相如因持璧却立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6781800" y="22098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于是，接着</a:t>
            </a:r>
            <a:endParaRPr lang="zh-CN" altLang="en-US" sz="32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6096000" y="2895600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就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59397" name="Text Box 6"/>
          <p:cNvSpPr txBox="1"/>
          <p:nvPr/>
        </p:nvSpPr>
        <p:spPr>
          <a:xfrm>
            <a:off x="3886200" y="3733800"/>
            <a:ext cx="1828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3810000" y="36576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因为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5867400" y="4267200"/>
            <a:ext cx="3733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经由，通过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4419600" y="502920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于是，就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3" grpId="0"/>
      <p:bldP spid="19464" grpId="0"/>
      <p:bldP spid="1946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/>
          </p:cNvSpPr>
          <p:nvPr>
            <p:ph type="title"/>
          </p:nvPr>
        </p:nvSpPr>
        <p:spPr>
          <a:xfrm>
            <a:off x="2819400" y="533400"/>
            <a:ext cx="3124200" cy="685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sz="4000" b="1" dirty="0">
                <a:solidFill>
                  <a:srgbClr val="FF3300"/>
                </a:solidFill>
                <a:ea typeface="黑体" panose="02010609060101010101" pitchFamily="2" charset="-122"/>
              </a:rPr>
              <a:t>一词多义</a:t>
            </a:r>
            <a:br>
              <a:rPr lang="zh-CN" altLang="en-US" sz="4000" b="1" dirty="0">
                <a:solidFill>
                  <a:srgbClr val="FF3300"/>
                </a:solidFill>
                <a:ea typeface="黑体" panose="02010609060101010101" pitchFamily="2" charset="-122"/>
              </a:rPr>
            </a:br>
            <a:endParaRPr lang="zh-CN" altLang="en-US" sz="40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99683" name="Rectangle 3"/>
          <p:cNvSpPr>
            <a:spLocks noGrp="1"/>
          </p:cNvSpPr>
          <p:nvPr>
            <p:ph type="body"/>
          </p:nvPr>
        </p:nvSpPr>
        <p:spPr>
          <a:xfrm>
            <a:off x="228600" y="1143000"/>
            <a:ext cx="9067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>
              <a:buNone/>
            </a:pP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乃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衡乃拟班固</a:t>
            </a:r>
            <a:r>
              <a:rPr lang="en-US" altLang="zh-CN" sz="3600" b="1" dirty="0"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两都</a:t>
            </a:r>
            <a:r>
              <a:rPr lang="en-US" altLang="zh-CN" sz="3600" b="1" dirty="0"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作</a:t>
            </a:r>
            <a:r>
              <a:rPr lang="en-US" altLang="zh-CN" sz="3600" b="1" dirty="0">
                <a:latin typeface="方正启体简体" panose="03000509000000000000" charset="-122"/>
                <a:ea typeface="方正启体简体" panose="03000509000000000000" charset="-122"/>
              </a:rPr>
              <a:t>《</a:t>
            </a: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二京赋</a:t>
            </a:r>
            <a:r>
              <a:rPr lang="en-US" altLang="zh-CN" sz="3600" b="1">
                <a:latin typeface="方正启体简体" panose="03000509000000000000" charset="-122"/>
                <a:ea typeface="方正启体简体" panose="03000509000000000000" charset="-122"/>
              </a:rPr>
              <a:t>》</a:t>
            </a:r>
            <a:endParaRPr lang="en-US" altLang="zh-CN" sz="36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endParaRPr lang="en-US" altLang="zh-CN" sz="3600" b="1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十年乃成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遂乃研核阴阳，妙尽璇机之正，作浑天仪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6248400" y="25146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连词，于是</a:t>
            </a:r>
            <a:endParaRPr lang="zh-CN" altLang="en-US" sz="32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124200" y="31242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副词，才</a:t>
            </a:r>
            <a:endParaRPr lang="zh-CN" altLang="en-US" sz="32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5638800" y="46482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副词，就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sz="4000" b="1" dirty="0">
                <a:solidFill>
                  <a:schemeClr val="tx1"/>
                </a:solidFill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08899" name="Rectangle 3"/>
          <p:cNvSpPr>
            <a:spLocks noGrp="1"/>
          </p:cNvSpPr>
          <p:nvPr>
            <p:ph type="body"/>
          </p:nvPr>
        </p:nvSpPr>
        <p:spPr>
          <a:xfrm>
            <a:off x="228600" y="9906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>
              <a:buNone/>
            </a:pPr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观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观太学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大王见臣列观，礼节甚倨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此则岳阳楼之大观也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3600" b="1" dirty="0">
                <a:latin typeface="方正启体简体" panose="03000509000000000000" charset="-122"/>
                <a:ea typeface="方正启体简体" panose="03000509000000000000" charset="-122"/>
              </a:rPr>
              <a:t>启窗而观，雕栏相望焉</a:t>
            </a:r>
            <a:endParaRPr lang="zh-CN" altLang="en-US" sz="3600" b="1" dirty="0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2895600" y="1676400"/>
            <a:ext cx="32004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动词：学习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838200" y="2895600"/>
            <a:ext cx="8305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名词：宫廷中高大华丽的楼台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5334000" y="365760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名词：景象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5486400" y="49530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动词：看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271361"/>
          <p:cNvSpPr/>
          <p:nvPr>
            <p:ph type="title"/>
          </p:nvPr>
        </p:nvSpPr>
        <p:spPr>
          <a:xfrm>
            <a:off x="304800" y="685800"/>
            <a:ext cx="8540750" cy="1143000"/>
          </a:xfrm>
          <a:noFill/>
          <a:ln>
            <a:noFill/>
          </a:ln>
        </p:spPr>
        <p:txBody>
          <a:bodyPr anchor="t"/>
          <a:p>
            <a:r>
              <a:rPr lang="zh-CN" altLang="en-US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文学</a:t>
            </a:r>
            <a:endParaRPr lang="zh-CN" altLang="en-US" b="1" dirty="0">
              <a:solidFill>
                <a:srgbClr val="FF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0242" name="文本占位符 271362"/>
          <p:cNvSpPr/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在文学方面，他是我国文学史上一颗光辉灿烂的明星。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名著</a:t>
            </a:r>
            <a:r>
              <a:rPr lang="en-US" altLang="zh-CN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东京赋</a:t>
            </a:r>
            <a:r>
              <a:rPr lang="en-US" altLang="zh-CN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和</a:t>
            </a:r>
            <a:r>
              <a:rPr lang="en-US" altLang="zh-CN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西京赋</a:t>
            </a:r>
            <a:r>
              <a:rPr lang="en-US" altLang="zh-CN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合称</a:t>
            </a:r>
            <a:r>
              <a:rPr lang="en-US" altLang="zh-CN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二京赋</a:t>
            </a:r>
            <a:r>
              <a:rPr lang="en-US" altLang="zh-CN" sz="28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，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描写了东汉时期长安和洛阳的繁华景象，讽刺了官僚贵族荒淫无耻的寄生生活。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南都赋</a:t>
            </a:r>
            <a:r>
              <a:rPr lang="en-US" altLang="zh-CN" sz="2800" b="1" u="sng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生动地描绘了当时南阳郡的社会风貌、自然风光和民间风俗。此外还著有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归田赋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思玄赋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、</a:t>
            </a:r>
            <a:r>
              <a:rPr lang="en-US" altLang="zh-CN" sz="2800" b="1" u="sng" dirty="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2800" b="1" u="sng" dirty="0">
                <a:latin typeface="华文仿宋" panose="02010600040101010101" charset="-122"/>
                <a:ea typeface="华文仿宋" panose="02010600040101010101" charset="-122"/>
              </a:rPr>
              <a:t>四愁诗</a:t>
            </a:r>
            <a:r>
              <a:rPr lang="en-US" altLang="zh-CN" sz="2800" b="1" u="sng">
                <a:latin typeface="华文仿宋" panose="02010600040101010101" charset="-122"/>
                <a:ea typeface="华文仿宋" panose="02010600040101010101" charset="-122"/>
              </a:rPr>
              <a:t>》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等</a:t>
            </a:r>
            <a:r>
              <a:rPr lang="en-US" altLang="zh-CN" sz="2800" b="1" dirty="0">
                <a:latin typeface="华文仿宋" panose="02010600040101010101" charset="-122"/>
                <a:ea typeface="华文仿宋" panose="02010600040101010101" charset="-122"/>
              </a:rPr>
              <a:t>30</a:t>
            </a:r>
            <a:r>
              <a:rPr lang="zh-CN" altLang="en-US" sz="2800" b="1" dirty="0">
                <a:latin typeface="华文仿宋" panose="02010600040101010101" charset="-122"/>
                <a:ea typeface="华文仿宋" panose="02010600040101010101" charset="-122"/>
              </a:rPr>
              <a:t>余篇。</a:t>
            </a:r>
            <a:endParaRPr lang="zh-CN" altLang="en-US" sz="28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Rectang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 indent="0"/>
            <a:r>
              <a:rPr lang="zh-CN" altLang="en-US" sz="4000" b="1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  <a:latin typeface="方正启体简体" panose="03000509000000000000" charset="-122"/>
                <a:ea typeface="方正启体简体" panose="03000509000000000000" charset="-122"/>
              </a:rPr>
            </a:br>
            <a:endParaRPr lang="zh-CN" altLang="en-US" sz="4000" b="1" dirty="0">
              <a:solidFill>
                <a:schemeClr val="tx1"/>
              </a:solidFill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200707" name="Rectangle 3"/>
          <p:cNvSpPr>
            <a:spLocks noGrp="1"/>
          </p:cNvSpPr>
          <p:nvPr>
            <p:ph type="body"/>
          </p:nvPr>
        </p:nvSpPr>
        <p:spPr>
          <a:xfrm>
            <a:off x="457200" y="6096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>
              <a:buNone/>
            </a:pPr>
            <a:r>
              <a:rPr lang="en-US" altLang="zh-CN" sz="4000" b="1" dirty="0">
                <a:latin typeface="方正启体简体" panose="03000509000000000000" charset="-122"/>
                <a:ea typeface="方正启体简体" panose="03000509000000000000" charset="-122"/>
              </a:rPr>
              <a:t>   </a:t>
            </a:r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征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>
              <a:buNone/>
            </a:pPr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  公车特征拜郎中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京师学者咸怪其无征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挟天子以征四方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愿为市鞍马，从此替爷征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岁征民间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/>
            <a:r>
              <a:rPr lang="zh-CN" altLang="en-US" sz="4000" b="1" dirty="0">
                <a:latin typeface="方正启体简体" panose="03000509000000000000" charset="-122"/>
                <a:ea typeface="方正启体简体" panose="03000509000000000000" charset="-122"/>
              </a:rPr>
              <a:t>旁征博引</a:t>
            </a:r>
            <a:endParaRPr lang="zh-CN" altLang="en-US" sz="4000" b="1" dirty="0">
              <a:latin typeface="方正启体简体" panose="03000509000000000000" charset="-122"/>
              <a:ea typeface="方正启体简体" panose="03000509000000000000" charset="-122"/>
            </a:endParaRPr>
          </a:p>
          <a:p>
            <a:pPr lvl="0" indent="-342900">
              <a:buNone/>
            </a:pPr>
            <a:endParaRPr lang="zh-CN" altLang="en-US" sz="4000" b="1">
              <a:latin typeface="方正启体简体" panose="03000509000000000000" charset="-122"/>
              <a:ea typeface="方正启体简体" panose="03000509000000000000" charset="-122"/>
            </a:endParaRPr>
          </a:p>
        </p:txBody>
      </p:sp>
      <p:sp>
        <p:nvSpPr>
          <p:cNvPr id="62467" name="Text Box 4"/>
          <p:cNvSpPr txBox="1"/>
          <p:nvPr/>
        </p:nvSpPr>
        <p:spPr>
          <a:xfrm>
            <a:off x="5789613" y="1755775"/>
            <a:ext cx="2514600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5942013" y="1298575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动词：征召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5942013" y="1984375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动词：应验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5027613" y="2822575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动词：争取，夺取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6475413" y="3584575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动词：出征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4494213" y="4346575"/>
            <a:ext cx="42672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</a:t>
            </a:r>
            <a:r>
              <a:rPr lang="en-US" altLang="zh-CN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: </a:t>
            </a: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征收（赋税）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5637213" y="4956175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动词：搜集</a:t>
            </a:r>
            <a:endParaRPr lang="zh-CN" altLang="en-US" sz="3600" b="1" dirty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356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211969"/>
          <p:cNvSpPr/>
          <p:nvPr>
            <p:ph type="title"/>
          </p:nvPr>
        </p:nvSpPr>
        <p:spPr>
          <a:xfrm>
            <a:off x="304800" y="152400"/>
            <a:ext cx="8540750" cy="914400"/>
          </a:xfrm>
          <a:noFill/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zh-CN" altLang="en-US" sz="5400" b="1" dirty="0">
                <a:latin typeface="华文中宋" panose="02010600040101010101" charset="-122"/>
                <a:ea typeface="华文中宋" panose="02010600040101010101" charset="-122"/>
              </a:rPr>
              <a:t>合作探究</a:t>
            </a:r>
            <a:endParaRPr lang="zh-CN" altLang="en-US" sz="54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3490" name="文本占位符 211970"/>
          <p:cNvSpPr/>
          <p:nvPr>
            <p:ph idx="1"/>
          </p:nvPr>
        </p:nvSpPr>
        <p:spPr>
          <a:xfrm>
            <a:off x="304800" y="1295400"/>
            <a:ext cx="8540750" cy="5181600"/>
          </a:xfrm>
          <a:noFill/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2.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张衡有哪些可贵的品质？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天资聪颖</a:t>
            </a:r>
            <a:r>
              <a:rPr lang="en-US" altLang="zh-CN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少善属文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后天勤奋，注重实践，博古通今</a:t>
            </a:r>
            <a:endParaRPr lang="zh-CN" altLang="en-US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游于三辅，观太学，通五经，贯六艺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谦虚、踏实、超尘拔俗</a:t>
            </a:r>
            <a:endParaRPr lang="zh-CN" altLang="en-US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虽才高于世，而无骄尚之情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从容淡静，不好交接俗人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不慕荣利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举孝廉不行，连辟公府不就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大将军邓骘奇其才，累召不应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占位符 212994"/>
          <p:cNvSpPr/>
          <p:nvPr>
            <p:ph idx="1"/>
          </p:nvPr>
        </p:nvSpPr>
        <p:spPr>
          <a:xfrm>
            <a:off x="304800" y="0"/>
            <a:ext cx="8540750" cy="6858000"/>
          </a:xfr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有钻研精神、创新精神</a:t>
            </a:r>
            <a:endParaRPr lang="zh-CN" altLang="en-US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精思傅会，十年乃成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研核阴阳，妙尽璇玑之正，作浑天仪</a:t>
            </a:r>
            <a:r>
              <a:rPr lang="en-US" altLang="zh-CN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endParaRPr lang="en-US" altLang="zh-CN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复造候风地动仪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未之有也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关心国事，有政治才干</a:t>
            </a:r>
            <a:endParaRPr lang="zh-CN" altLang="en-US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作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二京赋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，因以讽谏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 政事渐损，权移于下，上疏陈事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 治威严，整法度，阴知奸党名姓，一时收禽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洞察世情，小心谨慎</a:t>
            </a:r>
            <a:endParaRPr lang="zh-CN" altLang="en-US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诡对而出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常思图身之事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   上疏乞骸骨                       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28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259073"/>
          <p:cNvSpPr/>
          <p:nvPr/>
        </p:nvSpPr>
        <p:spPr>
          <a:xfrm>
            <a:off x="1260475" y="7540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8" name="文本框 259074"/>
          <p:cNvSpPr txBox="1"/>
          <p:nvPr/>
        </p:nvSpPr>
        <p:spPr>
          <a:xfrm>
            <a:off x="3124200" y="2133600"/>
            <a:ext cx="4191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9" name="文本框 259075"/>
          <p:cNvSpPr txBox="1"/>
          <p:nvPr/>
        </p:nvSpPr>
        <p:spPr>
          <a:xfrm>
            <a:off x="1219200" y="152400"/>
            <a:ext cx="25717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巩固训练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5540" name="文本框 259076"/>
          <p:cNvSpPr txBox="1"/>
          <p:nvPr/>
        </p:nvSpPr>
        <p:spPr>
          <a:xfrm>
            <a:off x="1295400" y="5029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1" name="文本框 259077"/>
          <p:cNvSpPr txBox="1"/>
          <p:nvPr/>
        </p:nvSpPr>
        <p:spPr>
          <a:xfrm>
            <a:off x="1371600" y="1219200"/>
            <a:ext cx="7086600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、下列画线词语与现代汉语意义相同的一项是（   ）</a:t>
            </a:r>
            <a:endParaRPr lang="zh-CN" altLang="en-US" sz="3600" b="1" dirty="0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、衡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下车</a:t>
            </a:r>
            <a:endParaRPr lang="zh-CN" altLang="en-US" sz="3600" b="1" u="sng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、举孝廉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不行</a:t>
            </a:r>
            <a:endParaRPr lang="zh-CN" altLang="en-US" sz="3600" b="1" u="sng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、公车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特征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拜郎中    </a:t>
            </a:r>
            <a:endParaRPr lang="zh-CN" altLang="en-US" sz="3600" b="1" dirty="0">
              <a:solidFill>
                <a:srgbClr val="0033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6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、因以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讽谏</a:t>
            </a:r>
            <a:endParaRPr lang="zh-CN" altLang="en-US" sz="3600" b="1" u="sng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9079" name="文本框 259078"/>
          <p:cNvSpPr txBox="1"/>
          <p:nvPr/>
        </p:nvSpPr>
        <p:spPr>
          <a:xfrm>
            <a:off x="4819650" y="17526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D</a:t>
            </a:r>
            <a:endParaRPr lang="en-US" altLang="zh-CN" sz="3600" b="1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5543" name="图片 259079" descr="1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278806" flipH="1">
            <a:off x="228600" y="4648200"/>
            <a:ext cx="1263650" cy="182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260097"/>
          <p:cNvSpPr txBox="1"/>
          <p:nvPr/>
        </p:nvSpPr>
        <p:spPr>
          <a:xfrm>
            <a:off x="533400" y="304800"/>
            <a:ext cx="80010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、下列文字属于张衡“淡泊名利”的一组是（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562" name="文本框 260098"/>
          <p:cNvSpPr txBox="1"/>
          <p:nvPr/>
        </p:nvSpPr>
        <p:spPr>
          <a:xfrm>
            <a:off x="1355725" y="2306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3" name="文本框 260099"/>
          <p:cNvSpPr txBox="1"/>
          <p:nvPr/>
        </p:nvSpPr>
        <p:spPr>
          <a:xfrm>
            <a:off x="990600" y="1400175"/>
            <a:ext cx="7543800" cy="365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⑴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虽才高于世，而无骄尚之情。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⑵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常从容淡静  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举孝廉不行  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连辟公府不就 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⑸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拟班固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两都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作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二京赋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    ⑹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精思傅会，十年乃成           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⑺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大将军邓骘奇其才，累召不应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564" name="文本框 260100"/>
          <p:cNvSpPr txBox="1"/>
          <p:nvPr/>
        </p:nvSpPr>
        <p:spPr>
          <a:xfrm>
            <a:off x="1087438" y="5057775"/>
            <a:ext cx="5465762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⑴⑵⑶  B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⑷⑸⑺  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⑵⑷⑺   D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⑶⑸⑹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0102" name="文本框 260101"/>
          <p:cNvSpPr txBox="1"/>
          <p:nvPr/>
        </p:nvSpPr>
        <p:spPr>
          <a:xfrm>
            <a:off x="2286000" y="9144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文本框 261121"/>
          <p:cNvSpPr txBox="1"/>
          <p:nvPr/>
        </p:nvSpPr>
        <p:spPr>
          <a:xfrm>
            <a:off x="623888" y="901700"/>
            <a:ext cx="7494587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、与“大将军邓骘奇其才 ”中“奇”用法相同的一项是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、而法其所以为法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、险以远，则至者少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、客之美我者    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、闻寡人之耳者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6" name="文本框 261122"/>
          <p:cNvSpPr txBox="1"/>
          <p:nvPr/>
        </p:nvSpPr>
        <p:spPr>
          <a:xfrm>
            <a:off x="5476875" y="1476375"/>
            <a:ext cx="1990725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       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1124" name="文本框 261123"/>
          <p:cNvSpPr txBox="1"/>
          <p:nvPr/>
        </p:nvSpPr>
        <p:spPr>
          <a:xfrm>
            <a:off x="6215063" y="1476375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图片 262145" descr="花纹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458788"/>
            <a:ext cx="7543800" cy="627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0" name="文本框 262146"/>
          <p:cNvSpPr txBox="1"/>
          <p:nvPr/>
        </p:nvSpPr>
        <p:spPr>
          <a:xfrm>
            <a:off x="381000" y="381000"/>
            <a:ext cx="8229600" cy="6035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、对这段文字叙述分析错误的一项是（     ）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、文章一开始介绍张衡的姓名、籍贯，这是纪传体史书的通例，接着介绍他的经历、广博的学识、非凡的才学，这是科学发明创造的重要前提。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、张衡虽然才华横溢，却没有骄矜之情，这一点难能可贵，也是他取得超凡学术成就的思想基础。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、张衡淡泊名利，不好交接俗人，对他们敬而远之，这是一种正确的生活态度，对他的仕途和学术研究都没有影响的。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、张衡作</a:t>
            </a: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二京赋</a:t>
            </a: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，从其目的而言可见他有忧国忧民之心，从其写作所用时间而言可见他有严谨的创作态度。</a:t>
            </a:r>
            <a:endParaRPr lang="zh-CN" altLang="en-US" sz="3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2148" name="文本框 262147"/>
          <p:cNvSpPr txBox="1"/>
          <p:nvPr/>
        </p:nvSpPr>
        <p:spPr>
          <a:xfrm>
            <a:off x="7391400" y="3810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strike="noStrike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73409"/>
          <p:cNvSpPr/>
          <p:nvPr>
            <p:ph type="title"/>
          </p:nvPr>
        </p:nvSpPr>
        <p:spPr>
          <a:noFill/>
          <a:ln>
            <a:noFill/>
          </a:ln>
        </p:spPr>
        <p:txBody>
          <a:bodyPr anchor="t"/>
          <a:p>
            <a:r>
              <a:rPr lang="zh-CN" altLang="en-US" b="1" dirty="0">
                <a:solidFill>
                  <a:srgbClr val="FF3300"/>
                </a:solidFill>
                <a:latin typeface="华文仿宋" panose="02010600040101010101" charset="-122"/>
                <a:ea typeface="华文仿宋" panose="02010600040101010101" charset="-122"/>
              </a:rPr>
              <a:t>地震学</a:t>
            </a:r>
            <a:endParaRPr lang="zh-CN" altLang="en-US" b="1" dirty="0">
              <a:solidFill>
                <a:srgbClr val="FF33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1266" name="文本占位符 273410"/>
          <p:cNvSpPr/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在地震学方面，他发明创造了“地动仪”（公元</a:t>
            </a:r>
            <a:r>
              <a:rPr lang="en-US" altLang="zh-CN" b="1" dirty="0">
                <a:latin typeface="华文仿宋" panose="02010600040101010101" charset="-122"/>
                <a:ea typeface="华文仿宋" panose="02010600040101010101" charset="-122"/>
              </a:rPr>
              <a:t>132</a:t>
            </a:r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年），是世界上第一架测定地震及方位的仪器，比欧洲早</a:t>
            </a:r>
            <a:r>
              <a:rPr lang="en-US" altLang="zh-CN" b="1" dirty="0">
                <a:latin typeface="华文仿宋" panose="02010600040101010101" charset="-122"/>
                <a:ea typeface="华文仿宋" panose="02010600040101010101" charset="-122"/>
              </a:rPr>
              <a:t>1700</a:t>
            </a:r>
            <a:r>
              <a:rPr lang="zh-CN" altLang="en-US" b="1" dirty="0">
                <a:latin typeface="华文仿宋" panose="02010600040101010101" charset="-122"/>
                <a:ea typeface="华文仿宋" panose="02010600040101010101" charset="-122"/>
              </a:rPr>
              <a:t>多年。</a:t>
            </a:r>
            <a:r>
              <a:rPr lang="zh-CN" altLang="en-US" dirty="0">
                <a:latin typeface="华文仿宋" panose="02010600040101010101" charset="-122"/>
                <a:ea typeface="华文仿宋" panose="02010600040101010101" charset="-122"/>
              </a:rPr>
              <a:t> </a:t>
            </a:r>
            <a:endParaRPr lang="zh-CN" altLang="en-US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1267" name="图片 273412" descr="20071103102722633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3284538"/>
            <a:ext cx="4724400" cy="336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22" name="图片 133121" descr="地动仪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1066800" y="381000"/>
            <a:ext cx="7010400" cy="611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4" name="文本框 133123"/>
          <p:cNvSpPr txBox="1"/>
          <p:nvPr/>
        </p:nvSpPr>
        <p:spPr>
          <a:xfrm>
            <a:off x="8153400" y="2209800"/>
            <a:ext cx="1006475" cy="22256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eaLnBrk="0" hangingPunct="0">
              <a:buClrTx/>
            </a:pPr>
            <a:r>
              <a:rPr lang="zh-CN" altLang="en-US" sz="5400" dirty="0">
                <a:solidFill>
                  <a:srgbClr val="FF33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地动仪</a:t>
            </a:r>
            <a:endParaRPr lang="zh-CN" altLang="en-US" sz="5400">
              <a:solidFill>
                <a:srgbClr val="FF33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6194" name="图片 136193" descr="地动仪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600200"/>
            <a:ext cx="5326063" cy="364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文本框 136194"/>
          <p:cNvSpPr txBox="1"/>
          <p:nvPr/>
        </p:nvSpPr>
        <p:spPr>
          <a:xfrm>
            <a:off x="2270125" y="5607050"/>
            <a:ext cx="51612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800" u="sng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仿宋" panose="02010600040101010101" charset="-122"/>
                <a:ea typeface="华文仿宋" panose="02010600040101010101" charset="-122"/>
              </a:rPr>
              <a:t>台北故宫博物馆所收藏的地动仪</a:t>
            </a:r>
            <a:endParaRPr lang="zh-CN" altLang="en-US" sz="2800" u="sng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36196" name="文本框 136195"/>
          <p:cNvSpPr txBox="1"/>
          <p:nvPr/>
        </p:nvSpPr>
        <p:spPr>
          <a:xfrm>
            <a:off x="8305800" y="304800"/>
            <a:ext cx="549275" cy="2035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eaLnBrk="1" hangingPunct="1"/>
            <a:r>
              <a:rPr lang="zh-CN" altLang="en-US" sz="2400" b="1" u="sng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后汉书</a:t>
            </a:r>
            <a:r>
              <a:rPr lang="en-US" altLang="zh-CN" sz="2400" b="1" u="sng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400" b="1" u="sng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张衡传</a:t>
            </a:r>
            <a:endParaRPr lang="zh-CN" altLang="en-US" sz="2400" b="1" u="sng" dirty="0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11339</Words>
  <Application>WPS 演示</Application>
  <PresentationFormat>在屏幕上显示</PresentationFormat>
  <Paragraphs>748</Paragraphs>
  <Slides>66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85" baseType="lpstr">
      <vt:lpstr>Arial</vt:lpstr>
      <vt:lpstr>宋体</vt:lpstr>
      <vt:lpstr>Wingdings</vt:lpstr>
      <vt:lpstr>Times New Roman</vt:lpstr>
      <vt:lpstr>华文行楷</vt:lpstr>
      <vt:lpstr>华文仿宋</vt:lpstr>
      <vt:lpstr>楷体_GB2312</vt:lpstr>
      <vt:lpstr>华文新魏</vt:lpstr>
      <vt:lpstr>华文彩云</vt:lpstr>
      <vt:lpstr>新宋体</vt:lpstr>
      <vt:lpstr>微软雅黑</vt:lpstr>
      <vt:lpstr>Arial Unicode MS</vt:lpstr>
      <vt:lpstr>华文中宋</vt:lpstr>
      <vt:lpstr>方正启体简体</vt:lpstr>
      <vt:lpstr>隶书</vt:lpstr>
      <vt:lpstr>黑体</vt:lpstr>
      <vt:lpstr>自定义设计方案</vt:lpstr>
      <vt:lpstr>1_自定义设计方案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文学</vt:lpstr>
      <vt:lpstr>地震学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给加点字注音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文言文中表示“官职变迁”的动词</vt:lpstr>
      <vt:lpstr>PowerPoint 演示文稿</vt:lpstr>
      <vt:lpstr>文言文中表示“官职变迁”的动词</vt:lpstr>
      <vt:lpstr>文言文中表示“官职变迁”的动词</vt:lpstr>
      <vt:lpstr>文言文中表示“官职变迁”的动词</vt:lpstr>
      <vt:lpstr>文言文中表示“官职变迁”的动词</vt:lpstr>
      <vt:lpstr>文言文中表示“官职变迁”的动词</vt:lpstr>
      <vt:lpstr>通假字</vt:lpstr>
      <vt:lpstr>PowerPoint 演示文稿</vt:lpstr>
      <vt:lpstr>古今异义</vt:lpstr>
      <vt:lpstr>词类活用</vt:lpstr>
      <vt:lpstr>特殊句式</vt:lpstr>
      <vt:lpstr>一词多义 </vt:lpstr>
      <vt:lpstr>一词多义 </vt:lpstr>
      <vt:lpstr>一词多义 </vt:lpstr>
      <vt:lpstr>一词多义 </vt:lpstr>
      <vt:lpstr>合作探究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无极</cp:lastModifiedBy>
  <cp:revision>136</cp:revision>
  <dcterms:created xsi:type="dcterms:W3CDTF">2016-12-25T13:55:00Z</dcterms:created>
  <dcterms:modified xsi:type="dcterms:W3CDTF">2018-05-23T06:35:43Z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2052-10.1.0.7346</vt:lpwstr>
  </property>
</Properties>
</file>