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3" r:id="rId3"/>
    <p:sldId id="272" r:id="rId4"/>
    <p:sldId id="395" r:id="rId5"/>
    <p:sldId id="399" r:id="rId6"/>
    <p:sldId id="400" r:id="rId7"/>
    <p:sldId id="401" r:id="rId8"/>
    <p:sldId id="396" r:id="rId9"/>
    <p:sldId id="402" r:id="rId10"/>
    <p:sldId id="404" r:id="rId11"/>
    <p:sldId id="403" r:id="rId12"/>
    <p:sldId id="405" r:id="rId13"/>
    <p:sldId id="406" r:id="rId14"/>
    <p:sldId id="397" r:id="rId15"/>
    <p:sldId id="398" r:id="rId16"/>
    <p:sldId id="408" r:id="rId17"/>
    <p:sldId id="407" r:id="rId18"/>
    <p:sldId id="409" r:id="rId19"/>
    <p:sldId id="410" r:id="rId20"/>
    <p:sldId id="279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B002C24-E7B6-4671-8460-F11A0746227D}">
          <p14:sldIdLst>
            <p14:sldId id="271"/>
            <p14:sldId id="273"/>
            <p14:sldId id="272"/>
            <p14:sldId id="395"/>
            <p14:sldId id="399"/>
            <p14:sldId id="400"/>
            <p14:sldId id="401"/>
            <p14:sldId id="396"/>
            <p14:sldId id="402"/>
            <p14:sldId id="404"/>
            <p14:sldId id="403"/>
            <p14:sldId id="405"/>
            <p14:sldId id="406"/>
            <p14:sldId id="397"/>
            <p14:sldId id="398"/>
            <p14:sldId id="408"/>
            <p14:sldId id="407"/>
            <p14:sldId id="409"/>
            <p14:sldId id="410"/>
          </p14:sldIdLst>
        </p14:section>
        <p14:section name="无标题节" id="{D2E3C5B9-199E-4D95-9D54-E4ED067C0723}">
          <p14:sldIdLst>
            <p14:sldId id="27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E33"/>
    <a:srgbClr val="FBEF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4" autoAdjust="0"/>
    <p:restoredTop sz="94667" autoAdjust="0"/>
  </p:normalViewPr>
  <p:slideViewPr>
    <p:cSldViewPr>
      <p:cViewPr varScale="1">
        <p:scale>
          <a:sx n="45" d="100"/>
          <a:sy n="45" d="100"/>
        </p:scale>
        <p:origin x="107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992E4-FE54-44FF-847F-BD65D7C30B93}" type="datetimeFigureOut">
              <a:rPr lang="zh-CN" altLang="en-US"/>
              <a:pPr>
                <a:defRPr/>
              </a:pPr>
              <a:t>2014/4/10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A8379-41BF-47F9-B0EA-2377B66A95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2B651-27F7-4309-9ABF-57FAE9A9E6DC}" type="datetimeFigureOut">
              <a:rPr lang="zh-CN" altLang="en-US"/>
              <a:pPr>
                <a:defRPr/>
              </a:pPr>
              <a:t>2014/4/10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10D85-B067-4267-BBA9-ED86C60B52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DA520-5D1B-4C6B-B093-BBAA06864692}" type="datetimeFigureOut">
              <a:rPr lang="zh-CN" altLang="en-US"/>
              <a:pPr>
                <a:defRPr/>
              </a:pPr>
              <a:t>2014/4/10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411A-A998-432A-8819-09C81B123E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F81E9-2304-42E5-853E-FE150FC9B9B1}" type="datetimeFigureOut">
              <a:rPr lang="zh-CN" altLang="en-US"/>
              <a:pPr>
                <a:defRPr/>
              </a:pPr>
              <a:t>2014/4/10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22EDD-36F8-4F4D-B536-1A793D2827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E37F6-9A3E-41B1-BB71-6FDC5738BF8B}" type="datetimeFigureOut">
              <a:rPr lang="zh-CN" altLang="en-US"/>
              <a:pPr>
                <a:defRPr/>
              </a:pPr>
              <a:t>2014/4/10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C8718-A37E-436A-872E-CCA3FE4855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F01A7-31AF-4F7D-B3AA-07D57F10DD42}" type="datetimeFigureOut">
              <a:rPr lang="zh-CN" altLang="en-US"/>
              <a:pPr>
                <a:defRPr/>
              </a:pPr>
              <a:t>2014/4/10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7FE09-9AFD-4E13-91EF-B31CC1C77D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FE970-CA3C-456D-97A8-5E61BF845AE6}" type="datetimeFigureOut">
              <a:rPr lang="zh-CN" altLang="en-US"/>
              <a:pPr>
                <a:defRPr/>
              </a:pPr>
              <a:t>2014/4/10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7E3A6-82FD-4559-9834-B0C21CD9B9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178F1-F5C1-4185-BA8B-00B2D4A5FE8D}" type="datetimeFigureOut">
              <a:rPr lang="zh-CN" altLang="en-US"/>
              <a:pPr>
                <a:defRPr/>
              </a:pPr>
              <a:t>2014/4/10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79FC8-1BBD-4FE7-A837-83210D7280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0"/>
          <p:cNvSpPr/>
          <p:nvPr userDrawn="1"/>
        </p:nvSpPr>
        <p:spPr>
          <a:xfrm>
            <a:off x="0" y="168584"/>
            <a:ext cx="9144000" cy="6356758"/>
          </a:xfrm>
          <a:prstGeom prst="rect">
            <a:avLst/>
          </a:prstGeom>
          <a:gradFill flip="none" rotWithShape="1">
            <a:gsLst>
              <a:gs pos="1667">
                <a:srgbClr val="FF0000">
                  <a:alpha val="97000"/>
                </a:srgbClr>
              </a:gs>
              <a:gs pos="86000">
                <a:srgbClr val="FF8B23"/>
              </a:gs>
              <a:gs pos="25000">
                <a:srgbClr val="FF9C27">
                  <a:alpha val="77000"/>
                </a:srgbClr>
              </a:gs>
              <a:gs pos="5000">
                <a:srgbClr val="FF2C0B"/>
              </a:gs>
              <a:gs pos="100000">
                <a:srgbClr val="FF0000"/>
              </a:gs>
              <a:gs pos="100000">
                <a:srgbClr val="C00000">
                  <a:alpha val="14000"/>
                  <a:lumMod val="69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5" descr="13.png"/>
          <p:cNvPicPr>
            <a:picLocks noChangeAspect="1"/>
          </p:cNvPicPr>
          <p:nvPr userDrawn="1"/>
        </p:nvPicPr>
        <p:blipFill>
          <a:blip r:embed="rId2"/>
          <a:srcRect t="88927"/>
          <a:stretch>
            <a:fillRect/>
          </a:stretch>
        </p:blipFill>
        <p:spPr bwMode="auto">
          <a:xfrm>
            <a:off x="0" y="6524625"/>
            <a:ext cx="9144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7"/>
          <p:cNvSpPr/>
          <p:nvPr userDrawn="1"/>
        </p:nvSpPr>
        <p:spPr>
          <a:xfrm>
            <a:off x="1692275" y="476250"/>
            <a:ext cx="6911975" cy="792163"/>
          </a:xfrm>
          <a:prstGeom prst="rect">
            <a:avLst/>
          </a:prstGeom>
          <a:gradFill flip="none" rotWithShape="1">
            <a:gsLst>
              <a:gs pos="3000">
                <a:srgbClr val="FF0000">
                  <a:alpha val="21000"/>
                </a:srgbClr>
              </a:gs>
              <a:gs pos="100000">
                <a:srgbClr val="FFC000">
                  <a:alpha val="99000"/>
                </a:srgbClr>
              </a:gs>
              <a:gs pos="100000">
                <a:schemeClr val="accent6">
                  <a:lumMod val="40000"/>
                  <a:lumOff val="60000"/>
                </a:schemeClr>
              </a:gs>
              <a:gs pos="100000">
                <a:srgbClr val="FFFF00"/>
              </a:gs>
              <a:gs pos="100000">
                <a:srgbClr val="FF7A00">
                  <a:alpha val="43000"/>
                </a:srgbClr>
              </a:gs>
              <a:gs pos="100000">
                <a:srgbClr val="FF0300"/>
              </a:gs>
              <a:gs pos="100000">
                <a:srgbClr val="4D0808">
                  <a:alpha val="54000"/>
                </a:srgbClr>
              </a:gs>
            </a:gsLst>
            <a:lin ang="0" scaled="0"/>
            <a:tileRect/>
          </a:gra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7" name="图片 9" descr="13.png"/>
          <p:cNvPicPr>
            <a:picLocks noChangeAspect="1"/>
          </p:cNvPicPr>
          <p:nvPr userDrawn="1"/>
        </p:nvPicPr>
        <p:blipFill>
          <a:blip r:embed="rId2"/>
          <a:srcRect t="88927"/>
          <a:stretch>
            <a:fillRect/>
          </a:stretch>
        </p:blipFill>
        <p:spPr bwMode="auto">
          <a:xfrm>
            <a:off x="0" y="0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1454968" y="260648"/>
            <a:ext cx="7437512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sz="4000" b="1" cap="none" spc="200" baseline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海报体W12(P)" panose="040B0C00000000000000" pitchFamily="82" charset="-122"/>
                <a:ea typeface="华康海报体W12(P)" panose="040B0C00000000000000" pitchFamily="8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58C36-C813-4B89-B874-D6D832D38EC4}" type="datetimeFigureOut">
              <a:rPr lang="zh-CN" altLang="en-US"/>
              <a:pPr>
                <a:defRPr/>
              </a:pPr>
              <a:t>2014/4/10</a:t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E3B3D-8B27-40FC-8E91-7E2CBFE9CE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1" name="Picture 6" descr="C:\Users\Administrator\Desktop\新建文件夹\求是校标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0113" y="168275"/>
            <a:ext cx="939800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0"/>
          <p:cNvSpPr/>
          <p:nvPr userDrawn="1"/>
        </p:nvSpPr>
        <p:spPr>
          <a:xfrm>
            <a:off x="0" y="168584"/>
            <a:ext cx="9144000" cy="6356758"/>
          </a:xfrm>
          <a:prstGeom prst="rect">
            <a:avLst/>
          </a:prstGeom>
          <a:gradFill flip="none" rotWithShape="1">
            <a:gsLst>
              <a:gs pos="1667">
                <a:srgbClr val="FF0000">
                  <a:alpha val="97000"/>
                </a:srgbClr>
              </a:gs>
              <a:gs pos="86000">
                <a:srgbClr val="FF8B23"/>
              </a:gs>
              <a:gs pos="25000">
                <a:srgbClr val="FF9C27">
                  <a:alpha val="77000"/>
                </a:srgbClr>
              </a:gs>
              <a:gs pos="5000">
                <a:srgbClr val="FF2C0B"/>
              </a:gs>
              <a:gs pos="100000">
                <a:srgbClr val="FF0000"/>
              </a:gs>
              <a:gs pos="100000">
                <a:srgbClr val="C00000">
                  <a:alpha val="14000"/>
                  <a:lumMod val="69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5" descr="13.png"/>
          <p:cNvPicPr>
            <a:picLocks noChangeAspect="1"/>
          </p:cNvPicPr>
          <p:nvPr userDrawn="1"/>
        </p:nvPicPr>
        <p:blipFill>
          <a:blip r:embed="rId2"/>
          <a:srcRect t="88927"/>
          <a:stretch>
            <a:fillRect/>
          </a:stretch>
        </p:blipFill>
        <p:spPr bwMode="auto">
          <a:xfrm>
            <a:off x="0" y="6524625"/>
            <a:ext cx="9144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7"/>
          <p:cNvSpPr/>
          <p:nvPr userDrawn="1"/>
        </p:nvSpPr>
        <p:spPr>
          <a:xfrm>
            <a:off x="1692275" y="476250"/>
            <a:ext cx="6911975" cy="792163"/>
          </a:xfrm>
          <a:prstGeom prst="rect">
            <a:avLst/>
          </a:prstGeom>
          <a:gradFill flip="none" rotWithShape="1">
            <a:gsLst>
              <a:gs pos="3000">
                <a:srgbClr val="FF0000">
                  <a:alpha val="21000"/>
                </a:srgbClr>
              </a:gs>
              <a:gs pos="100000">
                <a:srgbClr val="FFC000">
                  <a:alpha val="99000"/>
                </a:srgbClr>
              </a:gs>
              <a:gs pos="100000">
                <a:schemeClr val="accent6">
                  <a:lumMod val="40000"/>
                  <a:lumOff val="60000"/>
                </a:schemeClr>
              </a:gs>
              <a:gs pos="100000">
                <a:srgbClr val="FFFF00"/>
              </a:gs>
              <a:gs pos="100000">
                <a:srgbClr val="FF7A00">
                  <a:alpha val="43000"/>
                </a:srgbClr>
              </a:gs>
              <a:gs pos="100000">
                <a:srgbClr val="FF0300"/>
              </a:gs>
              <a:gs pos="100000">
                <a:srgbClr val="4D0808">
                  <a:alpha val="54000"/>
                </a:srgbClr>
              </a:gs>
            </a:gsLst>
            <a:lin ang="0" scaled="0"/>
            <a:tileRect/>
          </a:gra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6" name="图片 9" descr="13.png"/>
          <p:cNvPicPr>
            <a:picLocks noChangeAspect="1"/>
          </p:cNvPicPr>
          <p:nvPr userDrawn="1"/>
        </p:nvPicPr>
        <p:blipFill>
          <a:blip r:embed="rId2"/>
          <a:srcRect t="88927"/>
          <a:stretch>
            <a:fillRect/>
          </a:stretch>
        </p:blipFill>
        <p:spPr bwMode="auto">
          <a:xfrm>
            <a:off x="0" y="0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:\Users\Administrator\Desktop\新建文件夹\求是校标.jpg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0113" y="168275"/>
            <a:ext cx="939800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54968" y="260648"/>
            <a:ext cx="7437512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sz="4000" b="1" cap="none" spc="200" baseline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海报体W12(P)" panose="040B0C00000000000000" pitchFamily="82" charset="-122"/>
                <a:ea typeface="华康海报体W12(P)" panose="040B0C00000000000000" pitchFamily="8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FE52C-65A9-461B-B33F-905D6A0EEDBD}" type="datetimeFigureOut">
              <a:rPr lang="zh-CN" altLang="en-US"/>
              <a:pPr>
                <a:defRPr/>
              </a:pPr>
              <a:t>2014/4/10</a:t>
            </a:fld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70E83-629F-455A-92D2-D927466AFA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608BF-99D9-4D43-AE9D-AFAE15D04D24}" type="datetimeFigureOut">
              <a:rPr lang="zh-CN" altLang="en-US"/>
              <a:pPr>
                <a:defRPr/>
              </a:pPr>
              <a:t>2014/4/10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8A2AF-2011-4D89-B069-D8C9E19A3D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E832E-2F58-4A2E-B17A-7D660AA93453}" type="datetimeFigureOut">
              <a:rPr lang="zh-CN" altLang="en-US"/>
              <a:pPr>
                <a:defRPr/>
              </a:pPr>
              <a:t>2014/4/10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F0CAA-32D0-4DF4-88DB-373084F62A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274EC2B-C035-4FC1-A8E3-769D9B061FFD}" type="datetimeFigureOut">
              <a:rPr lang="zh-CN" altLang="en-US"/>
              <a:pPr>
                <a:defRPr/>
              </a:pPr>
              <a:t>2014/4/10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434579E-D2EC-4D1E-A4EA-3101EC39E2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61" r:id="rId6"/>
    <p:sldLayoutId id="2147483662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2" descr="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图片 11" descr="1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图片 3" descr="6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75" y="231775"/>
            <a:ext cx="9137650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图片 4" descr="7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58763"/>
            <a:ext cx="9144000" cy="540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图片 5" descr="8.png"/>
          <p:cNvPicPr>
            <a:picLocks noChangeAspect="1"/>
          </p:cNvPicPr>
          <p:nvPr/>
        </p:nvPicPr>
        <p:blipFill>
          <a:blip r:embed="rId6"/>
          <a:srcRect t="2783" b="17014"/>
          <a:stretch>
            <a:fillRect/>
          </a:stretch>
        </p:blipFill>
        <p:spPr bwMode="auto">
          <a:xfrm>
            <a:off x="0" y="190500"/>
            <a:ext cx="9144000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图片 9" descr="11.png"/>
          <p:cNvPicPr>
            <a:picLocks noChangeAspect="1"/>
          </p:cNvPicPr>
          <p:nvPr/>
        </p:nvPicPr>
        <p:blipFill>
          <a:blip r:embed="rId7"/>
          <a:srcRect t="6664" r="90836" b="19998"/>
          <a:stretch>
            <a:fillRect/>
          </a:stretch>
        </p:blipFill>
        <p:spPr bwMode="auto">
          <a:xfrm>
            <a:off x="0" y="457200"/>
            <a:ext cx="838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图片 10" descr="12.png"/>
          <p:cNvPicPr>
            <a:picLocks noChangeAspect="1"/>
          </p:cNvPicPr>
          <p:nvPr/>
        </p:nvPicPr>
        <p:blipFill>
          <a:blip r:embed="rId8"/>
          <a:srcRect l="85468" t="6509" b="20618"/>
          <a:stretch>
            <a:fillRect/>
          </a:stretch>
        </p:blipFill>
        <p:spPr bwMode="auto">
          <a:xfrm>
            <a:off x="7815263" y="446088"/>
            <a:ext cx="1328737" cy="499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3" descr="15.png"/>
          <p:cNvPicPr>
            <a:picLocks noChangeAspect="1"/>
          </p:cNvPicPr>
          <p:nvPr/>
        </p:nvPicPr>
        <p:blipFill>
          <a:blip r:embed="rId9"/>
          <a:srcRect t="22987" r="72070" b="54024"/>
          <a:stretch>
            <a:fillRect/>
          </a:stretch>
        </p:blipFill>
        <p:spPr bwMode="auto">
          <a:xfrm>
            <a:off x="-31750" y="981075"/>
            <a:ext cx="3271838" cy="235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3" descr="C:\Users\dyl\Desktop\团委\求是实验中学.jpg"/>
          <p:cNvPicPr>
            <a:picLocks noChangeAspect="1" noChangeArrowheads="1"/>
          </p:cNvPicPr>
          <p:nvPr/>
        </p:nvPicPr>
        <p:blipFill rotWithShape="1">
          <a:blip r:embed="rId10"/>
          <a:srcRect b="4936"/>
          <a:stretch/>
        </p:blipFill>
        <p:spPr bwMode="auto">
          <a:xfrm>
            <a:off x="-15875" y="3524250"/>
            <a:ext cx="9139238" cy="3217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4346" name="图片 12" descr="14.png"/>
          <p:cNvPicPr>
            <a:picLocks noChangeAspect="1"/>
          </p:cNvPicPr>
          <p:nvPr/>
        </p:nvPicPr>
        <p:blipFill>
          <a:blip r:embed="rId11"/>
          <a:srcRect l="12584" t="38390" b="19537"/>
          <a:stretch>
            <a:fillRect/>
          </a:stretch>
        </p:blipFill>
        <p:spPr bwMode="auto">
          <a:xfrm>
            <a:off x="917575" y="450851"/>
            <a:ext cx="8242300" cy="1826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21" descr="13.png"/>
          <p:cNvPicPr>
            <a:picLocks noChangeAspect="1"/>
          </p:cNvPicPr>
          <p:nvPr/>
        </p:nvPicPr>
        <p:blipFill rotWithShape="1">
          <a:blip r:embed="rId3">
            <a:extLst/>
          </a:blip>
          <a:srcRect b="88926"/>
          <a:stretch/>
        </p:blipFill>
        <p:spPr bwMode="auto">
          <a:xfrm flipV="1">
            <a:off x="0" y="6646332"/>
            <a:ext cx="9144000" cy="216178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  <a:extLst/>
        </p:spPr>
      </p:pic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611560" y="1484784"/>
            <a:ext cx="7846640" cy="2115667"/>
          </a:xfrm>
        </p:spPr>
        <p:txBody>
          <a:bodyPr/>
          <a:lstStyle/>
          <a:p>
            <a:r>
              <a:rPr lang="zh-CN" altLang="en-US" sz="8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班级文化建设</a:t>
            </a:r>
            <a:endParaRPr lang="zh-CN" altLang="en-US" sz="80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655108"/>
          </a:xfrm>
        </p:spPr>
        <p:txBody>
          <a:bodyPr/>
          <a:lstStyle/>
          <a:p>
            <a:r>
              <a:rPr lang="zh-CN" altLang="en-US" b="1" dirty="0" smtClean="0">
                <a:ln w="6600">
                  <a:noFill/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桐乡市求是实验中学</a:t>
            </a:r>
            <a:endParaRPr lang="zh-CN" altLang="en-US" b="1" dirty="0">
              <a:ln w="6600">
                <a:noFill/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23111" y="1403648"/>
            <a:ext cx="885698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 cap="none" spc="200" baseline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海报体W12(P)" panose="040B0C00000000000000" pitchFamily="82" charset="-122"/>
                <a:ea typeface="华康海报体W12(P)" panose="040B0C00000000000000" pitchFamily="82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indent="353695" algn="l">
              <a:spcAft>
                <a:spcPts val="0"/>
              </a:spcAft>
            </a:pPr>
            <a:r>
              <a:rPr lang="en-US" altLang="zh-CN" sz="37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r>
              <a:rPr lang="zh-CN" altLang="zh-CN" sz="37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．构建</a:t>
            </a:r>
            <a:r>
              <a:rPr lang="zh-CN" altLang="en-US" sz="37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班级文化制度建设</a:t>
            </a:r>
            <a:endParaRPr lang="zh-CN" altLang="zh-CN" sz="37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8648" y="2624281"/>
            <a:ext cx="871296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ts val="3000"/>
              </a:lnSpc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zh-CN" sz="3600" b="1" dirty="0" smtClean="0"/>
              <a:t>规章制度</a:t>
            </a:r>
            <a:r>
              <a:rPr lang="en-US" altLang="zh-CN" sz="3600" b="1" dirty="0" smtClean="0"/>
              <a:t>(</a:t>
            </a:r>
            <a:r>
              <a:rPr lang="zh-CN" altLang="zh-CN" sz="3600" b="1" dirty="0"/>
              <a:t>《班级公约》、</a:t>
            </a:r>
            <a:r>
              <a:rPr lang="zh-CN" altLang="zh-CN" sz="3600" b="1" dirty="0" smtClean="0"/>
              <a:t>《小组条例》</a:t>
            </a:r>
            <a:r>
              <a:rPr lang="en-US" altLang="zh-CN" sz="3600" b="1" dirty="0" smtClean="0"/>
              <a:t>)</a:t>
            </a:r>
            <a:endParaRPr lang="zh-CN" altLang="zh-CN" sz="3600" b="1" kern="0" dirty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8461" y="3366482"/>
            <a:ext cx="26148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Wingdings" panose="05000000000000000000" pitchFamily="2" charset="2"/>
              <a:buChar char="u"/>
            </a:pPr>
            <a:r>
              <a:rPr lang="zh-CN" altLang="zh-CN" sz="3600" b="1" dirty="0"/>
              <a:t>监督机制</a:t>
            </a:r>
            <a:endParaRPr lang="zh-CN" altLang="en-US" sz="3600" b="1" kern="0" dirty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520" y="4149080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28700" lvl="1" indent="-571500">
              <a:buFont typeface="Wingdings" panose="05000000000000000000" pitchFamily="2" charset="2"/>
              <a:buChar char="u"/>
            </a:pPr>
            <a:r>
              <a:rPr lang="zh-CN" altLang="en-US" sz="3600" b="1" dirty="0"/>
              <a:t>注意：制度必须民主</a:t>
            </a:r>
            <a:r>
              <a:rPr lang="zh-CN" altLang="en-US" sz="3600" b="1" dirty="0" smtClean="0"/>
              <a:t>讨论 </a:t>
            </a:r>
            <a:endParaRPr lang="en-US" altLang="zh-CN" sz="3600" b="1" dirty="0" smtClean="0"/>
          </a:p>
          <a:p>
            <a:pPr lvl="1"/>
            <a:r>
              <a:rPr lang="en-US" altLang="zh-CN" sz="3600" b="1" dirty="0"/>
              <a:t> </a:t>
            </a:r>
            <a:r>
              <a:rPr lang="en-US" altLang="zh-CN" sz="3600" b="1" dirty="0" smtClean="0"/>
              <a:t>           </a:t>
            </a:r>
            <a:r>
              <a:rPr lang="zh-CN" altLang="en-US" sz="3600" b="1" dirty="0" smtClean="0"/>
              <a:t>产生</a:t>
            </a:r>
            <a:r>
              <a:rPr lang="zh-CN" altLang="en-US" sz="3600" b="1" dirty="0"/>
              <a:t>，刚性监督执行</a:t>
            </a:r>
          </a:p>
        </p:txBody>
      </p:sp>
    </p:spTree>
    <p:extLst>
      <p:ext uri="{BB962C8B-B14F-4D97-AF65-F5344CB8AC3E}">
        <p14:creationId xmlns:p14="http://schemas.microsoft.com/office/powerpoint/2010/main" val="325549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23111" y="1403648"/>
            <a:ext cx="885698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 cap="none" spc="200" baseline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海报体W12(P)" panose="040B0C00000000000000" pitchFamily="82" charset="-122"/>
                <a:ea typeface="华康海报体W12(P)" panose="040B0C00000000000000" pitchFamily="82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indent="353695" algn="l">
              <a:spcAft>
                <a:spcPts val="0"/>
              </a:spcAft>
            </a:pPr>
            <a:r>
              <a:rPr lang="en-US" altLang="zh-CN" sz="3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</a:t>
            </a:r>
            <a:r>
              <a:rPr lang="zh-CN" altLang="zh-CN" sz="3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．</a:t>
            </a:r>
            <a:r>
              <a:rPr lang="zh-CN" altLang="zh-CN" sz="3600" dirty="0">
                <a:effectLst/>
              </a:rPr>
              <a:t>构建班级精神文化环境</a:t>
            </a:r>
            <a:endParaRPr lang="zh-CN" altLang="zh-CN" sz="37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3608" y="2437274"/>
            <a:ext cx="56166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A.</a:t>
            </a:r>
            <a:r>
              <a:rPr lang="zh-CN" altLang="en-US" sz="3200" b="1" dirty="0" smtClean="0"/>
              <a:t>培养</a:t>
            </a:r>
            <a:r>
              <a:rPr lang="zh-CN" altLang="zh-CN" sz="3200" b="1" dirty="0" smtClean="0"/>
              <a:t>凝聚力</a:t>
            </a:r>
            <a:r>
              <a:rPr lang="zh-CN" altLang="zh-CN" sz="3200" b="1" dirty="0"/>
              <a:t>和集体</a:t>
            </a:r>
            <a:r>
              <a:rPr lang="zh-CN" altLang="zh-CN" sz="3200" b="1" dirty="0" smtClean="0"/>
              <a:t>荣誉感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B.</a:t>
            </a:r>
            <a:r>
              <a:rPr lang="zh-CN" altLang="zh-CN" sz="3200" b="1" dirty="0" smtClean="0"/>
              <a:t>构筑</a:t>
            </a:r>
            <a:r>
              <a:rPr lang="zh-CN" altLang="zh-CN" sz="3200" b="1" dirty="0"/>
              <a:t>起良好的班级舆论氛围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1043608" y="4293096"/>
            <a:ext cx="43027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kern="0" dirty="0" smtClean="0">
                <a:ea typeface="仿宋_GB2312"/>
                <a:cs typeface="宋体" panose="02010600030101010101" pitchFamily="2" charset="-122"/>
              </a:rPr>
              <a:t>C.</a:t>
            </a:r>
            <a:r>
              <a:rPr lang="zh-CN" altLang="zh-CN" sz="3600" b="1" kern="0" dirty="0" smtClean="0">
                <a:ea typeface="仿宋_GB2312"/>
                <a:cs typeface="宋体" panose="02010600030101010101" pitchFamily="2" charset="-122"/>
              </a:rPr>
              <a:t>构建</a:t>
            </a:r>
            <a:r>
              <a:rPr lang="zh-CN" altLang="zh-CN" sz="3600" b="1" kern="0" dirty="0">
                <a:ea typeface="仿宋_GB2312"/>
                <a:cs typeface="宋体" panose="02010600030101010101" pitchFamily="2" charset="-122"/>
              </a:rPr>
              <a:t>方式和途径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87600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466230"/>
            <a:ext cx="7437512" cy="1143000"/>
          </a:xfrm>
        </p:spPr>
        <p:txBody>
          <a:bodyPr>
            <a:normAutofit fontScale="90000"/>
          </a:bodyPr>
          <a:lstStyle/>
          <a:p>
            <a:r>
              <a:rPr lang="en-US" altLang="zh-CN" kern="0" dirty="0">
                <a:ea typeface="仿宋_GB2312"/>
                <a:cs typeface="宋体" panose="02010600030101010101" pitchFamily="2" charset="-122"/>
              </a:rPr>
              <a:t>C.</a:t>
            </a:r>
            <a:r>
              <a:rPr lang="zh-CN" altLang="zh-CN" kern="0" dirty="0">
                <a:ea typeface="仿宋_GB2312"/>
                <a:cs typeface="宋体" panose="02010600030101010101" pitchFamily="2" charset="-122"/>
              </a:rPr>
              <a:t>构建方式和途径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539552" y="1348475"/>
            <a:ext cx="885698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 cap="none" spc="200" baseline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海报体W12(P)" panose="040B0C00000000000000" pitchFamily="82" charset="-122"/>
                <a:ea typeface="华康海报体W12(P)" panose="040B0C00000000000000" pitchFamily="82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251520" y="1389352"/>
            <a:ext cx="8892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/>
              <a:t>（</a:t>
            </a:r>
            <a:r>
              <a:rPr lang="en-US" altLang="zh-CN" sz="3200" dirty="0"/>
              <a:t>1</a:t>
            </a:r>
            <a:r>
              <a:rPr lang="zh-CN" altLang="zh-CN" sz="3200" dirty="0"/>
              <a:t>）主题班会和团队</a:t>
            </a:r>
            <a:r>
              <a:rPr lang="zh-CN" altLang="zh-CN" sz="3200" dirty="0" smtClean="0"/>
              <a:t>活动</a:t>
            </a:r>
            <a:r>
              <a:rPr lang="zh-CN" altLang="en-US" sz="3200" dirty="0" smtClean="0"/>
              <a:t>（针对性、实效性）</a:t>
            </a:r>
            <a:r>
              <a:rPr lang="zh-CN" altLang="zh-CN" sz="3200" dirty="0" smtClean="0"/>
              <a:t>。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251520" y="2047959"/>
            <a:ext cx="9145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（</a:t>
            </a:r>
            <a:r>
              <a:rPr lang="en-US" altLang="zh-CN" sz="3600" dirty="0"/>
              <a:t>2</a:t>
            </a:r>
            <a:r>
              <a:rPr lang="zh-CN" altLang="zh-CN" sz="3600" dirty="0"/>
              <a:t>）综合素质评价</a:t>
            </a:r>
            <a:r>
              <a:rPr lang="zh-CN" altLang="zh-CN" sz="3600" dirty="0" smtClean="0"/>
              <a:t>。</a:t>
            </a:r>
            <a:r>
              <a:rPr lang="zh-CN" altLang="en-US" sz="3600" dirty="0" smtClean="0"/>
              <a:t>（注重小组评价）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251520" y="2613076"/>
            <a:ext cx="73661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/>
              <a:t>（</a:t>
            </a:r>
            <a:r>
              <a:rPr lang="en-US" altLang="zh-CN" sz="3600" dirty="0"/>
              <a:t>3</a:t>
            </a:r>
            <a:r>
              <a:rPr lang="zh-CN" altLang="zh-CN" sz="3600" dirty="0"/>
              <a:t>）优良的学风</a:t>
            </a:r>
            <a:r>
              <a:rPr lang="zh-CN" altLang="zh-CN" sz="3600" dirty="0" smtClean="0"/>
              <a:t>。</a:t>
            </a:r>
            <a:r>
              <a:rPr lang="zh-CN" altLang="en-US" sz="3600" dirty="0" smtClean="0"/>
              <a:t>（五三二模式）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217999" y="3022911"/>
            <a:ext cx="87511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/>
              <a:t>（</a:t>
            </a:r>
            <a:r>
              <a:rPr lang="en-US" altLang="zh-CN" sz="3600" dirty="0"/>
              <a:t>4</a:t>
            </a:r>
            <a:r>
              <a:rPr lang="zh-CN" altLang="zh-CN" sz="3600" dirty="0"/>
              <a:t>）班歌、口号</a:t>
            </a:r>
            <a:r>
              <a:rPr lang="zh-CN" altLang="zh-CN" sz="3600" dirty="0" smtClean="0"/>
              <a:t>。</a:t>
            </a:r>
            <a:r>
              <a:rPr lang="zh-CN" altLang="en-US" sz="3600" dirty="0" smtClean="0"/>
              <a:t>（心口一致凝聚人心）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84478" y="3540259"/>
            <a:ext cx="69044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/>
              <a:t>（</a:t>
            </a:r>
            <a:r>
              <a:rPr lang="en-US" altLang="zh-CN" sz="3600" dirty="0"/>
              <a:t>5</a:t>
            </a:r>
            <a:r>
              <a:rPr lang="zh-CN" altLang="zh-CN" sz="3600" dirty="0"/>
              <a:t>）集会、课间操</a:t>
            </a:r>
            <a:r>
              <a:rPr lang="zh-CN" altLang="zh-CN" sz="3600" dirty="0" smtClean="0"/>
              <a:t>。</a:t>
            </a:r>
            <a:r>
              <a:rPr lang="zh-CN" altLang="en-US" sz="3600" dirty="0" smtClean="0"/>
              <a:t>（静齐快）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238641" y="4689211"/>
            <a:ext cx="92127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/>
              <a:t>（</a:t>
            </a:r>
            <a:r>
              <a:rPr lang="en-US" altLang="zh-CN" sz="3600" dirty="0"/>
              <a:t>7</a:t>
            </a:r>
            <a:r>
              <a:rPr lang="zh-CN" altLang="zh-CN" sz="3600" dirty="0"/>
              <a:t>）正确积极的班级舆论</a:t>
            </a:r>
            <a:r>
              <a:rPr lang="zh-CN" altLang="zh-CN" sz="3600" dirty="0" smtClean="0"/>
              <a:t>导向</a:t>
            </a:r>
            <a:r>
              <a:rPr lang="zh-CN" altLang="en-US" sz="3600" dirty="0" smtClean="0"/>
              <a:t>。（正能量）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170237" y="4042880"/>
            <a:ext cx="87988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/>
              <a:t>（</a:t>
            </a:r>
            <a:r>
              <a:rPr lang="en-US" altLang="zh-CN" sz="3600" dirty="0"/>
              <a:t>6</a:t>
            </a:r>
            <a:r>
              <a:rPr lang="zh-CN" altLang="zh-CN" sz="3600" dirty="0"/>
              <a:t>）参加</a:t>
            </a:r>
            <a:r>
              <a:rPr lang="zh-CN" altLang="zh-CN" sz="3600" dirty="0" smtClean="0"/>
              <a:t>学校的</a:t>
            </a:r>
            <a:r>
              <a:rPr lang="zh-CN" altLang="zh-CN" sz="3600" dirty="0"/>
              <a:t>各类活动</a:t>
            </a:r>
            <a:r>
              <a:rPr lang="zh-CN" altLang="zh-CN" sz="3600" dirty="0" smtClean="0"/>
              <a:t>。</a:t>
            </a:r>
            <a:r>
              <a:rPr lang="zh-CN" altLang="en-US" sz="3600" dirty="0" smtClean="0"/>
              <a:t>（班级荣誉感）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7930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23111" y="1403648"/>
            <a:ext cx="885698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 cap="none" spc="200" baseline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海报体W12(P)" panose="040B0C00000000000000" pitchFamily="82" charset="-122"/>
                <a:ea typeface="华康海报体W12(P)" panose="040B0C00000000000000" pitchFamily="82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indent="353695" algn="l">
              <a:spcAft>
                <a:spcPts val="0"/>
              </a:spcAft>
            </a:pPr>
            <a:r>
              <a:rPr lang="en-US" altLang="zh-CN" sz="3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</a:t>
            </a:r>
            <a:r>
              <a:rPr lang="zh-CN" altLang="zh-CN" sz="3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．</a:t>
            </a:r>
            <a:r>
              <a:rPr lang="zh-CN" altLang="en-US" sz="3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特色</a:t>
            </a:r>
            <a:r>
              <a:rPr lang="zh-CN" altLang="zh-CN" sz="3600" dirty="0" smtClean="0">
                <a:effectLst/>
              </a:rPr>
              <a:t>文化</a:t>
            </a:r>
            <a:endParaRPr lang="zh-CN" altLang="zh-CN" sz="37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3608" y="2437274"/>
            <a:ext cx="56166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A.</a:t>
            </a:r>
            <a:r>
              <a:rPr lang="zh-CN" altLang="en-US" sz="3200" b="1" dirty="0" smtClean="0"/>
              <a:t>师生特长</a:t>
            </a:r>
            <a:endParaRPr lang="en-US" altLang="zh-CN" sz="3200" b="1" dirty="0" smtClean="0"/>
          </a:p>
          <a:p>
            <a:endParaRPr lang="en-US" altLang="zh-CN" sz="3200" b="1" dirty="0" smtClean="0"/>
          </a:p>
          <a:p>
            <a:r>
              <a:rPr lang="en-US" altLang="zh-CN" sz="3200" b="1" dirty="0" smtClean="0"/>
              <a:t>B.</a:t>
            </a:r>
            <a:r>
              <a:rPr lang="zh-CN" altLang="en-US" sz="3200" b="1" dirty="0" smtClean="0"/>
              <a:t>环境优势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1043608" y="4293096"/>
            <a:ext cx="43027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kern="0" dirty="0" smtClean="0">
                <a:ea typeface="仿宋_GB2312"/>
                <a:cs typeface="宋体" panose="02010600030101010101" pitchFamily="2" charset="-122"/>
              </a:rPr>
              <a:t>C.</a:t>
            </a:r>
            <a:r>
              <a:rPr lang="zh-CN" altLang="en-US" sz="3600" b="1" kern="0" dirty="0" smtClean="0">
                <a:ea typeface="仿宋_GB2312"/>
                <a:cs typeface="宋体" panose="02010600030101010101" pitchFamily="2" charset="-122"/>
              </a:rPr>
              <a:t>做精做细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03922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五、</a:t>
            </a:r>
            <a:r>
              <a:rPr lang="zh-CN" altLang="zh-CN" dirty="0">
                <a:effectLst/>
              </a:rPr>
              <a:t>实施保障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043608" y="1403648"/>
            <a:ext cx="74168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1630">
              <a:spcAft>
                <a:spcPts val="0"/>
              </a:spcAft>
            </a:pPr>
            <a:r>
              <a:rPr lang="en-US" altLang="zh-CN" sz="3600" b="1" kern="0" dirty="0" smtClean="0">
                <a:ea typeface="仿宋_GB2312"/>
                <a:cs typeface="宋体" panose="02010600030101010101" pitchFamily="2" charset="-122"/>
              </a:rPr>
              <a:t>1.</a:t>
            </a:r>
            <a:r>
              <a:rPr lang="zh-CN" altLang="zh-CN" sz="3600" b="1" kern="0" dirty="0" smtClean="0">
                <a:ea typeface="仿宋_GB2312"/>
                <a:cs typeface="宋体" panose="02010600030101010101" pitchFamily="2" charset="-122"/>
              </a:rPr>
              <a:t> 年级组以</a:t>
            </a:r>
            <a:r>
              <a:rPr lang="zh-CN" altLang="zh-CN" sz="3600" b="1" kern="0" dirty="0">
                <a:ea typeface="仿宋_GB2312"/>
                <a:cs typeface="宋体" panose="02010600030101010101" pitchFamily="2" charset="-122"/>
              </a:rPr>
              <a:t>年级主任</a:t>
            </a:r>
            <a:r>
              <a:rPr lang="zh-CN" altLang="zh-CN" sz="3600" b="1" kern="0" dirty="0" smtClean="0">
                <a:ea typeface="仿宋_GB2312"/>
                <a:cs typeface="宋体" panose="02010600030101010101" pitchFamily="2" charset="-122"/>
              </a:rPr>
              <a:t>为首</a:t>
            </a:r>
            <a:r>
              <a:rPr lang="zh-CN" altLang="en-US" sz="3600" b="1" kern="0" dirty="0" smtClean="0">
                <a:ea typeface="仿宋_GB2312"/>
                <a:cs typeface="宋体" panose="02010600030101010101" pitchFamily="2" charset="-122"/>
              </a:rPr>
              <a:t>成立</a:t>
            </a:r>
            <a:r>
              <a:rPr lang="zh-CN" altLang="zh-CN" sz="3600" b="1" kern="0" dirty="0" smtClean="0">
                <a:ea typeface="仿宋_GB2312"/>
                <a:cs typeface="宋体" panose="02010600030101010101" pitchFamily="2" charset="-122"/>
              </a:rPr>
              <a:t>检查</a:t>
            </a:r>
            <a:r>
              <a:rPr lang="zh-CN" altLang="zh-CN" sz="3600" b="1" kern="0" dirty="0">
                <a:ea typeface="仿宋_GB2312"/>
                <a:cs typeface="宋体" panose="02010600030101010101" pitchFamily="2" charset="-122"/>
              </a:rPr>
              <a:t>小组</a:t>
            </a:r>
            <a:r>
              <a:rPr lang="zh-CN" altLang="zh-CN" sz="3600" b="1" kern="0" dirty="0" smtClean="0">
                <a:ea typeface="仿宋_GB2312"/>
                <a:cs typeface="宋体" panose="02010600030101010101" pitchFamily="2" charset="-122"/>
              </a:rPr>
              <a:t>，</a:t>
            </a:r>
            <a:r>
              <a:rPr lang="zh-CN" altLang="en-US" sz="3600" b="1" kern="0" dirty="0" smtClean="0">
                <a:ea typeface="仿宋_GB2312"/>
                <a:cs typeface="宋体" panose="02010600030101010101" pitchFamily="2" charset="-122"/>
              </a:rPr>
              <a:t>每月</a:t>
            </a:r>
            <a:r>
              <a:rPr lang="zh-CN" altLang="zh-CN" sz="3600" b="1" kern="0" dirty="0" smtClean="0">
                <a:ea typeface="仿宋_GB2312"/>
                <a:cs typeface="宋体" panose="02010600030101010101" pitchFamily="2" charset="-122"/>
              </a:rPr>
              <a:t>对</a:t>
            </a:r>
            <a:r>
              <a:rPr lang="zh-CN" altLang="zh-CN" sz="3600" b="1" kern="0" dirty="0">
                <a:ea typeface="仿宋_GB2312"/>
                <a:cs typeface="宋体" panose="02010600030101010101" pitchFamily="2" charset="-122"/>
              </a:rPr>
              <a:t>各项班级</a:t>
            </a:r>
            <a:r>
              <a:rPr lang="zh-CN" altLang="zh-CN" sz="3600" b="1" kern="0" dirty="0" smtClean="0">
                <a:ea typeface="仿宋_GB2312"/>
                <a:cs typeface="宋体" panose="02010600030101010101" pitchFamily="2" charset="-122"/>
              </a:rPr>
              <a:t>文化随机</a:t>
            </a:r>
            <a:r>
              <a:rPr lang="zh-CN" altLang="zh-CN" sz="3600" b="1" kern="0" dirty="0">
                <a:ea typeface="仿宋_GB2312"/>
                <a:cs typeface="宋体" panose="02010600030101010101" pitchFamily="2" charset="-122"/>
              </a:rPr>
              <a:t>检查、赋</a:t>
            </a:r>
            <a:r>
              <a:rPr lang="zh-CN" altLang="zh-CN" sz="3600" b="1" kern="0" dirty="0" smtClean="0">
                <a:ea typeface="仿宋_GB2312"/>
                <a:cs typeface="宋体" panose="02010600030101010101" pitchFamily="2" charset="-122"/>
              </a:rPr>
              <a:t>分；同时</a:t>
            </a:r>
            <a:r>
              <a:rPr lang="zh-CN" altLang="en-US" sz="3600" b="1" kern="0" dirty="0" smtClean="0">
                <a:ea typeface="仿宋_GB2312"/>
                <a:cs typeface="宋体" panose="02010600030101010101" pitchFamily="2" charset="-122"/>
              </a:rPr>
              <a:t>及</a:t>
            </a:r>
            <a:r>
              <a:rPr lang="zh-CN" altLang="zh-CN" sz="3600" b="1" kern="0" dirty="0" smtClean="0">
                <a:ea typeface="仿宋_GB2312"/>
                <a:cs typeface="宋体" panose="02010600030101010101" pitchFamily="2" charset="-122"/>
              </a:rPr>
              <a:t>时指出</a:t>
            </a:r>
            <a:r>
              <a:rPr lang="zh-CN" altLang="zh-CN" sz="3600" b="1" kern="0" dirty="0">
                <a:ea typeface="仿宋_GB2312"/>
                <a:cs typeface="宋体" panose="02010600030101010101" pitchFamily="2" charset="-122"/>
              </a:rPr>
              <a:t>问题</a:t>
            </a:r>
            <a:r>
              <a:rPr lang="zh-CN" altLang="zh-CN" sz="3600" b="1" kern="0" dirty="0" smtClean="0">
                <a:ea typeface="仿宋_GB2312"/>
                <a:cs typeface="宋体" panose="02010600030101010101" pitchFamily="2" charset="-122"/>
              </a:rPr>
              <a:t>，</a:t>
            </a:r>
            <a:r>
              <a:rPr lang="zh-CN" altLang="zh-CN" sz="3600" b="1" kern="0" dirty="0">
                <a:ea typeface="仿宋_GB2312"/>
                <a:cs typeface="宋体" panose="02010600030101010101" pitchFamily="2" charset="-122"/>
              </a:rPr>
              <a:t>各</a:t>
            </a:r>
            <a:r>
              <a:rPr lang="zh-CN" altLang="zh-CN" sz="3600" b="1" kern="0" dirty="0" smtClean="0">
                <a:ea typeface="仿宋_GB2312"/>
                <a:cs typeface="宋体" panose="02010600030101010101" pitchFamily="2" charset="-122"/>
              </a:rPr>
              <a:t>班级随时</a:t>
            </a:r>
            <a:r>
              <a:rPr lang="zh-CN" altLang="zh-CN" sz="3600" b="1" kern="0" dirty="0">
                <a:ea typeface="仿宋_GB2312"/>
                <a:cs typeface="宋体" panose="02010600030101010101" pitchFamily="2" charset="-122"/>
              </a:rPr>
              <a:t>整改优化。</a:t>
            </a:r>
          </a:p>
          <a:p>
            <a:pPr indent="355600" algn="just">
              <a:spcAft>
                <a:spcPts val="0"/>
              </a:spcAft>
            </a:pPr>
            <a:r>
              <a:rPr lang="en-US" altLang="zh-CN" sz="3600" b="1" kern="0" dirty="0" smtClean="0">
                <a:ea typeface="仿宋_GB2312"/>
                <a:cs typeface="宋体" panose="02010600030101010101" pitchFamily="2" charset="-122"/>
              </a:rPr>
              <a:t>2.</a:t>
            </a:r>
            <a:r>
              <a:rPr lang="zh-CN" altLang="zh-CN" sz="3600" b="1" kern="0" dirty="0" smtClean="0">
                <a:ea typeface="仿宋_GB2312"/>
                <a:cs typeface="宋体" panose="02010600030101010101" pitchFamily="2" charset="-122"/>
              </a:rPr>
              <a:t>学校</a:t>
            </a:r>
            <a:r>
              <a:rPr lang="zh-CN" altLang="zh-CN" sz="3600" b="1" kern="0" dirty="0">
                <a:ea typeface="仿宋_GB2312"/>
                <a:cs typeface="宋体" panose="02010600030101010101" pitchFamily="2" charset="-122"/>
              </a:rPr>
              <a:t>德育处不定期对各级部进行检查、指导。检查结果计入对各级部的考核</a:t>
            </a:r>
            <a:r>
              <a:rPr lang="en-US" altLang="zh-CN" sz="3600" b="1" kern="0" dirty="0">
                <a:ea typeface="仿宋_GB2312"/>
                <a:cs typeface="宋体" panose="02010600030101010101" pitchFamily="2" charset="-122"/>
              </a:rPr>
              <a:t>.</a:t>
            </a:r>
            <a:endParaRPr lang="zh-CN" altLang="zh-CN" sz="3600" b="1" kern="0" dirty="0">
              <a:ea typeface="仿宋_GB231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531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404664"/>
            <a:ext cx="7437512" cy="1143000"/>
          </a:xfrm>
        </p:spPr>
        <p:txBody>
          <a:bodyPr>
            <a:normAutofit fontScale="90000"/>
          </a:bodyPr>
          <a:lstStyle/>
          <a:p>
            <a:r>
              <a:rPr lang="zh-CN" altLang="zh-CN" dirty="0">
                <a:effectLst/>
              </a:rPr>
              <a:t>班级文化建设评分细则及评分表</a:t>
            </a:r>
            <a:br>
              <a:rPr lang="zh-CN" altLang="zh-CN" dirty="0">
                <a:effectLst/>
              </a:rPr>
            </a:b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3793664"/>
              </p:ext>
            </p:extLst>
          </p:nvPr>
        </p:nvGraphicFramePr>
        <p:xfrm>
          <a:off x="2051720" y="1536984"/>
          <a:ext cx="6552728" cy="44294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52728"/>
              </a:tblGrid>
              <a:tr h="587938">
                <a:tc>
                  <a:txBody>
                    <a:bodyPr/>
                    <a:lstStyle/>
                    <a:p>
                      <a:pPr marL="95250"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整体</a:t>
                      </a:r>
                      <a:r>
                        <a:rPr lang="zh-CN" sz="3600" b="1" kern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效果</a:t>
                      </a:r>
                      <a:r>
                        <a:rPr lang="zh-CN" altLang="en-US" sz="3600" b="1" kern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（</a:t>
                      </a:r>
                      <a:r>
                        <a:rPr lang="en-US" sz="3600" b="1" kern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10</a:t>
                      </a:r>
                      <a:r>
                        <a:rPr lang="zh-CN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分）</a:t>
                      </a:r>
                    </a:p>
                  </a:txBody>
                  <a:tcPr marL="68580" marR="68580" marT="0" marB="0"/>
                </a:tc>
              </a:tr>
              <a:tr h="508691">
                <a:tc>
                  <a:txBody>
                    <a:bodyPr/>
                    <a:lstStyle/>
                    <a:p>
                      <a:pPr marL="95250" algn="l">
                        <a:spcAft>
                          <a:spcPts val="0"/>
                        </a:spcAft>
                      </a:pPr>
                      <a:r>
                        <a:rPr lang="zh-CN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班级布置（</a:t>
                      </a:r>
                      <a:r>
                        <a:rPr lang="en-US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30</a:t>
                      </a:r>
                      <a:r>
                        <a:rPr lang="zh-CN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分）</a:t>
                      </a:r>
                    </a:p>
                  </a:txBody>
                  <a:tcPr marL="68580" marR="68580" marT="0" marB="0"/>
                </a:tc>
              </a:tr>
              <a:tr h="508691">
                <a:tc>
                  <a:txBody>
                    <a:bodyPr/>
                    <a:lstStyle/>
                    <a:p>
                      <a:pPr marL="95250" algn="l">
                        <a:spcAft>
                          <a:spcPts val="0"/>
                        </a:spcAft>
                      </a:pPr>
                      <a:r>
                        <a:rPr lang="zh-CN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小组阵地（</a:t>
                      </a:r>
                      <a:r>
                        <a:rPr lang="en-US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10</a:t>
                      </a:r>
                      <a:r>
                        <a:rPr lang="zh-CN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分）</a:t>
                      </a:r>
                    </a:p>
                  </a:txBody>
                  <a:tcPr marL="68580" marR="68580" marT="0" marB="0"/>
                </a:tc>
              </a:tr>
              <a:tr h="508691">
                <a:tc>
                  <a:txBody>
                    <a:bodyPr/>
                    <a:lstStyle/>
                    <a:p>
                      <a:pPr algn="l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zh-CN" sz="3600" b="1" kern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班级</a:t>
                      </a:r>
                      <a:r>
                        <a:rPr lang="zh-CN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组织管（</a:t>
                      </a:r>
                      <a:r>
                        <a:rPr lang="en-US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10</a:t>
                      </a:r>
                      <a:r>
                        <a:rPr lang="zh-CN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分）</a:t>
                      </a:r>
                    </a:p>
                  </a:txBody>
                  <a:tcPr marL="68580" marR="68580" marT="0" marB="0"/>
                </a:tc>
              </a:tr>
              <a:tr h="50869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600" b="1" kern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班级</a:t>
                      </a:r>
                      <a:r>
                        <a:rPr lang="zh-CN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内外卫生管理（</a:t>
                      </a:r>
                      <a:r>
                        <a:rPr lang="en-US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20</a:t>
                      </a:r>
                      <a:r>
                        <a:rPr lang="zh-CN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分）</a:t>
                      </a:r>
                    </a:p>
                  </a:txBody>
                  <a:tcPr marL="68580" marR="68580" marT="0" marB="0"/>
                </a:tc>
              </a:tr>
              <a:tr h="50869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3600" b="1" kern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走廊</a:t>
                      </a:r>
                      <a:r>
                        <a:rPr lang="zh-CN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文化（</a:t>
                      </a:r>
                      <a:r>
                        <a:rPr lang="en-US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10</a:t>
                      </a:r>
                      <a:r>
                        <a:rPr lang="zh-CN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分）</a:t>
                      </a:r>
                    </a:p>
                  </a:txBody>
                  <a:tcPr marL="68580" marR="68580" marT="0" marB="0"/>
                </a:tc>
              </a:tr>
              <a:tr h="973065">
                <a:tc>
                  <a:txBody>
                    <a:bodyPr/>
                    <a:lstStyle/>
                    <a:p>
                      <a:pPr algn="l"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sz="3600" b="1" kern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其他</a:t>
                      </a:r>
                      <a:r>
                        <a:rPr lang="zh-CN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项（</a:t>
                      </a:r>
                      <a:r>
                        <a:rPr lang="en-US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10</a:t>
                      </a:r>
                      <a:r>
                        <a:rPr lang="zh-CN" sz="3600" b="1" kern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分</a:t>
                      </a:r>
                      <a:r>
                        <a:rPr lang="zh-CN" sz="3600" b="1" kern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宋体" panose="02010600030101010101" pitchFamily="2" charset="-122"/>
                        </a:rPr>
                        <a:t>）</a:t>
                      </a:r>
                      <a:endParaRPr lang="zh-CN" sz="3600" b="1" kern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左大括号 6"/>
          <p:cNvSpPr/>
          <p:nvPr/>
        </p:nvSpPr>
        <p:spPr>
          <a:xfrm>
            <a:off x="1187624" y="1844824"/>
            <a:ext cx="720080" cy="3672408"/>
          </a:xfrm>
          <a:prstGeom prst="leftBrac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271" y="2104700"/>
            <a:ext cx="88036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评</a:t>
            </a:r>
            <a:endParaRPr lang="en-US" altLang="zh-CN" sz="54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 algn="ctr"/>
            <a:r>
              <a:rPr lang="zh-CN" alt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分</a:t>
            </a:r>
            <a:endParaRPr lang="en-US" altLang="zh-CN" sz="54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 algn="ctr"/>
            <a:r>
              <a:rPr lang="zh-CN" alt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细</a:t>
            </a:r>
            <a:endParaRPr lang="en-US" altLang="zh-CN" sz="5400" b="1" dirty="0" smtClean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 algn="ctr"/>
            <a:r>
              <a:rPr lang="zh-CN" alt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则</a:t>
            </a:r>
            <a:endParaRPr lang="zh-CN" altLang="en-US" sz="54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9" name="右大括号 8"/>
          <p:cNvSpPr/>
          <p:nvPr/>
        </p:nvSpPr>
        <p:spPr>
          <a:xfrm>
            <a:off x="7164288" y="1844824"/>
            <a:ext cx="648072" cy="367240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58112" y="2803865"/>
            <a:ext cx="69762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合</a:t>
            </a:r>
            <a:endParaRPr lang="en-US" altLang="zh-CN" sz="400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400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计</a:t>
            </a:r>
            <a:endParaRPr lang="zh-CN" altLang="en-US" sz="40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977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Picture 4" descr="DSC_90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441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60647"/>
            <a:ext cx="3989534" cy="30575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8365" y="3573016"/>
            <a:ext cx="4224470" cy="31683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6547" y="260648"/>
            <a:ext cx="3960440" cy="30904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3540022"/>
            <a:ext cx="4122204" cy="274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0649"/>
            <a:ext cx="4608077" cy="29523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3459320"/>
            <a:ext cx="4095705" cy="29614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3459320"/>
            <a:ext cx="4320480" cy="29614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0033" y="260647"/>
            <a:ext cx="4032448" cy="3051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08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04" y="203018"/>
            <a:ext cx="4476920" cy="297395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0447" y="260647"/>
            <a:ext cx="4390167" cy="2916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4" y="3429000"/>
            <a:ext cx="4264214" cy="29879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43" y="3329817"/>
            <a:ext cx="4450348" cy="318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972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3" descr="C:\Users\dyl\Desktop\团委\求是实验中学.jpg"/>
          <p:cNvPicPr>
            <a:picLocks noChangeAspect="1" noChangeArrowheads="1"/>
          </p:cNvPicPr>
          <p:nvPr/>
        </p:nvPicPr>
        <p:blipFill>
          <a:blip r:embed="rId2"/>
          <a:srcRect b="4936"/>
          <a:stretch>
            <a:fillRect/>
          </a:stretch>
        </p:blipFill>
        <p:spPr bwMode="auto">
          <a:xfrm>
            <a:off x="14288" y="3452813"/>
            <a:ext cx="9140825" cy="32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403648" y="476672"/>
            <a:ext cx="7437512" cy="1143000"/>
          </a:xfrm>
        </p:spPr>
        <p:txBody>
          <a:bodyPr/>
          <a:lstStyle/>
          <a:p>
            <a:r>
              <a:rPr lang="zh-CN" altLang="en-US" dirty="0"/>
              <a:t>一、指导思想</a:t>
            </a:r>
          </a:p>
        </p:txBody>
      </p:sp>
      <p:sp>
        <p:nvSpPr>
          <p:cNvPr id="2" name="矩形 1"/>
          <p:cNvSpPr/>
          <p:nvPr/>
        </p:nvSpPr>
        <p:spPr>
          <a:xfrm>
            <a:off x="14288" y="1619672"/>
            <a:ext cx="88268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4000" b="1" spc="2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海报体W12(P)" panose="040B0C00000000000000" pitchFamily="82" charset="-122"/>
                <a:ea typeface="华康海报体W12(P)" panose="040B0C00000000000000" pitchFamily="82" charset="-122"/>
                <a:cs typeface="+mj-cs"/>
              </a:rPr>
              <a:t>  提高学生道德</a:t>
            </a:r>
            <a:r>
              <a:rPr lang="zh-CN" altLang="en-US" sz="4000" b="1" spc="2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海报体W12(P)" panose="040B0C00000000000000" pitchFamily="82" charset="-122"/>
                <a:ea typeface="华康海报体W12(P)" panose="040B0C00000000000000" pitchFamily="82" charset="-122"/>
                <a:cs typeface="+mj-cs"/>
              </a:rPr>
              <a:t>修养</a:t>
            </a:r>
            <a:r>
              <a:rPr lang="zh-CN" altLang="en-US" sz="4000" b="1" spc="2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海报体W12(P)" panose="040B0C00000000000000" pitchFamily="82" charset="-122"/>
                <a:ea typeface="华康海报体W12(P)" panose="040B0C00000000000000" pitchFamily="82" charset="-122"/>
                <a:cs typeface="+mj-cs"/>
              </a:rPr>
              <a:t>，</a:t>
            </a:r>
            <a:endParaRPr lang="en-US" altLang="zh-CN" sz="4000" b="1" spc="2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康海报体W12(P)" panose="040B0C00000000000000" pitchFamily="82" charset="-122"/>
              <a:ea typeface="华康海报体W12(P)" panose="040B0C00000000000000" pitchFamily="82" charset="-122"/>
              <a:cs typeface="+mj-cs"/>
            </a:endParaRPr>
          </a:p>
          <a:p>
            <a:pPr algn="ctr" eaLnBrk="0" hangingPunct="0"/>
            <a:r>
              <a:rPr lang="zh-CN" altLang="en-US" sz="4000" b="1" spc="2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海报体W12(P)" panose="040B0C00000000000000" pitchFamily="82" charset="-122"/>
                <a:ea typeface="华康海报体W12(P)" panose="040B0C00000000000000" pitchFamily="82" charset="-122"/>
                <a:cs typeface="+mj-cs"/>
              </a:rPr>
              <a:t>促进</a:t>
            </a:r>
            <a:r>
              <a:rPr lang="zh-CN" altLang="en-US" sz="4000" b="1" spc="2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海报体W12(P)" panose="040B0C00000000000000" pitchFamily="82" charset="-122"/>
                <a:ea typeface="华康海报体W12(P)" panose="040B0C00000000000000" pitchFamily="82" charset="-122"/>
                <a:cs typeface="+mj-cs"/>
              </a:rPr>
              <a:t>学生健康</a:t>
            </a:r>
            <a:r>
              <a:rPr lang="zh-CN" altLang="en-US" sz="4000" b="1" spc="2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海报体W12(P)" panose="040B0C00000000000000" pitchFamily="82" charset="-122"/>
                <a:ea typeface="华康海报体W12(P)" panose="040B0C00000000000000" pitchFamily="82" charset="-122"/>
                <a:cs typeface="+mj-cs"/>
              </a:rPr>
              <a:t>成长</a:t>
            </a:r>
            <a:endParaRPr lang="zh-CN" altLang="en-US" sz="4000" b="1" spc="2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康海报体W12(P)" panose="040B0C00000000000000" pitchFamily="82" charset="-122"/>
              <a:ea typeface="华康海报体W12(P)" panose="040B0C00000000000000" pitchFamily="82" charset="-122"/>
              <a:cs typeface="+mj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94983" y="2946960"/>
            <a:ext cx="55446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kern="0" dirty="0" smtClean="0">
                <a:ea typeface="仿宋_GB2312"/>
                <a:cs typeface="宋体" panose="02010600030101010101" pitchFamily="2" charset="-122"/>
              </a:rPr>
              <a:t>1.</a:t>
            </a:r>
            <a:r>
              <a:rPr lang="zh-CN" altLang="zh-CN" sz="4000" b="1" kern="0" dirty="0" smtClean="0">
                <a:ea typeface="仿宋_GB2312"/>
                <a:cs typeface="宋体" panose="02010600030101010101" pitchFamily="2" charset="-122"/>
              </a:rPr>
              <a:t>课改</a:t>
            </a:r>
            <a:r>
              <a:rPr lang="zh-CN" altLang="en-US" sz="4000" b="1" kern="0" dirty="0" smtClean="0">
                <a:ea typeface="仿宋_GB2312"/>
                <a:cs typeface="宋体" panose="02010600030101010101" pitchFamily="2" charset="-122"/>
              </a:rPr>
              <a:t>需要</a:t>
            </a:r>
            <a:endParaRPr lang="en-US" altLang="zh-CN" sz="4000" b="1" kern="0" dirty="0" smtClean="0">
              <a:ea typeface="仿宋_GB2312"/>
              <a:cs typeface="宋体" panose="02010600030101010101" pitchFamily="2" charset="-122"/>
            </a:endParaRPr>
          </a:p>
          <a:p>
            <a:r>
              <a:rPr lang="en-US" altLang="zh-CN" sz="4000" b="1" kern="0" dirty="0" smtClean="0">
                <a:ea typeface="仿宋_GB2312"/>
                <a:cs typeface="宋体" panose="02010600030101010101" pitchFamily="2" charset="-122"/>
              </a:rPr>
              <a:t>2.</a:t>
            </a:r>
            <a:r>
              <a:rPr lang="zh-CN" altLang="zh-CN" sz="4000" b="1" kern="0" dirty="0" smtClean="0">
                <a:ea typeface="仿宋_GB2312"/>
                <a:cs typeface="宋体" panose="02010600030101010101" pitchFamily="2" charset="-122"/>
              </a:rPr>
              <a:t>德育</a:t>
            </a:r>
            <a:r>
              <a:rPr lang="zh-CN" altLang="en-US" sz="4000" b="1" kern="0" dirty="0" smtClean="0">
                <a:ea typeface="仿宋_GB2312"/>
                <a:cs typeface="宋体" panose="02010600030101010101" pitchFamily="2" charset="-122"/>
              </a:rPr>
              <a:t>需要</a:t>
            </a:r>
            <a:endParaRPr lang="en-US" altLang="zh-CN" sz="4000" b="1" kern="0" dirty="0" smtClean="0">
              <a:ea typeface="仿宋_GB2312"/>
              <a:cs typeface="宋体" panose="02010600030101010101" pitchFamily="2" charset="-122"/>
            </a:endParaRPr>
          </a:p>
          <a:p>
            <a:r>
              <a:rPr lang="en-US" altLang="zh-CN" sz="4000" b="1" kern="0" dirty="0" smtClean="0">
                <a:ea typeface="仿宋_GB2312"/>
                <a:cs typeface="宋体" panose="02010600030101010101" pitchFamily="2" charset="-122"/>
              </a:rPr>
              <a:t>3.</a:t>
            </a:r>
            <a:r>
              <a:rPr lang="zh-CN" altLang="zh-CN" sz="4000" b="1" kern="0" dirty="0" smtClean="0">
                <a:ea typeface="仿宋_GB2312"/>
                <a:cs typeface="宋体" panose="02010600030101010101" pitchFamily="2" charset="-122"/>
              </a:rPr>
              <a:t>实际需要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1" name="Picture 4" descr="c:\users\dyl\appdata\roaming\360se6\USERDA~1\Temp\245733~1.JPG"/>
          <p:cNvPicPr>
            <a:picLocks noChangeAspect="1" noChangeArrowheads="1"/>
          </p:cNvPicPr>
          <p:nvPr/>
        </p:nvPicPr>
        <p:blipFill>
          <a:blip r:embed="rId2"/>
          <a:srcRect b="6834"/>
          <a:stretch>
            <a:fillRect/>
          </a:stretch>
        </p:blipFill>
        <p:spPr bwMode="auto">
          <a:xfrm>
            <a:off x="0" y="0"/>
            <a:ext cx="9144000" cy="661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2" name="Picture 13" descr="C:\Users\dyl\Desktop\团委\求是实验中学.jpg"/>
          <p:cNvPicPr>
            <a:picLocks noChangeAspect="1" noChangeArrowheads="1"/>
          </p:cNvPicPr>
          <p:nvPr/>
        </p:nvPicPr>
        <p:blipFill>
          <a:blip r:embed="rId3"/>
          <a:srcRect b="4936"/>
          <a:stretch>
            <a:fillRect/>
          </a:stretch>
        </p:blipFill>
        <p:spPr bwMode="auto">
          <a:xfrm>
            <a:off x="3175" y="3789363"/>
            <a:ext cx="9140825" cy="321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906276" y="1721182"/>
            <a:ext cx="509947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感谢您的聆听！</a:t>
            </a:r>
          </a:p>
        </p:txBody>
      </p:sp>
      <p:sp>
        <p:nvSpPr>
          <p:cNvPr id="17" name="矩形 16"/>
          <p:cNvSpPr/>
          <p:nvPr/>
        </p:nvSpPr>
        <p:spPr>
          <a:xfrm>
            <a:off x="3449328" y="3140968"/>
            <a:ext cx="507703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请多批评指正！</a:t>
            </a:r>
          </a:p>
        </p:txBody>
      </p:sp>
      <p:pic>
        <p:nvPicPr>
          <p:cNvPr id="122885" name="Picture 2" descr="\\Qs-gbs\新闻照片\2012校办照片\2010.10校庆用照片\学生群\IMG_277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3338" y="-4763"/>
            <a:ext cx="4605338" cy="1162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886" name="Picture 2" descr="\\Qs-gbs\新闻照片\2012校办照片\2010.10校庆用照片\学生群\IMG_277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4763"/>
            <a:ext cx="47879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835150" y="476250"/>
            <a:ext cx="6769100" cy="792163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17417" name="Picture 3" descr="\\Qs-gbs\新闻照片\2012校办照片\2010.10校庆用照片\学生群\IMG_2860aa.jpg"/>
          <p:cNvPicPr>
            <a:picLocks noChangeAspect="1" noChangeArrowheads="1"/>
          </p:cNvPicPr>
          <p:nvPr/>
        </p:nvPicPr>
        <p:blipFill>
          <a:blip r:embed="rId2"/>
          <a:srcRect t="7022" b="3677"/>
          <a:stretch>
            <a:fillRect/>
          </a:stretch>
        </p:blipFill>
        <p:spPr bwMode="auto">
          <a:xfrm>
            <a:off x="-7938" y="4608513"/>
            <a:ext cx="915193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二、工作目标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95536" y="1619250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/>
              <a:t>1.</a:t>
            </a:r>
            <a:r>
              <a:rPr lang="zh-CN" altLang="zh-CN" sz="4000" b="1" dirty="0" smtClean="0"/>
              <a:t>营造</a:t>
            </a:r>
            <a:r>
              <a:rPr lang="zh-CN" altLang="zh-CN" sz="4000" b="1" dirty="0"/>
              <a:t>和谐、进取的班级成长</a:t>
            </a:r>
            <a:r>
              <a:rPr lang="zh-CN" altLang="zh-CN" sz="4000" b="1" dirty="0" smtClean="0"/>
              <a:t>氛围</a:t>
            </a:r>
            <a:r>
              <a:rPr lang="zh-CN" altLang="en-US" sz="4000" b="1" dirty="0" smtClean="0"/>
              <a:t>。</a:t>
            </a:r>
            <a:endParaRPr lang="en-US" altLang="zh-CN" sz="4000" b="1" dirty="0" smtClean="0"/>
          </a:p>
          <a:p>
            <a:r>
              <a:rPr lang="en-US" altLang="zh-CN" sz="4000" b="1" kern="0" dirty="0" smtClean="0">
                <a:ea typeface="仿宋_GB2312"/>
                <a:cs typeface="宋体" panose="02010600030101010101" pitchFamily="2" charset="-122"/>
              </a:rPr>
              <a:t>2.</a:t>
            </a:r>
            <a:r>
              <a:rPr lang="zh-CN" altLang="zh-CN" sz="4000" b="1" kern="0" dirty="0" smtClean="0">
                <a:ea typeface="仿宋_GB2312"/>
                <a:cs typeface="宋体" panose="02010600030101010101" pitchFamily="2" charset="-122"/>
              </a:rPr>
              <a:t>创新</a:t>
            </a:r>
            <a:r>
              <a:rPr lang="zh-CN" altLang="zh-CN" sz="4000" b="1" kern="0" dirty="0">
                <a:ea typeface="仿宋_GB2312"/>
                <a:cs typeface="宋体" panose="02010600030101010101" pitchFamily="2" charset="-122"/>
              </a:rPr>
              <a:t>班级文化建设的途径和</a:t>
            </a:r>
            <a:r>
              <a:rPr lang="zh-CN" altLang="zh-CN" sz="4000" b="1" kern="0" dirty="0" smtClean="0">
                <a:ea typeface="仿宋_GB2312"/>
                <a:cs typeface="宋体" panose="02010600030101010101" pitchFamily="2" charset="-122"/>
              </a:rPr>
              <a:t>方法</a:t>
            </a:r>
            <a:r>
              <a:rPr lang="zh-CN" altLang="en-US" sz="4000" b="1" kern="0" dirty="0" smtClean="0">
                <a:ea typeface="仿宋_GB2312"/>
                <a:cs typeface="宋体" panose="02010600030101010101" pitchFamily="2" charset="-122"/>
              </a:rPr>
              <a:t>。</a:t>
            </a:r>
            <a:endParaRPr lang="en-US" altLang="zh-CN" sz="4000" b="1" kern="0" dirty="0" smtClean="0">
              <a:ea typeface="仿宋_GB2312"/>
              <a:cs typeface="宋体" panose="02010600030101010101" pitchFamily="2" charset="-122"/>
            </a:endParaRPr>
          </a:p>
          <a:p>
            <a:r>
              <a:rPr lang="en-US" altLang="zh-CN" sz="4000" b="1" kern="0" dirty="0" smtClean="0">
                <a:ea typeface="仿宋_GB2312"/>
                <a:cs typeface="宋体" panose="02010600030101010101" pitchFamily="2" charset="-122"/>
              </a:rPr>
              <a:t>3.</a:t>
            </a:r>
            <a:r>
              <a:rPr lang="zh-CN" altLang="zh-CN" sz="4000" b="1" kern="0" dirty="0" smtClean="0">
                <a:ea typeface="仿宋_GB2312"/>
                <a:cs typeface="宋体" panose="02010600030101010101" pitchFamily="2" charset="-122"/>
              </a:rPr>
              <a:t>丰富</a:t>
            </a:r>
            <a:r>
              <a:rPr lang="zh-CN" altLang="zh-CN" sz="4000" b="1" kern="0" dirty="0">
                <a:ea typeface="仿宋_GB2312"/>
                <a:cs typeface="宋体" panose="02010600030101010101" pitchFamily="2" charset="-122"/>
              </a:rPr>
              <a:t>班级文化的内容和形式，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yl\Desktop\三朵大花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76" b="97662" l="15430" r="807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89" t="3090" r="18055" b="2683"/>
          <a:stretch/>
        </p:blipFill>
        <p:spPr bwMode="auto">
          <a:xfrm rot="20462711">
            <a:off x="39258" y="4588503"/>
            <a:ext cx="2089725" cy="2145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</a:t>
            </a:r>
            <a:r>
              <a:rPr lang="zh-CN" altLang="zh-CN" dirty="0">
                <a:effectLst/>
              </a:rPr>
              <a:t>班级文化</a:t>
            </a:r>
            <a:r>
              <a:rPr lang="zh-CN" altLang="zh-CN" dirty="0" smtClean="0">
                <a:effectLst/>
              </a:rPr>
              <a:t>解读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561489" y="2211819"/>
            <a:ext cx="1468351" cy="4810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53695">
              <a:lnSpc>
                <a:spcPts val="3000"/>
              </a:lnSpc>
              <a:spcAft>
                <a:spcPts val="0"/>
              </a:spcAft>
            </a:pPr>
            <a:r>
              <a:rPr lang="zh-CN" altLang="zh-CN" sz="3600" b="1" kern="0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ea typeface="仿宋_GB2312"/>
                <a:cs typeface="宋体" panose="02010600030101010101" pitchFamily="2" charset="-122"/>
              </a:rPr>
              <a:t>概念</a:t>
            </a:r>
            <a:endParaRPr lang="zh-CN" altLang="zh-CN" sz="3600" b="1" kern="0" dirty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ea typeface="仿宋_GB231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61489" y="2917718"/>
            <a:ext cx="1468351" cy="4810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53695">
              <a:lnSpc>
                <a:spcPts val="3000"/>
              </a:lnSpc>
              <a:spcAft>
                <a:spcPts val="0"/>
              </a:spcAft>
            </a:pPr>
            <a:r>
              <a:rPr lang="zh-CN" altLang="zh-CN" sz="3600" b="1" kern="0" dirty="0" smtClean="0">
                <a:ea typeface="仿宋_GB2312"/>
                <a:cs typeface="宋体" panose="02010600030101010101" pitchFamily="2" charset="-122"/>
              </a:rPr>
              <a:t>功能</a:t>
            </a:r>
            <a:endParaRPr lang="zh-CN" altLang="zh-CN" sz="3600" b="1" kern="0" dirty="0">
              <a:ea typeface="仿宋_GB231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59709" y="3740059"/>
            <a:ext cx="6980843" cy="481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3695">
              <a:lnSpc>
                <a:spcPts val="3000"/>
              </a:lnSpc>
              <a:spcAft>
                <a:spcPts val="0"/>
              </a:spcAft>
            </a:pPr>
            <a:r>
              <a:rPr lang="zh-CN" altLang="zh-CN" sz="3600" b="1" kern="0" dirty="0" smtClean="0">
                <a:ea typeface="仿宋_GB2312"/>
                <a:cs typeface="宋体" panose="02010600030101010101" pitchFamily="2" charset="-122"/>
              </a:rPr>
              <a:t>目标</a:t>
            </a:r>
            <a:r>
              <a:rPr lang="zh-CN" altLang="zh-CN" sz="3600" b="1" kern="0" dirty="0">
                <a:ea typeface="仿宋_GB2312"/>
                <a:cs typeface="宋体" panose="02010600030101010101" pitchFamily="2" charset="-122"/>
              </a:rPr>
              <a:t>——构建文化人格</a:t>
            </a:r>
          </a:p>
        </p:txBody>
      </p:sp>
      <p:sp>
        <p:nvSpPr>
          <p:cNvPr id="7" name="矩形 6"/>
          <p:cNvSpPr/>
          <p:nvPr/>
        </p:nvSpPr>
        <p:spPr>
          <a:xfrm>
            <a:off x="30948" y="2996952"/>
            <a:ext cx="2394886" cy="4810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53695">
              <a:lnSpc>
                <a:spcPts val="3000"/>
              </a:lnSpc>
              <a:spcAft>
                <a:spcPts val="0"/>
              </a:spcAft>
            </a:pPr>
            <a:r>
              <a:rPr lang="zh-CN" altLang="zh-CN" sz="3600" b="1" kern="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班级文化</a:t>
            </a:r>
            <a:endParaRPr lang="zh-CN" altLang="en-US" sz="3600" b="1" kern="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420777" y="2331339"/>
            <a:ext cx="423031" cy="1745733"/>
          </a:xfrm>
          <a:prstGeom prst="leftBrac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421904"/>
            <a:ext cx="6357392" cy="1143000"/>
          </a:xfrm>
        </p:spPr>
        <p:txBody>
          <a:bodyPr/>
          <a:lstStyle/>
          <a:p>
            <a:pPr algn="l"/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班级文化概念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5656" y="2420888"/>
            <a:ext cx="4248472" cy="3217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353695">
              <a:lnSpc>
                <a:spcPct val="200000"/>
              </a:lnSpc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zh-CN" sz="3600" b="1" kern="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物质文化建设</a:t>
            </a:r>
            <a:endParaRPr lang="en-US" altLang="zh-CN" sz="3600" b="1" kern="0" dirty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285750" indent="353695">
              <a:lnSpc>
                <a:spcPct val="200000"/>
              </a:lnSpc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zh-CN" sz="3600" b="1" kern="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制度文化建设</a:t>
            </a:r>
            <a:endParaRPr lang="en-US" altLang="zh-CN" sz="3600" b="1" kern="0" dirty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285750" indent="353695">
              <a:lnSpc>
                <a:spcPct val="200000"/>
              </a:lnSpc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zh-CN" sz="3600" b="1" kern="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精神文化建设</a:t>
            </a:r>
            <a:endParaRPr lang="zh-CN" altLang="en-US" sz="3600" b="1" kern="0" dirty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13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 bwMode="auto">
          <a:xfrm>
            <a:off x="179512" y="1421904"/>
            <a:ext cx="635739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 cap="none" spc="200" baseline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海报体W12(P)" panose="040B0C00000000000000" pitchFamily="82" charset="-122"/>
                <a:ea typeface="华康海报体W12(P)" panose="040B0C00000000000000" pitchFamily="82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/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班级文化功能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75656" y="2420888"/>
            <a:ext cx="64807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zh-CN" sz="3600" b="1" kern="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提高学生的思想道德素质</a:t>
            </a:r>
          </a:p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zh-CN" sz="3600" b="1" kern="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发展学生的智能</a:t>
            </a:r>
          </a:p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zh-CN" sz="3600" b="1" kern="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促进学生的身心健康</a:t>
            </a:r>
          </a:p>
        </p:txBody>
      </p:sp>
    </p:spTree>
    <p:extLst>
      <p:ext uri="{BB962C8B-B14F-4D97-AF65-F5344CB8AC3E}">
        <p14:creationId xmlns:p14="http://schemas.microsoft.com/office/powerpoint/2010/main" val="181740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 bwMode="auto">
          <a:xfrm>
            <a:off x="179512" y="1421904"/>
            <a:ext cx="741682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2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 cap="none" spc="200" baseline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海报体W12(P)" panose="040B0C00000000000000" pitchFamily="82" charset="-122"/>
                <a:ea typeface="华康海报体W12(P)" panose="040B0C00000000000000" pitchFamily="82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l"/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班级文化目标</a:t>
            </a:r>
            <a:r>
              <a:rPr lang="en-US" altLang="zh-CN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---</a:t>
            </a:r>
            <a:r>
              <a:rPr lang="zh-CN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构建文化人格</a:t>
            </a: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2852936"/>
            <a:ext cx="4572000" cy="278537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3695">
              <a:lnSpc>
                <a:spcPts val="3000"/>
              </a:lnSpc>
              <a:spcAft>
                <a:spcPts val="0"/>
              </a:spcAft>
            </a:pPr>
            <a:r>
              <a:rPr lang="zh-CN" altLang="zh-CN" kern="0" dirty="0">
                <a:latin typeface="Calibri" panose="020F0502020204030204" pitchFamily="34" charset="0"/>
                <a:ea typeface="仿宋_GB2312"/>
                <a:cs typeface="宋体" panose="02010600030101010101" pitchFamily="2" charset="-122"/>
              </a:rPr>
              <a:t>真正的班级文化建设的目标，不仅仅是整洁的环境，丰富的活动，最重要的还应当是班风、班训等熏陶出来的良好的学生素质；通过发展教育，健全制度以及创设和发挥环境的熏陶作用来帮助孩子走出成长误区，改变习不良惯，超越、完善自我，铸造健全的人格精神。</a:t>
            </a:r>
            <a:endParaRPr lang="zh-CN" altLang="zh-CN" sz="12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85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四、</a:t>
            </a:r>
            <a:r>
              <a:rPr lang="zh-CN" altLang="zh-CN" dirty="0">
                <a:effectLst/>
              </a:rPr>
              <a:t>班级文化建设具体要求：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59133" y="1943834"/>
            <a:ext cx="82105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53695">
              <a:spcAft>
                <a:spcPts val="0"/>
              </a:spcAft>
            </a:pPr>
            <a:r>
              <a:rPr lang="en-US" altLang="zh-CN" sz="3600" b="1" kern="0" dirty="0">
                <a:ea typeface="仿宋_GB2312"/>
                <a:cs typeface="宋体" panose="02010600030101010101" pitchFamily="2" charset="-122"/>
              </a:rPr>
              <a:t>1</a:t>
            </a:r>
            <a:r>
              <a:rPr lang="zh-CN" altLang="zh-CN" sz="3600" b="1" kern="0" dirty="0">
                <a:ea typeface="仿宋_GB2312"/>
                <a:cs typeface="宋体" panose="02010600030101010101" pitchFamily="2" charset="-122"/>
              </a:rPr>
              <a:t>．构建规范、有特色的班级物质文化</a:t>
            </a:r>
          </a:p>
        </p:txBody>
      </p:sp>
      <p:sp>
        <p:nvSpPr>
          <p:cNvPr id="4" name="矩形 3"/>
          <p:cNvSpPr/>
          <p:nvPr/>
        </p:nvSpPr>
        <p:spPr>
          <a:xfrm>
            <a:off x="659133" y="3154469"/>
            <a:ext cx="58942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53695">
              <a:spcAft>
                <a:spcPts val="0"/>
              </a:spcAft>
            </a:pPr>
            <a:r>
              <a:rPr lang="en-US" altLang="zh-CN" sz="3600" b="1" kern="0" dirty="0">
                <a:ea typeface="仿宋_GB2312"/>
                <a:cs typeface="宋体" panose="02010600030101010101" pitchFamily="2" charset="-122"/>
              </a:rPr>
              <a:t>2</a:t>
            </a:r>
            <a:r>
              <a:rPr lang="zh-CN" altLang="zh-CN" sz="3600" b="1" kern="0" dirty="0">
                <a:ea typeface="仿宋_GB2312"/>
                <a:cs typeface="宋体" panose="02010600030101010101" pitchFamily="2" charset="-122"/>
              </a:rPr>
              <a:t>．构建班级文化制度建设</a:t>
            </a:r>
          </a:p>
        </p:txBody>
      </p:sp>
      <p:sp>
        <p:nvSpPr>
          <p:cNvPr id="5" name="矩形 4"/>
          <p:cNvSpPr/>
          <p:nvPr/>
        </p:nvSpPr>
        <p:spPr>
          <a:xfrm>
            <a:off x="659133" y="4365104"/>
            <a:ext cx="58942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53695">
              <a:spcAft>
                <a:spcPts val="0"/>
              </a:spcAft>
            </a:pPr>
            <a:r>
              <a:rPr lang="en-US" altLang="zh-CN" sz="3600" b="1" kern="0" dirty="0">
                <a:ea typeface="仿宋_GB2312"/>
                <a:cs typeface="宋体" panose="02010600030101010101" pitchFamily="2" charset="-122"/>
              </a:rPr>
              <a:t>3</a:t>
            </a:r>
            <a:r>
              <a:rPr lang="zh-CN" altLang="zh-CN" sz="3600" b="1" kern="0" dirty="0">
                <a:ea typeface="仿宋_GB2312"/>
                <a:cs typeface="宋体" panose="02010600030101010101" pitchFamily="2" charset="-122"/>
              </a:rPr>
              <a:t>．构建班级精神文化环境</a:t>
            </a:r>
          </a:p>
        </p:txBody>
      </p:sp>
    </p:spTree>
    <p:extLst>
      <p:ext uri="{BB962C8B-B14F-4D97-AF65-F5344CB8AC3E}">
        <p14:creationId xmlns:p14="http://schemas.microsoft.com/office/powerpoint/2010/main" val="41648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23111" y="1403648"/>
            <a:ext cx="885698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 cap="none" spc="200" baseline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海报体W12(P)" panose="040B0C00000000000000" pitchFamily="82" charset="-122"/>
                <a:ea typeface="华康海报体W12(P)" panose="040B0C00000000000000" pitchFamily="82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indent="353695" algn="l">
              <a:spcAft>
                <a:spcPts val="0"/>
              </a:spcAft>
            </a:pPr>
            <a:r>
              <a:rPr lang="en-US" altLang="zh-CN" sz="37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zh-CN" altLang="zh-CN" sz="37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．构建规范、有特色的班级物质文化</a:t>
            </a:r>
          </a:p>
        </p:txBody>
      </p:sp>
      <p:sp>
        <p:nvSpPr>
          <p:cNvPr id="5" name="矩形 4"/>
          <p:cNvSpPr/>
          <p:nvPr/>
        </p:nvSpPr>
        <p:spPr>
          <a:xfrm>
            <a:off x="1646038" y="2708920"/>
            <a:ext cx="681439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ts val="3000"/>
              </a:lnSpc>
              <a:spcAft>
                <a:spcPts val="0"/>
              </a:spcAft>
              <a:buFont typeface="Wingdings" panose="05000000000000000000" pitchFamily="2" charset="2"/>
              <a:buChar char="u"/>
            </a:pPr>
            <a:r>
              <a:rPr lang="zh-CN" altLang="zh-CN" sz="3600" b="1" kern="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物品</a:t>
            </a:r>
            <a:r>
              <a:rPr lang="zh-CN" altLang="zh-CN" sz="3600" b="1" kern="0" dirty="0" smtClean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摆放</a:t>
            </a:r>
            <a:r>
              <a:rPr lang="zh-CN" altLang="en-US" sz="3600" b="1" kern="0" dirty="0" smtClean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（整齐有序的）</a:t>
            </a:r>
            <a:endParaRPr lang="zh-CN" altLang="zh-CN" sz="3600" b="1" kern="0" dirty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46039" y="3445910"/>
            <a:ext cx="58576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Wingdings" panose="05000000000000000000" pitchFamily="2" charset="2"/>
              <a:buChar char="u"/>
            </a:pPr>
            <a:r>
              <a:rPr lang="zh-CN" altLang="zh-CN" sz="3600" b="1" kern="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卫生</a:t>
            </a:r>
            <a:r>
              <a:rPr lang="zh-CN" altLang="zh-CN" sz="3600" b="1" kern="0" dirty="0" smtClean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清洁</a:t>
            </a:r>
            <a:r>
              <a:rPr lang="zh-CN" altLang="en-US" sz="3600" b="1" kern="0" dirty="0" smtClean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（分工明确的）</a:t>
            </a:r>
            <a:endParaRPr lang="zh-CN" altLang="en-US" sz="3600" b="1" kern="0" dirty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46039" y="4352177"/>
            <a:ext cx="58576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Wingdings" panose="05000000000000000000" pitchFamily="2" charset="2"/>
              <a:buChar char="u"/>
            </a:pPr>
            <a:r>
              <a:rPr lang="zh-CN" altLang="zh-CN" sz="3600" b="1" kern="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宣传</a:t>
            </a:r>
            <a:r>
              <a:rPr lang="zh-CN" altLang="zh-CN" sz="3600" b="1" kern="0" dirty="0" smtClean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园地</a:t>
            </a:r>
            <a:r>
              <a:rPr lang="zh-CN" altLang="en-US" sz="3600" b="1" kern="0" dirty="0" smtClean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（及时更新的）</a:t>
            </a:r>
            <a:endParaRPr lang="zh-CN" altLang="en-US" sz="3600" b="1" kern="0" dirty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9672" y="5258443"/>
            <a:ext cx="63209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Wingdings" panose="05000000000000000000" pitchFamily="2" charset="2"/>
              <a:buChar char="u"/>
            </a:pPr>
            <a:r>
              <a:rPr lang="zh-CN" altLang="zh-CN" sz="3600" b="1" kern="0" dirty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美化、</a:t>
            </a:r>
            <a:r>
              <a:rPr lang="zh-CN" altLang="zh-CN" sz="3600" b="1" kern="0" dirty="0" smtClean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绿化</a:t>
            </a:r>
            <a:r>
              <a:rPr lang="zh-CN" altLang="en-US" sz="3600" b="1" kern="0" dirty="0" smtClean="0">
                <a:solidFill>
                  <a:schemeClr val="bg1">
                    <a:lumMod val="9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（有人认养的）</a:t>
            </a:r>
            <a:endParaRPr lang="zh-CN" altLang="en-US" sz="3600" b="1" kern="0" dirty="0">
              <a:solidFill>
                <a:schemeClr val="bg1">
                  <a:lumMod val="9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224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1422</TotalTime>
  <Words>570</Words>
  <Application>Microsoft Office PowerPoint</Application>
  <PresentationFormat>全屏显示(4:3)</PresentationFormat>
  <Paragraphs>78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仿宋_GB2312</vt:lpstr>
      <vt:lpstr>黑体</vt:lpstr>
      <vt:lpstr>华康海报体W12(P)</vt:lpstr>
      <vt:lpstr>华文琥珀</vt:lpstr>
      <vt:lpstr>宋体</vt:lpstr>
      <vt:lpstr>Arial</vt:lpstr>
      <vt:lpstr>Calibri</vt:lpstr>
      <vt:lpstr>Times New Roman</vt:lpstr>
      <vt:lpstr>Wingdings</vt:lpstr>
      <vt:lpstr>Office 主题</vt:lpstr>
      <vt:lpstr>班级文化建设</vt:lpstr>
      <vt:lpstr>一、指导思想</vt:lpstr>
      <vt:lpstr>二、工作目标</vt:lpstr>
      <vt:lpstr>三、班级文化解读</vt:lpstr>
      <vt:lpstr>班级文化概念</vt:lpstr>
      <vt:lpstr>PowerPoint 演示文稿</vt:lpstr>
      <vt:lpstr>PowerPoint 演示文稿</vt:lpstr>
      <vt:lpstr>四、班级文化建设具体要求：</vt:lpstr>
      <vt:lpstr>PowerPoint 演示文稿</vt:lpstr>
      <vt:lpstr>PowerPoint 演示文稿</vt:lpstr>
      <vt:lpstr>PowerPoint 演示文稿</vt:lpstr>
      <vt:lpstr>C.构建方式和途径 </vt:lpstr>
      <vt:lpstr>PowerPoint 演示文稿</vt:lpstr>
      <vt:lpstr>五、实施保障</vt:lpstr>
      <vt:lpstr>班级文化建设评分细则及评分表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求是中学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dyl</dc:title>
  <dc:subject>邓亚玲</dc:subject>
  <dc:creator>dyl;邓亚玲</dc:creator>
  <cp:keywords>dengyaling</cp:keywords>
  <dc:description>邓亚玲</dc:description>
  <cp:lastModifiedBy>USER-</cp:lastModifiedBy>
  <cp:revision>124</cp:revision>
  <dcterms:created xsi:type="dcterms:W3CDTF">2013-12-31T01:19:24Z</dcterms:created>
  <dcterms:modified xsi:type="dcterms:W3CDTF">2014-04-10T12:18:53Z</dcterms:modified>
  <cp:category>dyl</cp:category>
</cp:coreProperties>
</file>