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1" descr="https://timgsa.baidu.com/timg?image&amp;quality=80&amp;size=b9999_10000&amp;sec=1567164472690&amp;di=6ab41cd214359ef46fd7d63edb955bfa&amp;imgtype=0&amp;src=http%3A%2F%2F5b0988e595225.cdn.sohucs.com%2Fimages%2F20171120%2Fe86cdd788bf745c6a2346ad6114f1719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855662"/>
            <a:ext cx="9142412" cy="523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"/>
          <p:cNvGrpSpPr/>
          <p:nvPr/>
        </p:nvGrpSpPr>
        <p:grpSpPr bwMode="auto">
          <a:xfrm>
            <a:off x="58740" y="908050"/>
            <a:ext cx="1920875" cy="368300"/>
            <a:chOff x="58738" y="50800"/>
            <a:chExt cx="1920875" cy="367193"/>
          </a:xfrm>
        </p:grpSpPr>
        <p:sp>
          <p:nvSpPr>
            <p:cNvPr id="15" name="圆角矩形 14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/>
            </a:p>
          </p:txBody>
        </p:sp>
        <p:sp>
          <p:nvSpPr>
            <p:cNvPr id="16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791970" cy="367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b="1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八年级语文下册</a:t>
              </a:r>
              <a:endParaRPr kumimoji="1" lang="zh-CN" altLang="en-US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Box 48"/>
          <p:cNvSpPr txBox="1"/>
          <p:nvPr/>
        </p:nvSpPr>
        <p:spPr>
          <a:xfrm>
            <a:off x="1864897" y="2420888"/>
            <a:ext cx="5414206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2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回 延 安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47491" y="1764100"/>
            <a:ext cx="8200975" cy="40786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南邵阳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中两次详细地写黄蜂走向死亡时的“举动”，表达了作者不同的情感。阅读文章，填写表格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        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黄蜂的家族里，大部分没有办好移往冬天的手续。在阳台上，我听见一个细嗡嗡的声音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说：生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活着多么好啊。但是我们，只有一死了。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④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我听见了这声音，不忍把这只蜂扫进尘土和枯叶里，便用扫帚挑起它，轻轻放到窗上，它像一个打秋千的小孩一样紧紧抓住扫帚尖，然后落在一片宁静的秋天里。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秋天的阳光罩住这个小小生命，仿佛舞台的灯光罩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3700465" y="1196753"/>
            <a:ext cx="1743075" cy="642620"/>
            <a:chOff x="3406775" y="598488"/>
            <a:chExt cx="1743075" cy="642620"/>
          </a:xfrm>
        </p:grpSpPr>
        <p:sp>
          <p:nvSpPr>
            <p:cNvPr id="11" name="圆角矩形 10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真题演练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47491" y="1397919"/>
            <a:ext cx="8200975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个即将谢幕的芭蕾舞演员，它的翅膀像裙子般垂落，透明地遮住它的小身躯，身躯在阳光下异样地鲜明美丽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⑦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它蠕动，欲飞，颤抖，然后停住，仿佛它已经明了生命的期限似的，开始整顿自己，用毛茸茸的两只小手收拾整理自己的触须，像吕布拔弄两根长长的花翎那样，认真而又骄傲，那是两根多么漂亮的触翎啊，它捋着它，一遍又一遍，如同一个清洁的爱美的人儿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43608" y="1992600"/>
          <a:ext cx="7056755" cy="3577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280"/>
                <a:gridCol w="2037715"/>
                <a:gridCol w="3794760"/>
              </a:tblGrid>
              <a:tr h="1192530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黄蜂的举动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作者的情感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92530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怜惜</a:t>
                      </a:r>
                      <a:r>
                        <a:rPr lang="en-US" sz="2400" b="1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不忍、同情</a:t>
                      </a:r>
                      <a:r>
                        <a:rPr lang="en-US" sz="2400" b="1" kern="1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92530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整理触须</a:t>
                      </a:r>
                      <a:endParaRPr lang="zh-CN" sz="24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47625" marB="4762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295983" y="3611215"/>
            <a:ext cx="20193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紧抓住扫帚尖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8064" y="4714577"/>
            <a:ext cx="17132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赏、赞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813334" y="1321718"/>
            <a:ext cx="23905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686" y="2276872"/>
            <a:ext cx="8246293" cy="3192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全诗采用陕北民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歌“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信天游”的形式，两行一节，节内押韵，形式活泼，节奏自由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选两三个诗节做简要分析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：白羊肚手巾红腰带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心话登时说不出来，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亲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人们迎过延河来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头扑在亲人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带”“来”“怀”字字押韵，诗行错落有致，读起来高亢悠远，充满了韵律美。上句比兴，下句道出真意。诗的内容与形式达到了和谐的统一。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688" y="1369343"/>
            <a:ext cx="8246291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三、这首诗具有浓郁的地方特色，试根据下面的提示深入体会，完成练习。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686" y="1446684"/>
            <a:ext cx="8246293" cy="45218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诗中使用了不少具有地方特色的词语，描摹了当地的生活细节和场景。试找出几处，感受陕北的地域风俗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）“几回回”“一口口”“几辈辈”是陕西方言，表示数量多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树根根”“羊羔羔”“眼眶眶”“白生生”等，都是陕北“信天游”式的言语，具有浓郁的地方特色。 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）“杜甫川唱来柳林铺笑”“白羊肚手巾红腰带”“东山的糜子西山的谷”“米酒油馍木炭火”“白生生的窗纸红窗花”等都是打上延安烙印的景象，有地域特色和生活气息。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488976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四、品味下列诗句，说说修辞手法的使用所产生的表达效果。</a:t>
            </a:r>
            <a:endParaRPr lang="zh-CN" altLang="en-US" sz="2400" b="1" noProof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402" y="2376267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千声万声呼唤你，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母亲延安就在这里！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6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积累拓展</a:t>
              </a:r>
              <a:endParaRPr lang="zh-CN" altLang="en-US" sz="28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82402" y="3160018"/>
            <a:ext cx="8194054" cy="2306320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“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声万声呼唤你”运用了夸张的修辞手法，表达了诗人对延安强烈的思念之情，“母亲延安就在这里”运用了比喻的修辞手法，将延安比作母亲，表现出延安在诗人心中不可替代的地位，表达了诗人对延安养育了自己的感激之情。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656187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杜甫川唱来柳林铺笑，红旗飘飘把手招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402" y="2641005"/>
            <a:ext cx="8194054" cy="1420495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运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用了拟人的修辞手法，赋予物以人的动作，好像延安的一切都有了生命，都在欢迎自己回家，生动形象地反映出诗人重回故地的无限欣喜之情。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973" y="1656187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千万条腿来千万只眼，也不够我走来也不够我看！ 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973" y="2420888"/>
            <a:ext cx="8194054" cy="977265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运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用了极度夸张的修辞手法，表现了延安巨大的喜人的变化。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973" y="3501008"/>
            <a:ext cx="8194054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对照过去我认不出了你，母亲延安换新衣。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4973" y="4265709"/>
            <a:ext cx="8194054" cy="977265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运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用比喻、拟人的修辞手法，抒发了作者对延安浓厚的感情和对延安旧貌换新颜的由衷歌颂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8710" y="2564904"/>
            <a:ext cx="5559474" cy="14204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导：认真把握本诗的节奏停顿、韵律语气，了解“信天游”的民歌风格，领悟诗人的情感，再加以背诵。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688" y="1369343"/>
            <a:ext cx="8246291" cy="534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、背诵这首诗。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2492896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1960265"/>
            <a:ext cx="8568952" cy="3636010"/>
          </a:xfrm>
          <a:prstGeom prst="rect">
            <a:avLst/>
          </a:prstGeom>
          <a:solidFill>
            <a:srgbClr val="02B3C5">
              <a:lumMod val="20000"/>
              <a:lumOff val="80000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修辞手法的表达效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果</a:t>
            </a:r>
            <a:endParaRPr lang="en-US" altLang="zh-CN" sz="2400" b="1" kern="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①先指出运用了什么修辞手法来写的。常用的修辞手法有比喻、夸张、排比、拟人、对偶、引用、反问、设问、对比、借代等。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具体分析各种修辞手法在句中的表达效果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：运用比喻的修辞手法，把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比作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，生动形象的写出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再进一步分析，表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现了人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物的什么情感。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答题模式：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修辞手法，生动形象的写出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，表现了人物的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情感。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3700463" y="1268760"/>
            <a:ext cx="1743075" cy="642620"/>
            <a:chOff x="3406775" y="598488"/>
            <a:chExt cx="1743075" cy="642620"/>
          </a:xfrm>
        </p:grpSpPr>
        <p:sp>
          <p:nvSpPr>
            <p:cNvPr id="4" name="圆角矩形 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方法拓展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452686" y="3131443"/>
            <a:ext cx="8424936" cy="230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第一章表达重返延安见到亲人时的激动、喜悦之情。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第二章追忆当年在延安的生活，表达对延安的感激之情。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第三章描写亲人欢聚时的热烈场面，表达喜悦之情。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第四章描述延安城新风貌，表达对延安建设成就的赞美之情。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第五章回顾光荣历史，展望美好前程，表达惜别之情。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2688" y="1369343"/>
            <a:ext cx="8246291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一、诗人阔别延安十年，当他重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新“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扑”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进“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母亲延安”的怀抱时，那激动喜悦的心情是一般人难以体会的。朗读这首诗，概括每部分的主要内容，说说诗人是按照怎样的线索来抒发自己的情感的。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23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  <a:endPara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strike="noStrike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52686" y="5380906"/>
            <a:ext cx="8424936" cy="5340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线索：重逢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展望。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392634" y="2521471"/>
            <a:ext cx="8358732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③黄蜂的家族里，大部分没有办好移往冬天的手续。在阳台上，我听见一个细嗡嗡的声音说：生活着多么好啊。但是我们，只有一死了。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④我听见了这声音，不忍把这只蜂扫进尘土和枯叶里，便用扫帚挑起它，轻轻放到窗上，它像一个打秋千的小孩一样紧紧抓住扫帚尖，然后落在一片宁静的秋天里。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⑤</a:t>
            </a:r>
            <a:r>
              <a:rPr lang="zh-CN" altLang="en-US" sz="24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秋天的阳光罩住这个小小生命，仿佛舞台的灯光罩住一个即将谢幕的芭蕾舞演员，它的翅膀像裙子般垂落，透明地遮住它的小身躯，身躯在阳光下异样地鲜明美丽。</a:t>
            </a:r>
            <a:endParaRPr lang="zh-CN" altLang="en-US" sz="2000" u="sng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56866" y="1778149"/>
            <a:ext cx="843026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2019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南邵阳）细细品味文中第⑤段划线句子，简要赏析其表达效果。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1"/>
          <p:cNvGrpSpPr/>
          <p:nvPr/>
        </p:nvGrpSpPr>
        <p:grpSpPr bwMode="auto">
          <a:xfrm>
            <a:off x="3700463" y="1268760"/>
            <a:ext cx="1743075" cy="642620"/>
            <a:chOff x="3406775" y="598488"/>
            <a:chExt cx="1743075" cy="642620"/>
          </a:xfrm>
        </p:grpSpPr>
        <p:sp>
          <p:nvSpPr>
            <p:cNvPr id="5" name="圆角矩形 4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真题演练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524510" y="2568269"/>
            <a:ext cx="8094980" cy="2009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用了拟人、比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喻的修辞手法，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把马蜂比作芭蕾舞演员，并用比喻生动地描绘了它的身形和状态，生动、形象、栩栩如生，充分表现了作者对即将逝去的马蜂的怜爱、同情及不舍之情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524510" y="1968828"/>
            <a:ext cx="19442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282316"/>
            <a:ext cx="8208912" cy="2749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六、延安，曾经是中共中央的所在地，是 “延安精神”的发源地，也是无数人魂牵梦萦的地方。访问你的祖辈、父辈，或查找相关资料，了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解“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延安精神”内涵。还可以对照这首诗，延伸阅读莫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耶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延安颂</a:t>
            </a: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、祁念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曾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延安，我把你追寻</a:t>
            </a: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、曹靖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华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小米的回忆</a:t>
            </a: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、吴伯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箫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记一辆纺车</a:t>
            </a:r>
            <a:r>
              <a:rPr lang="en-US" altLang="zh-CN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等，看看这些诗文体现了怎样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的“</a:t>
            </a: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延安精神”。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4067547"/>
            <a:ext cx="8208912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延安精神”主要表现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心全意为人民服务的精神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，自力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更生、艰苦奋斗的精神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俭节约、艰苦朴素的精神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默无闻、勇挑重担的“骆驼精神”等。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74906"/>
            <a:ext cx="800105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是一曲激发全国人民抗日救国的战歌。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延安，我把你追寻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抒发了追寻延安精神的迫切心情，  强调了在新时期继承和发扬延安精神的重要性。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记一辆纺车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描绘当年纺线比赛的欢快场面，叙写艰苦岁月中劳动生活的乐趣，颂扬了抗日军民的革命乐观主义精神。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小米的回忆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歌颂的是小米加步枪的延安精神。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00" y="1411636"/>
            <a:ext cx="8172400" cy="1308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</a:pPr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二、诗人除了直接抒情，还通过人物的动作、语言和场景描写等来间接抒发情感。试着找出相关诗句，细心揣摩其中蕴含的诗人的情感。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549" y="2585096"/>
            <a:ext cx="8174653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直接抒情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革命道路千万里，天南海北想着你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熔炉锻造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我”，与延安永远有割舍不掉的感情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身长翅膀吧脚生云，再回延安看母亲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望着能常回延安，能见到亲人，能看到延安的大发展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手抓黄土我不放，紧紧儿贴在心窝上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用“黄土”代表这片土地，养育了这里的人民，“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抓”“贴”等动作，将重回延安的兴奋心情表露无遗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满心话登时说不出来，一头扑在亲人怀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……”——“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扑”表现出诗人见到亲人们时无以言表的激动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3549" y="1790814"/>
            <a:ext cx="817465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言描写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我梦见鸡毛信来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可真见亲人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保卫延安你们费了心，白头发添了几根根。”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表现了以老爷爷为代表的革命群众与诗人之间亲密无间的感情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景描写：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“一条条街道宽又平，一座座楼房披彩虹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描写延安在新时期的新面貌，表达了对延安建设成就的赞美。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1524" y="1791866"/>
            <a:ext cx="1605280" cy="521970"/>
          </a:xfrm>
          <a:prstGeom prst="rect">
            <a:avLst/>
          </a:prstGeom>
          <a:ln w="15875">
            <a:noFill/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间接抒情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2824361"/>
            <a:ext cx="8248430" cy="26765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ts val="336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概念：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间接抒情，与直接抒情相对，把感情融于形象之中，借助具体的人、事、物、景，使抽象的主观感情客观化、形象化，使其成为可以被观赏者再体验的对象的写作方法。</a:t>
            </a:r>
            <a:endParaRPr lang="en-US" altLang="zh-CN" sz="24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ts val="336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特点：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要依靠媒介，具有依附性；含蓄委婉，耐人咀嚼，引人联想。它是叙事性、议论性文章表情达意的主要方式和重要方法。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3890738" y="1201058"/>
            <a:ext cx="1362529" cy="642620"/>
            <a:chOff x="3406775" y="598488"/>
            <a:chExt cx="1362529" cy="642620"/>
          </a:xfrm>
        </p:grpSpPr>
        <p:sp>
          <p:nvSpPr>
            <p:cNvPr id="11" name="圆角矩形 10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362529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命题点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20504" y="2276873"/>
            <a:ext cx="3068469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一、概念和特点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5821" y="2204864"/>
            <a:ext cx="8212358" cy="34150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借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助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叙述抒情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，作者在叙述时加上自己的主观感情色彩，使读者在叙述的过程中感受作者的思想感情。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借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助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议论抒情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，作者在议论中，表达强烈的爱憎、褒贬之情，这种记叙中的议论一般是利用判断来进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行的。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借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助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描</a:t>
            </a: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写抒</a:t>
            </a: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情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，作者在描写中，渗透自己的情感。采用间接抒情的方法，要做到语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言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优美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而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又富有感情色彩。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894" y="1484785"/>
            <a:ext cx="2937510" cy="64516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二、间接抒情的方式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5821" y="2416820"/>
            <a:ext cx="8212358" cy="23069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抒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发了人物强烈的感情，使文章具有强大的感染力，动人心弦，引起读者的共鸣。运用间接抒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情，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可收到含蓄隽永、余味无穷的效果。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108" y="1484785"/>
            <a:ext cx="2937510" cy="64516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三、间接抒情的作用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5821" y="2416820"/>
            <a:ext cx="8212358" cy="30460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文章（段落）运用了怎样的抒情方式来表现某事物？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②文章（段落）运用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</a:t>
            </a: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_________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抒</a:t>
            </a: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情方式，试分析它在表达上有什么作用。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③选文运用了不同的抒情方式，请找出一例，并简要分析。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108" y="1484785"/>
            <a:ext cx="2019300" cy="64516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四、考查形式</a:t>
            </a:r>
            <a:endParaRPr lang="zh-CN" altLang="en-US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8" y="2571745"/>
            <a:ext cx="1652041" cy="236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339752" y="1916833"/>
            <a:ext cx="5832648" cy="3046095"/>
          </a:xfrm>
          <a:prstGeom prst="rect">
            <a:avLst/>
          </a:prstGeom>
          <a:solidFill>
            <a:srgbClr val="02B3C5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答题模式：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章（段落）通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描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写间接抒发了人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物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烈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__________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情，使文章具有强大的感染力，动人心弦，引起读者的共鸣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3465</Words>
  <Application>WPS 演示</Application>
  <PresentationFormat>在屏幕上显示</PresentationFormat>
  <Paragraphs>150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Kaiti SC</vt:lpstr>
      <vt:lpstr>MingLiU</vt:lpstr>
      <vt:lpstr>楷体</vt:lpstr>
      <vt:lpstr>微软雅黑</vt:lpstr>
      <vt:lpstr>黑体</vt:lpstr>
      <vt:lpstr>Times New Roman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56</cp:revision>
  <dcterms:created xsi:type="dcterms:W3CDTF">2017-03-15T04:23:00Z</dcterms:created>
  <dcterms:modified xsi:type="dcterms:W3CDTF">2019-11-13T03:56:15Z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