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92" r:id="rId4"/>
    <p:sldId id="269" r:id="rId5"/>
    <p:sldId id="268" r:id="rId6"/>
    <p:sldId id="258" r:id="rId7"/>
    <p:sldId id="270" r:id="rId8"/>
    <p:sldId id="271" r:id="rId9"/>
    <p:sldId id="256" r:id="rId10"/>
    <p:sldId id="257" r:id="rId11"/>
    <p:sldId id="263" r:id="rId12"/>
    <p:sldId id="261" r:id="rId13"/>
    <p:sldId id="262" r:id="rId14"/>
    <p:sldId id="260" r:id="rId15"/>
    <p:sldId id="264" r:id="rId16"/>
    <p:sldId id="265" r:id="rId17"/>
    <p:sldId id="266" r:id="rId18"/>
    <p:sldId id="267" r:id="rId19"/>
    <p:sldId id="27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319405" y="1377950"/>
            <a:ext cx="8991600" cy="2614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>
              <a:buClrTx/>
              <a:buSzTx/>
              <a:buFontTx/>
              <a:defRPr/>
            </a:pPr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</a:t>
            </a:r>
            <a:r>
              <a:rPr lang="zh-CN" altLang="en-US" sz="6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第四单元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4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15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散文二篇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 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第一课时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412776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给下列的红色字注音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42088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臼</a:t>
            </a:r>
            <a:r>
              <a:rPr lang="zh-CN" altLang="en-US" sz="3600" b="1" dirty="0" smtClean="0"/>
              <a:t>齿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99265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洗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涤</a:t>
            </a:r>
            <a:endParaRPr lang="zh-CN" altLang="en-US" sz="3600" b="1" dirty="0" smtClean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242088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茸</a:t>
            </a:r>
            <a:r>
              <a:rPr lang="zh-CN" altLang="en-US" sz="3600" b="1" dirty="0" smtClean="0"/>
              <a:t>毛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01896" y="37067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凋</a:t>
            </a:r>
            <a:r>
              <a:rPr lang="zh-CN" altLang="en-US" sz="3600" b="1" dirty="0" smtClean="0"/>
              <a:t>谢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37067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蔓</a:t>
            </a:r>
            <a:r>
              <a:rPr lang="zh-CN" altLang="en-US" sz="3600" b="1" dirty="0" smtClean="0"/>
              <a:t>延</a:t>
            </a:r>
            <a:endParaRPr lang="zh-CN" altLang="en-US" sz="3600" b="1" dirty="0"/>
          </a:p>
        </p:txBody>
      </p:sp>
      <p:sp>
        <p:nvSpPr>
          <p:cNvPr id="9" name="矩形 8"/>
          <p:cNvSpPr/>
          <p:nvPr/>
        </p:nvSpPr>
        <p:spPr>
          <a:xfrm>
            <a:off x="2901566" y="2349450"/>
            <a:ext cx="5693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PinYinok" pitchFamily="34" charset="0"/>
              </a:rPr>
              <a:t>ji</a:t>
            </a:r>
            <a:r>
              <a:rPr lang="en-US" sz="4000" dirty="0" smtClean="0">
                <a:solidFill>
                  <a:srgbClr val="FF0000"/>
                </a:solidFill>
                <a:latin typeface="PinYinok" pitchFamily="34" charset="0"/>
              </a:rPr>
              <a:t>&amp;</a:t>
            </a:r>
            <a:endParaRPr lang="zh-CN" altLang="en-US" sz="4000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6408" y="3563896"/>
            <a:ext cx="10342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PinYinok" pitchFamily="34" charset="0"/>
              </a:rPr>
              <a:t>di`o</a:t>
            </a:r>
            <a:endParaRPr lang="zh-CN" altLang="en-US" sz="4000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8600" y="2278012"/>
            <a:ext cx="10486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PinYinok" pitchFamily="34" charset="0"/>
              </a:rPr>
              <a:t>r5ng</a:t>
            </a:r>
            <a:endParaRPr lang="zh-CN" altLang="en-US" sz="4000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01566" y="3635334"/>
            <a:ext cx="10454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PinYinok" pitchFamily="34" charset="0"/>
              </a:rPr>
              <a:t>m3n</a:t>
            </a:r>
            <a:endParaRPr lang="zh-CN" altLang="en-US" sz="4000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73004" y="4849780"/>
            <a:ext cx="5661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PinYinok" pitchFamily="34" charset="0"/>
              </a:rPr>
              <a:t>d!</a:t>
            </a:r>
            <a:endParaRPr lang="zh-CN" altLang="en-US" sz="4000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51520" y="331353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感知课文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2153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＊</a:t>
            </a:r>
            <a:r>
              <a:rPr lang="zh-CN" altLang="en-US" sz="3600" b="1" dirty="0" smtClean="0"/>
              <a:t>互读课文，一人读，一人听，纠正读音。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 </a:t>
            </a:r>
            <a:br>
              <a:rPr lang="zh-CN" altLang="en-US" sz="3600" b="1" dirty="0" smtClean="0"/>
            </a:br>
            <a:r>
              <a:rPr lang="zh-CN" altLang="en-US" sz="4800" b="1" dirty="0" smtClean="0">
                <a:solidFill>
                  <a:srgbClr val="FF0000"/>
                </a:solidFill>
              </a:rPr>
              <a:t>＊</a:t>
            </a:r>
            <a:r>
              <a:rPr lang="zh-CN" altLang="en-US" sz="3600" b="1" dirty="0" smtClean="0"/>
              <a:t>选三位同学范读课文，每人读一部分，其余同学评点。</a:t>
            </a:r>
            <a:endParaRPr lang="en-US" altLang="zh-CN" sz="3600" b="1" dirty="0" smtClean="0"/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 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＊</a:t>
            </a:r>
            <a:r>
              <a:rPr lang="zh-CN" altLang="en-US" sz="3600" b="1" dirty="0" smtClean="0"/>
              <a:t>各抒己见，谈谈读完课文后的感受。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 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2420888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 第一层：（第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自然段）谈生命的易逝，表现出人对生命的无奈。 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第二层（第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自然段）通过小草和牛犊具体表现生命永久不朽的意义。 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第三层（第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自然段）了解生命的真实意义，联系现实生活，高唱生命的凯歌。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484784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理清文章论述层次</a:t>
            </a:r>
            <a:endParaRPr lang="zh-CN" altLang="en-US" sz="3600" b="1" dirty="0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07504" y="331353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分析课文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504" y="1196752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怎样理解“生命自身”的不朽？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0" y="2000240"/>
            <a:ext cx="52863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作者把生命比作“地面上的小草”，虽然卑微、柔弱，但是每个严寒的冬天过去后，它们依然一根根从土壤里钻出来，欢乐地迎着春天的风，好像那刚刚过去的寒冷从未存在。生命充满了希望，永不休止地繁殖着，蔓延着，随处宣示它的快乐和威势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Administrator\桌面\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91114" y="2786059"/>
            <a:ext cx="3952886" cy="4071942"/>
          </a:xfrm>
          <a:prstGeom prst="rect">
            <a:avLst/>
          </a:prstGeom>
          <a:noFill/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9512" y="331353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研读课文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08720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“分开来”“合起来”分别指什么？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323528" y="227687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“分开来”是指生命只暂时在哪一个个体内住一会儿，便又离开前去。 “合起来”是指那些个体消逝了，它却永远存在。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Administrator\桌面\11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86348" y="3584425"/>
            <a:ext cx="3857652" cy="3273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692696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怎样理解“生命在那些终于要凋谢的花朵里永存”这句话？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2204864"/>
            <a:ext cx="41434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生命是一个不懂疲倦的旅客，总是只暂时在哪一个个体内住一会儿，便又离开前去。那些个体消逝了，它却永远存在。它充满了希望，永不休止地繁殖着，蔓延着，随处宣示它的快乐和威势。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Administrator\桌面\1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6314" y="3349827"/>
            <a:ext cx="4357686" cy="350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700808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巩固生字词，领会它们在文中的意思。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有感情地朗读课文，反复体会作者所寄寓的感情。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写一写自己对生命的认识。（</a:t>
            </a:r>
            <a:r>
              <a:rPr lang="en-US" altLang="zh-CN" sz="3200" b="1" dirty="0" smtClean="0"/>
              <a:t>200</a:t>
            </a:r>
            <a:r>
              <a:rPr lang="zh-CN" altLang="en-US" sz="3200" b="1" dirty="0" smtClean="0"/>
              <a:t>字左右）</a:t>
            </a:r>
            <a:endParaRPr lang="zh-CN" altLang="en-US" sz="3200" b="1" dirty="0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9512" y="331353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作  业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2696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istrator\桌面\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istrator\桌面\6.jpg"/>
          <p:cNvPicPr>
            <a:picLocks noChangeAspect="1" noChangeArrowheads="1"/>
          </p:cNvPicPr>
          <p:nvPr/>
        </p:nvPicPr>
        <p:blipFill>
          <a:blip r:embed="rId1" cstate="print"/>
          <a:srcRect t="3838" b="109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istrator\桌面\5.jpg"/>
          <p:cNvPicPr>
            <a:picLocks noChangeAspect="1" noChangeArrowheads="1"/>
          </p:cNvPicPr>
          <p:nvPr/>
        </p:nvPicPr>
        <p:blipFill>
          <a:blip r:embed="rId1" cstate="print"/>
          <a:srcRect b="2139"/>
          <a:stretch>
            <a:fillRect/>
          </a:stretch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istrator\桌面\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0"/>
            <a:ext cx="921781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556792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有人说，生命，伟大而神秘，丰富而奇妙，永久而不朽；也有人说，世上没有永恒的春天，亦没有永久的生命。生命到底是怎样的呢？下面让我们来听听作家严文井的答案吧！ 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07504" y="332656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导入新课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548680"/>
            <a:ext cx="636424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永久的生命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istrator\桌面\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005064"/>
            <a:ext cx="4572000" cy="2852936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桌面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05064"/>
            <a:ext cx="4572000" cy="285293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131840" y="2348880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严文井</a:t>
            </a:r>
            <a:endParaRPr lang="zh-CN" altLang="en-US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268760"/>
            <a:ext cx="81439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严文井（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1915-2005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）</a:t>
            </a:r>
            <a:r>
              <a:rPr lang="zh-CN" altLang="en-US" sz="4000" b="1" dirty="0" smtClean="0">
                <a:latin typeface="+mn-ea"/>
              </a:rPr>
              <a:t>，原名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严文锦</a:t>
            </a:r>
            <a:r>
              <a:rPr lang="zh-CN" altLang="en-US" sz="4000" b="1" dirty="0" smtClean="0">
                <a:latin typeface="+mn-ea"/>
              </a:rPr>
              <a:t>，湖北武昌（今属武汉）人，作家。主要著作有</a:t>
            </a:r>
            <a:r>
              <a:rPr lang="en-US" altLang="zh-CN" sz="4000" b="1" dirty="0" smtClean="0"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严文井散文选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严文井童话集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严文井童话寓言集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latin typeface="+mn-ea"/>
              </a:rPr>
              <a:t>等，曾获全国少年儿童文艺创作奖、首届全国优秀散文杂文奖、第二次全国少年儿童文艺创作荣誉奖。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51520" y="260648"/>
            <a:ext cx="2895600" cy="919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07504" y="331353"/>
            <a:ext cx="3200400" cy="768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作者简介</a:t>
            </a:r>
            <a:endParaRPr lang="zh-CN" sz="44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WPS 演示</Application>
  <PresentationFormat>全屏显示(4:3)</PresentationFormat>
  <Paragraphs>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Times New Roman</vt:lpstr>
      <vt:lpstr>方正姚体</vt:lpstr>
      <vt:lpstr>PinYinok</vt:lpstr>
      <vt:lpstr>华文隶书</vt:lpstr>
      <vt:lpstr>Arial Unicode MS</vt:lpstr>
      <vt:lpstr>Segoe Print</vt:lpstr>
      <vt:lpstr>Office 主题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43</cp:revision>
  <dcterms:created xsi:type="dcterms:W3CDTF">2017-10-02T03:24:16Z</dcterms:created>
  <dcterms:modified xsi:type="dcterms:W3CDTF">2017-10-02T03:26:43Z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