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 id="2147483663" r:id="rId4"/>
  </p:sldMasterIdLst>
  <p:notesMasterIdLst>
    <p:notesMasterId r:id="rId6"/>
  </p:notesMasterIdLst>
  <p:sldIdLst>
    <p:sldId id="271" r:id="rId5"/>
    <p:sldId id="316" r:id="rId7"/>
    <p:sldId id="312" r:id="rId8"/>
    <p:sldId id="317" r:id="rId9"/>
    <p:sldId id="280" r:id="rId10"/>
    <p:sldId id="281" r:id="rId11"/>
    <p:sldId id="282" r:id="rId12"/>
    <p:sldId id="308" r:id="rId13"/>
    <p:sldId id="307" r:id="rId14"/>
    <p:sldId id="315" r:id="rId15"/>
    <p:sldId id="313" r:id="rId16"/>
    <p:sldId id="283" r:id="rId17"/>
    <p:sldId id="285" r:id="rId18"/>
    <p:sldId id="286" r:id="rId19"/>
    <p:sldId id="287" r:id="rId20"/>
    <p:sldId id="288" r:id="rId21"/>
    <p:sldId id="289" r:id="rId22"/>
    <p:sldId id="290" r:id="rId23"/>
    <p:sldId id="291" r:id="rId24"/>
    <p:sldId id="292" r:id="rId25"/>
    <p:sldId id="293" r:id="rId26"/>
    <p:sldId id="294" r:id="rId27"/>
    <p:sldId id="296" r:id="rId28"/>
    <p:sldId id="297" r:id="rId29"/>
    <p:sldId id="298" r:id="rId30"/>
    <p:sldId id="299" r:id="rId31"/>
  </p:sldIdLst>
  <p:sldSz cx="12190095" cy="6859270"/>
  <p:notesSz cx="6858000" cy="9144000"/>
  <p:embeddedFontLst>
    <p:embeddedFont>
      <p:font typeface="微软雅黑" panose="020B0503020204020204" charset="-122"/>
      <p:regular r:id="rId35"/>
    </p:embeddedFont>
    <p:embeddedFont>
      <p:font typeface="黑体" panose="02010609060101010101" pitchFamily="49" charset="-122"/>
      <p:regular r:id="rId36"/>
    </p:embeddedFont>
    <p:embeddedFont>
      <p:font typeface="Rockwell" panose="02060603020205020403" charset="0"/>
      <p:regular r:id="rId37"/>
      <p:bold r:id="rId38"/>
      <p:italic r:id="rId39"/>
      <p:boldItalic r:id="rId40"/>
    </p:embeddedFont>
    <p:embeddedFont>
      <p:font typeface="Bookman Old Style" panose="02050604050505020204" charset="0"/>
      <p:regular r:id="rId41"/>
      <p:bold r:id="rId42"/>
      <p:italic r:id="rId43"/>
    </p:embeddedFont>
    <p:embeddedFont>
      <p:font typeface="等线" panose="02010600030101010101" charset="-122"/>
      <p:regular r:id="rId44"/>
    </p:embeddedFont>
    <p:embeddedFont>
      <p:font typeface="等线 Light" panose="02010600030101010101" charset="-122"/>
      <p:regular r:id="rId45"/>
    </p:embeddedFont>
  </p:embeddedFontLst>
  <p:custDataLst>
    <p:tags r:id="rId46"/>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4F81BD"/>
    <a:srgbClr val="247105"/>
    <a:srgbClr val="1D5C04"/>
    <a:srgbClr val="5E7594"/>
    <a:srgbClr val="4F6A94"/>
    <a:srgbClr val="C64106"/>
    <a:srgbClr val="1D4582"/>
    <a:srgbClr val="102C52"/>
    <a:srgbClr val="2151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9983" autoAdjust="0"/>
    <p:restoredTop sz="94640"/>
  </p:normalViewPr>
  <p:slideViewPr>
    <p:cSldViewPr snapToGrid="0" snapToObjects="1" showGuides="1">
      <p:cViewPr varScale="1">
        <p:scale>
          <a:sx n="70" d="100"/>
          <a:sy n="70" d="100"/>
        </p:scale>
        <p:origin x="-528" y="-108"/>
      </p:cViewPr>
      <p:guideLst>
        <p:guide orient="horz" pos="4270"/>
        <p:guide orient="horz" pos="3454"/>
        <p:guide pos="3840"/>
        <p:guide pos="2116"/>
        <p:guide pos="801"/>
        <p:guide pos="3930"/>
        <p:guide pos="5086"/>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3" d="100"/>
          <a:sy n="53" d="100"/>
        </p:scale>
        <p:origin x="-289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6" Type="http://schemas.openxmlformats.org/officeDocument/2006/relationships/tags" Target="tags/tag1.xml"/><Relationship Id="rId45" Type="http://schemas.openxmlformats.org/officeDocument/2006/relationships/font" Target="fonts/font11.fntdata"/><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Master" Target="slideMasters/slideMaster3.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FDB9FD-F92B-4336-9E6E-1707174193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2">
            <a:lumMod val="50000"/>
          </a:schemeClr>
        </a:solidFill>
        <a:effectLst/>
      </p:bgPr>
    </p:bg>
    <p:spTree>
      <p:nvGrpSpPr>
        <p:cNvPr id="1" name=""/>
        <p:cNvGrpSpPr/>
        <p:nvPr/>
      </p:nvGrpSpPr>
      <p:grpSpPr>
        <a:xfrm>
          <a:off x="0" y="0"/>
          <a:ext cx="0" cy="0"/>
          <a:chOff x="0" y="0"/>
          <a:chExt cx="0" cy="0"/>
        </a:xfrm>
      </p:grpSpPr>
    </p:spTree>
  </p:cSld>
  <p:clrMapOvr>
    <a:masterClrMapping/>
  </p:clrMapOvr>
  <p:transition spd="slow" advTm="3000">
    <p:wheel spokes="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5" y="365211"/>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2" y="365211"/>
            <a:ext cx="7733293" cy="581318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1"/>
            <a:ext cx="9142810" cy="1656146"/>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2"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80" y="1681552"/>
            <a:ext cx="5157115" cy="824103"/>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680" y="2505655"/>
            <a:ext cx="5157115"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7" y="1681552"/>
            <a:ext cx="5182513" cy="824103"/>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1397" y="2505655"/>
            <a:ext cx="5182513"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lIns="91438" tIns="45719" rIns="91438" bIns="45719"/>
          <a:lstStyle/>
          <a:p>
            <a:r>
              <a:rPr lang="zh-CN" altLang="en-US" smtClean="0"/>
              <a:t>单击此处编辑母版标题样式</a:t>
            </a:r>
            <a:endParaRPr lang="zh-CN" altLang="en-US"/>
          </a:p>
        </p:txBody>
      </p:sp>
    </p:spTree>
  </p:cSld>
  <p:clrMapOvr>
    <a:masterClrMapping/>
  </p:clrMapOvr>
  <p:transition spd="slow">
    <p:wheel spokes="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5" y="365211"/>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2" y="365211"/>
            <a:ext cx="7733293" cy="581318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1"/>
            <a:ext cx="9142810" cy="1656146"/>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2"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80" y="1681552"/>
            <a:ext cx="5157115" cy="824103"/>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680" y="2505655"/>
            <a:ext cx="5157115"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7" y="1681552"/>
            <a:ext cx="5182513" cy="824103"/>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1397" y="2505655"/>
            <a:ext cx="5182513"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2" Type="http://schemas.openxmlformats.org/officeDocument/2006/relationships/theme" Target="../theme/theme2.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Lst>
  <p:transition spd="slow">
    <p:wheel spokes="1"/>
  </p:transition>
  <p:timing>
    <p:tnLst>
      <p:par>
        <p:cTn id="1" dur="indefinite" restart="never" nodeType="tmRoot"/>
      </p:par>
    </p:tnLst>
  </p:timing>
  <p:txStyles>
    <p:titleStyle>
      <a:lvl1pPr algn="ctr" defTabSz="914400" rtl="0" eaLnBrk="1" latinLnBrk="0" hangingPunct="1">
        <a:lnSpc>
          <a:spcPct val="90000"/>
        </a:lnSpc>
        <a:spcBef>
          <a:spcPct val="0"/>
        </a:spcBef>
        <a:buNone/>
        <a:defRPr sz="35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9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5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38" tIns="45719" rIns="91438" bIns="45719"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38" tIns="45719" rIns="91438" bIns="45719" rtlCol="0" anchor="ctr"/>
          <a:lstStyle>
            <a:lvl1pPr algn="l">
              <a:defRPr sz="1200">
                <a:solidFill>
                  <a:schemeClr val="tx1">
                    <a:tint val="75000"/>
                  </a:schemeClr>
                </a:solidFill>
              </a:defRPr>
            </a:lvl1pPr>
          </a:lstStyle>
          <a:p>
            <a:fld id="{6BA06DF1-BC15-457A-BEB2-E9F0FCFE6745}" type="datetimeFigureOut">
              <a:rPr lang="zh-CN" altLang="en-US" smtClean="0"/>
            </a:fld>
            <a:endParaRPr lang="zh-CN" altLang="en-US"/>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38" tIns="45719" rIns="91438" bIns="45719" rtlCol="0" anchor="ctr"/>
          <a:lstStyle>
            <a:lvl1pPr algn="r">
              <a:defRPr sz="1200">
                <a:solidFill>
                  <a:schemeClr val="tx1">
                    <a:tint val="75000"/>
                  </a:schemeClr>
                </a:solidFill>
              </a:defRPr>
            </a:lvl1pPr>
          </a:lstStyle>
          <a:p>
            <a:fld id="{4A5D5058-7620-4C04-856C-275DCE9B08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38" tIns="45719" rIns="91438" bIns="45719"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38" tIns="45719" rIns="91438" bIns="45719" rtlCol="0" anchor="ctr"/>
          <a:lstStyle>
            <a:lvl1pPr algn="l">
              <a:defRPr sz="1200">
                <a:solidFill>
                  <a:schemeClr val="tx1">
                    <a:tint val="75000"/>
                  </a:schemeClr>
                </a:solidFill>
              </a:defRPr>
            </a:lvl1pPr>
          </a:lstStyle>
          <a:p>
            <a:fld id="{EE2CA08C-D1D6-4984-BD93-BD29A398C835}" type="datetimeFigureOut">
              <a:rPr lang="zh-CN" altLang="en-US" smtClean="0"/>
            </a:fld>
            <a:endParaRPr lang="zh-CN" altLang="en-US"/>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38" tIns="45719" rIns="91438" bIns="45719" rtlCol="0" anchor="ctr"/>
          <a:lstStyle>
            <a:lvl1pPr algn="r">
              <a:defRPr sz="1200">
                <a:solidFill>
                  <a:schemeClr val="tx1">
                    <a:tint val="75000"/>
                  </a:schemeClr>
                </a:solidFill>
              </a:defRPr>
            </a:lvl1pPr>
          </a:lstStyle>
          <a:p>
            <a:fld id="{29EBA9A4-8861-475C-A857-DB460025CF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58966" y="2116628"/>
            <a:ext cx="11075861" cy="1015898"/>
          </a:xfrm>
          <a:prstGeom prst="rect">
            <a:avLst/>
          </a:prstGeom>
          <a:noFill/>
        </p:spPr>
        <p:txBody>
          <a:bodyPr wrap="square" lIns="91438" tIns="45719" rIns="91438" bIns="45719" rtlCol="0">
            <a:spAutoFit/>
          </a:bodyPr>
          <a:lstStyle/>
          <a:p>
            <a:pPr algn="ctr"/>
            <a:r>
              <a:rPr lang="en-US" altLang="zh-CN" sz="6000" b="1" dirty="0" smtClean="0">
                <a:latin typeface="微软雅黑" panose="020B0503020204020204" charset="-122"/>
                <a:ea typeface="微软雅黑" panose="020B0503020204020204" charset="-122"/>
              </a:rPr>
              <a:t>《</a:t>
            </a:r>
            <a:r>
              <a:rPr lang="zh-CN" altLang="en-US" sz="6000" b="1" dirty="0" smtClean="0">
                <a:latin typeface="微软雅黑" panose="020B0503020204020204" charset="-122"/>
                <a:ea typeface="微软雅黑" panose="020B0503020204020204" charset="-122"/>
              </a:rPr>
              <a:t>儒林外史</a:t>
            </a:r>
            <a:r>
              <a:rPr lang="en-US" altLang="zh-CN" sz="6000" b="1" dirty="0" smtClean="0">
                <a:latin typeface="微软雅黑" panose="020B0503020204020204" charset="-122"/>
                <a:ea typeface="微软雅黑" panose="020B0503020204020204" charset="-122"/>
              </a:rPr>
              <a:t>》</a:t>
            </a:r>
            <a:r>
              <a:rPr lang="zh-CN" altLang="en-US" sz="6000" b="1" dirty="0" smtClean="0">
                <a:latin typeface="微软雅黑" panose="020B0503020204020204" charset="-122"/>
                <a:ea typeface="微软雅黑" panose="020B0503020204020204" charset="-122"/>
              </a:rPr>
              <a:t>导读</a:t>
            </a:r>
            <a:endParaRPr lang="zh-CN" altLang="en-US" sz="6000" b="1" dirty="0">
              <a:latin typeface="微软雅黑" panose="020B0503020204020204" charset="-122"/>
              <a:ea typeface="微软雅黑" panose="020B0503020204020204" charset="-122"/>
            </a:endParaRPr>
          </a:p>
        </p:txBody>
      </p:sp>
      <p:sp>
        <p:nvSpPr>
          <p:cNvPr id="10" name="文本框 9"/>
          <p:cNvSpPr txBox="1"/>
          <p:nvPr/>
        </p:nvSpPr>
        <p:spPr>
          <a:xfrm>
            <a:off x="3826375" y="3211492"/>
            <a:ext cx="4541043" cy="523341"/>
          </a:xfrm>
          <a:prstGeom prst="rect">
            <a:avLst/>
          </a:prstGeom>
          <a:noFill/>
        </p:spPr>
        <p:txBody>
          <a:bodyPr wrap="square" lIns="91438" tIns="45719" rIns="91438" bIns="45719" rtlCol="0">
            <a:spAutoFit/>
          </a:bodyPr>
          <a:lstStyle/>
          <a:p>
            <a:pPr algn="ctr"/>
            <a:r>
              <a:rPr lang="zh-CN" altLang="en-US" sz="2800" dirty="0" smtClean="0">
                <a:latin typeface="微软雅黑" panose="020B0503020204020204" charset="-122"/>
                <a:ea typeface="微软雅黑" panose="020B0503020204020204" charset="-122"/>
              </a:rPr>
              <a:t>部编版九年级下册  语文</a:t>
            </a:r>
            <a:endParaRPr lang="zh-CN" altLang="en-US" sz="2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latin typeface="黑体" panose="02010609060101010101" pitchFamily="49" charset="-122"/>
              <a:ea typeface="黑体" panose="02010609060101010101" pitchFamily="49" charset="-122"/>
            </a:endParaRPr>
          </a:p>
        </p:txBody>
      </p:sp>
      <p:sp>
        <p:nvSpPr>
          <p:cNvPr id="8" name="TextBox 7"/>
          <p:cNvSpPr txBox="1"/>
          <p:nvPr/>
        </p:nvSpPr>
        <p:spPr>
          <a:xfrm>
            <a:off x="827605" y="1422731"/>
            <a:ext cx="10524719" cy="5801586"/>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    先生姓吴氏，讳敬梓，字敏轩，一字文木，全椒人。世望族，科第仕宦多显者，</a:t>
            </a:r>
            <a:r>
              <a:rPr lang="zh-CN" altLang="en-US" sz="3200" dirty="0" smtClean="0">
                <a:solidFill>
                  <a:srgbClr val="FF0000"/>
                </a:solidFill>
                <a:latin typeface="黑体" panose="02010609060101010101" pitchFamily="49" charset="-122"/>
                <a:ea typeface="黑体" panose="02010609060101010101" pitchFamily="49" charset="-122"/>
              </a:rPr>
              <a:t>先生生而颖异，读书才过目，辄能背诵。</a:t>
            </a:r>
            <a:r>
              <a:rPr lang="zh-CN" altLang="en-US" sz="3200" dirty="0" smtClean="0">
                <a:latin typeface="黑体" panose="02010609060101010101" pitchFamily="49" charset="-122"/>
                <a:ea typeface="黑体" panose="02010609060101010101" pitchFamily="49" charset="-122"/>
              </a:rPr>
              <a:t>稍长，补学官弟子员。袭父祖业，有二万余金。</a:t>
            </a:r>
            <a:r>
              <a:rPr lang="zh-CN" altLang="en-US" sz="3200" dirty="0" smtClean="0">
                <a:solidFill>
                  <a:srgbClr val="FF0000"/>
                </a:solidFill>
                <a:latin typeface="黑体" panose="02010609060101010101" pitchFamily="49" charset="-122"/>
                <a:ea typeface="黑体" panose="02010609060101010101" pitchFamily="49" charset="-122"/>
              </a:rPr>
              <a:t>素不习治生，性复豪上，遇贫即施，偕文士辈往还，饮酒歌呼穷日夜，不数年而产尽矣。</a:t>
            </a:r>
            <a:endParaRPr lang="zh-CN" altLang="en-US" sz="3200" dirty="0" smtClean="0">
              <a:solidFill>
                <a:srgbClr val="FF0000"/>
              </a:solidFill>
              <a:latin typeface="黑体" panose="02010609060101010101" pitchFamily="49" charset="-122"/>
              <a:ea typeface="黑体" panose="02010609060101010101" pitchFamily="49" charset="-122"/>
            </a:endParaRPr>
          </a:p>
          <a:p>
            <a:r>
              <a:rPr lang="en-US" sz="3200" dirty="0" smtClean="0">
                <a:latin typeface="黑体" panose="02010609060101010101" pitchFamily="49" charset="-122"/>
                <a:ea typeface="黑体" panose="02010609060101010101" pitchFamily="49" charset="-122"/>
              </a:rPr>
              <a:t>    </a:t>
            </a:r>
            <a:r>
              <a:rPr lang="en-US" sz="3200" dirty="0" err="1" smtClean="0">
                <a:latin typeface="黑体" panose="02010609060101010101" pitchFamily="49" charset="-122"/>
                <a:ea typeface="黑体" panose="02010609060101010101" pitchFamily="49" charset="-122"/>
              </a:rPr>
              <a:t>安徽</a:t>
            </a:r>
            <a:r>
              <a:rPr lang="zh-CN" altLang="en-US" sz="3200" dirty="0" smtClean="0">
                <a:latin typeface="黑体" panose="02010609060101010101" pitchFamily="49" charset="-122"/>
                <a:ea typeface="黑体" panose="02010609060101010101" pitchFamily="49" charset="-122"/>
              </a:rPr>
              <a:t>巡抚赵公国麟闻其名，招之试，才之，</a:t>
            </a:r>
            <a:r>
              <a:rPr lang="zh-CN" altLang="en-US" sz="3200" dirty="0" smtClean="0">
                <a:solidFill>
                  <a:srgbClr val="FF0000"/>
                </a:solidFill>
                <a:latin typeface="黑体" panose="02010609060101010101" pitchFamily="49" charset="-122"/>
                <a:ea typeface="黑体" panose="02010609060101010101" pitchFamily="49" charset="-122"/>
              </a:rPr>
              <a:t>以博学鸿词荐，竟不赴廷试，亦自此不应乡举。</a:t>
            </a:r>
            <a:endParaRPr lang="zh-CN" altLang="en-US" sz="3200" dirty="0" smtClean="0">
              <a:solidFill>
                <a:srgbClr val="FF0000"/>
              </a:solidFill>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为</a:t>
            </a:r>
            <a:r>
              <a:rPr lang="en-US" altLang="zh-CN" sz="3200" dirty="0" smtClean="0">
                <a:latin typeface="黑体" panose="02010609060101010101" pitchFamily="49" charset="-122"/>
                <a:ea typeface="黑体" panose="02010609060101010101" pitchFamily="49" charset="-122"/>
              </a:rPr>
              <a:t>《</a:t>
            </a:r>
            <a:r>
              <a:rPr lang="en-US" sz="3200" dirty="0" err="1" smtClean="0">
                <a:latin typeface="黑体" panose="02010609060101010101" pitchFamily="49" charset="-122"/>
                <a:ea typeface="黑体" panose="02010609060101010101" pitchFamily="49" charset="-122"/>
              </a:rPr>
              <a:t>儒林外史</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五十卷，穷极文士情态，人争传写之。</a:t>
            </a:r>
            <a:endParaRPr lang="en-US" altLang="zh-CN" sz="3200" dirty="0" smtClean="0">
              <a:latin typeface="黑体" panose="02010609060101010101" pitchFamily="49" charset="-122"/>
              <a:ea typeface="黑体" panose="02010609060101010101" pitchFamily="49" charset="-122"/>
            </a:endParaRPr>
          </a:p>
          <a:p>
            <a:pPr algn="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程晋芳</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文木先生传</a:t>
            </a:r>
            <a:r>
              <a:rPr lang="en-US" altLang="zh-CN" sz="3200"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827605" y="965179"/>
            <a:ext cx="10890432" cy="6294029"/>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 杜少卿</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淡薄功名，装病拒绝应征出仕</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“正为走出去做不出甚么事业”，“所以宁可不出去好”</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追求个性、率性而为 </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“逍遥自在，做些自己的事罢”</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扶困济贫，乐于助人，平等对待，体恤帮助</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杨裁缝母亲死了，无力殡葬，他就慷慨资助</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给领戏班的鲍廷玺一百两银子，让他重操旧业，奉养母亲</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en-US" altLang="zh-CN" sz="3200"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1"/>
            <a:ext cx="10890432" cy="3831816"/>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作者笔下的理想人物：王冕、杜少卿、虞博士</a:t>
            </a:r>
            <a:r>
              <a:rPr lang="en-US" altLang="zh-CN"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真才实学，鄙视八股，蔑视权贵，向往真儒，</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淡薄功名，淡薄利禄，扶危济困，乐于助人，</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尊重女性，笃于友情，追求个性，狂放不羁。</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体现了作者对儒林、对人生的新思考，对士人新境界的追求。</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1138526" y="1983534"/>
            <a:ext cx="9726180" cy="3046986"/>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小结：</a:t>
            </a:r>
            <a:r>
              <a:rPr lang="en-US" altLang="zh-CN" sz="3200" dirty="0" smtClean="0">
                <a:latin typeface="黑体" panose="02010609060101010101" pitchFamily="49" charset="-122"/>
                <a:ea typeface="黑体" panose="02010609060101010101" pitchFamily="49" charset="-122"/>
              </a:rPr>
              <a:t>     </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儒林外史描写了一个时代的知识分子的生活命运，</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通过描绘士林的“群丑图”，揭露功名利禄对读书人灵魂的毒害，也通过书中淡泊名利、恪守道德、张扬个性的贤者奇人，寄托了自己对理想社会的追求和探索。</a:t>
            </a:r>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1651165" y="2768548"/>
            <a:ext cx="9196256" cy="1569658"/>
          </a:xfrm>
          <a:prstGeom prst="rect">
            <a:avLst/>
          </a:prstGeom>
          <a:noFill/>
        </p:spPr>
        <p:txBody>
          <a:bodyPr wrap="square" lIns="91438" tIns="45719" rIns="91438" bIns="45719" rtlCol="0">
            <a:spAutoFit/>
          </a:bodyPr>
          <a:lstStyle/>
          <a:p>
            <a:r>
              <a:rPr lang="zh-CN" altLang="en-US" sz="3200" dirty="0" smtClean="0"/>
              <a:t>“</a:t>
            </a:r>
            <a:r>
              <a:rPr lang="zh-CN" altLang="en-US" sz="3200" dirty="0" smtClean="0">
                <a:latin typeface="黑体" panose="02010609060101010101" pitchFamily="49" charset="-122"/>
                <a:ea typeface="黑体" panose="02010609060101010101" pitchFamily="49" charset="-122"/>
              </a:rPr>
              <a:t>秉持公心，指摘时弊”</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“戚而能谐，婉而多讽”</a:t>
            </a:r>
            <a:endParaRPr lang="en-US" altLang="zh-CN" sz="3200" dirty="0" smtClean="0">
              <a:latin typeface="黑体" panose="02010609060101010101" pitchFamily="49" charset="-122"/>
              <a:ea typeface="黑体" panose="02010609060101010101" pitchFamily="49" charset="-122"/>
            </a:endParaRPr>
          </a:p>
          <a:p>
            <a:pPr algn="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鲁迅</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中国小说史略</a:t>
            </a:r>
            <a:r>
              <a:rPr lang="en-US" altLang="zh-CN" sz="3200" dirty="0" smtClean="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533217" y="381840"/>
            <a:ext cx="11188686" cy="6494083"/>
          </a:xfrm>
          <a:prstGeom prst="rect">
            <a:avLst/>
          </a:prstGeom>
          <a:noFill/>
        </p:spPr>
        <p:txBody>
          <a:bodyPr wrap="square" lIns="91438" tIns="45719" rIns="91438" bIns="45719" rtlCol="0">
            <a:spAutoFit/>
          </a:bodyPr>
          <a:lstStyle/>
          <a:p>
            <a:pPr indent="266700" algn="ctr"/>
            <a:r>
              <a:rPr lang="zh-CN" altLang="en-US" sz="3200" kern="100" dirty="0" smtClean="0">
                <a:latin typeface="黑体" panose="02010609060101010101" pitchFamily="49" charset="-122"/>
                <a:ea typeface="黑体" panose="02010609060101010101" pitchFamily="49" charset="-122"/>
                <a:cs typeface="Times New Roman" panose="02020603050405020304"/>
              </a:rPr>
              <a:t>第三回</a:t>
            </a:r>
            <a:r>
              <a:rPr lang="en-US"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kern="100" dirty="0" smtClean="0">
                <a:latin typeface="黑体" panose="02010609060101010101" pitchFamily="49" charset="-122"/>
                <a:ea typeface="黑体" panose="02010609060101010101" pitchFamily="49" charset="-122"/>
                <a:cs typeface="Times New Roman" panose="02020603050405020304"/>
              </a:rPr>
              <a:t>周学道校士拔真才　胡屠户行凶闹捷报</a:t>
            </a:r>
            <a:endParaRPr lang="zh-CN" altLang="en-US" sz="3200" kern="100" dirty="0" smtClean="0">
              <a:latin typeface="黑体" panose="02010609060101010101" pitchFamily="49" charset="-122"/>
              <a:ea typeface="黑体" panose="02010609060101010101" pitchFamily="49" charset="-122"/>
              <a:cs typeface="Times New Roman" panose="02020603050405020304"/>
            </a:endParaRPr>
          </a:p>
          <a:p>
            <a:pPr indent="266700" algn="just"/>
            <a:r>
              <a:rPr lang="zh-CN" altLang="en-US" sz="3200" kern="100" dirty="0" smtClean="0">
                <a:latin typeface="黑体" panose="02010609060101010101" pitchFamily="49" charset="-122"/>
                <a:ea typeface="黑体" panose="02010609060101010101" pitchFamily="49" charset="-122"/>
                <a:cs typeface="Times New Roman" panose="02020603050405020304"/>
              </a:rPr>
              <a:t>  “不要失了你的时了！你自己只觉得中了一个相公，就</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‘癞虾蟆想吃起天鹅肉’</a:t>
            </a:r>
            <a:r>
              <a:rPr lang="zh-CN" altLang="en-US" sz="3200" kern="100" dirty="0" smtClean="0">
                <a:latin typeface="黑体" panose="02010609060101010101" pitchFamily="49" charset="-122"/>
                <a:ea typeface="黑体" panose="02010609060101010101" pitchFamily="49" charset="-122"/>
                <a:cs typeface="Times New Roman" panose="02020603050405020304"/>
              </a:rPr>
              <a:t>来！我听见人说，就是中相公时，也不是你的文章，还是宗师看见你老，不过意，舍与你的。如今痴心就想中起老爷来！这些中老爷的都是天上的‘文曲星’！你不看见城里张府上那些老爷，都有万贯家私，一个个方面大耳。</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像你这尖嘴猴腮，也该撒抛尿自己照照！不三不四，就想天鹅屁吃！</a:t>
            </a:r>
            <a:endParaRPr lang="zh-CN" altLang="en-US" sz="3200" kern="100" dirty="0" smtClean="0">
              <a:latin typeface="黑体" panose="02010609060101010101" pitchFamily="49" charset="-122"/>
              <a:ea typeface="黑体" panose="02010609060101010101" pitchFamily="49" charset="-122"/>
              <a:cs typeface="Times New Roman" panose="02020603050405020304"/>
            </a:endParaRPr>
          </a:p>
          <a:p>
            <a:r>
              <a:rPr lang="zh-CN" altLang="en-US" sz="3200" dirty="0" smtClean="0">
                <a:latin typeface="黑体" panose="02010609060101010101" pitchFamily="49" charset="-122"/>
                <a:ea typeface="黑体" panose="02010609060101010101" pitchFamily="49" charset="-122"/>
                <a:cs typeface="Times New Roman" panose="02020603050405020304"/>
              </a:rPr>
              <a:t>    我每常说，我的这个</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贤婿，才学又高，品貌又好，就是城里头那张府、周府这些老爷，也没有我女婿这样一个体面的相貌！</a:t>
            </a:r>
            <a:endParaRPr lang="en-US" altLang="zh-CN" sz="3200" dirty="0" smtClean="0">
              <a:solidFill>
                <a:srgbClr val="FF0000"/>
              </a:solidFill>
              <a:latin typeface="黑体" panose="02010609060101010101" pitchFamily="49" charset="-122"/>
              <a:ea typeface="黑体" panose="02010609060101010101" pitchFamily="49" charset="-122"/>
              <a:cs typeface="Times New Roman" panose="02020603050405020304"/>
            </a:endParaRPr>
          </a:p>
          <a:p>
            <a:r>
              <a:rPr lang="zh-CN" altLang="en-US" sz="3200" u="sng" dirty="0" smtClean="0">
                <a:latin typeface="黑体" panose="02010609060101010101" pitchFamily="49" charset="-122"/>
                <a:ea typeface="黑体" panose="02010609060101010101" pitchFamily="49" charset="-122"/>
              </a:rPr>
              <a:t>    通过前后对比，揭示胡屠户的市侩心理，揭露了人情冷暖、世态炎凉的世俗习气。</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38092" y="965181"/>
            <a:ext cx="10524719" cy="5724642"/>
          </a:xfrm>
          <a:prstGeom prst="rect">
            <a:avLst/>
          </a:prstGeom>
          <a:noFill/>
        </p:spPr>
        <p:txBody>
          <a:bodyPr wrap="square" lIns="91438" tIns="45719" rIns="91438" bIns="45719" rtlCol="0">
            <a:spAutoFit/>
          </a:bodyPr>
          <a:lstStyle/>
          <a:p>
            <a:pPr indent="266700" algn="ctr"/>
            <a:r>
              <a:rPr lang="zh-CN" altLang="en-US" sz="3200" kern="100" dirty="0" smtClean="0">
                <a:latin typeface="黑体" panose="02010609060101010101" pitchFamily="49" charset="-122"/>
                <a:ea typeface="黑体" panose="02010609060101010101" pitchFamily="49" charset="-122"/>
                <a:cs typeface="Times New Roman" panose="02020603050405020304"/>
              </a:rPr>
              <a:t>第四回</a:t>
            </a:r>
            <a:r>
              <a:rPr lang="en-US"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kern="100" dirty="0" smtClean="0">
                <a:latin typeface="黑体" panose="02010609060101010101" pitchFamily="49" charset="-122"/>
                <a:ea typeface="黑体" panose="02010609060101010101" pitchFamily="49" charset="-122"/>
                <a:cs typeface="Times New Roman" panose="02020603050405020304"/>
              </a:rPr>
              <a:t>荐亡斋和尚吃官司　打秋风乡绅遭横事</a:t>
            </a:r>
            <a:endParaRPr lang="zh-CN" altLang="en-US" sz="3200" kern="100" dirty="0" smtClean="0">
              <a:latin typeface="黑体" panose="02010609060101010101" pitchFamily="49" charset="-122"/>
              <a:ea typeface="黑体" panose="02010609060101010101" pitchFamily="49" charset="-122"/>
              <a:cs typeface="Times New Roman" panose="02020603050405020304"/>
            </a:endParaRPr>
          </a:p>
          <a:p>
            <a:pPr indent="266700" algn="just"/>
            <a:r>
              <a:rPr lang="zh-CN" altLang="en-US" sz="3200" kern="100" dirty="0" smtClean="0">
                <a:latin typeface="黑体" panose="02010609060101010101" pitchFamily="49" charset="-122"/>
                <a:ea typeface="黑体" panose="02010609060101010101" pitchFamily="49" charset="-122"/>
                <a:cs typeface="Times New Roman" panose="02020603050405020304"/>
              </a:rPr>
              <a:t>   严贡生道：“后来倒也不常进去。</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实不相瞒，小弟只是一个为人率真，在乡里之间，从不晓得占人寸丝半粟的便宜，</a:t>
            </a:r>
            <a:r>
              <a:rPr lang="zh-CN" altLang="en-US" sz="3200" kern="100" dirty="0" smtClean="0">
                <a:latin typeface="黑体" panose="02010609060101010101" pitchFamily="49" charset="-122"/>
                <a:ea typeface="黑体" panose="02010609060101010101" pitchFamily="49" charset="-122"/>
                <a:cs typeface="Times New Roman" panose="02020603050405020304"/>
              </a:rPr>
              <a:t>所以历来的父母官，都蒙相爱。</a:t>
            </a:r>
            <a:endParaRPr lang="en-US" altLang="zh-CN" sz="3200" kern="100" dirty="0" smtClean="0">
              <a:latin typeface="黑体" panose="02010609060101010101" pitchFamily="49" charset="-122"/>
              <a:ea typeface="黑体" panose="02010609060101010101" pitchFamily="49" charset="-122"/>
              <a:cs typeface="Times New Roman" panose="02020603050405020304"/>
            </a:endParaRPr>
          </a:p>
          <a:p>
            <a:pPr indent="266700" algn="just"/>
            <a:r>
              <a:rPr lang="en-US" altLang="zh-CN"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dirty="0" smtClean="0">
                <a:latin typeface="黑体" panose="02010609060101010101" pitchFamily="49" charset="-122"/>
                <a:ea typeface="黑体" panose="02010609060101010101" pitchFamily="49" charset="-122"/>
              </a:rPr>
              <a:t>严贡生家的小猪跑到别人家，人家主动还，他不要，硬逼着人家把小猪买下来；等猪长大，误跑到他家，他又把猪扣下来，说猪本来就是他家的，要人家再拿钱买回去。</a:t>
            </a:r>
            <a:endParaRPr lang="en-US" altLang="zh-CN" sz="3200" dirty="0" smtClean="0">
              <a:latin typeface="黑体" panose="02010609060101010101" pitchFamily="49" charset="-122"/>
              <a:ea typeface="黑体" panose="02010609060101010101" pitchFamily="49" charset="-122"/>
            </a:endParaRPr>
          </a:p>
          <a:p>
            <a:pPr indent="266700" algn="just"/>
            <a:endParaRPr lang="en-US" altLang="zh-CN" sz="2700" kern="100" dirty="0" smtClean="0">
              <a:latin typeface="黑体" panose="02010609060101010101" pitchFamily="49" charset="-122"/>
              <a:ea typeface="黑体" panose="02010609060101010101" pitchFamily="49" charset="-122"/>
              <a:cs typeface="Times New Roman" panose="02020603050405020304"/>
            </a:endParaRPr>
          </a:p>
          <a:p>
            <a:r>
              <a:rPr lang="zh-CN" altLang="en-US" sz="3200" u="sng" dirty="0" smtClean="0">
                <a:latin typeface="黑体" panose="02010609060101010101" pitchFamily="49" charset="-122"/>
                <a:ea typeface="黑体" panose="02010609060101010101" pitchFamily="49" charset="-122"/>
              </a:rPr>
              <a:t>    让人物用自己的行动去否定自己的谎言，使冠冕堂皇的言辞与卑鄙龌龊的行为成鲜明的对照，从而将深藏于人物心灵深处的卑污揭示出来。</a:t>
            </a:r>
            <a:endParaRPr lang="zh-CN" altLang="en-US" sz="3200" u="sng"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blinds(horizontal)">
                                      <p:cBhvr>
                                        <p:cTn id="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1"/>
            <a:ext cx="10524719" cy="3339374"/>
          </a:xfrm>
          <a:prstGeom prst="rect">
            <a:avLst/>
          </a:prstGeom>
          <a:noFill/>
        </p:spPr>
        <p:txBody>
          <a:bodyPr wrap="square" lIns="91438" tIns="45719" rIns="91438" bIns="45719" rtlCol="0">
            <a:spAutoFit/>
          </a:bodyPr>
          <a:lstStyle/>
          <a:p>
            <a:r>
              <a:rPr lang="zh-CN" altLang="en-US" sz="3200" b="1" dirty="0" smtClean="0">
                <a:latin typeface="黑体" panose="02010609060101010101" pitchFamily="49" charset="-122"/>
                <a:ea typeface="黑体" panose="02010609060101010101" pitchFamily="49" charset="-122"/>
              </a:rPr>
              <a:t>方法一：</a:t>
            </a:r>
            <a:r>
              <a:rPr lang="zh-CN" altLang="en-US" sz="3200" b="1" dirty="0" smtClean="0">
                <a:solidFill>
                  <a:srgbClr val="FF0000"/>
                </a:solidFill>
                <a:latin typeface="黑体" panose="02010609060101010101" pitchFamily="49" charset="-122"/>
                <a:ea typeface="黑体" panose="02010609060101010101" pitchFamily="49" charset="-122"/>
              </a:rPr>
              <a:t>对比</a:t>
            </a:r>
            <a:r>
              <a:rPr lang="zh-CN" altLang="en-US" sz="3200" dirty="0" smtClean="0">
                <a:solidFill>
                  <a:srgbClr val="FF0000"/>
                </a:solidFill>
                <a:latin typeface="黑体" panose="02010609060101010101" pitchFamily="49" charset="-122"/>
                <a:ea typeface="黑体" panose="02010609060101010101" pitchFamily="49" charset="-122"/>
              </a:rPr>
              <a:t>。</a:t>
            </a:r>
            <a:endParaRPr lang="en-US" altLang="zh-CN" sz="3200" dirty="0" smtClean="0">
              <a:solidFill>
                <a:srgbClr val="FF0000"/>
              </a:solidFill>
              <a:latin typeface="黑体" panose="02010609060101010101" pitchFamily="49" charset="-122"/>
              <a:ea typeface="黑体" panose="02010609060101010101" pitchFamily="49" charset="-122"/>
            </a:endParaRPr>
          </a:p>
          <a:p>
            <a:pPr>
              <a:buFont typeface="Wingdings" panose="05000000000000000000" pitchFamily="2" charset="2"/>
              <a:buChar char="n"/>
            </a:pPr>
            <a:r>
              <a:rPr lang="zh-CN" altLang="en-US" sz="3200" dirty="0" smtClean="0">
                <a:latin typeface="黑体" panose="02010609060101010101" pitchFamily="49" charset="-122"/>
                <a:ea typeface="黑体" panose="02010609060101010101" pitchFamily="49" charset="-122"/>
              </a:rPr>
              <a:t>同一个人物前后的对比，</a:t>
            </a:r>
            <a:endParaRPr lang="en-US" altLang="zh-CN" sz="3200" dirty="0" smtClean="0">
              <a:latin typeface="黑体" panose="02010609060101010101" pitchFamily="49" charset="-122"/>
              <a:ea typeface="黑体" panose="02010609060101010101" pitchFamily="49" charset="-122"/>
            </a:endParaRPr>
          </a:p>
          <a:p>
            <a:pPr>
              <a:buFont typeface="Wingdings" panose="05000000000000000000" pitchFamily="2" charset="2"/>
              <a:buChar char="n"/>
            </a:pPr>
            <a:r>
              <a:rPr lang="zh-CN" altLang="en-US" sz="3200" dirty="0" smtClean="0">
                <a:latin typeface="黑体" panose="02010609060101010101" pitchFamily="49" charset="-122"/>
                <a:ea typeface="黑体" panose="02010609060101010101" pitchFamily="49" charset="-122"/>
              </a:rPr>
              <a:t>同一个人物言行的对比，</a:t>
            </a:r>
            <a:endParaRPr lang="en-US" altLang="zh-CN" sz="3200" dirty="0" smtClean="0">
              <a:latin typeface="黑体" panose="02010609060101010101" pitchFamily="49" charset="-122"/>
              <a:ea typeface="黑体" panose="02010609060101010101" pitchFamily="49" charset="-122"/>
            </a:endParaRPr>
          </a:p>
          <a:p>
            <a:pPr>
              <a:buFont typeface="Wingdings" panose="05000000000000000000" pitchFamily="2" charset="2"/>
              <a:buChar char="n"/>
            </a:pPr>
            <a:r>
              <a:rPr lang="zh-CN" altLang="en-US" sz="3200" dirty="0" smtClean="0">
                <a:latin typeface="黑体" panose="02010609060101010101" pitchFamily="49" charset="-122"/>
                <a:ea typeface="黑体" panose="02010609060101010101" pitchFamily="49" charset="-122"/>
              </a:rPr>
              <a:t>同一种身份不同人物之间的对比，</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虞育德、杜少卿、庄绍光、迟衡山等 “真儒奇人”</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周进、范进、二娄等人的醉心科举、附庸风雅</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blinds(horizontal)">
                                      <p:cBhvr>
                                        <p:cTn id="7" dur="500"/>
                                        <p:tgtEl>
                                          <p:spTgt spid="8">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xEl>
                                              <p:pRg st="5" end="5"/>
                                            </p:txEl>
                                          </p:spTgt>
                                        </p:tgtEl>
                                        <p:attrNameLst>
                                          <p:attrName>style.visibility</p:attrName>
                                        </p:attrNameLst>
                                      </p:cBhvr>
                                      <p:to>
                                        <p:strVal val="visible"/>
                                      </p:to>
                                    </p:set>
                                    <p:animEffect transition="in" filter="blinds(horizontal)">
                                      <p:cBhvr>
                                        <p:cTn id="10"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4" y="1327882"/>
            <a:ext cx="10716899" cy="5309144"/>
          </a:xfrm>
          <a:prstGeom prst="rect">
            <a:avLst/>
          </a:prstGeom>
          <a:noFill/>
        </p:spPr>
        <p:txBody>
          <a:bodyPr wrap="square" lIns="91438" tIns="45719" rIns="91438" bIns="45719" rtlCol="0">
            <a:spAutoFit/>
          </a:bodyPr>
          <a:lstStyle/>
          <a:p>
            <a:pPr indent="266700" algn="ctr"/>
            <a:r>
              <a:rPr lang="zh-CN" altLang="en-US" sz="3200" kern="100" dirty="0" smtClean="0">
                <a:latin typeface="黑体" panose="02010609060101010101" pitchFamily="49" charset="-122"/>
                <a:ea typeface="黑体" panose="02010609060101010101" pitchFamily="49" charset="-122"/>
                <a:cs typeface="Times New Roman" panose="02020603050405020304"/>
              </a:rPr>
              <a:t>第三回</a:t>
            </a:r>
            <a:r>
              <a:rPr lang="en-US"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kern="100" dirty="0" smtClean="0">
                <a:latin typeface="黑体" panose="02010609060101010101" pitchFamily="49" charset="-122"/>
                <a:ea typeface="黑体" panose="02010609060101010101" pitchFamily="49" charset="-122"/>
                <a:cs typeface="Times New Roman" panose="02020603050405020304"/>
              </a:rPr>
              <a:t>周学道校士拔真才　胡屠户行凶闹捷报</a:t>
            </a:r>
            <a:endParaRPr lang="en-US" altLang="zh-CN" sz="3200" kern="100" dirty="0" smtClean="0">
              <a:latin typeface="黑体" panose="02010609060101010101" pitchFamily="49" charset="-122"/>
              <a:ea typeface="黑体" panose="02010609060101010101" pitchFamily="49" charset="-122"/>
              <a:cs typeface="Times New Roman" panose="02020603050405020304"/>
            </a:endParaRPr>
          </a:p>
          <a:p>
            <a:pPr indent="266700"/>
            <a:r>
              <a:rPr lang="en-US" altLang="zh-CN"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kern="100" dirty="0" smtClean="0">
                <a:latin typeface="黑体" panose="02010609060101010101" pitchFamily="49" charset="-122"/>
                <a:ea typeface="黑体" panose="02010609060101010101" pitchFamily="49" charset="-122"/>
                <a:cs typeface="Times New Roman" panose="02020603050405020304"/>
              </a:rPr>
              <a:t>屠户把银子</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攥</a:t>
            </a:r>
            <a:r>
              <a:rPr lang="zh-CN" altLang="en-US" sz="3200" kern="100" dirty="0" smtClean="0">
                <a:latin typeface="黑体" panose="02010609060101010101" pitchFamily="49" charset="-122"/>
                <a:ea typeface="黑体" panose="02010609060101010101" pitchFamily="49" charset="-122"/>
                <a:cs typeface="Times New Roman" panose="02020603050405020304"/>
              </a:rPr>
              <a:t>在手里紧紧的，把拳头</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舒</a:t>
            </a:r>
            <a:r>
              <a:rPr lang="zh-CN" altLang="en-US" sz="3200" kern="100" dirty="0" smtClean="0">
                <a:latin typeface="黑体" panose="02010609060101010101" pitchFamily="49" charset="-122"/>
                <a:ea typeface="黑体" panose="02010609060101010101" pitchFamily="49" charset="-122"/>
                <a:cs typeface="Times New Roman" panose="02020603050405020304"/>
              </a:rPr>
              <a:t>过来，道：“这个，你且收着。我原是贺你的，怎好又拿了回去？”范进道：“眼见得我这里还有这几两银子；若用完了，再来问老爹讨来用。”屠户</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连忙</a:t>
            </a:r>
            <a:r>
              <a:rPr lang="zh-CN" altLang="en-US" sz="3200" kern="100" dirty="0" smtClean="0">
                <a:latin typeface="黑体" panose="02010609060101010101" pitchFamily="49" charset="-122"/>
                <a:ea typeface="黑体" panose="02010609060101010101" pitchFamily="49" charset="-122"/>
                <a:cs typeface="Times New Roman" panose="02020603050405020304"/>
              </a:rPr>
              <a:t>把拳头</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缩</a:t>
            </a:r>
            <a:r>
              <a:rPr lang="zh-CN" altLang="en-US" sz="3200" kern="100" dirty="0" smtClean="0">
                <a:latin typeface="黑体" panose="02010609060101010101" pitchFamily="49" charset="-122"/>
                <a:ea typeface="黑体" panose="02010609060101010101" pitchFamily="49" charset="-122"/>
                <a:cs typeface="Times New Roman" panose="02020603050405020304"/>
              </a:rPr>
              <a:t>了回去，往腰里</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揣</a:t>
            </a:r>
            <a:r>
              <a:rPr lang="zh-CN" altLang="en-US" sz="3200" kern="100" dirty="0" smtClean="0">
                <a:latin typeface="黑体" panose="02010609060101010101" pitchFamily="49" charset="-122"/>
                <a:ea typeface="黑体" panose="02010609060101010101" pitchFamily="49" charset="-122"/>
                <a:cs typeface="Times New Roman" panose="02020603050405020304"/>
              </a:rPr>
              <a:t>，口里说道</a:t>
            </a:r>
            <a:r>
              <a:rPr lang="en-US" altLang="zh-CN" sz="3200" kern="100" dirty="0" smtClean="0">
                <a:latin typeface="黑体" panose="02010609060101010101" pitchFamily="49" charset="-122"/>
                <a:ea typeface="黑体" panose="02010609060101010101" pitchFamily="49" charset="-122"/>
                <a:cs typeface="Times New Roman" panose="02020603050405020304"/>
              </a:rPr>
              <a:t>……</a:t>
            </a:r>
            <a:r>
              <a:rPr lang="zh-CN" altLang="en-US" sz="3200" kern="100" dirty="0" smtClean="0">
                <a:latin typeface="黑体" panose="02010609060101010101" pitchFamily="49" charset="-122"/>
                <a:ea typeface="黑体" panose="02010609060101010101" pitchFamily="49" charset="-122"/>
                <a:cs typeface="Times New Roman" panose="02020603050405020304"/>
              </a:rPr>
              <a:t>说了一会，</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千恩万谢</a:t>
            </a:r>
            <a:r>
              <a:rPr lang="zh-CN" altLang="en-US" sz="3200" kern="100" dirty="0" smtClean="0">
                <a:latin typeface="黑体" panose="02010609060101010101" pitchFamily="49" charset="-122"/>
                <a:ea typeface="黑体" panose="02010609060101010101" pitchFamily="49" charset="-122"/>
                <a:cs typeface="Times New Roman" panose="02020603050405020304"/>
              </a:rPr>
              <a:t>，</a:t>
            </a:r>
            <a:r>
              <a:rPr lang="zh-CN" altLang="en-US" sz="3200" kern="100" dirty="0" smtClean="0">
                <a:solidFill>
                  <a:srgbClr val="FF0000"/>
                </a:solidFill>
                <a:latin typeface="黑体" panose="02010609060101010101" pitchFamily="49" charset="-122"/>
                <a:ea typeface="黑体" panose="02010609060101010101" pitchFamily="49" charset="-122"/>
                <a:cs typeface="Times New Roman" panose="02020603050405020304"/>
              </a:rPr>
              <a:t>低着头，笑迷迷的</a:t>
            </a:r>
            <a:r>
              <a:rPr lang="zh-CN" altLang="en-US" sz="3200" kern="100" dirty="0" smtClean="0">
                <a:latin typeface="黑体" panose="02010609060101010101" pitchFamily="49" charset="-122"/>
                <a:ea typeface="黑体" panose="02010609060101010101" pitchFamily="49" charset="-122"/>
                <a:cs typeface="Times New Roman" panose="02020603050405020304"/>
              </a:rPr>
              <a:t>去了。</a:t>
            </a:r>
            <a:endParaRPr lang="en-US" altLang="zh-CN" sz="3200" kern="100" dirty="0" smtClean="0">
              <a:latin typeface="黑体" panose="02010609060101010101" pitchFamily="49" charset="-122"/>
              <a:ea typeface="黑体" panose="02010609060101010101" pitchFamily="49" charset="-122"/>
              <a:cs typeface="Times New Roman" panose="02020603050405020304"/>
            </a:endParaRPr>
          </a:p>
          <a:p>
            <a:pPr indent="266700" algn="just"/>
            <a:endParaRPr lang="en-US" altLang="zh-CN" sz="3200" kern="100" dirty="0" smtClean="0">
              <a:latin typeface="黑体" panose="02010609060101010101" pitchFamily="49" charset="-122"/>
              <a:ea typeface="黑体" panose="02010609060101010101" pitchFamily="49" charset="-122"/>
              <a:cs typeface="Times New Roman" panose="02020603050405020304"/>
            </a:endParaRPr>
          </a:p>
          <a:p>
            <a:r>
              <a:rPr lang="zh-CN" altLang="en-US" sz="3200" u="sng" dirty="0" smtClean="0">
                <a:latin typeface="黑体" panose="02010609060101010101" pitchFamily="49" charset="-122"/>
                <a:ea typeface="黑体" panose="02010609060101010101" pitchFamily="49" charset="-122"/>
              </a:rPr>
              <a:t>     这些细节描写，使这个见钱眼开、虚伪做作的市侩小人丑态跃然纸上。细节的真实生动，语言的简洁准确，传神地刻画了人物性格特征，极大地增强了讽刺艺术的魅力。</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38092" y="1341430"/>
            <a:ext cx="10524719" cy="5801586"/>
          </a:xfrm>
          <a:prstGeom prst="rect">
            <a:avLst/>
          </a:prstGeom>
          <a:noFill/>
        </p:spPr>
        <p:txBody>
          <a:bodyPr wrap="square" lIns="91438" tIns="45719" rIns="91438" bIns="45719" rtlCol="0">
            <a:spAutoFit/>
          </a:bodyPr>
          <a:lstStyle/>
          <a:p>
            <a:pPr algn="ctr"/>
            <a:r>
              <a:rPr lang="zh-CN" altLang="en-US" sz="3200" dirty="0" smtClean="0">
                <a:latin typeface="黑体" panose="02010609060101010101" pitchFamily="49" charset="-122"/>
                <a:ea typeface="黑体" panose="02010609060101010101" pitchFamily="49" charset="-122"/>
              </a:rPr>
              <a:t>第四回</a:t>
            </a:r>
            <a:r>
              <a:rPr lang="en-US" sz="3200" dirty="0" smtClean="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荐亡斋和尚吃官司　打秋风乡绅遭横事</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范进方才说道：“先母见背，遵制丁忧。”</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范进退前缩后的不举杯箸，知县不解其故。静斋笑说：“世先生因尊制，想是不用这个杯箸。”知县忙叫换去，换了一个磁杯，一双象箸来。范进又不肯举。静斋道：“这个箸也不用。”</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后来看见他在燕窝碗里</a:t>
            </a:r>
            <a:r>
              <a:rPr lang="zh-CN" altLang="en-US" sz="3200" dirty="0" smtClean="0">
                <a:solidFill>
                  <a:srgbClr val="FF0000"/>
                </a:solidFill>
                <a:latin typeface="黑体" panose="02010609060101010101" pitchFamily="49" charset="-122"/>
                <a:ea typeface="黑体" panose="02010609060101010101" pitchFamily="49" charset="-122"/>
              </a:rPr>
              <a:t>拣</a:t>
            </a:r>
            <a:r>
              <a:rPr lang="zh-CN" altLang="en-US" sz="3200" dirty="0" smtClean="0">
                <a:latin typeface="黑体" panose="02010609060101010101" pitchFamily="49" charset="-122"/>
                <a:ea typeface="黑体" panose="02010609060101010101" pitchFamily="49" charset="-122"/>
              </a:rPr>
              <a:t>了一个大虾元子送在嘴里，方才放心。</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p>
          <a:p>
            <a:r>
              <a:rPr lang="zh-CN" altLang="en-US" sz="3200" u="sng" dirty="0" smtClean="0">
                <a:latin typeface="黑体" panose="02010609060101010101" pitchFamily="49" charset="-122"/>
                <a:ea typeface="黑体" panose="02010609060101010101" pitchFamily="49" charset="-122"/>
              </a:rPr>
              <a:t>    “拣”就像一把利刀，戳穿了范进的假面具，辛辣地讽刺了深受毒害的封建文人的</a:t>
            </a:r>
            <a:r>
              <a:rPr lang="zh-CN" altLang="en-US" sz="3200" u="sng" dirty="0" smtClean="0">
                <a:solidFill>
                  <a:srgbClr val="FF0000"/>
                </a:solidFill>
                <a:latin typeface="黑体" panose="02010609060101010101" pitchFamily="49" charset="-122"/>
                <a:ea typeface="黑体" panose="02010609060101010101" pitchFamily="49" charset="-122"/>
              </a:rPr>
              <a:t>虚伪、欺骗、做作</a:t>
            </a:r>
            <a:r>
              <a:rPr lang="zh-CN" altLang="en-US" sz="3200" u="sng"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a:p>
            <a:endParaRPr lang="zh-CN" altLang="en-US" sz="3200" dirty="0" smtClean="0"/>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533217" y="965181"/>
            <a:ext cx="11503565" cy="5509198"/>
          </a:xfrm>
          <a:prstGeom prst="rect">
            <a:avLst/>
          </a:prstGeom>
          <a:noFill/>
        </p:spPr>
        <p:txBody>
          <a:bodyPr wrap="square" lIns="91438" tIns="45719" rIns="91438" bIns="45719" rtlCol="0">
            <a:spAutoFit/>
          </a:bodyPr>
          <a:lstStyle/>
          <a:p>
            <a:pPr indent="266700" fontAlgn="base">
              <a:spcBef>
                <a:spcPct val="0"/>
              </a:spcBef>
              <a:spcAft>
                <a:spcPct val="0"/>
              </a:spcAft>
            </a:pP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第一回    说楔子敷陈大义　借名流隐括全文</a:t>
            </a:r>
            <a:endParaRPr lang="zh-CN" altLang="zh-CN"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王冕故事的三重意蕴：</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en-US" altLang="zh-CN" sz="3200" dirty="0" smtClean="0">
                <a:latin typeface="黑体" panose="02010609060101010101" pitchFamily="49" charset="-122"/>
                <a:ea typeface="黑体" panose="02010609060101010101" pitchFamily="49" charset="-122"/>
                <a:cs typeface="Times New Roman" panose="02020603050405020304" pitchFamily="18" charset="0"/>
              </a:rPr>
              <a:t>1.</a:t>
            </a: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富贵龌龊、宦海风波</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en-US" altLang="zh-CN" sz="3200" dirty="0" smtClean="0">
                <a:latin typeface="黑体" panose="02010609060101010101" pitchFamily="49" charset="-122"/>
                <a:ea typeface="黑体" panose="02010609060101010101" pitchFamily="49" charset="-122"/>
                <a:cs typeface="Times New Roman" panose="02020603050405020304" pitchFamily="18" charset="0"/>
              </a:rPr>
              <a:t>2.</a:t>
            </a: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读书人理想的人生境界</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en-US" altLang="zh-CN" sz="3200" dirty="0" smtClean="0">
                <a:latin typeface="黑体" panose="02010609060101010101" pitchFamily="49" charset="-122"/>
                <a:ea typeface="黑体" panose="02010609060101010101" pitchFamily="49" charset="-122"/>
                <a:cs typeface="Times New Roman" panose="02020603050405020304" pitchFamily="18" charset="0"/>
              </a:rPr>
              <a:t>3.</a:t>
            </a: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点题：</a:t>
            </a:r>
            <a:endParaRPr lang="en-US" altLang="zh-CN" sz="3200" dirty="0" smtClean="0">
              <a:latin typeface="黑体" panose="02010609060101010101" pitchFamily="49" charset="-122"/>
              <a:ea typeface="黑体" panose="02010609060101010101" pitchFamily="49" charset="-122"/>
              <a:cs typeface="Times New Roman" panose="02020603050405020304" pitchFamily="18" charset="0"/>
            </a:endParaRPr>
          </a:p>
          <a:p>
            <a:pPr indent="266700" eaLnBrk="0" fontAlgn="base" hangingPunct="0">
              <a:spcBef>
                <a:spcPct val="0"/>
              </a:spcBef>
              <a:spcAft>
                <a:spcPct val="0"/>
              </a:spcAft>
            </a:pPr>
            <a:r>
              <a:rPr lang="en-US" altLang="zh-CN" sz="3200" dirty="0" smtClean="0">
                <a:latin typeface="黑体" panose="02010609060101010101" pitchFamily="49" charset="-122"/>
                <a:ea typeface="黑体" panose="02010609060101010101" pitchFamily="49" charset="-122"/>
                <a:cs typeface="Arial" panose="020B0604020202020204" pitchFamily="34" charset="0"/>
              </a:rPr>
              <a:t>    </a:t>
            </a:r>
            <a:r>
              <a:rPr lang="zh-CN" altLang="en-US" sz="3200" dirty="0" smtClean="0">
                <a:latin typeface="黑体" panose="02010609060101010101" pitchFamily="49" charset="-122"/>
                <a:ea typeface="黑体" panose="02010609060101010101" pitchFamily="49" charset="-122"/>
                <a:cs typeface="Arial" panose="020B0604020202020204" pitchFamily="34" charset="0"/>
              </a:rPr>
              <a:t>礼部议定取士之法：三年一科，用五经、四书、八股文。</a:t>
            </a:r>
            <a:endParaRPr lang="en-US" altLang="zh-CN" sz="3200" dirty="0" smtClean="0">
              <a:latin typeface="黑体" panose="02010609060101010101" pitchFamily="49" charset="-122"/>
              <a:ea typeface="黑体" panose="02010609060101010101" pitchFamily="49" charset="-122"/>
              <a:cs typeface="Arial" panose="020B0604020202020204" pitchFamily="34" charset="0"/>
            </a:endParaRPr>
          </a:p>
          <a:p>
            <a:pPr indent="266700" eaLnBrk="0" fontAlgn="base" hangingPunct="0">
              <a:spcBef>
                <a:spcPct val="0"/>
              </a:spcBef>
              <a:spcAft>
                <a:spcPct val="0"/>
              </a:spcAft>
            </a:pPr>
            <a:r>
              <a:rPr lang="zh-CN" altLang="en-US" sz="3200" dirty="0" smtClean="0">
                <a:latin typeface="黑体" panose="02010609060101010101" pitchFamily="49" charset="-122"/>
                <a:ea typeface="黑体" panose="02010609060101010101" pitchFamily="49" charset="-122"/>
                <a:cs typeface="Arial" panose="020B0604020202020204" pitchFamily="34" charset="0"/>
              </a:rPr>
              <a:t>    “这个法却定的不好！将来读书人既有此一条荣身之路，</a:t>
            </a:r>
            <a:endParaRPr lang="en-US" altLang="zh-CN" sz="3200" dirty="0" smtClean="0">
              <a:latin typeface="黑体" panose="02010609060101010101" pitchFamily="49" charset="-122"/>
              <a:ea typeface="黑体" panose="02010609060101010101" pitchFamily="49" charset="-122"/>
              <a:cs typeface="Arial" panose="020B0604020202020204" pitchFamily="34" charset="0"/>
            </a:endParaRPr>
          </a:p>
          <a:p>
            <a:pPr indent="266700" eaLnBrk="0" fontAlgn="base" hangingPunct="0">
              <a:spcBef>
                <a:spcPct val="0"/>
              </a:spcBef>
              <a:spcAft>
                <a:spcPct val="0"/>
              </a:spcAft>
            </a:pPr>
            <a:r>
              <a:rPr lang="zh-CN" altLang="en-US" sz="3200" dirty="0" smtClean="0">
                <a:latin typeface="黑体" panose="02010609060101010101" pitchFamily="49" charset="-122"/>
                <a:ea typeface="黑体" panose="02010609060101010101" pitchFamily="49" charset="-122"/>
                <a:cs typeface="Arial" panose="020B0604020202020204" pitchFamily="34" charset="0"/>
              </a:rPr>
              <a:t>把那文行出处都看得轻了。”</a:t>
            </a:r>
            <a:endParaRPr lang="en-US" altLang="zh-CN" sz="3200" dirty="0" smtClean="0">
              <a:latin typeface="黑体" panose="02010609060101010101" pitchFamily="49" charset="-122"/>
              <a:ea typeface="黑体" panose="02010609060101010101" pitchFamily="49" charset="-122"/>
              <a:cs typeface="Arial" panose="020B0604020202020204" pitchFamily="34" charset="0"/>
            </a:endParaRPr>
          </a:p>
          <a:p>
            <a:pPr indent="266700" eaLnBrk="0" fontAlgn="base" hangingPunct="0">
              <a:spcBef>
                <a:spcPct val="0"/>
              </a:spcBef>
              <a:spcAft>
                <a:spcPct val="0"/>
              </a:spcAft>
            </a:pPr>
            <a:r>
              <a:rPr lang="zh-CN" altLang="en-US" sz="3200" u="sng" dirty="0" smtClean="0">
                <a:latin typeface="黑体" panose="02010609060101010101" pitchFamily="49" charset="-122"/>
                <a:ea typeface="黑体" panose="02010609060101010101" pitchFamily="49" charset="-122"/>
              </a:rPr>
              <a:t>文：学问；行：品行；出：作官；处：隐居。</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zh-CN" altLang="en-US" sz="3200" dirty="0" smtClean="0">
                <a:latin typeface="黑体" panose="02010609060101010101" pitchFamily="49" charset="-122"/>
                <a:ea typeface="黑体" panose="02010609060101010101" pitchFamily="49" charset="-122"/>
                <a:cs typeface="Arial" panose="020B0604020202020204" pitchFamily="34" charset="0"/>
              </a:rPr>
              <a:t>    “你看贯索犯文昌，一代文人有厄！”</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indent="266700" eaLnBrk="0" fontAlgn="base" hangingPunct="0">
              <a:spcBef>
                <a:spcPct val="0"/>
              </a:spcBef>
              <a:spcAft>
                <a:spcPct val="0"/>
              </a:spcAft>
            </a:pPr>
            <a:r>
              <a:rPr lang="zh-CN" altLang="en-US" sz="3200" dirty="0" smtClean="0">
                <a:latin typeface="黑体" panose="02010609060101010101" pitchFamily="49" charset="-122"/>
                <a:ea typeface="黑体" panose="02010609060101010101" pitchFamily="49" charset="-122"/>
                <a:cs typeface="Arial" panose="020B0604020202020204" pitchFamily="34" charset="0"/>
              </a:rPr>
              <a:t>    “天可怜见，降下这一伙星君去维持文运”</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blinds(horizontal)">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9" end="9"/>
                                            </p:txEl>
                                          </p:spTgt>
                                        </p:tgtEl>
                                        <p:attrNameLst>
                                          <p:attrName>style.visibility</p:attrName>
                                        </p:attrNameLst>
                                      </p:cBhvr>
                                      <p:to>
                                        <p:strVal val="visible"/>
                                      </p:to>
                                    </p:set>
                                    <p:animEffect transition="in" filter="blinds(horizontal)">
                                      <p:cBhvr>
                                        <p:cTn id="17" dur="500"/>
                                        <p:tgtEl>
                                          <p:spTgt spid="8">
                                            <p:txEl>
                                              <p:pRg st="9" end="9"/>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8">
                                            <p:txEl>
                                              <p:pRg st="10" end="10"/>
                                            </p:txEl>
                                          </p:spTgt>
                                        </p:tgtEl>
                                        <p:attrNameLst>
                                          <p:attrName>style.visibility</p:attrName>
                                        </p:attrNameLst>
                                      </p:cBhvr>
                                      <p:to>
                                        <p:strVal val="visible"/>
                                      </p:to>
                                    </p:set>
                                    <p:animEffect transition="in" filter="blinds(horizontal)">
                                      <p:cBhvr>
                                        <p:cTn id="20" dur="500"/>
                                        <p:tgtEl>
                                          <p:spTgt spid="8">
                                            <p:txEl>
                                              <p:pRg st="10" end="1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Effect transition="in" filter="blinds(horizontal)">
                                      <p:cBhvr>
                                        <p:cTn id="25" dur="500"/>
                                        <p:tgtEl>
                                          <p:spTgt spid="8">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8">
                                            <p:txEl>
                                              <p:pRg st="7" end="7"/>
                                            </p:txEl>
                                          </p:spTgt>
                                        </p:tgtEl>
                                        <p:attrNameLst>
                                          <p:attrName>style.visibility</p:attrName>
                                        </p:attrNameLst>
                                      </p:cBhvr>
                                      <p:to>
                                        <p:strVal val="visible"/>
                                      </p:to>
                                    </p:set>
                                    <p:animEffect transition="in" filter="blinds(horizontal)">
                                      <p:cBhvr>
                                        <p:cTn id="28" dur="500"/>
                                        <p:tgtEl>
                                          <p:spTgt spid="8">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xEl>
                                              <p:pRg st="8" end="8"/>
                                            </p:txEl>
                                          </p:spTgt>
                                        </p:tgtEl>
                                        <p:attrNameLst>
                                          <p:attrName>style.visibility</p:attrName>
                                        </p:attrNameLst>
                                      </p:cBhvr>
                                      <p:to>
                                        <p:strVal val="visible"/>
                                      </p:to>
                                    </p:set>
                                    <p:animEffect transition="in" filter="blinds(horizontal)">
                                      <p:cBhvr>
                                        <p:cTn id="33" dur="500"/>
                                        <p:tgtEl>
                                          <p:spTgt spid="8">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xEl>
                                              <p:pRg st="5" end="5"/>
                                            </p:txEl>
                                          </p:spTgt>
                                        </p:tgtEl>
                                        <p:attrNameLst>
                                          <p:attrName>style.visibility</p:attrName>
                                        </p:attrNameLst>
                                      </p:cBhvr>
                                      <p:to>
                                        <p:strVal val="visible"/>
                                      </p:to>
                                    </p:set>
                                    <p:animEffect transition="in" filter="blinds(horizontal)">
                                      <p:cBhvr>
                                        <p:cTn id="38"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1"/>
            <a:ext cx="10524719" cy="3339374"/>
          </a:xfrm>
          <a:prstGeom prst="rect">
            <a:avLst/>
          </a:prstGeom>
          <a:noFill/>
        </p:spPr>
        <p:txBody>
          <a:bodyPr wrap="square" lIns="91438" tIns="45719" rIns="91438" bIns="45719"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    方法二：</a:t>
            </a:r>
            <a:endParaRPr lang="en-US" altLang="zh-CN" sz="3200" dirty="0" smtClean="0">
              <a:solidFill>
                <a:srgbClr val="FF0000"/>
              </a:solidFill>
              <a:latin typeface="黑体" panose="02010609060101010101" pitchFamily="49" charset="-122"/>
              <a:ea typeface="黑体" panose="02010609060101010101" pitchFamily="49" charset="-122"/>
            </a:endParaRPr>
          </a:p>
          <a:p>
            <a:r>
              <a:rPr lang="zh-CN" altLang="en-US" sz="3200" dirty="0" smtClean="0">
                <a:solidFill>
                  <a:srgbClr val="FF0000"/>
                </a:solidFill>
                <a:latin typeface="黑体" panose="02010609060101010101" pitchFamily="49" charset="-122"/>
                <a:ea typeface="黑体" panose="02010609060101010101" pitchFamily="49" charset="-122"/>
              </a:rPr>
              <a:t>    抓住平常生活中传神的细节，以冷峻的白描直书其事。</a:t>
            </a:r>
            <a:r>
              <a:rPr lang="zh-CN" altLang="en-US" sz="3200" dirty="0" smtClean="0">
                <a:latin typeface="黑体" panose="02010609060101010101" pitchFamily="49" charset="-122"/>
                <a:ea typeface="黑体" panose="02010609060101010101" pitchFamily="49" charset="-122"/>
              </a:rPr>
              <a:t>通过对人物言行的白描，可以显著地增强形象的生动性，使人物形象丰满而可感。书中所记的许多重要人物，都各有一两个最能体现自己精神特征的细节，以致只要提到某个人物，就会想起它来。</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965180"/>
            <a:ext cx="10524719" cy="5509198"/>
          </a:xfrm>
          <a:prstGeom prst="rect">
            <a:avLst/>
          </a:prstGeom>
          <a:noFill/>
        </p:spPr>
        <p:txBody>
          <a:bodyPr wrap="square" lIns="91438" tIns="45719" rIns="91438" bIns="45719" rtlCol="0">
            <a:spAutoFit/>
          </a:bodyPr>
          <a:lstStyle/>
          <a:p>
            <a:pPr indent="266700" algn="ctr"/>
            <a:r>
              <a:rPr lang="zh-CN" altLang="en-US" sz="3200" kern="100" dirty="0" smtClean="0">
                <a:latin typeface="黑体" panose="02010609060101010101" pitchFamily="49" charset="-122"/>
                <a:ea typeface="黑体" panose="02010609060101010101" pitchFamily="49" charset="-122"/>
                <a:cs typeface="Times New Roman" panose="02020603050405020304"/>
              </a:rPr>
              <a:t>第三回</a:t>
            </a:r>
            <a:r>
              <a:rPr lang="en-US" sz="3200" kern="100" dirty="0" smtClean="0">
                <a:latin typeface="黑体" panose="02010609060101010101" pitchFamily="49" charset="-122"/>
                <a:ea typeface="黑体" panose="02010609060101010101" pitchFamily="49" charset="-122"/>
                <a:cs typeface="Times New Roman" panose="02020603050405020304"/>
              </a:rPr>
              <a:t>  </a:t>
            </a:r>
            <a:r>
              <a:rPr lang="zh-CN" altLang="en-US" sz="3200" kern="100" dirty="0" smtClean="0">
                <a:latin typeface="黑体" panose="02010609060101010101" pitchFamily="49" charset="-122"/>
                <a:ea typeface="黑体" panose="02010609060101010101" pitchFamily="49" charset="-122"/>
                <a:cs typeface="Times New Roman" panose="02020603050405020304"/>
              </a:rPr>
              <a:t>周学道校士拔真才　胡屠户行凶闹捷报</a:t>
            </a:r>
            <a:endParaRPr lang="zh-CN" altLang="en-US" sz="3200" kern="100" dirty="0" smtClean="0">
              <a:latin typeface="黑体" panose="02010609060101010101" pitchFamily="49" charset="-122"/>
              <a:ea typeface="黑体" panose="02010609060101010101" pitchFamily="49" charset="-122"/>
              <a:cs typeface="Times New Roman" panose="02020603050405020304"/>
            </a:endParaRPr>
          </a:p>
          <a:p>
            <a:r>
              <a:rPr lang="zh-CN" altLang="en-US" sz="3200" dirty="0" smtClean="0">
                <a:latin typeface="黑体" panose="02010609060101010101" pitchFamily="49" charset="-122"/>
                <a:ea typeface="黑体" panose="02010609060101010101" pitchFamily="49" charset="-122"/>
                <a:cs typeface="Times New Roman" panose="02020603050405020304"/>
              </a:rPr>
              <a:t>     范进不看便罢，看了一遍，又念一遍，自己把两手</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拍了一下</a:t>
            </a:r>
            <a:r>
              <a:rPr lang="zh-CN" altLang="en-US" sz="3200" dirty="0" smtClean="0">
                <a:latin typeface="黑体" panose="02010609060101010101" pitchFamily="49" charset="-122"/>
                <a:ea typeface="黑体" panose="02010609060101010101" pitchFamily="49" charset="-122"/>
                <a:cs typeface="Times New Roman" panose="02020603050405020304"/>
              </a:rPr>
              <a:t>，</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笑了一声</a:t>
            </a:r>
            <a:r>
              <a:rPr lang="zh-CN" altLang="en-US" sz="3200" dirty="0" smtClean="0">
                <a:latin typeface="黑体" panose="02010609060101010101" pitchFamily="49" charset="-122"/>
                <a:ea typeface="黑体" panose="02010609060101010101" pitchFamily="49" charset="-122"/>
                <a:cs typeface="Times New Roman" panose="02020603050405020304"/>
              </a:rPr>
              <a:t>道：</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“噫！好了！我中了！”说着</a:t>
            </a:r>
            <a:r>
              <a:rPr lang="zh-CN" altLang="en-US" sz="3200" dirty="0" smtClean="0">
                <a:latin typeface="黑体" panose="02010609060101010101" pitchFamily="49" charset="-122"/>
                <a:ea typeface="黑体" panose="02010609060101010101" pitchFamily="49" charset="-122"/>
                <a:cs typeface="Times New Roman" panose="02020603050405020304"/>
              </a:rPr>
              <a:t>，往后</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一交跌倒</a:t>
            </a:r>
            <a:r>
              <a:rPr lang="zh-CN" altLang="en-US" sz="3200" dirty="0" smtClean="0">
                <a:latin typeface="黑体" panose="02010609060101010101" pitchFamily="49" charset="-122"/>
                <a:ea typeface="黑体" panose="02010609060101010101" pitchFamily="49" charset="-122"/>
                <a:cs typeface="Times New Roman" panose="02020603050405020304"/>
              </a:rPr>
              <a:t>，</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牙关咬紧，不醒人事</a:t>
            </a:r>
            <a:r>
              <a:rPr lang="zh-CN" altLang="en-US" sz="3200" dirty="0" smtClean="0">
                <a:latin typeface="黑体" panose="02010609060101010101" pitchFamily="49" charset="-122"/>
                <a:ea typeface="黑体" panose="02010609060101010101" pitchFamily="49" charset="-122"/>
                <a:cs typeface="Times New Roman" panose="02020603050405020304"/>
              </a:rPr>
              <a:t>。老太太慌了，慌将几口开水灌了过来。他</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爬将起来，又拍着手大笑道：“噫！好！我中了！”笑着，不由分说，就往门外飞跑，</a:t>
            </a:r>
            <a:r>
              <a:rPr lang="zh-CN" altLang="en-US" sz="3200" dirty="0" smtClean="0">
                <a:latin typeface="黑体" panose="02010609060101010101" pitchFamily="49" charset="-122"/>
                <a:ea typeface="黑体" panose="02010609060101010101" pitchFamily="49" charset="-122"/>
                <a:cs typeface="Times New Roman" panose="02020603050405020304"/>
              </a:rPr>
              <a:t>把报录人和邻居都吓了一跳。走出大门不多路，</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一脚踹在塘里，挣起来，头发都跌散了，两手黄泥，淋淋漓漓一身的水，</a:t>
            </a:r>
            <a:r>
              <a:rPr lang="zh-CN" altLang="en-US" sz="3200" dirty="0" smtClean="0">
                <a:latin typeface="黑体" panose="02010609060101010101" pitchFamily="49" charset="-122"/>
                <a:ea typeface="黑体" panose="02010609060101010101" pitchFamily="49" charset="-122"/>
                <a:cs typeface="Times New Roman" panose="02020603050405020304"/>
              </a:rPr>
              <a:t>众人拉他不住。</a:t>
            </a:r>
            <a:r>
              <a:rPr lang="zh-CN" altLang="en-US" sz="3200" dirty="0" smtClean="0">
                <a:solidFill>
                  <a:srgbClr val="FF0000"/>
                </a:solidFill>
                <a:latin typeface="黑体" panose="02010609060101010101" pitchFamily="49" charset="-122"/>
                <a:ea typeface="黑体" panose="02010609060101010101" pitchFamily="49" charset="-122"/>
                <a:cs typeface="Times New Roman" panose="02020603050405020304"/>
              </a:rPr>
              <a:t>拍着笑着，</a:t>
            </a:r>
            <a:r>
              <a:rPr lang="zh-CN" altLang="en-US" sz="3200" dirty="0" smtClean="0">
                <a:latin typeface="黑体" panose="02010609060101010101" pitchFamily="49" charset="-122"/>
                <a:ea typeface="黑体" panose="02010609060101010101" pitchFamily="49" charset="-122"/>
                <a:cs typeface="Times New Roman" panose="02020603050405020304"/>
              </a:rPr>
              <a:t>一直走到集上去了。</a:t>
            </a:r>
            <a:endParaRPr lang="en-US" altLang="zh-CN" sz="3200" dirty="0" smtClean="0">
              <a:latin typeface="黑体" panose="02010609060101010101" pitchFamily="49" charset="-122"/>
              <a:ea typeface="黑体" panose="02010609060101010101" pitchFamily="49" charset="-122"/>
              <a:cs typeface="Times New Roman" panose="02020603050405020304"/>
            </a:endParaRPr>
          </a:p>
          <a:p>
            <a:endParaRPr lang="en-US" altLang="zh-CN" sz="3200" dirty="0" smtClean="0">
              <a:latin typeface="黑体" panose="02010609060101010101" pitchFamily="49" charset="-122"/>
              <a:ea typeface="黑体" panose="02010609060101010101" pitchFamily="49" charset="-122"/>
              <a:cs typeface="Times New Roman" panose="02020603050405020304"/>
            </a:endParaRPr>
          </a:p>
          <a:p>
            <a:pPr algn="ctr"/>
            <a:r>
              <a:rPr lang="zh-CN" altLang="en-US" sz="3200" u="sng" dirty="0" smtClean="0">
                <a:latin typeface="黑体" panose="02010609060101010101" pitchFamily="49" charset="-122"/>
                <a:ea typeface="黑体" panose="02010609060101010101" pitchFamily="49" charset="-122"/>
              </a:rPr>
              <a:t>“会有的实情”、夸大的狂喜和狼狈讽刺其痴迷</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827605" y="381841"/>
            <a:ext cx="10524719" cy="7586690"/>
          </a:xfrm>
          <a:prstGeom prst="rect">
            <a:avLst/>
          </a:prstGeom>
          <a:noFill/>
        </p:spPr>
        <p:txBody>
          <a:bodyPr wrap="square" lIns="91438" tIns="45719" rIns="91438" bIns="45719" rtlCol="0">
            <a:spAutoFit/>
          </a:bodyPr>
          <a:lstStyle/>
          <a:p>
            <a:pPr indent="266700" algn="ctr"/>
            <a:r>
              <a:rPr lang="zh-CN" altLang="en-US" sz="2800" kern="100" dirty="0" smtClean="0">
                <a:latin typeface="黑体" panose="02010609060101010101" pitchFamily="49" charset="-122"/>
                <a:ea typeface="黑体" panose="02010609060101010101" pitchFamily="49" charset="-122"/>
                <a:cs typeface="Times New Roman" panose="02020603050405020304"/>
              </a:rPr>
              <a:t>第三回</a:t>
            </a:r>
            <a:r>
              <a:rPr lang="en-US" sz="2800" kern="100" dirty="0" smtClean="0">
                <a:latin typeface="黑体" panose="02010609060101010101" pitchFamily="49" charset="-122"/>
                <a:ea typeface="黑体" panose="02010609060101010101" pitchFamily="49" charset="-122"/>
                <a:cs typeface="Times New Roman" panose="02020603050405020304"/>
              </a:rPr>
              <a:t>  </a:t>
            </a:r>
            <a:r>
              <a:rPr lang="zh-CN" altLang="en-US" sz="2800" kern="100" dirty="0" smtClean="0">
                <a:latin typeface="黑体" panose="02010609060101010101" pitchFamily="49" charset="-122"/>
                <a:ea typeface="黑体" panose="02010609060101010101" pitchFamily="49" charset="-122"/>
                <a:cs typeface="Times New Roman" panose="02020603050405020304"/>
              </a:rPr>
              <a:t>周学道校士拔真才　胡屠户行凶闹捷报</a:t>
            </a:r>
            <a:endParaRPr lang="en-US" altLang="zh-CN" sz="2800" kern="100" dirty="0" smtClean="0">
              <a:latin typeface="黑体" panose="02010609060101010101" pitchFamily="49" charset="-122"/>
              <a:ea typeface="黑体" panose="02010609060101010101" pitchFamily="49" charset="-122"/>
              <a:cs typeface="Times New Roman" panose="02020603050405020304"/>
            </a:endParaRPr>
          </a:p>
          <a:p>
            <a:pPr indent="266700"/>
            <a:r>
              <a:rPr lang="en-US" altLang="zh-CN" sz="2800" kern="100" dirty="0" smtClean="0">
                <a:latin typeface="黑体" panose="02010609060101010101" pitchFamily="49" charset="-122"/>
                <a:ea typeface="黑体" panose="02010609060101010101" pitchFamily="49" charset="-122"/>
                <a:cs typeface="Times New Roman" panose="02020603050405020304"/>
              </a:rPr>
              <a:t>   </a:t>
            </a:r>
            <a:r>
              <a:rPr lang="zh-CN" altLang="en-US" sz="2800" kern="100" dirty="0" smtClean="0">
                <a:latin typeface="黑体" panose="02010609060101010101" pitchFamily="49" charset="-122"/>
                <a:ea typeface="黑体" panose="02010609060101010101" pitchFamily="49" charset="-122"/>
                <a:cs typeface="Times New Roman" panose="02020603050405020304"/>
              </a:rPr>
              <a:t>不想才到天字号，就</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撞死在地下</a:t>
            </a:r>
            <a:r>
              <a:rPr lang="zh-CN" altLang="en-US" sz="2800" kern="100" dirty="0" smtClean="0">
                <a:latin typeface="黑体" panose="02010609060101010101" pitchFamily="49" charset="-122"/>
                <a:ea typeface="黑体" panose="02010609060101010101" pitchFamily="49" charset="-122"/>
                <a:cs typeface="Times New Roman" panose="02020603050405020304"/>
              </a:rPr>
              <a:t>。</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行主人应诺，取了水来，三四个客人一齐扶着，灌了下去，喉咙里咯咯的响了一声，吐出一口稠涎来。</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周进</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看着号板，又是一头撞将去。</a:t>
            </a:r>
            <a:r>
              <a:rPr lang="zh-CN" altLang="en-US" sz="2800" kern="100" dirty="0" smtClean="0">
                <a:latin typeface="黑体" panose="02010609060101010101" pitchFamily="49" charset="-122"/>
                <a:ea typeface="黑体" panose="02010609060101010101" pitchFamily="49" charset="-122"/>
                <a:cs typeface="Times New Roman" panose="02020603050405020304"/>
              </a:rPr>
              <a:t>这回不死了</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，放声大哭起来。</a:t>
            </a:r>
            <a:r>
              <a:rPr lang="zh-CN" altLang="en-US" sz="2800" kern="100" dirty="0" smtClean="0">
                <a:latin typeface="黑体" panose="02010609060101010101" pitchFamily="49" charset="-122"/>
                <a:ea typeface="黑体" panose="02010609060101010101" pitchFamily="49" charset="-122"/>
                <a:cs typeface="Times New Roman" panose="02020603050405020304"/>
              </a:rPr>
              <a:t>众人劝着不住。</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周进也不听见，</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只管伏着号板哭个不住；一号哭过，又哭到二号，三号；满地打滚，哭了又哭，</a:t>
            </a:r>
            <a:r>
              <a:rPr lang="zh-CN" altLang="en-US" sz="2800" kern="100" dirty="0" smtClean="0">
                <a:latin typeface="黑体" panose="02010609060101010101" pitchFamily="49" charset="-122"/>
                <a:ea typeface="黑体" panose="02010609060101010101" pitchFamily="49" charset="-122"/>
                <a:cs typeface="Times New Roman" panose="02020603050405020304"/>
              </a:rPr>
              <a:t>哭的众人心里都凄惨起来。</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他</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那里肯起来，哭了一阵，又是一阵，直哭到口里吐出鲜血来。</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劝他吃了一碗茶，</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犹自索鼻涕，弹眼泪，伤心不止</a:t>
            </a:r>
            <a:r>
              <a:rPr lang="en-US" altLang="zh-CN" sz="2800" kern="100" dirty="0" smtClean="0">
                <a:latin typeface="黑体" panose="02010609060101010101" pitchFamily="49" charset="-122"/>
                <a:ea typeface="黑体" panose="02010609060101010101" pitchFamily="49" charset="-122"/>
                <a:cs typeface="Times New Roman" panose="02020603050405020304"/>
              </a:rPr>
              <a:t>……</a:t>
            </a:r>
            <a:r>
              <a:rPr lang="zh-CN" altLang="en-US" sz="2800" kern="100" dirty="0" smtClean="0">
                <a:latin typeface="黑体" panose="02010609060101010101" pitchFamily="49" charset="-122"/>
                <a:ea typeface="黑体" panose="02010609060101010101" pitchFamily="49" charset="-122"/>
                <a:cs typeface="Times New Roman" panose="02020603050405020304"/>
              </a:rPr>
              <a:t>自因这一句话道着周进的真心事，于是</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不顾众人，又放声大哭起来。</a:t>
            </a:r>
            <a:endParaRPr lang="en-US" altLang="zh-CN" sz="2800" kern="100" dirty="0" smtClean="0">
              <a:solidFill>
                <a:srgbClr val="FF0000"/>
              </a:solidFill>
              <a:latin typeface="黑体" panose="02010609060101010101" pitchFamily="49" charset="-122"/>
              <a:ea typeface="黑体" panose="02010609060101010101" pitchFamily="49" charset="-122"/>
              <a:cs typeface="Times New Roman" panose="02020603050405020304"/>
            </a:endParaRPr>
          </a:p>
          <a:p>
            <a:pPr indent="266700"/>
            <a:endParaRPr lang="en-US" altLang="zh-CN" sz="2800" kern="100" dirty="0" smtClean="0">
              <a:solidFill>
                <a:srgbClr val="FF0000"/>
              </a:solidFill>
              <a:latin typeface="黑体" panose="02010609060101010101" pitchFamily="49" charset="-122"/>
              <a:ea typeface="黑体" panose="02010609060101010101" pitchFamily="49" charset="-122"/>
              <a:cs typeface="Times New Roman" panose="02020603050405020304"/>
            </a:endParaRPr>
          </a:p>
          <a:p>
            <a:r>
              <a:rPr lang="zh-CN" altLang="en-US" sz="3200" u="sng" dirty="0" smtClean="0">
                <a:latin typeface="黑体" panose="02010609060101010101" pitchFamily="49" charset="-122"/>
                <a:ea typeface="黑体" panose="02010609060101010101" pitchFamily="49" charset="-122"/>
              </a:rPr>
              <a:t>    这段对哭的夸张的描写，把老童生内心的酸苦、绝望、又希望刻画得入木三分，是对其热衷功名的迂腐儒生的讽刺，倾注了作者的批判与同情。</a:t>
            </a:r>
            <a:endParaRPr lang="zh-CN" altLang="en-US" sz="3200" dirty="0" smtClean="0">
              <a:latin typeface="黑体" panose="02010609060101010101" pitchFamily="49" charset="-122"/>
              <a:ea typeface="黑体" panose="02010609060101010101" pitchFamily="49" charset="-122"/>
            </a:endParaRPr>
          </a:p>
          <a:p>
            <a:pPr indent="266700" algn="just"/>
            <a:endParaRPr lang="zh-CN" altLang="en-US" sz="3200" kern="100" dirty="0" smtClean="0">
              <a:latin typeface="Calibri" panose="020F0502020204030204"/>
              <a:cs typeface="Times New Roman" panose="02020603050405020304"/>
            </a:endParaRPr>
          </a:p>
          <a:p>
            <a:endParaRPr lang="zh-CN" altLang="en-US" sz="3200" dirty="0" smtClean="0"/>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2" y="381840"/>
            <a:ext cx="11967529" cy="6109363"/>
          </a:xfrm>
          <a:prstGeom prst="rect">
            <a:avLst/>
          </a:prstGeom>
          <a:noFill/>
        </p:spPr>
        <p:txBody>
          <a:bodyPr wrap="square" lIns="91438" tIns="45719" rIns="91438" bIns="45719" rtlCol="0">
            <a:spAutoFit/>
          </a:bodyPr>
          <a:lstStyle/>
          <a:p>
            <a:pPr indent="266700" algn="ctr"/>
            <a:r>
              <a:rPr lang="en-US" altLang="zh-CN" sz="3200" dirty="0" smtClean="0">
                <a:latin typeface="黑体" panose="02010609060101010101" pitchFamily="49" charset="-122"/>
                <a:ea typeface="黑体" panose="02010609060101010101" pitchFamily="49" charset="-122"/>
              </a:rPr>
              <a:t>     </a:t>
            </a:r>
            <a:r>
              <a:rPr lang="zh-CN" altLang="en-US" sz="2800" kern="100" dirty="0" smtClean="0">
                <a:latin typeface="黑体" panose="02010609060101010101" pitchFamily="49" charset="-122"/>
                <a:ea typeface="黑体" panose="02010609060101010101" pitchFamily="49" charset="-122"/>
                <a:cs typeface="Times New Roman" panose="02020603050405020304"/>
              </a:rPr>
              <a:t>第五、六回</a:t>
            </a:r>
            <a:endParaRPr lang="en-US" altLang="zh-CN" sz="2800" kern="100" dirty="0" smtClean="0">
              <a:latin typeface="黑体" panose="02010609060101010101" pitchFamily="49" charset="-122"/>
              <a:ea typeface="黑体" panose="02010609060101010101" pitchFamily="49" charset="-122"/>
              <a:cs typeface="Times New Roman" panose="02020603050405020304"/>
            </a:endParaRPr>
          </a:p>
          <a:p>
            <a:pPr indent="266700" algn="just"/>
            <a:r>
              <a:rPr lang="en-US" altLang="zh-CN" sz="2800" kern="100" dirty="0" smtClean="0">
                <a:latin typeface="黑体" panose="02010609060101010101" pitchFamily="49" charset="-122"/>
                <a:ea typeface="黑体" panose="02010609060101010101" pitchFamily="49" charset="-122"/>
                <a:cs typeface="Times New Roman" panose="02020603050405020304"/>
              </a:rPr>
              <a:t>   </a:t>
            </a:r>
            <a:r>
              <a:rPr lang="zh-CN" altLang="en-US" sz="2800" kern="100" dirty="0" smtClean="0">
                <a:latin typeface="黑体" panose="02010609060101010101" pitchFamily="49" charset="-122"/>
                <a:ea typeface="黑体" panose="02010609060101010101" pitchFamily="49" charset="-122"/>
                <a:cs typeface="Times New Roman" panose="02020603050405020304"/>
              </a:rPr>
              <a:t>晚间挤了一屋的人，桌上点着一盏灯。严监生喉咙里痰响得一进一出，</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一声不倒一声的，总不得断气，还把手从被单里拿出来，伸着两个指头。</a:t>
            </a:r>
            <a:r>
              <a:rPr lang="zh-CN" altLang="en-US" sz="2800" kern="100" dirty="0" smtClean="0">
                <a:latin typeface="黑体" panose="02010609060101010101" pitchFamily="49" charset="-122"/>
                <a:ea typeface="黑体" panose="02010609060101010101" pitchFamily="49" charset="-122"/>
                <a:cs typeface="Times New Roman" panose="02020603050405020304"/>
              </a:rPr>
              <a:t>大侄子赶上前问道：“二叔，你莫不是还有两个亲人不曾见面？”</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他就把头摇了两三摇。</a:t>
            </a:r>
            <a:r>
              <a:rPr lang="zh-CN" altLang="en-US" sz="2800" kern="100" dirty="0" smtClean="0">
                <a:latin typeface="黑体" panose="02010609060101010101" pitchFamily="49" charset="-122"/>
                <a:ea typeface="黑体" panose="02010609060101010101" pitchFamily="49" charset="-122"/>
                <a:cs typeface="Times New Roman" panose="02020603050405020304"/>
              </a:rPr>
              <a:t>二侄子走上前问道：“二叔，莫不是还有两笔银子在哪里，不曾吩咐明白？”</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他把两眼睁的溜圆，把头又狠狠摇了几摇，越发指得紧了。</a:t>
            </a:r>
            <a:r>
              <a:rPr lang="zh-CN" altLang="en-US" sz="2800" kern="100" dirty="0" smtClean="0">
                <a:latin typeface="黑体" panose="02010609060101010101" pitchFamily="49" charset="-122"/>
                <a:ea typeface="黑体" panose="02010609060101010101" pitchFamily="49" charset="-122"/>
                <a:cs typeface="Times New Roman" panose="02020603050405020304"/>
              </a:rPr>
              <a:t>奶妈抢着哥子插口道：“老爷想是因两位舅爷不在跟前，故此记念。”他听了这话，</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把眼闭着摇头。那手只是指着不动。</a:t>
            </a:r>
            <a:r>
              <a:rPr lang="zh-CN" altLang="en-US" sz="2800" kern="100" dirty="0" smtClean="0">
                <a:latin typeface="黑体" panose="02010609060101010101" pitchFamily="49" charset="-122"/>
                <a:ea typeface="黑体" panose="02010609060101010101" pitchFamily="49" charset="-122"/>
                <a:cs typeface="Times New Roman" panose="02020603050405020304"/>
              </a:rPr>
              <a:t>赵氏慌忙揩揩眼泪，走近上前道：“爷，别人都说的不相干，只有我晓得你的意思！”你是为那灯盏里点的是两茎灯草，不放心，恐费了油。我如今挑掉一茎就是了。”说罢，忙走去挑掉一茎。众人看严监生时，</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a:rPr>
              <a:t>点一点头，把手垂下，登时就没了气。</a:t>
            </a:r>
            <a:endParaRPr lang="en-US" altLang="zh-CN" sz="2800" kern="100" dirty="0" smtClean="0">
              <a:solidFill>
                <a:srgbClr val="FF0000"/>
              </a:solidFill>
              <a:latin typeface="黑体" panose="02010609060101010101" pitchFamily="49" charset="-122"/>
              <a:ea typeface="黑体" panose="02010609060101010101" pitchFamily="49" charset="-122"/>
              <a:cs typeface="Times New Roman" panose="02020603050405020304"/>
            </a:endParaRPr>
          </a:p>
          <a:p>
            <a:pPr indent="266700" algn="just"/>
            <a:endParaRPr lang="en-US" altLang="zh-CN" sz="2800" kern="100" dirty="0" smtClean="0">
              <a:solidFill>
                <a:srgbClr val="FF0000"/>
              </a:solidFill>
              <a:latin typeface="黑体" panose="02010609060101010101" pitchFamily="49" charset="-122"/>
              <a:ea typeface="黑体" panose="02010609060101010101" pitchFamily="49" charset="-122"/>
              <a:cs typeface="Times New Roman" panose="02020603050405020304"/>
            </a:endParaRPr>
          </a:p>
          <a:p>
            <a:pPr indent="266700" algn="just"/>
            <a:r>
              <a:rPr lang="zh-CN" altLang="en-US" sz="3200" u="sng" dirty="0" smtClean="0">
                <a:latin typeface="黑体" panose="02010609060101010101" pitchFamily="49" charset="-122"/>
                <a:ea typeface="黑体" panose="02010609060101010101" pitchFamily="49" charset="-122"/>
              </a:rPr>
              <a:t>对两个指头的着力描摩，夸张地表现了其悭吝、爱财如命</a:t>
            </a:r>
            <a:endParaRPr lang="zh-CN" altLang="en-US" sz="3200" kern="100" dirty="0" smtClean="0">
              <a:latin typeface="黑体" panose="02010609060101010101" pitchFamily="49" charset="-122"/>
              <a:ea typeface="黑体" panose="02010609060101010101" pitchFamily="49" charset="-122"/>
              <a:cs typeface="Times New Roman" panose="02020603050405020304"/>
            </a:endParaRPr>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1"/>
            <a:ext cx="10524719" cy="4524313"/>
          </a:xfrm>
          <a:prstGeom prst="rect">
            <a:avLst/>
          </a:prstGeom>
          <a:noFill/>
        </p:spPr>
        <p:txBody>
          <a:bodyPr wrap="square" lIns="91438" tIns="45719" rIns="91438" bIns="45719" rtlCol="0">
            <a:spAutoFit/>
          </a:bodyPr>
          <a:lstStyle/>
          <a:p>
            <a:r>
              <a:rPr lang="zh-CN" altLang="en-US" sz="3200" b="1" dirty="0" smtClean="0">
                <a:solidFill>
                  <a:srgbClr val="FF0000"/>
                </a:solidFill>
                <a:latin typeface="黑体" panose="02010609060101010101" pitchFamily="49" charset="-122"/>
                <a:ea typeface="黑体" panose="02010609060101010101" pitchFamily="49" charset="-122"/>
              </a:rPr>
              <a:t>方法三：</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FF0000"/>
                </a:solidFill>
                <a:latin typeface="黑体" panose="02010609060101010101" pitchFamily="49" charset="-122"/>
                <a:ea typeface="黑体" panose="02010609060101010101" pitchFamily="49" charset="-122"/>
              </a:rPr>
              <a:t>    夸张</a:t>
            </a:r>
            <a:r>
              <a:rPr lang="zh-CN" altLang="en-US" sz="3200" dirty="0" smtClean="0">
                <a:latin typeface="黑体" panose="02010609060101010101" pitchFamily="49" charset="-122"/>
                <a:ea typeface="黑体" panose="02010609060101010101" pitchFamily="49" charset="-122"/>
              </a:rPr>
              <a:t>常把人物的一个主要特征作为行为与心理描写的基础，抓住富于表现力的细节对其加以夸大，在现实主义的写作手法上加以适度的夸张，以真实去合理地暴露丑恶，达到淋漓尽致的讽刺效果。</a:t>
            </a:r>
            <a:endParaRPr lang="en-US" altLang="zh-CN" sz="3200" dirty="0" smtClean="0">
              <a:latin typeface="黑体" panose="02010609060101010101" pitchFamily="49" charset="-122"/>
              <a:ea typeface="黑体" panose="02010609060101010101" pitchFamily="49" charset="-122"/>
            </a:endParaRPr>
          </a:p>
          <a:p>
            <a:r>
              <a:rPr lang="en-US" altLang="zh-CN" sz="3200" dirty="0" smtClean="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儒林人士的各种夸张之态实乃不胜枚举。正是通过这种适度的夸张，生动的描绘出了人物的种种丑态，让人捧腹大笑之余更深感腐朽科举制度下的社会的荒谬与人心的伪妄。</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2"/>
            <a:ext cx="10524719" cy="4031871"/>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小结：</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儒林外史综合运用不同的讽刺手法</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solidFill>
                  <a:srgbClr val="FF0000"/>
                </a:solidFill>
                <a:latin typeface="黑体" panose="02010609060101010101" pitchFamily="49" charset="-122"/>
                <a:ea typeface="黑体" panose="02010609060101010101" pitchFamily="49" charset="-122"/>
              </a:rPr>
              <a:t>对比映衬，塑造人物形象</a:t>
            </a:r>
            <a:endParaRPr lang="zh-CN" altLang="en-US" sz="3200" dirty="0" smtClean="0">
              <a:solidFill>
                <a:srgbClr val="FF0000"/>
              </a:solidFill>
              <a:latin typeface="黑体" panose="02010609060101010101" pitchFamily="49" charset="-122"/>
              <a:ea typeface="黑体" panose="02010609060101010101" pitchFamily="49" charset="-122"/>
            </a:endParaRPr>
          </a:p>
          <a:p>
            <a:r>
              <a:rPr lang="zh-CN" altLang="en-US" sz="3200" dirty="0" smtClean="0">
                <a:solidFill>
                  <a:srgbClr val="FF0000"/>
                </a:solidFill>
                <a:latin typeface="黑体" panose="02010609060101010101" pitchFamily="49" charset="-122"/>
                <a:ea typeface="黑体" panose="02010609060101010101" pitchFamily="49" charset="-122"/>
              </a:rPr>
              <a:t>抓住细节，白描直书其事</a:t>
            </a:r>
            <a:endParaRPr lang="zh-CN" altLang="en-US" sz="3200" dirty="0" smtClean="0">
              <a:solidFill>
                <a:srgbClr val="FF0000"/>
              </a:solidFill>
              <a:latin typeface="黑体" panose="02010609060101010101" pitchFamily="49" charset="-122"/>
              <a:ea typeface="黑体" panose="02010609060101010101" pitchFamily="49" charset="-122"/>
            </a:endParaRPr>
          </a:p>
          <a:p>
            <a:r>
              <a:rPr lang="zh-CN" altLang="en-US" sz="3200" dirty="0" smtClean="0">
                <a:solidFill>
                  <a:srgbClr val="FF0000"/>
                </a:solidFill>
                <a:latin typeface="黑体" panose="02010609060101010101" pitchFamily="49" charset="-122"/>
                <a:ea typeface="黑体" panose="02010609060101010101" pitchFamily="49" charset="-122"/>
              </a:rPr>
              <a:t>夸张的情节，变形的描写</a:t>
            </a:r>
            <a:endParaRPr lang="zh-CN" altLang="en-US" sz="3200" dirty="0" smtClean="0">
              <a:solidFill>
                <a:srgbClr val="FF0000"/>
              </a:solidFill>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深刻揭露和批判了科举制度腐蚀读书人灵魂、摧残人才以及败坏社会风气的罪恶，穷形尽相地表现了封建末世的世道人心，当之无愧为中国古代最优秀的讽刺小说。</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2"/>
            <a:ext cx="10524719" cy="2062101"/>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作业</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鲁迅曾评论</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儒林外史</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婉而多讽”，是一部“讽刺之书”。请你以书中的</a:t>
            </a:r>
            <a:r>
              <a:rPr lang="zh-CN" altLang="en-US" sz="3200" dirty="0" smtClean="0">
                <a:solidFill>
                  <a:srgbClr val="FF0000"/>
                </a:solidFill>
                <a:latin typeface="黑体" panose="02010609060101010101" pitchFamily="49" charset="-122"/>
                <a:ea typeface="黑体" panose="02010609060101010101" pitchFamily="49" charset="-122"/>
              </a:rPr>
              <a:t>一个人物</a:t>
            </a:r>
            <a:r>
              <a:rPr lang="zh-CN" altLang="en-US" sz="3200" dirty="0" smtClean="0">
                <a:latin typeface="黑体" panose="02010609060101010101" pitchFamily="49" charset="-122"/>
                <a:ea typeface="黑体" panose="02010609060101010101" pitchFamily="49" charset="-122"/>
              </a:rPr>
              <a:t>为例，结合与他</a:t>
            </a:r>
            <a:r>
              <a:rPr lang="zh-CN" altLang="en-US" sz="3200" dirty="0" smtClean="0">
                <a:solidFill>
                  <a:srgbClr val="FF0000"/>
                </a:solidFill>
                <a:latin typeface="黑体" panose="02010609060101010101" pitchFamily="49" charset="-122"/>
                <a:ea typeface="黑体" panose="02010609060101010101" pitchFamily="49" charset="-122"/>
              </a:rPr>
              <a:t>相关的情节</a:t>
            </a:r>
            <a:r>
              <a:rPr lang="zh-CN" altLang="en-US" sz="3200" dirty="0" smtClean="0">
                <a:latin typeface="黑体" panose="02010609060101010101" pitchFamily="49" charset="-122"/>
                <a:ea typeface="黑体" panose="02010609060101010101" pitchFamily="49" charset="-122"/>
              </a:rPr>
              <a:t>，简要说说作品的讽刺意味。</a:t>
            </a:r>
            <a:endParaRPr lang="zh-CN" altLang="en-US" sz="3200" dirty="0" smtClean="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533216" y="1398625"/>
            <a:ext cx="11079518" cy="3539428"/>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科举</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八股</a:t>
            </a:r>
            <a:r>
              <a:rPr lang="en-US" sz="3200" dirty="0" smtClean="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利弊说</a:t>
            </a:r>
            <a:endParaRPr lang="en-US" altLang="zh-CN" sz="3200" dirty="0" smtClean="0">
              <a:latin typeface="黑体" panose="02010609060101010101" pitchFamily="49" charset="-122"/>
              <a:ea typeface="黑体" panose="02010609060101010101" pitchFamily="49" charset="-122"/>
            </a:endParaRPr>
          </a:p>
          <a:p>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科举的兴起：</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明清两代的科举考试：</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内容：</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四书</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五经</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、代圣人立言</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格式：起股、中股、后股，束股（对照）</a:t>
            </a:r>
            <a:endParaRPr lang="zh-CN" altLang="en-US" sz="3200" dirty="0" smtClean="0">
              <a:latin typeface="黑体" panose="02010609060101010101" pitchFamily="49" charset="-122"/>
              <a:ea typeface="黑体" panose="02010609060101010101" pitchFamily="49" charset="-122"/>
            </a:endParaRPr>
          </a:p>
          <a:p>
            <a:endParaRPr lang="zh-CN" altLang="en-US" sz="3200" dirty="0"/>
          </a:p>
        </p:txBody>
      </p:sp>
      <p:sp>
        <p:nvSpPr>
          <p:cNvPr id="7" name="矩形 6"/>
          <p:cNvSpPr/>
          <p:nvPr/>
        </p:nvSpPr>
        <p:spPr>
          <a:xfrm>
            <a:off x="533216" y="4701782"/>
            <a:ext cx="4579295" cy="1077216"/>
          </a:xfrm>
          <a:prstGeom prst="rect">
            <a:avLst/>
          </a:prstGeom>
        </p:spPr>
        <p:txBody>
          <a:bodyPr wrap="square" lIns="91438" tIns="45719" rIns="91438" bIns="45719">
            <a:spAutoFit/>
          </a:bodyPr>
          <a:lstStyle/>
          <a:p>
            <a:pPr lvl="0"/>
            <a:r>
              <a:rPr lang="zh-CN" altLang="en-US" sz="3200" dirty="0" smtClean="0">
                <a:solidFill>
                  <a:prstClr val="white"/>
                </a:solidFill>
                <a:latin typeface="黑体" panose="02010609060101010101" pitchFamily="49" charset="-122"/>
                <a:ea typeface="黑体" panose="02010609060101010101" pitchFamily="49" charset="-122"/>
              </a:rPr>
              <a:t>八股</a:t>
            </a:r>
            <a:r>
              <a:rPr lang="en-US" sz="3200" dirty="0" smtClean="0">
                <a:solidFill>
                  <a:prstClr val="white"/>
                </a:solidFill>
                <a:latin typeface="黑体" panose="02010609060101010101" pitchFamily="49" charset="-122"/>
                <a:ea typeface="黑体" panose="02010609060101010101" pitchFamily="49" charset="-122"/>
              </a:rPr>
              <a:t>=</a:t>
            </a:r>
            <a:r>
              <a:rPr lang="zh-CN" altLang="en-US" sz="3200" dirty="0" smtClean="0">
                <a:solidFill>
                  <a:prstClr val="white"/>
                </a:solidFill>
                <a:latin typeface="黑体" panose="02010609060101010101" pitchFamily="49" charset="-122"/>
                <a:ea typeface="黑体" panose="02010609060101010101" pitchFamily="49" charset="-122"/>
              </a:rPr>
              <a:t>异化</a:t>
            </a:r>
            <a:endParaRPr lang="en-US" altLang="zh-CN" sz="3200" dirty="0" smtClean="0">
              <a:solidFill>
                <a:prstClr val="white"/>
              </a:solidFill>
              <a:latin typeface="黑体" panose="02010609060101010101" pitchFamily="49" charset="-122"/>
              <a:ea typeface="黑体" panose="02010609060101010101" pitchFamily="49" charset="-122"/>
            </a:endParaRPr>
          </a:p>
          <a:p>
            <a:pPr lvl="0"/>
            <a:r>
              <a:rPr lang="zh-CN" altLang="en-US" sz="3200" dirty="0" smtClean="0">
                <a:solidFill>
                  <a:prstClr val="white"/>
                </a:solidFill>
                <a:latin typeface="黑体" panose="02010609060101010101" pitchFamily="49" charset="-122"/>
                <a:ea typeface="黑体" panose="02010609060101010101" pitchFamily="49" charset="-122"/>
              </a:rPr>
              <a:t>价值观、创造力</a:t>
            </a:r>
            <a:r>
              <a:rPr lang="en-US" altLang="zh-CN" sz="3200" dirty="0" smtClean="0">
                <a:solidFill>
                  <a:prstClr val="white"/>
                </a:solidFill>
                <a:latin typeface="黑体" panose="02010609060101010101" pitchFamily="49" charset="-122"/>
                <a:ea typeface="黑体" panose="02010609060101010101" pitchFamily="49" charset="-122"/>
              </a:rPr>
              <a:t>……</a:t>
            </a:r>
            <a:endParaRPr lang="en-US" altLang="zh-CN" sz="3200" dirty="0" smtClean="0">
              <a:solidFill>
                <a:prstClr val="white"/>
              </a:solidFill>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533217" y="965179"/>
            <a:ext cx="11202332" cy="5016756"/>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正文 </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第一部分（第</a:t>
            </a:r>
            <a:r>
              <a:rPr lang="en-US" sz="3200" dirty="0" smtClean="0">
                <a:latin typeface="黑体" panose="02010609060101010101" pitchFamily="49" charset="-122"/>
                <a:ea typeface="黑体" panose="02010609060101010101" pitchFamily="49" charset="-122"/>
              </a:rPr>
              <a:t>2</a:t>
            </a:r>
            <a:r>
              <a:rPr lang="en-US" altLang="zh-CN" sz="3200" dirty="0" smtClean="0">
                <a:latin typeface="黑体" panose="02010609060101010101" pitchFamily="49" charset="-122"/>
                <a:ea typeface="黑体" panose="02010609060101010101" pitchFamily="49" charset="-122"/>
              </a:rPr>
              <a:t>——</a:t>
            </a:r>
            <a:r>
              <a:rPr lang="en-US" sz="3200" dirty="0" smtClean="0">
                <a:latin typeface="黑体" panose="02010609060101010101" pitchFamily="49" charset="-122"/>
                <a:ea typeface="黑体" panose="02010609060101010101" pitchFamily="49" charset="-122"/>
              </a:rPr>
              <a:t>30</a:t>
            </a:r>
            <a:r>
              <a:rPr lang="zh-CN" altLang="en-US" sz="3200" dirty="0" smtClean="0">
                <a:latin typeface="黑体" panose="02010609060101010101" pitchFamily="49" charset="-122"/>
                <a:ea typeface="黑体" panose="02010609060101010101" pitchFamily="49" charset="-122"/>
              </a:rPr>
              <a:t>回），描写</a:t>
            </a:r>
            <a:r>
              <a:rPr lang="zh-CN" altLang="en-US" sz="3200" dirty="0" smtClean="0">
                <a:latin typeface="黑体" panose="02010609060101010101" pitchFamily="49" charset="-122"/>
                <a:ea typeface="黑体" panose="02010609060101010101" pitchFamily="49" charset="-122"/>
                <a:cs typeface="Times New Roman" panose="02020603050405020304"/>
              </a:rPr>
              <a:t>“一代文人有厄” </a:t>
            </a:r>
            <a:r>
              <a:rPr lang="zh-CN" altLang="en-US" sz="3200" dirty="0" smtClean="0">
                <a:latin typeface="黑体" panose="02010609060101010101" pitchFamily="49" charset="-122"/>
                <a:ea typeface="黑体" panose="02010609060101010101" pitchFamily="49" charset="-122"/>
              </a:rPr>
              <a:t>，以二进、二王、二严、二娄、蘧公孙、鲁编修、马二先生、匡超人、牛浦郎等为代表，暴露科举制度下文士对于“功名富贵”的痴迷和无聊名士附庸风雅的无耻行径。</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第二部分（第</a:t>
            </a:r>
            <a:r>
              <a:rPr lang="en-US" sz="3200" dirty="0" smtClean="0">
                <a:latin typeface="黑体" panose="02010609060101010101" pitchFamily="49" charset="-122"/>
                <a:ea typeface="黑体" panose="02010609060101010101" pitchFamily="49" charset="-122"/>
              </a:rPr>
              <a:t>31</a:t>
            </a:r>
            <a:r>
              <a:rPr lang="en-US" altLang="zh-CN" sz="3200" dirty="0" smtClean="0">
                <a:latin typeface="黑体" panose="02010609060101010101" pitchFamily="49" charset="-122"/>
                <a:ea typeface="黑体" panose="02010609060101010101" pitchFamily="49" charset="-122"/>
              </a:rPr>
              <a:t>——</a:t>
            </a:r>
            <a:r>
              <a:rPr lang="en-US" sz="3200" dirty="0" smtClean="0">
                <a:latin typeface="黑体" panose="02010609060101010101" pitchFamily="49" charset="-122"/>
                <a:ea typeface="黑体" panose="02010609060101010101" pitchFamily="49" charset="-122"/>
              </a:rPr>
              <a:t>46</a:t>
            </a:r>
            <a:r>
              <a:rPr lang="zh-CN" altLang="en-US" sz="3200" dirty="0" smtClean="0">
                <a:latin typeface="黑体" panose="02010609060101010101" pitchFamily="49" charset="-122"/>
                <a:ea typeface="黑体" panose="02010609060101010101" pitchFamily="49" charset="-122"/>
              </a:rPr>
              <a:t>回），描写“一伙星君去维持文运”，塑造了杜少卿、迟衡山、庄绍光、虞育德等真儒名贤的形象。</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第三部分（第</a:t>
            </a:r>
            <a:r>
              <a:rPr lang="en-US" sz="3200" dirty="0" smtClean="0">
                <a:latin typeface="黑体" panose="02010609060101010101" pitchFamily="49" charset="-122"/>
                <a:ea typeface="黑体" panose="02010609060101010101" pitchFamily="49" charset="-122"/>
              </a:rPr>
              <a:t>47</a:t>
            </a:r>
            <a:r>
              <a:rPr lang="en-US" altLang="zh-CN" sz="3200" dirty="0" smtClean="0">
                <a:latin typeface="黑体" panose="02010609060101010101" pitchFamily="49" charset="-122"/>
                <a:ea typeface="黑体" panose="02010609060101010101" pitchFamily="49" charset="-122"/>
              </a:rPr>
              <a:t>——</a:t>
            </a:r>
            <a:r>
              <a:rPr lang="en-US" sz="3200" dirty="0" smtClean="0">
                <a:latin typeface="黑体" panose="02010609060101010101" pitchFamily="49" charset="-122"/>
                <a:ea typeface="黑体" panose="02010609060101010101" pitchFamily="49" charset="-122"/>
              </a:rPr>
              <a:t>55</a:t>
            </a:r>
            <a:r>
              <a:rPr lang="zh-CN" altLang="en-US" sz="3200" dirty="0" smtClean="0">
                <a:latin typeface="黑体" panose="02010609060101010101" pitchFamily="49" charset="-122"/>
                <a:ea typeface="黑体" panose="02010609060101010101" pitchFamily="49" charset="-122"/>
              </a:rPr>
              <a:t>回），描写 </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市井四大奇人</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（季遐年、王太、盖宽、荆元）收结全书，与第一回呼应。</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linds(horizontal)">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533216" y="1314331"/>
            <a:ext cx="11079518" cy="4524313"/>
          </a:xfrm>
          <a:prstGeom prst="rect">
            <a:avLst/>
          </a:prstGeom>
          <a:noFill/>
        </p:spPr>
        <p:txBody>
          <a:bodyPr wrap="square" lIns="91438" tIns="45719" rIns="91438" bIns="45719" rtlCol="0">
            <a:spAutoFit/>
          </a:bodyPr>
          <a:lstStyle/>
          <a:p>
            <a:r>
              <a:rPr lang="zh-CN" altLang="en-US" sz="3200" b="1" dirty="0" smtClean="0">
                <a:latin typeface="黑体" panose="02010609060101010101" pitchFamily="49" charset="-122"/>
                <a:ea typeface="黑体" panose="02010609060101010101" pitchFamily="49" charset="-122"/>
              </a:rPr>
              <a:t>一、儒生形象： </a:t>
            </a:r>
            <a:endParaRPr lang="zh-CN" altLang="en-US" sz="3200" dirty="0" smtClean="0">
              <a:latin typeface="黑体" panose="02010609060101010101" pitchFamily="49" charset="-122"/>
              <a:ea typeface="黑体" panose="02010609060101010101" pitchFamily="49" charset="-122"/>
            </a:endParaRPr>
          </a:p>
          <a:p>
            <a:r>
              <a:rPr lang="en-US" sz="3200" dirty="0" smtClean="0">
                <a:latin typeface="黑体" panose="02010609060101010101" pitchFamily="49" charset="-122"/>
                <a:ea typeface="黑体" panose="02010609060101010101" pitchFamily="49" charset="-122"/>
              </a:rPr>
              <a:t>1</a:t>
            </a:r>
            <a:r>
              <a:rPr lang="zh-CN" altLang="en-US" sz="3200" dirty="0" smtClean="0">
                <a:latin typeface="黑体" panose="02010609060101010101" pitchFamily="49" charset="-122"/>
                <a:ea typeface="黑体" panose="02010609060101010101" pitchFamily="49" charset="-122"/>
              </a:rPr>
              <a:t>、热衷功名、可怜可叹的腐儒。 如：二进（周进、范进）</a:t>
            </a:r>
            <a:endParaRPr lang="zh-CN" altLang="en-US" sz="3200" dirty="0" smtClean="0">
              <a:latin typeface="黑体" panose="02010609060101010101" pitchFamily="49" charset="-122"/>
              <a:ea typeface="黑体" panose="02010609060101010101" pitchFamily="49" charset="-122"/>
            </a:endParaRPr>
          </a:p>
          <a:p>
            <a:r>
              <a:rPr lang="en-US" sz="3200" dirty="0" smtClean="0">
                <a:latin typeface="黑体" panose="02010609060101010101" pitchFamily="49" charset="-122"/>
                <a:ea typeface="黑体" panose="02010609060101010101" pitchFamily="49" charset="-122"/>
              </a:rPr>
              <a:t>2</a:t>
            </a:r>
            <a:r>
              <a:rPr lang="zh-CN" altLang="en-US" sz="3200" dirty="0" smtClean="0">
                <a:latin typeface="黑体" panose="02010609060101010101" pitchFamily="49" charset="-122"/>
                <a:ea typeface="黑体" panose="02010609060101010101" pitchFamily="49" charset="-122"/>
              </a:rPr>
              <a:t>、迷信八股、笃守礼教的自害与害人者。如：马纯上（马二先生）、王玉辉 </a:t>
            </a:r>
            <a:endParaRPr lang="zh-CN" altLang="en-US" sz="3200" dirty="0" smtClean="0">
              <a:latin typeface="黑体" panose="02010609060101010101" pitchFamily="49" charset="-122"/>
              <a:ea typeface="黑体" panose="02010609060101010101" pitchFamily="49" charset="-122"/>
            </a:endParaRPr>
          </a:p>
          <a:p>
            <a:r>
              <a:rPr lang="en-US" sz="3200" dirty="0" smtClean="0">
                <a:latin typeface="黑体" panose="02010609060101010101" pitchFamily="49" charset="-122"/>
                <a:ea typeface="黑体" panose="02010609060101010101" pitchFamily="49" charset="-122"/>
              </a:rPr>
              <a:t>3</a:t>
            </a:r>
            <a:r>
              <a:rPr lang="zh-CN" altLang="en-US" sz="3200" dirty="0" smtClean="0">
                <a:latin typeface="黑体" panose="02010609060101010101" pitchFamily="49" charset="-122"/>
                <a:ea typeface="黑体" panose="02010609060101010101" pitchFamily="49" charset="-122"/>
              </a:rPr>
              <a:t>、道德败坏、招摇过市的骗子。如：匡超人、牛浦郎 </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对于这类人物，正反两面的描写，更能凸显其丧失自我的悲哀，深刻揭示了科举制度对士人的腐蚀和毒害。其中不仅有作者</a:t>
            </a:r>
            <a:r>
              <a:rPr lang="zh-CN" altLang="en-US" sz="3200" dirty="0" smtClean="0">
                <a:solidFill>
                  <a:srgbClr val="FF0000"/>
                </a:solidFill>
                <a:latin typeface="黑体" panose="02010609060101010101" pitchFamily="49" charset="-122"/>
                <a:ea typeface="黑体" panose="02010609060101010101" pitchFamily="49" charset="-122"/>
              </a:rPr>
              <a:t>嘲讽</a:t>
            </a:r>
            <a:r>
              <a:rPr lang="zh-CN" altLang="en-US" sz="3200" dirty="0" smtClean="0">
                <a:latin typeface="黑体" panose="02010609060101010101" pitchFamily="49" charset="-122"/>
                <a:ea typeface="黑体" panose="02010609060101010101" pitchFamily="49" charset="-122"/>
              </a:rPr>
              <a:t>，更加抱以深深</a:t>
            </a:r>
            <a:r>
              <a:rPr lang="zh-CN" altLang="en-US" sz="3200" dirty="0" smtClean="0">
                <a:solidFill>
                  <a:srgbClr val="FF0000"/>
                </a:solidFill>
                <a:latin typeface="黑体" panose="02010609060101010101" pitchFamily="49" charset="-122"/>
                <a:ea typeface="黑体" panose="02010609060101010101" pitchFamily="49" charset="-122"/>
              </a:rPr>
              <a:t>同情</a:t>
            </a:r>
            <a:r>
              <a:rPr lang="zh-CN" altLang="en-US" sz="3200" dirty="0" smtClean="0"/>
              <a:t>。</a:t>
            </a:r>
            <a:endParaRPr lang="zh-CN" altLang="en-US" sz="3200" dirty="0"/>
          </a:p>
        </p:txBody>
      </p:sp>
      <p:sp>
        <p:nvSpPr>
          <p:cNvPr id="10" name="矩形 9"/>
          <p:cNvSpPr/>
          <p:nvPr/>
        </p:nvSpPr>
        <p:spPr>
          <a:xfrm>
            <a:off x="1259969" y="4105590"/>
            <a:ext cx="9139979" cy="2095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800" dirty="0" smtClean="0">
                <a:latin typeface="黑体" panose="02010609060101010101" pitchFamily="49" charset="-122"/>
                <a:ea typeface="黑体" panose="02010609060101010101" pitchFamily="49" charset="-122"/>
              </a:rPr>
              <a:t>匡超人</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纯真</a:t>
            </a:r>
            <a:r>
              <a:rPr lang="zh-CN" altLang="en-US" sz="2800" dirty="0" smtClean="0">
                <a:latin typeface="黑体" panose="02010609060101010101" pitchFamily="49" charset="-122"/>
                <a:ea typeface="黑体" panose="02010609060101010101" pitchFamily="49" charset="-122"/>
              </a:rPr>
              <a:t>朴实，勤劳俭朴，悉心服侍</a:t>
            </a:r>
            <a:r>
              <a:rPr lang="zh-CN" altLang="en-US" sz="2800" dirty="0" smtClean="0">
                <a:latin typeface="黑体" panose="02010609060101010101" pitchFamily="49" charset="-122"/>
                <a:ea typeface="黑体" panose="02010609060101010101" pitchFamily="49" charset="-122"/>
              </a:rPr>
              <a:t>父亲之孝廉</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步</a:t>
            </a:r>
            <a:r>
              <a:rPr lang="zh-CN" altLang="en-US" sz="2800" dirty="0" smtClean="0">
                <a:latin typeface="黑体" panose="02010609060101010101" pitchFamily="49" charset="-122"/>
                <a:ea typeface="黑体" panose="02010609060101010101" pitchFamily="49" charset="-122"/>
              </a:rPr>
              <a:t>上追求功名之</a:t>
            </a:r>
            <a:r>
              <a:rPr lang="zh-CN" altLang="en-US" sz="2800" dirty="0" smtClean="0">
                <a:latin typeface="黑体" panose="02010609060101010101" pitchFamily="49" charset="-122"/>
                <a:ea typeface="黑体" panose="02010609060101010101" pitchFamily="49" charset="-122"/>
              </a:rPr>
              <a:t>路后，</a:t>
            </a:r>
            <a:r>
              <a:rPr lang="zh-CN" altLang="en-US" sz="2800" dirty="0" smtClean="0">
                <a:latin typeface="黑体" panose="02010609060101010101" pitchFamily="49" charset="-122"/>
                <a:ea typeface="黑体" panose="02010609060101010101" pitchFamily="49" charset="-122"/>
              </a:rPr>
              <a:t>渐渐沾染社会恶习</a:t>
            </a:r>
            <a:r>
              <a:rPr lang="zh-CN" altLang="en-US" sz="2800" dirty="0" smtClean="0">
                <a:latin typeface="黑体" panose="02010609060101010101" pitchFamily="49" charset="-122"/>
                <a:ea typeface="黑体" panose="02010609060101010101" pitchFamily="49" charset="-122"/>
              </a:rPr>
              <a:t>，停</a:t>
            </a:r>
            <a:r>
              <a:rPr lang="zh-CN" altLang="en-US" sz="2800" dirty="0" smtClean="0">
                <a:latin typeface="黑体" panose="02010609060101010101" pitchFamily="49" charset="-122"/>
                <a:ea typeface="黑体" panose="02010609060101010101" pitchFamily="49" charset="-122"/>
              </a:rPr>
              <a:t>妻再</a:t>
            </a:r>
            <a:r>
              <a:rPr lang="zh-CN" altLang="en-US" sz="2800" dirty="0" smtClean="0">
                <a:latin typeface="黑体" panose="02010609060101010101" pitchFamily="49" charset="-122"/>
                <a:ea typeface="黑体" panose="02010609060101010101" pitchFamily="49" charset="-122"/>
              </a:rPr>
              <a:t>娶</a:t>
            </a:r>
            <a:endParaRPr lang="zh-CN" altLang="en-US" sz="2800" dirty="0" smtClean="0">
              <a:latin typeface="黑体" panose="02010609060101010101" pitchFamily="49" charset="-122"/>
              <a:ea typeface="黑体" panose="02010609060101010101" pitchFamily="49" charset="-122"/>
            </a:endParaRPr>
          </a:p>
        </p:txBody>
      </p:sp>
      <p:sp>
        <p:nvSpPr>
          <p:cNvPr id="11" name="矩形 10"/>
          <p:cNvSpPr/>
          <p:nvPr/>
        </p:nvSpPr>
        <p:spPr>
          <a:xfrm>
            <a:off x="204716" y="4105590"/>
            <a:ext cx="11818961" cy="2429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800" dirty="0" smtClean="0">
                <a:latin typeface="黑体" panose="02010609060101010101" pitchFamily="49" charset="-122"/>
                <a:ea typeface="黑体" panose="02010609060101010101" pitchFamily="49" charset="-122"/>
              </a:rPr>
              <a:t>马二先生</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善良</a:t>
            </a:r>
            <a:r>
              <a:rPr lang="zh-CN" altLang="en-US" sz="2800" dirty="0" smtClean="0">
                <a:latin typeface="黑体" panose="02010609060101010101" pitchFamily="49" charset="-122"/>
                <a:ea typeface="黑体" panose="02010609060101010101" pitchFamily="49" charset="-122"/>
              </a:rPr>
              <a:t>朴实、慷慨正义</a:t>
            </a:r>
            <a:r>
              <a:rPr lang="zh-CN" altLang="en-US" sz="2800" dirty="0" smtClean="0">
                <a:latin typeface="黑体" panose="02010609060101010101" pitchFamily="49" charset="-122"/>
                <a:ea typeface="黑体" panose="02010609060101010101" pitchFamily="49" charset="-122"/>
              </a:rPr>
              <a:t>，帮助</a:t>
            </a:r>
            <a:r>
              <a:rPr lang="zh-CN" altLang="en-US" sz="2800" dirty="0" smtClean="0">
                <a:latin typeface="黑体" panose="02010609060101010101" pitchFamily="49" charset="-122"/>
                <a:ea typeface="黑体" panose="02010609060101010101" pitchFamily="49" charset="-122"/>
              </a:rPr>
              <a:t>建公孙赎枕箱，出资埋葬洪憨仙，义助</a:t>
            </a:r>
            <a:r>
              <a:rPr lang="zh-CN" altLang="en-US" sz="2800" dirty="0" smtClean="0">
                <a:latin typeface="黑体" panose="02010609060101010101" pitchFamily="49" charset="-122"/>
                <a:ea typeface="黑体" panose="02010609060101010101" pitchFamily="49" charset="-122"/>
              </a:rPr>
              <a:t>匡超人。</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latin typeface="黑体" panose="02010609060101010101" pitchFamily="49" charset="-122"/>
                <a:ea typeface="黑体" panose="02010609060101010101" pitchFamily="49" charset="-122"/>
              </a:rPr>
              <a:t>极度</a:t>
            </a:r>
            <a:r>
              <a:rPr lang="zh-CN" altLang="en-US" sz="2800" dirty="0" smtClean="0">
                <a:latin typeface="黑体" panose="02010609060101010101" pitchFamily="49" charset="-122"/>
                <a:ea typeface="黑体" panose="02010609060101010101" pitchFamily="49" charset="-122"/>
              </a:rPr>
              <a:t>迂腐</a:t>
            </a:r>
            <a:r>
              <a:rPr lang="zh-CN" altLang="en-US" sz="2800" dirty="0" smtClean="0">
                <a:latin typeface="黑体" panose="02010609060101010101" pitchFamily="49" charset="-122"/>
                <a:ea typeface="黑体" panose="02010609060101010101" pitchFamily="49" charset="-122"/>
              </a:rPr>
              <a:t>，除了</a:t>
            </a:r>
            <a:r>
              <a:rPr lang="zh-CN" altLang="en-US" sz="2800" dirty="0" smtClean="0">
                <a:latin typeface="黑体" panose="02010609060101010101" pitchFamily="49" charset="-122"/>
                <a:ea typeface="黑体" panose="02010609060101010101" pitchFamily="49" charset="-122"/>
              </a:rPr>
              <a:t>八股，</a:t>
            </a:r>
            <a:r>
              <a:rPr lang="zh-CN" altLang="en-US" sz="2800" dirty="0" smtClean="0">
                <a:latin typeface="黑体" panose="02010609060101010101" pitchFamily="49" charset="-122"/>
                <a:ea typeface="黑体" panose="02010609060101010101" pitchFamily="49" charset="-122"/>
              </a:rPr>
              <a:t>一无所知</a:t>
            </a:r>
            <a:r>
              <a:rPr lang="zh-CN" altLang="en-US"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丧失</a:t>
            </a:r>
            <a:r>
              <a:rPr lang="zh-CN" altLang="en-US" sz="2800" dirty="0" smtClean="0">
                <a:latin typeface="黑体" panose="02010609060101010101" pitchFamily="49" charset="-122"/>
                <a:ea typeface="黑体" panose="02010609060101010101" pitchFamily="49" charset="-122"/>
              </a:rPr>
              <a:t>了发现美、欣赏美的能力。他游西湖不看西湖美景，疑惑人们请的李清照、苏若兰是什么</a:t>
            </a:r>
            <a:r>
              <a:rPr lang="zh-CN" altLang="en-US" sz="2800" dirty="0" smtClean="0">
                <a:latin typeface="黑体" panose="02010609060101010101" pitchFamily="49" charset="-122"/>
                <a:ea typeface="黑体" panose="02010609060101010101" pitchFamily="49" charset="-122"/>
              </a:rPr>
              <a:t>仙。</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691081"/>
            <a:ext cx="10524719" cy="3339374"/>
          </a:xfrm>
          <a:prstGeom prst="rect">
            <a:avLst/>
          </a:prstGeom>
          <a:noFill/>
        </p:spPr>
        <p:txBody>
          <a:bodyPr wrap="square" lIns="91438" tIns="45719" rIns="91438" bIns="45719" rtlCol="0">
            <a:spAutoFit/>
          </a:bodyPr>
          <a:lstStyle/>
          <a:p>
            <a:r>
              <a:rPr lang="zh-CN" altLang="en-US" sz="3200" b="1" dirty="0" smtClean="0">
                <a:latin typeface="黑体" panose="02010609060101010101" pitchFamily="49" charset="-122"/>
                <a:ea typeface="黑体" panose="02010609060101010101" pitchFamily="49" charset="-122"/>
              </a:rPr>
              <a:t>二、官绅形象</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出仕多为贪官污吏，如王惠、张静斋</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处乡多是土豪劣绅，如严贡生、严监生</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或者道貌岸然的虚伪小人，如王仁、王德</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对这一类人物，无疑倾注了作者的深切</a:t>
            </a:r>
            <a:r>
              <a:rPr lang="zh-CN" altLang="en-US" sz="3200" dirty="0" smtClean="0">
                <a:solidFill>
                  <a:srgbClr val="FF0000"/>
                </a:solidFill>
                <a:latin typeface="黑体" panose="02010609060101010101" pitchFamily="49" charset="-122"/>
                <a:ea typeface="黑体" panose="02010609060101010101" pitchFamily="49" charset="-122"/>
              </a:rPr>
              <a:t>厌恶</a:t>
            </a:r>
            <a:r>
              <a:rPr lang="zh-CN" altLang="en-US" sz="3200" dirty="0" smtClean="0">
                <a:latin typeface="黑体" panose="02010609060101010101" pitchFamily="49" charset="-122"/>
                <a:ea typeface="黑体" panose="02010609060101010101" pitchFamily="49" charset="-122"/>
              </a:rPr>
              <a:t>和</a:t>
            </a:r>
            <a:r>
              <a:rPr lang="zh-CN" altLang="en-US" sz="3200" dirty="0" smtClean="0">
                <a:solidFill>
                  <a:srgbClr val="FF0000"/>
                </a:solidFill>
                <a:latin typeface="黑体" panose="02010609060101010101" pitchFamily="49" charset="-122"/>
                <a:ea typeface="黑体" panose="02010609060101010101" pitchFamily="49" charset="-122"/>
              </a:rPr>
              <a:t>鄙夷</a:t>
            </a:r>
            <a:endParaRPr lang="zh-CN" altLang="en-US" sz="3200" dirty="0" smtClean="0">
              <a:solidFill>
                <a:srgbClr val="FF0000"/>
              </a:solidFill>
              <a:latin typeface="黑体" panose="02010609060101010101" pitchFamily="49" charset="-122"/>
              <a:ea typeface="黑体" panose="02010609060101010101" pitchFamily="49" charset="-122"/>
            </a:endParaRPr>
          </a:p>
          <a:p>
            <a:endParaRPr lang="zh-CN" altLang="en-US" dirty="0"/>
          </a:p>
        </p:txBody>
      </p:sp>
      <p:sp>
        <p:nvSpPr>
          <p:cNvPr id="7" name="矩形 6"/>
          <p:cNvSpPr/>
          <p:nvPr/>
        </p:nvSpPr>
        <p:spPr>
          <a:xfrm>
            <a:off x="533216" y="3928566"/>
            <a:ext cx="11352437" cy="219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3200" dirty="0" smtClean="0">
                <a:latin typeface="黑体" panose="02010609060101010101" pitchFamily="49" charset="-122"/>
                <a:ea typeface="黑体" panose="02010609060101010101" pitchFamily="49" charset="-122"/>
              </a:rPr>
              <a:t>严贡生的</a:t>
            </a:r>
            <a:r>
              <a:rPr lang="zh-CN" altLang="en-US" sz="3200" dirty="0" smtClean="0">
                <a:latin typeface="黑体" panose="02010609060101010101" pitchFamily="49" charset="-122"/>
                <a:ea typeface="黑体" panose="02010609060101010101" pitchFamily="49" charset="-122"/>
              </a:rPr>
              <a:t>云片糕。当</a:t>
            </a:r>
            <a:r>
              <a:rPr lang="zh-CN" altLang="en-US" sz="3200" dirty="0" smtClean="0">
                <a:latin typeface="黑体" panose="02010609060101010101" pitchFamily="49" charset="-122"/>
                <a:ea typeface="黑体" panose="02010609060101010101" pitchFamily="49" charset="-122"/>
              </a:rPr>
              <a:t>掌舵驾手拿了吃时，严贡生假装没看见。后来明知故问：</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我的药往那里去了？</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此时一个装模作样的人物宛然浮现眼前。又说</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值几十两银子</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敲诈勒索。还要写帖子送到</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汤老爷衙里，打他几十板子</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威胁恐吓。</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animEffect transition="in" filter="blinds(horizontal)">
                                      <p:cBhvr>
                                        <p:cTn id="1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27605" y="1108856"/>
            <a:ext cx="10524719" cy="5309144"/>
          </a:xfrm>
          <a:prstGeom prst="rect">
            <a:avLst/>
          </a:prstGeom>
          <a:noFill/>
        </p:spPr>
        <p:txBody>
          <a:bodyPr wrap="square" lIns="91438" tIns="45719" rIns="91438" bIns="45719" rtlCol="0">
            <a:spAutoFit/>
          </a:bodyPr>
          <a:lstStyle/>
          <a:p>
            <a:r>
              <a:rPr lang="zh-CN" altLang="en-US" sz="3200" b="1" dirty="0" smtClean="0">
                <a:latin typeface="黑体" panose="02010609060101010101" pitchFamily="49" charset="-122"/>
                <a:ea typeface="黑体" panose="02010609060101010101" pitchFamily="49" charset="-122"/>
              </a:rPr>
              <a:t>三、形形色色的假名士</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莺脰湖名士，娄三、娄四公子；</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西湖名士，景兰江、赵雪斋；</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莫愁湖名士，杜慎卿、季苇萧等。</a:t>
            </a:r>
            <a:endParaRPr lang="en-US" altLang="zh-CN" sz="3200" dirty="0" smtClean="0">
              <a:latin typeface="黑体" panose="02010609060101010101" pitchFamily="49" charset="-122"/>
              <a:ea typeface="黑体" panose="02010609060101010101" pitchFamily="49" charset="-122"/>
            </a:endParaRPr>
          </a:p>
          <a:p>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这些人不走八股，貌似风雅，实际上不过是一些闲得无聊的纨绔子弟，装腔作势，攀附权贵，在骨子里对功名富贵依然念念不忘。以刻诗集、结诗社或品评艺人的“色艺”等形式，混充名士，互相勾结，互相标榜，作者对其进行了</a:t>
            </a:r>
            <a:r>
              <a:rPr lang="zh-CN" altLang="en-US" sz="3200" dirty="0" smtClean="0">
                <a:solidFill>
                  <a:srgbClr val="FF0000"/>
                </a:solidFill>
                <a:latin typeface="黑体" panose="02010609060101010101" pitchFamily="49" charset="-122"/>
                <a:ea typeface="黑体" panose="02010609060101010101" pitchFamily="49" charset="-122"/>
              </a:rPr>
              <a:t>揭露</a:t>
            </a:r>
            <a:r>
              <a:rPr lang="zh-CN" altLang="en-US" sz="3200" dirty="0" smtClean="0">
                <a:latin typeface="黑体" panose="02010609060101010101" pitchFamily="49" charset="-122"/>
                <a:ea typeface="黑体" panose="02010609060101010101" pitchFamily="49" charset="-122"/>
              </a:rPr>
              <a:t>和</a:t>
            </a:r>
            <a:r>
              <a:rPr lang="zh-CN" altLang="en-US" sz="3200" dirty="0" smtClean="0">
                <a:solidFill>
                  <a:srgbClr val="FF0000"/>
                </a:solidFill>
                <a:latin typeface="黑体" panose="02010609060101010101" pitchFamily="49" charset="-122"/>
                <a:ea typeface="黑体" panose="02010609060101010101" pitchFamily="49" charset="-122"/>
              </a:rPr>
              <a:t>批判</a:t>
            </a:r>
            <a:r>
              <a:rPr lang="zh-CN" altLang="en-US" sz="3200"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animEffect transition="in" filter="blinds(horizontal)">
                                      <p:cBhvr>
                                        <p:cTn id="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38092" y="1287232"/>
            <a:ext cx="10524719" cy="5801586"/>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    先生姓吴氏，讳敬梓，字敏轩，一字文木，全椒人。</a:t>
            </a:r>
            <a:r>
              <a:rPr lang="zh-CN" altLang="en-US" sz="3200" dirty="0" smtClean="0">
                <a:solidFill>
                  <a:srgbClr val="FF0000"/>
                </a:solidFill>
                <a:latin typeface="黑体" panose="02010609060101010101" pitchFamily="49" charset="-122"/>
                <a:ea typeface="黑体" panose="02010609060101010101" pitchFamily="49" charset="-122"/>
              </a:rPr>
              <a:t>世望族，科第仕宦多显者，</a:t>
            </a:r>
            <a:r>
              <a:rPr lang="zh-CN" altLang="en-US" sz="3200" dirty="0" smtClean="0">
                <a:latin typeface="黑体" panose="02010609060101010101" pitchFamily="49" charset="-122"/>
                <a:ea typeface="黑体" panose="02010609060101010101" pitchFamily="49" charset="-122"/>
              </a:rPr>
              <a:t>先生生而颖异，读书才过目，辄能背诵。稍长，补学官弟子员。</a:t>
            </a:r>
            <a:r>
              <a:rPr lang="zh-CN" altLang="en-US" sz="3200" dirty="0" smtClean="0">
                <a:solidFill>
                  <a:srgbClr val="FF0000"/>
                </a:solidFill>
                <a:latin typeface="黑体" panose="02010609060101010101" pitchFamily="49" charset="-122"/>
                <a:ea typeface="黑体" panose="02010609060101010101" pitchFamily="49" charset="-122"/>
              </a:rPr>
              <a:t>袭父祖业，有二万余金。</a:t>
            </a:r>
            <a:r>
              <a:rPr lang="zh-CN" altLang="en-US" sz="3200" dirty="0" smtClean="0">
                <a:latin typeface="黑体" panose="02010609060101010101" pitchFamily="49" charset="-122"/>
                <a:ea typeface="黑体" panose="02010609060101010101" pitchFamily="49" charset="-122"/>
              </a:rPr>
              <a:t>素不习治生，性复豪上，遇贫即施，偕文士辈往还，饮酒歌呼穷日夜，</a:t>
            </a:r>
            <a:r>
              <a:rPr lang="zh-CN" altLang="en-US" sz="3200" dirty="0" smtClean="0">
                <a:solidFill>
                  <a:srgbClr val="FF0000"/>
                </a:solidFill>
                <a:latin typeface="黑体" panose="02010609060101010101" pitchFamily="49" charset="-122"/>
                <a:ea typeface="黑体" panose="02010609060101010101" pitchFamily="49" charset="-122"/>
              </a:rPr>
              <a:t>不数年而产尽矣。</a:t>
            </a:r>
            <a:endParaRPr lang="zh-CN" altLang="en-US" sz="3200" dirty="0" smtClean="0">
              <a:solidFill>
                <a:srgbClr val="FF0000"/>
              </a:solidFill>
              <a:latin typeface="黑体" panose="02010609060101010101" pitchFamily="49" charset="-122"/>
              <a:ea typeface="黑体" panose="02010609060101010101" pitchFamily="49" charset="-122"/>
            </a:endParaRPr>
          </a:p>
          <a:p>
            <a:r>
              <a:rPr lang="en-US" sz="3200" dirty="0" smtClean="0">
                <a:latin typeface="黑体" panose="02010609060101010101" pitchFamily="49" charset="-122"/>
                <a:ea typeface="黑体" panose="02010609060101010101" pitchFamily="49" charset="-122"/>
              </a:rPr>
              <a:t>    </a:t>
            </a:r>
            <a:r>
              <a:rPr lang="en-US" sz="3200" dirty="0" err="1" smtClean="0">
                <a:latin typeface="黑体" panose="02010609060101010101" pitchFamily="49" charset="-122"/>
                <a:ea typeface="黑体" panose="02010609060101010101" pitchFamily="49" charset="-122"/>
              </a:rPr>
              <a:t>安徽</a:t>
            </a:r>
            <a:r>
              <a:rPr lang="zh-CN" altLang="en-US" sz="3200" dirty="0" smtClean="0">
                <a:latin typeface="黑体" panose="02010609060101010101" pitchFamily="49" charset="-122"/>
                <a:ea typeface="黑体" panose="02010609060101010101" pitchFamily="49" charset="-122"/>
              </a:rPr>
              <a:t>巡抚赵公国麟闻其名，招之试，才之，以博学鸿词荐，竟不赴廷试，亦自此不应乡举</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为</a:t>
            </a:r>
            <a:r>
              <a:rPr lang="en-US" altLang="zh-CN" sz="3200" dirty="0" smtClean="0">
                <a:latin typeface="黑体" panose="02010609060101010101" pitchFamily="49" charset="-122"/>
                <a:ea typeface="黑体" panose="02010609060101010101" pitchFamily="49" charset="-122"/>
              </a:rPr>
              <a:t>《</a:t>
            </a:r>
            <a:r>
              <a:rPr lang="en-US" sz="3200" dirty="0" err="1" smtClean="0">
                <a:latin typeface="黑体" panose="02010609060101010101" pitchFamily="49" charset="-122"/>
                <a:ea typeface="黑体" panose="02010609060101010101" pitchFamily="49" charset="-122"/>
              </a:rPr>
              <a:t>儒林外史</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五十卷，</a:t>
            </a:r>
            <a:r>
              <a:rPr lang="zh-CN" altLang="en-US" sz="3200" dirty="0" smtClean="0">
                <a:solidFill>
                  <a:srgbClr val="FF0000"/>
                </a:solidFill>
                <a:latin typeface="黑体" panose="02010609060101010101" pitchFamily="49" charset="-122"/>
                <a:ea typeface="黑体" panose="02010609060101010101" pitchFamily="49" charset="-122"/>
              </a:rPr>
              <a:t>穷极文士情态，</a:t>
            </a:r>
            <a:r>
              <a:rPr lang="zh-CN" altLang="en-US" sz="3200" dirty="0" smtClean="0">
                <a:latin typeface="黑体" panose="02010609060101010101" pitchFamily="49" charset="-122"/>
                <a:ea typeface="黑体" panose="02010609060101010101" pitchFamily="49" charset="-122"/>
              </a:rPr>
              <a:t>人争传写之。</a:t>
            </a:r>
            <a:endParaRPr lang="en-US" altLang="zh-CN" sz="3200" dirty="0" smtClean="0">
              <a:latin typeface="黑体" panose="02010609060101010101" pitchFamily="49" charset="-122"/>
              <a:ea typeface="黑体" panose="02010609060101010101" pitchFamily="49" charset="-122"/>
            </a:endParaRPr>
          </a:p>
          <a:p>
            <a:pPr algn="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程晋芳</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文木先生传</a:t>
            </a:r>
            <a:r>
              <a:rPr lang="en-US" altLang="zh-CN" sz="3200"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33217" y="381841"/>
            <a:ext cx="726752" cy="72701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p:cNvSpPr>
            <a:spLocks noGrp="1"/>
          </p:cNvSpPr>
          <p:nvPr>
            <p:ph type="title"/>
          </p:nvPr>
        </p:nvSpPr>
        <p:spPr/>
        <p:txBody>
          <a:bodyPr/>
          <a:lstStyle/>
          <a:p>
            <a:endParaRPr lang="zh-CN" altLang="en-US" dirty="0"/>
          </a:p>
        </p:txBody>
      </p:sp>
      <p:sp>
        <p:nvSpPr>
          <p:cNvPr id="8" name="TextBox 7"/>
          <p:cNvSpPr txBox="1"/>
          <p:nvPr/>
        </p:nvSpPr>
        <p:spPr>
          <a:xfrm>
            <a:off x="838092" y="692184"/>
            <a:ext cx="10524719" cy="5509198"/>
          </a:xfrm>
          <a:prstGeom prst="rect">
            <a:avLst/>
          </a:prstGeom>
          <a:noFill/>
        </p:spPr>
        <p:txBody>
          <a:bodyPr wrap="square" lIns="91438" tIns="45719" rIns="91438" bIns="45719" rtlCol="0">
            <a:spAutoFit/>
          </a:bodyPr>
          <a:lstStyle/>
          <a:p>
            <a:r>
              <a:rPr lang="zh-CN" altLang="en-US" sz="3200" dirty="0" smtClean="0">
                <a:latin typeface="黑体" panose="02010609060101010101" pitchFamily="49" charset="-122"/>
                <a:ea typeface="黑体" panose="02010609060101010101" pitchFamily="49" charset="-122"/>
              </a:rPr>
              <a:t>    </a:t>
            </a:r>
            <a:endParaRPr lang="zh-CN" altLang="en-US" sz="3200" dirty="0" smtClean="0">
              <a:latin typeface="黑体" panose="02010609060101010101" pitchFamily="49" charset="-122"/>
              <a:ea typeface="黑体" panose="02010609060101010101" pitchFamily="49" charset="-122"/>
            </a:endParaRPr>
          </a:p>
          <a:p>
            <a:r>
              <a:rPr lang="zh-CN" altLang="en-US" sz="3200" dirty="0" smtClean="0">
                <a:latin typeface="黑体" panose="02010609060101010101" pitchFamily="49" charset="-122"/>
                <a:ea typeface="黑体" panose="02010609060101010101" pitchFamily="49" charset="-122"/>
              </a:rPr>
              <a:t>    他生长在累代科甲的家族中，他在所谓</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上层人士</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的生活中愤慨地看到官僚的徇私舞弊，豪绅的武断专横，膏粱子弟的平庸昏聩，举业中人的利欲熏心，名士的附庸风雅和清客的招摇撞骗。加上他个人生活由富而贫，就更容易察觉到那批</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上层人土</a:t>
            </a:r>
            <a:r>
              <a:rPr lang="en-US"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的翻云覆雨的嘴脸，腐朽的社会风气。</a:t>
            </a:r>
            <a:endParaRPr lang="en-US" altLang="zh-CN" sz="3200" dirty="0" smtClean="0">
              <a:latin typeface="黑体" panose="02010609060101010101" pitchFamily="49" charset="-122"/>
              <a:ea typeface="黑体" panose="02010609060101010101" pitchFamily="49" charset="-122"/>
            </a:endParaRPr>
          </a:p>
          <a:p>
            <a:r>
              <a:rPr lang="zh-CN" altLang="en-US" sz="3200" dirty="0" smtClean="0">
                <a:solidFill>
                  <a:prstClr val="white"/>
                </a:solidFill>
                <a:latin typeface="黑体" panose="02010609060101010101" pitchFamily="49" charset="-122"/>
                <a:ea typeface="黑体" panose="02010609060101010101" pitchFamily="49" charset="-122"/>
              </a:rPr>
              <a:t>    小说中，吴敬梓塑造了许多受科举制度播弄而失魂落魄的人物形象，锋芒所向并非个别的人，而是</a:t>
            </a:r>
            <a:r>
              <a:rPr lang="zh-CN" altLang="en-US" sz="3200" dirty="0" smtClean="0">
                <a:solidFill>
                  <a:srgbClr val="FF0000"/>
                </a:solidFill>
                <a:latin typeface="黑体" panose="02010609060101010101" pitchFamily="49" charset="-122"/>
                <a:ea typeface="黑体" panose="02010609060101010101" pitchFamily="49" charset="-122"/>
              </a:rPr>
              <a:t>以之为典型，针砭时弊，揭露科举制度对人心灵的毒害，揭露科举制度的荒谬本质。</a:t>
            </a:r>
            <a:endParaRPr lang="zh-CN" altLang="en-US"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tags/tag1.xml><?xml version="1.0" encoding="utf-8"?>
<p:tagLst xmlns:p="http://schemas.openxmlformats.org/presentationml/2006/main">
  <p:tag name="ISPRING_PRESENTATION_TITLE" val="企业员工团队时间管理技能培训课件PPT模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TM04033921[[fn=花纹]]</Template>
  <TotalTime>0</TotalTime>
  <Words>4639</Words>
  <Application>WPS 演示</Application>
  <PresentationFormat>自定义</PresentationFormat>
  <Paragraphs>186</Paragraphs>
  <Slides>26</Slides>
  <Notes>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26</vt:i4>
      </vt:variant>
    </vt:vector>
  </HeadingPairs>
  <TitlesOfParts>
    <vt:vector size="43" baseType="lpstr">
      <vt:lpstr>Arial</vt:lpstr>
      <vt:lpstr>宋体</vt:lpstr>
      <vt:lpstr>Wingdings</vt:lpstr>
      <vt:lpstr>微软雅黑</vt:lpstr>
      <vt:lpstr>黑体</vt:lpstr>
      <vt:lpstr>Times New Roman</vt:lpstr>
      <vt:lpstr>Times New Roman</vt:lpstr>
      <vt:lpstr>Rockwell</vt:lpstr>
      <vt:lpstr>Arial Unicode MS</vt:lpstr>
      <vt:lpstr>Bookman Old Style</vt:lpstr>
      <vt:lpstr>等线</vt:lpstr>
      <vt:lpstr>等线 Light</vt:lpstr>
      <vt:lpstr>Calibri</vt:lpstr>
      <vt:lpstr>Calibri</vt:lpstr>
      <vt:lpstr>Damask</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cp:lastModifiedBy>
  <cp:revision>132</cp:revision>
  <dcterms:created xsi:type="dcterms:W3CDTF">2017-12-18T08:33:00Z</dcterms:created>
  <dcterms:modified xsi:type="dcterms:W3CDTF">2020-04-19T13:32:44Z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