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1"/>
  </p:notesMasterIdLst>
  <p:sldIdLst>
    <p:sldId id="258" r:id="rId2"/>
    <p:sldId id="260" r:id="rId3"/>
    <p:sldId id="281" r:id="rId4"/>
    <p:sldId id="282" r:id="rId5"/>
    <p:sldId id="283" r:id="rId6"/>
    <p:sldId id="284" r:id="rId7"/>
    <p:sldId id="286" r:id="rId8"/>
    <p:sldId id="285" r:id="rId9"/>
    <p:sldId id="287" r:id="rId10"/>
    <p:sldId id="288" r:id="rId11"/>
    <p:sldId id="289" r:id="rId12"/>
    <p:sldId id="290" r:id="rId13"/>
    <p:sldId id="291" r:id="rId14"/>
    <p:sldId id="261" r:id="rId15"/>
    <p:sldId id="262" r:id="rId16"/>
    <p:sldId id="263" r:id="rId17"/>
    <p:sldId id="292" r:id="rId18"/>
    <p:sldId id="265" r:id="rId19"/>
    <p:sldId id="297" r:id="rId20"/>
    <p:sldId id="293" r:id="rId21"/>
    <p:sldId id="298" r:id="rId22"/>
    <p:sldId id="299" r:id="rId23"/>
    <p:sldId id="300" r:id="rId24"/>
    <p:sldId id="301" r:id="rId25"/>
    <p:sldId id="302" r:id="rId26"/>
    <p:sldId id="303" r:id="rId27"/>
    <p:sldId id="304" r:id="rId28"/>
    <p:sldId id="305" r:id="rId29"/>
    <p:sldId id="306" r:id="rId30"/>
    <p:sldId id="307" r:id="rId31"/>
    <p:sldId id="308" r:id="rId32"/>
    <p:sldId id="309" r:id="rId33"/>
    <p:sldId id="294" r:id="rId34"/>
    <p:sldId id="295" r:id="rId35"/>
    <p:sldId id="296" r:id="rId36"/>
    <p:sldId id="310" r:id="rId37"/>
    <p:sldId id="311" r:id="rId38"/>
    <p:sldId id="312" r:id="rId39"/>
    <p:sldId id="313" r:id="rId40"/>
    <p:sldId id="314" r:id="rId41"/>
    <p:sldId id="315" r:id="rId42"/>
    <p:sldId id="316" r:id="rId43"/>
    <p:sldId id="317" r:id="rId44"/>
    <p:sldId id="318" r:id="rId45"/>
    <p:sldId id="322" r:id="rId46"/>
    <p:sldId id="323" r:id="rId47"/>
    <p:sldId id="319" r:id="rId48"/>
    <p:sldId id="320" r:id="rId49"/>
    <p:sldId id="280" r:id="rId50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DD0CF"/>
    <a:srgbClr val="FB9F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7" d="100"/>
          <a:sy n="57" d="100"/>
        </p:scale>
        <p:origin x="342" y="6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ableStyles" Target="tableStyle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9FA27A2-D791-4F11-97F3-B68C3B4BEB7C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14B2490-95D8-46F3-8B98-2BACC0F840F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83129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6234063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14B2490-95D8-46F3-8B98-2BACC0F840F5}" type="slidenum">
              <a:rPr lang="zh-CN" altLang="en-US" smtClean="0"/>
              <a:pPr/>
              <a:t>18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463846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9ED8FD1-97C8-428C-91D0-1F968C1685F9}" type="slidenum">
              <a:rPr lang="zh-CN" altLang="en-US" smtClean="0"/>
              <a:pPr/>
              <a:t>49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835885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02FF99B-BE8F-4193-B162-F2C9AF31D0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5BA76DA8-46CF-4C1F-9076-B895E4CF691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13C27AC-F50C-4670-A6BC-13EB9A7321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DC6A3F8-CD77-46F1-AFD7-51F794C6956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F58891B-4899-41C3-8F6D-391AAF1D03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85729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50E0862-5ACF-4A53-83AF-308572025F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503A107B-B95F-4960-9ECC-05D833CA456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63F601-3520-432B-951C-35F5820B38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DF7A47FD-7C63-47E9-8216-ECA036D9A4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29C577D2-D177-44AD-A75D-A7509029E1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00084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A586C785-8810-4AC1-948D-7B1D18C261D7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D1768D50-7841-4804-9682-D6C7B2E958C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6532799-D02D-47E8-9E0F-F951A6B35EA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906920D-93A0-4ACB-A568-577A5654D2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3699381-8A3C-4B97-B7CF-5DA8AD3E5D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845713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872F5351-8501-41E6-BB4E-CCBAC098E14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4381F0E-A900-4DC9-8CB4-FEC4784243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045A4E42-BBF5-4CF7-9A20-454FD253EF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C638E26-DC0E-4A0F-B979-90D4D126939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13809D1-2CE0-4918-8550-9F23ACE54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79962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AE67FB9-A83C-4705-B25B-27166CEC15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AA60CA1-5DC3-4DFE-832D-22B7A861BC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6778731F-9D42-49E2-8B12-C3BB4FF2374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133724C-56A0-4732-8CC7-B9A1B8077A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015F71FF-A4A7-4104-9DBF-8C71890FADD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57356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CF6755-46EA-495B-B04E-EAFE5E300E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6E471533-538F-4DDD-BA0C-C31FD52BAA3D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1589DBD-E8A2-4103-9C4D-24B0258CEAD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F7A8453B-53DD-4E4E-B9D9-D6918C550D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1CC130BA-06E0-4DF6-B2E0-80BE012204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9F5D320-9579-4DE4-AF71-5690B2C862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9908437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E6D4F1CF-D524-4F46-B11B-7829E4DBC53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136A608D-A8CE-481E-A007-A4F67A1F68F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0B6976A7-523E-469D-8962-0FCF1D6A083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EAAF4A5F-8711-400F-A6BF-55A89D9AB2B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F064113C-D9B7-47E7-90CC-DAD8FDB27E35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4DA9F098-030C-4612-929F-50032FE686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859B1FF7-6C60-4744-BA8D-29CBC8D18E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D6396DF6-6B06-4675-BF1F-AFB5CDC662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90748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69D3E3E-B6AC-4CDC-8C6A-D29637D257E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BA5A8991-33F8-49E9-A650-8ED1CD2601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03CA3E5E-8B9B-423C-BEE4-80BD03F607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4969681B-053F-4FA9-8F2B-28CDCA867D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072620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7E1CE743-4F1F-4FCE-A204-23CE7B8050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50B9E2F7-F24C-4FB4-ADF2-E2102241F1A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2E6FEF61-F61C-40C4-BB9D-C559970326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36607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E87F496-67E6-4B4B-9FF1-55518AA4B6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7A88D7F-6C30-44DD-B432-A3992B0372E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5BB13FC-0A2D-42B6-B88F-B8316BE74BC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0E6D76CD-316E-46C6-AF59-46A774CCCD5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A574798-800E-446D-9B8B-FA912F9F355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5F9D3EE0-3041-4429-AE84-C7E9768189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242854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C581CA3-46DD-4B7D-A736-05C4C66881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1175F121-87B3-49BB-B825-F2F06944D6E3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23CC67A0-CEBD-43D3-A75C-3123E3EED9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C7BF4FA9-361B-40AD-AE86-E45FF1C22F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45AC8AEB-20FA-4085-BBF1-2049B00983E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A79DE813-C7CF-4A37-8E06-6EC6C9B520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87991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B631693A-42BE-4500-924E-4BAF948E99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0AD28833-823F-490C-A683-85011427442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AE589E5F-FB28-4C70-9126-61F7FF61C24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FE0426-742B-4962-B296-843618FE187D}" type="datetimeFigureOut">
              <a:rPr lang="zh-CN" altLang="en-US" smtClean="0"/>
              <a:pPr/>
              <a:t>2020/3/29</a:t>
            </a:fld>
            <a:endParaRPr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B10A4948-1BD8-42EF-9CFD-C374BD619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B626B7E4-B13B-427D-A0D2-C5BF7954470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8FFCB8-20CF-4878-8008-8F78B917B5D8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856016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8.jpg"/><Relationship Id="rId4" Type="http://schemas.openxmlformats.org/officeDocument/2006/relationships/image" Target="../media/image7.jpe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png"/><Relationship Id="rId4" Type="http://schemas.openxmlformats.org/officeDocument/2006/relationships/slide" Target="slide14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D05E47C-EC0C-4AFA-9763-BBDC15A593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46"/>
          <a:stretch/>
        </p:blipFill>
        <p:spPr>
          <a:xfrm>
            <a:off x="-1164855" y="759915"/>
            <a:ext cx="6934200" cy="398988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1ADDCD0-7DD1-4F2F-BF2E-D9860848B05B}"/>
              </a:ext>
            </a:extLst>
          </p:cNvPr>
          <p:cNvSpPr txBox="1"/>
          <p:nvPr/>
        </p:nvSpPr>
        <p:spPr>
          <a:xfrm>
            <a:off x="4274186" y="2010601"/>
            <a:ext cx="455591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7200" noProof="1">
                <a:solidFill>
                  <a:srgbClr val="3A936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爱莲说</a:t>
            </a:r>
            <a:endParaRPr lang="en-US" altLang="zh-CN" sz="7200" noProof="1">
              <a:solidFill>
                <a:srgbClr val="3A936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auto"/>
            <a:r>
              <a:rPr lang="zh-CN" altLang="en-US" sz="4400" noProof="1">
                <a:solidFill>
                  <a:srgbClr val="51535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 周敦颐</a:t>
            </a:r>
            <a:endParaRPr lang="zh-CN" altLang="en-US" sz="440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圆角矩形 10">
            <a:extLst>
              <a:ext uri="{FF2B5EF4-FFF2-40B4-BE49-F238E27FC236}">
                <a16:creationId xmlns:a16="http://schemas.microsoft.com/office/drawing/2014/main" id="{44F3A365-DDBD-45CD-915D-5B56F76E959F}"/>
              </a:ext>
            </a:extLst>
          </p:cNvPr>
          <p:cNvSpPr/>
          <p:nvPr/>
        </p:nvSpPr>
        <p:spPr>
          <a:xfrm>
            <a:off x="4274185" y="4066198"/>
            <a:ext cx="4555916" cy="546316"/>
          </a:xfrm>
          <a:prstGeom prst="roundRect">
            <a:avLst>
              <a:gd name="adj" fmla="val 50000"/>
            </a:avLst>
          </a:prstGeom>
          <a:solidFill>
            <a:srgbClr val="3A9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7C50032-BACA-4951-91EB-C442740BD52E}"/>
              </a:ext>
            </a:extLst>
          </p:cNvPr>
          <p:cNvCxnSpPr/>
          <p:nvPr/>
        </p:nvCxnSpPr>
        <p:spPr>
          <a:xfrm>
            <a:off x="952500" y="4749800"/>
            <a:ext cx="10101865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28456916-C155-45F1-99A9-34D90D7E00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10521797" y="1747273"/>
            <a:ext cx="1065134" cy="10858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32643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1DA5C298-06F6-4A01-B51A-6E361C6740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515FF6EB-67F6-4A3D-8587-127568374F28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3C744E35-73D0-419B-B3A1-A5B90DF88792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疏通文意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6C5985C-9C1E-4FA8-BA3A-43D41E02470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CF214E6F-2D94-4A1C-9A90-743D6F359920}"/>
              </a:ext>
            </a:extLst>
          </p:cNvPr>
          <p:cNvSpPr/>
          <p:nvPr/>
        </p:nvSpPr>
        <p:spPr>
          <a:xfrm>
            <a:off x="1373226" y="1558083"/>
            <a:ext cx="88734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水陆草木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花，可爱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蕃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。晋陶渊明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爱菊。自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李唐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来，世人甚爱牡丹。</a:t>
            </a:r>
            <a:endParaRPr lang="zh-CN" altLang="en-US" sz="28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30C6B9E-9629-42C4-8FEA-59E0B9ECF2FE}"/>
              </a:ext>
            </a:extLst>
          </p:cNvPr>
          <p:cNvSpPr/>
          <p:nvPr/>
        </p:nvSpPr>
        <p:spPr>
          <a:xfrm>
            <a:off x="3574121" y="853328"/>
            <a:ext cx="40327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1227407-9A03-49AB-8555-D8BE54DCD40B}"/>
              </a:ext>
            </a:extLst>
          </p:cNvPr>
          <p:cNvSpPr/>
          <p:nvPr/>
        </p:nvSpPr>
        <p:spPr>
          <a:xfrm>
            <a:off x="4527243" y="227260"/>
            <a:ext cx="1156840" cy="1200329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代词，指人或事物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2EFF698-161F-40FF-BD05-8CCE43F4DC6E}"/>
              </a:ext>
            </a:extLst>
          </p:cNvPr>
          <p:cNvSpPr/>
          <p:nvPr/>
        </p:nvSpPr>
        <p:spPr>
          <a:xfrm>
            <a:off x="5745378" y="965924"/>
            <a:ext cx="49115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2234A8E9-D5C3-4D15-BC98-21341EC1AC5F}"/>
              </a:ext>
            </a:extLst>
          </p:cNvPr>
          <p:cNvSpPr/>
          <p:nvPr/>
        </p:nvSpPr>
        <p:spPr>
          <a:xfrm>
            <a:off x="6460006" y="1000781"/>
            <a:ext cx="403271" cy="461665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F076E348-F357-40F0-BD1A-C8F408F6804D}"/>
              </a:ext>
            </a:extLst>
          </p:cNvPr>
          <p:cNvSpPr/>
          <p:nvPr/>
        </p:nvSpPr>
        <p:spPr>
          <a:xfrm>
            <a:off x="7994641" y="491493"/>
            <a:ext cx="932942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只，唯独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00887B5-6B5A-47E4-8440-1A91341F29D6}"/>
              </a:ext>
            </a:extLst>
          </p:cNvPr>
          <p:cNvSpPr/>
          <p:nvPr/>
        </p:nvSpPr>
        <p:spPr>
          <a:xfrm>
            <a:off x="778520" y="1110019"/>
            <a:ext cx="800219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唐朝</a:t>
            </a:r>
          </a:p>
        </p:txBody>
      </p: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E3E901FF-6CE7-46A8-8CC0-623CE2A7EEAC}"/>
              </a:ext>
            </a:extLst>
          </p:cNvPr>
          <p:cNvCxnSpPr/>
          <p:nvPr/>
        </p:nvCxnSpPr>
        <p:spPr>
          <a:xfrm>
            <a:off x="1578739" y="1571684"/>
            <a:ext cx="268349" cy="463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CF200335-C0A5-487D-AEF6-6E7600D04A05}"/>
              </a:ext>
            </a:extLst>
          </p:cNvPr>
          <p:cNvCxnSpPr/>
          <p:nvPr/>
        </p:nvCxnSpPr>
        <p:spPr>
          <a:xfrm>
            <a:off x="5286181" y="1115677"/>
            <a:ext cx="268349" cy="463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8A252360-26B6-4ECA-BE7C-ED44A905AB8B}"/>
              </a:ext>
            </a:extLst>
          </p:cNvPr>
          <p:cNvCxnSpPr>
            <a:cxnSpLocks/>
          </p:cNvCxnSpPr>
          <p:nvPr/>
        </p:nvCxnSpPr>
        <p:spPr>
          <a:xfrm flipH="1">
            <a:off x="6416998" y="1295967"/>
            <a:ext cx="113232" cy="3329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箭头连接符 19">
            <a:extLst>
              <a:ext uri="{FF2B5EF4-FFF2-40B4-BE49-F238E27FC236}">
                <a16:creationId xmlns:a16="http://schemas.microsoft.com/office/drawing/2014/main" id="{9DEFBFA5-5B90-470C-908C-4997666F4875}"/>
              </a:ext>
            </a:extLst>
          </p:cNvPr>
          <p:cNvCxnSpPr>
            <a:cxnSpLocks/>
          </p:cNvCxnSpPr>
          <p:nvPr/>
        </p:nvCxnSpPr>
        <p:spPr>
          <a:xfrm>
            <a:off x="5929148" y="1326357"/>
            <a:ext cx="16321" cy="330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箭头连接符 21">
            <a:extLst>
              <a:ext uri="{FF2B5EF4-FFF2-40B4-BE49-F238E27FC236}">
                <a16:creationId xmlns:a16="http://schemas.microsoft.com/office/drawing/2014/main" id="{D3939229-DC9B-4EC4-9F56-822A0027FA06}"/>
              </a:ext>
            </a:extLst>
          </p:cNvPr>
          <p:cNvCxnSpPr>
            <a:cxnSpLocks/>
          </p:cNvCxnSpPr>
          <p:nvPr/>
        </p:nvCxnSpPr>
        <p:spPr>
          <a:xfrm>
            <a:off x="3801204" y="1258929"/>
            <a:ext cx="16321" cy="330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箭头连接符 22">
            <a:extLst>
              <a:ext uri="{FF2B5EF4-FFF2-40B4-BE49-F238E27FC236}">
                <a16:creationId xmlns:a16="http://schemas.microsoft.com/office/drawing/2014/main" id="{42FF8786-9006-41B1-BD64-FA2D426CB127}"/>
              </a:ext>
            </a:extLst>
          </p:cNvPr>
          <p:cNvCxnSpPr>
            <a:cxnSpLocks/>
          </p:cNvCxnSpPr>
          <p:nvPr/>
        </p:nvCxnSpPr>
        <p:spPr>
          <a:xfrm>
            <a:off x="8337835" y="1258929"/>
            <a:ext cx="1" cy="330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矩形 25">
            <a:extLst>
              <a:ext uri="{FF2B5EF4-FFF2-40B4-BE49-F238E27FC236}">
                <a16:creationId xmlns:a16="http://schemas.microsoft.com/office/drawing/2014/main" id="{79B86602-F461-4335-95A9-416C1645E936}"/>
              </a:ext>
            </a:extLst>
          </p:cNvPr>
          <p:cNvSpPr/>
          <p:nvPr/>
        </p:nvSpPr>
        <p:spPr>
          <a:xfrm>
            <a:off x="877181" y="2816793"/>
            <a:ext cx="493276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积累</a:t>
            </a:r>
            <a:r>
              <a:rPr lang="en-US" altLang="zh-CN" sz="32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：虚词“之”的用法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062CE1D5-5AE2-4D3A-8CD4-A036EEED9F3A}"/>
              </a:ext>
            </a:extLst>
          </p:cNvPr>
          <p:cNvSpPr/>
          <p:nvPr/>
        </p:nvSpPr>
        <p:spPr>
          <a:xfrm>
            <a:off x="1709770" y="3489984"/>
            <a:ext cx="9138475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①代词②结构助词“的”③标明前置宾语④主谓之间，取消句子独立性⑤助词，无义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9205BDA4-6C08-4DFF-AA4C-039C8FEC97C0}"/>
              </a:ext>
            </a:extLst>
          </p:cNvPr>
          <p:cNvSpPr/>
          <p:nvPr/>
        </p:nvSpPr>
        <p:spPr>
          <a:xfrm>
            <a:off x="855807" y="4733712"/>
            <a:ext cx="469872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积累：一义多词：“只”</a:t>
            </a: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6E03C025-E87F-4701-9CD1-AA3833F0BC51}"/>
              </a:ext>
            </a:extLst>
          </p:cNvPr>
          <p:cNvSpPr/>
          <p:nvPr/>
        </p:nvSpPr>
        <p:spPr>
          <a:xfrm>
            <a:off x="1709770" y="5481452"/>
            <a:ext cx="369203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①独  ②惟  ③但  ④唯</a:t>
            </a:r>
          </a:p>
        </p:txBody>
      </p:sp>
    </p:spTree>
    <p:extLst>
      <p:ext uri="{BB962C8B-B14F-4D97-AF65-F5344CB8AC3E}">
        <p14:creationId xmlns:p14="http://schemas.microsoft.com/office/powerpoint/2010/main" val="1470238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2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26" grpId="0"/>
      <p:bldP spid="2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EE4C1F87-B77B-44CC-AC39-A64AEBDC2241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5DE62557-571B-451A-9C23-17F9D56AF9A3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疏通文意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546E63-BDCE-4590-AC10-2EC359E9021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64C283FA-BD6E-41E3-B01B-4F6AD349C8E1}"/>
              </a:ext>
            </a:extLst>
          </p:cNvPr>
          <p:cNvSpPr/>
          <p:nvPr/>
        </p:nvSpPr>
        <p:spPr>
          <a:xfrm>
            <a:off x="1373226" y="1558083"/>
            <a:ext cx="88734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水陆草木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花，可爱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蕃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。晋陶渊明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爱菊。自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李唐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来，世人甚爱牡丹。</a:t>
            </a:r>
            <a:endParaRPr lang="zh-CN" altLang="en-US" sz="2800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DED3212-4554-42B4-84DC-990B6852039C}"/>
              </a:ext>
            </a:extLst>
          </p:cNvPr>
          <p:cNvSpPr/>
          <p:nvPr/>
        </p:nvSpPr>
        <p:spPr>
          <a:xfrm>
            <a:off x="3574121" y="853328"/>
            <a:ext cx="403271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35DEAD9-9014-4B69-AB25-AB2B0842305F}"/>
              </a:ext>
            </a:extLst>
          </p:cNvPr>
          <p:cNvSpPr/>
          <p:nvPr/>
        </p:nvSpPr>
        <p:spPr>
          <a:xfrm>
            <a:off x="4527243" y="227260"/>
            <a:ext cx="1156840" cy="1200329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代词，指人或事物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6D89CE48-F437-45E5-B6FC-A9A59D247235}"/>
              </a:ext>
            </a:extLst>
          </p:cNvPr>
          <p:cNvSpPr/>
          <p:nvPr/>
        </p:nvSpPr>
        <p:spPr>
          <a:xfrm>
            <a:off x="5745378" y="965924"/>
            <a:ext cx="491157" cy="461665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很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9BB9BB0-7310-4FCD-9DC2-9C4169BA0E17}"/>
              </a:ext>
            </a:extLst>
          </p:cNvPr>
          <p:cNvSpPr/>
          <p:nvPr/>
        </p:nvSpPr>
        <p:spPr>
          <a:xfrm>
            <a:off x="6460006" y="1000781"/>
            <a:ext cx="403271" cy="461665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多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2D5B024A-FA54-419E-AE47-EF1B8D248D26}"/>
              </a:ext>
            </a:extLst>
          </p:cNvPr>
          <p:cNvSpPr/>
          <p:nvPr/>
        </p:nvSpPr>
        <p:spPr>
          <a:xfrm>
            <a:off x="7994641" y="491493"/>
            <a:ext cx="932942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只，唯独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671EADA8-19BC-410E-90C4-95B49369421C}"/>
              </a:ext>
            </a:extLst>
          </p:cNvPr>
          <p:cNvSpPr/>
          <p:nvPr/>
        </p:nvSpPr>
        <p:spPr>
          <a:xfrm>
            <a:off x="778520" y="1110019"/>
            <a:ext cx="800219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唐朝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9860FA8B-E186-40AF-97B0-56F6690B273A}"/>
              </a:ext>
            </a:extLst>
          </p:cNvPr>
          <p:cNvCxnSpPr/>
          <p:nvPr/>
        </p:nvCxnSpPr>
        <p:spPr>
          <a:xfrm>
            <a:off x="1578739" y="1571684"/>
            <a:ext cx="268349" cy="463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5FB3C061-B998-4137-945F-CA94E51A4F61}"/>
              </a:ext>
            </a:extLst>
          </p:cNvPr>
          <p:cNvCxnSpPr/>
          <p:nvPr/>
        </p:nvCxnSpPr>
        <p:spPr>
          <a:xfrm>
            <a:off x="5286181" y="1115677"/>
            <a:ext cx="268349" cy="46345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箭头连接符 13">
            <a:extLst>
              <a:ext uri="{FF2B5EF4-FFF2-40B4-BE49-F238E27FC236}">
                <a16:creationId xmlns:a16="http://schemas.microsoft.com/office/drawing/2014/main" id="{7EB936DB-84EA-45AA-8E7C-C3C9A86EED73}"/>
              </a:ext>
            </a:extLst>
          </p:cNvPr>
          <p:cNvCxnSpPr>
            <a:cxnSpLocks/>
          </p:cNvCxnSpPr>
          <p:nvPr/>
        </p:nvCxnSpPr>
        <p:spPr>
          <a:xfrm flipH="1">
            <a:off x="6416998" y="1295967"/>
            <a:ext cx="113232" cy="33295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箭头连接符 14">
            <a:extLst>
              <a:ext uri="{FF2B5EF4-FFF2-40B4-BE49-F238E27FC236}">
                <a16:creationId xmlns:a16="http://schemas.microsoft.com/office/drawing/2014/main" id="{1B9B0169-9484-4345-BEBA-94490029B78D}"/>
              </a:ext>
            </a:extLst>
          </p:cNvPr>
          <p:cNvCxnSpPr>
            <a:cxnSpLocks/>
          </p:cNvCxnSpPr>
          <p:nvPr/>
        </p:nvCxnSpPr>
        <p:spPr>
          <a:xfrm>
            <a:off x="5929148" y="1326357"/>
            <a:ext cx="16321" cy="330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箭头连接符 15">
            <a:extLst>
              <a:ext uri="{FF2B5EF4-FFF2-40B4-BE49-F238E27FC236}">
                <a16:creationId xmlns:a16="http://schemas.microsoft.com/office/drawing/2014/main" id="{9A2DFF95-9CEE-46F4-901F-83DF4879C8C6}"/>
              </a:ext>
            </a:extLst>
          </p:cNvPr>
          <p:cNvCxnSpPr>
            <a:cxnSpLocks/>
          </p:cNvCxnSpPr>
          <p:nvPr/>
        </p:nvCxnSpPr>
        <p:spPr>
          <a:xfrm>
            <a:off x="3801204" y="1258929"/>
            <a:ext cx="16321" cy="330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箭头连接符 16">
            <a:extLst>
              <a:ext uri="{FF2B5EF4-FFF2-40B4-BE49-F238E27FC236}">
                <a16:creationId xmlns:a16="http://schemas.microsoft.com/office/drawing/2014/main" id="{734AB34D-C323-420F-99D5-BD13985AE1CC}"/>
              </a:ext>
            </a:extLst>
          </p:cNvPr>
          <p:cNvCxnSpPr>
            <a:cxnSpLocks/>
          </p:cNvCxnSpPr>
          <p:nvPr/>
        </p:nvCxnSpPr>
        <p:spPr>
          <a:xfrm>
            <a:off x="8337835" y="1258929"/>
            <a:ext cx="1" cy="3304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矩形 17">
            <a:extLst>
              <a:ext uri="{FF2B5EF4-FFF2-40B4-BE49-F238E27FC236}">
                <a16:creationId xmlns:a16="http://schemas.microsoft.com/office/drawing/2014/main" id="{8C11A511-EAE3-4594-A3A0-FF933A05126D}"/>
              </a:ext>
            </a:extLst>
          </p:cNvPr>
          <p:cNvSpPr/>
          <p:nvPr/>
        </p:nvSpPr>
        <p:spPr>
          <a:xfrm>
            <a:off x="957050" y="2612888"/>
            <a:ext cx="10558969" cy="17781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译文：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水上、地上各种草木的花，可爱的有很多。晋朝的陶渊明唯独喜欢菊花。自唐朝以来，世人很喜欢牡丹。</a:t>
            </a:r>
          </a:p>
        </p:txBody>
      </p:sp>
      <p:pic>
        <p:nvPicPr>
          <p:cNvPr id="19" name="图片 18">
            <a:extLst>
              <a:ext uri="{FF2B5EF4-FFF2-40B4-BE49-F238E27FC236}">
                <a16:creationId xmlns:a16="http://schemas.microsoft.com/office/drawing/2014/main" id="{D27A096B-477C-4430-9CE2-FD94743B82E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271870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2C6B523F-A508-4CF8-BA0F-82B8F1773725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02E61B70-263C-467A-AC70-526F9CC90431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疏通文意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C470ADE4-78A9-445B-AD68-DE51C0A09A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CF593146-DDCB-4AAF-8191-7D3391733E7D}"/>
              </a:ext>
            </a:extLst>
          </p:cNvPr>
          <p:cNvSpPr/>
          <p:nvPr/>
        </p:nvSpPr>
        <p:spPr>
          <a:xfrm>
            <a:off x="1373226" y="1558083"/>
            <a:ext cx="8873433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水陆草木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花，可爱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者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甚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蕃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。晋陶渊明</a:t>
            </a:r>
            <a:r>
              <a:rPr lang="zh-CN" altLang="en-US" sz="2800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爱菊。自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李唐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来，世人甚爱牡丹。</a:t>
            </a:r>
            <a:endParaRPr lang="zh-CN" altLang="en-US" sz="2800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A95E4C7E-BE74-4650-9E15-E93B7F9A71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19" name="矩形 18">
            <a:extLst>
              <a:ext uri="{FF2B5EF4-FFF2-40B4-BE49-F238E27FC236}">
                <a16:creationId xmlns:a16="http://schemas.microsoft.com/office/drawing/2014/main" id="{0633B8A9-51C2-4A85-8E67-36D8A96623F7}"/>
              </a:ext>
            </a:extLst>
          </p:cNvPr>
          <p:cNvSpPr/>
          <p:nvPr/>
        </p:nvSpPr>
        <p:spPr>
          <a:xfrm>
            <a:off x="971433" y="3054054"/>
            <a:ext cx="9865179" cy="23809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检测翻译：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水上、地上各种草木（   ）花，可爱的（      ）。晋朝的陶渊明（   ）喜欢菊花。自（      ）以来，世人很喜欢牡丹。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28C1676E-1D08-4A42-9FA3-4AD3040ACD52}"/>
              </a:ext>
            </a:extLst>
          </p:cNvPr>
          <p:cNvSpPr/>
          <p:nvPr/>
        </p:nvSpPr>
        <p:spPr>
          <a:xfrm>
            <a:off x="7359661" y="42445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唐朝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9E6EB2F2-2B46-4EA8-B0D1-8233DE53877E}"/>
              </a:ext>
            </a:extLst>
          </p:cNvPr>
          <p:cNvSpPr/>
          <p:nvPr/>
        </p:nvSpPr>
        <p:spPr>
          <a:xfrm>
            <a:off x="5886542" y="3730121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</a:t>
            </a:r>
            <a:endParaRPr lang="zh-CN" altLang="en-US" sz="2800" dirty="0"/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7213B83-D8B3-44AF-A7DF-E29F1404B430}"/>
              </a:ext>
            </a:extLst>
          </p:cNvPr>
          <p:cNvSpPr/>
          <p:nvPr/>
        </p:nvSpPr>
        <p:spPr>
          <a:xfrm>
            <a:off x="9098136" y="3685258"/>
            <a:ext cx="902811" cy="95410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很多</a:t>
            </a:r>
            <a:endParaRPr lang="zh-CN" altLang="en-US" sz="2800" dirty="0"/>
          </a:p>
          <a:p>
            <a:endParaRPr lang="zh-CN" altLang="en-US" sz="2800" dirty="0"/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18AC2CFC-9B04-4094-93B3-CAEDEC0C3636}"/>
              </a:ext>
            </a:extLst>
          </p:cNvPr>
          <p:cNvSpPr/>
          <p:nvPr/>
        </p:nvSpPr>
        <p:spPr>
          <a:xfrm>
            <a:off x="3786490" y="4253341"/>
            <a:ext cx="5107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只</a:t>
            </a:r>
            <a:endParaRPr lang="zh-CN" altLang="en-US" sz="2800" dirty="0"/>
          </a:p>
        </p:txBody>
      </p:sp>
    </p:spTree>
    <p:extLst>
      <p:ext uri="{BB962C8B-B14F-4D97-AF65-F5344CB8AC3E}">
        <p14:creationId xmlns:p14="http://schemas.microsoft.com/office/powerpoint/2010/main" val="139544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9BE78BA4-39EF-473A-8549-9FE1B25B83E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CA411887-3266-409C-B703-FCDC2D197B48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疏通文意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D337BF2-301D-4D5C-B67E-D2EAB83FE3A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5EBA452E-3623-46A1-921B-E8B78784193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0507" y="0"/>
            <a:ext cx="1351940" cy="8533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3B6A9280-B72D-409C-844E-4BAA36215E9F}"/>
              </a:ext>
            </a:extLst>
          </p:cNvPr>
          <p:cNvSpPr/>
          <p:nvPr/>
        </p:nvSpPr>
        <p:spPr>
          <a:xfrm>
            <a:off x="1537266" y="1268826"/>
            <a:ext cx="9234446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予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独爱莲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出淤泥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濯清涟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妖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外直，不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蔓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枝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，香远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亭亭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，可远观而不可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亵玩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5DD5F64-FC2B-4C97-8B5F-9EE7C8D46E4F}"/>
              </a:ext>
            </a:extLst>
          </p:cNvPr>
          <p:cNvSpPr/>
          <p:nvPr/>
        </p:nvSpPr>
        <p:spPr>
          <a:xfrm>
            <a:off x="3250158" y="451696"/>
            <a:ext cx="1718994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主谓之间    取独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AE96BBA5-4A01-46F8-94D7-EE37B0C4731A}"/>
              </a:ext>
            </a:extLst>
          </p:cNvPr>
          <p:cNvSpPr/>
          <p:nvPr/>
        </p:nvSpPr>
        <p:spPr>
          <a:xfrm>
            <a:off x="3946924" y="2443235"/>
            <a:ext cx="678866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16B4F67D-F14B-4A74-88BC-100617A3DF6C}"/>
              </a:ext>
            </a:extLst>
          </p:cNvPr>
          <p:cNvSpPr/>
          <p:nvPr/>
        </p:nvSpPr>
        <p:spPr>
          <a:xfrm>
            <a:off x="5461595" y="426664"/>
            <a:ext cx="1283358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沾染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（污秽）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F2889B0-FD43-479D-97B1-5875B7EC8E4E}"/>
              </a:ext>
            </a:extLst>
          </p:cNvPr>
          <p:cNvSpPr/>
          <p:nvPr/>
        </p:nvSpPr>
        <p:spPr>
          <a:xfrm>
            <a:off x="6814014" y="791031"/>
            <a:ext cx="492443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洗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3EDFB6B-5EF8-4D69-8A79-6C1E46697D8C}"/>
              </a:ext>
            </a:extLst>
          </p:cNvPr>
          <p:cNvSpPr/>
          <p:nvPr/>
        </p:nvSpPr>
        <p:spPr>
          <a:xfrm>
            <a:off x="7375518" y="444763"/>
            <a:ext cx="494913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清水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CA8F0031-8DCF-4998-A895-DE57D63C7042}"/>
              </a:ext>
            </a:extLst>
          </p:cNvPr>
          <p:cNvSpPr/>
          <p:nvPr/>
        </p:nvSpPr>
        <p:spPr>
          <a:xfrm>
            <a:off x="8239071" y="444763"/>
            <a:ext cx="800219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过分艳丽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48D9942-71F5-498E-9B18-0B81ABE3FCB9}"/>
              </a:ext>
            </a:extLst>
          </p:cNvPr>
          <p:cNvSpPr/>
          <p:nvPr/>
        </p:nvSpPr>
        <p:spPr>
          <a:xfrm>
            <a:off x="9407930" y="799096"/>
            <a:ext cx="800219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贯通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33045F4B-2ABE-47A4-B63C-9B4DEAFBFB08}"/>
              </a:ext>
            </a:extLst>
          </p:cNvPr>
          <p:cNvSpPr/>
          <p:nvPr/>
        </p:nvSpPr>
        <p:spPr>
          <a:xfrm>
            <a:off x="4909775" y="2461017"/>
            <a:ext cx="1274904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耸立的样子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3CE644C-FE5D-4A98-873D-36D9C79ABE24}"/>
              </a:ext>
            </a:extLst>
          </p:cNvPr>
          <p:cNvSpPr/>
          <p:nvPr/>
        </p:nvSpPr>
        <p:spPr>
          <a:xfrm>
            <a:off x="6260016" y="2506343"/>
            <a:ext cx="800219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树立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5BBB083B-036A-4205-92CA-CE58292C6E23}"/>
              </a:ext>
            </a:extLst>
          </p:cNvPr>
          <p:cNvSpPr/>
          <p:nvPr/>
        </p:nvSpPr>
        <p:spPr>
          <a:xfrm>
            <a:off x="8485812" y="2507184"/>
            <a:ext cx="2644453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亵玩，靠近玩弄。亵，亲近而不庄重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FE55D25-30CB-4987-A25D-F50B7DB57D5E}"/>
              </a:ext>
            </a:extLst>
          </p:cNvPr>
          <p:cNvSpPr/>
          <p:nvPr/>
        </p:nvSpPr>
        <p:spPr>
          <a:xfrm>
            <a:off x="1554532" y="1051860"/>
            <a:ext cx="492443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</a:p>
        </p:txBody>
      </p: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21D08EEA-5701-4A82-8D9A-44976A79BEDE}"/>
              </a:ext>
            </a:extLst>
          </p:cNvPr>
          <p:cNvCxnSpPr/>
          <p:nvPr/>
        </p:nvCxnSpPr>
        <p:spPr>
          <a:xfrm>
            <a:off x="2046975" y="1411941"/>
            <a:ext cx="348753" cy="1015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52B0F0C6-044A-4F85-BEB5-8627298FBCC1}"/>
              </a:ext>
            </a:extLst>
          </p:cNvPr>
          <p:cNvCxnSpPr>
            <a:cxnSpLocks/>
          </p:cNvCxnSpPr>
          <p:nvPr/>
        </p:nvCxnSpPr>
        <p:spPr>
          <a:xfrm flipH="1">
            <a:off x="3946924" y="1160045"/>
            <a:ext cx="162731" cy="2518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9B14F179-4EA7-421F-A033-78A9906EFF13}"/>
              </a:ext>
            </a:extLst>
          </p:cNvPr>
          <p:cNvCxnSpPr>
            <a:cxnSpLocks/>
          </p:cNvCxnSpPr>
          <p:nvPr/>
        </p:nvCxnSpPr>
        <p:spPr>
          <a:xfrm>
            <a:off x="6260017" y="1252696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5926609F-788D-49A3-8D70-19599DC59786}"/>
              </a:ext>
            </a:extLst>
          </p:cNvPr>
          <p:cNvCxnSpPr>
            <a:cxnSpLocks/>
          </p:cNvCxnSpPr>
          <p:nvPr/>
        </p:nvCxnSpPr>
        <p:spPr>
          <a:xfrm flipH="1">
            <a:off x="6814014" y="1122281"/>
            <a:ext cx="246221" cy="2896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直接连接符 29">
            <a:extLst>
              <a:ext uri="{FF2B5EF4-FFF2-40B4-BE49-F238E27FC236}">
                <a16:creationId xmlns:a16="http://schemas.microsoft.com/office/drawing/2014/main" id="{0980FF2A-C006-40F0-8360-6AE52C7A12E3}"/>
              </a:ext>
            </a:extLst>
          </p:cNvPr>
          <p:cNvCxnSpPr>
            <a:cxnSpLocks/>
          </p:cNvCxnSpPr>
          <p:nvPr/>
        </p:nvCxnSpPr>
        <p:spPr>
          <a:xfrm flipH="1">
            <a:off x="7375518" y="1151112"/>
            <a:ext cx="247456" cy="3116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582B3493-B2E9-440C-8BAA-1AAE76B1C9EE}"/>
              </a:ext>
            </a:extLst>
          </p:cNvPr>
          <p:cNvCxnSpPr>
            <a:cxnSpLocks/>
          </p:cNvCxnSpPr>
          <p:nvPr/>
        </p:nvCxnSpPr>
        <p:spPr>
          <a:xfrm>
            <a:off x="8639180" y="1176507"/>
            <a:ext cx="0" cy="2354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5" name="直接连接符 34">
            <a:extLst>
              <a:ext uri="{FF2B5EF4-FFF2-40B4-BE49-F238E27FC236}">
                <a16:creationId xmlns:a16="http://schemas.microsoft.com/office/drawing/2014/main" id="{33123373-FB7A-46D7-B326-908219C7783E}"/>
              </a:ext>
            </a:extLst>
          </p:cNvPr>
          <p:cNvCxnSpPr>
            <a:cxnSpLocks/>
          </p:cNvCxnSpPr>
          <p:nvPr/>
        </p:nvCxnSpPr>
        <p:spPr>
          <a:xfrm flipH="1">
            <a:off x="9641541" y="1201904"/>
            <a:ext cx="151220" cy="1812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:a16="http://schemas.microsoft.com/office/drawing/2014/main" id="{D1F53A93-FD33-4CBA-BD52-F5A677076462}"/>
              </a:ext>
            </a:extLst>
          </p:cNvPr>
          <p:cNvCxnSpPr>
            <a:cxnSpLocks/>
          </p:cNvCxnSpPr>
          <p:nvPr/>
        </p:nvCxnSpPr>
        <p:spPr>
          <a:xfrm>
            <a:off x="4286357" y="2296485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:a16="http://schemas.microsoft.com/office/drawing/2014/main" id="{FC799D09-24D3-4213-B107-A6CD50AF4B5E}"/>
              </a:ext>
            </a:extLst>
          </p:cNvPr>
          <p:cNvCxnSpPr>
            <a:cxnSpLocks/>
          </p:cNvCxnSpPr>
          <p:nvPr/>
        </p:nvCxnSpPr>
        <p:spPr>
          <a:xfrm>
            <a:off x="5558844" y="2312820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4C366C94-B8F0-42C7-A08B-47E05927E802}"/>
              </a:ext>
            </a:extLst>
          </p:cNvPr>
          <p:cNvCxnSpPr>
            <a:cxnSpLocks/>
          </p:cNvCxnSpPr>
          <p:nvPr/>
        </p:nvCxnSpPr>
        <p:spPr>
          <a:xfrm>
            <a:off x="6658295" y="2360042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:a16="http://schemas.microsoft.com/office/drawing/2014/main" id="{1F70A39D-CBEA-4642-874B-993D55712C60}"/>
              </a:ext>
            </a:extLst>
          </p:cNvPr>
          <p:cNvCxnSpPr>
            <a:cxnSpLocks/>
          </p:cNvCxnSpPr>
          <p:nvPr/>
        </p:nvCxnSpPr>
        <p:spPr>
          <a:xfrm>
            <a:off x="9653158" y="2312820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41" name="矩形 40">
            <a:extLst>
              <a:ext uri="{FF2B5EF4-FFF2-40B4-BE49-F238E27FC236}">
                <a16:creationId xmlns:a16="http://schemas.microsoft.com/office/drawing/2014/main" id="{0A88FFBC-32EB-4E82-A9DF-89C850E396F9}"/>
              </a:ext>
            </a:extLst>
          </p:cNvPr>
          <p:cNvSpPr/>
          <p:nvPr/>
        </p:nvSpPr>
        <p:spPr>
          <a:xfrm>
            <a:off x="744342" y="3327684"/>
            <a:ext cx="468269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重点积累</a:t>
            </a:r>
            <a:r>
              <a:rPr lang="en-US" altLang="zh-CN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1——</a:t>
            </a: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常用人称代词</a:t>
            </a:r>
          </a:p>
        </p:txBody>
      </p:sp>
      <p:sp>
        <p:nvSpPr>
          <p:cNvPr id="42" name="矩形 41">
            <a:extLst>
              <a:ext uri="{FF2B5EF4-FFF2-40B4-BE49-F238E27FC236}">
                <a16:creationId xmlns:a16="http://schemas.microsoft.com/office/drawing/2014/main" id="{89D3D4EE-FD34-4C94-B6F3-3C84B55EFA31}"/>
              </a:ext>
            </a:extLst>
          </p:cNvPr>
          <p:cNvSpPr/>
          <p:nvPr/>
        </p:nvSpPr>
        <p:spPr>
          <a:xfrm>
            <a:off x="719599" y="3848128"/>
            <a:ext cx="10561779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第一人称：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“予” “吾” “孤” 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“余”等。</a:t>
            </a:r>
          </a:p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第二人称：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“卿” “尔” “汝”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（“女”）、“乃”、“若”等。</a:t>
            </a:r>
          </a:p>
        </p:txBody>
      </p:sp>
      <p:sp>
        <p:nvSpPr>
          <p:cNvPr id="43" name="矩形 42">
            <a:extLst>
              <a:ext uri="{FF2B5EF4-FFF2-40B4-BE49-F238E27FC236}">
                <a16:creationId xmlns:a16="http://schemas.microsoft.com/office/drawing/2014/main" id="{A090FFC0-1C6C-4433-8D3E-398E8EB6EBA1}"/>
              </a:ext>
            </a:extLst>
          </p:cNvPr>
          <p:cNvSpPr/>
          <p:nvPr/>
        </p:nvSpPr>
        <p:spPr>
          <a:xfrm>
            <a:off x="719599" y="4665852"/>
            <a:ext cx="360547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重点积累</a:t>
            </a:r>
            <a:r>
              <a:rPr lang="en-US" altLang="zh-CN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2—</a:t>
            </a: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词类活用</a:t>
            </a:r>
          </a:p>
        </p:txBody>
      </p:sp>
      <p:sp>
        <p:nvSpPr>
          <p:cNvPr id="44" name="矩形 43">
            <a:extLst>
              <a:ext uri="{FF2B5EF4-FFF2-40B4-BE49-F238E27FC236}">
                <a16:creationId xmlns:a16="http://schemas.microsoft.com/office/drawing/2014/main" id="{CA06C859-6CFD-4370-A075-8EECB2DD3B6D}"/>
              </a:ext>
            </a:extLst>
          </p:cNvPr>
          <p:cNvSpPr/>
          <p:nvPr/>
        </p:nvSpPr>
        <p:spPr>
          <a:xfrm>
            <a:off x="719599" y="5189072"/>
            <a:ext cx="903324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蔓：名词用作动词，生藤蔓                枝：名词用作动词，生枝茎</a:t>
            </a:r>
          </a:p>
        </p:txBody>
      </p:sp>
      <p:sp>
        <p:nvSpPr>
          <p:cNvPr id="45" name="矩形 44">
            <a:extLst>
              <a:ext uri="{FF2B5EF4-FFF2-40B4-BE49-F238E27FC236}">
                <a16:creationId xmlns:a16="http://schemas.microsoft.com/office/drawing/2014/main" id="{4637AC45-177F-47E4-9D6A-EF18AA05F8ED}"/>
              </a:ext>
            </a:extLst>
          </p:cNvPr>
          <p:cNvSpPr/>
          <p:nvPr/>
        </p:nvSpPr>
        <p:spPr>
          <a:xfrm>
            <a:off x="712568" y="5635870"/>
            <a:ext cx="433965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重点积累</a:t>
            </a:r>
            <a:r>
              <a:rPr lang="en-US" altLang="zh-CN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3——</a:t>
            </a: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省略倒装句</a:t>
            </a:r>
          </a:p>
        </p:txBody>
      </p:sp>
      <p:sp>
        <p:nvSpPr>
          <p:cNvPr id="46" name="矩形 45">
            <a:extLst>
              <a:ext uri="{FF2B5EF4-FFF2-40B4-BE49-F238E27FC236}">
                <a16:creationId xmlns:a16="http://schemas.microsoft.com/office/drawing/2014/main" id="{301AECCD-88F3-4375-9F1C-E0AD33288E20}"/>
              </a:ext>
            </a:extLst>
          </p:cNvPr>
          <p:cNvSpPr/>
          <p:nvPr/>
        </p:nvSpPr>
        <p:spPr>
          <a:xfrm>
            <a:off x="719599" y="6139729"/>
            <a:ext cx="113583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出淤泥而不染，濯清涟而不妖。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（于）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淤泥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而不染，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濯</a:t>
            </a:r>
            <a:r>
              <a:rPr lang="zh-CN" altLang="en-US" sz="24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（于）</a:t>
            </a:r>
            <a:r>
              <a:rPr lang="zh-CN" altLang="en-US" sz="24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清涟</a:t>
            </a:r>
            <a:r>
              <a:rPr lang="zh-CN" altLang="en-US" sz="24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而不妖</a:t>
            </a:r>
          </a:p>
        </p:txBody>
      </p:sp>
    </p:spTree>
    <p:extLst>
      <p:ext uri="{BB962C8B-B14F-4D97-AF65-F5344CB8AC3E}">
        <p14:creationId xmlns:p14="http://schemas.microsoft.com/office/powerpoint/2010/main" val="2699765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4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>
                      <p:stCondLst>
                        <p:cond delay="indefinite"/>
                      </p:stCondLst>
                      <p:childTnLst>
                        <p:par>
                          <p:cTn id="117" fill="hold">
                            <p:stCondLst>
                              <p:cond delay="0"/>
                            </p:stCondLst>
                            <p:childTnLst>
                              <p:par>
                                <p:cTn id="1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8" grpId="0" animBg="1"/>
      <p:bldP spid="42" grpId="0"/>
      <p:bldP spid="43" grpId="0"/>
      <p:bldP spid="4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C8375B5D-391D-4B32-BD22-7698C25D07C9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4F871C4F-1EF1-44CA-BD3D-E5963E327009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疏通文意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3CD22A9-F614-43F0-B7E5-A8414ECEB8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5" name="矩形 4">
            <a:extLst>
              <a:ext uri="{FF2B5EF4-FFF2-40B4-BE49-F238E27FC236}">
                <a16:creationId xmlns:a16="http://schemas.microsoft.com/office/drawing/2014/main" id="{BA231715-00A3-4874-B5BC-F74713EA4DDD}"/>
              </a:ext>
            </a:extLst>
          </p:cNvPr>
          <p:cNvSpPr/>
          <p:nvPr/>
        </p:nvSpPr>
        <p:spPr>
          <a:xfrm>
            <a:off x="1537266" y="1268826"/>
            <a:ext cx="9234446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予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独爱莲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出淤泥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濯清涟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妖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外直，不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蔓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枝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，香远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亭亭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，可远观而不可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亵玩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焉。</a:t>
            </a: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F06543FC-75A0-4413-B76D-3DD9228F5FB5}"/>
              </a:ext>
            </a:extLst>
          </p:cNvPr>
          <p:cNvSpPr/>
          <p:nvPr/>
        </p:nvSpPr>
        <p:spPr>
          <a:xfrm>
            <a:off x="3250158" y="451696"/>
            <a:ext cx="1718994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主谓之间    取独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830BFC7-1776-486D-B72D-916B03C5EB1F}"/>
              </a:ext>
            </a:extLst>
          </p:cNvPr>
          <p:cNvSpPr/>
          <p:nvPr/>
        </p:nvSpPr>
        <p:spPr>
          <a:xfrm>
            <a:off x="3946924" y="2443235"/>
            <a:ext cx="678866" cy="830997"/>
          </a:xfrm>
          <a:prstGeom prst="rect">
            <a:avLst/>
          </a:prstGeom>
          <a:solidFill>
            <a:schemeClr val="accent5">
              <a:lumMod val="60000"/>
              <a:lumOff val="4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更加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11B84739-FFD9-45C5-9231-752BD64A5A2E}"/>
              </a:ext>
            </a:extLst>
          </p:cNvPr>
          <p:cNvSpPr/>
          <p:nvPr/>
        </p:nvSpPr>
        <p:spPr>
          <a:xfrm>
            <a:off x="5461595" y="426664"/>
            <a:ext cx="1283358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沾染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（污秽）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73CE7273-3CAB-468E-AB29-BF8CE9C8C98B}"/>
              </a:ext>
            </a:extLst>
          </p:cNvPr>
          <p:cNvSpPr/>
          <p:nvPr/>
        </p:nvSpPr>
        <p:spPr>
          <a:xfrm>
            <a:off x="6814014" y="791031"/>
            <a:ext cx="492443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洗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CEDD3140-F395-4BC0-9414-BD427D253FDD}"/>
              </a:ext>
            </a:extLst>
          </p:cNvPr>
          <p:cNvSpPr/>
          <p:nvPr/>
        </p:nvSpPr>
        <p:spPr>
          <a:xfrm>
            <a:off x="7375518" y="444763"/>
            <a:ext cx="494913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清水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51D7E1CB-53D7-4A39-8BBD-484093B533D8}"/>
              </a:ext>
            </a:extLst>
          </p:cNvPr>
          <p:cNvSpPr/>
          <p:nvPr/>
        </p:nvSpPr>
        <p:spPr>
          <a:xfrm>
            <a:off x="8239071" y="444763"/>
            <a:ext cx="800219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过分艳丽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9A27A45-256B-4B05-A871-9D1689DF732E}"/>
              </a:ext>
            </a:extLst>
          </p:cNvPr>
          <p:cNvSpPr/>
          <p:nvPr/>
        </p:nvSpPr>
        <p:spPr>
          <a:xfrm>
            <a:off x="9407930" y="799096"/>
            <a:ext cx="800219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贯通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54DD441B-A345-47AB-A45D-5795858EE2AA}"/>
              </a:ext>
            </a:extLst>
          </p:cNvPr>
          <p:cNvSpPr/>
          <p:nvPr/>
        </p:nvSpPr>
        <p:spPr>
          <a:xfrm>
            <a:off x="4909775" y="2461017"/>
            <a:ext cx="1274904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耸立的样子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78D4D79B-58BB-454F-A638-010138969CBA}"/>
              </a:ext>
            </a:extLst>
          </p:cNvPr>
          <p:cNvSpPr/>
          <p:nvPr/>
        </p:nvSpPr>
        <p:spPr>
          <a:xfrm>
            <a:off x="6260016" y="2506343"/>
            <a:ext cx="800219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树立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8B81D67F-5B7B-4213-8559-2F1EAF962138}"/>
              </a:ext>
            </a:extLst>
          </p:cNvPr>
          <p:cNvSpPr/>
          <p:nvPr/>
        </p:nvSpPr>
        <p:spPr>
          <a:xfrm>
            <a:off x="8485812" y="2507184"/>
            <a:ext cx="2644453" cy="830997"/>
          </a:xfrm>
          <a:prstGeom prst="rect">
            <a:avLst/>
          </a:prstGeom>
          <a:solidFill>
            <a:srgbClr val="FDD0CF"/>
          </a:solidFill>
        </p:spPr>
        <p:txBody>
          <a:bodyPr wrap="squar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亵玩，靠近玩弄。亵，亲近而不庄重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955018D4-1B36-4E7A-B612-47EC30420945}"/>
              </a:ext>
            </a:extLst>
          </p:cNvPr>
          <p:cNvSpPr/>
          <p:nvPr/>
        </p:nvSpPr>
        <p:spPr>
          <a:xfrm>
            <a:off x="1554532" y="1051860"/>
            <a:ext cx="492443" cy="461665"/>
          </a:xfrm>
          <a:prstGeom prst="rect">
            <a:avLst/>
          </a:prstGeom>
          <a:solidFill>
            <a:srgbClr val="FDD0CF"/>
          </a:solidFill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我</a:t>
            </a: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BA2487E8-9D72-4262-9EAB-93CFA685BCE6}"/>
              </a:ext>
            </a:extLst>
          </p:cNvPr>
          <p:cNvCxnSpPr/>
          <p:nvPr/>
        </p:nvCxnSpPr>
        <p:spPr>
          <a:xfrm>
            <a:off x="2046975" y="1411941"/>
            <a:ext cx="348753" cy="10158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D90D9E7D-E14D-47B2-98A0-C35C225C3867}"/>
              </a:ext>
            </a:extLst>
          </p:cNvPr>
          <p:cNvCxnSpPr>
            <a:cxnSpLocks/>
          </p:cNvCxnSpPr>
          <p:nvPr/>
        </p:nvCxnSpPr>
        <p:spPr>
          <a:xfrm flipH="1">
            <a:off x="3946924" y="1160045"/>
            <a:ext cx="162731" cy="25189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E36571AD-888C-4A3B-B13E-B3E49F0BD31C}"/>
              </a:ext>
            </a:extLst>
          </p:cNvPr>
          <p:cNvCxnSpPr>
            <a:cxnSpLocks/>
          </p:cNvCxnSpPr>
          <p:nvPr/>
        </p:nvCxnSpPr>
        <p:spPr>
          <a:xfrm>
            <a:off x="6260017" y="1252696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6922BC66-728B-4A7E-89A7-343B1BD68A34}"/>
              </a:ext>
            </a:extLst>
          </p:cNvPr>
          <p:cNvCxnSpPr>
            <a:cxnSpLocks/>
          </p:cNvCxnSpPr>
          <p:nvPr/>
        </p:nvCxnSpPr>
        <p:spPr>
          <a:xfrm flipH="1">
            <a:off x="6814014" y="1122281"/>
            <a:ext cx="246221" cy="28966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9371E5AE-52B3-4265-9BB3-8CE67E6764AB}"/>
              </a:ext>
            </a:extLst>
          </p:cNvPr>
          <p:cNvCxnSpPr>
            <a:cxnSpLocks/>
          </p:cNvCxnSpPr>
          <p:nvPr/>
        </p:nvCxnSpPr>
        <p:spPr>
          <a:xfrm flipH="1">
            <a:off x="7375518" y="1151112"/>
            <a:ext cx="247456" cy="311621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C99E374-C36C-4A2A-A76D-3FD135FDBA55}"/>
              </a:ext>
            </a:extLst>
          </p:cNvPr>
          <p:cNvCxnSpPr>
            <a:cxnSpLocks/>
          </p:cNvCxnSpPr>
          <p:nvPr/>
        </p:nvCxnSpPr>
        <p:spPr>
          <a:xfrm>
            <a:off x="8639180" y="1176507"/>
            <a:ext cx="0" cy="235434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E1C34992-25AC-4F4F-84E2-1B922DEB6F70}"/>
              </a:ext>
            </a:extLst>
          </p:cNvPr>
          <p:cNvCxnSpPr>
            <a:cxnSpLocks/>
          </p:cNvCxnSpPr>
          <p:nvPr/>
        </p:nvCxnSpPr>
        <p:spPr>
          <a:xfrm flipH="1">
            <a:off x="9641541" y="1201904"/>
            <a:ext cx="151220" cy="181206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DEBCDFD0-3C43-484E-AD1C-C95259028BDA}"/>
              </a:ext>
            </a:extLst>
          </p:cNvPr>
          <p:cNvCxnSpPr>
            <a:cxnSpLocks/>
          </p:cNvCxnSpPr>
          <p:nvPr/>
        </p:nvCxnSpPr>
        <p:spPr>
          <a:xfrm>
            <a:off x="4286357" y="2296485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85D3000C-37BB-498E-B996-9D56C8589ED3}"/>
              </a:ext>
            </a:extLst>
          </p:cNvPr>
          <p:cNvCxnSpPr>
            <a:cxnSpLocks/>
          </p:cNvCxnSpPr>
          <p:nvPr/>
        </p:nvCxnSpPr>
        <p:spPr>
          <a:xfrm>
            <a:off x="5558844" y="2312820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16088557-5310-4B25-9DC0-DB13CB7F8DD7}"/>
              </a:ext>
            </a:extLst>
          </p:cNvPr>
          <p:cNvCxnSpPr>
            <a:cxnSpLocks/>
          </p:cNvCxnSpPr>
          <p:nvPr/>
        </p:nvCxnSpPr>
        <p:spPr>
          <a:xfrm>
            <a:off x="6658295" y="2360042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75210773-F2A0-4154-8375-68112F2D249E}"/>
              </a:ext>
            </a:extLst>
          </p:cNvPr>
          <p:cNvCxnSpPr>
            <a:cxnSpLocks/>
          </p:cNvCxnSpPr>
          <p:nvPr/>
        </p:nvCxnSpPr>
        <p:spPr>
          <a:xfrm>
            <a:off x="9653158" y="2312820"/>
            <a:ext cx="0" cy="260829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28" name="矩形 27">
            <a:extLst>
              <a:ext uri="{FF2B5EF4-FFF2-40B4-BE49-F238E27FC236}">
                <a16:creationId xmlns:a16="http://schemas.microsoft.com/office/drawing/2014/main" id="{1893EEFE-E997-4A49-B5C4-C167BA50CA9D}"/>
              </a:ext>
            </a:extLst>
          </p:cNvPr>
          <p:cNvSpPr/>
          <p:nvPr/>
        </p:nvSpPr>
        <p:spPr>
          <a:xfrm>
            <a:off x="987125" y="3477356"/>
            <a:ext cx="10052050" cy="31509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译文：</a:t>
            </a:r>
          </a:p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我则只喜爱莲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莲从淤泥里长出来却不受沾染，经过清水洗涤，却不显得妖艳；（它的茎）内部贯通，外部挺直，不横生藤蔓，不旁生枝茎；香气远播，（闻起来）更加清芬；它笔直洁净地立在水中，只可以从远处观赏，却不能靠近去玩弄啊。</a:t>
            </a:r>
          </a:p>
        </p:txBody>
      </p:sp>
      <p:pic>
        <p:nvPicPr>
          <p:cNvPr id="29" name="图片 28">
            <a:extLst>
              <a:ext uri="{FF2B5EF4-FFF2-40B4-BE49-F238E27FC236}">
                <a16:creationId xmlns:a16="http://schemas.microsoft.com/office/drawing/2014/main" id="{D87F3B81-0D35-486D-8406-F15376B4700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0507" y="0"/>
            <a:ext cx="1351940" cy="8533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0949106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9DF821D-0B24-44E6-99FF-96136D4D658B}"/>
              </a:ext>
            </a:extLst>
          </p:cNvPr>
          <p:cNvSpPr/>
          <p:nvPr/>
        </p:nvSpPr>
        <p:spPr>
          <a:xfrm>
            <a:off x="1478777" y="978666"/>
            <a:ext cx="9234446" cy="115807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  <a:buFontTx/>
              <a:buNone/>
            </a:pP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予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独爱莲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之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出淤泥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濯清涟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而不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妖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，中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通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外直，不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蔓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不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枝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，香远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益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清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亭亭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净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植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，可远观而不可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亵玩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焉。</a:t>
            </a:r>
          </a:p>
        </p:txBody>
      </p:sp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B523FB7-DCD1-40E8-ADB4-C8095865A462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ADB7F18E-D022-4479-855F-09C8556E7C79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疏通文意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2D80A7FE-8C3D-4CA7-B661-C1AEBCBB2B0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4DDE59A3-DDD3-4FC9-A1B7-3C57D000A38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380507" y="0"/>
            <a:ext cx="1351940" cy="85332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30FF6E46-7F17-45EA-A232-57CF3ECAB0A0}"/>
              </a:ext>
            </a:extLst>
          </p:cNvPr>
          <p:cNvSpPr/>
          <p:nvPr/>
        </p:nvSpPr>
        <p:spPr>
          <a:xfrm>
            <a:off x="532124" y="2287387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检测翻译：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4ACBFD7-4925-4E72-8AF6-499DE7884C60}"/>
              </a:ext>
            </a:extLst>
          </p:cNvPr>
          <p:cNvSpPr/>
          <p:nvPr/>
        </p:nvSpPr>
        <p:spPr>
          <a:xfrm>
            <a:off x="1373226" y="2961254"/>
            <a:ext cx="9234446" cy="316137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（     ）则（     ）喜愛莲</a:t>
            </a:r>
            <a:r>
              <a:rPr lang="en-US" altLang="zh-CN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——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莲（                           ）却不受（          ），（                           ）却不显得（        ）；（它的茎）内部（         ），外部挺直，不（                  ），不（                ）香气（        ），（闻起来）（        ）清芬；它（                                     ），只可以从远处观赏，却不能（                   ）啊。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EB20D77-F6B0-4ADD-8EFB-A66473EACDE6}"/>
              </a:ext>
            </a:extLst>
          </p:cNvPr>
          <p:cNvSpPr/>
          <p:nvPr/>
        </p:nvSpPr>
        <p:spPr>
          <a:xfrm>
            <a:off x="1832053" y="292950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我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7483FCF9-AE8E-47B5-9287-61CDB97D4D3B}"/>
              </a:ext>
            </a:extLst>
          </p:cNvPr>
          <p:cNvSpPr/>
          <p:nvPr/>
        </p:nvSpPr>
        <p:spPr>
          <a:xfrm>
            <a:off x="3306705" y="2961254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只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CEFC2C5-8228-4204-A701-8C347BAF1973}"/>
              </a:ext>
            </a:extLst>
          </p:cNvPr>
          <p:cNvSpPr/>
          <p:nvPr/>
        </p:nvSpPr>
        <p:spPr>
          <a:xfrm>
            <a:off x="6794910" y="2951685"/>
            <a:ext cx="269817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从淤泥里长出来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57C4EB1-094C-4080-BDD9-566648FC9774}"/>
              </a:ext>
            </a:extLst>
          </p:cNvPr>
          <p:cNvSpPr/>
          <p:nvPr/>
        </p:nvSpPr>
        <p:spPr>
          <a:xfrm>
            <a:off x="2089138" y="3471701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沾染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66260B35-EDC4-4B39-B480-E47A825D38DB}"/>
              </a:ext>
            </a:extLst>
          </p:cNvPr>
          <p:cNvSpPr/>
          <p:nvPr/>
        </p:nvSpPr>
        <p:spPr>
          <a:xfrm>
            <a:off x="4455808" y="351384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在清水中洗涤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B85CC700-C492-48F5-B880-3D9EB8BB2B30}"/>
              </a:ext>
            </a:extLst>
          </p:cNvPr>
          <p:cNvSpPr/>
          <p:nvPr/>
        </p:nvSpPr>
        <p:spPr>
          <a:xfrm>
            <a:off x="8833252" y="34844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妖艳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323FD64-49EF-4832-A392-BEC0AC52F842}"/>
              </a:ext>
            </a:extLst>
          </p:cNvPr>
          <p:cNvSpPr/>
          <p:nvPr/>
        </p:nvSpPr>
        <p:spPr>
          <a:xfrm>
            <a:off x="4338211" y="4036488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贯通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07F76E74-A97A-4DBB-B34A-82C09FAC54A4}"/>
              </a:ext>
            </a:extLst>
          </p:cNvPr>
          <p:cNvSpPr/>
          <p:nvPr/>
        </p:nvSpPr>
        <p:spPr>
          <a:xfrm>
            <a:off x="8361337" y="406119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横生藤蔓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95F82B4-C5C8-43D3-B4BE-5BC6D1A35518}"/>
              </a:ext>
            </a:extLst>
          </p:cNvPr>
          <p:cNvSpPr/>
          <p:nvPr/>
        </p:nvSpPr>
        <p:spPr>
          <a:xfrm>
            <a:off x="2103922" y="4540034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旁生枝茎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B6D243FD-A08F-4762-A1F9-869864C1F49B}"/>
              </a:ext>
            </a:extLst>
          </p:cNvPr>
          <p:cNvSpPr/>
          <p:nvPr/>
        </p:nvSpPr>
        <p:spPr>
          <a:xfrm>
            <a:off x="4961801" y="458441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远播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DC9AD23C-CB1A-4BA6-A39D-CB0511E23150}"/>
              </a:ext>
            </a:extLst>
          </p:cNvPr>
          <p:cNvSpPr/>
          <p:nvPr/>
        </p:nvSpPr>
        <p:spPr>
          <a:xfrm>
            <a:off x="8720409" y="451519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更加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8F38F3DC-59B1-4093-8701-D2422876F0A6}"/>
              </a:ext>
            </a:extLst>
          </p:cNvPr>
          <p:cNvSpPr/>
          <p:nvPr/>
        </p:nvSpPr>
        <p:spPr>
          <a:xfrm>
            <a:off x="2864403" y="5028654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笔直洁净地立在水中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84CC8C97-0E78-46CD-A743-F8AD3BE49C71}"/>
              </a:ext>
            </a:extLst>
          </p:cNvPr>
          <p:cNvSpPr/>
          <p:nvPr/>
        </p:nvSpPr>
        <p:spPr>
          <a:xfrm>
            <a:off x="2864403" y="5532200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靠近去玩弄</a:t>
            </a:r>
          </a:p>
        </p:txBody>
      </p:sp>
    </p:spTree>
    <p:extLst>
      <p:ext uri="{BB962C8B-B14F-4D97-AF65-F5344CB8AC3E}">
        <p14:creationId xmlns:p14="http://schemas.microsoft.com/office/powerpoint/2010/main" val="37363185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5084" y="1502118"/>
            <a:ext cx="119669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予</a:t>
            </a:r>
            <a:r>
              <a:rPr lang="zh-CN" altLang="en-US" sz="3200" dirty="0">
                <a:solidFill>
                  <a:srgbClr val="FF0000"/>
                </a:solidFill>
              </a:rPr>
              <a:t>谓</a:t>
            </a:r>
            <a:r>
              <a:rPr lang="zh-CN" altLang="en-US" sz="3200" dirty="0"/>
              <a:t>菊，花之</a:t>
            </a:r>
            <a:r>
              <a:rPr lang="zh-CN" altLang="en-US" sz="3200" dirty="0">
                <a:solidFill>
                  <a:srgbClr val="FF0000"/>
                </a:solidFill>
              </a:rPr>
              <a:t>隐逸</a:t>
            </a:r>
            <a:r>
              <a:rPr lang="zh-CN" altLang="en-US" sz="3200" dirty="0"/>
              <a:t>者也；牡丹，花之富贵者也；莲，花之</a:t>
            </a:r>
            <a:r>
              <a:rPr lang="zh-CN" altLang="en-US" sz="3200" dirty="0">
                <a:solidFill>
                  <a:srgbClr val="FF0000"/>
                </a:solidFill>
              </a:rPr>
              <a:t>君子</a:t>
            </a:r>
            <a:r>
              <a:rPr lang="zh-CN" altLang="en-US" sz="3200" dirty="0"/>
              <a:t>者也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2715065" y="604911"/>
            <a:ext cx="84406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隐居避世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16280" y="213360"/>
            <a:ext cx="5791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对</a:t>
            </a:r>
            <a:r>
              <a:rPr lang="en-US" altLang="zh-CN" sz="2400" dirty="0">
                <a:solidFill>
                  <a:srgbClr val="FF0000"/>
                </a:solidFill>
              </a:rPr>
              <a:t>…</a:t>
            </a:r>
            <a:r>
              <a:rPr lang="zh-CN" altLang="en-US" sz="2400" dirty="0">
                <a:solidFill>
                  <a:srgbClr val="FF0000"/>
                </a:solidFill>
              </a:rPr>
              <a:t>说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10561320" y="350520"/>
            <a:ext cx="79248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品德高尚的人</a:t>
            </a:r>
          </a:p>
        </p:txBody>
      </p:sp>
      <p:sp>
        <p:nvSpPr>
          <p:cNvPr id="6" name="矩形 5"/>
          <p:cNvSpPr/>
          <p:nvPr/>
        </p:nvSpPr>
        <p:spPr>
          <a:xfrm>
            <a:off x="243840" y="3455015"/>
            <a:ext cx="1092708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重点积累</a:t>
            </a:r>
            <a:r>
              <a:rPr lang="en-US" altLang="zh-CN" sz="2400" b="1" dirty="0">
                <a:solidFill>
                  <a:srgbClr val="FF0000"/>
                </a:solidFill>
              </a:rPr>
              <a:t>-----</a:t>
            </a:r>
            <a:r>
              <a:rPr lang="zh-CN" altLang="en-US" sz="2400" b="1" dirty="0">
                <a:solidFill>
                  <a:srgbClr val="FF0000"/>
                </a:solidFill>
              </a:rPr>
              <a:t>判断句式</a:t>
            </a:r>
          </a:p>
          <a:p>
            <a:r>
              <a:rPr lang="zh-CN" altLang="en-US" sz="2400" b="1" dirty="0"/>
              <a:t>古语常用“者、也”表判断，一般格式：</a:t>
            </a:r>
            <a:r>
              <a:rPr lang="en-US" altLang="zh-CN" sz="2400" b="1" dirty="0"/>
              <a:t>....</a:t>
            </a:r>
            <a:r>
              <a:rPr lang="zh-CN" altLang="en-US" sz="2400" b="1" dirty="0"/>
              <a:t>者，</a:t>
            </a:r>
            <a:r>
              <a:rPr lang="en-US" altLang="zh-CN" sz="2400" b="1" dirty="0"/>
              <a:t>.....</a:t>
            </a:r>
            <a:r>
              <a:rPr lang="zh-CN" altLang="en-US" sz="2400" b="1" dirty="0"/>
              <a:t>也</a:t>
            </a:r>
          </a:p>
          <a:p>
            <a:r>
              <a:rPr lang="zh-CN" altLang="en-US" sz="2400" b="1" dirty="0"/>
              <a:t>一般在主语后面翻译出判断动词“是</a:t>
            </a:r>
            <a:r>
              <a:rPr lang="en-US" altLang="zh-CN" sz="2400" b="1" dirty="0"/>
              <a:t>"</a:t>
            </a:r>
            <a:endParaRPr lang="zh-CN" altLang="en-US" sz="2400" b="1" dirty="0"/>
          </a:p>
        </p:txBody>
      </p:sp>
      <p:sp>
        <p:nvSpPr>
          <p:cNvPr id="7" name="矩形 6"/>
          <p:cNvSpPr/>
          <p:nvPr/>
        </p:nvSpPr>
        <p:spPr>
          <a:xfrm>
            <a:off x="320040" y="507045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译文：</a:t>
            </a:r>
          </a:p>
          <a:p>
            <a:r>
              <a:rPr lang="zh-CN" altLang="en-US" sz="2400" b="1" dirty="0"/>
              <a:t>我认为，菊是花中的隐士；牡丹，是花中的富贵者；莲，是花中的君子</a:t>
            </a:r>
          </a:p>
        </p:txBody>
      </p:sp>
    </p:spTree>
    <p:extLst>
      <p:ext uri="{BB962C8B-B14F-4D97-AF65-F5344CB8AC3E}">
        <p14:creationId xmlns:p14="http://schemas.microsoft.com/office/powerpoint/2010/main" val="145695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25084" y="1502118"/>
            <a:ext cx="1196691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予</a:t>
            </a:r>
            <a:r>
              <a:rPr lang="zh-CN" altLang="en-US" sz="3200" dirty="0">
                <a:solidFill>
                  <a:srgbClr val="FF0000"/>
                </a:solidFill>
              </a:rPr>
              <a:t>谓</a:t>
            </a:r>
            <a:r>
              <a:rPr lang="zh-CN" altLang="en-US" sz="3200" dirty="0"/>
              <a:t>菊，花之</a:t>
            </a:r>
            <a:r>
              <a:rPr lang="zh-CN" altLang="en-US" sz="3200" dirty="0">
                <a:solidFill>
                  <a:srgbClr val="FF0000"/>
                </a:solidFill>
              </a:rPr>
              <a:t>隐逸</a:t>
            </a:r>
            <a:r>
              <a:rPr lang="zh-CN" altLang="en-US" sz="3200" dirty="0"/>
              <a:t>者也；牡丹，花之富贵者也；莲，花之</a:t>
            </a:r>
            <a:r>
              <a:rPr lang="zh-CN" altLang="en-US" sz="3200" dirty="0">
                <a:solidFill>
                  <a:srgbClr val="FF0000"/>
                </a:solidFill>
              </a:rPr>
              <a:t>君子</a:t>
            </a:r>
            <a:r>
              <a:rPr lang="zh-CN" altLang="en-US" sz="3200" dirty="0"/>
              <a:t>者也</a:t>
            </a:r>
          </a:p>
        </p:txBody>
      </p:sp>
      <p:sp>
        <p:nvSpPr>
          <p:cNvPr id="7" name="矩形 6"/>
          <p:cNvSpPr/>
          <p:nvPr/>
        </p:nvSpPr>
        <p:spPr>
          <a:xfrm>
            <a:off x="487680" y="3973175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>
                <a:solidFill>
                  <a:srgbClr val="FF0000"/>
                </a:solidFill>
              </a:rPr>
              <a:t>译文：</a:t>
            </a:r>
          </a:p>
          <a:p>
            <a:r>
              <a:rPr lang="zh-CN" altLang="en-US" sz="2400" b="1" dirty="0"/>
              <a:t>我认为，菊是花中的隐士；牡丹，是花中的富贵者；莲，是花中的君子</a:t>
            </a:r>
          </a:p>
        </p:txBody>
      </p:sp>
      <p:sp>
        <p:nvSpPr>
          <p:cNvPr id="8" name="矩形 7"/>
          <p:cNvSpPr/>
          <p:nvPr/>
        </p:nvSpPr>
        <p:spPr>
          <a:xfrm>
            <a:off x="260226" y="3122414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检测翻译：</a:t>
            </a:r>
          </a:p>
        </p:txBody>
      </p:sp>
    </p:spTree>
    <p:extLst>
      <p:ext uri="{BB962C8B-B14F-4D97-AF65-F5344CB8AC3E}">
        <p14:creationId xmlns:p14="http://schemas.microsoft.com/office/powerpoint/2010/main" val="1456959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28600" y="2023795"/>
            <a:ext cx="1147572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噫</a:t>
            </a:r>
            <a:r>
              <a:rPr lang="zh-CN" altLang="en-US" sz="2800" dirty="0"/>
              <a:t>！菊之爱，陶后</a:t>
            </a:r>
            <a:r>
              <a:rPr lang="zh-CN" altLang="en-US" sz="2800" dirty="0">
                <a:solidFill>
                  <a:srgbClr val="FF0000"/>
                </a:solidFill>
              </a:rPr>
              <a:t>鲜</a:t>
            </a:r>
            <a:r>
              <a:rPr lang="zh-CN" altLang="en-US" sz="2800" dirty="0"/>
              <a:t>有</a:t>
            </a:r>
            <a:r>
              <a:rPr lang="zh-CN" altLang="en-US" sz="2800" dirty="0">
                <a:solidFill>
                  <a:srgbClr val="FF0000"/>
                </a:solidFill>
              </a:rPr>
              <a:t>闻</a:t>
            </a:r>
            <a:r>
              <a:rPr lang="zh-CN" altLang="en-US" sz="2800" dirty="0"/>
              <a:t>。莲之爱，</a:t>
            </a:r>
            <a:r>
              <a:rPr lang="zh-CN" altLang="en-US" sz="2800" dirty="0">
                <a:solidFill>
                  <a:srgbClr val="FF0000"/>
                </a:solidFill>
              </a:rPr>
              <a:t>同予者</a:t>
            </a:r>
            <a:r>
              <a:rPr lang="zh-CN" altLang="en-US" sz="2800" dirty="0"/>
              <a:t>何人？牡丹之爱，</a:t>
            </a:r>
            <a:r>
              <a:rPr lang="zh-CN" altLang="en-US" sz="2800" dirty="0">
                <a:solidFill>
                  <a:srgbClr val="FF0000"/>
                </a:solidFill>
              </a:rPr>
              <a:t>宜</a:t>
            </a:r>
            <a:r>
              <a:rPr lang="zh-CN" altLang="en-US" sz="2800" dirty="0"/>
              <a:t>乎众矣！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0" y="472440"/>
            <a:ext cx="80772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>
                <a:solidFill>
                  <a:srgbClr val="FF0000"/>
                </a:solidFill>
              </a:rPr>
              <a:t>感叹词  表示感慨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17520" y="1310640"/>
            <a:ext cx="6400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少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3733800" y="990600"/>
            <a:ext cx="5943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传闻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5974080" y="853440"/>
            <a:ext cx="112776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同我一样的人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9768840" y="990600"/>
            <a:ext cx="42672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>
                <a:solidFill>
                  <a:srgbClr val="FF0000"/>
                </a:solidFill>
              </a:rPr>
              <a:t>应当</a:t>
            </a:r>
          </a:p>
        </p:txBody>
      </p:sp>
      <p:sp>
        <p:nvSpPr>
          <p:cNvPr id="13" name="矩形 12"/>
          <p:cNvSpPr/>
          <p:nvPr/>
        </p:nvSpPr>
        <p:spPr>
          <a:xfrm>
            <a:off x="320040" y="3197275"/>
            <a:ext cx="92202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重点积累                 与“鲜”有关的成语</a:t>
            </a:r>
          </a:p>
          <a:p>
            <a:r>
              <a:rPr lang="zh-CN" altLang="en-US" sz="2800" dirty="0"/>
              <a:t>鲜为人知  屡见不鲜  寡廉鲜耻 鲜衣怒马</a:t>
            </a:r>
          </a:p>
        </p:txBody>
      </p:sp>
      <p:sp>
        <p:nvSpPr>
          <p:cNvPr id="14" name="减号 13"/>
          <p:cNvSpPr/>
          <p:nvPr/>
        </p:nvSpPr>
        <p:spPr>
          <a:xfrm>
            <a:off x="2392680" y="3352800"/>
            <a:ext cx="579120" cy="137160"/>
          </a:xfrm>
          <a:prstGeom prst="mathMin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320040" y="4657636"/>
            <a:ext cx="1187196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译文：</a:t>
            </a:r>
          </a:p>
          <a:p>
            <a:r>
              <a:rPr lang="zh-CN" altLang="en-US" sz="2800" dirty="0"/>
              <a:t>        唉，对于菊花的喜爱，陶渊明以后就很少有传闻了</a:t>
            </a:r>
          </a:p>
          <a:p>
            <a:r>
              <a:rPr lang="zh-CN" altLang="en-US" sz="2800" dirty="0"/>
              <a:t>。对于莲花的喜爱，像我一样的还有什么人呢？对于牡丹的喜爱，人应当很多了。</a:t>
            </a:r>
          </a:p>
        </p:txBody>
      </p:sp>
    </p:spTree>
    <p:extLst>
      <p:ext uri="{BB962C8B-B14F-4D97-AF65-F5344CB8AC3E}">
        <p14:creationId xmlns:p14="http://schemas.microsoft.com/office/powerpoint/2010/main" val="290693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2" grpId="0"/>
      <p:bldP spid="13" grpId="0"/>
      <p:bldP spid="1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AA514061-A735-4339-92A4-6228F446D57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2AB3997-C1F0-4B48-B71C-06EFC351983D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5" name="图片 4">
            <a:extLst>
              <a:ext uri="{FF2B5EF4-FFF2-40B4-BE49-F238E27FC236}">
                <a16:creationId xmlns:a16="http://schemas.microsoft.com/office/drawing/2014/main" id="{E2A38F15-9A6F-4CB6-8609-C859576BC5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9587" y="255787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</a:rPr>
              <a:t>课堂小结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381000" y="1249680"/>
            <a:ext cx="1056132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1,</a:t>
            </a:r>
            <a:r>
              <a:rPr lang="zh-CN" altLang="en-US" sz="3200" b="1" dirty="0">
                <a:solidFill>
                  <a:srgbClr val="002060"/>
                </a:solidFill>
              </a:rPr>
              <a:t>翻译方法要牢记（尽量直译）：</a:t>
            </a:r>
            <a:r>
              <a:rPr lang="zh-CN" altLang="en-US" sz="3200" dirty="0"/>
              <a:t>留（名词）  替（词语） 调（语序） 补（省略）删（多余）</a:t>
            </a:r>
          </a:p>
        </p:txBody>
      </p:sp>
      <p:sp>
        <p:nvSpPr>
          <p:cNvPr id="8" name="矩形 7"/>
          <p:cNvSpPr/>
          <p:nvPr/>
        </p:nvSpPr>
        <p:spPr>
          <a:xfrm>
            <a:off x="381000" y="2724835"/>
            <a:ext cx="103632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2</a:t>
            </a:r>
            <a:r>
              <a:rPr lang="zh-CN" altLang="en-US" sz="3200" b="1" dirty="0">
                <a:solidFill>
                  <a:srgbClr val="002060"/>
                </a:solidFill>
              </a:rPr>
              <a:t>、积累词语是置点：</a:t>
            </a:r>
            <a:r>
              <a:rPr lang="zh-CN" altLang="en-US" sz="3200" dirty="0"/>
              <a:t>陌生实词、重要虚词、词类活用、古今异义、通假字等</a:t>
            </a:r>
          </a:p>
        </p:txBody>
      </p:sp>
      <p:sp>
        <p:nvSpPr>
          <p:cNvPr id="9" name="矩形 8"/>
          <p:cNvSpPr/>
          <p:nvPr/>
        </p:nvSpPr>
        <p:spPr>
          <a:xfrm>
            <a:off x="538763" y="4631174"/>
            <a:ext cx="1078372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>
                <a:solidFill>
                  <a:srgbClr val="002060"/>
                </a:solidFill>
              </a:rPr>
              <a:t>3.</a:t>
            </a:r>
            <a:r>
              <a:rPr lang="zh-CN" altLang="en-US" sz="3200" b="1" dirty="0">
                <a:solidFill>
                  <a:srgbClr val="002060"/>
                </a:solidFill>
              </a:rPr>
              <a:t>举一反三记心间：</a:t>
            </a:r>
            <a:r>
              <a:rPr lang="zh-CN" altLang="en-US" sz="3200" dirty="0"/>
              <a:t>一义多文、一义多词、一词多义、成语</a:t>
            </a:r>
          </a:p>
        </p:txBody>
      </p:sp>
    </p:spTree>
    <p:extLst>
      <p:ext uri="{BB962C8B-B14F-4D97-AF65-F5344CB8AC3E}">
        <p14:creationId xmlns:p14="http://schemas.microsoft.com/office/powerpoint/2010/main" val="2906934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A36A1433-DFCA-4F72-99FF-07D3591AFD87}"/>
              </a:ext>
            </a:extLst>
          </p:cNvPr>
          <p:cNvSpPr/>
          <p:nvPr/>
        </p:nvSpPr>
        <p:spPr>
          <a:xfrm>
            <a:off x="2111915" y="1611112"/>
            <a:ext cx="7968170" cy="39928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古人对于山川风物，往往有自己的偏好。东坡喜竹，“宁可食无肉，不可居无竹”；林逋喜梅喜鹤，人称“梅妻鹤子”；周敦颐一生最钟情于莲，并且写了一篇脍炙人口的美文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爱莲说</a:t>
            </a:r>
            <a:r>
              <a:rPr lang="en-US" altLang="zh-CN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。今天，我们就来学习这篇文章。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8D8D81B0-26D0-44AF-8CAC-B699F2A320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4A89E7D0-9E95-4B64-AF63-537EA41119B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">
            <a:extLst>
              <a:ext uri="{FF2B5EF4-FFF2-40B4-BE49-F238E27FC236}">
                <a16:creationId xmlns:a16="http://schemas.microsoft.com/office/drawing/2014/main" id="{C7EED140-0D85-46FA-9249-7DBC935D1118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新课导入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89A7FDA3-9794-4C18-8475-E83FDEA5B3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20739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7680" y="1087458"/>
            <a:ext cx="922020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水陆草木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花，</a:t>
            </a:r>
            <a:endParaRPr lang="en-US" altLang="zh-CN" sz="3200" dirty="0"/>
          </a:p>
          <a:p>
            <a:r>
              <a:rPr lang="zh-CN" altLang="en-US" sz="3200" dirty="0"/>
              <a:t>菊，花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隐逸者</a:t>
            </a:r>
            <a:r>
              <a:rPr lang="zh-CN" altLang="en-US" sz="3200" dirty="0">
                <a:solidFill>
                  <a:srgbClr val="FF0000"/>
                </a:solidFill>
              </a:rPr>
              <a:t>也；</a:t>
            </a:r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zh-CN" altLang="en-US" sz="3200" dirty="0"/>
              <a:t>牡丹，花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富贵者</a:t>
            </a:r>
            <a:r>
              <a:rPr lang="zh-CN" altLang="en-US" sz="3200" dirty="0">
                <a:solidFill>
                  <a:srgbClr val="FF0000"/>
                </a:solidFill>
              </a:rPr>
              <a:t>也</a:t>
            </a:r>
            <a:r>
              <a:rPr lang="zh-CN" altLang="en-US" sz="3200" dirty="0"/>
              <a:t>；</a:t>
            </a:r>
            <a:endParaRPr lang="en-US" altLang="zh-CN" sz="3200" dirty="0"/>
          </a:p>
          <a:p>
            <a:r>
              <a:rPr lang="zh-CN" altLang="en-US" sz="3200" dirty="0"/>
              <a:t>莲，花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君子者</a:t>
            </a:r>
            <a:r>
              <a:rPr lang="zh-CN" altLang="en-US" sz="3200" dirty="0">
                <a:solidFill>
                  <a:srgbClr val="FF0000"/>
                </a:solidFill>
              </a:rPr>
              <a:t>也</a:t>
            </a:r>
          </a:p>
        </p:txBody>
      </p:sp>
      <p:sp>
        <p:nvSpPr>
          <p:cNvPr id="3" name="矩形 2"/>
          <p:cNvSpPr/>
          <p:nvPr/>
        </p:nvSpPr>
        <p:spPr>
          <a:xfrm>
            <a:off x="6995160" y="1200835"/>
            <a:ext cx="7376160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en-US" altLang="zh-CN" sz="3200" dirty="0">
              <a:solidFill>
                <a:srgbClr val="FF0000"/>
              </a:solidFill>
            </a:endParaRPr>
          </a:p>
          <a:p>
            <a:r>
              <a:rPr lang="zh-CN" altLang="en-US" sz="3200" dirty="0">
                <a:solidFill>
                  <a:srgbClr val="FF0000"/>
                </a:solidFill>
              </a:rPr>
              <a:t>噫！菊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爱，陶后鲜有闻。</a:t>
            </a:r>
            <a:endParaRPr lang="en-US" altLang="zh-CN" sz="3200" dirty="0"/>
          </a:p>
          <a:p>
            <a:r>
              <a:rPr lang="zh-CN" altLang="en-US" sz="3200" dirty="0">
                <a:solidFill>
                  <a:srgbClr val="FF0000"/>
                </a:solidFill>
              </a:rPr>
              <a:t>莲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爱，同予者何人？</a:t>
            </a:r>
            <a:endParaRPr lang="en-US" altLang="zh-CN" sz="3200" dirty="0"/>
          </a:p>
          <a:p>
            <a:r>
              <a:rPr lang="zh-CN" altLang="en-US" sz="3200" dirty="0">
                <a:solidFill>
                  <a:srgbClr val="FF0000"/>
                </a:solidFill>
              </a:rPr>
              <a:t>牡丹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爱，宜</a:t>
            </a:r>
            <a:r>
              <a:rPr lang="zh-CN" altLang="en-US" sz="3200" dirty="0">
                <a:solidFill>
                  <a:srgbClr val="FF0000"/>
                </a:solidFill>
              </a:rPr>
              <a:t>乎</a:t>
            </a:r>
            <a:r>
              <a:rPr lang="zh-CN" altLang="en-US" sz="3200" dirty="0"/>
              <a:t>众</a:t>
            </a:r>
            <a:r>
              <a:rPr lang="zh-CN" altLang="en-US" sz="3200" dirty="0">
                <a:solidFill>
                  <a:srgbClr val="FF0000"/>
                </a:solidFill>
              </a:rPr>
              <a:t>矣</a:t>
            </a:r>
            <a:r>
              <a:rPr lang="zh-CN" altLang="en-US" sz="3200" dirty="0"/>
              <a:t>！</a:t>
            </a:r>
          </a:p>
        </p:txBody>
      </p:sp>
      <p:sp>
        <p:nvSpPr>
          <p:cNvPr id="4" name="矩形 3"/>
          <p:cNvSpPr/>
          <p:nvPr/>
        </p:nvSpPr>
        <p:spPr>
          <a:xfrm>
            <a:off x="686559" y="4097774"/>
            <a:ext cx="79816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如果虚词无实义，结构词停顿，语气词拖音</a:t>
            </a:r>
          </a:p>
        </p:txBody>
      </p:sp>
      <p:sp>
        <p:nvSpPr>
          <p:cNvPr id="5" name="矩形 4"/>
          <p:cNvSpPr/>
          <p:nvPr/>
        </p:nvSpPr>
        <p:spPr>
          <a:xfrm>
            <a:off x="7087552" y="1125974"/>
            <a:ext cx="510909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/>
              <a:t>予独爱莲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</a:rPr>
              <a:t>之</a:t>
            </a:r>
            <a:r>
              <a:rPr lang="zh-CN" altLang="en-US" sz="3200" dirty="0"/>
              <a:t>出淤泥而不染，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FD05E47C-EC0C-4AFA-9763-BBDC15A5935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6746"/>
          <a:stretch/>
        </p:blipFill>
        <p:spPr>
          <a:xfrm>
            <a:off x="-1164855" y="759915"/>
            <a:ext cx="6934200" cy="3989885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id="{21ADDCD0-7DD1-4F2F-BF2E-D9860848B05B}"/>
              </a:ext>
            </a:extLst>
          </p:cNvPr>
          <p:cNvSpPr txBox="1"/>
          <p:nvPr/>
        </p:nvSpPr>
        <p:spPr>
          <a:xfrm>
            <a:off x="4274186" y="2010601"/>
            <a:ext cx="4555916" cy="18774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/>
            <a:r>
              <a:rPr lang="zh-CN" altLang="en-US" sz="7200" noProof="1">
                <a:solidFill>
                  <a:srgbClr val="3A936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爱莲说</a:t>
            </a:r>
            <a:endParaRPr lang="en-US" altLang="zh-CN" sz="7200" noProof="1">
              <a:solidFill>
                <a:srgbClr val="3A936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  <a:p>
            <a:pPr fontAlgn="auto"/>
            <a:r>
              <a:rPr lang="zh-CN" altLang="en-US" sz="4400" noProof="1">
                <a:solidFill>
                  <a:srgbClr val="515351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    周敦颐</a:t>
            </a:r>
            <a:endParaRPr lang="zh-CN" altLang="en-US" sz="4400" strike="noStrike" noProof="1">
              <a:solidFill>
                <a:schemeClr val="tx1">
                  <a:lumMod val="75000"/>
                  <a:lumOff val="25000"/>
                </a:schemeClr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sp>
        <p:nvSpPr>
          <p:cNvPr id="6" name="圆角矩形 10">
            <a:extLst>
              <a:ext uri="{FF2B5EF4-FFF2-40B4-BE49-F238E27FC236}">
                <a16:creationId xmlns:a16="http://schemas.microsoft.com/office/drawing/2014/main" id="{44F3A365-DDBD-45CD-915D-5B56F76E959F}"/>
              </a:ext>
            </a:extLst>
          </p:cNvPr>
          <p:cNvSpPr/>
          <p:nvPr/>
        </p:nvSpPr>
        <p:spPr>
          <a:xfrm>
            <a:off x="4274185" y="4066198"/>
            <a:ext cx="4555916" cy="546316"/>
          </a:xfrm>
          <a:prstGeom prst="roundRect">
            <a:avLst>
              <a:gd name="adj" fmla="val 50000"/>
            </a:avLst>
          </a:prstGeom>
          <a:solidFill>
            <a:srgbClr val="3A936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15" name="直接连接符 14">
            <a:extLst>
              <a:ext uri="{FF2B5EF4-FFF2-40B4-BE49-F238E27FC236}">
                <a16:creationId xmlns:a16="http://schemas.microsoft.com/office/drawing/2014/main" id="{37C50032-BACA-4951-91EB-C442740BD52E}"/>
              </a:ext>
            </a:extLst>
          </p:cNvPr>
          <p:cNvCxnSpPr/>
          <p:nvPr/>
        </p:nvCxnSpPr>
        <p:spPr>
          <a:xfrm>
            <a:off x="952500" y="4749800"/>
            <a:ext cx="10101865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9" name="图片 18">
            <a:extLst>
              <a:ext uri="{FF2B5EF4-FFF2-40B4-BE49-F238E27FC236}">
                <a16:creationId xmlns:a16="http://schemas.microsoft.com/office/drawing/2014/main" id="{28456916-C155-45F1-99A9-34D90D7E004F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10521797" y="1747273"/>
            <a:ext cx="1065134" cy="1085818"/>
          </a:xfrm>
          <a:prstGeom prst="rect">
            <a:avLst/>
          </a:prstGeom>
        </p:spPr>
      </p:pic>
      <p:sp>
        <p:nvSpPr>
          <p:cNvPr id="2" name="矩形 1">
            <a:extLst>
              <a:ext uri="{FF2B5EF4-FFF2-40B4-BE49-F238E27FC236}">
                <a16:creationId xmlns:a16="http://schemas.microsoft.com/office/drawing/2014/main" id="{8B2346D7-174B-46A1-87E4-A7D32F578FAC}"/>
              </a:ext>
            </a:extLst>
          </p:cNvPr>
          <p:cNvSpPr/>
          <p:nvPr/>
        </p:nvSpPr>
        <p:spPr>
          <a:xfrm>
            <a:off x="4519692" y="5174755"/>
            <a:ext cx="2967479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/>
            <a:r>
              <a:rPr lang="zh-CN" altLang="en-US" sz="5400" b="1" noProof="1">
                <a:solidFill>
                  <a:srgbClr val="3A9367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第二课时</a:t>
            </a:r>
            <a:endParaRPr lang="en-US" altLang="zh-CN" sz="5400" b="1" noProof="1">
              <a:solidFill>
                <a:srgbClr val="3A9367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825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 animBg="1"/>
      <p:bldP spid="2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2643E3-20CF-4D46-9134-0C6DC552C4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1C30FB4-6868-4BFE-9D47-FEE7495C640D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EE12E8A6-9010-40B5-81E6-26CFE6A93595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新课导入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B5E2EE4-237A-4AF9-87AD-F0B35630ED6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C22FE6E-BFAC-46ED-971F-F6EFEB4C2EC9}"/>
              </a:ext>
            </a:extLst>
          </p:cNvPr>
          <p:cNvSpPr/>
          <p:nvPr/>
        </p:nvSpPr>
        <p:spPr>
          <a:xfrm>
            <a:off x="1489611" y="1008815"/>
            <a:ext cx="921277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在我国古代文化中，莲被赋予了许多美好的内涵：</a:t>
            </a:r>
            <a:endParaRPr lang="zh-CN" altLang="en-US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644638D7-58D4-4DC9-8D26-44B5C268C591}"/>
              </a:ext>
            </a:extLst>
          </p:cNvPr>
          <p:cNvSpPr/>
          <p:nvPr/>
        </p:nvSpPr>
        <p:spPr>
          <a:xfrm>
            <a:off x="532123" y="1831115"/>
            <a:ext cx="10552885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美丽纯洁的少女：“清水出芙蓉，天然去雕饰”；“荷叶罗裙一色裁，芙蓉向脸两边开”（王昌龄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采莲曲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39D0103C-03C0-4DC1-B039-DEB1FA175139}"/>
              </a:ext>
            </a:extLst>
          </p:cNvPr>
          <p:cNvSpPr/>
          <p:nvPr/>
        </p:nvSpPr>
        <p:spPr>
          <a:xfrm>
            <a:off x="534847" y="2959780"/>
            <a:ext cx="105528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纯洁美好的爱情：“采莲南塘秋，莲花过人头，低头弄莲子，莲子清如水。”（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西洲曲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5FE3D6A-92AC-4A4C-87D3-D46B7E03CF9B}"/>
              </a:ext>
            </a:extLst>
          </p:cNvPr>
          <p:cNvSpPr/>
          <p:nvPr/>
        </p:nvSpPr>
        <p:spPr>
          <a:xfrm>
            <a:off x="532124" y="4087384"/>
            <a:ext cx="1055288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吉祥和合的寓意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47F15A21-EACF-4B27-8B7E-8C6E96423F91}"/>
              </a:ext>
            </a:extLst>
          </p:cNvPr>
          <p:cNvSpPr/>
          <p:nvPr/>
        </p:nvSpPr>
        <p:spPr>
          <a:xfrm>
            <a:off x="532123" y="4784100"/>
            <a:ext cx="10552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☆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以莲喻佛、佛心佛性的象征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7441BCA4-8807-4570-928E-0AE997045D7D}"/>
              </a:ext>
            </a:extLst>
          </p:cNvPr>
          <p:cNvSpPr/>
          <p:nvPr/>
        </p:nvSpPr>
        <p:spPr>
          <a:xfrm>
            <a:off x="532123" y="5480817"/>
            <a:ext cx="1055288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☆</a:t>
            </a:r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高洁人格的象征</a:t>
            </a:r>
          </a:p>
        </p:txBody>
      </p:sp>
    </p:spTree>
    <p:extLst>
      <p:ext uri="{BB962C8B-B14F-4D97-AF65-F5344CB8AC3E}">
        <p14:creationId xmlns:p14="http://schemas.microsoft.com/office/powerpoint/2010/main" val="2060749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9F070F5-02BE-4724-BD73-87745D1E72C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0BD61D96-511E-40B7-BE63-8479992D0D49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75692FA2-F07E-4D19-AB56-1F9717BAF857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学习目标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CEE82EF-2869-4B29-8412-115A0C3424B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063D19B-5A8B-45B1-AE44-78FFAD849EFC}"/>
              </a:ext>
            </a:extLst>
          </p:cNvPr>
          <p:cNvSpPr/>
          <p:nvPr/>
        </p:nvSpPr>
        <p:spPr>
          <a:xfrm>
            <a:off x="971432" y="1395192"/>
            <a:ext cx="10448839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1.</a:t>
            </a:r>
            <a:r>
              <a:rPr lang="zh-CN" altLang="en-US" sz="3200" dirty="0"/>
              <a:t>通过本文对莲花形象和品质的描写，理解作者洁身自好的高洁人格。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D2BDA58F-ECA8-489D-8DB8-74E788D9C1CE}"/>
              </a:ext>
            </a:extLst>
          </p:cNvPr>
          <p:cNvSpPr/>
          <p:nvPr/>
        </p:nvSpPr>
        <p:spPr>
          <a:xfrm>
            <a:off x="971432" y="3429000"/>
            <a:ext cx="10448839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dirty="0"/>
              <a:t>2.</a:t>
            </a:r>
            <a:r>
              <a:rPr lang="zh-CN" altLang="en-US" sz="3200" dirty="0"/>
              <a:t>理解本文运用托物言志、衬托等表现手法的作用。</a:t>
            </a:r>
          </a:p>
        </p:txBody>
      </p:sp>
    </p:spTree>
    <p:extLst>
      <p:ext uri="{BB962C8B-B14F-4D97-AF65-F5344CB8AC3E}">
        <p14:creationId xmlns:p14="http://schemas.microsoft.com/office/powerpoint/2010/main" val="1494260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2133B6E-9C02-4799-9F20-0DB7EB2A0AF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154EF36-60F5-46A8-96DC-073484CC3617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236833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302C2FC3-703F-4573-BE7C-E4FDF90D0C3B}"/>
              </a:ext>
            </a:extLst>
          </p:cNvPr>
          <p:cNvSpPr txBox="1"/>
          <p:nvPr/>
        </p:nvSpPr>
        <p:spPr>
          <a:xfrm>
            <a:off x="532124" y="312099"/>
            <a:ext cx="2055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品读探究一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68A6C1D-2E78-4925-BD16-E61CADB93F3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591203" y="397538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4A48F456-C81D-4D16-A68C-DF30262D2076}"/>
              </a:ext>
            </a:extLst>
          </p:cNvPr>
          <p:cNvSpPr/>
          <p:nvPr/>
        </p:nvSpPr>
        <p:spPr>
          <a:xfrm>
            <a:off x="1021336" y="1739098"/>
            <a:ext cx="10149327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     品读课文，思考：“水陆草木之花，可爱者甚蕃。“作者却唯独只喜欢莲的原因是什么？</a:t>
            </a:r>
          </a:p>
        </p:txBody>
      </p:sp>
    </p:spTree>
    <p:extLst>
      <p:ext uri="{BB962C8B-B14F-4D97-AF65-F5344CB8AC3E}">
        <p14:creationId xmlns:p14="http://schemas.microsoft.com/office/powerpoint/2010/main" val="1482055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5FD7EB22-FF18-447A-ACDE-566F8428D2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CB338AC1-3325-4D7A-AF41-82EEC4A908F2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431387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">
            <a:extLst>
              <a:ext uri="{FF2B5EF4-FFF2-40B4-BE49-F238E27FC236}">
                <a16:creationId xmlns:a16="http://schemas.microsoft.com/office/drawing/2014/main" id="{59A3A275-0857-420F-B19E-2246A621FC9D}"/>
              </a:ext>
            </a:extLst>
          </p:cNvPr>
          <p:cNvSpPr txBox="1"/>
          <p:nvPr/>
        </p:nvSpPr>
        <p:spPr>
          <a:xfrm>
            <a:off x="532125" y="312099"/>
            <a:ext cx="2483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品析莲的形象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B9023981-3793-456E-B5CC-D741D6D7C2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870437" y="415734"/>
            <a:ext cx="471066" cy="4802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0E2A36F7-D016-4D92-8CB3-BCB7D5D90923}"/>
              </a:ext>
            </a:extLst>
          </p:cNvPr>
          <p:cNvSpPr/>
          <p:nvPr/>
        </p:nvSpPr>
        <p:spPr>
          <a:xfrm>
            <a:off x="1448712" y="1353491"/>
            <a:ext cx="9294576" cy="2116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水陆草木之花，可爱者甚蕃。晋陶渊明独爱菊。自李唐来，世人甚爱牡丹。予独爱莲之出淤泥而不染，濯清涟而不妖，中通外直，不蔓不枝，香远益清，亭亭净植，可远观而不可亵玩焉。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DFAA567-36D4-4660-8F3E-38ACF904F530}"/>
              </a:ext>
            </a:extLst>
          </p:cNvPr>
          <p:cNvSpPr/>
          <p:nvPr/>
        </p:nvSpPr>
        <p:spPr>
          <a:xfrm>
            <a:off x="1448712" y="3842394"/>
            <a:ext cx="9294575" cy="181504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读课文第一段，请找出作者直接写莲的语句。并思考作者笔下的莲是一个怎样的形象，他是从哪些方面来写莲的？</a:t>
            </a:r>
          </a:p>
        </p:txBody>
      </p:sp>
    </p:spTree>
    <p:extLst>
      <p:ext uri="{BB962C8B-B14F-4D97-AF65-F5344CB8AC3E}">
        <p14:creationId xmlns:p14="http://schemas.microsoft.com/office/powerpoint/2010/main" val="674944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2FB0ED5-674D-4FC7-BD77-B7683AD18B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0F29275-2FF6-43D8-8B2C-BDF255B48B1E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431387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C9790BF0-3250-4541-AC8C-6E609B8922DB}"/>
              </a:ext>
            </a:extLst>
          </p:cNvPr>
          <p:cNvSpPr txBox="1"/>
          <p:nvPr/>
        </p:nvSpPr>
        <p:spPr>
          <a:xfrm>
            <a:off x="532125" y="312099"/>
            <a:ext cx="24834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品析莲的形象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F9DF360-8A52-4EC9-8767-27FEEDBB665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870437" y="415734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D203CF7-7890-49F9-A27A-8FF43B0C394B}"/>
              </a:ext>
            </a:extLst>
          </p:cNvPr>
          <p:cNvSpPr/>
          <p:nvPr/>
        </p:nvSpPr>
        <p:spPr>
          <a:xfrm>
            <a:off x="531880" y="170207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出淤泥而不染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899D6BB-01E8-49FC-8FA5-7A8B5924FB06}"/>
              </a:ext>
            </a:extLst>
          </p:cNvPr>
          <p:cNvSpPr/>
          <p:nvPr/>
        </p:nvSpPr>
        <p:spPr>
          <a:xfrm>
            <a:off x="540698" y="216915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濯清涟而不妖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B3127458-9819-41BA-BE75-B082D74D0F2B}"/>
              </a:ext>
            </a:extLst>
          </p:cNvPr>
          <p:cNvSpPr/>
          <p:nvPr/>
        </p:nvSpPr>
        <p:spPr>
          <a:xfrm>
            <a:off x="542110" y="28120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中通外直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D43C13DD-259D-4037-9848-717E9D474BF0}"/>
              </a:ext>
            </a:extLst>
          </p:cNvPr>
          <p:cNvSpPr/>
          <p:nvPr/>
        </p:nvSpPr>
        <p:spPr>
          <a:xfrm>
            <a:off x="561160" y="33157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不蔓不枝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3061004A-793D-4B20-AD71-D5089B7E6B61}"/>
              </a:ext>
            </a:extLst>
          </p:cNvPr>
          <p:cNvSpPr/>
          <p:nvPr/>
        </p:nvSpPr>
        <p:spPr>
          <a:xfrm>
            <a:off x="581866" y="376419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香远益清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DB44DDE1-9DDD-4A16-89AD-CC866320A2F5}"/>
              </a:ext>
            </a:extLst>
          </p:cNvPr>
          <p:cNvSpPr/>
          <p:nvPr/>
        </p:nvSpPr>
        <p:spPr>
          <a:xfrm>
            <a:off x="581866" y="44070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亭亭净植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B43A553-77CF-407D-8735-DBBD76F32147}"/>
              </a:ext>
            </a:extLst>
          </p:cNvPr>
          <p:cNvSpPr/>
          <p:nvPr/>
        </p:nvSpPr>
        <p:spPr>
          <a:xfrm>
            <a:off x="561160" y="4981387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可远观而不可亵玩焉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44AD2EA-7A1D-4449-957A-4074F18D7C72}"/>
              </a:ext>
            </a:extLst>
          </p:cNvPr>
          <p:cNvSpPr/>
          <p:nvPr/>
        </p:nvSpPr>
        <p:spPr>
          <a:xfrm>
            <a:off x="5110876" y="16425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洁净端庄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CA15F96-00BB-4A57-8CBC-378C27A383C8}"/>
              </a:ext>
            </a:extLst>
          </p:cNvPr>
          <p:cNvSpPr/>
          <p:nvPr/>
        </p:nvSpPr>
        <p:spPr>
          <a:xfrm>
            <a:off x="5469948" y="20125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单纯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3CE68BBA-945A-46F3-B673-A750DA5825E9}"/>
              </a:ext>
            </a:extLst>
          </p:cNvPr>
          <p:cNvSpPr/>
          <p:nvPr/>
        </p:nvSpPr>
        <p:spPr>
          <a:xfrm>
            <a:off x="5110874" y="28120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内空外直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487F40D3-37B2-4290-ADB6-C95481DC39FF}"/>
              </a:ext>
            </a:extLst>
          </p:cNvPr>
          <p:cNvSpPr/>
          <p:nvPr/>
        </p:nvSpPr>
        <p:spPr>
          <a:xfrm>
            <a:off x="5110874" y="33056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不牵连攀附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3E1195D2-AD50-4C2C-BB00-9CE248C99AD9}"/>
              </a:ext>
            </a:extLst>
          </p:cNvPr>
          <p:cNvSpPr/>
          <p:nvPr/>
        </p:nvSpPr>
        <p:spPr>
          <a:xfrm>
            <a:off x="5129924" y="370466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香气远播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AB113514-E56F-41A0-8771-D1C4C23E0387}"/>
              </a:ext>
            </a:extLst>
          </p:cNvPr>
          <p:cNvSpPr/>
          <p:nvPr/>
        </p:nvSpPr>
        <p:spPr>
          <a:xfrm>
            <a:off x="5469946" y="44038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洁净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A8804D73-D772-4347-9BDF-E87049241B77}"/>
              </a:ext>
            </a:extLst>
          </p:cNvPr>
          <p:cNvSpPr/>
          <p:nvPr/>
        </p:nvSpPr>
        <p:spPr>
          <a:xfrm>
            <a:off x="5469945" y="48042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雅致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ACE75D12-55D9-49EA-8881-86FE0622F3E9}"/>
              </a:ext>
            </a:extLst>
          </p:cNvPr>
          <p:cNvSpPr/>
          <p:nvPr/>
        </p:nvSpPr>
        <p:spPr>
          <a:xfrm>
            <a:off x="5488996" y="52154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端庄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19AEC91E-808F-46F2-89B3-9BD85BEAD44E}"/>
              </a:ext>
            </a:extLst>
          </p:cNvPr>
          <p:cNvSpPr/>
          <p:nvPr/>
        </p:nvSpPr>
        <p:spPr>
          <a:xfrm>
            <a:off x="8247447" y="184296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生长环境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1C3EF2AC-676C-4ED8-A6C6-6F58D6AA52B6}"/>
              </a:ext>
            </a:extLst>
          </p:cNvPr>
          <p:cNvSpPr/>
          <p:nvPr/>
        </p:nvSpPr>
        <p:spPr>
          <a:xfrm>
            <a:off x="8587470" y="299108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外形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E2489A04-CF97-40AD-9EE0-8C9205E34587}"/>
              </a:ext>
            </a:extLst>
          </p:cNvPr>
          <p:cNvSpPr/>
          <p:nvPr/>
        </p:nvSpPr>
        <p:spPr>
          <a:xfrm>
            <a:off x="8587471" y="3690240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香气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0C125E1A-4118-4463-A336-D0B838A8F734}"/>
              </a:ext>
            </a:extLst>
          </p:cNvPr>
          <p:cNvSpPr/>
          <p:nvPr/>
        </p:nvSpPr>
        <p:spPr>
          <a:xfrm>
            <a:off x="8501397" y="475305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姿态风度</a:t>
            </a:r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996911DC-17E1-4791-AE96-BD0421D0B2EB}"/>
              </a:ext>
            </a:extLst>
          </p:cNvPr>
          <p:cNvSpPr/>
          <p:nvPr/>
        </p:nvSpPr>
        <p:spPr>
          <a:xfrm>
            <a:off x="1251900" y="10626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莲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D82F08D4-24A5-4A78-B589-95C6A1948328}"/>
              </a:ext>
            </a:extLst>
          </p:cNvPr>
          <p:cNvSpPr/>
          <p:nvPr/>
        </p:nvSpPr>
        <p:spPr>
          <a:xfrm>
            <a:off x="5110877" y="104705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莲的特点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19608D03-4385-42D7-AB83-5C945FBD0239}"/>
              </a:ext>
            </a:extLst>
          </p:cNvPr>
          <p:cNvSpPr/>
          <p:nvPr/>
        </p:nvSpPr>
        <p:spPr>
          <a:xfrm>
            <a:off x="8247448" y="1055233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描写角度</a:t>
            </a:r>
          </a:p>
        </p:txBody>
      </p:sp>
      <p:cxnSp>
        <p:nvCxnSpPr>
          <p:cNvPr id="29" name="直接箭头连接符 28">
            <a:extLst>
              <a:ext uri="{FF2B5EF4-FFF2-40B4-BE49-F238E27FC236}">
                <a16:creationId xmlns:a16="http://schemas.microsoft.com/office/drawing/2014/main" id="{45C4AFE8-5B62-48D6-8D57-97A3B66671A1}"/>
              </a:ext>
            </a:extLst>
          </p:cNvPr>
          <p:cNvCxnSpPr>
            <a:cxnSpLocks/>
          </p:cNvCxnSpPr>
          <p:nvPr/>
        </p:nvCxnSpPr>
        <p:spPr>
          <a:xfrm>
            <a:off x="7223188" y="2012527"/>
            <a:ext cx="797470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箭头连接符 31">
            <a:extLst>
              <a:ext uri="{FF2B5EF4-FFF2-40B4-BE49-F238E27FC236}">
                <a16:creationId xmlns:a16="http://schemas.microsoft.com/office/drawing/2014/main" id="{7BABBD58-9836-4904-8433-4C5D01370565}"/>
              </a:ext>
            </a:extLst>
          </p:cNvPr>
          <p:cNvCxnSpPr>
            <a:cxnSpLocks/>
          </p:cNvCxnSpPr>
          <p:nvPr/>
        </p:nvCxnSpPr>
        <p:spPr>
          <a:xfrm>
            <a:off x="7262098" y="3252693"/>
            <a:ext cx="797470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箭头连接符 32">
            <a:extLst>
              <a:ext uri="{FF2B5EF4-FFF2-40B4-BE49-F238E27FC236}">
                <a16:creationId xmlns:a16="http://schemas.microsoft.com/office/drawing/2014/main" id="{DE69226D-EE67-4341-A2B8-21348A45EEA7}"/>
              </a:ext>
            </a:extLst>
          </p:cNvPr>
          <p:cNvCxnSpPr>
            <a:cxnSpLocks/>
          </p:cNvCxnSpPr>
          <p:nvPr/>
        </p:nvCxnSpPr>
        <p:spPr>
          <a:xfrm>
            <a:off x="7262098" y="4011738"/>
            <a:ext cx="797470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箭头连接符 33">
            <a:extLst>
              <a:ext uri="{FF2B5EF4-FFF2-40B4-BE49-F238E27FC236}">
                <a16:creationId xmlns:a16="http://schemas.microsoft.com/office/drawing/2014/main" id="{4421EEEC-836B-4343-879E-2AD943343693}"/>
              </a:ext>
            </a:extLst>
          </p:cNvPr>
          <p:cNvCxnSpPr>
            <a:cxnSpLocks/>
          </p:cNvCxnSpPr>
          <p:nvPr/>
        </p:nvCxnSpPr>
        <p:spPr>
          <a:xfrm>
            <a:off x="7223188" y="5032339"/>
            <a:ext cx="797470" cy="0"/>
          </a:xfrm>
          <a:prstGeom prst="straightConnector1">
            <a:avLst/>
          </a:prstGeom>
          <a:ln w="76200">
            <a:solidFill>
              <a:schemeClr val="accent6">
                <a:lumMod val="75000"/>
              </a:schemeClr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3EBEFD69-5608-4605-9295-3287F42D7217}"/>
              </a:ext>
            </a:extLst>
          </p:cNvPr>
          <p:cNvSpPr/>
          <p:nvPr/>
        </p:nvSpPr>
        <p:spPr>
          <a:xfrm>
            <a:off x="6731831" y="5918562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爱莲的美好象</a:t>
            </a:r>
          </a:p>
        </p:txBody>
      </p:sp>
    </p:spTree>
    <p:extLst>
      <p:ext uri="{BB962C8B-B14F-4D97-AF65-F5344CB8AC3E}">
        <p14:creationId xmlns:p14="http://schemas.microsoft.com/office/powerpoint/2010/main" val="2506832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0B73CC6-80BF-4DE5-9982-D63139F9E91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6E690AB-A621-4E09-927B-156C62FE8F33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5745275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CB494703-9590-41EA-B4EB-657BB7A572FB}"/>
              </a:ext>
            </a:extLst>
          </p:cNvPr>
          <p:cNvSpPr txBox="1"/>
          <p:nvPr/>
        </p:nvSpPr>
        <p:spPr>
          <a:xfrm>
            <a:off x="532124" y="312099"/>
            <a:ext cx="556387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美读涵泳</a:t>
            </a: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句式之美，形象之美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58BA91D-7F36-4125-857B-598AE345F03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6184325" y="489941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F4BC849-792D-4771-B898-AB0A4FDF93B3}"/>
              </a:ext>
            </a:extLst>
          </p:cNvPr>
          <p:cNvSpPr/>
          <p:nvPr/>
        </p:nvSpPr>
        <p:spPr>
          <a:xfrm>
            <a:off x="784191" y="1249512"/>
            <a:ext cx="6096000" cy="2590646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出淤泥而不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染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，濯清涟而不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妖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中通外直，不蔓不枝，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香远益清，亭亭净植，</a:t>
            </a: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可远观而不可</a:t>
            </a:r>
            <a:r>
              <a:rPr lang="zh-CN" altLang="en-US" sz="3200" dirty="0">
                <a:solidFill>
                  <a:schemeClr val="accent5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亵玩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焉。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7CFFF390-AC57-4E6F-BCA1-7B67F7D91B55}"/>
              </a:ext>
            </a:extLst>
          </p:cNvPr>
          <p:cNvSpPr/>
          <p:nvPr/>
        </p:nvSpPr>
        <p:spPr>
          <a:xfrm>
            <a:off x="7615716" y="1389962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骈句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A748C933-302B-40B8-8308-99FBE46A529A}"/>
              </a:ext>
            </a:extLst>
          </p:cNvPr>
          <p:cNvSpPr/>
          <p:nvPr/>
        </p:nvSpPr>
        <p:spPr>
          <a:xfrm>
            <a:off x="7205346" y="2445298"/>
            <a:ext cx="1826141" cy="107721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铺陈排比</a:t>
            </a:r>
          </a:p>
          <a:p>
            <a:endParaRPr lang="zh-CN" altLang="en-US" sz="3200" dirty="0">
              <a:solidFill>
                <a:schemeClr val="accent5">
                  <a:lumMod val="50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C39A1E7-6E22-40AD-BD17-423537EB18B4}"/>
              </a:ext>
            </a:extLst>
          </p:cNvPr>
          <p:cNvSpPr/>
          <p:nvPr/>
        </p:nvSpPr>
        <p:spPr>
          <a:xfrm>
            <a:off x="7615714" y="3255383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散句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D8E54828-E654-4183-9551-41647470281C}"/>
              </a:ext>
            </a:extLst>
          </p:cNvPr>
          <p:cNvSpPr/>
          <p:nvPr/>
        </p:nvSpPr>
        <p:spPr>
          <a:xfrm>
            <a:off x="10651464" y="1208758"/>
            <a:ext cx="477696" cy="28007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accent6">
                    <a:lumMod val="7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骈散结合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995C864D-58FA-4FD1-AA4D-23A379DA8861}"/>
              </a:ext>
            </a:extLst>
          </p:cNvPr>
          <p:cNvSpPr/>
          <p:nvPr/>
        </p:nvSpPr>
        <p:spPr>
          <a:xfrm>
            <a:off x="532124" y="4093126"/>
            <a:ext cx="10324796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C00000"/>
                </a:solidFill>
              </a:rPr>
              <a:t>美读指导</a:t>
            </a:r>
            <a:r>
              <a:rPr lang="zh-CN" altLang="en-US" sz="2800" dirty="0"/>
              <a:t>：</a:t>
            </a:r>
          </a:p>
          <a:p>
            <a:r>
              <a:rPr lang="zh-CN" altLang="en-US" sz="2800" dirty="0"/>
              <a:t>骈句：读出节奏声韵之美，重读“染”、“妖”。</a:t>
            </a:r>
          </a:p>
          <a:p>
            <a:r>
              <a:rPr lang="zh-CN" altLang="en-US" sz="2800" dirty="0"/>
              <a:t>铺排句：读出语势和情感的逐层推进，前三句语速稍快，最后一句重读缓读。</a:t>
            </a:r>
          </a:p>
          <a:p>
            <a:r>
              <a:rPr lang="zh-CN" altLang="en-US" sz="2800" dirty="0"/>
              <a:t>散句：语速放缓，重读强调“亵玩”</a:t>
            </a:r>
          </a:p>
        </p:txBody>
      </p:sp>
    </p:spTree>
    <p:extLst>
      <p:ext uri="{BB962C8B-B14F-4D97-AF65-F5344CB8AC3E}">
        <p14:creationId xmlns:p14="http://schemas.microsoft.com/office/powerpoint/2010/main" val="7192531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12" grpId="0"/>
      <p:bldP spid="1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F89470E-5B34-467D-B634-5092D821F52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5BBB624-A227-4E16-B46D-EBF4A3E68EFF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12399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806E8EC4-1E0E-4311-9C6D-FDCE17622376}"/>
              </a:ext>
            </a:extLst>
          </p:cNvPr>
          <p:cNvSpPr txBox="1"/>
          <p:nvPr/>
        </p:nvSpPr>
        <p:spPr>
          <a:xfrm>
            <a:off x="532124" y="312099"/>
            <a:ext cx="3942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作者爱莲的深层原因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DA7B0EFB-4DC5-42E4-9EDC-BBDCD54CD3B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563049" y="364379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20D4FC87-EB0F-4485-89EA-A92545C0C43E}"/>
              </a:ext>
            </a:extLst>
          </p:cNvPr>
          <p:cNvSpPr/>
          <p:nvPr/>
        </p:nvSpPr>
        <p:spPr>
          <a:xfrm>
            <a:off x="1355388" y="1566552"/>
            <a:ext cx="9144000" cy="18269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予谓菊，花之隐逸者也；牡丹，花之富贵者也；莲，花之君子者也。噫！菊之爱，陶后鲜有闻。莲之爱，同予者何人？牡丹之爱，宜乎众矣！</a:t>
            </a:r>
            <a:endParaRPr lang="zh-CN" altLang="en-US" sz="3200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59E9A04-0541-4223-8CC0-410FBB0BB55F}"/>
              </a:ext>
            </a:extLst>
          </p:cNvPr>
          <p:cNvSpPr/>
          <p:nvPr/>
        </p:nvSpPr>
        <p:spPr>
          <a:xfrm>
            <a:off x="3508920" y="4053086"/>
            <a:ext cx="4288353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莲，花之</a:t>
            </a:r>
            <a:r>
              <a:rPr lang="zh-CN" altLang="en-US" sz="4000" u="sng" dirty="0">
                <a:solidFill>
                  <a:schemeClr val="accent6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君子</a:t>
            </a:r>
            <a:r>
              <a:rPr lang="zh-CN" altLang="en-US" sz="4000" dirty="0">
                <a:solidFill>
                  <a:schemeClr val="accent6">
                    <a:lumMod val="75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者也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5F391082-E5DD-474D-BF2D-88124743BFC2}"/>
              </a:ext>
            </a:extLst>
          </p:cNvPr>
          <p:cNvSpPr/>
          <p:nvPr/>
        </p:nvSpPr>
        <p:spPr>
          <a:xfrm>
            <a:off x="4442509" y="5087422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象征</a:t>
            </a:r>
          </a:p>
        </p:txBody>
      </p:sp>
    </p:spTree>
    <p:extLst>
      <p:ext uri="{BB962C8B-B14F-4D97-AF65-F5344CB8AC3E}">
        <p14:creationId xmlns:p14="http://schemas.microsoft.com/office/powerpoint/2010/main" val="1205216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4F6AE32D-E363-4483-9E00-AE6BAC6EBE7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CF6CF25D-66A7-4E97-9428-9A6D5561AFB5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12399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1272A12B-6F27-42BA-AB47-57CADA079C68}"/>
              </a:ext>
            </a:extLst>
          </p:cNvPr>
          <p:cNvSpPr txBox="1"/>
          <p:nvPr/>
        </p:nvSpPr>
        <p:spPr>
          <a:xfrm>
            <a:off x="532124" y="312099"/>
            <a:ext cx="3942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作者爱莲的深层原因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07152C3-947F-41A9-AD2D-C3E75E4C1A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563049" y="364379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5B37BA1D-511D-49F4-8B40-3694BE53F009}"/>
              </a:ext>
            </a:extLst>
          </p:cNvPr>
          <p:cNvSpPr/>
          <p:nvPr/>
        </p:nvSpPr>
        <p:spPr>
          <a:xfrm>
            <a:off x="8978940" y="1062638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君子品德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F57544F6-73C1-403B-B80F-FF5323035CFA}"/>
              </a:ext>
            </a:extLst>
          </p:cNvPr>
          <p:cNvSpPr/>
          <p:nvPr/>
        </p:nvSpPr>
        <p:spPr>
          <a:xfrm>
            <a:off x="531880" y="1702079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出淤泥而不染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223476D7-77FD-4FC6-93DF-FF6FE4881BEB}"/>
              </a:ext>
            </a:extLst>
          </p:cNvPr>
          <p:cNvSpPr/>
          <p:nvPr/>
        </p:nvSpPr>
        <p:spPr>
          <a:xfrm>
            <a:off x="540698" y="2169157"/>
            <a:ext cx="233910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濯清涟而不妖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44DDBC30-A3F6-4963-A609-8EAFC6019F63}"/>
              </a:ext>
            </a:extLst>
          </p:cNvPr>
          <p:cNvSpPr/>
          <p:nvPr/>
        </p:nvSpPr>
        <p:spPr>
          <a:xfrm>
            <a:off x="542110" y="28120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中通外直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97DF8955-B2E6-4B0C-80CD-7921D9104092}"/>
              </a:ext>
            </a:extLst>
          </p:cNvPr>
          <p:cNvSpPr/>
          <p:nvPr/>
        </p:nvSpPr>
        <p:spPr>
          <a:xfrm>
            <a:off x="561160" y="3315772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不蔓不枝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2F8174D4-0389-410D-86EC-C8F11D725FE5}"/>
              </a:ext>
            </a:extLst>
          </p:cNvPr>
          <p:cNvSpPr/>
          <p:nvPr/>
        </p:nvSpPr>
        <p:spPr>
          <a:xfrm>
            <a:off x="581866" y="376419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香远益清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BFFCC7AB-53E7-491D-98E3-9F00F05CF03D}"/>
              </a:ext>
            </a:extLst>
          </p:cNvPr>
          <p:cNvSpPr/>
          <p:nvPr/>
        </p:nvSpPr>
        <p:spPr>
          <a:xfrm>
            <a:off x="581866" y="440705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亭亭净植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AA8CD3A7-ECC6-416A-957F-9F8E41A8DA01}"/>
              </a:ext>
            </a:extLst>
          </p:cNvPr>
          <p:cNvSpPr/>
          <p:nvPr/>
        </p:nvSpPr>
        <p:spPr>
          <a:xfrm>
            <a:off x="561160" y="4981387"/>
            <a:ext cx="3416320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可远观而不可亵玩焉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09EA94E8-514B-43FF-8E7C-FE04DC83BF85}"/>
              </a:ext>
            </a:extLst>
          </p:cNvPr>
          <p:cNvSpPr/>
          <p:nvPr/>
        </p:nvSpPr>
        <p:spPr>
          <a:xfrm>
            <a:off x="5110876" y="1642547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洁净端庄</a:t>
            </a: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7E13CDF7-93E7-4FA5-9753-C80C1ECAA9DC}"/>
              </a:ext>
            </a:extLst>
          </p:cNvPr>
          <p:cNvSpPr/>
          <p:nvPr/>
        </p:nvSpPr>
        <p:spPr>
          <a:xfrm>
            <a:off x="5469948" y="2012527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单纯</a:t>
            </a: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CFC3E355-9A23-45F1-930C-59957CFDE08D}"/>
              </a:ext>
            </a:extLst>
          </p:cNvPr>
          <p:cNvSpPr/>
          <p:nvPr/>
        </p:nvSpPr>
        <p:spPr>
          <a:xfrm>
            <a:off x="5110874" y="2812015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内空外直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BBF4252D-35F8-48D2-A653-57607611973F}"/>
              </a:ext>
            </a:extLst>
          </p:cNvPr>
          <p:cNvSpPr/>
          <p:nvPr/>
        </p:nvSpPr>
        <p:spPr>
          <a:xfrm>
            <a:off x="5110874" y="3305672"/>
            <a:ext cx="198002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不牵连攀附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4128730-A22A-42F0-A8ED-A7871E156C76}"/>
              </a:ext>
            </a:extLst>
          </p:cNvPr>
          <p:cNvSpPr/>
          <p:nvPr/>
        </p:nvSpPr>
        <p:spPr>
          <a:xfrm>
            <a:off x="5129924" y="3704669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香气远播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31C2EB54-119C-421F-8FFB-6089F8D43642}"/>
              </a:ext>
            </a:extLst>
          </p:cNvPr>
          <p:cNvSpPr/>
          <p:nvPr/>
        </p:nvSpPr>
        <p:spPr>
          <a:xfrm>
            <a:off x="5469946" y="440380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洁净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B20ED68C-32FD-4C12-A112-658AF8198CE5}"/>
              </a:ext>
            </a:extLst>
          </p:cNvPr>
          <p:cNvSpPr/>
          <p:nvPr/>
        </p:nvSpPr>
        <p:spPr>
          <a:xfrm>
            <a:off x="5469945" y="48042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雅致</a:t>
            </a: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3E219A59-F11F-4083-83AE-23DE5B4A9BF8}"/>
              </a:ext>
            </a:extLst>
          </p:cNvPr>
          <p:cNvSpPr/>
          <p:nvPr/>
        </p:nvSpPr>
        <p:spPr>
          <a:xfrm>
            <a:off x="5488996" y="5215453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dirty="0"/>
              <a:t>端庄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D3DD463-1CB7-4AD8-BE04-11554798B87A}"/>
              </a:ext>
            </a:extLst>
          </p:cNvPr>
          <p:cNvSpPr/>
          <p:nvPr/>
        </p:nvSpPr>
        <p:spPr>
          <a:xfrm>
            <a:off x="1251900" y="1062638"/>
            <a:ext cx="5437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莲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3B5338EE-A7EC-432C-87B1-257F037DA6D7}"/>
              </a:ext>
            </a:extLst>
          </p:cNvPr>
          <p:cNvSpPr/>
          <p:nvPr/>
        </p:nvSpPr>
        <p:spPr>
          <a:xfrm>
            <a:off x="5110877" y="1047051"/>
            <a:ext cx="162095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00206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莲的特点</a:t>
            </a:r>
          </a:p>
        </p:txBody>
      </p:sp>
      <p:sp>
        <p:nvSpPr>
          <p:cNvPr id="24" name="矩形: 圆角 23">
            <a:extLst>
              <a:ext uri="{FF2B5EF4-FFF2-40B4-BE49-F238E27FC236}">
                <a16:creationId xmlns:a16="http://schemas.microsoft.com/office/drawing/2014/main" id="{6A82336F-CA48-4797-A283-910CDC30900A}"/>
              </a:ext>
            </a:extLst>
          </p:cNvPr>
          <p:cNvSpPr/>
          <p:nvPr/>
        </p:nvSpPr>
        <p:spPr>
          <a:xfrm>
            <a:off x="8031794" y="1544113"/>
            <a:ext cx="3578339" cy="4251249"/>
          </a:xfrm>
          <a:prstGeom prst="round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F01BD9A7-8F03-49B4-BB0E-420A2C9E52CF}"/>
              </a:ext>
            </a:extLst>
          </p:cNvPr>
          <p:cNvSpPr/>
          <p:nvPr/>
        </p:nvSpPr>
        <p:spPr>
          <a:xfrm>
            <a:off x="8338539" y="1800809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洁身自好不同流合污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C813DFAD-FC19-41B2-95D3-4F259795BCE0}"/>
              </a:ext>
            </a:extLst>
          </p:cNvPr>
          <p:cNvSpPr/>
          <p:nvPr/>
        </p:nvSpPr>
        <p:spPr>
          <a:xfrm>
            <a:off x="8329122" y="2246592"/>
            <a:ext cx="29546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庄重质朴不孤高自许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C08403FA-BA5E-43F6-B2A3-5455A6AA6FD1}"/>
              </a:ext>
            </a:extLst>
          </p:cNvPr>
          <p:cNvSpPr/>
          <p:nvPr/>
        </p:nvSpPr>
        <p:spPr>
          <a:xfrm>
            <a:off x="9089739" y="2782041"/>
            <a:ext cx="14157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豁达大度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正直不苟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500F558C-8E90-4D3C-8088-3750E4E0906B}"/>
              </a:ext>
            </a:extLst>
          </p:cNvPr>
          <p:cNvSpPr/>
          <p:nvPr/>
        </p:nvSpPr>
        <p:spPr>
          <a:xfrm>
            <a:off x="9089739" y="3669737"/>
            <a:ext cx="14157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美名远扬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美好风度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1" name="矩形 30">
            <a:extLst>
              <a:ext uri="{FF2B5EF4-FFF2-40B4-BE49-F238E27FC236}">
                <a16:creationId xmlns:a16="http://schemas.microsoft.com/office/drawing/2014/main" id="{CA35B8F6-2072-427A-B02A-BFB772CA046A}"/>
              </a:ext>
            </a:extLst>
          </p:cNvPr>
          <p:cNvSpPr/>
          <p:nvPr/>
        </p:nvSpPr>
        <p:spPr>
          <a:xfrm>
            <a:off x="9081532" y="4510657"/>
            <a:ext cx="1415772" cy="120032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高洁端庄</a:t>
            </a:r>
            <a:endParaRPr lang="en-US" altLang="zh-CN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令人敬重</a:t>
            </a:r>
          </a:p>
          <a:p>
            <a:endParaRPr lang="zh-CN" altLang="en-US" sz="24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81554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/>
      <p:bldP spid="27" grpId="0"/>
      <p:bldP spid="29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860BA45E-8A97-401D-8F43-F738197CDF3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51DEB79-8CA1-4BFF-A4D0-E29C5F7B418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5F3C6262-7A3A-4C06-A6DF-A3BF5D68B354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学习目标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6E922D5-D66E-427D-AC5C-B53BE21F4E7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8163988F-DA8D-417D-8B19-80E34F19660B}"/>
              </a:ext>
            </a:extLst>
          </p:cNvPr>
          <p:cNvSpPr/>
          <p:nvPr/>
        </p:nvSpPr>
        <p:spPr>
          <a:xfrm>
            <a:off x="971433" y="1556651"/>
            <a:ext cx="945162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1.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熟读课文，结合课下注释，积累文言词句。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02A49A2F-220E-4F60-99BF-231D913FE8B8}"/>
              </a:ext>
            </a:extLst>
          </p:cNvPr>
          <p:cNvSpPr/>
          <p:nvPr/>
        </p:nvSpPr>
        <p:spPr>
          <a:xfrm>
            <a:off x="1009694" y="3105834"/>
            <a:ext cx="620875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2.</a:t>
            </a:r>
            <a:r>
              <a:rPr lang="zh-CN" alt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翻译课文，理解文章内容。</a:t>
            </a:r>
          </a:p>
        </p:txBody>
      </p:sp>
    </p:spTree>
    <p:extLst>
      <p:ext uri="{BB962C8B-B14F-4D97-AF65-F5344CB8AC3E}">
        <p14:creationId xmlns:p14="http://schemas.microsoft.com/office/powerpoint/2010/main" val="19738035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CD4A665-547D-4824-9CAF-E4BAF033607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7DE5450-F6BD-4295-93FB-C138AEA4C33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12399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0DFC8FEB-6C2B-4333-9995-99ECE63B7A7B}"/>
              </a:ext>
            </a:extLst>
          </p:cNvPr>
          <p:cNvSpPr txBox="1"/>
          <p:nvPr/>
        </p:nvSpPr>
        <p:spPr>
          <a:xfrm>
            <a:off x="532124" y="312099"/>
            <a:ext cx="3942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作者爱莲的深层原因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308A3279-2BE4-4EDA-B6B3-35A77F70A5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563049" y="364379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A1E73482-9565-43E8-ADD7-9995ECF36FB4}"/>
              </a:ext>
            </a:extLst>
          </p:cNvPr>
          <p:cNvSpPr/>
          <p:nvPr/>
        </p:nvSpPr>
        <p:spPr>
          <a:xfrm>
            <a:off x="1957709" y="1873868"/>
            <a:ext cx="7731040" cy="23905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爱莲的美好形象，</a:t>
            </a:r>
          </a:p>
          <a:p>
            <a:pPr>
              <a:lnSpc>
                <a:spcPct val="150000"/>
              </a:lnSpc>
            </a:pPr>
            <a:r>
              <a:rPr lang="zh-CN" altLang="en-US" sz="54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 更爱莲的君子品德！</a:t>
            </a:r>
          </a:p>
        </p:txBody>
      </p:sp>
    </p:spTree>
    <p:extLst>
      <p:ext uri="{BB962C8B-B14F-4D97-AF65-F5344CB8AC3E}">
        <p14:creationId xmlns:p14="http://schemas.microsoft.com/office/powerpoint/2010/main" val="363925406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CFB67FA-5B9A-4F2C-B051-7D166C23D7B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9C6E4B99-1D72-4700-973F-F87E32DA7E0A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371543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EBE875DA-57B5-46DB-AF19-C7A9E19A7F94}"/>
              </a:ext>
            </a:extLst>
          </p:cNvPr>
          <p:cNvSpPr txBox="1"/>
          <p:nvPr/>
        </p:nvSpPr>
        <p:spPr>
          <a:xfrm>
            <a:off x="532125" y="312099"/>
            <a:ext cx="3534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“莲”一样的周敦颐</a:t>
            </a:r>
            <a:endParaRPr lang="zh-CN" altLang="en-US" sz="2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90DF425-A401-428A-B82D-B096057682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154490" y="456090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DEE07035-4D30-44D1-8278-1634F2500E7A}"/>
              </a:ext>
            </a:extLst>
          </p:cNvPr>
          <p:cNvSpPr/>
          <p:nvPr/>
        </p:nvSpPr>
        <p:spPr>
          <a:xfrm>
            <a:off x="1665882" y="1452133"/>
            <a:ext cx="9637658" cy="3070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C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人品甚高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胸怀洒落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如光风霁月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廉于取名而锐于求志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薄于徽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en-US" altLang="zh-CN" sz="3200" dirty="0" err="1">
                <a:solidFill>
                  <a:srgbClr val="FF0000"/>
                </a:solidFill>
              </a:rPr>
              <a:t>yāo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福而厚于得民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菲于奉身而燕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200" dirty="0" err="1">
                <a:solidFill>
                  <a:srgbClr val="FF0000"/>
                </a:solidFill>
              </a:rPr>
              <a:t>yàn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庭茕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dirty="0">
                <a:solidFill>
                  <a:srgbClr val="FF0000"/>
                </a:solidFill>
              </a:rPr>
              <a:t> </a:t>
            </a:r>
            <a:r>
              <a:rPr lang="en-US" altLang="zh-CN" sz="2800" dirty="0" err="1">
                <a:solidFill>
                  <a:srgbClr val="FF0000"/>
                </a:solidFill>
              </a:rPr>
              <a:t>qióng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嫠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（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en-US" altLang="zh-CN" sz="3600" dirty="0" err="1">
                <a:solidFill>
                  <a:srgbClr val="FF0000"/>
                </a:solidFill>
              </a:rPr>
              <a:t>lí</a:t>
            </a:r>
            <a:r>
              <a:rPr lang="en-US" altLang="zh-CN" sz="3600" dirty="0">
                <a:solidFill>
                  <a:srgbClr val="FF0000"/>
                </a:solidFill>
              </a:rPr>
              <a:t> 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）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,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陋于希世而尚友千古</a:t>
            </a:r>
            <a:endParaRPr lang="en-US" altLang="zh-CN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							   ——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宋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.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黄庭坚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17F4E072-287D-4F0D-A572-F5166FFDA413}"/>
              </a:ext>
            </a:extLst>
          </p:cNvPr>
          <p:cNvSpPr/>
          <p:nvPr/>
        </p:nvSpPr>
        <p:spPr>
          <a:xfrm>
            <a:off x="1665882" y="4805702"/>
            <a:ext cx="6096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注释：</a:t>
            </a:r>
          </a:p>
          <a:p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燕及茕嫠：让孤寡获得安乐。</a:t>
            </a:r>
          </a:p>
        </p:txBody>
      </p:sp>
    </p:spTree>
    <p:extLst>
      <p:ext uri="{BB962C8B-B14F-4D97-AF65-F5344CB8AC3E}">
        <p14:creationId xmlns:p14="http://schemas.microsoft.com/office/powerpoint/2010/main" val="40104328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F706D2F2-5962-451D-ABFB-C9767A48FE3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842A486-A470-48A8-A0D2-5CE56436B220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371543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629BB784-8CE9-4F3C-BC78-0DA53F23FD9A}"/>
              </a:ext>
            </a:extLst>
          </p:cNvPr>
          <p:cNvSpPr txBox="1"/>
          <p:nvPr/>
        </p:nvSpPr>
        <p:spPr>
          <a:xfrm>
            <a:off x="532125" y="312099"/>
            <a:ext cx="353403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“莲”一样的周敦颐</a:t>
            </a:r>
            <a:endParaRPr lang="zh-CN" altLang="en-US" sz="2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A05C99B-3D74-4C3A-8591-99C9F13922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154490" y="456090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B5C1291C-21BE-4CFE-B010-7D06A755461F}"/>
              </a:ext>
            </a:extLst>
          </p:cNvPr>
          <p:cNvSpPr/>
          <p:nvPr/>
        </p:nvSpPr>
        <p:spPr>
          <a:xfrm>
            <a:off x="1224785" y="1859340"/>
            <a:ext cx="9202760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        周敦颐通过对莲花的描写和赞美，歌颂它岀淤泥而不染的君子品德，表现了作者不慕名利、洁身自好的生活态度和价值追求。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180CA7BC-70FF-4DC4-AA28-83FA61F885AD}"/>
              </a:ext>
            </a:extLst>
          </p:cNvPr>
          <p:cNvSpPr/>
          <p:nvPr/>
        </p:nvSpPr>
        <p:spPr>
          <a:xfrm>
            <a:off x="7165113" y="3673461"/>
            <a:ext cx="326243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——</a:t>
            </a:r>
            <a:r>
              <a:rPr lang="zh-CN" altLang="en-US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托物言志</a:t>
            </a:r>
          </a:p>
        </p:txBody>
      </p:sp>
    </p:spTree>
    <p:extLst>
      <p:ext uri="{BB962C8B-B14F-4D97-AF65-F5344CB8AC3E}">
        <p14:creationId xmlns:p14="http://schemas.microsoft.com/office/powerpoint/2010/main" val="378564922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5EBC97A-C643-4D1A-9E96-4E5951D586C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8CD2F2CA-9547-4EBD-9F2B-8B329ECF646E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236833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F2BBDECC-2EF6-431A-8B66-2DD7EF672203}"/>
              </a:ext>
            </a:extLst>
          </p:cNvPr>
          <p:cNvSpPr txBox="1"/>
          <p:nvPr/>
        </p:nvSpPr>
        <p:spPr>
          <a:xfrm>
            <a:off x="532124" y="312099"/>
            <a:ext cx="2055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品读探究二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7785C49-7CD8-491A-A75D-0B75E0FDE9E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591203" y="397538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92F09EF9-9525-419A-A164-B7C74672EC65}"/>
              </a:ext>
            </a:extLst>
          </p:cNvPr>
          <p:cNvSpPr/>
          <p:nvPr/>
        </p:nvSpPr>
        <p:spPr>
          <a:xfrm>
            <a:off x="1309991" y="2030760"/>
            <a:ext cx="9572017" cy="1669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600" dirty="0"/>
              <a:t>        本文除了写莲之外，还写了另外两种花</a:t>
            </a:r>
            <a:r>
              <a:rPr lang="en-US" altLang="zh-CN" sz="3600" dirty="0"/>
              <a:t>——</a:t>
            </a:r>
            <a:r>
              <a:rPr lang="zh-CN" altLang="en-US" sz="3600" dirty="0"/>
              <a:t>菊和牡丹。请探究写菊和牡丹的用意。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30AF1E8C-5925-4168-8B0E-E0B0944D7F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6CD08DF-5109-40AB-AB20-957E5E258EDD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236833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ED6C0CB5-D24A-432C-BDD0-5ED094C85254}"/>
              </a:ext>
            </a:extLst>
          </p:cNvPr>
          <p:cNvSpPr txBox="1"/>
          <p:nvPr/>
        </p:nvSpPr>
        <p:spPr>
          <a:xfrm>
            <a:off x="532124" y="312099"/>
            <a:ext cx="2055433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品读探究二 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ACEC46F8-9EF2-44E3-8FA4-9D6CA303D6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591203" y="397538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F005019F-AFE5-4835-9753-E1E5D0A26DE6}"/>
              </a:ext>
            </a:extLst>
          </p:cNvPr>
          <p:cNvSpPr/>
          <p:nvPr/>
        </p:nvSpPr>
        <p:spPr>
          <a:xfrm>
            <a:off x="1441446" y="1478159"/>
            <a:ext cx="9309107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  予谓菊，花之隐逸者也；牡丹，花之富贵者也；莲，花之君子者也。噫！菊之爱，陶后鲜有闻。莲之爱，同予者何人？牡丹之爱，宜乎众矣！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18F22AA-59AE-4F76-9823-AEA6F313A9D0}"/>
              </a:ext>
            </a:extLst>
          </p:cNvPr>
          <p:cNvSpPr/>
          <p:nvPr/>
        </p:nvSpPr>
        <p:spPr>
          <a:xfrm>
            <a:off x="1055688" y="4053573"/>
            <a:ext cx="997547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        品读第二段，思考：作者分别赋予了菊和牡丹什么象征意义？对这两种花作者的态度有何不同？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968197F4-5753-4D1B-BBC7-BD551729FE0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45390E95-5CDE-4A26-A392-4DF93435088B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12399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2BC6509C-D8B1-4E88-A7C0-54AD2EBABF86}"/>
              </a:ext>
            </a:extLst>
          </p:cNvPr>
          <p:cNvSpPr txBox="1"/>
          <p:nvPr/>
        </p:nvSpPr>
        <p:spPr>
          <a:xfrm>
            <a:off x="532124" y="312099"/>
            <a:ext cx="3942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菊和牡丹的象征意义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0702517F-ACC0-4D61-9704-8571A55D5EA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563049" y="364379"/>
            <a:ext cx="471066" cy="480213"/>
          </a:xfrm>
          <a:prstGeom prst="rect">
            <a:avLst/>
          </a:prstGeom>
        </p:spPr>
      </p:pic>
      <p:pic>
        <p:nvPicPr>
          <p:cNvPr id="6" name="Picture 8" descr="photo079">
            <a:extLst>
              <a:ext uri="{FF2B5EF4-FFF2-40B4-BE49-F238E27FC236}">
                <a16:creationId xmlns:a16="http://schemas.microsoft.com/office/drawing/2014/main" id="{945E0A70-4DD6-4CC2-AFEF-09CCEA8E7A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880744" y="3139331"/>
            <a:ext cx="2911800" cy="218385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图片 7">
            <a:extLst>
              <a:ext uri="{FF2B5EF4-FFF2-40B4-BE49-F238E27FC236}">
                <a16:creationId xmlns:a16="http://schemas.microsoft.com/office/drawing/2014/main" id="{A57D4AA8-118F-46BC-89E9-C5FD967D101B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439" r="19702"/>
          <a:stretch/>
        </p:blipFill>
        <p:spPr>
          <a:xfrm>
            <a:off x="8880744" y="853328"/>
            <a:ext cx="2936960" cy="21838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9" name="矩形 8">
            <a:extLst>
              <a:ext uri="{FF2B5EF4-FFF2-40B4-BE49-F238E27FC236}">
                <a16:creationId xmlns:a16="http://schemas.microsoft.com/office/drawing/2014/main" id="{8A4DC307-8D8B-40B0-ADB5-7A620BF7B928}"/>
              </a:ext>
            </a:extLst>
          </p:cNvPr>
          <p:cNvSpPr/>
          <p:nvPr/>
        </p:nvSpPr>
        <p:spPr>
          <a:xfrm>
            <a:off x="508824" y="3632559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牡丹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8970AA46-4761-460F-BD05-3160DD0AB6E9}"/>
              </a:ext>
            </a:extLst>
          </p:cNvPr>
          <p:cNvSpPr/>
          <p:nvPr/>
        </p:nvSpPr>
        <p:spPr>
          <a:xfrm>
            <a:off x="763684" y="1964617"/>
            <a:ext cx="64633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菊</a:t>
            </a:r>
          </a:p>
        </p:txBody>
      </p:sp>
      <p:cxnSp>
        <p:nvCxnSpPr>
          <p:cNvPr id="12" name="直接箭头连接符 11">
            <a:extLst>
              <a:ext uri="{FF2B5EF4-FFF2-40B4-BE49-F238E27FC236}">
                <a16:creationId xmlns:a16="http://schemas.microsoft.com/office/drawing/2014/main" id="{52CF3CA6-1862-4290-A1B4-6747CC27517A}"/>
              </a:ext>
            </a:extLst>
          </p:cNvPr>
          <p:cNvCxnSpPr/>
          <p:nvPr/>
        </p:nvCxnSpPr>
        <p:spPr>
          <a:xfrm>
            <a:off x="4146623" y="2337073"/>
            <a:ext cx="975818" cy="0"/>
          </a:xfrm>
          <a:prstGeom prst="straightConnector1">
            <a:avLst/>
          </a:prstGeom>
          <a:ln w="98425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3" name="直接箭头连接符 12">
            <a:extLst>
              <a:ext uri="{FF2B5EF4-FFF2-40B4-BE49-F238E27FC236}">
                <a16:creationId xmlns:a16="http://schemas.microsoft.com/office/drawing/2014/main" id="{2C0B071B-8C52-4B84-B840-4B8E3B3F02A0}"/>
              </a:ext>
            </a:extLst>
          </p:cNvPr>
          <p:cNvCxnSpPr/>
          <p:nvPr/>
        </p:nvCxnSpPr>
        <p:spPr>
          <a:xfrm>
            <a:off x="4335280" y="4001891"/>
            <a:ext cx="975818" cy="0"/>
          </a:xfrm>
          <a:prstGeom prst="straightConnector1">
            <a:avLst/>
          </a:prstGeom>
          <a:ln w="98425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5" name="矩形 14">
            <a:extLst>
              <a:ext uri="{FF2B5EF4-FFF2-40B4-BE49-F238E27FC236}">
                <a16:creationId xmlns:a16="http://schemas.microsoft.com/office/drawing/2014/main" id="{92EECBB3-1403-4B89-9DB0-2D82815AB1E5}"/>
              </a:ext>
            </a:extLst>
          </p:cNvPr>
          <p:cNvSpPr/>
          <p:nvPr/>
        </p:nvSpPr>
        <p:spPr>
          <a:xfrm>
            <a:off x="1809580" y="1552243"/>
            <a:ext cx="186108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秋季开花</a:t>
            </a:r>
          </a:p>
          <a:p>
            <a:r>
              <a:rPr lang="zh-CN" altLang="en-US" sz="3200" dirty="0"/>
              <a:t>迎寒斗霜</a:t>
            </a:r>
          </a:p>
          <a:p>
            <a:r>
              <a:rPr lang="zh-CN" altLang="en-US" sz="3200" dirty="0"/>
              <a:t>清高避世</a:t>
            </a:r>
            <a:endParaRPr lang="zh-CN" altLang="en-US" sz="1200" dirty="0"/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FE3CAE6E-AC95-412F-9CA3-54D2C54B26A0}"/>
              </a:ext>
            </a:extLst>
          </p:cNvPr>
          <p:cNvSpPr/>
          <p:nvPr/>
        </p:nvSpPr>
        <p:spPr>
          <a:xfrm>
            <a:off x="4006830" y="1104900"/>
            <a:ext cx="121058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象征</a:t>
            </a: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8668B1F7-3936-46DB-98CE-1D16278A1587}"/>
              </a:ext>
            </a:extLst>
          </p:cNvPr>
          <p:cNvSpPr/>
          <p:nvPr/>
        </p:nvSpPr>
        <p:spPr>
          <a:xfrm>
            <a:off x="5485998" y="1964617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5">
                    <a:lumMod val="75000"/>
                  </a:schemeClr>
                </a:solidFill>
              </a:rPr>
              <a:t>隐逸者</a:t>
            </a:r>
          </a:p>
        </p:txBody>
      </p:sp>
      <p:sp>
        <p:nvSpPr>
          <p:cNvPr id="18" name="矩形 17">
            <a:extLst>
              <a:ext uri="{FF2B5EF4-FFF2-40B4-BE49-F238E27FC236}">
                <a16:creationId xmlns:a16="http://schemas.microsoft.com/office/drawing/2014/main" id="{F70A9D4C-6D12-47DA-86E7-0236E0A784F2}"/>
              </a:ext>
            </a:extLst>
          </p:cNvPr>
          <p:cNvSpPr/>
          <p:nvPr/>
        </p:nvSpPr>
        <p:spPr>
          <a:xfrm>
            <a:off x="6901770" y="1749173"/>
            <a:ext cx="1861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避世隐居</a:t>
            </a:r>
          </a:p>
          <a:p>
            <a:r>
              <a:rPr lang="zh-CN" altLang="en-US" sz="3200" dirty="0"/>
              <a:t>品格高洁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4CCC5093-180F-453A-A911-50E63D5B2E62}"/>
              </a:ext>
            </a:extLst>
          </p:cNvPr>
          <p:cNvSpPr/>
          <p:nvPr/>
        </p:nvSpPr>
        <p:spPr>
          <a:xfrm>
            <a:off x="5627246" y="3709503"/>
            <a:ext cx="141577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5">
                    <a:lumMod val="75000"/>
                  </a:schemeClr>
                </a:solidFill>
              </a:rPr>
              <a:t>富贵者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7A2B5FBE-0DF4-45E0-9E8D-121AAD8B0308}"/>
              </a:ext>
            </a:extLst>
          </p:cNvPr>
          <p:cNvSpPr/>
          <p:nvPr/>
        </p:nvSpPr>
        <p:spPr>
          <a:xfrm>
            <a:off x="1760951" y="3417115"/>
            <a:ext cx="1861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花色艳丽</a:t>
            </a:r>
          </a:p>
          <a:p>
            <a:r>
              <a:rPr lang="zh-CN" altLang="en-US" sz="3200" dirty="0"/>
              <a:t>雍容华贵</a:t>
            </a:r>
            <a:endParaRPr lang="zh-CN" altLang="en-US" dirty="0"/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2FD220A0-3BDF-477C-9FFA-A1D936640F99}"/>
              </a:ext>
            </a:extLst>
          </p:cNvPr>
          <p:cNvSpPr/>
          <p:nvPr/>
        </p:nvSpPr>
        <p:spPr>
          <a:xfrm>
            <a:off x="622662" y="4478732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“一丛深色花，十户中人赋。”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	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白居易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39FBF603-44A7-466C-97D6-3DB38DAF315D}"/>
              </a:ext>
            </a:extLst>
          </p:cNvPr>
          <p:cNvSpPr/>
          <p:nvPr/>
        </p:nvSpPr>
        <p:spPr>
          <a:xfrm>
            <a:off x="622662" y="5152417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“共道牡丹时，相随买花去。”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	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白居易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买花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FF702EE3-72F6-4952-8D3D-1979DC1D030B}"/>
              </a:ext>
            </a:extLst>
          </p:cNvPr>
          <p:cNvSpPr/>
          <p:nvPr/>
        </p:nvSpPr>
        <p:spPr>
          <a:xfrm>
            <a:off x="622662" y="5983414"/>
            <a:ext cx="6096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“花开时，士庶竟为游邀。”</a:t>
            </a:r>
          </a:p>
          <a:p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		——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欧阳修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洛阳牡丹记</a:t>
            </a:r>
            <a:r>
              <a:rPr lang="en-US" altLang="zh-CN" sz="2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D62895DB-126C-4863-A02E-776EFC50154F}"/>
              </a:ext>
            </a:extLst>
          </p:cNvPr>
          <p:cNvSpPr/>
          <p:nvPr/>
        </p:nvSpPr>
        <p:spPr>
          <a:xfrm>
            <a:off x="6888696" y="3440577"/>
            <a:ext cx="186108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/>
              <a:t>追名逐利</a:t>
            </a:r>
            <a:endParaRPr lang="en-US" altLang="zh-CN" sz="3200" dirty="0"/>
          </a:p>
          <a:p>
            <a:r>
              <a:rPr lang="zh-CN" altLang="en-US" sz="3200" dirty="0"/>
              <a:t>贪慕富贵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5" grpId="0"/>
      <p:bldP spid="16" grpId="0"/>
      <p:bldP spid="17" grpId="0"/>
      <p:bldP spid="18" grpId="0"/>
      <p:bldP spid="19" grpId="0"/>
      <p:bldP spid="20" grpId="0"/>
      <p:bldP spid="21" grpId="0"/>
      <p:bldP spid="22" grpId="0"/>
      <p:bldP spid="23" grpId="0"/>
      <p:bldP spid="2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F82FE448-97DD-4950-9879-32312ACBDDE2}"/>
              </a:ext>
            </a:extLst>
          </p:cNvPr>
          <p:cNvSpPr/>
          <p:nvPr/>
        </p:nvSpPr>
        <p:spPr>
          <a:xfrm>
            <a:off x="693599" y="3885359"/>
            <a:ext cx="100540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牡丹</a:t>
            </a: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639AB1BF-F3AC-4AC8-89AF-BB8E157277EB}"/>
              </a:ext>
            </a:extLst>
          </p:cNvPr>
          <p:cNvSpPr/>
          <p:nvPr/>
        </p:nvSpPr>
        <p:spPr>
          <a:xfrm>
            <a:off x="763684" y="1703007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菊</a:t>
            </a:r>
          </a:p>
        </p:txBody>
      </p:sp>
      <p:cxnSp>
        <p:nvCxnSpPr>
          <p:cNvPr id="4" name="直接箭头连接符 3">
            <a:extLst>
              <a:ext uri="{FF2B5EF4-FFF2-40B4-BE49-F238E27FC236}">
                <a16:creationId xmlns:a16="http://schemas.microsoft.com/office/drawing/2014/main" id="{B1F160E0-950C-4848-BA5F-C9F7C4F9F1AF}"/>
              </a:ext>
            </a:extLst>
          </p:cNvPr>
          <p:cNvCxnSpPr/>
          <p:nvPr/>
        </p:nvCxnSpPr>
        <p:spPr>
          <a:xfrm>
            <a:off x="4229236" y="1960886"/>
            <a:ext cx="975818" cy="0"/>
          </a:xfrm>
          <a:prstGeom prst="straightConnector1">
            <a:avLst/>
          </a:prstGeom>
          <a:ln w="98425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" name="直接箭头连接符 4">
            <a:extLst>
              <a:ext uri="{FF2B5EF4-FFF2-40B4-BE49-F238E27FC236}">
                <a16:creationId xmlns:a16="http://schemas.microsoft.com/office/drawing/2014/main" id="{2AE34CC0-777A-4779-9DAE-5C0C3F54A2F5}"/>
              </a:ext>
            </a:extLst>
          </p:cNvPr>
          <p:cNvCxnSpPr/>
          <p:nvPr/>
        </p:nvCxnSpPr>
        <p:spPr>
          <a:xfrm>
            <a:off x="4300516" y="4155187"/>
            <a:ext cx="975818" cy="0"/>
          </a:xfrm>
          <a:prstGeom prst="straightConnector1">
            <a:avLst/>
          </a:prstGeom>
          <a:ln w="98425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6" name="矩形 5">
            <a:extLst>
              <a:ext uri="{FF2B5EF4-FFF2-40B4-BE49-F238E27FC236}">
                <a16:creationId xmlns:a16="http://schemas.microsoft.com/office/drawing/2014/main" id="{CB0108A0-54CB-4FF7-A990-D162BDEFF2B4}"/>
              </a:ext>
            </a:extLst>
          </p:cNvPr>
          <p:cNvSpPr/>
          <p:nvPr/>
        </p:nvSpPr>
        <p:spPr>
          <a:xfrm flipH="1">
            <a:off x="2704401" y="1703007"/>
            <a:ext cx="595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独</a:t>
            </a:r>
            <a:endParaRPr lang="zh-CN" altLang="en-US" sz="1100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48172BE-9279-4549-95F0-298B0053C443}"/>
              </a:ext>
            </a:extLst>
          </p:cNvPr>
          <p:cNvSpPr/>
          <p:nvPr/>
        </p:nvSpPr>
        <p:spPr>
          <a:xfrm>
            <a:off x="5465058" y="1699276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</a:rPr>
              <a:t>隐逸者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F556D972-F9FC-4555-98E4-696E77B477CD}"/>
              </a:ext>
            </a:extLst>
          </p:cNvPr>
          <p:cNvSpPr/>
          <p:nvPr/>
        </p:nvSpPr>
        <p:spPr>
          <a:xfrm>
            <a:off x="6907586" y="1483832"/>
            <a:ext cx="1861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避世隐居</a:t>
            </a:r>
          </a:p>
          <a:p>
            <a:r>
              <a:rPr lang="zh-CN" altLang="en-US" sz="2800" dirty="0"/>
              <a:t>品格高洁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C50ECBB5-7CCD-4AB7-A33E-48B77E75774C}"/>
              </a:ext>
            </a:extLst>
          </p:cNvPr>
          <p:cNvSpPr/>
          <p:nvPr/>
        </p:nvSpPr>
        <p:spPr>
          <a:xfrm>
            <a:off x="5650545" y="3893577"/>
            <a:ext cx="126188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</a:rPr>
              <a:t>富贵者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DDEE785E-2A7D-42B7-9516-718244EA9564}"/>
              </a:ext>
            </a:extLst>
          </p:cNvPr>
          <p:cNvSpPr/>
          <p:nvPr/>
        </p:nvSpPr>
        <p:spPr>
          <a:xfrm>
            <a:off x="1946926" y="3946914"/>
            <a:ext cx="60125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</a:rPr>
              <a:t>众</a:t>
            </a:r>
            <a:endParaRPr lang="zh-CN" alt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E94D3B4A-B5A8-4945-9B4B-72D8D08EDA91}"/>
              </a:ext>
            </a:extLst>
          </p:cNvPr>
          <p:cNvSpPr/>
          <p:nvPr/>
        </p:nvSpPr>
        <p:spPr>
          <a:xfrm>
            <a:off x="6907586" y="3736593"/>
            <a:ext cx="1861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追名逐利</a:t>
            </a:r>
            <a:endParaRPr lang="en-US" altLang="zh-CN" sz="2800" dirty="0"/>
          </a:p>
          <a:p>
            <a:r>
              <a:rPr lang="zh-CN" altLang="en-US" sz="2800" dirty="0"/>
              <a:t>贪慕富贵</a:t>
            </a:r>
          </a:p>
        </p:txBody>
      </p:sp>
      <p:sp>
        <p:nvSpPr>
          <p:cNvPr id="12" name="矩形 11">
            <a:extLst>
              <a:ext uri="{FF2B5EF4-FFF2-40B4-BE49-F238E27FC236}">
                <a16:creationId xmlns:a16="http://schemas.microsoft.com/office/drawing/2014/main" id="{EC4D3CFB-D584-4723-8B0A-32575F025A32}"/>
              </a:ext>
            </a:extLst>
          </p:cNvPr>
          <p:cNvSpPr/>
          <p:nvPr/>
        </p:nvSpPr>
        <p:spPr>
          <a:xfrm>
            <a:off x="4006830" y="1104900"/>
            <a:ext cx="1107996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象征</a:t>
            </a:r>
          </a:p>
        </p:txBody>
      </p:sp>
      <p:pic>
        <p:nvPicPr>
          <p:cNvPr id="13" name="图片 12">
            <a:extLst>
              <a:ext uri="{FF2B5EF4-FFF2-40B4-BE49-F238E27FC236}">
                <a16:creationId xmlns:a16="http://schemas.microsoft.com/office/drawing/2014/main" id="{1392D195-632A-48DB-9471-B40134157D1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14" name="直接连接符 13">
            <a:extLst>
              <a:ext uri="{FF2B5EF4-FFF2-40B4-BE49-F238E27FC236}">
                <a16:creationId xmlns:a16="http://schemas.microsoft.com/office/drawing/2014/main" id="{3855F71D-676A-43F6-8D87-51F163B437C1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12399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文本框 2">
            <a:extLst>
              <a:ext uri="{FF2B5EF4-FFF2-40B4-BE49-F238E27FC236}">
                <a16:creationId xmlns:a16="http://schemas.microsoft.com/office/drawing/2014/main" id="{2DA8ECEC-DF40-48BF-8196-255E412B19F4}"/>
              </a:ext>
            </a:extLst>
          </p:cNvPr>
          <p:cNvSpPr txBox="1"/>
          <p:nvPr/>
        </p:nvSpPr>
        <p:spPr>
          <a:xfrm>
            <a:off x="532124" y="312099"/>
            <a:ext cx="394259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作者对三种人的态度</a:t>
            </a:r>
          </a:p>
        </p:txBody>
      </p:sp>
      <p:pic>
        <p:nvPicPr>
          <p:cNvPr id="16" name="图片 15">
            <a:extLst>
              <a:ext uri="{FF2B5EF4-FFF2-40B4-BE49-F238E27FC236}">
                <a16:creationId xmlns:a16="http://schemas.microsoft.com/office/drawing/2014/main" id="{8E3E4556-604E-4EDD-8E4C-7CFB6AC94D4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563049" y="364379"/>
            <a:ext cx="471066" cy="480213"/>
          </a:xfrm>
          <a:prstGeom prst="rect">
            <a:avLst/>
          </a:prstGeom>
        </p:spPr>
      </p:pic>
      <p:sp>
        <p:nvSpPr>
          <p:cNvPr id="17" name="矩形 16">
            <a:extLst>
              <a:ext uri="{FF2B5EF4-FFF2-40B4-BE49-F238E27FC236}">
                <a16:creationId xmlns:a16="http://schemas.microsoft.com/office/drawing/2014/main" id="{8DA72B5B-C689-4788-9CA5-321104A8E48B}"/>
              </a:ext>
            </a:extLst>
          </p:cNvPr>
          <p:cNvSpPr/>
          <p:nvPr/>
        </p:nvSpPr>
        <p:spPr>
          <a:xfrm>
            <a:off x="533267" y="2757671"/>
            <a:ext cx="5950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莲</a:t>
            </a:r>
          </a:p>
        </p:txBody>
      </p:sp>
      <p:cxnSp>
        <p:nvCxnSpPr>
          <p:cNvPr id="18" name="直接箭头连接符 17">
            <a:extLst>
              <a:ext uri="{FF2B5EF4-FFF2-40B4-BE49-F238E27FC236}">
                <a16:creationId xmlns:a16="http://schemas.microsoft.com/office/drawing/2014/main" id="{3984DD39-67F1-4ED6-81AA-4F738D61AF68}"/>
              </a:ext>
            </a:extLst>
          </p:cNvPr>
          <p:cNvCxnSpPr/>
          <p:nvPr/>
        </p:nvCxnSpPr>
        <p:spPr>
          <a:xfrm>
            <a:off x="4229236" y="3065570"/>
            <a:ext cx="975818" cy="0"/>
          </a:xfrm>
          <a:prstGeom prst="straightConnector1">
            <a:avLst/>
          </a:prstGeom>
          <a:ln w="98425">
            <a:tailEnd type="triangle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08F61DAE-6A5E-47E8-8784-17A74595BDF0}"/>
              </a:ext>
            </a:extLst>
          </p:cNvPr>
          <p:cNvSpPr/>
          <p:nvPr/>
        </p:nvSpPr>
        <p:spPr>
          <a:xfrm>
            <a:off x="5830082" y="2821074"/>
            <a:ext cx="90281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accent5">
                    <a:lumMod val="75000"/>
                  </a:schemeClr>
                </a:solidFill>
              </a:rPr>
              <a:t>君子</a:t>
            </a:r>
          </a:p>
        </p:txBody>
      </p:sp>
      <p:sp>
        <p:nvSpPr>
          <p:cNvPr id="20" name="矩形 19">
            <a:extLst>
              <a:ext uri="{FF2B5EF4-FFF2-40B4-BE49-F238E27FC236}">
                <a16:creationId xmlns:a16="http://schemas.microsoft.com/office/drawing/2014/main" id="{6D7DC60A-E985-42B2-BE17-827F5489633E}"/>
              </a:ext>
            </a:extLst>
          </p:cNvPr>
          <p:cNvSpPr/>
          <p:nvPr/>
        </p:nvSpPr>
        <p:spPr>
          <a:xfrm>
            <a:off x="1626830" y="2826936"/>
            <a:ext cx="921350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</a:rPr>
              <a:t>何人</a:t>
            </a:r>
            <a:endParaRPr lang="zh-CN" altLang="en-US" sz="16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1" name="矩形 20">
            <a:extLst>
              <a:ext uri="{FF2B5EF4-FFF2-40B4-BE49-F238E27FC236}">
                <a16:creationId xmlns:a16="http://schemas.microsoft.com/office/drawing/2014/main" id="{B555F583-E2B9-4790-BDE3-8BAF24675E9F}"/>
              </a:ext>
            </a:extLst>
          </p:cNvPr>
          <p:cNvSpPr/>
          <p:nvPr/>
        </p:nvSpPr>
        <p:spPr>
          <a:xfrm>
            <a:off x="6907586" y="2605630"/>
            <a:ext cx="186108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追名逐利</a:t>
            </a:r>
            <a:endParaRPr lang="en-US" altLang="zh-CN" sz="2800" dirty="0"/>
          </a:p>
          <a:p>
            <a:r>
              <a:rPr lang="zh-CN" altLang="en-US" sz="2800" dirty="0"/>
              <a:t>贪慕富贵</a:t>
            </a:r>
          </a:p>
        </p:txBody>
      </p:sp>
      <p:sp>
        <p:nvSpPr>
          <p:cNvPr id="22" name="矩形 21">
            <a:extLst>
              <a:ext uri="{FF2B5EF4-FFF2-40B4-BE49-F238E27FC236}">
                <a16:creationId xmlns:a16="http://schemas.microsoft.com/office/drawing/2014/main" id="{6B4254C9-5615-48ED-841A-55CDCA5BC04B}"/>
              </a:ext>
            </a:extLst>
          </p:cNvPr>
          <p:cNvSpPr/>
          <p:nvPr/>
        </p:nvSpPr>
        <p:spPr>
          <a:xfrm>
            <a:off x="1790470" y="1699276"/>
            <a:ext cx="595035" cy="5231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accent5">
                    <a:lumMod val="75000"/>
                  </a:schemeClr>
                </a:solidFill>
              </a:rPr>
              <a:t>鲜</a:t>
            </a:r>
            <a:endParaRPr lang="zh-CN" altLang="en-US" sz="1100" dirty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23" name="矩形 22">
            <a:extLst>
              <a:ext uri="{FF2B5EF4-FFF2-40B4-BE49-F238E27FC236}">
                <a16:creationId xmlns:a16="http://schemas.microsoft.com/office/drawing/2014/main" id="{55501E01-BECA-42D2-B70A-69B299855CF7}"/>
              </a:ext>
            </a:extLst>
          </p:cNvPr>
          <p:cNvSpPr/>
          <p:nvPr/>
        </p:nvSpPr>
        <p:spPr>
          <a:xfrm>
            <a:off x="2858916" y="2819254"/>
            <a:ext cx="59503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独</a:t>
            </a:r>
            <a:endParaRPr lang="zh-CN" altLang="en-US" sz="1100" dirty="0"/>
          </a:p>
        </p:txBody>
      </p:sp>
      <p:sp>
        <p:nvSpPr>
          <p:cNvPr id="24" name="矩形 23">
            <a:extLst>
              <a:ext uri="{FF2B5EF4-FFF2-40B4-BE49-F238E27FC236}">
                <a16:creationId xmlns:a16="http://schemas.microsoft.com/office/drawing/2014/main" id="{3928BAC0-28C6-4FF1-BFEB-D0607B049BA9}"/>
              </a:ext>
            </a:extLst>
          </p:cNvPr>
          <p:cNvSpPr/>
          <p:nvPr/>
        </p:nvSpPr>
        <p:spPr>
          <a:xfrm>
            <a:off x="2708512" y="3970377"/>
            <a:ext cx="110799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世人</a:t>
            </a:r>
            <a:endParaRPr lang="zh-CN" altLang="en-US" sz="1100" dirty="0"/>
          </a:p>
        </p:txBody>
      </p:sp>
      <p:sp>
        <p:nvSpPr>
          <p:cNvPr id="25" name="矩形 24">
            <a:extLst>
              <a:ext uri="{FF2B5EF4-FFF2-40B4-BE49-F238E27FC236}">
                <a16:creationId xmlns:a16="http://schemas.microsoft.com/office/drawing/2014/main" id="{55184348-E5C7-4C87-97FF-716198824DAA}"/>
              </a:ext>
            </a:extLst>
          </p:cNvPr>
          <p:cNvSpPr/>
          <p:nvPr/>
        </p:nvSpPr>
        <p:spPr>
          <a:xfrm>
            <a:off x="811586" y="4877014"/>
            <a:ext cx="10466014" cy="1718227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      作者既不愿像陶渊明那样消极避世，也不愿像世人那样追逐功名富贵，他要在污浊的世间独立不移，永远保持清白的操守和正直的品德。</a:t>
            </a:r>
          </a:p>
        </p:txBody>
      </p:sp>
      <p:sp>
        <p:nvSpPr>
          <p:cNvPr id="26" name="矩形 25">
            <a:extLst>
              <a:ext uri="{FF2B5EF4-FFF2-40B4-BE49-F238E27FC236}">
                <a16:creationId xmlns:a16="http://schemas.microsoft.com/office/drawing/2014/main" id="{A7E34CC8-78A9-4CD4-B6FD-028EAC7834F9}"/>
              </a:ext>
            </a:extLst>
          </p:cNvPr>
          <p:cNvSpPr/>
          <p:nvPr/>
        </p:nvSpPr>
        <p:spPr>
          <a:xfrm>
            <a:off x="8949312" y="1698562"/>
            <a:ext cx="2339102" cy="523220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惋惜，不赞成</a:t>
            </a:r>
          </a:p>
        </p:txBody>
      </p:sp>
      <p:sp>
        <p:nvSpPr>
          <p:cNvPr id="27" name="矩形 26">
            <a:extLst>
              <a:ext uri="{FF2B5EF4-FFF2-40B4-BE49-F238E27FC236}">
                <a16:creationId xmlns:a16="http://schemas.microsoft.com/office/drawing/2014/main" id="{BF00C122-474A-435D-BEC8-D2C6A4915E1E}"/>
              </a:ext>
            </a:extLst>
          </p:cNvPr>
          <p:cNvSpPr/>
          <p:nvPr/>
        </p:nvSpPr>
        <p:spPr>
          <a:xfrm>
            <a:off x="8943361" y="2859055"/>
            <a:ext cx="1980029" cy="523220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赞美，慨叹</a:t>
            </a:r>
          </a:p>
        </p:txBody>
      </p:sp>
      <p:sp>
        <p:nvSpPr>
          <p:cNvPr id="28" name="矩形 27">
            <a:extLst>
              <a:ext uri="{FF2B5EF4-FFF2-40B4-BE49-F238E27FC236}">
                <a16:creationId xmlns:a16="http://schemas.microsoft.com/office/drawing/2014/main" id="{763C9344-D8AB-4A7B-84C9-809F905B5592}"/>
              </a:ext>
            </a:extLst>
          </p:cNvPr>
          <p:cNvSpPr/>
          <p:nvPr/>
        </p:nvSpPr>
        <p:spPr>
          <a:xfrm>
            <a:off x="8943360" y="3854929"/>
            <a:ext cx="1980029" cy="523220"/>
          </a:xfrm>
          <a:prstGeom prst="rect">
            <a:avLst/>
          </a:prstGeom>
          <a:solidFill>
            <a:schemeClr val="accent6"/>
          </a:solidFill>
        </p:spPr>
        <p:txBody>
          <a:bodyPr wrap="none">
            <a:spAutoFit/>
          </a:bodyPr>
          <a:lstStyle/>
          <a:p>
            <a:r>
              <a:rPr lang="zh-CN" altLang="en-US" sz="2800" dirty="0">
                <a:solidFill>
                  <a:schemeClr val="bg1"/>
                </a:solidFill>
              </a:rPr>
              <a:t>厌恶，鄙弃</a:t>
            </a:r>
          </a:p>
        </p:txBody>
      </p:sp>
    </p:spTree>
    <p:extLst>
      <p:ext uri="{BB962C8B-B14F-4D97-AF65-F5344CB8AC3E}">
        <p14:creationId xmlns:p14="http://schemas.microsoft.com/office/powerpoint/2010/main" val="27504983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" dur="6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2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10" grpId="0"/>
      <p:bldP spid="12" grpId="0"/>
      <p:bldP spid="15" grpId="0"/>
      <p:bldP spid="22" grpId="0"/>
      <p:bldP spid="23" grpId="0"/>
      <p:bldP spid="24" grpId="0"/>
      <p:bldP spid="25" grpId="0" animBg="1"/>
      <p:bldP spid="26" grpId="0" animBg="1"/>
      <p:bldP spid="27" grpId="0" animBg="1"/>
      <p:bldP spid="2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8BCEB59-2A76-4713-9041-DC16559659E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B680759E-AFCD-4F87-B9C6-44F9A5E26763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010261" cy="14813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CAAA7047-7446-4DE4-BF6A-E52810746C27}"/>
              </a:ext>
            </a:extLst>
          </p:cNvPr>
          <p:cNvSpPr txBox="1"/>
          <p:nvPr/>
        </p:nvSpPr>
        <p:spPr>
          <a:xfrm>
            <a:off x="532124" y="398585"/>
            <a:ext cx="3828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美读涵泳</a:t>
            </a:r>
            <a:r>
              <a:rPr lang="en-US" altLang="zh-CN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——</a:t>
            </a:r>
            <a:r>
              <a:rPr lang="zh-CN" altLang="en-US" sz="2800" b="1" dirty="0">
                <a:solidFill>
                  <a:srgbClr val="FF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关注语气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706BC41-82B5-486F-8459-3B7D355E901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449311" y="512102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8DF0BA8-8DBC-48F9-8B71-4CE0DC72FC6C}"/>
              </a:ext>
            </a:extLst>
          </p:cNvPr>
          <p:cNvSpPr/>
          <p:nvPr/>
        </p:nvSpPr>
        <p:spPr>
          <a:xfrm>
            <a:off x="971433" y="1440481"/>
            <a:ext cx="4656667" cy="2417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噫</a:t>
            </a:r>
            <a:r>
              <a:rPr lang="en-US" altLang="zh-CN" sz="3200" dirty="0"/>
              <a:t> </a:t>
            </a:r>
            <a:r>
              <a:rPr lang="zh-CN" altLang="en-US" sz="3200" dirty="0"/>
              <a:t>！</a:t>
            </a:r>
            <a:endParaRPr lang="en-US" altLang="zh-CN" sz="3200" dirty="0"/>
          </a:p>
          <a:p>
            <a:pPr>
              <a:lnSpc>
                <a:spcPct val="120000"/>
              </a:lnSpc>
            </a:pPr>
            <a:r>
              <a:rPr lang="zh-CN" altLang="en-US" sz="3200" dirty="0"/>
              <a:t>菊之爱，陶后</a:t>
            </a:r>
            <a:r>
              <a:rPr lang="zh-CN" altLang="en-US" sz="3200" dirty="0">
                <a:solidFill>
                  <a:srgbClr val="FF0000"/>
                </a:solidFill>
              </a:rPr>
              <a:t>鲜</a:t>
            </a:r>
            <a:r>
              <a:rPr lang="zh-CN" altLang="en-US" sz="3200" dirty="0"/>
              <a:t>有闻。</a:t>
            </a:r>
            <a:endParaRPr lang="en-US" altLang="zh-CN" sz="3200" dirty="0"/>
          </a:p>
          <a:p>
            <a:pPr>
              <a:lnSpc>
                <a:spcPct val="120000"/>
              </a:lnSpc>
            </a:pPr>
            <a:r>
              <a:rPr lang="zh-CN" altLang="en-US" sz="3200" dirty="0"/>
              <a:t>莲之爱，同予者</a:t>
            </a:r>
            <a:r>
              <a:rPr lang="zh-CN" altLang="en-US" sz="3200" dirty="0">
                <a:solidFill>
                  <a:srgbClr val="FF0000"/>
                </a:solidFill>
              </a:rPr>
              <a:t>何人</a:t>
            </a:r>
            <a:r>
              <a:rPr lang="zh-CN" altLang="en-US" sz="3200" dirty="0"/>
              <a:t>？</a:t>
            </a:r>
            <a:endParaRPr lang="en-US" altLang="zh-CN" sz="3200" dirty="0"/>
          </a:p>
          <a:p>
            <a:pPr>
              <a:lnSpc>
                <a:spcPct val="120000"/>
              </a:lnSpc>
            </a:pPr>
            <a:r>
              <a:rPr lang="zh-CN" altLang="en-US" sz="3200" dirty="0"/>
              <a:t>牡丹之爱，宜</a:t>
            </a:r>
            <a:r>
              <a:rPr lang="zh-CN" altLang="en-US" sz="3200" dirty="0">
                <a:solidFill>
                  <a:srgbClr val="FF0000"/>
                </a:solidFill>
              </a:rPr>
              <a:t>乎众矣。</a:t>
            </a:r>
            <a:endParaRPr lang="zh-CN" altLang="en-US" dirty="0"/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D98974F9-371D-4F02-A6DE-7B264B6100DC}"/>
              </a:ext>
            </a:extLst>
          </p:cNvPr>
          <p:cNvSpPr/>
          <p:nvPr/>
        </p:nvSpPr>
        <p:spPr>
          <a:xfrm>
            <a:off x="6346436" y="1440481"/>
            <a:ext cx="5219030" cy="24179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感叹语气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陈述语气，惋惜之情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疑问语气，概叹之意</a:t>
            </a:r>
          </a:p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002060"/>
                </a:solidFill>
              </a:rPr>
              <a:t>感叹语气，鄙视厌弃</a:t>
            </a:r>
            <a:endParaRPr lang="zh-CN" altLang="en-US" sz="2800" dirty="0">
              <a:solidFill>
                <a:srgbClr val="002060"/>
              </a:solidFill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8E0DC37-1B9F-4B4E-9060-3DD5206D6756}"/>
              </a:ext>
            </a:extLst>
          </p:cNvPr>
          <p:cNvSpPr/>
          <p:nvPr/>
        </p:nvSpPr>
        <p:spPr>
          <a:xfrm>
            <a:off x="1899979" y="4623343"/>
            <a:ext cx="83920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美读指导：读出不同语气，重读缓读标红色字</a:t>
            </a:r>
          </a:p>
        </p:txBody>
      </p:sp>
    </p:spTree>
    <p:extLst>
      <p:ext uri="{BB962C8B-B14F-4D97-AF65-F5344CB8AC3E}">
        <p14:creationId xmlns:p14="http://schemas.microsoft.com/office/powerpoint/2010/main" val="1003450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116CE46-F1DF-479B-8095-157EBB1F9F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18EC59B-B3FE-4E6F-A637-7154007DF56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4010261" cy="14813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B3069D37-66BD-4B58-A7FE-F887EE2F66E7}"/>
              </a:ext>
            </a:extLst>
          </p:cNvPr>
          <p:cNvSpPr txBox="1"/>
          <p:nvPr/>
        </p:nvSpPr>
        <p:spPr>
          <a:xfrm>
            <a:off x="532124" y="398585"/>
            <a:ext cx="38288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探究写菊和牡丹的用意</a:t>
            </a:r>
            <a:endParaRPr lang="zh-CN" altLang="en-US" sz="2800" b="1" dirty="0">
              <a:solidFill>
                <a:srgbClr val="FF0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5BA5B40B-E174-42EB-97FB-389665F9A60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449311" y="512102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908B70B-9C5F-41A6-B2BF-2B2644BAF64F}"/>
              </a:ext>
            </a:extLst>
          </p:cNvPr>
          <p:cNvSpPr/>
          <p:nvPr/>
        </p:nvSpPr>
        <p:spPr>
          <a:xfrm>
            <a:off x="295047" y="1131418"/>
            <a:ext cx="11671943" cy="51632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使用了衬托的手法；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、衬托莲的形象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，以菊作正衬，以牡丹作反衬，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突出莲的君子品格。</a:t>
            </a:r>
          </a:p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</a:t>
            </a:r>
            <a:r>
              <a:rPr lang="zh-CN" altLang="en-US" sz="32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、突出并深化了主题。</a:t>
            </a:r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本文由三种花引出三种评价和比较，名为写花，实际写人，写人们对生活理想的不同选择。借写爱菊和爱莲的人少、爱牡丹的人多，突出了作者的生活态度和价值追求，即他要在污浊尘世间洁身自好、不慕名利，时刻保持君子的品德同时也表现了对追名逐利的世态的鄙弃和厌恶</a:t>
            </a:r>
          </a:p>
        </p:txBody>
      </p:sp>
    </p:spTree>
    <p:extLst>
      <p:ext uri="{BB962C8B-B14F-4D97-AF65-F5344CB8AC3E}">
        <p14:creationId xmlns:p14="http://schemas.microsoft.com/office/powerpoint/2010/main" val="3854335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106D346F-AC5A-4DC2-AA44-402B9ED8A88F}"/>
              </a:ext>
            </a:extLst>
          </p:cNvPr>
          <p:cNvSpPr/>
          <p:nvPr/>
        </p:nvSpPr>
        <p:spPr>
          <a:xfrm>
            <a:off x="786871" y="1892068"/>
            <a:ext cx="10618258" cy="21929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b="1" dirty="0">
                <a:latin typeface="幼圆" panose="02010509060101010101" pitchFamily="49" charset="-122"/>
                <a:ea typeface="幼圆" panose="02010509060101010101" pitchFamily="49" charset="-122"/>
              </a:rPr>
              <a:t>    </a:t>
            </a:r>
            <a:r>
              <a:rPr lang="zh-CN" altLang="en-US" sz="32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本文通过对莲的描写和赞美，歌颂它出淤泥而不染的君子品德，表现了作者不慕名利、洁身自好的生活态度和价值追求，以及对追名逐利的世态的鄙弃和厌恶。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F08EF3C8-4988-4B67-B15A-7A136E0EC93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007E81E1-4FFC-483C-AF11-1FCF5B47EC3B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">
            <a:extLst>
              <a:ext uri="{FF2B5EF4-FFF2-40B4-BE49-F238E27FC236}">
                <a16:creationId xmlns:a16="http://schemas.microsoft.com/office/drawing/2014/main" id="{A40AD0E5-75FE-4446-AA74-8B9BEA310EFC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主题思想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0C24F879-3AA7-4984-8558-200E155D972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9186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EBBB1C5-12E3-426E-8812-FAD1978B48D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14661CFF-A33F-4582-A5C9-FA36FD7BC953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2BC30ACC-FE27-4B57-ABEB-96FEA6B84FBE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作者简介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8F29891E-EC27-4E16-8DB8-4A60B979441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7" name="Picture 7" descr="12553G155-1">
            <a:hlinkClick r:id="rId4" action="ppaction://hlinksldjump"/>
            <a:extLst>
              <a:ext uri="{FF2B5EF4-FFF2-40B4-BE49-F238E27FC236}">
                <a16:creationId xmlns:a16="http://schemas.microsoft.com/office/drawing/2014/main" id="{7A6B3DEB-3078-43D4-8324-1C4CCC2E2E5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7875" t="5282" r="10912" b="12965"/>
          <a:stretch/>
        </p:blipFill>
        <p:spPr bwMode="auto">
          <a:xfrm flipH="1">
            <a:off x="532124" y="1558083"/>
            <a:ext cx="2896875" cy="43249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8EE70B1B-AA7F-4CDF-97AF-724D13A0BE1C}"/>
              </a:ext>
            </a:extLst>
          </p:cNvPr>
          <p:cNvSpPr/>
          <p:nvPr/>
        </p:nvSpPr>
        <p:spPr>
          <a:xfrm>
            <a:off x="4566855" y="913031"/>
            <a:ext cx="6370266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请看</a:t>
            </a:r>
            <a:r>
              <a:rPr lang="en-US" altLang="zh-CN" sz="3200" dirty="0">
                <a:solidFill>
                  <a:schemeClr val="accent6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96</a:t>
            </a:r>
            <a:r>
              <a:rPr lang="zh-CN" altLang="en-US" sz="3200" dirty="0">
                <a:solidFill>
                  <a:schemeClr val="accent6">
                    <a:lumMod val="50000"/>
                  </a:schemeClr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页课下注释①，积累有关作家作品知识。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882A8209-3B8D-4F3E-9B17-8D83CE428295}"/>
              </a:ext>
            </a:extLst>
          </p:cNvPr>
          <p:cNvSpPr/>
          <p:nvPr/>
        </p:nvSpPr>
        <p:spPr>
          <a:xfrm>
            <a:off x="4566855" y="2209992"/>
            <a:ext cx="6370266" cy="4150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    周敦颐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（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1017-1073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），字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茂叔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，道州营道（今湖南道县）人。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北宋哲学家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。晚年在庐山莲花峰下建濂溪书屋讲学，世称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“濂溪先生”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。博学多识，胸怀磊落，为官清正，为百姓爱戴。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著有</a:t>
            </a:r>
            <a:r>
              <a:rPr lang="en-US" altLang="zh-CN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《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太极图说</a:t>
            </a:r>
            <a:r>
              <a:rPr lang="en-US" altLang="zh-CN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》《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通书</a:t>
            </a:r>
            <a:r>
              <a:rPr lang="en-US" altLang="zh-CN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》</a:t>
            </a:r>
            <a:r>
              <a:rPr lang="zh-CN" altLang="en-US" sz="3200" dirty="0">
                <a:solidFill>
                  <a:srgbClr val="C00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42193614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  <p:bldP spid="9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350E7D0-1248-41FE-812A-3494A44C0B3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D4781C04-B7D4-4243-A1D2-FFEE54087729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7EA0F93D-F781-42DD-B2CA-06D0E2884D67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721FC98D-F577-47D5-A801-2B13D0F1DA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2D6607A-5DAC-4C46-BA5F-7EFA9C8B918A}"/>
              </a:ext>
            </a:extLst>
          </p:cNvPr>
          <p:cNvSpPr/>
          <p:nvPr/>
        </p:nvSpPr>
        <p:spPr>
          <a:xfrm>
            <a:off x="700499" y="1147418"/>
            <a:ext cx="10119900" cy="123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        请比较本文与</a:t>
            </a:r>
            <a:r>
              <a:rPr lang="en-US" altLang="zh-CN" sz="3200" dirty="0"/>
              <a:t>《</a:t>
            </a:r>
            <a:r>
              <a:rPr lang="zh-CN" altLang="en-US" sz="3200" dirty="0"/>
              <a:t>陋室铭</a:t>
            </a:r>
            <a:r>
              <a:rPr lang="en-US" altLang="zh-CN" sz="3200" dirty="0"/>
              <a:t>》</a:t>
            </a:r>
            <a:r>
              <a:rPr lang="zh-CN" altLang="en-US" sz="3200" dirty="0"/>
              <a:t>在</a:t>
            </a:r>
            <a:r>
              <a:rPr lang="zh-CN" altLang="en-US" sz="3200" dirty="0">
                <a:solidFill>
                  <a:srgbClr val="FF0000"/>
                </a:solidFill>
              </a:rPr>
              <a:t>思想内容、艺术手法和语言风格</a:t>
            </a:r>
            <a:r>
              <a:rPr lang="zh-CN" altLang="en-US" sz="3200" dirty="0"/>
              <a:t>上的</a:t>
            </a:r>
            <a:r>
              <a:rPr lang="zh-CN" altLang="en-US" sz="3200" dirty="0">
                <a:solidFill>
                  <a:srgbClr val="FF0000"/>
                </a:solidFill>
              </a:rPr>
              <a:t>异同</a:t>
            </a:r>
            <a:r>
              <a:rPr lang="zh-CN" altLang="en-US" sz="3200" dirty="0"/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5AB02F52-D8FB-48FA-82F3-0EA587CDA471}"/>
              </a:ext>
            </a:extLst>
          </p:cNvPr>
          <p:cNvSpPr/>
          <p:nvPr/>
        </p:nvSpPr>
        <p:spPr>
          <a:xfrm>
            <a:off x="1174633" y="3022661"/>
            <a:ext cx="10119900" cy="2116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en-US" altLang="zh-CN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1.</a:t>
            </a:r>
            <a:r>
              <a:rPr lang="zh-CN" altLang="en-US" sz="2800" dirty="0">
                <a:solidFill>
                  <a:schemeClr val="accent5">
                    <a:lumMod val="50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思想内容：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两文都借具体的“物”表达了自己的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高洁志趣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陋室铭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借“陋室”表达了自己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高洁傲岸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的情操和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安贫乐道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的志趣，而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爱莲说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借“莲”表达了自己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洁身自好、不慕名利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的态度，以及对追名逐利的世态的</a:t>
            </a:r>
            <a:r>
              <a:rPr lang="zh-CN" altLang="en-US" sz="28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鄙弃和厌恶</a:t>
            </a: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。</a:t>
            </a:r>
          </a:p>
        </p:txBody>
      </p:sp>
    </p:spTree>
    <p:extLst>
      <p:ext uri="{BB962C8B-B14F-4D97-AF65-F5344CB8AC3E}">
        <p14:creationId xmlns:p14="http://schemas.microsoft.com/office/powerpoint/2010/main" val="27910608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D34DBA1-6466-42D5-863A-4EC98185D0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E2173A3-1FD6-4FB7-B730-3BA9F46B4657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287B569C-A4E8-45D2-B734-6DFFB683FCC2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C3E2BF-CCAB-4F60-94DE-14D790B8BB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2C7552E-89D9-45A2-ADFE-D7E978A599DC}"/>
              </a:ext>
            </a:extLst>
          </p:cNvPr>
          <p:cNvSpPr/>
          <p:nvPr/>
        </p:nvSpPr>
        <p:spPr>
          <a:xfrm>
            <a:off x="700499" y="1147418"/>
            <a:ext cx="10119900" cy="123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        请比较本文与</a:t>
            </a:r>
            <a:r>
              <a:rPr lang="en-US" altLang="zh-CN" sz="3200" dirty="0"/>
              <a:t>《</a:t>
            </a:r>
            <a:r>
              <a:rPr lang="zh-CN" altLang="en-US" sz="3200" dirty="0"/>
              <a:t>陋室铭</a:t>
            </a:r>
            <a:r>
              <a:rPr lang="en-US" altLang="zh-CN" sz="3200" dirty="0"/>
              <a:t>》</a:t>
            </a:r>
            <a:r>
              <a:rPr lang="zh-CN" altLang="en-US" sz="3200" dirty="0"/>
              <a:t>在</a:t>
            </a:r>
            <a:r>
              <a:rPr lang="zh-CN" altLang="en-US" sz="3200" dirty="0">
                <a:solidFill>
                  <a:srgbClr val="FF0000"/>
                </a:solidFill>
              </a:rPr>
              <a:t>思想内容、艺术手法和语言风格</a:t>
            </a:r>
            <a:r>
              <a:rPr lang="zh-CN" altLang="en-US" sz="3200" dirty="0"/>
              <a:t>上的</a:t>
            </a:r>
            <a:r>
              <a:rPr lang="zh-CN" altLang="en-US" sz="3200" dirty="0">
                <a:solidFill>
                  <a:srgbClr val="FF0000"/>
                </a:solidFill>
              </a:rPr>
              <a:t>异同</a:t>
            </a:r>
            <a:r>
              <a:rPr lang="zh-CN" altLang="en-US" sz="3200" dirty="0"/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27EB6475-7039-47F8-B585-50BE83DD4395}"/>
              </a:ext>
            </a:extLst>
          </p:cNvPr>
          <p:cNvSpPr/>
          <p:nvPr/>
        </p:nvSpPr>
        <p:spPr>
          <a:xfrm>
            <a:off x="1036050" y="2623887"/>
            <a:ext cx="10119900" cy="259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2.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艺术手法：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两文都运用了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托物言志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的手法。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陋室铭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还使用了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类比的手法和比喻、引用反问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等修辞手法，而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爱莲说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着重运用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衬托和象征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的手法来表现主题。</a:t>
            </a:r>
          </a:p>
        </p:txBody>
      </p:sp>
    </p:spTree>
    <p:extLst>
      <p:ext uri="{BB962C8B-B14F-4D97-AF65-F5344CB8AC3E}">
        <p14:creationId xmlns:p14="http://schemas.microsoft.com/office/powerpoint/2010/main" val="9410815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ED34DBA1-6466-42D5-863A-4EC98185D0E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EE2173A3-1FD6-4FB7-B730-3BA9F46B4657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287B569C-A4E8-45D2-B734-6DFFB683FCC2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拓展延伸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3C3E2BF-CCAB-4F60-94DE-14D790B8BB1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2C7552E-89D9-45A2-ADFE-D7E978A599DC}"/>
              </a:ext>
            </a:extLst>
          </p:cNvPr>
          <p:cNvSpPr/>
          <p:nvPr/>
        </p:nvSpPr>
        <p:spPr>
          <a:xfrm>
            <a:off x="700499" y="1147418"/>
            <a:ext cx="10119900" cy="12360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200" dirty="0"/>
              <a:t>        请比较本文与</a:t>
            </a:r>
            <a:r>
              <a:rPr lang="en-US" altLang="zh-CN" sz="3200" dirty="0"/>
              <a:t>《</a:t>
            </a:r>
            <a:r>
              <a:rPr lang="zh-CN" altLang="en-US" sz="3200" dirty="0"/>
              <a:t>陋室铭</a:t>
            </a:r>
            <a:r>
              <a:rPr lang="en-US" altLang="zh-CN" sz="3200" dirty="0"/>
              <a:t>》</a:t>
            </a:r>
            <a:r>
              <a:rPr lang="zh-CN" altLang="en-US" sz="3200" dirty="0"/>
              <a:t>在</a:t>
            </a:r>
            <a:r>
              <a:rPr lang="zh-CN" altLang="en-US" sz="3200" dirty="0">
                <a:solidFill>
                  <a:srgbClr val="FF0000"/>
                </a:solidFill>
              </a:rPr>
              <a:t>思想内容、艺术手法和语言风格</a:t>
            </a:r>
            <a:r>
              <a:rPr lang="zh-CN" altLang="en-US" sz="3200" dirty="0"/>
              <a:t>上的</a:t>
            </a:r>
            <a:r>
              <a:rPr lang="zh-CN" altLang="en-US" sz="3200" dirty="0">
                <a:solidFill>
                  <a:srgbClr val="FF0000"/>
                </a:solidFill>
              </a:rPr>
              <a:t>异同</a:t>
            </a:r>
            <a:r>
              <a:rPr lang="zh-CN" altLang="en-US" sz="3200" dirty="0"/>
              <a:t>。</a:t>
            </a:r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CDE7C4C9-EF26-4399-AE1A-E9F3038DBF65}"/>
              </a:ext>
            </a:extLst>
          </p:cNvPr>
          <p:cNvSpPr/>
          <p:nvPr/>
        </p:nvSpPr>
        <p:spPr>
          <a:xfrm>
            <a:off x="700499" y="2623887"/>
            <a:ext cx="10119900" cy="19504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3.</a:t>
            </a:r>
            <a:r>
              <a:rPr lang="zh-CN" altLang="en-US" sz="3200" dirty="0">
                <a:solidFill>
                  <a:srgbClr val="00206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语言风格：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两文的语言都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骈散结合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陋室铭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以骈句为主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，句式整齐，节奏分明，音韵和谐；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《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爱莲说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》</a:t>
            </a:r>
            <a:r>
              <a:rPr lang="zh-CN" altLang="en-US" sz="3200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以散句为主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，句式长短相间、错落有致、富于变化。</a:t>
            </a:r>
          </a:p>
        </p:txBody>
      </p:sp>
    </p:spTree>
    <p:extLst>
      <p:ext uri="{BB962C8B-B14F-4D97-AF65-F5344CB8AC3E}">
        <p14:creationId xmlns:p14="http://schemas.microsoft.com/office/powerpoint/2010/main" val="16558029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1050ADD1-5EBE-4842-92FF-5E16D47630BB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FEFBB932-8C5E-40D4-98E8-4A0B58500878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知识小结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FE81BA2-296E-48C7-B61E-943D0B8AD86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8E6956E2-A6F5-46A6-B373-26BB0A1C1CC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7DEF2592-05A8-4BCC-80D0-68232A7B2BBB}"/>
              </a:ext>
            </a:extLst>
          </p:cNvPr>
          <p:cNvSpPr/>
          <p:nvPr/>
        </p:nvSpPr>
        <p:spPr>
          <a:xfrm>
            <a:off x="971433" y="1377183"/>
            <a:ext cx="6096001" cy="2611997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三种手法（托物言志、象征、衬托）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三种类型（隐逸者，富贵者，君子）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两个陪衬（菊，牡丹）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一种志趣（洁身自好，不慕名利）</a:t>
            </a:r>
          </a:p>
        </p:txBody>
      </p:sp>
    </p:spTree>
    <p:extLst>
      <p:ext uri="{BB962C8B-B14F-4D97-AF65-F5344CB8AC3E}">
        <p14:creationId xmlns:p14="http://schemas.microsoft.com/office/powerpoint/2010/main" val="35607036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457338E-E7D3-4175-A61D-64451F35A76D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D72629EB-C00E-4216-BC5A-47C44593C386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课堂检测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244554-068E-4490-8855-988D3A178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9B7E61C-AB28-4995-A47D-1D55920D79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8848221-E601-49A7-A871-0229D6591ED0}"/>
              </a:ext>
            </a:extLst>
          </p:cNvPr>
          <p:cNvSpPr/>
          <p:nvPr/>
        </p:nvSpPr>
        <p:spPr>
          <a:xfrm>
            <a:off x="152401" y="835319"/>
            <a:ext cx="11688875" cy="60469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甲</a:t>
            </a:r>
            <a:r>
              <a:rPr lang="en-US" altLang="zh-CN" sz="2400" dirty="0"/>
              <a:t>】《</a:t>
            </a:r>
            <a:r>
              <a:rPr lang="zh-CN" altLang="en-US" sz="2400" dirty="0"/>
              <a:t>爱莲说</a:t>
            </a:r>
            <a:r>
              <a:rPr lang="en-US" altLang="zh-CN" sz="2400" dirty="0"/>
              <a:t>》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乙</a:t>
            </a:r>
            <a:r>
              <a:rPr lang="en-US" altLang="zh-CN" sz="2400" dirty="0"/>
              <a:t>】</a:t>
            </a:r>
            <a:r>
              <a:rPr lang="zh-CN" altLang="en-US" sz="2400" dirty="0"/>
              <a:t>周敦颐，字茂叔，道州营道人以舅龙图阁学士郑向</a:t>
            </a:r>
            <a:r>
              <a:rPr lang="zh-CN" altLang="en-US" sz="2400" dirty="0">
                <a:solidFill>
                  <a:srgbClr val="C00000"/>
                </a:solidFill>
              </a:rPr>
              <a:t>任①</a:t>
            </a:r>
            <a:r>
              <a:rPr lang="zh-CN" altLang="en-US" sz="2400" dirty="0"/>
              <a:t>，为分宁主簿。有狱久不决，敦颐至，一讯立辩，邑人惊日：“老吏不如也。”部使者荐之，调南安军司理参军。有囚法不当死，转运使王逵欲深治之。逵，酷悍吏也，众莫敢争，敦颐独与之辩，不听，乃要</a:t>
            </a:r>
            <a:r>
              <a:rPr lang="zh-CN" altLang="en-US" sz="2400" dirty="0">
                <a:solidFill>
                  <a:srgbClr val="C00000"/>
                </a:solidFill>
              </a:rPr>
              <a:t>手版②</a:t>
            </a:r>
            <a:r>
              <a:rPr lang="zh-CN" altLang="en-US" sz="2400" dirty="0"/>
              <a:t>，归，将弃官去，曰：“如此尚可</a:t>
            </a:r>
            <a:r>
              <a:rPr lang="zh-CN" altLang="en-US" sz="2400" dirty="0">
                <a:solidFill>
                  <a:srgbClr val="C00000"/>
                </a:solidFill>
              </a:rPr>
              <a:t>仕③</a:t>
            </a:r>
            <a:r>
              <a:rPr lang="zh-CN" altLang="en-US" sz="2400" dirty="0"/>
              <a:t>乎！杀人以媚人，吾不为也。”逵悟，囚得免。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注</a:t>
            </a:r>
            <a:r>
              <a:rPr lang="en-US" altLang="zh-CN" sz="2400" dirty="0"/>
              <a:t>】①</a:t>
            </a:r>
            <a:r>
              <a:rPr lang="zh-CN" altLang="en-US" sz="2400" dirty="0"/>
              <a:t>任：推荐。②手版：笏板，是古时大臣上朝时手中所持的狭长板子，用以列出上奏的事项。③仕：指做官。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1.</a:t>
            </a:r>
            <a:r>
              <a:rPr lang="zh-CN" altLang="en-US" sz="2400" dirty="0"/>
              <a:t>下列句中红色词解释错误的一项是（     ）（</a:t>
            </a:r>
            <a:r>
              <a:rPr lang="en-US" altLang="zh-CN" sz="2400" dirty="0"/>
              <a:t>2</a:t>
            </a:r>
            <a:r>
              <a:rPr lang="zh-CN" altLang="en-US" sz="2400" dirty="0"/>
              <a:t>分）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A.</a:t>
            </a:r>
            <a:r>
              <a:rPr lang="zh-CN" altLang="en-US" sz="2400" dirty="0"/>
              <a:t>亭亭净</a:t>
            </a:r>
            <a:r>
              <a:rPr lang="zh-CN" altLang="en-US" sz="2400" dirty="0">
                <a:solidFill>
                  <a:srgbClr val="FF0000"/>
                </a:solidFill>
              </a:rPr>
              <a:t>植</a:t>
            </a:r>
            <a:r>
              <a:rPr lang="zh-CN" altLang="en-US" sz="2400" dirty="0"/>
              <a:t>           植：立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B.</a:t>
            </a:r>
            <a:r>
              <a:rPr lang="zh-CN" altLang="en-US" sz="2400" dirty="0"/>
              <a:t>有</a:t>
            </a:r>
            <a:r>
              <a:rPr lang="zh-CN" altLang="en-US" sz="2400" dirty="0">
                <a:solidFill>
                  <a:srgbClr val="FF0000"/>
                </a:solidFill>
              </a:rPr>
              <a:t>狱</a:t>
            </a:r>
            <a:r>
              <a:rPr lang="zh-CN" altLang="en-US" sz="2400" dirty="0"/>
              <a:t>久不决        狱：案件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C.</a:t>
            </a:r>
            <a:r>
              <a:rPr lang="zh-CN" altLang="en-US" sz="2400" dirty="0"/>
              <a:t>囚</a:t>
            </a:r>
            <a:r>
              <a:rPr lang="zh-CN" altLang="en-US" sz="2400" dirty="0">
                <a:solidFill>
                  <a:srgbClr val="FF0000"/>
                </a:solidFill>
              </a:rPr>
              <a:t>法</a:t>
            </a:r>
            <a:r>
              <a:rPr lang="zh-CN" altLang="en-US" sz="2400" dirty="0"/>
              <a:t>不当死        法：法律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D.</a:t>
            </a:r>
            <a:r>
              <a:rPr lang="zh-CN" altLang="en-US" sz="2400" dirty="0"/>
              <a:t>将弃官</a:t>
            </a:r>
            <a:r>
              <a:rPr lang="zh-CN" altLang="en-US" sz="2400" dirty="0">
                <a:solidFill>
                  <a:srgbClr val="FF0000"/>
                </a:solidFill>
              </a:rPr>
              <a:t>去</a:t>
            </a:r>
            <a:r>
              <a:rPr lang="zh-CN" altLang="en-US" sz="2400" dirty="0"/>
              <a:t>           去：离开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48BCEF6-E2BB-472A-A1F0-FEAD86D60FCF}"/>
              </a:ext>
            </a:extLst>
          </p:cNvPr>
          <p:cNvSpPr/>
          <p:nvPr/>
        </p:nvSpPr>
        <p:spPr>
          <a:xfrm>
            <a:off x="7152062" y="4285734"/>
            <a:ext cx="47160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C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354602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7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457338E-E7D3-4175-A61D-64451F35A76D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D72629EB-C00E-4216-BC5A-47C44593C386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课堂检测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244554-068E-4490-8855-988D3A178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9B7E61C-AB28-4995-A47D-1D55920D79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8848221-E601-49A7-A871-0229D6591ED0}"/>
              </a:ext>
            </a:extLst>
          </p:cNvPr>
          <p:cNvSpPr/>
          <p:nvPr/>
        </p:nvSpPr>
        <p:spPr>
          <a:xfrm>
            <a:off x="152401" y="835319"/>
            <a:ext cx="11688875" cy="53821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甲</a:t>
            </a:r>
            <a:r>
              <a:rPr lang="en-US" altLang="zh-CN" sz="2400" dirty="0"/>
              <a:t>】《</a:t>
            </a:r>
            <a:r>
              <a:rPr lang="zh-CN" altLang="en-US" sz="2400" dirty="0"/>
              <a:t>爱莲说</a:t>
            </a:r>
            <a:r>
              <a:rPr lang="en-US" altLang="zh-CN" sz="2400" dirty="0"/>
              <a:t>》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乙</a:t>
            </a:r>
            <a:r>
              <a:rPr lang="en-US" altLang="zh-CN" sz="2400" dirty="0"/>
              <a:t>】</a:t>
            </a:r>
            <a:r>
              <a:rPr lang="zh-CN" altLang="en-US" sz="2400" dirty="0"/>
              <a:t>周敦颐，字茂叔，道州营道人以舅龙图阁学士郑向</a:t>
            </a:r>
            <a:r>
              <a:rPr lang="zh-CN" altLang="en-US" sz="2400" dirty="0">
                <a:solidFill>
                  <a:srgbClr val="C00000"/>
                </a:solidFill>
              </a:rPr>
              <a:t>任①</a:t>
            </a:r>
            <a:r>
              <a:rPr lang="zh-CN" altLang="en-US" sz="2400" dirty="0"/>
              <a:t>，为分宁主簿。有狱久不决，敦颐至，一讯立辩，邑人惊日：“老吏不如也。”部使者荐之，调南安军司理参军。有囚法不当死，转运使王逵欲深治之。逵，酷悍吏也，众莫敢争，敦颐独与之辩，不听，乃要</a:t>
            </a:r>
            <a:r>
              <a:rPr lang="zh-CN" altLang="en-US" sz="2400" dirty="0">
                <a:solidFill>
                  <a:srgbClr val="C00000"/>
                </a:solidFill>
              </a:rPr>
              <a:t>手版②</a:t>
            </a:r>
            <a:r>
              <a:rPr lang="zh-CN" altLang="en-US" sz="2400" dirty="0"/>
              <a:t>，归，将弃官去，曰：“如此尚可</a:t>
            </a:r>
            <a:r>
              <a:rPr lang="zh-CN" altLang="en-US" sz="2400" dirty="0">
                <a:solidFill>
                  <a:srgbClr val="C00000"/>
                </a:solidFill>
              </a:rPr>
              <a:t>仕③</a:t>
            </a:r>
            <a:r>
              <a:rPr lang="zh-CN" altLang="en-US" sz="2400" dirty="0"/>
              <a:t>乎！杀人以媚人，吾不为也。”逵悟，囚得免。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注</a:t>
            </a:r>
            <a:r>
              <a:rPr lang="en-US" altLang="zh-CN" sz="2400" dirty="0"/>
              <a:t>】①</a:t>
            </a:r>
            <a:r>
              <a:rPr lang="zh-CN" altLang="en-US" sz="2400" dirty="0"/>
              <a:t>任：推荐。②手版：笏板，是古时大臣上朝时手中所持的狭长板子，用以列出上奏的事项。③仕：指做官。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2.</a:t>
            </a:r>
            <a:r>
              <a:rPr lang="zh-CN" altLang="en-US" sz="2400" dirty="0"/>
              <a:t>下列句中红色字的意义和用法相同的一项是（   ）（</a:t>
            </a:r>
            <a:r>
              <a:rPr lang="en-US" altLang="zh-CN" sz="2400" dirty="0"/>
              <a:t>2</a:t>
            </a:r>
            <a:r>
              <a:rPr lang="zh-CN" altLang="en-US" sz="2400" dirty="0"/>
              <a:t>分）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	A.</a:t>
            </a:r>
            <a:r>
              <a:rPr lang="zh-CN" altLang="en-US" sz="2400" dirty="0"/>
              <a:t>莲</a:t>
            </a:r>
            <a:r>
              <a:rPr lang="zh-CN" altLang="en-US" sz="2400" dirty="0">
                <a:solidFill>
                  <a:srgbClr val="FF0000"/>
                </a:solidFill>
              </a:rPr>
              <a:t>之</a:t>
            </a:r>
            <a:r>
              <a:rPr lang="zh-CN" altLang="en-US" sz="2400" dirty="0"/>
              <a:t>出淤泥而不染     敦颐独与</a:t>
            </a:r>
            <a:r>
              <a:rPr lang="zh-CN" altLang="en-US" sz="2400" dirty="0">
                <a:solidFill>
                  <a:srgbClr val="FF0000"/>
                </a:solidFill>
              </a:rPr>
              <a:t>之</a:t>
            </a:r>
            <a:r>
              <a:rPr lang="zh-CN" altLang="en-US" sz="2400" dirty="0"/>
              <a:t>辩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	B.</a:t>
            </a:r>
            <a:r>
              <a:rPr lang="zh-CN" altLang="en-US" sz="2400" dirty="0">
                <a:solidFill>
                  <a:srgbClr val="FF0000"/>
                </a:solidFill>
              </a:rPr>
              <a:t>乃</a:t>
            </a:r>
            <a:r>
              <a:rPr lang="zh-CN" altLang="en-US" sz="2400" dirty="0"/>
              <a:t>委手版归     蒙</a:t>
            </a:r>
            <a:r>
              <a:rPr lang="zh-CN" altLang="en-US" sz="2400" dirty="0">
                <a:solidFill>
                  <a:srgbClr val="FF0000"/>
                </a:solidFill>
              </a:rPr>
              <a:t>乃</a:t>
            </a:r>
            <a:r>
              <a:rPr lang="zh-CN" altLang="en-US" sz="2400" dirty="0"/>
              <a:t>始就学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			C.</a:t>
            </a:r>
            <a:r>
              <a:rPr lang="zh-CN" altLang="en-US" sz="2400" dirty="0"/>
              <a:t>可远观</a:t>
            </a:r>
            <a:r>
              <a:rPr lang="zh-CN" altLang="en-US" sz="2400" dirty="0">
                <a:solidFill>
                  <a:srgbClr val="FF0000"/>
                </a:solidFill>
              </a:rPr>
              <a:t>而</a:t>
            </a:r>
            <a:r>
              <a:rPr lang="zh-CN" altLang="en-US" sz="2400" dirty="0"/>
              <a:t>不可亵玩焉   温故</a:t>
            </a:r>
            <a:r>
              <a:rPr lang="zh-CN" altLang="en-US" sz="2400" dirty="0">
                <a:solidFill>
                  <a:srgbClr val="FF0000"/>
                </a:solidFill>
              </a:rPr>
              <a:t>而</a:t>
            </a:r>
            <a:r>
              <a:rPr lang="zh-CN" altLang="en-US" sz="2400" dirty="0"/>
              <a:t>知新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48BCEF6-E2BB-472A-A1F0-FEAD86D60FCF}"/>
              </a:ext>
            </a:extLst>
          </p:cNvPr>
          <p:cNvSpPr/>
          <p:nvPr/>
        </p:nvSpPr>
        <p:spPr>
          <a:xfrm>
            <a:off x="8320462" y="4251867"/>
            <a:ext cx="442750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</a:rPr>
              <a:t>B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51158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A457338E-E7D3-4175-A61D-64451F35A76D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D72629EB-C00E-4216-BC5A-47C44593C386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课堂检测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4244554-068E-4490-8855-988D3A17846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39B7E61C-AB28-4995-A47D-1D55920D797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C8848221-E601-49A7-A871-0229D6591ED0}"/>
              </a:ext>
            </a:extLst>
          </p:cNvPr>
          <p:cNvSpPr/>
          <p:nvPr/>
        </p:nvSpPr>
        <p:spPr>
          <a:xfrm>
            <a:off x="152401" y="835319"/>
            <a:ext cx="11688875" cy="5686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甲</a:t>
            </a:r>
            <a:r>
              <a:rPr lang="en-US" altLang="zh-CN" sz="2400" dirty="0"/>
              <a:t>】《</a:t>
            </a:r>
            <a:r>
              <a:rPr lang="zh-CN" altLang="en-US" sz="2400" dirty="0"/>
              <a:t>爱莲说</a:t>
            </a:r>
            <a:r>
              <a:rPr lang="en-US" altLang="zh-CN" sz="2400" dirty="0"/>
              <a:t>》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乙</a:t>
            </a:r>
            <a:r>
              <a:rPr lang="en-US" altLang="zh-CN" sz="2400" dirty="0"/>
              <a:t>】</a:t>
            </a:r>
            <a:r>
              <a:rPr lang="zh-CN" altLang="en-US" sz="2400" dirty="0"/>
              <a:t>周敦颐，字茂叔，道州营道人以舅龙图阁学士郑向</a:t>
            </a:r>
            <a:r>
              <a:rPr lang="zh-CN" altLang="en-US" sz="2400" dirty="0">
                <a:solidFill>
                  <a:srgbClr val="C00000"/>
                </a:solidFill>
              </a:rPr>
              <a:t>任①</a:t>
            </a:r>
            <a:r>
              <a:rPr lang="zh-CN" altLang="en-US" sz="2400" dirty="0"/>
              <a:t>，为分宁主簿。有狱久不决，敦颐至，一讯立辩，邑人惊日：“老吏不如也。”部使者荐之，调南安军司理参军。有囚法不当死，转运使王逵欲深治之。逵，酷悍吏也，众莫敢争，敦颐独与之辩，不听，乃要</a:t>
            </a:r>
            <a:r>
              <a:rPr lang="zh-CN" altLang="en-US" sz="2400" dirty="0">
                <a:solidFill>
                  <a:srgbClr val="C00000"/>
                </a:solidFill>
              </a:rPr>
              <a:t>手版②</a:t>
            </a:r>
            <a:r>
              <a:rPr lang="zh-CN" altLang="en-US" sz="2400" dirty="0"/>
              <a:t>，归，将弃官去，曰：“如此尚可</a:t>
            </a:r>
            <a:r>
              <a:rPr lang="zh-CN" altLang="en-US" sz="2400" dirty="0">
                <a:solidFill>
                  <a:srgbClr val="C00000"/>
                </a:solidFill>
              </a:rPr>
              <a:t>仕③</a:t>
            </a:r>
            <a:r>
              <a:rPr lang="zh-CN" altLang="en-US" sz="2400" dirty="0"/>
              <a:t>乎！杀人以媚人，吾不为也。”逵悟，囚得免。</a:t>
            </a:r>
          </a:p>
          <a:p>
            <a:pPr>
              <a:lnSpc>
                <a:spcPct val="120000"/>
              </a:lnSpc>
            </a:pPr>
            <a:r>
              <a:rPr lang="en-US" altLang="zh-CN" sz="2400" dirty="0"/>
              <a:t>【</a:t>
            </a:r>
            <a:r>
              <a:rPr lang="zh-CN" altLang="en-US" sz="2400" dirty="0"/>
              <a:t>注</a:t>
            </a:r>
            <a:r>
              <a:rPr lang="en-US" altLang="zh-CN" sz="2400" dirty="0"/>
              <a:t>】①</a:t>
            </a:r>
            <a:r>
              <a:rPr lang="zh-CN" altLang="en-US" sz="2400" dirty="0"/>
              <a:t>任：推荐。②手版：笏板，是古时大臣上朝时手中所持的狭长板子，用以列出上奏的事项。③仕：指做官。</a:t>
            </a:r>
            <a:endParaRPr lang="en-US" altLang="zh-CN" sz="2400" dirty="0"/>
          </a:p>
          <a:p>
            <a:pPr>
              <a:lnSpc>
                <a:spcPct val="120000"/>
              </a:lnSpc>
            </a:pPr>
            <a:endParaRPr lang="zh-CN" altLang="en-US" sz="2400" dirty="0"/>
          </a:p>
          <a:p>
            <a:pPr>
              <a:lnSpc>
                <a:spcPct val="150000"/>
              </a:lnSpc>
            </a:pPr>
            <a:r>
              <a:rPr lang="en-US" altLang="zh-CN" sz="2400" dirty="0"/>
              <a:t>3.【</a:t>
            </a:r>
            <a:r>
              <a:rPr lang="zh-CN" altLang="en-US" sz="2400" dirty="0"/>
              <a:t>甲</a:t>
            </a:r>
            <a:r>
              <a:rPr lang="en-US" altLang="zh-CN" sz="2400" dirty="0"/>
              <a:t>】</a:t>
            </a:r>
            <a:r>
              <a:rPr lang="zh-CN" altLang="en-US" sz="2400" dirty="0"/>
              <a:t>文</a:t>
            </a:r>
            <a:r>
              <a:rPr lang="en-US" altLang="zh-CN" sz="2400" dirty="0"/>
              <a:t>_______________</a:t>
            </a:r>
            <a:r>
              <a:rPr lang="zh-CN" altLang="en-US" sz="2400" dirty="0"/>
              <a:t>，借莲表述自己的志向和情操；</a:t>
            </a:r>
            <a:r>
              <a:rPr lang="en-US" altLang="zh-CN" sz="2400" dirty="0"/>
              <a:t>【</a:t>
            </a:r>
            <a:r>
              <a:rPr lang="zh-CN" altLang="en-US" sz="2400" dirty="0"/>
              <a:t>乙</a:t>
            </a:r>
            <a:r>
              <a:rPr lang="en-US" altLang="zh-CN" sz="2400" dirty="0"/>
              <a:t>】</a:t>
            </a:r>
            <a:r>
              <a:rPr lang="zh-CN" altLang="en-US" sz="2400" dirty="0"/>
              <a:t>文叙事写人，通过“速决一狱”和</a:t>
            </a:r>
            <a:r>
              <a:rPr lang="en-US" altLang="zh-CN" sz="2400" dirty="0"/>
              <a:t>____________________</a:t>
            </a:r>
            <a:r>
              <a:rPr lang="zh-CN" altLang="en-US" sz="2400" dirty="0"/>
              <a:t>两件事分别表现了周敦颐</a:t>
            </a:r>
            <a:r>
              <a:rPr lang="en-US" altLang="zh-CN" sz="2400" dirty="0"/>
              <a:t>___________________</a:t>
            </a:r>
            <a:r>
              <a:rPr lang="zh-CN" altLang="en-US" sz="2400" dirty="0"/>
              <a:t>、</a:t>
            </a:r>
            <a:r>
              <a:rPr lang="en-US" altLang="zh-CN" sz="2400" dirty="0"/>
              <a:t>____________________</a:t>
            </a:r>
            <a:r>
              <a:rPr lang="zh-CN" altLang="en-US" sz="2400" dirty="0"/>
              <a:t>的特点。（</a:t>
            </a:r>
            <a:r>
              <a:rPr lang="en-US" altLang="zh-CN" sz="2400" dirty="0"/>
              <a:t>4</a:t>
            </a:r>
            <a:r>
              <a:rPr lang="zh-CN" altLang="en-US" sz="2400" dirty="0"/>
              <a:t>分）</a:t>
            </a:r>
            <a:endParaRPr lang="zh-CN" altLang="en-US" dirty="0"/>
          </a:p>
        </p:txBody>
      </p:sp>
      <p:sp>
        <p:nvSpPr>
          <p:cNvPr id="7" name="矩形 6">
            <a:extLst>
              <a:ext uri="{FF2B5EF4-FFF2-40B4-BE49-F238E27FC236}">
                <a16:creationId xmlns:a16="http://schemas.microsoft.com/office/drawing/2014/main" id="{848BCEF6-E2BB-472A-A1F0-FEAD86D60FCF}"/>
              </a:ext>
            </a:extLst>
          </p:cNvPr>
          <p:cNvSpPr/>
          <p:nvPr/>
        </p:nvSpPr>
        <p:spPr>
          <a:xfrm>
            <a:off x="1767263" y="4655080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托物言志</a:t>
            </a: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4B86E0F9-76BD-4702-A1A9-7423A2F6B747}"/>
              </a:ext>
            </a:extLst>
          </p:cNvPr>
          <p:cNvSpPr/>
          <p:nvPr/>
        </p:nvSpPr>
        <p:spPr>
          <a:xfrm>
            <a:off x="1746148" y="5377628"/>
            <a:ext cx="223651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与王逵争辩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0E53D4E-3079-49C0-B93B-B70586AD3E5B}"/>
              </a:ext>
            </a:extLst>
          </p:cNvPr>
          <p:cNvSpPr/>
          <p:nvPr/>
        </p:nvSpPr>
        <p:spPr>
          <a:xfrm>
            <a:off x="7685527" y="5239855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富有才能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96AB5FCE-B06E-4572-B855-BF4203D8D649}"/>
              </a:ext>
            </a:extLst>
          </p:cNvPr>
          <p:cNvSpPr/>
          <p:nvPr/>
        </p:nvSpPr>
        <p:spPr>
          <a:xfrm>
            <a:off x="714403" y="5847819"/>
            <a:ext cx="182614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200" dirty="0">
                <a:solidFill>
                  <a:srgbClr val="FF0000"/>
                </a:solidFill>
              </a:rPr>
              <a:t>为官正直</a:t>
            </a:r>
          </a:p>
        </p:txBody>
      </p:sp>
    </p:spTree>
    <p:extLst>
      <p:ext uri="{BB962C8B-B14F-4D97-AF65-F5344CB8AC3E}">
        <p14:creationId xmlns:p14="http://schemas.microsoft.com/office/powerpoint/2010/main" val="10950577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2" name="直接连接符 1">
            <a:extLst>
              <a:ext uri="{FF2B5EF4-FFF2-40B4-BE49-F238E27FC236}">
                <a16:creationId xmlns:a16="http://schemas.microsoft.com/office/drawing/2014/main" id="{BB376E81-C084-45A6-9EBF-602042A8E29C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文本框 2">
            <a:extLst>
              <a:ext uri="{FF2B5EF4-FFF2-40B4-BE49-F238E27FC236}">
                <a16:creationId xmlns:a16="http://schemas.microsoft.com/office/drawing/2014/main" id="{8008BCF0-F6D0-4FF8-B4B2-7667BF8970F5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愿同学们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4FC0A0A0-21E1-4784-B17F-72517699E03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5" name="图片 4">
            <a:extLst>
              <a:ext uri="{FF2B5EF4-FFF2-40B4-BE49-F238E27FC236}">
                <a16:creationId xmlns:a16="http://schemas.microsoft.com/office/drawing/2014/main" id="{6417F086-3AD1-4E9A-82EC-6CF85248206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DB2A1395-3C61-45F4-8EF3-2445FCB2994F}"/>
              </a:ext>
            </a:extLst>
          </p:cNvPr>
          <p:cNvSpPr/>
          <p:nvPr/>
        </p:nvSpPr>
        <p:spPr>
          <a:xfrm>
            <a:off x="3030096" y="2134142"/>
            <a:ext cx="6981398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66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做莲一样的君子！</a:t>
            </a:r>
          </a:p>
        </p:txBody>
      </p:sp>
    </p:spTree>
    <p:extLst>
      <p:ext uri="{BB962C8B-B14F-4D97-AF65-F5344CB8AC3E}">
        <p14:creationId xmlns:p14="http://schemas.microsoft.com/office/powerpoint/2010/main" val="2158006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B70C456-FE65-4AAD-9F37-52B6D10CEBB9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3">
            <a:extLst>
              <a:ext uri="{FF2B5EF4-FFF2-40B4-BE49-F238E27FC236}">
                <a16:creationId xmlns:a16="http://schemas.microsoft.com/office/drawing/2014/main" id="{11E34F07-9F10-4771-86A4-2AB6B8046131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布置作业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6BA93412-D0E8-4A99-B6E9-27512F54E4C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id="{3CD280BF-7E5F-478B-B8B5-D45241B2DFFD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BD98978-828A-469F-9856-4781A8FF3197}"/>
              </a:ext>
            </a:extLst>
          </p:cNvPr>
          <p:cNvSpPr/>
          <p:nvPr/>
        </p:nvSpPr>
        <p:spPr>
          <a:xfrm>
            <a:off x="846665" y="978666"/>
            <a:ext cx="10617201" cy="5197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</a:rPr>
              <a:t>1</a:t>
            </a:r>
            <a:r>
              <a:rPr lang="zh-CN" altLang="en-US" sz="2800" dirty="0">
                <a:solidFill>
                  <a:srgbClr val="FF0000"/>
                </a:solidFill>
              </a:rPr>
              <a:t>、小练笔（二选一）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1</a:t>
            </a:r>
            <a:r>
              <a:rPr lang="zh-CN" altLang="en-US" sz="2800" dirty="0"/>
              <a:t>）作为中学生的你，对“出淤泥而不染”的人生境界是如何理解的？请写一段文字谈谈你的看法。</a:t>
            </a:r>
          </a:p>
          <a:p>
            <a:pPr>
              <a:lnSpc>
                <a:spcPct val="150000"/>
              </a:lnSpc>
            </a:pPr>
            <a:r>
              <a:rPr lang="zh-CN" altLang="en-US" sz="2800" dirty="0">
                <a:solidFill>
                  <a:srgbClr val="0070C0"/>
                </a:solidFill>
              </a:rPr>
              <a:t>思路点拨：“洁身自好的传統美德在现实生活中有哪些表现？它在今天有什么价值？”</a:t>
            </a:r>
          </a:p>
          <a:p>
            <a:pPr>
              <a:lnSpc>
                <a:spcPct val="150000"/>
              </a:lnSpc>
            </a:pPr>
            <a:r>
              <a:rPr lang="zh-CN" altLang="en-US" sz="2800" dirty="0"/>
              <a:t>（</a:t>
            </a:r>
            <a:r>
              <a:rPr lang="en-US" altLang="zh-CN" sz="2800" dirty="0"/>
              <a:t>2</a:t>
            </a:r>
            <a:r>
              <a:rPr lang="zh-CN" altLang="en-US" sz="2800" dirty="0"/>
              <a:t>）许多自然景物往往能触动我们的心灵，请选择你最喜欢的种景物，运用托物言志的手法，写一段文字，寄托你的情感或追求</a:t>
            </a:r>
          </a:p>
          <a:p>
            <a:pPr>
              <a:lnSpc>
                <a:spcPct val="150000"/>
              </a:lnSpc>
            </a:pPr>
            <a:r>
              <a:rPr lang="en-US" altLang="zh-CN" sz="2800" dirty="0">
                <a:solidFill>
                  <a:srgbClr val="FF0000"/>
                </a:solidFill>
              </a:rPr>
              <a:t>2</a:t>
            </a:r>
            <a:r>
              <a:rPr lang="zh-CN" altLang="en-US" sz="2800" dirty="0">
                <a:solidFill>
                  <a:srgbClr val="FF0000"/>
                </a:solidFill>
              </a:rPr>
              <a:t>、查阅资料，了解我国古代不同花的文化内涵。</a:t>
            </a:r>
          </a:p>
        </p:txBody>
      </p:sp>
    </p:spTree>
    <p:extLst>
      <p:ext uri="{BB962C8B-B14F-4D97-AF65-F5344CB8AC3E}">
        <p14:creationId xmlns:p14="http://schemas.microsoft.com/office/powerpoint/2010/main" val="2220672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6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Oval 8">
            <a:extLst>
              <a:ext uri="{FF2B5EF4-FFF2-40B4-BE49-F238E27FC236}">
                <a16:creationId xmlns:a16="http://schemas.microsoft.com/office/drawing/2014/main" id="{684DC7D9-B418-4451-8F91-601C1CED8742}"/>
              </a:ext>
            </a:extLst>
          </p:cNvPr>
          <p:cNvSpPr/>
          <p:nvPr/>
        </p:nvSpPr>
        <p:spPr>
          <a:xfrm>
            <a:off x="5188730" y="1819922"/>
            <a:ext cx="1857388" cy="1857388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  <p:grpSp>
        <p:nvGrpSpPr>
          <p:cNvPr id="42" name="Group 7">
            <a:extLst>
              <a:ext uri="{FF2B5EF4-FFF2-40B4-BE49-F238E27FC236}">
                <a16:creationId xmlns:a16="http://schemas.microsoft.com/office/drawing/2014/main" id="{CABD0224-474B-435A-9AB5-2AB2983CCED7}"/>
              </a:ext>
            </a:extLst>
          </p:cNvPr>
          <p:cNvGrpSpPr/>
          <p:nvPr/>
        </p:nvGrpSpPr>
        <p:grpSpPr>
          <a:xfrm>
            <a:off x="2635117" y="4199754"/>
            <a:ext cx="6921765" cy="2336513"/>
            <a:chOff x="3428992" y="2705101"/>
            <a:chExt cx="2286016" cy="2446898"/>
          </a:xfrm>
        </p:grpSpPr>
        <p:sp>
          <p:nvSpPr>
            <p:cNvPr id="43" name="Rectangle 20">
              <a:extLst>
                <a:ext uri="{FF2B5EF4-FFF2-40B4-BE49-F238E27FC236}">
                  <a16:creationId xmlns:a16="http://schemas.microsoft.com/office/drawing/2014/main" id="{97787BD8-E681-4651-B974-4E451F9AF6EE}"/>
                </a:ext>
              </a:extLst>
            </p:cNvPr>
            <p:cNvSpPr/>
            <p:nvPr/>
          </p:nvSpPr>
          <p:spPr>
            <a:xfrm>
              <a:off x="3428992" y="2705101"/>
              <a:ext cx="2286016" cy="222398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altLang="zh-CN" sz="66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THANK</a:t>
              </a:r>
            </a:p>
            <a:p>
              <a:pPr algn="ctr"/>
              <a:r>
                <a:rPr lang="en-US" altLang="zh-CN" sz="6600" b="1" dirty="0">
                  <a:solidFill>
                    <a:schemeClr val="accent6">
                      <a:lumMod val="75000"/>
                    </a:schemeClr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YOU</a:t>
              </a:r>
              <a:endParaRPr lang="zh-CN" altLang="en-US" sz="6600" b="1" dirty="0">
                <a:solidFill>
                  <a:schemeClr val="accent6">
                    <a:lumMod val="7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cxnSp>
          <p:nvCxnSpPr>
            <p:cNvPr id="44" name="Straight Connector 25">
              <a:extLst>
                <a:ext uri="{FF2B5EF4-FFF2-40B4-BE49-F238E27FC236}">
                  <a16:creationId xmlns:a16="http://schemas.microsoft.com/office/drawing/2014/main" id="{C22EC19F-4BAA-48A2-9570-2D2706EF2E04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5499106" y="2810685"/>
              <a:ext cx="3176" cy="2341314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5" name="Straight Connector 31">
              <a:extLst>
                <a:ext uri="{FF2B5EF4-FFF2-40B4-BE49-F238E27FC236}">
                  <a16:creationId xmlns:a16="http://schemas.microsoft.com/office/drawing/2014/main" id="{597EC7B5-A6D6-4A65-AABF-52890CC530FD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3643307" y="2810685"/>
              <a:ext cx="1588" cy="2341314"/>
            </a:xfrm>
            <a:prstGeom prst="line">
              <a:avLst/>
            </a:prstGeom>
            <a:ln w="19050">
              <a:solidFill>
                <a:srgbClr val="3A9367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9" name="任意多边形: 形状 48">
            <a:extLst>
              <a:ext uri="{FF2B5EF4-FFF2-40B4-BE49-F238E27FC236}">
                <a16:creationId xmlns:a16="http://schemas.microsoft.com/office/drawing/2014/main" id="{221D0D1F-F93C-4AB4-A79D-7701ED48BA44}"/>
              </a:ext>
            </a:extLst>
          </p:cNvPr>
          <p:cNvSpPr/>
          <p:nvPr/>
        </p:nvSpPr>
        <p:spPr>
          <a:xfrm>
            <a:off x="3430573" y="2866367"/>
            <a:ext cx="5486400" cy="675950"/>
          </a:xfrm>
          <a:custGeom>
            <a:avLst/>
            <a:gdLst>
              <a:gd name="connsiteX0" fmla="*/ 0 w 5486400"/>
              <a:gd name="connsiteY0" fmla="*/ 0 h 675950"/>
              <a:gd name="connsiteX1" fmla="*/ 1276350 w 5486400"/>
              <a:gd name="connsiteY1" fmla="*/ 466725 h 675950"/>
              <a:gd name="connsiteX2" fmla="*/ 2514600 w 5486400"/>
              <a:gd name="connsiteY2" fmla="*/ 161925 h 675950"/>
              <a:gd name="connsiteX3" fmla="*/ 3352800 w 5486400"/>
              <a:gd name="connsiteY3" fmla="*/ 28575 h 675950"/>
              <a:gd name="connsiteX4" fmla="*/ 4667250 w 5486400"/>
              <a:gd name="connsiteY4" fmla="*/ 619125 h 675950"/>
              <a:gd name="connsiteX5" fmla="*/ 5486400 w 5486400"/>
              <a:gd name="connsiteY5" fmla="*/ 619125 h 6759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486400" h="675950">
                <a:moveTo>
                  <a:pt x="0" y="0"/>
                </a:moveTo>
                <a:cubicBezTo>
                  <a:pt x="428625" y="219869"/>
                  <a:pt x="857250" y="439738"/>
                  <a:pt x="1276350" y="466725"/>
                </a:cubicBezTo>
                <a:cubicBezTo>
                  <a:pt x="1695450" y="493712"/>
                  <a:pt x="2168525" y="234950"/>
                  <a:pt x="2514600" y="161925"/>
                </a:cubicBezTo>
                <a:cubicBezTo>
                  <a:pt x="2860675" y="88900"/>
                  <a:pt x="2994025" y="-47625"/>
                  <a:pt x="3352800" y="28575"/>
                </a:cubicBezTo>
                <a:cubicBezTo>
                  <a:pt x="3711575" y="104775"/>
                  <a:pt x="4311650" y="520700"/>
                  <a:pt x="4667250" y="619125"/>
                </a:cubicBezTo>
                <a:cubicBezTo>
                  <a:pt x="5022850" y="717550"/>
                  <a:pt x="5254625" y="668337"/>
                  <a:pt x="5486400" y="619125"/>
                </a:cubicBezTo>
              </a:path>
            </a:pathLst>
          </a:custGeom>
          <a:noFill/>
          <a:ln>
            <a:solidFill>
              <a:srgbClr val="3A9367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8" name="图片 47">
            <a:extLst>
              <a:ext uri="{FF2B5EF4-FFF2-40B4-BE49-F238E27FC236}">
                <a16:creationId xmlns:a16="http://schemas.microsoft.com/office/drawing/2014/main" id="{ED50611D-CA43-433B-B912-FD09CA99D6D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718050" y="959510"/>
            <a:ext cx="2447925" cy="271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1366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1" fill="hold" grpId="0" nodeType="afterEffect"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2" presetClass="entr" presetSubtype="4" fill="hold" nodeType="afterEffect"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4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B9E916A9-71A6-4E9A-9C7A-6F4C86A8338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AF414A99-7D7B-47F1-9AEF-1BFAA337F4D2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2045004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23178BCF-BA23-40F1-B749-C1CF198A3A33}"/>
              </a:ext>
            </a:extLst>
          </p:cNvPr>
          <p:cNvSpPr txBox="1"/>
          <p:nvPr/>
        </p:nvSpPr>
        <p:spPr>
          <a:xfrm>
            <a:off x="532124" y="312099"/>
            <a:ext cx="16845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解 题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CB7B2F48-75E1-465F-AAB9-1024ECCD942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2305011" y="450567"/>
            <a:ext cx="471066" cy="480213"/>
          </a:xfrm>
          <a:prstGeom prst="rect">
            <a:avLst/>
          </a:prstGeom>
        </p:spPr>
      </p:pic>
      <p:sp>
        <p:nvSpPr>
          <p:cNvPr id="6" name="矩形 5">
            <a:extLst>
              <a:ext uri="{FF2B5EF4-FFF2-40B4-BE49-F238E27FC236}">
                <a16:creationId xmlns:a16="http://schemas.microsoft.com/office/drawing/2014/main" id="{11CCBF1B-A4D0-4366-BE74-A5B74EA5E38C}"/>
              </a:ext>
            </a:extLst>
          </p:cNvPr>
          <p:cNvSpPr/>
          <p:nvPr/>
        </p:nvSpPr>
        <p:spPr>
          <a:xfrm>
            <a:off x="1398354" y="1832260"/>
            <a:ext cx="9395291" cy="2971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“说”，古代的一种既可以说明、记述事物，又可以发表议论的文体，偏重于议论。后来人们常把说理辨析的文章统称为论说文。</a:t>
            </a:r>
          </a:p>
          <a:p>
            <a:pPr>
              <a:lnSpc>
                <a:spcPct val="150000"/>
              </a:lnSpc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“爱莲说”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——</a:t>
            </a:r>
            <a:endParaRPr lang="zh-CN" altLang="en-US" sz="3200" dirty="0">
              <a:solidFill>
                <a:schemeClr val="tx1">
                  <a:lumMod val="85000"/>
                  <a:lumOff val="15000"/>
                </a:scheme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>
            <a:extLst>
              <a:ext uri="{FF2B5EF4-FFF2-40B4-BE49-F238E27FC236}">
                <a16:creationId xmlns:a16="http://schemas.microsoft.com/office/drawing/2014/main" id="{0F1023D6-194D-4495-A603-528D7DAA8EFD}"/>
              </a:ext>
            </a:extLst>
          </p:cNvPr>
          <p:cNvSpPr/>
          <p:nvPr/>
        </p:nvSpPr>
        <p:spPr>
          <a:xfrm>
            <a:off x="2395728" y="4804164"/>
            <a:ext cx="890500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4000" dirty="0">
                <a:solidFill>
                  <a:srgbClr val="FF0000"/>
                </a:solidFill>
                <a:latin typeface="方正粗黑宋简体" panose="02000000000000000000" pitchFamily="2" charset="-122"/>
                <a:ea typeface="方正粗黑宋简体" panose="02000000000000000000" pitchFamily="2" charset="-122"/>
              </a:rPr>
              <a:t>谈谈爱莲花的道理：说说爱莲花的道理</a:t>
            </a:r>
          </a:p>
        </p:txBody>
      </p:sp>
    </p:spTree>
    <p:extLst>
      <p:ext uri="{BB962C8B-B14F-4D97-AF65-F5344CB8AC3E}">
        <p14:creationId xmlns:p14="http://schemas.microsoft.com/office/powerpoint/2010/main" val="147471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8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00F571-37B3-43D9-97B7-185DB9CC2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6BE3197-8986-4872-B643-12C9F03F02F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3239641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">
            <a:extLst>
              <a:ext uri="{FF2B5EF4-FFF2-40B4-BE49-F238E27FC236}">
                <a16:creationId xmlns:a16="http://schemas.microsoft.com/office/drawing/2014/main" id="{71CB4C92-7C1A-4487-81B6-4019419F7BF5}"/>
              </a:ext>
            </a:extLst>
          </p:cNvPr>
          <p:cNvSpPr txBox="1"/>
          <p:nvPr/>
        </p:nvSpPr>
        <p:spPr>
          <a:xfrm>
            <a:off x="532124" y="312099"/>
            <a:ext cx="3165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一、读，读准字音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E747E3C-0C29-4565-9583-78FC8639C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3649937" y="397538"/>
            <a:ext cx="471066" cy="4802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16101AA-3721-45F4-8F82-9EB229DB99B5}"/>
              </a:ext>
            </a:extLst>
          </p:cNvPr>
          <p:cNvSpPr/>
          <p:nvPr/>
        </p:nvSpPr>
        <p:spPr>
          <a:xfrm>
            <a:off x="5266106" y="552507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 莲 说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47E39C2-3B39-4778-80A6-61E6FAD902E9}"/>
              </a:ext>
            </a:extLst>
          </p:cNvPr>
          <p:cNvSpPr/>
          <p:nvPr/>
        </p:nvSpPr>
        <p:spPr>
          <a:xfrm>
            <a:off x="350724" y="1767680"/>
            <a:ext cx="11684394" cy="4190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2800" dirty="0"/>
              <a:t>         </a:t>
            </a:r>
            <a:r>
              <a:rPr lang="zh-CN" altLang="en-US" sz="3200" dirty="0"/>
              <a:t>水陆草木之花，可爱者甚</a:t>
            </a:r>
            <a:r>
              <a:rPr lang="zh-CN" altLang="en-US" sz="3200" dirty="0">
                <a:solidFill>
                  <a:srgbClr val="FF0000"/>
                </a:solidFill>
              </a:rPr>
              <a:t>蕃（</a:t>
            </a:r>
            <a:r>
              <a:rPr lang="en-US" altLang="zh-CN" sz="3200" dirty="0" err="1">
                <a:solidFill>
                  <a:srgbClr val="FF0000"/>
                </a:solidFill>
              </a:rPr>
              <a:t>fán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。晋陶渊明独爱菊。自李唐来，世人甚爱牡丹。</a:t>
            </a:r>
            <a:r>
              <a:rPr lang="zh-CN" altLang="en-US" sz="3200" dirty="0">
                <a:solidFill>
                  <a:srgbClr val="FF0000"/>
                </a:solidFill>
              </a:rPr>
              <a:t>予（</a:t>
            </a:r>
            <a:r>
              <a:rPr lang="en-US" altLang="zh-CN" sz="3200" dirty="0" err="1">
                <a:solidFill>
                  <a:srgbClr val="FF0000"/>
                </a:solidFill>
              </a:rPr>
              <a:t>yú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独爱莲之出</a:t>
            </a:r>
            <a:r>
              <a:rPr lang="zh-CN" altLang="en-US" sz="3200" dirty="0">
                <a:solidFill>
                  <a:srgbClr val="FF0000"/>
                </a:solidFill>
              </a:rPr>
              <a:t>淤（</a:t>
            </a:r>
            <a:r>
              <a:rPr lang="en-US" altLang="zh-CN" sz="3200" dirty="0" err="1">
                <a:solidFill>
                  <a:srgbClr val="FF0000"/>
                </a:solidFill>
              </a:rPr>
              <a:t>yū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泥而不染，</a:t>
            </a:r>
            <a:r>
              <a:rPr lang="zh-CN" altLang="en-US" sz="3200" dirty="0">
                <a:solidFill>
                  <a:srgbClr val="FF0000"/>
                </a:solidFill>
              </a:rPr>
              <a:t>濯（</a:t>
            </a:r>
            <a:r>
              <a:rPr lang="en-US" altLang="zh-CN" sz="3200" dirty="0" err="1">
                <a:solidFill>
                  <a:srgbClr val="FF0000"/>
                </a:solidFill>
              </a:rPr>
              <a:t>zhuó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清涟而不妖，中通外直，不</a:t>
            </a:r>
            <a:r>
              <a:rPr lang="zh-CN" altLang="en-US" sz="3200" dirty="0">
                <a:solidFill>
                  <a:srgbClr val="FF0000"/>
                </a:solidFill>
              </a:rPr>
              <a:t>蔓（</a:t>
            </a:r>
            <a:r>
              <a:rPr lang="en-US" altLang="zh-CN" sz="3200" dirty="0" err="1">
                <a:solidFill>
                  <a:srgbClr val="FF0000"/>
                </a:solidFill>
              </a:rPr>
              <a:t>màn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不枝，香远益清</a:t>
            </a:r>
            <a:r>
              <a:rPr lang="en-US" altLang="zh-CN" sz="3200" dirty="0"/>
              <a:t> </a:t>
            </a:r>
            <a:r>
              <a:rPr lang="zh-CN" altLang="en-US" sz="3200" dirty="0"/>
              <a:t>，亭亭净植</a:t>
            </a:r>
            <a:r>
              <a:rPr lang="en-US" altLang="zh-CN" sz="3200" dirty="0"/>
              <a:t> </a:t>
            </a:r>
            <a:r>
              <a:rPr lang="zh-CN" altLang="en-US" sz="3200" dirty="0"/>
              <a:t>，可远观而不可</a:t>
            </a:r>
            <a:r>
              <a:rPr lang="zh-CN" altLang="en-US" sz="3200" dirty="0">
                <a:solidFill>
                  <a:srgbClr val="FF0000"/>
                </a:solidFill>
              </a:rPr>
              <a:t>亵（</a:t>
            </a:r>
            <a:r>
              <a:rPr lang="en-US" altLang="zh-CN" sz="3200" dirty="0" err="1">
                <a:solidFill>
                  <a:srgbClr val="FF0000"/>
                </a:solidFill>
              </a:rPr>
              <a:t>xiè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玩焉。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/>
              <a:t>        </a:t>
            </a:r>
            <a:r>
              <a:rPr lang="zh-CN" altLang="en-US" sz="3200" dirty="0">
                <a:solidFill>
                  <a:srgbClr val="FF0000"/>
                </a:solidFill>
              </a:rPr>
              <a:t>予（</a:t>
            </a:r>
            <a:r>
              <a:rPr lang="en-US" altLang="zh-CN" sz="3200" dirty="0" err="1">
                <a:solidFill>
                  <a:srgbClr val="FF0000"/>
                </a:solidFill>
              </a:rPr>
              <a:t>yú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谓菊，花之隐逸</a:t>
            </a:r>
            <a:r>
              <a:rPr lang="en-US" altLang="zh-CN" sz="3200" dirty="0" err="1"/>
              <a:t>yì</a:t>
            </a:r>
            <a:r>
              <a:rPr lang="zh-CN" altLang="en-US" sz="3200" dirty="0"/>
              <a:t>者也；牡丹，花之富贵者也；莲，花之君子者也。</a:t>
            </a:r>
            <a:r>
              <a:rPr lang="zh-CN" altLang="en-US" sz="3200" dirty="0">
                <a:solidFill>
                  <a:srgbClr val="FF0000"/>
                </a:solidFill>
              </a:rPr>
              <a:t>噫（</a:t>
            </a:r>
            <a:r>
              <a:rPr lang="en-US" altLang="zh-CN" sz="3200" dirty="0" err="1">
                <a:solidFill>
                  <a:srgbClr val="FF0000"/>
                </a:solidFill>
              </a:rPr>
              <a:t>y</a:t>
            </a:r>
            <a:r>
              <a:rPr lang="en-US" altLang="en-US" sz="3200" dirty="0" err="1">
                <a:solidFill>
                  <a:srgbClr val="FF0000"/>
                </a:solidFill>
              </a:rPr>
              <a:t>ī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en-US" altLang="zh-CN" sz="3200" dirty="0">
                <a:solidFill>
                  <a:srgbClr val="FF0000"/>
                </a:solidFill>
              </a:rPr>
              <a:t> </a:t>
            </a:r>
            <a:r>
              <a:rPr lang="zh-CN" altLang="en-US" sz="3200" dirty="0"/>
              <a:t>！菊之爱，陶后</a:t>
            </a:r>
            <a:r>
              <a:rPr lang="zh-CN" altLang="en-US" sz="3200" dirty="0">
                <a:solidFill>
                  <a:srgbClr val="FF0000"/>
                </a:solidFill>
              </a:rPr>
              <a:t>鲜（</a:t>
            </a:r>
            <a:r>
              <a:rPr lang="en-US" altLang="zh-CN" sz="3200" dirty="0" err="1">
                <a:solidFill>
                  <a:srgbClr val="FF0000"/>
                </a:solidFill>
              </a:rPr>
              <a:t>xiǎn</a:t>
            </a:r>
            <a:r>
              <a:rPr lang="zh-CN" altLang="en-US" sz="3200" dirty="0">
                <a:solidFill>
                  <a:srgbClr val="FF0000"/>
                </a:solidFill>
              </a:rPr>
              <a:t>）</a:t>
            </a:r>
            <a:r>
              <a:rPr lang="zh-CN" altLang="en-US" sz="3200" dirty="0"/>
              <a:t>有闻。莲之爱，同予者何人？牡丹之爱，宜乎众矣！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9E2FAE-1A67-4B46-8087-429B9B793F9E}"/>
              </a:ext>
            </a:extLst>
          </p:cNvPr>
          <p:cNvSpPr/>
          <p:nvPr/>
        </p:nvSpPr>
        <p:spPr>
          <a:xfrm>
            <a:off x="6787229" y="1075727"/>
            <a:ext cx="3661136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/>
              <a:t>周  </a:t>
            </a:r>
            <a:r>
              <a:rPr lang="zh-CN" altLang="en-US" sz="2800" dirty="0">
                <a:solidFill>
                  <a:srgbClr val="FF0000"/>
                </a:solidFill>
              </a:rPr>
              <a:t>敦（</a:t>
            </a:r>
            <a:r>
              <a:rPr lang="en-US" altLang="zh-CN" sz="2800" dirty="0" err="1">
                <a:solidFill>
                  <a:srgbClr val="FF0000"/>
                </a:solidFill>
              </a:rPr>
              <a:t>dūn</a:t>
            </a:r>
            <a:r>
              <a:rPr lang="zh-CN" altLang="en-US" sz="2800" dirty="0">
                <a:solidFill>
                  <a:srgbClr val="FF0000"/>
                </a:solidFill>
              </a:rPr>
              <a:t>）颐（ </a:t>
            </a:r>
            <a:r>
              <a:rPr lang="en-US" altLang="zh-CN" sz="2800" dirty="0" err="1">
                <a:solidFill>
                  <a:srgbClr val="FF0000"/>
                </a:solidFill>
              </a:rPr>
              <a:t>yí</a:t>
            </a:r>
            <a:r>
              <a:rPr lang="en-US" altLang="zh-CN" sz="2800" dirty="0">
                <a:solidFill>
                  <a:srgbClr val="FF0000"/>
                </a:solidFill>
              </a:rPr>
              <a:t> </a:t>
            </a:r>
            <a:r>
              <a:rPr lang="zh-CN" altLang="en-US" sz="2800" dirty="0">
                <a:solidFill>
                  <a:srgbClr val="FF0000"/>
                </a:solidFill>
              </a:rPr>
              <a:t>）</a:t>
            </a:r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4561269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id="{2000F571-37B3-43D9-97B7-185DB9CC20A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4" name="直接连接符 3">
            <a:extLst>
              <a:ext uri="{FF2B5EF4-FFF2-40B4-BE49-F238E27FC236}">
                <a16:creationId xmlns:a16="http://schemas.microsoft.com/office/drawing/2014/main" id="{76BE3197-8986-4872-B643-12C9F03F02F4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3239641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文本框 2">
            <a:extLst>
              <a:ext uri="{FF2B5EF4-FFF2-40B4-BE49-F238E27FC236}">
                <a16:creationId xmlns:a16="http://schemas.microsoft.com/office/drawing/2014/main" id="{71CB4C92-7C1A-4487-81B6-4019419F7BF5}"/>
              </a:ext>
            </a:extLst>
          </p:cNvPr>
          <p:cNvSpPr txBox="1"/>
          <p:nvPr/>
        </p:nvSpPr>
        <p:spPr>
          <a:xfrm>
            <a:off x="532124" y="312099"/>
            <a:ext cx="316581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二、读，注意停顿 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FE747E3C-0C29-4565-9583-78FC8639C07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3649937" y="397538"/>
            <a:ext cx="471066" cy="480213"/>
          </a:xfrm>
          <a:prstGeom prst="rect">
            <a:avLst/>
          </a:prstGeom>
        </p:spPr>
      </p:pic>
      <p:sp>
        <p:nvSpPr>
          <p:cNvPr id="8" name="矩形 7">
            <a:extLst>
              <a:ext uri="{FF2B5EF4-FFF2-40B4-BE49-F238E27FC236}">
                <a16:creationId xmlns:a16="http://schemas.microsoft.com/office/drawing/2014/main" id="{E16101AA-3721-45F4-8F82-9EB229DB99B5}"/>
              </a:ext>
            </a:extLst>
          </p:cNvPr>
          <p:cNvSpPr/>
          <p:nvPr/>
        </p:nvSpPr>
        <p:spPr>
          <a:xfrm>
            <a:off x="5266106" y="552507"/>
            <a:ext cx="1628972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爱 莲 说</a:t>
            </a: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E47E39C2-3B39-4778-80A6-61E6FAD902E9}"/>
              </a:ext>
            </a:extLst>
          </p:cNvPr>
          <p:cNvSpPr/>
          <p:nvPr/>
        </p:nvSpPr>
        <p:spPr>
          <a:xfrm>
            <a:off x="591052" y="1767680"/>
            <a:ext cx="11009896" cy="41906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水陆</a:t>
            </a:r>
            <a:r>
              <a:rPr lang="en-US" altLang="zh-CN" sz="3200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草木之花，可爱者</a:t>
            </a:r>
            <a:r>
              <a:rPr lang="en-US" altLang="zh-CN" sz="3200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甚蕃。晋陶渊明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独爱菊。自李唐来，世人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甚爱牡丹。予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独爱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莲之出淤泥而不染，濯清涟而不妖，中通外直，不蔓不枝，香远益清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，亭亭净植</a:t>
            </a:r>
            <a:r>
              <a:rPr lang="en-US" altLang="zh-CN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，可远观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而不可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亵玩焉。</a:t>
            </a:r>
          </a:p>
          <a:p>
            <a:pPr>
              <a:lnSpc>
                <a:spcPct val="120000"/>
              </a:lnSpc>
              <a:buFontTx/>
              <a:buNone/>
            </a:pP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       予谓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菊，花之隐逸者也；牡丹，花之富贵者也；莲，花之君子者也。噫！菊之爱，陶后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鲜有闻。莲之爱，同予者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何人？牡丹之爱，宜乎</a:t>
            </a:r>
            <a:r>
              <a:rPr lang="en-US" altLang="zh-CN" sz="3200" b="1" dirty="0">
                <a:solidFill>
                  <a:srgbClr val="FF0000"/>
                </a:solidFill>
              </a:rPr>
              <a:t>/</a:t>
            </a:r>
            <a:r>
              <a:rPr lang="zh-CN" altLang="en-US" sz="32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众矣！</a:t>
            </a:r>
          </a:p>
        </p:txBody>
      </p:sp>
      <p:sp>
        <p:nvSpPr>
          <p:cNvPr id="10" name="矩形 9">
            <a:extLst>
              <a:ext uri="{FF2B5EF4-FFF2-40B4-BE49-F238E27FC236}">
                <a16:creationId xmlns:a16="http://schemas.microsoft.com/office/drawing/2014/main" id="{0D9E2FAE-1A67-4B46-8087-429B9B793F9E}"/>
              </a:ext>
            </a:extLst>
          </p:cNvPr>
          <p:cNvSpPr/>
          <p:nvPr/>
        </p:nvSpPr>
        <p:spPr>
          <a:xfrm>
            <a:off x="6787229" y="1075727"/>
            <a:ext cx="36611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</a:rPr>
              <a:t>周  敦  颐</a:t>
            </a:r>
            <a:endParaRPr lang="en-US" altLang="zh-CN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2365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56289A9F-429F-4507-A4DB-98E964CEF68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2CD1EAD3-EE5F-4A24-BF84-F2EDD0A5E89F}"/>
              </a:ext>
            </a:extLst>
          </p:cNvPr>
          <p:cNvCxnSpPr>
            <a:cxnSpLocks/>
          </p:cNvCxnSpPr>
          <p:nvPr/>
        </p:nvCxnSpPr>
        <p:spPr>
          <a:xfrm>
            <a:off x="350724" y="906992"/>
            <a:ext cx="5122229" cy="0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E7067147-7F36-4E5C-98F1-B8ADCAF8B015}"/>
              </a:ext>
            </a:extLst>
          </p:cNvPr>
          <p:cNvSpPr txBox="1"/>
          <p:nvPr/>
        </p:nvSpPr>
        <p:spPr>
          <a:xfrm>
            <a:off x="532124" y="312099"/>
            <a:ext cx="4846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三、读，疏通文意，积累词语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79B79C7-C729-4DA5-A5A1-D7A223ADA95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5357714" y="376806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055CBCF0-7C9E-4193-9F40-17FB8FB09A06}"/>
              </a:ext>
            </a:extLst>
          </p:cNvPr>
          <p:cNvSpPr/>
          <p:nvPr/>
        </p:nvSpPr>
        <p:spPr>
          <a:xfrm>
            <a:off x="1102472" y="1829267"/>
            <a:ext cx="9987056" cy="15997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请自读课文，借助注释、联系以前的积累疏通文义。疏通文义的过程中请</a:t>
            </a:r>
            <a:r>
              <a:rPr lang="zh-CN" altLang="en-US" sz="2800" dirty="0"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勾画出不理解的字、词、句，</a:t>
            </a:r>
            <a:r>
              <a:rPr lang="zh-CN" altLang="en-US" sz="28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它们将是你学习的重点哦！ </a:t>
            </a:r>
          </a:p>
        </p:txBody>
      </p:sp>
    </p:spTree>
    <p:extLst>
      <p:ext uri="{BB962C8B-B14F-4D97-AF65-F5344CB8AC3E}">
        <p14:creationId xmlns:p14="http://schemas.microsoft.com/office/powerpoint/2010/main" val="3876052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2CFEFAE1-9D38-4F50-82B7-AF001F935CA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511605" y="0"/>
            <a:ext cx="1483038" cy="853328"/>
          </a:xfrm>
          <a:prstGeom prst="rect">
            <a:avLst/>
          </a:prstGeom>
        </p:spPr>
      </p:pic>
      <p:cxnSp>
        <p:nvCxnSpPr>
          <p:cNvPr id="3" name="直接连接符 2">
            <a:extLst>
              <a:ext uri="{FF2B5EF4-FFF2-40B4-BE49-F238E27FC236}">
                <a16:creationId xmlns:a16="http://schemas.microsoft.com/office/drawing/2014/main" id="{7642418F-7BA6-4D13-92C0-43E189383AE2}"/>
              </a:ext>
            </a:extLst>
          </p:cNvPr>
          <p:cNvCxnSpPr>
            <a:cxnSpLocks/>
          </p:cNvCxnSpPr>
          <p:nvPr/>
        </p:nvCxnSpPr>
        <p:spPr>
          <a:xfrm flipV="1">
            <a:off x="350724" y="853328"/>
            <a:ext cx="4678476" cy="53664"/>
          </a:xfrm>
          <a:prstGeom prst="line">
            <a:avLst/>
          </a:prstGeom>
          <a:ln>
            <a:solidFill>
              <a:srgbClr val="3A9367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文本框 2">
            <a:extLst>
              <a:ext uri="{FF2B5EF4-FFF2-40B4-BE49-F238E27FC236}">
                <a16:creationId xmlns:a16="http://schemas.microsoft.com/office/drawing/2014/main" id="{7A85746E-6F02-48DF-BCF9-8D2F237D134A}"/>
              </a:ext>
            </a:extLst>
          </p:cNvPr>
          <p:cNvSpPr txBox="1"/>
          <p:nvPr/>
        </p:nvSpPr>
        <p:spPr>
          <a:xfrm>
            <a:off x="532124" y="312099"/>
            <a:ext cx="44010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6">
                    <a:lumMod val="50000"/>
                  </a:schemeClr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回顾：文言文翻译的方法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3448C86-9083-472E-ADB9-A55DCDADF40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9806528">
            <a:off x="4793667" y="333602"/>
            <a:ext cx="471066" cy="480213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FBCAF721-5635-409D-A0A3-1D625E69E2F4}"/>
              </a:ext>
            </a:extLst>
          </p:cNvPr>
          <p:cNvSpPr/>
          <p:nvPr/>
        </p:nvSpPr>
        <p:spPr>
          <a:xfrm>
            <a:off x="1321081" y="1512157"/>
            <a:ext cx="6096000" cy="33599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留（名词、古今同义词）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替（词语）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调（语序）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补（省略）</a:t>
            </a:r>
          </a:p>
          <a:p>
            <a:pPr>
              <a:lnSpc>
                <a:spcPct val="120000"/>
              </a:lnSpc>
            </a:pPr>
            <a:r>
              <a:rPr lang="zh-CN" altLang="en-US" sz="3600" dirty="0">
                <a:solidFill>
                  <a:schemeClr val="tx1">
                    <a:lumMod val="85000"/>
                    <a:lumOff val="1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删（多余）</a:t>
            </a:r>
          </a:p>
        </p:txBody>
      </p:sp>
    </p:spTree>
    <p:extLst>
      <p:ext uri="{BB962C8B-B14F-4D97-AF65-F5344CB8AC3E}">
        <p14:creationId xmlns:p14="http://schemas.microsoft.com/office/powerpoint/2010/main" val="2386152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6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554</TotalTime>
  <Words>4228</Words>
  <Application>Microsoft Office PowerPoint</Application>
  <PresentationFormat>宽屏</PresentationFormat>
  <Paragraphs>374</Paragraphs>
  <Slides>49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49</vt:i4>
      </vt:variant>
    </vt:vector>
  </HeadingPairs>
  <TitlesOfParts>
    <vt:vector size="56" baseType="lpstr">
      <vt:lpstr>等线</vt:lpstr>
      <vt:lpstr>等线 Light</vt:lpstr>
      <vt:lpstr>方正粗黑宋简体</vt:lpstr>
      <vt:lpstr>微软雅黑</vt:lpstr>
      <vt:lpstr>幼圆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czm</dc:creator>
  <cp:lastModifiedBy>czm</cp:lastModifiedBy>
  <cp:revision>47</cp:revision>
  <dcterms:created xsi:type="dcterms:W3CDTF">2020-03-29T02:40:59Z</dcterms:created>
  <dcterms:modified xsi:type="dcterms:W3CDTF">2020-03-29T12:10:06Z</dcterms:modified>
</cp:coreProperties>
</file>