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1" r:id="rId6"/>
    <p:sldId id="260" r:id="rId7"/>
    <p:sldId id="258" r:id="rId8"/>
    <p:sldId id="262" r:id="rId9"/>
    <p:sldId id="264" r:id="rId10"/>
    <p:sldId id="263" r:id="rId11"/>
    <p:sldId id="269" r:id="rId12"/>
    <p:sldId id="270" r:id="rId13"/>
    <p:sldId id="271" r:id="rId14"/>
    <p:sldId id="267" r:id="rId15"/>
    <p:sldId id="268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39008-DFC8-4F06-B0E7-4E415F84F1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EF49D-4C5D-460E-9C7A-04CD6EC574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baike.sogou.com/lemma/ShowInnerLink.htm?lemmaId=53072161" TargetMode="External"/><Relationship Id="rId8" Type="http://schemas.openxmlformats.org/officeDocument/2006/relationships/hyperlink" Target="http://baike.sogou.com/lemma/ShowInnerLink.htm?lemmaId=99581545" TargetMode="External"/><Relationship Id="rId7" Type="http://schemas.openxmlformats.org/officeDocument/2006/relationships/hyperlink" Target="http://baike.sogou.com/lemma/ShowInnerLink.htm?lemmaId=75715732" TargetMode="External"/><Relationship Id="rId6" Type="http://schemas.openxmlformats.org/officeDocument/2006/relationships/hyperlink" Target="http://baike.sogou.com/lemma/ShowInnerLink.htm?lemmaId=64636222" TargetMode="External"/><Relationship Id="rId5" Type="http://schemas.openxmlformats.org/officeDocument/2006/relationships/hyperlink" Target="http://baike.sogou.com/lemma/ShowInnerLink.htm?lemmaId=65013468" TargetMode="External"/><Relationship Id="rId4" Type="http://schemas.openxmlformats.org/officeDocument/2006/relationships/hyperlink" Target="http://baike.sogou.com/lemma/ShowInnerLink.htm?lemmaId=75881998" TargetMode="External"/><Relationship Id="rId3" Type="http://schemas.openxmlformats.org/officeDocument/2006/relationships/hyperlink" Target="http://baike.sogou.com/lemma/ShowInnerLink.htm?lemmaId=435416" TargetMode="External"/><Relationship Id="rId2" Type="http://schemas.openxmlformats.org/officeDocument/2006/relationships/hyperlink" Target="http://baike.sogou.com/lemma/ShowInnerLink.htm?lemmaId=64570057" TargetMode="Externa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1.jpeg"/><Relationship Id="rId16" Type="http://schemas.openxmlformats.org/officeDocument/2006/relationships/hyperlink" Target="http://baike.sogou.com/lemma/ShowInnerLink.htm?lemmaId=64440469&amp;ss_c=ssc.citiao.link" TargetMode="External"/><Relationship Id="rId15" Type="http://schemas.openxmlformats.org/officeDocument/2006/relationships/hyperlink" Target="http://baike.sogou.com/lemma/ShowInnerLink.htm?lemmaId=35321&amp;ss_c=ssc.citiao.link" TargetMode="External"/><Relationship Id="rId14" Type="http://schemas.openxmlformats.org/officeDocument/2006/relationships/hyperlink" Target="http://baike.sogou.com/lemma/ShowInnerLink.htm?lemmaId=2151208&amp;ss_c=ssc.citiao.link" TargetMode="External"/><Relationship Id="rId13" Type="http://schemas.openxmlformats.org/officeDocument/2006/relationships/hyperlink" Target="http://baike.sogou.com/lemma/ShowInnerLink.htm?lemmaId=40350&amp;ss_c=ssc.citiao.link" TargetMode="External"/><Relationship Id="rId12" Type="http://schemas.openxmlformats.org/officeDocument/2006/relationships/hyperlink" Target="http://baike.sogou.com/lemma/ShowInnerLink.htm?lemmaId=272858&amp;ss_c=ssc.citiao.link" TargetMode="External"/><Relationship Id="rId11" Type="http://schemas.openxmlformats.org/officeDocument/2006/relationships/hyperlink" Target="http://baike.sogou.com/lemma/ShowInnerLink.htm?lemmaId=101249274" TargetMode="External"/><Relationship Id="rId10" Type="http://schemas.openxmlformats.org/officeDocument/2006/relationships/hyperlink" Target="http://baike.sogou.com/lemma/ShowInnerLink.htm?lemmaId=63499215" TargetMode="External"/><Relationship Id="rId1" Type="http://schemas.openxmlformats.org/officeDocument/2006/relationships/hyperlink" Target="http://baike.sogou.com/lemma/ShowInnerLink.htm?lemmaId=335127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31591"/>
            <a:ext cx="7772400" cy="1568748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我不是</a:t>
            </a:r>
            <a:r>
              <a:rPr lang="zh-CN" altLang="en-US" sz="66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个好儿子</a:t>
            </a:r>
            <a:endParaRPr lang="zh-CN" altLang="en-US" sz="6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贾平凹</a:t>
            </a:r>
            <a:endParaRPr lang="zh-CN" altLang="en-US" sz="6600" b="1" dirty="0">
              <a:solidFill>
                <a:srgbClr val="FF0000"/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8595" y="146923"/>
            <a:ext cx="8229600" cy="857250"/>
          </a:xfrm>
        </p:spPr>
        <p:txBody>
          <a:bodyPr>
            <a:normAutofit fontScale="90000"/>
          </a:bodyPr>
          <a:p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、塑造了一个怎样的母亲形象？</a:t>
            </a: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088" y="1062990"/>
            <a:ext cx="431482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擦亮眼睛，文中找料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595" y="1703070"/>
            <a:ext cx="6260465" cy="51816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p>
            <a:r>
              <a:rPr lang="zh-CN" altLang="en-US" sz="2800" b="1"/>
              <a:t>一生都在乡下，没有文化，不善说会道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188595" y="2536825"/>
            <a:ext cx="8812530" cy="51816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800" b="1"/>
              <a:t>不是大人物却不失伟大，老实、本分、善良、勤劳</a:t>
            </a:r>
            <a:endParaRPr lang="zh-CN" altLang="en-US" sz="2800" b="1"/>
          </a:p>
        </p:txBody>
      </p:sp>
      <p:sp>
        <p:nvSpPr>
          <p:cNvPr id="82949" name="文本框 82948"/>
          <p:cNvSpPr txBox="1"/>
          <p:nvPr/>
        </p:nvSpPr>
        <p:spPr>
          <a:xfrm>
            <a:off x="188595" y="3845560"/>
            <a:ext cx="8627745" cy="10668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prstDash val="solid"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 lvl="0" indent="0"/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母亲平凡而伟大，老实、本分、善良、勤劳，对儿女有无私的爱。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8278" y="3205480"/>
            <a:ext cx="4314825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学会总结，组织答案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bldLvl="0" animBg="1"/>
      <p:bldP spid="2" grpId="0"/>
      <p:bldP spid="4" grpId="0"/>
      <p:bldP spid="5" grpId="0" animBg="1"/>
      <p:bldP spid="6" grpId="0" animBg="1"/>
      <p:bldP spid="7" grpId="0"/>
      <p:bldP spid="8294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445" y="95250"/>
            <a:ext cx="9037955" cy="1066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、文中提及“现在有人讥讽我有农民的品性，我并不羞耻。我就是农民的儿子。”如何理解</a:t>
            </a:r>
            <a:r>
              <a: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4445" y="1349375"/>
            <a:ext cx="8856980" cy="2655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）作为农民的母亲养育了作者，正是从母亲那里继承了农民的品性：勤劳、善良、朴实、隐忍。并且得到了升华。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</a:t>
            </a:r>
            <a:r>
              <a:rPr lang="en-US" altLang="zh-CN" sz="2800" b="1"/>
              <a:t>“</a:t>
            </a:r>
            <a:r>
              <a:rPr lang="zh-CN" altLang="en-US" sz="2800" b="1"/>
              <a:t>我不羞耻</a:t>
            </a:r>
            <a:r>
              <a:rPr lang="en-US" altLang="zh-CN" sz="2800" b="1"/>
              <a:t>”</a:t>
            </a:r>
            <a:r>
              <a:rPr lang="zh-CN" altLang="en-US" sz="2800" b="1"/>
              <a:t>，体现出作者的自豪和骄傲。</a:t>
            </a:r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）用了  “  就是  ”  一词来强调自己是地地道道的农民出身，带着一种倔强和坦诚，带着一种倔强和坦诚。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4295" y="208915"/>
            <a:ext cx="91154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、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文中细节描写很多，找到一处做一下简单分析。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74295" y="1043940"/>
            <a:ext cx="8896985" cy="192341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细节描写</a:t>
            </a:r>
            <a:r>
              <a:rPr lang="zh-CN" altLang="en-US" sz="2400" b="1"/>
              <a:t>就是把细小事物, 如一个动作、 一种表情、 一个特点用特写镜头把它放大, 通过准确、 生动、 细致的描绘, 使读者“如见其人” “如睹其物” 。细节，指人物、景物、事件等表现对象的富有特色的</a:t>
            </a:r>
            <a:r>
              <a:rPr lang="zh-CN" altLang="en-US" sz="2400" b="1">
                <a:solidFill>
                  <a:srgbClr val="FF0000"/>
                </a:solidFill>
              </a:rPr>
              <a:t>细枝末节</a:t>
            </a:r>
            <a:r>
              <a:rPr lang="zh-CN" altLang="en-US" sz="2400" b="1"/>
              <a:t>。正确运用细节描写，对表现人物，记叙事件，再现环境有着极其重要的作用。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78850"/>
          <p:cNvSpPr txBox="1"/>
          <p:nvPr/>
        </p:nvSpPr>
        <p:spPr>
          <a:xfrm>
            <a:off x="72390" y="60960"/>
            <a:ext cx="9128125" cy="4968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b="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我相信每一个赤诚忠厚的孩子，都曾在心底向父母许下“孝”的宏愿，相信来日方长，相信水到渠成，相信自己必有功成名就衣锦还乡的那一天，可以从容尽孝。 </a:t>
            </a: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可惜人们忘了，忘了时间的残酷，忘了人生的短暂，忘了世上有永远无法报答的恩情，忘了生命本身有不堪一击的脆弱。</a:t>
            </a: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有一些事情，当我们年轻的时候，无法懂得。当我们懂得的时候，已不再年轻。</a:t>
            </a: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             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毕淑敏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孝心无价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7" name="内容占位符 77826"/>
          <p:cNvSpPr>
            <a:spLocks noGrp="1"/>
          </p:cNvSpPr>
          <p:nvPr>
            <p:ph idx="1"/>
          </p:nvPr>
        </p:nvSpPr>
        <p:spPr>
          <a:xfrm>
            <a:off x="734060" y="1131570"/>
            <a:ext cx="6170295" cy="1020445"/>
          </a:xfrm>
        </p:spPr>
        <p:txBody>
          <a:bodyPr lIns="68570" tIns="34284" rIns="68570" bIns="34284" anchor="t">
            <a:normAutofit lnSpcReduction="10000"/>
          </a:bodyPr>
          <a:p>
            <a:pPr>
              <a:buNone/>
            </a:pPr>
            <a:r>
              <a:rPr lang="en-US" altLang="zh-CN" b="1" dirty="0"/>
              <a:t>   </a:t>
            </a:r>
            <a:r>
              <a:rPr lang="zh-CN" altLang="en-US" sz="6000" b="1" dirty="0"/>
              <a:t>一句</a:t>
            </a:r>
            <a:r>
              <a:rPr lang="zh-CN" altLang="en-US" sz="6000" b="1">
                <a:sym typeface="+mn-ea"/>
              </a:rPr>
              <a:t>爱的告白</a:t>
            </a:r>
            <a:r>
              <a:rPr lang="zh-CN" altLang="en-US" sz="6000" b="1" dirty="0"/>
              <a:t>：</a:t>
            </a:r>
            <a:endParaRPr lang="zh-CN" altLang="en-US" sz="6000" b="1" dirty="0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7395" y="2816225"/>
            <a:ext cx="6819900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让我拥你入怀，为你遮风挡雨</a:t>
            </a:r>
            <a:endParaRPr lang="zh-CN" altLang="en-US" sz="40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0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charRg st="0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  <p:bldP spid="77827" grpId="1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83518"/>
            <a:ext cx="6480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拜访作者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3768" y="1"/>
            <a:ext cx="66602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贾平凹（拼音：</a:t>
            </a:r>
            <a:r>
              <a:rPr lang="en-US" altLang="zh-CN" sz="2400" b="1" dirty="0"/>
              <a:t>Jiǎ Píngwā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1952</a:t>
            </a:r>
            <a:r>
              <a:rPr lang="zh-CN" altLang="en-US" sz="2400" b="1" dirty="0"/>
              <a:t>年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月</a:t>
            </a:r>
            <a:r>
              <a:rPr lang="en-US" altLang="zh-CN" sz="2400" b="1" dirty="0"/>
              <a:t>21</a:t>
            </a:r>
            <a:r>
              <a:rPr lang="zh-CN" altLang="en-US" sz="2400" b="1" dirty="0"/>
              <a:t>日－），原名贾平娃，陕</a:t>
            </a:r>
            <a:r>
              <a:rPr lang="zh-CN" altLang="en-US" sz="2400" b="1" dirty="0" smtClean="0"/>
              <a:t>西人</a:t>
            </a:r>
            <a:r>
              <a:rPr lang="zh-CN" altLang="en-US" sz="2400" b="1" dirty="0"/>
              <a:t>。中国大陆当代著名作家。</a:t>
            </a:r>
            <a:r>
              <a:rPr lang="zh-CN" altLang="en-US" sz="2400" b="1" dirty="0">
                <a:hlinkClick r:id="rId1"/>
              </a:rPr>
              <a:t>中国作家协会</a:t>
            </a:r>
            <a:r>
              <a:rPr lang="zh-CN" altLang="en-US" sz="2400" b="1" dirty="0"/>
              <a:t>理事、中国作家协会陕西分会副主席。</a:t>
            </a:r>
            <a:r>
              <a:rPr lang="en-US" altLang="zh-CN" sz="2400" b="1" dirty="0"/>
              <a:t>1974</a:t>
            </a:r>
            <a:r>
              <a:rPr lang="zh-CN" altLang="en-US" sz="2400" b="1" dirty="0"/>
              <a:t>年开始发表作品。</a:t>
            </a:r>
            <a:r>
              <a:rPr lang="en-US" altLang="zh-CN" sz="2400" b="1" dirty="0"/>
              <a:t>1975</a:t>
            </a:r>
            <a:r>
              <a:rPr lang="zh-CN" altLang="en-US" sz="2400" b="1" dirty="0"/>
              <a:t>年毕业于</a:t>
            </a:r>
            <a:r>
              <a:rPr lang="zh-CN" altLang="en-US" sz="2400" b="1" dirty="0">
                <a:hlinkClick r:id="rId2"/>
              </a:rPr>
              <a:t>西北大学</a:t>
            </a:r>
            <a:r>
              <a:rPr lang="zh-CN" altLang="en-US" sz="2400" b="1" dirty="0"/>
              <a:t>中文系。</a:t>
            </a:r>
            <a:r>
              <a:rPr lang="en-US" altLang="zh-CN" sz="2400" b="1" dirty="0"/>
              <a:t>1982</a:t>
            </a:r>
            <a:r>
              <a:rPr lang="zh-CN" altLang="en-US" sz="2400" b="1" dirty="0"/>
              <a:t>年发表作品</a:t>
            </a:r>
            <a:r>
              <a:rPr lang="en-US" altLang="zh-CN" sz="2400" b="1" dirty="0"/>
              <a:t>《</a:t>
            </a:r>
            <a:r>
              <a:rPr lang="zh-CN" altLang="en-US" sz="2400" b="1" dirty="0">
                <a:hlinkClick r:id="rId3"/>
              </a:rPr>
              <a:t>鬼城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《</a:t>
            </a:r>
            <a:r>
              <a:rPr lang="zh-CN" altLang="en-US" sz="2400" b="1" dirty="0">
                <a:hlinkClick r:id="rId4"/>
              </a:rPr>
              <a:t>二月杏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。</a:t>
            </a:r>
            <a:r>
              <a:rPr lang="en-US" altLang="zh-CN" sz="2400" b="1" dirty="0"/>
              <a:t>1992</a:t>
            </a:r>
            <a:r>
              <a:rPr lang="zh-CN" altLang="en-US" sz="2400" b="1" dirty="0"/>
              <a:t>年创刊</a:t>
            </a:r>
            <a:r>
              <a:rPr lang="en-US" altLang="zh-CN" sz="2400" b="1" dirty="0"/>
              <a:t>《</a:t>
            </a:r>
            <a:r>
              <a:rPr lang="zh-CN" altLang="en-US" sz="2400" b="1" dirty="0">
                <a:hlinkClick r:id="rId5"/>
              </a:rPr>
              <a:t>美文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。</a:t>
            </a:r>
            <a:r>
              <a:rPr lang="en-US" altLang="zh-CN" sz="2400" b="1" dirty="0"/>
              <a:t>1993</a:t>
            </a:r>
            <a:r>
              <a:rPr lang="zh-CN" altLang="en-US" sz="2400" b="1" dirty="0"/>
              <a:t>年创作</a:t>
            </a:r>
            <a:r>
              <a:rPr lang="en-US" altLang="zh-CN" sz="2400" b="1" dirty="0"/>
              <a:t>《</a:t>
            </a:r>
            <a:r>
              <a:rPr lang="zh-CN" altLang="en-US" sz="2400" b="1" dirty="0">
                <a:hlinkClick r:id="rId6"/>
              </a:rPr>
              <a:t>废都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。</a:t>
            </a:r>
            <a:r>
              <a:rPr lang="en-US" altLang="zh-CN" sz="2400" b="1" dirty="0"/>
              <a:t>1997</a:t>
            </a:r>
            <a:r>
              <a:rPr lang="zh-CN" altLang="en-US" sz="2400" b="1" dirty="0"/>
              <a:t>年凭借</a:t>
            </a:r>
            <a:r>
              <a:rPr lang="en-US" altLang="zh-CN" sz="2400" b="1" dirty="0"/>
              <a:t>《</a:t>
            </a:r>
            <a:r>
              <a:rPr lang="zh-CN" altLang="en-US" sz="2400" b="1" dirty="0">
                <a:hlinkClick r:id="rId7"/>
              </a:rPr>
              <a:t>满月儿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，</a:t>
            </a:r>
            <a:r>
              <a:rPr lang="zh-CN" altLang="en-US" sz="2400" b="1" dirty="0">
                <a:solidFill>
                  <a:srgbClr val="FF0000"/>
                </a:solidFill>
              </a:rPr>
              <a:t>获得首届全国优秀短篇小说奖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。</a:t>
            </a:r>
            <a:r>
              <a:rPr lang="en-US" altLang="zh-CN" sz="2400" b="1" dirty="0" smtClean="0"/>
              <a:t>2008</a:t>
            </a:r>
            <a:r>
              <a:rPr lang="zh-CN" altLang="en-US" sz="2400" b="1" dirty="0"/>
              <a:t>年，</a:t>
            </a:r>
            <a:r>
              <a:rPr lang="zh-CN" altLang="en-US" sz="2400" b="1" dirty="0">
                <a:solidFill>
                  <a:srgbClr val="FF0000"/>
                </a:solidFill>
              </a:rPr>
              <a:t>凭借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hlinkClick r:id="rId8"/>
              </a:rPr>
              <a:t>秦腔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获第七届茅盾文学奖。</a:t>
            </a:r>
            <a:r>
              <a:rPr lang="en-US" altLang="zh-CN" sz="2400" b="1" dirty="0"/>
              <a:t>2011</a:t>
            </a:r>
            <a:r>
              <a:rPr lang="zh-CN" altLang="en-US" sz="2400" b="1" dirty="0"/>
              <a:t>年，</a:t>
            </a:r>
            <a:r>
              <a:rPr lang="zh-CN" altLang="en-US" sz="2400" b="1" dirty="0">
                <a:solidFill>
                  <a:srgbClr val="FF0000"/>
                </a:solidFill>
              </a:rPr>
              <a:t>凭借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hlinkClick r:id="rId9"/>
              </a:rPr>
              <a:t>古炉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获</a:t>
            </a:r>
            <a:r>
              <a:rPr lang="zh-CN" altLang="en-US" sz="2400" b="1" dirty="0">
                <a:solidFill>
                  <a:srgbClr val="FF0000"/>
                </a:solidFill>
                <a:hlinkClick r:id="rId10"/>
              </a:rPr>
              <a:t>施耐庵文学奖</a:t>
            </a:r>
            <a:r>
              <a:rPr lang="zh-CN" altLang="en-US" sz="2400" b="1" dirty="0">
                <a:solidFill>
                  <a:srgbClr val="FF0000"/>
                </a:solidFill>
              </a:rPr>
              <a:t> </a:t>
            </a:r>
            <a:r>
              <a:rPr lang="zh-CN" altLang="en-US" sz="2400" b="1" dirty="0"/>
              <a:t>。</a:t>
            </a:r>
            <a:r>
              <a:rPr lang="en-US" altLang="zh-CN" sz="2400" b="1" dirty="0"/>
              <a:t>2015</a:t>
            </a:r>
            <a:r>
              <a:rPr lang="zh-CN" altLang="en-US" sz="2400" b="1" dirty="0"/>
              <a:t>年，</a:t>
            </a:r>
            <a:r>
              <a:rPr lang="zh-CN" altLang="en-US" sz="2400" b="1" dirty="0">
                <a:solidFill>
                  <a:srgbClr val="FF0000"/>
                </a:solidFill>
              </a:rPr>
              <a:t>凭借</a:t>
            </a:r>
            <a:r>
              <a:rPr lang="en-US" altLang="zh-CN" sz="2400" b="1" dirty="0">
                <a:solidFill>
                  <a:srgbClr val="FF0000"/>
                </a:solidFill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hlinkClick r:id="rId11"/>
              </a:rPr>
              <a:t>老生</a:t>
            </a:r>
            <a:r>
              <a:rPr lang="en-US" altLang="zh-CN" sz="2400" b="1" dirty="0">
                <a:solidFill>
                  <a:srgbClr val="FF0000"/>
                </a:solidFill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</a:rPr>
              <a:t>入选</a:t>
            </a:r>
            <a:r>
              <a:rPr lang="en-US" altLang="zh-CN" sz="2400" b="1" dirty="0">
                <a:solidFill>
                  <a:srgbClr val="FF0000"/>
                </a:solidFill>
              </a:rPr>
              <a:t>2014</a:t>
            </a:r>
            <a:r>
              <a:rPr lang="zh-CN" altLang="en-US" sz="2400" b="1" dirty="0">
                <a:solidFill>
                  <a:srgbClr val="FF0000"/>
                </a:solidFill>
              </a:rPr>
              <a:t>年新浪年度十大好书之首</a:t>
            </a:r>
            <a:r>
              <a:rPr lang="zh-CN" altLang="en-US" sz="2400" b="1" dirty="0" smtClean="0"/>
              <a:t>。</a:t>
            </a:r>
            <a:r>
              <a:rPr lang="en-US" altLang="zh-CN" sz="2400" b="1" dirty="0" smtClean="0"/>
              <a:t>2016</a:t>
            </a:r>
            <a:r>
              <a:rPr lang="zh-CN" altLang="en-US" sz="2400" b="1" dirty="0"/>
              <a:t>年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月</a:t>
            </a:r>
            <a:r>
              <a:rPr lang="en-US" altLang="zh-CN" sz="2400" b="1" dirty="0"/>
              <a:t>22</a:t>
            </a:r>
            <a:r>
              <a:rPr lang="zh-CN" altLang="en-US" sz="2400" b="1" dirty="0"/>
              <a:t>日，贾平凹入选</a:t>
            </a:r>
            <a:r>
              <a:rPr lang="en-US" altLang="zh-CN" sz="2400" b="1" dirty="0"/>
              <a:t>2015“</a:t>
            </a:r>
            <a:r>
              <a:rPr lang="zh-CN" altLang="en-US" sz="2400" b="1" dirty="0"/>
              <a:t>当当年度影响力作家”评选小说家榜前五名</a:t>
            </a:r>
            <a:r>
              <a:rPr lang="zh-CN" altLang="en-US" sz="2400" b="1" dirty="0" smtClean="0"/>
              <a:t>。</a:t>
            </a:r>
            <a:r>
              <a:rPr lang="zh-CN" altLang="en-US" sz="2400" b="1" dirty="0">
                <a:solidFill>
                  <a:srgbClr val="FF0000"/>
                </a:solidFill>
                <a:hlinkClick r:id="rId12"/>
              </a:rPr>
              <a:t>余华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hlinkClick r:id="rId13"/>
              </a:rPr>
              <a:t>严歌苓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hlinkClick r:id="rId14"/>
              </a:rPr>
              <a:t>姜戎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hlinkClick r:id="rId15"/>
              </a:rPr>
              <a:t>贾平凹</a:t>
            </a:r>
            <a:r>
              <a:rPr lang="zh-CN" altLang="en-US" sz="2400" b="1" dirty="0">
                <a:solidFill>
                  <a:srgbClr val="FF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hlinkClick r:id="rId16"/>
              </a:rPr>
              <a:t>陈忠实</a:t>
            </a:r>
            <a:r>
              <a:rPr lang="zh-CN" altLang="en-US" sz="2400" b="1" dirty="0"/>
              <a:t>获得小说家榜前五名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pic>
        <p:nvPicPr>
          <p:cNvPr id="6" name="图片 5" descr="1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11560" y="0"/>
            <a:ext cx="1872208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2314600" cy="857250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教学目标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113159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知识目标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1779662"/>
            <a:ext cx="6681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了解叙事散文的特点，品味文章质朴的语言风格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28371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能力目标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547664" y="2859782"/>
            <a:ext cx="4825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学会分析细节描写在文章中的作用</a:t>
            </a:r>
            <a:endParaRPr lang="zh-CN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343584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情感目标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91680" y="4011910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用心爱自己的亲人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27534"/>
            <a:ext cx="827584" cy="341632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粗读课文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187624" y="771550"/>
            <a:ext cx="216024" cy="3312368"/>
          </a:xfrm>
          <a:prstGeom prst="leftBrace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1680" y="555526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一、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9672" y="170765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二、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680" y="314781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三、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8463" y="699542"/>
            <a:ext cx="31983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第</a:t>
            </a:r>
            <a:r>
              <a:rPr lang="en-US" altLang="zh-CN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1</a:t>
            </a:r>
            <a:r>
              <a:rPr lang="zh-CN" alt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段总写母亲</a:t>
            </a:r>
            <a:endParaRPr lang="zh-CN" altLang="en-US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7864" y="1851670"/>
            <a:ext cx="38507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第</a:t>
            </a:r>
            <a:r>
              <a:rPr lang="en-US" altLang="zh-CN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2—5</a:t>
            </a:r>
            <a:r>
              <a:rPr lang="zh-CN" alt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段母亲琐事</a:t>
            </a:r>
            <a:endParaRPr lang="zh-CN" altLang="en-US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75856" y="3291830"/>
            <a:ext cx="38507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第</a:t>
            </a:r>
            <a:r>
              <a:rPr lang="en-US" altLang="zh-CN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6—7</a:t>
            </a:r>
            <a:r>
              <a:rPr lang="zh-CN" altLang="en-US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</a:rPr>
              <a:t>段我对母亲</a:t>
            </a:r>
            <a:endParaRPr lang="zh-CN" altLang="en-US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9" grpId="0"/>
      <p:bldP spid="7" grpId="0"/>
      <p:bldP spid="10" grpId="0"/>
      <p:bldP spid="8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左大括号 4"/>
          <p:cNvSpPr/>
          <p:nvPr/>
        </p:nvSpPr>
        <p:spPr>
          <a:xfrm>
            <a:off x="1907704" y="339502"/>
            <a:ext cx="1080120" cy="4320480"/>
          </a:xfrm>
          <a:prstGeom prst="leftBrace">
            <a:avLst>
              <a:gd name="adj1" fmla="val 0"/>
              <a:gd name="adj2" fmla="val 48488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3608" y="1779662"/>
            <a:ext cx="906017" cy="144655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母亲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9832" y="411510"/>
            <a:ext cx="38908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操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心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我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写字的辛苦</a:t>
            </a:r>
            <a:endParaRPr lang="zh-CN" alt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1840" y="1203598"/>
            <a:ext cx="38908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担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心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我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跟孩子受冷</a:t>
            </a:r>
            <a:endParaRPr lang="zh-CN" alt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1840" y="1995686"/>
            <a:ext cx="38908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伤</a:t>
            </a: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心</a:t>
            </a: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我</a:t>
            </a: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对孩子打骂</a:t>
            </a:r>
            <a:endParaRPr lang="zh-CN" alt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1840" y="2787774"/>
            <a:ext cx="38908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用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心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我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家的琐碎事</a:t>
            </a:r>
            <a:endParaRPr lang="zh-CN" alt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87824" y="3579862"/>
            <a:ext cx="41044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挂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心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我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的身体生活</a:t>
            </a:r>
            <a:endParaRPr lang="zh-CN" alt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7020272" y="339502"/>
            <a:ext cx="504056" cy="4176464"/>
          </a:xfrm>
          <a:prstGeom prst="rightBrace">
            <a:avLst>
              <a:gd name="adj1" fmla="val 0"/>
              <a:gd name="adj2" fmla="val 50000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40352" y="1275606"/>
            <a:ext cx="792088" cy="2800767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心里有我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27534"/>
            <a:ext cx="827584" cy="341632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细读课文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 animBg="1"/>
      <p:bldP spid="5" grpId="0" animBg="1"/>
      <p:bldP spid="7" grpId="0"/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心形 3"/>
          <p:cNvSpPr/>
          <p:nvPr/>
        </p:nvSpPr>
        <p:spPr>
          <a:xfrm>
            <a:off x="2699792" y="1131590"/>
            <a:ext cx="3456384" cy="273630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儿子</a:t>
            </a:r>
            <a:endParaRPr lang="zh-CN" altLang="en-US" sz="6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9" name="泪滴形 8"/>
          <p:cNvSpPr/>
          <p:nvPr/>
        </p:nvSpPr>
        <p:spPr>
          <a:xfrm>
            <a:off x="0" y="1707654"/>
            <a:ext cx="1907704" cy="1224136"/>
          </a:xfrm>
          <a:prstGeom prst="teardrop">
            <a:avLst>
              <a:gd name="adj" fmla="val 16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</a:rPr>
              <a:t>操心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10" name="下弧形箭头 9"/>
          <p:cNvSpPr/>
          <p:nvPr/>
        </p:nvSpPr>
        <p:spPr>
          <a:xfrm>
            <a:off x="1691680" y="2787774"/>
            <a:ext cx="5472608" cy="1872208"/>
          </a:xfrm>
          <a:prstGeom prst="curvedUpArrow">
            <a:avLst>
              <a:gd name="adj1" fmla="val 50000"/>
              <a:gd name="adj2" fmla="val 50000"/>
              <a:gd name="adj3" fmla="val 6369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泪滴形 11"/>
          <p:cNvSpPr/>
          <p:nvPr/>
        </p:nvSpPr>
        <p:spPr>
          <a:xfrm flipH="1">
            <a:off x="7452320" y="3219822"/>
            <a:ext cx="1691680" cy="792088"/>
          </a:xfrm>
          <a:prstGeom prst="teardrop">
            <a:avLst>
              <a:gd name="adj" fmla="val 15952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牵心</a:t>
            </a:r>
            <a:endParaRPr lang="zh-CN" altLang="en-US" sz="3600" b="1" dirty="0"/>
          </a:p>
        </p:txBody>
      </p:sp>
      <p:sp>
        <p:nvSpPr>
          <p:cNvPr id="13" name="矩形 12"/>
          <p:cNvSpPr/>
          <p:nvPr/>
        </p:nvSpPr>
        <p:spPr>
          <a:xfrm>
            <a:off x="1763688" y="3075806"/>
            <a:ext cx="11112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担心</a:t>
            </a:r>
            <a:endParaRPr lang="zh-CN" altLang="en-US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84168" y="3147814"/>
            <a:ext cx="5040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用心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07904" y="4083918"/>
            <a:ext cx="11112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伤心</a:t>
            </a:r>
            <a:endParaRPr lang="zh-CN" altLang="en-US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/>
      <p:bldP spid="16" grpId="0"/>
      <p:bldP spid="15" grpId="0"/>
      <p:bldP spid="1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15566"/>
            <a:ext cx="827584" cy="341632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细读课文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2139702"/>
            <a:ext cx="906017" cy="769441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我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123728" y="411510"/>
            <a:ext cx="720080" cy="4320480"/>
          </a:xfrm>
          <a:prstGeom prst="leftBrace">
            <a:avLst>
              <a:gd name="adj1" fmla="val 0"/>
              <a:gd name="adj2" fmla="val 48236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15816" y="843558"/>
            <a:ext cx="30963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只能寄钱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59832" y="2787774"/>
            <a:ext cx="30243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不能照顾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6516216" y="555526"/>
            <a:ext cx="504056" cy="4176464"/>
          </a:xfrm>
          <a:prstGeom prst="rightBrace">
            <a:avLst>
              <a:gd name="adj1" fmla="val 0"/>
              <a:gd name="adj2" fmla="val 50000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6296" y="1275606"/>
            <a:ext cx="792088" cy="2800767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愧疚不安</a:t>
            </a:r>
            <a:endParaRPr lang="zh-CN" alt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  <p:bldP spid="9" grpId="0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心形 3"/>
          <p:cNvSpPr/>
          <p:nvPr/>
        </p:nvSpPr>
        <p:spPr>
          <a:xfrm>
            <a:off x="2915816" y="1203598"/>
            <a:ext cx="3456384" cy="273630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不安</a:t>
            </a:r>
            <a:endParaRPr lang="zh-CN" altLang="en-US" sz="66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9" name="泪滴形 8"/>
          <p:cNvSpPr/>
          <p:nvPr/>
        </p:nvSpPr>
        <p:spPr>
          <a:xfrm>
            <a:off x="0" y="1563638"/>
            <a:ext cx="2195736" cy="1224136"/>
          </a:xfrm>
          <a:prstGeom prst="teardrop">
            <a:avLst>
              <a:gd name="adj" fmla="val 16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</a:rPr>
              <a:t>没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操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心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10" name="下弧形箭头 9"/>
          <p:cNvSpPr/>
          <p:nvPr/>
        </p:nvSpPr>
        <p:spPr>
          <a:xfrm>
            <a:off x="1691680" y="2715766"/>
            <a:ext cx="5904656" cy="1944216"/>
          </a:xfrm>
          <a:prstGeom prst="curvedUpArrow">
            <a:avLst>
              <a:gd name="adj1" fmla="val 50000"/>
              <a:gd name="adj2" fmla="val 50000"/>
              <a:gd name="adj3" fmla="val 6369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泪滴形 11"/>
          <p:cNvSpPr/>
          <p:nvPr/>
        </p:nvSpPr>
        <p:spPr>
          <a:xfrm flipH="1">
            <a:off x="7164288" y="2643758"/>
            <a:ext cx="2195736" cy="864096"/>
          </a:xfrm>
          <a:prstGeom prst="teardrop">
            <a:avLst>
              <a:gd name="adj" fmla="val 15952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没</a:t>
            </a:r>
            <a:r>
              <a:rPr lang="zh-CN" altLang="en-US" sz="3200" b="1" dirty="0" smtClean="0"/>
              <a:t>挂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心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84168" y="3147814"/>
            <a:ext cx="5040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没</a:t>
            </a:r>
            <a:r>
              <a:rPr lang="zh-CN" alt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用</a:t>
            </a:r>
            <a:r>
              <a:rPr lang="zh-CN" alt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心</a:t>
            </a:r>
            <a:endParaRPr lang="zh-CN" alt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76270" y="4083918"/>
            <a:ext cx="15744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没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伤</a:t>
            </a:r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心</a:t>
            </a:r>
            <a:endParaRPr lang="zh-CN" altLang="en-US" sz="36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0505" y="3147814"/>
            <a:ext cx="142058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没</a:t>
            </a:r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担</a:t>
            </a:r>
            <a:r>
              <a:rPr lang="zh-CN" alt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心</a:t>
            </a:r>
            <a:endParaRPr lang="zh-CN" alt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6" grpId="0"/>
      <p:bldP spid="15" grpId="0"/>
      <p:bldP spid="1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01495" y="-33655"/>
            <a:ext cx="6148705" cy="91440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精读课文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rot="19620000">
            <a:off x="-78105" y="1527810"/>
            <a:ext cx="2602865" cy="76200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牛刀小试</a:t>
            </a:r>
            <a:endParaRPr lang="zh-CN" alt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流程图: 过程 6"/>
          <p:cNvSpPr/>
          <p:nvPr/>
        </p:nvSpPr>
        <p:spPr>
          <a:xfrm>
            <a:off x="2367280" y="1786255"/>
            <a:ext cx="5468620" cy="136525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文中提及“现在有人讥讽我有农民的品性，我并不羞耻。我就是农民的儿子。”如何理解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 rot="19500000">
            <a:off x="90473" y="2522483"/>
            <a:ext cx="2808312" cy="76200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p>
            <a:pPr algn="ctr"/>
            <a:r>
              <a:rPr lang="zh-CN" altLang="zh-CN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合作探究</a:t>
            </a:r>
            <a:endParaRPr lang="zh-CN" altLang="zh-CN" sz="4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2948" name="文本框 82947"/>
          <p:cNvSpPr txBox="1"/>
          <p:nvPr/>
        </p:nvSpPr>
        <p:spPr>
          <a:xfrm>
            <a:off x="2367280" y="981710"/>
            <a:ext cx="5385435" cy="51816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、塑造了一个怎样的母亲形象？</a:t>
            </a:r>
            <a:endParaRPr lang="zh-CN" altLang="en-US" sz="2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rot="19500000">
            <a:off x="-39702" y="3673738"/>
            <a:ext cx="2808312" cy="76200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p>
            <a:pPr algn="ctr"/>
            <a:r>
              <a:rPr lang="zh-CN" altLang="zh-CN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品味鉴赏</a:t>
            </a:r>
            <a:endParaRPr lang="zh-CN" altLang="zh-CN" sz="4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2326005" y="3522345"/>
            <a:ext cx="5468620" cy="136525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文中细节描写很多，找到一处做一下简单分析。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bldLvl="0" animBg="1"/>
      <p:bldP spid="4" grpId="0" animBg="1"/>
      <p:bldP spid="6" grpId="0" animBg="1"/>
      <p:bldP spid="82948" grpId="1" animBg="1"/>
      <p:bldP spid="2" grpId="0" animBg="1"/>
      <p:bldP spid="7" grpId="0" animBg="1"/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1278</Words>
  <Application>WPS 演示</Application>
  <PresentationFormat>全屏显示(16:9)</PresentationFormat>
  <Paragraphs>131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叶根友毛笔行书2.0版</vt:lpstr>
      <vt:lpstr>hakuyoxingshu7000</vt:lpstr>
      <vt:lpstr>Tahoma</vt:lpstr>
      <vt:lpstr>黑体</vt:lpstr>
      <vt:lpstr>楷体_GB2312</vt:lpstr>
      <vt:lpstr>微软雅黑</vt:lpstr>
      <vt:lpstr>Calibri</vt:lpstr>
      <vt:lpstr>新宋体</vt:lpstr>
      <vt:lpstr>Office 主题</vt:lpstr>
      <vt:lpstr>我不是个好儿子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1、塑造了一个怎样的母亲形象？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我不是个好儿子</dc:title>
  <dc:creator>Administrator</dc:creator>
  <cp:lastModifiedBy>Administrator</cp:lastModifiedBy>
  <cp:revision>10</cp:revision>
  <dcterms:created xsi:type="dcterms:W3CDTF">2017-02-15T05:59:00Z</dcterms:created>
  <dcterms:modified xsi:type="dcterms:W3CDTF">2017-02-16T01:28:58Z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