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18" r:id="rId4"/>
    <p:sldId id="319" r:id="rId5"/>
    <p:sldId id="320" r:id="rId6"/>
    <p:sldId id="321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</p:sldIdLst>
  <p:sldSz cx="9144000" cy="5715000" type="screen16x10"/>
  <p:notesSz cx="6858000" cy="9144000"/>
  <p:custDataLst>
    <p:tags r:id="rId4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sz="3200" b="1" i="0" u="none" baseline="0">
        <a:solidFill>
          <a:srgbClr val="FF66CC"/>
        </a:solidFill>
        <a:latin typeface="Arial"/>
        <a:ea typeface="黑体" panose="02010600030101010101" pitchFamily="49" charset="-122"/>
      </a:defRPr>
    </a:lvl1pPr>
    <a:lvl2pPr marL="4572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sz="3200" b="1" i="0" u="none" baseline="0">
        <a:solidFill>
          <a:srgbClr val="FF66CC"/>
        </a:solidFill>
        <a:latin typeface="Arial"/>
        <a:ea typeface="黑体" panose="02010600030101010101" pitchFamily="49" charset="-122"/>
      </a:defRPr>
    </a:lvl2pPr>
    <a:lvl3pPr marL="9144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sz="3200" b="1" i="0" u="none" baseline="0">
        <a:solidFill>
          <a:srgbClr val="FF66CC"/>
        </a:solidFill>
        <a:latin typeface="Arial"/>
        <a:ea typeface="黑体" panose="02010600030101010101" pitchFamily="49" charset="-122"/>
      </a:defRPr>
    </a:lvl3pPr>
    <a:lvl4pPr marL="13716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sz="3200" b="1" i="0" u="none" baseline="0">
        <a:solidFill>
          <a:srgbClr val="FF66CC"/>
        </a:solidFill>
        <a:latin typeface="Arial"/>
        <a:ea typeface="黑体" panose="02010600030101010101" pitchFamily="49" charset="-122"/>
      </a:defRPr>
    </a:lvl4pPr>
    <a:lvl5pPr marL="1828800" indent="0" algn="ctr" defTabSz="914400" rtl="0" eaLnBrk="0" fontAlgn="base" hangingPunct="0">
      <a:lnSpc>
        <a:spcPct val="100000"/>
      </a:lnSpc>
      <a:spcBef>
        <a:spcPct val="50000"/>
      </a:spcBef>
      <a:spcAft>
        <a:spcPct val="0"/>
      </a:spcAft>
      <a:buClrTx/>
      <a:buSzTx/>
      <a:buFontTx/>
      <a:buNone/>
      <a:defRPr sz="3200" b="1" i="0" u="none" baseline="0">
        <a:solidFill>
          <a:srgbClr val="FF66CC"/>
        </a:solidFill>
        <a:latin typeface="Arial"/>
        <a:ea typeface="黑体" panose="02010600030101010101" pitchFamily="49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444" y="-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tags" Target="tags/tag1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 algn="r"/>
            <a:fld id="{6CC08650-D626-4EDD-8F76-A073002CF459}" type="datetime1">
              <a:rPr lang="zh-CN" altLang="en-US" sz="1200"/>
              <a:t/>
            </a:fld>
            <a:endParaRPr lang="zh-CN" altLang="en-US" sz="1200"/>
          </a:p>
        </p:txBody>
      </p:sp>
      <p:sp>
        <p:nvSpPr>
          <p:cNvPr id="205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05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 algn="r"/>
            <a:fld id="{3D0103F6-F66C-4736-97BC-D6F34513B62A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</a:pPr>
            <a:endParaRPr lang="en-US" altLang="zh-CN" sz="12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 algn="r">
              <a:spcBef>
                <a:spcPct val="0"/>
              </a:spcBef>
            </a:pPr>
            <a:endParaRPr lang="en-US" altLang="zh-CN" sz="12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3077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>
              <a:spcBef>
                <a:spcPct val="0"/>
              </a:spcBef>
            </a:pPr>
            <a:endParaRPr lang="en-US" altLang="zh-CN" sz="12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rgbClr val="FF66CC"/>
                </a:solidFill>
                <a:latin typeface="Arial"/>
                <a:ea typeface="黑体" panose="02010600030101010101" pitchFamily="49" charset="-122"/>
              </a:defRPr>
            </a:lvl5pPr>
          </a:lstStyle>
          <a:p>
            <a:pPr lvl="0" algn="r">
              <a:spcBef>
                <a:spcPct val="0"/>
              </a:spcBef>
            </a:pPr>
            <a:fld id="{9D36405A-A37B-49FC-BFEB-0108E72DF71E}" type="slidenum">
              <a:rPr lang="en-US" altLang="zh-CN" sz="1200" b="0">
                <a:solidFill>
                  <a:srgbClr val="000000"/>
                </a:solidFill>
                <a:ea typeface="宋体" panose="02010600030101010101" pitchFamily="2" charset="-122"/>
              </a:rPr>
              <a:t/>
            </a:fld>
            <a:endParaRPr lang="en-US" altLang="zh-CN" sz="12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102468"/>
            <a:ext cx="6858000" cy="18225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>
              <a:spcBef>
                <a:spcPct val="0"/>
              </a:spcBef>
            </a:pPr>
            <a:fld id="{4278EE19-0607-4045-864D-A358451ADD38}" type="slidenum"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/>
            </a:fld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001698"/>
            <a:ext cx="6858000" cy="137980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9619"/>
            <a:ext cx="7886700" cy="46324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5371"/>
            <a:ext cx="7886700" cy="1104636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521354"/>
            <a:ext cx="7886700" cy="3626115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>
              <a:spcBef>
                <a:spcPct val="0"/>
              </a:spcBef>
            </a:pPr>
            <a:fld id="{4278EE19-0607-4045-864D-A358451ADD38}" type="slidenum"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/>
            </a:fld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125931"/>
            <a:ext cx="5491163" cy="676131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41690"/>
            <a:ext cx="5491163" cy="539629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>
              <a:spcBef>
                <a:spcPct val="0"/>
              </a:spcBef>
            </a:pPr>
            <a:fld id="{4278EE19-0607-4045-864D-A358451ADD38}" type="slidenum"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/>
            </a:fld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5371"/>
            <a:ext cx="7886700" cy="1104636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521354"/>
            <a:ext cx="3886200" cy="3626115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521354"/>
            <a:ext cx="3886200" cy="3626115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454134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179674"/>
            <a:ext cx="3868340" cy="29783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54134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79674"/>
            <a:ext cx="3887391" cy="29783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305183"/>
            <a:ext cx="7886700" cy="1104636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05833"/>
            <a:ext cx="3123900" cy="13335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638628"/>
            <a:ext cx="4363031" cy="424537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714500"/>
            <a:ext cx="3123900" cy="31763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557213" y="361950"/>
            <a:ext cx="0" cy="1159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04271"/>
            <a:ext cx="1146987" cy="484319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6659969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spcBef>
                <a:spcPct val="0"/>
              </a:spcBef>
            </a:pPr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r">
              <a:spcBef>
                <a:spcPct val="0"/>
              </a:spcBef>
            </a:pPr>
            <a:fld id="{4278EE19-0607-4045-864D-A358451ADD38}" type="slidenum"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0</a:t>
            </a:fld>
            <a:endParaRPr lang="en-US" alt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</a:lstStyle>
          <a:p>
            <a:pPr marL="0" marR="0" lvl="0" indent="0" eaLnBrk="1" hangingPunct="1">
              <a:buSzTx/>
            </a:pPr>
            <a:r>
              <a:rPr lang="zh-CN" altLang="en-US" sz="40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熟语（成语）之   功能混乱、搭配不当（积累）</a:t>
            </a:r>
            <a:endParaRPr lang="zh-CN" altLang="en-US" sz="40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pitchFamily="2" charset="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11．这次来美国参加国际会议，要积极参加活动，既能向各国的同行学习,又能</a:t>
            </a:r>
            <a:r>
              <a:rPr lang="en-US" altLang="zh-CN" sz="1800" u="sng">
                <a:sym typeface="Wingdings" panose="05000000000000000000" pitchFamily="2" charset="2"/>
              </a:rPr>
              <a:t>走马观花</a:t>
            </a:r>
            <a:r>
              <a:rPr lang="en-US" altLang="zh-CN" sz="1800">
                <a:sym typeface="Wingdings" panose="05000000000000000000" pitchFamily="2" charset="2"/>
              </a:rPr>
              <a:t>地感受美国的生活。（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☆“走马观花”是一个述宾型联合式动词性成语，在句中作谓语较多，该句误把它当作形容词性成语，用来充当“感受”的状语，所以出现了状语与中心语的搭配错误。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12．各大村镇虽都有自卫团，但是并不能真的</a:t>
            </a:r>
            <a:r>
              <a:rPr lang="en-US" altLang="zh-CN" sz="1800" u="sng">
                <a:sym typeface="Wingdings" panose="05000000000000000000" pitchFamily="2" charset="2"/>
              </a:rPr>
              <a:t>斩草除根</a:t>
            </a:r>
            <a:r>
              <a:rPr lang="en-US" altLang="zh-CN" sz="1800">
                <a:sym typeface="Wingdings" panose="05000000000000000000" pitchFamily="2" charset="2"/>
              </a:rPr>
              <a:t>土匪。（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☆“斩草除根”是述宾型联合式动词性成语，不能直接带宾语。如果这类成语在句中一定要有宾语，看情况要用介词把宾语提前。本句应改为“把那些土匪斩草除根”。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13．他</a:t>
            </a:r>
            <a:r>
              <a:rPr lang="en-US" altLang="zh-CN" sz="1800" u="sng">
                <a:sym typeface="Wingdings" panose="05000000000000000000" pitchFamily="2" charset="2"/>
              </a:rPr>
              <a:t>妄自菲薄</a:t>
            </a:r>
            <a:r>
              <a:rPr lang="en-US" altLang="zh-CN" sz="1800">
                <a:sym typeface="Wingdings" panose="05000000000000000000" pitchFamily="2" charset="2"/>
              </a:rPr>
              <a:t>别人，在班里很孤立，大家都认为他是一个自负的人。（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☆“妄自菲薄”中的“自”是动词性成语中本身带有的潜在的宾语，所以成语之后不能带宾语。另外从语义上讲“妄自菲薄”主要是针对“自己”的，而非“别人”。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14．久居京城的人们对这类事件总是</a:t>
            </a:r>
            <a:r>
              <a:rPr lang="en-US" altLang="zh-CN" sz="1800" u="sng">
                <a:sym typeface="Wingdings" panose="05000000000000000000" pitchFamily="2" charset="2"/>
              </a:rPr>
              <a:t>司空见惯</a:t>
            </a:r>
            <a:r>
              <a:rPr lang="en-US" altLang="zh-CN" sz="1800">
                <a:sym typeface="Wingdings" panose="05000000000000000000" pitchFamily="2" charset="2"/>
              </a:rPr>
              <a:t>，但山区农民初次见了却惊讶不已。（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☆“司空见惯”中已经有“惯”这个动作的程度，不能再接受副词“总是”的修饰，赘余，可删去。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15．想用化妆品使自己更加</a:t>
            </a:r>
            <a:r>
              <a:rPr lang="en-US" altLang="zh-CN" sz="1800" u="sng">
                <a:sym typeface="Wingdings" panose="05000000000000000000" pitchFamily="2" charset="2"/>
              </a:rPr>
              <a:t>花容月貌</a:t>
            </a:r>
            <a:r>
              <a:rPr lang="en-US" altLang="zh-CN" sz="1800">
                <a:sym typeface="Wingdings" panose="05000000000000000000" pitchFamily="2" charset="2"/>
              </a:rPr>
              <a:t>，谁知脸上却长出了一大片小痘痘。（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☆“花容月貌”是定中型联合式名词性成语，与名词一样，不能用副词“更加”修饰，删去“更加”，改为“拥有”。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16．各级党组织要进一步发挥组织领导作用，</a:t>
            </a:r>
            <a:r>
              <a:rPr lang="en-US" altLang="zh-CN" sz="1800" u="sng">
                <a:sym typeface="Wingdings" panose="05000000000000000000" pitchFamily="2" charset="2"/>
              </a:rPr>
              <a:t>发扬光大</a:t>
            </a:r>
            <a:r>
              <a:rPr lang="en-US" altLang="zh-CN" sz="1800">
                <a:sym typeface="Wingdings" panose="05000000000000000000" pitchFamily="2" charset="2"/>
              </a:rPr>
              <a:t>“五讲四美”活动的成果。（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  ☆“发扬光大”：不及物动词。句中误作及物动词使用，使之带上了宾语，造成错误。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850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17．公园里有许多</a:t>
            </a:r>
            <a:r>
              <a:rPr lang="en-US" altLang="zh-CN" sz="1800" u="sng">
                <a:sym typeface="Wingdings" panose="05000000000000000000" pitchFamily="2" charset="2"/>
              </a:rPr>
              <a:t>姹紫嫣红</a:t>
            </a:r>
            <a:r>
              <a:rPr lang="en-US" altLang="zh-CN" sz="1800">
                <a:sym typeface="Wingdings" panose="05000000000000000000" pitchFamily="2" charset="2"/>
              </a:rPr>
              <a:t>的杜鹃花，鲜艳极了。（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　  ☆ 姹紫嫣红，姹：美丽；嫣：美好，常指笑容。形容各色娇艳的花，不能单用于某一种单一的花。另外，此处也不能作定语修饰限制中心语“杜鹃花”。“紫红”作名词讲“紫红色的花”。“原来姹紫嫣红开遍，似这般都付与断井颓垣。良辰美景奈何天，赏心乐事谁家院”——汤显祖《牡丹亭》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18．如果对中国人民的严正声明和强烈抗议</a:t>
            </a:r>
            <a:r>
              <a:rPr lang="en-US" altLang="zh-CN" sz="1800" u="sng">
                <a:sym typeface="Wingdings" panose="05000000000000000000" pitchFamily="2" charset="2"/>
              </a:rPr>
              <a:t>置之度外</a:t>
            </a:r>
            <a:r>
              <a:rPr lang="en-US" altLang="zh-CN" sz="1800">
                <a:sym typeface="Wingdings" panose="05000000000000000000" pitchFamily="2" charset="2"/>
              </a:rPr>
              <a:t>，一意孤行，必将自食其果。（      ）　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　  ☆ 注意“置之度外”“置之不理”“置若罔闻”的区别 ：置之度外——常常和介词“把”“将”搭配 ；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置之不理、置若罔闻——常常和介词“对”搭配。因此，把“置之度外”改为“置若罔闻” 。（注意固定的搭配方式）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19.被动挨打的尴尬，疲于奔命的险境，</a:t>
            </a:r>
            <a:r>
              <a:rPr lang="en-US" altLang="zh-CN" sz="1800" u="sng">
                <a:sym typeface="Wingdings" panose="05000000000000000000" pitchFamily="2" charset="2"/>
              </a:rPr>
              <a:t>猝不及防</a:t>
            </a:r>
            <a:r>
              <a:rPr lang="en-US" altLang="zh-CN" sz="1800">
                <a:sym typeface="Wingdings" panose="05000000000000000000" pitchFamily="2" charset="2"/>
              </a:rPr>
              <a:t>的惊喜，绝处逢生的狂欢，让上海申花在中超联赛首场就经历了“最长的一天”。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【解析】“猝不及防”意思是事情突然发生，来不及防备。这里拿来形容惊喜就变成“突然发生或来不及防备的惊喜，明显的修饰语与中心语搭配不当。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20.今天看来，亚里士多德的这个论断是错误的，然而在古代，亚里士多德有很高的声望，他所说的话不应</a:t>
            </a:r>
            <a:r>
              <a:rPr lang="en-US" altLang="zh-CN" sz="1800" u="sng">
                <a:sym typeface="Wingdings" panose="05000000000000000000" pitchFamily="2" charset="2"/>
              </a:rPr>
              <a:t>无可置疑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【解析】“无可置疑”指事实明显或理由充足，没有什么可以怀疑的。成语与前面的“不应”搭配，使得与原句所要的意思相反。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/>
              <a:t>【规律小结】</a:t>
            </a:r>
            <a:endParaRPr lang="en-US" altLang="zh-CN" sz="2000" b="1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/>
              <a:t>成语，作为一个独立的语言运用单位，有其较固定的语法特性，成语运用，要依据某种语法关系，往往有较固定的搭配方式,假如脱离这种搭配，则轻易出错。比如说修饰语与中心词不搭配，动词与宾语不搭配，有的本身就不能带宾语，有的经常适用于否定场合等等。</a:t>
            </a:r>
            <a:endParaRPr lang="en-US" altLang="zh-CN" sz="2000" b="1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【即学即练】</a:t>
            </a:r>
            <a:endParaRPr lang="en-US" altLang="zh-CN" sz="2800" b="1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1．下列各项中，划横线的成语使用恰当的一项是 (   )（3分）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A、古代文人常把诗文词曲、典故对联等灵活地运用到酒令中，我们可以从《红楼梦》《镜花缘》等小说中</a:t>
            </a:r>
            <a:r>
              <a:rPr lang="en-US" altLang="zh-CN" sz="1600" u="sng">
                <a:sym typeface="Wingdings" panose="05000000000000000000" pitchFamily="2" charset="2"/>
              </a:rPr>
              <a:t>管窥蠡测</a:t>
            </a:r>
            <a:r>
              <a:rPr lang="en-US" altLang="zh-CN" sz="1600">
                <a:sym typeface="Wingdings" panose="05000000000000000000" pitchFamily="2" charset="2"/>
              </a:rPr>
              <a:t>到他们宴饮时的闲情逸致。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B、患有先天性脊肌萎缩症的17岁女孩张佳欢出了新专辑《秋韵》，她以乐观积极的态度面对生活，以</a:t>
            </a:r>
            <a:r>
              <a:rPr lang="en-US" altLang="zh-CN" sz="1600" u="sng">
                <a:sym typeface="Wingdings" panose="05000000000000000000" pitchFamily="2" charset="2"/>
              </a:rPr>
              <a:t>生生不息</a:t>
            </a:r>
            <a:r>
              <a:rPr lang="en-US" altLang="zh-CN" sz="1600">
                <a:sym typeface="Wingdings" panose="05000000000000000000" pitchFamily="2" charset="2"/>
              </a:rPr>
              <a:t>的精神实现着人生的一个个跨越。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C、近年来，明星改换国籍似乎已经司空见惯，不少网民</a:t>
            </a:r>
            <a:r>
              <a:rPr lang="en-US" altLang="zh-CN" sz="1600" u="sng">
                <a:sym typeface="Wingdings" panose="05000000000000000000" pitchFamily="2" charset="2"/>
              </a:rPr>
              <a:t>口诛笔伐</a:t>
            </a:r>
            <a:r>
              <a:rPr lang="en-US" altLang="zh-CN" sz="1600">
                <a:sym typeface="Wingdings" panose="05000000000000000000" pitchFamily="2" charset="2"/>
              </a:rPr>
              <a:t>这一崇洋媚外现象，给他们戴上“不爱国”的帽子，其实他们多是为了方便个人生活或事业发展。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D、河南小皇后豫剧团在戏剧演出市场</a:t>
            </a:r>
            <a:r>
              <a:rPr lang="en-US" altLang="zh-CN" sz="1600" u="sng">
                <a:sym typeface="Wingdings" panose="05000000000000000000" pitchFamily="2" charset="2"/>
              </a:rPr>
              <a:t>脱颖而出</a:t>
            </a:r>
            <a:r>
              <a:rPr lang="en-US" altLang="zh-CN" sz="1600">
                <a:sym typeface="Wingdings" panose="05000000000000000000" pitchFamily="2" charset="2"/>
              </a:rPr>
              <a:t>，成为河南文化“百花园”中盛开的又一朵奇葩，给我们带来了惊喜。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【答案】D【解析】管窥蠡测：指人对事物的观察和了解很狭窄，很片面。蠡，贝壳做的瓢。从竹管里看天，用瓢测量海水。比喻眼光狭窄，见识短浅。其后不带宾语。生生不息：生生：中国哲学术语，指群体变化和新生事物的发生；不已：没有终止。不断地生长、繁殖。用于个体不当。口诛笔伐：诛：痛斥，责罚；伐：声讨，攻打。从口头和书面上对坏人坏事进行揭露和声讨。作谓语（其后不能带宾语：对…口诛笔伐）、宾语、定语。</a:t>
            </a:r>
            <a:endParaRPr lang="en-US" altLang="zh-CN" sz="16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88" end="4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charRg st="288" end="4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charRg st="288" end="4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2．下列各句中，划横线的成语使用恰当的一项是  （      ）（3分）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A．英勇而机智的荆轲，筹划了一个</a:t>
            </a:r>
            <a:r>
              <a:rPr lang="en-US" altLang="zh-CN" sz="1800" u="sng">
                <a:sym typeface="Wingdings" panose="05000000000000000000" pitchFamily="2" charset="2"/>
              </a:rPr>
              <a:t>有始有终</a:t>
            </a:r>
            <a:r>
              <a:rPr lang="en-US" altLang="zh-CN" sz="1800">
                <a:sym typeface="Wingdings" panose="05000000000000000000" pitchFamily="2" charset="2"/>
              </a:rPr>
              <a:t>的行动方案，为了吸引秦王赢政上钩，就必须砍下樊於期的头颅，作为晋见时奉献的礼品。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B．牡丹居社区餐厅明天将开始营业，消息传出。社区居民</a:t>
            </a:r>
            <a:r>
              <a:rPr lang="en-US" altLang="zh-CN" sz="1800" u="sng">
                <a:sym typeface="Wingdings" panose="05000000000000000000" pitchFamily="2" charset="2"/>
              </a:rPr>
              <a:t>口耳相传</a:t>
            </a:r>
            <a:r>
              <a:rPr lang="en-US" altLang="zh-CN" sz="1800">
                <a:sym typeface="Wingdings" panose="05000000000000000000" pitchFamily="2" charset="2"/>
              </a:rPr>
              <a:t>。以前他们到最近的餐厅都要步行半个多小时，现在出门走几步就能吃上饭了。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C．李白在《拟古》中喊出了两句</a:t>
            </a:r>
            <a:r>
              <a:rPr lang="en-US" altLang="zh-CN" sz="1800" u="sng">
                <a:sym typeface="Wingdings" panose="05000000000000000000" pitchFamily="2" charset="2"/>
              </a:rPr>
              <a:t>天石破惊</a:t>
            </a:r>
            <a:r>
              <a:rPr lang="en-US" altLang="zh-CN" sz="1800">
                <a:sym typeface="Wingdings" panose="05000000000000000000" pitchFamily="2" charset="2"/>
              </a:rPr>
              <a:t>的话：“日月终销毁，天地同枯槁。”他认为无论人生还是宇宙都有一个悲剧的结局。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D．热情的张阿姨听说小王是自己女儿的朋友，便拉着小王的手</a:t>
            </a:r>
            <a:r>
              <a:rPr lang="en-US" altLang="zh-CN" sz="1800" u="sng">
                <a:sym typeface="Wingdings" panose="05000000000000000000" pitchFamily="2" charset="2"/>
              </a:rPr>
              <a:t>全神贯注</a:t>
            </a:r>
            <a:r>
              <a:rPr lang="en-US" altLang="zh-CN" sz="1800">
                <a:sym typeface="Wingdings" panose="05000000000000000000" pitchFamily="2" charset="2"/>
              </a:rPr>
              <a:t>地跟她拉起了家常，一直聊到深夜，害得小王都没赶上末班车。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【答案】C  【解析】 石破天惊：比喻文字议论新奇惊人。A．有始有终:指人做事能坚持到底，与“行动方案” 搭配不当。B.口耳相传：口说耳听地往下传授，指口头传授，指文化一代一代传下去。而语句是说消息的传播。D. 全神贯注：全副精神高度集中，只能用于工作学习等方面。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282" end="4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charRg st="282" end="4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charRg st="282" end="4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3．下列各句中，划横线的成语使用恰当的一项是(      )（3分）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A．灾难是一个民族的精神养分。我们需要了解过去，接续曾有的精神力量。幸而有这样一批作品，将灾难直陈于我们面前，让我们</a:t>
            </a:r>
            <a:r>
              <a:rPr lang="en-US" altLang="zh-CN" sz="1600" u="sng">
                <a:sym typeface="Wingdings" panose="05000000000000000000" pitchFamily="2" charset="2"/>
              </a:rPr>
              <a:t>感同身受</a:t>
            </a:r>
            <a:r>
              <a:rPr lang="en-US" altLang="zh-CN" sz="1600">
                <a:sym typeface="Wingdings" panose="05000000000000000000" pitchFamily="2" charset="2"/>
              </a:rPr>
              <a:t>历史曾有的体温与疼痛。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B．网曝国企珠海金融投资控股公司总经理周某等人，一顿饭喝掉高档红酒12瓶，但珠海国资委调查回应称，其中6个空瓶是学习红酒知识的道具，这一解释实在</a:t>
            </a:r>
            <a:r>
              <a:rPr lang="en-US" altLang="zh-CN" sz="1600" u="sng">
                <a:sym typeface="Wingdings" panose="05000000000000000000" pitchFamily="2" charset="2"/>
              </a:rPr>
              <a:t>匪夷所思</a:t>
            </a:r>
            <a:r>
              <a:rPr lang="en-US" altLang="zh-CN" sz="1600">
                <a:sym typeface="Wingdings" panose="05000000000000000000" pitchFamily="2" charset="2"/>
              </a:rPr>
              <a:t>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 err="1">
                <a:sym typeface="Wingdings" panose="05000000000000000000" pitchFamily="2" charset="2"/>
              </a:rPr>
              <a:t>C．春节临近，盗窃事件频频发生。对此，公安部门特别提醒广大市民增强防范意识， 出行时一定要看管好自己的财物，以免被窃贼</a:t>
            </a:r>
            <a:r>
              <a:rPr lang="en-US" altLang="zh-CN" sz="1600" u="sng" err="1">
                <a:sym typeface="Wingdings" panose="05000000000000000000" pitchFamily="2" charset="2"/>
              </a:rPr>
              <a:t>探囊取物</a:t>
            </a:r>
            <a:r>
              <a:rPr lang="en-US" altLang="zh-CN" sz="1600">
                <a:sym typeface="Wingdings" panose="05000000000000000000" pitchFamily="2" charset="2"/>
              </a:rPr>
              <a:t>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D．2013年春节晚会热热闹闹开始了，台上载歌载舞，台下</a:t>
            </a:r>
            <a:r>
              <a:rPr lang="en-US" altLang="zh-CN" sz="1600" u="sng">
                <a:sym typeface="Wingdings" panose="05000000000000000000" pitchFamily="2" charset="2"/>
              </a:rPr>
              <a:t>人言啧啧</a:t>
            </a:r>
            <a:r>
              <a:rPr lang="en-US" altLang="zh-CN" sz="1600">
                <a:sym typeface="Wingdings" panose="05000000000000000000" pitchFamily="2" charset="2"/>
              </a:rPr>
              <a:t>;我们一家人齐聚电视机前看春晚，也是欢声笑语，其乐融融。         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【答案】B 【解析】匪夷所思：匪：不是；夷：平常。指言谈行动离奇古怪，不是一般人根据常情所能想象的。感同身受：不能带宾语；原指感激的心情如同亲身受到对方的恩惠一样（多用来代替别人表示感谢。现在多比喻虽未亲身经历，却如同亲身经历过一般。探囊取物：囊：口袋；探囊：向袋里摸取。伸手到口袋里拿东西。比喻能够轻而易举地办成某件事情。含褒义。人言啧啧：人们不满地议论纷纷。（zé说话声）含贬义。 </a:t>
            </a:r>
            <a:endParaRPr lang="en-US" altLang="zh-CN" sz="16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21" end="5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charRg st="321" end="5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charRg st="321" end="5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4．下列各项中划横线的成语使用恰当的一项是（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A、第20届自贡国际恐龙灯会于2021年2月3日在自贡彩灯公园开幕，六大主景区的彩灯让人看得</a:t>
            </a:r>
            <a:r>
              <a:rPr lang="en-US" altLang="zh-CN" sz="1800" u="sng">
                <a:sym typeface="Wingdings" panose="05000000000000000000" pitchFamily="2" charset="2"/>
              </a:rPr>
              <a:t>眼花缭乱</a:t>
            </a:r>
            <a:r>
              <a:rPr lang="en-US" altLang="zh-CN" sz="1800">
                <a:sym typeface="Wingdings" panose="05000000000000000000" pitchFamily="2" charset="2"/>
              </a:rPr>
              <a:t>，而二千多年的盐都繁荣也尽收眼底。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B、《霸王别姬》在北京天桥剧场以磅礴的气势、壮美的舞姿，完整地演绎了项羽兵败诀别虞姬的悲壮故事，其舞段精彩纷呈，</a:t>
            </a:r>
            <a:r>
              <a:rPr lang="en-US" altLang="zh-CN" sz="1800" u="sng">
                <a:sym typeface="Wingdings" panose="05000000000000000000" pitchFamily="2" charset="2"/>
              </a:rPr>
              <a:t>可圈可点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C、假如日本把中国人的严正声明和强烈抗议</a:t>
            </a:r>
            <a:r>
              <a:rPr lang="en-US" altLang="zh-CN" sz="1800" u="sng">
                <a:sym typeface="Wingdings" panose="05000000000000000000" pitchFamily="2" charset="2"/>
              </a:rPr>
              <a:t>置若罔闻</a:t>
            </a:r>
            <a:r>
              <a:rPr lang="en-US" altLang="zh-CN" sz="1800">
                <a:sym typeface="Wingdings" panose="05000000000000000000" pitchFamily="2" charset="2"/>
              </a:rPr>
              <a:t>，那么由此产生的一切后果将由日方单独承担。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D、他</a:t>
            </a:r>
            <a:r>
              <a:rPr lang="en-US" altLang="zh-CN" sz="1800" u="sng">
                <a:sym typeface="Wingdings" panose="05000000000000000000" pitchFamily="2" charset="2"/>
              </a:rPr>
              <a:t>浑然不觉</a:t>
            </a:r>
            <a:r>
              <a:rPr lang="en-US" altLang="zh-CN" sz="1800">
                <a:sym typeface="Wingdings" panose="05000000000000000000" pitchFamily="2" charset="2"/>
              </a:rPr>
              <a:t>近在咫尺的危险，如果没有人在旁边善意地提醒，就会出现极其严重的后果。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B【解析】可圈可点：古代用加圆圈或点表示文章的句读，圈点也常加在字句的旁边，表示精彩或重要。可圈可点即指文章精彩，值得加以圈点，也引申为事物值得称赞。A“看得”赘余。C“把”与“置之度外”搭配；“对”与“置若罔闻”搭配。D浑然不觉，不能带宾语。“他对近在咫尺的危险浑然不觉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46" end="3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charRg st="246" end="3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charRg st="246" end="3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467544" y="1129308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知识与技能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①明确成语的词性，辨析其搭配功能。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②成语的语法功能及语法结构；2、要注意掌握特殊成语的固定搭配。 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过程与方法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①通过课堂知识讲解、课后练习积累成语。 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②结合中考原题，了解易设误的“功能混乱 不当搭配”的规律，准确分析语境。掌握此类成语题的解题技巧。 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③合作探究，讲练结合。 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情感态度与价值观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①体悟成语中浓缩的中国文化，培养学生热爱祖国文化的感情。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②了解成语的渊源，感悟中华文化的博大精深，了解礼仪之邦的文化精髓。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重点难点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zh-CN" altLang="en-US" sz="1800" b="1">
                <a:solidFill>
                  <a:srgbClr val="FF0000"/>
                </a:solidFill>
                <a:sym typeface="Wingdings" panose="05000000000000000000" pitchFamily="2" charset="2"/>
              </a:rPr>
              <a:t>了解易设误的“功能混乱 不当搭配”的规律，准确分析语境。掌握此类成语题的解题技巧。 </a:t>
            </a:r>
            <a:endParaRPr lang="zh-CN" altLang="en-US" sz="1800" b="1">
              <a:solidFill>
                <a:srgbClr val="FF0000"/>
              </a:solidFill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5．下列各句中，划横线的成语使用正确的一项是（      ）（3分）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A．那种没有公心，不敢仗义执言的人，我以为是可以与那种少说为佳、明哲保身的“好好先生</a:t>
            </a:r>
            <a:r>
              <a:rPr lang="en-US" altLang="zh-CN" sz="1800" u="sng">
                <a:sym typeface="Wingdings" panose="05000000000000000000" pitchFamily="2" charset="2"/>
              </a:rPr>
              <a:t>”同日而语</a:t>
            </a:r>
            <a:r>
              <a:rPr lang="en-US" altLang="zh-CN" sz="1800">
                <a:sym typeface="Wingdings" panose="05000000000000000000" pitchFamily="2" charset="2"/>
              </a:rPr>
              <a:t>的。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B．遇到不明白的地方，他就及时向老师请教，非弄个</a:t>
            </a:r>
            <a:r>
              <a:rPr lang="en-US" altLang="zh-CN" sz="1800" u="sng">
                <a:sym typeface="Wingdings" panose="05000000000000000000" pitchFamily="2" charset="2"/>
              </a:rPr>
              <a:t>水落石出</a:t>
            </a:r>
            <a:r>
              <a:rPr lang="en-US" altLang="zh-CN" sz="1800">
                <a:sym typeface="Wingdings" panose="05000000000000000000" pitchFamily="2" charset="2"/>
              </a:rPr>
              <a:t>不可。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C．四川省汶川县的映秀镇是一个风景优美的地方，依山傍水，</a:t>
            </a:r>
            <a:r>
              <a:rPr lang="en-US" altLang="zh-CN" sz="1800" u="sng">
                <a:sym typeface="Wingdings" panose="05000000000000000000" pitchFamily="2" charset="2"/>
              </a:rPr>
              <a:t>秀色可餐</a:t>
            </a:r>
            <a:r>
              <a:rPr lang="en-US" altLang="zh-CN" sz="1800">
                <a:sym typeface="Wingdings" panose="05000000000000000000" pitchFamily="2" charset="2"/>
              </a:rPr>
              <a:t>，名不虚传，可在“5•12”特大地震中却变成了一片废墟，几乎面目全非。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D．5％左右的农村“留守青少年”过分迷恋网络，打乱了正常的学习计划和生活规律，导致学习成绩</a:t>
            </a:r>
            <a:r>
              <a:rPr lang="en-US" altLang="zh-CN" sz="1800" u="sng">
                <a:sym typeface="Wingdings" panose="05000000000000000000" pitchFamily="2" charset="2"/>
              </a:rPr>
              <a:t>一日千里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【答案】C 【解析】秀色可餐：形容女子非常美丽或景色非常优美。此处取后一义项。A.“同日而语”，用于否定场合；B.水落石出：原为写景，后比喻事情真相大白，不能比喻解决了疑难问题，可改为“一清二楚”；D.一日千里：形容进展极快，不合语境。句中应改为“一落千丈”，形容地位、景况、声誉等下降得很快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35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charRg st="235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charRg st="235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6．下列各句中，划横线的成语使用最恰当的一项是（      ）（3分）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A．网民建议，严查并彻底斩断黄色信息背后的利益链条，严惩“黄毒生长链”各环节的责任方，建立法律与技术相结合的长效机制，防止“黄毒”</a:t>
            </a:r>
            <a:r>
              <a:rPr lang="en-US" altLang="zh-CN" sz="1600" u="sng">
                <a:sym typeface="Wingdings" panose="05000000000000000000" pitchFamily="2" charset="2"/>
              </a:rPr>
              <a:t>东山再起</a:t>
            </a:r>
            <a:r>
              <a:rPr lang="en-US" altLang="zh-CN" sz="1600">
                <a:sym typeface="Wingdings" panose="05000000000000000000" pitchFamily="2" charset="2"/>
              </a:rPr>
              <a:t>。  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B．保持文化的定力，必须头脑清醒、心中有数，绝不能削足适履，误入别人的文化藩篱，从而成为强势文化的附庸。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C．如果把这些现有的曲艺概念奉为</a:t>
            </a:r>
            <a:r>
              <a:rPr lang="en-US" altLang="zh-CN" sz="1600" u="sng">
                <a:sym typeface="Wingdings" panose="05000000000000000000" pitchFamily="2" charset="2"/>
              </a:rPr>
              <a:t>清规戒律</a:t>
            </a:r>
            <a:r>
              <a:rPr lang="en-US" altLang="zh-CN" sz="1600">
                <a:sym typeface="Wingdings" panose="05000000000000000000" pitchFamily="2" charset="2"/>
              </a:rPr>
              <a:t>来规范和约束现实中正在发展变化着的曲艺艺术，就会出现理论脱离实际的问题。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D．《密战》尝试大幅度引入科技元素，这既与当今时代保密防碟工作高科技和信息化特色相结合，又呈现了令观众</a:t>
            </a:r>
            <a:r>
              <a:rPr lang="en-US" altLang="zh-CN" sz="1600" u="sng">
                <a:sym typeface="Wingdings" panose="05000000000000000000" pitchFamily="2" charset="2"/>
              </a:rPr>
              <a:t>焕然一新</a:t>
            </a:r>
            <a:r>
              <a:rPr lang="en-US" altLang="zh-CN" sz="1600">
                <a:sym typeface="Wingdings" panose="05000000000000000000" pitchFamily="2" charset="2"/>
              </a:rPr>
              <a:t>的现代化荧屏景观。</a:t>
            </a:r>
            <a:endParaRPr lang="en-US" altLang="zh-CN" sz="16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600">
                <a:sym typeface="Wingdings" panose="05000000000000000000" pitchFamily="2" charset="2"/>
              </a:rPr>
              <a:t>【答案】B 【解析】A项，东山再起：比喻失势之后又重新恢复地位。使用对象有误，此处应用“死灰复燃”。B项，削足适履：比喻不合理地迁就现成条件或不顾具体条件，生搬硬套。用在此处恰当。C项，清规戒律：泛指规章制度，多指束缚人的死板的规章制度。与语境不符，此处应用“金科玉律” 科：旧指法律条文；律：规章，法则。原形容法令条文的尽善尽美。现比喻必须遵守、不能变更的信条。D项，焕然一新：焕然：鲜明光亮的样子。改变旧面貌，出现崭新的气象。此处可以用那个“耳目一新”。</a:t>
            </a:r>
            <a:endParaRPr lang="en-US" altLang="zh-CN" sz="16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283" end="5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charRg st="283" end="5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charRg st="283" end="5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7.下列各项中划横线的成语使用恰当的一项是（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A、官员“越位”招商引资，从短期看，官员可依靠其支配的公共资源，取得一定的成效，但从长期看，却与建立和完善市场经济体制的目标</a:t>
            </a:r>
            <a:r>
              <a:rPr lang="en-US" altLang="zh-CN" sz="1800" u="sng">
                <a:sym typeface="Wingdings" panose="05000000000000000000" pitchFamily="2" charset="2"/>
              </a:rPr>
              <a:t>背道而驰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B、谈起电脑、互联网，一向沉默寡言的小孩一下子打开了话匣子，说得</a:t>
            </a:r>
            <a:r>
              <a:rPr lang="en-US" altLang="zh-CN" sz="1800" u="sng">
                <a:sym typeface="Wingdings" panose="05000000000000000000" pitchFamily="2" charset="2"/>
              </a:rPr>
              <a:t>左右逢圆</a:t>
            </a:r>
            <a:r>
              <a:rPr lang="en-US" altLang="zh-CN" sz="1800">
                <a:sym typeface="Wingdings" panose="05000000000000000000" pitchFamily="2" charset="2"/>
              </a:rPr>
              <a:t>，头头是道，令大人们惊讶不已。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C、临场高度紧张的应试者一接触到主考官</a:t>
            </a:r>
            <a:r>
              <a:rPr lang="en-US" altLang="zh-CN" sz="1800" u="sng">
                <a:sym typeface="Wingdings" panose="05000000000000000000" pitchFamily="2" charset="2"/>
              </a:rPr>
              <a:t>和颜悦色</a:t>
            </a:r>
            <a:r>
              <a:rPr lang="en-US" altLang="zh-CN" sz="1800">
                <a:sym typeface="Wingdings" panose="05000000000000000000" pitchFamily="2" charset="2"/>
              </a:rPr>
              <a:t>的目光，心中的慌恐一下子消解了许多，语气也平稳了些。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D、前不入，台湾《壹周刊》报道了前领导人陈水扁密汇新台币3亿元出境洗钱的事件，人们纷纷</a:t>
            </a:r>
            <a:r>
              <a:rPr lang="en-US" altLang="zh-CN" sz="1800" u="sng">
                <a:sym typeface="Wingdings" panose="05000000000000000000" pitchFamily="2" charset="2"/>
              </a:rPr>
              <a:t>街谈巷议</a:t>
            </a:r>
            <a:r>
              <a:rPr lang="en-US" altLang="zh-CN" sz="1800">
                <a:sym typeface="Wingdings" panose="05000000000000000000" pitchFamily="2" charset="2"/>
              </a:rPr>
              <a:t>这一空前的丑闻。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A【解析】背道而驰：背:背向;道:道路;驰:奔跑。朝相反的方向跑去。比喻彼此的方向和目的完全相反。左右逢源：逢：遇到。源：水源。中性词，指做事得心应手，怎样进行都很顺利。也形容办事圆滑。也可用作贬义词，指为人圆滑老到，精明。（左右逢圆，不能作“说”的补语，不能与“说”搭配）.C和颜悦色：和蔼喜悦的神色；和蔼可亲的面色。形容人开心。和颜悦色，与“目光”不搭配。街谈巷议：1、大街小巷里人们的议论。指民间的舆论。2、在街巷中谈说议论，形容议论纷纷。与句中“纷纷”重复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251" end="4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charRg st="251" end="4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charRg st="251" end="4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8、依次填入下列句子空白处的词语，正确的一组是（      ）（3分）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①“历尽天华成此景，人间万事出艰辛。”世界上那么多</a:t>
            </a:r>
            <a:r>
              <a:rPr lang="en-US" altLang="zh-CN" sz="1800" u="sng">
                <a:sym typeface="Wingdings" panose="05000000000000000000" pitchFamily="2" charset="2"/>
              </a:rPr>
              <a:t>      </a:t>
            </a:r>
            <a:r>
              <a:rPr lang="en-US" altLang="zh-CN" sz="1800">
                <a:sym typeface="Wingdings" panose="05000000000000000000" pitchFamily="2" charset="2"/>
              </a:rPr>
              <a:t>的科学家，哪一个的成功不是用努力和拼搏换来的？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②虽然我没有什么_____ ，但是我也一样喜欢别出心裁，希望在未来的日子里，我能大显身手，闯出自己的一片天地。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③作为当今文坛的一颗耀眼的明星，迟子建以其</a:t>
            </a:r>
            <a:r>
              <a:rPr lang="en-US" altLang="zh-CN" sz="1800" u="sng">
                <a:sym typeface="Wingdings" panose="05000000000000000000" pitchFamily="2" charset="2"/>
              </a:rPr>
              <a:t>        </a:t>
            </a:r>
            <a:r>
              <a:rPr lang="en-US" altLang="zh-CN" sz="1800">
                <a:sym typeface="Wingdings" panose="05000000000000000000" pitchFamily="2" charset="2"/>
              </a:rPr>
              <a:t>的写作风格和独特的话语方式在群芳争艳的女性作家中备受瞩目。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A．出类拔萃   卓尔不群   与众不同       B．与众不同   卓尔不群   出类拔萃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C．卓尔不群   出类拔萃   与众不同       D．出类拔萃   与众不同   卓尔不群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【答案】D  【解析】出类拔萃：拔：超出；类：同类；萃：原为草丛生的样子，引伸为聚集。超出同类之上。多指人的品德才能水平。作谓语、宾语、定语。与众不同：表示和大家都不一样，作谓语、定语、补语。卓尔不群：卓尔：特出的样子；不群：与众不同。指才德超出寻常，与众不同。作谓语、定语。抓住“与众不同”展开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300" end="4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charRg st="300" end="4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charRg st="300" end="4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9、下列各句中，划横线的成语使用恰当的一项是（      ）（3分）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A．道德水平的滑坡日益制约着中国的发展，频频发生的各类安全事件让我们看到了社会道德的缺失；不过，能在这时发现问题，</a:t>
            </a:r>
            <a:r>
              <a:rPr lang="en-US" altLang="zh-CN" sz="1800" u="sng">
                <a:sym typeface="Wingdings" panose="05000000000000000000" pitchFamily="2" charset="2"/>
              </a:rPr>
              <a:t>亡羊补牢</a:t>
            </a:r>
            <a:r>
              <a:rPr lang="en-US" altLang="zh-CN" sz="1800">
                <a:sym typeface="Wingdings" panose="05000000000000000000" pitchFamily="2" charset="2"/>
              </a:rPr>
              <a:t>，尚未太晚。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B．据经营者透露，近年来新兴的书吧，以其丰富的藏书、优雅的音乐和良好的服务吸引了越来越多的消费者</a:t>
            </a:r>
            <a:r>
              <a:rPr lang="en-US" altLang="zh-CN" sz="1800" u="sng">
                <a:sym typeface="Wingdings" panose="05000000000000000000" pitchFamily="2" charset="2"/>
              </a:rPr>
              <a:t>慷慨解囊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C．榕树就在生命难以生存的山岩石壁上，把自己生长成其他生命</a:t>
            </a:r>
            <a:r>
              <a:rPr lang="en-US" altLang="zh-CN" sz="1800" u="sng">
                <a:sym typeface="Wingdings" panose="05000000000000000000" pitchFamily="2" charset="2"/>
              </a:rPr>
              <a:t>望尘莫及</a:t>
            </a:r>
            <a:r>
              <a:rPr lang="en-US" altLang="zh-CN" sz="1800">
                <a:sym typeface="Wingdings" panose="05000000000000000000" pitchFamily="2" charset="2"/>
              </a:rPr>
              <a:t>的参天巨树，让自己发展成伟大的生命。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D．除了赛车呼啸而过的极速感觉外，还有现场上赛车呼啸而过的那种</a:t>
            </a:r>
            <a:r>
              <a:rPr lang="en-US" altLang="zh-CN" sz="1800" u="sng">
                <a:sym typeface="Wingdings" panose="05000000000000000000" pitchFamily="2" charset="2"/>
              </a:rPr>
              <a:t>振聋发聩</a:t>
            </a:r>
            <a:r>
              <a:rPr lang="en-US" altLang="zh-CN" sz="1800">
                <a:sym typeface="Wingdings" panose="05000000000000000000" pitchFamily="2" charset="2"/>
              </a:rPr>
              <a:t>的声音，那声音是你绝对要捂住耳朵才可以承受的。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【答案】A  【解析】 A项，亡羊补牢，尚未太晚：比喻失误或受到损失后进行补救还来得及，还不算太晚。B项，慷慨解囊：毫不吝啬地拿出钱来帮助别人，是针对别人而不是自己。在句中使用对象有误。C项，望尘莫及：只望见走在前面的人带起的尘土而追赶不上，比喻远远落后。此处应用“无法企及”。D项，振聋发聩：比喻言论力量很大，能震撼人心，可以唤醒麻木糊涂的人此处应用“震耳欲聋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67" end="4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267" end="4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267" end="4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10、下列各项中划横线的成语使用恰当的一项是（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A、我们对秦陵开展的现代考古调查已经有40多年，多次震惊中外的考古大发现只是</a:t>
            </a:r>
            <a:r>
              <a:rPr lang="en-US" altLang="zh-CN" sz="1800" u="sng">
                <a:sym typeface="Wingdings" panose="05000000000000000000" pitchFamily="2" charset="2"/>
              </a:rPr>
              <a:t>冰山一角</a:t>
            </a:r>
            <a:r>
              <a:rPr lang="en-US" altLang="zh-CN" sz="1800">
                <a:sym typeface="Wingdings" panose="05000000000000000000" pitchFamily="2" charset="2"/>
              </a:rPr>
              <a:t>，大量的珍宝其实还埋在地下。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B、现在中国的空军势力岂可与解放初</a:t>
            </a:r>
            <a:r>
              <a:rPr lang="en-US" altLang="zh-CN" sz="1800" u="sng">
                <a:sym typeface="Wingdings" panose="05000000000000000000" pitchFamily="2" charset="2"/>
              </a:rPr>
              <a:t>同日而语</a:t>
            </a:r>
            <a:r>
              <a:rPr lang="en-US" altLang="zh-CN" sz="1800">
                <a:sym typeface="Wingdings" panose="05000000000000000000" pitchFamily="2" charset="2"/>
              </a:rPr>
              <a:t>，38.9万空军，隶属七大军区，即可协同作战，也能独立出击。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C、庆祝仪式结束后，许多年轻人意犹未尽，大家又拉着来宾一起搞起了联欢，这些外国朋友也不再拘禁了，高兴得</a:t>
            </a:r>
            <a:r>
              <a:rPr lang="en-US" altLang="zh-CN" sz="1800" u="sng">
                <a:sym typeface="Wingdings" panose="05000000000000000000" pitchFamily="2" charset="2"/>
              </a:rPr>
              <a:t>载歌载舞</a:t>
            </a:r>
            <a:r>
              <a:rPr lang="en-US" altLang="zh-CN" sz="1800">
                <a:sym typeface="Wingdings" panose="05000000000000000000" pitchFamily="2" charset="2"/>
              </a:rPr>
              <a:t>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D、为了迎接贵客，大家</a:t>
            </a:r>
            <a:r>
              <a:rPr lang="en-US" altLang="zh-CN" sz="1800" u="sng">
                <a:sym typeface="Wingdings" panose="05000000000000000000" pitchFamily="2" charset="2"/>
              </a:rPr>
              <a:t>干干净净</a:t>
            </a:r>
            <a:r>
              <a:rPr lang="en-US" altLang="zh-CN" sz="1800">
                <a:sym typeface="Wingdings" panose="05000000000000000000" pitchFamily="2" charset="2"/>
              </a:rPr>
              <a:t>地清扫了庭院，摆上了各色盆花，又粉刷了墙壁，还特意挂上一副对联。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【答案】A【解析】B同日而语：同一事物在不同时间比较，用于否定句。“解放初”“现在”调换位置。C载歌载舞，不作补语，作谓语、定语。D不作状语，可作补语。“打扫得干干净净”。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240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charRg st="240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charRg st="240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467544" y="1273324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11、下列各项中划横线的成语使用恰当的一项是（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A、国企一定要</a:t>
            </a:r>
            <a:r>
              <a:rPr lang="en-US" altLang="zh-CN" sz="1800" u="sng" err="1">
                <a:sym typeface="Wingdings" panose="05000000000000000000" pitchFamily="2" charset="2"/>
              </a:rPr>
              <a:t>发扬光大</a:t>
            </a:r>
            <a:r>
              <a:rPr lang="en-US" altLang="zh-CN" sz="1800" err="1">
                <a:sym typeface="Wingdings" panose="05000000000000000000" pitchFamily="2" charset="2"/>
              </a:rPr>
              <a:t>上一代国企职工的奉献精神，真正把大型企业的责任落实到实际的工作岗位上。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B、就个人愿望而言，他强烈地想成为一个工程师，然而他考取的是师范大学，于是他</a:t>
            </a:r>
            <a:r>
              <a:rPr lang="en-US" altLang="zh-CN" sz="1800" u="sng" err="1">
                <a:sym typeface="Wingdings" panose="05000000000000000000" pitchFamily="2" charset="2"/>
              </a:rPr>
              <a:t>自怨自艾</a:t>
            </a:r>
            <a:r>
              <a:rPr lang="en-US" altLang="zh-CN" sz="1800" err="1">
                <a:sym typeface="Wingdings" panose="05000000000000000000" pitchFamily="2" charset="2"/>
              </a:rPr>
              <a:t>命运不佳。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C、“崇尚科学文明，反对迷信愚昧”图片展，将伪科学暴露得</a:t>
            </a:r>
            <a:r>
              <a:rPr lang="en-US" altLang="zh-CN" sz="1800" u="sng" err="1">
                <a:sym typeface="Wingdings" panose="05000000000000000000" pitchFamily="2" charset="2"/>
              </a:rPr>
              <a:t>淋漓尽致</a:t>
            </a:r>
            <a:r>
              <a:rPr lang="en-US" altLang="zh-CN" sz="1800" err="1">
                <a:sym typeface="Wingdings" panose="05000000000000000000" pitchFamily="2" charset="2"/>
              </a:rPr>
              <a:t>，使观众深受教育。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D、张科长离开前，将后续工作的诸多细节</a:t>
            </a:r>
            <a:r>
              <a:rPr lang="en-US" altLang="zh-CN" sz="1800" u="sng" err="1">
                <a:sym typeface="Wingdings" panose="05000000000000000000" pitchFamily="2" charset="2"/>
              </a:rPr>
              <a:t>一清二楚</a:t>
            </a:r>
            <a:r>
              <a:rPr lang="en-US" altLang="zh-CN" sz="1800" err="1">
                <a:sym typeface="Wingdings" panose="05000000000000000000" pitchFamily="2" charset="2"/>
              </a:rPr>
              <a:t>地交代下去，甚至展品的前后距离都精确到厘米。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【答案】C【解析】A发扬光大：发扬：发展，提倡；光大：辉煌而盛大。使好的作风、传统等得到发展和提高。“把…发扬光大”。 B自怨自艾：怨：怨恨，悔恨；艾：割草，治理，比喻改正错误，惩戒，惩罚；自艾：自己改正错误。本义是悔恨自己的错误，自己改正。现仅指悔恨。其后不带宾语。C淋漓尽致：淋漓：形容湿淋淋往下滴，比喻尽情，酣畅；尽致：达到极点。形容文章或说话表达得非常充分、透彻，或非常痛快。有时也指观点表达得详尽、充分。也指暴露得十分充分。褒义。D作补语，不做状语。“交代得一清二楚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210" end="4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charRg st="210" end="4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67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12、下列各项中划横线的成语使用恰当的一项是（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A、人们无法</a:t>
            </a:r>
            <a:r>
              <a:rPr lang="en-US" altLang="zh-CN" sz="1800" u="sng" err="1">
                <a:sym typeface="Wingdings" panose="05000000000000000000" pitchFamily="2" charset="2"/>
              </a:rPr>
              <a:t>视而不见</a:t>
            </a:r>
            <a:r>
              <a:rPr lang="en-US" altLang="zh-CN" sz="1800" err="1">
                <a:sym typeface="Wingdings" panose="05000000000000000000" pitchFamily="2" charset="2"/>
              </a:rPr>
              <a:t>那些办证之类的小广告，它们无处不在，无时不在，不仅占据了你的视野，也占领了你的生活。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B、河南中牟农民宋合义被铲车碾死，死者家属已表示决不</a:t>
            </a:r>
            <a:r>
              <a:rPr lang="en-US" altLang="zh-CN" sz="1800" u="sng" err="1">
                <a:sym typeface="Wingdings" panose="05000000000000000000" pitchFamily="2" charset="2"/>
              </a:rPr>
              <a:t>善罢甘休</a:t>
            </a:r>
            <a:r>
              <a:rPr lang="en-US" altLang="zh-CN" sz="1800" err="1">
                <a:sym typeface="Wingdings" panose="05000000000000000000" pitchFamily="2" charset="2"/>
              </a:rPr>
              <a:t>，责任方河南省弘亿国际农业科技公司始终保持沉默。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C、11月3日，举世瞩目的长江三峡工程捷报飞传，上下游围堰合龙工作</a:t>
            </a:r>
            <a:r>
              <a:rPr lang="en-US" altLang="zh-CN" sz="1800" u="sng">
                <a:sym typeface="Wingdings" panose="05000000000000000000" pitchFamily="2" charset="2"/>
              </a:rPr>
              <a:t>一蹴而就</a:t>
            </a:r>
            <a:r>
              <a:rPr lang="en-US" altLang="zh-CN" sz="1800">
                <a:sym typeface="Wingdings" panose="05000000000000000000" pitchFamily="2" charset="2"/>
              </a:rPr>
              <a:t>，顺利实现了大江截流，滔滔江水驯服地沿着明渠奔流东去。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 err="1">
                <a:sym typeface="Wingdings" panose="05000000000000000000" pitchFamily="2" charset="2"/>
              </a:rPr>
              <a:t>D．如果监管部门对频发的食品安全事件</a:t>
            </a:r>
            <a:r>
              <a:rPr lang="en-US" altLang="zh-CN" sz="1800" u="sng" err="1">
                <a:sym typeface="Wingdings" panose="05000000000000000000" pitchFamily="2" charset="2"/>
              </a:rPr>
              <a:t>等闲视之</a:t>
            </a:r>
            <a:r>
              <a:rPr lang="en-US" altLang="zh-CN" sz="1800" err="1">
                <a:sym typeface="Wingdings" panose="05000000000000000000" pitchFamily="2" charset="2"/>
              </a:rPr>
              <a:t>，任其发展，那么老百姓的餐桌将成为谋杀现场。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【答案】B【解析】A其后不带宾语。“对…视而不见”。C用于否定句。D用于否定句。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13、下列句子中，划横线的成语使用正确的一句是 (   )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A、在2015年资本市场低迷，各大券商纷纷降薪、裁员的背景下，国内</a:t>
            </a:r>
            <a:r>
              <a:rPr lang="en-US" altLang="zh-CN" sz="1800" u="sng">
                <a:sym typeface="Wingdings" panose="05000000000000000000" pitchFamily="2" charset="2"/>
              </a:rPr>
              <a:t>首屈一指</a:t>
            </a:r>
            <a:r>
              <a:rPr lang="en-US" altLang="zh-CN" sz="1800">
                <a:sym typeface="Wingdings" panose="05000000000000000000" pitchFamily="2" charset="2"/>
              </a:rPr>
              <a:t>的大券商——国泰君安证券却大幅提高薪酬及福利费用 ，员工年均收入过百万。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B、教育工作要做到</a:t>
            </a:r>
            <a:r>
              <a:rPr lang="en-US" altLang="zh-CN" sz="1800" u="sng">
                <a:sym typeface="Wingdings" panose="05000000000000000000" pitchFamily="2" charset="2"/>
              </a:rPr>
              <a:t>尽如人意</a:t>
            </a:r>
            <a:r>
              <a:rPr lang="en-US" altLang="zh-CN" sz="1800">
                <a:sym typeface="Wingdings" panose="05000000000000000000" pitchFamily="2" charset="2"/>
              </a:rPr>
              <a:t>，从理论上讲是不可能的；但绝不能怨声四起，满意率极低。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C、十八大期间，广大市民参政议政的热情明显高涨，出租车上、酒馆里、晨练场，大家</a:t>
            </a:r>
            <a:r>
              <a:rPr lang="en-US" altLang="zh-CN" sz="1800" u="sng">
                <a:sym typeface="Wingdings" panose="05000000000000000000" pitchFamily="2" charset="2"/>
              </a:rPr>
              <a:t>侃侃而谈</a:t>
            </a:r>
            <a:r>
              <a:rPr lang="en-US" altLang="zh-CN" sz="1800">
                <a:sym typeface="Wingdings" panose="05000000000000000000" pitchFamily="2" charset="2"/>
              </a:rPr>
              <a:t>国家大事。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D、丹江口库区移民能够</a:t>
            </a:r>
            <a:r>
              <a:rPr lang="en-US" altLang="zh-CN" sz="1800" u="sng">
                <a:sym typeface="Wingdings" panose="05000000000000000000" pitchFamily="2" charset="2"/>
              </a:rPr>
              <a:t>克勤克俭</a:t>
            </a:r>
            <a:r>
              <a:rPr lang="en-US" altLang="zh-CN" sz="1800">
                <a:sym typeface="Wingdings" panose="05000000000000000000" pitchFamily="2" charset="2"/>
              </a:rPr>
              <a:t>，克服生活中种种困难，再造一个美丽而幸福的精神家园。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【答案】A【解析】B用于否定句中。C不带宾语。D与“能够”语法重复。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237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charRg st="237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charRg st="237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14、下列句子中，划横线的成语使用正确的一句是(  )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A、每天早晨，他都要一个人跑到公园里，</a:t>
            </a:r>
            <a:r>
              <a:rPr lang="en-US" altLang="zh-CN" sz="1800" u="sng">
                <a:sym typeface="Wingdings" panose="05000000000000000000" pitchFamily="2" charset="2"/>
              </a:rPr>
              <a:t>指手画脚</a:t>
            </a:r>
            <a:r>
              <a:rPr lang="en-US" altLang="zh-CN" sz="1800">
                <a:sym typeface="Wingdings" panose="05000000000000000000" pitchFamily="2" charset="2"/>
              </a:rPr>
              <a:t>地练动作，抑扬顿挫地背台词。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B、祝贺的人渐渐散去了，王义雄禁不住内心的喜悦，独自咀嚼这</a:t>
            </a:r>
            <a:r>
              <a:rPr lang="en-US" altLang="zh-CN" sz="1800" u="sng">
                <a:sym typeface="Wingdings" panose="05000000000000000000" pitchFamily="2" charset="2"/>
              </a:rPr>
              <a:t>脍炙人口</a:t>
            </a:r>
            <a:r>
              <a:rPr lang="en-US" altLang="zh-CN" sz="1800">
                <a:sym typeface="Wingdings" panose="05000000000000000000" pitchFamily="2" charset="2"/>
              </a:rPr>
              <a:t>的消息。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C、经过三天三夜的艰苦奋战，封堵的315国道终于打通了，广大司机</a:t>
            </a:r>
            <a:r>
              <a:rPr lang="en-US" altLang="zh-CN" sz="1800" u="sng">
                <a:sym typeface="Wingdings" panose="05000000000000000000" pitchFamily="2" charset="2"/>
              </a:rPr>
              <a:t>口耳相传</a:t>
            </a:r>
            <a:r>
              <a:rPr lang="en-US" altLang="zh-CN" sz="1800">
                <a:sym typeface="Wingdings" panose="05000000000000000000" pitchFamily="2" charset="2"/>
              </a:rPr>
              <a:t>这个振奋人心的消息。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D、法国新闻台在报道中说，“一箭二十星”发射是一个历史性的时刻，整个过程</a:t>
            </a:r>
            <a:r>
              <a:rPr lang="en-US" altLang="zh-CN" sz="1800" u="sng">
                <a:sym typeface="Wingdings" panose="05000000000000000000" pitchFamily="2" charset="2"/>
              </a:rPr>
              <a:t>完美无瑕，</a:t>
            </a:r>
            <a:r>
              <a:rPr lang="en-US" altLang="zh-CN" sz="1800">
                <a:sym typeface="Wingdings" panose="05000000000000000000" pitchFamily="2" charset="2"/>
              </a:rPr>
              <a:t>标志着中国在首次月球探测工程成功实施后，航天事业又迈出了突破性的一步。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D【解析】A指手画脚：指说话时做出各种动作。形容说话时放肆或得意忘形。用错对象、不作状语。B、脍炙人口：脍：切细的肉；炙：烤熟的肉。脍和炙都是人们爱吃的食物。指美味人人爱吃。比喻好的诗文受到人们的称赞和传讼。定中搭配不当、用错对象。C、不带宾语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2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charRg st="22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charRg st="229" end="3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【突破】</a:t>
            </a:r>
            <a:endParaRPr lang="en-US" altLang="zh-CN" sz="2800" b="1"/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/>
              <a:t>一般来讲，成语在句子中相当于一个词，可以充当句子的主语、谓语、宾语、定语和补语等成分，与普通词语一样是</a:t>
            </a:r>
            <a:endParaRPr lang="zh-CN" altLang="en-US" sz="1800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/>
              <a:t>构造语句的材料。但成语与词语又有很大不同，因其内部本身存在一定的语法关系。就必然决定其充当句子成分时与词语不一样。</a:t>
            </a:r>
            <a:endParaRPr lang="zh-CN" altLang="en-US" sz="1800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/>
              <a:t>所以，每个成语由于自身词义和词性的不同，因而在句中的语法功能也不同。如果对成语的语法功能把握不准，没有辨明或忽视成语的语法结构，使成语充当了不能充当的句子成分，或与其它成分错误搭配，就容易造成功能混乱的错误。</a:t>
            </a:r>
            <a:endParaRPr lang="zh-CN" altLang="en-US" sz="1800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/>
              <a:t>一个词语依据某种语法关系，往往有较固定的搭配方式，使用时要注意其与整个句子前后的语法关系是否搭配：修饰语与中心语；动词与宾语；有的不能带宾语；有的不能作状语等。  </a:t>
            </a:r>
            <a:endParaRPr lang="zh-CN" altLang="en-US" sz="18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15、下列句子中，划横线的成语使用正确的一句是 (  )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A．中国古典山水诗平淡而隽永，读者想象其中的画面和情境，就能领悟意境的</a:t>
            </a:r>
            <a:r>
              <a:rPr lang="en-US" altLang="zh-CN" sz="1800" u="sng">
                <a:sym typeface="Wingdings" panose="05000000000000000000" pitchFamily="2" charset="2"/>
              </a:rPr>
              <a:t>含英咀华</a:t>
            </a:r>
            <a:r>
              <a:rPr lang="en-US" altLang="zh-CN" sz="1800">
                <a:sym typeface="Wingdings" panose="05000000000000000000" pitchFamily="2" charset="2"/>
              </a:rPr>
              <a:t>和美妙深远。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B、经过一段时间的努力，我和陆崇国之间的差距已经越来越小了，总算可以</a:t>
            </a:r>
            <a:r>
              <a:rPr lang="en-US" altLang="zh-CN" sz="1800" u="sng">
                <a:sym typeface="Wingdings" panose="05000000000000000000" pitchFamily="2" charset="2"/>
              </a:rPr>
              <a:t>望其项背</a:t>
            </a:r>
            <a:r>
              <a:rPr lang="en-US" altLang="zh-CN" sz="1800">
                <a:sym typeface="Wingdings" panose="05000000000000000000" pitchFamily="2" charset="2"/>
              </a:rPr>
              <a:t>了，我暗下决心，下次考试一定要超过他！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C、鲁迅在《藤野先生》中并没有直接写自己对东京的失望，而是奇峰突起，以冷嘲热讽的笔调刻画了清国留学生“逛公园，学跳舞”成天</a:t>
            </a:r>
            <a:r>
              <a:rPr lang="en-US" altLang="zh-CN" sz="1800" u="sng">
                <a:sym typeface="Wingdings" panose="05000000000000000000" pitchFamily="2" charset="2"/>
              </a:rPr>
              <a:t>不学无术</a:t>
            </a:r>
            <a:r>
              <a:rPr lang="en-US" altLang="zh-CN" sz="1800">
                <a:sym typeface="Wingdings" panose="05000000000000000000" pitchFamily="2" charset="2"/>
              </a:rPr>
              <a:t>的丑陋形象。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D、北京周边的旅游胜地，六月中下旬的绿树繁花中仍有冰挂高悬在危崖上，这一出人意表的奇景我却是第一次见到。游客</a:t>
            </a:r>
            <a:r>
              <a:rPr lang="en-US" altLang="zh-CN" sz="1800" u="sng">
                <a:sym typeface="Wingdings" panose="05000000000000000000" pitchFamily="2" charset="2"/>
              </a:rPr>
              <a:t>纷至沓来</a:t>
            </a:r>
            <a:r>
              <a:rPr lang="en-US" altLang="zh-CN" sz="1800">
                <a:sym typeface="Wingdings" panose="05000000000000000000" pitchFamily="2" charset="2"/>
              </a:rPr>
              <a:t>，玩得不亦乐乎。  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【答案】D【解析】A含英咀华：英、华：花；这里指精华；咀：细嚼；引申为体味。把花朵放在嘴里慢慢咀嚼。比喻细细地琢磨。欣赏和领会诗文的精华；也比喻诗文字画等富有精华。作谓语，定语。“短小、精炼、深刻的文章，值得人们含英咀华。”B、用于否定句。C不学无术：学：学问；术：技能。原指没有学问因而没有办法。现指没有学问，没有本领。不能用“成天”修饰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75" end="4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charRg st="275" end="4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charRg st="275" end="4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en-US" altLang="zh-CN" sz="2800" b="1"/>
              <a:t>【点滴积累】</a:t>
            </a:r>
            <a:endParaRPr lang="en-US" altLang="zh-CN" sz="2800" b="1"/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一．常见成语结构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杞人忧天（动词性、主谓式）、杞人之忧（名词性、定中式）；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推心置腹（形容词词性、联合式）、推诚相见（动词性、状中式）；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不平则鸣（动词性、状中式）、不平之鸣（名词性、定中式）；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祸起萧墙（动词性、述补式）、萧墙之祸（名词性、定中式）；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黔驴技穷（动词性、主谓式）、黔驴之技（名词性、定中式）；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忠言逆耳（动词性、主谓式）、逆耳忠言（名词性、定中式）；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砥柱中流（动词性、述补式）、中流砥柱（名词性、定中式）；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江郎才尽（动词性、主谓式）、失笔江郎（名词性、定中式）；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笔下生花（动词性、主谓式）、生花妙笔（名词性、定中式）。</a:t>
            </a:r>
            <a:endParaRPr lang="zh-CN" altLang="en-US" sz="1800" b="1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 b="1">
                <a:sym typeface="Wingdings" panose="05000000000000000000" pitchFamily="2" charset="2"/>
              </a:rPr>
              <a:t>二．常见不能带宾语的成语有如下几种类型：</a:t>
            </a:r>
            <a:endParaRPr lang="zh-CN" altLang="en-US" sz="1800" b="1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 b="1">
                <a:sym typeface="Wingdings" panose="05000000000000000000" pitchFamily="2" charset="2"/>
              </a:rPr>
              <a:t>同学们在日常学习中，应该有意识地积累不能带宾语的成语，与心理感觉及感官有关的动词性成语中有许多都不能带宾语。在掌握此类成语意义的同时，还应明确其特殊的语法功能及约定俗成的用法。在使用这样的成语时，常常用“对”“对于”“将”“把”等词引出其对象，且将这样的内容放在该成语之前作状语。</a:t>
            </a:r>
            <a:endParaRPr lang="zh-CN" altLang="en-US" sz="1800" b="1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 b="1">
                <a:sym typeface="Wingdings" panose="05000000000000000000" pitchFamily="2" charset="2"/>
              </a:rPr>
              <a:t>（1）与心理感觉有关的：知恩图报、感同身受、诚惶诚恐、无所畏惧、乐善好施、心驰神往、心领神会、爱莫能助、漠不关心、恋恋不舍、念念不忘、不堪设想、妄自菲薄、置之不理等。</a:t>
            </a:r>
            <a:endParaRPr lang="zh-CN" altLang="en-US" sz="1800" b="1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 b="1">
                <a:sym typeface="Wingdings" panose="05000000000000000000" pitchFamily="2" charset="2"/>
              </a:rPr>
              <a:t>（2）与眼睛（视觉）有关的：熟视无睹、视而不见、司空见惯、拭目以待、令人侧目、侧目而视、等量齐观、顾影自怜、另眼相看、刮目相看等。</a:t>
            </a:r>
            <a:endParaRPr lang="zh-CN" altLang="en-US" sz="1800" b="1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（3）与耳朵（听觉）有关的：洗耳恭听、侧耳细听、充耳不闻、置若罔闻、闻所未闻、俯首听命、言听计从等。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（4）与口（味觉或说话）有关的：侃侃而谈、夸夸其谈、混为一谈、津津乐道、能说会道、头头是道、坐而论道、能言善辩、吞吞吐吐、不知所云、不可理喻、无可非议、无可厚非、熟读成诵、相提并论、一概而论等。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（5）兼有多种感觉的：耳濡目染、耳熟能详、倾耳注目、不闻不问、闭目塞听等。</a:t>
            </a:r>
            <a:endParaRPr lang="zh-CN" altLang="en-US" sz="1800" b="1"/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1800" b="1"/>
              <a:t>（6）其他类型的：信手拈来、指手画脚、惟命是从、出奇制胜、求全责备、运筹帷幄、小题大做、无中生有、发扬光大、脱颖而出、犯而不校、斤斤计较、锱铢必较等。</a:t>
            </a:r>
            <a:endParaRPr lang="zh-CN" altLang="en-US" sz="1800" b="1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三.易搭配不当的成语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1、胡言乱语：指没有根据，不符实际的瞎说，或说胡话。动词性成语，不能作宾语。  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2、何足挂齿：怎么值得一提？一般用于反诘句。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3、不足挂齿：不值一提。可用于各种句式。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4、一语道破：一句话就说到了事物的要害。能带宾语。 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5、一语中的：“的”，箭靶，一句话就说明关键。不能带宾语  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6、望其项背：能够望见别人的颈项和背脊，表示赶得上或比得上。一般只用于否定句。 </a:t>
            </a:r>
            <a:endParaRPr lang="zh-CN" altLang="en-US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zh-CN" altLang="en-US" sz="1800">
                <a:sym typeface="Wingdings" panose="05000000000000000000" pitchFamily="2" charset="2"/>
              </a:rPr>
              <a:t>7、等量齐观：指对有差别的事物同等看待。一般只用于否定句。类似的有：同日而语、无时无刻、一概而论、善罢甘休。均用于否定句。 </a:t>
            </a:r>
            <a:endParaRPr lang="zh-CN" altLang="en-US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8、司空见惯：形容经常看到，不足为奇。后面不能带宾语。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9、津津乐道：不具备带宾语的功能。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10、信手拈来：不能带宾语。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11、畅所欲言：尽情地说出想说的话。一般直接用作谓语。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12、求全责备：“求全”和“责备”都是动宾短语，动宾短语不能带宾语。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13、安居乐业：安心地住在那儿，喜爱自己的职业。只能说“人民安居乐业”，不能说“生活安居乐业”。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14、龙飞风舞：形容山势蜿蜒雄壮，也形容书法笔势舒展活泼。形容词性，不能带宾语。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15、活蹦乱跳：形容词性，形容健康、活泼、生命力旺盛。不能带宾语。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16、含英咀华：品味领悟诗文的精华，是动词，易误作为形容词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17、拭目以待：擦亮眼睛等待，不能直接带宾语。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18、猝不及防：事情突然发生，来不及防备，多用于使动结构中。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19、信笔涂鸦：没有多加考虑，随意写画。是动词，易误作名词。 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20、抵掌而谈：形容毫无拘束地畅所欲言。不能带宾语。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21、集腋成裘：狐狸腋下的皮虽然很小，但是聚集起来就能缝成一件皮袍。比喻积少成多，多用来形容珍贵美好的事物。易误作动词。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22、赤地千里：形容旱灾或虫灾造成大量土地荒凉的景象。不能形容火灾后果。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23、半青半黄：指庄稼半熟半不熟，也可以比喻其他事物或思想来达到成熟阶段。不能用来形容脸色。 </a:t>
            </a:r>
            <a:endParaRPr lang="en-US" altLang="zh-CN" sz="1800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3010" name="内容占位符 2"/>
          <p:cNvSpPr>
            <a:spLocks noGrp="1"/>
          </p:cNvSpPr>
          <p:nvPr>
            <p:ph idx="1"/>
          </p:nvPr>
        </p:nvSpPr>
        <p:spPr>
          <a:xfrm>
            <a:off x="467544" y="1345332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24、出奇制胜：不带宾语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25、纸醉金迷：形容叫人沉迷的奢侈繁华环境。易定中搭配不当。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26、漠不关心：对人对事感情冷漠;淡然处之;不放在心上，不带宾语。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27、司空见惯：司空：古代官名；见惯：常见而习惯了。原指司空看惯了某事以为平淡；后比喻常见之事；不足为奇。不带宾语。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28、善罢甘休： 轻易地了结纠纷,心甘情愿地停止再闹，用于否定句中。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29、一蹴而就：踏一步就可以成功。形容轻易地取得成功，用于否定句中。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30、耳濡目染：:耳朵经常听到,眼睛经常看到,不知不觉地受到影响。不带宾语。</a:t>
            </a:r>
            <a:endParaRPr lang="en-US" altLang="zh-CN" sz="1800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>
          <a:xfrm>
            <a:off x="467544" y="1273324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850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31、口耳相传：口说耳听地往下传授。不带宾语。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32、视而不见： 指不注意，不重视；睁着眼却没看见。也指不理睬，看见了当没看见。不能带宾语。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33、等闲视之：把它看得无关紧要;不加重视。用于否定句中。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34、妄自菲薄：过分看轻自己，形容自卑。不带宾语。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35、街谈巷议：邻里街巷间人们的议论谈说。易名词用作动词。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36、侃侃而谈：指理直气壮、不慌不忙地讲话。不带宾语。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37、正襟危坐：整一整衣服,端正地坐着。形容严肃或拘谨的样子。不带表处所的介宾短语。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38、萍水相逢：比喻素不相识之人偶然相遇。不带表处所的介宾。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39、发扬光大：继续前人的事业,并使更加完善美好。不带宾语。</a:t>
            </a:r>
            <a:endParaRPr lang="en-US" altLang="zh-CN" sz="1800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05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40、一清二楚： 十分清楚、明白。不作状语，可作补语。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41、尽如人意：完全符合人们的心意。形容心满意足。用于否定句中。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42、自怨自艾：自己悔恨，自己改正。现指悔恨自己的错误。不带宾语。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43、干干净净： 没有污垢、尘土、杂质 。不作状语，可作补语。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44、信手拈来：随手拿来。多形容说话写文章时词汇或材料例证丰富，选用时显得轻松自如，不必费心寻找。不带宾语。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45、载歌载舞：边唱歌,边跳舞。形容尽情欢乐。不作补语。</a:t>
            </a:r>
            <a:endParaRPr lang="en-US" altLang="zh-CN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1800"/>
              <a:t>46、大名鼎鼎：形容名气很大。只作定语，不作谓语。</a:t>
            </a:r>
            <a:endParaRPr lang="en-US" altLang="zh-CN" sz="18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成语结构类型的几种形式：</a:t>
            </a:r>
            <a:endParaRPr lang="zh-CN" altLang="en-US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主谓式（杞人忧天）、述宾式（顿开茅塞）、述补式（荒谬绝伦）、状中式（傲然屹立）、兼语式（请君入瓮）、紧缩式（人云亦云）、连动式（画蛇添足）、定中式（一丘之貉）、联合式（花开花落）。</a:t>
            </a:r>
            <a:endParaRPr lang="zh-CN" altLang="en-US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其中联合式又可分为名词性语素组成（海市蜃楼）、动词性语素组成（敲诈勒索）、形容词性语素组成（缠绵悱恻）、主谓型联合式（柳暗花明）、述宾式联合式（含英咀华）、述补式联合式（得心应手）、状中型联合式（精雕细刻）、定中型联合式（浓墨重彩）。</a:t>
            </a:r>
            <a:endParaRPr lang="zh-CN" altLang="en-US" sz="1800"/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800"/>
              <a:t>以上类型成语按照句法功能类别可分为：动词性、形容词性和名词性三大类。</a:t>
            </a:r>
            <a:endParaRPr lang="zh-CN" altLang="en-US" sz="1800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2" name="内容占位符 2"/>
          <p:cNvSpPr>
            <a:spLocks noGrp="1"/>
          </p:cNvSpPr>
          <p:nvPr>
            <p:ph idx="1"/>
          </p:nvPr>
        </p:nvSpPr>
        <p:spPr>
          <a:xfrm>
            <a:off x="467544" y="1417340"/>
            <a:ext cx="7886700" cy="362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47、不亦乐乎：①不是非常高兴的(事情)吗?②不一定非乐不可,常用来表示达到极点的意思。仅作补语。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48、同日而语：意即相提并论;同等看待。用于否定句。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49、浑然不觉：形容糊里糊涂,什么都不知道。不能带宾语。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50、左右逢源：比喻做事、写作得心应手;应付自如。不能作“说”的补语。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51、指手画脚：形容说话时放肆或得意忘形。不作状语。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52、置之度外：形容不放在心上。经常和介词“把”搭配。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53、失之交臂：形容遇见好机会而又当面错过,不能用来修饰“眼睛”。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2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54、振聋发聩：意思是发出很大的声响,使耳聋的人能听见。比喻用语言文字唤醒糊涂的人。动词性质，一般适合做谓语,不能充当形容词来修饰雷声。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55、文韬武略：文有计谋，武有策略。指智勇双全。并列关系的名词短语。如果要让它作“英雄人物”的定语,必须在之前加上“具有”之类的词。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56、街谈巷议：指大街小巷里人们的谈论，具有名词性质，其后不能加宾语。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57、生生不息：指“群体”变化或新生事物的发生没有终止，不可用于“个体”概念。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58、管窥蠡测：比喻眼光狭窄，见识短浅。其后不能加宾语。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59、口诛笔伐：用语言文字宣布罪状，进行声讨。其后不能加宾语。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  <p:pic>
        <p:nvPicPr>
          <p:cNvPr id="47108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1300" y="10452100"/>
            <a:ext cx="355600" cy="2667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710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20400" y="12623800"/>
            <a:ext cx="330200" cy="241300"/>
          </a:xfrm>
          <a:prstGeom prst="cube">
            <a:avLst/>
          </a:prstGeom>
        </p:spPr>
      </p:pic>
      <p:pic>
        <p:nvPicPr>
          <p:cNvPr id="471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4700" y="112776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点拨</a:t>
            </a:r>
            <a:endParaRPr lang="zh-CN" altLang="en-US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1．前不久，孔子、老子两位古人在画像中被穿上西装，打起领带，成为商家推出的衣服品牌的“代言人”，此事虽然可笑，但也折射出国人</a:t>
            </a:r>
            <a:r>
              <a:rPr lang="en-US" altLang="zh-CN" sz="1800" u="sng">
                <a:sym typeface="Wingdings" panose="05000000000000000000" pitchFamily="2" charset="2"/>
              </a:rPr>
              <a:t>漠不关心</a:t>
            </a:r>
            <a:r>
              <a:rPr lang="en-US" altLang="zh-CN" sz="1800">
                <a:sym typeface="Wingdings" panose="05000000000000000000" pitchFamily="2" charset="2"/>
              </a:rPr>
              <a:t>传统文化的现状。（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☆漠不关心：是一个动词性成语。在句中一般作谓语，不能带宾语。“对…漠不关心”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2．他往四周一看，发现漫山遍野都是这种怪石，这时他心中就有了</a:t>
            </a:r>
            <a:r>
              <a:rPr lang="en-US" altLang="zh-CN" sz="1800" u="sng">
                <a:sym typeface="Wingdings" panose="05000000000000000000" pitchFamily="2" charset="2"/>
              </a:rPr>
              <a:t>出奇制胜</a:t>
            </a:r>
            <a:r>
              <a:rPr lang="en-US" altLang="zh-CN" sz="1800">
                <a:sym typeface="Wingdings" panose="05000000000000000000" pitchFamily="2" charset="2"/>
              </a:rPr>
              <a:t>叛军的妙计了。（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☆出奇制胜：是一个动词性成语。在句中一般作谓语，不能带宾语。“制”已经有宾语“胜”。“有了出奇制胜的妙计了。”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3．在久居内陆的人眼里，大海的一吟一荡都是诗，可从小生活在海边的人早已</a:t>
            </a:r>
            <a:r>
              <a:rPr lang="en-US" altLang="zh-CN" sz="1800" u="sng">
                <a:sym typeface="Wingdings" panose="05000000000000000000" pitchFamily="2" charset="2"/>
              </a:rPr>
              <a:t>司空见惯</a:t>
            </a:r>
            <a:r>
              <a:rPr lang="en-US" altLang="zh-CN" sz="1800">
                <a:sym typeface="Wingdings" panose="05000000000000000000" pitchFamily="2" charset="2"/>
              </a:rPr>
              <a:t>了归帆片片，欧影点点。（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☆司空见惯（不带宾语）“对……司空见惯”。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4．80后作家毕竟在很多方面与传统观念有冲突，我们不能</a:t>
            </a:r>
            <a:r>
              <a:rPr lang="en-US" altLang="zh-CN" sz="1800" u="sng">
                <a:sym typeface="Wingdings" panose="05000000000000000000" pitchFamily="2" charset="2"/>
              </a:rPr>
              <a:t>求全责备</a:t>
            </a:r>
            <a:r>
              <a:rPr lang="en-US" altLang="zh-CN" sz="1800">
                <a:sym typeface="Wingdings" panose="05000000000000000000" pitchFamily="2" charset="2"/>
              </a:rPr>
              <a:t>他们的某些过激的言论。（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☆求全责备：“全”“备”在句中分别作“求”“责”的宾语，其后不能再带宾语。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5．辛弃疾的《永遇乐•京口北固亭怀古》</a:t>
            </a:r>
            <a:r>
              <a:rPr lang="en-US" altLang="zh-CN" sz="1800" u="sng">
                <a:sym typeface="Wingdings" panose="05000000000000000000" pitchFamily="2" charset="2"/>
              </a:rPr>
              <a:t>信手拈来</a:t>
            </a:r>
            <a:r>
              <a:rPr lang="en-US" altLang="zh-CN" sz="1800">
                <a:sym typeface="Wingdings" panose="05000000000000000000" pitchFamily="2" charset="2"/>
              </a:rPr>
              <a:t>古人古事入词，达到了天衣无缝的境地，可谓化典入词的范例。（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☆信手拈来：意思是随手拿来，多形容写文章时词汇或材料丰富，不费思索，就能写出来，其后不能跟宾语。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6．公安干警的包围圈越来越小，这群罪大恶极的歹徒已成了</a:t>
            </a:r>
            <a:r>
              <a:rPr lang="en-US" altLang="zh-CN" sz="1800" u="sng">
                <a:sym typeface="Wingdings" panose="05000000000000000000" pitchFamily="2" charset="2"/>
              </a:rPr>
              <a:t>瓮中捉鳖</a:t>
            </a:r>
            <a:r>
              <a:rPr lang="en-US" altLang="zh-CN" sz="1800">
                <a:sym typeface="Wingdings" panose="05000000000000000000" pitchFamily="2" charset="2"/>
              </a:rPr>
              <a:t>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☆“瓮中捉鳖”是一个动词性成语，在句中应充当谓语，而句中误把它当作名词性成语，用来充当“成了”的宾语，将“瓮中捉鳖”改为“瓮中之鳖”。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7．折扇和信封上面，</a:t>
            </a:r>
            <a:r>
              <a:rPr lang="en-US" altLang="zh-CN" sz="1800" u="sng">
                <a:sym typeface="Wingdings" panose="05000000000000000000" pitchFamily="2" charset="2"/>
              </a:rPr>
              <a:t>龙飞凤舞</a:t>
            </a:r>
            <a:r>
              <a:rPr lang="en-US" altLang="zh-CN" sz="1800">
                <a:sym typeface="Wingdings" panose="05000000000000000000" pitchFamily="2" charset="2"/>
              </a:rPr>
              <a:t>着文艺界几十名委员风采各异的签名。（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☆ “龙飞凤舞”是形容词性成语，句中误把它作为及物动词使用，其后不能跟宾语。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8．群众的</a:t>
            </a:r>
            <a:r>
              <a:rPr lang="en-US" altLang="zh-CN" sz="1800" u="sng">
                <a:sym typeface="Wingdings" panose="05000000000000000000" pitchFamily="2" charset="2"/>
              </a:rPr>
              <a:t>迫在眉睫</a:t>
            </a:r>
            <a:r>
              <a:rPr lang="en-US" altLang="zh-CN" sz="1800">
                <a:sym typeface="Wingdings" panose="05000000000000000000" pitchFamily="2" charset="2"/>
              </a:rPr>
              <a:t>一定要解决好。（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20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☆“迫在眉睫”是形容词性短语，不能作主语。（可以充当谓语、定语、状语、补语）。改为“燃眉之急”（名词性短语，可以作主语）。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9．我妈妈</a:t>
            </a:r>
            <a:r>
              <a:rPr lang="en-US" altLang="zh-CN" sz="1800" u="sng">
                <a:sym typeface="Wingdings" panose="05000000000000000000" pitchFamily="2" charset="2"/>
              </a:rPr>
              <a:t>先见之明</a:t>
            </a:r>
            <a:r>
              <a:rPr lang="en-US" altLang="zh-CN" sz="1800">
                <a:sym typeface="Wingdings" panose="05000000000000000000" pitchFamily="2" charset="2"/>
              </a:rPr>
              <a:t>，早就跟我说了这件事不会成功。（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☆“先见之明”是名词性成语，不能直接充当谓语。（可以作主语、宾语、定语和介词后置成分）入句后，往往需要与“有”等词构成动宾短语再充当谓语。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10．暮春时节是潭柘寺“二乔玉兰”的盛花期，4月上旬，这两株玉兰的树冠上就布满了</a:t>
            </a:r>
            <a:r>
              <a:rPr lang="en-US" altLang="zh-CN" sz="1800" u="sng">
                <a:sym typeface="Wingdings" panose="05000000000000000000" pitchFamily="2" charset="2"/>
              </a:rPr>
              <a:t>含英咀华</a:t>
            </a:r>
            <a:r>
              <a:rPr lang="en-US" altLang="zh-CN" sz="1800">
                <a:sym typeface="Wingdings" panose="05000000000000000000" pitchFamily="2" charset="2"/>
              </a:rPr>
              <a:t>的花蕾。（      ）</a:t>
            </a:r>
            <a:endParaRPr lang="en-US" altLang="zh-CN" sz="1800">
              <a:sym typeface="Wingdings" panose="05000000000000000000" pitchFamily="2" charset="2"/>
            </a:endParaRPr>
          </a:p>
          <a:p>
            <a:pPr marL="0" lvl="0" indent="457200" algn="just">
              <a:lnSpc>
                <a:spcPct val="120000"/>
              </a:lnSpc>
              <a:spcBef>
                <a:spcPct val="0"/>
              </a:spcBef>
              <a:buSzTx/>
            </a:pPr>
            <a:r>
              <a:rPr lang="en-US" altLang="zh-CN" sz="1800">
                <a:sym typeface="Wingdings" panose="05000000000000000000" pitchFamily="2" charset="2"/>
              </a:rPr>
              <a:t>    ☆“含英咀华”是述宾型联合式动词性成语，意为“嘴里含着花朵，品味花的芬芳，比喻品味、体会诗文的精华”。对象无用。从语法讲，“花蕾”和“含英咀华”之间不可能有陈述与被陈述关系，所以作“花蕾”的定语误用。（作为动词性的成语只要与和它搭配的中心词有陈述与被陈述的关系，即可转化为定语：“此地可藏龙卧虎”“藏龙卧虎之地”）</a:t>
            </a:r>
            <a:endParaRPr lang="en-US" altLang="zh-CN" sz="180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(16:10)</PresentationFormat>
  <Paragraphs>237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9">
      <vt:lpstr>Arial</vt:lpstr>
      <vt:lpstr>Arial Black</vt:lpstr>
      <vt:lpstr>宋体</vt:lpstr>
      <vt:lpstr>黑体</vt:lpstr>
      <vt:lpstr>Calibri</vt:lpstr>
      <vt:lpstr>Calibri Light</vt:lpstr>
      <vt:lpstr>Wingdings</vt:lpstr>
      <vt:lpstr>2_空白设计模板</vt:lpstr>
      <vt:lpstr>熟语（成语）之   功能混乱、搭配不当（积累）</vt:lpstr>
      <vt:lpstr>PowerPoint Presentation</vt:lpstr>
      <vt:lpstr>【突破】</vt:lpstr>
      <vt:lpstr>PowerPoint Presentation</vt:lpstr>
      <vt:lpstr>点拨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【即学即练】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【点滴积累】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2022-05-25T22:07:06.797</cp:lastPrinted>
  <dcterms:created xsi:type="dcterms:W3CDTF">2022-05-25T22:07:06Z</dcterms:created>
  <dcterms:modified xsi:type="dcterms:W3CDTF">2022-05-25T14:07:07Z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