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99" r:id="rId3"/>
    <p:sldId id="291" r:id="rId4"/>
    <p:sldId id="292" r:id="rId5"/>
    <p:sldId id="293" r:id="rId6"/>
    <p:sldId id="294" r:id="rId7"/>
    <p:sldId id="295" r:id="rId8"/>
    <p:sldId id="319" r:id="rId9"/>
    <p:sldId id="320" r:id="rId10"/>
    <p:sldId id="302" r:id="rId11"/>
    <p:sldId id="322" r:id="rId12"/>
    <p:sldId id="303" r:id="rId13"/>
    <p:sldId id="321" r:id="rId14"/>
    <p:sldId id="296" r:id="rId15"/>
    <p:sldId id="323" r:id="rId16"/>
    <p:sldId id="304" r:id="rId17"/>
    <p:sldId id="324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 autoAdjust="0"/>
    <p:restoredTop sz="94370" autoAdjust="0"/>
  </p:normalViewPr>
  <p:slideViewPr>
    <p:cSldViewPr>
      <p:cViewPr varScale="1">
        <p:scale>
          <a:sx n="63" d="100"/>
          <a:sy n="63" d="100"/>
        </p:scale>
        <p:origin x="-1368" y="-102"/>
      </p:cViewPr>
      <p:guideLst>
        <p:guide orient="horz" pos="223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0C51AA5-80D3-48D2-AB3C-E9F4E20A87AF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754AF89-C893-45ED-8DF4-D04059A6B0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47E24-83C2-4058-8196-6FD3D8B2B35D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8A359-ABA2-4CAE-AD64-3FC0DB8FD4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288A7-3150-42E0-B7EF-79E17F6675CE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CCCA3-1A0B-4E62-A7B3-674EE2B261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EA16D-CBF9-49E0-9538-CB9D2552E9BB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9D1D2-B488-4AFF-8D63-1E8EF2523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ECAC06-5423-447A-9163-C5FA90E5D2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BC61D37-EBDF-4BFC-9DFD-930A9E77FC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57CA70-B63C-46B6-8628-0C274C6114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4C3ED8-2266-489D-BA43-00A29A7976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267A5A3-9F8D-49C3-86D7-74AF597596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F57FDE-CA79-486F-8D8C-1F0ABE213F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F03854E-DE16-4242-AFAF-6CDD6D3ADF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857B7A1-9F8B-423E-9F2D-DDDB8167F5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A9471-AAA2-4E13-953A-4C43C1C1F593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80B9-86CA-4124-80E1-2DE4311075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3A102C-2D8B-4C55-BE07-6ECC6C1E19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7B6EED6-67E8-4412-9314-9AAE06DD96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752CA2-AB96-4343-A51D-D707BAB4DC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693B7-8D6C-4B8C-AA9F-4E40E5A9D618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B1642-0F65-4165-AD65-CB037B8BCC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8CD3A-CC91-4317-B3B4-180A804D3EDF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A6FAF-08AB-4D50-92F0-E98A81D63F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CC42C-2FD7-4842-8874-A9FD034798CE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38BE5-7227-4DD8-85A3-B4DEA64244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28AEC-11DA-414F-A84E-48C65349B1D8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EC249-8B54-4BFB-8B2C-C285621AD5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AC8A3-EEA5-4DEE-8CEA-B647F0B54DD1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C97EC-9DB4-44DB-9885-FD4F59DFD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E380E-E873-4614-B852-2E1E50DE345D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D9CBC-9916-4D43-8307-E506E7D870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A18-B7C5-4EC4-8148-8A4DC2508E6F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1C648-FD03-4CBC-8586-985A1B0860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83715D-F14E-44D8-851B-2ECB28C596C6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F72108-44AD-40DD-80C7-F6268794D7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76F6DBFF-534B-415D-BB4F-61D4F01990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ctrTitle"/>
          </p:nvPr>
        </p:nvSpPr>
        <p:spPr>
          <a:xfrm>
            <a:off x="684213" y="1052513"/>
            <a:ext cx="7772400" cy="1470025"/>
          </a:xfrm>
        </p:spPr>
        <p:txBody>
          <a:bodyPr/>
          <a:lstStyle/>
          <a:p>
            <a:r>
              <a:rPr lang="zh-CN" altLang="en-US" sz="6000" b="1" smtClean="0"/>
              <a:t>语言表达连贯之填空</a:t>
            </a:r>
          </a:p>
        </p:txBody>
      </p:sp>
      <p:sp>
        <p:nvSpPr>
          <p:cNvPr id="28674" name="Rectangle 2"/>
          <p:cNvSpPr>
            <a:spLocks noRot="1" noChangeArrowheads="1"/>
          </p:cNvSpPr>
          <p:nvPr/>
        </p:nvSpPr>
        <p:spPr bwMode="auto">
          <a:xfrm>
            <a:off x="684213" y="35004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>
                <a:solidFill>
                  <a:srgbClr val="CC0000"/>
                </a:solidFill>
                <a:latin typeface="Calibri" pitchFamily="34" charset="0"/>
              </a:rPr>
              <a:t>瞻前顾后</a:t>
            </a:r>
            <a:r>
              <a:rPr lang="zh-CN" altLang="en-US" sz="4400">
                <a:latin typeface="Calibri" pitchFamily="34" charset="0"/>
              </a:rPr>
              <a:t>解读文段</a:t>
            </a:r>
            <a:br>
              <a:rPr lang="zh-CN" altLang="en-US" sz="4400">
                <a:latin typeface="Calibri" pitchFamily="34" charset="0"/>
              </a:rPr>
            </a:br>
            <a:r>
              <a:rPr lang="zh-CN" altLang="en-US" sz="4400">
                <a:latin typeface="Calibri" pitchFamily="34" charset="0"/>
              </a:rPr>
              <a:t> </a:t>
            </a:r>
            <a:r>
              <a:rPr lang="zh-CN" altLang="en-US" sz="4400">
                <a:solidFill>
                  <a:srgbClr val="CC0000"/>
                </a:solidFill>
                <a:latin typeface="Calibri" pitchFamily="34" charset="0"/>
              </a:rPr>
              <a:t>左右逢源</a:t>
            </a:r>
            <a:r>
              <a:rPr lang="zh-CN" altLang="en-US" sz="4400">
                <a:latin typeface="Calibri" pitchFamily="34" charset="0"/>
              </a:rPr>
              <a:t>补写句子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746125"/>
            <a:ext cx="8915400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400" b="1">
                <a:latin typeface="Calibri" pitchFamily="34" charset="0"/>
              </a:rPr>
              <a:t>2</a:t>
            </a:r>
            <a:r>
              <a:rPr lang="zh-CN" altLang="en-US" sz="2400" b="1">
                <a:latin typeface="Calibri" pitchFamily="34" charset="0"/>
              </a:rPr>
              <a:t>、每处不超过</a:t>
            </a:r>
            <a:r>
              <a:rPr lang="en-US" altLang="zh-CN" sz="2400" b="1">
                <a:latin typeface="Calibri" pitchFamily="34" charset="0"/>
              </a:rPr>
              <a:t>12</a:t>
            </a:r>
            <a:r>
              <a:rPr lang="zh-CN" altLang="en-US" sz="2400" b="1">
                <a:latin typeface="Calibri" pitchFamily="34" charset="0"/>
              </a:rPr>
              <a:t>个字。</a:t>
            </a:r>
            <a:endParaRPr lang="zh-CN" altLang="en-US" sz="2400" b="1"/>
          </a:p>
          <a:p>
            <a:pPr eaLnBrk="0" hangingPunct="0"/>
            <a:endParaRPr lang="zh-CN" altLang="en-US" sz="2400" b="1">
              <a:latin typeface="Calibri" pitchFamily="34" charset="0"/>
            </a:endParaRPr>
          </a:p>
          <a:p>
            <a:pPr eaLnBrk="0" hangingPunct="0"/>
            <a:r>
              <a:rPr lang="zh-CN" altLang="en-US" sz="2400" b="1">
                <a:latin typeface="Calibri" pitchFamily="34" charset="0"/>
              </a:rPr>
              <a:t>        </a:t>
            </a:r>
            <a:r>
              <a:rPr lang="zh-CN" altLang="en-US" sz="3200" b="1">
                <a:latin typeface="Calibri" pitchFamily="34" charset="0"/>
              </a:rPr>
              <a:t>植物不同于动物的地方就在于每个植物都具有全能性，整个植物体就是个松散的联合体，不像动物那样①</a:t>
            </a:r>
            <a:r>
              <a:rPr lang="zh-CN" altLang="en-US" sz="3200" b="1" u="sng">
                <a:latin typeface="Calibri" pitchFamily="34" charset="0"/>
              </a:rPr>
              <a:t>　　　　 　　　</a:t>
            </a:r>
            <a:r>
              <a:rPr lang="zh-CN" altLang="en-US" sz="3200" b="1">
                <a:latin typeface="Calibri" pitchFamily="34" charset="0"/>
              </a:rPr>
              <a:t>。所以，即使植物失去了大多数组织后，②</a:t>
            </a:r>
            <a:r>
              <a:rPr lang="en-US" altLang="zh-CN" sz="3200" b="1">
                <a:latin typeface="Calibri" pitchFamily="34" charset="0"/>
              </a:rPr>
              <a:t>______________________</a:t>
            </a:r>
            <a:r>
              <a:rPr lang="zh-CN" altLang="en-US" sz="3200" b="1">
                <a:latin typeface="Calibri" pitchFamily="34" charset="0"/>
              </a:rPr>
              <a:t>，所谓“枯木逢春”就是这个道理。理论上，只要有一个植物细胞存活，③</a:t>
            </a:r>
            <a:r>
              <a:rPr lang="en-US" altLang="zh-CN" sz="3200" b="1">
                <a:latin typeface="Calibri" pitchFamily="34" charset="0"/>
              </a:rPr>
              <a:t>____________________</a:t>
            </a:r>
            <a:r>
              <a:rPr lang="zh-CN" altLang="en-US" sz="3200" b="1">
                <a:latin typeface="Calibri" pitchFamily="34" charset="0"/>
              </a:rPr>
              <a:t>，但这对环境条件要求非常高，必须让这个细胞在试管里慢慢分裂，直到可以分化出根茎叶。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765175"/>
            <a:ext cx="8915400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400" b="1">
                <a:latin typeface="Calibri" pitchFamily="34" charset="0"/>
              </a:rPr>
              <a:t>2</a:t>
            </a:r>
            <a:r>
              <a:rPr lang="zh-CN" altLang="en-US" sz="2400" b="1">
                <a:latin typeface="Calibri" pitchFamily="34" charset="0"/>
              </a:rPr>
              <a:t>、每处不超过</a:t>
            </a:r>
            <a:r>
              <a:rPr lang="en-US" altLang="zh-CN" sz="2400" b="1">
                <a:latin typeface="Calibri" pitchFamily="34" charset="0"/>
              </a:rPr>
              <a:t>12</a:t>
            </a:r>
            <a:r>
              <a:rPr lang="zh-CN" altLang="en-US" sz="2400" b="1">
                <a:latin typeface="Calibri" pitchFamily="34" charset="0"/>
              </a:rPr>
              <a:t>个字。</a:t>
            </a:r>
            <a:endParaRPr lang="zh-CN" altLang="en-US" sz="2400" b="1"/>
          </a:p>
          <a:p>
            <a:pPr eaLnBrk="0" hangingPunct="0"/>
            <a:endParaRPr lang="zh-CN" altLang="en-US" sz="2400" b="1">
              <a:latin typeface="Calibri" pitchFamily="34" charset="0"/>
            </a:endParaRPr>
          </a:p>
          <a:p>
            <a:pPr eaLnBrk="0" hangingPunct="0"/>
            <a:r>
              <a:rPr lang="zh-CN" altLang="en-US" sz="2400" b="1">
                <a:latin typeface="Calibri" pitchFamily="34" charset="0"/>
              </a:rPr>
              <a:t>        </a:t>
            </a:r>
            <a:r>
              <a:rPr lang="zh-CN" altLang="en-US" sz="3200" b="1">
                <a:latin typeface="Calibri" pitchFamily="34" charset="0"/>
              </a:rPr>
              <a:t>植物不同于动物的地方就在于每个植物都具有全能性，整个植物体就是个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松散的联合体</a:t>
            </a:r>
            <a:r>
              <a:rPr lang="zh-CN" altLang="en-US" sz="3200" b="1">
                <a:latin typeface="Calibri" pitchFamily="34" charset="0"/>
              </a:rPr>
              <a:t>，不像动物那样①</a:t>
            </a:r>
            <a:r>
              <a:rPr lang="zh-CN" altLang="en-US" sz="3200" b="1" u="sng">
                <a:latin typeface="Calibri" pitchFamily="34" charset="0"/>
              </a:rPr>
              <a:t>　　　　 　　　</a:t>
            </a:r>
            <a:r>
              <a:rPr lang="zh-CN" altLang="en-US" sz="3200" b="1">
                <a:latin typeface="Calibri" pitchFamily="34" charset="0"/>
              </a:rPr>
              <a:t>。所以，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即使植物失去了大多数组织后</a:t>
            </a:r>
            <a:r>
              <a:rPr lang="zh-CN" altLang="en-US" sz="3200" b="1">
                <a:latin typeface="Calibri" pitchFamily="34" charset="0"/>
              </a:rPr>
              <a:t>，②</a:t>
            </a:r>
            <a:r>
              <a:rPr lang="en-US" altLang="zh-CN" sz="3200" b="1">
                <a:latin typeface="Calibri" pitchFamily="34" charset="0"/>
              </a:rPr>
              <a:t>______________________</a:t>
            </a:r>
            <a:r>
              <a:rPr lang="zh-CN" altLang="en-US" sz="3200" b="1">
                <a:latin typeface="Calibri" pitchFamily="34" charset="0"/>
              </a:rPr>
              <a:t>，所谓“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枯木逢春”就是这个道理</a:t>
            </a:r>
            <a:r>
              <a:rPr lang="zh-CN" altLang="en-US" sz="3200" b="1">
                <a:latin typeface="Calibri" pitchFamily="34" charset="0"/>
              </a:rPr>
              <a:t>。理论上，只要有一个植物细胞存活，③</a:t>
            </a:r>
            <a:r>
              <a:rPr lang="en-US" altLang="zh-CN" sz="3200" b="1">
                <a:latin typeface="Calibri" pitchFamily="34" charset="0"/>
              </a:rPr>
              <a:t>____________________</a:t>
            </a:r>
            <a:r>
              <a:rPr lang="zh-CN" altLang="en-US" sz="3200" b="1">
                <a:latin typeface="Calibri" pitchFamily="34" charset="0"/>
              </a:rPr>
              <a:t>，但这对环境条件要求非常高，必须让这个细胞在试管里慢慢分裂，直到可以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分化出根茎叶。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1204" name="AutoShape 4"/>
          <p:cNvSpPr>
            <a:spLocks noChangeArrowheads="1"/>
          </p:cNvSpPr>
          <p:nvPr/>
        </p:nvSpPr>
        <p:spPr bwMode="auto">
          <a:xfrm>
            <a:off x="2195513" y="2492375"/>
            <a:ext cx="3313112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每个器官都有严格的分工</a:t>
            </a:r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4356100" y="2852738"/>
            <a:ext cx="3816350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遇到合适的条件仍可再生</a:t>
            </a:r>
            <a:endParaRPr lang="zh-CN" altLang="en-US" b="1">
              <a:solidFill>
                <a:srgbClr val="CC0000"/>
              </a:solidFill>
            </a:endParaRP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auto">
          <a:xfrm>
            <a:off x="4787900" y="3860800"/>
            <a:ext cx="3816350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这个细胞就能变成一个植株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  <p:bldP spid="51205" grpId="0" animBg="1"/>
      <p:bldP spid="512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188913"/>
            <a:ext cx="7561263" cy="908050"/>
          </a:xfrm>
          <a:ln w="63500">
            <a:solidFill>
              <a:schemeClr val="tx2"/>
            </a:solidFill>
          </a:ln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rgbClr val="CC0000"/>
                </a:solidFill>
              </a:rPr>
              <a:t>2016</a:t>
            </a:r>
            <a:r>
              <a:rPr lang="zh-CN" altLang="en-US" sz="4000" b="1" smtClean="0">
                <a:solidFill>
                  <a:srgbClr val="CC0000"/>
                </a:solidFill>
              </a:rPr>
              <a:t>全国卷解题</a:t>
            </a:r>
          </a:p>
        </p:txBody>
      </p:sp>
      <p:sp>
        <p:nvSpPr>
          <p:cNvPr id="39938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196975"/>
            <a:ext cx="8642350" cy="50403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smtClean="0"/>
              <a:t>        花青素是一种水溶性的植物色素，分布在液泡内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的细胞液中，能够决定花的红色、蓝色、紫色等颜色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的差别，这是因为花青素</a:t>
            </a:r>
            <a:r>
              <a:rPr lang="en-US" altLang="zh-CN" sz="2800" b="1" u="sng" smtClean="0"/>
              <a:t>____</a:t>
            </a:r>
            <a:r>
              <a:rPr lang="en-US" altLang="en-US" sz="2800" b="1" u="sng" smtClean="0"/>
              <a:t>①</a:t>
            </a:r>
            <a:r>
              <a:rPr lang="en-US" altLang="zh-CN" sz="2800" b="1" u="sng" smtClean="0"/>
              <a:t>____</a:t>
            </a:r>
            <a:r>
              <a:rPr lang="zh-CN" altLang="en-US" sz="2800" b="1" smtClean="0"/>
              <a:t>：在酸性溶液中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呈现红色，在碱性溶液中变为蓝色，处于中性环境中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则是紫色。更令人惊奇的是</a:t>
            </a:r>
            <a:r>
              <a:rPr lang="en-US" altLang="zh-CN" sz="2800" b="1" u="sng" smtClean="0"/>
              <a:t>____</a:t>
            </a:r>
            <a:r>
              <a:rPr lang="en-US" altLang="en-US" sz="2800" b="1" u="sng" smtClean="0"/>
              <a:t>②</a:t>
            </a:r>
            <a:r>
              <a:rPr lang="en-US" altLang="zh-CN" sz="2800" b="1" u="sng" smtClean="0"/>
              <a:t>____</a:t>
            </a:r>
            <a:r>
              <a:rPr lang="zh-CN" altLang="en-US" sz="2800" b="1" smtClean="0"/>
              <a:t>，比如一种牵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牛花清晨是粉红色，之后变成紫红色，最后变成蓝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色，究其原因，就是花瓣表皮细胞的液泡内</a:t>
            </a:r>
            <a:r>
              <a:rPr lang="en-US" altLang="zh-CN" sz="2800" b="1" smtClean="0"/>
              <a:t>PH</a:t>
            </a:r>
            <a:r>
              <a:rPr lang="zh-CN" altLang="en-US" sz="2800" b="1" smtClean="0"/>
              <a:t>值发生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了变化，</a:t>
            </a:r>
            <a:r>
              <a:rPr lang="en-US" altLang="zh-CN" sz="2800" b="1" u="sng" smtClean="0"/>
              <a:t>___  </a:t>
            </a:r>
            <a:r>
              <a:rPr lang="en-US" altLang="en-US" sz="2800" b="1" u="sng" smtClean="0"/>
              <a:t>③</a:t>
            </a:r>
            <a:r>
              <a:rPr lang="en-US" altLang="zh-CN" sz="2800" b="1" u="sng" smtClean="0"/>
              <a:t>____</a:t>
            </a:r>
            <a:r>
              <a:rPr lang="zh-CN" altLang="en-US" sz="2800" b="1" smtClean="0"/>
              <a:t>，从而形成花的颜色的变化。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188913"/>
            <a:ext cx="7561263" cy="908050"/>
          </a:xfrm>
          <a:ln w="63500">
            <a:solidFill>
              <a:schemeClr val="tx2"/>
            </a:solidFill>
          </a:ln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rgbClr val="CC0000"/>
                </a:solidFill>
              </a:rPr>
              <a:t>2016</a:t>
            </a:r>
            <a:r>
              <a:rPr lang="zh-CN" altLang="en-US" sz="4000" b="1" smtClean="0">
                <a:solidFill>
                  <a:srgbClr val="CC0000"/>
                </a:solidFill>
              </a:rPr>
              <a:t>全国卷解题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196975"/>
            <a:ext cx="8642350" cy="50403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smtClean="0"/>
              <a:t>        花青素是一种水溶性的植物色素，分布在液泡内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的细胞液中，能够决定花的红色、蓝色、紫色等</a:t>
            </a:r>
            <a:r>
              <a:rPr lang="zh-CN" altLang="en-US" sz="2800" b="1" smtClean="0">
                <a:solidFill>
                  <a:srgbClr val="CC0000"/>
                </a:solidFill>
              </a:rPr>
              <a:t>颜色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</a:rPr>
              <a:t>的差别</a:t>
            </a:r>
            <a:r>
              <a:rPr lang="zh-CN" altLang="en-US" sz="2800" b="1" smtClean="0"/>
              <a:t>，这是因为花青素</a:t>
            </a:r>
            <a:r>
              <a:rPr lang="en-US" altLang="zh-CN" sz="2800" b="1" u="sng" smtClean="0"/>
              <a:t>____</a:t>
            </a:r>
            <a:r>
              <a:rPr lang="en-US" altLang="en-US" sz="2800" b="1" u="sng" smtClean="0"/>
              <a:t>①</a:t>
            </a:r>
            <a:r>
              <a:rPr lang="en-US" altLang="zh-CN" sz="2800" b="1" u="sng" smtClean="0"/>
              <a:t>____</a:t>
            </a:r>
            <a:r>
              <a:rPr lang="zh-CN" altLang="en-US" sz="2800" b="1" smtClean="0">
                <a:solidFill>
                  <a:srgbClr val="CC0000"/>
                </a:solidFill>
              </a:rPr>
              <a:t>：</a:t>
            </a:r>
            <a:r>
              <a:rPr lang="zh-CN" altLang="en-US" sz="2800" b="1" smtClean="0"/>
              <a:t>在</a:t>
            </a:r>
            <a:r>
              <a:rPr lang="zh-CN" altLang="en-US" sz="2800" b="1" smtClean="0">
                <a:solidFill>
                  <a:srgbClr val="009900"/>
                </a:solidFill>
              </a:rPr>
              <a:t>酸性</a:t>
            </a:r>
            <a:r>
              <a:rPr lang="zh-CN" altLang="en-US" sz="2800" b="1" smtClean="0">
                <a:solidFill>
                  <a:srgbClr val="CC0000"/>
                </a:solidFill>
              </a:rPr>
              <a:t>溶液</a:t>
            </a:r>
            <a:r>
              <a:rPr lang="zh-CN" altLang="en-US" sz="2800" b="1" smtClean="0"/>
              <a:t>中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呈现红色，在</a:t>
            </a:r>
            <a:r>
              <a:rPr lang="zh-CN" altLang="en-US" sz="2800" b="1" smtClean="0">
                <a:solidFill>
                  <a:srgbClr val="009900"/>
                </a:solidFill>
              </a:rPr>
              <a:t>碱性</a:t>
            </a:r>
            <a:r>
              <a:rPr lang="zh-CN" altLang="en-US" sz="2800" b="1" smtClean="0"/>
              <a:t>溶液中变为蓝色，处于</a:t>
            </a:r>
            <a:r>
              <a:rPr lang="zh-CN" altLang="en-US" sz="2800" b="1" smtClean="0">
                <a:solidFill>
                  <a:srgbClr val="009900"/>
                </a:solidFill>
              </a:rPr>
              <a:t>中性</a:t>
            </a:r>
            <a:r>
              <a:rPr lang="zh-CN" altLang="en-US" sz="2800" b="1" smtClean="0">
                <a:solidFill>
                  <a:srgbClr val="CC0000"/>
                </a:solidFill>
              </a:rPr>
              <a:t>环境</a:t>
            </a:r>
            <a:r>
              <a:rPr lang="zh-CN" altLang="en-US" sz="2800" b="1" smtClean="0"/>
              <a:t>中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则是紫色。更令人惊奇的是</a:t>
            </a:r>
            <a:r>
              <a:rPr lang="en-US" altLang="zh-CN" sz="2800" b="1" u="sng" smtClean="0"/>
              <a:t>____</a:t>
            </a:r>
            <a:r>
              <a:rPr lang="en-US" altLang="en-US" sz="2800" b="1" u="sng" smtClean="0"/>
              <a:t>②</a:t>
            </a:r>
            <a:r>
              <a:rPr lang="en-US" altLang="zh-CN" sz="2800" b="1" u="sng" smtClean="0"/>
              <a:t>____</a:t>
            </a:r>
            <a:r>
              <a:rPr lang="zh-CN" altLang="en-US" sz="2800" b="1" smtClean="0"/>
              <a:t>，比如一种牵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牛花</a:t>
            </a:r>
            <a:r>
              <a:rPr lang="zh-CN" altLang="en-US" sz="2800" b="1" smtClean="0">
                <a:solidFill>
                  <a:srgbClr val="009900"/>
                </a:solidFill>
              </a:rPr>
              <a:t>清晨</a:t>
            </a:r>
            <a:r>
              <a:rPr lang="zh-CN" altLang="en-US" sz="2800" b="1" smtClean="0"/>
              <a:t>是</a:t>
            </a:r>
            <a:r>
              <a:rPr lang="zh-CN" altLang="en-US" sz="2800" b="1" smtClean="0">
                <a:solidFill>
                  <a:srgbClr val="CC0000"/>
                </a:solidFill>
              </a:rPr>
              <a:t>粉红色</a:t>
            </a:r>
            <a:r>
              <a:rPr lang="zh-CN" altLang="en-US" sz="2800" b="1" smtClean="0"/>
              <a:t>，</a:t>
            </a:r>
            <a:r>
              <a:rPr lang="zh-CN" altLang="en-US" sz="2800" b="1" smtClean="0">
                <a:solidFill>
                  <a:srgbClr val="009900"/>
                </a:solidFill>
              </a:rPr>
              <a:t>之后</a:t>
            </a:r>
            <a:r>
              <a:rPr lang="zh-CN" altLang="en-US" sz="2800" b="1" smtClean="0"/>
              <a:t>变成</a:t>
            </a:r>
            <a:r>
              <a:rPr lang="zh-CN" altLang="en-US" sz="2800" b="1" smtClean="0">
                <a:solidFill>
                  <a:srgbClr val="CC0000"/>
                </a:solidFill>
              </a:rPr>
              <a:t>紫红色</a:t>
            </a:r>
            <a:r>
              <a:rPr lang="zh-CN" altLang="en-US" sz="2800" b="1" smtClean="0"/>
              <a:t>，</a:t>
            </a:r>
            <a:r>
              <a:rPr lang="zh-CN" altLang="en-US" sz="2800" b="1" smtClean="0">
                <a:solidFill>
                  <a:srgbClr val="009900"/>
                </a:solidFill>
              </a:rPr>
              <a:t>最后</a:t>
            </a:r>
            <a:r>
              <a:rPr lang="zh-CN" altLang="en-US" sz="2800" b="1" smtClean="0"/>
              <a:t>变成</a:t>
            </a:r>
            <a:r>
              <a:rPr lang="zh-CN" altLang="en-US" sz="2800" b="1" smtClean="0">
                <a:solidFill>
                  <a:srgbClr val="CC0000"/>
                </a:solidFill>
              </a:rPr>
              <a:t>蓝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</a:rPr>
              <a:t>色</a:t>
            </a:r>
            <a:r>
              <a:rPr lang="zh-CN" altLang="en-US" sz="2800" b="1" smtClean="0"/>
              <a:t>，究其原因，就是花瓣表皮细胞的液泡内</a:t>
            </a:r>
            <a:r>
              <a:rPr lang="en-US" altLang="zh-CN" sz="2800" b="1" smtClean="0">
                <a:solidFill>
                  <a:srgbClr val="CC0000"/>
                </a:solidFill>
              </a:rPr>
              <a:t>PH</a:t>
            </a:r>
            <a:r>
              <a:rPr lang="zh-CN" altLang="en-US" sz="2800" b="1" smtClean="0">
                <a:solidFill>
                  <a:srgbClr val="CC0000"/>
                </a:solidFill>
              </a:rPr>
              <a:t>值发生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</a:rPr>
              <a:t>了变化</a:t>
            </a:r>
            <a:r>
              <a:rPr lang="zh-CN" altLang="en-US" sz="2800" b="1" smtClean="0"/>
              <a:t>，</a:t>
            </a:r>
            <a:r>
              <a:rPr lang="en-US" altLang="zh-CN" sz="2800" b="1" u="sng" smtClean="0"/>
              <a:t>___  </a:t>
            </a:r>
            <a:r>
              <a:rPr lang="en-US" altLang="en-US" sz="2800" b="1" u="sng" smtClean="0"/>
              <a:t>③</a:t>
            </a:r>
            <a:r>
              <a:rPr lang="en-US" altLang="zh-CN" sz="2800" b="1" u="sng" smtClean="0"/>
              <a:t>____</a:t>
            </a:r>
            <a:r>
              <a:rPr lang="zh-CN" altLang="en-US" sz="2800" b="1" smtClean="0"/>
              <a:t>，从而形成</a:t>
            </a:r>
            <a:r>
              <a:rPr lang="zh-CN" altLang="en-US" sz="2800" b="1" smtClean="0">
                <a:solidFill>
                  <a:srgbClr val="CC0000"/>
                </a:solidFill>
              </a:rPr>
              <a:t>花的颜色的变化</a:t>
            </a:r>
            <a:r>
              <a:rPr lang="zh-CN" altLang="en-US" sz="2800" b="1" smtClean="0"/>
              <a:t>。 </a:t>
            </a: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5003800" y="1341438"/>
            <a:ext cx="3889375" cy="1008062"/>
          </a:xfrm>
          <a:prstGeom prst="wedgeRoundRectCallout">
            <a:avLst>
              <a:gd name="adj1" fmla="val -43755"/>
              <a:gd name="adj2" fmla="val 7708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在不同溶液环境中会呈现不同颜色</a:t>
            </a:r>
          </a:p>
          <a:p>
            <a:pPr algn="ctr"/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53254" name="AutoShape 6"/>
          <p:cNvSpPr>
            <a:spLocks noChangeArrowheads="1"/>
          </p:cNvSpPr>
          <p:nvPr/>
        </p:nvSpPr>
        <p:spPr bwMode="auto">
          <a:xfrm>
            <a:off x="5254625" y="2420938"/>
            <a:ext cx="3889375" cy="936625"/>
          </a:xfrm>
          <a:prstGeom prst="wedgeRoundRectCallout">
            <a:avLst>
              <a:gd name="adj1" fmla="val -43755"/>
              <a:gd name="adj2" fmla="val 7915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有些花的颜色会一日数变</a:t>
            </a:r>
          </a:p>
        </p:txBody>
      </p:sp>
      <p:sp>
        <p:nvSpPr>
          <p:cNvPr id="53255" name="AutoShape 7"/>
          <p:cNvSpPr>
            <a:spLocks noChangeArrowheads="1"/>
          </p:cNvSpPr>
          <p:nvPr/>
        </p:nvSpPr>
        <p:spPr bwMode="auto">
          <a:xfrm>
            <a:off x="2339975" y="4221163"/>
            <a:ext cx="3889375" cy="647700"/>
          </a:xfrm>
          <a:prstGeom prst="wedgeRoundRectCallout">
            <a:avLst>
              <a:gd name="adj1" fmla="val -43755"/>
              <a:gd name="adj2" fmla="val 9215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引起花青素的变化</a:t>
            </a:r>
          </a:p>
          <a:p>
            <a:pPr algn="ctr"/>
            <a:endParaRPr lang="zh-CN" altLang="en-US" sz="2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32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32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3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build="allAtOnce" animBg="1"/>
      <p:bldP spid="53254" grpId="0" build="allAtOnce" animBg="1"/>
      <p:bldP spid="53255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914400"/>
            <a:ext cx="91440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>
                <a:latin typeface="Calibri" pitchFamily="34" charset="0"/>
              </a:rPr>
              <a:t>        爱好和平是中华民族的优良传统。我们的祖先也曾得到过科学的秘密，率先发明了火药和指南针。同西方人不同，我们发明火药，①</a:t>
            </a:r>
            <a:r>
              <a:rPr lang="en-US" altLang="zh-CN" sz="3200" b="1">
                <a:latin typeface="Calibri" pitchFamily="34" charset="0"/>
              </a:rPr>
              <a:t>____________________</a:t>
            </a:r>
            <a:r>
              <a:rPr lang="zh-CN" altLang="en-US" sz="3200" b="1">
                <a:latin typeface="Calibri" pitchFamily="34" charset="0"/>
              </a:rPr>
              <a:t>，而是用它来制造奇巧美丽的烟火，②</a:t>
            </a:r>
            <a:r>
              <a:rPr lang="en-US" altLang="zh-CN" sz="3200" b="1">
                <a:latin typeface="Calibri" pitchFamily="34" charset="0"/>
              </a:rPr>
              <a:t>_______________________</a:t>
            </a:r>
            <a:r>
              <a:rPr lang="zh-CN" altLang="en-US" sz="3200" b="1">
                <a:latin typeface="Calibri" pitchFamily="34" charset="0"/>
              </a:rPr>
              <a:t>。我们发明指南针，③</a:t>
            </a:r>
            <a:r>
              <a:rPr lang="en-US" altLang="zh-CN" sz="3200" b="1">
                <a:latin typeface="Calibri" pitchFamily="34" charset="0"/>
              </a:rPr>
              <a:t>____________________</a:t>
            </a:r>
            <a:r>
              <a:rPr lang="zh-CN" altLang="en-US" sz="3200" b="1">
                <a:latin typeface="Calibri" pitchFamily="34" charset="0"/>
              </a:rPr>
              <a:t>，却是让风水先生勘定我们庙堂、居宅及坟墓的方位与走向，使我们的生活中顶重要的“住”，能够选择优美适宜的自然环境。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914400"/>
            <a:ext cx="91440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>
                <a:latin typeface="Calibri" pitchFamily="34" charset="0"/>
              </a:rPr>
              <a:t>        爱好和平是中华民族的优良传统。我们的祖先也曾得到过科学的秘密，率先发明了火药和指南针。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同西方人不同</a:t>
            </a:r>
            <a:r>
              <a:rPr lang="zh-CN" altLang="en-US" sz="3200" b="1">
                <a:latin typeface="Calibri" pitchFamily="34" charset="0"/>
              </a:rPr>
              <a:t>，我们发明火药，①</a:t>
            </a:r>
            <a:r>
              <a:rPr lang="en-US" altLang="zh-CN" sz="3200" b="1">
                <a:latin typeface="Calibri" pitchFamily="34" charset="0"/>
              </a:rPr>
              <a:t>____________________</a:t>
            </a:r>
            <a:r>
              <a:rPr lang="zh-CN" altLang="en-US" sz="3200" b="1">
                <a:latin typeface="Calibri" pitchFamily="34" charset="0"/>
              </a:rPr>
              <a:t>，而是用它来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制造奇巧美丽的烟火</a:t>
            </a:r>
            <a:r>
              <a:rPr lang="zh-CN" altLang="en-US" sz="3200" b="1">
                <a:latin typeface="Calibri" pitchFamily="34" charset="0"/>
              </a:rPr>
              <a:t>，②</a:t>
            </a:r>
            <a:r>
              <a:rPr lang="en-US" altLang="zh-CN" sz="3200" b="1">
                <a:latin typeface="Calibri" pitchFamily="34" charset="0"/>
              </a:rPr>
              <a:t>_______________________</a:t>
            </a:r>
            <a:r>
              <a:rPr lang="zh-CN" altLang="en-US" sz="3200" b="1">
                <a:latin typeface="Calibri" pitchFamily="34" charset="0"/>
              </a:rPr>
              <a:t>。我们发明指南针，③</a:t>
            </a:r>
            <a:r>
              <a:rPr lang="en-US" altLang="zh-CN" sz="3200" b="1">
                <a:latin typeface="Calibri" pitchFamily="34" charset="0"/>
              </a:rPr>
              <a:t>____________________</a:t>
            </a:r>
            <a:r>
              <a:rPr lang="zh-CN" altLang="en-US" sz="3200" b="1">
                <a:latin typeface="Calibri" pitchFamily="34" charset="0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却是</a:t>
            </a:r>
            <a:r>
              <a:rPr lang="zh-CN" altLang="en-US" sz="3200" b="1">
                <a:latin typeface="Calibri" pitchFamily="34" charset="0"/>
              </a:rPr>
              <a:t>让风水先生勘定我们庙堂、居宅及坟墓的方位与走向，使我们的生活中顶重要的“住”，能够选择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优美适宜的自然环境。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1204" name="AutoShape 4"/>
          <p:cNvSpPr>
            <a:spLocks noChangeArrowheads="1"/>
          </p:cNvSpPr>
          <p:nvPr/>
        </p:nvSpPr>
        <p:spPr bwMode="auto">
          <a:xfrm>
            <a:off x="179388" y="2205038"/>
            <a:ext cx="3313112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/>
              <a:t>不是用它来侵占别国领土</a:t>
            </a:r>
          </a:p>
        </p:txBody>
      </p:sp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2771775" y="2781300"/>
            <a:ext cx="3313113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/>
              <a:t>使人们在节日里享受欢乐</a:t>
            </a: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2555875" y="3357563"/>
            <a:ext cx="3313113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/>
              <a:t>并不曾向海上获取霸权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WordArt 4"/>
          <p:cNvSpPr>
            <a:spLocks noChangeArrowheads="1" noChangeShapeType="1" noTextEdit="1"/>
          </p:cNvSpPr>
          <p:nvPr/>
        </p:nvSpPr>
        <p:spPr bwMode="auto">
          <a:xfrm>
            <a:off x="2268538" y="2276475"/>
            <a:ext cx="3887787" cy="2232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 idx="4294967295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r>
              <a:rPr lang="en-US" altLang="zh-CN" b="1" smtClean="0">
                <a:solidFill>
                  <a:srgbClr val="CC0000"/>
                </a:solidFill>
              </a:rPr>
              <a:t>2016</a:t>
            </a:r>
            <a:r>
              <a:rPr lang="zh-CN" altLang="en-US" b="1" smtClean="0">
                <a:solidFill>
                  <a:srgbClr val="CC0000"/>
                </a:solidFill>
              </a:rPr>
              <a:t>山东高考真题回放</a:t>
            </a:r>
          </a:p>
        </p:txBody>
      </p:sp>
      <p:sp>
        <p:nvSpPr>
          <p:cNvPr id="29698" name="内容占位符 2"/>
          <p:cNvSpPr>
            <a:spLocks noGrp="1"/>
          </p:cNvSpPr>
          <p:nvPr>
            <p:ph idx="4294967295"/>
          </p:nvPr>
        </p:nvSpPr>
        <p:spPr>
          <a:xfrm>
            <a:off x="0" y="1125538"/>
            <a:ext cx="9144000" cy="54721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u="sng" smtClean="0">
                <a:solidFill>
                  <a:schemeClr val="tx2"/>
                </a:solidFill>
                <a:latin typeface="宋体" charset="-122"/>
              </a:rPr>
              <a:t>16.</a:t>
            </a:r>
            <a:r>
              <a:rPr lang="zh-CN" altLang="zh-CN" b="1" u="sng" smtClean="0">
                <a:solidFill>
                  <a:schemeClr val="tx2"/>
                </a:solidFill>
                <a:latin typeface="宋体" charset="-122"/>
              </a:rPr>
              <a:t>在下面一段文字横线处补写恰当的语句，使整段文字语意完整连贯，内容贴切，逻辑严密。每处不超过</a:t>
            </a:r>
            <a:r>
              <a:rPr lang="en-US" altLang="zh-CN" b="1" u="sng" smtClean="0">
                <a:solidFill>
                  <a:schemeClr val="tx2"/>
                </a:solidFill>
                <a:latin typeface="宋体" charset="-122"/>
              </a:rPr>
              <a:t>15</a:t>
            </a:r>
            <a:r>
              <a:rPr lang="zh-CN" altLang="zh-CN" b="1" u="sng" smtClean="0">
                <a:solidFill>
                  <a:schemeClr val="tx2"/>
                </a:solidFill>
                <a:latin typeface="宋体" charset="-122"/>
              </a:rPr>
              <a:t>个字</a:t>
            </a:r>
            <a:r>
              <a:rPr lang="zh-CN" altLang="zh-CN" b="1" smtClean="0">
                <a:solidFill>
                  <a:schemeClr val="tx2"/>
                </a:solidFill>
                <a:latin typeface="宋体" charset="-122"/>
              </a:rPr>
              <a:t>。（</a:t>
            </a:r>
            <a:r>
              <a:rPr lang="en-US" altLang="zh-CN" b="1" smtClean="0">
                <a:solidFill>
                  <a:schemeClr val="tx2"/>
                </a:solidFill>
                <a:latin typeface="宋体" charset="-122"/>
              </a:rPr>
              <a:t>4</a:t>
            </a:r>
            <a:r>
              <a:rPr lang="zh-CN" altLang="zh-CN" b="1" smtClean="0">
                <a:solidFill>
                  <a:schemeClr val="tx2"/>
                </a:solidFill>
                <a:latin typeface="宋体" charset="-122"/>
              </a:rPr>
              <a:t>分）</a:t>
            </a:r>
          </a:p>
          <a:p>
            <a:pPr>
              <a:lnSpc>
                <a:spcPct val="80000"/>
              </a:lnSpc>
            </a:pPr>
            <a:r>
              <a:rPr lang="en-US" altLang="zh-CN" b="1" smtClean="0">
                <a:solidFill>
                  <a:schemeClr val="tx2"/>
                </a:solidFill>
                <a:latin typeface="宋体" charset="-122"/>
              </a:rPr>
              <a:t>    </a:t>
            </a:r>
            <a:r>
              <a:rPr lang="zh-CN" altLang="zh-CN" b="1" smtClean="0">
                <a:solidFill>
                  <a:schemeClr val="tx2"/>
                </a:solidFill>
                <a:latin typeface="宋体" charset="-122"/>
              </a:rPr>
              <a:t>又到了东滩草长莺飞的时候。芦苇荡深处，悠然浮出水面的大鱼猝尔游走；不时有鸟儿落下啄食，或是翩然起飞，优美地消失在远方。</a:t>
            </a:r>
            <a:r>
              <a:rPr lang="en-US" altLang="zh-CN" b="1" smtClean="0">
                <a:solidFill>
                  <a:schemeClr val="tx2"/>
                </a:solidFill>
                <a:latin typeface="宋体" charset="-122"/>
              </a:rPr>
              <a:t>5</a:t>
            </a:r>
            <a:r>
              <a:rPr lang="zh-CN" altLang="zh-CN" b="1" smtClean="0">
                <a:solidFill>
                  <a:schemeClr val="tx2"/>
                </a:solidFill>
                <a:latin typeface="宋体" charset="-122"/>
              </a:rPr>
              <a:t>年前，</a:t>
            </a:r>
            <a:r>
              <a:rPr lang="en-US" altLang="zh-CN" b="1" u="sng" smtClean="0">
                <a:solidFill>
                  <a:schemeClr val="tx2"/>
                </a:solidFill>
                <a:latin typeface="宋体" charset="-122"/>
              </a:rPr>
              <a:t>        </a:t>
            </a:r>
            <a:r>
              <a:rPr lang="zh-CN" altLang="zh-CN" b="1" u="sng" smtClean="0">
                <a:solidFill>
                  <a:schemeClr val="tx2"/>
                </a:solidFill>
                <a:latin typeface="宋体" charset="-122"/>
              </a:rPr>
              <a:t>①</a:t>
            </a:r>
            <a:r>
              <a:rPr lang="en-US" altLang="zh-CN" b="1" u="sng" smtClean="0">
                <a:solidFill>
                  <a:schemeClr val="tx2"/>
                </a:solidFill>
                <a:latin typeface="宋体" charset="-122"/>
              </a:rPr>
              <a:t>        </a:t>
            </a:r>
            <a:r>
              <a:rPr lang="zh-CN" altLang="zh-CN" b="1" smtClean="0">
                <a:solidFill>
                  <a:schemeClr val="tx2"/>
                </a:solidFill>
                <a:latin typeface="宋体" charset="-122"/>
              </a:rPr>
              <a:t>。那时，广阔的滩涂上没有管护人员和设备，多的倒是偷猎者，毒杀鸟儿的事时时发生。然而，</a:t>
            </a:r>
            <a:r>
              <a:rPr lang="en-US" altLang="zh-CN" b="1" u="sng" smtClean="0">
                <a:solidFill>
                  <a:schemeClr val="tx2"/>
                </a:solidFill>
                <a:latin typeface="宋体" charset="-122"/>
              </a:rPr>
              <a:t>    </a:t>
            </a:r>
            <a:r>
              <a:rPr lang="zh-CN" altLang="zh-CN" b="1" u="sng" smtClean="0">
                <a:solidFill>
                  <a:schemeClr val="tx2"/>
                </a:solidFill>
                <a:latin typeface="宋体" charset="-122"/>
              </a:rPr>
              <a:t>②</a:t>
            </a:r>
            <a:r>
              <a:rPr lang="en-US" altLang="zh-CN" b="1" u="sng" smtClean="0">
                <a:solidFill>
                  <a:schemeClr val="tx2"/>
                </a:solidFill>
                <a:latin typeface="宋体" charset="-122"/>
              </a:rPr>
              <a:t>   </a:t>
            </a:r>
            <a:r>
              <a:rPr lang="zh-CN" altLang="zh-CN" b="1" smtClean="0">
                <a:solidFill>
                  <a:schemeClr val="tx2"/>
                </a:solidFill>
                <a:latin typeface="宋体" charset="-122"/>
              </a:rPr>
              <a:t>。这种原产于北美的入侵植物，在东滩扩展迅猛，所到之处，其他植物“寸草难升”，水质恶化，生态系统退化，迁徙越冬的鸟儿没了</a:t>
            </a:r>
            <a:r>
              <a:rPr lang="zh-CN" altLang="en-US" b="1" smtClean="0">
                <a:solidFill>
                  <a:schemeClr val="tx2"/>
                </a:solidFill>
                <a:latin typeface="宋体" charset="-122"/>
              </a:rPr>
              <a:t>食物</a:t>
            </a:r>
            <a:r>
              <a:rPr lang="zh-CN" altLang="zh-CN" b="1" smtClean="0">
                <a:solidFill>
                  <a:schemeClr val="tx2"/>
                </a:solidFill>
                <a:latin typeface="宋体" charset="-122"/>
              </a:rPr>
              <a:t>和休息地。如今，东滩的互花米草已被剿灭大半。</a:t>
            </a:r>
            <a:r>
              <a:rPr lang="zh-CN" altLang="zh-CN" b="1" smtClean="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 idx="4294967295"/>
          </p:nvPr>
        </p:nvSpPr>
        <p:spPr>
          <a:xfrm>
            <a:off x="2051050" y="0"/>
            <a:ext cx="5364163" cy="1052513"/>
          </a:xfrm>
        </p:spPr>
        <p:txBody>
          <a:bodyPr/>
          <a:lstStyle/>
          <a:p>
            <a:r>
              <a:rPr lang="zh-CN" altLang="en-US" b="1" smtClean="0">
                <a:solidFill>
                  <a:srgbClr val="CC0000"/>
                </a:solidFill>
              </a:rPr>
              <a:t>考点解读</a:t>
            </a:r>
          </a:p>
        </p:txBody>
      </p:sp>
      <p:sp>
        <p:nvSpPr>
          <p:cNvPr id="30722" name="内容占位符 2"/>
          <p:cNvSpPr>
            <a:spLocks noGrp="1"/>
          </p:cNvSpPr>
          <p:nvPr>
            <p:ph idx="4294967295"/>
          </p:nvPr>
        </p:nvSpPr>
        <p:spPr>
          <a:xfrm>
            <a:off x="0" y="620713"/>
            <a:ext cx="9396413" cy="58324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zh-CN" altLang="en-US" sz="2700" b="1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语句补写题是新课标卷最具特色、出现频率很高的一种语言表达题型，以句子填空的形式考查语言表达连贯的能力，但对山东卷来说，是一个不常见的题型，体现了山东卷向课标卷过渡的思想。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    所谓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_GB2312" pitchFamily="49" charset="-122"/>
                <a:cs typeface="楷体" pitchFamily="49" charset="-122"/>
              </a:rPr>
              <a:t>“</a:t>
            </a:r>
            <a:r>
              <a:rPr lang="zh-CN" altLang="en-US" sz="2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语句补写题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_GB2312" pitchFamily="49" charset="-122"/>
                <a:cs typeface="楷体" pitchFamily="49" charset="-122"/>
              </a:rPr>
              <a:t>”</a:t>
            </a:r>
            <a:r>
              <a:rPr lang="zh-CN" altLang="en-US" sz="2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，就是指给出一个语段，空出两至三个句子进行补写，补写后的句子与语段内容贴切，语意连贯，逻辑严密，语句通顺。</a:t>
            </a:r>
            <a:br>
              <a:rPr lang="zh-CN" altLang="en-US" sz="2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</a:b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_GB2312" pitchFamily="49" charset="-122"/>
                <a:cs typeface="楷体" pitchFamily="49" charset="-122"/>
              </a:rPr>
              <a:t>   </a:t>
            </a:r>
            <a:r>
              <a:rPr lang="zh-CN" altLang="en-US" sz="2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 这种题型是一种综合性题型，以考查语言连贯为主，兼有对压缩、仿写和推断能力的考查。要做好这种题型的，既要抓好答题步骤的规范训练，又要重点抓好补写训练。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 </a:t>
            </a:r>
          </a:p>
          <a:p>
            <a:pPr>
              <a:lnSpc>
                <a:spcPct val="80000"/>
              </a:lnSpc>
            </a:pPr>
            <a:endParaRPr lang="zh-CN" altLang="en-US" sz="2800" b="1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 idx="4294967295"/>
          </p:nvPr>
        </p:nvSpPr>
        <p:spPr>
          <a:xfrm>
            <a:off x="323850" y="0"/>
            <a:ext cx="8043863" cy="706438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CC0000"/>
                </a:solidFill>
              </a:rPr>
              <a:t>答好语句补写题的关键词</a:t>
            </a:r>
          </a:p>
        </p:txBody>
      </p:sp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0" y="692150"/>
            <a:ext cx="9144000" cy="476885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 </a:t>
            </a:r>
            <a:r>
              <a:rPr lang="en-US" altLang="zh-CN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阅读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：语句补写题虽说考的主要是语言连贯能力，但首先应是阅读能力。拿到题目后，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首先要阅读语段，看看其中心是什么，大致有几个层次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其次，把握文段语脉，理清前后句之间的逻辑关系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（如总分关系，观点与材料的关系，现象与本质的关系，并列、转折、因果、条件等），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要特别注意关联词语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spcBef>
                <a:spcPct val="0"/>
              </a:spcBef>
            </a:pPr>
            <a:r>
              <a:rPr lang="en-US" altLang="zh-CN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推导：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要从两个角度推导：一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是据上下文逻辑的发展推导出所补写语句的内容，做到内容上扣得紧；二是由与上下文相关词语、句式的照应推导出所补写语句的句式及形式上的衔接语，做到形式上接得上。</a:t>
            </a:r>
          </a:p>
          <a:p>
            <a:pPr>
              <a:spcBef>
                <a:spcPct val="0"/>
              </a:spcBef>
            </a:pPr>
            <a:r>
              <a:rPr lang="en-US" altLang="zh-CN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检查：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检查补写后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内容是否符合题干要求、语言是否连贯、有无语病、是否简洁等</a:t>
            </a:r>
            <a:r>
              <a:rPr lang="zh-CN" altLang="en-US" sz="2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。要防止草率审题，盲目机械地答题，如果发现问题要及时纠错。最好在写好后代入原文读一读，看看是否真的连贯、贴切、严密。</a:t>
            </a:r>
          </a:p>
          <a:p>
            <a:endParaRPr lang="zh-CN" altLang="en-US" sz="2400" b="1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 idx="4294967295"/>
          </p:nvPr>
        </p:nvSpPr>
        <p:spPr>
          <a:xfrm>
            <a:off x="395288" y="333375"/>
            <a:ext cx="8215312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CC0000"/>
                </a:solidFill>
              </a:rPr>
              <a:t>答题步骤：</a:t>
            </a:r>
          </a:p>
        </p:txBody>
      </p:sp>
      <p:sp>
        <p:nvSpPr>
          <p:cNvPr id="32770" name="内容占位符 2"/>
          <p:cNvSpPr>
            <a:spLocks noGrp="1"/>
          </p:cNvSpPr>
          <p:nvPr>
            <p:ph idx="4294967295"/>
          </p:nvPr>
        </p:nvSpPr>
        <p:spPr>
          <a:xfrm>
            <a:off x="323850" y="1341438"/>
            <a:ext cx="8820150" cy="4464050"/>
          </a:xfrm>
        </p:spPr>
        <p:txBody>
          <a:bodyPr/>
          <a:lstStyle/>
          <a:p>
            <a:pPr>
              <a:buFontTx/>
              <a:buNone/>
            </a:pPr>
            <a:endParaRPr lang="zh-CN" altLang="en-US" sz="2800" b="1" smtClean="0">
              <a:solidFill>
                <a:schemeClr val="tx2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chemeClr val="tx2"/>
                </a:solidFill>
              </a:rPr>
              <a:t>1.</a:t>
            </a:r>
            <a:r>
              <a:rPr lang="zh-CN" altLang="en-US" b="1" smtClean="0">
                <a:solidFill>
                  <a:schemeClr val="tx2"/>
                </a:solidFill>
              </a:rPr>
              <a:t>通读全文，确定文段性质和中心（对象）。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chemeClr val="tx2"/>
                </a:solidFill>
              </a:rPr>
              <a:t>2.</a:t>
            </a:r>
            <a:r>
              <a:rPr lang="zh-CN" altLang="en-US" b="1" smtClean="0">
                <a:solidFill>
                  <a:schemeClr val="tx2"/>
                </a:solidFill>
              </a:rPr>
              <a:t>逐句分析句内意思、句与句之间逻辑。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chemeClr val="tx2"/>
                </a:solidFill>
              </a:rPr>
              <a:t>3.</a:t>
            </a:r>
            <a:r>
              <a:rPr lang="zh-CN" altLang="en-US" b="1" smtClean="0">
                <a:solidFill>
                  <a:schemeClr val="tx2"/>
                </a:solidFill>
              </a:rPr>
              <a:t>关注标点、关联词、句式、论据论点、逻辑关系、篇章结构。结合文本，根据字数要求，概括答案。 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chemeClr val="tx2"/>
                </a:solidFill>
              </a:rPr>
              <a:t>4.</a:t>
            </a:r>
            <a:r>
              <a:rPr lang="zh-CN" altLang="en-US" b="1" smtClean="0">
                <a:solidFill>
                  <a:schemeClr val="tx2"/>
                </a:solidFill>
              </a:rPr>
              <a:t>检查修正。</a:t>
            </a:r>
          </a:p>
          <a:p>
            <a:endParaRPr lang="zh-CN" altLang="en-US" b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C0000"/>
                </a:solidFill>
              </a:rPr>
              <a:t>理论联系实际</a:t>
            </a:r>
          </a:p>
        </p:txBody>
      </p:sp>
      <p:sp>
        <p:nvSpPr>
          <p:cNvPr id="33794" name="内容占位符 2"/>
          <p:cNvSpPr>
            <a:spLocks noGrp="1"/>
          </p:cNvSpPr>
          <p:nvPr>
            <p:ph idx="4294967295"/>
          </p:nvPr>
        </p:nvSpPr>
        <p:spPr>
          <a:xfrm>
            <a:off x="457200" y="1285875"/>
            <a:ext cx="8329613" cy="2071688"/>
          </a:xfrm>
        </p:spPr>
        <p:txBody>
          <a:bodyPr/>
          <a:lstStyle/>
          <a:p>
            <a:r>
              <a:rPr lang="en-US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16.</a:t>
            </a:r>
            <a:r>
              <a:rPr lang="zh-CN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在下面一段文字横线处补写恰当的语句，使整段文字语意完整连贯，内容贴切，逻辑严密。每处不超过</a:t>
            </a:r>
            <a:r>
              <a:rPr lang="en-US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个字。（</a:t>
            </a:r>
            <a:r>
              <a:rPr lang="en-US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r>
              <a:rPr lang="en-US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又到了东滩草长莺飞的时候。芦苇荡深处，悠然浮出水面的大鱼猝尔游走；不时有鸟儿落下啄食，或是翩然起飞，优美地消失在远方。</a:t>
            </a:r>
            <a:r>
              <a:rPr lang="en-US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年前，</a:t>
            </a:r>
            <a:r>
              <a:rPr lang="en-US" altLang="zh-CN" sz="1600" b="1" u="sng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1600" b="1" u="sng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en-US" altLang="zh-CN" sz="1600" b="1" u="sng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。那时，广阔的滩涂上没有管护人员和设备，多的倒是偷猎者，毒杀鸟儿的事时时发生。然而，</a:t>
            </a:r>
            <a:r>
              <a:rPr lang="en-US" altLang="zh-CN" sz="1600" b="1" u="sng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1600" b="1" u="sng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en-US" altLang="zh-CN" sz="1600" b="1" u="sng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。这种原产于北美的入侵植物，在东滩扩展迅猛，所到之处，其他植物“寸草难升”，水质恶化，生态系统退化，迁徙越冬的鸟儿没了</a:t>
            </a:r>
            <a:r>
              <a:rPr lang="zh-CN" altLang="en-US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食物</a:t>
            </a:r>
            <a:r>
              <a:rPr lang="zh-CN" altLang="zh-CN" sz="1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和休息地。如今，东滩的互花米草已被剿灭大半。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4213" y="5013325"/>
            <a:ext cx="76438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答案示例：①东滩的景象可不是这样</a:t>
            </a:r>
            <a:b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　　              ②比偷猎者更可怕的，是互花米草</a:t>
            </a:r>
          </a:p>
        </p:txBody>
      </p:sp>
      <p:sp>
        <p:nvSpPr>
          <p:cNvPr id="52229" name="内容占位符 2"/>
          <p:cNvSpPr txBox="1">
            <a:spLocks/>
          </p:cNvSpPr>
          <p:nvPr/>
        </p:nvSpPr>
        <p:spPr bwMode="auto">
          <a:xfrm>
            <a:off x="468313" y="1341438"/>
            <a:ext cx="8207375" cy="3527425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>
                <a:solidFill>
                  <a:srgbClr val="E46C0A"/>
                </a:solidFill>
                <a:latin typeface="Calibri" pitchFamily="34" charset="0"/>
              </a:rPr>
              <a:t>      </a:t>
            </a:r>
            <a:r>
              <a:rPr lang="zh-CN" altLang="en-US" sz="2800" b="1">
                <a:solidFill>
                  <a:srgbClr val="CC0000"/>
                </a:solidFill>
                <a:latin typeface="Calibri" pitchFamily="34" charset="0"/>
              </a:rPr>
              <a:t>试题分析</a:t>
            </a:r>
            <a:r>
              <a:rPr lang="zh-CN" altLang="en-US" sz="2800" b="1">
                <a:latin typeface="Calibri" pitchFamily="34" charset="0"/>
              </a:rPr>
              <a:t>：①处上文写了东滩的美景，下文写的是东滩</a:t>
            </a:r>
            <a:r>
              <a:rPr lang="en-US" altLang="zh-CN" sz="2800" b="1">
                <a:latin typeface="Calibri" pitchFamily="34" charset="0"/>
              </a:rPr>
              <a:t>5</a:t>
            </a:r>
            <a:r>
              <a:rPr lang="zh-CN" altLang="en-US" sz="2800" b="1">
                <a:latin typeface="Calibri" pitchFamily="34" charset="0"/>
              </a:rPr>
              <a:t>年前的景象，提示此处应填过渡性句子，据此可确定答案应为“东滩的景象可不是这样”一类的句子；②处上文写到了东滩</a:t>
            </a:r>
            <a:r>
              <a:rPr lang="en-US" altLang="zh-CN" sz="2800" b="1">
                <a:latin typeface="Calibri" pitchFamily="34" charset="0"/>
              </a:rPr>
              <a:t>5</a:t>
            </a:r>
            <a:r>
              <a:rPr lang="zh-CN" altLang="en-US" sz="2800" b="1">
                <a:latin typeface="Calibri" pitchFamily="34" charset="0"/>
              </a:rPr>
              <a:t>年前偷猎、毒杀鸟儿现象很多，下文写的是互花米草的入侵，而且明显可以看出互花米草的入侵带来的破坏性更大，据此可确定此处应填“比偷猎者更可怕的，是互花米草”之类的内容。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2229" grpId="0" animBg="1"/>
      <p:bldP spid="5222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WordArt 4" descr="纸袋"/>
          <p:cNvSpPr>
            <a:spLocks noChangeArrowheads="1" noChangeShapeType="1" noTextEdit="1"/>
          </p:cNvSpPr>
          <p:nvPr/>
        </p:nvSpPr>
        <p:spPr bwMode="auto">
          <a:xfrm>
            <a:off x="2555875" y="2636838"/>
            <a:ext cx="38163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/>
                <a:ea typeface="宋体"/>
              </a:rPr>
              <a:t>巩固练习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333375"/>
            <a:ext cx="9144000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1000"/>
              <a:t> </a:t>
            </a:r>
            <a:endParaRPr lang="zh-CN" altLang="en-US" sz="800"/>
          </a:p>
          <a:p>
            <a:pPr eaLnBrk="0" hangingPunct="0"/>
            <a:r>
              <a:rPr lang="en-US" altLang="zh-CN" sz="2000" b="1">
                <a:latin typeface="Calibri" pitchFamily="34" charset="0"/>
              </a:rPr>
              <a:t>1</a:t>
            </a:r>
            <a:r>
              <a:rPr lang="zh-CN" altLang="en-US" sz="2000" b="1">
                <a:latin typeface="Calibri" pitchFamily="34" charset="0"/>
              </a:rPr>
              <a:t>．在下面一段文字横线处补写恰当的语句，使整段文字语意完整连贯，内容贴切，逻辑严密。每处不超过</a:t>
            </a:r>
            <a:r>
              <a:rPr lang="en-US" altLang="zh-CN" sz="2000" b="1">
                <a:latin typeface="Calibri" pitchFamily="34" charset="0"/>
              </a:rPr>
              <a:t>15</a:t>
            </a:r>
            <a:r>
              <a:rPr lang="zh-CN" altLang="en-US" sz="2000" b="1">
                <a:latin typeface="Calibri" pitchFamily="34" charset="0"/>
              </a:rPr>
              <a:t>个字。</a:t>
            </a:r>
          </a:p>
          <a:p>
            <a:pPr eaLnBrk="0" hangingPunct="0"/>
            <a:endParaRPr lang="zh-CN" altLang="en-US" sz="2400" b="1"/>
          </a:p>
          <a:p>
            <a:pPr eaLnBrk="0" hangingPunct="0"/>
            <a:r>
              <a:rPr lang="zh-CN" altLang="en-US" sz="2800" b="1">
                <a:latin typeface="Calibri" pitchFamily="34" charset="0"/>
              </a:rPr>
              <a:t>虽说中国有五千年的饮食文化，烹调方法多种多样，但在营养师们看来，①</a:t>
            </a:r>
            <a:r>
              <a:rPr lang="en-US" altLang="zh-CN" sz="2800" b="1">
                <a:latin typeface="Calibri" pitchFamily="34" charset="0"/>
              </a:rPr>
              <a:t>___________________________</a:t>
            </a:r>
            <a:r>
              <a:rPr lang="zh-CN" altLang="en-US" sz="2800" b="1">
                <a:latin typeface="Calibri" pitchFamily="34" charset="0"/>
              </a:rPr>
              <a:t>，这是因为“蒸”不仅能保持菜肴的原形、原味，烹制出的菜比较清淡，并且还在很大程度上保存了食材的各种营养，更符合健康饮食的要求。②</a:t>
            </a:r>
            <a:r>
              <a:rPr lang="en-US" altLang="zh-CN" sz="2800" b="1">
                <a:latin typeface="Calibri" pitchFamily="34" charset="0"/>
              </a:rPr>
              <a:t>________________________</a:t>
            </a:r>
            <a:r>
              <a:rPr lang="zh-CN" altLang="en-US" sz="2800" b="1">
                <a:latin typeface="Calibri" pitchFamily="34" charset="0"/>
              </a:rPr>
              <a:t>，因此我国一直就有“无菜不蒸”的说法。在河北、山西地区有不少菜就是多种蔬菜混合着蒸，蒸出来的菜五颜六色，让人很有食欲，也体现了饮食多样化的原则。③</a:t>
            </a:r>
            <a:r>
              <a:rPr lang="en-US" altLang="zh-CN" sz="2800" b="1">
                <a:latin typeface="Calibri" pitchFamily="34" charset="0"/>
              </a:rPr>
              <a:t>________________________</a:t>
            </a:r>
            <a:r>
              <a:rPr lang="zh-CN" altLang="en-US" sz="2800" b="1">
                <a:latin typeface="Calibri" pitchFamily="34" charset="0"/>
              </a:rPr>
              <a:t>，以便能更快地蒸熟。比如将萝卜、紫甘蓝切成丝，山药南瓜切成段。蒸熟后，依个人口味，可调汁拌着食用，如加蒜泥、姜醋汁、芝麻酱等。</a:t>
            </a:r>
            <a:endParaRPr lang="zh-CN" altLang="en-US" sz="2800" b="1"/>
          </a:p>
          <a:p>
            <a:pPr eaLnBrk="0" hangingPunct="0"/>
            <a:endParaRPr lang="zh-CN" altLang="en-US" sz="28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333375"/>
            <a:ext cx="9144000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1000"/>
              <a:t> </a:t>
            </a:r>
            <a:endParaRPr lang="zh-CN" altLang="en-US" sz="800"/>
          </a:p>
          <a:p>
            <a:pPr eaLnBrk="0" hangingPunct="0"/>
            <a:r>
              <a:rPr lang="en-US" altLang="zh-CN" sz="2000" b="1">
                <a:latin typeface="Calibri" pitchFamily="34" charset="0"/>
              </a:rPr>
              <a:t>1</a:t>
            </a:r>
            <a:r>
              <a:rPr lang="zh-CN" altLang="en-US" sz="2000" b="1">
                <a:latin typeface="Calibri" pitchFamily="34" charset="0"/>
              </a:rPr>
              <a:t>．在下面一段文字横线处补写恰当的语句，使整段文字语意完整连贯，内容贴切，逻辑严密。每处不超过</a:t>
            </a:r>
            <a:r>
              <a:rPr lang="en-US" altLang="zh-CN" sz="2000" b="1">
                <a:latin typeface="Calibri" pitchFamily="34" charset="0"/>
              </a:rPr>
              <a:t>15</a:t>
            </a:r>
            <a:r>
              <a:rPr lang="zh-CN" altLang="en-US" sz="2000" b="1">
                <a:latin typeface="Calibri" pitchFamily="34" charset="0"/>
              </a:rPr>
              <a:t>个字。</a:t>
            </a:r>
          </a:p>
          <a:p>
            <a:pPr eaLnBrk="0" hangingPunct="0"/>
            <a:endParaRPr lang="zh-CN" altLang="en-US" sz="2400" b="1"/>
          </a:p>
          <a:p>
            <a:pPr eaLnBrk="0" hangingPunct="0"/>
            <a:r>
              <a:rPr lang="zh-CN" altLang="en-US" sz="2800" b="1">
                <a:latin typeface="Calibri" pitchFamily="34" charset="0"/>
              </a:rPr>
              <a:t>虽说中国有五千年的饮食文化，烹调方法多种多样，但在</a:t>
            </a:r>
            <a:r>
              <a:rPr lang="zh-CN" altLang="en-US" sz="2800" b="1">
                <a:solidFill>
                  <a:srgbClr val="CC0000"/>
                </a:solidFill>
                <a:latin typeface="Calibri" pitchFamily="34" charset="0"/>
              </a:rPr>
              <a:t>营养师</a:t>
            </a:r>
            <a:r>
              <a:rPr lang="zh-CN" altLang="en-US" sz="2800" b="1">
                <a:latin typeface="Calibri" pitchFamily="34" charset="0"/>
              </a:rPr>
              <a:t>们看来，①</a:t>
            </a:r>
            <a:r>
              <a:rPr lang="en-US" altLang="zh-CN" sz="2800" b="1">
                <a:latin typeface="Calibri" pitchFamily="34" charset="0"/>
              </a:rPr>
              <a:t>___________________________</a:t>
            </a:r>
            <a:r>
              <a:rPr lang="zh-CN" altLang="en-US" sz="2800" b="1">
                <a:latin typeface="Calibri" pitchFamily="34" charset="0"/>
              </a:rPr>
              <a:t>，这是因为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“蒸”不仅</a:t>
            </a:r>
            <a:r>
              <a:rPr lang="zh-CN" altLang="en-US" sz="2800" b="1">
                <a:latin typeface="Calibri" pitchFamily="34" charset="0"/>
              </a:rPr>
              <a:t>能保持菜肴的原形、原味，烹制出的菜比较清淡，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并且还</a:t>
            </a:r>
            <a:r>
              <a:rPr lang="zh-CN" altLang="en-US" sz="2800" b="1">
                <a:latin typeface="Calibri" pitchFamily="34" charset="0"/>
              </a:rPr>
              <a:t>在很大程度上保存了食材的各种营养，更符合健康饮食的要求。②</a:t>
            </a:r>
            <a:r>
              <a:rPr lang="en-US" altLang="zh-CN" sz="2800" b="1">
                <a:latin typeface="Calibri" pitchFamily="34" charset="0"/>
              </a:rPr>
              <a:t>________________________</a:t>
            </a:r>
            <a:r>
              <a:rPr lang="zh-CN" altLang="en-US" sz="2800" b="1">
                <a:latin typeface="Calibri" pitchFamily="34" charset="0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因此</a:t>
            </a:r>
            <a:r>
              <a:rPr lang="zh-CN" altLang="en-US" sz="2800" b="1">
                <a:latin typeface="Calibri" pitchFamily="34" charset="0"/>
              </a:rPr>
              <a:t>我国一直就有“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无菜不蒸”</a:t>
            </a:r>
            <a:r>
              <a:rPr lang="zh-CN" altLang="en-US" sz="2800" b="1">
                <a:latin typeface="Calibri" pitchFamily="34" charset="0"/>
              </a:rPr>
              <a:t>的说法。在河北、山西地区有不少菜就是多种蔬菜混合着蒸，蒸出来的菜五颜六色，让人很有食欲，也体现了饮食多样化的原则。③</a:t>
            </a:r>
            <a:r>
              <a:rPr lang="en-US" altLang="zh-CN" sz="2800" b="1">
                <a:latin typeface="Calibri" pitchFamily="34" charset="0"/>
              </a:rPr>
              <a:t>________________________</a:t>
            </a:r>
            <a:r>
              <a:rPr lang="zh-CN" altLang="en-US" sz="2800" b="1">
                <a:latin typeface="Calibri" pitchFamily="34" charset="0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以便能更快地蒸熟。</a:t>
            </a:r>
            <a:r>
              <a:rPr lang="zh-CN" altLang="en-US" sz="2800" b="1">
                <a:latin typeface="Calibri" pitchFamily="34" charset="0"/>
              </a:rPr>
              <a:t>比如将萝卜、紫甘蓝切成丝，山药南瓜切成段。蒸熟后，依个人口味，可调汁拌着食用，如加蒜泥、姜醋汁、芝麻酱等。</a:t>
            </a:r>
            <a:endParaRPr lang="zh-CN" altLang="en-US" sz="2800" b="1"/>
          </a:p>
          <a:p>
            <a:pPr eaLnBrk="0" hangingPunct="0"/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323850" y="4868863"/>
            <a:ext cx="3816350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CC0000"/>
                </a:solidFill>
              </a:rPr>
              <a:t>上锅蒸的蔬菜体积不要太大</a:t>
            </a: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3203575" y="1844675"/>
            <a:ext cx="3816350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CC0000"/>
                </a:solidFill>
              </a:rPr>
              <a:t>“蒸”这种烹调方法更值得推崇</a:t>
            </a:r>
          </a:p>
        </p:txBody>
      </p:sp>
      <p:sp>
        <p:nvSpPr>
          <p:cNvPr id="50183" name="AutoShape 7"/>
          <p:cNvSpPr>
            <a:spLocks noChangeArrowheads="1"/>
          </p:cNvSpPr>
          <p:nvPr/>
        </p:nvSpPr>
        <p:spPr bwMode="auto">
          <a:xfrm>
            <a:off x="3924300" y="3141663"/>
            <a:ext cx="3816350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CC0000"/>
                </a:solidFill>
              </a:rPr>
              <a:t>所有的菜都是可以“蒸”的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animBg="1"/>
      <p:bldP spid="50182" grpId="0" animBg="1"/>
      <p:bldP spid="5018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2640</Words>
  <Application>WPS 演示</Application>
  <PresentationFormat>全屏显示(4:3)</PresentationFormat>
  <Paragraphs>71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13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Calibri</vt:lpstr>
      <vt:lpstr>楷体</vt:lpstr>
      <vt:lpstr>楷体_GB2312</vt:lpstr>
      <vt:lpstr>Office 主题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语言表达连贯之填空</vt:lpstr>
      <vt:lpstr>2016山东高考真题回放</vt:lpstr>
      <vt:lpstr>考点解读</vt:lpstr>
      <vt:lpstr>答好语句补写题的关键词</vt:lpstr>
      <vt:lpstr>答题步骤：</vt:lpstr>
      <vt:lpstr>理论联系实际</vt:lpstr>
      <vt:lpstr>幻灯片 7</vt:lpstr>
      <vt:lpstr>幻灯片 8</vt:lpstr>
      <vt:lpstr>幻灯片 9</vt:lpstr>
      <vt:lpstr>幻灯片 10</vt:lpstr>
      <vt:lpstr>幻灯片 11</vt:lpstr>
      <vt:lpstr>2016全国卷解题</vt:lpstr>
      <vt:lpstr>2016全国卷解题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admin</cp:lastModifiedBy>
  <cp:revision>102</cp:revision>
  <dcterms:created xsi:type="dcterms:W3CDTF">2015-12-15T03:16:00Z</dcterms:created>
  <dcterms:modified xsi:type="dcterms:W3CDTF">2016-11-06T06:40:42Z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2052-10.1.0.5864</vt:lpwstr>
  </property>
</Properties>
</file>